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64" r:id="rId6"/>
    <p:sldId id="265" r:id="rId7"/>
    <p:sldId id="279" r:id="rId8"/>
    <p:sldId id="272" r:id="rId9"/>
    <p:sldId id="275" r:id="rId10"/>
    <p:sldId id="278" r:id="rId11"/>
    <p:sldId id="280" r:id="rId12"/>
    <p:sldId id="263" r:id="rId13"/>
    <p:sldId id="312" r:id="rId14"/>
    <p:sldId id="304" r:id="rId15"/>
    <p:sldId id="281" r:id="rId16"/>
    <p:sldId id="292" r:id="rId17"/>
    <p:sldId id="296" r:id="rId18"/>
    <p:sldId id="288" r:id="rId19"/>
    <p:sldId id="290" r:id="rId20"/>
    <p:sldId id="286" r:id="rId21"/>
    <p:sldId id="305" r:id="rId22"/>
    <p:sldId id="311" r:id="rId23"/>
    <p:sldId id="310" r:id="rId24"/>
    <p:sldId id="293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a González Haug" initials="CGH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3"/>
    <a:srgbClr val="007DB7"/>
    <a:srgbClr val="318BB5"/>
    <a:srgbClr val="006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20" autoAdjust="0"/>
  </p:normalViewPr>
  <p:slideViewPr>
    <p:cSldViewPr snapToObjects="1" showGuides="1">
      <p:cViewPr varScale="1">
        <p:scale>
          <a:sx n="79" d="100"/>
          <a:sy n="79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5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8EA9A-316E-4A82-AE0F-EB055FB522C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38E694BC-6769-4AAC-B47C-2AEFEFDA4C17}">
      <dgm:prSet phldrT="[Texto]" custT="1"/>
      <dgm:spPr/>
      <dgm:t>
        <a:bodyPr/>
        <a:lstStyle/>
        <a:p>
          <a:r>
            <a:rPr lang="es-CR" sz="3600" dirty="0" smtClean="0"/>
            <a:t>Mercado de Seguros de Costa Rica</a:t>
          </a:r>
          <a:endParaRPr lang="es-CR" sz="3600" dirty="0"/>
        </a:p>
      </dgm:t>
    </dgm:pt>
    <dgm:pt modelId="{7B70E5DA-B755-46F3-8E0F-F1F5216741BC}" type="parTrans" cxnId="{E68C8707-6A77-48D3-A6B1-5717AD66044C}">
      <dgm:prSet/>
      <dgm:spPr/>
      <dgm:t>
        <a:bodyPr/>
        <a:lstStyle/>
        <a:p>
          <a:endParaRPr lang="es-CR" sz="1100"/>
        </a:p>
      </dgm:t>
    </dgm:pt>
    <dgm:pt modelId="{E4FCECB3-F73D-42EC-845D-7CE2233B400E}" type="sibTrans" cxnId="{E68C8707-6A77-48D3-A6B1-5717AD66044C}">
      <dgm:prSet/>
      <dgm:spPr/>
      <dgm:t>
        <a:bodyPr/>
        <a:lstStyle/>
        <a:p>
          <a:endParaRPr lang="es-CR" sz="1100"/>
        </a:p>
      </dgm:t>
    </dgm:pt>
    <dgm:pt modelId="{19BDCCCE-7D0B-4FFC-9F08-77F088F6C463}">
      <dgm:prSet phldrT="[Texto]" custT="1"/>
      <dgm:spPr/>
      <dgm:t>
        <a:bodyPr/>
        <a:lstStyle/>
        <a:p>
          <a:r>
            <a:rPr lang="es-CR" sz="2800" dirty="0" smtClean="0"/>
            <a:t>Antecedentes</a:t>
          </a:r>
          <a:endParaRPr lang="es-CR" sz="2800" dirty="0"/>
        </a:p>
      </dgm:t>
    </dgm:pt>
    <dgm:pt modelId="{0FE46E8E-771C-4614-A1D5-E5FB3336D3C2}" type="parTrans" cxnId="{9B1A00BC-4680-425E-B74C-E2745240E793}">
      <dgm:prSet/>
      <dgm:spPr/>
      <dgm:t>
        <a:bodyPr/>
        <a:lstStyle/>
        <a:p>
          <a:endParaRPr lang="es-CR" sz="1100"/>
        </a:p>
      </dgm:t>
    </dgm:pt>
    <dgm:pt modelId="{27F358E8-529F-417A-A289-4BDDFDC6F988}" type="sibTrans" cxnId="{9B1A00BC-4680-425E-B74C-E2745240E793}">
      <dgm:prSet/>
      <dgm:spPr/>
      <dgm:t>
        <a:bodyPr/>
        <a:lstStyle/>
        <a:p>
          <a:endParaRPr lang="es-CR" sz="1100"/>
        </a:p>
      </dgm:t>
    </dgm:pt>
    <dgm:pt modelId="{E9E8CCB1-1007-4DE7-8D3F-7C8381667928}">
      <dgm:prSet phldrT="[Texto]" custT="1"/>
      <dgm:spPr/>
      <dgm:t>
        <a:bodyPr/>
        <a:lstStyle/>
        <a:p>
          <a:r>
            <a:rPr lang="es-CR" sz="2800" dirty="0" smtClean="0"/>
            <a:t>Situación actual</a:t>
          </a:r>
          <a:endParaRPr lang="es-CR" sz="2800" dirty="0"/>
        </a:p>
      </dgm:t>
    </dgm:pt>
    <dgm:pt modelId="{60A5CE69-6353-4F01-B2E9-F9BBD919B933}" type="parTrans" cxnId="{D3CA43A2-48AE-4C77-9638-B805751D1468}">
      <dgm:prSet/>
      <dgm:spPr/>
      <dgm:t>
        <a:bodyPr/>
        <a:lstStyle/>
        <a:p>
          <a:endParaRPr lang="es-CR" sz="1100"/>
        </a:p>
      </dgm:t>
    </dgm:pt>
    <dgm:pt modelId="{432B9D7B-C2F3-47E7-B5C4-D6477CCD0FA3}" type="sibTrans" cxnId="{D3CA43A2-48AE-4C77-9638-B805751D1468}">
      <dgm:prSet/>
      <dgm:spPr/>
      <dgm:t>
        <a:bodyPr/>
        <a:lstStyle/>
        <a:p>
          <a:endParaRPr lang="es-CR" sz="1100"/>
        </a:p>
      </dgm:t>
    </dgm:pt>
    <dgm:pt modelId="{73E33D76-1939-4549-B936-E2FD6C6089E1}">
      <dgm:prSet phldrT="[Texto]" custT="1"/>
      <dgm:spPr/>
      <dgm:t>
        <a:bodyPr/>
        <a:lstStyle/>
        <a:p>
          <a:r>
            <a:rPr lang="es-CR" sz="2800" dirty="0" smtClean="0"/>
            <a:t>Atención PBS 16</a:t>
          </a:r>
          <a:endParaRPr lang="es-CR" sz="2800" dirty="0"/>
        </a:p>
      </dgm:t>
    </dgm:pt>
    <dgm:pt modelId="{7E12E570-16AC-443D-8910-00BEB68276B6}" type="parTrans" cxnId="{BC8098F0-677B-4629-B263-0CD1E3349303}">
      <dgm:prSet/>
      <dgm:spPr/>
      <dgm:t>
        <a:bodyPr/>
        <a:lstStyle/>
        <a:p>
          <a:endParaRPr lang="es-CR" sz="1100"/>
        </a:p>
      </dgm:t>
    </dgm:pt>
    <dgm:pt modelId="{88542D96-A2A6-481A-A074-5D27566DA442}" type="sibTrans" cxnId="{BC8098F0-677B-4629-B263-0CD1E3349303}">
      <dgm:prSet/>
      <dgm:spPr/>
      <dgm:t>
        <a:bodyPr/>
        <a:lstStyle/>
        <a:p>
          <a:endParaRPr lang="es-CR" sz="1100"/>
        </a:p>
      </dgm:t>
    </dgm:pt>
    <dgm:pt modelId="{6C8048C0-58FE-466B-B71F-A12F9312AF5A}">
      <dgm:prSet phldrT="[Texto]" custT="1"/>
      <dgm:spPr/>
      <dgm:t>
        <a:bodyPr/>
        <a:lstStyle/>
        <a:p>
          <a:r>
            <a:rPr lang="es-CR" sz="2000" dirty="0" smtClean="0"/>
            <a:t>Requerimiento </a:t>
          </a:r>
          <a:endParaRPr lang="es-CR" sz="2000" dirty="0"/>
        </a:p>
      </dgm:t>
    </dgm:pt>
    <dgm:pt modelId="{B6CD5517-D053-49CA-9A2F-488BC31B4CD0}" type="parTrans" cxnId="{47886696-2626-41B9-A86E-48D4E5F03821}">
      <dgm:prSet/>
      <dgm:spPr/>
      <dgm:t>
        <a:bodyPr/>
        <a:lstStyle/>
        <a:p>
          <a:endParaRPr lang="es-CR" sz="1100"/>
        </a:p>
      </dgm:t>
    </dgm:pt>
    <dgm:pt modelId="{C3B5DCD2-42AE-4CB8-9F03-E0B9660698FC}" type="sibTrans" cxnId="{47886696-2626-41B9-A86E-48D4E5F03821}">
      <dgm:prSet/>
      <dgm:spPr/>
      <dgm:t>
        <a:bodyPr/>
        <a:lstStyle/>
        <a:p>
          <a:endParaRPr lang="es-CR" sz="1100"/>
        </a:p>
      </dgm:t>
    </dgm:pt>
    <dgm:pt modelId="{AC60E2F7-5F70-49AA-966E-D86660F1919C}">
      <dgm:prSet phldrT="[Texto]" custT="1"/>
      <dgm:spPr/>
      <dgm:t>
        <a:bodyPr/>
        <a:lstStyle/>
        <a:p>
          <a:r>
            <a:rPr lang="es-ES" sz="2000" dirty="0" smtClean="0"/>
            <a:t>Supervisión</a:t>
          </a:r>
          <a:endParaRPr lang="es-CR" sz="2000" dirty="0"/>
        </a:p>
      </dgm:t>
    </dgm:pt>
    <dgm:pt modelId="{E2E8175D-A88E-4500-8282-6F001C7F38BA}" type="parTrans" cxnId="{AFDDD9B7-556B-4BF3-9BF8-83E30077C8BE}">
      <dgm:prSet/>
      <dgm:spPr/>
      <dgm:t>
        <a:bodyPr/>
        <a:lstStyle/>
        <a:p>
          <a:endParaRPr lang="es-CR" sz="1100"/>
        </a:p>
      </dgm:t>
    </dgm:pt>
    <dgm:pt modelId="{44B7B123-12BF-49E6-A21C-3EABB47EE089}" type="sibTrans" cxnId="{AFDDD9B7-556B-4BF3-9BF8-83E30077C8BE}">
      <dgm:prSet/>
      <dgm:spPr/>
      <dgm:t>
        <a:bodyPr/>
        <a:lstStyle/>
        <a:p>
          <a:endParaRPr lang="es-CR" sz="1100"/>
        </a:p>
      </dgm:t>
    </dgm:pt>
    <dgm:pt modelId="{2D98C0DC-2B32-421C-A335-15873A7DB767}" type="pres">
      <dgm:prSet presAssocID="{9638EA9A-316E-4A82-AE0F-EB055FB522C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R"/>
        </a:p>
      </dgm:t>
    </dgm:pt>
    <dgm:pt modelId="{93C5F2DC-987A-4B96-B9E0-961426E5516F}" type="pres">
      <dgm:prSet presAssocID="{38E694BC-6769-4AAC-B47C-2AEFEFDA4C17}" presName="thickLine" presStyleLbl="alignNode1" presStyleIdx="0" presStyleCnt="1"/>
      <dgm:spPr/>
    </dgm:pt>
    <dgm:pt modelId="{893AD2CC-5917-4CC7-9342-7AE97409D220}" type="pres">
      <dgm:prSet presAssocID="{38E694BC-6769-4AAC-B47C-2AEFEFDA4C17}" presName="horz1" presStyleCnt="0"/>
      <dgm:spPr/>
    </dgm:pt>
    <dgm:pt modelId="{2F7B600B-65F4-4646-B1A5-3C4F8ED44C26}" type="pres">
      <dgm:prSet presAssocID="{38E694BC-6769-4AAC-B47C-2AEFEFDA4C17}" presName="tx1" presStyleLbl="revTx" presStyleIdx="0" presStyleCnt="6" custScaleX="174566"/>
      <dgm:spPr/>
      <dgm:t>
        <a:bodyPr/>
        <a:lstStyle/>
        <a:p>
          <a:endParaRPr lang="es-CR"/>
        </a:p>
      </dgm:t>
    </dgm:pt>
    <dgm:pt modelId="{EE7DE5D7-C2E7-4A84-B644-C66719486B1E}" type="pres">
      <dgm:prSet presAssocID="{38E694BC-6769-4AAC-B47C-2AEFEFDA4C17}" presName="vert1" presStyleCnt="0"/>
      <dgm:spPr/>
    </dgm:pt>
    <dgm:pt modelId="{415919E8-6931-4E71-8624-D974B5C85B1F}" type="pres">
      <dgm:prSet presAssocID="{19BDCCCE-7D0B-4FFC-9F08-77F088F6C463}" presName="vertSpace2a" presStyleCnt="0"/>
      <dgm:spPr/>
    </dgm:pt>
    <dgm:pt modelId="{830EA011-8953-4B6D-9509-572B26CCFD53}" type="pres">
      <dgm:prSet presAssocID="{19BDCCCE-7D0B-4FFC-9F08-77F088F6C463}" presName="horz2" presStyleCnt="0"/>
      <dgm:spPr/>
    </dgm:pt>
    <dgm:pt modelId="{7FBA25B8-E7C8-4995-BF07-6B9C1135402D}" type="pres">
      <dgm:prSet presAssocID="{19BDCCCE-7D0B-4FFC-9F08-77F088F6C463}" presName="horzSpace2" presStyleCnt="0"/>
      <dgm:spPr/>
    </dgm:pt>
    <dgm:pt modelId="{8686621F-5C63-4BEC-A72F-939ACF796CB3}" type="pres">
      <dgm:prSet presAssocID="{19BDCCCE-7D0B-4FFC-9F08-77F088F6C463}" presName="tx2" presStyleLbl="revTx" presStyleIdx="1" presStyleCnt="6"/>
      <dgm:spPr/>
      <dgm:t>
        <a:bodyPr/>
        <a:lstStyle/>
        <a:p>
          <a:endParaRPr lang="es-CR"/>
        </a:p>
      </dgm:t>
    </dgm:pt>
    <dgm:pt modelId="{F0BCD607-6855-49B6-B06A-6CCEB9F32D4D}" type="pres">
      <dgm:prSet presAssocID="{19BDCCCE-7D0B-4FFC-9F08-77F088F6C463}" presName="vert2" presStyleCnt="0"/>
      <dgm:spPr/>
    </dgm:pt>
    <dgm:pt modelId="{AB517B9E-2822-4585-93FE-E9440536C11F}" type="pres">
      <dgm:prSet presAssocID="{19BDCCCE-7D0B-4FFC-9F08-77F088F6C463}" presName="thinLine2b" presStyleLbl="callout" presStyleIdx="0" presStyleCnt="4"/>
      <dgm:spPr/>
    </dgm:pt>
    <dgm:pt modelId="{FFDE89CB-55CA-4A1C-86B8-F5EB754B7E8B}" type="pres">
      <dgm:prSet presAssocID="{19BDCCCE-7D0B-4FFC-9F08-77F088F6C463}" presName="vertSpace2b" presStyleCnt="0"/>
      <dgm:spPr/>
    </dgm:pt>
    <dgm:pt modelId="{AD76700B-87FC-43DE-AB1E-E6BE1281414A}" type="pres">
      <dgm:prSet presAssocID="{E9E8CCB1-1007-4DE7-8D3F-7C8381667928}" presName="horz2" presStyleCnt="0"/>
      <dgm:spPr/>
    </dgm:pt>
    <dgm:pt modelId="{0055937F-50D0-4585-B6B9-C6B09718A43E}" type="pres">
      <dgm:prSet presAssocID="{E9E8CCB1-1007-4DE7-8D3F-7C8381667928}" presName="horzSpace2" presStyleCnt="0"/>
      <dgm:spPr/>
    </dgm:pt>
    <dgm:pt modelId="{71C9883F-C2AD-41A1-947D-A4610D6CAA76}" type="pres">
      <dgm:prSet presAssocID="{E9E8CCB1-1007-4DE7-8D3F-7C8381667928}" presName="tx2" presStyleLbl="revTx" presStyleIdx="2" presStyleCnt="6"/>
      <dgm:spPr/>
      <dgm:t>
        <a:bodyPr/>
        <a:lstStyle/>
        <a:p>
          <a:endParaRPr lang="es-CR"/>
        </a:p>
      </dgm:t>
    </dgm:pt>
    <dgm:pt modelId="{3A410F45-9089-4A4B-9A4C-615892F4F693}" type="pres">
      <dgm:prSet presAssocID="{E9E8CCB1-1007-4DE7-8D3F-7C8381667928}" presName="vert2" presStyleCnt="0"/>
      <dgm:spPr/>
    </dgm:pt>
    <dgm:pt modelId="{F8A1E723-B985-4F51-BB05-FECFBD14FD4B}" type="pres">
      <dgm:prSet presAssocID="{E9E8CCB1-1007-4DE7-8D3F-7C8381667928}" presName="thinLine2b" presStyleLbl="callout" presStyleIdx="1" presStyleCnt="4"/>
      <dgm:spPr/>
    </dgm:pt>
    <dgm:pt modelId="{DE666CB6-8611-47E9-B015-F528D32254E4}" type="pres">
      <dgm:prSet presAssocID="{E9E8CCB1-1007-4DE7-8D3F-7C8381667928}" presName="vertSpace2b" presStyleCnt="0"/>
      <dgm:spPr/>
    </dgm:pt>
    <dgm:pt modelId="{E88AE59B-1A73-4947-8122-BDAD08205012}" type="pres">
      <dgm:prSet presAssocID="{73E33D76-1939-4549-B936-E2FD6C6089E1}" presName="horz2" presStyleCnt="0"/>
      <dgm:spPr/>
    </dgm:pt>
    <dgm:pt modelId="{533747C8-B52B-436F-915B-4FEFDB33071A}" type="pres">
      <dgm:prSet presAssocID="{73E33D76-1939-4549-B936-E2FD6C6089E1}" presName="horzSpace2" presStyleCnt="0"/>
      <dgm:spPr/>
    </dgm:pt>
    <dgm:pt modelId="{D4F659B6-DB08-488F-892B-7EC95B2819BB}" type="pres">
      <dgm:prSet presAssocID="{73E33D76-1939-4549-B936-E2FD6C6089E1}" presName="tx2" presStyleLbl="revTx" presStyleIdx="3" presStyleCnt="6"/>
      <dgm:spPr/>
      <dgm:t>
        <a:bodyPr/>
        <a:lstStyle/>
        <a:p>
          <a:endParaRPr lang="es-CR"/>
        </a:p>
      </dgm:t>
    </dgm:pt>
    <dgm:pt modelId="{976A6382-B569-4476-9D2F-FF6F3D6AA9B0}" type="pres">
      <dgm:prSet presAssocID="{73E33D76-1939-4549-B936-E2FD6C6089E1}" presName="vert2" presStyleCnt="0"/>
      <dgm:spPr/>
    </dgm:pt>
    <dgm:pt modelId="{3A81FC02-0493-4A8C-89A5-1F72952973DB}" type="pres">
      <dgm:prSet presAssocID="{6C8048C0-58FE-466B-B71F-A12F9312AF5A}" presName="horz3" presStyleCnt="0"/>
      <dgm:spPr/>
    </dgm:pt>
    <dgm:pt modelId="{715A58A9-50A3-4DBE-8678-82E39419C934}" type="pres">
      <dgm:prSet presAssocID="{6C8048C0-58FE-466B-B71F-A12F9312AF5A}" presName="horzSpace3" presStyleCnt="0"/>
      <dgm:spPr/>
    </dgm:pt>
    <dgm:pt modelId="{B4C0287D-C703-48B8-A5FC-147E43360680}" type="pres">
      <dgm:prSet presAssocID="{6C8048C0-58FE-466B-B71F-A12F9312AF5A}" presName="tx3" presStyleLbl="revTx" presStyleIdx="4" presStyleCnt="6" custScaleY="94493"/>
      <dgm:spPr/>
      <dgm:t>
        <a:bodyPr/>
        <a:lstStyle/>
        <a:p>
          <a:endParaRPr lang="es-CR"/>
        </a:p>
      </dgm:t>
    </dgm:pt>
    <dgm:pt modelId="{B0A4E27F-DE06-4F7D-973F-79B117199480}" type="pres">
      <dgm:prSet presAssocID="{6C8048C0-58FE-466B-B71F-A12F9312AF5A}" presName="vert3" presStyleCnt="0"/>
      <dgm:spPr/>
    </dgm:pt>
    <dgm:pt modelId="{EE2E2974-5000-46DF-99CC-62B4E80B515B}" type="pres">
      <dgm:prSet presAssocID="{C3B5DCD2-42AE-4CB8-9F03-E0B9660698FC}" presName="thinLine3" presStyleLbl="callout" presStyleIdx="2" presStyleCnt="4"/>
      <dgm:spPr/>
    </dgm:pt>
    <dgm:pt modelId="{B412726E-B9B2-482F-80B5-069F030B6093}" type="pres">
      <dgm:prSet presAssocID="{AC60E2F7-5F70-49AA-966E-D86660F1919C}" presName="horz3" presStyleCnt="0"/>
      <dgm:spPr/>
    </dgm:pt>
    <dgm:pt modelId="{3CB0B9A7-0D5C-49A7-993E-AB34435EAF5C}" type="pres">
      <dgm:prSet presAssocID="{AC60E2F7-5F70-49AA-966E-D86660F1919C}" presName="horzSpace3" presStyleCnt="0"/>
      <dgm:spPr/>
    </dgm:pt>
    <dgm:pt modelId="{E00E21CB-B847-4FDB-86BE-76E63760516F}" type="pres">
      <dgm:prSet presAssocID="{AC60E2F7-5F70-49AA-966E-D86660F1919C}" presName="tx3" presStyleLbl="revTx" presStyleIdx="5" presStyleCnt="6"/>
      <dgm:spPr/>
      <dgm:t>
        <a:bodyPr/>
        <a:lstStyle/>
        <a:p>
          <a:endParaRPr lang="es-CR"/>
        </a:p>
      </dgm:t>
    </dgm:pt>
    <dgm:pt modelId="{7FD9415C-60EF-4D45-98C0-1CE637C3BB33}" type="pres">
      <dgm:prSet presAssocID="{AC60E2F7-5F70-49AA-966E-D86660F1919C}" presName="vert3" presStyleCnt="0"/>
      <dgm:spPr/>
    </dgm:pt>
    <dgm:pt modelId="{978385AF-4B80-4CC9-BCF8-C499A6CA001F}" type="pres">
      <dgm:prSet presAssocID="{73E33D76-1939-4549-B936-E2FD6C6089E1}" presName="thinLine2b" presStyleLbl="callout" presStyleIdx="3" presStyleCnt="4"/>
      <dgm:spPr/>
    </dgm:pt>
    <dgm:pt modelId="{AC7AB233-896D-4242-B7A6-30FEFA88BAA2}" type="pres">
      <dgm:prSet presAssocID="{73E33D76-1939-4549-B936-E2FD6C6089E1}" presName="vertSpace2b" presStyleCnt="0"/>
      <dgm:spPr/>
    </dgm:pt>
  </dgm:ptLst>
  <dgm:cxnLst>
    <dgm:cxn modelId="{000A9144-01E5-4EC9-9D19-BF8CEE4D55E8}" type="presOf" srcId="{38E694BC-6769-4AAC-B47C-2AEFEFDA4C17}" destId="{2F7B600B-65F4-4646-B1A5-3C4F8ED44C26}" srcOrd="0" destOrd="0" presId="urn:microsoft.com/office/officeart/2008/layout/LinedList"/>
    <dgm:cxn modelId="{AFDDD9B7-556B-4BF3-9BF8-83E30077C8BE}" srcId="{73E33D76-1939-4549-B936-E2FD6C6089E1}" destId="{AC60E2F7-5F70-49AA-966E-D86660F1919C}" srcOrd="1" destOrd="0" parTransId="{E2E8175D-A88E-4500-8282-6F001C7F38BA}" sibTransId="{44B7B123-12BF-49E6-A21C-3EABB47EE089}"/>
    <dgm:cxn modelId="{9B1A00BC-4680-425E-B74C-E2745240E793}" srcId="{38E694BC-6769-4AAC-B47C-2AEFEFDA4C17}" destId="{19BDCCCE-7D0B-4FFC-9F08-77F088F6C463}" srcOrd="0" destOrd="0" parTransId="{0FE46E8E-771C-4614-A1D5-E5FB3336D3C2}" sibTransId="{27F358E8-529F-417A-A289-4BDDFDC6F988}"/>
    <dgm:cxn modelId="{A3CCB77F-F585-44CD-B469-47E6DA5746F0}" type="presOf" srcId="{6C8048C0-58FE-466B-B71F-A12F9312AF5A}" destId="{B4C0287D-C703-48B8-A5FC-147E43360680}" srcOrd="0" destOrd="0" presId="urn:microsoft.com/office/officeart/2008/layout/LinedList"/>
    <dgm:cxn modelId="{DD0E024B-55F8-4F5D-A2F9-57C01227030B}" type="presOf" srcId="{AC60E2F7-5F70-49AA-966E-D86660F1919C}" destId="{E00E21CB-B847-4FDB-86BE-76E63760516F}" srcOrd="0" destOrd="0" presId="urn:microsoft.com/office/officeart/2008/layout/LinedList"/>
    <dgm:cxn modelId="{BC8098F0-677B-4629-B263-0CD1E3349303}" srcId="{38E694BC-6769-4AAC-B47C-2AEFEFDA4C17}" destId="{73E33D76-1939-4549-B936-E2FD6C6089E1}" srcOrd="2" destOrd="0" parTransId="{7E12E570-16AC-443D-8910-00BEB68276B6}" sibTransId="{88542D96-A2A6-481A-A074-5D27566DA442}"/>
    <dgm:cxn modelId="{32000DC2-2290-4462-BF0C-2EE5BD8AE23B}" type="presOf" srcId="{19BDCCCE-7D0B-4FFC-9F08-77F088F6C463}" destId="{8686621F-5C63-4BEC-A72F-939ACF796CB3}" srcOrd="0" destOrd="0" presId="urn:microsoft.com/office/officeart/2008/layout/LinedList"/>
    <dgm:cxn modelId="{47886696-2626-41B9-A86E-48D4E5F03821}" srcId="{73E33D76-1939-4549-B936-E2FD6C6089E1}" destId="{6C8048C0-58FE-466B-B71F-A12F9312AF5A}" srcOrd="0" destOrd="0" parTransId="{B6CD5517-D053-49CA-9A2F-488BC31B4CD0}" sibTransId="{C3B5DCD2-42AE-4CB8-9F03-E0B9660698FC}"/>
    <dgm:cxn modelId="{E68C8707-6A77-48D3-A6B1-5717AD66044C}" srcId="{9638EA9A-316E-4A82-AE0F-EB055FB522C1}" destId="{38E694BC-6769-4AAC-B47C-2AEFEFDA4C17}" srcOrd="0" destOrd="0" parTransId="{7B70E5DA-B755-46F3-8E0F-F1F5216741BC}" sibTransId="{E4FCECB3-F73D-42EC-845D-7CE2233B400E}"/>
    <dgm:cxn modelId="{D3CA43A2-48AE-4C77-9638-B805751D1468}" srcId="{38E694BC-6769-4AAC-B47C-2AEFEFDA4C17}" destId="{E9E8CCB1-1007-4DE7-8D3F-7C8381667928}" srcOrd="1" destOrd="0" parTransId="{60A5CE69-6353-4F01-B2E9-F9BBD919B933}" sibTransId="{432B9D7B-C2F3-47E7-B5C4-D6477CCD0FA3}"/>
    <dgm:cxn modelId="{B37B5616-6D27-49C7-87ED-24A72AAC4668}" type="presOf" srcId="{E9E8CCB1-1007-4DE7-8D3F-7C8381667928}" destId="{71C9883F-C2AD-41A1-947D-A4610D6CAA76}" srcOrd="0" destOrd="0" presId="urn:microsoft.com/office/officeart/2008/layout/LinedList"/>
    <dgm:cxn modelId="{3D745A2B-3092-409F-851A-8A8466887890}" type="presOf" srcId="{9638EA9A-316E-4A82-AE0F-EB055FB522C1}" destId="{2D98C0DC-2B32-421C-A335-15873A7DB767}" srcOrd="0" destOrd="0" presId="urn:microsoft.com/office/officeart/2008/layout/LinedList"/>
    <dgm:cxn modelId="{C6AED804-1650-49F4-897E-5E3FC4CA68B4}" type="presOf" srcId="{73E33D76-1939-4549-B936-E2FD6C6089E1}" destId="{D4F659B6-DB08-488F-892B-7EC95B2819BB}" srcOrd="0" destOrd="0" presId="urn:microsoft.com/office/officeart/2008/layout/LinedList"/>
    <dgm:cxn modelId="{92C17F5D-43F1-4ED2-A087-A66AD43FDD5C}" type="presParOf" srcId="{2D98C0DC-2B32-421C-A335-15873A7DB767}" destId="{93C5F2DC-987A-4B96-B9E0-961426E5516F}" srcOrd="0" destOrd="0" presId="urn:microsoft.com/office/officeart/2008/layout/LinedList"/>
    <dgm:cxn modelId="{15945714-DAD8-4814-B835-50B82BC03D2F}" type="presParOf" srcId="{2D98C0DC-2B32-421C-A335-15873A7DB767}" destId="{893AD2CC-5917-4CC7-9342-7AE97409D220}" srcOrd="1" destOrd="0" presId="urn:microsoft.com/office/officeart/2008/layout/LinedList"/>
    <dgm:cxn modelId="{629E36E9-B903-42BA-8DBF-94C731DF8E34}" type="presParOf" srcId="{893AD2CC-5917-4CC7-9342-7AE97409D220}" destId="{2F7B600B-65F4-4646-B1A5-3C4F8ED44C26}" srcOrd="0" destOrd="0" presId="urn:microsoft.com/office/officeart/2008/layout/LinedList"/>
    <dgm:cxn modelId="{88528F8F-6B23-4FD6-A6B3-19A6C02A8586}" type="presParOf" srcId="{893AD2CC-5917-4CC7-9342-7AE97409D220}" destId="{EE7DE5D7-C2E7-4A84-B644-C66719486B1E}" srcOrd="1" destOrd="0" presId="urn:microsoft.com/office/officeart/2008/layout/LinedList"/>
    <dgm:cxn modelId="{3D17DCD4-CCF5-4F8B-9567-A4E9CE33D788}" type="presParOf" srcId="{EE7DE5D7-C2E7-4A84-B644-C66719486B1E}" destId="{415919E8-6931-4E71-8624-D974B5C85B1F}" srcOrd="0" destOrd="0" presId="urn:microsoft.com/office/officeart/2008/layout/LinedList"/>
    <dgm:cxn modelId="{66DA47F3-5D03-469B-BA6A-929A2C1032DD}" type="presParOf" srcId="{EE7DE5D7-C2E7-4A84-B644-C66719486B1E}" destId="{830EA011-8953-4B6D-9509-572B26CCFD53}" srcOrd="1" destOrd="0" presId="urn:microsoft.com/office/officeart/2008/layout/LinedList"/>
    <dgm:cxn modelId="{A1A0F606-F6C1-46CC-9E32-E3EBAAAD683C}" type="presParOf" srcId="{830EA011-8953-4B6D-9509-572B26CCFD53}" destId="{7FBA25B8-E7C8-4995-BF07-6B9C1135402D}" srcOrd="0" destOrd="0" presId="urn:microsoft.com/office/officeart/2008/layout/LinedList"/>
    <dgm:cxn modelId="{BC12B9E6-73FC-49E2-A86B-22286CDDF4C2}" type="presParOf" srcId="{830EA011-8953-4B6D-9509-572B26CCFD53}" destId="{8686621F-5C63-4BEC-A72F-939ACF796CB3}" srcOrd="1" destOrd="0" presId="urn:microsoft.com/office/officeart/2008/layout/LinedList"/>
    <dgm:cxn modelId="{67588361-45F3-4199-983A-E06FE92D9FA2}" type="presParOf" srcId="{830EA011-8953-4B6D-9509-572B26CCFD53}" destId="{F0BCD607-6855-49B6-B06A-6CCEB9F32D4D}" srcOrd="2" destOrd="0" presId="urn:microsoft.com/office/officeart/2008/layout/LinedList"/>
    <dgm:cxn modelId="{B8ECA5D0-04A7-4A23-86F6-EBD1E0392690}" type="presParOf" srcId="{EE7DE5D7-C2E7-4A84-B644-C66719486B1E}" destId="{AB517B9E-2822-4585-93FE-E9440536C11F}" srcOrd="2" destOrd="0" presId="urn:microsoft.com/office/officeart/2008/layout/LinedList"/>
    <dgm:cxn modelId="{A7375FDD-CE97-44A0-90A8-895CF5E5455F}" type="presParOf" srcId="{EE7DE5D7-C2E7-4A84-B644-C66719486B1E}" destId="{FFDE89CB-55CA-4A1C-86B8-F5EB754B7E8B}" srcOrd="3" destOrd="0" presId="urn:microsoft.com/office/officeart/2008/layout/LinedList"/>
    <dgm:cxn modelId="{2C1508F5-05DC-424B-8CC2-767C6C1D986E}" type="presParOf" srcId="{EE7DE5D7-C2E7-4A84-B644-C66719486B1E}" destId="{AD76700B-87FC-43DE-AB1E-E6BE1281414A}" srcOrd="4" destOrd="0" presId="urn:microsoft.com/office/officeart/2008/layout/LinedList"/>
    <dgm:cxn modelId="{725FCB4B-FAA4-4A59-96CC-2819D4EB1503}" type="presParOf" srcId="{AD76700B-87FC-43DE-AB1E-E6BE1281414A}" destId="{0055937F-50D0-4585-B6B9-C6B09718A43E}" srcOrd="0" destOrd="0" presId="urn:microsoft.com/office/officeart/2008/layout/LinedList"/>
    <dgm:cxn modelId="{AAE1B5CE-8119-4ECE-B53A-55B18F839ECC}" type="presParOf" srcId="{AD76700B-87FC-43DE-AB1E-E6BE1281414A}" destId="{71C9883F-C2AD-41A1-947D-A4610D6CAA76}" srcOrd="1" destOrd="0" presId="urn:microsoft.com/office/officeart/2008/layout/LinedList"/>
    <dgm:cxn modelId="{5A794197-D5F9-477F-9F87-1E8BCD6FF28C}" type="presParOf" srcId="{AD76700B-87FC-43DE-AB1E-E6BE1281414A}" destId="{3A410F45-9089-4A4B-9A4C-615892F4F693}" srcOrd="2" destOrd="0" presId="urn:microsoft.com/office/officeart/2008/layout/LinedList"/>
    <dgm:cxn modelId="{A4835832-7227-479C-8DF8-11DDF1A25A8B}" type="presParOf" srcId="{EE7DE5D7-C2E7-4A84-B644-C66719486B1E}" destId="{F8A1E723-B985-4F51-BB05-FECFBD14FD4B}" srcOrd="5" destOrd="0" presId="urn:microsoft.com/office/officeart/2008/layout/LinedList"/>
    <dgm:cxn modelId="{494E3E35-800B-45B7-A142-FD7CA58FAA1C}" type="presParOf" srcId="{EE7DE5D7-C2E7-4A84-B644-C66719486B1E}" destId="{DE666CB6-8611-47E9-B015-F528D32254E4}" srcOrd="6" destOrd="0" presId="urn:microsoft.com/office/officeart/2008/layout/LinedList"/>
    <dgm:cxn modelId="{08428531-0D82-466D-89EF-B30317BCCA38}" type="presParOf" srcId="{EE7DE5D7-C2E7-4A84-B644-C66719486B1E}" destId="{E88AE59B-1A73-4947-8122-BDAD08205012}" srcOrd="7" destOrd="0" presId="urn:microsoft.com/office/officeart/2008/layout/LinedList"/>
    <dgm:cxn modelId="{FB27CE86-F8B2-411F-8C5D-680FCBF979E3}" type="presParOf" srcId="{E88AE59B-1A73-4947-8122-BDAD08205012}" destId="{533747C8-B52B-436F-915B-4FEFDB33071A}" srcOrd="0" destOrd="0" presId="urn:microsoft.com/office/officeart/2008/layout/LinedList"/>
    <dgm:cxn modelId="{0C47A256-9D2E-41E6-AA83-AAF553C03BF4}" type="presParOf" srcId="{E88AE59B-1A73-4947-8122-BDAD08205012}" destId="{D4F659B6-DB08-488F-892B-7EC95B2819BB}" srcOrd="1" destOrd="0" presId="urn:microsoft.com/office/officeart/2008/layout/LinedList"/>
    <dgm:cxn modelId="{E678B3A1-02BB-4C7D-8919-3DFA5B8BE863}" type="presParOf" srcId="{E88AE59B-1A73-4947-8122-BDAD08205012}" destId="{976A6382-B569-4476-9D2F-FF6F3D6AA9B0}" srcOrd="2" destOrd="0" presId="urn:microsoft.com/office/officeart/2008/layout/LinedList"/>
    <dgm:cxn modelId="{DCDF9D89-70FD-432C-9CCE-38C954EDB232}" type="presParOf" srcId="{976A6382-B569-4476-9D2F-FF6F3D6AA9B0}" destId="{3A81FC02-0493-4A8C-89A5-1F72952973DB}" srcOrd="0" destOrd="0" presId="urn:microsoft.com/office/officeart/2008/layout/LinedList"/>
    <dgm:cxn modelId="{C1B62022-DED8-441C-982D-579C3EEE9A41}" type="presParOf" srcId="{3A81FC02-0493-4A8C-89A5-1F72952973DB}" destId="{715A58A9-50A3-4DBE-8678-82E39419C934}" srcOrd="0" destOrd="0" presId="urn:microsoft.com/office/officeart/2008/layout/LinedList"/>
    <dgm:cxn modelId="{01EA3BB3-6C87-4603-9EA8-A3D39AA54993}" type="presParOf" srcId="{3A81FC02-0493-4A8C-89A5-1F72952973DB}" destId="{B4C0287D-C703-48B8-A5FC-147E43360680}" srcOrd="1" destOrd="0" presId="urn:microsoft.com/office/officeart/2008/layout/LinedList"/>
    <dgm:cxn modelId="{888D45CD-0199-4C76-92A4-5C277E87BFA1}" type="presParOf" srcId="{3A81FC02-0493-4A8C-89A5-1F72952973DB}" destId="{B0A4E27F-DE06-4F7D-973F-79B117199480}" srcOrd="2" destOrd="0" presId="urn:microsoft.com/office/officeart/2008/layout/LinedList"/>
    <dgm:cxn modelId="{DB937D2B-2310-41D0-B4ED-463138D26418}" type="presParOf" srcId="{976A6382-B569-4476-9D2F-FF6F3D6AA9B0}" destId="{EE2E2974-5000-46DF-99CC-62B4E80B515B}" srcOrd="1" destOrd="0" presId="urn:microsoft.com/office/officeart/2008/layout/LinedList"/>
    <dgm:cxn modelId="{78E773EB-271A-499D-A094-7AE5B44758F0}" type="presParOf" srcId="{976A6382-B569-4476-9D2F-FF6F3D6AA9B0}" destId="{B412726E-B9B2-482F-80B5-069F030B6093}" srcOrd="2" destOrd="0" presId="urn:microsoft.com/office/officeart/2008/layout/LinedList"/>
    <dgm:cxn modelId="{B66C479B-4156-4550-9835-6C5C2DEB21ED}" type="presParOf" srcId="{B412726E-B9B2-482F-80B5-069F030B6093}" destId="{3CB0B9A7-0D5C-49A7-993E-AB34435EAF5C}" srcOrd="0" destOrd="0" presId="urn:microsoft.com/office/officeart/2008/layout/LinedList"/>
    <dgm:cxn modelId="{B3C7AAAD-B62C-4186-AD0B-7E2C289664CC}" type="presParOf" srcId="{B412726E-B9B2-482F-80B5-069F030B6093}" destId="{E00E21CB-B847-4FDB-86BE-76E63760516F}" srcOrd="1" destOrd="0" presId="urn:microsoft.com/office/officeart/2008/layout/LinedList"/>
    <dgm:cxn modelId="{2C3AC0F3-8B23-4983-B1FD-84ACA7957BF9}" type="presParOf" srcId="{B412726E-B9B2-482F-80B5-069F030B6093}" destId="{7FD9415C-60EF-4D45-98C0-1CE637C3BB33}" srcOrd="2" destOrd="0" presId="urn:microsoft.com/office/officeart/2008/layout/LinedList"/>
    <dgm:cxn modelId="{744D7FB2-CA83-4353-8D07-85342F871F26}" type="presParOf" srcId="{EE7DE5D7-C2E7-4A84-B644-C66719486B1E}" destId="{978385AF-4B80-4CC9-BCF8-C499A6CA001F}" srcOrd="8" destOrd="0" presId="urn:microsoft.com/office/officeart/2008/layout/LinedList"/>
    <dgm:cxn modelId="{E00955A6-BEDC-4100-A566-CFEA02E8D978}" type="presParOf" srcId="{EE7DE5D7-C2E7-4A84-B644-C66719486B1E}" destId="{AC7AB233-896D-4242-B7A6-30FEFA88BAA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C524F-8BBE-4C60-8BFF-F52F6BE9D15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5510E70A-5728-4A70-AFEE-ECAA1DF49DB5}">
      <dgm:prSet phldrT="[Texto]"/>
      <dgm:spPr/>
      <dgm:t>
        <a:bodyPr/>
        <a:lstStyle/>
        <a:p>
          <a:r>
            <a:rPr lang="es-CR" dirty="0" smtClean="0"/>
            <a:t>Límites de tolerancia</a:t>
          </a:r>
          <a:endParaRPr lang="es-CR" dirty="0"/>
        </a:p>
      </dgm:t>
    </dgm:pt>
    <dgm:pt modelId="{E90BB718-B7C3-4255-A5D2-AD587BA5691A}" type="parTrans" cxnId="{06F995C3-7F3F-4926-A91C-F3198053D926}">
      <dgm:prSet/>
      <dgm:spPr/>
      <dgm:t>
        <a:bodyPr/>
        <a:lstStyle/>
        <a:p>
          <a:endParaRPr lang="es-CR"/>
        </a:p>
      </dgm:t>
    </dgm:pt>
    <dgm:pt modelId="{631BB74B-8487-4CFF-8490-C0BB5F88CDF3}" type="sibTrans" cxnId="{06F995C3-7F3F-4926-A91C-F3198053D926}">
      <dgm:prSet/>
      <dgm:spPr/>
      <dgm:t>
        <a:bodyPr/>
        <a:lstStyle/>
        <a:p>
          <a:endParaRPr lang="es-CR"/>
        </a:p>
      </dgm:t>
    </dgm:pt>
    <dgm:pt modelId="{4B94F051-1386-44CD-B054-1C64CD43C9FE}">
      <dgm:prSet phldrT="[Texto]"/>
      <dgm:spPr/>
      <dgm:t>
        <a:bodyPr/>
        <a:lstStyle/>
        <a:p>
          <a:r>
            <a:rPr lang="es-CR" dirty="0" smtClean="0"/>
            <a:t>Capital (económico/regulatorio)</a:t>
          </a:r>
          <a:endParaRPr lang="es-CR" dirty="0"/>
        </a:p>
      </dgm:t>
    </dgm:pt>
    <dgm:pt modelId="{440B2016-C046-420F-B9BC-EB5552A64D44}" type="parTrans" cxnId="{11B25538-3265-43AC-99CF-A52460E06C5A}">
      <dgm:prSet/>
      <dgm:spPr/>
      <dgm:t>
        <a:bodyPr/>
        <a:lstStyle/>
        <a:p>
          <a:endParaRPr lang="es-CR"/>
        </a:p>
      </dgm:t>
    </dgm:pt>
    <dgm:pt modelId="{12D22251-49C1-40E0-A8AA-97A894652379}" type="sibTrans" cxnId="{11B25538-3265-43AC-99CF-A52460E06C5A}">
      <dgm:prSet/>
      <dgm:spPr/>
      <dgm:t>
        <a:bodyPr/>
        <a:lstStyle/>
        <a:p>
          <a:endParaRPr lang="es-CR"/>
        </a:p>
      </dgm:t>
    </dgm:pt>
    <dgm:pt modelId="{7963162F-A8AD-4E03-B2A3-D518E53610C7}">
      <dgm:prSet phldrT="[Texto]"/>
      <dgm:spPr/>
      <dgm:t>
        <a:bodyPr/>
        <a:lstStyle/>
        <a:p>
          <a:r>
            <a:rPr lang="es-CR" dirty="0" smtClean="0"/>
            <a:t>Política de Administración de riesgos</a:t>
          </a:r>
          <a:endParaRPr lang="es-CR" dirty="0"/>
        </a:p>
      </dgm:t>
    </dgm:pt>
    <dgm:pt modelId="{A1D4B789-3C46-4C1D-99AC-5789E3A019F5}" type="parTrans" cxnId="{9D992367-1F4B-4ED9-8CE6-130620FE29DB}">
      <dgm:prSet/>
      <dgm:spPr/>
      <dgm:t>
        <a:bodyPr/>
        <a:lstStyle/>
        <a:p>
          <a:endParaRPr lang="es-CR"/>
        </a:p>
      </dgm:t>
    </dgm:pt>
    <dgm:pt modelId="{1777AA55-8698-4D8C-AD80-0C5EE947C1CF}" type="sibTrans" cxnId="{9D992367-1F4B-4ED9-8CE6-130620FE29DB}">
      <dgm:prSet/>
      <dgm:spPr/>
      <dgm:t>
        <a:bodyPr/>
        <a:lstStyle/>
        <a:p>
          <a:endParaRPr lang="es-CR"/>
        </a:p>
      </dgm:t>
    </dgm:pt>
    <dgm:pt modelId="{B6A05EA3-C585-4C53-AFB5-7705F779F8DC}">
      <dgm:prSet phldrT="[Texto]"/>
      <dgm:spPr/>
      <dgm:t>
        <a:bodyPr/>
        <a:lstStyle/>
        <a:p>
          <a:r>
            <a:rPr lang="es-CR" dirty="0" smtClean="0"/>
            <a:t>Análisis  continuo</a:t>
          </a:r>
          <a:endParaRPr lang="es-CR" dirty="0"/>
        </a:p>
      </dgm:t>
    </dgm:pt>
    <dgm:pt modelId="{51133393-F733-4606-9C29-CFE58F7D255D}" type="parTrans" cxnId="{3D255EB9-8E6A-496E-96AA-27B9C27F7ED1}">
      <dgm:prSet/>
      <dgm:spPr/>
      <dgm:t>
        <a:bodyPr/>
        <a:lstStyle/>
        <a:p>
          <a:endParaRPr lang="es-CR"/>
        </a:p>
      </dgm:t>
    </dgm:pt>
    <dgm:pt modelId="{9F95540D-4DEA-4DB0-8159-75E569EC0384}" type="sibTrans" cxnId="{3D255EB9-8E6A-496E-96AA-27B9C27F7ED1}">
      <dgm:prSet/>
      <dgm:spPr/>
      <dgm:t>
        <a:bodyPr/>
        <a:lstStyle/>
        <a:p>
          <a:endParaRPr lang="es-CR"/>
        </a:p>
      </dgm:t>
    </dgm:pt>
    <dgm:pt modelId="{4F51D1BD-C2D4-4C49-91A8-FAB141E7C62C}" type="pres">
      <dgm:prSet presAssocID="{95AC524F-8BBE-4C60-8BFF-F52F6BE9D1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4F7E352-6AA4-469B-9419-77283F8319A5}" type="pres">
      <dgm:prSet presAssocID="{5510E70A-5728-4A70-AFEE-ECAA1DF49DB5}" presName="node" presStyleLbl="node1" presStyleIdx="0" presStyleCnt="4" custRadScaleRad="141704" custRadScaleInc="100089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D180B48-47BD-4DD1-804D-062EF77A81DF}" type="pres">
      <dgm:prSet presAssocID="{631BB74B-8487-4CFF-8490-C0BB5F88CDF3}" presName="sibTrans" presStyleLbl="sibTrans2D1" presStyleIdx="0" presStyleCnt="4" custAng="16200004" custScaleX="26965" custScaleY="673354"/>
      <dgm:spPr>
        <a:prstGeom prst="downArrow">
          <a:avLst/>
        </a:prstGeom>
      </dgm:spPr>
      <dgm:t>
        <a:bodyPr/>
        <a:lstStyle/>
        <a:p>
          <a:endParaRPr lang="es-CR"/>
        </a:p>
      </dgm:t>
    </dgm:pt>
    <dgm:pt modelId="{9B66C427-4CA4-41C8-BFC1-2186A41A415B}" type="pres">
      <dgm:prSet presAssocID="{631BB74B-8487-4CFF-8490-C0BB5F88CDF3}" presName="connectorText" presStyleLbl="sibTrans2D1" presStyleIdx="0" presStyleCnt="4"/>
      <dgm:spPr/>
      <dgm:t>
        <a:bodyPr/>
        <a:lstStyle/>
        <a:p>
          <a:endParaRPr lang="es-CR"/>
        </a:p>
      </dgm:t>
    </dgm:pt>
    <dgm:pt modelId="{38875834-BF45-43BF-9786-4F7B87DD2787}" type="pres">
      <dgm:prSet presAssocID="{4B94F051-1386-44CD-B054-1C64CD43C9FE}" presName="node" presStyleLbl="node1" presStyleIdx="1" presStyleCnt="4" custRadScaleRad="132197" custRadScaleInc="9037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1C06176-B454-4949-B729-57E5F1CDBA81}" type="pres">
      <dgm:prSet presAssocID="{12D22251-49C1-40E0-A8AA-97A894652379}" presName="sibTrans" presStyleLbl="sibTrans2D1" presStyleIdx="1" presStyleCnt="4" custAng="10799988"/>
      <dgm:spPr>
        <a:prstGeom prst="leftArrow">
          <a:avLst/>
        </a:prstGeom>
      </dgm:spPr>
      <dgm:t>
        <a:bodyPr/>
        <a:lstStyle/>
        <a:p>
          <a:endParaRPr lang="es-CR"/>
        </a:p>
      </dgm:t>
    </dgm:pt>
    <dgm:pt modelId="{914AC395-5596-4B19-BDD5-FA2556C62B24}" type="pres">
      <dgm:prSet presAssocID="{12D22251-49C1-40E0-A8AA-97A894652379}" presName="connectorText" presStyleLbl="sibTrans2D1" presStyleIdx="1" presStyleCnt="4"/>
      <dgm:spPr/>
      <dgm:t>
        <a:bodyPr/>
        <a:lstStyle/>
        <a:p>
          <a:endParaRPr lang="es-CR"/>
        </a:p>
      </dgm:t>
    </dgm:pt>
    <dgm:pt modelId="{EC33B20E-8437-4832-A964-1C9C2D3F1363}" type="pres">
      <dgm:prSet presAssocID="{B6A05EA3-C585-4C53-AFB5-7705F779F8DC}" presName="node" presStyleLbl="node1" presStyleIdx="2" presStyleCnt="4" custRadScaleRad="144921" custRadScaleInc="11894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7AE7249-36E7-4CC0-B128-95C132BC2B12}" type="pres">
      <dgm:prSet presAssocID="{9F95540D-4DEA-4DB0-8159-75E569EC0384}" presName="sibTrans" presStyleLbl="sibTrans2D1" presStyleIdx="2" presStyleCnt="4" custAng="5399998" custScaleX="26964" custScaleY="603882"/>
      <dgm:spPr>
        <a:prstGeom prst="upArrow">
          <a:avLst/>
        </a:prstGeom>
      </dgm:spPr>
      <dgm:t>
        <a:bodyPr/>
        <a:lstStyle/>
        <a:p>
          <a:endParaRPr lang="es-CR"/>
        </a:p>
      </dgm:t>
    </dgm:pt>
    <dgm:pt modelId="{14C4EBE4-A266-4FC5-97DF-758810617F85}" type="pres">
      <dgm:prSet presAssocID="{9F95540D-4DEA-4DB0-8159-75E569EC0384}" presName="connectorText" presStyleLbl="sibTrans2D1" presStyleIdx="2" presStyleCnt="4"/>
      <dgm:spPr/>
      <dgm:t>
        <a:bodyPr/>
        <a:lstStyle/>
        <a:p>
          <a:endParaRPr lang="es-CR"/>
        </a:p>
      </dgm:t>
    </dgm:pt>
    <dgm:pt modelId="{C4CFF899-5932-4E0A-9834-BA7097806C81}" type="pres">
      <dgm:prSet presAssocID="{7963162F-A8AD-4E03-B2A3-D518E53610C7}" presName="node" presStyleLbl="node1" presStyleIdx="3" presStyleCnt="4" custRadScaleRad="153643" custRadScaleInc="9037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64E89FD-7EE0-42D3-87EF-FD5A97D8E780}" type="pres">
      <dgm:prSet presAssocID="{1777AA55-8698-4D8C-AD80-0C5EE947C1CF}" presName="sibTrans" presStyleLbl="sibTrans2D1" presStyleIdx="3" presStyleCnt="4"/>
      <dgm:spPr>
        <a:prstGeom prst="rightArrow">
          <a:avLst/>
        </a:prstGeom>
      </dgm:spPr>
      <dgm:t>
        <a:bodyPr/>
        <a:lstStyle/>
        <a:p>
          <a:endParaRPr lang="es-CR"/>
        </a:p>
      </dgm:t>
    </dgm:pt>
    <dgm:pt modelId="{D264A01B-C177-4076-A707-2A5695226D03}" type="pres">
      <dgm:prSet presAssocID="{1777AA55-8698-4D8C-AD80-0C5EE947C1CF}" presName="connectorText" presStyleLbl="sibTrans2D1" presStyleIdx="3" presStyleCnt="4"/>
      <dgm:spPr/>
      <dgm:t>
        <a:bodyPr/>
        <a:lstStyle/>
        <a:p>
          <a:endParaRPr lang="es-CR"/>
        </a:p>
      </dgm:t>
    </dgm:pt>
  </dgm:ptLst>
  <dgm:cxnLst>
    <dgm:cxn modelId="{3D255EB9-8E6A-496E-96AA-27B9C27F7ED1}" srcId="{95AC524F-8BBE-4C60-8BFF-F52F6BE9D152}" destId="{B6A05EA3-C585-4C53-AFB5-7705F779F8DC}" srcOrd="2" destOrd="0" parTransId="{51133393-F733-4606-9C29-CFE58F7D255D}" sibTransId="{9F95540D-4DEA-4DB0-8159-75E569EC0384}"/>
    <dgm:cxn modelId="{6EDDD82C-CF40-4C38-BB2B-09B8457F2DF6}" type="presOf" srcId="{1777AA55-8698-4D8C-AD80-0C5EE947C1CF}" destId="{F64E89FD-7EE0-42D3-87EF-FD5A97D8E780}" srcOrd="0" destOrd="0" presId="urn:microsoft.com/office/officeart/2005/8/layout/cycle7"/>
    <dgm:cxn modelId="{1CDD80CE-AA79-4339-BE7A-FB5288D95B04}" type="presOf" srcId="{12D22251-49C1-40E0-A8AA-97A894652379}" destId="{41C06176-B454-4949-B729-57E5F1CDBA81}" srcOrd="0" destOrd="0" presId="urn:microsoft.com/office/officeart/2005/8/layout/cycle7"/>
    <dgm:cxn modelId="{2F60DDB9-9B3D-4A21-8A3F-2BED454A2084}" type="presOf" srcId="{5510E70A-5728-4A70-AFEE-ECAA1DF49DB5}" destId="{E4F7E352-6AA4-469B-9419-77283F8319A5}" srcOrd="0" destOrd="0" presId="urn:microsoft.com/office/officeart/2005/8/layout/cycle7"/>
    <dgm:cxn modelId="{015A91FA-6C15-48FF-A999-85B4D0A73C46}" type="presOf" srcId="{9F95540D-4DEA-4DB0-8159-75E569EC0384}" destId="{14C4EBE4-A266-4FC5-97DF-758810617F85}" srcOrd="1" destOrd="0" presId="urn:microsoft.com/office/officeart/2005/8/layout/cycle7"/>
    <dgm:cxn modelId="{BC7FFB87-F248-4C8E-B8CD-9657445E73A2}" type="presOf" srcId="{95AC524F-8BBE-4C60-8BFF-F52F6BE9D152}" destId="{4F51D1BD-C2D4-4C49-91A8-FAB141E7C62C}" srcOrd="0" destOrd="0" presId="urn:microsoft.com/office/officeart/2005/8/layout/cycle7"/>
    <dgm:cxn modelId="{033E428B-A269-4B79-BC07-A4862B34E11F}" type="presOf" srcId="{12D22251-49C1-40E0-A8AA-97A894652379}" destId="{914AC395-5596-4B19-BDD5-FA2556C62B24}" srcOrd="1" destOrd="0" presId="urn:microsoft.com/office/officeart/2005/8/layout/cycle7"/>
    <dgm:cxn modelId="{4B321BB1-5C91-4C76-9FFC-B4E200A8F6EA}" type="presOf" srcId="{4B94F051-1386-44CD-B054-1C64CD43C9FE}" destId="{38875834-BF45-43BF-9786-4F7B87DD2787}" srcOrd="0" destOrd="0" presId="urn:microsoft.com/office/officeart/2005/8/layout/cycle7"/>
    <dgm:cxn modelId="{C4CC708E-98C4-433F-B675-386543671AB7}" type="presOf" srcId="{B6A05EA3-C585-4C53-AFB5-7705F779F8DC}" destId="{EC33B20E-8437-4832-A964-1C9C2D3F1363}" srcOrd="0" destOrd="0" presId="urn:microsoft.com/office/officeart/2005/8/layout/cycle7"/>
    <dgm:cxn modelId="{06F995C3-7F3F-4926-A91C-F3198053D926}" srcId="{95AC524F-8BBE-4C60-8BFF-F52F6BE9D152}" destId="{5510E70A-5728-4A70-AFEE-ECAA1DF49DB5}" srcOrd="0" destOrd="0" parTransId="{E90BB718-B7C3-4255-A5D2-AD587BA5691A}" sibTransId="{631BB74B-8487-4CFF-8490-C0BB5F88CDF3}"/>
    <dgm:cxn modelId="{385C5616-66EF-4675-8807-C30A16DB8392}" type="presOf" srcId="{1777AA55-8698-4D8C-AD80-0C5EE947C1CF}" destId="{D264A01B-C177-4076-A707-2A5695226D03}" srcOrd="1" destOrd="0" presId="urn:microsoft.com/office/officeart/2005/8/layout/cycle7"/>
    <dgm:cxn modelId="{1766DCA0-A090-452E-AC59-1B031A0C618E}" type="presOf" srcId="{631BB74B-8487-4CFF-8490-C0BB5F88CDF3}" destId="{9B66C427-4CA4-41C8-BFC1-2186A41A415B}" srcOrd="1" destOrd="0" presId="urn:microsoft.com/office/officeart/2005/8/layout/cycle7"/>
    <dgm:cxn modelId="{C9C50150-284A-44DC-BE0C-BC10C630CBF5}" type="presOf" srcId="{7963162F-A8AD-4E03-B2A3-D518E53610C7}" destId="{C4CFF899-5932-4E0A-9834-BA7097806C81}" srcOrd="0" destOrd="0" presId="urn:microsoft.com/office/officeart/2005/8/layout/cycle7"/>
    <dgm:cxn modelId="{11B25538-3265-43AC-99CF-A52460E06C5A}" srcId="{95AC524F-8BBE-4C60-8BFF-F52F6BE9D152}" destId="{4B94F051-1386-44CD-B054-1C64CD43C9FE}" srcOrd="1" destOrd="0" parTransId="{440B2016-C046-420F-B9BC-EB5552A64D44}" sibTransId="{12D22251-49C1-40E0-A8AA-97A894652379}"/>
    <dgm:cxn modelId="{9D992367-1F4B-4ED9-8CE6-130620FE29DB}" srcId="{95AC524F-8BBE-4C60-8BFF-F52F6BE9D152}" destId="{7963162F-A8AD-4E03-B2A3-D518E53610C7}" srcOrd="3" destOrd="0" parTransId="{A1D4B789-3C46-4C1D-99AC-5789E3A019F5}" sibTransId="{1777AA55-8698-4D8C-AD80-0C5EE947C1CF}"/>
    <dgm:cxn modelId="{F0F83C37-2EE9-470D-81C3-9960DA6CFFA5}" type="presOf" srcId="{9F95540D-4DEA-4DB0-8159-75E569EC0384}" destId="{17AE7249-36E7-4CC0-B128-95C132BC2B12}" srcOrd="0" destOrd="0" presId="urn:microsoft.com/office/officeart/2005/8/layout/cycle7"/>
    <dgm:cxn modelId="{EA48D116-4D0A-4462-8E17-0D031C02B918}" type="presOf" srcId="{631BB74B-8487-4CFF-8490-C0BB5F88CDF3}" destId="{8D180B48-47BD-4DD1-804D-062EF77A81DF}" srcOrd="0" destOrd="0" presId="urn:microsoft.com/office/officeart/2005/8/layout/cycle7"/>
    <dgm:cxn modelId="{C3334042-8AA4-441A-A093-96BFEF805A51}" type="presParOf" srcId="{4F51D1BD-C2D4-4C49-91A8-FAB141E7C62C}" destId="{E4F7E352-6AA4-469B-9419-77283F8319A5}" srcOrd="0" destOrd="0" presId="urn:microsoft.com/office/officeart/2005/8/layout/cycle7"/>
    <dgm:cxn modelId="{08714EC5-FC17-4436-9777-5D78BCF74ACD}" type="presParOf" srcId="{4F51D1BD-C2D4-4C49-91A8-FAB141E7C62C}" destId="{8D180B48-47BD-4DD1-804D-062EF77A81DF}" srcOrd="1" destOrd="0" presId="urn:microsoft.com/office/officeart/2005/8/layout/cycle7"/>
    <dgm:cxn modelId="{D8EC38A2-95F3-429A-AAA8-8A8096C44C78}" type="presParOf" srcId="{8D180B48-47BD-4DD1-804D-062EF77A81DF}" destId="{9B66C427-4CA4-41C8-BFC1-2186A41A415B}" srcOrd="0" destOrd="0" presId="urn:microsoft.com/office/officeart/2005/8/layout/cycle7"/>
    <dgm:cxn modelId="{49DA22B2-0755-4F7E-8FB2-B7D114CBAECE}" type="presParOf" srcId="{4F51D1BD-C2D4-4C49-91A8-FAB141E7C62C}" destId="{38875834-BF45-43BF-9786-4F7B87DD2787}" srcOrd="2" destOrd="0" presId="urn:microsoft.com/office/officeart/2005/8/layout/cycle7"/>
    <dgm:cxn modelId="{054B816B-AB1A-4BEC-A756-24C527FA84F5}" type="presParOf" srcId="{4F51D1BD-C2D4-4C49-91A8-FAB141E7C62C}" destId="{41C06176-B454-4949-B729-57E5F1CDBA81}" srcOrd="3" destOrd="0" presId="urn:microsoft.com/office/officeart/2005/8/layout/cycle7"/>
    <dgm:cxn modelId="{62B1F95C-CC5D-4055-AA2F-07374C48F4AA}" type="presParOf" srcId="{41C06176-B454-4949-B729-57E5F1CDBA81}" destId="{914AC395-5596-4B19-BDD5-FA2556C62B24}" srcOrd="0" destOrd="0" presId="urn:microsoft.com/office/officeart/2005/8/layout/cycle7"/>
    <dgm:cxn modelId="{20930B0B-3F01-403F-8CDA-4227EFD2FAAA}" type="presParOf" srcId="{4F51D1BD-C2D4-4C49-91A8-FAB141E7C62C}" destId="{EC33B20E-8437-4832-A964-1C9C2D3F1363}" srcOrd="4" destOrd="0" presId="urn:microsoft.com/office/officeart/2005/8/layout/cycle7"/>
    <dgm:cxn modelId="{734C9BFE-610F-42ED-9C52-A4601C7C8B12}" type="presParOf" srcId="{4F51D1BD-C2D4-4C49-91A8-FAB141E7C62C}" destId="{17AE7249-36E7-4CC0-B128-95C132BC2B12}" srcOrd="5" destOrd="0" presId="urn:microsoft.com/office/officeart/2005/8/layout/cycle7"/>
    <dgm:cxn modelId="{78434324-2688-4A98-9FB0-57C27BD7DEC9}" type="presParOf" srcId="{17AE7249-36E7-4CC0-B128-95C132BC2B12}" destId="{14C4EBE4-A266-4FC5-97DF-758810617F85}" srcOrd="0" destOrd="0" presId="urn:microsoft.com/office/officeart/2005/8/layout/cycle7"/>
    <dgm:cxn modelId="{C142379A-D33C-4333-A5F4-8D0058F5F354}" type="presParOf" srcId="{4F51D1BD-C2D4-4C49-91A8-FAB141E7C62C}" destId="{C4CFF899-5932-4E0A-9834-BA7097806C81}" srcOrd="6" destOrd="0" presId="urn:microsoft.com/office/officeart/2005/8/layout/cycle7"/>
    <dgm:cxn modelId="{AC3E3516-0381-4E4C-BEC0-4BE28B647A7E}" type="presParOf" srcId="{4F51D1BD-C2D4-4C49-91A8-FAB141E7C62C}" destId="{F64E89FD-7EE0-42D3-87EF-FD5A97D8E780}" srcOrd="7" destOrd="0" presId="urn:microsoft.com/office/officeart/2005/8/layout/cycle7"/>
    <dgm:cxn modelId="{01720394-251A-438C-8954-A8C9377ED0FA}" type="presParOf" srcId="{F64E89FD-7EE0-42D3-87EF-FD5A97D8E780}" destId="{D264A01B-C177-4076-A707-2A5695226D0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BE509-7813-4379-84C3-49B4B90BB3F0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F411DD5C-765E-4A6D-BE6C-2D469993FD89}">
      <dgm:prSet phldrT="[Texto]" custT="1"/>
      <dgm:spPr/>
      <dgm:t>
        <a:bodyPr/>
        <a:lstStyle/>
        <a:p>
          <a:pPr algn="ctr"/>
          <a:r>
            <a:rPr lang="es-CR" sz="1600" b="1" dirty="0" smtClean="0">
              <a:solidFill>
                <a:schemeClr val="tx2">
                  <a:lumMod val="75000"/>
                </a:schemeClr>
              </a:solidFill>
            </a:rPr>
            <a:t>Define los lineamientos de un régimen SBR al tiempo que exige la reglamentación concreta de algunas aristas. (Art. 10 y 30</a:t>
          </a:r>
          <a:r>
            <a:rPr lang="es-CR" sz="1600" dirty="0" smtClean="0"/>
            <a:t>)</a:t>
          </a:r>
          <a:endParaRPr lang="es-CR" sz="1600" dirty="0"/>
        </a:p>
      </dgm:t>
    </dgm:pt>
    <dgm:pt modelId="{9C51EB51-62AC-466B-8936-4D15D6F829E9}" type="parTrans" cxnId="{63DE12DB-BF30-4C20-B0F7-8B22FB3955C5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41306111-274C-4DA6-9E1B-AC9BC5A4756E}" type="sibTrans" cxnId="{63DE12DB-BF30-4C20-B0F7-8B22FB3955C5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E7D5D4E7-2CF8-4F31-B957-608EAEF3D57E}">
      <dgm:prSet phldrT="[Texto]" custT="1"/>
      <dgm:spPr/>
      <dgm:t>
        <a:bodyPr/>
        <a:lstStyle/>
        <a:p>
          <a:pPr algn="ctr"/>
          <a:r>
            <a:rPr lang="es-CR" sz="1600" i="1" smtClean="0"/>
            <a:t>Modelo de evaluación de áreas de riesgo y Régimen de suficiencia de capital y solvencia: Determinación del requerimiento de capital, de las provisiones técnicas y reservas.</a:t>
          </a:r>
          <a:endParaRPr lang="es-CR" sz="1600" dirty="0"/>
        </a:p>
      </dgm:t>
    </dgm:pt>
    <dgm:pt modelId="{34BEAA3B-58B4-49B9-8475-AA546F3CE375}" type="parTrans" cxnId="{F3BF18C0-38F9-48C1-BF2B-FB2B8960D404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3EA473FB-E760-4F7C-885F-75A1DC275823}" type="sibTrans" cxnId="{F3BF18C0-38F9-48C1-BF2B-FB2B8960D404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0FF291C4-7A74-4406-AEE4-874B9695FBFB}">
      <dgm:prSet phldrT="[Texto]" custT="1"/>
      <dgm:spPr/>
      <dgm:t>
        <a:bodyPr/>
        <a:lstStyle/>
        <a:p>
          <a:pPr algn="ctr"/>
          <a:r>
            <a:rPr lang="es-CR" sz="1600" i="1" smtClean="0"/>
            <a:t>Régimen de inversión de los activos que respaldan requerimiento de capital, provisiones técnicas y reservas.</a:t>
          </a:r>
          <a:endParaRPr lang="es-CR" sz="1600" dirty="0"/>
        </a:p>
      </dgm:t>
    </dgm:pt>
    <dgm:pt modelId="{B2A65D2A-C4FC-4D65-A3AE-948224561841}" type="parTrans" cxnId="{36064B68-C01E-416C-8D3D-E060566DBCF7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A5C5903A-D6F3-45BB-8F53-4B505580162A}" type="sibTrans" cxnId="{36064B68-C01E-416C-8D3D-E060566DBCF7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9D40FC3A-BD1C-476D-929A-0727817D58D4}">
      <dgm:prSet phldrT="[Texto]" custT="1"/>
      <dgm:spPr/>
      <dgm:t>
        <a:bodyPr/>
        <a:lstStyle/>
        <a:p>
          <a:pPr algn="ctr"/>
          <a:r>
            <a:rPr lang="es-CR" sz="1600" i="1" smtClean="0"/>
            <a:t>Reglas de valoración de activos y pasivos.</a:t>
          </a:r>
          <a:endParaRPr lang="es-CR" sz="1600" dirty="0"/>
        </a:p>
      </dgm:t>
    </dgm:pt>
    <dgm:pt modelId="{CE475EB3-0BB5-4BEE-A20B-F21CC06A31B5}" type="parTrans" cxnId="{D1F33D9E-954B-43F8-B996-7DBA5C2A790E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2AFD7E2C-AB47-4F0B-8D95-05B63D8CDA13}" type="sibTrans" cxnId="{D1F33D9E-954B-43F8-B996-7DBA5C2A790E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EC9B3896-C64B-4E88-9E03-43DADEDCA7BF}">
      <dgm:prSet phldrT="[Texto]" custT="1"/>
      <dgm:spPr/>
      <dgm:t>
        <a:bodyPr/>
        <a:lstStyle/>
        <a:p>
          <a:pPr algn="ctr"/>
          <a:r>
            <a:rPr lang="es-CR" sz="1600" i="1" smtClean="0"/>
            <a:t>Niveles de alerta temprana que impliquen medidas correctivas.</a:t>
          </a:r>
          <a:endParaRPr lang="es-CR" sz="1600" dirty="0"/>
        </a:p>
      </dgm:t>
    </dgm:pt>
    <dgm:pt modelId="{31CE7BF5-7348-433B-B147-73B2995EE699}" type="parTrans" cxnId="{47D9379F-2C3E-47CF-92FE-AF3B90748239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1D29813D-FDD7-43DA-B166-5701252AFDCF}" type="sibTrans" cxnId="{47D9379F-2C3E-47CF-92FE-AF3B90748239}">
      <dgm:prSet/>
      <dgm:spPr/>
      <dgm:t>
        <a:bodyPr/>
        <a:lstStyle/>
        <a:p>
          <a:pPr algn="ctr"/>
          <a:endParaRPr lang="es-CR" sz="1600">
            <a:solidFill>
              <a:schemeClr val="bg1"/>
            </a:solidFill>
          </a:endParaRPr>
        </a:p>
      </dgm:t>
    </dgm:pt>
    <dgm:pt modelId="{5446E21D-10D0-4A95-9773-5EC090BAE15D}" type="pres">
      <dgm:prSet presAssocID="{B3CBE509-7813-4379-84C3-49B4B90BB3F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8027C77-4CCA-444B-8CEC-9742F81365FD}" type="pres">
      <dgm:prSet presAssocID="{B3CBE509-7813-4379-84C3-49B4B90BB3F0}" presName="matrix" presStyleCnt="0"/>
      <dgm:spPr/>
    </dgm:pt>
    <dgm:pt modelId="{4D9CDB83-7015-4DFE-8AC6-F295C4862E2A}" type="pres">
      <dgm:prSet presAssocID="{B3CBE509-7813-4379-84C3-49B4B90BB3F0}" presName="tile1" presStyleLbl="node1" presStyleIdx="0" presStyleCnt="4"/>
      <dgm:spPr/>
      <dgm:t>
        <a:bodyPr/>
        <a:lstStyle/>
        <a:p>
          <a:endParaRPr lang="es-CR"/>
        </a:p>
      </dgm:t>
    </dgm:pt>
    <dgm:pt modelId="{9820101F-A0C8-41C8-BEC2-65CB6849ECA7}" type="pres">
      <dgm:prSet presAssocID="{B3CBE509-7813-4379-84C3-49B4B90BB3F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2DB107E-FD71-4995-A463-5F8A7F67B88E}" type="pres">
      <dgm:prSet presAssocID="{B3CBE509-7813-4379-84C3-49B4B90BB3F0}" presName="tile2" presStyleLbl="node1" presStyleIdx="1" presStyleCnt="4"/>
      <dgm:spPr/>
      <dgm:t>
        <a:bodyPr/>
        <a:lstStyle/>
        <a:p>
          <a:endParaRPr lang="es-CR"/>
        </a:p>
      </dgm:t>
    </dgm:pt>
    <dgm:pt modelId="{6CC66994-73E4-45D3-8BD7-5F3951BF2BB4}" type="pres">
      <dgm:prSet presAssocID="{B3CBE509-7813-4379-84C3-49B4B90BB3F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FD75B97-9178-416B-AB68-2126696383E4}" type="pres">
      <dgm:prSet presAssocID="{B3CBE509-7813-4379-84C3-49B4B90BB3F0}" presName="tile3" presStyleLbl="node1" presStyleIdx="2" presStyleCnt="4"/>
      <dgm:spPr/>
      <dgm:t>
        <a:bodyPr/>
        <a:lstStyle/>
        <a:p>
          <a:endParaRPr lang="es-CR"/>
        </a:p>
      </dgm:t>
    </dgm:pt>
    <dgm:pt modelId="{75FC92D3-682B-437C-9285-11F19BABA41B}" type="pres">
      <dgm:prSet presAssocID="{B3CBE509-7813-4379-84C3-49B4B90BB3F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81CB05D-1E72-422A-99F3-B5E4EA74685B}" type="pres">
      <dgm:prSet presAssocID="{B3CBE509-7813-4379-84C3-49B4B90BB3F0}" presName="tile4" presStyleLbl="node1" presStyleIdx="3" presStyleCnt="4"/>
      <dgm:spPr/>
      <dgm:t>
        <a:bodyPr/>
        <a:lstStyle/>
        <a:p>
          <a:endParaRPr lang="es-CR"/>
        </a:p>
      </dgm:t>
    </dgm:pt>
    <dgm:pt modelId="{8F36C4A6-36E0-4020-8964-AF87DDA2287A}" type="pres">
      <dgm:prSet presAssocID="{B3CBE509-7813-4379-84C3-49B4B90BB3F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BB729D7-C60F-4671-8411-E1A544924C38}" type="pres">
      <dgm:prSet presAssocID="{B3CBE509-7813-4379-84C3-49B4B90BB3F0}" presName="centerTile" presStyleLbl="fgShp" presStyleIdx="0" presStyleCnt="1" custScaleX="232319" custScaleY="118357">
        <dgm:presLayoutVars>
          <dgm:chMax val="0"/>
          <dgm:chPref val="0"/>
        </dgm:presLayoutVars>
      </dgm:prSet>
      <dgm:spPr/>
      <dgm:t>
        <a:bodyPr/>
        <a:lstStyle/>
        <a:p>
          <a:endParaRPr lang="es-CR"/>
        </a:p>
      </dgm:t>
    </dgm:pt>
  </dgm:ptLst>
  <dgm:cxnLst>
    <dgm:cxn modelId="{F3BF18C0-38F9-48C1-BF2B-FB2B8960D404}" srcId="{F411DD5C-765E-4A6D-BE6C-2D469993FD89}" destId="{E7D5D4E7-2CF8-4F31-B957-608EAEF3D57E}" srcOrd="0" destOrd="0" parTransId="{34BEAA3B-58B4-49B9-8475-AA546F3CE375}" sibTransId="{3EA473FB-E760-4F7C-885F-75A1DC275823}"/>
    <dgm:cxn modelId="{4406562F-E3F9-44F2-86D8-FC3C080B2E1E}" type="presOf" srcId="{0FF291C4-7A74-4406-AEE4-874B9695FBFB}" destId="{52DB107E-FD71-4995-A463-5F8A7F67B88E}" srcOrd="0" destOrd="0" presId="urn:microsoft.com/office/officeart/2005/8/layout/matrix1"/>
    <dgm:cxn modelId="{D40F113E-D770-4D4C-A112-2907383619C8}" type="presOf" srcId="{0FF291C4-7A74-4406-AEE4-874B9695FBFB}" destId="{6CC66994-73E4-45D3-8BD7-5F3951BF2BB4}" srcOrd="1" destOrd="0" presId="urn:microsoft.com/office/officeart/2005/8/layout/matrix1"/>
    <dgm:cxn modelId="{469D7324-C818-4A44-A50D-BF8654995995}" type="presOf" srcId="{9D40FC3A-BD1C-476D-929A-0727817D58D4}" destId="{75FC92D3-682B-437C-9285-11F19BABA41B}" srcOrd="1" destOrd="0" presId="urn:microsoft.com/office/officeart/2005/8/layout/matrix1"/>
    <dgm:cxn modelId="{2D4B5DB4-D607-42B5-AC2B-AE7B576504DA}" type="presOf" srcId="{E7D5D4E7-2CF8-4F31-B957-608EAEF3D57E}" destId="{9820101F-A0C8-41C8-BEC2-65CB6849ECA7}" srcOrd="1" destOrd="0" presId="urn:microsoft.com/office/officeart/2005/8/layout/matrix1"/>
    <dgm:cxn modelId="{D1F33D9E-954B-43F8-B996-7DBA5C2A790E}" srcId="{F411DD5C-765E-4A6D-BE6C-2D469993FD89}" destId="{9D40FC3A-BD1C-476D-929A-0727817D58D4}" srcOrd="2" destOrd="0" parTransId="{CE475EB3-0BB5-4BEE-A20B-F21CC06A31B5}" sibTransId="{2AFD7E2C-AB47-4F0B-8D95-05B63D8CDA13}"/>
    <dgm:cxn modelId="{7BC60BB5-39E1-4D0B-97E0-7E3A33F60DBC}" type="presOf" srcId="{F411DD5C-765E-4A6D-BE6C-2D469993FD89}" destId="{FBB729D7-C60F-4671-8411-E1A544924C38}" srcOrd="0" destOrd="0" presId="urn:microsoft.com/office/officeart/2005/8/layout/matrix1"/>
    <dgm:cxn modelId="{A9DAE873-424D-4370-80BC-E053A2673E76}" type="presOf" srcId="{EC9B3896-C64B-4E88-9E03-43DADEDCA7BF}" destId="{181CB05D-1E72-422A-99F3-B5E4EA74685B}" srcOrd="0" destOrd="0" presId="urn:microsoft.com/office/officeart/2005/8/layout/matrix1"/>
    <dgm:cxn modelId="{F61682BE-2337-4C4D-8A72-9BE81367669B}" type="presOf" srcId="{B3CBE509-7813-4379-84C3-49B4B90BB3F0}" destId="{5446E21D-10D0-4A95-9773-5EC090BAE15D}" srcOrd="0" destOrd="0" presId="urn:microsoft.com/office/officeart/2005/8/layout/matrix1"/>
    <dgm:cxn modelId="{2EBF124F-0CDC-43E6-ABA8-9E0C6743E166}" type="presOf" srcId="{E7D5D4E7-2CF8-4F31-B957-608EAEF3D57E}" destId="{4D9CDB83-7015-4DFE-8AC6-F295C4862E2A}" srcOrd="0" destOrd="0" presId="urn:microsoft.com/office/officeart/2005/8/layout/matrix1"/>
    <dgm:cxn modelId="{5815C126-8E4F-43D7-A61A-C3417E199DE0}" type="presOf" srcId="{9D40FC3A-BD1C-476D-929A-0727817D58D4}" destId="{2FD75B97-9178-416B-AB68-2126696383E4}" srcOrd="0" destOrd="0" presId="urn:microsoft.com/office/officeart/2005/8/layout/matrix1"/>
    <dgm:cxn modelId="{36064B68-C01E-416C-8D3D-E060566DBCF7}" srcId="{F411DD5C-765E-4A6D-BE6C-2D469993FD89}" destId="{0FF291C4-7A74-4406-AEE4-874B9695FBFB}" srcOrd="1" destOrd="0" parTransId="{B2A65D2A-C4FC-4D65-A3AE-948224561841}" sibTransId="{A5C5903A-D6F3-45BB-8F53-4B505580162A}"/>
    <dgm:cxn modelId="{63DE12DB-BF30-4C20-B0F7-8B22FB3955C5}" srcId="{B3CBE509-7813-4379-84C3-49B4B90BB3F0}" destId="{F411DD5C-765E-4A6D-BE6C-2D469993FD89}" srcOrd="0" destOrd="0" parTransId="{9C51EB51-62AC-466B-8936-4D15D6F829E9}" sibTransId="{41306111-274C-4DA6-9E1B-AC9BC5A4756E}"/>
    <dgm:cxn modelId="{47D9379F-2C3E-47CF-92FE-AF3B90748239}" srcId="{F411DD5C-765E-4A6D-BE6C-2D469993FD89}" destId="{EC9B3896-C64B-4E88-9E03-43DADEDCA7BF}" srcOrd="3" destOrd="0" parTransId="{31CE7BF5-7348-433B-B147-73B2995EE699}" sibTransId="{1D29813D-FDD7-43DA-B166-5701252AFDCF}"/>
    <dgm:cxn modelId="{86CAACF3-30E1-4274-9C47-C3D6395CB756}" type="presOf" srcId="{EC9B3896-C64B-4E88-9E03-43DADEDCA7BF}" destId="{8F36C4A6-36E0-4020-8964-AF87DDA2287A}" srcOrd="1" destOrd="0" presId="urn:microsoft.com/office/officeart/2005/8/layout/matrix1"/>
    <dgm:cxn modelId="{D557A679-10E0-4223-AB07-258324EF2410}" type="presParOf" srcId="{5446E21D-10D0-4A95-9773-5EC090BAE15D}" destId="{38027C77-4CCA-444B-8CEC-9742F81365FD}" srcOrd="0" destOrd="0" presId="urn:microsoft.com/office/officeart/2005/8/layout/matrix1"/>
    <dgm:cxn modelId="{DEB3F5AD-33FE-43C0-A6FB-9840C13A6BE5}" type="presParOf" srcId="{38027C77-4CCA-444B-8CEC-9742F81365FD}" destId="{4D9CDB83-7015-4DFE-8AC6-F295C4862E2A}" srcOrd="0" destOrd="0" presId="urn:microsoft.com/office/officeart/2005/8/layout/matrix1"/>
    <dgm:cxn modelId="{F6FB00E3-725C-401D-9A04-8C166177C9A3}" type="presParOf" srcId="{38027C77-4CCA-444B-8CEC-9742F81365FD}" destId="{9820101F-A0C8-41C8-BEC2-65CB6849ECA7}" srcOrd="1" destOrd="0" presId="urn:microsoft.com/office/officeart/2005/8/layout/matrix1"/>
    <dgm:cxn modelId="{A193DE36-5637-4565-BC12-DC661A094EAA}" type="presParOf" srcId="{38027C77-4CCA-444B-8CEC-9742F81365FD}" destId="{52DB107E-FD71-4995-A463-5F8A7F67B88E}" srcOrd="2" destOrd="0" presId="urn:microsoft.com/office/officeart/2005/8/layout/matrix1"/>
    <dgm:cxn modelId="{DE49CADD-B6BA-4D73-BFC0-765D3DB405E0}" type="presParOf" srcId="{38027C77-4CCA-444B-8CEC-9742F81365FD}" destId="{6CC66994-73E4-45D3-8BD7-5F3951BF2BB4}" srcOrd="3" destOrd="0" presId="urn:microsoft.com/office/officeart/2005/8/layout/matrix1"/>
    <dgm:cxn modelId="{67C6FBB9-040A-4F55-B9B4-79ED59F5450D}" type="presParOf" srcId="{38027C77-4CCA-444B-8CEC-9742F81365FD}" destId="{2FD75B97-9178-416B-AB68-2126696383E4}" srcOrd="4" destOrd="0" presId="urn:microsoft.com/office/officeart/2005/8/layout/matrix1"/>
    <dgm:cxn modelId="{8119C1DD-5936-42A7-8412-98EB2C3C836C}" type="presParOf" srcId="{38027C77-4CCA-444B-8CEC-9742F81365FD}" destId="{75FC92D3-682B-437C-9285-11F19BABA41B}" srcOrd="5" destOrd="0" presId="urn:microsoft.com/office/officeart/2005/8/layout/matrix1"/>
    <dgm:cxn modelId="{302F7306-CFA7-4C9B-A52A-4B6C6CB4ADF1}" type="presParOf" srcId="{38027C77-4CCA-444B-8CEC-9742F81365FD}" destId="{181CB05D-1E72-422A-99F3-B5E4EA74685B}" srcOrd="6" destOrd="0" presId="urn:microsoft.com/office/officeart/2005/8/layout/matrix1"/>
    <dgm:cxn modelId="{86F67BCF-0917-4BD5-A8B0-BE0B572C08EB}" type="presParOf" srcId="{38027C77-4CCA-444B-8CEC-9742F81365FD}" destId="{8F36C4A6-36E0-4020-8964-AF87DDA2287A}" srcOrd="7" destOrd="0" presId="urn:microsoft.com/office/officeart/2005/8/layout/matrix1"/>
    <dgm:cxn modelId="{990DF11A-658A-4AB5-9880-D978778477B6}" type="presParOf" srcId="{5446E21D-10D0-4A95-9773-5EC090BAE15D}" destId="{FBB729D7-C60F-4671-8411-E1A544924C3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3718FB-1340-41B4-A880-FF744CEC0070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29DFF3F4-1245-4B93-BD76-79C7A42B78EF}">
      <dgm:prSet phldrT="[Texto]" custT="1"/>
      <dgm:spPr/>
      <dgm:t>
        <a:bodyPr/>
        <a:lstStyle/>
        <a:p>
          <a:r>
            <a:rPr lang="es-CR" sz="1600" dirty="0" smtClean="0"/>
            <a:t>Modelo de suficiencia patrimonial (reporte trimestral)</a:t>
          </a:r>
          <a:endParaRPr lang="es-CR" sz="1600" dirty="0"/>
        </a:p>
      </dgm:t>
    </dgm:pt>
    <dgm:pt modelId="{D2670317-3AC2-46C6-B7F7-A9851E374159}" type="parTrans" cxnId="{DA7F4250-600A-4718-9C23-7335F5055A3A}">
      <dgm:prSet/>
      <dgm:spPr/>
      <dgm:t>
        <a:bodyPr/>
        <a:lstStyle/>
        <a:p>
          <a:endParaRPr lang="es-CR" sz="1600"/>
        </a:p>
      </dgm:t>
    </dgm:pt>
    <dgm:pt modelId="{F701D1DF-2819-4A2F-A909-7685C32D2978}" type="sibTrans" cxnId="{DA7F4250-600A-4718-9C23-7335F5055A3A}">
      <dgm:prSet/>
      <dgm:spPr/>
      <dgm:t>
        <a:bodyPr/>
        <a:lstStyle/>
        <a:p>
          <a:endParaRPr lang="es-CR" sz="1600"/>
        </a:p>
      </dgm:t>
    </dgm:pt>
    <dgm:pt modelId="{CB1D92E6-BF7D-459C-A11F-6E2E29B659EA}">
      <dgm:prSet phldrT="[Texto]" custT="1"/>
      <dgm:spPr/>
      <dgm:t>
        <a:bodyPr/>
        <a:lstStyle/>
        <a:p>
          <a:r>
            <a:rPr lang="es-CR" sz="1600" dirty="0" smtClean="0"/>
            <a:t>CML actualizado según Ȼ/UD</a:t>
          </a:r>
          <a:endParaRPr lang="es-CR" sz="1600" dirty="0"/>
        </a:p>
      </dgm:t>
    </dgm:pt>
    <dgm:pt modelId="{74F25957-8486-4618-8634-EBD37B4B4AE1}" type="parTrans" cxnId="{06FB5C8F-94E7-48F6-A5E5-2E16EDE1A72F}">
      <dgm:prSet/>
      <dgm:spPr/>
      <dgm:t>
        <a:bodyPr/>
        <a:lstStyle/>
        <a:p>
          <a:endParaRPr lang="es-CR" sz="1600"/>
        </a:p>
      </dgm:t>
    </dgm:pt>
    <dgm:pt modelId="{B42931AB-F84B-4676-A689-CA672A78D397}" type="sibTrans" cxnId="{06FB5C8F-94E7-48F6-A5E5-2E16EDE1A72F}">
      <dgm:prSet/>
      <dgm:spPr/>
      <dgm:t>
        <a:bodyPr/>
        <a:lstStyle/>
        <a:p>
          <a:endParaRPr lang="es-CR" sz="1600"/>
        </a:p>
      </dgm:t>
    </dgm:pt>
    <dgm:pt modelId="{4B2887D0-7367-436F-8DC1-D9BF0F6E8C1A}">
      <dgm:prSet phldrT="[Texto]" custT="1"/>
      <dgm:spPr/>
      <dgm:t>
        <a:bodyPr/>
        <a:lstStyle/>
        <a:p>
          <a:r>
            <a:rPr lang="es-CR" sz="1600" dirty="0" smtClean="0"/>
            <a:t>CS+RL &gt; = CML</a:t>
          </a:r>
          <a:endParaRPr lang="es-CR" sz="1600" dirty="0"/>
        </a:p>
      </dgm:t>
    </dgm:pt>
    <dgm:pt modelId="{042B8060-B0C0-49D7-A8BA-2CA5875F268E}" type="parTrans" cxnId="{A0C2A586-808E-4C99-BD58-2283BF27DADF}">
      <dgm:prSet/>
      <dgm:spPr/>
      <dgm:t>
        <a:bodyPr/>
        <a:lstStyle/>
        <a:p>
          <a:endParaRPr lang="es-CR" sz="1600"/>
        </a:p>
      </dgm:t>
    </dgm:pt>
    <dgm:pt modelId="{DF7C0ABC-6C6E-47B0-9FC8-F7603FFD7117}" type="sibTrans" cxnId="{A0C2A586-808E-4C99-BD58-2283BF27DADF}">
      <dgm:prSet/>
      <dgm:spPr/>
      <dgm:t>
        <a:bodyPr/>
        <a:lstStyle/>
        <a:p>
          <a:endParaRPr lang="es-CR" sz="1600"/>
        </a:p>
      </dgm:t>
    </dgm:pt>
    <dgm:pt modelId="{3B5CEF1B-73F0-40FD-B45E-BAB913847ECB}">
      <dgm:prSet phldrT="[Texto]" custT="1"/>
      <dgm:spPr/>
      <dgm:t>
        <a:bodyPr/>
        <a:lstStyle/>
        <a:p>
          <a:r>
            <a:rPr lang="es-CR" sz="1600" dirty="0" smtClean="0"/>
            <a:t>CB=CP+CS–D, cada componente normado.</a:t>
          </a:r>
          <a:endParaRPr lang="es-CR" sz="1600" dirty="0"/>
        </a:p>
      </dgm:t>
    </dgm:pt>
    <dgm:pt modelId="{F30B692E-0DD5-4A02-8C3C-D67ECBADD8E5}" type="sibTrans" cxnId="{6EE60785-E4F8-48FE-8AB7-E14F2F141493}">
      <dgm:prSet/>
      <dgm:spPr/>
      <dgm:t>
        <a:bodyPr/>
        <a:lstStyle/>
        <a:p>
          <a:endParaRPr lang="es-CR" sz="1600"/>
        </a:p>
      </dgm:t>
    </dgm:pt>
    <dgm:pt modelId="{7B8AF30B-1FAF-4D2D-9E81-01DF8BAFEB9A}" type="parTrans" cxnId="{6EE60785-E4F8-48FE-8AB7-E14F2F141493}">
      <dgm:prSet/>
      <dgm:spPr/>
      <dgm:t>
        <a:bodyPr/>
        <a:lstStyle/>
        <a:p>
          <a:endParaRPr lang="es-CR" sz="1600"/>
        </a:p>
      </dgm:t>
    </dgm:pt>
    <dgm:pt modelId="{25DDE388-A1EC-40D9-B72C-238A87136FA2}">
      <dgm:prSet phldrT="[Texto]" custT="1"/>
      <dgm:spPr/>
      <dgm:t>
        <a:bodyPr/>
        <a:lstStyle/>
        <a:p>
          <a:r>
            <a:rPr lang="es-CR" sz="1600" dirty="0" smtClean="0"/>
            <a:t>RCS = RCS</a:t>
          </a:r>
          <a:r>
            <a:rPr lang="es-CR" sz="1600" baseline="-25000" dirty="0" smtClean="0"/>
            <a:t>INV </a:t>
          </a:r>
          <a:r>
            <a:rPr lang="es-CR" sz="1600" dirty="0" smtClean="0"/>
            <a:t>+ RCS</a:t>
          </a:r>
          <a:r>
            <a:rPr lang="es-CR" sz="1600" baseline="-25000" dirty="0" smtClean="0"/>
            <a:t>V </a:t>
          </a:r>
          <a:r>
            <a:rPr lang="es-CR" sz="1600" dirty="0" smtClean="0"/>
            <a:t>+ RCS</a:t>
          </a:r>
          <a:r>
            <a:rPr lang="es-CR" sz="1600" baseline="-25000" dirty="0" smtClean="0"/>
            <a:t>NV </a:t>
          </a:r>
          <a:r>
            <a:rPr lang="es-CR" sz="1600" dirty="0" smtClean="0"/>
            <a:t>+ RCS</a:t>
          </a:r>
          <a:r>
            <a:rPr lang="es-CR" sz="1600" baseline="-25000" dirty="0" smtClean="0"/>
            <a:t>R</a:t>
          </a:r>
          <a:r>
            <a:rPr lang="es-CR" sz="1600" dirty="0" smtClean="0"/>
            <a:t>C + </a:t>
          </a:r>
          <a:r>
            <a:rPr lang="es-CR" sz="1600" baseline="0" dirty="0" smtClean="0"/>
            <a:t>RCS</a:t>
          </a:r>
          <a:r>
            <a:rPr lang="es-CR" sz="1600" baseline="-25000" dirty="0" smtClean="0"/>
            <a:t>CAT </a:t>
          </a:r>
        </a:p>
        <a:p>
          <a:endParaRPr lang="es-CR" sz="700" baseline="0" dirty="0" smtClean="0"/>
        </a:p>
        <a:p>
          <a:r>
            <a:rPr lang="es-CR" sz="1600" baseline="0" dirty="0" smtClean="0"/>
            <a:t>RCS</a:t>
          </a:r>
          <a:r>
            <a:rPr lang="es-CR" sz="1600" baseline="-25000" dirty="0" smtClean="0"/>
            <a:t>INV </a:t>
          </a:r>
          <a:r>
            <a:rPr lang="es-CR" sz="1600" baseline="0" dirty="0" smtClean="0"/>
            <a:t>= R</a:t>
          </a:r>
          <a:r>
            <a:rPr lang="es-CR" sz="1600" baseline="-25000" dirty="0" smtClean="0"/>
            <a:t>PR </a:t>
          </a:r>
          <a:r>
            <a:rPr lang="es-CR" sz="1600" baseline="0" dirty="0" smtClean="0"/>
            <a:t>+ R</a:t>
          </a:r>
          <a:r>
            <a:rPr lang="es-CR" sz="1600" baseline="-25000" dirty="0" smtClean="0"/>
            <a:t>CR </a:t>
          </a:r>
          <a:r>
            <a:rPr lang="es-CR" sz="1600" baseline="0" dirty="0" smtClean="0"/>
            <a:t>+ R</a:t>
          </a:r>
          <a:r>
            <a:rPr lang="es-CR" sz="1600" baseline="-25000" dirty="0" smtClean="0"/>
            <a:t>CON </a:t>
          </a:r>
          <a:r>
            <a:rPr lang="es-CR" sz="1600" baseline="0" dirty="0" smtClean="0"/>
            <a:t>+ R</a:t>
          </a:r>
          <a:r>
            <a:rPr lang="es-CR" sz="1600" baseline="-25000" dirty="0" smtClean="0"/>
            <a:t>DES</a:t>
          </a:r>
          <a:endParaRPr lang="es-CR" sz="1600" baseline="-25000" dirty="0"/>
        </a:p>
      </dgm:t>
    </dgm:pt>
    <dgm:pt modelId="{BBCFEC00-CE08-414F-8D53-A116FD4DD367}" type="parTrans" cxnId="{61DBCA1B-CF83-42D4-8893-797A87267B72}">
      <dgm:prSet/>
      <dgm:spPr/>
      <dgm:t>
        <a:bodyPr/>
        <a:lstStyle/>
        <a:p>
          <a:endParaRPr lang="es-CR"/>
        </a:p>
      </dgm:t>
    </dgm:pt>
    <dgm:pt modelId="{718E6E29-3F08-48D3-A2F5-CC9F0EE82239}" type="sibTrans" cxnId="{61DBCA1B-CF83-42D4-8893-797A87267B72}">
      <dgm:prSet/>
      <dgm:spPr/>
      <dgm:t>
        <a:bodyPr/>
        <a:lstStyle/>
        <a:p>
          <a:endParaRPr lang="es-CR"/>
        </a:p>
      </dgm:t>
    </dgm:pt>
    <dgm:pt modelId="{38C83E76-228F-4FB2-BD77-7037E8E769AE}">
      <dgm:prSet phldrT="[Texto]" custT="1"/>
      <dgm:spPr/>
      <dgm:t>
        <a:bodyPr/>
        <a:lstStyle/>
        <a:p>
          <a:r>
            <a:rPr lang="es-CR" sz="1600" dirty="0" smtClean="0"/>
            <a:t>Valoración y Regulación ACT/PAS, en especial INV, PROV y DERIV</a:t>
          </a:r>
          <a:endParaRPr lang="es-CR" sz="1600" dirty="0"/>
        </a:p>
      </dgm:t>
    </dgm:pt>
    <dgm:pt modelId="{056A8DED-63A2-4143-AE84-CAC5D8131D7D}" type="parTrans" cxnId="{A981FA1A-E961-4828-96F3-1DB063FE51B6}">
      <dgm:prSet/>
      <dgm:spPr/>
      <dgm:t>
        <a:bodyPr/>
        <a:lstStyle/>
        <a:p>
          <a:endParaRPr lang="es-CR"/>
        </a:p>
      </dgm:t>
    </dgm:pt>
    <dgm:pt modelId="{00AD67AE-7211-4402-897A-0CFB1032A473}" type="sibTrans" cxnId="{A981FA1A-E961-4828-96F3-1DB063FE51B6}">
      <dgm:prSet/>
      <dgm:spPr/>
      <dgm:t>
        <a:bodyPr/>
        <a:lstStyle/>
        <a:p>
          <a:endParaRPr lang="es-CR"/>
        </a:p>
      </dgm:t>
    </dgm:pt>
    <dgm:pt modelId="{CDA066CD-0561-4323-A241-A31F882CFF60}">
      <dgm:prSet phldrT="[Texto]" custT="1"/>
      <dgm:spPr/>
      <dgm:t>
        <a:bodyPr/>
        <a:lstStyle/>
        <a:p>
          <a:r>
            <a:rPr lang="es-CR" sz="1600" dirty="0" smtClean="0"/>
            <a:t>ISC = CB/RCS</a:t>
          </a:r>
          <a:endParaRPr lang="es-CR" sz="1600" dirty="0"/>
        </a:p>
      </dgm:t>
    </dgm:pt>
    <dgm:pt modelId="{89E138BE-A88B-4668-A72B-691E117277F8}" type="parTrans" cxnId="{6DD9CCDA-33EE-413D-8B7E-CDAEAC75D188}">
      <dgm:prSet/>
      <dgm:spPr/>
      <dgm:t>
        <a:bodyPr/>
        <a:lstStyle/>
        <a:p>
          <a:endParaRPr lang="es-CR"/>
        </a:p>
      </dgm:t>
    </dgm:pt>
    <dgm:pt modelId="{49106116-BAF1-4F4E-A47C-28A5255F021C}" type="sibTrans" cxnId="{6DD9CCDA-33EE-413D-8B7E-CDAEAC75D188}">
      <dgm:prSet/>
      <dgm:spPr/>
      <dgm:t>
        <a:bodyPr/>
        <a:lstStyle/>
        <a:p>
          <a:endParaRPr lang="es-CR"/>
        </a:p>
      </dgm:t>
    </dgm:pt>
    <dgm:pt modelId="{4EE48A22-8BD3-41A2-808A-F4CA6559AAAD}">
      <dgm:prSet phldrT="[Texto]" custT="1"/>
      <dgm:spPr/>
      <dgm:t>
        <a:bodyPr/>
        <a:lstStyle/>
        <a:p>
          <a:r>
            <a:rPr lang="es-CR" sz="1600" dirty="0" smtClean="0"/>
            <a:t>ISC &gt; = 1, Niveles de alerta e intervención</a:t>
          </a:r>
          <a:endParaRPr lang="es-CR" sz="1600" dirty="0"/>
        </a:p>
      </dgm:t>
    </dgm:pt>
    <dgm:pt modelId="{489B630B-9650-4E1E-B9B2-7B753B989359}" type="parTrans" cxnId="{201F6CD6-D5B1-4F27-842F-98709BA2F5AA}">
      <dgm:prSet/>
      <dgm:spPr/>
      <dgm:t>
        <a:bodyPr/>
        <a:lstStyle/>
        <a:p>
          <a:endParaRPr lang="es-CR"/>
        </a:p>
      </dgm:t>
    </dgm:pt>
    <dgm:pt modelId="{B17506C6-ADE9-43D1-BDC1-E7F38D96BC55}" type="sibTrans" cxnId="{201F6CD6-D5B1-4F27-842F-98709BA2F5AA}">
      <dgm:prSet/>
      <dgm:spPr/>
      <dgm:t>
        <a:bodyPr/>
        <a:lstStyle/>
        <a:p>
          <a:endParaRPr lang="es-CR"/>
        </a:p>
      </dgm:t>
    </dgm:pt>
    <dgm:pt modelId="{D4846B4A-5E71-4C75-9877-7E5DC6147507}" type="pres">
      <dgm:prSet presAssocID="{5A3718FB-1340-41B4-A880-FF744CEC00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22570C3-F814-4704-9281-8D01E828F820}" type="pres">
      <dgm:prSet presAssocID="{29DFF3F4-1245-4B93-BD76-79C7A42B78EF}" presName="centerShape" presStyleLbl="node0" presStyleIdx="0" presStyleCnt="1" custScaleX="85700" custScaleY="82135"/>
      <dgm:spPr/>
      <dgm:t>
        <a:bodyPr/>
        <a:lstStyle/>
        <a:p>
          <a:endParaRPr lang="es-CR"/>
        </a:p>
      </dgm:t>
    </dgm:pt>
    <dgm:pt modelId="{571C579C-421B-4C92-878C-2A03AA6C4426}" type="pres">
      <dgm:prSet presAssocID="{74F25957-8486-4618-8634-EBD37B4B4AE1}" presName="parTrans" presStyleLbl="bgSibTrans2D1" presStyleIdx="0" presStyleCnt="7"/>
      <dgm:spPr/>
      <dgm:t>
        <a:bodyPr/>
        <a:lstStyle/>
        <a:p>
          <a:endParaRPr lang="es-CR"/>
        </a:p>
      </dgm:t>
    </dgm:pt>
    <dgm:pt modelId="{83B17115-112C-489E-84F8-E7EE5057DA9D}" type="pres">
      <dgm:prSet presAssocID="{CB1D92E6-BF7D-459C-A11F-6E2E29B659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678AF91-AABE-4C85-BEA7-39EC11F0FF9E}" type="pres">
      <dgm:prSet presAssocID="{042B8060-B0C0-49D7-A8BA-2CA5875F268E}" presName="parTrans" presStyleLbl="bgSibTrans2D1" presStyleIdx="1" presStyleCnt="7"/>
      <dgm:spPr/>
      <dgm:t>
        <a:bodyPr/>
        <a:lstStyle/>
        <a:p>
          <a:endParaRPr lang="es-CR"/>
        </a:p>
      </dgm:t>
    </dgm:pt>
    <dgm:pt modelId="{BA8C2305-7561-4C15-ADE0-3ACA3E2F63E5}" type="pres">
      <dgm:prSet presAssocID="{4B2887D0-7367-436F-8DC1-D9BF0F6E8C1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8FE44A0-B1E0-4814-89F3-98AB107F17CD}" type="pres">
      <dgm:prSet presAssocID="{7B8AF30B-1FAF-4D2D-9E81-01DF8BAFEB9A}" presName="parTrans" presStyleLbl="bgSibTrans2D1" presStyleIdx="2" presStyleCnt="7"/>
      <dgm:spPr/>
      <dgm:t>
        <a:bodyPr/>
        <a:lstStyle/>
        <a:p>
          <a:endParaRPr lang="es-CR"/>
        </a:p>
      </dgm:t>
    </dgm:pt>
    <dgm:pt modelId="{0E924EEF-C828-4C84-BB81-7C435260EF58}" type="pres">
      <dgm:prSet presAssocID="{3B5CEF1B-73F0-40FD-B45E-BAB913847EC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48299D0-5432-4BB8-958E-82E872D2479C}" type="pres">
      <dgm:prSet presAssocID="{BBCFEC00-CE08-414F-8D53-A116FD4DD367}" presName="parTrans" presStyleLbl="bgSibTrans2D1" presStyleIdx="3" presStyleCnt="7"/>
      <dgm:spPr/>
      <dgm:t>
        <a:bodyPr/>
        <a:lstStyle/>
        <a:p>
          <a:endParaRPr lang="es-CR"/>
        </a:p>
      </dgm:t>
    </dgm:pt>
    <dgm:pt modelId="{EED429D4-3B73-4465-91E4-822B4FBCC0B7}" type="pres">
      <dgm:prSet presAssocID="{25DDE388-A1EC-40D9-B72C-238A87136FA2}" presName="node" presStyleLbl="node1" presStyleIdx="3" presStyleCnt="7" custScaleX="112341" custScaleY="13489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79E2AA0-A4B3-4013-BC2A-F949182E32E2}" type="pres">
      <dgm:prSet presAssocID="{89E138BE-A88B-4668-A72B-691E117277F8}" presName="parTrans" presStyleLbl="bgSibTrans2D1" presStyleIdx="4" presStyleCnt="7"/>
      <dgm:spPr/>
      <dgm:t>
        <a:bodyPr/>
        <a:lstStyle/>
        <a:p>
          <a:endParaRPr lang="es-CR"/>
        </a:p>
      </dgm:t>
    </dgm:pt>
    <dgm:pt modelId="{D55E2871-59DE-4B6D-AB3E-593241ECB4F8}" type="pres">
      <dgm:prSet presAssocID="{CDA066CD-0561-4323-A241-A31F882CFF6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8F16A02-164D-4123-BD60-29EA1D06BE4E}" type="pres">
      <dgm:prSet presAssocID="{489B630B-9650-4E1E-B9B2-7B753B989359}" presName="parTrans" presStyleLbl="bgSibTrans2D1" presStyleIdx="5" presStyleCnt="7"/>
      <dgm:spPr/>
      <dgm:t>
        <a:bodyPr/>
        <a:lstStyle/>
        <a:p>
          <a:endParaRPr lang="es-CR"/>
        </a:p>
      </dgm:t>
    </dgm:pt>
    <dgm:pt modelId="{F303B017-3BA9-4244-A4F2-7651DDBEC785}" type="pres">
      <dgm:prSet presAssocID="{4EE48A22-8BD3-41A2-808A-F4CA6559AAA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45BCD5A-07E2-4C7C-93E8-38093902CA46}" type="pres">
      <dgm:prSet presAssocID="{056A8DED-63A2-4143-AE84-CAC5D8131D7D}" presName="parTrans" presStyleLbl="bgSibTrans2D1" presStyleIdx="6" presStyleCnt="7"/>
      <dgm:spPr/>
      <dgm:t>
        <a:bodyPr/>
        <a:lstStyle/>
        <a:p>
          <a:endParaRPr lang="es-CR"/>
        </a:p>
      </dgm:t>
    </dgm:pt>
    <dgm:pt modelId="{28C9B6DF-7766-482A-90AB-6E331931E362}" type="pres">
      <dgm:prSet presAssocID="{38C83E76-228F-4FB2-BD77-7037E8E769AE}" presName="node" presStyleLbl="node1" presStyleIdx="6" presStyleCnt="7" custScaleX="117394" custScaleY="11265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A7F4250-600A-4718-9C23-7335F5055A3A}" srcId="{5A3718FB-1340-41B4-A880-FF744CEC0070}" destId="{29DFF3F4-1245-4B93-BD76-79C7A42B78EF}" srcOrd="0" destOrd="0" parTransId="{D2670317-3AC2-46C6-B7F7-A9851E374159}" sibTransId="{F701D1DF-2819-4A2F-A909-7685C32D2978}"/>
    <dgm:cxn modelId="{02E5D889-D56C-46D4-9F92-D3E80CD14CED}" type="presOf" srcId="{4EE48A22-8BD3-41A2-808A-F4CA6559AAAD}" destId="{F303B017-3BA9-4244-A4F2-7651DDBEC785}" srcOrd="0" destOrd="0" presId="urn:microsoft.com/office/officeart/2005/8/layout/radial4"/>
    <dgm:cxn modelId="{DFCB368B-ECCD-443D-9EFC-4D88C3D955C0}" type="presOf" srcId="{7B8AF30B-1FAF-4D2D-9E81-01DF8BAFEB9A}" destId="{C8FE44A0-B1E0-4814-89F3-98AB107F17CD}" srcOrd="0" destOrd="0" presId="urn:microsoft.com/office/officeart/2005/8/layout/radial4"/>
    <dgm:cxn modelId="{D1035FDE-5E89-4A13-AA82-1A00AE974591}" type="presOf" srcId="{38C83E76-228F-4FB2-BD77-7037E8E769AE}" destId="{28C9B6DF-7766-482A-90AB-6E331931E362}" srcOrd="0" destOrd="0" presId="urn:microsoft.com/office/officeart/2005/8/layout/radial4"/>
    <dgm:cxn modelId="{5FC8970A-8350-4FB3-A83B-3429B3D80BF8}" type="presOf" srcId="{CDA066CD-0561-4323-A241-A31F882CFF60}" destId="{D55E2871-59DE-4B6D-AB3E-593241ECB4F8}" srcOrd="0" destOrd="0" presId="urn:microsoft.com/office/officeart/2005/8/layout/radial4"/>
    <dgm:cxn modelId="{63C67AFC-2C91-4825-A4D0-8EFC701AD816}" type="presOf" srcId="{4B2887D0-7367-436F-8DC1-D9BF0F6E8C1A}" destId="{BA8C2305-7561-4C15-ADE0-3ACA3E2F63E5}" srcOrd="0" destOrd="0" presId="urn:microsoft.com/office/officeart/2005/8/layout/radial4"/>
    <dgm:cxn modelId="{06FB5C8F-94E7-48F6-A5E5-2E16EDE1A72F}" srcId="{29DFF3F4-1245-4B93-BD76-79C7A42B78EF}" destId="{CB1D92E6-BF7D-459C-A11F-6E2E29B659EA}" srcOrd="0" destOrd="0" parTransId="{74F25957-8486-4618-8634-EBD37B4B4AE1}" sibTransId="{B42931AB-F84B-4676-A689-CA672A78D397}"/>
    <dgm:cxn modelId="{A7E1F1F3-A229-4052-8BD6-ECC243B71146}" type="presOf" srcId="{042B8060-B0C0-49D7-A8BA-2CA5875F268E}" destId="{D678AF91-AABE-4C85-BEA7-39EC11F0FF9E}" srcOrd="0" destOrd="0" presId="urn:microsoft.com/office/officeart/2005/8/layout/radial4"/>
    <dgm:cxn modelId="{6DD9CCDA-33EE-413D-8B7E-CDAEAC75D188}" srcId="{29DFF3F4-1245-4B93-BD76-79C7A42B78EF}" destId="{CDA066CD-0561-4323-A241-A31F882CFF60}" srcOrd="4" destOrd="0" parTransId="{89E138BE-A88B-4668-A72B-691E117277F8}" sibTransId="{49106116-BAF1-4F4E-A47C-28A5255F021C}"/>
    <dgm:cxn modelId="{A981FA1A-E961-4828-96F3-1DB063FE51B6}" srcId="{29DFF3F4-1245-4B93-BD76-79C7A42B78EF}" destId="{38C83E76-228F-4FB2-BD77-7037E8E769AE}" srcOrd="6" destOrd="0" parTransId="{056A8DED-63A2-4143-AE84-CAC5D8131D7D}" sibTransId="{00AD67AE-7211-4402-897A-0CFB1032A473}"/>
    <dgm:cxn modelId="{61DBCA1B-CF83-42D4-8893-797A87267B72}" srcId="{29DFF3F4-1245-4B93-BD76-79C7A42B78EF}" destId="{25DDE388-A1EC-40D9-B72C-238A87136FA2}" srcOrd="3" destOrd="0" parTransId="{BBCFEC00-CE08-414F-8D53-A116FD4DD367}" sibTransId="{718E6E29-3F08-48D3-A2F5-CC9F0EE82239}"/>
    <dgm:cxn modelId="{F0634331-DEE5-4488-905A-A270D9F697F2}" type="presOf" srcId="{25DDE388-A1EC-40D9-B72C-238A87136FA2}" destId="{EED429D4-3B73-4465-91E4-822B4FBCC0B7}" srcOrd="0" destOrd="0" presId="urn:microsoft.com/office/officeart/2005/8/layout/radial4"/>
    <dgm:cxn modelId="{EFC73D69-5E52-4891-AD4D-692323C26056}" type="presOf" srcId="{89E138BE-A88B-4668-A72B-691E117277F8}" destId="{679E2AA0-A4B3-4013-BC2A-F949182E32E2}" srcOrd="0" destOrd="0" presId="urn:microsoft.com/office/officeart/2005/8/layout/radial4"/>
    <dgm:cxn modelId="{A368056D-8A04-4356-9985-B185DE6C43D5}" type="presOf" srcId="{29DFF3F4-1245-4B93-BD76-79C7A42B78EF}" destId="{322570C3-F814-4704-9281-8D01E828F820}" srcOrd="0" destOrd="0" presId="urn:microsoft.com/office/officeart/2005/8/layout/radial4"/>
    <dgm:cxn modelId="{CCCDFDE6-2FBD-4D95-ABA7-67738F59D39A}" type="presOf" srcId="{74F25957-8486-4618-8634-EBD37B4B4AE1}" destId="{571C579C-421B-4C92-878C-2A03AA6C4426}" srcOrd="0" destOrd="0" presId="urn:microsoft.com/office/officeart/2005/8/layout/radial4"/>
    <dgm:cxn modelId="{6EE60785-E4F8-48FE-8AB7-E14F2F141493}" srcId="{29DFF3F4-1245-4B93-BD76-79C7A42B78EF}" destId="{3B5CEF1B-73F0-40FD-B45E-BAB913847ECB}" srcOrd="2" destOrd="0" parTransId="{7B8AF30B-1FAF-4D2D-9E81-01DF8BAFEB9A}" sibTransId="{F30B692E-0DD5-4A02-8C3C-D67ECBADD8E5}"/>
    <dgm:cxn modelId="{A0C2A586-808E-4C99-BD58-2283BF27DADF}" srcId="{29DFF3F4-1245-4B93-BD76-79C7A42B78EF}" destId="{4B2887D0-7367-436F-8DC1-D9BF0F6E8C1A}" srcOrd="1" destOrd="0" parTransId="{042B8060-B0C0-49D7-A8BA-2CA5875F268E}" sibTransId="{DF7C0ABC-6C6E-47B0-9FC8-F7603FFD7117}"/>
    <dgm:cxn modelId="{5AC2D5BA-6451-4A2B-BD7F-746FC1FD3135}" type="presOf" srcId="{056A8DED-63A2-4143-AE84-CAC5D8131D7D}" destId="{945BCD5A-07E2-4C7C-93E8-38093902CA46}" srcOrd="0" destOrd="0" presId="urn:microsoft.com/office/officeart/2005/8/layout/radial4"/>
    <dgm:cxn modelId="{722F6811-6C52-4098-8CFF-69E594DDF659}" type="presOf" srcId="{CB1D92E6-BF7D-459C-A11F-6E2E29B659EA}" destId="{83B17115-112C-489E-84F8-E7EE5057DA9D}" srcOrd="0" destOrd="0" presId="urn:microsoft.com/office/officeart/2005/8/layout/radial4"/>
    <dgm:cxn modelId="{E21E3872-BD22-4F3F-8C0A-E569CD33F4D0}" type="presOf" srcId="{489B630B-9650-4E1E-B9B2-7B753B989359}" destId="{88F16A02-164D-4123-BD60-29EA1D06BE4E}" srcOrd="0" destOrd="0" presId="urn:microsoft.com/office/officeart/2005/8/layout/radial4"/>
    <dgm:cxn modelId="{805B48EE-4FF4-4382-B018-432F0CCD43B1}" type="presOf" srcId="{3B5CEF1B-73F0-40FD-B45E-BAB913847ECB}" destId="{0E924EEF-C828-4C84-BB81-7C435260EF58}" srcOrd="0" destOrd="0" presId="urn:microsoft.com/office/officeart/2005/8/layout/radial4"/>
    <dgm:cxn modelId="{64F5243A-387E-49CB-A7E5-3A51FA0A5D20}" type="presOf" srcId="{5A3718FB-1340-41B4-A880-FF744CEC0070}" destId="{D4846B4A-5E71-4C75-9877-7E5DC6147507}" srcOrd="0" destOrd="0" presId="urn:microsoft.com/office/officeart/2005/8/layout/radial4"/>
    <dgm:cxn modelId="{201F6CD6-D5B1-4F27-842F-98709BA2F5AA}" srcId="{29DFF3F4-1245-4B93-BD76-79C7A42B78EF}" destId="{4EE48A22-8BD3-41A2-808A-F4CA6559AAAD}" srcOrd="5" destOrd="0" parTransId="{489B630B-9650-4E1E-B9B2-7B753B989359}" sibTransId="{B17506C6-ADE9-43D1-BDC1-E7F38D96BC55}"/>
    <dgm:cxn modelId="{1D172324-001C-4312-88AB-491DD268886A}" type="presOf" srcId="{BBCFEC00-CE08-414F-8D53-A116FD4DD367}" destId="{948299D0-5432-4BB8-958E-82E872D2479C}" srcOrd="0" destOrd="0" presId="urn:microsoft.com/office/officeart/2005/8/layout/radial4"/>
    <dgm:cxn modelId="{2498DE71-323F-45AD-95FA-CE5ED565CFF6}" type="presParOf" srcId="{D4846B4A-5E71-4C75-9877-7E5DC6147507}" destId="{322570C3-F814-4704-9281-8D01E828F820}" srcOrd="0" destOrd="0" presId="urn:microsoft.com/office/officeart/2005/8/layout/radial4"/>
    <dgm:cxn modelId="{537C477E-1814-4BF9-9AFF-6354D47A4E31}" type="presParOf" srcId="{D4846B4A-5E71-4C75-9877-7E5DC6147507}" destId="{571C579C-421B-4C92-878C-2A03AA6C4426}" srcOrd="1" destOrd="0" presId="urn:microsoft.com/office/officeart/2005/8/layout/radial4"/>
    <dgm:cxn modelId="{2B228AE6-DA9A-4F08-A6EB-8C0EDD6454D6}" type="presParOf" srcId="{D4846B4A-5E71-4C75-9877-7E5DC6147507}" destId="{83B17115-112C-489E-84F8-E7EE5057DA9D}" srcOrd="2" destOrd="0" presId="urn:microsoft.com/office/officeart/2005/8/layout/radial4"/>
    <dgm:cxn modelId="{7BBE8BE7-2933-4335-A3DA-15D902E56C98}" type="presParOf" srcId="{D4846B4A-5E71-4C75-9877-7E5DC6147507}" destId="{D678AF91-AABE-4C85-BEA7-39EC11F0FF9E}" srcOrd="3" destOrd="0" presId="urn:microsoft.com/office/officeart/2005/8/layout/radial4"/>
    <dgm:cxn modelId="{8B4123A5-9B67-49FD-9E91-15127CA0B608}" type="presParOf" srcId="{D4846B4A-5E71-4C75-9877-7E5DC6147507}" destId="{BA8C2305-7561-4C15-ADE0-3ACA3E2F63E5}" srcOrd="4" destOrd="0" presId="urn:microsoft.com/office/officeart/2005/8/layout/radial4"/>
    <dgm:cxn modelId="{B9B0D5AA-4F40-461A-87FA-01E947275158}" type="presParOf" srcId="{D4846B4A-5E71-4C75-9877-7E5DC6147507}" destId="{C8FE44A0-B1E0-4814-89F3-98AB107F17CD}" srcOrd="5" destOrd="0" presId="urn:microsoft.com/office/officeart/2005/8/layout/radial4"/>
    <dgm:cxn modelId="{D1EF7302-2FA2-4624-8EB4-9A2A63F437FF}" type="presParOf" srcId="{D4846B4A-5E71-4C75-9877-7E5DC6147507}" destId="{0E924EEF-C828-4C84-BB81-7C435260EF58}" srcOrd="6" destOrd="0" presId="urn:microsoft.com/office/officeart/2005/8/layout/radial4"/>
    <dgm:cxn modelId="{B78C407D-F937-4C8A-B1E3-F8E8902E02DF}" type="presParOf" srcId="{D4846B4A-5E71-4C75-9877-7E5DC6147507}" destId="{948299D0-5432-4BB8-958E-82E872D2479C}" srcOrd="7" destOrd="0" presId="urn:microsoft.com/office/officeart/2005/8/layout/radial4"/>
    <dgm:cxn modelId="{77710920-B271-4AA5-8481-94DC480AFDC1}" type="presParOf" srcId="{D4846B4A-5E71-4C75-9877-7E5DC6147507}" destId="{EED429D4-3B73-4465-91E4-822B4FBCC0B7}" srcOrd="8" destOrd="0" presId="urn:microsoft.com/office/officeart/2005/8/layout/radial4"/>
    <dgm:cxn modelId="{6514D2EF-3EDB-4B10-83DE-AD29EC4DC16D}" type="presParOf" srcId="{D4846B4A-5E71-4C75-9877-7E5DC6147507}" destId="{679E2AA0-A4B3-4013-BC2A-F949182E32E2}" srcOrd="9" destOrd="0" presId="urn:microsoft.com/office/officeart/2005/8/layout/radial4"/>
    <dgm:cxn modelId="{DD689613-5B8F-4E40-B4B5-152F060246E5}" type="presParOf" srcId="{D4846B4A-5E71-4C75-9877-7E5DC6147507}" destId="{D55E2871-59DE-4B6D-AB3E-593241ECB4F8}" srcOrd="10" destOrd="0" presId="urn:microsoft.com/office/officeart/2005/8/layout/radial4"/>
    <dgm:cxn modelId="{34B3F1E6-48F3-43A9-8541-D1E6877D2960}" type="presParOf" srcId="{D4846B4A-5E71-4C75-9877-7E5DC6147507}" destId="{88F16A02-164D-4123-BD60-29EA1D06BE4E}" srcOrd="11" destOrd="0" presId="urn:microsoft.com/office/officeart/2005/8/layout/radial4"/>
    <dgm:cxn modelId="{04B2474E-0583-4BE8-B39B-3F85966B0422}" type="presParOf" srcId="{D4846B4A-5E71-4C75-9877-7E5DC6147507}" destId="{F303B017-3BA9-4244-A4F2-7651DDBEC785}" srcOrd="12" destOrd="0" presId="urn:microsoft.com/office/officeart/2005/8/layout/radial4"/>
    <dgm:cxn modelId="{D12DC545-D303-40ED-AC4C-8DF232056657}" type="presParOf" srcId="{D4846B4A-5E71-4C75-9877-7E5DC6147507}" destId="{945BCD5A-07E2-4C7C-93E8-38093902CA46}" srcOrd="13" destOrd="0" presId="urn:microsoft.com/office/officeart/2005/8/layout/radial4"/>
    <dgm:cxn modelId="{C946274B-EF57-47CC-8BC4-39198C5B87F1}" type="presParOf" srcId="{D4846B4A-5E71-4C75-9877-7E5DC6147507}" destId="{28C9B6DF-7766-482A-90AB-6E331931E362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01109E-440B-4593-98BC-178F9ECD0E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71D47B4E-752B-40C4-8343-43C8EC9BFD1E}">
      <dgm:prSet phldrT="[Texto]"/>
      <dgm:spPr/>
      <dgm:t>
        <a:bodyPr/>
        <a:lstStyle/>
        <a:p>
          <a:r>
            <a:rPr lang="es-ES" b="0" i="0" dirty="0" smtClean="0"/>
            <a:t>Sistema de Gobierno</a:t>
          </a:r>
          <a:endParaRPr lang="es-CR" b="0" i="0" dirty="0"/>
        </a:p>
      </dgm:t>
    </dgm:pt>
    <dgm:pt modelId="{076EBE7E-4CD4-4286-AE72-4866ABB1846C}" type="parTrans" cxnId="{0D1E12D5-FD41-49DF-BFCE-A87B206D6439}">
      <dgm:prSet/>
      <dgm:spPr/>
      <dgm:t>
        <a:bodyPr/>
        <a:lstStyle/>
        <a:p>
          <a:endParaRPr lang="es-CR" b="0" i="0"/>
        </a:p>
      </dgm:t>
    </dgm:pt>
    <dgm:pt modelId="{E8C76C64-1D96-43F0-BE44-42A99290172C}" type="sibTrans" cxnId="{0D1E12D5-FD41-49DF-BFCE-A87B206D6439}">
      <dgm:prSet/>
      <dgm:spPr/>
      <dgm:t>
        <a:bodyPr/>
        <a:lstStyle/>
        <a:p>
          <a:endParaRPr lang="es-CR" b="0" i="0"/>
        </a:p>
      </dgm:t>
    </dgm:pt>
    <dgm:pt modelId="{4AF3A616-2EB9-4FDB-923E-9E62C24DF9B5}">
      <dgm:prSet phldrT="[Texto]"/>
      <dgm:spPr/>
      <dgm:t>
        <a:bodyPr/>
        <a:lstStyle/>
        <a:p>
          <a:r>
            <a:rPr lang="es-ES" b="0" i="0" dirty="0" smtClean="0"/>
            <a:t>Estructura organizacional clara, segregación de funciones.</a:t>
          </a:r>
          <a:endParaRPr lang="es-CR" b="0" i="0" dirty="0"/>
        </a:p>
      </dgm:t>
    </dgm:pt>
    <dgm:pt modelId="{E1A431A5-F5BC-410A-8513-E0409EE933F1}" type="parTrans" cxnId="{0939256A-423B-4C54-8EDE-35B067C89107}">
      <dgm:prSet/>
      <dgm:spPr/>
      <dgm:t>
        <a:bodyPr/>
        <a:lstStyle/>
        <a:p>
          <a:endParaRPr lang="es-CR" b="0" i="0"/>
        </a:p>
      </dgm:t>
    </dgm:pt>
    <dgm:pt modelId="{FCF0852B-4D72-4835-BFCE-C52150B96998}" type="sibTrans" cxnId="{0939256A-423B-4C54-8EDE-35B067C89107}">
      <dgm:prSet/>
      <dgm:spPr/>
      <dgm:t>
        <a:bodyPr/>
        <a:lstStyle/>
        <a:p>
          <a:endParaRPr lang="es-CR" b="0" i="0"/>
        </a:p>
      </dgm:t>
    </dgm:pt>
    <dgm:pt modelId="{21D85C11-662F-4A0A-B6E7-DD552311925C}">
      <dgm:prSet phldrT="[Texto]"/>
      <dgm:spPr/>
      <dgm:t>
        <a:bodyPr/>
        <a:lstStyle/>
        <a:p>
          <a:r>
            <a:rPr lang="es-ES" b="0" i="0" dirty="0" smtClean="0"/>
            <a:t>Sistema de Gestión Integral del Riesgo </a:t>
          </a:r>
          <a:endParaRPr lang="es-CR" b="0" i="0" dirty="0"/>
        </a:p>
      </dgm:t>
    </dgm:pt>
    <dgm:pt modelId="{0B2E5816-EB55-4793-8D0A-0B3C25811331}" type="parTrans" cxnId="{345ED359-7BB2-47A9-B1A6-50D267221616}">
      <dgm:prSet/>
      <dgm:spPr/>
      <dgm:t>
        <a:bodyPr/>
        <a:lstStyle/>
        <a:p>
          <a:endParaRPr lang="es-CR" b="0" i="0"/>
        </a:p>
      </dgm:t>
    </dgm:pt>
    <dgm:pt modelId="{FDB13A07-58FF-484A-ADEB-D2EA652F063F}" type="sibTrans" cxnId="{345ED359-7BB2-47A9-B1A6-50D267221616}">
      <dgm:prSet/>
      <dgm:spPr/>
      <dgm:t>
        <a:bodyPr/>
        <a:lstStyle/>
        <a:p>
          <a:endParaRPr lang="es-CR" b="0" i="0"/>
        </a:p>
      </dgm:t>
    </dgm:pt>
    <dgm:pt modelId="{3BD51496-2693-4994-AC5B-2979F730C123}">
      <dgm:prSet phldrT="[Texto]"/>
      <dgm:spPr/>
      <dgm:t>
        <a:bodyPr/>
        <a:lstStyle/>
        <a:p>
          <a:r>
            <a:rPr lang="es-ES" b="0" i="0" dirty="0" smtClean="0"/>
            <a:t>Estrategias, procesos y procedimientos para identificación, estimación, gestión y control de los riesgos inherentes al negocio.</a:t>
          </a:r>
          <a:endParaRPr lang="es-CR" b="0" i="0" dirty="0"/>
        </a:p>
      </dgm:t>
    </dgm:pt>
    <dgm:pt modelId="{08C0ABDC-30DD-4B45-BE4E-9BC626C37F70}" type="parTrans" cxnId="{88A3528D-5658-4472-AD88-D652C42E95C9}">
      <dgm:prSet/>
      <dgm:spPr/>
      <dgm:t>
        <a:bodyPr/>
        <a:lstStyle/>
        <a:p>
          <a:endParaRPr lang="es-CR" b="0" i="0"/>
        </a:p>
      </dgm:t>
    </dgm:pt>
    <dgm:pt modelId="{125AD095-40D6-4B96-83C3-4273AEF25A4F}" type="sibTrans" cxnId="{88A3528D-5658-4472-AD88-D652C42E95C9}">
      <dgm:prSet/>
      <dgm:spPr/>
      <dgm:t>
        <a:bodyPr/>
        <a:lstStyle/>
        <a:p>
          <a:endParaRPr lang="es-CR" b="0" i="0"/>
        </a:p>
      </dgm:t>
    </dgm:pt>
    <dgm:pt modelId="{89CB7DE1-5E78-4585-95FC-17D2BA5F0E00}">
      <dgm:prSet phldrT="[Texto]"/>
      <dgm:spPr/>
      <dgm:t>
        <a:bodyPr/>
        <a:lstStyle/>
        <a:p>
          <a:r>
            <a:rPr lang="es-ES" b="0" i="0" dirty="0" smtClean="0"/>
            <a:t>Comités de riesgos y comité de activos y pasivos</a:t>
          </a:r>
          <a:endParaRPr lang="es-CR" b="0" i="0" dirty="0"/>
        </a:p>
      </dgm:t>
    </dgm:pt>
    <dgm:pt modelId="{B4CB509A-01BE-429E-93DC-2490A98B7B82}" type="parTrans" cxnId="{B00CFE3F-34DD-4165-AFD5-E5C7F650822D}">
      <dgm:prSet/>
      <dgm:spPr/>
      <dgm:t>
        <a:bodyPr/>
        <a:lstStyle/>
        <a:p>
          <a:endParaRPr lang="es-CR" b="0" i="0"/>
        </a:p>
      </dgm:t>
    </dgm:pt>
    <dgm:pt modelId="{87B94B53-FF6D-480A-9FB4-93BC0AF57F0A}" type="sibTrans" cxnId="{B00CFE3F-34DD-4165-AFD5-E5C7F650822D}">
      <dgm:prSet/>
      <dgm:spPr/>
      <dgm:t>
        <a:bodyPr/>
        <a:lstStyle/>
        <a:p>
          <a:endParaRPr lang="es-CR" b="0" i="0"/>
        </a:p>
      </dgm:t>
    </dgm:pt>
    <dgm:pt modelId="{E2C337A8-3F44-4365-8EC2-F960F7054F7F}">
      <dgm:prSet phldrT="[Texto]"/>
      <dgm:spPr/>
      <dgm:t>
        <a:bodyPr/>
        <a:lstStyle/>
        <a:p>
          <a:r>
            <a:rPr lang="es-ES" b="0" i="0" dirty="0" smtClean="0"/>
            <a:t>Nombrados por el órgano de dirección. </a:t>
          </a:r>
          <a:endParaRPr lang="es-CR" b="0" i="0" dirty="0"/>
        </a:p>
      </dgm:t>
    </dgm:pt>
    <dgm:pt modelId="{B82AB1C8-F76B-44A3-820F-D78FFB21BF72}" type="parTrans" cxnId="{2167A981-4023-4F5E-A093-E7F300196D05}">
      <dgm:prSet/>
      <dgm:spPr/>
      <dgm:t>
        <a:bodyPr/>
        <a:lstStyle/>
        <a:p>
          <a:endParaRPr lang="es-CR" b="0" i="0"/>
        </a:p>
      </dgm:t>
    </dgm:pt>
    <dgm:pt modelId="{C4F8150B-03F2-45F4-BD2D-7B44FBD8F05D}" type="sibTrans" cxnId="{2167A981-4023-4F5E-A093-E7F300196D05}">
      <dgm:prSet/>
      <dgm:spPr/>
      <dgm:t>
        <a:bodyPr/>
        <a:lstStyle/>
        <a:p>
          <a:endParaRPr lang="es-CR" b="0" i="0"/>
        </a:p>
      </dgm:t>
    </dgm:pt>
    <dgm:pt modelId="{CDCD278E-4428-45B7-A005-0ACA6D4D4F48}">
      <dgm:prSet phldrT="[Texto]"/>
      <dgm:spPr/>
      <dgm:t>
        <a:bodyPr/>
        <a:lstStyle/>
        <a:p>
          <a:r>
            <a:rPr lang="es-ES" b="0" i="0" dirty="0" smtClean="0"/>
            <a:t>Reunirse, cuando menos, una vez al mes. </a:t>
          </a:r>
          <a:endParaRPr lang="es-CR" b="0" i="0" dirty="0"/>
        </a:p>
      </dgm:t>
    </dgm:pt>
    <dgm:pt modelId="{F540C291-6675-4849-98FA-B27775CF6D7F}" type="parTrans" cxnId="{E9E88462-13A9-44D5-9C5E-C5FA19BB78FF}">
      <dgm:prSet/>
      <dgm:spPr/>
      <dgm:t>
        <a:bodyPr/>
        <a:lstStyle/>
        <a:p>
          <a:endParaRPr lang="es-CR" b="0" i="0"/>
        </a:p>
      </dgm:t>
    </dgm:pt>
    <dgm:pt modelId="{70CE5797-8297-4426-A7CB-76270B99203C}" type="sibTrans" cxnId="{E9E88462-13A9-44D5-9C5E-C5FA19BB78FF}">
      <dgm:prSet/>
      <dgm:spPr/>
      <dgm:t>
        <a:bodyPr/>
        <a:lstStyle/>
        <a:p>
          <a:endParaRPr lang="es-CR" b="0" i="0"/>
        </a:p>
      </dgm:t>
    </dgm:pt>
    <dgm:pt modelId="{B6E82BEF-3DD0-438C-8C8A-F50D40E87C9F}">
      <dgm:prSet phldrT="[Texto]"/>
      <dgm:spPr/>
      <dgm:t>
        <a:bodyPr/>
        <a:lstStyle/>
        <a:p>
          <a:r>
            <a:rPr lang="es-ES" b="0" i="0" dirty="0" smtClean="0"/>
            <a:t>Políticas y procedimientos documentados.</a:t>
          </a:r>
          <a:endParaRPr lang="es-CR" b="0" i="0" dirty="0"/>
        </a:p>
      </dgm:t>
    </dgm:pt>
    <dgm:pt modelId="{9A8C2EFC-C842-4373-B24B-9FB076231B47}" type="parTrans" cxnId="{0C3773C7-AC7F-45E8-9B99-564BB0BF7489}">
      <dgm:prSet/>
      <dgm:spPr/>
      <dgm:t>
        <a:bodyPr/>
        <a:lstStyle/>
        <a:p>
          <a:endParaRPr lang="es-CR" b="0" i="0"/>
        </a:p>
      </dgm:t>
    </dgm:pt>
    <dgm:pt modelId="{FDA39AB0-FFF4-4A45-9D67-336433C049A1}" type="sibTrans" cxnId="{0C3773C7-AC7F-45E8-9B99-564BB0BF7489}">
      <dgm:prSet/>
      <dgm:spPr/>
      <dgm:t>
        <a:bodyPr/>
        <a:lstStyle/>
        <a:p>
          <a:endParaRPr lang="es-CR" b="0" i="0"/>
        </a:p>
      </dgm:t>
    </dgm:pt>
    <dgm:pt modelId="{D779B890-02BB-41C8-9E19-C9ADC9E4B252}">
      <dgm:prSet phldrT="[Texto]"/>
      <dgm:spPr/>
      <dgm:t>
        <a:bodyPr/>
        <a:lstStyle/>
        <a:p>
          <a:r>
            <a:rPr lang="es-ES" b="0" i="0" dirty="0" smtClean="0"/>
            <a:t>Integrado en estructura organizativa, comprenderá planes de continuidad y será documentado.</a:t>
          </a:r>
          <a:endParaRPr lang="es-CR" b="0" i="0" dirty="0"/>
        </a:p>
      </dgm:t>
    </dgm:pt>
    <dgm:pt modelId="{61516FF1-9F08-4E53-A0C6-D80BBB69DF51}" type="parTrans" cxnId="{8D4C3C08-27C4-4E65-AFFE-F4C61ADD572D}">
      <dgm:prSet/>
      <dgm:spPr/>
      <dgm:t>
        <a:bodyPr/>
        <a:lstStyle/>
        <a:p>
          <a:endParaRPr lang="es-CR" b="0" i="0"/>
        </a:p>
      </dgm:t>
    </dgm:pt>
    <dgm:pt modelId="{C96C1B0C-6DC4-4A0D-B29A-82ACCB1CBFE1}" type="sibTrans" cxnId="{8D4C3C08-27C4-4E65-AFFE-F4C61ADD572D}">
      <dgm:prSet/>
      <dgm:spPr/>
      <dgm:t>
        <a:bodyPr/>
        <a:lstStyle/>
        <a:p>
          <a:endParaRPr lang="es-CR" b="0" i="0"/>
        </a:p>
      </dgm:t>
    </dgm:pt>
    <dgm:pt modelId="{23B21935-E695-4EBF-8577-0A7699BBECA8}">
      <dgm:prSet phldrT="[Texto]"/>
      <dgm:spPr/>
      <dgm:t>
        <a:bodyPr/>
        <a:lstStyle/>
        <a:p>
          <a:r>
            <a:rPr lang="es-ES" b="0" i="0" dirty="0" smtClean="0"/>
            <a:t>Abarcará, al menos, riesgos relacionados con: régimen de suficiencia de capital y solvencia, suscripción y provisiones técnicas, gestión de activos y pasivos, inversiones (liquidez, descalce y concentración), transferencia de riesgos.</a:t>
          </a:r>
          <a:endParaRPr lang="es-CR" b="0" i="0" dirty="0"/>
        </a:p>
      </dgm:t>
    </dgm:pt>
    <dgm:pt modelId="{A91E64E3-F415-476A-8DA7-4C478F47C35E}" type="parTrans" cxnId="{BC64BED3-D07F-483F-828C-015F07F2443A}">
      <dgm:prSet/>
      <dgm:spPr/>
      <dgm:t>
        <a:bodyPr/>
        <a:lstStyle/>
        <a:p>
          <a:endParaRPr lang="es-CR" b="0" i="0"/>
        </a:p>
      </dgm:t>
    </dgm:pt>
    <dgm:pt modelId="{F4DF91E2-C293-4E0F-841C-DE8A502223F1}" type="sibTrans" cxnId="{BC64BED3-D07F-483F-828C-015F07F2443A}">
      <dgm:prSet/>
      <dgm:spPr/>
      <dgm:t>
        <a:bodyPr/>
        <a:lstStyle/>
        <a:p>
          <a:endParaRPr lang="es-CR" b="0" i="0"/>
        </a:p>
      </dgm:t>
    </dgm:pt>
    <dgm:pt modelId="{DE664DDA-10AC-42C9-AD95-3B48578C91BF}">
      <dgm:prSet/>
      <dgm:spPr/>
      <dgm:t>
        <a:bodyPr/>
        <a:lstStyle/>
        <a:p>
          <a:r>
            <a:rPr lang="es-ES" b="0" i="0" dirty="0" smtClean="0"/>
            <a:t>Ejercicios periódicos de autoevaluación de riesgos y solvencia.</a:t>
          </a:r>
          <a:endParaRPr lang="es-CR" b="0" i="0" dirty="0"/>
        </a:p>
      </dgm:t>
    </dgm:pt>
    <dgm:pt modelId="{CC8B2C92-8E13-4089-9C85-AA113E830C2C}" type="parTrans" cxnId="{86776B04-F19E-4C37-97D8-8860C25B1780}">
      <dgm:prSet/>
      <dgm:spPr/>
      <dgm:t>
        <a:bodyPr/>
        <a:lstStyle/>
        <a:p>
          <a:endParaRPr lang="es-CR" b="0" i="0"/>
        </a:p>
      </dgm:t>
    </dgm:pt>
    <dgm:pt modelId="{A7B1BA5F-E671-42E7-815A-5434CE68068D}" type="sibTrans" cxnId="{86776B04-F19E-4C37-97D8-8860C25B1780}">
      <dgm:prSet/>
      <dgm:spPr/>
      <dgm:t>
        <a:bodyPr/>
        <a:lstStyle/>
        <a:p>
          <a:endParaRPr lang="es-CR" b="0" i="0"/>
        </a:p>
      </dgm:t>
    </dgm:pt>
    <dgm:pt modelId="{D94A1B6B-E8A4-40AB-A21C-9B5FFCA1EE61}" type="pres">
      <dgm:prSet presAssocID="{5C01109E-440B-4593-98BC-178F9ECD0E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F211414-15A5-4611-9750-1568B2B6BCFD}" type="pres">
      <dgm:prSet presAssocID="{71D47B4E-752B-40C4-8343-43C8EC9BFD1E}" presName="parentLin" presStyleCnt="0"/>
      <dgm:spPr/>
    </dgm:pt>
    <dgm:pt modelId="{7EBE4B85-05AD-4108-B562-A004700D810C}" type="pres">
      <dgm:prSet presAssocID="{71D47B4E-752B-40C4-8343-43C8EC9BFD1E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CC103ED3-005C-47F1-9FB0-EC0D9B772206}" type="pres">
      <dgm:prSet presAssocID="{71D47B4E-752B-40C4-8343-43C8EC9BFD1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A4D7C80-D534-4DB2-8E41-F5D723985EE1}" type="pres">
      <dgm:prSet presAssocID="{71D47B4E-752B-40C4-8343-43C8EC9BFD1E}" presName="negativeSpace" presStyleCnt="0"/>
      <dgm:spPr/>
    </dgm:pt>
    <dgm:pt modelId="{12A410DF-1E62-4ED4-BF96-A5670D565025}" type="pres">
      <dgm:prSet presAssocID="{71D47B4E-752B-40C4-8343-43C8EC9BFD1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E917584-C360-49B9-BDE7-D5A70EAA34E2}" type="pres">
      <dgm:prSet presAssocID="{E8C76C64-1D96-43F0-BE44-42A99290172C}" presName="spaceBetweenRectangles" presStyleCnt="0"/>
      <dgm:spPr/>
    </dgm:pt>
    <dgm:pt modelId="{58F85843-5741-48AB-88EC-B02F762E6A0B}" type="pres">
      <dgm:prSet presAssocID="{21D85C11-662F-4A0A-B6E7-DD552311925C}" presName="parentLin" presStyleCnt="0"/>
      <dgm:spPr/>
    </dgm:pt>
    <dgm:pt modelId="{182040E8-00FD-4FB6-8773-E6E81AFB2BFD}" type="pres">
      <dgm:prSet presAssocID="{21D85C11-662F-4A0A-B6E7-DD552311925C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38D72880-6F06-44CE-96A7-65C462900C2D}" type="pres">
      <dgm:prSet presAssocID="{21D85C11-662F-4A0A-B6E7-DD55231192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EBA5A45-BD50-4DBD-97F5-103E9AE50BD8}" type="pres">
      <dgm:prSet presAssocID="{21D85C11-662F-4A0A-B6E7-DD552311925C}" presName="negativeSpace" presStyleCnt="0"/>
      <dgm:spPr/>
    </dgm:pt>
    <dgm:pt modelId="{48A804CC-5480-4B1B-AD93-337151AE308F}" type="pres">
      <dgm:prSet presAssocID="{21D85C11-662F-4A0A-B6E7-DD552311925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73978A0-1B39-427D-99AC-755EA1770BFC}" type="pres">
      <dgm:prSet presAssocID="{FDB13A07-58FF-484A-ADEB-D2EA652F063F}" presName="spaceBetweenRectangles" presStyleCnt="0"/>
      <dgm:spPr/>
    </dgm:pt>
    <dgm:pt modelId="{A9C31336-A67C-494F-AA16-92EE18939978}" type="pres">
      <dgm:prSet presAssocID="{89CB7DE1-5E78-4585-95FC-17D2BA5F0E00}" presName="parentLin" presStyleCnt="0"/>
      <dgm:spPr/>
    </dgm:pt>
    <dgm:pt modelId="{4EA13A7C-90B6-4111-982B-ECCBFE61B897}" type="pres">
      <dgm:prSet presAssocID="{89CB7DE1-5E78-4585-95FC-17D2BA5F0E00}" presName="parentLeftMargin" presStyleLbl="node1" presStyleIdx="1" presStyleCnt="3"/>
      <dgm:spPr/>
      <dgm:t>
        <a:bodyPr/>
        <a:lstStyle/>
        <a:p>
          <a:endParaRPr lang="es-CR"/>
        </a:p>
      </dgm:t>
    </dgm:pt>
    <dgm:pt modelId="{BC89251C-B2E5-4BFC-AB77-1D65C254DA69}" type="pres">
      <dgm:prSet presAssocID="{89CB7DE1-5E78-4585-95FC-17D2BA5F0E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AD301EA-523E-44D7-A3CE-D72C3BED536F}" type="pres">
      <dgm:prSet presAssocID="{89CB7DE1-5E78-4585-95FC-17D2BA5F0E00}" presName="negativeSpace" presStyleCnt="0"/>
      <dgm:spPr/>
    </dgm:pt>
    <dgm:pt modelId="{C11B6E79-5768-499C-B3EA-B7DE3EC14287}" type="pres">
      <dgm:prSet presAssocID="{89CB7DE1-5E78-4585-95FC-17D2BA5F0E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B00CFE3F-34DD-4165-AFD5-E5C7F650822D}" srcId="{5C01109E-440B-4593-98BC-178F9ECD0E67}" destId="{89CB7DE1-5E78-4585-95FC-17D2BA5F0E00}" srcOrd="2" destOrd="0" parTransId="{B4CB509A-01BE-429E-93DC-2490A98B7B82}" sibTransId="{87B94B53-FF6D-480A-9FB4-93BC0AF57F0A}"/>
    <dgm:cxn modelId="{CE87089A-855A-40C2-BC15-F1DD1803EC41}" type="presOf" srcId="{4AF3A616-2EB9-4FDB-923E-9E62C24DF9B5}" destId="{12A410DF-1E62-4ED4-BF96-A5670D565025}" srcOrd="0" destOrd="0" presId="urn:microsoft.com/office/officeart/2005/8/layout/list1"/>
    <dgm:cxn modelId="{1F4EDD26-BE68-4B93-B61E-B9D4A8642737}" type="presOf" srcId="{89CB7DE1-5E78-4585-95FC-17D2BA5F0E00}" destId="{BC89251C-B2E5-4BFC-AB77-1D65C254DA69}" srcOrd="1" destOrd="0" presId="urn:microsoft.com/office/officeart/2005/8/layout/list1"/>
    <dgm:cxn modelId="{D5B81E15-7C71-410D-8B3A-34560E3B2311}" type="presOf" srcId="{23B21935-E695-4EBF-8577-0A7699BBECA8}" destId="{48A804CC-5480-4B1B-AD93-337151AE308F}" srcOrd="0" destOrd="2" presId="urn:microsoft.com/office/officeart/2005/8/layout/list1"/>
    <dgm:cxn modelId="{86776B04-F19E-4C37-97D8-8860C25B1780}" srcId="{21D85C11-662F-4A0A-B6E7-DD552311925C}" destId="{DE664DDA-10AC-42C9-AD95-3B48578C91BF}" srcOrd="3" destOrd="0" parTransId="{CC8B2C92-8E13-4089-9C85-AA113E830C2C}" sibTransId="{A7B1BA5F-E671-42E7-815A-5434CE68068D}"/>
    <dgm:cxn modelId="{E9E88462-13A9-44D5-9C5E-C5FA19BB78FF}" srcId="{89CB7DE1-5E78-4585-95FC-17D2BA5F0E00}" destId="{CDCD278E-4428-45B7-A005-0ACA6D4D4F48}" srcOrd="1" destOrd="0" parTransId="{F540C291-6675-4849-98FA-B27775CF6D7F}" sibTransId="{70CE5797-8297-4426-A7CB-76270B99203C}"/>
    <dgm:cxn modelId="{7C8A4AFB-EE1F-4117-9F35-61113182A700}" type="presOf" srcId="{D779B890-02BB-41C8-9E19-C9ADC9E4B252}" destId="{48A804CC-5480-4B1B-AD93-337151AE308F}" srcOrd="0" destOrd="1" presId="urn:microsoft.com/office/officeart/2005/8/layout/list1"/>
    <dgm:cxn modelId="{2167A981-4023-4F5E-A093-E7F300196D05}" srcId="{89CB7DE1-5E78-4585-95FC-17D2BA5F0E00}" destId="{E2C337A8-3F44-4365-8EC2-F960F7054F7F}" srcOrd="0" destOrd="0" parTransId="{B82AB1C8-F76B-44A3-820F-D78FFB21BF72}" sibTransId="{C4F8150B-03F2-45F4-BD2D-7B44FBD8F05D}"/>
    <dgm:cxn modelId="{345ED359-7BB2-47A9-B1A6-50D267221616}" srcId="{5C01109E-440B-4593-98BC-178F9ECD0E67}" destId="{21D85C11-662F-4A0A-B6E7-DD552311925C}" srcOrd="1" destOrd="0" parTransId="{0B2E5816-EB55-4793-8D0A-0B3C25811331}" sibTransId="{FDB13A07-58FF-484A-ADEB-D2EA652F063F}"/>
    <dgm:cxn modelId="{EAD1F66D-2645-4ED4-9667-88526EBB63C8}" type="presOf" srcId="{CDCD278E-4428-45B7-A005-0ACA6D4D4F48}" destId="{C11B6E79-5768-499C-B3EA-B7DE3EC14287}" srcOrd="0" destOrd="1" presId="urn:microsoft.com/office/officeart/2005/8/layout/list1"/>
    <dgm:cxn modelId="{3FE76624-4748-466B-BAA8-8E87917E00EA}" type="presOf" srcId="{DE664DDA-10AC-42C9-AD95-3B48578C91BF}" destId="{48A804CC-5480-4B1B-AD93-337151AE308F}" srcOrd="0" destOrd="3" presId="urn:microsoft.com/office/officeart/2005/8/layout/list1"/>
    <dgm:cxn modelId="{F666C80B-5B72-4FA4-B096-28EA95DAC6C4}" type="presOf" srcId="{5C01109E-440B-4593-98BC-178F9ECD0E67}" destId="{D94A1B6B-E8A4-40AB-A21C-9B5FFCA1EE61}" srcOrd="0" destOrd="0" presId="urn:microsoft.com/office/officeart/2005/8/layout/list1"/>
    <dgm:cxn modelId="{2FFC5F46-DA6A-4FA8-AE14-579A6AE5003F}" type="presOf" srcId="{21D85C11-662F-4A0A-B6E7-DD552311925C}" destId="{182040E8-00FD-4FB6-8773-E6E81AFB2BFD}" srcOrd="0" destOrd="0" presId="urn:microsoft.com/office/officeart/2005/8/layout/list1"/>
    <dgm:cxn modelId="{B916D408-C666-4303-A88E-E5116469F98F}" type="presOf" srcId="{21D85C11-662F-4A0A-B6E7-DD552311925C}" destId="{38D72880-6F06-44CE-96A7-65C462900C2D}" srcOrd="1" destOrd="0" presId="urn:microsoft.com/office/officeart/2005/8/layout/list1"/>
    <dgm:cxn modelId="{0C3773C7-AC7F-45E8-9B99-564BB0BF7489}" srcId="{71D47B4E-752B-40C4-8343-43C8EC9BFD1E}" destId="{B6E82BEF-3DD0-438C-8C8A-F50D40E87C9F}" srcOrd="1" destOrd="0" parTransId="{9A8C2EFC-C842-4373-B24B-9FB076231B47}" sibTransId="{FDA39AB0-FFF4-4A45-9D67-336433C049A1}"/>
    <dgm:cxn modelId="{E44598EE-0C74-4F9C-9231-496C5E343909}" type="presOf" srcId="{3BD51496-2693-4994-AC5B-2979F730C123}" destId="{48A804CC-5480-4B1B-AD93-337151AE308F}" srcOrd="0" destOrd="0" presId="urn:microsoft.com/office/officeart/2005/8/layout/list1"/>
    <dgm:cxn modelId="{88A3528D-5658-4472-AD88-D652C42E95C9}" srcId="{21D85C11-662F-4A0A-B6E7-DD552311925C}" destId="{3BD51496-2693-4994-AC5B-2979F730C123}" srcOrd="0" destOrd="0" parTransId="{08C0ABDC-30DD-4B45-BE4E-9BC626C37F70}" sibTransId="{125AD095-40D6-4B96-83C3-4273AEF25A4F}"/>
    <dgm:cxn modelId="{0939256A-423B-4C54-8EDE-35B067C89107}" srcId="{71D47B4E-752B-40C4-8343-43C8EC9BFD1E}" destId="{4AF3A616-2EB9-4FDB-923E-9E62C24DF9B5}" srcOrd="0" destOrd="0" parTransId="{E1A431A5-F5BC-410A-8513-E0409EE933F1}" sibTransId="{FCF0852B-4D72-4835-BFCE-C52150B96998}"/>
    <dgm:cxn modelId="{B44EB608-C8A9-456A-A895-26DCF49CE7CC}" type="presOf" srcId="{E2C337A8-3F44-4365-8EC2-F960F7054F7F}" destId="{C11B6E79-5768-499C-B3EA-B7DE3EC14287}" srcOrd="0" destOrd="0" presId="urn:microsoft.com/office/officeart/2005/8/layout/list1"/>
    <dgm:cxn modelId="{F3C6CAF8-03A5-4DAA-857B-2125CB19BDE9}" type="presOf" srcId="{89CB7DE1-5E78-4585-95FC-17D2BA5F0E00}" destId="{4EA13A7C-90B6-4111-982B-ECCBFE61B897}" srcOrd="0" destOrd="0" presId="urn:microsoft.com/office/officeart/2005/8/layout/list1"/>
    <dgm:cxn modelId="{DA6EB139-1F8E-488B-9F41-16B4009FD79D}" type="presOf" srcId="{71D47B4E-752B-40C4-8343-43C8EC9BFD1E}" destId="{CC103ED3-005C-47F1-9FB0-EC0D9B772206}" srcOrd="1" destOrd="0" presId="urn:microsoft.com/office/officeart/2005/8/layout/list1"/>
    <dgm:cxn modelId="{0D1E12D5-FD41-49DF-BFCE-A87B206D6439}" srcId="{5C01109E-440B-4593-98BC-178F9ECD0E67}" destId="{71D47B4E-752B-40C4-8343-43C8EC9BFD1E}" srcOrd="0" destOrd="0" parTransId="{076EBE7E-4CD4-4286-AE72-4866ABB1846C}" sibTransId="{E8C76C64-1D96-43F0-BE44-42A99290172C}"/>
    <dgm:cxn modelId="{8D4C3C08-27C4-4E65-AFFE-F4C61ADD572D}" srcId="{21D85C11-662F-4A0A-B6E7-DD552311925C}" destId="{D779B890-02BB-41C8-9E19-C9ADC9E4B252}" srcOrd="1" destOrd="0" parTransId="{61516FF1-9F08-4E53-A0C6-D80BBB69DF51}" sibTransId="{C96C1B0C-6DC4-4A0D-B29A-82ACCB1CBFE1}"/>
    <dgm:cxn modelId="{BC64BED3-D07F-483F-828C-015F07F2443A}" srcId="{21D85C11-662F-4A0A-B6E7-DD552311925C}" destId="{23B21935-E695-4EBF-8577-0A7699BBECA8}" srcOrd="2" destOrd="0" parTransId="{A91E64E3-F415-476A-8DA7-4C478F47C35E}" sibTransId="{F4DF91E2-C293-4E0F-841C-DE8A502223F1}"/>
    <dgm:cxn modelId="{7067ADE8-AE3E-42A6-AF3C-30CF0F8713A9}" type="presOf" srcId="{71D47B4E-752B-40C4-8343-43C8EC9BFD1E}" destId="{7EBE4B85-05AD-4108-B562-A004700D810C}" srcOrd="0" destOrd="0" presId="urn:microsoft.com/office/officeart/2005/8/layout/list1"/>
    <dgm:cxn modelId="{4C36AAB8-CD17-4FB0-A4BB-488C130325D9}" type="presOf" srcId="{B6E82BEF-3DD0-438C-8C8A-F50D40E87C9F}" destId="{12A410DF-1E62-4ED4-BF96-A5670D565025}" srcOrd="0" destOrd="1" presId="urn:microsoft.com/office/officeart/2005/8/layout/list1"/>
    <dgm:cxn modelId="{41410AC6-44E4-4BDA-9DCD-54FD78072330}" type="presParOf" srcId="{D94A1B6B-E8A4-40AB-A21C-9B5FFCA1EE61}" destId="{2F211414-15A5-4611-9750-1568B2B6BCFD}" srcOrd="0" destOrd="0" presId="urn:microsoft.com/office/officeart/2005/8/layout/list1"/>
    <dgm:cxn modelId="{9F0C8554-23B9-4F59-84C2-802FA9E63F7A}" type="presParOf" srcId="{2F211414-15A5-4611-9750-1568B2B6BCFD}" destId="{7EBE4B85-05AD-4108-B562-A004700D810C}" srcOrd="0" destOrd="0" presId="urn:microsoft.com/office/officeart/2005/8/layout/list1"/>
    <dgm:cxn modelId="{99E55B5F-0729-43CD-95F6-2A754AFF50F1}" type="presParOf" srcId="{2F211414-15A5-4611-9750-1568B2B6BCFD}" destId="{CC103ED3-005C-47F1-9FB0-EC0D9B772206}" srcOrd="1" destOrd="0" presId="urn:microsoft.com/office/officeart/2005/8/layout/list1"/>
    <dgm:cxn modelId="{06337E71-8FC1-4E6E-B000-06DA47E2C5F1}" type="presParOf" srcId="{D94A1B6B-E8A4-40AB-A21C-9B5FFCA1EE61}" destId="{8A4D7C80-D534-4DB2-8E41-F5D723985EE1}" srcOrd="1" destOrd="0" presId="urn:microsoft.com/office/officeart/2005/8/layout/list1"/>
    <dgm:cxn modelId="{FE02C437-926C-4AE6-8AC5-0A0654C77F01}" type="presParOf" srcId="{D94A1B6B-E8A4-40AB-A21C-9B5FFCA1EE61}" destId="{12A410DF-1E62-4ED4-BF96-A5670D565025}" srcOrd="2" destOrd="0" presId="urn:microsoft.com/office/officeart/2005/8/layout/list1"/>
    <dgm:cxn modelId="{50E0C8A6-617F-4EDE-8CE6-1AC760CD3FF2}" type="presParOf" srcId="{D94A1B6B-E8A4-40AB-A21C-9B5FFCA1EE61}" destId="{4E917584-C360-49B9-BDE7-D5A70EAA34E2}" srcOrd="3" destOrd="0" presId="urn:microsoft.com/office/officeart/2005/8/layout/list1"/>
    <dgm:cxn modelId="{BA63750D-26A3-4C94-8D2B-0996F504655D}" type="presParOf" srcId="{D94A1B6B-E8A4-40AB-A21C-9B5FFCA1EE61}" destId="{58F85843-5741-48AB-88EC-B02F762E6A0B}" srcOrd="4" destOrd="0" presId="urn:microsoft.com/office/officeart/2005/8/layout/list1"/>
    <dgm:cxn modelId="{0362CCDA-342A-480B-8F62-16ACD376749A}" type="presParOf" srcId="{58F85843-5741-48AB-88EC-B02F762E6A0B}" destId="{182040E8-00FD-4FB6-8773-E6E81AFB2BFD}" srcOrd="0" destOrd="0" presId="urn:microsoft.com/office/officeart/2005/8/layout/list1"/>
    <dgm:cxn modelId="{A02BEC04-0E3E-4E52-9468-B3E2CC1D2FF4}" type="presParOf" srcId="{58F85843-5741-48AB-88EC-B02F762E6A0B}" destId="{38D72880-6F06-44CE-96A7-65C462900C2D}" srcOrd="1" destOrd="0" presId="urn:microsoft.com/office/officeart/2005/8/layout/list1"/>
    <dgm:cxn modelId="{D8EFFBA5-244F-4834-8E89-AEB7D4DB8399}" type="presParOf" srcId="{D94A1B6B-E8A4-40AB-A21C-9B5FFCA1EE61}" destId="{8EBA5A45-BD50-4DBD-97F5-103E9AE50BD8}" srcOrd="5" destOrd="0" presId="urn:microsoft.com/office/officeart/2005/8/layout/list1"/>
    <dgm:cxn modelId="{80AE8D8A-5AA1-41CA-9FBE-D15519AFA3F0}" type="presParOf" srcId="{D94A1B6B-E8A4-40AB-A21C-9B5FFCA1EE61}" destId="{48A804CC-5480-4B1B-AD93-337151AE308F}" srcOrd="6" destOrd="0" presId="urn:microsoft.com/office/officeart/2005/8/layout/list1"/>
    <dgm:cxn modelId="{E2977354-B1C9-4577-A1C1-91C7B1C1175B}" type="presParOf" srcId="{D94A1B6B-E8A4-40AB-A21C-9B5FFCA1EE61}" destId="{473978A0-1B39-427D-99AC-755EA1770BFC}" srcOrd="7" destOrd="0" presId="urn:microsoft.com/office/officeart/2005/8/layout/list1"/>
    <dgm:cxn modelId="{22B9ED12-0B66-4B6A-A7DB-77E6D31F6220}" type="presParOf" srcId="{D94A1B6B-E8A4-40AB-A21C-9B5FFCA1EE61}" destId="{A9C31336-A67C-494F-AA16-92EE18939978}" srcOrd="8" destOrd="0" presId="urn:microsoft.com/office/officeart/2005/8/layout/list1"/>
    <dgm:cxn modelId="{F0CBE387-B5EE-403F-BD37-402C072AD7EA}" type="presParOf" srcId="{A9C31336-A67C-494F-AA16-92EE18939978}" destId="{4EA13A7C-90B6-4111-982B-ECCBFE61B897}" srcOrd="0" destOrd="0" presId="urn:microsoft.com/office/officeart/2005/8/layout/list1"/>
    <dgm:cxn modelId="{2ADB63CB-DD3B-4C1D-9F36-EC5775DE126C}" type="presParOf" srcId="{A9C31336-A67C-494F-AA16-92EE18939978}" destId="{BC89251C-B2E5-4BFC-AB77-1D65C254DA69}" srcOrd="1" destOrd="0" presId="urn:microsoft.com/office/officeart/2005/8/layout/list1"/>
    <dgm:cxn modelId="{E3D15907-AE9C-4780-92F3-94B15DB00A88}" type="presParOf" srcId="{D94A1B6B-E8A4-40AB-A21C-9B5FFCA1EE61}" destId="{8AD301EA-523E-44D7-A3CE-D72C3BED536F}" srcOrd="9" destOrd="0" presId="urn:microsoft.com/office/officeart/2005/8/layout/list1"/>
    <dgm:cxn modelId="{69AD4191-1974-4700-B47A-C4C3BE271598}" type="presParOf" srcId="{D94A1B6B-E8A4-40AB-A21C-9B5FFCA1EE61}" destId="{C11B6E79-5768-499C-B3EA-B7DE3EC142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44A991-A6F7-4AD1-8251-CB74DF6725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9C63B6C-5A17-42B2-8D7C-3A7E6C2605F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0" i="0" dirty="0" smtClean="0"/>
            <a:t>Manual Políticas y Procedimientos</a:t>
          </a:r>
          <a:endParaRPr lang="es-CR" sz="1600" b="0" i="0" dirty="0"/>
        </a:p>
      </dgm:t>
    </dgm:pt>
    <dgm:pt modelId="{BF65263D-01E7-4BF4-801A-5E1974B2AF1F}" type="parTrans" cxnId="{6071E7AC-320E-46EE-8011-232D82033E92}">
      <dgm:prSet/>
      <dgm:spPr/>
      <dgm:t>
        <a:bodyPr/>
        <a:lstStyle/>
        <a:p>
          <a:endParaRPr lang="es-CR" sz="1600" b="0" i="0"/>
        </a:p>
      </dgm:t>
    </dgm:pt>
    <dgm:pt modelId="{432CA26B-10B7-4E0D-B6EC-3C935704027C}" type="sibTrans" cxnId="{6071E7AC-320E-46EE-8011-232D82033E92}">
      <dgm:prSet/>
      <dgm:spPr/>
      <dgm:t>
        <a:bodyPr/>
        <a:lstStyle/>
        <a:p>
          <a:endParaRPr lang="es-CR" sz="1600" b="0" i="0"/>
        </a:p>
      </dgm:t>
    </dgm:pt>
    <dgm:pt modelId="{2DD78EF9-1A05-416A-A095-8C2B49CADF00}">
      <dgm:prSet phldrT="[Texto]" custT="1"/>
      <dgm:spPr/>
      <dgm:t>
        <a:bodyPr/>
        <a:lstStyle/>
        <a:p>
          <a:r>
            <a:rPr lang="es-ES" sz="1600" b="0" i="0" dirty="0" smtClean="0"/>
            <a:t>Medición, monitoreo, control</a:t>
          </a:r>
          <a:endParaRPr lang="es-CR" sz="1600" b="0" i="0" dirty="0"/>
        </a:p>
      </dgm:t>
    </dgm:pt>
    <dgm:pt modelId="{02A4BB61-30CF-4850-ADAF-75FBB77E1ED2}" type="parTrans" cxnId="{09E118C0-10C9-49D4-AB30-EF1A3F137C5E}">
      <dgm:prSet/>
      <dgm:spPr/>
      <dgm:t>
        <a:bodyPr/>
        <a:lstStyle/>
        <a:p>
          <a:endParaRPr lang="es-CR" sz="1600" b="0" i="0"/>
        </a:p>
      </dgm:t>
    </dgm:pt>
    <dgm:pt modelId="{433B5845-B454-494A-BD5F-FE0D7B591772}" type="sibTrans" cxnId="{09E118C0-10C9-49D4-AB30-EF1A3F137C5E}">
      <dgm:prSet/>
      <dgm:spPr/>
      <dgm:t>
        <a:bodyPr/>
        <a:lstStyle/>
        <a:p>
          <a:endParaRPr lang="es-CR" sz="1600" b="0" i="0"/>
        </a:p>
      </dgm:t>
    </dgm:pt>
    <dgm:pt modelId="{6ADB5FF2-9AAF-46CB-A021-7CBF420976BE}">
      <dgm:prSet phldrT="[Texto]" custT="1"/>
      <dgm:spPr/>
      <dgm:t>
        <a:bodyPr/>
        <a:lstStyle/>
        <a:p>
          <a:r>
            <a:rPr lang="es-ES" sz="1600" b="0" i="0" dirty="0" smtClean="0"/>
            <a:t>Pruebas de simulación</a:t>
          </a:r>
          <a:endParaRPr lang="es-CR" sz="1600" b="0" i="0" dirty="0"/>
        </a:p>
      </dgm:t>
    </dgm:pt>
    <dgm:pt modelId="{D56375D5-95B2-4213-97DB-DEE5854B10E8}" type="parTrans" cxnId="{7B3C46C6-820A-468F-B9C6-040FA499EBEC}">
      <dgm:prSet/>
      <dgm:spPr/>
      <dgm:t>
        <a:bodyPr/>
        <a:lstStyle/>
        <a:p>
          <a:endParaRPr lang="es-CR" sz="1600" b="0" i="0"/>
        </a:p>
      </dgm:t>
    </dgm:pt>
    <dgm:pt modelId="{015BA4E3-4D81-4A2C-9606-9BB26CE28BC6}" type="sibTrans" cxnId="{7B3C46C6-820A-468F-B9C6-040FA499EBEC}">
      <dgm:prSet/>
      <dgm:spPr/>
      <dgm:t>
        <a:bodyPr/>
        <a:lstStyle/>
        <a:p>
          <a:endParaRPr lang="es-CR" sz="1600" b="0" i="0"/>
        </a:p>
      </dgm:t>
    </dgm:pt>
    <dgm:pt modelId="{05886651-B7B5-47B5-B2DD-E7B2E04CA13F}">
      <dgm:prSet custT="1"/>
      <dgm:spPr/>
      <dgm:t>
        <a:bodyPr/>
        <a:lstStyle/>
        <a:p>
          <a:r>
            <a:rPr lang="es-ES" sz="1600" b="0" i="0" dirty="0" smtClean="0"/>
            <a:t>Políticas y procedimientos de solvencia, retención y cesión de riesgos, inversiones, conflictos de intereses, nombramientos clave y control interno. </a:t>
          </a:r>
          <a:endParaRPr lang="es-CR" sz="1600" b="0" i="0" dirty="0"/>
        </a:p>
      </dgm:t>
    </dgm:pt>
    <dgm:pt modelId="{9EBD079E-81A3-40E3-8BBF-24F7A47E08B6}" type="parTrans" cxnId="{9F4C7B03-261F-44DF-8744-C51BD493E7F2}">
      <dgm:prSet/>
      <dgm:spPr/>
      <dgm:t>
        <a:bodyPr/>
        <a:lstStyle/>
        <a:p>
          <a:endParaRPr lang="es-CR" sz="1600" b="0" i="0"/>
        </a:p>
      </dgm:t>
    </dgm:pt>
    <dgm:pt modelId="{21F6962D-C786-4582-9FC9-4BC36EA66B21}" type="sibTrans" cxnId="{9F4C7B03-261F-44DF-8744-C51BD493E7F2}">
      <dgm:prSet/>
      <dgm:spPr/>
      <dgm:t>
        <a:bodyPr/>
        <a:lstStyle/>
        <a:p>
          <a:endParaRPr lang="es-CR" sz="1600" b="0" i="0"/>
        </a:p>
      </dgm:t>
    </dgm:pt>
    <dgm:pt modelId="{FFC8C1E4-0260-4446-A580-D6209182BDBE}">
      <dgm:prSet custT="1"/>
      <dgm:spPr/>
      <dgm:t>
        <a:bodyPr/>
        <a:lstStyle/>
        <a:p>
          <a:r>
            <a:rPr lang="es-ES" sz="1600" b="0" i="0" dirty="0" smtClean="0"/>
            <a:t>Información precisa, íntegra y oportuna.</a:t>
          </a:r>
          <a:endParaRPr lang="es-CR" sz="1600" b="0" i="0" dirty="0"/>
        </a:p>
      </dgm:t>
    </dgm:pt>
    <dgm:pt modelId="{10E55007-EA9D-40CB-B706-96A98C3FBFB8}" type="parTrans" cxnId="{5F5EFB16-1E28-41B8-9AE5-D381AA4CFCB1}">
      <dgm:prSet/>
      <dgm:spPr/>
      <dgm:t>
        <a:bodyPr/>
        <a:lstStyle/>
        <a:p>
          <a:endParaRPr lang="es-CR" sz="1600" b="0" i="0"/>
        </a:p>
      </dgm:t>
    </dgm:pt>
    <dgm:pt modelId="{8B627821-A00C-4877-B987-8926F9868761}" type="sibTrans" cxnId="{5F5EFB16-1E28-41B8-9AE5-D381AA4CFCB1}">
      <dgm:prSet/>
      <dgm:spPr/>
      <dgm:t>
        <a:bodyPr/>
        <a:lstStyle/>
        <a:p>
          <a:endParaRPr lang="es-CR" sz="1600" b="0" i="0"/>
        </a:p>
      </dgm:t>
    </dgm:pt>
    <dgm:pt modelId="{BCB9C5EC-27EA-45C7-B85E-B3D1246D1A92}">
      <dgm:prSet custT="1"/>
      <dgm:spPr/>
      <dgm:t>
        <a:bodyPr/>
        <a:lstStyle/>
        <a:p>
          <a:r>
            <a:rPr lang="es-ES" sz="1600" b="0" i="0" dirty="0" smtClean="0"/>
            <a:t>Revisiones periódicas a los supuestos de modelos de estimación.</a:t>
          </a:r>
          <a:endParaRPr lang="es-CR" sz="1600" b="0" i="0" dirty="0"/>
        </a:p>
      </dgm:t>
    </dgm:pt>
    <dgm:pt modelId="{21286632-70CE-414B-B793-78C44F99B8E8}" type="parTrans" cxnId="{1490479B-3786-4238-B925-002681FC3941}">
      <dgm:prSet/>
      <dgm:spPr/>
      <dgm:t>
        <a:bodyPr/>
        <a:lstStyle/>
        <a:p>
          <a:endParaRPr lang="es-CR" sz="1600" b="0" i="0"/>
        </a:p>
      </dgm:t>
    </dgm:pt>
    <dgm:pt modelId="{3922E56A-F2FC-47B5-AEAA-5CE0F3A89865}" type="sibTrans" cxnId="{1490479B-3786-4238-B925-002681FC3941}">
      <dgm:prSet/>
      <dgm:spPr/>
      <dgm:t>
        <a:bodyPr/>
        <a:lstStyle/>
        <a:p>
          <a:endParaRPr lang="es-CR" sz="1600" b="0" i="0"/>
        </a:p>
      </dgm:t>
    </dgm:pt>
    <dgm:pt modelId="{BD8F5CB9-10C5-4D03-9C4A-96EEC235135E}">
      <dgm:prSet custT="1"/>
      <dgm:spPr/>
      <dgm:t>
        <a:bodyPr/>
        <a:lstStyle/>
        <a:p>
          <a:r>
            <a:rPr lang="es-ES" sz="1600" b="0" i="0" dirty="0" smtClean="0"/>
            <a:t>Comparar periódicamente estimaciones de exposición al riesgo contra resultados reales y, en su caso, modificar supuestos.</a:t>
          </a:r>
          <a:endParaRPr lang="es-CR" sz="1600" b="0" i="0" dirty="0"/>
        </a:p>
      </dgm:t>
    </dgm:pt>
    <dgm:pt modelId="{2DBE415A-F414-4000-833B-4655DC04EC5E}" type="parTrans" cxnId="{96B93686-413C-47CD-A8A2-157D003A1C1D}">
      <dgm:prSet/>
      <dgm:spPr/>
      <dgm:t>
        <a:bodyPr/>
        <a:lstStyle/>
        <a:p>
          <a:endParaRPr lang="es-CR" sz="1600" b="0" i="0"/>
        </a:p>
      </dgm:t>
    </dgm:pt>
    <dgm:pt modelId="{9EB3F3C3-FF92-4A21-AB15-840B7C00DF14}" type="sibTrans" cxnId="{96B93686-413C-47CD-A8A2-157D003A1C1D}">
      <dgm:prSet/>
      <dgm:spPr/>
      <dgm:t>
        <a:bodyPr/>
        <a:lstStyle/>
        <a:p>
          <a:endParaRPr lang="es-CR" sz="1600" b="0" i="0"/>
        </a:p>
      </dgm:t>
    </dgm:pt>
    <dgm:pt modelId="{9E68F3FC-BDA5-4918-9B39-D11B672BE80A}">
      <dgm:prSet custT="1"/>
      <dgm:spPr/>
      <dgm:t>
        <a:bodyPr/>
        <a:lstStyle/>
        <a:p>
          <a:r>
            <a:rPr lang="es-ES" sz="1600" b="0" i="0" dirty="0" smtClean="0"/>
            <a:t>Desarrollo de planes de contingencia para esos escenarios.</a:t>
          </a:r>
          <a:endParaRPr lang="es-CR" sz="1600" b="0" i="0" dirty="0"/>
        </a:p>
      </dgm:t>
    </dgm:pt>
    <dgm:pt modelId="{A9E44525-E5BF-4DF0-856A-90AEC5429E61}" type="parTrans" cxnId="{0E96529E-A0B7-4D8F-B60F-3434E9A4DF0D}">
      <dgm:prSet/>
      <dgm:spPr/>
      <dgm:t>
        <a:bodyPr/>
        <a:lstStyle/>
        <a:p>
          <a:endParaRPr lang="es-CR" sz="1600" b="0" i="0"/>
        </a:p>
      </dgm:t>
    </dgm:pt>
    <dgm:pt modelId="{F3BCD838-769B-4A55-AFDA-A90C2AD41195}" type="sibTrans" cxnId="{0E96529E-A0B7-4D8F-B60F-3434E9A4DF0D}">
      <dgm:prSet/>
      <dgm:spPr/>
      <dgm:t>
        <a:bodyPr/>
        <a:lstStyle/>
        <a:p>
          <a:endParaRPr lang="es-CR" sz="1600" b="0" i="0"/>
        </a:p>
      </dgm:t>
    </dgm:pt>
    <dgm:pt modelId="{A4F873D5-EF8F-4D58-A6CE-FF4251E5F14C}">
      <dgm:prSet phldrT="[Texto]" custT="1"/>
      <dgm:spPr/>
      <dgm:t>
        <a:bodyPr/>
        <a:lstStyle/>
        <a:p>
          <a:r>
            <a:rPr lang="es-ES" sz="1600" b="0" i="0" dirty="0" smtClean="0"/>
            <a:t>Estructura organizacional para A.R. (independiente  de otras áreas de control), política de nombramiento y perfiles de puestos (incluyendo función actuarial).</a:t>
          </a:r>
          <a:endParaRPr lang="es-CR" sz="1600" b="0" i="0" dirty="0"/>
        </a:p>
      </dgm:t>
    </dgm:pt>
    <dgm:pt modelId="{9738767A-34BB-40E4-B3DE-73BE673A6D69}" type="sibTrans" cxnId="{3932BEE7-4719-4ECB-A8B0-6B7A153367AA}">
      <dgm:prSet/>
      <dgm:spPr/>
      <dgm:t>
        <a:bodyPr/>
        <a:lstStyle/>
        <a:p>
          <a:endParaRPr lang="es-CR" sz="1600" b="0" i="0"/>
        </a:p>
      </dgm:t>
    </dgm:pt>
    <dgm:pt modelId="{DE546E95-F8CC-4663-8182-188091D62714}" type="parTrans" cxnId="{3932BEE7-4719-4ECB-A8B0-6B7A153367AA}">
      <dgm:prSet/>
      <dgm:spPr/>
      <dgm:t>
        <a:bodyPr/>
        <a:lstStyle/>
        <a:p>
          <a:endParaRPr lang="es-CR" sz="1600" b="0" i="0"/>
        </a:p>
      </dgm:t>
    </dgm:pt>
    <dgm:pt modelId="{CF5D66F3-DBE4-4FFE-85C4-10C5EE884041}">
      <dgm:prSet custT="1"/>
      <dgm:spPr/>
      <dgm:t>
        <a:bodyPr/>
        <a:lstStyle/>
        <a:p>
          <a:r>
            <a:rPr lang="es-ES" sz="1600" b="0" i="0" dirty="0" smtClean="0"/>
            <a:t>Políticas, procedimientos, modelos y metodologías para valoración de riesgos.</a:t>
          </a:r>
          <a:endParaRPr lang="es-CR" sz="1600" b="0" i="0" dirty="0"/>
        </a:p>
      </dgm:t>
    </dgm:pt>
    <dgm:pt modelId="{D25BBEE3-4B27-4973-8CFD-3A609EB5F7C7}" type="parTrans" cxnId="{C02E0EC6-CDC3-4DEE-80F4-B8BC13A781D7}">
      <dgm:prSet/>
      <dgm:spPr/>
      <dgm:t>
        <a:bodyPr/>
        <a:lstStyle/>
        <a:p>
          <a:endParaRPr lang="es-CR" sz="1600" b="0" i="0"/>
        </a:p>
      </dgm:t>
    </dgm:pt>
    <dgm:pt modelId="{1E88379E-1A8D-4396-A9F1-A0810907B002}" type="sibTrans" cxnId="{C02E0EC6-CDC3-4DEE-80F4-B8BC13A781D7}">
      <dgm:prSet/>
      <dgm:spPr/>
      <dgm:t>
        <a:bodyPr/>
        <a:lstStyle/>
        <a:p>
          <a:endParaRPr lang="es-CR" sz="1600" b="0" i="0"/>
        </a:p>
      </dgm:t>
    </dgm:pt>
    <dgm:pt modelId="{ABBBFF3E-AFDD-4FD3-858A-67E7047CE8AC}">
      <dgm:prSet custT="1"/>
      <dgm:spPr/>
      <dgm:t>
        <a:bodyPr/>
        <a:lstStyle/>
        <a:p>
          <a:r>
            <a:rPr lang="es-ES" sz="1600" b="0" i="0" smtClean="0"/>
            <a:t>Mecanismos </a:t>
          </a:r>
          <a:r>
            <a:rPr lang="es-ES" sz="1600" b="0" i="0" dirty="0" smtClean="0"/>
            <a:t>de comunicación, autoevaluación y aprobación de acciones de mitigación.</a:t>
          </a:r>
          <a:endParaRPr lang="es-CR" sz="1600" b="0" i="0" dirty="0"/>
        </a:p>
      </dgm:t>
    </dgm:pt>
    <dgm:pt modelId="{B8B01B4E-6BC6-4342-855B-E477318E2DDB}" type="parTrans" cxnId="{5E17F231-EA05-4C41-8A46-E49B33EB3DD2}">
      <dgm:prSet/>
      <dgm:spPr/>
      <dgm:t>
        <a:bodyPr/>
        <a:lstStyle/>
        <a:p>
          <a:endParaRPr lang="es-CR" sz="1600" b="0" i="0"/>
        </a:p>
      </dgm:t>
    </dgm:pt>
    <dgm:pt modelId="{5168CD32-6F49-41D1-AE50-CD8DFF9333C1}" type="sibTrans" cxnId="{5E17F231-EA05-4C41-8A46-E49B33EB3DD2}">
      <dgm:prSet/>
      <dgm:spPr/>
      <dgm:t>
        <a:bodyPr/>
        <a:lstStyle/>
        <a:p>
          <a:endParaRPr lang="es-CR" sz="1600" b="0" i="0"/>
        </a:p>
      </dgm:t>
    </dgm:pt>
    <dgm:pt modelId="{175EC8C6-19FD-4D4B-A777-4A00E678B465}">
      <dgm:prSet phldrT="[Texto]" custT="1"/>
      <dgm:spPr/>
      <dgm:t>
        <a:bodyPr/>
        <a:lstStyle/>
        <a:p>
          <a:r>
            <a:rPr lang="es-ES" sz="1600" b="0" i="0" dirty="0" smtClean="0"/>
            <a:t>Modelos y sistemas de medición de riesgos.</a:t>
          </a:r>
          <a:endParaRPr lang="es-CR" sz="1600" b="0" i="0" dirty="0"/>
        </a:p>
      </dgm:t>
    </dgm:pt>
    <dgm:pt modelId="{41F93AFE-0550-4180-A917-683BDE3AAC76}" type="parTrans" cxnId="{3A7C30D7-E282-4F5C-A7D9-E5763F844EE4}">
      <dgm:prSet/>
      <dgm:spPr/>
      <dgm:t>
        <a:bodyPr/>
        <a:lstStyle/>
        <a:p>
          <a:endParaRPr lang="es-CR" sz="1600" b="0" i="0"/>
        </a:p>
      </dgm:t>
    </dgm:pt>
    <dgm:pt modelId="{6DCF4076-EB11-4D9D-AB76-3CC09A64EFFF}" type="sibTrans" cxnId="{3A7C30D7-E282-4F5C-A7D9-E5763F844EE4}">
      <dgm:prSet/>
      <dgm:spPr/>
      <dgm:t>
        <a:bodyPr/>
        <a:lstStyle/>
        <a:p>
          <a:endParaRPr lang="es-CR" sz="1600" b="0" i="0"/>
        </a:p>
      </dgm:t>
    </dgm:pt>
    <dgm:pt modelId="{22C78690-D4EF-4FB9-8E12-C21450ED0B09}">
      <dgm:prSet phldrT="[Texto]" custT="1"/>
      <dgm:spPr/>
      <dgm:t>
        <a:bodyPr/>
        <a:lstStyle/>
        <a:p>
          <a:r>
            <a:rPr lang="es-ES" sz="1600" b="0" i="0" dirty="0" smtClean="0"/>
            <a:t>Pruebas de estrés.</a:t>
          </a:r>
          <a:endParaRPr lang="es-CR" sz="1600" b="0" i="0" dirty="0"/>
        </a:p>
      </dgm:t>
    </dgm:pt>
    <dgm:pt modelId="{39E21F1F-38A1-4C25-A2FA-A2AB4356A5CB}" type="parTrans" cxnId="{C1A04D70-3FAB-49E8-AF1A-61C7A53FE632}">
      <dgm:prSet/>
      <dgm:spPr/>
      <dgm:t>
        <a:bodyPr/>
        <a:lstStyle/>
        <a:p>
          <a:endParaRPr lang="es-CR" sz="1600" b="0" i="0"/>
        </a:p>
      </dgm:t>
    </dgm:pt>
    <dgm:pt modelId="{49C54F0C-A07C-445B-A2A5-52623B2992B8}" type="sibTrans" cxnId="{C1A04D70-3FAB-49E8-AF1A-61C7A53FE632}">
      <dgm:prSet/>
      <dgm:spPr/>
      <dgm:t>
        <a:bodyPr/>
        <a:lstStyle/>
        <a:p>
          <a:endParaRPr lang="es-CR" sz="1600" b="0" i="0"/>
        </a:p>
      </dgm:t>
    </dgm:pt>
    <dgm:pt modelId="{0A9D39F5-9077-47FE-8688-637B5251B5D0}" type="pres">
      <dgm:prSet presAssocID="{6B44A991-A6F7-4AD1-8251-CB74DF6725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850A7BEB-D810-469C-8F92-44472F6F7EF6}" type="pres">
      <dgm:prSet presAssocID="{09C63B6C-5A17-42B2-8D7C-3A7E6C2605F8}" presName="parentLin" presStyleCnt="0"/>
      <dgm:spPr/>
    </dgm:pt>
    <dgm:pt modelId="{2442DA6A-21D4-4A60-BEEE-BDDB9A67D6F8}" type="pres">
      <dgm:prSet presAssocID="{09C63B6C-5A17-42B2-8D7C-3A7E6C2605F8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1BBAA601-CD42-4BE3-B218-E97A0CC2E8EA}" type="pres">
      <dgm:prSet presAssocID="{09C63B6C-5A17-42B2-8D7C-3A7E6C2605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F74E719-71A5-4DED-8647-635BBCE631C6}" type="pres">
      <dgm:prSet presAssocID="{09C63B6C-5A17-42B2-8D7C-3A7E6C2605F8}" presName="negativeSpace" presStyleCnt="0"/>
      <dgm:spPr/>
    </dgm:pt>
    <dgm:pt modelId="{6B7833F0-2480-45E2-A9AA-97C1FB2DBB66}" type="pres">
      <dgm:prSet presAssocID="{09C63B6C-5A17-42B2-8D7C-3A7E6C2605F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CC6B41A-B328-4085-A481-733F4F7515D6}" type="pres">
      <dgm:prSet presAssocID="{432CA26B-10B7-4E0D-B6EC-3C935704027C}" presName="spaceBetweenRectangles" presStyleCnt="0"/>
      <dgm:spPr/>
    </dgm:pt>
    <dgm:pt modelId="{6E64AE8C-005D-4F50-8405-6DF06652EC51}" type="pres">
      <dgm:prSet presAssocID="{2DD78EF9-1A05-416A-A095-8C2B49CADF00}" presName="parentLin" presStyleCnt="0"/>
      <dgm:spPr/>
    </dgm:pt>
    <dgm:pt modelId="{F8756338-EEB7-497A-91D1-275D96BC6698}" type="pres">
      <dgm:prSet presAssocID="{2DD78EF9-1A05-416A-A095-8C2B49CADF00}" presName="parentLeftMargin" presStyleLbl="node1" presStyleIdx="0" presStyleCnt="3"/>
      <dgm:spPr/>
      <dgm:t>
        <a:bodyPr/>
        <a:lstStyle/>
        <a:p>
          <a:endParaRPr lang="es-CR"/>
        </a:p>
      </dgm:t>
    </dgm:pt>
    <dgm:pt modelId="{6CB7BDA8-3A28-464A-9D95-C29105B95D9B}" type="pres">
      <dgm:prSet presAssocID="{2DD78EF9-1A05-416A-A095-8C2B49CADF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319F112-6AAD-4F3D-AC4C-132288D274EF}" type="pres">
      <dgm:prSet presAssocID="{2DD78EF9-1A05-416A-A095-8C2B49CADF00}" presName="negativeSpace" presStyleCnt="0"/>
      <dgm:spPr/>
    </dgm:pt>
    <dgm:pt modelId="{ADF742B7-0B2A-4DC6-A68E-4E6A87302B08}" type="pres">
      <dgm:prSet presAssocID="{2DD78EF9-1A05-416A-A095-8C2B49CADF0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0CDF59-515D-465A-A870-12F0EEAAA556}" type="pres">
      <dgm:prSet presAssocID="{433B5845-B454-494A-BD5F-FE0D7B591772}" presName="spaceBetweenRectangles" presStyleCnt="0"/>
      <dgm:spPr/>
    </dgm:pt>
    <dgm:pt modelId="{83CE46A8-573D-494E-9E73-3EECDC783FFE}" type="pres">
      <dgm:prSet presAssocID="{6ADB5FF2-9AAF-46CB-A021-7CBF420976BE}" presName="parentLin" presStyleCnt="0"/>
      <dgm:spPr/>
    </dgm:pt>
    <dgm:pt modelId="{3E69CB33-E25C-4A16-8791-AC8B8C8C434A}" type="pres">
      <dgm:prSet presAssocID="{6ADB5FF2-9AAF-46CB-A021-7CBF420976BE}" presName="parentLeftMargin" presStyleLbl="node1" presStyleIdx="1" presStyleCnt="3"/>
      <dgm:spPr/>
      <dgm:t>
        <a:bodyPr/>
        <a:lstStyle/>
        <a:p>
          <a:endParaRPr lang="es-CR"/>
        </a:p>
      </dgm:t>
    </dgm:pt>
    <dgm:pt modelId="{927FBA7B-29ED-456D-BBC1-E361600EFDD1}" type="pres">
      <dgm:prSet presAssocID="{6ADB5FF2-9AAF-46CB-A021-7CBF420976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6547BDF-A68E-4AB6-A23D-BDA41AABFC16}" type="pres">
      <dgm:prSet presAssocID="{6ADB5FF2-9AAF-46CB-A021-7CBF420976BE}" presName="negativeSpace" presStyleCnt="0"/>
      <dgm:spPr/>
    </dgm:pt>
    <dgm:pt modelId="{B6597BA4-1B75-4E46-B6D7-4E1D4D0B7436}" type="pres">
      <dgm:prSet presAssocID="{6ADB5FF2-9AAF-46CB-A021-7CBF420976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3932BEE7-4719-4ECB-A8B0-6B7A153367AA}" srcId="{09C63B6C-5A17-42B2-8D7C-3A7E6C2605F8}" destId="{A4F873D5-EF8F-4D58-A6CE-FF4251E5F14C}" srcOrd="0" destOrd="0" parTransId="{DE546E95-F8CC-4663-8182-188091D62714}" sibTransId="{9738767A-34BB-40E4-B3DE-73BE673A6D69}"/>
    <dgm:cxn modelId="{C02E0EC6-CDC3-4DEE-80F4-B8BC13A781D7}" srcId="{09C63B6C-5A17-42B2-8D7C-3A7E6C2605F8}" destId="{CF5D66F3-DBE4-4FFE-85C4-10C5EE884041}" srcOrd="1" destOrd="0" parTransId="{D25BBEE3-4B27-4973-8CFD-3A609EB5F7C7}" sibTransId="{1E88379E-1A8D-4396-A9F1-A0810907B002}"/>
    <dgm:cxn modelId="{6071E7AC-320E-46EE-8011-232D82033E92}" srcId="{6B44A991-A6F7-4AD1-8251-CB74DF6725CA}" destId="{09C63B6C-5A17-42B2-8D7C-3A7E6C2605F8}" srcOrd="0" destOrd="0" parTransId="{BF65263D-01E7-4BF4-801A-5E1974B2AF1F}" sibTransId="{432CA26B-10B7-4E0D-B6EC-3C935704027C}"/>
    <dgm:cxn modelId="{D134B013-F8D7-4526-A006-EFF289459111}" type="presOf" srcId="{175EC8C6-19FD-4D4B-A777-4A00E678B465}" destId="{ADF742B7-0B2A-4DC6-A68E-4E6A87302B08}" srcOrd="0" destOrd="0" presId="urn:microsoft.com/office/officeart/2005/8/layout/list1"/>
    <dgm:cxn modelId="{5E17F231-EA05-4C41-8A46-E49B33EB3DD2}" srcId="{09C63B6C-5A17-42B2-8D7C-3A7E6C2605F8}" destId="{ABBBFF3E-AFDD-4FD3-858A-67E7047CE8AC}" srcOrd="3" destOrd="0" parTransId="{B8B01B4E-6BC6-4342-855B-E477318E2DDB}" sibTransId="{5168CD32-6F49-41D1-AE50-CD8DFF9333C1}"/>
    <dgm:cxn modelId="{F040580F-84A9-4768-B1CC-B046E6CE4C25}" type="presOf" srcId="{9E68F3FC-BDA5-4918-9B39-D11B672BE80A}" destId="{B6597BA4-1B75-4E46-B6D7-4E1D4D0B7436}" srcOrd="0" destOrd="1" presId="urn:microsoft.com/office/officeart/2005/8/layout/list1"/>
    <dgm:cxn modelId="{5F5EFB16-1E28-41B8-9AE5-D381AA4CFCB1}" srcId="{2DD78EF9-1A05-416A-A095-8C2B49CADF00}" destId="{FFC8C1E4-0260-4446-A580-D6209182BDBE}" srcOrd="1" destOrd="0" parTransId="{10E55007-EA9D-40CB-B706-96A98C3FBFB8}" sibTransId="{8B627821-A00C-4877-B987-8926F9868761}"/>
    <dgm:cxn modelId="{420BB0C2-F7DE-4D7B-9553-1C5EBE2A38B1}" type="presOf" srcId="{6ADB5FF2-9AAF-46CB-A021-7CBF420976BE}" destId="{927FBA7B-29ED-456D-BBC1-E361600EFDD1}" srcOrd="1" destOrd="0" presId="urn:microsoft.com/office/officeart/2005/8/layout/list1"/>
    <dgm:cxn modelId="{0EEB0228-1E15-4C24-A826-1D7A7648CD26}" type="presOf" srcId="{FFC8C1E4-0260-4446-A580-D6209182BDBE}" destId="{ADF742B7-0B2A-4DC6-A68E-4E6A87302B08}" srcOrd="0" destOrd="1" presId="urn:microsoft.com/office/officeart/2005/8/layout/list1"/>
    <dgm:cxn modelId="{3BF1A9EC-6D9E-49F3-932B-A844717E9008}" type="presOf" srcId="{2DD78EF9-1A05-416A-A095-8C2B49CADF00}" destId="{F8756338-EEB7-497A-91D1-275D96BC6698}" srcOrd="0" destOrd="0" presId="urn:microsoft.com/office/officeart/2005/8/layout/list1"/>
    <dgm:cxn modelId="{96B93686-413C-47CD-A8A2-157D003A1C1D}" srcId="{2DD78EF9-1A05-416A-A095-8C2B49CADF00}" destId="{BD8F5CB9-10C5-4D03-9C4A-96EEC235135E}" srcOrd="3" destOrd="0" parTransId="{2DBE415A-F414-4000-833B-4655DC04EC5E}" sibTransId="{9EB3F3C3-FF92-4A21-AB15-840B7C00DF14}"/>
    <dgm:cxn modelId="{1490479B-3786-4238-B925-002681FC3941}" srcId="{2DD78EF9-1A05-416A-A095-8C2B49CADF00}" destId="{BCB9C5EC-27EA-45C7-B85E-B3D1246D1A92}" srcOrd="2" destOrd="0" parTransId="{21286632-70CE-414B-B793-78C44F99B8E8}" sibTransId="{3922E56A-F2FC-47B5-AEAA-5CE0F3A89865}"/>
    <dgm:cxn modelId="{1C9A0491-0BE9-4CCB-88D3-F70C1519D1CC}" type="presOf" srcId="{BCB9C5EC-27EA-45C7-B85E-B3D1246D1A92}" destId="{ADF742B7-0B2A-4DC6-A68E-4E6A87302B08}" srcOrd="0" destOrd="2" presId="urn:microsoft.com/office/officeart/2005/8/layout/list1"/>
    <dgm:cxn modelId="{3D4DAA81-EFF8-41EF-AA5B-1D0B268E0EA6}" type="presOf" srcId="{ABBBFF3E-AFDD-4FD3-858A-67E7047CE8AC}" destId="{6B7833F0-2480-45E2-A9AA-97C1FB2DBB66}" srcOrd="0" destOrd="3" presId="urn:microsoft.com/office/officeart/2005/8/layout/list1"/>
    <dgm:cxn modelId="{1A0E2DBD-2635-4EA5-8B5C-A06A5938780C}" type="presOf" srcId="{BD8F5CB9-10C5-4D03-9C4A-96EEC235135E}" destId="{ADF742B7-0B2A-4DC6-A68E-4E6A87302B08}" srcOrd="0" destOrd="3" presId="urn:microsoft.com/office/officeart/2005/8/layout/list1"/>
    <dgm:cxn modelId="{3A7C30D7-E282-4F5C-A7D9-E5763F844EE4}" srcId="{2DD78EF9-1A05-416A-A095-8C2B49CADF00}" destId="{175EC8C6-19FD-4D4B-A777-4A00E678B465}" srcOrd="0" destOrd="0" parTransId="{41F93AFE-0550-4180-A917-683BDE3AAC76}" sibTransId="{6DCF4076-EB11-4D9D-AB76-3CC09A64EFFF}"/>
    <dgm:cxn modelId="{568FBA87-5D96-4083-97A3-3481F6E25691}" type="presOf" srcId="{A4F873D5-EF8F-4D58-A6CE-FF4251E5F14C}" destId="{6B7833F0-2480-45E2-A9AA-97C1FB2DBB66}" srcOrd="0" destOrd="0" presId="urn:microsoft.com/office/officeart/2005/8/layout/list1"/>
    <dgm:cxn modelId="{0E96529E-A0B7-4D8F-B60F-3434E9A4DF0D}" srcId="{6ADB5FF2-9AAF-46CB-A021-7CBF420976BE}" destId="{9E68F3FC-BDA5-4918-9B39-D11B672BE80A}" srcOrd="1" destOrd="0" parTransId="{A9E44525-E5BF-4DF0-856A-90AEC5429E61}" sibTransId="{F3BCD838-769B-4A55-AFDA-A90C2AD41195}"/>
    <dgm:cxn modelId="{7B3C46C6-820A-468F-B9C6-040FA499EBEC}" srcId="{6B44A991-A6F7-4AD1-8251-CB74DF6725CA}" destId="{6ADB5FF2-9AAF-46CB-A021-7CBF420976BE}" srcOrd="2" destOrd="0" parTransId="{D56375D5-95B2-4213-97DB-DEE5854B10E8}" sibTransId="{015BA4E3-4D81-4A2C-9606-9BB26CE28BC6}"/>
    <dgm:cxn modelId="{9F4C7B03-261F-44DF-8744-C51BD493E7F2}" srcId="{09C63B6C-5A17-42B2-8D7C-3A7E6C2605F8}" destId="{05886651-B7B5-47B5-B2DD-E7B2E04CA13F}" srcOrd="2" destOrd="0" parTransId="{9EBD079E-81A3-40E3-8BBF-24F7A47E08B6}" sibTransId="{21F6962D-C786-4582-9FC9-4BC36EA66B21}"/>
    <dgm:cxn modelId="{E367F16A-ED8B-4D80-85EB-52AEADE7F20C}" type="presOf" srcId="{2DD78EF9-1A05-416A-A095-8C2B49CADF00}" destId="{6CB7BDA8-3A28-464A-9D95-C29105B95D9B}" srcOrd="1" destOrd="0" presId="urn:microsoft.com/office/officeart/2005/8/layout/list1"/>
    <dgm:cxn modelId="{568E9E09-4914-4F1F-8312-2E538E37FB52}" type="presOf" srcId="{CF5D66F3-DBE4-4FFE-85C4-10C5EE884041}" destId="{6B7833F0-2480-45E2-A9AA-97C1FB2DBB66}" srcOrd="0" destOrd="1" presId="urn:microsoft.com/office/officeart/2005/8/layout/list1"/>
    <dgm:cxn modelId="{CE8D8FCA-27EB-40B6-83E6-99723BFEC367}" type="presOf" srcId="{6B44A991-A6F7-4AD1-8251-CB74DF6725CA}" destId="{0A9D39F5-9077-47FE-8688-637B5251B5D0}" srcOrd="0" destOrd="0" presId="urn:microsoft.com/office/officeart/2005/8/layout/list1"/>
    <dgm:cxn modelId="{09E118C0-10C9-49D4-AB30-EF1A3F137C5E}" srcId="{6B44A991-A6F7-4AD1-8251-CB74DF6725CA}" destId="{2DD78EF9-1A05-416A-A095-8C2B49CADF00}" srcOrd="1" destOrd="0" parTransId="{02A4BB61-30CF-4850-ADAF-75FBB77E1ED2}" sibTransId="{433B5845-B454-494A-BD5F-FE0D7B591772}"/>
    <dgm:cxn modelId="{E17B4B7F-54BA-48B9-A013-7FE2371F0D92}" type="presOf" srcId="{6ADB5FF2-9AAF-46CB-A021-7CBF420976BE}" destId="{3E69CB33-E25C-4A16-8791-AC8B8C8C434A}" srcOrd="0" destOrd="0" presId="urn:microsoft.com/office/officeart/2005/8/layout/list1"/>
    <dgm:cxn modelId="{C1A04D70-3FAB-49E8-AF1A-61C7A53FE632}" srcId="{6ADB5FF2-9AAF-46CB-A021-7CBF420976BE}" destId="{22C78690-D4EF-4FB9-8E12-C21450ED0B09}" srcOrd="0" destOrd="0" parTransId="{39E21F1F-38A1-4C25-A2FA-A2AB4356A5CB}" sibTransId="{49C54F0C-A07C-445B-A2A5-52623B2992B8}"/>
    <dgm:cxn modelId="{ADAFF59C-7091-4C8A-BAC3-5DB039F0687A}" type="presOf" srcId="{09C63B6C-5A17-42B2-8D7C-3A7E6C2605F8}" destId="{1BBAA601-CD42-4BE3-B218-E97A0CC2E8EA}" srcOrd="1" destOrd="0" presId="urn:microsoft.com/office/officeart/2005/8/layout/list1"/>
    <dgm:cxn modelId="{071A1078-5054-4B9B-88D2-7AF2FC7DB013}" type="presOf" srcId="{05886651-B7B5-47B5-B2DD-E7B2E04CA13F}" destId="{6B7833F0-2480-45E2-A9AA-97C1FB2DBB66}" srcOrd="0" destOrd="2" presId="urn:microsoft.com/office/officeart/2005/8/layout/list1"/>
    <dgm:cxn modelId="{90BFD3E9-869E-4062-A76D-B90454F17D33}" type="presOf" srcId="{22C78690-D4EF-4FB9-8E12-C21450ED0B09}" destId="{B6597BA4-1B75-4E46-B6D7-4E1D4D0B7436}" srcOrd="0" destOrd="0" presId="urn:microsoft.com/office/officeart/2005/8/layout/list1"/>
    <dgm:cxn modelId="{FFBE1B24-9CF8-47C1-B295-1FFC5AC55ECB}" type="presOf" srcId="{09C63B6C-5A17-42B2-8D7C-3A7E6C2605F8}" destId="{2442DA6A-21D4-4A60-BEEE-BDDB9A67D6F8}" srcOrd="0" destOrd="0" presId="urn:microsoft.com/office/officeart/2005/8/layout/list1"/>
    <dgm:cxn modelId="{36EFECC6-F825-4E8D-B5F0-B1373A95E6D8}" type="presParOf" srcId="{0A9D39F5-9077-47FE-8688-637B5251B5D0}" destId="{850A7BEB-D810-469C-8F92-44472F6F7EF6}" srcOrd="0" destOrd="0" presId="urn:microsoft.com/office/officeart/2005/8/layout/list1"/>
    <dgm:cxn modelId="{E10CE776-367E-4A57-A311-BF81AAF48BA1}" type="presParOf" srcId="{850A7BEB-D810-469C-8F92-44472F6F7EF6}" destId="{2442DA6A-21D4-4A60-BEEE-BDDB9A67D6F8}" srcOrd="0" destOrd="0" presId="urn:microsoft.com/office/officeart/2005/8/layout/list1"/>
    <dgm:cxn modelId="{A3904E1E-B00A-40EA-B519-5D4635804543}" type="presParOf" srcId="{850A7BEB-D810-469C-8F92-44472F6F7EF6}" destId="{1BBAA601-CD42-4BE3-B218-E97A0CC2E8EA}" srcOrd="1" destOrd="0" presId="urn:microsoft.com/office/officeart/2005/8/layout/list1"/>
    <dgm:cxn modelId="{F0B15A18-DDF9-4C1C-8C2A-19F97F4F05B0}" type="presParOf" srcId="{0A9D39F5-9077-47FE-8688-637B5251B5D0}" destId="{BF74E719-71A5-4DED-8647-635BBCE631C6}" srcOrd="1" destOrd="0" presId="urn:microsoft.com/office/officeart/2005/8/layout/list1"/>
    <dgm:cxn modelId="{C7F58C51-837B-4AAC-81BC-C26163721993}" type="presParOf" srcId="{0A9D39F5-9077-47FE-8688-637B5251B5D0}" destId="{6B7833F0-2480-45E2-A9AA-97C1FB2DBB66}" srcOrd="2" destOrd="0" presId="urn:microsoft.com/office/officeart/2005/8/layout/list1"/>
    <dgm:cxn modelId="{86B881C5-77BC-442D-9FCC-CFBCA9483B7B}" type="presParOf" srcId="{0A9D39F5-9077-47FE-8688-637B5251B5D0}" destId="{1CC6B41A-B328-4085-A481-733F4F7515D6}" srcOrd="3" destOrd="0" presId="urn:microsoft.com/office/officeart/2005/8/layout/list1"/>
    <dgm:cxn modelId="{0BCE49D1-6C8A-4BE5-A374-6ED1F1E9D5E8}" type="presParOf" srcId="{0A9D39F5-9077-47FE-8688-637B5251B5D0}" destId="{6E64AE8C-005D-4F50-8405-6DF06652EC51}" srcOrd="4" destOrd="0" presId="urn:microsoft.com/office/officeart/2005/8/layout/list1"/>
    <dgm:cxn modelId="{F866259F-E4BA-481C-93AA-B805DA9B9F0D}" type="presParOf" srcId="{6E64AE8C-005D-4F50-8405-6DF06652EC51}" destId="{F8756338-EEB7-497A-91D1-275D96BC6698}" srcOrd="0" destOrd="0" presId="urn:microsoft.com/office/officeart/2005/8/layout/list1"/>
    <dgm:cxn modelId="{F69FFDC9-2610-49EE-86CA-A89102274438}" type="presParOf" srcId="{6E64AE8C-005D-4F50-8405-6DF06652EC51}" destId="{6CB7BDA8-3A28-464A-9D95-C29105B95D9B}" srcOrd="1" destOrd="0" presId="urn:microsoft.com/office/officeart/2005/8/layout/list1"/>
    <dgm:cxn modelId="{407F5721-F5E3-4F75-80E8-1554A9427323}" type="presParOf" srcId="{0A9D39F5-9077-47FE-8688-637B5251B5D0}" destId="{4319F112-6AAD-4F3D-AC4C-132288D274EF}" srcOrd="5" destOrd="0" presId="urn:microsoft.com/office/officeart/2005/8/layout/list1"/>
    <dgm:cxn modelId="{96E704CD-9DD8-4B19-85E7-D08849206080}" type="presParOf" srcId="{0A9D39F5-9077-47FE-8688-637B5251B5D0}" destId="{ADF742B7-0B2A-4DC6-A68E-4E6A87302B08}" srcOrd="6" destOrd="0" presId="urn:microsoft.com/office/officeart/2005/8/layout/list1"/>
    <dgm:cxn modelId="{D5B41E13-31D5-4877-8EB9-F406389F08DC}" type="presParOf" srcId="{0A9D39F5-9077-47FE-8688-637B5251B5D0}" destId="{1B0CDF59-515D-465A-A870-12F0EEAAA556}" srcOrd="7" destOrd="0" presId="urn:microsoft.com/office/officeart/2005/8/layout/list1"/>
    <dgm:cxn modelId="{76AF01DE-64CA-4760-ACE6-014EAB64904B}" type="presParOf" srcId="{0A9D39F5-9077-47FE-8688-637B5251B5D0}" destId="{83CE46A8-573D-494E-9E73-3EECDC783FFE}" srcOrd="8" destOrd="0" presId="urn:microsoft.com/office/officeart/2005/8/layout/list1"/>
    <dgm:cxn modelId="{8AFAB15F-6541-46A2-BB44-CFE792EBA7BA}" type="presParOf" srcId="{83CE46A8-573D-494E-9E73-3EECDC783FFE}" destId="{3E69CB33-E25C-4A16-8791-AC8B8C8C434A}" srcOrd="0" destOrd="0" presId="urn:microsoft.com/office/officeart/2005/8/layout/list1"/>
    <dgm:cxn modelId="{D3134633-3E86-4050-867D-7DA36C9BD8E1}" type="presParOf" srcId="{83CE46A8-573D-494E-9E73-3EECDC783FFE}" destId="{927FBA7B-29ED-456D-BBC1-E361600EFDD1}" srcOrd="1" destOrd="0" presId="urn:microsoft.com/office/officeart/2005/8/layout/list1"/>
    <dgm:cxn modelId="{5613BF39-A644-4200-BB12-B9A43F001ACF}" type="presParOf" srcId="{0A9D39F5-9077-47FE-8688-637B5251B5D0}" destId="{E6547BDF-A68E-4AB6-A23D-BDA41AABFC16}" srcOrd="9" destOrd="0" presId="urn:microsoft.com/office/officeart/2005/8/layout/list1"/>
    <dgm:cxn modelId="{34DE7687-8B89-4BE3-9959-0E9278F0DFC2}" type="presParOf" srcId="{0A9D39F5-9077-47FE-8688-637B5251B5D0}" destId="{B6597BA4-1B75-4E46-B6D7-4E1D4D0B74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308752-C877-4DB8-857B-BCF804BBF6F2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5347CE28-900C-4444-8704-DB609FBF994A}">
      <dgm:prSet phldrT="[Texto]" custT="1"/>
      <dgm:spPr/>
      <dgm:t>
        <a:bodyPr/>
        <a:lstStyle/>
        <a:p>
          <a:pPr algn="ctr"/>
          <a:r>
            <a:rPr lang="es-ES" sz="1600" u="sng" dirty="0" smtClean="0"/>
            <a:t>“Administración integral de riesgos”</a:t>
          </a:r>
          <a:r>
            <a:rPr lang="es-ES" sz="1600" u="none" dirty="0" smtClean="0"/>
            <a:t>:</a:t>
          </a:r>
          <a:r>
            <a:rPr lang="es-ES" sz="1600" dirty="0" smtClean="0"/>
            <a:t> </a:t>
          </a:r>
          <a:r>
            <a:rPr lang="es-ES" sz="1600" i="1" dirty="0" smtClean="0"/>
            <a:t>“(el conjunto de objetivos, políticas, procedimientos y acciones que tienen el propósito de identificar, medir, monitorear, limitar, controlar, informar y revelar los distintos tipos de riesgo a la que se encuentra expuesta la entidad de seguros”</a:t>
          </a:r>
          <a:endParaRPr lang="es-CR" sz="1600" dirty="0"/>
        </a:p>
      </dgm:t>
    </dgm:pt>
    <dgm:pt modelId="{89EF0E59-E301-492B-8BE6-4294F8A8EB60}" type="parTrans" cxnId="{66B9BA5B-A3FC-4DDF-8091-2CE4EE12A72C}">
      <dgm:prSet/>
      <dgm:spPr/>
      <dgm:t>
        <a:bodyPr/>
        <a:lstStyle/>
        <a:p>
          <a:pPr algn="ctr"/>
          <a:endParaRPr lang="es-CR" sz="1600"/>
        </a:p>
      </dgm:t>
    </dgm:pt>
    <dgm:pt modelId="{2B450D77-6DE0-4E8F-8947-33C383D42D3E}" type="sibTrans" cxnId="{66B9BA5B-A3FC-4DDF-8091-2CE4EE12A72C}">
      <dgm:prSet/>
      <dgm:spPr/>
      <dgm:t>
        <a:bodyPr/>
        <a:lstStyle/>
        <a:p>
          <a:pPr algn="ctr"/>
          <a:endParaRPr lang="es-CR" sz="1600"/>
        </a:p>
      </dgm:t>
    </dgm:pt>
    <dgm:pt modelId="{4110E841-D5DC-4F92-9B78-91F2ED5D5098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u="sng" dirty="0" smtClean="0">
              <a:solidFill>
                <a:schemeClr val="tx1"/>
              </a:solidFill>
            </a:rPr>
            <a:t>Documentación previo  a la autorización: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1400" dirty="0" smtClean="0">
            <a:solidFill>
              <a:schemeClr val="tx1"/>
            </a:solidFill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400" dirty="0" smtClean="0">
              <a:solidFill>
                <a:schemeClr val="tx1"/>
              </a:solidFill>
            </a:rPr>
            <a:t>Políticas y procedimientos de administración de riesgos</a:t>
          </a:r>
          <a:r>
            <a:rPr lang="es-ES" sz="1400" i="1" dirty="0" smtClean="0">
              <a:solidFill>
                <a:schemeClr val="tx1"/>
              </a:solidFill>
            </a:rPr>
            <a:t>.</a:t>
          </a:r>
          <a:r>
            <a:rPr lang="es-ES" sz="1400" dirty="0" smtClean="0">
              <a:solidFill>
                <a:schemeClr val="tx1"/>
              </a:solidFill>
            </a:rPr>
            <a:t> </a:t>
          </a:r>
          <a:endParaRPr lang="es-CR" sz="1400" dirty="0">
            <a:solidFill>
              <a:schemeClr val="tx1"/>
            </a:solidFill>
          </a:endParaRPr>
        </a:p>
      </dgm:t>
    </dgm:pt>
    <dgm:pt modelId="{1233A237-070F-470D-9479-5D3B971C8A8D}" type="parTrans" cxnId="{881ABB9E-F0BA-48E9-9791-3C7119755425}">
      <dgm:prSet/>
      <dgm:spPr/>
      <dgm:t>
        <a:bodyPr/>
        <a:lstStyle/>
        <a:p>
          <a:pPr algn="ctr"/>
          <a:endParaRPr lang="es-CR" sz="1600"/>
        </a:p>
      </dgm:t>
    </dgm:pt>
    <dgm:pt modelId="{8A66EEC0-4B23-4300-90AA-61EB859329A0}" type="sibTrans" cxnId="{881ABB9E-F0BA-48E9-9791-3C7119755425}">
      <dgm:prSet/>
      <dgm:spPr/>
      <dgm:t>
        <a:bodyPr/>
        <a:lstStyle/>
        <a:p>
          <a:pPr algn="ctr"/>
          <a:endParaRPr lang="es-CR" sz="1600"/>
        </a:p>
      </dgm:t>
    </dgm:pt>
    <dgm:pt modelId="{BA3EB627-BC23-45D8-9AA0-7AC324B63997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u="sng" dirty="0" smtClean="0">
              <a:solidFill>
                <a:schemeClr val="tx1"/>
              </a:solidFill>
            </a:rPr>
            <a:t>C</a:t>
          </a:r>
          <a:r>
            <a:rPr lang="es-CR" sz="1600" b="1" u="sng" dirty="0" err="1" smtClean="0">
              <a:solidFill>
                <a:schemeClr val="tx1"/>
              </a:solidFill>
            </a:rPr>
            <a:t>riterio</a:t>
          </a:r>
          <a:r>
            <a:rPr lang="es-CR" sz="1600" b="1" u="sng" dirty="0" smtClean="0">
              <a:solidFill>
                <a:schemeClr val="tx1"/>
              </a:solidFill>
            </a:rPr>
            <a:t> para otorgar licencia: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R" sz="1400" b="1" i="1" dirty="0" smtClean="0">
            <a:solidFill>
              <a:schemeClr val="tx1"/>
            </a:solidFill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b="1" i="1" dirty="0" smtClean="0">
              <a:solidFill>
                <a:schemeClr val="tx1"/>
              </a:solidFill>
            </a:rPr>
            <a:t>“</a:t>
          </a:r>
          <a:r>
            <a:rPr lang="es-ES" sz="1400" i="1" dirty="0" smtClean="0">
              <a:solidFill>
                <a:schemeClr val="tx1"/>
              </a:solidFill>
            </a:rPr>
            <a:t>Las políticas, procesos y la estructura organizacional propuesta para la identificación, medición y gestión de riesgos, así como el sistema de control interno, </a:t>
          </a:r>
          <a:r>
            <a:rPr lang="es-ES" sz="1400" i="0" u="sng" dirty="0" smtClean="0">
              <a:solidFill>
                <a:schemeClr val="tx1"/>
              </a:solidFill>
            </a:rPr>
            <a:t>son adecuados para el perfil de riesgo de la entidad y la naturaleza de sus actividades</a:t>
          </a:r>
          <a:r>
            <a:rPr lang="es-ES" sz="1400" i="1" dirty="0" smtClean="0">
              <a:solidFill>
                <a:schemeClr val="tx1"/>
              </a:solidFill>
            </a:rPr>
            <a:t>.”</a:t>
          </a:r>
          <a:endParaRPr lang="es-CR" sz="1400" dirty="0">
            <a:solidFill>
              <a:schemeClr val="tx1"/>
            </a:solidFill>
          </a:endParaRPr>
        </a:p>
      </dgm:t>
    </dgm:pt>
    <dgm:pt modelId="{CDBBD385-4E66-45D1-8309-E3C770F46F18}" type="parTrans" cxnId="{1768CC19-30DF-459C-9B92-751D2BF94BAB}">
      <dgm:prSet/>
      <dgm:spPr/>
      <dgm:t>
        <a:bodyPr/>
        <a:lstStyle/>
        <a:p>
          <a:pPr algn="ctr"/>
          <a:endParaRPr lang="es-CR" sz="1600"/>
        </a:p>
      </dgm:t>
    </dgm:pt>
    <dgm:pt modelId="{9E73D6F3-D29B-4BBE-B5BF-793F0FE8EE00}" type="sibTrans" cxnId="{1768CC19-30DF-459C-9B92-751D2BF94BAB}">
      <dgm:prSet/>
      <dgm:spPr/>
      <dgm:t>
        <a:bodyPr/>
        <a:lstStyle/>
        <a:p>
          <a:pPr algn="ctr"/>
          <a:endParaRPr lang="es-CR" sz="1600"/>
        </a:p>
      </dgm:t>
    </dgm:pt>
    <dgm:pt modelId="{2C1E2665-DC50-4253-9FD0-DB1F151876C8}" type="pres">
      <dgm:prSet presAssocID="{F7308752-C877-4DB8-857B-BCF804BBF6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9B9C1B5-AC41-4605-AA24-5FB990E22407}" type="pres">
      <dgm:prSet presAssocID="{5347CE28-900C-4444-8704-DB609FBF994A}" presName="roof" presStyleLbl="dkBgShp" presStyleIdx="0" presStyleCnt="2"/>
      <dgm:spPr/>
      <dgm:t>
        <a:bodyPr/>
        <a:lstStyle/>
        <a:p>
          <a:endParaRPr lang="es-CR"/>
        </a:p>
      </dgm:t>
    </dgm:pt>
    <dgm:pt modelId="{63B798FE-B5D8-4B9B-8F14-4BD0EAD408CE}" type="pres">
      <dgm:prSet presAssocID="{5347CE28-900C-4444-8704-DB609FBF994A}" presName="pillars" presStyleCnt="0"/>
      <dgm:spPr/>
    </dgm:pt>
    <dgm:pt modelId="{96BCE623-9B12-491C-A59C-8A32E5C7B4BA}" type="pres">
      <dgm:prSet presAssocID="{5347CE28-900C-4444-8704-DB609FBF994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8A2EE65-4330-40BF-BF1F-9E719ECDE21A}" type="pres">
      <dgm:prSet presAssocID="{BA3EB627-BC23-45D8-9AA0-7AC324B6399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C4413F5-DD85-47E0-A1EE-87F543935027}" type="pres">
      <dgm:prSet presAssocID="{5347CE28-900C-4444-8704-DB609FBF994A}" presName="base" presStyleLbl="dkBgShp" presStyleIdx="1" presStyleCnt="2"/>
      <dgm:spPr/>
    </dgm:pt>
  </dgm:ptLst>
  <dgm:cxnLst>
    <dgm:cxn modelId="{1768CC19-30DF-459C-9B92-751D2BF94BAB}" srcId="{5347CE28-900C-4444-8704-DB609FBF994A}" destId="{BA3EB627-BC23-45D8-9AA0-7AC324B63997}" srcOrd="1" destOrd="0" parTransId="{CDBBD385-4E66-45D1-8309-E3C770F46F18}" sibTransId="{9E73D6F3-D29B-4BBE-B5BF-793F0FE8EE00}"/>
    <dgm:cxn modelId="{1FB82CE3-8B55-4A2C-BF9C-7FF7771C5B8C}" type="presOf" srcId="{5347CE28-900C-4444-8704-DB609FBF994A}" destId="{E9B9C1B5-AC41-4605-AA24-5FB990E22407}" srcOrd="0" destOrd="0" presId="urn:microsoft.com/office/officeart/2005/8/layout/hList3"/>
    <dgm:cxn modelId="{279840D7-9160-4251-9D08-49079894415A}" type="presOf" srcId="{F7308752-C877-4DB8-857B-BCF804BBF6F2}" destId="{2C1E2665-DC50-4253-9FD0-DB1F151876C8}" srcOrd="0" destOrd="0" presId="urn:microsoft.com/office/officeart/2005/8/layout/hList3"/>
    <dgm:cxn modelId="{881ABB9E-F0BA-48E9-9791-3C7119755425}" srcId="{5347CE28-900C-4444-8704-DB609FBF994A}" destId="{4110E841-D5DC-4F92-9B78-91F2ED5D5098}" srcOrd="0" destOrd="0" parTransId="{1233A237-070F-470D-9479-5D3B971C8A8D}" sibTransId="{8A66EEC0-4B23-4300-90AA-61EB859329A0}"/>
    <dgm:cxn modelId="{CF04A8DD-A977-4437-9575-E584586982C7}" type="presOf" srcId="{4110E841-D5DC-4F92-9B78-91F2ED5D5098}" destId="{96BCE623-9B12-491C-A59C-8A32E5C7B4BA}" srcOrd="0" destOrd="0" presId="urn:microsoft.com/office/officeart/2005/8/layout/hList3"/>
    <dgm:cxn modelId="{66B9BA5B-A3FC-4DDF-8091-2CE4EE12A72C}" srcId="{F7308752-C877-4DB8-857B-BCF804BBF6F2}" destId="{5347CE28-900C-4444-8704-DB609FBF994A}" srcOrd="0" destOrd="0" parTransId="{89EF0E59-E301-492B-8BE6-4294F8A8EB60}" sibTransId="{2B450D77-6DE0-4E8F-8947-33C383D42D3E}"/>
    <dgm:cxn modelId="{EB7676D9-7D19-4954-AF3E-A6B9E71A0FC9}" type="presOf" srcId="{BA3EB627-BC23-45D8-9AA0-7AC324B63997}" destId="{B8A2EE65-4330-40BF-BF1F-9E719ECDE21A}" srcOrd="0" destOrd="0" presId="urn:microsoft.com/office/officeart/2005/8/layout/hList3"/>
    <dgm:cxn modelId="{1DCC864A-C58B-4F69-A8DC-28AAC727A197}" type="presParOf" srcId="{2C1E2665-DC50-4253-9FD0-DB1F151876C8}" destId="{E9B9C1B5-AC41-4605-AA24-5FB990E22407}" srcOrd="0" destOrd="0" presId="urn:microsoft.com/office/officeart/2005/8/layout/hList3"/>
    <dgm:cxn modelId="{369DCFC1-87A6-40CA-BEE7-7F000081C3ED}" type="presParOf" srcId="{2C1E2665-DC50-4253-9FD0-DB1F151876C8}" destId="{63B798FE-B5D8-4B9B-8F14-4BD0EAD408CE}" srcOrd="1" destOrd="0" presId="urn:microsoft.com/office/officeart/2005/8/layout/hList3"/>
    <dgm:cxn modelId="{312076C0-5637-4098-8DC8-7244B69AA909}" type="presParOf" srcId="{63B798FE-B5D8-4B9B-8F14-4BD0EAD408CE}" destId="{96BCE623-9B12-491C-A59C-8A32E5C7B4BA}" srcOrd="0" destOrd="0" presId="urn:microsoft.com/office/officeart/2005/8/layout/hList3"/>
    <dgm:cxn modelId="{F25ECD29-6AEC-4405-9C0E-9B44EAD629CC}" type="presParOf" srcId="{63B798FE-B5D8-4B9B-8F14-4BD0EAD408CE}" destId="{B8A2EE65-4330-40BF-BF1F-9E719ECDE21A}" srcOrd="1" destOrd="0" presId="urn:microsoft.com/office/officeart/2005/8/layout/hList3"/>
    <dgm:cxn modelId="{C7023BD6-FCEE-41B0-B269-030E45BF3CCA}" type="presParOf" srcId="{2C1E2665-DC50-4253-9FD0-DB1F151876C8}" destId="{9C4413F5-DD85-47E0-A1EE-87F54393502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4F3CCB-036E-411B-94B3-7A6B9DE7ABE6}" type="doc">
      <dgm:prSet loTypeId="urn:microsoft.com/office/officeart/2005/8/layout/rings+Icon" loCatId="officeonline" qsTypeId="urn:microsoft.com/office/officeart/2005/8/quickstyle/simple2" qsCatId="simple" csTypeId="urn:microsoft.com/office/officeart/2005/8/colors/accent1_2" csCatId="accent1" phldr="1"/>
      <dgm:spPr/>
    </dgm:pt>
    <dgm:pt modelId="{0953D411-B4AC-4064-BBE7-005D7F83E464}">
      <dgm:prSet phldrT="[Texto]"/>
      <dgm:spPr/>
      <dgm:t>
        <a:bodyPr/>
        <a:lstStyle/>
        <a:p>
          <a:r>
            <a:rPr lang="es-CR" dirty="0" smtClean="0"/>
            <a:t>Revisión Documental</a:t>
          </a:r>
          <a:endParaRPr lang="es-CR" dirty="0"/>
        </a:p>
      </dgm:t>
    </dgm:pt>
    <dgm:pt modelId="{400D9D0A-F685-4F70-AD0F-9DDEC49EB083}" type="parTrans" cxnId="{C268989F-963F-4794-B10D-A416BD016590}">
      <dgm:prSet/>
      <dgm:spPr/>
      <dgm:t>
        <a:bodyPr/>
        <a:lstStyle/>
        <a:p>
          <a:endParaRPr lang="es-CR"/>
        </a:p>
      </dgm:t>
    </dgm:pt>
    <dgm:pt modelId="{5F0A469D-1FAC-47C8-9A29-E246A5C87727}" type="sibTrans" cxnId="{C268989F-963F-4794-B10D-A416BD016590}">
      <dgm:prSet/>
      <dgm:spPr/>
      <dgm:t>
        <a:bodyPr/>
        <a:lstStyle/>
        <a:p>
          <a:endParaRPr lang="es-CR"/>
        </a:p>
      </dgm:t>
    </dgm:pt>
    <dgm:pt modelId="{83FE3C79-15FB-45AD-9462-0E70A33631C3}">
      <dgm:prSet phldrT="[Texto]"/>
      <dgm:spPr/>
      <dgm:t>
        <a:bodyPr/>
        <a:lstStyle/>
        <a:p>
          <a:r>
            <a:rPr lang="es-CR" dirty="0" smtClean="0"/>
            <a:t>Entrevistas</a:t>
          </a:r>
          <a:endParaRPr lang="es-CR" dirty="0"/>
        </a:p>
      </dgm:t>
    </dgm:pt>
    <dgm:pt modelId="{1CB5EA76-F4A3-4FA4-BD44-D942D62B07B2}" type="parTrans" cxnId="{8E300933-BA09-4330-9653-0CCC54D0482C}">
      <dgm:prSet/>
      <dgm:spPr/>
      <dgm:t>
        <a:bodyPr/>
        <a:lstStyle/>
        <a:p>
          <a:endParaRPr lang="es-CR"/>
        </a:p>
      </dgm:t>
    </dgm:pt>
    <dgm:pt modelId="{F28294F0-E702-4514-ADCE-CE2494A6A7AA}" type="sibTrans" cxnId="{8E300933-BA09-4330-9653-0CCC54D0482C}">
      <dgm:prSet/>
      <dgm:spPr/>
      <dgm:t>
        <a:bodyPr/>
        <a:lstStyle/>
        <a:p>
          <a:endParaRPr lang="es-CR"/>
        </a:p>
      </dgm:t>
    </dgm:pt>
    <dgm:pt modelId="{33A64947-C8C4-4585-8519-ACC1DB86EAAB}">
      <dgm:prSet phldrT="[Texto]"/>
      <dgm:spPr/>
      <dgm:t>
        <a:bodyPr/>
        <a:lstStyle/>
        <a:p>
          <a:r>
            <a:rPr lang="es-CR" dirty="0" smtClean="0"/>
            <a:t>Pruebas de auditoría</a:t>
          </a:r>
          <a:endParaRPr lang="es-CR" dirty="0"/>
        </a:p>
      </dgm:t>
    </dgm:pt>
    <dgm:pt modelId="{FF131411-00BF-4D80-B20C-66A383DF1C47}" type="parTrans" cxnId="{FC1EA513-C2E7-4C43-AE8F-30F99BC12940}">
      <dgm:prSet/>
      <dgm:spPr/>
      <dgm:t>
        <a:bodyPr/>
        <a:lstStyle/>
        <a:p>
          <a:endParaRPr lang="es-CR"/>
        </a:p>
      </dgm:t>
    </dgm:pt>
    <dgm:pt modelId="{04589657-8892-4F27-9603-7B43244B6BBA}" type="sibTrans" cxnId="{FC1EA513-C2E7-4C43-AE8F-30F99BC12940}">
      <dgm:prSet/>
      <dgm:spPr/>
      <dgm:t>
        <a:bodyPr/>
        <a:lstStyle/>
        <a:p>
          <a:endParaRPr lang="es-CR"/>
        </a:p>
      </dgm:t>
    </dgm:pt>
    <dgm:pt modelId="{9AABAB0A-8598-4DFD-9F83-2BB451D470A8}" type="pres">
      <dgm:prSet presAssocID="{F24F3CCB-036E-411B-94B3-7A6B9DE7ABE6}" presName="Name0" presStyleCnt="0">
        <dgm:presLayoutVars>
          <dgm:chMax val="7"/>
          <dgm:dir/>
          <dgm:resizeHandles val="exact"/>
        </dgm:presLayoutVars>
      </dgm:prSet>
      <dgm:spPr/>
    </dgm:pt>
    <dgm:pt modelId="{72C2AB5D-33CF-4501-B9A5-183A3161CD62}" type="pres">
      <dgm:prSet presAssocID="{F24F3CCB-036E-411B-94B3-7A6B9DE7ABE6}" presName="ellipse1" presStyleLbl="vennNode1" presStyleIdx="0" presStyleCnt="3" custLinFactNeighborX="1020" custLinFactNeighborY="950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E951372-414B-47E2-B5A7-25A4624BE6B9}" type="pres">
      <dgm:prSet presAssocID="{F24F3CCB-036E-411B-94B3-7A6B9DE7ABE6}" presName="ellipse2" presStyleLbl="vennNode1" presStyleIdx="1" presStyleCnt="3" custLinFactNeighborX="5667" custLinFactNeighborY="143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3D625F0-8391-4B66-8AF4-4CC63D33EB9A}" type="pres">
      <dgm:prSet presAssocID="{F24F3CCB-036E-411B-94B3-7A6B9DE7ABE6}" presName="ellipse3" presStyleLbl="vennNode1" presStyleIdx="2" presStyleCnt="3" custLinFactNeighborX="-20178" custLinFactNeighborY="102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268989F-963F-4794-B10D-A416BD016590}" srcId="{F24F3CCB-036E-411B-94B3-7A6B9DE7ABE6}" destId="{0953D411-B4AC-4064-BBE7-005D7F83E464}" srcOrd="0" destOrd="0" parTransId="{400D9D0A-F685-4F70-AD0F-9DDEC49EB083}" sibTransId="{5F0A469D-1FAC-47C8-9A29-E246A5C87727}"/>
    <dgm:cxn modelId="{8E300933-BA09-4330-9653-0CCC54D0482C}" srcId="{F24F3CCB-036E-411B-94B3-7A6B9DE7ABE6}" destId="{83FE3C79-15FB-45AD-9462-0E70A33631C3}" srcOrd="1" destOrd="0" parTransId="{1CB5EA76-F4A3-4FA4-BD44-D942D62B07B2}" sibTransId="{F28294F0-E702-4514-ADCE-CE2494A6A7AA}"/>
    <dgm:cxn modelId="{51AB1467-7206-4665-BF77-63B375D9E34F}" type="presOf" srcId="{F24F3CCB-036E-411B-94B3-7A6B9DE7ABE6}" destId="{9AABAB0A-8598-4DFD-9F83-2BB451D470A8}" srcOrd="0" destOrd="0" presId="urn:microsoft.com/office/officeart/2005/8/layout/rings+Icon"/>
    <dgm:cxn modelId="{3403A7B5-D79E-45D3-A8DC-17B72450A0BD}" type="presOf" srcId="{33A64947-C8C4-4585-8519-ACC1DB86EAAB}" destId="{C3D625F0-8391-4B66-8AF4-4CC63D33EB9A}" srcOrd="0" destOrd="0" presId="urn:microsoft.com/office/officeart/2005/8/layout/rings+Icon"/>
    <dgm:cxn modelId="{FC1EA513-C2E7-4C43-AE8F-30F99BC12940}" srcId="{F24F3CCB-036E-411B-94B3-7A6B9DE7ABE6}" destId="{33A64947-C8C4-4585-8519-ACC1DB86EAAB}" srcOrd="2" destOrd="0" parTransId="{FF131411-00BF-4D80-B20C-66A383DF1C47}" sibTransId="{04589657-8892-4F27-9603-7B43244B6BBA}"/>
    <dgm:cxn modelId="{560D84B7-755F-40EC-AB6F-4534DB3EB5CD}" type="presOf" srcId="{83FE3C79-15FB-45AD-9462-0E70A33631C3}" destId="{1E951372-414B-47E2-B5A7-25A4624BE6B9}" srcOrd="0" destOrd="0" presId="urn:microsoft.com/office/officeart/2005/8/layout/rings+Icon"/>
    <dgm:cxn modelId="{899ABD7F-E8CE-48B4-A0AB-F143F26D72F7}" type="presOf" srcId="{0953D411-B4AC-4064-BBE7-005D7F83E464}" destId="{72C2AB5D-33CF-4501-B9A5-183A3161CD62}" srcOrd="0" destOrd="0" presId="urn:microsoft.com/office/officeart/2005/8/layout/rings+Icon"/>
    <dgm:cxn modelId="{909552B5-59F9-462A-95D3-9A7A0E42ED23}" type="presParOf" srcId="{9AABAB0A-8598-4DFD-9F83-2BB451D470A8}" destId="{72C2AB5D-33CF-4501-B9A5-183A3161CD62}" srcOrd="0" destOrd="0" presId="urn:microsoft.com/office/officeart/2005/8/layout/rings+Icon"/>
    <dgm:cxn modelId="{1BBF18F9-6321-4E31-B78F-9D618AC4107C}" type="presParOf" srcId="{9AABAB0A-8598-4DFD-9F83-2BB451D470A8}" destId="{1E951372-414B-47E2-B5A7-25A4624BE6B9}" srcOrd="1" destOrd="0" presId="urn:microsoft.com/office/officeart/2005/8/layout/rings+Icon"/>
    <dgm:cxn modelId="{C7820C5E-B98A-47D2-BFE8-5F48824EE911}" type="presParOf" srcId="{9AABAB0A-8598-4DFD-9F83-2BB451D470A8}" destId="{C3D625F0-8391-4B66-8AF4-4CC63D33EB9A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5F2DC-987A-4B96-B9E0-961426E5516F}">
      <dsp:nvSpPr>
        <dsp:cNvPr id="0" name=""/>
        <dsp:cNvSpPr/>
      </dsp:nvSpPr>
      <dsp:spPr>
        <a:xfrm>
          <a:off x="0" y="0"/>
          <a:ext cx="8465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B600B-65F4-4646-B1A5-3C4F8ED44C26}">
      <dsp:nvSpPr>
        <dsp:cNvPr id="0" name=""/>
        <dsp:cNvSpPr/>
      </dsp:nvSpPr>
      <dsp:spPr>
        <a:xfrm>
          <a:off x="0" y="0"/>
          <a:ext cx="2571738" cy="392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600" kern="1200" dirty="0" smtClean="0"/>
            <a:t>Mercado de Seguros de Costa Rica</a:t>
          </a:r>
          <a:endParaRPr lang="es-CR" sz="3600" kern="1200" dirty="0"/>
        </a:p>
      </dsp:txBody>
      <dsp:txXfrm>
        <a:off x="0" y="0"/>
        <a:ext cx="2571738" cy="3920879"/>
      </dsp:txXfrm>
    </dsp:sp>
    <dsp:sp modelId="{8686621F-5C63-4BEC-A72F-939ACF796CB3}">
      <dsp:nvSpPr>
        <dsp:cNvPr id="0" name=""/>
        <dsp:cNvSpPr/>
      </dsp:nvSpPr>
      <dsp:spPr>
        <a:xfrm>
          <a:off x="2682229" y="61263"/>
          <a:ext cx="2835945" cy="122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Antecedentes</a:t>
          </a:r>
          <a:endParaRPr lang="es-CR" sz="2800" kern="1200" dirty="0"/>
        </a:p>
      </dsp:txBody>
      <dsp:txXfrm>
        <a:off x="2682229" y="61263"/>
        <a:ext cx="2835945" cy="1225274"/>
      </dsp:txXfrm>
    </dsp:sp>
    <dsp:sp modelId="{AB517B9E-2822-4585-93FE-E9440536C11F}">
      <dsp:nvSpPr>
        <dsp:cNvPr id="0" name=""/>
        <dsp:cNvSpPr/>
      </dsp:nvSpPr>
      <dsp:spPr>
        <a:xfrm>
          <a:off x="2571738" y="1286538"/>
          <a:ext cx="5892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9883F-C2AD-41A1-947D-A4610D6CAA76}">
      <dsp:nvSpPr>
        <dsp:cNvPr id="0" name=""/>
        <dsp:cNvSpPr/>
      </dsp:nvSpPr>
      <dsp:spPr>
        <a:xfrm>
          <a:off x="2682229" y="1347802"/>
          <a:ext cx="2835945" cy="122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Situación actual</a:t>
          </a:r>
          <a:endParaRPr lang="es-CR" sz="2800" kern="1200" dirty="0"/>
        </a:p>
      </dsp:txBody>
      <dsp:txXfrm>
        <a:off x="2682229" y="1347802"/>
        <a:ext cx="2835945" cy="1225274"/>
      </dsp:txXfrm>
    </dsp:sp>
    <dsp:sp modelId="{F8A1E723-B985-4F51-BB05-FECFBD14FD4B}">
      <dsp:nvSpPr>
        <dsp:cNvPr id="0" name=""/>
        <dsp:cNvSpPr/>
      </dsp:nvSpPr>
      <dsp:spPr>
        <a:xfrm>
          <a:off x="2571738" y="2573076"/>
          <a:ext cx="5892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659B6-DB08-488F-892B-7EC95B2819BB}">
      <dsp:nvSpPr>
        <dsp:cNvPr id="0" name=""/>
        <dsp:cNvSpPr/>
      </dsp:nvSpPr>
      <dsp:spPr>
        <a:xfrm>
          <a:off x="2682229" y="2634340"/>
          <a:ext cx="2835945" cy="122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Atención PBS 16</a:t>
          </a:r>
          <a:endParaRPr lang="es-CR" sz="2800" kern="1200" dirty="0"/>
        </a:p>
      </dsp:txBody>
      <dsp:txXfrm>
        <a:off x="2682229" y="2634340"/>
        <a:ext cx="2835945" cy="1225274"/>
      </dsp:txXfrm>
    </dsp:sp>
    <dsp:sp modelId="{B4C0287D-C703-48B8-A5FC-147E43360680}">
      <dsp:nvSpPr>
        <dsp:cNvPr id="0" name=""/>
        <dsp:cNvSpPr/>
      </dsp:nvSpPr>
      <dsp:spPr>
        <a:xfrm>
          <a:off x="5628665" y="2634340"/>
          <a:ext cx="2835945" cy="594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/>
            <a:t>Requerimiento </a:t>
          </a:r>
          <a:endParaRPr lang="es-CR" sz="2000" kern="1200" dirty="0"/>
        </a:p>
      </dsp:txBody>
      <dsp:txXfrm>
        <a:off x="5628665" y="2634340"/>
        <a:ext cx="2835945" cy="594728"/>
      </dsp:txXfrm>
    </dsp:sp>
    <dsp:sp modelId="{EE2E2974-5000-46DF-99CC-62B4E80B515B}">
      <dsp:nvSpPr>
        <dsp:cNvPr id="0" name=""/>
        <dsp:cNvSpPr/>
      </dsp:nvSpPr>
      <dsp:spPr>
        <a:xfrm>
          <a:off x="5518174" y="3229069"/>
          <a:ext cx="28359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E21CB-B847-4FDB-86BE-76E63760516F}">
      <dsp:nvSpPr>
        <dsp:cNvPr id="0" name=""/>
        <dsp:cNvSpPr/>
      </dsp:nvSpPr>
      <dsp:spPr>
        <a:xfrm>
          <a:off x="5628665" y="3229069"/>
          <a:ext cx="2835945" cy="629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Supervisión</a:t>
          </a:r>
          <a:endParaRPr lang="es-CR" sz="2000" kern="1200" dirty="0"/>
        </a:p>
      </dsp:txBody>
      <dsp:txXfrm>
        <a:off x="5628665" y="3229069"/>
        <a:ext cx="2835945" cy="629389"/>
      </dsp:txXfrm>
    </dsp:sp>
    <dsp:sp modelId="{978385AF-4B80-4CC9-BCF8-C499A6CA001F}">
      <dsp:nvSpPr>
        <dsp:cNvPr id="0" name=""/>
        <dsp:cNvSpPr/>
      </dsp:nvSpPr>
      <dsp:spPr>
        <a:xfrm>
          <a:off x="2571738" y="3859615"/>
          <a:ext cx="5892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7E352-6AA4-469B-9419-77283F8319A5}">
      <dsp:nvSpPr>
        <dsp:cNvPr id="0" name=""/>
        <dsp:cNvSpPr/>
      </dsp:nvSpPr>
      <dsp:spPr>
        <a:xfrm>
          <a:off x="4978889" y="1"/>
          <a:ext cx="1868537" cy="93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/>
            <a:t>Límites de tolerancia</a:t>
          </a:r>
          <a:endParaRPr lang="es-CR" sz="1300" kern="1200" dirty="0"/>
        </a:p>
      </dsp:txBody>
      <dsp:txXfrm>
        <a:off x="5006253" y="27365"/>
        <a:ext cx="1813809" cy="879540"/>
      </dsp:txXfrm>
    </dsp:sp>
    <dsp:sp modelId="{8D180B48-47BD-4DD1-804D-062EF77A81DF}">
      <dsp:nvSpPr>
        <dsp:cNvPr id="0" name=""/>
        <dsp:cNvSpPr/>
      </dsp:nvSpPr>
      <dsp:spPr>
        <a:xfrm>
          <a:off x="5695295" y="1036709"/>
          <a:ext cx="435729" cy="220182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100" kern="1200"/>
        </a:p>
      </dsp:txBody>
      <dsp:txXfrm>
        <a:off x="5826014" y="1477074"/>
        <a:ext cx="174291" cy="1321097"/>
      </dsp:txXfrm>
    </dsp:sp>
    <dsp:sp modelId="{38875834-BF45-43BF-9786-4F7B87DD2787}">
      <dsp:nvSpPr>
        <dsp:cNvPr id="0" name=""/>
        <dsp:cNvSpPr/>
      </dsp:nvSpPr>
      <dsp:spPr>
        <a:xfrm>
          <a:off x="4978893" y="3340976"/>
          <a:ext cx="1868537" cy="93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/>
            <a:t>Capital (económico/regulatorio)</a:t>
          </a:r>
          <a:endParaRPr lang="es-CR" sz="1300" kern="1200" dirty="0"/>
        </a:p>
      </dsp:txBody>
      <dsp:txXfrm>
        <a:off x="5006257" y="3368340"/>
        <a:ext cx="1813809" cy="879540"/>
      </dsp:txXfrm>
    </dsp:sp>
    <dsp:sp modelId="{41C06176-B454-4949-B729-57E5F1CDBA81}">
      <dsp:nvSpPr>
        <dsp:cNvPr id="0" name=""/>
        <dsp:cNvSpPr/>
      </dsp:nvSpPr>
      <dsp:spPr>
        <a:xfrm rot="21600000">
          <a:off x="3160994" y="3644607"/>
          <a:ext cx="1615907" cy="326993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100" kern="1200"/>
        </a:p>
      </dsp:txBody>
      <dsp:txXfrm rot="-10800000">
        <a:off x="3259092" y="3710006"/>
        <a:ext cx="1419711" cy="196195"/>
      </dsp:txXfrm>
    </dsp:sp>
    <dsp:sp modelId="{EC33B20E-8437-4832-A964-1C9C2D3F1363}">
      <dsp:nvSpPr>
        <dsp:cNvPr id="0" name=""/>
        <dsp:cNvSpPr/>
      </dsp:nvSpPr>
      <dsp:spPr>
        <a:xfrm>
          <a:off x="1090466" y="3340963"/>
          <a:ext cx="1868537" cy="93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/>
            <a:t>Análisis  continuo</a:t>
          </a:r>
          <a:endParaRPr lang="es-CR" sz="1300" kern="1200" dirty="0"/>
        </a:p>
      </dsp:txBody>
      <dsp:txXfrm>
        <a:off x="1117830" y="3368327"/>
        <a:ext cx="1813809" cy="879540"/>
      </dsp:txXfrm>
    </dsp:sp>
    <dsp:sp modelId="{17AE7249-36E7-4CC0-B128-95C132BC2B12}">
      <dsp:nvSpPr>
        <dsp:cNvPr id="0" name=""/>
        <dsp:cNvSpPr/>
      </dsp:nvSpPr>
      <dsp:spPr>
        <a:xfrm rot="21600000">
          <a:off x="1806878" y="1150290"/>
          <a:ext cx="435713" cy="1974657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100" kern="1200"/>
        </a:p>
      </dsp:txBody>
      <dsp:txXfrm rot="-21600000">
        <a:off x="1937592" y="1545221"/>
        <a:ext cx="174285" cy="1184795"/>
      </dsp:txXfrm>
    </dsp:sp>
    <dsp:sp modelId="{C4CFF899-5932-4E0A-9834-BA7097806C81}">
      <dsp:nvSpPr>
        <dsp:cNvPr id="0" name=""/>
        <dsp:cNvSpPr/>
      </dsp:nvSpPr>
      <dsp:spPr>
        <a:xfrm>
          <a:off x="1090467" y="5"/>
          <a:ext cx="1868537" cy="93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/>
            <a:t>Política de Administración de riesgos</a:t>
          </a:r>
          <a:endParaRPr lang="es-CR" sz="1300" kern="1200" dirty="0"/>
        </a:p>
      </dsp:txBody>
      <dsp:txXfrm>
        <a:off x="1117831" y="27369"/>
        <a:ext cx="1813809" cy="879540"/>
      </dsp:txXfrm>
    </dsp:sp>
    <dsp:sp modelId="{F64E89FD-7EE0-42D3-87EF-FD5A97D8E780}">
      <dsp:nvSpPr>
        <dsp:cNvPr id="0" name=""/>
        <dsp:cNvSpPr/>
      </dsp:nvSpPr>
      <dsp:spPr>
        <a:xfrm rot="21599996">
          <a:off x="3160993" y="303640"/>
          <a:ext cx="1615907" cy="32699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100" kern="1200"/>
        </a:p>
      </dsp:txBody>
      <dsp:txXfrm>
        <a:off x="3259091" y="369039"/>
        <a:ext cx="1419711" cy="196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CDB83-7015-4DFE-8AC6-F295C4862E2A}">
      <dsp:nvSpPr>
        <dsp:cNvPr id="0" name=""/>
        <dsp:cNvSpPr/>
      </dsp:nvSpPr>
      <dsp:spPr>
        <a:xfrm rot="16200000">
          <a:off x="962992" y="-962992"/>
          <a:ext cx="2147640" cy="40736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i="1" kern="1200" smtClean="0"/>
            <a:t>Modelo de evaluación de áreas de riesgo y Régimen de suficiencia de capital y solvencia: Determinación del requerimiento de capital, de las provisiones técnicas y reservas.</a:t>
          </a:r>
          <a:endParaRPr lang="es-CR" sz="1600" kern="1200" dirty="0"/>
        </a:p>
      </dsp:txBody>
      <dsp:txXfrm rot="5400000">
        <a:off x="0" y="0"/>
        <a:ext cx="4073624" cy="1610730"/>
      </dsp:txXfrm>
    </dsp:sp>
    <dsp:sp modelId="{52DB107E-FD71-4995-A463-5F8A7F67B88E}">
      <dsp:nvSpPr>
        <dsp:cNvPr id="0" name=""/>
        <dsp:cNvSpPr/>
      </dsp:nvSpPr>
      <dsp:spPr>
        <a:xfrm>
          <a:off x="4073624" y="0"/>
          <a:ext cx="4073624" cy="21476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i="1" kern="1200" smtClean="0"/>
            <a:t>Régimen de inversión de los activos que respaldan requerimiento de capital, provisiones técnicas y reservas.</a:t>
          </a:r>
          <a:endParaRPr lang="es-CR" sz="1600" kern="1200" dirty="0"/>
        </a:p>
      </dsp:txBody>
      <dsp:txXfrm>
        <a:off x="4073624" y="0"/>
        <a:ext cx="4073624" cy="1610730"/>
      </dsp:txXfrm>
    </dsp:sp>
    <dsp:sp modelId="{2FD75B97-9178-416B-AB68-2126696383E4}">
      <dsp:nvSpPr>
        <dsp:cNvPr id="0" name=""/>
        <dsp:cNvSpPr/>
      </dsp:nvSpPr>
      <dsp:spPr>
        <a:xfrm rot="10800000">
          <a:off x="0" y="2147640"/>
          <a:ext cx="4073624" cy="21476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i="1" kern="1200" smtClean="0"/>
            <a:t>Reglas de valoración de activos y pasivos.</a:t>
          </a:r>
          <a:endParaRPr lang="es-CR" sz="1600" kern="1200" dirty="0"/>
        </a:p>
      </dsp:txBody>
      <dsp:txXfrm rot="10800000">
        <a:off x="0" y="2684549"/>
        <a:ext cx="4073624" cy="1610730"/>
      </dsp:txXfrm>
    </dsp:sp>
    <dsp:sp modelId="{181CB05D-1E72-422A-99F3-B5E4EA74685B}">
      <dsp:nvSpPr>
        <dsp:cNvPr id="0" name=""/>
        <dsp:cNvSpPr/>
      </dsp:nvSpPr>
      <dsp:spPr>
        <a:xfrm rot="5400000">
          <a:off x="5036616" y="1184648"/>
          <a:ext cx="2147640" cy="40736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i="1" kern="1200" smtClean="0"/>
            <a:t>Niveles de alerta temprana que impliquen medidas correctivas.</a:t>
          </a:r>
          <a:endParaRPr lang="es-CR" sz="1600" kern="1200" dirty="0"/>
        </a:p>
      </dsp:txBody>
      <dsp:txXfrm rot="-5400000">
        <a:off x="4073624" y="2684549"/>
        <a:ext cx="4073624" cy="1610730"/>
      </dsp:txXfrm>
    </dsp:sp>
    <dsp:sp modelId="{FBB729D7-C60F-4671-8411-E1A544924C38}">
      <dsp:nvSpPr>
        <dsp:cNvPr id="0" name=""/>
        <dsp:cNvSpPr/>
      </dsp:nvSpPr>
      <dsp:spPr>
        <a:xfrm>
          <a:off x="1234483" y="1512169"/>
          <a:ext cx="5678281" cy="127094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solidFill>
                <a:schemeClr val="tx2">
                  <a:lumMod val="75000"/>
                </a:schemeClr>
              </a:solidFill>
            </a:rPr>
            <a:t>Define los lineamientos de un régimen SBR al tiempo que exige la reglamentación concreta de algunas aristas. (Art. 10 y 30</a:t>
          </a:r>
          <a:r>
            <a:rPr lang="es-CR" sz="1600" kern="1200" dirty="0" smtClean="0"/>
            <a:t>)</a:t>
          </a:r>
          <a:endParaRPr lang="es-CR" sz="1600" kern="1200" dirty="0"/>
        </a:p>
      </dsp:txBody>
      <dsp:txXfrm>
        <a:off x="1296525" y="1574211"/>
        <a:ext cx="5554197" cy="1146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570C3-F814-4704-9281-8D01E828F820}">
      <dsp:nvSpPr>
        <dsp:cNvPr id="0" name=""/>
        <dsp:cNvSpPr/>
      </dsp:nvSpPr>
      <dsp:spPr>
        <a:xfrm>
          <a:off x="3178692" y="3528339"/>
          <a:ext cx="1748039" cy="1675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Modelo de suficiencia patrimonial (reporte trimestral)</a:t>
          </a:r>
          <a:endParaRPr lang="es-CR" sz="1600" kern="1200" dirty="0"/>
        </a:p>
      </dsp:txBody>
      <dsp:txXfrm>
        <a:off x="3434686" y="3773684"/>
        <a:ext cx="1236051" cy="1184633"/>
      </dsp:txXfrm>
    </dsp:sp>
    <dsp:sp modelId="{571C579C-421B-4C92-878C-2A03AA6C4426}">
      <dsp:nvSpPr>
        <dsp:cNvPr id="0" name=""/>
        <dsp:cNvSpPr/>
      </dsp:nvSpPr>
      <dsp:spPr>
        <a:xfrm rot="10800000">
          <a:off x="654055" y="4075341"/>
          <a:ext cx="2385781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17115-112C-489E-84F8-E7EE5057DA9D}">
      <dsp:nvSpPr>
        <dsp:cNvPr id="0" name=""/>
        <dsp:cNvSpPr/>
      </dsp:nvSpPr>
      <dsp:spPr>
        <a:xfrm>
          <a:off x="-59846" y="3794880"/>
          <a:ext cx="1427803" cy="114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CML actualizado según Ȼ/UD</a:t>
          </a:r>
          <a:endParaRPr lang="es-CR" sz="1600" kern="1200" dirty="0"/>
        </a:p>
      </dsp:txBody>
      <dsp:txXfrm>
        <a:off x="-26391" y="3828335"/>
        <a:ext cx="1360893" cy="1075332"/>
      </dsp:txXfrm>
    </dsp:sp>
    <dsp:sp modelId="{D678AF91-AABE-4C85-BEA7-39EC11F0FF9E}">
      <dsp:nvSpPr>
        <dsp:cNvPr id="0" name=""/>
        <dsp:cNvSpPr/>
      </dsp:nvSpPr>
      <dsp:spPr>
        <a:xfrm rot="12600000">
          <a:off x="948968" y="2974710"/>
          <a:ext cx="2394789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C2305-7561-4C15-ADE0-3ACA3E2F63E5}">
      <dsp:nvSpPr>
        <dsp:cNvPr id="0" name=""/>
        <dsp:cNvSpPr/>
      </dsp:nvSpPr>
      <dsp:spPr>
        <a:xfrm>
          <a:off x="395487" y="2095552"/>
          <a:ext cx="1427803" cy="114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CS+RL &gt; = CML</a:t>
          </a:r>
          <a:endParaRPr lang="es-CR" sz="1600" kern="1200" dirty="0"/>
        </a:p>
      </dsp:txBody>
      <dsp:txXfrm>
        <a:off x="428942" y="2129007"/>
        <a:ext cx="1360893" cy="1075332"/>
      </dsp:txXfrm>
    </dsp:sp>
    <dsp:sp modelId="{C8FE44A0-B1E0-4814-89F3-98AB107F17CD}">
      <dsp:nvSpPr>
        <dsp:cNvPr id="0" name=""/>
        <dsp:cNvSpPr/>
      </dsp:nvSpPr>
      <dsp:spPr>
        <a:xfrm rot="14400000">
          <a:off x="1750395" y="2176425"/>
          <a:ext cx="2411953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24EEF-C828-4C84-BB81-7C435260EF58}">
      <dsp:nvSpPr>
        <dsp:cNvPr id="0" name=""/>
        <dsp:cNvSpPr/>
      </dsp:nvSpPr>
      <dsp:spPr>
        <a:xfrm>
          <a:off x="1639481" y="851557"/>
          <a:ext cx="1427803" cy="114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CB=CP+CS–D, cada componente normado.</a:t>
          </a:r>
          <a:endParaRPr lang="es-CR" sz="1600" kern="1200" dirty="0"/>
        </a:p>
      </dsp:txBody>
      <dsp:txXfrm>
        <a:off x="1672936" y="885012"/>
        <a:ext cx="1360893" cy="1075332"/>
      </dsp:txXfrm>
    </dsp:sp>
    <dsp:sp modelId="{948299D0-5432-4BB8-958E-82E872D2479C}">
      <dsp:nvSpPr>
        <dsp:cNvPr id="0" name=""/>
        <dsp:cNvSpPr/>
      </dsp:nvSpPr>
      <dsp:spPr>
        <a:xfrm rot="16200000">
          <a:off x="2842641" y="1886755"/>
          <a:ext cx="2420140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429D4-3B73-4465-91E4-822B4FBCC0B7}">
      <dsp:nvSpPr>
        <dsp:cNvPr id="0" name=""/>
        <dsp:cNvSpPr/>
      </dsp:nvSpPr>
      <dsp:spPr>
        <a:xfrm>
          <a:off x="3250707" y="196936"/>
          <a:ext cx="1604008" cy="1540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RCS = RCS</a:t>
          </a:r>
          <a:r>
            <a:rPr lang="es-CR" sz="1600" kern="1200" baseline="-25000" dirty="0" smtClean="0"/>
            <a:t>INV </a:t>
          </a:r>
          <a:r>
            <a:rPr lang="es-CR" sz="1600" kern="1200" dirty="0" smtClean="0"/>
            <a:t>+ RCS</a:t>
          </a:r>
          <a:r>
            <a:rPr lang="es-CR" sz="1600" kern="1200" baseline="-25000" dirty="0" smtClean="0"/>
            <a:t>V </a:t>
          </a:r>
          <a:r>
            <a:rPr lang="es-CR" sz="1600" kern="1200" dirty="0" smtClean="0"/>
            <a:t>+ RCS</a:t>
          </a:r>
          <a:r>
            <a:rPr lang="es-CR" sz="1600" kern="1200" baseline="-25000" dirty="0" smtClean="0"/>
            <a:t>NV </a:t>
          </a:r>
          <a:r>
            <a:rPr lang="es-CR" sz="1600" kern="1200" dirty="0" smtClean="0"/>
            <a:t>+ RCS</a:t>
          </a:r>
          <a:r>
            <a:rPr lang="es-CR" sz="1600" kern="1200" baseline="-25000" dirty="0" smtClean="0"/>
            <a:t>R</a:t>
          </a:r>
          <a:r>
            <a:rPr lang="es-CR" sz="1600" kern="1200" dirty="0" smtClean="0"/>
            <a:t>C + </a:t>
          </a:r>
          <a:r>
            <a:rPr lang="es-CR" sz="1600" kern="1200" baseline="0" dirty="0" smtClean="0"/>
            <a:t>RCS</a:t>
          </a:r>
          <a:r>
            <a:rPr lang="es-CR" sz="1600" kern="1200" baseline="-25000" dirty="0" smtClean="0"/>
            <a:t>CAT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700" kern="1200" baseline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baseline="0" dirty="0" smtClean="0"/>
            <a:t>RCS</a:t>
          </a:r>
          <a:r>
            <a:rPr lang="es-CR" sz="1600" kern="1200" baseline="-25000" dirty="0" smtClean="0"/>
            <a:t>INV </a:t>
          </a:r>
          <a:r>
            <a:rPr lang="es-CR" sz="1600" kern="1200" baseline="0" dirty="0" smtClean="0"/>
            <a:t>= R</a:t>
          </a:r>
          <a:r>
            <a:rPr lang="es-CR" sz="1600" kern="1200" baseline="-25000" dirty="0" smtClean="0"/>
            <a:t>PR </a:t>
          </a:r>
          <a:r>
            <a:rPr lang="es-CR" sz="1600" kern="1200" baseline="0" dirty="0" smtClean="0"/>
            <a:t>+ R</a:t>
          </a:r>
          <a:r>
            <a:rPr lang="es-CR" sz="1600" kern="1200" baseline="-25000" dirty="0" smtClean="0"/>
            <a:t>CR </a:t>
          </a:r>
          <a:r>
            <a:rPr lang="es-CR" sz="1600" kern="1200" baseline="0" dirty="0" smtClean="0"/>
            <a:t>+ R</a:t>
          </a:r>
          <a:r>
            <a:rPr lang="es-CR" sz="1600" kern="1200" baseline="-25000" dirty="0" smtClean="0"/>
            <a:t>CON </a:t>
          </a:r>
          <a:r>
            <a:rPr lang="es-CR" sz="1600" kern="1200" baseline="0" dirty="0" smtClean="0"/>
            <a:t>+ R</a:t>
          </a:r>
          <a:r>
            <a:rPr lang="es-CR" sz="1600" kern="1200" baseline="-25000" dirty="0" smtClean="0"/>
            <a:t>DES</a:t>
          </a:r>
          <a:endParaRPr lang="es-CR" sz="1600" kern="1200" baseline="-25000" dirty="0"/>
        </a:p>
      </dsp:txBody>
      <dsp:txXfrm>
        <a:off x="3295836" y="242065"/>
        <a:ext cx="1513750" cy="1450558"/>
      </dsp:txXfrm>
    </dsp:sp>
    <dsp:sp modelId="{679E2AA0-A4B3-4013-BC2A-F949182E32E2}">
      <dsp:nvSpPr>
        <dsp:cNvPr id="0" name=""/>
        <dsp:cNvSpPr/>
      </dsp:nvSpPr>
      <dsp:spPr>
        <a:xfrm rot="18000000">
          <a:off x="3943074" y="2176425"/>
          <a:ext cx="2411953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E2871-59DE-4B6D-AB3E-593241ECB4F8}">
      <dsp:nvSpPr>
        <dsp:cNvPr id="0" name=""/>
        <dsp:cNvSpPr/>
      </dsp:nvSpPr>
      <dsp:spPr>
        <a:xfrm>
          <a:off x="5038138" y="851557"/>
          <a:ext cx="1427803" cy="114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ISC = CB/RCS</a:t>
          </a:r>
          <a:endParaRPr lang="es-CR" sz="1600" kern="1200" dirty="0"/>
        </a:p>
      </dsp:txBody>
      <dsp:txXfrm>
        <a:off x="5071593" y="885012"/>
        <a:ext cx="1360893" cy="1075332"/>
      </dsp:txXfrm>
    </dsp:sp>
    <dsp:sp modelId="{88F16A02-164D-4123-BD60-29EA1D06BE4E}">
      <dsp:nvSpPr>
        <dsp:cNvPr id="0" name=""/>
        <dsp:cNvSpPr/>
      </dsp:nvSpPr>
      <dsp:spPr>
        <a:xfrm rot="19800000">
          <a:off x="4761666" y="2974710"/>
          <a:ext cx="2394789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B017-3BA9-4244-A4F2-7651DDBEC785}">
      <dsp:nvSpPr>
        <dsp:cNvPr id="0" name=""/>
        <dsp:cNvSpPr/>
      </dsp:nvSpPr>
      <dsp:spPr>
        <a:xfrm>
          <a:off x="6282133" y="2095552"/>
          <a:ext cx="1427803" cy="114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ISC &gt; = 1, Niveles de alerta e intervención</a:t>
          </a:r>
          <a:endParaRPr lang="es-CR" sz="1600" kern="1200" dirty="0"/>
        </a:p>
      </dsp:txBody>
      <dsp:txXfrm>
        <a:off x="6315588" y="2129007"/>
        <a:ext cx="1360893" cy="1075332"/>
      </dsp:txXfrm>
    </dsp:sp>
    <dsp:sp modelId="{945BCD5A-07E2-4C7C-93E8-38093902CA46}">
      <dsp:nvSpPr>
        <dsp:cNvPr id="0" name=""/>
        <dsp:cNvSpPr/>
      </dsp:nvSpPr>
      <dsp:spPr>
        <a:xfrm>
          <a:off x="5065586" y="4075341"/>
          <a:ext cx="2385781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9B6DF-7766-482A-90AB-6E331931E362}">
      <dsp:nvSpPr>
        <dsp:cNvPr id="0" name=""/>
        <dsp:cNvSpPr/>
      </dsp:nvSpPr>
      <dsp:spPr>
        <a:xfrm>
          <a:off x="6613290" y="3722593"/>
          <a:ext cx="1676155" cy="1286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Valoración y Regulación ACT/PAS, en especial INV, PROV y DERIV</a:t>
          </a:r>
          <a:endParaRPr lang="es-CR" sz="1600" kern="1200" dirty="0"/>
        </a:p>
      </dsp:txBody>
      <dsp:txXfrm>
        <a:off x="6650980" y="3760283"/>
        <a:ext cx="1600775" cy="12114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410DF-1E62-4ED4-BF96-A5670D565025}">
      <dsp:nvSpPr>
        <dsp:cNvPr id="0" name=""/>
        <dsp:cNvSpPr/>
      </dsp:nvSpPr>
      <dsp:spPr>
        <a:xfrm>
          <a:off x="0" y="351967"/>
          <a:ext cx="8712968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12420" rIns="67622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Estructura organizacional clara, segregación de funciones.</a:t>
          </a:r>
          <a:endParaRPr lang="es-CR" sz="1500" b="0" i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Políticas y procedimientos documentados.</a:t>
          </a:r>
          <a:endParaRPr lang="es-CR" sz="1500" b="0" i="0" kern="1200" dirty="0"/>
        </a:p>
      </dsp:txBody>
      <dsp:txXfrm>
        <a:off x="0" y="351967"/>
        <a:ext cx="8712968" cy="874125"/>
      </dsp:txXfrm>
    </dsp:sp>
    <dsp:sp modelId="{CC103ED3-005C-47F1-9FB0-EC0D9B772206}">
      <dsp:nvSpPr>
        <dsp:cNvPr id="0" name=""/>
        <dsp:cNvSpPr/>
      </dsp:nvSpPr>
      <dsp:spPr>
        <a:xfrm>
          <a:off x="435648" y="130567"/>
          <a:ext cx="609907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i="0" kern="1200" dirty="0" smtClean="0"/>
            <a:t>Sistema de Gobierno</a:t>
          </a:r>
          <a:endParaRPr lang="es-CR" sz="1500" b="0" i="0" kern="1200" dirty="0"/>
        </a:p>
      </dsp:txBody>
      <dsp:txXfrm>
        <a:off x="457264" y="152183"/>
        <a:ext cx="6055845" cy="399568"/>
      </dsp:txXfrm>
    </dsp:sp>
    <dsp:sp modelId="{48A804CC-5480-4B1B-AD93-337151AE308F}">
      <dsp:nvSpPr>
        <dsp:cNvPr id="0" name=""/>
        <dsp:cNvSpPr/>
      </dsp:nvSpPr>
      <dsp:spPr>
        <a:xfrm>
          <a:off x="0" y="1528493"/>
          <a:ext cx="8712968" cy="222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12420" rIns="67622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Estrategias, procesos y procedimientos para identificación, estimación, gestión y control de los riesgos inherentes al negocio.</a:t>
          </a:r>
          <a:endParaRPr lang="es-CR" sz="1500" b="0" i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Integrado en estructura organizativa, comprenderá planes de continuidad y será documentado.</a:t>
          </a:r>
          <a:endParaRPr lang="es-CR" sz="1500" b="0" i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Abarcará, al menos, riesgos relacionados con: régimen de suficiencia de capital y solvencia, suscripción y provisiones técnicas, gestión de activos y pasivos, inversiones (liquidez, descalce y concentración), transferencia de riesgos.</a:t>
          </a:r>
          <a:endParaRPr lang="es-CR" sz="1500" b="0" i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Ejercicios periódicos de autoevaluación de riesgos y solvencia.</a:t>
          </a:r>
          <a:endParaRPr lang="es-CR" sz="1500" b="0" i="0" kern="1200" dirty="0"/>
        </a:p>
      </dsp:txBody>
      <dsp:txXfrm>
        <a:off x="0" y="1528493"/>
        <a:ext cx="8712968" cy="2220750"/>
      </dsp:txXfrm>
    </dsp:sp>
    <dsp:sp modelId="{38D72880-6F06-44CE-96A7-65C462900C2D}">
      <dsp:nvSpPr>
        <dsp:cNvPr id="0" name=""/>
        <dsp:cNvSpPr/>
      </dsp:nvSpPr>
      <dsp:spPr>
        <a:xfrm>
          <a:off x="435648" y="1307093"/>
          <a:ext cx="609907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i="0" kern="1200" dirty="0" smtClean="0"/>
            <a:t>Sistema de Gestión Integral del Riesgo </a:t>
          </a:r>
          <a:endParaRPr lang="es-CR" sz="1500" b="0" i="0" kern="1200" dirty="0"/>
        </a:p>
      </dsp:txBody>
      <dsp:txXfrm>
        <a:off x="457264" y="1328709"/>
        <a:ext cx="6055845" cy="399568"/>
      </dsp:txXfrm>
    </dsp:sp>
    <dsp:sp modelId="{C11B6E79-5768-499C-B3EA-B7DE3EC14287}">
      <dsp:nvSpPr>
        <dsp:cNvPr id="0" name=""/>
        <dsp:cNvSpPr/>
      </dsp:nvSpPr>
      <dsp:spPr>
        <a:xfrm>
          <a:off x="0" y="4051643"/>
          <a:ext cx="8712968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12420" rIns="67622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Nombrados por el órgano de dirección. </a:t>
          </a:r>
          <a:endParaRPr lang="es-CR" sz="1500" b="0" i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kern="1200" dirty="0" smtClean="0"/>
            <a:t>Reunirse, cuando menos, una vez al mes. </a:t>
          </a:r>
          <a:endParaRPr lang="es-CR" sz="1500" b="0" i="0" kern="1200" dirty="0"/>
        </a:p>
      </dsp:txBody>
      <dsp:txXfrm>
        <a:off x="0" y="4051643"/>
        <a:ext cx="8712968" cy="874125"/>
      </dsp:txXfrm>
    </dsp:sp>
    <dsp:sp modelId="{BC89251C-B2E5-4BFC-AB77-1D65C254DA69}">
      <dsp:nvSpPr>
        <dsp:cNvPr id="0" name=""/>
        <dsp:cNvSpPr/>
      </dsp:nvSpPr>
      <dsp:spPr>
        <a:xfrm>
          <a:off x="435648" y="3830243"/>
          <a:ext cx="609907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i="0" kern="1200" dirty="0" smtClean="0"/>
            <a:t>Comités de riesgos y comité de activos y pasivos</a:t>
          </a:r>
          <a:endParaRPr lang="es-CR" sz="1500" b="0" i="0" kern="1200" dirty="0"/>
        </a:p>
      </dsp:txBody>
      <dsp:txXfrm>
        <a:off x="457264" y="3851859"/>
        <a:ext cx="6055845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3F0-2480-45E2-A9AA-97C1FB2DBB66}">
      <dsp:nvSpPr>
        <dsp:cNvPr id="0" name=""/>
        <dsp:cNvSpPr/>
      </dsp:nvSpPr>
      <dsp:spPr>
        <a:xfrm>
          <a:off x="0" y="166070"/>
          <a:ext cx="8640960" cy="2044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2910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Estructura organizacional para A.R. (independiente  de otras áreas de control), política de nombramiento y perfiles de puestos (incluyendo función actuarial).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Políticas, procedimientos, modelos y metodologías para valoración de riesgos.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Políticas y procedimientos de solvencia, retención y cesión de riesgos, inversiones, conflictos de intereses, nombramientos clave y control interno. 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smtClean="0"/>
            <a:t>Mecanismos </a:t>
          </a:r>
          <a:r>
            <a:rPr lang="es-ES" sz="1600" b="0" i="0" kern="1200" dirty="0" smtClean="0"/>
            <a:t>de comunicación, autoevaluación y aprobación de acciones de mitigación.</a:t>
          </a:r>
          <a:endParaRPr lang="es-CR" sz="1600" b="0" i="0" kern="1200" dirty="0"/>
        </a:p>
      </dsp:txBody>
      <dsp:txXfrm>
        <a:off x="0" y="166070"/>
        <a:ext cx="8640960" cy="2044350"/>
      </dsp:txXfrm>
    </dsp:sp>
    <dsp:sp modelId="{1BBAA601-CD42-4BE3-B218-E97A0CC2E8EA}">
      <dsp:nvSpPr>
        <dsp:cNvPr id="0" name=""/>
        <dsp:cNvSpPr/>
      </dsp:nvSpPr>
      <dsp:spPr>
        <a:xfrm>
          <a:off x="432048" y="3710"/>
          <a:ext cx="604867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0" i="0" kern="1200" dirty="0" smtClean="0"/>
            <a:t>Manual Políticas y Procedimientos</a:t>
          </a:r>
          <a:endParaRPr lang="es-CR" sz="1600" b="0" i="0" kern="1200" dirty="0"/>
        </a:p>
      </dsp:txBody>
      <dsp:txXfrm>
        <a:off x="447900" y="19562"/>
        <a:ext cx="6016968" cy="293016"/>
      </dsp:txXfrm>
    </dsp:sp>
    <dsp:sp modelId="{ADF742B7-0B2A-4DC6-A68E-4E6A87302B08}">
      <dsp:nvSpPr>
        <dsp:cNvPr id="0" name=""/>
        <dsp:cNvSpPr/>
      </dsp:nvSpPr>
      <dsp:spPr>
        <a:xfrm>
          <a:off x="0" y="2432180"/>
          <a:ext cx="864096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2910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Modelos y sistemas de medición de riesgos.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Información precisa, íntegra y oportuna.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Revisiones periódicas a los supuestos de modelos de estimación.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Comparar periódicamente estimaciones de exposición al riesgo contra resultados reales y, en su caso, modificar supuestos.</a:t>
          </a:r>
          <a:endParaRPr lang="es-CR" sz="1600" b="0" i="0" kern="1200" dirty="0"/>
        </a:p>
      </dsp:txBody>
      <dsp:txXfrm>
        <a:off x="0" y="2432180"/>
        <a:ext cx="8640960" cy="1593900"/>
      </dsp:txXfrm>
    </dsp:sp>
    <dsp:sp modelId="{6CB7BDA8-3A28-464A-9D95-C29105B95D9B}">
      <dsp:nvSpPr>
        <dsp:cNvPr id="0" name=""/>
        <dsp:cNvSpPr/>
      </dsp:nvSpPr>
      <dsp:spPr>
        <a:xfrm>
          <a:off x="432048" y="2269820"/>
          <a:ext cx="604867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Medición, monitoreo, control</a:t>
          </a:r>
          <a:endParaRPr lang="es-CR" sz="1600" b="0" i="0" kern="1200" dirty="0"/>
        </a:p>
      </dsp:txBody>
      <dsp:txXfrm>
        <a:off x="447900" y="2285672"/>
        <a:ext cx="6016968" cy="293016"/>
      </dsp:txXfrm>
    </dsp:sp>
    <dsp:sp modelId="{B6597BA4-1B75-4E46-B6D7-4E1D4D0B7436}">
      <dsp:nvSpPr>
        <dsp:cNvPr id="0" name=""/>
        <dsp:cNvSpPr/>
      </dsp:nvSpPr>
      <dsp:spPr>
        <a:xfrm>
          <a:off x="0" y="4247840"/>
          <a:ext cx="864096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2910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Pruebas de estrés.</a:t>
          </a:r>
          <a:endParaRPr lang="es-CR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Desarrollo de planes de contingencia para esos escenarios.</a:t>
          </a:r>
          <a:endParaRPr lang="es-CR" sz="1600" b="0" i="0" kern="1200" dirty="0"/>
        </a:p>
      </dsp:txBody>
      <dsp:txXfrm>
        <a:off x="0" y="4247840"/>
        <a:ext cx="8640960" cy="831600"/>
      </dsp:txXfrm>
    </dsp:sp>
    <dsp:sp modelId="{927FBA7B-29ED-456D-BBC1-E361600EFDD1}">
      <dsp:nvSpPr>
        <dsp:cNvPr id="0" name=""/>
        <dsp:cNvSpPr/>
      </dsp:nvSpPr>
      <dsp:spPr>
        <a:xfrm>
          <a:off x="432048" y="4085480"/>
          <a:ext cx="604867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Pruebas de simulación</a:t>
          </a:r>
          <a:endParaRPr lang="es-CR" sz="1600" b="0" i="0" kern="1200" dirty="0"/>
        </a:p>
      </dsp:txBody>
      <dsp:txXfrm>
        <a:off x="447900" y="4101332"/>
        <a:ext cx="6016968" cy="2930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9C1B5-AC41-4605-AA24-5FB990E22407}">
      <dsp:nvSpPr>
        <dsp:cNvPr id="0" name=""/>
        <dsp:cNvSpPr/>
      </dsp:nvSpPr>
      <dsp:spPr>
        <a:xfrm>
          <a:off x="0" y="0"/>
          <a:ext cx="8229600" cy="13177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sng" kern="1200" dirty="0" smtClean="0"/>
            <a:t>“Administración integral de riesgos”</a:t>
          </a:r>
          <a:r>
            <a:rPr lang="es-ES" sz="1600" u="none" kern="1200" dirty="0" smtClean="0"/>
            <a:t>:</a:t>
          </a:r>
          <a:r>
            <a:rPr lang="es-ES" sz="1600" kern="1200" dirty="0" smtClean="0"/>
            <a:t> </a:t>
          </a:r>
          <a:r>
            <a:rPr lang="es-ES" sz="1600" i="1" kern="1200" dirty="0" smtClean="0"/>
            <a:t>“(el conjunto de objetivos, políticas, procedimientos y acciones que tienen el propósito de identificar, medir, monitorear, limitar, controlar, informar y revelar los distintos tipos de riesgo a la que se encuentra expuesta la entidad de seguros”</a:t>
          </a:r>
          <a:endParaRPr lang="es-CR" sz="1600" kern="1200" dirty="0"/>
        </a:p>
      </dsp:txBody>
      <dsp:txXfrm>
        <a:off x="0" y="0"/>
        <a:ext cx="8229600" cy="1317746"/>
      </dsp:txXfrm>
    </dsp:sp>
    <dsp:sp modelId="{96BCE623-9B12-491C-A59C-8A32E5C7B4BA}">
      <dsp:nvSpPr>
        <dsp:cNvPr id="0" name=""/>
        <dsp:cNvSpPr/>
      </dsp:nvSpPr>
      <dsp:spPr>
        <a:xfrm>
          <a:off x="0" y="1317746"/>
          <a:ext cx="411479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u="sng" kern="1200" dirty="0" smtClean="0">
              <a:solidFill>
                <a:schemeClr val="tx1"/>
              </a:solidFill>
            </a:rPr>
            <a:t>Documentación previo  a la autorización: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14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400" kern="1200" dirty="0" smtClean="0">
              <a:solidFill>
                <a:schemeClr val="tx1"/>
              </a:solidFill>
            </a:rPr>
            <a:t>Políticas y procedimientos de administración de riesgos</a:t>
          </a:r>
          <a:r>
            <a:rPr lang="es-ES" sz="1400" i="1" kern="1200" dirty="0" smtClean="0">
              <a:solidFill>
                <a:schemeClr val="tx1"/>
              </a:solidFill>
            </a:rPr>
            <a:t>.</a:t>
          </a:r>
          <a:r>
            <a:rPr lang="es-ES" sz="1400" kern="1200" dirty="0" smtClean="0">
              <a:solidFill>
                <a:schemeClr val="tx1"/>
              </a:solidFill>
            </a:rPr>
            <a:t> </a:t>
          </a:r>
          <a:endParaRPr lang="es-CR" sz="1400" kern="1200" dirty="0">
            <a:solidFill>
              <a:schemeClr val="tx1"/>
            </a:solidFill>
          </a:endParaRPr>
        </a:p>
      </dsp:txBody>
      <dsp:txXfrm>
        <a:off x="0" y="1317746"/>
        <a:ext cx="4114799" cy="2767267"/>
      </dsp:txXfrm>
    </dsp:sp>
    <dsp:sp modelId="{B8A2EE65-4330-40BF-BF1F-9E719ECDE21A}">
      <dsp:nvSpPr>
        <dsp:cNvPr id="0" name=""/>
        <dsp:cNvSpPr/>
      </dsp:nvSpPr>
      <dsp:spPr>
        <a:xfrm>
          <a:off x="4114800" y="1317746"/>
          <a:ext cx="411479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u="sng" kern="1200" dirty="0" smtClean="0">
              <a:solidFill>
                <a:schemeClr val="tx1"/>
              </a:solidFill>
            </a:rPr>
            <a:t>C</a:t>
          </a:r>
          <a:r>
            <a:rPr lang="es-CR" sz="1600" b="1" u="sng" kern="1200" dirty="0" err="1" smtClean="0">
              <a:solidFill>
                <a:schemeClr val="tx1"/>
              </a:solidFill>
            </a:rPr>
            <a:t>riterio</a:t>
          </a:r>
          <a:r>
            <a:rPr lang="es-CR" sz="1600" b="1" u="sng" kern="1200" dirty="0" smtClean="0">
              <a:solidFill>
                <a:schemeClr val="tx1"/>
              </a:solidFill>
            </a:rPr>
            <a:t> para otorgar licencia: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R" sz="1400" b="1" i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b="1" i="1" kern="1200" dirty="0" smtClean="0">
              <a:solidFill>
                <a:schemeClr val="tx1"/>
              </a:solidFill>
            </a:rPr>
            <a:t>“</a:t>
          </a:r>
          <a:r>
            <a:rPr lang="es-ES" sz="1400" i="1" kern="1200" dirty="0" smtClean="0">
              <a:solidFill>
                <a:schemeClr val="tx1"/>
              </a:solidFill>
            </a:rPr>
            <a:t>Las políticas, procesos y la estructura organizacional propuesta para la identificación, medición y gestión de riesgos, así como el sistema de control interno, </a:t>
          </a:r>
          <a:r>
            <a:rPr lang="es-ES" sz="1400" i="0" u="sng" kern="1200" dirty="0" smtClean="0">
              <a:solidFill>
                <a:schemeClr val="tx1"/>
              </a:solidFill>
            </a:rPr>
            <a:t>son adecuados para el perfil de riesgo de la entidad y la naturaleza de sus actividades</a:t>
          </a:r>
          <a:r>
            <a:rPr lang="es-ES" sz="1400" i="1" kern="1200" dirty="0" smtClean="0">
              <a:solidFill>
                <a:schemeClr val="tx1"/>
              </a:solidFill>
            </a:rPr>
            <a:t>.”</a:t>
          </a:r>
          <a:endParaRPr lang="es-CR" sz="1400" kern="1200" dirty="0">
            <a:solidFill>
              <a:schemeClr val="tx1"/>
            </a:solidFill>
          </a:endParaRPr>
        </a:p>
      </dsp:txBody>
      <dsp:txXfrm>
        <a:off x="4114800" y="1317746"/>
        <a:ext cx="4114799" cy="2767267"/>
      </dsp:txXfrm>
    </dsp:sp>
    <dsp:sp modelId="{9C4413F5-DD85-47E0-A1EE-87F543935027}">
      <dsp:nvSpPr>
        <dsp:cNvPr id="0" name=""/>
        <dsp:cNvSpPr/>
      </dsp:nvSpPr>
      <dsp:spPr>
        <a:xfrm>
          <a:off x="0" y="4085013"/>
          <a:ext cx="8229600" cy="30747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2AB5D-33CF-4501-B9A5-183A3161CD62}">
      <dsp:nvSpPr>
        <dsp:cNvPr id="0" name=""/>
        <dsp:cNvSpPr/>
      </dsp:nvSpPr>
      <dsp:spPr>
        <a:xfrm>
          <a:off x="599720" y="231804"/>
          <a:ext cx="2438028" cy="2437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Revisión Documental</a:t>
          </a:r>
          <a:endParaRPr lang="es-CR" sz="2400" kern="1200" dirty="0"/>
        </a:p>
      </dsp:txBody>
      <dsp:txXfrm>
        <a:off x="956761" y="588840"/>
        <a:ext cx="1723946" cy="1723921"/>
      </dsp:txXfrm>
    </dsp:sp>
    <dsp:sp modelId="{1E951372-414B-47E2-B5A7-25A4624BE6B9}">
      <dsp:nvSpPr>
        <dsp:cNvPr id="0" name=""/>
        <dsp:cNvSpPr/>
      </dsp:nvSpPr>
      <dsp:spPr>
        <a:xfrm>
          <a:off x="1967890" y="1626006"/>
          <a:ext cx="2438028" cy="2437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Entrevistas</a:t>
          </a:r>
          <a:endParaRPr lang="es-CR" sz="2400" kern="1200" dirty="0"/>
        </a:p>
      </dsp:txBody>
      <dsp:txXfrm>
        <a:off x="2324931" y="1983042"/>
        <a:ext cx="1723946" cy="1723921"/>
      </dsp:txXfrm>
    </dsp:sp>
    <dsp:sp modelId="{C3D625F0-8391-4B66-8AF4-4CC63D33EB9A}">
      <dsp:nvSpPr>
        <dsp:cNvPr id="0" name=""/>
        <dsp:cNvSpPr/>
      </dsp:nvSpPr>
      <dsp:spPr>
        <a:xfrm>
          <a:off x="2591173" y="24989"/>
          <a:ext cx="2438028" cy="2437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Pruebas de auditoría</a:t>
          </a:r>
          <a:endParaRPr lang="es-CR" sz="2400" kern="1200" dirty="0"/>
        </a:p>
      </dsp:txBody>
      <dsp:txXfrm>
        <a:off x="2948214" y="382025"/>
        <a:ext cx="1723946" cy="1723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6E9BF6-F993-41CF-AC83-3DD69355E74A}" type="datetimeFigureOut">
              <a:rPr lang="es-CR" smtClean="0"/>
              <a:t>17/11/2011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131E4C-0E64-48DC-A4D3-9726B29DADD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464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31E4C-0E64-48DC-A4D3-9726B29DADD1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0667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0350"/>
            <a:ext cx="7850188" cy="504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196975"/>
            <a:ext cx="3884613" cy="48228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6613" y="1196975"/>
            <a:ext cx="3886200" cy="23352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6613" y="3684588"/>
            <a:ext cx="3886200" cy="233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	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7F68-F658-41B5-9233-31C56816DF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6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CAAA3-1622-4305-B04E-7EB728AACA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516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gese.fi.cr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50696" cy="5904656"/>
          </a:xfrm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bg1"/>
                </a:solidFill>
              </a:rPr>
              <a:t>Seminario Regional sobre Regulación y Supervisión de Seguros </a:t>
            </a:r>
            <a:br>
              <a:rPr lang="es-ES" sz="2000" dirty="0" smtClean="0">
                <a:solidFill>
                  <a:schemeClr val="bg1"/>
                </a:solidFill>
              </a:rPr>
            </a:br>
            <a:r>
              <a:rPr lang="es-ES" sz="2000" dirty="0" smtClean="0">
                <a:solidFill>
                  <a:schemeClr val="bg1"/>
                </a:solidFill>
              </a:rPr>
              <a:t>IAIS-ASSAL-Superintendencia de Seguros de la Nación</a:t>
            </a:r>
            <a:br>
              <a:rPr lang="es-ES" sz="2000" dirty="0" smtClean="0">
                <a:solidFill>
                  <a:schemeClr val="bg1"/>
                </a:solidFill>
              </a:rPr>
            </a:br>
            <a:r>
              <a:rPr lang="es-ES" sz="2000" dirty="0" smtClean="0">
                <a:solidFill>
                  <a:schemeClr val="bg1"/>
                </a:solidFill>
              </a:rPr>
              <a:t>Buenos Aires, Argentina, Noviembre 2011</a:t>
            </a:r>
            <a:r>
              <a:rPr lang="es-ES" sz="2000" dirty="0">
                <a:solidFill>
                  <a:schemeClr val="bg1"/>
                </a:solidFill>
              </a:rPr>
              <a:t/>
            </a:r>
            <a:br>
              <a:rPr lang="es-ES" sz="2000" dirty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>Panel:</a:t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CR" dirty="0" smtClean="0">
                <a:solidFill>
                  <a:schemeClr val="bg1"/>
                </a:solidFill>
              </a:rPr>
              <a:t>Estrategias Cuantitativas y Cualitativas para la Evaluación y Administración del Riesgo  </a:t>
            </a:r>
            <a:r>
              <a:rPr lang="es-ES" sz="2000" dirty="0" smtClean="0">
                <a:solidFill>
                  <a:schemeClr val="bg1"/>
                </a:solidFill>
              </a:rPr>
              <a:t/>
            </a:r>
            <a:br>
              <a:rPr lang="es-ES" sz="2000" dirty="0" smtClean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ES" sz="1000" dirty="0" smtClean="0">
                <a:solidFill>
                  <a:schemeClr val="bg1"/>
                </a:solidFill>
              </a:rPr>
              <a:t/>
            </a:r>
            <a:br>
              <a:rPr lang="es-ES" sz="1000" dirty="0" smtClean="0">
                <a:solidFill>
                  <a:schemeClr val="bg1"/>
                </a:solidFill>
              </a:rPr>
            </a:br>
            <a:r>
              <a:rPr lang="es-CR" sz="2000" dirty="0" smtClean="0">
                <a:solidFill>
                  <a:schemeClr val="bg1"/>
                </a:solidFill>
              </a:rPr>
              <a:t>Tomás Soley Pérez</a:t>
            </a:r>
            <a:br>
              <a:rPr lang="es-CR" sz="2000" dirty="0" smtClean="0">
                <a:solidFill>
                  <a:schemeClr val="bg1"/>
                </a:solidFill>
              </a:rPr>
            </a:br>
            <a:r>
              <a:rPr lang="es-CR" sz="2000" dirty="0" smtClean="0">
                <a:solidFill>
                  <a:schemeClr val="bg1"/>
                </a:solidFill>
              </a:rPr>
              <a:t>Intendente General de Seguros</a:t>
            </a:r>
            <a:endParaRPr lang="es-C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40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Marco conceptual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3929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2123728" y="3284984"/>
            <a:ext cx="4752528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CuadroTexto"/>
          <p:cNvSpPr txBox="1"/>
          <p:nvPr/>
        </p:nvSpPr>
        <p:spPr>
          <a:xfrm>
            <a:off x="2339752" y="350100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 smtClean="0">
                <a:solidFill>
                  <a:schemeClr val="bg1"/>
                </a:solidFill>
              </a:rPr>
              <a:t>Valoración de posición de riesgo y solvencia</a:t>
            </a: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9" name="8 Flecha a la derecha con bandas"/>
          <p:cNvSpPr/>
          <p:nvPr/>
        </p:nvSpPr>
        <p:spPr>
          <a:xfrm rot="16200000">
            <a:off x="3995936" y="2420888"/>
            <a:ext cx="864096" cy="57606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10 Flecha a la derecha con bandas"/>
          <p:cNvSpPr/>
          <p:nvPr/>
        </p:nvSpPr>
        <p:spPr>
          <a:xfrm rot="16200000">
            <a:off x="3923928" y="4365104"/>
            <a:ext cx="1008112" cy="57606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3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87824" y="2852936"/>
            <a:ext cx="5913165" cy="152400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r" defTabSz="457200" fontAlgn="auto">
              <a:spcAft>
                <a:spcPts val="0"/>
              </a:spcAft>
              <a:defRPr/>
            </a:pPr>
            <a:r>
              <a:rPr lang="es-CR" sz="48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Atención PBS 16</a:t>
            </a:r>
          </a:p>
          <a:p>
            <a:pPr algn="r" defTabSz="457200" fontAlgn="auto">
              <a:spcAft>
                <a:spcPts val="0"/>
              </a:spcAft>
              <a:defRPr/>
            </a:pPr>
            <a:r>
              <a:rPr lang="es-CR" sz="40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Requerimiento normativo</a:t>
            </a:r>
            <a:endParaRPr lang="es-CR" sz="40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080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Ley Reguladora del Mercado de Seguros (Ley 8653)</a:t>
            </a:r>
            <a:endParaRPr lang="es-CR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37761463"/>
              </p:ext>
            </p:extLst>
          </p:nvPr>
        </p:nvGraphicFramePr>
        <p:xfrm>
          <a:off x="539552" y="1798016"/>
          <a:ext cx="8147248" cy="4295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06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Reglamento de Solvencia</a:t>
            </a:r>
            <a:endParaRPr lang="es-CR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61711298"/>
              </p:ext>
            </p:extLst>
          </p:nvPr>
        </p:nvGraphicFramePr>
        <p:xfrm>
          <a:off x="457200" y="105273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0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0188" cy="5048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CR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Suficiencia de </a:t>
            </a:r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Capital</a:t>
            </a:r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58214" y="6408738"/>
            <a:ext cx="655611" cy="365125"/>
          </a:xfrm>
        </p:spPr>
        <p:txBody>
          <a:bodyPr/>
          <a:lstStyle/>
          <a:p>
            <a:pPr>
              <a:defRPr/>
            </a:pPr>
            <a:fld id="{41581EAA-BA89-44A9-8CA6-7A5A120D5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196975"/>
            <a:ext cx="7391400" cy="4822825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El índice de suficiencia de Capital (ISC) de la entidad se calcula según la siguiente fórmula:</a:t>
            </a:r>
          </a:p>
          <a:p>
            <a:pPr>
              <a:buFont typeface="Wingdings 3" pitchFamily="18" charset="2"/>
              <a:buNone/>
              <a:defRPr/>
            </a:pPr>
            <a:endParaRPr lang="es-ES" sz="1100" dirty="0" smtClean="0"/>
          </a:p>
          <a:p>
            <a:pPr>
              <a:buFont typeface="Wingdings 3" pitchFamily="18" charset="2"/>
              <a:buNone/>
              <a:defRPr/>
            </a:pPr>
            <a:r>
              <a:rPr lang="es-ES" sz="1100" dirty="0" smtClean="0"/>
              <a:t>Donde:</a:t>
            </a:r>
          </a:p>
          <a:p>
            <a:pPr lvl="1">
              <a:defRPr/>
            </a:pPr>
            <a:r>
              <a:rPr lang="es-ES" sz="1050" dirty="0" smtClean="0"/>
              <a:t>ISC= Índice de Suficiencia de Capital</a:t>
            </a:r>
          </a:p>
          <a:p>
            <a:pPr lvl="1">
              <a:defRPr/>
            </a:pPr>
            <a:r>
              <a:rPr lang="es-ES" sz="1050" dirty="0" smtClean="0"/>
              <a:t>CB= Capital Base</a:t>
            </a:r>
          </a:p>
          <a:p>
            <a:pPr lvl="1">
              <a:defRPr/>
            </a:pPr>
            <a:r>
              <a:rPr lang="es-ES" sz="1050" dirty="0" smtClean="0"/>
              <a:t>RCS= Requerimiento de Capital de Solvencia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Ø"/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Ø"/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2632" y="2364890"/>
            <a:ext cx="1449859" cy="70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640" y="2402937"/>
            <a:ext cx="10214007" cy="388843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162449"/>
            <a:ext cx="3187893" cy="182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Reglamento de Autorizaciones</a:t>
            </a:r>
            <a:b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</a:br>
            <a:r>
              <a:rPr lang="es-ES" sz="27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Requisitos Mínimos </a:t>
            </a:r>
            <a:r>
              <a:rPr lang="es-ES" sz="27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de Funcionamiento</a:t>
            </a:r>
            <a:endParaRPr lang="es-CR" sz="27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32164320"/>
              </p:ext>
            </p:extLst>
          </p:nvPr>
        </p:nvGraphicFramePr>
        <p:xfrm>
          <a:off x="251520" y="1613024"/>
          <a:ext cx="871296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8541" y="56111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Reglamento de Autorizaciones</a:t>
            </a:r>
            <a:b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</a:br>
            <a:r>
              <a:rPr lang="es-ES" sz="20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Requisitos Mínimos Sistema Administración Integral de Riesgos</a:t>
            </a:r>
            <a:endParaRPr lang="es-CR" sz="20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94432937"/>
              </p:ext>
            </p:extLst>
          </p:nvPr>
        </p:nvGraphicFramePr>
        <p:xfrm>
          <a:off x="323528" y="1439872"/>
          <a:ext cx="8640960" cy="508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8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Reglamento de Autorizaciones</a:t>
            </a:r>
            <a:endParaRPr lang="es-CR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730028000"/>
              </p:ext>
            </p:extLst>
          </p:nvPr>
        </p:nvGraphicFramePr>
        <p:xfrm>
          <a:off x="457200" y="1700808"/>
          <a:ext cx="8229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2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87824" y="2852936"/>
            <a:ext cx="5913165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defTabSz="457200" fontAlgn="auto">
              <a:spcAft>
                <a:spcPts val="0"/>
              </a:spcAft>
              <a:defRPr/>
            </a:pPr>
            <a:r>
              <a:rPr lang="es-CR" sz="48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Atención PBS 16</a:t>
            </a:r>
          </a:p>
          <a:p>
            <a:pPr algn="r" defTabSz="457200" fontAlgn="auto">
              <a:spcAft>
                <a:spcPts val="0"/>
              </a:spcAft>
              <a:defRPr/>
            </a:pPr>
            <a:r>
              <a:rPr lang="es-CR" sz="40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Supervisión</a:t>
            </a:r>
            <a:endParaRPr lang="es-CR" sz="40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49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BD509-25B3-44D4-9FE7-C957F1DF11C7}" type="slidenum">
              <a:rPr lang="es-ES_tradnl" smtClean="0">
                <a:latin typeface="Arial Black" pitchFamily="34" charset="0"/>
              </a:rPr>
              <a:pPr eaLnBrk="1" hangingPunct="1"/>
              <a:t>19</a:t>
            </a:fld>
            <a:endParaRPr lang="es-ES_tradnl" smtClean="0">
              <a:latin typeface="Arial Black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55675"/>
          </a:xfrm>
          <a:noFill/>
        </p:spPr>
        <p:txBody>
          <a:bodyPr anchorCtr="1">
            <a:noAutofit/>
          </a:bodyPr>
          <a:lstStyle/>
          <a:p>
            <a:pPr eaLnBrk="1" hangingPunct="1"/>
            <a: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Evaluación del sistema de administración integral de riesgo</a:t>
            </a:r>
            <a:endParaRPr lang="es-ES_tradnl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487472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54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933382461"/>
              </p:ext>
            </p:extLst>
          </p:nvPr>
        </p:nvGraphicFramePr>
        <p:xfrm>
          <a:off x="468506" y="1795264"/>
          <a:ext cx="8465631" cy="3920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R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Temas a tratar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4711" y="1625225"/>
            <a:ext cx="8147248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CR" sz="1600" b="1" dirty="0"/>
          </a:p>
          <a:p>
            <a:pPr marL="901700" lvl="1" indent="-444500"/>
            <a:endParaRPr lang="es-CR" sz="1050" dirty="0" smtClean="0"/>
          </a:p>
        </p:txBody>
      </p:sp>
      <p:sp>
        <p:nvSpPr>
          <p:cNvPr id="4" name="3 Flecha a la derecha con muesca">
            <a:hlinkClick r:id="rId7" action="ppaction://hlinksldjump"/>
          </p:cNvPr>
          <p:cNvSpPr/>
          <p:nvPr/>
        </p:nvSpPr>
        <p:spPr>
          <a:xfrm>
            <a:off x="3948536" y="2492663"/>
            <a:ext cx="576064" cy="36004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Flecha a la derecha con muesca">
            <a:hlinkClick r:id="rId8" action="ppaction://hlinksldjump"/>
          </p:cNvPr>
          <p:cNvSpPr/>
          <p:nvPr/>
        </p:nvSpPr>
        <p:spPr>
          <a:xfrm>
            <a:off x="3995936" y="3667635"/>
            <a:ext cx="576064" cy="36004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Flecha a la derecha con muesca">
            <a:hlinkClick r:id="rId9" action="ppaction://hlinksldjump"/>
          </p:cNvPr>
          <p:cNvSpPr/>
          <p:nvPr/>
        </p:nvSpPr>
        <p:spPr>
          <a:xfrm>
            <a:off x="3995936" y="5025371"/>
            <a:ext cx="576064" cy="36004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69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BD509-25B3-44D4-9FE7-C957F1DF11C7}" type="slidenum">
              <a:rPr lang="es-ES_tradnl" smtClean="0">
                <a:latin typeface="Arial Black" pitchFamily="34" charset="0"/>
              </a:rPr>
              <a:pPr eaLnBrk="1" hangingPunct="1"/>
              <a:t>20</a:t>
            </a:fld>
            <a:endParaRPr lang="es-ES_tradnl" smtClean="0">
              <a:latin typeface="Arial Black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55675"/>
          </a:xfrm>
          <a:noFill/>
        </p:spPr>
        <p:txBody>
          <a:bodyPr anchorCtr="1">
            <a:noAutofit/>
          </a:bodyPr>
          <a:lstStyle/>
          <a:p>
            <a:pPr eaLnBrk="1" hangingPunct="1"/>
            <a: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Evaluación del sistema de administración integral de riesgo</a:t>
            </a:r>
            <a:endParaRPr lang="es-ES_tradnl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grpSp>
        <p:nvGrpSpPr>
          <p:cNvPr id="58372" name="Group 3"/>
          <p:cNvGrpSpPr>
            <a:grpSpLocks/>
          </p:cNvGrpSpPr>
          <p:nvPr/>
        </p:nvGrpSpPr>
        <p:grpSpPr bwMode="auto">
          <a:xfrm>
            <a:off x="3419475" y="2276475"/>
            <a:ext cx="2376488" cy="1366838"/>
            <a:chOff x="2154" y="1525"/>
            <a:chExt cx="998" cy="907"/>
          </a:xfrm>
        </p:grpSpPr>
        <p:sp>
          <p:nvSpPr>
            <p:cNvPr id="58403" name="Oval 4"/>
            <p:cNvSpPr>
              <a:spLocks noChangeArrowheads="1"/>
            </p:cNvSpPr>
            <p:nvPr/>
          </p:nvSpPr>
          <p:spPr bwMode="auto">
            <a:xfrm>
              <a:off x="2154" y="1525"/>
              <a:ext cx="998" cy="907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8404" name="Text Box 5"/>
            <p:cNvSpPr txBox="1">
              <a:spLocks noChangeArrowheads="1"/>
            </p:cNvSpPr>
            <p:nvPr/>
          </p:nvSpPr>
          <p:spPr bwMode="auto">
            <a:xfrm>
              <a:off x="2336" y="1848"/>
              <a:ext cx="635" cy="245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b="1" dirty="0" smtClean="0">
                  <a:solidFill>
                    <a:schemeClr val="bg1"/>
                  </a:solidFill>
                  <a:latin typeface="Tahoma" pitchFamily="34" charset="0"/>
                </a:rPr>
                <a:t>SAIR</a:t>
              </a:r>
              <a:endParaRPr lang="es-ES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788025" y="1484313"/>
            <a:ext cx="1873126" cy="549275"/>
            <a:chOff x="2971" y="1207"/>
            <a:chExt cx="1451" cy="226"/>
          </a:xfrm>
        </p:grpSpPr>
        <p:sp>
          <p:nvSpPr>
            <p:cNvPr id="58401" name="Rectangle 7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402" name="Text Box 8"/>
            <p:cNvSpPr txBox="1">
              <a:spLocks noChangeArrowheads="1"/>
            </p:cNvSpPr>
            <p:nvPr/>
          </p:nvSpPr>
          <p:spPr bwMode="auto">
            <a:xfrm>
              <a:off x="3063" y="1207"/>
              <a:ext cx="1267" cy="21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1400" b="1" dirty="0" smtClean="0">
                  <a:solidFill>
                    <a:schemeClr val="bg1"/>
                  </a:solidFill>
                  <a:latin typeface="Tahoma" pitchFamily="34" charset="0"/>
                </a:rPr>
                <a:t>Estructura y procedimientos</a:t>
              </a:r>
              <a:endParaRPr lang="es-ES" sz="14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940426" y="3735286"/>
            <a:ext cx="1441450" cy="558800"/>
            <a:chOff x="2971" y="1207"/>
            <a:chExt cx="1451" cy="226"/>
          </a:xfrm>
        </p:grpSpPr>
        <p:sp>
          <p:nvSpPr>
            <p:cNvPr id="58399" name="Rectangle 10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400" name="Text Box 11"/>
            <p:cNvSpPr txBox="1">
              <a:spLocks noChangeArrowheads="1"/>
            </p:cNvSpPr>
            <p:nvPr/>
          </p:nvSpPr>
          <p:spPr bwMode="auto">
            <a:xfrm>
              <a:off x="3060" y="1207"/>
              <a:ext cx="1273" cy="212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1400" b="1" dirty="0" smtClean="0">
                  <a:solidFill>
                    <a:schemeClr val="bg1"/>
                  </a:solidFill>
                  <a:latin typeface="Tahoma" pitchFamily="34" charset="0"/>
                </a:rPr>
                <a:t>Políticas explícitas</a:t>
              </a:r>
              <a:endParaRPr lang="es-ES" sz="14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032100" y="3860800"/>
            <a:ext cx="1727200" cy="547688"/>
            <a:chOff x="2971" y="1207"/>
            <a:chExt cx="1451" cy="226"/>
          </a:xfrm>
        </p:grpSpPr>
        <p:sp>
          <p:nvSpPr>
            <p:cNvPr id="58397" name="Rectangle 13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98" name="Text Box 14"/>
            <p:cNvSpPr txBox="1">
              <a:spLocks noChangeArrowheads="1"/>
            </p:cNvSpPr>
            <p:nvPr/>
          </p:nvSpPr>
          <p:spPr bwMode="auto">
            <a:xfrm>
              <a:off x="3060" y="1207"/>
              <a:ext cx="1273" cy="127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1400" b="1" dirty="0" smtClean="0">
                  <a:solidFill>
                    <a:schemeClr val="bg1"/>
                  </a:solidFill>
                  <a:latin typeface="Tahoma" pitchFamily="34" charset="0"/>
                </a:rPr>
                <a:t>Modelos</a:t>
              </a:r>
              <a:endParaRPr lang="es-ES" sz="14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11560" y="1872997"/>
            <a:ext cx="1943869" cy="595327"/>
            <a:chOff x="2971" y="1207"/>
            <a:chExt cx="1451" cy="226"/>
          </a:xfrm>
        </p:grpSpPr>
        <p:sp>
          <p:nvSpPr>
            <p:cNvPr id="58393" name="Rectangle 19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94" name="Text Box 20"/>
            <p:cNvSpPr txBox="1">
              <a:spLocks noChangeArrowheads="1"/>
            </p:cNvSpPr>
            <p:nvPr/>
          </p:nvSpPr>
          <p:spPr bwMode="auto">
            <a:xfrm>
              <a:off x="2971" y="1207"/>
              <a:ext cx="1361" cy="199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1400" b="1" dirty="0" smtClean="0">
                  <a:solidFill>
                    <a:schemeClr val="bg1"/>
                  </a:solidFill>
                  <a:latin typeface="Tahoma" pitchFamily="34" charset="0"/>
                </a:rPr>
                <a:t>Gobierno y control interno</a:t>
              </a:r>
              <a:endParaRPr lang="es-ES" sz="14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29993" y="2520748"/>
            <a:ext cx="1944688" cy="1647824"/>
            <a:chOff x="2971" y="1207"/>
            <a:chExt cx="1451" cy="226"/>
          </a:xfrm>
        </p:grpSpPr>
        <p:sp>
          <p:nvSpPr>
            <p:cNvPr id="58389" name="Rectangle 25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90" name="Text Box 26"/>
            <p:cNvSpPr txBox="1">
              <a:spLocks noChangeArrowheads="1"/>
            </p:cNvSpPr>
            <p:nvPr/>
          </p:nvSpPr>
          <p:spPr bwMode="auto">
            <a:xfrm>
              <a:off x="3061" y="1207"/>
              <a:ext cx="1271" cy="1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 </a:t>
              </a: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Flujo de información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Toma de decisiones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Control de políticas y límites establecidos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Monitoreo </a:t>
              </a: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financiero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6696074" y="1484314"/>
            <a:ext cx="2483353" cy="1677779"/>
            <a:chOff x="2950" y="1207"/>
            <a:chExt cx="1472" cy="258"/>
          </a:xfrm>
          <a:solidFill>
            <a:schemeClr val="accent1"/>
          </a:solidFill>
        </p:grpSpPr>
        <p:sp>
          <p:nvSpPr>
            <p:cNvPr id="58387" name="Rectangle 28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88" name="Text Box 29"/>
            <p:cNvSpPr txBox="1">
              <a:spLocks noChangeArrowheads="1"/>
            </p:cNvSpPr>
            <p:nvPr/>
          </p:nvSpPr>
          <p:spPr bwMode="auto">
            <a:xfrm>
              <a:off x="2950" y="1207"/>
              <a:ext cx="1472" cy="2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100" b="1" dirty="0" smtClean="0">
                  <a:solidFill>
                    <a:schemeClr val="bg2"/>
                  </a:solidFill>
                  <a:latin typeface="Tahoma" pitchFamily="34" charset="0"/>
                </a:rPr>
                <a:t> </a:t>
              </a:r>
              <a:r>
                <a:rPr lang="es-ES" sz="1100" b="1" dirty="0">
                  <a:solidFill>
                    <a:schemeClr val="bg2"/>
                  </a:solidFill>
                  <a:latin typeface="Tahoma" pitchFamily="34" charset="0"/>
                </a:rPr>
                <a:t> Explícita y acorde con la complejidad del </a:t>
              </a:r>
              <a:r>
                <a:rPr lang="es-ES" sz="1100" b="1" dirty="0" smtClean="0">
                  <a:solidFill>
                    <a:schemeClr val="bg2"/>
                  </a:solidFill>
                  <a:latin typeface="Tahoma" pitchFamily="34" charset="0"/>
                </a:rPr>
                <a:t>negocio</a:t>
              </a:r>
              <a:endParaRPr lang="es-ES" sz="1100" b="1" dirty="0">
                <a:solidFill>
                  <a:schemeClr val="bg2"/>
                </a:solidFill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100" b="1" dirty="0" smtClean="0">
                  <a:solidFill>
                    <a:schemeClr val="bg2"/>
                  </a:solidFill>
                  <a:latin typeface="Tahoma" pitchFamily="34" charset="0"/>
                </a:rPr>
                <a:t> Independencia </a:t>
              </a:r>
              <a:r>
                <a:rPr lang="es-ES" sz="1100" b="1" dirty="0">
                  <a:solidFill>
                    <a:schemeClr val="bg2"/>
                  </a:solidFill>
                  <a:latin typeface="Tahoma" pitchFamily="34" charset="0"/>
                </a:rPr>
                <a:t>entre la evaluación de riesgos y las áreas </a:t>
              </a:r>
              <a:r>
                <a:rPr lang="es-ES" sz="1100" b="1" dirty="0" smtClean="0">
                  <a:solidFill>
                    <a:schemeClr val="bg2"/>
                  </a:solidFill>
                  <a:latin typeface="Tahoma" pitchFamily="34" charset="0"/>
                </a:rPr>
                <a:t>operativas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100" b="1" dirty="0" smtClean="0">
                  <a:solidFill>
                    <a:schemeClr val="bg2"/>
                  </a:solidFill>
                  <a:latin typeface="Tahoma" pitchFamily="34" charset="0"/>
                </a:rPr>
                <a:t>Definición de procedimientos, perfil de puestos y funciones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s-ES" sz="1000" b="1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5940426" y="4311545"/>
            <a:ext cx="2233612" cy="2248068"/>
            <a:chOff x="2971" y="1207"/>
            <a:chExt cx="1451" cy="381"/>
          </a:xfrm>
        </p:grpSpPr>
        <p:sp>
          <p:nvSpPr>
            <p:cNvPr id="58385" name="Rectangle 31"/>
            <p:cNvSpPr>
              <a:spLocks noChangeArrowheads="1"/>
            </p:cNvSpPr>
            <p:nvPr/>
          </p:nvSpPr>
          <p:spPr bwMode="auto">
            <a:xfrm>
              <a:off x="2971" y="1207"/>
              <a:ext cx="1451" cy="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86" name="Text Box 32"/>
            <p:cNvSpPr txBox="1">
              <a:spLocks noChangeArrowheads="1"/>
            </p:cNvSpPr>
            <p:nvPr/>
          </p:nvSpPr>
          <p:spPr bwMode="auto">
            <a:xfrm>
              <a:off x="2972" y="1207"/>
              <a:ext cx="1450" cy="3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Identificación, Evaluación, Control y  Mitigación de riesgos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Posición de capital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Productos nuevos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Inversiones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Retención y reaseguro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Conflictos de interés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Nombramientos claves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 smtClean="0">
                  <a:solidFill>
                    <a:schemeClr val="bg2"/>
                  </a:solidFill>
                  <a:latin typeface="Tahoma" pitchFamily="34" charset="0"/>
                </a:rPr>
                <a:t>Niveles de aprobación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s-ES" sz="1000" b="1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3032100" y="4437065"/>
            <a:ext cx="2090738" cy="1614488"/>
            <a:chOff x="2154" y="3113"/>
            <a:chExt cx="1407" cy="1017"/>
          </a:xfrm>
          <a:solidFill>
            <a:schemeClr val="accent1"/>
          </a:solidFill>
        </p:grpSpPr>
        <p:sp>
          <p:nvSpPr>
            <p:cNvPr id="58383" name="Rectangle 34"/>
            <p:cNvSpPr>
              <a:spLocks noChangeArrowheads="1"/>
            </p:cNvSpPr>
            <p:nvPr/>
          </p:nvSpPr>
          <p:spPr bwMode="auto">
            <a:xfrm>
              <a:off x="2154" y="3113"/>
              <a:ext cx="1407" cy="10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8384" name="Text Box 35"/>
            <p:cNvSpPr txBox="1">
              <a:spLocks noChangeArrowheads="1"/>
            </p:cNvSpPr>
            <p:nvPr/>
          </p:nvSpPr>
          <p:spPr bwMode="auto">
            <a:xfrm>
              <a:off x="2241" y="3113"/>
              <a:ext cx="1233" cy="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Pertinentes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Información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Pruebas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Escenarios extremos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s-ES" sz="1000" b="1" dirty="0">
                  <a:solidFill>
                    <a:schemeClr val="bg2"/>
                  </a:solidFill>
                  <a:latin typeface="Tahoma" pitchFamily="34" charset="0"/>
                </a:rPr>
                <a:t>Prueba de uso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48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08520" y="1267624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¡Muchas gracias!</a:t>
            </a:r>
          </a:p>
        </p:txBody>
      </p:sp>
      <p:pic>
        <p:nvPicPr>
          <p:cNvPr id="3" name="Picture 2" descr="D:\MolinaLM\Mis Documentos\Prensa SUGESE\logo\Sugesi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9646"/>
            <a:ext cx="3384376" cy="22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60017" y="2996952"/>
            <a:ext cx="418052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Georgia" pitchFamily="18" charset="0"/>
              <a:buNone/>
              <a:defRPr/>
            </a:pPr>
            <a:r>
              <a:rPr lang="es-CR" sz="2400" dirty="0" smtClean="0">
                <a:solidFill>
                  <a:prstClr val="black"/>
                </a:solidFill>
              </a:rPr>
              <a:t>Teléfono:  (506) 2243-5108</a:t>
            </a:r>
          </a:p>
          <a:p>
            <a:pPr algn="r">
              <a:buFont typeface="Georgia" pitchFamily="18" charset="0"/>
              <a:buNone/>
              <a:defRPr/>
            </a:pPr>
            <a:r>
              <a:rPr lang="es-CR" sz="2400" dirty="0" smtClean="0">
                <a:solidFill>
                  <a:prstClr val="black"/>
                </a:solidFill>
              </a:rPr>
              <a:t>Fax:  (506) 2243-5151</a:t>
            </a:r>
          </a:p>
          <a:p>
            <a:pPr algn="r">
              <a:buFont typeface="Georgia" pitchFamily="18" charset="0"/>
              <a:buNone/>
              <a:defRPr/>
            </a:pPr>
            <a:r>
              <a:rPr lang="es-CR" sz="2400" dirty="0" smtClean="0">
                <a:solidFill>
                  <a:prstClr val="black"/>
                </a:solidFill>
              </a:rPr>
              <a:t>E-mail: sugese@sugese.fi.cr</a:t>
            </a:r>
          </a:p>
          <a:p>
            <a:pPr algn="r">
              <a:buFont typeface="Georgia" pitchFamily="18" charset="0"/>
              <a:buNone/>
              <a:defRPr/>
            </a:pPr>
            <a:r>
              <a:rPr lang="es-CR" sz="2400" dirty="0" smtClean="0">
                <a:solidFill>
                  <a:prstClr val="black"/>
                </a:solidFill>
                <a:hlinkClick r:id="rId3"/>
              </a:rPr>
              <a:t>www.sugese.fi.cr</a:t>
            </a:r>
            <a:endParaRPr lang="es-E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623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Antecedentes</a:t>
            </a:r>
            <a:endParaRPr lang="es-CR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362475"/>
          </a:xfrm>
        </p:spPr>
        <p:txBody>
          <a:bodyPr>
            <a:normAutofit/>
          </a:bodyPr>
          <a:lstStyle/>
          <a:p>
            <a:pPr marL="23813" indent="0" algn="just">
              <a:buNone/>
            </a:pPr>
            <a:r>
              <a:rPr lang="es-CR" sz="2000" b="1" dirty="0" smtClean="0">
                <a:latin typeface="+mj-lt"/>
                <a:cs typeface="Calibri" pitchFamily="34" charset="0"/>
              </a:rPr>
              <a:t>Ley Reguladora del Mercado de Seguros (Ley 8653), 07/08/2008</a:t>
            </a:r>
          </a:p>
          <a:p>
            <a:pPr marL="630238" algn="just"/>
            <a:r>
              <a:rPr lang="es-CR" sz="2000" dirty="0">
                <a:latin typeface="+mj-lt"/>
                <a:cs typeface="Calibri" pitchFamily="34" charset="0"/>
              </a:rPr>
              <a:t>Monopolio estatal del mercado asegurador durante 84 años.</a:t>
            </a:r>
          </a:p>
          <a:p>
            <a:pPr marL="630238" algn="just"/>
            <a:r>
              <a:rPr lang="es-CR" sz="2000" dirty="0">
                <a:latin typeface="+mj-lt"/>
                <a:cs typeface="Calibri" pitchFamily="34" charset="0"/>
              </a:rPr>
              <a:t>Ausencia de supervisión sobre bases técnicas de administración de riesgos.</a:t>
            </a:r>
          </a:p>
          <a:p>
            <a:pPr marL="627063" indent="-361950" algn="just"/>
            <a:r>
              <a:rPr lang="es-CR" sz="2000" dirty="0" smtClean="0">
                <a:latin typeface="+mj-lt"/>
                <a:cs typeface="Calibri" pitchFamily="34" charset="0"/>
              </a:rPr>
              <a:t>Apertura </a:t>
            </a:r>
            <a:r>
              <a:rPr lang="es-CR" sz="2000" dirty="0">
                <a:latin typeface="+mj-lt"/>
                <a:cs typeface="Calibri" pitchFamily="34" charset="0"/>
              </a:rPr>
              <a:t>del mercado de seguros</a:t>
            </a:r>
          </a:p>
          <a:p>
            <a:pPr marL="627063" indent="-361950" algn="just"/>
            <a:r>
              <a:rPr lang="es-CR" sz="2000" dirty="0">
                <a:latin typeface="+mj-lt"/>
                <a:cs typeface="Calibri" pitchFamily="34" charset="0"/>
              </a:rPr>
              <a:t>Ley se firma en el contexto del  CAFTA-DR, con acuerdos específicos en materia de seguros.</a:t>
            </a:r>
          </a:p>
          <a:p>
            <a:pPr marL="627063" indent="-361950" algn="just"/>
            <a:r>
              <a:rPr lang="es-CR" sz="2000" dirty="0" smtClean="0">
                <a:latin typeface="+mj-lt"/>
                <a:cs typeface="Calibri" pitchFamily="34" charset="0"/>
              </a:rPr>
              <a:t>Creación de la Superintendencia General de Seguros, con competencias de regulación y supervisión sobre el INS.</a:t>
            </a:r>
          </a:p>
          <a:p>
            <a:pPr marL="627063" lvl="1" indent="-361950" algn="just">
              <a:buFont typeface="Arial" pitchFamily="34" charset="0"/>
              <a:buChar char="•"/>
            </a:pPr>
            <a:endParaRPr lang="es-CR" sz="2000" dirty="0" smtClean="0">
              <a:latin typeface="+mj-lt"/>
            </a:endParaRPr>
          </a:p>
          <a:p>
            <a:pPr marL="423863" lvl="1" indent="0" algn="just">
              <a:buNone/>
            </a:pPr>
            <a:endParaRPr lang="es-CR" sz="2000" dirty="0">
              <a:latin typeface="+mj-lt"/>
            </a:endParaRPr>
          </a:p>
          <a:p>
            <a:pPr marL="630238" algn="just"/>
            <a:endParaRPr lang="es-CR" sz="2000" dirty="0" smtClean="0">
              <a:latin typeface="+mj-lt"/>
            </a:endParaRPr>
          </a:p>
          <a:p>
            <a:pPr marL="0" indent="0" algn="just">
              <a:buNone/>
            </a:pPr>
            <a:endParaRPr lang="es-CR" sz="2000" dirty="0">
              <a:latin typeface="+mj-lt"/>
            </a:endParaRPr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179512" y="6309320"/>
            <a:ext cx="288032" cy="28803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827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87824" y="2852936"/>
            <a:ext cx="5913165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defTabSz="457200" fontAlgn="auto">
              <a:spcAft>
                <a:spcPts val="0"/>
              </a:spcAft>
              <a:defRPr/>
            </a:pPr>
            <a:r>
              <a:rPr lang="es-CR" sz="48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Situación actual</a:t>
            </a:r>
            <a:endParaRPr lang="es-CR" sz="48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976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400" b="1" i="0" u="none" strike="noStrike" kern="1200" cap="none" spc="0" normalizeH="0" baseline="0" dirty="0" smtClean="0">
                <a:ln>
                  <a:noFill/>
                </a:ln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Panorama general apertura</a:t>
            </a:r>
            <a:endParaRPr kumimoji="0" lang="es-CR" sz="3400" b="1" i="0" u="none" strike="noStrike" kern="1200" cap="none" spc="0" normalizeH="0" baseline="0" dirty="0" smtClean="0">
              <a:ln>
                <a:noFill/>
              </a:ln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0110"/>
              </p:ext>
            </p:extLst>
          </p:nvPr>
        </p:nvGraphicFramePr>
        <p:xfrm>
          <a:off x="1403648" y="1439613"/>
          <a:ext cx="6131024" cy="4384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62672"/>
                <a:gridCol w="1656184"/>
                <a:gridCol w="1512168"/>
              </a:tblGrid>
              <a:tr h="13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Participante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6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Diciembre 2010</a:t>
                      </a:r>
                      <a:endParaRPr lang="es-ES" sz="14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6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Octubre 2011</a:t>
                      </a:r>
                      <a:endParaRPr lang="es-ES" sz="14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673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b="1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Participantes</a:t>
                      </a:r>
                      <a:r>
                        <a:rPr lang="es-CR" sz="1400" b="1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en operación (inscritos y activos)</a:t>
                      </a:r>
                      <a:endParaRPr lang="es-ES" sz="1400" b="1" dirty="0" smtClean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Aseguradoras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7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Sociedades Corredoras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9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Sociedades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Agencia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64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55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Agentes de Seguros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1,028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1,067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Corredores de Seguros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26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57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Operadores </a:t>
                      </a:r>
                      <a:r>
                        <a:rPr lang="es-ES" sz="1400" b="0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autoexpedibles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30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Proveedores transfronterizos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Productos de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Seguros Registrados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Todos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los participantes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214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290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INS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160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181</a:t>
                      </a:r>
                      <a:endParaRPr lang="es-ES" sz="14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2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400" b="1" i="0" u="none" strike="noStrike" kern="1200" cap="none" spc="0" normalizeH="0" baseline="0" dirty="0" smtClean="0">
                <a:ln>
                  <a:noFill/>
                </a:ln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Primas</a:t>
            </a:r>
            <a:r>
              <a:rPr kumimoji="0" lang="es-CR" sz="4400" b="1" i="0" u="none" strike="noStrike" kern="1200" cap="none" spc="0" normalizeH="0" dirty="0" smtClean="0">
                <a:ln>
                  <a:noFill/>
                </a:ln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Directas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1765265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cs typeface="Century Gothic"/>
              </a:rPr>
              <a:t>US$ 617 millones (Oct </a:t>
            </a:r>
            <a:r>
              <a:rPr lang="es-ES" sz="2800" b="1" dirty="0" smtClean="0">
                <a:cs typeface="Century Gothic"/>
              </a:rPr>
              <a:t>2011)</a:t>
            </a:r>
          </a:p>
          <a:p>
            <a:r>
              <a:rPr lang="es-ES" sz="1600" dirty="0" smtClean="0">
                <a:cs typeface="Century Gothic"/>
              </a:rPr>
              <a:t>Crecimiento US$ </a:t>
            </a:r>
            <a:r>
              <a:rPr lang="es-ES" sz="1600" dirty="0" smtClean="0">
                <a:cs typeface="Century Gothic"/>
              </a:rPr>
              <a:t>(Oct 2010-Oct </a:t>
            </a:r>
            <a:r>
              <a:rPr lang="es-ES" sz="1600" dirty="0" smtClean="0">
                <a:cs typeface="Century Gothic"/>
              </a:rPr>
              <a:t>2011</a:t>
            </a:r>
            <a:r>
              <a:rPr lang="es-ES" sz="1600" smtClean="0">
                <a:cs typeface="Century Gothic"/>
              </a:rPr>
              <a:t>): </a:t>
            </a:r>
            <a:r>
              <a:rPr lang="es-ES" sz="1600" smtClean="0">
                <a:cs typeface="Century Gothic"/>
              </a:rPr>
              <a:t>7%</a:t>
            </a:r>
            <a:r>
              <a:rPr lang="es-ES" sz="1600" dirty="0" smtClean="0">
                <a:cs typeface="Century Gothic"/>
              </a:rPr>
              <a:t>				Primas/PIB </a:t>
            </a:r>
            <a:r>
              <a:rPr lang="es-ES" sz="1600" dirty="0">
                <a:cs typeface="Century Gothic"/>
              </a:rPr>
              <a:t>(Dic 2010): 2%</a:t>
            </a:r>
          </a:p>
          <a:p>
            <a:r>
              <a:rPr lang="es-ES" sz="1600" dirty="0" smtClean="0">
                <a:cs typeface="Century Gothic"/>
              </a:rPr>
              <a:t>94</a:t>
            </a:r>
            <a:r>
              <a:rPr lang="es-ES" sz="1600" dirty="0">
                <a:cs typeface="Century Gothic"/>
              </a:rPr>
              <a:t>% </a:t>
            </a:r>
            <a:r>
              <a:rPr lang="es-ES" sz="1600" dirty="0" smtClean="0">
                <a:cs typeface="Century Gothic"/>
              </a:rPr>
              <a:t>INS </a:t>
            </a:r>
            <a:r>
              <a:rPr lang="es-ES" sz="1600" dirty="0" smtClean="0">
                <a:cs typeface="Century Gothic"/>
              </a:rPr>
              <a:t>(Oct </a:t>
            </a:r>
            <a:r>
              <a:rPr lang="es-ES" sz="1600" dirty="0" smtClean="0">
                <a:cs typeface="Century Gothic"/>
              </a:rPr>
              <a:t>2011)								Primas </a:t>
            </a:r>
            <a:r>
              <a:rPr lang="es-ES" sz="1600" dirty="0">
                <a:cs typeface="Century Gothic"/>
              </a:rPr>
              <a:t>per cápita (Dic 2010): US$163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513730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493204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077" y="0"/>
            <a:ext cx="8507288" cy="1331640"/>
          </a:xfrm>
        </p:spPr>
        <p:txBody>
          <a:bodyPr>
            <a:noAutofit/>
          </a:bodyPr>
          <a:lstStyle/>
          <a:p>
            <a:pPr algn="l"/>
            <a:r>
              <a:rPr lang="es-CR" sz="32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Indicadores sostenidamente crecientes, pero comparativamente bajos…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1639"/>
            <a:ext cx="4572000" cy="26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1640"/>
            <a:ext cx="4572000" cy="263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4613"/>
            <a:ext cx="4572000" cy="289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64615"/>
            <a:ext cx="4572000" cy="289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Botón de acción: Inicio">
            <a:hlinkClick r:id="rId6" action="ppaction://hlinksldjump" highlightClick="1"/>
          </p:cNvPr>
          <p:cNvSpPr/>
          <p:nvPr/>
        </p:nvSpPr>
        <p:spPr>
          <a:xfrm>
            <a:off x="8714365" y="116632"/>
            <a:ext cx="288032" cy="28803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98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87824" y="2852936"/>
            <a:ext cx="5913165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defTabSz="457200" fontAlgn="auto">
              <a:spcAft>
                <a:spcPts val="0"/>
              </a:spcAft>
              <a:defRPr/>
            </a:pPr>
            <a:r>
              <a:rPr lang="es-CR" sz="48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Atención PBS 16</a:t>
            </a:r>
            <a:endParaRPr lang="es-CR" sz="48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048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s-CR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IAIS Octubre 2011_PBS 16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i="1" dirty="0" smtClean="0"/>
              <a:t>Administración </a:t>
            </a:r>
            <a:r>
              <a:rPr lang="es-CR" i="1" dirty="0"/>
              <a:t>del Riesgo de las Compañías para propósitos de </a:t>
            </a:r>
            <a:r>
              <a:rPr lang="es-CR" i="1" dirty="0" smtClean="0"/>
              <a:t>solvencia</a:t>
            </a:r>
          </a:p>
          <a:p>
            <a:pPr marL="0" indent="0" algn="ctr">
              <a:buNone/>
            </a:pPr>
            <a:endParaRPr lang="es-CR" sz="1800" i="1" dirty="0" smtClean="0"/>
          </a:p>
          <a:p>
            <a:pPr marL="0" indent="0" algn="just">
              <a:buNone/>
            </a:pPr>
            <a:r>
              <a:rPr lang="es-CR" i="1" dirty="0"/>
              <a:t>El régimen de supervisión </a:t>
            </a:r>
            <a:r>
              <a:rPr lang="es-CR" b="1" i="1" u="sng" dirty="0"/>
              <a:t>establece los requerimientos </a:t>
            </a:r>
            <a:r>
              <a:rPr lang="es-CR" i="1" dirty="0"/>
              <a:t>de la administración del riesgo de las compañías para propósitos de solvencia, el que requiere a las aseguradoras que evalúen todos los riesgos relevantes y materiales.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354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Encargado_x0028_s_x0029_ xmlns="bb4f1452-ee21-41ed-9bdb-9b485a15b4d5">María de los Ángeles Cambronero Arias</Encargado_x0028_s_x0029_>
    <Destinatario xmlns="bb4f1452-ee21-41ed-9bdb-9b485a15b4d5">ASSAL-IAIS</Destinatario>
    <Mes_x0020__x002f__x0020_a_x00f1_o xmlns="bb4f1452-ee21-41ed-9bdb-9b485a15b4d5">Noviembre 2011</Mes_x0020__x002f__x0020_a_x00f1_o>
    <Solicitante xmlns="bb4f1452-ee21-41ed-9bdb-9b485a15b4d5">Despacho</Solicitante>
    <Tema xmlns="bb4f1452-ee21-41ed-9bdb-9b485a15b4d5">ICP 16</Tem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A9493E01377649B1361939CA86DA81" ma:contentTypeVersion="6" ma:contentTypeDescription="Crear nuevo documento." ma:contentTypeScope="" ma:versionID="a7d9621f530e6144696f1899227a857f">
  <xsd:schema xmlns:xsd="http://www.w3.org/2001/XMLSchema" xmlns:p="http://schemas.microsoft.com/office/2006/metadata/properties" xmlns:ns2="bb4f1452-ee21-41ed-9bdb-9b485a15b4d5" targetNamespace="http://schemas.microsoft.com/office/2006/metadata/properties" ma:root="true" ma:fieldsID="2b7b7f66722696e2d44879184e866a32" ns2:_="">
    <xsd:import namespace="bb4f1452-ee21-41ed-9bdb-9b485a15b4d5"/>
    <xsd:element name="properties">
      <xsd:complexType>
        <xsd:sequence>
          <xsd:element name="documentManagement">
            <xsd:complexType>
              <xsd:all>
                <xsd:element ref="ns2:Destinatario"/>
                <xsd:element ref="ns2:Tema" minOccurs="0"/>
                <xsd:element ref="ns2:Mes_x0020__x002f__x0020_a_x00f1_o"/>
                <xsd:element ref="ns2:Solicitante" minOccurs="0"/>
                <xsd:element ref="ns2:Encargado_x0028_s_x0029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b4f1452-ee21-41ed-9bdb-9b485a15b4d5" elementFormDefault="qualified">
    <xsd:import namespace="http://schemas.microsoft.com/office/2006/documentManagement/types"/>
    <xsd:element name="Destinatario" ma:index="8" ma:displayName="Destinatario" ma:internalName="Destinatario">
      <xsd:simpleType>
        <xsd:restriction base="dms:Text">
          <xsd:maxLength value="255"/>
        </xsd:restriction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Mes_x0020__x002f__x0020_a_x00f1_o" ma:index="10" ma:displayName="Mes / año" ma:description="Usar formaro mmm/aaaa, ejemplo Ene/2010" ma:internalName="Mes_x0020__x002f__x0020_a_x00f1_o">
      <xsd:simpleType>
        <xsd:restriction base="dms:Text">
          <xsd:maxLength value="255"/>
        </xsd:restriction>
      </xsd:simpleType>
    </xsd:element>
    <xsd:element name="Solicitante" ma:index="11" nillable="true" ma:displayName="Solicitante" ma:description="Persona que pidió la presentación" ma:internalName="Solicitante">
      <xsd:simpleType>
        <xsd:restriction base="dms:Text">
          <xsd:maxLength value="255"/>
        </xsd:restriction>
      </xsd:simpleType>
    </xsd:element>
    <xsd:element name="Encargado_x0028_s_x0029_" ma:index="12" nillable="true" ma:displayName="Encargado(s)" ma:internalName="Encargado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B6681D3-C861-40B2-AA8F-BE358ADA27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14ECE-88A1-4749-B642-56706864D6DF}">
  <ds:schemaRefs>
    <ds:schemaRef ds:uri="bb4f1452-ee21-41ed-9bdb-9b485a15b4d5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4EBF7E1-4DA3-4A10-8FFD-4B53BA28D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f1452-ee21-41ed-9bdb-9b485a15b4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1012</Words>
  <Application>Microsoft Office PowerPoint</Application>
  <PresentationFormat>Presentación en pantalla (4:3)</PresentationFormat>
  <Paragraphs>168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Seminario Regional sobre Regulación y Supervisión de Seguros  IAIS-ASSAL-Superintendencia de Seguros de la Nación Buenos Aires, Argentina, Noviembre 2011    Panel: Estrategias Cuantitativas y Cualitativas para la Evaluación y Administración del Riesgo      Tomás Soley Pérez Intendente General de Seguros</vt:lpstr>
      <vt:lpstr>Temas a tratar</vt:lpstr>
      <vt:lpstr>Antecedentes</vt:lpstr>
      <vt:lpstr>Presentación de PowerPoint</vt:lpstr>
      <vt:lpstr>Presentación de PowerPoint</vt:lpstr>
      <vt:lpstr>Presentación de PowerPoint</vt:lpstr>
      <vt:lpstr>Indicadores sostenidamente crecientes, pero comparativamente bajos…</vt:lpstr>
      <vt:lpstr>Presentación de PowerPoint</vt:lpstr>
      <vt:lpstr>IAIS Octubre 2011_PBS 16 </vt:lpstr>
      <vt:lpstr>Marco conceptual</vt:lpstr>
      <vt:lpstr>Presentación de PowerPoint</vt:lpstr>
      <vt:lpstr>Ley Reguladora del Mercado de Seguros (Ley 8653)</vt:lpstr>
      <vt:lpstr>Reglamento de Solvencia</vt:lpstr>
      <vt:lpstr>Suficiencia de Capital</vt:lpstr>
      <vt:lpstr>Reglamento de Autorizaciones Requisitos Mínimos de Funcionamiento</vt:lpstr>
      <vt:lpstr>Reglamento de Autorizaciones Requisitos Mínimos Sistema Administración Integral de Riesgos</vt:lpstr>
      <vt:lpstr>Reglamento de Autorizaciones</vt:lpstr>
      <vt:lpstr>Presentación de PowerPoint</vt:lpstr>
      <vt:lpstr>Evaluación del sistema de administración integral de riesgo</vt:lpstr>
      <vt:lpstr>Evaluación del sistema de administración integral de riesgo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ICP 16</dc:title>
  <dc:creator>G5</dc:creator>
  <cp:lastModifiedBy>Cambroneroam</cp:lastModifiedBy>
  <cp:revision>413</cp:revision>
  <cp:lastPrinted>2010-10-19T20:59:23Z</cp:lastPrinted>
  <dcterms:created xsi:type="dcterms:W3CDTF">2010-10-15T22:43:11Z</dcterms:created>
  <dcterms:modified xsi:type="dcterms:W3CDTF">2011-11-17T21:15:43Z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0x010100A4A9493E01377649B1361939CA86DA81</vt:lpwstr>
  </property>
</Properties>
</file>