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8" r:id="rId2"/>
    <p:sldId id="294" r:id="rId3"/>
    <p:sldId id="570" r:id="rId4"/>
    <p:sldId id="523" r:id="rId5"/>
    <p:sldId id="569" r:id="rId6"/>
    <p:sldId id="566" r:id="rId7"/>
    <p:sldId id="526" r:id="rId8"/>
    <p:sldId id="544" r:id="rId9"/>
    <p:sldId id="547" r:id="rId10"/>
    <p:sldId id="537" r:id="rId11"/>
    <p:sldId id="548" r:id="rId12"/>
    <p:sldId id="539" r:id="rId13"/>
    <p:sldId id="573" r:id="rId14"/>
    <p:sldId id="540" r:id="rId15"/>
    <p:sldId id="545" r:id="rId16"/>
    <p:sldId id="561" r:id="rId17"/>
    <p:sldId id="562" r:id="rId18"/>
    <p:sldId id="563" r:id="rId19"/>
    <p:sldId id="564" r:id="rId20"/>
    <p:sldId id="541" r:id="rId21"/>
    <p:sldId id="536" r:id="rId22"/>
    <p:sldId id="558" r:id="rId23"/>
    <p:sldId id="567" r:id="rId24"/>
    <p:sldId id="572" r:id="rId25"/>
    <p:sldId id="527" r:id="rId26"/>
    <p:sldId id="543" r:id="rId27"/>
    <p:sldId id="556" r:id="rId28"/>
    <p:sldId id="557" r:id="rId29"/>
    <p:sldId id="528" r:id="rId30"/>
    <p:sldId id="529" r:id="rId31"/>
    <p:sldId id="555" r:id="rId32"/>
    <p:sldId id="530" r:id="rId33"/>
    <p:sldId id="531" r:id="rId34"/>
    <p:sldId id="568" r:id="rId35"/>
    <p:sldId id="532" r:id="rId36"/>
    <p:sldId id="533" r:id="rId37"/>
    <p:sldId id="534" r:id="rId38"/>
    <p:sldId id="535" r:id="rId39"/>
    <p:sldId id="542" r:id="rId40"/>
    <p:sldId id="571" r:id="rId41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CC00FF"/>
    <a:srgbClr val="00FF00"/>
    <a:srgbClr val="CC9900"/>
    <a:srgbClr val="0000FF"/>
    <a:srgbClr val="0066FF"/>
    <a:srgbClr val="00CC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3783" autoAdjust="0"/>
  </p:normalViewPr>
  <p:slideViewPr>
    <p:cSldViewPr>
      <p:cViewPr>
        <p:scale>
          <a:sx n="66" d="100"/>
          <a:sy n="66" d="100"/>
        </p:scale>
        <p:origin x="-558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2BC92-E20A-4DB9-B4DB-9B662FBDFACF}" type="datetimeFigureOut">
              <a:rPr lang="es-CL" smtClean="0"/>
              <a:t>14-04-2014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11C22-1C74-423C-A390-E6593F7DB9F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99350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8EF898-5C89-4AB8-9893-D73E63905B19}" type="datetimeFigureOut">
              <a:rPr lang="es-CL" smtClean="0"/>
              <a:t>14-04-2014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09BDAF-6A82-4C36-A7F7-AEE1A7B308E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655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/>
              <a:t>14-04-2014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2446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/>
              <a:t>14-04-2014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8411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/>
              <a:t>14-04-2014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4472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/>
              <a:t>14-04-2014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470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/>
              <a:t>14-04-2014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0916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/>
              <a:t>14-04-2014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8228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/>
              <a:t>14-04-2014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9352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/>
              <a:t>14-04-2014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3838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/>
              <a:t>14-04-2014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8298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/>
              <a:t>14-04-2014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1038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A0-20FE-4443-B3A9-09790095D673}" type="datetimeFigureOut">
              <a:rPr lang="es-CL" smtClean="0"/>
              <a:t>14-04-2014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4A5-EA92-492C-B86E-3AA12E450A2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412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99AA0-20FE-4443-B3A9-09790095D673}" type="datetimeFigureOut">
              <a:rPr lang="es-CL" smtClean="0"/>
              <a:t>14-04-2014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94A5-EA92-492C-B86E-3AA12E450A2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107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1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hyperlink" Target="http://www.svs.c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87624" y="2758391"/>
            <a:ext cx="71287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 smtClean="0">
                <a:solidFill>
                  <a:schemeClr val="bg1"/>
                </a:solidFill>
              </a:rPr>
              <a:t>Presentación en Asamblea anual de ASSAL</a:t>
            </a:r>
          </a:p>
          <a:p>
            <a:pPr algn="ctr"/>
            <a:endParaRPr lang="es-CL" sz="2800" b="1" dirty="0">
              <a:solidFill>
                <a:schemeClr val="bg1"/>
              </a:solidFill>
            </a:endParaRPr>
          </a:p>
          <a:p>
            <a:pPr algn="ctr"/>
            <a:r>
              <a:rPr lang="es-CL" sz="2800" b="1" dirty="0" smtClean="0">
                <a:solidFill>
                  <a:schemeClr val="bg1"/>
                </a:solidFill>
              </a:rPr>
              <a:t>PBS 20  Divulgación </a:t>
            </a:r>
            <a:endParaRPr lang="es-CL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823182" y="645711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Century Gothic" pitchFamily="34" charset="0"/>
              </a:rPr>
              <a:t>22 de abril de 2014</a:t>
            </a:r>
            <a:endParaRPr lang="es-CL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3315" y="6118557"/>
            <a:ext cx="476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Century Gothic" pitchFamily="34" charset="0"/>
              </a:rPr>
              <a:t>Osvaldo Macías Muñoz</a:t>
            </a:r>
          </a:p>
          <a:p>
            <a:r>
              <a:rPr lang="es-CL" dirty="0" smtClean="0">
                <a:solidFill>
                  <a:schemeClr val="bg1"/>
                </a:solidFill>
                <a:latin typeface="Century Gothic" pitchFamily="34" charset="0"/>
              </a:rPr>
              <a:t>Intendente de Seguros SVS - Chile</a:t>
            </a:r>
            <a:endParaRPr lang="es-CL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7" y="366922"/>
            <a:ext cx="86409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indent="-457200">
              <a:buFont typeface="+mj-lt"/>
              <a:buAutoNum type="arabicPeriod"/>
            </a:pPr>
            <a:endParaRPr lang="es-ES_tradnl" sz="2000" b="1" dirty="0" smtClean="0">
              <a:solidFill>
                <a:srgbClr val="0000CC"/>
              </a:solidFill>
            </a:endParaRPr>
          </a:p>
          <a:p>
            <a:pPr lvl="2" indent="-457200">
              <a:buFont typeface="+mj-lt"/>
              <a:buAutoNum type="arabicPeriod"/>
            </a:pPr>
            <a:r>
              <a:rPr lang="es-ES_tradnl" sz="2000" b="1" dirty="0" smtClean="0">
                <a:solidFill>
                  <a:srgbClr val="0000CC"/>
                </a:solidFill>
              </a:rPr>
              <a:t>De </a:t>
            </a:r>
            <a:r>
              <a:rPr lang="es-ES_tradnl" sz="2000" b="1" dirty="0">
                <a:solidFill>
                  <a:srgbClr val="0000CC"/>
                </a:solidFill>
              </a:rPr>
              <a:t>Carácter </a:t>
            </a:r>
            <a:r>
              <a:rPr lang="es-ES_tradnl" sz="2000" b="1" dirty="0" smtClean="0">
                <a:solidFill>
                  <a:srgbClr val="0000CC"/>
                </a:solidFill>
              </a:rPr>
              <a:t>Legal, continuación</a:t>
            </a:r>
            <a:endParaRPr lang="es-ES_tradnl" sz="2000" b="1" dirty="0">
              <a:solidFill>
                <a:srgbClr val="0000CC"/>
              </a:solidFill>
            </a:endParaRPr>
          </a:p>
          <a:p>
            <a:pPr marL="457200" indent="-457200">
              <a:buFont typeface="+mj-lt"/>
              <a:buAutoNum type="romanUcPeriod"/>
            </a:pPr>
            <a:endParaRPr lang="es-ES_tradnl" sz="2000" b="1" dirty="0">
              <a:solidFill>
                <a:srgbClr val="0000CC"/>
              </a:solidFill>
            </a:endParaRPr>
          </a:p>
          <a:p>
            <a:pPr marL="914400" lvl="1" indent="-457200">
              <a:buFont typeface="+mj-lt"/>
              <a:buAutoNum type="alphaLcParenR" startAt="9"/>
            </a:pPr>
            <a:r>
              <a:rPr lang="es-ES_tradnl" sz="2000" dirty="0">
                <a:solidFill>
                  <a:srgbClr val="0000CC"/>
                </a:solidFill>
              </a:rPr>
              <a:t>Hechos Relevantes o Esenciales </a:t>
            </a:r>
            <a:r>
              <a:rPr lang="es-ES_tradnl" sz="2000" dirty="0" smtClean="0">
                <a:solidFill>
                  <a:srgbClr val="0000CC"/>
                </a:solidFill>
              </a:rPr>
              <a:t> (</a:t>
            </a:r>
            <a:r>
              <a:rPr lang="es-ES" sz="2000" dirty="0">
                <a:solidFill>
                  <a:srgbClr val="0000CC"/>
                </a:solidFill>
              </a:rPr>
              <a:t>en un plazo de dos días hábiles contados desde que tenga conocimiento de éste</a:t>
            </a:r>
            <a:r>
              <a:rPr lang="es-ES_tradnl" sz="2000" dirty="0" smtClean="0">
                <a:solidFill>
                  <a:srgbClr val="0000CC"/>
                </a:solidFill>
              </a:rPr>
              <a:t>).</a:t>
            </a:r>
            <a:endParaRPr lang="es-CL" sz="2000" dirty="0">
              <a:solidFill>
                <a:srgbClr val="0000CC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s-CL" sz="800" dirty="0">
              <a:solidFill>
                <a:srgbClr val="0000CC"/>
              </a:solidFill>
            </a:endParaRPr>
          </a:p>
          <a:p>
            <a:pPr marL="1428750" lvl="2" indent="-514350">
              <a:buFont typeface="+mj-lt"/>
              <a:buAutoNum type="romanLcPeriod"/>
            </a:pPr>
            <a:r>
              <a:rPr lang="es-ES_tradnl" sz="2000" dirty="0">
                <a:solidFill>
                  <a:srgbClr val="0000CC"/>
                </a:solidFill>
              </a:rPr>
              <a:t>Si el patrimonio de la sociedad o patrimonio neto se redujere por cualquier motivo bajo los montos establecidos en </a:t>
            </a:r>
            <a:r>
              <a:rPr lang="es-ES_tradnl" sz="2000" dirty="0" smtClean="0">
                <a:solidFill>
                  <a:srgbClr val="0000CC"/>
                </a:solidFill>
              </a:rPr>
              <a:t>la </a:t>
            </a:r>
            <a:r>
              <a:rPr lang="es-ES_tradnl" sz="2000" dirty="0">
                <a:solidFill>
                  <a:srgbClr val="0000CC"/>
                </a:solidFill>
              </a:rPr>
              <a:t>Ley de Seguros</a:t>
            </a:r>
            <a:r>
              <a:rPr lang="es-ES_tradnl" sz="2000" dirty="0" smtClean="0">
                <a:solidFill>
                  <a:srgbClr val="0000CC"/>
                </a:solidFill>
              </a:rPr>
              <a:t>.</a:t>
            </a:r>
          </a:p>
          <a:p>
            <a:pPr marL="1262063" lvl="2" indent="-347663">
              <a:buFont typeface="+mj-lt"/>
              <a:buAutoNum type="romanLcPeriod"/>
            </a:pPr>
            <a:endParaRPr lang="es-CL" sz="1000" dirty="0">
              <a:solidFill>
                <a:srgbClr val="0000CC"/>
              </a:solidFill>
            </a:endParaRPr>
          </a:p>
          <a:p>
            <a:pPr marL="1428750" lvl="2" indent="-514350">
              <a:buFont typeface="+mj-lt"/>
              <a:buAutoNum type="romanLcPeriod"/>
            </a:pPr>
            <a:r>
              <a:rPr lang="es-ES_tradnl" sz="2000" dirty="0" smtClean="0">
                <a:solidFill>
                  <a:srgbClr val="0000CC"/>
                </a:solidFill>
              </a:rPr>
              <a:t>Si </a:t>
            </a:r>
            <a:r>
              <a:rPr lang="es-ES_tradnl" sz="2000" dirty="0">
                <a:solidFill>
                  <a:srgbClr val="0000CC"/>
                </a:solidFill>
              </a:rPr>
              <a:t>las reservas técnicas o el patrimonio de riesgo no estuvieren totalmente respaldados por las inversiones </a:t>
            </a:r>
            <a:r>
              <a:rPr lang="es-ES_tradnl" sz="2000" dirty="0" smtClean="0">
                <a:solidFill>
                  <a:srgbClr val="0000CC"/>
                </a:solidFill>
              </a:rPr>
              <a:t>establecidos en la </a:t>
            </a:r>
            <a:r>
              <a:rPr lang="es-ES_tradnl" sz="2000" dirty="0">
                <a:solidFill>
                  <a:srgbClr val="0000CC"/>
                </a:solidFill>
              </a:rPr>
              <a:t>Ley de Seguros.</a:t>
            </a:r>
            <a:endParaRPr lang="es-CL" sz="2000" dirty="0">
              <a:solidFill>
                <a:srgbClr val="0000CC"/>
              </a:solidFill>
            </a:endParaRPr>
          </a:p>
          <a:p>
            <a:pPr marL="1262063" lvl="2" indent="-347663">
              <a:buFont typeface="+mj-lt"/>
              <a:buAutoNum type="romanLcPeriod"/>
            </a:pPr>
            <a:endParaRPr lang="es-ES_tradnl" sz="1000" dirty="0" smtClean="0">
              <a:solidFill>
                <a:srgbClr val="0000CC"/>
              </a:solidFill>
            </a:endParaRPr>
          </a:p>
          <a:p>
            <a:pPr marL="1428750" lvl="2" indent="-514350">
              <a:buFont typeface="+mj-lt"/>
              <a:buAutoNum type="romanLcPeriod"/>
            </a:pPr>
            <a:r>
              <a:rPr lang="es-ES_tradnl" sz="2000" dirty="0" smtClean="0">
                <a:solidFill>
                  <a:srgbClr val="0000CC"/>
                </a:solidFill>
              </a:rPr>
              <a:t>Si </a:t>
            </a:r>
            <a:r>
              <a:rPr lang="es-ES_tradnl" sz="2000" dirty="0">
                <a:solidFill>
                  <a:srgbClr val="0000CC"/>
                </a:solidFill>
              </a:rPr>
              <a:t>la entidad sobrepasara los límites máximos de endeudamiento financiero o total indicados en </a:t>
            </a:r>
            <a:r>
              <a:rPr lang="es-ES_tradnl" sz="2000" dirty="0" smtClean="0">
                <a:solidFill>
                  <a:srgbClr val="0000CC"/>
                </a:solidFill>
              </a:rPr>
              <a:t>la </a:t>
            </a:r>
            <a:r>
              <a:rPr lang="es-ES_tradnl" sz="2000" dirty="0">
                <a:solidFill>
                  <a:srgbClr val="0000CC"/>
                </a:solidFill>
              </a:rPr>
              <a:t>Ley de </a:t>
            </a:r>
            <a:r>
              <a:rPr lang="es-ES_tradnl" sz="2000" dirty="0" smtClean="0">
                <a:solidFill>
                  <a:srgbClr val="0000CC"/>
                </a:solidFill>
              </a:rPr>
              <a:t>Seguros.</a:t>
            </a:r>
          </a:p>
          <a:p>
            <a:pPr marL="1428750" lvl="2" indent="-514350">
              <a:buFont typeface="+mj-lt"/>
              <a:buAutoNum type="romanLcPeriod"/>
            </a:pPr>
            <a:endParaRPr lang="es-ES_tradnl" sz="1000" dirty="0" smtClean="0">
              <a:solidFill>
                <a:srgbClr val="0000CC"/>
              </a:solidFill>
            </a:endParaRPr>
          </a:p>
          <a:p>
            <a:pPr marL="1428750" lvl="2" indent="-514350">
              <a:buFont typeface="+mj-lt"/>
              <a:buAutoNum type="romanLcPeriod"/>
            </a:pPr>
            <a:r>
              <a:rPr lang="es-ES_tradnl" sz="2000" dirty="0" smtClean="0">
                <a:solidFill>
                  <a:srgbClr val="0000CC"/>
                </a:solidFill>
              </a:rPr>
              <a:t>Todo hecho o información esencial respecto de ellas mismas o sus negocios, al momento que ella ocurra o llegue a su conocimiento.</a:t>
            </a:r>
          </a:p>
          <a:p>
            <a:pPr marL="1262063" lvl="2" indent="-347663">
              <a:buFont typeface="+mj-lt"/>
              <a:buAutoNum type="romanLcPeriod"/>
            </a:pPr>
            <a:endParaRPr lang="es-ES_tradnl" sz="1000" dirty="0" smtClean="0">
              <a:solidFill>
                <a:srgbClr val="0000CC"/>
              </a:solidFill>
            </a:endParaRPr>
          </a:p>
          <a:p>
            <a:pPr marL="457200" indent="-457200">
              <a:buFont typeface="+mj-lt"/>
              <a:buAutoNum type="romanUcPeriod"/>
            </a:pPr>
            <a:endParaRPr lang="es-CL" sz="2000" b="1" dirty="0" smtClean="0">
              <a:solidFill>
                <a:srgbClr val="0000C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47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t="10119" r="24033" b="4827"/>
          <a:stretch/>
        </p:blipFill>
        <p:spPr bwMode="auto">
          <a:xfrm>
            <a:off x="971600" y="256529"/>
            <a:ext cx="7200800" cy="648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308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366922"/>
            <a:ext cx="874846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s-ES_tradnl" sz="2000" b="1" dirty="0">
                <a:solidFill>
                  <a:srgbClr val="0000CC"/>
                </a:solidFill>
              </a:rPr>
              <a:t>De Carácter Financiero </a:t>
            </a:r>
            <a:r>
              <a:rPr lang="es-ES_tradnl" sz="2000" b="1" dirty="0" smtClean="0">
                <a:solidFill>
                  <a:srgbClr val="0000CC"/>
                </a:solidFill>
              </a:rPr>
              <a:t>Contable Trimestral</a:t>
            </a:r>
          </a:p>
          <a:p>
            <a:pPr marL="449263" lvl="2"/>
            <a:endParaRPr lang="es-CL" sz="800" dirty="0" smtClean="0">
              <a:solidFill>
                <a:srgbClr val="0000CC"/>
              </a:solidFill>
              <a:latin typeface="+mj-lt"/>
            </a:endParaRPr>
          </a:p>
          <a:p>
            <a:pPr marL="449263" lvl="2"/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Toda la  </a:t>
            </a:r>
            <a:r>
              <a:rPr lang="es-CL" sz="2000" dirty="0">
                <a:solidFill>
                  <a:srgbClr val="0000CC"/>
                </a:solidFill>
                <a:latin typeface="+mj-lt"/>
              </a:rPr>
              <a:t>información  financiera se envía mediante  XBRL utilizando una taxonomía propia para seguros</a:t>
            </a: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.</a:t>
            </a:r>
          </a:p>
          <a:p>
            <a:pPr marL="449263" lvl="2"/>
            <a:endParaRPr lang="es-CL" sz="2000" dirty="0">
              <a:solidFill>
                <a:srgbClr val="0000CC"/>
              </a:solidFill>
              <a:latin typeface="+mj-lt"/>
            </a:endParaRPr>
          </a:p>
          <a:p>
            <a:pPr marL="449263" lvl="2"/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Los estados financieros están confeccionados bajo el estándar IFRS con algunas excepciones de carácter regulatorio.</a:t>
            </a:r>
          </a:p>
          <a:p>
            <a:pPr marL="449263" lvl="2"/>
            <a:endParaRPr lang="es-CL" sz="2000" dirty="0">
              <a:solidFill>
                <a:srgbClr val="0000CC"/>
              </a:solidFill>
              <a:latin typeface="+mj-lt"/>
            </a:endParaRPr>
          </a:p>
          <a:p>
            <a:pPr marL="449263" lvl="2"/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Se cuenta con un formato único para vida y generales.</a:t>
            </a:r>
          </a:p>
          <a:p>
            <a:pPr marL="449263" lvl="2"/>
            <a:endParaRPr lang="es-CL" sz="2000" dirty="0" smtClean="0">
              <a:solidFill>
                <a:srgbClr val="0000CC"/>
              </a:solidFill>
              <a:latin typeface="+mj-lt"/>
            </a:endParaRPr>
          </a:p>
          <a:p>
            <a:pPr marL="0" lvl="2"/>
            <a:endParaRPr lang="es-CL" sz="800" dirty="0" smtClean="0">
              <a:solidFill>
                <a:srgbClr val="0000CC"/>
              </a:solidFill>
              <a:latin typeface="+mj-lt"/>
            </a:endParaRPr>
          </a:p>
          <a:p>
            <a:pPr marL="1371600" lvl="2" indent="-457200">
              <a:buFont typeface="+mj-lt"/>
              <a:buAutoNum type="alphaLcParenR"/>
            </a:pPr>
            <a:r>
              <a:rPr lang="es-CL" sz="2000" b="1" dirty="0" smtClean="0">
                <a:solidFill>
                  <a:srgbClr val="0000CC"/>
                </a:solidFill>
                <a:latin typeface="+mj-lt"/>
              </a:rPr>
              <a:t>Estados </a:t>
            </a:r>
            <a:r>
              <a:rPr lang="es-CL" sz="2000" b="1" dirty="0">
                <a:solidFill>
                  <a:srgbClr val="0000CC"/>
                </a:solidFill>
                <a:latin typeface="+mj-lt"/>
              </a:rPr>
              <a:t>financieros  que incluye:</a:t>
            </a:r>
          </a:p>
          <a:p>
            <a:pPr marL="1828800" lvl="3" indent="-457200">
              <a:buFont typeface="+mj-lt"/>
              <a:buAutoNum type="romanLcPeriod"/>
            </a:pPr>
            <a:r>
              <a:rPr lang="es-CL" dirty="0">
                <a:solidFill>
                  <a:srgbClr val="0000CC"/>
                </a:solidFill>
                <a:latin typeface="+mj-lt"/>
              </a:rPr>
              <a:t>Estados de situación Financiera</a:t>
            </a:r>
          </a:p>
          <a:p>
            <a:pPr marL="1828800" lvl="3" indent="-457200">
              <a:buFont typeface="+mj-lt"/>
              <a:buAutoNum type="romanLcPeriod"/>
            </a:pPr>
            <a:r>
              <a:rPr lang="es-CL" dirty="0">
                <a:solidFill>
                  <a:srgbClr val="0000CC"/>
                </a:solidFill>
                <a:latin typeface="+mj-lt"/>
              </a:rPr>
              <a:t>Estado del resultado integral</a:t>
            </a:r>
          </a:p>
          <a:p>
            <a:pPr marL="1828800" lvl="3" indent="-457200">
              <a:buFont typeface="+mj-lt"/>
              <a:buAutoNum type="romanLcPeriod"/>
            </a:pPr>
            <a:r>
              <a:rPr lang="es-CL" dirty="0">
                <a:solidFill>
                  <a:srgbClr val="0000CC"/>
                </a:solidFill>
                <a:latin typeface="+mj-lt"/>
              </a:rPr>
              <a:t>Estado de Flujo de efectivo</a:t>
            </a:r>
          </a:p>
          <a:p>
            <a:pPr marL="1828800" lvl="3" indent="-457200">
              <a:buFont typeface="+mj-lt"/>
              <a:buAutoNum type="romanLcPeriod"/>
            </a:pPr>
            <a:r>
              <a:rPr lang="es-CL" dirty="0">
                <a:solidFill>
                  <a:srgbClr val="0000CC"/>
                </a:solidFill>
                <a:latin typeface="+mj-lt"/>
              </a:rPr>
              <a:t>Estado de cambio en el </a:t>
            </a:r>
            <a:r>
              <a:rPr lang="es-CL" dirty="0" smtClean="0">
                <a:solidFill>
                  <a:srgbClr val="0000CC"/>
                </a:solidFill>
                <a:latin typeface="+mj-lt"/>
              </a:rPr>
              <a:t>patrimonio</a:t>
            </a:r>
          </a:p>
          <a:p>
            <a:pPr marL="1828800" lvl="3" indent="-457200">
              <a:buFont typeface="+mj-lt"/>
              <a:buAutoNum type="romanLcPeriod"/>
            </a:pPr>
            <a:endParaRPr lang="es-CL" sz="800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pPr marL="1371600" lvl="2" indent="-457200">
              <a:buFont typeface="+mj-lt"/>
              <a:buAutoNum type="alphaLcParenR"/>
            </a:pPr>
            <a:endParaRPr lang="es-CL" sz="2000" b="1" dirty="0" smtClean="0">
              <a:solidFill>
                <a:srgbClr val="0000CC"/>
              </a:solidFill>
              <a:latin typeface="+mj-lt"/>
            </a:endParaRPr>
          </a:p>
          <a:p>
            <a:pPr marL="1371600" lvl="2" indent="-457200">
              <a:buFont typeface="+mj-lt"/>
              <a:buAutoNum type="alphaLcParenR"/>
            </a:pPr>
            <a:endParaRPr lang="es-CL" sz="2000" b="1" dirty="0" smtClean="0">
              <a:solidFill>
                <a:srgbClr val="0000CC"/>
              </a:solidFill>
              <a:latin typeface="+mj-lt"/>
            </a:endParaRPr>
          </a:p>
          <a:p>
            <a:pPr marL="1371600" lvl="2" indent="-457200">
              <a:buFont typeface="+mj-lt"/>
              <a:buAutoNum type="alphaLcParenR"/>
            </a:pPr>
            <a:endParaRPr lang="es-CL" sz="2000" b="1" dirty="0" smtClean="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0188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762976"/>
              </p:ext>
            </p:extLst>
          </p:nvPr>
        </p:nvGraphicFramePr>
        <p:xfrm>
          <a:off x="1835696" y="2204864"/>
          <a:ext cx="511256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284"/>
                <a:gridCol w="2556284"/>
              </a:tblGrid>
              <a:tr h="232026"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Vida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Generales</a:t>
                      </a:r>
                      <a:endParaRPr lang="es-CL" sz="1400" dirty="0"/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solidFill>
                            <a:srgbClr val="0000CC"/>
                          </a:solidFill>
                        </a:rPr>
                        <a:t>Margen</a:t>
                      </a:r>
                      <a:r>
                        <a:rPr lang="es-CL" sz="1400" baseline="0" dirty="0" smtClean="0">
                          <a:solidFill>
                            <a:srgbClr val="0000CC"/>
                          </a:solidFill>
                        </a:rPr>
                        <a:t> de contribución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solidFill>
                            <a:srgbClr val="0000CC"/>
                          </a:solidFill>
                        </a:rPr>
                        <a:t>Margen</a:t>
                      </a:r>
                      <a:r>
                        <a:rPr lang="es-CL" sz="1400" baseline="0" dirty="0" smtClean="0">
                          <a:solidFill>
                            <a:srgbClr val="0000CC"/>
                          </a:solidFill>
                        </a:rPr>
                        <a:t> de contribución</a:t>
                      </a:r>
                      <a:endParaRPr lang="es-CL" sz="14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Apertura reserva de primas</a:t>
                      </a:r>
                      <a:endParaRPr lang="es-CL" sz="1400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solidFill>
                            <a:srgbClr val="0000CC"/>
                          </a:solidFill>
                        </a:rPr>
                        <a:t>Costo de siniestros</a:t>
                      </a:r>
                      <a:endParaRPr lang="es-CL" sz="14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Costo de siniestros</a:t>
                      </a:r>
                      <a:endParaRPr lang="es-CL" sz="1400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solidFill>
                            <a:srgbClr val="0000CC"/>
                          </a:solidFill>
                        </a:rPr>
                        <a:t>Reservas </a:t>
                      </a:r>
                      <a:endParaRPr lang="es-CL" sz="14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Costo de rentas</a:t>
                      </a:r>
                      <a:endParaRPr lang="es-CL" sz="1400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solidFill>
                            <a:srgbClr val="0000CC"/>
                          </a:solidFill>
                        </a:rPr>
                        <a:t>Datos</a:t>
                      </a:r>
                      <a:endParaRPr lang="es-CL" sz="14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Reservas</a:t>
                      </a:r>
                      <a:endParaRPr lang="es-CL" sz="1400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Seguros previsionales</a:t>
                      </a:r>
                      <a:endParaRPr lang="es-CL" sz="1400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Primas</a:t>
                      </a:r>
                      <a:endParaRPr lang="es-CL" sz="1400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232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Datos</a:t>
                      </a:r>
                      <a:endParaRPr lang="es-CL" sz="1400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95536" y="366922"/>
            <a:ext cx="87484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s-ES_tradnl" sz="2000" b="1" dirty="0">
                <a:solidFill>
                  <a:srgbClr val="0000CC"/>
                </a:solidFill>
              </a:rPr>
              <a:t>De Carácter Financiero </a:t>
            </a:r>
            <a:r>
              <a:rPr lang="es-ES_tradnl" sz="2000" b="1" dirty="0" smtClean="0">
                <a:solidFill>
                  <a:srgbClr val="0000CC"/>
                </a:solidFill>
              </a:rPr>
              <a:t>Contable Trimestral</a:t>
            </a:r>
          </a:p>
          <a:p>
            <a:pPr marL="449263" lvl="2"/>
            <a:endParaRPr lang="es-CL" sz="800" dirty="0" smtClean="0">
              <a:solidFill>
                <a:srgbClr val="0000CC"/>
              </a:solidFill>
              <a:latin typeface="+mj-lt"/>
            </a:endParaRPr>
          </a:p>
          <a:p>
            <a:pPr marL="449263" lvl="2"/>
            <a:endParaRPr lang="es-CL" sz="800" dirty="0">
              <a:solidFill>
                <a:srgbClr val="0000CC"/>
              </a:solidFill>
              <a:latin typeface="+mj-lt"/>
            </a:endParaRPr>
          </a:p>
          <a:p>
            <a:pPr marL="449263" lvl="2"/>
            <a:endParaRPr lang="es-CL" sz="800" dirty="0" smtClean="0">
              <a:solidFill>
                <a:srgbClr val="0000CC"/>
              </a:solidFill>
              <a:latin typeface="+mj-lt"/>
            </a:endParaRPr>
          </a:p>
          <a:p>
            <a:pPr marL="449263" lvl="2"/>
            <a:endParaRPr lang="es-CL" sz="800" dirty="0">
              <a:solidFill>
                <a:srgbClr val="0000CC"/>
              </a:solidFill>
              <a:latin typeface="+mj-lt"/>
            </a:endParaRPr>
          </a:p>
          <a:p>
            <a:pPr marL="449263" lvl="2"/>
            <a:endParaRPr lang="es-CL" sz="800" dirty="0" smtClean="0">
              <a:solidFill>
                <a:srgbClr val="0000CC"/>
              </a:solidFill>
              <a:latin typeface="+mj-lt"/>
            </a:endParaRPr>
          </a:p>
          <a:p>
            <a:pPr marL="1828800" lvl="3" indent="-457200">
              <a:buFont typeface="+mj-lt"/>
              <a:buAutoNum type="romanLcPeriod"/>
            </a:pPr>
            <a:endParaRPr lang="es-CL" sz="800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pPr marL="1371600" lvl="2" indent="-457200">
              <a:buFont typeface="+mj-lt"/>
              <a:buAutoNum type="alphaLcParenR" startAt="2"/>
            </a:pPr>
            <a:r>
              <a:rPr lang="es-CL" sz="2000" b="1" dirty="0" smtClean="0">
                <a:solidFill>
                  <a:srgbClr val="0000CC"/>
                </a:solidFill>
                <a:latin typeface="+mj-lt"/>
              </a:rPr>
              <a:t>Cuadro técnicos:  </a:t>
            </a:r>
          </a:p>
          <a:p>
            <a:pPr marL="1371600" lvl="2" indent="-457200">
              <a:buFont typeface="+mj-lt"/>
              <a:buAutoNum type="alphaLcParenR" startAt="2"/>
            </a:pPr>
            <a:endParaRPr lang="es-CL" sz="2000" b="1" dirty="0" smtClean="0">
              <a:solidFill>
                <a:srgbClr val="0000CC"/>
              </a:solidFill>
              <a:latin typeface="+mj-lt"/>
            </a:endParaRPr>
          </a:p>
          <a:p>
            <a:pPr marL="1371600" lvl="2" indent="-457200">
              <a:buFont typeface="+mj-lt"/>
              <a:buAutoNum type="alphaLcParenR" startAt="2"/>
            </a:pPr>
            <a:endParaRPr lang="es-CL" sz="2000" b="1" dirty="0" smtClean="0">
              <a:solidFill>
                <a:srgbClr val="0000CC"/>
              </a:solidFill>
              <a:latin typeface="+mj-lt"/>
            </a:endParaRPr>
          </a:p>
          <a:p>
            <a:pPr marL="1371600" lvl="2" indent="-457200">
              <a:buFont typeface="+mj-lt"/>
              <a:buAutoNum type="alphaLcParenR" startAt="2"/>
            </a:pPr>
            <a:endParaRPr lang="es-CL" sz="2000" b="1" dirty="0" smtClean="0">
              <a:solidFill>
                <a:srgbClr val="0000CC"/>
              </a:solidFill>
              <a:latin typeface="+mj-lt"/>
            </a:endParaRPr>
          </a:p>
          <a:p>
            <a:pPr marL="1371600" lvl="2" indent="-457200">
              <a:buFont typeface="+mj-lt"/>
              <a:buAutoNum type="alphaLcParenR" startAt="2"/>
            </a:pPr>
            <a:endParaRPr lang="es-CL" sz="2000" b="1" dirty="0" smtClean="0">
              <a:solidFill>
                <a:srgbClr val="0000CC"/>
              </a:solidFill>
              <a:latin typeface="+mj-lt"/>
            </a:endParaRPr>
          </a:p>
          <a:p>
            <a:pPr marL="1371600" lvl="2" indent="-457200">
              <a:buFont typeface="+mj-lt"/>
              <a:buAutoNum type="alphaLcParenR" startAt="2"/>
            </a:pPr>
            <a:endParaRPr lang="es-CL" sz="2000" b="1" dirty="0" smtClean="0">
              <a:solidFill>
                <a:srgbClr val="0000CC"/>
              </a:solidFill>
              <a:latin typeface="+mj-lt"/>
            </a:endParaRPr>
          </a:p>
          <a:p>
            <a:pPr marL="1371600" lvl="2" indent="-457200">
              <a:buFont typeface="+mj-lt"/>
              <a:buAutoNum type="alphaLcParenR" startAt="2"/>
            </a:pPr>
            <a:endParaRPr lang="es-CL" sz="2000" b="1" dirty="0" smtClean="0">
              <a:solidFill>
                <a:srgbClr val="0000CC"/>
              </a:solidFill>
              <a:latin typeface="+mj-lt"/>
            </a:endParaRPr>
          </a:p>
          <a:p>
            <a:pPr marL="1371600" lvl="2" indent="-457200">
              <a:buFont typeface="+mj-lt"/>
              <a:buAutoNum type="alphaLcParenR" startAt="2"/>
            </a:pPr>
            <a:endParaRPr lang="es-CL" sz="2000" b="1" dirty="0" smtClean="0">
              <a:solidFill>
                <a:srgbClr val="0000CC"/>
              </a:solidFill>
              <a:latin typeface="+mj-lt"/>
            </a:endParaRPr>
          </a:p>
          <a:p>
            <a:pPr marL="1371600" lvl="2" indent="-457200">
              <a:buFont typeface="+mj-lt"/>
              <a:buAutoNum type="alphaLcParenR" startAt="2"/>
            </a:pPr>
            <a:endParaRPr lang="es-CL" sz="2000" b="1" dirty="0" smtClean="0">
              <a:solidFill>
                <a:srgbClr val="0000CC"/>
              </a:solidFill>
              <a:latin typeface="+mj-lt"/>
            </a:endParaRPr>
          </a:p>
          <a:p>
            <a:pPr marL="1371600" lvl="2" indent="-457200">
              <a:buFont typeface="+mj-lt"/>
              <a:buAutoNum type="alphaLcParenR" startAt="2"/>
            </a:pPr>
            <a:endParaRPr lang="es-CL" sz="2000" b="1" dirty="0" smtClean="0">
              <a:solidFill>
                <a:srgbClr val="0000CC"/>
              </a:solidFill>
              <a:latin typeface="+mj-lt"/>
            </a:endParaRPr>
          </a:p>
          <a:p>
            <a:pPr marL="1371600" lvl="2" indent="-457200">
              <a:buFont typeface="+mj-lt"/>
              <a:buAutoNum type="alphaLcParenR" startAt="2"/>
            </a:pPr>
            <a:endParaRPr lang="es-CL" sz="2000" b="1" dirty="0">
              <a:solidFill>
                <a:srgbClr val="0000CC"/>
              </a:solidFill>
              <a:latin typeface="+mj-lt"/>
            </a:endParaRPr>
          </a:p>
          <a:p>
            <a:pPr marL="1371600" lvl="2" indent="-457200">
              <a:buFont typeface="+mj-lt"/>
              <a:buAutoNum type="alphaLcParenR" startAt="2"/>
            </a:pPr>
            <a:endParaRPr lang="es-CL" sz="2000" b="1" dirty="0" smtClean="0">
              <a:solidFill>
                <a:srgbClr val="0000CC"/>
              </a:solidFill>
              <a:latin typeface="+mj-lt"/>
            </a:endParaRPr>
          </a:p>
          <a:p>
            <a:pPr marL="1371600" lvl="2" indent="-457200">
              <a:buFont typeface="+mj-lt"/>
              <a:buAutoNum type="alphaLcParenR" startAt="2"/>
            </a:pPr>
            <a:r>
              <a:rPr lang="es-CL" sz="2000" b="1" dirty="0" smtClean="0">
                <a:solidFill>
                  <a:srgbClr val="0000CC"/>
                </a:solidFill>
                <a:latin typeface="+mj-lt"/>
              </a:rPr>
              <a:t>Revelaciones:  </a:t>
            </a: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48 revelaciones</a:t>
            </a:r>
          </a:p>
        </p:txBody>
      </p:sp>
    </p:spTree>
    <p:extLst>
      <p:ext uri="{BB962C8B-B14F-4D97-AF65-F5344CB8AC3E}">
        <p14:creationId xmlns:p14="http://schemas.microsoft.com/office/powerpoint/2010/main" val="1612703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7" y="366922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s-ES_tradnl" sz="2000" b="1" dirty="0">
                <a:solidFill>
                  <a:srgbClr val="0000CC"/>
                </a:solidFill>
              </a:rPr>
              <a:t>De Carácter Financiero </a:t>
            </a:r>
            <a:r>
              <a:rPr lang="es-ES_tradnl" sz="2000" b="1" dirty="0" smtClean="0">
                <a:solidFill>
                  <a:srgbClr val="0000CC"/>
                </a:solidFill>
              </a:rPr>
              <a:t>Contable Anual</a:t>
            </a:r>
            <a:endParaRPr lang="es-ES_tradnl" sz="2000" b="1" dirty="0">
              <a:solidFill>
                <a:srgbClr val="0000CC"/>
              </a:solidFill>
            </a:endParaRPr>
          </a:p>
          <a:p>
            <a:r>
              <a:rPr lang="es-ES_tradnl" sz="2000" dirty="0">
                <a:solidFill>
                  <a:srgbClr val="0000CC"/>
                </a:solidFill>
              </a:rPr>
              <a:t>  </a:t>
            </a:r>
            <a:endParaRPr lang="es-CL" sz="2000" dirty="0">
              <a:solidFill>
                <a:srgbClr val="0000CC"/>
              </a:solidFill>
            </a:endParaRPr>
          </a:p>
          <a:p>
            <a:pPr marL="1262063" lvl="2" indent="-347663">
              <a:buFont typeface="+mj-lt"/>
              <a:buAutoNum type="alphaLcParenR"/>
            </a:pPr>
            <a:r>
              <a:rPr lang="es-CL" sz="2000" dirty="0">
                <a:solidFill>
                  <a:srgbClr val="0000CC"/>
                </a:solidFill>
                <a:latin typeface="+mj-lt"/>
              </a:rPr>
              <a:t>Estados financieros  </a:t>
            </a: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auditados que incluye cuadros técnicos  y revelaciones. </a:t>
            </a:r>
          </a:p>
          <a:p>
            <a:pPr marL="1371600" lvl="2" indent="-457200">
              <a:buFont typeface="+mj-lt"/>
              <a:buAutoNum type="alphaLcParenR"/>
            </a:pPr>
            <a:endParaRPr lang="es-CL" sz="2000" dirty="0" smtClean="0">
              <a:solidFill>
                <a:srgbClr val="0000CC"/>
              </a:solidFill>
              <a:latin typeface="+mj-lt"/>
            </a:endParaRPr>
          </a:p>
          <a:p>
            <a:pPr marL="1262063" lvl="2" indent="-347663">
              <a:buFont typeface="+mj-lt"/>
              <a:buAutoNum type="alphaLcParenR"/>
            </a:pPr>
            <a:r>
              <a:rPr lang="es-ES_tradnl" sz="2000" dirty="0">
                <a:solidFill>
                  <a:srgbClr val="0000CC"/>
                </a:solidFill>
                <a:latin typeface="+mj-lt"/>
              </a:rPr>
              <a:t>Estados financieros consolidados, cuando </a:t>
            </a:r>
            <a:r>
              <a:rPr lang="es-ES_tradnl" sz="2000" dirty="0" smtClean="0">
                <a:solidFill>
                  <a:srgbClr val="0000CC"/>
                </a:solidFill>
                <a:latin typeface="+mj-lt"/>
              </a:rPr>
              <a:t>corresponda. </a:t>
            </a:r>
            <a:endParaRPr lang="es-ES_tradnl" sz="2000" dirty="0">
              <a:solidFill>
                <a:srgbClr val="0000CC"/>
              </a:solidFill>
              <a:latin typeface="+mj-lt"/>
            </a:endParaRPr>
          </a:p>
          <a:p>
            <a:pPr marL="1371600" lvl="2" indent="-457200">
              <a:buFont typeface="+mj-lt"/>
              <a:buAutoNum type="alphaLcParenR"/>
            </a:pPr>
            <a:endParaRPr lang="es-ES_tradnl" sz="2000" dirty="0" smtClean="0">
              <a:solidFill>
                <a:srgbClr val="0000CC"/>
              </a:solidFill>
              <a:latin typeface="+mj-lt"/>
            </a:endParaRPr>
          </a:p>
          <a:p>
            <a:pPr marL="1371600" lvl="2" indent="-457200">
              <a:buFont typeface="+mj-lt"/>
              <a:buAutoNum type="alphaLcParenR"/>
            </a:pPr>
            <a:endParaRPr lang="es-ES_tradnl" sz="2000" dirty="0">
              <a:solidFill>
                <a:srgbClr val="0000CC"/>
              </a:solidFill>
              <a:latin typeface="+mj-lt"/>
            </a:endParaRPr>
          </a:p>
          <a:p>
            <a:pPr lvl="2"/>
            <a:r>
              <a:rPr lang="es-CL" sz="2000" dirty="0">
                <a:solidFill>
                  <a:srgbClr val="0000CC"/>
                </a:solidFill>
                <a:latin typeface="+mj-lt"/>
              </a:rPr>
              <a:t>Adicionalmente , aquellas compañías inscritas en el registro de valores, presentan estados financieros auditados al </a:t>
            </a: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30 de junio de </a:t>
            </a:r>
            <a:r>
              <a:rPr lang="es-CL" sz="2000" dirty="0">
                <a:solidFill>
                  <a:srgbClr val="0000CC"/>
                </a:solidFill>
                <a:latin typeface="+mj-lt"/>
              </a:rPr>
              <a:t>cada año</a:t>
            </a: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.</a:t>
            </a:r>
          </a:p>
          <a:p>
            <a:pPr lvl="2"/>
            <a:endParaRPr lang="es-CL" sz="2000" dirty="0">
              <a:solidFill>
                <a:srgbClr val="0000C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97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7" y="36692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s-ES_tradnl" sz="2000" b="1" dirty="0" smtClean="0">
                <a:solidFill>
                  <a:srgbClr val="0000CC"/>
                </a:solidFill>
              </a:rPr>
              <a:t>Otra información relevante</a:t>
            </a:r>
          </a:p>
          <a:p>
            <a:r>
              <a:rPr lang="es-ES_tradnl" sz="2000" dirty="0">
                <a:solidFill>
                  <a:srgbClr val="0000CC"/>
                </a:solidFill>
              </a:rPr>
              <a:t>  </a:t>
            </a:r>
            <a:endParaRPr lang="es-CL" sz="2000" dirty="0">
              <a:solidFill>
                <a:srgbClr val="0000CC"/>
              </a:solidFill>
            </a:endParaRPr>
          </a:p>
          <a:p>
            <a:pPr marL="1371600" lvl="2" indent="-457200">
              <a:buFont typeface="+mj-lt"/>
              <a:buAutoNum type="alphaLcParenR"/>
            </a:pP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Clasificaciones de riesgo  (trimestral)</a:t>
            </a:r>
          </a:p>
          <a:p>
            <a:pPr marL="1262063" lvl="2" indent="-347663">
              <a:buFont typeface="+mj-lt"/>
              <a:buAutoNum type="alphaLcParenR"/>
            </a:pPr>
            <a:endParaRPr lang="es-CL" sz="800" dirty="0" smtClean="0">
              <a:solidFill>
                <a:srgbClr val="0000CC"/>
              </a:solidFill>
              <a:latin typeface="+mj-lt"/>
            </a:endParaRPr>
          </a:p>
          <a:p>
            <a:pPr marL="1262063" lvl="2" indent="-347663">
              <a:buFont typeface="+mj-lt"/>
              <a:buAutoNum type="alphaLcParenR"/>
            </a:pPr>
            <a:endParaRPr lang="es-CL" sz="800" dirty="0" smtClean="0">
              <a:solidFill>
                <a:srgbClr val="0000CC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s-CL" sz="2000" b="1" dirty="0" smtClean="0">
              <a:solidFill>
                <a:srgbClr val="0000CC"/>
              </a:solidFill>
              <a:latin typeface="Century Gothic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82" y="1628800"/>
            <a:ext cx="7802470" cy="272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82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7" y="366922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s-ES_tradnl" sz="2000" b="1" dirty="0" smtClean="0">
                <a:solidFill>
                  <a:srgbClr val="0000CC"/>
                </a:solidFill>
              </a:rPr>
              <a:t>Otra información relevante</a:t>
            </a:r>
          </a:p>
          <a:p>
            <a:r>
              <a:rPr lang="es-ES_tradnl" sz="2000" dirty="0">
                <a:solidFill>
                  <a:srgbClr val="0000CC"/>
                </a:solidFill>
              </a:rPr>
              <a:t>  </a:t>
            </a:r>
            <a:endParaRPr lang="es-CL" sz="2000" dirty="0">
              <a:solidFill>
                <a:srgbClr val="0000CC"/>
              </a:solidFill>
            </a:endParaRPr>
          </a:p>
          <a:p>
            <a:pPr marL="1371600" lvl="2" indent="-457200">
              <a:buFont typeface="+mj-lt"/>
              <a:buAutoNum type="alphaLcParenR" startAt="2"/>
            </a:pP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Anuario : entrega información financiera y estadística a nivel de cada compañía en forma agregada.</a:t>
            </a:r>
          </a:p>
          <a:p>
            <a:pPr marL="1262063" lvl="2" indent="-347663">
              <a:buFont typeface="+mj-lt"/>
              <a:buAutoNum type="alphaLcPeriod"/>
            </a:pPr>
            <a:endParaRPr lang="es-CL" sz="800" dirty="0" smtClean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10516" r="24144" b="26192"/>
          <a:stretch/>
        </p:blipFill>
        <p:spPr bwMode="auto">
          <a:xfrm>
            <a:off x="1090641" y="1916833"/>
            <a:ext cx="7153767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011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7" y="366922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s-ES_tradnl" sz="2000" b="1" dirty="0" smtClean="0">
                <a:solidFill>
                  <a:srgbClr val="0000CC"/>
                </a:solidFill>
              </a:rPr>
              <a:t>Otra información relevante</a:t>
            </a:r>
          </a:p>
          <a:p>
            <a:r>
              <a:rPr lang="es-ES_tradnl" sz="2000" dirty="0">
                <a:solidFill>
                  <a:srgbClr val="0000CC"/>
                </a:solidFill>
              </a:rPr>
              <a:t>  </a:t>
            </a:r>
            <a:endParaRPr lang="es-CL" sz="800" dirty="0" smtClean="0">
              <a:solidFill>
                <a:srgbClr val="0000CC"/>
              </a:solidFill>
              <a:latin typeface="+mj-lt"/>
            </a:endParaRPr>
          </a:p>
          <a:p>
            <a:pPr marL="1371600" lvl="2" indent="-457200">
              <a:buFont typeface="+mj-lt"/>
              <a:buAutoNum type="alphaLcParenR" startAt="3"/>
            </a:pP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Informe financiero trimestral: primas, resultados, inversiones, solvencia, </a:t>
            </a:r>
            <a:r>
              <a:rPr lang="es-CL" sz="2000" dirty="0" err="1" smtClean="0">
                <a:solidFill>
                  <a:srgbClr val="0000CC"/>
                </a:solidFill>
                <a:latin typeface="+mj-lt"/>
              </a:rPr>
              <a:t>etc</a:t>
            </a:r>
            <a:endParaRPr lang="es-CL" sz="2000" dirty="0" smtClean="0">
              <a:solidFill>
                <a:srgbClr val="0000CC"/>
              </a:solidFill>
              <a:latin typeface="+mj-lt"/>
            </a:endParaRPr>
          </a:p>
          <a:p>
            <a:pPr marL="1262063" lvl="2" indent="-347663">
              <a:buFont typeface="+mj-lt"/>
              <a:buAutoNum type="alphaLcParenR" startAt="3"/>
            </a:pPr>
            <a:endParaRPr lang="es-CL" sz="800" dirty="0" smtClean="0">
              <a:solidFill>
                <a:srgbClr val="0000CC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s-CL" sz="2000" b="1" dirty="0" smtClean="0">
              <a:solidFill>
                <a:srgbClr val="0000CC"/>
              </a:solidFill>
              <a:latin typeface="Century Gothic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10317" r="15476" b="4763"/>
          <a:stretch/>
        </p:blipFill>
        <p:spPr bwMode="auto">
          <a:xfrm>
            <a:off x="1141188" y="1786129"/>
            <a:ext cx="6959204" cy="502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166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7" y="366922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s-ES_tradnl" sz="2000" b="1" dirty="0" smtClean="0">
                <a:solidFill>
                  <a:srgbClr val="0000CC"/>
                </a:solidFill>
              </a:rPr>
              <a:t>Otra información relevante</a:t>
            </a:r>
          </a:p>
          <a:p>
            <a:r>
              <a:rPr lang="es-ES_tradnl" sz="2000" dirty="0">
                <a:solidFill>
                  <a:srgbClr val="0000CC"/>
                </a:solidFill>
              </a:rPr>
              <a:t>  </a:t>
            </a:r>
            <a:endParaRPr lang="es-CL" sz="2000" dirty="0">
              <a:solidFill>
                <a:srgbClr val="0000CC"/>
              </a:solidFill>
            </a:endParaRPr>
          </a:p>
          <a:p>
            <a:pPr marL="1371600" lvl="2" indent="-457200">
              <a:buFont typeface="+mj-lt"/>
              <a:buAutoNum type="alphaLcParenR" startAt="4"/>
            </a:pP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Información de rentas vitalicias  y  SCOMP</a:t>
            </a:r>
            <a:endParaRPr lang="es-CL" sz="2000" b="1" dirty="0">
              <a:solidFill>
                <a:srgbClr val="0000CC"/>
              </a:solidFill>
              <a:latin typeface="Century Gothic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CL" sz="2000" b="1" dirty="0" smtClean="0">
              <a:solidFill>
                <a:srgbClr val="0000CC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10119" r="24144" b="4762"/>
          <a:stretch/>
        </p:blipFill>
        <p:spPr bwMode="auto">
          <a:xfrm>
            <a:off x="1403648" y="1516603"/>
            <a:ext cx="5760640" cy="522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603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7" y="366922"/>
            <a:ext cx="864096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s-ES_tradnl" sz="2000" b="1" dirty="0" smtClean="0">
                <a:solidFill>
                  <a:srgbClr val="0000CC"/>
                </a:solidFill>
              </a:rPr>
              <a:t>Otra información relevante</a:t>
            </a:r>
          </a:p>
          <a:p>
            <a:r>
              <a:rPr lang="es-ES_tradnl" sz="2000" dirty="0">
                <a:solidFill>
                  <a:srgbClr val="0000CC"/>
                </a:solidFill>
              </a:rPr>
              <a:t>  </a:t>
            </a:r>
            <a:endParaRPr lang="es-CL" sz="2000" dirty="0">
              <a:solidFill>
                <a:srgbClr val="0000CC"/>
              </a:solidFill>
            </a:endParaRPr>
          </a:p>
          <a:p>
            <a:pPr marL="1262063" lvl="2" indent="-347663">
              <a:buFont typeface="+mj-lt"/>
              <a:buAutoNum type="alphaLcParenR" startAt="5"/>
            </a:pP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Informe de reclamos del mercado asegurador (IRMA, anual)</a:t>
            </a:r>
          </a:p>
          <a:p>
            <a:pPr marL="1262063" lvl="2" indent="-347663">
              <a:buFont typeface="+mj-lt"/>
              <a:buAutoNum type="alphaLcParenR" startAt="5"/>
            </a:pPr>
            <a:endParaRPr lang="es-CL" sz="800" dirty="0" smtClean="0">
              <a:solidFill>
                <a:srgbClr val="0000CC"/>
              </a:solidFill>
              <a:latin typeface="+mj-lt"/>
            </a:endParaRPr>
          </a:p>
          <a:p>
            <a:pPr marL="1262063" lvl="2" indent="-347663">
              <a:buFont typeface="+mj-lt"/>
              <a:buAutoNum type="alphaLcParenR" startAt="5"/>
            </a:pPr>
            <a:endParaRPr lang="es-CL" sz="2000" dirty="0" smtClean="0">
              <a:solidFill>
                <a:srgbClr val="0000CC"/>
              </a:solidFill>
              <a:latin typeface="+mj-lt"/>
            </a:endParaRPr>
          </a:p>
          <a:p>
            <a:pPr marL="1262063" lvl="2" indent="-347663">
              <a:buFont typeface="+mj-lt"/>
              <a:buAutoNum type="alphaLcParenR" startAt="5"/>
            </a:pP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SOAP trimestral</a:t>
            </a:r>
          </a:p>
          <a:p>
            <a:pPr marL="1262063" lvl="2" indent="-347663">
              <a:buFont typeface="+mj-lt"/>
              <a:buAutoNum type="alphaLcParenR" startAt="5"/>
            </a:pPr>
            <a:endParaRPr lang="es-CL" sz="2000" dirty="0">
              <a:solidFill>
                <a:srgbClr val="0000CC"/>
              </a:solidFill>
              <a:latin typeface="+mj-lt"/>
            </a:endParaRPr>
          </a:p>
          <a:p>
            <a:pPr marL="1262063" lvl="2" indent="-347663">
              <a:buFont typeface="+mj-lt"/>
              <a:buAutoNum type="alphaLcParenR" startAt="5"/>
            </a:pP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TM (tasa de mercado), pasivos de RRVV</a:t>
            </a:r>
          </a:p>
          <a:p>
            <a:pPr marL="1262063" lvl="2" indent="-347663">
              <a:buFont typeface="+mj-lt"/>
              <a:buAutoNum type="alphaLcParenR" startAt="5"/>
            </a:pPr>
            <a:endParaRPr lang="es-CL" sz="2000" dirty="0">
              <a:solidFill>
                <a:srgbClr val="0000CC"/>
              </a:solidFill>
              <a:latin typeface="+mj-lt"/>
            </a:endParaRPr>
          </a:p>
          <a:p>
            <a:pPr marL="1262063" lvl="2" indent="-347663">
              <a:buFont typeface="+mj-lt"/>
              <a:buAutoNum type="alphaLcParenR" startAt="5"/>
            </a:pP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Tasa de aporte adicional , seguro SIS</a:t>
            </a:r>
          </a:p>
          <a:p>
            <a:pPr lvl="2"/>
            <a:endParaRPr lang="es-CL" sz="2000" dirty="0" smtClean="0">
              <a:solidFill>
                <a:srgbClr val="0000CC"/>
              </a:solidFill>
              <a:latin typeface="+mj-lt"/>
            </a:endParaRPr>
          </a:p>
          <a:p>
            <a:pPr marL="1262063" lvl="2" indent="-347663">
              <a:buFont typeface="+mj-lt"/>
              <a:buAutoNum type="alphaLcParenR" startAt="9"/>
            </a:pPr>
            <a:r>
              <a:rPr lang="es-ES_tradnl" sz="2000" dirty="0">
                <a:solidFill>
                  <a:srgbClr val="0000CC"/>
                </a:solidFill>
              </a:rPr>
              <a:t>Cuadro de producción y remuneración de intermediarios  de seguros (ejemplo: filiales bancarias trimestral, grandes tiendas semestral</a:t>
            </a:r>
            <a:r>
              <a:rPr lang="es-ES_tradnl" sz="2000" dirty="0" smtClean="0">
                <a:solidFill>
                  <a:srgbClr val="0000CC"/>
                </a:solidFill>
              </a:rPr>
              <a:t>).</a:t>
            </a:r>
          </a:p>
          <a:p>
            <a:pPr marL="1262063" lvl="2" indent="-347663">
              <a:buFont typeface="+mj-lt"/>
              <a:buAutoNum type="alphaLcParenR" startAt="9"/>
            </a:pPr>
            <a:endParaRPr lang="es-ES_tradnl" sz="2000" dirty="0">
              <a:solidFill>
                <a:srgbClr val="0000CC"/>
              </a:solidFill>
            </a:endParaRPr>
          </a:p>
          <a:p>
            <a:pPr marL="1262063" lvl="2" indent="-347663">
              <a:buFont typeface="+mj-lt"/>
              <a:buAutoNum type="alphaLcParenR" startAt="9"/>
            </a:pPr>
            <a:r>
              <a:rPr lang="es-ES_tradnl" sz="2000" dirty="0" smtClean="0">
                <a:solidFill>
                  <a:srgbClr val="0000CC"/>
                </a:solidFill>
              </a:rPr>
              <a:t>Otras: estadísticas de APV, Mutuos Hipotecarios, Préstamos, </a:t>
            </a:r>
            <a:r>
              <a:rPr lang="es-ES_tradnl" sz="2000" dirty="0" err="1" smtClean="0">
                <a:solidFill>
                  <a:srgbClr val="0000CC"/>
                </a:solidFill>
              </a:rPr>
              <a:t>etc</a:t>
            </a:r>
            <a:endParaRPr lang="es-ES_tradnl" sz="2000" dirty="0" smtClean="0">
              <a:solidFill>
                <a:srgbClr val="0000CC"/>
              </a:solidFill>
            </a:endParaRPr>
          </a:p>
          <a:p>
            <a:pPr marL="1262063" lvl="2" indent="-347663">
              <a:buFont typeface="+mj-lt"/>
              <a:buAutoNum type="alphaLcParenR" startAt="9"/>
            </a:pPr>
            <a:endParaRPr lang="es-ES_tradnl" sz="2000" dirty="0">
              <a:solidFill>
                <a:srgbClr val="0000CC"/>
              </a:solidFill>
            </a:endParaRPr>
          </a:p>
          <a:p>
            <a:pPr lvl="2" algn="ctr"/>
            <a:endParaRPr lang="es-ES_tradnl" sz="2000" dirty="0">
              <a:solidFill>
                <a:srgbClr val="0000CC"/>
              </a:solidFill>
            </a:endParaRPr>
          </a:p>
          <a:p>
            <a:pPr marL="1262063" lvl="2" indent="-347663">
              <a:buFont typeface="+mj-lt"/>
              <a:buAutoNum type="alphaLcParenR" startAt="5"/>
            </a:pPr>
            <a:endParaRPr lang="es-CL" sz="2000" dirty="0" smtClean="0">
              <a:solidFill>
                <a:srgbClr val="0000CC"/>
              </a:solidFill>
              <a:latin typeface="+mj-lt"/>
            </a:endParaRPr>
          </a:p>
          <a:p>
            <a:pPr marL="1262063" lvl="2" indent="-347663">
              <a:buFont typeface="+mj-lt"/>
              <a:buAutoNum type="alphaLcPeriod" startAt="6"/>
            </a:pPr>
            <a:endParaRPr lang="es-CL" sz="800" dirty="0" smtClean="0">
              <a:solidFill>
                <a:srgbClr val="0000CC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s-CL" sz="2000" b="1" dirty="0" smtClean="0">
              <a:solidFill>
                <a:srgbClr val="0000C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06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539552" y="1311146"/>
            <a:ext cx="763868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Aft>
                <a:spcPts val="600"/>
              </a:spcAft>
              <a:buClr>
                <a:srgbClr val="CC9900"/>
              </a:buClr>
              <a:buSzPct val="124000"/>
            </a:pPr>
            <a:r>
              <a:rPr lang="es-ES" sz="3000" dirty="0" smtClean="0">
                <a:solidFill>
                  <a:srgbClr val="0000CC"/>
                </a:solidFill>
                <a:latin typeface="+mj-lt"/>
              </a:rPr>
              <a:t>Introducción:</a:t>
            </a:r>
          </a:p>
          <a:p>
            <a:pPr lvl="1" algn="just">
              <a:spcAft>
                <a:spcPts val="600"/>
              </a:spcAft>
              <a:buClr>
                <a:srgbClr val="CC9900"/>
              </a:buClr>
              <a:buSzPct val="124000"/>
            </a:pPr>
            <a:endParaRPr lang="es-ES" sz="1000" dirty="0" smtClean="0">
              <a:solidFill>
                <a:srgbClr val="0000CC"/>
              </a:solidFill>
              <a:latin typeface="+mj-lt"/>
            </a:endParaRPr>
          </a:p>
          <a:p>
            <a:pPr marL="742950" lvl="1" indent="-285750" algn="just">
              <a:spcAft>
                <a:spcPts val="600"/>
              </a:spcAft>
              <a:buClr>
                <a:srgbClr val="CC9900"/>
              </a:buClr>
              <a:buSzPct val="124000"/>
              <a:buFont typeface="Arial" panose="020B0604020202020204" pitchFamily="34" charset="0"/>
              <a:buChar char="•"/>
            </a:pPr>
            <a:r>
              <a:rPr lang="es-ES" sz="3000" dirty="0" smtClean="0">
                <a:solidFill>
                  <a:srgbClr val="0000CC"/>
                </a:solidFill>
                <a:latin typeface="+mj-lt"/>
              </a:rPr>
              <a:t>PBS 20 Divulgación: definición</a:t>
            </a:r>
          </a:p>
          <a:p>
            <a:pPr marL="742950" lvl="1" indent="-285750" algn="just">
              <a:spcAft>
                <a:spcPts val="600"/>
              </a:spcAft>
              <a:buClr>
                <a:srgbClr val="CC9900"/>
              </a:buClr>
              <a:buSzPct val="124000"/>
              <a:buFont typeface="Arial" panose="020B0604020202020204" pitchFamily="34" charset="0"/>
              <a:buChar char="•"/>
            </a:pPr>
            <a:r>
              <a:rPr lang="es-ES" sz="3000" dirty="0" smtClean="0">
                <a:solidFill>
                  <a:srgbClr val="0000CC"/>
                </a:solidFill>
                <a:latin typeface="+mj-lt"/>
              </a:rPr>
              <a:t>Objetivos estratégicos SVS</a:t>
            </a:r>
          </a:p>
          <a:p>
            <a:pPr marL="742950" lvl="1" indent="-285750" algn="just">
              <a:spcAft>
                <a:spcPts val="600"/>
              </a:spcAft>
              <a:buClr>
                <a:srgbClr val="CC9900"/>
              </a:buClr>
              <a:buSzPct val="124000"/>
              <a:buFont typeface="Arial" panose="020B0604020202020204" pitchFamily="34" charset="0"/>
              <a:buChar char="•"/>
            </a:pPr>
            <a:endParaRPr lang="es-ES" sz="1000" dirty="0" smtClean="0">
              <a:solidFill>
                <a:srgbClr val="0000CC"/>
              </a:solidFill>
              <a:latin typeface="+mj-lt"/>
            </a:endParaRPr>
          </a:p>
          <a:p>
            <a:pPr marL="1158875" lvl="1" indent="-701675" algn="just">
              <a:spcAft>
                <a:spcPts val="600"/>
              </a:spcAft>
              <a:buClr>
                <a:srgbClr val="CC9900"/>
              </a:buClr>
              <a:buSzPct val="124000"/>
              <a:buFont typeface="+mj-lt"/>
              <a:buAutoNum type="romanUcPeriod"/>
            </a:pPr>
            <a:r>
              <a:rPr lang="es-ES" sz="3000" dirty="0" smtClean="0">
                <a:solidFill>
                  <a:srgbClr val="0000CC"/>
                </a:solidFill>
                <a:latin typeface="+mj-lt"/>
              </a:rPr>
              <a:t>Información periódica, mediante sistema SEIL</a:t>
            </a:r>
          </a:p>
          <a:p>
            <a:pPr marL="1158875" lvl="1" indent="-701675" algn="just">
              <a:spcAft>
                <a:spcPts val="600"/>
              </a:spcAft>
              <a:buClr>
                <a:srgbClr val="CC9900"/>
              </a:buClr>
              <a:buSzPct val="124000"/>
              <a:buFont typeface="+mj-lt"/>
              <a:buAutoNum type="romanUcPeriod"/>
            </a:pPr>
            <a:endParaRPr lang="es-ES" sz="1000" dirty="0" smtClean="0">
              <a:solidFill>
                <a:srgbClr val="0000CC"/>
              </a:solidFill>
              <a:latin typeface="+mj-lt"/>
            </a:endParaRPr>
          </a:p>
          <a:p>
            <a:pPr marL="1158875" lvl="1" indent="-701675" algn="just">
              <a:spcAft>
                <a:spcPts val="600"/>
              </a:spcAft>
              <a:buClr>
                <a:srgbClr val="CC9900"/>
              </a:buClr>
              <a:buSzPct val="124000"/>
              <a:buFont typeface="+mj-lt"/>
              <a:buAutoNum type="romanUcPeriod"/>
            </a:pPr>
            <a:r>
              <a:rPr lang="es-ES" sz="3000" dirty="0" smtClean="0">
                <a:solidFill>
                  <a:srgbClr val="0000CC"/>
                </a:solidFill>
                <a:latin typeface="+mj-lt"/>
              </a:rPr>
              <a:t>PBS 20 Información Requerida</a:t>
            </a:r>
          </a:p>
          <a:p>
            <a:pPr marL="1158875" lvl="1" indent="-701675" algn="just">
              <a:spcAft>
                <a:spcPts val="600"/>
              </a:spcAft>
              <a:buClr>
                <a:srgbClr val="CC9900"/>
              </a:buClr>
              <a:buSzPct val="124000"/>
              <a:buFont typeface="+mj-lt"/>
              <a:buAutoNum type="romanUcPeriod"/>
            </a:pPr>
            <a:endParaRPr lang="es-CL" sz="1000" dirty="0" smtClean="0">
              <a:solidFill>
                <a:srgbClr val="0000CC"/>
              </a:solidFill>
            </a:endParaRPr>
          </a:p>
          <a:p>
            <a:pPr marL="1158875" lvl="1" indent="-701675" algn="just">
              <a:spcAft>
                <a:spcPts val="600"/>
              </a:spcAft>
              <a:buClr>
                <a:srgbClr val="CC9900"/>
              </a:buClr>
              <a:buSzPct val="124000"/>
              <a:buFont typeface="+mj-lt"/>
              <a:buAutoNum type="romanUcPeriod"/>
            </a:pPr>
            <a:r>
              <a:rPr lang="es-CL" sz="3000" dirty="0" smtClean="0">
                <a:solidFill>
                  <a:srgbClr val="0000CC"/>
                </a:solidFill>
              </a:rPr>
              <a:t>Conclusiones</a:t>
            </a:r>
            <a:endParaRPr lang="es-ES" sz="3000" dirty="0">
              <a:solidFill>
                <a:srgbClr val="0000CC"/>
              </a:solidFill>
              <a:latin typeface="+mj-lt"/>
            </a:endParaRPr>
          </a:p>
          <a:p>
            <a:pPr marL="1158875" lvl="1" indent="-701675" algn="just">
              <a:spcAft>
                <a:spcPts val="600"/>
              </a:spcAft>
              <a:buClr>
                <a:srgbClr val="CC9900"/>
              </a:buClr>
              <a:buSzPct val="124000"/>
              <a:buFont typeface="+mj-lt"/>
              <a:buAutoNum type="romanUcPeriod"/>
            </a:pPr>
            <a:endParaRPr lang="es-ES" dirty="0" smtClean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537" y="262389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srgbClr val="0000CC"/>
                </a:solidFill>
                <a:latin typeface="+mj-lt"/>
              </a:rPr>
              <a:t>Temario</a:t>
            </a:r>
            <a:endParaRPr lang="es-CL" sz="3600" b="1" dirty="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921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348880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>
                <a:solidFill>
                  <a:srgbClr val="0000CC"/>
                </a:solidFill>
                <a:latin typeface="Century Gothic" pitchFamily="34" charset="0"/>
              </a:rPr>
              <a:t>PBS20</a:t>
            </a:r>
          </a:p>
          <a:p>
            <a:pPr algn="ctr"/>
            <a:r>
              <a:rPr lang="es-CL" sz="4000" b="1" dirty="0" smtClean="0">
                <a:solidFill>
                  <a:srgbClr val="0000CC"/>
                </a:solidFill>
                <a:latin typeface="Century Gothic" pitchFamily="34" charset="0"/>
              </a:rPr>
              <a:t>Información requerida</a:t>
            </a:r>
            <a:endParaRPr lang="es-CL" sz="40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21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366922"/>
            <a:ext cx="87484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sz="2400" b="1" dirty="0" smtClean="0">
                <a:solidFill>
                  <a:srgbClr val="0000CC"/>
                </a:solidFill>
              </a:rPr>
              <a:t>Situación </a:t>
            </a:r>
            <a:r>
              <a:rPr lang="es-CL" sz="2400" b="1" dirty="0">
                <a:solidFill>
                  <a:srgbClr val="0000CC"/>
                </a:solidFill>
              </a:rPr>
              <a:t>financiera, desempeño </a:t>
            </a:r>
            <a:r>
              <a:rPr lang="es-CL" sz="2400" b="1" dirty="0" smtClean="0">
                <a:solidFill>
                  <a:srgbClr val="0000CC"/>
                </a:solidFill>
              </a:rPr>
              <a:t>técnico, riesgos a </a:t>
            </a:r>
            <a:r>
              <a:rPr lang="es-CL" sz="2400" b="1" dirty="0">
                <a:solidFill>
                  <a:srgbClr val="0000CC"/>
                </a:solidFill>
              </a:rPr>
              <a:t>los que están </a:t>
            </a:r>
            <a:r>
              <a:rPr lang="es-CL" sz="2400" b="1" dirty="0" smtClean="0">
                <a:solidFill>
                  <a:srgbClr val="0000CC"/>
                </a:solidFill>
              </a:rPr>
              <a:t>sujetas las Compañías, su gobierno </a:t>
            </a:r>
            <a:r>
              <a:rPr lang="es-CL" sz="2400" b="1" dirty="0">
                <a:solidFill>
                  <a:srgbClr val="0000CC"/>
                </a:solidFill>
              </a:rPr>
              <a:t>y controles.</a:t>
            </a:r>
            <a:endParaRPr lang="es-CL" sz="2400" b="1" dirty="0" smtClean="0">
              <a:solidFill>
                <a:srgbClr val="0000CC"/>
              </a:solidFill>
            </a:endParaRPr>
          </a:p>
          <a:p>
            <a:pPr lvl="3"/>
            <a:endParaRPr lang="es-CL" sz="1600" b="1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pPr lvl="3"/>
            <a:r>
              <a:rPr lang="es-CL" sz="2400" b="1" dirty="0" smtClean="0">
                <a:solidFill>
                  <a:srgbClr val="0000CC"/>
                </a:solidFill>
                <a:latin typeface="Century Gothic" pitchFamily="34" charset="0"/>
              </a:rPr>
              <a:t>EEFF Publicados trimestralmente en web</a:t>
            </a:r>
          </a:p>
          <a:p>
            <a:pPr marL="1371600" lvl="2" indent="-457200">
              <a:buFont typeface="+mj-lt"/>
              <a:buAutoNum type="alphaLcParenR"/>
            </a:pPr>
            <a:endParaRPr lang="es-CL" sz="1600" b="1" dirty="0" smtClean="0">
              <a:solidFill>
                <a:srgbClr val="0000CC"/>
              </a:solidFill>
              <a:latin typeface="Century Gothic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263919" cy="333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926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7" y="366922"/>
            <a:ext cx="86409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sz="2400" b="1" dirty="0" smtClean="0">
                <a:solidFill>
                  <a:srgbClr val="0000CC"/>
                </a:solidFill>
              </a:rPr>
              <a:t>Situación </a:t>
            </a:r>
            <a:r>
              <a:rPr lang="es-CL" sz="2400" b="1" dirty="0">
                <a:solidFill>
                  <a:srgbClr val="0000CC"/>
                </a:solidFill>
              </a:rPr>
              <a:t>financiera, desempeño </a:t>
            </a:r>
            <a:r>
              <a:rPr lang="es-CL" sz="2400" b="1" dirty="0" smtClean="0">
                <a:solidFill>
                  <a:srgbClr val="0000CC"/>
                </a:solidFill>
              </a:rPr>
              <a:t>técnico, riesgos a </a:t>
            </a:r>
            <a:r>
              <a:rPr lang="es-CL" sz="2400" b="1" dirty="0">
                <a:solidFill>
                  <a:srgbClr val="0000CC"/>
                </a:solidFill>
              </a:rPr>
              <a:t>los que están </a:t>
            </a:r>
            <a:r>
              <a:rPr lang="es-CL" sz="2400" b="1" dirty="0" smtClean="0">
                <a:solidFill>
                  <a:srgbClr val="0000CC"/>
                </a:solidFill>
              </a:rPr>
              <a:t>sujetas las Compañías, su gobierno </a:t>
            </a:r>
            <a:r>
              <a:rPr lang="es-CL" sz="2400" b="1" dirty="0">
                <a:solidFill>
                  <a:srgbClr val="0000CC"/>
                </a:solidFill>
              </a:rPr>
              <a:t>y controles.</a:t>
            </a:r>
            <a:endParaRPr lang="es-CL" sz="2400" b="1" dirty="0" smtClean="0">
              <a:solidFill>
                <a:srgbClr val="0000CC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CL" sz="2000" b="1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pPr marL="1257300" lvl="2" indent="-342900">
              <a:buFont typeface="+mj-lt"/>
              <a:buAutoNum type="alphaLcParenR" startAt="2"/>
            </a:pPr>
            <a:r>
              <a:rPr lang="es-CL" sz="1600" b="1" dirty="0" smtClean="0">
                <a:solidFill>
                  <a:srgbClr val="0000CC"/>
                </a:solidFill>
                <a:latin typeface="Century Gothic" pitchFamily="34" charset="0"/>
              </a:rPr>
              <a:t>Cuadro técnicos</a:t>
            </a:r>
          </a:p>
          <a:p>
            <a:pPr lvl="3"/>
            <a:r>
              <a:rPr lang="es-CL" sz="1600" dirty="0" smtClean="0">
                <a:solidFill>
                  <a:srgbClr val="0000CC"/>
                </a:solidFill>
                <a:latin typeface="Century Gothic" pitchFamily="34" charset="0"/>
              </a:rPr>
              <a:t>Desempeño técnico por ramo </a:t>
            </a:r>
            <a:r>
              <a:rPr lang="es-CL" sz="1600" dirty="0">
                <a:solidFill>
                  <a:srgbClr val="0000CC"/>
                </a:solidFill>
                <a:latin typeface="Century Gothic" pitchFamily="34" charset="0"/>
              </a:rPr>
              <a:t>distinguiendo  entre vida y </a:t>
            </a:r>
            <a:r>
              <a:rPr lang="es-CL" sz="1600" dirty="0" smtClean="0">
                <a:solidFill>
                  <a:srgbClr val="0000CC"/>
                </a:solidFill>
                <a:latin typeface="Century Gothic" pitchFamily="34" charset="0"/>
              </a:rPr>
              <a:t>generales (margen de contribución)</a:t>
            </a:r>
          </a:p>
          <a:p>
            <a:pPr lvl="3"/>
            <a:r>
              <a:rPr lang="es-CL" sz="1600" b="1" dirty="0" smtClean="0">
                <a:solidFill>
                  <a:srgbClr val="0000CC"/>
                </a:solidFill>
                <a:latin typeface="Century Gothic" pitchFamily="34" charset="0"/>
              </a:rPr>
              <a:t>Publicados </a:t>
            </a:r>
            <a:r>
              <a:rPr lang="es-CL" sz="1600" b="1" dirty="0">
                <a:solidFill>
                  <a:srgbClr val="0000CC"/>
                </a:solidFill>
                <a:latin typeface="Century Gothic" pitchFamily="34" charset="0"/>
              </a:rPr>
              <a:t>trimestralmente en web</a:t>
            </a:r>
          </a:p>
          <a:p>
            <a:pPr marL="1371600" lvl="2" indent="-457200">
              <a:buFont typeface="+mj-lt"/>
              <a:buAutoNum type="alphaLcParenR" startAt="2"/>
            </a:pPr>
            <a:endParaRPr lang="es-CL" sz="1600" b="1" dirty="0">
              <a:solidFill>
                <a:srgbClr val="0000CC"/>
              </a:solidFill>
              <a:latin typeface="Century Gothic" pitchFamily="34" charset="0"/>
            </a:endParaRPr>
          </a:p>
          <a:p>
            <a:pPr lvl="2"/>
            <a:endParaRPr lang="es-CL" sz="1600" b="1" dirty="0">
              <a:solidFill>
                <a:srgbClr val="0000CC"/>
              </a:solidFill>
              <a:latin typeface="Century Gothic" pitchFamily="34" charset="0"/>
            </a:endParaRPr>
          </a:p>
          <a:p>
            <a:pPr lvl="2"/>
            <a:endParaRPr lang="es-CL" sz="1600" b="1" dirty="0">
              <a:solidFill>
                <a:srgbClr val="0000CC"/>
              </a:solidFill>
              <a:latin typeface="Century Gothic" pitchFamily="34" charset="0"/>
            </a:endParaRPr>
          </a:p>
          <a:p>
            <a:pPr marL="1257300" lvl="2" indent="-342900">
              <a:buFont typeface="+mj-lt"/>
              <a:buAutoNum type="arabicPeriod" startAt="4"/>
            </a:pPr>
            <a:endParaRPr lang="es-CL" sz="1600" b="1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pPr marL="1257300" lvl="2" indent="-342900">
              <a:buFont typeface="+mj-lt"/>
              <a:buAutoNum type="arabicPeriod" startAt="4"/>
            </a:pPr>
            <a:endParaRPr lang="es-CL" sz="1600" b="1" dirty="0">
              <a:solidFill>
                <a:srgbClr val="0000CC"/>
              </a:solidFill>
              <a:latin typeface="Century Gothic" pitchFamily="34" charset="0"/>
            </a:endParaRPr>
          </a:p>
          <a:p>
            <a:pPr marL="1257300" lvl="2" indent="-342900">
              <a:buFont typeface="+mj-lt"/>
              <a:buAutoNum type="arabicPeriod" startAt="4"/>
            </a:pPr>
            <a:endParaRPr lang="es-CL" sz="1600" b="1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pPr marL="1257300" lvl="2" indent="-342900">
              <a:buFont typeface="+mj-lt"/>
              <a:buAutoNum type="arabicPeriod" startAt="4"/>
            </a:pPr>
            <a:endParaRPr lang="es-CL" sz="1600" b="1" dirty="0">
              <a:solidFill>
                <a:srgbClr val="0000CC"/>
              </a:solidFill>
              <a:latin typeface="Century Gothic" pitchFamily="34" charset="0"/>
            </a:endParaRPr>
          </a:p>
          <a:p>
            <a:pPr marL="1257300" lvl="2" indent="-342900">
              <a:buFont typeface="+mj-lt"/>
              <a:buAutoNum type="arabicPeriod" startAt="4"/>
            </a:pPr>
            <a:endParaRPr lang="es-CL" sz="16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24" y="2636912"/>
            <a:ext cx="716660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948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7" y="366922"/>
            <a:ext cx="864096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sz="2400" b="1" dirty="0" smtClean="0">
                <a:solidFill>
                  <a:srgbClr val="0000CC"/>
                </a:solidFill>
              </a:rPr>
              <a:t>Situación </a:t>
            </a:r>
            <a:r>
              <a:rPr lang="es-CL" sz="2400" b="1" dirty="0">
                <a:solidFill>
                  <a:srgbClr val="0000CC"/>
                </a:solidFill>
              </a:rPr>
              <a:t>financiera, desempeño </a:t>
            </a:r>
            <a:r>
              <a:rPr lang="es-CL" sz="2400" b="1" dirty="0" smtClean="0">
                <a:solidFill>
                  <a:srgbClr val="0000CC"/>
                </a:solidFill>
              </a:rPr>
              <a:t>técnico, riesgos a </a:t>
            </a:r>
            <a:r>
              <a:rPr lang="es-CL" sz="2400" b="1" dirty="0">
                <a:solidFill>
                  <a:srgbClr val="0000CC"/>
                </a:solidFill>
              </a:rPr>
              <a:t>los que están </a:t>
            </a:r>
            <a:r>
              <a:rPr lang="es-CL" sz="2400" b="1" dirty="0" smtClean="0">
                <a:solidFill>
                  <a:srgbClr val="0000CC"/>
                </a:solidFill>
              </a:rPr>
              <a:t>sujetas las Compañías, su gobierno </a:t>
            </a:r>
            <a:r>
              <a:rPr lang="es-CL" sz="2400" b="1" dirty="0">
                <a:solidFill>
                  <a:srgbClr val="0000CC"/>
                </a:solidFill>
              </a:rPr>
              <a:t>y controles.</a:t>
            </a:r>
            <a:endParaRPr lang="es-CL" sz="2400" b="1" dirty="0" smtClean="0">
              <a:solidFill>
                <a:srgbClr val="0000CC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CL" sz="2000" b="1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pPr marL="1371600" lvl="2" indent="-457200">
              <a:buFont typeface="+mj-lt"/>
              <a:buAutoNum type="alphaLcParenR" startAt="3"/>
            </a:pPr>
            <a:r>
              <a:rPr lang="es-CL" sz="1600" b="1" dirty="0" smtClean="0">
                <a:solidFill>
                  <a:srgbClr val="0000CC"/>
                </a:solidFill>
                <a:latin typeface="Century Gothic" pitchFamily="34" charset="0"/>
              </a:rPr>
              <a:t>Revelaciones</a:t>
            </a:r>
          </a:p>
          <a:p>
            <a:pPr lvl="3"/>
            <a:r>
              <a:rPr lang="es-CL" sz="1600" dirty="0" smtClean="0">
                <a:solidFill>
                  <a:srgbClr val="0000CC"/>
                </a:solidFill>
                <a:latin typeface="Century Gothic" pitchFamily="34" charset="0"/>
              </a:rPr>
              <a:t>Nota de administración de riesgo (gobierno corporativo y sistema de gestión de riesgo)</a:t>
            </a:r>
            <a:endParaRPr lang="es-CL" sz="1600" dirty="0">
              <a:solidFill>
                <a:srgbClr val="0000CC"/>
              </a:solidFill>
              <a:latin typeface="Century Gothic" pitchFamily="34" charset="0"/>
            </a:endParaRPr>
          </a:p>
          <a:p>
            <a:pPr marL="1349375" lvl="2"/>
            <a:r>
              <a:rPr lang="es-CL" sz="1600" b="1" dirty="0" smtClean="0">
                <a:solidFill>
                  <a:srgbClr val="0000CC"/>
                </a:solidFill>
                <a:latin typeface="Century Gothic" pitchFamily="34" charset="0"/>
              </a:rPr>
              <a:t> Publicada trimestralmente en web</a:t>
            </a:r>
          </a:p>
          <a:p>
            <a:pPr lvl="2"/>
            <a:endParaRPr lang="es-CL" sz="1600" b="1" dirty="0">
              <a:solidFill>
                <a:srgbClr val="0000CC"/>
              </a:solidFill>
              <a:latin typeface="Century Gothic" pitchFamily="34" charset="0"/>
            </a:endParaRPr>
          </a:p>
          <a:p>
            <a:pPr lvl="2"/>
            <a:endParaRPr lang="es-CL" sz="1600" b="1" dirty="0">
              <a:solidFill>
                <a:srgbClr val="0000CC"/>
              </a:solidFill>
              <a:latin typeface="Century Gothic" pitchFamily="34" charset="0"/>
            </a:endParaRPr>
          </a:p>
          <a:p>
            <a:pPr marL="1257300" lvl="2" indent="-342900">
              <a:buFont typeface="+mj-lt"/>
              <a:buAutoNum type="arabicPeriod" startAt="4"/>
            </a:pPr>
            <a:endParaRPr lang="es-CL" sz="1600" b="1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pPr marL="1257300" lvl="2" indent="-342900">
              <a:buFont typeface="+mj-lt"/>
              <a:buAutoNum type="arabicPeriod" startAt="4"/>
            </a:pPr>
            <a:endParaRPr lang="es-CL" sz="1600" b="1" dirty="0">
              <a:solidFill>
                <a:srgbClr val="0000CC"/>
              </a:solidFill>
              <a:latin typeface="Century Gothic" pitchFamily="34" charset="0"/>
            </a:endParaRPr>
          </a:p>
          <a:p>
            <a:pPr marL="1257300" lvl="2" indent="-342900">
              <a:buFont typeface="+mj-lt"/>
              <a:buAutoNum type="arabicPeriod" startAt="4"/>
            </a:pPr>
            <a:endParaRPr lang="es-CL" sz="1600" b="1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pPr marL="1257300" lvl="2" indent="-342900">
              <a:buFont typeface="+mj-lt"/>
              <a:buAutoNum type="arabicPeriod" startAt="4"/>
            </a:pPr>
            <a:endParaRPr lang="es-CL" sz="1600" b="1" dirty="0">
              <a:solidFill>
                <a:srgbClr val="0000CC"/>
              </a:solidFill>
              <a:latin typeface="Century Gothic" pitchFamily="34" charset="0"/>
            </a:endParaRPr>
          </a:p>
          <a:p>
            <a:pPr marL="1257300" lvl="2" indent="-342900">
              <a:buFont typeface="+mj-lt"/>
              <a:buAutoNum type="arabicPeriod" startAt="4"/>
            </a:pPr>
            <a:endParaRPr lang="es-CL" sz="16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99" y="2580743"/>
            <a:ext cx="6280036" cy="360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051720" y="3933056"/>
            <a:ext cx="1584176" cy="2810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 redondeado"/>
          <p:cNvSpPr/>
          <p:nvPr/>
        </p:nvSpPr>
        <p:spPr>
          <a:xfrm>
            <a:off x="2051720" y="5661248"/>
            <a:ext cx="201622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1309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7" y="366922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sz="2400" b="1" dirty="0" smtClean="0">
                <a:solidFill>
                  <a:srgbClr val="0000CC"/>
                </a:solidFill>
              </a:rPr>
              <a:t>Situación </a:t>
            </a:r>
            <a:r>
              <a:rPr lang="es-CL" sz="2400" b="1" dirty="0">
                <a:solidFill>
                  <a:srgbClr val="0000CC"/>
                </a:solidFill>
              </a:rPr>
              <a:t>financiera, desempeño </a:t>
            </a:r>
            <a:r>
              <a:rPr lang="es-CL" sz="2400" b="1" dirty="0" smtClean="0">
                <a:solidFill>
                  <a:srgbClr val="0000CC"/>
                </a:solidFill>
              </a:rPr>
              <a:t>técnico, riesgos a </a:t>
            </a:r>
            <a:r>
              <a:rPr lang="es-CL" sz="2400" b="1" dirty="0">
                <a:solidFill>
                  <a:srgbClr val="0000CC"/>
                </a:solidFill>
              </a:rPr>
              <a:t>los que están </a:t>
            </a:r>
            <a:r>
              <a:rPr lang="es-CL" sz="2400" b="1" dirty="0" smtClean="0">
                <a:solidFill>
                  <a:srgbClr val="0000CC"/>
                </a:solidFill>
              </a:rPr>
              <a:t>sujetas las Compañías, su gobierno </a:t>
            </a:r>
            <a:r>
              <a:rPr lang="es-CL" sz="2400" b="1" dirty="0">
                <a:solidFill>
                  <a:srgbClr val="0000CC"/>
                </a:solidFill>
              </a:rPr>
              <a:t>y controles.</a:t>
            </a:r>
            <a:endParaRPr lang="es-CL" sz="2400" b="1" dirty="0" smtClean="0">
              <a:solidFill>
                <a:srgbClr val="0000CC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CL" sz="2000" b="1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pPr marL="1257300" lvl="2" indent="-342900">
              <a:buFont typeface="+mj-lt"/>
              <a:buAutoNum type="alphaLcParenR" startAt="4"/>
            </a:pPr>
            <a:r>
              <a:rPr lang="es-CL" sz="1600" b="1" dirty="0" smtClean="0">
                <a:solidFill>
                  <a:srgbClr val="0000CC"/>
                </a:solidFill>
                <a:latin typeface="Century Gothic" pitchFamily="34" charset="0"/>
              </a:rPr>
              <a:t>Composición </a:t>
            </a:r>
            <a:r>
              <a:rPr lang="es-CL" sz="1600" b="1" dirty="0">
                <a:solidFill>
                  <a:srgbClr val="0000CC"/>
                </a:solidFill>
                <a:latin typeface="Century Gothic" pitchFamily="34" charset="0"/>
              </a:rPr>
              <a:t>Actual del </a:t>
            </a:r>
            <a:r>
              <a:rPr lang="es-CL" sz="1600" b="1" dirty="0" smtClean="0">
                <a:solidFill>
                  <a:srgbClr val="0000CC"/>
                </a:solidFill>
                <a:latin typeface="Century Gothic" pitchFamily="34" charset="0"/>
              </a:rPr>
              <a:t>Directorio</a:t>
            </a:r>
          </a:p>
          <a:p>
            <a:pPr marL="1257300" lvl="2" indent="-342900">
              <a:buFont typeface="+mj-lt"/>
              <a:buAutoNum type="alphaLcParenR" startAt="4"/>
            </a:pPr>
            <a:endParaRPr lang="es-CL" sz="1600" b="1" dirty="0">
              <a:solidFill>
                <a:srgbClr val="0000CC"/>
              </a:solidFill>
              <a:latin typeface="Century Gothic" pitchFamily="34" charset="0"/>
            </a:endParaRPr>
          </a:p>
          <a:p>
            <a:pPr marL="1257300" lvl="2" indent="-342900">
              <a:buFont typeface="+mj-lt"/>
              <a:buAutoNum type="alphaLcParenR" startAt="4"/>
            </a:pPr>
            <a:endParaRPr lang="es-CL" sz="1600" b="1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pPr marL="1257300" lvl="2" indent="-342900">
              <a:buFont typeface="+mj-lt"/>
              <a:buAutoNum type="alphaLcParenR" startAt="4"/>
            </a:pPr>
            <a:endParaRPr lang="es-CL" sz="1600" b="1" dirty="0">
              <a:solidFill>
                <a:srgbClr val="0000CC"/>
              </a:solidFill>
              <a:latin typeface="Century Gothic" pitchFamily="34" charset="0"/>
            </a:endParaRPr>
          </a:p>
          <a:p>
            <a:pPr marL="1257300" lvl="2" indent="-342900">
              <a:buFont typeface="+mj-lt"/>
              <a:buAutoNum type="alphaLcParenR" startAt="4"/>
            </a:pPr>
            <a:endParaRPr lang="es-CL" sz="1600" b="1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pPr marL="1257300" lvl="2" indent="-342900">
              <a:buFont typeface="+mj-lt"/>
              <a:buAutoNum type="alphaLcParenR" startAt="4"/>
            </a:pPr>
            <a:endParaRPr lang="es-CL" sz="1600" b="1" dirty="0">
              <a:solidFill>
                <a:srgbClr val="0000CC"/>
              </a:solidFill>
              <a:latin typeface="Century Gothic" pitchFamily="34" charset="0"/>
            </a:endParaRPr>
          </a:p>
          <a:p>
            <a:pPr marL="1257300" lvl="2" indent="-342900">
              <a:buFont typeface="+mj-lt"/>
              <a:buAutoNum type="alphaLcParenR" startAt="4"/>
            </a:pPr>
            <a:endParaRPr lang="es-CL" sz="16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13442" r="3125" b="18105"/>
          <a:stretch/>
        </p:blipFill>
        <p:spPr bwMode="auto">
          <a:xfrm>
            <a:off x="107504" y="1848543"/>
            <a:ext cx="8928992" cy="482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987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29473"/>
              </p:ext>
            </p:extLst>
          </p:nvPr>
        </p:nvGraphicFramePr>
        <p:xfrm>
          <a:off x="611560" y="2204864"/>
          <a:ext cx="8136904" cy="348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3929"/>
                <a:gridCol w="3862975"/>
              </a:tblGrid>
              <a:tr h="0">
                <a:tc>
                  <a:txBody>
                    <a:bodyPr/>
                    <a:lstStyle/>
                    <a:p>
                      <a:r>
                        <a:rPr lang="es-CL" dirty="0" smtClean="0"/>
                        <a:t>VIDA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GENERALES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Reserva</a:t>
                      </a:r>
                      <a:r>
                        <a:rPr lang="es-CL" baseline="0" dirty="0" smtClean="0"/>
                        <a:t> de riesgo en curso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Reserva</a:t>
                      </a:r>
                      <a:r>
                        <a:rPr lang="es-CL" baseline="0" dirty="0" smtClean="0"/>
                        <a:t> de riesgo en curso</a:t>
                      </a:r>
                      <a:endParaRPr lang="es-CL" dirty="0"/>
                    </a:p>
                  </a:txBody>
                  <a:tcPr/>
                </a:tc>
              </a:tr>
              <a:tr h="521568">
                <a:tc>
                  <a:txBody>
                    <a:bodyPr/>
                    <a:lstStyle/>
                    <a:p>
                      <a:r>
                        <a:rPr lang="es-CL" dirty="0" smtClean="0"/>
                        <a:t>Reserva</a:t>
                      </a:r>
                      <a:r>
                        <a:rPr lang="es-CL" baseline="0" dirty="0" smtClean="0"/>
                        <a:t> de seguros previsionales (RV y RSIS)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Reserva Siniestros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Reserva Matemática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Reserva catastrófica de Terremoto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Reserva Valor de Fondos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Reserva de Insuficiencia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Reservas Rentas Privadas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Otras Reservas (TAP)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Reserva Siniestros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Reserva de Insuficiencia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Otras Reservas (TAP)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97724" y="366921"/>
            <a:ext cx="864096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/>
            <a:r>
              <a:rPr lang="es-CL" sz="2400" b="1" dirty="0" smtClean="0">
                <a:solidFill>
                  <a:srgbClr val="0000CC"/>
                </a:solidFill>
              </a:rPr>
              <a:t>2. Reservas técnicas</a:t>
            </a:r>
          </a:p>
          <a:p>
            <a:pPr marL="261938" indent="-261938"/>
            <a:endParaRPr lang="es-CL" sz="2000" b="1" dirty="0">
              <a:solidFill>
                <a:srgbClr val="0000CC"/>
              </a:solidFill>
            </a:endParaRPr>
          </a:p>
          <a:p>
            <a:pPr marL="457200" lvl="2" indent="-457200">
              <a:buFont typeface="+mj-lt"/>
              <a:buAutoNum type="alphaLcParenR"/>
            </a:pPr>
            <a:r>
              <a:rPr lang="es-CL" sz="2000" b="1" dirty="0" smtClean="0">
                <a:solidFill>
                  <a:srgbClr val="0000CC"/>
                </a:solidFill>
                <a:latin typeface="+mj-lt"/>
              </a:rPr>
              <a:t>Revelaciones:</a:t>
            </a:r>
          </a:p>
          <a:p>
            <a:pPr marL="457200" lvl="2" indent="-457200">
              <a:buFont typeface="+mj-lt"/>
              <a:buAutoNum type="alphaLcParenR"/>
            </a:pPr>
            <a:endParaRPr lang="es-CL" sz="2000" b="1" dirty="0" smtClean="0">
              <a:solidFill>
                <a:srgbClr val="0000CC"/>
              </a:solidFill>
              <a:latin typeface="+mj-lt"/>
            </a:endParaRPr>
          </a:p>
          <a:p>
            <a:pPr marL="971550" lvl="3" indent="-514350">
              <a:buFont typeface="+mj-lt"/>
              <a:buAutoNum type="romanLcPeriod"/>
            </a:pP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Apertura por tipo de reservas</a:t>
            </a:r>
            <a:endParaRPr lang="es-CL" sz="2000" b="1" dirty="0">
              <a:solidFill>
                <a:srgbClr val="0000CC"/>
              </a:solidFill>
              <a:latin typeface="+mj-lt"/>
            </a:endParaRPr>
          </a:p>
          <a:p>
            <a:pPr marL="914400" lvl="3" indent="-457200">
              <a:buFont typeface="+mj-lt"/>
              <a:buAutoNum type="romanLcPeriod"/>
            </a:pPr>
            <a:endParaRPr lang="es-CL" sz="2000" b="1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pPr marL="914400" lvl="3" indent="-457200">
              <a:buFont typeface="+mj-lt"/>
              <a:buAutoNum type="romanLcPeriod"/>
            </a:pPr>
            <a:endParaRPr lang="es-CL" sz="2000" b="1" dirty="0">
              <a:solidFill>
                <a:srgbClr val="0000CC"/>
              </a:solidFill>
              <a:latin typeface="Century Gothic" pitchFamily="34" charset="0"/>
            </a:endParaRPr>
          </a:p>
          <a:p>
            <a:pPr marL="914400" lvl="3" indent="-457200">
              <a:buFont typeface="+mj-lt"/>
              <a:buAutoNum type="romanLcPeriod"/>
            </a:pPr>
            <a:endParaRPr lang="es-CL" sz="2000" b="1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pPr marL="914400" lvl="3" indent="-457200">
              <a:buFont typeface="+mj-lt"/>
              <a:buAutoNum type="romanLcPeriod"/>
            </a:pPr>
            <a:endParaRPr lang="es-CL" sz="2000" b="1" dirty="0">
              <a:solidFill>
                <a:srgbClr val="0000CC"/>
              </a:solidFill>
              <a:latin typeface="Century Gothic" pitchFamily="34" charset="0"/>
            </a:endParaRPr>
          </a:p>
          <a:p>
            <a:pPr marL="914400" lvl="3" indent="-457200">
              <a:buFont typeface="+mj-lt"/>
              <a:buAutoNum type="romanLcPeriod"/>
            </a:pPr>
            <a:endParaRPr lang="es-CL" sz="2000" b="1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pPr marL="914400" lvl="3" indent="-457200">
              <a:buFont typeface="+mj-lt"/>
              <a:buAutoNum type="romanLcPeriod"/>
            </a:pPr>
            <a:endParaRPr lang="es-CL" sz="2000" b="1" dirty="0">
              <a:solidFill>
                <a:srgbClr val="0000CC"/>
              </a:solidFill>
              <a:latin typeface="Century Gothic" pitchFamily="34" charset="0"/>
            </a:endParaRPr>
          </a:p>
          <a:p>
            <a:pPr marL="914400" lvl="3" indent="-457200">
              <a:buFont typeface="+mj-lt"/>
              <a:buAutoNum type="romanLcPeriod"/>
            </a:pPr>
            <a:endParaRPr lang="es-CL" sz="2000" b="1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pPr marL="914400" lvl="3" indent="-457200">
              <a:buFont typeface="+mj-lt"/>
              <a:buAutoNum type="romanLcPeriod"/>
            </a:pPr>
            <a:endParaRPr lang="es-CL" sz="2000" b="1" dirty="0">
              <a:solidFill>
                <a:srgbClr val="0000CC"/>
              </a:solidFill>
              <a:latin typeface="Century Gothic" pitchFamily="34" charset="0"/>
            </a:endParaRPr>
          </a:p>
          <a:p>
            <a:pPr marL="914400" lvl="3" indent="-457200">
              <a:buFont typeface="+mj-lt"/>
              <a:buAutoNum type="romanLcPeriod"/>
            </a:pPr>
            <a:endParaRPr lang="es-CL" sz="2000" b="1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pPr marL="914400" lvl="3" indent="-457200">
              <a:buFont typeface="+mj-lt"/>
              <a:buAutoNum type="romanLcPeriod"/>
            </a:pPr>
            <a:endParaRPr lang="es-CL" sz="2000" b="1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pPr marL="914400" lvl="3" indent="-457200">
              <a:buFont typeface="+mj-lt"/>
              <a:buAutoNum type="romanLcPeriod"/>
            </a:pPr>
            <a:endParaRPr lang="es-CL" sz="2000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pPr marL="914400" lvl="3" indent="-457200">
              <a:buFont typeface="+mj-lt"/>
              <a:buAutoNum type="romanLcPeriod"/>
            </a:pPr>
            <a:endParaRPr lang="es-CL" sz="2000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pPr marL="914400" lvl="3" indent="-457200">
              <a:buFont typeface="+mj-lt"/>
              <a:buAutoNum type="romanLcPeriod"/>
            </a:pPr>
            <a:endParaRPr lang="es-CL" sz="2000" dirty="0">
              <a:solidFill>
                <a:srgbClr val="0000CC"/>
              </a:solidFill>
              <a:latin typeface="Century Gothic" pitchFamily="34" charset="0"/>
            </a:endParaRPr>
          </a:p>
          <a:p>
            <a:pPr marL="914400" lvl="3" indent="-457200">
              <a:buFont typeface="+mj-lt"/>
              <a:buAutoNum type="romanLcPeriod"/>
            </a:pP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Criterios contables aplicables a las reservas técnicas.</a:t>
            </a:r>
            <a:endParaRPr lang="es-CL" sz="2000" b="1" dirty="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5452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7724" y="366921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/>
            <a:r>
              <a:rPr lang="es-CL" sz="2400" b="1" dirty="0" smtClean="0">
                <a:solidFill>
                  <a:srgbClr val="0000CC"/>
                </a:solidFill>
              </a:rPr>
              <a:t>2. Reservas técnicas</a:t>
            </a:r>
          </a:p>
          <a:p>
            <a:pPr marL="261938" indent="-261938"/>
            <a:endParaRPr lang="es-CL" sz="2000" b="1" dirty="0">
              <a:solidFill>
                <a:srgbClr val="0000CC"/>
              </a:solidFill>
            </a:endParaRPr>
          </a:p>
          <a:p>
            <a:pPr marL="457200" lvl="3"/>
            <a:endParaRPr lang="es-CL" sz="2000" b="1" dirty="0">
              <a:solidFill>
                <a:srgbClr val="0000CC"/>
              </a:solidFill>
              <a:latin typeface="Century Gothic" pitchFamily="34" charset="0"/>
            </a:endParaRPr>
          </a:p>
          <a:p>
            <a:pPr marL="457200" lvl="2" indent="-457200">
              <a:buFont typeface="+mj-lt"/>
              <a:buAutoNum type="alphaLcParenR" startAt="2"/>
            </a:pPr>
            <a:r>
              <a:rPr lang="es-CL" sz="2000" b="1" dirty="0">
                <a:solidFill>
                  <a:srgbClr val="0000CC"/>
                </a:solidFill>
                <a:latin typeface="+mj-lt"/>
              </a:rPr>
              <a:t>Cuadro </a:t>
            </a:r>
            <a:r>
              <a:rPr lang="es-CL" sz="2000" b="1" dirty="0" smtClean="0">
                <a:solidFill>
                  <a:srgbClr val="0000CC"/>
                </a:solidFill>
                <a:latin typeface="+mj-lt"/>
              </a:rPr>
              <a:t>técnicos:</a:t>
            </a:r>
          </a:p>
          <a:p>
            <a:pPr marL="914400" lvl="3" indent="-457200">
              <a:buFont typeface="+mj-lt"/>
              <a:buAutoNum type="arabicPeriod"/>
            </a:pPr>
            <a:endParaRPr lang="es-CL" sz="2000" b="1" dirty="0" smtClean="0">
              <a:solidFill>
                <a:srgbClr val="0000CC"/>
              </a:solidFill>
              <a:latin typeface="+mj-lt"/>
            </a:endParaRPr>
          </a:p>
          <a:p>
            <a:pPr marL="457200" lvl="3"/>
            <a:r>
              <a:rPr lang="es-CL" sz="2000" dirty="0">
                <a:solidFill>
                  <a:srgbClr val="0000CC"/>
                </a:solidFill>
                <a:latin typeface="+mj-lt"/>
              </a:rPr>
              <a:t>Reserva técnica por ramo, distinguiendo  entre vida y generales  (Cuadros de Reserva)</a:t>
            </a:r>
          </a:p>
          <a:p>
            <a:pPr marL="914400" lvl="3" indent="-457200">
              <a:buFont typeface="+mj-lt"/>
              <a:buAutoNum type="arabicPeriod"/>
            </a:pPr>
            <a:endParaRPr lang="es-CL" sz="2000" dirty="0">
              <a:solidFill>
                <a:srgbClr val="0000CC"/>
              </a:solidFill>
              <a:latin typeface="+mj-lt"/>
            </a:endParaRPr>
          </a:p>
          <a:p>
            <a:pPr marL="457200" lvl="3"/>
            <a:r>
              <a:rPr lang="es-CL" sz="2000" b="1" dirty="0" smtClean="0">
                <a:solidFill>
                  <a:srgbClr val="0000CC"/>
                </a:solidFill>
                <a:latin typeface="+mj-lt"/>
              </a:rPr>
              <a:t>Ambos publicados </a:t>
            </a:r>
            <a:r>
              <a:rPr lang="es-CL" sz="2000" b="1" dirty="0">
                <a:solidFill>
                  <a:srgbClr val="0000CC"/>
                </a:solidFill>
                <a:latin typeface="+mj-lt"/>
              </a:rPr>
              <a:t>trimestralmente en web</a:t>
            </a:r>
          </a:p>
          <a:p>
            <a:pPr marL="1371600" lvl="2" indent="-457200">
              <a:buFont typeface="+mj-lt"/>
              <a:buAutoNum type="alphaLcParenR" startAt="2"/>
            </a:pPr>
            <a:endParaRPr lang="es-CL" sz="2000" b="1" dirty="0">
              <a:solidFill>
                <a:srgbClr val="0000CC"/>
              </a:solidFill>
              <a:latin typeface="Century Gothic" pitchFamily="34" charset="0"/>
            </a:endParaRPr>
          </a:p>
          <a:p>
            <a:pPr marL="914400" lvl="3" indent="-457200">
              <a:buFont typeface="+mj-lt"/>
              <a:buAutoNum type="arabicPeriod"/>
            </a:pPr>
            <a:endParaRPr lang="es-CL" sz="2000" b="1" dirty="0">
              <a:solidFill>
                <a:srgbClr val="0000CC"/>
              </a:solidFill>
              <a:latin typeface="Century Gothic" pitchFamily="34" charset="0"/>
            </a:endParaRPr>
          </a:p>
          <a:p>
            <a:pPr marL="261938" indent="-261938"/>
            <a:endParaRPr lang="es-CL" sz="2000" b="1" dirty="0" smtClean="0">
              <a:solidFill>
                <a:srgbClr val="0000CC"/>
              </a:solidFill>
            </a:endParaRPr>
          </a:p>
          <a:p>
            <a:pPr marL="261938" lvl="3" indent="-261938"/>
            <a:r>
              <a:rPr lang="es-CL" sz="2000" b="1" dirty="0">
                <a:solidFill>
                  <a:srgbClr val="0000CC"/>
                </a:solidFill>
                <a:latin typeface="Century Gothic" pitchFamily="34" charset="0"/>
              </a:rPr>
              <a:t>	</a:t>
            </a:r>
            <a:r>
              <a:rPr lang="es-CL" sz="2000" b="1" dirty="0" smtClean="0">
                <a:solidFill>
                  <a:srgbClr val="0000CC"/>
                </a:solidFill>
                <a:latin typeface="Century Gothic" pitchFamily="34" charset="0"/>
              </a:rPr>
              <a:t>	</a:t>
            </a:r>
            <a:endParaRPr lang="es-CL" sz="2000" b="1" dirty="0" smtClean="0">
              <a:solidFill>
                <a:srgbClr val="0000CC"/>
              </a:solidFill>
            </a:endParaRPr>
          </a:p>
          <a:p>
            <a:pPr marL="261938" indent="-261938"/>
            <a:endParaRPr lang="es-CL" sz="2000" b="1" dirty="0">
              <a:solidFill>
                <a:srgbClr val="0000CC"/>
              </a:solidFill>
            </a:endParaRPr>
          </a:p>
          <a:p>
            <a:pPr marL="261938" indent="-261938"/>
            <a:endParaRPr lang="es-CL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79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561" y="366920"/>
            <a:ext cx="86409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/>
            <a:r>
              <a:rPr lang="es-CL" sz="2400" b="1" dirty="0">
                <a:solidFill>
                  <a:srgbClr val="0000CC"/>
                </a:solidFill>
              </a:rPr>
              <a:t>3. </a:t>
            </a:r>
            <a:r>
              <a:rPr lang="es-CL" sz="2400" b="1" dirty="0" smtClean="0">
                <a:solidFill>
                  <a:srgbClr val="0000CC"/>
                </a:solidFill>
              </a:rPr>
              <a:t>Adecuación </a:t>
            </a:r>
            <a:r>
              <a:rPr lang="es-CL" sz="2400" b="1" dirty="0">
                <a:solidFill>
                  <a:srgbClr val="0000CC"/>
                </a:solidFill>
              </a:rPr>
              <a:t>del </a:t>
            </a:r>
            <a:r>
              <a:rPr lang="es-CL" sz="2400" b="1" dirty="0" smtClean="0">
                <a:solidFill>
                  <a:srgbClr val="0000CC"/>
                </a:solidFill>
              </a:rPr>
              <a:t>capital</a:t>
            </a:r>
          </a:p>
          <a:p>
            <a:pPr marL="261938" indent="-261938"/>
            <a:endParaRPr lang="es-CL" sz="2800" b="1" dirty="0">
              <a:solidFill>
                <a:srgbClr val="0000CC"/>
              </a:solidFill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s-CL" sz="2000" dirty="0" smtClean="0">
                <a:solidFill>
                  <a:srgbClr val="0000CC"/>
                </a:solidFill>
              </a:rPr>
              <a:t>Clasificaciones de Riesgo: Las compañías deben contar con 2 clasificaciones de riesgo, cuya metodología considera aspectos operacionales, comerciales y patrimoniales.</a:t>
            </a:r>
          </a:p>
          <a:p>
            <a:pPr marL="971550" lvl="1" indent="-514350">
              <a:buFont typeface="+mj-lt"/>
              <a:buAutoNum type="alphaLcParenR"/>
            </a:pPr>
            <a:endParaRPr lang="es-CL" sz="2400" dirty="0" smtClean="0">
              <a:solidFill>
                <a:srgbClr val="0000CC"/>
              </a:solidFill>
            </a:endParaRPr>
          </a:p>
          <a:p>
            <a:pPr marL="971550" lvl="1" indent="-514350">
              <a:buFont typeface="+mj-lt"/>
              <a:buAutoNum type="alphaLcParenR"/>
            </a:pPr>
            <a:endParaRPr lang="es-CL" sz="2400" dirty="0" smtClean="0">
              <a:solidFill>
                <a:srgbClr val="0000CC"/>
              </a:solidFill>
            </a:endParaRPr>
          </a:p>
          <a:p>
            <a:pPr lvl="1"/>
            <a:endParaRPr lang="es-CL" sz="2800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1" y="2560425"/>
            <a:ext cx="8640960" cy="324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261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561" y="36692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/>
            <a:r>
              <a:rPr lang="es-CL" sz="2400" b="1" dirty="0">
                <a:solidFill>
                  <a:srgbClr val="0000CC"/>
                </a:solidFill>
              </a:rPr>
              <a:t>3. </a:t>
            </a:r>
            <a:r>
              <a:rPr lang="es-CL" sz="2400" b="1" dirty="0" smtClean="0">
                <a:solidFill>
                  <a:srgbClr val="0000CC"/>
                </a:solidFill>
              </a:rPr>
              <a:t>Adecuación </a:t>
            </a:r>
            <a:r>
              <a:rPr lang="es-CL" sz="2400" b="1" dirty="0">
                <a:solidFill>
                  <a:srgbClr val="0000CC"/>
                </a:solidFill>
              </a:rPr>
              <a:t>del </a:t>
            </a:r>
            <a:r>
              <a:rPr lang="es-CL" sz="2400" b="1" dirty="0" smtClean="0">
                <a:solidFill>
                  <a:srgbClr val="0000CC"/>
                </a:solidFill>
              </a:rPr>
              <a:t>capital</a:t>
            </a:r>
          </a:p>
          <a:p>
            <a:pPr marL="261938" indent="-261938"/>
            <a:endParaRPr lang="es-CL" sz="2800" b="1" dirty="0">
              <a:solidFill>
                <a:srgbClr val="0000CC"/>
              </a:solidFill>
            </a:endParaRPr>
          </a:p>
          <a:p>
            <a:pPr marL="914400" lvl="1" indent="-457200">
              <a:buFont typeface="+mj-lt"/>
              <a:buAutoNum type="alphaLcParenR" startAt="2"/>
            </a:pPr>
            <a:r>
              <a:rPr lang="es-CL" sz="2000" dirty="0" smtClean="0">
                <a:solidFill>
                  <a:srgbClr val="0000CC"/>
                </a:solidFill>
              </a:rPr>
              <a:t>En relación al capital regulatorio, trimestralmente se publica el patrimonio de riesgo y  patrimonio neto de las compañías.</a:t>
            </a:r>
          </a:p>
          <a:p>
            <a:pPr marL="971550" lvl="1" indent="-514350">
              <a:buFont typeface="+mj-lt"/>
              <a:buAutoNum type="alphaLcParenR" startAt="2"/>
            </a:pPr>
            <a:endParaRPr lang="es-CL" sz="2400" dirty="0" smtClean="0">
              <a:solidFill>
                <a:srgbClr val="0000CC"/>
              </a:solidFill>
            </a:endParaRPr>
          </a:p>
          <a:p>
            <a:pPr lvl="1"/>
            <a:endParaRPr lang="es-CL" sz="2800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42" b="25322"/>
          <a:stretch/>
        </p:blipFill>
        <p:spPr bwMode="auto">
          <a:xfrm>
            <a:off x="683569" y="1916832"/>
            <a:ext cx="7560839" cy="446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46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561" y="36692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/>
            <a:r>
              <a:rPr lang="es-CL" sz="2400" b="1" dirty="0">
                <a:solidFill>
                  <a:srgbClr val="0000CC"/>
                </a:solidFill>
              </a:rPr>
              <a:t>3. </a:t>
            </a:r>
            <a:r>
              <a:rPr lang="es-CL" sz="2400" b="1" dirty="0" smtClean="0">
                <a:solidFill>
                  <a:srgbClr val="0000CC"/>
                </a:solidFill>
              </a:rPr>
              <a:t>Adecuación </a:t>
            </a:r>
            <a:r>
              <a:rPr lang="es-CL" sz="2400" b="1" dirty="0">
                <a:solidFill>
                  <a:srgbClr val="0000CC"/>
                </a:solidFill>
              </a:rPr>
              <a:t>del </a:t>
            </a:r>
            <a:r>
              <a:rPr lang="es-CL" sz="2400" b="1" dirty="0" smtClean="0">
                <a:solidFill>
                  <a:srgbClr val="0000CC"/>
                </a:solidFill>
              </a:rPr>
              <a:t>capital</a:t>
            </a:r>
          </a:p>
          <a:p>
            <a:pPr marL="261938" indent="-261938"/>
            <a:endParaRPr lang="es-CL" sz="2800" b="1" dirty="0">
              <a:solidFill>
                <a:srgbClr val="0000CC"/>
              </a:solidFill>
            </a:endParaRPr>
          </a:p>
          <a:p>
            <a:pPr marL="914400" lvl="1" indent="-457200">
              <a:buFont typeface="+mj-lt"/>
              <a:buAutoNum type="alphaLcParenR" startAt="3"/>
            </a:pPr>
            <a:r>
              <a:rPr lang="es-CL" sz="2000" dirty="0" smtClean="0">
                <a:solidFill>
                  <a:srgbClr val="0000CC"/>
                </a:solidFill>
              </a:rPr>
              <a:t>Estadísticas de la fortaleza patrimonial y evolución del endeudamiento.</a:t>
            </a:r>
            <a:endParaRPr lang="es-CL" sz="20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10317" r="24144" b="10317"/>
          <a:stretch/>
        </p:blipFill>
        <p:spPr bwMode="auto">
          <a:xfrm>
            <a:off x="1259632" y="1988840"/>
            <a:ext cx="6984776" cy="432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87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270892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385402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7" y="366922"/>
            <a:ext cx="864096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0000CC"/>
                </a:solidFill>
              </a:rPr>
              <a:t>4. </a:t>
            </a:r>
            <a:r>
              <a:rPr lang="es-CL" sz="2400" b="1" dirty="0" smtClean="0">
                <a:solidFill>
                  <a:srgbClr val="0000CC"/>
                </a:solidFill>
                <a:latin typeface="+mj-lt"/>
              </a:rPr>
              <a:t>Instrumentos </a:t>
            </a:r>
            <a:r>
              <a:rPr lang="es-CL" sz="2400" b="1" dirty="0">
                <a:solidFill>
                  <a:srgbClr val="0000CC"/>
                </a:solidFill>
                <a:latin typeface="+mj-lt"/>
              </a:rPr>
              <a:t>financieros, y otras inversiones por </a:t>
            </a:r>
            <a:r>
              <a:rPr lang="es-CL" sz="2400" b="1" dirty="0" smtClean="0">
                <a:solidFill>
                  <a:srgbClr val="0000CC"/>
                </a:solidFill>
                <a:latin typeface="+mj-lt"/>
              </a:rPr>
              <a:t>clase.</a:t>
            </a:r>
          </a:p>
          <a:p>
            <a:endParaRPr lang="es-CL" sz="2000" b="1" dirty="0">
              <a:solidFill>
                <a:srgbClr val="0000CC"/>
              </a:solidFill>
              <a:latin typeface="+mj-lt"/>
            </a:endParaRPr>
          </a:p>
          <a:p>
            <a:pPr marL="457200" lvl="2" indent="-457200">
              <a:buFont typeface="+mj-lt"/>
              <a:buAutoNum type="alphaLcParenR"/>
            </a:pPr>
            <a:r>
              <a:rPr lang="es-CL" sz="2000" b="1" dirty="0" smtClean="0">
                <a:solidFill>
                  <a:srgbClr val="0000CC"/>
                </a:solidFill>
                <a:latin typeface="+mj-lt"/>
              </a:rPr>
              <a:t>Cartera de inversiones  por tipo de instrumento.</a:t>
            </a:r>
          </a:p>
          <a:p>
            <a:pPr marL="914400" lvl="3" indent="-457200">
              <a:buFont typeface="+mj-lt"/>
              <a:buAutoNum type="romanLcPeriod"/>
            </a:pPr>
            <a:endParaRPr lang="es-CL" sz="2000" b="1" dirty="0" smtClean="0">
              <a:solidFill>
                <a:srgbClr val="0000CC"/>
              </a:solidFill>
              <a:latin typeface="+mj-lt"/>
            </a:endParaRPr>
          </a:p>
          <a:p>
            <a:pPr marL="800100" lvl="3" indent="-342900">
              <a:buFont typeface="Wingdings" panose="05000000000000000000" pitchFamily="2" charset="2"/>
              <a:buChar char="§"/>
            </a:pP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Información mensual que esta a disposición del público.</a:t>
            </a:r>
          </a:p>
          <a:p>
            <a:pPr marL="914400" lvl="3" indent="-457200">
              <a:buFont typeface="Wingdings" panose="05000000000000000000" pitchFamily="2" charset="2"/>
              <a:buChar char="§"/>
            </a:pPr>
            <a:endParaRPr lang="es-CL" sz="1000" dirty="0" smtClean="0">
              <a:solidFill>
                <a:srgbClr val="0000CC"/>
              </a:solidFill>
              <a:latin typeface="+mj-lt"/>
            </a:endParaRPr>
          </a:p>
          <a:p>
            <a:pPr marL="800100" lvl="3" indent="-342900">
              <a:buFont typeface="Wingdings" panose="05000000000000000000" pitchFamily="2" charset="2"/>
              <a:buChar char="§"/>
            </a:pP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Reportes disponibles en página web.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416824" cy="35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149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7" y="366922"/>
            <a:ext cx="86409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0000CC"/>
                </a:solidFill>
              </a:rPr>
              <a:t>4. </a:t>
            </a:r>
            <a:r>
              <a:rPr lang="es-CL" sz="2400" b="1" dirty="0" smtClean="0">
                <a:solidFill>
                  <a:srgbClr val="0000CC"/>
                </a:solidFill>
                <a:latin typeface="+mj-lt"/>
              </a:rPr>
              <a:t>Instrumentos </a:t>
            </a:r>
            <a:r>
              <a:rPr lang="es-CL" sz="2400" b="1" dirty="0">
                <a:solidFill>
                  <a:srgbClr val="0000CC"/>
                </a:solidFill>
                <a:latin typeface="+mj-lt"/>
              </a:rPr>
              <a:t>financieros, y otras inversiones por </a:t>
            </a:r>
            <a:r>
              <a:rPr lang="es-CL" sz="2400" b="1" dirty="0" smtClean="0">
                <a:solidFill>
                  <a:srgbClr val="0000CC"/>
                </a:solidFill>
                <a:latin typeface="+mj-lt"/>
              </a:rPr>
              <a:t>clase.</a:t>
            </a:r>
          </a:p>
          <a:p>
            <a:endParaRPr lang="es-CL" sz="2000" b="1" dirty="0">
              <a:solidFill>
                <a:srgbClr val="0000CC"/>
              </a:solidFill>
              <a:latin typeface="+mj-lt"/>
            </a:endParaRPr>
          </a:p>
          <a:p>
            <a:pPr marL="457200" lvl="2" indent="-457200">
              <a:buFont typeface="+mj-lt"/>
              <a:buAutoNum type="alphaLcParenR" startAt="2"/>
            </a:pPr>
            <a:r>
              <a:rPr lang="es-CL" sz="2000" b="1" dirty="0" smtClean="0">
                <a:solidFill>
                  <a:srgbClr val="0000CC"/>
                </a:solidFill>
                <a:latin typeface="+mj-lt"/>
              </a:rPr>
              <a:t>Revelaciones</a:t>
            </a:r>
            <a:r>
              <a:rPr lang="es-CL" sz="2000" b="1" dirty="0">
                <a:solidFill>
                  <a:srgbClr val="0000CC"/>
                </a:solidFill>
                <a:latin typeface="+mj-lt"/>
              </a:rPr>
              <a:t>:</a:t>
            </a:r>
          </a:p>
          <a:p>
            <a:pPr marL="971550" lvl="3" indent="-514350">
              <a:buFont typeface="+mj-lt"/>
              <a:buAutoNum type="romanLcPeriod"/>
            </a:pPr>
            <a:endParaRPr lang="es-CL" sz="2000" dirty="0" smtClean="0">
              <a:solidFill>
                <a:srgbClr val="0000CC"/>
              </a:solidFill>
              <a:latin typeface="+mj-lt"/>
            </a:endParaRPr>
          </a:p>
          <a:p>
            <a:pPr marL="971550" lvl="3" indent="-514350">
              <a:buFont typeface="+mj-lt"/>
              <a:buAutoNum type="romanLcPeriod"/>
            </a:pP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Apertura </a:t>
            </a:r>
            <a:r>
              <a:rPr lang="es-CL" sz="2000" dirty="0">
                <a:solidFill>
                  <a:srgbClr val="0000CC"/>
                </a:solidFill>
                <a:latin typeface="+mj-lt"/>
              </a:rPr>
              <a:t>por tipo </a:t>
            </a: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de instrumentos</a:t>
            </a:r>
          </a:p>
          <a:p>
            <a:pPr marL="914400" lvl="3" indent="-457200">
              <a:buFont typeface="+mj-lt"/>
              <a:buAutoNum type="romanLcPeriod"/>
            </a:pP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Criterios </a:t>
            </a:r>
            <a:r>
              <a:rPr lang="es-CL" sz="2000" dirty="0">
                <a:solidFill>
                  <a:srgbClr val="0000CC"/>
                </a:solidFill>
                <a:latin typeface="+mj-lt"/>
              </a:rPr>
              <a:t>contables aplicables a </a:t>
            </a: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los instrumentos financieros.</a:t>
            </a:r>
          </a:p>
          <a:p>
            <a:pPr marL="914400" lvl="3" indent="-457200">
              <a:buFont typeface="+mj-lt"/>
              <a:buAutoNum type="romanLcPeriod"/>
            </a:pP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Tasa de reinversión</a:t>
            </a:r>
          </a:p>
          <a:p>
            <a:pPr marL="914400" lvl="3" indent="-457200">
              <a:buFont typeface="+mj-lt"/>
              <a:buAutoNum type="romanLcPeriod"/>
            </a:pP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Porcentaje de Custodia</a:t>
            </a:r>
          </a:p>
          <a:p>
            <a:pPr marL="914400" lvl="3" indent="-457200">
              <a:buFont typeface="+mj-lt"/>
              <a:buAutoNum type="romanLcPeriod"/>
            </a:pPr>
            <a:r>
              <a:rPr lang="es-CL" sz="2000" dirty="0">
                <a:solidFill>
                  <a:srgbClr val="0000CC"/>
                </a:solidFill>
              </a:rPr>
              <a:t>Nota de administración de riesgo (principales riesgos asociados a los instrumentos financieros</a:t>
            </a:r>
            <a:r>
              <a:rPr lang="es-CL" sz="2000" dirty="0" smtClean="0">
                <a:solidFill>
                  <a:srgbClr val="0000CC"/>
                </a:solidFill>
              </a:rPr>
              <a:t>)</a:t>
            </a:r>
            <a:endParaRPr lang="es-CL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25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7" y="366922"/>
            <a:ext cx="86409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0000CC"/>
                </a:solidFill>
              </a:rPr>
              <a:t>5. </a:t>
            </a:r>
            <a:r>
              <a:rPr lang="es-CL" sz="2400" b="1" dirty="0">
                <a:solidFill>
                  <a:srgbClr val="0000CC"/>
                </a:solidFill>
              </a:rPr>
              <a:t>Gestión del riesgo empresarial (ERM), incluida la gestión de activos y pasivos (ALM).</a:t>
            </a:r>
          </a:p>
          <a:p>
            <a:endParaRPr lang="es-CL" sz="2000" b="1" dirty="0">
              <a:solidFill>
                <a:srgbClr val="0000CC"/>
              </a:solidFill>
              <a:latin typeface="Century Gothic" pitchFamily="34" charset="0"/>
            </a:endParaRPr>
          </a:p>
          <a:p>
            <a:endParaRPr lang="es-CL" sz="2000" b="1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s-CL" sz="2000" dirty="0">
                <a:solidFill>
                  <a:srgbClr val="0000CC"/>
                </a:solidFill>
              </a:rPr>
              <a:t>En relación a este punto no se divulga información al público. </a:t>
            </a:r>
          </a:p>
          <a:p>
            <a:pPr marL="971550" lvl="1" indent="-514350">
              <a:buFont typeface="+mj-lt"/>
              <a:buAutoNum type="alphaLcParenR"/>
            </a:pPr>
            <a:endParaRPr lang="es-CL" sz="2000" dirty="0">
              <a:solidFill>
                <a:srgbClr val="0000CC"/>
              </a:solidFill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s-CL" sz="2000" dirty="0">
                <a:solidFill>
                  <a:srgbClr val="0000CC"/>
                </a:solidFill>
              </a:rPr>
              <a:t>No obstante lo anterior, la Superintendencia recibe información </a:t>
            </a:r>
            <a:r>
              <a:rPr lang="es-CL" sz="2000" dirty="0" smtClean="0">
                <a:solidFill>
                  <a:srgbClr val="0000CC"/>
                </a:solidFill>
              </a:rPr>
              <a:t>que </a:t>
            </a:r>
            <a:r>
              <a:rPr lang="es-CL" sz="2000" dirty="0">
                <a:solidFill>
                  <a:srgbClr val="0000CC"/>
                </a:solidFill>
              </a:rPr>
              <a:t>tiene carácter de </a:t>
            </a:r>
            <a:r>
              <a:rPr lang="es-CL" sz="2000" dirty="0" smtClean="0">
                <a:solidFill>
                  <a:srgbClr val="0000CC"/>
                </a:solidFill>
              </a:rPr>
              <a:t>reservado a través de su estrategia de riesgo (NCG N°325), información que es utilizada en la supervisión de las aseguradoras.</a:t>
            </a:r>
            <a:endParaRPr lang="es-CL" sz="2000" dirty="0">
              <a:solidFill>
                <a:srgbClr val="0000CC"/>
              </a:solidFill>
            </a:endParaRPr>
          </a:p>
          <a:p>
            <a:endParaRPr lang="es-CL" sz="20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14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7" y="366922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0000CC"/>
                </a:solidFill>
              </a:rPr>
              <a:t>6. </a:t>
            </a:r>
            <a:r>
              <a:rPr lang="es-CL" sz="2400" b="1" dirty="0" smtClean="0">
                <a:solidFill>
                  <a:srgbClr val="0000CC"/>
                </a:solidFill>
                <a:latin typeface="+mj-lt"/>
              </a:rPr>
              <a:t>Desempeño financiero total y en forma segmentada.</a:t>
            </a:r>
          </a:p>
          <a:p>
            <a:endParaRPr lang="es-CL" sz="2000" b="1" dirty="0">
              <a:solidFill>
                <a:srgbClr val="0000CC"/>
              </a:solidFill>
              <a:latin typeface="+mj-lt"/>
            </a:endParaRPr>
          </a:p>
          <a:p>
            <a:pPr marL="922338" lvl="2" indent="-558800">
              <a:buFont typeface="+mj-lt"/>
              <a:buAutoNum type="alphaLcParenR"/>
            </a:pPr>
            <a:r>
              <a:rPr lang="es-CL" sz="2000" b="1" dirty="0" smtClean="0">
                <a:solidFill>
                  <a:srgbClr val="0000CC"/>
                </a:solidFill>
                <a:latin typeface="+mj-lt"/>
              </a:rPr>
              <a:t>Desempeño  Financiero:</a:t>
            </a:r>
          </a:p>
          <a:p>
            <a:pPr marL="922338" lvl="2" indent="-558800">
              <a:buFont typeface="+mj-lt"/>
              <a:buAutoNum type="alphaLcParenR"/>
            </a:pPr>
            <a:endParaRPr lang="es-CL" sz="2000" b="1" dirty="0">
              <a:solidFill>
                <a:srgbClr val="0000CC"/>
              </a:solidFill>
              <a:latin typeface="+mj-lt"/>
            </a:endParaRPr>
          </a:p>
          <a:p>
            <a:pPr marL="1436688" lvl="3" indent="-449263">
              <a:buFont typeface="+mj-lt"/>
              <a:buAutoNum type="romanLcPeriod"/>
            </a:pP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Estado </a:t>
            </a:r>
            <a:r>
              <a:rPr lang="es-CL" sz="2000" dirty="0">
                <a:solidFill>
                  <a:srgbClr val="0000CC"/>
                </a:solidFill>
                <a:latin typeface="+mj-lt"/>
              </a:rPr>
              <a:t>de cambio en el </a:t>
            </a: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patrimonio: Incluye aportes, distribución de dividendos.</a:t>
            </a:r>
          </a:p>
          <a:p>
            <a:pPr marL="1436688" lvl="3" indent="-449263">
              <a:buFont typeface="+mj-lt"/>
              <a:buAutoNum type="romanLcPeriod"/>
            </a:pP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Hechos esenciales.</a:t>
            </a:r>
          </a:p>
          <a:p>
            <a:pPr marL="1436688" lvl="3" indent="-449263">
              <a:buFont typeface="+mj-lt"/>
              <a:buAutoNum type="romanLcPeriod"/>
            </a:pPr>
            <a:endParaRPr lang="es-CL" sz="2000" dirty="0" smtClean="0">
              <a:solidFill>
                <a:srgbClr val="0000CC"/>
              </a:solidFill>
              <a:latin typeface="+mj-lt"/>
            </a:endParaRPr>
          </a:p>
          <a:p>
            <a:pPr marL="979488" lvl="2" indent="-449263">
              <a:buFont typeface="+mj-lt"/>
              <a:buAutoNum type="alphaLcParenR"/>
            </a:pPr>
            <a:r>
              <a:rPr lang="es-CL" sz="2000" b="1" dirty="0" smtClean="0">
                <a:solidFill>
                  <a:srgbClr val="0000CC"/>
                </a:solidFill>
                <a:latin typeface="+mj-lt"/>
              </a:rPr>
              <a:t>Desempeño Técnico: </a:t>
            </a: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Cuadros </a:t>
            </a:r>
            <a:r>
              <a:rPr lang="es-CL" sz="2000" dirty="0">
                <a:solidFill>
                  <a:srgbClr val="0000CC"/>
                </a:solidFill>
                <a:latin typeface="+mj-lt"/>
              </a:rPr>
              <a:t>técnicos</a:t>
            </a:r>
          </a:p>
          <a:p>
            <a:pPr marL="987425" lvl="3"/>
            <a:endParaRPr lang="es-CL" sz="2000" dirty="0">
              <a:solidFill>
                <a:srgbClr val="0000CC"/>
              </a:solidFill>
              <a:latin typeface="+mj-lt"/>
            </a:endParaRPr>
          </a:p>
          <a:p>
            <a:endParaRPr lang="es-CL" sz="2000" b="1" dirty="0" smtClean="0">
              <a:solidFill>
                <a:srgbClr val="0000CC"/>
              </a:solidFill>
              <a:latin typeface="+mj-lt"/>
            </a:endParaRPr>
          </a:p>
          <a:p>
            <a:endParaRPr lang="es-CL" sz="2000" b="1" dirty="0">
              <a:solidFill>
                <a:srgbClr val="0000CC"/>
              </a:solidFill>
              <a:latin typeface="+mj-lt"/>
            </a:endParaRPr>
          </a:p>
          <a:p>
            <a:endParaRPr lang="es-CL" sz="2000" b="1" dirty="0" smtClean="0">
              <a:solidFill>
                <a:srgbClr val="0000CC"/>
              </a:solidFill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5832648" cy="29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968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7" y="366922"/>
            <a:ext cx="86409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0000CC"/>
                </a:solidFill>
              </a:rPr>
              <a:t>6. </a:t>
            </a:r>
            <a:r>
              <a:rPr lang="es-CL" sz="2400" b="1" dirty="0" smtClean="0">
                <a:solidFill>
                  <a:srgbClr val="0000CC"/>
                </a:solidFill>
                <a:latin typeface="+mj-lt"/>
              </a:rPr>
              <a:t>Desempeño financiero total y en forma segmentada.</a:t>
            </a:r>
          </a:p>
          <a:p>
            <a:endParaRPr lang="es-CL" sz="2000" b="1" dirty="0">
              <a:solidFill>
                <a:srgbClr val="0000CC"/>
              </a:solidFill>
              <a:latin typeface="+mj-lt"/>
            </a:endParaRPr>
          </a:p>
          <a:p>
            <a:pPr marL="987425" lvl="3"/>
            <a:endParaRPr lang="es-CL" sz="2000" dirty="0">
              <a:solidFill>
                <a:srgbClr val="0000CC"/>
              </a:solidFill>
              <a:latin typeface="+mj-lt"/>
            </a:endParaRPr>
          </a:p>
          <a:p>
            <a:pPr marL="987425" lvl="2" indent="-457200">
              <a:buFont typeface="+mj-lt"/>
              <a:buAutoNum type="alphaLcParenR" startAt="3"/>
            </a:pPr>
            <a:r>
              <a:rPr lang="es-CL" sz="2000" b="1" dirty="0" smtClean="0">
                <a:solidFill>
                  <a:srgbClr val="0000CC"/>
                </a:solidFill>
                <a:latin typeface="+mj-lt"/>
              </a:rPr>
              <a:t>Desempeño de Inversiones:</a:t>
            </a:r>
          </a:p>
          <a:p>
            <a:pPr marL="1501775" lvl="3" indent="-514350">
              <a:buFont typeface="+mj-lt"/>
              <a:buAutoNum type="romanLcPeriod"/>
            </a:pPr>
            <a:r>
              <a:rPr lang="es-CL" sz="2000" dirty="0">
                <a:solidFill>
                  <a:srgbClr val="0000CC"/>
                </a:solidFill>
                <a:latin typeface="+mj-lt"/>
              </a:rPr>
              <a:t>Revelaciones (producto de inversiones)</a:t>
            </a:r>
          </a:p>
          <a:p>
            <a:endParaRPr lang="es-CL" sz="2000" b="1" dirty="0" smtClean="0">
              <a:solidFill>
                <a:srgbClr val="0000CC"/>
              </a:solidFill>
              <a:latin typeface="+mj-lt"/>
            </a:endParaRPr>
          </a:p>
          <a:p>
            <a:endParaRPr lang="es-CL" sz="2000" b="1" dirty="0">
              <a:solidFill>
                <a:srgbClr val="0000CC"/>
              </a:solidFill>
              <a:latin typeface="+mj-lt"/>
            </a:endParaRPr>
          </a:p>
          <a:p>
            <a:endParaRPr lang="es-CL" sz="2000" b="1" dirty="0" smtClean="0">
              <a:solidFill>
                <a:srgbClr val="0000CC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6083049" cy="336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11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7" y="366922"/>
            <a:ext cx="86409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0000CC"/>
                </a:solidFill>
              </a:rPr>
              <a:t>7. </a:t>
            </a:r>
            <a:r>
              <a:rPr lang="es-CL" sz="2400" b="1" dirty="0">
                <a:solidFill>
                  <a:srgbClr val="0000CC"/>
                </a:solidFill>
                <a:latin typeface="+mj-lt"/>
              </a:rPr>
              <a:t>Exposiciones a los riesgos materiales y relevantes que se pueden prever </a:t>
            </a:r>
            <a:r>
              <a:rPr lang="es-CL" sz="2400" b="1" dirty="0" smtClean="0">
                <a:solidFill>
                  <a:srgbClr val="0000CC"/>
                </a:solidFill>
                <a:latin typeface="+mj-lt"/>
              </a:rPr>
              <a:t>razonablemente, y sobre su gestión.</a:t>
            </a:r>
            <a:endParaRPr lang="es-CL" sz="2400" b="1" dirty="0">
              <a:solidFill>
                <a:srgbClr val="0000CC"/>
              </a:solidFill>
              <a:latin typeface="+mj-lt"/>
            </a:endParaRPr>
          </a:p>
          <a:p>
            <a:endParaRPr lang="es-CL" sz="2000" b="1" dirty="0">
              <a:solidFill>
                <a:srgbClr val="0000CC"/>
              </a:solidFill>
              <a:latin typeface="+mj-lt"/>
            </a:endParaRPr>
          </a:p>
          <a:p>
            <a:pPr lvl="1"/>
            <a:r>
              <a:rPr lang="es-CL" sz="2000" b="1" dirty="0" smtClean="0">
                <a:solidFill>
                  <a:srgbClr val="0000CC"/>
                </a:solidFill>
                <a:latin typeface="+mj-lt"/>
              </a:rPr>
              <a:t>Revelaciones</a:t>
            </a:r>
          </a:p>
          <a:p>
            <a:endParaRPr lang="es-CL" sz="2000" b="1" dirty="0">
              <a:solidFill>
                <a:srgbClr val="0000CC"/>
              </a:solidFill>
              <a:latin typeface="+mj-lt"/>
            </a:endParaRPr>
          </a:p>
          <a:p>
            <a:pPr lvl="1"/>
            <a:r>
              <a:rPr lang="es-CL" sz="2000" dirty="0">
                <a:solidFill>
                  <a:srgbClr val="0000CC"/>
                </a:solidFill>
                <a:latin typeface="+mj-lt"/>
              </a:rPr>
              <a:t>Nota de administración de </a:t>
            </a: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riesgo se incluyen los riesgos financieros y los riesgos del seguro.</a:t>
            </a:r>
          </a:p>
          <a:p>
            <a:pPr lvl="1"/>
            <a:endParaRPr lang="es-CL" sz="2000" b="1" dirty="0" smtClean="0">
              <a:solidFill>
                <a:srgbClr val="0000CC"/>
              </a:solidFill>
              <a:latin typeface="+mj-lt"/>
            </a:endParaRPr>
          </a:p>
          <a:p>
            <a:pPr marL="449263" indent="-449263"/>
            <a:r>
              <a:rPr lang="es-CL" sz="2000" b="1" dirty="0" smtClean="0">
                <a:solidFill>
                  <a:srgbClr val="0000CC"/>
                </a:solidFill>
                <a:latin typeface="+mj-lt"/>
              </a:rPr>
              <a:t> 	Publicados  trimestralmente </a:t>
            </a:r>
            <a:r>
              <a:rPr lang="es-CL" sz="2000" b="1" dirty="0">
                <a:solidFill>
                  <a:srgbClr val="0000CC"/>
                </a:solidFill>
                <a:latin typeface="+mj-lt"/>
              </a:rPr>
              <a:t>en </a:t>
            </a:r>
            <a:r>
              <a:rPr lang="es-CL" sz="2000" b="1" dirty="0" smtClean="0">
                <a:solidFill>
                  <a:srgbClr val="0000CC"/>
                </a:solidFill>
                <a:latin typeface="+mj-lt"/>
              </a:rPr>
              <a:t>web</a:t>
            </a:r>
          </a:p>
          <a:p>
            <a:pPr lvl="1"/>
            <a:endParaRPr lang="es-CL" sz="2000" b="1" dirty="0">
              <a:solidFill>
                <a:srgbClr val="0000CC"/>
              </a:solidFill>
              <a:latin typeface="+mj-lt"/>
            </a:endParaRPr>
          </a:p>
          <a:p>
            <a:pPr lvl="1"/>
            <a:r>
              <a:rPr lang="es-CL" sz="2000" dirty="0">
                <a:solidFill>
                  <a:srgbClr val="0000CC"/>
                </a:solidFill>
                <a:latin typeface="+mj-lt"/>
              </a:rPr>
              <a:t>Adicionalmente, </a:t>
            </a: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la </a:t>
            </a:r>
            <a:r>
              <a:rPr lang="es-CL" sz="2000" dirty="0">
                <a:solidFill>
                  <a:srgbClr val="0000CC"/>
                </a:solidFill>
                <a:latin typeface="+mj-lt"/>
              </a:rPr>
              <a:t>Superintendencia recibe información a través de </a:t>
            </a: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la </a:t>
            </a:r>
            <a:r>
              <a:rPr lang="es-CL" sz="2000" dirty="0">
                <a:solidFill>
                  <a:srgbClr val="0000CC"/>
                </a:solidFill>
                <a:latin typeface="+mj-lt"/>
              </a:rPr>
              <a:t>estrategia de </a:t>
            </a: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Riesgo de las Compañías </a:t>
            </a:r>
            <a:r>
              <a:rPr lang="es-CL" sz="2000" dirty="0">
                <a:solidFill>
                  <a:srgbClr val="0000CC"/>
                </a:solidFill>
                <a:latin typeface="+mj-lt"/>
              </a:rPr>
              <a:t>(NCG </a:t>
            </a: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N°325), sin embargo esta información tiene </a:t>
            </a:r>
            <a:r>
              <a:rPr lang="es-CL" sz="2000" dirty="0">
                <a:solidFill>
                  <a:srgbClr val="0000CC"/>
                </a:solidFill>
                <a:latin typeface="+mj-lt"/>
              </a:rPr>
              <a:t>carácter de </a:t>
            </a: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reservado y es utilizada </a:t>
            </a:r>
            <a:r>
              <a:rPr lang="es-CL" sz="2000" dirty="0">
                <a:solidFill>
                  <a:srgbClr val="0000CC"/>
                </a:solidFill>
                <a:latin typeface="+mj-lt"/>
              </a:rPr>
              <a:t>en la supervisión de las aseguradoras.</a:t>
            </a:r>
          </a:p>
          <a:p>
            <a:endParaRPr lang="es-CL" sz="2000" b="1" dirty="0" smtClean="0">
              <a:solidFill>
                <a:srgbClr val="0000CC"/>
              </a:solidFill>
            </a:endParaRPr>
          </a:p>
          <a:p>
            <a:endParaRPr lang="es-CL" sz="2000" b="1" dirty="0">
              <a:solidFill>
                <a:srgbClr val="0000CC"/>
              </a:solidFill>
              <a:latin typeface="Century Gothic" pitchFamily="34" charset="0"/>
            </a:endParaRPr>
          </a:p>
          <a:p>
            <a:endParaRPr lang="es-CL" sz="2000" b="1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endParaRPr lang="es-CL" sz="20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31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7" y="366922"/>
            <a:ext cx="86409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0000CC"/>
                </a:solidFill>
                <a:latin typeface="+mj-lt"/>
              </a:rPr>
              <a:t>8. </a:t>
            </a:r>
            <a:r>
              <a:rPr lang="es-CL" sz="2400" b="1" dirty="0">
                <a:solidFill>
                  <a:srgbClr val="0000CC"/>
                </a:solidFill>
                <a:latin typeface="+mj-lt"/>
              </a:rPr>
              <a:t>Perfil de la compañía, incluida la naturaleza de su actividad, una descripción general de sus productos clave, el entorno externo en donde opera y la información sobre los objetivos y las estrategias adoptadas para lograrlos.</a:t>
            </a:r>
          </a:p>
          <a:p>
            <a:endParaRPr lang="es-CL" sz="2000" b="1" dirty="0">
              <a:solidFill>
                <a:srgbClr val="0000CC"/>
              </a:solidFill>
              <a:latin typeface="+mj-lt"/>
            </a:endParaRPr>
          </a:p>
          <a:p>
            <a:endParaRPr lang="es-CL" sz="2000" b="1" dirty="0" smtClean="0">
              <a:solidFill>
                <a:srgbClr val="0000CC"/>
              </a:solidFill>
              <a:latin typeface="+mj-lt"/>
            </a:endParaRPr>
          </a:p>
          <a:p>
            <a:pPr marL="457200" lvl="2" indent="-457200">
              <a:buFont typeface="+mj-lt"/>
              <a:buAutoNum type="alphaLcParenR"/>
            </a:pP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Cuadros técnicos: Incluyen una apertura de los ramos que comercializan las aseguradoras. Esta información es publicada trimestralmente.</a:t>
            </a:r>
          </a:p>
          <a:p>
            <a:pPr marL="457200" lvl="2" indent="-457200">
              <a:buFont typeface="+mj-lt"/>
              <a:buAutoNum type="alphaLcParenR"/>
            </a:pPr>
            <a:endParaRPr lang="es-CL" sz="2000" dirty="0">
              <a:solidFill>
                <a:srgbClr val="0000CC"/>
              </a:solidFill>
              <a:latin typeface="+mj-lt"/>
            </a:endParaRPr>
          </a:p>
          <a:p>
            <a:pPr marL="457200" lvl="2" indent="-457200">
              <a:buFont typeface="+mj-lt"/>
              <a:buAutoNum type="alphaLcParenR"/>
            </a:pP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Adicionalmente,  la SVS recibe anualmente la información de los productos que comercializa la Compañía. Esta información actualmente no se divulga y es utilizada para la supervisión.</a:t>
            </a:r>
          </a:p>
          <a:p>
            <a:pPr marL="457200" lvl="2" indent="-457200">
              <a:buFont typeface="+mj-lt"/>
              <a:buAutoNum type="alphaLcParenR"/>
            </a:pPr>
            <a:endParaRPr lang="es-CL" sz="2000" dirty="0" smtClean="0">
              <a:solidFill>
                <a:srgbClr val="0000CC"/>
              </a:solidFill>
              <a:latin typeface="+mj-lt"/>
            </a:endParaRPr>
          </a:p>
          <a:p>
            <a:pPr marL="457200" lvl="2" indent="-457200">
              <a:buFont typeface="+mj-lt"/>
              <a:buAutoNum type="alphaLcParenR"/>
            </a:pPr>
            <a:r>
              <a:rPr lang="es-CL" sz="2000" dirty="0" smtClean="0">
                <a:solidFill>
                  <a:srgbClr val="0000CC"/>
                </a:solidFill>
                <a:latin typeface="+mj-lt"/>
              </a:rPr>
              <a:t>En relación a objetivos y estrategias la  SVS cuenta con esta información, no obstante esta no es pública y se utiliza para la supervisión.</a:t>
            </a:r>
          </a:p>
          <a:p>
            <a:pPr marL="457200" lvl="2" indent="-457200">
              <a:buFont typeface="+mj-lt"/>
              <a:buAutoNum type="alphaLcParenR"/>
            </a:pPr>
            <a:endParaRPr lang="es-CL" sz="2000" b="1" dirty="0" smtClean="0">
              <a:solidFill>
                <a:srgbClr val="0000CC"/>
              </a:solidFill>
              <a:latin typeface="+mj-lt"/>
            </a:endParaRPr>
          </a:p>
          <a:p>
            <a:pPr marL="0" lvl="2"/>
            <a:endParaRPr lang="es-CL" sz="20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22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7" y="366922"/>
            <a:ext cx="86409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0000CC"/>
                </a:solidFill>
                <a:latin typeface="+mj-lt"/>
              </a:rPr>
              <a:t>9. </a:t>
            </a:r>
            <a:r>
              <a:rPr lang="es-CL" sz="2400" b="1" dirty="0">
                <a:solidFill>
                  <a:srgbClr val="0000CC"/>
                </a:solidFill>
                <a:latin typeface="+mj-lt"/>
              </a:rPr>
              <a:t>Características principales del marco de gobierno corporativo y de controles de administración.</a:t>
            </a:r>
          </a:p>
          <a:p>
            <a:endParaRPr lang="es-CL" sz="2000" b="1" dirty="0" smtClean="0">
              <a:solidFill>
                <a:srgbClr val="0000CC"/>
              </a:solidFill>
              <a:latin typeface="+mj-lt"/>
            </a:endParaRPr>
          </a:p>
          <a:p>
            <a:endParaRPr lang="es-CL" sz="2000" b="1" dirty="0" smtClean="0">
              <a:solidFill>
                <a:srgbClr val="0000CC"/>
              </a:solidFill>
              <a:latin typeface="+mj-lt"/>
            </a:endParaRPr>
          </a:p>
          <a:p>
            <a:pPr marL="457200" indent="-457200">
              <a:buFont typeface="+mj-lt"/>
              <a:buAutoNum type="alphaLcParenR"/>
            </a:pPr>
            <a:r>
              <a:rPr lang="es-CL" sz="2400" dirty="0" smtClean="0">
                <a:solidFill>
                  <a:srgbClr val="0000CC"/>
                </a:solidFill>
                <a:latin typeface="+mj-lt"/>
              </a:rPr>
              <a:t>Las Aseguradoras realizaron  una autoevaluación  sobre el cumplimiento de los principios de gobierno corporativo  (NCG N°309).  Uno de los principales principios está referido </a:t>
            </a:r>
            <a:r>
              <a:rPr lang="es-CL" sz="2400" dirty="0">
                <a:solidFill>
                  <a:srgbClr val="0000CC"/>
                </a:solidFill>
                <a:latin typeface="+mj-lt"/>
              </a:rPr>
              <a:t>a Control Interno y </a:t>
            </a:r>
            <a:r>
              <a:rPr lang="es-CL" sz="2400" dirty="0" smtClean="0">
                <a:solidFill>
                  <a:srgbClr val="0000CC"/>
                </a:solidFill>
                <a:latin typeface="+mj-lt"/>
              </a:rPr>
              <a:t>abarca </a:t>
            </a:r>
            <a:r>
              <a:rPr lang="es-CL" sz="2400" dirty="0">
                <a:solidFill>
                  <a:srgbClr val="0000CC"/>
                </a:solidFill>
                <a:latin typeface="+mj-lt"/>
              </a:rPr>
              <a:t>las políticas, procedimientos, cultura, tareas y otros aspectos de una compañía  que soportan el logro de los objetivos </a:t>
            </a:r>
            <a:r>
              <a:rPr lang="es-CL" sz="2400" dirty="0" smtClean="0">
                <a:solidFill>
                  <a:srgbClr val="0000CC"/>
                </a:solidFill>
                <a:latin typeface="+mj-lt"/>
              </a:rPr>
              <a:t>institucionales.</a:t>
            </a:r>
          </a:p>
          <a:p>
            <a:pPr marL="457200" indent="-457200">
              <a:buFont typeface="+mj-lt"/>
              <a:buAutoNum type="alphaLcParenR"/>
            </a:pPr>
            <a:endParaRPr lang="es-CL" sz="2400" dirty="0">
              <a:solidFill>
                <a:srgbClr val="0000CC"/>
              </a:solidFill>
              <a:latin typeface="+mj-lt"/>
            </a:endParaRPr>
          </a:p>
          <a:p>
            <a:pPr marL="457200" indent="-457200">
              <a:buFont typeface="+mj-lt"/>
              <a:buAutoNum type="alphaLcParenR"/>
            </a:pPr>
            <a:r>
              <a:rPr lang="es-CL" sz="2400" dirty="0" smtClean="0">
                <a:solidFill>
                  <a:srgbClr val="0000CC"/>
                </a:solidFill>
                <a:latin typeface="+mj-lt"/>
              </a:rPr>
              <a:t>En forma periódica, a través de las auditorías de matriz de riesgo la SVS recaba esta información.</a:t>
            </a:r>
          </a:p>
          <a:p>
            <a:pPr marL="457200" indent="-457200">
              <a:buFont typeface="+mj-lt"/>
              <a:buAutoNum type="alphaLcParenR"/>
            </a:pPr>
            <a:endParaRPr lang="es-CL" sz="2400" dirty="0" smtClean="0">
              <a:solidFill>
                <a:srgbClr val="0000CC"/>
              </a:solidFill>
              <a:latin typeface="+mj-lt"/>
            </a:endParaRPr>
          </a:p>
          <a:p>
            <a:pPr marL="457200" indent="-457200">
              <a:buFont typeface="+mj-lt"/>
              <a:buAutoNum type="alphaLcParenR"/>
            </a:pPr>
            <a:r>
              <a:rPr lang="es-CL" sz="2400" dirty="0" smtClean="0">
                <a:solidFill>
                  <a:srgbClr val="0000CC"/>
                </a:solidFill>
                <a:latin typeface="+mj-lt"/>
              </a:rPr>
              <a:t>De lo anterior se derivan acciones supervisoras  a las Compañías. No obstante lo anterior, esto no es público.</a:t>
            </a:r>
            <a:endParaRPr lang="es-CL" sz="2000" b="1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endParaRPr lang="es-CL" sz="20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15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7" y="366922"/>
            <a:ext cx="86409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0000CC"/>
                </a:solidFill>
              </a:rPr>
              <a:t>10. </a:t>
            </a:r>
            <a:r>
              <a:rPr lang="es-CL" sz="2400" b="1" dirty="0">
                <a:solidFill>
                  <a:srgbClr val="0000CC"/>
                </a:solidFill>
              </a:rPr>
              <a:t>Estados financieros auditados puestos a disposición de los participantes del mercado, al menos en forma anual.</a:t>
            </a:r>
          </a:p>
          <a:p>
            <a:endParaRPr lang="es-CL" sz="2000" b="1" dirty="0" smtClean="0">
              <a:solidFill>
                <a:srgbClr val="0000CC"/>
              </a:solidFill>
              <a:latin typeface="Century Gothic" pitchFamily="34" charset="0"/>
            </a:endParaRPr>
          </a:p>
          <a:p>
            <a:pPr algn="just"/>
            <a:r>
              <a:rPr lang="es-CL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Los estados financieros anuales son auditados por empresas de auditoria.</a:t>
            </a:r>
          </a:p>
          <a:p>
            <a:pPr algn="just"/>
            <a:endParaRPr lang="es-CL" sz="8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algn="just"/>
            <a:r>
              <a:rPr lang="es-CL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La auditora debe emitir su opinión en relación a dichos estados financieros. </a:t>
            </a:r>
          </a:p>
          <a:p>
            <a:pPr algn="just"/>
            <a:endParaRPr lang="es-CL" sz="24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algn="just"/>
            <a:endParaRPr lang="es-CL" sz="2400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algn="just"/>
            <a:endParaRPr lang="es-CL" sz="2400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algn="just"/>
            <a:endParaRPr lang="es-CL" sz="24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algn="just"/>
            <a:endParaRPr lang="es-CL" sz="24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algn="just"/>
            <a:r>
              <a:rPr lang="es-CL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Adicionalmente, aquellas compañías inscritas en el registro de valores, presentan estados financieros auditados al 30 de junio de cada año.</a:t>
            </a:r>
            <a:endParaRPr lang="es-CL" sz="2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6060"/>
            <a:ext cx="55911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254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400" b="1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CONCLUSIONES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L" sz="2400" dirty="0" smtClean="0">
                <a:solidFill>
                  <a:srgbClr val="0000CC"/>
                </a:solidFill>
              </a:rPr>
              <a:t>La SVS realizó una autoevaluación del grado de cumplimiento de los PBS. En relación a ésta, el PBS 20 está largamente observado. </a:t>
            </a:r>
          </a:p>
          <a:p>
            <a:pPr algn="just"/>
            <a:endParaRPr lang="es-CL" sz="2400" dirty="0" smtClean="0">
              <a:solidFill>
                <a:srgbClr val="0000CC"/>
              </a:solidFill>
            </a:endParaRPr>
          </a:p>
          <a:p>
            <a:pPr algn="just"/>
            <a:r>
              <a:rPr lang="es-CL" sz="2400" dirty="0" smtClean="0">
                <a:solidFill>
                  <a:srgbClr val="0000CC"/>
                </a:solidFill>
              </a:rPr>
              <a:t>No obstante lo anterior, existen aspectos que se pueden mejorar  y existe un plan de trabajo para abordarlos.</a:t>
            </a:r>
          </a:p>
          <a:p>
            <a:pPr algn="just"/>
            <a:endParaRPr lang="es-CL" sz="2400" dirty="0" smtClean="0">
              <a:solidFill>
                <a:srgbClr val="0000CC"/>
              </a:solidFill>
            </a:endParaRPr>
          </a:p>
          <a:p>
            <a:pPr algn="just"/>
            <a:r>
              <a:rPr lang="es-CL" sz="2400" dirty="0" smtClean="0">
                <a:solidFill>
                  <a:srgbClr val="0000CC"/>
                </a:solidFill>
              </a:rPr>
              <a:t>Es así como la SVS evalúa emitir una normativa que establezca una Autoevaluación de sus riesgos </a:t>
            </a:r>
            <a:r>
              <a:rPr lang="es-CL" sz="2400" dirty="0">
                <a:solidFill>
                  <a:srgbClr val="0000CC"/>
                </a:solidFill>
              </a:rPr>
              <a:t>y </a:t>
            </a:r>
            <a:r>
              <a:rPr lang="es-CL" sz="2400" dirty="0" smtClean="0">
                <a:solidFill>
                  <a:srgbClr val="0000CC"/>
                </a:solidFill>
              </a:rPr>
              <a:t>solvencia (ORSA), por parte de las aseguradoras.</a:t>
            </a:r>
          </a:p>
          <a:p>
            <a:pPr algn="just"/>
            <a:endParaRPr lang="es-CL" sz="2400" dirty="0" smtClean="0">
              <a:solidFill>
                <a:srgbClr val="0000CC"/>
              </a:solidFill>
            </a:endParaRPr>
          </a:p>
          <a:p>
            <a:pPr algn="just"/>
            <a:r>
              <a:rPr lang="es-CL" sz="2400" dirty="0" smtClean="0">
                <a:solidFill>
                  <a:srgbClr val="0000CC"/>
                </a:solidFill>
              </a:rPr>
              <a:t>Por otra parte, en relación a la normativas de Gobiernos Corporativos y Gestión de Riesgos es posible avanzar en la divulgación progresiva de mayor información que la actualmente publicada.</a:t>
            </a:r>
          </a:p>
        </p:txBody>
      </p:sp>
    </p:spTree>
    <p:extLst>
      <p:ext uri="{BB962C8B-B14F-4D97-AF65-F5344CB8AC3E}">
        <p14:creationId xmlns:p14="http://schemas.microsoft.com/office/powerpoint/2010/main" val="1447442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539552" y="1844824"/>
            <a:ext cx="76386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 algn="just">
              <a:spcAft>
                <a:spcPts val="600"/>
              </a:spcAft>
              <a:buClr>
                <a:srgbClr val="CC9900"/>
              </a:buClr>
              <a:buSzPct val="124000"/>
            </a:pPr>
            <a:r>
              <a:rPr lang="es-CL" sz="2400" dirty="0">
                <a:solidFill>
                  <a:srgbClr val="0000CC"/>
                </a:solidFill>
              </a:rPr>
              <a:t>El supervisor exige que las aseguradoras divulguen información relevante, integral y precisa oportunamente con el objeto de brindar a los asegurados y participantes del mercado una clara visión de sus actividades comerciales, desempeño y situación financiera. Esto debería mejorar la disciplina del mercado y la comprensión de los riesgos a los que está expuesta una aseguradora, y el modo en que se gestionan dichos riesgos.</a:t>
            </a:r>
            <a:endParaRPr lang="es-ES" sz="2400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537" y="36692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srgbClr val="0000CC"/>
                </a:solidFill>
              </a:rPr>
              <a:t>PBS </a:t>
            </a:r>
            <a:r>
              <a:rPr lang="es-CL" sz="3600" b="1" dirty="0">
                <a:solidFill>
                  <a:srgbClr val="0000CC"/>
                </a:solidFill>
              </a:rPr>
              <a:t>20 </a:t>
            </a:r>
            <a:r>
              <a:rPr lang="es-CL" sz="3600" b="1" dirty="0" smtClean="0">
                <a:solidFill>
                  <a:srgbClr val="0000CC"/>
                </a:solidFill>
              </a:rPr>
              <a:t>Divulgación</a:t>
            </a:r>
            <a:endParaRPr lang="es-CL" sz="36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00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87624" y="2758391"/>
            <a:ext cx="71287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 smtClean="0">
                <a:solidFill>
                  <a:schemeClr val="bg1"/>
                </a:solidFill>
              </a:rPr>
              <a:t>Presentación en Asamblea anual de ASSAL</a:t>
            </a:r>
          </a:p>
          <a:p>
            <a:pPr algn="ctr"/>
            <a:endParaRPr lang="es-CL" sz="2800" b="1" dirty="0">
              <a:solidFill>
                <a:schemeClr val="bg1"/>
              </a:solidFill>
            </a:endParaRPr>
          </a:p>
          <a:p>
            <a:pPr algn="ctr"/>
            <a:r>
              <a:rPr lang="es-CL" sz="2800" b="1" dirty="0" smtClean="0">
                <a:solidFill>
                  <a:schemeClr val="bg1"/>
                </a:solidFill>
              </a:rPr>
              <a:t>PBS 20  Divulgación </a:t>
            </a:r>
            <a:endParaRPr lang="es-CL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823182" y="645711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Century Gothic" pitchFamily="34" charset="0"/>
              </a:rPr>
              <a:t>22 de abril de 2014</a:t>
            </a:r>
            <a:endParaRPr lang="es-CL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3315" y="6118557"/>
            <a:ext cx="476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Century Gothic" pitchFamily="34" charset="0"/>
              </a:rPr>
              <a:t>Osvaldo Macías Muñoz</a:t>
            </a:r>
          </a:p>
          <a:p>
            <a:r>
              <a:rPr lang="es-CL" dirty="0" smtClean="0">
                <a:solidFill>
                  <a:schemeClr val="bg1"/>
                </a:solidFill>
                <a:latin typeface="Century Gothic" pitchFamily="34" charset="0"/>
              </a:rPr>
              <a:t>Intendente de Seguros SVS - Chile</a:t>
            </a:r>
            <a:endParaRPr lang="es-CL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539552" y="980728"/>
            <a:ext cx="763868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1" indent="-342900" algn="just">
              <a:spcAft>
                <a:spcPts val="600"/>
              </a:spcAft>
              <a:buClr>
                <a:srgbClr val="CC9900"/>
              </a:buClr>
              <a:buSzPct val="124000"/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rgbClr val="0000CC"/>
                </a:solidFill>
              </a:rPr>
              <a:t>Reducir </a:t>
            </a:r>
            <a:r>
              <a:rPr lang="es-CL" sz="2000" dirty="0">
                <a:solidFill>
                  <a:srgbClr val="0000CC"/>
                </a:solidFill>
              </a:rPr>
              <a:t>la brecha entre los estándares de regulación y de supervisión locales y los estándares internacionales </a:t>
            </a:r>
            <a:r>
              <a:rPr lang="es-CL" sz="2000" dirty="0" smtClean="0">
                <a:solidFill>
                  <a:srgbClr val="0000CC"/>
                </a:solidFill>
              </a:rPr>
              <a:t>aceptados.</a:t>
            </a:r>
            <a:endParaRPr lang="es-CL" sz="2000" dirty="0">
              <a:solidFill>
                <a:srgbClr val="0000CC"/>
              </a:solidFill>
            </a:endParaRPr>
          </a:p>
          <a:p>
            <a:pPr marL="347663" lvl="1" indent="-342900" algn="just">
              <a:spcAft>
                <a:spcPts val="600"/>
              </a:spcAft>
              <a:buClr>
                <a:srgbClr val="CC9900"/>
              </a:buClr>
              <a:buSzPct val="124000"/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rgbClr val="0000CC"/>
                </a:solidFill>
              </a:rPr>
              <a:t>Promover </a:t>
            </a:r>
            <a:r>
              <a:rPr lang="es-CL" sz="2000" dirty="0">
                <a:solidFill>
                  <a:srgbClr val="0000CC"/>
                </a:solidFill>
              </a:rPr>
              <a:t>que los supervisados implementen mecanismos eficientes de gestión de riesgos que les permitan cumplir exigencias normativas, en materia de solvencia y/o conducta de mercado</a:t>
            </a:r>
            <a:r>
              <a:rPr lang="es-CL" sz="2000" dirty="0" smtClean="0">
                <a:solidFill>
                  <a:srgbClr val="0000CC"/>
                </a:solidFill>
              </a:rPr>
              <a:t>.</a:t>
            </a:r>
            <a:endParaRPr lang="es-CL" sz="2000" dirty="0">
              <a:solidFill>
                <a:srgbClr val="0000CC"/>
              </a:solidFill>
            </a:endParaRPr>
          </a:p>
          <a:p>
            <a:pPr marL="347663" lvl="1" indent="-342900" algn="just">
              <a:spcAft>
                <a:spcPts val="600"/>
              </a:spcAft>
              <a:buClr>
                <a:srgbClr val="CC9900"/>
              </a:buClr>
              <a:buSzPct val="124000"/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rgbClr val="0000CC"/>
                </a:solidFill>
              </a:rPr>
              <a:t>Reducir </a:t>
            </a:r>
            <a:r>
              <a:rPr lang="es-CL" sz="2000" dirty="0">
                <a:solidFill>
                  <a:srgbClr val="0000CC"/>
                </a:solidFill>
              </a:rPr>
              <a:t>la asimetría de información para que los inversionistas, asegurados y público en general puedan tomar decisiones informadas. </a:t>
            </a:r>
            <a:endParaRPr lang="es-CL" sz="2000" dirty="0" smtClean="0">
              <a:solidFill>
                <a:srgbClr val="0000CC"/>
              </a:solidFill>
            </a:endParaRPr>
          </a:p>
          <a:p>
            <a:pPr marL="368300" lvl="1" algn="just">
              <a:spcAft>
                <a:spcPts val="600"/>
              </a:spcAft>
              <a:buClr>
                <a:srgbClr val="CC9900"/>
              </a:buClr>
              <a:buSzPct val="124000"/>
            </a:pPr>
            <a:r>
              <a:rPr lang="es-CL" sz="2000" u="sng" dirty="0" smtClean="0">
                <a:solidFill>
                  <a:srgbClr val="0000CC"/>
                </a:solidFill>
              </a:rPr>
              <a:t>Para </a:t>
            </a:r>
            <a:r>
              <a:rPr lang="es-CL" sz="2000" u="sng" dirty="0">
                <a:solidFill>
                  <a:srgbClr val="0000CC"/>
                </a:solidFill>
              </a:rPr>
              <a:t>ello se requerirá al supervisado el mejoramiento continuo de sus sistemas de gestión y la difusión de la información relevante.</a:t>
            </a:r>
          </a:p>
          <a:p>
            <a:pPr marL="176213" lvl="1" indent="-171450" algn="just">
              <a:spcAft>
                <a:spcPts val="600"/>
              </a:spcAft>
              <a:buClr>
                <a:srgbClr val="CC9900"/>
              </a:buClr>
              <a:buSzPct val="124000"/>
              <a:buFont typeface="Arial" panose="020B0604020202020204" pitchFamily="34" charset="0"/>
              <a:buChar char="•"/>
            </a:pPr>
            <a:endParaRPr lang="es-CL" sz="800" dirty="0" smtClean="0">
              <a:solidFill>
                <a:srgbClr val="0000CC"/>
              </a:solidFill>
            </a:endParaRPr>
          </a:p>
          <a:p>
            <a:pPr marL="347663" lvl="1" indent="-342900" algn="just">
              <a:spcAft>
                <a:spcPts val="600"/>
              </a:spcAft>
              <a:buClr>
                <a:srgbClr val="CC9900"/>
              </a:buClr>
              <a:buSzPct val="124000"/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rgbClr val="0000CC"/>
                </a:solidFill>
              </a:rPr>
              <a:t>Contribuir </a:t>
            </a:r>
            <a:r>
              <a:rPr lang="es-CL" sz="2000" dirty="0">
                <a:solidFill>
                  <a:srgbClr val="0000CC"/>
                </a:solidFill>
              </a:rPr>
              <a:t>al fortalecimiento de la fe pública en los mercados de valores y </a:t>
            </a:r>
            <a:r>
              <a:rPr lang="es-CL" sz="2000" dirty="0" smtClean="0">
                <a:solidFill>
                  <a:srgbClr val="0000CC"/>
                </a:solidFill>
              </a:rPr>
              <a:t>seguros.</a:t>
            </a:r>
            <a:endParaRPr lang="es-CL" sz="2000" dirty="0">
              <a:solidFill>
                <a:srgbClr val="0000CC"/>
              </a:solidFill>
            </a:endParaRPr>
          </a:p>
          <a:p>
            <a:pPr marL="347663" lvl="1" indent="-342900" algn="just">
              <a:spcAft>
                <a:spcPts val="600"/>
              </a:spcAft>
              <a:buClr>
                <a:srgbClr val="CC9900"/>
              </a:buClr>
              <a:buSzPct val="124000"/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rgbClr val="0000CC"/>
                </a:solidFill>
              </a:rPr>
              <a:t>Mejorar </a:t>
            </a:r>
            <a:r>
              <a:rPr lang="es-CL" sz="2000" dirty="0">
                <a:solidFill>
                  <a:srgbClr val="0000CC"/>
                </a:solidFill>
              </a:rPr>
              <a:t>el conocimiento que inversionistas y asegurados tienen de sus derechos, mediante un </a:t>
            </a:r>
            <a:r>
              <a:rPr lang="es-CL" sz="2000" u="sng" dirty="0">
                <a:solidFill>
                  <a:srgbClr val="0000CC"/>
                </a:solidFill>
              </a:rPr>
              <a:t>perfeccionamiento de los contenidos y medios de difusión</a:t>
            </a:r>
            <a:r>
              <a:rPr lang="es-CL" sz="2000" dirty="0">
                <a:solidFill>
                  <a:srgbClr val="0000CC"/>
                </a:solidFill>
              </a:rPr>
              <a:t>, así como de fortalecimiento en la atención de consultas y reclamos.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95537" y="36692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srgbClr val="0000CC"/>
                </a:solidFill>
              </a:rPr>
              <a:t>Objetivos estratégicos SVS</a:t>
            </a:r>
            <a:endParaRPr lang="es-CL" sz="36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07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2564904"/>
            <a:ext cx="86409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romanUcPeriod"/>
            </a:pPr>
            <a:r>
              <a:rPr lang="es-ES_tradnl" sz="2800" b="1" dirty="0">
                <a:solidFill>
                  <a:srgbClr val="0000CC"/>
                </a:solidFill>
              </a:rPr>
              <a:t>INFORMACION </a:t>
            </a:r>
            <a:r>
              <a:rPr lang="es-ES_tradnl" sz="2800" b="1" dirty="0" smtClean="0">
                <a:solidFill>
                  <a:srgbClr val="0000CC"/>
                </a:solidFill>
              </a:rPr>
              <a:t>PERIODICA , SISTEMA ELECTRÓNICO DE ENVÍO DE INFORMACIÓN (SEIL)</a:t>
            </a:r>
          </a:p>
          <a:p>
            <a:pPr algn="ctr"/>
            <a:endParaRPr lang="es-ES_tradnl" sz="2800" b="1" dirty="0" smtClean="0">
              <a:solidFill>
                <a:srgbClr val="0000CC"/>
              </a:solidFill>
            </a:endParaRPr>
          </a:p>
          <a:p>
            <a:pPr algn="ctr"/>
            <a:r>
              <a:rPr lang="es-ES_tradnl" sz="2800" b="1" dirty="0" smtClean="0">
                <a:solidFill>
                  <a:srgbClr val="0000CC"/>
                </a:solidFill>
              </a:rPr>
              <a:t>Esta </a:t>
            </a:r>
            <a:r>
              <a:rPr lang="es-ES_tradnl" sz="2800" b="1" dirty="0">
                <a:solidFill>
                  <a:srgbClr val="0000CC"/>
                </a:solidFill>
              </a:rPr>
              <a:t>información se encuentra en página web </a:t>
            </a:r>
            <a:r>
              <a:rPr lang="es-ES_tradnl" sz="2800" b="1" dirty="0">
                <a:solidFill>
                  <a:srgbClr val="0000CC"/>
                </a:solidFill>
                <a:hlinkClick r:id="rId4"/>
              </a:rPr>
              <a:t>www.svs.cl</a:t>
            </a:r>
            <a:endParaRPr lang="es-ES_tradnl" sz="2800" b="1" dirty="0">
              <a:solidFill>
                <a:srgbClr val="0000CC"/>
              </a:solidFill>
            </a:endParaRPr>
          </a:p>
          <a:p>
            <a:pPr marL="514350" indent="-514350" algn="ctr">
              <a:buFont typeface="+mj-lt"/>
              <a:buAutoNum type="romanUcPeriod"/>
            </a:pPr>
            <a:endParaRPr lang="es-ES_tradnl" sz="2000" b="1" dirty="0">
              <a:solidFill>
                <a:srgbClr val="0000CC"/>
              </a:solidFill>
            </a:endParaRPr>
          </a:p>
          <a:p>
            <a:pPr algn="ctr"/>
            <a:endParaRPr lang="es-ES_tradnl" sz="2000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16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7" y="366922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000" b="1" dirty="0" smtClean="0">
              <a:solidFill>
                <a:srgbClr val="0000CC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s-ES_tradnl" sz="2000" b="1" dirty="0" smtClean="0">
                <a:solidFill>
                  <a:srgbClr val="0000CC"/>
                </a:solidFill>
              </a:rPr>
              <a:t>De Carácter Legal:</a:t>
            </a:r>
          </a:p>
          <a:p>
            <a:pPr marL="914400" lvl="1" indent="-457200">
              <a:buFont typeface="+mj-lt"/>
              <a:buAutoNum type="arabicPeriod"/>
            </a:pPr>
            <a:endParaRPr lang="es-CL" sz="2000" dirty="0" smtClean="0">
              <a:solidFill>
                <a:srgbClr val="0000CC"/>
              </a:solidFill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s-ES_tradnl" sz="2000" dirty="0" smtClean="0">
                <a:solidFill>
                  <a:srgbClr val="0000CC"/>
                </a:solidFill>
              </a:rPr>
              <a:t>Citación a Juntas </a:t>
            </a:r>
            <a:r>
              <a:rPr lang="es-ES_tradnl" sz="2000" dirty="0">
                <a:solidFill>
                  <a:srgbClr val="0000CC"/>
                </a:solidFill>
              </a:rPr>
              <a:t>de </a:t>
            </a:r>
            <a:r>
              <a:rPr lang="es-ES_tradnl" sz="2000" dirty="0" smtClean="0">
                <a:solidFill>
                  <a:srgbClr val="0000CC"/>
                </a:solidFill>
              </a:rPr>
              <a:t>Accionistas , con </a:t>
            </a:r>
            <a:r>
              <a:rPr lang="es-ES" sz="2000" dirty="0" smtClean="0">
                <a:solidFill>
                  <a:srgbClr val="0000CC"/>
                </a:solidFill>
              </a:rPr>
              <a:t>una </a:t>
            </a:r>
            <a:r>
              <a:rPr lang="es-ES" sz="2000" dirty="0">
                <a:solidFill>
                  <a:srgbClr val="0000CC"/>
                </a:solidFill>
              </a:rPr>
              <a:t>anticipación no inferior a 15 </a:t>
            </a:r>
            <a:r>
              <a:rPr lang="es-ES" sz="2000" dirty="0" smtClean="0">
                <a:solidFill>
                  <a:srgbClr val="0000CC"/>
                </a:solidFill>
              </a:rPr>
              <a:t>días.</a:t>
            </a:r>
            <a:endParaRPr lang="es-CL" sz="2000" dirty="0">
              <a:solidFill>
                <a:srgbClr val="0000CC"/>
              </a:solidFill>
            </a:endParaRPr>
          </a:p>
          <a:p>
            <a:pPr marL="914400" lvl="1" indent="-457200">
              <a:buFont typeface="+mj-lt"/>
              <a:buAutoNum type="alphaLcParenR"/>
            </a:pPr>
            <a:endParaRPr lang="es-ES_tradnl" sz="2000" dirty="0" smtClean="0">
              <a:solidFill>
                <a:srgbClr val="0000CC"/>
              </a:solidFill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s-ES_tradnl" sz="2000" dirty="0" smtClean="0">
                <a:solidFill>
                  <a:srgbClr val="0000CC"/>
                </a:solidFill>
              </a:rPr>
              <a:t>Cambios </a:t>
            </a:r>
            <a:r>
              <a:rPr lang="es-ES_tradnl" sz="2000" dirty="0">
                <a:solidFill>
                  <a:srgbClr val="0000CC"/>
                </a:solidFill>
              </a:rPr>
              <a:t>en la </a:t>
            </a:r>
            <a:r>
              <a:rPr lang="es-ES_tradnl" sz="2000" dirty="0" smtClean="0">
                <a:solidFill>
                  <a:srgbClr val="0000CC"/>
                </a:solidFill>
              </a:rPr>
              <a:t>Administración, dentro </a:t>
            </a:r>
            <a:r>
              <a:rPr lang="es-ES_tradnl" sz="2000" dirty="0">
                <a:solidFill>
                  <a:srgbClr val="0000CC"/>
                </a:solidFill>
              </a:rPr>
              <a:t>del plazo de 3 días hábiles, contados desde ocurrido el </a:t>
            </a:r>
            <a:r>
              <a:rPr lang="es-ES_tradnl" sz="2000" dirty="0" smtClean="0">
                <a:solidFill>
                  <a:srgbClr val="0000CC"/>
                </a:solidFill>
              </a:rPr>
              <a:t>hecho.</a:t>
            </a:r>
          </a:p>
          <a:p>
            <a:pPr marL="914400" lvl="1" indent="-457200">
              <a:buFont typeface="+mj-lt"/>
              <a:buAutoNum type="alphaLcParenR"/>
            </a:pPr>
            <a:endParaRPr lang="es-ES_tradnl" sz="2000" dirty="0">
              <a:solidFill>
                <a:srgbClr val="0000CC"/>
              </a:solidFill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s-ES_tradnl" sz="2000" dirty="0">
                <a:solidFill>
                  <a:srgbClr val="0000CC"/>
                </a:solidFill>
              </a:rPr>
              <a:t>Publicación Estados Financieros Anuales a más tardar al día hábil siguiente de realizada.</a:t>
            </a:r>
          </a:p>
          <a:p>
            <a:pPr marL="914400" lvl="1" indent="-457200">
              <a:buFont typeface="+mj-lt"/>
              <a:buAutoNum type="alphaLcParenR"/>
            </a:pPr>
            <a:endParaRPr lang="es-ES_tradnl" sz="2000" dirty="0" smtClean="0">
              <a:solidFill>
                <a:srgbClr val="0000CC"/>
              </a:solidFill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s-ES_tradnl" sz="2000" dirty="0" smtClean="0">
                <a:solidFill>
                  <a:srgbClr val="0000CC"/>
                </a:solidFill>
              </a:rPr>
              <a:t>Variaciones </a:t>
            </a:r>
            <a:r>
              <a:rPr lang="es-ES_tradnl" sz="2000" dirty="0">
                <a:solidFill>
                  <a:srgbClr val="0000CC"/>
                </a:solidFill>
              </a:rPr>
              <a:t>de Capital y reparto </a:t>
            </a:r>
            <a:r>
              <a:rPr lang="es-ES_tradnl" sz="2000" dirty="0" smtClean="0">
                <a:solidFill>
                  <a:srgbClr val="0000CC"/>
                </a:solidFill>
              </a:rPr>
              <a:t>dividendos, a lo menos con 20 días de anticipación a la fecha establecida para su pago o materialización.</a:t>
            </a:r>
            <a:endParaRPr lang="es-ES_tradnl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41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7" y="366922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000" b="1" dirty="0" smtClean="0">
              <a:solidFill>
                <a:srgbClr val="0000CC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s-ES_tradnl" sz="2000" b="1" dirty="0" smtClean="0">
                <a:solidFill>
                  <a:srgbClr val="0000CC"/>
                </a:solidFill>
              </a:rPr>
              <a:t>De Carácter Legal, continuación:</a:t>
            </a:r>
          </a:p>
          <a:p>
            <a:pPr lvl="1"/>
            <a:endParaRPr lang="es-CL" sz="2000" dirty="0" smtClean="0">
              <a:solidFill>
                <a:srgbClr val="0000CC"/>
              </a:solidFill>
            </a:endParaRPr>
          </a:p>
          <a:p>
            <a:pPr marL="914400" lvl="1" indent="-457200">
              <a:buFont typeface="+mj-lt"/>
              <a:buAutoNum type="alphaLcParenR" startAt="5"/>
            </a:pPr>
            <a:r>
              <a:rPr lang="es-ES_tradnl" sz="2000" dirty="0">
                <a:solidFill>
                  <a:srgbClr val="0000CC"/>
                </a:solidFill>
              </a:rPr>
              <a:t>Nómina de </a:t>
            </a:r>
            <a:r>
              <a:rPr lang="es-ES_tradnl" sz="2000" dirty="0" smtClean="0">
                <a:solidFill>
                  <a:srgbClr val="0000CC"/>
                </a:solidFill>
              </a:rPr>
              <a:t>Accionistas.</a:t>
            </a:r>
            <a:endParaRPr lang="es-ES_tradnl" sz="2000" dirty="0">
              <a:solidFill>
                <a:srgbClr val="0000CC"/>
              </a:solidFill>
            </a:endParaRPr>
          </a:p>
          <a:p>
            <a:pPr marL="914400" lvl="1" indent="-457200">
              <a:buFont typeface="+mj-lt"/>
              <a:buAutoNum type="alphaLcParenR" startAt="5"/>
            </a:pPr>
            <a:endParaRPr lang="es-ES_tradnl" sz="2000" dirty="0" smtClean="0">
              <a:solidFill>
                <a:srgbClr val="0000CC"/>
              </a:solidFill>
            </a:endParaRPr>
          </a:p>
          <a:p>
            <a:pPr marL="914400" lvl="1" indent="-457200">
              <a:buFont typeface="+mj-lt"/>
              <a:buAutoNum type="alphaLcParenR" startAt="5"/>
            </a:pPr>
            <a:r>
              <a:rPr lang="es-ES_tradnl" sz="2000" dirty="0" smtClean="0">
                <a:solidFill>
                  <a:srgbClr val="0000CC"/>
                </a:solidFill>
              </a:rPr>
              <a:t>Memoria Anual (e</a:t>
            </a:r>
            <a:r>
              <a:rPr lang="es-ES" sz="2000" dirty="0" smtClean="0">
                <a:solidFill>
                  <a:srgbClr val="0000CC"/>
                </a:solidFill>
              </a:rPr>
              <a:t>n una fecha no posterior a la del primer aviso de convocatoria para la junta ordinaria de accionistas).</a:t>
            </a:r>
          </a:p>
          <a:p>
            <a:pPr marL="914400" lvl="1" indent="-457200">
              <a:buFont typeface="+mj-lt"/>
              <a:buAutoNum type="alphaLcParenR" startAt="5"/>
            </a:pPr>
            <a:endParaRPr lang="es-ES_tradnl" sz="2000" dirty="0">
              <a:solidFill>
                <a:srgbClr val="0000CC"/>
              </a:solidFill>
            </a:endParaRPr>
          </a:p>
          <a:p>
            <a:pPr marL="914400" lvl="1" indent="-457200">
              <a:buFont typeface="+mj-lt"/>
              <a:buAutoNum type="alphaLcParenR" startAt="5"/>
            </a:pPr>
            <a:r>
              <a:rPr lang="es-ES_tradnl" sz="2000" dirty="0">
                <a:solidFill>
                  <a:srgbClr val="0000CC"/>
                </a:solidFill>
              </a:rPr>
              <a:t>Transacciones Accionistas Mayoritarios </a:t>
            </a:r>
            <a:r>
              <a:rPr lang="es-ES_tradnl" sz="2000" dirty="0" smtClean="0">
                <a:solidFill>
                  <a:srgbClr val="0000CC"/>
                </a:solidFill>
              </a:rPr>
              <a:t>(</a:t>
            </a:r>
            <a:r>
              <a:rPr lang="es-ES" sz="2000" dirty="0" smtClean="0">
                <a:solidFill>
                  <a:srgbClr val="0000CC"/>
                </a:solidFill>
              </a:rPr>
              <a:t>mensualmente dentro </a:t>
            </a:r>
            <a:r>
              <a:rPr lang="es-ES" sz="2000" dirty="0">
                <a:solidFill>
                  <a:srgbClr val="0000CC"/>
                </a:solidFill>
              </a:rPr>
              <a:t>de los primeros 5 días hábiles del mes siguiente al mes que se </a:t>
            </a:r>
            <a:r>
              <a:rPr lang="es-ES" sz="2000" dirty="0" smtClean="0">
                <a:solidFill>
                  <a:srgbClr val="0000CC"/>
                </a:solidFill>
              </a:rPr>
              <a:t>informa).</a:t>
            </a:r>
          </a:p>
          <a:p>
            <a:pPr lvl="1"/>
            <a:endParaRPr lang="es-ES_tradnl" sz="2000" dirty="0">
              <a:solidFill>
                <a:srgbClr val="0000CC"/>
              </a:solidFill>
            </a:endParaRPr>
          </a:p>
          <a:p>
            <a:pPr marL="914400" lvl="1" indent="-457200">
              <a:buFont typeface="+mj-lt"/>
              <a:buAutoNum type="alphaLcParenR" startAt="8"/>
            </a:pPr>
            <a:r>
              <a:rPr lang="es-ES_tradnl" sz="2000" dirty="0">
                <a:solidFill>
                  <a:srgbClr val="0000CC"/>
                </a:solidFill>
              </a:rPr>
              <a:t>Cambios Auditores Externos </a:t>
            </a:r>
            <a:r>
              <a:rPr lang="es-ES_tradnl" sz="2000" dirty="0" smtClean="0">
                <a:solidFill>
                  <a:srgbClr val="0000CC"/>
                </a:solidFill>
              </a:rPr>
              <a:t>(</a:t>
            </a:r>
            <a:r>
              <a:rPr lang="es-ES" sz="2000" dirty="0" smtClean="0">
                <a:solidFill>
                  <a:srgbClr val="0000CC"/>
                </a:solidFill>
              </a:rPr>
              <a:t>dentro </a:t>
            </a:r>
            <a:r>
              <a:rPr lang="es-ES" sz="2000" dirty="0">
                <a:solidFill>
                  <a:srgbClr val="0000CC"/>
                </a:solidFill>
              </a:rPr>
              <a:t>del plazo de 5 días hábiles de ocurrido el </a:t>
            </a:r>
            <a:r>
              <a:rPr lang="es-ES" sz="2000" dirty="0" smtClean="0">
                <a:solidFill>
                  <a:srgbClr val="0000CC"/>
                </a:solidFill>
              </a:rPr>
              <a:t>hecho).</a:t>
            </a:r>
            <a:endParaRPr lang="es-CL" sz="2000" dirty="0">
              <a:solidFill>
                <a:srgbClr val="0000CC"/>
              </a:solidFill>
            </a:endParaRPr>
          </a:p>
          <a:p>
            <a:r>
              <a:rPr lang="es-ES_tradnl" sz="2000" dirty="0"/>
              <a:t> </a:t>
            </a:r>
            <a:endParaRPr lang="es-CL" sz="2000" dirty="0"/>
          </a:p>
          <a:p>
            <a:pPr marL="457200" indent="-457200">
              <a:buFont typeface="+mj-lt"/>
              <a:buAutoNum type="arabicPeriod"/>
            </a:pPr>
            <a:endParaRPr lang="es-CL" sz="2000" b="1" dirty="0" smtClean="0">
              <a:solidFill>
                <a:srgbClr val="0000C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866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10516" r="23922" b="6250"/>
          <a:stretch/>
        </p:blipFill>
        <p:spPr bwMode="auto">
          <a:xfrm>
            <a:off x="899592" y="188640"/>
            <a:ext cx="7272808" cy="639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27584" y="1844824"/>
            <a:ext cx="3456384" cy="2880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2305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7735</TotalTime>
  <Words>1632</Words>
  <Application>Microsoft Office PowerPoint</Application>
  <PresentationFormat>Presentación en pantalla (4:3)</PresentationFormat>
  <Paragraphs>331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Rodríguez Rodríguez Roxana Graciela</dc:creator>
  <cp:lastModifiedBy>Salashina Olga</cp:lastModifiedBy>
  <cp:revision>1458</cp:revision>
  <cp:lastPrinted>2013-10-10T19:17:26Z</cp:lastPrinted>
  <dcterms:created xsi:type="dcterms:W3CDTF">2013-03-27T12:46:05Z</dcterms:created>
  <dcterms:modified xsi:type="dcterms:W3CDTF">2014-04-14T18:05:36Z</dcterms:modified>
</cp:coreProperties>
</file>