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2"/>
  </p:notesMasterIdLst>
  <p:handoutMasterIdLst>
    <p:handoutMasterId r:id="rId43"/>
  </p:handoutMasterIdLst>
  <p:sldIdLst>
    <p:sldId id="256" r:id="rId2"/>
    <p:sldId id="285" r:id="rId3"/>
    <p:sldId id="257" r:id="rId4"/>
    <p:sldId id="287" r:id="rId5"/>
    <p:sldId id="288" r:id="rId6"/>
    <p:sldId id="289" r:id="rId7"/>
    <p:sldId id="291" r:id="rId8"/>
    <p:sldId id="294" r:id="rId9"/>
    <p:sldId id="293" r:id="rId10"/>
    <p:sldId id="295" r:id="rId11"/>
    <p:sldId id="296" r:id="rId12"/>
    <p:sldId id="297" r:id="rId13"/>
    <p:sldId id="299" r:id="rId14"/>
    <p:sldId id="300" r:id="rId15"/>
    <p:sldId id="301" r:id="rId16"/>
    <p:sldId id="302" r:id="rId17"/>
    <p:sldId id="303" r:id="rId18"/>
    <p:sldId id="305" r:id="rId19"/>
    <p:sldId id="304" r:id="rId20"/>
    <p:sldId id="306" r:id="rId21"/>
    <p:sldId id="308" r:id="rId22"/>
    <p:sldId id="309" r:id="rId23"/>
    <p:sldId id="313" r:id="rId24"/>
    <p:sldId id="314" r:id="rId25"/>
    <p:sldId id="315" r:id="rId26"/>
    <p:sldId id="318" r:id="rId27"/>
    <p:sldId id="322" r:id="rId28"/>
    <p:sldId id="324" r:id="rId29"/>
    <p:sldId id="325" r:id="rId30"/>
    <p:sldId id="326" r:id="rId31"/>
    <p:sldId id="327" r:id="rId32"/>
    <p:sldId id="328" r:id="rId33"/>
    <p:sldId id="329" r:id="rId34"/>
    <p:sldId id="330" r:id="rId35"/>
    <p:sldId id="331" r:id="rId36"/>
    <p:sldId id="332" r:id="rId37"/>
    <p:sldId id="333" r:id="rId38"/>
    <p:sldId id="334" r:id="rId39"/>
    <p:sldId id="335" r:id="rId40"/>
    <p:sldId id="336" r:id="rId41"/>
  </p:sldIdLst>
  <p:sldSz cx="9144000" cy="6858000" type="screen4x3"/>
  <p:notesSz cx="6985000" cy="9271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7363" cy="46355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20AE106-03BC-49E5-8BF1-105357FDF905}" type="datetimeFigureOut">
              <a:rPr lang="es-ES"/>
              <a:pPr>
                <a:defRPr/>
              </a:pPr>
              <a:t>17/11/2010</a:t>
            </a:fld>
            <a:endParaRPr lang="es-ES"/>
          </a:p>
        </p:txBody>
      </p:sp>
      <p:sp>
        <p:nvSpPr>
          <p:cNvPr id="4" name="3 Marcador de pie de página"/>
          <p:cNvSpPr>
            <a:spLocks noGrp="1"/>
          </p:cNvSpPr>
          <p:nvPr>
            <p:ph type="ftr" sz="quarter" idx="2"/>
          </p:nvPr>
        </p:nvSpPr>
        <p:spPr>
          <a:xfrm>
            <a:off x="0" y="8805863"/>
            <a:ext cx="3027363" cy="46355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5" name="4 Marcador de número de diapositiva"/>
          <p:cNvSpPr>
            <a:spLocks noGrp="1"/>
          </p:cNvSpPr>
          <p:nvPr>
            <p:ph type="sldNum" sz="quarter" idx="3"/>
          </p:nvPr>
        </p:nvSpPr>
        <p:spPr>
          <a:xfrm>
            <a:off x="3956050" y="8805863"/>
            <a:ext cx="3027363" cy="46355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395DF1D-7B1A-49B0-9999-A958B1B5C5A2}"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7363" cy="46355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956050" y="0"/>
            <a:ext cx="3027363" cy="46355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D744D1D-569C-4DA3-AB81-845A2E721A1F}" type="datetimeFigureOut">
              <a:rPr lang="es-ES"/>
              <a:pPr>
                <a:defRPr/>
              </a:pPr>
              <a:t>17/11/2010</a:t>
            </a:fld>
            <a:endParaRPr lang="es-ES"/>
          </a:p>
        </p:txBody>
      </p:sp>
      <p:sp>
        <p:nvSpPr>
          <p:cNvPr id="4" name="3 Marcador de imagen de diapositiva"/>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956050" y="8805863"/>
            <a:ext cx="3027363" cy="46355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3E8DEE2-B4AA-4BA3-AB31-6FCC36797624}"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734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GT" smtClean="0"/>
          </a:p>
        </p:txBody>
      </p:sp>
      <p:sp>
        <p:nvSpPr>
          <p:cNvPr id="4" name="3 Marcador de número de diapositiva"/>
          <p:cNvSpPr>
            <a:spLocks noGrp="1"/>
          </p:cNvSpPr>
          <p:nvPr>
            <p:ph type="sldNum" sz="quarter" idx="5"/>
          </p:nvPr>
        </p:nvSpPr>
        <p:spPr/>
        <p:txBody>
          <a:bodyPr/>
          <a:lstStyle/>
          <a:p>
            <a:pPr>
              <a:defRPr/>
            </a:pPr>
            <a:fld id="{D305B821-5EFF-42B5-8F90-2FFDD40F1FB3}" type="slidenum">
              <a:rPr lang="es-ES" smtClean="0"/>
              <a:pPr>
                <a:defRPr/>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smtClean="0"/>
            </a:lvl1pPr>
          </a:lstStyle>
          <a:p>
            <a:pPr>
              <a:defRPr/>
            </a:pPr>
            <a:fld id="{287580B9-4BC1-4F24-9CAA-8F223825DAC1}" type="datetime1">
              <a:rPr lang="es-ES"/>
              <a:pPr>
                <a:defRPr/>
              </a:pPr>
              <a:t>17/11/2010</a:t>
            </a:fld>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3038EC12-8AEA-4D29-A694-96D12727F103}"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BCEA1DAA-5CE6-4F8B-841C-345FBA94BA94}" type="datetime1">
              <a:rPr lang="es-ES"/>
              <a:pPr>
                <a:defRPr/>
              </a:pPr>
              <a:t>17/11/2010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E761F110-033E-4A8F-93A9-CAFFDD08A071}"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9A9B5305-511E-478E-8A17-F47B2B000010}" type="datetime1">
              <a:rPr lang="es-ES"/>
              <a:pPr>
                <a:defRPr/>
              </a:pPr>
              <a:t>17/11/2010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9154B554-9CC8-499F-9D3F-8C939322115D}"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A4CACA8-0FC4-474D-B18D-D393128E7470}" type="datetime1">
              <a:rPr lang="es-ES"/>
              <a:pPr>
                <a:defRPr/>
              </a:pPr>
              <a:t>17/11/2010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4A45063A-3B40-432A-989F-1F1D4764DCFC}"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smtClean="0"/>
            </a:lvl1pPr>
          </a:lstStyle>
          <a:p>
            <a:pPr>
              <a:defRPr/>
            </a:pPr>
            <a:fld id="{0821C6B8-D0A1-42D4-A8B5-F3649BC97744}" type="datetime1">
              <a:rPr lang="es-ES"/>
              <a:pPr>
                <a:defRPr/>
              </a:pPr>
              <a:t>17/11/2010</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09BB5AA-8234-4407-A62E-B9E20A59570D}"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B0655ED8-DE21-4105-866F-70B335561F0A}" type="datetime1">
              <a:rPr lang="es-ES"/>
              <a:pPr>
                <a:defRPr/>
              </a:pPr>
              <a:t>17/11/2010</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BF2023E9-F00E-401E-9F81-1EC69DA64041}"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AE3192B7-FF06-4D5B-8348-0EFBCDF0276B}" type="datetime1">
              <a:rPr lang="es-ES"/>
              <a:pPr>
                <a:defRPr/>
              </a:pPr>
              <a:t>17/11/2010</a:t>
            </a:fld>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2C68C6BE-2577-433F-A068-FA15F5235D23}"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8D118853-15F3-49DB-8851-946B613C23FB}" type="datetime1">
              <a:rPr lang="es-ES"/>
              <a:pPr>
                <a:defRPr/>
              </a:pPr>
              <a:t>17/11/2010</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5B73B045-4334-494C-8EA9-8CD27FE01C1E}"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228014FE-D69A-4F39-BE23-E1932C09C6FF}" type="datetime1">
              <a:rPr lang="es-ES"/>
              <a:pPr>
                <a:defRPr/>
              </a:pPr>
              <a:t>17/11/2010</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DFC39E74-0B0C-4BA7-918F-11222DEA9598}"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CBFC2099-EB0D-4659-A9E8-EC2EE00FD4D1}" type="datetime1">
              <a:rPr lang="es-ES"/>
              <a:pPr>
                <a:defRPr/>
              </a:pPr>
              <a:t>17/11/2010</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A4EAE829-CA7D-450A-B860-801CA10D608B}"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smtClean="0"/>
            </a:lvl1pPr>
          </a:lstStyle>
          <a:p>
            <a:pPr>
              <a:defRPr/>
            </a:pPr>
            <a:fld id="{5C3B2A68-3957-4E89-8702-D6CC9A0301A1}" type="datetime1">
              <a:rPr lang="es-ES"/>
              <a:pPr>
                <a:defRPr/>
              </a:pPr>
              <a:t>17/11/2010</a:t>
            </a:fld>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D9DFCF1B-5C8D-40E7-A299-F31579FDF350}"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005B61CE-55A9-47A4-AF75-9D50DBC6D03B}" type="datetime1">
              <a:rPr lang="es-ES"/>
              <a:pPr>
                <a:defRPr/>
              </a:pPr>
              <a:t>17/11/2010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7043894B-280F-4AFD-AC14-A1A89F0BF931}" type="slidenum">
              <a:rPr lang="es-ES"/>
              <a:pPr>
                <a:defRPr/>
              </a:pPr>
              <a:t>‹Nº›</a:t>
            </a:fld>
            <a:endParaRPr lang="es-ES"/>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69" r:id="rId1"/>
    <p:sldLayoutId id="2147483861" r:id="rId2"/>
    <p:sldLayoutId id="2147483870" r:id="rId3"/>
    <p:sldLayoutId id="2147483862" r:id="rId4"/>
    <p:sldLayoutId id="2147483863" r:id="rId5"/>
    <p:sldLayoutId id="2147483864" r:id="rId6"/>
    <p:sldLayoutId id="2147483865" r:id="rId7"/>
    <p:sldLayoutId id="2147483866" r:id="rId8"/>
    <p:sldLayoutId id="2147483871" r:id="rId9"/>
    <p:sldLayoutId id="2147483867" r:id="rId10"/>
    <p:sldLayoutId id="2147483868" r:id="rId11"/>
  </p:sldLayoutIdLst>
  <p:hf sldNum="0"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Trebuchet MS" pitchFamily="34" charset="0"/>
        </a:defRPr>
      </a:lvl2pPr>
      <a:lvl3pPr algn="l" rtl="0" eaLnBrk="0" fontAlgn="base" hangingPunct="0">
        <a:spcBef>
          <a:spcPct val="0"/>
        </a:spcBef>
        <a:spcAft>
          <a:spcPct val="0"/>
        </a:spcAft>
        <a:defRPr sz="5000">
          <a:solidFill>
            <a:schemeClr val="tx2"/>
          </a:solidFill>
          <a:latin typeface="Trebuchet MS" pitchFamily="34" charset="0"/>
        </a:defRPr>
      </a:lvl3pPr>
      <a:lvl4pPr algn="l" rtl="0" eaLnBrk="0" fontAlgn="base" hangingPunct="0">
        <a:spcBef>
          <a:spcPct val="0"/>
        </a:spcBef>
        <a:spcAft>
          <a:spcPct val="0"/>
        </a:spcAft>
        <a:defRPr sz="5000">
          <a:solidFill>
            <a:schemeClr val="tx2"/>
          </a:solidFill>
          <a:latin typeface="Trebuchet MS" pitchFamily="34" charset="0"/>
        </a:defRPr>
      </a:lvl4pPr>
      <a:lvl5pPr algn="l" rtl="0" eaLnBrk="0" fontAlgn="base" hangingPunct="0">
        <a:spcBef>
          <a:spcPct val="0"/>
        </a:spcBef>
        <a:spcAft>
          <a:spcPct val="0"/>
        </a:spcAft>
        <a:defRPr sz="5000">
          <a:solidFill>
            <a:schemeClr val="tx2"/>
          </a:solidFill>
          <a:latin typeface="Trebuchet MS" pitchFamily="34" charset="0"/>
        </a:defRPr>
      </a:lvl5pPr>
      <a:lvl6pPr marL="457200" algn="l" rtl="0" fontAlgn="base">
        <a:spcBef>
          <a:spcPct val="0"/>
        </a:spcBef>
        <a:spcAft>
          <a:spcPct val="0"/>
        </a:spcAft>
        <a:defRPr sz="5000">
          <a:solidFill>
            <a:schemeClr val="tx2"/>
          </a:solidFill>
          <a:latin typeface="Trebuchet MS" pitchFamily="34" charset="0"/>
        </a:defRPr>
      </a:lvl6pPr>
      <a:lvl7pPr marL="914400" algn="l" rtl="0" fontAlgn="base">
        <a:spcBef>
          <a:spcPct val="0"/>
        </a:spcBef>
        <a:spcAft>
          <a:spcPct val="0"/>
        </a:spcAft>
        <a:defRPr sz="5000">
          <a:solidFill>
            <a:schemeClr val="tx2"/>
          </a:solidFill>
          <a:latin typeface="Trebuchet MS" pitchFamily="34" charset="0"/>
        </a:defRPr>
      </a:lvl7pPr>
      <a:lvl8pPr marL="1371600" algn="l" rtl="0" fontAlgn="base">
        <a:spcBef>
          <a:spcPct val="0"/>
        </a:spcBef>
        <a:spcAft>
          <a:spcPct val="0"/>
        </a:spcAft>
        <a:defRPr sz="5000">
          <a:solidFill>
            <a:schemeClr val="tx2"/>
          </a:solidFill>
          <a:latin typeface="Trebuchet MS" pitchFamily="34" charset="0"/>
        </a:defRPr>
      </a:lvl8pPr>
      <a:lvl9pPr marL="1828800" algn="l" rtl="0" fontAlgn="base">
        <a:spcBef>
          <a:spcPct val="0"/>
        </a:spcBef>
        <a:spcAft>
          <a:spcPct val="0"/>
        </a:spcAft>
        <a:defRPr sz="5000">
          <a:solidFill>
            <a:schemeClr val="tx2"/>
          </a:solidFill>
          <a:latin typeface="Trebuchet MS"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1143000"/>
            <a:ext cx="7851648" cy="1143000"/>
          </a:xfrm>
        </p:spPr>
        <p:txBody>
          <a:bodyPr>
            <a:normAutofit fontScale="90000"/>
          </a:bodyPr>
          <a:lstStyle/>
          <a:p>
            <a:pPr algn="ctr" eaLnBrk="1" fontAlgn="auto" hangingPunct="1">
              <a:spcAft>
                <a:spcPts val="0"/>
              </a:spcAft>
              <a:defRPr/>
            </a:pPr>
            <a:r>
              <a:rPr lang="es-GT" sz="3200" dirty="0" smtClean="0">
                <a:solidFill>
                  <a:schemeClr val="tx1"/>
                </a:solidFill>
              </a:rPr>
              <a:t>SEMINARIO REGIONAL SOBRE REGULACIÓN Y SUPERVISIÓN DE SEGUROS - IAIS-ASSAL-2010</a:t>
            </a:r>
            <a:endParaRPr lang="es-ES" sz="3200" dirty="0">
              <a:solidFill>
                <a:schemeClr val="tx1"/>
              </a:solidFill>
            </a:endParaRPr>
          </a:p>
        </p:txBody>
      </p:sp>
      <p:sp>
        <p:nvSpPr>
          <p:cNvPr id="5123" name="2 Subtítulo"/>
          <p:cNvSpPr>
            <a:spLocks noGrp="1"/>
          </p:cNvSpPr>
          <p:nvPr>
            <p:ph type="subTitle" idx="1"/>
          </p:nvPr>
        </p:nvSpPr>
        <p:spPr>
          <a:xfrm>
            <a:off x="533400" y="3228975"/>
            <a:ext cx="7854950" cy="809625"/>
          </a:xfrm>
        </p:spPr>
        <p:txBody>
          <a:bodyPr/>
          <a:lstStyle/>
          <a:p>
            <a:pPr marR="0" algn="ctr" eaLnBrk="1" hangingPunct="1">
              <a:lnSpc>
                <a:spcPct val="90000"/>
              </a:lnSpc>
            </a:pPr>
            <a:r>
              <a:rPr lang="es-SV" sz="4800" dirty="0" smtClean="0">
                <a:latin typeface="Trebuchet MS" pitchFamily="34" charset="0"/>
              </a:rPr>
              <a:t>CONTROL INTERNO</a:t>
            </a:r>
            <a:endParaRPr lang="es-ES" sz="4800" dirty="0" smtClean="0">
              <a:latin typeface="Trebuchet MS" pitchFamily="34" charset="0"/>
            </a:endParaRPr>
          </a:p>
        </p:txBody>
      </p:sp>
      <p:sp>
        <p:nvSpPr>
          <p:cNvPr id="4" name="3 CuadroTexto"/>
          <p:cNvSpPr txBox="1"/>
          <p:nvPr/>
        </p:nvSpPr>
        <p:spPr>
          <a:xfrm>
            <a:off x="3352800" y="4876800"/>
            <a:ext cx="4419600" cy="1015663"/>
          </a:xfrm>
          <a:prstGeom prst="rect">
            <a:avLst/>
          </a:prstGeom>
          <a:noFill/>
        </p:spPr>
        <p:txBody>
          <a:bodyPr wrap="square">
            <a:spAutoFit/>
          </a:bodyPr>
          <a:lstStyle/>
          <a:p>
            <a:pPr fontAlgn="auto">
              <a:spcBef>
                <a:spcPts val="0"/>
              </a:spcBef>
              <a:spcAft>
                <a:spcPts val="0"/>
              </a:spcAft>
              <a:defRPr/>
            </a:pPr>
            <a:r>
              <a:rPr lang="es-SV" sz="2000" dirty="0" smtClean="0">
                <a:latin typeface="+mj-lt"/>
              </a:rPr>
              <a:t>Sigfredo </a:t>
            </a:r>
            <a:r>
              <a:rPr lang="es-SV" sz="2000" dirty="0">
                <a:latin typeface="+mj-lt"/>
              </a:rPr>
              <a:t>Gómez</a:t>
            </a:r>
          </a:p>
          <a:p>
            <a:pPr fontAlgn="auto">
              <a:spcBef>
                <a:spcPts val="0"/>
              </a:spcBef>
              <a:spcAft>
                <a:spcPts val="0"/>
              </a:spcAft>
              <a:defRPr/>
            </a:pPr>
            <a:r>
              <a:rPr lang="es-SV" sz="2000" dirty="0" smtClean="0">
                <a:latin typeface="+mj-lt"/>
              </a:rPr>
              <a:t>El </a:t>
            </a:r>
            <a:r>
              <a:rPr lang="es-SV" sz="2000" dirty="0">
                <a:latin typeface="+mj-lt"/>
              </a:rPr>
              <a:t>Salvador, 22 de noviembre de 2010</a:t>
            </a:r>
            <a:endParaRPr lang="es-ES" sz="2000" dirty="0">
              <a:latin typeface="+mj-lt"/>
            </a:endParaRPr>
          </a:p>
        </p:txBody>
      </p:sp>
      <p:pic>
        <p:nvPicPr>
          <p:cNvPr id="5125" name="Picture 7" descr="A:\ssfgdeW.tif"/>
          <p:cNvPicPr>
            <a:picLocks noChangeAspect="1" noChangeArrowheads="1"/>
          </p:cNvPicPr>
          <p:nvPr/>
        </p:nvPicPr>
        <p:blipFill>
          <a:blip r:embed="rId3" cstate="print"/>
          <a:srcRect/>
          <a:stretch>
            <a:fillRect/>
          </a:stretch>
        </p:blipFill>
        <p:spPr bwMode="auto">
          <a:xfrm>
            <a:off x="7467600" y="5334000"/>
            <a:ext cx="1676400" cy="1524000"/>
          </a:xfrm>
          <a:prstGeom prst="rect">
            <a:avLst/>
          </a:prstGeom>
          <a:noFill/>
          <a:ln w="9525">
            <a:noFill/>
            <a:miter lim="800000"/>
            <a:headEnd/>
            <a:tailEnd/>
          </a:ln>
        </p:spPr>
      </p:pic>
      <p:pic>
        <p:nvPicPr>
          <p:cNvPr id="5126" name="Picture 6"/>
          <p:cNvPicPr>
            <a:picLocks noChangeAspect="1" noChangeArrowheads="1"/>
          </p:cNvPicPr>
          <p:nvPr/>
        </p:nvPicPr>
        <p:blipFill>
          <a:blip r:embed="rId4" cstate="print"/>
          <a:srcRect/>
          <a:stretch>
            <a:fillRect/>
          </a:stretch>
        </p:blipFill>
        <p:spPr bwMode="auto">
          <a:xfrm>
            <a:off x="457200" y="5105400"/>
            <a:ext cx="2590800" cy="1295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609600" y="2133600"/>
            <a:ext cx="7924800" cy="3108325"/>
          </a:xfrm>
          <a:prstGeom prst="rect">
            <a:avLst/>
          </a:prstGeom>
          <a:noFill/>
        </p:spPr>
        <p:txBody>
          <a:bodyPr wrap="square">
            <a:spAutoFit/>
          </a:bodyPr>
          <a:lstStyle/>
          <a:p>
            <a:pPr algn="just">
              <a:defRPr/>
            </a:pPr>
            <a:r>
              <a:rPr lang="es-GT" sz="2800" dirty="0">
                <a:latin typeface="+mj-lt"/>
              </a:rPr>
              <a:t>2) En consulta (2010):</a:t>
            </a:r>
          </a:p>
          <a:p>
            <a:pPr algn="just">
              <a:defRPr/>
            </a:pPr>
            <a:endParaRPr lang="es-ES" sz="2800" dirty="0">
              <a:latin typeface="+mj-lt"/>
            </a:endParaRPr>
          </a:p>
          <a:p>
            <a:pPr marL="442913" indent="-442913" algn="just">
              <a:buFont typeface="Wingdings" pitchFamily="2" charset="2"/>
              <a:buChar char="Ø"/>
              <a:tabLst>
                <a:tab pos="442913" algn="l"/>
              </a:tabLst>
              <a:defRPr/>
            </a:pPr>
            <a:r>
              <a:rPr lang="es-GT" sz="2800" dirty="0">
                <a:latin typeface="+mj-lt"/>
              </a:rPr>
              <a:t>Normas </a:t>
            </a:r>
            <a:r>
              <a:rPr lang="es-GT" sz="2800" dirty="0" smtClean="0">
                <a:latin typeface="+mj-lt"/>
              </a:rPr>
              <a:t>de </a:t>
            </a:r>
            <a:r>
              <a:rPr lang="es-GT" sz="2800" dirty="0">
                <a:latin typeface="+mj-lt"/>
              </a:rPr>
              <a:t>Gobierno Corporativo para las Entidades </a:t>
            </a:r>
            <a:r>
              <a:rPr lang="es-GT" sz="2800" dirty="0" smtClean="0">
                <a:latin typeface="+mj-lt"/>
              </a:rPr>
              <a:t>Financieras</a:t>
            </a:r>
            <a:r>
              <a:rPr lang="es-ES" sz="2800" dirty="0" smtClean="0">
                <a:latin typeface="+mj-lt"/>
              </a:rPr>
              <a:t>.</a:t>
            </a:r>
            <a:endParaRPr lang="es-GT" sz="2800" dirty="0">
              <a:latin typeface="+mj-lt"/>
            </a:endParaRPr>
          </a:p>
          <a:p>
            <a:pPr marL="442913" indent="-442913" algn="just">
              <a:tabLst>
                <a:tab pos="442913" algn="l"/>
              </a:tabLst>
              <a:defRPr/>
            </a:pPr>
            <a:endParaRPr lang="es-ES" sz="2800" dirty="0">
              <a:latin typeface="+mj-lt"/>
            </a:endParaRPr>
          </a:p>
          <a:p>
            <a:pPr marL="442913" indent="-442913" algn="just">
              <a:buFont typeface="Wingdings" pitchFamily="2" charset="2"/>
              <a:buChar char="Ø"/>
              <a:tabLst>
                <a:tab pos="442913" algn="l"/>
              </a:tabLst>
              <a:defRPr/>
            </a:pPr>
            <a:r>
              <a:rPr lang="es-ES_tradnl" sz="2800" dirty="0">
                <a:latin typeface="+mj-lt"/>
              </a:rPr>
              <a:t>Normas para la Administración Integral de </a:t>
            </a:r>
            <a:r>
              <a:rPr lang="es-ES_tradnl" sz="2800" dirty="0" smtClean="0">
                <a:latin typeface="+mj-lt"/>
              </a:rPr>
              <a:t>Riesgos</a:t>
            </a:r>
            <a:r>
              <a:rPr lang="es-ES" sz="2800" dirty="0" smtClean="0">
                <a:latin typeface="+mj-lt"/>
              </a:rPr>
              <a:t>.</a:t>
            </a:r>
            <a:endParaRPr lang="es-ES" sz="2800" dirty="0">
              <a:latin typeface="+mj-lt"/>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685800" y="1905000"/>
            <a:ext cx="7848600" cy="4216539"/>
          </a:xfrm>
          <a:prstGeom prst="rect">
            <a:avLst/>
          </a:prstGeom>
          <a:noFill/>
        </p:spPr>
        <p:txBody>
          <a:bodyPr wrap="square">
            <a:spAutoFit/>
          </a:bodyPr>
          <a:lstStyle/>
          <a:p>
            <a:pPr marL="442913" indent="-442913" algn="just">
              <a:buFont typeface="Wingdings" pitchFamily="2" charset="2"/>
              <a:buChar char="Ø"/>
              <a:tabLst>
                <a:tab pos="442913" algn="l"/>
              </a:tabLst>
              <a:defRPr/>
            </a:pPr>
            <a:r>
              <a:rPr lang="es-ES" sz="2400" dirty="0">
                <a:latin typeface="+mj-lt"/>
              </a:rPr>
              <a:t>Reglamento de la Unidad de Auditoría Interna de Bancos, Financieras y Sociedades de Seguros, NPB2-04. </a:t>
            </a:r>
          </a:p>
          <a:p>
            <a:pPr marL="442913" indent="-442913" algn="just">
              <a:tabLst>
                <a:tab pos="442913" algn="l"/>
              </a:tabLst>
              <a:defRPr/>
            </a:pPr>
            <a:endParaRPr lang="es-ES" sz="2400" dirty="0">
              <a:latin typeface="+mj-lt"/>
            </a:endParaRPr>
          </a:p>
          <a:p>
            <a:pPr marL="442913" indent="-442913" algn="just">
              <a:buFont typeface="Wingdings" pitchFamily="2" charset="2"/>
              <a:buChar char="§"/>
              <a:tabLst>
                <a:tab pos="442913" algn="l"/>
              </a:tabLst>
              <a:defRPr/>
            </a:pPr>
            <a:r>
              <a:rPr lang="es-ES" sz="2400" dirty="0">
                <a:latin typeface="+mj-lt"/>
              </a:rPr>
              <a:t>Estructura Organizacional: </a:t>
            </a:r>
          </a:p>
          <a:p>
            <a:pPr marL="442913" indent="-442913" algn="just">
              <a:tabLst>
                <a:tab pos="442913" algn="l"/>
              </a:tabLst>
              <a:defRPr/>
            </a:pPr>
            <a:r>
              <a:rPr lang="es-ES" sz="2400" dirty="0">
                <a:latin typeface="+mj-lt"/>
              </a:rPr>
              <a:t>	Dependencia de la UAI </a:t>
            </a:r>
            <a:r>
              <a:rPr lang="es-ES" sz="2400" dirty="0" smtClean="0">
                <a:latin typeface="+mj-lt"/>
              </a:rPr>
              <a:t>del </a:t>
            </a:r>
            <a:r>
              <a:rPr lang="es-ES" sz="2400" dirty="0" smtClean="0">
                <a:latin typeface="+mj-lt"/>
              </a:rPr>
              <a:t>Directorio.</a:t>
            </a:r>
            <a:endParaRPr lang="es-ES" sz="2400" dirty="0">
              <a:latin typeface="+mj-lt"/>
            </a:endParaRPr>
          </a:p>
          <a:p>
            <a:pPr marL="442913" indent="-442913" algn="just">
              <a:tabLst>
                <a:tab pos="442913" algn="l"/>
              </a:tabLst>
              <a:defRPr/>
            </a:pPr>
            <a:endParaRPr lang="es-ES" sz="2400" dirty="0">
              <a:latin typeface="+mj-lt"/>
            </a:endParaRPr>
          </a:p>
          <a:p>
            <a:pPr marL="442913" indent="-442913" algn="just">
              <a:buFont typeface="Wingdings" pitchFamily="2" charset="2"/>
              <a:buChar char="§"/>
              <a:tabLst>
                <a:tab pos="442913" algn="l"/>
              </a:tabLst>
              <a:defRPr/>
            </a:pPr>
            <a:r>
              <a:rPr lang="es-ES" sz="2400" dirty="0">
                <a:latin typeface="+mj-lt"/>
              </a:rPr>
              <a:t>Profesional Calificado:</a:t>
            </a:r>
          </a:p>
          <a:p>
            <a:pPr marL="442913" indent="-442913" algn="just">
              <a:tabLst>
                <a:tab pos="442913" algn="l"/>
              </a:tabLst>
              <a:defRPr/>
            </a:pPr>
            <a:r>
              <a:rPr lang="es-ES" sz="2400" dirty="0">
                <a:latin typeface="+mj-lt"/>
              </a:rPr>
              <a:t>	Mínimo 3 años de experiencia en el Sistema Financiero.</a:t>
            </a:r>
          </a:p>
          <a:p>
            <a:pPr marL="442913" indent="-442913" algn="just">
              <a:buFont typeface="Wingdings" pitchFamily="2" charset="2"/>
              <a:buChar char="§"/>
              <a:tabLst>
                <a:tab pos="442913" algn="l"/>
              </a:tabLst>
              <a:defRPr/>
            </a:pPr>
            <a:endParaRPr lang="es-ES" sz="2800" dirty="0">
              <a:latin typeface="+mj-lt"/>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685800" y="1828800"/>
            <a:ext cx="7543800" cy="4524315"/>
          </a:xfrm>
          <a:prstGeom prst="rect">
            <a:avLst/>
          </a:prstGeom>
          <a:noFill/>
        </p:spPr>
        <p:txBody>
          <a:bodyPr wrap="square">
            <a:spAutoFit/>
          </a:bodyPr>
          <a:lstStyle/>
          <a:p>
            <a:pPr marL="442913" indent="-442913" algn="just">
              <a:buFont typeface="Wingdings" pitchFamily="2" charset="2"/>
              <a:buChar char="§"/>
              <a:tabLst>
                <a:tab pos="442913" algn="l"/>
              </a:tabLst>
              <a:defRPr/>
            </a:pPr>
            <a:r>
              <a:rPr lang="es-ES" sz="2400" dirty="0">
                <a:latin typeface="+mj-lt"/>
              </a:rPr>
              <a:t>Definición de función principal UAI</a:t>
            </a:r>
            <a:r>
              <a:rPr lang="es-ES" sz="2400" dirty="0" smtClean="0">
                <a:latin typeface="+mj-lt"/>
              </a:rPr>
              <a:t>:</a:t>
            </a:r>
          </a:p>
          <a:p>
            <a:pPr marL="442913" indent="-442913" algn="just">
              <a:buFont typeface="Wingdings" pitchFamily="2" charset="2"/>
              <a:buChar char="§"/>
              <a:tabLst>
                <a:tab pos="442913" algn="l"/>
              </a:tabLst>
              <a:defRPr/>
            </a:pPr>
            <a:endParaRPr lang="es-ES" sz="2400" dirty="0">
              <a:latin typeface="+mj-lt"/>
            </a:endParaRPr>
          </a:p>
          <a:p>
            <a:pPr marL="442913" indent="-442913" algn="just">
              <a:tabLst>
                <a:tab pos="442913" algn="l"/>
              </a:tabLst>
              <a:defRPr/>
            </a:pPr>
            <a:r>
              <a:rPr lang="es-ES" sz="2400" dirty="0">
                <a:latin typeface="+mj-lt"/>
              </a:rPr>
              <a:t>	</a:t>
            </a:r>
            <a:r>
              <a:rPr lang="es-ES_tradnl" sz="2400" dirty="0"/>
              <a:t>Vigilar permanentemente a la entidad, utilizando técnicas de auditoría de aceptación general, encaminadas a minimizar riesgos y errores importantes en los estados financieros, así como, para </a:t>
            </a:r>
            <a:r>
              <a:rPr lang="es-ES_tradnl" sz="2400" u="sng" dirty="0"/>
              <a:t>verificar que las operaciones, políticas, controles, métodos de trabajo  y  procedimientos administrativos y contables, sean los aprobados por los niveles de dirección; </a:t>
            </a:r>
            <a:r>
              <a:rPr lang="es-ES_tradnl" sz="2400" dirty="0"/>
              <a:t>para el debido cumplimiento de las leyes, reglamentos y demás disposiciones aplicables a la entidad.</a:t>
            </a:r>
            <a:endParaRPr lang="es-ES" sz="2400" dirty="0">
              <a:latin typeface="+mj-lt"/>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685800" y="1752600"/>
            <a:ext cx="7924800" cy="4524315"/>
          </a:xfrm>
          <a:prstGeom prst="rect">
            <a:avLst/>
          </a:prstGeom>
          <a:noFill/>
        </p:spPr>
        <p:txBody>
          <a:bodyPr>
            <a:spAutoFit/>
          </a:bodyPr>
          <a:lstStyle/>
          <a:p>
            <a:pPr marL="442913" indent="-442913" algn="just">
              <a:buFont typeface="Wingdings" pitchFamily="2" charset="2"/>
              <a:buChar char="§"/>
              <a:tabLst>
                <a:tab pos="442913" algn="l"/>
              </a:tabLst>
              <a:defRPr/>
            </a:pPr>
            <a:r>
              <a:rPr lang="es-ES" sz="2400" dirty="0">
                <a:latin typeface="+mj-lt"/>
              </a:rPr>
              <a:t>Planificación del trabajo:</a:t>
            </a:r>
          </a:p>
          <a:p>
            <a:pPr marL="442913" indent="-442913" algn="just">
              <a:tabLst>
                <a:tab pos="442913" algn="l"/>
              </a:tabLst>
              <a:defRPr/>
            </a:pPr>
            <a:r>
              <a:rPr lang="es-ES" sz="2400" dirty="0">
                <a:latin typeface="+mj-lt"/>
              </a:rPr>
              <a:t>	- Plan anual de </a:t>
            </a:r>
            <a:r>
              <a:rPr lang="es-ES" sz="2400" dirty="0" smtClean="0">
                <a:latin typeface="+mj-lt"/>
              </a:rPr>
              <a:t>trabajo-Contenido y </a:t>
            </a:r>
            <a:r>
              <a:rPr lang="es-ES" sz="2400" dirty="0">
                <a:latin typeface="+mj-lt"/>
              </a:rPr>
              <a:t>aprobado por </a:t>
            </a:r>
            <a:r>
              <a:rPr lang="es-ES" sz="2400" dirty="0" smtClean="0">
                <a:latin typeface="+mj-lt"/>
              </a:rPr>
              <a:t>el Directorio.</a:t>
            </a:r>
            <a:endParaRPr lang="es-ES" sz="2400" dirty="0">
              <a:latin typeface="+mj-lt"/>
            </a:endParaRPr>
          </a:p>
          <a:p>
            <a:pPr marL="442913" indent="-442913" algn="just">
              <a:tabLst>
                <a:tab pos="442913" algn="l"/>
              </a:tabLst>
              <a:defRPr/>
            </a:pPr>
            <a:r>
              <a:rPr lang="es-ES" sz="2400" dirty="0"/>
              <a:t>	- Remisión del plan </a:t>
            </a:r>
            <a:r>
              <a:rPr lang="es-ES" sz="2400" dirty="0">
                <a:latin typeface="+mj-lt"/>
              </a:rPr>
              <a:t>a la SSF (Dic. c/ año) y Auditor Externo (5 días hábiles después de nombrados).</a:t>
            </a:r>
          </a:p>
          <a:p>
            <a:pPr marL="442913" indent="-442913" algn="just">
              <a:tabLst>
                <a:tab pos="442913" algn="l"/>
              </a:tabLst>
              <a:defRPr/>
            </a:pPr>
            <a:endParaRPr lang="es-ES" sz="2400" dirty="0">
              <a:latin typeface="+mj-lt"/>
            </a:endParaRPr>
          </a:p>
          <a:p>
            <a:pPr marL="442913" indent="-442913" algn="just">
              <a:buFont typeface="Wingdings" pitchFamily="2" charset="2"/>
              <a:buChar char="§"/>
              <a:tabLst>
                <a:tab pos="442913" algn="l"/>
              </a:tabLst>
              <a:defRPr/>
            </a:pPr>
            <a:r>
              <a:rPr lang="es-ES" sz="2400" dirty="0">
                <a:latin typeface="+mj-lt"/>
              </a:rPr>
              <a:t>Informes de la UAI:</a:t>
            </a:r>
          </a:p>
          <a:p>
            <a:pPr marL="442913" indent="-442913" algn="just">
              <a:tabLst>
                <a:tab pos="442913" algn="l"/>
              </a:tabLst>
              <a:defRPr/>
            </a:pPr>
            <a:r>
              <a:rPr lang="es-ES" sz="2400" dirty="0">
                <a:latin typeface="+mj-lt"/>
              </a:rPr>
              <a:t>	- Presentarlos al Comité de Auditoría </a:t>
            </a:r>
            <a:r>
              <a:rPr lang="es-ES_tradnl" sz="2400" dirty="0">
                <a:latin typeface="+mj-lt"/>
              </a:rPr>
              <a:t>para que previa evaluación sean enviados a conocimiento </a:t>
            </a:r>
            <a:r>
              <a:rPr lang="es-ES_tradnl" sz="2400" dirty="0" smtClean="0">
                <a:latin typeface="+mj-lt"/>
              </a:rPr>
              <a:t>del Directorio.</a:t>
            </a:r>
            <a:endParaRPr lang="es-ES_tradnl" sz="2400" dirty="0">
              <a:latin typeface="+mj-lt"/>
            </a:endParaRPr>
          </a:p>
          <a:p>
            <a:pPr marL="442913" indent="-442913" algn="just">
              <a:tabLst>
                <a:tab pos="442913" algn="l"/>
              </a:tabLst>
              <a:defRPr/>
            </a:pPr>
            <a:r>
              <a:rPr lang="es-ES_tradnl" sz="2400" dirty="0">
                <a:latin typeface="+mj-lt"/>
              </a:rPr>
              <a:t>	- Remitirlos trimestralmente a la SSF.</a:t>
            </a:r>
            <a:endParaRPr lang="es-ES" sz="2400" dirty="0">
              <a:latin typeface="+mj-lt"/>
            </a:endParaRPr>
          </a:p>
          <a:p>
            <a:pPr marL="442913" indent="-442913" algn="just">
              <a:buFont typeface="Wingdings" pitchFamily="2" charset="2"/>
              <a:buChar char="§"/>
              <a:tabLst>
                <a:tab pos="442913" algn="l"/>
              </a:tabLst>
              <a:defRPr/>
            </a:pPr>
            <a:endParaRPr lang="es-ES" sz="2400" dirty="0">
              <a:latin typeface="+mj-lt"/>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685800" y="1981200"/>
            <a:ext cx="7848600" cy="3416320"/>
          </a:xfrm>
          <a:prstGeom prst="rect">
            <a:avLst/>
          </a:prstGeom>
          <a:noFill/>
        </p:spPr>
        <p:txBody>
          <a:bodyPr wrap="square">
            <a:spAutoFit/>
          </a:bodyPr>
          <a:lstStyle/>
          <a:p>
            <a:pPr marL="442913" indent="-442913" algn="just">
              <a:buFont typeface="Wingdings" pitchFamily="2" charset="2"/>
              <a:buChar char="§"/>
              <a:tabLst>
                <a:tab pos="442913" algn="l"/>
              </a:tabLst>
              <a:defRPr/>
            </a:pPr>
            <a:r>
              <a:rPr lang="es-ES" sz="2400" dirty="0">
                <a:latin typeface="+mj-lt"/>
              </a:rPr>
              <a:t>Papeles de trabajo</a:t>
            </a:r>
            <a:r>
              <a:rPr lang="es-ES" sz="2400" dirty="0" smtClean="0">
                <a:latin typeface="+mj-lt"/>
              </a:rPr>
              <a:t>:</a:t>
            </a:r>
          </a:p>
          <a:p>
            <a:pPr marL="442913" indent="-442913" algn="just">
              <a:buFont typeface="Wingdings" pitchFamily="2" charset="2"/>
              <a:buChar char="§"/>
              <a:tabLst>
                <a:tab pos="442913" algn="l"/>
              </a:tabLst>
              <a:defRPr/>
            </a:pPr>
            <a:endParaRPr lang="es-ES" sz="2400" dirty="0">
              <a:latin typeface="+mj-lt"/>
            </a:endParaRPr>
          </a:p>
          <a:p>
            <a:pPr marL="442913" indent="-442913" algn="just">
              <a:tabLst>
                <a:tab pos="442913" algn="l"/>
              </a:tabLst>
              <a:defRPr/>
            </a:pPr>
            <a:r>
              <a:rPr lang="es-ES" sz="2400" dirty="0">
                <a:latin typeface="+mj-lt"/>
              </a:rPr>
              <a:t>	- </a:t>
            </a:r>
            <a:r>
              <a:rPr lang="es-ES_tradnl" sz="2400" dirty="0">
                <a:latin typeface="+mj-lt"/>
              </a:rPr>
              <a:t>Mantener un archivo con la documentación sustentadora de sus informes, apropiadamente codificado y referenciado.</a:t>
            </a:r>
          </a:p>
          <a:p>
            <a:pPr marL="442913" indent="-442913" algn="just">
              <a:tabLst>
                <a:tab pos="442913" algn="l"/>
              </a:tabLst>
              <a:defRPr/>
            </a:pPr>
            <a:r>
              <a:rPr lang="es-ES" sz="2400" dirty="0">
                <a:latin typeface="+mj-lt"/>
              </a:rPr>
              <a:t>	</a:t>
            </a:r>
          </a:p>
          <a:p>
            <a:pPr marL="442913" indent="-442913" algn="just">
              <a:tabLst>
                <a:tab pos="442913" algn="l"/>
              </a:tabLst>
              <a:defRPr/>
            </a:pPr>
            <a:r>
              <a:rPr lang="es-ES" sz="2400" dirty="0">
                <a:latin typeface="+mj-lt"/>
              </a:rPr>
              <a:t>	- Acceso de la SSF y Auditores Externos de </a:t>
            </a:r>
            <a:r>
              <a:rPr lang="es-ES_tradnl" sz="2400" dirty="0">
                <a:latin typeface="+mj-lt"/>
              </a:rPr>
              <a:t>verificar el alcance y resultados de las actividades efectuadas.</a:t>
            </a:r>
            <a:endParaRPr lang="es-ES" sz="2400" dirty="0">
              <a:latin typeface="+mj-lt"/>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685800" y="2209800"/>
            <a:ext cx="7848600" cy="3785652"/>
          </a:xfrm>
          <a:prstGeom prst="rect">
            <a:avLst/>
          </a:prstGeom>
          <a:noFill/>
        </p:spPr>
        <p:txBody>
          <a:bodyPr wrap="square">
            <a:spAutoFit/>
          </a:bodyPr>
          <a:lstStyle/>
          <a:p>
            <a:pPr marL="442913" indent="-442913" algn="just">
              <a:buFont typeface="Wingdings" pitchFamily="2" charset="2"/>
              <a:buChar char="Ø"/>
              <a:tabLst>
                <a:tab pos="442913" algn="l"/>
              </a:tabLst>
              <a:defRPr/>
            </a:pPr>
            <a:r>
              <a:rPr lang="es-ES" sz="2400" dirty="0">
                <a:latin typeface="+mj-lt"/>
              </a:rPr>
              <a:t>Normas para las Auditorías Externas de Bancos y Sociedades de Seguros, NPB2-05. </a:t>
            </a:r>
            <a:endParaRPr lang="es-ES" sz="2400" dirty="0" smtClean="0">
              <a:latin typeface="+mj-lt"/>
            </a:endParaRPr>
          </a:p>
          <a:p>
            <a:pPr marL="442913" indent="-442913" algn="just">
              <a:buFont typeface="Wingdings" pitchFamily="2" charset="2"/>
              <a:buChar char="Ø"/>
              <a:tabLst>
                <a:tab pos="442913" algn="l"/>
              </a:tabLst>
              <a:defRPr/>
            </a:pPr>
            <a:endParaRPr lang="es-ES" sz="2400" dirty="0">
              <a:latin typeface="+mj-lt"/>
            </a:endParaRPr>
          </a:p>
          <a:p>
            <a:pPr marL="442913" indent="-442913" algn="just">
              <a:buFont typeface="Wingdings" pitchFamily="2" charset="2"/>
              <a:buChar char="§"/>
              <a:tabLst>
                <a:tab pos="442913" algn="l"/>
              </a:tabLst>
              <a:defRPr/>
            </a:pPr>
            <a:r>
              <a:rPr lang="es-ES" sz="2400" dirty="0"/>
              <a:t>Nombramiento de Auditor Externo:</a:t>
            </a:r>
          </a:p>
          <a:p>
            <a:pPr marL="442913" indent="-442913" algn="just">
              <a:tabLst>
                <a:tab pos="442913" algn="l"/>
              </a:tabLst>
              <a:defRPr/>
            </a:pPr>
            <a:r>
              <a:rPr lang="es-ES" sz="2400" dirty="0"/>
              <a:t>	- Notificar a </a:t>
            </a:r>
            <a:r>
              <a:rPr lang="es-ES" sz="2400" dirty="0" smtClean="0"/>
              <a:t>SSF.</a:t>
            </a:r>
          </a:p>
          <a:p>
            <a:pPr marL="442913" indent="-442913" algn="just">
              <a:tabLst>
                <a:tab pos="442913" algn="l"/>
              </a:tabLst>
              <a:defRPr/>
            </a:pPr>
            <a:endParaRPr lang="es-ES" sz="2400" dirty="0"/>
          </a:p>
          <a:p>
            <a:pPr marL="442913" indent="-442913" algn="just">
              <a:buFont typeface="Wingdings" pitchFamily="2" charset="2"/>
              <a:buChar char="§"/>
              <a:tabLst>
                <a:tab pos="442913" algn="l"/>
              </a:tabLst>
              <a:defRPr/>
            </a:pPr>
            <a:r>
              <a:rPr lang="es-ES" sz="2400" dirty="0"/>
              <a:t>Planeación de </a:t>
            </a:r>
            <a:r>
              <a:rPr lang="es-ES" sz="2400" dirty="0" smtClean="0"/>
              <a:t>Auditoría</a:t>
            </a:r>
            <a:r>
              <a:rPr lang="es-ES" sz="2400" dirty="0"/>
              <a:t>:</a:t>
            </a:r>
          </a:p>
          <a:p>
            <a:pPr marL="442913" indent="-442913" algn="just">
              <a:tabLst>
                <a:tab pos="442913" algn="l"/>
              </a:tabLst>
              <a:defRPr/>
            </a:pPr>
            <a:r>
              <a:rPr lang="es-ES" sz="2400" dirty="0"/>
              <a:t>	- </a:t>
            </a:r>
            <a:r>
              <a:rPr lang="es-ES" sz="2400" dirty="0" smtClean="0"/>
              <a:t>Remitir </a:t>
            </a:r>
            <a:r>
              <a:rPr lang="es-ES" sz="2400" dirty="0"/>
              <a:t>a </a:t>
            </a:r>
            <a:r>
              <a:rPr lang="es-ES" sz="2400" dirty="0" smtClean="0"/>
              <a:t>SSF</a:t>
            </a:r>
          </a:p>
          <a:p>
            <a:pPr marL="442913" indent="-442913" algn="just">
              <a:tabLst>
                <a:tab pos="442913" algn="l"/>
              </a:tabLst>
              <a:defRPr/>
            </a:pPr>
            <a:r>
              <a:rPr lang="es-ES" sz="2400" dirty="0" smtClean="0"/>
              <a:t>	-Contenido mínimo</a:t>
            </a:r>
            <a:r>
              <a:rPr lang="es-ES" sz="2400" dirty="0" smtClean="0"/>
              <a:t>.</a:t>
            </a:r>
          </a:p>
          <a:p>
            <a:pPr marL="442913" indent="-442913" algn="just">
              <a:tabLst>
                <a:tab pos="442913" algn="l"/>
              </a:tabLst>
              <a:defRPr/>
            </a:pPr>
            <a:r>
              <a:rPr lang="es-ES" sz="2400" dirty="0" smtClean="0">
                <a:latin typeface="+mj-lt"/>
              </a:rPr>
              <a:t>	</a:t>
            </a:r>
            <a:endParaRPr lang="es-ES" sz="2400" dirty="0">
              <a:latin typeface="+mj-lt"/>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22532" name="7 CuadroTexto"/>
          <p:cNvSpPr txBox="1">
            <a:spLocks noChangeArrowheads="1"/>
          </p:cNvSpPr>
          <p:nvPr/>
        </p:nvSpPr>
        <p:spPr bwMode="auto">
          <a:xfrm>
            <a:off x="457200" y="1981200"/>
            <a:ext cx="8305800" cy="3046988"/>
          </a:xfrm>
          <a:prstGeom prst="rect">
            <a:avLst/>
          </a:prstGeom>
          <a:noFill/>
          <a:ln w="9525">
            <a:noFill/>
            <a:miter lim="800000"/>
            <a:headEnd/>
            <a:tailEnd/>
          </a:ln>
        </p:spPr>
        <p:txBody>
          <a:bodyPr>
            <a:spAutoFit/>
          </a:bodyPr>
          <a:lstStyle/>
          <a:p>
            <a:pPr marL="442913" indent="-442913" algn="just">
              <a:buFont typeface="Wingdings" pitchFamily="2" charset="2"/>
              <a:buChar char="§"/>
              <a:tabLst>
                <a:tab pos="442913" algn="l"/>
              </a:tabLst>
            </a:pPr>
            <a:r>
              <a:rPr lang="es-ES" sz="2400" dirty="0"/>
              <a:t>Evaluación del Control Interno</a:t>
            </a:r>
            <a:r>
              <a:rPr lang="es-ES" sz="2400" dirty="0" smtClean="0"/>
              <a:t>:</a:t>
            </a:r>
          </a:p>
          <a:p>
            <a:pPr marL="442913" indent="-442913" algn="just">
              <a:buFont typeface="Wingdings" pitchFamily="2" charset="2"/>
              <a:buChar char="§"/>
              <a:tabLst>
                <a:tab pos="442913" algn="l"/>
              </a:tabLst>
            </a:pPr>
            <a:endParaRPr lang="es-ES" sz="2400" dirty="0"/>
          </a:p>
          <a:p>
            <a:pPr marL="442913" indent="-442913" algn="just">
              <a:tabLst>
                <a:tab pos="442913" algn="l"/>
              </a:tabLst>
            </a:pPr>
            <a:r>
              <a:rPr lang="es-ES" sz="2400" dirty="0"/>
              <a:t>	- </a:t>
            </a:r>
            <a:r>
              <a:rPr lang="es-ES_tradnl" sz="2400" dirty="0"/>
              <a:t>El estudio y evaluación del control interno de una sociedad de seguros, cuando no sea general, debe cubrir los ciclos de producción, reaseguros, siniestros y salvamentos y recuperaciones.</a:t>
            </a:r>
          </a:p>
          <a:p>
            <a:pPr marL="442913" indent="-442913" algn="just">
              <a:tabLst>
                <a:tab pos="442913" algn="l"/>
              </a:tabLst>
            </a:pPr>
            <a:r>
              <a:rPr lang="es-ES_tradnl" sz="2400" dirty="0"/>
              <a:t>	</a:t>
            </a:r>
            <a:endParaRPr lang="es-ES_tradnl" sz="2400" dirty="0" smtClean="0"/>
          </a:p>
          <a:p>
            <a:pPr marL="442913" indent="-442913" algn="just">
              <a:tabLst>
                <a:tab pos="442913" algn="l"/>
              </a:tabLst>
            </a:pPr>
            <a:r>
              <a:rPr lang="es-ES_tradnl" sz="2400" dirty="0" smtClean="0"/>
              <a:t>	- </a:t>
            </a:r>
            <a:r>
              <a:rPr lang="es-ES_tradnl" sz="2400" dirty="0"/>
              <a:t>Remisión de informe de Control Interno a SSF.</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533400" y="1981200"/>
            <a:ext cx="8153400" cy="3785652"/>
          </a:xfrm>
          <a:prstGeom prst="rect">
            <a:avLst/>
          </a:prstGeom>
          <a:noFill/>
        </p:spPr>
        <p:txBody>
          <a:bodyPr wrap="square">
            <a:spAutoFit/>
          </a:bodyPr>
          <a:lstStyle/>
          <a:p>
            <a:pPr marL="442913" indent="-442913" algn="just">
              <a:buFont typeface="Wingdings" pitchFamily="2" charset="2"/>
              <a:buChar char="§"/>
              <a:tabLst>
                <a:tab pos="442913" algn="l"/>
              </a:tabLst>
              <a:defRPr/>
            </a:pPr>
            <a:r>
              <a:rPr lang="es-ES" sz="2400" dirty="0"/>
              <a:t>Papeles de trabajo</a:t>
            </a:r>
            <a:r>
              <a:rPr lang="es-ES" sz="2400" dirty="0" smtClean="0"/>
              <a:t>:</a:t>
            </a:r>
          </a:p>
          <a:p>
            <a:pPr marL="442913" indent="-442913" algn="just">
              <a:buFont typeface="Wingdings" pitchFamily="2" charset="2"/>
              <a:buChar char="§"/>
              <a:tabLst>
                <a:tab pos="442913" algn="l"/>
              </a:tabLst>
              <a:defRPr/>
            </a:pPr>
            <a:endParaRPr lang="es-ES" sz="2400" dirty="0"/>
          </a:p>
          <a:p>
            <a:pPr>
              <a:tabLst>
                <a:tab pos="442913" algn="l"/>
              </a:tabLst>
              <a:defRPr/>
            </a:pPr>
            <a:r>
              <a:rPr lang="es-ES_tradnl" sz="2400" dirty="0"/>
              <a:t>	Presentar evidencias respecto a:</a:t>
            </a:r>
            <a:endParaRPr lang="es-GT" sz="2400" dirty="0"/>
          </a:p>
          <a:p>
            <a:pPr marL="803275" indent="-360363">
              <a:tabLst>
                <a:tab pos="803275" algn="l"/>
              </a:tabLst>
              <a:defRPr/>
            </a:pPr>
            <a:r>
              <a:rPr lang="es-ES_tradnl" sz="2400" dirty="0"/>
              <a:t>1.	Conclusiones a que se ha llegado.</a:t>
            </a:r>
            <a:endParaRPr lang="es-GT" sz="2400" dirty="0"/>
          </a:p>
          <a:p>
            <a:pPr marL="803275" indent="-360363">
              <a:tabLst>
                <a:tab pos="803275" algn="l"/>
              </a:tabLst>
              <a:defRPr/>
            </a:pPr>
            <a:r>
              <a:rPr lang="es-ES_tradnl" sz="2400" dirty="0"/>
              <a:t>2.	Criterios de selección de muestras y alcance de las mismas.</a:t>
            </a:r>
            <a:endParaRPr lang="es-GT" sz="2400" dirty="0"/>
          </a:p>
          <a:p>
            <a:pPr marL="803275" indent="-360363">
              <a:tabLst>
                <a:tab pos="803275" algn="l"/>
              </a:tabLst>
              <a:defRPr/>
            </a:pPr>
            <a:r>
              <a:rPr lang="es-ES_tradnl" sz="2400" dirty="0"/>
              <a:t>3.	Aspectos no desarrollados y su justificación.</a:t>
            </a:r>
            <a:endParaRPr lang="es-GT" sz="2400" dirty="0"/>
          </a:p>
          <a:p>
            <a:pPr marL="803275" indent="-360363">
              <a:tabLst>
                <a:tab pos="803275" algn="l"/>
              </a:tabLst>
              <a:defRPr/>
            </a:pPr>
            <a:r>
              <a:rPr lang="es-ES_tradnl" sz="2400" dirty="0"/>
              <a:t>4.	Revisión por parte del gerente o socio a cargo de la auditoría.</a:t>
            </a:r>
            <a:endParaRPr lang="es-GT" sz="2400" dirty="0"/>
          </a:p>
          <a:p>
            <a:pPr marL="803275" indent="-360363">
              <a:tabLst>
                <a:tab pos="803275" algn="l"/>
              </a:tabLst>
              <a:defRPr/>
            </a:pPr>
            <a:r>
              <a:rPr lang="es-ES_tradnl" sz="2400" dirty="0"/>
              <a:t>5.	Resumen por separado de diferencias de auditoría.</a:t>
            </a:r>
            <a:endParaRPr lang="es-GT" sz="2400" dirty="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24580" name="7 CuadroTexto"/>
          <p:cNvSpPr txBox="1">
            <a:spLocks noChangeArrowheads="1"/>
          </p:cNvSpPr>
          <p:nvPr/>
        </p:nvSpPr>
        <p:spPr bwMode="auto">
          <a:xfrm>
            <a:off x="609600" y="1828800"/>
            <a:ext cx="8153400" cy="3416320"/>
          </a:xfrm>
          <a:prstGeom prst="rect">
            <a:avLst/>
          </a:prstGeom>
          <a:noFill/>
          <a:ln w="9525">
            <a:noFill/>
            <a:miter lim="800000"/>
            <a:headEnd/>
            <a:tailEnd/>
          </a:ln>
        </p:spPr>
        <p:txBody>
          <a:bodyPr wrap="square">
            <a:spAutoFit/>
          </a:bodyPr>
          <a:lstStyle/>
          <a:p>
            <a:pPr marL="442913" indent="-442913" algn="just">
              <a:buFont typeface="Wingdings" pitchFamily="2" charset="2"/>
              <a:buChar char="§"/>
              <a:tabLst>
                <a:tab pos="442913" algn="l"/>
              </a:tabLst>
            </a:pPr>
            <a:r>
              <a:rPr lang="es-ES" sz="2400" dirty="0"/>
              <a:t>Informe de </a:t>
            </a:r>
            <a:r>
              <a:rPr lang="es-ES" sz="2400" dirty="0" smtClean="0"/>
              <a:t>Auditoría </a:t>
            </a:r>
            <a:r>
              <a:rPr lang="es-ES" sz="2400" dirty="0" smtClean="0"/>
              <a:t>Externa</a:t>
            </a:r>
          </a:p>
          <a:p>
            <a:pPr marL="442913" indent="-442913" algn="just">
              <a:buFont typeface="Wingdings" pitchFamily="2" charset="2"/>
              <a:buChar char="§"/>
              <a:tabLst>
                <a:tab pos="442913" algn="l"/>
              </a:tabLst>
            </a:pPr>
            <a:endParaRPr lang="es-ES" sz="2400" dirty="0"/>
          </a:p>
          <a:p>
            <a:pPr marL="442913" indent="-442913" algn="just">
              <a:tabLst>
                <a:tab pos="442913" algn="l"/>
              </a:tabLst>
            </a:pPr>
            <a:r>
              <a:rPr lang="es-ES" sz="2400" dirty="0"/>
              <a:t>	- Remisión a la SSF (5 días hábiles antes de celebrar Junta General de Accionistas).</a:t>
            </a:r>
          </a:p>
          <a:p>
            <a:pPr marL="442913" indent="-442913" algn="just">
              <a:tabLst>
                <a:tab pos="442913" algn="l"/>
              </a:tabLst>
            </a:pPr>
            <a:r>
              <a:rPr lang="es-ES" sz="2400" dirty="0"/>
              <a:t>	- </a:t>
            </a:r>
            <a:r>
              <a:rPr lang="es-ES_tradnl" sz="2400" dirty="0"/>
              <a:t>Además del dictamen </a:t>
            </a:r>
            <a:r>
              <a:rPr lang="es-ES_tradnl" sz="2400" dirty="0" smtClean="0"/>
              <a:t>el </a:t>
            </a:r>
            <a:r>
              <a:rPr lang="es-ES_tradnl" sz="2400" dirty="0"/>
              <a:t>auditor externo debe emitir </a:t>
            </a:r>
            <a:r>
              <a:rPr lang="es-ES_tradnl" sz="2400" u="sng" dirty="0"/>
              <a:t>opinión por separado sobre la suficiencia de las reservas técnicas en general</a:t>
            </a:r>
            <a:r>
              <a:rPr lang="es-ES_tradnl" sz="2400" dirty="0"/>
              <a:t>, las cuales incluyen las reservas de riesgos en curso, las matemáticas, </a:t>
            </a:r>
            <a:r>
              <a:rPr lang="es-ES_tradnl" sz="2400" dirty="0" smtClean="0"/>
              <a:t>las </a:t>
            </a:r>
            <a:r>
              <a:rPr lang="es-ES_tradnl" sz="2400" dirty="0"/>
              <a:t>de reclamos en trámite y las de previsión.</a:t>
            </a:r>
            <a:endParaRPr lang="es-GT" sz="2400" dirty="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609600" y="1828800"/>
            <a:ext cx="7924800" cy="4893647"/>
          </a:xfrm>
          <a:prstGeom prst="rect">
            <a:avLst/>
          </a:prstGeom>
          <a:noFill/>
        </p:spPr>
        <p:txBody>
          <a:bodyPr>
            <a:spAutoFit/>
          </a:bodyPr>
          <a:lstStyle/>
          <a:p>
            <a:pPr marL="442913" indent="-442913" algn="just">
              <a:buFont typeface="Wingdings" pitchFamily="2" charset="2"/>
              <a:buChar char="Ø"/>
              <a:tabLst>
                <a:tab pos="442913" algn="l"/>
              </a:tabLst>
              <a:defRPr/>
            </a:pPr>
            <a:r>
              <a:rPr lang="es-GT" sz="2400" dirty="0">
                <a:latin typeface="+mj-lt"/>
              </a:rPr>
              <a:t>Normas </a:t>
            </a:r>
            <a:r>
              <a:rPr lang="es-GT" sz="2400" dirty="0" smtClean="0">
                <a:latin typeface="+mj-lt"/>
              </a:rPr>
              <a:t>Gobierno </a:t>
            </a:r>
            <a:r>
              <a:rPr lang="es-GT" sz="2400" dirty="0">
                <a:latin typeface="+mj-lt"/>
              </a:rPr>
              <a:t>Corporativo para las Entidades </a:t>
            </a:r>
            <a:r>
              <a:rPr lang="es-GT" sz="2400" dirty="0" smtClean="0">
                <a:latin typeface="+mj-lt"/>
              </a:rPr>
              <a:t>Financieras</a:t>
            </a:r>
            <a:r>
              <a:rPr lang="es-ES" sz="2400" dirty="0" smtClean="0">
                <a:latin typeface="+mj-lt"/>
              </a:rPr>
              <a:t>.</a:t>
            </a:r>
            <a:endParaRPr lang="es-ES" sz="2400" dirty="0">
              <a:latin typeface="+mj-lt"/>
            </a:endParaRPr>
          </a:p>
          <a:p>
            <a:pPr marL="442913" indent="-442913" algn="just">
              <a:tabLst>
                <a:tab pos="442913" algn="l"/>
              </a:tabLst>
              <a:defRPr/>
            </a:pPr>
            <a:endParaRPr lang="es-GT" sz="2400" dirty="0"/>
          </a:p>
          <a:p>
            <a:pPr marL="442913" indent="-442913" algn="just">
              <a:buFont typeface="Wingdings" pitchFamily="2" charset="2"/>
              <a:buChar char="§"/>
              <a:tabLst>
                <a:tab pos="442913" algn="l"/>
              </a:tabLst>
              <a:defRPr/>
            </a:pPr>
            <a:r>
              <a:rPr lang="es-GT" sz="2400" dirty="0" smtClean="0"/>
              <a:t>Objeto: Establecer </a:t>
            </a:r>
            <a:r>
              <a:rPr lang="es-GT" sz="2400" dirty="0" smtClean="0"/>
              <a:t>bases </a:t>
            </a:r>
            <a:r>
              <a:rPr lang="es-GT" sz="2400" dirty="0" smtClean="0"/>
              <a:t>mínimas </a:t>
            </a:r>
            <a:r>
              <a:rPr lang="es-GT" sz="2400" dirty="0" smtClean="0"/>
              <a:t>que deben adoptar las entidades para </a:t>
            </a:r>
            <a:r>
              <a:rPr lang="es-GT" sz="2400" u="sng" dirty="0" smtClean="0"/>
              <a:t>fortalecer sus prácticas de gobierno corporativo y gestionar mejor sus riesgos financieros, operacionales </a:t>
            </a:r>
            <a:r>
              <a:rPr lang="es-GT" sz="2400" dirty="0" smtClean="0"/>
              <a:t>y otros, conforme a estándares internacionales.</a:t>
            </a:r>
          </a:p>
          <a:p>
            <a:pPr marL="442913" indent="-442913" algn="just">
              <a:buFont typeface="Wingdings" pitchFamily="2" charset="2"/>
              <a:buChar char="§"/>
              <a:tabLst>
                <a:tab pos="442913" algn="l"/>
              </a:tabLst>
              <a:defRPr/>
            </a:pPr>
            <a:endParaRPr lang="es-GT" sz="2400" dirty="0" smtClean="0"/>
          </a:p>
          <a:p>
            <a:pPr marL="442913" indent="-442913" algn="just">
              <a:buFont typeface="Wingdings" pitchFamily="2" charset="2"/>
              <a:buChar char="§"/>
              <a:tabLst>
                <a:tab pos="442913" algn="l"/>
              </a:tabLst>
              <a:defRPr/>
            </a:pPr>
            <a:r>
              <a:rPr lang="es-GT" sz="2400" dirty="0" smtClean="0"/>
              <a:t>Los grandes </a:t>
            </a:r>
            <a:r>
              <a:rPr lang="es-GT" sz="2400" dirty="0" smtClean="0"/>
              <a:t>grupos </a:t>
            </a:r>
            <a:r>
              <a:rPr lang="es-GT" sz="2400" dirty="0" smtClean="0"/>
              <a:t>financieros que </a:t>
            </a:r>
            <a:r>
              <a:rPr lang="es-GT" sz="2400" dirty="0" smtClean="0"/>
              <a:t>tienen presencia en El Salvador ya aplican normas de gobierno </a:t>
            </a:r>
            <a:r>
              <a:rPr lang="es-GT" sz="2400" dirty="0" smtClean="0"/>
              <a:t>corporativo.</a:t>
            </a:r>
            <a:endParaRPr lang="es-GT" sz="2400" dirty="0" smtClean="0"/>
          </a:p>
          <a:p>
            <a:pPr marL="442913" indent="-442913" algn="just">
              <a:buFont typeface="Wingdings" pitchFamily="2" charset="2"/>
              <a:buChar char="§"/>
              <a:tabLst>
                <a:tab pos="442913" algn="l"/>
              </a:tabLst>
              <a:defRPr/>
            </a:pPr>
            <a:endParaRPr lang="es-GT" sz="2400" dirty="0" smtClean="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Subtítulo"/>
          <p:cNvSpPr>
            <a:spLocks noGrp="1"/>
          </p:cNvSpPr>
          <p:nvPr>
            <p:ph type="subTitle" idx="1"/>
          </p:nvPr>
        </p:nvSpPr>
        <p:spPr>
          <a:xfrm>
            <a:off x="685800" y="914400"/>
            <a:ext cx="7854950" cy="809625"/>
          </a:xfrm>
        </p:spPr>
        <p:txBody>
          <a:bodyPr/>
          <a:lstStyle/>
          <a:p>
            <a:pPr marR="0" algn="ctr" eaLnBrk="1" hangingPunct="1">
              <a:lnSpc>
                <a:spcPct val="90000"/>
              </a:lnSpc>
            </a:pPr>
            <a:r>
              <a:rPr lang="es-SV" sz="4800" dirty="0" smtClean="0">
                <a:latin typeface="Trebuchet MS" pitchFamily="34" charset="0"/>
              </a:rPr>
              <a:t>CONTENIDO</a:t>
            </a:r>
            <a:endParaRPr lang="es-ES" sz="4800" dirty="0" smtClean="0">
              <a:latin typeface="Trebuchet MS" pitchFamily="34" charset="0"/>
            </a:endParaRPr>
          </a:p>
        </p:txBody>
      </p:sp>
      <p:sp>
        <p:nvSpPr>
          <p:cNvPr id="6" name="5 CuadroTexto"/>
          <p:cNvSpPr txBox="1"/>
          <p:nvPr/>
        </p:nvSpPr>
        <p:spPr>
          <a:xfrm>
            <a:off x="762000" y="2057400"/>
            <a:ext cx="7772400" cy="3046988"/>
          </a:xfrm>
          <a:prstGeom prst="rect">
            <a:avLst/>
          </a:prstGeom>
          <a:noFill/>
        </p:spPr>
        <p:txBody>
          <a:bodyPr wrap="square">
            <a:spAutoFit/>
          </a:bodyPr>
          <a:lstStyle/>
          <a:p>
            <a:pPr marL="571500" indent="-571500" fontAlgn="auto">
              <a:spcBef>
                <a:spcPts val="0"/>
              </a:spcBef>
              <a:spcAft>
                <a:spcPts val="0"/>
              </a:spcAft>
              <a:buFontTx/>
              <a:buAutoNum type="romanUcPeriod"/>
              <a:defRPr/>
            </a:pPr>
            <a:r>
              <a:rPr lang="es-SV" sz="3200" dirty="0">
                <a:latin typeface="+mj-lt"/>
              </a:rPr>
              <a:t>Definición de PBS IAIS No. 10.</a:t>
            </a:r>
          </a:p>
          <a:p>
            <a:pPr marL="571500" indent="-571500" fontAlgn="auto">
              <a:spcBef>
                <a:spcPts val="0"/>
              </a:spcBef>
              <a:spcAft>
                <a:spcPts val="0"/>
              </a:spcAft>
              <a:buFontTx/>
              <a:buAutoNum type="romanUcPeriod"/>
              <a:defRPr/>
            </a:pPr>
            <a:r>
              <a:rPr lang="es-SV" sz="3200" dirty="0">
                <a:latin typeface="+mj-lt"/>
              </a:rPr>
              <a:t>Objetivos de la exposición</a:t>
            </a:r>
          </a:p>
          <a:p>
            <a:pPr marL="571500" indent="-571500" fontAlgn="auto">
              <a:spcBef>
                <a:spcPts val="0"/>
              </a:spcBef>
              <a:spcAft>
                <a:spcPts val="0"/>
              </a:spcAft>
              <a:buFontTx/>
              <a:buAutoNum type="romanUcPeriod"/>
              <a:defRPr/>
            </a:pPr>
            <a:r>
              <a:rPr lang="es-SV" sz="3200" dirty="0">
                <a:latin typeface="+mj-lt"/>
              </a:rPr>
              <a:t>Problemática y riesgos identificados</a:t>
            </a:r>
          </a:p>
          <a:p>
            <a:pPr marL="571500" indent="-571500" fontAlgn="auto">
              <a:spcBef>
                <a:spcPts val="0"/>
              </a:spcBef>
              <a:spcAft>
                <a:spcPts val="0"/>
              </a:spcAft>
              <a:buFontTx/>
              <a:buAutoNum type="romanUcPeriod"/>
              <a:defRPr/>
            </a:pPr>
            <a:r>
              <a:rPr lang="es-SV" sz="3200" dirty="0">
                <a:latin typeface="+mj-lt"/>
              </a:rPr>
              <a:t>Marco Normativo</a:t>
            </a:r>
          </a:p>
          <a:p>
            <a:pPr marL="571500" indent="-571500" fontAlgn="auto">
              <a:spcBef>
                <a:spcPts val="0"/>
              </a:spcBef>
              <a:spcAft>
                <a:spcPts val="0"/>
              </a:spcAft>
              <a:buFontTx/>
              <a:buAutoNum type="romanUcPeriod"/>
              <a:defRPr/>
            </a:pPr>
            <a:r>
              <a:rPr lang="es-SV" sz="3200" dirty="0">
                <a:latin typeface="+mj-lt"/>
              </a:rPr>
              <a:t>Autoevaluación</a:t>
            </a:r>
          </a:p>
          <a:p>
            <a:pPr marL="571500" indent="-571500" fontAlgn="auto">
              <a:spcBef>
                <a:spcPts val="0"/>
              </a:spcBef>
              <a:spcAft>
                <a:spcPts val="0"/>
              </a:spcAft>
              <a:buFontTx/>
              <a:buAutoNum type="romanUcPeriod"/>
              <a:defRPr/>
            </a:pPr>
            <a:r>
              <a:rPr lang="es-SV" sz="3200" dirty="0" smtClean="0">
                <a:latin typeface="+mj-lt"/>
              </a:rPr>
              <a:t>Retos</a:t>
            </a:r>
            <a:endParaRPr lang="es-ES" sz="3200" dirty="0">
              <a:latin typeface="+mj-lt"/>
            </a:endParaRPr>
          </a:p>
        </p:txBody>
      </p:sp>
      <p:pic>
        <p:nvPicPr>
          <p:cNvPr id="614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26628" name="7 CuadroTexto"/>
          <p:cNvSpPr txBox="1">
            <a:spLocks noChangeArrowheads="1"/>
          </p:cNvSpPr>
          <p:nvPr/>
        </p:nvSpPr>
        <p:spPr bwMode="auto">
          <a:xfrm>
            <a:off x="609600" y="1905000"/>
            <a:ext cx="7924800" cy="2862322"/>
          </a:xfrm>
          <a:prstGeom prst="rect">
            <a:avLst/>
          </a:prstGeom>
          <a:noFill/>
          <a:ln w="9525">
            <a:noFill/>
            <a:miter lim="800000"/>
            <a:headEnd/>
            <a:tailEnd/>
          </a:ln>
        </p:spPr>
        <p:txBody>
          <a:bodyPr wrap="square">
            <a:spAutoFit/>
          </a:bodyPr>
          <a:lstStyle/>
          <a:p>
            <a:pPr marL="442913" indent="-442913" algn="just">
              <a:tabLst>
                <a:tab pos="442913" algn="l"/>
              </a:tabLst>
            </a:pPr>
            <a:endParaRPr lang="es-GT" sz="1200" dirty="0"/>
          </a:p>
          <a:p>
            <a:pPr marL="442913" indent="-442913" algn="just">
              <a:buFont typeface="Wingdings" pitchFamily="2" charset="2"/>
              <a:buChar char="§"/>
              <a:tabLst>
                <a:tab pos="442913" algn="l"/>
              </a:tabLst>
            </a:pPr>
            <a:r>
              <a:rPr lang="es-GT" sz="2400" dirty="0" smtClean="0"/>
              <a:t>Establece </a:t>
            </a:r>
            <a:r>
              <a:rPr lang="es-GT" sz="2400" dirty="0" smtClean="0"/>
              <a:t>funciones y </a:t>
            </a:r>
            <a:r>
              <a:rPr lang="es-GT" sz="2400" dirty="0" smtClean="0"/>
              <a:t>responsabilidades a </a:t>
            </a:r>
            <a:r>
              <a:rPr lang="es-GT" sz="2400" dirty="0" smtClean="0"/>
              <a:t>los accionistas, </a:t>
            </a:r>
            <a:r>
              <a:rPr lang="es-GT" sz="2400" dirty="0" smtClean="0"/>
              <a:t>directorio y </a:t>
            </a:r>
            <a:r>
              <a:rPr lang="es-GT" sz="2400" dirty="0" smtClean="0"/>
              <a:t>gerencia.</a:t>
            </a:r>
          </a:p>
          <a:p>
            <a:pPr marL="442913" indent="-442913" algn="just">
              <a:buFont typeface="Wingdings" pitchFamily="2" charset="2"/>
              <a:buChar char="§"/>
              <a:tabLst>
                <a:tab pos="442913" algn="l"/>
              </a:tabLst>
            </a:pPr>
            <a:endParaRPr lang="es-GT" sz="2400" dirty="0" smtClean="0"/>
          </a:p>
          <a:p>
            <a:pPr marL="442913" indent="-442913" algn="just">
              <a:buFont typeface="Wingdings" pitchFamily="2" charset="2"/>
              <a:buChar char="§"/>
              <a:tabLst>
                <a:tab pos="442913" algn="l"/>
              </a:tabLst>
            </a:pPr>
            <a:r>
              <a:rPr lang="es-GT" sz="2400" dirty="0" smtClean="0"/>
              <a:t>Define </a:t>
            </a:r>
            <a:r>
              <a:rPr lang="es-GT" sz="2400" dirty="0" smtClean="0"/>
              <a:t>tipos de directores y limitantes en conformación del Directorio</a:t>
            </a:r>
            <a:r>
              <a:rPr lang="es-GT" sz="2400" dirty="0" smtClean="0"/>
              <a:t>.</a:t>
            </a:r>
          </a:p>
          <a:p>
            <a:pPr marL="442913" indent="-442913" algn="just">
              <a:tabLst>
                <a:tab pos="442913" algn="l"/>
              </a:tabLst>
            </a:pPr>
            <a:r>
              <a:rPr lang="es-GT" sz="2400" dirty="0" smtClean="0"/>
              <a:t> </a:t>
            </a:r>
          </a:p>
          <a:p>
            <a:pPr marL="442913" indent="-442913" algn="just">
              <a:buFont typeface="Wingdings" pitchFamily="2" charset="2"/>
              <a:buChar char="§"/>
              <a:tabLst>
                <a:tab pos="442913" algn="l"/>
              </a:tabLst>
            </a:pPr>
            <a:r>
              <a:rPr lang="es-GT" sz="2400" dirty="0" smtClean="0"/>
              <a:t>Derechos de información de accionistas y directores.</a:t>
            </a:r>
            <a:endParaRPr lang="es-GT" sz="2400" dirty="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75565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28676" name="7 CuadroTexto"/>
          <p:cNvSpPr txBox="1">
            <a:spLocks noChangeArrowheads="1"/>
          </p:cNvSpPr>
          <p:nvPr/>
        </p:nvSpPr>
        <p:spPr bwMode="auto">
          <a:xfrm>
            <a:off x="685800" y="2057400"/>
            <a:ext cx="7848600" cy="4154984"/>
          </a:xfrm>
          <a:prstGeom prst="rect">
            <a:avLst/>
          </a:prstGeom>
          <a:noFill/>
          <a:ln w="9525">
            <a:noFill/>
            <a:miter lim="800000"/>
            <a:headEnd/>
            <a:tailEnd/>
          </a:ln>
        </p:spPr>
        <p:txBody>
          <a:bodyPr wrap="square">
            <a:spAutoFit/>
          </a:bodyPr>
          <a:lstStyle/>
          <a:p>
            <a:pPr marL="360363" indent="-360363" algn="just">
              <a:buFont typeface="Wingdings" pitchFamily="2" charset="2"/>
              <a:buChar char="§"/>
              <a:tabLst>
                <a:tab pos="360363" algn="l"/>
              </a:tabLst>
            </a:pPr>
            <a:r>
              <a:rPr lang="es-GT" sz="2400" dirty="0"/>
              <a:t>Requiere a las entidades más transparencia en la información que publican en sus informes y en su sitio web. </a:t>
            </a:r>
            <a:endParaRPr lang="es-GT" sz="2400" dirty="0" smtClean="0"/>
          </a:p>
          <a:p>
            <a:pPr marL="360363" indent="-360363" algn="just">
              <a:buFont typeface="Wingdings" pitchFamily="2" charset="2"/>
              <a:buChar char="§"/>
              <a:tabLst>
                <a:tab pos="360363" algn="l"/>
              </a:tabLst>
            </a:pPr>
            <a:endParaRPr lang="es-GT" sz="2400" dirty="0"/>
          </a:p>
          <a:p>
            <a:pPr marL="360363" indent="-360363" algn="just">
              <a:buFont typeface="Wingdings" pitchFamily="2" charset="2"/>
              <a:buChar char="§"/>
              <a:tabLst>
                <a:tab pos="360363" algn="l"/>
              </a:tabLst>
            </a:pPr>
            <a:r>
              <a:rPr lang="es-GT" sz="2400" dirty="0" smtClean="0"/>
              <a:t>Requiere </a:t>
            </a:r>
            <a:r>
              <a:rPr lang="es-GT" sz="2400" dirty="0"/>
              <a:t>un Código de Gobierno Corporativo que considere todo lo establecido en </a:t>
            </a:r>
            <a:r>
              <a:rPr lang="es-GT" sz="2400" dirty="0" smtClean="0"/>
              <a:t>la normativa </a:t>
            </a:r>
            <a:r>
              <a:rPr lang="es-GT" sz="2400" dirty="0"/>
              <a:t>y las buenas prácticas que voluntariamente adopten las entidades</a:t>
            </a:r>
            <a:r>
              <a:rPr lang="es-GT" sz="2400" dirty="0" smtClean="0"/>
              <a:t>.</a:t>
            </a:r>
          </a:p>
          <a:p>
            <a:pPr marL="360363" indent="-360363" algn="just">
              <a:buFont typeface="Wingdings" pitchFamily="2" charset="2"/>
              <a:buChar char="§"/>
              <a:tabLst>
                <a:tab pos="360363" algn="l"/>
              </a:tabLst>
            </a:pPr>
            <a:endParaRPr lang="es-GT" sz="2400" dirty="0" smtClean="0"/>
          </a:p>
          <a:p>
            <a:pPr marL="360363" indent="-360363" algn="just">
              <a:buFont typeface="Wingdings" pitchFamily="2" charset="2"/>
              <a:buChar char="§"/>
              <a:tabLst>
                <a:tab pos="360363" algn="l"/>
              </a:tabLst>
            </a:pPr>
            <a:r>
              <a:rPr lang="es-GT" sz="2400" dirty="0" smtClean="0"/>
              <a:t>Informe anual de gobierno corporativo.</a:t>
            </a:r>
            <a:endParaRPr lang="es-GT" sz="2400" dirty="0"/>
          </a:p>
          <a:p>
            <a:pPr marL="360363" indent="-360363" algn="just">
              <a:buFont typeface="Wingdings" pitchFamily="2" charset="2"/>
              <a:buChar char="§"/>
              <a:tabLst>
                <a:tab pos="360363" algn="l"/>
              </a:tabLst>
            </a:pPr>
            <a:endParaRPr lang="es-GT" sz="2400" dirty="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75565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29700" name="7 CuadroTexto"/>
          <p:cNvSpPr txBox="1">
            <a:spLocks noChangeArrowheads="1"/>
          </p:cNvSpPr>
          <p:nvPr/>
        </p:nvSpPr>
        <p:spPr bwMode="auto">
          <a:xfrm>
            <a:off x="1143000" y="1905000"/>
            <a:ext cx="7391400" cy="3970318"/>
          </a:xfrm>
          <a:prstGeom prst="rect">
            <a:avLst/>
          </a:prstGeom>
          <a:noFill/>
          <a:ln w="9525">
            <a:noFill/>
            <a:miter lim="800000"/>
            <a:headEnd/>
            <a:tailEnd/>
          </a:ln>
        </p:spPr>
        <p:txBody>
          <a:bodyPr wrap="square">
            <a:spAutoFit/>
          </a:bodyPr>
          <a:lstStyle/>
          <a:p>
            <a:pPr marL="360363" indent="-360363">
              <a:tabLst>
                <a:tab pos="360363" algn="l"/>
              </a:tabLst>
            </a:pPr>
            <a:r>
              <a:rPr lang="es-GT" sz="2800" dirty="0"/>
              <a:t>Establecimiento de Comités:</a:t>
            </a:r>
          </a:p>
          <a:p>
            <a:pPr marL="360363" indent="-360363" algn="just">
              <a:buFont typeface="Wingdings" pitchFamily="2" charset="2"/>
              <a:buChar char="§"/>
              <a:tabLst>
                <a:tab pos="360363" algn="l"/>
              </a:tabLst>
            </a:pPr>
            <a:endParaRPr lang="es-GT" sz="2800" dirty="0"/>
          </a:p>
          <a:p>
            <a:pPr marL="360363" indent="-360363" algn="just">
              <a:buFont typeface="Wingdings" pitchFamily="2" charset="2"/>
              <a:buChar char="§"/>
              <a:tabLst>
                <a:tab pos="360363" algn="l"/>
              </a:tabLst>
            </a:pPr>
            <a:r>
              <a:rPr lang="es-GT" sz="2800" dirty="0"/>
              <a:t>Comité de </a:t>
            </a:r>
            <a:r>
              <a:rPr lang="es-GT" sz="2800" dirty="0" smtClean="0"/>
              <a:t>Auditoría.</a:t>
            </a:r>
            <a:endParaRPr lang="es-GT" sz="2800" dirty="0"/>
          </a:p>
          <a:p>
            <a:pPr marL="360363" indent="-360363" algn="just">
              <a:tabLst>
                <a:tab pos="360363" algn="l"/>
              </a:tabLst>
            </a:pPr>
            <a:r>
              <a:rPr lang="es-GT" sz="2800" dirty="0" smtClean="0"/>
              <a:t>	-Conformación</a:t>
            </a:r>
          </a:p>
          <a:p>
            <a:pPr marL="360363" indent="-360363" algn="just">
              <a:tabLst>
                <a:tab pos="360363" algn="l"/>
              </a:tabLst>
            </a:pPr>
            <a:r>
              <a:rPr lang="es-GT" sz="2800" dirty="0" smtClean="0"/>
              <a:t>	</a:t>
            </a:r>
            <a:r>
              <a:rPr lang="es-GT" sz="2800" dirty="0" smtClean="0"/>
              <a:t>-</a:t>
            </a:r>
            <a:r>
              <a:rPr lang="es-GT" sz="2800" dirty="0" smtClean="0"/>
              <a:t>Responsabilidades</a:t>
            </a:r>
          </a:p>
          <a:p>
            <a:pPr marL="360363" indent="-360363" algn="just">
              <a:tabLst>
                <a:tab pos="360363" algn="l"/>
              </a:tabLst>
            </a:pPr>
            <a:endParaRPr lang="es-GT" sz="2800" dirty="0" smtClean="0"/>
          </a:p>
          <a:p>
            <a:pPr marL="360363" indent="-360363" algn="just">
              <a:buFont typeface="Wingdings" pitchFamily="2" charset="2"/>
              <a:buChar char="§"/>
              <a:tabLst>
                <a:tab pos="360363" algn="l"/>
              </a:tabLst>
            </a:pPr>
            <a:r>
              <a:rPr lang="es-GT" sz="2800" dirty="0" smtClean="0"/>
              <a:t>Comité de </a:t>
            </a:r>
            <a:r>
              <a:rPr lang="es-GT" sz="2800" dirty="0" smtClean="0"/>
              <a:t>Riesgos</a:t>
            </a:r>
            <a:endParaRPr lang="es-GT" sz="2800" dirty="0" smtClean="0"/>
          </a:p>
          <a:p>
            <a:pPr marL="360363" indent="-360363" algn="just">
              <a:tabLst>
                <a:tab pos="360363" algn="l"/>
              </a:tabLst>
            </a:pPr>
            <a:r>
              <a:rPr lang="es-GT" sz="2800" dirty="0" smtClean="0"/>
              <a:t>	</a:t>
            </a:r>
            <a:r>
              <a:rPr lang="es-GT" sz="2800" dirty="0" smtClean="0"/>
              <a:t>-Conformación</a:t>
            </a:r>
            <a:endParaRPr lang="es-GT" sz="2800" dirty="0" smtClean="0"/>
          </a:p>
          <a:p>
            <a:pPr marL="360363" indent="-360363" algn="just">
              <a:tabLst>
                <a:tab pos="360363" algn="l"/>
              </a:tabLst>
            </a:pPr>
            <a:r>
              <a:rPr lang="es-GT" sz="2800" dirty="0" smtClean="0"/>
              <a:t>	-Responsabilidades</a:t>
            </a:r>
            <a:endParaRPr lang="es-GT" sz="2800" dirty="0"/>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75565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609600" y="1905000"/>
            <a:ext cx="7924800" cy="3785652"/>
          </a:xfrm>
          <a:prstGeom prst="rect">
            <a:avLst/>
          </a:prstGeom>
          <a:noFill/>
        </p:spPr>
        <p:txBody>
          <a:bodyPr wrap="square">
            <a:spAutoFit/>
          </a:bodyPr>
          <a:lstStyle/>
          <a:p>
            <a:pPr marL="360363" indent="-360363" algn="just">
              <a:buFont typeface="Wingdings" pitchFamily="2" charset="2"/>
              <a:buChar char="Ø"/>
              <a:tabLst>
                <a:tab pos="360363" algn="l"/>
              </a:tabLst>
              <a:defRPr/>
            </a:pPr>
            <a:r>
              <a:rPr lang="es-ES_tradnl" sz="2400" dirty="0"/>
              <a:t>Normas para la Administración Integral de </a:t>
            </a:r>
            <a:r>
              <a:rPr lang="es-ES_tradnl" sz="2400" dirty="0" smtClean="0"/>
              <a:t>Riesgos</a:t>
            </a:r>
            <a:r>
              <a:rPr lang="es-ES" sz="2400" dirty="0" smtClean="0"/>
              <a:t>.</a:t>
            </a:r>
            <a:endParaRPr lang="es-ES" sz="2400" dirty="0"/>
          </a:p>
          <a:p>
            <a:pPr marL="360363" indent="-360363" algn="just">
              <a:tabLst>
                <a:tab pos="360363" algn="l"/>
              </a:tabLst>
              <a:defRPr/>
            </a:pPr>
            <a:r>
              <a:rPr lang="es-MX" sz="2400" dirty="0"/>
              <a:t>	</a:t>
            </a:r>
          </a:p>
          <a:p>
            <a:pPr marL="360363" indent="-360363" algn="just">
              <a:tabLst>
                <a:tab pos="360363" algn="l"/>
              </a:tabLst>
              <a:defRPr/>
            </a:pPr>
            <a:r>
              <a:rPr lang="es-MX" sz="2400" dirty="0"/>
              <a:t>	Las entidades deben establecer un </a:t>
            </a:r>
            <a:r>
              <a:rPr lang="es-MX" sz="2400" u="sng" dirty="0"/>
              <a:t>sistema de gestión integral de riesgos</a:t>
            </a:r>
            <a:r>
              <a:rPr lang="es-MX" sz="2400" dirty="0"/>
              <a:t>, que deberá entenderse como un </a:t>
            </a:r>
            <a:r>
              <a:rPr lang="es-ES" sz="2400" dirty="0"/>
              <a:t>proceso realizado por toda la </a:t>
            </a:r>
            <a:r>
              <a:rPr lang="es-ES" sz="2400" dirty="0" smtClean="0"/>
              <a:t>entidad para  </a:t>
            </a:r>
            <a:r>
              <a:rPr lang="es-ES" sz="2400" u="sng" dirty="0" smtClean="0"/>
              <a:t>identificar, medir, controlar  </a:t>
            </a:r>
            <a:r>
              <a:rPr lang="es-ES" sz="2400" u="sng" dirty="0"/>
              <a:t>y </a:t>
            </a:r>
            <a:r>
              <a:rPr lang="es-ES" sz="2400" u="sng" dirty="0" smtClean="0"/>
              <a:t>monitorear </a:t>
            </a:r>
            <a:r>
              <a:rPr lang="es-ES" sz="2400" u="sng" dirty="0"/>
              <a:t>los distintos tipos de riesgos</a:t>
            </a:r>
            <a:r>
              <a:rPr lang="es-ES" sz="2400" dirty="0"/>
              <a:t> a que se encuentran expuestas, y las interrelaciones que surgen entre ellos, de acuerdo a sus actividades y negocios, el grado de exposición que están dispuestas a asumir.</a:t>
            </a:r>
            <a:endParaRPr lang="es-GT" sz="2400" dirty="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75565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graphicFrame>
        <p:nvGraphicFramePr>
          <p:cNvPr id="6" name="4 Marcador de contenido"/>
          <p:cNvGraphicFramePr>
            <a:graphicFrameLocks/>
          </p:cNvGraphicFramePr>
          <p:nvPr/>
        </p:nvGraphicFramePr>
        <p:xfrm>
          <a:off x="5486400" y="2057400"/>
          <a:ext cx="3352800" cy="2595880"/>
        </p:xfrm>
        <a:graphic>
          <a:graphicData uri="http://schemas.openxmlformats.org/drawingml/2006/table">
            <a:tbl>
              <a:tblPr firstRow="1" bandRow="1">
                <a:tableStyleId>{5C22544A-7EE6-4342-B048-85BDC9FD1C3A}</a:tableStyleId>
              </a:tblPr>
              <a:tblGrid>
                <a:gridCol w="569343"/>
                <a:gridCol w="2783457"/>
              </a:tblGrid>
              <a:tr h="370840">
                <a:tc gridSpan="2">
                  <a:txBody>
                    <a:bodyPr/>
                    <a:lstStyle/>
                    <a:p>
                      <a:pPr algn="ctr"/>
                      <a:r>
                        <a:rPr lang="es-GT" dirty="0" smtClean="0"/>
                        <a:t>Tipos de Riesgos</a:t>
                      </a:r>
                      <a:endParaRPr lang="es-GT" dirty="0"/>
                    </a:p>
                  </a:txBody>
                  <a:tcPr/>
                </a:tc>
                <a:tc hMerge="1">
                  <a:txBody>
                    <a:bodyPr/>
                    <a:lstStyle/>
                    <a:p>
                      <a:endParaRPr lang="es-GT" dirty="0"/>
                    </a:p>
                  </a:txBody>
                  <a:tcPr/>
                </a:tc>
              </a:tr>
              <a:tr h="370840">
                <a:tc>
                  <a:txBody>
                    <a:bodyPr/>
                    <a:lstStyle/>
                    <a:p>
                      <a:r>
                        <a:rPr lang="es-GT" dirty="0" smtClean="0"/>
                        <a:t>1</a:t>
                      </a:r>
                      <a:endParaRPr lang="es-GT" dirty="0"/>
                    </a:p>
                  </a:txBody>
                  <a:tcPr/>
                </a:tc>
                <a:tc>
                  <a:txBody>
                    <a:bodyPr/>
                    <a:lstStyle/>
                    <a:p>
                      <a:r>
                        <a:rPr lang="es-GT" dirty="0" smtClean="0"/>
                        <a:t>Riesgo</a:t>
                      </a:r>
                      <a:r>
                        <a:rPr lang="es-GT" baseline="0" dirty="0" smtClean="0"/>
                        <a:t> de Crédito</a:t>
                      </a:r>
                      <a:endParaRPr lang="es-GT" dirty="0"/>
                    </a:p>
                  </a:txBody>
                  <a:tcPr/>
                </a:tc>
              </a:tr>
              <a:tr h="370840">
                <a:tc>
                  <a:txBody>
                    <a:bodyPr/>
                    <a:lstStyle/>
                    <a:p>
                      <a:r>
                        <a:rPr lang="es-GT" dirty="0" smtClean="0"/>
                        <a:t>2</a:t>
                      </a:r>
                      <a:endParaRPr lang="es-GT" dirty="0"/>
                    </a:p>
                  </a:txBody>
                  <a:tcPr/>
                </a:tc>
                <a:tc>
                  <a:txBody>
                    <a:bodyPr/>
                    <a:lstStyle/>
                    <a:p>
                      <a:r>
                        <a:rPr lang="es-GT" dirty="0" smtClean="0"/>
                        <a:t>Riesgo de Mercado</a:t>
                      </a:r>
                      <a:endParaRPr lang="es-GT" dirty="0"/>
                    </a:p>
                  </a:txBody>
                  <a:tcPr/>
                </a:tc>
              </a:tr>
              <a:tr h="370840">
                <a:tc>
                  <a:txBody>
                    <a:bodyPr/>
                    <a:lstStyle/>
                    <a:p>
                      <a:r>
                        <a:rPr lang="es-GT" dirty="0" smtClean="0"/>
                        <a:t>3</a:t>
                      </a:r>
                      <a:endParaRPr lang="es-GT" dirty="0"/>
                    </a:p>
                  </a:txBody>
                  <a:tcPr/>
                </a:tc>
                <a:tc>
                  <a:txBody>
                    <a:bodyPr/>
                    <a:lstStyle/>
                    <a:p>
                      <a:r>
                        <a:rPr lang="es-GT" dirty="0" smtClean="0"/>
                        <a:t>Riesgo de Liquidez</a:t>
                      </a:r>
                      <a:endParaRPr lang="es-GT" dirty="0"/>
                    </a:p>
                  </a:txBody>
                  <a:tcPr/>
                </a:tc>
              </a:tr>
              <a:tr h="370840">
                <a:tc>
                  <a:txBody>
                    <a:bodyPr/>
                    <a:lstStyle/>
                    <a:p>
                      <a:r>
                        <a:rPr lang="es-GT" dirty="0" smtClean="0"/>
                        <a:t>4</a:t>
                      </a:r>
                      <a:endParaRPr lang="es-GT" dirty="0"/>
                    </a:p>
                  </a:txBody>
                  <a:tcPr/>
                </a:tc>
                <a:tc>
                  <a:txBody>
                    <a:bodyPr/>
                    <a:lstStyle/>
                    <a:p>
                      <a:r>
                        <a:rPr lang="es-GT" dirty="0" smtClean="0"/>
                        <a:t>Riesgo Operacional</a:t>
                      </a:r>
                      <a:endParaRPr lang="es-GT" dirty="0"/>
                    </a:p>
                  </a:txBody>
                  <a:tcPr/>
                </a:tc>
              </a:tr>
              <a:tr h="370840">
                <a:tc>
                  <a:txBody>
                    <a:bodyPr/>
                    <a:lstStyle/>
                    <a:p>
                      <a:r>
                        <a:rPr lang="es-GT" dirty="0" smtClean="0"/>
                        <a:t>5</a:t>
                      </a:r>
                      <a:endParaRPr lang="es-GT" dirty="0"/>
                    </a:p>
                  </a:txBody>
                  <a:tcPr/>
                </a:tc>
                <a:tc>
                  <a:txBody>
                    <a:bodyPr/>
                    <a:lstStyle/>
                    <a:p>
                      <a:r>
                        <a:rPr lang="es-GT" dirty="0" smtClean="0"/>
                        <a:t>Riesgo Reputacional</a:t>
                      </a:r>
                      <a:endParaRPr lang="es-GT" dirty="0"/>
                    </a:p>
                  </a:txBody>
                  <a:tcPr/>
                </a:tc>
              </a:tr>
              <a:tr h="370840">
                <a:tc>
                  <a:txBody>
                    <a:bodyPr/>
                    <a:lstStyle/>
                    <a:p>
                      <a:r>
                        <a:rPr lang="es-GT" dirty="0" smtClean="0"/>
                        <a:t>6</a:t>
                      </a:r>
                      <a:endParaRPr lang="es-GT" dirty="0"/>
                    </a:p>
                  </a:txBody>
                  <a:tcPr/>
                </a:tc>
                <a:tc>
                  <a:txBody>
                    <a:bodyPr/>
                    <a:lstStyle/>
                    <a:p>
                      <a:r>
                        <a:rPr lang="es-GT" dirty="0" smtClean="0"/>
                        <a:t>Riesgo Técnico</a:t>
                      </a:r>
                      <a:endParaRPr lang="es-GT" dirty="0"/>
                    </a:p>
                  </a:txBody>
                  <a:tcPr/>
                </a:tc>
              </a:tr>
            </a:tbl>
          </a:graphicData>
        </a:graphic>
      </p:graphicFrame>
      <p:sp>
        <p:nvSpPr>
          <p:cNvPr id="33821" name="6 CuadroTexto"/>
          <p:cNvSpPr txBox="1">
            <a:spLocks noChangeArrowheads="1"/>
          </p:cNvSpPr>
          <p:nvPr/>
        </p:nvSpPr>
        <p:spPr bwMode="auto">
          <a:xfrm>
            <a:off x="533400" y="1563687"/>
            <a:ext cx="4419600" cy="4524315"/>
          </a:xfrm>
          <a:prstGeom prst="rect">
            <a:avLst/>
          </a:prstGeom>
          <a:noFill/>
          <a:ln w="9525">
            <a:noFill/>
            <a:miter lim="800000"/>
            <a:headEnd/>
            <a:tailEnd/>
          </a:ln>
        </p:spPr>
        <p:txBody>
          <a:bodyPr>
            <a:spAutoFit/>
          </a:bodyPr>
          <a:lstStyle/>
          <a:p>
            <a:pPr algn="just"/>
            <a:r>
              <a:rPr lang="es-GT" sz="2400" b="1" dirty="0"/>
              <a:t>Riesgo Técnico:</a:t>
            </a:r>
          </a:p>
          <a:p>
            <a:pPr algn="just"/>
            <a:r>
              <a:rPr lang="es-MX" sz="2400" dirty="0"/>
              <a:t>La posibilidad de pérdidas por las inadecuadas bases técnicas o actuariales empleadas en el cálculo de las primas y de las reservas técnicas de los seguros, insuficiencia de la cobertura de reaseguros, así como el aumento inesperado de los gastos y de la distribución en el tiempo de los siniestros.</a:t>
            </a:r>
            <a:endParaRPr lang="es-GT" sz="2400" dirty="0"/>
          </a:p>
        </p:txBody>
      </p:sp>
      <p:sp>
        <p:nvSpPr>
          <p:cNvPr id="9" name="8 Flecha derecha"/>
          <p:cNvSpPr/>
          <p:nvPr/>
        </p:nvSpPr>
        <p:spPr>
          <a:xfrm>
            <a:off x="4953000" y="4267200"/>
            <a:ext cx="533400" cy="38100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s-GT"/>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34820" name="7 CuadroTexto"/>
          <p:cNvSpPr txBox="1">
            <a:spLocks noChangeArrowheads="1"/>
          </p:cNvSpPr>
          <p:nvPr/>
        </p:nvSpPr>
        <p:spPr bwMode="auto">
          <a:xfrm>
            <a:off x="685800" y="2057400"/>
            <a:ext cx="7696200" cy="3293209"/>
          </a:xfrm>
          <a:prstGeom prst="rect">
            <a:avLst/>
          </a:prstGeom>
          <a:noFill/>
          <a:ln w="9525">
            <a:noFill/>
            <a:miter lim="800000"/>
            <a:headEnd/>
            <a:tailEnd/>
          </a:ln>
        </p:spPr>
        <p:txBody>
          <a:bodyPr wrap="square">
            <a:spAutoFit/>
          </a:bodyPr>
          <a:lstStyle/>
          <a:p>
            <a:pPr marL="360363" indent="-360363" algn="just">
              <a:buFont typeface="Wingdings" pitchFamily="2" charset="2"/>
              <a:buChar char="§"/>
              <a:tabLst>
                <a:tab pos="360363" algn="l"/>
              </a:tabLst>
            </a:pPr>
            <a:r>
              <a:rPr lang="es-GT" sz="2600" dirty="0" smtClean="0"/>
              <a:t>Etapas del proceso gestión integral de riesgos</a:t>
            </a:r>
          </a:p>
          <a:p>
            <a:pPr marL="360363" indent="-360363" algn="just">
              <a:buFont typeface="Wingdings" pitchFamily="2" charset="2"/>
              <a:buChar char="§"/>
              <a:tabLst>
                <a:tab pos="360363" algn="l"/>
              </a:tabLst>
            </a:pPr>
            <a:r>
              <a:rPr lang="es-GT" sz="2600" dirty="0" smtClean="0"/>
              <a:t>Funciones del Directorio</a:t>
            </a:r>
          </a:p>
          <a:p>
            <a:pPr marL="360363" indent="-360363" algn="just">
              <a:buFont typeface="Wingdings" pitchFamily="2" charset="2"/>
              <a:buChar char="§"/>
              <a:tabLst>
                <a:tab pos="360363" algn="l"/>
              </a:tabLst>
            </a:pPr>
            <a:r>
              <a:rPr lang="es-GT" sz="2600" dirty="0" smtClean="0"/>
              <a:t>Funciones de la Gerencia</a:t>
            </a:r>
            <a:endParaRPr lang="es-GT" sz="2600" dirty="0" smtClean="0"/>
          </a:p>
          <a:p>
            <a:pPr marL="360363" indent="-360363" algn="just">
              <a:buFont typeface="Wingdings" pitchFamily="2" charset="2"/>
              <a:buChar char="§"/>
              <a:tabLst>
                <a:tab pos="360363" algn="l"/>
              </a:tabLst>
            </a:pPr>
            <a:r>
              <a:rPr lang="es-GT" sz="2600" dirty="0" smtClean="0"/>
              <a:t>Conformación y funciones del Comité de Riesgos</a:t>
            </a:r>
          </a:p>
          <a:p>
            <a:pPr marL="360363" indent="-360363" algn="just">
              <a:buFont typeface="Wingdings" pitchFamily="2" charset="2"/>
              <a:buChar char="§"/>
              <a:tabLst>
                <a:tab pos="360363" algn="l"/>
              </a:tabLst>
            </a:pPr>
            <a:r>
              <a:rPr lang="es-GT" sz="2600" dirty="0" smtClean="0"/>
              <a:t>Unidad de Gestión Integral de Riesgos (UGIR)</a:t>
            </a:r>
          </a:p>
          <a:p>
            <a:pPr marL="360363" indent="-360363" algn="just">
              <a:buFont typeface="Wingdings" pitchFamily="2" charset="2"/>
              <a:buChar char="§"/>
              <a:tabLst>
                <a:tab pos="360363" algn="l"/>
              </a:tabLst>
            </a:pPr>
            <a:r>
              <a:rPr lang="es-GT" sz="2600" dirty="0" smtClean="0"/>
              <a:t>Funciones y responsabilidades de la UGIR</a:t>
            </a:r>
          </a:p>
          <a:p>
            <a:pPr marL="360363" indent="-360363" algn="just">
              <a:buFont typeface="Wingdings" pitchFamily="2" charset="2"/>
              <a:buChar char="§"/>
              <a:tabLst>
                <a:tab pos="360363" algn="l"/>
              </a:tabLst>
            </a:pPr>
            <a:endParaRPr lang="es-GT" sz="2600" dirty="0"/>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75565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37892" name="7 CuadroTexto"/>
          <p:cNvSpPr txBox="1">
            <a:spLocks noChangeArrowheads="1"/>
          </p:cNvSpPr>
          <p:nvPr/>
        </p:nvSpPr>
        <p:spPr bwMode="auto">
          <a:xfrm>
            <a:off x="685800" y="1676400"/>
            <a:ext cx="7848600" cy="4524315"/>
          </a:xfrm>
          <a:prstGeom prst="rect">
            <a:avLst/>
          </a:prstGeom>
          <a:noFill/>
          <a:ln w="9525">
            <a:noFill/>
            <a:miter lim="800000"/>
            <a:headEnd/>
            <a:tailEnd/>
          </a:ln>
        </p:spPr>
        <p:txBody>
          <a:bodyPr wrap="square">
            <a:spAutoFit/>
          </a:bodyPr>
          <a:lstStyle/>
          <a:p>
            <a:pPr marL="360363" indent="-360363" algn="just">
              <a:buFont typeface="Wingdings" pitchFamily="2" charset="2"/>
              <a:buChar char="§"/>
              <a:tabLst>
                <a:tab pos="360363" algn="l"/>
              </a:tabLst>
            </a:pPr>
            <a:r>
              <a:rPr lang="es-GT" sz="2400" dirty="0"/>
              <a:t>Sistemas de </a:t>
            </a:r>
            <a:r>
              <a:rPr lang="es-GT" sz="2400" dirty="0" smtClean="0"/>
              <a:t>información </a:t>
            </a:r>
            <a:r>
              <a:rPr lang="es-GT" sz="2400" dirty="0"/>
              <a:t>y de </a:t>
            </a:r>
            <a:r>
              <a:rPr lang="es-GT" sz="2400" dirty="0" smtClean="0"/>
              <a:t>control</a:t>
            </a:r>
            <a:r>
              <a:rPr lang="es-GT" sz="2400" dirty="0"/>
              <a:t>:</a:t>
            </a:r>
          </a:p>
          <a:p>
            <a:pPr marL="360363" indent="-360363" algn="just">
              <a:tabLst>
                <a:tab pos="360363" algn="l"/>
              </a:tabLst>
            </a:pPr>
            <a:r>
              <a:rPr lang="es-MX" sz="2400" dirty="0"/>
              <a:t>	</a:t>
            </a:r>
          </a:p>
          <a:p>
            <a:pPr marL="360363" indent="-360363" algn="just">
              <a:tabLst>
                <a:tab pos="360363" algn="l"/>
              </a:tabLst>
            </a:pPr>
            <a:r>
              <a:rPr lang="es-MX" sz="2400" dirty="0" smtClean="0"/>
              <a:t>-Sistema de información gerencial</a:t>
            </a:r>
            <a:r>
              <a:rPr lang="es-MX" sz="2400" dirty="0"/>
              <a:t>	</a:t>
            </a:r>
            <a:endParaRPr lang="es-MX" sz="2400" dirty="0" smtClean="0"/>
          </a:p>
          <a:p>
            <a:pPr marL="360363" indent="-360363" algn="just">
              <a:tabLst>
                <a:tab pos="360363" algn="l"/>
              </a:tabLst>
            </a:pPr>
            <a:r>
              <a:rPr lang="es-MX" sz="2400" dirty="0" smtClean="0"/>
              <a:t>-Sistema </a:t>
            </a:r>
            <a:r>
              <a:rPr lang="es-MX" sz="2400" dirty="0"/>
              <a:t>de </a:t>
            </a:r>
            <a:r>
              <a:rPr lang="es-MX" sz="2400" dirty="0" smtClean="0"/>
              <a:t>control interno</a:t>
            </a:r>
          </a:p>
          <a:p>
            <a:pPr marL="360363" indent="-360363" algn="just">
              <a:tabLst>
                <a:tab pos="360363" algn="l"/>
              </a:tabLst>
            </a:pPr>
            <a:r>
              <a:rPr lang="es-MX" sz="2400" dirty="0" smtClean="0"/>
              <a:t>-Rol </a:t>
            </a:r>
            <a:r>
              <a:rPr lang="es-MX" sz="2400" dirty="0" smtClean="0"/>
              <a:t>de la Auditoría </a:t>
            </a:r>
            <a:r>
              <a:rPr lang="es-MX" sz="2400" dirty="0" smtClean="0"/>
              <a:t>Interna</a:t>
            </a:r>
          </a:p>
          <a:p>
            <a:pPr marL="360363" indent="-360363" algn="just">
              <a:tabLst>
                <a:tab pos="360363" algn="l"/>
              </a:tabLst>
            </a:pPr>
            <a:r>
              <a:rPr lang="es-ES" sz="2400" dirty="0" smtClean="0"/>
              <a:t>-Informe </a:t>
            </a:r>
            <a:r>
              <a:rPr lang="es-ES" sz="2400" dirty="0" smtClean="0"/>
              <a:t>de los auditores </a:t>
            </a:r>
            <a:r>
              <a:rPr lang="es-ES" sz="2400" dirty="0" smtClean="0"/>
              <a:t>externos</a:t>
            </a:r>
          </a:p>
          <a:p>
            <a:pPr algn="just">
              <a:tabLst>
                <a:tab pos="0" algn="l"/>
              </a:tabLst>
            </a:pPr>
            <a:r>
              <a:rPr lang="es-ES" sz="2400" dirty="0" smtClean="0"/>
              <a:t>-Informe anual “Reporte </a:t>
            </a:r>
            <a:r>
              <a:rPr lang="es-ES" sz="2400" dirty="0" smtClean="0"/>
              <a:t>de Evaluación Técnica de la Administración Integral de Riesgos”, </a:t>
            </a:r>
            <a:r>
              <a:rPr lang="es-ES" sz="2400" dirty="0" smtClean="0"/>
              <a:t>aprobado  por el Directorio.</a:t>
            </a:r>
            <a:endParaRPr lang="es-GT" sz="2400" dirty="0" smtClean="0"/>
          </a:p>
          <a:p>
            <a:pPr marL="360363" indent="-360363" algn="just">
              <a:tabLst>
                <a:tab pos="360363" algn="l"/>
              </a:tabLst>
            </a:pPr>
            <a:r>
              <a:rPr lang="es-ES" sz="2400" dirty="0" smtClean="0"/>
              <a:t>	</a:t>
            </a:r>
          </a:p>
          <a:p>
            <a:pPr marL="360363" indent="-360363" algn="just">
              <a:tabLst>
                <a:tab pos="360363" algn="l"/>
              </a:tabLst>
            </a:pPr>
            <a:r>
              <a:rPr lang="es-MX" sz="2400" dirty="0" smtClean="0"/>
              <a:t> </a:t>
            </a:r>
            <a:endParaRPr lang="es-MX" sz="2400" dirty="0"/>
          </a:p>
          <a:p>
            <a:pPr marL="360363" indent="-360363" algn="just">
              <a:tabLst>
                <a:tab pos="360363" algn="l"/>
              </a:tabLst>
            </a:pPr>
            <a:r>
              <a:rPr lang="es-ES" sz="2400" dirty="0"/>
              <a:t>	</a:t>
            </a:r>
            <a:endParaRPr lang="es-MX" sz="2400" dirty="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304800" y="6096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graphicFrame>
        <p:nvGraphicFramePr>
          <p:cNvPr id="6" name="7 Marcador de contenido"/>
          <p:cNvGraphicFramePr>
            <a:graphicFrameLocks/>
          </p:cNvGraphicFramePr>
          <p:nvPr/>
        </p:nvGraphicFramePr>
        <p:xfrm>
          <a:off x="304800" y="1285875"/>
          <a:ext cx="8458200" cy="5313680"/>
        </p:xfrm>
        <a:graphic>
          <a:graphicData uri="http://schemas.openxmlformats.org/drawingml/2006/table">
            <a:tbl>
              <a:tblPr firstRow="1" bandRow="1">
                <a:tableStyleId>{5C22544A-7EE6-4342-B048-85BDC9FD1C3A}</a:tableStyleId>
              </a:tblPr>
              <a:tblGrid>
                <a:gridCol w="6553200"/>
                <a:gridCol w="1905000"/>
              </a:tblGrid>
              <a:tr h="370840">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370840">
                <a:tc>
                  <a:txBody>
                    <a:bodyPr/>
                    <a:lstStyle/>
                    <a:p>
                      <a:pPr marL="263525" indent="-263525" algn="just">
                        <a:tabLst>
                          <a:tab pos="263525" algn="l"/>
                        </a:tabLst>
                      </a:pPr>
                      <a:r>
                        <a:rPr kumimoji="0" lang="es-GT" sz="1800" kern="1200" baseline="0" dirty="0" smtClean="0">
                          <a:solidFill>
                            <a:schemeClr val="dk1"/>
                          </a:solidFill>
                          <a:latin typeface="+mn-lt"/>
                          <a:ea typeface="+mn-ea"/>
                          <a:cs typeface="+mn-cs"/>
                        </a:rPr>
                        <a:t>a. La autoridad supervisora revisa los controles internos y verifica que sean adecuados para la naturaleza y la escala de la operación y requiere el fortalecimiento de dichos controles cuando sea necesario. El consejo de administración es el responsable en última instancia de establecer y mantener un sistema de control interno efectivo.</a:t>
                      </a:r>
                      <a:endParaRPr lang="es-GT" sz="1800" dirty="0"/>
                    </a:p>
                  </a:txBody>
                  <a:tcPr/>
                </a:tc>
                <a:tc>
                  <a:txBody>
                    <a:bodyPr/>
                    <a:lstStyle/>
                    <a:p>
                      <a:pPr algn="just"/>
                      <a:r>
                        <a:rPr lang="es-GT" sz="1600" b="0" dirty="0" smtClean="0">
                          <a:solidFill>
                            <a:schemeClr val="bg1"/>
                          </a:solidFill>
                        </a:rPr>
                        <a:t>Ampliamente Observado</a:t>
                      </a:r>
                      <a:endParaRPr lang="es-GT" sz="1600" b="0" dirty="0">
                        <a:solidFill>
                          <a:schemeClr val="bg1"/>
                        </a:solidFill>
                      </a:endParaRPr>
                    </a:p>
                  </a:txBody>
                  <a:tcPr/>
                </a:tc>
              </a:tr>
              <a:tr h="370840">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solidFill>
                          <a:srgbClr val="FF0000"/>
                        </a:solidFill>
                      </a:endParaRPr>
                    </a:p>
                  </a:txBody>
                  <a:tcPr/>
                </a:tc>
              </a:tr>
              <a:tr h="370840">
                <a:tc gridSpan="2">
                  <a:txBody>
                    <a:bodyPr/>
                    <a:lstStyle/>
                    <a:p>
                      <a:pPr algn="just"/>
                      <a:r>
                        <a:rPr kumimoji="0" lang="es-GT" sz="1800" kern="1200" baseline="0" dirty="0" smtClean="0">
                          <a:solidFill>
                            <a:schemeClr val="dk1"/>
                          </a:solidFill>
                          <a:latin typeface="+mn-lt"/>
                          <a:ea typeface="+mn-ea"/>
                          <a:cs typeface="+mn-cs"/>
                        </a:rPr>
                        <a:t>Durante las visitas de inspección se evalúa que tengan y cumplan los controles internos, según el tamaño y actividades de las sociedades de seguros, identificando los siguientes situaciones:</a:t>
                      </a:r>
                    </a:p>
                    <a:p>
                      <a:pPr algn="just">
                        <a:buFontTx/>
                        <a:buChar char="-"/>
                      </a:pPr>
                      <a:r>
                        <a:rPr kumimoji="0" lang="es-GT" sz="1800" kern="1200" baseline="0" dirty="0" smtClean="0">
                          <a:solidFill>
                            <a:schemeClr val="dk1"/>
                          </a:solidFill>
                          <a:latin typeface="+mn-lt"/>
                          <a:ea typeface="+mn-ea"/>
                          <a:cs typeface="+mn-cs"/>
                        </a:rPr>
                        <a:t>En las aseguradoras pequeñas  las medidas de control están enfocadas en aspectos de control contable y financiero, auditoría interna y auditoría externa.</a:t>
                      </a:r>
                    </a:p>
                    <a:p>
                      <a:pPr algn="just">
                        <a:buFontTx/>
                        <a:buChar char="-"/>
                      </a:pPr>
                      <a:r>
                        <a:rPr kumimoji="0" lang="es-GT" sz="1800" kern="1200" baseline="0" dirty="0" smtClean="0">
                          <a:solidFill>
                            <a:schemeClr val="dk1"/>
                          </a:solidFill>
                          <a:latin typeface="+mn-lt"/>
                          <a:ea typeface="+mn-ea"/>
                          <a:cs typeface="+mn-cs"/>
                        </a:rPr>
                        <a:t>Las aseguradoras grandes y/o pertenecientes a Conglomerados Financieros, cuentan además con unidades de control  interno, unidades de cumplimiento, sistemas de </a:t>
                      </a:r>
                      <a:r>
                        <a:rPr kumimoji="0" lang="es-ES" sz="1800" kern="1200" baseline="0" dirty="0" smtClean="0">
                          <a:solidFill>
                            <a:schemeClr val="dk1"/>
                          </a:solidFill>
                          <a:latin typeface="+mn-lt"/>
                          <a:ea typeface="+mn-ea"/>
                          <a:cs typeface="+mn-cs"/>
                        </a:rPr>
                        <a:t>indicadores de rendimiento</a:t>
                      </a:r>
                      <a:r>
                        <a:rPr kumimoji="0" lang="es-GT" sz="1800" kern="1200" baseline="0" dirty="0" smtClean="0">
                          <a:solidFill>
                            <a:schemeClr val="dk1"/>
                          </a:solidFill>
                          <a:latin typeface="+mn-lt"/>
                          <a:ea typeface="+mn-ea"/>
                          <a:cs typeface="+mn-cs"/>
                        </a:rPr>
                        <a:t> </a:t>
                      </a:r>
                      <a:r>
                        <a:rPr kumimoji="0" lang="es-ES" sz="1800" kern="1200" baseline="0" dirty="0" smtClean="0">
                          <a:solidFill>
                            <a:schemeClr val="dk1"/>
                          </a:solidFill>
                          <a:latin typeface="+mn-lt"/>
                          <a:ea typeface="+mn-ea"/>
                          <a:cs typeface="+mn-cs"/>
                        </a:rPr>
                        <a:t>Balance Score </a:t>
                      </a:r>
                      <a:r>
                        <a:rPr kumimoji="0" lang="es-ES" sz="1800" kern="1200" baseline="0" dirty="0" err="1" smtClean="0">
                          <a:solidFill>
                            <a:schemeClr val="dk1"/>
                          </a:solidFill>
                          <a:latin typeface="+mn-lt"/>
                          <a:ea typeface="+mn-ea"/>
                          <a:cs typeface="+mn-cs"/>
                        </a:rPr>
                        <a:t>Card</a:t>
                      </a:r>
                      <a:r>
                        <a:rPr kumimoji="0" lang="es-ES" sz="1800" kern="1200" baseline="0" dirty="0" smtClean="0">
                          <a:solidFill>
                            <a:schemeClr val="dk1"/>
                          </a:solidFill>
                          <a:latin typeface="+mn-lt"/>
                          <a:ea typeface="+mn-ea"/>
                          <a:cs typeface="+mn-cs"/>
                        </a:rPr>
                        <a:t> (BSC), sistemas COSO, etc. </a:t>
                      </a:r>
                      <a:r>
                        <a:rPr kumimoji="0" lang="es-ES" sz="1800" kern="1200" baseline="0" dirty="0" smtClean="0">
                          <a:solidFill>
                            <a:schemeClr val="bg1"/>
                          </a:solidFill>
                          <a:latin typeface="+mn-lt"/>
                          <a:ea typeface="+mn-ea"/>
                          <a:cs typeface="+mn-cs"/>
                        </a:rPr>
                        <a:t>Norma de Gestión Integral de Riesgos en proceso.</a:t>
                      </a:r>
                      <a:endParaRPr kumimoji="0" lang="es-GT" sz="1800" kern="1200" baseline="0" dirty="0" smtClean="0">
                        <a:solidFill>
                          <a:schemeClr val="bg1"/>
                        </a:solidFill>
                        <a:latin typeface="+mn-lt"/>
                        <a:ea typeface="+mn-ea"/>
                        <a:cs typeface="+mn-cs"/>
                      </a:endParaRPr>
                    </a:p>
                  </a:txBody>
                  <a:tcPr/>
                </a:tc>
                <a:tc hMerge="1">
                  <a:txBody>
                    <a:bodyPr/>
                    <a:lstStyle/>
                    <a:p>
                      <a:pPr algn="just"/>
                      <a:endParaRPr lang="es-GT" dirty="0"/>
                    </a:p>
                  </a:txBody>
                  <a:tcPr/>
                </a:tc>
              </a:tr>
            </a:tbl>
          </a:graphicData>
        </a:graphic>
      </p:graphicFrame>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1905000"/>
          <a:ext cx="8458200" cy="3392813"/>
        </p:xfrm>
        <a:graphic>
          <a:graphicData uri="http://schemas.openxmlformats.org/drawingml/2006/table">
            <a:tbl>
              <a:tblPr firstRow="1" bandRow="1">
                <a:tableStyleId>{5C22544A-7EE6-4342-B048-85BDC9FD1C3A}</a:tableStyleId>
              </a:tblPr>
              <a:tblGrid>
                <a:gridCol w="6323120"/>
                <a:gridCol w="2135080"/>
              </a:tblGrid>
              <a:tr h="4478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7714">
                <a:tc>
                  <a:txBody>
                    <a:bodyPr/>
                    <a:lstStyle/>
                    <a:p>
                      <a:pPr marL="263525" indent="-263525" algn="just"/>
                      <a:r>
                        <a:rPr kumimoji="0" lang="es-GT" sz="1800" kern="1200" baseline="0" dirty="0" smtClean="0">
                          <a:solidFill>
                            <a:schemeClr val="dk1"/>
                          </a:solidFill>
                          <a:latin typeface="+mn-lt"/>
                          <a:ea typeface="+mn-ea"/>
                          <a:cs typeface="+mn-cs"/>
                        </a:rPr>
                        <a:t>b. El marco para el control interno de la aseguradora incluye los acuerdos para delegar la autoridad y responsabilidad y la división de tareas. </a:t>
                      </a:r>
                    </a:p>
                  </a:txBody>
                  <a:tcPr/>
                </a:tc>
                <a:tc>
                  <a:txBody>
                    <a:bodyPr/>
                    <a:lstStyle/>
                    <a:p>
                      <a:pPr algn="just"/>
                      <a:r>
                        <a:rPr lang="es-GT" sz="1800" dirty="0" smtClean="0"/>
                        <a:t>Ampliamente</a:t>
                      </a:r>
                    </a:p>
                    <a:p>
                      <a:pPr algn="just"/>
                      <a:r>
                        <a:rPr lang="es-GT" sz="1800" dirty="0" smtClean="0"/>
                        <a:t>Observado</a:t>
                      </a:r>
                      <a:endParaRPr lang="es-GT" sz="1800" dirty="0"/>
                    </a:p>
                  </a:txBody>
                  <a:tcPr/>
                </a:tc>
              </a:tr>
              <a:tr h="44783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p>
                  </a:txBody>
                  <a:tcPr/>
                </a:tc>
              </a:tr>
              <a:tr h="1582749">
                <a:tc gridSpan="2">
                  <a:txBody>
                    <a:bodyPr/>
                    <a:lstStyle/>
                    <a:p>
                      <a:pPr algn="just"/>
                      <a:r>
                        <a:rPr kumimoji="0" lang="es-ES_tradnl" sz="1800" kern="1200" baseline="0" dirty="0" smtClean="0">
                          <a:solidFill>
                            <a:schemeClr val="dk1"/>
                          </a:solidFill>
                          <a:latin typeface="+mn-lt"/>
                          <a:ea typeface="+mn-ea"/>
                          <a:cs typeface="+mn-cs"/>
                        </a:rPr>
                        <a:t>El “Instructivo para Constituir y Operar Nuevas Sociedades de Seguros en El Salvador”, NPS1-01, establece como requisito la elaboración y presentación de los Manuales de Funciones y de Procedimientos Operativos que describan los procedimientos de control interno (administrativo y contable) por cada una de las operaciones que realizará la aseguradora.</a:t>
                      </a:r>
                    </a:p>
                  </a:txBody>
                  <a:tcPr/>
                </a:tc>
                <a:tc hMerge="1">
                  <a:txBody>
                    <a:bodyPr/>
                    <a:lstStyle/>
                    <a:p>
                      <a:pPr algn="just"/>
                      <a:endParaRPr lang="es-GT" dirty="0"/>
                    </a:p>
                  </a:txBody>
                  <a:tcPr/>
                </a:tc>
              </a:tr>
            </a:tbl>
          </a:graphicData>
        </a:graphic>
      </p:graphicFrame>
      <p:sp>
        <p:nvSpPr>
          <p:cNvPr id="7" name="6 CuadroTexto"/>
          <p:cNvSpPr txBox="1"/>
          <p:nvPr/>
        </p:nvSpPr>
        <p:spPr>
          <a:xfrm>
            <a:off x="533400" y="7620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1752600"/>
          <a:ext cx="8458200" cy="4330431"/>
        </p:xfrm>
        <a:graphic>
          <a:graphicData uri="http://schemas.openxmlformats.org/drawingml/2006/table">
            <a:tbl>
              <a:tblPr firstRow="1" bandRow="1">
                <a:tableStyleId>{5C22544A-7EE6-4342-B048-85BDC9FD1C3A}</a:tableStyleId>
              </a:tblPr>
              <a:tblGrid>
                <a:gridCol w="6323120"/>
                <a:gridCol w="2135080"/>
              </a:tblGrid>
              <a:tr h="6441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3667">
                <a:tc>
                  <a:txBody>
                    <a:bodyPr/>
                    <a:lstStyle/>
                    <a:p>
                      <a:pPr marL="263525" indent="-263525" algn="just"/>
                      <a:r>
                        <a:rPr kumimoji="0" lang="es-GT" sz="1800" kern="1200" baseline="0" dirty="0" smtClean="0">
                          <a:solidFill>
                            <a:schemeClr val="dk1"/>
                          </a:solidFill>
                          <a:latin typeface="+mn-lt"/>
                          <a:ea typeface="+mn-ea"/>
                          <a:cs typeface="+mn-cs"/>
                        </a:rPr>
                        <a:t>c. </a:t>
                      </a:r>
                      <a:r>
                        <a:rPr kumimoji="0" lang="es-ES" sz="1800" kern="1200" dirty="0" smtClean="0">
                          <a:solidFill>
                            <a:schemeClr val="dk1"/>
                          </a:solidFill>
                          <a:latin typeface="+mn-lt"/>
                          <a:ea typeface="+mn-ea"/>
                          <a:cs typeface="+mn-cs"/>
                        </a:rPr>
                        <a:t>La auditoría interna y externa, las funciones actuariales y de cumplimiento son parte del marco del control interno.</a:t>
                      </a:r>
                      <a:endParaRPr kumimoji="0" lang="es-GT" sz="1800" kern="1200" baseline="0" dirty="0" smtClean="0">
                        <a:solidFill>
                          <a:schemeClr val="dk1"/>
                        </a:solidFill>
                        <a:latin typeface="+mn-lt"/>
                        <a:ea typeface="+mn-ea"/>
                        <a:cs typeface="+mn-cs"/>
                      </a:endParaRPr>
                    </a:p>
                  </a:txBody>
                  <a:tcPr/>
                </a:tc>
                <a:tc>
                  <a:txBody>
                    <a:bodyPr/>
                    <a:lstStyle/>
                    <a:p>
                      <a:pPr algn="just"/>
                      <a:r>
                        <a:rPr lang="es-GT" sz="1800" dirty="0" smtClean="0"/>
                        <a:t> Ampliamente Observado</a:t>
                      </a:r>
                      <a:endParaRPr lang="es-GT" sz="1800" dirty="0"/>
                    </a:p>
                  </a:txBody>
                  <a:tcPr/>
                </a:tc>
              </a:tr>
              <a:tr h="38327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p>
                  </a:txBody>
                  <a:tcPr/>
                </a:tc>
              </a:tr>
              <a:tr h="2312231">
                <a:tc gridSpan="2">
                  <a:txBody>
                    <a:bodyPr/>
                    <a:lstStyle/>
                    <a:p>
                      <a:pPr algn="just"/>
                      <a:r>
                        <a:rPr kumimoji="0" lang="es-ES_tradnl" sz="1400" kern="1200" baseline="0" dirty="0" smtClean="0">
                          <a:solidFill>
                            <a:schemeClr val="dk1"/>
                          </a:solidFill>
                          <a:latin typeface="+mn-lt"/>
                          <a:ea typeface="+mn-ea"/>
                          <a:cs typeface="+mn-cs"/>
                        </a:rPr>
                        <a:t>Las funciones de auditoría interna y </a:t>
                      </a:r>
                      <a:r>
                        <a:rPr kumimoji="0" lang="es-ES_tradnl" sz="1400" kern="1200" baseline="0" dirty="0" smtClean="0">
                          <a:solidFill>
                            <a:schemeClr val="dk1"/>
                          </a:solidFill>
                          <a:latin typeface="+mn-lt"/>
                          <a:ea typeface="+mn-ea"/>
                          <a:cs typeface="+mn-cs"/>
                        </a:rPr>
                        <a:t>externa </a:t>
                      </a:r>
                      <a:r>
                        <a:rPr kumimoji="0" lang="es-ES_tradnl" sz="1400" kern="1200" baseline="0" dirty="0" smtClean="0">
                          <a:solidFill>
                            <a:schemeClr val="dk1"/>
                          </a:solidFill>
                          <a:latin typeface="+mn-lt"/>
                          <a:ea typeface="+mn-ea"/>
                          <a:cs typeface="+mn-cs"/>
                        </a:rPr>
                        <a:t>se encuentran </a:t>
                      </a:r>
                      <a:r>
                        <a:rPr kumimoji="0" lang="es-ES_tradnl" sz="1400" kern="1200" baseline="0" dirty="0" smtClean="0">
                          <a:solidFill>
                            <a:schemeClr val="dk1"/>
                          </a:solidFill>
                          <a:latin typeface="+mn-lt"/>
                          <a:ea typeface="+mn-ea"/>
                          <a:cs typeface="+mn-cs"/>
                        </a:rPr>
                        <a:t>reguladas </a:t>
                      </a:r>
                      <a:r>
                        <a:rPr kumimoji="0" lang="es-ES_tradnl" sz="1400" kern="1200" baseline="0" dirty="0" smtClean="0">
                          <a:solidFill>
                            <a:schemeClr val="dk1"/>
                          </a:solidFill>
                          <a:latin typeface="+mn-lt"/>
                          <a:ea typeface="+mn-ea"/>
                          <a:cs typeface="+mn-cs"/>
                        </a:rPr>
                        <a:t>por medio de la normativa correspondiente, las cuales a futuro se fortalecerán con las normas de Gobierno Corporativo y de Gestión Integral de Riesgos a implementarse próximamente.</a:t>
                      </a:r>
                    </a:p>
                    <a:p>
                      <a:endParaRPr kumimoji="0" lang="es-GT" sz="1400" kern="1200" dirty="0" smtClean="0">
                        <a:solidFill>
                          <a:schemeClr val="dk1"/>
                        </a:solidFill>
                        <a:latin typeface="+mn-lt"/>
                        <a:ea typeface="+mn-ea"/>
                        <a:cs typeface="+mn-cs"/>
                      </a:endParaRPr>
                    </a:p>
                    <a:p>
                      <a:pPr algn="just"/>
                      <a:r>
                        <a:rPr kumimoji="0" lang="es-GT" sz="1400" kern="1200" dirty="0" smtClean="0">
                          <a:solidFill>
                            <a:schemeClr val="dk1"/>
                          </a:solidFill>
                          <a:latin typeface="+mn-lt"/>
                          <a:ea typeface="+mn-ea"/>
                          <a:cs typeface="+mn-cs"/>
                        </a:rPr>
                        <a:t>Las sociedades de seguros  elaboran</a:t>
                      </a:r>
                      <a:r>
                        <a:rPr kumimoji="0" lang="es-GT" sz="1400" kern="1200" baseline="0" dirty="0" smtClean="0">
                          <a:solidFill>
                            <a:schemeClr val="dk1"/>
                          </a:solidFill>
                          <a:latin typeface="+mn-lt"/>
                          <a:ea typeface="+mn-ea"/>
                          <a:cs typeface="+mn-cs"/>
                        </a:rPr>
                        <a:t> </a:t>
                      </a:r>
                      <a:r>
                        <a:rPr kumimoji="0" lang="es-GT" sz="1400" kern="1200" dirty="0" smtClean="0">
                          <a:solidFill>
                            <a:schemeClr val="dk1"/>
                          </a:solidFill>
                          <a:latin typeface="+mn-lt"/>
                          <a:ea typeface="+mn-ea"/>
                          <a:cs typeface="+mn-cs"/>
                        </a:rPr>
                        <a:t>trimestralmente, el certificado de valuación de las reservas de riesgos en curso y de las de siniestros,  el cual debe ser suscrito por el gerente general o  quien  desempeñe cargo similar  y el  representante legal. </a:t>
                      </a:r>
                      <a:endParaRPr kumimoji="0" lang="es-ES" sz="1400" kern="1200" dirty="0" smtClean="0">
                        <a:solidFill>
                          <a:schemeClr val="dk1"/>
                        </a:solidFill>
                        <a:latin typeface="+mn-lt"/>
                        <a:ea typeface="+mn-ea"/>
                        <a:cs typeface="+mn-cs"/>
                      </a:endParaRPr>
                    </a:p>
                    <a:p>
                      <a:pPr algn="just"/>
                      <a:r>
                        <a:rPr kumimoji="0" lang="es-GT" sz="1400" kern="1200" dirty="0" smtClean="0">
                          <a:solidFill>
                            <a:schemeClr val="dk1"/>
                          </a:solidFill>
                          <a:latin typeface="+mn-lt"/>
                          <a:ea typeface="+mn-ea"/>
                          <a:cs typeface="+mn-cs"/>
                        </a:rPr>
                        <a:t> </a:t>
                      </a:r>
                      <a:endParaRPr kumimoji="0" lang="es-ES" sz="1400" kern="1200" dirty="0" smtClean="0">
                        <a:solidFill>
                          <a:schemeClr val="dk1"/>
                        </a:solidFill>
                        <a:latin typeface="+mn-lt"/>
                        <a:ea typeface="+mn-ea"/>
                        <a:cs typeface="+mn-cs"/>
                      </a:endParaRPr>
                    </a:p>
                    <a:p>
                      <a:pPr algn="just"/>
                      <a:r>
                        <a:rPr kumimoji="0" lang="es-GT" sz="1400" kern="1200" dirty="0" smtClean="0">
                          <a:solidFill>
                            <a:schemeClr val="dk1"/>
                          </a:solidFill>
                          <a:latin typeface="+mn-lt"/>
                          <a:ea typeface="+mn-ea"/>
                          <a:cs typeface="+mn-cs"/>
                        </a:rPr>
                        <a:t>En el caso de las reservas matemáticas, el certificado de valuación debe ser suscrito por actuario y por las personas mencionadas en el inciso anterior. El actuario debe ser </a:t>
                      </a:r>
                      <a:r>
                        <a:rPr kumimoji="0" lang="es-GT" sz="1400" b="0" kern="1200" dirty="0" smtClean="0">
                          <a:solidFill>
                            <a:schemeClr val="bg1"/>
                          </a:solidFill>
                          <a:latin typeface="+mn-lt"/>
                          <a:ea typeface="+mn-ea"/>
                          <a:cs typeface="+mn-cs"/>
                        </a:rPr>
                        <a:t>independiente de la sociedad de seguros.</a:t>
                      </a:r>
                      <a:endParaRPr kumimoji="0" lang="es-ES" sz="1400" b="0" kern="1200" dirty="0" smtClean="0">
                        <a:solidFill>
                          <a:schemeClr val="bg1"/>
                        </a:solidFill>
                        <a:latin typeface="+mn-lt"/>
                        <a:ea typeface="+mn-ea"/>
                        <a:cs typeface="+mn-cs"/>
                      </a:endParaRPr>
                    </a:p>
                    <a:p>
                      <a:pPr algn="just"/>
                      <a:endParaRPr kumimoji="0" lang="es-ES_tradnl" sz="1800" b="1" kern="1200" baseline="0" dirty="0" smtClean="0">
                        <a:solidFill>
                          <a:srgbClr val="FF0000"/>
                        </a:solidFill>
                        <a:latin typeface="+mn-lt"/>
                        <a:ea typeface="+mn-ea"/>
                        <a:cs typeface="+mn-cs"/>
                      </a:endParaRPr>
                    </a:p>
                  </a:txBody>
                  <a:tcPr/>
                </a:tc>
                <a:tc hMerge="1">
                  <a:txBody>
                    <a:bodyPr/>
                    <a:lstStyle/>
                    <a:p>
                      <a:pPr algn="just"/>
                      <a:endParaRPr lang="es-GT" dirty="0"/>
                    </a:p>
                  </a:txBody>
                  <a:tcPr/>
                </a:tc>
              </a:tr>
            </a:tbl>
          </a:graphicData>
        </a:graphic>
      </p:graphicFrame>
      <p:sp>
        <p:nvSpPr>
          <p:cNvPr id="7" name="6 CuadroTexto"/>
          <p:cNvSpPr txBox="1"/>
          <p:nvPr/>
        </p:nvSpPr>
        <p:spPr>
          <a:xfrm>
            <a:off x="228600" y="755650"/>
            <a:ext cx="8686800" cy="584775"/>
          </a:xfrm>
          <a:prstGeom prst="rect">
            <a:avLst/>
          </a:prstGeom>
          <a:noFill/>
        </p:spPr>
        <p:txBody>
          <a:bodyPr wrap="square">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Subtítulo"/>
          <p:cNvSpPr>
            <a:spLocks noGrp="1"/>
          </p:cNvSpPr>
          <p:nvPr>
            <p:ph type="subTitle" idx="1"/>
          </p:nvPr>
        </p:nvSpPr>
        <p:spPr>
          <a:xfrm>
            <a:off x="685800" y="1905000"/>
            <a:ext cx="7854950" cy="533400"/>
          </a:xfrm>
        </p:spPr>
        <p:txBody>
          <a:bodyPr/>
          <a:lstStyle/>
          <a:p>
            <a:pPr marR="0" algn="ctr" eaLnBrk="1" hangingPunct="1"/>
            <a:r>
              <a:rPr lang="es-GT" sz="3200" dirty="0" smtClean="0">
                <a:latin typeface="Trebuchet MS" pitchFamily="34" charset="0"/>
              </a:rPr>
              <a:t>PBS No. 10 Control Interno</a:t>
            </a:r>
            <a:endParaRPr lang="es-ES" sz="3200" dirty="0" smtClean="0">
              <a:latin typeface="Trebuchet MS" pitchFamily="34" charset="0"/>
            </a:endParaRPr>
          </a:p>
        </p:txBody>
      </p:sp>
      <p:sp>
        <p:nvSpPr>
          <p:cNvPr id="6" name="5 CuadroTexto"/>
          <p:cNvSpPr txBox="1"/>
          <p:nvPr/>
        </p:nvSpPr>
        <p:spPr>
          <a:xfrm>
            <a:off x="762000" y="2835275"/>
            <a:ext cx="7772400" cy="3108325"/>
          </a:xfrm>
          <a:prstGeom prst="rect">
            <a:avLst/>
          </a:prstGeom>
          <a:noFill/>
        </p:spPr>
        <p:txBody>
          <a:bodyPr wrap="square">
            <a:spAutoFit/>
          </a:bodyPr>
          <a:lstStyle/>
          <a:p>
            <a:pPr algn="just">
              <a:defRPr/>
            </a:pPr>
            <a:r>
              <a:rPr lang="es-GT" sz="2800" dirty="0">
                <a:latin typeface="+mj-lt"/>
              </a:rPr>
              <a:t>La autoridad supervisora requiere que los aseguradores tengan funcionando controles internos, que sean adecuados para la naturaleza y escala de su operación. Los sistemas de  vigilancia y reportes permiten al consejo de administración y a </a:t>
            </a:r>
            <a:r>
              <a:rPr lang="es-GT" sz="2800" dirty="0" smtClean="0">
                <a:latin typeface="+mj-lt"/>
              </a:rPr>
              <a:t>la gerencia monitorear </a:t>
            </a:r>
            <a:r>
              <a:rPr lang="es-GT" sz="2800" dirty="0">
                <a:latin typeface="+mj-lt"/>
              </a:rPr>
              <a:t>y controlar las operaciones.</a:t>
            </a:r>
            <a:endParaRPr lang="es-ES" sz="2800" dirty="0">
              <a:latin typeface="+mj-lt"/>
            </a:endParaRPr>
          </a:p>
        </p:txBody>
      </p:sp>
      <p:pic>
        <p:nvPicPr>
          <p:cNvPr id="7172"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152400" y="990600"/>
            <a:ext cx="8534400" cy="615950"/>
          </a:xfrm>
          <a:prstGeom prst="rect">
            <a:avLst/>
          </a:prstGeom>
          <a:noFill/>
        </p:spPr>
        <p:txBody>
          <a:bodyPr>
            <a:spAutoFit/>
          </a:bodyPr>
          <a:lstStyle/>
          <a:p>
            <a:pPr marL="571500" indent="-571500" algn="ctr" fontAlgn="auto">
              <a:spcBef>
                <a:spcPts val="0"/>
              </a:spcBef>
              <a:spcAft>
                <a:spcPts val="0"/>
              </a:spcAft>
              <a:buFontTx/>
              <a:buAutoNum type="romanUcPeriod"/>
              <a:defRPr/>
            </a:pPr>
            <a:r>
              <a:rPr lang="es-SV" sz="3400" dirty="0">
                <a:latin typeface="+mj-lt"/>
              </a:rPr>
              <a:t>Definición de PBS IAIS No. 10.</a:t>
            </a:r>
            <a:endParaRPr lang="es-ES" sz="3400" dirty="0">
              <a:latin typeface="+mj-lt"/>
            </a:endParaRP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1600200"/>
          <a:ext cx="8458200" cy="4987124"/>
        </p:xfrm>
        <a:graphic>
          <a:graphicData uri="http://schemas.openxmlformats.org/drawingml/2006/table">
            <a:tbl>
              <a:tblPr firstRow="1" bandRow="1">
                <a:tableStyleId>{5C22544A-7EE6-4342-B048-85BDC9FD1C3A}</a:tableStyleId>
              </a:tblPr>
              <a:tblGrid>
                <a:gridCol w="6705600"/>
                <a:gridCol w="1752600"/>
              </a:tblGrid>
              <a:tr h="423926">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2547874">
                <a:tc>
                  <a:txBody>
                    <a:bodyPr/>
                    <a:lstStyle/>
                    <a:p>
                      <a:pPr marL="263525" indent="-263525" algn="just"/>
                      <a:r>
                        <a:rPr kumimoji="0" lang="es-GT" sz="1800" kern="1200" baseline="0" dirty="0" smtClean="0">
                          <a:solidFill>
                            <a:schemeClr val="dk1"/>
                          </a:solidFill>
                          <a:latin typeface="+mn-lt"/>
                          <a:ea typeface="+mn-ea"/>
                          <a:cs typeface="+mn-cs"/>
                        </a:rPr>
                        <a:t>d. </a:t>
                      </a:r>
                      <a:r>
                        <a:rPr kumimoji="0" lang="es-ES" sz="1800" kern="1200" dirty="0" smtClean="0">
                          <a:solidFill>
                            <a:schemeClr val="dk1"/>
                          </a:solidFill>
                          <a:latin typeface="+mn-lt"/>
                          <a:ea typeface="+mn-ea"/>
                          <a:cs typeface="+mn-cs"/>
                        </a:rPr>
                        <a:t>El consejo de administración debe proporcionar una vigilancia  prudente e implantar un sistema de administración de riesgos que incluya el establecimiento y monitoreo de políticas, de manera que todos los riesgos mayores sean identificados, medidos, monitoreados y controlados sobre la operación en marcha. Los sistemas de administración de riesgos, las estrategias y las políticas son aprobadas y periódicamente revisadas por el consejo de administración.</a:t>
                      </a:r>
                      <a:r>
                        <a:rPr kumimoji="0" lang="es-GT" sz="1800" kern="1200" baseline="0" dirty="0" smtClean="0">
                          <a:solidFill>
                            <a:schemeClr val="dk1"/>
                          </a:solidFill>
                          <a:latin typeface="+mn-lt"/>
                          <a:ea typeface="+mn-ea"/>
                          <a:cs typeface="+mn-cs"/>
                        </a:rPr>
                        <a:t> </a:t>
                      </a:r>
                    </a:p>
                  </a:txBody>
                  <a:tcPr/>
                </a:tc>
                <a:tc>
                  <a:txBody>
                    <a:bodyPr/>
                    <a:lstStyle/>
                    <a:p>
                      <a:pPr algn="just"/>
                      <a:r>
                        <a:rPr lang="es-GT" sz="1800" b="0" dirty="0" smtClean="0">
                          <a:solidFill>
                            <a:schemeClr val="bg1"/>
                          </a:solidFill>
                        </a:rPr>
                        <a:t>Ampliamente Observado</a:t>
                      </a:r>
                      <a:endParaRPr lang="es-GT" sz="1800" b="0" dirty="0">
                        <a:solidFill>
                          <a:schemeClr val="bg1"/>
                        </a:solidFill>
                      </a:endParaRPr>
                    </a:p>
                  </a:txBody>
                  <a:tcPr/>
                </a:tc>
              </a:tr>
              <a:tr h="423926">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solidFill>
                          <a:srgbClr val="FF0000"/>
                        </a:solidFill>
                      </a:endParaRPr>
                    </a:p>
                  </a:txBody>
                  <a:tcPr/>
                </a:tc>
              </a:tr>
              <a:tr h="1578952">
                <a:tc gridSpan="2">
                  <a:txBody>
                    <a:bodyPr/>
                    <a:lstStyle/>
                    <a:p>
                      <a:pPr algn="just"/>
                      <a:r>
                        <a:rPr kumimoji="0" lang="es-ES_tradnl" sz="1800" kern="1200" baseline="0" dirty="0" smtClean="0">
                          <a:solidFill>
                            <a:schemeClr val="dk1"/>
                          </a:solidFill>
                          <a:latin typeface="+mn-lt"/>
                          <a:ea typeface="+mn-ea"/>
                          <a:cs typeface="+mn-cs"/>
                        </a:rPr>
                        <a:t>En las visitas de inspección se evalúa que se tengan planes estratégicos, políticas, </a:t>
                      </a:r>
                      <a:r>
                        <a:rPr kumimoji="0" lang="es-ES_tradnl" sz="1800" kern="1200" baseline="0" dirty="0" smtClean="0">
                          <a:solidFill>
                            <a:schemeClr val="dk1"/>
                          </a:solidFill>
                          <a:latin typeface="+mn-lt"/>
                          <a:ea typeface="+mn-ea"/>
                          <a:cs typeface="+mn-cs"/>
                        </a:rPr>
                        <a:t>y procedimientos </a:t>
                      </a:r>
                      <a:r>
                        <a:rPr kumimoji="0" lang="es-ES_tradnl" sz="1800" kern="1200" baseline="0" dirty="0" smtClean="0">
                          <a:solidFill>
                            <a:schemeClr val="dk1"/>
                          </a:solidFill>
                          <a:latin typeface="+mn-lt"/>
                          <a:ea typeface="+mn-ea"/>
                          <a:cs typeface="+mn-cs"/>
                        </a:rPr>
                        <a:t>para gestionar los riesgos y que auditoría interna reporte cualquier desviación a dichas políticas y procedimientos.</a:t>
                      </a:r>
                    </a:p>
                    <a:p>
                      <a:pPr algn="just"/>
                      <a:r>
                        <a:rPr kumimoji="0" lang="es-ES_tradnl" sz="1800" kern="1200" baseline="0" dirty="0" smtClean="0">
                          <a:solidFill>
                            <a:schemeClr val="dk1"/>
                          </a:solidFill>
                          <a:latin typeface="+mn-lt"/>
                          <a:ea typeface="+mn-ea"/>
                          <a:cs typeface="+mn-cs"/>
                        </a:rPr>
                        <a:t>La Norma de Gestión Integral de Riesgos requerirá que el Directorio apruebe las estrategias y políticas de gestión integral de riesgos. </a:t>
                      </a:r>
                    </a:p>
                  </a:txBody>
                  <a:tcPr/>
                </a:tc>
                <a:tc hMerge="1">
                  <a:txBody>
                    <a:bodyPr/>
                    <a:lstStyle/>
                    <a:p>
                      <a:pPr algn="just"/>
                      <a:endParaRPr lang="es-GT" dirty="0"/>
                    </a:p>
                  </a:txBody>
                  <a:tcPr/>
                </a:tc>
              </a:tr>
            </a:tbl>
          </a:graphicData>
        </a:graphic>
      </p:graphicFrame>
      <p:sp>
        <p:nvSpPr>
          <p:cNvPr id="7" name="6 CuadroTexto"/>
          <p:cNvSpPr txBox="1"/>
          <p:nvPr/>
        </p:nvSpPr>
        <p:spPr>
          <a:xfrm>
            <a:off x="304800" y="7620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2057400"/>
          <a:ext cx="8458200" cy="3715058"/>
        </p:xfrm>
        <a:graphic>
          <a:graphicData uri="http://schemas.openxmlformats.org/drawingml/2006/table">
            <a:tbl>
              <a:tblPr firstRow="1" bandRow="1">
                <a:tableStyleId>{5C22544A-7EE6-4342-B048-85BDC9FD1C3A}</a:tableStyleId>
              </a:tblPr>
              <a:tblGrid>
                <a:gridCol w="6323120"/>
                <a:gridCol w="2135080"/>
              </a:tblGrid>
              <a:tr h="4478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7714">
                <a:tc>
                  <a:txBody>
                    <a:bodyPr/>
                    <a:lstStyle/>
                    <a:p>
                      <a:pPr marL="263525" indent="-263525" algn="just"/>
                      <a:r>
                        <a:rPr kumimoji="0" lang="es-GT" sz="1800" kern="1200" baseline="0" dirty="0" smtClean="0">
                          <a:solidFill>
                            <a:schemeClr val="dk1"/>
                          </a:solidFill>
                          <a:latin typeface="+mn-lt"/>
                          <a:ea typeface="+mn-ea"/>
                          <a:cs typeface="+mn-cs"/>
                        </a:rPr>
                        <a:t>e. </a:t>
                      </a:r>
                      <a:r>
                        <a:rPr kumimoji="0" lang="es-ES" sz="1800" kern="1200" dirty="0" smtClean="0">
                          <a:solidFill>
                            <a:schemeClr val="dk1"/>
                          </a:solidFill>
                          <a:latin typeface="+mn-lt"/>
                          <a:ea typeface="+mn-ea"/>
                          <a:cs typeface="+mn-cs"/>
                        </a:rPr>
                        <a:t>El consejo de administración proporciona una supervisión adecuada de las actividades de conducta del mercado.</a:t>
                      </a:r>
                      <a:r>
                        <a:rPr kumimoji="0" lang="es-GT" sz="1800" kern="1200" baseline="0" dirty="0" smtClean="0">
                          <a:solidFill>
                            <a:schemeClr val="dk1"/>
                          </a:solidFill>
                          <a:latin typeface="+mn-lt"/>
                          <a:ea typeface="+mn-ea"/>
                          <a:cs typeface="+mn-cs"/>
                        </a:rPr>
                        <a:t> </a:t>
                      </a:r>
                    </a:p>
                  </a:txBody>
                  <a:tcPr/>
                </a:tc>
                <a:tc>
                  <a:txBody>
                    <a:bodyPr/>
                    <a:lstStyle/>
                    <a:p>
                      <a:pPr algn="just"/>
                      <a:r>
                        <a:rPr lang="es-GT" sz="1800" dirty="0" smtClean="0"/>
                        <a:t>Ampliamente</a:t>
                      </a:r>
                    </a:p>
                    <a:p>
                      <a:pPr algn="just"/>
                      <a:r>
                        <a:rPr lang="es-GT" sz="1800" dirty="0" smtClean="0"/>
                        <a:t>Observado</a:t>
                      </a:r>
                      <a:endParaRPr lang="es-GT" sz="1800" dirty="0"/>
                    </a:p>
                  </a:txBody>
                  <a:tcPr/>
                </a:tc>
              </a:tr>
              <a:tr h="44783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p>
                  </a:txBody>
                  <a:tcPr/>
                </a:tc>
              </a:tr>
              <a:tr h="1582749">
                <a:tc gridSpan="2">
                  <a:txBody>
                    <a:bodyPr/>
                    <a:lstStyle/>
                    <a:p>
                      <a:pPr algn="just"/>
                      <a:r>
                        <a:rPr kumimoji="0" lang="es-ES_tradnl" sz="1800" kern="1200" baseline="0" dirty="0" smtClean="0">
                          <a:solidFill>
                            <a:schemeClr val="dk1"/>
                          </a:solidFill>
                          <a:latin typeface="+mn-lt"/>
                          <a:ea typeface="+mn-ea"/>
                          <a:cs typeface="+mn-cs"/>
                        </a:rPr>
                        <a:t>Se requirió a las aseguradoras el nombramiento de un funcionario responsable de la Oficina de Atención al Público,  de conformidad con el literal k) del art. 19 de la Ley de Protección al Consumidor, para atender los  reclamos de asegurados;  deben remitir a la SSF estadísticas mensuales relativas al número  y tipo de casos recibidos, casos resueltos y de los pendientes de resolución.</a:t>
                      </a:r>
                    </a:p>
                    <a:p>
                      <a:pPr algn="just"/>
                      <a:r>
                        <a:rPr kumimoji="0" lang="es-ES_tradnl" sz="1800" kern="1200" baseline="0" dirty="0" smtClean="0">
                          <a:solidFill>
                            <a:schemeClr val="dk1"/>
                          </a:solidFill>
                          <a:latin typeface="+mn-lt"/>
                          <a:ea typeface="+mn-ea"/>
                          <a:cs typeface="+mn-cs"/>
                        </a:rPr>
                        <a:t>En las visitas de inspección se les ha requerido que los informes de la Oficina de Atención al Público sean del conocimiento de l Directorio.</a:t>
                      </a:r>
                    </a:p>
                  </a:txBody>
                  <a:tcPr/>
                </a:tc>
                <a:tc hMerge="1">
                  <a:txBody>
                    <a:bodyPr/>
                    <a:lstStyle/>
                    <a:p>
                      <a:pPr algn="just"/>
                      <a:endParaRPr lang="es-GT" dirty="0"/>
                    </a:p>
                  </a:txBody>
                  <a:tcPr/>
                </a:tc>
              </a:tr>
            </a:tbl>
          </a:graphicData>
        </a:graphic>
      </p:graphicFrame>
      <p:sp>
        <p:nvSpPr>
          <p:cNvPr id="7" name="6 CuadroTexto"/>
          <p:cNvSpPr txBox="1"/>
          <p:nvPr/>
        </p:nvSpPr>
        <p:spPr>
          <a:xfrm>
            <a:off x="381000" y="914400"/>
            <a:ext cx="8534400" cy="584775"/>
          </a:xfrm>
          <a:prstGeom prst="rect">
            <a:avLst/>
          </a:prstGeom>
          <a:noFill/>
        </p:spPr>
        <p:txBody>
          <a:bodyPr wrap="square">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1676400"/>
          <a:ext cx="8458200" cy="4370384"/>
        </p:xfrm>
        <a:graphic>
          <a:graphicData uri="http://schemas.openxmlformats.org/drawingml/2006/table">
            <a:tbl>
              <a:tblPr firstRow="1" bandRow="1">
                <a:tableStyleId>{5C22544A-7EE6-4342-B048-85BDC9FD1C3A}</a:tableStyleId>
              </a:tblPr>
              <a:tblGrid>
                <a:gridCol w="6323120"/>
                <a:gridCol w="2135080"/>
              </a:tblGrid>
              <a:tr h="4478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7714">
                <a:tc>
                  <a:txBody>
                    <a:bodyPr/>
                    <a:lstStyle/>
                    <a:p>
                      <a:pPr marL="263525" indent="-263525" algn="just"/>
                      <a:r>
                        <a:rPr kumimoji="0" lang="es-GT" sz="1800" kern="1200" baseline="0" dirty="0" smtClean="0">
                          <a:solidFill>
                            <a:schemeClr val="dk1"/>
                          </a:solidFill>
                          <a:latin typeface="+mn-lt"/>
                          <a:ea typeface="+mn-ea"/>
                          <a:cs typeface="+mn-cs"/>
                        </a:rPr>
                        <a:t>f. </a:t>
                      </a:r>
                      <a:r>
                        <a:rPr kumimoji="0" lang="es-ES" sz="1800" kern="1200" dirty="0" smtClean="0">
                          <a:solidFill>
                            <a:schemeClr val="dk1"/>
                          </a:solidFill>
                          <a:latin typeface="+mn-lt"/>
                          <a:ea typeface="+mn-ea"/>
                          <a:cs typeface="+mn-cs"/>
                        </a:rPr>
                        <a:t>El consejo de administración debe recibir con regularidad informes relativos a la efectividad de los controles internos. Las deficiencias en los controles internos, ya sean identificados por la administración, el </a:t>
                      </a:r>
                      <a:r>
                        <a:rPr kumimoji="0" lang="es-ES" sz="1800" kern="1200" dirty="0" err="1" smtClean="0">
                          <a:solidFill>
                            <a:schemeClr val="dk1"/>
                          </a:solidFill>
                          <a:latin typeface="+mn-lt"/>
                          <a:ea typeface="+mn-ea"/>
                          <a:cs typeface="+mn-cs"/>
                        </a:rPr>
                        <a:t>staff</a:t>
                      </a:r>
                      <a:r>
                        <a:rPr kumimoji="0" lang="es-ES" sz="1800" kern="1200" dirty="0" smtClean="0">
                          <a:solidFill>
                            <a:schemeClr val="dk1"/>
                          </a:solidFill>
                          <a:latin typeface="+mn-lt"/>
                          <a:ea typeface="+mn-ea"/>
                          <a:cs typeface="+mn-cs"/>
                        </a:rPr>
                        <a:t>, auditoria interna u otro personal de control, son reportados oportunamente y abordados a la brevedad.</a:t>
                      </a:r>
                      <a:r>
                        <a:rPr kumimoji="0" lang="es-GT" sz="1800" kern="1200" baseline="0" dirty="0" smtClean="0">
                          <a:solidFill>
                            <a:schemeClr val="dk1"/>
                          </a:solidFill>
                          <a:latin typeface="+mn-lt"/>
                          <a:ea typeface="+mn-ea"/>
                          <a:cs typeface="+mn-cs"/>
                        </a:rPr>
                        <a:t> </a:t>
                      </a:r>
                    </a:p>
                  </a:txBody>
                  <a:tcPr/>
                </a:tc>
                <a:tc>
                  <a:txBody>
                    <a:bodyPr/>
                    <a:lstStyle/>
                    <a:p>
                      <a:pPr algn="just"/>
                      <a:r>
                        <a:rPr lang="es-GT" sz="1800" b="0" dirty="0" smtClean="0">
                          <a:solidFill>
                            <a:schemeClr val="bg1"/>
                          </a:solidFill>
                        </a:rPr>
                        <a:t>Ampliamente</a:t>
                      </a:r>
                    </a:p>
                    <a:p>
                      <a:pPr algn="just"/>
                      <a:r>
                        <a:rPr lang="es-GT" sz="1800" b="0" dirty="0" smtClean="0">
                          <a:solidFill>
                            <a:schemeClr val="bg1"/>
                          </a:solidFill>
                        </a:rPr>
                        <a:t>Observado</a:t>
                      </a:r>
                      <a:endParaRPr lang="es-GT" sz="1800" b="0" dirty="0">
                        <a:solidFill>
                          <a:schemeClr val="bg1"/>
                        </a:solidFill>
                      </a:endParaRPr>
                    </a:p>
                  </a:txBody>
                  <a:tcPr/>
                </a:tc>
              </a:tr>
              <a:tr h="44783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b="1" dirty="0">
                        <a:solidFill>
                          <a:srgbClr val="FF0000"/>
                        </a:solidFill>
                      </a:endParaRPr>
                    </a:p>
                  </a:txBody>
                  <a:tcPr/>
                </a:tc>
              </a:tr>
              <a:tr h="1582749">
                <a:tc gridSpan="2">
                  <a:txBody>
                    <a:bodyPr/>
                    <a:lstStyle/>
                    <a:p>
                      <a:pPr algn="just"/>
                      <a:r>
                        <a:rPr kumimoji="0" lang="es-ES_tradnl" sz="1800" kern="1200" baseline="0" dirty="0" smtClean="0">
                          <a:solidFill>
                            <a:schemeClr val="dk1"/>
                          </a:solidFill>
                          <a:latin typeface="+mn-lt"/>
                          <a:ea typeface="+mn-ea"/>
                          <a:cs typeface="+mn-cs"/>
                        </a:rPr>
                        <a:t>Auditoría Interna según la normativa aplicable debe presentar al Comité de Auditoría o Directorio, todos los informes que elabore en cumplimiento de sus funciones. Trimestralmente remite a la Superintendencia </a:t>
                      </a:r>
                      <a:r>
                        <a:rPr kumimoji="0" lang="es-ES_tradnl" sz="1800" kern="1200" dirty="0" smtClean="0">
                          <a:solidFill>
                            <a:schemeClr val="dk1"/>
                          </a:solidFill>
                          <a:latin typeface="+mn-lt"/>
                          <a:ea typeface="+mn-ea"/>
                          <a:cs typeface="+mn-cs"/>
                        </a:rPr>
                        <a:t>un informe que contenga: a) evaluación del grado de cumplimiento del plan anual de trabajo, incluyendo el cronograma de trabajo previsto y realizado, b) resumen de todos los informes de auditoría. </a:t>
                      </a:r>
                      <a:r>
                        <a:rPr kumimoji="0" lang="es-ES_tradnl" sz="1800" kern="1200" dirty="0" smtClean="0">
                          <a:solidFill>
                            <a:schemeClr val="bg1"/>
                          </a:solidFill>
                          <a:latin typeface="+mn-lt"/>
                          <a:ea typeface="+mn-ea"/>
                          <a:cs typeface="+mn-cs"/>
                        </a:rPr>
                        <a:t>Debe mejorar</a:t>
                      </a:r>
                      <a:r>
                        <a:rPr kumimoji="0" lang="es-ES_tradnl" sz="1800" kern="1200" baseline="0" dirty="0" smtClean="0">
                          <a:solidFill>
                            <a:schemeClr val="bg1"/>
                          </a:solidFill>
                          <a:latin typeface="+mn-lt"/>
                          <a:ea typeface="+mn-ea"/>
                          <a:cs typeface="+mn-cs"/>
                        </a:rPr>
                        <a:t> la remisión de informes al </a:t>
                      </a:r>
                      <a:r>
                        <a:rPr kumimoji="0" lang="es-ES_tradnl" sz="1800" kern="1200" baseline="0" dirty="0" smtClean="0">
                          <a:solidFill>
                            <a:schemeClr val="bg1"/>
                          </a:solidFill>
                          <a:latin typeface="+mn-lt"/>
                          <a:ea typeface="+mn-ea"/>
                          <a:cs typeface="+mn-cs"/>
                        </a:rPr>
                        <a:t>Directorio. </a:t>
                      </a:r>
                      <a:endParaRPr kumimoji="0" lang="es-ES_tradnl" sz="1800" kern="1200" baseline="0" dirty="0" smtClean="0">
                        <a:solidFill>
                          <a:schemeClr val="bg1"/>
                        </a:solidFill>
                        <a:latin typeface="+mn-lt"/>
                        <a:ea typeface="+mn-ea"/>
                        <a:cs typeface="+mn-cs"/>
                      </a:endParaRPr>
                    </a:p>
                  </a:txBody>
                  <a:tcPr/>
                </a:tc>
                <a:tc hMerge="1">
                  <a:txBody>
                    <a:bodyPr/>
                    <a:lstStyle/>
                    <a:p>
                      <a:pPr algn="just"/>
                      <a:endParaRPr lang="es-GT" dirty="0"/>
                    </a:p>
                  </a:txBody>
                  <a:tcPr/>
                </a:tc>
              </a:tr>
            </a:tbl>
          </a:graphicData>
        </a:graphic>
      </p:graphicFrame>
      <p:sp>
        <p:nvSpPr>
          <p:cNvPr id="7" name="6 CuadroTexto"/>
          <p:cNvSpPr txBox="1"/>
          <p:nvPr/>
        </p:nvSpPr>
        <p:spPr>
          <a:xfrm>
            <a:off x="304800" y="7620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1676400"/>
          <a:ext cx="8458200" cy="4644704"/>
        </p:xfrm>
        <a:graphic>
          <a:graphicData uri="http://schemas.openxmlformats.org/drawingml/2006/table">
            <a:tbl>
              <a:tblPr firstRow="1" bandRow="1">
                <a:tableStyleId>{5C22544A-7EE6-4342-B048-85BDC9FD1C3A}</a:tableStyleId>
              </a:tblPr>
              <a:tblGrid>
                <a:gridCol w="6323120"/>
                <a:gridCol w="2135080"/>
              </a:tblGrid>
              <a:tr h="4478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7714">
                <a:tc>
                  <a:txBody>
                    <a:bodyPr/>
                    <a:lstStyle/>
                    <a:p>
                      <a:pPr marL="263525" indent="-263525" algn="just">
                        <a:tabLst>
                          <a:tab pos="263525" algn="l"/>
                        </a:tabLst>
                      </a:pPr>
                      <a:r>
                        <a:rPr kumimoji="0" lang="es-GT" sz="1800" kern="1200" baseline="0" dirty="0" smtClean="0">
                          <a:solidFill>
                            <a:schemeClr val="dk1"/>
                          </a:solidFill>
                          <a:latin typeface="+mn-lt"/>
                          <a:ea typeface="+mn-ea"/>
                          <a:cs typeface="+mn-cs"/>
                        </a:rPr>
                        <a:t>g. </a:t>
                      </a:r>
                      <a:r>
                        <a:rPr kumimoji="0" lang="es-ES" sz="1800" kern="1200" dirty="0" smtClean="0">
                          <a:solidFill>
                            <a:schemeClr val="dk1"/>
                          </a:solidFill>
                          <a:latin typeface="+mn-lt"/>
                          <a:ea typeface="+mn-ea"/>
                          <a:cs typeface="+mn-cs"/>
                        </a:rPr>
                        <a:t>La autoridad supervisora requiere que los controles internos aborden procedimientos de contabilidad, conciliación de cuentas, listas de control e información para la administración.</a:t>
                      </a:r>
                      <a:endParaRPr kumimoji="0" lang="es-GT" sz="1800" kern="1200" baseline="0" dirty="0" smtClean="0">
                        <a:solidFill>
                          <a:schemeClr val="dk1"/>
                        </a:solidFill>
                        <a:latin typeface="+mn-lt"/>
                        <a:ea typeface="+mn-ea"/>
                        <a:cs typeface="+mn-cs"/>
                      </a:endParaRPr>
                    </a:p>
                  </a:txBody>
                  <a:tcPr/>
                </a:tc>
                <a:tc>
                  <a:txBody>
                    <a:bodyPr/>
                    <a:lstStyle/>
                    <a:p>
                      <a:pPr algn="just"/>
                      <a:r>
                        <a:rPr lang="es-GT" sz="1800" dirty="0" smtClean="0"/>
                        <a:t>Observado</a:t>
                      </a:r>
                      <a:endParaRPr lang="es-GT" sz="1800" dirty="0"/>
                    </a:p>
                  </a:txBody>
                  <a:tcPr/>
                </a:tc>
              </a:tr>
              <a:tr h="44783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p>
                  </a:txBody>
                  <a:tcPr/>
                </a:tc>
              </a:tr>
              <a:tr h="158274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ES_tradnl" sz="1800" kern="1200" baseline="0" dirty="0" smtClean="0">
                          <a:solidFill>
                            <a:schemeClr val="dk1"/>
                          </a:solidFill>
                          <a:latin typeface="+mn-lt"/>
                          <a:ea typeface="+mn-ea"/>
                          <a:cs typeface="+mn-cs"/>
                        </a:rPr>
                        <a:t>El Manual de Contabilidad para Sociedades de Seguros establece que se deben</a:t>
                      </a:r>
                      <a:r>
                        <a:rPr kumimoji="0" lang="es-ES_tradnl" sz="1800" kern="1200" dirty="0" smtClean="0">
                          <a:solidFill>
                            <a:schemeClr val="dk1"/>
                          </a:solidFill>
                          <a:latin typeface="+mn-lt"/>
                          <a:ea typeface="+mn-ea"/>
                          <a:cs typeface="+mn-cs"/>
                        </a:rPr>
                        <a:t> llevar todos los registros administrativos</a:t>
                      </a:r>
                      <a:r>
                        <a:rPr kumimoji="0" lang="es-ES_tradnl" sz="1800" kern="1200" baseline="0" dirty="0" smtClean="0">
                          <a:solidFill>
                            <a:schemeClr val="dk1"/>
                          </a:solidFill>
                          <a:latin typeface="+mn-lt"/>
                          <a:ea typeface="+mn-ea"/>
                          <a:cs typeface="+mn-cs"/>
                        </a:rPr>
                        <a:t> y </a:t>
                      </a:r>
                      <a:r>
                        <a:rPr kumimoji="0" lang="es-ES_tradnl" sz="1800" kern="1200" dirty="0" smtClean="0">
                          <a:solidFill>
                            <a:schemeClr val="dk1"/>
                          </a:solidFill>
                          <a:latin typeface="+mn-lt"/>
                          <a:ea typeface="+mn-ea"/>
                          <a:cs typeface="+mn-cs"/>
                        </a:rPr>
                        <a:t>de contabilidad correspondientes, debiendo registrar las operaciones  de forma clara, concreta e individualizada, aplicando en forma inequívoca las normas y procedimientos establecidos en la normativa contable emitida por la SSF,</a:t>
                      </a:r>
                      <a:r>
                        <a:rPr kumimoji="0" lang="es-ES_tradnl" sz="1800" kern="1200" baseline="0" dirty="0" smtClean="0">
                          <a:solidFill>
                            <a:schemeClr val="dk1"/>
                          </a:solidFill>
                          <a:latin typeface="+mn-lt"/>
                          <a:ea typeface="+mn-ea"/>
                          <a:cs typeface="+mn-cs"/>
                        </a:rPr>
                        <a:t> lo cual también es objeto de revisión en las visitas de inspección.</a:t>
                      </a:r>
                      <a:endParaRPr kumimoji="0" lang="es-ES_tradnl" sz="1800" kern="120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0" lang="es-ES_tradnl" sz="1800" kern="1200" baseline="0" dirty="0" smtClean="0">
                          <a:solidFill>
                            <a:schemeClr val="dk1"/>
                          </a:solidFill>
                          <a:latin typeface="+mn-lt"/>
                          <a:ea typeface="+mn-ea"/>
                          <a:cs typeface="+mn-cs"/>
                        </a:rPr>
                        <a:t>El manual dispone que l</a:t>
                      </a:r>
                      <a:r>
                        <a:rPr kumimoji="0" lang="es-ES_tradnl" sz="1800" kern="1200" dirty="0" smtClean="0">
                          <a:solidFill>
                            <a:schemeClr val="dk1"/>
                          </a:solidFill>
                          <a:latin typeface="+mn-lt"/>
                          <a:ea typeface="+mn-ea"/>
                          <a:cs typeface="+mn-cs"/>
                        </a:rPr>
                        <a:t>os directores, gerentes y empleados a quienes corresponda la preparación o revisión de la información contable, responderán </a:t>
                      </a:r>
                      <a:r>
                        <a:rPr kumimoji="0" lang="es-ES_tradnl" sz="1800" kern="1200" dirty="0" smtClean="0">
                          <a:solidFill>
                            <a:schemeClr val="dk1"/>
                          </a:solidFill>
                          <a:latin typeface="+mn-lt"/>
                          <a:ea typeface="+mn-ea"/>
                          <a:cs typeface="+mn-cs"/>
                        </a:rPr>
                        <a:t>por </a:t>
                      </a:r>
                      <a:r>
                        <a:rPr kumimoji="0" lang="es-ES_tradnl" sz="1800" kern="1200" dirty="0" smtClean="0">
                          <a:solidFill>
                            <a:schemeClr val="dk1"/>
                          </a:solidFill>
                          <a:latin typeface="+mn-lt"/>
                          <a:ea typeface="+mn-ea"/>
                          <a:cs typeface="+mn-cs"/>
                        </a:rPr>
                        <a:t>los errores, omisiones e irregularidades que </a:t>
                      </a:r>
                      <a:r>
                        <a:rPr kumimoji="0" lang="es-ES_tradnl" sz="1800" kern="1200" dirty="0" smtClean="0">
                          <a:solidFill>
                            <a:schemeClr val="dk1"/>
                          </a:solidFill>
                          <a:latin typeface="+mn-lt"/>
                          <a:ea typeface="+mn-ea"/>
                          <a:cs typeface="+mn-cs"/>
                        </a:rPr>
                        <a:t>ésta </a:t>
                      </a:r>
                      <a:r>
                        <a:rPr kumimoji="0" lang="es-ES_tradnl" sz="1800" kern="1200" dirty="0" smtClean="0">
                          <a:solidFill>
                            <a:schemeClr val="dk1"/>
                          </a:solidFill>
                          <a:latin typeface="+mn-lt"/>
                          <a:ea typeface="+mn-ea"/>
                          <a:cs typeface="+mn-cs"/>
                        </a:rPr>
                        <a:t>contenga.</a:t>
                      </a:r>
                      <a:endParaRPr kumimoji="0" lang="es-GT" sz="1800" kern="1200" dirty="0" smtClean="0">
                        <a:solidFill>
                          <a:schemeClr val="dk1"/>
                        </a:solidFill>
                        <a:latin typeface="+mn-lt"/>
                        <a:ea typeface="+mn-ea"/>
                        <a:cs typeface="+mn-cs"/>
                      </a:endParaRPr>
                    </a:p>
                  </a:txBody>
                  <a:tcPr/>
                </a:tc>
                <a:tc hMerge="1">
                  <a:txBody>
                    <a:bodyPr/>
                    <a:lstStyle/>
                    <a:p>
                      <a:pPr algn="just"/>
                      <a:endParaRPr lang="es-GT" dirty="0"/>
                    </a:p>
                  </a:txBody>
                  <a:tcPr/>
                </a:tc>
              </a:tr>
            </a:tbl>
          </a:graphicData>
        </a:graphic>
      </p:graphicFrame>
      <p:sp>
        <p:nvSpPr>
          <p:cNvPr id="7" name="6 CuadroTexto"/>
          <p:cNvSpPr txBox="1"/>
          <p:nvPr/>
        </p:nvSpPr>
        <p:spPr>
          <a:xfrm>
            <a:off x="304800" y="9144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1981200"/>
          <a:ext cx="8458200" cy="3941453"/>
        </p:xfrm>
        <a:graphic>
          <a:graphicData uri="http://schemas.openxmlformats.org/drawingml/2006/table">
            <a:tbl>
              <a:tblPr firstRow="1" bandRow="1">
                <a:tableStyleId>{5C22544A-7EE6-4342-B048-85BDC9FD1C3A}</a:tableStyleId>
              </a:tblPr>
              <a:tblGrid>
                <a:gridCol w="6323120"/>
                <a:gridCol w="2135080"/>
              </a:tblGrid>
              <a:tr h="4478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7714">
                <a:tc>
                  <a:txBody>
                    <a:bodyPr/>
                    <a:lstStyle/>
                    <a:p>
                      <a:pPr marL="263525" indent="-263525" algn="just">
                        <a:tabLst>
                          <a:tab pos="263525" algn="l"/>
                        </a:tabLst>
                      </a:pPr>
                      <a:r>
                        <a:rPr kumimoji="0" lang="es-GT" sz="1800" kern="1200" baseline="0" dirty="0" smtClean="0">
                          <a:solidFill>
                            <a:schemeClr val="dk1"/>
                          </a:solidFill>
                          <a:latin typeface="+mn-lt"/>
                          <a:ea typeface="+mn-ea"/>
                          <a:cs typeface="+mn-cs"/>
                        </a:rPr>
                        <a:t>h. </a:t>
                      </a:r>
                      <a:r>
                        <a:rPr kumimoji="0" lang="es-ES" sz="1800" kern="1200" dirty="0" smtClean="0">
                          <a:solidFill>
                            <a:schemeClr val="dk1"/>
                          </a:solidFill>
                          <a:latin typeface="+mn-lt"/>
                          <a:ea typeface="+mn-ea"/>
                          <a:cs typeface="+mn-cs"/>
                        </a:rPr>
                        <a:t>La autoridad supervisora requiere vigilancia y una clara rendición de cuentas para todas las funciones contratadas con terceros, como si dichas funciones fueran realizadas internamente y sujetas a los estándares normales de control interno.</a:t>
                      </a:r>
                      <a:endParaRPr kumimoji="0" lang="es-GT" sz="1800" kern="1200" baseline="0" dirty="0" smtClean="0">
                        <a:solidFill>
                          <a:schemeClr val="dk1"/>
                        </a:solidFill>
                        <a:latin typeface="+mn-lt"/>
                        <a:ea typeface="+mn-ea"/>
                        <a:cs typeface="+mn-cs"/>
                      </a:endParaRPr>
                    </a:p>
                  </a:txBody>
                  <a:tcPr/>
                </a:tc>
                <a:tc>
                  <a:txBody>
                    <a:bodyPr/>
                    <a:lstStyle/>
                    <a:p>
                      <a:pPr algn="just"/>
                      <a:r>
                        <a:rPr lang="es-GT" sz="1800" dirty="0" smtClean="0"/>
                        <a:t>Ampliamente Observado</a:t>
                      </a:r>
                      <a:endParaRPr lang="es-GT" sz="1800" dirty="0"/>
                    </a:p>
                  </a:txBody>
                  <a:tcPr/>
                </a:tc>
              </a:tr>
              <a:tr h="44783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p>
                  </a:txBody>
                  <a:tcPr/>
                </a:tc>
              </a:tr>
              <a:tr h="1582749">
                <a:tc gridSpan="2">
                  <a:txBody>
                    <a:bodyPr/>
                    <a:lstStyle/>
                    <a:p>
                      <a:pPr algn="just"/>
                      <a:r>
                        <a:rPr kumimoji="0" lang="es-ES_tradnl" sz="1800" kern="1200" baseline="0" dirty="0" smtClean="0">
                          <a:solidFill>
                            <a:schemeClr val="bg1"/>
                          </a:solidFill>
                          <a:latin typeface="+mn-lt"/>
                          <a:ea typeface="+mn-ea"/>
                          <a:cs typeface="+mn-cs"/>
                        </a:rPr>
                        <a:t>No existe  normativa que lo regule; no obstante, en  las visitas de inspección, cuando existe contratación de funciones con terceros se efectúa revisión de los contratos suscritos.</a:t>
                      </a:r>
                    </a:p>
                  </a:txBody>
                  <a:tcPr/>
                </a:tc>
                <a:tc hMerge="1">
                  <a:txBody>
                    <a:bodyPr/>
                    <a:lstStyle/>
                    <a:p>
                      <a:pPr algn="just"/>
                      <a:endParaRPr lang="es-GT" dirty="0"/>
                    </a:p>
                  </a:txBody>
                  <a:tcPr/>
                </a:tc>
              </a:tr>
            </a:tbl>
          </a:graphicData>
        </a:graphic>
      </p:graphicFrame>
      <p:sp>
        <p:nvSpPr>
          <p:cNvPr id="7" name="6 CuadroTexto"/>
          <p:cNvSpPr txBox="1"/>
          <p:nvPr/>
        </p:nvSpPr>
        <p:spPr>
          <a:xfrm>
            <a:off x="304800" y="9144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1676400"/>
          <a:ext cx="8458200" cy="4490093"/>
        </p:xfrm>
        <a:graphic>
          <a:graphicData uri="http://schemas.openxmlformats.org/drawingml/2006/table">
            <a:tbl>
              <a:tblPr firstRow="1" bandRow="1">
                <a:tableStyleId>{5C22544A-7EE6-4342-B048-85BDC9FD1C3A}</a:tableStyleId>
              </a:tblPr>
              <a:tblGrid>
                <a:gridCol w="6323120"/>
                <a:gridCol w="2135080"/>
              </a:tblGrid>
              <a:tr h="4478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7714">
                <a:tc>
                  <a:txBody>
                    <a:bodyPr/>
                    <a:lstStyle/>
                    <a:p>
                      <a:pPr marL="263525" indent="-263525" algn="just">
                        <a:tabLst>
                          <a:tab pos="263525" algn="l"/>
                        </a:tabLst>
                      </a:pPr>
                      <a:r>
                        <a:rPr kumimoji="0" lang="es-GT" sz="1800" kern="1200" baseline="0" dirty="0" smtClean="0">
                          <a:solidFill>
                            <a:schemeClr val="dk1"/>
                          </a:solidFill>
                          <a:latin typeface="+mn-lt"/>
                          <a:ea typeface="+mn-ea"/>
                          <a:cs typeface="+mn-cs"/>
                        </a:rPr>
                        <a:t>i. </a:t>
                      </a:r>
                      <a:r>
                        <a:rPr kumimoji="0" lang="es-ES" sz="1800" kern="1200" dirty="0" smtClean="0">
                          <a:solidFill>
                            <a:schemeClr val="dk1"/>
                          </a:solidFill>
                          <a:latin typeface="+mn-lt"/>
                          <a:ea typeface="+mn-ea"/>
                          <a:cs typeface="+mn-cs"/>
                        </a:rPr>
                        <a:t>La autoridad supervisora requiere que el asegurador tenga funciones de auditoría interna en marcha, de naturaleza y alcance apropiados para el negocio. Esto incluye garantizar el cumplimiento de todas las políticas y procedimientos aplicables, así como la revisión de cuándo las políticas, prácticas y controles del asegurador siguen siendo suficientes y apropiados para su operación.</a:t>
                      </a:r>
                      <a:endParaRPr kumimoji="0" lang="es-GT" sz="1800" kern="1200" baseline="0" dirty="0" smtClean="0">
                        <a:solidFill>
                          <a:schemeClr val="dk1"/>
                        </a:solidFill>
                        <a:latin typeface="+mn-lt"/>
                        <a:ea typeface="+mn-ea"/>
                        <a:cs typeface="+mn-cs"/>
                      </a:endParaRPr>
                    </a:p>
                  </a:txBody>
                  <a:tcPr/>
                </a:tc>
                <a:tc>
                  <a:txBody>
                    <a:bodyPr/>
                    <a:lstStyle/>
                    <a:p>
                      <a:pPr algn="just"/>
                      <a:r>
                        <a:rPr lang="es-GT" sz="1800" dirty="0" smtClean="0">
                          <a:solidFill>
                            <a:schemeClr val="bg1"/>
                          </a:solidFill>
                        </a:rPr>
                        <a:t>Ampliamente</a:t>
                      </a:r>
                    </a:p>
                    <a:p>
                      <a:pPr algn="just"/>
                      <a:r>
                        <a:rPr lang="es-GT" sz="1800" dirty="0" smtClean="0">
                          <a:solidFill>
                            <a:schemeClr val="bg1"/>
                          </a:solidFill>
                        </a:rPr>
                        <a:t>Observado</a:t>
                      </a:r>
                      <a:endParaRPr lang="es-GT" sz="1800" dirty="0">
                        <a:solidFill>
                          <a:schemeClr val="bg1"/>
                        </a:solidFill>
                      </a:endParaRPr>
                    </a:p>
                  </a:txBody>
                  <a:tcPr/>
                </a:tc>
              </a:tr>
              <a:tr h="44783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solidFill>
                          <a:schemeClr val="bg1"/>
                        </a:solidFill>
                      </a:endParaRPr>
                    </a:p>
                  </a:txBody>
                  <a:tcPr/>
                </a:tc>
              </a:tr>
              <a:tr h="1582749">
                <a:tc gridSpan="2">
                  <a:txBody>
                    <a:bodyPr/>
                    <a:lstStyle/>
                    <a:p>
                      <a:pPr algn="just"/>
                      <a:r>
                        <a:rPr kumimoji="0" lang="es-ES_tradnl" sz="1800" kern="1200" baseline="0" dirty="0" smtClean="0">
                          <a:solidFill>
                            <a:schemeClr val="bg1"/>
                          </a:solidFill>
                          <a:latin typeface="+mn-lt"/>
                          <a:ea typeface="+mn-ea"/>
                          <a:cs typeface="+mn-cs"/>
                        </a:rPr>
                        <a:t>Auditoría Interna debe  mantener independencia, según la normativa aplicable, debe informar al Comité de Auditoría o </a:t>
                      </a:r>
                      <a:r>
                        <a:rPr kumimoji="0" lang="es-ES_tradnl" sz="1800" kern="1200" baseline="0" dirty="0" smtClean="0">
                          <a:solidFill>
                            <a:schemeClr val="bg1"/>
                          </a:solidFill>
                          <a:latin typeface="+mn-lt"/>
                          <a:ea typeface="+mn-ea"/>
                          <a:cs typeface="+mn-cs"/>
                        </a:rPr>
                        <a:t>Directorio. </a:t>
                      </a:r>
                      <a:r>
                        <a:rPr kumimoji="0" lang="es-ES_tradnl" sz="1800" kern="1200" baseline="0" dirty="0" smtClean="0">
                          <a:solidFill>
                            <a:schemeClr val="bg1"/>
                          </a:solidFill>
                          <a:latin typeface="+mn-lt"/>
                          <a:ea typeface="+mn-ea"/>
                          <a:cs typeface="+mn-cs"/>
                        </a:rPr>
                        <a:t>La SSF en la visitas de inspección verifica dicho cumplimiento, teniendo acceso a </a:t>
                      </a:r>
                      <a:r>
                        <a:rPr kumimoji="0" lang="es-ES_tradnl" sz="1800" kern="1200" baseline="0" dirty="0" smtClean="0">
                          <a:solidFill>
                            <a:schemeClr val="bg1"/>
                          </a:solidFill>
                          <a:latin typeface="+mn-lt"/>
                          <a:ea typeface="+mn-ea"/>
                          <a:cs typeface="+mn-cs"/>
                        </a:rPr>
                        <a:t>los </a:t>
                      </a:r>
                      <a:r>
                        <a:rPr kumimoji="0" lang="es-ES_tradnl" sz="1800" kern="1200" baseline="0" dirty="0" smtClean="0">
                          <a:solidFill>
                            <a:schemeClr val="bg1"/>
                          </a:solidFill>
                          <a:latin typeface="+mn-lt"/>
                          <a:ea typeface="+mn-ea"/>
                          <a:cs typeface="+mn-cs"/>
                        </a:rPr>
                        <a:t>papeles de trabajo e informes correspondientes. Se están ajustando los controles internos a una gestión integral de riesgos.</a:t>
                      </a:r>
                    </a:p>
                  </a:txBody>
                  <a:tcPr/>
                </a:tc>
                <a:tc hMerge="1">
                  <a:txBody>
                    <a:bodyPr/>
                    <a:lstStyle/>
                    <a:p>
                      <a:pPr algn="just"/>
                      <a:endParaRPr lang="es-GT" dirty="0"/>
                    </a:p>
                  </a:txBody>
                  <a:tcPr/>
                </a:tc>
              </a:tr>
            </a:tbl>
          </a:graphicData>
        </a:graphic>
      </p:graphicFrame>
      <p:sp>
        <p:nvSpPr>
          <p:cNvPr id="7" name="6 CuadroTexto"/>
          <p:cNvSpPr txBox="1"/>
          <p:nvPr/>
        </p:nvSpPr>
        <p:spPr>
          <a:xfrm>
            <a:off x="304800" y="8382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1514475"/>
          <a:ext cx="8458200" cy="4733933"/>
        </p:xfrm>
        <a:graphic>
          <a:graphicData uri="http://schemas.openxmlformats.org/drawingml/2006/table">
            <a:tbl>
              <a:tblPr firstRow="1" bandRow="1">
                <a:tableStyleId>{5C22544A-7EE6-4342-B048-85BDC9FD1C3A}</a:tableStyleId>
              </a:tblPr>
              <a:tblGrid>
                <a:gridCol w="6323120"/>
                <a:gridCol w="2135080"/>
              </a:tblGrid>
              <a:tr h="4478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7714">
                <a:tc>
                  <a:txBody>
                    <a:bodyPr/>
                    <a:lstStyle/>
                    <a:p>
                      <a:pPr marL="263525" indent="-263525" algn="just"/>
                      <a:r>
                        <a:rPr kumimoji="0" lang="es-GT" sz="1800" kern="1200" baseline="0" dirty="0" smtClean="0">
                          <a:solidFill>
                            <a:schemeClr val="dk1"/>
                          </a:solidFill>
                          <a:latin typeface="+mn-lt"/>
                          <a:ea typeface="+mn-ea"/>
                          <a:cs typeface="+mn-cs"/>
                        </a:rPr>
                        <a:t>j. </a:t>
                      </a:r>
                      <a:r>
                        <a:rPr kumimoji="0" lang="es-ES" sz="1800" kern="1200" dirty="0" smtClean="0">
                          <a:solidFill>
                            <a:schemeClr val="dk1"/>
                          </a:solidFill>
                          <a:latin typeface="+mn-lt"/>
                          <a:ea typeface="+mn-ea"/>
                          <a:cs typeface="+mn-cs"/>
                        </a:rPr>
                        <a:t>La autoridad supervisora requiere que la función de auditoría interna: tenga acceso irrestricto a todas las operaciones y ramos de seguros y a los departamentos de soporte; evalúe las funciones que son contratadas con proveedores externos; tenga independencia apropiada, incluyendo las líneas de reporte hacia el consejo de administración; tenga el nivel dentro de la aseguradora para garantizar que los directivos principales reaccionen y actúen con base en sus recomendaciones; cuenten con los recursos suficientes y personal.</a:t>
                      </a:r>
                      <a:endParaRPr kumimoji="0" lang="es-GT" sz="1800" kern="1200" baseline="0" dirty="0" smtClean="0">
                        <a:solidFill>
                          <a:schemeClr val="dk1"/>
                        </a:solidFill>
                        <a:latin typeface="+mn-lt"/>
                        <a:ea typeface="+mn-ea"/>
                        <a:cs typeface="+mn-cs"/>
                      </a:endParaRPr>
                    </a:p>
                  </a:txBody>
                  <a:tcPr/>
                </a:tc>
                <a:tc>
                  <a:txBody>
                    <a:bodyPr/>
                    <a:lstStyle/>
                    <a:p>
                      <a:pPr algn="just"/>
                      <a:r>
                        <a:rPr lang="es-GT" sz="1800" dirty="0" smtClean="0"/>
                        <a:t>Observado</a:t>
                      </a:r>
                      <a:endParaRPr lang="es-GT" sz="1800" dirty="0"/>
                    </a:p>
                  </a:txBody>
                  <a:tcPr/>
                </a:tc>
              </a:tr>
              <a:tr h="44783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p>
                  </a:txBody>
                  <a:tcPr/>
                </a:tc>
              </a:tr>
              <a:tr h="1003629">
                <a:tc gridSpan="2">
                  <a:txBody>
                    <a:bodyPr/>
                    <a:lstStyle/>
                    <a:p>
                      <a:pPr algn="just"/>
                      <a:r>
                        <a:rPr kumimoji="0" lang="es-ES_tradnl" sz="1800" kern="1200" baseline="0" dirty="0" smtClean="0">
                          <a:solidFill>
                            <a:schemeClr val="dk1"/>
                          </a:solidFill>
                          <a:latin typeface="+mn-lt"/>
                          <a:ea typeface="+mn-ea"/>
                          <a:cs typeface="+mn-cs"/>
                        </a:rPr>
                        <a:t>Auditoría Interna cuenta con acceso a la información para  el cumplimiento de sus funciones. Tiene independencia, cuenta con recursos necesarios, se capacita continuamente. Lo anterior es objeto de verificación en las visitas de inspección.</a:t>
                      </a:r>
                    </a:p>
                  </a:txBody>
                  <a:tcPr/>
                </a:tc>
                <a:tc hMerge="1">
                  <a:txBody>
                    <a:bodyPr/>
                    <a:lstStyle/>
                    <a:p>
                      <a:pPr algn="just"/>
                      <a:endParaRPr lang="es-GT" dirty="0"/>
                    </a:p>
                  </a:txBody>
                  <a:tcPr/>
                </a:tc>
              </a:tr>
            </a:tbl>
          </a:graphicData>
        </a:graphic>
      </p:graphicFrame>
      <p:sp>
        <p:nvSpPr>
          <p:cNvPr id="7" name="6 CuadroTexto"/>
          <p:cNvSpPr txBox="1"/>
          <p:nvPr/>
        </p:nvSpPr>
        <p:spPr>
          <a:xfrm>
            <a:off x="304800" y="8382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2057400"/>
          <a:ext cx="8458200" cy="3286127"/>
        </p:xfrm>
        <a:graphic>
          <a:graphicData uri="http://schemas.openxmlformats.org/drawingml/2006/table">
            <a:tbl>
              <a:tblPr firstRow="1" bandRow="1">
                <a:tableStyleId>{5C22544A-7EE6-4342-B048-85BDC9FD1C3A}</a:tableStyleId>
              </a:tblPr>
              <a:tblGrid>
                <a:gridCol w="6323120"/>
                <a:gridCol w="2135080"/>
              </a:tblGrid>
              <a:tr h="4478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7714">
                <a:tc>
                  <a:txBody>
                    <a:bodyPr/>
                    <a:lstStyle/>
                    <a:p>
                      <a:pPr marL="263525" indent="-263525" algn="just">
                        <a:tabLst>
                          <a:tab pos="263525" algn="l"/>
                        </a:tabLst>
                      </a:pPr>
                      <a:r>
                        <a:rPr kumimoji="0" lang="es-GT" sz="1800" kern="1200" baseline="0" dirty="0" smtClean="0">
                          <a:solidFill>
                            <a:schemeClr val="dk1"/>
                          </a:solidFill>
                          <a:latin typeface="+mn-lt"/>
                          <a:ea typeface="+mn-ea"/>
                          <a:cs typeface="+mn-cs"/>
                        </a:rPr>
                        <a:t>k. </a:t>
                      </a:r>
                      <a:r>
                        <a:rPr kumimoji="0" lang="es-ES" sz="1800" kern="1200" dirty="0" smtClean="0">
                          <a:solidFill>
                            <a:schemeClr val="dk1"/>
                          </a:solidFill>
                          <a:latin typeface="+mn-lt"/>
                          <a:ea typeface="+mn-ea"/>
                          <a:cs typeface="+mn-cs"/>
                        </a:rPr>
                        <a:t>La autoridad supervisora tiene acceso a los informes de la función de auditoría interna.</a:t>
                      </a:r>
                      <a:endParaRPr kumimoji="0" lang="es-GT" sz="1800" kern="1200" baseline="0" dirty="0" smtClean="0">
                        <a:solidFill>
                          <a:schemeClr val="dk1"/>
                        </a:solidFill>
                        <a:latin typeface="+mn-lt"/>
                        <a:ea typeface="+mn-ea"/>
                        <a:cs typeface="+mn-cs"/>
                      </a:endParaRPr>
                    </a:p>
                  </a:txBody>
                  <a:tcPr/>
                </a:tc>
                <a:tc>
                  <a:txBody>
                    <a:bodyPr/>
                    <a:lstStyle/>
                    <a:p>
                      <a:pPr algn="just"/>
                      <a:r>
                        <a:rPr lang="es-GT" sz="1800" dirty="0" smtClean="0"/>
                        <a:t>Observado</a:t>
                      </a:r>
                      <a:endParaRPr lang="es-GT" sz="1800" dirty="0"/>
                    </a:p>
                  </a:txBody>
                  <a:tcPr/>
                </a:tc>
              </a:tr>
              <a:tr h="44783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p>
                  </a:txBody>
                  <a:tcPr/>
                </a:tc>
              </a:tr>
              <a:tr h="158274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s-ES_tradnl" sz="1800" kern="1200" baseline="0" dirty="0" smtClean="0">
                          <a:solidFill>
                            <a:schemeClr val="dk1"/>
                          </a:solidFill>
                          <a:latin typeface="+mn-lt"/>
                          <a:ea typeface="+mn-ea"/>
                          <a:cs typeface="+mn-cs"/>
                        </a:rPr>
                        <a:t>Auditoría Interna  presenta a la SSF informes trimestrales sobre el cumplimiento del plan anual de trabajo, el cual debe contener: </a:t>
                      </a:r>
                      <a:r>
                        <a:rPr kumimoji="0" lang="es-ES_tradnl" sz="1800" kern="1200" dirty="0" smtClean="0">
                          <a:solidFill>
                            <a:schemeClr val="dk1"/>
                          </a:solidFill>
                          <a:latin typeface="+mn-lt"/>
                          <a:ea typeface="+mn-ea"/>
                          <a:cs typeface="+mn-cs"/>
                        </a:rPr>
                        <a:t>i) objeto y alcance del examen; </a:t>
                      </a:r>
                      <a:r>
                        <a:rPr kumimoji="0" lang="es-ES_tradnl" sz="1800" kern="1200" dirty="0" err="1" smtClean="0">
                          <a:solidFill>
                            <a:schemeClr val="dk1"/>
                          </a:solidFill>
                          <a:latin typeface="+mn-lt"/>
                          <a:ea typeface="+mn-ea"/>
                          <a:cs typeface="+mn-cs"/>
                        </a:rPr>
                        <a:t>ii</a:t>
                      </a:r>
                      <a:r>
                        <a:rPr kumimoji="0" lang="es-ES_tradnl" sz="1800" kern="1200" dirty="0" smtClean="0">
                          <a:solidFill>
                            <a:schemeClr val="dk1"/>
                          </a:solidFill>
                          <a:latin typeface="+mn-lt"/>
                          <a:ea typeface="+mn-ea"/>
                          <a:cs typeface="+mn-cs"/>
                        </a:rPr>
                        <a:t>) principales situaciones encontradas; </a:t>
                      </a:r>
                      <a:r>
                        <a:rPr kumimoji="0" lang="es-ES_tradnl" sz="1800" kern="1200" dirty="0" err="1" smtClean="0">
                          <a:solidFill>
                            <a:schemeClr val="dk1"/>
                          </a:solidFill>
                          <a:latin typeface="+mn-lt"/>
                          <a:ea typeface="+mn-ea"/>
                          <a:cs typeface="+mn-cs"/>
                        </a:rPr>
                        <a:t>iii</a:t>
                      </a:r>
                      <a:r>
                        <a:rPr kumimoji="0" lang="es-ES_tradnl" sz="1800" kern="1200" dirty="0" smtClean="0">
                          <a:solidFill>
                            <a:schemeClr val="dk1"/>
                          </a:solidFill>
                          <a:latin typeface="+mn-lt"/>
                          <a:ea typeface="+mn-ea"/>
                          <a:cs typeface="+mn-cs"/>
                        </a:rPr>
                        <a:t>) medidas recomendadas y </a:t>
                      </a:r>
                      <a:r>
                        <a:rPr kumimoji="0" lang="es-ES_tradnl" sz="1800" kern="1200" dirty="0" err="1" smtClean="0">
                          <a:solidFill>
                            <a:schemeClr val="dk1"/>
                          </a:solidFill>
                          <a:latin typeface="+mn-lt"/>
                          <a:ea typeface="+mn-ea"/>
                          <a:cs typeface="+mn-cs"/>
                        </a:rPr>
                        <a:t>iv</a:t>
                      </a:r>
                      <a:r>
                        <a:rPr kumimoji="0" lang="es-ES_tradnl" sz="1800" kern="1200" dirty="0" smtClean="0">
                          <a:solidFill>
                            <a:schemeClr val="dk1"/>
                          </a:solidFill>
                          <a:latin typeface="+mn-lt"/>
                          <a:ea typeface="+mn-ea"/>
                          <a:cs typeface="+mn-cs"/>
                        </a:rPr>
                        <a:t>) resultados de seguimiento de informes anteriores</a:t>
                      </a:r>
                      <a:r>
                        <a:rPr kumimoji="0" lang="es-ES_tradnl" sz="1800" kern="1200" dirty="0" smtClean="0">
                          <a:solidFill>
                            <a:schemeClr val="dk1"/>
                          </a:solidFill>
                          <a:latin typeface="+mn-lt"/>
                          <a:ea typeface="+mn-ea"/>
                          <a:cs typeface="+mn-cs"/>
                        </a:rPr>
                        <a:t>. En las visitas de inspección se revisan los papeles de trabajo</a:t>
                      </a:r>
                      <a:r>
                        <a:rPr kumimoji="0" lang="es-ES_tradnl" sz="1800" kern="1200" baseline="0" dirty="0" smtClean="0">
                          <a:solidFill>
                            <a:schemeClr val="dk1"/>
                          </a:solidFill>
                          <a:latin typeface="+mn-lt"/>
                          <a:ea typeface="+mn-ea"/>
                          <a:cs typeface="+mn-cs"/>
                        </a:rPr>
                        <a:t> de ser necesario.</a:t>
                      </a:r>
                      <a:endParaRPr kumimoji="0" lang="es-GT" sz="1800" kern="1200" dirty="0" smtClean="0">
                        <a:solidFill>
                          <a:schemeClr val="dk1"/>
                        </a:solidFill>
                        <a:latin typeface="+mn-lt"/>
                        <a:ea typeface="+mn-ea"/>
                        <a:cs typeface="+mn-cs"/>
                      </a:endParaRPr>
                    </a:p>
                  </a:txBody>
                  <a:tcPr/>
                </a:tc>
                <a:tc hMerge="1">
                  <a:txBody>
                    <a:bodyPr/>
                    <a:lstStyle/>
                    <a:p>
                      <a:pPr algn="just"/>
                      <a:endParaRPr lang="es-GT" dirty="0"/>
                    </a:p>
                  </a:txBody>
                  <a:tcPr/>
                </a:tc>
              </a:tr>
            </a:tbl>
          </a:graphicData>
        </a:graphic>
      </p:graphicFrame>
      <p:sp>
        <p:nvSpPr>
          <p:cNvPr id="7" name="6 CuadroTexto"/>
          <p:cNvSpPr txBox="1"/>
          <p:nvPr/>
        </p:nvSpPr>
        <p:spPr>
          <a:xfrm>
            <a:off x="304800" y="8382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graphicFrame>
        <p:nvGraphicFramePr>
          <p:cNvPr id="6" name="7 Marcador de contenido"/>
          <p:cNvGraphicFramePr>
            <a:graphicFrameLocks/>
          </p:cNvGraphicFramePr>
          <p:nvPr/>
        </p:nvGraphicFramePr>
        <p:xfrm>
          <a:off x="457200" y="1905000"/>
          <a:ext cx="8458200" cy="3667133"/>
        </p:xfrm>
        <a:graphic>
          <a:graphicData uri="http://schemas.openxmlformats.org/drawingml/2006/table">
            <a:tbl>
              <a:tblPr firstRow="1" bandRow="1">
                <a:tableStyleId>{5C22544A-7EE6-4342-B048-85BDC9FD1C3A}</a:tableStyleId>
              </a:tblPr>
              <a:tblGrid>
                <a:gridCol w="6323120"/>
                <a:gridCol w="2135080"/>
              </a:tblGrid>
              <a:tr h="447832">
                <a:tc>
                  <a:txBody>
                    <a:bodyPr/>
                    <a:lstStyle/>
                    <a:p>
                      <a:pPr algn="just"/>
                      <a:r>
                        <a:rPr lang="es-GT" dirty="0" smtClean="0"/>
                        <a:t>Criterios Esenciales</a:t>
                      </a:r>
                      <a:endParaRPr lang="es-GT" dirty="0"/>
                    </a:p>
                  </a:txBody>
                  <a:tcPr/>
                </a:tc>
                <a:tc>
                  <a:txBody>
                    <a:bodyPr/>
                    <a:lstStyle/>
                    <a:p>
                      <a:pPr algn="just"/>
                      <a:r>
                        <a:rPr lang="es-GT" dirty="0" smtClean="0"/>
                        <a:t>Calificación</a:t>
                      </a:r>
                      <a:endParaRPr lang="es-GT" dirty="0"/>
                    </a:p>
                  </a:txBody>
                  <a:tcPr/>
                </a:tc>
              </a:tr>
              <a:tr h="807714">
                <a:tc>
                  <a:txBody>
                    <a:bodyPr/>
                    <a:lstStyle/>
                    <a:p>
                      <a:pPr marL="263525" indent="-263525" algn="just">
                        <a:tabLst>
                          <a:tab pos="263525" algn="l"/>
                        </a:tabLst>
                      </a:pPr>
                      <a:r>
                        <a:rPr kumimoji="0" lang="es-GT" sz="1800" kern="1200" baseline="0" dirty="0" smtClean="0">
                          <a:solidFill>
                            <a:schemeClr val="dk1"/>
                          </a:solidFill>
                          <a:latin typeface="+mn-lt"/>
                          <a:ea typeface="+mn-ea"/>
                          <a:cs typeface="+mn-cs"/>
                        </a:rPr>
                        <a:t>l. </a:t>
                      </a:r>
                      <a:r>
                        <a:rPr kumimoji="0" lang="es-ES" sz="1800" kern="1200" dirty="0" smtClean="0">
                          <a:solidFill>
                            <a:schemeClr val="dk1"/>
                          </a:solidFill>
                          <a:latin typeface="+mn-lt"/>
                          <a:ea typeface="+mn-ea"/>
                          <a:cs typeface="+mn-cs"/>
                        </a:rPr>
                        <a:t>La autoridad supervisora requiere informes actuariales al consejo y a la administración, donde la legislación o la naturaleza de las operaciones de la aseguradora requieran la designación de un actuario.</a:t>
                      </a:r>
                      <a:endParaRPr kumimoji="0" lang="es-GT" sz="1800" kern="1200" baseline="0" dirty="0" smtClean="0">
                        <a:solidFill>
                          <a:schemeClr val="dk1"/>
                        </a:solidFill>
                        <a:latin typeface="+mn-lt"/>
                        <a:ea typeface="+mn-ea"/>
                        <a:cs typeface="+mn-cs"/>
                      </a:endParaRPr>
                    </a:p>
                  </a:txBody>
                  <a:tcPr/>
                </a:tc>
                <a:tc>
                  <a:txBody>
                    <a:bodyPr/>
                    <a:lstStyle/>
                    <a:p>
                      <a:pPr algn="just"/>
                      <a:r>
                        <a:rPr lang="es-GT" sz="1800" dirty="0" smtClean="0"/>
                        <a:t>Observado</a:t>
                      </a:r>
                      <a:endParaRPr lang="es-GT" sz="1800" dirty="0"/>
                    </a:p>
                  </a:txBody>
                  <a:tcPr/>
                </a:tc>
              </a:tr>
              <a:tr h="447832">
                <a:tc>
                  <a:txBody>
                    <a:bodyPr/>
                    <a:lstStyle/>
                    <a:p>
                      <a:pPr algn="just"/>
                      <a:r>
                        <a:rPr lang="es-GT" b="1" dirty="0" smtClean="0">
                          <a:solidFill>
                            <a:schemeClr val="tx1"/>
                          </a:solidFill>
                        </a:rPr>
                        <a:t>Explicación:</a:t>
                      </a:r>
                      <a:endParaRPr lang="es-GT" b="1" dirty="0">
                        <a:solidFill>
                          <a:schemeClr val="tx1"/>
                        </a:solidFill>
                      </a:endParaRPr>
                    </a:p>
                  </a:txBody>
                  <a:tcPr>
                    <a:solidFill>
                      <a:srgbClr val="0070C0"/>
                    </a:solidFill>
                  </a:tcPr>
                </a:tc>
                <a:tc>
                  <a:txBody>
                    <a:bodyPr/>
                    <a:lstStyle/>
                    <a:p>
                      <a:pPr algn="just"/>
                      <a:endParaRPr lang="es-GT" dirty="0"/>
                    </a:p>
                  </a:txBody>
                  <a:tcPr/>
                </a:tc>
              </a:tr>
              <a:tr h="1582749">
                <a:tc gridSpan="2">
                  <a:txBody>
                    <a:bodyPr/>
                    <a:lstStyle/>
                    <a:p>
                      <a:pPr algn="just"/>
                      <a:r>
                        <a:rPr kumimoji="0" lang="es-ES_tradnl" sz="1800" kern="1200" dirty="0" smtClean="0">
                          <a:solidFill>
                            <a:schemeClr val="dk1"/>
                          </a:solidFill>
                          <a:latin typeface="+mn-lt"/>
                          <a:ea typeface="+mn-ea"/>
                          <a:cs typeface="+mn-cs"/>
                        </a:rPr>
                        <a:t>Las Normas para la Constitución de las Reservas Técnicas de las Sociedades de Seguros, NCS-011, requieren que el certificado de valuación de las reservas matemáticas debe ser suscrito por un actuario, el cual debe ser independiente de la sociedad de seguros. </a:t>
                      </a:r>
                      <a:endParaRPr kumimoji="0" lang="es-ES_tradnl" sz="1800" kern="1200" baseline="0" dirty="0" smtClean="0">
                        <a:solidFill>
                          <a:srgbClr val="FF0000"/>
                        </a:solidFill>
                        <a:latin typeface="+mn-lt"/>
                        <a:ea typeface="+mn-ea"/>
                        <a:cs typeface="+mn-cs"/>
                      </a:endParaRPr>
                    </a:p>
                  </a:txBody>
                  <a:tcPr/>
                </a:tc>
                <a:tc hMerge="1">
                  <a:txBody>
                    <a:bodyPr/>
                    <a:lstStyle/>
                    <a:p>
                      <a:pPr algn="just"/>
                      <a:endParaRPr lang="es-GT" dirty="0"/>
                    </a:p>
                  </a:txBody>
                  <a:tcPr/>
                </a:tc>
              </a:tr>
            </a:tbl>
          </a:graphicData>
        </a:graphic>
      </p:graphicFrame>
      <p:sp>
        <p:nvSpPr>
          <p:cNvPr id="7" name="6 CuadroTexto"/>
          <p:cNvSpPr txBox="1"/>
          <p:nvPr/>
        </p:nvSpPr>
        <p:spPr>
          <a:xfrm>
            <a:off x="304800" y="838200"/>
            <a:ext cx="8839200" cy="584775"/>
          </a:xfrm>
          <a:prstGeom prst="rect">
            <a:avLst/>
          </a:prstGeom>
          <a:noFill/>
        </p:spPr>
        <p:txBody>
          <a:bodyPr>
            <a:spAutoFit/>
          </a:bodyPr>
          <a:lstStyle/>
          <a:p>
            <a:pPr marL="0" lvl="1" algn="ctr" fontAlgn="auto">
              <a:spcBef>
                <a:spcPts val="0"/>
              </a:spcBef>
              <a:spcAft>
                <a:spcPts val="0"/>
              </a:spcAft>
              <a:defRPr/>
            </a:pPr>
            <a:r>
              <a:rPr lang="es-SV" sz="3200" dirty="0">
                <a:latin typeface="Arial" pitchFamily="34" charset="0"/>
              </a:rPr>
              <a:t>V. Autoevaluación - Grado de Cumplimiento</a:t>
            </a:r>
            <a:endParaRPr lang="es-ES" sz="3200" dirty="0">
              <a:latin typeface="+mj-lt"/>
            </a:endParaRP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7" name="6 CuadroTexto"/>
          <p:cNvSpPr txBox="1"/>
          <p:nvPr/>
        </p:nvSpPr>
        <p:spPr>
          <a:xfrm>
            <a:off x="1371600" y="685800"/>
            <a:ext cx="8839200" cy="584775"/>
          </a:xfrm>
          <a:prstGeom prst="rect">
            <a:avLst/>
          </a:prstGeom>
          <a:noFill/>
        </p:spPr>
        <p:txBody>
          <a:bodyPr>
            <a:spAutoFit/>
          </a:bodyPr>
          <a:lstStyle/>
          <a:p>
            <a:pPr marL="0" lvl="1" fontAlgn="auto">
              <a:spcBef>
                <a:spcPts val="0"/>
              </a:spcBef>
              <a:spcAft>
                <a:spcPts val="0"/>
              </a:spcAft>
              <a:defRPr/>
            </a:pPr>
            <a:r>
              <a:rPr lang="es-SV" sz="3200" dirty="0">
                <a:latin typeface="Arial" pitchFamily="34" charset="0"/>
              </a:rPr>
              <a:t>VI. </a:t>
            </a:r>
            <a:r>
              <a:rPr lang="es-SV" sz="3200" dirty="0" smtClean="0">
                <a:latin typeface="Arial" pitchFamily="34" charset="0"/>
              </a:rPr>
              <a:t>Retos</a:t>
            </a:r>
            <a:endParaRPr lang="es-ES" sz="3200" dirty="0">
              <a:latin typeface="+mj-lt"/>
            </a:endParaRPr>
          </a:p>
        </p:txBody>
      </p:sp>
      <p:sp>
        <p:nvSpPr>
          <p:cNvPr id="54276" name="4 CuadroTexto"/>
          <p:cNvSpPr txBox="1">
            <a:spLocks noChangeArrowheads="1"/>
          </p:cNvSpPr>
          <p:nvPr/>
        </p:nvSpPr>
        <p:spPr bwMode="auto">
          <a:xfrm>
            <a:off x="609600" y="1600200"/>
            <a:ext cx="7924800" cy="4524315"/>
          </a:xfrm>
          <a:prstGeom prst="rect">
            <a:avLst/>
          </a:prstGeom>
          <a:noFill/>
          <a:ln w="9525">
            <a:noFill/>
            <a:miter lim="800000"/>
            <a:headEnd/>
            <a:tailEnd/>
          </a:ln>
        </p:spPr>
        <p:txBody>
          <a:bodyPr>
            <a:spAutoFit/>
          </a:bodyPr>
          <a:lstStyle/>
          <a:p>
            <a:pPr marL="442913" indent="-442913" algn="just">
              <a:buFont typeface="Wingdings" pitchFamily="2" charset="2"/>
              <a:buChar char="q"/>
              <a:tabLst>
                <a:tab pos="442913" algn="l"/>
              </a:tabLst>
            </a:pPr>
            <a:r>
              <a:rPr lang="es-GT" sz="2400" dirty="0"/>
              <a:t>Desarrollar proyectos de normativa relacionados con la Supervisión en Base a Riesgos.</a:t>
            </a:r>
          </a:p>
          <a:p>
            <a:pPr marL="442913" indent="-442913" algn="just">
              <a:buFont typeface="Wingdings" pitchFamily="2" charset="2"/>
              <a:buChar char="q"/>
              <a:tabLst>
                <a:tab pos="442913" algn="l"/>
              </a:tabLst>
            </a:pPr>
            <a:r>
              <a:rPr lang="es-GT" sz="2400" dirty="0"/>
              <a:t>Desarrollar proyectos de normativa relacionados con la protección de los derechos del usuario.</a:t>
            </a:r>
          </a:p>
          <a:p>
            <a:pPr marL="442913" indent="-442913" algn="just">
              <a:buFont typeface="Wingdings" pitchFamily="2" charset="2"/>
              <a:buChar char="q"/>
              <a:tabLst>
                <a:tab pos="442913" algn="l"/>
              </a:tabLst>
            </a:pPr>
            <a:r>
              <a:rPr lang="es-GT" sz="2400" dirty="0" smtClean="0"/>
              <a:t>Propuesta </a:t>
            </a:r>
            <a:r>
              <a:rPr lang="es-GT" sz="2400" dirty="0"/>
              <a:t>de reforma a la Ley de Sociedades de Seguros.</a:t>
            </a:r>
          </a:p>
          <a:p>
            <a:pPr marL="442913" indent="-442913" algn="just">
              <a:buFont typeface="Wingdings" pitchFamily="2" charset="2"/>
              <a:buChar char="q"/>
              <a:tabLst>
                <a:tab pos="442913" algn="l"/>
              </a:tabLst>
            </a:pPr>
            <a:r>
              <a:rPr lang="es-GT" sz="2400" dirty="0"/>
              <a:t> </a:t>
            </a:r>
            <a:r>
              <a:rPr lang="es-GT" sz="2400" dirty="0" smtClean="0"/>
              <a:t>Consolidar Metodología de Supervisión Basada en Riesgos.</a:t>
            </a:r>
          </a:p>
          <a:p>
            <a:pPr marL="442913" indent="-442913" algn="just">
              <a:buFont typeface="Wingdings" pitchFamily="2" charset="2"/>
              <a:buChar char="q"/>
              <a:tabLst>
                <a:tab pos="442913" algn="l"/>
              </a:tabLst>
            </a:pPr>
            <a:r>
              <a:rPr lang="es-GT" sz="2400" dirty="0" smtClean="0"/>
              <a:t>Adecuar las prácticas de supervisión y regulación a estándares de IAIS.</a:t>
            </a:r>
            <a:endParaRPr lang="es-GT" sz="2400" dirty="0"/>
          </a:p>
          <a:p>
            <a:pPr marL="442913" indent="-442913" algn="just">
              <a:buFont typeface="Wingdings" pitchFamily="2" charset="2"/>
              <a:buChar char="q"/>
              <a:tabLst>
                <a:tab pos="442913" algn="l"/>
              </a:tabLst>
            </a:pPr>
            <a:r>
              <a:rPr lang="es-GT" sz="2400" dirty="0"/>
              <a:t>Fortalecer las competencias </a:t>
            </a:r>
            <a:r>
              <a:rPr lang="es-GT" sz="2400" dirty="0" smtClean="0"/>
              <a:t>y perfiles del </a:t>
            </a:r>
            <a:r>
              <a:rPr lang="es-GT" sz="2400" dirty="0"/>
              <a:t>personal a través de capacitaciones.</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609600" y="2057400"/>
            <a:ext cx="7772400" cy="3816429"/>
          </a:xfrm>
          <a:prstGeom prst="rect">
            <a:avLst/>
          </a:prstGeom>
          <a:noFill/>
        </p:spPr>
        <p:txBody>
          <a:bodyPr wrap="square">
            <a:spAutoFit/>
          </a:bodyPr>
          <a:lstStyle/>
          <a:p>
            <a:pPr marL="539750" indent="-539750" algn="just">
              <a:tabLst>
                <a:tab pos="539750" algn="l"/>
              </a:tabLst>
              <a:defRPr/>
            </a:pPr>
            <a:r>
              <a:rPr lang="es-GT" sz="2600" dirty="0">
                <a:latin typeface="+mj-lt"/>
              </a:rPr>
              <a:t>1)	</a:t>
            </a:r>
            <a:r>
              <a:rPr lang="es-GT" sz="2400" dirty="0" smtClean="0">
                <a:latin typeface="+mj-lt"/>
              </a:rPr>
              <a:t>Presentar una evaluación de los </a:t>
            </a:r>
            <a:r>
              <a:rPr lang="es-GT" sz="2400" dirty="0">
                <a:latin typeface="+mj-lt"/>
              </a:rPr>
              <a:t>avances de la supervisión y regulación del sistema asegurador de El Salvador relacionado con el fortalecimiento del control interno.</a:t>
            </a:r>
          </a:p>
          <a:p>
            <a:pPr marL="539750" indent="-539750" algn="just">
              <a:tabLst>
                <a:tab pos="539750" algn="l"/>
              </a:tabLst>
              <a:defRPr/>
            </a:pPr>
            <a:endParaRPr lang="es-GT" sz="2400" dirty="0">
              <a:latin typeface="+mj-lt"/>
            </a:endParaRPr>
          </a:p>
          <a:p>
            <a:pPr marL="539750" indent="-539750" algn="just">
              <a:tabLst>
                <a:tab pos="539750" algn="l"/>
              </a:tabLst>
              <a:defRPr/>
            </a:pPr>
            <a:r>
              <a:rPr lang="es-GT" sz="2400" dirty="0">
                <a:latin typeface="+mj-lt"/>
              </a:rPr>
              <a:t>2)	Exponer los avances hacia su proceso de adecuación al PBS </a:t>
            </a:r>
            <a:r>
              <a:rPr lang="pt-BR" sz="2400" dirty="0" smtClean="0">
                <a:latin typeface="+mj-lt"/>
              </a:rPr>
              <a:t>No</a:t>
            </a:r>
            <a:r>
              <a:rPr lang="pt-BR" sz="2400" dirty="0">
                <a:latin typeface="+mj-lt"/>
              </a:rPr>
              <a:t>. 10 “Control Interno”. </a:t>
            </a:r>
          </a:p>
          <a:p>
            <a:pPr marL="539750" indent="-539750" algn="just">
              <a:tabLst>
                <a:tab pos="539750" algn="l"/>
              </a:tabLst>
              <a:defRPr/>
            </a:pPr>
            <a:endParaRPr lang="es-GT" sz="2400" dirty="0">
              <a:latin typeface="+mj-lt"/>
            </a:endParaRPr>
          </a:p>
          <a:p>
            <a:pPr marL="539750" indent="-539750" algn="just">
              <a:tabLst>
                <a:tab pos="539750" algn="l"/>
              </a:tabLst>
              <a:defRPr/>
            </a:pPr>
            <a:r>
              <a:rPr lang="es-GT" sz="2400" dirty="0">
                <a:latin typeface="+mj-lt"/>
              </a:rPr>
              <a:t>3)	Mostrar los desafíos futuros en materia de supervisión de seguros.</a:t>
            </a:r>
            <a:endParaRPr lang="es-ES" sz="2400" dirty="0">
              <a:latin typeface="+mj-lt"/>
            </a:endParaRPr>
          </a:p>
        </p:txBody>
      </p:sp>
      <p:pic>
        <p:nvPicPr>
          <p:cNvPr id="8195"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838200" y="838200"/>
            <a:ext cx="7620000" cy="615950"/>
          </a:xfrm>
          <a:prstGeom prst="rect">
            <a:avLst/>
          </a:prstGeom>
          <a:noFill/>
        </p:spPr>
        <p:txBody>
          <a:bodyPr>
            <a:spAutoFit/>
          </a:bodyPr>
          <a:lstStyle/>
          <a:p>
            <a:pPr marL="442913" lvl="1" indent="14288" algn="ctr" fontAlgn="auto">
              <a:spcBef>
                <a:spcPts val="0"/>
              </a:spcBef>
              <a:spcAft>
                <a:spcPts val="0"/>
              </a:spcAft>
              <a:defRPr/>
            </a:pPr>
            <a:r>
              <a:rPr lang="es-SV" sz="3400" dirty="0">
                <a:latin typeface="Arial" pitchFamily="34" charset="0"/>
              </a:rPr>
              <a:t>II. Objetivos de la exposición</a:t>
            </a:r>
            <a:endParaRPr lang="es-ES" sz="3400" dirty="0">
              <a:latin typeface="+mj-lt"/>
            </a:endParaRP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5299" name="4 CuadroTexto"/>
          <p:cNvSpPr txBox="1">
            <a:spLocks noChangeArrowheads="1"/>
          </p:cNvSpPr>
          <p:nvPr/>
        </p:nvSpPr>
        <p:spPr bwMode="auto">
          <a:xfrm>
            <a:off x="685800" y="2743200"/>
            <a:ext cx="7924800" cy="615950"/>
          </a:xfrm>
          <a:prstGeom prst="rect">
            <a:avLst/>
          </a:prstGeom>
          <a:noFill/>
          <a:ln w="9525">
            <a:noFill/>
            <a:miter lim="800000"/>
            <a:headEnd/>
            <a:tailEnd/>
          </a:ln>
        </p:spPr>
        <p:txBody>
          <a:bodyPr>
            <a:spAutoFit/>
          </a:bodyPr>
          <a:lstStyle/>
          <a:p>
            <a:pPr marL="442913" lvl="1" indent="-442913" algn="ctr">
              <a:tabLst>
                <a:tab pos="442913" algn="l"/>
              </a:tabLst>
            </a:pPr>
            <a:r>
              <a:rPr lang="es-SV" sz="3400"/>
              <a:t>Muchas gracias por su atención</a:t>
            </a:r>
            <a:endParaRPr lang="es-ES" sz="3400"/>
          </a:p>
        </p:txBody>
      </p:sp>
      <p:pic>
        <p:nvPicPr>
          <p:cNvPr id="4" name="Picture 6"/>
          <p:cNvPicPr>
            <a:picLocks noChangeAspect="1" noChangeArrowheads="1"/>
          </p:cNvPicPr>
          <p:nvPr/>
        </p:nvPicPr>
        <p:blipFill>
          <a:blip r:embed="rId3" cstate="print"/>
          <a:srcRect/>
          <a:stretch>
            <a:fillRect/>
          </a:stretch>
        </p:blipFill>
        <p:spPr bwMode="auto">
          <a:xfrm>
            <a:off x="457200" y="5105400"/>
            <a:ext cx="2590800" cy="1295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609600" y="1752600"/>
            <a:ext cx="7696200" cy="4555093"/>
          </a:xfrm>
          <a:prstGeom prst="rect">
            <a:avLst/>
          </a:prstGeom>
          <a:noFill/>
        </p:spPr>
        <p:txBody>
          <a:bodyPr wrap="square">
            <a:spAutoFit/>
          </a:bodyPr>
          <a:lstStyle/>
          <a:p>
            <a:pPr marL="539750" indent="-539750" algn="just">
              <a:tabLst>
                <a:tab pos="539750" algn="l"/>
              </a:tabLst>
              <a:defRPr/>
            </a:pPr>
            <a:r>
              <a:rPr lang="es-GT" sz="2600" dirty="0">
                <a:latin typeface="+mj-lt"/>
              </a:rPr>
              <a:t>1)	</a:t>
            </a:r>
            <a:r>
              <a:rPr lang="es-GT" sz="2400" dirty="0">
                <a:latin typeface="+mj-lt"/>
              </a:rPr>
              <a:t>Ausencia de un adecuado control interno como parte integrante de una gestión integral de riesgos.</a:t>
            </a:r>
          </a:p>
          <a:p>
            <a:pPr marL="539750" indent="-539750" algn="just">
              <a:tabLst>
                <a:tab pos="539750" algn="l"/>
              </a:tabLst>
              <a:defRPr/>
            </a:pPr>
            <a:endParaRPr lang="es-GT" sz="2400" dirty="0">
              <a:latin typeface="+mj-lt"/>
            </a:endParaRPr>
          </a:p>
          <a:p>
            <a:pPr marL="539750" indent="-539750" algn="just">
              <a:tabLst>
                <a:tab pos="539750" algn="l"/>
              </a:tabLst>
              <a:defRPr/>
            </a:pPr>
            <a:r>
              <a:rPr lang="es-GT" sz="2400" dirty="0">
                <a:latin typeface="+mj-lt"/>
              </a:rPr>
              <a:t>2)	</a:t>
            </a:r>
            <a:r>
              <a:rPr lang="es-GT" sz="2400" dirty="0" smtClean="0">
                <a:latin typeface="+mj-lt"/>
              </a:rPr>
              <a:t>Falta </a:t>
            </a:r>
            <a:r>
              <a:rPr lang="es-GT" sz="2400" dirty="0" smtClean="0">
                <a:latin typeface="+mj-lt"/>
              </a:rPr>
              <a:t>de independencia </a:t>
            </a:r>
            <a:r>
              <a:rPr lang="es-GT" sz="2400" dirty="0">
                <a:latin typeface="+mj-lt"/>
              </a:rPr>
              <a:t>por parte de auditoría interna.</a:t>
            </a:r>
          </a:p>
          <a:p>
            <a:pPr marL="539750" indent="-539750" algn="just">
              <a:tabLst>
                <a:tab pos="539750" algn="l"/>
              </a:tabLst>
              <a:defRPr/>
            </a:pPr>
            <a:endParaRPr lang="es-GT" sz="2400" dirty="0">
              <a:latin typeface="+mj-lt"/>
            </a:endParaRPr>
          </a:p>
          <a:p>
            <a:pPr marL="539750" indent="-539750" algn="just">
              <a:tabLst>
                <a:tab pos="539750" algn="l"/>
              </a:tabLst>
              <a:defRPr/>
            </a:pPr>
            <a:r>
              <a:rPr lang="es-GT" sz="2400" dirty="0">
                <a:latin typeface="+mj-lt"/>
              </a:rPr>
              <a:t>3)	Directorio no informado sobre cumplimiento de las políticas y procedimientos internos y la  detección de problemas de control y administración interna; así como de las medidas correctivas implementadas.</a:t>
            </a:r>
          </a:p>
        </p:txBody>
      </p:sp>
      <p:pic>
        <p:nvPicPr>
          <p:cNvPr id="9219"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III. Problemática y riesgos identificados</a:t>
            </a:r>
            <a:endParaRPr lang="es-ES" sz="3400" dirty="0">
              <a:latin typeface="+mj-lt"/>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609600" y="2057400"/>
            <a:ext cx="7924800" cy="3816429"/>
          </a:xfrm>
          <a:prstGeom prst="rect">
            <a:avLst/>
          </a:prstGeom>
          <a:noFill/>
        </p:spPr>
        <p:txBody>
          <a:bodyPr wrap="square">
            <a:spAutoFit/>
          </a:bodyPr>
          <a:lstStyle/>
          <a:p>
            <a:pPr marL="539750" indent="-539750" algn="just">
              <a:tabLst>
                <a:tab pos="539750" algn="l"/>
              </a:tabLst>
              <a:defRPr/>
            </a:pPr>
            <a:r>
              <a:rPr lang="es-GT" sz="2600" dirty="0">
                <a:latin typeface="+mj-lt"/>
              </a:rPr>
              <a:t>4)	</a:t>
            </a:r>
            <a:r>
              <a:rPr lang="es-GT" sz="2400" dirty="0">
                <a:latin typeface="+mj-lt"/>
              </a:rPr>
              <a:t>Unidad de Auditoría Interna (UAI) no identifica áreas vulnerables o éstas no son puestas en conocimiento del Directorio y de la </a:t>
            </a:r>
            <a:r>
              <a:rPr lang="es-GT" sz="2400" dirty="0" smtClean="0">
                <a:latin typeface="+mj-lt"/>
              </a:rPr>
              <a:t>Superintendencia.</a:t>
            </a:r>
            <a:endParaRPr lang="es-GT" sz="2400" dirty="0">
              <a:latin typeface="+mj-lt"/>
            </a:endParaRPr>
          </a:p>
          <a:p>
            <a:pPr marL="539750" indent="-539750" algn="just">
              <a:tabLst>
                <a:tab pos="539750" algn="l"/>
              </a:tabLst>
              <a:defRPr/>
            </a:pPr>
            <a:endParaRPr lang="es-GT" sz="2400" dirty="0">
              <a:latin typeface="+mj-lt"/>
            </a:endParaRPr>
          </a:p>
          <a:p>
            <a:pPr marL="539750" indent="-539750" algn="just">
              <a:tabLst>
                <a:tab pos="539750" algn="l"/>
              </a:tabLst>
              <a:defRPr/>
            </a:pPr>
            <a:r>
              <a:rPr lang="es-GT" sz="2400" dirty="0">
                <a:latin typeface="+mj-lt"/>
              </a:rPr>
              <a:t>5) Exámenes no desarrollados apropiadamente, sin metodología que asegure razonablemente la identificación de posibles debilidades.</a:t>
            </a:r>
          </a:p>
          <a:p>
            <a:pPr marL="539750" indent="-539750" algn="just">
              <a:tabLst>
                <a:tab pos="539750" algn="l"/>
              </a:tabLst>
              <a:defRPr/>
            </a:pPr>
            <a:endParaRPr lang="es-GT" sz="2400" dirty="0">
              <a:latin typeface="+mj-lt"/>
            </a:endParaRPr>
          </a:p>
          <a:p>
            <a:pPr marL="539750" indent="-539750" algn="just">
              <a:tabLst>
                <a:tab pos="539750" algn="l"/>
              </a:tabLst>
              <a:defRPr/>
            </a:pPr>
            <a:r>
              <a:rPr lang="es-GT" sz="2400" dirty="0">
                <a:latin typeface="+mj-lt"/>
              </a:rPr>
              <a:t>6)	Empresa sin adecuada gestión integral de riesgos. </a:t>
            </a:r>
          </a:p>
        </p:txBody>
      </p:sp>
      <p:pic>
        <p:nvPicPr>
          <p:cNvPr id="10243"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III. Problemática y riesgos identificados</a:t>
            </a:r>
            <a:endParaRPr lang="es-ES" sz="3400" dirty="0">
              <a:latin typeface="+mj-lt"/>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685800" y="2438400"/>
            <a:ext cx="7848600" cy="3785652"/>
          </a:xfrm>
          <a:prstGeom prst="rect">
            <a:avLst/>
          </a:prstGeom>
          <a:noFill/>
        </p:spPr>
        <p:txBody>
          <a:bodyPr wrap="square">
            <a:spAutoFit/>
          </a:bodyPr>
          <a:lstStyle/>
          <a:p>
            <a:pPr marL="539750" indent="-539750" algn="just">
              <a:tabLst>
                <a:tab pos="539750" algn="l"/>
              </a:tabLst>
              <a:defRPr/>
            </a:pPr>
            <a:r>
              <a:rPr lang="es-GT" sz="2400" dirty="0" smtClean="0">
                <a:latin typeface="+mj-lt"/>
              </a:rPr>
              <a:t>7)	Manuales </a:t>
            </a:r>
            <a:r>
              <a:rPr lang="es-GT" sz="2400" dirty="0">
                <a:latin typeface="+mj-lt"/>
              </a:rPr>
              <a:t>o políticas internas no aprobados por el Directorio, o no </a:t>
            </a:r>
            <a:r>
              <a:rPr lang="es-GT" sz="2400" dirty="0" smtClean="0">
                <a:latin typeface="+mj-lt"/>
              </a:rPr>
              <a:t>actualizados.</a:t>
            </a:r>
          </a:p>
          <a:p>
            <a:pPr marL="539750" indent="-539750" algn="just">
              <a:tabLst>
                <a:tab pos="539750" algn="l"/>
              </a:tabLst>
              <a:defRPr/>
            </a:pPr>
            <a:endParaRPr lang="es-GT" sz="2400" dirty="0" smtClean="0">
              <a:latin typeface="+mj-lt"/>
            </a:endParaRPr>
          </a:p>
          <a:p>
            <a:pPr marL="539750" indent="-539750" algn="just">
              <a:tabLst>
                <a:tab pos="539750" algn="l"/>
              </a:tabLst>
              <a:defRPr/>
            </a:pPr>
            <a:r>
              <a:rPr lang="es-GT" sz="2400" dirty="0"/>
              <a:t>8</a:t>
            </a:r>
            <a:r>
              <a:rPr lang="es-GT" sz="2400" dirty="0" smtClean="0"/>
              <a:t>) Auditores </a:t>
            </a:r>
            <a:r>
              <a:rPr lang="es-GT" sz="2400" dirty="0"/>
              <a:t>externos no incluyen la evaluación de la confiabilidad de la información financiera o el examen realizado no ha sido desarrollado de manera apropiada</a:t>
            </a:r>
            <a:r>
              <a:rPr lang="es-GT" sz="2400" dirty="0" smtClean="0"/>
              <a:t>.</a:t>
            </a:r>
          </a:p>
          <a:p>
            <a:pPr marL="539750" indent="-539750" algn="just">
              <a:tabLst>
                <a:tab pos="539750" algn="l"/>
              </a:tabLst>
              <a:defRPr/>
            </a:pPr>
            <a:endParaRPr lang="es-GT" sz="2400" dirty="0" smtClean="0"/>
          </a:p>
          <a:p>
            <a:pPr marL="539750" indent="-539750" algn="just">
              <a:tabLst>
                <a:tab pos="539750" algn="l"/>
              </a:tabLst>
              <a:defRPr/>
            </a:pPr>
            <a:r>
              <a:rPr lang="es-GT" sz="2400" dirty="0" smtClean="0"/>
              <a:t> </a:t>
            </a:r>
            <a:endParaRPr lang="es-GT" sz="2400" dirty="0"/>
          </a:p>
          <a:p>
            <a:pPr marL="539750" indent="-539750" algn="just">
              <a:tabLst>
                <a:tab pos="539750" algn="l"/>
              </a:tabLst>
              <a:defRPr/>
            </a:pPr>
            <a:endParaRPr lang="es-GT" sz="2400" dirty="0">
              <a:latin typeface="+mj-lt"/>
            </a:endParaRPr>
          </a:p>
        </p:txBody>
      </p:sp>
      <p:pic>
        <p:nvPicPr>
          <p:cNvPr id="12291"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9144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III. Problemática y riesgos identificados</a:t>
            </a:r>
            <a:endParaRPr lang="es-ES" sz="3400" dirty="0">
              <a:latin typeface="+mj-lt"/>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381000" y="1905000"/>
            <a:ext cx="8229600" cy="3277820"/>
          </a:xfrm>
          <a:prstGeom prst="rect">
            <a:avLst/>
          </a:prstGeom>
          <a:noFill/>
        </p:spPr>
        <p:txBody>
          <a:bodyPr>
            <a:spAutoFit/>
          </a:bodyPr>
          <a:lstStyle/>
          <a:p>
            <a:pPr marL="539750" indent="-539750" algn="just">
              <a:tabLst>
                <a:tab pos="539750" algn="l"/>
              </a:tabLst>
              <a:defRPr/>
            </a:pPr>
            <a:endParaRPr lang="es-GT" sz="1100" dirty="0">
              <a:latin typeface="+mj-lt"/>
            </a:endParaRPr>
          </a:p>
          <a:p>
            <a:pPr marL="539750" indent="-539750" algn="just">
              <a:tabLst>
                <a:tab pos="539750" algn="l"/>
              </a:tabLst>
              <a:defRPr/>
            </a:pPr>
            <a:r>
              <a:rPr lang="es-GT" sz="2800" dirty="0" smtClean="0"/>
              <a:t>9)	</a:t>
            </a:r>
            <a:r>
              <a:rPr lang="es-GT" sz="2400" dirty="0" smtClean="0"/>
              <a:t>Posibilidad de pérdidas financieras debido al diseño inapropiado de los procesos críticos, o por aplicar políticas y procedimientos inadecuados o inexistentes.</a:t>
            </a:r>
            <a:endParaRPr lang="es-GT" sz="2400" dirty="0" smtClean="0">
              <a:latin typeface="+mj-lt"/>
            </a:endParaRPr>
          </a:p>
          <a:p>
            <a:pPr marL="539750" indent="-539750" algn="just">
              <a:tabLst>
                <a:tab pos="539750" algn="l"/>
              </a:tabLst>
              <a:defRPr/>
            </a:pPr>
            <a:endParaRPr lang="es-GT" sz="2400" dirty="0" smtClean="0">
              <a:latin typeface="+mj-lt"/>
            </a:endParaRPr>
          </a:p>
          <a:p>
            <a:pPr marL="539750" indent="-539750" algn="just">
              <a:tabLst>
                <a:tab pos="539750" algn="l"/>
              </a:tabLst>
              <a:defRPr/>
            </a:pPr>
            <a:r>
              <a:rPr lang="es-GT" sz="2400" dirty="0" smtClean="0">
                <a:latin typeface="+mj-lt"/>
              </a:rPr>
              <a:t>10</a:t>
            </a:r>
            <a:r>
              <a:rPr lang="es-GT" sz="2400" dirty="0" smtClean="0">
                <a:latin typeface="+mj-lt"/>
              </a:rPr>
              <a:t>)</a:t>
            </a:r>
            <a:r>
              <a:rPr lang="es-GT" sz="2400" dirty="0">
                <a:latin typeface="+mj-lt"/>
              </a:rPr>
              <a:t>	Posibilidad de pérdidas financieras por inadecuada capacitación del personal, negligencia, error humano, </a:t>
            </a:r>
            <a:r>
              <a:rPr lang="es-GT" sz="2400" dirty="0" smtClean="0">
                <a:latin typeface="+mj-lt"/>
              </a:rPr>
              <a:t>fraude</a:t>
            </a:r>
            <a:r>
              <a:rPr lang="es-GT" sz="2400" dirty="0">
                <a:latin typeface="+mj-lt"/>
              </a:rPr>
              <a:t>, robo, </a:t>
            </a:r>
            <a:r>
              <a:rPr lang="es-GT" sz="2400" dirty="0" smtClean="0">
                <a:latin typeface="+mj-lt"/>
              </a:rPr>
              <a:t>entre </a:t>
            </a:r>
            <a:r>
              <a:rPr lang="es-GT" sz="2400" dirty="0">
                <a:latin typeface="+mj-lt"/>
              </a:rPr>
              <a:t>otros.</a:t>
            </a:r>
          </a:p>
          <a:p>
            <a:pPr marL="539750" indent="-539750" algn="just">
              <a:tabLst>
                <a:tab pos="539750" algn="l"/>
              </a:tabLst>
              <a:defRPr/>
            </a:pPr>
            <a:endParaRPr lang="es-GT" sz="2400" dirty="0">
              <a:latin typeface="+mj-lt"/>
            </a:endParaRPr>
          </a:p>
        </p:txBody>
      </p:sp>
      <p:pic>
        <p:nvPicPr>
          <p:cNvPr id="14339"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III. Problemática y riesgos identificados</a:t>
            </a:r>
            <a:endParaRPr lang="es-ES" sz="3400" dirty="0">
              <a:latin typeface="+mj-lt"/>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A:\ssfgdeW.tif"/>
          <p:cNvPicPr>
            <a:picLocks noChangeAspect="1" noChangeArrowheads="1"/>
          </p:cNvPicPr>
          <p:nvPr/>
        </p:nvPicPr>
        <p:blipFill>
          <a:blip r:embed="rId2" cstate="print"/>
          <a:srcRect/>
          <a:stretch>
            <a:fillRect/>
          </a:stretch>
        </p:blipFill>
        <p:spPr bwMode="auto">
          <a:xfrm>
            <a:off x="7848600" y="5943600"/>
            <a:ext cx="1295400" cy="914400"/>
          </a:xfrm>
          <a:prstGeom prst="rect">
            <a:avLst/>
          </a:prstGeom>
          <a:noFill/>
          <a:ln w="9525">
            <a:noFill/>
            <a:miter lim="800000"/>
            <a:headEnd/>
            <a:tailEnd/>
          </a:ln>
        </p:spPr>
      </p:pic>
      <p:sp>
        <p:nvSpPr>
          <p:cNvPr id="5" name="4 CuadroTexto"/>
          <p:cNvSpPr txBox="1"/>
          <p:nvPr/>
        </p:nvSpPr>
        <p:spPr>
          <a:xfrm>
            <a:off x="533400" y="838200"/>
            <a:ext cx="8305800" cy="615950"/>
          </a:xfrm>
          <a:prstGeom prst="rect">
            <a:avLst/>
          </a:prstGeom>
          <a:noFill/>
        </p:spPr>
        <p:txBody>
          <a:bodyPr>
            <a:spAutoFit/>
          </a:bodyPr>
          <a:lstStyle/>
          <a:p>
            <a:pPr marL="0" lvl="1" algn="ctr" fontAlgn="auto">
              <a:spcBef>
                <a:spcPts val="0"/>
              </a:spcBef>
              <a:spcAft>
                <a:spcPts val="0"/>
              </a:spcAft>
              <a:defRPr/>
            </a:pPr>
            <a:r>
              <a:rPr lang="es-SV" sz="3400" dirty="0">
                <a:latin typeface="Arial" pitchFamily="34" charset="0"/>
              </a:rPr>
              <a:t>IV. Marco Normativo</a:t>
            </a:r>
            <a:endParaRPr lang="es-ES" sz="3400" dirty="0">
              <a:latin typeface="+mj-lt"/>
            </a:endParaRPr>
          </a:p>
        </p:txBody>
      </p:sp>
      <p:sp>
        <p:nvSpPr>
          <p:cNvPr id="8" name="7 CuadroTexto"/>
          <p:cNvSpPr txBox="1"/>
          <p:nvPr/>
        </p:nvSpPr>
        <p:spPr>
          <a:xfrm>
            <a:off x="609600" y="1600200"/>
            <a:ext cx="7848600" cy="4524315"/>
          </a:xfrm>
          <a:prstGeom prst="rect">
            <a:avLst/>
          </a:prstGeom>
          <a:noFill/>
        </p:spPr>
        <p:txBody>
          <a:bodyPr wrap="square">
            <a:spAutoFit/>
          </a:bodyPr>
          <a:lstStyle/>
          <a:p>
            <a:pPr algn="just">
              <a:defRPr/>
            </a:pPr>
            <a:r>
              <a:rPr lang="es-GT" sz="2400" dirty="0">
                <a:latin typeface="+mj-lt"/>
              </a:rPr>
              <a:t>1) Actual:</a:t>
            </a:r>
          </a:p>
          <a:p>
            <a:pPr algn="just">
              <a:defRPr/>
            </a:pPr>
            <a:endParaRPr lang="es-ES" sz="2400" dirty="0">
              <a:latin typeface="+mj-lt"/>
            </a:endParaRPr>
          </a:p>
          <a:p>
            <a:pPr marL="442913" indent="-442913" algn="just">
              <a:buFont typeface="Wingdings" pitchFamily="2" charset="2"/>
              <a:buChar char="Ø"/>
              <a:tabLst>
                <a:tab pos="442913" algn="l"/>
              </a:tabLst>
              <a:defRPr/>
            </a:pPr>
            <a:r>
              <a:rPr lang="es-ES" sz="2400" dirty="0">
                <a:latin typeface="+mj-lt"/>
              </a:rPr>
              <a:t>Reglamento de la Unidad de Auditoría Interna de Bancos, Financieras y Sociedades de </a:t>
            </a:r>
            <a:r>
              <a:rPr lang="es-ES" sz="2400" dirty="0" smtClean="0">
                <a:latin typeface="+mj-lt"/>
              </a:rPr>
              <a:t>Seguros, </a:t>
            </a:r>
            <a:r>
              <a:rPr lang="es-ES" sz="2400" dirty="0" smtClean="0">
                <a:latin typeface="+mj-lt"/>
              </a:rPr>
              <a:t>NPB2-04.</a:t>
            </a:r>
            <a:endParaRPr lang="es-ES" sz="2400" dirty="0">
              <a:latin typeface="+mj-lt"/>
            </a:endParaRPr>
          </a:p>
          <a:p>
            <a:pPr marL="442913" indent="-442913" algn="just">
              <a:tabLst>
                <a:tab pos="442913" algn="l"/>
              </a:tabLst>
              <a:defRPr/>
            </a:pPr>
            <a:endParaRPr lang="es-ES" sz="2400" dirty="0">
              <a:latin typeface="+mj-lt"/>
            </a:endParaRPr>
          </a:p>
          <a:p>
            <a:pPr marL="442913" indent="-442913" algn="just">
              <a:buFont typeface="Wingdings" pitchFamily="2" charset="2"/>
              <a:buChar char="Ø"/>
              <a:tabLst>
                <a:tab pos="442913" algn="l"/>
              </a:tabLst>
              <a:defRPr/>
            </a:pPr>
            <a:r>
              <a:rPr lang="es-ES" sz="2400" dirty="0">
                <a:latin typeface="+mj-lt"/>
              </a:rPr>
              <a:t>Normas para las Auditorías Externas de Bancos y Sociedades de Seguros, </a:t>
            </a:r>
            <a:r>
              <a:rPr lang="es-ES" sz="2400" dirty="0" smtClean="0">
                <a:latin typeface="+mj-lt"/>
              </a:rPr>
              <a:t>NPB2-05.</a:t>
            </a:r>
            <a:endParaRPr lang="es-ES" sz="2400" dirty="0">
              <a:latin typeface="+mj-lt"/>
            </a:endParaRPr>
          </a:p>
          <a:p>
            <a:pPr marL="442913" indent="-442913" algn="just">
              <a:tabLst>
                <a:tab pos="442913" algn="l"/>
              </a:tabLst>
              <a:defRPr/>
            </a:pPr>
            <a:endParaRPr lang="es-ES" sz="2400" dirty="0">
              <a:latin typeface="+mj-lt"/>
            </a:endParaRPr>
          </a:p>
          <a:p>
            <a:pPr marL="442913" indent="-442913" algn="just">
              <a:buFont typeface="Wingdings" pitchFamily="2" charset="2"/>
              <a:buChar char="Ø"/>
              <a:tabLst>
                <a:tab pos="442913" algn="l"/>
              </a:tabLst>
              <a:defRPr/>
            </a:pPr>
            <a:r>
              <a:rPr lang="es-GT" sz="2400" dirty="0">
                <a:latin typeface="+mj-lt"/>
              </a:rPr>
              <a:t>Normas para la Inscripción de los Auditores Externos en el Registro de la Superintendencia </a:t>
            </a:r>
            <a:r>
              <a:rPr lang="es-GT" sz="2400" dirty="0" smtClean="0">
                <a:latin typeface="+mj-lt"/>
              </a:rPr>
              <a:t>del </a:t>
            </a:r>
            <a:r>
              <a:rPr lang="es-GT" sz="2400" dirty="0">
                <a:latin typeface="+mj-lt"/>
              </a:rPr>
              <a:t>Sistema Financiero, </a:t>
            </a:r>
            <a:r>
              <a:rPr lang="es-GT" sz="2400" dirty="0" smtClean="0"/>
              <a:t>NPB2-07.</a:t>
            </a:r>
            <a:endParaRPr lang="es-GT" sz="2400" dirty="0">
              <a:latin typeface="+mj-lt"/>
            </a:endParaRP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2012</TotalTime>
  <Words>2199</Words>
  <Application>Microsoft Office PowerPoint</Application>
  <PresentationFormat>Presentación en pantalla (4:3)</PresentationFormat>
  <Paragraphs>286</Paragraphs>
  <Slides>40</Slides>
  <Notes>1</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Flujo</vt:lpstr>
      <vt:lpstr>SEMINARIO REGIONAL SOBRE REGULACIÓN Y SUPERVISIÓN DE SEGUROS - IAIS-ASSAL-2010</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vector>
  </TitlesOfParts>
  <Company>ssf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DE CAPACITACION REGIONAL IAIS-ASSAL-FIDES 2009</dc:title>
  <dc:creator>rifg</dc:creator>
  <cp:lastModifiedBy>SIGO</cp:lastModifiedBy>
  <cp:revision>108</cp:revision>
  <dcterms:created xsi:type="dcterms:W3CDTF">2009-11-10T15:40:51Z</dcterms:created>
  <dcterms:modified xsi:type="dcterms:W3CDTF">2010-11-17T17:46:13Z</dcterms:modified>
</cp:coreProperties>
</file>