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Default Extension="xlsx" ContentType="application/vnd.openxmlformats-officedocument.spreadsheetml.sheet"/>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18"/>
  </p:notesMasterIdLst>
  <p:sldIdLst>
    <p:sldId id="257" r:id="rId4"/>
    <p:sldId id="276" r:id="rId5"/>
    <p:sldId id="270" r:id="rId6"/>
    <p:sldId id="271" r:id="rId7"/>
    <p:sldId id="278" r:id="rId8"/>
    <p:sldId id="279" r:id="rId9"/>
    <p:sldId id="269" r:id="rId10"/>
    <p:sldId id="261" r:id="rId11"/>
    <p:sldId id="272" r:id="rId12"/>
    <p:sldId id="273" r:id="rId13"/>
    <p:sldId id="274" r:id="rId14"/>
    <p:sldId id="280" r:id="rId15"/>
    <p:sldId id="277" r:id="rId16"/>
    <p:sldId id="275"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17FD5"/>
    <a:srgbClr val="0298FE"/>
    <a:srgbClr val="0066FF"/>
    <a:srgbClr val="3399FF"/>
  </p:clrMru>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p:scale>
          <a:sx n="50" d="100"/>
          <a:sy n="50" d="100"/>
        </p:scale>
        <p:origin x="-1002" y="-42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notesMaster" Target="notesMasters/notesMaster1.xml"/><Relationship Id="rId3" Type="http://schemas.openxmlformats.org/officeDocument/2006/relationships/slideMaster" Target="slideMasters/slideMaster2.xml"/><Relationship Id="rId21" Type="http://schemas.openxmlformats.org/officeDocument/2006/relationships/theme" Target="theme/theme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 Type="http://schemas.openxmlformats.org/officeDocument/2006/relationships/slideMaster" Target="slideMasters/slideMaster1.xml"/><Relationship Id="rId16" Type="http://schemas.openxmlformats.org/officeDocument/2006/relationships/slide" Target="slides/slide13.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10" Type="http://schemas.openxmlformats.org/officeDocument/2006/relationships/slide" Target="slides/slide7.xml"/><Relationship Id="rId19"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package" Target="../embeddings/Hoja_de_c_lculo_de_Microsoft_Office_Excel1.xlsx"/></Relationships>
</file>

<file path=ppt/charts/_rels/chart2.xml.rels><?xml version="1.0" encoding="UTF-8" standalone="yes"?>
<Relationships xmlns="http://schemas.openxmlformats.org/package/2006/relationships"><Relationship Id="rId1" Type="http://schemas.openxmlformats.org/officeDocument/2006/relationships/package" Target="../embeddings/Hoja_de_c_lculo_de_Microsoft_Office_Excel2.xlsx"/></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s-ES"/>
  <c:style val="26"/>
  <c:chart>
    <c:title>
      <c:tx>
        <c:rich>
          <a:bodyPr/>
          <a:lstStyle/>
          <a:p>
            <a:pPr>
              <a:defRPr lang="en-US" sz="3200" b="0"/>
            </a:pPr>
            <a:r>
              <a:rPr sz="3200" smtClean="0"/>
              <a:t>Distribución de la producción</a:t>
            </a:r>
            <a:endParaRPr sz="3200"/>
          </a:p>
        </c:rich>
      </c:tx>
      <c:layout/>
    </c:title>
    <c:view3D>
      <c:rotX val="30"/>
      <c:hPercent val="50"/>
      <c:depthPercent val="100"/>
      <c:perspective val="30"/>
    </c:view3D>
    <c:plotArea>
      <c:layout>
        <c:manualLayout>
          <c:layoutTarget val="inner"/>
          <c:xMode val="edge"/>
          <c:yMode val="edge"/>
          <c:x val="1.1711726218271862E-3"/>
          <c:y val="0.16578725939722305"/>
          <c:w val="0.71714774916939061"/>
          <c:h val="0.82881511893089488"/>
        </c:manualLayout>
      </c:layout>
      <c:pie3DChart>
        <c:varyColors val="1"/>
        <c:ser>
          <c:idx val="0"/>
          <c:order val="0"/>
          <c:tx>
            <c:strRef>
              <c:f>Sheet1!$B$1</c:f>
              <c:strCache>
                <c:ptCount val="1"/>
                <c:pt idx="0">
                  <c:v>Chart Title</c:v>
                </c:pt>
              </c:strCache>
            </c:strRef>
          </c:tx>
          <c:dLbls>
            <c:numFmt formatCode="General" sourceLinked="0"/>
            <c:txPr>
              <a:bodyPr/>
              <a:lstStyle/>
              <a:p>
                <a:pPr>
                  <a:defRPr lang="en-US" sz="2400">
                    <a:effectLst>
                      <a:outerShdw blurRad="38100" dist="38100" dir="2700000" algn="tl">
                        <a:srgbClr val="000000">
                          <a:alpha val="43137"/>
                        </a:srgbClr>
                      </a:outerShdw>
                    </a:effectLst>
                  </a:defRPr>
                </a:pPr>
                <a:endParaRPr lang="es-ES"/>
              </a:p>
            </c:txPr>
            <c:showPercent val="1"/>
            <c:showLeaderLines val="1"/>
          </c:dLbls>
          <c:cat>
            <c:strRef>
              <c:f>Sheet1!$A$2:$A$6</c:f>
              <c:strCache>
                <c:ptCount val="5"/>
                <c:pt idx="0">
                  <c:v>Automóviles</c:v>
                </c:pt>
                <c:pt idx="1">
                  <c:v>Vida Corto Plazo</c:v>
                </c:pt>
                <c:pt idx="2">
                  <c:v>Incendio</c:v>
                </c:pt>
                <c:pt idx="3">
                  <c:v>Riesgos Varios</c:v>
                </c:pt>
                <c:pt idx="4">
                  <c:v>Otros</c:v>
                </c:pt>
              </c:strCache>
            </c:strRef>
          </c:cat>
          <c:val>
            <c:numRef>
              <c:f>Sheet1!$B$2:$B$6</c:f>
              <c:numCache>
                <c:formatCode>General</c:formatCode>
                <c:ptCount val="5"/>
                <c:pt idx="0">
                  <c:v>731.3</c:v>
                </c:pt>
                <c:pt idx="1">
                  <c:v>186.6</c:v>
                </c:pt>
                <c:pt idx="2">
                  <c:v>126.4</c:v>
                </c:pt>
                <c:pt idx="3">
                  <c:v>83.7</c:v>
                </c:pt>
                <c:pt idx="4">
                  <c:v>427</c:v>
                </c:pt>
              </c:numCache>
            </c:numRef>
          </c:val>
        </c:ser>
      </c:pie3DChart>
    </c:plotArea>
    <c:legend>
      <c:legendPos val="r"/>
      <c:layout>
        <c:manualLayout>
          <c:xMode val="edge"/>
          <c:yMode val="edge"/>
          <c:x val="0.71349145773956368"/>
          <c:y val="0.11510790778359924"/>
          <c:w val="0.27832858316023579"/>
          <c:h val="0.81886446852734807"/>
        </c:manualLayout>
      </c:layout>
      <c:txPr>
        <a:bodyPr/>
        <a:lstStyle/>
        <a:p>
          <a:pPr>
            <a:defRPr lang="en-US" sz="2000">
              <a:effectLst>
                <a:outerShdw blurRad="38100" dist="38100" dir="2700000" algn="tl">
                  <a:srgbClr val="000000">
                    <a:alpha val="43137"/>
                  </a:srgbClr>
                </a:outerShdw>
              </a:effectLst>
            </a:defRPr>
          </a:pPr>
          <a:endParaRPr lang="es-ES"/>
        </a:p>
      </c:txPr>
    </c:legend>
    <c:plotVisOnly val="1"/>
  </c:chart>
  <c:txPr>
    <a:bodyPr/>
    <a:lstStyle/>
    <a:p>
      <a:pPr>
        <a:defRPr sz="1800"/>
      </a:pPr>
      <a:endParaRPr lang="es-ES"/>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s-ES"/>
  <c:style val="26"/>
  <c:chart>
    <c:title>
      <c:tx>
        <c:rich>
          <a:bodyPr/>
          <a:lstStyle/>
          <a:p>
            <a:pPr>
              <a:defRPr lang="es-ES" sz="3200" noProof="0"/>
            </a:pPr>
            <a:r>
              <a:rPr lang="es-ES" sz="3200" noProof="0" smtClean="0"/>
              <a:t>Distribución de la cartera de inversión</a:t>
            </a:r>
            <a:endParaRPr lang="es-ES" sz="3200" noProof="0"/>
          </a:p>
        </c:rich>
      </c:tx>
      <c:layout/>
    </c:title>
    <c:view3D>
      <c:rotX val="30"/>
      <c:hPercent val="50"/>
      <c:depthPercent val="100"/>
      <c:perspective val="30"/>
    </c:view3D>
    <c:plotArea>
      <c:layout>
        <c:manualLayout>
          <c:layoutTarget val="inner"/>
          <c:xMode val="edge"/>
          <c:yMode val="edge"/>
          <c:x val="1.1711726218271853E-3"/>
          <c:y val="0.16578725939722294"/>
          <c:w val="0.71714774916939061"/>
          <c:h val="0.82881511893089499"/>
        </c:manualLayout>
      </c:layout>
      <c:pie3DChart>
        <c:varyColors val="1"/>
        <c:ser>
          <c:idx val="0"/>
          <c:order val="0"/>
          <c:tx>
            <c:strRef>
              <c:f>Sheet1!$B$1</c:f>
              <c:strCache>
                <c:ptCount val="1"/>
                <c:pt idx="0">
                  <c:v>Chart Title</c:v>
                </c:pt>
              </c:strCache>
            </c:strRef>
          </c:tx>
          <c:dLbls>
            <c:numFmt formatCode="General" sourceLinked="0"/>
            <c:showPercent val="1"/>
            <c:showLeaderLines val="1"/>
          </c:dLbls>
          <c:cat>
            <c:strRef>
              <c:f>Sheet1!$A$2:$A$5</c:f>
              <c:strCache>
                <c:ptCount val="4"/>
                <c:pt idx="0">
                  <c:v>Renta Fija</c:v>
                </c:pt>
                <c:pt idx="1">
                  <c:v>Inversiones inmobiliarias</c:v>
                </c:pt>
                <c:pt idx="2">
                  <c:v>Renta Variable</c:v>
                </c:pt>
                <c:pt idx="3">
                  <c:v>Otros</c:v>
                </c:pt>
              </c:strCache>
            </c:strRef>
          </c:cat>
          <c:val>
            <c:numRef>
              <c:f>Sheet1!$B$2:$B$5</c:f>
              <c:numCache>
                <c:formatCode>General</c:formatCode>
                <c:ptCount val="4"/>
                <c:pt idx="0">
                  <c:v>508.2</c:v>
                </c:pt>
                <c:pt idx="1">
                  <c:v>70.099999999999994</c:v>
                </c:pt>
                <c:pt idx="2">
                  <c:v>10.1</c:v>
                </c:pt>
                <c:pt idx="3">
                  <c:v>1.5</c:v>
                </c:pt>
              </c:numCache>
            </c:numRef>
          </c:val>
        </c:ser>
      </c:pie3DChart>
    </c:plotArea>
    <c:legend>
      <c:legendPos val="r"/>
      <c:layout>
        <c:manualLayout>
          <c:xMode val="edge"/>
          <c:yMode val="edge"/>
          <c:x val="0.71349145773956379"/>
          <c:y val="0.21157817352346037"/>
          <c:w val="0.27832858316023595"/>
          <c:h val="0.68820002082438669"/>
        </c:manualLayout>
      </c:layout>
      <c:txPr>
        <a:bodyPr/>
        <a:lstStyle/>
        <a:p>
          <a:pPr>
            <a:defRPr sz="2400"/>
          </a:pPr>
          <a:endParaRPr lang="es-ES"/>
        </a:p>
      </c:txPr>
    </c:legend>
    <c:plotVisOnly val="1"/>
  </c:chart>
  <c:txPr>
    <a:bodyPr/>
    <a:lstStyle/>
    <a:p>
      <a:pPr>
        <a:defRPr sz="1800"/>
      </a:pPr>
      <a:endParaRPr lang="es-ES"/>
    </a:p>
  </c:txPr>
  <c:externalData r:id="rId1"/>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A656AE6-D131-4182-8B4B-D8C160C8C95C}" type="datetimeFigureOut">
              <a:rPr lang="en-US" smtClean="0"/>
              <a:pPr/>
              <a:t>4/20/2014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CC58D59-23CE-466F-916B-9437441DB45B}" type="slidenum">
              <a:rPr lang="en-US" smtClean="0"/>
              <a:pPr/>
              <a:t>‹Nº›</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4/20/2014 1:56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rPr>
            </a:br>
            <a:r>
              <a:rPr lang="en-US" sz="500" dirty="0" smtClean="0">
                <a:solidFill>
                  <a:srgbClr val="000000"/>
                </a:solidFill>
              </a:rPr>
              <a:t>MICROSOFT MAKES NO WARRANTIES, EXPRESS, IMPLIED OR STATUTORY, AS TO THE INFORMATION IN THIS PRESENTATION.</a:t>
            </a:r>
          </a:p>
          <a:p>
            <a:endParaRPr lang="en-US" sz="500" dirty="0"/>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4/20/2014 1:56 PM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8</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4/20/2014 1:56 PM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9</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s-ES" smtClean="0"/>
              <a:t>Haga clic para modificar el estilo de subtítulo del patrón</a:t>
            </a:r>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s-ES" smtClean="0"/>
              <a:t>Haga clic para modificar el estilo de título del patrón</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s-ES" smtClean="0"/>
              <a:t>Haga clic para modificar el estilo de título del patrón</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s-ES" smtClean="0"/>
              <a:t>Haga clic para modificar el estilo de texto del patrón</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lang="en-US" sz="12000" b="1" i="1" kern="1200" spc="-770" baseline="0" dirty="0" smtClean="0">
                <a:ln w="11430"/>
                <a:gradFill>
                  <a:gsLst>
                    <a:gs pos="0">
                      <a:schemeClr val="accent2"/>
                    </a:gs>
                    <a:gs pos="37000">
                      <a:schemeClr val="tx1"/>
                    </a:gs>
                    <a:gs pos="71000">
                      <a:schemeClr val="accent2"/>
                    </a:gs>
                  </a:gsLst>
                  <a:lin ang="5400000"/>
                </a:gradFill>
                <a:effectLst>
                  <a:outerShdw blurRad="50800" dist="39000" dir="5460000" algn="tl">
                    <a:srgbClr val="000000">
                      <a:alpha val="38000"/>
                    </a:srgbClr>
                  </a:outerShdw>
                </a:effectLst>
                <a:latin typeface="+mn-lt"/>
                <a:ea typeface="+mn-ea"/>
                <a:cs typeface="+mn-cs"/>
              </a:defRPr>
            </a:lvl1pPr>
          </a:lstStyle>
          <a:p>
            <a:pPr lvl="0"/>
            <a:r>
              <a:rPr lang="en-US" dirty="0" smtClean="0"/>
              <a:t>click to…</a:t>
            </a:r>
          </a:p>
        </p:txBody>
      </p:sp>
      <p:pic>
        <p:nvPicPr>
          <p:cNvPr id="5" name="Picture 4" descr="footer_graphic.png"/>
          <p:cNvPicPr>
            <a:picLocks noChangeAspect="1"/>
          </p:cNvPicPr>
          <p:nvPr userDrawn="1"/>
        </p:nvPicPr>
        <p:blipFill>
          <a:blip r:embed="rId2"/>
          <a:stretch>
            <a:fillRect/>
          </a:stretch>
        </p:blipFill>
        <p:spPr>
          <a:xfrm>
            <a:off x="0" y="5437414"/>
            <a:ext cx="9144000" cy="1420586"/>
          </a:xfrm>
          <a:prstGeom prst="rect">
            <a:avLst/>
          </a:prstGeom>
        </p:spPr>
      </p:pic>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lang="en-US" sz="12000" b="1" i="1" kern="1200" spc="-770" baseline="0" dirty="0" smtClean="0">
                <a:ln w="11430"/>
                <a:gradFill>
                  <a:gsLst>
                    <a:gs pos="0">
                      <a:schemeClr val="accent2"/>
                    </a:gs>
                    <a:gs pos="37000">
                      <a:schemeClr val="tx1"/>
                    </a:gs>
                    <a:gs pos="71000">
                      <a:schemeClr val="accent2"/>
                    </a:gs>
                  </a:gsLst>
                  <a:lin ang="5400000"/>
                </a:gradFill>
                <a:effectLst>
                  <a:outerShdw blurRad="50800" dist="39000" dir="5460000" algn="tl">
                    <a:srgbClr val="000000">
                      <a:alpha val="38000"/>
                    </a:srgbClr>
                  </a:outerShdw>
                </a:effectLst>
                <a:latin typeface="+mn-lt"/>
                <a:ea typeface="+mn-ea"/>
                <a:cs typeface="+mn-cs"/>
              </a:defRPr>
            </a:lvl1pPr>
          </a:lstStyle>
          <a:p>
            <a:pPr lvl="0"/>
            <a:r>
              <a:rPr lang="en-US" dirty="0" smtClean="0"/>
              <a:t>click to…</a:t>
            </a:r>
          </a:p>
        </p:txBody>
      </p:sp>
      <p:pic>
        <p:nvPicPr>
          <p:cNvPr id="5" name="Picture 4" descr="footer_graphic.png"/>
          <p:cNvPicPr>
            <a:picLocks noChangeAspect="1"/>
          </p:cNvPicPr>
          <p:nvPr userDrawn="1"/>
        </p:nvPicPr>
        <p:blipFill>
          <a:blip r:embed="rId2"/>
          <a:stretch>
            <a:fillRect/>
          </a:stretch>
        </p:blipFill>
        <p:spPr>
          <a:xfrm>
            <a:off x="0" y="5437414"/>
            <a:ext cx="9144000" cy="1420586"/>
          </a:xfrm>
          <a:prstGeom prst="rect">
            <a:avLst/>
          </a:prstGeom>
        </p:spPr>
      </p:pic>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p:transition>
    <p:fade/>
  </p:transition>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8.jpeg"/><Relationship Id="rId5" Type="http://schemas.openxmlformats.org/officeDocument/2006/relationships/image" Target="../media/image7.jpeg"/><Relationship Id="rId4" Type="http://schemas.openxmlformats.org/officeDocument/2006/relationships/hyperlink" Target="http://portal/Logos%20e%20Imagenes%20del%20BCP/Logotipo%20BCP-Uso%20Protocolar.png"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2524132"/>
          </a:xfrm>
        </p:spPr>
        <p:txBody>
          <a:bodyPr/>
          <a:lstStyle/>
          <a:p>
            <a:r>
              <a:rPr lang="es-ES" dirty="0" smtClean="0"/>
              <a:t>Regulación y Supervisión del Seguro en Paraguay</a:t>
            </a:r>
            <a:br>
              <a:rPr lang="es-ES" dirty="0" smtClean="0"/>
            </a:br>
            <a:r>
              <a:rPr lang="es-ES" sz="3600" dirty="0" smtClean="0"/>
              <a:t>Evolución reciente</a:t>
            </a:r>
            <a:endParaRPr lang="es-ES" sz="3600" dirty="0"/>
          </a:p>
        </p:txBody>
      </p:sp>
      <p:sp>
        <p:nvSpPr>
          <p:cNvPr id="3" name="Subtitle 2"/>
          <p:cNvSpPr>
            <a:spLocks noGrp="1"/>
          </p:cNvSpPr>
          <p:nvPr>
            <p:ph type="subTitle" idx="1"/>
          </p:nvPr>
        </p:nvSpPr>
        <p:spPr>
          <a:xfrm>
            <a:off x="642910" y="4857760"/>
            <a:ext cx="7681913" cy="1357322"/>
          </a:xfrm>
        </p:spPr>
        <p:txBody>
          <a:bodyPr>
            <a:normAutofit/>
          </a:bodyPr>
          <a:lstStyle/>
          <a:p>
            <a:r>
              <a:rPr lang="es-ES_tradnl" sz="2800" dirty="0" smtClean="0"/>
              <a:t>Derlis Penayo Ramírez</a:t>
            </a:r>
          </a:p>
          <a:p>
            <a:r>
              <a:rPr lang="es-ES_tradnl" sz="1800" dirty="0" smtClean="0"/>
              <a:t>Intendente de Estudios Técnicos y Actuariales</a:t>
            </a:r>
          </a:p>
          <a:p>
            <a:r>
              <a:rPr lang="es-ES_tradnl" sz="1800" dirty="0" smtClean="0"/>
              <a:t>Superintendencia de Seguros</a:t>
            </a:r>
          </a:p>
          <a:p>
            <a:r>
              <a:rPr lang="es-ES_tradnl" sz="1800" dirty="0" smtClean="0"/>
              <a:t>Banco Central del Paraguay</a:t>
            </a:r>
          </a:p>
        </p:txBody>
      </p:sp>
      <p:cxnSp>
        <p:nvCxnSpPr>
          <p:cNvPr id="5" name="4 Conector recto"/>
          <p:cNvCxnSpPr/>
          <p:nvPr/>
        </p:nvCxnSpPr>
        <p:spPr>
          <a:xfrm>
            <a:off x="642910" y="3357562"/>
            <a:ext cx="7500990" cy="1588"/>
          </a:xfrm>
          <a:prstGeom prst="line">
            <a:avLst/>
          </a:prstGeom>
        </p:spPr>
        <p:style>
          <a:lnRef idx="1">
            <a:schemeClr val="accent1"/>
          </a:lnRef>
          <a:fillRef idx="0">
            <a:schemeClr val="accent1"/>
          </a:fillRef>
          <a:effectRef idx="0">
            <a:schemeClr val="accent1"/>
          </a:effectRef>
          <a:fontRef idx="minor">
            <a:schemeClr val="tx1"/>
          </a:fontRef>
        </p:style>
      </p:cxnSp>
      <p:sp>
        <p:nvSpPr>
          <p:cNvPr id="6" name="5 CuadroTexto"/>
          <p:cNvSpPr txBox="1"/>
          <p:nvPr/>
        </p:nvSpPr>
        <p:spPr>
          <a:xfrm>
            <a:off x="7000892" y="6345816"/>
            <a:ext cx="1991251" cy="369332"/>
          </a:xfrm>
          <a:prstGeom prst="rect">
            <a:avLst/>
          </a:prstGeom>
          <a:noFill/>
        </p:spPr>
        <p:txBody>
          <a:bodyPr wrap="none" rtlCol="0">
            <a:spAutoFit/>
          </a:bodyPr>
          <a:lstStyle/>
          <a:p>
            <a:r>
              <a:rPr lang="es-ES" dirty="0" smtClean="0"/>
              <a:t>21 de abril de 2014</a:t>
            </a:r>
            <a:endParaRPr lang="es-ES" dirty="0"/>
          </a:p>
        </p:txBody>
      </p:sp>
      <p:pic>
        <p:nvPicPr>
          <p:cNvPr id="7" name="6 Imagen" descr="IAIS Logo (RGB)"/>
          <p:cNvPicPr/>
          <p:nvPr/>
        </p:nvPicPr>
        <p:blipFill>
          <a:blip r:embed="rId3" cstate="print">
            <a:lum/>
            <a:extLst>
              <a:ext uri="{28A0092B-C50C-407E-A947-70E740481C1C}">
                <a14:useLocalDpi xmlns:lc="http://schemas.openxmlformats.org/drawingml/2006/lockedCanvas" xmlns:pic="http://schemas.openxmlformats.org/drawingml/2006/picture" xmlns:a14="http://schemas.microsoft.com/office/drawing/2010/main" xmlns:wps="http://schemas.microsoft.com/office/word/2010/wordprocessingShape" xmlns:wne="http://schemas.microsoft.com/office/word/2006/wordml"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mc="http://schemas.openxmlformats.org/markup-compatibility/2006" xmlns:wpc="http://schemas.microsoft.com/office/word/2010/wordprocessingCanvas" xmlns="" val="0"/>
              </a:ext>
            </a:extLst>
          </a:blip>
          <a:srcRect/>
          <a:stretch>
            <a:fillRect/>
          </a:stretch>
        </p:blipFill>
        <p:spPr bwMode="auto">
          <a:xfrm>
            <a:off x="428595" y="357166"/>
            <a:ext cx="2250135" cy="785818"/>
          </a:xfrm>
          <a:prstGeom prst="rect">
            <a:avLst/>
          </a:prstGeom>
          <a:noFill/>
          <a:ln>
            <a:noFill/>
          </a:ln>
          <a:effectLst>
            <a:outerShdw blurRad="152400" dist="317500" dir="5400000" sx="90000" sy="-19000" rotWithShape="0">
              <a:prstClr val="black">
                <a:alpha val="15000"/>
              </a:prstClr>
            </a:outerShdw>
          </a:effectLst>
        </p:spPr>
      </p:pic>
      <p:pic>
        <p:nvPicPr>
          <p:cNvPr id="8" name="7 Imagen" descr="http://portal/Logos%20e%20Imagenes%20del%20BCP/_w/Logotipo%20BCP-Uso%20Protocolar_png.jpg">
            <a:hlinkClick r:id="rId4"/>
          </p:cNvPr>
          <p:cNvPicPr/>
          <p:nvPr/>
        </p:nvPicPr>
        <p:blipFill>
          <a:blip r:embed="rId5" cstate="print">
            <a:duotone>
              <a:schemeClr val="accent2">
                <a:shade val="45000"/>
                <a:satMod val="135000"/>
              </a:schemeClr>
              <a:prstClr val="white"/>
            </a:duotone>
            <a:extLst>
              <a:ext uri="{28A0092B-C50C-407E-A947-70E740481C1C}">
                <a14:useLocalDpi xmlns:lc="http://schemas.openxmlformats.org/drawingml/2006/lockedCanvas" xmlns:pic="http://schemas.openxmlformats.org/drawingml/2006/picture" xmlns:a14="http://schemas.microsoft.com/office/drawing/2010/main" xmlns:wps="http://schemas.microsoft.com/office/word/2010/wordprocessingShape" xmlns:wne="http://schemas.microsoft.com/office/word/2006/wordml"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mc="http://schemas.openxmlformats.org/markup-compatibility/2006" xmlns:wpc="http://schemas.microsoft.com/office/word/2010/wordprocessingCanvas" xmlns="" val="0"/>
              </a:ext>
            </a:extLst>
          </a:blip>
          <a:srcRect/>
          <a:stretch>
            <a:fillRect/>
          </a:stretch>
        </p:blipFill>
        <p:spPr bwMode="auto">
          <a:xfrm>
            <a:off x="4071934" y="285728"/>
            <a:ext cx="928694" cy="928694"/>
          </a:xfrm>
          <a:prstGeom prst="ellipse">
            <a:avLst/>
          </a:prstGeom>
          <a:ln/>
          <a:effectLst>
            <a:outerShdw blurRad="152400" dist="317500" dir="5400000" sx="90000" sy="-19000" rotWithShape="0">
              <a:prstClr val="black">
                <a:alpha val="15000"/>
              </a:prstClr>
            </a:outerShdw>
          </a:effectLst>
        </p:spPr>
        <p:style>
          <a:lnRef idx="0">
            <a:schemeClr val="accent5"/>
          </a:lnRef>
          <a:fillRef idx="3">
            <a:schemeClr val="accent5"/>
          </a:fillRef>
          <a:effectRef idx="3">
            <a:schemeClr val="accent5"/>
          </a:effectRef>
          <a:fontRef idx="minor">
            <a:schemeClr val="lt1"/>
          </a:fontRef>
        </p:style>
      </p:pic>
      <p:pic>
        <p:nvPicPr>
          <p:cNvPr id="9" name="8 Imagen" descr="Descripción: Descripción: Logotipo_ASSAL_2005"/>
          <p:cNvPicPr/>
          <p:nvPr/>
        </p:nvPicPr>
        <p:blipFill>
          <a:blip r:embed="rId6" cstate="print">
            <a:extLst>
              <a:ext uri="{28A0092B-C50C-407E-A947-70E740481C1C}">
                <a14:useLocalDpi xmlns:lc="http://schemas.openxmlformats.org/drawingml/2006/lockedCanvas" xmlns:pic="http://schemas.openxmlformats.org/drawingml/2006/picture" xmlns:a14="http://schemas.microsoft.com/office/drawing/2010/main" xmlns:wps="http://schemas.microsoft.com/office/word/2010/wordprocessingShape" xmlns:wne="http://schemas.microsoft.com/office/word/2006/wordml"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mc="http://schemas.openxmlformats.org/markup-compatibility/2006" xmlns:wpc="http://schemas.microsoft.com/office/word/2010/wordprocessingCanvas" xmlns="" val="0"/>
              </a:ext>
            </a:extLst>
          </a:blip>
          <a:srcRect/>
          <a:stretch>
            <a:fillRect/>
          </a:stretch>
        </p:blipFill>
        <p:spPr bwMode="auto">
          <a:xfrm>
            <a:off x="6858016" y="357166"/>
            <a:ext cx="1357322" cy="714380"/>
          </a:xfrm>
          <a:prstGeom prst="roundRect">
            <a:avLst/>
          </a:prstGeom>
          <a:ln>
            <a:noFill/>
          </a:ln>
          <a:effectLst>
            <a:outerShdw blurRad="152400" dist="317500" dir="5400000" sx="90000" sy="-19000" rotWithShape="0">
              <a:prstClr val="black">
                <a:alpha val="15000"/>
              </a:prstClr>
            </a:outerShdw>
            <a:softEdge rad="31750"/>
          </a:effectLst>
        </p:spPr>
      </p:pic>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81000" y="71414"/>
            <a:ext cx="8382000" cy="997196"/>
          </a:xfrm>
        </p:spPr>
        <p:txBody>
          <a:bodyPr/>
          <a:lstStyle/>
          <a:p>
            <a:r>
              <a:rPr lang="es-ES" sz="3600" b="1" dirty="0"/>
              <a:t>Prioridades del mercado asegurador paraguayo en materia de </a:t>
            </a:r>
            <a:r>
              <a:rPr lang="es-ES" sz="3600" b="1" dirty="0" smtClean="0"/>
              <a:t>regulación</a:t>
            </a:r>
            <a:endParaRPr lang="es-ES" sz="3600" b="1" dirty="0"/>
          </a:p>
        </p:txBody>
      </p:sp>
      <p:sp>
        <p:nvSpPr>
          <p:cNvPr id="3" name="2 CuadroTexto"/>
          <p:cNvSpPr txBox="1"/>
          <p:nvPr/>
        </p:nvSpPr>
        <p:spPr>
          <a:xfrm>
            <a:off x="500034" y="1424217"/>
            <a:ext cx="8475269" cy="461665"/>
          </a:xfrm>
          <a:prstGeom prst="rect">
            <a:avLst/>
          </a:prstGeom>
          <a:noFill/>
        </p:spPr>
        <p:txBody>
          <a:bodyPr wrap="none" rtlCol="0">
            <a:spAutoFit/>
          </a:bodyPr>
          <a:lstStyle/>
          <a:p>
            <a:r>
              <a:rPr lang="es-ES" sz="2400" b="1" dirty="0" smtClean="0">
                <a:solidFill>
                  <a:schemeClr val="accent1">
                    <a:lumMod val="40000"/>
                    <a:lumOff val="60000"/>
                  </a:schemeClr>
                </a:solidFill>
              </a:rPr>
              <a:t>Se ha observado recientemente una potencial vulnerabilidad en: </a:t>
            </a:r>
            <a:endParaRPr lang="es-ES" sz="2400" b="1" dirty="0">
              <a:solidFill>
                <a:schemeClr val="accent1">
                  <a:lumMod val="40000"/>
                  <a:lumOff val="60000"/>
                </a:schemeClr>
              </a:solidFill>
            </a:endParaRPr>
          </a:p>
        </p:txBody>
      </p:sp>
      <p:sp>
        <p:nvSpPr>
          <p:cNvPr id="4" name="3 CuadroTexto"/>
          <p:cNvSpPr txBox="1"/>
          <p:nvPr/>
        </p:nvSpPr>
        <p:spPr>
          <a:xfrm>
            <a:off x="857224" y="1967203"/>
            <a:ext cx="7655750" cy="461665"/>
          </a:xfrm>
          <a:prstGeom prst="rect">
            <a:avLst/>
          </a:prstGeom>
          <a:noFill/>
        </p:spPr>
        <p:txBody>
          <a:bodyPr wrap="none" rtlCol="0">
            <a:spAutoFit/>
          </a:bodyPr>
          <a:lstStyle/>
          <a:p>
            <a:r>
              <a:rPr lang="es-ES" sz="2400" dirty="0" smtClean="0">
                <a:solidFill>
                  <a:schemeClr val="accent1">
                    <a:lumMod val="40000"/>
                    <a:lumOff val="60000"/>
                  </a:schemeClr>
                </a:solidFill>
              </a:rPr>
              <a:t>Riesgo de Suscripción de Reaseguro: asimetría de cobertura</a:t>
            </a:r>
            <a:endParaRPr lang="es-ES" sz="2400" dirty="0">
              <a:solidFill>
                <a:schemeClr val="accent1">
                  <a:lumMod val="40000"/>
                  <a:lumOff val="60000"/>
                </a:schemeClr>
              </a:solidFill>
            </a:endParaRPr>
          </a:p>
        </p:txBody>
      </p:sp>
      <p:sp>
        <p:nvSpPr>
          <p:cNvPr id="5" name="4 CuadroTexto"/>
          <p:cNvSpPr txBox="1"/>
          <p:nvPr/>
        </p:nvSpPr>
        <p:spPr>
          <a:xfrm>
            <a:off x="857224" y="2395831"/>
            <a:ext cx="5837817" cy="461665"/>
          </a:xfrm>
          <a:prstGeom prst="rect">
            <a:avLst/>
          </a:prstGeom>
          <a:noFill/>
        </p:spPr>
        <p:txBody>
          <a:bodyPr wrap="none" rtlCol="0">
            <a:spAutoFit/>
          </a:bodyPr>
          <a:lstStyle/>
          <a:p>
            <a:r>
              <a:rPr lang="es-ES" sz="2400" dirty="0" smtClean="0">
                <a:solidFill>
                  <a:schemeClr val="accent1">
                    <a:lumMod val="40000"/>
                    <a:lumOff val="60000"/>
                  </a:schemeClr>
                </a:solidFill>
              </a:rPr>
              <a:t>Riesgo de Suscripción de Seguros de Caución.</a:t>
            </a:r>
            <a:endParaRPr lang="es-ES" sz="2400" dirty="0">
              <a:solidFill>
                <a:schemeClr val="accent1">
                  <a:lumMod val="40000"/>
                  <a:lumOff val="60000"/>
                </a:schemeClr>
              </a:solidFill>
            </a:endParaRPr>
          </a:p>
        </p:txBody>
      </p:sp>
      <p:sp>
        <p:nvSpPr>
          <p:cNvPr id="6" name="5 CuadroTexto"/>
          <p:cNvSpPr txBox="1"/>
          <p:nvPr/>
        </p:nvSpPr>
        <p:spPr>
          <a:xfrm>
            <a:off x="500034" y="5072074"/>
            <a:ext cx="4756559" cy="461665"/>
          </a:xfrm>
          <a:prstGeom prst="rect">
            <a:avLst/>
          </a:prstGeom>
          <a:noFill/>
        </p:spPr>
        <p:txBody>
          <a:bodyPr wrap="none" rtlCol="0">
            <a:spAutoFit/>
          </a:bodyPr>
          <a:lstStyle/>
          <a:p>
            <a:r>
              <a:rPr lang="es-ES" sz="2400" b="1" dirty="0" smtClean="0">
                <a:solidFill>
                  <a:schemeClr val="accent1">
                    <a:lumMod val="40000"/>
                    <a:lumOff val="60000"/>
                  </a:schemeClr>
                </a:solidFill>
              </a:rPr>
              <a:t>No se observa mucha relevancia en</a:t>
            </a:r>
            <a:r>
              <a:rPr lang="es-ES" sz="2400" dirty="0" smtClean="0">
                <a:solidFill>
                  <a:schemeClr val="accent1">
                    <a:lumMod val="40000"/>
                    <a:lumOff val="60000"/>
                  </a:schemeClr>
                </a:solidFill>
              </a:rPr>
              <a:t>:</a:t>
            </a:r>
          </a:p>
        </p:txBody>
      </p:sp>
      <p:sp>
        <p:nvSpPr>
          <p:cNvPr id="7" name="6 CuadroTexto"/>
          <p:cNvSpPr txBox="1"/>
          <p:nvPr/>
        </p:nvSpPr>
        <p:spPr>
          <a:xfrm>
            <a:off x="500034" y="3038773"/>
            <a:ext cx="5598007" cy="461665"/>
          </a:xfrm>
          <a:prstGeom prst="rect">
            <a:avLst/>
          </a:prstGeom>
          <a:noFill/>
        </p:spPr>
        <p:txBody>
          <a:bodyPr wrap="none" rtlCol="0">
            <a:spAutoFit/>
          </a:bodyPr>
          <a:lstStyle/>
          <a:p>
            <a:r>
              <a:rPr lang="es-ES" sz="2400" b="1" dirty="0" smtClean="0">
                <a:solidFill>
                  <a:schemeClr val="accent1">
                    <a:lumMod val="40000"/>
                    <a:lumOff val="60000"/>
                  </a:schemeClr>
                </a:solidFill>
              </a:rPr>
              <a:t>Se observa una relativa vulnerabilidad en: </a:t>
            </a:r>
            <a:endParaRPr lang="es-ES" sz="2400" b="1" dirty="0">
              <a:solidFill>
                <a:schemeClr val="accent1">
                  <a:lumMod val="40000"/>
                  <a:lumOff val="60000"/>
                </a:schemeClr>
              </a:solidFill>
            </a:endParaRPr>
          </a:p>
        </p:txBody>
      </p:sp>
      <p:sp>
        <p:nvSpPr>
          <p:cNvPr id="8" name="7 CuadroTexto"/>
          <p:cNvSpPr txBox="1"/>
          <p:nvPr/>
        </p:nvSpPr>
        <p:spPr>
          <a:xfrm>
            <a:off x="857224" y="3538839"/>
            <a:ext cx="2305696" cy="461665"/>
          </a:xfrm>
          <a:prstGeom prst="rect">
            <a:avLst/>
          </a:prstGeom>
          <a:noFill/>
        </p:spPr>
        <p:txBody>
          <a:bodyPr wrap="none" rtlCol="0">
            <a:spAutoFit/>
          </a:bodyPr>
          <a:lstStyle/>
          <a:p>
            <a:r>
              <a:rPr lang="es-ES" sz="2400" dirty="0" smtClean="0">
                <a:solidFill>
                  <a:schemeClr val="accent1">
                    <a:lumMod val="40000"/>
                    <a:lumOff val="60000"/>
                  </a:schemeClr>
                </a:solidFill>
              </a:rPr>
              <a:t>Riesgo Operativo</a:t>
            </a:r>
            <a:endParaRPr lang="es-ES" sz="2400" dirty="0">
              <a:solidFill>
                <a:schemeClr val="accent1">
                  <a:lumMod val="40000"/>
                  <a:lumOff val="60000"/>
                </a:schemeClr>
              </a:solidFill>
            </a:endParaRPr>
          </a:p>
        </p:txBody>
      </p:sp>
      <p:sp>
        <p:nvSpPr>
          <p:cNvPr id="9" name="8 CuadroTexto"/>
          <p:cNvSpPr txBox="1"/>
          <p:nvPr/>
        </p:nvSpPr>
        <p:spPr>
          <a:xfrm>
            <a:off x="917591" y="5631720"/>
            <a:ext cx="5797549" cy="461665"/>
          </a:xfrm>
          <a:prstGeom prst="rect">
            <a:avLst/>
          </a:prstGeom>
          <a:noFill/>
        </p:spPr>
        <p:txBody>
          <a:bodyPr wrap="none" rtlCol="0">
            <a:spAutoFit/>
          </a:bodyPr>
          <a:lstStyle/>
          <a:p>
            <a:r>
              <a:rPr lang="es-ES" sz="2400" dirty="0" smtClean="0">
                <a:solidFill>
                  <a:schemeClr val="accent1">
                    <a:lumMod val="40000"/>
                    <a:lumOff val="60000"/>
                  </a:schemeClr>
                </a:solidFill>
              </a:rPr>
              <a:t>Riesgo de Inversión (precios y concentración)</a:t>
            </a:r>
            <a:endParaRPr lang="es-ES" sz="2400" dirty="0">
              <a:solidFill>
                <a:schemeClr val="accent1">
                  <a:lumMod val="40000"/>
                  <a:lumOff val="60000"/>
                </a:schemeClr>
              </a:solidFill>
            </a:endParaRPr>
          </a:p>
        </p:txBody>
      </p:sp>
      <p:sp>
        <p:nvSpPr>
          <p:cNvPr id="10" name="9 CuadroTexto"/>
          <p:cNvSpPr txBox="1"/>
          <p:nvPr/>
        </p:nvSpPr>
        <p:spPr>
          <a:xfrm>
            <a:off x="928662" y="6098749"/>
            <a:ext cx="2732608" cy="461665"/>
          </a:xfrm>
          <a:prstGeom prst="rect">
            <a:avLst/>
          </a:prstGeom>
          <a:noFill/>
        </p:spPr>
        <p:txBody>
          <a:bodyPr wrap="none" rtlCol="0">
            <a:spAutoFit/>
          </a:bodyPr>
          <a:lstStyle/>
          <a:p>
            <a:r>
              <a:rPr lang="es-ES" sz="2400" dirty="0" smtClean="0">
                <a:solidFill>
                  <a:schemeClr val="accent1">
                    <a:lumMod val="40000"/>
                    <a:lumOff val="60000"/>
                  </a:schemeClr>
                </a:solidFill>
              </a:rPr>
              <a:t>Riesgo de Catástrofe</a:t>
            </a:r>
            <a:endParaRPr lang="es-ES" sz="2400" dirty="0">
              <a:solidFill>
                <a:schemeClr val="accent1">
                  <a:lumMod val="40000"/>
                  <a:lumOff val="60000"/>
                </a:schemeClr>
              </a:solidFill>
            </a:endParaRPr>
          </a:p>
        </p:txBody>
      </p:sp>
      <p:sp>
        <p:nvSpPr>
          <p:cNvPr id="11" name="10 CuadroTexto"/>
          <p:cNvSpPr txBox="1"/>
          <p:nvPr/>
        </p:nvSpPr>
        <p:spPr>
          <a:xfrm>
            <a:off x="857224" y="3967467"/>
            <a:ext cx="7466403" cy="461665"/>
          </a:xfrm>
          <a:prstGeom prst="rect">
            <a:avLst/>
          </a:prstGeom>
          <a:noFill/>
        </p:spPr>
        <p:txBody>
          <a:bodyPr wrap="none" rtlCol="0">
            <a:spAutoFit/>
          </a:bodyPr>
          <a:lstStyle/>
          <a:p>
            <a:r>
              <a:rPr lang="es-ES" sz="2400" dirty="0" smtClean="0">
                <a:solidFill>
                  <a:schemeClr val="accent1">
                    <a:lumMod val="40000"/>
                    <a:lumOff val="60000"/>
                  </a:schemeClr>
                </a:solidFill>
              </a:rPr>
              <a:t>Riesgo Contrapartida (apoyado en calificadoras de riesgos)</a:t>
            </a:r>
            <a:endParaRPr lang="es-ES" sz="2400" dirty="0">
              <a:solidFill>
                <a:schemeClr val="accent1">
                  <a:lumMod val="40000"/>
                  <a:lumOff val="60000"/>
                </a:schemeClr>
              </a:solidFill>
            </a:endParaRPr>
          </a:p>
        </p:txBody>
      </p:sp>
      <p:cxnSp>
        <p:nvCxnSpPr>
          <p:cNvPr id="12" name="11 Conector recto"/>
          <p:cNvCxnSpPr/>
          <p:nvPr/>
        </p:nvCxnSpPr>
        <p:spPr>
          <a:xfrm>
            <a:off x="428596" y="1071546"/>
            <a:ext cx="8358246" cy="1588"/>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14" name="13 CuadroTexto"/>
          <p:cNvSpPr txBox="1"/>
          <p:nvPr/>
        </p:nvSpPr>
        <p:spPr>
          <a:xfrm>
            <a:off x="857224" y="4396095"/>
            <a:ext cx="2576026" cy="461665"/>
          </a:xfrm>
          <a:prstGeom prst="rect">
            <a:avLst/>
          </a:prstGeom>
          <a:noFill/>
        </p:spPr>
        <p:txBody>
          <a:bodyPr wrap="none" rtlCol="0">
            <a:spAutoFit/>
          </a:bodyPr>
          <a:lstStyle/>
          <a:p>
            <a:r>
              <a:rPr lang="es-ES" sz="2400" dirty="0" smtClean="0">
                <a:solidFill>
                  <a:schemeClr val="accent1">
                    <a:lumMod val="40000"/>
                    <a:lumOff val="60000"/>
                  </a:schemeClr>
                </a:solidFill>
              </a:rPr>
              <a:t>Riesgo de Liquidez</a:t>
            </a:r>
            <a:endParaRPr lang="es-ES" sz="2400" dirty="0">
              <a:solidFill>
                <a:schemeClr val="accent1">
                  <a:lumMod val="40000"/>
                  <a:lumOff val="60000"/>
                </a:schemeClr>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5" presetClass="entr" presetSubtype="0" fill="hold" grpId="0" nodeType="afterEffect">
                                  <p:stCondLst>
                                    <p:cond delay="50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decel="50000" fill="hold">
                                          <p:stCondLst>
                                            <p:cond delay="0"/>
                                          </p:stCondLst>
                                        </p:cTn>
                                        <p:tgtEl>
                                          <p:spTgt spid="2"/>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2"/>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2"/>
                                        </p:tgtEl>
                                        <p:attrNameLst>
                                          <p:attrName>ppt_w</p:attrName>
                                        </p:attrNameLst>
                                      </p:cBhvr>
                                      <p:tavLst>
                                        <p:tav tm="0">
                                          <p:val>
                                            <p:strVal val="#ppt_w*.05"/>
                                          </p:val>
                                        </p:tav>
                                        <p:tav tm="100000">
                                          <p:val>
                                            <p:strVal val="#ppt_w"/>
                                          </p:val>
                                        </p:tav>
                                      </p:tavLst>
                                    </p:anim>
                                    <p:anim calcmode="lin" valueType="num">
                                      <p:cBhvr>
                                        <p:cTn id="10" dur="1000" fill="hold"/>
                                        <p:tgtEl>
                                          <p:spTgt spid="2"/>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2"/>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2"/>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2"/>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2"/>
                                        </p:tgtEl>
                                      </p:cBhvr>
                                    </p:animEffect>
                                  </p:childTnLst>
                                </p:cTn>
                              </p:par>
                            </p:childTnLst>
                          </p:cTn>
                        </p:par>
                      </p:childTnLst>
                    </p:cTn>
                  </p:par>
                  <p:par>
                    <p:cTn id="15" fill="hold">
                      <p:stCondLst>
                        <p:cond delay="indefinite"/>
                      </p:stCondLst>
                      <p:childTnLst>
                        <p:par>
                          <p:cTn id="16" fill="hold">
                            <p:stCondLst>
                              <p:cond delay="0"/>
                            </p:stCondLst>
                            <p:childTnLst>
                              <p:par>
                                <p:cTn id="17" presetID="47" presetClass="entr" presetSubtype="0" fill="hold" grpId="0" nodeType="clickEffect">
                                  <p:stCondLst>
                                    <p:cond delay="0"/>
                                  </p:stCondLst>
                                  <p:childTnLst>
                                    <p:set>
                                      <p:cBhvr>
                                        <p:cTn id="18" dur="1" fill="hold">
                                          <p:stCondLst>
                                            <p:cond delay="0"/>
                                          </p:stCondLst>
                                        </p:cTn>
                                        <p:tgtEl>
                                          <p:spTgt spid="3"/>
                                        </p:tgtEl>
                                        <p:attrNameLst>
                                          <p:attrName>style.visibility</p:attrName>
                                        </p:attrNameLst>
                                      </p:cBhvr>
                                      <p:to>
                                        <p:strVal val="visible"/>
                                      </p:to>
                                    </p:set>
                                    <p:animEffect transition="in" filter="fade">
                                      <p:cBhvr>
                                        <p:cTn id="19" dur="1000"/>
                                        <p:tgtEl>
                                          <p:spTgt spid="3"/>
                                        </p:tgtEl>
                                      </p:cBhvr>
                                    </p:animEffect>
                                    <p:anim calcmode="lin" valueType="num">
                                      <p:cBhvr>
                                        <p:cTn id="20" dur="1000" fill="hold"/>
                                        <p:tgtEl>
                                          <p:spTgt spid="3"/>
                                        </p:tgtEl>
                                        <p:attrNameLst>
                                          <p:attrName>ppt_x</p:attrName>
                                        </p:attrNameLst>
                                      </p:cBhvr>
                                      <p:tavLst>
                                        <p:tav tm="0">
                                          <p:val>
                                            <p:strVal val="#ppt_x"/>
                                          </p:val>
                                        </p:tav>
                                        <p:tav tm="100000">
                                          <p:val>
                                            <p:strVal val="#ppt_x"/>
                                          </p:val>
                                        </p:tav>
                                      </p:tavLst>
                                    </p:anim>
                                    <p:anim calcmode="lin" valueType="num">
                                      <p:cBhvr>
                                        <p:cTn id="21" dur="1000" fill="hold"/>
                                        <p:tgtEl>
                                          <p:spTgt spid="3"/>
                                        </p:tgtEl>
                                        <p:attrNameLst>
                                          <p:attrName>ppt_y</p:attrName>
                                        </p:attrNameLst>
                                      </p:cBhvr>
                                      <p:tavLst>
                                        <p:tav tm="0">
                                          <p:val>
                                            <p:strVal val="#ppt_y-.1"/>
                                          </p:val>
                                        </p:tav>
                                        <p:tav tm="100000">
                                          <p:val>
                                            <p:strVal val="#ppt_y"/>
                                          </p:val>
                                        </p:tav>
                                      </p:tavLst>
                                    </p:anim>
                                  </p:childTnLst>
                                </p:cTn>
                              </p:par>
                            </p:childTnLst>
                          </p:cTn>
                        </p:par>
                        <p:par>
                          <p:cTn id="22" fill="hold">
                            <p:stCondLst>
                              <p:cond delay="1000"/>
                            </p:stCondLst>
                            <p:childTnLst>
                              <p:par>
                                <p:cTn id="23" presetID="47" presetClass="entr" presetSubtype="0" fill="hold" grpId="0" nodeType="afterEffect">
                                  <p:stCondLst>
                                    <p:cond delay="500"/>
                                  </p:stCondLst>
                                  <p:childTnLst>
                                    <p:set>
                                      <p:cBhvr>
                                        <p:cTn id="24" dur="1" fill="hold">
                                          <p:stCondLst>
                                            <p:cond delay="0"/>
                                          </p:stCondLst>
                                        </p:cTn>
                                        <p:tgtEl>
                                          <p:spTgt spid="4"/>
                                        </p:tgtEl>
                                        <p:attrNameLst>
                                          <p:attrName>style.visibility</p:attrName>
                                        </p:attrNameLst>
                                      </p:cBhvr>
                                      <p:to>
                                        <p:strVal val="visible"/>
                                      </p:to>
                                    </p:set>
                                    <p:animEffect transition="in" filter="fade">
                                      <p:cBhvr>
                                        <p:cTn id="25" dur="1000"/>
                                        <p:tgtEl>
                                          <p:spTgt spid="4"/>
                                        </p:tgtEl>
                                      </p:cBhvr>
                                    </p:animEffect>
                                    <p:anim calcmode="lin" valueType="num">
                                      <p:cBhvr>
                                        <p:cTn id="26" dur="1000" fill="hold"/>
                                        <p:tgtEl>
                                          <p:spTgt spid="4"/>
                                        </p:tgtEl>
                                        <p:attrNameLst>
                                          <p:attrName>ppt_x</p:attrName>
                                        </p:attrNameLst>
                                      </p:cBhvr>
                                      <p:tavLst>
                                        <p:tav tm="0">
                                          <p:val>
                                            <p:strVal val="#ppt_x"/>
                                          </p:val>
                                        </p:tav>
                                        <p:tav tm="100000">
                                          <p:val>
                                            <p:strVal val="#ppt_x"/>
                                          </p:val>
                                        </p:tav>
                                      </p:tavLst>
                                    </p:anim>
                                    <p:anim calcmode="lin" valueType="num">
                                      <p:cBhvr>
                                        <p:cTn id="27" dur="1000" fill="hold"/>
                                        <p:tgtEl>
                                          <p:spTgt spid="4"/>
                                        </p:tgtEl>
                                        <p:attrNameLst>
                                          <p:attrName>ppt_y</p:attrName>
                                        </p:attrNameLst>
                                      </p:cBhvr>
                                      <p:tavLst>
                                        <p:tav tm="0">
                                          <p:val>
                                            <p:strVal val="#ppt_y-.1"/>
                                          </p:val>
                                        </p:tav>
                                        <p:tav tm="100000">
                                          <p:val>
                                            <p:strVal val="#ppt_y"/>
                                          </p:val>
                                        </p:tav>
                                      </p:tavLst>
                                    </p:anim>
                                  </p:childTnLst>
                                </p:cTn>
                              </p:par>
                            </p:childTnLst>
                          </p:cTn>
                        </p:par>
                        <p:par>
                          <p:cTn id="28" fill="hold">
                            <p:stCondLst>
                              <p:cond delay="2500"/>
                            </p:stCondLst>
                            <p:childTnLst>
                              <p:par>
                                <p:cTn id="29" presetID="47" presetClass="entr" presetSubtype="0" fill="hold" grpId="0" nodeType="afterEffect">
                                  <p:stCondLst>
                                    <p:cond delay="500"/>
                                  </p:stCondLst>
                                  <p:childTnLst>
                                    <p:set>
                                      <p:cBhvr>
                                        <p:cTn id="30" dur="1" fill="hold">
                                          <p:stCondLst>
                                            <p:cond delay="0"/>
                                          </p:stCondLst>
                                        </p:cTn>
                                        <p:tgtEl>
                                          <p:spTgt spid="5"/>
                                        </p:tgtEl>
                                        <p:attrNameLst>
                                          <p:attrName>style.visibility</p:attrName>
                                        </p:attrNameLst>
                                      </p:cBhvr>
                                      <p:to>
                                        <p:strVal val="visible"/>
                                      </p:to>
                                    </p:set>
                                    <p:animEffect transition="in" filter="fade">
                                      <p:cBhvr>
                                        <p:cTn id="31" dur="1000"/>
                                        <p:tgtEl>
                                          <p:spTgt spid="5"/>
                                        </p:tgtEl>
                                      </p:cBhvr>
                                    </p:animEffect>
                                    <p:anim calcmode="lin" valueType="num">
                                      <p:cBhvr>
                                        <p:cTn id="32" dur="1000" fill="hold"/>
                                        <p:tgtEl>
                                          <p:spTgt spid="5"/>
                                        </p:tgtEl>
                                        <p:attrNameLst>
                                          <p:attrName>ppt_x</p:attrName>
                                        </p:attrNameLst>
                                      </p:cBhvr>
                                      <p:tavLst>
                                        <p:tav tm="0">
                                          <p:val>
                                            <p:strVal val="#ppt_x"/>
                                          </p:val>
                                        </p:tav>
                                        <p:tav tm="100000">
                                          <p:val>
                                            <p:strVal val="#ppt_x"/>
                                          </p:val>
                                        </p:tav>
                                      </p:tavLst>
                                    </p:anim>
                                    <p:anim calcmode="lin" valueType="num">
                                      <p:cBhvr>
                                        <p:cTn id="33"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7" presetClass="entr" presetSubtype="0" fill="hold" grpId="0" nodeType="clickEffect">
                                  <p:stCondLst>
                                    <p:cond delay="0"/>
                                  </p:stCondLst>
                                  <p:childTnLst>
                                    <p:set>
                                      <p:cBhvr>
                                        <p:cTn id="37" dur="1" fill="hold">
                                          <p:stCondLst>
                                            <p:cond delay="0"/>
                                          </p:stCondLst>
                                        </p:cTn>
                                        <p:tgtEl>
                                          <p:spTgt spid="7"/>
                                        </p:tgtEl>
                                        <p:attrNameLst>
                                          <p:attrName>style.visibility</p:attrName>
                                        </p:attrNameLst>
                                      </p:cBhvr>
                                      <p:to>
                                        <p:strVal val="visible"/>
                                      </p:to>
                                    </p:set>
                                    <p:animEffect transition="in" filter="fade">
                                      <p:cBhvr>
                                        <p:cTn id="38" dur="1000"/>
                                        <p:tgtEl>
                                          <p:spTgt spid="7"/>
                                        </p:tgtEl>
                                      </p:cBhvr>
                                    </p:animEffect>
                                    <p:anim calcmode="lin" valueType="num">
                                      <p:cBhvr>
                                        <p:cTn id="39" dur="1000" fill="hold"/>
                                        <p:tgtEl>
                                          <p:spTgt spid="7"/>
                                        </p:tgtEl>
                                        <p:attrNameLst>
                                          <p:attrName>ppt_x</p:attrName>
                                        </p:attrNameLst>
                                      </p:cBhvr>
                                      <p:tavLst>
                                        <p:tav tm="0">
                                          <p:val>
                                            <p:strVal val="#ppt_x"/>
                                          </p:val>
                                        </p:tav>
                                        <p:tav tm="100000">
                                          <p:val>
                                            <p:strVal val="#ppt_x"/>
                                          </p:val>
                                        </p:tav>
                                      </p:tavLst>
                                    </p:anim>
                                    <p:anim calcmode="lin" valueType="num">
                                      <p:cBhvr>
                                        <p:cTn id="40" dur="1000" fill="hold"/>
                                        <p:tgtEl>
                                          <p:spTgt spid="7"/>
                                        </p:tgtEl>
                                        <p:attrNameLst>
                                          <p:attrName>ppt_y</p:attrName>
                                        </p:attrNameLst>
                                      </p:cBhvr>
                                      <p:tavLst>
                                        <p:tav tm="0">
                                          <p:val>
                                            <p:strVal val="#ppt_y-.1"/>
                                          </p:val>
                                        </p:tav>
                                        <p:tav tm="100000">
                                          <p:val>
                                            <p:strVal val="#ppt_y"/>
                                          </p:val>
                                        </p:tav>
                                      </p:tavLst>
                                    </p:anim>
                                  </p:childTnLst>
                                </p:cTn>
                              </p:par>
                            </p:childTnLst>
                          </p:cTn>
                        </p:par>
                        <p:par>
                          <p:cTn id="41" fill="hold">
                            <p:stCondLst>
                              <p:cond delay="1000"/>
                            </p:stCondLst>
                            <p:childTnLst>
                              <p:par>
                                <p:cTn id="42" presetID="47" presetClass="entr" presetSubtype="0" fill="hold" grpId="0" nodeType="afterEffect">
                                  <p:stCondLst>
                                    <p:cond delay="500"/>
                                  </p:stCondLst>
                                  <p:childTnLst>
                                    <p:set>
                                      <p:cBhvr>
                                        <p:cTn id="43" dur="1" fill="hold">
                                          <p:stCondLst>
                                            <p:cond delay="0"/>
                                          </p:stCondLst>
                                        </p:cTn>
                                        <p:tgtEl>
                                          <p:spTgt spid="8"/>
                                        </p:tgtEl>
                                        <p:attrNameLst>
                                          <p:attrName>style.visibility</p:attrName>
                                        </p:attrNameLst>
                                      </p:cBhvr>
                                      <p:to>
                                        <p:strVal val="visible"/>
                                      </p:to>
                                    </p:set>
                                    <p:animEffect transition="in" filter="fade">
                                      <p:cBhvr>
                                        <p:cTn id="44" dur="1000"/>
                                        <p:tgtEl>
                                          <p:spTgt spid="8"/>
                                        </p:tgtEl>
                                      </p:cBhvr>
                                    </p:animEffect>
                                    <p:anim calcmode="lin" valueType="num">
                                      <p:cBhvr>
                                        <p:cTn id="45" dur="1000" fill="hold"/>
                                        <p:tgtEl>
                                          <p:spTgt spid="8"/>
                                        </p:tgtEl>
                                        <p:attrNameLst>
                                          <p:attrName>ppt_x</p:attrName>
                                        </p:attrNameLst>
                                      </p:cBhvr>
                                      <p:tavLst>
                                        <p:tav tm="0">
                                          <p:val>
                                            <p:strVal val="#ppt_x"/>
                                          </p:val>
                                        </p:tav>
                                        <p:tav tm="100000">
                                          <p:val>
                                            <p:strVal val="#ppt_x"/>
                                          </p:val>
                                        </p:tav>
                                      </p:tavLst>
                                    </p:anim>
                                    <p:anim calcmode="lin" valueType="num">
                                      <p:cBhvr>
                                        <p:cTn id="46" dur="1000" fill="hold"/>
                                        <p:tgtEl>
                                          <p:spTgt spid="8"/>
                                        </p:tgtEl>
                                        <p:attrNameLst>
                                          <p:attrName>ppt_y</p:attrName>
                                        </p:attrNameLst>
                                      </p:cBhvr>
                                      <p:tavLst>
                                        <p:tav tm="0">
                                          <p:val>
                                            <p:strVal val="#ppt_y-.1"/>
                                          </p:val>
                                        </p:tav>
                                        <p:tav tm="100000">
                                          <p:val>
                                            <p:strVal val="#ppt_y"/>
                                          </p:val>
                                        </p:tav>
                                      </p:tavLst>
                                    </p:anim>
                                  </p:childTnLst>
                                </p:cTn>
                              </p:par>
                            </p:childTnLst>
                          </p:cTn>
                        </p:par>
                        <p:par>
                          <p:cTn id="47" fill="hold">
                            <p:stCondLst>
                              <p:cond delay="2500"/>
                            </p:stCondLst>
                            <p:childTnLst>
                              <p:par>
                                <p:cTn id="48" presetID="47" presetClass="entr" presetSubtype="0" fill="hold" grpId="0" nodeType="afterEffect">
                                  <p:stCondLst>
                                    <p:cond delay="500"/>
                                  </p:stCondLst>
                                  <p:childTnLst>
                                    <p:set>
                                      <p:cBhvr>
                                        <p:cTn id="49" dur="1" fill="hold">
                                          <p:stCondLst>
                                            <p:cond delay="0"/>
                                          </p:stCondLst>
                                        </p:cTn>
                                        <p:tgtEl>
                                          <p:spTgt spid="11"/>
                                        </p:tgtEl>
                                        <p:attrNameLst>
                                          <p:attrName>style.visibility</p:attrName>
                                        </p:attrNameLst>
                                      </p:cBhvr>
                                      <p:to>
                                        <p:strVal val="visible"/>
                                      </p:to>
                                    </p:set>
                                    <p:animEffect transition="in" filter="fade">
                                      <p:cBhvr>
                                        <p:cTn id="50" dur="1000"/>
                                        <p:tgtEl>
                                          <p:spTgt spid="11"/>
                                        </p:tgtEl>
                                      </p:cBhvr>
                                    </p:animEffect>
                                    <p:anim calcmode="lin" valueType="num">
                                      <p:cBhvr>
                                        <p:cTn id="51" dur="1000" fill="hold"/>
                                        <p:tgtEl>
                                          <p:spTgt spid="11"/>
                                        </p:tgtEl>
                                        <p:attrNameLst>
                                          <p:attrName>ppt_x</p:attrName>
                                        </p:attrNameLst>
                                      </p:cBhvr>
                                      <p:tavLst>
                                        <p:tav tm="0">
                                          <p:val>
                                            <p:strVal val="#ppt_x"/>
                                          </p:val>
                                        </p:tav>
                                        <p:tav tm="100000">
                                          <p:val>
                                            <p:strVal val="#ppt_x"/>
                                          </p:val>
                                        </p:tav>
                                      </p:tavLst>
                                    </p:anim>
                                    <p:anim calcmode="lin" valueType="num">
                                      <p:cBhvr>
                                        <p:cTn id="52" dur="1000" fill="hold"/>
                                        <p:tgtEl>
                                          <p:spTgt spid="11"/>
                                        </p:tgtEl>
                                        <p:attrNameLst>
                                          <p:attrName>ppt_y</p:attrName>
                                        </p:attrNameLst>
                                      </p:cBhvr>
                                      <p:tavLst>
                                        <p:tav tm="0">
                                          <p:val>
                                            <p:strVal val="#ppt_y-.1"/>
                                          </p:val>
                                        </p:tav>
                                        <p:tav tm="100000">
                                          <p:val>
                                            <p:strVal val="#ppt_y"/>
                                          </p:val>
                                        </p:tav>
                                      </p:tavLst>
                                    </p:anim>
                                  </p:childTnLst>
                                </p:cTn>
                              </p:par>
                            </p:childTnLst>
                          </p:cTn>
                        </p:par>
                        <p:par>
                          <p:cTn id="53" fill="hold">
                            <p:stCondLst>
                              <p:cond delay="4000"/>
                            </p:stCondLst>
                            <p:childTnLst>
                              <p:par>
                                <p:cTn id="54" presetID="47" presetClass="entr" presetSubtype="0" fill="hold" grpId="0" nodeType="afterEffect">
                                  <p:stCondLst>
                                    <p:cond delay="0"/>
                                  </p:stCondLst>
                                  <p:childTnLst>
                                    <p:set>
                                      <p:cBhvr>
                                        <p:cTn id="55" dur="1" fill="hold">
                                          <p:stCondLst>
                                            <p:cond delay="0"/>
                                          </p:stCondLst>
                                        </p:cTn>
                                        <p:tgtEl>
                                          <p:spTgt spid="14"/>
                                        </p:tgtEl>
                                        <p:attrNameLst>
                                          <p:attrName>style.visibility</p:attrName>
                                        </p:attrNameLst>
                                      </p:cBhvr>
                                      <p:to>
                                        <p:strVal val="visible"/>
                                      </p:to>
                                    </p:set>
                                    <p:animEffect transition="in" filter="fade">
                                      <p:cBhvr>
                                        <p:cTn id="56" dur="1000"/>
                                        <p:tgtEl>
                                          <p:spTgt spid="14"/>
                                        </p:tgtEl>
                                      </p:cBhvr>
                                    </p:animEffect>
                                    <p:anim calcmode="lin" valueType="num">
                                      <p:cBhvr>
                                        <p:cTn id="57" dur="1000" fill="hold"/>
                                        <p:tgtEl>
                                          <p:spTgt spid="14"/>
                                        </p:tgtEl>
                                        <p:attrNameLst>
                                          <p:attrName>ppt_x</p:attrName>
                                        </p:attrNameLst>
                                      </p:cBhvr>
                                      <p:tavLst>
                                        <p:tav tm="0">
                                          <p:val>
                                            <p:strVal val="#ppt_x"/>
                                          </p:val>
                                        </p:tav>
                                        <p:tav tm="100000">
                                          <p:val>
                                            <p:strVal val="#ppt_x"/>
                                          </p:val>
                                        </p:tav>
                                      </p:tavLst>
                                    </p:anim>
                                    <p:anim calcmode="lin" valueType="num">
                                      <p:cBhvr>
                                        <p:cTn id="58"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7" presetClass="entr" presetSubtype="0" fill="hold" grpId="0" nodeType="clickEffect">
                                  <p:stCondLst>
                                    <p:cond delay="0"/>
                                  </p:stCondLst>
                                  <p:childTnLst>
                                    <p:set>
                                      <p:cBhvr>
                                        <p:cTn id="62" dur="1" fill="hold">
                                          <p:stCondLst>
                                            <p:cond delay="0"/>
                                          </p:stCondLst>
                                        </p:cTn>
                                        <p:tgtEl>
                                          <p:spTgt spid="6"/>
                                        </p:tgtEl>
                                        <p:attrNameLst>
                                          <p:attrName>style.visibility</p:attrName>
                                        </p:attrNameLst>
                                      </p:cBhvr>
                                      <p:to>
                                        <p:strVal val="visible"/>
                                      </p:to>
                                    </p:set>
                                    <p:animEffect transition="in" filter="fade">
                                      <p:cBhvr>
                                        <p:cTn id="63" dur="1000"/>
                                        <p:tgtEl>
                                          <p:spTgt spid="6"/>
                                        </p:tgtEl>
                                      </p:cBhvr>
                                    </p:animEffect>
                                    <p:anim calcmode="lin" valueType="num">
                                      <p:cBhvr>
                                        <p:cTn id="64" dur="1000" fill="hold"/>
                                        <p:tgtEl>
                                          <p:spTgt spid="6"/>
                                        </p:tgtEl>
                                        <p:attrNameLst>
                                          <p:attrName>ppt_x</p:attrName>
                                        </p:attrNameLst>
                                      </p:cBhvr>
                                      <p:tavLst>
                                        <p:tav tm="0">
                                          <p:val>
                                            <p:strVal val="#ppt_x"/>
                                          </p:val>
                                        </p:tav>
                                        <p:tav tm="100000">
                                          <p:val>
                                            <p:strVal val="#ppt_x"/>
                                          </p:val>
                                        </p:tav>
                                      </p:tavLst>
                                    </p:anim>
                                    <p:anim calcmode="lin" valueType="num">
                                      <p:cBhvr>
                                        <p:cTn id="65" dur="1000" fill="hold"/>
                                        <p:tgtEl>
                                          <p:spTgt spid="6"/>
                                        </p:tgtEl>
                                        <p:attrNameLst>
                                          <p:attrName>ppt_y</p:attrName>
                                        </p:attrNameLst>
                                      </p:cBhvr>
                                      <p:tavLst>
                                        <p:tav tm="0">
                                          <p:val>
                                            <p:strVal val="#ppt_y-.1"/>
                                          </p:val>
                                        </p:tav>
                                        <p:tav tm="100000">
                                          <p:val>
                                            <p:strVal val="#ppt_y"/>
                                          </p:val>
                                        </p:tav>
                                      </p:tavLst>
                                    </p:anim>
                                  </p:childTnLst>
                                </p:cTn>
                              </p:par>
                            </p:childTnLst>
                          </p:cTn>
                        </p:par>
                        <p:par>
                          <p:cTn id="66" fill="hold">
                            <p:stCondLst>
                              <p:cond delay="1000"/>
                            </p:stCondLst>
                            <p:childTnLst>
                              <p:par>
                                <p:cTn id="67" presetID="47" presetClass="entr" presetSubtype="0" fill="hold" grpId="0" nodeType="afterEffect">
                                  <p:stCondLst>
                                    <p:cond delay="500"/>
                                  </p:stCondLst>
                                  <p:childTnLst>
                                    <p:set>
                                      <p:cBhvr>
                                        <p:cTn id="68" dur="1" fill="hold">
                                          <p:stCondLst>
                                            <p:cond delay="0"/>
                                          </p:stCondLst>
                                        </p:cTn>
                                        <p:tgtEl>
                                          <p:spTgt spid="9"/>
                                        </p:tgtEl>
                                        <p:attrNameLst>
                                          <p:attrName>style.visibility</p:attrName>
                                        </p:attrNameLst>
                                      </p:cBhvr>
                                      <p:to>
                                        <p:strVal val="visible"/>
                                      </p:to>
                                    </p:set>
                                    <p:animEffect transition="in" filter="fade">
                                      <p:cBhvr>
                                        <p:cTn id="69" dur="1000"/>
                                        <p:tgtEl>
                                          <p:spTgt spid="9"/>
                                        </p:tgtEl>
                                      </p:cBhvr>
                                    </p:animEffect>
                                    <p:anim calcmode="lin" valueType="num">
                                      <p:cBhvr>
                                        <p:cTn id="70" dur="1000" fill="hold"/>
                                        <p:tgtEl>
                                          <p:spTgt spid="9"/>
                                        </p:tgtEl>
                                        <p:attrNameLst>
                                          <p:attrName>ppt_x</p:attrName>
                                        </p:attrNameLst>
                                      </p:cBhvr>
                                      <p:tavLst>
                                        <p:tav tm="0">
                                          <p:val>
                                            <p:strVal val="#ppt_x"/>
                                          </p:val>
                                        </p:tav>
                                        <p:tav tm="100000">
                                          <p:val>
                                            <p:strVal val="#ppt_x"/>
                                          </p:val>
                                        </p:tav>
                                      </p:tavLst>
                                    </p:anim>
                                    <p:anim calcmode="lin" valueType="num">
                                      <p:cBhvr>
                                        <p:cTn id="71" dur="1000" fill="hold"/>
                                        <p:tgtEl>
                                          <p:spTgt spid="9"/>
                                        </p:tgtEl>
                                        <p:attrNameLst>
                                          <p:attrName>ppt_y</p:attrName>
                                        </p:attrNameLst>
                                      </p:cBhvr>
                                      <p:tavLst>
                                        <p:tav tm="0">
                                          <p:val>
                                            <p:strVal val="#ppt_y-.1"/>
                                          </p:val>
                                        </p:tav>
                                        <p:tav tm="100000">
                                          <p:val>
                                            <p:strVal val="#ppt_y"/>
                                          </p:val>
                                        </p:tav>
                                      </p:tavLst>
                                    </p:anim>
                                  </p:childTnLst>
                                </p:cTn>
                              </p:par>
                            </p:childTnLst>
                          </p:cTn>
                        </p:par>
                        <p:par>
                          <p:cTn id="72" fill="hold">
                            <p:stCondLst>
                              <p:cond delay="2500"/>
                            </p:stCondLst>
                            <p:childTnLst>
                              <p:par>
                                <p:cTn id="73" presetID="47" presetClass="entr" presetSubtype="0" fill="hold" grpId="0" nodeType="afterEffect">
                                  <p:stCondLst>
                                    <p:cond delay="500"/>
                                  </p:stCondLst>
                                  <p:childTnLst>
                                    <p:set>
                                      <p:cBhvr>
                                        <p:cTn id="74" dur="1" fill="hold">
                                          <p:stCondLst>
                                            <p:cond delay="0"/>
                                          </p:stCondLst>
                                        </p:cTn>
                                        <p:tgtEl>
                                          <p:spTgt spid="10"/>
                                        </p:tgtEl>
                                        <p:attrNameLst>
                                          <p:attrName>style.visibility</p:attrName>
                                        </p:attrNameLst>
                                      </p:cBhvr>
                                      <p:to>
                                        <p:strVal val="visible"/>
                                      </p:to>
                                    </p:set>
                                    <p:animEffect transition="in" filter="fade">
                                      <p:cBhvr>
                                        <p:cTn id="75" dur="1000"/>
                                        <p:tgtEl>
                                          <p:spTgt spid="10"/>
                                        </p:tgtEl>
                                      </p:cBhvr>
                                    </p:animEffect>
                                    <p:anim calcmode="lin" valueType="num">
                                      <p:cBhvr>
                                        <p:cTn id="76" dur="1000" fill="hold"/>
                                        <p:tgtEl>
                                          <p:spTgt spid="10"/>
                                        </p:tgtEl>
                                        <p:attrNameLst>
                                          <p:attrName>ppt_x</p:attrName>
                                        </p:attrNameLst>
                                      </p:cBhvr>
                                      <p:tavLst>
                                        <p:tav tm="0">
                                          <p:val>
                                            <p:strVal val="#ppt_x"/>
                                          </p:val>
                                        </p:tav>
                                        <p:tav tm="100000">
                                          <p:val>
                                            <p:strVal val="#ppt_x"/>
                                          </p:val>
                                        </p:tav>
                                      </p:tavLst>
                                    </p:anim>
                                    <p:anim calcmode="lin" valueType="num">
                                      <p:cBhvr>
                                        <p:cTn id="77"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P spid="6" grpId="0"/>
      <p:bldP spid="7" grpId="0"/>
      <p:bldP spid="8" grpId="0"/>
      <p:bldP spid="9" grpId="0"/>
      <p:bldP spid="10" grpId="0"/>
      <p:bldP spid="11" grpId="0"/>
      <p:bldP spid="1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81000" y="71414"/>
            <a:ext cx="8382000" cy="997196"/>
          </a:xfrm>
        </p:spPr>
        <p:txBody>
          <a:bodyPr/>
          <a:lstStyle/>
          <a:p>
            <a:r>
              <a:rPr lang="es-ES" sz="3600" b="1" dirty="0"/>
              <a:t>Incorporación de elementos de una </a:t>
            </a:r>
            <a:r>
              <a:rPr lang="es-ES" sz="3600" b="1" dirty="0" smtClean="0"/>
              <a:t>Supervisión Basada </a:t>
            </a:r>
            <a:r>
              <a:rPr lang="es-ES" sz="3600" b="1" dirty="0"/>
              <a:t>en </a:t>
            </a:r>
            <a:r>
              <a:rPr lang="es-ES" sz="3600" b="1" dirty="0" smtClean="0"/>
              <a:t>Riesgo</a:t>
            </a:r>
            <a:endParaRPr lang="es-ES" sz="3600" dirty="0"/>
          </a:p>
        </p:txBody>
      </p:sp>
      <p:sp>
        <p:nvSpPr>
          <p:cNvPr id="3" name="2 CuadroTexto"/>
          <p:cNvSpPr txBox="1"/>
          <p:nvPr/>
        </p:nvSpPr>
        <p:spPr>
          <a:xfrm>
            <a:off x="-32" y="1285860"/>
            <a:ext cx="8545585" cy="830997"/>
          </a:xfrm>
          <a:prstGeom prst="rect">
            <a:avLst/>
          </a:prstGeom>
          <a:noFill/>
        </p:spPr>
        <p:txBody>
          <a:bodyPr wrap="square" rtlCol="0">
            <a:spAutoFit/>
          </a:bodyPr>
          <a:lstStyle/>
          <a:p>
            <a:r>
              <a:rPr lang="es-ES" sz="2400" dirty="0" smtClean="0">
                <a:solidFill>
                  <a:schemeClr val="accent1">
                    <a:lumMod val="40000"/>
                    <a:lumOff val="60000"/>
                  </a:schemeClr>
                </a:solidFill>
              </a:rPr>
              <a:t>Se incorpora como componente del cálculo del Patrimonio Técnico elementos en función a:</a:t>
            </a:r>
            <a:endParaRPr lang="es-ES" sz="2400" dirty="0">
              <a:solidFill>
                <a:schemeClr val="accent1">
                  <a:lumMod val="40000"/>
                  <a:lumOff val="60000"/>
                </a:schemeClr>
              </a:solidFill>
            </a:endParaRPr>
          </a:p>
        </p:txBody>
      </p:sp>
      <p:sp>
        <p:nvSpPr>
          <p:cNvPr id="4" name="3 CuadroTexto"/>
          <p:cNvSpPr txBox="1"/>
          <p:nvPr/>
        </p:nvSpPr>
        <p:spPr>
          <a:xfrm>
            <a:off x="417387" y="2143116"/>
            <a:ext cx="6212085" cy="461665"/>
          </a:xfrm>
          <a:prstGeom prst="rect">
            <a:avLst/>
          </a:prstGeom>
          <a:noFill/>
        </p:spPr>
        <p:txBody>
          <a:bodyPr wrap="none" rtlCol="0">
            <a:spAutoFit/>
          </a:bodyPr>
          <a:lstStyle/>
          <a:p>
            <a:pPr marL="173038" indent="-173038">
              <a:buFont typeface="Arial" pitchFamily="34" charset="0"/>
              <a:buChar char="•"/>
            </a:pPr>
            <a:r>
              <a:rPr lang="es-ES" sz="2400" dirty="0" smtClean="0">
                <a:solidFill>
                  <a:schemeClr val="accent1">
                    <a:lumMod val="40000"/>
                    <a:lumOff val="60000"/>
                  </a:schemeClr>
                </a:solidFill>
              </a:rPr>
              <a:t>Riesgo financiero: Régimen de Inversión (2008)</a:t>
            </a:r>
            <a:endParaRPr lang="es-ES" sz="2400" dirty="0">
              <a:solidFill>
                <a:schemeClr val="accent1">
                  <a:lumMod val="40000"/>
                  <a:lumOff val="60000"/>
                </a:schemeClr>
              </a:solidFill>
            </a:endParaRPr>
          </a:p>
        </p:txBody>
      </p:sp>
      <p:sp>
        <p:nvSpPr>
          <p:cNvPr id="5" name="4 CuadroTexto"/>
          <p:cNvSpPr txBox="1"/>
          <p:nvPr/>
        </p:nvSpPr>
        <p:spPr>
          <a:xfrm>
            <a:off x="417387" y="2622287"/>
            <a:ext cx="6191631" cy="461665"/>
          </a:xfrm>
          <a:prstGeom prst="rect">
            <a:avLst/>
          </a:prstGeom>
          <a:noFill/>
        </p:spPr>
        <p:txBody>
          <a:bodyPr wrap="none" rtlCol="0">
            <a:spAutoFit/>
          </a:bodyPr>
          <a:lstStyle/>
          <a:p>
            <a:pPr marL="173038" indent="-173038">
              <a:buFont typeface="Arial" pitchFamily="34" charset="0"/>
              <a:buChar char="•"/>
            </a:pPr>
            <a:r>
              <a:rPr lang="es-ES" sz="2400" dirty="0" smtClean="0">
                <a:solidFill>
                  <a:schemeClr val="accent1">
                    <a:lumMod val="40000"/>
                    <a:lumOff val="60000"/>
                  </a:schemeClr>
                </a:solidFill>
              </a:rPr>
              <a:t>Riesgo de precio: Régimen de Valuación (2008)</a:t>
            </a:r>
            <a:endParaRPr lang="es-ES" sz="2400" dirty="0">
              <a:solidFill>
                <a:schemeClr val="accent1">
                  <a:lumMod val="40000"/>
                  <a:lumOff val="60000"/>
                </a:schemeClr>
              </a:solidFill>
            </a:endParaRPr>
          </a:p>
        </p:txBody>
      </p:sp>
      <p:sp>
        <p:nvSpPr>
          <p:cNvPr id="6" name="5 CuadroTexto"/>
          <p:cNvSpPr txBox="1"/>
          <p:nvPr/>
        </p:nvSpPr>
        <p:spPr>
          <a:xfrm>
            <a:off x="417387" y="3610277"/>
            <a:ext cx="8482579" cy="461665"/>
          </a:xfrm>
          <a:prstGeom prst="rect">
            <a:avLst/>
          </a:prstGeom>
          <a:noFill/>
        </p:spPr>
        <p:txBody>
          <a:bodyPr wrap="none" rtlCol="0">
            <a:spAutoFit/>
          </a:bodyPr>
          <a:lstStyle/>
          <a:p>
            <a:pPr marL="173038" indent="-173038">
              <a:buFont typeface="Arial" pitchFamily="34" charset="0"/>
              <a:buChar char="•"/>
            </a:pPr>
            <a:r>
              <a:rPr lang="es-ES" sz="2400" dirty="0" smtClean="0">
                <a:solidFill>
                  <a:schemeClr val="accent1">
                    <a:lumMod val="40000"/>
                    <a:lumOff val="60000"/>
                  </a:schemeClr>
                </a:solidFill>
              </a:rPr>
              <a:t>Riesgo de transferencia : Régimen de Retención de Riesgos (2009)</a:t>
            </a:r>
            <a:endParaRPr lang="es-ES" sz="2400" dirty="0">
              <a:solidFill>
                <a:schemeClr val="accent1">
                  <a:lumMod val="40000"/>
                  <a:lumOff val="60000"/>
                </a:schemeClr>
              </a:solidFill>
            </a:endParaRPr>
          </a:p>
        </p:txBody>
      </p:sp>
      <p:sp>
        <p:nvSpPr>
          <p:cNvPr id="12" name="11 CuadroTexto"/>
          <p:cNvSpPr txBox="1"/>
          <p:nvPr/>
        </p:nvSpPr>
        <p:spPr>
          <a:xfrm>
            <a:off x="430293" y="3110211"/>
            <a:ext cx="8774390" cy="461665"/>
          </a:xfrm>
          <a:prstGeom prst="rect">
            <a:avLst/>
          </a:prstGeom>
          <a:noFill/>
        </p:spPr>
        <p:txBody>
          <a:bodyPr wrap="none" rtlCol="0">
            <a:spAutoFit/>
          </a:bodyPr>
          <a:lstStyle/>
          <a:p>
            <a:pPr marL="173038" indent="-173038">
              <a:buFont typeface="Arial" pitchFamily="34" charset="0"/>
              <a:buChar char="•"/>
            </a:pPr>
            <a:r>
              <a:rPr lang="es-ES" sz="2400" dirty="0" smtClean="0">
                <a:solidFill>
                  <a:schemeClr val="accent1">
                    <a:lumMod val="40000"/>
                    <a:lumOff val="60000"/>
                  </a:schemeClr>
                </a:solidFill>
              </a:rPr>
              <a:t>Riesgo operacional: Régimen de Representatividad y Custodia(2008)</a:t>
            </a:r>
            <a:endParaRPr lang="es-ES" sz="2400" dirty="0">
              <a:solidFill>
                <a:schemeClr val="accent1">
                  <a:lumMod val="40000"/>
                  <a:lumOff val="60000"/>
                </a:schemeClr>
              </a:solidFill>
            </a:endParaRPr>
          </a:p>
        </p:txBody>
      </p:sp>
      <p:cxnSp>
        <p:nvCxnSpPr>
          <p:cNvPr id="13" name="12 Conector recto"/>
          <p:cNvCxnSpPr/>
          <p:nvPr/>
        </p:nvCxnSpPr>
        <p:spPr>
          <a:xfrm>
            <a:off x="428596" y="1071546"/>
            <a:ext cx="8358246" cy="1588"/>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14" name="13 Cerrar llave"/>
          <p:cNvSpPr/>
          <p:nvPr/>
        </p:nvSpPr>
        <p:spPr>
          <a:xfrm rot="5400000">
            <a:off x="4179090" y="1431419"/>
            <a:ext cx="642944" cy="7572428"/>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s-ES"/>
          </a:p>
        </p:txBody>
      </p:sp>
      <p:sp>
        <p:nvSpPr>
          <p:cNvPr id="15" name="14 CuadroTexto"/>
          <p:cNvSpPr txBox="1"/>
          <p:nvPr/>
        </p:nvSpPr>
        <p:spPr>
          <a:xfrm>
            <a:off x="71406" y="5824855"/>
            <a:ext cx="8998041" cy="461665"/>
          </a:xfrm>
          <a:prstGeom prst="rect">
            <a:avLst/>
          </a:prstGeom>
          <a:noFill/>
        </p:spPr>
        <p:txBody>
          <a:bodyPr wrap="none" rtlCol="0">
            <a:spAutoFit/>
          </a:bodyPr>
          <a:lstStyle/>
          <a:p>
            <a:pPr marL="173038" indent="-173038"/>
            <a:r>
              <a:rPr lang="es-ES" sz="2400" dirty="0" smtClean="0">
                <a:solidFill>
                  <a:schemeClr val="accent1">
                    <a:lumMod val="40000"/>
                    <a:lumOff val="60000"/>
                  </a:schemeClr>
                </a:solidFill>
              </a:rPr>
              <a:t>Optimizar la legislación dada para tornar la supervisión más preventiva</a:t>
            </a:r>
            <a:endParaRPr lang="es-ES" sz="2400" dirty="0">
              <a:solidFill>
                <a:schemeClr val="accent1">
                  <a:lumMod val="40000"/>
                  <a:lumOff val="60000"/>
                </a:schemeClr>
              </a:solidFill>
            </a:endParaRPr>
          </a:p>
        </p:txBody>
      </p:sp>
      <p:sp>
        <p:nvSpPr>
          <p:cNvPr id="17" name="16 CuadroTexto"/>
          <p:cNvSpPr txBox="1"/>
          <p:nvPr/>
        </p:nvSpPr>
        <p:spPr>
          <a:xfrm>
            <a:off x="428596" y="4110343"/>
            <a:ext cx="6131422" cy="461665"/>
          </a:xfrm>
          <a:prstGeom prst="rect">
            <a:avLst/>
          </a:prstGeom>
          <a:noFill/>
        </p:spPr>
        <p:txBody>
          <a:bodyPr wrap="none" rtlCol="0">
            <a:spAutoFit/>
          </a:bodyPr>
          <a:lstStyle/>
          <a:p>
            <a:pPr marL="173038" indent="-173038">
              <a:buFont typeface="Arial" pitchFamily="34" charset="0"/>
              <a:buChar char="•"/>
            </a:pPr>
            <a:r>
              <a:rPr lang="es-ES" sz="2400" dirty="0" smtClean="0">
                <a:solidFill>
                  <a:schemeClr val="accent1">
                    <a:lumMod val="40000"/>
                    <a:lumOff val="60000"/>
                  </a:schemeClr>
                </a:solidFill>
              </a:rPr>
              <a:t>Riesgo de liquidez: Régimen de Liquidez(2009)</a:t>
            </a:r>
            <a:endParaRPr lang="es-ES" sz="2400" dirty="0">
              <a:solidFill>
                <a:schemeClr val="accent1">
                  <a:lumMod val="40000"/>
                  <a:lumOff val="60000"/>
                </a:schemeClr>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0" presetClass="entr" presetSubtype="0" decel="10000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p:cTn id="7" dur="1000" fill="hold"/>
                                        <p:tgtEl>
                                          <p:spTgt spid="14"/>
                                        </p:tgtEl>
                                        <p:attrNameLst>
                                          <p:attrName>ppt_w</p:attrName>
                                        </p:attrNameLst>
                                      </p:cBhvr>
                                      <p:tavLst>
                                        <p:tav tm="0">
                                          <p:val>
                                            <p:strVal val="#ppt_w+.3"/>
                                          </p:val>
                                        </p:tav>
                                        <p:tav tm="100000">
                                          <p:val>
                                            <p:strVal val="#ppt_w"/>
                                          </p:val>
                                        </p:tav>
                                      </p:tavLst>
                                    </p:anim>
                                    <p:anim calcmode="lin" valueType="num">
                                      <p:cBhvr>
                                        <p:cTn id="8" dur="1000" fill="hold"/>
                                        <p:tgtEl>
                                          <p:spTgt spid="14"/>
                                        </p:tgtEl>
                                        <p:attrNameLst>
                                          <p:attrName>ppt_h</p:attrName>
                                        </p:attrNameLst>
                                      </p:cBhvr>
                                      <p:tavLst>
                                        <p:tav tm="0">
                                          <p:val>
                                            <p:strVal val="#ppt_h"/>
                                          </p:val>
                                        </p:tav>
                                        <p:tav tm="100000">
                                          <p:val>
                                            <p:strVal val="#ppt_h"/>
                                          </p:val>
                                        </p:tav>
                                      </p:tavLst>
                                    </p:anim>
                                    <p:animEffect transition="in" filter="fade">
                                      <p:cBhvr>
                                        <p:cTn id="9" dur="1000"/>
                                        <p:tgtEl>
                                          <p:spTgt spid="14"/>
                                        </p:tgtEl>
                                      </p:cBhvr>
                                    </p:animEffect>
                                  </p:childTnLst>
                                </p:cTn>
                              </p:par>
                            </p:childTnLst>
                          </p:cTn>
                        </p:par>
                        <p:par>
                          <p:cTn id="10" fill="hold">
                            <p:stCondLst>
                              <p:cond delay="1000"/>
                            </p:stCondLst>
                            <p:childTnLst>
                              <p:par>
                                <p:cTn id="11" presetID="10" presetClass="entr" presetSubtype="0" fill="hold" grpId="0" nodeType="afterEffect">
                                  <p:stCondLst>
                                    <p:cond delay="0"/>
                                  </p:stCondLst>
                                  <p:childTnLst>
                                    <p:set>
                                      <p:cBhvr>
                                        <p:cTn id="12" dur="1" fill="hold">
                                          <p:stCondLst>
                                            <p:cond delay="0"/>
                                          </p:stCondLst>
                                        </p:cTn>
                                        <p:tgtEl>
                                          <p:spTgt spid="15"/>
                                        </p:tgtEl>
                                        <p:attrNameLst>
                                          <p:attrName>style.visibility</p:attrName>
                                        </p:attrNameLst>
                                      </p:cBhvr>
                                      <p:to>
                                        <p:strVal val="visible"/>
                                      </p:to>
                                    </p:set>
                                    <p:animEffect transition="in" filter="fade">
                                      <p:cBhvr>
                                        <p:cTn id="13" dur="20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5"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520054" y="2214554"/>
            <a:ext cx="4915320" cy="461665"/>
          </a:xfrm>
          <a:prstGeom prst="rect">
            <a:avLst/>
          </a:prstGeom>
          <a:noFill/>
        </p:spPr>
        <p:txBody>
          <a:bodyPr wrap="none" rtlCol="0">
            <a:spAutoFit/>
          </a:bodyPr>
          <a:lstStyle/>
          <a:p>
            <a:r>
              <a:rPr lang="es-ES" sz="2400" b="1" dirty="0" smtClean="0">
                <a:solidFill>
                  <a:schemeClr val="accent1">
                    <a:lumMod val="40000"/>
                    <a:lumOff val="60000"/>
                  </a:schemeClr>
                </a:solidFill>
              </a:rPr>
              <a:t>Difusión de los PBS y pautas a seguir:</a:t>
            </a:r>
            <a:endParaRPr lang="es-ES" sz="2400" b="1" dirty="0">
              <a:solidFill>
                <a:schemeClr val="accent1">
                  <a:lumMod val="40000"/>
                  <a:lumOff val="60000"/>
                </a:schemeClr>
              </a:solidFill>
            </a:endParaRPr>
          </a:p>
        </p:txBody>
      </p:sp>
      <p:sp>
        <p:nvSpPr>
          <p:cNvPr id="3" name="2 CuadroTexto"/>
          <p:cNvSpPr txBox="1"/>
          <p:nvPr/>
        </p:nvSpPr>
        <p:spPr>
          <a:xfrm>
            <a:off x="940655" y="2714620"/>
            <a:ext cx="6419643" cy="461665"/>
          </a:xfrm>
          <a:prstGeom prst="rect">
            <a:avLst/>
          </a:prstGeom>
          <a:noFill/>
        </p:spPr>
        <p:txBody>
          <a:bodyPr wrap="none" rtlCol="0">
            <a:spAutoFit/>
          </a:bodyPr>
          <a:lstStyle/>
          <a:p>
            <a:pPr marL="173038" indent="-173038">
              <a:buFont typeface="Arial" pitchFamily="34" charset="0"/>
              <a:buChar char="•"/>
            </a:pPr>
            <a:r>
              <a:rPr lang="es-ES" sz="2400" dirty="0" smtClean="0">
                <a:solidFill>
                  <a:schemeClr val="accent1">
                    <a:lumMod val="40000"/>
                    <a:lumOff val="60000"/>
                  </a:schemeClr>
                </a:solidFill>
              </a:rPr>
              <a:t>Idoneidad del Personal (PBS 5) – Diciembre 2012</a:t>
            </a:r>
            <a:endParaRPr lang="es-ES" sz="2400" dirty="0">
              <a:solidFill>
                <a:schemeClr val="accent1">
                  <a:lumMod val="40000"/>
                  <a:lumOff val="60000"/>
                </a:schemeClr>
              </a:solidFill>
            </a:endParaRPr>
          </a:p>
        </p:txBody>
      </p:sp>
      <p:sp>
        <p:nvSpPr>
          <p:cNvPr id="4" name="3 CuadroTexto"/>
          <p:cNvSpPr txBox="1"/>
          <p:nvPr/>
        </p:nvSpPr>
        <p:spPr>
          <a:xfrm>
            <a:off x="928630" y="4429132"/>
            <a:ext cx="7925503" cy="461665"/>
          </a:xfrm>
          <a:prstGeom prst="rect">
            <a:avLst/>
          </a:prstGeom>
          <a:noFill/>
        </p:spPr>
        <p:txBody>
          <a:bodyPr wrap="none" rtlCol="0">
            <a:spAutoFit/>
          </a:bodyPr>
          <a:lstStyle/>
          <a:p>
            <a:pPr marL="173038" indent="-173038">
              <a:buFont typeface="Arial" pitchFamily="34" charset="0"/>
              <a:buChar char="•"/>
            </a:pPr>
            <a:r>
              <a:rPr lang="es-ES" sz="2400" dirty="0" smtClean="0">
                <a:solidFill>
                  <a:schemeClr val="accent1">
                    <a:lumMod val="40000"/>
                    <a:lumOff val="60000"/>
                  </a:schemeClr>
                </a:solidFill>
              </a:rPr>
              <a:t>Gestión de Riesgos y Controles Internos  (PBS 8) – Mayo 2013</a:t>
            </a:r>
            <a:endParaRPr lang="es-ES" sz="2400" dirty="0">
              <a:solidFill>
                <a:schemeClr val="accent1">
                  <a:lumMod val="40000"/>
                  <a:lumOff val="60000"/>
                </a:schemeClr>
              </a:solidFill>
            </a:endParaRPr>
          </a:p>
        </p:txBody>
      </p:sp>
      <p:sp>
        <p:nvSpPr>
          <p:cNvPr id="5" name="4 CuadroTexto"/>
          <p:cNvSpPr txBox="1"/>
          <p:nvPr/>
        </p:nvSpPr>
        <p:spPr>
          <a:xfrm>
            <a:off x="928630" y="3202544"/>
            <a:ext cx="8215370" cy="830997"/>
          </a:xfrm>
          <a:prstGeom prst="rect">
            <a:avLst/>
          </a:prstGeom>
          <a:noFill/>
        </p:spPr>
        <p:txBody>
          <a:bodyPr wrap="square" rtlCol="0">
            <a:spAutoFit/>
          </a:bodyPr>
          <a:lstStyle/>
          <a:p>
            <a:pPr marL="173038" indent="-173038">
              <a:buFont typeface="Arial" pitchFamily="34" charset="0"/>
              <a:buChar char="•"/>
            </a:pPr>
            <a:r>
              <a:rPr lang="es-ES" sz="2400" dirty="0" smtClean="0">
                <a:solidFill>
                  <a:schemeClr val="accent1">
                    <a:lumMod val="40000"/>
                    <a:lumOff val="60000"/>
                  </a:schemeClr>
                </a:solidFill>
              </a:rPr>
              <a:t>Solvencia de Grupos o Conglomerados Financieros, o Supervisión Colectiva (PBS 23) – Diciembre 2012</a:t>
            </a:r>
            <a:endParaRPr lang="es-ES" sz="2400" dirty="0">
              <a:solidFill>
                <a:schemeClr val="accent1">
                  <a:lumMod val="40000"/>
                  <a:lumOff val="60000"/>
                </a:schemeClr>
              </a:solidFill>
            </a:endParaRPr>
          </a:p>
        </p:txBody>
      </p:sp>
      <p:sp>
        <p:nvSpPr>
          <p:cNvPr id="6" name="5 CuadroTexto"/>
          <p:cNvSpPr txBox="1"/>
          <p:nvPr/>
        </p:nvSpPr>
        <p:spPr>
          <a:xfrm>
            <a:off x="928630" y="4000504"/>
            <a:ext cx="7130863" cy="461665"/>
          </a:xfrm>
          <a:prstGeom prst="rect">
            <a:avLst/>
          </a:prstGeom>
          <a:noFill/>
        </p:spPr>
        <p:txBody>
          <a:bodyPr wrap="none" rtlCol="0">
            <a:spAutoFit/>
          </a:bodyPr>
          <a:lstStyle/>
          <a:p>
            <a:pPr marL="173038" indent="-173038">
              <a:buFont typeface="Arial" pitchFamily="34" charset="0"/>
              <a:buChar char="•"/>
            </a:pPr>
            <a:r>
              <a:rPr lang="es-ES" sz="2400" dirty="0" smtClean="0">
                <a:solidFill>
                  <a:schemeClr val="accent1">
                    <a:lumMod val="40000"/>
                    <a:lumOff val="60000"/>
                  </a:schemeClr>
                </a:solidFill>
              </a:rPr>
              <a:t>Conducta de Intermediarios (PBS 18) – Diciembre 2012</a:t>
            </a:r>
            <a:endParaRPr lang="es-ES" sz="2400" dirty="0">
              <a:solidFill>
                <a:schemeClr val="accent1">
                  <a:lumMod val="40000"/>
                  <a:lumOff val="60000"/>
                </a:schemeClr>
              </a:solidFill>
            </a:endParaRPr>
          </a:p>
        </p:txBody>
      </p:sp>
      <p:sp>
        <p:nvSpPr>
          <p:cNvPr id="7" name="1 Título"/>
          <p:cNvSpPr txBox="1">
            <a:spLocks/>
          </p:cNvSpPr>
          <p:nvPr/>
        </p:nvSpPr>
        <p:spPr>
          <a:xfrm>
            <a:off x="381000" y="71414"/>
            <a:ext cx="8382000" cy="997196"/>
          </a:xfrm>
          <a:prstGeom prst="rect">
            <a:avLst/>
          </a:prstGeom>
        </p:spPr>
        <p:txBody>
          <a:bodyPr/>
          <a:lstStyle/>
          <a:p>
            <a:pPr marL="0" marR="0" lvl="0" indent="0" algn="l" defTabSz="914363" rtl="0" eaLnBrk="1" fontAlgn="auto" latinLnBrk="0" hangingPunct="1">
              <a:lnSpc>
                <a:spcPct val="90000"/>
              </a:lnSpc>
              <a:spcBef>
                <a:spcPct val="0"/>
              </a:spcBef>
              <a:spcAft>
                <a:spcPts val="0"/>
              </a:spcAft>
              <a:buClrTx/>
              <a:buSzTx/>
              <a:buFontTx/>
              <a:buNone/>
              <a:tabLst/>
              <a:defRPr/>
            </a:pPr>
            <a:r>
              <a:rPr kumimoji="0" lang="es-ES" sz="3600" b="1" i="0" u="none" strike="noStrike" kern="1200" cap="none" spc="-150" normalizeH="0" baseline="0" noProof="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uLnTx/>
                <a:uFillTx/>
                <a:latin typeface="+mj-lt"/>
                <a:ea typeface="+mn-ea"/>
                <a:cs typeface="Arial" charset="0"/>
              </a:rPr>
              <a:t>Incorporación de elementos de una Supervisión Basada en Riesgo</a:t>
            </a:r>
            <a:endParaRPr kumimoji="0" lang="es-ES" sz="3600" b="0" i="0" u="none" strike="noStrike" kern="1200" cap="none" spc="-150" normalizeH="0" baseline="0" noProof="0" dirty="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uLnTx/>
              <a:uFillTx/>
              <a:latin typeface="+mj-lt"/>
              <a:ea typeface="+mn-ea"/>
              <a:cs typeface="Arial" charset="0"/>
            </a:endParaRPr>
          </a:p>
        </p:txBody>
      </p:sp>
      <p:cxnSp>
        <p:nvCxnSpPr>
          <p:cNvPr id="8" name="7 Conector recto"/>
          <p:cNvCxnSpPr/>
          <p:nvPr/>
        </p:nvCxnSpPr>
        <p:spPr>
          <a:xfrm>
            <a:off x="428596" y="1071546"/>
            <a:ext cx="8358246" cy="1588"/>
          </a:xfrm>
          <a:prstGeom prst="line">
            <a:avLst/>
          </a:prstGeom>
          <a:ln w="19050"/>
        </p:spPr>
        <p:style>
          <a:lnRef idx="1">
            <a:schemeClr val="accent1"/>
          </a:lnRef>
          <a:fillRef idx="0">
            <a:schemeClr val="accent1"/>
          </a:fillRef>
          <a:effectRef idx="0">
            <a:schemeClr val="accent1"/>
          </a:effectRef>
          <a:fontRef idx="minor">
            <a:schemeClr val="tx1"/>
          </a:fontRef>
        </p:style>
      </p:cxnSp>
    </p:spTree>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81000" y="214290"/>
            <a:ext cx="8382000" cy="664797"/>
          </a:xfrm>
        </p:spPr>
        <p:txBody>
          <a:bodyPr/>
          <a:lstStyle/>
          <a:p>
            <a:r>
              <a:rPr lang="es-ES" dirty="0" smtClean="0"/>
              <a:t>Conclusión</a:t>
            </a:r>
            <a:endParaRPr lang="es-ES" dirty="0"/>
          </a:p>
        </p:txBody>
      </p:sp>
      <p:sp>
        <p:nvSpPr>
          <p:cNvPr id="3" name="2 CuadroTexto"/>
          <p:cNvSpPr txBox="1"/>
          <p:nvPr/>
        </p:nvSpPr>
        <p:spPr>
          <a:xfrm>
            <a:off x="500034" y="1049238"/>
            <a:ext cx="7429552" cy="461665"/>
          </a:xfrm>
          <a:prstGeom prst="rect">
            <a:avLst/>
          </a:prstGeom>
          <a:noFill/>
        </p:spPr>
        <p:txBody>
          <a:bodyPr wrap="square" rtlCol="0">
            <a:spAutoFit/>
          </a:bodyPr>
          <a:lstStyle/>
          <a:p>
            <a:pPr algn="just"/>
            <a:r>
              <a:rPr lang="es-ES" sz="2400" dirty="0" smtClean="0">
                <a:solidFill>
                  <a:schemeClr val="accent1">
                    <a:lumMod val="40000"/>
                    <a:lumOff val="60000"/>
                  </a:schemeClr>
                </a:solidFill>
              </a:rPr>
              <a:t>El mercado de seguros en Paraguay se caracteriza por:</a:t>
            </a:r>
          </a:p>
        </p:txBody>
      </p:sp>
      <p:sp>
        <p:nvSpPr>
          <p:cNvPr id="4" name="3 CuadroTexto"/>
          <p:cNvSpPr txBox="1"/>
          <p:nvPr/>
        </p:nvSpPr>
        <p:spPr>
          <a:xfrm>
            <a:off x="928662" y="2477998"/>
            <a:ext cx="7858180" cy="1200329"/>
          </a:xfrm>
          <a:prstGeom prst="rect">
            <a:avLst/>
          </a:prstGeom>
          <a:noFill/>
        </p:spPr>
        <p:txBody>
          <a:bodyPr wrap="square" rtlCol="0">
            <a:spAutoFit/>
          </a:bodyPr>
          <a:lstStyle/>
          <a:p>
            <a:pPr marL="268288" lvl="1" indent="-268288" algn="just">
              <a:buFont typeface="Arial" pitchFamily="34" charset="0"/>
              <a:buChar char="•"/>
            </a:pPr>
            <a:r>
              <a:rPr lang="es-ES" sz="2400" dirty="0" smtClean="0">
                <a:solidFill>
                  <a:srgbClr val="FFC000">
                    <a:lumMod val="40000"/>
                    <a:lumOff val="60000"/>
                  </a:srgbClr>
                </a:solidFill>
              </a:rPr>
              <a:t>Vínculos externos, más por sus operaciones técnicas (reaseguro) que financieras.</a:t>
            </a:r>
          </a:p>
          <a:p>
            <a:endParaRPr lang="es-ES" sz="2400" dirty="0"/>
          </a:p>
        </p:txBody>
      </p:sp>
      <p:sp>
        <p:nvSpPr>
          <p:cNvPr id="5" name="4 Rectángulo"/>
          <p:cNvSpPr/>
          <p:nvPr/>
        </p:nvSpPr>
        <p:spPr>
          <a:xfrm>
            <a:off x="928662" y="1620742"/>
            <a:ext cx="7572428" cy="830997"/>
          </a:xfrm>
          <a:prstGeom prst="rect">
            <a:avLst/>
          </a:prstGeom>
        </p:spPr>
        <p:txBody>
          <a:bodyPr wrap="square">
            <a:spAutoFit/>
          </a:bodyPr>
          <a:lstStyle/>
          <a:p>
            <a:pPr marL="268288" lvl="1" indent="-268288" algn="just">
              <a:buFont typeface="Arial" pitchFamily="34" charset="0"/>
              <a:buChar char="•"/>
            </a:pPr>
            <a:r>
              <a:rPr lang="es-ES" sz="2400" dirty="0" smtClean="0">
                <a:solidFill>
                  <a:srgbClr val="FFC000">
                    <a:lumMod val="40000"/>
                    <a:lumOff val="60000"/>
                  </a:srgbClr>
                </a:solidFill>
              </a:rPr>
              <a:t>Una aún incipiente dinámica de sus operaciones financieras.</a:t>
            </a:r>
            <a:endParaRPr lang="es-ES" sz="2400" dirty="0">
              <a:solidFill>
                <a:srgbClr val="FFC000">
                  <a:lumMod val="40000"/>
                  <a:lumOff val="60000"/>
                </a:srgbClr>
              </a:solidFill>
            </a:endParaRPr>
          </a:p>
        </p:txBody>
      </p:sp>
      <p:sp>
        <p:nvSpPr>
          <p:cNvPr id="6" name="5 CuadroTexto"/>
          <p:cNvSpPr txBox="1"/>
          <p:nvPr/>
        </p:nvSpPr>
        <p:spPr>
          <a:xfrm>
            <a:off x="571472" y="3335254"/>
            <a:ext cx="8358246" cy="1200329"/>
          </a:xfrm>
          <a:prstGeom prst="rect">
            <a:avLst/>
          </a:prstGeom>
          <a:noFill/>
        </p:spPr>
        <p:txBody>
          <a:bodyPr wrap="square" rtlCol="0">
            <a:spAutoFit/>
          </a:bodyPr>
          <a:lstStyle/>
          <a:p>
            <a:pPr algn="just"/>
            <a:r>
              <a:rPr lang="es-ES" sz="2400" dirty="0" smtClean="0">
                <a:solidFill>
                  <a:schemeClr val="accent1">
                    <a:lumMod val="40000"/>
                    <a:lumOff val="60000"/>
                  </a:schemeClr>
                </a:solidFill>
              </a:rPr>
              <a:t>Coyunturalmente sus normas apuntan a proteger la industria del seguro de determinados riesgos: cesión de riesgos al exterior, procesos internos.</a:t>
            </a:r>
          </a:p>
        </p:txBody>
      </p:sp>
      <p:sp>
        <p:nvSpPr>
          <p:cNvPr id="7" name="6 CuadroTexto"/>
          <p:cNvSpPr txBox="1"/>
          <p:nvPr/>
        </p:nvSpPr>
        <p:spPr>
          <a:xfrm>
            <a:off x="571472" y="4549700"/>
            <a:ext cx="8429684" cy="2308324"/>
          </a:xfrm>
          <a:prstGeom prst="rect">
            <a:avLst/>
          </a:prstGeom>
          <a:noFill/>
        </p:spPr>
        <p:txBody>
          <a:bodyPr wrap="square" rtlCol="0">
            <a:spAutoFit/>
          </a:bodyPr>
          <a:lstStyle/>
          <a:p>
            <a:pPr algn="just"/>
            <a:r>
              <a:rPr lang="es-ES" sz="2400" dirty="0" smtClean="0">
                <a:solidFill>
                  <a:schemeClr val="accent1">
                    <a:lumMod val="40000"/>
                    <a:lumOff val="60000"/>
                  </a:schemeClr>
                </a:solidFill>
              </a:rPr>
              <a:t>El desarrollo de instrumentos financieros y del mercado formal de valores, así como su participación en procesos de integración de mercados, conllevará necesariamente a una mayor dinámica del aspecto financiero por lo que tenemos la ventaja de preparar el terreno normativo que acompañe este proceso a la luz de las experiencias de economías con dichas características.</a:t>
            </a:r>
          </a:p>
        </p:txBody>
      </p:sp>
      <p:cxnSp>
        <p:nvCxnSpPr>
          <p:cNvPr id="8" name="7 Conector recto"/>
          <p:cNvCxnSpPr/>
          <p:nvPr/>
        </p:nvCxnSpPr>
        <p:spPr>
          <a:xfrm>
            <a:off x="428596" y="1071546"/>
            <a:ext cx="8358246" cy="1588"/>
          </a:xfrm>
          <a:prstGeom prst="line">
            <a:avLst/>
          </a:prstGeom>
          <a:ln w="19050"/>
        </p:spPr>
        <p:style>
          <a:lnRef idx="1">
            <a:schemeClr val="accent1"/>
          </a:lnRef>
          <a:fillRef idx="0">
            <a:schemeClr val="accent1"/>
          </a:fillRef>
          <a:effectRef idx="0">
            <a:schemeClr val="accent1"/>
          </a:effectRef>
          <a:fontRef idx="minor">
            <a:schemeClr val="tx1"/>
          </a:fontRef>
        </p:style>
      </p:cxn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100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par>
                                <p:cTn id="10" presetID="47" presetClass="entr" presetSubtype="0" fill="hold" grpId="0" nodeType="withEffect">
                                  <p:stCondLst>
                                    <p:cond delay="100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1000"/>
                                        <p:tgtEl>
                                          <p:spTgt spid="5"/>
                                        </p:tgtEl>
                                      </p:cBhvr>
                                    </p:animEffect>
                                    <p:anim calcmode="lin" valueType="num">
                                      <p:cBhvr>
                                        <p:cTn id="13" dur="1000" fill="hold"/>
                                        <p:tgtEl>
                                          <p:spTgt spid="5"/>
                                        </p:tgtEl>
                                        <p:attrNameLst>
                                          <p:attrName>ppt_x</p:attrName>
                                        </p:attrNameLst>
                                      </p:cBhvr>
                                      <p:tavLst>
                                        <p:tav tm="0">
                                          <p:val>
                                            <p:strVal val="#ppt_x"/>
                                          </p:val>
                                        </p:tav>
                                        <p:tav tm="100000">
                                          <p:val>
                                            <p:strVal val="#ppt_x"/>
                                          </p:val>
                                        </p:tav>
                                      </p:tavLst>
                                    </p:anim>
                                    <p:anim calcmode="lin" valueType="num">
                                      <p:cBhvr>
                                        <p:cTn id="14" dur="1000" fill="hold"/>
                                        <p:tgtEl>
                                          <p:spTgt spid="5"/>
                                        </p:tgtEl>
                                        <p:attrNameLst>
                                          <p:attrName>ppt_y</p:attrName>
                                        </p:attrNameLst>
                                      </p:cBhvr>
                                      <p:tavLst>
                                        <p:tav tm="0">
                                          <p:val>
                                            <p:strVal val="#ppt_y-.1"/>
                                          </p:val>
                                        </p:tav>
                                        <p:tav tm="100000">
                                          <p:val>
                                            <p:strVal val="#ppt_y"/>
                                          </p:val>
                                        </p:tav>
                                      </p:tavLst>
                                    </p:anim>
                                  </p:childTnLst>
                                </p:cTn>
                              </p:par>
                              <p:par>
                                <p:cTn id="15" presetID="47" presetClass="entr" presetSubtype="0" fill="hold" grpId="0" nodeType="withEffect">
                                  <p:stCondLst>
                                    <p:cond delay="1000"/>
                                  </p:stCondLst>
                                  <p:childTnLst>
                                    <p:set>
                                      <p:cBhvr>
                                        <p:cTn id="16" dur="1" fill="hold">
                                          <p:stCondLst>
                                            <p:cond delay="0"/>
                                          </p:stCondLst>
                                        </p:cTn>
                                        <p:tgtEl>
                                          <p:spTgt spid="4"/>
                                        </p:tgtEl>
                                        <p:attrNameLst>
                                          <p:attrName>style.visibility</p:attrName>
                                        </p:attrNameLst>
                                      </p:cBhvr>
                                      <p:to>
                                        <p:strVal val="visible"/>
                                      </p:to>
                                    </p:set>
                                    <p:animEffect transition="in" filter="fade">
                                      <p:cBhvr>
                                        <p:cTn id="17" dur="1000"/>
                                        <p:tgtEl>
                                          <p:spTgt spid="4"/>
                                        </p:tgtEl>
                                      </p:cBhvr>
                                    </p:animEffect>
                                    <p:anim calcmode="lin" valueType="num">
                                      <p:cBhvr>
                                        <p:cTn id="18" dur="1000" fill="hold"/>
                                        <p:tgtEl>
                                          <p:spTgt spid="4"/>
                                        </p:tgtEl>
                                        <p:attrNameLst>
                                          <p:attrName>ppt_x</p:attrName>
                                        </p:attrNameLst>
                                      </p:cBhvr>
                                      <p:tavLst>
                                        <p:tav tm="0">
                                          <p:val>
                                            <p:strVal val="#ppt_x"/>
                                          </p:val>
                                        </p:tav>
                                        <p:tav tm="100000">
                                          <p:val>
                                            <p:strVal val="#ppt_x"/>
                                          </p:val>
                                        </p:tav>
                                      </p:tavLst>
                                    </p:anim>
                                    <p:anim calcmode="lin" valueType="num">
                                      <p:cBhvr>
                                        <p:cTn id="1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7" presetClass="entr" presetSubtype="0" fill="hold" grpId="0" nodeType="clickEffect">
                                  <p:stCondLst>
                                    <p:cond delay="0"/>
                                  </p:stCondLst>
                                  <p:childTnLst>
                                    <p:set>
                                      <p:cBhvr>
                                        <p:cTn id="23" dur="1" fill="hold">
                                          <p:stCondLst>
                                            <p:cond delay="0"/>
                                          </p:stCondLst>
                                        </p:cTn>
                                        <p:tgtEl>
                                          <p:spTgt spid="6"/>
                                        </p:tgtEl>
                                        <p:attrNameLst>
                                          <p:attrName>style.visibility</p:attrName>
                                        </p:attrNameLst>
                                      </p:cBhvr>
                                      <p:to>
                                        <p:strVal val="visible"/>
                                      </p:to>
                                    </p:set>
                                    <p:animEffect transition="in" filter="fade">
                                      <p:cBhvr>
                                        <p:cTn id="24" dur="1000"/>
                                        <p:tgtEl>
                                          <p:spTgt spid="6"/>
                                        </p:tgtEl>
                                      </p:cBhvr>
                                    </p:animEffect>
                                    <p:anim calcmode="lin" valueType="num">
                                      <p:cBhvr>
                                        <p:cTn id="25" dur="1000" fill="hold"/>
                                        <p:tgtEl>
                                          <p:spTgt spid="6"/>
                                        </p:tgtEl>
                                        <p:attrNameLst>
                                          <p:attrName>ppt_x</p:attrName>
                                        </p:attrNameLst>
                                      </p:cBhvr>
                                      <p:tavLst>
                                        <p:tav tm="0">
                                          <p:val>
                                            <p:strVal val="#ppt_x"/>
                                          </p:val>
                                        </p:tav>
                                        <p:tav tm="100000">
                                          <p:val>
                                            <p:strVal val="#ppt_x"/>
                                          </p:val>
                                        </p:tav>
                                      </p:tavLst>
                                    </p:anim>
                                    <p:anim calcmode="lin" valueType="num">
                                      <p:cBhvr>
                                        <p:cTn id="26"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7" presetClass="entr" presetSubtype="0" fill="hold" grpId="0" nodeType="clickEffect">
                                  <p:stCondLst>
                                    <p:cond delay="0"/>
                                  </p:stCondLst>
                                  <p:childTnLst>
                                    <p:set>
                                      <p:cBhvr>
                                        <p:cTn id="30" dur="1" fill="hold">
                                          <p:stCondLst>
                                            <p:cond delay="0"/>
                                          </p:stCondLst>
                                        </p:cTn>
                                        <p:tgtEl>
                                          <p:spTgt spid="7"/>
                                        </p:tgtEl>
                                        <p:attrNameLst>
                                          <p:attrName>style.visibility</p:attrName>
                                        </p:attrNameLst>
                                      </p:cBhvr>
                                      <p:to>
                                        <p:strVal val="visible"/>
                                      </p:to>
                                    </p:set>
                                    <p:animEffect transition="in" filter="fade">
                                      <p:cBhvr>
                                        <p:cTn id="31" dur="1000"/>
                                        <p:tgtEl>
                                          <p:spTgt spid="7"/>
                                        </p:tgtEl>
                                      </p:cBhvr>
                                    </p:animEffect>
                                    <p:anim calcmode="lin" valueType="num">
                                      <p:cBhvr>
                                        <p:cTn id="32" dur="1000" fill="hold"/>
                                        <p:tgtEl>
                                          <p:spTgt spid="7"/>
                                        </p:tgtEl>
                                        <p:attrNameLst>
                                          <p:attrName>ppt_x</p:attrName>
                                        </p:attrNameLst>
                                      </p:cBhvr>
                                      <p:tavLst>
                                        <p:tav tm="0">
                                          <p:val>
                                            <p:strVal val="#ppt_x"/>
                                          </p:val>
                                        </p:tav>
                                        <p:tav tm="100000">
                                          <p:val>
                                            <p:strVal val="#ppt_x"/>
                                          </p:val>
                                        </p:tav>
                                      </p:tavLst>
                                    </p:anim>
                                    <p:anim calcmode="lin" valueType="num">
                                      <p:cBhvr>
                                        <p:cTn id="33"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P spid="7"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2000232" y="2857496"/>
            <a:ext cx="4641271" cy="923330"/>
          </a:xfrm>
          <a:prstGeom prst="rect">
            <a:avLst/>
          </a:prstGeom>
          <a:noFill/>
        </p:spPr>
        <p:txBody>
          <a:bodyPr wrap="none" rtlCol="0">
            <a:spAutoFit/>
          </a:bodyPr>
          <a:lstStyle/>
          <a:p>
            <a:r>
              <a:rPr lang="es-ES" sz="5400"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cs typeface="Arial" charset="0"/>
              </a:rPr>
              <a:t>¡Muchas gracias!</a:t>
            </a:r>
            <a:endParaRPr lang="es-ES" dirty="0"/>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770020" y="857232"/>
            <a:ext cx="8215338" cy="498598"/>
          </a:xfrm>
        </p:spPr>
        <p:txBody>
          <a:bodyPr/>
          <a:lstStyle/>
          <a:p>
            <a:pPr marL="441325" indent="-441325">
              <a:buFont typeface="Arial" pitchFamily="34" charset="0"/>
              <a:buChar char="•"/>
            </a:pPr>
            <a:r>
              <a:rPr lang="es-ES" sz="3600" dirty="0" smtClean="0"/>
              <a:t>Momentos claves del régimen regulatorio</a:t>
            </a:r>
            <a:endParaRPr lang="es-ES" sz="3600" dirty="0"/>
          </a:p>
        </p:txBody>
      </p:sp>
      <p:sp>
        <p:nvSpPr>
          <p:cNvPr id="3" name="1 Título"/>
          <p:cNvSpPr txBox="1">
            <a:spLocks/>
          </p:cNvSpPr>
          <p:nvPr/>
        </p:nvSpPr>
        <p:spPr>
          <a:xfrm>
            <a:off x="770020" y="1643050"/>
            <a:ext cx="7429552" cy="498598"/>
          </a:xfrm>
          <a:prstGeom prst="rect">
            <a:avLst/>
          </a:prstGeom>
        </p:spPr>
        <p:txBody>
          <a:bodyPr vert="horz" wrap="square" lIns="0" tIns="0" rIns="0" bIns="0" rtlCol="0" anchor="t">
            <a:spAutoFit/>
          </a:bodyPr>
          <a:lstStyle/>
          <a:p>
            <a:pPr lvl="1" indent="-457200" defTabSz="914363">
              <a:lnSpc>
                <a:spcPct val="90000"/>
              </a:lnSpc>
              <a:spcBef>
                <a:spcPct val="0"/>
              </a:spcBef>
              <a:buFont typeface="Arial" pitchFamily="34" charset="0"/>
              <a:buChar char="•"/>
            </a:pPr>
            <a:r>
              <a:rPr kumimoji="0" lang="es-ES" sz="3600" b="0" i="0" u="none" strike="noStrike" kern="1200" cap="none" spc="-150" normalizeH="0" baseline="0" noProof="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uLnTx/>
                <a:uFillTx/>
                <a:latin typeface="+mj-lt"/>
                <a:ea typeface="+mn-ea"/>
                <a:cs typeface="Arial" charset="0"/>
              </a:rPr>
              <a:t>Ley de Seguros (Nº 827/1996)</a:t>
            </a:r>
            <a:endParaRPr kumimoji="0" lang="es-ES" sz="3600" b="0" i="0" u="none" strike="noStrike" kern="1200" cap="none" spc="-150" normalizeH="0" baseline="0" noProof="0" dirty="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uLnTx/>
              <a:uFillTx/>
              <a:latin typeface="+mj-lt"/>
              <a:ea typeface="+mn-ea"/>
              <a:cs typeface="Arial" charset="0"/>
            </a:endParaRPr>
          </a:p>
        </p:txBody>
      </p:sp>
      <p:sp>
        <p:nvSpPr>
          <p:cNvPr id="4" name="1 Título"/>
          <p:cNvSpPr txBox="1">
            <a:spLocks/>
          </p:cNvSpPr>
          <p:nvPr/>
        </p:nvSpPr>
        <p:spPr>
          <a:xfrm>
            <a:off x="714348" y="2466968"/>
            <a:ext cx="6357982" cy="553998"/>
          </a:xfrm>
          <a:prstGeom prst="rect">
            <a:avLst/>
          </a:prstGeom>
        </p:spPr>
        <p:txBody>
          <a:bodyPr/>
          <a:lstStyle/>
          <a:p>
            <a:pPr lvl="1" indent="-457200" defTabSz="914363">
              <a:lnSpc>
                <a:spcPct val="90000"/>
              </a:lnSpc>
              <a:spcBef>
                <a:spcPct val="0"/>
              </a:spcBef>
              <a:buFont typeface="Arial" pitchFamily="34" charset="0"/>
              <a:buChar char="•"/>
            </a:pPr>
            <a:r>
              <a:rPr kumimoji="0" lang="es-ES" sz="3600" b="0" i="0" u="none" strike="noStrike" kern="1200" cap="none" spc="-150" normalizeH="0" baseline="0" noProof="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uLnTx/>
                <a:uFillTx/>
                <a:latin typeface="+mj-lt"/>
                <a:ea typeface="+mn-ea"/>
                <a:cs typeface="Arial" charset="0"/>
              </a:rPr>
              <a:t>Estructura del Mercado</a:t>
            </a:r>
            <a:endParaRPr kumimoji="0" lang="es-ES" sz="3600" b="0" i="0" u="none" strike="noStrike" kern="1200" cap="none" spc="-150" normalizeH="0" baseline="0" noProof="0" dirty="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uLnTx/>
              <a:uFillTx/>
              <a:latin typeface="+mj-lt"/>
              <a:ea typeface="+mn-ea"/>
              <a:cs typeface="Arial" charset="0"/>
            </a:endParaRPr>
          </a:p>
        </p:txBody>
      </p:sp>
      <p:sp>
        <p:nvSpPr>
          <p:cNvPr id="5" name="1 Título"/>
          <p:cNvSpPr txBox="1">
            <a:spLocks/>
          </p:cNvSpPr>
          <p:nvPr/>
        </p:nvSpPr>
        <p:spPr>
          <a:xfrm>
            <a:off x="785786" y="3431936"/>
            <a:ext cx="7858180" cy="997196"/>
          </a:xfrm>
          <a:prstGeom prst="rect">
            <a:avLst/>
          </a:prstGeom>
        </p:spPr>
        <p:txBody>
          <a:bodyPr vert="horz" wrap="square" lIns="0" tIns="0" rIns="0" bIns="0" rtlCol="0" anchor="t">
            <a:spAutoFit/>
          </a:bodyPr>
          <a:lstStyle/>
          <a:p>
            <a:pPr marL="441325" marR="0" lvl="0" indent="-441325" algn="l" defTabSz="914363" rtl="0" eaLnBrk="1" fontAlgn="auto" latinLnBrk="0" hangingPunct="1">
              <a:lnSpc>
                <a:spcPct val="90000"/>
              </a:lnSpc>
              <a:spcBef>
                <a:spcPct val="0"/>
              </a:spcBef>
              <a:spcAft>
                <a:spcPts val="0"/>
              </a:spcAft>
              <a:buClrTx/>
              <a:buSzTx/>
              <a:buFont typeface="Arial" pitchFamily="34" charset="0"/>
              <a:buChar char="•"/>
              <a:tabLst/>
              <a:defRPr/>
            </a:pPr>
            <a:r>
              <a:rPr kumimoji="0" lang="es-ES" sz="3600" i="0" u="none" strike="noStrike" kern="1200" cap="none" spc="-150" normalizeH="0" baseline="0" noProof="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uLnTx/>
                <a:uFillTx/>
                <a:latin typeface="+mj-lt"/>
                <a:ea typeface="+mn-ea"/>
                <a:cs typeface="Arial" charset="0"/>
              </a:rPr>
              <a:t>Prioridades del mercado asegurador paraguayo en materia de regulación</a:t>
            </a:r>
            <a:endParaRPr kumimoji="0" lang="es-ES" sz="3600" i="0" u="none" strike="noStrike" kern="1200" cap="none" spc="-150" normalizeH="0" baseline="0" noProof="0" dirty="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uLnTx/>
              <a:uFillTx/>
              <a:latin typeface="+mj-lt"/>
              <a:ea typeface="+mn-ea"/>
              <a:cs typeface="Arial" charset="0"/>
            </a:endParaRPr>
          </a:p>
        </p:txBody>
      </p:sp>
      <p:sp>
        <p:nvSpPr>
          <p:cNvPr id="6" name="1 Título"/>
          <p:cNvSpPr txBox="1">
            <a:spLocks/>
          </p:cNvSpPr>
          <p:nvPr/>
        </p:nvSpPr>
        <p:spPr>
          <a:xfrm>
            <a:off x="817318" y="4929198"/>
            <a:ext cx="6500858" cy="997196"/>
          </a:xfrm>
          <a:prstGeom prst="rect">
            <a:avLst/>
          </a:prstGeom>
        </p:spPr>
        <p:txBody>
          <a:bodyPr vert="horz" wrap="square" lIns="0" tIns="0" rIns="0" bIns="0" rtlCol="0" anchor="t">
            <a:spAutoFit/>
          </a:bodyPr>
          <a:lstStyle/>
          <a:p>
            <a:pPr marL="441325" marR="0" lvl="0" indent="-441325" algn="l" defTabSz="914363" rtl="0" eaLnBrk="1" fontAlgn="auto" latinLnBrk="0" hangingPunct="1">
              <a:lnSpc>
                <a:spcPct val="90000"/>
              </a:lnSpc>
              <a:spcBef>
                <a:spcPct val="0"/>
              </a:spcBef>
              <a:spcAft>
                <a:spcPts val="0"/>
              </a:spcAft>
              <a:buClrTx/>
              <a:buSzTx/>
              <a:buFont typeface="Arial" pitchFamily="34" charset="0"/>
              <a:buChar char="•"/>
              <a:tabLst/>
              <a:defRPr/>
            </a:pPr>
            <a:r>
              <a:rPr kumimoji="0" lang="es-ES" sz="3600" i="0" u="none" strike="noStrike" kern="1200" cap="none" spc="-150" normalizeH="0" baseline="0" noProof="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uLnTx/>
                <a:uFillTx/>
                <a:latin typeface="+mj-lt"/>
                <a:ea typeface="+mn-ea"/>
                <a:cs typeface="Arial" charset="0"/>
              </a:rPr>
              <a:t>Incorporación de elementos de una Supervisión Basada en Riesgo</a:t>
            </a:r>
            <a:endParaRPr kumimoji="0" lang="es-ES" sz="3600" i="0" u="none" strike="noStrike" kern="1200" cap="none" spc="-150" normalizeH="0" baseline="0" noProof="0" dirty="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uLnTx/>
              <a:uFillTx/>
              <a:latin typeface="+mj-lt"/>
              <a:ea typeface="+mn-ea"/>
              <a:cs typeface="Arial" charset="0"/>
            </a:endParaRPr>
          </a:p>
        </p:txBody>
      </p:sp>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81000" y="230188"/>
            <a:ext cx="8548718" cy="553998"/>
          </a:xfrm>
        </p:spPr>
        <p:txBody>
          <a:bodyPr/>
          <a:lstStyle/>
          <a:p>
            <a:r>
              <a:rPr lang="es-ES" sz="4000" dirty="0"/>
              <a:t>Momentos </a:t>
            </a:r>
            <a:r>
              <a:rPr lang="es-ES" sz="4000" dirty="0" smtClean="0"/>
              <a:t>claves del régimen regulatorio</a:t>
            </a:r>
            <a:endParaRPr lang="es-ES" sz="4000" dirty="0"/>
          </a:p>
        </p:txBody>
      </p:sp>
      <p:sp>
        <p:nvSpPr>
          <p:cNvPr id="3" name="2 CuadroTexto"/>
          <p:cNvSpPr txBox="1"/>
          <p:nvPr/>
        </p:nvSpPr>
        <p:spPr>
          <a:xfrm>
            <a:off x="714348" y="5457782"/>
            <a:ext cx="806631" cy="461665"/>
          </a:xfrm>
          <a:prstGeom prst="rect">
            <a:avLst/>
          </a:prstGeom>
          <a:noFill/>
        </p:spPr>
        <p:txBody>
          <a:bodyPr wrap="none" rtlCol="0">
            <a:spAutoFit/>
          </a:bodyPr>
          <a:lstStyle/>
          <a:p>
            <a:r>
              <a:rPr lang="es-ES" sz="2400" dirty="0" smtClean="0">
                <a:solidFill>
                  <a:schemeClr val="accent1">
                    <a:lumMod val="40000"/>
                    <a:lumOff val="60000"/>
                  </a:schemeClr>
                </a:solidFill>
              </a:rPr>
              <a:t>2004</a:t>
            </a:r>
            <a:endParaRPr lang="es-ES" sz="2400" dirty="0">
              <a:solidFill>
                <a:schemeClr val="accent1">
                  <a:lumMod val="40000"/>
                  <a:lumOff val="60000"/>
                </a:schemeClr>
              </a:solidFill>
            </a:endParaRPr>
          </a:p>
        </p:txBody>
      </p:sp>
      <p:sp>
        <p:nvSpPr>
          <p:cNvPr id="4" name="3 CuadroTexto"/>
          <p:cNvSpPr txBox="1"/>
          <p:nvPr/>
        </p:nvSpPr>
        <p:spPr>
          <a:xfrm>
            <a:off x="2947540" y="5172030"/>
            <a:ext cx="2308645" cy="461665"/>
          </a:xfrm>
          <a:prstGeom prst="rect">
            <a:avLst/>
          </a:prstGeom>
          <a:noFill/>
        </p:spPr>
        <p:txBody>
          <a:bodyPr wrap="none" rtlCol="0">
            <a:spAutoFit/>
          </a:bodyPr>
          <a:lstStyle/>
          <a:p>
            <a:r>
              <a:rPr lang="es-ES" sz="2400" dirty="0" smtClean="0">
                <a:solidFill>
                  <a:schemeClr val="accent1">
                    <a:lumMod val="40000"/>
                    <a:lumOff val="60000"/>
                  </a:schemeClr>
                </a:solidFill>
              </a:rPr>
              <a:t>Sistema contable</a:t>
            </a:r>
            <a:endParaRPr lang="es-ES" sz="2400" dirty="0">
              <a:solidFill>
                <a:schemeClr val="accent1">
                  <a:lumMod val="40000"/>
                  <a:lumOff val="60000"/>
                </a:schemeClr>
              </a:solidFill>
            </a:endParaRPr>
          </a:p>
        </p:txBody>
      </p:sp>
      <p:sp>
        <p:nvSpPr>
          <p:cNvPr id="5" name="4 CuadroTexto"/>
          <p:cNvSpPr txBox="1"/>
          <p:nvPr/>
        </p:nvSpPr>
        <p:spPr>
          <a:xfrm>
            <a:off x="2952938" y="5814972"/>
            <a:ext cx="3047822" cy="461665"/>
          </a:xfrm>
          <a:prstGeom prst="rect">
            <a:avLst/>
          </a:prstGeom>
          <a:noFill/>
        </p:spPr>
        <p:txBody>
          <a:bodyPr wrap="none" rtlCol="0">
            <a:spAutoFit/>
          </a:bodyPr>
          <a:lstStyle/>
          <a:p>
            <a:r>
              <a:rPr lang="es-ES" sz="2400" dirty="0" smtClean="0">
                <a:solidFill>
                  <a:schemeClr val="accent1">
                    <a:lumMod val="40000"/>
                    <a:lumOff val="60000"/>
                  </a:schemeClr>
                </a:solidFill>
              </a:rPr>
              <a:t>Central de Información</a:t>
            </a:r>
            <a:endParaRPr lang="es-ES" sz="2400" dirty="0">
              <a:solidFill>
                <a:schemeClr val="accent1">
                  <a:lumMod val="40000"/>
                  <a:lumOff val="60000"/>
                </a:schemeClr>
              </a:solidFill>
            </a:endParaRPr>
          </a:p>
        </p:txBody>
      </p:sp>
      <p:cxnSp>
        <p:nvCxnSpPr>
          <p:cNvPr id="6" name="5 Conector recto de flecha"/>
          <p:cNvCxnSpPr>
            <a:stCxn id="3" idx="3"/>
            <a:endCxn id="4" idx="1"/>
          </p:cNvCxnSpPr>
          <p:nvPr/>
        </p:nvCxnSpPr>
        <p:spPr>
          <a:xfrm flipV="1">
            <a:off x="1520979" y="5402863"/>
            <a:ext cx="1426561" cy="28575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 name="6 Conector recto de flecha"/>
          <p:cNvCxnSpPr>
            <a:stCxn id="3" idx="3"/>
            <a:endCxn id="5" idx="1"/>
          </p:cNvCxnSpPr>
          <p:nvPr/>
        </p:nvCxnSpPr>
        <p:spPr>
          <a:xfrm>
            <a:off x="1520979" y="5688615"/>
            <a:ext cx="1431959" cy="35719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8" name="7 CuadroTexto"/>
          <p:cNvSpPr txBox="1"/>
          <p:nvPr/>
        </p:nvSpPr>
        <p:spPr>
          <a:xfrm>
            <a:off x="719746" y="3257952"/>
            <a:ext cx="806631" cy="461665"/>
          </a:xfrm>
          <a:prstGeom prst="rect">
            <a:avLst/>
          </a:prstGeom>
          <a:noFill/>
        </p:spPr>
        <p:txBody>
          <a:bodyPr wrap="none" rtlCol="0">
            <a:spAutoFit/>
          </a:bodyPr>
          <a:lstStyle/>
          <a:p>
            <a:r>
              <a:rPr lang="es-ES" sz="2400" dirty="0" smtClean="0">
                <a:solidFill>
                  <a:schemeClr val="accent1">
                    <a:lumMod val="40000"/>
                    <a:lumOff val="60000"/>
                  </a:schemeClr>
                </a:solidFill>
              </a:rPr>
              <a:t>1996</a:t>
            </a:r>
            <a:endParaRPr lang="es-ES" sz="2400" dirty="0">
              <a:solidFill>
                <a:schemeClr val="accent1">
                  <a:lumMod val="40000"/>
                  <a:lumOff val="60000"/>
                </a:schemeClr>
              </a:solidFill>
            </a:endParaRPr>
          </a:p>
        </p:txBody>
      </p:sp>
      <p:sp>
        <p:nvSpPr>
          <p:cNvPr id="9" name="8 CuadroTexto"/>
          <p:cNvSpPr txBox="1"/>
          <p:nvPr/>
        </p:nvSpPr>
        <p:spPr>
          <a:xfrm>
            <a:off x="3005762" y="2957452"/>
            <a:ext cx="2045303" cy="461665"/>
          </a:xfrm>
          <a:prstGeom prst="rect">
            <a:avLst/>
          </a:prstGeom>
          <a:noFill/>
        </p:spPr>
        <p:txBody>
          <a:bodyPr wrap="none" rtlCol="0">
            <a:spAutoFit/>
          </a:bodyPr>
          <a:lstStyle/>
          <a:p>
            <a:r>
              <a:rPr lang="es-ES" sz="2400" dirty="0" smtClean="0">
                <a:solidFill>
                  <a:schemeClr val="accent1">
                    <a:lumMod val="40000"/>
                    <a:lumOff val="60000"/>
                  </a:schemeClr>
                </a:solidFill>
              </a:rPr>
              <a:t>Ley de Seguros</a:t>
            </a:r>
            <a:endParaRPr lang="es-ES" sz="2400" dirty="0">
              <a:solidFill>
                <a:schemeClr val="accent1">
                  <a:lumMod val="40000"/>
                  <a:lumOff val="60000"/>
                </a:schemeClr>
              </a:solidFill>
            </a:endParaRPr>
          </a:p>
        </p:txBody>
      </p:sp>
      <p:sp>
        <p:nvSpPr>
          <p:cNvPr id="10" name="9 CuadroTexto"/>
          <p:cNvSpPr txBox="1"/>
          <p:nvPr/>
        </p:nvSpPr>
        <p:spPr>
          <a:xfrm>
            <a:off x="3005762" y="3516814"/>
            <a:ext cx="5653342" cy="461665"/>
          </a:xfrm>
          <a:prstGeom prst="rect">
            <a:avLst/>
          </a:prstGeom>
          <a:noFill/>
        </p:spPr>
        <p:txBody>
          <a:bodyPr wrap="none" rtlCol="0">
            <a:spAutoFit/>
          </a:bodyPr>
          <a:lstStyle/>
          <a:p>
            <a:r>
              <a:rPr lang="es-ES" sz="2400" dirty="0" smtClean="0">
                <a:solidFill>
                  <a:schemeClr val="accent1">
                    <a:lumMod val="40000"/>
                    <a:lumOff val="60000"/>
                  </a:schemeClr>
                </a:solidFill>
              </a:rPr>
              <a:t>Creación de la Superintendencia de Seguros</a:t>
            </a:r>
            <a:endParaRPr lang="es-ES" sz="2400" dirty="0">
              <a:solidFill>
                <a:schemeClr val="accent1">
                  <a:lumMod val="40000"/>
                  <a:lumOff val="60000"/>
                </a:schemeClr>
              </a:solidFill>
            </a:endParaRPr>
          </a:p>
        </p:txBody>
      </p:sp>
      <p:cxnSp>
        <p:nvCxnSpPr>
          <p:cNvPr id="11" name="10 Conector recto de flecha"/>
          <p:cNvCxnSpPr>
            <a:stCxn id="8" idx="3"/>
            <a:endCxn id="9" idx="1"/>
          </p:cNvCxnSpPr>
          <p:nvPr/>
        </p:nvCxnSpPr>
        <p:spPr>
          <a:xfrm flipV="1">
            <a:off x="1526377" y="3188285"/>
            <a:ext cx="1479385" cy="3005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11 Conector recto de flecha"/>
          <p:cNvCxnSpPr>
            <a:stCxn id="8" idx="3"/>
            <a:endCxn id="10" idx="1"/>
          </p:cNvCxnSpPr>
          <p:nvPr/>
        </p:nvCxnSpPr>
        <p:spPr>
          <a:xfrm>
            <a:off x="1526377" y="3488785"/>
            <a:ext cx="1479385" cy="25886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3" name="12 CuadroTexto"/>
          <p:cNvSpPr txBox="1"/>
          <p:nvPr/>
        </p:nvSpPr>
        <p:spPr>
          <a:xfrm>
            <a:off x="714348" y="1500174"/>
            <a:ext cx="806631" cy="461665"/>
          </a:xfrm>
          <a:prstGeom prst="rect">
            <a:avLst/>
          </a:prstGeom>
          <a:noFill/>
        </p:spPr>
        <p:txBody>
          <a:bodyPr wrap="none" rtlCol="0">
            <a:spAutoFit/>
          </a:bodyPr>
          <a:lstStyle/>
          <a:p>
            <a:r>
              <a:rPr lang="es-ES" sz="2400" dirty="0" smtClean="0">
                <a:solidFill>
                  <a:schemeClr val="accent1">
                    <a:lumMod val="40000"/>
                    <a:lumOff val="60000"/>
                  </a:schemeClr>
                </a:solidFill>
              </a:rPr>
              <a:t>1947</a:t>
            </a:r>
            <a:endParaRPr lang="es-ES" sz="2400" dirty="0">
              <a:solidFill>
                <a:schemeClr val="accent1">
                  <a:lumMod val="40000"/>
                  <a:lumOff val="60000"/>
                </a:schemeClr>
              </a:solidFill>
            </a:endParaRPr>
          </a:p>
        </p:txBody>
      </p:sp>
      <p:sp>
        <p:nvSpPr>
          <p:cNvPr id="14" name="13 CuadroTexto"/>
          <p:cNvSpPr txBox="1"/>
          <p:nvPr/>
        </p:nvSpPr>
        <p:spPr>
          <a:xfrm>
            <a:off x="2928926" y="1458232"/>
            <a:ext cx="5620385" cy="461665"/>
          </a:xfrm>
          <a:prstGeom prst="rect">
            <a:avLst/>
          </a:prstGeom>
          <a:noFill/>
        </p:spPr>
        <p:txBody>
          <a:bodyPr wrap="none" rtlCol="0">
            <a:spAutoFit/>
          </a:bodyPr>
          <a:lstStyle/>
          <a:p>
            <a:r>
              <a:rPr lang="es-ES" sz="2400" dirty="0" smtClean="0">
                <a:solidFill>
                  <a:schemeClr val="accent1">
                    <a:lumMod val="40000"/>
                    <a:lumOff val="60000"/>
                  </a:schemeClr>
                </a:solidFill>
              </a:rPr>
              <a:t>Primer régimen legal en materia de seguros</a:t>
            </a:r>
            <a:endParaRPr lang="es-ES" sz="2400" dirty="0">
              <a:solidFill>
                <a:schemeClr val="accent1">
                  <a:lumMod val="40000"/>
                  <a:lumOff val="60000"/>
                </a:schemeClr>
              </a:solidFill>
            </a:endParaRPr>
          </a:p>
        </p:txBody>
      </p:sp>
      <p:cxnSp>
        <p:nvCxnSpPr>
          <p:cNvPr id="15" name="14 Conector recto de flecha"/>
          <p:cNvCxnSpPr>
            <a:stCxn id="13" idx="3"/>
            <a:endCxn id="14" idx="1"/>
          </p:cNvCxnSpPr>
          <p:nvPr/>
        </p:nvCxnSpPr>
        <p:spPr>
          <a:xfrm flipV="1">
            <a:off x="1520979" y="1689065"/>
            <a:ext cx="1407947" cy="4194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7" name="16 Conector recto"/>
          <p:cNvCxnSpPr/>
          <p:nvPr/>
        </p:nvCxnSpPr>
        <p:spPr>
          <a:xfrm>
            <a:off x="428596" y="1071546"/>
            <a:ext cx="8358246" cy="1588"/>
          </a:xfrm>
          <a:prstGeom prst="line">
            <a:avLst/>
          </a:prstGeom>
          <a:ln w="19050"/>
        </p:spPr>
        <p:style>
          <a:lnRef idx="1">
            <a:schemeClr val="accent1"/>
          </a:lnRef>
          <a:fillRef idx="0">
            <a:schemeClr val="accent1"/>
          </a:fillRef>
          <a:effectRef idx="0">
            <a:schemeClr val="accent1"/>
          </a:effectRef>
          <a:fontRef idx="minor">
            <a:schemeClr val="tx1"/>
          </a:fontRef>
        </p:style>
      </p:cxnSp>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15 CuadroTexto"/>
          <p:cNvSpPr txBox="1"/>
          <p:nvPr/>
        </p:nvSpPr>
        <p:spPr>
          <a:xfrm>
            <a:off x="214282" y="2871613"/>
            <a:ext cx="2500330" cy="1200329"/>
          </a:xfrm>
          <a:prstGeom prst="rect">
            <a:avLst/>
          </a:prstGeom>
          <a:noFill/>
        </p:spPr>
        <p:txBody>
          <a:bodyPr wrap="square" rtlCol="0">
            <a:spAutoFit/>
          </a:bodyPr>
          <a:lstStyle/>
          <a:p>
            <a:pPr marL="361950" indent="-361950"/>
            <a:r>
              <a:rPr lang="es-ES" sz="2400" dirty="0" smtClean="0">
                <a:solidFill>
                  <a:schemeClr val="accent1">
                    <a:lumMod val="40000"/>
                    <a:lumOff val="60000"/>
                  </a:schemeClr>
                </a:solidFill>
                <a:sym typeface="Symbol"/>
              </a:rPr>
              <a:t>1)	Requerimiento mínimo de patrimonio</a:t>
            </a:r>
          </a:p>
        </p:txBody>
      </p:sp>
      <p:sp>
        <p:nvSpPr>
          <p:cNvPr id="17" name="16 CuadroTexto"/>
          <p:cNvSpPr txBox="1"/>
          <p:nvPr/>
        </p:nvSpPr>
        <p:spPr>
          <a:xfrm>
            <a:off x="3643306" y="2143116"/>
            <a:ext cx="5072098" cy="830997"/>
          </a:xfrm>
          <a:prstGeom prst="rect">
            <a:avLst/>
          </a:prstGeom>
          <a:noFill/>
        </p:spPr>
        <p:txBody>
          <a:bodyPr wrap="square" rtlCol="0">
            <a:spAutoFit/>
          </a:bodyPr>
          <a:lstStyle/>
          <a:p>
            <a:r>
              <a:rPr lang="es-ES" sz="2400" dirty="0" smtClean="0">
                <a:solidFill>
                  <a:schemeClr val="accent1">
                    <a:lumMod val="40000"/>
                    <a:lumOff val="60000"/>
                  </a:schemeClr>
                </a:solidFill>
              </a:rPr>
              <a:t>Empresas de Seguros: </a:t>
            </a:r>
            <a:r>
              <a:rPr lang="es-ES" sz="2400" b="1" dirty="0" smtClean="0">
                <a:solidFill>
                  <a:schemeClr val="accent1">
                    <a:lumMod val="40000"/>
                    <a:lumOff val="60000"/>
                  </a:schemeClr>
                </a:solidFill>
              </a:rPr>
              <a:t>US$ 500 000 </a:t>
            </a:r>
            <a:r>
              <a:rPr lang="es-ES" sz="2400" dirty="0" smtClean="0">
                <a:solidFill>
                  <a:schemeClr val="accent1">
                    <a:lumMod val="40000"/>
                    <a:lumOff val="60000"/>
                  </a:schemeClr>
                </a:solidFill>
              </a:rPr>
              <a:t>por ramo (ramo vida y ramo patrimonial)</a:t>
            </a:r>
            <a:endParaRPr lang="es-ES" sz="2400" dirty="0">
              <a:solidFill>
                <a:schemeClr val="accent1">
                  <a:lumMod val="40000"/>
                  <a:lumOff val="60000"/>
                </a:schemeClr>
              </a:solidFill>
            </a:endParaRPr>
          </a:p>
        </p:txBody>
      </p:sp>
      <p:sp>
        <p:nvSpPr>
          <p:cNvPr id="18" name="17 CuadroTexto"/>
          <p:cNvSpPr txBox="1"/>
          <p:nvPr/>
        </p:nvSpPr>
        <p:spPr>
          <a:xfrm>
            <a:off x="3643306" y="3871745"/>
            <a:ext cx="5500694" cy="830997"/>
          </a:xfrm>
          <a:prstGeom prst="rect">
            <a:avLst/>
          </a:prstGeom>
          <a:noFill/>
        </p:spPr>
        <p:txBody>
          <a:bodyPr wrap="square" rtlCol="0">
            <a:spAutoFit/>
          </a:bodyPr>
          <a:lstStyle/>
          <a:p>
            <a:r>
              <a:rPr lang="es-ES" sz="2400" dirty="0" smtClean="0">
                <a:solidFill>
                  <a:schemeClr val="accent1">
                    <a:lumMod val="40000"/>
                    <a:lumOff val="60000"/>
                  </a:schemeClr>
                </a:solidFill>
              </a:rPr>
              <a:t>Empresas de reaseguros: </a:t>
            </a:r>
            <a:r>
              <a:rPr lang="es-ES" sz="2400" b="1" dirty="0" smtClean="0">
                <a:solidFill>
                  <a:schemeClr val="accent1">
                    <a:lumMod val="40000"/>
                    <a:lumOff val="60000"/>
                  </a:schemeClr>
                </a:solidFill>
              </a:rPr>
              <a:t>US$ 2 500 000 </a:t>
            </a:r>
            <a:r>
              <a:rPr lang="es-ES" sz="2400" dirty="0" smtClean="0">
                <a:solidFill>
                  <a:schemeClr val="accent1">
                    <a:lumMod val="40000"/>
                    <a:lumOff val="60000"/>
                  </a:schemeClr>
                </a:solidFill>
              </a:rPr>
              <a:t>por ramo (ramo vida y ramo patrimonial)</a:t>
            </a:r>
            <a:endParaRPr lang="es-ES" sz="2400" dirty="0">
              <a:solidFill>
                <a:schemeClr val="accent1">
                  <a:lumMod val="40000"/>
                  <a:lumOff val="60000"/>
                </a:schemeClr>
              </a:solidFill>
            </a:endParaRPr>
          </a:p>
        </p:txBody>
      </p:sp>
      <p:cxnSp>
        <p:nvCxnSpPr>
          <p:cNvPr id="19" name="18 Conector recto de flecha"/>
          <p:cNvCxnSpPr>
            <a:stCxn id="16" idx="3"/>
            <a:endCxn id="17" idx="1"/>
          </p:cNvCxnSpPr>
          <p:nvPr/>
        </p:nvCxnSpPr>
        <p:spPr>
          <a:xfrm flipV="1">
            <a:off x="2714612" y="2558615"/>
            <a:ext cx="928694" cy="91316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0" name="19 Conector recto de flecha"/>
          <p:cNvCxnSpPr>
            <a:stCxn id="16" idx="3"/>
            <a:endCxn id="18" idx="1"/>
          </p:cNvCxnSpPr>
          <p:nvPr/>
        </p:nvCxnSpPr>
        <p:spPr>
          <a:xfrm>
            <a:off x="2714612" y="3471778"/>
            <a:ext cx="928694" cy="81546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5" name="1 Título"/>
          <p:cNvSpPr txBox="1">
            <a:spLocks/>
          </p:cNvSpPr>
          <p:nvPr/>
        </p:nvSpPr>
        <p:spPr>
          <a:xfrm>
            <a:off x="285720" y="71414"/>
            <a:ext cx="8382000" cy="553998"/>
          </a:xfrm>
          <a:prstGeom prst="rect">
            <a:avLst/>
          </a:prstGeom>
        </p:spPr>
        <p:txBody>
          <a:bodyPr/>
          <a:lstStyle/>
          <a:p>
            <a:pPr marL="0" marR="0" lvl="0" indent="0" algn="l" defTabSz="914363" rtl="0" eaLnBrk="1" fontAlgn="auto" latinLnBrk="0" hangingPunct="1">
              <a:lnSpc>
                <a:spcPct val="90000"/>
              </a:lnSpc>
              <a:spcBef>
                <a:spcPct val="0"/>
              </a:spcBef>
              <a:spcAft>
                <a:spcPts val="0"/>
              </a:spcAft>
              <a:buClrTx/>
              <a:buSzTx/>
              <a:buFontTx/>
              <a:buNone/>
              <a:tabLst/>
              <a:defRPr/>
            </a:pPr>
            <a:r>
              <a:rPr kumimoji="0" lang="es-ES" sz="4000" b="0" i="0" u="none" strike="noStrike" kern="1200" cap="none" spc="-150" normalizeH="0" baseline="0" noProof="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uLnTx/>
                <a:uFillTx/>
                <a:latin typeface="+mj-lt"/>
                <a:ea typeface="+mn-ea"/>
                <a:cs typeface="Arial" charset="0"/>
              </a:rPr>
              <a:t>Ley de Seguros (Nº 827/1996)</a:t>
            </a:r>
            <a:endParaRPr kumimoji="0" lang="es-ES" sz="4000" b="0" i="0" u="none" strike="noStrike" kern="1200" cap="none" spc="-150" normalizeH="0" baseline="0" noProof="0" dirty="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uLnTx/>
              <a:uFillTx/>
              <a:latin typeface="+mj-lt"/>
              <a:ea typeface="+mn-ea"/>
              <a:cs typeface="Arial" charset="0"/>
            </a:endParaRPr>
          </a:p>
        </p:txBody>
      </p:sp>
      <p:sp>
        <p:nvSpPr>
          <p:cNvPr id="36" name="35 CuadroTexto"/>
          <p:cNvSpPr txBox="1"/>
          <p:nvPr/>
        </p:nvSpPr>
        <p:spPr>
          <a:xfrm>
            <a:off x="285720" y="642918"/>
            <a:ext cx="5072098" cy="461665"/>
          </a:xfrm>
          <a:prstGeom prst="rect">
            <a:avLst/>
          </a:prstGeom>
          <a:noFill/>
        </p:spPr>
        <p:txBody>
          <a:bodyPr wrap="square" rtlCol="0">
            <a:spAutoFit/>
          </a:bodyPr>
          <a:lstStyle/>
          <a:p>
            <a:pPr>
              <a:tabLst>
                <a:tab pos="182563" algn="l"/>
              </a:tabLst>
            </a:pPr>
            <a:r>
              <a:rPr lang="es-ES" sz="2400" b="1" dirty="0" smtClean="0">
                <a:solidFill>
                  <a:schemeClr val="accent1">
                    <a:lumMod val="40000"/>
                    <a:lumOff val="60000"/>
                  </a:schemeClr>
                </a:solidFill>
              </a:rPr>
              <a:t>Sustenta sus bases en Solvencia I </a:t>
            </a:r>
            <a:endParaRPr lang="es-ES" sz="2400" b="1" dirty="0">
              <a:solidFill>
                <a:schemeClr val="accent1">
                  <a:lumMod val="40000"/>
                  <a:lumOff val="60000"/>
                </a:schemeClr>
              </a:solidFill>
            </a:endParaRPr>
          </a:p>
        </p:txBody>
      </p:sp>
      <p:cxnSp>
        <p:nvCxnSpPr>
          <p:cNvPr id="37" name="36 Conector recto"/>
          <p:cNvCxnSpPr/>
          <p:nvPr/>
        </p:nvCxnSpPr>
        <p:spPr>
          <a:xfrm>
            <a:off x="428596" y="1071546"/>
            <a:ext cx="8358246" cy="1588"/>
          </a:xfrm>
          <a:prstGeom prst="line">
            <a:avLst/>
          </a:prstGeom>
          <a:ln w="19050"/>
        </p:spPr>
        <p:style>
          <a:lnRef idx="1">
            <a:schemeClr val="accent1"/>
          </a:lnRef>
          <a:fillRef idx="0">
            <a:schemeClr val="accent1"/>
          </a:fillRef>
          <a:effectRef idx="0">
            <a:schemeClr val="accent1"/>
          </a:effectRef>
          <a:fontRef idx="minor">
            <a:schemeClr val="tx1"/>
          </a:fontRef>
        </p:style>
      </p:cxn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fade">
                                      <p:cBhvr>
                                        <p:cTn id="7" dur="5000"/>
                                        <p:tgtEl>
                                          <p:spTgt spid="16"/>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8"/>
                                        </p:tgtEl>
                                        <p:attrNameLst>
                                          <p:attrName>style.visibility</p:attrName>
                                        </p:attrNameLst>
                                      </p:cBhvr>
                                      <p:to>
                                        <p:strVal val="visible"/>
                                      </p:to>
                                    </p:set>
                                    <p:animEffect transition="in" filter="fade">
                                      <p:cBhvr>
                                        <p:cTn id="10" dur="5000"/>
                                        <p:tgtEl>
                                          <p:spTgt spid="18"/>
                                        </p:tgtEl>
                                      </p:cBhvr>
                                    </p:animEffect>
                                  </p:childTnLst>
                                </p:cTn>
                              </p:par>
                              <p:par>
                                <p:cTn id="11" presetID="10" presetClass="entr" presetSubtype="0" fill="hold" nodeType="withEffect">
                                  <p:stCondLst>
                                    <p:cond delay="0"/>
                                  </p:stCondLst>
                                  <p:childTnLst>
                                    <p:set>
                                      <p:cBhvr>
                                        <p:cTn id="12" dur="1" fill="hold">
                                          <p:stCondLst>
                                            <p:cond delay="0"/>
                                          </p:stCondLst>
                                        </p:cTn>
                                        <p:tgtEl>
                                          <p:spTgt spid="19"/>
                                        </p:tgtEl>
                                        <p:attrNameLst>
                                          <p:attrName>style.visibility</p:attrName>
                                        </p:attrNameLst>
                                      </p:cBhvr>
                                      <p:to>
                                        <p:strVal val="visible"/>
                                      </p:to>
                                    </p:set>
                                    <p:animEffect transition="in" filter="fade">
                                      <p:cBhvr>
                                        <p:cTn id="13" dur="5000"/>
                                        <p:tgtEl>
                                          <p:spTgt spid="19"/>
                                        </p:tgtEl>
                                      </p:cBhvr>
                                    </p:animEffect>
                                  </p:childTnLst>
                                </p:cTn>
                              </p:par>
                              <p:par>
                                <p:cTn id="14" presetID="10" presetClass="entr" presetSubtype="0" fill="hold" nodeType="withEffect">
                                  <p:stCondLst>
                                    <p:cond delay="0"/>
                                  </p:stCondLst>
                                  <p:childTnLst>
                                    <p:set>
                                      <p:cBhvr>
                                        <p:cTn id="15" dur="1" fill="hold">
                                          <p:stCondLst>
                                            <p:cond delay="0"/>
                                          </p:stCondLst>
                                        </p:cTn>
                                        <p:tgtEl>
                                          <p:spTgt spid="20"/>
                                        </p:tgtEl>
                                        <p:attrNameLst>
                                          <p:attrName>style.visibility</p:attrName>
                                        </p:attrNameLst>
                                      </p:cBhvr>
                                      <p:to>
                                        <p:strVal val="visible"/>
                                      </p:to>
                                    </p:set>
                                    <p:animEffect transition="in" filter="fade">
                                      <p:cBhvr>
                                        <p:cTn id="16" dur="5000"/>
                                        <p:tgtEl>
                                          <p:spTgt spid="20"/>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17"/>
                                        </p:tgtEl>
                                        <p:attrNameLst>
                                          <p:attrName>style.visibility</p:attrName>
                                        </p:attrNameLst>
                                      </p:cBhvr>
                                      <p:to>
                                        <p:strVal val="visible"/>
                                      </p:to>
                                    </p:set>
                                    <p:animEffect transition="in" filter="fade">
                                      <p:cBhvr>
                                        <p:cTn id="19" dur="50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17" grpId="0"/>
      <p:bldP spid="18"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46 CuadroTexto"/>
          <p:cNvSpPr txBox="1"/>
          <p:nvPr/>
        </p:nvSpPr>
        <p:spPr>
          <a:xfrm>
            <a:off x="71406" y="1214422"/>
            <a:ext cx="4987263" cy="461665"/>
          </a:xfrm>
          <a:prstGeom prst="rect">
            <a:avLst/>
          </a:prstGeom>
          <a:noFill/>
        </p:spPr>
        <p:txBody>
          <a:bodyPr wrap="none" rtlCol="0">
            <a:spAutoFit/>
          </a:bodyPr>
          <a:lstStyle/>
          <a:p>
            <a:pPr marL="361950" indent="-361950"/>
            <a:r>
              <a:rPr lang="es-ES" sz="2400" dirty="0" smtClean="0">
                <a:solidFill>
                  <a:schemeClr val="accent1">
                    <a:lumMod val="40000"/>
                    <a:lumOff val="60000"/>
                  </a:schemeClr>
                </a:solidFill>
                <a:sym typeface="Symbol"/>
              </a:rPr>
              <a:t>2)	</a:t>
            </a:r>
            <a:r>
              <a:rPr lang="es-ES" sz="2400" dirty="0" smtClean="0">
                <a:solidFill>
                  <a:schemeClr val="accent1">
                    <a:lumMod val="40000"/>
                    <a:lumOff val="60000"/>
                  </a:schemeClr>
                </a:solidFill>
              </a:rPr>
              <a:t>Solvencia dinámica→ preeminencia</a:t>
            </a:r>
            <a:endParaRPr lang="es-ES" sz="2400" dirty="0">
              <a:solidFill>
                <a:schemeClr val="accent1">
                  <a:lumMod val="40000"/>
                  <a:lumOff val="60000"/>
                </a:schemeClr>
              </a:solidFill>
            </a:endParaRPr>
          </a:p>
        </p:txBody>
      </p:sp>
      <p:sp>
        <p:nvSpPr>
          <p:cNvPr id="48" name="47 CuadroTexto"/>
          <p:cNvSpPr txBox="1"/>
          <p:nvPr/>
        </p:nvSpPr>
        <p:spPr>
          <a:xfrm>
            <a:off x="428596" y="1714488"/>
            <a:ext cx="8358182" cy="1200329"/>
          </a:xfrm>
          <a:prstGeom prst="rect">
            <a:avLst/>
          </a:prstGeom>
          <a:noFill/>
        </p:spPr>
        <p:txBody>
          <a:bodyPr wrap="square" rtlCol="0">
            <a:spAutoFit/>
          </a:bodyPr>
          <a:lstStyle/>
          <a:p>
            <a:pPr algn="just"/>
            <a:r>
              <a:rPr lang="es-ES" sz="2400" b="1" dirty="0" smtClean="0">
                <a:solidFill>
                  <a:schemeClr val="accent1">
                    <a:lumMod val="40000"/>
                    <a:lumOff val="60000"/>
                  </a:schemeClr>
                </a:solidFill>
              </a:rPr>
              <a:t>Patrimonio Técnico (PT) o Patrimonio Propio no Comprometido</a:t>
            </a:r>
            <a:r>
              <a:rPr lang="es-ES" sz="2400" dirty="0" smtClean="0">
                <a:solidFill>
                  <a:schemeClr val="accent1">
                    <a:lumMod val="40000"/>
                    <a:lumOff val="60000"/>
                  </a:schemeClr>
                </a:solidFill>
              </a:rPr>
              <a:t>: Revaluación extracontable del Patrimonio suponiendo una situación de paro o quiebra.</a:t>
            </a:r>
            <a:endParaRPr lang="es-ES" sz="2400" dirty="0">
              <a:solidFill>
                <a:schemeClr val="accent1">
                  <a:lumMod val="40000"/>
                  <a:lumOff val="60000"/>
                </a:schemeClr>
              </a:solidFill>
            </a:endParaRPr>
          </a:p>
        </p:txBody>
      </p:sp>
      <p:sp>
        <p:nvSpPr>
          <p:cNvPr id="51" name="1 Título"/>
          <p:cNvSpPr txBox="1">
            <a:spLocks/>
          </p:cNvSpPr>
          <p:nvPr/>
        </p:nvSpPr>
        <p:spPr>
          <a:xfrm>
            <a:off x="285720" y="71414"/>
            <a:ext cx="8382000" cy="553998"/>
          </a:xfrm>
          <a:prstGeom prst="rect">
            <a:avLst/>
          </a:prstGeom>
        </p:spPr>
        <p:txBody>
          <a:bodyPr/>
          <a:lstStyle/>
          <a:p>
            <a:pPr marL="0" marR="0" lvl="0" indent="0" algn="l" defTabSz="914363" rtl="0" eaLnBrk="1" fontAlgn="auto" latinLnBrk="0" hangingPunct="1">
              <a:lnSpc>
                <a:spcPct val="90000"/>
              </a:lnSpc>
              <a:spcBef>
                <a:spcPct val="0"/>
              </a:spcBef>
              <a:spcAft>
                <a:spcPts val="0"/>
              </a:spcAft>
              <a:buClrTx/>
              <a:buSzTx/>
              <a:buFontTx/>
              <a:buNone/>
              <a:tabLst/>
              <a:defRPr/>
            </a:pPr>
            <a:r>
              <a:rPr kumimoji="0" lang="es-ES" sz="4000" b="0" i="0" u="none" strike="noStrike" kern="1200" cap="none" spc="-150" normalizeH="0" baseline="0" noProof="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uLnTx/>
                <a:uFillTx/>
                <a:latin typeface="+mj-lt"/>
                <a:ea typeface="+mn-ea"/>
                <a:cs typeface="Arial" charset="0"/>
              </a:rPr>
              <a:t>Ley de Seguros (Nº 827/1996)</a:t>
            </a:r>
            <a:endParaRPr kumimoji="0" lang="es-ES" sz="4000" b="0" i="0" u="none" strike="noStrike" kern="1200" cap="none" spc="-150" normalizeH="0" baseline="0" noProof="0" dirty="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uLnTx/>
              <a:uFillTx/>
              <a:latin typeface="+mj-lt"/>
              <a:ea typeface="+mn-ea"/>
              <a:cs typeface="Arial" charset="0"/>
            </a:endParaRPr>
          </a:p>
        </p:txBody>
      </p:sp>
      <p:sp>
        <p:nvSpPr>
          <p:cNvPr id="52" name="51 CuadroTexto"/>
          <p:cNvSpPr txBox="1"/>
          <p:nvPr/>
        </p:nvSpPr>
        <p:spPr>
          <a:xfrm>
            <a:off x="285720" y="642918"/>
            <a:ext cx="5072098" cy="461665"/>
          </a:xfrm>
          <a:prstGeom prst="rect">
            <a:avLst/>
          </a:prstGeom>
          <a:noFill/>
        </p:spPr>
        <p:txBody>
          <a:bodyPr wrap="square" rtlCol="0">
            <a:spAutoFit/>
          </a:bodyPr>
          <a:lstStyle/>
          <a:p>
            <a:pPr>
              <a:tabLst>
                <a:tab pos="182563" algn="l"/>
              </a:tabLst>
            </a:pPr>
            <a:r>
              <a:rPr lang="es-ES" sz="2400" b="1" dirty="0" smtClean="0">
                <a:solidFill>
                  <a:schemeClr val="accent1">
                    <a:lumMod val="40000"/>
                    <a:lumOff val="60000"/>
                  </a:schemeClr>
                </a:solidFill>
              </a:rPr>
              <a:t>Sustenta sus bases en Solvencia I </a:t>
            </a:r>
            <a:endParaRPr lang="es-ES" sz="2400" b="1" dirty="0">
              <a:solidFill>
                <a:schemeClr val="accent1">
                  <a:lumMod val="40000"/>
                  <a:lumOff val="60000"/>
                </a:schemeClr>
              </a:solidFill>
            </a:endParaRPr>
          </a:p>
        </p:txBody>
      </p:sp>
      <p:cxnSp>
        <p:nvCxnSpPr>
          <p:cNvPr id="53" name="52 Conector recto"/>
          <p:cNvCxnSpPr/>
          <p:nvPr/>
        </p:nvCxnSpPr>
        <p:spPr>
          <a:xfrm>
            <a:off x="428596" y="1071546"/>
            <a:ext cx="8358246" cy="1588"/>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28" name="27 CuadroTexto"/>
          <p:cNvSpPr txBox="1"/>
          <p:nvPr/>
        </p:nvSpPr>
        <p:spPr>
          <a:xfrm>
            <a:off x="428596" y="2928934"/>
            <a:ext cx="6429420" cy="1200329"/>
          </a:xfrm>
          <a:prstGeom prst="rect">
            <a:avLst/>
          </a:prstGeom>
          <a:noFill/>
        </p:spPr>
        <p:txBody>
          <a:bodyPr wrap="square" rtlCol="0">
            <a:spAutoFit/>
          </a:bodyPr>
          <a:lstStyle/>
          <a:p>
            <a:r>
              <a:rPr lang="es-ES" sz="2400" b="1" dirty="0" smtClean="0">
                <a:solidFill>
                  <a:schemeClr val="accent1">
                    <a:lumMod val="40000"/>
                    <a:lumOff val="60000"/>
                  </a:schemeClr>
                </a:solidFill>
                <a:sym typeface="Symbol"/>
              </a:rPr>
              <a:t>Patrimonio técnico mínimo </a:t>
            </a:r>
            <a:r>
              <a:rPr lang="es-ES" sz="2400" dirty="0" smtClean="0">
                <a:solidFill>
                  <a:schemeClr val="accent1">
                    <a:lumMod val="40000"/>
                    <a:lumOff val="60000"/>
                  </a:schemeClr>
                </a:solidFill>
                <a:sym typeface="Symbol"/>
              </a:rPr>
              <a:t>= </a:t>
            </a:r>
            <a:r>
              <a:rPr lang="es-ES" sz="2400" dirty="0" err="1" smtClean="0">
                <a:solidFill>
                  <a:schemeClr val="accent1">
                    <a:lumMod val="40000"/>
                    <a:lumOff val="60000"/>
                  </a:schemeClr>
                </a:solidFill>
                <a:sym typeface="Symbol"/>
              </a:rPr>
              <a:t>max</a:t>
            </a:r>
            <a:r>
              <a:rPr lang="es-ES" sz="2400" dirty="0" smtClean="0">
                <a:solidFill>
                  <a:schemeClr val="accent1">
                    <a:lumMod val="40000"/>
                    <a:lumOff val="60000"/>
                  </a:schemeClr>
                </a:solidFill>
                <a:sym typeface="Symbol"/>
              </a:rPr>
              <a:t> [f (volumen de prima presente); f(siniestros pasados); requerimiento mín. de capital]</a:t>
            </a:r>
            <a:endParaRPr lang="es-ES" sz="2400" dirty="0">
              <a:solidFill>
                <a:schemeClr val="accent1">
                  <a:lumMod val="40000"/>
                  <a:lumOff val="60000"/>
                </a:schemeClr>
              </a:solidFill>
            </a:endParaRPr>
          </a:p>
        </p:txBody>
      </p:sp>
      <p:sp>
        <p:nvSpPr>
          <p:cNvPr id="32" name="31 Cerrar llave"/>
          <p:cNvSpPr/>
          <p:nvPr/>
        </p:nvSpPr>
        <p:spPr>
          <a:xfrm>
            <a:off x="6643702" y="2928934"/>
            <a:ext cx="214314" cy="107157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s-ES"/>
          </a:p>
        </p:txBody>
      </p:sp>
      <p:sp>
        <p:nvSpPr>
          <p:cNvPr id="33" name="32 Flecha abajo"/>
          <p:cNvSpPr/>
          <p:nvPr/>
        </p:nvSpPr>
        <p:spPr bwMode="auto">
          <a:xfrm rot="16200000">
            <a:off x="7026578" y="3227101"/>
            <a:ext cx="395290" cy="513337"/>
          </a:xfrm>
          <a:prstGeom prst="downArrow">
            <a:avLst/>
          </a:prstGeom>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s-ES" sz="2300" dirty="0" smtClean="0">
              <a:solidFill>
                <a:srgbClr val="FFFFFF"/>
              </a:solidFill>
              <a:effectLst>
                <a:outerShdw blurRad="38100" dist="38100" dir="2700000" algn="tl">
                  <a:srgbClr val="000000">
                    <a:alpha val="43137"/>
                  </a:srgbClr>
                </a:outerShdw>
              </a:effectLst>
              <a:latin typeface="Segoe" pitchFamily="34" charset="0"/>
            </a:endParaRPr>
          </a:p>
        </p:txBody>
      </p:sp>
      <p:sp>
        <p:nvSpPr>
          <p:cNvPr id="34" name="33 CuadroTexto"/>
          <p:cNvSpPr txBox="1"/>
          <p:nvPr/>
        </p:nvSpPr>
        <p:spPr>
          <a:xfrm>
            <a:off x="7572428" y="3000372"/>
            <a:ext cx="1571572" cy="954107"/>
          </a:xfrm>
          <a:prstGeom prst="rect">
            <a:avLst/>
          </a:prstGeom>
          <a:noFill/>
        </p:spPr>
        <p:txBody>
          <a:bodyPr wrap="square" rtlCol="0">
            <a:spAutoFit/>
          </a:bodyPr>
          <a:lstStyle/>
          <a:p>
            <a:r>
              <a:rPr lang="es-ES" sz="2800" dirty="0" smtClean="0">
                <a:solidFill>
                  <a:schemeClr val="accent1">
                    <a:lumMod val="40000"/>
                    <a:lumOff val="60000"/>
                  </a:schemeClr>
                </a:solidFill>
              </a:rPr>
              <a:t>Riesgo Técnico</a:t>
            </a:r>
            <a:endParaRPr lang="es-ES" sz="2800" dirty="0">
              <a:solidFill>
                <a:schemeClr val="accent1">
                  <a:lumMod val="40000"/>
                  <a:lumOff val="60000"/>
                </a:schemeClr>
              </a:solidFill>
            </a:endParaRPr>
          </a:p>
        </p:txBody>
      </p:sp>
      <p:sp>
        <p:nvSpPr>
          <p:cNvPr id="35" name="34 CuadroTexto"/>
          <p:cNvSpPr txBox="1"/>
          <p:nvPr/>
        </p:nvSpPr>
        <p:spPr>
          <a:xfrm>
            <a:off x="284982" y="4629158"/>
            <a:ext cx="3429024" cy="461665"/>
          </a:xfrm>
          <a:prstGeom prst="rect">
            <a:avLst/>
          </a:prstGeom>
          <a:noFill/>
        </p:spPr>
        <p:txBody>
          <a:bodyPr wrap="square" rtlCol="0">
            <a:spAutoFit/>
          </a:bodyPr>
          <a:lstStyle/>
          <a:p>
            <a:r>
              <a:rPr lang="es-ES" sz="2400" dirty="0" smtClean="0">
                <a:solidFill>
                  <a:schemeClr val="accent1">
                    <a:lumMod val="40000"/>
                    <a:lumOff val="60000"/>
                  </a:schemeClr>
                </a:solidFill>
              </a:rPr>
              <a:t>CS= </a:t>
            </a:r>
            <a:endParaRPr lang="es-ES" sz="2400" dirty="0">
              <a:solidFill>
                <a:schemeClr val="accent1">
                  <a:lumMod val="40000"/>
                  <a:lumOff val="60000"/>
                </a:schemeClr>
              </a:solidFill>
            </a:endParaRPr>
          </a:p>
        </p:txBody>
      </p:sp>
      <p:cxnSp>
        <p:nvCxnSpPr>
          <p:cNvPr id="37" name="36 Conector recto"/>
          <p:cNvCxnSpPr/>
          <p:nvPr/>
        </p:nvCxnSpPr>
        <p:spPr>
          <a:xfrm>
            <a:off x="927924" y="4857760"/>
            <a:ext cx="3857652" cy="1588"/>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40" name="39 CuadroTexto"/>
          <p:cNvSpPr txBox="1"/>
          <p:nvPr/>
        </p:nvSpPr>
        <p:spPr>
          <a:xfrm>
            <a:off x="999362" y="4857760"/>
            <a:ext cx="3642600" cy="461665"/>
          </a:xfrm>
          <a:prstGeom prst="rect">
            <a:avLst/>
          </a:prstGeom>
          <a:noFill/>
        </p:spPr>
        <p:txBody>
          <a:bodyPr wrap="none" rtlCol="0">
            <a:spAutoFit/>
          </a:bodyPr>
          <a:lstStyle/>
          <a:p>
            <a:r>
              <a:rPr lang="es-ES" sz="2400" dirty="0" smtClean="0">
                <a:solidFill>
                  <a:srgbClr val="FFC000">
                    <a:lumMod val="40000"/>
                    <a:lumOff val="60000"/>
                  </a:srgbClr>
                </a:solidFill>
                <a:sym typeface="Symbol"/>
              </a:rPr>
              <a:t>Patrimonio Técnico Mínimo</a:t>
            </a:r>
            <a:endParaRPr lang="es-ES" dirty="0"/>
          </a:p>
        </p:txBody>
      </p:sp>
      <p:sp>
        <p:nvSpPr>
          <p:cNvPr id="41" name="40 CuadroTexto"/>
          <p:cNvSpPr txBox="1"/>
          <p:nvPr/>
        </p:nvSpPr>
        <p:spPr>
          <a:xfrm>
            <a:off x="1000100" y="4357694"/>
            <a:ext cx="3984552" cy="461665"/>
          </a:xfrm>
          <a:prstGeom prst="rect">
            <a:avLst/>
          </a:prstGeom>
          <a:noFill/>
        </p:spPr>
        <p:txBody>
          <a:bodyPr wrap="none" rtlCol="0">
            <a:spAutoFit/>
          </a:bodyPr>
          <a:lstStyle/>
          <a:p>
            <a:r>
              <a:rPr lang="es-ES" sz="2400" dirty="0" smtClean="0">
                <a:solidFill>
                  <a:srgbClr val="FFC000">
                    <a:lumMod val="40000"/>
                    <a:lumOff val="60000"/>
                  </a:srgbClr>
                </a:solidFill>
                <a:sym typeface="Symbol"/>
              </a:rPr>
              <a:t>Patrimonio Técnico Observado</a:t>
            </a:r>
            <a:endParaRPr lang="es-ES" dirty="0"/>
          </a:p>
        </p:txBody>
      </p:sp>
      <p:sp useBgFill="1">
        <p:nvSpPr>
          <p:cNvPr id="45" name="44 Rectángulo"/>
          <p:cNvSpPr/>
          <p:nvPr/>
        </p:nvSpPr>
        <p:spPr>
          <a:xfrm>
            <a:off x="214314" y="5624528"/>
            <a:ext cx="3643306" cy="473540"/>
          </a:xfrm>
          <a:prstGeom prst="rect">
            <a:avLst/>
          </a:prstGeom>
          <a:ln>
            <a:noFill/>
          </a:ln>
          <a:effectLst/>
          <a:scene3d>
            <a:camera prst="orthographicFront">
              <a:rot lat="0" lon="0" rev="0"/>
            </a:camera>
            <a:lightRig rig="contrasting" dir="t">
              <a:rot lat="0" lon="0" rev="4500000"/>
            </a:lightRig>
          </a:scene3d>
          <a:sp3d prstMaterial="metal">
            <a:bevelB/>
          </a:sp3d>
        </p:spPr>
        <p:txBody>
          <a:bodyPr wrap="square" lIns="91440" tIns="45720" rIns="91440" bIns="45720">
            <a:spAutoFit/>
            <a:sp3d contourW="6350" prstMaterial="metal">
              <a:bevelT w="127000" h="31750" prst="relaxedInset"/>
              <a:contourClr>
                <a:schemeClr val="accent1">
                  <a:shade val="75000"/>
                </a:schemeClr>
              </a:contourClr>
            </a:sp3d>
          </a:bodyPr>
          <a:lstStyle/>
          <a:p>
            <a:pPr algn="ctr"/>
            <a:r>
              <a:rPr lang="es-ES" sz="2400" dirty="0" smtClean="0">
                <a:solidFill>
                  <a:schemeClr val="accent1">
                    <a:lumMod val="40000"/>
                    <a:lumOff val="60000"/>
                  </a:schemeClr>
                </a:solidFill>
              </a:rPr>
              <a:t>CS &lt; 0,7  </a:t>
            </a:r>
            <a:r>
              <a:rPr lang="es-ES" sz="2400" b="1" cap="all" spc="0" dirty="0" smtClean="0">
                <a:ln w="0"/>
                <a:solidFill>
                  <a:srgbClr val="FF0000"/>
                </a:solidFill>
                <a:effectLst>
                  <a:reflection blurRad="12700" stA="50000" endPos="50000" dist="5000" dir="5400000" sy="-100000" rotWithShape="0"/>
                </a:effectLst>
              </a:rPr>
              <a:t>Nivel Crítico</a:t>
            </a:r>
            <a:endParaRPr lang="es-ES" sz="2400" b="1" cap="all" spc="0" dirty="0">
              <a:ln w="0"/>
              <a:solidFill>
                <a:srgbClr val="FF0000"/>
              </a:solidFill>
              <a:effectLst>
                <a:reflection blurRad="12700" stA="50000" endPos="50000" dist="5000" dir="5400000" sy="-100000" rotWithShape="0"/>
              </a:effectLst>
            </a:endParaRPr>
          </a:p>
        </p:txBody>
      </p:sp>
      <p:cxnSp>
        <p:nvCxnSpPr>
          <p:cNvPr id="46" name="45 Conector recto de flecha"/>
          <p:cNvCxnSpPr>
            <a:stCxn id="45" idx="3"/>
            <a:endCxn id="49" idx="1"/>
          </p:cNvCxnSpPr>
          <p:nvPr/>
        </p:nvCxnSpPr>
        <p:spPr>
          <a:xfrm flipV="1">
            <a:off x="3857620" y="5857206"/>
            <a:ext cx="928694" cy="409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49" name="48 CuadroTexto"/>
          <p:cNvSpPr txBox="1"/>
          <p:nvPr/>
        </p:nvSpPr>
        <p:spPr>
          <a:xfrm>
            <a:off x="4786314" y="5534040"/>
            <a:ext cx="3429024" cy="646331"/>
          </a:xfrm>
          <a:prstGeom prst="rect">
            <a:avLst/>
          </a:prstGeom>
          <a:noFill/>
        </p:spPr>
        <p:txBody>
          <a:bodyPr wrap="square" rtlCol="0">
            <a:spAutoFit/>
          </a:bodyPr>
          <a:lstStyle/>
          <a:p>
            <a:r>
              <a:rPr lang="es-ES" dirty="0" smtClean="0">
                <a:solidFill>
                  <a:srgbClr val="FFC000"/>
                </a:solidFill>
              </a:rPr>
              <a:t>Suspensión de emisión de pólizas y Plan de Regularización</a:t>
            </a:r>
            <a:endParaRPr lang="es-ES" dirty="0">
              <a:solidFill>
                <a:srgbClr val="FFC000"/>
              </a:solidFill>
            </a:endParaRPr>
          </a:p>
        </p:txBody>
      </p:sp>
      <p:sp useBgFill="1">
        <p:nvSpPr>
          <p:cNvPr id="50" name="49 Rectángulo"/>
          <p:cNvSpPr/>
          <p:nvPr/>
        </p:nvSpPr>
        <p:spPr>
          <a:xfrm>
            <a:off x="285752" y="6166781"/>
            <a:ext cx="4429124" cy="473540"/>
          </a:xfrm>
          <a:prstGeom prst="rect">
            <a:avLst/>
          </a:prstGeom>
          <a:ln>
            <a:noFill/>
          </a:ln>
          <a:effectLst/>
          <a:scene3d>
            <a:camera prst="orthographicFront">
              <a:rot lat="0" lon="0" rev="0"/>
            </a:camera>
            <a:lightRig rig="contrasting" dir="t">
              <a:rot lat="0" lon="0" rev="4500000"/>
            </a:lightRig>
          </a:scene3d>
          <a:sp3d prstMaterial="metal">
            <a:bevelB/>
          </a:sp3d>
        </p:spPr>
        <p:txBody>
          <a:bodyPr wrap="square" lIns="91440" tIns="45720" rIns="91440" bIns="45720">
            <a:spAutoFit/>
            <a:sp3d contourW="6350" prstMaterial="metal">
              <a:bevelT w="127000" h="31750" prst="relaxedInset"/>
              <a:contourClr>
                <a:schemeClr val="accent1">
                  <a:shade val="75000"/>
                </a:schemeClr>
              </a:contourClr>
            </a:sp3d>
          </a:bodyPr>
          <a:lstStyle/>
          <a:p>
            <a:pPr algn="ctr"/>
            <a:r>
              <a:rPr lang="es-ES" sz="2400" dirty="0" smtClean="0">
                <a:solidFill>
                  <a:schemeClr val="accent1">
                    <a:lumMod val="40000"/>
                    <a:lumOff val="60000"/>
                  </a:schemeClr>
                </a:solidFill>
              </a:rPr>
              <a:t>0,7 </a:t>
            </a:r>
            <a:r>
              <a:rPr lang="es-ES" sz="2400" dirty="0" smtClean="0">
                <a:solidFill>
                  <a:schemeClr val="accent1">
                    <a:lumMod val="40000"/>
                    <a:lumOff val="60000"/>
                  </a:schemeClr>
                </a:solidFill>
                <a:sym typeface="Symbol"/>
              </a:rPr>
              <a:t></a:t>
            </a:r>
            <a:r>
              <a:rPr lang="es-ES" sz="2400" dirty="0" smtClean="0">
                <a:solidFill>
                  <a:schemeClr val="accent1">
                    <a:lumMod val="40000"/>
                    <a:lumOff val="60000"/>
                  </a:schemeClr>
                </a:solidFill>
              </a:rPr>
              <a:t> CS &lt; 1  </a:t>
            </a:r>
            <a:r>
              <a:rPr lang="es-ES" sz="2400" b="1" cap="all" spc="0" dirty="0" smtClean="0">
                <a:ln w="0"/>
                <a:solidFill>
                  <a:schemeClr val="accent1">
                    <a:lumMod val="40000"/>
                    <a:lumOff val="60000"/>
                  </a:schemeClr>
                </a:solidFill>
                <a:effectLst>
                  <a:reflection blurRad="12700" stA="50000" endPos="50000" dist="5000" dir="5400000" sy="-100000" rotWithShape="0"/>
                </a:effectLst>
              </a:rPr>
              <a:t>NIVEL DEFICIENTE</a:t>
            </a:r>
            <a:endParaRPr lang="es-ES" sz="2400" b="1" cap="all" spc="0" dirty="0">
              <a:ln w="0"/>
              <a:solidFill>
                <a:schemeClr val="accent1">
                  <a:lumMod val="40000"/>
                  <a:lumOff val="60000"/>
                </a:schemeClr>
              </a:solidFill>
              <a:effectLst>
                <a:reflection blurRad="12700" stA="50000" endPos="50000" dist="5000" dir="5400000" sy="-100000" rotWithShape="0"/>
              </a:effectLst>
            </a:endParaRPr>
          </a:p>
        </p:txBody>
      </p:sp>
      <p:cxnSp>
        <p:nvCxnSpPr>
          <p:cNvPr id="54" name="53 Conector recto de flecha"/>
          <p:cNvCxnSpPr>
            <a:stCxn id="50" idx="3"/>
            <a:endCxn id="55" idx="1"/>
          </p:cNvCxnSpPr>
          <p:nvPr/>
        </p:nvCxnSpPr>
        <p:spPr>
          <a:xfrm flipV="1">
            <a:off x="4714876" y="6399748"/>
            <a:ext cx="928694" cy="380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55" name="54 CuadroTexto"/>
          <p:cNvSpPr txBox="1"/>
          <p:nvPr/>
        </p:nvSpPr>
        <p:spPr>
          <a:xfrm>
            <a:off x="5643570" y="6215082"/>
            <a:ext cx="2714644" cy="369332"/>
          </a:xfrm>
          <a:prstGeom prst="rect">
            <a:avLst/>
          </a:prstGeom>
          <a:noFill/>
        </p:spPr>
        <p:txBody>
          <a:bodyPr wrap="square" rtlCol="0">
            <a:spAutoFit/>
          </a:bodyPr>
          <a:lstStyle/>
          <a:p>
            <a:r>
              <a:rPr lang="es-ES" dirty="0" smtClean="0">
                <a:solidFill>
                  <a:srgbClr val="FFC000"/>
                </a:solidFill>
              </a:rPr>
              <a:t>Plan de Regularización</a:t>
            </a:r>
            <a:endParaRPr lang="es-ES" dirty="0">
              <a:solidFill>
                <a:srgbClr val="FFC000"/>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7"/>
                                        </p:tgtEl>
                                        <p:attrNameLst>
                                          <p:attrName>style.visibility</p:attrName>
                                        </p:attrNameLst>
                                      </p:cBhvr>
                                      <p:to>
                                        <p:strVal val="visible"/>
                                      </p:to>
                                    </p:set>
                                    <p:animEffect transition="in" filter="fade">
                                      <p:cBhvr>
                                        <p:cTn id="7" dur="1000"/>
                                        <p:tgtEl>
                                          <p:spTgt spid="47"/>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8"/>
                                        </p:tgtEl>
                                        <p:attrNameLst>
                                          <p:attrName>style.visibility</p:attrName>
                                        </p:attrNameLst>
                                      </p:cBhvr>
                                      <p:to>
                                        <p:strVal val="visible"/>
                                      </p:to>
                                    </p:set>
                                    <p:animEffect transition="in" filter="fade">
                                      <p:cBhvr>
                                        <p:cTn id="10" dur="1000"/>
                                        <p:tgtEl>
                                          <p:spTgt spid="48"/>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8"/>
                                        </p:tgtEl>
                                        <p:attrNameLst>
                                          <p:attrName>style.visibility</p:attrName>
                                        </p:attrNameLst>
                                      </p:cBhvr>
                                      <p:to>
                                        <p:strVal val="visible"/>
                                      </p:to>
                                    </p:set>
                                    <p:animEffect transition="in" filter="fade">
                                      <p:cBhvr>
                                        <p:cTn id="13" dur="2000"/>
                                        <p:tgtEl>
                                          <p:spTgt spid="28"/>
                                        </p:tgtEl>
                                      </p:cBhvr>
                                    </p:animEffect>
                                  </p:childTnLst>
                                </p:cTn>
                              </p:par>
                            </p:childTnLst>
                          </p:cTn>
                        </p:par>
                      </p:childTnLst>
                    </p:cTn>
                  </p:par>
                  <p:par>
                    <p:cTn id="14" fill="hold">
                      <p:stCondLst>
                        <p:cond delay="indefinite"/>
                      </p:stCondLst>
                      <p:childTnLst>
                        <p:par>
                          <p:cTn id="15" fill="hold">
                            <p:stCondLst>
                              <p:cond delay="0"/>
                            </p:stCondLst>
                            <p:childTnLst>
                              <p:par>
                                <p:cTn id="16" presetID="50" presetClass="entr" presetSubtype="0" decel="100000" fill="hold" grpId="0" nodeType="clickEffect">
                                  <p:stCondLst>
                                    <p:cond delay="0"/>
                                  </p:stCondLst>
                                  <p:childTnLst>
                                    <p:set>
                                      <p:cBhvr>
                                        <p:cTn id="17" dur="1" fill="hold">
                                          <p:stCondLst>
                                            <p:cond delay="0"/>
                                          </p:stCondLst>
                                        </p:cTn>
                                        <p:tgtEl>
                                          <p:spTgt spid="32"/>
                                        </p:tgtEl>
                                        <p:attrNameLst>
                                          <p:attrName>style.visibility</p:attrName>
                                        </p:attrNameLst>
                                      </p:cBhvr>
                                      <p:to>
                                        <p:strVal val="visible"/>
                                      </p:to>
                                    </p:set>
                                    <p:anim calcmode="lin" valueType="num">
                                      <p:cBhvr>
                                        <p:cTn id="18" dur="1000" fill="hold"/>
                                        <p:tgtEl>
                                          <p:spTgt spid="32"/>
                                        </p:tgtEl>
                                        <p:attrNameLst>
                                          <p:attrName>ppt_w</p:attrName>
                                        </p:attrNameLst>
                                      </p:cBhvr>
                                      <p:tavLst>
                                        <p:tav tm="0">
                                          <p:val>
                                            <p:strVal val="#ppt_w+.3"/>
                                          </p:val>
                                        </p:tav>
                                        <p:tav tm="100000">
                                          <p:val>
                                            <p:strVal val="#ppt_w"/>
                                          </p:val>
                                        </p:tav>
                                      </p:tavLst>
                                    </p:anim>
                                    <p:anim calcmode="lin" valueType="num">
                                      <p:cBhvr>
                                        <p:cTn id="19" dur="1000" fill="hold"/>
                                        <p:tgtEl>
                                          <p:spTgt spid="32"/>
                                        </p:tgtEl>
                                        <p:attrNameLst>
                                          <p:attrName>ppt_h</p:attrName>
                                        </p:attrNameLst>
                                      </p:cBhvr>
                                      <p:tavLst>
                                        <p:tav tm="0">
                                          <p:val>
                                            <p:strVal val="#ppt_h"/>
                                          </p:val>
                                        </p:tav>
                                        <p:tav tm="100000">
                                          <p:val>
                                            <p:strVal val="#ppt_h"/>
                                          </p:val>
                                        </p:tav>
                                      </p:tavLst>
                                    </p:anim>
                                    <p:animEffect transition="in" filter="fade">
                                      <p:cBhvr>
                                        <p:cTn id="20" dur="1000"/>
                                        <p:tgtEl>
                                          <p:spTgt spid="32"/>
                                        </p:tgtEl>
                                      </p:cBhvr>
                                    </p:animEffect>
                                  </p:childTnLst>
                                </p:cTn>
                              </p:par>
                            </p:childTnLst>
                          </p:cTn>
                        </p:par>
                        <p:par>
                          <p:cTn id="21" fill="hold">
                            <p:stCondLst>
                              <p:cond delay="1000"/>
                            </p:stCondLst>
                            <p:childTnLst>
                              <p:par>
                                <p:cTn id="22" presetID="54" presetClass="entr" presetSubtype="0" accel="100000" fill="hold" grpId="0" nodeType="afterEffect">
                                  <p:stCondLst>
                                    <p:cond delay="500"/>
                                  </p:stCondLst>
                                  <p:childTnLst>
                                    <p:set>
                                      <p:cBhvr>
                                        <p:cTn id="23" dur="1" fill="hold">
                                          <p:stCondLst>
                                            <p:cond delay="0"/>
                                          </p:stCondLst>
                                        </p:cTn>
                                        <p:tgtEl>
                                          <p:spTgt spid="33"/>
                                        </p:tgtEl>
                                        <p:attrNameLst>
                                          <p:attrName>style.visibility</p:attrName>
                                        </p:attrNameLst>
                                      </p:cBhvr>
                                      <p:to>
                                        <p:strVal val="visible"/>
                                      </p:to>
                                    </p:set>
                                    <p:anim calcmode="lin" valueType="num">
                                      <p:cBhvr>
                                        <p:cTn id="24" dur="500" fill="hold"/>
                                        <p:tgtEl>
                                          <p:spTgt spid="33"/>
                                        </p:tgtEl>
                                        <p:attrNameLst>
                                          <p:attrName>ppt_w</p:attrName>
                                        </p:attrNameLst>
                                      </p:cBhvr>
                                      <p:tavLst>
                                        <p:tav tm="0">
                                          <p:val>
                                            <p:strVal val="#ppt_w*0.05"/>
                                          </p:val>
                                        </p:tav>
                                        <p:tav tm="100000">
                                          <p:val>
                                            <p:strVal val="#ppt_w"/>
                                          </p:val>
                                        </p:tav>
                                      </p:tavLst>
                                    </p:anim>
                                    <p:anim calcmode="lin" valueType="num">
                                      <p:cBhvr>
                                        <p:cTn id="25" dur="500" fill="hold"/>
                                        <p:tgtEl>
                                          <p:spTgt spid="33"/>
                                        </p:tgtEl>
                                        <p:attrNameLst>
                                          <p:attrName>ppt_h</p:attrName>
                                        </p:attrNameLst>
                                      </p:cBhvr>
                                      <p:tavLst>
                                        <p:tav tm="0">
                                          <p:val>
                                            <p:strVal val="#ppt_h"/>
                                          </p:val>
                                        </p:tav>
                                        <p:tav tm="100000">
                                          <p:val>
                                            <p:strVal val="#ppt_h"/>
                                          </p:val>
                                        </p:tav>
                                      </p:tavLst>
                                    </p:anim>
                                    <p:anim calcmode="lin" valueType="num">
                                      <p:cBhvr>
                                        <p:cTn id="26" dur="500" fill="hold"/>
                                        <p:tgtEl>
                                          <p:spTgt spid="33"/>
                                        </p:tgtEl>
                                        <p:attrNameLst>
                                          <p:attrName>ppt_x</p:attrName>
                                        </p:attrNameLst>
                                      </p:cBhvr>
                                      <p:tavLst>
                                        <p:tav tm="0">
                                          <p:val>
                                            <p:strVal val="#ppt_x-.2"/>
                                          </p:val>
                                        </p:tav>
                                        <p:tav tm="100000">
                                          <p:val>
                                            <p:strVal val="#ppt_x"/>
                                          </p:val>
                                        </p:tav>
                                      </p:tavLst>
                                    </p:anim>
                                    <p:anim calcmode="lin" valueType="num">
                                      <p:cBhvr>
                                        <p:cTn id="27" dur="500" fill="hold"/>
                                        <p:tgtEl>
                                          <p:spTgt spid="33"/>
                                        </p:tgtEl>
                                        <p:attrNameLst>
                                          <p:attrName>ppt_y</p:attrName>
                                        </p:attrNameLst>
                                      </p:cBhvr>
                                      <p:tavLst>
                                        <p:tav tm="0">
                                          <p:val>
                                            <p:strVal val="#ppt_y"/>
                                          </p:val>
                                        </p:tav>
                                        <p:tav tm="100000">
                                          <p:val>
                                            <p:strVal val="#ppt_y"/>
                                          </p:val>
                                        </p:tav>
                                      </p:tavLst>
                                    </p:anim>
                                    <p:animEffect transition="in" filter="fade">
                                      <p:cBhvr>
                                        <p:cTn id="28" dur="500"/>
                                        <p:tgtEl>
                                          <p:spTgt spid="33"/>
                                        </p:tgtEl>
                                      </p:cBhvr>
                                    </p:animEffect>
                                  </p:childTnLst>
                                </p:cTn>
                              </p:par>
                            </p:childTnLst>
                          </p:cTn>
                        </p:par>
                        <p:par>
                          <p:cTn id="29" fill="hold">
                            <p:stCondLst>
                              <p:cond delay="2000"/>
                            </p:stCondLst>
                            <p:childTnLst>
                              <p:par>
                                <p:cTn id="30" presetID="10" presetClass="entr" presetSubtype="0" fill="hold" grpId="0" nodeType="afterEffect">
                                  <p:stCondLst>
                                    <p:cond delay="0"/>
                                  </p:stCondLst>
                                  <p:childTnLst>
                                    <p:set>
                                      <p:cBhvr>
                                        <p:cTn id="31" dur="1" fill="hold">
                                          <p:stCondLst>
                                            <p:cond delay="0"/>
                                          </p:stCondLst>
                                        </p:cTn>
                                        <p:tgtEl>
                                          <p:spTgt spid="34"/>
                                        </p:tgtEl>
                                        <p:attrNameLst>
                                          <p:attrName>style.visibility</p:attrName>
                                        </p:attrNameLst>
                                      </p:cBhvr>
                                      <p:to>
                                        <p:strVal val="visible"/>
                                      </p:to>
                                    </p:set>
                                    <p:animEffect transition="in" filter="fade">
                                      <p:cBhvr>
                                        <p:cTn id="32" dur="2000"/>
                                        <p:tgtEl>
                                          <p:spTgt spid="34"/>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45"/>
                                        </p:tgtEl>
                                        <p:attrNameLst>
                                          <p:attrName>style.visibility</p:attrName>
                                        </p:attrNameLst>
                                      </p:cBhvr>
                                      <p:to>
                                        <p:strVal val="visible"/>
                                      </p:to>
                                    </p:set>
                                    <p:animEffect transition="in" filter="fade">
                                      <p:cBhvr>
                                        <p:cTn id="35" dur="5000"/>
                                        <p:tgtEl>
                                          <p:spTgt spid="45"/>
                                        </p:tgtEl>
                                      </p:cBhvr>
                                    </p:animEffect>
                                  </p:childTnLst>
                                </p:cTn>
                              </p:par>
                              <p:par>
                                <p:cTn id="36" presetID="10" presetClass="entr" presetSubtype="0" fill="hold" nodeType="withEffect">
                                  <p:stCondLst>
                                    <p:cond delay="0"/>
                                  </p:stCondLst>
                                  <p:childTnLst>
                                    <p:set>
                                      <p:cBhvr>
                                        <p:cTn id="37" dur="1" fill="hold">
                                          <p:stCondLst>
                                            <p:cond delay="0"/>
                                          </p:stCondLst>
                                        </p:cTn>
                                        <p:tgtEl>
                                          <p:spTgt spid="46"/>
                                        </p:tgtEl>
                                        <p:attrNameLst>
                                          <p:attrName>style.visibility</p:attrName>
                                        </p:attrNameLst>
                                      </p:cBhvr>
                                      <p:to>
                                        <p:strVal val="visible"/>
                                      </p:to>
                                    </p:set>
                                    <p:animEffect transition="in" filter="fade">
                                      <p:cBhvr>
                                        <p:cTn id="38" dur="5000"/>
                                        <p:tgtEl>
                                          <p:spTgt spid="46"/>
                                        </p:tgtEl>
                                      </p:cBhvr>
                                    </p:animEffect>
                                  </p:childTnLst>
                                </p:cTn>
                              </p:par>
                              <p:par>
                                <p:cTn id="39" presetID="10" presetClass="entr" presetSubtype="0" fill="hold" grpId="0" nodeType="withEffect">
                                  <p:stCondLst>
                                    <p:cond delay="0"/>
                                  </p:stCondLst>
                                  <p:childTnLst>
                                    <p:set>
                                      <p:cBhvr>
                                        <p:cTn id="40" dur="1" fill="hold">
                                          <p:stCondLst>
                                            <p:cond delay="0"/>
                                          </p:stCondLst>
                                        </p:cTn>
                                        <p:tgtEl>
                                          <p:spTgt spid="49"/>
                                        </p:tgtEl>
                                        <p:attrNameLst>
                                          <p:attrName>style.visibility</p:attrName>
                                        </p:attrNameLst>
                                      </p:cBhvr>
                                      <p:to>
                                        <p:strVal val="visible"/>
                                      </p:to>
                                    </p:set>
                                    <p:animEffect transition="in" filter="fade">
                                      <p:cBhvr>
                                        <p:cTn id="41" dur="5000"/>
                                        <p:tgtEl>
                                          <p:spTgt spid="49"/>
                                        </p:tgtEl>
                                      </p:cBhvr>
                                    </p:animEffect>
                                  </p:childTnLst>
                                </p:cTn>
                              </p:par>
                              <p:par>
                                <p:cTn id="42" presetID="10" presetClass="entr" presetSubtype="0" fill="hold" grpId="0" nodeType="withEffect">
                                  <p:stCondLst>
                                    <p:cond delay="0"/>
                                  </p:stCondLst>
                                  <p:childTnLst>
                                    <p:set>
                                      <p:cBhvr>
                                        <p:cTn id="43" dur="1" fill="hold">
                                          <p:stCondLst>
                                            <p:cond delay="0"/>
                                          </p:stCondLst>
                                        </p:cTn>
                                        <p:tgtEl>
                                          <p:spTgt spid="50"/>
                                        </p:tgtEl>
                                        <p:attrNameLst>
                                          <p:attrName>style.visibility</p:attrName>
                                        </p:attrNameLst>
                                      </p:cBhvr>
                                      <p:to>
                                        <p:strVal val="visible"/>
                                      </p:to>
                                    </p:set>
                                    <p:animEffect transition="in" filter="fade">
                                      <p:cBhvr>
                                        <p:cTn id="44" dur="5000"/>
                                        <p:tgtEl>
                                          <p:spTgt spid="50"/>
                                        </p:tgtEl>
                                      </p:cBhvr>
                                    </p:animEffect>
                                  </p:childTnLst>
                                </p:cTn>
                              </p:par>
                              <p:par>
                                <p:cTn id="45" presetID="10" presetClass="entr" presetSubtype="0" fill="hold" nodeType="withEffect">
                                  <p:stCondLst>
                                    <p:cond delay="0"/>
                                  </p:stCondLst>
                                  <p:childTnLst>
                                    <p:set>
                                      <p:cBhvr>
                                        <p:cTn id="46" dur="1" fill="hold">
                                          <p:stCondLst>
                                            <p:cond delay="0"/>
                                          </p:stCondLst>
                                        </p:cTn>
                                        <p:tgtEl>
                                          <p:spTgt spid="54"/>
                                        </p:tgtEl>
                                        <p:attrNameLst>
                                          <p:attrName>style.visibility</p:attrName>
                                        </p:attrNameLst>
                                      </p:cBhvr>
                                      <p:to>
                                        <p:strVal val="visible"/>
                                      </p:to>
                                    </p:set>
                                    <p:animEffect transition="in" filter="fade">
                                      <p:cBhvr>
                                        <p:cTn id="47" dur="5000"/>
                                        <p:tgtEl>
                                          <p:spTgt spid="54"/>
                                        </p:tgtEl>
                                      </p:cBhvr>
                                    </p:animEffect>
                                  </p:childTnLst>
                                </p:cTn>
                              </p:par>
                              <p:par>
                                <p:cTn id="48" presetID="10" presetClass="entr" presetSubtype="0" fill="hold" grpId="0" nodeType="withEffect">
                                  <p:stCondLst>
                                    <p:cond delay="0"/>
                                  </p:stCondLst>
                                  <p:childTnLst>
                                    <p:set>
                                      <p:cBhvr>
                                        <p:cTn id="49" dur="1" fill="hold">
                                          <p:stCondLst>
                                            <p:cond delay="0"/>
                                          </p:stCondLst>
                                        </p:cTn>
                                        <p:tgtEl>
                                          <p:spTgt spid="55"/>
                                        </p:tgtEl>
                                        <p:attrNameLst>
                                          <p:attrName>style.visibility</p:attrName>
                                        </p:attrNameLst>
                                      </p:cBhvr>
                                      <p:to>
                                        <p:strVal val="visible"/>
                                      </p:to>
                                    </p:set>
                                    <p:animEffect transition="in" filter="fade">
                                      <p:cBhvr>
                                        <p:cTn id="50" dur="5000"/>
                                        <p:tgtEl>
                                          <p:spTgt spid="55"/>
                                        </p:tgtEl>
                                      </p:cBhvr>
                                    </p:animEffect>
                                  </p:childTnLst>
                                </p:cTn>
                              </p:par>
                              <p:par>
                                <p:cTn id="51" presetID="10" presetClass="entr" presetSubtype="0" fill="hold" grpId="0" nodeType="withEffect">
                                  <p:stCondLst>
                                    <p:cond delay="0"/>
                                  </p:stCondLst>
                                  <p:childTnLst>
                                    <p:set>
                                      <p:cBhvr>
                                        <p:cTn id="52" dur="1" fill="hold">
                                          <p:stCondLst>
                                            <p:cond delay="0"/>
                                          </p:stCondLst>
                                        </p:cTn>
                                        <p:tgtEl>
                                          <p:spTgt spid="35"/>
                                        </p:tgtEl>
                                        <p:attrNameLst>
                                          <p:attrName>style.visibility</p:attrName>
                                        </p:attrNameLst>
                                      </p:cBhvr>
                                      <p:to>
                                        <p:strVal val="visible"/>
                                      </p:to>
                                    </p:set>
                                    <p:animEffect transition="in" filter="fade">
                                      <p:cBhvr>
                                        <p:cTn id="53" dur="2000"/>
                                        <p:tgtEl>
                                          <p:spTgt spid="35"/>
                                        </p:tgtEl>
                                      </p:cBhvr>
                                    </p:animEffect>
                                  </p:childTnLst>
                                </p:cTn>
                              </p:par>
                              <p:par>
                                <p:cTn id="54" presetID="10" presetClass="entr" presetSubtype="0" fill="hold" nodeType="withEffect">
                                  <p:stCondLst>
                                    <p:cond delay="0"/>
                                  </p:stCondLst>
                                  <p:childTnLst>
                                    <p:set>
                                      <p:cBhvr>
                                        <p:cTn id="55" dur="1" fill="hold">
                                          <p:stCondLst>
                                            <p:cond delay="0"/>
                                          </p:stCondLst>
                                        </p:cTn>
                                        <p:tgtEl>
                                          <p:spTgt spid="37"/>
                                        </p:tgtEl>
                                        <p:attrNameLst>
                                          <p:attrName>style.visibility</p:attrName>
                                        </p:attrNameLst>
                                      </p:cBhvr>
                                      <p:to>
                                        <p:strVal val="visible"/>
                                      </p:to>
                                    </p:set>
                                    <p:animEffect transition="in" filter="fade">
                                      <p:cBhvr>
                                        <p:cTn id="56" dur="2000"/>
                                        <p:tgtEl>
                                          <p:spTgt spid="37"/>
                                        </p:tgtEl>
                                      </p:cBhvr>
                                    </p:animEffect>
                                  </p:childTnLst>
                                </p:cTn>
                              </p:par>
                              <p:par>
                                <p:cTn id="57" presetID="10" presetClass="entr" presetSubtype="0" fill="hold" grpId="0" nodeType="withEffect">
                                  <p:stCondLst>
                                    <p:cond delay="0"/>
                                  </p:stCondLst>
                                  <p:childTnLst>
                                    <p:set>
                                      <p:cBhvr>
                                        <p:cTn id="58" dur="1" fill="hold">
                                          <p:stCondLst>
                                            <p:cond delay="0"/>
                                          </p:stCondLst>
                                        </p:cTn>
                                        <p:tgtEl>
                                          <p:spTgt spid="40"/>
                                        </p:tgtEl>
                                        <p:attrNameLst>
                                          <p:attrName>style.visibility</p:attrName>
                                        </p:attrNameLst>
                                      </p:cBhvr>
                                      <p:to>
                                        <p:strVal val="visible"/>
                                      </p:to>
                                    </p:set>
                                    <p:animEffect transition="in" filter="fade">
                                      <p:cBhvr>
                                        <p:cTn id="59" dur="2000"/>
                                        <p:tgtEl>
                                          <p:spTgt spid="40"/>
                                        </p:tgtEl>
                                      </p:cBhvr>
                                    </p:animEffect>
                                  </p:childTnLst>
                                </p:cTn>
                              </p:par>
                              <p:par>
                                <p:cTn id="60" presetID="10" presetClass="entr" presetSubtype="0" fill="hold" grpId="0" nodeType="withEffect">
                                  <p:stCondLst>
                                    <p:cond delay="0"/>
                                  </p:stCondLst>
                                  <p:childTnLst>
                                    <p:set>
                                      <p:cBhvr>
                                        <p:cTn id="61" dur="1" fill="hold">
                                          <p:stCondLst>
                                            <p:cond delay="0"/>
                                          </p:stCondLst>
                                        </p:cTn>
                                        <p:tgtEl>
                                          <p:spTgt spid="41"/>
                                        </p:tgtEl>
                                        <p:attrNameLst>
                                          <p:attrName>style.visibility</p:attrName>
                                        </p:attrNameLst>
                                      </p:cBhvr>
                                      <p:to>
                                        <p:strVal val="visible"/>
                                      </p:to>
                                    </p:set>
                                    <p:animEffect transition="in" filter="fade">
                                      <p:cBhvr>
                                        <p:cTn id="62" dur="2000"/>
                                        <p:tgtEl>
                                          <p:spTgt spid="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 grpId="0"/>
      <p:bldP spid="48" grpId="0"/>
      <p:bldP spid="28" grpId="0"/>
      <p:bldP spid="32" grpId="0" animBg="1"/>
      <p:bldP spid="33" grpId="0" animBg="1"/>
      <p:bldP spid="34" grpId="0"/>
      <p:bldP spid="35" grpId="0"/>
      <p:bldP spid="40" grpId="0"/>
      <p:bldP spid="41" grpId="0"/>
      <p:bldP spid="45" grpId="0" animBg="1"/>
      <p:bldP spid="49" grpId="0"/>
      <p:bldP spid="50" grpId="0" animBg="1"/>
      <p:bldP spid="5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357158" y="2181517"/>
            <a:ext cx="2857520" cy="1200329"/>
          </a:xfrm>
          <a:prstGeom prst="rect">
            <a:avLst/>
          </a:prstGeom>
          <a:noFill/>
        </p:spPr>
        <p:txBody>
          <a:bodyPr wrap="square" rtlCol="0">
            <a:spAutoFit/>
          </a:bodyPr>
          <a:lstStyle/>
          <a:p>
            <a:pPr marL="361950" indent="-361950"/>
            <a:r>
              <a:rPr lang="es-ES" sz="2400" dirty="0" smtClean="0">
                <a:solidFill>
                  <a:schemeClr val="accent1">
                    <a:lumMod val="40000"/>
                    <a:lumOff val="60000"/>
                  </a:schemeClr>
                </a:solidFill>
                <a:sym typeface="Symbol"/>
              </a:rPr>
              <a:t>3)	</a:t>
            </a:r>
            <a:r>
              <a:rPr lang="es-ES" sz="2400" dirty="0" smtClean="0">
                <a:solidFill>
                  <a:schemeClr val="accent1">
                    <a:lumMod val="40000"/>
                    <a:lumOff val="60000"/>
                  </a:schemeClr>
                </a:solidFill>
              </a:rPr>
              <a:t>Solvencia estática: Provisiones Técnicas</a:t>
            </a:r>
            <a:endParaRPr lang="es-ES" sz="2400" dirty="0">
              <a:solidFill>
                <a:schemeClr val="accent1">
                  <a:lumMod val="40000"/>
                  <a:lumOff val="60000"/>
                </a:schemeClr>
              </a:solidFill>
            </a:endParaRPr>
          </a:p>
        </p:txBody>
      </p:sp>
      <p:sp>
        <p:nvSpPr>
          <p:cNvPr id="3" name="2 CuadroTexto"/>
          <p:cNvSpPr txBox="1"/>
          <p:nvPr/>
        </p:nvSpPr>
        <p:spPr>
          <a:xfrm>
            <a:off x="4286248" y="1893463"/>
            <a:ext cx="4734629" cy="461665"/>
          </a:xfrm>
          <a:prstGeom prst="rect">
            <a:avLst/>
          </a:prstGeom>
          <a:noFill/>
        </p:spPr>
        <p:txBody>
          <a:bodyPr wrap="none" rtlCol="0">
            <a:spAutoFit/>
          </a:bodyPr>
          <a:lstStyle/>
          <a:p>
            <a:r>
              <a:rPr lang="es-ES" sz="2400" dirty="0" smtClean="0">
                <a:solidFill>
                  <a:schemeClr val="accent1">
                    <a:lumMod val="40000"/>
                    <a:lumOff val="60000"/>
                  </a:schemeClr>
                </a:solidFill>
              </a:rPr>
              <a:t>Riesgos en Curso o Prima no Ganada</a:t>
            </a:r>
            <a:endParaRPr lang="es-ES" sz="2400" dirty="0">
              <a:solidFill>
                <a:schemeClr val="accent1">
                  <a:lumMod val="40000"/>
                  <a:lumOff val="60000"/>
                </a:schemeClr>
              </a:solidFill>
            </a:endParaRPr>
          </a:p>
        </p:txBody>
      </p:sp>
      <p:sp>
        <p:nvSpPr>
          <p:cNvPr id="4" name="3 CuadroTexto"/>
          <p:cNvSpPr txBox="1"/>
          <p:nvPr/>
        </p:nvSpPr>
        <p:spPr>
          <a:xfrm>
            <a:off x="4286248" y="2322091"/>
            <a:ext cx="1803251" cy="461665"/>
          </a:xfrm>
          <a:prstGeom prst="rect">
            <a:avLst/>
          </a:prstGeom>
          <a:noFill/>
        </p:spPr>
        <p:txBody>
          <a:bodyPr wrap="none" rtlCol="0">
            <a:spAutoFit/>
          </a:bodyPr>
          <a:lstStyle/>
          <a:p>
            <a:r>
              <a:rPr lang="es-ES" sz="2400" dirty="0" smtClean="0">
                <a:solidFill>
                  <a:schemeClr val="accent1">
                    <a:lumMod val="40000"/>
                    <a:lumOff val="60000"/>
                  </a:schemeClr>
                </a:solidFill>
              </a:rPr>
              <a:t>Matemáticas</a:t>
            </a:r>
            <a:endParaRPr lang="es-ES" sz="2400" dirty="0">
              <a:solidFill>
                <a:schemeClr val="accent1">
                  <a:lumMod val="40000"/>
                  <a:lumOff val="60000"/>
                </a:schemeClr>
              </a:solidFill>
            </a:endParaRPr>
          </a:p>
        </p:txBody>
      </p:sp>
      <p:sp>
        <p:nvSpPr>
          <p:cNvPr id="5" name="4 CuadroTexto"/>
          <p:cNvSpPr txBox="1"/>
          <p:nvPr/>
        </p:nvSpPr>
        <p:spPr>
          <a:xfrm>
            <a:off x="4286248" y="2694029"/>
            <a:ext cx="1386533" cy="461665"/>
          </a:xfrm>
          <a:prstGeom prst="rect">
            <a:avLst/>
          </a:prstGeom>
          <a:noFill/>
        </p:spPr>
        <p:txBody>
          <a:bodyPr wrap="none" rtlCol="0">
            <a:spAutoFit/>
          </a:bodyPr>
          <a:lstStyle/>
          <a:p>
            <a:r>
              <a:rPr lang="es-ES" sz="2400" dirty="0" smtClean="0">
                <a:solidFill>
                  <a:schemeClr val="accent1">
                    <a:lumMod val="40000"/>
                    <a:lumOff val="60000"/>
                  </a:schemeClr>
                </a:solidFill>
              </a:rPr>
              <a:t>Siniestros</a:t>
            </a:r>
            <a:endParaRPr lang="es-ES" sz="2400" dirty="0">
              <a:solidFill>
                <a:schemeClr val="accent1">
                  <a:lumMod val="40000"/>
                  <a:lumOff val="60000"/>
                </a:schemeClr>
              </a:solidFill>
            </a:endParaRPr>
          </a:p>
        </p:txBody>
      </p:sp>
      <p:sp>
        <p:nvSpPr>
          <p:cNvPr id="6" name="5 CuadroTexto"/>
          <p:cNvSpPr txBox="1"/>
          <p:nvPr/>
        </p:nvSpPr>
        <p:spPr>
          <a:xfrm>
            <a:off x="4322259" y="3095767"/>
            <a:ext cx="3162019" cy="461665"/>
          </a:xfrm>
          <a:prstGeom prst="rect">
            <a:avLst/>
          </a:prstGeom>
          <a:noFill/>
        </p:spPr>
        <p:txBody>
          <a:bodyPr wrap="none" rtlCol="0">
            <a:spAutoFit/>
          </a:bodyPr>
          <a:lstStyle/>
          <a:p>
            <a:r>
              <a:rPr lang="es-ES" sz="2400" dirty="0" smtClean="0">
                <a:solidFill>
                  <a:schemeClr val="accent1">
                    <a:lumMod val="40000"/>
                    <a:lumOff val="60000"/>
                  </a:schemeClr>
                </a:solidFill>
              </a:rPr>
              <a:t>Fondos de Acumulación</a:t>
            </a:r>
            <a:endParaRPr lang="es-ES" sz="2400" dirty="0">
              <a:solidFill>
                <a:schemeClr val="accent1">
                  <a:lumMod val="40000"/>
                  <a:lumOff val="60000"/>
                </a:schemeClr>
              </a:solidFill>
            </a:endParaRPr>
          </a:p>
        </p:txBody>
      </p:sp>
      <p:cxnSp>
        <p:nvCxnSpPr>
          <p:cNvPr id="7" name="6 Conector recto de flecha"/>
          <p:cNvCxnSpPr>
            <a:stCxn id="2" idx="3"/>
            <a:endCxn id="3" idx="1"/>
          </p:cNvCxnSpPr>
          <p:nvPr/>
        </p:nvCxnSpPr>
        <p:spPr>
          <a:xfrm flipV="1">
            <a:off x="3214678" y="2124296"/>
            <a:ext cx="1071570" cy="65738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 name="7 Conector recto de flecha"/>
          <p:cNvCxnSpPr>
            <a:stCxn id="2" idx="3"/>
            <a:endCxn id="4" idx="1"/>
          </p:cNvCxnSpPr>
          <p:nvPr/>
        </p:nvCxnSpPr>
        <p:spPr>
          <a:xfrm flipV="1">
            <a:off x="3214678" y="2552924"/>
            <a:ext cx="1071570" cy="22875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8 Conector recto de flecha"/>
          <p:cNvCxnSpPr>
            <a:stCxn id="2" idx="3"/>
            <a:endCxn id="5" idx="1"/>
          </p:cNvCxnSpPr>
          <p:nvPr/>
        </p:nvCxnSpPr>
        <p:spPr>
          <a:xfrm>
            <a:off x="3214678" y="2781682"/>
            <a:ext cx="1071570" cy="14318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 name="9 Conector recto de flecha"/>
          <p:cNvCxnSpPr>
            <a:stCxn id="2" idx="3"/>
            <a:endCxn id="6" idx="1"/>
          </p:cNvCxnSpPr>
          <p:nvPr/>
        </p:nvCxnSpPr>
        <p:spPr>
          <a:xfrm>
            <a:off x="3214678" y="2781682"/>
            <a:ext cx="1107581" cy="54491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1" name="10 CuadroTexto"/>
          <p:cNvSpPr txBox="1"/>
          <p:nvPr/>
        </p:nvSpPr>
        <p:spPr>
          <a:xfrm>
            <a:off x="428596" y="4824723"/>
            <a:ext cx="6200031" cy="461665"/>
          </a:xfrm>
          <a:prstGeom prst="rect">
            <a:avLst/>
          </a:prstGeom>
          <a:noFill/>
        </p:spPr>
        <p:txBody>
          <a:bodyPr wrap="none" rtlCol="0">
            <a:spAutoFit/>
          </a:bodyPr>
          <a:lstStyle/>
          <a:p>
            <a:pPr marL="361950" indent="-361950"/>
            <a:r>
              <a:rPr lang="es-ES" sz="2400" dirty="0" smtClean="0">
                <a:solidFill>
                  <a:schemeClr val="accent1">
                    <a:lumMod val="40000"/>
                    <a:lumOff val="60000"/>
                  </a:schemeClr>
                </a:solidFill>
                <a:sym typeface="Symbol"/>
              </a:rPr>
              <a:t>4)	</a:t>
            </a:r>
            <a:r>
              <a:rPr lang="es-ES" sz="2400" dirty="0" smtClean="0">
                <a:solidFill>
                  <a:schemeClr val="accent1">
                    <a:lumMod val="40000"/>
                    <a:lumOff val="60000"/>
                  </a:schemeClr>
                </a:solidFill>
              </a:rPr>
              <a:t>Representatividad de las Provisiones Técnicas</a:t>
            </a:r>
            <a:endParaRPr lang="es-ES" sz="2400" dirty="0">
              <a:solidFill>
                <a:schemeClr val="accent1">
                  <a:lumMod val="40000"/>
                  <a:lumOff val="60000"/>
                </a:schemeClr>
              </a:solidFill>
            </a:endParaRPr>
          </a:p>
        </p:txBody>
      </p:sp>
      <p:sp>
        <p:nvSpPr>
          <p:cNvPr id="20" name="1 Título"/>
          <p:cNvSpPr txBox="1">
            <a:spLocks/>
          </p:cNvSpPr>
          <p:nvPr/>
        </p:nvSpPr>
        <p:spPr>
          <a:xfrm>
            <a:off x="285720" y="71414"/>
            <a:ext cx="8382000" cy="553998"/>
          </a:xfrm>
          <a:prstGeom prst="rect">
            <a:avLst/>
          </a:prstGeom>
        </p:spPr>
        <p:txBody>
          <a:bodyPr/>
          <a:lstStyle/>
          <a:p>
            <a:pPr marL="0" marR="0" lvl="0" indent="0" algn="l" defTabSz="914363" rtl="0" eaLnBrk="1" fontAlgn="auto" latinLnBrk="0" hangingPunct="1">
              <a:lnSpc>
                <a:spcPct val="90000"/>
              </a:lnSpc>
              <a:spcBef>
                <a:spcPct val="0"/>
              </a:spcBef>
              <a:spcAft>
                <a:spcPts val="0"/>
              </a:spcAft>
              <a:buClrTx/>
              <a:buSzTx/>
              <a:buFontTx/>
              <a:buNone/>
              <a:tabLst/>
              <a:defRPr/>
            </a:pPr>
            <a:r>
              <a:rPr kumimoji="0" lang="es-ES" sz="4000" b="0" i="0" u="none" strike="noStrike" kern="1200" cap="none" spc="-150" normalizeH="0" baseline="0" noProof="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uLnTx/>
                <a:uFillTx/>
                <a:latin typeface="+mj-lt"/>
                <a:ea typeface="+mn-ea"/>
                <a:cs typeface="Arial" charset="0"/>
              </a:rPr>
              <a:t>Ley de Seguros (Nº 827/1996)</a:t>
            </a:r>
            <a:endParaRPr kumimoji="0" lang="es-ES" sz="4000" b="0" i="0" u="none" strike="noStrike" kern="1200" cap="none" spc="-150" normalizeH="0" baseline="0" noProof="0" dirty="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uLnTx/>
              <a:uFillTx/>
              <a:latin typeface="+mj-lt"/>
              <a:ea typeface="+mn-ea"/>
              <a:cs typeface="Arial" charset="0"/>
            </a:endParaRPr>
          </a:p>
        </p:txBody>
      </p:sp>
      <p:sp>
        <p:nvSpPr>
          <p:cNvPr id="21" name="20 CuadroTexto"/>
          <p:cNvSpPr txBox="1"/>
          <p:nvPr/>
        </p:nvSpPr>
        <p:spPr>
          <a:xfrm>
            <a:off x="285720" y="642918"/>
            <a:ext cx="5072098" cy="461665"/>
          </a:xfrm>
          <a:prstGeom prst="rect">
            <a:avLst/>
          </a:prstGeom>
          <a:noFill/>
        </p:spPr>
        <p:txBody>
          <a:bodyPr wrap="square" rtlCol="0">
            <a:spAutoFit/>
          </a:bodyPr>
          <a:lstStyle/>
          <a:p>
            <a:pPr>
              <a:tabLst>
                <a:tab pos="182563" algn="l"/>
              </a:tabLst>
            </a:pPr>
            <a:r>
              <a:rPr lang="es-ES" sz="2400" b="1" dirty="0" smtClean="0">
                <a:solidFill>
                  <a:schemeClr val="accent1">
                    <a:lumMod val="40000"/>
                    <a:lumOff val="60000"/>
                  </a:schemeClr>
                </a:solidFill>
              </a:rPr>
              <a:t>Sustenta sus bases en Solvencia I </a:t>
            </a:r>
            <a:endParaRPr lang="es-ES" sz="2400" b="1" dirty="0">
              <a:solidFill>
                <a:schemeClr val="accent1">
                  <a:lumMod val="40000"/>
                  <a:lumOff val="60000"/>
                </a:schemeClr>
              </a:solidFill>
            </a:endParaRPr>
          </a:p>
        </p:txBody>
      </p:sp>
      <p:cxnSp>
        <p:nvCxnSpPr>
          <p:cNvPr id="22" name="21 Conector recto"/>
          <p:cNvCxnSpPr/>
          <p:nvPr/>
        </p:nvCxnSpPr>
        <p:spPr>
          <a:xfrm>
            <a:off x="428596" y="1071546"/>
            <a:ext cx="8358246" cy="1588"/>
          </a:xfrm>
          <a:prstGeom prst="line">
            <a:avLst/>
          </a:prstGeom>
          <a:ln w="19050"/>
        </p:spPr>
        <p:style>
          <a:lnRef idx="1">
            <a:schemeClr val="accent1"/>
          </a:lnRef>
          <a:fillRef idx="0">
            <a:schemeClr val="accent1"/>
          </a:fillRef>
          <a:effectRef idx="0">
            <a:schemeClr val="accent1"/>
          </a:effectRef>
          <a:fontRef idx="minor">
            <a:schemeClr val="tx1"/>
          </a:fontRef>
        </p:style>
      </p:cxn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0"/>
                                        <p:tgtEl>
                                          <p:spTgt spid="2"/>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fade">
                                      <p:cBhvr>
                                        <p:cTn id="10" dur="5000"/>
                                        <p:tgtEl>
                                          <p:spTgt spid="3"/>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fade">
                                      <p:cBhvr>
                                        <p:cTn id="13" dur="5000"/>
                                        <p:tgtEl>
                                          <p:spTgt spid="4"/>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5"/>
                                        </p:tgtEl>
                                        <p:attrNameLst>
                                          <p:attrName>style.visibility</p:attrName>
                                        </p:attrNameLst>
                                      </p:cBhvr>
                                      <p:to>
                                        <p:strVal val="visible"/>
                                      </p:to>
                                    </p:set>
                                    <p:animEffect transition="in" filter="fade">
                                      <p:cBhvr>
                                        <p:cTn id="16" dur="5000"/>
                                        <p:tgtEl>
                                          <p:spTgt spid="5"/>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fade">
                                      <p:cBhvr>
                                        <p:cTn id="19" dur="5000"/>
                                        <p:tgtEl>
                                          <p:spTgt spid="6"/>
                                        </p:tgtEl>
                                      </p:cBhvr>
                                    </p:animEffect>
                                  </p:childTnLst>
                                </p:cTn>
                              </p:par>
                              <p:par>
                                <p:cTn id="20" presetID="10" presetClass="entr" presetSubtype="0" fill="hold" nodeType="with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fade">
                                      <p:cBhvr>
                                        <p:cTn id="22" dur="5000"/>
                                        <p:tgtEl>
                                          <p:spTgt spid="7"/>
                                        </p:tgtEl>
                                      </p:cBhvr>
                                    </p:animEffect>
                                  </p:childTnLst>
                                </p:cTn>
                              </p:par>
                              <p:par>
                                <p:cTn id="23" presetID="10" presetClass="entr" presetSubtype="0" fill="hold" nodeType="withEffect">
                                  <p:stCondLst>
                                    <p:cond delay="0"/>
                                  </p:stCondLst>
                                  <p:childTnLst>
                                    <p:set>
                                      <p:cBhvr>
                                        <p:cTn id="24" dur="1" fill="hold">
                                          <p:stCondLst>
                                            <p:cond delay="0"/>
                                          </p:stCondLst>
                                        </p:cTn>
                                        <p:tgtEl>
                                          <p:spTgt spid="8"/>
                                        </p:tgtEl>
                                        <p:attrNameLst>
                                          <p:attrName>style.visibility</p:attrName>
                                        </p:attrNameLst>
                                      </p:cBhvr>
                                      <p:to>
                                        <p:strVal val="visible"/>
                                      </p:to>
                                    </p:set>
                                    <p:animEffect transition="in" filter="fade">
                                      <p:cBhvr>
                                        <p:cTn id="25" dur="5000"/>
                                        <p:tgtEl>
                                          <p:spTgt spid="8"/>
                                        </p:tgtEl>
                                      </p:cBhvr>
                                    </p:animEffect>
                                  </p:childTnLst>
                                </p:cTn>
                              </p:par>
                              <p:par>
                                <p:cTn id="26" presetID="10" presetClass="entr" presetSubtype="0" fill="hold" nodeType="withEffect">
                                  <p:stCondLst>
                                    <p:cond delay="0"/>
                                  </p:stCondLst>
                                  <p:childTnLst>
                                    <p:set>
                                      <p:cBhvr>
                                        <p:cTn id="27" dur="1" fill="hold">
                                          <p:stCondLst>
                                            <p:cond delay="0"/>
                                          </p:stCondLst>
                                        </p:cTn>
                                        <p:tgtEl>
                                          <p:spTgt spid="9"/>
                                        </p:tgtEl>
                                        <p:attrNameLst>
                                          <p:attrName>style.visibility</p:attrName>
                                        </p:attrNameLst>
                                      </p:cBhvr>
                                      <p:to>
                                        <p:strVal val="visible"/>
                                      </p:to>
                                    </p:set>
                                    <p:animEffect transition="in" filter="fade">
                                      <p:cBhvr>
                                        <p:cTn id="28" dur="5000"/>
                                        <p:tgtEl>
                                          <p:spTgt spid="9"/>
                                        </p:tgtEl>
                                      </p:cBhvr>
                                    </p:animEffect>
                                  </p:childTnLst>
                                </p:cTn>
                              </p:par>
                              <p:par>
                                <p:cTn id="29" presetID="10" presetClass="entr" presetSubtype="0" fill="hold" nodeType="withEffect">
                                  <p:stCondLst>
                                    <p:cond delay="0"/>
                                  </p:stCondLst>
                                  <p:childTnLst>
                                    <p:set>
                                      <p:cBhvr>
                                        <p:cTn id="30" dur="1" fill="hold">
                                          <p:stCondLst>
                                            <p:cond delay="0"/>
                                          </p:stCondLst>
                                        </p:cTn>
                                        <p:tgtEl>
                                          <p:spTgt spid="10"/>
                                        </p:tgtEl>
                                        <p:attrNameLst>
                                          <p:attrName>style.visibility</p:attrName>
                                        </p:attrNameLst>
                                      </p:cBhvr>
                                      <p:to>
                                        <p:strVal val="visible"/>
                                      </p:to>
                                    </p:set>
                                    <p:animEffect transition="in" filter="fade">
                                      <p:cBhvr>
                                        <p:cTn id="31" dur="5000"/>
                                        <p:tgtEl>
                                          <p:spTgt spid="10"/>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11"/>
                                        </p:tgtEl>
                                        <p:attrNameLst>
                                          <p:attrName>style.visibility</p:attrName>
                                        </p:attrNameLst>
                                      </p:cBhvr>
                                      <p:to>
                                        <p:strVal val="visible"/>
                                      </p:to>
                                    </p:set>
                                    <p:animEffect transition="in" filter="fade">
                                      <p:cBhvr>
                                        <p:cTn id="34" dur="5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P spid="6" grpId="0"/>
      <p:bldP spid="11"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11 Tabla"/>
          <p:cNvGraphicFramePr>
            <a:graphicFrameLocks noGrp="1"/>
          </p:cNvGraphicFramePr>
          <p:nvPr>
            <p:extLst>
              <p:ext uri="{D42A27DB-BD31-4B8C-83A1-F6EECF244321}">
                <p14:modId xmlns="" xmlns:p14="http://schemas.microsoft.com/office/powerpoint/2010/main" val="3081658080"/>
              </p:ext>
            </p:extLst>
          </p:nvPr>
        </p:nvGraphicFramePr>
        <p:xfrm>
          <a:off x="2071670" y="1643050"/>
          <a:ext cx="4786346" cy="1339464"/>
        </p:xfrm>
        <a:graphic>
          <a:graphicData uri="http://schemas.openxmlformats.org/drawingml/2006/table">
            <a:tbl>
              <a:tblPr>
                <a:effectLst>
                  <a:outerShdw blurRad="76200" dist="12700" dir="8100000" sy="-23000" kx="800400" algn="br" rotWithShape="0">
                    <a:prstClr val="black">
                      <a:alpha val="20000"/>
                    </a:prstClr>
                  </a:outerShdw>
                </a:effectLst>
                <a:tableStyleId>{93296810-A885-4BE3-A3E7-6D5BEEA58F35}</a:tableStyleId>
              </a:tblPr>
              <a:tblGrid>
                <a:gridCol w="3829077"/>
                <a:gridCol w="957269"/>
              </a:tblGrid>
              <a:tr h="446488">
                <a:tc>
                  <a:txBody>
                    <a:bodyPr/>
                    <a:lstStyle/>
                    <a:p>
                      <a:pPr algn="l" fontAlgn="b"/>
                      <a:r>
                        <a:rPr lang="es-PY" sz="2400" u="none" strike="noStrike" dirty="0" smtClean="0">
                          <a:effectLst/>
                        </a:rPr>
                        <a:t>Aseguradoras</a:t>
                      </a:r>
                      <a:endParaRPr lang="es-PY" sz="2400" b="1" i="0" u="none" strike="noStrike" dirty="0">
                        <a:solidFill>
                          <a:schemeClr val="accent2">
                            <a:lumMod val="40000"/>
                            <a:lumOff val="60000"/>
                          </a:schemeClr>
                        </a:solidFill>
                        <a:effectLst/>
                        <a:latin typeface="+mj-lt"/>
                      </a:endParaRPr>
                    </a:p>
                  </a:txBody>
                  <a:tcPr marL="9527" marR="9527" marT="9534"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accent1">
                        <a:lumMod val="60000"/>
                        <a:lumOff val="40000"/>
                      </a:schemeClr>
                    </a:solidFill>
                  </a:tcPr>
                </a:tc>
                <a:tc>
                  <a:txBody>
                    <a:bodyPr/>
                    <a:lstStyle/>
                    <a:p>
                      <a:pPr algn="r" fontAlgn="b"/>
                      <a:r>
                        <a:rPr lang="es-PY" sz="2400" u="none" strike="noStrike" dirty="0" smtClean="0">
                          <a:effectLst/>
                        </a:rPr>
                        <a:t>35</a:t>
                      </a:r>
                      <a:endParaRPr lang="es-PY" sz="2400" b="1" i="0" u="none" strike="noStrike" dirty="0">
                        <a:solidFill>
                          <a:schemeClr val="accent2">
                            <a:lumMod val="40000"/>
                            <a:lumOff val="60000"/>
                          </a:schemeClr>
                        </a:solidFill>
                        <a:effectLst/>
                        <a:latin typeface="+mj-lt"/>
                      </a:endParaRPr>
                    </a:p>
                  </a:txBody>
                  <a:tcPr marL="9527" marR="9527" marT="9534"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accent1">
                        <a:lumMod val="60000"/>
                        <a:lumOff val="40000"/>
                      </a:schemeClr>
                    </a:solidFill>
                  </a:tcPr>
                </a:tc>
              </a:tr>
              <a:tr h="446488">
                <a:tc>
                  <a:txBody>
                    <a:bodyPr/>
                    <a:lstStyle/>
                    <a:p>
                      <a:pPr algn="l" fontAlgn="b"/>
                      <a:r>
                        <a:rPr lang="es-PY" sz="2400" u="none" strike="noStrike" dirty="0" smtClean="0">
                          <a:effectLst/>
                        </a:rPr>
                        <a:t>Reaseguradoras Instaladas</a:t>
                      </a:r>
                      <a:endParaRPr lang="es-PY" sz="2400" b="1" i="0" u="none" strike="noStrike" dirty="0">
                        <a:solidFill>
                          <a:schemeClr val="accent2">
                            <a:lumMod val="40000"/>
                            <a:lumOff val="60000"/>
                          </a:schemeClr>
                        </a:solidFill>
                        <a:effectLst/>
                        <a:latin typeface="+mj-lt"/>
                      </a:endParaRPr>
                    </a:p>
                  </a:txBody>
                  <a:tcPr marL="9527" marR="9527" marT="9534" marB="0" anchor="ctr">
                    <a:lnL w="12700" cap="flat" cmpd="sng" algn="ctr">
                      <a:solidFill>
                        <a:schemeClr val="tx1"/>
                      </a:solidFill>
                      <a:prstDash val="solid"/>
                      <a:round/>
                      <a:headEnd type="none" w="med" len="med"/>
                      <a:tailEnd type="none" w="med" len="med"/>
                    </a:lnL>
                    <a:solidFill>
                      <a:schemeClr val="accent1">
                        <a:lumMod val="60000"/>
                        <a:lumOff val="40000"/>
                      </a:schemeClr>
                    </a:solidFill>
                  </a:tcPr>
                </a:tc>
                <a:tc>
                  <a:txBody>
                    <a:bodyPr/>
                    <a:lstStyle/>
                    <a:p>
                      <a:pPr algn="r" fontAlgn="b"/>
                      <a:r>
                        <a:rPr lang="es-PY" sz="2400" u="none" strike="noStrike" dirty="0" smtClean="0">
                          <a:effectLst/>
                        </a:rPr>
                        <a:t>0</a:t>
                      </a:r>
                      <a:endParaRPr lang="es-PY" sz="2400" b="1" i="0" u="none" strike="noStrike" dirty="0">
                        <a:solidFill>
                          <a:schemeClr val="accent2">
                            <a:lumMod val="40000"/>
                            <a:lumOff val="60000"/>
                          </a:schemeClr>
                        </a:solidFill>
                        <a:effectLst/>
                        <a:latin typeface="+mj-lt"/>
                      </a:endParaRPr>
                    </a:p>
                  </a:txBody>
                  <a:tcPr marL="9527" marR="9527" marT="9534" marB="0" anchor="ctr">
                    <a:lnR w="12700" cap="flat" cmpd="sng" algn="ctr">
                      <a:solidFill>
                        <a:schemeClr val="tx1"/>
                      </a:solidFill>
                      <a:prstDash val="solid"/>
                      <a:round/>
                      <a:headEnd type="none" w="med" len="med"/>
                      <a:tailEnd type="none" w="med" len="med"/>
                    </a:lnR>
                    <a:solidFill>
                      <a:schemeClr val="accent1">
                        <a:lumMod val="60000"/>
                        <a:lumOff val="40000"/>
                      </a:schemeClr>
                    </a:solidFill>
                  </a:tcPr>
                </a:tc>
              </a:tr>
              <a:tr h="446488">
                <a:tc>
                  <a:txBody>
                    <a:bodyPr/>
                    <a:lstStyle/>
                    <a:p>
                      <a:pPr algn="l" fontAlgn="b"/>
                      <a:r>
                        <a:rPr lang="es-PY" sz="2400" u="none" strike="noStrike" dirty="0" smtClean="0">
                          <a:effectLst/>
                        </a:rPr>
                        <a:t>Reaseguradoras Admitidas</a:t>
                      </a:r>
                      <a:endParaRPr lang="es-PY" sz="2400" b="1" i="0" u="none" strike="noStrike" dirty="0">
                        <a:solidFill>
                          <a:schemeClr val="accent2">
                            <a:lumMod val="40000"/>
                            <a:lumOff val="60000"/>
                          </a:schemeClr>
                        </a:solidFill>
                        <a:effectLst/>
                        <a:latin typeface="+mj-lt"/>
                      </a:endParaRPr>
                    </a:p>
                  </a:txBody>
                  <a:tcPr marL="9527" marR="9527" marT="9534" marB="0"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r" fontAlgn="b"/>
                      <a:r>
                        <a:rPr lang="es-PY" sz="2400" u="none" strike="noStrike" dirty="0" smtClean="0">
                          <a:effectLst/>
                        </a:rPr>
                        <a:t>105</a:t>
                      </a:r>
                      <a:endParaRPr lang="es-PY" sz="2400" b="1" i="0" u="none" strike="noStrike" dirty="0">
                        <a:solidFill>
                          <a:schemeClr val="accent2">
                            <a:lumMod val="40000"/>
                            <a:lumOff val="60000"/>
                          </a:schemeClr>
                        </a:solidFill>
                        <a:effectLst/>
                        <a:latin typeface="+mj-lt"/>
                      </a:endParaRPr>
                    </a:p>
                  </a:txBody>
                  <a:tcPr marL="9527" marR="9527" marT="9534" marB="0"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1">
                        <a:lumMod val="60000"/>
                        <a:lumOff val="40000"/>
                      </a:schemeClr>
                    </a:solidFill>
                  </a:tcPr>
                </a:tc>
              </a:tr>
            </a:tbl>
          </a:graphicData>
        </a:graphic>
      </p:graphicFrame>
      <p:sp>
        <p:nvSpPr>
          <p:cNvPr id="14" name="Title 2"/>
          <p:cNvSpPr txBox="1">
            <a:spLocks/>
          </p:cNvSpPr>
          <p:nvPr/>
        </p:nvSpPr>
        <p:spPr>
          <a:xfrm>
            <a:off x="2071670" y="1214422"/>
            <a:ext cx="3786214" cy="484168"/>
          </a:xfrm>
          <a:prstGeom prst="rect">
            <a:avLst/>
          </a:prstGeom>
        </p:spPr>
        <p:txBody>
          <a:bodyPr/>
          <a:lstStyle/>
          <a:p>
            <a:pPr marL="0" marR="0" lvl="0" indent="0" algn="l" defTabSz="914363" rtl="0" eaLnBrk="1" fontAlgn="auto" latinLnBrk="0" hangingPunct="1">
              <a:lnSpc>
                <a:spcPct val="90000"/>
              </a:lnSpc>
              <a:spcBef>
                <a:spcPct val="0"/>
              </a:spcBef>
              <a:spcAft>
                <a:spcPts val="0"/>
              </a:spcAft>
              <a:buClrTx/>
              <a:buSzTx/>
              <a:buFontTx/>
              <a:buNone/>
              <a:tabLst/>
              <a:defRPr/>
            </a:pPr>
            <a:r>
              <a:rPr kumimoji="0" lang="es-ES" sz="2800" b="0" i="0" u="none" strike="noStrike" kern="1200" cap="none" spc="-150" normalizeH="0" baseline="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uLnTx/>
                <a:uFillTx/>
                <a:latin typeface="+mj-lt"/>
                <a:ea typeface="+mn-ea"/>
                <a:cs typeface="Arial" charset="0"/>
              </a:rPr>
              <a:t>Operadores del Mercado</a:t>
            </a:r>
            <a:endParaRPr kumimoji="0" lang="es-ES" sz="2800" b="0" i="0" u="none" strike="noStrike" kern="1200" cap="none" spc="-150" normalizeH="0" baseline="0" dirty="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uLnTx/>
              <a:uFillTx/>
              <a:latin typeface="+mj-lt"/>
              <a:ea typeface="+mn-ea"/>
              <a:cs typeface="Arial" charset="0"/>
            </a:endParaRPr>
          </a:p>
        </p:txBody>
      </p:sp>
      <p:graphicFrame>
        <p:nvGraphicFramePr>
          <p:cNvPr id="15" name="14 Tabla"/>
          <p:cNvGraphicFramePr>
            <a:graphicFrameLocks noGrp="1"/>
          </p:cNvGraphicFramePr>
          <p:nvPr>
            <p:extLst>
              <p:ext uri="{D42A27DB-BD31-4B8C-83A1-F6EECF244321}">
                <p14:modId xmlns="" xmlns:p14="http://schemas.microsoft.com/office/powerpoint/2010/main" val="3081658080"/>
              </p:ext>
            </p:extLst>
          </p:nvPr>
        </p:nvGraphicFramePr>
        <p:xfrm>
          <a:off x="2071671" y="3893344"/>
          <a:ext cx="4786345" cy="2678928"/>
        </p:xfrm>
        <a:graphic>
          <a:graphicData uri="http://schemas.openxmlformats.org/drawingml/2006/table">
            <a:tbl>
              <a:tblPr>
                <a:effectLst>
                  <a:outerShdw blurRad="76200" dist="12700" dir="8100000" sy="-23000" kx="800400" algn="br" rotWithShape="0">
                    <a:prstClr val="black">
                      <a:alpha val="20000"/>
                    </a:prstClr>
                  </a:outerShdw>
                </a:effectLst>
                <a:tableStyleId>{93296810-A885-4BE3-A3E7-6D5BEEA58F35}</a:tableStyleId>
              </a:tblPr>
              <a:tblGrid>
                <a:gridCol w="3031352"/>
                <a:gridCol w="797724"/>
                <a:gridCol w="957269"/>
              </a:tblGrid>
              <a:tr h="446488">
                <a:tc gridSpan="2">
                  <a:txBody>
                    <a:bodyPr/>
                    <a:lstStyle/>
                    <a:p>
                      <a:pPr algn="l" fontAlgn="b"/>
                      <a:r>
                        <a:rPr lang="es-PY" sz="2400" u="none" strike="noStrike" dirty="0" smtClean="0">
                          <a:effectLst/>
                        </a:rPr>
                        <a:t>Seguros sobre la Vida</a:t>
                      </a:r>
                      <a:endParaRPr lang="es-PY" sz="2400" b="1" i="0" u="none" strike="noStrike" dirty="0">
                        <a:solidFill>
                          <a:schemeClr val="accent2">
                            <a:lumMod val="40000"/>
                            <a:lumOff val="60000"/>
                          </a:schemeClr>
                        </a:solidFill>
                        <a:effectLst/>
                        <a:latin typeface="+mj-lt"/>
                      </a:endParaRPr>
                    </a:p>
                  </a:txBody>
                  <a:tcPr marL="9527" marR="9527" marT="9534"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accent1">
                        <a:lumMod val="60000"/>
                        <a:lumOff val="40000"/>
                      </a:schemeClr>
                    </a:solidFill>
                  </a:tcPr>
                </a:tc>
                <a:tc hMerge="1">
                  <a:txBody>
                    <a:bodyPr/>
                    <a:lstStyle/>
                    <a:p>
                      <a:pPr algn="l" fontAlgn="b"/>
                      <a:endParaRPr lang="es-PY" sz="1300" b="1" i="0" u="none" strike="noStrike" dirty="0">
                        <a:solidFill>
                          <a:schemeClr val="accent2">
                            <a:lumMod val="40000"/>
                            <a:lumOff val="60000"/>
                          </a:schemeClr>
                        </a:solidFill>
                        <a:effectLst/>
                        <a:latin typeface="+mj-lt"/>
                      </a:endParaRPr>
                    </a:p>
                  </a:txBody>
                  <a:tcPr marL="9525" marR="9525" marT="9525" marB="0" anchor="b">
                    <a:noFill/>
                  </a:tcPr>
                </a:tc>
                <a:tc>
                  <a:txBody>
                    <a:bodyPr/>
                    <a:lstStyle/>
                    <a:p>
                      <a:pPr algn="r" fontAlgn="b"/>
                      <a:r>
                        <a:rPr lang="es-PY" sz="2400" u="none" strike="noStrike" dirty="0" smtClean="0">
                          <a:effectLst/>
                        </a:rPr>
                        <a:t>12,3%</a:t>
                      </a:r>
                      <a:endParaRPr lang="es-PY" sz="2400" b="1" i="0" u="none" strike="noStrike" dirty="0">
                        <a:solidFill>
                          <a:schemeClr val="accent2">
                            <a:lumMod val="40000"/>
                            <a:lumOff val="60000"/>
                          </a:schemeClr>
                        </a:solidFill>
                        <a:effectLst/>
                        <a:latin typeface="+mj-lt"/>
                      </a:endParaRPr>
                    </a:p>
                  </a:txBody>
                  <a:tcPr marL="9527" marR="9527" marT="9534"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accent1">
                        <a:lumMod val="60000"/>
                        <a:lumOff val="40000"/>
                      </a:schemeClr>
                    </a:solidFill>
                  </a:tcPr>
                </a:tc>
              </a:tr>
              <a:tr h="446488">
                <a:tc>
                  <a:txBody>
                    <a:bodyPr/>
                    <a:lstStyle/>
                    <a:p>
                      <a:pPr algn="l" fontAlgn="b"/>
                      <a:r>
                        <a:rPr lang="es-PY" sz="1800" u="none" strike="noStrike" dirty="0">
                          <a:effectLst/>
                        </a:rPr>
                        <a:t>   Con Reservas Matemáticas</a:t>
                      </a:r>
                      <a:endParaRPr lang="es-PY" sz="1800" b="0" i="0" u="none" strike="noStrike" dirty="0">
                        <a:solidFill>
                          <a:schemeClr val="accent2">
                            <a:lumMod val="40000"/>
                            <a:lumOff val="60000"/>
                          </a:schemeClr>
                        </a:solidFill>
                        <a:effectLst/>
                        <a:latin typeface="+mj-lt"/>
                      </a:endParaRPr>
                    </a:p>
                  </a:txBody>
                  <a:tcPr marL="9527" marR="9527" marT="9534" marB="0" anchor="ctr">
                    <a:lnL w="12700" cap="flat" cmpd="sng" algn="ctr">
                      <a:solidFill>
                        <a:schemeClr val="tx1"/>
                      </a:solidFill>
                      <a:prstDash val="solid"/>
                      <a:round/>
                      <a:headEnd type="none" w="med" len="med"/>
                      <a:tailEnd type="none" w="med" len="med"/>
                    </a:lnL>
                    <a:solidFill>
                      <a:schemeClr val="accent1">
                        <a:lumMod val="60000"/>
                        <a:lumOff val="40000"/>
                      </a:schemeClr>
                    </a:solidFill>
                  </a:tcPr>
                </a:tc>
                <a:tc>
                  <a:txBody>
                    <a:bodyPr/>
                    <a:lstStyle/>
                    <a:p>
                      <a:pPr algn="l" fontAlgn="b"/>
                      <a:r>
                        <a:rPr lang="es-PY" sz="1800" u="none" strike="noStrike" dirty="0" smtClean="0">
                          <a:effectLst/>
                        </a:rPr>
                        <a:t>0,1</a:t>
                      </a:r>
                      <a:r>
                        <a:rPr lang="es-PY" sz="1800" u="none" strike="noStrike" dirty="0">
                          <a:effectLst/>
                        </a:rPr>
                        <a:t>%</a:t>
                      </a:r>
                      <a:endParaRPr lang="es-PY" sz="1800" b="1" i="0" u="none" strike="noStrike" dirty="0">
                        <a:solidFill>
                          <a:schemeClr val="accent2">
                            <a:lumMod val="40000"/>
                            <a:lumOff val="60000"/>
                          </a:schemeClr>
                        </a:solidFill>
                        <a:effectLst/>
                        <a:latin typeface="+mj-lt"/>
                      </a:endParaRPr>
                    </a:p>
                  </a:txBody>
                  <a:tcPr marL="9527" marR="9527" marT="9534" marB="0" anchor="ctr">
                    <a:solidFill>
                      <a:schemeClr val="accent1">
                        <a:lumMod val="60000"/>
                        <a:lumOff val="40000"/>
                      </a:schemeClr>
                    </a:solidFill>
                  </a:tcPr>
                </a:tc>
                <a:tc>
                  <a:txBody>
                    <a:bodyPr/>
                    <a:lstStyle/>
                    <a:p>
                      <a:pPr algn="l" fontAlgn="b"/>
                      <a:endParaRPr lang="es-PY" sz="1800" b="1" i="0" u="none" strike="noStrike" dirty="0">
                        <a:solidFill>
                          <a:schemeClr val="accent2">
                            <a:lumMod val="40000"/>
                            <a:lumOff val="60000"/>
                          </a:schemeClr>
                        </a:solidFill>
                        <a:effectLst/>
                        <a:latin typeface="+mj-lt"/>
                      </a:endParaRPr>
                    </a:p>
                  </a:txBody>
                  <a:tcPr marL="9527" marR="9527" marT="9534" marB="0" anchor="ctr">
                    <a:lnR w="12700" cap="flat" cmpd="sng" algn="ctr">
                      <a:solidFill>
                        <a:schemeClr val="tx1"/>
                      </a:solidFill>
                      <a:prstDash val="solid"/>
                      <a:round/>
                      <a:headEnd type="none" w="med" len="med"/>
                      <a:tailEnd type="none" w="med" len="med"/>
                    </a:lnR>
                    <a:solidFill>
                      <a:schemeClr val="accent1">
                        <a:lumMod val="60000"/>
                        <a:lumOff val="40000"/>
                      </a:schemeClr>
                    </a:solidFill>
                  </a:tcPr>
                </a:tc>
              </a:tr>
              <a:tr h="446488">
                <a:tc>
                  <a:txBody>
                    <a:bodyPr/>
                    <a:lstStyle/>
                    <a:p>
                      <a:pPr algn="l" fontAlgn="b"/>
                      <a:r>
                        <a:rPr lang="es-PY" sz="1800" u="none" strike="noStrike" dirty="0">
                          <a:effectLst/>
                        </a:rPr>
                        <a:t>   </a:t>
                      </a:r>
                      <a:r>
                        <a:rPr lang="es-PY" sz="1800" u="none" strike="noStrike" dirty="0" smtClean="0">
                          <a:effectLst/>
                        </a:rPr>
                        <a:t>Sin </a:t>
                      </a:r>
                      <a:r>
                        <a:rPr lang="es-PY" sz="1800" u="none" strike="noStrike" dirty="0">
                          <a:effectLst/>
                        </a:rPr>
                        <a:t>Reservas Matemáticas</a:t>
                      </a:r>
                      <a:endParaRPr lang="es-PY" sz="1800" b="0" i="0" u="none" strike="noStrike" dirty="0">
                        <a:solidFill>
                          <a:schemeClr val="accent2">
                            <a:lumMod val="40000"/>
                            <a:lumOff val="60000"/>
                          </a:schemeClr>
                        </a:solidFill>
                        <a:effectLst/>
                        <a:latin typeface="+mj-lt"/>
                      </a:endParaRPr>
                    </a:p>
                  </a:txBody>
                  <a:tcPr marL="9527" marR="9527" marT="9534" marB="0" anchor="ctr">
                    <a:lnL w="12700" cap="flat" cmpd="sng" algn="ctr">
                      <a:solidFill>
                        <a:schemeClr val="tx1"/>
                      </a:solidFill>
                      <a:prstDash val="solid"/>
                      <a:round/>
                      <a:headEnd type="none" w="med" len="med"/>
                      <a:tailEnd type="none" w="med" len="med"/>
                    </a:lnL>
                    <a:solidFill>
                      <a:schemeClr val="accent1">
                        <a:lumMod val="60000"/>
                        <a:lumOff val="40000"/>
                      </a:schemeClr>
                    </a:solidFill>
                  </a:tcPr>
                </a:tc>
                <a:tc>
                  <a:txBody>
                    <a:bodyPr/>
                    <a:lstStyle/>
                    <a:p>
                      <a:pPr algn="l" fontAlgn="b"/>
                      <a:r>
                        <a:rPr lang="es-PY" sz="1800" u="none" strike="noStrike" dirty="0" smtClean="0">
                          <a:effectLst/>
                        </a:rPr>
                        <a:t>12,2%</a:t>
                      </a:r>
                      <a:endParaRPr lang="es-PY" sz="1800" b="1" i="0" u="none" strike="noStrike" dirty="0">
                        <a:solidFill>
                          <a:schemeClr val="accent2">
                            <a:lumMod val="40000"/>
                            <a:lumOff val="60000"/>
                          </a:schemeClr>
                        </a:solidFill>
                        <a:effectLst/>
                        <a:latin typeface="+mj-lt"/>
                      </a:endParaRPr>
                    </a:p>
                  </a:txBody>
                  <a:tcPr marL="9527" marR="9527" marT="9534" marB="0" anchor="ctr">
                    <a:solidFill>
                      <a:schemeClr val="accent1">
                        <a:lumMod val="60000"/>
                        <a:lumOff val="40000"/>
                      </a:schemeClr>
                    </a:solidFill>
                  </a:tcPr>
                </a:tc>
                <a:tc>
                  <a:txBody>
                    <a:bodyPr/>
                    <a:lstStyle/>
                    <a:p>
                      <a:pPr algn="l" fontAlgn="b"/>
                      <a:endParaRPr lang="es-PY" sz="1800" b="1" i="0" u="none" strike="noStrike" dirty="0">
                        <a:solidFill>
                          <a:schemeClr val="accent2">
                            <a:lumMod val="40000"/>
                            <a:lumOff val="60000"/>
                          </a:schemeClr>
                        </a:solidFill>
                        <a:effectLst/>
                        <a:latin typeface="+mj-lt"/>
                      </a:endParaRPr>
                    </a:p>
                  </a:txBody>
                  <a:tcPr marL="9527" marR="9527" marT="9534" marB="0" anchor="ctr">
                    <a:lnR w="12700" cap="flat" cmpd="sng" algn="ctr">
                      <a:solidFill>
                        <a:schemeClr val="tx1"/>
                      </a:solidFill>
                      <a:prstDash val="solid"/>
                      <a:round/>
                      <a:headEnd type="none" w="med" len="med"/>
                      <a:tailEnd type="none" w="med" len="med"/>
                    </a:lnR>
                    <a:solidFill>
                      <a:schemeClr val="accent1">
                        <a:lumMod val="60000"/>
                        <a:lumOff val="40000"/>
                      </a:schemeClr>
                    </a:solidFill>
                  </a:tcPr>
                </a:tc>
              </a:tr>
              <a:tr h="446488">
                <a:tc gridSpan="2">
                  <a:txBody>
                    <a:bodyPr/>
                    <a:lstStyle/>
                    <a:p>
                      <a:pPr algn="l" fontAlgn="b"/>
                      <a:r>
                        <a:rPr lang="es-PY" sz="2400" u="none" strike="noStrike" dirty="0" smtClean="0">
                          <a:effectLst/>
                        </a:rPr>
                        <a:t>Seguros no Vida</a:t>
                      </a:r>
                      <a:endParaRPr lang="es-PY" sz="2400" b="1" i="0" u="none" strike="noStrike" dirty="0">
                        <a:solidFill>
                          <a:schemeClr val="accent2">
                            <a:lumMod val="40000"/>
                            <a:lumOff val="60000"/>
                          </a:schemeClr>
                        </a:solidFill>
                        <a:effectLst/>
                        <a:latin typeface="+mj-lt"/>
                      </a:endParaRPr>
                    </a:p>
                  </a:txBody>
                  <a:tcPr marL="9527" marR="9527" marT="9534" marB="0" anchor="ctr">
                    <a:lnL w="12700" cap="flat" cmpd="sng" algn="ctr">
                      <a:solidFill>
                        <a:schemeClr val="tx1"/>
                      </a:solidFill>
                      <a:prstDash val="solid"/>
                      <a:round/>
                      <a:headEnd type="none" w="med" len="med"/>
                      <a:tailEnd type="none" w="med" len="med"/>
                    </a:lnL>
                    <a:solidFill>
                      <a:schemeClr val="accent1">
                        <a:lumMod val="60000"/>
                        <a:lumOff val="40000"/>
                      </a:schemeClr>
                    </a:solidFill>
                  </a:tcPr>
                </a:tc>
                <a:tc hMerge="1">
                  <a:txBody>
                    <a:bodyPr/>
                    <a:lstStyle/>
                    <a:p>
                      <a:pPr algn="l" fontAlgn="b"/>
                      <a:endParaRPr lang="es-PY" sz="1300" b="1" i="0" u="none" strike="noStrike" dirty="0">
                        <a:solidFill>
                          <a:schemeClr val="accent2">
                            <a:lumMod val="40000"/>
                            <a:lumOff val="60000"/>
                          </a:schemeClr>
                        </a:solidFill>
                        <a:effectLst/>
                        <a:latin typeface="+mj-lt"/>
                      </a:endParaRPr>
                    </a:p>
                  </a:txBody>
                  <a:tcPr marL="9525" marR="9525" marT="9525" marB="0" anchor="b">
                    <a:noFill/>
                  </a:tcPr>
                </a:tc>
                <a:tc>
                  <a:txBody>
                    <a:bodyPr/>
                    <a:lstStyle/>
                    <a:p>
                      <a:pPr algn="r" fontAlgn="b"/>
                      <a:r>
                        <a:rPr lang="es-PY" sz="2400" u="none" strike="noStrike" dirty="0" smtClean="0">
                          <a:effectLst/>
                        </a:rPr>
                        <a:t>88,7%</a:t>
                      </a:r>
                      <a:endParaRPr lang="es-PY" sz="2400" b="1" i="0" u="none" strike="noStrike" dirty="0">
                        <a:solidFill>
                          <a:schemeClr val="accent2">
                            <a:lumMod val="40000"/>
                            <a:lumOff val="60000"/>
                          </a:schemeClr>
                        </a:solidFill>
                        <a:effectLst/>
                        <a:latin typeface="+mj-lt"/>
                      </a:endParaRPr>
                    </a:p>
                  </a:txBody>
                  <a:tcPr marL="9527" marR="9527" marT="9534" marB="0" anchor="ctr">
                    <a:lnR w="12700" cap="flat" cmpd="sng" algn="ctr">
                      <a:solidFill>
                        <a:schemeClr val="tx1"/>
                      </a:solidFill>
                      <a:prstDash val="solid"/>
                      <a:round/>
                      <a:headEnd type="none" w="med" len="med"/>
                      <a:tailEnd type="none" w="med" len="med"/>
                    </a:lnR>
                    <a:solidFill>
                      <a:schemeClr val="accent1">
                        <a:lumMod val="60000"/>
                        <a:lumOff val="40000"/>
                      </a:schemeClr>
                    </a:solidFill>
                  </a:tcPr>
                </a:tc>
              </a:tr>
              <a:tr h="446488">
                <a:tc>
                  <a:txBody>
                    <a:bodyPr/>
                    <a:lstStyle/>
                    <a:p>
                      <a:pPr algn="l" fontAlgn="b"/>
                      <a:r>
                        <a:rPr lang="es-PY" sz="1800" u="none" strike="noStrike" dirty="0">
                          <a:effectLst/>
                        </a:rPr>
                        <a:t>   </a:t>
                      </a:r>
                      <a:r>
                        <a:rPr lang="es-PY" sz="1800" u="none" strike="noStrike" dirty="0" smtClean="0">
                          <a:effectLst/>
                        </a:rPr>
                        <a:t>Automóviles</a:t>
                      </a:r>
                      <a:endParaRPr lang="es-PY" sz="1800" b="0" i="0" u="none" strike="noStrike" dirty="0">
                        <a:solidFill>
                          <a:schemeClr val="accent2">
                            <a:lumMod val="40000"/>
                            <a:lumOff val="60000"/>
                          </a:schemeClr>
                        </a:solidFill>
                        <a:effectLst/>
                        <a:latin typeface="+mj-lt"/>
                      </a:endParaRPr>
                    </a:p>
                  </a:txBody>
                  <a:tcPr marL="9527" marR="9527" marT="9534" marB="0" anchor="ctr">
                    <a:lnL w="12700" cap="flat" cmpd="sng" algn="ctr">
                      <a:solidFill>
                        <a:schemeClr val="tx1"/>
                      </a:solidFill>
                      <a:prstDash val="solid"/>
                      <a:round/>
                      <a:headEnd type="none" w="med" len="med"/>
                      <a:tailEnd type="none" w="med" len="med"/>
                    </a:lnL>
                    <a:solidFill>
                      <a:schemeClr val="accent1">
                        <a:lumMod val="60000"/>
                        <a:lumOff val="40000"/>
                      </a:schemeClr>
                    </a:solidFill>
                  </a:tcPr>
                </a:tc>
                <a:tc>
                  <a:txBody>
                    <a:bodyPr/>
                    <a:lstStyle/>
                    <a:p>
                      <a:pPr algn="l" fontAlgn="b"/>
                      <a:r>
                        <a:rPr lang="es-PY" sz="1800" u="none" strike="noStrike" dirty="0" smtClean="0">
                          <a:effectLst/>
                        </a:rPr>
                        <a:t>47,7%</a:t>
                      </a:r>
                      <a:endParaRPr lang="es-PY" sz="1800" b="1" i="0" u="none" strike="noStrike" dirty="0">
                        <a:solidFill>
                          <a:schemeClr val="accent2">
                            <a:lumMod val="40000"/>
                            <a:lumOff val="60000"/>
                          </a:schemeClr>
                        </a:solidFill>
                        <a:effectLst/>
                        <a:latin typeface="+mj-lt"/>
                      </a:endParaRPr>
                    </a:p>
                  </a:txBody>
                  <a:tcPr marL="9527" marR="9527" marT="9534" marB="0" anchor="ctr">
                    <a:solidFill>
                      <a:schemeClr val="accent1">
                        <a:lumMod val="60000"/>
                        <a:lumOff val="40000"/>
                      </a:schemeClr>
                    </a:solidFill>
                  </a:tcPr>
                </a:tc>
                <a:tc>
                  <a:txBody>
                    <a:bodyPr/>
                    <a:lstStyle/>
                    <a:p>
                      <a:pPr algn="r" fontAlgn="b"/>
                      <a:endParaRPr lang="es-PY" sz="1800" b="1" i="0" u="none" strike="noStrike" dirty="0">
                        <a:solidFill>
                          <a:schemeClr val="accent2">
                            <a:lumMod val="40000"/>
                            <a:lumOff val="60000"/>
                          </a:schemeClr>
                        </a:solidFill>
                        <a:effectLst/>
                        <a:latin typeface="+mj-lt"/>
                      </a:endParaRPr>
                    </a:p>
                  </a:txBody>
                  <a:tcPr marL="9527" marR="9527" marT="9534" marB="0" anchor="ctr">
                    <a:lnR w="12700" cap="flat" cmpd="sng" algn="ctr">
                      <a:solidFill>
                        <a:schemeClr val="tx1"/>
                      </a:solidFill>
                      <a:prstDash val="solid"/>
                      <a:round/>
                      <a:headEnd type="none" w="med" len="med"/>
                      <a:tailEnd type="none" w="med" len="med"/>
                    </a:lnR>
                    <a:solidFill>
                      <a:schemeClr val="accent1">
                        <a:lumMod val="60000"/>
                        <a:lumOff val="40000"/>
                      </a:schemeClr>
                    </a:solidFill>
                  </a:tcPr>
                </a:tc>
              </a:tr>
              <a:tr h="446488">
                <a:tc>
                  <a:txBody>
                    <a:bodyPr/>
                    <a:lstStyle/>
                    <a:p>
                      <a:pPr algn="l" fontAlgn="b"/>
                      <a:r>
                        <a:rPr lang="es-PY" sz="1800" u="none" strike="noStrike" dirty="0">
                          <a:effectLst/>
                        </a:rPr>
                        <a:t>   </a:t>
                      </a:r>
                      <a:r>
                        <a:rPr lang="es-PY" sz="1800" u="none" strike="noStrike" dirty="0" smtClean="0">
                          <a:effectLst/>
                        </a:rPr>
                        <a:t>Otros</a:t>
                      </a:r>
                      <a:endParaRPr lang="es-PY" sz="1800" b="0" i="0" u="none" strike="noStrike" dirty="0">
                        <a:solidFill>
                          <a:schemeClr val="accent2">
                            <a:lumMod val="40000"/>
                            <a:lumOff val="60000"/>
                          </a:schemeClr>
                        </a:solidFill>
                        <a:effectLst/>
                        <a:latin typeface="+mj-lt"/>
                      </a:endParaRPr>
                    </a:p>
                  </a:txBody>
                  <a:tcPr marL="9527" marR="9527" marT="9534" marB="0"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l" fontAlgn="b"/>
                      <a:r>
                        <a:rPr lang="es-PY" sz="1800" u="none" strike="noStrike" dirty="0" smtClean="0">
                          <a:effectLst/>
                        </a:rPr>
                        <a:t>40,0%</a:t>
                      </a:r>
                      <a:endParaRPr lang="es-PY" sz="1800" b="1" i="0" u="none" strike="noStrike" dirty="0">
                        <a:solidFill>
                          <a:schemeClr val="accent2">
                            <a:lumMod val="40000"/>
                            <a:lumOff val="60000"/>
                          </a:schemeClr>
                        </a:solidFill>
                        <a:effectLst/>
                        <a:latin typeface="+mj-lt"/>
                      </a:endParaRPr>
                    </a:p>
                  </a:txBody>
                  <a:tcPr marL="9527" marR="9527" marT="9534" marB="0" anchor="ctr">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r" fontAlgn="b"/>
                      <a:endParaRPr lang="es-PY" sz="1800" b="1" i="0" u="none" strike="noStrike" dirty="0">
                        <a:solidFill>
                          <a:schemeClr val="accent2">
                            <a:lumMod val="40000"/>
                            <a:lumOff val="60000"/>
                          </a:schemeClr>
                        </a:solidFill>
                        <a:effectLst/>
                        <a:latin typeface="+mj-lt"/>
                      </a:endParaRPr>
                    </a:p>
                  </a:txBody>
                  <a:tcPr marL="9527" marR="9527" marT="9534" marB="0"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1">
                        <a:lumMod val="60000"/>
                        <a:lumOff val="40000"/>
                      </a:schemeClr>
                    </a:solidFill>
                  </a:tcPr>
                </a:tc>
              </a:tr>
            </a:tbl>
          </a:graphicData>
        </a:graphic>
      </p:graphicFrame>
      <p:sp>
        <p:nvSpPr>
          <p:cNvPr id="16" name="Title 2"/>
          <p:cNvSpPr txBox="1">
            <a:spLocks/>
          </p:cNvSpPr>
          <p:nvPr/>
        </p:nvSpPr>
        <p:spPr>
          <a:xfrm>
            <a:off x="2143109" y="3500438"/>
            <a:ext cx="3286147" cy="484168"/>
          </a:xfrm>
          <a:prstGeom prst="rect">
            <a:avLst/>
          </a:prstGeom>
        </p:spPr>
        <p:txBody>
          <a:bodyPr/>
          <a:lstStyle/>
          <a:p>
            <a:pPr marL="0" marR="0" lvl="0" indent="0" algn="l" defTabSz="914363" rtl="0" eaLnBrk="1" fontAlgn="auto" latinLnBrk="0" hangingPunct="1">
              <a:lnSpc>
                <a:spcPct val="90000"/>
              </a:lnSpc>
              <a:spcBef>
                <a:spcPct val="0"/>
              </a:spcBef>
              <a:spcAft>
                <a:spcPts val="0"/>
              </a:spcAft>
              <a:buClrTx/>
              <a:buSzTx/>
              <a:buFontTx/>
              <a:buNone/>
              <a:tabLst/>
              <a:defRPr/>
            </a:pPr>
            <a:r>
              <a:rPr kumimoji="0" lang="es-ES" sz="2800" b="0" i="0" u="none" strike="noStrike" kern="1200" cap="none" spc="-150" normalizeH="0" baseline="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uLnTx/>
                <a:uFillTx/>
                <a:latin typeface="+mj-lt"/>
                <a:ea typeface="+mn-ea"/>
                <a:cs typeface="Arial" charset="0"/>
              </a:rPr>
              <a:t>Estructura</a:t>
            </a:r>
            <a:r>
              <a:rPr kumimoji="0" lang="es-ES" sz="2800" b="0" i="0" u="none" strike="noStrike" kern="1200" cap="none" spc="-150" normalizeH="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uLnTx/>
                <a:uFillTx/>
                <a:latin typeface="+mj-lt"/>
                <a:ea typeface="+mn-ea"/>
                <a:cs typeface="Arial" charset="0"/>
              </a:rPr>
              <a:t>  Productiva</a:t>
            </a:r>
            <a:endParaRPr kumimoji="0" lang="es-ES" sz="2800" b="0" i="0" u="none" strike="noStrike" kern="1200" cap="none" spc="-150" normalizeH="0" baseline="0" dirty="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uLnTx/>
              <a:uFillTx/>
              <a:latin typeface="+mj-lt"/>
              <a:ea typeface="+mn-ea"/>
              <a:cs typeface="Arial" charset="0"/>
            </a:endParaRPr>
          </a:p>
        </p:txBody>
      </p:sp>
      <p:sp>
        <p:nvSpPr>
          <p:cNvPr id="17" name="1 Título"/>
          <p:cNvSpPr txBox="1">
            <a:spLocks/>
          </p:cNvSpPr>
          <p:nvPr/>
        </p:nvSpPr>
        <p:spPr>
          <a:xfrm>
            <a:off x="381000" y="230188"/>
            <a:ext cx="8382000" cy="553998"/>
          </a:xfrm>
          <a:prstGeom prst="rect">
            <a:avLst/>
          </a:prstGeom>
        </p:spPr>
        <p:txBody>
          <a:bodyPr/>
          <a:lstStyle/>
          <a:p>
            <a:pPr marL="0" marR="0" lvl="0" indent="0" algn="l" defTabSz="914363" rtl="0" eaLnBrk="1" fontAlgn="auto" latinLnBrk="0" hangingPunct="1">
              <a:lnSpc>
                <a:spcPct val="90000"/>
              </a:lnSpc>
              <a:spcBef>
                <a:spcPct val="0"/>
              </a:spcBef>
              <a:spcAft>
                <a:spcPts val="0"/>
              </a:spcAft>
              <a:buClrTx/>
              <a:buSzTx/>
              <a:buFontTx/>
              <a:buNone/>
              <a:tabLst/>
              <a:defRPr/>
            </a:pPr>
            <a:r>
              <a:rPr kumimoji="0" lang="es-ES" sz="4000" b="0" i="0" u="none" strike="noStrike" kern="1200" cap="none" spc="-150" normalizeH="0" baseline="0" noProof="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uLnTx/>
                <a:uFillTx/>
                <a:latin typeface="+mj-lt"/>
                <a:ea typeface="+mn-ea"/>
                <a:cs typeface="Arial" charset="0"/>
              </a:rPr>
              <a:t>Estructura del Mercado</a:t>
            </a:r>
            <a:endParaRPr kumimoji="0" lang="es-ES" sz="4000" b="0" i="0" u="none" strike="noStrike" kern="1200" cap="none" spc="-150" normalizeH="0" baseline="0" noProof="0" dirty="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uLnTx/>
              <a:uFillTx/>
              <a:latin typeface="+mj-lt"/>
              <a:ea typeface="+mn-ea"/>
              <a:cs typeface="Arial" charset="0"/>
            </a:endParaRPr>
          </a:p>
        </p:txBody>
      </p:sp>
      <p:cxnSp>
        <p:nvCxnSpPr>
          <p:cNvPr id="7" name="6 Conector recto"/>
          <p:cNvCxnSpPr/>
          <p:nvPr/>
        </p:nvCxnSpPr>
        <p:spPr>
          <a:xfrm>
            <a:off x="428596" y="1071546"/>
            <a:ext cx="8358246" cy="1588"/>
          </a:xfrm>
          <a:prstGeom prst="line">
            <a:avLst/>
          </a:prstGeom>
          <a:ln w="19050"/>
        </p:spPr>
        <p:style>
          <a:lnRef idx="1">
            <a:schemeClr val="accent1"/>
          </a:lnRef>
          <a:fillRef idx="0">
            <a:schemeClr val="accent1"/>
          </a:fillRef>
          <a:effectRef idx="0">
            <a:schemeClr val="accent1"/>
          </a:effectRef>
          <a:fontRef idx="minor">
            <a:schemeClr val="tx1"/>
          </a:fontRef>
        </p:style>
      </p:cxnSp>
    </p:spTree>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hart 4"/>
          <p:cNvGraphicFramePr/>
          <p:nvPr/>
        </p:nvGraphicFramePr>
        <p:xfrm>
          <a:off x="285720" y="1142984"/>
          <a:ext cx="8429684" cy="5429288"/>
        </p:xfrm>
        <a:graphic>
          <a:graphicData uri="http://schemas.openxmlformats.org/drawingml/2006/chart">
            <c:chart xmlns:c="http://schemas.openxmlformats.org/drawingml/2006/chart" xmlns:r="http://schemas.openxmlformats.org/officeDocument/2006/relationships" r:id="rId3"/>
          </a:graphicData>
        </a:graphic>
      </p:graphicFrame>
      <p:sp>
        <p:nvSpPr>
          <p:cNvPr id="6" name="1 Título"/>
          <p:cNvSpPr txBox="1">
            <a:spLocks/>
          </p:cNvSpPr>
          <p:nvPr/>
        </p:nvSpPr>
        <p:spPr>
          <a:xfrm>
            <a:off x="381000" y="230188"/>
            <a:ext cx="8382000" cy="553998"/>
          </a:xfrm>
          <a:prstGeom prst="rect">
            <a:avLst/>
          </a:prstGeom>
        </p:spPr>
        <p:txBody>
          <a:bodyPr/>
          <a:lstStyle/>
          <a:p>
            <a:pPr marL="0" marR="0" lvl="0" indent="0" algn="l" defTabSz="914363" rtl="0" eaLnBrk="1" fontAlgn="auto" latinLnBrk="0" hangingPunct="1">
              <a:lnSpc>
                <a:spcPct val="90000"/>
              </a:lnSpc>
              <a:spcBef>
                <a:spcPct val="0"/>
              </a:spcBef>
              <a:spcAft>
                <a:spcPts val="0"/>
              </a:spcAft>
              <a:buClrTx/>
              <a:buSzTx/>
              <a:buFontTx/>
              <a:buNone/>
              <a:tabLst/>
              <a:defRPr/>
            </a:pPr>
            <a:r>
              <a:rPr kumimoji="0" lang="es-ES" sz="4000" b="0" i="0" u="none" strike="noStrike" kern="1200" cap="none" spc="-150" normalizeH="0" baseline="0" noProof="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uLnTx/>
                <a:uFillTx/>
                <a:latin typeface="+mj-lt"/>
                <a:ea typeface="+mn-ea"/>
                <a:cs typeface="Arial" charset="0"/>
              </a:rPr>
              <a:t>Estructura del Mercado</a:t>
            </a:r>
            <a:endParaRPr kumimoji="0" lang="es-ES" sz="4000" b="0" i="0" u="none" strike="noStrike" kern="1200" cap="none" spc="-150" normalizeH="0" baseline="0" noProof="0" dirty="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uLnTx/>
              <a:uFillTx/>
              <a:latin typeface="+mj-lt"/>
              <a:ea typeface="+mn-ea"/>
              <a:cs typeface="Arial" charset="0"/>
            </a:endParaRPr>
          </a:p>
        </p:txBody>
      </p:sp>
      <p:cxnSp>
        <p:nvCxnSpPr>
          <p:cNvPr id="7" name="6 Conector recto"/>
          <p:cNvCxnSpPr/>
          <p:nvPr/>
        </p:nvCxnSpPr>
        <p:spPr>
          <a:xfrm>
            <a:off x="428596" y="1071546"/>
            <a:ext cx="8358246" cy="1588"/>
          </a:xfrm>
          <a:prstGeom prst="line">
            <a:avLst/>
          </a:prstGeom>
          <a:ln w="19050"/>
        </p:spPr>
        <p:style>
          <a:lnRef idx="1">
            <a:schemeClr val="accent1"/>
          </a:lnRef>
          <a:fillRef idx="0">
            <a:schemeClr val="accent1"/>
          </a:fillRef>
          <a:effectRef idx="0">
            <a:schemeClr val="accent1"/>
          </a:effectRef>
          <a:fontRef idx="minor">
            <a:schemeClr val="tx1"/>
          </a:fontRef>
        </p:style>
      </p:cxnSp>
    </p:spTree>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hart 4"/>
          <p:cNvGraphicFramePr/>
          <p:nvPr/>
        </p:nvGraphicFramePr>
        <p:xfrm>
          <a:off x="500034" y="1142984"/>
          <a:ext cx="8096279" cy="5397518"/>
        </p:xfrm>
        <a:graphic>
          <a:graphicData uri="http://schemas.openxmlformats.org/drawingml/2006/chart">
            <c:chart xmlns:c="http://schemas.openxmlformats.org/drawingml/2006/chart" xmlns:r="http://schemas.openxmlformats.org/officeDocument/2006/relationships" r:id="rId3"/>
          </a:graphicData>
        </a:graphic>
      </p:graphicFrame>
      <p:sp>
        <p:nvSpPr>
          <p:cNvPr id="3" name="1 Título"/>
          <p:cNvSpPr txBox="1">
            <a:spLocks/>
          </p:cNvSpPr>
          <p:nvPr/>
        </p:nvSpPr>
        <p:spPr>
          <a:xfrm>
            <a:off x="381000" y="230188"/>
            <a:ext cx="8382000" cy="553998"/>
          </a:xfrm>
          <a:prstGeom prst="rect">
            <a:avLst/>
          </a:prstGeom>
        </p:spPr>
        <p:txBody>
          <a:bodyPr/>
          <a:lstStyle/>
          <a:p>
            <a:pPr marL="0" marR="0" lvl="0" indent="0" algn="l" defTabSz="914363" rtl="0" eaLnBrk="1" fontAlgn="auto" latinLnBrk="0" hangingPunct="1">
              <a:lnSpc>
                <a:spcPct val="90000"/>
              </a:lnSpc>
              <a:spcBef>
                <a:spcPct val="0"/>
              </a:spcBef>
              <a:spcAft>
                <a:spcPts val="0"/>
              </a:spcAft>
              <a:buClrTx/>
              <a:buSzTx/>
              <a:buFontTx/>
              <a:buNone/>
              <a:tabLst/>
              <a:defRPr/>
            </a:pPr>
            <a:r>
              <a:rPr kumimoji="0" lang="es-ES" sz="4000" b="0" i="0" u="none" strike="noStrike" kern="1200" cap="none" spc="-150" normalizeH="0" baseline="0" noProof="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uLnTx/>
                <a:uFillTx/>
                <a:latin typeface="+mj-lt"/>
                <a:ea typeface="+mn-ea"/>
                <a:cs typeface="Arial" charset="0"/>
              </a:rPr>
              <a:t>Estructura del Mercado</a:t>
            </a:r>
            <a:endParaRPr kumimoji="0" lang="es-ES" sz="4000" b="0" i="0" u="none" strike="noStrike" kern="1200" cap="none" spc="-150" normalizeH="0" baseline="0" noProof="0" dirty="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uLnTx/>
              <a:uFillTx/>
              <a:latin typeface="+mj-lt"/>
              <a:ea typeface="+mn-ea"/>
              <a:cs typeface="Arial" charset="0"/>
            </a:endParaRPr>
          </a:p>
        </p:txBody>
      </p:sp>
      <p:cxnSp>
        <p:nvCxnSpPr>
          <p:cNvPr id="4" name="3 Conector recto"/>
          <p:cNvCxnSpPr/>
          <p:nvPr/>
        </p:nvCxnSpPr>
        <p:spPr>
          <a:xfrm>
            <a:off x="428596" y="1071546"/>
            <a:ext cx="8358246" cy="1588"/>
          </a:xfrm>
          <a:prstGeom prst="line">
            <a:avLst/>
          </a:prstGeom>
          <a:ln w="19050"/>
        </p:spPr>
        <p:style>
          <a:lnRef idx="1">
            <a:schemeClr val="accent1"/>
          </a:lnRef>
          <a:fillRef idx="0">
            <a:schemeClr val="accent1"/>
          </a:fillRef>
          <a:effectRef idx="0">
            <a:schemeClr val="accent1"/>
          </a:effectRef>
          <a:fontRef idx="minor">
            <a:schemeClr val="tx1"/>
          </a:fontRef>
        </p:style>
      </p:cxnSp>
    </p:spTree>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TS010286720">
  <a:themeElements>
    <a:clrScheme name="Blue Template-Template">
      <a:dk1>
        <a:srgbClr val="000000"/>
      </a:dk1>
      <a:lt1>
        <a:srgbClr val="FFFFFF"/>
      </a:lt1>
      <a:dk2>
        <a:srgbClr val="050595"/>
      </a:dk2>
      <a:lt2>
        <a:srgbClr val="FFFF99"/>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E7674CFD-E741-4A15-9EFD-C25B47BCA66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TS010286720</Template>
  <TotalTime>493</TotalTime>
  <Words>975</Words>
  <Application>Microsoft Office PowerPoint</Application>
  <PresentationFormat>Presentación en pantalla (4:3)</PresentationFormat>
  <Paragraphs>115</Paragraphs>
  <Slides>14</Slides>
  <Notes>3</Notes>
  <HiddenSlides>0</HiddenSlides>
  <MMClips>0</MMClips>
  <ScaleCrop>false</ScaleCrop>
  <HeadingPairs>
    <vt:vector size="4" baseType="variant">
      <vt:variant>
        <vt:lpstr>Tema</vt:lpstr>
      </vt:variant>
      <vt:variant>
        <vt:i4>2</vt:i4>
      </vt:variant>
      <vt:variant>
        <vt:lpstr>Títulos de diapositiva</vt:lpstr>
      </vt:variant>
      <vt:variant>
        <vt:i4>14</vt:i4>
      </vt:variant>
    </vt:vector>
  </HeadingPairs>
  <TitlesOfParts>
    <vt:vector size="16" baseType="lpstr">
      <vt:lpstr>TS010286720</vt:lpstr>
      <vt:lpstr>White with Courier font for code slides</vt:lpstr>
      <vt:lpstr>Regulación y Supervisión del Seguro en Paraguay Evolución reciente</vt:lpstr>
      <vt:lpstr>Momentos claves del régimen regulatorio</vt:lpstr>
      <vt:lpstr>Momentos claves del régimen regulatorio</vt:lpstr>
      <vt:lpstr>Diapositiva 4</vt:lpstr>
      <vt:lpstr>Diapositiva 5</vt:lpstr>
      <vt:lpstr>Diapositiva 6</vt:lpstr>
      <vt:lpstr>Diapositiva 7</vt:lpstr>
      <vt:lpstr>Diapositiva 8</vt:lpstr>
      <vt:lpstr>Diapositiva 9</vt:lpstr>
      <vt:lpstr>Prioridades del mercado asegurador paraguayo en materia de regulación</vt:lpstr>
      <vt:lpstr>Incorporación de elementos de una Supervisión Basada en Riesgo</vt:lpstr>
      <vt:lpstr>Diapositiva 12</vt:lpstr>
      <vt:lpstr>Conclusión</vt:lpstr>
      <vt:lpstr>Diapositiva 14</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Presentation</dc:title>
  <dc:creator>Usuario</dc:creator>
  <cp:keywords/>
  <cp:lastModifiedBy>Usuario</cp:lastModifiedBy>
  <cp:revision>92</cp:revision>
  <dcterms:created xsi:type="dcterms:W3CDTF">2014-04-18T18:14:41Z</dcterms:created>
  <dcterms:modified xsi:type="dcterms:W3CDTF">2014-04-20T18:01:08Z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TC102867209990</vt:lpwstr>
  </property>
</Properties>
</file>