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handoutMasterIdLst>
    <p:handoutMasterId r:id="rId23"/>
  </p:handoutMasterIdLst>
  <p:sldIdLst>
    <p:sldId id="477" r:id="rId2"/>
    <p:sldId id="294" r:id="rId3"/>
    <p:sldId id="439" r:id="rId4"/>
    <p:sldId id="440" r:id="rId5"/>
    <p:sldId id="441" r:id="rId6"/>
    <p:sldId id="443" r:id="rId7"/>
    <p:sldId id="444" r:id="rId8"/>
    <p:sldId id="478" r:id="rId9"/>
    <p:sldId id="445" r:id="rId10"/>
    <p:sldId id="446" r:id="rId11"/>
    <p:sldId id="447" r:id="rId12"/>
    <p:sldId id="448" r:id="rId13"/>
    <p:sldId id="449" r:id="rId14"/>
    <p:sldId id="450" r:id="rId15"/>
    <p:sldId id="460" r:id="rId16"/>
    <p:sldId id="461" r:id="rId17"/>
    <p:sldId id="462" r:id="rId18"/>
    <p:sldId id="463" r:id="rId19"/>
    <p:sldId id="475" r:id="rId20"/>
    <p:sldId id="476" r:id="rId21"/>
  </p:sldIdLst>
  <p:sldSz cx="9144000" cy="6858000" type="screen4x3"/>
  <p:notesSz cx="7010400" cy="92964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339933"/>
    <a:srgbClr val="33CC33"/>
    <a:srgbClr val="008000"/>
    <a:srgbClr val="66FF66"/>
    <a:srgbClr val="00CC99"/>
    <a:srgbClr val="009900"/>
    <a:srgbClr val="006666"/>
    <a:srgbClr val="339966"/>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46" autoAdjust="0"/>
    <p:restoredTop sz="93783" autoAdjust="0"/>
  </p:normalViewPr>
  <p:slideViewPr>
    <p:cSldViewPr>
      <p:cViewPr>
        <p:scale>
          <a:sx n="66" d="100"/>
          <a:sy n="66" d="100"/>
        </p:scale>
        <p:origin x="-48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1" d="100"/>
          <a:sy n="51" d="100"/>
        </p:scale>
        <p:origin x="-3006" y="-108"/>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3038475" cy="465138"/>
          </a:xfrm>
          <a:prstGeom prst="rect">
            <a:avLst/>
          </a:prstGeom>
        </p:spPr>
        <p:txBody>
          <a:bodyPr vert="horz" lIns="91440" tIns="45720" rIns="91440" bIns="45720" rtlCol="0"/>
          <a:lstStyle>
            <a:lvl1pPr algn="l">
              <a:defRPr sz="1200"/>
            </a:lvl1pPr>
          </a:lstStyle>
          <a:p>
            <a:endParaRPr lang="es-CL" dirty="0"/>
          </a:p>
        </p:txBody>
      </p:sp>
      <p:sp>
        <p:nvSpPr>
          <p:cNvPr id="3" name="2 Marcador de fecha"/>
          <p:cNvSpPr>
            <a:spLocks noGrp="1"/>
          </p:cNvSpPr>
          <p:nvPr>
            <p:ph type="dt" sz="quarter" idx="1"/>
          </p:nvPr>
        </p:nvSpPr>
        <p:spPr>
          <a:xfrm>
            <a:off x="3970339" y="1"/>
            <a:ext cx="3038475" cy="465138"/>
          </a:xfrm>
          <a:prstGeom prst="rect">
            <a:avLst/>
          </a:prstGeom>
        </p:spPr>
        <p:txBody>
          <a:bodyPr vert="horz" lIns="91440" tIns="45720" rIns="91440" bIns="45720" rtlCol="0"/>
          <a:lstStyle>
            <a:lvl1pPr algn="r">
              <a:defRPr sz="1200"/>
            </a:lvl1pPr>
          </a:lstStyle>
          <a:p>
            <a:fld id="{F6A2BC92-E20A-4DB9-B4DB-9B662FBDFACF}" type="datetimeFigureOut">
              <a:rPr lang="es-CL" smtClean="0"/>
              <a:t>14-04-2014</a:t>
            </a:fld>
            <a:endParaRPr lang="es-CL" dirty="0"/>
          </a:p>
        </p:txBody>
      </p:sp>
      <p:sp>
        <p:nvSpPr>
          <p:cNvPr id="4" name="3 Marcador de pie de página"/>
          <p:cNvSpPr>
            <a:spLocks noGrp="1"/>
          </p:cNvSpPr>
          <p:nvPr>
            <p:ph type="ftr" sz="quarter" idx="2"/>
          </p:nvPr>
        </p:nvSpPr>
        <p:spPr>
          <a:xfrm>
            <a:off x="1" y="8829675"/>
            <a:ext cx="3038475" cy="465138"/>
          </a:xfrm>
          <a:prstGeom prst="rect">
            <a:avLst/>
          </a:prstGeom>
        </p:spPr>
        <p:txBody>
          <a:bodyPr vert="horz" lIns="91440" tIns="45720" rIns="91440" bIns="45720" rtlCol="0" anchor="b"/>
          <a:lstStyle>
            <a:lvl1pPr algn="l">
              <a:defRPr sz="1200"/>
            </a:lvl1pPr>
          </a:lstStyle>
          <a:p>
            <a:endParaRPr lang="es-CL" dirty="0"/>
          </a:p>
        </p:txBody>
      </p:sp>
      <p:sp>
        <p:nvSpPr>
          <p:cNvPr id="5" name="4 Marcador de número de diapositiva"/>
          <p:cNvSpPr>
            <a:spLocks noGrp="1"/>
          </p:cNvSpPr>
          <p:nvPr>
            <p:ph type="sldNum" sz="quarter" idx="3"/>
          </p:nvPr>
        </p:nvSpPr>
        <p:spPr>
          <a:xfrm>
            <a:off x="3970339" y="8829675"/>
            <a:ext cx="3038475" cy="465138"/>
          </a:xfrm>
          <a:prstGeom prst="rect">
            <a:avLst/>
          </a:prstGeom>
        </p:spPr>
        <p:txBody>
          <a:bodyPr vert="horz" lIns="91440" tIns="45720" rIns="91440" bIns="45720" rtlCol="0" anchor="b"/>
          <a:lstStyle>
            <a:lvl1pPr algn="r">
              <a:defRPr sz="1200"/>
            </a:lvl1pPr>
          </a:lstStyle>
          <a:p>
            <a:fld id="{19811C22-1C74-423C-A390-E6593F7DB9F7}" type="slidenum">
              <a:rPr lang="es-CL" smtClean="0"/>
              <a:t>‹Nº›</a:t>
            </a:fld>
            <a:endParaRPr lang="es-CL" dirty="0"/>
          </a:p>
        </p:txBody>
      </p:sp>
    </p:spTree>
    <p:extLst>
      <p:ext uri="{BB962C8B-B14F-4D97-AF65-F5344CB8AC3E}">
        <p14:creationId xmlns:p14="http://schemas.microsoft.com/office/powerpoint/2010/main" val="33993506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CL" dirty="0"/>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C8EF898-5C89-4AB8-9893-D73E63905B19}" type="datetimeFigureOut">
              <a:rPr lang="es-CL" smtClean="0"/>
              <a:t>14-04-2014</a:t>
            </a:fld>
            <a:endParaRPr lang="es-CL" dirty="0"/>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CL" dirty="0"/>
          </a:p>
        </p:txBody>
      </p:sp>
      <p:sp>
        <p:nvSpPr>
          <p:cNvPr id="5" name="4 Marcador de notas"/>
          <p:cNvSpPr>
            <a:spLocks noGrp="1"/>
          </p:cNvSpPr>
          <p:nvPr>
            <p:ph type="body" sz="quarter" idx="3"/>
          </p:nvPr>
        </p:nvSpPr>
        <p:spPr>
          <a:xfrm>
            <a:off x="701041" y="4415790"/>
            <a:ext cx="5608320" cy="4183380"/>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CL" dirty="0"/>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309BDAF-6A82-4C36-A7F7-AEE1A7B308EA}" type="slidenum">
              <a:rPr lang="es-CL" smtClean="0"/>
              <a:t>‹Nº›</a:t>
            </a:fld>
            <a:endParaRPr lang="es-CL" dirty="0"/>
          </a:p>
        </p:txBody>
      </p:sp>
    </p:spTree>
    <p:extLst>
      <p:ext uri="{BB962C8B-B14F-4D97-AF65-F5344CB8AC3E}">
        <p14:creationId xmlns:p14="http://schemas.microsoft.com/office/powerpoint/2010/main" val="1666550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F9499AA0-20FE-4443-B3A9-09790095D673}" type="datetimeFigureOut">
              <a:rPr lang="es-CL" smtClean="0"/>
              <a:t>14-04-2014</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3324463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F9499AA0-20FE-4443-B3A9-09790095D673}" type="datetimeFigureOut">
              <a:rPr lang="es-CL" smtClean="0"/>
              <a:t>14-04-2014</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1784118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F9499AA0-20FE-4443-B3A9-09790095D673}" type="datetimeFigureOut">
              <a:rPr lang="es-CL" smtClean="0"/>
              <a:t>14-04-2014</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3244726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F9499AA0-20FE-4443-B3A9-09790095D673}" type="datetimeFigureOut">
              <a:rPr lang="es-CL" smtClean="0"/>
              <a:t>14-04-2014</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3174702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9499AA0-20FE-4443-B3A9-09790095D673}" type="datetimeFigureOut">
              <a:rPr lang="es-CL" smtClean="0"/>
              <a:t>14-04-2014</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2409165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F9499AA0-20FE-4443-B3A9-09790095D673}" type="datetimeFigureOut">
              <a:rPr lang="es-CL" smtClean="0"/>
              <a:t>14-04-2014</a:t>
            </a:fld>
            <a:endParaRPr lang="es-CL" dirty="0"/>
          </a:p>
        </p:txBody>
      </p:sp>
      <p:sp>
        <p:nvSpPr>
          <p:cNvPr id="6" name="5 Marcador de pie de página"/>
          <p:cNvSpPr>
            <a:spLocks noGrp="1"/>
          </p:cNvSpPr>
          <p:nvPr>
            <p:ph type="ftr" sz="quarter" idx="11"/>
          </p:nvPr>
        </p:nvSpPr>
        <p:spPr/>
        <p:txBody>
          <a:bodyPr/>
          <a:lstStyle/>
          <a:p>
            <a:endParaRPr lang="es-CL" dirty="0"/>
          </a:p>
        </p:txBody>
      </p:sp>
      <p:sp>
        <p:nvSpPr>
          <p:cNvPr id="7" name="6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582285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F9499AA0-20FE-4443-B3A9-09790095D673}" type="datetimeFigureOut">
              <a:rPr lang="es-CL" smtClean="0"/>
              <a:t>14-04-2014</a:t>
            </a:fld>
            <a:endParaRPr lang="es-CL" dirty="0"/>
          </a:p>
        </p:txBody>
      </p:sp>
      <p:sp>
        <p:nvSpPr>
          <p:cNvPr id="8" name="7 Marcador de pie de página"/>
          <p:cNvSpPr>
            <a:spLocks noGrp="1"/>
          </p:cNvSpPr>
          <p:nvPr>
            <p:ph type="ftr" sz="quarter" idx="11"/>
          </p:nvPr>
        </p:nvSpPr>
        <p:spPr/>
        <p:txBody>
          <a:bodyPr/>
          <a:lstStyle/>
          <a:p>
            <a:endParaRPr lang="es-CL" dirty="0"/>
          </a:p>
        </p:txBody>
      </p:sp>
      <p:sp>
        <p:nvSpPr>
          <p:cNvPr id="9" name="8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1293529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F9499AA0-20FE-4443-B3A9-09790095D673}" type="datetimeFigureOut">
              <a:rPr lang="es-CL" smtClean="0"/>
              <a:t>14-04-2014</a:t>
            </a:fld>
            <a:endParaRPr lang="es-CL" dirty="0"/>
          </a:p>
        </p:txBody>
      </p:sp>
      <p:sp>
        <p:nvSpPr>
          <p:cNvPr id="4" name="3 Marcador de pie de página"/>
          <p:cNvSpPr>
            <a:spLocks noGrp="1"/>
          </p:cNvSpPr>
          <p:nvPr>
            <p:ph type="ftr" sz="quarter" idx="11"/>
          </p:nvPr>
        </p:nvSpPr>
        <p:spPr/>
        <p:txBody>
          <a:bodyPr/>
          <a:lstStyle/>
          <a:p>
            <a:endParaRPr lang="es-CL" dirty="0"/>
          </a:p>
        </p:txBody>
      </p:sp>
      <p:sp>
        <p:nvSpPr>
          <p:cNvPr id="5" name="4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3538385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9499AA0-20FE-4443-B3A9-09790095D673}" type="datetimeFigureOut">
              <a:rPr lang="es-CL" smtClean="0"/>
              <a:t>14-04-2014</a:t>
            </a:fld>
            <a:endParaRPr lang="es-CL" dirty="0"/>
          </a:p>
        </p:txBody>
      </p:sp>
      <p:sp>
        <p:nvSpPr>
          <p:cNvPr id="3" name="2 Marcador de pie de página"/>
          <p:cNvSpPr>
            <a:spLocks noGrp="1"/>
          </p:cNvSpPr>
          <p:nvPr>
            <p:ph type="ftr" sz="quarter" idx="11"/>
          </p:nvPr>
        </p:nvSpPr>
        <p:spPr/>
        <p:txBody>
          <a:bodyPr/>
          <a:lstStyle/>
          <a:p>
            <a:endParaRPr lang="es-CL" dirty="0"/>
          </a:p>
        </p:txBody>
      </p:sp>
      <p:sp>
        <p:nvSpPr>
          <p:cNvPr id="4" name="3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1882983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9499AA0-20FE-4443-B3A9-09790095D673}" type="datetimeFigureOut">
              <a:rPr lang="es-CL" smtClean="0"/>
              <a:t>14-04-2014</a:t>
            </a:fld>
            <a:endParaRPr lang="es-CL" dirty="0"/>
          </a:p>
        </p:txBody>
      </p:sp>
      <p:sp>
        <p:nvSpPr>
          <p:cNvPr id="6" name="5 Marcador de pie de página"/>
          <p:cNvSpPr>
            <a:spLocks noGrp="1"/>
          </p:cNvSpPr>
          <p:nvPr>
            <p:ph type="ftr" sz="quarter" idx="11"/>
          </p:nvPr>
        </p:nvSpPr>
        <p:spPr/>
        <p:txBody>
          <a:bodyPr/>
          <a:lstStyle/>
          <a:p>
            <a:endParaRPr lang="es-CL" dirty="0"/>
          </a:p>
        </p:txBody>
      </p:sp>
      <p:sp>
        <p:nvSpPr>
          <p:cNvPr id="7" name="6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1110389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9499AA0-20FE-4443-B3A9-09790095D673}" type="datetimeFigureOut">
              <a:rPr lang="es-CL" smtClean="0"/>
              <a:t>14-04-2014</a:t>
            </a:fld>
            <a:endParaRPr lang="es-CL" dirty="0"/>
          </a:p>
        </p:txBody>
      </p:sp>
      <p:sp>
        <p:nvSpPr>
          <p:cNvPr id="6" name="5 Marcador de pie de página"/>
          <p:cNvSpPr>
            <a:spLocks noGrp="1"/>
          </p:cNvSpPr>
          <p:nvPr>
            <p:ph type="ftr" sz="quarter" idx="11"/>
          </p:nvPr>
        </p:nvSpPr>
        <p:spPr/>
        <p:txBody>
          <a:bodyPr/>
          <a:lstStyle/>
          <a:p>
            <a:endParaRPr lang="es-CL" dirty="0"/>
          </a:p>
        </p:txBody>
      </p:sp>
      <p:sp>
        <p:nvSpPr>
          <p:cNvPr id="7" name="6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2634120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499AA0-20FE-4443-B3A9-09790095D673}" type="datetimeFigureOut">
              <a:rPr lang="es-CL" smtClean="0"/>
              <a:t>14-04-2014</a:t>
            </a:fld>
            <a:endParaRPr lang="es-CL"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1694A5-EA92-492C-B86E-3AA12E450A27}" type="slidenum">
              <a:rPr lang="es-CL" smtClean="0"/>
              <a:t>‹Nº›</a:t>
            </a:fld>
            <a:endParaRPr lang="es-CL" dirty="0"/>
          </a:p>
        </p:txBody>
      </p:sp>
    </p:spTree>
    <p:extLst>
      <p:ext uri="{BB962C8B-B14F-4D97-AF65-F5344CB8AC3E}">
        <p14:creationId xmlns:p14="http://schemas.microsoft.com/office/powerpoint/2010/main" val="1410797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19.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hemeOverride" Target="../theme/themeOverride20.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6" name="5 Rectángulo"/>
          <p:cNvSpPr/>
          <p:nvPr/>
        </p:nvSpPr>
        <p:spPr>
          <a:xfrm>
            <a:off x="1187623" y="4174629"/>
            <a:ext cx="7128791" cy="1846659"/>
          </a:xfrm>
          <a:prstGeom prst="rect">
            <a:avLst/>
          </a:prstGeom>
        </p:spPr>
        <p:txBody>
          <a:bodyPr wrap="square">
            <a:spAutoFit/>
          </a:bodyPr>
          <a:lstStyle/>
          <a:p>
            <a:pPr algn="ctr"/>
            <a:r>
              <a:rPr lang="es-CL" sz="2600" dirty="0">
                <a:solidFill>
                  <a:schemeClr val="bg1"/>
                </a:solidFill>
                <a:latin typeface="+mj-lt"/>
              </a:rPr>
              <a:t>TENDENCIAS EN LA REGULACIÓN Y SUPERVISIÓN EN IBEROAMÉRICA</a:t>
            </a:r>
          </a:p>
          <a:p>
            <a:pPr algn="ctr"/>
            <a:endParaRPr lang="es-CL" sz="1000" dirty="0" smtClean="0">
              <a:solidFill>
                <a:schemeClr val="bg1"/>
              </a:solidFill>
              <a:latin typeface="+mj-lt"/>
            </a:endParaRPr>
          </a:p>
          <a:p>
            <a:pPr algn="ctr"/>
            <a:r>
              <a:rPr lang="es-CL" sz="2600" i="1" dirty="0" smtClean="0">
                <a:solidFill>
                  <a:schemeClr val="bg1"/>
                </a:solidFill>
                <a:effectLst>
                  <a:outerShdw blurRad="38100" dist="38100" dir="2700000" algn="tl">
                    <a:srgbClr val="000000">
                      <a:alpha val="43137"/>
                    </a:srgbClr>
                  </a:outerShdw>
                </a:effectLst>
                <a:latin typeface="+mj-lt"/>
              </a:rPr>
              <a:t>Presentación </a:t>
            </a:r>
            <a:r>
              <a:rPr lang="es-CL" sz="2600" i="1" dirty="0">
                <a:solidFill>
                  <a:schemeClr val="bg1"/>
                </a:solidFill>
                <a:effectLst>
                  <a:outerShdw blurRad="38100" dist="38100" dir="2700000" algn="tl">
                    <a:srgbClr val="000000">
                      <a:alpha val="43137"/>
                    </a:srgbClr>
                  </a:outerShdw>
                </a:effectLst>
                <a:latin typeface="+mj-lt"/>
              </a:rPr>
              <a:t>SVS – </a:t>
            </a:r>
            <a:r>
              <a:rPr lang="es-CL" sz="2600" i="1" dirty="0" smtClean="0">
                <a:solidFill>
                  <a:schemeClr val="bg1"/>
                </a:solidFill>
                <a:effectLst>
                  <a:outerShdw blurRad="38100" dist="38100" dir="2700000" algn="tl">
                    <a:srgbClr val="000000">
                      <a:alpha val="43137"/>
                    </a:srgbClr>
                  </a:outerShdw>
                </a:effectLst>
                <a:latin typeface="+mj-lt"/>
              </a:rPr>
              <a:t>CHILE</a:t>
            </a:r>
            <a:endParaRPr lang="es-CL" sz="2600" i="1" dirty="0">
              <a:solidFill>
                <a:schemeClr val="bg1"/>
              </a:solidFill>
              <a:effectLst>
                <a:outerShdw blurRad="38100" dist="38100" dir="2700000" algn="tl">
                  <a:srgbClr val="000000">
                    <a:alpha val="43137"/>
                  </a:srgbClr>
                </a:outerShdw>
              </a:effectLst>
              <a:latin typeface="+mj-lt"/>
            </a:endParaRPr>
          </a:p>
          <a:p>
            <a:pPr algn="ctr"/>
            <a:r>
              <a:rPr lang="es-CL" sz="2600" i="1" dirty="0" smtClean="0">
                <a:solidFill>
                  <a:schemeClr val="bg1"/>
                </a:solidFill>
                <a:effectLst>
                  <a:outerShdw blurRad="38100" dist="38100" dir="2700000" algn="tl">
                    <a:srgbClr val="000000">
                      <a:alpha val="43137"/>
                    </a:srgbClr>
                  </a:outerShdw>
                </a:effectLst>
                <a:latin typeface="+mj-lt"/>
              </a:rPr>
              <a:t>Regulación y Supervisión de Conducta </a:t>
            </a:r>
            <a:r>
              <a:rPr lang="es-CL" sz="2600" i="1" dirty="0">
                <a:solidFill>
                  <a:schemeClr val="bg1"/>
                </a:solidFill>
                <a:effectLst>
                  <a:outerShdw blurRad="38100" dist="38100" dir="2700000" algn="tl">
                    <a:srgbClr val="000000">
                      <a:alpha val="43137"/>
                    </a:srgbClr>
                  </a:outerShdw>
                </a:effectLst>
                <a:latin typeface="+mj-lt"/>
              </a:rPr>
              <a:t>de Mercado</a:t>
            </a:r>
          </a:p>
        </p:txBody>
      </p:sp>
      <p:sp>
        <p:nvSpPr>
          <p:cNvPr id="7" name="6 Rectángulo"/>
          <p:cNvSpPr/>
          <p:nvPr/>
        </p:nvSpPr>
        <p:spPr>
          <a:xfrm>
            <a:off x="163316" y="2312293"/>
            <a:ext cx="8828218" cy="1692771"/>
          </a:xfrm>
          <a:prstGeom prst="rect">
            <a:avLst/>
          </a:prstGeom>
        </p:spPr>
        <p:txBody>
          <a:bodyPr wrap="square">
            <a:spAutoFit/>
          </a:bodyPr>
          <a:lstStyle/>
          <a:p>
            <a:pPr algn="just"/>
            <a:r>
              <a:rPr lang="es-CL" sz="2600" dirty="0" smtClean="0">
                <a:solidFill>
                  <a:schemeClr val="bg1"/>
                </a:solidFill>
                <a:latin typeface="+mj-lt"/>
              </a:rPr>
              <a:t>			</a:t>
            </a:r>
            <a:r>
              <a:rPr lang="es-CL" sz="2600" b="1" dirty="0" smtClean="0">
                <a:solidFill>
                  <a:schemeClr val="bg1"/>
                </a:solidFill>
                <a:effectLst>
                  <a:outerShdw blurRad="38100" dist="38100" dir="2700000" algn="tl">
                    <a:srgbClr val="000000">
                      <a:alpha val="43137"/>
                    </a:srgbClr>
                  </a:outerShdw>
                </a:effectLst>
                <a:latin typeface="+mj-lt"/>
              </a:rPr>
              <a:t>XXV </a:t>
            </a:r>
            <a:r>
              <a:rPr lang="es-CL" sz="2600" b="1" dirty="0">
                <a:solidFill>
                  <a:schemeClr val="bg1"/>
                </a:solidFill>
                <a:effectLst>
                  <a:outerShdw blurRad="38100" dist="38100" dir="2700000" algn="tl">
                    <a:srgbClr val="000000">
                      <a:alpha val="43137"/>
                    </a:srgbClr>
                  </a:outerShdw>
                </a:effectLst>
                <a:latin typeface="+mj-lt"/>
              </a:rPr>
              <a:t>ASAMBLEA ANUAL DE ASSAL</a:t>
            </a:r>
          </a:p>
          <a:p>
            <a:pPr algn="just"/>
            <a:endParaRPr lang="es-CL" sz="2600" dirty="0">
              <a:solidFill>
                <a:schemeClr val="bg1"/>
              </a:solidFill>
              <a:latin typeface="+mj-lt"/>
            </a:endParaRPr>
          </a:p>
          <a:p>
            <a:pPr algn="just"/>
            <a:r>
              <a:rPr lang="es-CL" sz="2600" dirty="0">
                <a:solidFill>
                  <a:schemeClr val="bg1"/>
                </a:solidFill>
                <a:latin typeface="+mj-lt"/>
              </a:rPr>
              <a:t>XV CONFERENCIA SOBRE REGULACIÓN Y SUPERVISIÓN DE SEGUROS EN AMÉRICA LATINA IAIS - ASSAL</a:t>
            </a:r>
          </a:p>
        </p:txBody>
      </p:sp>
      <p:sp>
        <p:nvSpPr>
          <p:cNvPr id="9" name="8 CuadroTexto"/>
          <p:cNvSpPr txBox="1"/>
          <p:nvPr/>
        </p:nvSpPr>
        <p:spPr>
          <a:xfrm>
            <a:off x="4977002" y="6237312"/>
            <a:ext cx="3987486" cy="492443"/>
          </a:xfrm>
          <a:prstGeom prst="rect">
            <a:avLst/>
          </a:prstGeom>
          <a:noFill/>
        </p:spPr>
        <p:txBody>
          <a:bodyPr wrap="square" rtlCol="0">
            <a:spAutoFit/>
          </a:bodyPr>
          <a:lstStyle/>
          <a:p>
            <a:r>
              <a:rPr lang="es-CL" dirty="0" smtClean="0">
                <a:solidFill>
                  <a:schemeClr val="bg2">
                    <a:lumMod val="90000"/>
                  </a:schemeClr>
                </a:solidFill>
                <a:latin typeface="Century Gothic" pitchFamily="34" charset="0"/>
              </a:rPr>
              <a:t>       </a:t>
            </a:r>
            <a:r>
              <a:rPr lang="es-CL" sz="2600" dirty="0">
                <a:solidFill>
                  <a:schemeClr val="bg2">
                    <a:lumMod val="90000"/>
                  </a:schemeClr>
                </a:solidFill>
                <a:latin typeface="+mj-lt"/>
              </a:rPr>
              <a:t>Asunción, Abril de 2014</a:t>
            </a:r>
          </a:p>
        </p:txBody>
      </p:sp>
    </p:spTree>
    <p:extLst>
      <p:ext uri="{BB962C8B-B14F-4D97-AF65-F5344CB8AC3E}">
        <p14:creationId xmlns:p14="http://schemas.microsoft.com/office/powerpoint/2010/main" val="28022750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CuadroTexto"/>
          <p:cNvSpPr txBox="1"/>
          <p:nvPr/>
        </p:nvSpPr>
        <p:spPr>
          <a:xfrm>
            <a:off x="44670" y="230236"/>
            <a:ext cx="9099330" cy="1184940"/>
          </a:xfrm>
          <a:prstGeom prst="rect">
            <a:avLst/>
          </a:prstGeom>
          <a:noFill/>
        </p:spPr>
        <p:txBody>
          <a:bodyPr wrap="square" rtlCol="0">
            <a:spAutoFit/>
          </a:bodyPr>
          <a:lstStyle/>
          <a:p>
            <a:pPr marL="0" lvl="1"/>
            <a:r>
              <a:rPr lang="es-ES" sz="2700" b="1" dirty="0" smtClean="0">
                <a:solidFill>
                  <a:srgbClr val="FFC000"/>
                </a:solidFill>
                <a:latin typeface="Century Gothic" pitchFamily="34" charset="0"/>
              </a:rPr>
              <a:t>Nuevo enfoque de Regulación y Supervisión de </a:t>
            </a:r>
            <a:r>
              <a:rPr lang="es-ES" sz="2700" b="1" dirty="0" err="1" smtClean="0">
                <a:solidFill>
                  <a:srgbClr val="FFC000"/>
                </a:solidFill>
                <a:latin typeface="Century Gothic" pitchFamily="34" charset="0"/>
              </a:rPr>
              <a:t>CdM</a:t>
            </a:r>
            <a:endParaRPr lang="es-ES" sz="2700" b="1" dirty="0" smtClean="0">
              <a:solidFill>
                <a:srgbClr val="FFC000"/>
              </a:solidFill>
              <a:latin typeface="Century Gothic" pitchFamily="34" charset="0"/>
            </a:endParaRPr>
          </a:p>
          <a:p>
            <a:pPr marL="0" lvl="1"/>
            <a:endParaRPr lang="es-ES" sz="400" b="1" dirty="0" smtClean="0">
              <a:solidFill>
                <a:srgbClr val="FFC000"/>
              </a:solidFill>
              <a:latin typeface="Century Gothic" pitchFamily="34" charset="0"/>
            </a:endParaRPr>
          </a:p>
          <a:p>
            <a:pPr marL="0" lvl="1"/>
            <a:endParaRPr lang="es-ES" sz="2000" b="1" dirty="0" smtClean="0">
              <a:solidFill>
                <a:srgbClr val="FFC000"/>
              </a:solidFill>
              <a:latin typeface="Century Gothic" pitchFamily="34" charset="0"/>
            </a:endParaRPr>
          </a:p>
          <a:p>
            <a:pPr marL="0" lvl="1"/>
            <a:r>
              <a:rPr lang="es-ES" sz="2000" b="1" dirty="0" smtClean="0">
                <a:solidFill>
                  <a:srgbClr val="FFC000"/>
                </a:solidFill>
                <a:latin typeface="Century Gothic" pitchFamily="34" charset="0"/>
              </a:rPr>
              <a:t>Descripción de los principios propuestos para </a:t>
            </a:r>
            <a:r>
              <a:rPr lang="es-ES" sz="2000" b="1" dirty="0" err="1" smtClean="0">
                <a:solidFill>
                  <a:srgbClr val="FFC000"/>
                </a:solidFill>
                <a:latin typeface="Century Gothic" pitchFamily="34" charset="0"/>
              </a:rPr>
              <a:t>CdM</a:t>
            </a:r>
            <a:endParaRPr lang="es-CL" sz="2000" b="1" dirty="0">
              <a:solidFill>
                <a:srgbClr val="FFC000"/>
              </a:solidFill>
              <a:latin typeface="Century Gothic" pitchFamily="34" charset="0"/>
            </a:endParaRPr>
          </a:p>
        </p:txBody>
      </p:sp>
      <p:sp>
        <p:nvSpPr>
          <p:cNvPr id="43" name="Rectangle 7"/>
          <p:cNvSpPr>
            <a:spLocks noChangeArrowheads="1"/>
          </p:cNvSpPr>
          <p:nvPr/>
        </p:nvSpPr>
        <p:spPr bwMode="auto">
          <a:xfrm>
            <a:off x="339058" y="1570141"/>
            <a:ext cx="8304020"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indent="0" algn="just" eaLnBrk="1" hangingPunct="1">
              <a:spcBef>
                <a:spcPct val="0"/>
              </a:spcBef>
              <a:buClr>
                <a:srgbClr val="FFC000"/>
              </a:buClr>
              <a:buSzPct val="130000"/>
              <a:buNone/>
            </a:pPr>
            <a:r>
              <a:rPr lang="es-CL" sz="2200" dirty="0">
                <a:solidFill>
                  <a:srgbClr val="0000CC"/>
                </a:solidFill>
                <a:latin typeface="+mj-lt"/>
              </a:rPr>
              <a:t>1. </a:t>
            </a:r>
            <a:r>
              <a:rPr lang="es-CL" sz="2200" b="1" u="sng" dirty="0">
                <a:solidFill>
                  <a:srgbClr val="0000CC"/>
                </a:solidFill>
                <a:latin typeface="+mj-lt"/>
              </a:rPr>
              <a:t>Trato justo a los consumidores y asegurados</a:t>
            </a:r>
          </a:p>
          <a:p>
            <a:pPr marL="285750" lvl="1" algn="just" eaLnBrk="1" hangingPunct="1">
              <a:spcBef>
                <a:spcPct val="0"/>
              </a:spcBef>
              <a:buClr>
                <a:srgbClr val="FFC000"/>
              </a:buClr>
              <a:buSzPct val="130000"/>
              <a:buFont typeface="Wingdings" pitchFamily="2" charset="2"/>
              <a:buChar char="§"/>
            </a:pPr>
            <a:endParaRPr lang="es-CL" sz="20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2200" dirty="0" smtClean="0">
                <a:solidFill>
                  <a:srgbClr val="0000CC"/>
                </a:solidFill>
                <a:latin typeface="+mj-lt"/>
              </a:rPr>
              <a:t>Implica </a:t>
            </a:r>
            <a:r>
              <a:rPr lang="es-CL" sz="2200" dirty="0">
                <a:solidFill>
                  <a:srgbClr val="0000CC"/>
                </a:solidFill>
                <a:latin typeface="+mj-lt"/>
              </a:rPr>
              <a:t>que las aseguradoras e intermediarios actúen de manera ética y honesta en su trato con los consumidores y asegurados, poniendo especial énfasis en los grupos o sectores más vulnerables</a:t>
            </a:r>
            <a:r>
              <a:rPr lang="es-CL" sz="2200" dirty="0" smtClean="0">
                <a:solidFill>
                  <a:srgbClr val="0000CC"/>
                </a:solidFill>
                <a:latin typeface="+mj-lt"/>
              </a:rPr>
              <a:t>.</a:t>
            </a:r>
          </a:p>
          <a:p>
            <a:pPr marL="285750" lvl="1" algn="just" eaLnBrk="1" hangingPunct="1">
              <a:spcBef>
                <a:spcPct val="0"/>
              </a:spcBef>
              <a:buClr>
                <a:srgbClr val="FFC000"/>
              </a:buClr>
              <a:buSzPct val="130000"/>
              <a:buFont typeface="Wingdings" pitchFamily="2" charset="2"/>
              <a:buChar char="§"/>
            </a:pPr>
            <a:endParaRPr lang="es-CL" sz="2200" dirty="0" smtClean="0">
              <a:solidFill>
                <a:srgbClr val="0000CC"/>
              </a:solidFill>
              <a:latin typeface="+mj-lt"/>
            </a:endParaRPr>
          </a:p>
          <a:p>
            <a:pPr marL="0" lvl="1" indent="0" algn="just" eaLnBrk="1" hangingPunct="1">
              <a:spcBef>
                <a:spcPct val="0"/>
              </a:spcBef>
              <a:buClr>
                <a:srgbClr val="FFC000"/>
              </a:buClr>
              <a:buSzPct val="130000"/>
              <a:buNone/>
            </a:pPr>
            <a:r>
              <a:rPr lang="es-CL" sz="2200" dirty="0">
                <a:solidFill>
                  <a:srgbClr val="0000CC"/>
                </a:solidFill>
                <a:latin typeface="+mj-lt"/>
              </a:rPr>
              <a:t> </a:t>
            </a:r>
            <a:r>
              <a:rPr lang="es-CL" sz="2200" dirty="0" smtClean="0">
                <a:solidFill>
                  <a:srgbClr val="0000CC"/>
                </a:solidFill>
                <a:latin typeface="+mj-lt"/>
              </a:rPr>
              <a:t>   El trato justo comprende:</a:t>
            </a:r>
          </a:p>
          <a:p>
            <a:pPr marL="0" lvl="1" indent="0" algn="just" eaLnBrk="1" hangingPunct="1">
              <a:spcBef>
                <a:spcPct val="0"/>
              </a:spcBef>
              <a:buClr>
                <a:srgbClr val="FFC000"/>
              </a:buClr>
              <a:buSzPct val="130000"/>
              <a:buNone/>
            </a:pPr>
            <a:endParaRPr lang="es-CL" sz="1000" dirty="0" smtClean="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2200" dirty="0" smtClean="0">
                <a:solidFill>
                  <a:srgbClr val="0000CC"/>
                </a:solidFill>
                <a:latin typeface="+mj-lt"/>
              </a:rPr>
              <a:t>Desarrollar </a:t>
            </a:r>
            <a:r>
              <a:rPr lang="es-CL" sz="2200" dirty="0">
                <a:solidFill>
                  <a:srgbClr val="0000CC"/>
                </a:solidFill>
                <a:latin typeface="+mj-lt"/>
              </a:rPr>
              <a:t>los productos y servicios teniendo en cuenta los intereses y las necesidades de los potenciales </a:t>
            </a:r>
            <a:r>
              <a:rPr lang="es-CL" sz="2200" dirty="0" smtClean="0">
                <a:solidFill>
                  <a:srgbClr val="0000CC"/>
                </a:solidFill>
                <a:latin typeface="+mj-lt"/>
              </a:rPr>
              <a:t>asegurados.</a:t>
            </a:r>
          </a:p>
          <a:p>
            <a:pPr marL="285750" lvl="1" algn="just" eaLnBrk="1" hangingPunct="1">
              <a:spcBef>
                <a:spcPct val="0"/>
              </a:spcBef>
              <a:buClr>
                <a:srgbClr val="FFC000"/>
              </a:buClr>
              <a:buSzPct val="130000"/>
              <a:buFont typeface="Wingdings" pitchFamily="2" charset="2"/>
              <a:buChar char="§"/>
            </a:pPr>
            <a:endParaRPr lang="es-CL" sz="10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2200" dirty="0" smtClean="0">
                <a:solidFill>
                  <a:srgbClr val="0000CC"/>
                </a:solidFill>
                <a:latin typeface="+mj-lt"/>
              </a:rPr>
              <a:t>Promocionar </a:t>
            </a:r>
            <a:r>
              <a:rPr lang="es-CL" sz="2200" dirty="0">
                <a:solidFill>
                  <a:srgbClr val="0000CC"/>
                </a:solidFill>
                <a:latin typeface="+mj-lt"/>
              </a:rPr>
              <a:t>los productos y servicios de manera clara, justa y no engañosa, utilizando un lenguaje que facilite su comprensión.</a:t>
            </a:r>
            <a:r>
              <a:rPr lang="es-CL" sz="2400" dirty="0"/>
              <a:t> </a:t>
            </a:r>
            <a:endParaRPr lang="es-CL" sz="2400" dirty="0" smtClean="0"/>
          </a:p>
          <a:p>
            <a:pPr marL="285750" lvl="1" algn="just" eaLnBrk="1" hangingPunct="1">
              <a:spcBef>
                <a:spcPct val="0"/>
              </a:spcBef>
              <a:buClr>
                <a:srgbClr val="FFC000"/>
              </a:buClr>
              <a:buSzPct val="130000"/>
              <a:buFont typeface="Wingdings" pitchFamily="2" charset="2"/>
              <a:buChar char="§"/>
            </a:pPr>
            <a:endParaRPr lang="es-CL" sz="10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2200" dirty="0">
                <a:solidFill>
                  <a:srgbClr val="0000CC"/>
                </a:solidFill>
                <a:latin typeface="+mj-lt"/>
              </a:rPr>
              <a:t>Brindar asesoría de calidad antes, durante y después de la venta.  </a:t>
            </a:r>
          </a:p>
        </p:txBody>
      </p:sp>
    </p:spTree>
    <p:extLst>
      <p:ext uri="{BB962C8B-B14F-4D97-AF65-F5344CB8AC3E}">
        <p14:creationId xmlns:p14="http://schemas.microsoft.com/office/powerpoint/2010/main" val="325201574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CuadroTexto"/>
          <p:cNvSpPr txBox="1"/>
          <p:nvPr/>
        </p:nvSpPr>
        <p:spPr>
          <a:xfrm>
            <a:off x="44670" y="170605"/>
            <a:ext cx="9099330" cy="1184940"/>
          </a:xfrm>
          <a:prstGeom prst="rect">
            <a:avLst/>
          </a:prstGeom>
          <a:noFill/>
        </p:spPr>
        <p:txBody>
          <a:bodyPr wrap="square" rtlCol="0">
            <a:spAutoFit/>
          </a:bodyPr>
          <a:lstStyle/>
          <a:p>
            <a:pPr marL="0" lvl="1"/>
            <a:r>
              <a:rPr lang="es-ES" sz="2700" b="1" dirty="0" smtClean="0">
                <a:solidFill>
                  <a:srgbClr val="FFC000"/>
                </a:solidFill>
                <a:latin typeface="Century Gothic" pitchFamily="34" charset="0"/>
              </a:rPr>
              <a:t>Nuevo enfoque de Regulación y Supervisión de </a:t>
            </a:r>
            <a:r>
              <a:rPr lang="es-ES" sz="2700" b="1" dirty="0" err="1" smtClean="0">
                <a:solidFill>
                  <a:srgbClr val="FFC000"/>
                </a:solidFill>
                <a:latin typeface="Century Gothic" pitchFamily="34" charset="0"/>
              </a:rPr>
              <a:t>CdM</a:t>
            </a:r>
            <a:endParaRPr lang="es-ES" sz="2700" b="1" dirty="0" smtClean="0">
              <a:solidFill>
                <a:srgbClr val="FFC000"/>
              </a:solidFill>
              <a:latin typeface="Century Gothic" pitchFamily="34" charset="0"/>
            </a:endParaRPr>
          </a:p>
          <a:p>
            <a:pPr marL="0" lvl="1"/>
            <a:endParaRPr lang="es-ES" sz="400" b="1" dirty="0" smtClean="0">
              <a:solidFill>
                <a:srgbClr val="FFC000"/>
              </a:solidFill>
              <a:latin typeface="Century Gothic" pitchFamily="34" charset="0"/>
            </a:endParaRPr>
          </a:p>
          <a:p>
            <a:pPr marL="0" lvl="1"/>
            <a:endParaRPr lang="es-ES" sz="2000" b="1" dirty="0" smtClean="0">
              <a:solidFill>
                <a:srgbClr val="FFC000"/>
              </a:solidFill>
              <a:latin typeface="Century Gothic" pitchFamily="34" charset="0"/>
            </a:endParaRPr>
          </a:p>
          <a:p>
            <a:pPr marL="0" lvl="1"/>
            <a:r>
              <a:rPr lang="es-ES" sz="2000" b="1" dirty="0" smtClean="0">
                <a:solidFill>
                  <a:srgbClr val="FFC000"/>
                </a:solidFill>
                <a:latin typeface="Century Gothic" pitchFamily="34" charset="0"/>
              </a:rPr>
              <a:t>Descripción de los principios propuestos para </a:t>
            </a:r>
            <a:r>
              <a:rPr lang="es-ES" sz="2000" b="1" dirty="0" err="1" smtClean="0">
                <a:solidFill>
                  <a:srgbClr val="FFC000"/>
                </a:solidFill>
                <a:latin typeface="Century Gothic" pitchFamily="34" charset="0"/>
              </a:rPr>
              <a:t>CdM</a:t>
            </a:r>
            <a:endParaRPr lang="es-CL" sz="2000" b="1" dirty="0">
              <a:solidFill>
                <a:srgbClr val="FFC000"/>
              </a:solidFill>
              <a:latin typeface="Century Gothic" pitchFamily="34" charset="0"/>
            </a:endParaRPr>
          </a:p>
        </p:txBody>
      </p:sp>
      <p:sp>
        <p:nvSpPr>
          <p:cNvPr id="43" name="Rectangle 7"/>
          <p:cNvSpPr>
            <a:spLocks noChangeArrowheads="1"/>
          </p:cNvSpPr>
          <p:nvPr/>
        </p:nvSpPr>
        <p:spPr bwMode="auto">
          <a:xfrm>
            <a:off x="339058" y="1443548"/>
            <a:ext cx="8304020" cy="3447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285750" lvl="1" algn="just" eaLnBrk="1" hangingPunct="1">
              <a:spcBef>
                <a:spcPct val="0"/>
              </a:spcBef>
              <a:buClr>
                <a:srgbClr val="FFC000"/>
              </a:buClr>
              <a:buSzPct val="130000"/>
              <a:buFont typeface="Wingdings" pitchFamily="2" charset="2"/>
              <a:buChar char="§"/>
            </a:pPr>
            <a:r>
              <a:rPr lang="es-CL" sz="2200" dirty="0" smtClean="0">
                <a:solidFill>
                  <a:srgbClr val="0000CC"/>
                </a:solidFill>
                <a:latin typeface="+mj-lt"/>
              </a:rPr>
              <a:t>Liquidar </a:t>
            </a:r>
            <a:r>
              <a:rPr lang="es-CL" sz="2200" dirty="0">
                <a:solidFill>
                  <a:srgbClr val="0000CC"/>
                </a:solidFill>
                <a:latin typeface="+mj-lt"/>
              </a:rPr>
              <a:t>los siniestros de manera </a:t>
            </a:r>
            <a:r>
              <a:rPr lang="es-CL" sz="2200" dirty="0" smtClean="0">
                <a:solidFill>
                  <a:srgbClr val="0000CC"/>
                </a:solidFill>
                <a:latin typeface="+mj-lt"/>
              </a:rPr>
              <a:t>justa.</a:t>
            </a:r>
          </a:p>
          <a:p>
            <a:pPr marL="285750" lvl="1" algn="just" eaLnBrk="1" hangingPunct="1">
              <a:spcBef>
                <a:spcPct val="0"/>
              </a:spcBef>
              <a:buClr>
                <a:srgbClr val="FFC000"/>
              </a:buClr>
              <a:buSzPct val="130000"/>
              <a:buFont typeface="Wingdings" pitchFamily="2" charset="2"/>
              <a:buChar char="§"/>
            </a:pPr>
            <a:endParaRPr lang="es-CL" sz="10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2200" dirty="0" smtClean="0">
                <a:solidFill>
                  <a:srgbClr val="0000CC"/>
                </a:solidFill>
                <a:latin typeface="+mj-lt"/>
              </a:rPr>
              <a:t>Establecer </a:t>
            </a:r>
            <a:r>
              <a:rPr lang="es-CL" sz="2200" dirty="0">
                <a:solidFill>
                  <a:srgbClr val="0000CC"/>
                </a:solidFill>
                <a:latin typeface="+mj-lt"/>
              </a:rPr>
              <a:t>mecanismos adecuados para atender y responder las consultas y reclamos de los </a:t>
            </a:r>
            <a:r>
              <a:rPr lang="es-CL" sz="2200" dirty="0" smtClean="0">
                <a:solidFill>
                  <a:srgbClr val="0000CC"/>
                </a:solidFill>
                <a:latin typeface="+mj-lt"/>
              </a:rPr>
              <a:t>asegurados.</a:t>
            </a:r>
            <a:endParaRPr lang="es-CL" sz="2200" dirty="0">
              <a:solidFill>
                <a:srgbClr val="0000CC"/>
              </a:solidFill>
              <a:latin typeface="+mj-lt"/>
            </a:endParaRPr>
          </a:p>
          <a:p>
            <a:pPr marL="0" lvl="1" indent="0" algn="just" eaLnBrk="1" hangingPunct="1">
              <a:spcBef>
                <a:spcPct val="0"/>
              </a:spcBef>
              <a:buClr>
                <a:srgbClr val="FFC000"/>
              </a:buClr>
              <a:buSzPct val="130000"/>
              <a:buNone/>
            </a:pPr>
            <a:endParaRPr lang="es-CL" sz="2200" dirty="0">
              <a:solidFill>
                <a:srgbClr val="0000CC"/>
              </a:solidFill>
            </a:endParaRPr>
          </a:p>
          <a:p>
            <a:pPr marL="0" lvl="1" indent="0" algn="just" eaLnBrk="1" hangingPunct="1">
              <a:spcBef>
                <a:spcPct val="0"/>
              </a:spcBef>
              <a:buClr>
                <a:srgbClr val="FFC000"/>
              </a:buClr>
              <a:buSzPct val="130000"/>
              <a:buNone/>
            </a:pPr>
            <a:r>
              <a:rPr lang="es-CL" sz="2200" b="1" dirty="0">
                <a:solidFill>
                  <a:srgbClr val="0000CC"/>
                </a:solidFill>
                <a:latin typeface="+mj-lt"/>
              </a:rPr>
              <a:t>2. </a:t>
            </a:r>
            <a:r>
              <a:rPr lang="es-CL" sz="2200" b="1" u="sng" dirty="0" smtClean="0">
                <a:solidFill>
                  <a:srgbClr val="0000CC"/>
                </a:solidFill>
                <a:latin typeface="+mj-lt"/>
              </a:rPr>
              <a:t>Manejar </a:t>
            </a:r>
            <a:r>
              <a:rPr lang="es-CL" sz="2200" b="1" u="sng" dirty="0">
                <a:solidFill>
                  <a:srgbClr val="0000CC"/>
                </a:solidFill>
                <a:latin typeface="+mj-lt"/>
              </a:rPr>
              <a:t>adecuadamente los conflictos de </a:t>
            </a:r>
            <a:r>
              <a:rPr lang="es-CL" sz="2200" b="1" u="sng" dirty="0" smtClean="0">
                <a:solidFill>
                  <a:srgbClr val="0000CC"/>
                </a:solidFill>
                <a:latin typeface="+mj-lt"/>
              </a:rPr>
              <a:t>intereses</a:t>
            </a:r>
          </a:p>
          <a:p>
            <a:pPr marL="0" lvl="1" indent="0" algn="just" eaLnBrk="1" hangingPunct="1">
              <a:spcBef>
                <a:spcPct val="0"/>
              </a:spcBef>
              <a:buClr>
                <a:srgbClr val="FFC000"/>
              </a:buClr>
              <a:buSzPct val="130000"/>
              <a:buNone/>
            </a:pPr>
            <a:endParaRPr lang="es-CL" sz="1000" b="1" u="sng" dirty="0" smtClean="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2200" dirty="0" smtClean="0">
                <a:solidFill>
                  <a:srgbClr val="0000CC"/>
                </a:solidFill>
                <a:latin typeface="+mj-lt"/>
              </a:rPr>
              <a:t>Se </a:t>
            </a:r>
            <a:r>
              <a:rPr lang="es-CL" sz="2200" dirty="0">
                <a:solidFill>
                  <a:srgbClr val="0000CC"/>
                </a:solidFill>
                <a:latin typeface="+mj-lt"/>
              </a:rPr>
              <a:t>deben evitar los conflictos de intereses, pero cuando esto no sea posible se deben manejar adecuadamente. Una forma de manejarlos es informar al potencial asegurado del conflicto, antes de brindarle asesoría o venderle un producto, </a:t>
            </a:r>
            <a:r>
              <a:rPr lang="es-CL" sz="2200" dirty="0" smtClean="0">
                <a:solidFill>
                  <a:srgbClr val="0000CC"/>
                </a:solidFill>
                <a:latin typeface="+mj-lt"/>
              </a:rPr>
              <a:t>o con </a:t>
            </a:r>
            <a:r>
              <a:rPr lang="es-CL" sz="2200" dirty="0">
                <a:solidFill>
                  <a:srgbClr val="0000CC"/>
                </a:solidFill>
                <a:latin typeface="+mj-lt"/>
              </a:rPr>
              <a:t>ocasión de un </a:t>
            </a:r>
            <a:r>
              <a:rPr lang="es-CL" sz="2200" dirty="0" smtClean="0">
                <a:solidFill>
                  <a:srgbClr val="0000CC"/>
                </a:solidFill>
                <a:latin typeface="+mj-lt"/>
              </a:rPr>
              <a:t>siniestro. </a:t>
            </a:r>
            <a:endParaRPr lang="es-CL" sz="2200" dirty="0">
              <a:solidFill>
                <a:srgbClr val="0000CC"/>
              </a:solidFill>
              <a:latin typeface="+mj-lt"/>
            </a:endParaRPr>
          </a:p>
        </p:txBody>
      </p:sp>
    </p:spTree>
    <p:extLst>
      <p:ext uri="{BB962C8B-B14F-4D97-AF65-F5344CB8AC3E}">
        <p14:creationId xmlns:p14="http://schemas.microsoft.com/office/powerpoint/2010/main" val="185345577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CuadroTexto"/>
          <p:cNvSpPr txBox="1"/>
          <p:nvPr/>
        </p:nvSpPr>
        <p:spPr>
          <a:xfrm>
            <a:off x="44670" y="230236"/>
            <a:ext cx="9099330" cy="1184940"/>
          </a:xfrm>
          <a:prstGeom prst="rect">
            <a:avLst/>
          </a:prstGeom>
          <a:noFill/>
        </p:spPr>
        <p:txBody>
          <a:bodyPr wrap="square" rtlCol="0">
            <a:spAutoFit/>
          </a:bodyPr>
          <a:lstStyle/>
          <a:p>
            <a:pPr marL="0" lvl="1"/>
            <a:r>
              <a:rPr lang="es-ES" sz="2700" b="1" dirty="0" smtClean="0">
                <a:solidFill>
                  <a:srgbClr val="FFC000"/>
                </a:solidFill>
                <a:latin typeface="Century Gothic" pitchFamily="34" charset="0"/>
              </a:rPr>
              <a:t>Nuevo enfoque de Regulación y Supervisión </a:t>
            </a:r>
            <a:r>
              <a:rPr lang="es-ES" sz="2700" b="1" dirty="0" err="1" smtClean="0">
                <a:solidFill>
                  <a:srgbClr val="FFC000"/>
                </a:solidFill>
                <a:latin typeface="Century Gothic" pitchFamily="34" charset="0"/>
              </a:rPr>
              <a:t>CdM</a:t>
            </a:r>
            <a:endParaRPr lang="es-ES" sz="2700" b="1" dirty="0" smtClean="0">
              <a:solidFill>
                <a:srgbClr val="FFC000"/>
              </a:solidFill>
              <a:latin typeface="Century Gothic" pitchFamily="34" charset="0"/>
            </a:endParaRPr>
          </a:p>
          <a:p>
            <a:pPr marL="0" lvl="1"/>
            <a:endParaRPr lang="es-ES" sz="400" b="1" dirty="0" smtClean="0">
              <a:solidFill>
                <a:srgbClr val="FFC000"/>
              </a:solidFill>
              <a:latin typeface="Century Gothic" pitchFamily="34" charset="0"/>
            </a:endParaRPr>
          </a:p>
          <a:p>
            <a:pPr marL="0" lvl="1"/>
            <a:endParaRPr lang="es-ES" sz="2000" b="1" dirty="0" smtClean="0">
              <a:solidFill>
                <a:srgbClr val="FFC000"/>
              </a:solidFill>
              <a:latin typeface="Century Gothic" pitchFamily="34" charset="0"/>
            </a:endParaRPr>
          </a:p>
          <a:p>
            <a:pPr marL="0" lvl="1"/>
            <a:r>
              <a:rPr lang="es-ES" sz="2000" b="1" dirty="0" smtClean="0">
                <a:solidFill>
                  <a:srgbClr val="FFC000"/>
                </a:solidFill>
                <a:latin typeface="Century Gothic" pitchFamily="34" charset="0"/>
              </a:rPr>
              <a:t>Descripción de los principios propuestos para </a:t>
            </a:r>
            <a:r>
              <a:rPr lang="es-ES" sz="2000" b="1" dirty="0" err="1" smtClean="0">
                <a:solidFill>
                  <a:srgbClr val="FFC000"/>
                </a:solidFill>
                <a:latin typeface="Century Gothic" pitchFamily="34" charset="0"/>
              </a:rPr>
              <a:t>CdM</a:t>
            </a:r>
            <a:endParaRPr lang="es-CL" sz="2000" b="1" dirty="0">
              <a:solidFill>
                <a:srgbClr val="FFC000"/>
              </a:solidFill>
              <a:latin typeface="Century Gothic" pitchFamily="34" charset="0"/>
            </a:endParaRPr>
          </a:p>
        </p:txBody>
      </p:sp>
      <p:sp>
        <p:nvSpPr>
          <p:cNvPr id="43" name="Rectangle 7"/>
          <p:cNvSpPr>
            <a:spLocks noChangeArrowheads="1"/>
          </p:cNvSpPr>
          <p:nvPr/>
        </p:nvSpPr>
        <p:spPr bwMode="auto">
          <a:xfrm>
            <a:off x="350620" y="1556792"/>
            <a:ext cx="830402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indent="0" algn="just" eaLnBrk="1" hangingPunct="1">
              <a:spcBef>
                <a:spcPct val="0"/>
              </a:spcBef>
              <a:buClr>
                <a:srgbClr val="FFC000"/>
              </a:buClr>
              <a:buSzPct val="130000"/>
              <a:buNone/>
            </a:pPr>
            <a:r>
              <a:rPr lang="es-CL" sz="2200" b="1" dirty="0" smtClean="0">
                <a:solidFill>
                  <a:srgbClr val="0000CC"/>
                </a:solidFill>
                <a:latin typeface="+mj-lt"/>
              </a:rPr>
              <a:t>3. </a:t>
            </a:r>
            <a:r>
              <a:rPr lang="es-CL" sz="2200" b="1" u="sng" dirty="0" smtClean="0">
                <a:solidFill>
                  <a:srgbClr val="0000CC"/>
                </a:solidFill>
                <a:latin typeface="+mj-lt"/>
              </a:rPr>
              <a:t>Proteger </a:t>
            </a:r>
            <a:r>
              <a:rPr lang="es-CL" sz="2200" b="1" u="sng" dirty="0">
                <a:solidFill>
                  <a:srgbClr val="0000CC"/>
                </a:solidFill>
                <a:latin typeface="+mj-lt"/>
              </a:rPr>
              <a:t>y resguardar la información de los consumidores y asegurados</a:t>
            </a:r>
          </a:p>
          <a:p>
            <a:pPr marL="0" lvl="1" indent="0" algn="just" eaLnBrk="1" hangingPunct="1">
              <a:spcBef>
                <a:spcPct val="0"/>
              </a:spcBef>
              <a:buClr>
                <a:srgbClr val="FFC000"/>
              </a:buClr>
              <a:buSzPct val="130000"/>
              <a:buNone/>
            </a:pPr>
            <a:endParaRPr lang="es-CL" sz="20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2200" dirty="0">
                <a:solidFill>
                  <a:srgbClr val="0000CC"/>
                </a:solidFill>
                <a:latin typeface="+mj-lt"/>
              </a:rPr>
              <a:t>Las aseguradoras e intermediarios deben proteger la información personal y financiera de los </a:t>
            </a:r>
            <a:r>
              <a:rPr lang="es-CL" sz="2200" dirty="0" smtClean="0">
                <a:solidFill>
                  <a:srgbClr val="0000CC"/>
                </a:solidFill>
                <a:latin typeface="+mj-lt"/>
              </a:rPr>
              <a:t>asegurados y potenciales. </a:t>
            </a:r>
          </a:p>
          <a:p>
            <a:pPr marL="285750" lvl="1" algn="just" eaLnBrk="1" hangingPunct="1">
              <a:spcBef>
                <a:spcPct val="0"/>
              </a:spcBef>
              <a:buClr>
                <a:srgbClr val="FFC000"/>
              </a:buClr>
              <a:buSzPct val="130000"/>
              <a:buFont typeface="Wingdings" pitchFamily="2" charset="2"/>
              <a:buChar char="§"/>
            </a:pPr>
            <a:endParaRPr lang="es-CL" sz="22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2200" dirty="0" smtClean="0">
                <a:solidFill>
                  <a:srgbClr val="0000CC"/>
                </a:solidFill>
                <a:latin typeface="+mj-lt"/>
              </a:rPr>
              <a:t>Para </a:t>
            </a:r>
            <a:r>
              <a:rPr lang="es-CL" sz="2200" dirty="0">
                <a:solidFill>
                  <a:srgbClr val="0000CC"/>
                </a:solidFill>
                <a:latin typeface="+mj-lt"/>
              </a:rPr>
              <a:t>ello, </a:t>
            </a:r>
            <a:r>
              <a:rPr lang="es-CL" sz="2200" dirty="0" smtClean="0">
                <a:solidFill>
                  <a:srgbClr val="0000CC"/>
                </a:solidFill>
                <a:latin typeface="+mj-lt"/>
              </a:rPr>
              <a:t>deben </a:t>
            </a:r>
            <a:r>
              <a:rPr lang="es-CL" sz="2200" dirty="0">
                <a:solidFill>
                  <a:srgbClr val="0000CC"/>
                </a:solidFill>
                <a:latin typeface="+mj-lt"/>
              </a:rPr>
              <a:t>identificar </a:t>
            </a:r>
            <a:r>
              <a:rPr lang="es-CL" sz="2200" dirty="0" smtClean="0">
                <a:solidFill>
                  <a:srgbClr val="0000CC"/>
                </a:solidFill>
                <a:latin typeface="+mj-lt"/>
              </a:rPr>
              <a:t>los </a:t>
            </a:r>
            <a:r>
              <a:rPr lang="es-CL" sz="2200" dirty="0">
                <a:solidFill>
                  <a:srgbClr val="0000CC"/>
                </a:solidFill>
                <a:latin typeface="+mj-lt"/>
              </a:rPr>
              <a:t>riesgos y amenazas a la seguridad e integridad de la información, contar con planes de contingencia que permitan mitigar los riesgos y el impacto de cualquier filtración o uso indebido de la </a:t>
            </a:r>
            <a:r>
              <a:rPr lang="es-CL" sz="2200" dirty="0" smtClean="0">
                <a:solidFill>
                  <a:srgbClr val="0000CC"/>
                </a:solidFill>
                <a:latin typeface="+mj-lt"/>
              </a:rPr>
              <a:t>información, desarrollar </a:t>
            </a:r>
            <a:r>
              <a:rPr lang="es-CL" sz="2200" dirty="0">
                <a:solidFill>
                  <a:srgbClr val="0000CC"/>
                </a:solidFill>
                <a:latin typeface="+mj-lt"/>
              </a:rPr>
              <a:t>políticas y procedimientos para resguardar la confidencialidad de la información, capacitar al personal, implementar controles internos para verificar su </a:t>
            </a:r>
            <a:r>
              <a:rPr lang="es-CL" sz="2200" dirty="0" smtClean="0">
                <a:solidFill>
                  <a:srgbClr val="0000CC"/>
                </a:solidFill>
                <a:latin typeface="+mj-lt"/>
              </a:rPr>
              <a:t>cumplimiento y </a:t>
            </a:r>
            <a:r>
              <a:rPr lang="es-CL" sz="2200" dirty="0">
                <a:solidFill>
                  <a:srgbClr val="0000CC"/>
                </a:solidFill>
                <a:latin typeface="+mj-lt"/>
              </a:rPr>
              <a:t>contar con tecnología </a:t>
            </a:r>
            <a:r>
              <a:rPr lang="es-CL" sz="2200" dirty="0" smtClean="0">
                <a:solidFill>
                  <a:srgbClr val="0000CC"/>
                </a:solidFill>
                <a:latin typeface="+mj-lt"/>
              </a:rPr>
              <a:t>adecuada.</a:t>
            </a:r>
            <a:endParaRPr lang="es-CL" sz="22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endParaRPr lang="es-CL" sz="2200" dirty="0">
              <a:solidFill>
                <a:srgbClr val="0000CC"/>
              </a:solidFill>
              <a:latin typeface="+mj-lt"/>
            </a:endParaRPr>
          </a:p>
        </p:txBody>
      </p:sp>
    </p:spTree>
    <p:extLst>
      <p:ext uri="{BB962C8B-B14F-4D97-AF65-F5344CB8AC3E}">
        <p14:creationId xmlns:p14="http://schemas.microsoft.com/office/powerpoint/2010/main" val="319566716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CuadroTexto"/>
          <p:cNvSpPr txBox="1"/>
          <p:nvPr/>
        </p:nvSpPr>
        <p:spPr>
          <a:xfrm>
            <a:off x="44670" y="230236"/>
            <a:ext cx="9099330" cy="1184940"/>
          </a:xfrm>
          <a:prstGeom prst="rect">
            <a:avLst/>
          </a:prstGeom>
          <a:noFill/>
        </p:spPr>
        <p:txBody>
          <a:bodyPr wrap="square" rtlCol="0">
            <a:spAutoFit/>
          </a:bodyPr>
          <a:lstStyle/>
          <a:p>
            <a:pPr marL="0" lvl="1"/>
            <a:r>
              <a:rPr lang="es-ES" sz="2700" b="1" dirty="0" smtClean="0">
                <a:solidFill>
                  <a:srgbClr val="FFC000"/>
                </a:solidFill>
                <a:latin typeface="Century Gothic" pitchFamily="34" charset="0"/>
              </a:rPr>
              <a:t>Nuevo enfoque de Regulación y Supervisión </a:t>
            </a:r>
            <a:r>
              <a:rPr lang="es-ES" sz="2700" b="1" dirty="0" err="1" smtClean="0">
                <a:solidFill>
                  <a:srgbClr val="FFC000"/>
                </a:solidFill>
                <a:latin typeface="Century Gothic" pitchFamily="34" charset="0"/>
              </a:rPr>
              <a:t>CdM</a:t>
            </a:r>
            <a:endParaRPr lang="es-ES" sz="2700" b="1" dirty="0" smtClean="0">
              <a:solidFill>
                <a:srgbClr val="FFC000"/>
              </a:solidFill>
              <a:latin typeface="Century Gothic" pitchFamily="34" charset="0"/>
            </a:endParaRPr>
          </a:p>
          <a:p>
            <a:pPr marL="0" lvl="1"/>
            <a:endParaRPr lang="es-ES" sz="400" b="1" dirty="0" smtClean="0">
              <a:solidFill>
                <a:srgbClr val="FFC000"/>
              </a:solidFill>
              <a:latin typeface="Century Gothic" pitchFamily="34" charset="0"/>
            </a:endParaRPr>
          </a:p>
          <a:p>
            <a:pPr marL="0" lvl="1"/>
            <a:endParaRPr lang="es-ES" sz="2000" b="1" dirty="0" smtClean="0">
              <a:solidFill>
                <a:srgbClr val="FFC000"/>
              </a:solidFill>
              <a:latin typeface="Century Gothic" pitchFamily="34" charset="0"/>
            </a:endParaRPr>
          </a:p>
          <a:p>
            <a:pPr marL="0" lvl="1"/>
            <a:r>
              <a:rPr lang="es-ES" sz="2000" b="1" dirty="0" smtClean="0">
                <a:solidFill>
                  <a:srgbClr val="FFC000"/>
                </a:solidFill>
                <a:latin typeface="Century Gothic" pitchFamily="34" charset="0"/>
              </a:rPr>
              <a:t>Descripción de los principios propuestos para </a:t>
            </a:r>
            <a:r>
              <a:rPr lang="es-ES" sz="2000" b="1" dirty="0" err="1" smtClean="0">
                <a:solidFill>
                  <a:srgbClr val="FFC000"/>
                </a:solidFill>
                <a:latin typeface="Century Gothic" pitchFamily="34" charset="0"/>
              </a:rPr>
              <a:t>CdM</a:t>
            </a:r>
            <a:endParaRPr lang="es-CL" sz="2000" b="1" dirty="0">
              <a:solidFill>
                <a:srgbClr val="FFC000"/>
              </a:solidFill>
              <a:latin typeface="Century Gothic" pitchFamily="34" charset="0"/>
            </a:endParaRPr>
          </a:p>
        </p:txBody>
      </p:sp>
      <p:sp>
        <p:nvSpPr>
          <p:cNvPr id="43" name="Rectangle 7"/>
          <p:cNvSpPr>
            <a:spLocks noChangeArrowheads="1"/>
          </p:cNvSpPr>
          <p:nvPr/>
        </p:nvSpPr>
        <p:spPr bwMode="auto">
          <a:xfrm>
            <a:off x="350620" y="1556792"/>
            <a:ext cx="8397844"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indent="0">
              <a:buNone/>
            </a:pPr>
            <a:r>
              <a:rPr lang="es-CL" sz="2200" b="1" dirty="0" smtClean="0">
                <a:solidFill>
                  <a:srgbClr val="0000CC"/>
                </a:solidFill>
                <a:latin typeface="+mj-lt"/>
              </a:rPr>
              <a:t>4.</a:t>
            </a:r>
            <a:r>
              <a:rPr lang="es-CL" sz="2200" b="1" dirty="0" smtClean="0">
                <a:solidFill>
                  <a:srgbClr val="0000CC"/>
                </a:solidFill>
              </a:rPr>
              <a:t> </a:t>
            </a:r>
            <a:r>
              <a:rPr lang="es-CL" sz="2200" b="1" u="sng" dirty="0" smtClean="0">
                <a:solidFill>
                  <a:srgbClr val="0000CC"/>
                </a:solidFill>
                <a:latin typeface="+mj-lt"/>
              </a:rPr>
              <a:t>Promover </a:t>
            </a:r>
            <a:r>
              <a:rPr lang="es-CL" sz="2200" b="1" u="sng" dirty="0">
                <a:solidFill>
                  <a:srgbClr val="0000CC"/>
                </a:solidFill>
                <a:latin typeface="+mj-lt"/>
              </a:rPr>
              <a:t>la transparencia y la educación financiera </a:t>
            </a:r>
          </a:p>
          <a:p>
            <a:pPr marL="0" indent="0">
              <a:buNone/>
            </a:pPr>
            <a:endParaRPr lang="es-CL" sz="10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2200" dirty="0">
                <a:solidFill>
                  <a:srgbClr val="0000CC"/>
                </a:solidFill>
                <a:latin typeface="+mj-lt"/>
              </a:rPr>
              <a:t>El regulador y los fiscalizados deben tomar iniciativas para mejorar la educación financiera y fomentar un trato justo. </a:t>
            </a:r>
            <a:endParaRPr lang="es-CL" sz="2200" dirty="0" smtClean="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endParaRPr lang="es-CL" sz="10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2200" dirty="0" smtClean="0">
                <a:solidFill>
                  <a:srgbClr val="0000CC"/>
                </a:solidFill>
                <a:latin typeface="+mj-lt"/>
              </a:rPr>
              <a:t>Los </a:t>
            </a:r>
            <a:r>
              <a:rPr lang="es-CL" sz="2200" dirty="0">
                <a:solidFill>
                  <a:srgbClr val="0000CC"/>
                </a:solidFill>
                <a:latin typeface="+mj-lt"/>
              </a:rPr>
              <a:t>asegurados deben acceder fácilmente a información sobre sus derechos y </a:t>
            </a:r>
            <a:r>
              <a:rPr lang="es-CL" sz="2200" dirty="0" smtClean="0">
                <a:solidFill>
                  <a:srgbClr val="0000CC"/>
                </a:solidFill>
                <a:latin typeface="+mj-lt"/>
              </a:rPr>
              <a:t>obligaciones.</a:t>
            </a:r>
            <a:endParaRPr lang="es-CL" sz="2200" dirty="0">
              <a:solidFill>
                <a:srgbClr val="0000CC"/>
              </a:solidFill>
              <a:latin typeface="+mj-lt"/>
            </a:endParaRPr>
          </a:p>
        </p:txBody>
      </p:sp>
    </p:spTree>
    <p:extLst>
      <p:ext uri="{BB962C8B-B14F-4D97-AF65-F5344CB8AC3E}">
        <p14:creationId xmlns:p14="http://schemas.microsoft.com/office/powerpoint/2010/main" val="79582618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CuadroTexto"/>
          <p:cNvSpPr txBox="1"/>
          <p:nvPr/>
        </p:nvSpPr>
        <p:spPr>
          <a:xfrm>
            <a:off x="179512" y="116632"/>
            <a:ext cx="9099330" cy="523220"/>
          </a:xfrm>
          <a:prstGeom prst="rect">
            <a:avLst/>
          </a:prstGeom>
          <a:noFill/>
        </p:spPr>
        <p:txBody>
          <a:bodyPr wrap="square" rtlCol="0">
            <a:spAutoFit/>
          </a:bodyPr>
          <a:lstStyle/>
          <a:p>
            <a:pPr marL="0" lvl="1"/>
            <a:r>
              <a:rPr lang="es-ES" sz="2700" b="1" dirty="0">
                <a:solidFill>
                  <a:srgbClr val="FFC000"/>
                </a:solidFill>
                <a:latin typeface="Century Gothic" pitchFamily="34" charset="0"/>
              </a:rPr>
              <a:t>Pasos a Seguir </a:t>
            </a:r>
          </a:p>
        </p:txBody>
      </p:sp>
      <p:sp>
        <p:nvSpPr>
          <p:cNvPr id="43" name="Rectangle 7"/>
          <p:cNvSpPr>
            <a:spLocks noChangeArrowheads="1"/>
          </p:cNvSpPr>
          <p:nvPr/>
        </p:nvSpPr>
        <p:spPr bwMode="auto">
          <a:xfrm>
            <a:off x="350620" y="688622"/>
            <a:ext cx="8397844" cy="578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285750" lvl="1" algn="just" eaLnBrk="1" hangingPunct="1">
              <a:spcBef>
                <a:spcPct val="0"/>
              </a:spcBef>
              <a:buClr>
                <a:srgbClr val="FFC000"/>
              </a:buClr>
              <a:buSzPct val="130000"/>
              <a:buFont typeface="Wingdings" pitchFamily="2" charset="2"/>
              <a:buChar char="§"/>
            </a:pPr>
            <a:r>
              <a:rPr lang="es-CL" sz="2200" dirty="0">
                <a:solidFill>
                  <a:srgbClr val="0000CC"/>
                </a:solidFill>
                <a:latin typeface="+mj-lt"/>
              </a:rPr>
              <a:t>Desarrollar el modelo de </a:t>
            </a:r>
            <a:r>
              <a:rPr lang="es-CL" sz="2200" dirty="0" err="1" smtClean="0">
                <a:solidFill>
                  <a:srgbClr val="0000CC"/>
                </a:solidFill>
                <a:latin typeface="+mj-lt"/>
              </a:rPr>
              <a:t>CdM</a:t>
            </a:r>
            <a:r>
              <a:rPr lang="es-CL" sz="2200" dirty="0" smtClean="0">
                <a:solidFill>
                  <a:srgbClr val="0000CC"/>
                </a:solidFill>
                <a:latin typeface="+mj-lt"/>
              </a:rPr>
              <a:t> </a:t>
            </a:r>
            <a:r>
              <a:rPr lang="es-CL" sz="2200" dirty="0">
                <a:solidFill>
                  <a:srgbClr val="0000CC"/>
                </a:solidFill>
                <a:latin typeface="+mj-lt"/>
              </a:rPr>
              <a:t>implicará para el organismo regulador la ejecución de las siguientes etapas:</a:t>
            </a:r>
          </a:p>
          <a:p>
            <a:pPr marL="0" lvl="1" indent="0" algn="just" eaLnBrk="1" hangingPunct="1">
              <a:spcBef>
                <a:spcPct val="0"/>
              </a:spcBef>
              <a:buClr>
                <a:srgbClr val="FFC000"/>
              </a:buClr>
              <a:buSzPct val="130000"/>
              <a:buNone/>
            </a:pPr>
            <a:endParaRPr lang="es-CL" sz="2000" dirty="0" smtClean="0">
              <a:solidFill>
                <a:srgbClr val="0000CC"/>
              </a:solidFill>
              <a:latin typeface="+mj-lt"/>
            </a:endParaRPr>
          </a:p>
          <a:p>
            <a:pPr marL="457200" lvl="1" indent="-457200" algn="just" eaLnBrk="1" hangingPunct="1">
              <a:spcBef>
                <a:spcPct val="0"/>
              </a:spcBef>
              <a:buClr>
                <a:srgbClr val="FFC000"/>
              </a:buClr>
              <a:buSzPct val="130000"/>
              <a:buFontTx/>
              <a:buAutoNum type="arabicPeriod"/>
            </a:pPr>
            <a:r>
              <a:rPr lang="es-CL" sz="2200" dirty="0" smtClean="0">
                <a:solidFill>
                  <a:srgbClr val="0000CC"/>
                </a:solidFill>
                <a:latin typeface="+mj-lt"/>
              </a:rPr>
              <a:t>Revisión </a:t>
            </a:r>
            <a:r>
              <a:rPr lang="es-CL" sz="2200" dirty="0">
                <a:solidFill>
                  <a:srgbClr val="0000CC"/>
                </a:solidFill>
                <a:latin typeface="+mj-lt"/>
              </a:rPr>
              <a:t>de las políticas y procedimientos de los fiscalizados relativos al trato justo y demás principios propuestos para </a:t>
            </a:r>
            <a:r>
              <a:rPr lang="es-CL" sz="2200" dirty="0" err="1" smtClean="0">
                <a:solidFill>
                  <a:srgbClr val="0000CC"/>
                </a:solidFill>
                <a:latin typeface="+mj-lt"/>
              </a:rPr>
              <a:t>CdM</a:t>
            </a:r>
            <a:r>
              <a:rPr lang="es-CL" sz="2200" dirty="0" smtClean="0">
                <a:solidFill>
                  <a:srgbClr val="0000CC"/>
                </a:solidFill>
                <a:latin typeface="+mj-lt"/>
              </a:rPr>
              <a:t>.</a:t>
            </a:r>
          </a:p>
          <a:p>
            <a:pPr marL="457200" lvl="1" indent="-457200" algn="just" eaLnBrk="1" hangingPunct="1">
              <a:spcBef>
                <a:spcPct val="0"/>
              </a:spcBef>
              <a:buClr>
                <a:srgbClr val="FFC000"/>
              </a:buClr>
              <a:buSzPct val="130000"/>
              <a:buFontTx/>
              <a:buAutoNum type="arabicPeriod"/>
            </a:pPr>
            <a:endParaRPr lang="es-CL" sz="2200" dirty="0" smtClean="0">
              <a:solidFill>
                <a:srgbClr val="0000CC"/>
              </a:solidFill>
              <a:latin typeface="+mj-lt"/>
            </a:endParaRPr>
          </a:p>
          <a:p>
            <a:pPr marL="457200" lvl="1" indent="-457200" algn="just" eaLnBrk="1" hangingPunct="1">
              <a:spcBef>
                <a:spcPct val="0"/>
              </a:spcBef>
              <a:buClr>
                <a:srgbClr val="FFC000"/>
              </a:buClr>
              <a:buSzPct val="130000"/>
              <a:buFontTx/>
              <a:buAutoNum type="arabicPeriod"/>
            </a:pPr>
            <a:r>
              <a:rPr lang="es-CL" sz="2200" dirty="0" smtClean="0">
                <a:solidFill>
                  <a:srgbClr val="0000CC"/>
                </a:solidFill>
                <a:latin typeface="+mj-lt"/>
              </a:rPr>
              <a:t>Emitir documento de reglas </a:t>
            </a:r>
            <a:r>
              <a:rPr lang="es-CL" sz="2200" dirty="0">
                <a:solidFill>
                  <a:srgbClr val="0000CC"/>
                </a:solidFill>
                <a:latin typeface="+mj-lt"/>
              </a:rPr>
              <a:t>de buenas prácticas aplicables a </a:t>
            </a:r>
            <a:r>
              <a:rPr lang="es-CL" sz="2200" dirty="0" smtClean="0">
                <a:solidFill>
                  <a:srgbClr val="0000CC"/>
                </a:solidFill>
                <a:latin typeface="+mj-lt"/>
              </a:rPr>
              <a:t>fiscalizados, y eventualmente normas de aplicación obligatoria.</a:t>
            </a:r>
            <a:endParaRPr lang="es-CL" sz="2200" dirty="0">
              <a:solidFill>
                <a:srgbClr val="0000CC"/>
              </a:solidFill>
              <a:latin typeface="+mj-lt"/>
            </a:endParaRPr>
          </a:p>
          <a:p>
            <a:pPr marL="457200" lvl="1" indent="-457200" algn="just" eaLnBrk="1" hangingPunct="1">
              <a:spcBef>
                <a:spcPct val="0"/>
              </a:spcBef>
              <a:buClr>
                <a:srgbClr val="FFC000"/>
              </a:buClr>
              <a:buSzPct val="130000"/>
              <a:buAutoNum type="arabicPeriod"/>
            </a:pPr>
            <a:endParaRPr lang="es-CL" sz="2000" dirty="0" smtClean="0">
              <a:solidFill>
                <a:srgbClr val="0000CC"/>
              </a:solidFill>
              <a:latin typeface="+mj-lt"/>
            </a:endParaRPr>
          </a:p>
          <a:p>
            <a:pPr marL="457200" lvl="1" indent="-457200" algn="just" eaLnBrk="1" hangingPunct="1">
              <a:spcBef>
                <a:spcPct val="0"/>
              </a:spcBef>
              <a:buClr>
                <a:srgbClr val="FFC000"/>
              </a:buClr>
              <a:buSzPct val="130000"/>
              <a:buAutoNum type="arabicPeriod"/>
            </a:pPr>
            <a:r>
              <a:rPr lang="es-CL" sz="2200" dirty="0" smtClean="0">
                <a:solidFill>
                  <a:srgbClr val="0000CC"/>
                </a:solidFill>
                <a:latin typeface="+mj-lt"/>
              </a:rPr>
              <a:t>Diseño </a:t>
            </a:r>
            <a:r>
              <a:rPr lang="es-CL" sz="2200" dirty="0">
                <a:solidFill>
                  <a:srgbClr val="0000CC"/>
                </a:solidFill>
                <a:latin typeface="+mj-lt"/>
              </a:rPr>
              <a:t>de una metodología de evaluación de los principales riesgos de </a:t>
            </a:r>
            <a:r>
              <a:rPr lang="es-CL" sz="2200" dirty="0" err="1" smtClean="0">
                <a:solidFill>
                  <a:srgbClr val="0000CC"/>
                </a:solidFill>
                <a:latin typeface="+mj-lt"/>
              </a:rPr>
              <a:t>CdM</a:t>
            </a:r>
            <a:r>
              <a:rPr lang="es-CL" sz="2200" dirty="0" smtClean="0">
                <a:solidFill>
                  <a:srgbClr val="0000CC"/>
                </a:solidFill>
                <a:latin typeface="+mj-lt"/>
              </a:rPr>
              <a:t>:</a:t>
            </a:r>
          </a:p>
          <a:p>
            <a:pPr marL="857250" lvl="2" indent="-457200" algn="just" eaLnBrk="1" hangingPunct="1">
              <a:spcBef>
                <a:spcPct val="0"/>
              </a:spcBef>
              <a:buClr>
                <a:srgbClr val="FFC000"/>
              </a:buClr>
              <a:buSzPct val="130000"/>
            </a:pPr>
            <a:r>
              <a:rPr lang="es-CL" sz="2200" dirty="0" smtClean="0">
                <a:solidFill>
                  <a:srgbClr val="0000CC"/>
                </a:solidFill>
                <a:latin typeface="+mj-lt"/>
              </a:rPr>
              <a:t>Guías o pautas para implementar la metodología.</a:t>
            </a:r>
          </a:p>
          <a:p>
            <a:pPr marL="857250" lvl="2" indent="-457200" algn="just" eaLnBrk="1" hangingPunct="1">
              <a:spcBef>
                <a:spcPct val="0"/>
              </a:spcBef>
              <a:buClr>
                <a:srgbClr val="FFC000"/>
              </a:buClr>
              <a:buSzPct val="130000"/>
            </a:pPr>
            <a:r>
              <a:rPr lang="es-CL" sz="2200" dirty="0" smtClean="0">
                <a:solidFill>
                  <a:srgbClr val="0000CC"/>
                </a:solidFill>
                <a:latin typeface="+mj-lt"/>
              </a:rPr>
              <a:t>Elaborar matriz de riesgos para </a:t>
            </a:r>
            <a:r>
              <a:rPr lang="es-CL" sz="2200" dirty="0">
                <a:solidFill>
                  <a:srgbClr val="0000CC"/>
                </a:solidFill>
                <a:latin typeface="+mj-lt"/>
              </a:rPr>
              <a:t>cada tipo de fiscalizado.</a:t>
            </a:r>
          </a:p>
          <a:p>
            <a:pPr marL="857250" lvl="2" indent="-457200" algn="just" eaLnBrk="1" hangingPunct="1">
              <a:spcBef>
                <a:spcPct val="0"/>
              </a:spcBef>
              <a:buClr>
                <a:srgbClr val="FFC000"/>
              </a:buClr>
              <a:buSzPct val="130000"/>
            </a:pPr>
            <a:r>
              <a:rPr lang="es-CL" sz="2200" dirty="0">
                <a:solidFill>
                  <a:srgbClr val="0000CC"/>
                </a:solidFill>
                <a:latin typeface="+mj-lt"/>
              </a:rPr>
              <a:t>Pruebas de Implementación de la metodología (piloto).</a:t>
            </a:r>
          </a:p>
          <a:p>
            <a:pPr marL="857250" lvl="2" indent="-457200" algn="just" eaLnBrk="1" hangingPunct="1">
              <a:spcBef>
                <a:spcPct val="0"/>
              </a:spcBef>
              <a:buClr>
                <a:srgbClr val="FFC000"/>
              </a:buClr>
              <a:buSzPct val="130000"/>
            </a:pPr>
            <a:r>
              <a:rPr lang="es-CL" sz="2200" dirty="0">
                <a:solidFill>
                  <a:srgbClr val="0000CC"/>
                </a:solidFill>
                <a:latin typeface="+mj-lt"/>
              </a:rPr>
              <a:t>Ajustes a la metodología derivadas del plan </a:t>
            </a:r>
            <a:r>
              <a:rPr lang="es-CL" sz="2200" dirty="0" smtClean="0">
                <a:solidFill>
                  <a:srgbClr val="0000CC"/>
                </a:solidFill>
                <a:latin typeface="+mj-lt"/>
              </a:rPr>
              <a:t>piloto.</a:t>
            </a:r>
          </a:p>
          <a:p>
            <a:pPr marL="857250" lvl="2" indent="-457200" algn="just" eaLnBrk="1" hangingPunct="1">
              <a:spcBef>
                <a:spcPct val="0"/>
              </a:spcBef>
              <a:buClr>
                <a:srgbClr val="FFC000"/>
              </a:buClr>
              <a:buSzPct val="130000"/>
            </a:pPr>
            <a:r>
              <a:rPr lang="es-CL" sz="2200" dirty="0" smtClean="0">
                <a:solidFill>
                  <a:srgbClr val="0000CC"/>
                </a:solidFill>
                <a:latin typeface="+mj-lt"/>
              </a:rPr>
              <a:t>Capacitación </a:t>
            </a:r>
            <a:r>
              <a:rPr lang="es-CL" sz="2200" dirty="0">
                <a:solidFill>
                  <a:srgbClr val="0000CC"/>
                </a:solidFill>
                <a:latin typeface="+mj-lt"/>
              </a:rPr>
              <a:t>interna de los funcionarios que aplicarán la metodología</a:t>
            </a:r>
            <a:r>
              <a:rPr lang="es-CL" sz="2200" dirty="0" smtClean="0">
                <a:solidFill>
                  <a:srgbClr val="0000CC"/>
                </a:solidFill>
                <a:latin typeface="+mj-lt"/>
              </a:rPr>
              <a:t>.</a:t>
            </a:r>
          </a:p>
        </p:txBody>
      </p:sp>
    </p:spTree>
    <p:extLst>
      <p:ext uri="{BB962C8B-B14F-4D97-AF65-F5344CB8AC3E}">
        <p14:creationId xmlns:p14="http://schemas.microsoft.com/office/powerpoint/2010/main" val="123724177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CuadroTexto"/>
          <p:cNvSpPr txBox="1"/>
          <p:nvPr/>
        </p:nvSpPr>
        <p:spPr>
          <a:xfrm>
            <a:off x="19157" y="116632"/>
            <a:ext cx="9099330" cy="523220"/>
          </a:xfrm>
          <a:prstGeom prst="rect">
            <a:avLst/>
          </a:prstGeom>
          <a:noFill/>
        </p:spPr>
        <p:txBody>
          <a:bodyPr wrap="square" rtlCol="0">
            <a:spAutoFit/>
          </a:bodyPr>
          <a:lstStyle/>
          <a:p>
            <a:pPr marL="0" lvl="1"/>
            <a:r>
              <a:rPr lang="es-ES" sz="2700" b="1" dirty="0" smtClean="0">
                <a:solidFill>
                  <a:srgbClr val="FFC000"/>
                </a:solidFill>
                <a:latin typeface="Century Gothic" pitchFamily="34" charset="0"/>
              </a:rPr>
              <a:t>Pasos a Seguir </a:t>
            </a:r>
            <a:endParaRPr lang="es-ES" sz="2700" b="1" dirty="0">
              <a:solidFill>
                <a:srgbClr val="FFC000"/>
              </a:solidFill>
              <a:latin typeface="Century Gothic" pitchFamily="34" charset="0"/>
            </a:endParaRPr>
          </a:p>
        </p:txBody>
      </p:sp>
      <p:sp>
        <p:nvSpPr>
          <p:cNvPr id="43" name="Rectangle 7"/>
          <p:cNvSpPr>
            <a:spLocks noChangeArrowheads="1"/>
          </p:cNvSpPr>
          <p:nvPr/>
        </p:nvSpPr>
        <p:spPr bwMode="auto">
          <a:xfrm>
            <a:off x="350620" y="762215"/>
            <a:ext cx="8397844" cy="3447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indent="0" algn="just" eaLnBrk="1" hangingPunct="1">
              <a:spcBef>
                <a:spcPct val="0"/>
              </a:spcBef>
              <a:buClr>
                <a:srgbClr val="FFC000"/>
              </a:buClr>
              <a:buSzPct val="130000"/>
              <a:buNone/>
            </a:pPr>
            <a:endParaRPr lang="es-CL" sz="2000" dirty="0" smtClean="0">
              <a:solidFill>
                <a:srgbClr val="0000CC"/>
              </a:solidFill>
              <a:latin typeface="+mj-lt"/>
            </a:endParaRPr>
          </a:p>
          <a:p>
            <a:pPr marL="457200" lvl="1" indent="-457200" algn="just" eaLnBrk="1" hangingPunct="1">
              <a:spcBef>
                <a:spcPct val="0"/>
              </a:spcBef>
              <a:buClr>
                <a:srgbClr val="FFC000"/>
              </a:buClr>
              <a:buSzPct val="130000"/>
              <a:buFont typeface="+mj-lt"/>
              <a:buAutoNum type="arabicPeriod" startAt="4"/>
            </a:pPr>
            <a:r>
              <a:rPr lang="es-CL" sz="2200" dirty="0">
                <a:solidFill>
                  <a:srgbClr val="0000CC"/>
                </a:solidFill>
                <a:latin typeface="+mj-lt"/>
              </a:rPr>
              <a:t>Comunicación e información a los fiscalizados, previo a la implementación del modelo.</a:t>
            </a:r>
          </a:p>
          <a:p>
            <a:pPr marL="457200" lvl="1" indent="-457200" algn="just" eaLnBrk="1" hangingPunct="1">
              <a:spcBef>
                <a:spcPct val="0"/>
              </a:spcBef>
              <a:buClr>
                <a:srgbClr val="FFC000"/>
              </a:buClr>
              <a:buSzPct val="130000"/>
              <a:buFont typeface="+mj-lt"/>
              <a:buAutoNum type="arabicPeriod" startAt="4"/>
            </a:pPr>
            <a:endParaRPr lang="es-CL" sz="2200" dirty="0">
              <a:solidFill>
                <a:srgbClr val="0000CC"/>
              </a:solidFill>
              <a:latin typeface="+mj-lt"/>
            </a:endParaRPr>
          </a:p>
          <a:p>
            <a:pPr marL="457200" lvl="1" indent="-457200" algn="just" eaLnBrk="1" hangingPunct="1">
              <a:spcBef>
                <a:spcPct val="0"/>
              </a:spcBef>
              <a:buClr>
                <a:srgbClr val="FFC000"/>
              </a:buClr>
              <a:buSzPct val="130000"/>
              <a:buFontTx/>
              <a:buAutoNum type="arabicPeriod" startAt="4"/>
            </a:pPr>
            <a:r>
              <a:rPr lang="es-CL" sz="2200" dirty="0" smtClean="0">
                <a:solidFill>
                  <a:srgbClr val="0000CC"/>
                </a:solidFill>
                <a:latin typeface="+mj-lt"/>
              </a:rPr>
              <a:t>Establecer </a:t>
            </a:r>
            <a:r>
              <a:rPr lang="es-CL" sz="2200" dirty="0">
                <a:solidFill>
                  <a:srgbClr val="0000CC"/>
                </a:solidFill>
                <a:latin typeface="+mj-lt"/>
              </a:rPr>
              <a:t>un mecanismo de priorización para evaluar a los fiscalizados.</a:t>
            </a:r>
          </a:p>
          <a:p>
            <a:pPr marL="457200" lvl="1" indent="-457200" algn="just" eaLnBrk="1" hangingPunct="1">
              <a:spcBef>
                <a:spcPct val="0"/>
              </a:spcBef>
              <a:buClr>
                <a:srgbClr val="FFC000"/>
              </a:buClr>
              <a:buSzPct val="130000"/>
              <a:buFontTx/>
              <a:buAutoNum type="arabicPeriod" startAt="4"/>
            </a:pPr>
            <a:endParaRPr lang="es-CL" sz="2200" dirty="0" smtClean="0">
              <a:solidFill>
                <a:srgbClr val="0000CC"/>
              </a:solidFill>
              <a:latin typeface="+mj-lt"/>
            </a:endParaRPr>
          </a:p>
          <a:p>
            <a:pPr marL="457200" lvl="1" indent="-457200" algn="just" eaLnBrk="1" hangingPunct="1">
              <a:spcBef>
                <a:spcPct val="0"/>
              </a:spcBef>
              <a:buClr>
                <a:srgbClr val="FFC000"/>
              </a:buClr>
              <a:buSzPct val="130000"/>
              <a:buFontTx/>
              <a:buAutoNum type="arabicPeriod" startAt="4"/>
            </a:pPr>
            <a:r>
              <a:rPr lang="es-CL" sz="2200" dirty="0" smtClean="0">
                <a:solidFill>
                  <a:srgbClr val="0000CC"/>
                </a:solidFill>
                <a:latin typeface="+mj-lt"/>
              </a:rPr>
              <a:t> Comunicar </a:t>
            </a:r>
            <a:r>
              <a:rPr lang="es-CL" sz="2200" dirty="0">
                <a:solidFill>
                  <a:srgbClr val="0000CC"/>
                </a:solidFill>
                <a:latin typeface="+mj-lt"/>
              </a:rPr>
              <a:t>las observaciones detectadas durante las evaluaciones a los fiscalizados y efectuar seguimiento de los planes de acción.</a:t>
            </a:r>
          </a:p>
          <a:p>
            <a:pPr marL="457200" lvl="1" indent="-457200" algn="just" eaLnBrk="1" hangingPunct="1">
              <a:spcBef>
                <a:spcPct val="0"/>
              </a:spcBef>
              <a:buClr>
                <a:srgbClr val="FFC000"/>
              </a:buClr>
              <a:buSzPct val="130000"/>
              <a:buFontTx/>
              <a:buAutoNum type="arabicPeriod" startAt="4"/>
            </a:pPr>
            <a:endParaRPr lang="es-CL" sz="2200" dirty="0" smtClean="0">
              <a:solidFill>
                <a:srgbClr val="0000CC"/>
              </a:solidFill>
              <a:latin typeface="+mj-lt"/>
            </a:endParaRPr>
          </a:p>
        </p:txBody>
      </p:sp>
    </p:spTree>
    <p:extLst>
      <p:ext uri="{BB962C8B-B14F-4D97-AF65-F5344CB8AC3E}">
        <p14:creationId xmlns:p14="http://schemas.microsoft.com/office/powerpoint/2010/main" val="421816739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CuadroTexto"/>
          <p:cNvSpPr txBox="1"/>
          <p:nvPr/>
        </p:nvSpPr>
        <p:spPr>
          <a:xfrm>
            <a:off x="161752" y="116632"/>
            <a:ext cx="9099330" cy="523220"/>
          </a:xfrm>
          <a:prstGeom prst="rect">
            <a:avLst/>
          </a:prstGeom>
          <a:noFill/>
        </p:spPr>
        <p:txBody>
          <a:bodyPr wrap="square" rtlCol="0">
            <a:spAutoFit/>
          </a:bodyPr>
          <a:lstStyle/>
          <a:p>
            <a:pPr marL="0" lvl="1"/>
            <a:r>
              <a:rPr lang="es-ES" sz="2700" b="1" dirty="0" smtClean="0">
                <a:solidFill>
                  <a:srgbClr val="FFC000"/>
                </a:solidFill>
                <a:latin typeface="Century Gothic" pitchFamily="34" charset="0"/>
              </a:rPr>
              <a:t>Objetivos y beneficios esperados </a:t>
            </a:r>
            <a:endParaRPr lang="es-ES" sz="2700" b="1" dirty="0">
              <a:solidFill>
                <a:srgbClr val="FFC000"/>
              </a:solidFill>
              <a:latin typeface="Century Gothic" pitchFamily="34" charset="0"/>
            </a:endParaRPr>
          </a:p>
        </p:txBody>
      </p:sp>
      <p:sp>
        <p:nvSpPr>
          <p:cNvPr id="43" name="Rectangle 7"/>
          <p:cNvSpPr>
            <a:spLocks noChangeArrowheads="1"/>
          </p:cNvSpPr>
          <p:nvPr/>
        </p:nvSpPr>
        <p:spPr bwMode="auto">
          <a:xfrm>
            <a:off x="161752" y="692696"/>
            <a:ext cx="8730727"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indent="0" algn="just" eaLnBrk="1" hangingPunct="1">
              <a:spcBef>
                <a:spcPct val="0"/>
              </a:spcBef>
              <a:buClr>
                <a:srgbClr val="FFC000"/>
              </a:buClr>
              <a:buSzPct val="130000"/>
              <a:buNone/>
            </a:pPr>
            <a:r>
              <a:rPr lang="es-CL" sz="2200" dirty="0" smtClean="0">
                <a:solidFill>
                  <a:srgbClr val="0000CC"/>
                </a:solidFill>
                <a:latin typeface="+mj-lt"/>
              </a:rPr>
              <a:t>Con </a:t>
            </a:r>
            <a:r>
              <a:rPr lang="es-CL" sz="2200" dirty="0">
                <a:solidFill>
                  <a:srgbClr val="0000CC"/>
                </a:solidFill>
                <a:latin typeface="+mj-lt"/>
              </a:rPr>
              <a:t>el nuevo enfoque de regulación y supervisión de </a:t>
            </a:r>
            <a:r>
              <a:rPr lang="es-CL" sz="2200" dirty="0" err="1" smtClean="0">
                <a:solidFill>
                  <a:srgbClr val="0000CC"/>
                </a:solidFill>
                <a:latin typeface="+mj-lt"/>
              </a:rPr>
              <a:t>CdM</a:t>
            </a:r>
            <a:r>
              <a:rPr lang="es-CL" sz="2200" dirty="0" smtClean="0">
                <a:solidFill>
                  <a:srgbClr val="0000CC"/>
                </a:solidFill>
                <a:latin typeface="+mj-lt"/>
              </a:rPr>
              <a:t> </a:t>
            </a:r>
            <a:r>
              <a:rPr lang="es-CL" sz="2200" dirty="0">
                <a:solidFill>
                  <a:srgbClr val="0000CC"/>
                </a:solidFill>
                <a:latin typeface="+mj-lt"/>
              </a:rPr>
              <a:t>se persigue:</a:t>
            </a:r>
          </a:p>
          <a:p>
            <a:pPr marL="0" lvl="1" indent="0" algn="just" eaLnBrk="1" hangingPunct="1">
              <a:spcBef>
                <a:spcPct val="0"/>
              </a:spcBef>
              <a:buClr>
                <a:srgbClr val="FFC000"/>
              </a:buClr>
              <a:buSzPct val="130000"/>
              <a:buNone/>
            </a:pPr>
            <a:endParaRPr lang="es-CL" sz="2200" dirty="0" smtClean="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2200" dirty="0">
                <a:solidFill>
                  <a:srgbClr val="0000CC"/>
                </a:solidFill>
                <a:latin typeface="+mj-lt"/>
              </a:rPr>
              <a:t>Promover </a:t>
            </a:r>
            <a:r>
              <a:rPr lang="es-CL" sz="2200" dirty="0" smtClean="0">
                <a:solidFill>
                  <a:srgbClr val="0000CC"/>
                </a:solidFill>
                <a:latin typeface="+mj-lt"/>
              </a:rPr>
              <a:t>el </a:t>
            </a:r>
            <a:r>
              <a:rPr lang="es-CL" sz="2200" dirty="0">
                <a:solidFill>
                  <a:srgbClr val="0000CC"/>
                </a:solidFill>
                <a:latin typeface="+mj-lt"/>
              </a:rPr>
              <a:t>desarrollo del mercado.</a:t>
            </a:r>
          </a:p>
          <a:p>
            <a:pPr marL="285750" lvl="1" algn="just" eaLnBrk="1" hangingPunct="1">
              <a:spcBef>
                <a:spcPct val="0"/>
              </a:spcBef>
              <a:buClr>
                <a:srgbClr val="FFC000"/>
              </a:buClr>
              <a:buSzPct val="130000"/>
              <a:buFont typeface="Wingdings" pitchFamily="2" charset="2"/>
              <a:buChar char="§"/>
            </a:pPr>
            <a:endParaRPr lang="es-CL" sz="2200" dirty="0" smtClean="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2200" dirty="0" smtClean="0">
                <a:solidFill>
                  <a:srgbClr val="0000CC"/>
                </a:solidFill>
                <a:latin typeface="+mj-lt"/>
              </a:rPr>
              <a:t>Fomentar </a:t>
            </a:r>
            <a:r>
              <a:rPr lang="es-CL" sz="2200" dirty="0">
                <a:solidFill>
                  <a:srgbClr val="0000CC"/>
                </a:solidFill>
                <a:latin typeface="+mj-lt"/>
              </a:rPr>
              <a:t>el trato justo de los fiscalizados y demás agentes relacionados, a los clientes.</a:t>
            </a:r>
          </a:p>
          <a:p>
            <a:pPr marL="285750" lvl="1" algn="just" eaLnBrk="1" hangingPunct="1">
              <a:spcBef>
                <a:spcPct val="0"/>
              </a:spcBef>
              <a:buClr>
                <a:srgbClr val="FFC000"/>
              </a:buClr>
              <a:buSzPct val="130000"/>
              <a:buFont typeface="Wingdings" pitchFamily="2" charset="2"/>
              <a:buChar char="§"/>
            </a:pPr>
            <a:endParaRPr lang="es-CL" sz="22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2200" dirty="0" smtClean="0">
                <a:solidFill>
                  <a:srgbClr val="0000CC"/>
                </a:solidFill>
                <a:latin typeface="+mj-lt"/>
              </a:rPr>
              <a:t>Mejorar </a:t>
            </a:r>
            <a:r>
              <a:rPr lang="es-CL" sz="2200" dirty="0">
                <a:solidFill>
                  <a:srgbClr val="0000CC"/>
                </a:solidFill>
                <a:latin typeface="+mj-lt"/>
              </a:rPr>
              <a:t>la transparencia y la calidad de la información que los fiscalizados entregan a los asegurados y demás interesados</a:t>
            </a:r>
            <a:r>
              <a:rPr lang="es-CL" sz="2200" dirty="0" smtClean="0">
                <a:solidFill>
                  <a:srgbClr val="0000CC"/>
                </a:solidFill>
                <a:latin typeface="+mj-lt"/>
              </a:rPr>
              <a:t>.</a:t>
            </a:r>
          </a:p>
          <a:p>
            <a:pPr marL="285750" lvl="1" algn="just" eaLnBrk="1" hangingPunct="1">
              <a:spcBef>
                <a:spcPct val="0"/>
              </a:spcBef>
              <a:buClr>
                <a:srgbClr val="FFC000"/>
              </a:buClr>
              <a:buSzPct val="130000"/>
              <a:buFont typeface="Wingdings" pitchFamily="2" charset="2"/>
              <a:buChar char="§"/>
            </a:pPr>
            <a:endParaRPr lang="es-ES" sz="2200" dirty="0" smtClean="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ES" sz="2200" dirty="0" smtClean="0">
                <a:solidFill>
                  <a:srgbClr val="0000CC"/>
                </a:solidFill>
                <a:latin typeface="+mj-lt"/>
              </a:rPr>
              <a:t>Promover </a:t>
            </a:r>
            <a:r>
              <a:rPr lang="es-ES" sz="2200" dirty="0">
                <a:solidFill>
                  <a:srgbClr val="0000CC"/>
                </a:solidFill>
                <a:latin typeface="+mj-lt"/>
              </a:rPr>
              <a:t>que los supervisados implementen mecanismos eficientes de gestión de riesgos en materia de </a:t>
            </a:r>
            <a:r>
              <a:rPr lang="es-ES" sz="2200" dirty="0" err="1" smtClean="0">
                <a:solidFill>
                  <a:srgbClr val="0000CC"/>
                </a:solidFill>
                <a:latin typeface="+mj-lt"/>
              </a:rPr>
              <a:t>CdM</a:t>
            </a:r>
            <a:r>
              <a:rPr lang="es-ES" sz="2200" dirty="0" smtClean="0">
                <a:solidFill>
                  <a:srgbClr val="0000CC"/>
                </a:solidFill>
                <a:latin typeface="+mj-lt"/>
              </a:rPr>
              <a:t>.</a:t>
            </a:r>
          </a:p>
          <a:p>
            <a:pPr marL="285750" lvl="1" algn="just" eaLnBrk="1" hangingPunct="1">
              <a:spcBef>
                <a:spcPct val="0"/>
              </a:spcBef>
              <a:buClr>
                <a:srgbClr val="FFC000"/>
              </a:buClr>
              <a:buSzPct val="130000"/>
              <a:buFont typeface="Wingdings" pitchFamily="2" charset="2"/>
              <a:buChar char="§"/>
            </a:pPr>
            <a:endParaRPr lang="es-ES" sz="22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2200" dirty="0" smtClean="0">
                <a:solidFill>
                  <a:srgbClr val="0000CC"/>
                </a:solidFill>
                <a:latin typeface="+mj-lt"/>
              </a:rPr>
              <a:t>Facilitar </a:t>
            </a:r>
            <a:r>
              <a:rPr lang="es-CL" sz="2200" dirty="0">
                <a:solidFill>
                  <a:srgbClr val="0000CC"/>
                </a:solidFill>
                <a:latin typeface="+mj-lt"/>
              </a:rPr>
              <a:t>la supervisión del cumplimiento legal y regulatorio en temas de </a:t>
            </a:r>
            <a:r>
              <a:rPr lang="es-CL" sz="2200" dirty="0" err="1" smtClean="0">
                <a:solidFill>
                  <a:srgbClr val="0000CC"/>
                </a:solidFill>
                <a:latin typeface="+mj-lt"/>
              </a:rPr>
              <a:t>CdM</a:t>
            </a:r>
            <a:r>
              <a:rPr lang="es-CL" sz="2200" dirty="0" smtClean="0">
                <a:solidFill>
                  <a:srgbClr val="0000CC"/>
                </a:solidFill>
                <a:latin typeface="+mj-lt"/>
              </a:rPr>
              <a:t>, </a:t>
            </a:r>
            <a:r>
              <a:rPr lang="es-CL" sz="2200" dirty="0">
                <a:solidFill>
                  <a:srgbClr val="0000CC"/>
                </a:solidFill>
                <a:latin typeface="+mj-lt"/>
              </a:rPr>
              <a:t>mejorando los procesos de detección de infracciones, y los procesos investigativos y sancionatorios</a:t>
            </a:r>
            <a:r>
              <a:rPr lang="es-CL" sz="2200" dirty="0" smtClean="0">
                <a:solidFill>
                  <a:srgbClr val="0000CC"/>
                </a:solidFill>
                <a:latin typeface="+mj-lt"/>
              </a:rPr>
              <a:t>.</a:t>
            </a:r>
          </a:p>
        </p:txBody>
      </p:sp>
    </p:spTree>
    <p:extLst>
      <p:ext uri="{BB962C8B-B14F-4D97-AF65-F5344CB8AC3E}">
        <p14:creationId xmlns:p14="http://schemas.microsoft.com/office/powerpoint/2010/main" val="202467385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CuadroTexto"/>
          <p:cNvSpPr txBox="1"/>
          <p:nvPr/>
        </p:nvSpPr>
        <p:spPr>
          <a:xfrm>
            <a:off x="161752" y="260648"/>
            <a:ext cx="9099330" cy="523220"/>
          </a:xfrm>
          <a:prstGeom prst="rect">
            <a:avLst/>
          </a:prstGeom>
          <a:noFill/>
        </p:spPr>
        <p:txBody>
          <a:bodyPr wrap="square" rtlCol="0">
            <a:spAutoFit/>
          </a:bodyPr>
          <a:lstStyle/>
          <a:p>
            <a:pPr marL="0" lvl="1"/>
            <a:r>
              <a:rPr lang="es-ES" sz="2700" b="1" dirty="0" smtClean="0">
                <a:solidFill>
                  <a:srgbClr val="FFC000"/>
                </a:solidFill>
                <a:latin typeface="Century Gothic" pitchFamily="34" charset="0"/>
              </a:rPr>
              <a:t>Objetivos y beneficios esperados </a:t>
            </a:r>
            <a:endParaRPr lang="es-ES" sz="2700" b="1" dirty="0">
              <a:solidFill>
                <a:srgbClr val="FFC000"/>
              </a:solidFill>
              <a:latin typeface="Century Gothic" pitchFamily="34" charset="0"/>
            </a:endParaRPr>
          </a:p>
        </p:txBody>
      </p:sp>
      <p:sp>
        <p:nvSpPr>
          <p:cNvPr id="43" name="Rectangle 7"/>
          <p:cNvSpPr>
            <a:spLocks noChangeArrowheads="1"/>
          </p:cNvSpPr>
          <p:nvPr/>
        </p:nvSpPr>
        <p:spPr bwMode="auto">
          <a:xfrm>
            <a:off x="347509" y="1124744"/>
            <a:ext cx="8397844"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indent="0" algn="just" eaLnBrk="1" hangingPunct="1">
              <a:spcBef>
                <a:spcPct val="0"/>
              </a:spcBef>
              <a:buClr>
                <a:srgbClr val="FFC000"/>
              </a:buClr>
              <a:buSzPct val="130000"/>
              <a:buNone/>
            </a:pPr>
            <a:r>
              <a:rPr lang="es-CL" sz="2200" dirty="0" smtClean="0">
                <a:solidFill>
                  <a:srgbClr val="0000CC"/>
                </a:solidFill>
                <a:latin typeface="+mj-lt"/>
              </a:rPr>
              <a:t>Con la </a:t>
            </a:r>
            <a:r>
              <a:rPr lang="es-CL" sz="2200" dirty="0">
                <a:solidFill>
                  <a:srgbClr val="0000CC"/>
                </a:solidFill>
                <a:latin typeface="+mj-lt"/>
              </a:rPr>
              <a:t>implementación del nuevo enfoque de supervisión de </a:t>
            </a:r>
            <a:r>
              <a:rPr lang="es-CL" sz="2200" dirty="0" err="1" smtClean="0">
                <a:solidFill>
                  <a:srgbClr val="0000CC"/>
                </a:solidFill>
                <a:latin typeface="+mj-lt"/>
              </a:rPr>
              <a:t>CdM</a:t>
            </a:r>
            <a:r>
              <a:rPr lang="es-CL" sz="2200" dirty="0" smtClean="0">
                <a:solidFill>
                  <a:srgbClr val="0000CC"/>
                </a:solidFill>
                <a:latin typeface="+mj-lt"/>
              </a:rPr>
              <a:t>, </a:t>
            </a:r>
            <a:r>
              <a:rPr lang="es-CL" sz="2200" dirty="0">
                <a:solidFill>
                  <a:srgbClr val="0000CC"/>
                </a:solidFill>
                <a:latin typeface="+mj-lt"/>
              </a:rPr>
              <a:t>se esperan obtener los siguientes beneficios:</a:t>
            </a:r>
          </a:p>
          <a:p>
            <a:pPr marL="0" lvl="1" indent="0" algn="just" eaLnBrk="1" hangingPunct="1">
              <a:spcBef>
                <a:spcPct val="0"/>
              </a:spcBef>
              <a:buClr>
                <a:srgbClr val="FFC000"/>
              </a:buClr>
              <a:buSzPct val="130000"/>
              <a:buNone/>
            </a:pPr>
            <a:endParaRPr lang="es-CL" sz="22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2200" dirty="0" smtClean="0">
                <a:solidFill>
                  <a:srgbClr val="0000CC"/>
                </a:solidFill>
                <a:latin typeface="+mj-lt"/>
              </a:rPr>
              <a:t>Promover </a:t>
            </a:r>
            <a:r>
              <a:rPr lang="es-CL" sz="2200" dirty="0">
                <a:solidFill>
                  <a:srgbClr val="0000CC"/>
                </a:solidFill>
                <a:latin typeface="+mj-lt"/>
              </a:rPr>
              <a:t>que los asegurados y consumidores conozcan sus derechos y los procesos para efectuar consultas o reclamos y que reciban un trato justo en todas sus relaciones con los fiscalizados</a:t>
            </a:r>
            <a:r>
              <a:rPr lang="es-CL" sz="2200" dirty="0" smtClean="0">
                <a:solidFill>
                  <a:srgbClr val="0000CC"/>
                </a:solidFill>
                <a:latin typeface="+mj-lt"/>
              </a:rPr>
              <a:t>.</a:t>
            </a:r>
          </a:p>
          <a:p>
            <a:pPr marL="285750" lvl="1" algn="just" eaLnBrk="1" hangingPunct="1">
              <a:spcBef>
                <a:spcPct val="0"/>
              </a:spcBef>
              <a:buClr>
                <a:srgbClr val="FFC000"/>
              </a:buClr>
              <a:buSzPct val="130000"/>
              <a:buFont typeface="Wingdings" pitchFamily="2" charset="2"/>
              <a:buChar char="§"/>
            </a:pPr>
            <a:endParaRPr lang="es-CL" sz="22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2200" dirty="0" smtClean="0">
                <a:solidFill>
                  <a:srgbClr val="0000CC"/>
                </a:solidFill>
                <a:latin typeface="+mj-lt"/>
              </a:rPr>
              <a:t>Mejorar </a:t>
            </a:r>
            <a:r>
              <a:rPr lang="es-CL" sz="2200" dirty="0">
                <a:solidFill>
                  <a:srgbClr val="0000CC"/>
                </a:solidFill>
                <a:latin typeface="+mj-lt"/>
              </a:rPr>
              <a:t>la comprensión y administración de los riesgos que impactan a la </a:t>
            </a:r>
            <a:r>
              <a:rPr lang="es-CL" sz="2200" dirty="0" err="1" smtClean="0">
                <a:solidFill>
                  <a:srgbClr val="0000CC"/>
                </a:solidFill>
                <a:latin typeface="+mj-lt"/>
              </a:rPr>
              <a:t>CdM</a:t>
            </a:r>
            <a:r>
              <a:rPr lang="es-CL" sz="2200" dirty="0" smtClean="0">
                <a:solidFill>
                  <a:srgbClr val="0000CC"/>
                </a:solidFill>
                <a:latin typeface="+mj-lt"/>
              </a:rPr>
              <a:t>.</a:t>
            </a:r>
          </a:p>
          <a:p>
            <a:pPr marL="285750" lvl="1" algn="just" eaLnBrk="1" hangingPunct="1">
              <a:spcBef>
                <a:spcPct val="0"/>
              </a:spcBef>
              <a:buClr>
                <a:srgbClr val="FFC000"/>
              </a:buClr>
              <a:buSzPct val="130000"/>
              <a:buFont typeface="Wingdings" pitchFamily="2" charset="2"/>
              <a:buChar char="§"/>
            </a:pPr>
            <a:endParaRPr lang="es-CL" sz="22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2200" dirty="0" smtClean="0">
                <a:solidFill>
                  <a:srgbClr val="0000CC"/>
                </a:solidFill>
                <a:latin typeface="+mj-lt"/>
              </a:rPr>
              <a:t>Mejorar </a:t>
            </a:r>
            <a:r>
              <a:rPr lang="es-CL" sz="2200" dirty="0">
                <a:solidFill>
                  <a:srgbClr val="0000CC"/>
                </a:solidFill>
                <a:latin typeface="+mj-lt"/>
              </a:rPr>
              <a:t>la eficiencia en la asignación de recursos del regulador, dando prioridad a aspectos de </a:t>
            </a:r>
            <a:r>
              <a:rPr lang="es-CL" sz="2200" dirty="0" err="1" smtClean="0">
                <a:solidFill>
                  <a:srgbClr val="0000CC"/>
                </a:solidFill>
                <a:latin typeface="+mj-lt"/>
              </a:rPr>
              <a:t>CdM</a:t>
            </a:r>
            <a:r>
              <a:rPr lang="es-CL" sz="2200" dirty="0" smtClean="0">
                <a:solidFill>
                  <a:srgbClr val="0000CC"/>
                </a:solidFill>
                <a:latin typeface="+mj-lt"/>
              </a:rPr>
              <a:t> </a:t>
            </a:r>
            <a:r>
              <a:rPr lang="es-CL" sz="2200" dirty="0">
                <a:solidFill>
                  <a:srgbClr val="0000CC"/>
                </a:solidFill>
                <a:latin typeface="+mj-lt"/>
              </a:rPr>
              <a:t>que pudieran tener un mayor impacto en los consumidores o afectar a un gran número de ellos.</a:t>
            </a:r>
          </a:p>
        </p:txBody>
      </p:sp>
    </p:spTree>
    <p:extLst>
      <p:ext uri="{BB962C8B-B14F-4D97-AF65-F5344CB8AC3E}">
        <p14:creationId xmlns:p14="http://schemas.microsoft.com/office/powerpoint/2010/main" val="256941915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CuadroTexto"/>
          <p:cNvSpPr txBox="1"/>
          <p:nvPr/>
        </p:nvSpPr>
        <p:spPr>
          <a:xfrm>
            <a:off x="161752" y="260648"/>
            <a:ext cx="9099330" cy="523220"/>
          </a:xfrm>
          <a:prstGeom prst="rect">
            <a:avLst/>
          </a:prstGeom>
          <a:noFill/>
        </p:spPr>
        <p:txBody>
          <a:bodyPr wrap="square" rtlCol="0">
            <a:spAutoFit/>
          </a:bodyPr>
          <a:lstStyle/>
          <a:p>
            <a:pPr marL="0" lvl="1"/>
            <a:r>
              <a:rPr lang="es-ES" sz="2700" b="1" dirty="0" smtClean="0">
                <a:solidFill>
                  <a:srgbClr val="FFC000"/>
                </a:solidFill>
                <a:latin typeface="Century Gothic" pitchFamily="34" charset="0"/>
              </a:rPr>
              <a:t>Objetivos y beneficios esperados </a:t>
            </a:r>
            <a:endParaRPr lang="es-ES" sz="2700" b="1" dirty="0">
              <a:solidFill>
                <a:srgbClr val="FFC000"/>
              </a:solidFill>
              <a:latin typeface="Century Gothic" pitchFamily="34" charset="0"/>
            </a:endParaRPr>
          </a:p>
        </p:txBody>
      </p:sp>
      <p:sp>
        <p:nvSpPr>
          <p:cNvPr id="43" name="Rectangle 7"/>
          <p:cNvSpPr>
            <a:spLocks noChangeArrowheads="1"/>
          </p:cNvSpPr>
          <p:nvPr/>
        </p:nvSpPr>
        <p:spPr bwMode="auto">
          <a:xfrm>
            <a:off x="347509" y="1124744"/>
            <a:ext cx="8397844"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285750" lvl="1" algn="just" eaLnBrk="1" hangingPunct="1">
              <a:spcBef>
                <a:spcPct val="0"/>
              </a:spcBef>
              <a:buClr>
                <a:srgbClr val="FFC000"/>
              </a:buClr>
              <a:buSzPct val="130000"/>
              <a:buFont typeface="Wingdings" pitchFamily="2" charset="2"/>
              <a:buChar char="§"/>
            </a:pPr>
            <a:r>
              <a:rPr lang="es-CL" sz="2200" dirty="0" smtClean="0">
                <a:solidFill>
                  <a:srgbClr val="0000CC"/>
                </a:solidFill>
                <a:latin typeface="+mj-lt"/>
              </a:rPr>
              <a:t>Facilitar </a:t>
            </a:r>
            <a:r>
              <a:rPr lang="es-CL" sz="2200" dirty="0">
                <a:solidFill>
                  <a:srgbClr val="0000CC"/>
                </a:solidFill>
                <a:latin typeface="+mj-lt"/>
              </a:rPr>
              <a:t>la identificación temprana o preventiva de situaciones o conductas que puedan atentar contra una adecuada </a:t>
            </a:r>
            <a:r>
              <a:rPr lang="es-CL" sz="2200" dirty="0" err="1" smtClean="0">
                <a:solidFill>
                  <a:srgbClr val="0000CC"/>
                </a:solidFill>
                <a:latin typeface="+mj-lt"/>
              </a:rPr>
              <a:t>CdM</a:t>
            </a:r>
            <a:r>
              <a:rPr lang="es-CL" sz="2200" dirty="0" smtClean="0">
                <a:solidFill>
                  <a:srgbClr val="0000CC"/>
                </a:solidFill>
                <a:latin typeface="+mj-lt"/>
              </a:rPr>
              <a:t>.</a:t>
            </a:r>
          </a:p>
          <a:p>
            <a:pPr marL="285750" lvl="1" algn="just" eaLnBrk="1" hangingPunct="1">
              <a:spcBef>
                <a:spcPct val="0"/>
              </a:spcBef>
              <a:buClr>
                <a:srgbClr val="FFC000"/>
              </a:buClr>
              <a:buSzPct val="130000"/>
              <a:buFont typeface="Wingdings" pitchFamily="2" charset="2"/>
              <a:buChar char="§"/>
            </a:pPr>
            <a:endParaRPr lang="es-CL" sz="22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2200" dirty="0" smtClean="0">
                <a:solidFill>
                  <a:srgbClr val="0000CC"/>
                </a:solidFill>
                <a:latin typeface="+mj-lt"/>
              </a:rPr>
              <a:t>Detectar </a:t>
            </a:r>
            <a:r>
              <a:rPr lang="es-CL" sz="2200" dirty="0">
                <a:solidFill>
                  <a:srgbClr val="0000CC"/>
                </a:solidFill>
                <a:latin typeface="+mj-lt"/>
              </a:rPr>
              <a:t>oportunamente situaciones de </a:t>
            </a:r>
            <a:r>
              <a:rPr lang="es-CL" sz="2200" dirty="0" err="1" smtClean="0">
                <a:solidFill>
                  <a:srgbClr val="0000CC"/>
                </a:solidFill>
                <a:latin typeface="+mj-lt"/>
              </a:rPr>
              <a:t>CdM</a:t>
            </a:r>
            <a:r>
              <a:rPr lang="es-CL" sz="2200" dirty="0" smtClean="0">
                <a:solidFill>
                  <a:srgbClr val="0000CC"/>
                </a:solidFill>
                <a:latin typeface="+mj-lt"/>
              </a:rPr>
              <a:t> </a:t>
            </a:r>
            <a:r>
              <a:rPr lang="es-CL" sz="2200" dirty="0">
                <a:solidFill>
                  <a:srgbClr val="0000CC"/>
                </a:solidFill>
                <a:latin typeface="+mj-lt"/>
              </a:rPr>
              <a:t>inadecuadas que pudieran </a:t>
            </a:r>
            <a:r>
              <a:rPr lang="es-CL" sz="2200" dirty="0" smtClean="0">
                <a:solidFill>
                  <a:srgbClr val="0000CC"/>
                </a:solidFill>
                <a:latin typeface="+mj-lt"/>
              </a:rPr>
              <a:t>afectar </a:t>
            </a:r>
            <a:r>
              <a:rPr lang="es-CL" sz="2200" dirty="0">
                <a:solidFill>
                  <a:srgbClr val="0000CC"/>
                </a:solidFill>
                <a:latin typeface="+mj-lt"/>
              </a:rPr>
              <a:t>la solvencia de los fiscalizados.</a:t>
            </a:r>
          </a:p>
          <a:p>
            <a:pPr marL="285750" lvl="1" algn="just" eaLnBrk="1" hangingPunct="1">
              <a:spcBef>
                <a:spcPct val="0"/>
              </a:spcBef>
              <a:buClr>
                <a:srgbClr val="FFC000"/>
              </a:buClr>
              <a:buSzPct val="130000"/>
              <a:buFont typeface="Wingdings" pitchFamily="2" charset="2"/>
              <a:buChar char="§"/>
            </a:pPr>
            <a:endParaRPr lang="es-CL" sz="2200" dirty="0" smtClean="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2200" dirty="0" smtClean="0">
                <a:solidFill>
                  <a:srgbClr val="0000CC"/>
                </a:solidFill>
                <a:latin typeface="+mj-lt"/>
              </a:rPr>
              <a:t>Reducir </a:t>
            </a:r>
            <a:r>
              <a:rPr lang="es-CL" sz="2200" dirty="0">
                <a:solidFill>
                  <a:srgbClr val="0000CC"/>
                </a:solidFill>
                <a:latin typeface="+mj-lt"/>
              </a:rPr>
              <a:t>la brecha </a:t>
            </a:r>
            <a:r>
              <a:rPr lang="es-ES" sz="2200" dirty="0">
                <a:solidFill>
                  <a:srgbClr val="0000CC"/>
                </a:solidFill>
                <a:latin typeface="+mj-lt"/>
              </a:rPr>
              <a:t>entre los estándares de regulación y supervisión locales y los estándares internacionalmente aceptados.</a:t>
            </a:r>
            <a:endParaRPr lang="es-CL" sz="22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endParaRPr lang="es-CL" sz="2200" dirty="0">
              <a:solidFill>
                <a:srgbClr val="0000CC"/>
              </a:solidFill>
              <a:latin typeface="+mj-lt"/>
            </a:endParaRPr>
          </a:p>
        </p:txBody>
      </p:sp>
    </p:spTree>
    <p:extLst>
      <p:ext uri="{BB962C8B-B14F-4D97-AF65-F5344CB8AC3E}">
        <p14:creationId xmlns:p14="http://schemas.microsoft.com/office/powerpoint/2010/main" val="45626994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Rectángulo"/>
          <p:cNvSpPr/>
          <p:nvPr/>
        </p:nvSpPr>
        <p:spPr>
          <a:xfrm>
            <a:off x="467544" y="1412776"/>
            <a:ext cx="4974480" cy="4154984"/>
          </a:xfrm>
          <a:prstGeom prst="rect">
            <a:avLst/>
          </a:prstGeom>
          <a:ln>
            <a:solidFill>
              <a:schemeClr val="tx1"/>
            </a:solidFill>
          </a:ln>
        </p:spPr>
        <p:txBody>
          <a:bodyPr wrap="square">
            <a:spAutoFit/>
          </a:bodyPr>
          <a:lstStyle/>
          <a:p>
            <a:pPr marL="366713" lvl="1" indent="-268288" defTabSz="274638" fontAlgn="base">
              <a:spcBef>
                <a:spcPct val="0"/>
              </a:spcBef>
              <a:spcAft>
                <a:spcPct val="0"/>
              </a:spcAft>
              <a:buBlip>
                <a:blip r:embed="rId4"/>
              </a:buBlip>
              <a:tabLst>
                <a:tab pos="530225" algn="l"/>
              </a:tabLst>
              <a:defRPr/>
            </a:pPr>
            <a:r>
              <a:rPr lang="es-ES" sz="2200" dirty="0">
                <a:solidFill>
                  <a:srgbClr val="0000CC"/>
                </a:solidFill>
                <a:latin typeface="+mj-lt"/>
              </a:rPr>
              <a:t>Publicación informe para comentarios mercado y </a:t>
            </a:r>
            <a:r>
              <a:rPr lang="es-ES" sz="2200" dirty="0" smtClean="0">
                <a:solidFill>
                  <a:srgbClr val="0000CC"/>
                </a:solidFill>
                <a:latin typeface="+mj-lt"/>
              </a:rPr>
              <a:t>público en general (</a:t>
            </a:r>
            <a:r>
              <a:rPr lang="es-ES" sz="2200" dirty="0">
                <a:solidFill>
                  <a:srgbClr val="0000CC"/>
                </a:solidFill>
                <a:latin typeface="+mj-lt"/>
              </a:rPr>
              <a:t>web)</a:t>
            </a:r>
          </a:p>
          <a:p>
            <a:pPr marL="98425" lvl="1" defTabSz="274638" fontAlgn="base">
              <a:spcBef>
                <a:spcPct val="0"/>
              </a:spcBef>
              <a:spcAft>
                <a:spcPct val="0"/>
              </a:spcAft>
              <a:tabLst>
                <a:tab pos="530225" algn="l"/>
              </a:tabLst>
              <a:defRPr/>
            </a:pPr>
            <a:endParaRPr lang="es-ES" sz="2200" dirty="0">
              <a:solidFill>
                <a:srgbClr val="0000CC"/>
              </a:solidFill>
              <a:latin typeface="+mj-lt"/>
            </a:endParaRPr>
          </a:p>
          <a:p>
            <a:pPr marL="366713" lvl="1" indent="-268288" defTabSz="274638" fontAlgn="base">
              <a:spcBef>
                <a:spcPct val="0"/>
              </a:spcBef>
              <a:spcAft>
                <a:spcPct val="0"/>
              </a:spcAft>
              <a:buBlip>
                <a:blip r:embed="rId4"/>
              </a:buBlip>
              <a:tabLst>
                <a:tab pos="530225" algn="l"/>
              </a:tabLst>
              <a:defRPr/>
            </a:pPr>
            <a:r>
              <a:rPr lang="es-ES" sz="2200" dirty="0">
                <a:solidFill>
                  <a:srgbClr val="0000CC"/>
                </a:solidFill>
                <a:latin typeface="+mj-lt"/>
              </a:rPr>
              <a:t>Recepción comentarios del mercado y público en general.</a:t>
            </a:r>
          </a:p>
          <a:p>
            <a:pPr marL="366713" lvl="1" indent="-268288" defTabSz="274638" fontAlgn="base">
              <a:spcBef>
                <a:spcPct val="0"/>
              </a:spcBef>
              <a:spcAft>
                <a:spcPct val="0"/>
              </a:spcAft>
              <a:buBlip>
                <a:blip r:embed="rId4"/>
              </a:buBlip>
              <a:tabLst>
                <a:tab pos="530225" algn="l"/>
              </a:tabLst>
              <a:defRPr/>
            </a:pPr>
            <a:endParaRPr lang="es-ES" sz="2200" dirty="0">
              <a:solidFill>
                <a:srgbClr val="0000CC"/>
              </a:solidFill>
              <a:latin typeface="+mj-lt"/>
            </a:endParaRPr>
          </a:p>
          <a:p>
            <a:pPr marL="366713" lvl="1" indent="-268288" defTabSz="274638" fontAlgn="base">
              <a:spcBef>
                <a:spcPct val="0"/>
              </a:spcBef>
              <a:spcAft>
                <a:spcPct val="0"/>
              </a:spcAft>
              <a:buBlip>
                <a:blip r:embed="rId4"/>
              </a:buBlip>
              <a:tabLst>
                <a:tab pos="530225" algn="l"/>
              </a:tabLst>
              <a:defRPr/>
            </a:pPr>
            <a:r>
              <a:rPr lang="es-ES" sz="2200" dirty="0">
                <a:solidFill>
                  <a:srgbClr val="0000CC"/>
                </a:solidFill>
                <a:latin typeface="+mj-lt"/>
              </a:rPr>
              <a:t>Evaluación comentarios del mercado.</a:t>
            </a:r>
          </a:p>
          <a:p>
            <a:pPr marL="366713" lvl="1" indent="-268288" defTabSz="274638" fontAlgn="base">
              <a:spcBef>
                <a:spcPct val="0"/>
              </a:spcBef>
              <a:spcAft>
                <a:spcPct val="0"/>
              </a:spcAft>
              <a:buBlip>
                <a:blip r:embed="rId4"/>
              </a:buBlip>
              <a:tabLst>
                <a:tab pos="530225" algn="l"/>
              </a:tabLst>
              <a:defRPr/>
            </a:pPr>
            <a:endParaRPr lang="es-ES" sz="2200" dirty="0">
              <a:solidFill>
                <a:srgbClr val="0000CC"/>
              </a:solidFill>
              <a:latin typeface="+mj-lt"/>
            </a:endParaRPr>
          </a:p>
          <a:p>
            <a:pPr marL="366713" lvl="1" indent="-268288" defTabSz="274638" fontAlgn="base">
              <a:spcBef>
                <a:spcPct val="0"/>
              </a:spcBef>
              <a:spcAft>
                <a:spcPct val="0"/>
              </a:spcAft>
              <a:buBlip>
                <a:blip r:embed="rId4"/>
              </a:buBlip>
              <a:tabLst>
                <a:tab pos="530225" algn="l"/>
              </a:tabLst>
              <a:defRPr/>
            </a:pPr>
            <a:endParaRPr lang="es-ES" sz="2200" dirty="0">
              <a:solidFill>
                <a:srgbClr val="0000CC"/>
              </a:solidFill>
              <a:latin typeface="+mj-lt"/>
            </a:endParaRPr>
          </a:p>
          <a:p>
            <a:pPr marL="366713" lvl="1" indent="-268288" defTabSz="274638" fontAlgn="base">
              <a:spcBef>
                <a:spcPct val="0"/>
              </a:spcBef>
              <a:spcAft>
                <a:spcPct val="0"/>
              </a:spcAft>
              <a:buBlip>
                <a:blip r:embed="rId4"/>
              </a:buBlip>
              <a:tabLst>
                <a:tab pos="530225" algn="l"/>
              </a:tabLst>
              <a:defRPr/>
            </a:pPr>
            <a:r>
              <a:rPr lang="es-ES" sz="2200" dirty="0">
                <a:solidFill>
                  <a:srgbClr val="0000CC"/>
                </a:solidFill>
                <a:latin typeface="+mj-lt"/>
              </a:rPr>
              <a:t>Informe final</a:t>
            </a:r>
          </a:p>
          <a:p>
            <a:pPr marL="366713" lvl="1" indent="-268288" defTabSz="274638" fontAlgn="base">
              <a:spcBef>
                <a:spcPct val="0"/>
              </a:spcBef>
              <a:spcAft>
                <a:spcPct val="0"/>
              </a:spcAft>
              <a:buBlip>
                <a:blip r:embed="rId4"/>
              </a:buBlip>
              <a:tabLst>
                <a:tab pos="530225" algn="l"/>
              </a:tabLst>
              <a:defRPr/>
            </a:pPr>
            <a:endParaRPr lang="es-ES" sz="2200" dirty="0">
              <a:solidFill>
                <a:srgbClr val="0000CC"/>
              </a:solidFill>
              <a:latin typeface="+mj-lt"/>
            </a:endParaRPr>
          </a:p>
          <a:p>
            <a:pPr marL="366713" lvl="1" indent="-268288" defTabSz="274638" fontAlgn="base">
              <a:spcBef>
                <a:spcPct val="0"/>
              </a:spcBef>
              <a:spcAft>
                <a:spcPct val="0"/>
              </a:spcAft>
              <a:buBlip>
                <a:blip r:embed="rId4"/>
              </a:buBlip>
              <a:tabLst>
                <a:tab pos="530225" algn="l"/>
              </a:tabLst>
              <a:defRPr/>
            </a:pPr>
            <a:r>
              <a:rPr lang="es-ES" sz="2200" dirty="0">
                <a:solidFill>
                  <a:srgbClr val="0000CC"/>
                </a:solidFill>
                <a:latin typeface="+mj-lt"/>
              </a:rPr>
              <a:t>Inicio Implementación Modelo</a:t>
            </a:r>
          </a:p>
        </p:txBody>
      </p:sp>
      <p:sp>
        <p:nvSpPr>
          <p:cNvPr id="7" name="6 CuadroTexto"/>
          <p:cNvSpPr txBox="1"/>
          <p:nvPr/>
        </p:nvSpPr>
        <p:spPr>
          <a:xfrm>
            <a:off x="161752" y="260648"/>
            <a:ext cx="9099330" cy="523220"/>
          </a:xfrm>
          <a:prstGeom prst="rect">
            <a:avLst/>
          </a:prstGeom>
          <a:noFill/>
        </p:spPr>
        <p:txBody>
          <a:bodyPr wrap="square" rtlCol="0">
            <a:spAutoFit/>
          </a:bodyPr>
          <a:lstStyle/>
          <a:p>
            <a:pPr marL="0" lvl="1"/>
            <a:r>
              <a:rPr lang="es-ES" sz="2700" b="1" dirty="0" smtClean="0">
                <a:solidFill>
                  <a:srgbClr val="FFC000"/>
                </a:solidFill>
                <a:latin typeface="Century Gothic" pitchFamily="34" charset="0"/>
              </a:rPr>
              <a:t>Cronograma</a:t>
            </a:r>
            <a:endParaRPr lang="es-ES" sz="2700" b="1" dirty="0">
              <a:solidFill>
                <a:srgbClr val="FFC000"/>
              </a:solidFill>
              <a:latin typeface="Century Gothic" pitchFamily="34" charset="0"/>
            </a:endParaRPr>
          </a:p>
        </p:txBody>
      </p:sp>
      <p:sp>
        <p:nvSpPr>
          <p:cNvPr id="9" name="8 Rectángulo"/>
          <p:cNvSpPr/>
          <p:nvPr/>
        </p:nvSpPr>
        <p:spPr>
          <a:xfrm>
            <a:off x="5796136" y="1413351"/>
            <a:ext cx="3096344" cy="4154984"/>
          </a:xfrm>
          <a:prstGeom prst="rect">
            <a:avLst/>
          </a:prstGeom>
          <a:ln>
            <a:solidFill>
              <a:schemeClr val="tx1"/>
            </a:solidFill>
          </a:ln>
        </p:spPr>
        <p:txBody>
          <a:bodyPr wrap="square">
            <a:spAutoFit/>
          </a:bodyPr>
          <a:lstStyle/>
          <a:p>
            <a:pPr marL="366713" lvl="1" indent="-268288" defTabSz="274638" fontAlgn="base">
              <a:spcBef>
                <a:spcPct val="0"/>
              </a:spcBef>
              <a:spcAft>
                <a:spcPct val="0"/>
              </a:spcAft>
              <a:buBlip>
                <a:blip r:embed="rId4"/>
              </a:buBlip>
              <a:tabLst>
                <a:tab pos="530225" algn="l"/>
              </a:tabLst>
              <a:defRPr/>
            </a:pPr>
            <a:r>
              <a:rPr lang="es-ES" sz="2200" dirty="0">
                <a:solidFill>
                  <a:srgbClr val="0000CC"/>
                </a:solidFill>
                <a:latin typeface="+mj-lt"/>
              </a:rPr>
              <a:t>Julio 2014</a:t>
            </a:r>
          </a:p>
          <a:p>
            <a:pPr marL="98425" lvl="1" defTabSz="274638" fontAlgn="base">
              <a:spcBef>
                <a:spcPct val="0"/>
              </a:spcBef>
              <a:spcAft>
                <a:spcPct val="0"/>
              </a:spcAft>
              <a:tabLst>
                <a:tab pos="530225" algn="l"/>
              </a:tabLst>
              <a:defRPr/>
            </a:pPr>
            <a:endParaRPr lang="es-ES" sz="2200" dirty="0">
              <a:solidFill>
                <a:srgbClr val="0000CC"/>
              </a:solidFill>
              <a:latin typeface="+mj-lt"/>
            </a:endParaRPr>
          </a:p>
          <a:p>
            <a:pPr marL="366713" lvl="1" indent="-268288" defTabSz="274638" fontAlgn="base">
              <a:spcBef>
                <a:spcPct val="0"/>
              </a:spcBef>
              <a:spcAft>
                <a:spcPct val="0"/>
              </a:spcAft>
              <a:buBlip>
                <a:blip r:embed="rId4"/>
              </a:buBlip>
              <a:tabLst>
                <a:tab pos="530225" algn="l"/>
              </a:tabLst>
              <a:defRPr/>
            </a:pPr>
            <a:endParaRPr lang="es-ES" sz="2200" dirty="0">
              <a:solidFill>
                <a:srgbClr val="0000CC"/>
              </a:solidFill>
              <a:latin typeface="+mj-lt"/>
            </a:endParaRPr>
          </a:p>
          <a:p>
            <a:pPr marL="366713" lvl="1" indent="-268288" defTabSz="274638" fontAlgn="base">
              <a:spcBef>
                <a:spcPct val="0"/>
              </a:spcBef>
              <a:spcAft>
                <a:spcPct val="0"/>
              </a:spcAft>
              <a:buBlip>
                <a:blip r:embed="rId4"/>
              </a:buBlip>
              <a:tabLst>
                <a:tab pos="530225" algn="l"/>
              </a:tabLst>
              <a:defRPr/>
            </a:pPr>
            <a:r>
              <a:rPr lang="es-ES" sz="2200" dirty="0">
                <a:solidFill>
                  <a:srgbClr val="0000CC"/>
                </a:solidFill>
                <a:latin typeface="+mj-lt"/>
              </a:rPr>
              <a:t>Octubre 2014</a:t>
            </a:r>
          </a:p>
          <a:p>
            <a:pPr marL="366713" lvl="1" indent="-268288" defTabSz="274638" fontAlgn="base">
              <a:spcBef>
                <a:spcPct val="0"/>
              </a:spcBef>
              <a:spcAft>
                <a:spcPct val="0"/>
              </a:spcAft>
              <a:buBlip>
                <a:blip r:embed="rId4"/>
              </a:buBlip>
              <a:tabLst>
                <a:tab pos="530225" algn="l"/>
              </a:tabLst>
              <a:defRPr/>
            </a:pPr>
            <a:endParaRPr lang="es-ES" sz="2200" dirty="0">
              <a:solidFill>
                <a:srgbClr val="0000CC"/>
              </a:solidFill>
              <a:latin typeface="+mj-lt"/>
            </a:endParaRPr>
          </a:p>
          <a:p>
            <a:pPr marL="366713" lvl="1" indent="-268288" defTabSz="274638" fontAlgn="base">
              <a:spcBef>
                <a:spcPct val="0"/>
              </a:spcBef>
              <a:spcAft>
                <a:spcPct val="0"/>
              </a:spcAft>
              <a:buBlip>
                <a:blip r:embed="rId4"/>
              </a:buBlip>
              <a:tabLst>
                <a:tab pos="530225" algn="l"/>
              </a:tabLst>
              <a:defRPr/>
            </a:pPr>
            <a:endParaRPr lang="es-ES" sz="2200" dirty="0">
              <a:solidFill>
                <a:srgbClr val="0000CC"/>
              </a:solidFill>
              <a:latin typeface="+mj-lt"/>
            </a:endParaRPr>
          </a:p>
          <a:p>
            <a:pPr marL="366713" lvl="1" indent="-268288" defTabSz="274638" fontAlgn="base">
              <a:spcBef>
                <a:spcPct val="0"/>
              </a:spcBef>
              <a:spcAft>
                <a:spcPct val="0"/>
              </a:spcAft>
              <a:buBlip>
                <a:blip r:embed="rId4"/>
              </a:buBlip>
              <a:tabLst>
                <a:tab pos="530225" algn="l"/>
              </a:tabLst>
              <a:defRPr/>
            </a:pPr>
            <a:r>
              <a:rPr lang="es-ES" sz="2200" dirty="0">
                <a:solidFill>
                  <a:srgbClr val="0000CC"/>
                </a:solidFill>
                <a:latin typeface="+mj-lt"/>
              </a:rPr>
              <a:t>Noviembre – Diciembre 2014</a:t>
            </a:r>
          </a:p>
          <a:p>
            <a:pPr marL="366713" lvl="1" indent="-268288" defTabSz="274638" fontAlgn="base">
              <a:spcBef>
                <a:spcPct val="0"/>
              </a:spcBef>
              <a:spcAft>
                <a:spcPct val="0"/>
              </a:spcAft>
              <a:buBlip>
                <a:blip r:embed="rId4"/>
              </a:buBlip>
              <a:tabLst>
                <a:tab pos="530225" algn="l"/>
              </a:tabLst>
              <a:defRPr/>
            </a:pPr>
            <a:endParaRPr lang="es-ES" sz="2200" dirty="0">
              <a:solidFill>
                <a:srgbClr val="0000CC"/>
              </a:solidFill>
              <a:latin typeface="+mj-lt"/>
            </a:endParaRPr>
          </a:p>
          <a:p>
            <a:pPr marL="366713" lvl="1" indent="-268288" defTabSz="274638" fontAlgn="base">
              <a:spcBef>
                <a:spcPct val="0"/>
              </a:spcBef>
              <a:spcAft>
                <a:spcPct val="0"/>
              </a:spcAft>
              <a:buBlip>
                <a:blip r:embed="rId4"/>
              </a:buBlip>
              <a:tabLst>
                <a:tab pos="530225" algn="l"/>
              </a:tabLst>
              <a:defRPr/>
            </a:pPr>
            <a:r>
              <a:rPr lang="es-ES" sz="2200" dirty="0">
                <a:solidFill>
                  <a:srgbClr val="0000CC"/>
                </a:solidFill>
                <a:latin typeface="+mj-lt"/>
              </a:rPr>
              <a:t>1º Trimestre 2015</a:t>
            </a:r>
          </a:p>
          <a:p>
            <a:pPr marL="366713" lvl="1" indent="-268288" defTabSz="274638" fontAlgn="base">
              <a:spcBef>
                <a:spcPct val="0"/>
              </a:spcBef>
              <a:spcAft>
                <a:spcPct val="0"/>
              </a:spcAft>
              <a:buBlip>
                <a:blip r:embed="rId4"/>
              </a:buBlip>
              <a:tabLst>
                <a:tab pos="530225" algn="l"/>
              </a:tabLst>
              <a:defRPr/>
            </a:pPr>
            <a:endParaRPr lang="es-ES" sz="2200" dirty="0">
              <a:solidFill>
                <a:srgbClr val="0000CC"/>
              </a:solidFill>
              <a:latin typeface="+mj-lt"/>
            </a:endParaRPr>
          </a:p>
          <a:p>
            <a:pPr marL="366713" lvl="1" indent="-268288" defTabSz="274638" fontAlgn="base">
              <a:spcBef>
                <a:spcPct val="0"/>
              </a:spcBef>
              <a:spcAft>
                <a:spcPct val="0"/>
              </a:spcAft>
              <a:buBlip>
                <a:blip r:embed="rId4"/>
              </a:buBlip>
              <a:tabLst>
                <a:tab pos="530225" algn="l"/>
              </a:tabLst>
              <a:defRPr/>
            </a:pPr>
            <a:r>
              <a:rPr lang="es-ES" sz="2200" dirty="0">
                <a:solidFill>
                  <a:srgbClr val="0000CC"/>
                </a:solidFill>
                <a:latin typeface="+mj-lt"/>
              </a:rPr>
              <a:t>2º Trimestre 2015</a:t>
            </a:r>
          </a:p>
        </p:txBody>
      </p:sp>
    </p:spTree>
    <p:extLst>
      <p:ext uri="{BB962C8B-B14F-4D97-AF65-F5344CB8AC3E}">
        <p14:creationId xmlns:p14="http://schemas.microsoft.com/office/powerpoint/2010/main" val="28006299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8" name="7 CuadroTexto"/>
          <p:cNvSpPr txBox="1"/>
          <p:nvPr/>
        </p:nvSpPr>
        <p:spPr>
          <a:xfrm>
            <a:off x="179512" y="1556792"/>
            <a:ext cx="8640960" cy="3754874"/>
          </a:xfrm>
          <a:prstGeom prst="rect">
            <a:avLst/>
          </a:prstGeom>
          <a:noFill/>
        </p:spPr>
        <p:txBody>
          <a:bodyPr wrap="square" rtlCol="0">
            <a:spAutoFit/>
          </a:bodyPr>
          <a:lstStyle/>
          <a:p>
            <a:pPr marL="1158875" lvl="1" indent="-701675" algn="just">
              <a:spcAft>
                <a:spcPts val="600"/>
              </a:spcAft>
              <a:buClr>
                <a:srgbClr val="CC9900"/>
              </a:buClr>
              <a:buSzPct val="124000"/>
              <a:buFont typeface="+mj-lt"/>
              <a:buAutoNum type="romanUcPeriod"/>
            </a:pPr>
            <a:r>
              <a:rPr lang="es-CL" sz="2200" dirty="0" smtClean="0">
                <a:solidFill>
                  <a:srgbClr val="0000CC"/>
                </a:solidFill>
                <a:latin typeface="+mj-lt"/>
              </a:rPr>
              <a:t>Introducción</a:t>
            </a:r>
          </a:p>
          <a:p>
            <a:pPr marL="1158875" lvl="1" indent="-701675" algn="just">
              <a:spcAft>
                <a:spcPts val="600"/>
              </a:spcAft>
              <a:buClr>
                <a:srgbClr val="CC9900"/>
              </a:buClr>
              <a:buSzPct val="124000"/>
              <a:buFont typeface="+mj-lt"/>
              <a:buAutoNum type="romanUcPeriod"/>
            </a:pPr>
            <a:endParaRPr lang="es-CL" sz="2200" dirty="0">
              <a:solidFill>
                <a:srgbClr val="0000CC"/>
              </a:solidFill>
              <a:latin typeface="+mj-lt"/>
            </a:endParaRPr>
          </a:p>
          <a:p>
            <a:pPr marL="1158875" lvl="1" indent="-701675" algn="just">
              <a:spcAft>
                <a:spcPts val="600"/>
              </a:spcAft>
              <a:buClr>
                <a:srgbClr val="CC9900"/>
              </a:buClr>
              <a:buSzPct val="124000"/>
              <a:buFont typeface="+mj-lt"/>
              <a:buAutoNum type="romanUcPeriod"/>
            </a:pPr>
            <a:r>
              <a:rPr lang="es-ES" sz="2200" dirty="0" smtClean="0">
                <a:solidFill>
                  <a:srgbClr val="0000CC"/>
                </a:solidFill>
                <a:latin typeface="+mj-lt"/>
              </a:rPr>
              <a:t>Enfoque de Regulación y Supervisión actual de </a:t>
            </a:r>
            <a:r>
              <a:rPr lang="es-CL" sz="2200" dirty="0" err="1" smtClean="0">
                <a:solidFill>
                  <a:srgbClr val="0000CC"/>
                </a:solidFill>
                <a:latin typeface="+mj-lt"/>
              </a:rPr>
              <a:t>CdM</a:t>
            </a:r>
            <a:r>
              <a:rPr lang="es-CL" sz="2200" dirty="0" smtClean="0">
                <a:solidFill>
                  <a:srgbClr val="0000CC"/>
                </a:solidFill>
                <a:latin typeface="+mj-lt"/>
              </a:rPr>
              <a:t> </a:t>
            </a:r>
            <a:r>
              <a:rPr lang="es-ES" sz="2200" dirty="0">
                <a:solidFill>
                  <a:srgbClr val="0000CC"/>
                </a:solidFill>
              </a:rPr>
              <a:t>en </a:t>
            </a:r>
            <a:r>
              <a:rPr lang="es-ES" sz="2200" dirty="0" smtClean="0">
                <a:solidFill>
                  <a:srgbClr val="0000CC"/>
                </a:solidFill>
              </a:rPr>
              <a:t>Chile</a:t>
            </a:r>
            <a:endParaRPr lang="es-CL" sz="2200" dirty="0" smtClean="0">
              <a:solidFill>
                <a:srgbClr val="0000CC"/>
              </a:solidFill>
              <a:latin typeface="+mj-lt"/>
            </a:endParaRPr>
          </a:p>
          <a:p>
            <a:pPr marL="1158875" lvl="1" indent="-701675" algn="just">
              <a:spcAft>
                <a:spcPts val="600"/>
              </a:spcAft>
              <a:buClr>
                <a:srgbClr val="CC9900"/>
              </a:buClr>
              <a:buSzPct val="124000"/>
              <a:buFont typeface="+mj-lt"/>
              <a:buAutoNum type="romanUcPeriod"/>
            </a:pPr>
            <a:endParaRPr lang="es-CL" sz="2200" dirty="0">
              <a:solidFill>
                <a:srgbClr val="0000CC"/>
              </a:solidFill>
              <a:latin typeface="+mj-lt"/>
            </a:endParaRPr>
          </a:p>
          <a:p>
            <a:pPr marL="1158875" lvl="1" indent="-701675" algn="just">
              <a:spcAft>
                <a:spcPts val="600"/>
              </a:spcAft>
              <a:buClr>
                <a:srgbClr val="CC9900"/>
              </a:buClr>
              <a:buSzPct val="124000"/>
              <a:buFont typeface="+mj-lt"/>
              <a:buAutoNum type="romanUcPeriod"/>
            </a:pPr>
            <a:r>
              <a:rPr lang="es-ES" sz="2200" dirty="0" smtClean="0">
                <a:solidFill>
                  <a:srgbClr val="0000CC"/>
                </a:solidFill>
                <a:latin typeface="+mj-lt"/>
              </a:rPr>
              <a:t>Nuevo </a:t>
            </a:r>
            <a:r>
              <a:rPr lang="es-ES" sz="2200" dirty="0">
                <a:solidFill>
                  <a:srgbClr val="0000CC"/>
                </a:solidFill>
                <a:latin typeface="+mj-lt"/>
              </a:rPr>
              <a:t>enfoque de Regulación y Supervisión de </a:t>
            </a:r>
            <a:r>
              <a:rPr lang="es-ES" sz="2200" dirty="0" err="1" smtClean="0">
                <a:solidFill>
                  <a:srgbClr val="0000CC"/>
                </a:solidFill>
                <a:latin typeface="+mj-lt"/>
              </a:rPr>
              <a:t>CdM</a:t>
            </a:r>
            <a:endParaRPr lang="es-ES" sz="2200" dirty="0" smtClean="0">
              <a:solidFill>
                <a:srgbClr val="0000CC"/>
              </a:solidFill>
              <a:latin typeface="+mj-lt"/>
            </a:endParaRPr>
          </a:p>
          <a:p>
            <a:pPr marL="1158875" lvl="1" indent="-701675" algn="just">
              <a:spcAft>
                <a:spcPts val="600"/>
              </a:spcAft>
              <a:buClr>
                <a:srgbClr val="CC9900"/>
              </a:buClr>
              <a:buSzPct val="124000"/>
              <a:buFont typeface="+mj-lt"/>
              <a:buAutoNum type="romanUcPeriod"/>
            </a:pPr>
            <a:endParaRPr lang="es-CL" sz="2200" dirty="0">
              <a:solidFill>
                <a:srgbClr val="0000CC"/>
              </a:solidFill>
              <a:latin typeface="+mj-lt"/>
            </a:endParaRPr>
          </a:p>
          <a:p>
            <a:pPr marL="1158875" lvl="1" indent="-701675" algn="just">
              <a:spcAft>
                <a:spcPts val="600"/>
              </a:spcAft>
              <a:buClr>
                <a:srgbClr val="CC9900"/>
              </a:buClr>
              <a:buSzPct val="124000"/>
              <a:buFont typeface="+mj-lt"/>
              <a:buAutoNum type="romanUcPeriod"/>
            </a:pPr>
            <a:r>
              <a:rPr lang="es-ES" sz="2200" dirty="0" smtClean="0">
                <a:solidFill>
                  <a:srgbClr val="0000CC"/>
                </a:solidFill>
                <a:latin typeface="+mj-lt"/>
              </a:rPr>
              <a:t>Objetivos </a:t>
            </a:r>
            <a:r>
              <a:rPr lang="es-ES" sz="2200" dirty="0">
                <a:solidFill>
                  <a:srgbClr val="0000CC"/>
                </a:solidFill>
                <a:latin typeface="+mj-lt"/>
              </a:rPr>
              <a:t>y beneficios </a:t>
            </a:r>
            <a:r>
              <a:rPr lang="es-ES" sz="2200" dirty="0" smtClean="0">
                <a:solidFill>
                  <a:srgbClr val="0000CC"/>
                </a:solidFill>
                <a:latin typeface="+mj-lt"/>
              </a:rPr>
              <a:t>esperados</a:t>
            </a:r>
          </a:p>
          <a:p>
            <a:pPr marL="1158875" lvl="1" indent="-701675" algn="just">
              <a:spcAft>
                <a:spcPts val="600"/>
              </a:spcAft>
              <a:buClr>
                <a:srgbClr val="CC9900"/>
              </a:buClr>
              <a:buSzPct val="124000"/>
              <a:buFont typeface="+mj-lt"/>
              <a:buAutoNum type="romanUcPeriod"/>
            </a:pPr>
            <a:endParaRPr lang="es-ES" sz="2200" dirty="0">
              <a:solidFill>
                <a:srgbClr val="0000CC"/>
              </a:solidFill>
              <a:latin typeface="+mj-lt"/>
            </a:endParaRPr>
          </a:p>
          <a:p>
            <a:pPr marL="1158875" lvl="1" indent="-701675" algn="just">
              <a:spcAft>
                <a:spcPts val="600"/>
              </a:spcAft>
              <a:buClr>
                <a:srgbClr val="CC9900"/>
              </a:buClr>
              <a:buSzPct val="124000"/>
              <a:buFont typeface="+mj-lt"/>
              <a:buAutoNum type="romanUcPeriod"/>
            </a:pPr>
            <a:r>
              <a:rPr lang="es-ES" sz="2200" dirty="0" smtClean="0">
                <a:solidFill>
                  <a:srgbClr val="0000CC"/>
                </a:solidFill>
                <a:latin typeface="+mj-lt"/>
              </a:rPr>
              <a:t>Conclusiones y Cronograma</a:t>
            </a:r>
          </a:p>
        </p:txBody>
      </p:sp>
      <p:sp>
        <p:nvSpPr>
          <p:cNvPr id="2" name="1 CuadroTexto"/>
          <p:cNvSpPr txBox="1"/>
          <p:nvPr/>
        </p:nvSpPr>
        <p:spPr>
          <a:xfrm>
            <a:off x="358072" y="342665"/>
            <a:ext cx="8640960" cy="584775"/>
          </a:xfrm>
          <a:prstGeom prst="rect">
            <a:avLst/>
          </a:prstGeom>
          <a:noFill/>
        </p:spPr>
        <p:txBody>
          <a:bodyPr wrap="square" rtlCol="0">
            <a:spAutoFit/>
          </a:bodyPr>
          <a:lstStyle/>
          <a:p>
            <a:r>
              <a:rPr lang="es-CL" sz="3200" b="1" dirty="0">
                <a:solidFill>
                  <a:srgbClr val="FFC000"/>
                </a:solidFill>
                <a:latin typeface="Century Gothic" pitchFamily="34" charset="0"/>
              </a:rPr>
              <a:t>Índice</a:t>
            </a:r>
          </a:p>
        </p:txBody>
      </p:sp>
    </p:spTree>
    <p:extLst>
      <p:ext uri="{BB962C8B-B14F-4D97-AF65-F5344CB8AC3E}">
        <p14:creationId xmlns:p14="http://schemas.microsoft.com/office/powerpoint/2010/main" val="225921458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4" name="3 Rectángulo"/>
          <p:cNvSpPr/>
          <p:nvPr/>
        </p:nvSpPr>
        <p:spPr>
          <a:xfrm>
            <a:off x="1043608" y="2708920"/>
            <a:ext cx="7128791" cy="923330"/>
          </a:xfrm>
          <a:prstGeom prst="rect">
            <a:avLst/>
          </a:prstGeom>
        </p:spPr>
        <p:txBody>
          <a:bodyPr wrap="square">
            <a:spAutoFit/>
          </a:bodyPr>
          <a:lstStyle/>
          <a:p>
            <a:pPr algn="ctr"/>
            <a:r>
              <a:rPr lang="es-CL" sz="5400" dirty="0">
                <a:solidFill>
                  <a:schemeClr val="bg2">
                    <a:lumMod val="90000"/>
                  </a:schemeClr>
                </a:solidFill>
                <a:latin typeface="+mj-lt"/>
              </a:rPr>
              <a:t>Muchas Gracias</a:t>
            </a:r>
            <a:r>
              <a:rPr lang="es-CL" sz="5400" dirty="0" smtClean="0">
                <a:solidFill>
                  <a:schemeClr val="bg2">
                    <a:lumMod val="90000"/>
                  </a:schemeClr>
                </a:solidFill>
                <a:latin typeface="+mj-lt"/>
              </a:rPr>
              <a:t>!</a:t>
            </a:r>
            <a:endParaRPr lang="es-CL" sz="5400" dirty="0">
              <a:solidFill>
                <a:schemeClr val="bg2">
                  <a:lumMod val="90000"/>
                </a:schemeClr>
              </a:solidFill>
              <a:latin typeface="+mj-lt"/>
            </a:endParaRPr>
          </a:p>
        </p:txBody>
      </p:sp>
      <p:sp>
        <p:nvSpPr>
          <p:cNvPr id="2" name="1 CuadroTexto"/>
          <p:cNvSpPr txBox="1"/>
          <p:nvPr/>
        </p:nvSpPr>
        <p:spPr>
          <a:xfrm>
            <a:off x="3203848" y="6237312"/>
            <a:ext cx="3987486" cy="492443"/>
          </a:xfrm>
          <a:prstGeom prst="rect">
            <a:avLst/>
          </a:prstGeom>
          <a:noFill/>
        </p:spPr>
        <p:txBody>
          <a:bodyPr wrap="square" rtlCol="0">
            <a:spAutoFit/>
          </a:bodyPr>
          <a:lstStyle/>
          <a:p>
            <a:r>
              <a:rPr lang="es-CL" dirty="0" smtClean="0">
                <a:solidFill>
                  <a:schemeClr val="bg2">
                    <a:lumMod val="90000"/>
                  </a:schemeClr>
                </a:solidFill>
                <a:latin typeface="Century Gothic" pitchFamily="34" charset="0"/>
              </a:rPr>
              <a:t>       </a:t>
            </a:r>
            <a:r>
              <a:rPr lang="es-CL" sz="2600" dirty="0">
                <a:solidFill>
                  <a:schemeClr val="bg2">
                    <a:lumMod val="90000"/>
                  </a:schemeClr>
                </a:solidFill>
                <a:latin typeface="+mj-lt"/>
              </a:rPr>
              <a:t>Asunción, Abril de 2014</a:t>
            </a:r>
          </a:p>
        </p:txBody>
      </p:sp>
    </p:spTree>
    <p:extLst>
      <p:ext uri="{BB962C8B-B14F-4D97-AF65-F5344CB8AC3E}">
        <p14:creationId xmlns:p14="http://schemas.microsoft.com/office/powerpoint/2010/main" val="74341595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CuadroTexto"/>
          <p:cNvSpPr txBox="1"/>
          <p:nvPr/>
        </p:nvSpPr>
        <p:spPr>
          <a:xfrm>
            <a:off x="258956" y="332656"/>
            <a:ext cx="8928991" cy="523220"/>
          </a:xfrm>
          <a:prstGeom prst="rect">
            <a:avLst/>
          </a:prstGeom>
          <a:noFill/>
        </p:spPr>
        <p:txBody>
          <a:bodyPr wrap="square" rtlCol="0">
            <a:spAutoFit/>
          </a:bodyPr>
          <a:lstStyle/>
          <a:p>
            <a:r>
              <a:rPr lang="es-CL" sz="2800" b="1" dirty="0" smtClean="0">
                <a:solidFill>
                  <a:srgbClr val="FFC000"/>
                </a:solidFill>
                <a:latin typeface="Century Gothic" pitchFamily="34" charset="0"/>
              </a:rPr>
              <a:t>Introducción</a:t>
            </a:r>
            <a:endParaRPr lang="es-CL" sz="2800" b="1" dirty="0">
              <a:solidFill>
                <a:srgbClr val="FFC000"/>
              </a:solidFill>
              <a:latin typeface="Century Gothic" pitchFamily="34" charset="0"/>
            </a:endParaRPr>
          </a:p>
        </p:txBody>
      </p:sp>
      <p:sp>
        <p:nvSpPr>
          <p:cNvPr id="43" name="Rectangle 7"/>
          <p:cNvSpPr>
            <a:spLocks noChangeArrowheads="1"/>
          </p:cNvSpPr>
          <p:nvPr/>
        </p:nvSpPr>
        <p:spPr bwMode="auto">
          <a:xfrm>
            <a:off x="395536" y="1412776"/>
            <a:ext cx="8064896"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285750" lvl="1" algn="just" eaLnBrk="1" hangingPunct="1">
              <a:spcBef>
                <a:spcPct val="0"/>
              </a:spcBef>
              <a:buClr>
                <a:srgbClr val="FFC000"/>
              </a:buClr>
              <a:buSzPct val="130000"/>
              <a:buFont typeface="Wingdings" pitchFamily="2" charset="2"/>
              <a:buChar char="§"/>
            </a:pPr>
            <a:r>
              <a:rPr lang="es-CL" sz="2200" dirty="0" smtClean="0">
                <a:solidFill>
                  <a:srgbClr val="0000CC"/>
                </a:solidFill>
                <a:latin typeface="+mj-lt"/>
              </a:rPr>
              <a:t>Numerosos cambios regulatorios recientes (nueva Ley contrato de seguros, sistema consulta de seguros, licitación seguros hipotecarios y liquidación de siniestros)</a:t>
            </a:r>
          </a:p>
          <a:p>
            <a:pPr marL="285750" lvl="1" algn="just" eaLnBrk="1" hangingPunct="1">
              <a:spcBef>
                <a:spcPct val="0"/>
              </a:spcBef>
              <a:buClr>
                <a:srgbClr val="FFC000"/>
              </a:buClr>
              <a:buSzPct val="130000"/>
              <a:buFont typeface="Wingdings" pitchFamily="2" charset="2"/>
              <a:buChar char="§"/>
            </a:pPr>
            <a:endParaRPr lang="es-CL" altLang="es-CL" sz="22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2200" dirty="0" smtClean="0">
                <a:solidFill>
                  <a:srgbClr val="0000CC"/>
                </a:solidFill>
                <a:latin typeface="+mj-lt"/>
              </a:rPr>
              <a:t>Además con </a:t>
            </a:r>
            <a:r>
              <a:rPr lang="es-CL" sz="2200" dirty="0">
                <a:solidFill>
                  <a:srgbClr val="0000CC"/>
                </a:solidFill>
                <a:latin typeface="+mj-lt"/>
              </a:rPr>
              <a:t>el propósito de cumplir de mejor manera su misión como organismo supervisor del mercado de seguros en Chile, la SVS ha modernizado su enfoque de supervisión de solvencia, considerando para ello un modelo de </a:t>
            </a:r>
            <a:r>
              <a:rPr lang="es-CL" sz="2200" dirty="0" smtClean="0">
                <a:solidFill>
                  <a:srgbClr val="0000CC"/>
                </a:solidFill>
                <a:latin typeface="+mj-lt"/>
              </a:rPr>
              <a:t>SBR.</a:t>
            </a:r>
          </a:p>
          <a:p>
            <a:pPr marL="285750" lvl="1" algn="just" eaLnBrk="1" hangingPunct="1">
              <a:spcBef>
                <a:spcPct val="0"/>
              </a:spcBef>
              <a:buClr>
                <a:srgbClr val="FFC000"/>
              </a:buClr>
              <a:buSzPct val="130000"/>
              <a:buFont typeface="Wingdings" pitchFamily="2" charset="2"/>
              <a:buChar char="§"/>
            </a:pPr>
            <a:endParaRPr lang="es-CL" sz="2200" dirty="0" smtClean="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2200" dirty="0" smtClean="0">
                <a:solidFill>
                  <a:srgbClr val="0000CC"/>
                </a:solidFill>
                <a:latin typeface="+mj-lt"/>
              </a:rPr>
              <a:t>Sin embargo, el </a:t>
            </a:r>
            <a:r>
              <a:rPr lang="es-CL" sz="2200" dirty="0">
                <a:solidFill>
                  <a:srgbClr val="0000CC"/>
                </a:solidFill>
                <a:latin typeface="+mj-lt"/>
              </a:rPr>
              <a:t>tema de </a:t>
            </a:r>
            <a:r>
              <a:rPr lang="es-CL" sz="2200" dirty="0" err="1">
                <a:solidFill>
                  <a:srgbClr val="0000CC"/>
                </a:solidFill>
                <a:latin typeface="+mj-lt"/>
              </a:rPr>
              <a:t>CdM</a:t>
            </a:r>
            <a:r>
              <a:rPr lang="es-CL" sz="2200" dirty="0">
                <a:solidFill>
                  <a:srgbClr val="0000CC"/>
                </a:solidFill>
                <a:latin typeface="+mj-lt"/>
              </a:rPr>
              <a:t> ha recibido considerable atención en los últimos años.</a:t>
            </a:r>
          </a:p>
          <a:p>
            <a:pPr marL="285750" lvl="1" algn="just" eaLnBrk="1" hangingPunct="1">
              <a:spcBef>
                <a:spcPct val="0"/>
              </a:spcBef>
              <a:buClr>
                <a:srgbClr val="FFC000"/>
              </a:buClr>
              <a:buSzPct val="130000"/>
              <a:buFont typeface="Wingdings" pitchFamily="2" charset="2"/>
              <a:buChar char="§"/>
            </a:pPr>
            <a:endParaRPr lang="es-CL" sz="22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2200" dirty="0" smtClean="0">
                <a:solidFill>
                  <a:srgbClr val="0000CC"/>
                </a:solidFill>
                <a:latin typeface="+mj-lt"/>
              </a:rPr>
              <a:t>Por esto, la </a:t>
            </a:r>
            <a:r>
              <a:rPr lang="es-CL" sz="2200" dirty="0">
                <a:solidFill>
                  <a:srgbClr val="0000CC"/>
                </a:solidFill>
                <a:latin typeface="+mj-lt"/>
              </a:rPr>
              <a:t>SVS </a:t>
            </a:r>
            <a:r>
              <a:rPr lang="es-CL" sz="2200" dirty="0" smtClean="0">
                <a:solidFill>
                  <a:srgbClr val="0000CC"/>
                </a:solidFill>
                <a:latin typeface="+mj-lt"/>
              </a:rPr>
              <a:t>ha estudiado la </a:t>
            </a:r>
            <a:r>
              <a:rPr lang="es-CL" sz="2200" dirty="0">
                <a:solidFill>
                  <a:srgbClr val="0000CC"/>
                </a:solidFill>
                <a:latin typeface="+mj-lt"/>
              </a:rPr>
              <a:t>experiencia nacional e internacional de </a:t>
            </a:r>
            <a:r>
              <a:rPr lang="es-CL" sz="2200" dirty="0" err="1" smtClean="0">
                <a:solidFill>
                  <a:srgbClr val="0000CC"/>
                </a:solidFill>
                <a:latin typeface="+mj-lt"/>
              </a:rPr>
              <a:t>CdM</a:t>
            </a:r>
            <a:r>
              <a:rPr lang="es-CL" sz="2200" dirty="0" smtClean="0">
                <a:solidFill>
                  <a:srgbClr val="0000CC"/>
                </a:solidFill>
                <a:latin typeface="+mj-lt"/>
              </a:rPr>
              <a:t> con el objetivo </a:t>
            </a:r>
            <a:r>
              <a:rPr lang="es-CL" sz="2200" dirty="0">
                <a:solidFill>
                  <a:srgbClr val="0000CC"/>
                </a:solidFill>
                <a:latin typeface="+mj-lt"/>
              </a:rPr>
              <a:t>final </a:t>
            </a:r>
            <a:r>
              <a:rPr lang="es-CL" sz="2200" dirty="0" smtClean="0">
                <a:solidFill>
                  <a:srgbClr val="0000CC"/>
                </a:solidFill>
                <a:latin typeface="+mj-lt"/>
              </a:rPr>
              <a:t>de </a:t>
            </a:r>
            <a:r>
              <a:rPr lang="es-CL" sz="2200" dirty="0">
                <a:solidFill>
                  <a:srgbClr val="0000CC"/>
                </a:solidFill>
                <a:latin typeface="+mj-lt"/>
              </a:rPr>
              <a:t>proponer un modelo de supervisión, también basado en </a:t>
            </a:r>
            <a:r>
              <a:rPr lang="es-CL" sz="2200" dirty="0" smtClean="0">
                <a:solidFill>
                  <a:srgbClr val="0000CC"/>
                </a:solidFill>
                <a:latin typeface="+mj-lt"/>
              </a:rPr>
              <a:t>riesgos. </a:t>
            </a:r>
            <a:endParaRPr lang="es-CL" sz="2200" dirty="0">
              <a:solidFill>
                <a:srgbClr val="0000CC"/>
              </a:solidFill>
              <a:latin typeface="+mj-lt"/>
            </a:endParaRPr>
          </a:p>
        </p:txBody>
      </p:sp>
    </p:spTree>
    <p:extLst>
      <p:ext uri="{BB962C8B-B14F-4D97-AF65-F5344CB8AC3E}">
        <p14:creationId xmlns:p14="http://schemas.microsoft.com/office/powerpoint/2010/main" val="90222578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CuadroTexto"/>
          <p:cNvSpPr txBox="1"/>
          <p:nvPr/>
        </p:nvSpPr>
        <p:spPr>
          <a:xfrm>
            <a:off x="149128" y="366922"/>
            <a:ext cx="8928991" cy="954107"/>
          </a:xfrm>
          <a:prstGeom prst="rect">
            <a:avLst/>
          </a:prstGeom>
          <a:noFill/>
        </p:spPr>
        <p:txBody>
          <a:bodyPr wrap="square" rtlCol="0">
            <a:spAutoFit/>
          </a:bodyPr>
          <a:lstStyle/>
          <a:p>
            <a:pPr marL="0" lvl="1"/>
            <a:r>
              <a:rPr lang="es-ES" sz="2800" b="1" dirty="0" smtClean="0">
                <a:solidFill>
                  <a:srgbClr val="FFC000"/>
                </a:solidFill>
                <a:latin typeface="Century Gothic" pitchFamily="34" charset="0"/>
              </a:rPr>
              <a:t>Enfoque actual de Regulación y Supervisión de </a:t>
            </a:r>
            <a:r>
              <a:rPr lang="es-CL" sz="2800" b="1" dirty="0" err="1" smtClean="0">
                <a:solidFill>
                  <a:srgbClr val="FFC000"/>
                </a:solidFill>
                <a:latin typeface="Century Gothic" pitchFamily="34" charset="0"/>
              </a:rPr>
              <a:t>CdM</a:t>
            </a:r>
            <a:r>
              <a:rPr lang="es-ES" sz="2800" b="1" dirty="0">
                <a:solidFill>
                  <a:srgbClr val="FFC000"/>
                </a:solidFill>
                <a:latin typeface="Century Gothic" pitchFamily="34" charset="0"/>
              </a:rPr>
              <a:t> en Chile</a:t>
            </a:r>
            <a:endParaRPr lang="es-CL" sz="2800" b="1" dirty="0">
              <a:solidFill>
                <a:srgbClr val="FFC000"/>
              </a:solidFill>
              <a:latin typeface="Century Gothic" pitchFamily="34" charset="0"/>
            </a:endParaRPr>
          </a:p>
        </p:txBody>
      </p:sp>
      <p:sp>
        <p:nvSpPr>
          <p:cNvPr id="43" name="Rectangle 7"/>
          <p:cNvSpPr>
            <a:spLocks noChangeArrowheads="1"/>
          </p:cNvSpPr>
          <p:nvPr/>
        </p:nvSpPr>
        <p:spPr bwMode="auto">
          <a:xfrm>
            <a:off x="395536" y="1484784"/>
            <a:ext cx="8136904"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285750" lvl="1" algn="just" eaLnBrk="1" hangingPunct="1">
              <a:spcBef>
                <a:spcPct val="0"/>
              </a:spcBef>
              <a:buClr>
                <a:srgbClr val="FFC000"/>
              </a:buClr>
              <a:buSzPct val="130000"/>
              <a:buFont typeface="Wingdings" pitchFamily="2" charset="2"/>
              <a:buChar char="§"/>
            </a:pPr>
            <a:r>
              <a:rPr lang="es-CL" sz="2200" dirty="0" smtClean="0">
                <a:solidFill>
                  <a:srgbClr val="0000CC"/>
                </a:solidFill>
                <a:latin typeface="+mj-lt"/>
              </a:rPr>
              <a:t>Si </a:t>
            </a:r>
            <a:r>
              <a:rPr lang="es-CL" sz="2200" dirty="0">
                <a:solidFill>
                  <a:srgbClr val="0000CC"/>
                </a:solidFill>
                <a:latin typeface="+mj-lt"/>
              </a:rPr>
              <a:t>bien la SVS ha avanzado en esta materia, promoviendo que los distintos actores del mercado eleven sus estándares y buenas prácticas de </a:t>
            </a:r>
            <a:r>
              <a:rPr lang="es-CL" sz="2200" dirty="0" err="1" smtClean="0">
                <a:solidFill>
                  <a:srgbClr val="0000CC"/>
                </a:solidFill>
                <a:latin typeface="+mj-lt"/>
              </a:rPr>
              <a:t>CdM</a:t>
            </a:r>
            <a:r>
              <a:rPr lang="es-CL" sz="2200" dirty="0" smtClean="0">
                <a:solidFill>
                  <a:srgbClr val="0000CC"/>
                </a:solidFill>
                <a:latin typeface="+mj-lt"/>
              </a:rPr>
              <a:t>, </a:t>
            </a:r>
            <a:r>
              <a:rPr lang="es-CL" sz="2200" dirty="0">
                <a:solidFill>
                  <a:srgbClr val="0000CC"/>
                </a:solidFill>
                <a:latin typeface="+mj-lt"/>
              </a:rPr>
              <a:t>hoy en día no existe un marco formalmente establecido de buenas prácticas de </a:t>
            </a:r>
            <a:r>
              <a:rPr lang="es-CL" sz="2200" dirty="0" err="1" smtClean="0">
                <a:solidFill>
                  <a:srgbClr val="0000CC"/>
                </a:solidFill>
                <a:latin typeface="+mj-lt"/>
              </a:rPr>
              <a:t>CdM</a:t>
            </a:r>
            <a:r>
              <a:rPr lang="es-CL" sz="2200" dirty="0" smtClean="0">
                <a:solidFill>
                  <a:srgbClr val="0000CC"/>
                </a:solidFill>
                <a:latin typeface="+mj-lt"/>
              </a:rPr>
              <a:t> </a:t>
            </a:r>
            <a:r>
              <a:rPr lang="es-CL" sz="2200" dirty="0">
                <a:solidFill>
                  <a:srgbClr val="0000CC"/>
                </a:solidFill>
                <a:latin typeface="+mj-lt"/>
              </a:rPr>
              <a:t>con carácter preventivo.  </a:t>
            </a:r>
            <a:endParaRPr lang="es-CL" sz="2200" dirty="0" smtClean="0">
              <a:solidFill>
                <a:srgbClr val="0000CC"/>
              </a:solidFill>
              <a:latin typeface="+mj-lt"/>
            </a:endParaRPr>
          </a:p>
          <a:p>
            <a:pPr marL="0" lvl="1" indent="0" algn="just" eaLnBrk="1" hangingPunct="1">
              <a:spcBef>
                <a:spcPct val="0"/>
              </a:spcBef>
              <a:buClr>
                <a:srgbClr val="FFC000"/>
              </a:buClr>
              <a:buSzPct val="130000"/>
              <a:buNone/>
            </a:pPr>
            <a:endParaRPr lang="es-CL" sz="22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2200" dirty="0">
                <a:solidFill>
                  <a:srgbClr val="0000CC"/>
                </a:solidFill>
                <a:latin typeface="+mj-lt"/>
              </a:rPr>
              <a:t>Cabe considerar la existencia </a:t>
            </a:r>
            <a:r>
              <a:rPr lang="es-CL" sz="2200" dirty="0" smtClean="0">
                <a:solidFill>
                  <a:srgbClr val="0000CC"/>
                </a:solidFill>
                <a:latin typeface="+mj-lt"/>
              </a:rPr>
              <a:t>de algunas instancias de </a:t>
            </a:r>
            <a:r>
              <a:rPr lang="es-CL" sz="2200" dirty="0" err="1" smtClean="0">
                <a:solidFill>
                  <a:srgbClr val="0000CC"/>
                </a:solidFill>
                <a:latin typeface="+mj-lt"/>
              </a:rPr>
              <a:t>autoregulación</a:t>
            </a:r>
            <a:r>
              <a:rPr lang="es-CL" sz="2200" dirty="0" smtClean="0">
                <a:solidFill>
                  <a:srgbClr val="0000CC"/>
                </a:solidFill>
                <a:latin typeface="+mj-lt"/>
              </a:rPr>
              <a:t> en el mercado: </a:t>
            </a:r>
          </a:p>
          <a:p>
            <a:pPr marL="900113" lvl="2" indent="-442913" algn="just" eaLnBrk="1" hangingPunct="1">
              <a:spcBef>
                <a:spcPct val="0"/>
              </a:spcBef>
              <a:buClr>
                <a:srgbClr val="FFC000"/>
              </a:buClr>
              <a:buSzPct val="130000"/>
              <a:buFont typeface="Wingdings" panose="05000000000000000000" pitchFamily="2" charset="2"/>
              <a:buChar char="v"/>
              <a:tabLst>
                <a:tab pos="900113" algn="l"/>
              </a:tabLst>
            </a:pPr>
            <a:r>
              <a:rPr lang="es-CL" sz="2200" dirty="0" smtClean="0">
                <a:solidFill>
                  <a:srgbClr val="0000CC"/>
                </a:solidFill>
                <a:latin typeface="+mj-lt"/>
              </a:rPr>
              <a:t>	Consejo </a:t>
            </a:r>
            <a:r>
              <a:rPr lang="es-CL" sz="2200" dirty="0">
                <a:solidFill>
                  <a:srgbClr val="0000CC"/>
                </a:solidFill>
                <a:latin typeface="+mj-lt"/>
              </a:rPr>
              <a:t>de </a:t>
            </a:r>
            <a:r>
              <a:rPr lang="es-CL" sz="2200" dirty="0" err="1">
                <a:solidFill>
                  <a:srgbClr val="0000CC"/>
                </a:solidFill>
                <a:latin typeface="+mj-lt"/>
              </a:rPr>
              <a:t>autoregulación</a:t>
            </a:r>
            <a:r>
              <a:rPr lang="es-CL" sz="2200" dirty="0">
                <a:solidFill>
                  <a:srgbClr val="0000CC"/>
                </a:solidFill>
                <a:latin typeface="+mj-lt"/>
              </a:rPr>
              <a:t> de la </a:t>
            </a:r>
            <a:r>
              <a:rPr lang="es-CL" sz="2200" dirty="0" smtClean="0">
                <a:solidFill>
                  <a:srgbClr val="0000CC"/>
                </a:solidFill>
                <a:latin typeface="+mj-lt"/>
              </a:rPr>
              <a:t>Asociación de Aseguradores (</a:t>
            </a:r>
            <a:r>
              <a:rPr lang="es-CL" sz="2200" dirty="0" err="1" smtClean="0">
                <a:solidFill>
                  <a:srgbClr val="0000CC"/>
                </a:solidFill>
                <a:latin typeface="+mj-lt"/>
              </a:rPr>
              <a:t>AACh</a:t>
            </a:r>
            <a:r>
              <a:rPr lang="es-CL" sz="2200" dirty="0" smtClean="0">
                <a:solidFill>
                  <a:srgbClr val="0000CC"/>
                </a:solidFill>
                <a:latin typeface="+mj-lt"/>
              </a:rPr>
              <a:t>).</a:t>
            </a:r>
          </a:p>
          <a:p>
            <a:pPr marL="900113" lvl="2" indent="-442913" algn="just" eaLnBrk="1" hangingPunct="1">
              <a:spcBef>
                <a:spcPct val="0"/>
              </a:spcBef>
              <a:buClr>
                <a:srgbClr val="FFC000"/>
              </a:buClr>
              <a:buSzPct val="130000"/>
              <a:buFont typeface="Wingdings" panose="05000000000000000000" pitchFamily="2" charset="2"/>
              <a:buChar char="v"/>
              <a:tabLst>
                <a:tab pos="900113" algn="l"/>
              </a:tabLst>
            </a:pPr>
            <a:r>
              <a:rPr lang="es-CL" sz="2200" dirty="0" smtClean="0">
                <a:solidFill>
                  <a:srgbClr val="0000CC"/>
                </a:solidFill>
                <a:latin typeface="+mj-lt"/>
              </a:rPr>
              <a:t>Defensor  del Asegurado (</a:t>
            </a:r>
            <a:r>
              <a:rPr lang="es-CL" sz="2200" dirty="0" err="1" smtClean="0">
                <a:solidFill>
                  <a:srgbClr val="0000CC"/>
                </a:solidFill>
                <a:latin typeface="+mj-lt"/>
              </a:rPr>
              <a:t>AACh</a:t>
            </a:r>
            <a:r>
              <a:rPr lang="es-CL" sz="2200" dirty="0" smtClean="0">
                <a:solidFill>
                  <a:srgbClr val="0000CC"/>
                </a:solidFill>
                <a:latin typeface="+mj-lt"/>
              </a:rPr>
              <a:t>).</a:t>
            </a:r>
          </a:p>
          <a:p>
            <a:pPr marL="900113" lvl="2" indent="-442913" algn="just" eaLnBrk="1" hangingPunct="1">
              <a:spcBef>
                <a:spcPct val="0"/>
              </a:spcBef>
              <a:buClr>
                <a:srgbClr val="FFC000"/>
              </a:buClr>
              <a:buSzPct val="130000"/>
              <a:buFont typeface="Wingdings" panose="05000000000000000000" pitchFamily="2" charset="2"/>
              <a:buChar char="v"/>
              <a:tabLst>
                <a:tab pos="900113" algn="l"/>
              </a:tabLst>
            </a:pPr>
            <a:r>
              <a:rPr lang="es-CL" sz="2200" dirty="0" smtClean="0">
                <a:solidFill>
                  <a:srgbClr val="0000CC"/>
                </a:solidFill>
                <a:latin typeface="+mj-lt"/>
              </a:rPr>
              <a:t>Acuerdo </a:t>
            </a:r>
            <a:r>
              <a:rPr lang="es-CL" sz="2200" dirty="0">
                <a:solidFill>
                  <a:srgbClr val="0000CC"/>
                </a:solidFill>
                <a:latin typeface="+mj-lt"/>
              </a:rPr>
              <a:t>de </a:t>
            </a:r>
            <a:r>
              <a:rPr lang="es-CL" sz="2200" dirty="0" err="1">
                <a:solidFill>
                  <a:srgbClr val="0000CC"/>
                </a:solidFill>
                <a:latin typeface="+mj-lt"/>
              </a:rPr>
              <a:t>autoregulación</a:t>
            </a:r>
            <a:r>
              <a:rPr lang="es-CL" sz="2200" dirty="0">
                <a:solidFill>
                  <a:srgbClr val="0000CC"/>
                </a:solidFill>
                <a:latin typeface="+mj-lt"/>
              </a:rPr>
              <a:t> </a:t>
            </a:r>
            <a:r>
              <a:rPr lang="es-CL" sz="2200" dirty="0" smtClean="0">
                <a:solidFill>
                  <a:srgbClr val="0000CC"/>
                </a:solidFill>
                <a:latin typeface="+mj-lt"/>
              </a:rPr>
              <a:t>en comercialización de seguros, del </a:t>
            </a:r>
            <a:r>
              <a:rPr lang="es-CL" sz="2200" dirty="0">
                <a:solidFill>
                  <a:srgbClr val="0000CC"/>
                </a:solidFill>
                <a:latin typeface="+mj-lt"/>
              </a:rPr>
              <a:t>Comité de </a:t>
            </a:r>
            <a:r>
              <a:rPr lang="es-CL" sz="2200" dirty="0" err="1">
                <a:solidFill>
                  <a:srgbClr val="0000CC"/>
                </a:solidFill>
                <a:latin typeface="+mj-lt"/>
              </a:rPr>
              <a:t>Retail</a:t>
            </a:r>
            <a:r>
              <a:rPr lang="es-CL" sz="2200" dirty="0">
                <a:solidFill>
                  <a:srgbClr val="0000CC"/>
                </a:solidFill>
                <a:latin typeface="+mj-lt"/>
              </a:rPr>
              <a:t> </a:t>
            </a:r>
            <a:r>
              <a:rPr lang="es-CL" sz="2200" dirty="0" smtClean="0">
                <a:solidFill>
                  <a:srgbClr val="0000CC"/>
                </a:solidFill>
                <a:latin typeface="+mj-lt"/>
              </a:rPr>
              <a:t>Financiero</a:t>
            </a:r>
          </a:p>
          <a:p>
            <a:pPr marL="268288" lvl="2" indent="0" algn="just" eaLnBrk="1" hangingPunct="1">
              <a:spcBef>
                <a:spcPct val="0"/>
              </a:spcBef>
              <a:buClr>
                <a:srgbClr val="FFC000"/>
              </a:buClr>
              <a:buSzPct val="130000"/>
              <a:buNone/>
              <a:tabLst>
                <a:tab pos="900113" algn="l"/>
              </a:tabLst>
            </a:pPr>
            <a:endParaRPr lang="es-CL" sz="2200" dirty="0" smtClean="0">
              <a:solidFill>
                <a:srgbClr val="0000CC"/>
              </a:solidFill>
              <a:latin typeface="+mj-lt"/>
            </a:endParaRPr>
          </a:p>
          <a:p>
            <a:pPr marL="268288" lvl="2" indent="0" algn="just" eaLnBrk="1" hangingPunct="1">
              <a:spcBef>
                <a:spcPct val="0"/>
              </a:spcBef>
              <a:buClr>
                <a:srgbClr val="FFC000"/>
              </a:buClr>
              <a:buSzPct val="130000"/>
              <a:buNone/>
              <a:tabLst>
                <a:tab pos="900113" algn="l"/>
              </a:tabLst>
            </a:pPr>
            <a:r>
              <a:rPr lang="es-CL" sz="2200" dirty="0" smtClean="0">
                <a:solidFill>
                  <a:srgbClr val="0000CC"/>
                </a:solidFill>
                <a:latin typeface="+mj-lt"/>
              </a:rPr>
              <a:t>Estas instancias, se alinean </a:t>
            </a:r>
            <a:r>
              <a:rPr lang="es-CL" sz="2200" dirty="0">
                <a:solidFill>
                  <a:srgbClr val="0000CC"/>
                </a:solidFill>
                <a:latin typeface="+mj-lt"/>
              </a:rPr>
              <a:t>con los objetivos de buscar las mejores prácticas</a:t>
            </a:r>
            <a:r>
              <a:rPr lang="es-CL" sz="2200" dirty="0" smtClean="0">
                <a:solidFill>
                  <a:srgbClr val="0000CC"/>
                </a:solidFill>
                <a:latin typeface="+mj-lt"/>
              </a:rPr>
              <a:t>.</a:t>
            </a:r>
            <a:endParaRPr lang="es-CL" sz="2200" dirty="0">
              <a:solidFill>
                <a:srgbClr val="0000CC"/>
              </a:solidFill>
              <a:latin typeface="+mj-lt"/>
            </a:endParaRPr>
          </a:p>
        </p:txBody>
      </p:sp>
    </p:spTree>
    <p:extLst>
      <p:ext uri="{BB962C8B-B14F-4D97-AF65-F5344CB8AC3E}">
        <p14:creationId xmlns:p14="http://schemas.microsoft.com/office/powerpoint/2010/main" val="234305874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43" name="Rectangle 7"/>
          <p:cNvSpPr>
            <a:spLocks noChangeArrowheads="1"/>
          </p:cNvSpPr>
          <p:nvPr/>
        </p:nvSpPr>
        <p:spPr bwMode="auto">
          <a:xfrm>
            <a:off x="372436" y="1412776"/>
            <a:ext cx="8064896"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285750" lvl="1" algn="just" eaLnBrk="1" hangingPunct="1">
              <a:spcBef>
                <a:spcPct val="0"/>
              </a:spcBef>
              <a:buClr>
                <a:srgbClr val="FFC000"/>
              </a:buClr>
              <a:buSzPct val="130000"/>
              <a:buFont typeface="Wingdings" pitchFamily="2" charset="2"/>
              <a:buChar char="§"/>
            </a:pPr>
            <a:r>
              <a:rPr lang="es-CL" sz="2200" dirty="0" smtClean="0">
                <a:solidFill>
                  <a:srgbClr val="0000CC"/>
                </a:solidFill>
                <a:latin typeface="+mj-lt"/>
              </a:rPr>
              <a:t>El </a:t>
            </a:r>
            <a:r>
              <a:rPr lang="es-CL" sz="2200" dirty="0">
                <a:solidFill>
                  <a:srgbClr val="0000CC"/>
                </a:solidFill>
                <a:latin typeface="+mj-lt"/>
              </a:rPr>
              <a:t>enfoque actual de </a:t>
            </a:r>
            <a:r>
              <a:rPr lang="es-CL" sz="2200" dirty="0" smtClean="0">
                <a:solidFill>
                  <a:srgbClr val="0000CC"/>
                </a:solidFill>
                <a:latin typeface="+mj-lt"/>
              </a:rPr>
              <a:t>supervisión se </a:t>
            </a:r>
            <a:r>
              <a:rPr lang="es-CL" sz="2200" dirty="0">
                <a:solidFill>
                  <a:srgbClr val="0000CC"/>
                </a:solidFill>
                <a:latin typeface="+mj-lt"/>
              </a:rPr>
              <a:t>basa principalmente en </a:t>
            </a:r>
            <a:r>
              <a:rPr lang="es-CL" sz="2200" dirty="0" smtClean="0">
                <a:solidFill>
                  <a:srgbClr val="0000CC"/>
                </a:solidFill>
                <a:latin typeface="+mj-lt"/>
              </a:rPr>
              <a:t>monitorear </a:t>
            </a:r>
            <a:r>
              <a:rPr lang="es-CL" sz="2200" dirty="0">
                <a:solidFill>
                  <a:srgbClr val="0000CC"/>
                </a:solidFill>
                <a:latin typeface="+mj-lt"/>
              </a:rPr>
              <a:t>que los fiscalizados cumplan con los requisitos y exigencias para mantenerse inscritos en los diferentes registros que lleva </a:t>
            </a:r>
            <a:r>
              <a:rPr lang="es-CL" sz="2200" dirty="0" smtClean="0">
                <a:solidFill>
                  <a:srgbClr val="0000CC"/>
                </a:solidFill>
                <a:latin typeface="+mj-lt"/>
              </a:rPr>
              <a:t>la Superintendencia</a:t>
            </a:r>
            <a:r>
              <a:rPr lang="es-CL" sz="2200" dirty="0">
                <a:solidFill>
                  <a:srgbClr val="0000CC"/>
                </a:solidFill>
                <a:latin typeface="+mj-lt"/>
              </a:rPr>
              <a:t>, </a:t>
            </a:r>
            <a:r>
              <a:rPr lang="es-CL" sz="2200" dirty="0" smtClean="0">
                <a:solidFill>
                  <a:srgbClr val="0000CC"/>
                </a:solidFill>
                <a:latin typeface="+mj-lt"/>
              </a:rPr>
              <a:t>cumplan </a:t>
            </a:r>
            <a:r>
              <a:rPr lang="es-CL" sz="2200" dirty="0">
                <a:solidFill>
                  <a:srgbClr val="0000CC"/>
                </a:solidFill>
                <a:latin typeface="+mj-lt"/>
              </a:rPr>
              <a:t>con la normativa aplicable a las actividades que éstos </a:t>
            </a:r>
            <a:r>
              <a:rPr lang="es-CL" sz="2200" dirty="0" smtClean="0">
                <a:solidFill>
                  <a:srgbClr val="0000CC"/>
                </a:solidFill>
                <a:latin typeface="+mj-lt"/>
              </a:rPr>
              <a:t>desarrollan, y </a:t>
            </a:r>
            <a:r>
              <a:rPr lang="es-CL" sz="2200" dirty="0">
                <a:solidFill>
                  <a:srgbClr val="0000CC"/>
                </a:solidFill>
                <a:latin typeface="+mj-lt"/>
              </a:rPr>
              <a:t>de detectarse algún incumplimiento se procede a aplicar las medidas y/o sanciones que </a:t>
            </a:r>
            <a:r>
              <a:rPr lang="es-CL" sz="2200" dirty="0" smtClean="0">
                <a:solidFill>
                  <a:srgbClr val="0000CC"/>
                </a:solidFill>
                <a:latin typeface="+mj-lt"/>
              </a:rPr>
              <a:t>correspondan.  </a:t>
            </a:r>
          </a:p>
          <a:p>
            <a:pPr marL="285750" lvl="1" algn="just" eaLnBrk="1" hangingPunct="1">
              <a:spcBef>
                <a:spcPct val="0"/>
              </a:spcBef>
              <a:buClr>
                <a:srgbClr val="FFC000"/>
              </a:buClr>
              <a:buSzPct val="130000"/>
              <a:buFont typeface="Wingdings" pitchFamily="2" charset="2"/>
              <a:buChar char="§"/>
            </a:pPr>
            <a:endParaRPr lang="es-CL" sz="22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2200" dirty="0">
                <a:solidFill>
                  <a:srgbClr val="0000CC"/>
                </a:solidFill>
                <a:latin typeface="+mj-lt"/>
              </a:rPr>
              <a:t>La revisión de la actuación de estos agentes se realiza a partir de la información  periódica que ellos proporcionan, de aquella que se obtiene en las fiscalizaciones en gabinete o en terreno, de la remitida por otros organismos, de la obtenida de los medios de comunicación, y de la recabada de los reclamos recibidos en </a:t>
            </a:r>
            <a:r>
              <a:rPr lang="es-CL" sz="2200" dirty="0" smtClean="0">
                <a:solidFill>
                  <a:srgbClr val="0000CC"/>
                </a:solidFill>
                <a:latin typeface="+mj-lt"/>
              </a:rPr>
              <a:t>la Superintendencia</a:t>
            </a:r>
            <a:r>
              <a:rPr lang="es-CL" sz="2200" dirty="0">
                <a:solidFill>
                  <a:srgbClr val="0000CC"/>
                </a:solidFill>
                <a:latin typeface="+mj-lt"/>
              </a:rPr>
              <a:t>.</a:t>
            </a:r>
            <a:endParaRPr lang="es-CL" sz="2200" dirty="0" smtClean="0">
              <a:solidFill>
                <a:srgbClr val="0000CC"/>
              </a:solidFill>
              <a:latin typeface="+mj-lt"/>
            </a:endParaRPr>
          </a:p>
        </p:txBody>
      </p:sp>
      <p:sp>
        <p:nvSpPr>
          <p:cNvPr id="4" name="3 CuadroTexto"/>
          <p:cNvSpPr txBox="1"/>
          <p:nvPr/>
        </p:nvSpPr>
        <p:spPr>
          <a:xfrm>
            <a:off x="149128" y="366922"/>
            <a:ext cx="8928991" cy="954107"/>
          </a:xfrm>
          <a:prstGeom prst="rect">
            <a:avLst/>
          </a:prstGeom>
          <a:noFill/>
        </p:spPr>
        <p:txBody>
          <a:bodyPr wrap="square" rtlCol="0">
            <a:spAutoFit/>
          </a:bodyPr>
          <a:lstStyle/>
          <a:p>
            <a:pPr marL="0" lvl="1"/>
            <a:r>
              <a:rPr lang="es-ES" sz="2800" b="1" dirty="0" smtClean="0">
                <a:solidFill>
                  <a:srgbClr val="FFC000"/>
                </a:solidFill>
                <a:latin typeface="Century Gothic" pitchFamily="34" charset="0"/>
              </a:rPr>
              <a:t>Enfoque actual de Regulación y Supervisión de </a:t>
            </a:r>
            <a:r>
              <a:rPr lang="es-CL" sz="2800" b="1" dirty="0" err="1" smtClean="0">
                <a:solidFill>
                  <a:srgbClr val="FFC000"/>
                </a:solidFill>
                <a:latin typeface="Century Gothic" pitchFamily="34" charset="0"/>
              </a:rPr>
              <a:t>CdM</a:t>
            </a:r>
            <a:r>
              <a:rPr lang="es-ES" sz="2800" b="1" dirty="0">
                <a:solidFill>
                  <a:srgbClr val="FFC000"/>
                </a:solidFill>
                <a:latin typeface="Century Gothic" pitchFamily="34" charset="0"/>
              </a:rPr>
              <a:t> en Chile</a:t>
            </a:r>
            <a:endParaRPr lang="es-CL" sz="2800" b="1" dirty="0">
              <a:solidFill>
                <a:srgbClr val="FFC000"/>
              </a:solidFill>
              <a:latin typeface="Century Gothic" pitchFamily="34" charset="0"/>
            </a:endParaRPr>
          </a:p>
        </p:txBody>
      </p:sp>
    </p:spTree>
    <p:extLst>
      <p:ext uri="{BB962C8B-B14F-4D97-AF65-F5344CB8AC3E}">
        <p14:creationId xmlns:p14="http://schemas.microsoft.com/office/powerpoint/2010/main" val="396397730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CuadroTexto"/>
          <p:cNvSpPr txBox="1"/>
          <p:nvPr/>
        </p:nvSpPr>
        <p:spPr>
          <a:xfrm>
            <a:off x="24521" y="366922"/>
            <a:ext cx="8867959" cy="507831"/>
          </a:xfrm>
          <a:prstGeom prst="rect">
            <a:avLst/>
          </a:prstGeom>
          <a:noFill/>
        </p:spPr>
        <p:txBody>
          <a:bodyPr wrap="square" rtlCol="0">
            <a:spAutoFit/>
          </a:bodyPr>
          <a:lstStyle/>
          <a:p>
            <a:pPr marL="0" lvl="1"/>
            <a:r>
              <a:rPr lang="es-ES" sz="2700" b="1" dirty="0" smtClean="0">
                <a:solidFill>
                  <a:srgbClr val="FFC000"/>
                </a:solidFill>
                <a:latin typeface="Century Gothic" pitchFamily="34" charset="0"/>
              </a:rPr>
              <a:t>Nuevo enfoque de Regulación y Supervisión </a:t>
            </a:r>
            <a:r>
              <a:rPr lang="es-ES" sz="2700" b="1" dirty="0" err="1" smtClean="0">
                <a:solidFill>
                  <a:srgbClr val="FFC000"/>
                </a:solidFill>
                <a:latin typeface="Century Gothic" pitchFamily="34" charset="0"/>
              </a:rPr>
              <a:t>CdM</a:t>
            </a:r>
            <a:endParaRPr lang="es-CL" sz="2700" b="1" dirty="0">
              <a:solidFill>
                <a:srgbClr val="FFC000"/>
              </a:solidFill>
              <a:latin typeface="Century Gothic" pitchFamily="34" charset="0"/>
            </a:endParaRPr>
          </a:p>
        </p:txBody>
      </p:sp>
      <p:sp>
        <p:nvSpPr>
          <p:cNvPr id="43" name="Rectangle 7"/>
          <p:cNvSpPr>
            <a:spLocks noChangeArrowheads="1"/>
          </p:cNvSpPr>
          <p:nvPr/>
        </p:nvSpPr>
        <p:spPr bwMode="auto">
          <a:xfrm>
            <a:off x="372436" y="1412776"/>
            <a:ext cx="8064896"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285750" lvl="1" algn="just" eaLnBrk="1" hangingPunct="1">
              <a:spcBef>
                <a:spcPct val="0"/>
              </a:spcBef>
              <a:buClr>
                <a:srgbClr val="FFC000"/>
              </a:buClr>
              <a:buSzPct val="130000"/>
              <a:buFont typeface="Wingdings" pitchFamily="2" charset="2"/>
              <a:buChar char="§"/>
            </a:pPr>
            <a:r>
              <a:rPr lang="es-CL" sz="2200" dirty="0" smtClean="0">
                <a:solidFill>
                  <a:srgbClr val="0000CC"/>
                </a:solidFill>
                <a:latin typeface="+mj-lt"/>
              </a:rPr>
              <a:t>Con </a:t>
            </a:r>
            <a:r>
              <a:rPr lang="es-CL" sz="2200" dirty="0">
                <a:solidFill>
                  <a:srgbClr val="0000CC"/>
                </a:solidFill>
                <a:latin typeface="+mj-lt"/>
              </a:rPr>
              <a:t>el nuevo </a:t>
            </a:r>
            <a:r>
              <a:rPr lang="es-CL" sz="2200" dirty="0" smtClean="0">
                <a:solidFill>
                  <a:srgbClr val="0000CC"/>
                </a:solidFill>
                <a:latin typeface="+mj-lt"/>
              </a:rPr>
              <a:t>enfoque </a:t>
            </a:r>
            <a:r>
              <a:rPr lang="es-CL" sz="2200" dirty="0">
                <a:solidFill>
                  <a:srgbClr val="0000CC"/>
                </a:solidFill>
                <a:latin typeface="+mj-lt"/>
              </a:rPr>
              <a:t>se pretende contribuir al desarrollo del mercado de seguros, </a:t>
            </a:r>
            <a:r>
              <a:rPr lang="es-CL" sz="2200" dirty="0" smtClean="0">
                <a:solidFill>
                  <a:srgbClr val="0000CC"/>
                </a:solidFill>
                <a:latin typeface="+mj-lt"/>
              </a:rPr>
              <a:t>colocando más </a:t>
            </a:r>
            <a:r>
              <a:rPr lang="es-CL" sz="2200" dirty="0">
                <a:solidFill>
                  <a:srgbClr val="0000CC"/>
                </a:solidFill>
                <a:latin typeface="+mj-lt"/>
              </a:rPr>
              <a:t>énfasis </a:t>
            </a:r>
            <a:r>
              <a:rPr lang="es-CL" sz="2200" dirty="0" smtClean="0">
                <a:solidFill>
                  <a:srgbClr val="0000CC"/>
                </a:solidFill>
                <a:latin typeface="+mj-lt"/>
              </a:rPr>
              <a:t>de supervisión en </a:t>
            </a:r>
            <a:r>
              <a:rPr lang="es-CL" sz="2200" dirty="0">
                <a:solidFill>
                  <a:srgbClr val="0000CC"/>
                </a:solidFill>
                <a:latin typeface="+mj-lt"/>
              </a:rPr>
              <a:t>aquellos agentes o materias que puedan causar más impacto a los </a:t>
            </a:r>
            <a:r>
              <a:rPr lang="es-CL" sz="2200" dirty="0" smtClean="0">
                <a:solidFill>
                  <a:srgbClr val="0000CC"/>
                </a:solidFill>
                <a:latin typeface="+mj-lt"/>
              </a:rPr>
              <a:t>consumidores </a:t>
            </a:r>
            <a:r>
              <a:rPr lang="es-CL" sz="2200" dirty="0">
                <a:solidFill>
                  <a:srgbClr val="0000CC"/>
                </a:solidFill>
                <a:latin typeface="+mj-lt"/>
              </a:rPr>
              <a:t>o que puedan afectar a un gran número de asegurados o público en </a:t>
            </a:r>
            <a:r>
              <a:rPr lang="es-CL" sz="2200" dirty="0" smtClean="0">
                <a:solidFill>
                  <a:srgbClr val="0000CC"/>
                </a:solidFill>
                <a:latin typeface="+mj-lt"/>
              </a:rPr>
              <a:t>general (mayor </a:t>
            </a:r>
            <a:r>
              <a:rPr lang="es-CL" sz="2200" dirty="0">
                <a:solidFill>
                  <a:srgbClr val="0000CC"/>
                </a:solidFill>
                <a:latin typeface="+mj-lt"/>
              </a:rPr>
              <a:t>potencial de </a:t>
            </a:r>
            <a:r>
              <a:rPr lang="es-CL" sz="2200" dirty="0" smtClean="0">
                <a:solidFill>
                  <a:srgbClr val="0000CC"/>
                </a:solidFill>
                <a:latin typeface="+mj-lt"/>
              </a:rPr>
              <a:t>riesgo).</a:t>
            </a:r>
          </a:p>
          <a:p>
            <a:pPr marL="285750" lvl="1" algn="just" eaLnBrk="1" hangingPunct="1">
              <a:spcBef>
                <a:spcPct val="0"/>
              </a:spcBef>
              <a:buClr>
                <a:srgbClr val="FFC000"/>
              </a:buClr>
              <a:buSzPct val="130000"/>
              <a:buFont typeface="Wingdings" pitchFamily="2" charset="2"/>
              <a:buChar char="§"/>
            </a:pPr>
            <a:endParaRPr lang="es-CL" sz="2200" dirty="0">
              <a:solidFill>
                <a:srgbClr val="0000CC"/>
              </a:solidFill>
              <a:latin typeface="+mj-lt"/>
            </a:endParaRPr>
          </a:p>
          <a:p>
            <a:pPr marL="285750" lvl="1" algn="just" eaLnBrk="1" hangingPunct="1">
              <a:spcBef>
                <a:spcPct val="0"/>
              </a:spcBef>
              <a:buClr>
                <a:srgbClr val="FFC000"/>
              </a:buClr>
              <a:buSzPct val="130000"/>
              <a:buFont typeface="Wingdings" pitchFamily="2" charset="2"/>
              <a:buChar char="§"/>
            </a:pPr>
            <a:r>
              <a:rPr lang="es-CL" sz="2200" dirty="0" smtClean="0">
                <a:solidFill>
                  <a:srgbClr val="0000CC"/>
                </a:solidFill>
                <a:latin typeface="+mj-lt"/>
              </a:rPr>
              <a:t>Por </a:t>
            </a:r>
            <a:r>
              <a:rPr lang="es-CL" sz="2200" dirty="0">
                <a:solidFill>
                  <a:srgbClr val="0000CC"/>
                </a:solidFill>
                <a:latin typeface="+mj-lt"/>
              </a:rPr>
              <a:t>otra parte, se pretende </a:t>
            </a:r>
            <a:r>
              <a:rPr lang="es-CL" sz="2200" dirty="0" smtClean="0">
                <a:solidFill>
                  <a:srgbClr val="0000CC"/>
                </a:solidFill>
                <a:latin typeface="+mj-lt"/>
              </a:rPr>
              <a:t>reforzar </a:t>
            </a:r>
            <a:r>
              <a:rPr lang="es-CL" sz="2200" dirty="0">
                <a:solidFill>
                  <a:srgbClr val="0000CC"/>
                </a:solidFill>
                <a:latin typeface="+mj-lt"/>
              </a:rPr>
              <a:t>la necesidad que los fiscalizados establezcan gobiernos corporativos </a:t>
            </a:r>
            <a:r>
              <a:rPr lang="es-CL" sz="2200" dirty="0" smtClean="0">
                <a:solidFill>
                  <a:srgbClr val="0000CC"/>
                </a:solidFill>
                <a:latin typeface="+mj-lt"/>
              </a:rPr>
              <a:t>efectivos, </a:t>
            </a:r>
            <a:r>
              <a:rPr lang="es-CL" sz="2200" dirty="0">
                <a:solidFill>
                  <a:srgbClr val="0000CC"/>
                </a:solidFill>
                <a:latin typeface="+mj-lt"/>
              </a:rPr>
              <a:t>que integren como parte de la cultura organizacional la adecuada protección a los asegurados y el trato justo hacia ellos, permitiendo así reducir las prácticas no deseadas de </a:t>
            </a:r>
            <a:r>
              <a:rPr lang="es-CL" sz="2200" dirty="0" err="1" smtClean="0">
                <a:solidFill>
                  <a:srgbClr val="0000CC"/>
                </a:solidFill>
                <a:latin typeface="+mj-lt"/>
              </a:rPr>
              <a:t>CdM</a:t>
            </a:r>
            <a:r>
              <a:rPr lang="es-CL" sz="2200" dirty="0" smtClean="0">
                <a:solidFill>
                  <a:srgbClr val="0000CC"/>
                </a:solidFill>
                <a:latin typeface="+mj-lt"/>
              </a:rPr>
              <a:t> </a:t>
            </a:r>
            <a:r>
              <a:rPr lang="es-CL" sz="2200" dirty="0">
                <a:solidFill>
                  <a:srgbClr val="0000CC"/>
                </a:solidFill>
                <a:latin typeface="+mj-lt"/>
              </a:rPr>
              <a:t>e intervenir oportunamente cuando éstas ocurran.</a:t>
            </a:r>
          </a:p>
          <a:p>
            <a:pPr marL="285750" lvl="1" algn="just" eaLnBrk="1" hangingPunct="1">
              <a:spcBef>
                <a:spcPct val="0"/>
              </a:spcBef>
              <a:buClr>
                <a:srgbClr val="FFC000"/>
              </a:buClr>
              <a:buSzPct val="130000"/>
              <a:buFont typeface="Wingdings" pitchFamily="2" charset="2"/>
              <a:buChar char="§"/>
            </a:pPr>
            <a:endParaRPr lang="es-CL" sz="2200" dirty="0">
              <a:solidFill>
                <a:srgbClr val="0000CC"/>
              </a:solidFill>
              <a:latin typeface="+mj-lt"/>
            </a:endParaRPr>
          </a:p>
        </p:txBody>
      </p:sp>
    </p:spTree>
    <p:extLst>
      <p:ext uri="{BB962C8B-B14F-4D97-AF65-F5344CB8AC3E}">
        <p14:creationId xmlns:p14="http://schemas.microsoft.com/office/powerpoint/2010/main" val="371286595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CuadroTexto"/>
          <p:cNvSpPr txBox="1"/>
          <p:nvPr/>
        </p:nvSpPr>
        <p:spPr>
          <a:xfrm>
            <a:off x="24521" y="188640"/>
            <a:ext cx="9391424" cy="507831"/>
          </a:xfrm>
          <a:prstGeom prst="rect">
            <a:avLst/>
          </a:prstGeom>
          <a:noFill/>
        </p:spPr>
        <p:txBody>
          <a:bodyPr wrap="square" rtlCol="0">
            <a:spAutoFit/>
          </a:bodyPr>
          <a:lstStyle/>
          <a:p>
            <a:pPr marL="0" lvl="1"/>
            <a:r>
              <a:rPr lang="es-ES" sz="2700" b="1" dirty="0" smtClean="0">
                <a:solidFill>
                  <a:srgbClr val="FFC000"/>
                </a:solidFill>
                <a:latin typeface="Century Gothic" pitchFamily="34" charset="0"/>
              </a:rPr>
              <a:t>Nuevo enfoque de Regulación y Supervisión </a:t>
            </a:r>
            <a:r>
              <a:rPr lang="es-ES" sz="2700" b="1" dirty="0" err="1" smtClean="0">
                <a:solidFill>
                  <a:srgbClr val="FFC000"/>
                </a:solidFill>
                <a:latin typeface="Century Gothic" pitchFamily="34" charset="0"/>
              </a:rPr>
              <a:t>CdM</a:t>
            </a:r>
            <a:endParaRPr lang="es-CL" sz="2700" b="1" dirty="0">
              <a:solidFill>
                <a:srgbClr val="FFC000"/>
              </a:solidFill>
              <a:latin typeface="Century Gothic" pitchFamily="34" charset="0"/>
            </a:endParaRPr>
          </a:p>
        </p:txBody>
      </p:sp>
      <p:sp>
        <p:nvSpPr>
          <p:cNvPr id="43" name="Rectangle 7"/>
          <p:cNvSpPr>
            <a:spLocks noChangeArrowheads="1"/>
          </p:cNvSpPr>
          <p:nvPr/>
        </p:nvSpPr>
        <p:spPr bwMode="auto">
          <a:xfrm>
            <a:off x="366103" y="980728"/>
            <a:ext cx="830402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285750" lvl="1" algn="just" eaLnBrk="1" hangingPunct="1">
              <a:spcBef>
                <a:spcPct val="0"/>
              </a:spcBef>
              <a:buClr>
                <a:srgbClr val="FFC000"/>
              </a:buClr>
              <a:buSzPct val="130000"/>
              <a:buFont typeface="Wingdings" pitchFamily="2" charset="2"/>
              <a:buChar char="§"/>
            </a:pPr>
            <a:r>
              <a:rPr lang="es-CL" sz="2200" dirty="0" smtClean="0">
                <a:solidFill>
                  <a:srgbClr val="0000CC"/>
                </a:solidFill>
                <a:latin typeface="+mj-lt"/>
              </a:rPr>
              <a:t>Se </a:t>
            </a:r>
            <a:r>
              <a:rPr lang="es-CL" sz="2200" dirty="0">
                <a:solidFill>
                  <a:srgbClr val="0000CC"/>
                </a:solidFill>
                <a:latin typeface="+mj-lt"/>
              </a:rPr>
              <a:t>propone establecer un nuevo modelo de supervisión de </a:t>
            </a:r>
            <a:r>
              <a:rPr lang="es-CL" sz="2200" dirty="0" err="1" smtClean="0">
                <a:solidFill>
                  <a:srgbClr val="0000CC"/>
                </a:solidFill>
                <a:latin typeface="+mj-lt"/>
              </a:rPr>
              <a:t>CdM</a:t>
            </a:r>
            <a:r>
              <a:rPr lang="es-CL" sz="2200" dirty="0" smtClean="0">
                <a:solidFill>
                  <a:srgbClr val="0000CC"/>
                </a:solidFill>
                <a:latin typeface="+mj-lt"/>
              </a:rPr>
              <a:t>, </a:t>
            </a:r>
            <a:r>
              <a:rPr lang="es-CL" sz="2200" dirty="0">
                <a:solidFill>
                  <a:srgbClr val="0000CC"/>
                </a:solidFill>
                <a:latin typeface="+mj-lt"/>
              </a:rPr>
              <a:t>análogo al modelo de regulación y </a:t>
            </a:r>
            <a:r>
              <a:rPr lang="es-CL" sz="2200" dirty="0" smtClean="0">
                <a:solidFill>
                  <a:srgbClr val="0000CC"/>
                </a:solidFill>
                <a:latin typeface="+mj-lt"/>
              </a:rPr>
              <a:t>SBR para </a:t>
            </a:r>
            <a:r>
              <a:rPr lang="es-CL" sz="2200" dirty="0">
                <a:solidFill>
                  <a:srgbClr val="0000CC"/>
                </a:solidFill>
                <a:latin typeface="+mj-lt"/>
              </a:rPr>
              <a:t>solvencia:</a:t>
            </a:r>
          </a:p>
          <a:p>
            <a:pPr marL="285750" lvl="1" algn="just" eaLnBrk="1" hangingPunct="1">
              <a:spcBef>
                <a:spcPct val="0"/>
              </a:spcBef>
              <a:buClr>
                <a:srgbClr val="FFC000"/>
              </a:buClr>
              <a:buSzPct val="130000"/>
              <a:buFont typeface="Wingdings" pitchFamily="2" charset="2"/>
              <a:buChar char="§"/>
            </a:pPr>
            <a:endParaRPr lang="es-CL" sz="2200" dirty="0">
              <a:solidFill>
                <a:srgbClr val="0000CC"/>
              </a:solidFill>
              <a:latin typeface="+mj-lt"/>
            </a:endParaRPr>
          </a:p>
        </p:txBody>
      </p:sp>
      <p:sp>
        <p:nvSpPr>
          <p:cNvPr id="5" name="1 Rectángulo"/>
          <p:cNvSpPr/>
          <p:nvPr/>
        </p:nvSpPr>
        <p:spPr>
          <a:xfrm>
            <a:off x="2843808" y="2325216"/>
            <a:ext cx="2133600" cy="828675"/>
          </a:xfrm>
          <a:prstGeom prst="rect">
            <a:avLst/>
          </a:prstGeom>
          <a:solidFill>
            <a:srgbClr val="FFFFCC"/>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s-CL" sz="1000">
                <a:solidFill>
                  <a:schemeClr val="tx1"/>
                </a:solidFill>
              </a:rPr>
              <a:t>PROCESO DE EVALUACIÓN DE RIESGOS Y ACTIVIDADES DE MITIGACIÓN</a:t>
            </a:r>
          </a:p>
        </p:txBody>
      </p:sp>
      <p:sp>
        <p:nvSpPr>
          <p:cNvPr id="6" name="2 Rectángulo"/>
          <p:cNvSpPr/>
          <p:nvPr/>
        </p:nvSpPr>
        <p:spPr>
          <a:xfrm>
            <a:off x="4977408" y="2325216"/>
            <a:ext cx="2133600" cy="828675"/>
          </a:xfrm>
          <a:prstGeom prst="rect">
            <a:avLst/>
          </a:prstGeom>
          <a:solidFill>
            <a:srgbClr val="EBFC1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s-CL" sz="1000">
                <a:solidFill>
                  <a:schemeClr val="tx1"/>
                </a:solidFill>
              </a:rPr>
              <a:t>ENFOQUE</a:t>
            </a:r>
            <a:r>
              <a:rPr lang="es-CL" sz="1000" baseline="0">
                <a:solidFill>
                  <a:schemeClr val="tx1"/>
                </a:solidFill>
              </a:rPr>
              <a:t> DE SUPERVISIÓN BASADO EN RIESGOS PARA CONDUCTA DE MERCADO</a:t>
            </a:r>
            <a:endParaRPr lang="es-CL" sz="1000">
              <a:solidFill>
                <a:schemeClr val="tx1"/>
              </a:solidFill>
            </a:endParaRPr>
          </a:p>
        </p:txBody>
      </p:sp>
      <p:sp>
        <p:nvSpPr>
          <p:cNvPr id="7" name="3 Datos almacenados"/>
          <p:cNvSpPr/>
          <p:nvPr/>
        </p:nvSpPr>
        <p:spPr>
          <a:xfrm rot="5400000">
            <a:off x="1252394" y="2106534"/>
            <a:ext cx="800489" cy="1362075"/>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3027 w 11360"/>
              <a:gd name="connsiteY0" fmla="*/ 0 h 10000"/>
              <a:gd name="connsiteX1" fmla="*/ 11360 w 11360"/>
              <a:gd name="connsiteY1" fmla="*/ 0 h 10000"/>
              <a:gd name="connsiteX2" fmla="*/ 9693 w 11360"/>
              <a:gd name="connsiteY2" fmla="*/ 5000 h 10000"/>
              <a:gd name="connsiteX3" fmla="*/ 11360 w 11360"/>
              <a:gd name="connsiteY3" fmla="*/ 10000 h 10000"/>
              <a:gd name="connsiteX4" fmla="*/ 3027 w 11360"/>
              <a:gd name="connsiteY4" fmla="*/ 10000 h 10000"/>
              <a:gd name="connsiteX5" fmla="*/ 0 w 11360"/>
              <a:gd name="connsiteY5" fmla="*/ 5000 h 10000"/>
              <a:gd name="connsiteX6" fmla="*/ 3027 w 11360"/>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360" h="10000">
                <a:moveTo>
                  <a:pt x="3027" y="0"/>
                </a:moveTo>
                <a:lnTo>
                  <a:pt x="11360" y="0"/>
                </a:lnTo>
                <a:cubicBezTo>
                  <a:pt x="10439" y="0"/>
                  <a:pt x="9693" y="2239"/>
                  <a:pt x="9693" y="5000"/>
                </a:cubicBezTo>
                <a:cubicBezTo>
                  <a:pt x="9693" y="7761"/>
                  <a:pt x="10439" y="10000"/>
                  <a:pt x="11360" y="10000"/>
                </a:cubicBezTo>
                <a:lnTo>
                  <a:pt x="3027" y="10000"/>
                </a:lnTo>
                <a:cubicBezTo>
                  <a:pt x="2106" y="10000"/>
                  <a:pt x="0" y="7761"/>
                  <a:pt x="0" y="5000"/>
                </a:cubicBezTo>
                <a:cubicBezTo>
                  <a:pt x="0" y="2239"/>
                  <a:pt x="2106" y="0"/>
                  <a:pt x="3027" y="0"/>
                </a:cubicBezTo>
                <a:close/>
              </a:path>
            </a:pathLst>
          </a:custGeom>
          <a:solidFill>
            <a:srgbClr val="CCFFCC"/>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s-CL" sz="1000" b="1" dirty="0">
                <a:solidFill>
                  <a:schemeClr val="tx1"/>
                </a:solidFill>
              </a:rPr>
              <a:t>                 NIVEL</a:t>
            </a:r>
            <a:r>
              <a:rPr lang="es-CL" sz="1000" b="1" baseline="0" dirty="0">
                <a:solidFill>
                  <a:schemeClr val="tx1"/>
                </a:solidFill>
              </a:rPr>
              <a:t> 2</a:t>
            </a:r>
          </a:p>
          <a:p>
            <a:pPr algn="l"/>
            <a:r>
              <a:rPr lang="es-CL" sz="1000" b="1" baseline="0" dirty="0">
                <a:solidFill>
                  <a:schemeClr val="tx1"/>
                </a:solidFill>
              </a:rPr>
              <a:t>             SUPERVISIÓN</a:t>
            </a:r>
            <a:endParaRPr lang="es-CL" sz="1000" b="1" dirty="0">
              <a:solidFill>
                <a:schemeClr val="tx1"/>
              </a:solidFill>
            </a:endParaRPr>
          </a:p>
        </p:txBody>
      </p:sp>
      <p:sp>
        <p:nvSpPr>
          <p:cNvPr id="8" name="4 Rectángulo"/>
          <p:cNvSpPr/>
          <p:nvPr/>
        </p:nvSpPr>
        <p:spPr>
          <a:xfrm>
            <a:off x="2843808" y="3411066"/>
            <a:ext cx="2133600" cy="1962150"/>
          </a:xfrm>
          <a:prstGeom prst="rect">
            <a:avLst/>
          </a:prstGeom>
          <a:solidFill>
            <a:srgbClr val="FFFFCC"/>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s-CL" sz="1000">
              <a:solidFill>
                <a:schemeClr val="tx1"/>
              </a:solidFill>
            </a:endParaRPr>
          </a:p>
          <a:p>
            <a:pPr algn="l"/>
            <a:endParaRPr lang="es-CL" sz="1000">
              <a:solidFill>
                <a:schemeClr val="tx1"/>
              </a:solidFill>
            </a:endParaRPr>
          </a:p>
          <a:p>
            <a:pPr algn="l"/>
            <a:endParaRPr lang="es-CL" sz="1000">
              <a:solidFill>
                <a:schemeClr val="tx1"/>
              </a:solidFill>
            </a:endParaRPr>
          </a:p>
          <a:p>
            <a:pPr algn="l"/>
            <a:endParaRPr lang="es-CL" sz="1000">
              <a:solidFill>
                <a:schemeClr val="tx1"/>
              </a:solidFill>
            </a:endParaRPr>
          </a:p>
          <a:p>
            <a:pPr algn="l"/>
            <a:r>
              <a:rPr lang="es-CL" sz="1000">
                <a:solidFill>
                  <a:schemeClr val="tx1"/>
                </a:solidFill>
              </a:rPr>
              <a:t>REQUERIMIENTOS MÍNIMO DE CONDUCTA DE MERCADO</a:t>
            </a:r>
          </a:p>
        </p:txBody>
      </p:sp>
      <p:sp>
        <p:nvSpPr>
          <p:cNvPr id="9" name="5 Rectángulo"/>
          <p:cNvSpPr/>
          <p:nvPr/>
        </p:nvSpPr>
        <p:spPr>
          <a:xfrm>
            <a:off x="4977408" y="3411066"/>
            <a:ext cx="2133600" cy="1957485"/>
          </a:xfrm>
          <a:prstGeom prst="rect">
            <a:avLst/>
          </a:prstGeom>
          <a:solidFill>
            <a:srgbClr val="66FFFF"/>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s-CL" sz="1000">
                <a:solidFill>
                  <a:schemeClr val="tx1"/>
                </a:solidFill>
              </a:rPr>
              <a:t>ESTÁNDARES A PARTIR DE LA LEGISLACIÓN DEL CONTRATO DE SEGUROS,</a:t>
            </a:r>
            <a:r>
              <a:rPr lang="es-CL" sz="1000" baseline="0">
                <a:solidFill>
                  <a:schemeClr val="tx1"/>
                </a:solidFill>
              </a:rPr>
              <a:t> DEL DFL Nº 251 (LEY DE SEGUROS) Y DEMÁS LEGISLACIÓN APLICACBLE.</a:t>
            </a:r>
          </a:p>
          <a:p>
            <a:pPr algn="l"/>
            <a:endParaRPr lang="es-CL" sz="1000" baseline="0">
              <a:solidFill>
                <a:schemeClr val="tx1"/>
              </a:solidFill>
            </a:endParaRPr>
          </a:p>
          <a:p>
            <a:pPr algn="l"/>
            <a:r>
              <a:rPr lang="es-CL" sz="1000" baseline="0">
                <a:solidFill>
                  <a:schemeClr val="tx1"/>
                </a:solidFill>
              </a:rPr>
              <a:t>ESTÁNDARES A PARTIR DE LA REGULACIÓN ADMINISTRATIVA.</a:t>
            </a:r>
          </a:p>
          <a:p>
            <a:pPr algn="l"/>
            <a:endParaRPr lang="es-CL" sz="1000" baseline="0">
              <a:solidFill>
                <a:schemeClr val="tx1"/>
              </a:solidFill>
            </a:endParaRPr>
          </a:p>
          <a:p>
            <a:pPr algn="l"/>
            <a:r>
              <a:rPr lang="es-CL" sz="1000" baseline="0">
                <a:solidFill>
                  <a:schemeClr val="tx1"/>
                </a:solidFill>
              </a:rPr>
              <a:t>PRINCIPIOS Y BUENAS PRÇACTICAS DE CdM</a:t>
            </a:r>
            <a:endParaRPr lang="es-CL" sz="1000">
              <a:solidFill>
                <a:schemeClr val="tx1"/>
              </a:solidFill>
            </a:endParaRPr>
          </a:p>
        </p:txBody>
      </p:sp>
      <p:sp>
        <p:nvSpPr>
          <p:cNvPr id="10" name="3 Datos almacenados"/>
          <p:cNvSpPr/>
          <p:nvPr/>
        </p:nvSpPr>
        <p:spPr>
          <a:xfrm rot="5400000">
            <a:off x="1119238" y="3582714"/>
            <a:ext cx="1066800" cy="1362075"/>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3027 w 11360"/>
              <a:gd name="connsiteY0" fmla="*/ 0 h 10000"/>
              <a:gd name="connsiteX1" fmla="*/ 11360 w 11360"/>
              <a:gd name="connsiteY1" fmla="*/ 0 h 10000"/>
              <a:gd name="connsiteX2" fmla="*/ 9693 w 11360"/>
              <a:gd name="connsiteY2" fmla="*/ 5000 h 10000"/>
              <a:gd name="connsiteX3" fmla="*/ 11360 w 11360"/>
              <a:gd name="connsiteY3" fmla="*/ 10000 h 10000"/>
              <a:gd name="connsiteX4" fmla="*/ 3027 w 11360"/>
              <a:gd name="connsiteY4" fmla="*/ 10000 h 10000"/>
              <a:gd name="connsiteX5" fmla="*/ 0 w 11360"/>
              <a:gd name="connsiteY5" fmla="*/ 5000 h 10000"/>
              <a:gd name="connsiteX6" fmla="*/ 3027 w 11360"/>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360" h="10000">
                <a:moveTo>
                  <a:pt x="3027" y="0"/>
                </a:moveTo>
                <a:lnTo>
                  <a:pt x="11360" y="0"/>
                </a:lnTo>
                <a:cubicBezTo>
                  <a:pt x="10439" y="0"/>
                  <a:pt x="9693" y="2239"/>
                  <a:pt x="9693" y="5000"/>
                </a:cubicBezTo>
                <a:cubicBezTo>
                  <a:pt x="9693" y="7761"/>
                  <a:pt x="10439" y="10000"/>
                  <a:pt x="11360" y="10000"/>
                </a:cubicBezTo>
                <a:lnTo>
                  <a:pt x="3027" y="10000"/>
                </a:lnTo>
                <a:cubicBezTo>
                  <a:pt x="2106" y="10000"/>
                  <a:pt x="0" y="7761"/>
                  <a:pt x="0" y="5000"/>
                </a:cubicBezTo>
                <a:cubicBezTo>
                  <a:pt x="0" y="2239"/>
                  <a:pt x="2106" y="0"/>
                  <a:pt x="3027" y="0"/>
                </a:cubicBezTo>
                <a:close/>
              </a:path>
            </a:pathLst>
          </a:custGeom>
          <a:solidFill>
            <a:srgbClr val="CCFFCC"/>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s-CL" sz="1000" b="1">
                <a:solidFill>
                  <a:schemeClr val="tx1"/>
                </a:solidFill>
              </a:rPr>
              <a:t>                NIVEL</a:t>
            </a:r>
            <a:r>
              <a:rPr lang="es-CL" sz="1000" b="1" baseline="0">
                <a:solidFill>
                  <a:schemeClr val="tx1"/>
                </a:solidFill>
              </a:rPr>
              <a:t> 1</a:t>
            </a:r>
          </a:p>
          <a:p>
            <a:pPr algn="l"/>
            <a:r>
              <a:rPr lang="es-CL" sz="1000" b="1" baseline="0">
                <a:solidFill>
                  <a:schemeClr val="tx1"/>
                </a:solidFill>
              </a:rPr>
              <a:t>         REGULATORIO</a:t>
            </a:r>
            <a:endParaRPr lang="es-CL" sz="1000" b="1">
              <a:solidFill>
                <a:schemeClr val="tx1"/>
              </a:solidFill>
            </a:endParaRPr>
          </a:p>
        </p:txBody>
      </p:sp>
    </p:spTree>
    <p:extLst>
      <p:ext uri="{BB962C8B-B14F-4D97-AF65-F5344CB8AC3E}">
        <p14:creationId xmlns:p14="http://schemas.microsoft.com/office/powerpoint/2010/main" val="290550997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43" name="Rectangle 7"/>
          <p:cNvSpPr>
            <a:spLocks noChangeArrowheads="1"/>
          </p:cNvSpPr>
          <p:nvPr/>
        </p:nvSpPr>
        <p:spPr bwMode="auto">
          <a:xfrm>
            <a:off x="347509" y="1363415"/>
            <a:ext cx="839784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285750" lvl="1" algn="just" eaLnBrk="1" hangingPunct="1">
              <a:spcBef>
                <a:spcPct val="0"/>
              </a:spcBef>
              <a:buClr>
                <a:srgbClr val="FFC000"/>
              </a:buClr>
              <a:buSzPct val="130000"/>
              <a:buFont typeface="Wingdings" pitchFamily="2" charset="2"/>
              <a:buChar char="§"/>
            </a:pPr>
            <a:r>
              <a:rPr lang="es-CL" sz="2200" dirty="0" smtClean="0">
                <a:solidFill>
                  <a:srgbClr val="0000CC"/>
                </a:solidFill>
                <a:latin typeface="+mj-lt"/>
              </a:rPr>
              <a:t>Fiscalizados </a:t>
            </a:r>
            <a:r>
              <a:rPr lang="es-CL" sz="2200" dirty="0">
                <a:solidFill>
                  <a:srgbClr val="0000CC"/>
                </a:solidFill>
                <a:latin typeface="+mj-lt"/>
              </a:rPr>
              <a:t>considerados para efectos de la supervisión de </a:t>
            </a:r>
            <a:r>
              <a:rPr lang="es-CL" sz="2200" dirty="0" err="1" smtClean="0">
                <a:solidFill>
                  <a:srgbClr val="0000CC"/>
                </a:solidFill>
                <a:latin typeface="+mj-lt"/>
              </a:rPr>
              <a:t>CdM</a:t>
            </a:r>
            <a:r>
              <a:rPr lang="es-CL" sz="2200" dirty="0" smtClean="0">
                <a:solidFill>
                  <a:srgbClr val="0000CC"/>
                </a:solidFill>
                <a:latin typeface="+mj-lt"/>
              </a:rPr>
              <a:t>:</a:t>
            </a:r>
            <a:endParaRPr lang="es-CL" sz="2200" dirty="0">
              <a:solidFill>
                <a:srgbClr val="0000CC"/>
              </a:solidFill>
              <a:latin typeface="+mj-lt"/>
            </a:endParaRPr>
          </a:p>
        </p:txBody>
      </p:sp>
      <p:sp>
        <p:nvSpPr>
          <p:cNvPr id="6" name="5 CuadroTexto"/>
          <p:cNvSpPr txBox="1"/>
          <p:nvPr/>
        </p:nvSpPr>
        <p:spPr>
          <a:xfrm>
            <a:off x="24521" y="188640"/>
            <a:ext cx="9391424" cy="923330"/>
          </a:xfrm>
          <a:prstGeom prst="rect">
            <a:avLst/>
          </a:prstGeom>
          <a:noFill/>
        </p:spPr>
        <p:txBody>
          <a:bodyPr wrap="square" rtlCol="0">
            <a:spAutoFit/>
          </a:bodyPr>
          <a:lstStyle/>
          <a:p>
            <a:pPr marL="0" lvl="1"/>
            <a:r>
              <a:rPr lang="es-ES" sz="2700" b="1" dirty="0" smtClean="0">
                <a:solidFill>
                  <a:srgbClr val="FFC000"/>
                </a:solidFill>
                <a:latin typeface="Century Gothic" pitchFamily="34" charset="0"/>
              </a:rPr>
              <a:t>Nuevo enfoque de Regulación y Supervisión </a:t>
            </a:r>
            <a:r>
              <a:rPr lang="es-ES" sz="2700" b="1" dirty="0" err="1" smtClean="0">
                <a:solidFill>
                  <a:srgbClr val="FFC000"/>
                </a:solidFill>
                <a:latin typeface="Century Gothic" pitchFamily="34" charset="0"/>
              </a:rPr>
              <a:t>CdM</a:t>
            </a:r>
            <a:endParaRPr lang="es-ES" sz="2700" b="1" dirty="0" smtClean="0">
              <a:solidFill>
                <a:srgbClr val="FFC000"/>
              </a:solidFill>
              <a:latin typeface="Century Gothic" pitchFamily="34" charset="0"/>
            </a:endParaRPr>
          </a:p>
          <a:p>
            <a:pPr marL="0" lvl="1"/>
            <a:r>
              <a:rPr lang="es-ES" sz="2700" b="1" dirty="0" smtClean="0">
                <a:solidFill>
                  <a:srgbClr val="FFC000"/>
                </a:solidFill>
                <a:latin typeface="Century Gothic" pitchFamily="34" charset="0"/>
              </a:rPr>
              <a:t>Ámbito de Aplicación</a:t>
            </a:r>
            <a:endParaRPr lang="es-CL" sz="2700" b="1" dirty="0">
              <a:solidFill>
                <a:srgbClr val="FFC000"/>
              </a:solidFill>
              <a:latin typeface="Century Gothic" pitchFamily="34" charset="0"/>
            </a:endParaRPr>
          </a:p>
        </p:txBody>
      </p:sp>
      <p:sp>
        <p:nvSpPr>
          <p:cNvPr id="7" name="11 Flecha derecha"/>
          <p:cNvSpPr/>
          <p:nvPr/>
        </p:nvSpPr>
        <p:spPr>
          <a:xfrm rot="10800000">
            <a:off x="5367338" y="4717554"/>
            <a:ext cx="1169934" cy="479671"/>
          </a:xfrm>
          <a:prstGeom prst="rightArrow">
            <a:avLst/>
          </a:prstGeom>
          <a:solidFill>
            <a:srgbClr val="FF3399"/>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s-CL" sz="1100"/>
          </a:p>
        </p:txBody>
      </p:sp>
      <p:sp>
        <p:nvSpPr>
          <p:cNvPr id="8" name="10 Flecha derecha"/>
          <p:cNvSpPr/>
          <p:nvPr/>
        </p:nvSpPr>
        <p:spPr>
          <a:xfrm>
            <a:off x="2643187" y="4698505"/>
            <a:ext cx="1169934" cy="479671"/>
          </a:xfrm>
          <a:prstGeom prst="rightArrow">
            <a:avLst/>
          </a:prstGeom>
          <a:solidFill>
            <a:srgbClr val="FF0000"/>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s-CL" sz="1100"/>
          </a:p>
        </p:txBody>
      </p:sp>
      <p:sp>
        <p:nvSpPr>
          <p:cNvPr id="9" name="9 Flecha derecha"/>
          <p:cNvSpPr/>
          <p:nvPr/>
        </p:nvSpPr>
        <p:spPr>
          <a:xfrm rot="8239679">
            <a:off x="5062538" y="3803153"/>
            <a:ext cx="1169934" cy="479671"/>
          </a:xfrm>
          <a:prstGeom prst="rightArrow">
            <a:avLst/>
          </a:prstGeom>
          <a:solidFill>
            <a:srgbClr val="FF6600"/>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s-CL" sz="1100"/>
          </a:p>
        </p:txBody>
      </p:sp>
      <p:sp>
        <p:nvSpPr>
          <p:cNvPr id="10" name="8 Flecha derecha"/>
          <p:cNvSpPr/>
          <p:nvPr/>
        </p:nvSpPr>
        <p:spPr>
          <a:xfrm rot="5400000">
            <a:off x="3983861" y="3385680"/>
            <a:ext cx="1169934" cy="479671"/>
          </a:xfrm>
          <a:prstGeom prst="rightArrow">
            <a:avLst/>
          </a:prstGeom>
          <a:solidFill>
            <a:srgbClr val="990099"/>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s-CL" sz="1100"/>
          </a:p>
        </p:txBody>
      </p:sp>
      <p:sp>
        <p:nvSpPr>
          <p:cNvPr id="11" name="7 Flecha derecha"/>
          <p:cNvSpPr/>
          <p:nvPr/>
        </p:nvSpPr>
        <p:spPr>
          <a:xfrm rot="2116161">
            <a:off x="2793236" y="3814303"/>
            <a:ext cx="1169934" cy="479671"/>
          </a:xfrm>
          <a:prstGeom prst="rightArrow">
            <a:avLst/>
          </a:prstGeom>
          <a:solidFill>
            <a:srgbClr val="92D050"/>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s-CL" sz="1100"/>
          </a:p>
        </p:txBody>
      </p:sp>
      <p:sp>
        <p:nvSpPr>
          <p:cNvPr id="12" name="1 Rectángulo redondeado"/>
          <p:cNvSpPr/>
          <p:nvPr/>
        </p:nvSpPr>
        <p:spPr>
          <a:xfrm>
            <a:off x="1871662" y="3117354"/>
            <a:ext cx="1390650" cy="933450"/>
          </a:xfrm>
          <a:prstGeom prst="roundRect">
            <a:avLst/>
          </a:prstGeom>
          <a:solidFill>
            <a:srgbClr val="92D05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CL" sz="1400" b="1"/>
              <a:t>Corredores de Seguros</a:t>
            </a:r>
          </a:p>
        </p:txBody>
      </p:sp>
      <p:sp>
        <p:nvSpPr>
          <p:cNvPr id="13" name="2 Rectángulo redondeado"/>
          <p:cNvSpPr/>
          <p:nvPr/>
        </p:nvSpPr>
        <p:spPr>
          <a:xfrm>
            <a:off x="3852862" y="2564904"/>
            <a:ext cx="1390650" cy="933450"/>
          </a:xfrm>
          <a:prstGeom prst="roundRect">
            <a:avLst/>
          </a:prstGeom>
          <a:solidFill>
            <a:srgbClr val="990099"/>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CL" sz="1400" b="1"/>
              <a:t>Liquidadores de Siniestros</a:t>
            </a:r>
            <a:r>
              <a:rPr lang="es-CL" sz="1400" b="1" baseline="0"/>
              <a:t> </a:t>
            </a:r>
            <a:endParaRPr lang="es-CL" sz="1400" b="1"/>
          </a:p>
        </p:txBody>
      </p:sp>
      <p:sp>
        <p:nvSpPr>
          <p:cNvPr id="14" name="3 Rectángulo redondeado"/>
          <p:cNvSpPr/>
          <p:nvPr/>
        </p:nvSpPr>
        <p:spPr>
          <a:xfrm>
            <a:off x="5691187" y="3126879"/>
            <a:ext cx="1390650" cy="933450"/>
          </a:xfrm>
          <a:prstGeom prst="roundRect">
            <a:avLst/>
          </a:prstGeom>
          <a:solidFill>
            <a:schemeClr val="accent6">
              <a:lumMod val="75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CL" sz="1400" b="1"/>
              <a:t>Mutuarias</a:t>
            </a:r>
          </a:p>
        </p:txBody>
      </p:sp>
      <p:sp>
        <p:nvSpPr>
          <p:cNvPr id="15" name="4 Rectángulo redondeado"/>
          <p:cNvSpPr/>
          <p:nvPr/>
        </p:nvSpPr>
        <p:spPr>
          <a:xfrm>
            <a:off x="1795462" y="4498479"/>
            <a:ext cx="1390650" cy="933450"/>
          </a:xfrm>
          <a:prstGeom prst="roundRect">
            <a:avLst/>
          </a:prstGeom>
          <a:solidFill>
            <a:srgbClr val="FF000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CL" sz="1400" b="1"/>
              <a:t>Compañías de Seguros</a:t>
            </a:r>
          </a:p>
        </p:txBody>
      </p:sp>
      <p:sp>
        <p:nvSpPr>
          <p:cNvPr id="16" name="5 Rectángulo redondeado"/>
          <p:cNvSpPr/>
          <p:nvPr/>
        </p:nvSpPr>
        <p:spPr>
          <a:xfrm>
            <a:off x="5957887" y="4488954"/>
            <a:ext cx="1390650" cy="933450"/>
          </a:xfrm>
          <a:prstGeom prst="roundRect">
            <a:avLst/>
          </a:prstGeom>
          <a:solidFill>
            <a:srgbClr val="FF3399"/>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CL" sz="1400" b="1"/>
              <a:t>Asesores Previsionales</a:t>
            </a:r>
          </a:p>
        </p:txBody>
      </p:sp>
      <p:sp>
        <p:nvSpPr>
          <p:cNvPr id="17" name="6 Elipse"/>
          <p:cNvSpPr/>
          <p:nvPr/>
        </p:nvSpPr>
        <p:spPr>
          <a:xfrm>
            <a:off x="3957638" y="4288929"/>
            <a:ext cx="1276350" cy="1295400"/>
          </a:xfrm>
          <a:prstGeom prst="ellipse">
            <a:avLst/>
          </a:prstGeom>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CL" sz="1400" b="1"/>
              <a:t>Riesgos de CdM</a:t>
            </a:r>
          </a:p>
        </p:txBody>
      </p:sp>
    </p:spTree>
    <p:extLst>
      <p:ext uri="{BB962C8B-B14F-4D97-AF65-F5344CB8AC3E}">
        <p14:creationId xmlns:p14="http://schemas.microsoft.com/office/powerpoint/2010/main" val="277440784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CuadroTexto"/>
          <p:cNvSpPr txBox="1"/>
          <p:nvPr/>
        </p:nvSpPr>
        <p:spPr>
          <a:xfrm>
            <a:off x="24521" y="188640"/>
            <a:ext cx="9391424" cy="507831"/>
          </a:xfrm>
          <a:prstGeom prst="rect">
            <a:avLst/>
          </a:prstGeom>
          <a:noFill/>
        </p:spPr>
        <p:txBody>
          <a:bodyPr wrap="square" rtlCol="0">
            <a:spAutoFit/>
          </a:bodyPr>
          <a:lstStyle/>
          <a:p>
            <a:pPr marL="0" lvl="1"/>
            <a:r>
              <a:rPr lang="es-ES" sz="2700" b="1" dirty="0" smtClean="0">
                <a:solidFill>
                  <a:srgbClr val="FFC000"/>
                </a:solidFill>
                <a:latin typeface="Century Gothic" pitchFamily="34" charset="0"/>
              </a:rPr>
              <a:t>Nuevo enfoque de Regulación y Supervisión </a:t>
            </a:r>
            <a:r>
              <a:rPr lang="es-ES" sz="2700" b="1" dirty="0" err="1" smtClean="0">
                <a:solidFill>
                  <a:srgbClr val="FFC000"/>
                </a:solidFill>
                <a:latin typeface="Century Gothic" pitchFamily="34" charset="0"/>
              </a:rPr>
              <a:t>CdM</a:t>
            </a:r>
            <a:endParaRPr lang="es-CL" sz="2700" b="1" dirty="0">
              <a:solidFill>
                <a:srgbClr val="FFC000"/>
              </a:solidFill>
              <a:latin typeface="Century Gothic" pitchFamily="34" charset="0"/>
            </a:endParaRPr>
          </a:p>
        </p:txBody>
      </p:sp>
      <p:sp>
        <p:nvSpPr>
          <p:cNvPr id="43" name="Rectangle 7"/>
          <p:cNvSpPr>
            <a:spLocks noChangeArrowheads="1"/>
          </p:cNvSpPr>
          <p:nvPr/>
        </p:nvSpPr>
        <p:spPr bwMode="auto">
          <a:xfrm>
            <a:off x="366103" y="1340768"/>
            <a:ext cx="830402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285750" lvl="1" algn="just" eaLnBrk="1" hangingPunct="1">
              <a:spcBef>
                <a:spcPct val="0"/>
              </a:spcBef>
              <a:buClr>
                <a:srgbClr val="FFC000"/>
              </a:buClr>
              <a:buSzPct val="130000"/>
              <a:buFont typeface="Wingdings" pitchFamily="2" charset="2"/>
              <a:buChar char="§"/>
            </a:pPr>
            <a:r>
              <a:rPr lang="es-CL" sz="2200" dirty="0" smtClean="0">
                <a:solidFill>
                  <a:srgbClr val="0000CC"/>
                </a:solidFill>
                <a:latin typeface="+mj-lt"/>
              </a:rPr>
              <a:t>El </a:t>
            </a:r>
            <a:r>
              <a:rPr lang="es-CL" sz="2200" dirty="0">
                <a:solidFill>
                  <a:srgbClr val="0000CC"/>
                </a:solidFill>
                <a:latin typeface="+mj-lt"/>
              </a:rPr>
              <a:t>modelo de regulación y supervisión para </a:t>
            </a:r>
            <a:r>
              <a:rPr lang="es-CL" sz="2200" dirty="0" err="1" smtClean="0">
                <a:solidFill>
                  <a:srgbClr val="0000CC"/>
                </a:solidFill>
                <a:latin typeface="+mj-lt"/>
              </a:rPr>
              <a:t>CdM</a:t>
            </a:r>
            <a:r>
              <a:rPr lang="es-CL" sz="2200" dirty="0" smtClean="0">
                <a:solidFill>
                  <a:srgbClr val="0000CC"/>
                </a:solidFill>
                <a:latin typeface="+mj-lt"/>
              </a:rPr>
              <a:t> </a:t>
            </a:r>
            <a:r>
              <a:rPr lang="es-CL" sz="2200" dirty="0">
                <a:solidFill>
                  <a:srgbClr val="0000CC"/>
                </a:solidFill>
                <a:latin typeface="+mj-lt"/>
              </a:rPr>
              <a:t>comprenderá la definición de principios </a:t>
            </a:r>
            <a:r>
              <a:rPr lang="es-CL" sz="2200" dirty="0" smtClean="0">
                <a:solidFill>
                  <a:srgbClr val="0000CC"/>
                </a:solidFill>
                <a:latin typeface="+mj-lt"/>
              </a:rPr>
              <a:t>básicos, de normas </a:t>
            </a:r>
            <a:r>
              <a:rPr lang="es-CL" sz="2200" dirty="0">
                <a:solidFill>
                  <a:srgbClr val="0000CC"/>
                </a:solidFill>
                <a:latin typeface="+mj-lt"/>
              </a:rPr>
              <a:t>aplicables en </a:t>
            </a:r>
            <a:r>
              <a:rPr lang="es-CL" sz="2200" dirty="0" smtClean="0">
                <a:solidFill>
                  <a:srgbClr val="0000CC"/>
                </a:solidFill>
                <a:latin typeface="+mj-lt"/>
              </a:rPr>
              <a:t>esta </a:t>
            </a:r>
            <a:r>
              <a:rPr lang="es-CL" sz="2200" dirty="0">
                <a:solidFill>
                  <a:srgbClr val="0000CC"/>
                </a:solidFill>
                <a:latin typeface="+mj-lt"/>
              </a:rPr>
              <a:t>materia, y </a:t>
            </a:r>
            <a:r>
              <a:rPr lang="es-CL" sz="2200" dirty="0" smtClean="0">
                <a:solidFill>
                  <a:srgbClr val="0000CC"/>
                </a:solidFill>
                <a:latin typeface="+mj-lt"/>
              </a:rPr>
              <a:t>de posibles </a:t>
            </a:r>
            <a:r>
              <a:rPr lang="es-CL" sz="2200" dirty="0">
                <a:solidFill>
                  <a:srgbClr val="0000CC"/>
                </a:solidFill>
                <a:latin typeface="+mj-lt"/>
              </a:rPr>
              <a:t>medidas preventivas y correctivas tendientes a prevenir “prácticas de conducta de mercado no deseadas” o a modificarlas cuando éstas ocurran.</a:t>
            </a:r>
          </a:p>
          <a:p>
            <a:pPr marL="285750" lvl="1" algn="just" eaLnBrk="1" hangingPunct="1">
              <a:spcBef>
                <a:spcPct val="0"/>
              </a:spcBef>
              <a:buClr>
                <a:srgbClr val="FFC000"/>
              </a:buClr>
              <a:buSzPct val="130000"/>
              <a:buFont typeface="Wingdings" pitchFamily="2" charset="2"/>
              <a:buChar char="§"/>
            </a:pPr>
            <a:endParaRPr lang="es-CL" sz="2200" dirty="0">
              <a:solidFill>
                <a:srgbClr val="0000CC"/>
              </a:solidFill>
              <a:latin typeface="+mj-lt"/>
            </a:endParaRPr>
          </a:p>
        </p:txBody>
      </p:sp>
      <p:grpSp>
        <p:nvGrpSpPr>
          <p:cNvPr id="3" name="Group 4"/>
          <p:cNvGrpSpPr>
            <a:grpSpLocks noChangeAspect="1"/>
          </p:cNvGrpSpPr>
          <p:nvPr/>
        </p:nvGrpSpPr>
        <p:grpSpPr bwMode="auto">
          <a:xfrm>
            <a:off x="579438" y="3282950"/>
            <a:ext cx="8037512" cy="2106613"/>
            <a:chOff x="365" y="2068"/>
            <a:chExt cx="5063" cy="1327"/>
          </a:xfrm>
        </p:grpSpPr>
        <p:sp>
          <p:nvSpPr>
            <p:cNvPr id="4" name="AutoShape 3"/>
            <p:cNvSpPr>
              <a:spLocks noChangeAspect="1" noChangeArrowheads="1" noTextEdit="1"/>
            </p:cNvSpPr>
            <p:nvPr/>
          </p:nvSpPr>
          <p:spPr bwMode="auto">
            <a:xfrm>
              <a:off x="365" y="2078"/>
              <a:ext cx="5055" cy="1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5" name="Rectangle 5"/>
            <p:cNvSpPr>
              <a:spLocks noChangeArrowheads="1"/>
            </p:cNvSpPr>
            <p:nvPr/>
          </p:nvSpPr>
          <p:spPr bwMode="auto">
            <a:xfrm>
              <a:off x="365" y="2078"/>
              <a:ext cx="5055" cy="195"/>
            </a:xfrm>
            <a:prstGeom prst="rect">
              <a:avLst/>
            </a:prstGeom>
            <a:solidFill>
              <a:srgbClr val="36609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6" name="Rectangle 6"/>
            <p:cNvSpPr>
              <a:spLocks noChangeArrowheads="1"/>
            </p:cNvSpPr>
            <p:nvPr/>
          </p:nvSpPr>
          <p:spPr bwMode="auto">
            <a:xfrm>
              <a:off x="365" y="2263"/>
              <a:ext cx="5055" cy="19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7" name="Rectangle 7"/>
            <p:cNvSpPr>
              <a:spLocks noChangeArrowheads="1"/>
            </p:cNvSpPr>
            <p:nvPr/>
          </p:nvSpPr>
          <p:spPr bwMode="auto">
            <a:xfrm>
              <a:off x="365" y="2449"/>
              <a:ext cx="5055" cy="195"/>
            </a:xfrm>
            <a:prstGeom prst="rect">
              <a:avLst/>
            </a:prstGeom>
            <a:solidFill>
              <a:srgbClr val="36609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8" name="Rectangle 8"/>
            <p:cNvSpPr>
              <a:spLocks noChangeArrowheads="1"/>
            </p:cNvSpPr>
            <p:nvPr/>
          </p:nvSpPr>
          <p:spPr bwMode="auto">
            <a:xfrm>
              <a:off x="365" y="2634"/>
              <a:ext cx="5055" cy="19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9" name="Rectangle 9"/>
            <p:cNvSpPr>
              <a:spLocks noChangeArrowheads="1"/>
            </p:cNvSpPr>
            <p:nvPr/>
          </p:nvSpPr>
          <p:spPr bwMode="auto">
            <a:xfrm>
              <a:off x="365" y="2819"/>
              <a:ext cx="5055" cy="195"/>
            </a:xfrm>
            <a:prstGeom prst="rect">
              <a:avLst/>
            </a:prstGeom>
            <a:solidFill>
              <a:srgbClr val="36609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10" name="Rectangle 10"/>
            <p:cNvSpPr>
              <a:spLocks noChangeArrowheads="1"/>
            </p:cNvSpPr>
            <p:nvPr/>
          </p:nvSpPr>
          <p:spPr bwMode="auto">
            <a:xfrm>
              <a:off x="365" y="3005"/>
              <a:ext cx="5055" cy="19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12" name="Rectangle 12"/>
            <p:cNvSpPr>
              <a:spLocks noChangeArrowheads="1"/>
            </p:cNvSpPr>
            <p:nvPr/>
          </p:nvSpPr>
          <p:spPr bwMode="auto">
            <a:xfrm>
              <a:off x="389" y="2098"/>
              <a:ext cx="2894"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altLang="es-CL" sz="1800" b="0" i="0" u="none" strike="noStrike" cap="none" normalizeH="0" baseline="0" smtClean="0">
                  <a:ln>
                    <a:noFill/>
                  </a:ln>
                  <a:solidFill>
                    <a:srgbClr val="FFFFFF"/>
                  </a:solidFill>
                  <a:effectLst/>
                  <a:latin typeface="Arial" pitchFamily="34" charset="0"/>
                  <a:cs typeface="Arial" pitchFamily="34" charset="0"/>
                </a:rPr>
                <a:t>Principios propuestos para Conducta de Mercado</a:t>
              </a:r>
              <a:endParaRPr kumimoji="0" lang="es-CL" altLang="es-CL"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3"/>
            <p:cNvSpPr>
              <a:spLocks noChangeArrowheads="1"/>
            </p:cNvSpPr>
            <p:nvPr/>
          </p:nvSpPr>
          <p:spPr bwMode="auto">
            <a:xfrm>
              <a:off x="389" y="2468"/>
              <a:ext cx="304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altLang="es-CL" sz="1800" b="0" i="0" u="none" strike="noStrike" cap="none" normalizeH="0" baseline="0" smtClean="0">
                  <a:ln>
                    <a:noFill/>
                  </a:ln>
                  <a:solidFill>
                    <a:srgbClr val="FFFFFF"/>
                  </a:solidFill>
                  <a:effectLst/>
                  <a:latin typeface="Arial" pitchFamily="34" charset="0"/>
                  <a:cs typeface="Arial" pitchFamily="34" charset="0"/>
                </a:rPr>
                <a:t>1.- Dar trato justo a los consumidores y asegurados.</a:t>
              </a:r>
              <a:endParaRPr kumimoji="0" lang="es-CL" altLang="es-CL"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4"/>
            <p:cNvSpPr>
              <a:spLocks noChangeArrowheads="1"/>
            </p:cNvSpPr>
            <p:nvPr/>
          </p:nvSpPr>
          <p:spPr bwMode="auto">
            <a:xfrm>
              <a:off x="389" y="2654"/>
              <a:ext cx="3225"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altLang="es-CL" sz="1800" b="0" i="0" u="none" strike="noStrike" cap="none" normalizeH="0" baseline="0" smtClean="0">
                  <a:ln>
                    <a:noFill/>
                  </a:ln>
                  <a:solidFill>
                    <a:srgbClr val="FFFFFF"/>
                  </a:solidFill>
                  <a:effectLst/>
                  <a:latin typeface="Arial" pitchFamily="34" charset="0"/>
                  <a:cs typeface="Arial" pitchFamily="34" charset="0"/>
                </a:rPr>
                <a:t>2.- Manejar adecuadamente los conflictos de intereses.</a:t>
              </a:r>
              <a:endParaRPr kumimoji="0" lang="es-CL" altLang="es-CL"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5"/>
            <p:cNvSpPr>
              <a:spLocks noChangeArrowheads="1"/>
            </p:cNvSpPr>
            <p:nvPr/>
          </p:nvSpPr>
          <p:spPr bwMode="auto">
            <a:xfrm>
              <a:off x="389" y="2839"/>
              <a:ext cx="4410"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altLang="es-CL" sz="1800" b="0" i="0" u="none" strike="noStrike" cap="none" normalizeH="0" baseline="0" dirty="0" smtClean="0">
                  <a:ln>
                    <a:noFill/>
                  </a:ln>
                  <a:solidFill>
                    <a:srgbClr val="FFFFFF"/>
                  </a:solidFill>
                  <a:effectLst/>
                  <a:latin typeface="Arial" pitchFamily="34" charset="0"/>
                  <a:cs typeface="Arial" pitchFamily="34" charset="0"/>
                </a:rPr>
                <a:t>3.- Proteger y resguardar la información de los consumidores y asegurados.</a:t>
              </a:r>
              <a:endParaRPr kumimoji="0" lang="es-CL" altLang="es-C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Rectangle 17"/>
            <p:cNvSpPr>
              <a:spLocks noChangeArrowheads="1"/>
            </p:cNvSpPr>
            <p:nvPr/>
          </p:nvSpPr>
          <p:spPr bwMode="auto">
            <a:xfrm>
              <a:off x="389" y="3022"/>
              <a:ext cx="359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s-CL" altLang="es-CL" dirty="0">
                  <a:solidFill>
                    <a:srgbClr val="FFFFFF"/>
                  </a:solidFill>
                </a:rPr>
                <a:t>4</a:t>
              </a:r>
              <a:r>
                <a:rPr kumimoji="0" lang="es-CL" altLang="es-CL" sz="1800" b="0" i="0" u="none" strike="noStrike" cap="none" normalizeH="0" baseline="0" dirty="0" smtClean="0">
                  <a:ln>
                    <a:noFill/>
                  </a:ln>
                  <a:solidFill>
                    <a:srgbClr val="FFFFFF"/>
                  </a:solidFill>
                  <a:effectLst/>
                  <a:latin typeface="Arial" pitchFamily="34" charset="0"/>
                  <a:cs typeface="Arial" pitchFamily="34" charset="0"/>
                </a:rPr>
                <a:t>.- Promover la transparencia y la educación financiera.</a:t>
              </a:r>
              <a:endParaRPr kumimoji="0" lang="es-CL" altLang="es-C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Rectangle 18"/>
            <p:cNvSpPr>
              <a:spLocks noChangeArrowheads="1"/>
            </p:cNvSpPr>
            <p:nvPr/>
          </p:nvSpPr>
          <p:spPr bwMode="auto">
            <a:xfrm>
              <a:off x="365" y="2068"/>
              <a:ext cx="5055"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19" name="Line 19"/>
            <p:cNvSpPr>
              <a:spLocks noChangeShapeType="1"/>
            </p:cNvSpPr>
            <p:nvPr/>
          </p:nvSpPr>
          <p:spPr bwMode="auto">
            <a:xfrm>
              <a:off x="365" y="338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L"/>
            </a:p>
          </p:txBody>
        </p:sp>
        <p:sp>
          <p:nvSpPr>
            <p:cNvPr id="20" name="Rectangle 20"/>
            <p:cNvSpPr>
              <a:spLocks noChangeArrowheads="1"/>
            </p:cNvSpPr>
            <p:nvPr/>
          </p:nvSpPr>
          <p:spPr bwMode="auto">
            <a:xfrm>
              <a:off x="365" y="3385"/>
              <a:ext cx="8" cy="1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21" name="Line 21"/>
            <p:cNvSpPr>
              <a:spLocks noChangeShapeType="1"/>
            </p:cNvSpPr>
            <p:nvPr/>
          </p:nvSpPr>
          <p:spPr bwMode="auto">
            <a:xfrm>
              <a:off x="5412" y="338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L"/>
            </a:p>
          </p:txBody>
        </p:sp>
        <p:sp>
          <p:nvSpPr>
            <p:cNvPr id="22" name="Rectangle 22"/>
            <p:cNvSpPr>
              <a:spLocks noChangeArrowheads="1"/>
            </p:cNvSpPr>
            <p:nvPr/>
          </p:nvSpPr>
          <p:spPr bwMode="auto">
            <a:xfrm>
              <a:off x="5412" y="3385"/>
              <a:ext cx="8" cy="1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23" name="Line 23"/>
            <p:cNvSpPr>
              <a:spLocks noChangeShapeType="1"/>
            </p:cNvSpPr>
            <p:nvPr/>
          </p:nvSpPr>
          <p:spPr bwMode="auto">
            <a:xfrm>
              <a:off x="5420" y="207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L"/>
            </a:p>
          </p:txBody>
        </p:sp>
        <p:sp>
          <p:nvSpPr>
            <p:cNvPr id="24" name="Rectangle 24"/>
            <p:cNvSpPr>
              <a:spLocks noChangeArrowheads="1"/>
            </p:cNvSpPr>
            <p:nvPr/>
          </p:nvSpPr>
          <p:spPr bwMode="auto">
            <a:xfrm>
              <a:off x="5420" y="2078"/>
              <a:ext cx="8" cy="1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25" name="Line 25"/>
            <p:cNvSpPr>
              <a:spLocks noChangeShapeType="1"/>
            </p:cNvSpPr>
            <p:nvPr/>
          </p:nvSpPr>
          <p:spPr bwMode="auto">
            <a:xfrm>
              <a:off x="5420" y="226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L"/>
            </a:p>
          </p:txBody>
        </p:sp>
        <p:sp>
          <p:nvSpPr>
            <p:cNvPr id="26" name="Rectangle 26"/>
            <p:cNvSpPr>
              <a:spLocks noChangeArrowheads="1"/>
            </p:cNvSpPr>
            <p:nvPr/>
          </p:nvSpPr>
          <p:spPr bwMode="auto">
            <a:xfrm>
              <a:off x="5420" y="2263"/>
              <a:ext cx="8" cy="1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27" name="Line 27"/>
            <p:cNvSpPr>
              <a:spLocks noChangeShapeType="1"/>
            </p:cNvSpPr>
            <p:nvPr/>
          </p:nvSpPr>
          <p:spPr bwMode="auto">
            <a:xfrm>
              <a:off x="5420" y="2449"/>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L"/>
            </a:p>
          </p:txBody>
        </p:sp>
        <p:sp>
          <p:nvSpPr>
            <p:cNvPr id="28" name="Rectangle 28"/>
            <p:cNvSpPr>
              <a:spLocks noChangeArrowheads="1"/>
            </p:cNvSpPr>
            <p:nvPr/>
          </p:nvSpPr>
          <p:spPr bwMode="auto">
            <a:xfrm>
              <a:off x="5420" y="2449"/>
              <a:ext cx="8" cy="9"/>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29" name="Line 29"/>
            <p:cNvSpPr>
              <a:spLocks noChangeShapeType="1"/>
            </p:cNvSpPr>
            <p:nvPr/>
          </p:nvSpPr>
          <p:spPr bwMode="auto">
            <a:xfrm>
              <a:off x="5420" y="263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0" name="Rectangle 30"/>
            <p:cNvSpPr>
              <a:spLocks noChangeArrowheads="1"/>
            </p:cNvSpPr>
            <p:nvPr/>
          </p:nvSpPr>
          <p:spPr bwMode="auto">
            <a:xfrm>
              <a:off x="5420" y="2634"/>
              <a:ext cx="8" cy="1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31" name="Line 31"/>
            <p:cNvSpPr>
              <a:spLocks noChangeShapeType="1"/>
            </p:cNvSpPr>
            <p:nvPr/>
          </p:nvSpPr>
          <p:spPr bwMode="auto">
            <a:xfrm>
              <a:off x="5420" y="2819"/>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2" name="Rectangle 32"/>
            <p:cNvSpPr>
              <a:spLocks noChangeArrowheads="1"/>
            </p:cNvSpPr>
            <p:nvPr/>
          </p:nvSpPr>
          <p:spPr bwMode="auto">
            <a:xfrm>
              <a:off x="5420" y="2819"/>
              <a:ext cx="8" cy="1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33" name="Line 33"/>
            <p:cNvSpPr>
              <a:spLocks noChangeShapeType="1"/>
            </p:cNvSpPr>
            <p:nvPr/>
          </p:nvSpPr>
          <p:spPr bwMode="auto">
            <a:xfrm>
              <a:off x="5420" y="300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4" name="Rectangle 34"/>
            <p:cNvSpPr>
              <a:spLocks noChangeArrowheads="1"/>
            </p:cNvSpPr>
            <p:nvPr/>
          </p:nvSpPr>
          <p:spPr bwMode="auto">
            <a:xfrm>
              <a:off x="5420" y="3005"/>
              <a:ext cx="8" cy="9"/>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35" name="Line 35"/>
            <p:cNvSpPr>
              <a:spLocks noChangeShapeType="1"/>
            </p:cNvSpPr>
            <p:nvPr/>
          </p:nvSpPr>
          <p:spPr bwMode="auto">
            <a:xfrm>
              <a:off x="5420" y="3190"/>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6" name="Rectangle 36"/>
            <p:cNvSpPr>
              <a:spLocks noChangeArrowheads="1"/>
            </p:cNvSpPr>
            <p:nvPr/>
          </p:nvSpPr>
          <p:spPr bwMode="auto">
            <a:xfrm>
              <a:off x="5420" y="3190"/>
              <a:ext cx="8" cy="1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37" name="Line 37"/>
            <p:cNvSpPr>
              <a:spLocks noChangeShapeType="1"/>
            </p:cNvSpPr>
            <p:nvPr/>
          </p:nvSpPr>
          <p:spPr bwMode="auto">
            <a:xfrm>
              <a:off x="5420" y="337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L"/>
            </a:p>
          </p:txBody>
        </p:sp>
        <p:sp>
          <p:nvSpPr>
            <p:cNvPr id="38" name="Rectangle 38"/>
            <p:cNvSpPr>
              <a:spLocks noChangeArrowheads="1"/>
            </p:cNvSpPr>
            <p:nvPr/>
          </p:nvSpPr>
          <p:spPr bwMode="auto">
            <a:xfrm>
              <a:off x="5420" y="3375"/>
              <a:ext cx="8" cy="1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39" name="Rectangle 40"/>
            <p:cNvSpPr>
              <a:spLocks noChangeArrowheads="1"/>
            </p:cNvSpPr>
            <p:nvPr/>
          </p:nvSpPr>
          <p:spPr bwMode="auto">
            <a:xfrm>
              <a:off x="5396" y="3356"/>
              <a:ext cx="16" cy="19"/>
            </a:xfrm>
            <a:prstGeom prst="rect">
              <a:avLst/>
            </a:prstGeom>
            <a:solidFill>
              <a:srgbClr val="485DB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40" name="Rectangle 41"/>
            <p:cNvSpPr>
              <a:spLocks noChangeArrowheads="1"/>
            </p:cNvSpPr>
            <p:nvPr/>
          </p:nvSpPr>
          <p:spPr bwMode="auto">
            <a:xfrm>
              <a:off x="5404" y="3366"/>
              <a:ext cx="8" cy="9"/>
            </a:xfrm>
            <a:prstGeom prst="rect">
              <a:avLst/>
            </a:prstGeom>
            <a:solidFill>
              <a:srgbClr val="485DB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41" name="Rectangle 42"/>
            <p:cNvSpPr>
              <a:spLocks noChangeArrowheads="1"/>
            </p:cNvSpPr>
            <p:nvPr/>
          </p:nvSpPr>
          <p:spPr bwMode="auto">
            <a:xfrm>
              <a:off x="5404" y="3366"/>
              <a:ext cx="8" cy="9"/>
            </a:xfrm>
            <a:prstGeom prst="rect">
              <a:avLst/>
            </a:prstGeom>
            <a:solidFill>
              <a:srgbClr val="485DB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42" name="Rectangle 43"/>
            <p:cNvSpPr>
              <a:spLocks noChangeArrowheads="1"/>
            </p:cNvSpPr>
            <p:nvPr/>
          </p:nvSpPr>
          <p:spPr bwMode="auto">
            <a:xfrm>
              <a:off x="5380" y="3356"/>
              <a:ext cx="16" cy="19"/>
            </a:xfrm>
            <a:prstGeom prst="rect">
              <a:avLst/>
            </a:prstGeom>
            <a:solidFill>
              <a:srgbClr val="485DB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44" name="Rectangle 44"/>
            <p:cNvSpPr>
              <a:spLocks noChangeArrowheads="1"/>
            </p:cNvSpPr>
            <p:nvPr/>
          </p:nvSpPr>
          <p:spPr bwMode="auto">
            <a:xfrm>
              <a:off x="5388" y="3366"/>
              <a:ext cx="8" cy="9"/>
            </a:xfrm>
            <a:prstGeom prst="rect">
              <a:avLst/>
            </a:prstGeom>
            <a:solidFill>
              <a:srgbClr val="485DB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45" name="Rectangle 45"/>
            <p:cNvSpPr>
              <a:spLocks noChangeArrowheads="1"/>
            </p:cNvSpPr>
            <p:nvPr/>
          </p:nvSpPr>
          <p:spPr bwMode="auto">
            <a:xfrm>
              <a:off x="5388" y="3366"/>
              <a:ext cx="8" cy="9"/>
            </a:xfrm>
            <a:prstGeom prst="rect">
              <a:avLst/>
            </a:prstGeom>
            <a:solidFill>
              <a:srgbClr val="485DB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46" name="Rectangle 46"/>
            <p:cNvSpPr>
              <a:spLocks noChangeArrowheads="1"/>
            </p:cNvSpPr>
            <p:nvPr/>
          </p:nvSpPr>
          <p:spPr bwMode="auto">
            <a:xfrm>
              <a:off x="5396" y="3336"/>
              <a:ext cx="16" cy="20"/>
            </a:xfrm>
            <a:prstGeom prst="rect">
              <a:avLst/>
            </a:prstGeom>
            <a:solidFill>
              <a:srgbClr val="485DB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47" name="Rectangle 47"/>
            <p:cNvSpPr>
              <a:spLocks noChangeArrowheads="1"/>
            </p:cNvSpPr>
            <p:nvPr/>
          </p:nvSpPr>
          <p:spPr bwMode="auto">
            <a:xfrm>
              <a:off x="5404" y="3346"/>
              <a:ext cx="8" cy="10"/>
            </a:xfrm>
            <a:prstGeom prst="rect">
              <a:avLst/>
            </a:prstGeom>
            <a:solidFill>
              <a:srgbClr val="485DB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48" name="Rectangle 48"/>
            <p:cNvSpPr>
              <a:spLocks noChangeArrowheads="1"/>
            </p:cNvSpPr>
            <p:nvPr/>
          </p:nvSpPr>
          <p:spPr bwMode="auto">
            <a:xfrm>
              <a:off x="5404" y="3346"/>
              <a:ext cx="8" cy="10"/>
            </a:xfrm>
            <a:prstGeom prst="rect">
              <a:avLst/>
            </a:prstGeom>
            <a:solidFill>
              <a:srgbClr val="485DB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grpSp>
    </p:spTree>
    <p:extLst>
      <p:ext uri="{BB962C8B-B14F-4D97-AF65-F5344CB8AC3E}">
        <p14:creationId xmlns:p14="http://schemas.microsoft.com/office/powerpoint/2010/main" val="371969238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2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13716</TotalTime>
  <Words>1569</Words>
  <Application>Microsoft Office PowerPoint</Application>
  <PresentationFormat>Presentación en pantalla (4:3)</PresentationFormat>
  <Paragraphs>191</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2_Tema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Rodríguez Rodríguez Roxana Graciela</dc:creator>
  <cp:lastModifiedBy>Salashina Olga</cp:lastModifiedBy>
  <cp:revision>2559</cp:revision>
  <cp:lastPrinted>2014-01-30T19:28:27Z</cp:lastPrinted>
  <dcterms:created xsi:type="dcterms:W3CDTF">2013-03-27T12:46:05Z</dcterms:created>
  <dcterms:modified xsi:type="dcterms:W3CDTF">2014-04-14T18:06:08Z</dcterms:modified>
</cp:coreProperties>
</file>