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92" r:id="rId2"/>
    <p:sldId id="529" r:id="rId3"/>
    <p:sldId id="498" r:id="rId4"/>
    <p:sldId id="499" r:id="rId5"/>
    <p:sldId id="500" r:id="rId6"/>
    <p:sldId id="495" r:id="rId7"/>
    <p:sldId id="530" r:id="rId8"/>
    <p:sldId id="531" r:id="rId9"/>
    <p:sldId id="532" r:id="rId10"/>
    <p:sldId id="525" r:id="rId11"/>
    <p:sldId id="501" r:id="rId12"/>
    <p:sldId id="502" r:id="rId13"/>
    <p:sldId id="533" r:id="rId14"/>
    <p:sldId id="503" r:id="rId15"/>
    <p:sldId id="475" r:id="rId16"/>
    <p:sldId id="504" r:id="rId17"/>
    <p:sldId id="505" r:id="rId18"/>
    <p:sldId id="508" r:id="rId19"/>
    <p:sldId id="536" r:id="rId20"/>
    <p:sldId id="535" r:id="rId21"/>
    <p:sldId id="528" r:id="rId22"/>
    <p:sldId id="382" r:id="rId23"/>
    <p:sldId id="387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DCDDE"/>
    <a:srgbClr val="CCECFF"/>
    <a:srgbClr val="0033CC"/>
    <a:srgbClr val="0000FF"/>
    <a:srgbClr val="FF0000"/>
    <a:srgbClr val="99CCFF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5" autoAdjust="0"/>
    <p:restoredTop sz="82771" autoAdjust="0"/>
  </p:normalViewPr>
  <p:slideViewPr>
    <p:cSldViewPr>
      <p:cViewPr varScale="1">
        <p:scale>
          <a:sx n="100" d="100"/>
          <a:sy n="100" d="100"/>
        </p:scale>
        <p:origin x="-9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notesViewPr>
    <p:cSldViewPr>
      <p:cViewPr varScale="1">
        <p:scale>
          <a:sx n="53" d="100"/>
          <a:sy n="53" d="100"/>
        </p:scale>
        <p:origin x="-119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NRodriguez\Mis%20documentos\Nadia\Estadisticas\2011\Setiembre\BD%20ROS_Setiembr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NRodriguez\Mis%20documentos\Nadia\Estadisticas\2011\Setiembre\BD%20ROS_Setiemb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view3D>
      <c:hPercent val="66"/>
      <c:depthPercent val="200"/>
      <c:rAngAx val="1"/>
    </c:view3D>
    <c:floor>
      <c:spPr>
        <a:solidFill>
          <a:srgbClr val="333399"/>
        </a:soli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333399"/>
            </a:gs>
            <a:gs pos="100000">
              <a:srgbClr val="C0C0C0"/>
            </a:gs>
          </a:gsLst>
          <a:lin ang="5400000" scaled="1"/>
        </a:gradFill>
        <a:ln w="3175">
          <a:solidFill>
            <a:srgbClr val="333399"/>
          </a:solidFill>
          <a:prstDash val="solid"/>
        </a:ln>
      </c:spPr>
    </c:sideWall>
    <c:backWall>
      <c:spPr>
        <a:gradFill rotWithShape="0">
          <a:gsLst>
            <a:gs pos="0">
              <a:srgbClr val="333399"/>
            </a:gs>
            <a:gs pos="100000">
              <a:srgbClr val="C0C0C0"/>
            </a:gs>
          </a:gsLst>
          <a:lin ang="5400000" scaled="1"/>
        </a:gradFill>
        <a:ln w="3175">
          <a:solidFill>
            <a:srgbClr val="333399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0707157891362449E-2"/>
          <c:y val="7.3394495412846235E-3"/>
          <c:w val="0.92298093604619014"/>
          <c:h val="0.8430581039755356"/>
        </c:manualLayout>
      </c:layout>
      <c:bar3DChart>
        <c:barDir val="col"/>
        <c:grouping val="stacked"/>
        <c:ser>
          <c:idx val="0"/>
          <c:order val="0"/>
          <c:tx>
            <c:strRef>
              <c:f>'ROS x Año'!$C$5</c:f>
              <c:strCache>
                <c:ptCount val="1"/>
                <c:pt idx="0">
                  <c:v>Antes de la operatividad de la UIF</c:v>
                </c:pt>
              </c:strCache>
            </c:strRef>
          </c:tx>
          <c:spPr>
            <a:solidFill>
              <a:srgbClr val="993300"/>
            </a:solidFill>
            <a:ln w="12700">
              <a:solidFill>
                <a:srgbClr val="993300"/>
              </a:solidFill>
              <a:prstDash val="solid"/>
            </a:ln>
          </c:spPr>
          <c:dLbls>
            <c:dLbl>
              <c:idx val="0"/>
              <c:layout>
                <c:manualLayout>
                  <c:x val="4.6605788853637413E-2"/>
                  <c:y val="-0.10820082352091528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PE" sz="10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s-PE"/>
              </a:p>
            </c:txPr>
            <c:showVal val="1"/>
          </c:dLbls>
          <c:cat>
            <c:strRef>
              <c:f>'ROS x Año'!$B$6:$B$15</c:f>
              <c:strCache>
                <c:ptCount val="10"/>
                <c:pt idx="0">
                  <c:v>1998 al 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 (Set)</c:v>
                </c:pt>
              </c:strCache>
            </c:strRef>
          </c:cat>
          <c:val>
            <c:numRef>
              <c:f>'ROS x Año'!$C$6:$C$15</c:f>
              <c:numCache>
                <c:formatCode>General</c:formatCode>
                <c:ptCount val="10"/>
                <c:pt idx="0" formatCode="#,##0">
                  <c:v>220</c:v>
                </c:pt>
              </c:numCache>
            </c:numRef>
          </c:val>
        </c:ser>
        <c:ser>
          <c:idx val="1"/>
          <c:order val="1"/>
          <c:tx>
            <c:strRef>
              <c:f>'ROS x Año'!$D$5</c:f>
              <c:strCache>
                <c:ptCount val="1"/>
                <c:pt idx="0">
                  <c:v>Antes de la incorporación a la SBS 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FFCC00"/>
              </a:solidFill>
              <a:prstDash val="solid"/>
            </a:ln>
          </c:spPr>
          <c:dLbls>
            <c:dLbl>
              <c:idx val="1"/>
              <c:layout>
                <c:manualLayout>
                  <c:x val="3.7676570608560701E-2"/>
                  <c:y val="-8.9276023983241401E-2"/>
                </c:manualLayout>
              </c:layout>
              <c:showVal val="1"/>
            </c:dLbl>
            <c:dLbl>
              <c:idx val="2"/>
              <c:layout>
                <c:manualLayout>
                  <c:x val="3.7636373811559376E-2"/>
                  <c:y val="-0.13607474295070915"/>
                </c:manualLayout>
              </c:layout>
              <c:showVal val="1"/>
            </c:dLbl>
            <c:dLbl>
              <c:idx val="3"/>
              <c:layout>
                <c:manualLayout>
                  <c:x val="4.1282924040274512E-2"/>
                  <c:y val="-0.16126061306556871"/>
                </c:manualLayout>
              </c:layout>
              <c:showVal val="1"/>
            </c:dLbl>
            <c:dLbl>
              <c:idx val="4"/>
              <c:layout>
                <c:manualLayout>
                  <c:x val="2.7353588377210452E-2"/>
                  <c:y val="-0.22274150593561121"/>
                </c:manualLayout>
              </c:layout>
              <c:showVal val="1"/>
            </c:dLbl>
            <c:dLbl>
              <c:idx val="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lang="es-PE" sz="1100" b="0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PE"/>
                </a:p>
              </c:txP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PE"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s-PE"/>
              </a:p>
            </c:txPr>
            <c:showVal val="1"/>
          </c:dLbls>
          <c:cat>
            <c:strRef>
              <c:f>'ROS x Año'!$B$6:$B$15</c:f>
              <c:strCache>
                <c:ptCount val="10"/>
                <c:pt idx="0">
                  <c:v>1998 al 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 (Set)</c:v>
                </c:pt>
              </c:strCache>
            </c:strRef>
          </c:cat>
          <c:val>
            <c:numRef>
              <c:f>'ROS x Año'!$D$6:$D$15</c:f>
              <c:numCache>
                <c:formatCode>#,##0</c:formatCode>
                <c:ptCount val="10"/>
                <c:pt idx="1">
                  <c:v>38</c:v>
                </c:pt>
                <c:pt idx="2">
                  <c:v>396</c:v>
                </c:pt>
                <c:pt idx="3">
                  <c:v>590</c:v>
                </c:pt>
                <c:pt idx="4">
                  <c:v>1099</c:v>
                </c:pt>
                <c:pt idx="5">
                  <c:v>784</c:v>
                </c:pt>
              </c:numCache>
            </c:numRef>
          </c:val>
        </c:ser>
        <c:ser>
          <c:idx val="2"/>
          <c:order val="2"/>
          <c:tx>
            <c:strRef>
              <c:f>'ROS x Año'!$E$5</c:f>
              <c:strCache>
                <c:ptCount val="1"/>
                <c:pt idx="0">
                  <c:v>Después de la incorporación a la SBS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FF00"/>
              </a:solidFill>
              <a:prstDash val="solid"/>
            </a:ln>
          </c:spPr>
          <c:dLbls>
            <c:dLbl>
              <c:idx val="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lang="es-PE" sz="110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PE"/>
                </a:p>
              </c:txPr>
            </c:dLbl>
            <c:dLbl>
              <c:idx val="6"/>
              <c:layout>
                <c:manualLayout>
                  <c:x val="2.2862217980328683E-2"/>
                  <c:y val="-0.3549581256471383"/>
                </c:manualLayout>
              </c:layout>
              <c:showVal val="1"/>
            </c:dLbl>
            <c:dLbl>
              <c:idx val="7"/>
              <c:layout>
                <c:manualLayout>
                  <c:x val="3.3663670829025501E-2"/>
                  <c:y val="-0.39123696693876997"/>
                </c:manualLayout>
              </c:layout>
              <c:showVal val="1"/>
            </c:dLbl>
            <c:dLbl>
              <c:idx val="8"/>
              <c:layout>
                <c:manualLayout>
                  <c:x val="3.8051114822768475E-2"/>
                  <c:y val="-0.37339016109225692"/>
                </c:manualLayout>
              </c:layout>
              <c:showVal val="1"/>
            </c:dLbl>
            <c:dLbl>
              <c:idx val="9"/>
              <c:layout>
                <c:manualLayout>
                  <c:x val="2.6402640264026535E-2"/>
                  <c:y val="-0.28136882129277796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PE"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s-PE"/>
              </a:p>
            </c:txPr>
            <c:showVal val="1"/>
          </c:dLbls>
          <c:cat>
            <c:strRef>
              <c:f>'ROS x Año'!$B$6:$B$15</c:f>
              <c:strCache>
                <c:ptCount val="10"/>
                <c:pt idx="0">
                  <c:v>1998 al 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 (Set)</c:v>
                </c:pt>
              </c:strCache>
            </c:strRef>
          </c:cat>
          <c:val>
            <c:numRef>
              <c:f>'ROS x Año'!$E$6:$E$15</c:f>
              <c:numCache>
                <c:formatCode>General</c:formatCode>
                <c:ptCount val="10"/>
                <c:pt idx="5" formatCode="#,##0">
                  <c:v>604</c:v>
                </c:pt>
                <c:pt idx="6" formatCode="#,##0">
                  <c:v>2092</c:v>
                </c:pt>
                <c:pt idx="7" formatCode="#,##0">
                  <c:v>2412</c:v>
                </c:pt>
                <c:pt idx="8" formatCode="#,##0">
                  <c:v>2337</c:v>
                </c:pt>
                <c:pt idx="9" formatCode="#,##0">
                  <c:v>1650</c:v>
                </c:pt>
              </c:numCache>
            </c:numRef>
          </c:val>
        </c:ser>
        <c:dLbls>
          <c:showVal val="1"/>
        </c:dLbls>
        <c:gapWidth val="40"/>
        <c:gapDepth val="50"/>
        <c:shape val="box"/>
        <c:axId val="69809280"/>
        <c:axId val="69810816"/>
        <c:axId val="0"/>
      </c:bar3DChart>
      <c:catAx>
        <c:axId val="6980928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333399"/>
            </a:solidFill>
            <a:prstDash val="solid"/>
          </a:ln>
        </c:spPr>
        <c:txPr>
          <a:bodyPr rot="0" vert="horz"/>
          <a:lstStyle/>
          <a:p>
            <a:pPr>
              <a:defRPr lang="es-PE"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69810816"/>
        <c:crosses val="autoZero"/>
        <c:auto val="1"/>
        <c:lblAlgn val="ctr"/>
        <c:lblOffset val="100"/>
        <c:tickLblSkip val="1"/>
        <c:tickMarkSkip val="1"/>
      </c:catAx>
      <c:valAx>
        <c:axId val="69810816"/>
        <c:scaling>
          <c:orientation val="minMax"/>
          <c:max val="3000"/>
        </c:scaling>
        <c:axPos val="l"/>
        <c:majorGridlines>
          <c:spPr>
            <a:ln w="3175">
              <a:solidFill>
                <a:srgbClr val="333399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rgbClr val="333399"/>
            </a:solidFill>
            <a:prstDash val="solid"/>
          </a:ln>
        </c:spPr>
        <c:txPr>
          <a:bodyPr rot="0" vert="horz"/>
          <a:lstStyle/>
          <a:p>
            <a:pPr>
              <a:defRPr lang="es-PE"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69809280"/>
        <c:crosses val="autoZero"/>
        <c:crossBetween val="between"/>
        <c:majorUnit val="500"/>
        <c:minorUnit val="5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5858718417773525E-2"/>
          <c:y val="0.95412844036697264"/>
          <c:w val="0.87878893926139401"/>
          <c:h val="3.6697247706423484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lang="es-PE"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PE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PE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autoTitleDeleted val="1"/>
    <c:view3D>
      <c:rotX val="80"/>
      <c:hPercent val="200"/>
      <c:rotY val="180"/>
      <c:perspective val="0"/>
    </c:view3D>
    <c:plotArea>
      <c:layout>
        <c:manualLayout>
          <c:layoutTarget val="inner"/>
          <c:xMode val="edge"/>
          <c:yMode val="edge"/>
          <c:x val="0.42909085929476454"/>
          <c:y val="3.8204924455014756E-2"/>
          <c:w val="0.55699610485665696"/>
          <c:h val="0.83061640615820065"/>
        </c:manualLayout>
      </c:layout>
      <c:pie3DChart>
        <c:varyColors val="1"/>
        <c:ser>
          <c:idx val="0"/>
          <c:order val="0"/>
          <c:tx>
            <c:strRef>
              <c:f>'ROS x SO x Año'!$B$4</c:f>
              <c:strCache>
                <c:ptCount val="1"/>
                <c:pt idx="0">
                  <c:v>ROS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333399"/>
              </a:solidFill>
              <a:ln w="12700">
                <a:solidFill>
                  <a:srgbClr val="333399"/>
                </a:solidFill>
                <a:prstDash val="solid"/>
              </a:ln>
            </c:spPr>
          </c:dPt>
          <c:dPt>
            <c:idx val="1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808000"/>
              </a:solidFill>
              <a:ln w="25400">
                <a:noFill/>
              </a:ln>
            </c:spPr>
          </c:dPt>
          <c:dPt>
            <c:idx val="3"/>
            <c:spPr>
              <a:gradFill rotWithShape="0">
                <a:gsLst>
                  <a:gs pos="0">
                    <a:srgbClr val="FFCC00"/>
                  </a:gs>
                  <a:gs pos="100000">
                    <a:srgbClr val="C0C0C0"/>
                  </a:gs>
                </a:gsLst>
                <a:lin ang="5400000" scaled="1"/>
              </a:gradFill>
              <a:ln w="25400">
                <a:noFill/>
              </a:ln>
            </c:spPr>
          </c:dPt>
          <c:dPt>
            <c:idx val="4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5"/>
            <c:spPr>
              <a:solidFill>
                <a:srgbClr val="C0C0C0"/>
              </a:solidFill>
              <a:ln w="25400">
                <a:noFill/>
              </a:ln>
            </c:spPr>
          </c:dPt>
          <c:dPt>
            <c:idx val="6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7"/>
            <c:spPr>
              <a:solidFill>
                <a:srgbClr val="00CCFF"/>
              </a:solidFill>
              <a:ln w="25400">
                <a:noFill/>
              </a:ln>
            </c:spPr>
          </c:dPt>
          <c:dPt>
            <c:idx val="8"/>
            <c:spPr>
              <a:solidFill>
                <a:srgbClr val="3366FF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0.10344662786716871"/>
                  <c:y val="-0.1981293516856617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5.8256350564874708E-2"/>
                  <c:y val="0.14575275479414759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7.8260869565217397E-2"/>
                  <c:y val="-5.0771564634166703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5.8602533378979797E-2"/>
                  <c:y val="-0.12999938874965974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4.0560903800068514E-2"/>
                  <c:y val="-0.12895581771403486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3.659760356042472E-2"/>
                  <c:y val="-0.12660728276996441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-3.3577404998288173E-2"/>
                  <c:y val="-9.5523535916514343E-2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-3.7677370763437461E-2"/>
                  <c:y val="-0.1449076734145"/>
                </c:manualLayout>
              </c:layout>
              <c:dLblPos val="bestFit"/>
              <c:showPercent val="1"/>
            </c:dLbl>
            <c:dLbl>
              <c:idx val="8"/>
              <c:layout>
                <c:manualLayout>
                  <c:x val="-3.3475248202670553E-2"/>
                  <c:y val="-0.16182663828983268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PE" sz="12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s-PE"/>
              </a:p>
            </c:txPr>
            <c:dLblPos val="ctr"/>
            <c:showPercent val="1"/>
          </c:dLbls>
          <c:cat>
            <c:strRef>
              <c:f>('ROS x SO x Año'!$B$6:$B$13,'ROS x SO x Año'!$B$44)</c:f>
              <c:strCache>
                <c:ptCount val="9"/>
                <c:pt idx="0">
                  <c:v>Empresa de Transferencias de Fondos</c:v>
                </c:pt>
                <c:pt idx="1">
                  <c:v>Bancos</c:v>
                </c:pt>
                <c:pt idx="2">
                  <c:v>Empresas Administradoras de Fondos Colectivos </c:v>
                </c:pt>
                <c:pt idx="3">
                  <c:v>Cajas Municipales</c:v>
                </c:pt>
                <c:pt idx="4">
                  <c:v>Vendedores de Automóviles, Embarcaciones y Aeronaves</c:v>
                </c:pt>
                <c:pt idx="5">
                  <c:v>Administradoras de Fondos de Pensiones (AFP)</c:v>
                </c:pt>
                <c:pt idx="6">
                  <c:v>Casas de Cambio</c:v>
                </c:pt>
                <c:pt idx="7">
                  <c:v>EDPYME</c:v>
                </c:pt>
                <c:pt idx="8">
                  <c:v>Otros</c:v>
                </c:pt>
              </c:strCache>
            </c:strRef>
          </c:cat>
          <c:val>
            <c:numRef>
              <c:f>('ROS x SO x Año'!$L$6:$L$13,'ROS x SO x Año'!$L$44)</c:f>
              <c:numCache>
                <c:formatCode>General</c:formatCode>
                <c:ptCount val="9"/>
                <c:pt idx="0">
                  <c:v>4417</c:v>
                </c:pt>
                <c:pt idx="1">
                  <c:v>4004</c:v>
                </c:pt>
                <c:pt idx="2">
                  <c:v>1649</c:v>
                </c:pt>
                <c:pt idx="3">
                  <c:v>461</c:v>
                </c:pt>
                <c:pt idx="4">
                  <c:v>281</c:v>
                </c:pt>
                <c:pt idx="5">
                  <c:v>281</c:v>
                </c:pt>
                <c:pt idx="6">
                  <c:v>149</c:v>
                </c:pt>
                <c:pt idx="7">
                  <c:v>88</c:v>
                </c:pt>
                <c:pt idx="8">
                  <c:v>672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9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legendEntry>
      <c:legendEntry>
        <c:idx val="1"/>
        <c:txPr>
          <a:bodyPr/>
          <a:lstStyle/>
          <a:p>
            <a:pPr>
              <a:defRPr sz="9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legendEntry>
      <c:legendEntry>
        <c:idx val="2"/>
        <c:txPr>
          <a:bodyPr/>
          <a:lstStyle/>
          <a:p>
            <a:pPr>
              <a:defRPr sz="9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legendEntry>
      <c:legendEntry>
        <c:idx val="3"/>
        <c:txPr>
          <a:bodyPr/>
          <a:lstStyle/>
          <a:p>
            <a:pPr>
              <a:defRPr sz="9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legendEntry>
      <c:legendEntry>
        <c:idx val="4"/>
        <c:txPr>
          <a:bodyPr/>
          <a:lstStyle/>
          <a:p>
            <a:pPr>
              <a:defRPr sz="9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legendEntry>
      <c:legendEntry>
        <c:idx val="5"/>
        <c:txPr>
          <a:bodyPr/>
          <a:lstStyle/>
          <a:p>
            <a:pPr>
              <a:defRPr sz="9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legendEntry>
      <c:legendEntry>
        <c:idx val="6"/>
        <c:txPr>
          <a:bodyPr/>
          <a:lstStyle/>
          <a:p>
            <a:pPr>
              <a:defRPr sz="9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legendEntry>
      <c:legendEntry>
        <c:idx val="7"/>
        <c:txPr>
          <a:bodyPr/>
          <a:lstStyle/>
          <a:p>
            <a:pPr>
              <a:defRPr sz="9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legendEntry>
      <c:legendEntry>
        <c:idx val="8"/>
        <c:txPr>
          <a:bodyPr/>
          <a:lstStyle/>
          <a:p>
            <a:pPr>
              <a:defRPr sz="9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legendEntry>
      <c:layout>
        <c:manualLayout>
          <c:xMode val="edge"/>
          <c:yMode val="edge"/>
          <c:x val="1.4608282791736879E-2"/>
          <c:y val="0.20332737899595582"/>
          <c:w val="0.394990856452205"/>
          <c:h val="0.56192291753004575"/>
        </c:manualLayout>
      </c:layout>
      <c:spPr>
        <a:solidFill>
          <a:srgbClr val="666699"/>
        </a:solidFill>
        <a:ln w="3175">
          <a:solidFill>
            <a:srgbClr val="666699"/>
          </a:solidFill>
          <a:prstDash val="solid"/>
        </a:ln>
      </c:spPr>
      <c:txPr>
        <a:bodyPr/>
        <a:lstStyle/>
        <a:p>
          <a:pPr>
            <a:defRPr lang="es-PE" sz="800" b="1" i="0" u="none" strike="noStrike" baseline="0">
              <a:solidFill>
                <a:srgbClr val="FFFFFF"/>
              </a:solidFill>
              <a:latin typeface="Arial"/>
              <a:ea typeface="Arial"/>
              <a:cs typeface="Arial"/>
            </a:defRPr>
          </a:pPr>
          <a:endParaRPr lang="es-PE"/>
        </a:p>
      </c:txPr>
    </c:legend>
    <c:plotVisOnly val="1"/>
    <c:dispBlanksAs val="zero"/>
  </c:chart>
  <c:spPr>
    <a:gradFill rotWithShape="0">
      <a:gsLst>
        <a:gs pos="0">
          <a:srgbClr val="FFFFFF"/>
        </a:gs>
        <a:gs pos="100000">
          <a:srgbClr val="333399"/>
        </a:gs>
      </a:gsLst>
      <a:lin ang="5400000" scaled="1"/>
    </a:gradFill>
    <a:ln w="9525">
      <a:noFill/>
    </a:ln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PE"/>
    </a:p>
  </c:txPr>
  <c:externalData r:id="rId1"/>
  <c:userShapes r:id="rId2"/>
</c:chartSpac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gif"/><Relationship Id="rId1" Type="http://schemas.openxmlformats.org/officeDocument/2006/relationships/image" Target="../media/image26.jpeg"/><Relationship Id="rId6" Type="http://schemas.openxmlformats.org/officeDocument/2006/relationships/image" Target="../media/image31.jpeg"/><Relationship Id="rId11" Type="http://schemas.openxmlformats.org/officeDocument/2006/relationships/image" Target="../media/image36.gif"/><Relationship Id="rId5" Type="http://schemas.openxmlformats.org/officeDocument/2006/relationships/image" Target="../media/image30.png"/><Relationship Id="rId10" Type="http://schemas.openxmlformats.org/officeDocument/2006/relationships/image" Target="../media/image35.gif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gif"/><Relationship Id="rId1" Type="http://schemas.openxmlformats.org/officeDocument/2006/relationships/image" Target="../media/image26.jpeg"/><Relationship Id="rId6" Type="http://schemas.openxmlformats.org/officeDocument/2006/relationships/image" Target="../media/image31.jpeg"/><Relationship Id="rId11" Type="http://schemas.openxmlformats.org/officeDocument/2006/relationships/image" Target="../media/image36.gif"/><Relationship Id="rId5" Type="http://schemas.openxmlformats.org/officeDocument/2006/relationships/image" Target="../media/image30.png"/><Relationship Id="rId10" Type="http://schemas.openxmlformats.org/officeDocument/2006/relationships/image" Target="../media/image35.gif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97920-F449-4CC9-8384-F31D3B6A861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D7BF29AA-EB94-4E94-A325-8255ED5D56C8}">
      <dgm:prSet phldrT="[Texto]" custT="1"/>
      <dgm:spPr/>
      <dgm:t>
        <a:bodyPr/>
        <a:lstStyle/>
        <a:p>
          <a:r>
            <a:rPr lang="es-PE" sz="1800" dirty="0" smtClean="0">
              <a:latin typeface="Arial Narrow" pitchFamily="34" charset="0"/>
            </a:rPr>
            <a:t>Definición</a:t>
          </a:r>
          <a:endParaRPr lang="es-PE" sz="1800" dirty="0">
            <a:latin typeface="Arial Narrow" pitchFamily="34" charset="0"/>
          </a:endParaRPr>
        </a:p>
      </dgm:t>
    </dgm:pt>
    <dgm:pt modelId="{25DE1515-7760-4EC0-9E77-03D369AB7909}" type="parTrans" cxnId="{BCAC1D78-3BE5-4584-89CF-4859280EFBBA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8EF4A639-B962-4CBA-B498-8AF75853B071}" type="sibTrans" cxnId="{BCAC1D78-3BE5-4584-89CF-4859280EFBBA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B6FB306C-6E8C-44F9-B6D8-CCCD58705083}">
      <dgm:prSet phldrT="[Texto]" custT="1"/>
      <dgm:spPr/>
      <dgm:t>
        <a:bodyPr lIns="72000" rIns="72000"/>
        <a:lstStyle/>
        <a:p>
          <a:pPr algn="just"/>
          <a:r>
            <a:rPr lang="es-PE" sz="1800" dirty="0" smtClean="0">
              <a:solidFill>
                <a:srgbClr val="000066"/>
              </a:solidFill>
              <a:latin typeface="Arial Narrow" pitchFamily="34" charset="0"/>
            </a:rPr>
            <a:t>Proceso que consiste en introducir en la estructura económica y financiera de una sociedad, recursos provenientes de actividades ilícitas, con la finalidad de darles apariencia de legalidad.</a:t>
          </a:r>
          <a:endParaRPr lang="es-PE" sz="1800" dirty="0">
            <a:latin typeface="Arial Narrow" pitchFamily="34" charset="0"/>
          </a:endParaRPr>
        </a:p>
      </dgm:t>
    </dgm:pt>
    <dgm:pt modelId="{350C40CA-04DD-4858-B0AB-01B668BF3B0F}" type="parTrans" cxnId="{04F5C70D-17FE-49B5-AD20-C5C3DEC1A576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F1CF6250-E17C-40AD-BD4D-FFB7B3916F77}" type="sibTrans" cxnId="{04F5C70D-17FE-49B5-AD20-C5C3DEC1A576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F3A71E4E-5E68-4D12-B6A5-1237F2AB5301}">
      <dgm:prSet phldrT="[Texto]" custT="1"/>
      <dgm:spPr/>
      <dgm:t>
        <a:bodyPr/>
        <a:lstStyle/>
        <a:p>
          <a:r>
            <a:rPr lang="es-PE" sz="1800" dirty="0" smtClean="0">
              <a:latin typeface="Arial Narrow" pitchFamily="34" charset="0"/>
            </a:rPr>
            <a:t>Norma</a:t>
          </a:r>
          <a:endParaRPr lang="es-PE" sz="1800" dirty="0">
            <a:latin typeface="Arial Narrow" pitchFamily="34" charset="0"/>
          </a:endParaRPr>
        </a:p>
      </dgm:t>
    </dgm:pt>
    <dgm:pt modelId="{D65045EC-93F7-46C1-855B-B41DB04CAF64}" type="parTrans" cxnId="{7B92336C-CD01-49FD-A960-9A5DBB1F6AF1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C30F2127-4927-4893-950E-BC4F34DEF63D}" type="sibTrans" cxnId="{7B92336C-CD01-49FD-A960-9A5DBB1F6AF1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9BAE87F3-3A34-4F08-819A-13104D70E9EE}">
      <dgm:prSet phldrT="[Texto]" custT="1"/>
      <dgm:spPr/>
      <dgm:t>
        <a:bodyPr/>
        <a:lstStyle/>
        <a:p>
          <a:r>
            <a:rPr lang="es-PE" sz="1800" dirty="0" smtClean="0">
              <a:latin typeface="Arial Narrow" pitchFamily="34" charset="0"/>
            </a:rPr>
            <a:t>Delitos </a:t>
          </a:r>
          <a:r>
            <a:rPr lang="es-PE" sz="1750" dirty="0" smtClean="0">
              <a:latin typeface="Arial Narrow" pitchFamily="34" charset="0"/>
            </a:rPr>
            <a:t>Precedentes</a:t>
          </a:r>
          <a:endParaRPr lang="es-PE" sz="1750" dirty="0">
            <a:latin typeface="Arial Narrow" pitchFamily="34" charset="0"/>
          </a:endParaRPr>
        </a:p>
      </dgm:t>
    </dgm:pt>
    <dgm:pt modelId="{DA171588-62EC-48DD-9FBA-1FFE7192924C}" type="parTrans" cxnId="{396F8BF7-E505-4BD8-9371-D70DF84A8631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A331128D-AC0F-47F1-BA6A-352AC52F3F77}" type="sibTrans" cxnId="{396F8BF7-E505-4BD8-9371-D70DF84A8631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31A9D153-2936-40BD-986F-9BA3A525628E}">
      <dgm:prSet phldrT="[Texto]" custT="1"/>
      <dgm:spPr/>
      <dgm:t>
        <a:bodyPr lIns="72000" rIns="72000"/>
        <a:lstStyle/>
        <a:p>
          <a:pPr algn="just"/>
          <a:r>
            <a:rPr lang="es-PE" sz="1750" dirty="0" smtClean="0">
              <a:solidFill>
                <a:srgbClr val="000066"/>
              </a:solidFill>
              <a:latin typeface="Arial Narrow" pitchFamily="34" charset="0"/>
            </a:rPr>
            <a:t>Delitos contra la adm. pública, secuestro, proxenetismo, tráfico de menores, TID, defraudación tributaria, delitos aduaneros y otros similares que generen ganancias ilegales (excepción art.194° del CP).</a:t>
          </a:r>
        </a:p>
      </dgm:t>
    </dgm:pt>
    <dgm:pt modelId="{A95A186D-9942-4FC6-B9AE-129F2CF737F3}" type="parTrans" cxnId="{6B623C37-59F2-4E3E-8A25-B70C42B731A5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C5B6583A-7EF3-44CD-B392-5E90D228D2A6}" type="sibTrans" cxnId="{6B623C37-59F2-4E3E-8A25-B70C42B731A5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850FC1F3-EF86-42F3-910F-4002412D328A}">
      <dgm:prSet phldrT="[Texto]" custT="1"/>
      <dgm:spPr/>
      <dgm:t>
        <a:bodyPr lIns="72000" rIns="72000"/>
        <a:lstStyle/>
        <a:p>
          <a:pPr algn="just"/>
          <a:r>
            <a:rPr lang="es-PE" sz="1800" dirty="0" smtClean="0">
              <a:solidFill>
                <a:srgbClr val="000066"/>
              </a:solidFill>
              <a:latin typeface="Arial Narrow" pitchFamily="34" charset="0"/>
            </a:rPr>
            <a:t>Ley N°27765 - Ley Penal contra el LA. </a:t>
          </a:r>
        </a:p>
      </dgm:t>
    </dgm:pt>
    <dgm:pt modelId="{547681B8-85A1-4E95-BCD1-A53D48C3514D}" type="parTrans" cxnId="{8778AAEF-3B25-4761-8F06-21C3EB82C1DE}">
      <dgm:prSet/>
      <dgm:spPr/>
      <dgm:t>
        <a:bodyPr/>
        <a:lstStyle/>
        <a:p>
          <a:endParaRPr lang="es-PE" sz="1800"/>
        </a:p>
      </dgm:t>
    </dgm:pt>
    <dgm:pt modelId="{B0BBFBA7-895D-434B-8002-177F6F7F794E}" type="sibTrans" cxnId="{8778AAEF-3B25-4761-8F06-21C3EB82C1DE}">
      <dgm:prSet/>
      <dgm:spPr/>
      <dgm:t>
        <a:bodyPr/>
        <a:lstStyle/>
        <a:p>
          <a:endParaRPr lang="es-PE" sz="1800"/>
        </a:p>
      </dgm:t>
    </dgm:pt>
    <dgm:pt modelId="{A1EB9E97-FB7A-452B-B536-0C40DDFAD6AA}">
      <dgm:prSet phldrT="[Texto]" custT="1"/>
      <dgm:spPr/>
      <dgm:t>
        <a:bodyPr lIns="72000" rIns="72000"/>
        <a:lstStyle/>
        <a:p>
          <a:pPr algn="just"/>
          <a:r>
            <a:rPr lang="es-PE" sz="1800" dirty="0" smtClean="0">
              <a:solidFill>
                <a:srgbClr val="000066"/>
              </a:solidFill>
              <a:latin typeface="Arial Narrow" pitchFamily="34" charset="0"/>
            </a:rPr>
            <a:t>Ley N°27693 - Ley creación de la UIF.</a:t>
          </a:r>
        </a:p>
      </dgm:t>
    </dgm:pt>
    <dgm:pt modelId="{0CB03D2A-DDDA-435C-AA46-41662962B4E1}" type="sibTrans" cxnId="{A6DD92D1-0A54-4750-8AE0-DEB039C619E5}">
      <dgm:prSet/>
      <dgm:spPr/>
      <dgm:t>
        <a:bodyPr/>
        <a:lstStyle/>
        <a:p>
          <a:endParaRPr lang="es-PE" sz="1800"/>
        </a:p>
      </dgm:t>
    </dgm:pt>
    <dgm:pt modelId="{2C0BCC13-92FA-4A22-B9D5-7E379AB1E59E}" type="parTrans" cxnId="{A6DD92D1-0A54-4750-8AE0-DEB039C619E5}">
      <dgm:prSet/>
      <dgm:spPr/>
      <dgm:t>
        <a:bodyPr/>
        <a:lstStyle/>
        <a:p>
          <a:endParaRPr lang="es-PE" sz="1800"/>
        </a:p>
      </dgm:t>
    </dgm:pt>
    <dgm:pt modelId="{DE794258-0B78-45B4-BBE0-80239629B8BA}" type="pres">
      <dgm:prSet presAssocID="{CFD97920-F449-4CC9-8384-F31D3B6A86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9302217-0087-442A-91BB-3FA10A064D9B}" type="pres">
      <dgm:prSet presAssocID="{D7BF29AA-EB94-4E94-A325-8255ED5D56C8}" presName="linNode" presStyleCnt="0"/>
      <dgm:spPr/>
    </dgm:pt>
    <dgm:pt modelId="{649ADB40-9E40-44F2-9322-7A6474EC10FD}" type="pres">
      <dgm:prSet presAssocID="{D7BF29AA-EB94-4E94-A325-8255ED5D56C8}" presName="parentText" presStyleLbl="node1" presStyleIdx="0" presStyleCnt="3" custScaleX="6819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ADF7705-F402-45DD-9A02-133DD0D853B8}" type="pres">
      <dgm:prSet presAssocID="{D7BF29AA-EB94-4E94-A325-8255ED5D56C8}" presName="descendantText" presStyleLbl="alignAccFollowNode1" presStyleIdx="0" presStyleCnt="3" custScaleX="107108" custScaleY="11776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97F227-55FA-4D8A-89A4-C5421BFFCC4C}" type="pres">
      <dgm:prSet presAssocID="{8EF4A639-B962-4CBA-B498-8AF75853B071}" presName="sp" presStyleCnt="0"/>
      <dgm:spPr/>
    </dgm:pt>
    <dgm:pt modelId="{328854C5-F909-4A80-B264-93EAF3412C6B}" type="pres">
      <dgm:prSet presAssocID="{F3A71E4E-5E68-4D12-B6A5-1237F2AB5301}" presName="linNode" presStyleCnt="0"/>
      <dgm:spPr/>
    </dgm:pt>
    <dgm:pt modelId="{46D45C80-0CD1-49C2-B136-9336DF42B544}" type="pres">
      <dgm:prSet presAssocID="{F3A71E4E-5E68-4D12-B6A5-1237F2AB5301}" presName="parentText" presStyleLbl="node1" presStyleIdx="1" presStyleCnt="3" custScaleX="68192" custScaleY="67306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93821A6-708C-4801-8464-EBE20492C5BE}" type="pres">
      <dgm:prSet presAssocID="{F3A71E4E-5E68-4D12-B6A5-1237F2AB5301}" presName="descendantText" presStyleLbl="alignAccFollowNode1" presStyleIdx="1" presStyleCnt="3" custScaleX="107108" custScaleY="6730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B27F820-B760-4B53-B418-B5B4B56C041A}" type="pres">
      <dgm:prSet presAssocID="{C30F2127-4927-4893-950E-BC4F34DEF63D}" presName="sp" presStyleCnt="0"/>
      <dgm:spPr/>
    </dgm:pt>
    <dgm:pt modelId="{1A1B9221-C49B-496B-8117-9603CD7BF731}" type="pres">
      <dgm:prSet presAssocID="{9BAE87F3-3A34-4F08-819A-13104D70E9EE}" presName="linNode" presStyleCnt="0"/>
      <dgm:spPr/>
    </dgm:pt>
    <dgm:pt modelId="{9F394448-E5D2-45F5-8B10-53CC3ABBB4CD}" type="pres">
      <dgm:prSet presAssocID="{9BAE87F3-3A34-4F08-819A-13104D70E9EE}" presName="parentText" presStyleLbl="node1" presStyleIdx="2" presStyleCnt="3" custScaleX="68192" custScaleY="87869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5C1F79B-8994-4411-841C-ECCDC135F053}" type="pres">
      <dgm:prSet presAssocID="{9BAE87F3-3A34-4F08-819A-13104D70E9EE}" presName="descendantText" presStyleLbl="alignAccFollowNode1" presStyleIdx="2" presStyleCnt="3" custScaleX="10710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CAC1D78-3BE5-4584-89CF-4859280EFBBA}" srcId="{CFD97920-F449-4CC9-8384-F31D3B6A861C}" destId="{D7BF29AA-EB94-4E94-A325-8255ED5D56C8}" srcOrd="0" destOrd="0" parTransId="{25DE1515-7760-4EC0-9E77-03D369AB7909}" sibTransId="{8EF4A639-B962-4CBA-B498-8AF75853B071}"/>
    <dgm:cxn modelId="{8778AAEF-3B25-4761-8F06-21C3EB82C1DE}" srcId="{F3A71E4E-5E68-4D12-B6A5-1237F2AB5301}" destId="{850FC1F3-EF86-42F3-910F-4002412D328A}" srcOrd="0" destOrd="0" parTransId="{547681B8-85A1-4E95-BCD1-A53D48C3514D}" sibTransId="{B0BBFBA7-895D-434B-8002-177F6F7F794E}"/>
    <dgm:cxn modelId="{FF6F1F77-EBE9-4869-A57C-90EA463F72F6}" type="presOf" srcId="{31A9D153-2936-40BD-986F-9BA3A525628E}" destId="{F5C1F79B-8994-4411-841C-ECCDC135F053}" srcOrd="0" destOrd="0" presId="urn:microsoft.com/office/officeart/2005/8/layout/vList5"/>
    <dgm:cxn modelId="{04F5C70D-17FE-49B5-AD20-C5C3DEC1A576}" srcId="{D7BF29AA-EB94-4E94-A325-8255ED5D56C8}" destId="{B6FB306C-6E8C-44F9-B6D8-CCCD58705083}" srcOrd="0" destOrd="0" parTransId="{350C40CA-04DD-4858-B0AB-01B668BF3B0F}" sibTransId="{F1CF6250-E17C-40AD-BD4D-FFB7B3916F77}"/>
    <dgm:cxn modelId="{E6803267-B47E-487B-8381-51586DBAF74A}" type="presOf" srcId="{CFD97920-F449-4CC9-8384-F31D3B6A861C}" destId="{DE794258-0B78-45B4-BBE0-80239629B8BA}" srcOrd="0" destOrd="0" presId="urn:microsoft.com/office/officeart/2005/8/layout/vList5"/>
    <dgm:cxn modelId="{6B623C37-59F2-4E3E-8A25-B70C42B731A5}" srcId="{9BAE87F3-3A34-4F08-819A-13104D70E9EE}" destId="{31A9D153-2936-40BD-986F-9BA3A525628E}" srcOrd="0" destOrd="0" parTransId="{A95A186D-9942-4FC6-B9AE-129F2CF737F3}" sibTransId="{C5B6583A-7EF3-44CD-B392-5E90D228D2A6}"/>
    <dgm:cxn modelId="{396F8BF7-E505-4BD8-9371-D70DF84A8631}" srcId="{CFD97920-F449-4CC9-8384-F31D3B6A861C}" destId="{9BAE87F3-3A34-4F08-819A-13104D70E9EE}" srcOrd="2" destOrd="0" parTransId="{DA171588-62EC-48DD-9FBA-1FFE7192924C}" sibTransId="{A331128D-AC0F-47F1-BA6A-352AC52F3F77}"/>
    <dgm:cxn modelId="{AC996FA3-D876-43A9-9543-1BB108695442}" type="presOf" srcId="{850FC1F3-EF86-42F3-910F-4002412D328A}" destId="{293821A6-708C-4801-8464-EBE20492C5BE}" srcOrd="0" destOrd="0" presId="urn:microsoft.com/office/officeart/2005/8/layout/vList5"/>
    <dgm:cxn modelId="{6C481230-C5CF-4DBA-B3B0-52E55395585A}" type="presOf" srcId="{B6FB306C-6E8C-44F9-B6D8-CCCD58705083}" destId="{BADF7705-F402-45DD-9A02-133DD0D853B8}" srcOrd="0" destOrd="0" presId="urn:microsoft.com/office/officeart/2005/8/layout/vList5"/>
    <dgm:cxn modelId="{3972F21E-264F-44D6-92C9-9CEC74BCD634}" type="presOf" srcId="{A1EB9E97-FB7A-452B-B536-0C40DDFAD6AA}" destId="{293821A6-708C-4801-8464-EBE20492C5BE}" srcOrd="0" destOrd="1" presId="urn:microsoft.com/office/officeart/2005/8/layout/vList5"/>
    <dgm:cxn modelId="{6B085DDB-E526-4C81-91DB-1C4242BFF40B}" type="presOf" srcId="{9BAE87F3-3A34-4F08-819A-13104D70E9EE}" destId="{9F394448-E5D2-45F5-8B10-53CC3ABBB4CD}" srcOrd="0" destOrd="0" presId="urn:microsoft.com/office/officeart/2005/8/layout/vList5"/>
    <dgm:cxn modelId="{A6DD92D1-0A54-4750-8AE0-DEB039C619E5}" srcId="{F3A71E4E-5E68-4D12-B6A5-1237F2AB5301}" destId="{A1EB9E97-FB7A-452B-B536-0C40DDFAD6AA}" srcOrd="1" destOrd="0" parTransId="{2C0BCC13-92FA-4A22-B9D5-7E379AB1E59E}" sibTransId="{0CB03D2A-DDDA-435C-AA46-41662962B4E1}"/>
    <dgm:cxn modelId="{0608B725-18EA-488D-98F6-FD73119C3F92}" type="presOf" srcId="{D7BF29AA-EB94-4E94-A325-8255ED5D56C8}" destId="{649ADB40-9E40-44F2-9322-7A6474EC10FD}" srcOrd="0" destOrd="0" presId="urn:microsoft.com/office/officeart/2005/8/layout/vList5"/>
    <dgm:cxn modelId="{AB15B2C3-001E-41C3-8C5F-F20A8886FE2C}" type="presOf" srcId="{F3A71E4E-5E68-4D12-B6A5-1237F2AB5301}" destId="{46D45C80-0CD1-49C2-B136-9336DF42B544}" srcOrd="0" destOrd="0" presId="urn:microsoft.com/office/officeart/2005/8/layout/vList5"/>
    <dgm:cxn modelId="{7B92336C-CD01-49FD-A960-9A5DBB1F6AF1}" srcId="{CFD97920-F449-4CC9-8384-F31D3B6A861C}" destId="{F3A71E4E-5E68-4D12-B6A5-1237F2AB5301}" srcOrd="1" destOrd="0" parTransId="{D65045EC-93F7-46C1-855B-B41DB04CAF64}" sibTransId="{C30F2127-4927-4893-950E-BC4F34DEF63D}"/>
    <dgm:cxn modelId="{E960311E-6E52-4252-BA0B-DE124828D78B}" type="presParOf" srcId="{DE794258-0B78-45B4-BBE0-80239629B8BA}" destId="{79302217-0087-442A-91BB-3FA10A064D9B}" srcOrd="0" destOrd="0" presId="urn:microsoft.com/office/officeart/2005/8/layout/vList5"/>
    <dgm:cxn modelId="{2BC9667A-4375-49F2-B343-C845E8EA5BBE}" type="presParOf" srcId="{79302217-0087-442A-91BB-3FA10A064D9B}" destId="{649ADB40-9E40-44F2-9322-7A6474EC10FD}" srcOrd="0" destOrd="0" presId="urn:microsoft.com/office/officeart/2005/8/layout/vList5"/>
    <dgm:cxn modelId="{78329874-254D-423F-8428-36B2B515ED31}" type="presParOf" srcId="{79302217-0087-442A-91BB-3FA10A064D9B}" destId="{BADF7705-F402-45DD-9A02-133DD0D853B8}" srcOrd="1" destOrd="0" presId="urn:microsoft.com/office/officeart/2005/8/layout/vList5"/>
    <dgm:cxn modelId="{0C37D6CF-9F83-4C93-BDAD-9D2005A0A91E}" type="presParOf" srcId="{DE794258-0B78-45B4-BBE0-80239629B8BA}" destId="{9F97F227-55FA-4D8A-89A4-C5421BFFCC4C}" srcOrd="1" destOrd="0" presId="urn:microsoft.com/office/officeart/2005/8/layout/vList5"/>
    <dgm:cxn modelId="{8E3573FD-CCC2-4A72-8DC4-CC2EA49CD244}" type="presParOf" srcId="{DE794258-0B78-45B4-BBE0-80239629B8BA}" destId="{328854C5-F909-4A80-B264-93EAF3412C6B}" srcOrd="2" destOrd="0" presId="urn:microsoft.com/office/officeart/2005/8/layout/vList5"/>
    <dgm:cxn modelId="{0B902703-DA21-4ECD-BEA0-2B17DCAA6D60}" type="presParOf" srcId="{328854C5-F909-4A80-B264-93EAF3412C6B}" destId="{46D45C80-0CD1-49C2-B136-9336DF42B544}" srcOrd="0" destOrd="0" presId="urn:microsoft.com/office/officeart/2005/8/layout/vList5"/>
    <dgm:cxn modelId="{49AC0041-A57A-4D6B-9343-9EE991EC96A2}" type="presParOf" srcId="{328854C5-F909-4A80-B264-93EAF3412C6B}" destId="{293821A6-708C-4801-8464-EBE20492C5BE}" srcOrd="1" destOrd="0" presId="urn:microsoft.com/office/officeart/2005/8/layout/vList5"/>
    <dgm:cxn modelId="{FC1931DD-16FD-4EB3-9FFF-5E5BF6A8D013}" type="presParOf" srcId="{DE794258-0B78-45B4-BBE0-80239629B8BA}" destId="{BB27F820-B760-4B53-B418-B5B4B56C041A}" srcOrd="3" destOrd="0" presId="urn:microsoft.com/office/officeart/2005/8/layout/vList5"/>
    <dgm:cxn modelId="{9F57CB1A-4972-4015-9652-C380FA895B30}" type="presParOf" srcId="{DE794258-0B78-45B4-BBE0-80239629B8BA}" destId="{1A1B9221-C49B-496B-8117-9603CD7BF731}" srcOrd="4" destOrd="0" presId="urn:microsoft.com/office/officeart/2005/8/layout/vList5"/>
    <dgm:cxn modelId="{6A79036F-66E3-4A07-925F-20D84D4115D1}" type="presParOf" srcId="{1A1B9221-C49B-496B-8117-9603CD7BF731}" destId="{9F394448-E5D2-45F5-8B10-53CC3ABBB4CD}" srcOrd="0" destOrd="0" presId="urn:microsoft.com/office/officeart/2005/8/layout/vList5"/>
    <dgm:cxn modelId="{BE965D55-14D0-40FC-8FC8-6A8048FB28ED}" type="presParOf" srcId="{1A1B9221-C49B-496B-8117-9603CD7BF731}" destId="{F5C1F79B-8994-4411-841C-ECCDC135F0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97920-F449-4CC9-8384-F31D3B6A861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D7BF29AA-EB94-4E94-A325-8255ED5D56C8}">
      <dgm:prSet phldrT="[Texto]" custT="1"/>
      <dgm:spPr/>
      <dgm:t>
        <a:bodyPr/>
        <a:lstStyle/>
        <a:p>
          <a:r>
            <a:rPr lang="es-PE" sz="2000" dirty="0" smtClean="0">
              <a:latin typeface="Arial Narrow" pitchFamily="34" charset="0"/>
            </a:rPr>
            <a:t>Definición</a:t>
          </a:r>
          <a:endParaRPr lang="es-PE" sz="2000" dirty="0">
            <a:latin typeface="Arial Narrow" pitchFamily="34" charset="0"/>
          </a:endParaRPr>
        </a:p>
      </dgm:t>
    </dgm:pt>
    <dgm:pt modelId="{25DE1515-7760-4EC0-9E77-03D369AB7909}" type="parTrans" cxnId="{BCAC1D78-3BE5-4584-89CF-4859280EFBBA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8EF4A639-B962-4CBA-B498-8AF75853B071}" type="sibTrans" cxnId="{BCAC1D78-3BE5-4584-89CF-4859280EFBBA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B6FB306C-6E8C-44F9-B6D8-CCCD58705083}">
      <dgm:prSet phldrT="[Texto]" custT="1"/>
      <dgm:spPr/>
      <dgm:t>
        <a:bodyPr/>
        <a:lstStyle/>
        <a:p>
          <a:r>
            <a:rPr lang="es-PE" sz="1800" dirty="0" smtClean="0">
              <a:solidFill>
                <a:srgbClr val="000066"/>
              </a:solidFill>
              <a:latin typeface="Arial Narrow" pitchFamily="34" charset="0"/>
            </a:rPr>
            <a:t>Solicitud, recolección, o suministro de fondos u otros bienes con la intención de que sean utilizados para apoyar  </a:t>
          </a:r>
          <a:r>
            <a:rPr lang="es-PE" sz="1800" b="0" u="sng" dirty="0" smtClean="0">
              <a:solidFill>
                <a:srgbClr val="000066"/>
              </a:solidFill>
              <a:latin typeface="Arial Narrow" pitchFamily="34" charset="0"/>
            </a:rPr>
            <a:t>actos terroristas</a:t>
          </a:r>
          <a:r>
            <a:rPr lang="es-PE" sz="1800" b="0" u="none" dirty="0" smtClean="0">
              <a:solidFill>
                <a:srgbClr val="000066"/>
              </a:solidFill>
              <a:latin typeface="Arial Narrow" pitchFamily="34" charset="0"/>
            </a:rPr>
            <a:t>, </a:t>
          </a:r>
          <a:r>
            <a:rPr lang="es-PE" sz="1800" b="0" u="sng" dirty="0" smtClean="0">
              <a:solidFill>
                <a:srgbClr val="000066"/>
              </a:solidFill>
              <a:latin typeface="Arial Narrow" pitchFamily="34" charset="0"/>
            </a:rPr>
            <a:t>terroristas</a:t>
          </a:r>
          <a:r>
            <a:rPr lang="es-PE" sz="1800" b="0" u="none" dirty="0" smtClean="0">
              <a:solidFill>
                <a:srgbClr val="000066"/>
              </a:solidFill>
              <a:latin typeface="Arial Narrow" pitchFamily="34" charset="0"/>
            </a:rPr>
            <a:t> </a:t>
          </a:r>
          <a:r>
            <a:rPr lang="es-PE" sz="1800" dirty="0" smtClean="0">
              <a:solidFill>
                <a:srgbClr val="000066"/>
              </a:solidFill>
              <a:latin typeface="Arial Narrow" pitchFamily="34" charset="0"/>
            </a:rPr>
            <a:t>u </a:t>
          </a:r>
          <a:r>
            <a:rPr lang="es-PE" sz="1800" b="0" u="sng" dirty="0" smtClean="0">
              <a:solidFill>
                <a:srgbClr val="000066"/>
              </a:solidFill>
              <a:latin typeface="Arial Narrow" pitchFamily="34" charset="0"/>
            </a:rPr>
            <a:t>organizaciones terroristas</a:t>
          </a:r>
          <a:r>
            <a:rPr lang="es-PE" sz="1800" dirty="0" smtClean="0">
              <a:solidFill>
                <a:srgbClr val="000066"/>
              </a:solidFill>
              <a:latin typeface="Arial Narrow" pitchFamily="34" charset="0"/>
            </a:rPr>
            <a:t>.</a:t>
          </a:r>
          <a:endParaRPr lang="es-PE" sz="1800" dirty="0">
            <a:latin typeface="Arial Narrow" pitchFamily="34" charset="0"/>
          </a:endParaRPr>
        </a:p>
      </dgm:t>
    </dgm:pt>
    <dgm:pt modelId="{350C40CA-04DD-4858-B0AB-01B668BF3B0F}" type="parTrans" cxnId="{04F5C70D-17FE-49B5-AD20-C5C3DEC1A576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F1CF6250-E17C-40AD-BD4D-FFB7B3916F77}" type="sibTrans" cxnId="{04F5C70D-17FE-49B5-AD20-C5C3DEC1A576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F3A71E4E-5E68-4D12-B6A5-1237F2AB5301}">
      <dgm:prSet phldrT="[Texto]" custT="1"/>
      <dgm:spPr/>
      <dgm:t>
        <a:bodyPr/>
        <a:lstStyle/>
        <a:p>
          <a:r>
            <a:rPr lang="es-PE" sz="2000" dirty="0" smtClean="0">
              <a:latin typeface="Arial Narrow" pitchFamily="34" charset="0"/>
            </a:rPr>
            <a:t>Norma</a:t>
          </a:r>
          <a:endParaRPr lang="es-PE" sz="2000" dirty="0">
            <a:latin typeface="Arial Narrow" pitchFamily="34" charset="0"/>
          </a:endParaRPr>
        </a:p>
      </dgm:t>
    </dgm:pt>
    <dgm:pt modelId="{D65045EC-93F7-46C1-855B-B41DB04CAF64}" type="parTrans" cxnId="{7B92336C-CD01-49FD-A960-9A5DBB1F6AF1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C30F2127-4927-4893-950E-BC4F34DEF63D}" type="sibTrans" cxnId="{7B92336C-CD01-49FD-A960-9A5DBB1F6AF1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E31B2681-6F6E-40DA-B2E1-2FEB21088B80}">
      <dgm:prSet phldrT="[Texto]" custT="1"/>
      <dgm:spPr/>
      <dgm:t>
        <a:bodyPr/>
        <a:lstStyle/>
        <a:p>
          <a:r>
            <a:rPr lang="es-PE" sz="1800" dirty="0" smtClean="0">
              <a:solidFill>
                <a:srgbClr val="000066"/>
              </a:solidFill>
              <a:latin typeface="Arial Narrow" pitchFamily="34" charset="0"/>
            </a:rPr>
            <a:t>Ley N°25475: acto de colaboración del terrorismo.</a:t>
          </a:r>
        </a:p>
      </dgm:t>
    </dgm:pt>
    <dgm:pt modelId="{0A8F6C67-5132-47F6-A3ED-168E36216725}" type="parTrans" cxnId="{C0D0F215-8BA7-443B-AF37-6A16415B2457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6BEE6F40-2CF2-4D66-937D-7A5292F59FD0}" type="sibTrans" cxnId="{C0D0F215-8BA7-443B-AF37-6A16415B2457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9BAE87F3-3A34-4F08-819A-13104D70E9EE}">
      <dgm:prSet phldrT="[Texto]" custT="1"/>
      <dgm:spPr/>
      <dgm:t>
        <a:bodyPr/>
        <a:lstStyle/>
        <a:p>
          <a:r>
            <a:rPr lang="es-PE" sz="2000" dirty="0" smtClean="0">
              <a:latin typeface="Arial Narrow" pitchFamily="34" charset="0"/>
            </a:rPr>
            <a:t>Convenios</a:t>
          </a:r>
          <a:endParaRPr lang="es-PE" sz="2000" dirty="0">
            <a:latin typeface="Arial Narrow" pitchFamily="34" charset="0"/>
          </a:endParaRPr>
        </a:p>
      </dgm:t>
    </dgm:pt>
    <dgm:pt modelId="{DA171588-62EC-48DD-9FBA-1FFE7192924C}" type="parTrans" cxnId="{396F8BF7-E505-4BD8-9371-D70DF84A8631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A331128D-AC0F-47F1-BA6A-352AC52F3F77}" type="sibTrans" cxnId="{396F8BF7-E505-4BD8-9371-D70DF84A8631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31A9D153-2936-40BD-986F-9BA3A525628E}">
      <dgm:prSet phldrT="[Texto]" custT="1"/>
      <dgm:spPr/>
      <dgm:t>
        <a:bodyPr/>
        <a:lstStyle/>
        <a:p>
          <a:r>
            <a:rPr lang="es-PE" sz="1800" dirty="0" smtClean="0">
              <a:solidFill>
                <a:srgbClr val="000066"/>
              </a:solidFill>
              <a:latin typeface="Arial Narrow" pitchFamily="34" charset="0"/>
            </a:rPr>
            <a:t>Convenio Internacional de la ONU para la Represión del FT de 1999</a:t>
          </a:r>
        </a:p>
      </dgm:t>
    </dgm:pt>
    <dgm:pt modelId="{A95A186D-9942-4FC6-B9AE-129F2CF737F3}" type="parTrans" cxnId="{6B623C37-59F2-4E3E-8A25-B70C42B731A5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C5B6583A-7EF3-44CD-B392-5E90D228D2A6}" type="sibTrans" cxnId="{6B623C37-59F2-4E3E-8A25-B70C42B731A5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E499032D-8880-489D-8259-A09C9AA8DF80}">
      <dgm:prSet phldrT="[Texto]" custT="1"/>
      <dgm:spPr/>
      <dgm:t>
        <a:bodyPr/>
        <a:lstStyle/>
        <a:p>
          <a:r>
            <a:rPr lang="es-PE" sz="1800" dirty="0" smtClean="0">
              <a:solidFill>
                <a:srgbClr val="000066"/>
              </a:solidFill>
              <a:latin typeface="Arial Narrow" pitchFamily="34" charset="0"/>
            </a:rPr>
            <a:t>A partir de la Ley N°28306, UIF recibe ROS de FT.</a:t>
          </a:r>
        </a:p>
      </dgm:t>
    </dgm:pt>
    <dgm:pt modelId="{6B823217-6F5B-4C73-861A-C0E70764A5E0}" type="parTrans" cxnId="{C3BDF54C-8089-4882-AD09-CFBEC2CEB4B4}">
      <dgm:prSet/>
      <dgm:spPr/>
      <dgm:t>
        <a:bodyPr/>
        <a:lstStyle/>
        <a:p>
          <a:endParaRPr lang="es-PE"/>
        </a:p>
      </dgm:t>
    </dgm:pt>
    <dgm:pt modelId="{EB6A2B35-E000-4995-BFC1-698C7EB1B3E8}" type="sibTrans" cxnId="{C3BDF54C-8089-4882-AD09-CFBEC2CEB4B4}">
      <dgm:prSet/>
      <dgm:spPr/>
      <dgm:t>
        <a:bodyPr/>
        <a:lstStyle/>
        <a:p>
          <a:endParaRPr lang="es-PE"/>
        </a:p>
      </dgm:t>
    </dgm:pt>
    <dgm:pt modelId="{DE794258-0B78-45B4-BBE0-80239629B8BA}" type="pres">
      <dgm:prSet presAssocID="{CFD97920-F449-4CC9-8384-F31D3B6A86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9302217-0087-442A-91BB-3FA10A064D9B}" type="pres">
      <dgm:prSet presAssocID="{D7BF29AA-EB94-4E94-A325-8255ED5D56C8}" presName="linNode" presStyleCnt="0"/>
      <dgm:spPr/>
    </dgm:pt>
    <dgm:pt modelId="{649ADB40-9E40-44F2-9322-7A6474EC10FD}" type="pres">
      <dgm:prSet presAssocID="{D7BF29AA-EB94-4E94-A325-8255ED5D56C8}" presName="parentText" presStyleLbl="node1" presStyleIdx="0" presStyleCnt="3" custScaleX="5841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ADF7705-F402-45DD-9A02-133DD0D853B8}" type="pres">
      <dgm:prSet presAssocID="{D7BF29AA-EB94-4E94-A325-8255ED5D56C8}" presName="descendantText" presStyleLbl="alignAccFollowNode1" presStyleIdx="0" presStyleCnt="3" custScaleY="11537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97F227-55FA-4D8A-89A4-C5421BFFCC4C}" type="pres">
      <dgm:prSet presAssocID="{8EF4A639-B962-4CBA-B498-8AF75853B071}" presName="sp" presStyleCnt="0"/>
      <dgm:spPr/>
    </dgm:pt>
    <dgm:pt modelId="{328854C5-F909-4A80-B264-93EAF3412C6B}" type="pres">
      <dgm:prSet presAssocID="{F3A71E4E-5E68-4D12-B6A5-1237F2AB5301}" presName="linNode" presStyleCnt="0"/>
      <dgm:spPr/>
    </dgm:pt>
    <dgm:pt modelId="{46D45C80-0CD1-49C2-B136-9336DF42B544}" type="pres">
      <dgm:prSet presAssocID="{F3A71E4E-5E68-4D12-B6A5-1237F2AB5301}" presName="parentText" presStyleLbl="node1" presStyleIdx="1" presStyleCnt="3" custScaleX="5841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93821A6-708C-4801-8464-EBE20492C5BE}" type="pres">
      <dgm:prSet presAssocID="{F3A71E4E-5E68-4D12-B6A5-1237F2AB530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B27F820-B760-4B53-B418-B5B4B56C041A}" type="pres">
      <dgm:prSet presAssocID="{C30F2127-4927-4893-950E-BC4F34DEF63D}" presName="sp" presStyleCnt="0"/>
      <dgm:spPr/>
    </dgm:pt>
    <dgm:pt modelId="{1A1B9221-C49B-496B-8117-9603CD7BF731}" type="pres">
      <dgm:prSet presAssocID="{9BAE87F3-3A34-4F08-819A-13104D70E9EE}" presName="linNode" presStyleCnt="0"/>
      <dgm:spPr/>
    </dgm:pt>
    <dgm:pt modelId="{9F394448-E5D2-45F5-8B10-53CC3ABBB4CD}" type="pres">
      <dgm:prSet presAssocID="{9BAE87F3-3A34-4F08-819A-13104D70E9EE}" presName="parentText" presStyleLbl="node1" presStyleIdx="2" presStyleCnt="3" custScaleX="5841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5C1F79B-8994-4411-841C-ECCDC135F053}" type="pres">
      <dgm:prSet presAssocID="{9BAE87F3-3A34-4F08-819A-13104D70E9EE}" presName="descendantText" presStyleLbl="alignAccFollowNode1" presStyleIdx="2" presStyleCnt="3" custScaleY="11537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B92336C-CD01-49FD-A960-9A5DBB1F6AF1}" srcId="{CFD97920-F449-4CC9-8384-F31D3B6A861C}" destId="{F3A71E4E-5E68-4D12-B6A5-1237F2AB5301}" srcOrd="1" destOrd="0" parTransId="{D65045EC-93F7-46C1-855B-B41DB04CAF64}" sibTransId="{C30F2127-4927-4893-950E-BC4F34DEF63D}"/>
    <dgm:cxn modelId="{95BB1BBB-1645-482E-BAA4-3EE3666F1D80}" type="presOf" srcId="{B6FB306C-6E8C-44F9-B6D8-CCCD58705083}" destId="{BADF7705-F402-45DD-9A02-133DD0D853B8}" srcOrd="0" destOrd="0" presId="urn:microsoft.com/office/officeart/2005/8/layout/vList5"/>
    <dgm:cxn modelId="{B2777C6B-F8A1-4815-853F-A53280724E43}" type="presOf" srcId="{31A9D153-2936-40BD-986F-9BA3A525628E}" destId="{F5C1F79B-8994-4411-841C-ECCDC135F053}" srcOrd="0" destOrd="0" presId="urn:microsoft.com/office/officeart/2005/8/layout/vList5"/>
    <dgm:cxn modelId="{768931B7-408C-4698-B6C6-1BA2B8A52D22}" type="presOf" srcId="{9BAE87F3-3A34-4F08-819A-13104D70E9EE}" destId="{9F394448-E5D2-45F5-8B10-53CC3ABBB4CD}" srcOrd="0" destOrd="0" presId="urn:microsoft.com/office/officeart/2005/8/layout/vList5"/>
    <dgm:cxn modelId="{BE41F76F-43BE-4026-8C0E-9C501ABB23DE}" type="presOf" srcId="{E499032D-8880-489D-8259-A09C9AA8DF80}" destId="{293821A6-708C-4801-8464-EBE20492C5BE}" srcOrd="0" destOrd="1" presId="urn:microsoft.com/office/officeart/2005/8/layout/vList5"/>
    <dgm:cxn modelId="{C3BDF54C-8089-4882-AD09-CFBEC2CEB4B4}" srcId="{F3A71E4E-5E68-4D12-B6A5-1237F2AB5301}" destId="{E499032D-8880-489D-8259-A09C9AA8DF80}" srcOrd="1" destOrd="0" parTransId="{6B823217-6F5B-4C73-861A-C0E70764A5E0}" sibTransId="{EB6A2B35-E000-4995-BFC1-698C7EB1B3E8}"/>
    <dgm:cxn modelId="{6B623C37-59F2-4E3E-8A25-B70C42B731A5}" srcId="{9BAE87F3-3A34-4F08-819A-13104D70E9EE}" destId="{31A9D153-2936-40BD-986F-9BA3A525628E}" srcOrd="0" destOrd="0" parTransId="{A95A186D-9942-4FC6-B9AE-129F2CF737F3}" sibTransId="{C5B6583A-7EF3-44CD-B392-5E90D228D2A6}"/>
    <dgm:cxn modelId="{C3E4062D-D145-4377-AA95-CA8C136EB9B1}" type="presOf" srcId="{E31B2681-6F6E-40DA-B2E1-2FEB21088B80}" destId="{293821A6-708C-4801-8464-EBE20492C5BE}" srcOrd="0" destOrd="0" presId="urn:microsoft.com/office/officeart/2005/8/layout/vList5"/>
    <dgm:cxn modelId="{C0D0F215-8BA7-443B-AF37-6A16415B2457}" srcId="{F3A71E4E-5E68-4D12-B6A5-1237F2AB5301}" destId="{E31B2681-6F6E-40DA-B2E1-2FEB21088B80}" srcOrd="0" destOrd="0" parTransId="{0A8F6C67-5132-47F6-A3ED-168E36216725}" sibTransId="{6BEE6F40-2CF2-4D66-937D-7A5292F59FD0}"/>
    <dgm:cxn modelId="{069D73E3-7743-4822-B92A-1A1C7D97EB24}" type="presOf" srcId="{CFD97920-F449-4CC9-8384-F31D3B6A861C}" destId="{DE794258-0B78-45B4-BBE0-80239629B8BA}" srcOrd="0" destOrd="0" presId="urn:microsoft.com/office/officeart/2005/8/layout/vList5"/>
    <dgm:cxn modelId="{BCAC1D78-3BE5-4584-89CF-4859280EFBBA}" srcId="{CFD97920-F449-4CC9-8384-F31D3B6A861C}" destId="{D7BF29AA-EB94-4E94-A325-8255ED5D56C8}" srcOrd="0" destOrd="0" parTransId="{25DE1515-7760-4EC0-9E77-03D369AB7909}" sibTransId="{8EF4A639-B962-4CBA-B498-8AF75853B071}"/>
    <dgm:cxn modelId="{396F8BF7-E505-4BD8-9371-D70DF84A8631}" srcId="{CFD97920-F449-4CC9-8384-F31D3B6A861C}" destId="{9BAE87F3-3A34-4F08-819A-13104D70E9EE}" srcOrd="2" destOrd="0" parTransId="{DA171588-62EC-48DD-9FBA-1FFE7192924C}" sibTransId="{A331128D-AC0F-47F1-BA6A-352AC52F3F77}"/>
    <dgm:cxn modelId="{79A42783-4CE5-4BC3-8992-1A9E71AC3F96}" type="presOf" srcId="{F3A71E4E-5E68-4D12-B6A5-1237F2AB5301}" destId="{46D45C80-0CD1-49C2-B136-9336DF42B544}" srcOrd="0" destOrd="0" presId="urn:microsoft.com/office/officeart/2005/8/layout/vList5"/>
    <dgm:cxn modelId="{AAFB63D8-7B42-4084-806D-7994761145E0}" type="presOf" srcId="{D7BF29AA-EB94-4E94-A325-8255ED5D56C8}" destId="{649ADB40-9E40-44F2-9322-7A6474EC10FD}" srcOrd="0" destOrd="0" presId="urn:microsoft.com/office/officeart/2005/8/layout/vList5"/>
    <dgm:cxn modelId="{04F5C70D-17FE-49B5-AD20-C5C3DEC1A576}" srcId="{D7BF29AA-EB94-4E94-A325-8255ED5D56C8}" destId="{B6FB306C-6E8C-44F9-B6D8-CCCD58705083}" srcOrd="0" destOrd="0" parTransId="{350C40CA-04DD-4858-B0AB-01B668BF3B0F}" sibTransId="{F1CF6250-E17C-40AD-BD4D-FFB7B3916F77}"/>
    <dgm:cxn modelId="{FB62A328-F0C5-4455-BED6-775B11B2A161}" type="presParOf" srcId="{DE794258-0B78-45B4-BBE0-80239629B8BA}" destId="{79302217-0087-442A-91BB-3FA10A064D9B}" srcOrd="0" destOrd="0" presId="urn:microsoft.com/office/officeart/2005/8/layout/vList5"/>
    <dgm:cxn modelId="{740E766A-BF2C-4010-9DEE-A88148B26A95}" type="presParOf" srcId="{79302217-0087-442A-91BB-3FA10A064D9B}" destId="{649ADB40-9E40-44F2-9322-7A6474EC10FD}" srcOrd="0" destOrd="0" presId="urn:microsoft.com/office/officeart/2005/8/layout/vList5"/>
    <dgm:cxn modelId="{B89153F7-FE47-4482-948F-D91F3296771B}" type="presParOf" srcId="{79302217-0087-442A-91BB-3FA10A064D9B}" destId="{BADF7705-F402-45DD-9A02-133DD0D853B8}" srcOrd="1" destOrd="0" presId="urn:microsoft.com/office/officeart/2005/8/layout/vList5"/>
    <dgm:cxn modelId="{DD88CEF9-614F-4071-A97E-6B59F5D3D076}" type="presParOf" srcId="{DE794258-0B78-45B4-BBE0-80239629B8BA}" destId="{9F97F227-55FA-4D8A-89A4-C5421BFFCC4C}" srcOrd="1" destOrd="0" presId="urn:microsoft.com/office/officeart/2005/8/layout/vList5"/>
    <dgm:cxn modelId="{EC3C8521-4850-49BD-B36B-0035472A96CE}" type="presParOf" srcId="{DE794258-0B78-45B4-BBE0-80239629B8BA}" destId="{328854C5-F909-4A80-B264-93EAF3412C6B}" srcOrd="2" destOrd="0" presId="urn:microsoft.com/office/officeart/2005/8/layout/vList5"/>
    <dgm:cxn modelId="{EE8D5567-7780-4DA8-AB3C-F6FAC94F26CE}" type="presParOf" srcId="{328854C5-F909-4A80-B264-93EAF3412C6B}" destId="{46D45C80-0CD1-49C2-B136-9336DF42B544}" srcOrd="0" destOrd="0" presId="urn:microsoft.com/office/officeart/2005/8/layout/vList5"/>
    <dgm:cxn modelId="{36941E2E-17B7-473C-A429-E7BE8AA24684}" type="presParOf" srcId="{328854C5-F909-4A80-B264-93EAF3412C6B}" destId="{293821A6-708C-4801-8464-EBE20492C5BE}" srcOrd="1" destOrd="0" presId="urn:microsoft.com/office/officeart/2005/8/layout/vList5"/>
    <dgm:cxn modelId="{1C82D08A-3F8E-4B7C-A4B3-F1056D9607B6}" type="presParOf" srcId="{DE794258-0B78-45B4-BBE0-80239629B8BA}" destId="{BB27F820-B760-4B53-B418-B5B4B56C041A}" srcOrd="3" destOrd="0" presId="urn:microsoft.com/office/officeart/2005/8/layout/vList5"/>
    <dgm:cxn modelId="{4F649E32-DB84-4F1A-8820-25DDA29D7A0A}" type="presParOf" srcId="{DE794258-0B78-45B4-BBE0-80239629B8BA}" destId="{1A1B9221-C49B-496B-8117-9603CD7BF731}" srcOrd="4" destOrd="0" presId="urn:microsoft.com/office/officeart/2005/8/layout/vList5"/>
    <dgm:cxn modelId="{856B9D50-73FE-425B-891A-CE7AA6451DA8}" type="presParOf" srcId="{1A1B9221-C49B-496B-8117-9603CD7BF731}" destId="{9F394448-E5D2-45F5-8B10-53CC3ABBB4CD}" srcOrd="0" destOrd="0" presId="urn:microsoft.com/office/officeart/2005/8/layout/vList5"/>
    <dgm:cxn modelId="{56DAAD0C-6AAD-429B-830D-F185FE6CB6B8}" type="presParOf" srcId="{1A1B9221-C49B-496B-8117-9603CD7BF731}" destId="{F5C1F79B-8994-4411-841C-ECCDC135F0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4A4786-1649-4651-9C8D-F92703A787C7}" type="doc">
      <dgm:prSet loTypeId="urn:microsoft.com/office/officeart/2005/8/layout/chevron2" loCatId="list" qsTypeId="urn:microsoft.com/office/officeart/2005/8/quickstyle/3d2" qsCatId="3D" csTypeId="urn:microsoft.com/office/officeart/2005/8/colors/accent2_1" csCatId="accent2" phldr="1"/>
      <dgm:spPr/>
    </dgm:pt>
    <dgm:pt modelId="{0B3926B6-B697-4056-93AA-3975C8E5E9A2}">
      <dgm:prSet phldrT="[Texto]" custT="1"/>
      <dgm:spPr/>
      <dgm:t>
        <a:bodyPr anchor="b"/>
        <a:lstStyle/>
        <a:p>
          <a:r>
            <a:rPr lang="es-ES_tradnl" sz="1800" dirty="0" smtClean="0">
              <a:solidFill>
                <a:srgbClr val="000066"/>
              </a:solidFill>
              <a:latin typeface="Arial Narrow" pitchFamily="34" charset="0"/>
            </a:rPr>
            <a:t>2002</a:t>
          </a:r>
          <a:endParaRPr lang="es-PE" sz="1800" dirty="0">
            <a:solidFill>
              <a:srgbClr val="000066"/>
            </a:solidFill>
            <a:latin typeface="Arial Narrow" pitchFamily="34" charset="0"/>
          </a:endParaRPr>
        </a:p>
      </dgm:t>
    </dgm:pt>
    <dgm:pt modelId="{8797A785-3C79-4F43-AE5E-CEB6C715E1E6}" type="parTrans" cxnId="{D08FC8ED-01BF-46FD-9C64-178929A7FAFD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93839CB5-5C88-4859-AAFD-20D43B4FD5BA}" type="sibTrans" cxnId="{D08FC8ED-01BF-46FD-9C64-178929A7FAFD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06F4E672-1CC2-400A-9EC9-AAE3054E1B2B}">
      <dgm:prSet phldrT="[Texto]" custT="1"/>
      <dgm:spPr/>
      <dgm:t>
        <a:bodyPr anchor="b"/>
        <a:lstStyle/>
        <a:p>
          <a:r>
            <a:rPr lang="es-ES_tradnl" sz="1800" dirty="0" smtClean="0">
              <a:solidFill>
                <a:srgbClr val="000066"/>
              </a:solidFill>
              <a:latin typeface="Arial Narrow" pitchFamily="34" charset="0"/>
            </a:rPr>
            <a:t>2008</a:t>
          </a:r>
          <a:endParaRPr lang="es-PE" sz="1800" dirty="0">
            <a:solidFill>
              <a:srgbClr val="000066"/>
            </a:solidFill>
            <a:latin typeface="Arial Narrow" pitchFamily="34" charset="0"/>
          </a:endParaRPr>
        </a:p>
      </dgm:t>
    </dgm:pt>
    <dgm:pt modelId="{CCF6EFC7-B0F4-4EF2-8D81-AC6F96871E95}" type="parTrans" cxnId="{D21619BA-0B09-4EF4-8E19-D6688733681D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B2E51B0C-D81E-4058-B475-25A0F920D315}" type="sibTrans" cxnId="{D21619BA-0B09-4EF4-8E19-D6688733681D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49461B67-E13A-44D2-98B3-64B78D3B34E3}">
      <dgm:prSet phldrT="[Texto]" custT="1"/>
      <dgm:spPr/>
      <dgm:t>
        <a:bodyPr anchor="b"/>
        <a:lstStyle/>
        <a:p>
          <a:r>
            <a:rPr lang="es-ES_tradnl" sz="1800" dirty="0" smtClean="0">
              <a:solidFill>
                <a:srgbClr val="000066"/>
              </a:solidFill>
              <a:latin typeface="Arial Narrow" pitchFamily="34" charset="0"/>
            </a:rPr>
            <a:t>2011</a:t>
          </a:r>
          <a:endParaRPr lang="es-PE" sz="1800" dirty="0">
            <a:solidFill>
              <a:srgbClr val="000066"/>
            </a:solidFill>
            <a:latin typeface="Arial Narrow" pitchFamily="34" charset="0"/>
          </a:endParaRPr>
        </a:p>
      </dgm:t>
    </dgm:pt>
    <dgm:pt modelId="{F2CB29EF-950F-46EC-ACDD-442250B74E98}" type="parTrans" cxnId="{0749BD24-B643-433D-9469-D6913985008E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8DC367F7-6BE9-469D-B332-345EEA134122}" type="sibTrans" cxnId="{0749BD24-B643-433D-9469-D6913985008E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9621FAAD-982E-411C-AA69-1B49249F24A6}">
      <dgm:prSet custT="1"/>
      <dgm:spPr/>
      <dgm:t>
        <a:bodyPr anchor="b"/>
        <a:lstStyle/>
        <a:p>
          <a:r>
            <a:rPr lang="es-ES_tradnl" sz="1800" dirty="0" smtClean="0">
              <a:solidFill>
                <a:srgbClr val="000066"/>
              </a:solidFill>
              <a:latin typeface="Arial Narrow" pitchFamily="34" charset="0"/>
            </a:rPr>
            <a:t>2006</a:t>
          </a:r>
          <a:endParaRPr lang="es-PE" sz="1800" dirty="0">
            <a:solidFill>
              <a:srgbClr val="000066"/>
            </a:solidFill>
            <a:latin typeface="Arial Narrow" pitchFamily="34" charset="0"/>
          </a:endParaRPr>
        </a:p>
      </dgm:t>
    </dgm:pt>
    <dgm:pt modelId="{58F9871B-15F2-4E98-9AC9-A5AF17F51B75}" type="parTrans" cxnId="{7619CEE7-8E95-448A-AF44-CA45C9247590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CC3D316B-ED7B-4725-A815-D38146D32122}" type="sibTrans" cxnId="{7619CEE7-8E95-448A-AF44-CA45C9247590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D1F12B12-EA6F-4C1F-B2CA-0E8E691332D5}">
      <dgm:prSet custT="1"/>
      <dgm:spPr/>
      <dgm:t>
        <a:bodyPr anchor="b"/>
        <a:lstStyle/>
        <a:p>
          <a:r>
            <a:rPr lang="es-ES_tradnl" sz="1800" dirty="0" smtClean="0">
              <a:solidFill>
                <a:srgbClr val="000066"/>
              </a:solidFill>
              <a:latin typeface="Arial Narrow" pitchFamily="34" charset="0"/>
            </a:rPr>
            <a:t>2007</a:t>
          </a:r>
          <a:endParaRPr lang="es-PE" sz="1800" dirty="0">
            <a:solidFill>
              <a:srgbClr val="000066"/>
            </a:solidFill>
            <a:latin typeface="Arial Narrow" pitchFamily="34" charset="0"/>
          </a:endParaRPr>
        </a:p>
      </dgm:t>
    </dgm:pt>
    <dgm:pt modelId="{E2DF755E-650D-40BD-9D97-DAA795DDE10A}" type="parTrans" cxnId="{6590AA65-4F23-4793-AB0D-38FFB0A3C2B3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2650C9F1-A97B-43CA-AFF6-9C6E19C1BE95}" type="sibTrans" cxnId="{6590AA65-4F23-4793-AB0D-38FFB0A3C2B3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8CA893EA-B37E-4039-A271-4B4BDE78BF73}">
      <dgm:prSet custT="1"/>
      <dgm:spPr/>
      <dgm:t>
        <a:bodyPr/>
        <a:lstStyle/>
        <a:p>
          <a:r>
            <a:rPr lang="es-ES_tradnl" sz="1800" dirty="0" smtClean="0">
              <a:solidFill>
                <a:srgbClr val="000066"/>
              </a:solidFill>
              <a:latin typeface="Arial Narrow" pitchFamily="34" charset="0"/>
            </a:rPr>
            <a:t>Ley 27693: Creación de la UIF. Sujetos obligados a informar.</a:t>
          </a:r>
          <a:endParaRPr lang="es-PE" sz="1800" dirty="0">
            <a:solidFill>
              <a:srgbClr val="000066"/>
            </a:solidFill>
            <a:latin typeface="Arial Narrow" pitchFamily="34" charset="0"/>
          </a:endParaRPr>
        </a:p>
      </dgm:t>
    </dgm:pt>
    <dgm:pt modelId="{0F878942-A743-4314-BC4F-B7462C951D3C}" type="parTrans" cxnId="{C1BED599-4DDB-47A0-943F-92A1782343C7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AF154DA4-62F4-486D-B9FD-A00818304A63}" type="sibTrans" cxnId="{C1BED599-4DDB-47A0-943F-92A1782343C7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6A2E085B-B3B1-42C5-989D-0BBF906BEC76}">
      <dgm:prSet custT="1"/>
      <dgm:spPr/>
      <dgm:t>
        <a:bodyPr/>
        <a:lstStyle/>
        <a:p>
          <a:r>
            <a:rPr lang="es-ES_tradnl" sz="1800" dirty="0" smtClean="0">
              <a:solidFill>
                <a:srgbClr val="000066"/>
              </a:solidFill>
              <a:latin typeface="Arial Narrow" pitchFamily="34" charset="0"/>
            </a:rPr>
            <a:t>D.S. 018-2006-JUS: Reglamento de Ley 27693. Organismos supervisores.</a:t>
          </a:r>
          <a:endParaRPr lang="es-PE" sz="1800" dirty="0">
            <a:solidFill>
              <a:srgbClr val="000066"/>
            </a:solidFill>
            <a:latin typeface="Arial Narrow" pitchFamily="34" charset="0"/>
          </a:endParaRPr>
        </a:p>
      </dgm:t>
    </dgm:pt>
    <dgm:pt modelId="{64400B48-4F4A-4E27-869F-8F6C082BC540}" type="parTrans" cxnId="{BA8F7E21-62B9-47F5-ADBA-9FF7E4066D8C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E274CA47-138E-48BB-8E44-EF6BC92C9F5F}" type="sibTrans" cxnId="{BA8F7E21-62B9-47F5-ADBA-9FF7E4066D8C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C4E9EACF-4D26-4EC4-8AF5-AB3C59BA907F}">
      <dgm:prSet custT="1"/>
      <dgm:spPr/>
      <dgm:t>
        <a:bodyPr/>
        <a:lstStyle/>
        <a:p>
          <a:r>
            <a:rPr lang="es-ES_tradnl" sz="1800" dirty="0" smtClean="0">
              <a:solidFill>
                <a:srgbClr val="000066"/>
              </a:solidFill>
              <a:latin typeface="Arial Narrow" pitchFamily="34" charset="0"/>
            </a:rPr>
            <a:t>Ley Nº 29038: Incorpora la UIF a la SBS.</a:t>
          </a:r>
          <a:endParaRPr lang="es-PE" sz="1800" dirty="0">
            <a:solidFill>
              <a:srgbClr val="000066"/>
            </a:solidFill>
            <a:latin typeface="Arial Narrow" pitchFamily="34" charset="0"/>
          </a:endParaRPr>
        </a:p>
      </dgm:t>
    </dgm:pt>
    <dgm:pt modelId="{DADC4ADD-4465-401A-BD0F-6C484CCA88C0}" type="parTrans" cxnId="{7AF2261F-5D5C-4CEC-B6FF-9ED301EFECCA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63072948-0A4F-416B-9CA9-9FF6CCD9DA20}" type="sibTrans" cxnId="{7AF2261F-5D5C-4CEC-B6FF-9ED301EFECCA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ABDBE21D-DF26-41F8-9059-CAD3D61FF2E7}">
      <dgm:prSet custT="1"/>
      <dgm:spPr/>
      <dgm:t>
        <a:bodyPr/>
        <a:lstStyle/>
        <a:p>
          <a:r>
            <a:rPr lang="es-ES_tradnl" sz="1800" dirty="0" smtClean="0">
              <a:solidFill>
                <a:srgbClr val="000066"/>
              </a:solidFill>
              <a:latin typeface="Arial Narrow" pitchFamily="34" charset="0"/>
            </a:rPr>
            <a:t>Res. SBS Nº838-2008: Normas Complementarias para Prevención del LAFT. Deroga Res. SBS Nº479-2007 y modifica Reglamento de Sanciones.</a:t>
          </a:r>
          <a:endParaRPr lang="es-PE" sz="1800" dirty="0">
            <a:solidFill>
              <a:srgbClr val="000066"/>
            </a:solidFill>
            <a:latin typeface="Arial Narrow" pitchFamily="34" charset="0"/>
          </a:endParaRPr>
        </a:p>
      </dgm:t>
    </dgm:pt>
    <dgm:pt modelId="{F30BD133-83FA-4C7A-BF0D-429453D9A8F9}" type="parTrans" cxnId="{363CE478-7EE9-4B6C-A8D9-75EBC9EE95FF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7CEB257F-9DFE-4018-82AF-E2B7B0ED8621}" type="sibTrans" cxnId="{363CE478-7EE9-4B6C-A8D9-75EBC9EE95FF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CC10675A-9CB3-4EB9-ACBF-BBDDAC173033}">
      <dgm:prSet custT="1"/>
      <dgm:spPr/>
      <dgm:t>
        <a:bodyPr/>
        <a:lstStyle/>
        <a:p>
          <a:r>
            <a:rPr lang="es-ES_tradnl" sz="1800" dirty="0" smtClean="0">
              <a:solidFill>
                <a:srgbClr val="000066"/>
              </a:solidFill>
              <a:latin typeface="Arial Narrow" pitchFamily="34" charset="0"/>
            </a:rPr>
            <a:t>Proyecto de Res. SBS que incorpora anexo a Res. SBS N°838-2008 “Sistema de Prevención del LAFT de los Corredores de Seguros”</a:t>
          </a:r>
          <a:endParaRPr lang="es-PE" sz="1800" dirty="0">
            <a:solidFill>
              <a:srgbClr val="FF0000"/>
            </a:solidFill>
            <a:latin typeface="Arial Narrow" pitchFamily="34" charset="0"/>
          </a:endParaRPr>
        </a:p>
      </dgm:t>
    </dgm:pt>
    <dgm:pt modelId="{4CF3A9F0-B398-4F66-A716-9931CBB018A3}" type="parTrans" cxnId="{B3D456E2-B21F-422F-89F1-153F4763A165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658C7AA3-00D2-4526-B363-206CB8D94CFA}" type="sibTrans" cxnId="{B3D456E2-B21F-422F-89F1-153F4763A165}">
      <dgm:prSet/>
      <dgm:spPr/>
      <dgm:t>
        <a:bodyPr/>
        <a:lstStyle/>
        <a:p>
          <a:endParaRPr lang="es-PE" sz="1800">
            <a:solidFill>
              <a:srgbClr val="000066"/>
            </a:solidFill>
            <a:latin typeface="Arial Narrow" pitchFamily="34" charset="0"/>
          </a:endParaRPr>
        </a:p>
      </dgm:t>
    </dgm:pt>
    <dgm:pt modelId="{D4E763AA-56B5-4FDC-8869-F25BC61D1552}">
      <dgm:prSet custT="1"/>
      <dgm:spPr/>
      <dgm:t>
        <a:bodyPr/>
        <a:lstStyle/>
        <a:p>
          <a:r>
            <a:rPr lang="es-ES_tradnl" sz="1800" dirty="0" smtClean="0">
              <a:solidFill>
                <a:srgbClr val="000066"/>
              </a:solidFill>
              <a:latin typeface="Arial Narrow" pitchFamily="34" charset="0"/>
            </a:rPr>
            <a:t>Res. SBS Nº479-2007: Normas Complementarias para Prevención del LAFT.</a:t>
          </a:r>
          <a:endParaRPr lang="es-PE" sz="1800" dirty="0">
            <a:solidFill>
              <a:srgbClr val="000066"/>
            </a:solidFill>
            <a:latin typeface="Arial Narrow" pitchFamily="34" charset="0"/>
          </a:endParaRPr>
        </a:p>
      </dgm:t>
    </dgm:pt>
    <dgm:pt modelId="{A9C08476-E7B7-402B-989A-D679EAF7238A}" type="parTrans" cxnId="{8AB34190-A17E-4718-89A1-AD1CF95DFDBF}">
      <dgm:prSet/>
      <dgm:spPr/>
      <dgm:t>
        <a:bodyPr/>
        <a:lstStyle/>
        <a:p>
          <a:endParaRPr lang="es-PE"/>
        </a:p>
      </dgm:t>
    </dgm:pt>
    <dgm:pt modelId="{5EC0893F-A3B9-4393-8BE9-44782ED3A7E1}" type="sibTrans" cxnId="{8AB34190-A17E-4718-89A1-AD1CF95DFDBF}">
      <dgm:prSet/>
      <dgm:spPr/>
      <dgm:t>
        <a:bodyPr/>
        <a:lstStyle/>
        <a:p>
          <a:endParaRPr lang="es-PE"/>
        </a:p>
      </dgm:t>
    </dgm:pt>
    <dgm:pt modelId="{0E75A4BF-034E-4654-9C5A-799BC09EF6CF}">
      <dgm:prSet custT="1"/>
      <dgm:spPr/>
      <dgm:t>
        <a:bodyPr/>
        <a:lstStyle/>
        <a:p>
          <a:r>
            <a:rPr lang="es-ES_tradnl" sz="1800" dirty="0" smtClean="0">
              <a:solidFill>
                <a:srgbClr val="000066"/>
              </a:solidFill>
              <a:latin typeface="Arial Narrow" pitchFamily="34" charset="0"/>
            </a:rPr>
            <a:t>Res. SBS Nº37-2008: Reglamento de la Gestión Integral de Riesgos. </a:t>
          </a:r>
          <a:endParaRPr lang="es-PE" sz="1800" dirty="0">
            <a:solidFill>
              <a:srgbClr val="000066"/>
            </a:solidFill>
            <a:latin typeface="Arial Narrow" pitchFamily="34" charset="0"/>
          </a:endParaRPr>
        </a:p>
      </dgm:t>
    </dgm:pt>
    <dgm:pt modelId="{0F05AB2E-A1D1-478A-BD8B-4361C05A8809}" type="parTrans" cxnId="{062419EB-423E-4081-BB70-D7705D958599}">
      <dgm:prSet/>
      <dgm:spPr/>
      <dgm:t>
        <a:bodyPr/>
        <a:lstStyle/>
        <a:p>
          <a:endParaRPr lang="es-PE"/>
        </a:p>
      </dgm:t>
    </dgm:pt>
    <dgm:pt modelId="{F03D4183-AA95-4753-94BC-01123FB90631}" type="sibTrans" cxnId="{062419EB-423E-4081-BB70-D7705D958599}">
      <dgm:prSet/>
      <dgm:spPr/>
      <dgm:t>
        <a:bodyPr/>
        <a:lstStyle/>
        <a:p>
          <a:endParaRPr lang="es-PE"/>
        </a:p>
      </dgm:t>
    </dgm:pt>
    <dgm:pt modelId="{CCAC317F-1D60-4340-9A25-FB4643D6517D}">
      <dgm:prSet custT="1"/>
      <dgm:spPr/>
      <dgm:t>
        <a:bodyPr/>
        <a:lstStyle/>
        <a:p>
          <a:r>
            <a:rPr lang="es-ES_tradnl" sz="1800" dirty="0" smtClean="0">
              <a:solidFill>
                <a:srgbClr val="000066"/>
              </a:solidFill>
              <a:latin typeface="Arial Narrow" pitchFamily="34" charset="0"/>
            </a:rPr>
            <a:t>Res. SBS Nº2108-2011: Incorporación de corredores de seguros como SO a informar.</a:t>
          </a:r>
          <a:endParaRPr lang="es-PE" sz="1800" dirty="0">
            <a:solidFill>
              <a:srgbClr val="000066"/>
            </a:solidFill>
            <a:latin typeface="Arial Narrow" pitchFamily="34" charset="0"/>
          </a:endParaRPr>
        </a:p>
      </dgm:t>
    </dgm:pt>
    <dgm:pt modelId="{C60208C8-F951-4235-8C62-1517AF85AA4C}" type="parTrans" cxnId="{8A94E980-541C-4330-B63E-E07A344D11DC}">
      <dgm:prSet/>
      <dgm:spPr/>
      <dgm:t>
        <a:bodyPr/>
        <a:lstStyle/>
        <a:p>
          <a:endParaRPr lang="es-PE"/>
        </a:p>
      </dgm:t>
    </dgm:pt>
    <dgm:pt modelId="{DA9C2100-4765-4635-9695-8A15EFBA6777}" type="sibTrans" cxnId="{8A94E980-541C-4330-B63E-E07A344D11DC}">
      <dgm:prSet/>
      <dgm:spPr/>
      <dgm:t>
        <a:bodyPr/>
        <a:lstStyle/>
        <a:p>
          <a:endParaRPr lang="es-PE"/>
        </a:p>
      </dgm:t>
    </dgm:pt>
    <dgm:pt modelId="{9A3DE3E2-17E2-436B-A0A2-5935684A7808}" type="pres">
      <dgm:prSet presAssocID="{254A4786-1649-4651-9C8D-F92703A787C7}" presName="linearFlow" presStyleCnt="0">
        <dgm:presLayoutVars>
          <dgm:dir/>
          <dgm:animLvl val="lvl"/>
          <dgm:resizeHandles val="exact"/>
        </dgm:presLayoutVars>
      </dgm:prSet>
      <dgm:spPr/>
    </dgm:pt>
    <dgm:pt modelId="{223B68C2-8710-47AC-A749-5476DB00CEBE}" type="pres">
      <dgm:prSet presAssocID="{0B3926B6-B697-4056-93AA-3975C8E5E9A2}" presName="composite" presStyleCnt="0"/>
      <dgm:spPr/>
    </dgm:pt>
    <dgm:pt modelId="{7FF0C8D9-575D-49F9-A064-E3F65B4661E6}" type="pres">
      <dgm:prSet presAssocID="{0B3926B6-B697-4056-93AA-3975C8E5E9A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A1D7D0F-436D-4EA9-92C7-818D120DB0F8}" type="pres">
      <dgm:prSet presAssocID="{0B3926B6-B697-4056-93AA-3975C8E5E9A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7FFEB92-871E-4D56-8BD8-7849945CC1BB}" type="pres">
      <dgm:prSet presAssocID="{93839CB5-5C88-4859-AAFD-20D43B4FD5BA}" presName="sp" presStyleCnt="0"/>
      <dgm:spPr/>
    </dgm:pt>
    <dgm:pt modelId="{A4EA5453-E7CF-47B3-8F2D-A28D701B9A04}" type="pres">
      <dgm:prSet presAssocID="{9621FAAD-982E-411C-AA69-1B49249F24A6}" presName="composite" presStyleCnt="0"/>
      <dgm:spPr/>
    </dgm:pt>
    <dgm:pt modelId="{7DDDAFA6-886E-420A-B451-37A06F380012}" type="pres">
      <dgm:prSet presAssocID="{9621FAAD-982E-411C-AA69-1B49249F24A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4E61BD2-C89B-42A5-80F5-832989B43B88}" type="pres">
      <dgm:prSet presAssocID="{9621FAAD-982E-411C-AA69-1B49249F24A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24F0F1-B841-47C4-A592-B65AD992D222}" type="pres">
      <dgm:prSet presAssocID="{CC3D316B-ED7B-4725-A815-D38146D32122}" presName="sp" presStyleCnt="0"/>
      <dgm:spPr/>
    </dgm:pt>
    <dgm:pt modelId="{D51BB505-007C-4EF4-9CD4-C6851C78C816}" type="pres">
      <dgm:prSet presAssocID="{D1F12B12-EA6F-4C1F-B2CA-0E8E691332D5}" presName="composite" presStyleCnt="0"/>
      <dgm:spPr/>
    </dgm:pt>
    <dgm:pt modelId="{B98C48F3-9A79-42E0-B952-CCD9852EBB54}" type="pres">
      <dgm:prSet presAssocID="{D1F12B12-EA6F-4C1F-B2CA-0E8E691332D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AE87878-9E08-429C-B689-45B496F8DD44}" type="pres">
      <dgm:prSet presAssocID="{D1F12B12-EA6F-4C1F-B2CA-0E8E691332D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255F1F-C9B5-40CD-885F-BFD5AF2F68FB}" type="pres">
      <dgm:prSet presAssocID="{2650C9F1-A97B-43CA-AFF6-9C6E19C1BE95}" presName="sp" presStyleCnt="0"/>
      <dgm:spPr/>
    </dgm:pt>
    <dgm:pt modelId="{7D470CD5-F7C9-4B5C-93DD-3BE8558856DD}" type="pres">
      <dgm:prSet presAssocID="{06F4E672-1CC2-400A-9EC9-AAE3054E1B2B}" presName="composite" presStyleCnt="0"/>
      <dgm:spPr/>
    </dgm:pt>
    <dgm:pt modelId="{8BB08932-8BEC-46AF-9B60-9CF574F66A4B}" type="pres">
      <dgm:prSet presAssocID="{06F4E672-1CC2-400A-9EC9-AAE3054E1B2B}" presName="parentText" presStyleLbl="alignNode1" presStyleIdx="3" presStyleCnt="5" custLinFactNeighborX="0" custLinFactNeighborY="-1552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8A718A3-14FA-484B-ADA9-4618E1B5A443}" type="pres">
      <dgm:prSet presAssocID="{06F4E672-1CC2-400A-9EC9-AAE3054E1B2B}" presName="descendantText" presStyleLbl="alignAcc1" presStyleIdx="3" presStyleCnt="5" custScaleY="147500" custLinFactNeighborX="-246" custLinFactNeighborY="-1174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765058B-55D2-4DD7-94AD-2835B2B6094A}" type="pres">
      <dgm:prSet presAssocID="{B2E51B0C-D81E-4058-B475-25A0F920D315}" presName="sp" presStyleCnt="0"/>
      <dgm:spPr/>
    </dgm:pt>
    <dgm:pt modelId="{50ACBC19-98C8-4DAC-AC23-566A0B86D733}" type="pres">
      <dgm:prSet presAssocID="{49461B67-E13A-44D2-98B3-64B78D3B34E3}" presName="composite" presStyleCnt="0"/>
      <dgm:spPr/>
    </dgm:pt>
    <dgm:pt modelId="{B15AD64C-77DC-4D78-A6FD-1F9637F30AAF}" type="pres">
      <dgm:prSet presAssocID="{49461B67-E13A-44D2-98B3-64B78D3B34E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4F11768-C444-43A3-882C-03B5F38C220D}" type="pres">
      <dgm:prSet presAssocID="{49461B67-E13A-44D2-98B3-64B78D3B34E3}" presName="descendantText" presStyleLbl="alignAcc1" presStyleIdx="4" presStyleCnt="5" custScaleY="14317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5AB3C29-96CA-405E-AF10-EF2F0AE3F89C}" type="presOf" srcId="{0E75A4BF-034E-4654-9C5A-799BC09EF6CF}" destId="{E8A718A3-14FA-484B-ADA9-4618E1B5A443}" srcOrd="0" destOrd="1" presId="urn:microsoft.com/office/officeart/2005/8/layout/chevron2"/>
    <dgm:cxn modelId="{1786E9B7-1C46-4921-8EB6-F23CDA77CD0C}" type="presOf" srcId="{CCAC317F-1D60-4340-9A25-FB4643D6517D}" destId="{34F11768-C444-43A3-882C-03B5F38C220D}" srcOrd="0" destOrd="0" presId="urn:microsoft.com/office/officeart/2005/8/layout/chevron2"/>
    <dgm:cxn modelId="{419ED89B-CF1C-4048-B03C-BD3E2207ACB5}" type="presOf" srcId="{0B3926B6-B697-4056-93AA-3975C8E5E9A2}" destId="{7FF0C8D9-575D-49F9-A064-E3F65B4661E6}" srcOrd="0" destOrd="0" presId="urn:microsoft.com/office/officeart/2005/8/layout/chevron2"/>
    <dgm:cxn modelId="{D21619BA-0B09-4EF4-8E19-D6688733681D}" srcId="{254A4786-1649-4651-9C8D-F92703A787C7}" destId="{06F4E672-1CC2-400A-9EC9-AAE3054E1B2B}" srcOrd="3" destOrd="0" parTransId="{CCF6EFC7-B0F4-4EF2-8D81-AC6F96871E95}" sibTransId="{B2E51B0C-D81E-4058-B475-25A0F920D315}"/>
    <dgm:cxn modelId="{B2AD6DD8-BEE6-476C-BA11-85336C12D3D7}" type="presOf" srcId="{06F4E672-1CC2-400A-9EC9-AAE3054E1B2B}" destId="{8BB08932-8BEC-46AF-9B60-9CF574F66A4B}" srcOrd="0" destOrd="0" presId="urn:microsoft.com/office/officeart/2005/8/layout/chevron2"/>
    <dgm:cxn modelId="{1187C441-708D-4F6C-BF12-4598A2B2F524}" type="presOf" srcId="{254A4786-1649-4651-9C8D-F92703A787C7}" destId="{9A3DE3E2-17E2-436B-A0A2-5935684A7808}" srcOrd="0" destOrd="0" presId="urn:microsoft.com/office/officeart/2005/8/layout/chevron2"/>
    <dgm:cxn modelId="{B53EDA5F-D603-464B-B0C3-25D06482CE72}" type="presOf" srcId="{D1F12B12-EA6F-4C1F-B2CA-0E8E691332D5}" destId="{B98C48F3-9A79-42E0-B952-CCD9852EBB54}" srcOrd="0" destOrd="0" presId="urn:microsoft.com/office/officeart/2005/8/layout/chevron2"/>
    <dgm:cxn modelId="{C201208B-E742-4607-9FE2-0C68B5870CDF}" type="presOf" srcId="{8CA893EA-B37E-4039-A271-4B4BDE78BF73}" destId="{CA1D7D0F-436D-4EA9-92C7-818D120DB0F8}" srcOrd="0" destOrd="0" presId="urn:microsoft.com/office/officeart/2005/8/layout/chevron2"/>
    <dgm:cxn modelId="{E600D0F2-261E-4636-854D-1B896256D16A}" type="presOf" srcId="{6A2E085B-B3B1-42C5-989D-0BBF906BEC76}" destId="{44E61BD2-C89B-42A5-80F5-832989B43B88}" srcOrd="0" destOrd="0" presId="urn:microsoft.com/office/officeart/2005/8/layout/chevron2"/>
    <dgm:cxn modelId="{B3D456E2-B21F-422F-89F1-153F4763A165}" srcId="{49461B67-E13A-44D2-98B3-64B78D3B34E3}" destId="{CC10675A-9CB3-4EB9-ACBF-BBDDAC173033}" srcOrd="1" destOrd="0" parTransId="{4CF3A9F0-B398-4F66-A716-9931CBB018A3}" sibTransId="{658C7AA3-00D2-4526-B363-206CB8D94CFA}"/>
    <dgm:cxn modelId="{61914F6C-4CF4-4085-8709-05D4036978B6}" type="presOf" srcId="{49461B67-E13A-44D2-98B3-64B78D3B34E3}" destId="{B15AD64C-77DC-4D78-A6FD-1F9637F30AAF}" srcOrd="0" destOrd="0" presId="urn:microsoft.com/office/officeart/2005/8/layout/chevron2"/>
    <dgm:cxn modelId="{C1BED599-4DDB-47A0-943F-92A1782343C7}" srcId="{0B3926B6-B697-4056-93AA-3975C8E5E9A2}" destId="{8CA893EA-B37E-4039-A271-4B4BDE78BF73}" srcOrd="0" destOrd="0" parTransId="{0F878942-A743-4314-BC4F-B7462C951D3C}" sibTransId="{AF154DA4-62F4-486D-B9FD-A00818304A63}"/>
    <dgm:cxn modelId="{4BF0EEEF-D579-4614-A436-E4366265C3FA}" type="presOf" srcId="{C4E9EACF-4D26-4EC4-8AF5-AB3C59BA907F}" destId="{8AE87878-9E08-429C-B689-45B496F8DD44}" srcOrd="0" destOrd="1" presId="urn:microsoft.com/office/officeart/2005/8/layout/chevron2"/>
    <dgm:cxn modelId="{D08FC8ED-01BF-46FD-9C64-178929A7FAFD}" srcId="{254A4786-1649-4651-9C8D-F92703A787C7}" destId="{0B3926B6-B697-4056-93AA-3975C8E5E9A2}" srcOrd="0" destOrd="0" parTransId="{8797A785-3C79-4F43-AE5E-CEB6C715E1E6}" sibTransId="{93839CB5-5C88-4859-AAFD-20D43B4FD5BA}"/>
    <dgm:cxn modelId="{6590AA65-4F23-4793-AB0D-38FFB0A3C2B3}" srcId="{254A4786-1649-4651-9C8D-F92703A787C7}" destId="{D1F12B12-EA6F-4C1F-B2CA-0E8E691332D5}" srcOrd="2" destOrd="0" parTransId="{E2DF755E-650D-40BD-9D97-DAA795DDE10A}" sibTransId="{2650C9F1-A97B-43CA-AFF6-9C6E19C1BE95}"/>
    <dgm:cxn modelId="{6849DD57-304A-4F93-A6D9-D4961D268EC5}" type="presOf" srcId="{9621FAAD-982E-411C-AA69-1B49249F24A6}" destId="{7DDDAFA6-886E-420A-B451-37A06F380012}" srcOrd="0" destOrd="0" presId="urn:microsoft.com/office/officeart/2005/8/layout/chevron2"/>
    <dgm:cxn modelId="{5A613B95-870E-4E23-ADBB-6ED6F88CEF15}" type="presOf" srcId="{CC10675A-9CB3-4EB9-ACBF-BBDDAC173033}" destId="{34F11768-C444-43A3-882C-03B5F38C220D}" srcOrd="0" destOrd="1" presId="urn:microsoft.com/office/officeart/2005/8/layout/chevron2"/>
    <dgm:cxn modelId="{0749BD24-B643-433D-9469-D6913985008E}" srcId="{254A4786-1649-4651-9C8D-F92703A787C7}" destId="{49461B67-E13A-44D2-98B3-64B78D3B34E3}" srcOrd="4" destOrd="0" parTransId="{F2CB29EF-950F-46EC-ACDD-442250B74E98}" sibTransId="{8DC367F7-6BE9-469D-B332-345EEA134122}"/>
    <dgm:cxn modelId="{8A94E980-541C-4330-B63E-E07A344D11DC}" srcId="{49461B67-E13A-44D2-98B3-64B78D3B34E3}" destId="{CCAC317F-1D60-4340-9A25-FB4643D6517D}" srcOrd="0" destOrd="0" parTransId="{C60208C8-F951-4235-8C62-1517AF85AA4C}" sibTransId="{DA9C2100-4765-4635-9695-8A15EFBA6777}"/>
    <dgm:cxn modelId="{B11DE410-A20E-426C-89D3-EDE48725F058}" type="presOf" srcId="{D4E763AA-56B5-4FDC-8869-F25BC61D1552}" destId="{8AE87878-9E08-429C-B689-45B496F8DD44}" srcOrd="0" destOrd="0" presId="urn:microsoft.com/office/officeart/2005/8/layout/chevron2"/>
    <dgm:cxn modelId="{8AB34190-A17E-4718-89A1-AD1CF95DFDBF}" srcId="{D1F12B12-EA6F-4C1F-B2CA-0E8E691332D5}" destId="{D4E763AA-56B5-4FDC-8869-F25BC61D1552}" srcOrd="0" destOrd="0" parTransId="{A9C08476-E7B7-402B-989A-D679EAF7238A}" sibTransId="{5EC0893F-A3B9-4393-8BE9-44782ED3A7E1}"/>
    <dgm:cxn modelId="{7AF2261F-5D5C-4CEC-B6FF-9ED301EFECCA}" srcId="{D1F12B12-EA6F-4C1F-B2CA-0E8E691332D5}" destId="{C4E9EACF-4D26-4EC4-8AF5-AB3C59BA907F}" srcOrd="1" destOrd="0" parTransId="{DADC4ADD-4465-401A-BD0F-6C484CCA88C0}" sibTransId="{63072948-0A4F-416B-9CA9-9FF6CCD9DA20}"/>
    <dgm:cxn modelId="{BA8F7E21-62B9-47F5-ADBA-9FF7E4066D8C}" srcId="{9621FAAD-982E-411C-AA69-1B49249F24A6}" destId="{6A2E085B-B3B1-42C5-989D-0BBF906BEC76}" srcOrd="0" destOrd="0" parTransId="{64400B48-4F4A-4E27-869F-8F6C082BC540}" sibTransId="{E274CA47-138E-48BB-8E44-EF6BC92C9F5F}"/>
    <dgm:cxn modelId="{7619CEE7-8E95-448A-AF44-CA45C9247590}" srcId="{254A4786-1649-4651-9C8D-F92703A787C7}" destId="{9621FAAD-982E-411C-AA69-1B49249F24A6}" srcOrd="1" destOrd="0" parTransId="{58F9871B-15F2-4E98-9AC9-A5AF17F51B75}" sibTransId="{CC3D316B-ED7B-4725-A815-D38146D32122}"/>
    <dgm:cxn modelId="{2C7F0C04-8656-464B-8D49-739D1FDC29B6}" type="presOf" srcId="{ABDBE21D-DF26-41F8-9059-CAD3D61FF2E7}" destId="{E8A718A3-14FA-484B-ADA9-4618E1B5A443}" srcOrd="0" destOrd="0" presId="urn:microsoft.com/office/officeart/2005/8/layout/chevron2"/>
    <dgm:cxn modelId="{363CE478-7EE9-4B6C-A8D9-75EBC9EE95FF}" srcId="{06F4E672-1CC2-400A-9EC9-AAE3054E1B2B}" destId="{ABDBE21D-DF26-41F8-9059-CAD3D61FF2E7}" srcOrd="0" destOrd="0" parTransId="{F30BD133-83FA-4C7A-BF0D-429453D9A8F9}" sibTransId="{7CEB257F-9DFE-4018-82AF-E2B7B0ED8621}"/>
    <dgm:cxn modelId="{062419EB-423E-4081-BB70-D7705D958599}" srcId="{06F4E672-1CC2-400A-9EC9-AAE3054E1B2B}" destId="{0E75A4BF-034E-4654-9C5A-799BC09EF6CF}" srcOrd="1" destOrd="0" parTransId="{0F05AB2E-A1D1-478A-BD8B-4361C05A8809}" sibTransId="{F03D4183-AA95-4753-94BC-01123FB90631}"/>
    <dgm:cxn modelId="{AE46EB80-AC1B-4284-8D62-21C8627FE7A1}" type="presParOf" srcId="{9A3DE3E2-17E2-436B-A0A2-5935684A7808}" destId="{223B68C2-8710-47AC-A749-5476DB00CEBE}" srcOrd="0" destOrd="0" presId="urn:microsoft.com/office/officeart/2005/8/layout/chevron2"/>
    <dgm:cxn modelId="{9903540D-DB96-4B69-AE41-4C475A885A8A}" type="presParOf" srcId="{223B68C2-8710-47AC-A749-5476DB00CEBE}" destId="{7FF0C8D9-575D-49F9-A064-E3F65B4661E6}" srcOrd="0" destOrd="0" presId="urn:microsoft.com/office/officeart/2005/8/layout/chevron2"/>
    <dgm:cxn modelId="{13938CFB-CE7F-4307-B202-9A674BC05C48}" type="presParOf" srcId="{223B68C2-8710-47AC-A749-5476DB00CEBE}" destId="{CA1D7D0F-436D-4EA9-92C7-818D120DB0F8}" srcOrd="1" destOrd="0" presId="urn:microsoft.com/office/officeart/2005/8/layout/chevron2"/>
    <dgm:cxn modelId="{9482E5B6-011E-40A4-BC79-8BD897336CB3}" type="presParOf" srcId="{9A3DE3E2-17E2-436B-A0A2-5935684A7808}" destId="{17FFEB92-871E-4D56-8BD8-7849945CC1BB}" srcOrd="1" destOrd="0" presId="urn:microsoft.com/office/officeart/2005/8/layout/chevron2"/>
    <dgm:cxn modelId="{5554EEDD-C6BD-4B31-A354-081D855B518A}" type="presParOf" srcId="{9A3DE3E2-17E2-436B-A0A2-5935684A7808}" destId="{A4EA5453-E7CF-47B3-8F2D-A28D701B9A04}" srcOrd="2" destOrd="0" presId="urn:microsoft.com/office/officeart/2005/8/layout/chevron2"/>
    <dgm:cxn modelId="{FEAC2FCA-874A-4961-A95B-077765291806}" type="presParOf" srcId="{A4EA5453-E7CF-47B3-8F2D-A28D701B9A04}" destId="{7DDDAFA6-886E-420A-B451-37A06F380012}" srcOrd="0" destOrd="0" presId="urn:microsoft.com/office/officeart/2005/8/layout/chevron2"/>
    <dgm:cxn modelId="{80A88481-B851-4340-B55C-71147F1AD2E4}" type="presParOf" srcId="{A4EA5453-E7CF-47B3-8F2D-A28D701B9A04}" destId="{44E61BD2-C89B-42A5-80F5-832989B43B88}" srcOrd="1" destOrd="0" presId="urn:microsoft.com/office/officeart/2005/8/layout/chevron2"/>
    <dgm:cxn modelId="{AC3FEE1A-10F1-42CD-9814-EC50FFFF66EB}" type="presParOf" srcId="{9A3DE3E2-17E2-436B-A0A2-5935684A7808}" destId="{4F24F0F1-B841-47C4-A592-B65AD992D222}" srcOrd="3" destOrd="0" presId="urn:microsoft.com/office/officeart/2005/8/layout/chevron2"/>
    <dgm:cxn modelId="{EB919646-2FA9-4D9D-BF21-79BF894E335A}" type="presParOf" srcId="{9A3DE3E2-17E2-436B-A0A2-5935684A7808}" destId="{D51BB505-007C-4EF4-9CD4-C6851C78C816}" srcOrd="4" destOrd="0" presId="urn:microsoft.com/office/officeart/2005/8/layout/chevron2"/>
    <dgm:cxn modelId="{D731BB9F-B065-49C3-892B-1B73591B56DA}" type="presParOf" srcId="{D51BB505-007C-4EF4-9CD4-C6851C78C816}" destId="{B98C48F3-9A79-42E0-B952-CCD9852EBB54}" srcOrd="0" destOrd="0" presId="urn:microsoft.com/office/officeart/2005/8/layout/chevron2"/>
    <dgm:cxn modelId="{B3D6FED8-FBF9-4AA6-B650-49A342FF564A}" type="presParOf" srcId="{D51BB505-007C-4EF4-9CD4-C6851C78C816}" destId="{8AE87878-9E08-429C-B689-45B496F8DD44}" srcOrd="1" destOrd="0" presId="urn:microsoft.com/office/officeart/2005/8/layout/chevron2"/>
    <dgm:cxn modelId="{8BD14548-7E7B-4820-B9EC-6828E8095B44}" type="presParOf" srcId="{9A3DE3E2-17E2-436B-A0A2-5935684A7808}" destId="{EB255F1F-C9B5-40CD-885F-BFD5AF2F68FB}" srcOrd="5" destOrd="0" presId="urn:microsoft.com/office/officeart/2005/8/layout/chevron2"/>
    <dgm:cxn modelId="{A12C922C-1B21-480C-A808-AD26B5E3048F}" type="presParOf" srcId="{9A3DE3E2-17E2-436B-A0A2-5935684A7808}" destId="{7D470CD5-F7C9-4B5C-93DD-3BE8558856DD}" srcOrd="6" destOrd="0" presId="urn:microsoft.com/office/officeart/2005/8/layout/chevron2"/>
    <dgm:cxn modelId="{E4438BEC-2E9C-459D-A6BE-D4154F327D47}" type="presParOf" srcId="{7D470CD5-F7C9-4B5C-93DD-3BE8558856DD}" destId="{8BB08932-8BEC-46AF-9B60-9CF574F66A4B}" srcOrd="0" destOrd="0" presId="urn:microsoft.com/office/officeart/2005/8/layout/chevron2"/>
    <dgm:cxn modelId="{71FB7504-9B2E-45B4-ABD1-F12D5DEFF744}" type="presParOf" srcId="{7D470CD5-F7C9-4B5C-93DD-3BE8558856DD}" destId="{E8A718A3-14FA-484B-ADA9-4618E1B5A443}" srcOrd="1" destOrd="0" presId="urn:microsoft.com/office/officeart/2005/8/layout/chevron2"/>
    <dgm:cxn modelId="{A90F7A3A-FE0B-4F1A-BF99-74B408CF97E7}" type="presParOf" srcId="{9A3DE3E2-17E2-436B-A0A2-5935684A7808}" destId="{E765058B-55D2-4DD7-94AD-2835B2B6094A}" srcOrd="7" destOrd="0" presId="urn:microsoft.com/office/officeart/2005/8/layout/chevron2"/>
    <dgm:cxn modelId="{9BF4BC10-3081-4A56-AF20-DB599AC828D9}" type="presParOf" srcId="{9A3DE3E2-17E2-436B-A0A2-5935684A7808}" destId="{50ACBC19-98C8-4DAC-AC23-566A0B86D733}" srcOrd="8" destOrd="0" presId="urn:microsoft.com/office/officeart/2005/8/layout/chevron2"/>
    <dgm:cxn modelId="{9BB5AE78-2539-43B0-B9D3-346D5E6C1957}" type="presParOf" srcId="{50ACBC19-98C8-4DAC-AC23-566A0B86D733}" destId="{B15AD64C-77DC-4D78-A6FD-1F9637F30AAF}" srcOrd="0" destOrd="0" presId="urn:microsoft.com/office/officeart/2005/8/layout/chevron2"/>
    <dgm:cxn modelId="{AC1BCA46-361C-4A79-BDD3-9CF510EE7DF0}" type="presParOf" srcId="{50ACBC19-98C8-4DAC-AC23-566A0B86D733}" destId="{34F11768-C444-43A3-882C-03B5F38C22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F53A83-772F-4301-A88D-617991D3D79B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PE"/>
        </a:p>
      </dgm:t>
    </dgm:pt>
    <dgm:pt modelId="{180A01EF-6843-43A1-A772-A7ADF21913C3}">
      <dgm:prSet phldrT="[Texto]" custT="1"/>
      <dgm:spPr/>
      <dgm:t>
        <a:bodyPr/>
        <a:lstStyle/>
        <a:p>
          <a:pPr marL="182563" indent="0"/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Sistema Financiero, </a:t>
          </a:r>
          <a:r>
            <a:rPr lang="es-ES_tradnl" sz="1500" b="1" dirty="0" smtClean="0">
              <a:solidFill>
                <a:srgbClr val="000066"/>
              </a:solidFill>
              <a:latin typeface="Arial Narrow" pitchFamily="34" charset="0"/>
            </a:rPr>
            <a:t>Seguros</a:t>
          </a:r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, AFP, Servicios Complementarios y Conexos, Fiduciarios</a:t>
          </a:r>
          <a:endParaRPr lang="es-PE" sz="1500" dirty="0">
            <a:solidFill>
              <a:srgbClr val="000066"/>
            </a:solidFill>
            <a:latin typeface="Arial Narrow" pitchFamily="34" charset="0"/>
          </a:endParaRPr>
        </a:p>
      </dgm:t>
    </dgm:pt>
    <dgm:pt modelId="{76AE714B-03BC-4EB5-BC4C-E744212958F5}" type="parTrans" cxnId="{B8E23851-70F3-45D6-9A16-75D921E3FC8B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9A5FB861-2D5E-4E6A-ABD0-52D0F981D3A1}" type="sibTrans" cxnId="{B8E23851-70F3-45D6-9A16-75D921E3FC8B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BD6F108E-1C10-40E0-84BA-7B0C5A2FCFA4}">
      <dgm:prSet phldrT="[Texto]" custT="1"/>
      <dgm:spPr/>
      <dgm:t>
        <a:bodyPr/>
        <a:lstStyle/>
        <a:p>
          <a:pPr marL="182563" indent="0"/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Laboratorios y Empresas Productoras o Comercializadoras de Insumos Químicos utilizados para la Producción de Drogas y Explosivos</a:t>
          </a:r>
          <a:endParaRPr lang="es-PE" sz="1500" dirty="0">
            <a:solidFill>
              <a:srgbClr val="000066"/>
            </a:solidFill>
            <a:latin typeface="Arial Narrow" pitchFamily="34" charset="0"/>
          </a:endParaRPr>
        </a:p>
      </dgm:t>
    </dgm:pt>
    <dgm:pt modelId="{0D24FC59-3A8D-4E60-A1C8-E46F9B29A5E5}" type="parTrans" cxnId="{73C9E76D-50CF-4E27-8201-D9227E7971E2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95BE2438-E03F-4EE0-A0E0-E906F1E54D7A}" type="sibTrans" cxnId="{73C9E76D-50CF-4E27-8201-D9227E7971E2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D7041A44-95C6-42EA-9657-56106FB85EA3}">
      <dgm:prSet phldrT="[Texto]" custT="1"/>
      <dgm:spPr/>
      <dgm:t>
        <a:bodyPr/>
        <a:lstStyle/>
        <a:p>
          <a:pPr marL="182563" indent="0"/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Compra Venta de Divisas, Constructoras e Inmobiliarias, Compra Venta de Vehículos, Comercio de Joyas, Metales y Piedras Preciosas, Martilleros Públicos, Comercio de </a:t>
          </a:r>
          <a:r>
            <a:rPr lang="es-ES_tradnl" sz="1500" dirty="0" err="1" smtClean="0">
              <a:solidFill>
                <a:srgbClr val="000066"/>
              </a:solidFill>
              <a:latin typeface="Arial Narrow" pitchFamily="34" charset="0"/>
            </a:rPr>
            <a:t>Antiguedades</a:t>
          </a:r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, otros  </a:t>
          </a:r>
          <a:endParaRPr lang="es-PE" sz="1500" dirty="0">
            <a:solidFill>
              <a:srgbClr val="000066"/>
            </a:solidFill>
            <a:latin typeface="Arial Narrow" pitchFamily="34" charset="0"/>
          </a:endParaRPr>
        </a:p>
      </dgm:t>
    </dgm:pt>
    <dgm:pt modelId="{D70E96F3-E7BA-4DE6-AEFF-244A66EE7D16}" type="parTrans" cxnId="{B26252D7-938D-4C57-9555-125B2A63D73C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6FB36443-BC30-48B7-9FCA-079159E772A4}" type="sibTrans" cxnId="{B26252D7-938D-4C57-9555-125B2A63D73C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98026C88-45FE-4DAC-8317-B64DF29B1967}">
      <dgm:prSet custT="1"/>
      <dgm:spPr/>
      <dgm:t>
        <a:bodyPr/>
        <a:lstStyle/>
        <a:p>
          <a:pPr marL="182563" indent="0"/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Servicio de Correo y Courier</a:t>
          </a:r>
          <a:endParaRPr lang="es-PE" sz="1500" dirty="0">
            <a:solidFill>
              <a:srgbClr val="000066"/>
            </a:solidFill>
            <a:latin typeface="Arial Narrow" pitchFamily="34" charset="0"/>
          </a:endParaRPr>
        </a:p>
      </dgm:t>
    </dgm:pt>
    <dgm:pt modelId="{2DDC99EA-5F9C-443F-9B1A-FE58269DD1E1}" type="parTrans" cxnId="{93330475-EAA5-47A5-B64D-E1BCEDC2DB3A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A4E9D169-5157-42C7-83B3-83F405874503}" type="sibTrans" cxnId="{93330475-EAA5-47A5-B64D-E1BCEDC2DB3A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F4BB5CE8-98CC-4159-B842-06F00FCDA227}">
      <dgm:prSet custT="1"/>
      <dgm:spPr/>
      <dgm:t>
        <a:bodyPr/>
        <a:lstStyle/>
        <a:p>
          <a:pPr marL="182563" indent="0"/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Vendedores de Armas, Fabricantes de Explosivos</a:t>
          </a:r>
          <a:endParaRPr lang="es-PE" sz="1500" dirty="0">
            <a:solidFill>
              <a:srgbClr val="000066"/>
            </a:solidFill>
            <a:latin typeface="Arial Narrow" pitchFamily="34" charset="0"/>
          </a:endParaRPr>
        </a:p>
      </dgm:t>
    </dgm:pt>
    <dgm:pt modelId="{698FD509-2FC9-4B77-BEAD-498D34A02E72}" type="parTrans" cxnId="{AEEEC795-974F-4027-AE47-BCC0CAFA4036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A0CA0EE6-3968-41D7-8D95-2E28F5E30708}" type="sibTrans" cxnId="{AEEEC795-974F-4027-AE47-BCC0CAFA4036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3A45ED13-D2A5-4703-BFD6-5844F09886ED}">
      <dgm:prSet custT="1"/>
      <dgm:spPr/>
      <dgm:t>
        <a:bodyPr/>
        <a:lstStyle/>
        <a:p>
          <a:pPr marL="182563" indent="0"/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Sociedades de Lotería</a:t>
          </a:r>
          <a:endParaRPr lang="es-PE" sz="1500" dirty="0">
            <a:solidFill>
              <a:srgbClr val="000066"/>
            </a:solidFill>
            <a:latin typeface="Arial Narrow" pitchFamily="34" charset="0"/>
          </a:endParaRPr>
        </a:p>
      </dgm:t>
    </dgm:pt>
    <dgm:pt modelId="{AEAE4036-6BDF-4472-8A6F-C6727E2E57B9}" type="parTrans" cxnId="{062BC32D-2DD5-4069-AB4C-E14E53769D43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D535A3E6-6FAA-4034-8D96-76D66170F78C}" type="sibTrans" cxnId="{062BC32D-2DD5-4069-AB4C-E14E53769D43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40549DB0-255A-47E6-81CE-661F1067ABC7}">
      <dgm:prSet custT="1"/>
      <dgm:spPr/>
      <dgm:t>
        <a:bodyPr/>
        <a:lstStyle/>
        <a:p>
          <a:pPr marL="182563" indent="0"/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Organizaciones no Gubernamentales, Personas Naturales o Jurídicas receptoras de Donaciones o Aportes de Terceros</a:t>
          </a:r>
          <a:endParaRPr lang="es-PE" sz="1500" dirty="0">
            <a:solidFill>
              <a:srgbClr val="000066"/>
            </a:solidFill>
            <a:latin typeface="Arial Narrow" pitchFamily="34" charset="0"/>
          </a:endParaRPr>
        </a:p>
      </dgm:t>
    </dgm:pt>
    <dgm:pt modelId="{34E9AF52-6AA7-4627-822C-BF7C5AC32AE1}" type="parTrans" cxnId="{231C707E-F2FC-468E-90A7-1D491FC0AD9E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409EB858-5F49-4292-9C60-6D8E22FD1CF5}" type="sibTrans" cxnId="{231C707E-F2FC-468E-90A7-1D491FC0AD9E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CBAFF95A-2113-4B6E-B580-847E93D01FC8}">
      <dgm:prSet custT="1"/>
      <dgm:spPr/>
      <dgm:t>
        <a:bodyPr/>
        <a:lstStyle/>
        <a:p>
          <a:pPr marL="182563" indent="0"/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Agencias de Aduana, Despachadores de Operaciones de Importación y Exportación</a:t>
          </a:r>
          <a:endParaRPr lang="es-PE" sz="1500" dirty="0">
            <a:solidFill>
              <a:srgbClr val="000066"/>
            </a:solidFill>
            <a:latin typeface="Arial Narrow" pitchFamily="34" charset="0"/>
          </a:endParaRPr>
        </a:p>
      </dgm:t>
    </dgm:pt>
    <dgm:pt modelId="{D8CEEA53-233E-4527-AFB6-3CA5F3DB2DA7}" type="parTrans" cxnId="{150B725A-5DBB-4212-B7CC-59ACFA971CC9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17DBA445-56BD-486A-8E75-963AFA455FEE}" type="sibTrans" cxnId="{150B725A-5DBB-4212-B7CC-59ACFA971CC9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C39656A2-6FEA-46DC-9B4B-442B5711FE40}">
      <dgm:prSet custT="1"/>
      <dgm:spPr/>
      <dgm:t>
        <a:bodyPr lIns="0"/>
        <a:lstStyle/>
        <a:p>
          <a:pPr marL="182563" indent="0" algn="l"/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SAB e Intermediarios de Valores, Administradoras de Fondos Mutuos e Inversión, Sociedades </a:t>
          </a:r>
          <a:r>
            <a:rPr lang="es-ES_tradnl" sz="1500" dirty="0" err="1" smtClean="0">
              <a:solidFill>
                <a:srgbClr val="000066"/>
              </a:solidFill>
              <a:latin typeface="Arial Narrow" pitchFamily="34" charset="0"/>
            </a:rPr>
            <a:t>Titulizadoras</a:t>
          </a:r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, Compensación y Liquidación de Valores, Fondos Colectivos</a:t>
          </a:r>
          <a:endParaRPr lang="es-PE" sz="1500" dirty="0">
            <a:solidFill>
              <a:srgbClr val="000066"/>
            </a:solidFill>
            <a:latin typeface="Arial Narrow" pitchFamily="34" charset="0"/>
          </a:endParaRPr>
        </a:p>
      </dgm:t>
    </dgm:pt>
    <dgm:pt modelId="{48B5F809-3904-4708-B37F-159B4305522D}" type="parTrans" cxnId="{A5D14872-5BFE-4C80-9CF4-D9F7B010AD26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E60D3F9A-9DB2-4D47-AC2F-E5AA1DEE8DAD}" type="sibTrans" cxnId="{A5D14872-5BFE-4C80-9CF4-D9F7B010AD26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F2800419-1D75-480A-9570-3A5AE38A64A0}">
      <dgm:prSet custT="1"/>
      <dgm:spPr/>
      <dgm:t>
        <a:bodyPr/>
        <a:lstStyle/>
        <a:p>
          <a:pPr marL="182563" indent="0"/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Casinos, Salas de Máquinas y Tragamonedas, Agencias de Viajes y Turismo, Hoteles, Restaurantes</a:t>
          </a:r>
          <a:endParaRPr lang="es-PE" sz="1500" dirty="0">
            <a:solidFill>
              <a:srgbClr val="000066"/>
            </a:solidFill>
            <a:latin typeface="Arial Narrow" pitchFamily="34" charset="0"/>
          </a:endParaRPr>
        </a:p>
      </dgm:t>
    </dgm:pt>
    <dgm:pt modelId="{D82B8BE3-04FE-4438-9D37-D037FA299FF3}" type="parTrans" cxnId="{01241DC3-9393-4DBE-97AA-D38180991E15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79E92041-DEE8-4446-9ABE-5384B88AA84D}" type="sibTrans" cxnId="{01241DC3-9393-4DBE-97AA-D38180991E15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F7C42FAF-ED23-42F5-B92F-92076E25460C}">
      <dgm:prSet custT="1"/>
      <dgm:spPr/>
      <dgm:t>
        <a:bodyPr/>
        <a:lstStyle/>
        <a:p>
          <a:pPr marL="182563" indent="0"/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Notarios Públicos</a:t>
          </a:r>
          <a:endParaRPr lang="es-PE" sz="1500" dirty="0">
            <a:solidFill>
              <a:srgbClr val="000066"/>
            </a:solidFill>
            <a:latin typeface="Arial Narrow" pitchFamily="34" charset="0"/>
          </a:endParaRPr>
        </a:p>
      </dgm:t>
    </dgm:pt>
    <dgm:pt modelId="{88AC2EA7-0F77-46A3-B7F5-988774ABA879}" type="parTrans" cxnId="{14F4CF28-06A8-4032-B5FD-736983954C9F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800BA378-CBD5-4DFE-86B2-D28EB9F516F7}" type="sibTrans" cxnId="{14F4CF28-06A8-4032-B5FD-736983954C9F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48D78855-B9FB-4366-BBFE-32D97E890D0B}">
      <dgm:prSet custT="1"/>
      <dgm:spPr/>
      <dgm:t>
        <a:bodyPr/>
        <a:lstStyle/>
        <a:p>
          <a:pPr marL="182563" indent="0"/>
          <a:r>
            <a:rPr lang="es-ES_tradnl" sz="1500" dirty="0" smtClean="0">
              <a:solidFill>
                <a:srgbClr val="000066"/>
              </a:solidFill>
              <a:latin typeface="Arial Narrow" pitchFamily="34" charset="0"/>
            </a:rPr>
            <a:t>Empresas Mineras</a:t>
          </a:r>
          <a:endParaRPr lang="es-PE" sz="1500" dirty="0">
            <a:solidFill>
              <a:srgbClr val="000066"/>
            </a:solidFill>
            <a:latin typeface="Arial Narrow" pitchFamily="34" charset="0"/>
          </a:endParaRPr>
        </a:p>
      </dgm:t>
    </dgm:pt>
    <dgm:pt modelId="{349AA255-BD38-4955-BC00-A3BADC30975F}" type="parTrans" cxnId="{771ACEB8-73BF-4D35-BB7F-5B824FF83555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B387A574-1A9A-431D-B0D0-EE02C2083F95}" type="sibTrans" cxnId="{771ACEB8-73BF-4D35-BB7F-5B824FF83555}">
      <dgm:prSet/>
      <dgm:spPr/>
      <dgm:t>
        <a:bodyPr/>
        <a:lstStyle/>
        <a:p>
          <a:endParaRPr lang="es-PE" sz="1500">
            <a:solidFill>
              <a:srgbClr val="000066"/>
            </a:solidFill>
            <a:latin typeface="Arial Narrow" pitchFamily="34" charset="0"/>
          </a:endParaRPr>
        </a:p>
      </dgm:t>
    </dgm:pt>
    <dgm:pt modelId="{E98BC6D0-ABDC-4C0E-9DCC-BB7F0638C9B3}" type="pres">
      <dgm:prSet presAssocID="{60F53A83-772F-4301-A88D-617991D3D79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7CFF67F-A767-42ED-AFB0-27A629AB0DE4}" type="pres">
      <dgm:prSet presAssocID="{180A01EF-6843-43A1-A772-A7ADF21913C3}" presName="comp" presStyleCnt="0"/>
      <dgm:spPr/>
    </dgm:pt>
    <dgm:pt modelId="{6CAC100F-7000-49AD-ABE2-1DA8C658F9A6}" type="pres">
      <dgm:prSet presAssocID="{180A01EF-6843-43A1-A772-A7ADF21913C3}" presName="box" presStyleLbl="node1" presStyleIdx="0" presStyleCnt="12"/>
      <dgm:spPr/>
      <dgm:t>
        <a:bodyPr/>
        <a:lstStyle/>
        <a:p>
          <a:endParaRPr lang="es-PE"/>
        </a:p>
      </dgm:t>
    </dgm:pt>
    <dgm:pt modelId="{845F9201-DA98-45C5-B970-B694E48963D9}" type="pres">
      <dgm:prSet presAssocID="{180A01EF-6843-43A1-A772-A7ADF21913C3}" presName="img" presStyleLbl="fgImgPlace1" presStyleIdx="0" presStyleCnt="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D2808B-8F8D-470B-9FA1-22F98EC309DA}" type="pres">
      <dgm:prSet presAssocID="{180A01EF-6843-43A1-A772-A7ADF21913C3}" presName="text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C92269F-6613-44EB-8F51-6B39A323222C}" type="pres">
      <dgm:prSet presAssocID="{9A5FB861-2D5E-4E6A-ABD0-52D0F981D3A1}" presName="spacer" presStyleCnt="0"/>
      <dgm:spPr/>
    </dgm:pt>
    <dgm:pt modelId="{BF34DEEB-7C09-47D7-9341-80F82E3DF4BE}" type="pres">
      <dgm:prSet presAssocID="{C39656A2-6FEA-46DC-9B4B-442B5711FE40}" presName="comp" presStyleCnt="0"/>
      <dgm:spPr/>
    </dgm:pt>
    <dgm:pt modelId="{437BCF1F-E7A9-4A87-96BB-EA8BE93DA4AE}" type="pres">
      <dgm:prSet presAssocID="{C39656A2-6FEA-46DC-9B4B-442B5711FE40}" presName="box" presStyleLbl="node1" presStyleIdx="1" presStyleCnt="12"/>
      <dgm:spPr/>
      <dgm:t>
        <a:bodyPr/>
        <a:lstStyle/>
        <a:p>
          <a:endParaRPr lang="es-PE"/>
        </a:p>
      </dgm:t>
    </dgm:pt>
    <dgm:pt modelId="{3262FDD6-1DF4-464E-A145-7B3B775A7947}" type="pres">
      <dgm:prSet presAssocID="{C39656A2-6FEA-46DC-9B4B-442B5711FE40}" presName="img" presStyleLbl="fgImgPlace1" presStyleIdx="1" presStyleCnt="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77EF23B-FABB-4D56-9D0D-E78FBEAB7345}" type="pres">
      <dgm:prSet presAssocID="{C39656A2-6FEA-46DC-9B4B-442B5711FE40}" presName="text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E79253-44CD-4F29-9BDC-6241E9DF792A}" type="pres">
      <dgm:prSet presAssocID="{E60D3F9A-9DB2-4D47-AC2F-E5AA1DEE8DAD}" presName="spacer" presStyleCnt="0"/>
      <dgm:spPr/>
    </dgm:pt>
    <dgm:pt modelId="{798B5F2C-C8C8-4792-BF5B-0AD9F4DE110E}" type="pres">
      <dgm:prSet presAssocID="{F2800419-1D75-480A-9570-3A5AE38A64A0}" presName="comp" presStyleCnt="0"/>
      <dgm:spPr/>
    </dgm:pt>
    <dgm:pt modelId="{499EF386-EAFA-4A2F-9B12-62948C941AFF}" type="pres">
      <dgm:prSet presAssocID="{F2800419-1D75-480A-9570-3A5AE38A64A0}" presName="box" presStyleLbl="node1" presStyleIdx="2" presStyleCnt="12"/>
      <dgm:spPr/>
      <dgm:t>
        <a:bodyPr/>
        <a:lstStyle/>
        <a:p>
          <a:endParaRPr lang="es-PE"/>
        </a:p>
      </dgm:t>
    </dgm:pt>
    <dgm:pt modelId="{1A5BBE96-A1B9-4EDB-87EF-B6A0AA16F744}" type="pres">
      <dgm:prSet presAssocID="{F2800419-1D75-480A-9570-3A5AE38A64A0}" presName="img" presStyleLbl="fgImgPlace1" presStyleIdx="2" presStyleCnt="1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9FA7D65-3860-42A8-8D9E-7BF9256848C1}" type="pres">
      <dgm:prSet presAssocID="{F2800419-1D75-480A-9570-3A5AE38A64A0}" presName="text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F210EA5-377B-4F03-A464-FC4AFADC2FAA}" type="pres">
      <dgm:prSet presAssocID="{79E92041-DEE8-4446-9ABE-5384B88AA84D}" presName="spacer" presStyleCnt="0"/>
      <dgm:spPr/>
    </dgm:pt>
    <dgm:pt modelId="{586248E5-8B34-4F32-B536-D7F0D2F96783}" type="pres">
      <dgm:prSet presAssocID="{F7C42FAF-ED23-42F5-B92F-92076E25460C}" presName="comp" presStyleCnt="0"/>
      <dgm:spPr/>
    </dgm:pt>
    <dgm:pt modelId="{6CC178BE-9A30-46EA-9B35-FE12E3C88DD5}" type="pres">
      <dgm:prSet presAssocID="{F7C42FAF-ED23-42F5-B92F-92076E25460C}" presName="box" presStyleLbl="node1" presStyleIdx="3" presStyleCnt="12"/>
      <dgm:spPr/>
      <dgm:t>
        <a:bodyPr/>
        <a:lstStyle/>
        <a:p>
          <a:endParaRPr lang="es-PE"/>
        </a:p>
      </dgm:t>
    </dgm:pt>
    <dgm:pt modelId="{F9532F6C-AB6B-4D27-B1EA-ECB28E4F5154}" type="pres">
      <dgm:prSet presAssocID="{F7C42FAF-ED23-42F5-B92F-92076E25460C}" presName="img" presStyleLbl="fgImgPlace1" presStyleIdx="3" presStyleCnt="1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8DDCAD0-1F56-4FC8-ABDE-6F318EC6888B}" type="pres">
      <dgm:prSet presAssocID="{F7C42FAF-ED23-42F5-B92F-92076E25460C}" presName="text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8705B2-0556-4BD2-882F-C7237F29FBDB}" type="pres">
      <dgm:prSet presAssocID="{800BA378-CBD5-4DFE-86B2-D28EB9F516F7}" presName="spacer" presStyleCnt="0"/>
      <dgm:spPr/>
    </dgm:pt>
    <dgm:pt modelId="{8297A4E9-6124-4327-9B96-9E27BF4E4559}" type="pres">
      <dgm:prSet presAssocID="{98026C88-45FE-4DAC-8317-B64DF29B1967}" presName="comp" presStyleCnt="0"/>
      <dgm:spPr/>
    </dgm:pt>
    <dgm:pt modelId="{5599C604-C4A1-4E4E-BE8D-17D50731D81A}" type="pres">
      <dgm:prSet presAssocID="{98026C88-45FE-4DAC-8317-B64DF29B1967}" presName="box" presStyleLbl="node1" presStyleIdx="4" presStyleCnt="12"/>
      <dgm:spPr/>
      <dgm:t>
        <a:bodyPr/>
        <a:lstStyle/>
        <a:p>
          <a:endParaRPr lang="es-PE"/>
        </a:p>
      </dgm:t>
    </dgm:pt>
    <dgm:pt modelId="{3F2AB79F-A40E-4F6E-853E-4C8E554ACFE5}" type="pres">
      <dgm:prSet presAssocID="{98026C88-45FE-4DAC-8317-B64DF29B1967}" presName="img" presStyleLbl="fgImgPlace1" presStyleIdx="4" presStyleCnt="1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7035A16-6827-49C9-B6DB-7709A6B57014}" type="pres">
      <dgm:prSet presAssocID="{98026C88-45FE-4DAC-8317-B64DF29B1967}" presName="text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545EF1F-3E42-449E-804E-136265E197E6}" type="pres">
      <dgm:prSet presAssocID="{A4E9D169-5157-42C7-83B3-83F405874503}" presName="spacer" presStyleCnt="0"/>
      <dgm:spPr/>
    </dgm:pt>
    <dgm:pt modelId="{DBE95FAC-724C-44ED-B10D-48289EC1D897}" type="pres">
      <dgm:prSet presAssocID="{48D78855-B9FB-4366-BBFE-32D97E890D0B}" presName="comp" presStyleCnt="0"/>
      <dgm:spPr/>
    </dgm:pt>
    <dgm:pt modelId="{3CF29485-7DD6-4033-AC78-A70D85C5C170}" type="pres">
      <dgm:prSet presAssocID="{48D78855-B9FB-4366-BBFE-32D97E890D0B}" presName="box" presStyleLbl="node1" presStyleIdx="5" presStyleCnt="12"/>
      <dgm:spPr/>
      <dgm:t>
        <a:bodyPr/>
        <a:lstStyle/>
        <a:p>
          <a:endParaRPr lang="es-PE"/>
        </a:p>
      </dgm:t>
    </dgm:pt>
    <dgm:pt modelId="{3116C310-51D5-46C4-B2D3-3C679C59A82F}" type="pres">
      <dgm:prSet presAssocID="{48D78855-B9FB-4366-BBFE-32D97E890D0B}" presName="img" presStyleLbl="fgImgPlace1" presStyleIdx="5" presStyleCnt="1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0F3D826-F2BD-4490-B32B-72AB8AE11935}" type="pres">
      <dgm:prSet presAssocID="{48D78855-B9FB-4366-BBFE-32D97E890D0B}" presName="text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B279F0-2E66-4B2E-9682-3A2AA08CC9E2}" type="pres">
      <dgm:prSet presAssocID="{B387A574-1A9A-431D-B0D0-EE02C2083F95}" presName="spacer" presStyleCnt="0"/>
      <dgm:spPr/>
    </dgm:pt>
    <dgm:pt modelId="{A8EB94C6-4C86-4CFA-B051-DEB7FF9A0070}" type="pres">
      <dgm:prSet presAssocID="{F4BB5CE8-98CC-4159-B842-06F00FCDA227}" presName="comp" presStyleCnt="0"/>
      <dgm:spPr/>
    </dgm:pt>
    <dgm:pt modelId="{4C941C0C-0FED-47BC-BA2E-C8EA6241AE6D}" type="pres">
      <dgm:prSet presAssocID="{F4BB5CE8-98CC-4159-B842-06F00FCDA227}" presName="box" presStyleLbl="node1" presStyleIdx="6" presStyleCnt="12"/>
      <dgm:spPr/>
      <dgm:t>
        <a:bodyPr/>
        <a:lstStyle/>
        <a:p>
          <a:endParaRPr lang="es-PE"/>
        </a:p>
      </dgm:t>
    </dgm:pt>
    <dgm:pt modelId="{D06D81EE-E226-4368-87A8-90476751B663}" type="pres">
      <dgm:prSet presAssocID="{F4BB5CE8-98CC-4159-B842-06F00FCDA227}" presName="img" presStyleLbl="fgImgPlace1" presStyleIdx="6" presStyleCnt="1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9E8392D5-1E80-4F4B-8BCF-559D09E0B0DE}" type="pres">
      <dgm:prSet presAssocID="{F4BB5CE8-98CC-4159-B842-06F00FCDA227}" presName="text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7AF41F9-E773-4A2F-8995-4AE0254C673C}" type="pres">
      <dgm:prSet presAssocID="{A0CA0EE6-3968-41D7-8D95-2E28F5E30708}" presName="spacer" presStyleCnt="0"/>
      <dgm:spPr/>
    </dgm:pt>
    <dgm:pt modelId="{B1DA8713-C8C6-498A-816C-5EECD304F1F1}" type="pres">
      <dgm:prSet presAssocID="{3A45ED13-D2A5-4703-BFD6-5844F09886ED}" presName="comp" presStyleCnt="0"/>
      <dgm:spPr/>
    </dgm:pt>
    <dgm:pt modelId="{A90C33E9-418B-4342-94E3-5C98808EC7A7}" type="pres">
      <dgm:prSet presAssocID="{3A45ED13-D2A5-4703-BFD6-5844F09886ED}" presName="box" presStyleLbl="node1" presStyleIdx="7" presStyleCnt="12"/>
      <dgm:spPr/>
      <dgm:t>
        <a:bodyPr/>
        <a:lstStyle/>
        <a:p>
          <a:endParaRPr lang="es-PE"/>
        </a:p>
      </dgm:t>
    </dgm:pt>
    <dgm:pt modelId="{050676BF-6074-4DED-9AD5-CA806A474469}" type="pres">
      <dgm:prSet presAssocID="{3A45ED13-D2A5-4703-BFD6-5844F09886ED}" presName="img" presStyleLbl="fgImgPlace1" presStyleIdx="7" presStyleCnt="12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846ACFB5-AF02-4196-B554-906546E569AB}" type="pres">
      <dgm:prSet presAssocID="{3A45ED13-D2A5-4703-BFD6-5844F09886ED}" presName="text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6C6A23F-64C3-4001-817F-40CECCB2A212}" type="pres">
      <dgm:prSet presAssocID="{D535A3E6-6FAA-4034-8D96-76D66170F78C}" presName="spacer" presStyleCnt="0"/>
      <dgm:spPr/>
    </dgm:pt>
    <dgm:pt modelId="{EDAB43CB-6BB4-41F6-88A9-113C963F9488}" type="pres">
      <dgm:prSet presAssocID="{40549DB0-255A-47E6-81CE-661F1067ABC7}" presName="comp" presStyleCnt="0"/>
      <dgm:spPr/>
    </dgm:pt>
    <dgm:pt modelId="{E8F3C852-21A2-4CAD-8139-F7240C7BBB11}" type="pres">
      <dgm:prSet presAssocID="{40549DB0-255A-47E6-81CE-661F1067ABC7}" presName="box" presStyleLbl="node1" presStyleIdx="8" presStyleCnt="12"/>
      <dgm:spPr/>
      <dgm:t>
        <a:bodyPr/>
        <a:lstStyle/>
        <a:p>
          <a:endParaRPr lang="es-PE"/>
        </a:p>
      </dgm:t>
    </dgm:pt>
    <dgm:pt modelId="{BFB8C604-C508-48DA-BCB0-9F5DF02CE076}" type="pres">
      <dgm:prSet presAssocID="{40549DB0-255A-47E6-81CE-661F1067ABC7}" presName="img" presStyleLbl="fgImgPlace1" presStyleIdx="8" presStyleCnt="12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5EBC0281-66C1-45A8-BE91-3E3BEB033486}" type="pres">
      <dgm:prSet presAssocID="{40549DB0-255A-47E6-81CE-661F1067ABC7}" presName="text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FBD27E-1394-47E7-9A81-9FD61CC7878C}" type="pres">
      <dgm:prSet presAssocID="{409EB858-5F49-4292-9C60-6D8E22FD1CF5}" presName="spacer" presStyleCnt="0"/>
      <dgm:spPr/>
    </dgm:pt>
    <dgm:pt modelId="{134C01E8-E090-4FC9-9BB8-AC5CA75A5A79}" type="pres">
      <dgm:prSet presAssocID="{CBAFF95A-2113-4B6E-B580-847E93D01FC8}" presName="comp" presStyleCnt="0"/>
      <dgm:spPr/>
    </dgm:pt>
    <dgm:pt modelId="{C772E059-3355-413B-8296-48567617ABD5}" type="pres">
      <dgm:prSet presAssocID="{CBAFF95A-2113-4B6E-B580-847E93D01FC8}" presName="box" presStyleLbl="node1" presStyleIdx="9" presStyleCnt="12"/>
      <dgm:spPr/>
      <dgm:t>
        <a:bodyPr/>
        <a:lstStyle/>
        <a:p>
          <a:endParaRPr lang="es-PE"/>
        </a:p>
      </dgm:t>
    </dgm:pt>
    <dgm:pt modelId="{B851FB89-ADD7-4C2D-B759-AED69010E943}" type="pres">
      <dgm:prSet presAssocID="{CBAFF95A-2113-4B6E-B580-847E93D01FC8}" presName="img" presStyleLbl="fgImgPlace1" presStyleIdx="9" presStyleCnt="12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087F1D50-6872-4980-8BF7-B08D62AC6332}" type="pres">
      <dgm:prSet presAssocID="{CBAFF95A-2113-4B6E-B580-847E93D01FC8}" presName="text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A8E19EB-88A1-4592-8897-1BCB3E9196C2}" type="pres">
      <dgm:prSet presAssocID="{17DBA445-56BD-486A-8E75-963AFA455FEE}" presName="spacer" presStyleCnt="0"/>
      <dgm:spPr/>
    </dgm:pt>
    <dgm:pt modelId="{02618C59-E62B-4F92-9ED2-D732061C5660}" type="pres">
      <dgm:prSet presAssocID="{BD6F108E-1C10-40E0-84BA-7B0C5A2FCFA4}" presName="comp" presStyleCnt="0"/>
      <dgm:spPr/>
    </dgm:pt>
    <dgm:pt modelId="{F81D1ED7-0893-4586-835D-A0DE0E8E6D65}" type="pres">
      <dgm:prSet presAssocID="{BD6F108E-1C10-40E0-84BA-7B0C5A2FCFA4}" presName="box" presStyleLbl="node1" presStyleIdx="10" presStyleCnt="12"/>
      <dgm:spPr/>
      <dgm:t>
        <a:bodyPr/>
        <a:lstStyle/>
        <a:p>
          <a:endParaRPr lang="es-PE"/>
        </a:p>
      </dgm:t>
    </dgm:pt>
    <dgm:pt modelId="{0A95B911-A046-4860-8C9F-A2669FD949A0}" type="pres">
      <dgm:prSet presAssocID="{BD6F108E-1C10-40E0-84BA-7B0C5A2FCFA4}" presName="img" presStyleLbl="fgImgPlace1" presStyleIdx="10" presStyleCnt="12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</dgm:pt>
    <dgm:pt modelId="{74C51B77-055B-4C60-9E0D-024880582702}" type="pres">
      <dgm:prSet presAssocID="{BD6F108E-1C10-40E0-84BA-7B0C5A2FCFA4}" presName="text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130B5FB-7ABC-48FC-8BA2-128AE1793CC0}" type="pres">
      <dgm:prSet presAssocID="{95BE2438-E03F-4EE0-A0E0-E906F1E54D7A}" presName="spacer" presStyleCnt="0"/>
      <dgm:spPr/>
    </dgm:pt>
    <dgm:pt modelId="{22C2E702-7EDB-4296-BAEF-69B897FE6246}" type="pres">
      <dgm:prSet presAssocID="{D7041A44-95C6-42EA-9657-56106FB85EA3}" presName="comp" presStyleCnt="0"/>
      <dgm:spPr/>
    </dgm:pt>
    <dgm:pt modelId="{799D5141-6B95-4673-9755-C34DE5F8F310}" type="pres">
      <dgm:prSet presAssocID="{D7041A44-95C6-42EA-9657-56106FB85EA3}" presName="box" presStyleLbl="node1" presStyleIdx="11" presStyleCnt="12"/>
      <dgm:spPr/>
      <dgm:t>
        <a:bodyPr/>
        <a:lstStyle/>
        <a:p>
          <a:endParaRPr lang="es-PE"/>
        </a:p>
      </dgm:t>
    </dgm:pt>
    <dgm:pt modelId="{C66C9182-3D17-4763-9263-D83CFEF39438}" type="pres">
      <dgm:prSet presAssocID="{D7041A44-95C6-42EA-9657-56106FB85EA3}" presName="img" presStyleLbl="fgImgPlace1" presStyleIdx="11" presStyleCnt="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9CF373-E359-43C2-9D3B-4E248D04ABB2}" type="pres">
      <dgm:prSet presAssocID="{D7041A44-95C6-42EA-9657-56106FB85EA3}" presName="text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5415B7B-18C9-4FA6-B204-F28B1BB9028A}" type="presOf" srcId="{60F53A83-772F-4301-A88D-617991D3D79B}" destId="{E98BC6D0-ABDC-4C0E-9DCC-BB7F0638C9B3}" srcOrd="0" destOrd="0" presId="urn:microsoft.com/office/officeart/2005/8/layout/vList4"/>
    <dgm:cxn modelId="{FB804C44-E0F4-4275-ADE6-855EF377BB41}" type="presOf" srcId="{F7C42FAF-ED23-42F5-B92F-92076E25460C}" destId="{D8DDCAD0-1F56-4FC8-ABDE-6F318EC6888B}" srcOrd="1" destOrd="0" presId="urn:microsoft.com/office/officeart/2005/8/layout/vList4"/>
    <dgm:cxn modelId="{7C3FF63B-6D12-4BAF-A067-A12BBA1C2D78}" type="presOf" srcId="{C39656A2-6FEA-46DC-9B4B-442B5711FE40}" destId="{437BCF1F-E7A9-4A87-96BB-EA8BE93DA4AE}" srcOrd="0" destOrd="0" presId="urn:microsoft.com/office/officeart/2005/8/layout/vList4"/>
    <dgm:cxn modelId="{84E23C0D-C750-4017-880D-E6F89FCC8D73}" type="presOf" srcId="{F2800419-1D75-480A-9570-3A5AE38A64A0}" destId="{69FA7D65-3860-42A8-8D9E-7BF9256848C1}" srcOrd="1" destOrd="0" presId="urn:microsoft.com/office/officeart/2005/8/layout/vList4"/>
    <dgm:cxn modelId="{231C707E-F2FC-468E-90A7-1D491FC0AD9E}" srcId="{60F53A83-772F-4301-A88D-617991D3D79B}" destId="{40549DB0-255A-47E6-81CE-661F1067ABC7}" srcOrd="8" destOrd="0" parTransId="{34E9AF52-6AA7-4627-822C-BF7C5AC32AE1}" sibTransId="{409EB858-5F49-4292-9C60-6D8E22FD1CF5}"/>
    <dgm:cxn modelId="{AEEEC795-974F-4027-AE47-BCC0CAFA4036}" srcId="{60F53A83-772F-4301-A88D-617991D3D79B}" destId="{F4BB5CE8-98CC-4159-B842-06F00FCDA227}" srcOrd="6" destOrd="0" parTransId="{698FD509-2FC9-4B77-BEAD-498D34A02E72}" sibTransId="{A0CA0EE6-3968-41D7-8D95-2E28F5E30708}"/>
    <dgm:cxn modelId="{062BC32D-2DD5-4069-AB4C-E14E53769D43}" srcId="{60F53A83-772F-4301-A88D-617991D3D79B}" destId="{3A45ED13-D2A5-4703-BFD6-5844F09886ED}" srcOrd="7" destOrd="0" parTransId="{AEAE4036-6BDF-4472-8A6F-C6727E2E57B9}" sibTransId="{D535A3E6-6FAA-4034-8D96-76D66170F78C}"/>
    <dgm:cxn modelId="{01241DC3-9393-4DBE-97AA-D38180991E15}" srcId="{60F53A83-772F-4301-A88D-617991D3D79B}" destId="{F2800419-1D75-480A-9570-3A5AE38A64A0}" srcOrd="2" destOrd="0" parTransId="{D82B8BE3-04FE-4438-9D37-D037FA299FF3}" sibTransId="{79E92041-DEE8-4446-9ABE-5384B88AA84D}"/>
    <dgm:cxn modelId="{6A093E86-7782-4212-99E7-6DBD96317245}" type="presOf" srcId="{F4BB5CE8-98CC-4159-B842-06F00FCDA227}" destId="{9E8392D5-1E80-4F4B-8BCF-559D09E0B0DE}" srcOrd="1" destOrd="0" presId="urn:microsoft.com/office/officeart/2005/8/layout/vList4"/>
    <dgm:cxn modelId="{1312E8D3-17DC-42AC-8061-DB7976844C8B}" type="presOf" srcId="{40549DB0-255A-47E6-81CE-661F1067ABC7}" destId="{E8F3C852-21A2-4CAD-8139-F7240C7BBB11}" srcOrd="0" destOrd="0" presId="urn:microsoft.com/office/officeart/2005/8/layout/vList4"/>
    <dgm:cxn modelId="{2DE21B32-FA29-45FF-B20B-5EC8EAA0A934}" type="presOf" srcId="{40549DB0-255A-47E6-81CE-661F1067ABC7}" destId="{5EBC0281-66C1-45A8-BE91-3E3BEB033486}" srcOrd="1" destOrd="0" presId="urn:microsoft.com/office/officeart/2005/8/layout/vList4"/>
    <dgm:cxn modelId="{E4181466-5BD0-40F9-8375-4A724EEFB5FC}" type="presOf" srcId="{CBAFF95A-2113-4B6E-B580-847E93D01FC8}" destId="{C772E059-3355-413B-8296-48567617ABD5}" srcOrd="0" destOrd="0" presId="urn:microsoft.com/office/officeart/2005/8/layout/vList4"/>
    <dgm:cxn modelId="{93330475-EAA5-47A5-B64D-E1BCEDC2DB3A}" srcId="{60F53A83-772F-4301-A88D-617991D3D79B}" destId="{98026C88-45FE-4DAC-8317-B64DF29B1967}" srcOrd="4" destOrd="0" parTransId="{2DDC99EA-5F9C-443F-9B1A-FE58269DD1E1}" sibTransId="{A4E9D169-5157-42C7-83B3-83F405874503}"/>
    <dgm:cxn modelId="{CE4A44D9-B511-4812-AD61-B627F54419EF}" type="presOf" srcId="{F4BB5CE8-98CC-4159-B842-06F00FCDA227}" destId="{4C941C0C-0FED-47BC-BA2E-C8EA6241AE6D}" srcOrd="0" destOrd="0" presId="urn:microsoft.com/office/officeart/2005/8/layout/vList4"/>
    <dgm:cxn modelId="{7550B5C8-889E-4064-B462-3E7056D6DB8C}" type="presOf" srcId="{BD6F108E-1C10-40E0-84BA-7B0C5A2FCFA4}" destId="{F81D1ED7-0893-4586-835D-A0DE0E8E6D65}" srcOrd="0" destOrd="0" presId="urn:microsoft.com/office/officeart/2005/8/layout/vList4"/>
    <dgm:cxn modelId="{E1D5E6D0-0077-4C39-95C6-0C47FFB66466}" type="presOf" srcId="{180A01EF-6843-43A1-A772-A7ADF21913C3}" destId="{BED2808B-8F8D-470B-9FA1-22F98EC309DA}" srcOrd="1" destOrd="0" presId="urn:microsoft.com/office/officeart/2005/8/layout/vList4"/>
    <dgm:cxn modelId="{B8E23851-70F3-45D6-9A16-75D921E3FC8B}" srcId="{60F53A83-772F-4301-A88D-617991D3D79B}" destId="{180A01EF-6843-43A1-A772-A7ADF21913C3}" srcOrd="0" destOrd="0" parTransId="{76AE714B-03BC-4EB5-BC4C-E744212958F5}" sibTransId="{9A5FB861-2D5E-4E6A-ABD0-52D0F981D3A1}"/>
    <dgm:cxn modelId="{119FF783-94F8-43FA-9348-63E7401E92BF}" type="presOf" srcId="{180A01EF-6843-43A1-A772-A7ADF21913C3}" destId="{6CAC100F-7000-49AD-ABE2-1DA8C658F9A6}" srcOrd="0" destOrd="0" presId="urn:microsoft.com/office/officeart/2005/8/layout/vList4"/>
    <dgm:cxn modelId="{1E826C3A-ADBE-412F-B637-28E3B4D75361}" type="presOf" srcId="{D7041A44-95C6-42EA-9657-56106FB85EA3}" destId="{189CF373-E359-43C2-9D3B-4E248D04ABB2}" srcOrd="1" destOrd="0" presId="urn:microsoft.com/office/officeart/2005/8/layout/vList4"/>
    <dgm:cxn modelId="{14F4CF28-06A8-4032-B5FD-736983954C9F}" srcId="{60F53A83-772F-4301-A88D-617991D3D79B}" destId="{F7C42FAF-ED23-42F5-B92F-92076E25460C}" srcOrd="3" destOrd="0" parTransId="{88AC2EA7-0F77-46A3-B7F5-988774ABA879}" sibTransId="{800BA378-CBD5-4DFE-86B2-D28EB9F516F7}"/>
    <dgm:cxn modelId="{73C9E76D-50CF-4E27-8201-D9227E7971E2}" srcId="{60F53A83-772F-4301-A88D-617991D3D79B}" destId="{BD6F108E-1C10-40E0-84BA-7B0C5A2FCFA4}" srcOrd="10" destOrd="0" parTransId="{0D24FC59-3A8D-4E60-A1C8-E46F9B29A5E5}" sibTransId="{95BE2438-E03F-4EE0-A0E0-E906F1E54D7A}"/>
    <dgm:cxn modelId="{A5D14872-5BFE-4C80-9CF4-D9F7B010AD26}" srcId="{60F53A83-772F-4301-A88D-617991D3D79B}" destId="{C39656A2-6FEA-46DC-9B4B-442B5711FE40}" srcOrd="1" destOrd="0" parTransId="{48B5F809-3904-4708-B37F-159B4305522D}" sibTransId="{E60D3F9A-9DB2-4D47-AC2F-E5AA1DEE8DAD}"/>
    <dgm:cxn modelId="{771ACEB8-73BF-4D35-BB7F-5B824FF83555}" srcId="{60F53A83-772F-4301-A88D-617991D3D79B}" destId="{48D78855-B9FB-4366-BBFE-32D97E890D0B}" srcOrd="5" destOrd="0" parTransId="{349AA255-BD38-4955-BC00-A3BADC30975F}" sibTransId="{B387A574-1A9A-431D-B0D0-EE02C2083F95}"/>
    <dgm:cxn modelId="{F5A44A66-0A64-41DB-B631-6EA86D513859}" type="presOf" srcId="{3A45ED13-D2A5-4703-BFD6-5844F09886ED}" destId="{846ACFB5-AF02-4196-B554-906546E569AB}" srcOrd="1" destOrd="0" presId="urn:microsoft.com/office/officeart/2005/8/layout/vList4"/>
    <dgm:cxn modelId="{CB0E317E-66EA-4883-A68A-DD9308980709}" type="presOf" srcId="{CBAFF95A-2113-4B6E-B580-847E93D01FC8}" destId="{087F1D50-6872-4980-8BF7-B08D62AC6332}" srcOrd="1" destOrd="0" presId="urn:microsoft.com/office/officeart/2005/8/layout/vList4"/>
    <dgm:cxn modelId="{ED553785-A25F-483F-B27D-DC4784A606E4}" type="presOf" srcId="{98026C88-45FE-4DAC-8317-B64DF29B1967}" destId="{5599C604-C4A1-4E4E-BE8D-17D50731D81A}" srcOrd="0" destOrd="0" presId="urn:microsoft.com/office/officeart/2005/8/layout/vList4"/>
    <dgm:cxn modelId="{E21F8381-57C1-47AE-B8A7-BFA9822CDB49}" type="presOf" srcId="{48D78855-B9FB-4366-BBFE-32D97E890D0B}" destId="{3CF29485-7DD6-4033-AC78-A70D85C5C170}" srcOrd="0" destOrd="0" presId="urn:microsoft.com/office/officeart/2005/8/layout/vList4"/>
    <dgm:cxn modelId="{9CB1AC10-80A7-4B4E-B6E4-41CF72672595}" type="presOf" srcId="{48D78855-B9FB-4366-BBFE-32D97E890D0B}" destId="{60F3D826-F2BD-4490-B32B-72AB8AE11935}" srcOrd="1" destOrd="0" presId="urn:microsoft.com/office/officeart/2005/8/layout/vList4"/>
    <dgm:cxn modelId="{6E002BDD-D4B4-4242-93AF-265F3AFB5160}" type="presOf" srcId="{D7041A44-95C6-42EA-9657-56106FB85EA3}" destId="{799D5141-6B95-4673-9755-C34DE5F8F310}" srcOrd="0" destOrd="0" presId="urn:microsoft.com/office/officeart/2005/8/layout/vList4"/>
    <dgm:cxn modelId="{75BDA306-2C55-46BF-9ABB-208DD3C6A252}" type="presOf" srcId="{F7C42FAF-ED23-42F5-B92F-92076E25460C}" destId="{6CC178BE-9A30-46EA-9B35-FE12E3C88DD5}" srcOrd="0" destOrd="0" presId="urn:microsoft.com/office/officeart/2005/8/layout/vList4"/>
    <dgm:cxn modelId="{057F70EB-E1CE-4834-BE37-052DED5F0699}" type="presOf" srcId="{3A45ED13-D2A5-4703-BFD6-5844F09886ED}" destId="{A90C33E9-418B-4342-94E3-5C98808EC7A7}" srcOrd="0" destOrd="0" presId="urn:microsoft.com/office/officeart/2005/8/layout/vList4"/>
    <dgm:cxn modelId="{8615C3C1-08EC-4821-8237-6E3A78C4B9B0}" type="presOf" srcId="{C39656A2-6FEA-46DC-9B4B-442B5711FE40}" destId="{177EF23B-FABB-4D56-9D0D-E78FBEAB7345}" srcOrd="1" destOrd="0" presId="urn:microsoft.com/office/officeart/2005/8/layout/vList4"/>
    <dgm:cxn modelId="{B26252D7-938D-4C57-9555-125B2A63D73C}" srcId="{60F53A83-772F-4301-A88D-617991D3D79B}" destId="{D7041A44-95C6-42EA-9657-56106FB85EA3}" srcOrd="11" destOrd="0" parTransId="{D70E96F3-E7BA-4DE6-AEFF-244A66EE7D16}" sibTransId="{6FB36443-BC30-48B7-9FCA-079159E772A4}"/>
    <dgm:cxn modelId="{3E35A050-8F3E-41AC-A21F-8DB8212D59B5}" type="presOf" srcId="{98026C88-45FE-4DAC-8317-B64DF29B1967}" destId="{D7035A16-6827-49C9-B6DB-7709A6B57014}" srcOrd="1" destOrd="0" presId="urn:microsoft.com/office/officeart/2005/8/layout/vList4"/>
    <dgm:cxn modelId="{35E4CE51-F524-4C61-821D-4FBBC46F1A19}" type="presOf" srcId="{F2800419-1D75-480A-9570-3A5AE38A64A0}" destId="{499EF386-EAFA-4A2F-9B12-62948C941AFF}" srcOrd="0" destOrd="0" presId="urn:microsoft.com/office/officeart/2005/8/layout/vList4"/>
    <dgm:cxn modelId="{150B725A-5DBB-4212-B7CC-59ACFA971CC9}" srcId="{60F53A83-772F-4301-A88D-617991D3D79B}" destId="{CBAFF95A-2113-4B6E-B580-847E93D01FC8}" srcOrd="9" destOrd="0" parTransId="{D8CEEA53-233E-4527-AFB6-3CA5F3DB2DA7}" sibTransId="{17DBA445-56BD-486A-8E75-963AFA455FEE}"/>
    <dgm:cxn modelId="{FEFD9E88-C625-4F61-9A38-01D298ECC1FE}" type="presOf" srcId="{BD6F108E-1C10-40E0-84BA-7B0C5A2FCFA4}" destId="{74C51B77-055B-4C60-9E0D-024880582702}" srcOrd="1" destOrd="0" presId="urn:microsoft.com/office/officeart/2005/8/layout/vList4"/>
    <dgm:cxn modelId="{CC6F0E2A-F0C1-4F75-993D-5CFC9135B4D3}" type="presParOf" srcId="{E98BC6D0-ABDC-4C0E-9DCC-BB7F0638C9B3}" destId="{07CFF67F-A767-42ED-AFB0-27A629AB0DE4}" srcOrd="0" destOrd="0" presId="urn:microsoft.com/office/officeart/2005/8/layout/vList4"/>
    <dgm:cxn modelId="{76A51C24-989F-4A14-82BA-5DE0680924EF}" type="presParOf" srcId="{07CFF67F-A767-42ED-AFB0-27A629AB0DE4}" destId="{6CAC100F-7000-49AD-ABE2-1DA8C658F9A6}" srcOrd="0" destOrd="0" presId="urn:microsoft.com/office/officeart/2005/8/layout/vList4"/>
    <dgm:cxn modelId="{DB690CCF-9E23-4723-9A79-35FD66273009}" type="presParOf" srcId="{07CFF67F-A767-42ED-AFB0-27A629AB0DE4}" destId="{845F9201-DA98-45C5-B970-B694E48963D9}" srcOrd="1" destOrd="0" presId="urn:microsoft.com/office/officeart/2005/8/layout/vList4"/>
    <dgm:cxn modelId="{50484047-9D01-4119-87B1-99C5CE1B1545}" type="presParOf" srcId="{07CFF67F-A767-42ED-AFB0-27A629AB0DE4}" destId="{BED2808B-8F8D-470B-9FA1-22F98EC309DA}" srcOrd="2" destOrd="0" presId="urn:microsoft.com/office/officeart/2005/8/layout/vList4"/>
    <dgm:cxn modelId="{2830FB53-5DC6-42CD-B556-B5E18774DD93}" type="presParOf" srcId="{E98BC6D0-ABDC-4C0E-9DCC-BB7F0638C9B3}" destId="{2C92269F-6613-44EB-8F51-6B39A323222C}" srcOrd="1" destOrd="0" presId="urn:microsoft.com/office/officeart/2005/8/layout/vList4"/>
    <dgm:cxn modelId="{852DEE86-C4DB-497D-A82E-02EB6EF934C4}" type="presParOf" srcId="{E98BC6D0-ABDC-4C0E-9DCC-BB7F0638C9B3}" destId="{BF34DEEB-7C09-47D7-9341-80F82E3DF4BE}" srcOrd="2" destOrd="0" presId="urn:microsoft.com/office/officeart/2005/8/layout/vList4"/>
    <dgm:cxn modelId="{C6E64C63-A826-4B1C-8335-591AE2B36251}" type="presParOf" srcId="{BF34DEEB-7C09-47D7-9341-80F82E3DF4BE}" destId="{437BCF1F-E7A9-4A87-96BB-EA8BE93DA4AE}" srcOrd="0" destOrd="0" presId="urn:microsoft.com/office/officeart/2005/8/layout/vList4"/>
    <dgm:cxn modelId="{396D2ADB-EDC7-453B-B657-108C4662D64D}" type="presParOf" srcId="{BF34DEEB-7C09-47D7-9341-80F82E3DF4BE}" destId="{3262FDD6-1DF4-464E-A145-7B3B775A7947}" srcOrd="1" destOrd="0" presId="urn:microsoft.com/office/officeart/2005/8/layout/vList4"/>
    <dgm:cxn modelId="{D12B419D-47EB-41C1-8F9B-3B3E6072BC24}" type="presParOf" srcId="{BF34DEEB-7C09-47D7-9341-80F82E3DF4BE}" destId="{177EF23B-FABB-4D56-9D0D-E78FBEAB7345}" srcOrd="2" destOrd="0" presId="urn:microsoft.com/office/officeart/2005/8/layout/vList4"/>
    <dgm:cxn modelId="{F1406DC3-C5AE-404B-8EC8-D52B17FDF35E}" type="presParOf" srcId="{E98BC6D0-ABDC-4C0E-9DCC-BB7F0638C9B3}" destId="{B8E79253-44CD-4F29-9BDC-6241E9DF792A}" srcOrd="3" destOrd="0" presId="urn:microsoft.com/office/officeart/2005/8/layout/vList4"/>
    <dgm:cxn modelId="{5E08DCA4-86B4-40B1-ABA6-6D102BEBF331}" type="presParOf" srcId="{E98BC6D0-ABDC-4C0E-9DCC-BB7F0638C9B3}" destId="{798B5F2C-C8C8-4792-BF5B-0AD9F4DE110E}" srcOrd="4" destOrd="0" presId="urn:microsoft.com/office/officeart/2005/8/layout/vList4"/>
    <dgm:cxn modelId="{3AC8FF8D-0F9E-47E3-8580-7961733D3ACA}" type="presParOf" srcId="{798B5F2C-C8C8-4792-BF5B-0AD9F4DE110E}" destId="{499EF386-EAFA-4A2F-9B12-62948C941AFF}" srcOrd="0" destOrd="0" presId="urn:microsoft.com/office/officeart/2005/8/layout/vList4"/>
    <dgm:cxn modelId="{8B501858-F180-4616-8BC7-D85BADF8E87B}" type="presParOf" srcId="{798B5F2C-C8C8-4792-BF5B-0AD9F4DE110E}" destId="{1A5BBE96-A1B9-4EDB-87EF-B6A0AA16F744}" srcOrd="1" destOrd="0" presId="urn:microsoft.com/office/officeart/2005/8/layout/vList4"/>
    <dgm:cxn modelId="{EE89D0BE-07E2-417A-897A-1236E107C539}" type="presParOf" srcId="{798B5F2C-C8C8-4792-BF5B-0AD9F4DE110E}" destId="{69FA7D65-3860-42A8-8D9E-7BF9256848C1}" srcOrd="2" destOrd="0" presId="urn:microsoft.com/office/officeart/2005/8/layout/vList4"/>
    <dgm:cxn modelId="{04CDD3B9-8D54-42C7-88FD-F154A16E0DA1}" type="presParOf" srcId="{E98BC6D0-ABDC-4C0E-9DCC-BB7F0638C9B3}" destId="{0F210EA5-377B-4F03-A464-FC4AFADC2FAA}" srcOrd="5" destOrd="0" presId="urn:microsoft.com/office/officeart/2005/8/layout/vList4"/>
    <dgm:cxn modelId="{5E10044C-2E99-494B-B338-409E812C58A6}" type="presParOf" srcId="{E98BC6D0-ABDC-4C0E-9DCC-BB7F0638C9B3}" destId="{586248E5-8B34-4F32-B536-D7F0D2F96783}" srcOrd="6" destOrd="0" presId="urn:microsoft.com/office/officeart/2005/8/layout/vList4"/>
    <dgm:cxn modelId="{A6C81081-5691-4E01-8F65-842EE2F5992D}" type="presParOf" srcId="{586248E5-8B34-4F32-B536-D7F0D2F96783}" destId="{6CC178BE-9A30-46EA-9B35-FE12E3C88DD5}" srcOrd="0" destOrd="0" presId="urn:microsoft.com/office/officeart/2005/8/layout/vList4"/>
    <dgm:cxn modelId="{83467FDB-4FA3-40EB-AE8D-64A8B9902071}" type="presParOf" srcId="{586248E5-8B34-4F32-B536-D7F0D2F96783}" destId="{F9532F6C-AB6B-4D27-B1EA-ECB28E4F5154}" srcOrd="1" destOrd="0" presId="urn:microsoft.com/office/officeart/2005/8/layout/vList4"/>
    <dgm:cxn modelId="{07A371BD-DEB4-4200-A46A-CD64EFD84D98}" type="presParOf" srcId="{586248E5-8B34-4F32-B536-D7F0D2F96783}" destId="{D8DDCAD0-1F56-4FC8-ABDE-6F318EC6888B}" srcOrd="2" destOrd="0" presId="urn:microsoft.com/office/officeart/2005/8/layout/vList4"/>
    <dgm:cxn modelId="{E37E065F-4F88-4A9C-8A97-E32070EBA24B}" type="presParOf" srcId="{E98BC6D0-ABDC-4C0E-9DCC-BB7F0638C9B3}" destId="{DD8705B2-0556-4BD2-882F-C7237F29FBDB}" srcOrd="7" destOrd="0" presId="urn:microsoft.com/office/officeart/2005/8/layout/vList4"/>
    <dgm:cxn modelId="{8BCA319A-4900-4323-A360-7FEBC22F3315}" type="presParOf" srcId="{E98BC6D0-ABDC-4C0E-9DCC-BB7F0638C9B3}" destId="{8297A4E9-6124-4327-9B96-9E27BF4E4559}" srcOrd="8" destOrd="0" presId="urn:microsoft.com/office/officeart/2005/8/layout/vList4"/>
    <dgm:cxn modelId="{D6E020FA-817E-432C-ACD6-FDC57D020B06}" type="presParOf" srcId="{8297A4E9-6124-4327-9B96-9E27BF4E4559}" destId="{5599C604-C4A1-4E4E-BE8D-17D50731D81A}" srcOrd="0" destOrd="0" presId="urn:microsoft.com/office/officeart/2005/8/layout/vList4"/>
    <dgm:cxn modelId="{B83EE33A-E936-4D48-B3DC-A627071E1FC8}" type="presParOf" srcId="{8297A4E9-6124-4327-9B96-9E27BF4E4559}" destId="{3F2AB79F-A40E-4F6E-853E-4C8E554ACFE5}" srcOrd="1" destOrd="0" presId="urn:microsoft.com/office/officeart/2005/8/layout/vList4"/>
    <dgm:cxn modelId="{167D44C2-13B1-4F95-A939-AFAD9F27FCEC}" type="presParOf" srcId="{8297A4E9-6124-4327-9B96-9E27BF4E4559}" destId="{D7035A16-6827-49C9-B6DB-7709A6B57014}" srcOrd="2" destOrd="0" presId="urn:microsoft.com/office/officeart/2005/8/layout/vList4"/>
    <dgm:cxn modelId="{45DAF4C7-569F-4FFC-BB47-3D87F24B3B65}" type="presParOf" srcId="{E98BC6D0-ABDC-4C0E-9DCC-BB7F0638C9B3}" destId="{F545EF1F-3E42-449E-804E-136265E197E6}" srcOrd="9" destOrd="0" presId="urn:microsoft.com/office/officeart/2005/8/layout/vList4"/>
    <dgm:cxn modelId="{34149B0D-47B9-43AA-92C5-7B97A60A4E8E}" type="presParOf" srcId="{E98BC6D0-ABDC-4C0E-9DCC-BB7F0638C9B3}" destId="{DBE95FAC-724C-44ED-B10D-48289EC1D897}" srcOrd="10" destOrd="0" presId="urn:microsoft.com/office/officeart/2005/8/layout/vList4"/>
    <dgm:cxn modelId="{B2C31D13-0FAA-4392-B621-9D4F8647DCFC}" type="presParOf" srcId="{DBE95FAC-724C-44ED-B10D-48289EC1D897}" destId="{3CF29485-7DD6-4033-AC78-A70D85C5C170}" srcOrd="0" destOrd="0" presId="urn:microsoft.com/office/officeart/2005/8/layout/vList4"/>
    <dgm:cxn modelId="{99133662-0767-4A18-BEED-E0FDE50D3F16}" type="presParOf" srcId="{DBE95FAC-724C-44ED-B10D-48289EC1D897}" destId="{3116C310-51D5-46C4-B2D3-3C679C59A82F}" srcOrd="1" destOrd="0" presId="urn:microsoft.com/office/officeart/2005/8/layout/vList4"/>
    <dgm:cxn modelId="{82749D16-1D22-492B-BE29-D718F34B2ABB}" type="presParOf" srcId="{DBE95FAC-724C-44ED-B10D-48289EC1D897}" destId="{60F3D826-F2BD-4490-B32B-72AB8AE11935}" srcOrd="2" destOrd="0" presId="urn:microsoft.com/office/officeart/2005/8/layout/vList4"/>
    <dgm:cxn modelId="{89FF8B48-5BE1-4550-88A8-C0047A66802F}" type="presParOf" srcId="{E98BC6D0-ABDC-4C0E-9DCC-BB7F0638C9B3}" destId="{90B279F0-2E66-4B2E-9682-3A2AA08CC9E2}" srcOrd="11" destOrd="0" presId="urn:microsoft.com/office/officeart/2005/8/layout/vList4"/>
    <dgm:cxn modelId="{F890AF77-5DE3-4E26-8D56-7924E781675E}" type="presParOf" srcId="{E98BC6D0-ABDC-4C0E-9DCC-BB7F0638C9B3}" destId="{A8EB94C6-4C86-4CFA-B051-DEB7FF9A0070}" srcOrd="12" destOrd="0" presId="urn:microsoft.com/office/officeart/2005/8/layout/vList4"/>
    <dgm:cxn modelId="{BF4B5A71-4800-4D03-8C8E-7FF8D6F62FF8}" type="presParOf" srcId="{A8EB94C6-4C86-4CFA-B051-DEB7FF9A0070}" destId="{4C941C0C-0FED-47BC-BA2E-C8EA6241AE6D}" srcOrd="0" destOrd="0" presId="urn:microsoft.com/office/officeart/2005/8/layout/vList4"/>
    <dgm:cxn modelId="{FBA8E172-203F-4F56-BC69-2507BD702986}" type="presParOf" srcId="{A8EB94C6-4C86-4CFA-B051-DEB7FF9A0070}" destId="{D06D81EE-E226-4368-87A8-90476751B663}" srcOrd="1" destOrd="0" presId="urn:microsoft.com/office/officeart/2005/8/layout/vList4"/>
    <dgm:cxn modelId="{86129A48-C7F2-422D-8EE9-4688E20C50DF}" type="presParOf" srcId="{A8EB94C6-4C86-4CFA-B051-DEB7FF9A0070}" destId="{9E8392D5-1E80-4F4B-8BCF-559D09E0B0DE}" srcOrd="2" destOrd="0" presId="urn:microsoft.com/office/officeart/2005/8/layout/vList4"/>
    <dgm:cxn modelId="{E8577679-B9A1-44FA-931A-836FE416E03C}" type="presParOf" srcId="{E98BC6D0-ABDC-4C0E-9DCC-BB7F0638C9B3}" destId="{27AF41F9-E773-4A2F-8995-4AE0254C673C}" srcOrd="13" destOrd="0" presId="urn:microsoft.com/office/officeart/2005/8/layout/vList4"/>
    <dgm:cxn modelId="{5EC1EAA3-AEA0-48AC-8D4E-5A94E2B2851C}" type="presParOf" srcId="{E98BC6D0-ABDC-4C0E-9DCC-BB7F0638C9B3}" destId="{B1DA8713-C8C6-498A-816C-5EECD304F1F1}" srcOrd="14" destOrd="0" presId="urn:microsoft.com/office/officeart/2005/8/layout/vList4"/>
    <dgm:cxn modelId="{BCCB3CC9-0149-4689-92A6-89D998ACB252}" type="presParOf" srcId="{B1DA8713-C8C6-498A-816C-5EECD304F1F1}" destId="{A90C33E9-418B-4342-94E3-5C98808EC7A7}" srcOrd="0" destOrd="0" presId="urn:microsoft.com/office/officeart/2005/8/layout/vList4"/>
    <dgm:cxn modelId="{AE555880-627D-4EF3-852B-105A160C4561}" type="presParOf" srcId="{B1DA8713-C8C6-498A-816C-5EECD304F1F1}" destId="{050676BF-6074-4DED-9AD5-CA806A474469}" srcOrd="1" destOrd="0" presId="urn:microsoft.com/office/officeart/2005/8/layout/vList4"/>
    <dgm:cxn modelId="{4E10CDA2-A391-4D65-A7D5-44C2764FF9B5}" type="presParOf" srcId="{B1DA8713-C8C6-498A-816C-5EECD304F1F1}" destId="{846ACFB5-AF02-4196-B554-906546E569AB}" srcOrd="2" destOrd="0" presId="urn:microsoft.com/office/officeart/2005/8/layout/vList4"/>
    <dgm:cxn modelId="{F1442B1D-566C-404E-A9B3-3BEBE370C3C9}" type="presParOf" srcId="{E98BC6D0-ABDC-4C0E-9DCC-BB7F0638C9B3}" destId="{36C6A23F-64C3-4001-817F-40CECCB2A212}" srcOrd="15" destOrd="0" presId="urn:microsoft.com/office/officeart/2005/8/layout/vList4"/>
    <dgm:cxn modelId="{E5547948-4BD8-40A2-A2D4-DDCB385C9CFF}" type="presParOf" srcId="{E98BC6D0-ABDC-4C0E-9DCC-BB7F0638C9B3}" destId="{EDAB43CB-6BB4-41F6-88A9-113C963F9488}" srcOrd="16" destOrd="0" presId="urn:microsoft.com/office/officeart/2005/8/layout/vList4"/>
    <dgm:cxn modelId="{6529C03C-9FCB-442B-A886-2CB64C689E40}" type="presParOf" srcId="{EDAB43CB-6BB4-41F6-88A9-113C963F9488}" destId="{E8F3C852-21A2-4CAD-8139-F7240C7BBB11}" srcOrd="0" destOrd="0" presId="urn:microsoft.com/office/officeart/2005/8/layout/vList4"/>
    <dgm:cxn modelId="{90A70950-5298-4FE4-B48E-D7B127971F25}" type="presParOf" srcId="{EDAB43CB-6BB4-41F6-88A9-113C963F9488}" destId="{BFB8C604-C508-48DA-BCB0-9F5DF02CE076}" srcOrd="1" destOrd="0" presId="urn:microsoft.com/office/officeart/2005/8/layout/vList4"/>
    <dgm:cxn modelId="{629BAA24-8220-4138-BEA9-5AA52C448375}" type="presParOf" srcId="{EDAB43CB-6BB4-41F6-88A9-113C963F9488}" destId="{5EBC0281-66C1-45A8-BE91-3E3BEB033486}" srcOrd="2" destOrd="0" presId="urn:microsoft.com/office/officeart/2005/8/layout/vList4"/>
    <dgm:cxn modelId="{99A1874F-B57B-45A9-94EA-ADF4547E8AB7}" type="presParOf" srcId="{E98BC6D0-ABDC-4C0E-9DCC-BB7F0638C9B3}" destId="{B1FBD27E-1394-47E7-9A81-9FD61CC7878C}" srcOrd="17" destOrd="0" presId="urn:microsoft.com/office/officeart/2005/8/layout/vList4"/>
    <dgm:cxn modelId="{A885F068-2012-49C2-8612-F1DE7C4D234C}" type="presParOf" srcId="{E98BC6D0-ABDC-4C0E-9DCC-BB7F0638C9B3}" destId="{134C01E8-E090-4FC9-9BB8-AC5CA75A5A79}" srcOrd="18" destOrd="0" presId="urn:microsoft.com/office/officeart/2005/8/layout/vList4"/>
    <dgm:cxn modelId="{31DE0205-0763-44CC-9A12-A3E29F7824F9}" type="presParOf" srcId="{134C01E8-E090-4FC9-9BB8-AC5CA75A5A79}" destId="{C772E059-3355-413B-8296-48567617ABD5}" srcOrd="0" destOrd="0" presId="urn:microsoft.com/office/officeart/2005/8/layout/vList4"/>
    <dgm:cxn modelId="{B30607DB-FA82-475C-B5CA-81A750BE7204}" type="presParOf" srcId="{134C01E8-E090-4FC9-9BB8-AC5CA75A5A79}" destId="{B851FB89-ADD7-4C2D-B759-AED69010E943}" srcOrd="1" destOrd="0" presId="urn:microsoft.com/office/officeart/2005/8/layout/vList4"/>
    <dgm:cxn modelId="{076CD8E8-A0EA-42FB-912D-B198B2E81657}" type="presParOf" srcId="{134C01E8-E090-4FC9-9BB8-AC5CA75A5A79}" destId="{087F1D50-6872-4980-8BF7-B08D62AC6332}" srcOrd="2" destOrd="0" presId="urn:microsoft.com/office/officeart/2005/8/layout/vList4"/>
    <dgm:cxn modelId="{9FAF8269-A542-44C6-9460-E86D93D92029}" type="presParOf" srcId="{E98BC6D0-ABDC-4C0E-9DCC-BB7F0638C9B3}" destId="{9A8E19EB-88A1-4592-8897-1BCB3E9196C2}" srcOrd="19" destOrd="0" presId="urn:microsoft.com/office/officeart/2005/8/layout/vList4"/>
    <dgm:cxn modelId="{B2DE17CD-92E2-45B6-8F8D-F3059015C3FB}" type="presParOf" srcId="{E98BC6D0-ABDC-4C0E-9DCC-BB7F0638C9B3}" destId="{02618C59-E62B-4F92-9ED2-D732061C5660}" srcOrd="20" destOrd="0" presId="urn:microsoft.com/office/officeart/2005/8/layout/vList4"/>
    <dgm:cxn modelId="{A7D89280-72C3-4DC2-929A-C6569E5D49C5}" type="presParOf" srcId="{02618C59-E62B-4F92-9ED2-D732061C5660}" destId="{F81D1ED7-0893-4586-835D-A0DE0E8E6D65}" srcOrd="0" destOrd="0" presId="urn:microsoft.com/office/officeart/2005/8/layout/vList4"/>
    <dgm:cxn modelId="{D729A5C6-4BF6-4579-89B9-75D55A94B975}" type="presParOf" srcId="{02618C59-E62B-4F92-9ED2-D732061C5660}" destId="{0A95B911-A046-4860-8C9F-A2669FD949A0}" srcOrd="1" destOrd="0" presId="urn:microsoft.com/office/officeart/2005/8/layout/vList4"/>
    <dgm:cxn modelId="{DACD318E-7476-40B6-86D3-87FCCB7494EC}" type="presParOf" srcId="{02618C59-E62B-4F92-9ED2-D732061C5660}" destId="{74C51B77-055B-4C60-9E0D-024880582702}" srcOrd="2" destOrd="0" presId="urn:microsoft.com/office/officeart/2005/8/layout/vList4"/>
    <dgm:cxn modelId="{AB73797E-BE03-48E1-98CC-219F9D713FCC}" type="presParOf" srcId="{E98BC6D0-ABDC-4C0E-9DCC-BB7F0638C9B3}" destId="{4130B5FB-7ABC-48FC-8BA2-128AE1793CC0}" srcOrd="21" destOrd="0" presId="urn:microsoft.com/office/officeart/2005/8/layout/vList4"/>
    <dgm:cxn modelId="{03DCA389-80A7-4206-B44D-492CDEDCD495}" type="presParOf" srcId="{E98BC6D0-ABDC-4C0E-9DCC-BB7F0638C9B3}" destId="{22C2E702-7EDB-4296-BAEF-69B897FE6246}" srcOrd="22" destOrd="0" presId="urn:microsoft.com/office/officeart/2005/8/layout/vList4"/>
    <dgm:cxn modelId="{8F1BE18E-ECF3-4926-8D02-75224806122B}" type="presParOf" srcId="{22C2E702-7EDB-4296-BAEF-69B897FE6246}" destId="{799D5141-6B95-4673-9755-C34DE5F8F310}" srcOrd="0" destOrd="0" presId="urn:microsoft.com/office/officeart/2005/8/layout/vList4"/>
    <dgm:cxn modelId="{945CF9CC-F783-4632-8343-D605057758F9}" type="presParOf" srcId="{22C2E702-7EDB-4296-BAEF-69B897FE6246}" destId="{C66C9182-3D17-4763-9263-D83CFEF39438}" srcOrd="1" destOrd="0" presId="urn:microsoft.com/office/officeart/2005/8/layout/vList4"/>
    <dgm:cxn modelId="{8E2582E9-7908-45B9-B380-4109152D6724}" type="presParOf" srcId="{22C2E702-7EDB-4296-BAEF-69B897FE6246}" destId="{189CF373-E359-43C2-9D3B-4E248D04ABB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D925B7-5CFA-4064-848B-53E64AE9CFDF}" type="doc">
      <dgm:prSet loTypeId="urn:microsoft.com/office/officeart/2005/8/layout/radial2" loCatId="relationship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s-PE"/>
        </a:p>
      </dgm:t>
    </dgm:pt>
    <dgm:pt modelId="{AE28DD1C-6C0B-4A04-B6C2-BC98807A2CF2}">
      <dgm:prSet phldrT="[Texto]" custT="1"/>
      <dgm:spPr/>
      <dgm:t>
        <a:bodyPr/>
        <a:lstStyle/>
        <a:p>
          <a:r>
            <a:rPr lang="es-ES_tradnl" sz="3200" dirty="0" err="1" smtClean="0">
              <a:latin typeface="Arial Narrow" pitchFamily="34" charset="0"/>
            </a:rPr>
            <a:t>oc</a:t>
          </a:r>
          <a:endParaRPr lang="es-PE" sz="3200" dirty="0">
            <a:latin typeface="Arial Narrow" pitchFamily="34" charset="0"/>
          </a:endParaRPr>
        </a:p>
      </dgm:t>
    </dgm:pt>
    <dgm:pt modelId="{41B0D548-E51B-4B2F-95E5-754AEDA91762}" type="parTrans" cxnId="{321973B4-D111-47F1-8D58-2DAE76F2557C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868B9FF6-6F8D-4E78-B550-B43CBDDCA0D0}" type="sibTrans" cxnId="{321973B4-D111-47F1-8D58-2DAE76F2557C}">
      <dgm:prSet/>
      <dgm:spPr/>
      <dgm:t>
        <a:bodyPr/>
        <a:lstStyle/>
        <a:p>
          <a:endParaRPr lang="es-PE" sz="2000"/>
        </a:p>
      </dgm:t>
    </dgm:pt>
    <dgm:pt modelId="{34608EC4-5A9A-4CF8-90E3-307CEA23A828}">
      <dgm:prSet phldrT="[Texto]" custT="1"/>
      <dgm:spPr/>
      <dgm:t>
        <a:bodyPr/>
        <a:lstStyle/>
        <a:p>
          <a:r>
            <a:rPr lang="es-ES_tradnl" sz="1600" dirty="0" smtClean="0">
              <a:latin typeface="Arial Narrow" pitchFamily="34" charset="0"/>
            </a:rPr>
            <a:t>Informes</a:t>
          </a:r>
          <a:endParaRPr lang="es-PE" sz="1600" dirty="0">
            <a:latin typeface="Arial Narrow" pitchFamily="34" charset="0"/>
          </a:endParaRPr>
        </a:p>
      </dgm:t>
    </dgm:pt>
    <dgm:pt modelId="{C92FC5D9-398A-4857-BCC0-780DD5996EA9}" type="parTrans" cxnId="{7F011BEC-F976-4320-86C4-628894304F6C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BD762712-F11E-4753-A9FA-B065D40CF79E}" type="sibTrans" cxnId="{7F011BEC-F976-4320-86C4-628894304F6C}">
      <dgm:prSet/>
      <dgm:spPr/>
      <dgm:t>
        <a:bodyPr/>
        <a:lstStyle/>
        <a:p>
          <a:endParaRPr lang="es-PE" sz="2000"/>
        </a:p>
      </dgm:t>
    </dgm:pt>
    <dgm:pt modelId="{1B9398F1-D040-488A-A7B9-EDE971169502}">
      <dgm:prSet phldrT="[Texto]" custT="1"/>
      <dgm:spPr/>
      <dgm:t>
        <a:bodyPr/>
        <a:lstStyle/>
        <a:p>
          <a:r>
            <a:rPr lang="es-ES_tradnl" sz="2000" dirty="0" smtClean="0">
              <a:latin typeface="Arial Narrow" pitchFamily="34" charset="0"/>
            </a:rPr>
            <a:t>Manual</a:t>
          </a:r>
          <a:endParaRPr lang="es-PE" sz="2000" dirty="0">
            <a:latin typeface="Arial Narrow" pitchFamily="34" charset="0"/>
          </a:endParaRPr>
        </a:p>
      </dgm:t>
    </dgm:pt>
    <dgm:pt modelId="{AF3FD173-8585-4E33-BD01-08FC245CB4A6}" type="parTrans" cxnId="{00E8516E-70F7-45F5-940F-AE4D5E4916EE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729B0C3A-03E7-448B-87DB-17BDBF272DCA}" type="sibTrans" cxnId="{00E8516E-70F7-45F5-940F-AE4D5E4916EE}">
      <dgm:prSet/>
      <dgm:spPr/>
      <dgm:t>
        <a:bodyPr/>
        <a:lstStyle/>
        <a:p>
          <a:endParaRPr lang="es-PE" sz="2000"/>
        </a:p>
      </dgm:t>
    </dgm:pt>
    <dgm:pt modelId="{B984F172-7B80-40E8-A0CD-380196B76EE0}">
      <dgm:prSet phldrT="[Texto]" custT="1"/>
      <dgm:spPr/>
      <dgm:t>
        <a:bodyPr/>
        <a:lstStyle/>
        <a:p>
          <a:r>
            <a:rPr lang="es-ES_tradnl" sz="1900" dirty="0" smtClean="0">
              <a:latin typeface="Arial Narrow" pitchFamily="34" charset="0"/>
            </a:rPr>
            <a:t>Código de Conducta</a:t>
          </a:r>
          <a:endParaRPr lang="es-PE" sz="1900" dirty="0">
            <a:latin typeface="Arial Narrow" pitchFamily="34" charset="0"/>
          </a:endParaRPr>
        </a:p>
      </dgm:t>
    </dgm:pt>
    <dgm:pt modelId="{570913A0-5D20-4B77-BF7C-3310474BE5DD}" type="parTrans" cxnId="{4C029AE5-0102-429E-926F-3FF914EB0F03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BD8FAB65-C2A7-4D1A-9B6F-6C972224F785}" type="sibTrans" cxnId="{4C029AE5-0102-429E-926F-3FF914EB0F03}">
      <dgm:prSet/>
      <dgm:spPr/>
      <dgm:t>
        <a:bodyPr/>
        <a:lstStyle/>
        <a:p>
          <a:endParaRPr lang="es-PE" sz="2000"/>
        </a:p>
      </dgm:t>
    </dgm:pt>
    <dgm:pt modelId="{A9FA9235-214F-417C-9DD4-62938C2EE89F}">
      <dgm:prSet phldrT="[Texto]" custT="1"/>
      <dgm:spPr/>
      <dgm:t>
        <a:bodyPr/>
        <a:lstStyle/>
        <a:p>
          <a:r>
            <a:rPr lang="es-ES_tradnl" sz="1600" b="0" dirty="0" smtClean="0">
              <a:latin typeface="Arial Narrow" pitchFamily="34" charset="0"/>
            </a:rPr>
            <a:t>Capacitación</a:t>
          </a:r>
          <a:endParaRPr lang="es-PE" sz="1600" b="0" dirty="0">
            <a:latin typeface="Arial Narrow" pitchFamily="34" charset="0"/>
          </a:endParaRPr>
        </a:p>
      </dgm:t>
    </dgm:pt>
    <dgm:pt modelId="{9F3C91F4-941B-407A-8095-E5013CCB4889}" type="parTrans" cxnId="{464B5492-12A0-404F-96EA-059FBE57EF71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41AA5C0D-0EF2-4C1E-B35A-7C861529E751}" type="sibTrans" cxnId="{464B5492-12A0-404F-96EA-059FBE57EF71}">
      <dgm:prSet/>
      <dgm:spPr/>
      <dgm:t>
        <a:bodyPr/>
        <a:lstStyle/>
        <a:p>
          <a:endParaRPr lang="es-PE" sz="2000"/>
        </a:p>
      </dgm:t>
    </dgm:pt>
    <dgm:pt modelId="{F4B54FC9-B858-4BDC-8080-423F2945B33B}">
      <dgm:prSet phldrT="[Texto]" custT="1"/>
      <dgm:spPr/>
      <dgm:t>
        <a:bodyPr/>
        <a:lstStyle/>
        <a:p>
          <a:r>
            <a:rPr lang="es-ES_tradnl" sz="2000" dirty="0" smtClean="0">
              <a:latin typeface="Arial Narrow" pitchFamily="34" charset="0"/>
            </a:rPr>
            <a:t>RO</a:t>
          </a:r>
          <a:endParaRPr lang="es-PE" sz="2000" dirty="0">
            <a:latin typeface="Arial Narrow" pitchFamily="34" charset="0"/>
          </a:endParaRPr>
        </a:p>
      </dgm:t>
    </dgm:pt>
    <dgm:pt modelId="{84532DDD-0A4A-43E6-B843-178B5D3C50C4}" type="parTrans" cxnId="{6E10B750-C64F-41C2-9CAF-5B88075B52CD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C0FFE67D-96AE-4463-B419-4DE8107EEBAF}" type="sibTrans" cxnId="{6E10B750-C64F-41C2-9CAF-5B88075B52CD}">
      <dgm:prSet/>
      <dgm:spPr/>
      <dgm:t>
        <a:bodyPr/>
        <a:lstStyle/>
        <a:p>
          <a:endParaRPr lang="es-PE" sz="2000"/>
        </a:p>
      </dgm:t>
    </dgm:pt>
    <dgm:pt modelId="{8355884A-5447-43EF-8487-B94271FF1851}">
      <dgm:prSet phldrT="[Texto]" custT="1"/>
      <dgm:spPr/>
      <dgm:t>
        <a:bodyPr/>
        <a:lstStyle/>
        <a:p>
          <a:r>
            <a:rPr lang="es-ES_tradnl" sz="2000" dirty="0" smtClean="0">
              <a:latin typeface="Arial Narrow" pitchFamily="34" charset="0"/>
            </a:rPr>
            <a:t>ROS</a:t>
          </a:r>
          <a:endParaRPr lang="es-PE" sz="2000" dirty="0">
            <a:latin typeface="Arial Narrow" pitchFamily="34" charset="0"/>
          </a:endParaRPr>
        </a:p>
      </dgm:t>
    </dgm:pt>
    <dgm:pt modelId="{3FE192D7-E5C5-451C-BA9A-B0201F2958DB}" type="parTrans" cxnId="{A8537A5E-1738-4757-A9A7-FA13BD977858}">
      <dgm:prSet/>
      <dgm:spPr/>
      <dgm:t>
        <a:bodyPr/>
        <a:lstStyle/>
        <a:p>
          <a:endParaRPr lang="es-PE" sz="2000">
            <a:latin typeface="Arial Narrow" pitchFamily="34" charset="0"/>
          </a:endParaRPr>
        </a:p>
      </dgm:t>
    </dgm:pt>
    <dgm:pt modelId="{C34C73FB-64D6-4E57-A087-E846C28A6FB3}" type="sibTrans" cxnId="{A8537A5E-1738-4757-A9A7-FA13BD977858}">
      <dgm:prSet/>
      <dgm:spPr/>
      <dgm:t>
        <a:bodyPr/>
        <a:lstStyle/>
        <a:p>
          <a:endParaRPr lang="es-PE" sz="2000"/>
        </a:p>
      </dgm:t>
    </dgm:pt>
    <dgm:pt modelId="{7DE155FF-6D9A-4F6A-8487-967B8D1492A1}" type="pres">
      <dgm:prSet presAssocID="{ACD925B7-5CFA-4064-848B-53E64AE9CFD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3A53261-04EF-4521-B45B-C42322B9C451}" type="pres">
      <dgm:prSet presAssocID="{ACD925B7-5CFA-4064-848B-53E64AE9CFDF}" presName="cycle" presStyleCnt="0"/>
      <dgm:spPr/>
      <dgm:t>
        <a:bodyPr/>
        <a:lstStyle/>
        <a:p>
          <a:endParaRPr lang="es-PE"/>
        </a:p>
      </dgm:t>
    </dgm:pt>
    <dgm:pt modelId="{BE3F8244-0B6A-46DF-B1C7-8248E3EFDFEF}" type="pres">
      <dgm:prSet presAssocID="{ACD925B7-5CFA-4064-848B-53E64AE9CFDF}" presName="centerShape" presStyleCnt="0"/>
      <dgm:spPr/>
      <dgm:t>
        <a:bodyPr/>
        <a:lstStyle/>
        <a:p>
          <a:endParaRPr lang="es-PE"/>
        </a:p>
      </dgm:t>
    </dgm:pt>
    <dgm:pt modelId="{0A2BE5DA-2CD4-4713-9E66-6DDB709ED864}" type="pres">
      <dgm:prSet presAssocID="{ACD925B7-5CFA-4064-848B-53E64AE9CFDF}" presName="connSite" presStyleLbl="node1" presStyleIdx="0" presStyleCnt="8"/>
      <dgm:spPr/>
      <dgm:t>
        <a:bodyPr/>
        <a:lstStyle/>
        <a:p>
          <a:endParaRPr lang="es-PE"/>
        </a:p>
      </dgm:t>
    </dgm:pt>
    <dgm:pt modelId="{DAE0FB52-EBF4-4914-B060-53F4E3521B97}" type="pres">
      <dgm:prSet presAssocID="{ACD925B7-5CFA-4064-848B-53E64AE9CFDF}" presName="visible" presStyleLbl="node1" presStyleIdx="0" presStyleCnt="8" custScaleX="125852" custScaleY="117402"/>
      <dgm:spPr/>
      <dgm:t>
        <a:bodyPr/>
        <a:lstStyle/>
        <a:p>
          <a:endParaRPr lang="es-PE"/>
        </a:p>
      </dgm:t>
    </dgm:pt>
    <dgm:pt modelId="{E714DB19-3D4D-4DC6-868C-4B497F614C9C}" type="pres">
      <dgm:prSet presAssocID="{41B0D548-E51B-4B2F-95E5-754AEDA91762}" presName="Name25" presStyleLbl="parChTrans1D1" presStyleIdx="0" presStyleCnt="7"/>
      <dgm:spPr/>
      <dgm:t>
        <a:bodyPr/>
        <a:lstStyle/>
        <a:p>
          <a:endParaRPr lang="es-PE"/>
        </a:p>
      </dgm:t>
    </dgm:pt>
    <dgm:pt modelId="{6B8B97E9-0F89-43DC-B8E3-06F577763726}" type="pres">
      <dgm:prSet presAssocID="{AE28DD1C-6C0B-4A04-B6C2-BC98807A2CF2}" presName="node" presStyleCnt="0"/>
      <dgm:spPr/>
      <dgm:t>
        <a:bodyPr/>
        <a:lstStyle/>
        <a:p>
          <a:endParaRPr lang="es-PE"/>
        </a:p>
      </dgm:t>
    </dgm:pt>
    <dgm:pt modelId="{E9359486-C61C-453D-9EF4-BC02740939BF}" type="pres">
      <dgm:prSet presAssocID="{AE28DD1C-6C0B-4A04-B6C2-BC98807A2CF2}" presName="parentNode" presStyleLbl="node1" presStyleIdx="1" presStyleCnt="8" custScaleX="186634" custScaleY="178839" custLinFactNeighborX="-25097" custLinFactNeighborY="4470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C3AE53F-8F8F-4BEC-B71F-8F6EE0A6189A}" type="pres">
      <dgm:prSet presAssocID="{AE28DD1C-6C0B-4A04-B6C2-BC98807A2CF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5190404-7DA8-420A-BAAA-4B1BBF955E74}" type="pres">
      <dgm:prSet presAssocID="{C92FC5D9-398A-4857-BCC0-780DD5996EA9}" presName="Name25" presStyleLbl="parChTrans1D1" presStyleIdx="1" presStyleCnt="7"/>
      <dgm:spPr/>
      <dgm:t>
        <a:bodyPr/>
        <a:lstStyle/>
        <a:p>
          <a:endParaRPr lang="es-PE"/>
        </a:p>
      </dgm:t>
    </dgm:pt>
    <dgm:pt modelId="{AB2F07D8-EDCB-46B7-B1B2-DAA028C089E6}" type="pres">
      <dgm:prSet presAssocID="{34608EC4-5A9A-4CF8-90E3-307CEA23A828}" presName="node" presStyleCnt="0"/>
      <dgm:spPr/>
      <dgm:t>
        <a:bodyPr/>
        <a:lstStyle/>
        <a:p>
          <a:endParaRPr lang="es-PE"/>
        </a:p>
      </dgm:t>
    </dgm:pt>
    <dgm:pt modelId="{EFCC27E6-5111-47DB-BF71-6D61A9B7A8C1}" type="pres">
      <dgm:prSet presAssocID="{34608EC4-5A9A-4CF8-90E3-307CEA23A828}" presName="parentNode" presStyleLbl="node1" presStyleIdx="2" presStyleCnt="8" custScaleX="177624" custScaleY="181235" custLinFactNeighborX="14324" custLinFactNeighborY="-572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E057EE9-97C0-406F-9C31-35F3FC453B15}" type="pres">
      <dgm:prSet presAssocID="{34608EC4-5A9A-4CF8-90E3-307CEA23A82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60C61BF-B51B-4629-8A08-D8E1DEFA0ADA}" type="pres">
      <dgm:prSet presAssocID="{AF3FD173-8585-4E33-BD01-08FC245CB4A6}" presName="Name25" presStyleLbl="parChTrans1D1" presStyleIdx="2" presStyleCnt="7"/>
      <dgm:spPr/>
      <dgm:t>
        <a:bodyPr/>
        <a:lstStyle/>
        <a:p>
          <a:endParaRPr lang="es-PE"/>
        </a:p>
      </dgm:t>
    </dgm:pt>
    <dgm:pt modelId="{F6A173C1-B155-4853-A6BA-2ECDE8792112}" type="pres">
      <dgm:prSet presAssocID="{1B9398F1-D040-488A-A7B9-EDE971169502}" presName="node" presStyleCnt="0"/>
      <dgm:spPr/>
      <dgm:t>
        <a:bodyPr/>
        <a:lstStyle/>
        <a:p>
          <a:endParaRPr lang="es-PE"/>
        </a:p>
      </dgm:t>
    </dgm:pt>
    <dgm:pt modelId="{9FBE45D3-0309-4CB0-B697-2191ABDB33F7}" type="pres">
      <dgm:prSet presAssocID="{1B9398F1-D040-488A-A7B9-EDE971169502}" presName="parentNode" presStyleLbl="node1" presStyleIdx="3" presStyleCnt="8" custScaleX="185491" custScaleY="177911" custLinFactNeighborX="44581" custLinFactNeighborY="-2802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231AFA1-B4F8-4C4F-821C-915CBA8A77E8}" type="pres">
      <dgm:prSet presAssocID="{1B9398F1-D040-488A-A7B9-EDE97116950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AA235DD-5344-4623-BCDA-08966973623B}" type="pres">
      <dgm:prSet presAssocID="{570913A0-5D20-4B77-BF7C-3310474BE5DD}" presName="Name25" presStyleLbl="parChTrans1D1" presStyleIdx="3" presStyleCnt="7"/>
      <dgm:spPr/>
      <dgm:t>
        <a:bodyPr/>
        <a:lstStyle/>
        <a:p>
          <a:endParaRPr lang="es-PE"/>
        </a:p>
      </dgm:t>
    </dgm:pt>
    <dgm:pt modelId="{AD889DF6-1E36-4162-B97E-4B8EF6937E11}" type="pres">
      <dgm:prSet presAssocID="{B984F172-7B80-40E8-A0CD-380196B76EE0}" presName="node" presStyleCnt="0"/>
      <dgm:spPr/>
      <dgm:t>
        <a:bodyPr/>
        <a:lstStyle/>
        <a:p>
          <a:endParaRPr lang="es-PE"/>
        </a:p>
      </dgm:t>
    </dgm:pt>
    <dgm:pt modelId="{369C32C8-EC60-4CFF-A050-F837880C9910}" type="pres">
      <dgm:prSet presAssocID="{B984F172-7B80-40E8-A0CD-380196B76EE0}" presName="parentNode" presStyleLbl="node1" presStyleIdx="4" presStyleCnt="8" custScaleX="188774" custScaleY="183104" custLinFactX="7146" custLinFactNeighborX="100000" custLinFactNeighborY="-4564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38D9E3-1A83-4C75-9E4D-D486F6CBD45F}" type="pres">
      <dgm:prSet presAssocID="{B984F172-7B80-40E8-A0CD-380196B76EE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37A6594-C222-4831-9E8A-7152333AC968}" type="pres">
      <dgm:prSet presAssocID="{9F3C91F4-941B-407A-8095-E5013CCB4889}" presName="Name25" presStyleLbl="parChTrans1D1" presStyleIdx="4" presStyleCnt="7"/>
      <dgm:spPr/>
      <dgm:t>
        <a:bodyPr/>
        <a:lstStyle/>
        <a:p>
          <a:endParaRPr lang="es-PE"/>
        </a:p>
      </dgm:t>
    </dgm:pt>
    <dgm:pt modelId="{B72FAA03-B89D-4994-B4CE-9AA875D61BD8}" type="pres">
      <dgm:prSet presAssocID="{A9FA9235-214F-417C-9DD4-62938C2EE89F}" presName="node" presStyleCnt="0"/>
      <dgm:spPr/>
      <dgm:t>
        <a:bodyPr/>
        <a:lstStyle/>
        <a:p>
          <a:endParaRPr lang="es-PE"/>
        </a:p>
      </dgm:t>
    </dgm:pt>
    <dgm:pt modelId="{077D4021-5DDA-4A2A-94C9-D8F5E96B55DB}" type="pres">
      <dgm:prSet presAssocID="{A9FA9235-214F-417C-9DD4-62938C2EE89F}" presName="parentNode" presStyleLbl="node1" presStyleIdx="5" presStyleCnt="8" custScaleX="204623" custScaleY="203862" custLinFactX="44168" custLinFactNeighborX="100000" custLinFactNeighborY="-3580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4EEC22C-4DD8-4D67-804E-519E398FF7F7}" type="pres">
      <dgm:prSet presAssocID="{A9FA9235-214F-417C-9DD4-62938C2EE89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E313A70-6279-4EC5-8126-E76CFF23F269}" type="pres">
      <dgm:prSet presAssocID="{84532DDD-0A4A-43E6-B843-178B5D3C50C4}" presName="Name25" presStyleLbl="parChTrans1D1" presStyleIdx="5" presStyleCnt="7"/>
      <dgm:spPr/>
      <dgm:t>
        <a:bodyPr/>
        <a:lstStyle/>
        <a:p>
          <a:endParaRPr lang="es-PE"/>
        </a:p>
      </dgm:t>
    </dgm:pt>
    <dgm:pt modelId="{63C43470-CA0B-4451-8FB7-4E7BD57D8419}" type="pres">
      <dgm:prSet presAssocID="{F4B54FC9-B858-4BDC-8080-423F2945B33B}" presName="node" presStyleCnt="0"/>
      <dgm:spPr/>
      <dgm:t>
        <a:bodyPr/>
        <a:lstStyle/>
        <a:p>
          <a:endParaRPr lang="es-PE"/>
        </a:p>
      </dgm:t>
    </dgm:pt>
    <dgm:pt modelId="{9A2094FF-F692-4D7D-A533-A3AAEF7DAABD}" type="pres">
      <dgm:prSet presAssocID="{F4B54FC9-B858-4BDC-8080-423F2945B33B}" presName="parentNode" presStyleLbl="node1" presStyleIdx="6" presStyleCnt="8" custScaleX="172878" custScaleY="166544" custLinFactX="38349" custLinFactNeighborX="100000" custLinFactNeighborY="-2589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E4321A-C735-42F7-B6B9-7404B74BC1A1}" type="pres">
      <dgm:prSet presAssocID="{F4B54FC9-B858-4BDC-8080-423F2945B33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187A25A-D48F-44C0-8D3E-E751A2497A04}" type="pres">
      <dgm:prSet presAssocID="{3FE192D7-E5C5-451C-BA9A-B0201F2958DB}" presName="Name25" presStyleLbl="parChTrans1D1" presStyleIdx="6" presStyleCnt="7"/>
      <dgm:spPr/>
      <dgm:t>
        <a:bodyPr/>
        <a:lstStyle/>
        <a:p>
          <a:endParaRPr lang="es-PE"/>
        </a:p>
      </dgm:t>
    </dgm:pt>
    <dgm:pt modelId="{5298FBDB-BC82-40EF-B9CC-A65515187BFE}" type="pres">
      <dgm:prSet presAssocID="{8355884A-5447-43EF-8487-B94271FF1851}" presName="node" presStyleCnt="0"/>
      <dgm:spPr/>
      <dgm:t>
        <a:bodyPr/>
        <a:lstStyle/>
        <a:p>
          <a:endParaRPr lang="es-PE"/>
        </a:p>
      </dgm:t>
    </dgm:pt>
    <dgm:pt modelId="{B5304C87-66D4-446E-B4E9-852B3FF562E9}" type="pres">
      <dgm:prSet presAssocID="{8355884A-5447-43EF-8487-B94271FF1851}" presName="parentNode" presStyleLbl="node1" presStyleIdx="7" presStyleCnt="8" custScaleX="178224" custScaleY="161417" custLinFactNeighborX="98686" custLinFactNeighborY="-5056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C6CA07C-AC5B-45CB-9BE5-22574F4F13DF}" type="pres">
      <dgm:prSet presAssocID="{8355884A-5447-43EF-8487-B94271FF185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F21912D-DCF5-4676-AED6-878DE326970E}" type="presOf" srcId="{570913A0-5D20-4B77-BF7C-3310474BE5DD}" destId="{AAA235DD-5344-4623-BCDA-08966973623B}" srcOrd="0" destOrd="0" presId="urn:microsoft.com/office/officeart/2005/8/layout/radial2"/>
    <dgm:cxn modelId="{D0E08D80-B45F-4E04-A185-A1FB810FA115}" type="presOf" srcId="{84532DDD-0A4A-43E6-B843-178B5D3C50C4}" destId="{9E313A70-6279-4EC5-8126-E76CFF23F269}" srcOrd="0" destOrd="0" presId="urn:microsoft.com/office/officeart/2005/8/layout/radial2"/>
    <dgm:cxn modelId="{0FC78185-DBA7-4F3B-AB31-003F86EB61C4}" type="presOf" srcId="{1B9398F1-D040-488A-A7B9-EDE971169502}" destId="{9FBE45D3-0309-4CB0-B697-2191ABDB33F7}" srcOrd="0" destOrd="0" presId="urn:microsoft.com/office/officeart/2005/8/layout/radial2"/>
    <dgm:cxn modelId="{502DAED0-FF85-4181-BCB4-92B613BD4D64}" type="presOf" srcId="{AF3FD173-8585-4E33-BD01-08FC245CB4A6}" destId="{160C61BF-B51B-4629-8A08-D8E1DEFA0ADA}" srcOrd="0" destOrd="0" presId="urn:microsoft.com/office/officeart/2005/8/layout/radial2"/>
    <dgm:cxn modelId="{D7F5CBDC-B9EF-49A7-90C7-86D26ADBAC62}" type="presOf" srcId="{F4B54FC9-B858-4BDC-8080-423F2945B33B}" destId="{9A2094FF-F692-4D7D-A533-A3AAEF7DAABD}" srcOrd="0" destOrd="0" presId="urn:microsoft.com/office/officeart/2005/8/layout/radial2"/>
    <dgm:cxn modelId="{6E10B750-C64F-41C2-9CAF-5B88075B52CD}" srcId="{ACD925B7-5CFA-4064-848B-53E64AE9CFDF}" destId="{F4B54FC9-B858-4BDC-8080-423F2945B33B}" srcOrd="5" destOrd="0" parTransId="{84532DDD-0A4A-43E6-B843-178B5D3C50C4}" sibTransId="{C0FFE67D-96AE-4463-B419-4DE8107EEBAF}"/>
    <dgm:cxn modelId="{632E3736-B5F0-474A-9780-B18EB5BAF283}" type="presOf" srcId="{B984F172-7B80-40E8-A0CD-380196B76EE0}" destId="{369C32C8-EC60-4CFF-A050-F837880C9910}" srcOrd="0" destOrd="0" presId="urn:microsoft.com/office/officeart/2005/8/layout/radial2"/>
    <dgm:cxn modelId="{321973B4-D111-47F1-8D58-2DAE76F2557C}" srcId="{ACD925B7-5CFA-4064-848B-53E64AE9CFDF}" destId="{AE28DD1C-6C0B-4A04-B6C2-BC98807A2CF2}" srcOrd="0" destOrd="0" parTransId="{41B0D548-E51B-4B2F-95E5-754AEDA91762}" sibTransId="{868B9FF6-6F8D-4E78-B550-B43CBDDCA0D0}"/>
    <dgm:cxn modelId="{11966399-C40E-4F41-9965-98B9D76D2516}" type="presOf" srcId="{ACD925B7-5CFA-4064-848B-53E64AE9CFDF}" destId="{7DE155FF-6D9A-4F6A-8487-967B8D1492A1}" srcOrd="0" destOrd="0" presId="urn:microsoft.com/office/officeart/2005/8/layout/radial2"/>
    <dgm:cxn modelId="{00E8516E-70F7-45F5-940F-AE4D5E4916EE}" srcId="{ACD925B7-5CFA-4064-848B-53E64AE9CFDF}" destId="{1B9398F1-D040-488A-A7B9-EDE971169502}" srcOrd="2" destOrd="0" parTransId="{AF3FD173-8585-4E33-BD01-08FC245CB4A6}" sibTransId="{729B0C3A-03E7-448B-87DB-17BDBF272DCA}"/>
    <dgm:cxn modelId="{7F011BEC-F976-4320-86C4-628894304F6C}" srcId="{ACD925B7-5CFA-4064-848B-53E64AE9CFDF}" destId="{34608EC4-5A9A-4CF8-90E3-307CEA23A828}" srcOrd="1" destOrd="0" parTransId="{C92FC5D9-398A-4857-BCC0-780DD5996EA9}" sibTransId="{BD762712-F11E-4753-A9FA-B065D40CF79E}"/>
    <dgm:cxn modelId="{A8537A5E-1738-4757-A9A7-FA13BD977858}" srcId="{ACD925B7-5CFA-4064-848B-53E64AE9CFDF}" destId="{8355884A-5447-43EF-8487-B94271FF1851}" srcOrd="6" destOrd="0" parTransId="{3FE192D7-E5C5-451C-BA9A-B0201F2958DB}" sibTransId="{C34C73FB-64D6-4E57-A087-E846C28A6FB3}"/>
    <dgm:cxn modelId="{47751667-45BB-4EDD-A7E9-273AAB2540DE}" type="presOf" srcId="{3FE192D7-E5C5-451C-BA9A-B0201F2958DB}" destId="{C187A25A-D48F-44C0-8D3E-E751A2497A04}" srcOrd="0" destOrd="0" presId="urn:microsoft.com/office/officeart/2005/8/layout/radial2"/>
    <dgm:cxn modelId="{D1FC67BD-B34F-473A-8E26-FDE6178CA924}" type="presOf" srcId="{41B0D548-E51B-4B2F-95E5-754AEDA91762}" destId="{E714DB19-3D4D-4DC6-868C-4B497F614C9C}" srcOrd="0" destOrd="0" presId="urn:microsoft.com/office/officeart/2005/8/layout/radial2"/>
    <dgm:cxn modelId="{A2C1F787-AED1-430A-A0B2-073E7EB720AC}" type="presOf" srcId="{C92FC5D9-398A-4857-BCC0-780DD5996EA9}" destId="{55190404-7DA8-420A-BAAA-4B1BBF955E74}" srcOrd="0" destOrd="0" presId="urn:microsoft.com/office/officeart/2005/8/layout/radial2"/>
    <dgm:cxn modelId="{549210CF-28F8-462B-8D4E-C3C442C70ADF}" type="presOf" srcId="{9F3C91F4-941B-407A-8095-E5013CCB4889}" destId="{B37A6594-C222-4831-9E8A-7152333AC968}" srcOrd="0" destOrd="0" presId="urn:microsoft.com/office/officeart/2005/8/layout/radial2"/>
    <dgm:cxn modelId="{EDDA9438-2B2F-4CAF-A715-4340FCAB4556}" type="presOf" srcId="{A9FA9235-214F-417C-9DD4-62938C2EE89F}" destId="{077D4021-5DDA-4A2A-94C9-D8F5E96B55DB}" srcOrd="0" destOrd="0" presId="urn:microsoft.com/office/officeart/2005/8/layout/radial2"/>
    <dgm:cxn modelId="{4C029AE5-0102-429E-926F-3FF914EB0F03}" srcId="{ACD925B7-5CFA-4064-848B-53E64AE9CFDF}" destId="{B984F172-7B80-40E8-A0CD-380196B76EE0}" srcOrd="3" destOrd="0" parTransId="{570913A0-5D20-4B77-BF7C-3310474BE5DD}" sibTransId="{BD8FAB65-C2A7-4D1A-9B6F-6C972224F785}"/>
    <dgm:cxn modelId="{C2C38F0E-19F6-473D-B0E7-A86000F051BB}" type="presOf" srcId="{8355884A-5447-43EF-8487-B94271FF1851}" destId="{B5304C87-66D4-446E-B4E9-852B3FF562E9}" srcOrd="0" destOrd="0" presId="urn:microsoft.com/office/officeart/2005/8/layout/radial2"/>
    <dgm:cxn modelId="{4783ADB3-A952-4C49-8356-02ED04AE4976}" type="presOf" srcId="{AE28DD1C-6C0B-4A04-B6C2-BC98807A2CF2}" destId="{E9359486-C61C-453D-9EF4-BC02740939BF}" srcOrd="0" destOrd="0" presId="urn:microsoft.com/office/officeart/2005/8/layout/radial2"/>
    <dgm:cxn modelId="{464B5492-12A0-404F-96EA-059FBE57EF71}" srcId="{ACD925B7-5CFA-4064-848B-53E64AE9CFDF}" destId="{A9FA9235-214F-417C-9DD4-62938C2EE89F}" srcOrd="4" destOrd="0" parTransId="{9F3C91F4-941B-407A-8095-E5013CCB4889}" sibTransId="{41AA5C0D-0EF2-4C1E-B35A-7C861529E751}"/>
    <dgm:cxn modelId="{4D1469F2-BC51-4FE0-9E4F-B7ABF75A08EE}" type="presOf" srcId="{34608EC4-5A9A-4CF8-90E3-307CEA23A828}" destId="{EFCC27E6-5111-47DB-BF71-6D61A9B7A8C1}" srcOrd="0" destOrd="0" presId="urn:microsoft.com/office/officeart/2005/8/layout/radial2"/>
    <dgm:cxn modelId="{F02E0E6C-1832-421D-8086-ECF5AD37942F}" type="presParOf" srcId="{7DE155FF-6D9A-4F6A-8487-967B8D1492A1}" destId="{33A53261-04EF-4521-B45B-C42322B9C451}" srcOrd="0" destOrd="0" presId="urn:microsoft.com/office/officeart/2005/8/layout/radial2"/>
    <dgm:cxn modelId="{4050CAAA-4459-400D-BF1B-D2C2576227E7}" type="presParOf" srcId="{33A53261-04EF-4521-B45B-C42322B9C451}" destId="{BE3F8244-0B6A-46DF-B1C7-8248E3EFDFEF}" srcOrd="0" destOrd="0" presId="urn:microsoft.com/office/officeart/2005/8/layout/radial2"/>
    <dgm:cxn modelId="{12473D8F-E58C-4BA8-9814-7A10BE9BC41C}" type="presParOf" srcId="{BE3F8244-0B6A-46DF-B1C7-8248E3EFDFEF}" destId="{0A2BE5DA-2CD4-4713-9E66-6DDB709ED864}" srcOrd="0" destOrd="0" presId="urn:microsoft.com/office/officeart/2005/8/layout/radial2"/>
    <dgm:cxn modelId="{6E0D9E6F-0EBB-49B4-855C-E82F8874CB49}" type="presParOf" srcId="{BE3F8244-0B6A-46DF-B1C7-8248E3EFDFEF}" destId="{DAE0FB52-EBF4-4914-B060-53F4E3521B97}" srcOrd="1" destOrd="0" presId="urn:microsoft.com/office/officeart/2005/8/layout/radial2"/>
    <dgm:cxn modelId="{A99B01A2-3933-44C2-908A-F17D2E61A2B6}" type="presParOf" srcId="{33A53261-04EF-4521-B45B-C42322B9C451}" destId="{E714DB19-3D4D-4DC6-868C-4B497F614C9C}" srcOrd="1" destOrd="0" presId="urn:microsoft.com/office/officeart/2005/8/layout/radial2"/>
    <dgm:cxn modelId="{2DA29AB3-0105-408F-9D26-2678AD1CAFB2}" type="presParOf" srcId="{33A53261-04EF-4521-B45B-C42322B9C451}" destId="{6B8B97E9-0F89-43DC-B8E3-06F577763726}" srcOrd="2" destOrd="0" presId="urn:microsoft.com/office/officeart/2005/8/layout/radial2"/>
    <dgm:cxn modelId="{8CD54240-AF19-4E81-A874-15EC54400397}" type="presParOf" srcId="{6B8B97E9-0F89-43DC-B8E3-06F577763726}" destId="{E9359486-C61C-453D-9EF4-BC02740939BF}" srcOrd="0" destOrd="0" presId="urn:microsoft.com/office/officeart/2005/8/layout/radial2"/>
    <dgm:cxn modelId="{0241F94C-22E6-4B29-A5B5-7C1EC008C500}" type="presParOf" srcId="{6B8B97E9-0F89-43DC-B8E3-06F577763726}" destId="{4C3AE53F-8F8F-4BEC-B71F-8F6EE0A6189A}" srcOrd="1" destOrd="0" presId="urn:microsoft.com/office/officeart/2005/8/layout/radial2"/>
    <dgm:cxn modelId="{8FF3EEBD-69FF-4235-B758-3E10F2BEED2F}" type="presParOf" srcId="{33A53261-04EF-4521-B45B-C42322B9C451}" destId="{55190404-7DA8-420A-BAAA-4B1BBF955E74}" srcOrd="3" destOrd="0" presId="urn:microsoft.com/office/officeart/2005/8/layout/radial2"/>
    <dgm:cxn modelId="{7A0EC613-F471-4C66-9A9B-EEA69ACE171B}" type="presParOf" srcId="{33A53261-04EF-4521-B45B-C42322B9C451}" destId="{AB2F07D8-EDCB-46B7-B1B2-DAA028C089E6}" srcOrd="4" destOrd="0" presId="urn:microsoft.com/office/officeart/2005/8/layout/radial2"/>
    <dgm:cxn modelId="{1F2F30EE-0AAC-49B8-A51C-4394D96C2792}" type="presParOf" srcId="{AB2F07D8-EDCB-46B7-B1B2-DAA028C089E6}" destId="{EFCC27E6-5111-47DB-BF71-6D61A9B7A8C1}" srcOrd="0" destOrd="0" presId="urn:microsoft.com/office/officeart/2005/8/layout/radial2"/>
    <dgm:cxn modelId="{35D249DA-CE4C-419C-8F2D-8D39EBDBE8A4}" type="presParOf" srcId="{AB2F07D8-EDCB-46B7-B1B2-DAA028C089E6}" destId="{9E057EE9-97C0-406F-9C31-35F3FC453B15}" srcOrd="1" destOrd="0" presId="urn:microsoft.com/office/officeart/2005/8/layout/radial2"/>
    <dgm:cxn modelId="{9B3E32DD-C30F-4FDD-BA5B-8419C8C1F17F}" type="presParOf" srcId="{33A53261-04EF-4521-B45B-C42322B9C451}" destId="{160C61BF-B51B-4629-8A08-D8E1DEFA0ADA}" srcOrd="5" destOrd="0" presId="urn:microsoft.com/office/officeart/2005/8/layout/radial2"/>
    <dgm:cxn modelId="{0A5FA653-AC83-42E0-AF6C-93FA2F395F15}" type="presParOf" srcId="{33A53261-04EF-4521-B45B-C42322B9C451}" destId="{F6A173C1-B155-4853-A6BA-2ECDE8792112}" srcOrd="6" destOrd="0" presId="urn:microsoft.com/office/officeart/2005/8/layout/radial2"/>
    <dgm:cxn modelId="{A4D75564-E04C-40C2-A348-8E8D4814EBCF}" type="presParOf" srcId="{F6A173C1-B155-4853-A6BA-2ECDE8792112}" destId="{9FBE45D3-0309-4CB0-B697-2191ABDB33F7}" srcOrd="0" destOrd="0" presId="urn:microsoft.com/office/officeart/2005/8/layout/radial2"/>
    <dgm:cxn modelId="{75A35398-57B2-4917-8215-BF0F3AB97BCB}" type="presParOf" srcId="{F6A173C1-B155-4853-A6BA-2ECDE8792112}" destId="{E231AFA1-B4F8-4C4F-821C-915CBA8A77E8}" srcOrd="1" destOrd="0" presId="urn:microsoft.com/office/officeart/2005/8/layout/radial2"/>
    <dgm:cxn modelId="{41FD7FFD-83CD-4BB2-B9CD-74B8F3971E5D}" type="presParOf" srcId="{33A53261-04EF-4521-B45B-C42322B9C451}" destId="{AAA235DD-5344-4623-BCDA-08966973623B}" srcOrd="7" destOrd="0" presId="urn:microsoft.com/office/officeart/2005/8/layout/radial2"/>
    <dgm:cxn modelId="{ECA084A5-46DB-41B5-ACC5-6F128867F264}" type="presParOf" srcId="{33A53261-04EF-4521-B45B-C42322B9C451}" destId="{AD889DF6-1E36-4162-B97E-4B8EF6937E11}" srcOrd="8" destOrd="0" presId="urn:microsoft.com/office/officeart/2005/8/layout/radial2"/>
    <dgm:cxn modelId="{380230AD-20D6-424A-A871-B07984F974EF}" type="presParOf" srcId="{AD889DF6-1E36-4162-B97E-4B8EF6937E11}" destId="{369C32C8-EC60-4CFF-A050-F837880C9910}" srcOrd="0" destOrd="0" presId="urn:microsoft.com/office/officeart/2005/8/layout/radial2"/>
    <dgm:cxn modelId="{7233D031-9228-4FF2-8CC9-F3DB713FF531}" type="presParOf" srcId="{AD889DF6-1E36-4162-B97E-4B8EF6937E11}" destId="{7138D9E3-1A83-4C75-9E4D-D486F6CBD45F}" srcOrd="1" destOrd="0" presId="urn:microsoft.com/office/officeart/2005/8/layout/radial2"/>
    <dgm:cxn modelId="{562CC3A3-A494-4D0D-B83F-59F4C4EFB4F9}" type="presParOf" srcId="{33A53261-04EF-4521-B45B-C42322B9C451}" destId="{B37A6594-C222-4831-9E8A-7152333AC968}" srcOrd="9" destOrd="0" presId="urn:microsoft.com/office/officeart/2005/8/layout/radial2"/>
    <dgm:cxn modelId="{5FA3D427-2200-4FC7-8B33-574EFEA410B6}" type="presParOf" srcId="{33A53261-04EF-4521-B45B-C42322B9C451}" destId="{B72FAA03-B89D-4994-B4CE-9AA875D61BD8}" srcOrd="10" destOrd="0" presId="urn:microsoft.com/office/officeart/2005/8/layout/radial2"/>
    <dgm:cxn modelId="{1EE2F997-5F21-46BD-853C-15B35662F2D6}" type="presParOf" srcId="{B72FAA03-B89D-4994-B4CE-9AA875D61BD8}" destId="{077D4021-5DDA-4A2A-94C9-D8F5E96B55DB}" srcOrd="0" destOrd="0" presId="urn:microsoft.com/office/officeart/2005/8/layout/radial2"/>
    <dgm:cxn modelId="{A5678BC9-1118-413B-AFEA-A8CB915064D5}" type="presParOf" srcId="{B72FAA03-B89D-4994-B4CE-9AA875D61BD8}" destId="{24EEC22C-4DD8-4D67-804E-519E398FF7F7}" srcOrd="1" destOrd="0" presId="urn:microsoft.com/office/officeart/2005/8/layout/radial2"/>
    <dgm:cxn modelId="{43C03E13-9A1D-474A-9FCE-EE702D631849}" type="presParOf" srcId="{33A53261-04EF-4521-B45B-C42322B9C451}" destId="{9E313A70-6279-4EC5-8126-E76CFF23F269}" srcOrd="11" destOrd="0" presId="urn:microsoft.com/office/officeart/2005/8/layout/radial2"/>
    <dgm:cxn modelId="{7E99F05B-50CB-4ABE-A46C-9E35E557900D}" type="presParOf" srcId="{33A53261-04EF-4521-B45B-C42322B9C451}" destId="{63C43470-CA0B-4451-8FB7-4E7BD57D8419}" srcOrd="12" destOrd="0" presId="urn:microsoft.com/office/officeart/2005/8/layout/radial2"/>
    <dgm:cxn modelId="{E7C4B95E-DB6F-4D8C-B594-C5C03B2A2D3F}" type="presParOf" srcId="{63C43470-CA0B-4451-8FB7-4E7BD57D8419}" destId="{9A2094FF-F692-4D7D-A533-A3AAEF7DAABD}" srcOrd="0" destOrd="0" presId="urn:microsoft.com/office/officeart/2005/8/layout/radial2"/>
    <dgm:cxn modelId="{77268FB0-A230-4D0E-B4C2-55CF40E65606}" type="presParOf" srcId="{63C43470-CA0B-4451-8FB7-4E7BD57D8419}" destId="{FEE4321A-C735-42F7-B6B9-7404B74BC1A1}" srcOrd="1" destOrd="0" presId="urn:microsoft.com/office/officeart/2005/8/layout/radial2"/>
    <dgm:cxn modelId="{FC4C9CF5-3087-41C5-9D6B-04DC58FC1F04}" type="presParOf" srcId="{33A53261-04EF-4521-B45B-C42322B9C451}" destId="{C187A25A-D48F-44C0-8D3E-E751A2497A04}" srcOrd="13" destOrd="0" presId="urn:microsoft.com/office/officeart/2005/8/layout/radial2"/>
    <dgm:cxn modelId="{865B44AE-7DD6-4F41-B519-685503197A3E}" type="presParOf" srcId="{33A53261-04EF-4521-B45B-C42322B9C451}" destId="{5298FBDB-BC82-40EF-B9CC-A65515187BFE}" srcOrd="14" destOrd="0" presId="urn:microsoft.com/office/officeart/2005/8/layout/radial2"/>
    <dgm:cxn modelId="{5344FFC6-18AC-46DC-8548-33AF9898E559}" type="presParOf" srcId="{5298FBDB-BC82-40EF-B9CC-A65515187BFE}" destId="{B5304C87-66D4-446E-B4E9-852B3FF562E9}" srcOrd="0" destOrd="0" presId="urn:microsoft.com/office/officeart/2005/8/layout/radial2"/>
    <dgm:cxn modelId="{6EC0BAB1-73A9-4DFC-9C78-E0481536E5FF}" type="presParOf" srcId="{5298FBDB-BC82-40EF-B9CC-A65515187BFE}" destId="{1C6CA07C-AC5B-45CB-9BE5-22574F4F13D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936B04-2D3E-4D3B-8598-A9AE5BBFE078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A0F091E4-A4DD-4C8E-96F4-70B6EE3380AF}">
      <dgm:prSet phldrT="[Texto]" custT="1"/>
      <dgm:spPr/>
      <dgm:t>
        <a:bodyPr/>
        <a:lstStyle/>
        <a:p>
          <a:r>
            <a:rPr lang="es-PE" sz="1800" b="1" dirty="0" smtClean="0">
              <a:solidFill>
                <a:srgbClr val="002060"/>
              </a:solidFill>
              <a:latin typeface="Arial Narrow" pitchFamily="34" charset="0"/>
            </a:rPr>
            <a:t>Funciones y Competencias</a:t>
          </a:r>
          <a:endParaRPr lang="es-PE" sz="18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AF3F0EFA-5315-4ACD-8AB3-167A854F1B69}" type="parTrans" cxnId="{8FF6E28A-1466-4578-97DC-5F02D7E1F1F5}">
      <dgm:prSet/>
      <dgm:spPr/>
      <dgm:t>
        <a:bodyPr/>
        <a:lstStyle/>
        <a:p>
          <a:endParaRPr lang="es-PE" sz="1800" b="0">
            <a:solidFill>
              <a:srgbClr val="002060"/>
            </a:solidFill>
            <a:latin typeface="Arial Narrow" pitchFamily="34" charset="0"/>
          </a:endParaRPr>
        </a:p>
      </dgm:t>
    </dgm:pt>
    <dgm:pt modelId="{F679FA29-0938-4D61-A148-AF425152D5CB}" type="sibTrans" cxnId="{8FF6E28A-1466-4578-97DC-5F02D7E1F1F5}">
      <dgm:prSet/>
      <dgm:spPr/>
      <dgm:t>
        <a:bodyPr/>
        <a:lstStyle/>
        <a:p>
          <a:endParaRPr lang="es-PE" sz="1800" b="0">
            <a:solidFill>
              <a:srgbClr val="002060"/>
            </a:solidFill>
            <a:latin typeface="Arial Narrow" pitchFamily="34" charset="0"/>
          </a:endParaRPr>
        </a:p>
      </dgm:t>
    </dgm:pt>
    <dgm:pt modelId="{3246F0BC-600E-4C50-9377-6F4BB37EBFCB}">
      <dgm:prSet custT="1"/>
      <dgm:spPr/>
      <dgm:t>
        <a:bodyPr/>
        <a:lstStyle/>
        <a:p>
          <a:pPr algn="just"/>
          <a:r>
            <a:rPr lang="es-ES" sz="1800" b="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Recibe y analiza los ROS enviados por los SO. </a:t>
          </a:r>
          <a:endParaRPr lang="es-PE" sz="1800" b="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E334437C-C3C1-45CA-BC36-A51F245DC62D}" type="parTrans" cxnId="{6DC9CC62-4FF3-4974-91C5-AB9DD42368AE}">
      <dgm:prSet/>
      <dgm:spPr/>
      <dgm:t>
        <a:bodyPr/>
        <a:lstStyle/>
        <a:p>
          <a:endParaRPr lang="es-PE" sz="1800" b="0">
            <a:solidFill>
              <a:srgbClr val="002060"/>
            </a:solidFill>
            <a:latin typeface="Arial Narrow" pitchFamily="34" charset="0"/>
          </a:endParaRPr>
        </a:p>
      </dgm:t>
    </dgm:pt>
    <dgm:pt modelId="{67565DA8-DF25-4CE6-BCC3-D4CD06D8FFFB}" type="sibTrans" cxnId="{6DC9CC62-4FF3-4974-91C5-AB9DD42368AE}">
      <dgm:prSet/>
      <dgm:spPr/>
      <dgm:t>
        <a:bodyPr/>
        <a:lstStyle/>
        <a:p>
          <a:endParaRPr lang="es-PE" sz="1800" b="0">
            <a:solidFill>
              <a:srgbClr val="002060"/>
            </a:solidFill>
            <a:latin typeface="Arial Narrow" pitchFamily="34" charset="0"/>
          </a:endParaRPr>
        </a:p>
      </dgm:t>
    </dgm:pt>
    <dgm:pt modelId="{2FC31D1D-B4EE-4ED7-B96A-2B4946EB286F}">
      <dgm:prSet custT="1"/>
      <dgm:spPr/>
      <dgm:t>
        <a:bodyPr/>
        <a:lstStyle/>
        <a:p>
          <a:pPr algn="just"/>
          <a:r>
            <a:rPr lang="es-PE" sz="1800" b="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E</a:t>
          </a:r>
          <a:r>
            <a:rPr lang="es-ES" sz="1800" b="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mite IIF al MP. </a:t>
          </a:r>
          <a:endParaRPr lang="es-PE" sz="1800" b="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344AF3E5-8E6F-4083-86BF-09DB5A612E0C}" type="parTrans" cxnId="{5A67F7B2-5F7C-420E-8FEE-A64A75F8472E}">
      <dgm:prSet/>
      <dgm:spPr/>
      <dgm:t>
        <a:bodyPr/>
        <a:lstStyle/>
        <a:p>
          <a:endParaRPr lang="es-PE" sz="1800" b="0">
            <a:latin typeface="Arial Narrow" pitchFamily="34" charset="0"/>
          </a:endParaRPr>
        </a:p>
      </dgm:t>
    </dgm:pt>
    <dgm:pt modelId="{B3D7DD06-7C81-4969-AE9E-8905AB2DD0A4}" type="sibTrans" cxnId="{5A67F7B2-5F7C-420E-8FEE-A64A75F8472E}">
      <dgm:prSet/>
      <dgm:spPr/>
      <dgm:t>
        <a:bodyPr/>
        <a:lstStyle/>
        <a:p>
          <a:endParaRPr lang="es-PE" sz="1800" b="0">
            <a:latin typeface="Arial Narrow" pitchFamily="34" charset="0"/>
          </a:endParaRPr>
        </a:p>
      </dgm:t>
    </dgm:pt>
    <dgm:pt modelId="{639A46C5-736A-4031-8877-BA86574738CB}">
      <dgm:prSet custT="1"/>
      <dgm:spPr/>
      <dgm:t>
        <a:bodyPr/>
        <a:lstStyle/>
        <a:p>
          <a:pPr algn="just"/>
          <a:r>
            <a:rPr lang="es-ES" sz="1800" b="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Capacitación a los SO.</a:t>
          </a:r>
          <a:endParaRPr lang="es-PE" sz="1800" b="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524F0C3B-966D-48F7-AB87-FE30ADFC2B3B}" type="parTrans" cxnId="{4DD1C9C0-FCB5-4545-A249-4E3B7CA08DC6}">
      <dgm:prSet/>
      <dgm:spPr/>
      <dgm:t>
        <a:bodyPr/>
        <a:lstStyle/>
        <a:p>
          <a:endParaRPr lang="es-PE" sz="1800" b="0">
            <a:latin typeface="Arial Narrow" pitchFamily="34" charset="0"/>
          </a:endParaRPr>
        </a:p>
      </dgm:t>
    </dgm:pt>
    <dgm:pt modelId="{7689C870-4B76-4A59-98D5-DE64D406626D}" type="sibTrans" cxnId="{4DD1C9C0-FCB5-4545-A249-4E3B7CA08DC6}">
      <dgm:prSet/>
      <dgm:spPr/>
      <dgm:t>
        <a:bodyPr/>
        <a:lstStyle/>
        <a:p>
          <a:endParaRPr lang="es-PE" sz="1800" b="0">
            <a:latin typeface="Arial Narrow" pitchFamily="34" charset="0"/>
          </a:endParaRPr>
        </a:p>
      </dgm:t>
    </dgm:pt>
    <dgm:pt modelId="{BA83A0FB-3EBD-4D3E-96ED-8B6F96583D1F}">
      <dgm:prSet custT="1"/>
      <dgm:spPr/>
      <dgm:t>
        <a:bodyPr/>
        <a:lstStyle/>
        <a:p>
          <a:pPr algn="just"/>
          <a:r>
            <a:rPr lang="es-ES_tradnl" sz="1800" b="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Supervisa a los SO que no cuenten con OS propio.</a:t>
          </a:r>
          <a:endParaRPr lang="es-PE" sz="1800" b="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7969FBC4-2FA2-4823-939B-776CC3A42BA5}" type="parTrans" cxnId="{D4E5363A-E100-4169-88B9-FAA880A5B915}">
      <dgm:prSet/>
      <dgm:spPr/>
      <dgm:t>
        <a:bodyPr/>
        <a:lstStyle/>
        <a:p>
          <a:endParaRPr lang="es-PE" sz="1800" b="0">
            <a:latin typeface="Arial Narrow" pitchFamily="34" charset="0"/>
          </a:endParaRPr>
        </a:p>
      </dgm:t>
    </dgm:pt>
    <dgm:pt modelId="{769D53E3-FE56-4F3F-8A54-FF1FDFE01950}" type="sibTrans" cxnId="{D4E5363A-E100-4169-88B9-FAA880A5B915}">
      <dgm:prSet/>
      <dgm:spPr/>
      <dgm:t>
        <a:bodyPr/>
        <a:lstStyle/>
        <a:p>
          <a:endParaRPr lang="es-PE" sz="1800" b="0">
            <a:latin typeface="Arial Narrow" pitchFamily="34" charset="0"/>
          </a:endParaRPr>
        </a:p>
      </dgm:t>
    </dgm:pt>
    <dgm:pt modelId="{78705F6F-CC4A-4838-A768-EA3138FD7123}">
      <dgm:prSet custT="1"/>
      <dgm:spPr/>
      <dgm:t>
        <a:bodyPr/>
        <a:lstStyle/>
        <a:p>
          <a:pPr algn="just"/>
          <a:r>
            <a:rPr lang="es-ES_tradnl" sz="1800" b="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Coordina la supervisión del Sistema de Prevención con los diferentes OS (SMV, MINCETUR, SUNAT). </a:t>
          </a:r>
          <a:r>
            <a:rPr lang="es-PE" sz="1800" b="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 </a:t>
          </a:r>
          <a:endParaRPr lang="es-ES_tradnl" sz="1800" b="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CFEF6CF6-540B-4BF2-831F-0A3B00D1A5D8}" type="parTrans" cxnId="{C4C7F098-54EA-4B64-A160-41594D32BEC3}">
      <dgm:prSet/>
      <dgm:spPr/>
      <dgm:t>
        <a:bodyPr/>
        <a:lstStyle/>
        <a:p>
          <a:endParaRPr lang="es-PE" sz="1800" b="0">
            <a:latin typeface="Arial Narrow" pitchFamily="34" charset="0"/>
          </a:endParaRPr>
        </a:p>
      </dgm:t>
    </dgm:pt>
    <dgm:pt modelId="{F5BBB813-E25F-4E4C-911A-DA07088C2CE8}" type="sibTrans" cxnId="{C4C7F098-54EA-4B64-A160-41594D32BEC3}">
      <dgm:prSet/>
      <dgm:spPr/>
      <dgm:t>
        <a:bodyPr/>
        <a:lstStyle/>
        <a:p>
          <a:endParaRPr lang="es-PE" sz="1800" b="0">
            <a:latin typeface="Arial Narrow" pitchFamily="34" charset="0"/>
          </a:endParaRPr>
        </a:p>
      </dgm:t>
    </dgm:pt>
    <dgm:pt modelId="{BF67385F-CFC6-43E1-A8B6-743193B826F7}">
      <dgm:prSet custT="1"/>
      <dgm:spPr/>
      <dgm:t>
        <a:bodyPr/>
        <a:lstStyle/>
        <a:p>
          <a:pPr algn="just"/>
          <a:r>
            <a:rPr lang="es-ES" sz="1800" b="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Contacto de intercambio de información a nivel internacional en la lucha contra el LAFT.</a:t>
          </a:r>
          <a:endParaRPr lang="es-ES" sz="1800" b="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8B7F7D80-3095-499E-9412-CF53E3E5DBE2}" type="parTrans" cxnId="{5933BC8A-8D78-4C58-B7A3-BF75541E58BB}">
      <dgm:prSet/>
      <dgm:spPr/>
      <dgm:t>
        <a:bodyPr/>
        <a:lstStyle/>
        <a:p>
          <a:endParaRPr lang="es-PE" sz="1800" b="0">
            <a:latin typeface="Arial Narrow" pitchFamily="34" charset="0"/>
          </a:endParaRPr>
        </a:p>
      </dgm:t>
    </dgm:pt>
    <dgm:pt modelId="{D819636F-1A12-481B-A404-8EFDF895A42C}" type="sibTrans" cxnId="{5933BC8A-8D78-4C58-B7A3-BF75541E58BB}">
      <dgm:prSet/>
      <dgm:spPr/>
      <dgm:t>
        <a:bodyPr/>
        <a:lstStyle/>
        <a:p>
          <a:endParaRPr lang="es-PE" sz="1800" b="0">
            <a:latin typeface="Arial Narrow" pitchFamily="34" charset="0"/>
          </a:endParaRPr>
        </a:p>
      </dgm:t>
    </dgm:pt>
    <dgm:pt modelId="{3D8CBB21-B157-4340-B07C-2B94FB8BF7FD}">
      <dgm:prSet custT="1"/>
      <dgm:spPr/>
      <dgm:t>
        <a:bodyPr/>
        <a:lstStyle/>
        <a:p>
          <a:pPr algn="l"/>
          <a:r>
            <a:rPr lang="es-ES" sz="1800" b="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Ejecución del Plan Nacional Anti LA y FT.                                                          - </a:t>
          </a:r>
          <a:r>
            <a:rPr lang="es-PE" sz="1800" b="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Comisión Ejecutiva Multisectorial contra el LAFT.</a:t>
          </a:r>
          <a:endParaRPr lang="es-ES" sz="1800" b="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5F27CB85-E17D-41B1-B41E-997EFD25B733}" type="parTrans" cxnId="{FC6270FC-EC8B-42CD-912D-B3E2F03D28D3}">
      <dgm:prSet/>
      <dgm:spPr/>
      <dgm:t>
        <a:bodyPr/>
        <a:lstStyle/>
        <a:p>
          <a:endParaRPr lang="es-PE"/>
        </a:p>
      </dgm:t>
    </dgm:pt>
    <dgm:pt modelId="{E80BCA15-31BC-4345-A1E8-72BC4913ED45}" type="sibTrans" cxnId="{FC6270FC-EC8B-42CD-912D-B3E2F03D28D3}">
      <dgm:prSet/>
      <dgm:spPr/>
      <dgm:t>
        <a:bodyPr/>
        <a:lstStyle/>
        <a:p>
          <a:endParaRPr lang="es-PE"/>
        </a:p>
      </dgm:t>
    </dgm:pt>
    <dgm:pt modelId="{79FFA22A-C5C4-41D3-9041-6A55451E9AC3}">
      <dgm:prSet custT="1"/>
      <dgm:spPr/>
      <dgm:t>
        <a:bodyPr/>
        <a:lstStyle/>
        <a:p>
          <a:pPr algn="just"/>
          <a:endParaRPr lang="es-PE" sz="800" b="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2367B82E-56D0-49EA-ADD6-DF76E7692001}" type="parTrans" cxnId="{B90D82DC-29C3-4DBE-AD29-67CCD8AF27FF}">
      <dgm:prSet/>
      <dgm:spPr/>
      <dgm:t>
        <a:bodyPr/>
        <a:lstStyle/>
        <a:p>
          <a:endParaRPr lang="es-PE"/>
        </a:p>
      </dgm:t>
    </dgm:pt>
    <dgm:pt modelId="{D11B7307-5A0B-4A0C-B1A5-73C9C34AC46F}" type="sibTrans" cxnId="{B90D82DC-29C3-4DBE-AD29-67CCD8AF27FF}">
      <dgm:prSet/>
      <dgm:spPr/>
      <dgm:t>
        <a:bodyPr/>
        <a:lstStyle/>
        <a:p>
          <a:endParaRPr lang="es-PE"/>
        </a:p>
      </dgm:t>
    </dgm:pt>
    <dgm:pt modelId="{B6F608C4-B88D-4728-BEEE-595F48F40770}">
      <dgm:prSet custT="1"/>
      <dgm:spPr/>
      <dgm:t>
        <a:bodyPr/>
        <a:lstStyle/>
        <a:p>
          <a:pPr algn="just"/>
          <a:endParaRPr lang="es-PE" sz="800" b="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B4163E26-16BC-4A83-8B46-24A157B56403}" type="parTrans" cxnId="{331DADCB-5B9C-4FEE-B206-134A8587C530}">
      <dgm:prSet/>
      <dgm:spPr/>
      <dgm:t>
        <a:bodyPr/>
        <a:lstStyle/>
        <a:p>
          <a:endParaRPr lang="es-PE"/>
        </a:p>
      </dgm:t>
    </dgm:pt>
    <dgm:pt modelId="{A9BA7F39-285F-4C1F-AACB-E8E2F05EB818}" type="sibTrans" cxnId="{331DADCB-5B9C-4FEE-B206-134A8587C530}">
      <dgm:prSet/>
      <dgm:spPr/>
      <dgm:t>
        <a:bodyPr/>
        <a:lstStyle/>
        <a:p>
          <a:endParaRPr lang="es-PE"/>
        </a:p>
      </dgm:t>
    </dgm:pt>
    <dgm:pt modelId="{BB491A02-6D8D-43C7-955D-CE5C14044FC0}">
      <dgm:prSet custT="1"/>
      <dgm:spPr/>
      <dgm:t>
        <a:bodyPr/>
        <a:lstStyle/>
        <a:p>
          <a:pPr algn="just"/>
          <a:endParaRPr lang="es-PE" sz="800" b="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FC93C1AF-08AC-4F9E-961F-386E23F18C27}" type="parTrans" cxnId="{B5EFBB0E-D8EE-46B7-847D-AB175EC0DD84}">
      <dgm:prSet/>
      <dgm:spPr/>
      <dgm:t>
        <a:bodyPr/>
        <a:lstStyle/>
        <a:p>
          <a:endParaRPr lang="es-PE"/>
        </a:p>
      </dgm:t>
    </dgm:pt>
    <dgm:pt modelId="{4D4B1F59-D6B9-485F-8DEE-E16AC39B840E}" type="sibTrans" cxnId="{B5EFBB0E-D8EE-46B7-847D-AB175EC0DD84}">
      <dgm:prSet/>
      <dgm:spPr/>
      <dgm:t>
        <a:bodyPr/>
        <a:lstStyle/>
        <a:p>
          <a:endParaRPr lang="es-PE"/>
        </a:p>
      </dgm:t>
    </dgm:pt>
    <dgm:pt modelId="{244B7984-6B64-4CCC-904C-63F8F860A7C7}">
      <dgm:prSet custT="1"/>
      <dgm:spPr/>
      <dgm:t>
        <a:bodyPr/>
        <a:lstStyle/>
        <a:p>
          <a:pPr algn="just"/>
          <a:endParaRPr lang="es-ES_tradnl" sz="800" b="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44A5CA6D-64E7-4621-BA99-62222AAE24C0}" type="parTrans" cxnId="{B5E4CD26-8F82-4E38-995D-8D0F3E7E0B55}">
      <dgm:prSet/>
      <dgm:spPr/>
      <dgm:t>
        <a:bodyPr/>
        <a:lstStyle/>
        <a:p>
          <a:endParaRPr lang="es-PE"/>
        </a:p>
      </dgm:t>
    </dgm:pt>
    <dgm:pt modelId="{C8184B8F-8B8A-428A-9D81-DB02DF62F6E6}" type="sibTrans" cxnId="{B5E4CD26-8F82-4E38-995D-8D0F3E7E0B55}">
      <dgm:prSet/>
      <dgm:spPr/>
      <dgm:t>
        <a:bodyPr/>
        <a:lstStyle/>
        <a:p>
          <a:endParaRPr lang="es-PE"/>
        </a:p>
      </dgm:t>
    </dgm:pt>
    <dgm:pt modelId="{8D017798-3B5A-4BF2-965B-2F47C9C9EC43}">
      <dgm:prSet custT="1"/>
      <dgm:spPr/>
      <dgm:t>
        <a:bodyPr/>
        <a:lstStyle/>
        <a:p>
          <a:pPr algn="just"/>
          <a:endParaRPr lang="es-ES" sz="800" b="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794707E5-68E8-4D07-86FD-BD0575BD9580}" type="parTrans" cxnId="{F0B2AD69-D208-4A3D-A9CA-AB22E6A4AEF8}">
      <dgm:prSet/>
      <dgm:spPr/>
      <dgm:t>
        <a:bodyPr/>
        <a:lstStyle/>
        <a:p>
          <a:endParaRPr lang="es-PE"/>
        </a:p>
      </dgm:t>
    </dgm:pt>
    <dgm:pt modelId="{0F73C9F0-D649-40FB-9C68-C559EB71C0AD}" type="sibTrans" cxnId="{F0B2AD69-D208-4A3D-A9CA-AB22E6A4AEF8}">
      <dgm:prSet/>
      <dgm:spPr/>
      <dgm:t>
        <a:bodyPr/>
        <a:lstStyle/>
        <a:p>
          <a:endParaRPr lang="es-PE"/>
        </a:p>
      </dgm:t>
    </dgm:pt>
    <dgm:pt modelId="{062D2038-F7A8-40CD-B857-83F6B3F4C4F8}">
      <dgm:prSet custT="1"/>
      <dgm:spPr/>
      <dgm:t>
        <a:bodyPr/>
        <a:lstStyle/>
        <a:p>
          <a:pPr algn="just"/>
          <a:endParaRPr lang="es-ES" sz="800" b="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ADD5ABF2-7101-4914-8C58-C1AA9D651156}" type="parTrans" cxnId="{7E8542FD-5F09-44F1-88E7-66C4FEBD1D62}">
      <dgm:prSet/>
      <dgm:spPr/>
      <dgm:t>
        <a:bodyPr/>
        <a:lstStyle/>
        <a:p>
          <a:endParaRPr lang="es-PE"/>
        </a:p>
      </dgm:t>
    </dgm:pt>
    <dgm:pt modelId="{08D327CB-7443-44D3-B086-47713C90DE16}" type="sibTrans" cxnId="{7E8542FD-5F09-44F1-88E7-66C4FEBD1D62}">
      <dgm:prSet/>
      <dgm:spPr/>
      <dgm:t>
        <a:bodyPr/>
        <a:lstStyle/>
        <a:p>
          <a:endParaRPr lang="es-PE"/>
        </a:p>
      </dgm:t>
    </dgm:pt>
    <dgm:pt modelId="{D92E4F23-A945-4A83-89F7-4D636A3285DF}">
      <dgm:prSet custT="1"/>
      <dgm:spPr/>
      <dgm:t>
        <a:bodyPr/>
        <a:lstStyle/>
        <a:p>
          <a:pPr algn="l"/>
          <a:endParaRPr lang="es-ES" sz="1000" b="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79C2E787-D125-4104-83BA-F1D21782A18C}" type="parTrans" cxnId="{FD47A7B7-6133-44CC-A935-68B445C58D3A}">
      <dgm:prSet/>
      <dgm:spPr/>
      <dgm:t>
        <a:bodyPr/>
        <a:lstStyle/>
        <a:p>
          <a:endParaRPr lang="es-PE"/>
        </a:p>
      </dgm:t>
    </dgm:pt>
    <dgm:pt modelId="{8513C503-7FFD-4726-A487-C29BB748A834}" type="sibTrans" cxnId="{FD47A7B7-6133-44CC-A935-68B445C58D3A}">
      <dgm:prSet/>
      <dgm:spPr/>
      <dgm:t>
        <a:bodyPr/>
        <a:lstStyle/>
        <a:p>
          <a:endParaRPr lang="es-PE"/>
        </a:p>
      </dgm:t>
    </dgm:pt>
    <dgm:pt modelId="{DDA4A4F9-BE68-4A63-AEBD-BCF1B7E046B9}">
      <dgm:prSet custT="1"/>
      <dgm:spPr/>
      <dgm:t>
        <a:bodyPr/>
        <a:lstStyle/>
        <a:p>
          <a:pPr algn="just"/>
          <a:r>
            <a:rPr lang="es-PE" sz="1800" b="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Realiza investigaciones conjuntas (MP,  SUNAT y CGR)</a:t>
          </a:r>
        </a:p>
      </dgm:t>
    </dgm:pt>
    <dgm:pt modelId="{A2D76B44-78F8-485F-A8BF-CF0AF9005FF6}" type="parTrans" cxnId="{3AC14201-9354-4BCF-B71B-B367C806A66D}">
      <dgm:prSet/>
      <dgm:spPr/>
      <dgm:t>
        <a:bodyPr/>
        <a:lstStyle/>
        <a:p>
          <a:endParaRPr lang="es-PE"/>
        </a:p>
      </dgm:t>
    </dgm:pt>
    <dgm:pt modelId="{B4900F8B-D2D9-4B0F-A710-3F611C2F156F}" type="sibTrans" cxnId="{3AC14201-9354-4BCF-B71B-B367C806A66D}">
      <dgm:prSet/>
      <dgm:spPr/>
      <dgm:t>
        <a:bodyPr/>
        <a:lstStyle/>
        <a:p>
          <a:endParaRPr lang="es-PE"/>
        </a:p>
      </dgm:t>
    </dgm:pt>
    <dgm:pt modelId="{F34E9073-6B44-4FEE-A258-9E117DA46C29}">
      <dgm:prSet custT="1"/>
      <dgm:spPr/>
      <dgm:t>
        <a:bodyPr/>
        <a:lstStyle/>
        <a:p>
          <a:pPr algn="just"/>
          <a:endParaRPr lang="es-PE" sz="800" b="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gm:t>
    </dgm:pt>
    <dgm:pt modelId="{0D986B7E-12EF-4E6A-94B8-1DC38E73EF92}" type="parTrans" cxnId="{E1F8351D-59E3-4446-8F58-F6F8A24F20AD}">
      <dgm:prSet/>
      <dgm:spPr/>
      <dgm:t>
        <a:bodyPr/>
        <a:lstStyle/>
        <a:p>
          <a:endParaRPr lang="es-PE"/>
        </a:p>
      </dgm:t>
    </dgm:pt>
    <dgm:pt modelId="{EDDE11EC-0724-4AEA-B452-133A53058E10}" type="sibTrans" cxnId="{E1F8351D-59E3-4446-8F58-F6F8A24F20AD}">
      <dgm:prSet/>
      <dgm:spPr/>
      <dgm:t>
        <a:bodyPr/>
        <a:lstStyle/>
        <a:p>
          <a:endParaRPr lang="es-PE"/>
        </a:p>
      </dgm:t>
    </dgm:pt>
    <dgm:pt modelId="{080C3BC1-8E38-4DAC-8441-440B908E3620}" type="pres">
      <dgm:prSet presAssocID="{D7936B04-2D3E-4D3B-8598-A9AE5BBFE0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39D2DA7-34C5-40E2-AFBC-8688FF652D1C}" type="pres">
      <dgm:prSet presAssocID="{A0F091E4-A4DD-4C8E-96F4-70B6EE3380AF}" presName="parentLin" presStyleCnt="0"/>
      <dgm:spPr/>
    </dgm:pt>
    <dgm:pt modelId="{6D9551F9-64BB-4CAE-8905-0E3993E8BEC2}" type="pres">
      <dgm:prSet presAssocID="{A0F091E4-A4DD-4C8E-96F4-70B6EE3380AF}" presName="parentLeftMargin" presStyleLbl="node1" presStyleIdx="0" presStyleCnt="1"/>
      <dgm:spPr/>
      <dgm:t>
        <a:bodyPr/>
        <a:lstStyle/>
        <a:p>
          <a:endParaRPr lang="es-PE"/>
        </a:p>
      </dgm:t>
    </dgm:pt>
    <dgm:pt modelId="{02889269-00F7-4A81-950C-9110F71FEC6F}" type="pres">
      <dgm:prSet presAssocID="{A0F091E4-A4DD-4C8E-96F4-70B6EE3380AF}" presName="parentText" presStyleLbl="node1" presStyleIdx="0" presStyleCnt="1" custScaleY="40210" custLinFactNeighborX="835" custLinFactNeighborY="-1226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7E76E02-77A9-465B-B0D0-DF1EB3EEB24E}" type="pres">
      <dgm:prSet presAssocID="{A0F091E4-A4DD-4C8E-96F4-70B6EE3380AF}" presName="negativeSpace" presStyleCnt="0"/>
      <dgm:spPr/>
    </dgm:pt>
    <dgm:pt modelId="{958C637A-179E-4939-8FEF-295DBF4195A4}" type="pres">
      <dgm:prSet presAssocID="{A0F091E4-A4DD-4C8E-96F4-70B6EE3380AF}" presName="childText" presStyleLbl="conFgAcc1" presStyleIdx="0" presStyleCnt="1" custScaleY="83169" custLinFactNeighborY="3766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D47A7B7-6133-44CC-A935-68B445C58D3A}" srcId="{A0F091E4-A4DD-4C8E-96F4-70B6EE3380AF}" destId="{D92E4F23-A945-4A83-89F7-4D636A3285DF}" srcOrd="15" destOrd="0" parTransId="{79C2E787-D125-4104-83BA-F1D21782A18C}" sibTransId="{8513C503-7FFD-4726-A487-C29BB748A834}"/>
    <dgm:cxn modelId="{C4C7F098-54EA-4B64-A160-41594D32BEC3}" srcId="{A0F091E4-A4DD-4C8E-96F4-70B6EE3380AF}" destId="{78705F6F-CC4A-4838-A768-EA3138FD7123}" srcOrd="10" destOrd="0" parTransId="{CFEF6CF6-540B-4BF2-831F-0A3B00D1A5D8}" sibTransId="{F5BBB813-E25F-4E4C-911A-DA07088C2CE8}"/>
    <dgm:cxn modelId="{4892AD47-F087-4DB9-A637-09873F253852}" type="presOf" srcId="{639A46C5-736A-4031-8877-BA86574738CB}" destId="{958C637A-179E-4939-8FEF-295DBF4195A4}" srcOrd="0" destOrd="6" presId="urn:microsoft.com/office/officeart/2005/8/layout/list1"/>
    <dgm:cxn modelId="{26600C86-DCC3-4616-9C31-89563120A2F4}" type="presOf" srcId="{79FFA22A-C5C4-41D3-9041-6A55451E9AC3}" destId="{958C637A-179E-4939-8FEF-295DBF4195A4}" srcOrd="0" destOrd="1" presId="urn:microsoft.com/office/officeart/2005/8/layout/list1"/>
    <dgm:cxn modelId="{1BB0CCE7-2EF4-44DD-AEFB-7A40192FB689}" type="presOf" srcId="{78705F6F-CC4A-4838-A768-EA3138FD7123}" destId="{958C637A-179E-4939-8FEF-295DBF4195A4}" srcOrd="0" destOrd="10" presId="urn:microsoft.com/office/officeart/2005/8/layout/list1"/>
    <dgm:cxn modelId="{66970882-8A92-4400-BE0A-1A72A84DA69E}" type="presOf" srcId="{DDA4A4F9-BE68-4A63-AEBD-BCF1B7E046B9}" destId="{958C637A-179E-4939-8FEF-295DBF4195A4}" srcOrd="0" destOrd="4" presId="urn:microsoft.com/office/officeart/2005/8/layout/list1"/>
    <dgm:cxn modelId="{DE5343EF-6B43-46AE-B064-DE2D5E804B43}" type="presOf" srcId="{BF67385F-CFC6-43E1-A8B6-743193B826F7}" destId="{958C637A-179E-4939-8FEF-295DBF4195A4}" srcOrd="0" destOrd="12" presId="urn:microsoft.com/office/officeart/2005/8/layout/list1"/>
    <dgm:cxn modelId="{19AD2285-D7E3-4787-BE4E-2024953C568B}" type="presOf" srcId="{A0F091E4-A4DD-4C8E-96F4-70B6EE3380AF}" destId="{02889269-00F7-4A81-950C-9110F71FEC6F}" srcOrd="1" destOrd="0" presId="urn:microsoft.com/office/officeart/2005/8/layout/list1"/>
    <dgm:cxn modelId="{C5FF9E77-9A4B-457A-AEDA-A2594599F7B6}" type="presOf" srcId="{244B7984-6B64-4CCC-904C-63F8F860A7C7}" destId="{958C637A-179E-4939-8FEF-295DBF4195A4}" srcOrd="0" destOrd="9" presId="urn:microsoft.com/office/officeart/2005/8/layout/list1"/>
    <dgm:cxn modelId="{8FF6E28A-1466-4578-97DC-5F02D7E1F1F5}" srcId="{D7936B04-2D3E-4D3B-8598-A9AE5BBFE078}" destId="{A0F091E4-A4DD-4C8E-96F4-70B6EE3380AF}" srcOrd="0" destOrd="0" parTransId="{AF3F0EFA-5315-4ACD-8AB3-167A854F1B69}" sibTransId="{F679FA29-0938-4D61-A148-AF425152D5CB}"/>
    <dgm:cxn modelId="{E1F8351D-59E3-4446-8F58-F6F8A24F20AD}" srcId="{A0F091E4-A4DD-4C8E-96F4-70B6EE3380AF}" destId="{F34E9073-6B44-4FEE-A258-9E117DA46C29}" srcOrd="5" destOrd="0" parTransId="{0D986B7E-12EF-4E6A-94B8-1DC38E73EF92}" sibTransId="{EDDE11EC-0724-4AEA-B452-133A53058E10}"/>
    <dgm:cxn modelId="{5933BC8A-8D78-4C58-B7A3-BF75541E58BB}" srcId="{A0F091E4-A4DD-4C8E-96F4-70B6EE3380AF}" destId="{BF67385F-CFC6-43E1-A8B6-743193B826F7}" srcOrd="12" destOrd="0" parTransId="{8B7F7D80-3095-499E-9412-CF53E3E5DBE2}" sibTransId="{D819636F-1A12-481B-A404-8EFDF895A42C}"/>
    <dgm:cxn modelId="{4B98CA04-0461-4742-A5FD-DC15D5CAACFC}" type="presOf" srcId="{B6F608C4-B88D-4728-BEEE-595F48F40770}" destId="{958C637A-179E-4939-8FEF-295DBF4195A4}" srcOrd="0" destOrd="3" presId="urn:microsoft.com/office/officeart/2005/8/layout/list1"/>
    <dgm:cxn modelId="{1AF58A29-005D-4960-ABF4-30677ED5077C}" type="presOf" srcId="{8D017798-3B5A-4BF2-965B-2F47C9C9EC43}" destId="{958C637A-179E-4939-8FEF-295DBF4195A4}" srcOrd="0" destOrd="11" presId="urn:microsoft.com/office/officeart/2005/8/layout/list1"/>
    <dgm:cxn modelId="{3AC14201-9354-4BCF-B71B-B367C806A66D}" srcId="{A0F091E4-A4DD-4C8E-96F4-70B6EE3380AF}" destId="{DDA4A4F9-BE68-4A63-AEBD-BCF1B7E046B9}" srcOrd="4" destOrd="0" parTransId="{A2D76B44-78F8-485F-A8BF-CF0AF9005FF6}" sibTransId="{B4900F8B-D2D9-4B0F-A710-3F611C2F156F}"/>
    <dgm:cxn modelId="{B5EFBB0E-D8EE-46B7-847D-AB175EC0DD84}" srcId="{A0F091E4-A4DD-4C8E-96F4-70B6EE3380AF}" destId="{BB491A02-6D8D-43C7-955D-CE5C14044FC0}" srcOrd="7" destOrd="0" parTransId="{FC93C1AF-08AC-4F9E-961F-386E23F18C27}" sibTransId="{4D4B1F59-D6B9-485F-8DEE-E16AC39B840E}"/>
    <dgm:cxn modelId="{4DD1C9C0-FCB5-4545-A249-4E3B7CA08DC6}" srcId="{A0F091E4-A4DD-4C8E-96F4-70B6EE3380AF}" destId="{639A46C5-736A-4031-8877-BA86574738CB}" srcOrd="6" destOrd="0" parTransId="{524F0C3B-966D-48F7-AB87-FE30ADFC2B3B}" sibTransId="{7689C870-4B76-4A59-98D5-DE64D406626D}"/>
    <dgm:cxn modelId="{B5FB78DF-26C7-4107-AEC6-1F8C7A2BBCE3}" type="presOf" srcId="{D7936B04-2D3E-4D3B-8598-A9AE5BBFE078}" destId="{080C3BC1-8E38-4DAC-8441-440B908E3620}" srcOrd="0" destOrd="0" presId="urn:microsoft.com/office/officeart/2005/8/layout/list1"/>
    <dgm:cxn modelId="{F0B2AD69-D208-4A3D-A9CA-AB22E6A4AEF8}" srcId="{A0F091E4-A4DD-4C8E-96F4-70B6EE3380AF}" destId="{8D017798-3B5A-4BF2-965B-2F47C9C9EC43}" srcOrd="11" destOrd="0" parTransId="{794707E5-68E8-4D07-86FD-BD0575BD9580}" sibTransId="{0F73C9F0-D649-40FB-9C68-C559EB71C0AD}"/>
    <dgm:cxn modelId="{B5E4CD26-8F82-4E38-995D-8D0F3E7E0B55}" srcId="{A0F091E4-A4DD-4C8E-96F4-70B6EE3380AF}" destId="{244B7984-6B64-4CCC-904C-63F8F860A7C7}" srcOrd="9" destOrd="0" parTransId="{44A5CA6D-64E7-4621-BA99-62222AAE24C0}" sibTransId="{C8184B8F-8B8A-428A-9D81-DB02DF62F6E6}"/>
    <dgm:cxn modelId="{6408FEAC-5D74-4797-973D-48ED3A4DB758}" type="presOf" srcId="{A0F091E4-A4DD-4C8E-96F4-70B6EE3380AF}" destId="{6D9551F9-64BB-4CAE-8905-0E3993E8BEC2}" srcOrd="0" destOrd="0" presId="urn:microsoft.com/office/officeart/2005/8/layout/list1"/>
    <dgm:cxn modelId="{EF80A008-7412-41E7-901A-BE04548D8FC2}" type="presOf" srcId="{2FC31D1D-B4EE-4ED7-B96A-2B4946EB286F}" destId="{958C637A-179E-4939-8FEF-295DBF4195A4}" srcOrd="0" destOrd="2" presId="urn:microsoft.com/office/officeart/2005/8/layout/list1"/>
    <dgm:cxn modelId="{6D9730D5-CE32-4CA6-92EE-A045082BC1C0}" type="presOf" srcId="{3246F0BC-600E-4C50-9377-6F4BB37EBFCB}" destId="{958C637A-179E-4939-8FEF-295DBF4195A4}" srcOrd="0" destOrd="0" presId="urn:microsoft.com/office/officeart/2005/8/layout/list1"/>
    <dgm:cxn modelId="{CBD0D466-FCD2-4D94-8211-196210F540CF}" type="presOf" srcId="{F34E9073-6B44-4FEE-A258-9E117DA46C29}" destId="{958C637A-179E-4939-8FEF-295DBF4195A4}" srcOrd="0" destOrd="5" presId="urn:microsoft.com/office/officeart/2005/8/layout/list1"/>
    <dgm:cxn modelId="{D6656B9D-8BCE-44E2-AA04-E7983DA45C19}" type="presOf" srcId="{BA83A0FB-3EBD-4D3E-96ED-8B6F96583D1F}" destId="{958C637A-179E-4939-8FEF-295DBF4195A4}" srcOrd="0" destOrd="8" presId="urn:microsoft.com/office/officeart/2005/8/layout/list1"/>
    <dgm:cxn modelId="{331DADCB-5B9C-4FEE-B206-134A8587C530}" srcId="{A0F091E4-A4DD-4C8E-96F4-70B6EE3380AF}" destId="{B6F608C4-B88D-4728-BEEE-595F48F40770}" srcOrd="3" destOrd="0" parTransId="{B4163E26-16BC-4A83-8B46-24A157B56403}" sibTransId="{A9BA7F39-285F-4C1F-AACB-E8E2F05EB818}"/>
    <dgm:cxn modelId="{7E8542FD-5F09-44F1-88E7-66C4FEBD1D62}" srcId="{A0F091E4-A4DD-4C8E-96F4-70B6EE3380AF}" destId="{062D2038-F7A8-40CD-B857-83F6B3F4C4F8}" srcOrd="13" destOrd="0" parTransId="{ADD5ABF2-7101-4914-8C58-C1AA9D651156}" sibTransId="{08D327CB-7443-44D3-B086-47713C90DE16}"/>
    <dgm:cxn modelId="{FC6270FC-EC8B-42CD-912D-B3E2F03D28D3}" srcId="{A0F091E4-A4DD-4C8E-96F4-70B6EE3380AF}" destId="{3D8CBB21-B157-4340-B07C-2B94FB8BF7FD}" srcOrd="14" destOrd="0" parTransId="{5F27CB85-E17D-41B1-B41E-997EFD25B733}" sibTransId="{E80BCA15-31BC-4345-A1E8-72BC4913ED45}"/>
    <dgm:cxn modelId="{D4E5363A-E100-4169-88B9-FAA880A5B915}" srcId="{A0F091E4-A4DD-4C8E-96F4-70B6EE3380AF}" destId="{BA83A0FB-3EBD-4D3E-96ED-8B6F96583D1F}" srcOrd="8" destOrd="0" parTransId="{7969FBC4-2FA2-4823-939B-776CC3A42BA5}" sibTransId="{769D53E3-FE56-4F3F-8A54-FF1FDFE01950}"/>
    <dgm:cxn modelId="{F1222ABE-6E65-4935-A4DF-8A79F518FA02}" type="presOf" srcId="{062D2038-F7A8-40CD-B857-83F6B3F4C4F8}" destId="{958C637A-179E-4939-8FEF-295DBF4195A4}" srcOrd="0" destOrd="13" presId="urn:microsoft.com/office/officeart/2005/8/layout/list1"/>
    <dgm:cxn modelId="{E69FEDE3-7574-434B-89EC-36DE3DBAF690}" type="presOf" srcId="{BB491A02-6D8D-43C7-955D-CE5C14044FC0}" destId="{958C637A-179E-4939-8FEF-295DBF4195A4}" srcOrd="0" destOrd="7" presId="urn:microsoft.com/office/officeart/2005/8/layout/list1"/>
    <dgm:cxn modelId="{BAD7C9F2-9FDB-42FA-9342-64D883FAB4BB}" type="presOf" srcId="{3D8CBB21-B157-4340-B07C-2B94FB8BF7FD}" destId="{958C637A-179E-4939-8FEF-295DBF4195A4}" srcOrd="0" destOrd="14" presId="urn:microsoft.com/office/officeart/2005/8/layout/list1"/>
    <dgm:cxn modelId="{6DC9CC62-4FF3-4974-91C5-AB9DD42368AE}" srcId="{A0F091E4-A4DD-4C8E-96F4-70B6EE3380AF}" destId="{3246F0BC-600E-4C50-9377-6F4BB37EBFCB}" srcOrd="0" destOrd="0" parTransId="{E334437C-C3C1-45CA-BC36-A51F245DC62D}" sibTransId="{67565DA8-DF25-4CE6-BCC3-D4CD06D8FFFB}"/>
    <dgm:cxn modelId="{5A67F7B2-5F7C-420E-8FEE-A64A75F8472E}" srcId="{A0F091E4-A4DD-4C8E-96F4-70B6EE3380AF}" destId="{2FC31D1D-B4EE-4ED7-B96A-2B4946EB286F}" srcOrd="2" destOrd="0" parTransId="{344AF3E5-8E6F-4083-86BF-09DB5A612E0C}" sibTransId="{B3D7DD06-7C81-4969-AE9E-8905AB2DD0A4}"/>
    <dgm:cxn modelId="{933DE4FD-DD94-4EA7-8B37-CD95745C3FEA}" type="presOf" srcId="{D92E4F23-A945-4A83-89F7-4D636A3285DF}" destId="{958C637A-179E-4939-8FEF-295DBF4195A4}" srcOrd="0" destOrd="15" presId="urn:microsoft.com/office/officeart/2005/8/layout/list1"/>
    <dgm:cxn modelId="{B90D82DC-29C3-4DBE-AD29-67CCD8AF27FF}" srcId="{A0F091E4-A4DD-4C8E-96F4-70B6EE3380AF}" destId="{79FFA22A-C5C4-41D3-9041-6A55451E9AC3}" srcOrd="1" destOrd="0" parTransId="{2367B82E-56D0-49EA-ADD6-DF76E7692001}" sibTransId="{D11B7307-5A0B-4A0C-B1A5-73C9C34AC46F}"/>
    <dgm:cxn modelId="{10AA43E8-A1C8-45CE-8377-C1984F0B590E}" type="presParOf" srcId="{080C3BC1-8E38-4DAC-8441-440B908E3620}" destId="{739D2DA7-34C5-40E2-AFBC-8688FF652D1C}" srcOrd="0" destOrd="0" presId="urn:microsoft.com/office/officeart/2005/8/layout/list1"/>
    <dgm:cxn modelId="{0AD44AD5-FA79-4527-8D53-167BAD15AA23}" type="presParOf" srcId="{739D2DA7-34C5-40E2-AFBC-8688FF652D1C}" destId="{6D9551F9-64BB-4CAE-8905-0E3993E8BEC2}" srcOrd="0" destOrd="0" presId="urn:microsoft.com/office/officeart/2005/8/layout/list1"/>
    <dgm:cxn modelId="{6FDD2BAE-AA86-419D-AD93-1A6B040302D8}" type="presParOf" srcId="{739D2DA7-34C5-40E2-AFBC-8688FF652D1C}" destId="{02889269-00F7-4A81-950C-9110F71FEC6F}" srcOrd="1" destOrd="0" presId="urn:microsoft.com/office/officeart/2005/8/layout/list1"/>
    <dgm:cxn modelId="{B381CA09-B7BD-418A-8E25-DAEE1A186466}" type="presParOf" srcId="{080C3BC1-8E38-4DAC-8441-440B908E3620}" destId="{47E76E02-77A9-465B-B0D0-DF1EB3EEB24E}" srcOrd="1" destOrd="0" presId="urn:microsoft.com/office/officeart/2005/8/layout/list1"/>
    <dgm:cxn modelId="{02D307D8-DD0F-4562-BB70-A95F4B6AD4FD}" type="presParOf" srcId="{080C3BC1-8E38-4DAC-8441-440B908E3620}" destId="{958C637A-179E-4939-8FEF-295DBF4195A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128C93-266C-4D45-A34F-44EFA47C05C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4C09693-9831-42ED-9990-E0A89F052124}">
      <dgm:prSet phldrT="[Texto]" custT="1"/>
      <dgm:spPr>
        <a:solidFill>
          <a:srgbClr val="CDCDDE"/>
        </a:solidFill>
        <a:scene3d>
          <a:camera prst="orthographicFront"/>
          <a:lightRig rig="balanced" dir="t"/>
        </a:scene3d>
        <a:sp3d>
          <a:bevelT/>
        </a:sp3d>
      </dgm:spPr>
      <dgm:t>
        <a:bodyPr/>
        <a:lstStyle/>
        <a:p>
          <a:endParaRPr lang="es-MX" sz="1700" b="1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endParaRPr lang="es-MX" sz="1700" b="1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r>
            <a:rPr lang="es-MX" sz="17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Análisis Estratégico</a:t>
          </a:r>
        </a:p>
        <a:p>
          <a:r>
            <a:rPr lang="es-MX" sz="17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Generación de inteligencia financiera para la toma de decisiones  y acciones en la lucha contra el LAFT. </a:t>
          </a:r>
        </a:p>
        <a:p>
          <a:endParaRPr lang="es-MX" sz="1700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endParaRPr lang="es-PE" sz="1700" dirty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</dgm:t>
    </dgm:pt>
    <dgm:pt modelId="{4E479662-1B05-4A7A-A99E-6F2ADD224AF2}" type="parTrans" cxnId="{693E9BAB-4E28-4265-A94A-3E1ED1F615DA}">
      <dgm:prSet/>
      <dgm:spPr/>
      <dgm:t>
        <a:bodyPr/>
        <a:lstStyle/>
        <a:p>
          <a:endParaRPr lang="es-PE" sz="1700">
            <a:solidFill>
              <a:schemeClr val="tx1"/>
            </a:solidFill>
            <a:latin typeface="Arial Narrow" pitchFamily="34" charset="0"/>
          </a:endParaRPr>
        </a:p>
      </dgm:t>
    </dgm:pt>
    <dgm:pt modelId="{EA6401DC-AF47-4403-A41C-0484F7814C51}" type="sibTrans" cxnId="{693E9BAB-4E28-4265-A94A-3E1ED1F615DA}">
      <dgm:prSet/>
      <dgm:spPr/>
      <dgm:t>
        <a:bodyPr/>
        <a:lstStyle/>
        <a:p>
          <a:endParaRPr lang="es-PE" sz="1700">
            <a:solidFill>
              <a:schemeClr val="tx1"/>
            </a:solidFill>
            <a:latin typeface="Arial Narrow" pitchFamily="34" charset="0"/>
          </a:endParaRPr>
        </a:p>
      </dgm:t>
    </dgm:pt>
    <dgm:pt modelId="{979B5CF3-AC3A-4ECC-A99F-BF14F81DE778}">
      <dgm:prSet phldrT="[Texto]" custT="1"/>
      <dgm:spPr>
        <a:solidFill>
          <a:srgbClr val="CDCDDE"/>
        </a:solidFill>
        <a:scene3d>
          <a:camera prst="orthographicFront"/>
          <a:lightRig rig="balanced" dir="t"/>
        </a:scene3d>
        <a:sp3d>
          <a:bevelT/>
        </a:sp3d>
      </dgm:spPr>
      <dgm:t>
        <a:bodyPr/>
        <a:lstStyle/>
        <a:p>
          <a:endParaRPr lang="es-ES" sz="1700" b="1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endParaRPr lang="es-ES" sz="1700" b="1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r>
            <a:rPr lang="es-ES" sz="17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Cumplimiento    </a:t>
          </a:r>
          <a:r>
            <a:rPr lang="es-ES" sz="17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                   </a:t>
          </a:r>
        </a:p>
        <a:p>
          <a:r>
            <a:rPr lang="es-ES" sz="17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Gestión de las actividades de prevención y la supervisión del cumplimiento de las normas de LAFT</a:t>
          </a:r>
          <a:r>
            <a:rPr lang="es-PE" sz="17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.</a:t>
          </a:r>
        </a:p>
        <a:p>
          <a:endParaRPr lang="es-PE" sz="1000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endParaRPr lang="es-PE" sz="1700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</dgm:t>
    </dgm:pt>
    <dgm:pt modelId="{DB407F74-5613-477D-B8F5-6D84FC0FC8FE}" type="parTrans" cxnId="{3D15133D-707C-40F4-B596-91B8CCE82E7C}">
      <dgm:prSet/>
      <dgm:spPr/>
      <dgm:t>
        <a:bodyPr/>
        <a:lstStyle/>
        <a:p>
          <a:endParaRPr lang="es-PE" sz="1700"/>
        </a:p>
      </dgm:t>
    </dgm:pt>
    <dgm:pt modelId="{D8252B2D-44A3-4D9F-AE7B-609F20A3EC26}" type="sibTrans" cxnId="{3D15133D-707C-40F4-B596-91B8CCE82E7C}">
      <dgm:prSet/>
      <dgm:spPr/>
      <dgm:t>
        <a:bodyPr/>
        <a:lstStyle/>
        <a:p>
          <a:endParaRPr lang="es-PE" sz="1700"/>
        </a:p>
      </dgm:t>
    </dgm:pt>
    <dgm:pt modelId="{46B6A942-E244-4D75-BE1E-9E60FD4185D6}">
      <dgm:prSet phldrT="[Texto]" custT="1"/>
      <dgm:spPr>
        <a:solidFill>
          <a:srgbClr val="CDCDDE"/>
        </a:solidFill>
        <a:scene3d>
          <a:camera prst="orthographicFront"/>
          <a:lightRig rig="balanced" dir="t"/>
        </a:scene3d>
        <a:sp3d>
          <a:bevelT/>
        </a:sp3d>
      </dgm:spPr>
      <dgm:t>
        <a:bodyPr/>
        <a:lstStyle/>
        <a:p>
          <a:endParaRPr lang="es-MX" sz="1700" b="1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r>
            <a:rPr lang="es-MX" sz="17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Análisis Operativo</a:t>
          </a:r>
          <a:endParaRPr lang="es-PE" sz="1700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r>
            <a:rPr lang="es-PE" sz="17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Estudio y tratamiento de ROS, haciendo uso de información de diversas fuentes para identificar casos de LAFT.  </a:t>
          </a:r>
          <a:endParaRPr lang="es-PE" sz="1700" dirty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</dgm:t>
    </dgm:pt>
    <dgm:pt modelId="{D578E37F-2D53-44AD-9916-5D5897AD6F78}" type="parTrans" cxnId="{3ADC650F-9EBC-4324-B3EF-EFF6363FCAD1}">
      <dgm:prSet/>
      <dgm:spPr/>
      <dgm:t>
        <a:bodyPr/>
        <a:lstStyle/>
        <a:p>
          <a:endParaRPr lang="es-PE" sz="1700"/>
        </a:p>
      </dgm:t>
    </dgm:pt>
    <dgm:pt modelId="{9A7E9F18-4627-4D03-A69F-3082DEE7007E}" type="sibTrans" cxnId="{3ADC650F-9EBC-4324-B3EF-EFF6363FCAD1}">
      <dgm:prSet/>
      <dgm:spPr/>
      <dgm:t>
        <a:bodyPr/>
        <a:lstStyle/>
        <a:p>
          <a:endParaRPr lang="es-PE" sz="1700"/>
        </a:p>
      </dgm:t>
    </dgm:pt>
    <dgm:pt modelId="{FA0DC0C6-A29C-4D82-A81D-09FCDFCE5F42}" type="pres">
      <dgm:prSet presAssocID="{37128C93-266C-4D45-A34F-44EFA47C05CB}" presName="Name0" presStyleCnt="0">
        <dgm:presLayoutVars>
          <dgm:dir/>
          <dgm:resizeHandles val="exact"/>
        </dgm:presLayoutVars>
      </dgm:prSet>
      <dgm:spPr/>
    </dgm:pt>
    <dgm:pt modelId="{FB64C325-5B4C-4B8E-91E4-654555B44244}" type="pres">
      <dgm:prSet presAssocID="{37128C93-266C-4D45-A34F-44EFA47C05CB}" presName="fgShape" presStyleLbl="fgShp" presStyleIdx="0" presStyleCnt="1" custLinFactNeighborY="22751"/>
      <dgm:spPr>
        <a:solidFill>
          <a:srgbClr val="0D4A8D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6082E327-9B17-4549-9458-1EB6C9340C09}" type="pres">
      <dgm:prSet presAssocID="{37128C93-266C-4D45-A34F-44EFA47C05CB}" presName="linComp" presStyleCnt="0"/>
      <dgm:spPr/>
    </dgm:pt>
    <dgm:pt modelId="{0D9B542C-F7F8-4C15-8224-2A3F3FC430F0}" type="pres">
      <dgm:prSet presAssocID="{46B6A942-E244-4D75-BE1E-9E60FD4185D6}" presName="compNode" presStyleCnt="0"/>
      <dgm:spPr/>
    </dgm:pt>
    <dgm:pt modelId="{50CBBEBE-B0F8-43AE-834D-5559AAF2FE6A}" type="pres">
      <dgm:prSet presAssocID="{46B6A942-E244-4D75-BE1E-9E60FD4185D6}" presName="bkgdShape" presStyleLbl="node1" presStyleIdx="0" presStyleCnt="3"/>
      <dgm:spPr/>
      <dgm:t>
        <a:bodyPr/>
        <a:lstStyle/>
        <a:p>
          <a:endParaRPr lang="es-PE"/>
        </a:p>
      </dgm:t>
    </dgm:pt>
    <dgm:pt modelId="{6DD12173-DDD1-4B7C-956A-9B4B7841917C}" type="pres">
      <dgm:prSet presAssocID="{46B6A942-E244-4D75-BE1E-9E60FD4185D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F5DBE54-C8A2-4483-A1B9-2B50719D6A58}" type="pres">
      <dgm:prSet presAssocID="{46B6A942-E244-4D75-BE1E-9E60FD4185D6}" presName="invisiNode" presStyleLbl="node1" presStyleIdx="0" presStyleCnt="3"/>
      <dgm:spPr/>
    </dgm:pt>
    <dgm:pt modelId="{F18C59D5-1A61-4B1C-87A5-E3876DCBFC7E}" type="pres">
      <dgm:prSet presAssocID="{46B6A942-E244-4D75-BE1E-9E60FD4185D6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D7F432-AD79-41C6-882E-A5D037697622}" type="pres">
      <dgm:prSet presAssocID="{9A7E9F18-4627-4D03-A69F-3082DEE7007E}" presName="sibTrans" presStyleLbl="sibTrans2D1" presStyleIdx="0" presStyleCnt="0"/>
      <dgm:spPr/>
      <dgm:t>
        <a:bodyPr/>
        <a:lstStyle/>
        <a:p>
          <a:endParaRPr lang="es-PE"/>
        </a:p>
      </dgm:t>
    </dgm:pt>
    <dgm:pt modelId="{16C339D7-D8F6-4102-AB2D-3B67A8214879}" type="pres">
      <dgm:prSet presAssocID="{24C09693-9831-42ED-9990-E0A89F052124}" presName="compNode" presStyleCnt="0"/>
      <dgm:spPr/>
    </dgm:pt>
    <dgm:pt modelId="{EE55B36D-5354-4247-BDBB-324D48CF093A}" type="pres">
      <dgm:prSet presAssocID="{24C09693-9831-42ED-9990-E0A89F052124}" presName="bkgdShape" presStyleLbl="node1" presStyleIdx="1" presStyleCnt="3"/>
      <dgm:spPr/>
      <dgm:t>
        <a:bodyPr/>
        <a:lstStyle/>
        <a:p>
          <a:endParaRPr lang="es-PE"/>
        </a:p>
      </dgm:t>
    </dgm:pt>
    <dgm:pt modelId="{C4BACD5D-F6E2-486F-97A1-8881DD71F40F}" type="pres">
      <dgm:prSet presAssocID="{24C09693-9831-42ED-9990-E0A89F05212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1186C64-BA59-4127-9EBE-0533DAEEAB9B}" type="pres">
      <dgm:prSet presAssocID="{24C09693-9831-42ED-9990-E0A89F052124}" presName="invisiNode" presStyleLbl="node1" presStyleIdx="1" presStyleCnt="3"/>
      <dgm:spPr/>
    </dgm:pt>
    <dgm:pt modelId="{9D96B384-C586-430C-A8CA-FDDE1C66F6BD}" type="pres">
      <dgm:prSet presAssocID="{24C09693-9831-42ED-9990-E0A89F05212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17A8E9C5-4B68-4995-91D8-5CBB4A3078D8}" type="pres">
      <dgm:prSet presAssocID="{EA6401DC-AF47-4403-A41C-0484F7814C51}" presName="sibTrans" presStyleLbl="sibTrans2D1" presStyleIdx="0" presStyleCnt="0"/>
      <dgm:spPr/>
      <dgm:t>
        <a:bodyPr/>
        <a:lstStyle/>
        <a:p>
          <a:endParaRPr lang="es-PE"/>
        </a:p>
      </dgm:t>
    </dgm:pt>
    <dgm:pt modelId="{B78A80D1-36D8-4FF5-853C-93CCB04126A5}" type="pres">
      <dgm:prSet presAssocID="{979B5CF3-AC3A-4ECC-A99F-BF14F81DE778}" presName="compNode" presStyleCnt="0"/>
      <dgm:spPr/>
    </dgm:pt>
    <dgm:pt modelId="{7A6E5154-1CD6-4CA1-8458-1573471CB84C}" type="pres">
      <dgm:prSet presAssocID="{979B5CF3-AC3A-4ECC-A99F-BF14F81DE778}" presName="bkgdShape" presStyleLbl="node1" presStyleIdx="2" presStyleCnt="3"/>
      <dgm:spPr/>
      <dgm:t>
        <a:bodyPr/>
        <a:lstStyle/>
        <a:p>
          <a:endParaRPr lang="es-PE"/>
        </a:p>
      </dgm:t>
    </dgm:pt>
    <dgm:pt modelId="{0FD28913-202E-4876-822A-4983A83EC4E9}" type="pres">
      <dgm:prSet presAssocID="{979B5CF3-AC3A-4ECC-A99F-BF14F81DE77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87F1F21-392D-450F-BB90-7AAE6C12430F}" type="pres">
      <dgm:prSet presAssocID="{979B5CF3-AC3A-4ECC-A99F-BF14F81DE778}" presName="invisiNode" presStyleLbl="node1" presStyleIdx="2" presStyleCnt="3"/>
      <dgm:spPr/>
    </dgm:pt>
    <dgm:pt modelId="{A2648B09-E651-483F-BE5C-2365127189C1}" type="pres">
      <dgm:prSet presAssocID="{979B5CF3-AC3A-4ECC-A99F-BF14F81DE778}" presName="imagNode" presStyleLbl="fgImgPlace1" presStyleIdx="2" presStyleCnt="3" custScaleY="10599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D15133D-707C-40F4-B596-91B8CCE82E7C}" srcId="{37128C93-266C-4D45-A34F-44EFA47C05CB}" destId="{979B5CF3-AC3A-4ECC-A99F-BF14F81DE778}" srcOrd="2" destOrd="0" parTransId="{DB407F74-5613-477D-B8F5-6D84FC0FC8FE}" sibTransId="{D8252B2D-44A3-4D9F-AE7B-609F20A3EC26}"/>
    <dgm:cxn modelId="{693E9BAB-4E28-4265-A94A-3E1ED1F615DA}" srcId="{37128C93-266C-4D45-A34F-44EFA47C05CB}" destId="{24C09693-9831-42ED-9990-E0A89F052124}" srcOrd="1" destOrd="0" parTransId="{4E479662-1B05-4A7A-A99E-6F2ADD224AF2}" sibTransId="{EA6401DC-AF47-4403-A41C-0484F7814C51}"/>
    <dgm:cxn modelId="{3ADC650F-9EBC-4324-B3EF-EFF6363FCAD1}" srcId="{37128C93-266C-4D45-A34F-44EFA47C05CB}" destId="{46B6A942-E244-4D75-BE1E-9E60FD4185D6}" srcOrd="0" destOrd="0" parTransId="{D578E37F-2D53-44AD-9916-5D5897AD6F78}" sibTransId="{9A7E9F18-4627-4D03-A69F-3082DEE7007E}"/>
    <dgm:cxn modelId="{B721D41A-630B-412D-B51C-EA3C047A1D2B}" type="presOf" srcId="{46B6A942-E244-4D75-BE1E-9E60FD4185D6}" destId="{50CBBEBE-B0F8-43AE-834D-5559AAF2FE6A}" srcOrd="0" destOrd="0" presId="urn:microsoft.com/office/officeart/2005/8/layout/hList7"/>
    <dgm:cxn modelId="{7071C175-E9E0-42C7-9BE2-2D3418A67248}" type="presOf" srcId="{24C09693-9831-42ED-9990-E0A89F052124}" destId="{C4BACD5D-F6E2-486F-97A1-8881DD71F40F}" srcOrd="1" destOrd="0" presId="urn:microsoft.com/office/officeart/2005/8/layout/hList7"/>
    <dgm:cxn modelId="{DB71E01B-2CFA-489E-B3CC-6A56AEA5AF23}" type="presOf" srcId="{979B5CF3-AC3A-4ECC-A99F-BF14F81DE778}" destId="{7A6E5154-1CD6-4CA1-8458-1573471CB84C}" srcOrd="0" destOrd="0" presId="urn:microsoft.com/office/officeart/2005/8/layout/hList7"/>
    <dgm:cxn modelId="{90D0457D-A645-48A7-A6F6-BA87DC80DC08}" type="presOf" srcId="{24C09693-9831-42ED-9990-E0A89F052124}" destId="{EE55B36D-5354-4247-BDBB-324D48CF093A}" srcOrd="0" destOrd="0" presId="urn:microsoft.com/office/officeart/2005/8/layout/hList7"/>
    <dgm:cxn modelId="{27A26E37-A97E-4999-BB20-C7A15775E64A}" type="presOf" srcId="{979B5CF3-AC3A-4ECC-A99F-BF14F81DE778}" destId="{0FD28913-202E-4876-822A-4983A83EC4E9}" srcOrd="1" destOrd="0" presId="urn:microsoft.com/office/officeart/2005/8/layout/hList7"/>
    <dgm:cxn modelId="{FF4ABE5C-CB28-4E4E-9256-DBDA43960198}" type="presOf" srcId="{46B6A942-E244-4D75-BE1E-9E60FD4185D6}" destId="{6DD12173-DDD1-4B7C-956A-9B4B7841917C}" srcOrd="1" destOrd="0" presId="urn:microsoft.com/office/officeart/2005/8/layout/hList7"/>
    <dgm:cxn modelId="{87CD760A-DB63-46B9-8C10-12390332A015}" type="presOf" srcId="{EA6401DC-AF47-4403-A41C-0484F7814C51}" destId="{17A8E9C5-4B68-4995-91D8-5CBB4A3078D8}" srcOrd="0" destOrd="0" presId="urn:microsoft.com/office/officeart/2005/8/layout/hList7"/>
    <dgm:cxn modelId="{95B9D58F-0C73-4C1D-AC1A-749B34BEE2FF}" type="presOf" srcId="{9A7E9F18-4627-4D03-A69F-3082DEE7007E}" destId="{2BD7F432-AD79-41C6-882E-A5D037697622}" srcOrd="0" destOrd="0" presId="urn:microsoft.com/office/officeart/2005/8/layout/hList7"/>
    <dgm:cxn modelId="{C0EB9513-94F3-4059-A51C-DF5C897106BA}" type="presOf" srcId="{37128C93-266C-4D45-A34F-44EFA47C05CB}" destId="{FA0DC0C6-A29C-4D82-A81D-09FCDFCE5F42}" srcOrd="0" destOrd="0" presId="urn:microsoft.com/office/officeart/2005/8/layout/hList7"/>
    <dgm:cxn modelId="{FAD218EC-A653-44B7-BA0D-1259CDB49466}" type="presParOf" srcId="{FA0DC0C6-A29C-4D82-A81D-09FCDFCE5F42}" destId="{FB64C325-5B4C-4B8E-91E4-654555B44244}" srcOrd="0" destOrd="0" presId="urn:microsoft.com/office/officeart/2005/8/layout/hList7"/>
    <dgm:cxn modelId="{C7D9DD1B-0673-40D1-85E7-FEDB819A513B}" type="presParOf" srcId="{FA0DC0C6-A29C-4D82-A81D-09FCDFCE5F42}" destId="{6082E327-9B17-4549-9458-1EB6C9340C09}" srcOrd="1" destOrd="0" presId="urn:microsoft.com/office/officeart/2005/8/layout/hList7"/>
    <dgm:cxn modelId="{C3F92DB5-3085-4B47-8BFE-377C10C514A2}" type="presParOf" srcId="{6082E327-9B17-4549-9458-1EB6C9340C09}" destId="{0D9B542C-F7F8-4C15-8224-2A3F3FC430F0}" srcOrd="0" destOrd="0" presId="urn:microsoft.com/office/officeart/2005/8/layout/hList7"/>
    <dgm:cxn modelId="{A6D6CB60-241F-4EB2-9D7A-15FBE66277C9}" type="presParOf" srcId="{0D9B542C-F7F8-4C15-8224-2A3F3FC430F0}" destId="{50CBBEBE-B0F8-43AE-834D-5559AAF2FE6A}" srcOrd="0" destOrd="0" presId="urn:microsoft.com/office/officeart/2005/8/layout/hList7"/>
    <dgm:cxn modelId="{12779DD6-8B6F-4673-A83F-DA22A31FA6DF}" type="presParOf" srcId="{0D9B542C-F7F8-4C15-8224-2A3F3FC430F0}" destId="{6DD12173-DDD1-4B7C-956A-9B4B7841917C}" srcOrd="1" destOrd="0" presId="urn:microsoft.com/office/officeart/2005/8/layout/hList7"/>
    <dgm:cxn modelId="{33EE8ADD-CDB7-41A0-8416-216E70B143C1}" type="presParOf" srcId="{0D9B542C-F7F8-4C15-8224-2A3F3FC430F0}" destId="{3F5DBE54-C8A2-4483-A1B9-2B50719D6A58}" srcOrd="2" destOrd="0" presId="urn:microsoft.com/office/officeart/2005/8/layout/hList7"/>
    <dgm:cxn modelId="{99F13426-6285-4B83-BE28-B86AFBECE25B}" type="presParOf" srcId="{0D9B542C-F7F8-4C15-8224-2A3F3FC430F0}" destId="{F18C59D5-1A61-4B1C-87A5-E3876DCBFC7E}" srcOrd="3" destOrd="0" presId="urn:microsoft.com/office/officeart/2005/8/layout/hList7"/>
    <dgm:cxn modelId="{C966C4C5-3E6E-4B8E-8BFE-1309ABA197F0}" type="presParOf" srcId="{6082E327-9B17-4549-9458-1EB6C9340C09}" destId="{2BD7F432-AD79-41C6-882E-A5D037697622}" srcOrd="1" destOrd="0" presId="urn:microsoft.com/office/officeart/2005/8/layout/hList7"/>
    <dgm:cxn modelId="{7E165D8F-793E-4163-8445-0DB57FC24A66}" type="presParOf" srcId="{6082E327-9B17-4549-9458-1EB6C9340C09}" destId="{16C339D7-D8F6-4102-AB2D-3B67A8214879}" srcOrd="2" destOrd="0" presId="urn:microsoft.com/office/officeart/2005/8/layout/hList7"/>
    <dgm:cxn modelId="{83E767C6-4985-48CE-95CD-1778867599E9}" type="presParOf" srcId="{16C339D7-D8F6-4102-AB2D-3B67A8214879}" destId="{EE55B36D-5354-4247-BDBB-324D48CF093A}" srcOrd="0" destOrd="0" presId="urn:microsoft.com/office/officeart/2005/8/layout/hList7"/>
    <dgm:cxn modelId="{53FC68ED-106E-4CB4-BBF0-1770D8D1B4C1}" type="presParOf" srcId="{16C339D7-D8F6-4102-AB2D-3B67A8214879}" destId="{C4BACD5D-F6E2-486F-97A1-8881DD71F40F}" srcOrd="1" destOrd="0" presId="urn:microsoft.com/office/officeart/2005/8/layout/hList7"/>
    <dgm:cxn modelId="{B864CA6C-B303-4F1F-A961-96AACC34C4EB}" type="presParOf" srcId="{16C339D7-D8F6-4102-AB2D-3B67A8214879}" destId="{C1186C64-BA59-4127-9EBE-0533DAEEAB9B}" srcOrd="2" destOrd="0" presId="urn:microsoft.com/office/officeart/2005/8/layout/hList7"/>
    <dgm:cxn modelId="{E8490C9A-50F2-4637-8FBC-DAE5BD01CF2B}" type="presParOf" srcId="{16C339D7-D8F6-4102-AB2D-3B67A8214879}" destId="{9D96B384-C586-430C-A8CA-FDDE1C66F6BD}" srcOrd="3" destOrd="0" presId="urn:microsoft.com/office/officeart/2005/8/layout/hList7"/>
    <dgm:cxn modelId="{1ACFF348-96F6-4336-90E4-677288F1CFD2}" type="presParOf" srcId="{6082E327-9B17-4549-9458-1EB6C9340C09}" destId="{17A8E9C5-4B68-4995-91D8-5CBB4A3078D8}" srcOrd="3" destOrd="0" presId="urn:microsoft.com/office/officeart/2005/8/layout/hList7"/>
    <dgm:cxn modelId="{60B4B265-4084-48D6-93C6-2C215BC92128}" type="presParOf" srcId="{6082E327-9B17-4549-9458-1EB6C9340C09}" destId="{B78A80D1-36D8-4FF5-853C-93CCB04126A5}" srcOrd="4" destOrd="0" presId="urn:microsoft.com/office/officeart/2005/8/layout/hList7"/>
    <dgm:cxn modelId="{7B8EF6AC-1270-4BB9-8CBA-6BD9FA8F6724}" type="presParOf" srcId="{B78A80D1-36D8-4FF5-853C-93CCB04126A5}" destId="{7A6E5154-1CD6-4CA1-8458-1573471CB84C}" srcOrd="0" destOrd="0" presId="urn:microsoft.com/office/officeart/2005/8/layout/hList7"/>
    <dgm:cxn modelId="{B362DB4F-2112-4F4C-8ADE-76855B094C47}" type="presParOf" srcId="{B78A80D1-36D8-4FF5-853C-93CCB04126A5}" destId="{0FD28913-202E-4876-822A-4983A83EC4E9}" srcOrd="1" destOrd="0" presId="urn:microsoft.com/office/officeart/2005/8/layout/hList7"/>
    <dgm:cxn modelId="{7112EF71-EDA2-4C21-BBFF-D14783F38A71}" type="presParOf" srcId="{B78A80D1-36D8-4FF5-853C-93CCB04126A5}" destId="{C87F1F21-392D-450F-BB90-7AAE6C12430F}" srcOrd="2" destOrd="0" presId="urn:microsoft.com/office/officeart/2005/8/layout/hList7"/>
    <dgm:cxn modelId="{1DE534BA-A575-48DC-8C05-1DC5803ABD72}" type="presParOf" srcId="{B78A80D1-36D8-4FF5-853C-93CCB04126A5}" destId="{A2648B09-E651-483F-BE5C-2365127189C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DF7705-F402-45DD-9A02-133DD0D853B8}">
      <dsp:nvSpPr>
        <dsp:cNvPr id="0" name=""/>
        <dsp:cNvSpPr/>
      </dsp:nvSpPr>
      <dsp:spPr>
        <a:xfrm rot="5400000">
          <a:off x="2486648" y="-933273"/>
          <a:ext cx="1699857" cy="367275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>
              <a:solidFill>
                <a:srgbClr val="000066"/>
              </a:solidFill>
              <a:latin typeface="Arial Narrow" pitchFamily="34" charset="0"/>
            </a:rPr>
            <a:t>Proceso que consiste en introducir en la estructura económica y financiera de una sociedad, recursos provenientes de actividades ilícitas, con la finalidad de darles apariencia de legalidad.</a:t>
          </a:r>
          <a:endParaRPr lang="es-PE" sz="1800" kern="1200" dirty="0">
            <a:latin typeface="Arial Narrow" pitchFamily="34" charset="0"/>
          </a:endParaRPr>
        </a:p>
      </dsp:txBody>
      <dsp:txXfrm rot="5400000">
        <a:off x="2486648" y="-933273"/>
        <a:ext cx="1699857" cy="3672759"/>
      </dsp:txXfrm>
    </dsp:sp>
    <dsp:sp modelId="{649ADB40-9E40-44F2-9322-7A6474EC10FD}">
      <dsp:nvSpPr>
        <dsp:cNvPr id="0" name=""/>
        <dsp:cNvSpPr/>
      </dsp:nvSpPr>
      <dsp:spPr>
        <a:xfrm>
          <a:off x="184892" y="992"/>
          <a:ext cx="1315305" cy="180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Arial Narrow" pitchFamily="34" charset="0"/>
            </a:rPr>
            <a:t>Definición</a:t>
          </a:r>
          <a:endParaRPr lang="es-PE" sz="1800" kern="1200" dirty="0">
            <a:latin typeface="Arial Narrow" pitchFamily="34" charset="0"/>
          </a:endParaRPr>
        </a:p>
      </dsp:txBody>
      <dsp:txXfrm>
        <a:off x="184892" y="992"/>
        <a:ext cx="1315305" cy="1804228"/>
      </dsp:txXfrm>
    </dsp:sp>
    <dsp:sp modelId="{293821A6-708C-4801-8464-EBE20492C5BE}">
      <dsp:nvSpPr>
        <dsp:cNvPr id="0" name=""/>
        <dsp:cNvSpPr/>
      </dsp:nvSpPr>
      <dsp:spPr>
        <a:xfrm rot="5400000">
          <a:off x="2850836" y="666228"/>
          <a:ext cx="971483" cy="367275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>
              <a:solidFill>
                <a:srgbClr val="000066"/>
              </a:solidFill>
              <a:latin typeface="Arial Narrow" pitchFamily="34" charset="0"/>
            </a:rPr>
            <a:t>Ley N°27765 - Ley Penal contra el LA.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>
              <a:solidFill>
                <a:srgbClr val="000066"/>
              </a:solidFill>
              <a:latin typeface="Arial Narrow" pitchFamily="34" charset="0"/>
            </a:rPr>
            <a:t>Ley N°27693 - Ley creación de la UIF.</a:t>
          </a:r>
        </a:p>
      </dsp:txBody>
      <dsp:txXfrm rot="5400000">
        <a:off x="2850836" y="666228"/>
        <a:ext cx="971483" cy="3672759"/>
      </dsp:txXfrm>
    </dsp:sp>
    <dsp:sp modelId="{46D45C80-0CD1-49C2-B136-9336DF42B544}">
      <dsp:nvSpPr>
        <dsp:cNvPr id="0" name=""/>
        <dsp:cNvSpPr/>
      </dsp:nvSpPr>
      <dsp:spPr>
        <a:xfrm>
          <a:off x="184892" y="1895431"/>
          <a:ext cx="1315305" cy="12143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Arial Narrow" pitchFamily="34" charset="0"/>
            </a:rPr>
            <a:t>Norma</a:t>
          </a:r>
          <a:endParaRPr lang="es-PE" sz="1800" kern="1200" dirty="0">
            <a:latin typeface="Arial Narrow" pitchFamily="34" charset="0"/>
          </a:endParaRPr>
        </a:p>
      </dsp:txBody>
      <dsp:txXfrm>
        <a:off x="184892" y="1895431"/>
        <a:ext cx="1315305" cy="1214353"/>
      </dsp:txXfrm>
    </dsp:sp>
    <dsp:sp modelId="{F5C1F79B-8994-4411-841C-ECCDC135F053}">
      <dsp:nvSpPr>
        <dsp:cNvPr id="0" name=""/>
        <dsp:cNvSpPr/>
      </dsp:nvSpPr>
      <dsp:spPr>
        <a:xfrm rot="5400000">
          <a:off x="2614886" y="2156295"/>
          <a:ext cx="1443382" cy="367275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750" kern="1200" dirty="0" smtClean="0">
              <a:solidFill>
                <a:srgbClr val="000066"/>
              </a:solidFill>
              <a:latin typeface="Arial Narrow" pitchFamily="34" charset="0"/>
            </a:rPr>
            <a:t>Delitos contra la adm. pública, secuestro, proxenetismo, tráfico de menores, TID, defraudación tributaria, delitos aduaneros y otros similares que generen ganancias ilegales (excepción art.194° del CP).</a:t>
          </a:r>
        </a:p>
      </dsp:txBody>
      <dsp:txXfrm rot="5400000">
        <a:off x="2614886" y="2156295"/>
        <a:ext cx="1443382" cy="3672759"/>
      </dsp:txXfrm>
    </dsp:sp>
    <dsp:sp modelId="{9F394448-E5D2-45F5-8B10-53CC3ABBB4CD}">
      <dsp:nvSpPr>
        <dsp:cNvPr id="0" name=""/>
        <dsp:cNvSpPr/>
      </dsp:nvSpPr>
      <dsp:spPr>
        <a:xfrm>
          <a:off x="184892" y="3199996"/>
          <a:ext cx="1315305" cy="15853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Arial Narrow" pitchFamily="34" charset="0"/>
            </a:rPr>
            <a:t>Delitos </a:t>
          </a:r>
          <a:r>
            <a:rPr lang="es-PE" sz="1750" kern="1200" dirty="0" smtClean="0">
              <a:latin typeface="Arial Narrow" pitchFamily="34" charset="0"/>
            </a:rPr>
            <a:t>Precedentes</a:t>
          </a:r>
          <a:endParaRPr lang="es-PE" sz="1750" kern="1200" dirty="0">
            <a:latin typeface="Arial Narrow" pitchFamily="34" charset="0"/>
          </a:endParaRPr>
        </a:p>
      </dsp:txBody>
      <dsp:txXfrm>
        <a:off x="184892" y="3199996"/>
        <a:ext cx="1315305" cy="15853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DF7705-F402-45DD-9A02-133DD0D853B8}">
      <dsp:nvSpPr>
        <dsp:cNvPr id="0" name=""/>
        <dsp:cNvSpPr/>
      </dsp:nvSpPr>
      <dsp:spPr>
        <a:xfrm rot="5400000">
          <a:off x="3188024" y="-1342032"/>
          <a:ext cx="1232449" cy="402338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>
              <a:solidFill>
                <a:srgbClr val="000066"/>
              </a:solidFill>
              <a:latin typeface="Arial Narrow" pitchFamily="34" charset="0"/>
            </a:rPr>
            <a:t>Solicitud, recolección, o suministro de fondos u otros bienes con la intención de que sean utilizados para apoyar  </a:t>
          </a:r>
          <a:r>
            <a:rPr lang="es-PE" sz="1800" b="0" u="sng" kern="1200" dirty="0" smtClean="0">
              <a:solidFill>
                <a:srgbClr val="000066"/>
              </a:solidFill>
              <a:latin typeface="Arial Narrow" pitchFamily="34" charset="0"/>
            </a:rPr>
            <a:t>actos terroristas</a:t>
          </a:r>
          <a:r>
            <a:rPr lang="es-PE" sz="1800" b="0" u="none" kern="1200" dirty="0" smtClean="0">
              <a:solidFill>
                <a:srgbClr val="000066"/>
              </a:solidFill>
              <a:latin typeface="Arial Narrow" pitchFamily="34" charset="0"/>
            </a:rPr>
            <a:t>, </a:t>
          </a:r>
          <a:r>
            <a:rPr lang="es-PE" sz="1800" b="0" u="sng" kern="1200" dirty="0" smtClean="0">
              <a:solidFill>
                <a:srgbClr val="000066"/>
              </a:solidFill>
              <a:latin typeface="Arial Narrow" pitchFamily="34" charset="0"/>
            </a:rPr>
            <a:t>terroristas</a:t>
          </a:r>
          <a:r>
            <a:rPr lang="es-PE" sz="1800" b="0" u="none" kern="1200" dirty="0" smtClean="0">
              <a:solidFill>
                <a:srgbClr val="000066"/>
              </a:solidFill>
              <a:latin typeface="Arial Narrow" pitchFamily="34" charset="0"/>
            </a:rPr>
            <a:t> </a:t>
          </a:r>
          <a:r>
            <a:rPr lang="es-PE" sz="1800" kern="1200" dirty="0" smtClean="0">
              <a:solidFill>
                <a:srgbClr val="000066"/>
              </a:solidFill>
              <a:latin typeface="Arial Narrow" pitchFamily="34" charset="0"/>
            </a:rPr>
            <a:t>u </a:t>
          </a:r>
          <a:r>
            <a:rPr lang="es-PE" sz="1800" b="0" u="sng" kern="1200" dirty="0" smtClean="0">
              <a:solidFill>
                <a:srgbClr val="000066"/>
              </a:solidFill>
              <a:latin typeface="Arial Narrow" pitchFamily="34" charset="0"/>
            </a:rPr>
            <a:t>organizaciones terroristas</a:t>
          </a:r>
          <a:r>
            <a:rPr lang="es-PE" sz="1800" kern="1200" dirty="0" smtClean="0">
              <a:solidFill>
                <a:srgbClr val="000066"/>
              </a:solidFill>
              <a:latin typeface="Arial Narrow" pitchFamily="34" charset="0"/>
            </a:rPr>
            <a:t>.</a:t>
          </a:r>
          <a:endParaRPr lang="es-PE" sz="1800" kern="1200" dirty="0">
            <a:latin typeface="Arial Narrow" pitchFamily="34" charset="0"/>
          </a:endParaRPr>
        </a:p>
      </dsp:txBody>
      <dsp:txXfrm rot="5400000">
        <a:off x="3188024" y="-1342032"/>
        <a:ext cx="1232449" cy="4023388"/>
      </dsp:txXfrm>
    </dsp:sp>
    <dsp:sp modelId="{649ADB40-9E40-44F2-9322-7A6474EC10FD}">
      <dsp:nvSpPr>
        <dsp:cNvPr id="0" name=""/>
        <dsp:cNvSpPr/>
      </dsp:nvSpPr>
      <dsp:spPr>
        <a:xfrm>
          <a:off x="470600" y="2023"/>
          <a:ext cx="1321954" cy="13352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Arial Narrow" pitchFamily="34" charset="0"/>
            </a:rPr>
            <a:t>Definición</a:t>
          </a:r>
          <a:endParaRPr lang="es-PE" sz="2000" kern="1200" dirty="0">
            <a:latin typeface="Arial Narrow" pitchFamily="34" charset="0"/>
          </a:endParaRPr>
        </a:p>
      </dsp:txBody>
      <dsp:txXfrm>
        <a:off x="470600" y="2023"/>
        <a:ext cx="1321954" cy="1335276"/>
      </dsp:txXfrm>
    </dsp:sp>
    <dsp:sp modelId="{293821A6-708C-4801-8464-EBE20492C5BE}">
      <dsp:nvSpPr>
        <dsp:cNvPr id="0" name=""/>
        <dsp:cNvSpPr/>
      </dsp:nvSpPr>
      <dsp:spPr>
        <a:xfrm rot="5400000">
          <a:off x="3270138" y="60007"/>
          <a:ext cx="1068221" cy="402338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>
              <a:solidFill>
                <a:srgbClr val="000066"/>
              </a:solidFill>
              <a:latin typeface="Arial Narrow" pitchFamily="34" charset="0"/>
            </a:rPr>
            <a:t>Ley N°25475: acto de colaboración del terrorismo.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>
              <a:solidFill>
                <a:srgbClr val="000066"/>
              </a:solidFill>
              <a:latin typeface="Arial Narrow" pitchFamily="34" charset="0"/>
            </a:rPr>
            <a:t>A partir de la Ley N°28306, UIF recibe ROS de FT.</a:t>
          </a:r>
        </a:p>
      </dsp:txBody>
      <dsp:txXfrm rot="5400000">
        <a:off x="3270138" y="60007"/>
        <a:ext cx="1068221" cy="4023388"/>
      </dsp:txXfrm>
    </dsp:sp>
    <dsp:sp modelId="{46D45C80-0CD1-49C2-B136-9336DF42B544}">
      <dsp:nvSpPr>
        <dsp:cNvPr id="0" name=""/>
        <dsp:cNvSpPr/>
      </dsp:nvSpPr>
      <dsp:spPr>
        <a:xfrm>
          <a:off x="470600" y="1404063"/>
          <a:ext cx="1321954" cy="13352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Arial Narrow" pitchFamily="34" charset="0"/>
            </a:rPr>
            <a:t>Norma</a:t>
          </a:r>
          <a:endParaRPr lang="es-PE" sz="2000" kern="1200" dirty="0">
            <a:latin typeface="Arial Narrow" pitchFamily="34" charset="0"/>
          </a:endParaRPr>
        </a:p>
      </dsp:txBody>
      <dsp:txXfrm>
        <a:off x="470600" y="1404063"/>
        <a:ext cx="1321954" cy="1335276"/>
      </dsp:txXfrm>
    </dsp:sp>
    <dsp:sp modelId="{F5C1F79B-8994-4411-841C-ECCDC135F053}">
      <dsp:nvSpPr>
        <dsp:cNvPr id="0" name=""/>
        <dsp:cNvSpPr/>
      </dsp:nvSpPr>
      <dsp:spPr>
        <a:xfrm rot="5400000">
          <a:off x="3188029" y="1462048"/>
          <a:ext cx="1232439" cy="402338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>
              <a:solidFill>
                <a:srgbClr val="000066"/>
              </a:solidFill>
              <a:latin typeface="Arial Narrow" pitchFamily="34" charset="0"/>
            </a:rPr>
            <a:t>Convenio Internacional de la ONU para la Represión del FT de 1999</a:t>
          </a:r>
        </a:p>
      </dsp:txBody>
      <dsp:txXfrm rot="5400000">
        <a:off x="3188029" y="1462048"/>
        <a:ext cx="1232439" cy="4023388"/>
      </dsp:txXfrm>
    </dsp:sp>
    <dsp:sp modelId="{9F394448-E5D2-45F5-8B10-53CC3ABBB4CD}">
      <dsp:nvSpPr>
        <dsp:cNvPr id="0" name=""/>
        <dsp:cNvSpPr/>
      </dsp:nvSpPr>
      <dsp:spPr>
        <a:xfrm>
          <a:off x="470600" y="2806104"/>
          <a:ext cx="1321954" cy="13352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Arial Narrow" pitchFamily="34" charset="0"/>
            </a:rPr>
            <a:t>Convenios</a:t>
          </a:r>
          <a:endParaRPr lang="es-PE" sz="2000" kern="1200" dirty="0">
            <a:latin typeface="Arial Narrow" pitchFamily="34" charset="0"/>
          </a:endParaRPr>
        </a:p>
      </dsp:txBody>
      <dsp:txXfrm>
        <a:off x="470600" y="2806104"/>
        <a:ext cx="1321954" cy="13352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F0C8D9-575D-49F9-A064-E3F65B4661E6}">
      <dsp:nvSpPr>
        <dsp:cNvPr id="0" name=""/>
        <dsp:cNvSpPr/>
      </dsp:nvSpPr>
      <dsp:spPr>
        <a:xfrm rot="5400000">
          <a:off x="-138834" y="142904"/>
          <a:ext cx="925565" cy="6478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rgbClr val="000066"/>
              </a:solidFill>
              <a:latin typeface="Arial Narrow" pitchFamily="34" charset="0"/>
            </a:rPr>
            <a:t>2002</a:t>
          </a:r>
          <a:endParaRPr lang="es-PE" sz="1800" kern="1200" dirty="0">
            <a:solidFill>
              <a:srgbClr val="000066"/>
            </a:solidFill>
            <a:latin typeface="Arial Narrow" pitchFamily="34" charset="0"/>
          </a:endParaRPr>
        </a:p>
      </dsp:txBody>
      <dsp:txXfrm rot="5400000">
        <a:off x="-138834" y="142904"/>
        <a:ext cx="925565" cy="647895"/>
      </dsp:txXfrm>
    </dsp:sp>
    <dsp:sp modelId="{CA1D7D0F-436D-4EA9-92C7-818D120DB0F8}">
      <dsp:nvSpPr>
        <dsp:cNvPr id="0" name=""/>
        <dsp:cNvSpPr/>
      </dsp:nvSpPr>
      <dsp:spPr>
        <a:xfrm rot="5400000">
          <a:off x="4343619" y="-3691653"/>
          <a:ext cx="601617" cy="79930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>
              <a:solidFill>
                <a:srgbClr val="000066"/>
              </a:solidFill>
              <a:latin typeface="Arial Narrow" pitchFamily="34" charset="0"/>
            </a:rPr>
            <a:t>Ley 27693: Creación de la UIF. Sujetos obligados a informar.</a:t>
          </a:r>
          <a:endParaRPr lang="es-PE" sz="1800" kern="1200" dirty="0">
            <a:solidFill>
              <a:srgbClr val="000066"/>
            </a:solidFill>
            <a:latin typeface="Arial Narrow" pitchFamily="34" charset="0"/>
          </a:endParaRPr>
        </a:p>
      </dsp:txBody>
      <dsp:txXfrm rot="5400000">
        <a:off x="4343619" y="-3691653"/>
        <a:ext cx="601617" cy="7993064"/>
      </dsp:txXfrm>
    </dsp:sp>
    <dsp:sp modelId="{7DDDAFA6-886E-420A-B451-37A06F380012}">
      <dsp:nvSpPr>
        <dsp:cNvPr id="0" name=""/>
        <dsp:cNvSpPr/>
      </dsp:nvSpPr>
      <dsp:spPr>
        <a:xfrm rot="5400000">
          <a:off x="-138834" y="957414"/>
          <a:ext cx="925565" cy="6478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rgbClr val="000066"/>
              </a:solidFill>
              <a:latin typeface="Arial Narrow" pitchFamily="34" charset="0"/>
            </a:rPr>
            <a:t>2006</a:t>
          </a:r>
          <a:endParaRPr lang="es-PE" sz="1800" kern="1200" dirty="0">
            <a:solidFill>
              <a:srgbClr val="000066"/>
            </a:solidFill>
            <a:latin typeface="Arial Narrow" pitchFamily="34" charset="0"/>
          </a:endParaRPr>
        </a:p>
      </dsp:txBody>
      <dsp:txXfrm rot="5400000">
        <a:off x="-138834" y="957414"/>
        <a:ext cx="925565" cy="647895"/>
      </dsp:txXfrm>
    </dsp:sp>
    <dsp:sp modelId="{44E61BD2-C89B-42A5-80F5-832989B43B88}">
      <dsp:nvSpPr>
        <dsp:cNvPr id="0" name=""/>
        <dsp:cNvSpPr/>
      </dsp:nvSpPr>
      <dsp:spPr>
        <a:xfrm rot="5400000">
          <a:off x="4343619" y="-2877144"/>
          <a:ext cx="601617" cy="79930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>
              <a:solidFill>
                <a:srgbClr val="000066"/>
              </a:solidFill>
              <a:latin typeface="Arial Narrow" pitchFamily="34" charset="0"/>
            </a:rPr>
            <a:t>D.S. 018-2006-JUS: Reglamento de Ley 27693. Organismos supervisores.</a:t>
          </a:r>
          <a:endParaRPr lang="es-PE" sz="1800" kern="1200" dirty="0">
            <a:solidFill>
              <a:srgbClr val="000066"/>
            </a:solidFill>
            <a:latin typeface="Arial Narrow" pitchFamily="34" charset="0"/>
          </a:endParaRPr>
        </a:p>
      </dsp:txBody>
      <dsp:txXfrm rot="5400000">
        <a:off x="4343619" y="-2877144"/>
        <a:ext cx="601617" cy="7993064"/>
      </dsp:txXfrm>
    </dsp:sp>
    <dsp:sp modelId="{B98C48F3-9A79-42E0-B952-CCD9852EBB54}">
      <dsp:nvSpPr>
        <dsp:cNvPr id="0" name=""/>
        <dsp:cNvSpPr/>
      </dsp:nvSpPr>
      <dsp:spPr>
        <a:xfrm rot="5400000">
          <a:off x="-138834" y="1771923"/>
          <a:ext cx="925565" cy="6478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rgbClr val="000066"/>
              </a:solidFill>
              <a:latin typeface="Arial Narrow" pitchFamily="34" charset="0"/>
            </a:rPr>
            <a:t>2007</a:t>
          </a:r>
          <a:endParaRPr lang="es-PE" sz="1800" kern="1200" dirty="0">
            <a:solidFill>
              <a:srgbClr val="000066"/>
            </a:solidFill>
            <a:latin typeface="Arial Narrow" pitchFamily="34" charset="0"/>
          </a:endParaRPr>
        </a:p>
      </dsp:txBody>
      <dsp:txXfrm rot="5400000">
        <a:off x="-138834" y="1771923"/>
        <a:ext cx="925565" cy="647895"/>
      </dsp:txXfrm>
    </dsp:sp>
    <dsp:sp modelId="{8AE87878-9E08-429C-B689-45B496F8DD44}">
      <dsp:nvSpPr>
        <dsp:cNvPr id="0" name=""/>
        <dsp:cNvSpPr/>
      </dsp:nvSpPr>
      <dsp:spPr>
        <a:xfrm rot="5400000">
          <a:off x="4343619" y="-2062634"/>
          <a:ext cx="601617" cy="79930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>
              <a:solidFill>
                <a:srgbClr val="000066"/>
              </a:solidFill>
              <a:latin typeface="Arial Narrow" pitchFamily="34" charset="0"/>
            </a:rPr>
            <a:t>Res. SBS Nº479-2007: Normas Complementarias para Prevención del LAFT.</a:t>
          </a:r>
          <a:endParaRPr lang="es-PE" sz="1800" kern="1200" dirty="0">
            <a:solidFill>
              <a:srgbClr val="000066"/>
            </a:solidFill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>
              <a:solidFill>
                <a:srgbClr val="000066"/>
              </a:solidFill>
              <a:latin typeface="Arial Narrow" pitchFamily="34" charset="0"/>
            </a:rPr>
            <a:t>Ley Nº 29038: Incorpora la UIF a la SBS.</a:t>
          </a:r>
          <a:endParaRPr lang="es-PE" sz="1800" kern="1200" dirty="0">
            <a:solidFill>
              <a:srgbClr val="000066"/>
            </a:solidFill>
            <a:latin typeface="Arial Narrow" pitchFamily="34" charset="0"/>
          </a:endParaRPr>
        </a:p>
      </dsp:txBody>
      <dsp:txXfrm rot="5400000">
        <a:off x="4343619" y="-2062634"/>
        <a:ext cx="601617" cy="7993064"/>
      </dsp:txXfrm>
    </dsp:sp>
    <dsp:sp modelId="{8BB08932-8BEC-46AF-9B60-9CF574F66A4B}">
      <dsp:nvSpPr>
        <dsp:cNvPr id="0" name=""/>
        <dsp:cNvSpPr/>
      </dsp:nvSpPr>
      <dsp:spPr>
        <a:xfrm rot="5400000">
          <a:off x="-138834" y="2585633"/>
          <a:ext cx="925565" cy="6478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rgbClr val="000066"/>
              </a:solidFill>
              <a:latin typeface="Arial Narrow" pitchFamily="34" charset="0"/>
            </a:rPr>
            <a:t>2008</a:t>
          </a:r>
          <a:endParaRPr lang="es-PE" sz="1800" kern="1200" dirty="0">
            <a:solidFill>
              <a:srgbClr val="000066"/>
            </a:solidFill>
            <a:latin typeface="Arial Narrow" pitchFamily="34" charset="0"/>
          </a:endParaRPr>
        </a:p>
      </dsp:txBody>
      <dsp:txXfrm rot="5400000">
        <a:off x="-138834" y="2585633"/>
        <a:ext cx="925565" cy="647895"/>
      </dsp:txXfrm>
    </dsp:sp>
    <dsp:sp modelId="{E8A718A3-14FA-484B-ADA9-4618E1B5A443}">
      <dsp:nvSpPr>
        <dsp:cNvPr id="0" name=""/>
        <dsp:cNvSpPr/>
      </dsp:nvSpPr>
      <dsp:spPr>
        <a:xfrm rot="5400000">
          <a:off x="4181072" y="-1175912"/>
          <a:ext cx="887385" cy="79930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>
              <a:solidFill>
                <a:srgbClr val="000066"/>
              </a:solidFill>
              <a:latin typeface="Arial Narrow" pitchFamily="34" charset="0"/>
            </a:rPr>
            <a:t>Res. SBS Nº838-2008: Normas Complementarias para Prevención del LAFT. Deroga Res. SBS Nº479-2007 y modifica Reglamento de Sanciones.</a:t>
          </a:r>
          <a:endParaRPr lang="es-PE" sz="1800" kern="1200" dirty="0">
            <a:solidFill>
              <a:srgbClr val="000066"/>
            </a:solidFill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>
              <a:solidFill>
                <a:srgbClr val="000066"/>
              </a:solidFill>
              <a:latin typeface="Arial Narrow" pitchFamily="34" charset="0"/>
            </a:rPr>
            <a:t>Res. SBS Nº37-2008: Reglamento de la Gestión Integral de Riesgos. </a:t>
          </a:r>
          <a:endParaRPr lang="es-PE" sz="1800" kern="1200" dirty="0">
            <a:solidFill>
              <a:srgbClr val="000066"/>
            </a:solidFill>
            <a:latin typeface="Arial Narrow" pitchFamily="34" charset="0"/>
          </a:endParaRPr>
        </a:p>
      </dsp:txBody>
      <dsp:txXfrm rot="5400000">
        <a:off x="4181072" y="-1175912"/>
        <a:ext cx="887385" cy="7993064"/>
      </dsp:txXfrm>
    </dsp:sp>
    <dsp:sp modelId="{B15AD64C-77DC-4D78-A6FD-1F9637F30AAF}">
      <dsp:nvSpPr>
        <dsp:cNvPr id="0" name=""/>
        <dsp:cNvSpPr/>
      </dsp:nvSpPr>
      <dsp:spPr>
        <a:xfrm rot="5400000">
          <a:off x="-138834" y="3673695"/>
          <a:ext cx="925565" cy="6478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rgbClr val="000066"/>
              </a:solidFill>
              <a:latin typeface="Arial Narrow" pitchFamily="34" charset="0"/>
            </a:rPr>
            <a:t>2011</a:t>
          </a:r>
          <a:endParaRPr lang="es-PE" sz="1800" kern="1200" dirty="0">
            <a:solidFill>
              <a:srgbClr val="000066"/>
            </a:solidFill>
            <a:latin typeface="Arial Narrow" pitchFamily="34" charset="0"/>
          </a:endParaRPr>
        </a:p>
      </dsp:txBody>
      <dsp:txXfrm rot="5400000">
        <a:off x="-138834" y="3673695"/>
        <a:ext cx="925565" cy="647895"/>
      </dsp:txXfrm>
    </dsp:sp>
    <dsp:sp modelId="{34F11768-C444-43A3-882C-03B5F38C220D}">
      <dsp:nvSpPr>
        <dsp:cNvPr id="0" name=""/>
        <dsp:cNvSpPr/>
      </dsp:nvSpPr>
      <dsp:spPr>
        <a:xfrm rot="5400000">
          <a:off x="4213750" y="-160862"/>
          <a:ext cx="861353" cy="79930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>
              <a:solidFill>
                <a:srgbClr val="000066"/>
              </a:solidFill>
              <a:latin typeface="Arial Narrow" pitchFamily="34" charset="0"/>
            </a:rPr>
            <a:t>Res. SBS Nº2108-2011: Incorporación de corredores de seguros como SO a informar.</a:t>
          </a:r>
          <a:endParaRPr lang="es-PE" sz="1800" kern="1200" dirty="0">
            <a:solidFill>
              <a:srgbClr val="000066"/>
            </a:solidFill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>
              <a:solidFill>
                <a:srgbClr val="000066"/>
              </a:solidFill>
              <a:latin typeface="Arial Narrow" pitchFamily="34" charset="0"/>
            </a:rPr>
            <a:t>Proyecto de Res. SBS que incorpora anexo a Res. SBS N°838-2008 “Sistema de Prevención del LAFT de los Corredores de Seguros”</a:t>
          </a:r>
          <a:endParaRPr lang="es-PE" sz="1800" kern="1200" dirty="0">
            <a:solidFill>
              <a:srgbClr val="FF0000"/>
            </a:solidFill>
            <a:latin typeface="Arial Narrow" pitchFamily="34" charset="0"/>
          </a:endParaRPr>
        </a:p>
      </dsp:txBody>
      <dsp:txXfrm rot="5400000">
        <a:off x="4213750" y="-160862"/>
        <a:ext cx="861353" cy="79930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C100F-7000-49AD-ABE2-1DA8C658F9A6}">
      <dsp:nvSpPr>
        <dsp:cNvPr id="0" name=""/>
        <dsp:cNvSpPr/>
      </dsp:nvSpPr>
      <dsp:spPr>
        <a:xfrm>
          <a:off x="0" y="0"/>
          <a:ext cx="8784976" cy="40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2563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Sistema Financiero, </a:t>
          </a:r>
          <a:r>
            <a:rPr lang="es-ES_tradnl" sz="1500" b="1" kern="1200" dirty="0" smtClean="0">
              <a:solidFill>
                <a:srgbClr val="000066"/>
              </a:solidFill>
              <a:latin typeface="Arial Narrow" pitchFamily="34" charset="0"/>
            </a:rPr>
            <a:t>Seguros</a:t>
          </a: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, AFP, Servicios Complementarios y Conexos, Fiduciarios</a:t>
          </a:r>
          <a:endParaRPr lang="es-PE" sz="1500" kern="1200" dirty="0">
            <a:solidFill>
              <a:srgbClr val="000066"/>
            </a:solidFill>
            <a:latin typeface="Arial Narrow" pitchFamily="34" charset="0"/>
          </a:endParaRPr>
        </a:p>
      </dsp:txBody>
      <dsp:txXfrm>
        <a:off x="1797649" y="0"/>
        <a:ext cx="6987326" cy="406539"/>
      </dsp:txXfrm>
    </dsp:sp>
    <dsp:sp modelId="{845F9201-DA98-45C5-B970-B694E48963D9}">
      <dsp:nvSpPr>
        <dsp:cNvPr id="0" name=""/>
        <dsp:cNvSpPr/>
      </dsp:nvSpPr>
      <dsp:spPr>
        <a:xfrm>
          <a:off x="40653" y="40653"/>
          <a:ext cx="1756995" cy="32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BCF1F-E7A9-4A87-96BB-EA8BE93DA4AE}">
      <dsp:nvSpPr>
        <dsp:cNvPr id="0" name=""/>
        <dsp:cNvSpPr/>
      </dsp:nvSpPr>
      <dsp:spPr>
        <a:xfrm>
          <a:off x="0" y="447193"/>
          <a:ext cx="8784976" cy="40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0" rIns="57150" bIns="57150" numCol="1" spcCol="1270" anchor="ctr" anchorCtr="0">
          <a:noAutofit/>
        </a:bodyPr>
        <a:lstStyle/>
        <a:p>
          <a:pPr marL="182563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SAB e Intermediarios de Valores, Administradoras de Fondos Mutuos e Inversión, Sociedades </a:t>
          </a:r>
          <a:r>
            <a:rPr lang="es-ES_tradnl" sz="1500" kern="1200" dirty="0" err="1" smtClean="0">
              <a:solidFill>
                <a:srgbClr val="000066"/>
              </a:solidFill>
              <a:latin typeface="Arial Narrow" pitchFamily="34" charset="0"/>
            </a:rPr>
            <a:t>Titulizadoras</a:t>
          </a: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, Compensación y Liquidación de Valores, Fondos Colectivos</a:t>
          </a:r>
          <a:endParaRPr lang="es-PE" sz="1500" kern="1200" dirty="0">
            <a:solidFill>
              <a:srgbClr val="000066"/>
            </a:solidFill>
            <a:latin typeface="Arial Narrow" pitchFamily="34" charset="0"/>
          </a:endParaRPr>
        </a:p>
      </dsp:txBody>
      <dsp:txXfrm>
        <a:off x="1797649" y="447193"/>
        <a:ext cx="6987326" cy="406539"/>
      </dsp:txXfrm>
    </dsp:sp>
    <dsp:sp modelId="{3262FDD6-1DF4-464E-A145-7B3B775A7947}">
      <dsp:nvSpPr>
        <dsp:cNvPr id="0" name=""/>
        <dsp:cNvSpPr/>
      </dsp:nvSpPr>
      <dsp:spPr>
        <a:xfrm>
          <a:off x="40653" y="487847"/>
          <a:ext cx="1756995" cy="32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EF386-EAFA-4A2F-9B12-62948C941AFF}">
      <dsp:nvSpPr>
        <dsp:cNvPr id="0" name=""/>
        <dsp:cNvSpPr/>
      </dsp:nvSpPr>
      <dsp:spPr>
        <a:xfrm>
          <a:off x="0" y="894386"/>
          <a:ext cx="8784976" cy="40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2563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Casinos, Salas de Máquinas y Tragamonedas, Agencias de Viajes y Turismo, Hoteles, Restaurantes</a:t>
          </a:r>
          <a:endParaRPr lang="es-PE" sz="1500" kern="1200" dirty="0">
            <a:solidFill>
              <a:srgbClr val="000066"/>
            </a:solidFill>
            <a:latin typeface="Arial Narrow" pitchFamily="34" charset="0"/>
          </a:endParaRPr>
        </a:p>
      </dsp:txBody>
      <dsp:txXfrm>
        <a:off x="1797649" y="894386"/>
        <a:ext cx="6987326" cy="406539"/>
      </dsp:txXfrm>
    </dsp:sp>
    <dsp:sp modelId="{1A5BBE96-A1B9-4EDB-87EF-B6A0AA16F744}">
      <dsp:nvSpPr>
        <dsp:cNvPr id="0" name=""/>
        <dsp:cNvSpPr/>
      </dsp:nvSpPr>
      <dsp:spPr>
        <a:xfrm>
          <a:off x="40653" y="935040"/>
          <a:ext cx="1756995" cy="32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178BE-9A30-46EA-9B35-FE12E3C88DD5}">
      <dsp:nvSpPr>
        <dsp:cNvPr id="0" name=""/>
        <dsp:cNvSpPr/>
      </dsp:nvSpPr>
      <dsp:spPr>
        <a:xfrm>
          <a:off x="0" y="1341579"/>
          <a:ext cx="8784976" cy="40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2563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Notarios Públicos</a:t>
          </a:r>
          <a:endParaRPr lang="es-PE" sz="1500" kern="1200" dirty="0">
            <a:solidFill>
              <a:srgbClr val="000066"/>
            </a:solidFill>
            <a:latin typeface="Arial Narrow" pitchFamily="34" charset="0"/>
          </a:endParaRPr>
        </a:p>
      </dsp:txBody>
      <dsp:txXfrm>
        <a:off x="1797649" y="1341579"/>
        <a:ext cx="6987326" cy="406539"/>
      </dsp:txXfrm>
    </dsp:sp>
    <dsp:sp modelId="{F9532F6C-AB6B-4D27-B1EA-ECB28E4F5154}">
      <dsp:nvSpPr>
        <dsp:cNvPr id="0" name=""/>
        <dsp:cNvSpPr/>
      </dsp:nvSpPr>
      <dsp:spPr>
        <a:xfrm>
          <a:off x="40653" y="1382233"/>
          <a:ext cx="1756995" cy="32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9C604-C4A1-4E4E-BE8D-17D50731D81A}">
      <dsp:nvSpPr>
        <dsp:cNvPr id="0" name=""/>
        <dsp:cNvSpPr/>
      </dsp:nvSpPr>
      <dsp:spPr>
        <a:xfrm>
          <a:off x="0" y="1788772"/>
          <a:ext cx="8784976" cy="40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2563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Servicio de Correo y Courier</a:t>
          </a:r>
          <a:endParaRPr lang="es-PE" sz="1500" kern="1200" dirty="0">
            <a:solidFill>
              <a:srgbClr val="000066"/>
            </a:solidFill>
            <a:latin typeface="Arial Narrow" pitchFamily="34" charset="0"/>
          </a:endParaRPr>
        </a:p>
      </dsp:txBody>
      <dsp:txXfrm>
        <a:off x="1797649" y="1788772"/>
        <a:ext cx="6987326" cy="406539"/>
      </dsp:txXfrm>
    </dsp:sp>
    <dsp:sp modelId="{3F2AB79F-A40E-4F6E-853E-4C8E554ACFE5}">
      <dsp:nvSpPr>
        <dsp:cNvPr id="0" name=""/>
        <dsp:cNvSpPr/>
      </dsp:nvSpPr>
      <dsp:spPr>
        <a:xfrm>
          <a:off x="40653" y="1829426"/>
          <a:ext cx="1756995" cy="32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29485-7DD6-4033-AC78-A70D85C5C170}">
      <dsp:nvSpPr>
        <dsp:cNvPr id="0" name=""/>
        <dsp:cNvSpPr/>
      </dsp:nvSpPr>
      <dsp:spPr>
        <a:xfrm>
          <a:off x="0" y="2235966"/>
          <a:ext cx="8784976" cy="40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2563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Empresas Mineras</a:t>
          </a:r>
          <a:endParaRPr lang="es-PE" sz="1500" kern="1200" dirty="0">
            <a:solidFill>
              <a:srgbClr val="000066"/>
            </a:solidFill>
            <a:latin typeface="Arial Narrow" pitchFamily="34" charset="0"/>
          </a:endParaRPr>
        </a:p>
      </dsp:txBody>
      <dsp:txXfrm>
        <a:off x="1797649" y="2235966"/>
        <a:ext cx="6987326" cy="406539"/>
      </dsp:txXfrm>
    </dsp:sp>
    <dsp:sp modelId="{3116C310-51D5-46C4-B2D3-3C679C59A82F}">
      <dsp:nvSpPr>
        <dsp:cNvPr id="0" name=""/>
        <dsp:cNvSpPr/>
      </dsp:nvSpPr>
      <dsp:spPr>
        <a:xfrm>
          <a:off x="40653" y="2276620"/>
          <a:ext cx="1756995" cy="32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41C0C-0FED-47BC-BA2E-C8EA6241AE6D}">
      <dsp:nvSpPr>
        <dsp:cNvPr id="0" name=""/>
        <dsp:cNvSpPr/>
      </dsp:nvSpPr>
      <dsp:spPr>
        <a:xfrm>
          <a:off x="0" y="2683159"/>
          <a:ext cx="8784976" cy="40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2563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Vendedores de Armas, Fabricantes de Explosivos</a:t>
          </a:r>
          <a:endParaRPr lang="es-PE" sz="1500" kern="1200" dirty="0">
            <a:solidFill>
              <a:srgbClr val="000066"/>
            </a:solidFill>
            <a:latin typeface="Arial Narrow" pitchFamily="34" charset="0"/>
          </a:endParaRPr>
        </a:p>
      </dsp:txBody>
      <dsp:txXfrm>
        <a:off x="1797649" y="2683159"/>
        <a:ext cx="6987326" cy="406539"/>
      </dsp:txXfrm>
    </dsp:sp>
    <dsp:sp modelId="{D06D81EE-E226-4368-87A8-90476751B663}">
      <dsp:nvSpPr>
        <dsp:cNvPr id="0" name=""/>
        <dsp:cNvSpPr/>
      </dsp:nvSpPr>
      <dsp:spPr>
        <a:xfrm>
          <a:off x="40653" y="2723813"/>
          <a:ext cx="1756995" cy="32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C33E9-418B-4342-94E3-5C98808EC7A7}">
      <dsp:nvSpPr>
        <dsp:cNvPr id="0" name=""/>
        <dsp:cNvSpPr/>
      </dsp:nvSpPr>
      <dsp:spPr>
        <a:xfrm>
          <a:off x="0" y="3130352"/>
          <a:ext cx="8784976" cy="40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2563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Sociedades de Lotería</a:t>
          </a:r>
          <a:endParaRPr lang="es-PE" sz="1500" kern="1200" dirty="0">
            <a:solidFill>
              <a:srgbClr val="000066"/>
            </a:solidFill>
            <a:latin typeface="Arial Narrow" pitchFamily="34" charset="0"/>
          </a:endParaRPr>
        </a:p>
      </dsp:txBody>
      <dsp:txXfrm>
        <a:off x="1797649" y="3130352"/>
        <a:ext cx="6987326" cy="406539"/>
      </dsp:txXfrm>
    </dsp:sp>
    <dsp:sp modelId="{050676BF-6074-4DED-9AD5-CA806A474469}">
      <dsp:nvSpPr>
        <dsp:cNvPr id="0" name=""/>
        <dsp:cNvSpPr/>
      </dsp:nvSpPr>
      <dsp:spPr>
        <a:xfrm>
          <a:off x="40653" y="3171006"/>
          <a:ext cx="1756995" cy="32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3C852-21A2-4CAD-8139-F7240C7BBB11}">
      <dsp:nvSpPr>
        <dsp:cNvPr id="0" name=""/>
        <dsp:cNvSpPr/>
      </dsp:nvSpPr>
      <dsp:spPr>
        <a:xfrm>
          <a:off x="0" y="3577545"/>
          <a:ext cx="8784976" cy="40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2563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Organizaciones no Gubernamentales, Personas Naturales o Jurídicas receptoras de Donaciones o Aportes de Terceros</a:t>
          </a:r>
          <a:endParaRPr lang="es-PE" sz="1500" kern="1200" dirty="0">
            <a:solidFill>
              <a:srgbClr val="000066"/>
            </a:solidFill>
            <a:latin typeface="Arial Narrow" pitchFamily="34" charset="0"/>
          </a:endParaRPr>
        </a:p>
      </dsp:txBody>
      <dsp:txXfrm>
        <a:off x="1797649" y="3577545"/>
        <a:ext cx="6987326" cy="406539"/>
      </dsp:txXfrm>
    </dsp:sp>
    <dsp:sp modelId="{BFB8C604-C508-48DA-BCB0-9F5DF02CE076}">
      <dsp:nvSpPr>
        <dsp:cNvPr id="0" name=""/>
        <dsp:cNvSpPr/>
      </dsp:nvSpPr>
      <dsp:spPr>
        <a:xfrm>
          <a:off x="40653" y="3618199"/>
          <a:ext cx="1756995" cy="32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2E059-3355-413B-8296-48567617ABD5}">
      <dsp:nvSpPr>
        <dsp:cNvPr id="0" name=""/>
        <dsp:cNvSpPr/>
      </dsp:nvSpPr>
      <dsp:spPr>
        <a:xfrm>
          <a:off x="0" y="4024739"/>
          <a:ext cx="8784976" cy="40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2563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Agencias de Aduana, Despachadores de Operaciones de Importación y Exportación</a:t>
          </a:r>
          <a:endParaRPr lang="es-PE" sz="1500" kern="1200" dirty="0">
            <a:solidFill>
              <a:srgbClr val="000066"/>
            </a:solidFill>
            <a:latin typeface="Arial Narrow" pitchFamily="34" charset="0"/>
          </a:endParaRPr>
        </a:p>
      </dsp:txBody>
      <dsp:txXfrm>
        <a:off x="1797649" y="4024739"/>
        <a:ext cx="6987326" cy="406539"/>
      </dsp:txXfrm>
    </dsp:sp>
    <dsp:sp modelId="{B851FB89-ADD7-4C2D-B759-AED69010E943}">
      <dsp:nvSpPr>
        <dsp:cNvPr id="0" name=""/>
        <dsp:cNvSpPr/>
      </dsp:nvSpPr>
      <dsp:spPr>
        <a:xfrm>
          <a:off x="40653" y="4065393"/>
          <a:ext cx="1756995" cy="32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D1ED7-0893-4586-835D-A0DE0E8E6D65}">
      <dsp:nvSpPr>
        <dsp:cNvPr id="0" name=""/>
        <dsp:cNvSpPr/>
      </dsp:nvSpPr>
      <dsp:spPr>
        <a:xfrm>
          <a:off x="0" y="4471932"/>
          <a:ext cx="8784976" cy="40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2563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Laboratorios y Empresas Productoras o Comercializadoras de Insumos Químicos utilizados para la Producción de Drogas y Explosivos</a:t>
          </a:r>
          <a:endParaRPr lang="es-PE" sz="1500" kern="1200" dirty="0">
            <a:solidFill>
              <a:srgbClr val="000066"/>
            </a:solidFill>
            <a:latin typeface="Arial Narrow" pitchFamily="34" charset="0"/>
          </a:endParaRPr>
        </a:p>
      </dsp:txBody>
      <dsp:txXfrm>
        <a:off x="1797649" y="4471932"/>
        <a:ext cx="6987326" cy="406539"/>
      </dsp:txXfrm>
    </dsp:sp>
    <dsp:sp modelId="{0A95B911-A046-4860-8C9F-A2669FD949A0}">
      <dsp:nvSpPr>
        <dsp:cNvPr id="0" name=""/>
        <dsp:cNvSpPr/>
      </dsp:nvSpPr>
      <dsp:spPr>
        <a:xfrm>
          <a:off x="40653" y="4512586"/>
          <a:ext cx="1756995" cy="32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D5141-6B95-4673-9755-C34DE5F8F310}">
      <dsp:nvSpPr>
        <dsp:cNvPr id="0" name=""/>
        <dsp:cNvSpPr/>
      </dsp:nvSpPr>
      <dsp:spPr>
        <a:xfrm>
          <a:off x="0" y="4919125"/>
          <a:ext cx="8784976" cy="40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2563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Compra Venta de Divisas, Constructoras e Inmobiliarias, Compra Venta de Vehículos, Comercio de Joyas, Metales y Piedras Preciosas, Martilleros Públicos, Comercio de </a:t>
          </a:r>
          <a:r>
            <a:rPr lang="es-ES_tradnl" sz="1500" kern="1200" dirty="0" err="1" smtClean="0">
              <a:solidFill>
                <a:srgbClr val="000066"/>
              </a:solidFill>
              <a:latin typeface="Arial Narrow" pitchFamily="34" charset="0"/>
            </a:rPr>
            <a:t>Antiguedades</a:t>
          </a:r>
          <a:r>
            <a:rPr lang="es-ES_tradnl" sz="1500" kern="1200" dirty="0" smtClean="0">
              <a:solidFill>
                <a:srgbClr val="000066"/>
              </a:solidFill>
              <a:latin typeface="Arial Narrow" pitchFamily="34" charset="0"/>
            </a:rPr>
            <a:t>, otros  </a:t>
          </a:r>
          <a:endParaRPr lang="es-PE" sz="1500" kern="1200" dirty="0">
            <a:solidFill>
              <a:srgbClr val="000066"/>
            </a:solidFill>
            <a:latin typeface="Arial Narrow" pitchFamily="34" charset="0"/>
          </a:endParaRPr>
        </a:p>
      </dsp:txBody>
      <dsp:txXfrm>
        <a:off x="1797649" y="4919125"/>
        <a:ext cx="6987326" cy="406539"/>
      </dsp:txXfrm>
    </dsp:sp>
    <dsp:sp modelId="{C66C9182-3D17-4763-9263-D83CFEF39438}">
      <dsp:nvSpPr>
        <dsp:cNvPr id="0" name=""/>
        <dsp:cNvSpPr/>
      </dsp:nvSpPr>
      <dsp:spPr>
        <a:xfrm>
          <a:off x="40653" y="4959779"/>
          <a:ext cx="1756995" cy="32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87A25A-D48F-44C0-8D3E-E751A2497A04}">
      <dsp:nvSpPr>
        <dsp:cNvPr id="0" name=""/>
        <dsp:cNvSpPr/>
      </dsp:nvSpPr>
      <dsp:spPr>
        <a:xfrm rot="2414327">
          <a:off x="2466956" y="4294420"/>
          <a:ext cx="2504123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2504123" y="11909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13A70-6279-4EC5-8126-E76CFF23F269}">
      <dsp:nvSpPr>
        <dsp:cNvPr id="0" name=""/>
        <dsp:cNvSpPr/>
      </dsp:nvSpPr>
      <dsp:spPr>
        <a:xfrm rot="1513935">
          <a:off x="2619278" y="3970045"/>
          <a:ext cx="3017778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3017778" y="11909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A6594-C222-4831-9E8A-7152333AC968}">
      <dsp:nvSpPr>
        <dsp:cNvPr id="0" name=""/>
        <dsp:cNvSpPr/>
      </dsp:nvSpPr>
      <dsp:spPr>
        <a:xfrm rot="614558">
          <a:off x="2739248" y="3471539"/>
          <a:ext cx="3011680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3011680" y="11909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235DD-5344-4623-BCDA-08966973623B}">
      <dsp:nvSpPr>
        <dsp:cNvPr id="0" name=""/>
        <dsp:cNvSpPr/>
      </dsp:nvSpPr>
      <dsp:spPr>
        <a:xfrm rot="21315562">
          <a:off x="2758286" y="2972317"/>
          <a:ext cx="2899495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2899495" y="11909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C61BF-B51B-4629-8A08-D8E1DEFA0ADA}">
      <dsp:nvSpPr>
        <dsp:cNvPr id="0" name=""/>
        <dsp:cNvSpPr/>
      </dsp:nvSpPr>
      <dsp:spPr>
        <a:xfrm rot="20430818">
          <a:off x="2691634" y="2560350"/>
          <a:ext cx="2500426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2500426" y="11909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90404-7DA8-420A-BAAA-4B1BBF955E74}">
      <dsp:nvSpPr>
        <dsp:cNvPr id="0" name=""/>
        <dsp:cNvSpPr/>
      </dsp:nvSpPr>
      <dsp:spPr>
        <a:xfrm rot="19490168">
          <a:off x="2555837" y="2174360"/>
          <a:ext cx="2273075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2273075" y="11909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4DB19-3D4D-4DC6-868C-4B497F614C9C}">
      <dsp:nvSpPr>
        <dsp:cNvPr id="0" name=""/>
        <dsp:cNvSpPr/>
      </dsp:nvSpPr>
      <dsp:spPr>
        <a:xfrm rot="18490469">
          <a:off x="2314010" y="1965478"/>
          <a:ext cx="1878265" cy="23818"/>
        </a:xfrm>
        <a:custGeom>
          <a:avLst/>
          <a:gdLst/>
          <a:ahLst/>
          <a:cxnLst/>
          <a:rect l="0" t="0" r="0" b="0"/>
          <a:pathLst>
            <a:path>
              <a:moveTo>
                <a:pt x="0" y="11909"/>
              </a:moveTo>
              <a:lnTo>
                <a:pt x="1878265" y="11909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FB52-EBF4-4914-B060-53F4E3521B97}">
      <dsp:nvSpPr>
        <dsp:cNvPr id="0" name=""/>
        <dsp:cNvSpPr/>
      </dsp:nvSpPr>
      <dsp:spPr>
        <a:xfrm>
          <a:off x="1578368" y="2428895"/>
          <a:ext cx="1522774" cy="1420532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359486-C61C-453D-9EF4-BC02740939BF}">
      <dsp:nvSpPr>
        <dsp:cNvPr id="0" name=""/>
        <dsp:cNvSpPr/>
      </dsp:nvSpPr>
      <dsp:spPr>
        <a:xfrm>
          <a:off x="3563759" y="71436"/>
          <a:ext cx="1354932" cy="1298341"/>
        </a:xfrm>
        <a:prstGeom prst="ellipse">
          <a:avLst/>
        </a:prstGeom>
        <a:solidFill>
          <a:schemeClr val="accent6">
            <a:shade val="50000"/>
            <a:hueOff val="0"/>
            <a:satOff val="-9356"/>
            <a:lumOff val="1241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err="1" smtClean="0">
              <a:latin typeface="Arial Narrow" pitchFamily="34" charset="0"/>
            </a:rPr>
            <a:t>oc</a:t>
          </a:r>
          <a:endParaRPr lang="es-PE" sz="3200" kern="1200" dirty="0">
            <a:latin typeface="Arial Narrow" pitchFamily="34" charset="0"/>
          </a:endParaRPr>
        </a:p>
      </dsp:txBody>
      <dsp:txXfrm>
        <a:off x="3563759" y="71436"/>
        <a:ext cx="1354932" cy="1298341"/>
      </dsp:txXfrm>
    </dsp:sp>
    <dsp:sp modelId="{EFCC27E6-5111-47DB-BF71-6D61A9B7A8C1}">
      <dsp:nvSpPr>
        <dsp:cNvPr id="0" name=""/>
        <dsp:cNvSpPr/>
      </dsp:nvSpPr>
      <dsp:spPr>
        <a:xfrm>
          <a:off x="4507323" y="500068"/>
          <a:ext cx="1289521" cy="1315736"/>
        </a:xfrm>
        <a:prstGeom prst="ellipse">
          <a:avLst/>
        </a:prstGeom>
        <a:solidFill>
          <a:schemeClr val="accent6">
            <a:shade val="50000"/>
            <a:hueOff val="0"/>
            <a:satOff val="-18712"/>
            <a:lumOff val="248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 Narrow" pitchFamily="34" charset="0"/>
            </a:rPr>
            <a:t>Informes</a:t>
          </a:r>
          <a:endParaRPr lang="es-PE" sz="1600" kern="1200" dirty="0">
            <a:latin typeface="Arial Narrow" pitchFamily="34" charset="0"/>
          </a:endParaRPr>
        </a:p>
      </dsp:txBody>
      <dsp:txXfrm>
        <a:off x="4507323" y="500068"/>
        <a:ext cx="1289521" cy="1315736"/>
      </dsp:txXfrm>
    </dsp:sp>
    <dsp:sp modelId="{9FBE45D3-0309-4CB0-B697-2191ABDB33F7}">
      <dsp:nvSpPr>
        <dsp:cNvPr id="0" name=""/>
        <dsp:cNvSpPr/>
      </dsp:nvSpPr>
      <dsp:spPr>
        <a:xfrm>
          <a:off x="5078832" y="1285881"/>
          <a:ext cx="1346634" cy="1291604"/>
        </a:xfrm>
        <a:prstGeom prst="ellipse">
          <a:avLst/>
        </a:prstGeom>
        <a:solidFill>
          <a:schemeClr val="accent6">
            <a:shade val="50000"/>
            <a:hueOff val="0"/>
            <a:satOff val="-28069"/>
            <a:lumOff val="372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Arial Narrow" pitchFamily="34" charset="0"/>
            </a:rPr>
            <a:t>Manual</a:t>
          </a:r>
          <a:endParaRPr lang="es-PE" sz="2000" kern="1200" dirty="0">
            <a:latin typeface="Arial Narrow" pitchFamily="34" charset="0"/>
          </a:endParaRPr>
        </a:p>
      </dsp:txBody>
      <dsp:txXfrm>
        <a:off x="5078832" y="1285881"/>
        <a:ext cx="1346634" cy="1291604"/>
      </dsp:txXfrm>
    </dsp:sp>
    <dsp:sp modelId="{369C32C8-EC60-4CFF-A050-F837880C9910}">
      <dsp:nvSpPr>
        <dsp:cNvPr id="0" name=""/>
        <dsp:cNvSpPr/>
      </dsp:nvSpPr>
      <dsp:spPr>
        <a:xfrm>
          <a:off x="5650331" y="2143140"/>
          <a:ext cx="1370468" cy="1329304"/>
        </a:xfrm>
        <a:prstGeom prst="ellipse">
          <a:avLst/>
        </a:prstGeom>
        <a:solidFill>
          <a:schemeClr val="accent6">
            <a:shade val="50000"/>
            <a:hueOff val="0"/>
            <a:satOff val="-37425"/>
            <a:lumOff val="496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>
              <a:latin typeface="Arial Narrow" pitchFamily="34" charset="0"/>
            </a:rPr>
            <a:t>Código de Conducta</a:t>
          </a:r>
          <a:endParaRPr lang="es-PE" sz="1900" kern="1200" dirty="0">
            <a:latin typeface="Arial Narrow" pitchFamily="34" charset="0"/>
          </a:endParaRPr>
        </a:p>
      </dsp:txBody>
      <dsp:txXfrm>
        <a:off x="5650331" y="2143140"/>
        <a:ext cx="1370468" cy="1329304"/>
      </dsp:txXfrm>
    </dsp:sp>
    <dsp:sp modelId="{077D4021-5DDA-4A2A-94C9-D8F5E96B55DB}">
      <dsp:nvSpPr>
        <dsp:cNvPr id="0" name=""/>
        <dsp:cNvSpPr/>
      </dsp:nvSpPr>
      <dsp:spPr>
        <a:xfrm>
          <a:off x="5715007" y="3143270"/>
          <a:ext cx="1485529" cy="1480004"/>
        </a:xfrm>
        <a:prstGeom prst="ellipse">
          <a:avLst/>
        </a:prstGeom>
        <a:solidFill>
          <a:schemeClr val="accent6">
            <a:shade val="50000"/>
            <a:hueOff val="0"/>
            <a:satOff val="-28069"/>
            <a:lumOff val="372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kern="1200" dirty="0" smtClean="0">
              <a:latin typeface="Arial Narrow" pitchFamily="34" charset="0"/>
            </a:rPr>
            <a:t>Capacitación</a:t>
          </a:r>
          <a:endParaRPr lang="es-PE" sz="1600" b="0" kern="1200" dirty="0">
            <a:latin typeface="Arial Narrow" pitchFamily="34" charset="0"/>
          </a:endParaRPr>
        </a:p>
      </dsp:txBody>
      <dsp:txXfrm>
        <a:off x="5715007" y="3143270"/>
        <a:ext cx="1485529" cy="1480004"/>
      </dsp:txXfrm>
    </dsp:sp>
    <dsp:sp modelId="{9A2094FF-F692-4D7D-A533-A3AAEF7DAABD}">
      <dsp:nvSpPr>
        <dsp:cNvPr id="0" name=""/>
        <dsp:cNvSpPr/>
      </dsp:nvSpPr>
      <dsp:spPr>
        <a:xfrm>
          <a:off x="5429259" y="4286281"/>
          <a:ext cx="1255065" cy="1209082"/>
        </a:xfrm>
        <a:prstGeom prst="ellipse">
          <a:avLst/>
        </a:prstGeom>
        <a:solidFill>
          <a:schemeClr val="accent6">
            <a:shade val="50000"/>
            <a:hueOff val="0"/>
            <a:satOff val="-18712"/>
            <a:lumOff val="248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Arial Narrow" pitchFamily="34" charset="0"/>
            </a:rPr>
            <a:t>RO</a:t>
          </a:r>
          <a:endParaRPr lang="es-PE" sz="2000" kern="1200" dirty="0">
            <a:latin typeface="Arial Narrow" pitchFamily="34" charset="0"/>
          </a:endParaRPr>
        </a:p>
      </dsp:txBody>
      <dsp:txXfrm>
        <a:off x="5429259" y="4286281"/>
        <a:ext cx="1255065" cy="1209082"/>
      </dsp:txXfrm>
    </dsp:sp>
    <dsp:sp modelId="{B5304C87-66D4-446E-B4E9-852B3FF562E9}">
      <dsp:nvSpPr>
        <dsp:cNvPr id="0" name=""/>
        <dsp:cNvSpPr/>
      </dsp:nvSpPr>
      <dsp:spPr>
        <a:xfrm>
          <a:off x="4500563" y="4929220"/>
          <a:ext cx="1293877" cy="1171860"/>
        </a:xfrm>
        <a:prstGeom prst="ellipse">
          <a:avLst/>
        </a:prstGeom>
        <a:solidFill>
          <a:schemeClr val="accent6">
            <a:shade val="50000"/>
            <a:hueOff val="0"/>
            <a:satOff val="-9356"/>
            <a:lumOff val="1241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Arial Narrow" pitchFamily="34" charset="0"/>
            </a:rPr>
            <a:t>ROS</a:t>
          </a:r>
          <a:endParaRPr lang="es-PE" sz="2000" kern="1200" dirty="0">
            <a:latin typeface="Arial Narrow" pitchFamily="34" charset="0"/>
          </a:endParaRPr>
        </a:p>
      </dsp:txBody>
      <dsp:txXfrm>
        <a:off x="4500563" y="4929220"/>
        <a:ext cx="1293877" cy="11718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8C637A-179E-4939-8FEF-295DBF4195A4}">
      <dsp:nvSpPr>
        <dsp:cNvPr id="0" name=""/>
        <dsp:cNvSpPr/>
      </dsp:nvSpPr>
      <dsp:spPr>
        <a:xfrm>
          <a:off x="0" y="616480"/>
          <a:ext cx="6643734" cy="45270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628" tIns="562356" rIns="515628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Recibe y analiza los ROS enviados por los SO. </a:t>
          </a:r>
          <a:endParaRPr lang="es-PE" sz="1800" b="0" kern="120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800" b="0" kern="120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0" kern="120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E</a:t>
          </a:r>
          <a:r>
            <a:rPr lang="es-ES" sz="1800" b="0" kern="120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mite IIF al MP. </a:t>
          </a:r>
          <a:endParaRPr lang="es-PE" sz="1800" b="0" kern="120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800" b="0" kern="120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0" kern="120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Realiza investigaciones conjuntas (MP,  SUNAT y CGR)</a:t>
          </a:r>
        </a:p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800" b="0" kern="120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Capacitación a los SO.</a:t>
          </a:r>
          <a:endParaRPr lang="es-PE" sz="1800" b="0" kern="120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800" b="0" kern="120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0" kern="120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Supervisa a los SO que no cuenten con OS propio.</a:t>
          </a:r>
          <a:endParaRPr lang="es-PE" sz="1800" b="0" kern="1200" dirty="0" smtClean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800" b="0" kern="120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0" kern="120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Coordina la supervisión del Sistema de Prevención con los diferentes OS (SMV, MINCETUR, SUNAT). </a:t>
          </a:r>
          <a:r>
            <a:rPr lang="es-PE" sz="1800" b="0" kern="120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 </a:t>
          </a:r>
          <a:endParaRPr lang="es-ES_tradnl" sz="1800" b="0" kern="120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800" b="0" kern="120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Contacto de intercambio de información a nivel internacional en la lucha contra el LAFT.</a:t>
          </a:r>
          <a:endParaRPr lang="es-ES" sz="1800" b="0" kern="120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800" b="0" kern="120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Ejecución del Plan Nacional Anti LA y FT.                                                          - </a:t>
          </a:r>
          <a:r>
            <a:rPr lang="es-PE" sz="1800" b="0" kern="1200" dirty="0" smtClean="0">
              <a:solidFill>
                <a:srgbClr val="002060"/>
              </a:solidFill>
              <a:latin typeface="Arial Narrow" pitchFamily="34" charset="0"/>
              <a:ea typeface="+mj-ea"/>
              <a:cs typeface="+mj-cs"/>
            </a:rPr>
            <a:t>Comisión Ejecutiva Multisectorial contra el LAFT.</a:t>
          </a:r>
          <a:endParaRPr lang="es-ES" sz="1800" b="0" kern="120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b="0" kern="1200" dirty="0">
            <a:solidFill>
              <a:srgbClr val="002060"/>
            </a:solidFill>
            <a:latin typeface="Arial Narrow" pitchFamily="34" charset="0"/>
            <a:ea typeface="+mj-ea"/>
            <a:cs typeface="+mj-cs"/>
          </a:endParaRPr>
        </a:p>
      </dsp:txBody>
      <dsp:txXfrm>
        <a:off x="0" y="616480"/>
        <a:ext cx="6643734" cy="4527055"/>
      </dsp:txXfrm>
    </dsp:sp>
    <dsp:sp modelId="{02889269-00F7-4A81-950C-9110F71FEC6F}">
      <dsp:nvSpPr>
        <dsp:cNvPr id="0" name=""/>
        <dsp:cNvSpPr/>
      </dsp:nvSpPr>
      <dsp:spPr>
        <a:xfrm>
          <a:off x="334960" y="261499"/>
          <a:ext cx="4650613" cy="7596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rgbClr val="002060"/>
              </a:solidFill>
              <a:latin typeface="Arial Narrow" pitchFamily="34" charset="0"/>
            </a:rPr>
            <a:t>Funciones y Competencias</a:t>
          </a:r>
          <a:endParaRPr lang="es-PE" sz="1800" b="1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334960" y="261499"/>
        <a:ext cx="4650613" cy="7596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CBBEBE-B0F8-43AE-834D-5559AAF2FE6A}">
      <dsp:nvSpPr>
        <dsp:cNvPr id="0" name=""/>
        <dsp:cNvSpPr/>
      </dsp:nvSpPr>
      <dsp:spPr>
        <a:xfrm>
          <a:off x="1529" y="0"/>
          <a:ext cx="2380266" cy="4786346"/>
        </a:xfrm>
        <a:prstGeom prst="roundRect">
          <a:avLst>
            <a:gd name="adj" fmla="val 10000"/>
          </a:avLst>
        </a:prstGeom>
        <a:solidFill>
          <a:srgbClr val="CDCD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b="1" kern="1200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Análisis Operativo</a:t>
          </a:r>
          <a:endParaRPr lang="es-PE" sz="1700" kern="1200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Estudio y tratamiento de ROS, haciendo uso de información de diversas fuentes para identificar casos de LAFT.  </a:t>
          </a:r>
          <a:endParaRPr lang="es-PE" sz="1700" kern="1200" dirty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</dsp:txBody>
      <dsp:txXfrm>
        <a:off x="1529" y="1914538"/>
        <a:ext cx="2380266" cy="1914538"/>
      </dsp:txXfrm>
    </dsp:sp>
    <dsp:sp modelId="{F18C59D5-1A61-4B1C-87A5-E3876DCBFC7E}">
      <dsp:nvSpPr>
        <dsp:cNvPr id="0" name=""/>
        <dsp:cNvSpPr/>
      </dsp:nvSpPr>
      <dsp:spPr>
        <a:xfrm>
          <a:off x="394736" y="287180"/>
          <a:ext cx="1593853" cy="15938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5B36D-5354-4247-BDBB-324D48CF093A}">
      <dsp:nvSpPr>
        <dsp:cNvPr id="0" name=""/>
        <dsp:cNvSpPr/>
      </dsp:nvSpPr>
      <dsp:spPr>
        <a:xfrm>
          <a:off x="2453204" y="0"/>
          <a:ext cx="2380266" cy="4786346"/>
        </a:xfrm>
        <a:prstGeom prst="roundRect">
          <a:avLst>
            <a:gd name="adj" fmla="val 10000"/>
          </a:avLst>
        </a:prstGeom>
        <a:solidFill>
          <a:srgbClr val="CDCD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b="1" kern="1200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b="1" kern="1200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Análisis Estratégico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Generación de inteligencia financiera para la toma de decisiones  y acciones en la lucha contra el LAFT.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700" kern="1200" dirty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</dsp:txBody>
      <dsp:txXfrm>
        <a:off x="2453204" y="1914538"/>
        <a:ext cx="2380266" cy="1914538"/>
      </dsp:txXfrm>
    </dsp:sp>
    <dsp:sp modelId="{9D96B384-C586-430C-A8CA-FDDE1C66F6BD}">
      <dsp:nvSpPr>
        <dsp:cNvPr id="0" name=""/>
        <dsp:cNvSpPr/>
      </dsp:nvSpPr>
      <dsp:spPr>
        <a:xfrm>
          <a:off x="2846411" y="287180"/>
          <a:ext cx="1593853" cy="15938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E5154-1CD6-4CA1-8458-1573471CB84C}">
      <dsp:nvSpPr>
        <dsp:cNvPr id="0" name=""/>
        <dsp:cNvSpPr/>
      </dsp:nvSpPr>
      <dsp:spPr>
        <a:xfrm>
          <a:off x="4904879" y="0"/>
          <a:ext cx="2380266" cy="4786346"/>
        </a:xfrm>
        <a:prstGeom prst="roundRect">
          <a:avLst>
            <a:gd name="adj" fmla="val 10000"/>
          </a:avLst>
        </a:prstGeom>
        <a:solidFill>
          <a:srgbClr val="CDCD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1" kern="1200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1" kern="1200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Cumplimiento    </a:t>
          </a:r>
          <a:r>
            <a:rPr lang="es-ES" sz="17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                 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Gestión de las actividades de prevención y la supervisión del cumplimiento de las normas de LAFT</a:t>
          </a:r>
          <a:r>
            <a:rPr lang="es-PE" sz="17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000" kern="1200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700" kern="1200" dirty="0" smtClean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</dsp:txBody>
      <dsp:txXfrm>
        <a:off x="4904879" y="1914538"/>
        <a:ext cx="2380266" cy="1914538"/>
      </dsp:txXfrm>
    </dsp:sp>
    <dsp:sp modelId="{A2648B09-E651-483F-BE5C-2365127189C1}">
      <dsp:nvSpPr>
        <dsp:cNvPr id="0" name=""/>
        <dsp:cNvSpPr/>
      </dsp:nvSpPr>
      <dsp:spPr>
        <a:xfrm>
          <a:off x="5298086" y="239389"/>
          <a:ext cx="1593853" cy="16894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4C325-5B4C-4B8E-91E4-654555B44244}">
      <dsp:nvSpPr>
        <dsp:cNvPr id="0" name=""/>
        <dsp:cNvSpPr/>
      </dsp:nvSpPr>
      <dsp:spPr>
        <a:xfrm>
          <a:off x="291467" y="3992418"/>
          <a:ext cx="6703741" cy="717951"/>
        </a:xfrm>
        <a:prstGeom prst="leftRightArrow">
          <a:avLst/>
        </a:prstGeom>
        <a:solidFill>
          <a:srgbClr val="0D4A8D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0.59217</cdr:x>
      <cdr:y>0.18532</cdr:y>
    </cdr:from>
    <cdr:to>
      <cdr:x>0.71338</cdr:x>
      <cdr:y>0.36147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467225" y="9620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PE" sz="1100"/>
        </a:p>
      </cdr:txBody>
    </cdr:sp>
  </cdr:relSizeAnchor>
  <cdr:relSizeAnchor xmlns:cdr="http://schemas.openxmlformats.org/drawingml/2006/chartDrawing">
    <cdr:from>
      <cdr:x>0.52777</cdr:x>
      <cdr:y>0.36697</cdr:y>
    </cdr:from>
    <cdr:to>
      <cdr:x>0.64899</cdr:x>
      <cdr:y>0.54311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981421" y="1905011"/>
          <a:ext cx="914459" cy="914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PE" sz="1100" b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1388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0.87509</cdr:y>
    </cdr:from>
    <cdr:to>
      <cdr:x>0.98261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0" y="3936999"/>
          <a:ext cx="7175500" cy="561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es-PE" sz="750">
              <a:solidFill>
                <a:schemeClr val="bg1"/>
              </a:solidFill>
            </a:rPr>
            <a:t>Otros: Instituciones de Compensación y Liquidación de Valores, Cajas Rurales, Sociedades Administradoras de Fondos</a:t>
          </a:r>
          <a:r>
            <a:rPr lang="es-PE" sz="750" baseline="0">
              <a:solidFill>
                <a:schemeClr val="bg1"/>
              </a:solidFill>
            </a:rPr>
            <a:t> / Fondos de Inversión, </a:t>
          </a:r>
        </a:p>
        <a:p xmlns:a="http://schemas.openxmlformats.org/drawingml/2006/main">
          <a:pPr algn="l"/>
          <a:r>
            <a:rPr lang="es-PE" sz="750" baseline="0">
              <a:solidFill>
                <a:schemeClr val="bg1"/>
              </a:solidFill>
            </a:rPr>
            <a:t>Sociedades Administradoras de Fondos Mutuos y/o Fondos de Inversión, Compañías de Seguros, Sociedad Agente  de Bolsa, Fondo s, Empresas </a:t>
          </a:r>
        </a:p>
        <a:p xmlns:a="http://schemas.openxmlformats.org/drawingml/2006/main">
          <a:pPr algn="l"/>
          <a:r>
            <a:rPr lang="es-PE" sz="750" baseline="0">
              <a:solidFill>
                <a:schemeClr val="bg1"/>
              </a:solidFill>
            </a:rPr>
            <a:t>de Transporte, Custodia y Administración Numeraria, etc.</a:t>
          </a:r>
          <a:endParaRPr lang="es-PE" sz="75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58D1A2-C91F-4BA8-83D2-0A514704B7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9A9794-1476-4292-BCE8-81CC76FAE906}" type="datetimeFigureOut">
              <a:rPr lang="es-PE"/>
              <a:pPr>
                <a:defRPr/>
              </a:pPr>
              <a:t>17/11/2011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8931C3-149A-43AE-8920-84254DBDCFB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6E8920-18D4-475C-AE4F-330C05DD8F6A}" type="slidenum">
              <a:rPr lang="es-ES" sz="1200"/>
              <a:pPr algn="r"/>
              <a:t>3</a:t>
            </a:fld>
            <a:endParaRPr lang="es-E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4800"/>
          </a:xfrm>
          <a:noFill/>
          <a:ln/>
        </p:spPr>
        <p:txBody>
          <a:bodyPr/>
          <a:lstStyle/>
          <a:p>
            <a:pPr eaLnBrk="1" hangingPunct="1"/>
            <a:endParaRPr lang="es-P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6E8920-18D4-475C-AE4F-330C05DD8F6A}" type="slidenum">
              <a:rPr lang="es-ES" sz="1200"/>
              <a:pPr algn="r"/>
              <a:t>4</a:t>
            </a:fld>
            <a:endParaRPr lang="es-ES" sz="1200" dirty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4800"/>
          </a:xfrm>
          <a:noFill/>
          <a:ln/>
        </p:spPr>
        <p:txBody>
          <a:bodyPr/>
          <a:lstStyle/>
          <a:p>
            <a:pPr eaLnBrk="1" hangingPunct="1"/>
            <a:endParaRPr lang="es-P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6E8920-18D4-475C-AE4F-330C05DD8F6A}" type="slidenum">
              <a:rPr lang="es-ES" sz="1200"/>
              <a:pPr algn="r"/>
              <a:t>10</a:t>
            </a:fld>
            <a:endParaRPr lang="es-ES" sz="1200" dirty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4800"/>
          </a:xfrm>
          <a:noFill/>
          <a:ln/>
        </p:spPr>
        <p:txBody>
          <a:bodyPr/>
          <a:lstStyle/>
          <a:p>
            <a:pPr eaLnBrk="1" hangingPunct="1"/>
            <a:endParaRPr lang="es-P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6E8920-18D4-475C-AE4F-330C05DD8F6A}" type="slidenum">
              <a:rPr lang="es-ES" sz="1200"/>
              <a:pPr algn="r"/>
              <a:t>11</a:t>
            </a:fld>
            <a:endParaRPr lang="es-E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4800"/>
          </a:xfrm>
          <a:noFill/>
          <a:ln/>
        </p:spPr>
        <p:txBody>
          <a:bodyPr/>
          <a:lstStyle/>
          <a:p>
            <a:pPr eaLnBrk="1" hangingPunct="1"/>
            <a:endParaRPr lang="es-P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B756F-34A7-4B39-A354-061DC90DAD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DC66-5B25-4B3B-8493-0E033BD99F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701675"/>
            <a:ext cx="2057400" cy="54244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701675"/>
            <a:ext cx="6019800" cy="54244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121D-51EA-40B5-B4BB-F2E9D1DBC4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lvl="0"/>
            <a:endParaRPr lang="es-P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04C2-0C68-4A9B-9AF9-2A3E943DEC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5A03D-B256-4C1F-A8B8-62A5D93043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389B2-9FAD-424B-8331-D4F0B0AC84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2E87-344D-45B6-8625-E3BD69A2DF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49AD-0CE7-4820-B6B1-5436E90576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1DF6-BA47-4FE1-9F01-EAD3832BB4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72068-AD85-4D6A-86D6-58FED9C383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11ED3-C0A9-421C-873C-899C60E3BD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81BD-7260-47BB-82E2-974B9265B0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16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D47B3D-A88A-4244-BF18-EF28C3A4AC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000066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rgbClr val="000066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rgbClr val="000066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rgbClr val="000066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rgbClr val="000066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rgbClr val="000066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rgbClr val="000066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rgbClr val="000066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pe/imgres?imgurl=http://despilfarro.com/wp-content/2009/07/comprar-vivienda.jpg&amp;imgrefurl=http://despilfarro.com/errores-al-comprarse-una-casa/&amp;usg=__oT33boXUPLjyjxahXPwwVEJFVko=&amp;h=341&amp;w=455&amp;sz=128&amp;hl=es&amp;start=21&amp;zoom=1&amp;tbnid=sryV5i_qiomDOM:&amp;tbnh=96&amp;tbnw=128&amp;ei=MLZ7Tui_C4O-tgfom9kP&amp;prev=/search?q=pagando+con+dinero&amp;hl=es&amp;sa=N&amp;gbv=2&amp;tbm=isch&amp;itbs=1" TargetMode="External"/><Relationship Id="rId13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://www.google.com.pe/imgres?imgurl=http://889noticias.mx/cmai/images/stories/trafico-de-armas.jpg&amp;imgrefurl=http://889noticias.mx/cmai/noticias/internacional/226-eu-vs-el-trafico-de-armas-en-america.html&amp;usg=__47QBNe81iHoLdO611dAK-tCgkCU=&amp;h=337&amp;w=540&amp;sz=32&amp;hl=es&amp;start=1&amp;zoom=1&amp;tbnid=BDirsIUXYUBK3M:&amp;tbnh=82&amp;tbnw=132&amp;ei=kkp6Tv3UNY64tweenvX8Dw&amp;prev=/images?q=trafico+de+armas%7d&amp;hl=es&amp;sa=N&amp;gbv=2&amp;tbm=isch&amp;itbs=1" TargetMode="External"/><Relationship Id="rId1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google.com.pe/imgres?imgurl=http://lamula.pe/files/2011/09/corrupto.jpeg&amp;imgrefurl=http://lamula.pe/2011/09/02/la-corrupcion-sale-a-presion-de-los-despachos-peruanos/lamula&amp;usg=__t7mg8Hlukg6pW8hqNlq1ZyJvkJ4=&amp;h=448&amp;w=700&amp;sz=164&amp;hl=es&amp;start=21&amp;zoom=1&amp;tbnid=AJ9EAKqFHvLx6M:&amp;tbnh=90&amp;tbnw=140&amp;ei=rLp7TprHK8y5tgfIobnxDw&amp;prev=/search?q=corrupcion&amp;hl=es&amp;sa=N&amp;gbv=2&amp;tbm=isch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6.jpeg"/><Relationship Id="rId10" Type="http://schemas.openxmlformats.org/officeDocument/2006/relationships/hyperlink" Target="http://www.google.com.pe/imgres?imgurl=http://4.bp.blogspot.com/-5TZyVSXHHBc/ThRRJ0cuGVI/AAAAAAAACjI/AcolBhOyUHg/s1600/TRATA2.jpg&amp;imgrefurl=http://lilianareinoso.blogspot.com/2011/07/trata-de-personas.html&amp;usg=__1aAx3MaOYj6TKnmxyxsqaf76Un8=&amp;h=420&amp;w=300&amp;sz=7&amp;hl=es&amp;start=6&amp;zoom=1&amp;tbnid=fzAPY6DY_i4vpM:&amp;tbnh=125&amp;tbnw=89&amp;ei=TUp6TrCDLpODtgeu5fXrDw&amp;prev=/images?q=trata+de+personas&amp;hl=es&amp;gbv=2&amp;tbm=isch&amp;itbs=1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Relationship Id="rId14" Type="http://schemas.openxmlformats.org/officeDocument/2006/relationships/hyperlink" Target="http://www.google.com.pe/imgres?imgurl=http://3.bp.blogspot.com/_AbeFgXKFkWI/TD7ObVBN-RI/AAAAAAAAAAs/dJt0KGWKnM0/s1600/coche.jpg&amp;imgrefurl=http://milonarioss.blogspot.com/2010/07/coche-y-llate.html&amp;usg=__dIRihtbQ_KDzNX6BTuvmNYOEbzE=&amp;h=768&amp;w=1024&amp;sz=100&amp;hl=es&amp;start=14&amp;zoom=1&amp;tbnid=NH7xIgX1C4XKLM:&amp;tbnh=113&amp;tbnw=150&amp;ei=Xbl7Tq_BHcSctwfO0YUK&amp;prev=/search?q=llate&amp;hl=es&amp;sa=N&amp;gbv=2&amp;tbm=isch&amp;itbs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diagramData" Target="../diagrams/data2.xml"/><Relationship Id="rId18" Type="http://schemas.openxmlformats.org/officeDocument/2006/relationships/hyperlink" Target="http://www.google.com.pe/imgres?imgurl=http://2.bp.blogspot.com/-idiA4qb2Bj0/TmnePGXOQvI/AAAAAAAAEmU/yAx176kSlsU/s1600/Las+torres+gemelas.jpg&amp;imgrefurl=http://alianzacivilizaciones.blogspot.com/2011/09/aniversario-de-la-mortandad-del-once-de.html&amp;usg=__KXpLU6GgAgWf7XPkbnaP_hqFLqs=&amp;h=400&amp;w=480&amp;sz=41&amp;hl=es&amp;start=3&amp;zoom=1&amp;tbnid=-GLj1yNuYNRZDM:&amp;tbnh=108&amp;tbnw=129&amp;ei=mwp6TuqJH4zBtgecqYHzDw&amp;prev=/search?q=acto+terrorista&amp;hl=es&amp;gbv=2&amp;tbm=isch&amp;itbs=1" TargetMode="External"/><Relationship Id="rId3" Type="http://schemas.openxmlformats.org/officeDocument/2006/relationships/hyperlink" Target="http://images.google.com.pe/imgres?imgurl=http://www.differencemaker.com/images/cash-envelope.jpg&amp;imgrefurl=http://www.differencemaker.com/content.asp?id=213&amp;h=166&amp;w=216&amp;sz=6&amp;hl=es&amp;start=4&amp;tbnid=RYNJTYOIoD8seM:&amp;tbnh=82&amp;tbnw=107&amp;prev=/images?q=money+envelope&amp;svnum=10&amp;hl=es&amp;lr=" TargetMode="External"/><Relationship Id="rId21" Type="http://schemas.openxmlformats.org/officeDocument/2006/relationships/image" Target="../media/image14.jpeg"/><Relationship Id="rId7" Type="http://schemas.openxmlformats.org/officeDocument/2006/relationships/hyperlink" Target="http://www.google.com.pe/imgres?imgurl=http://www.defachadas.com/wp-content/uploads/2011/04/Fotos-de-Casas-2.jpg&amp;imgrefurl=http://www.defachadas.com/&amp;usg=__tCdczT5uIQmstOfJkZAaOlgIvWg=&amp;h=400&amp;w=585&amp;sz=22&amp;hl=es&amp;start=10&amp;zoom=1&amp;tbnid=itpR1o--PttraM:&amp;tbnh=92&amp;tbnw=135&amp;ei=_AR6TsqeDIK3tweI7sgI&amp;prev=/search?q=casa&amp;hl=es&amp;gbv=2&amp;tbm=isch&amp;itbs=1" TargetMode="External"/><Relationship Id="rId12" Type="http://schemas.openxmlformats.org/officeDocument/2006/relationships/image" Target="../media/image12.jpe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2.xml"/><Relationship Id="rId20" Type="http://schemas.openxmlformats.org/officeDocument/2006/relationships/hyperlink" Target="http://www.google.com.pe/imgres?imgurl=http://3.bp.blogspot.com/_o9s74TlstAA/S_FS0eS-gtI/AAAAAAAAAc4/CtEtijaHTc0/s1600/Sophi-terrorismo+en+la+ciudad-+Tarata.jpg&amp;imgrefurl=http://nosoncronicas.blogspot.com/2010/05/terrorismo-y-yo-digo-lo-que-me-da-la.html&amp;usg=__ek4i2aZ3F7p2pSPfghaMK9hlv28=&amp;h=400&amp;w=266&amp;sz=31&amp;hl=es&amp;start=1&amp;zoom=1&amp;tbnid=LUCwZN2Lzz2OkM:&amp;tbnh=124&amp;tbnw=82&amp;ei=ywp6TqunCIqUtwf7-aTrDw&amp;prev=/search?q=tarata+terrorismo&amp;hl=es&amp;gbv=2&amp;tbm=isch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http://www.google.com.pe/imgres?imgurl=http://eateckservices.web.officelive.com/images/telefonia.jpg&amp;imgrefurl=http://eateckservices.web.officelive.com/RedesyComunicaciones.aspx&amp;usg=__hmHp-DmnpL1yK26iSoEt6yOASE8=&amp;h=450&amp;w=550&amp;sz=21&amp;hl=es&amp;start=17&amp;zoom=1&amp;tbnid=E6HL9xllP73_jM:&amp;tbnh=109&amp;tbnw=133&amp;ei=cQV6Tov0Noq3tgecsZUR&amp;prev=/search?q=comunicaciones&amp;hl=es&amp;gbv=2&amp;tbm=isch&amp;itbs=1" TargetMode="External"/><Relationship Id="rId5" Type="http://schemas.openxmlformats.org/officeDocument/2006/relationships/hyperlink" Target="http://atlasshrugs2000.typepad.com/atlas_shrugs/images/terrorist.jpg" TargetMode="Externa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19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hyperlink" Target="http://www.google.com.pe/imgres?imgurl=http://www.definicionabc.com/wp-content/uploads/cami%C3%B3n.jpg&amp;imgrefurl=http://www.definicionabc.com/tecnologia/camion.php&amp;usg=__FOvMedcifpuRQOd9H0F8yOsD6-A=&amp;h=300&amp;w=450&amp;sz=118&amp;hl=es&amp;start=1&amp;zoom=1&amp;tbnid=hVFXx37I6flEpM:&amp;tbnh=85&amp;tbnw=127&amp;ei=CgV6TrbcO4ybtwe205kH&amp;prev=/search?q=camion&amp;hl=es&amp;gbv=2&amp;tbm=isch&amp;itbs=1" TargetMode="External"/><Relationship Id="rId1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jpeg"/><Relationship Id="rId7" Type="http://schemas.openxmlformats.org/officeDocument/2006/relationships/image" Target="../media/image20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428868"/>
            <a:ext cx="8229600" cy="1872208"/>
          </a:xfrm>
        </p:spPr>
        <p:txBody>
          <a:bodyPr/>
          <a:lstStyle/>
          <a:p>
            <a:pPr eaLnBrk="1" hangingPunct="1">
              <a:defRPr/>
            </a:pPr>
            <a:r>
              <a:rPr lang="es-PE" sz="3600" dirty="0" smtClean="0">
                <a:solidFill>
                  <a:schemeClr val="accent6"/>
                </a:solidFill>
              </a:rPr>
              <a:t>Prevención de Lavado de Activos y Financiamiento del Terrorismo en el Mercado Asegurador Peruano </a:t>
            </a:r>
            <a:r>
              <a:rPr lang="es-PE" sz="3600" i="0" dirty="0" smtClean="0">
                <a:solidFill>
                  <a:schemeClr val="accent6"/>
                </a:solidFill>
                <a:latin typeface="Arial Narrow" pitchFamily="34" charset="0"/>
              </a:rPr>
              <a:t/>
            </a:r>
            <a:br>
              <a:rPr lang="es-PE" sz="3600" i="0" dirty="0" smtClean="0">
                <a:solidFill>
                  <a:schemeClr val="accent6"/>
                </a:solidFill>
                <a:latin typeface="Arial Narrow" pitchFamily="34" charset="0"/>
              </a:rPr>
            </a:br>
            <a:endParaRPr lang="es-ES" sz="3600" i="0" dirty="0" smtClean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51920" y="5013176"/>
            <a:ext cx="49685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45000"/>
              </a:spcBef>
            </a:pPr>
            <a:r>
              <a:rPr lang="es-PE" altLang="ja-JP" b="1" dirty="0" smtClean="0">
                <a:solidFill>
                  <a:srgbClr val="000066"/>
                </a:solidFill>
                <a:latin typeface="Arial Narrow" pitchFamily="34" charset="0"/>
                <a:ea typeface="ＭＳ Ｐゴシック"/>
                <a:cs typeface="ＭＳ Ｐゴシック"/>
              </a:rPr>
              <a:t>Unidad de Inteligencia Financiera del Perú</a:t>
            </a:r>
          </a:p>
          <a:p>
            <a:pPr algn="ctr">
              <a:lnSpc>
                <a:spcPct val="90000"/>
              </a:lnSpc>
              <a:spcBef>
                <a:spcPct val="45000"/>
              </a:spcBef>
            </a:pPr>
            <a:r>
              <a:rPr lang="es-ES_tradnl" altLang="ja-JP" b="1" dirty="0" smtClean="0">
                <a:solidFill>
                  <a:srgbClr val="000066"/>
                </a:solidFill>
                <a:latin typeface="Arial Narrow" pitchFamily="34" charset="0"/>
                <a:ea typeface="ＭＳ Ｐゴシック"/>
                <a:cs typeface="ＭＳ Ｐゴシック"/>
              </a:rPr>
              <a:t>Superintendencia de Banca, Seguros y Administradoras Privadas de Fondos de Pensiones</a:t>
            </a:r>
          </a:p>
          <a:p>
            <a:pPr marL="342900" indent="-342900" algn="just">
              <a:lnSpc>
                <a:spcPct val="90000"/>
              </a:lnSpc>
              <a:spcBef>
                <a:spcPct val="45000"/>
              </a:spcBef>
            </a:pPr>
            <a:endParaRPr lang="es-PE" altLang="ja-JP" sz="500" b="1" dirty="0" smtClean="0">
              <a:solidFill>
                <a:srgbClr val="000066"/>
              </a:solidFill>
              <a:latin typeface="Arial Narrow" pitchFamily="34" charset="0"/>
              <a:ea typeface="ＭＳ Ｐゴシック"/>
              <a:cs typeface="ＭＳ Ｐゴシック"/>
            </a:endParaRPr>
          </a:p>
          <a:p>
            <a:pPr marL="342900" indent="-342900" algn="ctr">
              <a:lnSpc>
                <a:spcPct val="90000"/>
              </a:lnSpc>
              <a:spcBef>
                <a:spcPct val="45000"/>
              </a:spcBef>
            </a:pPr>
            <a:r>
              <a:rPr lang="es-PE" altLang="ja-JP" b="1" dirty="0" smtClean="0">
                <a:solidFill>
                  <a:srgbClr val="000066"/>
                </a:solidFill>
                <a:latin typeface="Arial Narrow" pitchFamily="34" charset="0"/>
                <a:ea typeface="ＭＳ Ｐゴシック"/>
                <a:cs typeface="ＭＳ Ｐゴシック"/>
              </a:rPr>
              <a:t> Noviembre 2011</a:t>
            </a:r>
            <a:endParaRPr lang="es-ES" altLang="ja-JP" dirty="0">
              <a:solidFill>
                <a:srgbClr val="000066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4704"/>
            <a:ext cx="9144000" cy="1008112"/>
          </a:xfrm>
        </p:spPr>
        <p:txBody>
          <a:bodyPr/>
          <a:lstStyle/>
          <a:p>
            <a:r>
              <a:rPr lang="es-ES" sz="2400" i="0" dirty="0" smtClean="0">
                <a:latin typeface="Arial Narrow" pitchFamily="34" charset="0"/>
              </a:rPr>
              <a:t>Sistema de Prevención del LAFT</a:t>
            </a:r>
            <a:br>
              <a:rPr lang="es-ES" sz="2400" i="0" dirty="0" smtClean="0">
                <a:latin typeface="Arial Narrow" pitchFamily="34" charset="0"/>
              </a:rPr>
            </a:br>
            <a:r>
              <a:rPr lang="es-ES" sz="2400" i="0" dirty="0" smtClean="0">
                <a:latin typeface="Arial Narrow" pitchFamily="34" charset="0"/>
              </a:rPr>
              <a:t>en el Sistema Asegurador Peruano - Base Legal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1988840"/>
          <a:ext cx="86409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548680"/>
            <a:ext cx="8064500" cy="685230"/>
          </a:xfrm>
        </p:spPr>
        <p:txBody>
          <a:bodyPr/>
          <a:lstStyle/>
          <a:p>
            <a:r>
              <a:rPr lang="es-ES" sz="2400" i="0" dirty="0" smtClean="0">
                <a:latin typeface="Arial Narrow" pitchFamily="34" charset="0"/>
              </a:rPr>
              <a:t>Organismos Supervisores y Sujetos Obligados</a:t>
            </a:r>
          </a:p>
        </p:txBody>
      </p:sp>
      <p:graphicFrame>
        <p:nvGraphicFramePr>
          <p:cNvPr id="11" name="10 Diagrama"/>
          <p:cNvGraphicFramePr/>
          <p:nvPr/>
        </p:nvGraphicFramePr>
        <p:xfrm>
          <a:off x="179512" y="1196752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642942"/>
          <a:ext cx="9144000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6 Grupo"/>
          <p:cNvGrpSpPr>
            <a:grpSpLocks/>
          </p:cNvGrpSpPr>
          <p:nvPr/>
        </p:nvGrpSpPr>
        <p:grpSpPr bwMode="auto">
          <a:xfrm>
            <a:off x="4102100" y="3116263"/>
            <a:ext cx="939800" cy="625475"/>
            <a:chOff x="6072201" y="1500200"/>
            <a:chExt cx="938286" cy="625524"/>
          </a:xfrm>
        </p:grpSpPr>
        <p:sp>
          <p:nvSpPr>
            <p:cNvPr id="8" name="7 Rectángulo"/>
            <p:cNvSpPr/>
            <p:nvPr/>
          </p:nvSpPr>
          <p:spPr>
            <a:xfrm>
              <a:off x="6072201" y="1500200"/>
              <a:ext cx="938286" cy="62552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6072201" y="1500200"/>
              <a:ext cx="938286" cy="625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s-PE" sz="1900" dirty="0"/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s-PE" sz="1900"/>
            </a:p>
          </p:txBody>
        </p:sp>
      </p:grpSp>
      <p:grpSp>
        <p:nvGrpSpPr>
          <p:cNvPr id="3" name="9 Grupo"/>
          <p:cNvGrpSpPr>
            <a:grpSpLocks/>
          </p:cNvGrpSpPr>
          <p:nvPr/>
        </p:nvGrpSpPr>
        <p:grpSpPr bwMode="auto">
          <a:xfrm>
            <a:off x="6572250" y="2928938"/>
            <a:ext cx="938213" cy="625475"/>
            <a:chOff x="6072201" y="1500200"/>
            <a:chExt cx="938286" cy="625524"/>
          </a:xfrm>
        </p:grpSpPr>
        <p:sp>
          <p:nvSpPr>
            <p:cNvPr id="11" name="10 Rectángulo"/>
            <p:cNvSpPr/>
            <p:nvPr/>
          </p:nvSpPr>
          <p:spPr>
            <a:xfrm>
              <a:off x="6072201" y="1500200"/>
              <a:ext cx="938286" cy="62552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6072201" y="1500200"/>
              <a:ext cx="938286" cy="625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s-PE" sz="1900" dirty="0"/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s-PE" sz="1900" dirty="0"/>
            </a:p>
          </p:txBody>
        </p:sp>
      </p:grp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000760" y="1142983"/>
            <a:ext cx="27146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endParaRPr lang="es-ES_tradnl" sz="1400" b="1" dirty="0">
              <a:latin typeface="Arial Narrow" pitchFamily="34" charset="0"/>
            </a:endParaRPr>
          </a:p>
          <a:p>
            <a:pPr marL="174625" indent="-174625">
              <a:buFont typeface="Arial" charset="0"/>
              <a:buChar char="•"/>
            </a:pPr>
            <a:r>
              <a:rPr lang="es-ES_tradnl" sz="1400" b="1" dirty="0" smtClean="0">
                <a:latin typeface="Arial Narrow" pitchFamily="34" charset="0"/>
              </a:rPr>
              <a:t>ISOC (SBS)</a:t>
            </a:r>
            <a:endParaRPr lang="es-ES_tradnl" sz="1400" b="1" dirty="0">
              <a:latin typeface="Arial Narrow" pitchFamily="34" charset="0"/>
            </a:endParaRPr>
          </a:p>
          <a:p>
            <a:pPr marL="174625" indent="-174625">
              <a:buFont typeface="Arial" charset="0"/>
              <a:buChar char="•"/>
            </a:pPr>
            <a:r>
              <a:rPr lang="es-ES_tradnl" sz="1400" b="1" dirty="0" err="1" smtClean="0">
                <a:latin typeface="Arial Narrow" pitchFamily="34" charset="0"/>
              </a:rPr>
              <a:t>Inf</a:t>
            </a:r>
            <a:r>
              <a:rPr lang="es-ES_tradnl" sz="1400" b="1" dirty="0" smtClean="0">
                <a:latin typeface="Arial Narrow" pitchFamily="34" charset="0"/>
              </a:rPr>
              <a:t>. Auditorías</a:t>
            </a:r>
            <a:endParaRPr lang="es-PE" sz="1400" b="1" dirty="0">
              <a:latin typeface="Arial Narrow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14282" y="1000108"/>
            <a:ext cx="307183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b="1" dirty="0" smtClean="0">
                <a:latin typeface="Arial Narrow" pitchFamily="34" charset="0"/>
                <a:ea typeface="+mj-ea"/>
                <a:cs typeface="+mj-cs"/>
              </a:rPr>
              <a:t>Sistema de Prevención LAFT del SO</a:t>
            </a:r>
            <a:endParaRPr lang="es-ES_tradnl" dirty="0">
              <a:latin typeface="Arial Narrow" pitchFamily="34" charset="0"/>
              <a:ea typeface="+mj-ea"/>
              <a:cs typeface="+mj-cs"/>
            </a:endParaRPr>
          </a:p>
          <a:p>
            <a:pPr>
              <a:defRPr/>
            </a:pPr>
            <a:endParaRPr lang="es-PE" sz="20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143108" y="3571876"/>
            <a:ext cx="500066" cy="4286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1857356" y="3500438"/>
            <a:ext cx="9361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chemeClr val="bg1"/>
                </a:solidFill>
              </a:rPr>
              <a:t>SO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18" name="17 Abrir llave"/>
          <p:cNvSpPr/>
          <p:nvPr/>
        </p:nvSpPr>
        <p:spPr>
          <a:xfrm>
            <a:off x="5786446" y="1142984"/>
            <a:ext cx="285752" cy="785818"/>
          </a:xfrm>
          <a:prstGeom prst="leftBr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36912"/>
            <a:ext cx="8784976" cy="1224136"/>
          </a:xfrm>
        </p:spPr>
        <p:txBody>
          <a:bodyPr/>
          <a:lstStyle/>
          <a:p>
            <a:pPr eaLnBrk="1" hangingPunct="1">
              <a:defRPr/>
            </a:pPr>
            <a:r>
              <a:rPr lang="es-PE" sz="3600" i="0" dirty="0" smtClean="0">
                <a:solidFill>
                  <a:schemeClr val="accent6"/>
                </a:solidFill>
                <a:latin typeface="Arial Narrow" pitchFamily="34" charset="0"/>
              </a:rPr>
              <a:t>Unidad de Inteligencia Financiera</a:t>
            </a:r>
            <a:br>
              <a:rPr lang="es-PE" sz="3600" i="0" dirty="0" smtClean="0">
                <a:solidFill>
                  <a:schemeClr val="accent6"/>
                </a:solidFill>
                <a:latin typeface="Arial Narrow" pitchFamily="34" charset="0"/>
              </a:rPr>
            </a:br>
            <a:r>
              <a:rPr lang="es-PE" sz="3600" i="0" dirty="0" smtClean="0">
                <a:solidFill>
                  <a:schemeClr val="accent6"/>
                </a:solidFill>
                <a:latin typeface="Arial Narrow" pitchFamily="34" charset="0"/>
              </a:rPr>
              <a:t>Información </a:t>
            </a:r>
            <a:r>
              <a:rPr lang="es-PE" sz="3600" dirty="0" smtClean="0">
                <a:solidFill>
                  <a:schemeClr val="accent6"/>
                </a:solidFill>
              </a:rPr>
              <a:t>al 30 de septiembre de 2011</a:t>
            </a:r>
            <a:endParaRPr lang="es-ES" sz="3600" i="0" dirty="0" smtClean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549275"/>
            <a:ext cx="9056687" cy="1093775"/>
          </a:xfrm>
        </p:spPr>
        <p:txBody>
          <a:bodyPr/>
          <a:lstStyle/>
          <a:p>
            <a:pPr eaLnBrk="1" hangingPunct="1">
              <a:defRPr/>
            </a:pPr>
            <a:r>
              <a:rPr lang="es-PE" dirty="0" smtClean="0"/>
              <a:t>Unidad de Inteligencia Financiera</a:t>
            </a:r>
            <a:endParaRPr lang="es-ES" dirty="0" smtClean="0"/>
          </a:p>
        </p:txBody>
      </p:sp>
      <p:graphicFrame>
        <p:nvGraphicFramePr>
          <p:cNvPr id="6" name="5 Diagrama"/>
          <p:cNvGraphicFramePr/>
          <p:nvPr/>
        </p:nvGraphicFramePr>
        <p:xfrm>
          <a:off x="1428728" y="1428736"/>
          <a:ext cx="664373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7200" y="701675"/>
            <a:ext cx="8229600" cy="1143000"/>
          </a:xfrm>
          <a:prstGeom prst="rect">
            <a:avLst/>
          </a:prstGeom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ES" sz="2400" b="1" kern="0" dirty="0">
                <a:solidFill>
                  <a:srgbClr val="000066"/>
                </a:solidFill>
                <a:latin typeface="Arial Narrow" pitchFamily="34" charset="0"/>
                <a:ea typeface="+mj-ea"/>
                <a:cs typeface="+mj-cs"/>
              </a:rPr>
              <a:t>Actividades de la UIF en el ámbito de la Prevención del LAFT</a:t>
            </a:r>
            <a:endParaRPr lang="es-PE" sz="2400" b="1" kern="0" dirty="0">
              <a:solidFill>
                <a:srgbClr val="000066"/>
              </a:solidFill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857224" y="1643050"/>
          <a:ext cx="728667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714356"/>
            <a:ext cx="914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 dirty="0" smtClean="0">
                <a:solidFill>
                  <a:srgbClr val="000066"/>
                </a:solidFill>
                <a:latin typeface="Arial Narrow" pitchFamily="34" charset="0"/>
              </a:rPr>
              <a:t>Nº de Reportes </a:t>
            </a:r>
            <a:r>
              <a:rPr lang="es-ES" sz="2400" b="1" dirty="0">
                <a:solidFill>
                  <a:srgbClr val="000066"/>
                </a:solidFill>
                <a:latin typeface="Arial Narrow" pitchFamily="34" charset="0"/>
              </a:rPr>
              <a:t>de Operaciones </a:t>
            </a:r>
            <a:r>
              <a:rPr lang="es-ES" sz="2400" b="1" dirty="0" smtClean="0">
                <a:solidFill>
                  <a:srgbClr val="000066"/>
                </a:solidFill>
                <a:latin typeface="Arial Narrow" pitchFamily="34" charset="0"/>
              </a:rPr>
              <a:t>Sospechosas</a:t>
            </a:r>
          </a:p>
          <a:p>
            <a:pPr algn="ctr"/>
            <a:r>
              <a:rPr lang="es-ES" sz="2400" b="1" dirty="0" smtClean="0">
                <a:solidFill>
                  <a:srgbClr val="000066"/>
                </a:solidFill>
                <a:latin typeface="Arial Narrow" pitchFamily="34" charset="0"/>
              </a:rPr>
              <a:t>Recibidos Anualmente</a:t>
            </a:r>
            <a:endParaRPr lang="es-E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982678" y="1484784"/>
          <a:ext cx="7104185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2400" b="1" dirty="0" smtClean="0">
                <a:solidFill>
                  <a:srgbClr val="000066"/>
                </a:solidFill>
                <a:latin typeface="Arial Narrow" pitchFamily="34" charset="0"/>
              </a:rPr>
              <a:t>Nº de Reportes </a:t>
            </a:r>
            <a:r>
              <a:rPr lang="es-PE" sz="2400" b="1" dirty="0">
                <a:solidFill>
                  <a:srgbClr val="000066"/>
                </a:solidFill>
                <a:latin typeface="Arial Narrow" pitchFamily="34" charset="0"/>
              </a:rPr>
              <a:t>de Operaciones Sospechosas recibidos </a:t>
            </a:r>
          </a:p>
          <a:p>
            <a:pPr algn="ctr"/>
            <a:r>
              <a:rPr lang="es-PE" sz="2400" b="1" dirty="0" smtClean="0">
                <a:solidFill>
                  <a:srgbClr val="000066"/>
                </a:solidFill>
                <a:latin typeface="Arial Narrow" pitchFamily="34" charset="0"/>
              </a:rPr>
              <a:t>por Tipo </a:t>
            </a:r>
            <a:r>
              <a:rPr lang="es-PE" sz="2400" b="1" dirty="0">
                <a:solidFill>
                  <a:srgbClr val="000066"/>
                </a:solidFill>
                <a:latin typeface="Arial Narrow" pitchFamily="34" charset="0"/>
              </a:rPr>
              <a:t>de Sujeto Obligado (%)</a:t>
            </a:r>
            <a:endParaRPr lang="es-E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182085" y="1916832"/>
          <a:ext cx="6740769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14451" y="639766"/>
            <a:ext cx="67803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PE" sz="2000" b="1" dirty="0" smtClean="0">
              <a:solidFill>
                <a:srgbClr val="000066"/>
              </a:solidFill>
            </a:endParaRPr>
          </a:p>
          <a:p>
            <a:pPr algn="ctr"/>
            <a:r>
              <a:rPr lang="es-PE" sz="2000" b="1" dirty="0" smtClean="0">
                <a:solidFill>
                  <a:srgbClr val="000066"/>
                </a:solidFill>
              </a:rPr>
              <a:t>Monto </a:t>
            </a:r>
            <a:r>
              <a:rPr lang="es-PE" sz="2000" b="1" dirty="0">
                <a:solidFill>
                  <a:srgbClr val="000066"/>
                </a:solidFill>
              </a:rPr>
              <a:t>Involucrado en los Informes de Inteligencia Financiera remitidos por Delito Precedente</a:t>
            </a:r>
            <a:endParaRPr lang="es-ES" sz="2000" b="1" dirty="0">
              <a:solidFill>
                <a:srgbClr val="000066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15024" y="5661251"/>
            <a:ext cx="5961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E" sz="1000" dirty="0" smtClean="0">
                <a:latin typeface="Arial Narrow" pitchFamily="34" charset="0"/>
              </a:rPr>
              <a:t>(*)  </a:t>
            </a:r>
            <a:r>
              <a:rPr lang="es-PE" sz="1000" kern="1200" dirty="0" smtClean="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t>Delito consignado de acuerdo a lo reportado por el sujeto obligado.</a:t>
            </a:r>
            <a:endParaRPr lang="es-PE" sz="1000" kern="1200" dirty="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7366975" cy="382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71184" cy="727061"/>
          </a:xfrm>
        </p:spPr>
        <p:txBody>
          <a:bodyPr/>
          <a:lstStyle/>
          <a:p>
            <a:r>
              <a:rPr lang="es-PE" dirty="0" smtClean="0"/>
              <a:t>Registro de Operaciones de Empresas de Seguros</a:t>
            </a:r>
            <a:endParaRPr lang="es-P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18222"/>
            <a:ext cx="6261745" cy="353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5536" y="1412776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355600" algn="l"/>
              </a:tabLst>
            </a:pPr>
            <a:r>
              <a:rPr lang="es-ES" dirty="0" smtClean="0">
                <a:solidFill>
                  <a:srgbClr val="000066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Registro de 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peraciones  &gt;= US$ 10,000  y operaciones múltiples en un mes &gt;= US$50,000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Pago o devolución de primas establecidas en las pólizas de seguro, independientemente de su forma de pago.</a:t>
            </a:r>
            <a:endParaRPr kumimoji="0" lang="es-PE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355600" indent="-355600" eaLnBrk="0" hangingPunct="0">
              <a:buFont typeface="Wingdings" pitchFamily="2" charset="2"/>
              <a:buChar char="Ø"/>
            </a:pPr>
            <a:r>
              <a:rPr kumimoji="0" lang="es-PE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Pago de beneficios, siniestros, rescate o cualquier desembolso que efectúe la empresa de seguros al asegurado o beneficiario como consecuencia de la ejecución del contrato de seguro.</a:t>
            </a:r>
            <a:endParaRPr kumimoji="0" lang="es-PE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357430"/>
            <a:ext cx="8229600" cy="2160240"/>
          </a:xfrm>
        </p:spPr>
        <p:txBody>
          <a:bodyPr/>
          <a:lstStyle/>
          <a:p>
            <a:pPr eaLnBrk="1" hangingPunct="1">
              <a:defRPr/>
            </a:pPr>
            <a:r>
              <a:rPr lang="es-PE" sz="3600" dirty="0" smtClean="0">
                <a:solidFill>
                  <a:schemeClr val="accent6"/>
                </a:solidFill>
              </a:rPr>
              <a:t>Perú: Sistema Nacional contra el </a:t>
            </a:r>
            <a:br>
              <a:rPr lang="es-PE" sz="3600" dirty="0" smtClean="0">
                <a:solidFill>
                  <a:schemeClr val="accent6"/>
                </a:solidFill>
              </a:rPr>
            </a:br>
            <a:r>
              <a:rPr lang="es-PE" sz="3600" dirty="0" smtClean="0">
                <a:solidFill>
                  <a:schemeClr val="accent6"/>
                </a:solidFill>
              </a:rPr>
              <a:t>Lavado de Activos y el Financiamiento del Terrorismo </a:t>
            </a:r>
            <a:endParaRPr lang="es-ES" sz="3600" i="0" dirty="0" smtClean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71184" cy="727061"/>
          </a:xfrm>
        </p:spPr>
        <p:txBody>
          <a:bodyPr/>
          <a:lstStyle/>
          <a:p>
            <a:r>
              <a:rPr lang="es-PE" dirty="0" smtClean="0"/>
              <a:t>Registro de Operaciones de Empresas de Seguros</a:t>
            </a:r>
            <a:br>
              <a:rPr lang="es-PE" dirty="0" smtClean="0"/>
            </a:br>
            <a:r>
              <a:rPr lang="es-PE" dirty="0" smtClean="0"/>
              <a:t>Enero a Septiembre de 2011</a:t>
            </a:r>
            <a:endParaRPr lang="es-PE" dirty="0"/>
          </a:p>
        </p:txBody>
      </p:sp>
      <p:grpSp>
        <p:nvGrpSpPr>
          <p:cNvPr id="3" name="28 Grupo"/>
          <p:cNvGrpSpPr/>
          <p:nvPr/>
        </p:nvGrpSpPr>
        <p:grpSpPr>
          <a:xfrm>
            <a:off x="971600" y="1844824"/>
            <a:ext cx="7219387" cy="635350"/>
            <a:chOff x="410768" y="3949979"/>
            <a:chExt cx="7219387" cy="7073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21 Rectángulo redondeado"/>
            <p:cNvSpPr/>
            <p:nvPr/>
          </p:nvSpPr>
          <p:spPr>
            <a:xfrm>
              <a:off x="410768" y="3949979"/>
              <a:ext cx="7219387" cy="70735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445298" y="3984508"/>
              <a:ext cx="7150327" cy="6382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dirty="0" smtClean="0">
                  <a:solidFill>
                    <a:srgbClr val="002060"/>
                  </a:solidFill>
                  <a:latin typeface="Arial Narrow" pitchFamily="34" charset="0"/>
                </a:rPr>
                <a:t>Se registró un total de 305,328 operaciones. </a:t>
              </a:r>
              <a:endParaRPr lang="es-PE" kern="1200" dirty="0" smtClean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" name="37 Grupo"/>
          <p:cNvGrpSpPr/>
          <p:nvPr/>
        </p:nvGrpSpPr>
        <p:grpSpPr>
          <a:xfrm>
            <a:off x="971600" y="2564904"/>
            <a:ext cx="7219387" cy="648072"/>
            <a:chOff x="410768" y="2407739"/>
            <a:chExt cx="7219387" cy="5018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26 Rectángulo redondeado"/>
            <p:cNvSpPr/>
            <p:nvPr/>
          </p:nvSpPr>
          <p:spPr>
            <a:xfrm>
              <a:off x="410768" y="2407739"/>
              <a:ext cx="7219387" cy="5018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435266" y="2432237"/>
              <a:ext cx="7170391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PE" dirty="0" smtClean="0">
                  <a:solidFill>
                    <a:srgbClr val="002060"/>
                  </a:solidFill>
                  <a:latin typeface="Arial Narrow" pitchFamily="34" charset="0"/>
                </a:rPr>
                <a:t>Monto promedio aproximado por operación US$ 18 mil.</a:t>
              </a:r>
              <a:endParaRPr lang="es-PE" sz="1800" kern="1200" dirty="0" smtClean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" name="37 Grupo"/>
          <p:cNvGrpSpPr/>
          <p:nvPr/>
        </p:nvGrpSpPr>
        <p:grpSpPr>
          <a:xfrm>
            <a:off x="971600" y="3356992"/>
            <a:ext cx="7219387" cy="648072"/>
            <a:chOff x="410768" y="2407739"/>
            <a:chExt cx="7219387" cy="5018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16 Rectángulo redondeado"/>
            <p:cNvSpPr/>
            <p:nvPr/>
          </p:nvSpPr>
          <p:spPr>
            <a:xfrm>
              <a:off x="410768" y="2407739"/>
              <a:ext cx="7219387" cy="5018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435266" y="2432237"/>
              <a:ext cx="7170391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PE" dirty="0" smtClean="0">
                  <a:solidFill>
                    <a:srgbClr val="002060"/>
                  </a:solidFill>
                  <a:latin typeface="Arial Narrow" pitchFamily="34" charset="0"/>
                </a:rPr>
                <a:t>Solo 2% de las operaciones se realizaron con fondos en efectivo.</a:t>
              </a:r>
              <a:endParaRPr lang="es-PE" sz="1800" kern="1200" dirty="0" smtClean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8132926" cy="224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71184" cy="727061"/>
          </a:xfrm>
        </p:spPr>
        <p:txBody>
          <a:bodyPr/>
          <a:lstStyle/>
          <a:p>
            <a:r>
              <a:rPr lang="es-PE" dirty="0" smtClean="0"/>
              <a:t>ROS enviados por Empresas de Seguros</a:t>
            </a:r>
            <a:endParaRPr lang="es-PE" dirty="0"/>
          </a:p>
        </p:txBody>
      </p:sp>
      <p:grpSp>
        <p:nvGrpSpPr>
          <p:cNvPr id="3" name="28 Grupo"/>
          <p:cNvGrpSpPr/>
          <p:nvPr/>
        </p:nvGrpSpPr>
        <p:grpSpPr>
          <a:xfrm>
            <a:off x="971600" y="1844824"/>
            <a:ext cx="7219387" cy="635350"/>
            <a:chOff x="410768" y="3949979"/>
            <a:chExt cx="7219387" cy="7073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21 Rectángulo redondeado"/>
            <p:cNvSpPr/>
            <p:nvPr/>
          </p:nvSpPr>
          <p:spPr>
            <a:xfrm>
              <a:off x="410768" y="3949979"/>
              <a:ext cx="7219387" cy="70735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445298" y="3984508"/>
              <a:ext cx="7150327" cy="6382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dirty="0" smtClean="0">
                  <a:solidFill>
                    <a:srgbClr val="002060"/>
                  </a:solidFill>
                  <a:latin typeface="Arial Narrow" pitchFamily="34" charset="0"/>
                </a:rPr>
                <a:t>Al 30 de septiembre el sector seguros ha reportado un total de 51  ROS (0.41% del total). </a:t>
              </a:r>
              <a:endParaRPr lang="es-PE" kern="1200" dirty="0" smtClean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" name="37 Grupo"/>
          <p:cNvGrpSpPr/>
          <p:nvPr/>
        </p:nvGrpSpPr>
        <p:grpSpPr>
          <a:xfrm>
            <a:off x="971600" y="2780928"/>
            <a:ext cx="7219387" cy="720080"/>
            <a:chOff x="410768" y="2407739"/>
            <a:chExt cx="7219387" cy="5018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26 Rectángulo redondeado"/>
            <p:cNvSpPr/>
            <p:nvPr/>
          </p:nvSpPr>
          <p:spPr>
            <a:xfrm>
              <a:off x="410768" y="2407739"/>
              <a:ext cx="7219387" cy="5018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435266" y="2432237"/>
              <a:ext cx="7170391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PE" dirty="0" smtClean="0">
                  <a:solidFill>
                    <a:srgbClr val="002060"/>
                  </a:solidFill>
                  <a:latin typeface="Arial Narrow" pitchFamily="34" charset="0"/>
                </a:rPr>
                <a:t>Dichos ROS fueron remitidos por 7 empresas aseguradoras. El 53% fue remitido por empresas mixtas, 33% por empresas de ramos generales y 14% por empresas que operan en ramos de vida.</a:t>
              </a:r>
              <a:endParaRPr lang="es-PE" sz="1800" kern="1200" dirty="0" smtClean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46 Grupo"/>
          <p:cNvGrpSpPr/>
          <p:nvPr/>
        </p:nvGrpSpPr>
        <p:grpSpPr>
          <a:xfrm>
            <a:off x="971600" y="4581128"/>
            <a:ext cx="7219387" cy="648072"/>
            <a:chOff x="410768" y="865499"/>
            <a:chExt cx="7219387" cy="5018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8" name="47 Rectángulo redondeado"/>
            <p:cNvSpPr/>
            <p:nvPr/>
          </p:nvSpPr>
          <p:spPr>
            <a:xfrm>
              <a:off x="410768" y="865499"/>
              <a:ext cx="7219387" cy="5018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48 Rectángulo"/>
            <p:cNvSpPr/>
            <p:nvPr/>
          </p:nvSpPr>
          <p:spPr>
            <a:xfrm>
              <a:off x="435266" y="889997"/>
              <a:ext cx="7170391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dirty="0" smtClean="0">
                  <a:solidFill>
                    <a:srgbClr val="002060"/>
                  </a:solidFill>
                  <a:latin typeface="Arial Narrow" pitchFamily="34" charset="0"/>
                </a:rPr>
                <a:t>El principal sector económico afectado fue el sector servicios (24% de los ROS); el 50% de los casos corresponde a la actividad de transportes</a:t>
              </a:r>
              <a:r>
                <a:rPr lang="es-PE" sz="1800" kern="1200" dirty="0" smtClean="0">
                  <a:solidFill>
                    <a:srgbClr val="002060"/>
                  </a:solidFill>
                  <a:latin typeface="Arial Narrow" pitchFamily="34" charset="0"/>
                </a:rPr>
                <a:t>. </a:t>
              </a:r>
            </a:p>
          </p:txBody>
        </p:sp>
      </p:grpSp>
      <p:grpSp>
        <p:nvGrpSpPr>
          <p:cNvPr id="8" name="37 Grupo"/>
          <p:cNvGrpSpPr/>
          <p:nvPr/>
        </p:nvGrpSpPr>
        <p:grpSpPr>
          <a:xfrm>
            <a:off x="971600" y="3789040"/>
            <a:ext cx="7219387" cy="501840"/>
            <a:chOff x="410768" y="2407739"/>
            <a:chExt cx="7219387" cy="5018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8 Rectángulo redondeado"/>
            <p:cNvSpPr/>
            <p:nvPr/>
          </p:nvSpPr>
          <p:spPr>
            <a:xfrm>
              <a:off x="410768" y="2407739"/>
              <a:ext cx="7219387" cy="5018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435266" y="2432237"/>
              <a:ext cx="7170391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PE" dirty="0" smtClean="0">
                  <a:solidFill>
                    <a:srgbClr val="002060"/>
                  </a:solidFill>
                  <a:latin typeface="Arial Narrow" pitchFamily="34" charset="0"/>
                </a:rPr>
                <a:t>3 ROS tuvieron alcance internacional. </a:t>
              </a:r>
              <a:endParaRPr lang="es-PE" sz="1800" kern="1200" dirty="0" smtClean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727061"/>
          </a:xfrm>
        </p:spPr>
        <p:txBody>
          <a:bodyPr/>
          <a:lstStyle/>
          <a:p>
            <a:r>
              <a:rPr lang="es-PE" dirty="0" smtClean="0"/>
              <a:t>Temas en agenda</a:t>
            </a:r>
            <a:endParaRPr lang="es-PE" dirty="0"/>
          </a:p>
        </p:txBody>
      </p:sp>
      <p:grpSp>
        <p:nvGrpSpPr>
          <p:cNvPr id="29" name="28 Grupo"/>
          <p:cNvGrpSpPr/>
          <p:nvPr/>
        </p:nvGrpSpPr>
        <p:grpSpPr>
          <a:xfrm>
            <a:off x="995951" y="1714488"/>
            <a:ext cx="7219387" cy="531360"/>
            <a:chOff x="410768" y="28039"/>
            <a:chExt cx="7219387" cy="5313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29 Rectángulo redondeado"/>
            <p:cNvSpPr/>
            <p:nvPr/>
          </p:nvSpPr>
          <p:spPr>
            <a:xfrm>
              <a:off x="410768" y="28039"/>
              <a:ext cx="7219387" cy="53136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436707" y="53978"/>
              <a:ext cx="7167509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kern="1200" dirty="0" smtClean="0">
                  <a:solidFill>
                    <a:srgbClr val="002060"/>
                  </a:solidFill>
                  <a:latin typeface="Arial Narrow" pitchFamily="34" charset="0"/>
                </a:rPr>
                <a:t>Participación de los org. públicos como supervisores en LAFT (PL N°3316-2008-SBS). Sólo participan: SBS, SMV y MINCETUR). </a:t>
              </a: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1043608" y="2996952"/>
            <a:ext cx="7128792" cy="531360"/>
            <a:chOff x="410768" y="844519"/>
            <a:chExt cx="7219387" cy="5313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32 Rectángulo redondeado"/>
            <p:cNvSpPr/>
            <p:nvPr/>
          </p:nvSpPr>
          <p:spPr>
            <a:xfrm>
              <a:off x="410768" y="844519"/>
              <a:ext cx="7219387" cy="53136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436707" y="870458"/>
              <a:ext cx="7167509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kern="1200" dirty="0" smtClean="0">
                  <a:solidFill>
                    <a:srgbClr val="002060"/>
                  </a:solidFill>
                  <a:latin typeface="Arial Narrow" pitchFamily="34" charset="0"/>
                </a:rPr>
                <a:t>RO de SO, supervisados por UIF y otros OS.</a:t>
              </a:r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1043608" y="2348880"/>
            <a:ext cx="7143765" cy="531360"/>
            <a:chOff x="410768" y="4110440"/>
            <a:chExt cx="7143765" cy="5313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5" name="44 Rectángulo redondeado"/>
            <p:cNvSpPr/>
            <p:nvPr/>
          </p:nvSpPr>
          <p:spPr>
            <a:xfrm>
              <a:off x="410768" y="4110440"/>
              <a:ext cx="7143765" cy="53136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45 Rectángulo"/>
            <p:cNvSpPr/>
            <p:nvPr/>
          </p:nvSpPr>
          <p:spPr>
            <a:xfrm>
              <a:off x="436707" y="4136379"/>
              <a:ext cx="7091887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kern="1200" dirty="0" smtClean="0">
                  <a:solidFill>
                    <a:srgbClr val="002060"/>
                  </a:solidFill>
                  <a:latin typeface="Arial Narrow" pitchFamily="34" charset="0"/>
                </a:rPr>
                <a:t>Supervisión de Notarios en materia de LAFT: SBS</a:t>
              </a:r>
            </a:p>
          </p:txBody>
        </p:sp>
      </p:grpSp>
      <p:grpSp>
        <p:nvGrpSpPr>
          <p:cNvPr id="21" name="37 Grupo"/>
          <p:cNvGrpSpPr/>
          <p:nvPr/>
        </p:nvGrpSpPr>
        <p:grpSpPr>
          <a:xfrm>
            <a:off x="1043608" y="3645024"/>
            <a:ext cx="7128792" cy="576064"/>
            <a:chOff x="410768" y="2407739"/>
            <a:chExt cx="7219387" cy="5018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21 Rectángulo redondeado"/>
            <p:cNvSpPr/>
            <p:nvPr/>
          </p:nvSpPr>
          <p:spPr>
            <a:xfrm>
              <a:off x="410768" y="2407739"/>
              <a:ext cx="7219387" cy="5018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435267" y="2432237"/>
              <a:ext cx="7104294" cy="407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kern="1200" dirty="0" smtClean="0">
                  <a:solidFill>
                    <a:srgbClr val="002060"/>
                  </a:solidFill>
                  <a:latin typeface="Arial Narrow" pitchFamily="34" charset="0"/>
                </a:rPr>
                <a:t>Plataforma </a:t>
              </a:r>
              <a:r>
                <a:rPr lang="en-US" sz="1800" kern="1200" noProof="0" dirty="0" smtClean="0">
                  <a:solidFill>
                    <a:srgbClr val="002060"/>
                  </a:solidFill>
                  <a:latin typeface="Arial Narrow" pitchFamily="34" charset="0"/>
                </a:rPr>
                <a:t>e-learning para SO, OC, OS, entidades del Estado y público en general</a:t>
              </a:r>
              <a:r>
                <a:rPr lang="es-PE" sz="1800" kern="1200" dirty="0" smtClean="0">
                  <a:solidFill>
                    <a:srgbClr val="002060"/>
                  </a:solidFill>
                  <a:latin typeface="Arial Narrow" pitchFamily="34" charset="0"/>
                </a:rPr>
                <a:t>.</a:t>
              </a:r>
            </a:p>
          </p:txBody>
        </p:sp>
      </p:grpSp>
      <p:grpSp>
        <p:nvGrpSpPr>
          <p:cNvPr id="26" name="31 Grupo"/>
          <p:cNvGrpSpPr/>
          <p:nvPr/>
        </p:nvGrpSpPr>
        <p:grpSpPr>
          <a:xfrm>
            <a:off x="1043608" y="4365104"/>
            <a:ext cx="7128792" cy="501840"/>
            <a:chOff x="410768" y="94379"/>
            <a:chExt cx="7103740" cy="5018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26 Rectángulo redondeado"/>
            <p:cNvSpPr/>
            <p:nvPr/>
          </p:nvSpPr>
          <p:spPr>
            <a:xfrm>
              <a:off x="410768" y="94379"/>
              <a:ext cx="7103740" cy="5018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435266" y="118877"/>
              <a:ext cx="7054744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kern="1200" dirty="0" smtClean="0">
                  <a:solidFill>
                    <a:srgbClr val="002060"/>
                  </a:solidFill>
                  <a:latin typeface="Arial Narrow" pitchFamily="34" charset="0"/>
                </a:rPr>
                <a:t>Sistema de alerta mediante correo electrónico a OC.</a:t>
              </a:r>
              <a:endParaRPr lang="es-PE" sz="1800" kern="1200" dirty="0">
                <a:solidFill>
                  <a:srgbClr val="002060"/>
                </a:solidFill>
                <a:latin typeface="Arial Narrow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1043608" y="4941168"/>
            <a:ext cx="7128791" cy="645856"/>
            <a:chOff x="410768" y="865499"/>
            <a:chExt cx="7219387" cy="5018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6" name="35 Rectángulo redondeado"/>
            <p:cNvSpPr/>
            <p:nvPr/>
          </p:nvSpPr>
          <p:spPr>
            <a:xfrm>
              <a:off x="410768" y="865499"/>
              <a:ext cx="7219387" cy="5018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435266" y="889997"/>
              <a:ext cx="7170391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kern="1200" dirty="0" smtClean="0">
                  <a:solidFill>
                    <a:srgbClr val="002060"/>
                  </a:solidFill>
                  <a:latin typeface="Arial Narrow" pitchFamily="34" charset="0"/>
                </a:rPr>
                <a:t>Aplicativo para SO supervisados por SBS  para que accedan a listado de OC registrados en la UIF.</a:t>
              </a:r>
            </a:p>
          </p:txBody>
        </p:sp>
      </p:grpSp>
      <p:grpSp>
        <p:nvGrpSpPr>
          <p:cNvPr id="47" name="40 Grupo"/>
          <p:cNvGrpSpPr/>
          <p:nvPr/>
        </p:nvGrpSpPr>
        <p:grpSpPr>
          <a:xfrm>
            <a:off x="1043609" y="5661248"/>
            <a:ext cx="7128792" cy="501840"/>
            <a:chOff x="410768" y="3178859"/>
            <a:chExt cx="7219387" cy="5018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8" name="47 Rectángulo redondeado"/>
            <p:cNvSpPr/>
            <p:nvPr/>
          </p:nvSpPr>
          <p:spPr>
            <a:xfrm>
              <a:off x="410768" y="3178859"/>
              <a:ext cx="7219387" cy="5018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48 Rectángulo"/>
            <p:cNvSpPr/>
            <p:nvPr/>
          </p:nvSpPr>
          <p:spPr>
            <a:xfrm>
              <a:off x="435266" y="3203357"/>
              <a:ext cx="7170391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kern="1200" dirty="0" smtClean="0">
                  <a:solidFill>
                    <a:srgbClr val="002060"/>
                  </a:solidFill>
                  <a:latin typeface="Arial Narrow" pitchFamily="34" charset="0"/>
                </a:rPr>
                <a:t>Componente cuantitativo en matriz de riesgo.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27061"/>
          </a:xfrm>
        </p:spPr>
        <p:txBody>
          <a:bodyPr/>
          <a:lstStyle/>
          <a:p>
            <a:r>
              <a:rPr lang="es-PE" dirty="0" smtClean="0"/>
              <a:t>Temas en agenda</a:t>
            </a:r>
            <a:endParaRPr lang="es-PE" dirty="0"/>
          </a:p>
        </p:txBody>
      </p:sp>
      <p:grpSp>
        <p:nvGrpSpPr>
          <p:cNvPr id="29" name="28 Grupo"/>
          <p:cNvGrpSpPr/>
          <p:nvPr/>
        </p:nvGrpSpPr>
        <p:grpSpPr>
          <a:xfrm>
            <a:off x="827584" y="1772816"/>
            <a:ext cx="7219387" cy="707358"/>
            <a:chOff x="410768" y="3949979"/>
            <a:chExt cx="7219387" cy="7073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29 Rectángulo redondeado"/>
            <p:cNvSpPr/>
            <p:nvPr/>
          </p:nvSpPr>
          <p:spPr>
            <a:xfrm>
              <a:off x="410768" y="3949979"/>
              <a:ext cx="7219387" cy="70735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445298" y="3984509"/>
              <a:ext cx="7150327" cy="6382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kern="1200" dirty="0" smtClean="0">
                  <a:solidFill>
                    <a:srgbClr val="002060"/>
                  </a:solidFill>
                  <a:latin typeface="Arial Narrow" pitchFamily="34" charset="0"/>
                </a:rPr>
                <a:t>Acceso a secretos bancario, tributario e información confidencial patrimonial de funcionarios públicos (PL N°3315-2008-SBS): Mejores IIF, permitirá al MP contar con casos que podrá profundizar y judicializar.</a:t>
              </a: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899592" y="2780928"/>
            <a:ext cx="7219387" cy="501840"/>
            <a:chOff x="410768" y="3178859"/>
            <a:chExt cx="7219387" cy="5018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41 Rectángulo redondeado"/>
            <p:cNvSpPr/>
            <p:nvPr/>
          </p:nvSpPr>
          <p:spPr>
            <a:xfrm>
              <a:off x="410768" y="3178859"/>
              <a:ext cx="7219387" cy="5018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435266" y="3203357"/>
              <a:ext cx="7170391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kern="1200" dirty="0" smtClean="0">
                  <a:solidFill>
                    <a:srgbClr val="002060"/>
                  </a:solidFill>
                  <a:latin typeface="Arial Narrow" pitchFamily="34" charset="0"/>
                </a:rPr>
                <a:t>Matriz de valorización del LA en una economía: entre las UIF de Colombia y Chile (estudio conjunto piloto). 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899592" y="3501008"/>
            <a:ext cx="7219387" cy="531360"/>
            <a:chOff x="410768" y="1660999"/>
            <a:chExt cx="7219387" cy="5313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15 Rectángulo redondeado"/>
            <p:cNvSpPr/>
            <p:nvPr/>
          </p:nvSpPr>
          <p:spPr>
            <a:xfrm>
              <a:off x="410768" y="1660999"/>
              <a:ext cx="7219387" cy="53136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436707" y="1686938"/>
              <a:ext cx="7167509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kern="1200" dirty="0" smtClean="0">
                  <a:solidFill>
                    <a:srgbClr val="002060"/>
                  </a:solidFill>
                  <a:latin typeface="Arial Narrow" pitchFamily="34" charset="0"/>
                </a:rPr>
                <a:t>Próxima Evaluación Mutua al Perú por el GAFISUD entre 2012-2013.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785794"/>
            <a:ext cx="8064500" cy="757238"/>
          </a:xfrm>
        </p:spPr>
        <p:txBody>
          <a:bodyPr/>
          <a:lstStyle/>
          <a:p>
            <a:r>
              <a:rPr lang="es-ES" sz="2400" i="0" dirty="0" smtClean="0">
                <a:latin typeface="Arial Narrow" pitchFamily="34" charset="0"/>
              </a:rPr>
              <a:t>Lavado de Activos (LA)</a:t>
            </a:r>
          </a:p>
        </p:txBody>
      </p:sp>
      <p:graphicFrame>
        <p:nvGraphicFramePr>
          <p:cNvPr id="15" name="14 Diagrama"/>
          <p:cNvGraphicFramePr/>
          <p:nvPr/>
        </p:nvGraphicFramePr>
        <p:xfrm>
          <a:off x="285720" y="1714488"/>
          <a:ext cx="535785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608" name="Picture 8" descr="http://t1.gstatic.com/images?q=tbn:ANd9GcS-d_ETKn0BqTcPc3Vs_K9CIxA7uKzp3pAghectdU7U7fXAVQo5amuQKqHu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21000"/>
          </a:blip>
          <a:srcRect/>
          <a:stretch>
            <a:fillRect/>
          </a:stretch>
        </p:blipFill>
        <p:spPr bwMode="auto">
          <a:xfrm>
            <a:off x="6734737" y="4786322"/>
            <a:ext cx="1428760" cy="112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t2.gstatic.com/images?q=tbn:ANd9GcQhhg2f50eTxMakiKGo6NLYlZu9DXITSezg66hLfbk5IWVpg1g8eC6aa2k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lum bright="40000"/>
          </a:blip>
          <a:srcRect/>
          <a:stretch>
            <a:fillRect/>
          </a:stretch>
        </p:blipFill>
        <p:spPr bwMode="auto">
          <a:xfrm>
            <a:off x="6000760" y="1900165"/>
            <a:ext cx="1071570" cy="150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t1.gstatic.com/images?q=tbn:ANd9GcQa71xWvUQBtrkfo1QYS7WVmRHAdrjPaLsmk5wUCvapdEWxAr4fElC5jtLc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lum bright="40000"/>
          </a:blip>
          <a:srcRect/>
          <a:stretch>
            <a:fillRect/>
          </a:stretch>
        </p:blipFill>
        <p:spPr bwMode="auto">
          <a:xfrm>
            <a:off x="6950364" y="2643182"/>
            <a:ext cx="112209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Flecha abajo"/>
          <p:cNvSpPr/>
          <p:nvPr/>
        </p:nvSpPr>
        <p:spPr>
          <a:xfrm>
            <a:off x="6715140" y="3786190"/>
            <a:ext cx="500066" cy="500066"/>
          </a:xfrm>
          <a:prstGeom prst="downArrow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5610" name="Picture 10" descr="http://t2.gstatic.com/images?q=tbn:ANd9GcRS8D9AJrpeZYhB3QISoyNEjXx9vBIw-DUJwDbhw1eXCfnk-40FRJTMCNqK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lum bright="40000"/>
          </a:blip>
          <a:srcRect/>
          <a:stretch>
            <a:fillRect/>
          </a:stretch>
        </p:blipFill>
        <p:spPr bwMode="auto">
          <a:xfrm>
            <a:off x="6000760" y="5214950"/>
            <a:ext cx="948291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6" name="Picture 16" descr="http://t1.gstatic.com/images?q=tbn:ANd9GcSmiHC7Ov6AacGrZYDONiZVr0b18G_FBZTOaHnjr8M7693Fz6J1qyfkvfM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lum bright="40000"/>
          </a:blip>
          <a:srcRect/>
          <a:stretch>
            <a:fillRect/>
          </a:stretch>
        </p:blipFill>
        <p:spPr bwMode="auto">
          <a:xfrm>
            <a:off x="6988192" y="1966902"/>
            <a:ext cx="1111249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619250" y="1557338"/>
            <a:ext cx="72961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1" lang="es-PE" sz="2200" dirty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1" lang="es-PE" sz="2200" dirty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1" lang="es-ES" sz="2200" dirty="0">
              <a:latin typeface="Times New Roman" pitchFamily="18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942975"/>
            <a:ext cx="8064500" cy="757238"/>
          </a:xfrm>
        </p:spPr>
        <p:txBody>
          <a:bodyPr/>
          <a:lstStyle/>
          <a:p>
            <a:r>
              <a:rPr lang="es-ES" sz="2400" i="0" dirty="0" smtClean="0">
                <a:latin typeface="Arial Narrow" pitchFamily="34" charset="0"/>
              </a:rPr>
              <a:t>Financiamiento del Terrorismo (FT)</a:t>
            </a:r>
          </a:p>
        </p:txBody>
      </p:sp>
      <p:pic>
        <p:nvPicPr>
          <p:cNvPr id="149509" name="Picture 5" descr="cash-envelop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7572396" y="2857496"/>
            <a:ext cx="1118348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0" name="Picture 6" descr="terroris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18000"/>
          </a:blip>
          <a:srcRect/>
          <a:stretch>
            <a:fillRect/>
          </a:stretch>
        </p:blipFill>
        <p:spPr bwMode="auto">
          <a:xfrm>
            <a:off x="6000760" y="5286388"/>
            <a:ext cx="1108978" cy="13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1" name="AutoShape 7"/>
          <p:cNvSpPr>
            <a:spLocks noChangeArrowheads="1"/>
          </p:cNvSpPr>
          <p:nvPr/>
        </p:nvSpPr>
        <p:spPr bwMode="auto">
          <a:xfrm rot="5400000">
            <a:off x="7286644" y="4000504"/>
            <a:ext cx="500066" cy="500066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 dirty="0"/>
          </a:p>
        </p:txBody>
      </p:sp>
      <p:pic>
        <p:nvPicPr>
          <p:cNvPr id="2050" name="Picture 2" descr="http://t2.gstatic.com/images?q=tbn:ANd9GcQR0rumHQjUyA8BG3xTrls81I1O4aoGUOtDCc9PkbM1WmwJGbRhSEoeXm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18000"/>
          </a:blip>
          <a:srcRect/>
          <a:stretch>
            <a:fillRect/>
          </a:stretch>
        </p:blipFill>
        <p:spPr bwMode="auto">
          <a:xfrm>
            <a:off x="6215074" y="1857364"/>
            <a:ext cx="1153103" cy="785818"/>
          </a:xfrm>
          <a:prstGeom prst="rect">
            <a:avLst/>
          </a:prstGeom>
          <a:noFill/>
        </p:spPr>
      </p:pic>
      <p:pic>
        <p:nvPicPr>
          <p:cNvPr id="2054" name="Picture 6" descr="http://t1.gstatic.com/images?q=tbn:ANd9GcQgteMhKSP1DYiTXjFNd8nGRo5xKrB8rQcUo-QOetyhtdrDa8NNhmBab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lum bright="18000"/>
          </a:blip>
          <a:srcRect/>
          <a:stretch>
            <a:fillRect/>
          </a:stretch>
        </p:blipFill>
        <p:spPr bwMode="auto">
          <a:xfrm>
            <a:off x="6357950" y="2786058"/>
            <a:ext cx="1071570" cy="717193"/>
          </a:xfrm>
          <a:prstGeom prst="rect">
            <a:avLst/>
          </a:prstGeom>
          <a:noFill/>
        </p:spPr>
      </p:pic>
      <p:pic>
        <p:nvPicPr>
          <p:cNvPr id="2056" name="Picture 8" descr="http://t1.gstatic.com/images?q=tbn:ANd9GcRC3Ypqm6kN0pkyHDol7EY5RfPfCY6DU985HQwPFtk1EtE_tLBW2uVD8w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lum bright="18000"/>
          </a:blip>
          <a:srcRect/>
          <a:stretch>
            <a:fillRect/>
          </a:stretch>
        </p:blipFill>
        <p:spPr bwMode="auto">
          <a:xfrm>
            <a:off x="7429520" y="1640322"/>
            <a:ext cx="1357322" cy="1112392"/>
          </a:xfrm>
          <a:prstGeom prst="rect">
            <a:avLst/>
          </a:prstGeom>
          <a:noFill/>
        </p:spPr>
      </p:pic>
      <p:graphicFrame>
        <p:nvGraphicFramePr>
          <p:cNvPr id="15" name="14 Diagrama"/>
          <p:cNvGraphicFramePr/>
          <p:nvPr/>
        </p:nvGraphicFramePr>
        <p:xfrm>
          <a:off x="-214346" y="1928802"/>
          <a:ext cx="628654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" name="15 Elipse"/>
          <p:cNvSpPr/>
          <p:nvPr/>
        </p:nvSpPr>
        <p:spPr>
          <a:xfrm>
            <a:off x="5857884" y="1428736"/>
            <a:ext cx="3214678" cy="250033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058" name="Picture 10" descr="http://t3.gstatic.com/images?q=tbn:ANd9GcQqLmt8Xo-t1aR2KD6CBLBOEyWKQv5K-II9YCon6zJmfujsLXZKOF1jHTM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lum bright="18000"/>
          </a:blip>
          <a:srcRect/>
          <a:stretch>
            <a:fillRect/>
          </a:stretch>
        </p:blipFill>
        <p:spPr bwMode="auto">
          <a:xfrm>
            <a:off x="6929454" y="4572008"/>
            <a:ext cx="1228725" cy="1028701"/>
          </a:xfrm>
          <a:prstGeom prst="rect">
            <a:avLst/>
          </a:prstGeom>
          <a:noFill/>
        </p:spPr>
      </p:pic>
      <p:pic>
        <p:nvPicPr>
          <p:cNvPr id="2060" name="Picture 12" descr="http://t1.gstatic.com/images?q=tbn:ANd9GcSPNaWpLEFYwrMvEDhdXWfX6ocds2nsYuEhupDdMDPEBh-Oi3OJarf4E5c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lum bright="18000"/>
          </a:blip>
          <a:srcRect/>
          <a:stretch>
            <a:fillRect/>
          </a:stretch>
        </p:blipFill>
        <p:spPr bwMode="auto">
          <a:xfrm>
            <a:off x="7929586" y="5143512"/>
            <a:ext cx="1000132" cy="1512396"/>
          </a:xfrm>
          <a:prstGeom prst="rect">
            <a:avLst/>
          </a:prstGeom>
          <a:noFill/>
          <a:ln>
            <a:solidFill>
              <a:schemeClr val="accent2">
                <a:tint val="40000"/>
                <a:hueOff val="0"/>
                <a:satOff val="0"/>
                <a:lumOff val="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131 Rectángulo redondeado"/>
          <p:cNvSpPr/>
          <p:nvPr/>
        </p:nvSpPr>
        <p:spPr>
          <a:xfrm>
            <a:off x="1500166" y="1571612"/>
            <a:ext cx="7500990" cy="492922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1" name="130 Rectángulo redondeado"/>
          <p:cNvSpPr/>
          <p:nvPr/>
        </p:nvSpPr>
        <p:spPr>
          <a:xfrm>
            <a:off x="285720" y="1571612"/>
            <a:ext cx="5143536" cy="49292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2771" name="Picture 3" descr="mapPe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805" y="3634769"/>
            <a:ext cx="831482" cy="130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817563" y="500042"/>
            <a:ext cx="7570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" sz="2400" b="1" dirty="0" smtClean="0">
                <a:solidFill>
                  <a:srgbClr val="000066"/>
                </a:solidFill>
                <a:latin typeface="Arial Narrow" pitchFamily="34" charset="0"/>
                <a:ea typeface="+mj-ea"/>
                <a:cs typeface="+mj-cs"/>
              </a:rPr>
              <a:t>Perú: Sistema Nacional anti LA y contra el FT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9431" y="5149869"/>
            <a:ext cx="892173" cy="922337"/>
            <a:chOff x="340" y="3385"/>
            <a:chExt cx="517" cy="581"/>
          </a:xfrm>
        </p:grpSpPr>
        <p:sp>
          <p:nvSpPr>
            <p:cNvPr id="32826" name="Rectangle 6"/>
            <p:cNvSpPr>
              <a:spLocks noChangeArrowheads="1"/>
            </p:cNvSpPr>
            <p:nvPr/>
          </p:nvSpPr>
          <p:spPr bwMode="auto">
            <a:xfrm>
              <a:off x="340" y="3811"/>
              <a:ext cx="49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s-ES" sz="1600" b="1" dirty="0" err="1">
                  <a:solidFill>
                    <a:srgbClr val="002060"/>
                  </a:solidFill>
                  <a:latin typeface="Arial Narrow" pitchFamily="34" charset="0"/>
                </a:rPr>
                <a:t>UIF’s</a:t>
              </a:r>
              <a:r>
                <a:rPr lang="es-ES" sz="1600" b="1" dirty="0">
                  <a:solidFill>
                    <a:srgbClr val="002060"/>
                  </a:solidFill>
                  <a:latin typeface="Arial Narrow" pitchFamily="34" charset="0"/>
                </a:rPr>
                <a:t> 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45" y="3385"/>
              <a:ext cx="512" cy="453"/>
              <a:chOff x="383" y="2777"/>
              <a:chExt cx="909" cy="698"/>
            </a:xfrm>
          </p:grpSpPr>
          <p:pic>
            <p:nvPicPr>
              <p:cNvPr id="32828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3" y="2777"/>
                <a:ext cx="904" cy="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29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8" y="2782"/>
                <a:ext cx="904" cy="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572132" y="5351453"/>
            <a:ext cx="1143008" cy="1216881"/>
            <a:chOff x="3379" y="3363"/>
            <a:chExt cx="849" cy="805"/>
          </a:xfrm>
        </p:grpSpPr>
        <p:sp>
          <p:nvSpPr>
            <p:cNvPr id="32824" name="Rectangle 11"/>
            <p:cNvSpPr>
              <a:spLocks noChangeArrowheads="1"/>
            </p:cNvSpPr>
            <p:nvPr/>
          </p:nvSpPr>
          <p:spPr bwMode="auto">
            <a:xfrm>
              <a:off x="3665" y="4025"/>
              <a:ext cx="22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1" dirty="0">
                  <a:solidFill>
                    <a:srgbClr val="002060"/>
                  </a:solidFill>
                  <a:latin typeface="Arial Narrow" pitchFamily="34" charset="0"/>
                </a:rPr>
                <a:t>PNP</a:t>
              </a:r>
            </a:p>
          </p:txBody>
        </p:sp>
        <p:pic>
          <p:nvPicPr>
            <p:cNvPr id="32825" name="Picture 12" descr="pnp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79" y="3363"/>
              <a:ext cx="84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00955" y="3357562"/>
            <a:ext cx="1143008" cy="1428751"/>
            <a:chOff x="4061" y="2365"/>
            <a:chExt cx="769" cy="900"/>
          </a:xfrm>
        </p:grpSpPr>
        <p:pic>
          <p:nvPicPr>
            <p:cNvPr id="32822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1" y="2365"/>
              <a:ext cx="769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23" name="Text Box 16"/>
            <p:cNvSpPr txBox="1">
              <a:spLocks noChangeArrowheads="1"/>
            </p:cNvSpPr>
            <p:nvPr/>
          </p:nvSpPr>
          <p:spPr bwMode="auto">
            <a:xfrm>
              <a:off x="4186" y="2935"/>
              <a:ext cx="47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400" b="1" dirty="0">
                  <a:solidFill>
                    <a:srgbClr val="002060"/>
                  </a:solidFill>
                  <a:latin typeface="Arial Narrow" pitchFamily="34" charset="0"/>
                </a:rPr>
                <a:t>Poder </a:t>
              </a:r>
            </a:p>
            <a:p>
              <a:pPr algn="ctr"/>
              <a:r>
                <a:rPr lang="es-PE" sz="1400" b="1" dirty="0">
                  <a:solidFill>
                    <a:srgbClr val="002060"/>
                  </a:solidFill>
                  <a:latin typeface="Arial Narrow" pitchFamily="34" charset="0"/>
                </a:rPr>
                <a:t>Judicial</a:t>
              </a:r>
              <a:endParaRPr lang="es-ES" sz="14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572132" y="3357562"/>
            <a:ext cx="1143008" cy="1547635"/>
            <a:chOff x="2844" y="2251"/>
            <a:chExt cx="777" cy="1014"/>
          </a:xfrm>
        </p:grpSpPr>
        <p:pic>
          <p:nvPicPr>
            <p:cNvPr id="32820" name="Picture 18" descr="escudo_mpf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2" y="2251"/>
              <a:ext cx="563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21" name="Text Box 19"/>
            <p:cNvSpPr txBox="1">
              <a:spLocks noChangeArrowheads="1"/>
            </p:cNvSpPr>
            <p:nvPr/>
          </p:nvSpPr>
          <p:spPr bwMode="auto">
            <a:xfrm>
              <a:off x="2844" y="2922"/>
              <a:ext cx="777" cy="3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 sz="1400" b="1" dirty="0">
                  <a:solidFill>
                    <a:srgbClr val="002060"/>
                  </a:solidFill>
                  <a:latin typeface="Arial Narrow" pitchFamily="34" charset="0"/>
                </a:rPr>
                <a:t>Ministerio </a:t>
              </a:r>
            </a:p>
            <a:p>
              <a:pPr algn="ctr"/>
              <a:r>
                <a:rPr lang="es-PE" sz="1400" b="1" dirty="0">
                  <a:solidFill>
                    <a:srgbClr val="002060"/>
                  </a:solidFill>
                  <a:latin typeface="Arial Narrow" pitchFamily="34" charset="0"/>
                </a:rPr>
                <a:t>Publico</a:t>
              </a:r>
              <a:endParaRPr lang="es-ES" sz="14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6724" y="2285992"/>
            <a:ext cx="1104878" cy="1000132"/>
            <a:chOff x="295" y="1661"/>
            <a:chExt cx="790" cy="750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340" y="2018"/>
              <a:ext cx="671" cy="393"/>
              <a:chOff x="1681" y="1767"/>
              <a:chExt cx="495" cy="368"/>
            </a:xfrm>
          </p:grpSpPr>
          <p:pic>
            <p:nvPicPr>
              <p:cNvPr id="32818" name="Picture 2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81" y="1767"/>
                <a:ext cx="49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19" name="Picture 2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681" y="1767"/>
                <a:ext cx="49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817" name="Rectangle 24"/>
            <p:cNvSpPr>
              <a:spLocks noChangeArrowheads="1"/>
            </p:cNvSpPr>
            <p:nvPr/>
          </p:nvSpPr>
          <p:spPr bwMode="auto">
            <a:xfrm>
              <a:off x="295" y="1661"/>
              <a:ext cx="790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s-ES" sz="1600" b="1" dirty="0">
                  <a:solidFill>
                    <a:srgbClr val="002060"/>
                  </a:solidFill>
                  <a:latin typeface="Arial Narrow" pitchFamily="34" charset="0"/>
                </a:rPr>
                <a:t>Sujetos</a:t>
              </a:r>
            </a:p>
            <a:p>
              <a:pPr algn="ctr"/>
              <a:r>
                <a:rPr lang="es-ES" sz="1600" b="1" dirty="0">
                  <a:solidFill>
                    <a:srgbClr val="002060"/>
                  </a:solidFill>
                  <a:latin typeface="Arial Narrow" pitchFamily="34" charset="0"/>
                </a:rPr>
                <a:t>Obligados</a:t>
              </a:r>
            </a:p>
          </p:txBody>
        </p:sp>
      </p:grpSp>
      <p:sp>
        <p:nvSpPr>
          <p:cNvPr id="32779" name="Text Box 25"/>
          <p:cNvSpPr txBox="1">
            <a:spLocks noChangeArrowheads="1"/>
          </p:cNvSpPr>
          <p:nvPr/>
        </p:nvSpPr>
        <p:spPr bwMode="auto">
          <a:xfrm>
            <a:off x="7678792" y="5313194"/>
            <a:ext cx="96517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s-ES_tradnl" sz="1200" b="1" dirty="0">
                <a:solidFill>
                  <a:srgbClr val="002060"/>
                </a:solidFill>
                <a:latin typeface="Arial Narrow" pitchFamily="34" charset="0"/>
              </a:rPr>
              <a:t>DIRANDRO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s-ES_tradnl" sz="1200" b="1" dirty="0">
                <a:solidFill>
                  <a:srgbClr val="002060"/>
                </a:solidFill>
                <a:latin typeface="Arial Narrow" pitchFamily="34" charset="0"/>
              </a:rPr>
              <a:t>DIRCOCOR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s-ES_tradnl" sz="1200" b="1" dirty="0">
                <a:solidFill>
                  <a:srgbClr val="002060"/>
                </a:solidFill>
                <a:latin typeface="Arial Narrow" pitchFamily="34" charset="0"/>
              </a:rPr>
              <a:t>DIRINCRI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s-ES_tradnl" sz="1200" b="1" dirty="0">
                <a:solidFill>
                  <a:srgbClr val="002060"/>
                </a:solidFill>
                <a:latin typeface="Arial Narrow" pitchFamily="34" charset="0"/>
              </a:rPr>
              <a:t>DIRCOTE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s-ES_tradnl" sz="1200" b="1" dirty="0">
                <a:solidFill>
                  <a:srgbClr val="002060"/>
                </a:solidFill>
                <a:latin typeface="Arial Narrow" pitchFamily="34" charset="0"/>
              </a:rPr>
              <a:t>DIRPOFIS</a:t>
            </a:r>
            <a:endParaRPr lang="es-ES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2786" name="Rectangle 32"/>
          <p:cNvSpPr>
            <a:spLocks noChangeArrowheads="1"/>
          </p:cNvSpPr>
          <p:nvPr/>
        </p:nvSpPr>
        <p:spPr bwMode="auto">
          <a:xfrm>
            <a:off x="214282" y="4218916"/>
            <a:ext cx="13573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  <a:latin typeface="Arial Narrow" pitchFamily="34" charset="0"/>
              </a:rPr>
              <a:t>Instituciones</a:t>
            </a:r>
          </a:p>
          <a:p>
            <a:pPr algn="ctr"/>
            <a:r>
              <a:rPr lang="es-ES" sz="1400" b="1" dirty="0" smtClean="0">
                <a:solidFill>
                  <a:srgbClr val="002060"/>
                </a:solidFill>
                <a:latin typeface="Arial Narrow" pitchFamily="34" charset="0"/>
              </a:rPr>
              <a:t>Publicas</a:t>
            </a:r>
            <a:endParaRPr lang="es-ES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2788" name="AutoShape 34"/>
          <p:cNvSpPr>
            <a:spLocks/>
          </p:cNvSpPr>
          <p:nvPr/>
        </p:nvSpPr>
        <p:spPr bwMode="auto">
          <a:xfrm>
            <a:off x="7572396" y="5357826"/>
            <a:ext cx="142876" cy="1143008"/>
          </a:xfrm>
          <a:prstGeom prst="leftBrace">
            <a:avLst>
              <a:gd name="adj1" fmla="val 890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>
              <a:latin typeface="Arial Narrow" pitchFamily="34" charset="0"/>
            </a:endParaRP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786314" y="4643446"/>
            <a:ext cx="357189" cy="620700"/>
            <a:chOff x="3094" y="2635"/>
            <a:chExt cx="238" cy="337"/>
          </a:xfrm>
        </p:grpSpPr>
        <p:sp>
          <p:nvSpPr>
            <p:cNvPr id="32807" name="Freeform 38"/>
            <p:cNvSpPr>
              <a:spLocks/>
            </p:cNvSpPr>
            <p:nvPr/>
          </p:nvSpPr>
          <p:spPr bwMode="auto">
            <a:xfrm>
              <a:off x="3139" y="2681"/>
              <a:ext cx="193" cy="291"/>
            </a:xfrm>
            <a:custGeom>
              <a:avLst/>
              <a:gdLst>
                <a:gd name="T0" fmla="*/ 0 w 193"/>
                <a:gd name="T1" fmla="*/ 242 h 291"/>
                <a:gd name="T2" fmla="*/ 0 w 193"/>
                <a:gd name="T3" fmla="*/ 37 h 291"/>
                <a:gd name="T4" fmla="*/ 15 w 193"/>
                <a:gd name="T5" fmla="*/ 37 h 291"/>
                <a:gd name="T6" fmla="*/ 15 w 193"/>
                <a:gd name="T7" fmla="*/ 19 h 291"/>
                <a:gd name="T8" fmla="*/ 31 w 193"/>
                <a:gd name="T9" fmla="*/ 19 h 291"/>
                <a:gd name="T10" fmla="*/ 31 w 193"/>
                <a:gd name="T11" fmla="*/ 0 h 291"/>
                <a:gd name="T12" fmla="*/ 193 w 193"/>
                <a:gd name="T13" fmla="*/ 0 h 291"/>
                <a:gd name="T14" fmla="*/ 193 w 193"/>
                <a:gd name="T15" fmla="*/ 253 h 291"/>
                <a:gd name="T16" fmla="*/ 178 w 193"/>
                <a:gd name="T17" fmla="*/ 253 h 291"/>
                <a:gd name="T18" fmla="*/ 178 w 193"/>
                <a:gd name="T19" fmla="*/ 272 h 291"/>
                <a:gd name="T20" fmla="*/ 163 w 193"/>
                <a:gd name="T21" fmla="*/ 272 h 291"/>
                <a:gd name="T22" fmla="*/ 163 w 193"/>
                <a:gd name="T23" fmla="*/ 291 h 291"/>
                <a:gd name="T24" fmla="*/ 40 w 193"/>
                <a:gd name="T25" fmla="*/ 291 h 291"/>
                <a:gd name="T26" fmla="*/ 0 w 193"/>
                <a:gd name="T27" fmla="*/ 242 h 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"/>
                <a:gd name="T43" fmla="*/ 0 h 291"/>
                <a:gd name="T44" fmla="*/ 193 w 193"/>
                <a:gd name="T45" fmla="*/ 291 h 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" h="291">
                  <a:moveTo>
                    <a:pt x="0" y="242"/>
                  </a:moveTo>
                  <a:lnTo>
                    <a:pt x="0" y="37"/>
                  </a:lnTo>
                  <a:lnTo>
                    <a:pt x="15" y="37"/>
                  </a:lnTo>
                  <a:lnTo>
                    <a:pt x="15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193" y="0"/>
                  </a:lnTo>
                  <a:lnTo>
                    <a:pt x="193" y="253"/>
                  </a:lnTo>
                  <a:lnTo>
                    <a:pt x="178" y="253"/>
                  </a:lnTo>
                  <a:lnTo>
                    <a:pt x="178" y="272"/>
                  </a:lnTo>
                  <a:lnTo>
                    <a:pt x="163" y="272"/>
                  </a:lnTo>
                  <a:lnTo>
                    <a:pt x="163" y="291"/>
                  </a:lnTo>
                  <a:lnTo>
                    <a:pt x="40" y="291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E">
                <a:latin typeface="Arial Narrow" pitchFamily="34" charset="0"/>
              </a:endParaRPr>
            </a:p>
          </p:txBody>
        </p:sp>
        <p:sp>
          <p:nvSpPr>
            <p:cNvPr id="32808" name="Freeform 39"/>
            <p:cNvSpPr>
              <a:spLocks/>
            </p:cNvSpPr>
            <p:nvPr/>
          </p:nvSpPr>
          <p:spPr bwMode="auto">
            <a:xfrm>
              <a:off x="3154" y="2700"/>
              <a:ext cx="163" cy="253"/>
            </a:xfrm>
            <a:custGeom>
              <a:avLst/>
              <a:gdLst>
                <a:gd name="T0" fmla="*/ 16 w 163"/>
                <a:gd name="T1" fmla="*/ 0 h 253"/>
                <a:gd name="T2" fmla="*/ 163 w 163"/>
                <a:gd name="T3" fmla="*/ 0 h 253"/>
                <a:gd name="T4" fmla="*/ 163 w 163"/>
                <a:gd name="T5" fmla="*/ 253 h 253"/>
                <a:gd name="T6" fmla="*/ 148 w 163"/>
                <a:gd name="T7" fmla="*/ 253 h 253"/>
                <a:gd name="T8" fmla="*/ 148 w 163"/>
                <a:gd name="T9" fmla="*/ 18 h 253"/>
                <a:gd name="T10" fmla="*/ 0 w 163"/>
                <a:gd name="T11" fmla="*/ 18 h 253"/>
                <a:gd name="T12" fmla="*/ 0 w 163"/>
                <a:gd name="T13" fmla="*/ 0 h 253"/>
                <a:gd name="T14" fmla="*/ 16 w 163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253"/>
                <a:gd name="T26" fmla="*/ 163 w 16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253">
                  <a:moveTo>
                    <a:pt x="16" y="0"/>
                  </a:moveTo>
                  <a:lnTo>
                    <a:pt x="163" y="0"/>
                  </a:lnTo>
                  <a:lnTo>
                    <a:pt x="163" y="253"/>
                  </a:lnTo>
                  <a:lnTo>
                    <a:pt x="148" y="253"/>
                  </a:lnTo>
                  <a:lnTo>
                    <a:pt x="14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E">
                <a:latin typeface="Arial Narrow" pitchFamily="34" charset="0"/>
              </a:endParaRPr>
            </a:p>
          </p:txBody>
        </p:sp>
        <p:sp>
          <p:nvSpPr>
            <p:cNvPr id="32809" name="Freeform 40"/>
            <p:cNvSpPr>
              <a:spLocks/>
            </p:cNvSpPr>
            <p:nvPr/>
          </p:nvSpPr>
          <p:spPr bwMode="auto">
            <a:xfrm>
              <a:off x="3139" y="2923"/>
              <a:ext cx="40" cy="49"/>
            </a:xfrm>
            <a:custGeom>
              <a:avLst/>
              <a:gdLst>
                <a:gd name="T0" fmla="*/ 0 w 40"/>
                <a:gd name="T1" fmla="*/ 0 h 49"/>
                <a:gd name="T2" fmla="*/ 40 w 40"/>
                <a:gd name="T3" fmla="*/ 0 h 49"/>
                <a:gd name="T4" fmla="*/ 40 w 40"/>
                <a:gd name="T5" fmla="*/ 49 h 49"/>
                <a:gd name="T6" fmla="*/ 0 w 40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9"/>
                <a:gd name="T14" fmla="*/ 40 w 4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9">
                  <a:moveTo>
                    <a:pt x="0" y="0"/>
                  </a:moveTo>
                  <a:lnTo>
                    <a:pt x="40" y="0"/>
                  </a:lnTo>
                  <a:lnTo>
                    <a:pt x="4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E">
                <a:latin typeface="Arial Narrow" pitchFamily="34" charset="0"/>
              </a:endParaRPr>
            </a:p>
          </p:txBody>
        </p:sp>
        <p:sp>
          <p:nvSpPr>
            <p:cNvPr id="32810" name="Freeform 41"/>
            <p:cNvSpPr>
              <a:spLocks/>
            </p:cNvSpPr>
            <p:nvPr/>
          </p:nvSpPr>
          <p:spPr bwMode="auto">
            <a:xfrm>
              <a:off x="3094" y="2635"/>
              <a:ext cx="193" cy="292"/>
            </a:xfrm>
            <a:custGeom>
              <a:avLst/>
              <a:gdLst>
                <a:gd name="T0" fmla="*/ 0 w 193"/>
                <a:gd name="T1" fmla="*/ 243 h 292"/>
                <a:gd name="T2" fmla="*/ 0 w 193"/>
                <a:gd name="T3" fmla="*/ 38 h 292"/>
                <a:gd name="T4" fmla="*/ 15 w 193"/>
                <a:gd name="T5" fmla="*/ 38 h 292"/>
                <a:gd name="T6" fmla="*/ 15 w 193"/>
                <a:gd name="T7" fmla="*/ 20 h 292"/>
                <a:gd name="T8" fmla="*/ 31 w 193"/>
                <a:gd name="T9" fmla="*/ 20 h 292"/>
                <a:gd name="T10" fmla="*/ 31 w 193"/>
                <a:gd name="T11" fmla="*/ 0 h 292"/>
                <a:gd name="T12" fmla="*/ 193 w 193"/>
                <a:gd name="T13" fmla="*/ 0 h 292"/>
                <a:gd name="T14" fmla="*/ 193 w 193"/>
                <a:gd name="T15" fmla="*/ 254 h 292"/>
                <a:gd name="T16" fmla="*/ 178 w 193"/>
                <a:gd name="T17" fmla="*/ 254 h 292"/>
                <a:gd name="T18" fmla="*/ 178 w 193"/>
                <a:gd name="T19" fmla="*/ 273 h 292"/>
                <a:gd name="T20" fmla="*/ 162 w 193"/>
                <a:gd name="T21" fmla="*/ 273 h 292"/>
                <a:gd name="T22" fmla="*/ 162 w 193"/>
                <a:gd name="T23" fmla="*/ 292 h 292"/>
                <a:gd name="T24" fmla="*/ 39 w 193"/>
                <a:gd name="T25" fmla="*/ 292 h 292"/>
                <a:gd name="T26" fmla="*/ 0 w 193"/>
                <a:gd name="T27" fmla="*/ 243 h 2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"/>
                <a:gd name="T43" fmla="*/ 0 h 292"/>
                <a:gd name="T44" fmla="*/ 193 w 193"/>
                <a:gd name="T45" fmla="*/ 292 h 2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" h="292">
                  <a:moveTo>
                    <a:pt x="0" y="243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15" y="20"/>
                  </a:lnTo>
                  <a:lnTo>
                    <a:pt x="31" y="20"/>
                  </a:lnTo>
                  <a:lnTo>
                    <a:pt x="31" y="0"/>
                  </a:lnTo>
                  <a:lnTo>
                    <a:pt x="193" y="0"/>
                  </a:lnTo>
                  <a:lnTo>
                    <a:pt x="193" y="254"/>
                  </a:lnTo>
                  <a:lnTo>
                    <a:pt x="178" y="254"/>
                  </a:lnTo>
                  <a:lnTo>
                    <a:pt x="178" y="273"/>
                  </a:lnTo>
                  <a:lnTo>
                    <a:pt x="162" y="273"/>
                  </a:lnTo>
                  <a:lnTo>
                    <a:pt x="162" y="292"/>
                  </a:lnTo>
                  <a:lnTo>
                    <a:pt x="39" y="292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E">
                <a:latin typeface="Arial Narrow" pitchFamily="34" charset="0"/>
              </a:endParaRPr>
            </a:p>
          </p:txBody>
        </p:sp>
        <p:sp>
          <p:nvSpPr>
            <p:cNvPr id="32811" name="Freeform 42"/>
            <p:cNvSpPr>
              <a:spLocks/>
            </p:cNvSpPr>
            <p:nvPr/>
          </p:nvSpPr>
          <p:spPr bwMode="auto">
            <a:xfrm>
              <a:off x="3109" y="2655"/>
              <a:ext cx="163" cy="253"/>
            </a:xfrm>
            <a:custGeom>
              <a:avLst/>
              <a:gdLst>
                <a:gd name="T0" fmla="*/ 16 w 163"/>
                <a:gd name="T1" fmla="*/ 0 h 253"/>
                <a:gd name="T2" fmla="*/ 163 w 163"/>
                <a:gd name="T3" fmla="*/ 0 h 253"/>
                <a:gd name="T4" fmla="*/ 163 w 163"/>
                <a:gd name="T5" fmla="*/ 253 h 253"/>
                <a:gd name="T6" fmla="*/ 147 w 163"/>
                <a:gd name="T7" fmla="*/ 253 h 253"/>
                <a:gd name="T8" fmla="*/ 147 w 163"/>
                <a:gd name="T9" fmla="*/ 18 h 253"/>
                <a:gd name="T10" fmla="*/ 0 w 163"/>
                <a:gd name="T11" fmla="*/ 18 h 253"/>
                <a:gd name="T12" fmla="*/ 0 w 163"/>
                <a:gd name="T13" fmla="*/ 0 h 253"/>
                <a:gd name="T14" fmla="*/ 16 w 163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253"/>
                <a:gd name="T26" fmla="*/ 163 w 16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253">
                  <a:moveTo>
                    <a:pt x="16" y="0"/>
                  </a:moveTo>
                  <a:lnTo>
                    <a:pt x="163" y="0"/>
                  </a:lnTo>
                  <a:lnTo>
                    <a:pt x="163" y="253"/>
                  </a:lnTo>
                  <a:lnTo>
                    <a:pt x="147" y="253"/>
                  </a:lnTo>
                  <a:lnTo>
                    <a:pt x="14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E">
                <a:latin typeface="Arial Narrow" pitchFamily="34" charset="0"/>
              </a:endParaRPr>
            </a:p>
          </p:txBody>
        </p:sp>
        <p:sp>
          <p:nvSpPr>
            <p:cNvPr id="32812" name="Freeform 43"/>
            <p:cNvSpPr>
              <a:spLocks/>
            </p:cNvSpPr>
            <p:nvPr/>
          </p:nvSpPr>
          <p:spPr bwMode="auto">
            <a:xfrm>
              <a:off x="3094" y="2878"/>
              <a:ext cx="39" cy="49"/>
            </a:xfrm>
            <a:custGeom>
              <a:avLst/>
              <a:gdLst>
                <a:gd name="T0" fmla="*/ 0 w 39"/>
                <a:gd name="T1" fmla="*/ 0 h 49"/>
                <a:gd name="T2" fmla="*/ 39 w 39"/>
                <a:gd name="T3" fmla="*/ 0 h 49"/>
                <a:gd name="T4" fmla="*/ 39 w 39"/>
                <a:gd name="T5" fmla="*/ 49 h 49"/>
                <a:gd name="T6" fmla="*/ 0 w 3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9"/>
                <a:gd name="T14" fmla="*/ 39 w 3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9">
                  <a:moveTo>
                    <a:pt x="0" y="0"/>
                  </a:moveTo>
                  <a:lnTo>
                    <a:pt x="39" y="0"/>
                  </a:lnTo>
                  <a:lnTo>
                    <a:pt x="39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E">
                <a:latin typeface="Arial Narrow" pitchFamily="34" charset="0"/>
              </a:endParaRPr>
            </a:p>
          </p:txBody>
        </p:sp>
        <p:sp>
          <p:nvSpPr>
            <p:cNvPr id="32813" name="Freeform 44"/>
            <p:cNvSpPr>
              <a:spLocks/>
            </p:cNvSpPr>
            <p:nvPr/>
          </p:nvSpPr>
          <p:spPr bwMode="auto">
            <a:xfrm>
              <a:off x="3094" y="2635"/>
              <a:ext cx="193" cy="292"/>
            </a:xfrm>
            <a:custGeom>
              <a:avLst/>
              <a:gdLst>
                <a:gd name="T0" fmla="*/ 0 w 193"/>
                <a:gd name="T1" fmla="*/ 243 h 292"/>
                <a:gd name="T2" fmla="*/ 0 w 193"/>
                <a:gd name="T3" fmla="*/ 38 h 292"/>
                <a:gd name="T4" fmla="*/ 15 w 193"/>
                <a:gd name="T5" fmla="*/ 38 h 292"/>
                <a:gd name="T6" fmla="*/ 15 w 193"/>
                <a:gd name="T7" fmla="*/ 20 h 292"/>
                <a:gd name="T8" fmla="*/ 31 w 193"/>
                <a:gd name="T9" fmla="*/ 20 h 292"/>
                <a:gd name="T10" fmla="*/ 31 w 193"/>
                <a:gd name="T11" fmla="*/ 0 h 292"/>
                <a:gd name="T12" fmla="*/ 193 w 193"/>
                <a:gd name="T13" fmla="*/ 0 h 292"/>
                <a:gd name="T14" fmla="*/ 193 w 193"/>
                <a:gd name="T15" fmla="*/ 254 h 292"/>
                <a:gd name="T16" fmla="*/ 178 w 193"/>
                <a:gd name="T17" fmla="*/ 254 h 292"/>
                <a:gd name="T18" fmla="*/ 178 w 193"/>
                <a:gd name="T19" fmla="*/ 273 h 292"/>
                <a:gd name="T20" fmla="*/ 162 w 193"/>
                <a:gd name="T21" fmla="*/ 273 h 292"/>
                <a:gd name="T22" fmla="*/ 162 w 193"/>
                <a:gd name="T23" fmla="*/ 292 h 292"/>
                <a:gd name="T24" fmla="*/ 39 w 193"/>
                <a:gd name="T25" fmla="*/ 292 h 292"/>
                <a:gd name="T26" fmla="*/ 0 w 193"/>
                <a:gd name="T27" fmla="*/ 243 h 2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"/>
                <a:gd name="T43" fmla="*/ 0 h 292"/>
                <a:gd name="T44" fmla="*/ 193 w 193"/>
                <a:gd name="T45" fmla="*/ 292 h 2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" h="292">
                  <a:moveTo>
                    <a:pt x="0" y="243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15" y="20"/>
                  </a:lnTo>
                  <a:lnTo>
                    <a:pt x="31" y="20"/>
                  </a:lnTo>
                  <a:lnTo>
                    <a:pt x="31" y="0"/>
                  </a:lnTo>
                  <a:lnTo>
                    <a:pt x="193" y="0"/>
                  </a:lnTo>
                  <a:lnTo>
                    <a:pt x="193" y="254"/>
                  </a:lnTo>
                  <a:lnTo>
                    <a:pt x="178" y="254"/>
                  </a:lnTo>
                  <a:lnTo>
                    <a:pt x="178" y="273"/>
                  </a:lnTo>
                  <a:lnTo>
                    <a:pt x="162" y="273"/>
                  </a:lnTo>
                  <a:lnTo>
                    <a:pt x="162" y="292"/>
                  </a:lnTo>
                  <a:lnTo>
                    <a:pt x="39" y="292"/>
                  </a:lnTo>
                  <a:lnTo>
                    <a:pt x="0" y="243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>
                <a:latin typeface="Arial Narrow" pitchFamily="34" charset="0"/>
              </a:endParaRPr>
            </a:p>
          </p:txBody>
        </p:sp>
        <p:sp>
          <p:nvSpPr>
            <p:cNvPr id="32814" name="Freeform 45"/>
            <p:cNvSpPr>
              <a:spLocks/>
            </p:cNvSpPr>
            <p:nvPr/>
          </p:nvSpPr>
          <p:spPr bwMode="auto">
            <a:xfrm>
              <a:off x="3109" y="2655"/>
              <a:ext cx="163" cy="253"/>
            </a:xfrm>
            <a:custGeom>
              <a:avLst/>
              <a:gdLst>
                <a:gd name="T0" fmla="*/ 16 w 163"/>
                <a:gd name="T1" fmla="*/ 0 h 253"/>
                <a:gd name="T2" fmla="*/ 163 w 163"/>
                <a:gd name="T3" fmla="*/ 0 h 253"/>
                <a:gd name="T4" fmla="*/ 163 w 163"/>
                <a:gd name="T5" fmla="*/ 253 h 253"/>
                <a:gd name="T6" fmla="*/ 147 w 163"/>
                <a:gd name="T7" fmla="*/ 253 h 253"/>
                <a:gd name="T8" fmla="*/ 147 w 163"/>
                <a:gd name="T9" fmla="*/ 18 h 253"/>
                <a:gd name="T10" fmla="*/ 0 w 163"/>
                <a:gd name="T11" fmla="*/ 18 h 253"/>
                <a:gd name="T12" fmla="*/ 0 w 163"/>
                <a:gd name="T13" fmla="*/ 0 h 253"/>
                <a:gd name="T14" fmla="*/ 16 w 163"/>
                <a:gd name="T15" fmla="*/ 0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253"/>
                <a:gd name="T26" fmla="*/ 163 w 16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253">
                  <a:moveTo>
                    <a:pt x="16" y="0"/>
                  </a:moveTo>
                  <a:lnTo>
                    <a:pt x="163" y="0"/>
                  </a:lnTo>
                  <a:lnTo>
                    <a:pt x="163" y="253"/>
                  </a:lnTo>
                  <a:lnTo>
                    <a:pt x="147" y="253"/>
                  </a:lnTo>
                  <a:lnTo>
                    <a:pt x="14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>
                <a:latin typeface="Arial Narrow" pitchFamily="34" charset="0"/>
              </a:endParaRPr>
            </a:p>
          </p:txBody>
        </p:sp>
        <p:sp>
          <p:nvSpPr>
            <p:cNvPr id="32815" name="Freeform 46"/>
            <p:cNvSpPr>
              <a:spLocks/>
            </p:cNvSpPr>
            <p:nvPr/>
          </p:nvSpPr>
          <p:spPr bwMode="auto">
            <a:xfrm>
              <a:off x="3094" y="2878"/>
              <a:ext cx="39" cy="49"/>
            </a:xfrm>
            <a:custGeom>
              <a:avLst/>
              <a:gdLst>
                <a:gd name="T0" fmla="*/ 0 w 39"/>
                <a:gd name="T1" fmla="*/ 0 h 49"/>
                <a:gd name="T2" fmla="*/ 39 w 39"/>
                <a:gd name="T3" fmla="*/ 0 h 49"/>
                <a:gd name="T4" fmla="*/ 39 w 39"/>
                <a:gd name="T5" fmla="*/ 49 h 49"/>
                <a:gd name="T6" fmla="*/ 0 w 3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9"/>
                <a:gd name="T14" fmla="*/ 39 w 3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9">
                  <a:moveTo>
                    <a:pt x="0" y="0"/>
                  </a:moveTo>
                  <a:lnTo>
                    <a:pt x="39" y="0"/>
                  </a:lnTo>
                  <a:lnTo>
                    <a:pt x="39" y="4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>
                <a:latin typeface="Arial Narrow" pitchFamily="34" charset="0"/>
              </a:endParaRPr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1826793" y="2071678"/>
            <a:ext cx="459188" cy="854080"/>
            <a:chOff x="1327" y="1920"/>
            <a:chExt cx="406" cy="572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1376" y="2132"/>
              <a:ext cx="325" cy="360"/>
              <a:chOff x="2438" y="1653"/>
              <a:chExt cx="239" cy="337"/>
            </a:xfrm>
          </p:grpSpPr>
          <p:sp>
            <p:nvSpPr>
              <p:cNvPr id="32798" name="Freeform 49"/>
              <p:cNvSpPr>
                <a:spLocks/>
              </p:cNvSpPr>
              <p:nvPr/>
            </p:nvSpPr>
            <p:spPr bwMode="auto">
              <a:xfrm>
                <a:off x="2483" y="1698"/>
                <a:ext cx="194" cy="292"/>
              </a:xfrm>
              <a:custGeom>
                <a:avLst/>
                <a:gdLst>
                  <a:gd name="T0" fmla="*/ 0 w 194"/>
                  <a:gd name="T1" fmla="*/ 243 h 292"/>
                  <a:gd name="T2" fmla="*/ 0 w 194"/>
                  <a:gd name="T3" fmla="*/ 38 h 292"/>
                  <a:gd name="T4" fmla="*/ 15 w 194"/>
                  <a:gd name="T5" fmla="*/ 38 h 292"/>
                  <a:gd name="T6" fmla="*/ 15 w 194"/>
                  <a:gd name="T7" fmla="*/ 19 h 292"/>
                  <a:gd name="T8" fmla="*/ 31 w 194"/>
                  <a:gd name="T9" fmla="*/ 19 h 292"/>
                  <a:gd name="T10" fmla="*/ 31 w 194"/>
                  <a:gd name="T11" fmla="*/ 0 h 292"/>
                  <a:gd name="T12" fmla="*/ 194 w 194"/>
                  <a:gd name="T13" fmla="*/ 0 h 292"/>
                  <a:gd name="T14" fmla="*/ 194 w 194"/>
                  <a:gd name="T15" fmla="*/ 254 h 292"/>
                  <a:gd name="T16" fmla="*/ 178 w 194"/>
                  <a:gd name="T17" fmla="*/ 254 h 292"/>
                  <a:gd name="T18" fmla="*/ 178 w 194"/>
                  <a:gd name="T19" fmla="*/ 273 h 292"/>
                  <a:gd name="T20" fmla="*/ 163 w 194"/>
                  <a:gd name="T21" fmla="*/ 273 h 292"/>
                  <a:gd name="T22" fmla="*/ 163 w 194"/>
                  <a:gd name="T23" fmla="*/ 292 h 292"/>
                  <a:gd name="T24" fmla="*/ 40 w 194"/>
                  <a:gd name="T25" fmla="*/ 292 h 292"/>
                  <a:gd name="T26" fmla="*/ 0 w 194"/>
                  <a:gd name="T27" fmla="*/ 243 h 2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4"/>
                  <a:gd name="T43" fmla="*/ 0 h 292"/>
                  <a:gd name="T44" fmla="*/ 194 w 194"/>
                  <a:gd name="T45" fmla="*/ 292 h 2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4" h="292">
                    <a:moveTo>
                      <a:pt x="0" y="243"/>
                    </a:moveTo>
                    <a:lnTo>
                      <a:pt x="0" y="38"/>
                    </a:lnTo>
                    <a:lnTo>
                      <a:pt x="15" y="38"/>
                    </a:lnTo>
                    <a:lnTo>
                      <a:pt x="15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194" y="0"/>
                    </a:lnTo>
                    <a:lnTo>
                      <a:pt x="194" y="254"/>
                    </a:lnTo>
                    <a:lnTo>
                      <a:pt x="178" y="254"/>
                    </a:lnTo>
                    <a:lnTo>
                      <a:pt x="178" y="273"/>
                    </a:lnTo>
                    <a:lnTo>
                      <a:pt x="163" y="273"/>
                    </a:lnTo>
                    <a:lnTo>
                      <a:pt x="163" y="292"/>
                    </a:lnTo>
                    <a:lnTo>
                      <a:pt x="40" y="292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latin typeface="Arial Narrow" pitchFamily="34" charset="0"/>
                </a:endParaRPr>
              </a:p>
            </p:txBody>
          </p:sp>
          <p:sp>
            <p:nvSpPr>
              <p:cNvPr id="32799" name="Freeform 50"/>
              <p:cNvSpPr>
                <a:spLocks/>
              </p:cNvSpPr>
              <p:nvPr/>
            </p:nvSpPr>
            <p:spPr bwMode="auto">
              <a:xfrm>
                <a:off x="2498" y="1717"/>
                <a:ext cx="163" cy="254"/>
              </a:xfrm>
              <a:custGeom>
                <a:avLst/>
                <a:gdLst>
                  <a:gd name="T0" fmla="*/ 16 w 163"/>
                  <a:gd name="T1" fmla="*/ 0 h 254"/>
                  <a:gd name="T2" fmla="*/ 163 w 163"/>
                  <a:gd name="T3" fmla="*/ 0 h 254"/>
                  <a:gd name="T4" fmla="*/ 163 w 163"/>
                  <a:gd name="T5" fmla="*/ 254 h 254"/>
                  <a:gd name="T6" fmla="*/ 148 w 163"/>
                  <a:gd name="T7" fmla="*/ 254 h 254"/>
                  <a:gd name="T8" fmla="*/ 148 w 163"/>
                  <a:gd name="T9" fmla="*/ 19 h 254"/>
                  <a:gd name="T10" fmla="*/ 0 w 163"/>
                  <a:gd name="T11" fmla="*/ 19 h 254"/>
                  <a:gd name="T12" fmla="*/ 0 w 163"/>
                  <a:gd name="T13" fmla="*/ 0 h 254"/>
                  <a:gd name="T14" fmla="*/ 16 w 163"/>
                  <a:gd name="T15" fmla="*/ 0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3"/>
                  <a:gd name="T25" fmla="*/ 0 h 254"/>
                  <a:gd name="T26" fmla="*/ 163 w 163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3" h="254">
                    <a:moveTo>
                      <a:pt x="16" y="0"/>
                    </a:moveTo>
                    <a:lnTo>
                      <a:pt x="163" y="0"/>
                    </a:lnTo>
                    <a:lnTo>
                      <a:pt x="163" y="254"/>
                    </a:lnTo>
                    <a:lnTo>
                      <a:pt x="148" y="254"/>
                    </a:lnTo>
                    <a:lnTo>
                      <a:pt x="148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latin typeface="Arial Narrow" pitchFamily="34" charset="0"/>
                </a:endParaRPr>
              </a:p>
            </p:txBody>
          </p:sp>
          <p:sp>
            <p:nvSpPr>
              <p:cNvPr id="32800" name="Freeform 51"/>
              <p:cNvSpPr>
                <a:spLocks/>
              </p:cNvSpPr>
              <p:nvPr/>
            </p:nvSpPr>
            <p:spPr bwMode="auto">
              <a:xfrm>
                <a:off x="2483" y="1941"/>
                <a:ext cx="40" cy="49"/>
              </a:xfrm>
              <a:custGeom>
                <a:avLst/>
                <a:gdLst>
                  <a:gd name="T0" fmla="*/ 0 w 40"/>
                  <a:gd name="T1" fmla="*/ 0 h 49"/>
                  <a:gd name="T2" fmla="*/ 40 w 40"/>
                  <a:gd name="T3" fmla="*/ 0 h 49"/>
                  <a:gd name="T4" fmla="*/ 40 w 40"/>
                  <a:gd name="T5" fmla="*/ 49 h 49"/>
                  <a:gd name="T6" fmla="*/ 0 w 40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49"/>
                  <a:gd name="T14" fmla="*/ 40 w 40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49">
                    <a:moveTo>
                      <a:pt x="0" y="0"/>
                    </a:moveTo>
                    <a:lnTo>
                      <a:pt x="40" y="0"/>
                    </a:lnTo>
                    <a:lnTo>
                      <a:pt x="4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latin typeface="Arial Narrow" pitchFamily="34" charset="0"/>
                </a:endParaRPr>
              </a:p>
            </p:txBody>
          </p:sp>
          <p:sp>
            <p:nvSpPr>
              <p:cNvPr id="32801" name="Freeform 52"/>
              <p:cNvSpPr>
                <a:spLocks/>
              </p:cNvSpPr>
              <p:nvPr/>
            </p:nvSpPr>
            <p:spPr bwMode="auto">
              <a:xfrm>
                <a:off x="2438" y="1653"/>
                <a:ext cx="193" cy="291"/>
              </a:xfrm>
              <a:custGeom>
                <a:avLst/>
                <a:gdLst>
                  <a:gd name="T0" fmla="*/ 0 w 193"/>
                  <a:gd name="T1" fmla="*/ 243 h 291"/>
                  <a:gd name="T2" fmla="*/ 0 w 193"/>
                  <a:gd name="T3" fmla="*/ 38 h 291"/>
                  <a:gd name="T4" fmla="*/ 14 w 193"/>
                  <a:gd name="T5" fmla="*/ 38 h 291"/>
                  <a:gd name="T6" fmla="*/ 14 w 193"/>
                  <a:gd name="T7" fmla="*/ 19 h 291"/>
                  <a:gd name="T8" fmla="*/ 31 w 193"/>
                  <a:gd name="T9" fmla="*/ 19 h 291"/>
                  <a:gd name="T10" fmla="*/ 31 w 193"/>
                  <a:gd name="T11" fmla="*/ 0 h 291"/>
                  <a:gd name="T12" fmla="*/ 193 w 193"/>
                  <a:gd name="T13" fmla="*/ 0 h 291"/>
                  <a:gd name="T14" fmla="*/ 193 w 193"/>
                  <a:gd name="T15" fmla="*/ 254 h 291"/>
                  <a:gd name="T16" fmla="*/ 178 w 193"/>
                  <a:gd name="T17" fmla="*/ 254 h 291"/>
                  <a:gd name="T18" fmla="*/ 178 w 193"/>
                  <a:gd name="T19" fmla="*/ 273 h 291"/>
                  <a:gd name="T20" fmla="*/ 163 w 193"/>
                  <a:gd name="T21" fmla="*/ 273 h 291"/>
                  <a:gd name="T22" fmla="*/ 163 w 193"/>
                  <a:gd name="T23" fmla="*/ 291 h 291"/>
                  <a:gd name="T24" fmla="*/ 39 w 193"/>
                  <a:gd name="T25" fmla="*/ 291 h 291"/>
                  <a:gd name="T26" fmla="*/ 0 w 193"/>
                  <a:gd name="T27" fmla="*/ 243 h 2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3"/>
                  <a:gd name="T43" fmla="*/ 0 h 291"/>
                  <a:gd name="T44" fmla="*/ 193 w 193"/>
                  <a:gd name="T45" fmla="*/ 291 h 2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3" h="291">
                    <a:moveTo>
                      <a:pt x="0" y="243"/>
                    </a:moveTo>
                    <a:lnTo>
                      <a:pt x="0" y="38"/>
                    </a:lnTo>
                    <a:lnTo>
                      <a:pt x="14" y="38"/>
                    </a:lnTo>
                    <a:lnTo>
                      <a:pt x="14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254"/>
                    </a:lnTo>
                    <a:lnTo>
                      <a:pt x="178" y="254"/>
                    </a:lnTo>
                    <a:lnTo>
                      <a:pt x="178" y="273"/>
                    </a:lnTo>
                    <a:lnTo>
                      <a:pt x="163" y="273"/>
                    </a:lnTo>
                    <a:lnTo>
                      <a:pt x="163" y="291"/>
                    </a:lnTo>
                    <a:lnTo>
                      <a:pt x="39" y="291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latin typeface="Arial Narrow" pitchFamily="34" charset="0"/>
                </a:endParaRPr>
              </a:p>
            </p:txBody>
          </p:sp>
          <p:sp>
            <p:nvSpPr>
              <p:cNvPr id="32802" name="Freeform 53"/>
              <p:cNvSpPr>
                <a:spLocks/>
              </p:cNvSpPr>
              <p:nvPr/>
            </p:nvSpPr>
            <p:spPr bwMode="auto">
              <a:xfrm>
                <a:off x="2452" y="1672"/>
                <a:ext cx="164" cy="254"/>
              </a:xfrm>
              <a:custGeom>
                <a:avLst/>
                <a:gdLst>
                  <a:gd name="T0" fmla="*/ 17 w 164"/>
                  <a:gd name="T1" fmla="*/ 0 h 254"/>
                  <a:gd name="T2" fmla="*/ 164 w 164"/>
                  <a:gd name="T3" fmla="*/ 0 h 254"/>
                  <a:gd name="T4" fmla="*/ 164 w 164"/>
                  <a:gd name="T5" fmla="*/ 254 h 254"/>
                  <a:gd name="T6" fmla="*/ 149 w 164"/>
                  <a:gd name="T7" fmla="*/ 254 h 254"/>
                  <a:gd name="T8" fmla="*/ 149 w 164"/>
                  <a:gd name="T9" fmla="*/ 19 h 254"/>
                  <a:gd name="T10" fmla="*/ 0 w 164"/>
                  <a:gd name="T11" fmla="*/ 19 h 254"/>
                  <a:gd name="T12" fmla="*/ 0 w 164"/>
                  <a:gd name="T13" fmla="*/ 0 h 254"/>
                  <a:gd name="T14" fmla="*/ 17 w 164"/>
                  <a:gd name="T15" fmla="*/ 0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254"/>
                  <a:gd name="T26" fmla="*/ 164 w 164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254">
                    <a:moveTo>
                      <a:pt x="17" y="0"/>
                    </a:moveTo>
                    <a:lnTo>
                      <a:pt x="164" y="0"/>
                    </a:lnTo>
                    <a:lnTo>
                      <a:pt x="164" y="254"/>
                    </a:lnTo>
                    <a:lnTo>
                      <a:pt x="149" y="254"/>
                    </a:lnTo>
                    <a:lnTo>
                      <a:pt x="149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latin typeface="Arial Narrow" pitchFamily="34" charset="0"/>
                </a:endParaRPr>
              </a:p>
            </p:txBody>
          </p:sp>
          <p:sp>
            <p:nvSpPr>
              <p:cNvPr id="32803" name="Freeform 54"/>
              <p:cNvSpPr>
                <a:spLocks/>
              </p:cNvSpPr>
              <p:nvPr/>
            </p:nvSpPr>
            <p:spPr bwMode="auto">
              <a:xfrm>
                <a:off x="2438" y="1896"/>
                <a:ext cx="39" cy="48"/>
              </a:xfrm>
              <a:custGeom>
                <a:avLst/>
                <a:gdLst>
                  <a:gd name="T0" fmla="*/ 0 w 39"/>
                  <a:gd name="T1" fmla="*/ 0 h 48"/>
                  <a:gd name="T2" fmla="*/ 39 w 39"/>
                  <a:gd name="T3" fmla="*/ 0 h 48"/>
                  <a:gd name="T4" fmla="*/ 39 w 39"/>
                  <a:gd name="T5" fmla="*/ 48 h 48"/>
                  <a:gd name="T6" fmla="*/ 0 w 39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48"/>
                  <a:gd name="T14" fmla="*/ 39 w 39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48">
                    <a:moveTo>
                      <a:pt x="0" y="0"/>
                    </a:moveTo>
                    <a:lnTo>
                      <a:pt x="39" y="0"/>
                    </a:lnTo>
                    <a:lnTo>
                      <a:pt x="39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latin typeface="Arial Narrow" pitchFamily="34" charset="0"/>
                </a:endParaRPr>
              </a:p>
            </p:txBody>
          </p:sp>
          <p:sp>
            <p:nvSpPr>
              <p:cNvPr id="32804" name="Freeform 55"/>
              <p:cNvSpPr>
                <a:spLocks/>
              </p:cNvSpPr>
              <p:nvPr/>
            </p:nvSpPr>
            <p:spPr bwMode="auto">
              <a:xfrm>
                <a:off x="2438" y="1653"/>
                <a:ext cx="193" cy="291"/>
              </a:xfrm>
              <a:custGeom>
                <a:avLst/>
                <a:gdLst>
                  <a:gd name="T0" fmla="*/ 0 w 193"/>
                  <a:gd name="T1" fmla="*/ 243 h 291"/>
                  <a:gd name="T2" fmla="*/ 0 w 193"/>
                  <a:gd name="T3" fmla="*/ 38 h 291"/>
                  <a:gd name="T4" fmla="*/ 14 w 193"/>
                  <a:gd name="T5" fmla="*/ 38 h 291"/>
                  <a:gd name="T6" fmla="*/ 14 w 193"/>
                  <a:gd name="T7" fmla="*/ 19 h 291"/>
                  <a:gd name="T8" fmla="*/ 31 w 193"/>
                  <a:gd name="T9" fmla="*/ 19 h 291"/>
                  <a:gd name="T10" fmla="*/ 31 w 193"/>
                  <a:gd name="T11" fmla="*/ 0 h 291"/>
                  <a:gd name="T12" fmla="*/ 193 w 193"/>
                  <a:gd name="T13" fmla="*/ 0 h 291"/>
                  <a:gd name="T14" fmla="*/ 193 w 193"/>
                  <a:gd name="T15" fmla="*/ 254 h 291"/>
                  <a:gd name="T16" fmla="*/ 178 w 193"/>
                  <a:gd name="T17" fmla="*/ 254 h 291"/>
                  <a:gd name="T18" fmla="*/ 178 w 193"/>
                  <a:gd name="T19" fmla="*/ 273 h 291"/>
                  <a:gd name="T20" fmla="*/ 163 w 193"/>
                  <a:gd name="T21" fmla="*/ 273 h 291"/>
                  <a:gd name="T22" fmla="*/ 163 w 193"/>
                  <a:gd name="T23" fmla="*/ 291 h 291"/>
                  <a:gd name="T24" fmla="*/ 39 w 193"/>
                  <a:gd name="T25" fmla="*/ 291 h 291"/>
                  <a:gd name="T26" fmla="*/ 0 w 193"/>
                  <a:gd name="T27" fmla="*/ 243 h 2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3"/>
                  <a:gd name="T43" fmla="*/ 0 h 291"/>
                  <a:gd name="T44" fmla="*/ 193 w 193"/>
                  <a:gd name="T45" fmla="*/ 291 h 2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3" h="291">
                    <a:moveTo>
                      <a:pt x="0" y="243"/>
                    </a:moveTo>
                    <a:lnTo>
                      <a:pt x="0" y="38"/>
                    </a:lnTo>
                    <a:lnTo>
                      <a:pt x="14" y="38"/>
                    </a:lnTo>
                    <a:lnTo>
                      <a:pt x="14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254"/>
                    </a:lnTo>
                    <a:lnTo>
                      <a:pt x="178" y="254"/>
                    </a:lnTo>
                    <a:lnTo>
                      <a:pt x="178" y="273"/>
                    </a:lnTo>
                    <a:lnTo>
                      <a:pt x="163" y="273"/>
                    </a:lnTo>
                    <a:lnTo>
                      <a:pt x="163" y="291"/>
                    </a:lnTo>
                    <a:lnTo>
                      <a:pt x="39" y="291"/>
                    </a:lnTo>
                    <a:lnTo>
                      <a:pt x="0" y="24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latin typeface="Arial Narrow" pitchFamily="34" charset="0"/>
                </a:endParaRPr>
              </a:p>
            </p:txBody>
          </p:sp>
          <p:sp>
            <p:nvSpPr>
              <p:cNvPr id="32805" name="Freeform 56"/>
              <p:cNvSpPr>
                <a:spLocks/>
              </p:cNvSpPr>
              <p:nvPr/>
            </p:nvSpPr>
            <p:spPr bwMode="auto">
              <a:xfrm>
                <a:off x="2451" y="1672"/>
                <a:ext cx="164" cy="254"/>
              </a:xfrm>
              <a:custGeom>
                <a:avLst/>
                <a:gdLst>
                  <a:gd name="T0" fmla="*/ 17 w 164"/>
                  <a:gd name="T1" fmla="*/ 0 h 254"/>
                  <a:gd name="T2" fmla="*/ 164 w 164"/>
                  <a:gd name="T3" fmla="*/ 0 h 254"/>
                  <a:gd name="T4" fmla="*/ 164 w 164"/>
                  <a:gd name="T5" fmla="*/ 254 h 254"/>
                  <a:gd name="T6" fmla="*/ 149 w 164"/>
                  <a:gd name="T7" fmla="*/ 254 h 254"/>
                  <a:gd name="T8" fmla="*/ 149 w 164"/>
                  <a:gd name="T9" fmla="*/ 19 h 254"/>
                  <a:gd name="T10" fmla="*/ 0 w 164"/>
                  <a:gd name="T11" fmla="*/ 19 h 254"/>
                  <a:gd name="T12" fmla="*/ 0 w 164"/>
                  <a:gd name="T13" fmla="*/ 0 h 254"/>
                  <a:gd name="T14" fmla="*/ 17 w 164"/>
                  <a:gd name="T15" fmla="*/ 0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254"/>
                  <a:gd name="T26" fmla="*/ 164 w 164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254">
                    <a:moveTo>
                      <a:pt x="17" y="0"/>
                    </a:moveTo>
                    <a:lnTo>
                      <a:pt x="164" y="0"/>
                    </a:lnTo>
                    <a:lnTo>
                      <a:pt x="164" y="254"/>
                    </a:lnTo>
                    <a:lnTo>
                      <a:pt x="149" y="254"/>
                    </a:lnTo>
                    <a:lnTo>
                      <a:pt x="149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latin typeface="Arial Narrow" pitchFamily="34" charset="0"/>
                </a:endParaRPr>
              </a:p>
            </p:txBody>
          </p:sp>
          <p:sp>
            <p:nvSpPr>
              <p:cNvPr id="32806" name="Freeform 57"/>
              <p:cNvSpPr>
                <a:spLocks/>
              </p:cNvSpPr>
              <p:nvPr/>
            </p:nvSpPr>
            <p:spPr bwMode="auto">
              <a:xfrm>
                <a:off x="2438" y="1896"/>
                <a:ext cx="39" cy="48"/>
              </a:xfrm>
              <a:custGeom>
                <a:avLst/>
                <a:gdLst>
                  <a:gd name="T0" fmla="*/ 0 w 39"/>
                  <a:gd name="T1" fmla="*/ 0 h 48"/>
                  <a:gd name="T2" fmla="*/ 39 w 39"/>
                  <a:gd name="T3" fmla="*/ 0 h 48"/>
                  <a:gd name="T4" fmla="*/ 39 w 39"/>
                  <a:gd name="T5" fmla="*/ 48 h 48"/>
                  <a:gd name="T6" fmla="*/ 0 w 39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48"/>
                  <a:gd name="T14" fmla="*/ 39 w 39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48">
                    <a:moveTo>
                      <a:pt x="0" y="0"/>
                    </a:moveTo>
                    <a:lnTo>
                      <a:pt x="39" y="0"/>
                    </a:lnTo>
                    <a:lnTo>
                      <a:pt x="39" y="4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latin typeface="Arial Narrow" pitchFamily="34" charset="0"/>
                </a:endParaRPr>
              </a:p>
            </p:txBody>
          </p:sp>
        </p:grpSp>
        <p:sp>
          <p:nvSpPr>
            <p:cNvPr id="32797" name="Text Box 58"/>
            <p:cNvSpPr txBox="1">
              <a:spLocks noChangeArrowheads="1"/>
            </p:cNvSpPr>
            <p:nvPr/>
          </p:nvSpPr>
          <p:spPr bwMode="auto">
            <a:xfrm>
              <a:off x="1327" y="1920"/>
              <a:ext cx="406" cy="1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>
                  <a:solidFill>
                    <a:srgbClr val="002060"/>
                  </a:solidFill>
                  <a:latin typeface="Arial Narrow" pitchFamily="34" charset="0"/>
                </a:rPr>
                <a:t>ROS</a:t>
              </a:r>
              <a:endParaRPr lang="es-ES" sz="12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sp>
        <p:nvSpPr>
          <p:cNvPr id="32793" name="Text Box 59"/>
          <p:cNvSpPr txBox="1">
            <a:spLocks noChangeArrowheads="1"/>
          </p:cNvSpPr>
          <p:nvPr/>
        </p:nvSpPr>
        <p:spPr bwMode="auto">
          <a:xfrm>
            <a:off x="1476375" y="1714488"/>
            <a:ext cx="3743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 Narrow" pitchFamily="34" charset="0"/>
              </a:rPr>
              <a:t>PREVENCION: ANALISIS</a:t>
            </a:r>
          </a:p>
        </p:txBody>
      </p:sp>
      <p:sp>
        <p:nvSpPr>
          <p:cNvPr id="32794" name="Text Box 60"/>
          <p:cNvSpPr txBox="1">
            <a:spLocks noChangeArrowheads="1"/>
          </p:cNvSpPr>
          <p:nvPr/>
        </p:nvSpPr>
        <p:spPr bwMode="auto">
          <a:xfrm>
            <a:off x="5580094" y="1714488"/>
            <a:ext cx="3492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 Narrow" pitchFamily="34" charset="0"/>
              </a:rPr>
              <a:t>INVESTIGACION </a:t>
            </a:r>
            <a:r>
              <a:rPr lang="es-ES" b="1" dirty="0" smtClean="0">
                <a:solidFill>
                  <a:srgbClr val="002060"/>
                </a:solidFill>
                <a:latin typeface="Arial Narrow" pitchFamily="34" charset="0"/>
              </a:rPr>
              <a:t> - </a:t>
            </a:r>
          </a:p>
          <a:p>
            <a:pPr algn="ctr"/>
            <a:r>
              <a:rPr lang="es-ES" b="1" dirty="0" smtClean="0">
                <a:solidFill>
                  <a:srgbClr val="002060"/>
                </a:solidFill>
                <a:latin typeface="Arial Narrow" pitchFamily="34" charset="0"/>
              </a:rPr>
              <a:t>SANCION  y REPRESION</a:t>
            </a:r>
            <a:endParaRPr lang="es-ES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2795" name="Text Box 61"/>
          <p:cNvSpPr txBox="1">
            <a:spLocks noChangeArrowheads="1"/>
          </p:cNvSpPr>
          <p:nvPr/>
        </p:nvSpPr>
        <p:spPr bwMode="auto">
          <a:xfrm>
            <a:off x="3286116" y="4435489"/>
            <a:ext cx="928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002060"/>
                </a:solidFill>
                <a:latin typeface="Arial Narrow" pitchFamily="34" charset="0"/>
              </a:rPr>
              <a:t>UIF*</a:t>
            </a:r>
            <a:endParaRPr lang="es-E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68" name="67 Conector angular"/>
          <p:cNvCxnSpPr>
            <a:endCxn id="67" idx="0"/>
          </p:cNvCxnSpPr>
          <p:nvPr/>
        </p:nvCxnSpPr>
        <p:spPr>
          <a:xfrm>
            <a:off x="1571604" y="3071810"/>
            <a:ext cx="2178859" cy="506423"/>
          </a:xfrm>
          <a:prstGeom prst="bentConnector2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58"/>
          <p:cNvSpPr txBox="1">
            <a:spLocks noChangeArrowheads="1"/>
          </p:cNvSpPr>
          <p:nvPr/>
        </p:nvSpPr>
        <p:spPr bwMode="auto">
          <a:xfrm>
            <a:off x="4815921" y="4286256"/>
            <a:ext cx="33214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002060"/>
                </a:solidFill>
                <a:latin typeface="Arial Narrow" pitchFamily="34" charset="0"/>
              </a:rPr>
              <a:t>IIF</a:t>
            </a:r>
            <a:endParaRPr lang="es-ES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72" name="71 Conector recto de flecha"/>
          <p:cNvCxnSpPr/>
          <p:nvPr/>
        </p:nvCxnSpPr>
        <p:spPr>
          <a:xfrm flipV="1">
            <a:off x="4286248" y="4132360"/>
            <a:ext cx="1444758" cy="110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6602091" y="3842030"/>
            <a:ext cx="898864" cy="1559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CuadroTexto"/>
          <p:cNvSpPr txBox="1"/>
          <p:nvPr/>
        </p:nvSpPr>
        <p:spPr>
          <a:xfrm>
            <a:off x="1714477" y="3071810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>
                <a:solidFill>
                  <a:srgbClr val="0000FF"/>
                </a:solidFill>
                <a:latin typeface="Arial Narrow" pitchFamily="34" charset="0"/>
              </a:rPr>
              <a:t>Reporta</a:t>
            </a:r>
            <a:endParaRPr lang="es-PE" sz="1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4500562" y="378619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>
                <a:solidFill>
                  <a:srgbClr val="0000FF"/>
                </a:solidFill>
                <a:latin typeface="Arial Narrow" pitchFamily="34" charset="0"/>
              </a:rPr>
              <a:t>Comunica</a:t>
            </a:r>
            <a:endParaRPr lang="es-PE" sz="1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6572261" y="3857628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>
                <a:solidFill>
                  <a:srgbClr val="0000FF"/>
                </a:solidFill>
                <a:latin typeface="Arial Narrow" pitchFamily="34" charset="0"/>
              </a:rPr>
              <a:t>Denuncia</a:t>
            </a:r>
            <a:endParaRPr lang="es-PE" sz="1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cxnSp>
        <p:nvCxnSpPr>
          <p:cNvPr id="81" name="80 Conector angular"/>
          <p:cNvCxnSpPr>
            <a:endCxn id="32795" idx="2"/>
          </p:cNvCxnSpPr>
          <p:nvPr/>
        </p:nvCxnSpPr>
        <p:spPr>
          <a:xfrm flipV="1">
            <a:off x="1500166" y="4774043"/>
            <a:ext cx="2250297" cy="733017"/>
          </a:xfrm>
          <a:prstGeom prst="bentConnector2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83 CuadroTexto"/>
          <p:cNvSpPr txBox="1"/>
          <p:nvPr/>
        </p:nvSpPr>
        <p:spPr>
          <a:xfrm>
            <a:off x="1593648" y="5565808"/>
            <a:ext cx="2121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>
                <a:solidFill>
                  <a:srgbClr val="0000FF"/>
                </a:solidFill>
                <a:latin typeface="Arial Narrow" pitchFamily="34" charset="0"/>
              </a:rPr>
              <a:t>Intercambio de información</a:t>
            </a:r>
            <a:endParaRPr lang="es-PE" sz="1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cxnSp>
        <p:nvCxnSpPr>
          <p:cNvPr id="104" name="103 Conector recto de flecha"/>
          <p:cNvCxnSpPr/>
          <p:nvPr/>
        </p:nvCxnSpPr>
        <p:spPr>
          <a:xfrm>
            <a:off x="1428725" y="3863985"/>
            <a:ext cx="185738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06 CuadroTexto"/>
          <p:cNvSpPr txBox="1"/>
          <p:nvPr/>
        </p:nvSpPr>
        <p:spPr>
          <a:xfrm>
            <a:off x="1571604" y="3841960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>
                <a:solidFill>
                  <a:srgbClr val="0000FF"/>
                </a:solidFill>
                <a:latin typeface="Arial Narrow" pitchFamily="34" charset="0"/>
              </a:rPr>
              <a:t>Supervisa a los SO</a:t>
            </a:r>
            <a:endParaRPr lang="es-PE" sz="1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cxnSp>
        <p:nvCxnSpPr>
          <p:cNvPr id="109" name="108 Conector recto de flecha"/>
          <p:cNvCxnSpPr/>
          <p:nvPr/>
        </p:nvCxnSpPr>
        <p:spPr>
          <a:xfrm rot="5400000">
            <a:off x="5896792" y="5110979"/>
            <a:ext cx="493691" cy="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9" cstate="print"/>
          <a:srcRect l="32958" t="25390" r="56055" b="59961"/>
          <a:stretch>
            <a:fillRect/>
          </a:stretch>
        </p:blipFill>
        <p:spPr bwMode="auto">
          <a:xfrm>
            <a:off x="3286116" y="3578233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14282" y="3649671"/>
            <a:ext cx="13573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2060"/>
                </a:solidFill>
                <a:latin typeface="Arial Narrow" pitchFamily="34" charset="0"/>
              </a:rPr>
              <a:t>Órganos Supervisores</a:t>
            </a:r>
            <a:endParaRPr lang="es-ES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71" name="70 Conector recto de flecha"/>
          <p:cNvCxnSpPr/>
          <p:nvPr/>
        </p:nvCxnSpPr>
        <p:spPr>
          <a:xfrm>
            <a:off x="1428728" y="4364051"/>
            <a:ext cx="185738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CuadroTexto"/>
          <p:cNvSpPr txBox="1"/>
          <p:nvPr/>
        </p:nvSpPr>
        <p:spPr>
          <a:xfrm>
            <a:off x="1571607" y="4342026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>
                <a:solidFill>
                  <a:srgbClr val="0000FF"/>
                </a:solidFill>
                <a:latin typeface="Arial Narrow" pitchFamily="34" charset="0"/>
              </a:rPr>
              <a:t>Brinda información</a:t>
            </a:r>
            <a:endParaRPr lang="es-PE" sz="1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243717" y="6500834"/>
            <a:ext cx="1685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>
                <a:latin typeface="Arial Narrow" pitchFamily="34" charset="0"/>
              </a:rPr>
              <a:t>* No actúa de oficio.</a:t>
            </a:r>
            <a:endParaRPr lang="es-PE" sz="1600" dirty="0">
              <a:latin typeface="Arial Narrow" pitchFamily="34" charset="0"/>
            </a:endParaRPr>
          </a:p>
        </p:txBody>
      </p:sp>
      <p:pic>
        <p:nvPicPr>
          <p:cNvPr id="77" name="76 Imagen"/>
          <p:cNvPicPr/>
          <p:nvPr/>
        </p:nvPicPr>
        <p:blipFill>
          <a:blip r:embed="rId10" cstate="print"/>
          <a:srcRect l="17363" t="44000" r="67065" b="36160"/>
          <a:stretch>
            <a:fillRect/>
          </a:stretch>
        </p:blipFill>
        <p:spPr bwMode="auto">
          <a:xfrm>
            <a:off x="5857884" y="2500306"/>
            <a:ext cx="635569" cy="60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67 Conector angular"/>
          <p:cNvCxnSpPr>
            <a:endCxn id="77" idx="1"/>
          </p:cNvCxnSpPr>
          <p:nvPr/>
        </p:nvCxnSpPr>
        <p:spPr>
          <a:xfrm flipV="1">
            <a:off x="4357686" y="2803444"/>
            <a:ext cx="1500198" cy="911309"/>
          </a:xfrm>
          <a:prstGeom prst="bentConnector3">
            <a:avLst>
              <a:gd name="adj1" fmla="val 48181"/>
            </a:avLst>
          </a:prstGeom>
          <a:ln w="317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1" grpId="0" animBg="1"/>
      <p:bldP spid="32779" grpId="0"/>
      <p:bldP spid="32786" grpId="0"/>
      <p:bldP spid="32788" grpId="0" animBg="1"/>
      <p:bldP spid="32793" grpId="0"/>
      <p:bldP spid="32794" grpId="0"/>
      <p:bldP spid="32795" grpId="0"/>
      <p:bldP spid="70" grpId="0"/>
      <p:bldP spid="78" grpId="0"/>
      <p:bldP spid="79" grpId="0"/>
      <p:bldP spid="80" grpId="0"/>
      <p:bldP spid="84" grpId="0"/>
      <p:bldP spid="107" grpId="0"/>
      <p:bldP spid="69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727061"/>
          </a:xfrm>
        </p:spPr>
        <p:txBody>
          <a:bodyPr/>
          <a:lstStyle/>
          <a:p>
            <a:r>
              <a:rPr lang="es-PE" dirty="0" smtClean="0"/>
              <a:t>Plan Nacional de Lucha contra LAFT</a:t>
            </a:r>
            <a:endParaRPr lang="es-PE" dirty="0"/>
          </a:p>
        </p:txBody>
      </p:sp>
      <p:grpSp>
        <p:nvGrpSpPr>
          <p:cNvPr id="3" name="28 Grupo"/>
          <p:cNvGrpSpPr/>
          <p:nvPr/>
        </p:nvGrpSpPr>
        <p:grpSpPr>
          <a:xfrm>
            <a:off x="1000100" y="1785926"/>
            <a:ext cx="7219387" cy="635350"/>
            <a:chOff x="410768" y="3949979"/>
            <a:chExt cx="7219387" cy="7073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21 Rectángulo redondeado"/>
            <p:cNvSpPr/>
            <p:nvPr/>
          </p:nvSpPr>
          <p:spPr>
            <a:xfrm>
              <a:off x="410768" y="3949979"/>
              <a:ext cx="7219387" cy="70735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445298" y="3984509"/>
              <a:ext cx="7150327" cy="6382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kern="1200" dirty="0" smtClean="0">
                  <a:solidFill>
                    <a:srgbClr val="002060"/>
                  </a:solidFill>
                  <a:latin typeface="Arial Narrow" pitchFamily="34" charset="0"/>
                </a:rPr>
                <a:t>Asistencia técnica del FMI desde inicios del 2010.</a:t>
              </a:r>
            </a:p>
          </p:txBody>
        </p:sp>
      </p:grpSp>
      <p:grpSp>
        <p:nvGrpSpPr>
          <p:cNvPr id="4" name="37 Grupo"/>
          <p:cNvGrpSpPr/>
          <p:nvPr/>
        </p:nvGrpSpPr>
        <p:grpSpPr>
          <a:xfrm>
            <a:off x="1000100" y="2643182"/>
            <a:ext cx="7219387" cy="501840"/>
            <a:chOff x="410768" y="2407739"/>
            <a:chExt cx="7219387" cy="5018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26 Rectángulo redondeado"/>
            <p:cNvSpPr/>
            <p:nvPr/>
          </p:nvSpPr>
          <p:spPr>
            <a:xfrm>
              <a:off x="410768" y="2407739"/>
              <a:ext cx="7219387" cy="5018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435266" y="2432237"/>
              <a:ext cx="7170391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PE" dirty="0" smtClean="0">
                  <a:solidFill>
                    <a:srgbClr val="002060"/>
                  </a:solidFill>
                  <a:latin typeface="Arial Narrow" pitchFamily="34" charset="0"/>
                </a:rPr>
                <a:t>Basado en identificación de vulnerabilidades y diagnóstico de riesgos.</a:t>
              </a:r>
              <a:endParaRPr lang="es-PE" sz="1800" kern="1200" dirty="0" smtClean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" name="43 Grupo"/>
          <p:cNvGrpSpPr/>
          <p:nvPr/>
        </p:nvGrpSpPr>
        <p:grpSpPr>
          <a:xfrm>
            <a:off x="1000100" y="3357562"/>
            <a:ext cx="7219387" cy="531360"/>
            <a:chOff x="410768" y="28039"/>
            <a:chExt cx="7219387" cy="5313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6" name="35 Rectángulo redondeado"/>
            <p:cNvSpPr/>
            <p:nvPr/>
          </p:nvSpPr>
          <p:spPr>
            <a:xfrm>
              <a:off x="410768" y="28039"/>
              <a:ext cx="7219387" cy="53136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436707" y="53978"/>
              <a:ext cx="7167509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dirty="0" smtClean="0">
                  <a:solidFill>
                    <a:srgbClr val="002060"/>
                  </a:solidFill>
                  <a:latin typeface="Arial Narrow" pitchFamily="34" charset="0"/>
                </a:rPr>
                <a:t>Esfuerzo técnico de 21 instituciones del Estado, así como entidades y especialistas del sector privado.</a:t>
              </a:r>
              <a:endParaRPr lang="es-PE" dirty="0" smtClean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46 Grupo"/>
          <p:cNvGrpSpPr/>
          <p:nvPr/>
        </p:nvGrpSpPr>
        <p:grpSpPr>
          <a:xfrm>
            <a:off x="1000100" y="4071942"/>
            <a:ext cx="7219387" cy="501840"/>
            <a:chOff x="410768" y="865499"/>
            <a:chExt cx="7219387" cy="5018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8" name="47 Rectángulo redondeado"/>
            <p:cNvSpPr/>
            <p:nvPr/>
          </p:nvSpPr>
          <p:spPr>
            <a:xfrm>
              <a:off x="410768" y="865499"/>
              <a:ext cx="7219387" cy="5018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48 Rectángulo"/>
            <p:cNvSpPr/>
            <p:nvPr/>
          </p:nvSpPr>
          <p:spPr>
            <a:xfrm>
              <a:off x="435266" y="889997"/>
              <a:ext cx="7170391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dirty="0" smtClean="0">
                  <a:solidFill>
                    <a:srgbClr val="002060"/>
                  </a:solidFill>
                  <a:latin typeface="Arial Narrow" pitchFamily="34" charset="0"/>
                </a:rPr>
                <a:t>Aprobado mediante D.S. Nº 057-2011-PCM del 30 de junio de 2011</a:t>
              </a:r>
              <a:r>
                <a:rPr lang="es-PE" sz="1800" kern="1200" dirty="0" smtClean="0">
                  <a:solidFill>
                    <a:srgbClr val="002060"/>
                  </a:solidFill>
                  <a:latin typeface="Arial Narrow" pitchFamily="34" charset="0"/>
                </a:rPr>
                <a:t>.</a:t>
              </a:r>
            </a:p>
          </p:txBody>
        </p:sp>
      </p:grpSp>
      <p:grpSp>
        <p:nvGrpSpPr>
          <p:cNvPr id="7" name="50 Grupo"/>
          <p:cNvGrpSpPr/>
          <p:nvPr/>
        </p:nvGrpSpPr>
        <p:grpSpPr>
          <a:xfrm>
            <a:off x="1000100" y="4786322"/>
            <a:ext cx="7219387" cy="501840"/>
            <a:chOff x="410768" y="3178859"/>
            <a:chExt cx="7219387" cy="5018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2" name="51 Rectángulo redondeado"/>
            <p:cNvSpPr/>
            <p:nvPr/>
          </p:nvSpPr>
          <p:spPr>
            <a:xfrm>
              <a:off x="410768" y="3178859"/>
              <a:ext cx="7219387" cy="5018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52 Rectángulo"/>
            <p:cNvSpPr/>
            <p:nvPr/>
          </p:nvSpPr>
          <p:spPr>
            <a:xfrm>
              <a:off x="435266" y="3203357"/>
              <a:ext cx="7170391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kern="1200" dirty="0" smtClean="0">
                  <a:solidFill>
                    <a:srgbClr val="002060"/>
                  </a:solidFill>
                  <a:latin typeface="Arial Narrow" pitchFamily="34" charset="0"/>
                </a:rPr>
                <a:t>Creación de Comisión Ejecutiva Multisectorial de carácter permanente contra el LAFT adscrita a la PCM.</a:t>
              </a:r>
            </a:p>
          </p:txBody>
        </p:sp>
      </p:grpSp>
      <p:grpSp>
        <p:nvGrpSpPr>
          <p:cNvPr id="8" name="53 Grupo"/>
          <p:cNvGrpSpPr/>
          <p:nvPr/>
        </p:nvGrpSpPr>
        <p:grpSpPr>
          <a:xfrm>
            <a:off x="1000100" y="5500702"/>
            <a:ext cx="7219387" cy="707358"/>
            <a:chOff x="410768" y="3949979"/>
            <a:chExt cx="7219387" cy="7073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5" name="54 Rectángulo redondeado"/>
            <p:cNvSpPr/>
            <p:nvPr/>
          </p:nvSpPr>
          <p:spPr>
            <a:xfrm>
              <a:off x="410768" y="3949979"/>
              <a:ext cx="7219387" cy="70735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55 Rectángulo"/>
            <p:cNvSpPr/>
            <p:nvPr/>
          </p:nvSpPr>
          <p:spPr>
            <a:xfrm>
              <a:off x="445298" y="3984509"/>
              <a:ext cx="7150327" cy="6382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365" tIns="0" rIns="217365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kern="1200" dirty="0" smtClean="0">
                  <a:solidFill>
                    <a:srgbClr val="002060"/>
                  </a:solidFill>
                  <a:latin typeface="Arial Narrow" pitchFamily="34" charset="0"/>
                </a:rPr>
                <a:t>Plan establece objetivos y acciones concretas para combatir vulnerabilidades identificadas.</a:t>
              </a:r>
              <a:endParaRPr lang="es-PE" kern="1200" dirty="0" smtClean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357430"/>
            <a:ext cx="8229600" cy="2160240"/>
          </a:xfrm>
        </p:spPr>
        <p:txBody>
          <a:bodyPr/>
          <a:lstStyle/>
          <a:p>
            <a:pPr eaLnBrk="1" hangingPunct="1">
              <a:defRPr/>
            </a:pPr>
            <a:r>
              <a:rPr lang="es-PE" sz="3600" dirty="0" smtClean="0">
                <a:solidFill>
                  <a:schemeClr val="accent6"/>
                </a:solidFill>
              </a:rPr>
              <a:t>Sistema de Prevención contra el </a:t>
            </a:r>
            <a:br>
              <a:rPr lang="es-PE" sz="3600" dirty="0" smtClean="0">
                <a:solidFill>
                  <a:schemeClr val="accent6"/>
                </a:solidFill>
              </a:rPr>
            </a:br>
            <a:r>
              <a:rPr lang="es-PE" sz="3600" dirty="0" smtClean="0">
                <a:solidFill>
                  <a:schemeClr val="accent6"/>
                </a:solidFill>
              </a:rPr>
              <a:t>Lavado de Activos y el Financiamiento del Terrorismo en el Sector Asegurador Peruano</a:t>
            </a:r>
            <a:endParaRPr lang="es-ES" sz="3600" i="0" dirty="0" smtClean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32856"/>
            <a:ext cx="7429552" cy="308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4704"/>
            <a:ext cx="9144000" cy="1008112"/>
          </a:xfrm>
        </p:spPr>
        <p:txBody>
          <a:bodyPr/>
          <a:lstStyle/>
          <a:p>
            <a:r>
              <a:rPr lang="es-ES" sz="2400" i="0" dirty="0" smtClean="0">
                <a:latin typeface="Arial Narrow" pitchFamily="34" charset="0"/>
              </a:rPr>
              <a:t>Empresas Autorizadas a Operar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4704"/>
            <a:ext cx="9144000" cy="1008112"/>
          </a:xfrm>
        </p:spPr>
        <p:txBody>
          <a:bodyPr/>
          <a:lstStyle/>
          <a:p>
            <a:r>
              <a:rPr lang="es-ES" sz="2400" i="0" dirty="0" smtClean="0">
                <a:latin typeface="Arial Narrow" pitchFamily="34" charset="0"/>
              </a:rPr>
              <a:t>Ranking de Primas de Seguros Netas </a:t>
            </a:r>
            <a:br>
              <a:rPr lang="es-ES" sz="2400" i="0" dirty="0" smtClean="0">
                <a:latin typeface="Arial Narrow" pitchFamily="34" charset="0"/>
              </a:rPr>
            </a:br>
            <a:r>
              <a:rPr lang="es-ES" sz="2400" i="0" dirty="0" smtClean="0">
                <a:latin typeface="Arial Narrow" pitchFamily="34" charset="0"/>
              </a:rPr>
              <a:t>al 30 de septiembre de 2011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6048672" cy="4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8510</TotalTime>
  <Words>1347</Words>
  <Application>Microsoft Office PowerPoint</Application>
  <PresentationFormat>Presentación en pantalla (4:3)</PresentationFormat>
  <Paragraphs>183</Paragraphs>
  <Slides>23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Diseño predeterminado</vt:lpstr>
      <vt:lpstr>Prevención de Lavado de Activos y Financiamiento del Terrorismo en el Mercado Asegurador Peruano  </vt:lpstr>
      <vt:lpstr>Perú: Sistema Nacional contra el  Lavado de Activos y el Financiamiento del Terrorismo </vt:lpstr>
      <vt:lpstr>Lavado de Activos (LA)</vt:lpstr>
      <vt:lpstr>Financiamiento del Terrorismo (FT)</vt:lpstr>
      <vt:lpstr>Diapositiva 5</vt:lpstr>
      <vt:lpstr>Plan Nacional de Lucha contra LAFT</vt:lpstr>
      <vt:lpstr>Sistema de Prevención contra el  Lavado de Activos y el Financiamiento del Terrorismo en el Sector Asegurador Peruano</vt:lpstr>
      <vt:lpstr>Empresas Autorizadas a Operar</vt:lpstr>
      <vt:lpstr>Ranking de Primas de Seguros Netas  al 30 de septiembre de 2011</vt:lpstr>
      <vt:lpstr>Sistema de Prevención del LAFT en el Sistema Asegurador Peruano - Base Legal</vt:lpstr>
      <vt:lpstr>Organismos Supervisores y Sujetos Obligados</vt:lpstr>
      <vt:lpstr>Diapositiva 12</vt:lpstr>
      <vt:lpstr>Unidad de Inteligencia Financiera Información al 30 de septiembre de 2011</vt:lpstr>
      <vt:lpstr>Unidad de Inteligencia Financiera</vt:lpstr>
      <vt:lpstr>Diapositiva 15</vt:lpstr>
      <vt:lpstr>Diapositiva 16</vt:lpstr>
      <vt:lpstr>Diapositiva 17</vt:lpstr>
      <vt:lpstr>Diapositiva 18</vt:lpstr>
      <vt:lpstr>Registro de Operaciones de Empresas de Seguros</vt:lpstr>
      <vt:lpstr>Registro de Operaciones de Empresas de Seguros Enero a Septiembre de 2011</vt:lpstr>
      <vt:lpstr>ROS enviados por Empresas de Seguros</vt:lpstr>
      <vt:lpstr>Temas en agenda</vt:lpstr>
      <vt:lpstr>Temas en agenda</vt:lpstr>
    </vt:vector>
  </TitlesOfParts>
  <Company>S.B.S.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UIF Peru - Presentacion Mexico</dc:title>
  <dc:creator>Veronica Boza</dc:creator>
  <cp:lastModifiedBy>SEspinosa</cp:lastModifiedBy>
  <cp:revision>990</cp:revision>
  <dcterms:created xsi:type="dcterms:W3CDTF">2008-02-14T16:54:23Z</dcterms:created>
  <dcterms:modified xsi:type="dcterms:W3CDTF">2011-11-18T01:29:56Z</dcterms:modified>
</cp:coreProperties>
</file>