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charts/chart28.xml" ContentType="application/vnd.openxmlformats-officedocument.drawingml.char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notesSlides/notesSlide27.xml" ContentType="application/vnd.openxmlformats-officedocument.presentationml.notesSlide+xml"/>
  <Override PartName="/ppt/charts/chart35.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charts/chart13.xml" ContentType="application/vnd.openxmlformats-officedocument.drawingml.chart+xml"/>
  <Override PartName="/ppt/charts/chart24.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charts/chart31.xml" ContentType="application/vnd.openxmlformats-officedocument.drawingml.chart+xml"/>
  <Override PartName="/ppt/notesSlides/notesSlide12.xml" ContentType="application/vnd.openxmlformats-officedocument.presentationml.notesSlide+xml"/>
  <Override PartName="/ppt/charts/chart7.xml" ContentType="application/vnd.openxmlformats-officedocument.drawingml.chart+xml"/>
  <Override PartName="/ppt/charts/chart20.xml" ContentType="application/vnd.openxmlformats-officedocument.drawingml.chart+xml"/>
  <Override PartName="/ppt/notesSlides/notesSlide30.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chart29.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charts/chart18.xml" ContentType="application/vnd.openxmlformats-officedocument.drawingml.chart+xml"/>
  <Override PartName="/ppt/charts/chart27.xml" ContentType="application/vnd.openxmlformats-officedocument.drawingml.chart+xml"/>
  <Override PartName="/ppt/charts/chart36.xml" ContentType="application/vnd.openxmlformats-officedocument.drawingml.chart+xml"/>
  <Override PartName="/ppt/charts/chart3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charts/chart16.xml" ContentType="application/vnd.openxmlformats-officedocument.drawingml.chart+xml"/>
  <Override PartName="/ppt/charts/chart25.xml" ContentType="application/vnd.openxmlformats-officedocument.drawingml.chart+xml"/>
  <Override PartName="/ppt/notesSlides/notesSlide28.xml" ContentType="application/vnd.openxmlformats-officedocument.presentationml.notesSlide+xml"/>
  <Override PartName="/ppt/charts/chart34.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charts/chart14.xml" ContentType="application/vnd.openxmlformats-officedocument.drawingml.chart+xml"/>
  <Override PartName="/ppt/notesSlides/notesSlide24.xml" ContentType="application/vnd.openxmlformats-officedocument.presentationml.notesSlide+xml"/>
  <Override PartName="/ppt/charts/chart23.xml" ContentType="application/vnd.openxmlformats-officedocument.drawingml.chart+xml"/>
  <Override PartName="/ppt/notesSlides/notesSlide26.xml" ContentType="application/vnd.openxmlformats-officedocument.presentationml.notesSlide+xml"/>
  <Override PartName="/ppt/charts/chart32.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charts/chart8.xml" ContentType="application/vnd.openxmlformats-officedocument.drawingml.chart+xml"/>
  <Override PartName="/ppt/charts/chart12.xml" ContentType="application/vnd.openxmlformats-officedocument.drawingml.chart+xml"/>
  <Override PartName="/ppt/notesSlides/notesSlide22.xml" ContentType="application/vnd.openxmlformats-officedocument.presentationml.notesSlide+xml"/>
  <Override PartName="/ppt/charts/chart21.xml" ContentType="application/vnd.openxmlformats-officedocument.drawingml.chart+xml"/>
  <Override PartName="/ppt/charts/chart30.xml" ContentType="application/vnd.openxmlformats-officedocument.drawingml.chart+xml"/>
  <Override PartName="/ppt/notesSlides/notesSlide33.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notesSlides/notesSlide29.xml" ContentType="application/vnd.openxmlformats-officedocument.presentationml.notesSlide+xml"/>
  <Override PartName="/ppt/charts/chart37.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charts/chart26.xml" ContentType="application/vnd.openxmlformats-officedocument.drawingml.chart+xml"/>
  <Default Extension="rels" ContentType="application/vnd.openxmlformats-package.relationships+xml"/>
  <Override PartName="/ppt/slides/slide23.xml" ContentType="application/vnd.openxmlformats-officedocument.presentationml.slide+xml"/>
  <Override PartName="/ppt/charts/chart15.xml" ContentType="application/vnd.openxmlformats-officedocument.drawingml.chart+xml"/>
  <Override PartName="/ppt/notesSlides/notesSlide25.xml" ContentType="application/vnd.openxmlformats-officedocument.presentationml.notesSlide+xml"/>
  <Override PartName="/ppt/charts/chart33.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8" r:id="rId2"/>
    <p:sldId id="256" r:id="rId3"/>
    <p:sldId id="259" r:id="rId4"/>
    <p:sldId id="392" r:id="rId5"/>
    <p:sldId id="397" r:id="rId6"/>
    <p:sldId id="395" r:id="rId7"/>
    <p:sldId id="482" r:id="rId8"/>
    <p:sldId id="479" r:id="rId9"/>
    <p:sldId id="399" r:id="rId10"/>
    <p:sldId id="427" r:id="rId11"/>
    <p:sldId id="484" r:id="rId12"/>
    <p:sldId id="485" r:id="rId13"/>
    <p:sldId id="405" r:id="rId14"/>
    <p:sldId id="438" r:id="rId15"/>
    <p:sldId id="409" r:id="rId16"/>
    <p:sldId id="410" r:id="rId17"/>
    <p:sldId id="440" r:id="rId18"/>
    <p:sldId id="441" r:id="rId19"/>
    <p:sldId id="442" r:id="rId20"/>
    <p:sldId id="443" r:id="rId21"/>
    <p:sldId id="444" r:id="rId22"/>
    <p:sldId id="445" r:id="rId23"/>
    <p:sldId id="446" r:id="rId24"/>
    <p:sldId id="447" r:id="rId25"/>
    <p:sldId id="448" r:id="rId26"/>
    <p:sldId id="449" r:id="rId27"/>
    <p:sldId id="450" r:id="rId28"/>
    <p:sldId id="451" r:id="rId29"/>
    <p:sldId id="452" r:id="rId30"/>
    <p:sldId id="453" r:id="rId31"/>
    <p:sldId id="454" r:id="rId32"/>
    <p:sldId id="431" r:id="rId33"/>
    <p:sldId id="432" r:id="rId34"/>
    <p:sldId id="434" r:id="rId35"/>
    <p:sldId id="486" r:id="rId36"/>
    <p:sldId id="487"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06A53"/>
    <a:srgbClr val="408C6D"/>
    <a:srgbClr val="C5D5ED"/>
    <a:srgbClr val="B3C8E7"/>
    <a:srgbClr val="6076B4"/>
    <a:srgbClr val="E68422"/>
    <a:srgbClr val="D6370C"/>
    <a:srgbClr val="AF7605"/>
    <a:srgbClr val="D4270A"/>
    <a:srgbClr val="A0B53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535" autoAdjust="0"/>
    <p:restoredTop sz="72039" autoAdjust="0"/>
  </p:normalViewPr>
  <p:slideViewPr>
    <p:cSldViewPr>
      <p:cViewPr varScale="1">
        <p:scale>
          <a:sx n="116" d="100"/>
          <a:sy n="116" d="100"/>
        </p:scale>
        <p:origin x="-1494" y="-114"/>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2544" y="792"/>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Hoja_de_c_lculo_de_Microsoft_Office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Hoja_de_c_lculo_de_Microsoft_Office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Hoja_de_c_lculo_de_Microsoft_Office_Excel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Hoja_de_c_lculo_de_Microsoft_Office_Excel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Hoja_de_c_lculo_de_Microsoft_Office_Excel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Hoja_de_c_lculo_de_Microsoft_Office_Excel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Hoja_de_c_lculo_de_Microsoft_Office_Excel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Hoja_de_c_lculo_de_Microsoft_Office_Excel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Hoja_de_c_lculo_de_Microsoft_Office_Excel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Hoja_de_c_lculo_de_Microsoft_Office_Excel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Office_Excel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Hoja_de_c_lculo_de_Microsoft_Office_Excel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Hoja_de_c_lculo_de_Microsoft_Office_Excel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Hoja_de_c_lculo_de_Microsoft_Office_Excel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Hoja_de_c_lculo_de_Microsoft_Office_Excel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Hoja_de_c_lculo_de_Microsoft_Office_Excel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Hoja_de_c_lculo_de_Microsoft_Office_Excel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Hoja_de_c_lculo_de_Microsoft_Office_Excel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Hoja_de_c_lculo_de_Microsoft_Office_Excel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Hoja_de_c_lculo_de_Microsoft_Office_Excel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Hoja_de_c_lculo_de_Microsoft_Office_Excel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Office_Excel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Hoja_de_c_lculo_de_Microsoft_Office_Excel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Hoja_de_c_lculo_de_Microsoft_Office_Excel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Hoja_de_c_lculo_de_Microsoft_Office_Excel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Hoja_de_c_lculo_de_Microsoft_Office_Excel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Hoja_de_c_lculo_de_Microsoft_Office_Excel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Hoja_de_c_lculo_de_Microsoft_Office_Excel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Hoja_de_c_lculo_de_Microsoft_Office_Excel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Hoja_de_c_lculo_de_Microsoft_Office_Excel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Hoja_de_c_lculo_de_Microsoft_Office_Excel38.xlsx"/></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Hoja_de_c_lculo_de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Hoja_de_c_lculo_de_Microsoft_Office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Hoja_de_c_lculo_de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bar"/>
        <c:grouping val="clustered"/>
        <c:ser>
          <c:idx val="0"/>
          <c:order val="0"/>
          <c:tx>
            <c:strRef>
              <c:f>Hoja1!$B$1</c:f>
              <c:strCache>
                <c:ptCount val="1"/>
                <c:pt idx="0">
                  <c:v>Serie 1</c:v>
                </c:pt>
              </c:strCache>
            </c:strRef>
          </c:tx>
          <c:spPr>
            <a:solidFill>
              <a:schemeClr val="accent1"/>
            </a:solidFill>
          </c:spPr>
          <c:dPt>
            <c:idx val="0"/>
            <c:spPr>
              <a:solidFill>
                <a:schemeClr val="tx1">
                  <a:lumMod val="65000"/>
                  <a:lumOff val="35000"/>
                </a:schemeClr>
              </a:solidFill>
            </c:spPr>
          </c:dPt>
          <c:dPt>
            <c:idx val="1"/>
            <c:spPr>
              <a:solidFill>
                <a:schemeClr val="accent2"/>
              </a:solidFill>
            </c:spPr>
          </c:dPt>
          <c:dPt>
            <c:idx val="2"/>
            <c:spPr>
              <a:solidFill>
                <a:srgbClr val="E68422"/>
              </a:solidFill>
            </c:spPr>
          </c:dPt>
          <c:dPt>
            <c:idx val="3"/>
            <c:spPr>
              <a:solidFill>
                <a:srgbClr val="408C6D"/>
              </a:solidFill>
            </c:spPr>
          </c:dPt>
          <c:dLbls>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Inicial</c:v>
                </c:pt>
                <c:pt idx="1">
                  <c:v>Parcial</c:v>
                </c:pt>
                <c:pt idx="2">
                  <c:v>Aceptable</c:v>
                </c:pt>
                <c:pt idx="3">
                  <c:v>Amplio</c:v>
                </c:pt>
                <c:pt idx="4">
                  <c:v>Total</c:v>
                </c:pt>
              </c:strCache>
            </c:strRef>
          </c:cat>
          <c:val>
            <c:numRef>
              <c:f>Hoja1!$B$2:$B$6</c:f>
              <c:numCache>
                <c:formatCode>General</c:formatCode>
                <c:ptCount val="5"/>
                <c:pt idx="0">
                  <c:v>7</c:v>
                </c:pt>
                <c:pt idx="1">
                  <c:v>40</c:v>
                </c:pt>
                <c:pt idx="2">
                  <c:v>38</c:v>
                </c:pt>
                <c:pt idx="3">
                  <c:v>9</c:v>
                </c:pt>
                <c:pt idx="4">
                  <c:v>0</c:v>
                </c:pt>
              </c:numCache>
            </c:numRef>
          </c:val>
        </c:ser>
        <c:dLbls/>
        <c:gapWidth val="63"/>
        <c:axId val="119814016"/>
        <c:axId val="119815552"/>
      </c:barChart>
      <c:catAx>
        <c:axId val="119814016"/>
        <c:scaling>
          <c:orientation val="minMax"/>
        </c:scaling>
        <c:axPos val="l"/>
        <c:tickLblPos val="nextTo"/>
        <c:txPr>
          <a:bodyPr/>
          <a:lstStyle/>
          <a:p>
            <a:pPr>
              <a:defRPr lang="es-MX"/>
            </a:pPr>
            <a:endParaRPr lang="es-PY"/>
          </a:p>
        </c:txPr>
        <c:crossAx val="119815552"/>
        <c:crosses val="autoZero"/>
        <c:auto val="1"/>
        <c:lblAlgn val="ctr"/>
        <c:lblOffset val="100"/>
      </c:catAx>
      <c:valAx>
        <c:axId val="119815552"/>
        <c:scaling>
          <c:orientation val="minMax"/>
        </c:scaling>
        <c:axPos val="b"/>
        <c:majorGridlines>
          <c:spPr>
            <a:ln>
              <a:noFill/>
            </a:ln>
          </c:spPr>
        </c:majorGridlines>
        <c:numFmt formatCode="General" sourceLinked="1"/>
        <c:majorTickMark val="none"/>
        <c:tickLblPos val="none"/>
        <c:spPr>
          <a:ln>
            <a:noFill/>
          </a:ln>
        </c:spPr>
        <c:txPr>
          <a:bodyPr/>
          <a:lstStyle/>
          <a:p>
            <a:pPr>
              <a:defRPr lang="es-MX"/>
            </a:pPr>
            <a:endParaRPr lang="es-PY"/>
          </a:p>
        </c:txPr>
        <c:crossAx val="119814016"/>
        <c:crosses val="autoZero"/>
        <c:crossBetween val="between"/>
      </c:valAx>
      <c:spPr>
        <a:ln>
          <a:noFill/>
        </a:ln>
      </c:spPr>
    </c:plotArea>
    <c:plotVisOnly val="1"/>
    <c:dispBlanksAs val="gap"/>
  </c:chart>
  <c:txPr>
    <a:bodyPr/>
    <a:lstStyle/>
    <a:p>
      <a:pPr>
        <a:defRPr sz="1200">
          <a:latin typeface="Times New Roman" panose="02020603050405020304" pitchFamily="18" charset="0"/>
          <a:cs typeface="Times New Roman" panose="02020603050405020304" pitchFamily="18" charset="0"/>
        </a:defRPr>
      </a:pPr>
      <a:endParaRPr lang="es-PY"/>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s-PY"/>
  <c:chart>
    <c:autoTitleDeleted val="1"/>
    <c:plotArea>
      <c:layout>
        <c:manualLayout>
          <c:layoutTarget val="inner"/>
          <c:xMode val="edge"/>
          <c:yMode val="edge"/>
          <c:x val="8.0486855225792242E-2"/>
          <c:y val="4.6865163130022584E-2"/>
          <c:w val="0.88322679901182688"/>
          <c:h val="0.73007320174301615"/>
        </c:manualLayout>
      </c:layout>
      <c:barChart>
        <c:barDir val="col"/>
        <c:grouping val="clustered"/>
        <c:ser>
          <c:idx val="0"/>
          <c:order val="0"/>
          <c:tx>
            <c:strRef>
              <c:f>Hoja1!$B$1</c:f>
              <c:strCache>
                <c:ptCount val="1"/>
                <c:pt idx="0">
                  <c:v>Columna1</c:v>
                </c:pt>
              </c:strCache>
            </c:strRef>
          </c:tx>
          <c:spPr>
            <a:solidFill>
              <a:schemeClr val="bg1">
                <a:lumMod val="95000"/>
              </a:schemeClr>
            </a:solidFill>
          </c:spPr>
          <c:dPt>
            <c:idx val="0"/>
            <c:spPr>
              <a:solidFill>
                <a:schemeClr val="tx2"/>
              </a:solidFill>
            </c:spPr>
          </c:dPt>
          <c:dPt>
            <c:idx val="1"/>
            <c:spPr>
              <a:solidFill>
                <a:srgbClr val="408C6D"/>
              </a:solidFill>
            </c:spPr>
          </c:dPt>
          <c:dPt>
            <c:idx val="2"/>
            <c:spPr>
              <a:solidFill>
                <a:srgbClr val="E68422"/>
              </a:solidFill>
            </c:spPr>
          </c:dPt>
          <c:dPt>
            <c:idx val="3"/>
            <c:spPr>
              <a:solidFill>
                <a:schemeClr val="accent2"/>
              </a:solidFill>
            </c:spPr>
          </c:dPt>
          <c:dLbls>
            <c:dLbl>
              <c:idx val="0"/>
              <c:layout>
                <c:manualLayout>
                  <c:x val="2.300751313058702E-3"/>
                  <c:y val="1.4871507830375818E-2"/>
                </c:manualLayout>
              </c:layout>
              <c:showVal val="1"/>
            </c:dLbl>
            <c:dLbl>
              <c:idx val="3"/>
              <c:layout>
                <c:manualLayout>
                  <c:x val="6.9022539391761081E-3"/>
                  <c:y val="1.4871507830375818E-2"/>
                </c:manualLayout>
              </c:layout>
              <c:showVal val="1"/>
            </c:dLbl>
            <c:dLbl>
              <c:idx val="6"/>
              <c:delete val="1"/>
            </c:dLbl>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Hoja1!$A$2:$A$5</c:f>
              <c:strCache>
                <c:ptCount val="4"/>
                <c:pt idx="0">
                  <c:v>0-6 meses</c:v>
                </c:pt>
                <c:pt idx="1">
                  <c:v>6-12 meses</c:v>
                </c:pt>
                <c:pt idx="2">
                  <c:v>12-18 meses</c:v>
                </c:pt>
                <c:pt idx="3">
                  <c:v>más de 18 meses</c:v>
                </c:pt>
              </c:strCache>
            </c:strRef>
          </c:cat>
          <c:val>
            <c:numRef>
              <c:f>Hoja1!$B$2:$B$5</c:f>
              <c:numCache>
                <c:formatCode>General</c:formatCode>
                <c:ptCount val="4"/>
                <c:pt idx="0">
                  <c:v>5</c:v>
                </c:pt>
                <c:pt idx="1">
                  <c:v>6</c:v>
                </c:pt>
                <c:pt idx="2">
                  <c:v>3</c:v>
                </c:pt>
                <c:pt idx="3">
                  <c:v>0</c:v>
                </c:pt>
              </c:numCache>
            </c:numRef>
          </c:val>
        </c:ser>
        <c:dLbls/>
        <c:gapWidth val="39"/>
        <c:axId val="126416384"/>
        <c:axId val="126417920"/>
      </c:barChart>
      <c:catAx>
        <c:axId val="126416384"/>
        <c:scaling>
          <c:orientation val="minMax"/>
        </c:scaling>
        <c:axPos val="b"/>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26417920"/>
        <c:crosses val="autoZero"/>
        <c:auto val="1"/>
        <c:lblAlgn val="ctr"/>
        <c:lblOffset val="100"/>
      </c:catAx>
      <c:valAx>
        <c:axId val="126417920"/>
        <c:scaling>
          <c:orientation val="minMax"/>
          <c:max val="10"/>
        </c:scaling>
        <c:axPos val="l"/>
        <c:majorGridlines>
          <c:spPr>
            <a:ln>
              <a:solidFill>
                <a:schemeClr val="bg1">
                  <a:lumMod val="75000"/>
                </a:schemeClr>
              </a:solidFill>
              <a:prstDash val="sysDash"/>
            </a:ln>
          </c:spPr>
        </c:majorGridlines>
        <c:numFmt formatCode="General" sourceLinked="1"/>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26416384"/>
        <c:crosses val="autoZero"/>
        <c:crossBetween val="between"/>
        <c:majorUnit val="2"/>
      </c:valAx>
    </c:plotArea>
    <c:plotVisOnly val="1"/>
    <c:dispBlanksAs val="gap"/>
  </c:chart>
  <c:txPr>
    <a:bodyPr/>
    <a:lstStyle/>
    <a:p>
      <a:pPr>
        <a:defRPr sz="1200">
          <a:latin typeface="Soberana Sans" pitchFamily="50" charset="0"/>
        </a:defRPr>
      </a:pPr>
      <a:endParaRPr lang="es-PY"/>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bar"/>
        <c:grouping val="clustered"/>
        <c:ser>
          <c:idx val="0"/>
          <c:order val="0"/>
          <c:tx>
            <c:strRef>
              <c:f>Hoja1!$B$1</c:f>
              <c:strCache>
                <c:ptCount val="1"/>
                <c:pt idx="0">
                  <c:v>Serie 1</c:v>
                </c:pt>
              </c:strCache>
            </c:strRef>
          </c:tx>
          <c:spPr>
            <a:solidFill>
              <a:schemeClr val="accent1"/>
            </a:solidFill>
          </c:spPr>
          <c:dPt>
            <c:idx val="0"/>
            <c:spPr>
              <a:solidFill>
                <a:schemeClr val="tx1">
                  <a:lumMod val="65000"/>
                  <a:lumOff val="35000"/>
                </a:schemeClr>
              </a:solidFill>
            </c:spPr>
          </c:dPt>
          <c:dPt>
            <c:idx val="1"/>
            <c:spPr>
              <a:solidFill>
                <a:schemeClr val="accent2"/>
              </a:solidFill>
            </c:spPr>
          </c:dPt>
          <c:dPt>
            <c:idx val="2"/>
            <c:spPr>
              <a:solidFill>
                <a:srgbClr val="E68422"/>
              </a:solidFill>
            </c:spPr>
          </c:dPt>
          <c:dPt>
            <c:idx val="3"/>
            <c:spPr>
              <a:solidFill>
                <a:srgbClr val="408C6D"/>
              </a:solidFill>
            </c:spPr>
          </c:dPt>
          <c:dLbls>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Inicial</c:v>
                </c:pt>
                <c:pt idx="1">
                  <c:v>Parcial</c:v>
                </c:pt>
                <c:pt idx="2">
                  <c:v>Aceptable</c:v>
                </c:pt>
                <c:pt idx="3">
                  <c:v>Amplio</c:v>
                </c:pt>
                <c:pt idx="4">
                  <c:v>Total</c:v>
                </c:pt>
              </c:strCache>
            </c:strRef>
          </c:cat>
          <c:val>
            <c:numRef>
              <c:f>Hoja1!$B$2:$B$6</c:f>
              <c:numCache>
                <c:formatCode>General</c:formatCode>
                <c:ptCount val="5"/>
                <c:pt idx="0">
                  <c:v>22</c:v>
                </c:pt>
                <c:pt idx="1">
                  <c:v>31</c:v>
                </c:pt>
                <c:pt idx="2">
                  <c:v>25</c:v>
                </c:pt>
                <c:pt idx="3">
                  <c:v>16</c:v>
                </c:pt>
                <c:pt idx="4">
                  <c:v>0</c:v>
                </c:pt>
              </c:numCache>
            </c:numRef>
          </c:val>
        </c:ser>
        <c:dLbls/>
        <c:gapWidth val="63"/>
        <c:axId val="126527744"/>
        <c:axId val="126541824"/>
      </c:barChart>
      <c:catAx>
        <c:axId val="126527744"/>
        <c:scaling>
          <c:orientation val="minMax"/>
        </c:scaling>
        <c:axPos val="l"/>
        <c:tickLblPos val="nextTo"/>
        <c:txPr>
          <a:bodyPr/>
          <a:lstStyle/>
          <a:p>
            <a:pPr>
              <a:defRPr lang="es-MX">
                <a:latin typeface="Times New Roman" panose="02020603050405020304" pitchFamily="18" charset="0"/>
                <a:cs typeface="Times New Roman" panose="02020603050405020304" pitchFamily="18" charset="0"/>
              </a:defRPr>
            </a:pPr>
            <a:endParaRPr lang="es-PY"/>
          </a:p>
        </c:txPr>
        <c:crossAx val="126541824"/>
        <c:crosses val="autoZero"/>
        <c:auto val="1"/>
        <c:lblAlgn val="ctr"/>
        <c:lblOffset val="100"/>
      </c:catAx>
      <c:valAx>
        <c:axId val="126541824"/>
        <c:scaling>
          <c:orientation val="minMax"/>
        </c:scaling>
        <c:axPos val="b"/>
        <c:majorGridlines>
          <c:spPr>
            <a:ln>
              <a:noFill/>
            </a:ln>
          </c:spPr>
        </c:majorGridlines>
        <c:numFmt formatCode="General" sourceLinked="1"/>
        <c:majorTickMark val="none"/>
        <c:tickLblPos val="none"/>
        <c:spPr>
          <a:ln>
            <a:noFill/>
          </a:ln>
        </c:spPr>
        <c:txPr>
          <a:bodyPr/>
          <a:lstStyle/>
          <a:p>
            <a:pPr>
              <a:defRPr lang="es-MX"/>
            </a:pPr>
            <a:endParaRPr lang="es-PY"/>
          </a:p>
        </c:txPr>
        <c:crossAx val="126527744"/>
        <c:crosses val="autoZero"/>
        <c:crossBetween val="between"/>
      </c:valAx>
      <c:spPr>
        <a:ln>
          <a:noFill/>
        </a:ln>
      </c:spPr>
    </c:plotArea>
    <c:plotVisOnly val="1"/>
    <c:dispBlanksAs val="gap"/>
  </c:chart>
  <c:txPr>
    <a:bodyPr/>
    <a:lstStyle/>
    <a:p>
      <a:pPr>
        <a:defRPr sz="1200">
          <a:latin typeface="Soberana Sans" pitchFamily="50" charset="0"/>
        </a:defRPr>
      </a:pPr>
      <a:endParaRPr lang="es-PY"/>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bar"/>
        <c:grouping val="clustered"/>
        <c:ser>
          <c:idx val="0"/>
          <c:order val="0"/>
          <c:tx>
            <c:strRef>
              <c:f>Hoja1!$B$1</c:f>
              <c:strCache>
                <c:ptCount val="1"/>
                <c:pt idx="0">
                  <c:v>Serie 1</c:v>
                </c:pt>
              </c:strCache>
            </c:strRef>
          </c:tx>
          <c:spPr>
            <a:solidFill>
              <a:schemeClr val="accent1"/>
            </a:solidFill>
          </c:spPr>
          <c:dPt>
            <c:idx val="0"/>
            <c:spPr>
              <a:solidFill>
                <a:schemeClr val="tx1">
                  <a:lumMod val="65000"/>
                  <a:lumOff val="35000"/>
                </a:schemeClr>
              </a:solidFill>
            </c:spPr>
          </c:dPt>
          <c:dPt>
            <c:idx val="1"/>
            <c:spPr>
              <a:solidFill>
                <a:schemeClr val="accent2"/>
              </a:solidFill>
            </c:spPr>
          </c:dPt>
          <c:dPt>
            <c:idx val="2"/>
            <c:spPr>
              <a:solidFill>
                <a:srgbClr val="E68422"/>
              </a:solidFill>
            </c:spPr>
          </c:dPt>
          <c:dPt>
            <c:idx val="3"/>
            <c:spPr>
              <a:solidFill>
                <a:srgbClr val="408C6D"/>
              </a:solidFill>
            </c:spPr>
          </c:dPt>
          <c:dLbls>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Inicial</c:v>
                </c:pt>
                <c:pt idx="1">
                  <c:v>Parcial</c:v>
                </c:pt>
                <c:pt idx="2">
                  <c:v>Aceptable</c:v>
                </c:pt>
                <c:pt idx="3">
                  <c:v>Amplio</c:v>
                </c:pt>
                <c:pt idx="4">
                  <c:v>Total</c:v>
                </c:pt>
              </c:strCache>
            </c:strRef>
          </c:cat>
          <c:val>
            <c:numRef>
              <c:f>Hoja1!$B$2:$B$6</c:f>
              <c:numCache>
                <c:formatCode>General</c:formatCode>
                <c:ptCount val="5"/>
                <c:pt idx="0">
                  <c:v>1</c:v>
                </c:pt>
                <c:pt idx="1">
                  <c:v>4</c:v>
                </c:pt>
                <c:pt idx="2">
                  <c:v>7</c:v>
                </c:pt>
                <c:pt idx="3">
                  <c:v>2</c:v>
                </c:pt>
                <c:pt idx="4">
                  <c:v>0</c:v>
                </c:pt>
              </c:numCache>
            </c:numRef>
          </c:val>
        </c:ser>
        <c:dLbls/>
        <c:gapWidth val="63"/>
        <c:axId val="127652608"/>
        <c:axId val="127654144"/>
      </c:barChart>
      <c:catAx>
        <c:axId val="127652608"/>
        <c:scaling>
          <c:orientation val="minMax"/>
        </c:scaling>
        <c:axPos val="l"/>
        <c:tickLblPos val="nextTo"/>
        <c:txPr>
          <a:bodyPr/>
          <a:lstStyle/>
          <a:p>
            <a:pPr>
              <a:defRPr lang="es-MX">
                <a:latin typeface="Times New Roman" panose="02020603050405020304" pitchFamily="18" charset="0"/>
                <a:cs typeface="Times New Roman" panose="02020603050405020304" pitchFamily="18" charset="0"/>
              </a:defRPr>
            </a:pPr>
            <a:endParaRPr lang="es-PY"/>
          </a:p>
        </c:txPr>
        <c:crossAx val="127654144"/>
        <c:crosses val="autoZero"/>
        <c:auto val="1"/>
        <c:lblAlgn val="ctr"/>
        <c:lblOffset val="100"/>
      </c:catAx>
      <c:valAx>
        <c:axId val="127654144"/>
        <c:scaling>
          <c:orientation val="minMax"/>
        </c:scaling>
        <c:axPos val="b"/>
        <c:majorGridlines>
          <c:spPr>
            <a:ln>
              <a:noFill/>
            </a:ln>
          </c:spPr>
        </c:majorGridlines>
        <c:numFmt formatCode="General" sourceLinked="1"/>
        <c:majorTickMark val="none"/>
        <c:tickLblPos val="none"/>
        <c:spPr>
          <a:ln>
            <a:noFill/>
          </a:ln>
        </c:spPr>
        <c:txPr>
          <a:bodyPr/>
          <a:lstStyle/>
          <a:p>
            <a:pPr>
              <a:defRPr lang="es-MX"/>
            </a:pPr>
            <a:endParaRPr lang="es-PY"/>
          </a:p>
        </c:txPr>
        <c:crossAx val="127652608"/>
        <c:crosses val="autoZero"/>
        <c:crossBetween val="between"/>
      </c:valAx>
      <c:spPr>
        <a:ln>
          <a:noFill/>
        </a:ln>
      </c:spPr>
    </c:plotArea>
    <c:plotVisOnly val="1"/>
    <c:dispBlanksAs val="gap"/>
  </c:chart>
  <c:txPr>
    <a:bodyPr/>
    <a:lstStyle/>
    <a:p>
      <a:pPr>
        <a:defRPr sz="1200">
          <a:latin typeface="Soberana Sans" pitchFamily="50" charset="0"/>
        </a:defRPr>
      </a:pPr>
      <a:endParaRPr lang="es-PY"/>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col"/>
        <c:grouping val="clustered"/>
        <c:ser>
          <c:idx val="0"/>
          <c:order val="0"/>
          <c:tx>
            <c:strRef>
              <c:f>Hoja1!$B$1</c:f>
              <c:strCache>
                <c:ptCount val="1"/>
                <c:pt idx="0">
                  <c:v>Columna1</c:v>
                </c:pt>
              </c:strCache>
            </c:strRef>
          </c:tx>
          <c:spPr>
            <a:solidFill>
              <a:schemeClr val="bg1">
                <a:lumMod val="95000"/>
              </a:schemeClr>
            </a:solidFill>
          </c:spPr>
          <c:dPt>
            <c:idx val="0"/>
            <c:spPr>
              <a:solidFill>
                <a:schemeClr val="tx2"/>
              </a:solidFill>
            </c:spPr>
          </c:dPt>
          <c:dPt>
            <c:idx val="1"/>
            <c:spPr>
              <a:solidFill>
                <a:srgbClr val="408C6D"/>
              </a:solidFill>
            </c:spPr>
          </c:dPt>
          <c:dPt>
            <c:idx val="2"/>
            <c:spPr>
              <a:solidFill>
                <a:srgbClr val="E68422"/>
              </a:solidFill>
            </c:spPr>
          </c:dPt>
          <c:dPt>
            <c:idx val="3"/>
            <c:spPr>
              <a:solidFill>
                <a:schemeClr val="accent2"/>
              </a:solidFill>
            </c:spPr>
          </c:dPt>
          <c:dPt>
            <c:idx val="4"/>
            <c:spPr>
              <a:solidFill>
                <a:schemeClr val="tx1">
                  <a:lumMod val="65000"/>
                  <a:lumOff val="35000"/>
                </a:schemeClr>
              </a:solidFill>
            </c:spPr>
          </c:dPt>
          <c:dLbls>
            <c:dLbl>
              <c:idx val="0"/>
              <c:layout>
                <c:manualLayout>
                  <c:x val="2.300751313058702E-3"/>
                  <c:y val="1.4871507830375818E-2"/>
                </c:manualLayout>
              </c:layout>
              <c:showVal val="1"/>
            </c:dLbl>
            <c:dLbl>
              <c:idx val="3"/>
              <c:layout>
                <c:manualLayout>
                  <c:x val="6.9022539391761081E-3"/>
                  <c:y val="1.4871507830375818E-2"/>
                </c:manualLayout>
              </c:layout>
              <c:showVal val="1"/>
            </c:dLbl>
            <c:dLbl>
              <c:idx val="6"/>
              <c:delete val="1"/>
            </c:dLbl>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0-6 meses</c:v>
                </c:pt>
                <c:pt idx="1">
                  <c:v>6-12 meses</c:v>
                </c:pt>
                <c:pt idx="2">
                  <c:v>12-18 meses</c:v>
                </c:pt>
                <c:pt idx="3">
                  <c:v>18-24 meses</c:v>
                </c:pt>
                <c:pt idx="4">
                  <c:v>más de 24 meses</c:v>
                </c:pt>
              </c:strCache>
            </c:strRef>
          </c:cat>
          <c:val>
            <c:numRef>
              <c:f>Hoja1!$B$2:$B$6</c:f>
              <c:numCache>
                <c:formatCode>General</c:formatCode>
                <c:ptCount val="5"/>
                <c:pt idx="0">
                  <c:v>17</c:v>
                </c:pt>
                <c:pt idx="1">
                  <c:v>60</c:v>
                </c:pt>
                <c:pt idx="2">
                  <c:v>15</c:v>
                </c:pt>
                <c:pt idx="3">
                  <c:v>0</c:v>
                </c:pt>
                <c:pt idx="4">
                  <c:v>2</c:v>
                </c:pt>
              </c:numCache>
            </c:numRef>
          </c:val>
        </c:ser>
        <c:dLbls/>
        <c:gapWidth val="39"/>
        <c:axId val="128893696"/>
        <c:axId val="128895232"/>
      </c:barChart>
      <c:catAx>
        <c:axId val="128893696"/>
        <c:scaling>
          <c:orientation val="minMax"/>
        </c:scaling>
        <c:axPos val="b"/>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28895232"/>
        <c:crosses val="autoZero"/>
        <c:auto val="1"/>
        <c:lblAlgn val="ctr"/>
        <c:lblOffset val="100"/>
      </c:catAx>
      <c:valAx>
        <c:axId val="128895232"/>
        <c:scaling>
          <c:orientation val="minMax"/>
          <c:max val="70"/>
        </c:scaling>
        <c:axPos val="l"/>
        <c:majorGridlines>
          <c:spPr>
            <a:ln>
              <a:solidFill>
                <a:schemeClr val="bg1">
                  <a:lumMod val="75000"/>
                </a:schemeClr>
              </a:solidFill>
              <a:prstDash val="sysDash"/>
            </a:ln>
          </c:spPr>
        </c:majorGridlines>
        <c:numFmt formatCode="General" sourceLinked="1"/>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28893696"/>
        <c:crosses val="autoZero"/>
        <c:crossBetween val="between"/>
        <c:majorUnit val="10"/>
      </c:valAx>
    </c:plotArea>
    <c:plotVisOnly val="1"/>
    <c:dispBlanksAs val="gap"/>
  </c:chart>
  <c:txPr>
    <a:bodyPr/>
    <a:lstStyle/>
    <a:p>
      <a:pPr>
        <a:defRPr sz="1200">
          <a:latin typeface="Soberana Sans" pitchFamily="50" charset="0"/>
        </a:defRPr>
      </a:pPr>
      <a:endParaRPr lang="es-PY"/>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s-PY"/>
  <c:chart>
    <c:autoTitleDeleted val="1"/>
    <c:plotArea>
      <c:layout>
        <c:manualLayout>
          <c:layoutTarget val="inner"/>
          <c:xMode val="edge"/>
          <c:yMode val="edge"/>
          <c:x val="8.0486855225792242E-2"/>
          <c:y val="4.6865163130022584E-2"/>
          <c:w val="0.88322679901182688"/>
          <c:h val="0.73007320174301615"/>
        </c:manualLayout>
      </c:layout>
      <c:barChart>
        <c:barDir val="col"/>
        <c:grouping val="clustered"/>
        <c:ser>
          <c:idx val="0"/>
          <c:order val="0"/>
          <c:tx>
            <c:strRef>
              <c:f>Hoja1!$B$1</c:f>
              <c:strCache>
                <c:ptCount val="1"/>
                <c:pt idx="0">
                  <c:v>Columna1</c:v>
                </c:pt>
              </c:strCache>
            </c:strRef>
          </c:tx>
          <c:spPr>
            <a:solidFill>
              <a:schemeClr val="bg1">
                <a:lumMod val="95000"/>
              </a:schemeClr>
            </a:solidFill>
          </c:spPr>
          <c:dPt>
            <c:idx val="0"/>
            <c:spPr>
              <a:solidFill>
                <a:schemeClr val="tx2"/>
              </a:solidFill>
            </c:spPr>
          </c:dPt>
          <c:dPt>
            <c:idx val="1"/>
            <c:spPr>
              <a:solidFill>
                <a:srgbClr val="408C6D"/>
              </a:solidFill>
            </c:spPr>
          </c:dPt>
          <c:dPt>
            <c:idx val="2"/>
            <c:spPr>
              <a:solidFill>
                <a:srgbClr val="E68422"/>
              </a:solidFill>
            </c:spPr>
          </c:dPt>
          <c:dPt>
            <c:idx val="3"/>
            <c:spPr>
              <a:solidFill>
                <a:schemeClr val="accent2"/>
              </a:solidFill>
            </c:spPr>
          </c:dPt>
          <c:dLbls>
            <c:dLbl>
              <c:idx val="0"/>
              <c:layout>
                <c:manualLayout>
                  <c:x val="2.300751313058702E-3"/>
                  <c:y val="1.4871507830375818E-2"/>
                </c:manualLayout>
              </c:layout>
              <c:showVal val="1"/>
            </c:dLbl>
            <c:dLbl>
              <c:idx val="3"/>
              <c:layout>
                <c:manualLayout>
                  <c:x val="6.9022539391761081E-3"/>
                  <c:y val="1.4871507830375818E-2"/>
                </c:manualLayout>
              </c:layout>
              <c:showVal val="1"/>
            </c:dLbl>
            <c:dLbl>
              <c:idx val="6"/>
              <c:delete val="1"/>
            </c:dLbl>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Hoja1!$A$2:$A$5</c:f>
              <c:strCache>
                <c:ptCount val="4"/>
                <c:pt idx="0">
                  <c:v>0-6 meses</c:v>
                </c:pt>
                <c:pt idx="1">
                  <c:v>6-12 meses</c:v>
                </c:pt>
                <c:pt idx="2">
                  <c:v>12-18 meses</c:v>
                </c:pt>
                <c:pt idx="3">
                  <c:v>más de 18 meses</c:v>
                </c:pt>
              </c:strCache>
            </c:strRef>
          </c:cat>
          <c:val>
            <c:numRef>
              <c:f>Hoja1!$B$2:$B$5</c:f>
              <c:numCache>
                <c:formatCode>General</c:formatCode>
                <c:ptCount val="4"/>
                <c:pt idx="0">
                  <c:v>5</c:v>
                </c:pt>
                <c:pt idx="1">
                  <c:v>6</c:v>
                </c:pt>
                <c:pt idx="2">
                  <c:v>3</c:v>
                </c:pt>
                <c:pt idx="3">
                  <c:v>0</c:v>
                </c:pt>
              </c:numCache>
            </c:numRef>
          </c:val>
        </c:ser>
        <c:dLbls/>
        <c:gapWidth val="39"/>
        <c:axId val="140406784"/>
        <c:axId val="140408320"/>
      </c:barChart>
      <c:catAx>
        <c:axId val="140406784"/>
        <c:scaling>
          <c:orientation val="minMax"/>
        </c:scaling>
        <c:axPos val="b"/>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0408320"/>
        <c:crosses val="autoZero"/>
        <c:auto val="1"/>
        <c:lblAlgn val="ctr"/>
        <c:lblOffset val="100"/>
      </c:catAx>
      <c:valAx>
        <c:axId val="140408320"/>
        <c:scaling>
          <c:orientation val="minMax"/>
          <c:max val="10"/>
        </c:scaling>
        <c:axPos val="l"/>
        <c:majorGridlines>
          <c:spPr>
            <a:ln>
              <a:solidFill>
                <a:schemeClr val="bg1">
                  <a:lumMod val="75000"/>
                </a:schemeClr>
              </a:solidFill>
              <a:prstDash val="sysDash"/>
            </a:ln>
          </c:spPr>
        </c:majorGridlines>
        <c:numFmt formatCode="General" sourceLinked="1"/>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0406784"/>
        <c:crosses val="autoZero"/>
        <c:crossBetween val="between"/>
        <c:majorUnit val="2"/>
      </c:valAx>
    </c:plotArea>
    <c:plotVisOnly val="1"/>
    <c:dispBlanksAs val="gap"/>
  </c:chart>
  <c:txPr>
    <a:bodyPr/>
    <a:lstStyle/>
    <a:p>
      <a:pPr>
        <a:defRPr sz="1200">
          <a:latin typeface="Soberana Sans" pitchFamily="50" charset="0"/>
        </a:defRPr>
      </a:pPr>
      <a:endParaRPr lang="es-PY"/>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bar"/>
        <c:grouping val="clustered"/>
        <c:ser>
          <c:idx val="0"/>
          <c:order val="0"/>
          <c:tx>
            <c:strRef>
              <c:f>Hoja1!$B$1</c:f>
              <c:strCache>
                <c:ptCount val="1"/>
                <c:pt idx="0">
                  <c:v>Serie 1</c:v>
                </c:pt>
              </c:strCache>
            </c:strRef>
          </c:tx>
          <c:spPr>
            <a:solidFill>
              <a:schemeClr val="accent1"/>
            </a:solidFill>
          </c:spPr>
          <c:dPt>
            <c:idx val="0"/>
            <c:spPr>
              <a:solidFill>
                <a:schemeClr val="tx1">
                  <a:lumMod val="65000"/>
                  <a:lumOff val="35000"/>
                </a:schemeClr>
              </a:solidFill>
            </c:spPr>
          </c:dPt>
          <c:dPt>
            <c:idx val="1"/>
            <c:spPr>
              <a:solidFill>
                <a:schemeClr val="accent2"/>
              </a:solidFill>
            </c:spPr>
          </c:dPt>
          <c:dPt>
            <c:idx val="2"/>
            <c:spPr>
              <a:solidFill>
                <a:srgbClr val="E68422"/>
              </a:solidFill>
            </c:spPr>
          </c:dPt>
          <c:dPt>
            <c:idx val="3"/>
            <c:spPr>
              <a:solidFill>
                <a:srgbClr val="408C6D"/>
              </a:solidFill>
            </c:spPr>
          </c:dPt>
          <c:dLbls>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Inicial</c:v>
                </c:pt>
                <c:pt idx="1">
                  <c:v>Parcial</c:v>
                </c:pt>
                <c:pt idx="2">
                  <c:v>Aceptable</c:v>
                </c:pt>
                <c:pt idx="3">
                  <c:v>Amplio</c:v>
                </c:pt>
                <c:pt idx="4">
                  <c:v>Total</c:v>
                </c:pt>
              </c:strCache>
            </c:strRef>
          </c:cat>
          <c:val>
            <c:numRef>
              <c:f>Hoja1!$B$2:$B$6</c:f>
              <c:numCache>
                <c:formatCode>General</c:formatCode>
                <c:ptCount val="5"/>
                <c:pt idx="0">
                  <c:v>19</c:v>
                </c:pt>
                <c:pt idx="1">
                  <c:v>17</c:v>
                </c:pt>
                <c:pt idx="2">
                  <c:v>16</c:v>
                </c:pt>
                <c:pt idx="3">
                  <c:v>32</c:v>
                </c:pt>
                <c:pt idx="4">
                  <c:v>10</c:v>
                </c:pt>
              </c:numCache>
            </c:numRef>
          </c:val>
        </c:ser>
        <c:dLbls/>
        <c:gapWidth val="63"/>
        <c:axId val="126336384"/>
        <c:axId val="140383360"/>
      </c:barChart>
      <c:catAx>
        <c:axId val="126336384"/>
        <c:scaling>
          <c:orientation val="minMax"/>
        </c:scaling>
        <c:axPos val="l"/>
        <c:tickLblPos val="nextTo"/>
        <c:txPr>
          <a:bodyPr/>
          <a:lstStyle/>
          <a:p>
            <a:pPr>
              <a:defRPr lang="es-MX">
                <a:latin typeface="Times New Roman" panose="02020603050405020304" pitchFamily="18" charset="0"/>
                <a:cs typeface="Times New Roman" panose="02020603050405020304" pitchFamily="18" charset="0"/>
              </a:defRPr>
            </a:pPr>
            <a:endParaRPr lang="es-PY"/>
          </a:p>
        </c:txPr>
        <c:crossAx val="140383360"/>
        <c:crosses val="autoZero"/>
        <c:auto val="1"/>
        <c:lblAlgn val="ctr"/>
        <c:lblOffset val="100"/>
      </c:catAx>
      <c:valAx>
        <c:axId val="140383360"/>
        <c:scaling>
          <c:orientation val="minMax"/>
        </c:scaling>
        <c:axPos val="b"/>
        <c:majorGridlines>
          <c:spPr>
            <a:ln>
              <a:noFill/>
            </a:ln>
          </c:spPr>
        </c:majorGridlines>
        <c:numFmt formatCode="General" sourceLinked="1"/>
        <c:majorTickMark val="none"/>
        <c:tickLblPos val="none"/>
        <c:spPr>
          <a:ln>
            <a:noFill/>
          </a:ln>
        </c:spPr>
        <c:txPr>
          <a:bodyPr/>
          <a:lstStyle/>
          <a:p>
            <a:pPr>
              <a:defRPr lang="es-MX"/>
            </a:pPr>
            <a:endParaRPr lang="es-PY"/>
          </a:p>
        </c:txPr>
        <c:crossAx val="126336384"/>
        <c:crosses val="autoZero"/>
        <c:crossBetween val="between"/>
      </c:valAx>
      <c:spPr>
        <a:ln>
          <a:noFill/>
        </a:ln>
      </c:spPr>
    </c:plotArea>
    <c:plotVisOnly val="1"/>
    <c:dispBlanksAs val="gap"/>
  </c:chart>
  <c:txPr>
    <a:bodyPr/>
    <a:lstStyle/>
    <a:p>
      <a:pPr>
        <a:defRPr sz="1200">
          <a:latin typeface="Soberana Sans" pitchFamily="50" charset="0"/>
        </a:defRPr>
      </a:pPr>
      <a:endParaRPr lang="es-PY"/>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bar"/>
        <c:grouping val="clustered"/>
        <c:ser>
          <c:idx val="0"/>
          <c:order val="0"/>
          <c:tx>
            <c:strRef>
              <c:f>Hoja1!$B$1</c:f>
              <c:strCache>
                <c:ptCount val="1"/>
                <c:pt idx="0">
                  <c:v>Serie 1</c:v>
                </c:pt>
              </c:strCache>
            </c:strRef>
          </c:tx>
          <c:spPr>
            <a:solidFill>
              <a:schemeClr val="accent1"/>
            </a:solidFill>
          </c:spPr>
          <c:dPt>
            <c:idx val="0"/>
            <c:spPr>
              <a:solidFill>
                <a:schemeClr val="tx1">
                  <a:lumMod val="65000"/>
                  <a:lumOff val="35000"/>
                </a:schemeClr>
              </a:solidFill>
            </c:spPr>
          </c:dPt>
          <c:dPt>
            <c:idx val="1"/>
            <c:spPr>
              <a:solidFill>
                <a:schemeClr val="accent2"/>
              </a:solidFill>
            </c:spPr>
          </c:dPt>
          <c:dPt>
            <c:idx val="2"/>
            <c:spPr>
              <a:solidFill>
                <a:srgbClr val="E68422"/>
              </a:solidFill>
            </c:spPr>
          </c:dPt>
          <c:dPt>
            <c:idx val="3"/>
            <c:spPr>
              <a:solidFill>
                <a:srgbClr val="408C6D"/>
              </a:solidFill>
            </c:spPr>
          </c:dPt>
          <c:dLbls>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Inicial</c:v>
                </c:pt>
                <c:pt idx="1">
                  <c:v>Parcial</c:v>
                </c:pt>
                <c:pt idx="2">
                  <c:v>Aceptable</c:v>
                </c:pt>
                <c:pt idx="3">
                  <c:v>Amplio</c:v>
                </c:pt>
                <c:pt idx="4">
                  <c:v>Total</c:v>
                </c:pt>
              </c:strCache>
            </c:strRef>
          </c:cat>
          <c:val>
            <c:numRef>
              <c:f>Hoja1!$B$2:$B$6</c:f>
              <c:numCache>
                <c:formatCode>General</c:formatCode>
                <c:ptCount val="5"/>
                <c:pt idx="0">
                  <c:v>2</c:v>
                </c:pt>
                <c:pt idx="1">
                  <c:v>4</c:v>
                </c:pt>
                <c:pt idx="2">
                  <c:v>2</c:v>
                </c:pt>
                <c:pt idx="3">
                  <c:v>5</c:v>
                </c:pt>
                <c:pt idx="4">
                  <c:v>1</c:v>
                </c:pt>
              </c:numCache>
            </c:numRef>
          </c:val>
        </c:ser>
        <c:dLbls/>
        <c:gapWidth val="63"/>
        <c:axId val="142759808"/>
        <c:axId val="142761344"/>
      </c:barChart>
      <c:catAx>
        <c:axId val="142759808"/>
        <c:scaling>
          <c:orientation val="minMax"/>
        </c:scaling>
        <c:axPos val="l"/>
        <c:tickLblPos val="nextTo"/>
        <c:txPr>
          <a:bodyPr/>
          <a:lstStyle/>
          <a:p>
            <a:pPr>
              <a:defRPr lang="es-MX">
                <a:latin typeface="Times New Roman" panose="02020603050405020304" pitchFamily="18" charset="0"/>
                <a:cs typeface="Times New Roman" panose="02020603050405020304" pitchFamily="18" charset="0"/>
              </a:defRPr>
            </a:pPr>
            <a:endParaRPr lang="es-PY"/>
          </a:p>
        </c:txPr>
        <c:crossAx val="142761344"/>
        <c:crosses val="autoZero"/>
        <c:auto val="1"/>
        <c:lblAlgn val="ctr"/>
        <c:lblOffset val="100"/>
      </c:catAx>
      <c:valAx>
        <c:axId val="142761344"/>
        <c:scaling>
          <c:orientation val="minMax"/>
        </c:scaling>
        <c:axPos val="b"/>
        <c:majorGridlines>
          <c:spPr>
            <a:ln>
              <a:noFill/>
            </a:ln>
          </c:spPr>
        </c:majorGridlines>
        <c:numFmt formatCode="General" sourceLinked="1"/>
        <c:majorTickMark val="none"/>
        <c:tickLblPos val="none"/>
        <c:spPr>
          <a:ln>
            <a:noFill/>
          </a:ln>
        </c:spPr>
        <c:txPr>
          <a:bodyPr/>
          <a:lstStyle/>
          <a:p>
            <a:pPr>
              <a:defRPr lang="es-MX"/>
            </a:pPr>
            <a:endParaRPr lang="es-PY"/>
          </a:p>
        </c:txPr>
        <c:crossAx val="142759808"/>
        <c:crosses val="autoZero"/>
        <c:crossBetween val="between"/>
      </c:valAx>
      <c:spPr>
        <a:ln>
          <a:noFill/>
        </a:ln>
      </c:spPr>
    </c:plotArea>
    <c:plotVisOnly val="1"/>
    <c:dispBlanksAs val="gap"/>
  </c:chart>
  <c:txPr>
    <a:bodyPr/>
    <a:lstStyle/>
    <a:p>
      <a:pPr>
        <a:defRPr sz="1200">
          <a:latin typeface="Soberana Sans" pitchFamily="50" charset="0"/>
        </a:defRPr>
      </a:pPr>
      <a:endParaRPr lang="es-PY"/>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col"/>
        <c:grouping val="clustered"/>
        <c:ser>
          <c:idx val="0"/>
          <c:order val="0"/>
          <c:tx>
            <c:strRef>
              <c:f>Hoja1!$B$1</c:f>
              <c:strCache>
                <c:ptCount val="1"/>
                <c:pt idx="0">
                  <c:v>Columna1</c:v>
                </c:pt>
              </c:strCache>
            </c:strRef>
          </c:tx>
          <c:spPr>
            <a:solidFill>
              <a:schemeClr val="bg1">
                <a:lumMod val="95000"/>
              </a:schemeClr>
            </a:solidFill>
          </c:spPr>
          <c:dPt>
            <c:idx val="0"/>
            <c:spPr>
              <a:solidFill>
                <a:schemeClr val="tx2"/>
              </a:solidFill>
            </c:spPr>
          </c:dPt>
          <c:dPt>
            <c:idx val="1"/>
            <c:spPr>
              <a:solidFill>
                <a:srgbClr val="408C6D"/>
              </a:solidFill>
            </c:spPr>
          </c:dPt>
          <c:dPt>
            <c:idx val="2"/>
            <c:spPr>
              <a:solidFill>
                <a:srgbClr val="E68422"/>
              </a:solidFill>
            </c:spPr>
          </c:dPt>
          <c:dPt>
            <c:idx val="3"/>
            <c:spPr>
              <a:solidFill>
                <a:schemeClr val="accent2"/>
              </a:solidFill>
            </c:spPr>
          </c:dPt>
          <c:dPt>
            <c:idx val="4"/>
            <c:spPr>
              <a:solidFill>
                <a:schemeClr val="tx1">
                  <a:lumMod val="65000"/>
                  <a:lumOff val="35000"/>
                </a:schemeClr>
              </a:solidFill>
            </c:spPr>
          </c:dPt>
          <c:dLbls>
            <c:dLbl>
              <c:idx val="0"/>
              <c:layout>
                <c:manualLayout>
                  <c:x val="2.300751313058702E-3"/>
                  <c:y val="1.4871507830375818E-2"/>
                </c:manualLayout>
              </c:layout>
              <c:showVal val="1"/>
            </c:dLbl>
            <c:dLbl>
              <c:idx val="1"/>
              <c:layout>
                <c:manualLayout>
                  <c:x val="0"/>
                  <c:y val="1.9596588033428387E-2"/>
                </c:manualLayout>
              </c:layout>
              <c:showVal val="1"/>
            </c:dLbl>
            <c:dLbl>
              <c:idx val="3"/>
              <c:layout>
                <c:manualLayout>
                  <c:x val="6.9022539391761081E-3"/>
                  <c:y val="1.4871507830375818E-2"/>
                </c:manualLayout>
              </c:layout>
              <c:showVal val="1"/>
            </c:dLbl>
            <c:dLbl>
              <c:idx val="6"/>
              <c:delete val="1"/>
            </c:dLbl>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0-6 meses</c:v>
                </c:pt>
                <c:pt idx="1">
                  <c:v>6-12 meses</c:v>
                </c:pt>
                <c:pt idx="2">
                  <c:v>12-18 meses</c:v>
                </c:pt>
                <c:pt idx="3">
                  <c:v>18-24 meses</c:v>
                </c:pt>
                <c:pt idx="4">
                  <c:v>más de 24 meses</c:v>
                </c:pt>
              </c:strCache>
            </c:strRef>
          </c:cat>
          <c:val>
            <c:numRef>
              <c:f>Hoja1!$B$2:$B$6</c:f>
              <c:numCache>
                <c:formatCode>General</c:formatCode>
                <c:ptCount val="5"/>
                <c:pt idx="0">
                  <c:v>42</c:v>
                </c:pt>
                <c:pt idx="1">
                  <c:v>42</c:v>
                </c:pt>
                <c:pt idx="2">
                  <c:v>8</c:v>
                </c:pt>
                <c:pt idx="3">
                  <c:v>1</c:v>
                </c:pt>
                <c:pt idx="4">
                  <c:v>1</c:v>
                </c:pt>
              </c:numCache>
            </c:numRef>
          </c:val>
        </c:ser>
        <c:dLbls/>
        <c:gapWidth val="39"/>
        <c:axId val="142813440"/>
        <c:axId val="142819328"/>
      </c:barChart>
      <c:catAx>
        <c:axId val="142813440"/>
        <c:scaling>
          <c:orientation val="minMax"/>
        </c:scaling>
        <c:axPos val="b"/>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2819328"/>
        <c:crosses val="autoZero"/>
        <c:auto val="1"/>
        <c:lblAlgn val="ctr"/>
        <c:lblOffset val="100"/>
      </c:catAx>
      <c:valAx>
        <c:axId val="142819328"/>
        <c:scaling>
          <c:orientation val="minMax"/>
          <c:max val="50"/>
          <c:min val="0"/>
        </c:scaling>
        <c:axPos val="l"/>
        <c:majorGridlines>
          <c:spPr>
            <a:ln>
              <a:solidFill>
                <a:schemeClr val="bg1">
                  <a:lumMod val="75000"/>
                </a:schemeClr>
              </a:solidFill>
              <a:prstDash val="sysDash"/>
            </a:ln>
          </c:spPr>
        </c:majorGridlines>
        <c:numFmt formatCode="General" sourceLinked="1"/>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2813440"/>
        <c:crosses val="autoZero"/>
        <c:crossBetween val="between"/>
        <c:majorUnit val="10"/>
      </c:valAx>
    </c:plotArea>
    <c:plotVisOnly val="1"/>
    <c:dispBlanksAs val="gap"/>
  </c:chart>
  <c:txPr>
    <a:bodyPr/>
    <a:lstStyle/>
    <a:p>
      <a:pPr>
        <a:defRPr sz="1200">
          <a:latin typeface="Soberana Sans" pitchFamily="50" charset="0"/>
        </a:defRPr>
      </a:pPr>
      <a:endParaRPr lang="es-PY"/>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s-PY"/>
  <c:chart>
    <c:autoTitleDeleted val="1"/>
    <c:plotArea>
      <c:layout>
        <c:manualLayout>
          <c:layoutTarget val="inner"/>
          <c:xMode val="edge"/>
          <c:yMode val="edge"/>
          <c:x val="8.0486855225792242E-2"/>
          <c:y val="4.6865163130022584E-2"/>
          <c:w val="0.88322679901182688"/>
          <c:h val="0.73007320174301615"/>
        </c:manualLayout>
      </c:layout>
      <c:barChart>
        <c:barDir val="col"/>
        <c:grouping val="clustered"/>
        <c:ser>
          <c:idx val="0"/>
          <c:order val="0"/>
          <c:tx>
            <c:strRef>
              <c:f>Hoja1!$B$1</c:f>
              <c:strCache>
                <c:ptCount val="1"/>
                <c:pt idx="0">
                  <c:v>Columna1</c:v>
                </c:pt>
              </c:strCache>
            </c:strRef>
          </c:tx>
          <c:spPr>
            <a:solidFill>
              <a:schemeClr val="bg1">
                <a:lumMod val="95000"/>
              </a:schemeClr>
            </a:solidFill>
          </c:spPr>
          <c:dPt>
            <c:idx val="0"/>
            <c:spPr>
              <a:solidFill>
                <a:schemeClr val="tx2"/>
              </a:solidFill>
            </c:spPr>
          </c:dPt>
          <c:dPt>
            <c:idx val="1"/>
            <c:spPr>
              <a:solidFill>
                <a:srgbClr val="408C6D"/>
              </a:solidFill>
            </c:spPr>
          </c:dPt>
          <c:dPt>
            <c:idx val="2"/>
            <c:spPr>
              <a:solidFill>
                <a:srgbClr val="E68422"/>
              </a:solidFill>
            </c:spPr>
          </c:dPt>
          <c:dPt>
            <c:idx val="3"/>
            <c:spPr>
              <a:solidFill>
                <a:schemeClr val="accent2"/>
              </a:solidFill>
            </c:spPr>
          </c:dPt>
          <c:dLbls>
            <c:dLbl>
              <c:idx val="0"/>
              <c:layout>
                <c:manualLayout>
                  <c:x val="2.300751313058702E-3"/>
                  <c:y val="1.4871507830375818E-2"/>
                </c:manualLayout>
              </c:layout>
              <c:showVal val="1"/>
            </c:dLbl>
            <c:dLbl>
              <c:idx val="3"/>
              <c:layout>
                <c:manualLayout>
                  <c:x val="6.9022539391761081E-3"/>
                  <c:y val="1.4871507830375818E-2"/>
                </c:manualLayout>
              </c:layout>
              <c:showVal val="1"/>
            </c:dLbl>
            <c:dLbl>
              <c:idx val="6"/>
              <c:delete val="1"/>
            </c:dLbl>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Hoja1!$A$2:$A$5</c:f>
              <c:strCache>
                <c:ptCount val="4"/>
                <c:pt idx="0">
                  <c:v>0-6 meses</c:v>
                </c:pt>
                <c:pt idx="1">
                  <c:v>6-12 meses</c:v>
                </c:pt>
                <c:pt idx="2">
                  <c:v>12-18 meses</c:v>
                </c:pt>
                <c:pt idx="3">
                  <c:v>más de 18 meses</c:v>
                </c:pt>
              </c:strCache>
            </c:strRef>
          </c:cat>
          <c:val>
            <c:numRef>
              <c:f>Hoja1!$B$2:$B$5</c:f>
              <c:numCache>
                <c:formatCode>General</c:formatCode>
                <c:ptCount val="4"/>
                <c:pt idx="0">
                  <c:v>8</c:v>
                </c:pt>
                <c:pt idx="1">
                  <c:v>5</c:v>
                </c:pt>
                <c:pt idx="2">
                  <c:v>1</c:v>
                </c:pt>
                <c:pt idx="3">
                  <c:v>0</c:v>
                </c:pt>
              </c:numCache>
            </c:numRef>
          </c:val>
        </c:ser>
        <c:dLbls/>
        <c:gapWidth val="39"/>
        <c:axId val="142960128"/>
        <c:axId val="142961664"/>
      </c:barChart>
      <c:catAx>
        <c:axId val="142960128"/>
        <c:scaling>
          <c:orientation val="minMax"/>
        </c:scaling>
        <c:axPos val="b"/>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2961664"/>
        <c:crosses val="autoZero"/>
        <c:auto val="1"/>
        <c:lblAlgn val="ctr"/>
        <c:lblOffset val="100"/>
      </c:catAx>
      <c:valAx>
        <c:axId val="142961664"/>
        <c:scaling>
          <c:orientation val="minMax"/>
          <c:max val="10"/>
        </c:scaling>
        <c:axPos val="l"/>
        <c:majorGridlines>
          <c:spPr>
            <a:ln>
              <a:solidFill>
                <a:schemeClr val="bg1">
                  <a:lumMod val="75000"/>
                </a:schemeClr>
              </a:solidFill>
              <a:prstDash val="sysDash"/>
            </a:ln>
          </c:spPr>
        </c:majorGridlines>
        <c:numFmt formatCode="General" sourceLinked="1"/>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2960128"/>
        <c:crosses val="autoZero"/>
        <c:crossBetween val="between"/>
        <c:majorUnit val="2"/>
      </c:valAx>
    </c:plotArea>
    <c:plotVisOnly val="1"/>
    <c:dispBlanksAs val="gap"/>
  </c:chart>
  <c:txPr>
    <a:bodyPr/>
    <a:lstStyle/>
    <a:p>
      <a:pPr>
        <a:defRPr sz="1200">
          <a:latin typeface="Soberana Sans" pitchFamily="50" charset="0"/>
        </a:defRPr>
      </a:pPr>
      <a:endParaRPr lang="es-PY"/>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bar"/>
        <c:grouping val="clustered"/>
        <c:ser>
          <c:idx val="0"/>
          <c:order val="0"/>
          <c:tx>
            <c:strRef>
              <c:f>Hoja1!$B$1</c:f>
              <c:strCache>
                <c:ptCount val="1"/>
                <c:pt idx="0">
                  <c:v>Serie 1</c:v>
                </c:pt>
              </c:strCache>
            </c:strRef>
          </c:tx>
          <c:spPr>
            <a:solidFill>
              <a:schemeClr val="accent1"/>
            </a:solidFill>
          </c:spPr>
          <c:dPt>
            <c:idx val="0"/>
            <c:spPr>
              <a:solidFill>
                <a:schemeClr val="tx1">
                  <a:lumMod val="65000"/>
                  <a:lumOff val="35000"/>
                </a:schemeClr>
              </a:solidFill>
            </c:spPr>
          </c:dPt>
          <c:dPt>
            <c:idx val="1"/>
            <c:spPr>
              <a:solidFill>
                <a:schemeClr val="accent2"/>
              </a:solidFill>
            </c:spPr>
          </c:dPt>
          <c:dPt>
            <c:idx val="2"/>
            <c:spPr>
              <a:solidFill>
                <a:srgbClr val="E68422"/>
              </a:solidFill>
            </c:spPr>
          </c:dPt>
          <c:dPt>
            <c:idx val="3"/>
            <c:spPr>
              <a:solidFill>
                <a:srgbClr val="408C6D"/>
              </a:solidFill>
            </c:spPr>
          </c:dPt>
          <c:dLbls>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Inicial</c:v>
                </c:pt>
                <c:pt idx="1">
                  <c:v>Parcial</c:v>
                </c:pt>
                <c:pt idx="2">
                  <c:v>Aceptable</c:v>
                </c:pt>
                <c:pt idx="3">
                  <c:v>Amplio</c:v>
                </c:pt>
                <c:pt idx="4">
                  <c:v>Total</c:v>
                </c:pt>
              </c:strCache>
            </c:strRef>
          </c:cat>
          <c:val>
            <c:numRef>
              <c:f>Hoja1!$B$2:$B$6</c:f>
              <c:numCache>
                <c:formatCode>General</c:formatCode>
                <c:ptCount val="5"/>
                <c:pt idx="0">
                  <c:v>3</c:v>
                </c:pt>
                <c:pt idx="1">
                  <c:v>26</c:v>
                </c:pt>
                <c:pt idx="2">
                  <c:v>48</c:v>
                </c:pt>
                <c:pt idx="3">
                  <c:v>17</c:v>
                </c:pt>
                <c:pt idx="4">
                  <c:v>0</c:v>
                </c:pt>
              </c:numCache>
            </c:numRef>
          </c:val>
        </c:ser>
        <c:dLbls/>
        <c:gapWidth val="63"/>
        <c:axId val="143057664"/>
        <c:axId val="143059200"/>
      </c:barChart>
      <c:catAx>
        <c:axId val="143057664"/>
        <c:scaling>
          <c:orientation val="minMax"/>
        </c:scaling>
        <c:axPos val="l"/>
        <c:tickLblPos val="nextTo"/>
        <c:txPr>
          <a:bodyPr/>
          <a:lstStyle/>
          <a:p>
            <a:pPr>
              <a:defRPr lang="es-MX">
                <a:latin typeface="Times New Roman" panose="02020603050405020304" pitchFamily="18" charset="0"/>
                <a:cs typeface="Times New Roman" panose="02020603050405020304" pitchFamily="18" charset="0"/>
              </a:defRPr>
            </a:pPr>
            <a:endParaRPr lang="es-PY"/>
          </a:p>
        </c:txPr>
        <c:crossAx val="143059200"/>
        <c:crosses val="autoZero"/>
        <c:auto val="1"/>
        <c:lblAlgn val="ctr"/>
        <c:lblOffset val="100"/>
      </c:catAx>
      <c:valAx>
        <c:axId val="143059200"/>
        <c:scaling>
          <c:orientation val="minMax"/>
        </c:scaling>
        <c:axPos val="b"/>
        <c:majorGridlines>
          <c:spPr>
            <a:ln>
              <a:noFill/>
            </a:ln>
          </c:spPr>
        </c:majorGridlines>
        <c:numFmt formatCode="General" sourceLinked="1"/>
        <c:majorTickMark val="none"/>
        <c:tickLblPos val="none"/>
        <c:spPr>
          <a:ln>
            <a:noFill/>
          </a:ln>
        </c:spPr>
        <c:txPr>
          <a:bodyPr/>
          <a:lstStyle/>
          <a:p>
            <a:pPr>
              <a:defRPr lang="es-MX"/>
            </a:pPr>
            <a:endParaRPr lang="es-PY"/>
          </a:p>
        </c:txPr>
        <c:crossAx val="143057664"/>
        <c:crosses val="autoZero"/>
        <c:crossBetween val="between"/>
      </c:valAx>
      <c:spPr>
        <a:ln>
          <a:noFill/>
        </a:ln>
      </c:spPr>
    </c:plotArea>
    <c:plotVisOnly val="1"/>
    <c:dispBlanksAs val="gap"/>
  </c:chart>
  <c:txPr>
    <a:bodyPr/>
    <a:lstStyle/>
    <a:p>
      <a:pPr>
        <a:defRPr sz="1200">
          <a:latin typeface="Soberana Sans" pitchFamily="50" charset="0"/>
        </a:defRPr>
      </a:pPr>
      <a:endParaRPr lang="es-PY"/>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bar"/>
        <c:grouping val="clustered"/>
        <c:ser>
          <c:idx val="0"/>
          <c:order val="0"/>
          <c:tx>
            <c:strRef>
              <c:f>Hoja1!$B$1</c:f>
              <c:strCache>
                <c:ptCount val="1"/>
                <c:pt idx="0">
                  <c:v>Serie 1</c:v>
                </c:pt>
              </c:strCache>
            </c:strRef>
          </c:tx>
          <c:spPr>
            <a:solidFill>
              <a:schemeClr val="accent1"/>
            </a:solidFill>
          </c:spPr>
          <c:dPt>
            <c:idx val="0"/>
            <c:spPr>
              <a:solidFill>
                <a:schemeClr val="tx1">
                  <a:lumMod val="65000"/>
                  <a:lumOff val="35000"/>
                </a:schemeClr>
              </a:solidFill>
            </c:spPr>
          </c:dPt>
          <c:dPt>
            <c:idx val="1"/>
            <c:spPr>
              <a:solidFill>
                <a:schemeClr val="accent2"/>
              </a:solidFill>
            </c:spPr>
          </c:dPt>
          <c:dPt>
            <c:idx val="2"/>
            <c:spPr>
              <a:solidFill>
                <a:srgbClr val="E68422"/>
              </a:solidFill>
            </c:spPr>
          </c:dPt>
          <c:dPt>
            <c:idx val="3"/>
            <c:spPr>
              <a:solidFill>
                <a:srgbClr val="408C6D"/>
              </a:solidFill>
            </c:spPr>
          </c:dPt>
          <c:dLbls>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Inicial</c:v>
                </c:pt>
                <c:pt idx="1">
                  <c:v>Parcial</c:v>
                </c:pt>
                <c:pt idx="2">
                  <c:v>Aceptable</c:v>
                </c:pt>
                <c:pt idx="3">
                  <c:v>Amplio</c:v>
                </c:pt>
                <c:pt idx="4">
                  <c:v>Total</c:v>
                </c:pt>
              </c:strCache>
            </c:strRef>
          </c:cat>
          <c:val>
            <c:numRef>
              <c:f>Hoja1!$B$2:$B$6</c:f>
              <c:numCache>
                <c:formatCode>General</c:formatCode>
                <c:ptCount val="5"/>
                <c:pt idx="0">
                  <c:v>0</c:v>
                </c:pt>
                <c:pt idx="1">
                  <c:v>5</c:v>
                </c:pt>
                <c:pt idx="2">
                  <c:v>6</c:v>
                </c:pt>
                <c:pt idx="3">
                  <c:v>3</c:v>
                </c:pt>
                <c:pt idx="4">
                  <c:v>0</c:v>
                </c:pt>
              </c:numCache>
            </c:numRef>
          </c:val>
        </c:ser>
        <c:dLbls/>
        <c:gapWidth val="63"/>
        <c:axId val="120018048"/>
        <c:axId val="120019584"/>
      </c:barChart>
      <c:catAx>
        <c:axId val="120018048"/>
        <c:scaling>
          <c:orientation val="minMax"/>
        </c:scaling>
        <c:axPos val="l"/>
        <c:tickLblPos val="nextTo"/>
        <c:txPr>
          <a:bodyPr/>
          <a:lstStyle/>
          <a:p>
            <a:pPr>
              <a:defRPr lang="es-MX">
                <a:latin typeface="Times New Roman" panose="02020603050405020304" pitchFamily="18" charset="0"/>
                <a:cs typeface="Times New Roman" panose="02020603050405020304" pitchFamily="18" charset="0"/>
              </a:defRPr>
            </a:pPr>
            <a:endParaRPr lang="es-PY"/>
          </a:p>
        </c:txPr>
        <c:crossAx val="120019584"/>
        <c:crosses val="autoZero"/>
        <c:auto val="1"/>
        <c:lblAlgn val="ctr"/>
        <c:lblOffset val="100"/>
      </c:catAx>
      <c:valAx>
        <c:axId val="120019584"/>
        <c:scaling>
          <c:orientation val="minMax"/>
        </c:scaling>
        <c:axPos val="b"/>
        <c:majorGridlines>
          <c:spPr>
            <a:ln>
              <a:noFill/>
            </a:ln>
          </c:spPr>
        </c:majorGridlines>
        <c:numFmt formatCode="General" sourceLinked="1"/>
        <c:majorTickMark val="none"/>
        <c:tickLblPos val="none"/>
        <c:spPr>
          <a:ln>
            <a:noFill/>
          </a:ln>
        </c:spPr>
        <c:txPr>
          <a:bodyPr/>
          <a:lstStyle/>
          <a:p>
            <a:pPr>
              <a:defRPr lang="es-MX"/>
            </a:pPr>
            <a:endParaRPr lang="es-PY"/>
          </a:p>
        </c:txPr>
        <c:crossAx val="120018048"/>
        <c:crosses val="autoZero"/>
        <c:crossBetween val="between"/>
      </c:valAx>
      <c:spPr>
        <a:ln>
          <a:noFill/>
        </a:ln>
      </c:spPr>
    </c:plotArea>
    <c:plotVisOnly val="1"/>
    <c:dispBlanksAs val="gap"/>
  </c:chart>
  <c:txPr>
    <a:bodyPr/>
    <a:lstStyle/>
    <a:p>
      <a:pPr>
        <a:defRPr sz="1200">
          <a:latin typeface="Soberana Sans" pitchFamily="50" charset="0"/>
        </a:defRPr>
      </a:pPr>
      <a:endParaRPr lang="es-PY"/>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bar"/>
        <c:grouping val="clustered"/>
        <c:ser>
          <c:idx val="0"/>
          <c:order val="0"/>
          <c:tx>
            <c:strRef>
              <c:f>Hoja1!$B$1</c:f>
              <c:strCache>
                <c:ptCount val="1"/>
                <c:pt idx="0">
                  <c:v>Serie 1</c:v>
                </c:pt>
              </c:strCache>
            </c:strRef>
          </c:tx>
          <c:spPr>
            <a:solidFill>
              <a:schemeClr val="accent1"/>
            </a:solidFill>
          </c:spPr>
          <c:dPt>
            <c:idx val="0"/>
            <c:spPr>
              <a:solidFill>
                <a:schemeClr val="tx1">
                  <a:lumMod val="65000"/>
                  <a:lumOff val="35000"/>
                </a:schemeClr>
              </a:solidFill>
            </c:spPr>
          </c:dPt>
          <c:dPt>
            <c:idx val="1"/>
            <c:spPr>
              <a:solidFill>
                <a:schemeClr val="accent2"/>
              </a:solidFill>
            </c:spPr>
          </c:dPt>
          <c:dPt>
            <c:idx val="2"/>
            <c:spPr>
              <a:solidFill>
                <a:srgbClr val="E68422"/>
              </a:solidFill>
            </c:spPr>
          </c:dPt>
          <c:dPt>
            <c:idx val="3"/>
            <c:spPr>
              <a:solidFill>
                <a:srgbClr val="408C6D"/>
              </a:solidFill>
            </c:spPr>
          </c:dPt>
          <c:dLbls>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Inicial</c:v>
                </c:pt>
                <c:pt idx="1">
                  <c:v>Parcial</c:v>
                </c:pt>
                <c:pt idx="2">
                  <c:v>Aceptable</c:v>
                </c:pt>
                <c:pt idx="3">
                  <c:v>Amplio</c:v>
                </c:pt>
                <c:pt idx="4">
                  <c:v>Total</c:v>
                </c:pt>
              </c:strCache>
            </c:strRef>
          </c:cat>
          <c:val>
            <c:numRef>
              <c:f>Hoja1!$B$2:$B$6</c:f>
              <c:numCache>
                <c:formatCode>General</c:formatCode>
                <c:ptCount val="5"/>
                <c:pt idx="0">
                  <c:v>0</c:v>
                </c:pt>
                <c:pt idx="1">
                  <c:v>2</c:v>
                </c:pt>
                <c:pt idx="2">
                  <c:v>8</c:v>
                </c:pt>
                <c:pt idx="3">
                  <c:v>4</c:v>
                </c:pt>
                <c:pt idx="4">
                  <c:v>0</c:v>
                </c:pt>
              </c:numCache>
            </c:numRef>
          </c:val>
        </c:ser>
        <c:dLbls/>
        <c:gapWidth val="63"/>
        <c:axId val="143162368"/>
        <c:axId val="143164160"/>
      </c:barChart>
      <c:catAx>
        <c:axId val="143162368"/>
        <c:scaling>
          <c:orientation val="minMax"/>
        </c:scaling>
        <c:axPos val="l"/>
        <c:tickLblPos val="nextTo"/>
        <c:txPr>
          <a:bodyPr/>
          <a:lstStyle/>
          <a:p>
            <a:pPr>
              <a:defRPr lang="es-MX">
                <a:latin typeface="Times New Roman" panose="02020603050405020304" pitchFamily="18" charset="0"/>
                <a:cs typeface="Times New Roman" panose="02020603050405020304" pitchFamily="18" charset="0"/>
              </a:defRPr>
            </a:pPr>
            <a:endParaRPr lang="es-PY"/>
          </a:p>
        </c:txPr>
        <c:crossAx val="143164160"/>
        <c:crosses val="autoZero"/>
        <c:auto val="1"/>
        <c:lblAlgn val="ctr"/>
        <c:lblOffset val="100"/>
      </c:catAx>
      <c:valAx>
        <c:axId val="143164160"/>
        <c:scaling>
          <c:orientation val="minMax"/>
        </c:scaling>
        <c:axPos val="b"/>
        <c:majorGridlines>
          <c:spPr>
            <a:ln>
              <a:noFill/>
            </a:ln>
          </c:spPr>
        </c:majorGridlines>
        <c:numFmt formatCode="General" sourceLinked="1"/>
        <c:majorTickMark val="none"/>
        <c:tickLblPos val="none"/>
        <c:spPr>
          <a:ln>
            <a:noFill/>
          </a:ln>
        </c:spPr>
        <c:txPr>
          <a:bodyPr/>
          <a:lstStyle/>
          <a:p>
            <a:pPr>
              <a:defRPr lang="es-MX"/>
            </a:pPr>
            <a:endParaRPr lang="es-PY"/>
          </a:p>
        </c:txPr>
        <c:crossAx val="143162368"/>
        <c:crosses val="autoZero"/>
        <c:crossBetween val="between"/>
      </c:valAx>
      <c:spPr>
        <a:ln>
          <a:noFill/>
        </a:ln>
      </c:spPr>
    </c:plotArea>
    <c:plotVisOnly val="1"/>
    <c:dispBlanksAs val="gap"/>
  </c:chart>
  <c:txPr>
    <a:bodyPr/>
    <a:lstStyle/>
    <a:p>
      <a:pPr>
        <a:defRPr sz="1200">
          <a:latin typeface="Soberana Sans" pitchFamily="50" charset="0"/>
        </a:defRPr>
      </a:pPr>
      <a:endParaRPr lang="es-PY"/>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col"/>
        <c:grouping val="clustered"/>
        <c:ser>
          <c:idx val="0"/>
          <c:order val="0"/>
          <c:tx>
            <c:strRef>
              <c:f>Hoja1!$B$1</c:f>
              <c:strCache>
                <c:ptCount val="1"/>
                <c:pt idx="0">
                  <c:v>Columna1</c:v>
                </c:pt>
              </c:strCache>
            </c:strRef>
          </c:tx>
          <c:spPr>
            <a:solidFill>
              <a:schemeClr val="bg1">
                <a:lumMod val="95000"/>
              </a:schemeClr>
            </a:solidFill>
          </c:spPr>
          <c:dPt>
            <c:idx val="0"/>
            <c:spPr>
              <a:solidFill>
                <a:schemeClr val="tx2"/>
              </a:solidFill>
            </c:spPr>
          </c:dPt>
          <c:dPt>
            <c:idx val="1"/>
            <c:spPr>
              <a:solidFill>
                <a:srgbClr val="408C6D"/>
              </a:solidFill>
            </c:spPr>
          </c:dPt>
          <c:dPt>
            <c:idx val="2"/>
            <c:spPr>
              <a:solidFill>
                <a:srgbClr val="E68422"/>
              </a:solidFill>
            </c:spPr>
          </c:dPt>
          <c:dPt>
            <c:idx val="3"/>
            <c:spPr>
              <a:solidFill>
                <a:schemeClr val="accent2"/>
              </a:solidFill>
            </c:spPr>
          </c:dPt>
          <c:dPt>
            <c:idx val="4"/>
            <c:spPr>
              <a:solidFill>
                <a:schemeClr val="tx1">
                  <a:lumMod val="65000"/>
                  <a:lumOff val="35000"/>
                </a:schemeClr>
              </a:solidFill>
            </c:spPr>
          </c:dPt>
          <c:dLbls>
            <c:dLbl>
              <c:idx val="0"/>
              <c:layout>
                <c:manualLayout>
                  <c:x val="2.300751313058702E-3"/>
                  <c:y val="1.4871507830375818E-2"/>
                </c:manualLayout>
              </c:layout>
              <c:showVal val="1"/>
            </c:dLbl>
            <c:dLbl>
              <c:idx val="3"/>
              <c:layout>
                <c:manualLayout>
                  <c:x val="6.9022539391761081E-3"/>
                  <c:y val="1.4871507830375818E-2"/>
                </c:manualLayout>
              </c:layout>
              <c:showVal val="1"/>
            </c:dLbl>
            <c:dLbl>
              <c:idx val="6"/>
              <c:delete val="1"/>
            </c:dLbl>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0-6 meses</c:v>
                </c:pt>
                <c:pt idx="1">
                  <c:v>6-12 meses</c:v>
                </c:pt>
                <c:pt idx="2">
                  <c:v>12-18 meses</c:v>
                </c:pt>
                <c:pt idx="3">
                  <c:v>18-24 meses</c:v>
                </c:pt>
                <c:pt idx="4">
                  <c:v>más de 24 meses</c:v>
                </c:pt>
              </c:strCache>
            </c:strRef>
          </c:cat>
          <c:val>
            <c:numRef>
              <c:f>Hoja1!$B$2:$B$6</c:f>
              <c:numCache>
                <c:formatCode>General</c:formatCode>
                <c:ptCount val="5"/>
                <c:pt idx="0">
                  <c:v>23</c:v>
                </c:pt>
                <c:pt idx="1">
                  <c:v>59</c:v>
                </c:pt>
                <c:pt idx="2">
                  <c:v>11</c:v>
                </c:pt>
                <c:pt idx="3">
                  <c:v>1</c:v>
                </c:pt>
                <c:pt idx="4">
                  <c:v>0</c:v>
                </c:pt>
              </c:numCache>
            </c:numRef>
          </c:val>
        </c:ser>
        <c:dLbls/>
        <c:gapWidth val="39"/>
        <c:axId val="143346688"/>
        <c:axId val="143360768"/>
      </c:barChart>
      <c:catAx>
        <c:axId val="143346688"/>
        <c:scaling>
          <c:orientation val="minMax"/>
        </c:scaling>
        <c:axPos val="b"/>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3360768"/>
        <c:crosses val="autoZero"/>
        <c:auto val="1"/>
        <c:lblAlgn val="ctr"/>
        <c:lblOffset val="100"/>
      </c:catAx>
      <c:valAx>
        <c:axId val="143360768"/>
        <c:scaling>
          <c:orientation val="minMax"/>
          <c:max val="70"/>
        </c:scaling>
        <c:axPos val="l"/>
        <c:majorGridlines>
          <c:spPr>
            <a:ln>
              <a:solidFill>
                <a:schemeClr val="bg1">
                  <a:lumMod val="75000"/>
                </a:schemeClr>
              </a:solidFill>
              <a:prstDash val="sysDash"/>
            </a:ln>
          </c:spPr>
        </c:majorGridlines>
        <c:numFmt formatCode="General" sourceLinked="1"/>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3346688"/>
        <c:crosses val="autoZero"/>
        <c:crossBetween val="between"/>
        <c:majorUnit val="10"/>
      </c:valAx>
    </c:plotArea>
    <c:plotVisOnly val="1"/>
    <c:dispBlanksAs val="gap"/>
  </c:chart>
  <c:txPr>
    <a:bodyPr/>
    <a:lstStyle/>
    <a:p>
      <a:pPr>
        <a:defRPr sz="1200">
          <a:latin typeface="Soberana Sans" pitchFamily="50" charset="0"/>
        </a:defRPr>
      </a:pPr>
      <a:endParaRPr lang="es-PY"/>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lang val="es-PY"/>
  <c:chart>
    <c:autoTitleDeleted val="1"/>
    <c:plotArea>
      <c:layout>
        <c:manualLayout>
          <c:layoutTarget val="inner"/>
          <c:xMode val="edge"/>
          <c:yMode val="edge"/>
          <c:x val="8.0486855225792242E-2"/>
          <c:y val="4.6865163130022584E-2"/>
          <c:w val="0.88322679901182688"/>
          <c:h val="0.73007320174301615"/>
        </c:manualLayout>
      </c:layout>
      <c:barChart>
        <c:barDir val="col"/>
        <c:grouping val="clustered"/>
        <c:ser>
          <c:idx val="0"/>
          <c:order val="0"/>
          <c:tx>
            <c:strRef>
              <c:f>Hoja1!$B$1</c:f>
              <c:strCache>
                <c:ptCount val="1"/>
                <c:pt idx="0">
                  <c:v>Columna1</c:v>
                </c:pt>
              </c:strCache>
            </c:strRef>
          </c:tx>
          <c:spPr>
            <a:solidFill>
              <a:schemeClr val="bg1">
                <a:lumMod val="95000"/>
              </a:schemeClr>
            </a:solidFill>
          </c:spPr>
          <c:dPt>
            <c:idx val="0"/>
            <c:spPr>
              <a:solidFill>
                <a:schemeClr val="tx2"/>
              </a:solidFill>
            </c:spPr>
          </c:dPt>
          <c:dPt>
            <c:idx val="1"/>
            <c:spPr>
              <a:solidFill>
                <a:srgbClr val="408C6D"/>
              </a:solidFill>
            </c:spPr>
          </c:dPt>
          <c:dPt>
            <c:idx val="2"/>
            <c:spPr>
              <a:solidFill>
                <a:srgbClr val="E68422"/>
              </a:solidFill>
            </c:spPr>
          </c:dPt>
          <c:dPt>
            <c:idx val="3"/>
            <c:spPr>
              <a:solidFill>
                <a:schemeClr val="accent2"/>
              </a:solidFill>
            </c:spPr>
          </c:dPt>
          <c:dLbls>
            <c:dLbl>
              <c:idx val="0"/>
              <c:layout>
                <c:manualLayout>
                  <c:x val="2.300751313058702E-3"/>
                  <c:y val="1.4871507830375818E-2"/>
                </c:manualLayout>
              </c:layout>
              <c:showVal val="1"/>
            </c:dLbl>
            <c:dLbl>
              <c:idx val="3"/>
              <c:layout>
                <c:manualLayout>
                  <c:x val="6.9022539391761081E-3"/>
                  <c:y val="1.4871507830375818E-2"/>
                </c:manualLayout>
              </c:layout>
              <c:showVal val="1"/>
            </c:dLbl>
            <c:dLbl>
              <c:idx val="6"/>
              <c:delete val="1"/>
            </c:dLbl>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Hoja1!$A$2:$A$5</c:f>
              <c:strCache>
                <c:ptCount val="4"/>
                <c:pt idx="0">
                  <c:v>0-6 meses</c:v>
                </c:pt>
                <c:pt idx="1">
                  <c:v>6-12 meses</c:v>
                </c:pt>
                <c:pt idx="2">
                  <c:v>12-18 meses</c:v>
                </c:pt>
                <c:pt idx="3">
                  <c:v>más de 18 meses</c:v>
                </c:pt>
              </c:strCache>
            </c:strRef>
          </c:cat>
          <c:val>
            <c:numRef>
              <c:f>Hoja1!$B$2:$B$5</c:f>
              <c:numCache>
                <c:formatCode>General</c:formatCode>
                <c:ptCount val="4"/>
                <c:pt idx="0">
                  <c:v>6</c:v>
                </c:pt>
                <c:pt idx="1">
                  <c:v>6</c:v>
                </c:pt>
                <c:pt idx="2">
                  <c:v>2</c:v>
                </c:pt>
                <c:pt idx="3">
                  <c:v>0</c:v>
                </c:pt>
              </c:numCache>
            </c:numRef>
          </c:val>
        </c:ser>
        <c:dLbls/>
        <c:gapWidth val="39"/>
        <c:axId val="143317248"/>
        <c:axId val="143392768"/>
      </c:barChart>
      <c:catAx>
        <c:axId val="143317248"/>
        <c:scaling>
          <c:orientation val="minMax"/>
        </c:scaling>
        <c:axPos val="b"/>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3392768"/>
        <c:crosses val="autoZero"/>
        <c:auto val="1"/>
        <c:lblAlgn val="ctr"/>
        <c:lblOffset val="100"/>
      </c:catAx>
      <c:valAx>
        <c:axId val="143392768"/>
        <c:scaling>
          <c:orientation val="minMax"/>
          <c:max val="10"/>
        </c:scaling>
        <c:axPos val="l"/>
        <c:majorGridlines>
          <c:spPr>
            <a:ln>
              <a:solidFill>
                <a:schemeClr val="bg1">
                  <a:lumMod val="75000"/>
                </a:schemeClr>
              </a:solidFill>
              <a:prstDash val="sysDash"/>
            </a:ln>
          </c:spPr>
        </c:majorGridlines>
        <c:numFmt formatCode="General" sourceLinked="1"/>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3317248"/>
        <c:crosses val="autoZero"/>
        <c:crossBetween val="between"/>
        <c:majorUnit val="2"/>
      </c:valAx>
    </c:plotArea>
    <c:plotVisOnly val="1"/>
    <c:dispBlanksAs val="gap"/>
  </c:chart>
  <c:txPr>
    <a:bodyPr/>
    <a:lstStyle/>
    <a:p>
      <a:pPr>
        <a:defRPr sz="1200">
          <a:latin typeface="Soberana Sans" pitchFamily="50" charset="0"/>
        </a:defRPr>
      </a:pPr>
      <a:endParaRPr lang="es-PY"/>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bar"/>
        <c:grouping val="clustered"/>
        <c:ser>
          <c:idx val="0"/>
          <c:order val="0"/>
          <c:tx>
            <c:strRef>
              <c:f>Hoja1!$B$1</c:f>
              <c:strCache>
                <c:ptCount val="1"/>
                <c:pt idx="0">
                  <c:v>Serie 1</c:v>
                </c:pt>
              </c:strCache>
            </c:strRef>
          </c:tx>
          <c:spPr>
            <a:solidFill>
              <a:schemeClr val="accent1"/>
            </a:solidFill>
          </c:spPr>
          <c:dPt>
            <c:idx val="0"/>
            <c:spPr>
              <a:solidFill>
                <a:schemeClr val="tx1">
                  <a:lumMod val="65000"/>
                  <a:lumOff val="35000"/>
                </a:schemeClr>
              </a:solidFill>
            </c:spPr>
          </c:dPt>
          <c:dPt>
            <c:idx val="1"/>
            <c:spPr>
              <a:solidFill>
                <a:schemeClr val="accent2"/>
              </a:solidFill>
            </c:spPr>
          </c:dPt>
          <c:dPt>
            <c:idx val="2"/>
            <c:spPr>
              <a:solidFill>
                <a:srgbClr val="E68422"/>
              </a:solidFill>
            </c:spPr>
          </c:dPt>
          <c:dPt>
            <c:idx val="3"/>
            <c:spPr>
              <a:solidFill>
                <a:srgbClr val="408C6D"/>
              </a:solidFill>
            </c:spPr>
          </c:dPt>
          <c:dLbls>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Inicial</c:v>
                </c:pt>
                <c:pt idx="1">
                  <c:v>Parcial</c:v>
                </c:pt>
                <c:pt idx="2">
                  <c:v>Aceptable</c:v>
                </c:pt>
                <c:pt idx="3">
                  <c:v>Amplio</c:v>
                </c:pt>
                <c:pt idx="4">
                  <c:v>Total</c:v>
                </c:pt>
              </c:strCache>
            </c:strRef>
          </c:cat>
          <c:val>
            <c:numRef>
              <c:f>Hoja1!$B$2:$B$6</c:f>
              <c:numCache>
                <c:formatCode>General</c:formatCode>
                <c:ptCount val="5"/>
                <c:pt idx="0">
                  <c:v>20</c:v>
                </c:pt>
                <c:pt idx="1">
                  <c:v>30</c:v>
                </c:pt>
                <c:pt idx="2">
                  <c:v>28</c:v>
                </c:pt>
                <c:pt idx="3">
                  <c:v>16</c:v>
                </c:pt>
                <c:pt idx="4">
                  <c:v>0</c:v>
                </c:pt>
              </c:numCache>
            </c:numRef>
          </c:val>
        </c:ser>
        <c:dLbls/>
        <c:gapWidth val="63"/>
        <c:axId val="143363456"/>
        <c:axId val="143431168"/>
      </c:barChart>
      <c:catAx>
        <c:axId val="143363456"/>
        <c:scaling>
          <c:orientation val="minMax"/>
        </c:scaling>
        <c:axPos val="l"/>
        <c:tickLblPos val="nextTo"/>
        <c:txPr>
          <a:bodyPr/>
          <a:lstStyle/>
          <a:p>
            <a:pPr>
              <a:defRPr lang="es-MX">
                <a:latin typeface="Times New Roman" panose="02020603050405020304" pitchFamily="18" charset="0"/>
                <a:cs typeface="Times New Roman" panose="02020603050405020304" pitchFamily="18" charset="0"/>
              </a:defRPr>
            </a:pPr>
            <a:endParaRPr lang="es-PY"/>
          </a:p>
        </c:txPr>
        <c:crossAx val="143431168"/>
        <c:crosses val="autoZero"/>
        <c:auto val="1"/>
        <c:lblAlgn val="ctr"/>
        <c:lblOffset val="100"/>
      </c:catAx>
      <c:valAx>
        <c:axId val="143431168"/>
        <c:scaling>
          <c:orientation val="minMax"/>
        </c:scaling>
        <c:axPos val="b"/>
        <c:majorGridlines>
          <c:spPr>
            <a:ln>
              <a:noFill/>
            </a:ln>
          </c:spPr>
        </c:majorGridlines>
        <c:numFmt formatCode="General" sourceLinked="1"/>
        <c:majorTickMark val="none"/>
        <c:tickLblPos val="none"/>
        <c:spPr>
          <a:ln>
            <a:noFill/>
          </a:ln>
        </c:spPr>
        <c:txPr>
          <a:bodyPr/>
          <a:lstStyle/>
          <a:p>
            <a:pPr>
              <a:defRPr lang="es-MX"/>
            </a:pPr>
            <a:endParaRPr lang="es-PY"/>
          </a:p>
        </c:txPr>
        <c:crossAx val="143363456"/>
        <c:crosses val="autoZero"/>
        <c:crossBetween val="between"/>
      </c:valAx>
      <c:spPr>
        <a:ln>
          <a:noFill/>
        </a:ln>
      </c:spPr>
    </c:plotArea>
    <c:plotVisOnly val="1"/>
    <c:dispBlanksAs val="gap"/>
  </c:chart>
  <c:txPr>
    <a:bodyPr/>
    <a:lstStyle/>
    <a:p>
      <a:pPr>
        <a:defRPr sz="1200">
          <a:latin typeface="Soberana Sans" pitchFamily="50" charset="0"/>
        </a:defRPr>
      </a:pPr>
      <a:endParaRPr lang="es-PY"/>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bar"/>
        <c:grouping val="clustered"/>
        <c:ser>
          <c:idx val="0"/>
          <c:order val="0"/>
          <c:tx>
            <c:strRef>
              <c:f>Hoja1!$B$1</c:f>
              <c:strCache>
                <c:ptCount val="1"/>
                <c:pt idx="0">
                  <c:v>Serie 1</c:v>
                </c:pt>
              </c:strCache>
            </c:strRef>
          </c:tx>
          <c:spPr>
            <a:solidFill>
              <a:schemeClr val="accent1"/>
            </a:solidFill>
          </c:spPr>
          <c:dPt>
            <c:idx val="0"/>
            <c:spPr>
              <a:solidFill>
                <a:schemeClr val="tx1">
                  <a:lumMod val="65000"/>
                  <a:lumOff val="35000"/>
                </a:schemeClr>
              </a:solidFill>
            </c:spPr>
          </c:dPt>
          <c:dPt>
            <c:idx val="1"/>
            <c:spPr>
              <a:solidFill>
                <a:schemeClr val="accent2"/>
              </a:solidFill>
            </c:spPr>
          </c:dPt>
          <c:dPt>
            <c:idx val="2"/>
            <c:spPr>
              <a:solidFill>
                <a:srgbClr val="E68422"/>
              </a:solidFill>
            </c:spPr>
          </c:dPt>
          <c:dPt>
            <c:idx val="3"/>
            <c:spPr>
              <a:solidFill>
                <a:srgbClr val="408C6D"/>
              </a:solidFill>
            </c:spPr>
          </c:dPt>
          <c:dLbls>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Inicial</c:v>
                </c:pt>
                <c:pt idx="1">
                  <c:v>Parcial</c:v>
                </c:pt>
                <c:pt idx="2">
                  <c:v>Aceptable</c:v>
                </c:pt>
                <c:pt idx="3">
                  <c:v>Amplio</c:v>
                </c:pt>
                <c:pt idx="4">
                  <c:v>Total</c:v>
                </c:pt>
              </c:strCache>
            </c:strRef>
          </c:cat>
          <c:val>
            <c:numRef>
              <c:f>Hoja1!$B$2:$B$6</c:f>
              <c:numCache>
                <c:formatCode>General</c:formatCode>
                <c:ptCount val="5"/>
                <c:pt idx="0">
                  <c:v>1</c:v>
                </c:pt>
                <c:pt idx="1">
                  <c:v>3</c:v>
                </c:pt>
                <c:pt idx="2">
                  <c:v>9</c:v>
                </c:pt>
                <c:pt idx="3">
                  <c:v>1</c:v>
                </c:pt>
                <c:pt idx="4">
                  <c:v>0</c:v>
                </c:pt>
              </c:numCache>
            </c:numRef>
          </c:val>
        </c:ser>
        <c:dLbls/>
        <c:gapWidth val="63"/>
        <c:axId val="143507456"/>
        <c:axId val="143508992"/>
      </c:barChart>
      <c:catAx>
        <c:axId val="143507456"/>
        <c:scaling>
          <c:orientation val="minMax"/>
        </c:scaling>
        <c:axPos val="l"/>
        <c:tickLblPos val="nextTo"/>
        <c:txPr>
          <a:bodyPr/>
          <a:lstStyle/>
          <a:p>
            <a:pPr>
              <a:defRPr lang="es-MX">
                <a:latin typeface="Times New Roman" panose="02020603050405020304" pitchFamily="18" charset="0"/>
                <a:cs typeface="Times New Roman" panose="02020603050405020304" pitchFamily="18" charset="0"/>
              </a:defRPr>
            </a:pPr>
            <a:endParaRPr lang="es-PY"/>
          </a:p>
        </c:txPr>
        <c:crossAx val="143508992"/>
        <c:crosses val="autoZero"/>
        <c:auto val="1"/>
        <c:lblAlgn val="ctr"/>
        <c:lblOffset val="100"/>
      </c:catAx>
      <c:valAx>
        <c:axId val="143508992"/>
        <c:scaling>
          <c:orientation val="minMax"/>
        </c:scaling>
        <c:axPos val="b"/>
        <c:majorGridlines>
          <c:spPr>
            <a:ln>
              <a:noFill/>
            </a:ln>
          </c:spPr>
        </c:majorGridlines>
        <c:numFmt formatCode="General" sourceLinked="1"/>
        <c:majorTickMark val="none"/>
        <c:tickLblPos val="none"/>
        <c:spPr>
          <a:ln>
            <a:noFill/>
          </a:ln>
        </c:spPr>
        <c:txPr>
          <a:bodyPr/>
          <a:lstStyle/>
          <a:p>
            <a:pPr>
              <a:defRPr lang="es-MX"/>
            </a:pPr>
            <a:endParaRPr lang="es-PY"/>
          </a:p>
        </c:txPr>
        <c:crossAx val="143507456"/>
        <c:crosses val="autoZero"/>
        <c:crossBetween val="between"/>
      </c:valAx>
      <c:spPr>
        <a:ln>
          <a:noFill/>
        </a:ln>
      </c:spPr>
    </c:plotArea>
    <c:plotVisOnly val="1"/>
    <c:dispBlanksAs val="gap"/>
  </c:chart>
  <c:txPr>
    <a:bodyPr/>
    <a:lstStyle/>
    <a:p>
      <a:pPr>
        <a:defRPr sz="1200">
          <a:latin typeface="Soberana Sans" pitchFamily="50" charset="0"/>
        </a:defRPr>
      </a:pPr>
      <a:endParaRPr lang="es-PY"/>
    </a:p>
  </c:txPr>
  <c:externalData r:id="rId1"/>
</c:chartSpace>
</file>

<file path=ppt/charts/chart25.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col"/>
        <c:grouping val="clustered"/>
        <c:ser>
          <c:idx val="0"/>
          <c:order val="0"/>
          <c:tx>
            <c:strRef>
              <c:f>Hoja1!$B$1</c:f>
              <c:strCache>
                <c:ptCount val="1"/>
                <c:pt idx="0">
                  <c:v>Columna1</c:v>
                </c:pt>
              </c:strCache>
            </c:strRef>
          </c:tx>
          <c:spPr>
            <a:solidFill>
              <a:schemeClr val="bg1">
                <a:lumMod val="95000"/>
              </a:schemeClr>
            </a:solidFill>
          </c:spPr>
          <c:dPt>
            <c:idx val="0"/>
            <c:spPr>
              <a:solidFill>
                <a:schemeClr val="tx2"/>
              </a:solidFill>
            </c:spPr>
          </c:dPt>
          <c:dPt>
            <c:idx val="1"/>
            <c:spPr>
              <a:solidFill>
                <a:srgbClr val="408C6D"/>
              </a:solidFill>
            </c:spPr>
          </c:dPt>
          <c:dPt>
            <c:idx val="2"/>
            <c:spPr>
              <a:solidFill>
                <a:srgbClr val="E68422"/>
              </a:solidFill>
            </c:spPr>
          </c:dPt>
          <c:dPt>
            <c:idx val="3"/>
            <c:spPr>
              <a:solidFill>
                <a:schemeClr val="accent2"/>
              </a:solidFill>
            </c:spPr>
          </c:dPt>
          <c:dLbls>
            <c:dLbl>
              <c:idx val="0"/>
              <c:layout>
                <c:manualLayout>
                  <c:x val="2.300751313058702E-3"/>
                  <c:y val="1.4871507830375818E-2"/>
                </c:manualLayout>
              </c:layout>
              <c:showVal val="1"/>
            </c:dLbl>
            <c:dLbl>
              <c:idx val="3"/>
              <c:layout>
                <c:manualLayout>
                  <c:x val="6.9022539391761081E-3"/>
                  <c:y val="1.4871507830375818E-2"/>
                </c:manualLayout>
              </c:layout>
              <c:showVal val="1"/>
            </c:dLbl>
            <c:dLbl>
              <c:idx val="6"/>
              <c:delete val="1"/>
            </c:dLbl>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Hoja1!$A$2:$A$5</c:f>
              <c:strCache>
                <c:ptCount val="4"/>
                <c:pt idx="0">
                  <c:v>0-6 meses</c:v>
                </c:pt>
                <c:pt idx="1">
                  <c:v>6-12 meses</c:v>
                </c:pt>
                <c:pt idx="2">
                  <c:v>12-18 meses</c:v>
                </c:pt>
                <c:pt idx="3">
                  <c:v>más de 18 meses</c:v>
                </c:pt>
              </c:strCache>
            </c:strRef>
          </c:cat>
          <c:val>
            <c:numRef>
              <c:f>Hoja1!$B$2:$B$5</c:f>
              <c:numCache>
                <c:formatCode>General</c:formatCode>
                <c:ptCount val="4"/>
                <c:pt idx="0">
                  <c:v>30</c:v>
                </c:pt>
                <c:pt idx="1">
                  <c:v>54</c:v>
                </c:pt>
                <c:pt idx="2">
                  <c:v>10</c:v>
                </c:pt>
                <c:pt idx="3">
                  <c:v>0</c:v>
                </c:pt>
              </c:numCache>
            </c:numRef>
          </c:val>
        </c:ser>
        <c:dLbls/>
        <c:gapWidth val="39"/>
        <c:axId val="100900864"/>
        <c:axId val="100902400"/>
      </c:barChart>
      <c:catAx>
        <c:axId val="100900864"/>
        <c:scaling>
          <c:orientation val="minMax"/>
        </c:scaling>
        <c:axPos val="b"/>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00902400"/>
        <c:crosses val="autoZero"/>
        <c:auto val="1"/>
        <c:lblAlgn val="ctr"/>
        <c:lblOffset val="100"/>
      </c:catAx>
      <c:valAx>
        <c:axId val="100902400"/>
        <c:scaling>
          <c:orientation val="minMax"/>
          <c:max val="70"/>
        </c:scaling>
        <c:axPos val="l"/>
        <c:majorGridlines>
          <c:spPr>
            <a:ln>
              <a:solidFill>
                <a:schemeClr val="bg1">
                  <a:lumMod val="75000"/>
                </a:schemeClr>
              </a:solidFill>
              <a:prstDash val="sysDash"/>
            </a:ln>
          </c:spPr>
        </c:majorGridlines>
        <c:numFmt formatCode="General" sourceLinked="1"/>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00900864"/>
        <c:crosses val="autoZero"/>
        <c:crossBetween val="between"/>
        <c:majorUnit val="10"/>
      </c:valAx>
    </c:plotArea>
    <c:plotVisOnly val="1"/>
    <c:dispBlanksAs val="gap"/>
  </c:chart>
  <c:txPr>
    <a:bodyPr/>
    <a:lstStyle/>
    <a:p>
      <a:pPr>
        <a:defRPr sz="1200">
          <a:latin typeface="Soberana Sans" pitchFamily="50" charset="0"/>
        </a:defRPr>
      </a:pPr>
      <a:endParaRPr lang="es-PY"/>
    </a:p>
  </c:txPr>
  <c:externalData r:id="rId1"/>
</c:chartSpace>
</file>

<file path=ppt/charts/chart26.xml><?xml version="1.0" encoding="utf-8"?>
<c:chartSpace xmlns:c="http://schemas.openxmlformats.org/drawingml/2006/chart" xmlns:a="http://schemas.openxmlformats.org/drawingml/2006/main" xmlns:r="http://schemas.openxmlformats.org/officeDocument/2006/relationships">
  <c:lang val="es-PY"/>
  <c:chart>
    <c:autoTitleDeleted val="1"/>
    <c:plotArea>
      <c:layout>
        <c:manualLayout>
          <c:layoutTarget val="inner"/>
          <c:xMode val="edge"/>
          <c:yMode val="edge"/>
          <c:x val="8.0486855225792242E-2"/>
          <c:y val="4.6865163130022584E-2"/>
          <c:w val="0.88322679901182688"/>
          <c:h val="0.73007320174301615"/>
        </c:manualLayout>
      </c:layout>
      <c:barChart>
        <c:barDir val="col"/>
        <c:grouping val="clustered"/>
        <c:ser>
          <c:idx val="0"/>
          <c:order val="0"/>
          <c:tx>
            <c:strRef>
              <c:f>Hoja1!$B$1</c:f>
              <c:strCache>
                <c:ptCount val="1"/>
                <c:pt idx="0">
                  <c:v>Columna1</c:v>
                </c:pt>
              </c:strCache>
            </c:strRef>
          </c:tx>
          <c:spPr>
            <a:solidFill>
              <a:schemeClr val="bg1">
                <a:lumMod val="95000"/>
              </a:schemeClr>
            </a:solidFill>
          </c:spPr>
          <c:dPt>
            <c:idx val="0"/>
            <c:spPr>
              <a:solidFill>
                <a:schemeClr val="tx2"/>
              </a:solidFill>
            </c:spPr>
          </c:dPt>
          <c:dPt>
            <c:idx val="1"/>
            <c:spPr>
              <a:solidFill>
                <a:srgbClr val="408C6D"/>
              </a:solidFill>
            </c:spPr>
          </c:dPt>
          <c:dPt>
            <c:idx val="2"/>
            <c:spPr>
              <a:solidFill>
                <a:srgbClr val="E68422"/>
              </a:solidFill>
            </c:spPr>
          </c:dPt>
          <c:dPt>
            <c:idx val="3"/>
            <c:spPr>
              <a:solidFill>
                <a:schemeClr val="accent2"/>
              </a:solidFill>
            </c:spPr>
          </c:dPt>
          <c:dLbls>
            <c:dLbl>
              <c:idx val="0"/>
              <c:layout>
                <c:manualLayout>
                  <c:x val="2.300751313058702E-3"/>
                  <c:y val="1.4871507830375818E-2"/>
                </c:manualLayout>
              </c:layout>
              <c:showVal val="1"/>
            </c:dLbl>
            <c:dLbl>
              <c:idx val="3"/>
              <c:layout>
                <c:manualLayout>
                  <c:x val="6.9022539391761081E-3"/>
                  <c:y val="1.4871507830375818E-2"/>
                </c:manualLayout>
              </c:layout>
              <c:showVal val="1"/>
            </c:dLbl>
            <c:dLbl>
              <c:idx val="6"/>
              <c:delete val="1"/>
            </c:dLbl>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Hoja1!$A$2:$A$5</c:f>
              <c:strCache>
                <c:ptCount val="4"/>
                <c:pt idx="0">
                  <c:v>0-6 meses</c:v>
                </c:pt>
                <c:pt idx="1">
                  <c:v>6-12 meses</c:v>
                </c:pt>
                <c:pt idx="2">
                  <c:v>12-18 meses</c:v>
                </c:pt>
                <c:pt idx="3">
                  <c:v>más de 18 meses</c:v>
                </c:pt>
              </c:strCache>
            </c:strRef>
          </c:cat>
          <c:val>
            <c:numRef>
              <c:f>Hoja1!$B$2:$B$5</c:f>
              <c:numCache>
                <c:formatCode>General</c:formatCode>
                <c:ptCount val="4"/>
                <c:pt idx="0">
                  <c:v>8</c:v>
                </c:pt>
                <c:pt idx="1">
                  <c:v>5</c:v>
                </c:pt>
                <c:pt idx="2">
                  <c:v>1</c:v>
                </c:pt>
                <c:pt idx="3">
                  <c:v>0</c:v>
                </c:pt>
              </c:numCache>
            </c:numRef>
          </c:val>
        </c:ser>
        <c:dLbls/>
        <c:gapWidth val="39"/>
        <c:axId val="109022208"/>
        <c:axId val="109040384"/>
      </c:barChart>
      <c:catAx>
        <c:axId val="109022208"/>
        <c:scaling>
          <c:orientation val="minMax"/>
        </c:scaling>
        <c:axPos val="b"/>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09040384"/>
        <c:crosses val="autoZero"/>
        <c:auto val="1"/>
        <c:lblAlgn val="ctr"/>
        <c:lblOffset val="100"/>
      </c:catAx>
      <c:valAx>
        <c:axId val="109040384"/>
        <c:scaling>
          <c:orientation val="minMax"/>
          <c:max val="10"/>
        </c:scaling>
        <c:axPos val="l"/>
        <c:majorGridlines>
          <c:spPr>
            <a:ln>
              <a:solidFill>
                <a:schemeClr val="bg1">
                  <a:lumMod val="75000"/>
                </a:schemeClr>
              </a:solidFill>
              <a:prstDash val="sysDash"/>
            </a:ln>
          </c:spPr>
        </c:majorGridlines>
        <c:numFmt formatCode="General" sourceLinked="1"/>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09022208"/>
        <c:crosses val="autoZero"/>
        <c:crossBetween val="between"/>
        <c:majorUnit val="2"/>
      </c:valAx>
    </c:plotArea>
    <c:plotVisOnly val="1"/>
    <c:dispBlanksAs val="gap"/>
  </c:chart>
  <c:txPr>
    <a:bodyPr/>
    <a:lstStyle/>
    <a:p>
      <a:pPr>
        <a:defRPr sz="1200">
          <a:latin typeface="Soberana Sans" pitchFamily="50" charset="0"/>
        </a:defRPr>
      </a:pPr>
      <a:endParaRPr lang="es-PY"/>
    </a:p>
  </c:txPr>
  <c:externalData r:id="rId1"/>
</c:chartSpace>
</file>

<file path=ppt/charts/chart27.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bar"/>
        <c:grouping val="clustered"/>
        <c:ser>
          <c:idx val="0"/>
          <c:order val="0"/>
          <c:tx>
            <c:strRef>
              <c:f>Hoja1!$B$1</c:f>
              <c:strCache>
                <c:ptCount val="1"/>
                <c:pt idx="0">
                  <c:v>Serie 1</c:v>
                </c:pt>
              </c:strCache>
            </c:strRef>
          </c:tx>
          <c:spPr>
            <a:solidFill>
              <a:schemeClr val="accent1"/>
            </a:solidFill>
          </c:spPr>
          <c:dPt>
            <c:idx val="0"/>
            <c:spPr>
              <a:solidFill>
                <a:schemeClr val="tx1">
                  <a:lumMod val="65000"/>
                  <a:lumOff val="35000"/>
                </a:schemeClr>
              </a:solidFill>
            </c:spPr>
          </c:dPt>
          <c:dPt>
            <c:idx val="1"/>
            <c:spPr>
              <a:solidFill>
                <a:schemeClr val="accent2"/>
              </a:solidFill>
            </c:spPr>
          </c:dPt>
          <c:dPt>
            <c:idx val="2"/>
            <c:spPr>
              <a:solidFill>
                <a:srgbClr val="E68422"/>
              </a:solidFill>
            </c:spPr>
          </c:dPt>
          <c:dPt>
            <c:idx val="3"/>
            <c:spPr>
              <a:solidFill>
                <a:srgbClr val="408C6D"/>
              </a:solidFill>
            </c:spPr>
          </c:dPt>
          <c:dLbls>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Inicial</c:v>
                </c:pt>
                <c:pt idx="1">
                  <c:v>Parcial</c:v>
                </c:pt>
                <c:pt idx="2">
                  <c:v>Aceptable</c:v>
                </c:pt>
                <c:pt idx="3">
                  <c:v>Amplio</c:v>
                </c:pt>
                <c:pt idx="4">
                  <c:v>Total</c:v>
                </c:pt>
              </c:strCache>
            </c:strRef>
          </c:cat>
          <c:val>
            <c:numRef>
              <c:f>Hoja1!$B$2:$B$6</c:f>
              <c:numCache>
                <c:formatCode>General</c:formatCode>
                <c:ptCount val="5"/>
                <c:pt idx="0">
                  <c:v>1</c:v>
                </c:pt>
                <c:pt idx="1">
                  <c:v>9</c:v>
                </c:pt>
                <c:pt idx="2">
                  <c:v>25</c:v>
                </c:pt>
                <c:pt idx="3">
                  <c:v>51</c:v>
                </c:pt>
                <c:pt idx="4">
                  <c:v>8</c:v>
                </c:pt>
              </c:numCache>
            </c:numRef>
          </c:val>
        </c:ser>
        <c:dLbls/>
        <c:gapWidth val="63"/>
        <c:axId val="110297856"/>
        <c:axId val="110299392"/>
      </c:barChart>
      <c:catAx>
        <c:axId val="110297856"/>
        <c:scaling>
          <c:orientation val="minMax"/>
        </c:scaling>
        <c:axPos val="l"/>
        <c:tickLblPos val="nextTo"/>
        <c:txPr>
          <a:bodyPr/>
          <a:lstStyle/>
          <a:p>
            <a:pPr>
              <a:defRPr lang="es-MX">
                <a:latin typeface="Times New Roman" panose="02020603050405020304" pitchFamily="18" charset="0"/>
                <a:cs typeface="Times New Roman" panose="02020603050405020304" pitchFamily="18" charset="0"/>
              </a:defRPr>
            </a:pPr>
            <a:endParaRPr lang="es-PY"/>
          </a:p>
        </c:txPr>
        <c:crossAx val="110299392"/>
        <c:crosses val="autoZero"/>
        <c:auto val="1"/>
        <c:lblAlgn val="ctr"/>
        <c:lblOffset val="100"/>
      </c:catAx>
      <c:valAx>
        <c:axId val="110299392"/>
        <c:scaling>
          <c:orientation val="minMax"/>
        </c:scaling>
        <c:axPos val="b"/>
        <c:majorGridlines>
          <c:spPr>
            <a:ln>
              <a:noFill/>
            </a:ln>
          </c:spPr>
        </c:majorGridlines>
        <c:numFmt formatCode="General" sourceLinked="1"/>
        <c:majorTickMark val="none"/>
        <c:tickLblPos val="none"/>
        <c:spPr>
          <a:ln>
            <a:noFill/>
          </a:ln>
        </c:spPr>
        <c:txPr>
          <a:bodyPr/>
          <a:lstStyle/>
          <a:p>
            <a:pPr>
              <a:defRPr lang="es-MX"/>
            </a:pPr>
            <a:endParaRPr lang="es-PY"/>
          </a:p>
        </c:txPr>
        <c:crossAx val="110297856"/>
        <c:crosses val="autoZero"/>
        <c:crossBetween val="between"/>
      </c:valAx>
      <c:spPr>
        <a:ln>
          <a:noFill/>
        </a:ln>
      </c:spPr>
    </c:plotArea>
    <c:plotVisOnly val="1"/>
    <c:dispBlanksAs val="gap"/>
  </c:chart>
  <c:txPr>
    <a:bodyPr/>
    <a:lstStyle/>
    <a:p>
      <a:pPr>
        <a:defRPr sz="1200">
          <a:latin typeface="Soberana Sans" pitchFamily="50" charset="0"/>
        </a:defRPr>
      </a:pPr>
      <a:endParaRPr lang="es-PY"/>
    </a:p>
  </c:txPr>
  <c:externalData r:id="rId1"/>
</c:chartSpace>
</file>

<file path=ppt/charts/chart28.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bar"/>
        <c:grouping val="clustered"/>
        <c:ser>
          <c:idx val="0"/>
          <c:order val="0"/>
          <c:tx>
            <c:strRef>
              <c:f>Hoja1!$B$1</c:f>
              <c:strCache>
                <c:ptCount val="1"/>
                <c:pt idx="0">
                  <c:v>Serie 1</c:v>
                </c:pt>
              </c:strCache>
            </c:strRef>
          </c:tx>
          <c:spPr>
            <a:solidFill>
              <a:schemeClr val="accent1"/>
            </a:solidFill>
          </c:spPr>
          <c:dPt>
            <c:idx val="0"/>
            <c:spPr>
              <a:solidFill>
                <a:schemeClr val="tx1">
                  <a:lumMod val="65000"/>
                  <a:lumOff val="35000"/>
                </a:schemeClr>
              </a:solidFill>
            </c:spPr>
          </c:dPt>
          <c:dPt>
            <c:idx val="1"/>
            <c:spPr>
              <a:solidFill>
                <a:schemeClr val="accent2"/>
              </a:solidFill>
            </c:spPr>
          </c:dPt>
          <c:dPt>
            <c:idx val="2"/>
            <c:spPr>
              <a:solidFill>
                <a:srgbClr val="E68422"/>
              </a:solidFill>
            </c:spPr>
          </c:dPt>
          <c:dPt>
            <c:idx val="3"/>
            <c:spPr>
              <a:solidFill>
                <a:srgbClr val="408C6D"/>
              </a:solidFill>
            </c:spPr>
          </c:dPt>
          <c:dLbls>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Inicial</c:v>
                </c:pt>
                <c:pt idx="1">
                  <c:v>Parcial</c:v>
                </c:pt>
                <c:pt idx="2">
                  <c:v>Aceptable</c:v>
                </c:pt>
                <c:pt idx="3">
                  <c:v>Amplio</c:v>
                </c:pt>
                <c:pt idx="4">
                  <c:v>Total</c:v>
                </c:pt>
              </c:strCache>
            </c:strRef>
          </c:cat>
          <c:val>
            <c:numRef>
              <c:f>Hoja1!$B$2:$B$6</c:f>
              <c:numCache>
                <c:formatCode>General</c:formatCode>
                <c:ptCount val="5"/>
                <c:pt idx="0">
                  <c:v>1</c:v>
                </c:pt>
                <c:pt idx="1">
                  <c:v>1</c:v>
                </c:pt>
                <c:pt idx="2">
                  <c:v>1</c:v>
                </c:pt>
                <c:pt idx="3">
                  <c:v>9</c:v>
                </c:pt>
                <c:pt idx="4">
                  <c:v>2</c:v>
                </c:pt>
              </c:numCache>
            </c:numRef>
          </c:val>
        </c:ser>
        <c:dLbls/>
        <c:gapWidth val="63"/>
        <c:axId val="110418944"/>
        <c:axId val="110420736"/>
      </c:barChart>
      <c:catAx>
        <c:axId val="110418944"/>
        <c:scaling>
          <c:orientation val="minMax"/>
        </c:scaling>
        <c:axPos val="l"/>
        <c:tickLblPos val="nextTo"/>
        <c:txPr>
          <a:bodyPr/>
          <a:lstStyle/>
          <a:p>
            <a:pPr>
              <a:defRPr lang="es-MX">
                <a:latin typeface="Times New Roman" panose="02020603050405020304" pitchFamily="18" charset="0"/>
                <a:cs typeface="Times New Roman" panose="02020603050405020304" pitchFamily="18" charset="0"/>
              </a:defRPr>
            </a:pPr>
            <a:endParaRPr lang="es-PY"/>
          </a:p>
        </c:txPr>
        <c:crossAx val="110420736"/>
        <c:crosses val="autoZero"/>
        <c:auto val="1"/>
        <c:lblAlgn val="ctr"/>
        <c:lblOffset val="100"/>
      </c:catAx>
      <c:valAx>
        <c:axId val="110420736"/>
        <c:scaling>
          <c:orientation val="minMax"/>
        </c:scaling>
        <c:axPos val="b"/>
        <c:majorGridlines>
          <c:spPr>
            <a:ln>
              <a:noFill/>
            </a:ln>
          </c:spPr>
        </c:majorGridlines>
        <c:numFmt formatCode="General" sourceLinked="1"/>
        <c:majorTickMark val="none"/>
        <c:tickLblPos val="none"/>
        <c:spPr>
          <a:ln>
            <a:noFill/>
          </a:ln>
        </c:spPr>
        <c:txPr>
          <a:bodyPr/>
          <a:lstStyle/>
          <a:p>
            <a:pPr>
              <a:defRPr lang="es-MX"/>
            </a:pPr>
            <a:endParaRPr lang="es-PY"/>
          </a:p>
        </c:txPr>
        <c:crossAx val="110418944"/>
        <c:crosses val="autoZero"/>
        <c:crossBetween val="between"/>
      </c:valAx>
      <c:spPr>
        <a:ln>
          <a:noFill/>
        </a:ln>
      </c:spPr>
    </c:plotArea>
    <c:plotVisOnly val="1"/>
    <c:dispBlanksAs val="gap"/>
  </c:chart>
  <c:txPr>
    <a:bodyPr/>
    <a:lstStyle/>
    <a:p>
      <a:pPr>
        <a:defRPr sz="1200">
          <a:latin typeface="Soberana Sans" pitchFamily="50" charset="0"/>
        </a:defRPr>
      </a:pPr>
      <a:endParaRPr lang="es-PY"/>
    </a:p>
  </c:txPr>
  <c:externalData r:id="rId1"/>
</c:chartSpace>
</file>

<file path=ppt/charts/chart29.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col"/>
        <c:grouping val="clustered"/>
        <c:ser>
          <c:idx val="0"/>
          <c:order val="0"/>
          <c:tx>
            <c:strRef>
              <c:f>Hoja1!$B$1</c:f>
              <c:strCache>
                <c:ptCount val="1"/>
                <c:pt idx="0">
                  <c:v>Columna1</c:v>
                </c:pt>
              </c:strCache>
            </c:strRef>
          </c:tx>
          <c:spPr>
            <a:solidFill>
              <a:schemeClr val="bg1">
                <a:lumMod val="95000"/>
              </a:schemeClr>
            </a:solidFill>
          </c:spPr>
          <c:dPt>
            <c:idx val="0"/>
            <c:spPr>
              <a:solidFill>
                <a:schemeClr val="tx2"/>
              </a:solidFill>
            </c:spPr>
          </c:dPt>
          <c:dPt>
            <c:idx val="1"/>
            <c:spPr>
              <a:solidFill>
                <a:srgbClr val="408C6D"/>
              </a:solidFill>
            </c:spPr>
          </c:dPt>
          <c:dPt>
            <c:idx val="2"/>
            <c:spPr>
              <a:solidFill>
                <a:srgbClr val="E68422"/>
              </a:solidFill>
            </c:spPr>
          </c:dPt>
          <c:dPt>
            <c:idx val="3"/>
            <c:spPr>
              <a:solidFill>
                <a:schemeClr val="accent2"/>
              </a:solidFill>
            </c:spPr>
          </c:dPt>
          <c:dLbls>
            <c:dLbl>
              <c:idx val="0"/>
              <c:layout>
                <c:manualLayout>
                  <c:x val="2.300751313058702E-3"/>
                  <c:y val="1.4871507830375818E-2"/>
                </c:manualLayout>
              </c:layout>
              <c:showVal val="1"/>
            </c:dLbl>
            <c:dLbl>
              <c:idx val="3"/>
              <c:layout>
                <c:manualLayout>
                  <c:x val="6.9022539391761081E-3"/>
                  <c:y val="1.4871507830375818E-2"/>
                </c:manualLayout>
              </c:layout>
              <c:showVal val="1"/>
            </c:dLbl>
            <c:dLbl>
              <c:idx val="6"/>
              <c:delete val="1"/>
            </c:dLbl>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Hoja1!$A$2:$A$5</c:f>
              <c:strCache>
                <c:ptCount val="4"/>
                <c:pt idx="0">
                  <c:v>0-6 meses</c:v>
                </c:pt>
                <c:pt idx="1">
                  <c:v>6-12 meses</c:v>
                </c:pt>
                <c:pt idx="2">
                  <c:v>12-18 meses</c:v>
                </c:pt>
                <c:pt idx="3">
                  <c:v>más de 18 meses</c:v>
                </c:pt>
              </c:strCache>
            </c:strRef>
          </c:cat>
          <c:val>
            <c:numRef>
              <c:f>Hoja1!$B$2:$B$5</c:f>
              <c:numCache>
                <c:formatCode>General</c:formatCode>
                <c:ptCount val="4"/>
                <c:pt idx="0">
                  <c:v>48</c:v>
                </c:pt>
                <c:pt idx="1">
                  <c:v>38</c:v>
                </c:pt>
                <c:pt idx="2">
                  <c:v>8</c:v>
                </c:pt>
                <c:pt idx="3">
                  <c:v>0</c:v>
                </c:pt>
              </c:numCache>
            </c:numRef>
          </c:val>
        </c:ser>
        <c:dLbls/>
        <c:gapWidth val="39"/>
        <c:axId val="147037568"/>
        <c:axId val="147043456"/>
      </c:barChart>
      <c:catAx>
        <c:axId val="147037568"/>
        <c:scaling>
          <c:orientation val="minMax"/>
        </c:scaling>
        <c:axPos val="b"/>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7043456"/>
        <c:crosses val="autoZero"/>
        <c:auto val="1"/>
        <c:lblAlgn val="ctr"/>
        <c:lblOffset val="100"/>
      </c:catAx>
      <c:valAx>
        <c:axId val="147043456"/>
        <c:scaling>
          <c:orientation val="minMax"/>
          <c:max val="70"/>
        </c:scaling>
        <c:axPos val="l"/>
        <c:majorGridlines>
          <c:spPr>
            <a:ln>
              <a:solidFill>
                <a:schemeClr val="bg1">
                  <a:lumMod val="75000"/>
                </a:schemeClr>
              </a:solidFill>
              <a:prstDash val="sysDash"/>
            </a:ln>
          </c:spPr>
        </c:majorGridlines>
        <c:numFmt formatCode="General" sourceLinked="1"/>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7037568"/>
        <c:crosses val="autoZero"/>
        <c:crossBetween val="between"/>
        <c:majorUnit val="10"/>
      </c:valAx>
    </c:plotArea>
    <c:plotVisOnly val="1"/>
    <c:dispBlanksAs val="gap"/>
  </c:chart>
  <c:txPr>
    <a:bodyPr/>
    <a:lstStyle/>
    <a:p>
      <a:pPr>
        <a:defRPr sz="1200">
          <a:latin typeface="Soberana Sans" pitchFamily="50" charset="0"/>
        </a:defRPr>
      </a:pPr>
      <a:endParaRPr lang="es-PY"/>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bar"/>
        <c:grouping val="clustered"/>
        <c:ser>
          <c:idx val="0"/>
          <c:order val="0"/>
          <c:tx>
            <c:strRef>
              <c:f>Hoja1!$B$1</c:f>
              <c:strCache>
                <c:ptCount val="1"/>
                <c:pt idx="0">
                  <c:v>Serie 1</c:v>
                </c:pt>
              </c:strCache>
            </c:strRef>
          </c:tx>
          <c:spPr>
            <a:solidFill>
              <a:schemeClr val="accent1"/>
            </a:solidFill>
          </c:spPr>
          <c:dPt>
            <c:idx val="0"/>
            <c:spPr>
              <a:solidFill>
                <a:schemeClr val="tx1">
                  <a:lumMod val="65000"/>
                  <a:lumOff val="35000"/>
                </a:schemeClr>
              </a:solidFill>
            </c:spPr>
          </c:dPt>
          <c:dPt>
            <c:idx val="1"/>
            <c:spPr>
              <a:solidFill>
                <a:schemeClr val="accent2"/>
              </a:solidFill>
            </c:spPr>
          </c:dPt>
          <c:dPt>
            <c:idx val="2"/>
            <c:spPr>
              <a:solidFill>
                <a:srgbClr val="E68422"/>
              </a:solidFill>
            </c:spPr>
          </c:dPt>
          <c:dPt>
            <c:idx val="3"/>
            <c:spPr>
              <a:solidFill>
                <a:srgbClr val="408C6D"/>
              </a:solidFill>
            </c:spPr>
          </c:dPt>
          <c:dLbls>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Inicial</c:v>
                </c:pt>
                <c:pt idx="1">
                  <c:v>Parcial</c:v>
                </c:pt>
                <c:pt idx="2">
                  <c:v>Aceptable</c:v>
                </c:pt>
                <c:pt idx="3">
                  <c:v>Amplio</c:v>
                </c:pt>
                <c:pt idx="4">
                  <c:v>Total</c:v>
                </c:pt>
              </c:strCache>
            </c:strRef>
          </c:cat>
          <c:val>
            <c:numRef>
              <c:f>Hoja1!$B$2:$B$6</c:f>
              <c:numCache>
                <c:formatCode>General</c:formatCode>
                <c:ptCount val="5"/>
                <c:pt idx="0">
                  <c:v>4</c:v>
                </c:pt>
                <c:pt idx="1">
                  <c:v>21</c:v>
                </c:pt>
                <c:pt idx="2">
                  <c:v>47</c:v>
                </c:pt>
                <c:pt idx="3">
                  <c:v>22</c:v>
                </c:pt>
                <c:pt idx="4">
                  <c:v>0</c:v>
                </c:pt>
              </c:numCache>
            </c:numRef>
          </c:val>
        </c:ser>
        <c:dLbls/>
        <c:gapWidth val="63"/>
        <c:axId val="111209856"/>
        <c:axId val="119846016"/>
      </c:barChart>
      <c:catAx>
        <c:axId val="111209856"/>
        <c:scaling>
          <c:orientation val="minMax"/>
        </c:scaling>
        <c:axPos val="l"/>
        <c:tickLblPos val="nextTo"/>
        <c:txPr>
          <a:bodyPr/>
          <a:lstStyle/>
          <a:p>
            <a:pPr>
              <a:defRPr lang="es-MX">
                <a:latin typeface="Times New Roman" panose="02020603050405020304" pitchFamily="18" charset="0"/>
                <a:cs typeface="Times New Roman" panose="02020603050405020304" pitchFamily="18" charset="0"/>
              </a:defRPr>
            </a:pPr>
            <a:endParaRPr lang="es-PY"/>
          </a:p>
        </c:txPr>
        <c:crossAx val="119846016"/>
        <c:crosses val="autoZero"/>
        <c:auto val="1"/>
        <c:lblAlgn val="ctr"/>
        <c:lblOffset val="100"/>
      </c:catAx>
      <c:valAx>
        <c:axId val="119846016"/>
        <c:scaling>
          <c:orientation val="minMax"/>
        </c:scaling>
        <c:axPos val="b"/>
        <c:majorGridlines>
          <c:spPr>
            <a:ln>
              <a:noFill/>
            </a:ln>
          </c:spPr>
        </c:majorGridlines>
        <c:numFmt formatCode="General" sourceLinked="1"/>
        <c:majorTickMark val="none"/>
        <c:tickLblPos val="none"/>
        <c:spPr>
          <a:ln>
            <a:noFill/>
          </a:ln>
        </c:spPr>
        <c:txPr>
          <a:bodyPr/>
          <a:lstStyle/>
          <a:p>
            <a:pPr>
              <a:defRPr lang="es-MX"/>
            </a:pPr>
            <a:endParaRPr lang="es-PY"/>
          </a:p>
        </c:txPr>
        <c:crossAx val="111209856"/>
        <c:crosses val="autoZero"/>
        <c:crossBetween val="between"/>
      </c:valAx>
      <c:spPr>
        <a:ln>
          <a:noFill/>
        </a:ln>
      </c:spPr>
    </c:plotArea>
    <c:plotVisOnly val="1"/>
    <c:dispBlanksAs val="gap"/>
  </c:chart>
  <c:txPr>
    <a:bodyPr/>
    <a:lstStyle/>
    <a:p>
      <a:pPr>
        <a:defRPr sz="1200">
          <a:latin typeface="Soberana Sans" pitchFamily="50" charset="0"/>
        </a:defRPr>
      </a:pPr>
      <a:endParaRPr lang="es-PY"/>
    </a:p>
  </c:txPr>
  <c:externalData r:id="rId1"/>
</c:chartSpace>
</file>

<file path=ppt/charts/chart30.xml><?xml version="1.0" encoding="utf-8"?>
<c:chartSpace xmlns:c="http://schemas.openxmlformats.org/drawingml/2006/chart" xmlns:a="http://schemas.openxmlformats.org/drawingml/2006/main" xmlns:r="http://schemas.openxmlformats.org/officeDocument/2006/relationships">
  <c:lang val="es-PY"/>
  <c:chart>
    <c:autoTitleDeleted val="1"/>
    <c:plotArea>
      <c:layout>
        <c:manualLayout>
          <c:layoutTarget val="inner"/>
          <c:xMode val="edge"/>
          <c:yMode val="edge"/>
          <c:x val="8.0486855225792242E-2"/>
          <c:y val="4.6865163130022584E-2"/>
          <c:w val="0.88322679901182688"/>
          <c:h val="0.73007320174301615"/>
        </c:manualLayout>
      </c:layout>
      <c:barChart>
        <c:barDir val="col"/>
        <c:grouping val="clustered"/>
        <c:ser>
          <c:idx val="0"/>
          <c:order val="0"/>
          <c:tx>
            <c:strRef>
              <c:f>Hoja1!$B$1</c:f>
              <c:strCache>
                <c:ptCount val="1"/>
                <c:pt idx="0">
                  <c:v>Columna1</c:v>
                </c:pt>
              </c:strCache>
            </c:strRef>
          </c:tx>
          <c:spPr>
            <a:solidFill>
              <a:schemeClr val="bg1">
                <a:lumMod val="95000"/>
              </a:schemeClr>
            </a:solidFill>
          </c:spPr>
          <c:dPt>
            <c:idx val="0"/>
            <c:spPr>
              <a:solidFill>
                <a:schemeClr val="tx2"/>
              </a:solidFill>
            </c:spPr>
          </c:dPt>
          <c:dPt>
            <c:idx val="1"/>
            <c:spPr>
              <a:solidFill>
                <a:srgbClr val="408C6D"/>
              </a:solidFill>
            </c:spPr>
          </c:dPt>
          <c:dPt>
            <c:idx val="2"/>
            <c:spPr>
              <a:solidFill>
                <a:srgbClr val="E68422"/>
              </a:solidFill>
            </c:spPr>
          </c:dPt>
          <c:dLbls>
            <c:dLbl>
              <c:idx val="0"/>
              <c:layout>
                <c:manualLayout>
                  <c:x val="2.300751313058702E-3"/>
                  <c:y val="1.4871507830375818E-2"/>
                </c:manualLayout>
              </c:layout>
              <c:showVal val="1"/>
            </c:dLbl>
            <c:dLbl>
              <c:idx val="3"/>
              <c:layout>
                <c:manualLayout>
                  <c:x val="6.9022539391761081E-3"/>
                  <c:y val="1.4871507830375818E-2"/>
                </c:manualLayout>
              </c:layout>
              <c:showVal val="1"/>
            </c:dLbl>
            <c:dLbl>
              <c:idx val="6"/>
              <c:delete val="1"/>
            </c:dLbl>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Hoja1!$A$2:$A$4</c:f>
              <c:strCache>
                <c:ptCount val="3"/>
                <c:pt idx="0">
                  <c:v>0-6 meses</c:v>
                </c:pt>
                <c:pt idx="1">
                  <c:v>6-12 meses</c:v>
                </c:pt>
                <c:pt idx="2">
                  <c:v>12-18 meses</c:v>
                </c:pt>
              </c:strCache>
            </c:strRef>
          </c:cat>
          <c:val>
            <c:numRef>
              <c:f>Hoja1!$B$2:$B$4</c:f>
              <c:numCache>
                <c:formatCode>General</c:formatCode>
                <c:ptCount val="3"/>
                <c:pt idx="0">
                  <c:v>10</c:v>
                </c:pt>
                <c:pt idx="1">
                  <c:v>4</c:v>
                </c:pt>
                <c:pt idx="2">
                  <c:v>0</c:v>
                </c:pt>
              </c:numCache>
            </c:numRef>
          </c:val>
        </c:ser>
        <c:dLbls/>
        <c:gapWidth val="39"/>
        <c:axId val="147167872"/>
        <c:axId val="147177856"/>
      </c:barChart>
      <c:catAx>
        <c:axId val="147167872"/>
        <c:scaling>
          <c:orientation val="minMax"/>
        </c:scaling>
        <c:axPos val="b"/>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7177856"/>
        <c:crosses val="autoZero"/>
        <c:auto val="1"/>
        <c:lblAlgn val="ctr"/>
        <c:lblOffset val="100"/>
      </c:catAx>
      <c:valAx>
        <c:axId val="147177856"/>
        <c:scaling>
          <c:orientation val="minMax"/>
          <c:max val="12"/>
        </c:scaling>
        <c:axPos val="l"/>
        <c:majorGridlines>
          <c:spPr>
            <a:ln>
              <a:solidFill>
                <a:schemeClr val="bg1">
                  <a:lumMod val="75000"/>
                </a:schemeClr>
              </a:solidFill>
              <a:prstDash val="sysDash"/>
            </a:ln>
          </c:spPr>
        </c:majorGridlines>
        <c:numFmt formatCode="General" sourceLinked="1"/>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7167872"/>
        <c:crosses val="autoZero"/>
        <c:crossBetween val="between"/>
        <c:majorUnit val="2"/>
      </c:valAx>
    </c:plotArea>
    <c:plotVisOnly val="1"/>
    <c:dispBlanksAs val="gap"/>
  </c:chart>
  <c:txPr>
    <a:bodyPr/>
    <a:lstStyle/>
    <a:p>
      <a:pPr>
        <a:defRPr sz="1200">
          <a:latin typeface="Soberana Sans" pitchFamily="50" charset="0"/>
        </a:defRPr>
      </a:pPr>
      <a:endParaRPr lang="es-PY"/>
    </a:p>
  </c:txPr>
  <c:externalData r:id="rId1"/>
</c:chartSpace>
</file>

<file path=ppt/charts/chart31.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bar"/>
        <c:grouping val="clustered"/>
        <c:ser>
          <c:idx val="0"/>
          <c:order val="0"/>
          <c:tx>
            <c:strRef>
              <c:f>Hoja1!$B$1</c:f>
              <c:strCache>
                <c:ptCount val="1"/>
                <c:pt idx="0">
                  <c:v>Serie 1</c:v>
                </c:pt>
              </c:strCache>
            </c:strRef>
          </c:tx>
          <c:spPr>
            <a:solidFill>
              <a:schemeClr val="accent1"/>
            </a:solidFill>
          </c:spPr>
          <c:dPt>
            <c:idx val="0"/>
            <c:spPr>
              <a:solidFill>
                <a:schemeClr val="tx1">
                  <a:lumMod val="65000"/>
                  <a:lumOff val="35000"/>
                </a:schemeClr>
              </a:solidFill>
            </c:spPr>
          </c:dPt>
          <c:dPt>
            <c:idx val="1"/>
            <c:spPr>
              <a:solidFill>
                <a:schemeClr val="accent2"/>
              </a:solidFill>
            </c:spPr>
          </c:dPt>
          <c:dPt>
            <c:idx val="2"/>
            <c:spPr>
              <a:solidFill>
                <a:srgbClr val="E68422"/>
              </a:solidFill>
            </c:spPr>
          </c:dPt>
          <c:dPt>
            <c:idx val="3"/>
            <c:spPr>
              <a:solidFill>
                <a:srgbClr val="408C6D"/>
              </a:solidFill>
            </c:spPr>
          </c:dPt>
          <c:dLbls>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Inicial</c:v>
                </c:pt>
                <c:pt idx="1">
                  <c:v>Parcial</c:v>
                </c:pt>
                <c:pt idx="2">
                  <c:v>Aceptable</c:v>
                </c:pt>
                <c:pt idx="3">
                  <c:v>Amplio</c:v>
                </c:pt>
                <c:pt idx="4">
                  <c:v>Total</c:v>
                </c:pt>
              </c:strCache>
            </c:strRef>
          </c:cat>
          <c:val>
            <c:numRef>
              <c:f>Hoja1!$B$2:$B$6</c:f>
              <c:numCache>
                <c:formatCode>General</c:formatCode>
                <c:ptCount val="5"/>
                <c:pt idx="0">
                  <c:v>41</c:v>
                </c:pt>
                <c:pt idx="1">
                  <c:v>21</c:v>
                </c:pt>
                <c:pt idx="2">
                  <c:v>22</c:v>
                </c:pt>
                <c:pt idx="3">
                  <c:v>9</c:v>
                </c:pt>
                <c:pt idx="4">
                  <c:v>1</c:v>
                </c:pt>
              </c:numCache>
            </c:numRef>
          </c:val>
        </c:ser>
        <c:dLbls/>
        <c:gapWidth val="63"/>
        <c:axId val="147265024"/>
        <c:axId val="147266560"/>
      </c:barChart>
      <c:catAx>
        <c:axId val="147265024"/>
        <c:scaling>
          <c:orientation val="minMax"/>
        </c:scaling>
        <c:axPos val="l"/>
        <c:tickLblPos val="nextTo"/>
        <c:txPr>
          <a:bodyPr/>
          <a:lstStyle/>
          <a:p>
            <a:pPr>
              <a:defRPr lang="es-MX">
                <a:latin typeface="Times New Roman" panose="02020603050405020304" pitchFamily="18" charset="0"/>
                <a:cs typeface="Times New Roman" panose="02020603050405020304" pitchFamily="18" charset="0"/>
              </a:defRPr>
            </a:pPr>
            <a:endParaRPr lang="es-PY"/>
          </a:p>
        </c:txPr>
        <c:crossAx val="147266560"/>
        <c:crosses val="autoZero"/>
        <c:auto val="1"/>
        <c:lblAlgn val="ctr"/>
        <c:lblOffset val="100"/>
      </c:catAx>
      <c:valAx>
        <c:axId val="147266560"/>
        <c:scaling>
          <c:orientation val="minMax"/>
        </c:scaling>
        <c:axPos val="b"/>
        <c:majorGridlines>
          <c:spPr>
            <a:ln>
              <a:noFill/>
            </a:ln>
          </c:spPr>
        </c:majorGridlines>
        <c:numFmt formatCode="General" sourceLinked="1"/>
        <c:majorTickMark val="none"/>
        <c:tickLblPos val="none"/>
        <c:spPr>
          <a:ln>
            <a:noFill/>
          </a:ln>
        </c:spPr>
        <c:txPr>
          <a:bodyPr/>
          <a:lstStyle/>
          <a:p>
            <a:pPr>
              <a:defRPr lang="es-MX"/>
            </a:pPr>
            <a:endParaRPr lang="es-PY"/>
          </a:p>
        </c:txPr>
        <c:crossAx val="147265024"/>
        <c:crosses val="autoZero"/>
        <c:crossBetween val="between"/>
      </c:valAx>
      <c:spPr>
        <a:ln>
          <a:noFill/>
        </a:ln>
      </c:spPr>
    </c:plotArea>
    <c:plotVisOnly val="1"/>
    <c:dispBlanksAs val="gap"/>
  </c:chart>
  <c:txPr>
    <a:bodyPr/>
    <a:lstStyle/>
    <a:p>
      <a:pPr>
        <a:defRPr sz="1200">
          <a:latin typeface="Soberana Sans" pitchFamily="50" charset="0"/>
        </a:defRPr>
      </a:pPr>
      <a:endParaRPr lang="es-PY"/>
    </a:p>
  </c:txPr>
  <c:externalData r:id="rId1"/>
</c:chartSpace>
</file>

<file path=ppt/charts/chart32.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bar"/>
        <c:grouping val="clustered"/>
        <c:ser>
          <c:idx val="0"/>
          <c:order val="0"/>
          <c:tx>
            <c:strRef>
              <c:f>Hoja1!$B$1</c:f>
              <c:strCache>
                <c:ptCount val="1"/>
                <c:pt idx="0">
                  <c:v>Serie 1</c:v>
                </c:pt>
              </c:strCache>
            </c:strRef>
          </c:tx>
          <c:spPr>
            <a:solidFill>
              <a:schemeClr val="accent1"/>
            </a:solidFill>
          </c:spPr>
          <c:dPt>
            <c:idx val="0"/>
            <c:spPr>
              <a:solidFill>
                <a:schemeClr val="tx1">
                  <a:lumMod val="65000"/>
                  <a:lumOff val="35000"/>
                </a:schemeClr>
              </a:solidFill>
            </c:spPr>
          </c:dPt>
          <c:dPt>
            <c:idx val="1"/>
            <c:spPr>
              <a:solidFill>
                <a:schemeClr val="accent2"/>
              </a:solidFill>
            </c:spPr>
          </c:dPt>
          <c:dPt>
            <c:idx val="2"/>
            <c:spPr>
              <a:solidFill>
                <a:srgbClr val="E68422"/>
              </a:solidFill>
            </c:spPr>
          </c:dPt>
          <c:dPt>
            <c:idx val="3"/>
            <c:spPr>
              <a:solidFill>
                <a:srgbClr val="408C6D"/>
              </a:solidFill>
            </c:spPr>
          </c:dPt>
          <c:dLbls>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Inicial</c:v>
                </c:pt>
                <c:pt idx="1">
                  <c:v>Parcial</c:v>
                </c:pt>
                <c:pt idx="2">
                  <c:v>Aceptable</c:v>
                </c:pt>
                <c:pt idx="3">
                  <c:v>Amplio</c:v>
                </c:pt>
                <c:pt idx="4">
                  <c:v>Total</c:v>
                </c:pt>
              </c:strCache>
            </c:strRef>
          </c:cat>
          <c:val>
            <c:numRef>
              <c:f>Hoja1!$B$2:$B$6</c:f>
              <c:numCache>
                <c:formatCode>General</c:formatCode>
                <c:ptCount val="5"/>
                <c:pt idx="0">
                  <c:v>5</c:v>
                </c:pt>
                <c:pt idx="1">
                  <c:v>4</c:v>
                </c:pt>
                <c:pt idx="2">
                  <c:v>2</c:v>
                </c:pt>
                <c:pt idx="3">
                  <c:v>3</c:v>
                </c:pt>
                <c:pt idx="4">
                  <c:v>0</c:v>
                </c:pt>
              </c:numCache>
            </c:numRef>
          </c:val>
        </c:ser>
        <c:dLbls/>
        <c:gapWidth val="63"/>
        <c:axId val="148717568"/>
        <c:axId val="148719104"/>
      </c:barChart>
      <c:catAx>
        <c:axId val="148717568"/>
        <c:scaling>
          <c:orientation val="minMax"/>
        </c:scaling>
        <c:axPos val="l"/>
        <c:tickLblPos val="nextTo"/>
        <c:txPr>
          <a:bodyPr/>
          <a:lstStyle/>
          <a:p>
            <a:pPr>
              <a:defRPr lang="es-MX">
                <a:latin typeface="Times New Roman" panose="02020603050405020304" pitchFamily="18" charset="0"/>
                <a:cs typeface="Times New Roman" panose="02020603050405020304" pitchFamily="18" charset="0"/>
              </a:defRPr>
            </a:pPr>
            <a:endParaRPr lang="es-PY"/>
          </a:p>
        </c:txPr>
        <c:crossAx val="148719104"/>
        <c:crosses val="autoZero"/>
        <c:auto val="1"/>
        <c:lblAlgn val="ctr"/>
        <c:lblOffset val="100"/>
      </c:catAx>
      <c:valAx>
        <c:axId val="148719104"/>
        <c:scaling>
          <c:orientation val="minMax"/>
        </c:scaling>
        <c:axPos val="b"/>
        <c:majorGridlines>
          <c:spPr>
            <a:ln>
              <a:noFill/>
            </a:ln>
          </c:spPr>
        </c:majorGridlines>
        <c:numFmt formatCode="General" sourceLinked="1"/>
        <c:majorTickMark val="none"/>
        <c:tickLblPos val="none"/>
        <c:spPr>
          <a:ln>
            <a:noFill/>
          </a:ln>
        </c:spPr>
        <c:txPr>
          <a:bodyPr/>
          <a:lstStyle/>
          <a:p>
            <a:pPr>
              <a:defRPr lang="es-MX"/>
            </a:pPr>
            <a:endParaRPr lang="es-PY"/>
          </a:p>
        </c:txPr>
        <c:crossAx val="148717568"/>
        <c:crosses val="autoZero"/>
        <c:crossBetween val="between"/>
      </c:valAx>
      <c:spPr>
        <a:ln>
          <a:noFill/>
        </a:ln>
      </c:spPr>
    </c:plotArea>
    <c:plotVisOnly val="1"/>
    <c:dispBlanksAs val="gap"/>
  </c:chart>
  <c:txPr>
    <a:bodyPr/>
    <a:lstStyle/>
    <a:p>
      <a:pPr>
        <a:defRPr sz="1200">
          <a:latin typeface="Soberana Sans" pitchFamily="50" charset="0"/>
        </a:defRPr>
      </a:pPr>
      <a:endParaRPr lang="es-PY"/>
    </a:p>
  </c:txPr>
  <c:externalData r:id="rId1"/>
</c:chartSpace>
</file>

<file path=ppt/charts/chart33.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col"/>
        <c:grouping val="clustered"/>
        <c:ser>
          <c:idx val="0"/>
          <c:order val="0"/>
          <c:tx>
            <c:strRef>
              <c:f>Hoja1!$B$1</c:f>
              <c:strCache>
                <c:ptCount val="1"/>
                <c:pt idx="0">
                  <c:v>Columna1</c:v>
                </c:pt>
              </c:strCache>
            </c:strRef>
          </c:tx>
          <c:spPr>
            <a:solidFill>
              <a:schemeClr val="bg1">
                <a:lumMod val="95000"/>
              </a:schemeClr>
            </a:solidFill>
          </c:spPr>
          <c:dPt>
            <c:idx val="0"/>
            <c:spPr>
              <a:solidFill>
                <a:schemeClr val="tx2"/>
              </a:solidFill>
            </c:spPr>
          </c:dPt>
          <c:dPt>
            <c:idx val="1"/>
            <c:spPr>
              <a:solidFill>
                <a:srgbClr val="408C6D"/>
              </a:solidFill>
            </c:spPr>
          </c:dPt>
          <c:dPt>
            <c:idx val="2"/>
            <c:spPr>
              <a:solidFill>
                <a:srgbClr val="E68422"/>
              </a:solidFill>
            </c:spPr>
          </c:dPt>
          <c:dPt>
            <c:idx val="3"/>
            <c:spPr>
              <a:solidFill>
                <a:schemeClr val="accent2"/>
              </a:solidFill>
            </c:spPr>
          </c:dPt>
          <c:dPt>
            <c:idx val="4"/>
            <c:spPr>
              <a:solidFill>
                <a:schemeClr val="tx1">
                  <a:lumMod val="65000"/>
                  <a:lumOff val="35000"/>
                </a:schemeClr>
              </a:solidFill>
            </c:spPr>
          </c:dPt>
          <c:dLbls>
            <c:dLbl>
              <c:idx val="0"/>
              <c:layout>
                <c:manualLayout>
                  <c:x val="2.300751313058702E-3"/>
                  <c:y val="1.4871507830375818E-2"/>
                </c:manualLayout>
              </c:layout>
              <c:showVal val="1"/>
            </c:dLbl>
            <c:dLbl>
              <c:idx val="3"/>
              <c:layout>
                <c:manualLayout>
                  <c:x val="6.9022539391761081E-3"/>
                  <c:y val="1.4871507830375818E-2"/>
                </c:manualLayout>
              </c:layout>
              <c:showVal val="1"/>
            </c:dLbl>
            <c:dLbl>
              <c:idx val="6"/>
              <c:delete val="1"/>
            </c:dLbl>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0-6 meses</c:v>
                </c:pt>
                <c:pt idx="1">
                  <c:v>6-12 meses</c:v>
                </c:pt>
                <c:pt idx="2">
                  <c:v>12-18 meses</c:v>
                </c:pt>
                <c:pt idx="3">
                  <c:v>18-24 meses</c:v>
                </c:pt>
                <c:pt idx="4">
                  <c:v>más de 24 meses</c:v>
                </c:pt>
              </c:strCache>
            </c:strRef>
          </c:cat>
          <c:val>
            <c:numRef>
              <c:f>Hoja1!$B$2:$B$6</c:f>
              <c:numCache>
                <c:formatCode>General</c:formatCode>
                <c:ptCount val="5"/>
                <c:pt idx="0">
                  <c:v>23</c:v>
                </c:pt>
                <c:pt idx="1">
                  <c:v>52</c:v>
                </c:pt>
                <c:pt idx="2">
                  <c:v>18</c:v>
                </c:pt>
                <c:pt idx="3">
                  <c:v>1</c:v>
                </c:pt>
                <c:pt idx="4">
                  <c:v>0</c:v>
                </c:pt>
              </c:numCache>
            </c:numRef>
          </c:val>
        </c:ser>
        <c:dLbls/>
        <c:gapWidth val="39"/>
        <c:axId val="148795392"/>
        <c:axId val="148796928"/>
      </c:barChart>
      <c:catAx>
        <c:axId val="148795392"/>
        <c:scaling>
          <c:orientation val="minMax"/>
        </c:scaling>
        <c:axPos val="b"/>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8796928"/>
        <c:crosses val="autoZero"/>
        <c:auto val="1"/>
        <c:lblAlgn val="ctr"/>
        <c:lblOffset val="100"/>
      </c:catAx>
      <c:valAx>
        <c:axId val="148796928"/>
        <c:scaling>
          <c:orientation val="minMax"/>
          <c:max val="70"/>
        </c:scaling>
        <c:axPos val="l"/>
        <c:majorGridlines>
          <c:spPr>
            <a:ln>
              <a:solidFill>
                <a:schemeClr val="bg1">
                  <a:lumMod val="75000"/>
                </a:schemeClr>
              </a:solidFill>
              <a:prstDash val="sysDash"/>
            </a:ln>
          </c:spPr>
        </c:majorGridlines>
        <c:numFmt formatCode="General" sourceLinked="1"/>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8795392"/>
        <c:crosses val="autoZero"/>
        <c:crossBetween val="between"/>
        <c:majorUnit val="10"/>
      </c:valAx>
    </c:plotArea>
    <c:plotVisOnly val="1"/>
    <c:dispBlanksAs val="gap"/>
  </c:chart>
  <c:txPr>
    <a:bodyPr/>
    <a:lstStyle/>
    <a:p>
      <a:pPr>
        <a:defRPr sz="1200">
          <a:latin typeface="Soberana Sans" pitchFamily="50" charset="0"/>
        </a:defRPr>
      </a:pPr>
      <a:endParaRPr lang="es-PY"/>
    </a:p>
  </c:txPr>
  <c:externalData r:id="rId1"/>
</c:chartSpace>
</file>

<file path=ppt/charts/chart34.xml><?xml version="1.0" encoding="utf-8"?>
<c:chartSpace xmlns:c="http://schemas.openxmlformats.org/drawingml/2006/chart" xmlns:a="http://schemas.openxmlformats.org/drawingml/2006/main" xmlns:r="http://schemas.openxmlformats.org/officeDocument/2006/relationships">
  <c:lang val="es-PY"/>
  <c:chart>
    <c:autoTitleDeleted val="1"/>
    <c:plotArea>
      <c:layout>
        <c:manualLayout>
          <c:layoutTarget val="inner"/>
          <c:xMode val="edge"/>
          <c:yMode val="edge"/>
          <c:x val="8.0486855225792242E-2"/>
          <c:y val="4.6865163130022584E-2"/>
          <c:w val="0.88322679901182688"/>
          <c:h val="0.73007320174301615"/>
        </c:manualLayout>
      </c:layout>
      <c:barChart>
        <c:barDir val="col"/>
        <c:grouping val="clustered"/>
        <c:ser>
          <c:idx val="0"/>
          <c:order val="0"/>
          <c:tx>
            <c:strRef>
              <c:f>Hoja1!$B$1</c:f>
              <c:strCache>
                <c:ptCount val="1"/>
                <c:pt idx="0">
                  <c:v>Columna1</c:v>
                </c:pt>
              </c:strCache>
            </c:strRef>
          </c:tx>
          <c:spPr>
            <a:solidFill>
              <a:schemeClr val="bg1">
                <a:lumMod val="95000"/>
              </a:schemeClr>
            </a:solidFill>
          </c:spPr>
          <c:dPt>
            <c:idx val="0"/>
            <c:spPr>
              <a:solidFill>
                <a:schemeClr val="tx2"/>
              </a:solidFill>
            </c:spPr>
          </c:dPt>
          <c:dPt>
            <c:idx val="1"/>
            <c:spPr>
              <a:solidFill>
                <a:srgbClr val="408C6D"/>
              </a:solidFill>
            </c:spPr>
          </c:dPt>
          <c:dPt>
            <c:idx val="2"/>
            <c:spPr>
              <a:solidFill>
                <a:srgbClr val="E68422"/>
              </a:solidFill>
            </c:spPr>
          </c:dPt>
          <c:dPt>
            <c:idx val="3"/>
            <c:spPr>
              <a:solidFill>
                <a:schemeClr val="accent2"/>
              </a:solidFill>
            </c:spPr>
          </c:dPt>
          <c:dLbls>
            <c:dLbl>
              <c:idx val="0"/>
              <c:layout>
                <c:manualLayout>
                  <c:x val="2.300751313058702E-3"/>
                  <c:y val="1.4871507830375818E-2"/>
                </c:manualLayout>
              </c:layout>
              <c:showVal val="1"/>
            </c:dLbl>
            <c:dLbl>
              <c:idx val="3"/>
              <c:layout>
                <c:manualLayout>
                  <c:x val="6.9022539391761081E-3"/>
                  <c:y val="1.4871507830375818E-2"/>
                </c:manualLayout>
              </c:layout>
              <c:showVal val="1"/>
            </c:dLbl>
            <c:dLbl>
              <c:idx val="6"/>
              <c:delete val="1"/>
            </c:dLbl>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Hoja1!$A$2:$A$5</c:f>
              <c:strCache>
                <c:ptCount val="4"/>
                <c:pt idx="0">
                  <c:v>0-6 meses</c:v>
                </c:pt>
                <c:pt idx="1">
                  <c:v>6-12 meses</c:v>
                </c:pt>
                <c:pt idx="2">
                  <c:v>12-18 meses</c:v>
                </c:pt>
                <c:pt idx="3">
                  <c:v>18-24 meses</c:v>
                </c:pt>
              </c:strCache>
            </c:strRef>
          </c:cat>
          <c:val>
            <c:numRef>
              <c:f>Hoja1!$B$2:$B$5</c:f>
              <c:numCache>
                <c:formatCode>General</c:formatCode>
                <c:ptCount val="4"/>
                <c:pt idx="0">
                  <c:v>5</c:v>
                </c:pt>
                <c:pt idx="1">
                  <c:v>7</c:v>
                </c:pt>
                <c:pt idx="2">
                  <c:v>2</c:v>
                </c:pt>
                <c:pt idx="3">
                  <c:v>0</c:v>
                </c:pt>
              </c:numCache>
            </c:numRef>
          </c:val>
        </c:ser>
        <c:dLbls/>
        <c:gapWidth val="39"/>
        <c:axId val="148884480"/>
        <c:axId val="148886272"/>
      </c:barChart>
      <c:catAx>
        <c:axId val="148884480"/>
        <c:scaling>
          <c:orientation val="minMax"/>
        </c:scaling>
        <c:axPos val="b"/>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8886272"/>
        <c:crosses val="autoZero"/>
        <c:auto val="1"/>
        <c:lblAlgn val="ctr"/>
        <c:lblOffset val="100"/>
      </c:catAx>
      <c:valAx>
        <c:axId val="148886272"/>
        <c:scaling>
          <c:orientation val="minMax"/>
          <c:max val="10"/>
        </c:scaling>
        <c:axPos val="l"/>
        <c:majorGridlines>
          <c:spPr>
            <a:ln>
              <a:solidFill>
                <a:schemeClr val="bg1">
                  <a:lumMod val="75000"/>
                </a:schemeClr>
              </a:solidFill>
              <a:prstDash val="sysDash"/>
            </a:ln>
          </c:spPr>
        </c:majorGridlines>
        <c:numFmt formatCode="General" sourceLinked="1"/>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8884480"/>
        <c:crosses val="autoZero"/>
        <c:crossBetween val="between"/>
        <c:majorUnit val="2"/>
      </c:valAx>
    </c:plotArea>
    <c:plotVisOnly val="1"/>
    <c:dispBlanksAs val="gap"/>
  </c:chart>
  <c:txPr>
    <a:bodyPr/>
    <a:lstStyle/>
    <a:p>
      <a:pPr>
        <a:defRPr sz="1200">
          <a:latin typeface="Soberana Sans" pitchFamily="50" charset="0"/>
        </a:defRPr>
      </a:pPr>
      <a:endParaRPr lang="es-PY"/>
    </a:p>
  </c:txPr>
  <c:externalData r:id="rId1"/>
</c:chartSpace>
</file>

<file path=ppt/charts/chart35.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bar"/>
        <c:grouping val="clustered"/>
        <c:ser>
          <c:idx val="0"/>
          <c:order val="0"/>
          <c:tx>
            <c:strRef>
              <c:f>Hoja1!$B$1</c:f>
              <c:strCache>
                <c:ptCount val="1"/>
                <c:pt idx="0">
                  <c:v>Serie 1</c:v>
                </c:pt>
              </c:strCache>
            </c:strRef>
          </c:tx>
          <c:spPr>
            <a:solidFill>
              <a:schemeClr val="accent1"/>
            </a:solidFill>
          </c:spPr>
          <c:dPt>
            <c:idx val="0"/>
            <c:spPr>
              <a:solidFill>
                <a:schemeClr val="tx1">
                  <a:lumMod val="65000"/>
                  <a:lumOff val="35000"/>
                </a:schemeClr>
              </a:solidFill>
            </c:spPr>
          </c:dPt>
          <c:dPt>
            <c:idx val="1"/>
            <c:spPr>
              <a:solidFill>
                <a:schemeClr val="accent2"/>
              </a:solidFill>
            </c:spPr>
          </c:dPt>
          <c:dPt>
            <c:idx val="2"/>
            <c:spPr>
              <a:solidFill>
                <a:srgbClr val="E68422"/>
              </a:solidFill>
            </c:spPr>
          </c:dPt>
          <c:dPt>
            <c:idx val="3"/>
            <c:spPr>
              <a:solidFill>
                <a:srgbClr val="408C6D"/>
              </a:solidFill>
            </c:spPr>
          </c:dPt>
          <c:dLbls>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Inicial</c:v>
                </c:pt>
                <c:pt idx="1">
                  <c:v>Parcial</c:v>
                </c:pt>
                <c:pt idx="2">
                  <c:v>Aceptable</c:v>
                </c:pt>
                <c:pt idx="3">
                  <c:v>Amplio</c:v>
                </c:pt>
                <c:pt idx="4">
                  <c:v>Total</c:v>
                </c:pt>
              </c:strCache>
            </c:strRef>
          </c:cat>
          <c:val>
            <c:numRef>
              <c:f>Hoja1!$B$2:$B$6</c:f>
              <c:numCache>
                <c:formatCode>General</c:formatCode>
                <c:ptCount val="5"/>
                <c:pt idx="0">
                  <c:v>12</c:v>
                </c:pt>
                <c:pt idx="1">
                  <c:v>32</c:v>
                </c:pt>
                <c:pt idx="2">
                  <c:v>35</c:v>
                </c:pt>
                <c:pt idx="3">
                  <c:v>13</c:v>
                </c:pt>
                <c:pt idx="4">
                  <c:v>2</c:v>
                </c:pt>
              </c:numCache>
            </c:numRef>
          </c:val>
        </c:ser>
        <c:dLbls/>
        <c:gapWidth val="63"/>
        <c:axId val="149035648"/>
        <c:axId val="149037440"/>
      </c:barChart>
      <c:catAx>
        <c:axId val="149035648"/>
        <c:scaling>
          <c:orientation val="minMax"/>
        </c:scaling>
        <c:axPos val="l"/>
        <c:tickLblPos val="nextTo"/>
        <c:txPr>
          <a:bodyPr/>
          <a:lstStyle/>
          <a:p>
            <a:pPr>
              <a:defRPr lang="es-MX">
                <a:latin typeface="Times New Roman" panose="02020603050405020304" pitchFamily="18" charset="0"/>
                <a:cs typeface="Times New Roman" panose="02020603050405020304" pitchFamily="18" charset="0"/>
              </a:defRPr>
            </a:pPr>
            <a:endParaRPr lang="es-PY"/>
          </a:p>
        </c:txPr>
        <c:crossAx val="149037440"/>
        <c:crosses val="autoZero"/>
        <c:auto val="1"/>
        <c:lblAlgn val="ctr"/>
        <c:lblOffset val="100"/>
      </c:catAx>
      <c:valAx>
        <c:axId val="149037440"/>
        <c:scaling>
          <c:orientation val="minMax"/>
        </c:scaling>
        <c:axPos val="b"/>
        <c:majorGridlines>
          <c:spPr>
            <a:ln>
              <a:noFill/>
            </a:ln>
          </c:spPr>
        </c:majorGridlines>
        <c:numFmt formatCode="General" sourceLinked="1"/>
        <c:majorTickMark val="none"/>
        <c:tickLblPos val="none"/>
        <c:spPr>
          <a:ln>
            <a:noFill/>
          </a:ln>
        </c:spPr>
        <c:txPr>
          <a:bodyPr/>
          <a:lstStyle/>
          <a:p>
            <a:pPr>
              <a:defRPr lang="es-MX"/>
            </a:pPr>
            <a:endParaRPr lang="es-PY"/>
          </a:p>
        </c:txPr>
        <c:crossAx val="149035648"/>
        <c:crosses val="autoZero"/>
        <c:crossBetween val="between"/>
      </c:valAx>
      <c:spPr>
        <a:ln>
          <a:noFill/>
        </a:ln>
      </c:spPr>
    </c:plotArea>
    <c:plotVisOnly val="1"/>
    <c:dispBlanksAs val="gap"/>
  </c:chart>
  <c:txPr>
    <a:bodyPr/>
    <a:lstStyle/>
    <a:p>
      <a:pPr>
        <a:defRPr sz="1200">
          <a:latin typeface="Soberana Sans" pitchFamily="50" charset="0"/>
        </a:defRPr>
      </a:pPr>
      <a:endParaRPr lang="es-PY"/>
    </a:p>
  </c:txPr>
  <c:externalData r:id="rId1"/>
</c:chartSpace>
</file>

<file path=ppt/charts/chart36.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bar"/>
        <c:grouping val="clustered"/>
        <c:ser>
          <c:idx val="0"/>
          <c:order val="0"/>
          <c:tx>
            <c:strRef>
              <c:f>Hoja1!$B$1</c:f>
              <c:strCache>
                <c:ptCount val="1"/>
                <c:pt idx="0">
                  <c:v>Serie 1</c:v>
                </c:pt>
              </c:strCache>
            </c:strRef>
          </c:tx>
          <c:spPr>
            <a:solidFill>
              <a:schemeClr val="accent1"/>
            </a:solidFill>
          </c:spPr>
          <c:dPt>
            <c:idx val="0"/>
            <c:spPr>
              <a:solidFill>
                <a:schemeClr val="tx1">
                  <a:lumMod val="65000"/>
                  <a:lumOff val="35000"/>
                </a:schemeClr>
              </a:solidFill>
            </c:spPr>
          </c:dPt>
          <c:dPt>
            <c:idx val="1"/>
            <c:spPr>
              <a:solidFill>
                <a:schemeClr val="accent2"/>
              </a:solidFill>
            </c:spPr>
          </c:dPt>
          <c:dPt>
            <c:idx val="2"/>
            <c:spPr>
              <a:solidFill>
                <a:srgbClr val="E68422"/>
              </a:solidFill>
            </c:spPr>
          </c:dPt>
          <c:dPt>
            <c:idx val="3"/>
            <c:spPr>
              <a:solidFill>
                <a:srgbClr val="408C6D"/>
              </a:solidFill>
            </c:spPr>
          </c:dPt>
          <c:dLbls>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Inicial</c:v>
                </c:pt>
                <c:pt idx="1">
                  <c:v>Parcial</c:v>
                </c:pt>
                <c:pt idx="2">
                  <c:v>Aceptable</c:v>
                </c:pt>
                <c:pt idx="3">
                  <c:v>Amplio</c:v>
                </c:pt>
                <c:pt idx="4">
                  <c:v>Total</c:v>
                </c:pt>
              </c:strCache>
            </c:strRef>
          </c:cat>
          <c:val>
            <c:numRef>
              <c:f>Hoja1!$B$2:$B$6</c:f>
              <c:numCache>
                <c:formatCode>General</c:formatCode>
                <c:ptCount val="5"/>
                <c:pt idx="0">
                  <c:v>0</c:v>
                </c:pt>
                <c:pt idx="1">
                  <c:v>4</c:v>
                </c:pt>
                <c:pt idx="2">
                  <c:v>5</c:v>
                </c:pt>
                <c:pt idx="3">
                  <c:v>5</c:v>
                </c:pt>
                <c:pt idx="4">
                  <c:v>0</c:v>
                </c:pt>
              </c:numCache>
            </c:numRef>
          </c:val>
        </c:ser>
        <c:dLbls/>
        <c:gapWidth val="63"/>
        <c:axId val="149197952"/>
        <c:axId val="149199488"/>
      </c:barChart>
      <c:catAx>
        <c:axId val="149197952"/>
        <c:scaling>
          <c:orientation val="minMax"/>
        </c:scaling>
        <c:axPos val="l"/>
        <c:tickLblPos val="nextTo"/>
        <c:txPr>
          <a:bodyPr/>
          <a:lstStyle/>
          <a:p>
            <a:pPr>
              <a:defRPr lang="es-MX">
                <a:latin typeface="Times New Roman" panose="02020603050405020304" pitchFamily="18" charset="0"/>
                <a:cs typeface="Times New Roman" panose="02020603050405020304" pitchFamily="18" charset="0"/>
              </a:defRPr>
            </a:pPr>
            <a:endParaRPr lang="es-PY"/>
          </a:p>
        </c:txPr>
        <c:crossAx val="149199488"/>
        <c:crosses val="autoZero"/>
        <c:auto val="1"/>
        <c:lblAlgn val="ctr"/>
        <c:lblOffset val="100"/>
      </c:catAx>
      <c:valAx>
        <c:axId val="149199488"/>
        <c:scaling>
          <c:orientation val="minMax"/>
        </c:scaling>
        <c:axPos val="b"/>
        <c:majorGridlines>
          <c:spPr>
            <a:ln>
              <a:noFill/>
            </a:ln>
          </c:spPr>
        </c:majorGridlines>
        <c:numFmt formatCode="General" sourceLinked="1"/>
        <c:majorTickMark val="none"/>
        <c:tickLblPos val="none"/>
        <c:spPr>
          <a:ln>
            <a:noFill/>
          </a:ln>
        </c:spPr>
        <c:txPr>
          <a:bodyPr/>
          <a:lstStyle/>
          <a:p>
            <a:pPr>
              <a:defRPr lang="es-MX"/>
            </a:pPr>
            <a:endParaRPr lang="es-PY"/>
          </a:p>
        </c:txPr>
        <c:crossAx val="149197952"/>
        <c:crosses val="autoZero"/>
        <c:crossBetween val="between"/>
      </c:valAx>
      <c:spPr>
        <a:ln>
          <a:noFill/>
        </a:ln>
      </c:spPr>
    </c:plotArea>
    <c:plotVisOnly val="1"/>
    <c:dispBlanksAs val="gap"/>
  </c:chart>
  <c:txPr>
    <a:bodyPr/>
    <a:lstStyle/>
    <a:p>
      <a:pPr>
        <a:defRPr sz="1200">
          <a:latin typeface="Soberana Sans" pitchFamily="50" charset="0"/>
        </a:defRPr>
      </a:pPr>
      <a:endParaRPr lang="es-PY"/>
    </a:p>
  </c:txPr>
  <c:externalData r:id="rId1"/>
</c:chartSpace>
</file>

<file path=ppt/charts/chart37.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col"/>
        <c:grouping val="clustered"/>
        <c:ser>
          <c:idx val="0"/>
          <c:order val="0"/>
          <c:tx>
            <c:strRef>
              <c:f>Hoja1!$B$1</c:f>
              <c:strCache>
                <c:ptCount val="1"/>
                <c:pt idx="0">
                  <c:v>Columna1</c:v>
                </c:pt>
              </c:strCache>
            </c:strRef>
          </c:tx>
          <c:spPr>
            <a:solidFill>
              <a:schemeClr val="bg1">
                <a:lumMod val="95000"/>
              </a:schemeClr>
            </a:solidFill>
          </c:spPr>
          <c:dPt>
            <c:idx val="0"/>
            <c:spPr>
              <a:solidFill>
                <a:schemeClr val="tx2"/>
              </a:solidFill>
            </c:spPr>
          </c:dPt>
          <c:dPt>
            <c:idx val="1"/>
            <c:spPr>
              <a:solidFill>
                <a:srgbClr val="408C6D"/>
              </a:solidFill>
            </c:spPr>
          </c:dPt>
          <c:dPt>
            <c:idx val="2"/>
            <c:spPr>
              <a:solidFill>
                <a:srgbClr val="E68422"/>
              </a:solidFill>
            </c:spPr>
          </c:dPt>
          <c:dPt>
            <c:idx val="3"/>
            <c:spPr>
              <a:solidFill>
                <a:schemeClr val="accent2"/>
              </a:solidFill>
            </c:spPr>
          </c:dPt>
          <c:dPt>
            <c:idx val="4"/>
            <c:spPr>
              <a:solidFill>
                <a:schemeClr val="tx1">
                  <a:lumMod val="65000"/>
                  <a:lumOff val="35000"/>
                </a:schemeClr>
              </a:solidFill>
            </c:spPr>
          </c:dPt>
          <c:dPt>
            <c:idx val="5"/>
            <c:spPr>
              <a:solidFill>
                <a:schemeClr val="tx2">
                  <a:lumMod val="60000"/>
                  <a:lumOff val="40000"/>
                </a:schemeClr>
              </a:solidFill>
            </c:spPr>
          </c:dPt>
          <c:dLbls>
            <c:dLbl>
              <c:idx val="0"/>
              <c:layout>
                <c:manualLayout>
                  <c:x val="2.300751313058702E-3"/>
                  <c:y val="1.4871507830375818E-2"/>
                </c:manualLayout>
              </c:layout>
              <c:showVal val="1"/>
            </c:dLbl>
            <c:dLbl>
              <c:idx val="3"/>
              <c:layout>
                <c:manualLayout>
                  <c:x val="6.9022539391761081E-3"/>
                  <c:y val="1.4871507830375818E-2"/>
                </c:manualLayout>
              </c:layout>
              <c:showVal val="1"/>
            </c:dLbl>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Hoja1!$A$2:$A$7</c:f>
              <c:strCache>
                <c:ptCount val="6"/>
                <c:pt idx="0">
                  <c:v>0-6 meses</c:v>
                </c:pt>
                <c:pt idx="1">
                  <c:v>6-12 meses</c:v>
                </c:pt>
                <c:pt idx="2">
                  <c:v>12-18 meses</c:v>
                </c:pt>
                <c:pt idx="3">
                  <c:v>18-24 meses</c:v>
                </c:pt>
                <c:pt idx="4">
                  <c:v>24-36 meses</c:v>
                </c:pt>
                <c:pt idx="5">
                  <c:v>más de 36 meses</c:v>
                </c:pt>
              </c:strCache>
            </c:strRef>
          </c:cat>
          <c:val>
            <c:numRef>
              <c:f>Hoja1!$B$2:$B$7</c:f>
              <c:numCache>
                <c:formatCode>General</c:formatCode>
                <c:ptCount val="6"/>
                <c:pt idx="0">
                  <c:v>21</c:v>
                </c:pt>
                <c:pt idx="1">
                  <c:v>56</c:v>
                </c:pt>
                <c:pt idx="2">
                  <c:v>14</c:v>
                </c:pt>
                <c:pt idx="3">
                  <c:v>2</c:v>
                </c:pt>
                <c:pt idx="4">
                  <c:v>0</c:v>
                </c:pt>
                <c:pt idx="5">
                  <c:v>1</c:v>
                </c:pt>
              </c:numCache>
            </c:numRef>
          </c:val>
        </c:ser>
        <c:dLbls/>
        <c:gapWidth val="39"/>
        <c:axId val="149116416"/>
        <c:axId val="149117952"/>
      </c:barChart>
      <c:catAx>
        <c:axId val="149116416"/>
        <c:scaling>
          <c:orientation val="minMax"/>
        </c:scaling>
        <c:axPos val="b"/>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9117952"/>
        <c:crosses val="autoZero"/>
        <c:auto val="1"/>
        <c:lblAlgn val="ctr"/>
        <c:lblOffset val="100"/>
      </c:catAx>
      <c:valAx>
        <c:axId val="149117952"/>
        <c:scaling>
          <c:orientation val="minMax"/>
          <c:max val="70"/>
        </c:scaling>
        <c:axPos val="l"/>
        <c:majorGridlines>
          <c:spPr>
            <a:ln>
              <a:solidFill>
                <a:schemeClr val="bg1">
                  <a:lumMod val="75000"/>
                </a:schemeClr>
              </a:solidFill>
              <a:prstDash val="sysDash"/>
            </a:ln>
          </c:spPr>
        </c:majorGridlines>
        <c:numFmt formatCode="General" sourceLinked="1"/>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9116416"/>
        <c:crosses val="autoZero"/>
        <c:crossBetween val="between"/>
        <c:majorUnit val="10"/>
      </c:valAx>
    </c:plotArea>
    <c:plotVisOnly val="1"/>
    <c:dispBlanksAs val="gap"/>
  </c:chart>
  <c:txPr>
    <a:bodyPr/>
    <a:lstStyle/>
    <a:p>
      <a:pPr>
        <a:defRPr sz="1200">
          <a:latin typeface="Soberana Sans" pitchFamily="50" charset="0"/>
        </a:defRPr>
      </a:pPr>
      <a:endParaRPr lang="es-PY"/>
    </a:p>
  </c:txPr>
  <c:externalData r:id="rId1"/>
</c:chartSpace>
</file>

<file path=ppt/charts/chart38.xml><?xml version="1.0" encoding="utf-8"?>
<c:chartSpace xmlns:c="http://schemas.openxmlformats.org/drawingml/2006/chart" xmlns:a="http://schemas.openxmlformats.org/drawingml/2006/main" xmlns:r="http://schemas.openxmlformats.org/officeDocument/2006/relationships">
  <c:lang val="es-PY"/>
  <c:chart>
    <c:autoTitleDeleted val="1"/>
    <c:plotArea>
      <c:layout>
        <c:manualLayout>
          <c:layoutTarget val="inner"/>
          <c:xMode val="edge"/>
          <c:yMode val="edge"/>
          <c:x val="8.0486855225792242E-2"/>
          <c:y val="4.6865163130022584E-2"/>
          <c:w val="0.88322679901182688"/>
          <c:h val="0.73007320174301615"/>
        </c:manualLayout>
      </c:layout>
      <c:barChart>
        <c:barDir val="col"/>
        <c:grouping val="clustered"/>
        <c:ser>
          <c:idx val="0"/>
          <c:order val="0"/>
          <c:tx>
            <c:strRef>
              <c:f>Hoja1!$B$1</c:f>
              <c:strCache>
                <c:ptCount val="1"/>
                <c:pt idx="0">
                  <c:v>Columna1</c:v>
                </c:pt>
              </c:strCache>
            </c:strRef>
          </c:tx>
          <c:spPr>
            <a:solidFill>
              <a:schemeClr val="bg1">
                <a:lumMod val="95000"/>
              </a:schemeClr>
            </a:solidFill>
          </c:spPr>
          <c:dPt>
            <c:idx val="0"/>
            <c:spPr>
              <a:solidFill>
                <a:schemeClr val="tx2"/>
              </a:solidFill>
            </c:spPr>
          </c:dPt>
          <c:dPt>
            <c:idx val="1"/>
            <c:spPr>
              <a:solidFill>
                <a:srgbClr val="408C6D"/>
              </a:solidFill>
            </c:spPr>
          </c:dPt>
          <c:dPt>
            <c:idx val="2"/>
            <c:spPr>
              <a:solidFill>
                <a:srgbClr val="E68422"/>
              </a:solidFill>
            </c:spPr>
          </c:dPt>
          <c:dLbls>
            <c:dLbl>
              <c:idx val="0"/>
              <c:layout>
                <c:manualLayout>
                  <c:x val="2.300751313058702E-3"/>
                  <c:y val="1.4871507830375818E-2"/>
                </c:manualLayout>
              </c:layout>
              <c:showVal val="1"/>
            </c:dLbl>
            <c:dLbl>
              <c:idx val="3"/>
              <c:layout>
                <c:manualLayout>
                  <c:x val="6.9022539391761081E-3"/>
                  <c:y val="1.4871507830375818E-2"/>
                </c:manualLayout>
              </c:layout>
              <c:showVal val="1"/>
            </c:dLbl>
            <c:dLbl>
              <c:idx val="6"/>
              <c:delete val="1"/>
            </c:dLbl>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Hoja1!$A$2:$A$4</c:f>
              <c:strCache>
                <c:ptCount val="3"/>
                <c:pt idx="0">
                  <c:v>0-6 meses</c:v>
                </c:pt>
                <c:pt idx="1">
                  <c:v>6-12 meses</c:v>
                </c:pt>
                <c:pt idx="2">
                  <c:v>12-18 meses</c:v>
                </c:pt>
              </c:strCache>
            </c:strRef>
          </c:cat>
          <c:val>
            <c:numRef>
              <c:f>Hoja1!$B$2:$B$4</c:f>
              <c:numCache>
                <c:formatCode>General</c:formatCode>
                <c:ptCount val="3"/>
                <c:pt idx="0">
                  <c:v>6</c:v>
                </c:pt>
                <c:pt idx="1">
                  <c:v>8</c:v>
                </c:pt>
                <c:pt idx="2">
                  <c:v>0</c:v>
                </c:pt>
              </c:numCache>
            </c:numRef>
          </c:val>
        </c:ser>
        <c:dLbls/>
        <c:gapWidth val="39"/>
        <c:axId val="149394176"/>
        <c:axId val="149395712"/>
      </c:barChart>
      <c:catAx>
        <c:axId val="149394176"/>
        <c:scaling>
          <c:orientation val="minMax"/>
        </c:scaling>
        <c:axPos val="b"/>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9395712"/>
        <c:crosses val="autoZero"/>
        <c:auto val="1"/>
        <c:lblAlgn val="ctr"/>
        <c:lblOffset val="100"/>
      </c:catAx>
      <c:valAx>
        <c:axId val="149395712"/>
        <c:scaling>
          <c:orientation val="minMax"/>
          <c:max val="10"/>
        </c:scaling>
        <c:axPos val="l"/>
        <c:majorGridlines>
          <c:spPr>
            <a:ln>
              <a:solidFill>
                <a:schemeClr val="bg1">
                  <a:lumMod val="75000"/>
                </a:schemeClr>
              </a:solidFill>
              <a:prstDash val="sysDash"/>
            </a:ln>
          </c:spPr>
        </c:majorGridlines>
        <c:numFmt formatCode="General" sourceLinked="1"/>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49394176"/>
        <c:crosses val="autoZero"/>
        <c:crossBetween val="between"/>
        <c:majorUnit val="2"/>
      </c:valAx>
    </c:plotArea>
    <c:plotVisOnly val="1"/>
    <c:dispBlanksAs val="gap"/>
  </c:chart>
  <c:txPr>
    <a:bodyPr/>
    <a:lstStyle/>
    <a:p>
      <a:pPr>
        <a:defRPr sz="1200">
          <a:latin typeface="Soberana Sans" pitchFamily="50" charset="0"/>
        </a:defRPr>
      </a:pPr>
      <a:endParaRPr lang="es-PY"/>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bar"/>
        <c:grouping val="clustered"/>
        <c:ser>
          <c:idx val="0"/>
          <c:order val="0"/>
          <c:tx>
            <c:strRef>
              <c:f>Hoja1!$B$1</c:f>
              <c:strCache>
                <c:ptCount val="1"/>
                <c:pt idx="0">
                  <c:v>Serie 1</c:v>
                </c:pt>
              </c:strCache>
            </c:strRef>
          </c:tx>
          <c:spPr>
            <a:solidFill>
              <a:schemeClr val="accent1"/>
            </a:solidFill>
          </c:spPr>
          <c:dPt>
            <c:idx val="0"/>
            <c:spPr>
              <a:solidFill>
                <a:schemeClr val="tx1">
                  <a:lumMod val="65000"/>
                  <a:lumOff val="35000"/>
                </a:schemeClr>
              </a:solidFill>
            </c:spPr>
          </c:dPt>
          <c:dPt>
            <c:idx val="1"/>
            <c:spPr>
              <a:solidFill>
                <a:schemeClr val="accent2"/>
              </a:solidFill>
            </c:spPr>
          </c:dPt>
          <c:dPt>
            <c:idx val="2"/>
            <c:spPr>
              <a:solidFill>
                <a:srgbClr val="E68422"/>
              </a:solidFill>
            </c:spPr>
          </c:dPt>
          <c:dPt>
            <c:idx val="3"/>
            <c:spPr>
              <a:solidFill>
                <a:srgbClr val="408C6D"/>
              </a:solidFill>
            </c:spPr>
          </c:dPt>
          <c:dLbls>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Inicial</c:v>
                </c:pt>
                <c:pt idx="1">
                  <c:v>Parcial</c:v>
                </c:pt>
                <c:pt idx="2">
                  <c:v>Aceptable</c:v>
                </c:pt>
                <c:pt idx="3">
                  <c:v>Amplio</c:v>
                </c:pt>
                <c:pt idx="4">
                  <c:v>Total</c:v>
                </c:pt>
              </c:strCache>
            </c:strRef>
          </c:cat>
          <c:val>
            <c:numRef>
              <c:f>Hoja1!$B$2:$B$6</c:f>
              <c:numCache>
                <c:formatCode>General</c:formatCode>
                <c:ptCount val="5"/>
                <c:pt idx="0">
                  <c:v>0</c:v>
                </c:pt>
                <c:pt idx="1">
                  <c:v>1</c:v>
                </c:pt>
                <c:pt idx="2">
                  <c:v>12</c:v>
                </c:pt>
                <c:pt idx="3">
                  <c:v>1</c:v>
                </c:pt>
                <c:pt idx="4">
                  <c:v>0</c:v>
                </c:pt>
              </c:numCache>
            </c:numRef>
          </c:val>
        </c:ser>
        <c:dLbls/>
        <c:gapWidth val="63"/>
        <c:axId val="120171136"/>
        <c:axId val="120181120"/>
      </c:barChart>
      <c:catAx>
        <c:axId val="120171136"/>
        <c:scaling>
          <c:orientation val="minMax"/>
        </c:scaling>
        <c:axPos val="l"/>
        <c:tickLblPos val="nextTo"/>
        <c:txPr>
          <a:bodyPr/>
          <a:lstStyle/>
          <a:p>
            <a:pPr>
              <a:defRPr lang="es-MX">
                <a:latin typeface="Times New Roman" panose="02020603050405020304" pitchFamily="18" charset="0"/>
                <a:cs typeface="Times New Roman" panose="02020603050405020304" pitchFamily="18" charset="0"/>
              </a:defRPr>
            </a:pPr>
            <a:endParaRPr lang="es-PY"/>
          </a:p>
        </c:txPr>
        <c:crossAx val="120181120"/>
        <c:crosses val="autoZero"/>
        <c:auto val="1"/>
        <c:lblAlgn val="ctr"/>
        <c:lblOffset val="100"/>
      </c:catAx>
      <c:valAx>
        <c:axId val="120181120"/>
        <c:scaling>
          <c:orientation val="minMax"/>
        </c:scaling>
        <c:axPos val="b"/>
        <c:majorGridlines>
          <c:spPr>
            <a:ln>
              <a:noFill/>
            </a:ln>
          </c:spPr>
        </c:majorGridlines>
        <c:numFmt formatCode="General" sourceLinked="1"/>
        <c:majorTickMark val="none"/>
        <c:tickLblPos val="none"/>
        <c:spPr>
          <a:ln>
            <a:noFill/>
          </a:ln>
        </c:spPr>
        <c:txPr>
          <a:bodyPr/>
          <a:lstStyle/>
          <a:p>
            <a:pPr>
              <a:defRPr lang="es-MX"/>
            </a:pPr>
            <a:endParaRPr lang="es-PY"/>
          </a:p>
        </c:txPr>
        <c:crossAx val="120171136"/>
        <c:crosses val="autoZero"/>
        <c:crossBetween val="between"/>
      </c:valAx>
      <c:spPr>
        <a:ln>
          <a:noFill/>
        </a:ln>
      </c:spPr>
    </c:plotArea>
    <c:plotVisOnly val="1"/>
    <c:dispBlanksAs val="gap"/>
  </c:chart>
  <c:txPr>
    <a:bodyPr/>
    <a:lstStyle/>
    <a:p>
      <a:pPr>
        <a:defRPr sz="1200">
          <a:latin typeface="Soberana Sans" pitchFamily="50" charset="0"/>
        </a:defRPr>
      </a:pPr>
      <a:endParaRPr lang="es-PY"/>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col"/>
        <c:grouping val="clustered"/>
        <c:ser>
          <c:idx val="0"/>
          <c:order val="0"/>
          <c:tx>
            <c:strRef>
              <c:f>Hoja1!$B$1</c:f>
              <c:strCache>
                <c:ptCount val="1"/>
                <c:pt idx="0">
                  <c:v>Columna1</c:v>
                </c:pt>
              </c:strCache>
            </c:strRef>
          </c:tx>
          <c:spPr>
            <a:solidFill>
              <a:schemeClr val="bg1">
                <a:lumMod val="95000"/>
              </a:schemeClr>
            </a:solidFill>
          </c:spPr>
          <c:dPt>
            <c:idx val="0"/>
            <c:spPr>
              <a:solidFill>
                <a:schemeClr val="tx2"/>
              </a:solidFill>
            </c:spPr>
          </c:dPt>
          <c:dPt>
            <c:idx val="1"/>
            <c:spPr>
              <a:solidFill>
                <a:srgbClr val="408C6D"/>
              </a:solidFill>
            </c:spPr>
          </c:dPt>
          <c:dPt>
            <c:idx val="2"/>
            <c:spPr>
              <a:solidFill>
                <a:srgbClr val="E68422"/>
              </a:solidFill>
            </c:spPr>
          </c:dPt>
          <c:dPt>
            <c:idx val="3"/>
            <c:spPr>
              <a:solidFill>
                <a:schemeClr val="accent2"/>
              </a:solidFill>
            </c:spPr>
          </c:dPt>
          <c:dLbls>
            <c:dLbl>
              <c:idx val="0"/>
              <c:layout>
                <c:manualLayout>
                  <c:x val="2.300751313058702E-3"/>
                  <c:y val="1.4871507830375818E-2"/>
                </c:manualLayout>
              </c:layout>
              <c:showVal val="1"/>
            </c:dLbl>
            <c:dLbl>
              <c:idx val="1"/>
              <c:layout>
                <c:manualLayout>
                  <c:x val="0"/>
                  <c:y val="2.7435223246799749E-2"/>
                </c:manualLayout>
              </c:layout>
              <c:showVal val="1"/>
            </c:dLbl>
            <c:dLbl>
              <c:idx val="3"/>
              <c:layout>
                <c:manualLayout>
                  <c:x val="6.9022539391761081E-3"/>
                  <c:y val="1.4871507830375818E-2"/>
                </c:manualLayout>
              </c:layout>
              <c:showVal val="1"/>
            </c:dLbl>
            <c:dLbl>
              <c:idx val="6"/>
              <c:delete val="1"/>
            </c:dLbl>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Hoja1!$A$2:$A$5</c:f>
              <c:strCache>
                <c:ptCount val="4"/>
                <c:pt idx="0">
                  <c:v>0-6 meses</c:v>
                </c:pt>
                <c:pt idx="1">
                  <c:v>6-12 meses</c:v>
                </c:pt>
                <c:pt idx="2">
                  <c:v>12-18 meses</c:v>
                </c:pt>
                <c:pt idx="3">
                  <c:v>más de 18 meses</c:v>
                </c:pt>
              </c:strCache>
            </c:strRef>
          </c:cat>
          <c:val>
            <c:numRef>
              <c:f>Hoja1!$B$2:$B$5</c:f>
              <c:numCache>
                <c:formatCode>General</c:formatCode>
                <c:ptCount val="4"/>
                <c:pt idx="0">
                  <c:v>13</c:v>
                </c:pt>
                <c:pt idx="1">
                  <c:v>66</c:v>
                </c:pt>
                <c:pt idx="2">
                  <c:v>15</c:v>
                </c:pt>
                <c:pt idx="3">
                  <c:v>0</c:v>
                </c:pt>
              </c:numCache>
            </c:numRef>
          </c:val>
        </c:ser>
        <c:dLbls/>
        <c:gapWidth val="39"/>
        <c:axId val="120654464"/>
        <c:axId val="120660352"/>
      </c:barChart>
      <c:catAx>
        <c:axId val="120654464"/>
        <c:scaling>
          <c:orientation val="minMax"/>
        </c:scaling>
        <c:axPos val="b"/>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20660352"/>
        <c:crosses val="autoZero"/>
        <c:auto val="1"/>
        <c:lblAlgn val="ctr"/>
        <c:lblOffset val="100"/>
      </c:catAx>
      <c:valAx>
        <c:axId val="120660352"/>
        <c:scaling>
          <c:orientation val="minMax"/>
          <c:max val="75"/>
          <c:min val="0"/>
        </c:scaling>
        <c:axPos val="l"/>
        <c:majorGridlines>
          <c:spPr>
            <a:ln>
              <a:solidFill>
                <a:schemeClr val="bg1">
                  <a:lumMod val="75000"/>
                </a:schemeClr>
              </a:solidFill>
              <a:prstDash val="sysDash"/>
            </a:ln>
          </c:spPr>
        </c:majorGridlines>
        <c:numFmt formatCode="General" sourceLinked="1"/>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20654464"/>
        <c:crosses val="autoZero"/>
        <c:crossBetween val="between"/>
        <c:majorUnit val="10"/>
      </c:valAx>
    </c:plotArea>
    <c:plotVisOnly val="1"/>
    <c:dispBlanksAs val="gap"/>
  </c:chart>
  <c:txPr>
    <a:bodyPr/>
    <a:lstStyle/>
    <a:p>
      <a:pPr>
        <a:defRPr sz="1200">
          <a:latin typeface="Soberana Sans" pitchFamily="50" charset="0"/>
        </a:defRPr>
      </a:pPr>
      <a:endParaRPr lang="es-PY"/>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s-PY"/>
  <c:chart>
    <c:autoTitleDeleted val="1"/>
    <c:plotArea>
      <c:layout>
        <c:manualLayout>
          <c:layoutTarget val="inner"/>
          <c:xMode val="edge"/>
          <c:yMode val="edge"/>
          <c:x val="8.0486855225792242E-2"/>
          <c:y val="4.6865163130022584E-2"/>
          <c:w val="0.88322679901182688"/>
          <c:h val="0.73007320174301615"/>
        </c:manualLayout>
      </c:layout>
      <c:barChart>
        <c:barDir val="col"/>
        <c:grouping val="clustered"/>
        <c:ser>
          <c:idx val="0"/>
          <c:order val="0"/>
          <c:tx>
            <c:strRef>
              <c:f>Hoja1!$B$1</c:f>
              <c:strCache>
                <c:ptCount val="1"/>
                <c:pt idx="0">
                  <c:v>Columna1</c:v>
                </c:pt>
              </c:strCache>
            </c:strRef>
          </c:tx>
          <c:spPr>
            <a:solidFill>
              <a:schemeClr val="bg1">
                <a:lumMod val="95000"/>
              </a:schemeClr>
            </a:solidFill>
          </c:spPr>
          <c:dPt>
            <c:idx val="0"/>
            <c:spPr>
              <a:solidFill>
                <a:schemeClr val="tx2"/>
              </a:solidFill>
            </c:spPr>
          </c:dPt>
          <c:dPt>
            <c:idx val="1"/>
            <c:spPr>
              <a:solidFill>
                <a:srgbClr val="408C6D"/>
              </a:solidFill>
            </c:spPr>
          </c:dPt>
          <c:dPt>
            <c:idx val="2"/>
            <c:spPr>
              <a:solidFill>
                <a:srgbClr val="E68422"/>
              </a:solidFill>
            </c:spPr>
          </c:dPt>
          <c:dPt>
            <c:idx val="3"/>
            <c:spPr>
              <a:solidFill>
                <a:schemeClr val="accent2"/>
              </a:solidFill>
            </c:spPr>
          </c:dPt>
          <c:dLbls>
            <c:dLbl>
              <c:idx val="0"/>
              <c:layout>
                <c:manualLayout>
                  <c:x val="2.300751313058702E-3"/>
                  <c:y val="1.4871507830375818E-2"/>
                </c:manualLayout>
              </c:layout>
              <c:showVal val="1"/>
            </c:dLbl>
            <c:dLbl>
              <c:idx val="3"/>
              <c:layout>
                <c:manualLayout>
                  <c:x val="6.9022539391761081E-3"/>
                  <c:y val="1.4871507830375818E-2"/>
                </c:manualLayout>
              </c:layout>
              <c:showVal val="1"/>
            </c:dLbl>
            <c:dLbl>
              <c:idx val="6"/>
              <c:delete val="1"/>
            </c:dLbl>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Hoja1!$A$2:$A$5</c:f>
              <c:strCache>
                <c:ptCount val="4"/>
                <c:pt idx="0">
                  <c:v>0-6 meses</c:v>
                </c:pt>
                <c:pt idx="1">
                  <c:v>6-12 meses</c:v>
                </c:pt>
                <c:pt idx="2">
                  <c:v>12-18 meses</c:v>
                </c:pt>
                <c:pt idx="3">
                  <c:v>más de 18 meses</c:v>
                </c:pt>
              </c:strCache>
            </c:strRef>
          </c:cat>
          <c:val>
            <c:numRef>
              <c:f>Hoja1!$B$2:$B$5</c:f>
              <c:numCache>
                <c:formatCode>General</c:formatCode>
                <c:ptCount val="4"/>
                <c:pt idx="0">
                  <c:v>6</c:v>
                </c:pt>
                <c:pt idx="1">
                  <c:v>6</c:v>
                </c:pt>
                <c:pt idx="2">
                  <c:v>2</c:v>
                </c:pt>
                <c:pt idx="3">
                  <c:v>0</c:v>
                </c:pt>
              </c:numCache>
            </c:numRef>
          </c:val>
        </c:ser>
        <c:dLbls/>
        <c:gapWidth val="39"/>
        <c:axId val="120776576"/>
        <c:axId val="120778112"/>
      </c:barChart>
      <c:catAx>
        <c:axId val="120776576"/>
        <c:scaling>
          <c:orientation val="minMax"/>
        </c:scaling>
        <c:axPos val="b"/>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20778112"/>
        <c:crosses val="autoZero"/>
        <c:auto val="1"/>
        <c:lblAlgn val="ctr"/>
        <c:lblOffset val="100"/>
      </c:catAx>
      <c:valAx>
        <c:axId val="120778112"/>
        <c:scaling>
          <c:orientation val="minMax"/>
          <c:max val="10"/>
        </c:scaling>
        <c:axPos val="l"/>
        <c:majorGridlines>
          <c:spPr>
            <a:ln>
              <a:solidFill>
                <a:schemeClr val="bg1">
                  <a:lumMod val="75000"/>
                </a:schemeClr>
              </a:solidFill>
              <a:prstDash val="sysDash"/>
            </a:ln>
          </c:spPr>
        </c:majorGridlines>
        <c:numFmt formatCode="General" sourceLinked="1"/>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20776576"/>
        <c:crosses val="autoZero"/>
        <c:crossBetween val="between"/>
        <c:majorUnit val="2"/>
      </c:valAx>
    </c:plotArea>
    <c:plotVisOnly val="1"/>
    <c:dispBlanksAs val="gap"/>
  </c:chart>
  <c:txPr>
    <a:bodyPr/>
    <a:lstStyle/>
    <a:p>
      <a:pPr>
        <a:defRPr sz="1200">
          <a:latin typeface="Soberana Sans" pitchFamily="50" charset="0"/>
        </a:defRPr>
      </a:pPr>
      <a:endParaRPr lang="es-PY"/>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bar"/>
        <c:grouping val="clustered"/>
        <c:ser>
          <c:idx val="0"/>
          <c:order val="0"/>
          <c:tx>
            <c:strRef>
              <c:f>Hoja1!$B$1</c:f>
              <c:strCache>
                <c:ptCount val="1"/>
                <c:pt idx="0">
                  <c:v>Serie 1</c:v>
                </c:pt>
              </c:strCache>
            </c:strRef>
          </c:tx>
          <c:spPr>
            <a:solidFill>
              <a:schemeClr val="accent1"/>
            </a:solidFill>
          </c:spPr>
          <c:dPt>
            <c:idx val="0"/>
            <c:spPr>
              <a:solidFill>
                <a:schemeClr val="tx1">
                  <a:lumMod val="65000"/>
                  <a:lumOff val="35000"/>
                </a:schemeClr>
              </a:solidFill>
            </c:spPr>
          </c:dPt>
          <c:dPt>
            <c:idx val="1"/>
            <c:spPr>
              <a:solidFill>
                <a:schemeClr val="accent2"/>
              </a:solidFill>
            </c:spPr>
          </c:dPt>
          <c:dPt>
            <c:idx val="2"/>
            <c:spPr>
              <a:solidFill>
                <a:srgbClr val="E68422"/>
              </a:solidFill>
            </c:spPr>
          </c:dPt>
          <c:dPt>
            <c:idx val="3"/>
            <c:spPr>
              <a:solidFill>
                <a:srgbClr val="408C6D"/>
              </a:solidFill>
            </c:spPr>
          </c:dPt>
          <c:dLbls>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Inicial</c:v>
                </c:pt>
                <c:pt idx="1">
                  <c:v>Parcial</c:v>
                </c:pt>
                <c:pt idx="2">
                  <c:v>Aceptable</c:v>
                </c:pt>
                <c:pt idx="3">
                  <c:v>Amplio</c:v>
                </c:pt>
                <c:pt idx="4">
                  <c:v>Total</c:v>
                </c:pt>
              </c:strCache>
            </c:strRef>
          </c:cat>
          <c:val>
            <c:numRef>
              <c:f>Hoja1!$B$2:$B$6</c:f>
              <c:numCache>
                <c:formatCode>General</c:formatCode>
                <c:ptCount val="5"/>
                <c:pt idx="0">
                  <c:v>9</c:v>
                </c:pt>
                <c:pt idx="1">
                  <c:v>40</c:v>
                </c:pt>
                <c:pt idx="2">
                  <c:v>31</c:v>
                </c:pt>
                <c:pt idx="3">
                  <c:v>14</c:v>
                </c:pt>
                <c:pt idx="4">
                  <c:v>0</c:v>
                </c:pt>
              </c:numCache>
            </c:numRef>
          </c:val>
        </c:ser>
        <c:dLbls/>
        <c:gapWidth val="63"/>
        <c:axId val="126107648"/>
        <c:axId val="126109184"/>
      </c:barChart>
      <c:catAx>
        <c:axId val="126107648"/>
        <c:scaling>
          <c:orientation val="minMax"/>
        </c:scaling>
        <c:axPos val="l"/>
        <c:tickLblPos val="nextTo"/>
        <c:txPr>
          <a:bodyPr/>
          <a:lstStyle/>
          <a:p>
            <a:pPr>
              <a:defRPr lang="es-MX">
                <a:latin typeface="Times New Roman" panose="02020603050405020304" pitchFamily="18" charset="0"/>
                <a:cs typeface="Times New Roman" panose="02020603050405020304" pitchFamily="18" charset="0"/>
              </a:defRPr>
            </a:pPr>
            <a:endParaRPr lang="es-PY"/>
          </a:p>
        </c:txPr>
        <c:crossAx val="126109184"/>
        <c:crosses val="autoZero"/>
        <c:auto val="1"/>
        <c:lblAlgn val="ctr"/>
        <c:lblOffset val="100"/>
      </c:catAx>
      <c:valAx>
        <c:axId val="126109184"/>
        <c:scaling>
          <c:orientation val="minMax"/>
        </c:scaling>
        <c:axPos val="b"/>
        <c:majorGridlines>
          <c:spPr>
            <a:ln>
              <a:noFill/>
            </a:ln>
          </c:spPr>
        </c:majorGridlines>
        <c:numFmt formatCode="General" sourceLinked="1"/>
        <c:majorTickMark val="none"/>
        <c:tickLblPos val="none"/>
        <c:spPr>
          <a:ln>
            <a:noFill/>
          </a:ln>
        </c:spPr>
        <c:txPr>
          <a:bodyPr/>
          <a:lstStyle/>
          <a:p>
            <a:pPr>
              <a:defRPr lang="es-MX"/>
            </a:pPr>
            <a:endParaRPr lang="es-PY"/>
          </a:p>
        </c:txPr>
        <c:crossAx val="126107648"/>
        <c:crosses val="autoZero"/>
        <c:crossBetween val="between"/>
      </c:valAx>
      <c:spPr>
        <a:ln>
          <a:noFill/>
        </a:ln>
      </c:spPr>
    </c:plotArea>
    <c:plotVisOnly val="1"/>
    <c:dispBlanksAs val="gap"/>
  </c:chart>
  <c:txPr>
    <a:bodyPr/>
    <a:lstStyle/>
    <a:p>
      <a:pPr>
        <a:defRPr sz="1200">
          <a:latin typeface="Soberana Sans" pitchFamily="50" charset="0"/>
        </a:defRPr>
      </a:pPr>
      <a:endParaRPr lang="es-PY"/>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bar"/>
        <c:grouping val="clustered"/>
        <c:ser>
          <c:idx val="0"/>
          <c:order val="0"/>
          <c:tx>
            <c:strRef>
              <c:f>Hoja1!$B$1</c:f>
              <c:strCache>
                <c:ptCount val="1"/>
                <c:pt idx="0">
                  <c:v>Serie 1</c:v>
                </c:pt>
              </c:strCache>
            </c:strRef>
          </c:tx>
          <c:spPr>
            <a:solidFill>
              <a:schemeClr val="accent1"/>
            </a:solidFill>
          </c:spPr>
          <c:dPt>
            <c:idx val="0"/>
            <c:spPr>
              <a:solidFill>
                <a:schemeClr val="tx1">
                  <a:lumMod val="65000"/>
                  <a:lumOff val="35000"/>
                </a:schemeClr>
              </a:solidFill>
            </c:spPr>
          </c:dPt>
          <c:dPt>
            <c:idx val="1"/>
            <c:spPr>
              <a:solidFill>
                <a:schemeClr val="accent2"/>
              </a:solidFill>
            </c:spPr>
          </c:dPt>
          <c:dPt>
            <c:idx val="2"/>
            <c:spPr>
              <a:solidFill>
                <a:srgbClr val="E68422"/>
              </a:solidFill>
            </c:spPr>
          </c:dPt>
          <c:dPt>
            <c:idx val="3"/>
            <c:spPr>
              <a:solidFill>
                <a:srgbClr val="408C6D"/>
              </a:solidFill>
            </c:spPr>
          </c:dPt>
          <c:dLbls>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Inicial</c:v>
                </c:pt>
                <c:pt idx="1">
                  <c:v>Parcial</c:v>
                </c:pt>
                <c:pt idx="2">
                  <c:v>Aceptable</c:v>
                </c:pt>
                <c:pt idx="3">
                  <c:v>Amplio</c:v>
                </c:pt>
                <c:pt idx="4">
                  <c:v>Total</c:v>
                </c:pt>
              </c:strCache>
            </c:strRef>
          </c:cat>
          <c:val>
            <c:numRef>
              <c:f>Hoja1!$B$2:$B$6</c:f>
              <c:numCache>
                <c:formatCode>General</c:formatCode>
                <c:ptCount val="5"/>
                <c:pt idx="0">
                  <c:v>1</c:v>
                </c:pt>
                <c:pt idx="1">
                  <c:v>7</c:v>
                </c:pt>
                <c:pt idx="2">
                  <c:v>5</c:v>
                </c:pt>
                <c:pt idx="3">
                  <c:v>1</c:v>
                </c:pt>
                <c:pt idx="4">
                  <c:v>0</c:v>
                </c:pt>
              </c:numCache>
            </c:numRef>
          </c:val>
        </c:ser>
        <c:dLbls/>
        <c:gapWidth val="63"/>
        <c:axId val="126216448"/>
        <c:axId val="126226432"/>
      </c:barChart>
      <c:catAx>
        <c:axId val="126216448"/>
        <c:scaling>
          <c:orientation val="minMax"/>
        </c:scaling>
        <c:axPos val="l"/>
        <c:tickLblPos val="nextTo"/>
        <c:txPr>
          <a:bodyPr/>
          <a:lstStyle/>
          <a:p>
            <a:pPr>
              <a:defRPr lang="es-MX">
                <a:latin typeface="Times New Roman" panose="02020603050405020304" pitchFamily="18" charset="0"/>
                <a:cs typeface="Times New Roman" panose="02020603050405020304" pitchFamily="18" charset="0"/>
              </a:defRPr>
            </a:pPr>
            <a:endParaRPr lang="es-PY"/>
          </a:p>
        </c:txPr>
        <c:crossAx val="126226432"/>
        <c:crosses val="autoZero"/>
        <c:auto val="1"/>
        <c:lblAlgn val="ctr"/>
        <c:lblOffset val="100"/>
      </c:catAx>
      <c:valAx>
        <c:axId val="126226432"/>
        <c:scaling>
          <c:orientation val="minMax"/>
        </c:scaling>
        <c:axPos val="b"/>
        <c:majorGridlines>
          <c:spPr>
            <a:ln>
              <a:noFill/>
            </a:ln>
          </c:spPr>
        </c:majorGridlines>
        <c:numFmt formatCode="General" sourceLinked="1"/>
        <c:majorTickMark val="none"/>
        <c:tickLblPos val="none"/>
        <c:spPr>
          <a:ln>
            <a:noFill/>
          </a:ln>
        </c:spPr>
        <c:txPr>
          <a:bodyPr/>
          <a:lstStyle/>
          <a:p>
            <a:pPr>
              <a:defRPr lang="es-MX"/>
            </a:pPr>
            <a:endParaRPr lang="es-PY"/>
          </a:p>
        </c:txPr>
        <c:crossAx val="126216448"/>
        <c:crosses val="autoZero"/>
        <c:crossBetween val="between"/>
      </c:valAx>
      <c:spPr>
        <a:ln>
          <a:noFill/>
        </a:ln>
      </c:spPr>
    </c:plotArea>
    <c:plotVisOnly val="1"/>
    <c:dispBlanksAs val="gap"/>
  </c:chart>
  <c:txPr>
    <a:bodyPr/>
    <a:lstStyle/>
    <a:p>
      <a:pPr>
        <a:defRPr sz="1200">
          <a:latin typeface="Soberana Sans" pitchFamily="50" charset="0"/>
        </a:defRPr>
      </a:pPr>
      <a:endParaRPr lang="es-PY"/>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s-PY"/>
  <c:chart>
    <c:autoTitleDeleted val="1"/>
    <c:plotArea>
      <c:layout/>
      <c:barChart>
        <c:barDir val="col"/>
        <c:grouping val="clustered"/>
        <c:ser>
          <c:idx val="0"/>
          <c:order val="0"/>
          <c:tx>
            <c:strRef>
              <c:f>Hoja1!$B$1</c:f>
              <c:strCache>
                <c:ptCount val="1"/>
                <c:pt idx="0">
                  <c:v>Columna1</c:v>
                </c:pt>
              </c:strCache>
            </c:strRef>
          </c:tx>
          <c:spPr>
            <a:solidFill>
              <a:schemeClr val="bg1">
                <a:lumMod val="95000"/>
              </a:schemeClr>
            </a:solidFill>
          </c:spPr>
          <c:dPt>
            <c:idx val="0"/>
            <c:spPr>
              <a:solidFill>
                <a:schemeClr val="tx2"/>
              </a:solidFill>
            </c:spPr>
          </c:dPt>
          <c:dPt>
            <c:idx val="1"/>
            <c:spPr>
              <a:solidFill>
                <a:srgbClr val="408C6D"/>
              </a:solidFill>
            </c:spPr>
          </c:dPt>
          <c:dPt>
            <c:idx val="2"/>
            <c:spPr>
              <a:solidFill>
                <a:srgbClr val="E68422"/>
              </a:solidFill>
            </c:spPr>
          </c:dPt>
          <c:dPt>
            <c:idx val="3"/>
            <c:spPr>
              <a:solidFill>
                <a:schemeClr val="accent2"/>
              </a:solidFill>
            </c:spPr>
          </c:dPt>
          <c:dPt>
            <c:idx val="4"/>
            <c:spPr>
              <a:solidFill>
                <a:schemeClr val="tx1">
                  <a:lumMod val="65000"/>
                  <a:lumOff val="35000"/>
                </a:schemeClr>
              </a:solidFill>
            </c:spPr>
          </c:dPt>
          <c:dLbls>
            <c:dLbl>
              <c:idx val="0"/>
              <c:layout>
                <c:manualLayout>
                  <c:x val="2.300751313058702E-3"/>
                  <c:y val="1.4871507830375818E-2"/>
                </c:manualLayout>
              </c:layout>
              <c:showVal val="1"/>
            </c:dLbl>
            <c:dLbl>
              <c:idx val="3"/>
              <c:layout>
                <c:manualLayout>
                  <c:x val="6.9022539391761081E-3"/>
                  <c:y val="1.4871507830375818E-2"/>
                </c:manualLayout>
              </c:layout>
              <c:showVal val="1"/>
            </c:dLbl>
            <c:dLbl>
              <c:idx val="6"/>
              <c:delete val="1"/>
            </c:dLbl>
            <c:txPr>
              <a:bodyPr/>
              <a:lstStyle/>
              <a:p>
                <a:pPr>
                  <a:defRPr lang="es-MX">
                    <a:latin typeface="Times New Roman" panose="02020603050405020304" pitchFamily="18" charset="0"/>
                    <a:cs typeface="Times New Roman" panose="02020603050405020304" pitchFamily="18" charset="0"/>
                  </a:defRPr>
                </a:pPr>
                <a:endParaRPr lang="es-PY"/>
              </a:p>
            </c:txPr>
            <c:showVal val="1"/>
          </c:dLbls>
          <c:cat>
            <c:strRef>
              <c:f>Hoja1!$A$2:$A$6</c:f>
              <c:strCache>
                <c:ptCount val="5"/>
                <c:pt idx="0">
                  <c:v>0-6 meses</c:v>
                </c:pt>
                <c:pt idx="1">
                  <c:v>6-12 meses</c:v>
                </c:pt>
                <c:pt idx="2">
                  <c:v>12-18 meses</c:v>
                </c:pt>
                <c:pt idx="3">
                  <c:v>18-24 meses</c:v>
                </c:pt>
                <c:pt idx="4">
                  <c:v>más de 24 meses</c:v>
                </c:pt>
              </c:strCache>
            </c:strRef>
          </c:cat>
          <c:val>
            <c:numRef>
              <c:f>Hoja1!$B$2:$B$6</c:f>
              <c:numCache>
                <c:formatCode>General</c:formatCode>
                <c:ptCount val="5"/>
                <c:pt idx="0">
                  <c:v>8</c:v>
                </c:pt>
                <c:pt idx="1">
                  <c:v>65</c:v>
                </c:pt>
                <c:pt idx="2">
                  <c:v>18</c:v>
                </c:pt>
                <c:pt idx="3">
                  <c:v>2</c:v>
                </c:pt>
                <c:pt idx="4">
                  <c:v>1</c:v>
                </c:pt>
              </c:numCache>
            </c:numRef>
          </c:val>
        </c:ser>
        <c:dLbls/>
        <c:gapWidth val="39"/>
        <c:axId val="119519488"/>
        <c:axId val="119529472"/>
      </c:barChart>
      <c:catAx>
        <c:axId val="119519488"/>
        <c:scaling>
          <c:orientation val="minMax"/>
        </c:scaling>
        <c:axPos val="b"/>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19529472"/>
        <c:crosses val="autoZero"/>
        <c:auto val="1"/>
        <c:lblAlgn val="ctr"/>
        <c:lblOffset val="100"/>
      </c:catAx>
      <c:valAx>
        <c:axId val="119529472"/>
        <c:scaling>
          <c:orientation val="minMax"/>
          <c:max val="70"/>
        </c:scaling>
        <c:axPos val="l"/>
        <c:majorGridlines>
          <c:spPr>
            <a:ln>
              <a:solidFill>
                <a:schemeClr val="bg1">
                  <a:lumMod val="75000"/>
                </a:schemeClr>
              </a:solidFill>
              <a:prstDash val="sysDash"/>
            </a:ln>
          </c:spPr>
        </c:majorGridlines>
        <c:numFmt formatCode="General" sourceLinked="1"/>
        <c:tickLblPos val="nextTo"/>
        <c:txPr>
          <a:bodyPr/>
          <a:lstStyle/>
          <a:p>
            <a:pPr>
              <a:defRPr lang="es-MX" sz="1100">
                <a:latin typeface="Times New Roman" panose="02020603050405020304" pitchFamily="18" charset="0"/>
                <a:cs typeface="Times New Roman" panose="02020603050405020304" pitchFamily="18" charset="0"/>
              </a:defRPr>
            </a:pPr>
            <a:endParaRPr lang="es-PY"/>
          </a:p>
        </c:txPr>
        <c:crossAx val="119519488"/>
        <c:crosses val="autoZero"/>
        <c:crossBetween val="between"/>
        <c:majorUnit val="10"/>
      </c:valAx>
    </c:plotArea>
    <c:plotVisOnly val="1"/>
    <c:dispBlanksAs val="gap"/>
  </c:chart>
  <c:txPr>
    <a:bodyPr/>
    <a:lstStyle/>
    <a:p>
      <a:pPr>
        <a:defRPr sz="1200">
          <a:latin typeface="Soberana Sans" pitchFamily="50" charset="0"/>
        </a:defRPr>
      </a:pPr>
      <a:endParaRPr lang="es-PY"/>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2 Marcador de fecha"/>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ABB2A82-B3E3-4BE7-87B6-E419AD68BE99}" type="datetimeFigureOut">
              <a:rPr lang="es-MX" smtClean="0"/>
              <a:pPr/>
              <a:t>20/04/2014</a:t>
            </a:fld>
            <a:endParaRPr lang="es-MX" dirty="0"/>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3365F37-DF62-4CBD-ACC9-ADFD9E04C991}" type="slidenum">
              <a:rPr lang="es-MX" smtClean="0"/>
              <a:pPr/>
              <a:t>‹Nº›</a:t>
            </a:fld>
            <a:endParaRPr lang="es-MX" dirty="0"/>
          </a:p>
        </p:txBody>
      </p:sp>
    </p:spTree>
    <p:extLst>
      <p:ext uri="{BB962C8B-B14F-4D97-AF65-F5344CB8AC3E}">
        <p14:creationId xmlns:p14="http://schemas.microsoft.com/office/powerpoint/2010/main" xmlns="" val="1624372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MX" dirty="0"/>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B09BF04-DBD3-453B-8682-449690386D95}" type="datetimeFigureOut">
              <a:rPr lang="es-MX" smtClean="0"/>
              <a:pPr/>
              <a:t>20/04/2014</a:t>
            </a:fld>
            <a:endParaRPr lang="es-MX" dirty="0"/>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MX" dirty="0"/>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8CED603-B407-4304-8E39-F88350FCE3E5}" type="slidenum">
              <a:rPr lang="es-MX" smtClean="0"/>
              <a:pPr/>
              <a:t>‹Nº›</a:t>
            </a:fld>
            <a:endParaRPr lang="es-MX" dirty="0"/>
          </a:p>
        </p:txBody>
      </p:sp>
    </p:spTree>
    <p:extLst>
      <p:ext uri="{BB962C8B-B14F-4D97-AF65-F5344CB8AC3E}">
        <p14:creationId xmlns:p14="http://schemas.microsoft.com/office/powerpoint/2010/main" xmlns="" val="292530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8CED603-B407-4304-8E39-F88350FCE3E5}" type="slidenum">
              <a:rPr lang="es-MX" smtClean="0"/>
              <a:pPr/>
              <a:t>1</a:t>
            </a:fld>
            <a:endParaRPr lang="es-MX" dirty="0"/>
          </a:p>
        </p:txBody>
      </p:sp>
    </p:spTree>
    <p:extLst>
      <p:ext uri="{BB962C8B-B14F-4D97-AF65-F5344CB8AC3E}">
        <p14:creationId xmlns:p14="http://schemas.microsoft.com/office/powerpoint/2010/main" xmlns="" val="564603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8CED603-B407-4304-8E39-F88350FCE3E5}" type="slidenum">
              <a:rPr lang="es-MX" smtClean="0"/>
              <a:pPr/>
              <a:t>10</a:t>
            </a:fld>
            <a:endParaRPr lang="es-MX" dirty="0"/>
          </a:p>
        </p:txBody>
      </p:sp>
    </p:spTree>
    <p:extLst>
      <p:ext uri="{BB962C8B-B14F-4D97-AF65-F5344CB8AC3E}">
        <p14:creationId xmlns:p14="http://schemas.microsoft.com/office/powerpoint/2010/main" xmlns="" val="569642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8CED603-B407-4304-8E39-F88350FCE3E5}" type="slidenum">
              <a:rPr lang="es-MX" smtClean="0"/>
              <a:pPr/>
              <a:t>11</a:t>
            </a:fld>
            <a:endParaRPr lang="es-MX" dirty="0"/>
          </a:p>
        </p:txBody>
      </p:sp>
    </p:spTree>
    <p:extLst>
      <p:ext uri="{BB962C8B-B14F-4D97-AF65-F5344CB8AC3E}">
        <p14:creationId xmlns:p14="http://schemas.microsoft.com/office/powerpoint/2010/main" xmlns="" val="502735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8CED603-B407-4304-8E39-F88350FCE3E5}" type="slidenum">
              <a:rPr lang="es-MX" smtClean="0"/>
              <a:pPr/>
              <a:t>12</a:t>
            </a:fld>
            <a:endParaRPr lang="es-MX" dirty="0"/>
          </a:p>
        </p:txBody>
      </p:sp>
    </p:spTree>
    <p:extLst>
      <p:ext uri="{BB962C8B-B14F-4D97-AF65-F5344CB8AC3E}">
        <p14:creationId xmlns:p14="http://schemas.microsoft.com/office/powerpoint/2010/main" xmlns="" val="19371908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B6A642B-98F6-43A7-B0A6-DB9594F8178C}" type="slidenum">
              <a:rPr lang="es-MX" smtClean="0"/>
              <a:pPr/>
              <a:t>13</a:t>
            </a:fld>
            <a:endParaRPr lang="es-MX" dirty="0"/>
          </a:p>
        </p:txBody>
      </p:sp>
      <p:graphicFrame>
        <p:nvGraphicFramePr>
          <p:cNvPr id="7" name="6 Tabla"/>
          <p:cNvGraphicFramePr>
            <a:graphicFrameLocks noGrp="1"/>
          </p:cNvGraphicFramePr>
          <p:nvPr>
            <p:extLst>
              <p:ext uri="{D42A27DB-BD31-4B8C-83A1-F6EECF244321}">
                <p14:modId xmlns:p14="http://schemas.microsoft.com/office/powerpoint/2010/main" xmlns="" val="1402602082"/>
              </p:ext>
            </p:extLst>
          </p:nvPr>
        </p:nvGraphicFramePr>
        <p:xfrm>
          <a:off x="768896" y="4739595"/>
          <a:ext cx="5472608" cy="999525"/>
        </p:xfrm>
        <a:graphic>
          <a:graphicData uri="http://schemas.openxmlformats.org/drawingml/2006/table">
            <a:tbl>
              <a:tblPr firstRow="1" bandRow="1">
                <a:tableStyleId>{5C22544A-7EE6-4342-B048-85BDC9FD1C3A}</a:tableStyleId>
              </a:tblPr>
              <a:tblGrid>
                <a:gridCol w="2736304"/>
                <a:gridCol w="2736304"/>
              </a:tblGrid>
              <a:tr h="628685">
                <a:tc>
                  <a:txBody>
                    <a:bodyPr/>
                    <a:lstStyle/>
                    <a:p>
                      <a:pPr algn="ctr"/>
                      <a:r>
                        <a:rPr lang="es-MX" sz="1000" b="1" dirty="0" smtClean="0">
                          <a:solidFill>
                            <a:schemeClr val="tx1"/>
                          </a:solidFill>
                          <a:latin typeface="Soberana Sans" pitchFamily="50" charset="0"/>
                        </a:rPr>
                        <a:t>SEGUROS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dirty="0" smtClean="0">
                          <a:solidFill>
                            <a:schemeClr val="tx1"/>
                          </a:solidFill>
                          <a:latin typeface="Soberana Sans" pitchFamily="50" charset="0"/>
                        </a:rPr>
                        <a:t>Porcentaje de implementación EIC-1</a:t>
                      </a:r>
                      <a:r>
                        <a:rPr lang="es-MX" sz="1000" b="0" baseline="0" dirty="0" smtClean="0">
                          <a:solidFill>
                            <a:schemeClr val="tx1"/>
                          </a:solidFill>
                          <a:latin typeface="Soberana Sans" pitchFamily="50" charset="0"/>
                        </a:rPr>
                        <a:t> 57.8%</a:t>
                      </a:r>
                      <a:endParaRPr lang="es-MX" sz="1000" b="0" dirty="0">
                        <a:solidFill>
                          <a:schemeClr val="tx1"/>
                        </a:solidFill>
                        <a:latin typeface="Soberana Sans" pitchFamily="50" charset="0"/>
                      </a:endParaRPr>
                    </a:p>
                  </a:txBody>
                  <a:tcPr>
                    <a:noFill/>
                  </a:tcPr>
                </a:tc>
                <a:tc>
                  <a:txBody>
                    <a:bodyPr/>
                    <a:lstStyle/>
                    <a:p>
                      <a:pPr algn="ctr"/>
                      <a:r>
                        <a:rPr lang="es-MX" sz="1000" b="1" dirty="0" smtClean="0">
                          <a:solidFill>
                            <a:schemeClr val="tx1"/>
                          </a:solidFill>
                          <a:latin typeface="Soberana Sans" pitchFamily="50" charset="0"/>
                        </a:rPr>
                        <a:t>FIANZAS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dirty="0" smtClean="0">
                          <a:solidFill>
                            <a:schemeClr val="tx1"/>
                          </a:solidFill>
                          <a:latin typeface="Soberana Sans" pitchFamily="50" charset="0"/>
                        </a:rPr>
                        <a:t>Porcentaje de implementación EIC-1</a:t>
                      </a:r>
                      <a:r>
                        <a:rPr lang="es-MX" sz="1000" b="0" baseline="0" dirty="0" smtClean="0">
                          <a:solidFill>
                            <a:schemeClr val="tx1"/>
                          </a:solidFill>
                          <a:latin typeface="Soberana Sans" pitchFamily="50" charset="0"/>
                        </a:rPr>
                        <a:t> 55.2%</a:t>
                      </a:r>
                      <a:endParaRPr lang="es-MX" sz="1000" b="0" dirty="0" smtClean="0">
                        <a:solidFill>
                          <a:schemeClr val="tx1"/>
                        </a:solidFill>
                        <a:latin typeface="Soberana Sans" pitchFamily="50" charset="0"/>
                      </a:endParaRPr>
                    </a:p>
                  </a:txBody>
                  <a:tcPr>
                    <a:noFill/>
                  </a:tcPr>
                </a:tc>
              </a:tr>
              <a:tr h="370840">
                <a:tc>
                  <a:txBody>
                    <a:bodyPr/>
                    <a:lstStyle/>
                    <a:p>
                      <a:pPr marL="0" algn="l" defTabSz="914400" rtl="0" eaLnBrk="1" fontAlgn="b" latinLnBrk="0" hangingPunct="1"/>
                      <a:endParaRPr lang="es-MX" sz="1000" b="0" kern="1200" dirty="0">
                        <a:solidFill>
                          <a:schemeClr val="tx1"/>
                        </a:solidFill>
                        <a:latin typeface="Soberana Sans" pitchFamily="50" charset="0"/>
                        <a:ea typeface="+mn-ea"/>
                        <a:cs typeface="+mn-cs"/>
                      </a:endParaRPr>
                    </a:p>
                  </a:txBody>
                  <a:tcPr marL="85725" marR="9525" marT="9525" marB="0" anchor="b">
                    <a:noFill/>
                  </a:tcPr>
                </a:tc>
                <a:tc>
                  <a:txBody>
                    <a:bodyPr/>
                    <a:lstStyle/>
                    <a:p>
                      <a:endParaRPr lang="es-MX" sz="1000" b="0" dirty="0">
                        <a:solidFill>
                          <a:schemeClr val="tx1"/>
                        </a:solidFill>
                        <a:latin typeface="Soberana Sans" pitchFamily="50" charset="0"/>
                      </a:endParaRPr>
                    </a:p>
                  </a:txBody>
                  <a:tcPr>
                    <a:noFill/>
                  </a:tcPr>
                </a:tc>
              </a:tr>
            </a:tbl>
          </a:graphicData>
        </a:graphic>
      </p:graphicFrame>
    </p:spTree>
    <p:extLst>
      <p:ext uri="{BB962C8B-B14F-4D97-AF65-F5344CB8AC3E}">
        <p14:creationId xmlns:p14="http://schemas.microsoft.com/office/powerpoint/2010/main" xmlns="" val="3048802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B6A642B-98F6-43A7-B0A6-DB9594F8178C}" type="slidenum">
              <a:rPr lang="es-MX" smtClean="0"/>
              <a:pPr/>
              <a:t>14</a:t>
            </a:fld>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xmlns="" val="4037697008"/>
              </p:ext>
            </p:extLst>
          </p:nvPr>
        </p:nvGraphicFramePr>
        <p:xfrm>
          <a:off x="768896" y="4739595"/>
          <a:ext cx="5472608" cy="3463325"/>
        </p:xfrm>
        <a:graphic>
          <a:graphicData uri="http://schemas.openxmlformats.org/drawingml/2006/table">
            <a:tbl>
              <a:tblPr firstRow="1" bandRow="1">
                <a:tableStyleId>{5C22544A-7EE6-4342-B048-85BDC9FD1C3A}</a:tableStyleId>
              </a:tblPr>
              <a:tblGrid>
                <a:gridCol w="2736304"/>
                <a:gridCol w="2736304"/>
              </a:tblGrid>
              <a:tr h="628685">
                <a:tc>
                  <a:txBody>
                    <a:bodyPr/>
                    <a:lstStyle/>
                    <a:p>
                      <a:pPr algn="ctr"/>
                      <a:r>
                        <a:rPr lang="es-MX" sz="1000" b="1" dirty="0" smtClean="0">
                          <a:solidFill>
                            <a:schemeClr val="tx1"/>
                          </a:solidFill>
                          <a:latin typeface="Soberana Sans" pitchFamily="50" charset="0"/>
                        </a:rPr>
                        <a:t>SEGUROS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dirty="0" smtClean="0">
                          <a:solidFill>
                            <a:schemeClr val="tx1"/>
                          </a:solidFill>
                          <a:latin typeface="Soberana Sans" pitchFamily="50" charset="0"/>
                        </a:rPr>
                        <a:t>Porcentaje de implementación EIC-1</a:t>
                      </a:r>
                      <a:r>
                        <a:rPr lang="es-MX" sz="1000" b="0" baseline="0" dirty="0" smtClean="0">
                          <a:solidFill>
                            <a:schemeClr val="tx1"/>
                          </a:solidFill>
                          <a:latin typeface="Soberana Sans" pitchFamily="50" charset="0"/>
                        </a:rPr>
                        <a:t> 64.5%</a:t>
                      </a:r>
                      <a:endParaRPr lang="es-MX" sz="1000" b="0" dirty="0">
                        <a:solidFill>
                          <a:schemeClr val="tx1"/>
                        </a:solidFill>
                        <a:latin typeface="Soberana Sans" pitchFamily="50" charset="0"/>
                      </a:endParaRPr>
                    </a:p>
                  </a:txBody>
                  <a:tcPr>
                    <a:noFill/>
                  </a:tcPr>
                </a:tc>
                <a:tc>
                  <a:txBody>
                    <a:bodyPr/>
                    <a:lstStyle/>
                    <a:p>
                      <a:pPr algn="ctr"/>
                      <a:r>
                        <a:rPr lang="es-MX" sz="1000" b="1" dirty="0" smtClean="0">
                          <a:solidFill>
                            <a:schemeClr val="tx1"/>
                          </a:solidFill>
                          <a:latin typeface="Soberana Sans" pitchFamily="50" charset="0"/>
                        </a:rPr>
                        <a:t>FIANZAS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dirty="0" smtClean="0">
                          <a:solidFill>
                            <a:schemeClr val="tx1"/>
                          </a:solidFill>
                          <a:latin typeface="Soberana Sans" pitchFamily="50" charset="0"/>
                        </a:rPr>
                        <a:t>Porcentaje de implementación EIC-1</a:t>
                      </a:r>
                      <a:r>
                        <a:rPr lang="es-MX" sz="1000" b="0" baseline="0" dirty="0" smtClean="0">
                          <a:solidFill>
                            <a:schemeClr val="tx1"/>
                          </a:solidFill>
                          <a:latin typeface="Soberana Sans" pitchFamily="50" charset="0"/>
                        </a:rPr>
                        <a:t> 60.5%</a:t>
                      </a:r>
                      <a:endParaRPr lang="es-MX" sz="1000" b="0" dirty="0" smtClean="0">
                        <a:solidFill>
                          <a:schemeClr val="tx1"/>
                        </a:solidFill>
                        <a:latin typeface="Soberana Sans" pitchFamily="50" charset="0"/>
                      </a:endParaRPr>
                    </a:p>
                  </a:txBody>
                  <a:tcPr>
                    <a:noFill/>
                  </a:tcPr>
                </a:tc>
              </a:tr>
              <a:tr h="370840">
                <a:tc>
                  <a:txBody>
                    <a:bodyPr/>
                    <a:lstStyle/>
                    <a:p>
                      <a:pPr marL="0" algn="l" defTabSz="914400" rtl="0" eaLnBrk="1" fontAlgn="b" latinLnBrk="0" hangingPunct="1"/>
                      <a:r>
                        <a:rPr lang="es-MX" sz="1000" b="0" kern="1200" dirty="0" smtClean="0">
                          <a:solidFill>
                            <a:schemeClr val="tx1"/>
                          </a:solidFill>
                          <a:latin typeface="Soberana Sans" pitchFamily="50" charset="0"/>
                          <a:ea typeface="+mn-ea"/>
                          <a:cs typeface="+mn-cs"/>
                        </a:rPr>
                        <a:t>SEGUROS</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AMPLIO</a:t>
                      </a:r>
                    </a:p>
                    <a:p>
                      <a:pPr marL="0" algn="l" defTabSz="914400" rtl="0" eaLnBrk="1" fontAlgn="b" latinLnBrk="0" hangingPunct="1"/>
                      <a:r>
                        <a:rPr lang="es-MX" sz="1000" b="0" kern="1200" dirty="0" err="1" smtClean="0">
                          <a:solidFill>
                            <a:schemeClr val="tx1"/>
                          </a:solidFill>
                          <a:latin typeface="Soberana Sans" pitchFamily="50" charset="0"/>
                          <a:ea typeface="+mn-ea"/>
                          <a:cs typeface="+mn-cs"/>
                        </a:rPr>
                        <a:t>Metlife</a:t>
                      </a:r>
                      <a:r>
                        <a:rPr lang="es-MX" sz="1000" b="0" kern="1200" dirty="0" smtClean="0">
                          <a:solidFill>
                            <a:schemeClr val="tx1"/>
                          </a:solidFill>
                          <a:latin typeface="Soberana Sans" pitchFamily="50" charset="0"/>
                          <a:ea typeface="+mn-ea"/>
                          <a:cs typeface="+mn-cs"/>
                        </a:rPr>
                        <a:t> México, </a:t>
                      </a:r>
                      <a:r>
                        <a:rPr lang="es-MX" sz="1000" b="0" kern="1200" dirty="0" err="1" smtClean="0">
                          <a:solidFill>
                            <a:schemeClr val="tx1"/>
                          </a:solidFill>
                          <a:latin typeface="Soberana Sans" pitchFamily="50" charset="0"/>
                          <a:ea typeface="+mn-ea"/>
                          <a:cs typeface="+mn-cs"/>
                        </a:rPr>
                        <a:t>S.A.,Grupo</a:t>
                      </a:r>
                      <a:r>
                        <a:rPr lang="es-MX" sz="1000" b="0" kern="1200" dirty="0" smtClean="0">
                          <a:solidFill>
                            <a:schemeClr val="tx1"/>
                          </a:solidFill>
                          <a:latin typeface="Soberana Sans" pitchFamily="50" charset="0"/>
                          <a:ea typeface="+mn-ea"/>
                          <a:cs typeface="+mn-cs"/>
                        </a:rPr>
                        <a:t> Nacional Provincial, </a:t>
                      </a:r>
                      <a:r>
                        <a:rPr lang="es-MX" sz="1000" b="0" kern="1200" dirty="0" err="1" smtClean="0">
                          <a:solidFill>
                            <a:schemeClr val="tx1"/>
                          </a:solidFill>
                          <a:latin typeface="Soberana Sans" pitchFamily="50" charset="0"/>
                          <a:ea typeface="+mn-ea"/>
                          <a:cs typeface="+mn-cs"/>
                        </a:rPr>
                        <a:t>S.A.B.,Seguros</a:t>
                      </a:r>
                      <a:r>
                        <a:rPr lang="es-MX" sz="1000" b="0" kern="1200" dirty="0" smtClean="0">
                          <a:solidFill>
                            <a:schemeClr val="tx1"/>
                          </a:solidFill>
                          <a:latin typeface="Soberana Sans" pitchFamily="50" charset="0"/>
                          <a:ea typeface="+mn-ea"/>
                          <a:cs typeface="+mn-cs"/>
                        </a:rPr>
                        <a:t> Inbursa, S.A., Grupo Financiero </a:t>
                      </a:r>
                      <a:r>
                        <a:rPr lang="es-MX" sz="1000" b="0" kern="1200" dirty="0" err="1" smtClean="0">
                          <a:solidFill>
                            <a:schemeClr val="tx1"/>
                          </a:solidFill>
                          <a:latin typeface="Soberana Sans" pitchFamily="50" charset="0"/>
                          <a:ea typeface="+mn-ea"/>
                          <a:cs typeface="+mn-cs"/>
                        </a:rPr>
                        <a:t>Inbursa,Seguros</a:t>
                      </a:r>
                      <a:r>
                        <a:rPr lang="es-MX" sz="1000" b="0" kern="1200" dirty="0" smtClean="0">
                          <a:solidFill>
                            <a:schemeClr val="tx1"/>
                          </a:solidFill>
                          <a:latin typeface="Soberana Sans" pitchFamily="50" charset="0"/>
                          <a:ea typeface="+mn-ea"/>
                          <a:cs typeface="+mn-cs"/>
                        </a:rPr>
                        <a:t> BBVA Bancomer, S.A. de C.V., Grupo Financiero BBVA </a:t>
                      </a:r>
                      <a:r>
                        <a:rPr lang="es-MX" sz="1000" b="0" kern="1200" dirty="0" err="1" smtClean="0">
                          <a:solidFill>
                            <a:schemeClr val="tx1"/>
                          </a:solidFill>
                          <a:latin typeface="Soberana Sans" pitchFamily="50" charset="0"/>
                          <a:ea typeface="+mn-ea"/>
                          <a:cs typeface="+mn-cs"/>
                        </a:rPr>
                        <a:t>Bancomer,Quálitas</a:t>
                      </a:r>
                      <a:r>
                        <a:rPr lang="es-MX" sz="1000" b="0" kern="1200" dirty="0" smtClean="0">
                          <a:solidFill>
                            <a:schemeClr val="tx1"/>
                          </a:solidFill>
                          <a:latin typeface="Soberana Sans" pitchFamily="50" charset="0"/>
                          <a:ea typeface="+mn-ea"/>
                          <a:cs typeface="+mn-cs"/>
                        </a:rPr>
                        <a:t>, Compañía de Seguros, S.A.B. de C.V.</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ACEPTABLE</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AXA Seguros, S.A. de </a:t>
                      </a:r>
                      <a:r>
                        <a:rPr lang="es-MX" sz="1000" b="0" kern="1200" dirty="0" err="1" smtClean="0">
                          <a:solidFill>
                            <a:schemeClr val="tx1"/>
                          </a:solidFill>
                          <a:latin typeface="Soberana Sans" pitchFamily="50" charset="0"/>
                          <a:ea typeface="+mn-ea"/>
                          <a:cs typeface="+mn-cs"/>
                        </a:rPr>
                        <a:t>C.V.,Seguros</a:t>
                      </a:r>
                      <a:r>
                        <a:rPr lang="es-MX" sz="1000" b="0" kern="1200" dirty="0" smtClean="0">
                          <a:solidFill>
                            <a:schemeClr val="tx1"/>
                          </a:solidFill>
                          <a:latin typeface="Soberana Sans" pitchFamily="50" charset="0"/>
                          <a:ea typeface="+mn-ea"/>
                          <a:cs typeface="+mn-cs"/>
                        </a:rPr>
                        <a:t> Banamex, S.A. de C.V., Grupo Financiero </a:t>
                      </a:r>
                      <a:r>
                        <a:rPr lang="es-MX" sz="1000" b="0" kern="1200" dirty="0" err="1" smtClean="0">
                          <a:solidFill>
                            <a:schemeClr val="tx1"/>
                          </a:solidFill>
                          <a:latin typeface="Soberana Sans" pitchFamily="50" charset="0"/>
                          <a:ea typeface="+mn-ea"/>
                          <a:cs typeface="+mn-cs"/>
                        </a:rPr>
                        <a:t>Banamex,Seguros</a:t>
                      </a:r>
                      <a:r>
                        <a:rPr lang="es-MX" sz="1000" b="0" kern="1200" dirty="0" smtClean="0">
                          <a:solidFill>
                            <a:schemeClr val="tx1"/>
                          </a:solidFill>
                          <a:latin typeface="Soberana Sans" pitchFamily="50" charset="0"/>
                          <a:ea typeface="+mn-ea"/>
                          <a:cs typeface="+mn-cs"/>
                        </a:rPr>
                        <a:t> Monterrey New York </a:t>
                      </a:r>
                      <a:r>
                        <a:rPr lang="es-MX" sz="1000" b="0" kern="1200" dirty="0" err="1" smtClean="0">
                          <a:solidFill>
                            <a:schemeClr val="tx1"/>
                          </a:solidFill>
                          <a:latin typeface="Soberana Sans" pitchFamily="50" charset="0"/>
                          <a:ea typeface="+mn-ea"/>
                          <a:cs typeface="+mn-cs"/>
                        </a:rPr>
                        <a:t>Life</a:t>
                      </a:r>
                      <a:r>
                        <a:rPr lang="es-MX" sz="1000" b="0" kern="1200" dirty="0" smtClean="0">
                          <a:solidFill>
                            <a:schemeClr val="tx1"/>
                          </a:solidFill>
                          <a:latin typeface="Soberana Sans" pitchFamily="50" charset="0"/>
                          <a:ea typeface="+mn-ea"/>
                          <a:cs typeface="+mn-cs"/>
                        </a:rPr>
                        <a:t>, S.A. de </a:t>
                      </a:r>
                      <a:r>
                        <a:rPr lang="es-MX" sz="1000" b="0" kern="1200" dirty="0" err="1" smtClean="0">
                          <a:solidFill>
                            <a:schemeClr val="tx1"/>
                          </a:solidFill>
                          <a:latin typeface="Soberana Sans" pitchFamily="50" charset="0"/>
                          <a:ea typeface="+mn-ea"/>
                          <a:cs typeface="+mn-cs"/>
                        </a:rPr>
                        <a:t>C.V.,Mapfre</a:t>
                      </a:r>
                      <a:r>
                        <a:rPr lang="es-MX" sz="1000" b="0" kern="1200" dirty="0" smtClean="0">
                          <a:solidFill>
                            <a:schemeClr val="tx1"/>
                          </a:solidFill>
                          <a:latin typeface="Soberana Sans" pitchFamily="50" charset="0"/>
                          <a:ea typeface="+mn-ea"/>
                          <a:cs typeface="+mn-cs"/>
                        </a:rPr>
                        <a:t> Tepeyac, S.A.</a:t>
                      </a:r>
                    </a:p>
                    <a:p>
                      <a:pPr marL="0" algn="l" defTabSz="914400" rtl="0" eaLnBrk="1" fontAlgn="b" latinLnBrk="0" hangingPunct="1"/>
                      <a:endParaRPr lang="es-MX" sz="1000" b="0" kern="1200" dirty="0">
                        <a:solidFill>
                          <a:schemeClr val="tx1"/>
                        </a:solidFill>
                        <a:latin typeface="Soberana Sans" pitchFamily="50" charset="0"/>
                        <a:ea typeface="+mn-ea"/>
                        <a:cs typeface="+mn-cs"/>
                      </a:endParaRPr>
                    </a:p>
                  </a:txBody>
                  <a:tcPr marL="85725" marR="9525" marT="9525" marB="0">
                    <a:noFill/>
                  </a:tcPr>
                </a:tc>
                <a:tc>
                  <a:txBody>
                    <a:bodyPr/>
                    <a:lstStyle/>
                    <a:p>
                      <a:r>
                        <a:rPr lang="es-MX" sz="1000" b="0" dirty="0" smtClean="0">
                          <a:solidFill>
                            <a:schemeClr val="tx1"/>
                          </a:solidFill>
                          <a:latin typeface="Soberana Sans" pitchFamily="50" charset="0"/>
                        </a:rPr>
                        <a:t>FIANZAS</a:t>
                      </a:r>
                    </a:p>
                    <a:p>
                      <a:r>
                        <a:rPr lang="es-MX" sz="1000" b="0" dirty="0" smtClean="0">
                          <a:solidFill>
                            <a:schemeClr val="tx1"/>
                          </a:solidFill>
                          <a:latin typeface="Soberana Sans" pitchFamily="50" charset="0"/>
                        </a:rPr>
                        <a:t>AMPLIO</a:t>
                      </a:r>
                    </a:p>
                    <a:p>
                      <a:r>
                        <a:rPr lang="es-MX" sz="1000" b="0" dirty="0" smtClean="0">
                          <a:solidFill>
                            <a:schemeClr val="tx1"/>
                          </a:solidFill>
                          <a:latin typeface="Soberana Sans" pitchFamily="50" charset="0"/>
                        </a:rPr>
                        <a:t>Fianzas Guardiana Inbursa, S.A., Grupo Financiero Inbursa</a:t>
                      </a:r>
                    </a:p>
                    <a:p>
                      <a:r>
                        <a:rPr lang="es-MX" sz="1000" b="0" dirty="0" smtClean="0">
                          <a:solidFill>
                            <a:schemeClr val="tx1"/>
                          </a:solidFill>
                          <a:latin typeface="Soberana Sans" pitchFamily="50" charset="0"/>
                        </a:rPr>
                        <a:t>ACEPTABLE</a:t>
                      </a:r>
                    </a:p>
                    <a:p>
                      <a:r>
                        <a:rPr lang="es-MX" sz="1000" b="0" dirty="0" smtClean="0">
                          <a:solidFill>
                            <a:schemeClr val="tx1"/>
                          </a:solidFill>
                          <a:latin typeface="Soberana Sans" pitchFamily="50" charset="0"/>
                        </a:rPr>
                        <a:t>Crédito Afianzador, S.A., Compañía Mexicana de </a:t>
                      </a:r>
                      <a:r>
                        <a:rPr lang="es-MX" sz="1000" b="0" dirty="0" err="1" smtClean="0">
                          <a:solidFill>
                            <a:schemeClr val="tx1"/>
                          </a:solidFill>
                          <a:latin typeface="Soberana Sans" pitchFamily="50" charset="0"/>
                        </a:rPr>
                        <a:t>Garantías,Afianzadora</a:t>
                      </a:r>
                      <a:r>
                        <a:rPr lang="es-MX" sz="1000" b="0" dirty="0" smtClean="0">
                          <a:solidFill>
                            <a:schemeClr val="tx1"/>
                          </a:solidFill>
                          <a:latin typeface="Soberana Sans" pitchFamily="50" charset="0"/>
                        </a:rPr>
                        <a:t> Punto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S.A.,</a:t>
                      </a:r>
                      <a:r>
                        <a:rPr lang="es-MX" sz="1000" b="0" dirty="0" err="1" smtClean="0">
                          <a:solidFill>
                            <a:schemeClr val="tx1"/>
                          </a:solidFill>
                          <a:latin typeface="Soberana Sans" pitchFamily="50" charset="0"/>
                        </a:rPr>
                        <a:t>Chubb</a:t>
                      </a:r>
                      <a:r>
                        <a:rPr lang="es-MX" sz="1000" b="0" dirty="0" smtClean="0">
                          <a:solidFill>
                            <a:schemeClr val="tx1"/>
                          </a:solidFill>
                          <a:latin typeface="Soberana Sans" pitchFamily="50" charset="0"/>
                        </a:rPr>
                        <a:t> de México, Compañía Afianzadora, S.A. de </a:t>
                      </a:r>
                      <a:r>
                        <a:rPr lang="es-MX" sz="1000" b="0" dirty="0" err="1" smtClean="0">
                          <a:solidFill>
                            <a:schemeClr val="tx1"/>
                          </a:solidFill>
                          <a:latin typeface="Soberana Sans" pitchFamily="50" charset="0"/>
                        </a:rPr>
                        <a:t>C.V.,Fianzas</a:t>
                      </a:r>
                      <a:r>
                        <a:rPr lang="es-MX" sz="1000" b="0" dirty="0" smtClean="0">
                          <a:solidFill>
                            <a:schemeClr val="tx1"/>
                          </a:solidFill>
                          <a:latin typeface="Soberana Sans" pitchFamily="50" charset="0"/>
                        </a:rPr>
                        <a:t> Atlas, </a:t>
                      </a:r>
                      <a:r>
                        <a:rPr lang="es-MX" sz="1000" b="0" dirty="0" err="1" smtClean="0">
                          <a:solidFill>
                            <a:schemeClr val="tx1"/>
                          </a:solidFill>
                          <a:latin typeface="Soberana Sans" pitchFamily="50" charset="0"/>
                        </a:rPr>
                        <a:t>S.A.,Afianzadora</a:t>
                      </a:r>
                      <a:r>
                        <a:rPr lang="es-MX" sz="1000" b="0" dirty="0" smtClean="0">
                          <a:solidFill>
                            <a:schemeClr val="tx1"/>
                          </a:solidFill>
                          <a:latin typeface="Soberana Sans" pitchFamily="50" charset="0"/>
                        </a:rPr>
                        <a:t> </a:t>
                      </a:r>
                      <a:r>
                        <a:rPr lang="es-MX" sz="1000" b="0" dirty="0" err="1" smtClean="0">
                          <a:solidFill>
                            <a:schemeClr val="tx1"/>
                          </a:solidFill>
                          <a:latin typeface="Soberana Sans" pitchFamily="50" charset="0"/>
                        </a:rPr>
                        <a:t>Sofimex</a:t>
                      </a:r>
                      <a:r>
                        <a:rPr lang="es-MX" sz="1000" b="0" dirty="0" smtClean="0">
                          <a:solidFill>
                            <a:schemeClr val="tx1"/>
                          </a:solidFill>
                          <a:latin typeface="Soberana Sans" pitchFamily="50" charset="0"/>
                        </a:rPr>
                        <a:t>, S.A.,ACE Fianzas Monterrey, S.A.</a:t>
                      </a:r>
                    </a:p>
                    <a:p>
                      <a:r>
                        <a:rPr lang="es-MX" sz="1000" b="0" dirty="0" smtClean="0">
                          <a:solidFill>
                            <a:schemeClr val="tx1"/>
                          </a:solidFill>
                          <a:latin typeface="Soberana Sans" pitchFamily="50" charset="0"/>
                        </a:rPr>
                        <a:t>Afianzadora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S.A. de C.V., Grupo Financiero </a:t>
                      </a:r>
                      <a:r>
                        <a:rPr lang="es-MX" sz="1000" b="0" dirty="0" err="1" smtClean="0">
                          <a:solidFill>
                            <a:schemeClr val="tx1"/>
                          </a:solidFill>
                          <a:latin typeface="Soberana Sans" pitchFamily="50" charset="0"/>
                        </a:rPr>
                        <a:t>Aserta,Afianzadora</a:t>
                      </a:r>
                      <a:r>
                        <a:rPr lang="es-MX" sz="1000" b="0" dirty="0" smtClean="0">
                          <a:solidFill>
                            <a:schemeClr val="tx1"/>
                          </a:solidFill>
                          <a:latin typeface="Soberana Sans" pitchFamily="50" charset="0"/>
                        </a:rPr>
                        <a:t> Insurgentes, S.A. de C.V., Grupo Financiero </a:t>
                      </a:r>
                      <a:r>
                        <a:rPr lang="es-MX" sz="1000" b="0" dirty="0" err="1" smtClean="0">
                          <a:solidFill>
                            <a:schemeClr val="tx1"/>
                          </a:solidFill>
                          <a:latin typeface="Soberana Sans" pitchFamily="50" charset="0"/>
                        </a:rPr>
                        <a:t>Aserta,Fianzas</a:t>
                      </a:r>
                      <a:r>
                        <a:rPr lang="es-MX" sz="1000" b="0" dirty="0" smtClean="0">
                          <a:solidFill>
                            <a:schemeClr val="tx1"/>
                          </a:solidFill>
                          <a:latin typeface="Soberana Sans" pitchFamily="50" charset="0"/>
                        </a:rPr>
                        <a:t> </a:t>
                      </a:r>
                      <a:r>
                        <a:rPr lang="es-MX" sz="1000" b="0" dirty="0" err="1" smtClean="0">
                          <a:solidFill>
                            <a:schemeClr val="tx1"/>
                          </a:solidFill>
                          <a:latin typeface="Soberana Sans" pitchFamily="50" charset="0"/>
                        </a:rPr>
                        <a:t>Dorama</a:t>
                      </a:r>
                      <a:r>
                        <a:rPr lang="es-MX" sz="1000" b="0" dirty="0" smtClean="0">
                          <a:solidFill>
                            <a:schemeClr val="tx1"/>
                          </a:solidFill>
                          <a:latin typeface="Soberana Sans" pitchFamily="50" charset="0"/>
                        </a:rPr>
                        <a:t>, </a:t>
                      </a:r>
                      <a:r>
                        <a:rPr lang="es-MX" sz="1000" b="0" dirty="0" err="1" smtClean="0">
                          <a:solidFill>
                            <a:schemeClr val="tx1"/>
                          </a:solidFill>
                          <a:latin typeface="Soberana Sans" pitchFamily="50" charset="0"/>
                        </a:rPr>
                        <a:t>S.A.,Fianzas</a:t>
                      </a:r>
                      <a:r>
                        <a:rPr lang="es-MX" sz="1000" b="0" dirty="0" smtClean="0">
                          <a:solidFill>
                            <a:schemeClr val="tx1"/>
                          </a:solidFill>
                          <a:latin typeface="Soberana Sans" pitchFamily="50" charset="0"/>
                        </a:rPr>
                        <a:t> </a:t>
                      </a:r>
                      <a:r>
                        <a:rPr lang="es-MX" sz="1000" b="0" dirty="0" err="1" smtClean="0">
                          <a:solidFill>
                            <a:schemeClr val="tx1"/>
                          </a:solidFill>
                          <a:latin typeface="Soberana Sans" pitchFamily="50" charset="0"/>
                        </a:rPr>
                        <a:t>Asecam</a:t>
                      </a:r>
                      <a:r>
                        <a:rPr lang="es-MX" sz="1000" b="0" dirty="0" smtClean="0">
                          <a:solidFill>
                            <a:schemeClr val="tx1"/>
                          </a:solidFill>
                          <a:latin typeface="Soberana Sans" pitchFamily="50" charset="0"/>
                        </a:rPr>
                        <a:t>, </a:t>
                      </a:r>
                      <a:r>
                        <a:rPr lang="es-MX" sz="1000" b="0" dirty="0" err="1" smtClean="0">
                          <a:solidFill>
                            <a:schemeClr val="tx1"/>
                          </a:solidFill>
                          <a:latin typeface="Soberana Sans" pitchFamily="50" charset="0"/>
                        </a:rPr>
                        <a:t>S.A.,Mapfre</a:t>
                      </a:r>
                      <a:r>
                        <a:rPr lang="es-MX" sz="1000" b="0" dirty="0" smtClean="0">
                          <a:solidFill>
                            <a:schemeClr val="tx1"/>
                          </a:solidFill>
                          <a:latin typeface="Soberana Sans" pitchFamily="50" charset="0"/>
                        </a:rPr>
                        <a:t> Fianzas, S.A.,CESCE Fianzas México, S.A. de C.V.</a:t>
                      </a:r>
                    </a:p>
                    <a:p>
                      <a:endParaRPr lang="es-MX" sz="1000" b="0" dirty="0">
                        <a:solidFill>
                          <a:schemeClr val="tx1"/>
                        </a:solidFill>
                        <a:latin typeface="Soberana Sans" pitchFamily="50" charset="0"/>
                      </a:endParaRPr>
                    </a:p>
                  </a:txBody>
                  <a:tcPr>
                    <a:noFill/>
                  </a:tcPr>
                </a:tc>
              </a:tr>
            </a:tbl>
          </a:graphicData>
        </a:graphic>
      </p:graphicFrame>
    </p:spTree>
    <p:extLst>
      <p:ext uri="{BB962C8B-B14F-4D97-AF65-F5344CB8AC3E}">
        <p14:creationId xmlns:p14="http://schemas.microsoft.com/office/powerpoint/2010/main" xmlns="" val="30488024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r>
              <a:rPr lang="es-MX" dirty="0"/>
              <a:t>Los criterios de esta sección del Estudio que fueron reportados con un nivel mayor de implementación fueron los siguientes:   </a:t>
            </a:r>
            <a:endParaRPr lang="es-MX" dirty="0" smtClean="0"/>
          </a:p>
          <a:p>
            <a:pPr algn="just"/>
            <a:r>
              <a:rPr lang="es-MX" dirty="0" smtClean="0"/>
              <a:t>             </a:t>
            </a:r>
            <a:endParaRPr lang="es-MX" dirty="0"/>
          </a:p>
          <a:p>
            <a:r>
              <a:rPr lang="es-MX" b="1" dirty="0" smtClean="0"/>
              <a:t>SEGUROS			FIANZAS</a:t>
            </a:r>
          </a:p>
          <a:p>
            <a:endParaRPr lang="es-MX" dirty="0" smtClean="0"/>
          </a:p>
          <a:p>
            <a:endParaRPr lang="es-MX" dirty="0"/>
          </a:p>
        </p:txBody>
      </p:sp>
      <p:sp>
        <p:nvSpPr>
          <p:cNvPr id="4" name="3 Marcador de número de diapositiva"/>
          <p:cNvSpPr>
            <a:spLocks noGrp="1"/>
          </p:cNvSpPr>
          <p:nvPr>
            <p:ph type="sldNum" sz="quarter" idx="10"/>
          </p:nvPr>
        </p:nvSpPr>
        <p:spPr/>
        <p:txBody>
          <a:bodyPr/>
          <a:lstStyle/>
          <a:p>
            <a:fld id="{BB6A642B-98F6-43A7-B0A6-DB9594F8178C}" type="slidenum">
              <a:rPr lang="es-MX" smtClean="0"/>
              <a:pPr/>
              <a:t>15</a:t>
            </a:fld>
            <a:endParaRPr lang="es-MX" dirty="0"/>
          </a:p>
        </p:txBody>
      </p:sp>
      <p:graphicFrame>
        <p:nvGraphicFramePr>
          <p:cNvPr id="8" name="7 Tabla"/>
          <p:cNvGraphicFramePr>
            <a:graphicFrameLocks noGrp="1"/>
          </p:cNvGraphicFramePr>
          <p:nvPr>
            <p:extLst>
              <p:ext uri="{D42A27DB-BD31-4B8C-83A1-F6EECF244321}">
                <p14:modId xmlns:p14="http://schemas.microsoft.com/office/powerpoint/2010/main" xmlns="" val="3404596585"/>
              </p:ext>
            </p:extLst>
          </p:nvPr>
        </p:nvGraphicFramePr>
        <p:xfrm>
          <a:off x="768896" y="5352240"/>
          <a:ext cx="5472608" cy="2779776"/>
        </p:xfrm>
        <a:graphic>
          <a:graphicData uri="http://schemas.openxmlformats.org/drawingml/2006/table">
            <a:tbl>
              <a:tblPr firstRow="1" firstCol="1" bandRow="1"/>
              <a:tblGrid>
                <a:gridCol w="2736304"/>
                <a:gridCol w="2736304"/>
              </a:tblGrid>
              <a:tr h="0">
                <a:tc>
                  <a:txBody>
                    <a:bodyPr/>
                    <a:lstStyle/>
                    <a:p>
                      <a:pPr algn="just">
                        <a:lnSpc>
                          <a:spcPct val="115000"/>
                        </a:lnSpc>
                        <a:spcAft>
                          <a:spcPts val="0"/>
                        </a:spcAft>
                      </a:pPr>
                      <a:r>
                        <a:rPr lang="es-MX" sz="800" dirty="0">
                          <a:effectLst/>
                          <a:latin typeface="Soberana Sans"/>
                          <a:ea typeface="Calibri"/>
                          <a:cs typeface="Times New Roman"/>
                        </a:rPr>
                        <a:t>El relativo al establecimiento de un código de conducta de observancia obligatoria para todos los empleados y funcionarios de la Institución, con el propósito de mantener un manejo prudente y adecuado de la misma, así como una aplicación consistente de las normas, políticas y procedimientos establecidos [84.3%]</a:t>
                      </a:r>
                      <a:endParaRPr lang="es-MX"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800" dirty="0">
                          <a:effectLst/>
                          <a:latin typeface="Soberana Sans"/>
                          <a:ea typeface="Calibri"/>
                          <a:cs typeface="Times New Roman"/>
                        </a:rPr>
                        <a:t>La institución cuenta con sistemas para verificar que los registros sean adecuados y ordenados sobre la organización y operación del sistema de gobierno corporativo. [84.3%];</a:t>
                      </a:r>
                      <a:endParaRPr lang="es-MX"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s-MX" sz="800">
                          <a:effectLst/>
                          <a:latin typeface="Soberana Sans"/>
                          <a:ea typeface="Calibri"/>
                          <a:cs typeface="Times New Roman"/>
                        </a:rPr>
                        <a:t>Manifestar si cuenta con sistemas para verificar que los registros sean adecuados y ordenados sobre la organización y operación del sistema de gobierno corporativo </a:t>
                      </a:r>
                      <a:r>
                        <a:rPr lang="es-MX" sz="800" b="1">
                          <a:effectLst/>
                          <a:latin typeface="Soberana Sans"/>
                          <a:ea typeface="Calibri"/>
                          <a:cs typeface="Times New Roman"/>
                        </a:rPr>
                        <a:t> </a:t>
                      </a:r>
                      <a:r>
                        <a:rPr lang="es-MX" sz="800">
                          <a:effectLst/>
                          <a:latin typeface="Soberana Sans"/>
                          <a:ea typeface="Calibri"/>
                          <a:cs typeface="Times New Roman"/>
                        </a:rPr>
                        <a:t>[73.4%];</a:t>
                      </a:r>
                      <a:r>
                        <a:rPr lang="es-MX" sz="800" b="1">
                          <a:effectLst/>
                          <a:latin typeface="Soberana Sans"/>
                          <a:ea typeface="Calibri"/>
                          <a:cs typeface="Times New Roman"/>
                        </a:rPr>
                        <a:t> </a:t>
                      </a:r>
                      <a:r>
                        <a:rPr lang="es-MX" sz="800">
                          <a:effectLst/>
                          <a:latin typeface="Soberana Sans"/>
                          <a:ea typeface="Calibri"/>
                          <a:cs typeface="Times New Roman"/>
                        </a:rPr>
                        <a:t>y</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800">
                          <a:effectLst/>
                          <a:latin typeface="Soberana Sans"/>
                          <a:ea typeface="Calibri"/>
                          <a:cs typeface="Times New Roman"/>
                        </a:rPr>
                        <a:t>El sistema de gobierno corporativo considera el establecimiento de un código de conducta con el propósito de mantener un manejo prudente y adecuado de la misma, así como una aplicación consistente de las normas, políticas y procedimientos establecidos. Dicho código es de observancia obligatoria para todos los empleados y funcionarios de la institución. [84.3%], y</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0000"/>
                        </a:lnSpc>
                        <a:spcAft>
                          <a:spcPts val="0"/>
                        </a:spcAft>
                        <a:tabLst>
                          <a:tab pos="630555" algn="l"/>
                        </a:tabLst>
                      </a:pPr>
                      <a:r>
                        <a:rPr lang="es-MX" sz="800">
                          <a:effectLst/>
                          <a:latin typeface="Soberana Sans"/>
                          <a:ea typeface="Calibri"/>
                          <a:cs typeface="Times New Roman"/>
                        </a:rPr>
                        <a:t>Señalar si contempla líneas de responsabilidad claramente definidas, consistentes y documentadas, así como los reportes internos necesarios para la toma de decisiones [72.3%].</a:t>
                      </a:r>
                      <a:endParaRPr lang="es-MX" sz="1100">
                        <a:effectLst/>
                        <a:latin typeface="Calibri"/>
                        <a:ea typeface="Calibri"/>
                        <a:cs typeface="Times New Roman"/>
                      </a:endParaRPr>
                    </a:p>
                    <a:p>
                      <a:pPr algn="just">
                        <a:lnSpc>
                          <a:spcPct val="115000"/>
                        </a:lnSpc>
                        <a:spcAft>
                          <a:spcPts val="0"/>
                        </a:spcAft>
                      </a:pPr>
                      <a:r>
                        <a:rPr lang="es-MX" sz="800">
                          <a:effectLst/>
                          <a:latin typeface="Soberana Sans"/>
                          <a:ea typeface="Calibri"/>
                          <a:cs typeface="Times New Roman"/>
                        </a:rPr>
                        <a:t> </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800" dirty="0">
                          <a:effectLst/>
                          <a:latin typeface="Soberana Sans"/>
                          <a:ea typeface="Calibri"/>
                          <a:cs typeface="Times New Roman"/>
                        </a:rPr>
                        <a:t>El sistema de gobierno corporativo contempla líneas de responsabilidad claramente definidas, consistentes y documentadas, así como los reportes internos necesarios para la toma de decisiones. [80.0%].</a:t>
                      </a:r>
                      <a:endParaRPr lang="es-MX"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0488024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B6A642B-98F6-43A7-B0A6-DB9594F8178C}" type="slidenum">
              <a:rPr lang="es-MX" smtClean="0"/>
              <a:pPr/>
              <a:t>16</a:t>
            </a:fld>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xmlns="" val="98708516"/>
              </p:ext>
            </p:extLst>
          </p:nvPr>
        </p:nvGraphicFramePr>
        <p:xfrm>
          <a:off x="696888" y="4675971"/>
          <a:ext cx="5616624" cy="2386965"/>
        </p:xfrm>
        <a:graphic>
          <a:graphicData uri="http://schemas.openxmlformats.org/drawingml/2006/table">
            <a:tbl>
              <a:tblPr firstRow="1" bandRow="1">
                <a:tableStyleId>{5C22544A-7EE6-4342-B048-85BDC9FD1C3A}</a:tableStyleId>
              </a:tblPr>
              <a:tblGrid>
                <a:gridCol w="2808312"/>
                <a:gridCol w="2808312"/>
              </a:tblGrid>
              <a:tr h="370840">
                <a:tc>
                  <a:txBody>
                    <a:bodyPr/>
                    <a:lstStyle/>
                    <a:p>
                      <a:pPr algn="ctr"/>
                      <a:r>
                        <a:rPr lang="es-MX" sz="1000" b="1" dirty="0" smtClean="0">
                          <a:solidFill>
                            <a:schemeClr val="tx1"/>
                          </a:solidFill>
                          <a:latin typeface="Soberana Sans" pitchFamily="50" charset="0"/>
                        </a:rPr>
                        <a:t>SEGUROS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dirty="0" smtClean="0">
                          <a:solidFill>
                            <a:schemeClr val="tx1"/>
                          </a:solidFill>
                          <a:latin typeface="Soberana Sans" pitchFamily="50" charset="0"/>
                        </a:rPr>
                        <a:t>Porcentaje de implementación EIC-1</a:t>
                      </a:r>
                      <a:r>
                        <a:rPr lang="es-MX" sz="1000" b="0" baseline="0" dirty="0" smtClean="0">
                          <a:solidFill>
                            <a:schemeClr val="tx1"/>
                          </a:solidFill>
                          <a:latin typeface="Soberana Sans" pitchFamily="50" charset="0"/>
                        </a:rPr>
                        <a:t> 58.5%</a:t>
                      </a:r>
                      <a:endParaRPr lang="es-MX" sz="1000" b="0" dirty="0">
                        <a:solidFill>
                          <a:schemeClr val="tx1"/>
                        </a:solidFill>
                        <a:latin typeface="Soberana Sans" pitchFamily="50" charset="0"/>
                      </a:endParaRPr>
                    </a:p>
                  </a:txBody>
                  <a:tcPr>
                    <a:noFill/>
                  </a:tcPr>
                </a:tc>
                <a:tc>
                  <a:txBody>
                    <a:bodyPr/>
                    <a:lstStyle/>
                    <a:p>
                      <a:pPr algn="ctr"/>
                      <a:r>
                        <a:rPr lang="es-MX" sz="1000" b="1" dirty="0" smtClean="0">
                          <a:solidFill>
                            <a:schemeClr val="tx1"/>
                          </a:solidFill>
                          <a:latin typeface="Soberana Sans" pitchFamily="50" charset="0"/>
                        </a:rPr>
                        <a:t>FIANZAS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dirty="0" smtClean="0">
                          <a:solidFill>
                            <a:schemeClr val="tx1"/>
                          </a:solidFill>
                          <a:latin typeface="Soberana Sans" pitchFamily="50" charset="0"/>
                        </a:rPr>
                        <a:t>Porcentaje de implementación EIC-1</a:t>
                      </a:r>
                      <a:r>
                        <a:rPr lang="es-MX" sz="1000" b="0" baseline="0" dirty="0" smtClean="0">
                          <a:solidFill>
                            <a:schemeClr val="tx1"/>
                          </a:solidFill>
                          <a:latin typeface="Soberana Sans" pitchFamily="50" charset="0"/>
                        </a:rPr>
                        <a:t> 53.3%</a:t>
                      </a:r>
                      <a:endParaRPr lang="es-MX" sz="1000" b="0" dirty="0" smtClean="0">
                        <a:solidFill>
                          <a:schemeClr val="tx1"/>
                        </a:solidFill>
                        <a:latin typeface="Soberana Sans" pitchFamily="50" charset="0"/>
                      </a:endParaRPr>
                    </a:p>
                  </a:txBody>
                  <a:tcPr>
                    <a:noFill/>
                  </a:tcPr>
                </a:tc>
              </a:tr>
              <a:tr h="944141">
                <a:tc>
                  <a:txBody>
                    <a:bodyPr/>
                    <a:lstStyle/>
                    <a:p>
                      <a:pPr marL="0" algn="l" defTabSz="914400" rtl="0" eaLnBrk="1" fontAlgn="b" latinLnBrk="0" hangingPunct="1"/>
                      <a:r>
                        <a:rPr lang="es-MX" sz="1000" b="0" kern="1200" dirty="0" smtClean="0">
                          <a:solidFill>
                            <a:schemeClr val="tx1"/>
                          </a:solidFill>
                          <a:latin typeface="Soberana Sans" pitchFamily="50" charset="0"/>
                          <a:ea typeface="+mn-ea"/>
                          <a:cs typeface="+mn-cs"/>
                        </a:rPr>
                        <a:t>AMPLIO</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Seguros Inbursa, S.A., Grupo Financiero Inbursa, Seguros BBVA Bancomer, S.A. de C.V., Grupo Financiero BBVA </a:t>
                      </a:r>
                      <a:r>
                        <a:rPr lang="es-MX" sz="1000" b="0" kern="1200" dirty="0" err="1" smtClean="0">
                          <a:solidFill>
                            <a:schemeClr val="tx1"/>
                          </a:solidFill>
                          <a:latin typeface="Soberana Sans" pitchFamily="50" charset="0"/>
                          <a:ea typeface="+mn-ea"/>
                          <a:cs typeface="+mn-cs"/>
                        </a:rPr>
                        <a:t>Bancomer,Pensiones</a:t>
                      </a:r>
                      <a:r>
                        <a:rPr lang="es-MX" sz="1000" b="0" kern="1200" dirty="0" smtClean="0">
                          <a:solidFill>
                            <a:schemeClr val="tx1"/>
                          </a:solidFill>
                          <a:latin typeface="Soberana Sans" pitchFamily="50" charset="0"/>
                          <a:ea typeface="+mn-ea"/>
                          <a:cs typeface="+mn-cs"/>
                        </a:rPr>
                        <a:t> BBVA Bancomer, S.A. de C.V., Grupo Financiero BBVA Bancomer</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ACEPTABLE</a:t>
                      </a:r>
                    </a:p>
                    <a:p>
                      <a:pPr marL="0" algn="l" defTabSz="914400" rtl="0" eaLnBrk="1" fontAlgn="b" latinLnBrk="0" hangingPunct="1"/>
                      <a:r>
                        <a:rPr lang="es-MX" sz="1000" b="0" kern="1200" dirty="0" err="1" smtClean="0">
                          <a:solidFill>
                            <a:schemeClr val="tx1"/>
                          </a:solidFill>
                          <a:latin typeface="Soberana Sans" pitchFamily="50" charset="0"/>
                          <a:ea typeface="+mn-ea"/>
                          <a:cs typeface="+mn-cs"/>
                        </a:rPr>
                        <a:t>Metlife</a:t>
                      </a:r>
                      <a:r>
                        <a:rPr lang="es-MX" sz="1000" b="0" kern="1200" dirty="0" smtClean="0">
                          <a:solidFill>
                            <a:schemeClr val="tx1"/>
                          </a:solidFill>
                          <a:latin typeface="Soberana Sans" pitchFamily="50" charset="0"/>
                          <a:ea typeface="+mn-ea"/>
                          <a:cs typeface="+mn-cs"/>
                        </a:rPr>
                        <a:t> México, S.A.,AXA Seguros, S.A. de C.V.,</a:t>
                      </a:r>
                      <a:r>
                        <a:rPr lang="es-MX" sz="1000" b="0" kern="1200" dirty="0" err="1" smtClean="0">
                          <a:solidFill>
                            <a:schemeClr val="tx1"/>
                          </a:solidFill>
                          <a:latin typeface="Soberana Sans" pitchFamily="50" charset="0"/>
                          <a:ea typeface="+mn-ea"/>
                          <a:cs typeface="+mn-cs"/>
                        </a:rPr>
                        <a:t>Quálitas</a:t>
                      </a:r>
                      <a:r>
                        <a:rPr lang="es-MX" sz="1000" b="0" kern="1200" dirty="0" smtClean="0">
                          <a:solidFill>
                            <a:schemeClr val="tx1"/>
                          </a:solidFill>
                          <a:latin typeface="Soberana Sans" pitchFamily="50" charset="0"/>
                          <a:ea typeface="+mn-ea"/>
                          <a:cs typeface="+mn-cs"/>
                        </a:rPr>
                        <a:t>, Compañía de Seguros, S.A.B. de </a:t>
                      </a:r>
                      <a:r>
                        <a:rPr lang="es-MX" sz="1000" b="0" kern="1200" dirty="0" err="1" smtClean="0">
                          <a:solidFill>
                            <a:schemeClr val="tx1"/>
                          </a:solidFill>
                          <a:latin typeface="Soberana Sans" pitchFamily="50" charset="0"/>
                          <a:ea typeface="+mn-ea"/>
                          <a:cs typeface="+mn-cs"/>
                        </a:rPr>
                        <a:t>C.V.,Mapfre</a:t>
                      </a:r>
                      <a:r>
                        <a:rPr lang="es-MX" sz="1000" b="0" kern="1200" dirty="0" smtClean="0">
                          <a:solidFill>
                            <a:schemeClr val="tx1"/>
                          </a:solidFill>
                          <a:latin typeface="Soberana Sans" pitchFamily="50" charset="0"/>
                          <a:ea typeface="+mn-ea"/>
                          <a:cs typeface="+mn-cs"/>
                        </a:rPr>
                        <a:t> Tepeyac, S.A.,</a:t>
                      </a:r>
                      <a:r>
                        <a:rPr lang="es-MX" sz="1000" b="0" kern="1200" dirty="0" err="1" smtClean="0">
                          <a:solidFill>
                            <a:schemeClr val="tx1"/>
                          </a:solidFill>
                          <a:latin typeface="Soberana Sans" pitchFamily="50" charset="0"/>
                          <a:ea typeface="+mn-ea"/>
                          <a:cs typeface="+mn-cs"/>
                        </a:rPr>
                        <a:t>Zurich</a:t>
                      </a:r>
                      <a:r>
                        <a:rPr lang="es-MX" sz="1000" b="0" kern="1200" dirty="0" smtClean="0">
                          <a:solidFill>
                            <a:schemeClr val="tx1"/>
                          </a:solidFill>
                          <a:latin typeface="Soberana Sans" pitchFamily="50" charset="0"/>
                          <a:ea typeface="+mn-ea"/>
                          <a:cs typeface="+mn-cs"/>
                        </a:rPr>
                        <a:t> Santander Seguros México, </a:t>
                      </a:r>
                      <a:r>
                        <a:rPr lang="es-MX" sz="1000" b="0" kern="1200" dirty="0" err="1" smtClean="0">
                          <a:solidFill>
                            <a:schemeClr val="tx1"/>
                          </a:solidFill>
                          <a:latin typeface="Soberana Sans" pitchFamily="50" charset="0"/>
                          <a:ea typeface="+mn-ea"/>
                          <a:cs typeface="+mn-cs"/>
                        </a:rPr>
                        <a:t>S.A.,Allianz</a:t>
                      </a:r>
                      <a:r>
                        <a:rPr lang="es-MX" sz="1000" b="0" kern="1200" dirty="0" smtClean="0">
                          <a:solidFill>
                            <a:schemeClr val="tx1"/>
                          </a:solidFill>
                          <a:latin typeface="Soberana Sans" pitchFamily="50" charset="0"/>
                          <a:ea typeface="+mn-ea"/>
                          <a:cs typeface="+mn-cs"/>
                        </a:rPr>
                        <a:t> México, S.A., Compañía de Seguros</a:t>
                      </a:r>
                    </a:p>
                    <a:p>
                      <a:pPr algn="l" fontAlgn="b"/>
                      <a:endParaRPr lang="es-MX" sz="1000" b="1" i="0" u="none" strike="noStrike" dirty="0" smtClean="0">
                        <a:solidFill>
                          <a:srgbClr val="000000"/>
                        </a:solidFill>
                        <a:effectLst/>
                        <a:latin typeface="+mn-lt"/>
                      </a:endParaRPr>
                    </a:p>
                  </a:txBody>
                  <a:tcPr marL="85725" marR="9525" marT="9525" marB="0" anchor="b">
                    <a:noFill/>
                  </a:tcPr>
                </a:tc>
                <a:tc>
                  <a:txBody>
                    <a:bodyPr/>
                    <a:lstStyle/>
                    <a:p>
                      <a:r>
                        <a:rPr lang="es-MX" sz="1000" b="0" dirty="0" smtClean="0">
                          <a:solidFill>
                            <a:schemeClr val="tx1"/>
                          </a:solidFill>
                          <a:latin typeface="Soberana Sans" pitchFamily="50" charset="0"/>
                        </a:rPr>
                        <a:t>AMPLIO	</a:t>
                      </a:r>
                    </a:p>
                    <a:p>
                      <a:r>
                        <a:rPr lang="es-MX" sz="1000" b="0" dirty="0" smtClean="0">
                          <a:solidFill>
                            <a:schemeClr val="tx1"/>
                          </a:solidFill>
                          <a:latin typeface="Soberana Sans" pitchFamily="50" charset="0"/>
                        </a:rPr>
                        <a:t>Fianzas Guardiana Inbursa, S.A., Grupo Financiero Inbursa</a:t>
                      </a:r>
                    </a:p>
                    <a:p>
                      <a:r>
                        <a:rPr lang="es-MX" sz="1000" b="0" dirty="0" smtClean="0">
                          <a:solidFill>
                            <a:schemeClr val="tx1"/>
                          </a:solidFill>
                          <a:latin typeface="Soberana Sans" pitchFamily="50" charset="0"/>
                        </a:rPr>
                        <a:t>ACEPTABLE</a:t>
                      </a:r>
                    </a:p>
                    <a:p>
                      <a:r>
                        <a:rPr lang="es-MX" sz="1000" b="0" dirty="0" smtClean="0">
                          <a:solidFill>
                            <a:schemeClr val="tx1"/>
                          </a:solidFill>
                          <a:latin typeface="Soberana Sans" pitchFamily="50" charset="0"/>
                        </a:rPr>
                        <a:t>Afianzadora Punto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S.A., Afianzadora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S.A. de C.V., Grupo Financiero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Afianzadora Insurgentes, S.A. de C.V., Grupo Financiero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Mapfre Fianzas, S.A., CESCE Fianzas México, S.A. de C.V.</a:t>
                      </a:r>
                    </a:p>
                    <a:p>
                      <a:endParaRPr lang="es-MX" sz="1000" b="0" dirty="0">
                        <a:solidFill>
                          <a:schemeClr val="tx1"/>
                        </a:solidFill>
                        <a:latin typeface="Soberana Sans" pitchFamily="50" charset="0"/>
                      </a:endParaRPr>
                    </a:p>
                  </a:txBody>
                  <a:tcPr>
                    <a:noFill/>
                  </a:tcPr>
                </a:tc>
              </a:tr>
            </a:tbl>
          </a:graphicData>
        </a:graphic>
      </p:graphicFrame>
    </p:spTree>
    <p:extLst>
      <p:ext uri="{BB962C8B-B14F-4D97-AF65-F5344CB8AC3E}">
        <p14:creationId xmlns:p14="http://schemas.microsoft.com/office/powerpoint/2010/main" xmlns="" val="30488024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r>
              <a:rPr lang="es-MX" dirty="0"/>
              <a:t>Los criterios de esta sección del Estudio que fueron reportados con un nivel mayor de implementación los relativos a: </a:t>
            </a:r>
          </a:p>
          <a:p>
            <a:endParaRPr lang="es-MX" dirty="0" smtClean="0"/>
          </a:p>
          <a:p>
            <a:r>
              <a:rPr lang="es-MX" b="1" dirty="0" smtClean="0"/>
              <a:t>SEGUROS			FIANZAS</a:t>
            </a:r>
            <a:endParaRPr lang="es-MX" b="1" dirty="0"/>
          </a:p>
        </p:txBody>
      </p:sp>
      <p:sp>
        <p:nvSpPr>
          <p:cNvPr id="4" name="3 Marcador de número de diapositiva"/>
          <p:cNvSpPr>
            <a:spLocks noGrp="1"/>
          </p:cNvSpPr>
          <p:nvPr>
            <p:ph type="sldNum" sz="quarter" idx="10"/>
          </p:nvPr>
        </p:nvSpPr>
        <p:spPr/>
        <p:txBody>
          <a:bodyPr/>
          <a:lstStyle/>
          <a:p>
            <a:fld id="{BB6A642B-98F6-43A7-B0A6-DB9594F8178C}" type="slidenum">
              <a:rPr lang="es-MX" smtClean="0"/>
              <a:pPr/>
              <a:t>17</a:t>
            </a:fld>
            <a:endParaRPr lang="es-MX" dirty="0"/>
          </a:p>
        </p:txBody>
      </p:sp>
      <p:graphicFrame>
        <p:nvGraphicFramePr>
          <p:cNvPr id="11" name="10 Tabla"/>
          <p:cNvGraphicFramePr>
            <a:graphicFrameLocks noGrp="1"/>
          </p:cNvGraphicFramePr>
          <p:nvPr>
            <p:extLst>
              <p:ext uri="{D42A27DB-BD31-4B8C-83A1-F6EECF244321}">
                <p14:modId xmlns:p14="http://schemas.microsoft.com/office/powerpoint/2010/main" xmlns="" val="4075431713"/>
              </p:ext>
            </p:extLst>
          </p:nvPr>
        </p:nvGraphicFramePr>
        <p:xfrm>
          <a:off x="696888" y="5296272"/>
          <a:ext cx="5701030" cy="2103120"/>
        </p:xfrm>
        <a:graphic>
          <a:graphicData uri="http://schemas.openxmlformats.org/drawingml/2006/table">
            <a:tbl>
              <a:tblPr firstRow="1" firstCol="1" bandRow="1"/>
              <a:tblGrid>
                <a:gridCol w="2850515"/>
                <a:gridCol w="2850515"/>
              </a:tblGrid>
              <a:tr h="0">
                <a:tc>
                  <a:txBody>
                    <a:bodyPr/>
                    <a:lstStyle/>
                    <a:p>
                      <a:pPr algn="just">
                        <a:lnSpc>
                          <a:spcPct val="115000"/>
                        </a:lnSpc>
                        <a:spcAft>
                          <a:spcPts val="0"/>
                        </a:spcAft>
                      </a:pPr>
                      <a:r>
                        <a:rPr lang="es-MX" sz="800">
                          <a:effectLst/>
                          <a:latin typeface="Soberana Sans"/>
                          <a:ea typeface="Calibri"/>
                          <a:cs typeface="Times New Roman"/>
                        </a:rPr>
                        <a:t>Considerar la aprobación por parte del consejo de administración del manual de políticas y procedimientos para la administración integral de riesgos, así como de las modificaciones que se deriven de las revisiones periódicas que se realicen a dicho manual [78.3%];</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a:effectLst/>
                          <a:latin typeface="Soberana Sans"/>
                          <a:ea typeface="Calibri"/>
                          <a:cs typeface="Times New Roman"/>
                        </a:rPr>
                        <a:t>En el marco del sistema de administración integral de riesgos, el consejo de administración designa al área de la institución encargada de diseñar, implementar y dar seguimiento al sistema de administración integral de riesgos y nombra al funcionario encargado de la misma. [81.4%];</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s-MX" sz="800">
                          <a:effectLst/>
                          <a:latin typeface="Soberana Sans"/>
                          <a:ea typeface="Calibri"/>
                          <a:cs typeface="Times New Roman"/>
                        </a:rPr>
                        <a:t>Si el funcionario encargado del área de administración integral de riesgos realice informes periódicos al consejo de administración, director general y áreas involucradas [74.3%], y</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a:effectLst/>
                          <a:latin typeface="Soberana Sans"/>
                          <a:ea typeface="Calibri"/>
                          <a:cs typeface="Times New Roman"/>
                        </a:rPr>
                        <a:t>El funcionario encargado del área de administración integral de riesgos realiza informes periódicos al consejo de administración, director general y áreas involucradas. [78.6%], y</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s-MX" sz="800">
                          <a:effectLst/>
                          <a:latin typeface="Soberana Sans"/>
                          <a:ea typeface="Calibri"/>
                          <a:cs typeface="Times New Roman"/>
                        </a:rPr>
                        <a:t>Contemplar la designación por parte del consejo de administración del área de la Institución encargada de diseñar, implementar y dar seguimiento al sistema de administración integral de riesgos y el nombramiento del funcionario encargado de la misma [73.4%].</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dirty="0">
                          <a:effectLst/>
                          <a:latin typeface="Soberana Sans"/>
                          <a:ea typeface="Calibri"/>
                          <a:cs typeface="Times New Roman"/>
                        </a:rPr>
                        <a:t>El consejo de administración aprueba el manual de políticas y procedimientos para la administración integral de riesgos, así como las modificaciones que se deriven de las revisiones periódicas que realice a dicho manual. [77.1%].</a:t>
                      </a:r>
                      <a:endParaRPr lang="es-MX"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0488024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B6A642B-98F6-43A7-B0A6-DB9594F8178C}" type="slidenum">
              <a:rPr lang="es-MX" smtClean="0"/>
              <a:pPr/>
              <a:t>18</a:t>
            </a:fld>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xmlns="" val="3401988048"/>
              </p:ext>
            </p:extLst>
          </p:nvPr>
        </p:nvGraphicFramePr>
        <p:xfrm>
          <a:off x="768896" y="4648200"/>
          <a:ext cx="5544616" cy="2316480"/>
        </p:xfrm>
        <a:graphic>
          <a:graphicData uri="http://schemas.openxmlformats.org/drawingml/2006/table">
            <a:tbl>
              <a:tblPr firstRow="1" bandRow="1">
                <a:tableStyleId>{5C22544A-7EE6-4342-B048-85BDC9FD1C3A}</a:tableStyleId>
              </a:tblPr>
              <a:tblGrid>
                <a:gridCol w="2772308"/>
                <a:gridCol w="2772308"/>
              </a:tblGrid>
              <a:tr h="370840">
                <a:tc>
                  <a:txBody>
                    <a:bodyPr/>
                    <a:lstStyle/>
                    <a:p>
                      <a:pPr algn="ctr"/>
                      <a:r>
                        <a:rPr lang="es-MX" sz="1000" b="1" dirty="0" smtClean="0">
                          <a:solidFill>
                            <a:schemeClr val="tx1"/>
                          </a:solidFill>
                          <a:latin typeface="Soberana Sans" pitchFamily="50" charset="0"/>
                        </a:rPr>
                        <a:t>SEGUROS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dirty="0" smtClean="0">
                          <a:solidFill>
                            <a:schemeClr val="tx1"/>
                          </a:solidFill>
                          <a:latin typeface="Soberana Sans" pitchFamily="50" charset="0"/>
                        </a:rPr>
                        <a:t>Porcentaje de implementación EIC-1</a:t>
                      </a:r>
                      <a:r>
                        <a:rPr lang="es-MX" sz="1000" b="0" baseline="0" dirty="0" smtClean="0">
                          <a:solidFill>
                            <a:schemeClr val="tx1"/>
                          </a:solidFill>
                          <a:latin typeface="Soberana Sans" pitchFamily="50" charset="0"/>
                        </a:rPr>
                        <a:t> 54.9%</a:t>
                      </a:r>
                      <a:endParaRPr lang="es-MX" sz="1000" b="0" dirty="0">
                        <a:solidFill>
                          <a:schemeClr val="tx1"/>
                        </a:solidFill>
                        <a:latin typeface="Soberana Sans" pitchFamily="50" charset="0"/>
                      </a:endParaRPr>
                    </a:p>
                  </a:txBody>
                  <a:tcPr>
                    <a:noFill/>
                  </a:tcPr>
                </a:tc>
                <a:tc>
                  <a:txBody>
                    <a:bodyPr/>
                    <a:lstStyle/>
                    <a:p>
                      <a:pPr algn="ctr"/>
                      <a:r>
                        <a:rPr lang="es-MX" sz="1000" b="1" dirty="0" smtClean="0">
                          <a:solidFill>
                            <a:schemeClr val="tx1"/>
                          </a:solidFill>
                          <a:latin typeface="Soberana Sans" pitchFamily="50" charset="0"/>
                        </a:rPr>
                        <a:t>FIANZAS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dirty="0" smtClean="0">
                          <a:solidFill>
                            <a:schemeClr val="tx1"/>
                          </a:solidFill>
                          <a:latin typeface="Soberana Sans" pitchFamily="50" charset="0"/>
                        </a:rPr>
                        <a:t>Porcentaje de implementación EIC-1</a:t>
                      </a:r>
                      <a:r>
                        <a:rPr lang="es-MX" sz="1000" b="0" baseline="0" dirty="0" smtClean="0">
                          <a:solidFill>
                            <a:schemeClr val="tx1"/>
                          </a:solidFill>
                          <a:latin typeface="Soberana Sans" pitchFamily="50" charset="0"/>
                        </a:rPr>
                        <a:t> 53.2%</a:t>
                      </a:r>
                      <a:endParaRPr lang="es-MX" sz="1000" b="0" dirty="0" smtClean="0">
                        <a:solidFill>
                          <a:schemeClr val="tx1"/>
                        </a:solidFill>
                        <a:latin typeface="Soberana Sans" pitchFamily="50" charset="0"/>
                      </a:endParaRPr>
                    </a:p>
                  </a:txBody>
                  <a:tcPr>
                    <a:noFill/>
                  </a:tcPr>
                </a:tc>
              </a:tr>
              <a:tr h="370840">
                <a:tc>
                  <a:txBody>
                    <a:bodyPr/>
                    <a:lstStyle/>
                    <a:p>
                      <a:pPr marL="0" algn="l" defTabSz="914400" rtl="0" eaLnBrk="1" fontAlgn="b" latinLnBrk="0" hangingPunct="1"/>
                      <a:r>
                        <a:rPr lang="es-MX" sz="1000" b="0" kern="1200" dirty="0" smtClean="0">
                          <a:solidFill>
                            <a:schemeClr val="tx1"/>
                          </a:solidFill>
                          <a:latin typeface="Soberana Sans" pitchFamily="50" charset="0"/>
                          <a:ea typeface="+mn-ea"/>
                          <a:cs typeface="+mn-cs"/>
                        </a:rPr>
                        <a:t>AMPLIO</a:t>
                      </a:r>
                    </a:p>
                    <a:p>
                      <a:pPr marL="0" algn="l" defTabSz="914400" rtl="0" eaLnBrk="1" fontAlgn="b" latinLnBrk="0" hangingPunct="1"/>
                      <a:r>
                        <a:rPr lang="es-MX" sz="1000" b="0" kern="1200" dirty="0" err="1" smtClean="0">
                          <a:solidFill>
                            <a:schemeClr val="tx1"/>
                          </a:solidFill>
                          <a:latin typeface="Soberana Sans" pitchFamily="50" charset="0"/>
                          <a:ea typeface="+mn-ea"/>
                          <a:cs typeface="+mn-cs"/>
                        </a:rPr>
                        <a:t>Metlife</a:t>
                      </a:r>
                      <a:r>
                        <a:rPr lang="es-MX" sz="1000" b="0" kern="1200" dirty="0" smtClean="0">
                          <a:solidFill>
                            <a:schemeClr val="tx1"/>
                          </a:solidFill>
                          <a:latin typeface="Soberana Sans" pitchFamily="50" charset="0"/>
                          <a:ea typeface="+mn-ea"/>
                          <a:cs typeface="+mn-cs"/>
                        </a:rPr>
                        <a:t> México, </a:t>
                      </a:r>
                      <a:r>
                        <a:rPr lang="es-MX" sz="1000" b="0" kern="1200" dirty="0" err="1" smtClean="0">
                          <a:solidFill>
                            <a:schemeClr val="tx1"/>
                          </a:solidFill>
                          <a:latin typeface="Soberana Sans" pitchFamily="50" charset="0"/>
                          <a:ea typeface="+mn-ea"/>
                          <a:cs typeface="+mn-cs"/>
                        </a:rPr>
                        <a:t>S.A.,Seguros</a:t>
                      </a:r>
                      <a:r>
                        <a:rPr lang="es-MX" sz="1000" b="0" kern="1200" dirty="0" smtClean="0">
                          <a:solidFill>
                            <a:schemeClr val="tx1"/>
                          </a:solidFill>
                          <a:latin typeface="Soberana Sans" pitchFamily="50" charset="0"/>
                          <a:ea typeface="+mn-ea"/>
                          <a:cs typeface="+mn-cs"/>
                        </a:rPr>
                        <a:t> BBVA Bancomer, S.A. de C.V., Grupo Financiero BBVA </a:t>
                      </a:r>
                      <a:r>
                        <a:rPr lang="es-MX" sz="1000" b="0" kern="1200" dirty="0" err="1" smtClean="0">
                          <a:solidFill>
                            <a:schemeClr val="tx1"/>
                          </a:solidFill>
                          <a:latin typeface="Soberana Sans" pitchFamily="50" charset="0"/>
                          <a:ea typeface="+mn-ea"/>
                          <a:cs typeface="+mn-cs"/>
                        </a:rPr>
                        <a:t>Bancomer,Quálitas</a:t>
                      </a:r>
                      <a:r>
                        <a:rPr lang="es-MX" sz="1000" b="0" kern="1200" dirty="0" smtClean="0">
                          <a:solidFill>
                            <a:schemeClr val="tx1"/>
                          </a:solidFill>
                          <a:latin typeface="Soberana Sans" pitchFamily="50" charset="0"/>
                          <a:ea typeface="+mn-ea"/>
                          <a:cs typeface="+mn-cs"/>
                        </a:rPr>
                        <a:t>, Compañía de Seguros, S.A.B. de C.V.</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ACEPTABLE</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Grupo Nacional Provincial, </a:t>
                      </a:r>
                      <a:r>
                        <a:rPr lang="es-MX" sz="1000" b="0" kern="1200" dirty="0" err="1" smtClean="0">
                          <a:solidFill>
                            <a:schemeClr val="tx1"/>
                          </a:solidFill>
                          <a:latin typeface="Soberana Sans" pitchFamily="50" charset="0"/>
                          <a:ea typeface="+mn-ea"/>
                          <a:cs typeface="+mn-cs"/>
                        </a:rPr>
                        <a:t>S.A.B.,Seguros</a:t>
                      </a:r>
                      <a:r>
                        <a:rPr lang="es-MX" sz="1000" b="0" kern="1200" dirty="0" smtClean="0">
                          <a:solidFill>
                            <a:schemeClr val="tx1"/>
                          </a:solidFill>
                          <a:latin typeface="Soberana Sans" pitchFamily="50" charset="0"/>
                          <a:ea typeface="+mn-ea"/>
                          <a:cs typeface="+mn-cs"/>
                        </a:rPr>
                        <a:t> Banamex, S.A. de C.V., Grupo Financiero Banamex, Mapfre Tepeyac, S.A.</a:t>
                      </a:r>
                      <a:endParaRPr lang="es-MX" sz="1000" b="0" kern="1200" dirty="0">
                        <a:solidFill>
                          <a:schemeClr val="tx1"/>
                        </a:solidFill>
                        <a:latin typeface="Soberana Sans" pitchFamily="50" charset="0"/>
                        <a:ea typeface="+mn-ea"/>
                        <a:cs typeface="+mn-cs"/>
                      </a:endParaRPr>
                    </a:p>
                  </a:txBody>
                  <a:tcPr marL="85725" marR="9525" marT="9525" marB="0">
                    <a:noFill/>
                  </a:tcPr>
                </a:tc>
                <a:tc>
                  <a:txBody>
                    <a:bodyPr/>
                    <a:lstStyle/>
                    <a:p>
                      <a:r>
                        <a:rPr lang="es-MX" sz="1000" b="0" dirty="0" smtClean="0">
                          <a:solidFill>
                            <a:schemeClr val="tx1"/>
                          </a:solidFill>
                          <a:latin typeface="Soberana Sans" pitchFamily="50" charset="0"/>
                        </a:rPr>
                        <a:t>AMPLIO	</a:t>
                      </a:r>
                    </a:p>
                    <a:p>
                      <a:r>
                        <a:rPr lang="es-MX" sz="1000" b="0" dirty="0" smtClean="0">
                          <a:solidFill>
                            <a:schemeClr val="tx1"/>
                          </a:solidFill>
                          <a:latin typeface="Soberana Sans" pitchFamily="50" charset="0"/>
                        </a:rPr>
                        <a:t>Afianzadora </a:t>
                      </a:r>
                      <a:r>
                        <a:rPr lang="es-MX" sz="1000" b="0" dirty="0" err="1" smtClean="0">
                          <a:solidFill>
                            <a:schemeClr val="tx1"/>
                          </a:solidFill>
                          <a:latin typeface="Soberana Sans" pitchFamily="50" charset="0"/>
                        </a:rPr>
                        <a:t>Sofimex</a:t>
                      </a:r>
                      <a:r>
                        <a:rPr lang="es-MX" sz="1000" b="0" dirty="0" smtClean="0">
                          <a:solidFill>
                            <a:schemeClr val="tx1"/>
                          </a:solidFill>
                          <a:latin typeface="Soberana Sans" pitchFamily="50" charset="0"/>
                        </a:rPr>
                        <a:t>, </a:t>
                      </a:r>
                      <a:r>
                        <a:rPr lang="es-MX" sz="1000" b="0" dirty="0" err="1" smtClean="0">
                          <a:solidFill>
                            <a:schemeClr val="tx1"/>
                          </a:solidFill>
                          <a:latin typeface="Soberana Sans" pitchFamily="50" charset="0"/>
                        </a:rPr>
                        <a:t>S.A.,Fianzas</a:t>
                      </a:r>
                      <a:r>
                        <a:rPr lang="es-MX" sz="1000" b="0" dirty="0" smtClean="0">
                          <a:solidFill>
                            <a:schemeClr val="tx1"/>
                          </a:solidFill>
                          <a:latin typeface="Soberana Sans" pitchFamily="50" charset="0"/>
                        </a:rPr>
                        <a:t> </a:t>
                      </a:r>
                      <a:r>
                        <a:rPr lang="es-MX" sz="1000" b="0" dirty="0" err="1" smtClean="0">
                          <a:solidFill>
                            <a:schemeClr val="tx1"/>
                          </a:solidFill>
                          <a:latin typeface="Soberana Sans" pitchFamily="50" charset="0"/>
                        </a:rPr>
                        <a:t>Dorama</a:t>
                      </a:r>
                      <a:r>
                        <a:rPr lang="es-MX" sz="1000" b="0" dirty="0" smtClean="0">
                          <a:solidFill>
                            <a:schemeClr val="tx1"/>
                          </a:solidFill>
                          <a:latin typeface="Soberana Sans" pitchFamily="50" charset="0"/>
                        </a:rPr>
                        <a:t>, S.A.</a:t>
                      </a:r>
                    </a:p>
                    <a:p>
                      <a:r>
                        <a:rPr lang="es-MX" sz="1000" b="0" dirty="0" smtClean="0">
                          <a:solidFill>
                            <a:schemeClr val="tx1"/>
                          </a:solidFill>
                          <a:latin typeface="Soberana Sans" pitchFamily="50" charset="0"/>
                        </a:rPr>
                        <a:t>ACEPTABLE</a:t>
                      </a:r>
                    </a:p>
                    <a:p>
                      <a:r>
                        <a:rPr lang="es-MX" sz="1000" b="0" dirty="0" smtClean="0">
                          <a:solidFill>
                            <a:schemeClr val="tx1"/>
                          </a:solidFill>
                          <a:latin typeface="Soberana Sans" pitchFamily="50" charset="0"/>
                        </a:rPr>
                        <a:t>Afianzadora Punto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S.A., </a:t>
                      </a:r>
                      <a:r>
                        <a:rPr lang="es-MX" sz="1000" b="0" dirty="0" err="1" smtClean="0">
                          <a:solidFill>
                            <a:schemeClr val="tx1"/>
                          </a:solidFill>
                          <a:latin typeface="Soberana Sans" pitchFamily="50" charset="0"/>
                        </a:rPr>
                        <a:t>Chubb</a:t>
                      </a:r>
                      <a:r>
                        <a:rPr lang="es-MX" sz="1000" b="0" dirty="0" smtClean="0">
                          <a:solidFill>
                            <a:schemeClr val="tx1"/>
                          </a:solidFill>
                          <a:latin typeface="Soberana Sans" pitchFamily="50" charset="0"/>
                        </a:rPr>
                        <a:t> de México, Compañía Afianzadora, S.A. de </a:t>
                      </a:r>
                      <a:r>
                        <a:rPr lang="es-MX" sz="1000" b="0" dirty="0" err="1" smtClean="0">
                          <a:solidFill>
                            <a:schemeClr val="tx1"/>
                          </a:solidFill>
                          <a:latin typeface="Soberana Sans" pitchFamily="50" charset="0"/>
                        </a:rPr>
                        <a:t>C.V.,Fianzas</a:t>
                      </a:r>
                      <a:r>
                        <a:rPr lang="es-MX" sz="1000" b="0" dirty="0" smtClean="0">
                          <a:solidFill>
                            <a:schemeClr val="tx1"/>
                          </a:solidFill>
                          <a:latin typeface="Soberana Sans" pitchFamily="50" charset="0"/>
                        </a:rPr>
                        <a:t> Atlas, S.A.,ACE Fianzas Monterrey, </a:t>
                      </a:r>
                      <a:r>
                        <a:rPr lang="es-MX" sz="1000" b="0" dirty="0" err="1" smtClean="0">
                          <a:solidFill>
                            <a:schemeClr val="tx1"/>
                          </a:solidFill>
                          <a:latin typeface="Soberana Sans" pitchFamily="50" charset="0"/>
                        </a:rPr>
                        <a:t>S.A.,Afianzadora</a:t>
                      </a:r>
                      <a:r>
                        <a:rPr lang="es-MX" sz="1000" b="0" dirty="0" smtClean="0">
                          <a:solidFill>
                            <a:schemeClr val="tx1"/>
                          </a:solidFill>
                          <a:latin typeface="Soberana Sans" pitchFamily="50" charset="0"/>
                        </a:rPr>
                        <a:t>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S.A. de C.V., Grupo Financiero </a:t>
                      </a:r>
                      <a:r>
                        <a:rPr lang="es-MX" sz="1000" b="0" dirty="0" err="1" smtClean="0">
                          <a:solidFill>
                            <a:schemeClr val="tx1"/>
                          </a:solidFill>
                          <a:latin typeface="Soberana Sans" pitchFamily="50" charset="0"/>
                        </a:rPr>
                        <a:t>Aserta,Afianzadora</a:t>
                      </a:r>
                      <a:r>
                        <a:rPr lang="es-MX" sz="1000" b="0" dirty="0" smtClean="0">
                          <a:solidFill>
                            <a:schemeClr val="tx1"/>
                          </a:solidFill>
                          <a:latin typeface="Soberana Sans" pitchFamily="50" charset="0"/>
                        </a:rPr>
                        <a:t> Insurgentes, S.A. de C.V., Grupo Financiero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Mapfre Fianzas, S.A.</a:t>
                      </a:r>
                    </a:p>
                    <a:p>
                      <a:endParaRPr lang="es-MX" sz="1000" b="0" dirty="0">
                        <a:solidFill>
                          <a:schemeClr val="tx1"/>
                        </a:solidFill>
                        <a:latin typeface="Soberana Sans" pitchFamily="50" charset="0"/>
                      </a:endParaRPr>
                    </a:p>
                  </a:txBody>
                  <a:tcPr>
                    <a:noFill/>
                  </a:tcPr>
                </a:tc>
              </a:tr>
            </a:tbl>
          </a:graphicData>
        </a:graphic>
      </p:graphicFrame>
    </p:spTree>
    <p:extLst>
      <p:ext uri="{BB962C8B-B14F-4D97-AF65-F5344CB8AC3E}">
        <p14:creationId xmlns:p14="http://schemas.microsoft.com/office/powerpoint/2010/main" xmlns="" val="30488024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r>
              <a:rPr lang="es-MX" dirty="0"/>
              <a:t>Los criterios de esta sección del Estudio que fueron reportados con un nivel mayor de implementación los que señalan que el sistema de contraloría interna:</a:t>
            </a:r>
          </a:p>
          <a:p>
            <a:endParaRPr lang="es-MX" dirty="0" smtClean="0"/>
          </a:p>
          <a:p>
            <a:r>
              <a:rPr lang="es-MX" b="1" dirty="0" smtClean="0"/>
              <a:t>SEGUROS			FIANZAS</a:t>
            </a:r>
            <a:endParaRPr lang="es-MX" b="1" dirty="0"/>
          </a:p>
        </p:txBody>
      </p:sp>
      <p:sp>
        <p:nvSpPr>
          <p:cNvPr id="4" name="3 Marcador de número de diapositiva"/>
          <p:cNvSpPr>
            <a:spLocks noGrp="1"/>
          </p:cNvSpPr>
          <p:nvPr>
            <p:ph type="sldNum" sz="quarter" idx="10"/>
          </p:nvPr>
        </p:nvSpPr>
        <p:spPr/>
        <p:txBody>
          <a:bodyPr/>
          <a:lstStyle/>
          <a:p>
            <a:fld id="{BB6A642B-98F6-43A7-B0A6-DB9594F8178C}" type="slidenum">
              <a:rPr lang="es-MX" smtClean="0"/>
              <a:pPr/>
              <a:t>19</a:t>
            </a:fld>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xmlns="" val="820856765"/>
              </p:ext>
            </p:extLst>
          </p:nvPr>
        </p:nvGraphicFramePr>
        <p:xfrm>
          <a:off x="768896" y="5296272"/>
          <a:ext cx="5701030" cy="3084576"/>
        </p:xfrm>
        <a:graphic>
          <a:graphicData uri="http://schemas.openxmlformats.org/drawingml/2006/table">
            <a:tbl>
              <a:tblPr firstRow="1" firstCol="1" bandRow="1"/>
              <a:tblGrid>
                <a:gridCol w="2850515"/>
                <a:gridCol w="2850515"/>
              </a:tblGrid>
              <a:tr h="0">
                <a:tc>
                  <a:txBody>
                    <a:bodyPr/>
                    <a:lstStyle/>
                    <a:p>
                      <a:pPr algn="just">
                        <a:lnSpc>
                          <a:spcPct val="115000"/>
                        </a:lnSpc>
                        <a:spcAft>
                          <a:spcPts val="0"/>
                        </a:spcAft>
                      </a:pPr>
                      <a:r>
                        <a:rPr lang="es-MX" sz="800">
                          <a:effectLst/>
                          <a:latin typeface="Soberana Sans"/>
                          <a:ea typeface="Calibri"/>
                          <a:cs typeface="Times New Roman"/>
                        </a:rPr>
                        <a:t>Señala que corresponde al director general de la Institución asignar las funciones respectivas a un área o al personal distribuido en varias áreas, pero en ningún caso al personal integrante del área de auditoría interna, o a personas o unidades que representen conflicto de interés en el desempeño [66.8%];</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a:effectLst/>
                          <a:latin typeface="Soberana Sans"/>
                          <a:ea typeface="Calibri"/>
                          <a:cs typeface="Times New Roman"/>
                        </a:rPr>
                        <a:t>Contempla que le corresponde al director general de la Institución, que se encarga de asignar las funciones respectivas a un área o al personal distribuido en varias áreas, pero en ningún caso al personal integrante del área de auditoría interna, o a personas o unidades que representen conflicto de interés en el desempeño [82.9%];</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s-MX" sz="800">
                          <a:effectLst/>
                          <a:latin typeface="Soberana Sans"/>
                          <a:ea typeface="Calibri"/>
                          <a:cs typeface="Times New Roman"/>
                        </a:rPr>
                        <a:t>Abarca los sistemas que generan información suficiente, correcta, precisa, confiable, consistente, oportuna, y además preservan la seguridad y confidencialidad de la información [62.6%], y</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a:effectLst/>
                          <a:latin typeface="Soberana Sans"/>
                          <a:ea typeface="Calibri"/>
                          <a:cs typeface="Times New Roman"/>
                        </a:rPr>
                        <a:t>Asegura que las principales operaciones y actividades de la institución se realizan conforme a los procedimientos administrativos debidamente implementados y documentados, y propician una operación ordenada y eficiente de la organización, que prevengan y reduzcan errores en el desarrollo de sus actividades. [65.7%].</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s-MX" sz="800">
                          <a:effectLst/>
                          <a:latin typeface="Soberana Sans"/>
                          <a:ea typeface="Calibri"/>
                          <a:cs typeface="Times New Roman"/>
                        </a:rPr>
                        <a:t>Contempla, entre sus funciones, los aspectos relacionados con la creación de un ambiente de control, trasmitiendo al personal la importancia de los controles internos, así como de la integridad en su conducta profesional; asimismo, el sistema aplica y monitorea medidas preventivas para evitar prácticas que puedan generar incentivos para la realización de actividades inapropiadas y, en su caso, aplica las medidas correctivas necesarias  [62.3%].</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dirty="0">
                          <a:effectLst/>
                          <a:latin typeface="Soberana Sans"/>
                          <a:ea typeface="Calibri"/>
                          <a:cs typeface="Times New Roman"/>
                        </a:rPr>
                        <a:t>Se cerciora de la existencia de adecuados procesos de conciliación entre los sistemas de operación y contables. [62.9%].</a:t>
                      </a:r>
                      <a:endParaRPr lang="es-MX"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04880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8CED603-B407-4304-8E39-F88350FCE3E5}" type="slidenum">
              <a:rPr lang="es-MX" smtClean="0"/>
              <a:pPr/>
              <a:t>2</a:t>
            </a:fld>
            <a:endParaRPr lang="es-MX" dirty="0"/>
          </a:p>
        </p:txBody>
      </p:sp>
    </p:spTree>
    <p:extLst>
      <p:ext uri="{BB962C8B-B14F-4D97-AF65-F5344CB8AC3E}">
        <p14:creationId xmlns:p14="http://schemas.microsoft.com/office/powerpoint/2010/main" xmlns="" val="8378622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B6A642B-98F6-43A7-B0A6-DB9594F8178C}" type="slidenum">
              <a:rPr lang="es-MX" smtClean="0"/>
              <a:pPr/>
              <a:t>20</a:t>
            </a:fld>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xmlns="" val="3271402148"/>
              </p:ext>
            </p:extLst>
          </p:nvPr>
        </p:nvGraphicFramePr>
        <p:xfrm>
          <a:off x="768896" y="4675971"/>
          <a:ext cx="5544616" cy="3453765"/>
        </p:xfrm>
        <a:graphic>
          <a:graphicData uri="http://schemas.openxmlformats.org/drawingml/2006/table">
            <a:tbl>
              <a:tblPr firstRow="1" bandRow="1">
                <a:tableStyleId>{5C22544A-7EE6-4342-B048-85BDC9FD1C3A}</a:tableStyleId>
              </a:tblPr>
              <a:tblGrid>
                <a:gridCol w="2772308"/>
                <a:gridCol w="2772308"/>
              </a:tblGrid>
              <a:tr h="370840">
                <a:tc>
                  <a:txBody>
                    <a:bodyPr/>
                    <a:lstStyle/>
                    <a:p>
                      <a:pPr algn="ctr"/>
                      <a:r>
                        <a:rPr lang="es-MX" sz="1000" b="1" dirty="0" smtClean="0">
                          <a:solidFill>
                            <a:schemeClr val="tx1"/>
                          </a:solidFill>
                          <a:latin typeface="Soberana Sans" pitchFamily="50" charset="0"/>
                        </a:rPr>
                        <a:t>SEGUROS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dirty="0" smtClean="0">
                          <a:solidFill>
                            <a:schemeClr val="tx1"/>
                          </a:solidFill>
                          <a:latin typeface="Soberana Sans" pitchFamily="50" charset="0"/>
                        </a:rPr>
                        <a:t>Porcentaje de implementación EIC-1</a:t>
                      </a:r>
                      <a:r>
                        <a:rPr lang="es-MX" sz="1000" b="0" baseline="0" dirty="0" smtClean="0">
                          <a:solidFill>
                            <a:schemeClr val="tx1"/>
                          </a:solidFill>
                          <a:latin typeface="Soberana Sans" pitchFamily="50" charset="0"/>
                        </a:rPr>
                        <a:t> 63.1%</a:t>
                      </a:r>
                      <a:endParaRPr lang="es-MX" sz="1000" b="0" dirty="0">
                        <a:solidFill>
                          <a:schemeClr val="tx1"/>
                        </a:solidFill>
                        <a:latin typeface="Soberana Sans" pitchFamily="50" charset="0"/>
                      </a:endParaRPr>
                    </a:p>
                  </a:txBody>
                  <a:tcPr>
                    <a:noFill/>
                  </a:tcPr>
                </a:tc>
                <a:tc>
                  <a:txBody>
                    <a:bodyPr/>
                    <a:lstStyle/>
                    <a:p>
                      <a:pPr algn="ctr"/>
                      <a:r>
                        <a:rPr lang="es-MX" sz="1000" b="1" dirty="0" smtClean="0">
                          <a:solidFill>
                            <a:schemeClr val="tx1"/>
                          </a:solidFill>
                          <a:latin typeface="Soberana Sans" pitchFamily="50" charset="0"/>
                        </a:rPr>
                        <a:t>FIANZAS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dirty="0" smtClean="0">
                          <a:solidFill>
                            <a:schemeClr val="tx1"/>
                          </a:solidFill>
                          <a:latin typeface="Soberana Sans" pitchFamily="50" charset="0"/>
                        </a:rPr>
                        <a:t>Porcentaje de implementación EIC-1</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baseline="0" dirty="0" smtClean="0">
                          <a:solidFill>
                            <a:schemeClr val="tx1"/>
                          </a:solidFill>
                          <a:latin typeface="Soberana Sans" pitchFamily="50" charset="0"/>
                        </a:rPr>
                        <a:t>58.0%</a:t>
                      </a:r>
                      <a:endParaRPr lang="es-MX" sz="1000" b="0" dirty="0" smtClean="0">
                        <a:solidFill>
                          <a:schemeClr val="tx1"/>
                        </a:solidFill>
                        <a:latin typeface="Soberana Sans" pitchFamily="50" charset="0"/>
                      </a:endParaRPr>
                    </a:p>
                  </a:txBody>
                  <a:tcPr>
                    <a:noFill/>
                  </a:tcPr>
                </a:tc>
              </a:tr>
              <a:tr h="370840">
                <a:tc>
                  <a:txBody>
                    <a:bodyPr/>
                    <a:lstStyle/>
                    <a:p>
                      <a:pPr marL="0" algn="l" defTabSz="914400" rtl="0" eaLnBrk="1" fontAlgn="b" latinLnBrk="0" hangingPunct="1"/>
                      <a:r>
                        <a:rPr lang="es-MX" sz="1000" b="0" kern="1200" dirty="0" smtClean="0">
                          <a:solidFill>
                            <a:schemeClr val="tx1"/>
                          </a:solidFill>
                          <a:latin typeface="Soberana Sans" pitchFamily="50" charset="0"/>
                          <a:ea typeface="+mn-ea"/>
                          <a:cs typeface="+mn-cs"/>
                        </a:rPr>
                        <a:t>TOTAL</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Seguros Inbursa, S.A., Grupo Financiero Inbursa, Seguros BBVA Bancomer, S.A. de C.V., Grupo Financiero BBVA Bancomer, Pensiones BBVA Bancomer, S.A. de C.V., Grupo Financiero BBVA Bancomer</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AMPLIO</a:t>
                      </a:r>
                    </a:p>
                    <a:p>
                      <a:pPr marL="0" algn="l" defTabSz="914400" rtl="0" eaLnBrk="1" fontAlgn="b" latinLnBrk="0" hangingPunct="1"/>
                      <a:r>
                        <a:rPr lang="es-MX" sz="1000" b="0" kern="1200" dirty="0" err="1" smtClean="0">
                          <a:solidFill>
                            <a:schemeClr val="tx1"/>
                          </a:solidFill>
                          <a:latin typeface="Soberana Sans" pitchFamily="50" charset="0"/>
                          <a:ea typeface="+mn-ea"/>
                          <a:cs typeface="+mn-cs"/>
                        </a:rPr>
                        <a:t>Metlife</a:t>
                      </a:r>
                      <a:r>
                        <a:rPr lang="es-MX" sz="1000" b="0" kern="1200" dirty="0" smtClean="0">
                          <a:solidFill>
                            <a:schemeClr val="tx1"/>
                          </a:solidFill>
                          <a:latin typeface="Soberana Sans" pitchFamily="50" charset="0"/>
                          <a:ea typeface="+mn-ea"/>
                          <a:cs typeface="+mn-cs"/>
                        </a:rPr>
                        <a:t> México, S.A., Grupo Nacional Provincial, S.A.B., AXA Seguros, S.A. de C.V., Seguros Monterrey New York </a:t>
                      </a:r>
                      <a:r>
                        <a:rPr lang="es-MX" sz="1000" b="0" kern="1200" dirty="0" err="1" smtClean="0">
                          <a:solidFill>
                            <a:schemeClr val="tx1"/>
                          </a:solidFill>
                          <a:latin typeface="Soberana Sans" pitchFamily="50" charset="0"/>
                          <a:ea typeface="+mn-ea"/>
                          <a:cs typeface="+mn-cs"/>
                        </a:rPr>
                        <a:t>Life</a:t>
                      </a:r>
                      <a:r>
                        <a:rPr lang="es-MX" sz="1000" b="0" kern="1200" dirty="0" smtClean="0">
                          <a:solidFill>
                            <a:schemeClr val="tx1"/>
                          </a:solidFill>
                          <a:latin typeface="Soberana Sans" pitchFamily="50" charset="0"/>
                          <a:ea typeface="+mn-ea"/>
                          <a:cs typeface="+mn-cs"/>
                        </a:rPr>
                        <a:t>, S.A. de C.V., </a:t>
                      </a:r>
                      <a:r>
                        <a:rPr lang="es-MX" sz="1000" b="0" kern="1200" dirty="0" err="1" smtClean="0">
                          <a:solidFill>
                            <a:schemeClr val="tx1"/>
                          </a:solidFill>
                          <a:latin typeface="Soberana Sans" pitchFamily="50" charset="0"/>
                          <a:ea typeface="+mn-ea"/>
                          <a:cs typeface="+mn-cs"/>
                        </a:rPr>
                        <a:t>Quálitas</a:t>
                      </a:r>
                      <a:r>
                        <a:rPr lang="es-MX" sz="1000" b="0" kern="1200" dirty="0" smtClean="0">
                          <a:solidFill>
                            <a:schemeClr val="tx1"/>
                          </a:solidFill>
                          <a:latin typeface="Soberana Sans" pitchFamily="50" charset="0"/>
                          <a:ea typeface="+mn-ea"/>
                          <a:cs typeface="+mn-cs"/>
                        </a:rPr>
                        <a:t>, Compañía de Seguros, S.A.B. de C.V., Mapfre Tepeyac, S.A.</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ACEPTABLE</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Seguros Banamex, S.A. de C.V., Grupo Financiero Banamex, Seguros Banorte Generali, S.A. de C.V., Grupo Financiero Banorte, Pensiones Banorte Generali, S.A. de C.V., Grupo Financiero Banorte, Allianz México, S.A., Compañía de Seguros</a:t>
                      </a:r>
                      <a:endParaRPr lang="es-MX" sz="1000" b="0" kern="1200" dirty="0">
                        <a:solidFill>
                          <a:schemeClr val="tx1"/>
                        </a:solidFill>
                        <a:latin typeface="Soberana Sans" pitchFamily="50" charset="0"/>
                        <a:ea typeface="+mn-ea"/>
                        <a:cs typeface="+mn-cs"/>
                      </a:endParaRPr>
                    </a:p>
                  </a:txBody>
                  <a:tcPr marL="85725" marR="9525" marT="9525" marB="0" anchor="b">
                    <a:noFill/>
                  </a:tcPr>
                </a:tc>
                <a:tc>
                  <a:txBody>
                    <a:bodyPr/>
                    <a:lstStyle/>
                    <a:p>
                      <a:r>
                        <a:rPr lang="es-MX" sz="1000" b="0" dirty="0" smtClean="0">
                          <a:solidFill>
                            <a:schemeClr val="tx1"/>
                          </a:solidFill>
                          <a:latin typeface="Soberana Sans" pitchFamily="50" charset="0"/>
                        </a:rPr>
                        <a:t>AMPLIO</a:t>
                      </a:r>
                    </a:p>
                    <a:p>
                      <a:r>
                        <a:rPr lang="es-MX" sz="1000" b="0" dirty="0" smtClean="0">
                          <a:solidFill>
                            <a:schemeClr val="tx1"/>
                          </a:solidFill>
                          <a:latin typeface="Soberana Sans" pitchFamily="50" charset="0"/>
                        </a:rPr>
                        <a:t>Afianzadora Punto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S.A., ACE Fianzas Monterrey, S.A., Afianzadora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S.A. de C.V., Grupo Financiero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Afianzadora Insurgentes, S.A. de C.V., Grupo Financiero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Mapfre Fianzas, S.A.</a:t>
                      </a:r>
                    </a:p>
                    <a:p>
                      <a:r>
                        <a:rPr lang="es-MX" sz="1000" b="0" dirty="0" smtClean="0">
                          <a:solidFill>
                            <a:schemeClr val="tx1"/>
                          </a:solidFill>
                          <a:latin typeface="Soberana Sans" pitchFamily="50" charset="0"/>
                        </a:rPr>
                        <a:t>ACEPTABLE</a:t>
                      </a:r>
                    </a:p>
                    <a:p>
                      <a:r>
                        <a:rPr lang="es-MX" sz="1000" b="0" dirty="0" err="1" smtClean="0">
                          <a:solidFill>
                            <a:schemeClr val="tx1"/>
                          </a:solidFill>
                          <a:latin typeface="Soberana Sans" pitchFamily="50" charset="0"/>
                        </a:rPr>
                        <a:t>Chubb</a:t>
                      </a:r>
                      <a:r>
                        <a:rPr lang="es-MX" sz="1000" b="0" dirty="0" smtClean="0">
                          <a:solidFill>
                            <a:schemeClr val="tx1"/>
                          </a:solidFill>
                          <a:latin typeface="Soberana Sans" pitchFamily="50" charset="0"/>
                        </a:rPr>
                        <a:t> de México, Compañía Afianzadora, S.A. de C.V., Fianzas Atlas, S.A.</a:t>
                      </a:r>
                      <a:endParaRPr lang="es-MX" sz="1000" b="0" dirty="0">
                        <a:solidFill>
                          <a:schemeClr val="tx1"/>
                        </a:solidFill>
                        <a:latin typeface="Soberana Sans" pitchFamily="50" charset="0"/>
                      </a:endParaRPr>
                    </a:p>
                  </a:txBody>
                  <a:tcPr>
                    <a:noFill/>
                  </a:tcPr>
                </a:tc>
              </a:tr>
            </a:tbl>
          </a:graphicData>
        </a:graphic>
      </p:graphicFrame>
    </p:spTree>
    <p:extLst>
      <p:ext uri="{BB962C8B-B14F-4D97-AF65-F5344CB8AC3E}">
        <p14:creationId xmlns:p14="http://schemas.microsoft.com/office/powerpoint/2010/main" xmlns="" val="30488024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r>
              <a:rPr lang="es-MX" dirty="0"/>
              <a:t>Los criterios de esta sección del Estudio que fueron reportados con un nivel mayor de implementación los que evalúan:</a:t>
            </a:r>
          </a:p>
          <a:p>
            <a:endParaRPr lang="es-MX" dirty="0" smtClean="0"/>
          </a:p>
          <a:p>
            <a:r>
              <a:rPr lang="es-MX" b="1" dirty="0" smtClean="0"/>
              <a:t>SEGUROS			FIANZAS</a:t>
            </a:r>
            <a:endParaRPr lang="es-MX" b="1" dirty="0"/>
          </a:p>
        </p:txBody>
      </p:sp>
      <p:sp>
        <p:nvSpPr>
          <p:cNvPr id="4" name="3 Marcador de número de diapositiva"/>
          <p:cNvSpPr>
            <a:spLocks noGrp="1"/>
          </p:cNvSpPr>
          <p:nvPr>
            <p:ph type="sldNum" sz="quarter" idx="10"/>
          </p:nvPr>
        </p:nvSpPr>
        <p:spPr/>
        <p:txBody>
          <a:bodyPr/>
          <a:lstStyle/>
          <a:p>
            <a:fld id="{BB6A642B-98F6-43A7-B0A6-DB9594F8178C}" type="slidenum">
              <a:rPr lang="es-MX" smtClean="0"/>
              <a:pPr/>
              <a:t>21</a:t>
            </a:fld>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xmlns="" val="2657936383"/>
              </p:ext>
            </p:extLst>
          </p:nvPr>
        </p:nvGraphicFramePr>
        <p:xfrm>
          <a:off x="768896" y="5296272"/>
          <a:ext cx="5701030" cy="2523744"/>
        </p:xfrm>
        <a:graphic>
          <a:graphicData uri="http://schemas.openxmlformats.org/drawingml/2006/table">
            <a:tbl>
              <a:tblPr firstRow="1" firstCol="1" bandRow="1"/>
              <a:tblGrid>
                <a:gridCol w="2850515"/>
                <a:gridCol w="2850515"/>
              </a:tblGrid>
              <a:tr h="0">
                <a:tc>
                  <a:txBody>
                    <a:bodyPr/>
                    <a:lstStyle/>
                    <a:p>
                      <a:pPr algn="just">
                        <a:lnSpc>
                          <a:spcPct val="115000"/>
                        </a:lnSpc>
                        <a:spcAft>
                          <a:spcPts val="0"/>
                        </a:spcAft>
                      </a:pPr>
                      <a:r>
                        <a:rPr lang="es-MX" sz="800">
                          <a:effectLst/>
                          <a:latin typeface="Soberana Sans"/>
                          <a:ea typeface="Calibri"/>
                          <a:cs typeface="Times New Roman"/>
                        </a:rPr>
                        <a:t>La eficacia por parte del área de auditoria interna de los procedimientos de control interno para prevenir y detectar actos u operaciones con recursos, derechos o bienes, que procedan o representen el producto de un probable delito, así como comunicar los resultados a las instancias competentes dentro de la institución [76.4%];</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a:effectLst/>
                          <a:latin typeface="Soberana Sans"/>
                          <a:ea typeface="Calibri"/>
                          <a:cs typeface="Times New Roman"/>
                        </a:rPr>
                        <a:t>La objetividad e independiente de la función de auditoria interna con respecto a las funciones operativas, y es efectuada por un área específica que forma parte de la estructura organizacional de la institución o del grupo al que pertenece [84.3%];</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s-MX" sz="800">
                          <a:effectLst/>
                          <a:latin typeface="Soberana Sans"/>
                          <a:ea typeface="Calibri"/>
                          <a:cs typeface="Times New Roman"/>
                        </a:rPr>
                        <a:t>La objetividad e independencia de la función de auditoría interna con respecto a las funciones operativas, y que ésta sea efectuada por un área específica que forme parte de la estructura organizacional de la Institución o del Grupo Empresarial al que pertenece [75.1%], y</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a:effectLst/>
                          <a:latin typeface="Soberana Sans"/>
                          <a:ea typeface="Calibri"/>
                          <a:cs typeface="Times New Roman"/>
                        </a:rPr>
                        <a:t>La revisión periódica por parte del área de auditoria interna de la aplicación de las políticas y normas establecidas por el consejo de administración para el correcto funcionamiento de la institución, el cumplimiento de las disposiciones legales, reglamentarias y administrativas aplicables. [78.6%]; y</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s-MX" sz="800">
                          <a:effectLst/>
                          <a:latin typeface="Soberana Sans"/>
                          <a:ea typeface="Calibri"/>
                          <a:cs typeface="Times New Roman"/>
                        </a:rPr>
                        <a:t>La revisión periódica por parte del área de auditoría interna de la aplicación de las políticas y normas establecidas por el consejo de administración para el correcto funcionamiento de la Institución, el cumplimiento de las disposiciones legales, reglamentarias y administrativas aplicables [72.3%];</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dirty="0">
                          <a:effectLst/>
                          <a:latin typeface="Soberana Sans"/>
                          <a:ea typeface="Calibri"/>
                          <a:cs typeface="Times New Roman"/>
                        </a:rPr>
                        <a:t>La eficacia por parte del área de auditoria interna de los procedimientos de control interno para prevenir y detectar actos u operaciones con recursos, derechos o bienes, que procedan o representen el producto de un probable delito, así como comunicar los resultados a las instancias competentes dentro de la institución [78.6%].</a:t>
                      </a:r>
                      <a:endParaRPr lang="es-MX"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0488024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B6A642B-98F6-43A7-B0A6-DB9594F8178C}" type="slidenum">
              <a:rPr lang="es-MX" smtClean="0"/>
              <a:pPr/>
              <a:t>22</a:t>
            </a:fld>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xmlns="" val="807424636"/>
              </p:ext>
            </p:extLst>
          </p:nvPr>
        </p:nvGraphicFramePr>
        <p:xfrm>
          <a:off x="768896" y="4675971"/>
          <a:ext cx="5544616" cy="2621280"/>
        </p:xfrm>
        <a:graphic>
          <a:graphicData uri="http://schemas.openxmlformats.org/drawingml/2006/table">
            <a:tbl>
              <a:tblPr firstRow="1" bandRow="1">
                <a:tableStyleId>{5C22544A-7EE6-4342-B048-85BDC9FD1C3A}</a:tableStyleId>
              </a:tblPr>
              <a:tblGrid>
                <a:gridCol w="2772308"/>
                <a:gridCol w="2772308"/>
              </a:tblGrid>
              <a:tr h="370840">
                <a:tc>
                  <a:txBody>
                    <a:bodyPr/>
                    <a:lstStyle/>
                    <a:p>
                      <a:pPr algn="ctr"/>
                      <a:r>
                        <a:rPr lang="es-MX" sz="1000" b="1" dirty="0" smtClean="0">
                          <a:solidFill>
                            <a:schemeClr val="tx1"/>
                          </a:solidFill>
                          <a:latin typeface="Soberana Sans" pitchFamily="50" charset="0"/>
                        </a:rPr>
                        <a:t>SEGUROS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dirty="0" smtClean="0">
                          <a:solidFill>
                            <a:schemeClr val="tx1"/>
                          </a:solidFill>
                          <a:latin typeface="Soberana Sans" pitchFamily="50" charset="0"/>
                        </a:rPr>
                        <a:t>Porcentaje de implementación EIC-1</a:t>
                      </a:r>
                      <a:r>
                        <a:rPr lang="es-MX" sz="1000" b="0" baseline="0" dirty="0" smtClean="0">
                          <a:solidFill>
                            <a:schemeClr val="tx1"/>
                          </a:solidFill>
                          <a:latin typeface="Soberana Sans" pitchFamily="50" charset="0"/>
                        </a:rPr>
                        <a:t> 62.5%</a:t>
                      </a:r>
                      <a:endParaRPr lang="es-MX" sz="1000" b="0" dirty="0">
                        <a:solidFill>
                          <a:schemeClr val="tx1"/>
                        </a:solidFill>
                        <a:latin typeface="Soberana Sans" pitchFamily="50" charset="0"/>
                      </a:endParaRPr>
                    </a:p>
                  </a:txBody>
                  <a:tcPr>
                    <a:noFill/>
                  </a:tcPr>
                </a:tc>
                <a:tc>
                  <a:txBody>
                    <a:bodyPr/>
                    <a:lstStyle/>
                    <a:p>
                      <a:pPr algn="ctr"/>
                      <a:r>
                        <a:rPr lang="es-MX" sz="1000" b="1" dirty="0" smtClean="0">
                          <a:solidFill>
                            <a:schemeClr val="tx1"/>
                          </a:solidFill>
                          <a:latin typeface="Soberana Sans" pitchFamily="50" charset="0"/>
                        </a:rPr>
                        <a:t>FIANZAS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dirty="0" smtClean="0">
                          <a:solidFill>
                            <a:schemeClr val="tx1"/>
                          </a:solidFill>
                          <a:latin typeface="Soberana Sans" pitchFamily="50" charset="0"/>
                        </a:rPr>
                        <a:t>Porcentaje de implementación EIC-1</a:t>
                      </a:r>
                      <a:r>
                        <a:rPr lang="es-MX" sz="1000" b="0" baseline="0" dirty="0" smtClean="0">
                          <a:solidFill>
                            <a:schemeClr val="tx1"/>
                          </a:solidFill>
                          <a:latin typeface="Soberana Sans" pitchFamily="50" charset="0"/>
                        </a:rPr>
                        <a:t> 62.3%</a:t>
                      </a:r>
                      <a:endParaRPr lang="es-MX" sz="1000" b="0" dirty="0" smtClean="0">
                        <a:solidFill>
                          <a:schemeClr val="tx1"/>
                        </a:solidFill>
                        <a:latin typeface="Soberana Sans" pitchFamily="50" charset="0"/>
                      </a:endParaRPr>
                    </a:p>
                  </a:txBody>
                  <a:tcPr>
                    <a:noFill/>
                  </a:tcPr>
                </a:tc>
              </a:tr>
              <a:tr h="296069">
                <a:tc>
                  <a:txBody>
                    <a:bodyPr/>
                    <a:lstStyle/>
                    <a:p>
                      <a:pPr marL="0" algn="l" defTabSz="914400" rtl="0" eaLnBrk="1" fontAlgn="b" latinLnBrk="0" hangingPunct="1"/>
                      <a:r>
                        <a:rPr lang="es-MX" sz="1000" b="0" kern="1200" dirty="0" smtClean="0">
                          <a:solidFill>
                            <a:schemeClr val="tx1"/>
                          </a:solidFill>
                          <a:latin typeface="Soberana Sans" pitchFamily="50" charset="0"/>
                          <a:ea typeface="+mn-ea"/>
                          <a:cs typeface="+mn-cs"/>
                        </a:rPr>
                        <a:t>AMPLIO</a:t>
                      </a:r>
                    </a:p>
                    <a:p>
                      <a:pPr marL="0" algn="l" defTabSz="914400" rtl="0" eaLnBrk="1" fontAlgn="b" latinLnBrk="0" hangingPunct="1"/>
                      <a:r>
                        <a:rPr lang="es-MX" sz="1000" b="0" kern="1200" dirty="0" err="1" smtClean="0">
                          <a:solidFill>
                            <a:schemeClr val="tx1"/>
                          </a:solidFill>
                          <a:latin typeface="Soberana Sans" pitchFamily="50" charset="0"/>
                          <a:ea typeface="+mn-ea"/>
                          <a:cs typeface="+mn-cs"/>
                        </a:rPr>
                        <a:t>Metlife</a:t>
                      </a:r>
                      <a:r>
                        <a:rPr lang="es-MX" sz="1000" b="0" kern="1200" dirty="0" smtClean="0">
                          <a:solidFill>
                            <a:schemeClr val="tx1"/>
                          </a:solidFill>
                          <a:latin typeface="Soberana Sans" pitchFamily="50" charset="0"/>
                          <a:ea typeface="+mn-ea"/>
                          <a:cs typeface="+mn-cs"/>
                        </a:rPr>
                        <a:t> México, S.A., </a:t>
                      </a:r>
                      <a:r>
                        <a:rPr lang="es-MX" sz="1000" b="0" kern="1200" dirty="0" err="1" smtClean="0">
                          <a:solidFill>
                            <a:schemeClr val="tx1"/>
                          </a:solidFill>
                          <a:latin typeface="Soberana Sans" pitchFamily="50" charset="0"/>
                          <a:ea typeface="+mn-ea"/>
                          <a:cs typeface="+mn-cs"/>
                        </a:rPr>
                        <a:t>Quálitas</a:t>
                      </a:r>
                      <a:r>
                        <a:rPr lang="es-MX" sz="1000" b="0" kern="1200" dirty="0" smtClean="0">
                          <a:solidFill>
                            <a:schemeClr val="tx1"/>
                          </a:solidFill>
                          <a:latin typeface="Soberana Sans" pitchFamily="50" charset="0"/>
                          <a:ea typeface="+mn-ea"/>
                          <a:cs typeface="+mn-cs"/>
                        </a:rPr>
                        <a:t>, Compañía de Seguros, S.A.B. de C.V., </a:t>
                      </a:r>
                      <a:r>
                        <a:rPr lang="es-MX" sz="1000" b="0" kern="1200" dirty="0" err="1" smtClean="0">
                          <a:solidFill>
                            <a:schemeClr val="tx1"/>
                          </a:solidFill>
                          <a:latin typeface="Soberana Sans" pitchFamily="50" charset="0"/>
                          <a:ea typeface="+mn-ea"/>
                          <a:cs typeface="+mn-cs"/>
                        </a:rPr>
                        <a:t>Profuturo</a:t>
                      </a:r>
                      <a:r>
                        <a:rPr lang="es-MX" sz="1000" b="0" kern="1200" dirty="0" smtClean="0">
                          <a:solidFill>
                            <a:schemeClr val="tx1"/>
                          </a:solidFill>
                          <a:latin typeface="Soberana Sans" pitchFamily="50" charset="0"/>
                          <a:ea typeface="+mn-ea"/>
                          <a:cs typeface="+mn-cs"/>
                        </a:rPr>
                        <a:t> GNP Pensiones, S.A. de C.V.</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ACEPTABLE</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Grupo Nacional Provincial, S.A.B., AXA Seguros, S.A. de C.V., Seguros Inbursa, S.A., Grupo Financiero Inbursa, Seguros BBVA Bancomer, S.A. de C.V., Grupo Financiero BBVA Bancomer, Seguros Monterrey New York </a:t>
                      </a:r>
                      <a:r>
                        <a:rPr lang="es-MX" sz="1000" b="0" kern="1200" dirty="0" err="1" smtClean="0">
                          <a:solidFill>
                            <a:schemeClr val="tx1"/>
                          </a:solidFill>
                          <a:latin typeface="Soberana Sans" pitchFamily="50" charset="0"/>
                          <a:ea typeface="+mn-ea"/>
                          <a:cs typeface="+mn-cs"/>
                        </a:rPr>
                        <a:t>Life</a:t>
                      </a:r>
                      <a:r>
                        <a:rPr lang="es-MX" sz="1000" b="0" kern="1200" dirty="0" smtClean="0">
                          <a:solidFill>
                            <a:schemeClr val="tx1"/>
                          </a:solidFill>
                          <a:latin typeface="Soberana Sans" pitchFamily="50" charset="0"/>
                          <a:ea typeface="+mn-ea"/>
                          <a:cs typeface="+mn-cs"/>
                        </a:rPr>
                        <a:t>, S.A. de C.V.</a:t>
                      </a:r>
                      <a:endParaRPr lang="es-MX" sz="1000" b="0" kern="1200" dirty="0">
                        <a:solidFill>
                          <a:schemeClr val="tx1"/>
                        </a:solidFill>
                        <a:latin typeface="Soberana Sans" pitchFamily="50" charset="0"/>
                        <a:ea typeface="+mn-ea"/>
                        <a:cs typeface="+mn-cs"/>
                      </a:endParaRPr>
                    </a:p>
                  </a:txBody>
                  <a:tcPr marL="85725" marR="9525" marT="9525" marB="0">
                    <a:noFill/>
                  </a:tcPr>
                </a:tc>
                <a:tc>
                  <a:txBody>
                    <a:bodyPr/>
                    <a:lstStyle/>
                    <a:p>
                      <a:r>
                        <a:rPr lang="es-MX" sz="1000" b="0" dirty="0" smtClean="0">
                          <a:solidFill>
                            <a:schemeClr val="tx1"/>
                          </a:solidFill>
                          <a:latin typeface="Soberana Sans" pitchFamily="50" charset="0"/>
                        </a:rPr>
                        <a:t>AMPLIO</a:t>
                      </a:r>
                    </a:p>
                    <a:p>
                      <a:r>
                        <a:rPr lang="es-MX" sz="1000" b="0" dirty="0" smtClean="0">
                          <a:solidFill>
                            <a:schemeClr val="tx1"/>
                          </a:solidFill>
                          <a:latin typeface="Soberana Sans" pitchFamily="50" charset="0"/>
                        </a:rPr>
                        <a:t>Afianzadora Punto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S.A., Afianzadora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S.A. de C.V., Grupo Financiero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Afianzadora Insurgentes, S.A. de C.V., Grupo Financiero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CESCE Fianzas México, S.A. de C.V.</a:t>
                      </a:r>
                    </a:p>
                    <a:p>
                      <a:r>
                        <a:rPr lang="es-MX" sz="1000" b="0" dirty="0" smtClean="0">
                          <a:solidFill>
                            <a:schemeClr val="tx1"/>
                          </a:solidFill>
                          <a:latin typeface="Soberana Sans" pitchFamily="50" charset="0"/>
                        </a:rPr>
                        <a:t>ACEPTABLE</a:t>
                      </a:r>
                    </a:p>
                    <a:p>
                      <a:r>
                        <a:rPr lang="es-MX" sz="1000" b="0" dirty="0" err="1" smtClean="0">
                          <a:solidFill>
                            <a:schemeClr val="tx1"/>
                          </a:solidFill>
                          <a:latin typeface="Soberana Sans" pitchFamily="50" charset="0"/>
                        </a:rPr>
                        <a:t>Chubb</a:t>
                      </a:r>
                      <a:r>
                        <a:rPr lang="es-MX" sz="1000" b="0" dirty="0" smtClean="0">
                          <a:solidFill>
                            <a:schemeClr val="tx1"/>
                          </a:solidFill>
                          <a:latin typeface="Soberana Sans" pitchFamily="50" charset="0"/>
                        </a:rPr>
                        <a:t> de México, Compañía Afianzadora, S.A. de C.V., Afianzadora </a:t>
                      </a:r>
                      <a:r>
                        <a:rPr lang="es-MX" sz="1000" b="0" dirty="0" err="1" smtClean="0">
                          <a:solidFill>
                            <a:schemeClr val="tx1"/>
                          </a:solidFill>
                          <a:latin typeface="Soberana Sans" pitchFamily="50" charset="0"/>
                        </a:rPr>
                        <a:t>Sofimex</a:t>
                      </a:r>
                      <a:r>
                        <a:rPr lang="es-MX" sz="1000" b="0" dirty="0" smtClean="0">
                          <a:solidFill>
                            <a:schemeClr val="tx1"/>
                          </a:solidFill>
                          <a:latin typeface="Soberana Sans" pitchFamily="50" charset="0"/>
                        </a:rPr>
                        <a:t>, S.A., Fianzas Guardiana Inbursa, S.A., Grupo Financiero Inbursa, ACE Fianzas Monterrey, S.A., Primero Fianzas, S.A. de C.V., Fianzas </a:t>
                      </a:r>
                      <a:r>
                        <a:rPr lang="es-MX" sz="1000" b="0" dirty="0" err="1" smtClean="0">
                          <a:solidFill>
                            <a:schemeClr val="tx1"/>
                          </a:solidFill>
                          <a:latin typeface="Soberana Sans" pitchFamily="50" charset="0"/>
                        </a:rPr>
                        <a:t>Dorama</a:t>
                      </a:r>
                      <a:r>
                        <a:rPr lang="es-MX" sz="1000" b="0" dirty="0" smtClean="0">
                          <a:solidFill>
                            <a:schemeClr val="tx1"/>
                          </a:solidFill>
                          <a:latin typeface="Soberana Sans" pitchFamily="50" charset="0"/>
                        </a:rPr>
                        <a:t>, S.A., Fianzas </a:t>
                      </a:r>
                      <a:r>
                        <a:rPr lang="es-MX" sz="1000" b="0" dirty="0" err="1" smtClean="0">
                          <a:solidFill>
                            <a:schemeClr val="tx1"/>
                          </a:solidFill>
                          <a:latin typeface="Soberana Sans" pitchFamily="50" charset="0"/>
                        </a:rPr>
                        <a:t>Asecam</a:t>
                      </a:r>
                      <a:r>
                        <a:rPr lang="es-MX" sz="1000" b="0" dirty="0" smtClean="0">
                          <a:solidFill>
                            <a:schemeClr val="tx1"/>
                          </a:solidFill>
                          <a:latin typeface="Soberana Sans" pitchFamily="50" charset="0"/>
                        </a:rPr>
                        <a:t>, S.A., Mapfre Fianzas, S.A.</a:t>
                      </a:r>
                      <a:endParaRPr lang="es-MX" sz="1000" b="0" dirty="0">
                        <a:solidFill>
                          <a:schemeClr val="tx1"/>
                        </a:solidFill>
                        <a:latin typeface="Soberana Sans" pitchFamily="50" charset="0"/>
                      </a:endParaRPr>
                    </a:p>
                  </a:txBody>
                  <a:tcPr>
                    <a:noFill/>
                  </a:tcPr>
                </a:tc>
              </a:tr>
            </a:tbl>
          </a:graphicData>
        </a:graphic>
      </p:graphicFrame>
    </p:spTree>
    <p:extLst>
      <p:ext uri="{BB962C8B-B14F-4D97-AF65-F5344CB8AC3E}">
        <p14:creationId xmlns:p14="http://schemas.microsoft.com/office/powerpoint/2010/main" xmlns="" val="30488024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r>
              <a:rPr lang="es-MX" dirty="0"/>
              <a:t>Los criterios de esta sección del Estudio que fueron reportados con un nivel mayor de implementación los que evalúan si la función actuarial:                </a:t>
            </a:r>
          </a:p>
          <a:p>
            <a:endParaRPr lang="es-MX" dirty="0" smtClean="0"/>
          </a:p>
          <a:p>
            <a:r>
              <a:rPr lang="es-MX" b="1" dirty="0" smtClean="0"/>
              <a:t>SEGUROS			FIANZAS</a:t>
            </a:r>
          </a:p>
          <a:p>
            <a:endParaRPr lang="es-MX" dirty="0"/>
          </a:p>
        </p:txBody>
      </p:sp>
      <p:sp>
        <p:nvSpPr>
          <p:cNvPr id="4" name="3 Marcador de número de diapositiva"/>
          <p:cNvSpPr>
            <a:spLocks noGrp="1"/>
          </p:cNvSpPr>
          <p:nvPr>
            <p:ph type="sldNum" sz="quarter" idx="10"/>
          </p:nvPr>
        </p:nvSpPr>
        <p:spPr/>
        <p:txBody>
          <a:bodyPr/>
          <a:lstStyle/>
          <a:p>
            <a:fld id="{BB6A642B-98F6-43A7-B0A6-DB9594F8178C}" type="slidenum">
              <a:rPr lang="es-MX" smtClean="0"/>
              <a:pPr/>
              <a:t>23</a:t>
            </a:fld>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xmlns="" val="3686543608"/>
              </p:ext>
            </p:extLst>
          </p:nvPr>
        </p:nvGraphicFramePr>
        <p:xfrm>
          <a:off x="840904" y="5368280"/>
          <a:ext cx="5701030" cy="1542288"/>
        </p:xfrm>
        <a:graphic>
          <a:graphicData uri="http://schemas.openxmlformats.org/drawingml/2006/table">
            <a:tbl>
              <a:tblPr firstRow="1" firstCol="1" bandRow="1"/>
              <a:tblGrid>
                <a:gridCol w="2850515"/>
                <a:gridCol w="2850515"/>
              </a:tblGrid>
              <a:tr h="0">
                <a:tc>
                  <a:txBody>
                    <a:bodyPr/>
                    <a:lstStyle/>
                    <a:p>
                      <a:pPr algn="just">
                        <a:lnSpc>
                          <a:spcPct val="115000"/>
                        </a:lnSpc>
                        <a:spcAft>
                          <a:spcPts val="0"/>
                        </a:spcAft>
                      </a:pPr>
                      <a:r>
                        <a:rPr lang="es-MX" sz="800" dirty="0">
                          <a:effectLst/>
                          <a:latin typeface="Soberana Sans"/>
                          <a:ea typeface="Calibri"/>
                          <a:cs typeface="Times New Roman"/>
                        </a:rPr>
                        <a:t>Se realiza bajo estándares de práctica actuarial generalmente aceptados que permitan un nivel adecuado de confiabilidad en cuanto a sus observaciones. [93.2%];</a:t>
                      </a:r>
                      <a:endParaRPr lang="es-MX"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dirty="0">
                          <a:effectLst/>
                          <a:latin typeface="Soberana Sans"/>
                          <a:ea typeface="Calibri"/>
                          <a:cs typeface="Times New Roman"/>
                        </a:rPr>
                        <a:t>Se realiza bajo estándares de práctica actuarial generalmente aceptados que permitan un nivel adecuado de confiabilidad en cuanto a sus observaciones. [100.0%];</a:t>
                      </a:r>
                      <a:endParaRPr lang="es-MX"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s-MX" sz="800">
                          <a:effectLst/>
                          <a:latin typeface="Soberana Sans"/>
                          <a:ea typeface="Calibri"/>
                          <a:cs typeface="Times New Roman"/>
                        </a:rPr>
                        <a:t>Se encarga de evaluar la confiabilidad, homogeneidad, suficiencia y calidad de datos utilizados para sus funciones [82.1%], y</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a:effectLst/>
                          <a:latin typeface="Soberana Sans"/>
                          <a:ea typeface="Calibri"/>
                          <a:cs typeface="Times New Roman"/>
                        </a:rPr>
                        <a:t>Evalúa la confiabilidad, homogeneidad, suficiencia y calidad de datos utilizados para sus funciones [94.3%], y</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s-MX" sz="800">
                          <a:effectLst/>
                          <a:latin typeface="Soberana Sans"/>
                          <a:ea typeface="Calibri"/>
                          <a:cs typeface="Times New Roman"/>
                        </a:rPr>
                        <a:t>Considera una función actuarial, desempeñada por personas con conocimientos y experiencia suficientes en materia de matemática actuarial y financiera, y de estadística  [73.8%].</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dirty="0">
                          <a:effectLst/>
                          <a:latin typeface="Soberana Sans"/>
                          <a:ea typeface="Calibri"/>
                          <a:cs typeface="Times New Roman"/>
                        </a:rPr>
                        <a:t>Es desempeñada por personas con conocimientos y experiencia suficientes en materia de matemática actuarial y financiera, y de estadística. [77.1%].</a:t>
                      </a:r>
                      <a:endParaRPr lang="es-MX"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0488024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B6A642B-98F6-43A7-B0A6-DB9594F8178C}" type="slidenum">
              <a:rPr lang="es-MX" smtClean="0"/>
              <a:pPr/>
              <a:t>24</a:t>
            </a:fld>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xmlns="" val="432031778"/>
              </p:ext>
            </p:extLst>
          </p:nvPr>
        </p:nvGraphicFramePr>
        <p:xfrm>
          <a:off x="768896" y="4601200"/>
          <a:ext cx="5544616" cy="2316480"/>
        </p:xfrm>
        <a:graphic>
          <a:graphicData uri="http://schemas.openxmlformats.org/drawingml/2006/table">
            <a:tbl>
              <a:tblPr firstRow="1" bandRow="1">
                <a:tableStyleId>{5C22544A-7EE6-4342-B048-85BDC9FD1C3A}</a:tableStyleId>
              </a:tblPr>
              <a:tblGrid>
                <a:gridCol w="2772308"/>
                <a:gridCol w="2772308"/>
              </a:tblGrid>
              <a:tr h="370840">
                <a:tc>
                  <a:txBody>
                    <a:bodyPr/>
                    <a:lstStyle/>
                    <a:p>
                      <a:pPr algn="ctr"/>
                      <a:r>
                        <a:rPr lang="es-MX" sz="1000" b="1" dirty="0" smtClean="0">
                          <a:solidFill>
                            <a:schemeClr val="tx1"/>
                          </a:solidFill>
                          <a:latin typeface="Soberana Sans" pitchFamily="50" charset="0"/>
                        </a:rPr>
                        <a:t>SEGUROS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dirty="0" smtClean="0">
                          <a:solidFill>
                            <a:schemeClr val="tx1"/>
                          </a:solidFill>
                          <a:latin typeface="Soberana Sans" pitchFamily="50" charset="0"/>
                        </a:rPr>
                        <a:t>Porcentaje de implementación EIC-1</a:t>
                      </a:r>
                      <a:r>
                        <a:rPr lang="es-MX" sz="1000" b="0" baseline="0" dirty="0" smtClean="0">
                          <a:solidFill>
                            <a:schemeClr val="tx1"/>
                          </a:solidFill>
                          <a:latin typeface="Soberana Sans" pitchFamily="50" charset="0"/>
                        </a:rPr>
                        <a:t> 55.7%</a:t>
                      </a:r>
                      <a:endParaRPr lang="es-MX" sz="1000" b="0" dirty="0">
                        <a:solidFill>
                          <a:schemeClr val="tx1"/>
                        </a:solidFill>
                        <a:latin typeface="Soberana Sans" pitchFamily="50" charset="0"/>
                      </a:endParaRPr>
                    </a:p>
                  </a:txBody>
                  <a:tcPr>
                    <a:noFill/>
                  </a:tcPr>
                </a:tc>
                <a:tc>
                  <a:txBody>
                    <a:bodyPr/>
                    <a:lstStyle/>
                    <a:p>
                      <a:pPr algn="ctr"/>
                      <a:r>
                        <a:rPr lang="es-MX" sz="1000" b="1" dirty="0" smtClean="0">
                          <a:solidFill>
                            <a:schemeClr val="tx1"/>
                          </a:solidFill>
                          <a:latin typeface="Soberana Sans" pitchFamily="50" charset="0"/>
                        </a:rPr>
                        <a:t>FIANZAS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dirty="0" smtClean="0">
                          <a:solidFill>
                            <a:schemeClr val="tx1"/>
                          </a:solidFill>
                          <a:latin typeface="Soberana Sans" pitchFamily="50" charset="0"/>
                        </a:rPr>
                        <a:t>Porcentaje de implementación EIC-1</a:t>
                      </a:r>
                      <a:r>
                        <a:rPr lang="es-MX" sz="1000" b="0" baseline="0" dirty="0" smtClean="0">
                          <a:solidFill>
                            <a:schemeClr val="tx1"/>
                          </a:solidFill>
                          <a:latin typeface="Soberana Sans" pitchFamily="50" charset="0"/>
                        </a:rPr>
                        <a:t> 53.2%</a:t>
                      </a:r>
                      <a:endParaRPr lang="es-MX" sz="1000" b="0" dirty="0" smtClean="0">
                        <a:solidFill>
                          <a:schemeClr val="tx1"/>
                        </a:solidFill>
                        <a:latin typeface="Soberana Sans" pitchFamily="50" charset="0"/>
                      </a:endParaRPr>
                    </a:p>
                  </a:txBody>
                  <a:tcPr>
                    <a:noFill/>
                  </a:tcPr>
                </a:tc>
              </a:tr>
              <a:tr h="370840">
                <a:tc>
                  <a:txBody>
                    <a:bodyPr/>
                    <a:lstStyle/>
                    <a:p>
                      <a:pPr marL="0" algn="l" defTabSz="914400" rtl="0" eaLnBrk="1" fontAlgn="b" latinLnBrk="0" hangingPunct="1"/>
                      <a:r>
                        <a:rPr lang="es-MX" sz="1000" b="0" kern="1200" dirty="0" smtClean="0">
                          <a:solidFill>
                            <a:schemeClr val="tx1"/>
                          </a:solidFill>
                          <a:latin typeface="Soberana Sans" pitchFamily="50" charset="0"/>
                          <a:ea typeface="+mn-ea"/>
                          <a:cs typeface="+mn-cs"/>
                        </a:rPr>
                        <a:t>AMPLIO</a:t>
                      </a:r>
                    </a:p>
                    <a:p>
                      <a:pPr marL="0" algn="l" defTabSz="914400" rtl="0" eaLnBrk="1" fontAlgn="b" latinLnBrk="0" hangingPunct="1"/>
                      <a:r>
                        <a:rPr lang="es-MX" sz="1000" b="0" kern="1200" dirty="0" err="1" smtClean="0">
                          <a:solidFill>
                            <a:schemeClr val="tx1"/>
                          </a:solidFill>
                          <a:latin typeface="Soberana Sans" pitchFamily="50" charset="0"/>
                          <a:ea typeface="+mn-ea"/>
                          <a:cs typeface="+mn-cs"/>
                        </a:rPr>
                        <a:t>Metlife</a:t>
                      </a:r>
                      <a:r>
                        <a:rPr lang="es-MX" sz="1000" b="0" kern="1200" dirty="0" smtClean="0">
                          <a:solidFill>
                            <a:schemeClr val="tx1"/>
                          </a:solidFill>
                          <a:latin typeface="Soberana Sans" pitchFamily="50" charset="0"/>
                          <a:ea typeface="+mn-ea"/>
                          <a:cs typeface="+mn-cs"/>
                        </a:rPr>
                        <a:t> México, S.A., </a:t>
                      </a:r>
                      <a:r>
                        <a:rPr lang="es-MX" sz="1000" b="0" kern="1200" dirty="0" err="1" smtClean="0">
                          <a:solidFill>
                            <a:schemeClr val="tx1"/>
                          </a:solidFill>
                          <a:latin typeface="Soberana Sans" pitchFamily="50" charset="0"/>
                          <a:ea typeface="+mn-ea"/>
                          <a:cs typeface="+mn-cs"/>
                        </a:rPr>
                        <a:t>Quálitas</a:t>
                      </a:r>
                      <a:r>
                        <a:rPr lang="es-MX" sz="1000" b="0" kern="1200" dirty="0" smtClean="0">
                          <a:solidFill>
                            <a:schemeClr val="tx1"/>
                          </a:solidFill>
                          <a:latin typeface="Soberana Sans" pitchFamily="50" charset="0"/>
                          <a:ea typeface="+mn-ea"/>
                          <a:cs typeface="+mn-cs"/>
                        </a:rPr>
                        <a:t>, Compañía de Seguros, S.A.B. de C.V., AIG Seguros </a:t>
                      </a:r>
                      <a:r>
                        <a:rPr lang="es-MX" sz="1000" b="0" kern="1200" dirty="0" err="1" smtClean="0">
                          <a:solidFill>
                            <a:schemeClr val="tx1"/>
                          </a:solidFill>
                          <a:latin typeface="Soberana Sans" pitchFamily="50" charset="0"/>
                          <a:ea typeface="+mn-ea"/>
                          <a:cs typeface="+mn-cs"/>
                        </a:rPr>
                        <a:t>Mexico</a:t>
                      </a:r>
                      <a:r>
                        <a:rPr lang="es-MX" sz="1000" b="0" kern="1200" dirty="0" smtClean="0">
                          <a:solidFill>
                            <a:schemeClr val="tx1"/>
                          </a:solidFill>
                          <a:latin typeface="Soberana Sans" pitchFamily="50" charset="0"/>
                          <a:ea typeface="+mn-ea"/>
                          <a:cs typeface="+mn-cs"/>
                        </a:rPr>
                        <a:t>, S.A. de C.V.</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ACEPTABLE</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Grupo Nacional Provincial, S.A.B., AXA Seguros, S.A. de C.V., Seguros Inbursa, S.A., Grupo Financiero Inbursa, Seguros BBVA Bancomer, S.A. de C.V., Grupo Financiero BBVA Bancomer, Seguros Monterrey New York </a:t>
                      </a:r>
                      <a:r>
                        <a:rPr lang="es-MX" sz="1000" b="0" kern="1200" dirty="0" err="1" smtClean="0">
                          <a:solidFill>
                            <a:schemeClr val="tx1"/>
                          </a:solidFill>
                          <a:latin typeface="Soberana Sans" pitchFamily="50" charset="0"/>
                          <a:ea typeface="+mn-ea"/>
                          <a:cs typeface="+mn-cs"/>
                        </a:rPr>
                        <a:t>Life</a:t>
                      </a:r>
                      <a:r>
                        <a:rPr lang="es-MX" sz="1000" b="0" kern="1200" dirty="0" smtClean="0">
                          <a:solidFill>
                            <a:schemeClr val="tx1"/>
                          </a:solidFill>
                          <a:latin typeface="Soberana Sans" pitchFamily="50" charset="0"/>
                          <a:ea typeface="+mn-ea"/>
                          <a:cs typeface="+mn-cs"/>
                        </a:rPr>
                        <a:t>, S.A. de C.V.</a:t>
                      </a:r>
                      <a:endParaRPr lang="es-MX" sz="1000" b="0" kern="1200" dirty="0">
                        <a:solidFill>
                          <a:schemeClr val="tx1"/>
                        </a:solidFill>
                        <a:latin typeface="Soberana Sans" pitchFamily="50" charset="0"/>
                        <a:ea typeface="+mn-ea"/>
                        <a:cs typeface="+mn-cs"/>
                      </a:endParaRPr>
                    </a:p>
                  </a:txBody>
                  <a:tcPr marL="85725" marR="9525" marT="9525" marB="0">
                    <a:noFill/>
                  </a:tcPr>
                </a:tc>
                <a:tc>
                  <a:txBody>
                    <a:bodyPr/>
                    <a:lstStyle/>
                    <a:p>
                      <a:r>
                        <a:rPr lang="es-MX" sz="1000" b="0" dirty="0" smtClean="0">
                          <a:solidFill>
                            <a:schemeClr val="tx1"/>
                          </a:solidFill>
                          <a:latin typeface="Soberana Sans" pitchFamily="50" charset="0"/>
                        </a:rPr>
                        <a:t>AMPLIO</a:t>
                      </a:r>
                    </a:p>
                    <a:p>
                      <a:r>
                        <a:rPr lang="es-MX" sz="1000" b="0" dirty="0" smtClean="0">
                          <a:solidFill>
                            <a:schemeClr val="tx1"/>
                          </a:solidFill>
                          <a:latin typeface="Soberana Sans" pitchFamily="50" charset="0"/>
                        </a:rPr>
                        <a:t>Fianzas Atlas, S.A.</a:t>
                      </a:r>
                    </a:p>
                    <a:p>
                      <a:r>
                        <a:rPr lang="es-MX" sz="1000" b="0" dirty="0" smtClean="0">
                          <a:solidFill>
                            <a:schemeClr val="tx1"/>
                          </a:solidFill>
                          <a:latin typeface="Soberana Sans" pitchFamily="50" charset="0"/>
                        </a:rPr>
                        <a:t>ACEPTABLE</a:t>
                      </a:r>
                    </a:p>
                    <a:p>
                      <a:r>
                        <a:rPr lang="es-MX" sz="1000" b="0" dirty="0" smtClean="0">
                          <a:solidFill>
                            <a:schemeClr val="tx1"/>
                          </a:solidFill>
                          <a:latin typeface="Soberana Sans" pitchFamily="50" charset="0"/>
                        </a:rPr>
                        <a:t>Afianzadora Punto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S.A., </a:t>
                      </a:r>
                      <a:r>
                        <a:rPr lang="es-MX" sz="1000" b="0" dirty="0" err="1" smtClean="0">
                          <a:solidFill>
                            <a:schemeClr val="tx1"/>
                          </a:solidFill>
                          <a:latin typeface="Soberana Sans" pitchFamily="50" charset="0"/>
                        </a:rPr>
                        <a:t>Chubb</a:t>
                      </a:r>
                      <a:r>
                        <a:rPr lang="es-MX" sz="1000" b="0" dirty="0" smtClean="0">
                          <a:solidFill>
                            <a:schemeClr val="tx1"/>
                          </a:solidFill>
                          <a:latin typeface="Soberana Sans" pitchFamily="50" charset="0"/>
                        </a:rPr>
                        <a:t> de México, Compañía Afianzadora, S.A. de C.V., Afianzadora </a:t>
                      </a:r>
                      <a:r>
                        <a:rPr lang="es-MX" sz="1000" b="0" dirty="0" err="1" smtClean="0">
                          <a:solidFill>
                            <a:schemeClr val="tx1"/>
                          </a:solidFill>
                          <a:latin typeface="Soberana Sans" pitchFamily="50" charset="0"/>
                        </a:rPr>
                        <a:t>Sofimex</a:t>
                      </a:r>
                      <a:r>
                        <a:rPr lang="es-MX" sz="1000" b="0" dirty="0" smtClean="0">
                          <a:solidFill>
                            <a:schemeClr val="tx1"/>
                          </a:solidFill>
                          <a:latin typeface="Soberana Sans" pitchFamily="50" charset="0"/>
                        </a:rPr>
                        <a:t>, S.A., Fianzas Guardiana Inbursa, S.A., Grupo Financiero Inbursa, Afianzadora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S.A. de C.V., Grupo Financiero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Afianzadora Insurgentes, S.A. de C.V., Grupo Financiero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Primero Fianzas, S.A. de C.V., Fianzas </a:t>
                      </a:r>
                      <a:r>
                        <a:rPr lang="es-MX" sz="1000" b="0" dirty="0" err="1" smtClean="0">
                          <a:solidFill>
                            <a:schemeClr val="tx1"/>
                          </a:solidFill>
                          <a:latin typeface="Soberana Sans" pitchFamily="50" charset="0"/>
                        </a:rPr>
                        <a:t>Dorama</a:t>
                      </a:r>
                      <a:r>
                        <a:rPr lang="es-MX" sz="1000" b="0" dirty="0" smtClean="0">
                          <a:solidFill>
                            <a:schemeClr val="tx1"/>
                          </a:solidFill>
                          <a:latin typeface="Soberana Sans" pitchFamily="50" charset="0"/>
                        </a:rPr>
                        <a:t>, S.A. Mapfre Fianzas, S.A.</a:t>
                      </a:r>
                    </a:p>
                  </a:txBody>
                  <a:tcPr>
                    <a:noFill/>
                  </a:tcPr>
                </a:tc>
              </a:tr>
            </a:tbl>
          </a:graphicData>
        </a:graphic>
      </p:graphicFrame>
    </p:spTree>
    <p:extLst>
      <p:ext uri="{BB962C8B-B14F-4D97-AF65-F5344CB8AC3E}">
        <p14:creationId xmlns:p14="http://schemas.microsoft.com/office/powerpoint/2010/main" xmlns="" val="30488024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r>
              <a:rPr lang="es-MX" dirty="0"/>
              <a:t>Los criterios de esta sección del Estudio que fueron reportados con un nivel mayor de implementación los que evalúan si las políticas y procedimientos para la contratación de servicios con terceros</a:t>
            </a:r>
            <a:r>
              <a:rPr lang="es-MX" dirty="0" smtClean="0"/>
              <a:t>:</a:t>
            </a:r>
          </a:p>
          <a:p>
            <a:pPr algn="just"/>
            <a:endParaRPr lang="es-MX" b="1" dirty="0"/>
          </a:p>
          <a:p>
            <a:pPr algn="just"/>
            <a:r>
              <a:rPr lang="es-MX" b="1" dirty="0" smtClean="0"/>
              <a:t>SEGUROS			FIANZAS</a:t>
            </a:r>
            <a:endParaRPr lang="es-MX" b="1" dirty="0"/>
          </a:p>
          <a:p>
            <a:endParaRPr lang="es-MX" dirty="0"/>
          </a:p>
        </p:txBody>
      </p:sp>
      <p:sp>
        <p:nvSpPr>
          <p:cNvPr id="4" name="3 Marcador de número de diapositiva"/>
          <p:cNvSpPr>
            <a:spLocks noGrp="1"/>
          </p:cNvSpPr>
          <p:nvPr>
            <p:ph type="sldNum" sz="quarter" idx="10"/>
          </p:nvPr>
        </p:nvSpPr>
        <p:spPr/>
        <p:txBody>
          <a:bodyPr/>
          <a:lstStyle/>
          <a:p>
            <a:fld id="{BB6A642B-98F6-43A7-B0A6-DB9594F8178C}" type="slidenum">
              <a:rPr lang="es-MX" smtClean="0"/>
              <a:pPr/>
              <a:t>25</a:t>
            </a:fld>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xmlns="" val="1239154861"/>
              </p:ext>
            </p:extLst>
          </p:nvPr>
        </p:nvGraphicFramePr>
        <p:xfrm>
          <a:off x="840904" y="5512296"/>
          <a:ext cx="5328592" cy="1962912"/>
        </p:xfrm>
        <a:graphic>
          <a:graphicData uri="http://schemas.openxmlformats.org/drawingml/2006/table">
            <a:tbl>
              <a:tblPr firstRow="1" firstCol="1" bandRow="1"/>
              <a:tblGrid>
                <a:gridCol w="2664296"/>
                <a:gridCol w="2664296"/>
              </a:tblGrid>
              <a:tr h="0">
                <a:tc>
                  <a:txBody>
                    <a:bodyPr/>
                    <a:lstStyle/>
                    <a:p>
                      <a:pPr algn="just">
                        <a:lnSpc>
                          <a:spcPct val="115000"/>
                        </a:lnSpc>
                        <a:spcAft>
                          <a:spcPts val="0"/>
                        </a:spcAft>
                      </a:pPr>
                      <a:r>
                        <a:rPr lang="es-MX" sz="800">
                          <a:effectLst/>
                          <a:latin typeface="Soberana Sans"/>
                          <a:ea typeface="Calibri"/>
                          <a:cs typeface="Times New Roman"/>
                        </a:rPr>
                        <a:t>Establecen cláusulas para la debida salvaguarda, confidencialidad, protección y respaldo de la información y recursos que le sean proporcionados por la Institución [87.2%];</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a:effectLst/>
                          <a:latin typeface="Soberana Sans"/>
                          <a:ea typeface="Calibri"/>
                          <a:cs typeface="Times New Roman"/>
                        </a:rPr>
                        <a:t>Establecen cláusulas para la debida salvaguarda, confidencialidad, protección y respaldo de la información y recursos que le sean proporcionados por la Institución [88.6%];</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s-MX" sz="800">
                          <a:effectLst/>
                          <a:latin typeface="Soberana Sans"/>
                          <a:ea typeface="Calibri"/>
                          <a:cs typeface="Times New Roman"/>
                        </a:rPr>
                        <a:t>Incluyen políticas y procedimientos para mantener la debida confidencialidad y seguridad de la información relativa a los servicios y operaciones materia de la contratación con terceros [75.3%], y</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a:effectLst/>
                          <a:latin typeface="Soberana Sans"/>
                          <a:ea typeface="Calibri"/>
                          <a:cs typeface="Times New Roman"/>
                        </a:rPr>
                        <a:t>Mantienen la debida confidencialidad y seguridad de la información relativa a los servicios y operaciones materia de la contratación con terceros. [82.9%]; y</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s-MX" sz="800">
                          <a:effectLst/>
                          <a:latin typeface="Soberana Sans"/>
                          <a:ea typeface="Calibri"/>
                          <a:cs typeface="Times New Roman"/>
                        </a:rPr>
                        <a:t>Establecen que los contratos celebrados con entidades relacionadas se pacten en condiciones de mercado y se celebren con base en estudios de precios de transferencia, elaborados por un experto de reconocido prestigio e independiente de las partes involucradas en las operaciones [72.8%].</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dirty="0">
                          <a:effectLst/>
                          <a:latin typeface="Soberana Sans"/>
                          <a:ea typeface="Calibri"/>
                          <a:cs typeface="Times New Roman"/>
                        </a:rPr>
                        <a:t>Se pactan en condiciones de mercado y se celebran con base en estudios de precios de transferencia, elaborados por un experto de reconocido prestigio e independiente de las partes involucradas en las operaciones. [78.6%].</a:t>
                      </a:r>
                      <a:endParaRPr lang="es-MX"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0488024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B6A642B-98F6-43A7-B0A6-DB9594F8178C}" type="slidenum">
              <a:rPr lang="es-MX" smtClean="0"/>
              <a:pPr/>
              <a:t>26</a:t>
            </a:fld>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xmlns="" val="2208652489"/>
              </p:ext>
            </p:extLst>
          </p:nvPr>
        </p:nvGraphicFramePr>
        <p:xfrm>
          <a:off x="768896" y="4648200"/>
          <a:ext cx="5544616" cy="3301365"/>
        </p:xfrm>
        <a:graphic>
          <a:graphicData uri="http://schemas.openxmlformats.org/drawingml/2006/table">
            <a:tbl>
              <a:tblPr firstRow="1" bandRow="1">
                <a:tableStyleId>{5C22544A-7EE6-4342-B048-85BDC9FD1C3A}</a:tableStyleId>
              </a:tblPr>
              <a:tblGrid>
                <a:gridCol w="2772308"/>
                <a:gridCol w="2772308"/>
              </a:tblGrid>
              <a:tr h="360040">
                <a:tc>
                  <a:txBody>
                    <a:bodyPr/>
                    <a:lstStyle/>
                    <a:p>
                      <a:pPr algn="ctr"/>
                      <a:r>
                        <a:rPr lang="es-MX" sz="1000" b="1" dirty="0" smtClean="0">
                          <a:solidFill>
                            <a:schemeClr val="tx1"/>
                          </a:solidFill>
                          <a:latin typeface="Soberana Sans" pitchFamily="50" charset="0"/>
                        </a:rPr>
                        <a:t>SEGUROS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dirty="0" smtClean="0">
                          <a:solidFill>
                            <a:schemeClr val="tx1"/>
                          </a:solidFill>
                          <a:latin typeface="Soberana Sans" pitchFamily="50" charset="0"/>
                        </a:rPr>
                        <a:t>Porcentaje de implementación EIC-1</a:t>
                      </a:r>
                      <a:r>
                        <a:rPr lang="es-MX" sz="1000" b="0" baseline="0" dirty="0" smtClean="0">
                          <a:solidFill>
                            <a:schemeClr val="tx1"/>
                          </a:solidFill>
                          <a:latin typeface="Soberana Sans" pitchFamily="50" charset="0"/>
                        </a:rPr>
                        <a:t> 67.3%</a:t>
                      </a:r>
                      <a:endParaRPr lang="es-MX" sz="1000" b="0" dirty="0">
                        <a:solidFill>
                          <a:schemeClr val="tx1"/>
                        </a:solidFill>
                        <a:latin typeface="Soberana Sans" pitchFamily="50" charset="0"/>
                      </a:endParaRPr>
                    </a:p>
                  </a:txBody>
                  <a:tcPr>
                    <a:noFill/>
                  </a:tcPr>
                </a:tc>
                <a:tc>
                  <a:txBody>
                    <a:bodyPr/>
                    <a:lstStyle/>
                    <a:p>
                      <a:pPr algn="ctr"/>
                      <a:r>
                        <a:rPr lang="es-MX" sz="1000" b="1" dirty="0" smtClean="0">
                          <a:solidFill>
                            <a:schemeClr val="tx1"/>
                          </a:solidFill>
                          <a:latin typeface="Soberana Sans" pitchFamily="50" charset="0"/>
                        </a:rPr>
                        <a:t>FIANZAS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dirty="0" smtClean="0">
                          <a:solidFill>
                            <a:schemeClr val="tx1"/>
                          </a:solidFill>
                          <a:latin typeface="Soberana Sans" pitchFamily="50" charset="0"/>
                        </a:rPr>
                        <a:t>Porcentaje de implementación EIC-1</a:t>
                      </a:r>
                      <a:r>
                        <a:rPr lang="es-MX" sz="1000" b="0" baseline="0" dirty="0" smtClean="0">
                          <a:solidFill>
                            <a:schemeClr val="tx1"/>
                          </a:solidFill>
                          <a:latin typeface="Soberana Sans" pitchFamily="50" charset="0"/>
                        </a:rPr>
                        <a:t> 68.0%</a:t>
                      </a:r>
                      <a:endParaRPr lang="es-MX" sz="1000" b="0" dirty="0" smtClean="0">
                        <a:solidFill>
                          <a:schemeClr val="tx1"/>
                        </a:solidFill>
                        <a:latin typeface="Soberana Sans" pitchFamily="50" charset="0"/>
                      </a:endParaRPr>
                    </a:p>
                  </a:txBody>
                  <a:tcPr>
                    <a:noFill/>
                  </a:tcPr>
                </a:tc>
              </a:tr>
              <a:tr h="370840">
                <a:tc>
                  <a:txBody>
                    <a:bodyPr/>
                    <a:lstStyle/>
                    <a:p>
                      <a:pPr marL="0" algn="l" defTabSz="914400" rtl="0" eaLnBrk="1" fontAlgn="b" latinLnBrk="0" hangingPunct="1"/>
                      <a:r>
                        <a:rPr lang="es-MX" sz="1000" b="0" kern="1200" dirty="0" smtClean="0">
                          <a:solidFill>
                            <a:schemeClr val="tx1"/>
                          </a:solidFill>
                          <a:latin typeface="Soberana Sans" pitchFamily="50" charset="0"/>
                          <a:ea typeface="+mn-ea"/>
                          <a:cs typeface="+mn-cs"/>
                        </a:rPr>
                        <a:t>TOTAL</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AIG Seguros </a:t>
                      </a:r>
                      <a:r>
                        <a:rPr lang="es-MX" sz="1000" b="0" kern="1200" dirty="0" err="1" smtClean="0">
                          <a:solidFill>
                            <a:schemeClr val="tx1"/>
                          </a:solidFill>
                          <a:latin typeface="Soberana Sans" pitchFamily="50" charset="0"/>
                          <a:ea typeface="+mn-ea"/>
                          <a:cs typeface="+mn-cs"/>
                        </a:rPr>
                        <a:t>Mexico</a:t>
                      </a:r>
                      <a:r>
                        <a:rPr lang="es-MX" sz="1000" b="0" kern="1200" dirty="0" smtClean="0">
                          <a:solidFill>
                            <a:schemeClr val="tx1"/>
                          </a:solidFill>
                          <a:latin typeface="Soberana Sans" pitchFamily="50" charset="0"/>
                          <a:ea typeface="+mn-ea"/>
                          <a:cs typeface="+mn-cs"/>
                        </a:rPr>
                        <a:t>, S.A. de C.V., </a:t>
                      </a:r>
                      <a:r>
                        <a:rPr lang="es-MX" sz="1000" b="0" kern="1200" dirty="0" err="1" smtClean="0">
                          <a:solidFill>
                            <a:schemeClr val="tx1"/>
                          </a:solidFill>
                          <a:latin typeface="Soberana Sans" pitchFamily="50" charset="0"/>
                          <a:ea typeface="+mn-ea"/>
                          <a:cs typeface="+mn-cs"/>
                        </a:rPr>
                        <a:t>Agroasemex</a:t>
                      </a:r>
                      <a:r>
                        <a:rPr lang="es-MX" sz="1000" b="0" kern="1200" dirty="0" smtClean="0">
                          <a:solidFill>
                            <a:schemeClr val="tx1"/>
                          </a:solidFill>
                          <a:latin typeface="Soberana Sans" pitchFamily="50" charset="0"/>
                          <a:ea typeface="+mn-ea"/>
                          <a:cs typeface="+mn-cs"/>
                        </a:rPr>
                        <a:t>, S.A., Aseguradora Interacciones, S.A. de C.V., Grupo Financiero Interacciones</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AMPLIO</a:t>
                      </a:r>
                    </a:p>
                    <a:p>
                      <a:pPr marL="0" algn="l" defTabSz="914400" rtl="0" eaLnBrk="1" fontAlgn="b" latinLnBrk="0" hangingPunct="1"/>
                      <a:r>
                        <a:rPr lang="es-MX" sz="1000" b="0" kern="1200" dirty="0" err="1" smtClean="0">
                          <a:solidFill>
                            <a:schemeClr val="tx1"/>
                          </a:solidFill>
                          <a:latin typeface="Soberana Sans" pitchFamily="50" charset="0"/>
                          <a:ea typeface="+mn-ea"/>
                          <a:cs typeface="+mn-cs"/>
                        </a:rPr>
                        <a:t>Metlife</a:t>
                      </a:r>
                      <a:r>
                        <a:rPr lang="es-MX" sz="1000" b="0" kern="1200" dirty="0" smtClean="0">
                          <a:solidFill>
                            <a:schemeClr val="tx1"/>
                          </a:solidFill>
                          <a:latin typeface="Soberana Sans" pitchFamily="50" charset="0"/>
                          <a:ea typeface="+mn-ea"/>
                          <a:cs typeface="+mn-cs"/>
                        </a:rPr>
                        <a:t> México, S.A., Grupo Nacional Provincial, S.A.B., AXA Seguros, S.A. de C.V., Seguros Inbursa, S.A., Grupo Financiero Inbursa, Seguros Banamex, S.A. de C.V., Grupo Financiero Banamex</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ACEPTABLE</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Seguros BBVA Bancomer, S.A. de C.V., Grupo Financiero BBVA Bancomer, Seguros Banorte Generali, S.A. de C.V., Grupo Financiero Banorte, Pensiones Banorte Generali, S.A. de C.V., Grupo Financiero Banorte, Pensiones BBVA Bancomer, S.A. de C.V., Grupo Financiero BBVA Bancomer</a:t>
                      </a:r>
                      <a:endParaRPr lang="es-MX" sz="1000" b="0" kern="1200" dirty="0">
                        <a:solidFill>
                          <a:schemeClr val="tx1"/>
                        </a:solidFill>
                        <a:latin typeface="Soberana Sans" pitchFamily="50" charset="0"/>
                        <a:ea typeface="+mn-ea"/>
                        <a:cs typeface="+mn-cs"/>
                      </a:endParaRPr>
                    </a:p>
                  </a:txBody>
                  <a:tcPr marL="85725" marR="9525" marT="9525" marB="0">
                    <a:noFill/>
                  </a:tcPr>
                </a:tc>
                <a:tc>
                  <a:txBody>
                    <a:bodyPr/>
                    <a:lstStyle/>
                    <a:p>
                      <a:r>
                        <a:rPr lang="es-MX" sz="1000" b="0" dirty="0" smtClean="0">
                          <a:solidFill>
                            <a:schemeClr val="tx1"/>
                          </a:solidFill>
                          <a:latin typeface="Soberana Sans" pitchFamily="50" charset="0"/>
                        </a:rPr>
                        <a:t>AMPLIO</a:t>
                      </a:r>
                    </a:p>
                    <a:p>
                      <a:r>
                        <a:rPr lang="es-MX" sz="1000" b="0" dirty="0" smtClean="0">
                          <a:solidFill>
                            <a:schemeClr val="tx1"/>
                          </a:solidFill>
                          <a:latin typeface="Soberana Sans" pitchFamily="50" charset="0"/>
                        </a:rPr>
                        <a:t>Afianzadora Punto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S.A., </a:t>
                      </a:r>
                      <a:r>
                        <a:rPr lang="es-MX" sz="1000" b="0" dirty="0" err="1" smtClean="0">
                          <a:solidFill>
                            <a:schemeClr val="tx1"/>
                          </a:solidFill>
                          <a:latin typeface="Soberana Sans" pitchFamily="50" charset="0"/>
                        </a:rPr>
                        <a:t>Chubb</a:t>
                      </a:r>
                      <a:r>
                        <a:rPr lang="es-MX" sz="1000" b="0" dirty="0" smtClean="0">
                          <a:solidFill>
                            <a:schemeClr val="tx1"/>
                          </a:solidFill>
                          <a:latin typeface="Soberana Sans" pitchFamily="50" charset="0"/>
                        </a:rPr>
                        <a:t> de México, Compañía Afianzadora, S.A. de C.V., Fianzas Atlas, S.A., Afianzadora </a:t>
                      </a:r>
                      <a:r>
                        <a:rPr lang="es-MX" sz="1000" b="0" dirty="0" err="1" smtClean="0">
                          <a:solidFill>
                            <a:schemeClr val="tx1"/>
                          </a:solidFill>
                          <a:latin typeface="Soberana Sans" pitchFamily="50" charset="0"/>
                        </a:rPr>
                        <a:t>Sofimex</a:t>
                      </a:r>
                      <a:r>
                        <a:rPr lang="es-MX" sz="1000" b="0" dirty="0" smtClean="0">
                          <a:solidFill>
                            <a:schemeClr val="tx1"/>
                          </a:solidFill>
                          <a:latin typeface="Soberana Sans" pitchFamily="50" charset="0"/>
                        </a:rPr>
                        <a:t>, S.A., Fianzas Guardiana Inbursa, S.A., Grupo Financiero Inbursa, Afianzadora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S.A. de C.V., Grupo Financiero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Afianzadora Insurgentes, S.A. de C.V., Grupo Financiero </a:t>
                      </a:r>
                      <a:r>
                        <a:rPr lang="es-MX" sz="1000" b="0" dirty="0" err="1" smtClean="0">
                          <a:solidFill>
                            <a:schemeClr val="tx1"/>
                          </a:solidFill>
                          <a:latin typeface="Soberana Sans" pitchFamily="50" charset="0"/>
                        </a:rPr>
                        <a:t>Aserta,Fianzas</a:t>
                      </a:r>
                      <a:r>
                        <a:rPr lang="es-MX" sz="1000" b="0" dirty="0" smtClean="0">
                          <a:solidFill>
                            <a:schemeClr val="tx1"/>
                          </a:solidFill>
                          <a:latin typeface="Soberana Sans" pitchFamily="50" charset="0"/>
                        </a:rPr>
                        <a:t> </a:t>
                      </a:r>
                      <a:r>
                        <a:rPr lang="es-MX" sz="1000" b="0" dirty="0" err="1" smtClean="0">
                          <a:solidFill>
                            <a:schemeClr val="tx1"/>
                          </a:solidFill>
                          <a:latin typeface="Soberana Sans" pitchFamily="50" charset="0"/>
                        </a:rPr>
                        <a:t>Dorama</a:t>
                      </a:r>
                      <a:r>
                        <a:rPr lang="es-MX" sz="1000" b="0" dirty="0" smtClean="0">
                          <a:solidFill>
                            <a:schemeClr val="tx1"/>
                          </a:solidFill>
                          <a:latin typeface="Soberana Sans" pitchFamily="50" charset="0"/>
                        </a:rPr>
                        <a:t>, </a:t>
                      </a:r>
                      <a:r>
                        <a:rPr lang="es-MX" sz="1000" b="0" dirty="0" err="1" smtClean="0">
                          <a:solidFill>
                            <a:schemeClr val="tx1"/>
                          </a:solidFill>
                          <a:latin typeface="Soberana Sans" pitchFamily="50" charset="0"/>
                        </a:rPr>
                        <a:t>S.A.,Mapfre</a:t>
                      </a:r>
                      <a:r>
                        <a:rPr lang="es-MX" sz="1000" b="0" dirty="0" smtClean="0">
                          <a:solidFill>
                            <a:schemeClr val="tx1"/>
                          </a:solidFill>
                          <a:latin typeface="Soberana Sans" pitchFamily="50" charset="0"/>
                        </a:rPr>
                        <a:t> Fianzas, S.A.</a:t>
                      </a:r>
                    </a:p>
                    <a:p>
                      <a:r>
                        <a:rPr lang="es-MX" sz="1000" b="0" dirty="0" smtClean="0">
                          <a:solidFill>
                            <a:schemeClr val="tx1"/>
                          </a:solidFill>
                          <a:latin typeface="Soberana Sans" pitchFamily="50" charset="0"/>
                        </a:rPr>
                        <a:t>ACEPTABLE</a:t>
                      </a:r>
                    </a:p>
                    <a:p>
                      <a:r>
                        <a:rPr lang="es-MX" sz="1000" b="0" dirty="0" smtClean="0">
                          <a:solidFill>
                            <a:schemeClr val="tx1"/>
                          </a:solidFill>
                          <a:latin typeface="Soberana Sans" pitchFamily="50" charset="0"/>
                        </a:rPr>
                        <a:t>CESCE Fianzas México, S.A. de C.V.</a:t>
                      </a:r>
                      <a:endParaRPr lang="es-MX" sz="1000" b="0" dirty="0">
                        <a:solidFill>
                          <a:schemeClr val="tx1"/>
                        </a:solidFill>
                        <a:latin typeface="Soberana Sans" pitchFamily="50" charset="0"/>
                      </a:endParaRPr>
                    </a:p>
                  </a:txBody>
                  <a:tcPr>
                    <a:noFill/>
                  </a:tcPr>
                </a:tc>
              </a:tr>
            </a:tbl>
          </a:graphicData>
        </a:graphic>
      </p:graphicFrame>
    </p:spTree>
    <p:extLst>
      <p:ext uri="{BB962C8B-B14F-4D97-AF65-F5344CB8AC3E}">
        <p14:creationId xmlns:p14="http://schemas.microsoft.com/office/powerpoint/2010/main" xmlns="" val="30488024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r>
              <a:rPr lang="es-MX" dirty="0"/>
              <a:t>El nivel de implementación de esta sección se deriva principalmente de que el Capítulo 3.7 del proyecto de la CUSF no refleja cambios significativos con respecto a lo establecido en la normatividad vigente, salvo el establecimiento de criterios adicionales para la verificación de los requisitos de idoneidad de funcionarios. Al respecto, en sus comentarios las Instituciones señalan principalmente que ya cuentan con políticas y procedimientos establecidos para evaluar la idoneidad de los consejeros y funcionarios, así como con expedientes debidamente integrados; sin embargo, en algunos casos dichas políticas no se encuentran aprobadas por el consejo de administración.</a:t>
            </a:r>
          </a:p>
          <a:p>
            <a:endParaRPr lang="es-MX" dirty="0"/>
          </a:p>
        </p:txBody>
      </p:sp>
      <p:sp>
        <p:nvSpPr>
          <p:cNvPr id="4" name="3 Marcador de número de diapositiva"/>
          <p:cNvSpPr>
            <a:spLocks noGrp="1"/>
          </p:cNvSpPr>
          <p:nvPr>
            <p:ph type="sldNum" sz="quarter" idx="10"/>
          </p:nvPr>
        </p:nvSpPr>
        <p:spPr/>
        <p:txBody>
          <a:bodyPr/>
          <a:lstStyle/>
          <a:p>
            <a:fld id="{BB6A642B-98F6-43A7-B0A6-DB9594F8178C}" type="slidenum">
              <a:rPr lang="es-MX" smtClean="0"/>
              <a:pPr/>
              <a:t>27</a:t>
            </a:fld>
            <a:endParaRPr lang="es-MX" dirty="0"/>
          </a:p>
        </p:txBody>
      </p:sp>
    </p:spTree>
    <p:extLst>
      <p:ext uri="{BB962C8B-B14F-4D97-AF65-F5344CB8AC3E}">
        <p14:creationId xmlns:p14="http://schemas.microsoft.com/office/powerpoint/2010/main" xmlns="" val="30488024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B6A642B-98F6-43A7-B0A6-DB9594F8178C}" type="slidenum">
              <a:rPr lang="es-MX" smtClean="0"/>
              <a:pPr/>
              <a:t>28</a:t>
            </a:fld>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xmlns="" val="1772008965"/>
              </p:ext>
            </p:extLst>
          </p:nvPr>
        </p:nvGraphicFramePr>
        <p:xfrm>
          <a:off x="840904" y="4667587"/>
          <a:ext cx="5400600" cy="2691765"/>
        </p:xfrm>
        <a:graphic>
          <a:graphicData uri="http://schemas.openxmlformats.org/drawingml/2006/table">
            <a:tbl>
              <a:tblPr firstRow="1" bandRow="1">
                <a:tableStyleId>{5C22544A-7EE6-4342-B048-85BDC9FD1C3A}</a:tableStyleId>
              </a:tblPr>
              <a:tblGrid>
                <a:gridCol w="2700300"/>
                <a:gridCol w="2700300"/>
              </a:tblGrid>
              <a:tr h="370840">
                <a:tc>
                  <a:txBody>
                    <a:bodyPr/>
                    <a:lstStyle/>
                    <a:p>
                      <a:pPr algn="ctr"/>
                      <a:r>
                        <a:rPr lang="es-MX" sz="1000" b="1" dirty="0" smtClean="0">
                          <a:solidFill>
                            <a:schemeClr val="tx1"/>
                          </a:solidFill>
                          <a:latin typeface="Soberana Sans" pitchFamily="50" charset="0"/>
                        </a:rPr>
                        <a:t>SEGUROS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dirty="0" smtClean="0">
                          <a:solidFill>
                            <a:schemeClr val="tx1"/>
                          </a:solidFill>
                          <a:latin typeface="Soberana Sans" pitchFamily="50" charset="0"/>
                        </a:rPr>
                        <a:t>Porcentaje de implementación EIC-1</a:t>
                      </a:r>
                      <a:r>
                        <a:rPr lang="es-MX" sz="1000" b="0" baseline="0" dirty="0" smtClean="0">
                          <a:solidFill>
                            <a:schemeClr val="tx1"/>
                          </a:solidFill>
                          <a:latin typeface="Soberana Sans" pitchFamily="50" charset="0"/>
                        </a:rPr>
                        <a:t> 46.9%</a:t>
                      </a:r>
                      <a:endParaRPr lang="es-MX" sz="1000" b="0" dirty="0">
                        <a:solidFill>
                          <a:schemeClr val="tx1"/>
                        </a:solidFill>
                        <a:latin typeface="Soberana Sans" pitchFamily="50" charset="0"/>
                      </a:endParaRPr>
                    </a:p>
                  </a:txBody>
                  <a:tcPr>
                    <a:noFill/>
                  </a:tcPr>
                </a:tc>
                <a:tc>
                  <a:txBody>
                    <a:bodyPr/>
                    <a:lstStyle/>
                    <a:p>
                      <a:pPr algn="ctr"/>
                      <a:r>
                        <a:rPr lang="es-MX" sz="1000" b="1" dirty="0" smtClean="0">
                          <a:solidFill>
                            <a:schemeClr val="tx1"/>
                          </a:solidFill>
                          <a:latin typeface="Soberana Sans" pitchFamily="50" charset="0"/>
                        </a:rPr>
                        <a:t>FIANZAS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dirty="0" smtClean="0">
                          <a:solidFill>
                            <a:schemeClr val="tx1"/>
                          </a:solidFill>
                          <a:latin typeface="Soberana Sans" pitchFamily="50" charset="0"/>
                        </a:rPr>
                        <a:t>Porcentaje de implementación EIC-1</a:t>
                      </a:r>
                      <a:r>
                        <a:rPr lang="es-MX" sz="1000" b="0" baseline="0" dirty="0" smtClean="0">
                          <a:solidFill>
                            <a:schemeClr val="tx1"/>
                          </a:solidFill>
                          <a:latin typeface="Soberana Sans" pitchFamily="50" charset="0"/>
                        </a:rPr>
                        <a:t> 44.9%</a:t>
                      </a:r>
                      <a:endParaRPr lang="es-MX" sz="1000" b="0" dirty="0" smtClean="0">
                        <a:solidFill>
                          <a:schemeClr val="tx1"/>
                        </a:solidFill>
                        <a:latin typeface="Soberana Sans" pitchFamily="50" charset="0"/>
                      </a:endParaRPr>
                    </a:p>
                  </a:txBody>
                  <a:tcPr>
                    <a:noFill/>
                  </a:tcPr>
                </a:tc>
              </a:tr>
              <a:tr h="370840">
                <a:tc>
                  <a:txBody>
                    <a:bodyPr/>
                    <a:lstStyle/>
                    <a:p>
                      <a:pPr marL="0" algn="l" defTabSz="914400" rtl="0" eaLnBrk="1" fontAlgn="b" latinLnBrk="0" hangingPunct="1"/>
                      <a:r>
                        <a:rPr lang="es-MX" sz="1000" b="0" kern="1200" dirty="0" smtClean="0">
                          <a:solidFill>
                            <a:schemeClr val="tx1"/>
                          </a:solidFill>
                          <a:latin typeface="Soberana Sans" pitchFamily="50" charset="0"/>
                          <a:ea typeface="+mn-ea"/>
                          <a:cs typeface="+mn-cs"/>
                        </a:rPr>
                        <a:t>TOTAL</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Seguros de Crédito a la Vivienda SHF, S.A. de C.V.</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AMPLIO</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Grupo Nacional Provincial, S.A.B., AXA Seguros, S.A. de C.V., </a:t>
                      </a:r>
                      <a:r>
                        <a:rPr lang="es-MX" sz="1000" b="0" kern="1200" dirty="0" err="1" smtClean="0">
                          <a:solidFill>
                            <a:schemeClr val="tx1"/>
                          </a:solidFill>
                          <a:latin typeface="Soberana Sans" pitchFamily="50" charset="0"/>
                          <a:ea typeface="+mn-ea"/>
                          <a:cs typeface="+mn-cs"/>
                        </a:rPr>
                        <a:t>Zurich</a:t>
                      </a:r>
                      <a:r>
                        <a:rPr lang="es-MX" sz="1000" b="0" kern="1200" dirty="0" smtClean="0">
                          <a:solidFill>
                            <a:schemeClr val="tx1"/>
                          </a:solidFill>
                          <a:latin typeface="Soberana Sans" pitchFamily="50" charset="0"/>
                          <a:ea typeface="+mn-ea"/>
                          <a:cs typeface="+mn-cs"/>
                        </a:rPr>
                        <a:t> Santander Seguros México, S.A.</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ACEPTABLE</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Seguros Inbursa, S.A., Grupo Financiero Inbursa, Seguros Monterrey New York </a:t>
                      </a:r>
                      <a:r>
                        <a:rPr lang="es-MX" sz="1000" b="0" kern="1200" dirty="0" err="1" smtClean="0">
                          <a:solidFill>
                            <a:schemeClr val="tx1"/>
                          </a:solidFill>
                          <a:latin typeface="Soberana Sans" pitchFamily="50" charset="0"/>
                          <a:ea typeface="+mn-ea"/>
                          <a:cs typeface="+mn-cs"/>
                        </a:rPr>
                        <a:t>Life</a:t>
                      </a:r>
                      <a:r>
                        <a:rPr lang="es-MX" sz="1000" b="0" kern="1200" dirty="0" smtClean="0">
                          <a:solidFill>
                            <a:schemeClr val="tx1"/>
                          </a:solidFill>
                          <a:latin typeface="Soberana Sans" pitchFamily="50" charset="0"/>
                          <a:ea typeface="+mn-ea"/>
                          <a:cs typeface="+mn-cs"/>
                        </a:rPr>
                        <a:t>, S.A. de C.V., </a:t>
                      </a:r>
                      <a:r>
                        <a:rPr lang="es-MX" sz="1000" b="0" kern="1200" dirty="0" err="1" smtClean="0">
                          <a:solidFill>
                            <a:schemeClr val="tx1"/>
                          </a:solidFill>
                          <a:latin typeface="Soberana Sans" pitchFamily="50" charset="0"/>
                          <a:ea typeface="+mn-ea"/>
                          <a:cs typeface="+mn-cs"/>
                        </a:rPr>
                        <a:t>Quálitas</a:t>
                      </a:r>
                      <a:r>
                        <a:rPr lang="es-MX" sz="1000" b="0" kern="1200" dirty="0" smtClean="0">
                          <a:solidFill>
                            <a:schemeClr val="tx1"/>
                          </a:solidFill>
                          <a:latin typeface="Soberana Sans" pitchFamily="50" charset="0"/>
                          <a:ea typeface="+mn-ea"/>
                          <a:cs typeface="+mn-cs"/>
                        </a:rPr>
                        <a:t>, Compañía de Seguros, S.A.B. de C.V., Seguros Banorte Generali, S.A. de C.V., Grupo Financiero Banorte, Mapfre Tepeyac, S.A.</a:t>
                      </a:r>
                      <a:endParaRPr lang="es-MX" sz="1000" b="0" kern="1200" dirty="0">
                        <a:solidFill>
                          <a:schemeClr val="tx1"/>
                        </a:solidFill>
                        <a:latin typeface="Soberana Sans" pitchFamily="50" charset="0"/>
                        <a:ea typeface="+mn-ea"/>
                        <a:cs typeface="+mn-cs"/>
                      </a:endParaRPr>
                    </a:p>
                  </a:txBody>
                  <a:tcPr marL="85725" marR="9525" marT="9525" marB="0" anchor="b">
                    <a:noFill/>
                  </a:tcPr>
                </a:tc>
                <a:tc>
                  <a:txBody>
                    <a:bodyPr/>
                    <a:lstStyle/>
                    <a:p>
                      <a:r>
                        <a:rPr lang="es-MX" sz="1000" b="0" dirty="0" smtClean="0">
                          <a:solidFill>
                            <a:schemeClr val="tx1"/>
                          </a:solidFill>
                          <a:latin typeface="Soberana Sans" pitchFamily="50" charset="0"/>
                        </a:rPr>
                        <a:t>AMPLIO</a:t>
                      </a:r>
                    </a:p>
                    <a:p>
                      <a:r>
                        <a:rPr lang="es-MX" sz="1000" b="0" dirty="0" smtClean="0">
                          <a:solidFill>
                            <a:schemeClr val="tx1"/>
                          </a:solidFill>
                          <a:latin typeface="Soberana Sans" pitchFamily="50" charset="0"/>
                        </a:rPr>
                        <a:t>Afianzadora Punto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S.A., Afianzadora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S.A. de C.V., Grupo Financiero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Afianzadora Insurgentes, S.A. de C.V., Grupo Financiero </a:t>
                      </a:r>
                      <a:r>
                        <a:rPr lang="es-MX" sz="1000" b="0" dirty="0" err="1" smtClean="0">
                          <a:solidFill>
                            <a:schemeClr val="tx1"/>
                          </a:solidFill>
                          <a:latin typeface="Soberana Sans" pitchFamily="50" charset="0"/>
                        </a:rPr>
                        <a:t>Aserta</a:t>
                      </a:r>
                      <a:endParaRPr lang="es-MX" sz="1000" b="0" dirty="0" smtClean="0">
                        <a:solidFill>
                          <a:schemeClr val="tx1"/>
                        </a:solidFill>
                        <a:latin typeface="Soberana Sans" pitchFamily="50" charset="0"/>
                      </a:endParaRPr>
                    </a:p>
                    <a:p>
                      <a:r>
                        <a:rPr lang="es-MX" sz="1000" b="0" dirty="0" smtClean="0">
                          <a:solidFill>
                            <a:schemeClr val="tx1"/>
                          </a:solidFill>
                          <a:latin typeface="Soberana Sans" pitchFamily="50" charset="0"/>
                        </a:rPr>
                        <a:t>ACEPTABLE</a:t>
                      </a:r>
                    </a:p>
                    <a:p>
                      <a:r>
                        <a:rPr lang="es-MX" sz="1000" b="0" dirty="0" smtClean="0">
                          <a:solidFill>
                            <a:schemeClr val="tx1"/>
                          </a:solidFill>
                          <a:latin typeface="Soberana Sans" pitchFamily="50" charset="0"/>
                        </a:rPr>
                        <a:t>Fianzas Guardiana Inbursa, S.A., Grupo Financiero Inbursa, Mapfre Fianzas, S.A.</a:t>
                      </a:r>
                    </a:p>
                    <a:p>
                      <a:endParaRPr lang="es-MX" sz="1000" b="0" dirty="0">
                        <a:solidFill>
                          <a:schemeClr val="tx1"/>
                        </a:solidFill>
                        <a:latin typeface="Soberana Sans" pitchFamily="50" charset="0"/>
                      </a:endParaRPr>
                    </a:p>
                  </a:txBody>
                  <a:tcPr>
                    <a:noFill/>
                  </a:tcPr>
                </a:tc>
              </a:tr>
            </a:tbl>
          </a:graphicData>
        </a:graphic>
      </p:graphicFrame>
    </p:spTree>
    <p:extLst>
      <p:ext uri="{BB962C8B-B14F-4D97-AF65-F5344CB8AC3E}">
        <p14:creationId xmlns:p14="http://schemas.microsoft.com/office/powerpoint/2010/main" xmlns="" val="30488024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r>
              <a:rPr lang="es-MX" dirty="0"/>
              <a:t>Los criterios de esta sección del Estudio que fueron reportados con un nivel mayor de implementación los que evalúan si la institución:</a:t>
            </a:r>
          </a:p>
          <a:p>
            <a:endParaRPr lang="es-MX" dirty="0" smtClean="0"/>
          </a:p>
          <a:p>
            <a:r>
              <a:rPr lang="es-MX" b="1" dirty="0" smtClean="0"/>
              <a:t>SEGUROS			FIANZAS</a:t>
            </a:r>
            <a:endParaRPr lang="es-MX" b="1" dirty="0"/>
          </a:p>
        </p:txBody>
      </p:sp>
      <p:sp>
        <p:nvSpPr>
          <p:cNvPr id="4" name="3 Marcador de número de diapositiva"/>
          <p:cNvSpPr>
            <a:spLocks noGrp="1"/>
          </p:cNvSpPr>
          <p:nvPr>
            <p:ph type="sldNum" sz="quarter" idx="10"/>
          </p:nvPr>
        </p:nvSpPr>
        <p:spPr/>
        <p:txBody>
          <a:bodyPr/>
          <a:lstStyle/>
          <a:p>
            <a:fld id="{BB6A642B-98F6-43A7-B0A6-DB9594F8178C}" type="slidenum">
              <a:rPr lang="es-MX" smtClean="0"/>
              <a:pPr/>
              <a:t>29</a:t>
            </a:fld>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xmlns="" val="2456293420"/>
              </p:ext>
            </p:extLst>
          </p:nvPr>
        </p:nvGraphicFramePr>
        <p:xfrm>
          <a:off x="768896" y="5296272"/>
          <a:ext cx="5701030" cy="2383536"/>
        </p:xfrm>
        <a:graphic>
          <a:graphicData uri="http://schemas.openxmlformats.org/drawingml/2006/table">
            <a:tbl>
              <a:tblPr firstRow="1" firstCol="1" bandRow="1"/>
              <a:tblGrid>
                <a:gridCol w="2850515"/>
                <a:gridCol w="2850515"/>
              </a:tblGrid>
              <a:tr h="0">
                <a:tc>
                  <a:txBody>
                    <a:bodyPr/>
                    <a:lstStyle/>
                    <a:p>
                      <a:pPr algn="just">
                        <a:lnSpc>
                          <a:spcPct val="115000"/>
                        </a:lnSpc>
                        <a:spcAft>
                          <a:spcPts val="0"/>
                        </a:spcAft>
                      </a:pPr>
                      <a:r>
                        <a:rPr lang="es-MX" sz="800">
                          <a:effectLst/>
                          <a:latin typeface="Soberana Sans"/>
                          <a:ea typeface="Calibri"/>
                          <a:cs typeface="Times New Roman"/>
                        </a:rPr>
                        <a:t>Si el sistema de gobierno corporativo de la Institución prevé la constitución por parte del consejo de administración de comités de carácter consultivo (obligatorios o adicionales) para apoyarlo en el desarrollo de las funciones que tiene asignadas [75.3%];</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a:effectLst/>
                          <a:latin typeface="Soberana Sans"/>
                          <a:ea typeface="Calibri"/>
                          <a:cs typeface="Times New Roman"/>
                        </a:rPr>
                        <a:t>Si el consejo de administración de la institución tiene establecidos comités adicionales a los previstos en la regulación aplicable con la finalidad de auxiliarlo en la toma de decisiones sobre aspectos relevantes de la operación de la institución. [88.6%];</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s-MX" sz="800">
                          <a:effectLst/>
                          <a:latin typeface="Soberana Sans"/>
                          <a:ea typeface="Calibri"/>
                          <a:cs typeface="Times New Roman"/>
                        </a:rPr>
                        <a:t>Si la operación de los comités se encuentra integrada en el sistema de gobierno corporativo y la estructura organizacional de la Institución, con una clara asignación de objetivos y responsabilidades, con políticas y procedimientos para evitar conflictos de interés y con la obligación de llevar a cabo sus sesiones con una periodicidad específica [74.9%], y</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a:effectLst/>
                          <a:latin typeface="Soberana Sans"/>
                          <a:ea typeface="Calibri"/>
                          <a:cs typeface="Times New Roman"/>
                        </a:rPr>
                        <a:t>Si el sistema de gobierno corporativo de la Institución prevé la constitución por parte del consejo de administración de comités de carácter consultivo (obligatorios o adicionales) para apoyarlo en el desarrollo de las funciones que tiene asignadas [82.9%]; y</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s-MX" sz="800">
                          <a:effectLst/>
                          <a:latin typeface="Soberana Sans"/>
                          <a:ea typeface="Calibri"/>
                          <a:cs typeface="Times New Roman"/>
                        </a:rPr>
                        <a:t>Si los reportes periódicos emitidos por los diferentes comités constituyen una herramienta para la toma de decisiones, e influyen en la determinación de aspectos claves de su operación [74.5%].</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dirty="0">
                          <a:effectLst/>
                          <a:latin typeface="Soberana Sans"/>
                          <a:ea typeface="Calibri"/>
                          <a:cs typeface="Times New Roman"/>
                        </a:rPr>
                        <a:t>Si los reportes periódicos emitidos por los diferentes comités instaurados por el consejo de administración de la institución, constituyen una herramienta para la toma de decisiones, e influyen en la determinación de aspectos claves de su operación. [81.4%].</a:t>
                      </a:r>
                      <a:endParaRPr lang="es-MX"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048802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8CED603-B407-4304-8E39-F88350FCE3E5}" type="slidenum">
              <a:rPr lang="es-MX" smtClean="0"/>
              <a:pPr/>
              <a:t>3</a:t>
            </a:fld>
            <a:endParaRPr lang="es-MX" dirty="0"/>
          </a:p>
        </p:txBody>
      </p:sp>
    </p:spTree>
    <p:extLst>
      <p:ext uri="{BB962C8B-B14F-4D97-AF65-F5344CB8AC3E}">
        <p14:creationId xmlns:p14="http://schemas.microsoft.com/office/powerpoint/2010/main" xmlns="" val="23958373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B6A642B-98F6-43A7-B0A6-DB9594F8178C}" type="slidenum">
              <a:rPr lang="es-MX" smtClean="0"/>
              <a:pPr/>
              <a:t>30</a:t>
            </a:fld>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xmlns="" val="958334469"/>
              </p:ext>
            </p:extLst>
          </p:nvPr>
        </p:nvGraphicFramePr>
        <p:xfrm>
          <a:off x="768896" y="4648200"/>
          <a:ext cx="5544616" cy="2316480"/>
        </p:xfrm>
        <a:graphic>
          <a:graphicData uri="http://schemas.openxmlformats.org/drawingml/2006/table">
            <a:tbl>
              <a:tblPr firstRow="1" bandRow="1">
                <a:tableStyleId>{5C22544A-7EE6-4342-B048-85BDC9FD1C3A}</a:tableStyleId>
              </a:tblPr>
              <a:tblGrid>
                <a:gridCol w="2772308"/>
                <a:gridCol w="2772308"/>
              </a:tblGrid>
              <a:tr h="370840">
                <a:tc>
                  <a:txBody>
                    <a:bodyPr/>
                    <a:lstStyle/>
                    <a:p>
                      <a:pPr algn="ctr"/>
                      <a:r>
                        <a:rPr lang="es-MX" sz="1000" b="1" dirty="0" smtClean="0">
                          <a:solidFill>
                            <a:schemeClr val="tx1"/>
                          </a:solidFill>
                          <a:latin typeface="Soberana Sans" pitchFamily="50" charset="0"/>
                        </a:rPr>
                        <a:t>SEGUROS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dirty="0" smtClean="0">
                          <a:solidFill>
                            <a:schemeClr val="tx1"/>
                          </a:solidFill>
                          <a:latin typeface="Soberana Sans" pitchFamily="50" charset="0"/>
                        </a:rPr>
                        <a:t>Porcentaje de implementación EIC-1</a:t>
                      </a:r>
                      <a:r>
                        <a:rPr lang="es-MX" sz="1000" b="0" baseline="0" dirty="0" smtClean="0">
                          <a:solidFill>
                            <a:schemeClr val="tx1"/>
                          </a:solidFill>
                          <a:latin typeface="Soberana Sans" pitchFamily="50" charset="0"/>
                        </a:rPr>
                        <a:t> 57.8%</a:t>
                      </a:r>
                      <a:endParaRPr lang="es-MX" sz="1000" b="0" dirty="0">
                        <a:solidFill>
                          <a:schemeClr val="tx1"/>
                        </a:solidFill>
                        <a:latin typeface="Soberana Sans" pitchFamily="50" charset="0"/>
                      </a:endParaRPr>
                    </a:p>
                  </a:txBody>
                  <a:tcPr>
                    <a:noFill/>
                  </a:tcPr>
                </a:tc>
                <a:tc>
                  <a:txBody>
                    <a:bodyPr/>
                    <a:lstStyle/>
                    <a:p>
                      <a:pPr algn="ctr"/>
                      <a:r>
                        <a:rPr lang="es-MX" sz="1000" b="1" dirty="0" smtClean="0">
                          <a:solidFill>
                            <a:schemeClr val="tx1"/>
                          </a:solidFill>
                          <a:latin typeface="Soberana Sans" pitchFamily="50" charset="0"/>
                        </a:rPr>
                        <a:t>FIANZAS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b="0" dirty="0" smtClean="0">
                          <a:solidFill>
                            <a:schemeClr val="tx1"/>
                          </a:solidFill>
                          <a:latin typeface="Soberana Sans" pitchFamily="50" charset="0"/>
                        </a:rPr>
                        <a:t>Porcentaje de implementación EIC-1</a:t>
                      </a:r>
                      <a:r>
                        <a:rPr lang="es-MX" sz="1000" b="0" baseline="0" dirty="0" smtClean="0">
                          <a:solidFill>
                            <a:schemeClr val="tx1"/>
                          </a:solidFill>
                          <a:latin typeface="Soberana Sans" pitchFamily="50" charset="0"/>
                        </a:rPr>
                        <a:t>62.2%</a:t>
                      </a:r>
                      <a:endParaRPr lang="es-MX" sz="1000" b="0" dirty="0" smtClean="0">
                        <a:solidFill>
                          <a:schemeClr val="tx1"/>
                        </a:solidFill>
                        <a:latin typeface="Soberana Sans" pitchFamily="50" charset="0"/>
                      </a:endParaRPr>
                    </a:p>
                  </a:txBody>
                  <a:tcPr>
                    <a:noFill/>
                  </a:tcPr>
                </a:tc>
              </a:tr>
              <a:tr h="370840">
                <a:tc>
                  <a:txBody>
                    <a:bodyPr/>
                    <a:lstStyle/>
                    <a:p>
                      <a:pPr marL="0" algn="l" defTabSz="914400" rtl="0" eaLnBrk="1" fontAlgn="b" latinLnBrk="0" hangingPunct="1"/>
                      <a:r>
                        <a:rPr lang="es-MX" sz="1000" b="0" kern="1200" dirty="0" smtClean="0">
                          <a:solidFill>
                            <a:schemeClr val="tx1"/>
                          </a:solidFill>
                          <a:latin typeface="Soberana Sans" pitchFamily="50" charset="0"/>
                          <a:ea typeface="+mn-ea"/>
                          <a:cs typeface="+mn-cs"/>
                        </a:rPr>
                        <a:t>TOTAL</a:t>
                      </a:r>
                    </a:p>
                    <a:p>
                      <a:pPr marL="0" algn="l" defTabSz="914400" rtl="0" eaLnBrk="1" fontAlgn="b" latinLnBrk="0" hangingPunct="1"/>
                      <a:r>
                        <a:rPr lang="es-MX" sz="1000" b="0" kern="1200" dirty="0" err="1" smtClean="0">
                          <a:solidFill>
                            <a:schemeClr val="tx1"/>
                          </a:solidFill>
                          <a:latin typeface="Soberana Sans" pitchFamily="50" charset="0"/>
                          <a:ea typeface="+mn-ea"/>
                          <a:cs typeface="+mn-cs"/>
                        </a:rPr>
                        <a:t>Agroasemex</a:t>
                      </a:r>
                      <a:r>
                        <a:rPr lang="es-MX" sz="1000" b="0" kern="1200" dirty="0" smtClean="0">
                          <a:solidFill>
                            <a:schemeClr val="tx1"/>
                          </a:solidFill>
                          <a:latin typeface="Soberana Sans" pitchFamily="50" charset="0"/>
                          <a:ea typeface="+mn-ea"/>
                          <a:cs typeface="+mn-cs"/>
                        </a:rPr>
                        <a:t>, S.A., PAN-AMERICAN MEXICO, COMPAÑÍA DE SEGUROS, S.A.</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AMPLIO</a:t>
                      </a:r>
                    </a:p>
                    <a:p>
                      <a:pPr marL="0" algn="l" defTabSz="914400" rtl="0" eaLnBrk="1" fontAlgn="b" latinLnBrk="0" hangingPunct="1"/>
                      <a:r>
                        <a:rPr lang="es-MX" sz="1000" b="0" kern="1200" dirty="0" err="1" smtClean="0">
                          <a:solidFill>
                            <a:schemeClr val="tx1"/>
                          </a:solidFill>
                          <a:latin typeface="Soberana Sans" pitchFamily="50" charset="0"/>
                          <a:ea typeface="+mn-ea"/>
                          <a:cs typeface="+mn-cs"/>
                        </a:rPr>
                        <a:t>Metlife</a:t>
                      </a:r>
                      <a:r>
                        <a:rPr lang="es-MX" sz="1000" b="0" kern="1200" dirty="0" smtClean="0">
                          <a:solidFill>
                            <a:schemeClr val="tx1"/>
                          </a:solidFill>
                          <a:latin typeface="Soberana Sans" pitchFamily="50" charset="0"/>
                          <a:ea typeface="+mn-ea"/>
                          <a:cs typeface="+mn-cs"/>
                        </a:rPr>
                        <a:t> México, S.A., Mapfre Tepeyac, S.A., Pensiones BBVA Bancomer, S.A. de C.V., Grupo Financiero BBVA Bancomer</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ACEPTABLE</a:t>
                      </a:r>
                    </a:p>
                    <a:p>
                      <a:pPr marL="0" algn="l" defTabSz="914400" rtl="0" eaLnBrk="1" fontAlgn="b" latinLnBrk="0" hangingPunct="1"/>
                      <a:r>
                        <a:rPr lang="es-MX" sz="1000" b="0" kern="1200" dirty="0" smtClean="0">
                          <a:solidFill>
                            <a:schemeClr val="tx1"/>
                          </a:solidFill>
                          <a:latin typeface="Soberana Sans" pitchFamily="50" charset="0"/>
                          <a:ea typeface="+mn-ea"/>
                          <a:cs typeface="+mn-cs"/>
                        </a:rPr>
                        <a:t>AXA Seguros, S.A. de C.V., Seguros Inbursa, S.A., Grupo Financiero Inbursa, Seguros BBVA Bancomer, S.A. de C.V., Grupo Financiero BBVA Bancomer</a:t>
                      </a:r>
                      <a:endParaRPr lang="es-MX" sz="1000" b="0" kern="1200" dirty="0">
                        <a:solidFill>
                          <a:schemeClr val="tx1"/>
                        </a:solidFill>
                        <a:latin typeface="Soberana Sans" pitchFamily="50" charset="0"/>
                        <a:ea typeface="+mn-ea"/>
                        <a:cs typeface="+mn-cs"/>
                      </a:endParaRPr>
                    </a:p>
                  </a:txBody>
                  <a:tcPr marL="85725" marR="9525" marT="9525" marB="0">
                    <a:noFill/>
                  </a:tcPr>
                </a:tc>
                <a:tc>
                  <a:txBody>
                    <a:bodyPr/>
                    <a:lstStyle/>
                    <a:p>
                      <a:r>
                        <a:rPr lang="es-MX" sz="1000" b="0" dirty="0" smtClean="0">
                          <a:solidFill>
                            <a:schemeClr val="tx1"/>
                          </a:solidFill>
                          <a:latin typeface="Soberana Sans" pitchFamily="50" charset="0"/>
                        </a:rPr>
                        <a:t>AMPLIO</a:t>
                      </a:r>
                    </a:p>
                    <a:p>
                      <a:r>
                        <a:rPr lang="es-MX" sz="1000" b="0" dirty="0" smtClean="0">
                          <a:solidFill>
                            <a:schemeClr val="tx1"/>
                          </a:solidFill>
                          <a:latin typeface="Soberana Sans" pitchFamily="50" charset="0"/>
                        </a:rPr>
                        <a:t>Afianzadora Punto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S.A., Fianzas Atlas, S.A., Afianzadora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S.A. de C.V., Grupo Financiero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Afianzadora Insurgentes, S.A. de C.V., Grupo Financiero </a:t>
                      </a:r>
                      <a:r>
                        <a:rPr lang="es-MX" sz="1000" b="0" dirty="0" err="1" smtClean="0">
                          <a:solidFill>
                            <a:schemeClr val="tx1"/>
                          </a:solidFill>
                          <a:latin typeface="Soberana Sans" pitchFamily="50" charset="0"/>
                        </a:rPr>
                        <a:t>Aserta</a:t>
                      </a:r>
                      <a:r>
                        <a:rPr lang="es-MX" sz="1000" b="0" dirty="0" smtClean="0">
                          <a:solidFill>
                            <a:schemeClr val="tx1"/>
                          </a:solidFill>
                          <a:latin typeface="Soberana Sans" pitchFamily="50" charset="0"/>
                        </a:rPr>
                        <a:t>, Mapfre Fianzas, S.A.</a:t>
                      </a:r>
                    </a:p>
                    <a:p>
                      <a:r>
                        <a:rPr lang="es-MX" sz="1000" b="0" dirty="0" smtClean="0">
                          <a:solidFill>
                            <a:schemeClr val="tx1"/>
                          </a:solidFill>
                          <a:latin typeface="Soberana Sans" pitchFamily="50" charset="0"/>
                        </a:rPr>
                        <a:t>ACEPTABLE</a:t>
                      </a:r>
                    </a:p>
                    <a:p>
                      <a:r>
                        <a:rPr lang="es-MX" sz="1000" b="0" dirty="0" err="1" smtClean="0">
                          <a:solidFill>
                            <a:schemeClr val="tx1"/>
                          </a:solidFill>
                          <a:latin typeface="Soberana Sans" pitchFamily="50" charset="0"/>
                        </a:rPr>
                        <a:t>Chubb</a:t>
                      </a:r>
                      <a:r>
                        <a:rPr lang="es-MX" sz="1000" b="0" dirty="0" smtClean="0">
                          <a:solidFill>
                            <a:schemeClr val="tx1"/>
                          </a:solidFill>
                          <a:latin typeface="Soberana Sans" pitchFamily="50" charset="0"/>
                        </a:rPr>
                        <a:t> de México, Compañía Afianzadora, S.A. de C.V., Afianzadora </a:t>
                      </a:r>
                      <a:r>
                        <a:rPr lang="es-MX" sz="1000" b="0" dirty="0" err="1" smtClean="0">
                          <a:solidFill>
                            <a:schemeClr val="tx1"/>
                          </a:solidFill>
                          <a:latin typeface="Soberana Sans" pitchFamily="50" charset="0"/>
                        </a:rPr>
                        <a:t>Sofimex</a:t>
                      </a:r>
                      <a:r>
                        <a:rPr lang="es-MX" sz="1000" b="0" dirty="0" smtClean="0">
                          <a:solidFill>
                            <a:schemeClr val="tx1"/>
                          </a:solidFill>
                          <a:latin typeface="Soberana Sans" pitchFamily="50" charset="0"/>
                        </a:rPr>
                        <a:t>, S.A., Fianzas Guardiana Inbursa, S.A., Grupo Financiero Inbursa, Fianzas </a:t>
                      </a:r>
                      <a:r>
                        <a:rPr lang="es-MX" sz="1000" b="0" dirty="0" err="1" smtClean="0">
                          <a:solidFill>
                            <a:schemeClr val="tx1"/>
                          </a:solidFill>
                          <a:latin typeface="Soberana Sans" pitchFamily="50" charset="0"/>
                        </a:rPr>
                        <a:t>Dorama</a:t>
                      </a:r>
                      <a:r>
                        <a:rPr lang="es-MX" sz="1000" b="0" dirty="0" smtClean="0">
                          <a:solidFill>
                            <a:schemeClr val="tx1"/>
                          </a:solidFill>
                          <a:latin typeface="Soberana Sans" pitchFamily="50" charset="0"/>
                        </a:rPr>
                        <a:t>, S.A., CESCE Fianzas México, S.A. de C.V.</a:t>
                      </a:r>
                      <a:endParaRPr lang="es-MX" sz="1000" b="0" dirty="0">
                        <a:solidFill>
                          <a:schemeClr val="tx1"/>
                        </a:solidFill>
                        <a:latin typeface="Soberana Sans" pitchFamily="50" charset="0"/>
                      </a:endParaRPr>
                    </a:p>
                  </a:txBody>
                  <a:tcPr>
                    <a:noFill/>
                  </a:tcPr>
                </a:tc>
              </a:tr>
            </a:tbl>
          </a:graphicData>
        </a:graphic>
      </p:graphicFrame>
    </p:spTree>
    <p:extLst>
      <p:ext uri="{BB962C8B-B14F-4D97-AF65-F5344CB8AC3E}">
        <p14:creationId xmlns:p14="http://schemas.microsoft.com/office/powerpoint/2010/main" xmlns="" val="30488024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a:t>Los criterios de esta sección del Estudio que fueron reportados con un nivel mayor de implementación los que evalúan si la institución:</a:t>
            </a:r>
          </a:p>
          <a:p>
            <a:endParaRPr lang="es-MX" dirty="0" smtClean="0"/>
          </a:p>
          <a:p>
            <a:r>
              <a:rPr lang="es-MX" b="1" dirty="0" smtClean="0"/>
              <a:t>SEGUROS			   FIANZAS</a:t>
            </a:r>
            <a:endParaRPr lang="es-MX" b="1" dirty="0"/>
          </a:p>
        </p:txBody>
      </p:sp>
      <p:sp>
        <p:nvSpPr>
          <p:cNvPr id="4" name="3 Marcador de número de diapositiva"/>
          <p:cNvSpPr>
            <a:spLocks noGrp="1"/>
          </p:cNvSpPr>
          <p:nvPr>
            <p:ph type="sldNum" sz="quarter" idx="10"/>
          </p:nvPr>
        </p:nvSpPr>
        <p:spPr/>
        <p:txBody>
          <a:bodyPr/>
          <a:lstStyle/>
          <a:p>
            <a:fld id="{BB6A642B-98F6-43A7-B0A6-DB9594F8178C}" type="slidenum">
              <a:rPr lang="es-MX" smtClean="0"/>
              <a:pPr/>
              <a:t>31</a:t>
            </a:fld>
            <a:endParaRPr lang="es-MX" dirty="0"/>
          </a:p>
        </p:txBody>
      </p:sp>
      <p:graphicFrame>
        <p:nvGraphicFramePr>
          <p:cNvPr id="6" name="5 Tabla"/>
          <p:cNvGraphicFramePr>
            <a:graphicFrameLocks noGrp="1"/>
          </p:cNvGraphicFramePr>
          <p:nvPr>
            <p:extLst>
              <p:ext uri="{D42A27DB-BD31-4B8C-83A1-F6EECF244321}">
                <p14:modId xmlns:p14="http://schemas.microsoft.com/office/powerpoint/2010/main" xmlns="" val="1816630719"/>
              </p:ext>
            </p:extLst>
          </p:nvPr>
        </p:nvGraphicFramePr>
        <p:xfrm>
          <a:off x="768896" y="5243648"/>
          <a:ext cx="5701030" cy="3364992"/>
        </p:xfrm>
        <a:graphic>
          <a:graphicData uri="http://schemas.openxmlformats.org/drawingml/2006/table">
            <a:tbl>
              <a:tblPr firstRow="1" firstCol="1" bandRow="1"/>
              <a:tblGrid>
                <a:gridCol w="2850515"/>
                <a:gridCol w="2850515"/>
              </a:tblGrid>
              <a:tr h="0">
                <a:tc>
                  <a:txBody>
                    <a:bodyPr/>
                    <a:lstStyle/>
                    <a:p>
                      <a:pPr algn="just">
                        <a:lnSpc>
                          <a:spcPct val="115000"/>
                        </a:lnSpc>
                        <a:spcAft>
                          <a:spcPts val="0"/>
                        </a:spcAft>
                      </a:pPr>
                      <a:r>
                        <a:rPr lang="es-MX" sz="800" dirty="0">
                          <a:effectLst/>
                          <a:latin typeface="Soberana Sans"/>
                          <a:ea typeface="Calibri"/>
                          <a:cs typeface="Times New Roman"/>
                        </a:rPr>
                        <a:t>Cuenta con una página web para publicar toda la información que está regulatoriamente obligada a revelar [94.9%];</a:t>
                      </a:r>
                      <a:endParaRPr lang="es-MX"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dirty="0">
                          <a:effectLst/>
                          <a:latin typeface="Soberana Sans"/>
                          <a:ea typeface="Calibri"/>
                          <a:cs typeface="Times New Roman"/>
                        </a:rPr>
                        <a:t>Cuenta con una página web para publicar toda la información que está regulatoriamente obligada a revelar [94.3%];</a:t>
                      </a:r>
                      <a:endParaRPr lang="es-MX"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s-MX" sz="800">
                          <a:effectLst/>
                          <a:latin typeface="Soberana Sans"/>
                          <a:ea typeface="Calibri"/>
                          <a:cs typeface="Times New Roman"/>
                        </a:rPr>
                        <a:t>Cuenta con los sistemas y mecanismos adecuados para dar a conocer al público en general, a través de su página de internet, los estados financieros básicos consolidados anuales, incluyendo dentro de las notas de revelación, la información relativa a la cobertura de su Base de Inversión y, en el caso de las Instituciones, el nivel en que los Fondos Propios Admisibles cubren su requerimiento de capital de solvencia, así como una nota referente a su nivel de riesgo conforme a la calificación de calidad crediticia que le otorgue una empresa calificadora autorizada [69.1%], y</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a:effectLst/>
                          <a:latin typeface="Soberana Sans"/>
                          <a:ea typeface="Calibri"/>
                          <a:cs typeface="Times New Roman"/>
                        </a:rPr>
                        <a:t>Está preparada para revelar al público en general, una descripción de la estructura de su gobierno corporativo, de su proceso para evaluar la experiencia, conocimientos y demás requisitos de los directivos relevantes de la institución. [77.1%]; y</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es-MX" sz="800">
                          <a:effectLst/>
                          <a:latin typeface="Soberana Sans"/>
                          <a:ea typeface="Calibri"/>
                          <a:cs typeface="Times New Roman"/>
                        </a:rPr>
                        <a:t>Cuenta con los sistemas y mecanismos adecuados para dar a conocer al público en general, un reporte sobre su solvencia y condición financiera a través de su página electrónica en internet en un plazo similar al establecido para la divulgación de sus estados financieros y sus notas de revelación, que contenga como mínimo, un resumen ejecutivo, una descripción detallada del negocio y su entorno, así como del desempeño de las actividades de suscripción e inversión y, de los ingresos y gastos de operación no relacionados con la suscripción. [67.2%].</a:t>
                      </a:r>
                      <a:endParaRPr lang="es-MX"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800" dirty="0">
                          <a:effectLst/>
                          <a:latin typeface="Soberana Sans"/>
                          <a:ea typeface="Calibri"/>
                          <a:cs typeface="Times New Roman"/>
                        </a:rPr>
                        <a:t>Está preparada para revelar al público en general, información cuantitativa de los últimos años con relación a sus operaciones de reaseguro y </a:t>
                      </a:r>
                      <a:r>
                        <a:rPr lang="es-MX" sz="800" dirty="0" err="1">
                          <a:effectLst/>
                          <a:latin typeface="Soberana Sans"/>
                          <a:ea typeface="Calibri"/>
                          <a:cs typeface="Times New Roman"/>
                        </a:rPr>
                        <a:t>reafianzamiento</a:t>
                      </a:r>
                      <a:r>
                        <a:rPr lang="es-MX" sz="800" dirty="0">
                          <a:effectLst/>
                          <a:latin typeface="Soberana Sans"/>
                          <a:ea typeface="Calibri"/>
                          <a:cs typeface="Times New Roman"/>
                        </a:rPr>
                        <a:t>. [77.1%].</a:t>
                      </a:r>
                      <a:endParaRPr lang="es-MX"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0488024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8CED603-B407-4304-8E39-F88350FCE3E5}" type="slidenum">
              <a:rPr lang="es-MX" smtClean="0"/>
              <a:pPr/>
              <a:t>32</a:t>
            </a:fld>
            <a:endParaRPr lang="es-MX" dirty="0"/>
          </a:p>
        </p:txBody>
      </p:sp>
    </p:spTree>
    <p:extLst>
      <p:ext uri="{BB962C8B-B14F-4D97-AF65-F5344CB8AC3E}">
        <p14:creationId xmlns:p14="http://schemas.microsoft.com/office/powerpoint/2010/main" xmlns="" val="1130736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8CED603-B407-4304-8E39-F88350FCE3E5}" type="slidenum">
              <a:rPr lang="es-MX" smtClean="0"/>
              <a:pPr/>
              <a:t>36</a:t>
            </a:fld>
            <a:endParaRPr lang="es-MX" dirty="0"/>
          </a:p>
        </p:txBody>
      </p:sp>
    </p:spTree>
    <p:extLst>
      <p:ext uri="{BB962C8B-B14F-4D97-AF65-F5344CB8AC3E}">
        <p14:creationId xmlns:p14="http://schemas.microsoft.com/office/powerpoint/2010/main" xmlns="" val="564603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a:xfrm>
            <a:off x="701040" y="4415790"/>
            <a:ext cx="5756488" cy="4183380"/>
          </a:xfrm>
        </p:spPr>
        <p:txBody>
          <a:bodyPr/>
          <a:lstStyle/>
          <a:p>
            <a:pPr lvl="0"/>
            <a:r>
              <a:rPr lang="es-MX" sz="800" dirty="0"/>
              <a:t>Del sistema de </a:t>
            </a:r>
            <a:r>
              <a:rPr lang="es-MX" sz="800" u="sng" dirty="0"/>
              <a:t>gobierno corporativo:</a:t>
            </a:r>
            <a:endParaRPr lang="es-MX" sz="800" dirty="0"/>
          </a:p>
          <a:p>
            <a:pPr lvl="1"/>
            <a:r>
              <a:rPr lang="es-MX" sz="800" dirty="0"/>
              <a:t>Responsabilidad del Consejo. Garantice una gestión sana y prudente. Acorde a su naturaleza y complejidad. Estructura transparente y bien definida.</a:t>
            </a:r>
          </a:p>
          <a:p>
            <a:pPr lvl="0"/>
            <a:r>
              <a:rPr lang="es-MX" sz="800" dirty="0"/>
              <a:t>De la </a:t>
            </a:r>
            <a:r>
              <a:rPr lang="es-MX" sz="800" u="sng" dirty="0"/>
              <a:t>administración integral de riesgos:</a:t>
            </a:r>
            <a:endParaRPr lang="es-MX" sz="800" dirty="0"/>
          </a:p>
          <a:p>
            <a:pPr lvl="1"/>
            <a:r>
              <a:rPr lang="es-MX" sz="800" dirty="0"/>
              <a:t>Sistema de AIR que forme parte de la estructura. Que abarque los riesgos del RCS. Área independiente de la operación. ARSI y Manual.</a:t>
            </a:r>
          </a:p>
          <a:p>
            <a:pPr lvl="0"/>
            <a:r>
              <a:rPr lang="es-MX" sz="800" dirty="0"/>
              <a:t>Del </a:t>
            </a:r>
            <a:r>
              <a:rPr lang="es-MX" sz="800" u="sng" dirty="0"/>
              <a:t>control interno:</a:t>
            </a:r>
            <a:endParaRPr lang="es-MX" sz="800" dirty="0"/>
          </a:p>
          <a:p>
            <a:pPr lvl="1"/>
            <a:r>
              <a:rPr lang="es-MX" sz="800" dirty="0"/>
              <a:t>Sistema eficaz y permanente (procesos). Garantizar cumplimiento de normatividad. A cargo del Director General.</a:t>
            </a:r>
          </a:p>
          <a:p>
            <a:pPr lvl="0"/>
            <a:r>
              <a:rPr lang="es-MX" sz="800" dirty="0"/>
              <a:t>De la </a:t>
            </a:r>
            <a:r>
              <a:rPr lang="es-MX" sz="800" u="sng" dirty="0"/>
              <a:t>auditoría interna:</a:t>
            </a:r>
            <a:endParaRPr lang="es-MX" sz="800" dirty="0"/>
          </a:p>
          <a:p>
            <a:pPr lvl="1"/>
            <a:r>
              <a:rPr lang="es-MX" sz="800" dirty="0"/>
              <a:t>Sistema efectivo y permanente. Área independiente. Verifica el funcionamiento del control interno. Verifica que los procedimientos se apeguen a lo establecido por el Consejo. Informa al Comité de Auditoría.</a:t>
            </a:r>
          </a:p>
          <a:p>
            <a:pPr lvl="0"/>
            <a:r>
              <a:rPr lang="es-MX" sz="800" dirty="0"/>
              <a:t>De la </a:t>
            </a:r>
            <a:r>
              <a:rPr lang="es-MX" sz="800" u="sng" dirty="0"/>
              <a:t>función actuarial:</a:t>
            </a:r>
            <a:endParaRPr lang="es-MX" sz="800" dirty="0"/>
          </a:p>
          <a:p>
            <a:pPr lvl="1"/>
            <a:r>
              <a:rPr lang="es-MX" sz="800" dirty="0"/>
              <a:t>Con conocimientos técnicos y experiencia. Diseño y viabilidad de notas técnicas. Cálculo y valuación de reservas. Apoyo para RCS, ARSI y PSD.</a:t>
            </a:r>
          </a:p>
          <a:p>
            <a:pPr lvl="0"/>
            <a:r>
              <a:rPr lang="es-MX" sz="800" dirty="0"/>
              <a:t>De la </a:t>
            </a:r>
            <a:r>
              <a:rPr lang="es-MX" sz="800" u="sng" dirty="0"/>
              <a:t>contratación de servicios con terceros:</a:t>
            </a:r>
            <a:endParaRPr lang="es-MX" sz="800" dirty="0"/>
          </a:p>
          <a:p>
            <a:pPr lvl="1"/>
            <a:r>
              <a:rPr lang="es-MX" sz="800" dirty="0"/>
              <a:t>Políticas aprobadas por el Consejo. Director General a cargo de su implementación. Su control y seguimiento considerado en las funciones de AIR, control y auditoría internos.</a:t>
            </a:r>
          </a:p>
          <a:p>
            <a:pPr lvl="0"/>
            <a:r>
              <a:rPr lang="es-MX" sz="800" dirty="0"/>
              <a:t>De los </a:t>
            </a:r>
            <a:r>
              <a:rPr lang="es-MX" sz="800" u="sng" dirty="0"/>
              <a:t>consejeros y funcionarios:</a:t>
            </a:r>
            <a:endParaRPr lang="es-MX" sz="800" dirty="0"/>
          </a:p>
          <a:p>
            <a:pPr lvl="1"/>
            <a:r>
              <a:rPr lang="es-MX" sz="800" dirty="0"/>
              <a:t>Política establecidas por el Consejo para evaluar la idoneidad de los funcionarios. Expediente con la información que acredite los conocimientos, experiencia, honorabilidad e historial crediticio.</a:t>
            </a:r>
          </a:p>
          <a:p>
            <a:pPr lvl="0"/>
            <a:r>
              <a:rPr lang="es-MX" sz="800" dirty="0"/>
              <a:t>Del </a:t>
            </a:r>
            <a:r>
              <a:rPr lang="es-MX" sz="800" u="sng" dirty="0"/>
              <a:t>comité de auditoría:</a:t>
            </a:r>
            <a:endParaRPr lang="es-MX" sz="800" dirty="0"/>
          </a:p>
          <a:p>
            <a:pPr lvl="1"/>
            <a:r>
              <a:rPr lang="es-MX" sz="800" dirty="0"/>
              <a:t>Presidido por un consejero independiente. Responsable de vigilar el apego a normatividad. Informar al Consejo de irregularidades y las acciones correctivas y formular recomendaciones. Coadyuvar en cumplimiento de metas institucionales.</a:t>
            </a:r>
          </a:p>
          <a:p>
            <a:pPr lvl="0"/>
            <a:r>
              <a:rPr lang="es-MX" sz="800" dirty="0"/>
              <a:t>Del </a:t>
            </a:r>
            <a:r>
              <a:rPr lang="es-MX" sz="800" u="sng" dirty="0"/>
              <a:t>comité de inversiones:</a:t>
            </a:r>
            <a:endParaRPr lang="es-MX" sz="800" dirty="0"/>
          </a:p>
          <a:p>
            <a:pPr lvl="1"/>
            <a:r>
              <a:rPr lang="es-MX" sz="800" dirty="0"/>
              <a:t>Propone la política de inversión. Controla la suficiencia de activos para cubrir la Base de Inversión y los Fondos Propios Admisibles para cubrir el RCS.</a:t>
            </a:r>
          </a:p>
          <a:p>
            <a:pPr lvl="0"/>
            <a:r>
              <a:rPr lang="es-MX" sz="800" dirty="0"/>
              <a:t>Del </a:t>
            </a:r>
            <a:r>
              <a:rPr lang="es-MX" sz="800" u="sng" dirty="0"/>
              <a:t>comité de reaseguro o de </a:t>
            </a:r>
            <a:r>
              <a:rPr lang="es-MX" sz="800" u="sng" dirty="0" err="1"/>
              <a:t>reafianzamiento</a:t>
            </a:r>
            <a:r>
              <a:rPr lang="es-MX" sz="800" u="sng" dirty="0"/>
              <a:t>:</a:t>
            </a:r>
            <a:endParaRPr lang="es-MX" sz="800" dirty="0"/>
          </a:p>
          <a:p>
            <a:pPr lvl="1"/>
            <a:r>
              <a:rPr lang="es-MX" sz="800" dirty="0"/>
              <a:t>Propone la política de reaseguro. Vigila que las operaciones de Reaseguro, </a:t>
            </a:r>
            <a:r>
              <a:rPr lang="es-MX" sz="800" dirty="0" err="1"/>
              <a:t>Reafianzamiento</a:t>
            </a:r>
            <a:r>
              <a:rPr lang="es-MX" sz="800" dirty="0"/>
              <a:t>, Reaseguro Financiero y otras que impliquen transferencia de riesgo se apeguen a la normatividad.</a:t>
            </a:r>
          </a:p>
          <a:p>
            <a:pPr lvl="0"/>
            <a:r>
              <a:rPr lang="es-MX" sz="800" dirty="0"/>
              <a:t>Del </a:t>
            </a:r>
            <a:r>
              <a:rPr lang="es-MX" sz="800" u="sng" dirty="0"/>
              <a:t>comité de suscripción:</a:t>
            </a:r>
            <a:endParaRPr lang="es-MX" sz="800" dirty="0"/>
          </a:p>
          <a:p>
            <a:pPr lvl="1"/>
            <a:r>
              <a:rPr lang="es-MX" sz="800" dirty="0"/>
              <a:t>Propone la política de suscripción (seguros de crédito, caución, garantía financiera, crédito a la vivienda y fianzas). Manual de suscripción.</a:t>
            </a:r>
          </a:p>
          <a:p>
            <a:pPr lvl="0"/>
            <a:r>
              <a:rPr lang="es-MX" sz="800" dirty="0"/>
              <a:t>Del </a:t>
            </a:r>
            <a:r>
              <a:rPr lang="es-MX" sz="800" u="sng" dirty="0"/>
              <a:t>comité de comunicación y control:</a:t>
            </a:r>
            <a:endParaRPr lang="es-MX" sz="800" dirty="0"/>
          </a:p>
          <a:p>
            <a:pPr lvl="1"/>
            <a:r>
              <a:rPr lang="es-MX" sz="800" dirty="0"/>
              <a:t>Verifica cumplimiento de Disposiciones de la SHCP.</a:t>
            </a:r>
          </a:p>
          <a:p>
            <a:endParaRPr lang="es-MX" dirty="0"/>
          </a:p>
        </p:txBody>
      </p:sp>
      <p:sp>
        <p:nvSpPr>
          <p:cNvPr id="4" name="3 Marcador de número de diapositiva"/>
          <p:cNvSpPr>
            <a:spLocks noGrp="1"/>
          </p:cNvSpPr>
          <p:nvPr>
            <p:ph type="sldNum" sz="quarter" idx="10"/>
          </p:nvPr>
        </p:nvSpPr>
        <p:spPr/>
        <p:txBody>
          <a:bodyPr/>
          <a:lstStyle/>
          <a:p>
            <a:fld id="{68CED603-B407-4304-8E39-F88350FCE3E5}" type="slidenum">
              <a:rPr lang="es-MX" smtClean="0"/>
              <a:pPr/>
              <a:t>4</a:t>
            </a:fld>
            <a:endParaRPr lang="es-MX" dirty="0"/>
          </a:p>
        </p:txBody>
      </p:sp>
    </p:spTree>
    <p:extLst>
      <p:ext uri="{BB962C8B-B14F-4D97-AF65-F5344CB8AC3E}">
        <p14:creationId xmlns:p14="http://schemas.microsoft.com/office/powerpoint/2010/main" xmlns="" val="795418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8CED603-B407-4304-8E39-F88350FCE3E5}" type="slidenum">
              <a:rPr lang="es-MX" smtClean="0"/>
              <a:pPr/>
              <a:t>5</a:t>
            </a:fld>
            <a:endParaRPr lang="es-MX" dirty="0"/>
          </a:p>
        </p:txBody>
      </p:sp>
    </p:spTree>
    <p:extLst>
      <p:ext uri="{BB962C8B-B14F-4D97-AF65-F5344CB8AC3E}">
        <p14:creationId xmlns:p14="http://schemas.microsoft.com/office/powerpoint/2010/main" xmlns="" val="3150941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8CED603-B407-4304-8E39-F88350FCE3E5}" type="slidenum">
              <a:rPr lang="es-MX" smtClean="0"/>
              <a:pPr/>
              <a:t>6</a:t>
            </a:fld>
            <a:endParaRPr lang="es-MX" dirty="0"/>
          </a:p>
        </p:txBody>
      </p:sp>
    </p:spTree>
    <p:extLst>
      <p:ext uri="{BB962C8B-B14F-4D97-AF65-F5344CB8AC3E}">
        <p14:creationId xmlns:p14="http://schemas.microsoft.com/office/powerpoint/2010/main" xmlns="" val="1295698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8CED603-B407-4304-8E39-F88350FCE3E5}" type="slidenum">
              <a:rPr lang="es-MX" smtClean="0"/>
              <a:pPr/>
              <a:t>7</a:t>
            </a:fld>
            <a:endParaRPr lang="es-MX" dirty="0"/>
          </a:p>
        </p:txBody>
      </p:sp>
    </p:spTree>
    <p:extLst>
      <p:ext uri="{BB962C8B-B14F-4D97-AF65-F5344CB8AC3E}">
        <p14:creationId xmlns:p14="http://schemas.microsoft.com/office/powerpoint/2010/main" xmlns="" val="1246308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8CED603-B407-4304-8E39-F88350FCE3E5}" type="slidenum">
              <a:rPr lang="es-MX" smtClean="0"/>
              <a:pPr/>
              <a:t>8</a:t>
            </a:fld>
            <a:endParaRPr lang="es-MX" dirty="0"/>
          </a:p>
        </p:txBody>
      </p:sp>
    </p:spTree>
    <p:extLst>
      <p:ext uri="{BB962C8B-B14F-4D97-AF65-F5344CB8AC3E}">
        <p14:creationId xmlns:p14="http://schemas.microsoft.com/office/powerpoint/2010/main" xmlns="" val="1968780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8CED603-B407-4304-8E39-F88350FCE3E5}" type="slidenum">
              <a:rPr lang="es-MX" smtClean="0"/>
              <a:pPr/>
              <a:t>9</a:t>
            </a:fld>
            <a:endParaRPr lang="es-MX" dirty="0"/>
          </a:p>
        </p:txBody>
      </p:sp>
    </p:spTree>
    <p:extLst>
      <p:ext uri="{BB962C8B-B14F-4D97-AF65-F5344CB8AC3E}">
        <p14:creationId xmlns:p14="http://schemas.microsoft.com/office/powerpoint/2010/main" xmlns="" val="25591261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10" name="9 Rectángulo"/>
          <p:cNvSpPr/>
          <p:nvPr userDrawn="1"/>
        </p:nvSpPr>
        <p:spPr>
          <a:xfrm>
            <a:off x="0" y="3212976"/>
            <a:ext cx="9144000" cy="3645024"/>
          </a:xfrm>
          <a:prstGeom prst="rect">
            <a:avLst/>
          </a:prstGeom>
          <a:solidFill>
            <a:schemeClr val="tx1">
              <a:lumMod val="50000"/>
              <a:lumOff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ctrTitle"/>
          </p:nvPr>
        </p:nvSpPr>
        <p:spPr>
          <a:xfrm>
            <a:off x="685800" y="3789039"/>
            <a:ext cx="7772400" cy="2160241"/>
          </a:xfrm>
        </p:spPr>
        <p:txBody>
          <a:bodyPr anchor="ctr" anchorCtr="0">
            <a:noAutofit/>
          </a:bodyPr>
          <a:lstStyle>
            <a:lvl1pPr algn="ctr">
              <a:lnSpc>
                <a:spcPct val="100000"/>
              </a:lnSpc>
              <a:defRPr sz="2400">
                <a:solidFill>
                  <a:schemeClr val="bg1"/>
                </a:solidFill>
                <a:latin typeface="Soberana Titular" pitchFamily="50" charset="0"/>
              </a:defRPr>
            </a:lvl1pPr>
          </a:lstStyle>
          <a:p>
            <a:r>
              <a:rPr lang="es-ES" dirty="0" smtClean="0"/>
              <a:t>Haga clic para modificar el estilo de título del patrón</a:t>
            </a:r>
            <a:endParaRPr lang="en-US" dirty="0"/>
          </a:p>
        </p:txBody>
      </p:sp>
      <p:grpSp>
        <p:nvGrpSpPr>
          <p:cNvPr id="3" name="2 Grupo"/>
          <p:cNvGrpSpPr/>
          <p:nvPr userDrawn="1"/>
        </p:nvGrpSpPr>
        <p:grpSpPr>
          <a:xfrm>
            <a:off x="1622780" y="1268760"/>
            <a:ext cx="5829539" cy="887483"/>
            <a:chOff x="1622780" y="1268760"/>
            <a:chExt cx="5829539" cy="887483"/>
          </a:xfrm>
        </p:grpSpPr>
        <p:pic>
          <p:nvPicPr>
            <p:cNvPr id="11" name="Imagen 9" descr="logoSHCP_hoz.pn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622780" y="1268760"/>
              <a:ext cx="2589181" cy="8874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 name="Picture 3"/>
            <p:cNvPicPr>
              <a:picLocks noChangeAspect="1" noChangeArrowheads="1"/>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xmlns="">
                    <a14:imgLayer r:embed="rId4">
                      <a14:imgEffect>
                        <a14:brightnessContrast bright="-90000" contrast="100000"/>
                      </a14:imgEffect>
                    </a14:imgLayer>
                  </a14:imgProps>
                </a:ext>
              </a:extLst>
            </a:blip>
            <a:stretch>
              <a:fillRect/>
            </a:stretch>
          </p:blipFill>
          <p:spPr bwMode="auto">
            <a:xfrm>
              <a:off x="5508104" y="1476575"/>
              <a:ext cx="1944215" cy="473801"/>
            </a:xfrm>
            <a:prstGeom prst="rect">
              <a:avLst/>
            </a:prstGeom>
            <a:noFill/>
            <a:ln>
              <a:noFill/>
            </a:ln>
          </p:spPr>
        </p:pic>
      </p:grpSp>
      <p:cxnSp>
        <p:nvCxnSpPr>
          <p:cNvPr id="13" name="12 Conector recto"/>
          <p:cNvCxnSpPr/>
          <p:nvPr userDrawn="1"/>
        </p:nvCxnSpPr>
        <p:spPr>
          <a:xfrm>
            <a:off x="0" y="3212976"/>
            <a:ext cx="9144000" cy="0"/>
          </a:xfrm>
          <a:prstGeom prst="line">
            <a:avLst/>
          </a:prstGeom>
          <a:ln w="47625">
            <a:solidFill>
              <a:srgbClr val="BB391F"/>
            </a:solidFill>
          </a:ln>
        </p:spPr>
        <p:style>
          <a:lnRef idx="1">
            <a:schemeClr val="accent1"/>
          </a:lnRef>
          <a:fillRef idx="0">
            <a:schemeClr val="accent1"/>
          </a:fillRef>
          <a:effectRef idx="0">
            <a:schemeClr val="accent1"/>
          </a:effectRef>
          <a:fontRef idx="minor">
            <a:schemeClr val="tx1"/>
          </a:fontRef>
        </p:style>
      </p:cxnSp>
      <p:sp>
        <p:nvSpPr>
          <p:cNvPr id="8" name="7 Rectángulo"/>
          <p:cNvSpPr/>
          <p:nvPr userDrawn="1"/>
        </p:nvSpPr>
        <p:spPr>
          <a:xfrm>
            <a:off x="3383868" y="6610066"/>
            <a:ext cx="2376264" cy="91205"/>
          </a:xfrm>
          <a:prstGeom prst="rect">
            <a:avLst/>
          </a:prstGeom>
          <a:noFill/>
          <a:effectLst>
            <a:outerShdw blurRad="50800" dist="38100" dir="2700000" algn="tl" rotWithShape="0">
              <a:prstClr val="black">
                <a:alpha val="40000"/>
              </a:prstClr>
            </a:outerShdw>
          </a:effectLst>
        </p:spPr>
        <p:txBody>
          <a:bodyPr wrap="none" lIns="91440" tIns="45720" rIns="91440" bIns="45720">
            <a:prstTxWarp prst="textPlain">
              <a:avLst/>
            </a:prstTxWarp>
            <a:spAutoFit/>
          </a:bodyPr>
          <a:lstStyle/>
          <a:p>
            <a:pPr algn="ctr"/>
            <a:r>
              <a:rPr lang="es-ES" sz="5400" b="1" cap="none" spc="0" dirty="0" smtClean="0">
                <a:ln w="12700">
                  <a:noFill/>
                  <a:prstDash val="solid"/>
                </a:ln>
                <a:solidFill>
                  <a:schemeClr val="bg2">
                    <a:tint val="85000"/>
                    <a:satMod val="155000"/>
                  </a:schemeClr>
                </a:solidFill>
                <a:effectLst/>
                <a:latin typeface="Soberana Titular" pitchFamily="50" charset="0"/>
              </a:rPr>
              <a:t>Comisión</a:t>
            </a:r>
            <a:r>
              <a:rPr lang="es-ES" sz="5400" b="1" cap="none" spc="0" baseline="0" dirty="0" smtClean="0">
                <a:ln w="12700">
                  <a:noFill/>
                  <a:prstDash val="solid"/>
                </a:ln>
                <a:solidFill>
                  <a:schemeClr val="bg2">
                    <a:tint val="85000"/>
                    <a:satMod val="155000"/>
                  </a:schemeClr>
                </a:solidFill>
                <a:effectLst/>
                <a:latin typeface="Soberana Titular" pitchFamily="50" charset="0"/>
              </a:rPr>
              <a:t> Nacional de Seguros y Fianzas</a:t>
            </a:r>
            <a:endParaRPr lang="es-ES" sz="5400" b="1" cap="none" spc="0" dirty="0">
              <a:ln w="12700">
                <a:noFill/>
                <a:prstDash val="solid"/>
              </a:ln>
              <a:solidFill>
                <a:schemeClr val="bg2">
                  <a:tint val="85000"/>
                  <a:satMod val="155000"/>
                </a:schemeClr>
              </a:solidFill>
              <a:effectLst/>
              <a:latin typeface="Soberana Titular" pitchFamily="50"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000" b="0"/>
            </a:lvl1pPr>
          </a:lstStyle>
          <a:p>
            <a:r>
              <a:rPr lang="es-ES" dirty="0"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ormAutofit/>
          </a:bodyPr>
          <a:lstStyle>
            <a:lvl1pPr>
              <a:defRPr sz="1800"/>
            </a:lvl1pPr>
            <a:lvl2pPr>
              <a:defRPr sz="1400"/>
            </a:lvl2pPr>
            <a:lvl3pPr>
              <a:defRPr sz="1400"/>
            </a:lvl3pPr>
            <a:lvl4pPr>
              <a:defRPr sz="1200"/>
            </a:lvl4pPr>
            <a:lvl5pPr>
              <a:defRPr sz="12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cxnSp>
        <p:nvCxnSpPr>
          <p:cNvPr id="7" name="6 Conector recto"/>
          <p:cNvCxnSpPr/>
          <p:nvPr userDrawn="1"/>
        </p:nvCxnSpPr>
        <p:spPr>
          <a:xfrm>
            <a:off x="0" y="1700808"/>
            <a:ext cx="9144000" cy="0"/>
          </a:xfrm>
          <a:prstGeom prst="line">
            <a:avLst/>
          </a:prstGeom>
          <a:ln w="47625">
            <a:solidFill>
              <a:srgbClr val="BB39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ormAutofit/>
          </a:bodyPr>
          <a:lstStyle>
            <a:lvl1pPr>
              <a:defRPr sz="1800"/>
            </a:lvl1pPr>
            <a:lvl2pPr>
              <a:defRPr sz="1400"/>
            </a:lvl2pPr>
            <a:lvl3pPr>
              <a:defRPr sz="1400"/>
            </a:lvl3pPr>
            <a:lvl4pPr>
              <a:defRPr sz="1200"/>
            </a:lvl4pPr>
            <a:lvl5pPr>
              <a:defRPr sz="1200"/>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5" name="Title 1"/>
          <p:cNvSpPr txBox="1">
            <a:spLocks/>
          </p:cNvSpPr>
          <p:nvPr userDrawn="1"/>
        </p:nvSpPr>
        <p:spPr>
          <a:xfrm>
            <a:off x="457200" y="188640"/>
            <a:ext cx="8229600" cy="1411560"/>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sz="2400" kern="1200">
                <a:solidFill>
                  <a:srgbClr val="4F5477"/>
                </a:solidFill>
                <a:effectLst>
                  <a:outerShdw blurRad="63500" dist="38100" dir="5400000" algn="t" rotWithShape="0">
                    <a:prstClr val="black">
                      <a:alpha val="25000"/>
                    </a:prstClr>
                  </a:outerShdw>
                </a:effectLst>
                <a:latin typeface="Soberana Titular" pitchFamily="50" charset="0"/>
                <a:ea typeface="+mj-ea"/>
                <a:cs typeface="+mj-cs"/>
              </a:defRPr>
            </a:lvl1pPr>
          </a:lstStyle>
          <a:p>
            <a:r>
              <a:rPr lang="es-ES" dirty="0" smtClean="0"/>
              <a:t>Contenido</a:t>
            </a:r>
            <a:endParaRPr lang="en-US" dirty="0"/>
          </a:p>
        </p:txBody>
      </p:sp>
      <p:sp>
        <p:nvSpPr>
          <p:cNvPr id="3" name="Content Placeholder 2"/>
          <p:cNvSpPr>
            <a:spLocks noGrp="1"/>
          </p:cNvSpPr>
          <p:nvPr>
            <p:ph idx="1"/>
          </p:nvPr>
        </p:nvSpPr>
        <p:spPr>
          <a:xfrm>
            <a:off x="1331640" y="1844824"/>
            <a:ext cx="6408712" cy="4032448"/>
          </a:xfrm>
        </p:spPr>
        <p:txBody>
          <a:bodyPr anchor="ctr" anchorCtr="0"/>
          <a:lstStyle>
            <a:lvl1pPr marL="457200" indent="-457200">
              <a:lnSpc>
                <a:spcPct val="125000"/>
              </a:lnSpc>
              <a:spcBef>
                <a:spcPts val="600"/>
              </a:spcBef>
              <a:spcAft>
                <a:spcPts val="0"/>
              </a:spcAft>
              <a:buFont typeface="+mj-lt"/>
              <a:buAutoNum type="arabicPeriod"/>
              <a:defRPr>
                <a:solidFill>
                  <a:schemeClr val="tx1">
                    <a:lumMod val="75000"/>
                    <a:lumOff val="25000"/>
                  </a:schemeClr>
                </a:solidFill>
              </a:defRPr>
            </a:lvl1pPr>
            <a:lvl2pPr marL="742950" indent="-285750">
              <a:lnSpc>
                <a:spcPct val="125000"/>
              </a:lnSpc>
              <a:spcBef>
                <a:spcPts val="600"/>
              </a:spcBef>
              <a:spcAft>
                <a:spcPts val="0"/>
              </a:spcAft>
              <a:buFont typeface="Wingdings" pitchFamily="2" charset="2"/>
              <a:buChar cha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vl6pPr>
              <a:defRPr/>
            </a:lvl6pPr>
            <a:lvl7pPr>
              <a:defRPr/>
            </a:lvl7pPr>
            <a:lvl8pPr>
              <a:defRPr/>
            </a:lvl8pPr>
            <a:lvl9pPr>
              <a:buFont typeface="Arial" pitchFamily="34" charset="0"/>
              <a:buChar char="•"/>
              <a:defRPr/>
            </a:lvl9pPr>
          </a:lstStyle>
          <a:p>
            <a:pPr lvl="0"/>
            <a:r>
              <a:rPr lang="es-ES" dirty="0" smtClean="0"/>
              <a:t>Haga clic para modificar el estilo de texto del patrón</a:t>
            </a:r>
          </a:p>
          <a:p>
            <a:pPr lvl="1"/>
            <a:r>
              <a:rPr lang="es-ES" dirty="0" smtClean="0"/>
              <a:t>Segundo nivel</a:t>
            </a:r>
          </a:p>
        </p:txBody>
      </p:sp>
      <p:cxnSp>
        <p:nvCxnSpPr>
          <p:cNvPr id="8" name="7 Conector recto"/>
          <p:cNvCxnSpPr/>
          <p:nvPr userDrawn="1"/>
        </p:nvCxnSpPr>
        <p:spPr>
          <a:xfrm>
            <a:off x="0" y="1700808"/>
            <a:ext cx="9144000" cy="0"/>
          </a:xfrm>
          <a:prstGeom prst="line">
            <a:avLst/>
          </a:prstGeom>
          <a:ln w="47625">
            <a:solidFill>
              <a:srgbClr val="BB39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411560"/>
          </a:xfrm>
        </p:spPr>
        <p:txBody>
          <a:bodyPr/>
          <a:lstStyle>
            <a:lvl1pPr algn="l">
              <a:lnSpc>
                <a:spcPct val="100000"/>
              </a:lnSpc>
              <a:defRPr sz="2400">
                <a:solidFill>
                  <a:srgbClr val="4F5477"/>
                </a:solidFill>
                <a:latin typeface="Soberana Titular" pitchFamily="50" charset="0"/>
              </a:defRPr>
            </a:lvl1pPr>
          </a:lstStyle>
          <a:p>
            <a:r>
              <a:rPr lang="es-ES" dirty="0" smtClean="0"/>
              <a:t>Haga clic para modificar el estilo de título del patrón</a:t>
            </a:r>
            <a:endParaRPr lang="en-US" dirty="0"/>
          </a:p>
        </p:txBody>
      </p:sp>
      <p:sp>
        <p:nvSpPr>
          <p:cNvPr id="3" name="Content Placeholder 2"/>
          <p:cNvSpPr>
            <a:spLocks noGrp="1"/>
          </p:cNvSpPr>
          <p:nvPr>
            <p:ph idx="1"/>
          </p:nvPr>
        </p:nvSpPr>
        <p:spPr>
          <a:xfrm>
            <a:off x="457200" y="1844824"/>
            <a:ext cx="8229600" cy="4464496"/>
          </a:xfrm>
        </p:spPr>
        <p:txBody>
          <a:bodyPr/>
          <a:lstStyle>
            <a:lvl1pPr>
              <a:lnSpc>
                <a:spcPct val="112000"/>
              </a:lnSpc>
              <a:defRPr sz="1800">
                <a:solidFill>
                  <a:schemeClr val="tx1">
                    <a:lumMod val="75000"/>
                    <a:lumOff val="25000"/>
                  </a:schemeClr>
                </a:solidFill>
              </a:defRPr>
            </a:lvl1pPr>
            <a:lvl2pPr>
              <a:lnSpc>
                <a:spcPct val="112000"/>
              </a:lnSpc>
              <a:defRPr>
                <a:solidFill>
                  <a:schemeClr val="tx1">
                    <a:lumMod val="75000"/>
                    <a:lumOff val="25000"/>
                  </a:schemeClr>
                </a:solidFill>
              </a:defRPr>
            </a:lvl2pPr>
            <a:lvl3pPr>
              <a:lnSpc>
                <a:spcPct val="112000"/>
              </a:lnSpc>
              <a:defRPr>
                <a:solidFill>
                  <a:schemeClr val="tx1">
                    <a:lumMod val="75000"/>
                    <a:lumOff val="25000"/>
                  </a:schemeClr>
                </a:solidFill>
              </a:defRPr>
            </a:lvl3pPr>
            <a:lvl4pPr>
              <a:lnSpc>
                <a:spcPct val="112000"/>
              </a:lnSpc>
              <a:defRPr>
                <a:solidFill>
                  <a:schemeClr val="tx1">
                    <a:lumMod val="75000"/>
                    <a:lumOff val="25000"/>
                  </a:schemeClr>
                </a:solidFill>
              </a:defRPr>
            </a:lvl4pPr>
            <a:lvl5pPr>
              <a:lnSpc>
                <a:spcPct val="112000"/>
              </a:lnSpc>
              <a:defRPr>
                <a:solidFill>
                  <a:schemeClr val="tx1">
                    <a:lumMod val="75000"/>
                    <a:lumOff val="25000"/>
                  </a:schemeClr>
                </a:solidFill>
              </a:defRPr>
            </a:lvl5pPr>
            <a:lvl6pPr>
              <a:defRPr/>
            </a:lvl6pPr>
            <a:lvl7pPr>
              <a:defRPr/>
            </a:lvl7pPr>
            <a:lvl8pPr>
              <a:defRPr/>
            </a:lvl8pPr>
            <a:lvl9pPr>
              <a:buFont typeface="Arial" pitchFamily="34" charset="0"/>
              <a:buChar char="•"/>
              <a:defRPr/>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smtClean="0"/>
          </a:p>
        </p:txBody>
      </p:sp>
      <p:cxnSp>
        <p:nvCxnSpPr>
          <p:cNvPr id="8" name="7 Conector recto"/>
          <p:cNvCxnSpPr/>
          <p:nvPr userDrawn="1"/>
        </p:nvCxnSpPr>
        <p:spPr>
          <a:xfrm>
            <a:off x="0" y="1700808"/>
            <a:ext cx="9144000" cy="0"/>
          </a:xfrm>
          <a:prstGeom prst="line">
            <a:avLst/>
          </a:prstGeom>
          <a:ln w="47625">
            <a:solidFill>
              <a:srgbClr val="BB391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44103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2600" kern="1200" dirty="0">
                <a:solidFill>
                  <a:srgbClr val="4F5477"/>
                </a:solidFill>
                <a:effectLst>
                  <a:outerShdw blurRad="63500" dist="38100" dir="5400000" algn="t" rotWithShape="0">
                    <a:prstClr val="black">
                      <a:alpha val="25000"/>
                    </a:prstClr>
                  </a:outerShdw>
                </a:effectLst>
                <a:latin typeface="Soberana Titular" pitchFamily="50" charset="0"/>
                <a:ea typeface="+mj-ea"/>
                <a:cs typeface="+mj-cs"/>
              </a:defRPr>
            </a:lvl1pPr>
          </a:lstStyle>
          <a:p>
            <a:r>
              <a:rPr lang="es-ES" dirty="0"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grpSp>
        <p:nvGrpSpPr>
          <p:cNvPr id="8" name="7 Grupo"/>
          <p:cNvGrpSpPr/>
          <p:nvPr userDrawn="1"/>
        </p:nvGrpSpPr>
        <p:grpSpPr>
          <a:xfrm>
            <a:off x="1622780" y="1268760"/>
            <a:ext cx="5829539" cy="887483"/>
            <a:chOff x="1622780" y="1268760"/>
            <a:chExt cx="5829539" cy="887483"/>
          </a:xfrm>
        </p:grpSpPr>
        <p:pic>
          <p:nvPicPr>
            <p:cNvPr id="9" name="Imagen 9" descr="logoSHCP_hoz.pn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622780" y="1268760"/>
              <a:ext cx="2589181" cy="8874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3"/>
            <p:cNvPicPr>
              <a:picLocks noChangeAspect="1" noChangeArrowheads="1"/>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xmlns="">
                    <a14:imgLayer r:embed="rId4">
                      <a14:imgEffect>
                        <a14:brightnessContrast bright="-90000" contrast="100000"/>
                      </a14:imgEffect>
                    </a14:imgLayer>
                  </a14:imgProps>
                </a:ext>
              </a:extLst>
            </a:blip>
            <a:stretch>
              <a:fillRect/>
            </a:stretch>
          </p:blipFill>
          <p:spPr bwMode="auto">
            <a:xfrm>
              <a:off x="5508104" y="1476575"/>
              <a:ext cx="1944215" cy="473801"/>
            </a:xfrm>
            <a:prstGeom prst="rect">
              <a:avLst/>
            </a:prstGeom>
            <a:noFill/>
            <a:ln>
              <a:noFill/>
            </a:ln>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844824"/>
            <a:ext cx="4038600" cy="4464496"/>
          </a:xfrm>
        </p:spPr>
        <p:txBody>
          <a:bodyPr>
            <a:normAutofit/>
          </a:bodyPr>
          <a:lstStyle>
            <a:lvl1pPr>
              <a:defRPr sz="20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9" name="Content Placeholder 8"/>
          <p:cNvSpPr>
            <a:spLocks noGrp="1"/>
          </p:cNvSpPr>
          <p:nvPr>
            <p:ph sz="quarter" idx="13"/>
          </p:nvPr>
        </p:nvSpPr>
        <p:spPr>
          <a:xfrm>
            <a:off x="365760" y="1844840"/>
            <a:ext cx="4041648" cy="4464809"/>
          </a:xfrm>
        </p:spPr>
        <p:txBody>
          <a:bodyPr>
            <a:normAutofit/>
          </a:bodyPr>
          <a:lstStyle>
            <a:lvl1pPr>
              <a:defRPr sz="1800"/>
            </a:lvl1pPr>
            <a:lvl2pPr>
              <a:defRPr sz="1400"/>
            </a:lvl2pPr>
            <a:lvl3pPr>
              <a:defRPr sz="1400"/>
            </a:lvl3pPr>
            <a:lvl4pPr>
              <a:defRPr sz="1200"/>
            </a:lvl4pPr>
            <a:lvl5pPr>
              <a:defRPr sz="12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cxnSp>
        <p:nvCxnSpPr>
          <p:cNvPr id="8" name="7 Conector recto"/>
          <p:cNvCxnSpPr/>
          <p:nvPr userDrawn="1"/>
        </p:nvCxnSpPr>
        <p:spPr>
          <a:xfrm>
            <a:off x="0" y="1700808"/>
            <a:ext cx="9144000" cy="0"/>
          </a:xfrm>
          <a:prstGeom prst="line">
            <a:avLst/>
          </a:prstGeom>
          <a:ln w="47625">
            <a:solidFill>
              <a:srgbClr val="BB39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916832"/>
            <a:ext cx="4040188" cy="609600"/>
          </a:xfrm>
        </p:spPr>
        <p:txBody>
          <a:bodyPr anchor="b">
            <a:noAutofit/>
          </a:bodyPr>
          <a:lstStyle>
            <a:lvl1pPr marL="0" indent="0" algn="ctr">
              <a:buNone/>
              <a:defRPr sz="1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5" name="Text Placeholder 4"/>
          <p:cNvSpPr>
            <a:spLocks noGrp="1"/>
          </p:cNvSpPr>
          <p:nvPr>
            <p:ph type="body" sz="quarter" idx="3"/>
          </p:nvPr>
        </p:nvSpPr>
        <p:spPr>
          <a:xfrm>
            <a:off x="4648200" y="1916832"/>
            <a:ext cx="4041775" cy="609600"/>
          </a:xfrm>
        </p:spPr>
        <p:txBody>
          <a:bodyPr anchor="b">
            <a:noAutofit/>
          </a:bodyPr>
          <a:lstStyle>
            <a:lvl1pPr marL="0" indent="0" algn="ctr">
              <a:buNone/>
              <a:defRPr sz="1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1" name="Content Placeholder 10"/>
          <p:cNvSpPr>
            <a:spLocks noGrp="1"/>
          </p:cNvSpPr>
          <p:nvPr>
            <p:ph sz="quarter" idx="13"/>
          </p:nvPr>
        </p:nvSpPr>
        <p:spPr>
          <a:xfrm>
            <a:off x="457200" y="2636912"/>
            <a:ext cx="4041648" cy="3744416"/>
          </a:xfrm>
        </p:spPr>
        <p:txBody>
          <a:bodyPr>
            <a:normAutofit/>
          </a:bodyPr>
          <a:lstStyle>
            <a:lvl1pPr>
              <a:defRPr sz="1600"/>
            </a:lvl1pPr>
            <a:lvl2pPr>
              <a:defRPr sz="1200"/>
            </a:lvl2pPr>
            <a:lvl3pPr>
              <a:defRPr sz="1200"/>
            </a:lvl3pPr>
            <a:lvl4pPr>
              <a:defRPr sz="1100"/>
            </a:lvl4pPr>
            <a:lvl5pPr>
              <a:defRPr sz="1100"/>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13" name="Content Placeholder 12"/>
          <p:cNvSpPr>
            <a:spLocks noGrp="1"/>
          </p:cNvSpPr>
          <p:nvPr>
            <p:ph sz="quarter" idx="14"/>
          </p:nvPr>
        </p:nvSpPr>
        <p:spPr>
          <a:xfrm>
            <a:off x="4672584" y="2636899"/>
            <a:ext cx="4041648" cy="3743991"/>
          </a:xfrm>
        </p:spPr>
        <p:txBody>
          <a:bodyPr>
            <a:normAutofit/>
          </a:bodyPr>
          <a:lstStyle>
            <a:lvl1pPr>
              <a:defRPr sz="1600"/>
            </a:lvl1pPr>
            <a:lvl2pPr>
              <a:defRPr sz="1200"/>
            </a:lvl2pPr>
            <a:lvl3pPr>
              <a:defRPr sz="1200"/>
            </a:lvl3pPr>
            <a:lvl4pPr>
              <a:defRPr sz="1100"/>
            </a:lvl4pPr>
            <a:lvl5pPr>
              <a:defRPr sz="11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cxnSp>
        <p:nvCxnSpPr>
          <p:cNvPr id="10" name="9 Conector recto"/>
          <p:cNvCxnSpPr/>
          <p:nvPr userDrawn="1"/>
        </p:nvCxnSpPr>
        <p:spPr>
          <a:xfrm>
            <a:off x="0" y="1700808"/>
            <a:ext cx="9144000" cy="0"/>
          </a:xfrm>
          <a:prstGeom prst="line">
            <a:avLst/>
          </a:prstGeom>
          <a:ln w="47625">
            <a:solidFill>
              <a:srgbClr val="BB39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cxnSp>
        <p:nvCxnSpPr>
          <p:cNvPr id="6" name="5 Conector recto"/>
          <p:cNvCxnSpPr/>
          <p:nvPr userDrawn="1"/>
        </p:nvCxnSpPr>
        <p:spPr>
          <a:xfrm>
            <a:off x="0" y="1700808"/>
            <a:ext cx="9144000" cy="0"/>
          </a:xfrm>
          <a:prstGeom prst="line">
            <a:avLst/>
          </a:prstGeom>
          <a:ln w="47625">
            <a:solidFill>
              <a:srgbClr val="BB39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10172"/>
          </a:xfrm>
        </p:spPr>
        <p:txBody>
          <a:bodyPr anchor="b"/>
          <a:lstStyle>
            <a:lvl1pPr algn="ctr">
              <a:lnSpc>
                <a:spcPct val="100000"/>
              </a:lnSpc>
              <a:defRPr sz="2000" b="0">
                <a:effectLst>
                  <a:outerShdw blurRad="50800" dist="25400" dir="5400000" algn="t" rotWithShape="0">
                    <a:prstClr val="black">
                      <a:alpha val="25000"/>
                    </a:prstClr>
                  </a:outerShdw>
                </a:effectLst>
              </a:defRPr>
            </a:lvl1pPr>
          </a:lstStyle>
          <a:p>
            <a:r>
              <a:rPr lang="es-ES" dirty="0"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normAutofit/>
          </a:bodyPr>
          <a:lstStyle>
            <a:lvl1pPr>
              <a:defRPr sz="1800"/>
            </a:lvl1pPr>
            <a:lvl2pPr>
              <a:defRPr sz="1600"/>
            </a:lvl2pPr>
            <a:lvl3pPr>
              <a:defRPr sz="1400"/>
            </a:lvl3pPr>
            <a:lvl4pPr>
              <a:defRPr sz="1200"/>
            </a:lvl4pPr>
            <a:lvl5pPr>
              <a:defRPr sz="1200"/>
            </a:lvl5pPr>
            <a:lvl6pPr>
              <a:defRPr sz="2000"/>
            </a:lvl6pPr>
            <a:lvl7pPr>
              <a:defRPr sz="2000"/>
            </a:lvl7pPr>
            <a:lvl8pPr>
              <a:defRPr sz="2000"/>
            </a:lvl8pPr>
            <a:lvl9pPr>
              <a:defRPr sz="20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Text Placeholder 3"/>
          <p:cNvSpPr>
            <a:spLocks noGrp="1"/>
          </p:cNvSpPr>
          <p:nvPr>
            <p:ph type="body" sz="half" idx="2"/>
          </p:nvPr>
        </p:nvSpPr>
        <p:spPr>
          <a:xfrm>
            <a:off x="5907087" y="2564904"/>
            <a:ext cx="3008313" cy="3561259"/>
          </a:xfrm>
        </p:spPr>
        <p:txBody>
          <a:bodyPr>
            <a:normAutofit/>
          </a:bodyPr>
          <a:lstStyle>
            <a:lvl1pPr marL="0" indent="0" algn="ctr">
              <a:lnSpc>
                <a:spcPct val="125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cxnSp>
        <p:nvCxnSpPr>
          <p:cNvPr id="8" name="7 Conector recto"/>
          <p:cNvCxnSpPr/>
          <p:nvPr userDrawn="1"/>
        </p:nvCxnSpPr>
        <p:spPr>
          <a:xfrm>
            <a:off x="5796136" y="2420888"/>
            <a:ext cx="3347864" cy="0"/>
          </a:xfrm>
          <a:prstGeom prst="line">
            <a:avLst/>
          </a:prstGeom>
          <a:ln w="47625">
            <a:solidFill>
              <a:srgbClr val="BB39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6632"/>
            <a:ext cx="8229600" cy="1483568"/>
          </a:xfrm>
          <a:prstGeom prst="rect">
            <a:avLst/>
          </a:prstGeom>
        </p:spPr>
        <p:txBody>
          <a:bodyPr vert="horz" lIns="91440" tIns="45720" rIns="91440" bIns="45720" rtlCol="0" anchor="b">
            <a:noAutofit/>
          </a:bodyPr>
          <a:lstStyle/>
          <a:p>
            <a:r>
              <a:rPr lang="es-ES" dirty="0" smtClean="0"/>
              <a:t>Haga clic para modificar el estilo de título del patrón</a:t>
            </a:r>
            <a:endParaRPr lang="en-US" dirty="0"/>
          </a:p>
        </p:txBody>
      </p:sp>
      <p:sp>
        <p:nvSpPr>
          <p:cNvPr id="3" name="Text Placeholder 2"/>
          <p:cNvSpPr>
            <a:spLocks noGrp="1"/>
          </p:cNvSpPr>
          <p:nvPr>
            <p:ph type="body" idx="1"/>
          </p:nvPr>
        </p:nvSpPr>
        <p:spPr>
          <a:xfrm>
            <a:off x="457200" y="1844824"/>
            <a:ext cx="8229600" cy="4536504"/>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smtClean="0"/>
          </a:p>
        </p:txBody>
      </p:sp>
      <p:sp>
        <p:nvSpPr>
          <p:cNvPr id="9" name="8 Rectángulo"/>
          <p:cNvSpPr/>
          <p:nvPr/>
        </p:nvSpPr>
        <p:spPr>
          <a:xfrm>
            <a:off x="0" y="6453336"/>
            <a:ext cx="9144000" cy="404664"/>
          </a:xfrm>
          <a:prstGeom prst="rect">
            <a:avLst/>
          </a:prstGeom>
          <a:solidFill>
            <a:schemeClr val="tx1">
              <a:lumMod val="50000"/>
              <a:lumOff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Rectángulo"/>
          <p:cNvSpPr/>
          <p:nvPr/>
        </p:nvSpPr>
        <p:spPr>
          <a:xfrm>
            <a:off x="3383868" y="6610066"/>
            <a:ext cx="2376264" cy="91205"/>
          </a:xfrm>
          <a:prstGeom prst="rect">
            <a:avLst/>
          </a:prstGeom>
          <a:noFill/>
          <a:effectLst>
            <a:outerShdw blurRad="50800" dist="38100" dir="2700000" algn="tl" rotWithShape="0">
              <a:prstClr val="black">
                <a:alpha val="40000"/>
              </a:prstClr>
            </a:outerShdw>
          </a:effectLst>
        </p:spPr>
        <p:txBody>
          <a:bodyPr wrap="none" lIns="91440" tIns="45720" rIns="91440" bIns="45720">
            <a:prstTxWarp prst="textPlain">
              <a:avLst/>
            </a:prstTxWarp>
            <a:spAutoFit/>
          </a:bodyPr>
          <a:lstStyle/>
          <a:p>
            <a:pPr algn="ctr"/>
            <a:r>
              <a:rPr lang="es-ES" sz="5400" b="1" cap="none" spc="0" dirty="0" smtClean="0">
                <a:ln w="12700">
                  <a:noFill/>
                  <a:prstDash val="solid"/>
                </a:ln>
                <a:solidFill>
                  <a:schemeClr val="bg2">
                    <a:tint val="85000"/>
                    <a:satMod val="155000"/>
                  </a:schemeClr>
                </a:solidFill>
                <a:effectLst/>
                <a:latin typeface="Soberana Titular" pitchFamily="50" charset="0"/>
              </a:rPr>
              <a:t>Comisión</a:t>
            </a:r>
            <a:r>
              <a:rPr lang="es-ES" sz="5400" b="1" cap="none" spc="0" baseline="0" dirty="0" smtClean="0">
                <a:ln w="12700">
                  <a:noFill/>
                  <a:prstDash val="solid"/>
                </a:ln>
                <a:solidFill>
                  <a:schemeClr val="bg2">
                    <a:tint val="85000"/>
                    <a:satMod val="155000"/>
                  </a:schemeClr>
                </a:solidFill>
                <a:effectLst/>
                <a:latin typeface="Soberana Titular" pitchFamily="50" charset="0"/>
              </a:rPr>
              <a:t> Nacional de Seguros y Fianzas</a:t>
            </a:r>
            <a:endParaRPr lang="es-ES" sz="5400" b="1" cap="none" spc="0" dirty="0">
              <a:ln w="12700">
                <a:noFill/>
                <a:prstDash val="solid"/>
              </a:ln>
              <a:solidFill>
                <a:schemeClr val="bg2">
                  <a:tint val="85000"/>
                  <a:satMod val="155000"/>
                </a:schemeClr>
              </a:solidFill>
              <a:effectLst/>
              <a:latin typeface="Soberana Titular" pitchFamily="50"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l" defTabSz="914400" rtl="0" eaLnBrk="1" latinLnBrk="0" hangingPunct="1">
        <a:lnSpc>
          <a:spcPct val="100000"/>
        </a:lnSpc>
        <a:spcBef>
          <a:spcPct val="0"/>
        </a:spcBef>
        <a:buNone/>
        <a:defRPr sz="2400" kern="1200">
          <a:solidFill>
            <a:srgbClr val="4F5477"/>
          </a:solidFill>
          <a:effectLst>
            <a:outerShdw blurRad="63500" dist="38100" dir="5400000" algn="t" rotWithShape="0">
              <a:prstClr val="black">
                <a:alpha val="25000"/>
              </a:prstClr>
            </a:outerShdw>
          </a:effectLst>
          <a:latin typeface="Soberana Titular" pitchFamily="50"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75000"/>
              <a:lumOff val="25000"/>
            </a:schemeClr>
          </a:solidFill>
          <a:latin typeface="Soberana Sans" pitchFamily="50" charset="0"/>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75000"/>
              <a:lumOff val="25000"/>
            </a:schemeClr>
          </a:solidFill>
          <a:latin typeface="Soberana Sans" pitchFamily="50" charset="0"/>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75000"/>
              <a:lumOff val="25000"/>
            </a:schemeClr>
          </a:solidFill>
          <a:latin typeface="Soberana Sans" pitchFamily="50" charset="0"/>
          <a:ea typeface="+mn-ea"/>
          <a:cs typeface="+mn-cs"/>
        </a:defRPr>
      </a:lvl3pPr>
      <a:lvl4pPr marL="1600200" indent="-228600" algn="l" defTabSz="914400" rtl="0" eaLnBrk="1" latinLnBrk="0" hangingPunct="1">
        <a:spcBef>
          <a:spcPct val="20000"/>
        </a:spcBef>
        <a:buFont typeface="Courier New" pitchFamily="49" charset="0"/>
        <a:buChar char="o"/>
        <a:defRPr sz="1400" kern="1200">
          <a:solidFill>
            <a:schemeClr val="tx1">
              <a:lumMod val="75000"/>
              <a:lumOff val="25000"/>
            </a:schemeClr>
          </a:solidFill>
          <a:latin typeface="Soberana Sans" pitchFamily="50" charset="0"/>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lumMod val="75000"/>
              <a:lumOff val="25000"/>
            </a:schemeClr>
          </a:solidFill>
          <a:latin typeface="Soberana Sans" pitchFamily="50" charset="0"/>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chart" Target="../charts/chart8.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chart" Target="../charts/chart10.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chart" Target="../charts/chart12.xml"/></Relationships>
</file>

<file path=ppt/slides/_rels/slide1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chart" Target="../charts/char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chart" Target="../charts/chart16.xml"/></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chart" Target="../charts/chart18.xml"/></Relationships>
</file>

<file path=ppt/slides/_rels/slide2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chart" Target="../charts/chart20.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chart" Target="../charts/chart22.xml"/></Relationships>
</file>

<file path=ppt/slides/_rels/slide24.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chart" Target="../charts/chart24.xml"/></Relationships>
</file>

<file path=ppt/slides/_rels/slide25.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chart" Target="../charts/chart26.xml"/></Relationships>
</file>

<file path=ppt/slides/_rels/slide26.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chart" Target="../charts/chart28.xml"/></Relationships>
</file>

<file path=ppt/slides/_rels/slide27.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chart" Target="../charts/chart30.xml"/></Relationships>
</file>

<file path=ppt/slides/_rels/slide28.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chart" Target="../charts/chart32.xml"/></Relationships>
</file>

<file path=ppt/slides/_rels/slide29.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29.xml"/><Relationship Id="rId1" Type="http://schemas.openxmlformats.org/officeDocument/2006/relationships/slideLayout" Target="../slideLayouts/slideLayout6.xml"/><Relationship Id="rId4" Type="http://schemas.openxmlformats.org/officeDocument/2006/relationships/chart" Target="../charts/chart3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30.xml"/><Relationship Id="rId1" Type="http://schemas.openxmlformats.org/officeDocument/2006/relationships/slideLayout" Target="../slideLayouts/slideLayout6.xml"/><Relationship Id="rId4" Type="http://schemas.openxmlformats.org/officeDocument/2006/relationships/chart" Target="../charts/chart36.xml"/></Relationships>
</file>

<file path=ppt/slides/_rels/slide31.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31.xml"/><Relationship Id="rId1" Type="http://schemas.openxmlformats.org/officeDocument/2006/relationships/slideLayout" Target="../slideLayouts/slideLayout6.xml"/><Relationship Id="rId4" Type="http://schemas.openxmlformats.org/officeDocument/2006/relationships/chart" Target="../charts/chart3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pt-BR" dirty="0">
                <a:latin typeface="Times New Roman" panose="02020603050405020304" pitchFamily="18" charset="0"/>
                <a:cs typeface="Times New Roman" panose="02020603050405020304" pitchFamily="18" charset="0"/>
              </a:rPr>
              <a:t>XV Conferencia Anual ASSAL-IAIS 2014 y XXV </a:t>
            </a:r>
            <a:r>
              <a:rPr lang="pt-BR" dirty="0" err="1">
                <a:latin typeface="Times New Roman" panose="02020603050405020304" pitchFamily="18" charset="0"/>
                <a:cs typeface="Times New Roman" panose="02020603050405020304" pitchFamily="18" charset="0"/>
              </a:rPr>
              <a:t>Asamblea</a:t>
            </a:r>
            <a:r>
              <a:rPr lang="pt-BR" dirty="0">
                <a:latin typeface="Times New Roman" panose="02020603050405020304" pitchFamily="18" charset="0"/>
                <a:cs typeface="Times New Roman" panose="02020603050405020304" pitchFamily="18" charset="0"/>
              </a:rPr>
              <a:t> Anual de ASSAL</a:t>
            </a:r>
            <a:endParaRPr lang="es-MX" dirty="0">
              <a:latin typeface="Times New Roman" panose="02020603050405020304" pitchFamily="18" charset="0"/>
              <a:cs typeface="Times New Roman" panose="02020603050405020304" pitchFamily="18" charset="0"/>
            </a:endParaRPr>
          </a:p>
        </p:txBody>
      </p:sp>
      <p:sp>
        <p:nvSpPr>
          <p:cNvPr id="5" name="4 Marcador de texto"/>
          <p:cNvSpPr>
            <a:spLocks noGrp="1"/>
          </p:cNvSpPr>
          <p:nvPr>
            <p:ph type="body" idx="1"/>
          </p:nvPr>
        </p:nvSpPr>
        <p:spPr/>
        <p:txBody>
          <a:bodyPr/>
          <a:lstStyle/>
          <a:p>
            <a:endParaRPr lang="es-MX" dirty="0">
              <a:latin typeface="Times New Roman" panose="02020603050405020304" pitchFamily="18" charset="0"/>
              <a:cs typeface="Times New Roman" panose="02020603050405020304" pitchFamily="18" charset="0"/>
            </a:endParaRPr>
          </a:p>
          <a:p>
            <a:r>
              <a:rPr lang="es-MX" dirty="0" smtClean="0">
                <a:latin typeface="Times New Roman" panose="02020603050405020304" pitchFamily="18" charset="0"/>
                <a:cs typeface="Times New Roman" panose="02020603050405020304" pitchFamily="18" charset="0"/>
              </a:rPr>
              <a:t>Asunción, Paraguay Abril </a:t>
            </a:r>
            <a:r>
              <a:rPr lang="es-MX" dirty="0">
                <a:latin typeface="Times New Roman" panose="02020603050405020304" pitchFamily="18" charset="0"/>
                <a:cs typeface="Times New Roman" panose="02020603050405020304" pitchFamily="18" charset="0"/>
              </a:rPr>
              <a:t>de 2014</a:t>
            </a:r>
          </a:p>
        </p:txBody>
      </p:sp>
    </p:spTree>
    <p:extLst>
      <p:ext uri="{BB962C8B-B14F-4D97-AF65-F5344CB8AC3E}">
        <p14:creationId xmlns:p14="http://schemas.microsoft.com/office/powerpoint/2010/main" xmlns="" val="24766071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Resultados del </a:t>
            </a:r>
            <a:r>
              <a:rPr lang="es-MX" dirty="0" smtClean="0">
                <a:latin typeface="Times New Roman" panose="02020603050405020304" pitchFamily="18" charset="0"/>
                <a:cs typeface="Times New Roman" panose="02020603050405020304" pitchFamily="18" charset="0"/>
              </a:rPr>
              <a:t>EIC-2</a:t>
            </a:r>
            <a:r>
              <a:rPr lang="es-MX" dirty="0">
                <a:latin typeface="Times New Roman" panose="02020603050405020304" pitchFamily="18" charset="0"/>
                <a:cs typeface="Times New Roman" panose="02020603050405020304" pitchFamily="18" charset="0"/>
              </a:rPr>
              <a:t/>
            </a:r>
            <a:br>
              <a:rPr lang="es-MX" dirty="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Instituciones participantes</a:t>
            </a:r>
            <a:endParaRPr lang="es-MX" dirty="0">
              <a:latin typeface="Times New Roman" panose="02020603050405020304" pitchFamily="18" charset="0"/>
              <a:cs typeface="Times New Roman" panose="02020603050405020304" pitchFamily="18" charset="0"/>
            </a:endParaRPr>
          </a:p>
        </p:txBody>
      </p:sp>
      <p:graphicFrame>
        <p:nvGraphicFramePr>
          <p:cNvPr id="7" name="3 Marcador de contenido"/>
          <p:cNvGraphicFramePr>
            <a:graphicFrameLocks noGrp="1"/>
          </p:cNvGraphicFramePr>
          <p:nvPr>
            <p:ph idx="1"/>
            <p:extLst>
              <p:ext uri="{D42A27DB-BD31-4B8C-83A1-F6EECF244321}">
                <p14:modId xmlns:p14="http://schemas.microsoft.com/office/powerpoint/2010/main" xmlns="" val="3485003810"/>
              </p:ext>
            </p:extLst>
          </p:nvPr>
        </p:nvGraphicFramePr>
        <p:xfrm>
          <a:off x="502131" y="2254727"/>
          <a:ext cx="8174324" cy="3159062"/>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917741"/>
                <a:gridCol w="1584176"/>
                <a:gridCol w="1080120"/>
                <a:gridCol w="1512168"/>
                <a:gridCol w="1080119"/>
              </a:tblGrid>
              <a:tr h="432048">
                <a:tc rowSpan="2">
                  <a:txBody>
                    <a:bodyPr/>
                    <a:lstStyle/>
                    <a:p>
                      <a:pPr marL="87313"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Concepto</a:t>
                      </a:r>
                      <a:endParaRPr kumimoji="0" lang="es-ES" sz="13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endParaRPr>
                    </a:p>
                  </a:txBody>
                  <a:tcPr marL="0" marR="0" marT="0" marB="0" anchor="ctr" horzOverflow="overflow">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6076B4"/>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Seguros</a:t>
                      </a:r>
                    </a:p>
                  </a:txBody>
                  <a:tcPr marL="0" marR="72000" marT="0" marB="0" anchor="ctr" horzOverflow="overflow">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s-ES" sz="1300" b="0" i="0" u="none" strike="noStrike" cap="small" normalizeH="0" baseline="0" dirty="0" smtClean="0">
                        <a:ln>
                          <a:noFill/>
                        </a:ln>
                        <a:solidFill>
                          <a:schemeClr val="bg1"/>
                        </a:solidFill>
                        <a:effectLst/>
                        <a:latin typeface="Soberana Sans" pitchFamily="50" charset="0"/>
                        <a:cs typeface="Times New Roman" pitchFamily="18" charset="0"/>
                      </a:endParaRPr>
                    </a:p>
                  </a:txBody>
                  <a:tcPr marL="0" marR="72000" marT="0" marB="0" anchor="ctr" horzOverflow="overflow">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Fianzas</a:t>
                      </a:r>
                    </a:p>
                  </a:txBody>
                  <a:tcPr marL="0" marR="72000" marT="0" marB="0" anchor="ctr" horzOverflow="overflow">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s-ES" sz="1300" b="0" i="0" u="none" strike="noStrike" cap="small" normalizeH="0" baseline="0" dirty="0" smtClean="0">
                        <a:ln>
                          <a:noFill/>
                        </a:ln>
                        <a:solidFill>
                          <a:schemeClr val="bg1"/>
                        </a:solidFill>
                        <a:effectLst/>
                        <a:latin typeface="Soberana Sans" pitchFamily="50" charset="0"/>
                        <a:cs typeface="Times New Roman" pitchFamily="18" charset="0"/>
                      </a:endParaRPr>
                    </a:p>
                  </a:txBody>
                  <a:tcPr marL="0" marR="72000" marT="0" marB="0" anchor="ctr" horzOverflow="overflow">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432047">
                <a:tc vMerge="1">
                  <a:txBody>
                    <a:bodyPr/>
                    <a:lstStyle/>
                    <a:p>
                      <a:pPr marL="87313" marR="0" lvl="0" indent="0" algn="l" defTabSz="914400" rtl="0" eaLnBrk="1" fontAlgn="base" latinLnBrk="0" hangingPunct="1">
                        <a:lnSpc>
                          <a:spcPct val="100000"/>
                        </a:lnSpc>
                        <a:spcBef>
                          <a:spcPct val="0"/>
                        </a:spcBef>
                        <a:spcAft>
                          <a:spcPct val="0"/>
                        </a:spcAft>
                        <a:buClrTx/>
                        <a:buSzTx/>
                        <a:buFontTx/>
                        <a:buNone/>
                        <a:tabLst/>
                      </a:pPr>
                      <a:endParaRPr kumimoji="0" lang="es-ES" sz="1300" b="0" i="0" u="none" strike="noStrike" cap="small" normalizeH="0" baseline="0" dirty="0" smtClean="0">
                        <a:ln>
                          <a:noFill/>
                        </a:ln>
                        <a:solidFill>
                          <a:schemeClr val="bg1"/>
                        </a:solidFill>
                        <a:effectLst/>
                        <a:latin typeface="Soberana Sans" pitchFamily="50" charset="0"/>
                        <a:cs typeface="Times New Roman" pitchFamily="18" charset="0"/>
                      </a:endParaRPr>
                    </a:p>
                  </a:txBody>
                  <a:tcPr marL="0" marR="0" marT="0" marB="0" anchor="ctr" horzOverflow="overflow">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6076B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3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Instituciones</a:t>
                      </a:r>
                    </a:p>
                  </a:txBody>
                  <a:tcPr marL="0" marR="72000" marT="0" marB="0" anchor="ctr" horzOverflow="overflow">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300" b="0" i="0" u="none" strike="noStrike" kern="1200" cap="small" normalizeH="0" baseline="0" dirty="0" smtClean="0">
                          <a:ln>
                            <a:noFill/>
                          </a:ln>
                          <a:solidFill>
                            <a:schemeClr val="bg1"/>
                          </a:solidFill>
                          <a:effectLst/>
                          <a:latin typeface="Times New Roman" panose="02020603050405020304" pitchFamily="18" charset="0"/>
                          <a:ea typeface="+mn-ea"/>
                          <a:cs typeface="Times New Roman" panose="02020603050405020304" pitchFamily="18" charset="0"/>
                        </a:rPr>
                        <a:t>porcentaje de emisión</a:t>
                      </a:r>
                    </a:p>
                  </a:txBody>
                  <a:tcPr marL="0" marR="72000" marT="0" marB="0" anchor="ctr" horzOverflow="overflow">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3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Instituciones</a:t>
                      </a:r>
                    </a:p>
                  </a:txBody>
                  <a:tcPr marL="0" marR="72000" marT="0" marB="0" anchor="ctr" horzOverflow="overflow">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300" b="0" i="0" u="none" strike="noStrike" kern="1200" cap="small" normalizeH="0" baseline="0" dirty="0" smtClean="0">
                          <a:ln>
                            <a:noFill/>
                          </a:ln>
                          <a:solidFill>
                            <a:schemeClr val="bg1"/>
                          </a:solidFill>
                          <a:effectLst/>
                          <a:latin typeface="Times New Roman" panose="02020603050405020304" pitchFamily="18" charset="0"/>
                          <a:ea typeface="+mn-ea"/>
                          <a:cs typeface="Times New Roman" panose="02020603050405020304" pitchFamily="18" charset="0"/>
                        </a:rPr>
                        <a:t>porcentaje de emisión</a:t>
                      </a:r>
                    </a:p>
                  </a:txBody>
                  <a:tcPr marL="0" marR="72000" marT="0" marB="0" anchor="ctr" horzOverflow="overflow">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439869">
                <a:tc>
                  <a:txBody>
                    <a:bodyPr/>
                    <a:lstStyle/>
                    <a:p>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Estudios completos con adecuado nivel de detalle</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49</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69.8</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9</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56.8</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439869">
                <a:tc>
                  <a:txBody>
                    <a:bodyPr/>
                    <a:lstStyle/>
                    <a:p>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Estudios completos en cuyas observaciones no se profundiza</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40</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28.7</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5</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43.0</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439869">
                <a:tc>
                  <a:txBody>
                    <a:bodyPr/>
                    <a:lstStyle/>
                    <a:p>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Estudios con información incompleta</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5</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0.4</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439869">
                <a:tc>
                  <a:txBody>
                    <a:bodyPr/>
                    <a:lstStyle/>
                    <a:p>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Estudios no entregados</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9</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1.1</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1</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0.2</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439869">
                <a:tc>
                  <a:txBody>
                    <a:bodyPr/>
                    <a:lstStyle/>
                    <a:p>
                      <a:pPr marL="87313" marR="0" lvl="0" indent="0" algn="l" defTabSz="914400" rtl="0" eaLnBrk="1" fontAlgn="base" latinLnBrk="0" hangingPunct="1">
                        <a:lnSpc>
                          <a:spcPct val="100000"/>
                        </a:lnSpc>
                        <a:spcBef>
                          <a:spcPct val="0"/>
                        </a:spcBef>
                        <a:spcAft>
                          <a:spcPct val="0"/>
                        </a:spcAft>
                        <a:buClrTx/>
                        <a:buSzTx/>
                        <a:buFontTx/>
                        <a:buNone/>
                        <a:tabLst/>
                      </a:pPr>
                      <a:r>
                        <a:rPr kumimoji="0" lang="es-ES" sz="13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Total</a:t>
                      </a:r>
                    </a:p>
                  </a:txBody>
                  <a:tcPr marL="0" marR="0" marT="0" marB="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5000"/>
                        </a:lnSpc>
                        <a:spcBef>
                          <a:spcPct val="25000"/>
                        </a:spcBef>
                        <a:spcAft>
                          <a:spcPct val="25000"/>
                        </a:spcAft>
                        <a:buClr>
                          <a:srgbClr val="294A8D"/>
                        </a:buClr>
                        <a:buSzTx/>
                        <a:buFont typeface="Wingdings" pitchFamily="2" charset="2"/>
                        <a:buNone/>
                        <a:tabLst/>
                      </a:pPr>
                      <a:r>
                        <a:rPr kumimoji="0" lang="es-ES" sz="1300" b="0" i="0" u="none" strike="noStrike" kern="1200" cap="small" normalizeH="0" baseline="0" dirty="0" smtClean="0">
                          <a:ln>
                            <a:noFill/>
                          </a:ln>
                          <a:solidFill>
                            <a:schemeClr val="bg1"/>
                          </a:solidFill>
                          <a:effectLst/>
                          <a:latin typeface="Times New Roman" panose="02020603050405020304" pitchFamily="18" charset="0"/>
                          <a:ea typeface="+mn-ea"/>
                          <a:cs typeface="Times New Roman" panose="02020603050405020304" pitchFamily="18" charset="0"/>
                        </a:rPr>
                        <a:t>103</a:t>
                      </a:r>
                    </a:p>
                  </a:txBody>
                  <a:tcPr marL="0" marR="72000" marT="0" marB="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C5252"/>
                    </a:solidFill>
                  </a:tcPr>
                </a:tc>
                <a:tc>
                  <a:txBody>
                    <a:bodyPr/>
                    <a:lstStyle/>
                    <a:p>
                      <a:pPr marL="0" marR="0" lvl="0" indent="0" algn="ctr" defTabSz="914400" rtl="0" eaLnBrk="1" fontAlgn="base" latinLnBrk="0" hangingPunct="1">
                        <a:lnSpc>
                          <a:spcPct val="95000"/>
                        </a:lnSpc>
                        <a:spcBef>
                          <a:spcPct val="25000"/>
                        </a:spcBef>
                        <a:spcAft>
                          <a:spcPct val="25000"/>
                        </a:spcAft>
                        <a:buClr>
                          <a:srgbClr val="294A8D"/>
                        </a:buClr>
                        <a:buSzTx/>
                        <a:buFont typeface="Wingdings" pitchFamily="2" charset="2"/>
                        <a:buNone/>
                        <a:tabLst/>
                      </a:pPr>
                      <a:r>
                        <a:rPr kumimoji="0" lang="es-ES" sz="1300" b="0" i="0" u="none" strike="noStrike" kern="1200" cap="small" normalizeH="0" baseline="0" dirty="0" smtClean="0">
                          <a:ln>
                            <a:noFill/>
                          </a:ln>
                          <a:solidFill>
                            <a:schemeClr val="bg1"/>
                          </a:solidFill>
                          <a:effectLst/>
                          <a:latin typeface="Times New Roman" panose="02020603050405020304" pitchFamily="18" charset="0"/>
                          <a:ea typeface="+mn-ea"/>
                          <a:cs typeface="Times New Roman" panose="02020603050405020304" pitchFamily="18" charset="0"/>
                        </a:rPr>
                        <a:t>100</a:t>
                      </a:r>
                    </a:p>
                  </a:txBody>
                  <a:tcPr marL="0" marR="72000" marT="0" marB="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C5252"/>
                    </a:solidFill>
                  </a:tcPr>
                </a:tc>
                <a:tc>
                  <a:txBody>
                    <a:bodyPr/>
                    <a:lstStyle/>
                    <a:p>
                      <a:pPr marL="0" marR="0" lvl="0" indent="0" algn="ctr" defTabSz="914400" rtl="0" eaLnBrk="1" fontAlgn="base" latinLnBrk="0" hangingPunct="1">
                        <a:lnSpc>
                          <a:spcPct val="95000"/>
                        </a:lnSpc>
                        <a:spcBef>
                          <a:spcPct val="25000"/>
                        </a:spcBef>
                        <a:spcAft>
                          <a:spcPct val="25000"/>
                        </a:spcAft>
                        <a:buClr>
                          <a:srgbClr val="294A8D"/>
                        </a:buClr>
                        <a:buSzTx/>
                        <a:buFont typeface="Wingdings" pitchFamily="2" charset="2"/>
                        <a:buNone/>
                        <a:tabLst/>
                      </a:pPr>
                      <a:r>
                        <a:rPr kumimoji="0" lang="es-ES" sz="1300" b="0" i="0" u="none" strike="noStrike" kern="1200" cap="small" normalizeH="0" baseline="0" dirty="0" smtClean="0">
                          <a:ln>
                            <a:noFill/>
                          </a:ln>
                          <a:solidFill>
                            <a:schemeClr val="bg1"/>
                          </a:solidFill>
                          <a:effectLst/>
                          <a:latin typeface="Times New Roman" panose="02020603050405020304" pitchFamily="18" charset="0"/>
                          <a:ea typeface="+mn-ea"/>
                          <a:cs typeface="Times New Roman" panose="02020603050405020304" pitchFamily="18" charset="0"/>
                        </a:rPr>
                        <a:t>15</a:t>
                      </a:r>
                    </a:p>
                  </a:txBody>
                  <a:tcPr marL="0" marR="72000" marT="0" marB="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C5252"/>
                    </a:solidFill>
                  </a:tcPr>
                </a:tc>
                <a:tc>
                  <a:txBody>
                    <a:bodyPr/>
                    <a:lstStyle/>
                    <a:p>
                      <a:pPr marL="0" marR="0" lvl="0" indent="0" algn="ctr" defTabSz="914400" rtl="0" eaLnBrk="1" fontAlgn="base" latinLnBrk="0" hangingPunct="1">
                        <a:lnSpc>
                          <a:spcPct val="95000"/>
                        </a:lnSpc>
                        <a:spcBef>
                          <a:spcPct val="25000"/>
                        </a:spcBef>
                        <a:spcAft>
                          <a:spcPct val="25000"/>
                        </a:spcAft>
                        <a:buClr>
                          <a:srgbClr val="294A8D"/>
                        </a:buClr>
                        <a:buSzTx/>
                        <a:buFont typeface="Wingdings" pitchFamily="2" charset="2"/>
                        <a:buNone/>
                        <a:tabLst/>
                      </a:pPr>
                      <a:r>
                        <a:rPr kumimoji="0" lang="es-ES" sz="1300" b="0" i="0" u="none" strike="noStrike" kern="1200" cap="small" normalizeH="0" baseline="0" dirty="0" smtClean="0">
                          <a:ln>
                            <a:noFill/>
                          </a:ln>
                          <a:solidFill>
                            <a:schemeClr val="bg1"/>
                          </a:solidFill>
                          <a:effectLst/>
                          <a:latin typeface="Times New Roman" panose="02020603050405020304" pitchFamily="18" charset="0"/>
                          <a:ea typeface="+mn-ea"/>
                          <a:cs typeface="Times New Roman" panose="02020603050405020304" pitchFamily="18" charset="0"/>
                        </a:rPr>
                        <a:t>100</a:t>
                      </a:r>
                    </a:p>
                  </a:txBody>
                  <a:tcPr marL="0" marR="72000" marT="0" marB="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bl>
          </a:graphicData>
        </a:graphic>
      </p:graphicFrame>
      <p:sp>
        <p:nvSpPr>
          <p:cNvPr id="8" name="7 CuadroTexto"/>
          <p:cNvSpPr txBox="1"/>
          <p:nvPr/>
        </p:nvSpPr>
        <p:spPr>
          <a:xfrm>
            <a:off x="35496" y="6525344"/>
            <a:ext cx="1253869" cy="230832"/>
          </a:xfrm>
          <a:prstGeom prst="rect">
            <a:avLst/>
          </a:prstGeom>
          <a:noFill/>
        </p:spPr>
        <p:txBody>
          <a:bodyPr wrap="none" rtlCol="0">
            <a:spAutoFit/>
          </a:bodyPr>
          <a:lstStyle/>
          <a:p>
            <a:r>
              <a:rPr lang="es-MX" sz="900" dirty="0" smtClean="0">
                <a:solidFill>
                  <a:schemeClr val="bg1"/>
                </a:solidFill>
                <a:latin typeface="Soberana Sans" pitchFamily="50" charset="0"/>
                <a:cs typeface="Times New Roman" pitchFamily="18" charset="0"/>
              </a:rPr>
              <a:t>Fuente: CNSF, EIC-2</a:t>
            </a:r>
            <a:endParaRPr lang="es-MX" sz="900" dirty="0">
              <a:solidFill>
                <a:schemeClr val="bg1"/>
              </a:solidFill>
              <a:latin typeface="Soberana Sans" pitchFamily="50" charset="0"/>
              <a:cs typeface="Times New Roman" pitchFamily="18" charset="0"/>
            </a:endParaRPr>
          </a:p>
        </p:txBody>
      </p:sp>
    </p:spTree>
    <p:extLst>
      <p:ext uri="{BB962C8B-B14F-4D97-AF65-F5344CB8AC3E}">
        <p14:creationId xmlns:p14="http://schemas.microsoft.com/office/powerpoint/2010/main" xmlns="" val="1123195319"/>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C</a:t>
            </a:r>
            <a:r>
              <a:rPr lang="es-MX" dirty="0" smtClean="0">
                <a:latin typeface="Times New Roman" panose="02020603050405020304" pitchFamily="18" charset="0"/>
                <a:cs typeface="Times New Roman" panose="02020603050405020304" pitchFamily="18" charset="0"/>
              </a:rPr>
              <a:t>uadro </a:t>
            </a:r>
            <a:r>
              <a:rPr lang="es-MX" dirty="0">
                <a:latin typeface="Times New Roman" panose="02020603050405020304" pitchFamily="18" charset="0"/>
                <a:cs typeface="Times New Roman" panose="02020603050405020304" pitchFamily="18" charset="0"/>
              </a:rPr>
              <a:t>comparativo </a:t>
            </a:r>
            <a:r>
              <a:rPr lang="es-MX" dirty="0" smtClean="0">
                <a:latin typeface="Times New Roman" panose="02020603050405020304" pitchFamily="18" charset="0"/>
                <a:cs typeface="Times New Roman" panose="02020603050405020304" pitchFamily="18" charset="0"/>
              </a:rPr>
              <a:t>(EIC-2 vs EIC-1</a:t>
            </a:r>
            <a:r>
              <a:rPr lang="es-MX" dirty="0">
                <a:latin typeface="Times New Roman" panose="02020603050405020304" pitchFamily="18" charset="0"/>
                <a:cs typeface="Times New Roman" panose="02020603050405020304" pitchFamily="18" charset="0"/>
              </a:rPr>
              <a:t>)</a:t>
            </a:r>
            <a:r>
              <a:rPr lang="es-MX" dirty="0" smtClean="0">
                <a:latin typeface="Times New Roman" panose="02020603050405020304" pitchFamily="18" charset="0"/>
                <a:cs typeface="Times New Roman" panose="02020603050405020304" pitchFamily="18" charset="0"/>
              </a:rPr>
              <a:t/>
            </a:r>
            <a:br>
              <a:rPr lang="es-MX" dirty="0" smtClean="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Sector Asegurador</a:t>
            </a:r>
          </a:p>
        </p:txBody>
      </p:sp>
      <p:graphicFrame>
        <p:nvGraphicFramePr>
          <p:cNvPr id="7" name="3 Marcador de contenido"/>
          <p:cNvGraphicFramePr>
            <a:graphicFrameLocks noGrp="1"/>
          </p:cNvGraphicFramePr>
          <p:nvPr>
            <p:ph idx="1"/>
            <p:extLst>
              <p:ext uri="{D42A27DB-BD31-4B8C-83A1-F6EECF244321}">
                <p14:modId xmlns:p14="http://schemas.microsoft.com/office/powerpoint/2010/main" xmlns="" val="1330911120"/>
              </p:ext>
            </p:extLst>
          </p:nvPr>
        </p:nvGraphicFramePr>
        <p:xfrm>
          <a:off x="467544" y="1916832"/>
          <a:ext cx="8174324" cy="4126605"/>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917741"/>
                <a:gridCol w="1584176"/>
                <a:gridCol w="1080120"/>
                <a:gridCol w="1512168"/>
                <a:gridCol w="1080119"/>
              </a:tblGrid>
              <a:tr h="338773">
                <a:tc rowSpan="2">
                  <a:txBody>
                    <a:bodyPr/>
                    <a:lstStyle/>
                    <a:p>
                      <a:pPr marL="87313"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Concepto</a:t>
                      </a:r>
                    </a:p>
                  </a:txBody>
                  <a:tcPr marL="0" marR="0" marT="0" marB="0" anchor="ctr" horzOverflow="overflow">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6076B4"/>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Porcentaje de Implementación</a:t>
                      </a:r>
                    </a:p>
                  </a:txBody>
                  <a:tcPr marL="0" marR="72000" marT="0" marB="0" anchor="ctr" horzOverflow="overflow">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s-ES" sz="1300" b="0" i="0" u="none" strike="noStrike" cap="small" normalizeH="0" baseline="0" dirty="0" smtClean="0">
                        <a:ln>
                          <a:noFill/>
                        </a:ln>
                        <a:solidFill>
                          <a:schemeClr val="bg1"/>
                        </a:solidFill>
                        <a:effectLst/>
                        <a:latin typeface="Soberana Sans" pitchFamily="50" charset="0"/>
                        <a:cs typeface="Times New Roman" pitchFamily="18" charset="0"/>
                      </a:endParaRPr>
                    </a:p>
                  </a:txBody>
                  <a:tcPr marL="0" marR="72000" marT="0" marB="0" anchor="ctr" horzOverflow="overflow">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Plazo Promedio</a:t>
                      </a:r>
                    </a:p>
                  </a:txBody>
                  <a:tcPr marL="0" marR="72000" marT="0" marB="0" anchor="ctr" horzOverflow="overflow">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s-ES" sz="1300" b="0" i="0" u="none" strike="noStrike" cap="small" normalizeH="0" baseline="0" dirty="0" smtClean="0">
                        <a:ln>
                          <a:noFill/>
                        </a:ln>
                        <a:solidFill>
                          <a:schemeClr val="bg1"/>
                        </a:solidFill>
                        <a:effectLst/>
                        <a:latin typeface="Soberana Sans" pitchFamily="50" charset="0"/>
                        <a:cs typeface="Times New Roman" pitchFamily="18" charset="0"/>
                      </a:endParaRPr>
                    </a:p>
                  </a:txBody>
                  <a:tcPr marL="0" marR="72000" marT="0" marB="0" anchor="ctr" horzOverflow="overflow">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338772">
                <a:tc vMerge="1">
                  <a:txBody>
                    <a:bodyPr/>
                    <a:lstStyle/>
                    <a:p>
                      <a:pPr marL="87313" marR="0" lvl="0" indent="0" algn="l" defTabSz="914400" rtl="0" eaLnBrk="1" fontAlgn="base" latinLnBrk="0" hangingPunct="1">
                        <a:lnSpc>
                          <a:spcPct val="100000"/>
                        </a:lnSpc>
                        <a:spcBef>
                          <a:spcPct val="0"/>
                        </a:spcBef>
                        <a:spcAft>
                          <a:spcPct val="0"/>
                        </a:spcAft>
                        <a:buClrTx/>
                        <a:buSzTx/>
                        <a:buFontTx/>
                        <a:buNone/>
                        <a:tabLst/>
                      </a:pPr>
                      <a:endParaRPr kumimoji="0" lang="es-ES" sz="1300" b="0" i="0" u="none" strike="noStrike" cap="small" normalizeH="0" baseline="0" dirty="0" smtClean="0">
                        <a:ln>
                          <a:noFill/>
                        </a:ln>
                        <a:solidFill>
                          <a:schemeClr val="bg1"/>
                        </a:solidFill>
                        <a:effectLst/>
                        <a:latin typeface="Soberana Sans" pitchFamily="50" charset="0"/>
                        <a:cs typeface="Times New Roman" pitchFamily="18" charset="0"/>
                      </a:endParaRPr>
                    </a:p>
                  </a:txBody>
                  <a:tcPr marL="0" marR="0" marT="0" marB="0" anchor="ctr" horzOverflow="overflow">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6076B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EIC-1</a:t>
                      </a:r>
                    </a:p>
                  </a:txBody>
                  <a:tcPr marL="0" marR="72000" marT="0" marB="0" anchor="ctr" horzOverflow="overflow">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EIC-2</a:t>
                      </a:r>
                    </a:p>
                  </a:txBody>
                  <a:tcPr marL="0" marR="72000" marT="0" marB="0" anchor="ctr" horzOverflow="overflow">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EIC-1</a:t>
                      </a:r>
                    </a:p>
                  </a:txBody>
                  <a:tcPr marL="0" marR="72000" marT="0" marB="0" anchor="ctr" horzOverflow="overflow">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EIC-2</a:t>
                      </a:r>
                    </a:p>
                  </a:txBody>
                  <a:tcPr marL="0" marR="72000" marT="0" marB="0" anchor="ctr" horzOverflow="overflow">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344906">
                <a:tc>
                  <a:txBody>
                    <a:bodyPr/>
                    <a:lstStyle/>
                    <a:p>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Gobierno corporativo</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64.5%</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67.5%</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16.6</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9.3</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44906">
                <a:tc>
                  <a:txBody>
                    <a:bodyPr/>
                    <a:lstStyle/>
                    <a:p>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Administración integral</a:t>
                      </a:r>
                      <a:r>
                        <a:rPr lang="es-MX" sz="1300" b="0" baseline="0" dirty="0" smtClean="0">
                          <a:solidFill>
                            <a:schemeClr val="tx1">
                              <a:lumMod val="75000"/>
                              <a:lumOff val="25000"/>
                            </a:schemeClr>
                          </a:solidFill>
                          <a:latin typeface="Times New Roman" panose="02020603050405020304" pitchFamily="18" charset="0"/>
                          <a:cs typeface="Times New Roman" panose="02020603050405020304" pitchFamily="18" charset="0"/>
                        </a:rPr>
                        <a:t> de riesgos </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58.5%</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60.1%</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17.3</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10.4</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44906">
                <a:tc>
                  <a:txBody>
                    <a:bodyPr/>
                    <a:lstStyle/>
                    <a:p>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Control interno</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54.9%</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56.5%</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17.1</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9.7</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44906">
                <a:tc>
                  <a:txBody>
                    <a:bodyPr/>
                    <a:lstStyle/>
                    <a:p>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Auditoria interna</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63.1%</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67.7%</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13.2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7.1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44906">
                <a:tc>
                  <a:txBody>
                    <a:bodyPr/>
                    <a:lstStyle/>
                    <a:p>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Función</a:t>
                      </a:r>
                      <a:r>
                        <a:rPr lang="es-MX" sz="1300" b="0" baseline="0" dirty="0" smtClean="0">
                          <a:solidFill>
                            <a:schemeClr val="tx1">
                              <a:lumMod val="75000"/>
                              <a:lumOff val="25000"/>
                            </a:schemeClr>
                          </a:solidFill>
                          <a:latin typeface="Times New Roman" panose="02020603050405020304" pitchFamily="18" charset="0"/>
                          <a:cs typeface="Times New Roman" panose="02020603050405020304" pitchFamily="18" charset="0"/>
                        </a:rPr>
                        <a:t> actuarial</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62.5%</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65.5%</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14.0</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8.6</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44906">
                <a:tc>
                  <a:txBody>
                    <a:bodyPr/>
                    <a:lstStyle/>
                    <a:p>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Consejeros</a:t>
                      </a:r>
                      <a:r>
                        <a:rPr lang="es-MX" sz="1300" b="0" baseline="0" dirty="0" smtClean="0">
                          <a:solidFill>
                            <a:schemeClr val="tx1">
                              <a:lumMod val="75000"/>
                              <a:lumOff val="25000"/>
                            </a:schemeClr>
                          </a:solidFill>
                          <a:latin typeface="Times New Roman" panose="02020603050405020304" pitchFamily="18" charset="0"/>
                          <a:cs typeface="Times New Roman" panose="02020603050405020304" pitchFamily="18" charset="0"/>
                        </a:rPr>
                        <a:t> y funcionarios</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67.3%</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71.9%</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15.5</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7.7</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44906">
                <a:tc>
                  <a:txBody>
                    <a:bodyPr/>
                    <a:lstStyle/>
                    <a:p>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Funcionamiento de comités</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46.9%</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51.0%</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16.2</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9.4</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44906">
                <a:tc>
                  <a:txBody>
                    <a:bodyPr/>
                    <a:lstStyle/>
                    <a:p>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Contratación de servicios con terceros</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55.7%</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57.8%</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14.0</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7.8</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44906">
                <a:tc>
                  <a:txBody>
                    <a:bodyPr/>
                    <a:lstStyle/>
                    <a:p>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Revelación de información</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57.8%</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60.5%</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15.6</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9.3</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44906">
                <a:tc>
                  <a:txBody>
                    <a:bodyPr/>
                    <a:lstStyle/>
                    <a:p>
                      <a:pPr marL="87313" marR="0" lvl="0" indent="0" algn="l" defTabSz="914400" rtl="0" eaLnBrk="1" fontAlgn="base" latinLnBrk="0" hangingPunct="1">
                        <a:lnSpc>
                          <a:spcPct val="100000"/>
                        </a:lnSpc>
                        <a:spcBef>
                          <a:spcPct val="0"/>
                        </a:spcBef>
                        <a:spcAft>
                          <a:spcPct val="0"/>
                        </a:spcAft>
                        <a:buClrTx/>
                        <a:buSzTx/>
                        <a:buFontTx/>
                        <a:buNone/>
                        <a:tabLst/>
                      </a:pPr>
                      <a:r>
                        <a:rPr kumimoji="0" lang="es-ES" sz="13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Total</a:t>
                      </a:r>
                    </a:p>
                  </a:txBody>
                  <a:tcPr marL="0" marR="0" marT="0" marB="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5000"/>
                        </a:lnSpc>
                        <a:spcBef>
                          <a:spcPct val="25000"/>
                        </a:spcBef>
                        <a:spcAft>
                          <a:spcPct val="25000"/>
                        </a:spcAft>
                        <a:buClr>
                          <a:srgbClr val="294A8D"/>
                        </a:buClr>
                        <a:buSzTx/>
                        <a:buFont typeface="Wingdings" pitchFamily="2" charset="2"/>
                        <a:buNone/>
                        <a:tabLst/>
                      </a:pPr>
                      <a:r>
                        <a:rPr kumimoji="0" lang="es-ES" sz="1300" b="0" i="0" u="none" strike="noStrike" kern="1200" cap="small" normalizeH="0" baseline="0" dirty="0" smtClean="0">
                          <a:ln>
                            <a:noFill/>
                          </a:ln>
                          <a:solidFill>
                            <a:schemeClr val="bg1"/>
                          </a:solidFill>
                          <a:effectLst/>
                          <a:latin typeface="Times New Roman" panose="02020603050405020304" pitchFamily="18" charset="0"/>
                          <a:ea typeface="+mn-ea"/>
                          <a:cs typeface="Times New Roman" panose="02020603050405020304" pitchFamily="18" charset="0"/>
                        </a:rPr>
                        <a:t>57.8%</a:t>
                      </a:r>
                    </a:p>
                  </a:txBody>
                  <a:tcPr marL="0" marR="72000" marT="0" marB="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C5252"/>
                    </a:solidFill>
                  </a:tcPr>
                </a:tc>
                <a:tc>
                  <a:txBody>
                    <a:bodyPr/>
                    <a:lstStyle/>
                    <a:p>
                      <a:pPr marL="0" marR="0" lvl="0" indent="0" algn="ctr" defTabSz="914400" rtl="0" eaLnBrk="1" fontAlgn="base" latinLnBrk="0" hangingPunct="1">
                        <a:lnSpc>
                          <a:spcPct val="95000"/>
                        </a:lnSpc>
                        <a:spcBef>
                          <a:spcPct val="25000"/>
                        </a:spcBef>
                        <a:spcAft>
                          <a:spcPct val="25000"/>
                        </a:spcAft>
                        <a:buClr>
                          <a:srgbClr val="294A8D"/>
                        </a:buClr>
                        <a:buSzTx/>
                        <a:buFont typeface="Wingdings" pitchFamily="2" charset="2"/>
                        <a:buNone/>
                        <a:tabLst/>
                      </a:pPr>
                      <a:r>
                        <a:rPr kumimoji="0" lang="es-ES" sz="1300" b="0" i="0" u="none" strike="noStrike" kern="1200" cap="small" normalizeH="0" baseline="0" dirty="0" smtClean="0">
                          <a:ln>
                            <a:noFill/>
                          </a:ln>
                          <a:solidFill>
                            <a:schemeClr val="bg1"/>
                          </a:solidFill>
                          <a:effectLst/>
                          <a:latin typeface="Times New Roman" panose="02020603050405020304" pitchFamily="18" charset="0"/>
                          <a:ea typeface="+mn-ea"/>
                          <a:cs typeface="Times New Roman" panose="02020603050405020304" pitchFamily="18" charset="0"/>
                        </a:rPr>
                        <a:t>60.6%</a:t>
                      </a:r>
                    </a:p>
                  </a:txBody>
                  <a:tcPr marL="0" marR="72000" marT="0" marB="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C5252"/>
                    </a:solidFill>
                  </a:tcPr>
                </a:tc>
                <a:tc>
                  <a:txBody>
                    <a:bodyPr/>
                    <a:lstStyle/>
                    <a:p>
                      <a:pPr marL="0" marR="0" lvl="0" indent="0" algn="ctr" defTabSz="914400" rtl="0" eaLnBrk="1" fontAlgn="base" latinLnBrk="0" hangingPunct="1">
                        <a:lnSpc>
                          <a:spcPct val="95000"/>
                        </a:lnSpc>
                        <a:spcBef>
                          <a:spcPct val="25000"/>
                        </a:spcBef>
                        <a:spcAft>
                          <a:spcPct val="25000"/>
                        </a:spcAft>
                        <a:buClr>
                          <a:srgbClr val="294A8D"/>
                        </a:buClr>
                        <a:buSzTx/>
                        <a:buFont typeface="Wingdings" pitchFamily="2" charset="2"/>
                        <a:buNone/>
                        <a:tabLst/>
                      </a:pPr>
                      <a:r>
                        <a:rPr kumimoji="0" lang="es-ES" sz="1300" b="0" i="0" u="none" strike="noStrike" kern="1200" cap="small" normalizeH="0" baseline="0" dirty="0" smtClean="0">
                          <a:ln>
                            <a:noFill/>
                          </a:ln>
                          <a:solidFill>
                            <a:schemeClr val="bg1"/>
                          </a:solidFill>
                          <a:effectLst/>
                          <a:latin typeface="Times New Roman" panose="02020603050405020304" pitchFamily="18" charset="0"/>
                          <a:ea typeface="+mn-ea"/>
                          <a:cs typeface="Times New Roman" panose="02020603050405020304" pitchFamily="18" charset="0"/>
                        </a:rPr>
                        <a:t>15.7</a:t>
                      </a:r>
                    </a:p>
                  </a:txBody>
                  <a:tcPr marL="0" marR="72000" marT="0" marB="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C5252"/>
                    </a:solidFill>
                  </a:tcPr>
                </a:tc>
                <a:tc>
                  <a:txBody>
                    <a:bodyPr/>
                    <a:lstStyle/>
                    <a:p>
                      <a:pPr marL="0" marR="0" lvl="0" indent="0" algn="ctr" defTabSz="914400" rtl="0" eaLnBrk="1" fontAlgn="base" latinLnBrk="0" hangingPunct="1">
                        <a:lnSpc>
                          <a:spcPct val="95000"/>
                        </a:lnSpc>
                        <a:spcBef>
                          <a:spcPct val="25000"/>
                        </a:spcBef>
                        <a:spcAft>
                          <a:spcPct val="25000"/>
                        </a:spcAft>
                        <a:buClr>
                          <a:srgbClr val="294A8D"/>
                        </a:buClr>
                        <a:buSzTx/>
                        <a:buFont typeface="Wingdings" pitchFamily="2" charset="2"/>
                        <a:buNone/>
                        <a:tabLst/>
                      </a:pPr>
                      <a:r>
                        <a:rPr kumimoji="0" lang="es-ES" sz="1300" b="0" i="0" u="none" strike="noStrike" kern="1200" cap="small" normalizeH="0" baseline="0" dirty="0" smtClean="0">
                          <a:ln>
                            <a:noFill/>
                          </a:ln>
                          <a:solidFill>
                            <a:schemeClr val="bg1"/>
                          </a:solidFill>
                          <a:effectLst/>
                          <a:latin typeface="Times New Roman" panose="02020603050405020304" pitchFamily="18" charset="0"/>
                          <a:ea typeface="+mn-ea"/>
                          <a:cs typeface="Times New Roman" panose="02020603050405020304" pitchFamily="18" charset="0"/>
                        </a:rPr>
                        <a:t>9.0</a:t>
                      </a:r>
                    </a:p>
                  </a:txBody>
                  <a:tcPr marL="0" marR="72000" marT="0" marB="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bl>
          </a:graphicData>
        </a:graphic>
      </p:graphicFrame>
      <p:sp>
        <p:nvSpPr>
          <p:cNvPr id="8" name="7 CuadroTexto"/>
          <p:cNvSpPr txBox="1"/>
          <p:nvPr/>
        </p:nvSpPr>
        <p:spPr>
          <a:xfrm>
            <a:off x="35496" y="6525344"/>
            <a:ext cx="1253869" cy="230832"/>
          </a:xfrm>
          <a:prstGeom prst="rect">
            <a:avLst/>
          </a:prstGeom>
          <a:noFill/>
        </p:spPr>
        <p:txBody>
          <a:bodyPr wrap="none" rtlCol="0">
            <a:spAutoFit/>
          </a:bodyPr>
          <a:lstStyle/>
          <a:p>
            <a:r>
              <a:rPr lang="es-MX" sz="900" dirty="0" smtClean="0">
                <a:solidFill>
                  <a:schemeClr val="bg1"/>
                </a:solidFill>
                <a:latin typeface="Soberana Sans" pitchFamily="50" charset="0"/>
                <a:cs typeface="Times New Roman" pitchFamily="18" charset="0"/>
              </a:rPr>
              <a:t>Fuente: CNSF, EIC-2</a:t>
            </a:r>
            <a:endParaRPr lang="es-MX" sz="900" dirty="0">
              <a:solidFill>
                <a:schemeClr val="bg1"/>
              </a:solidFill>
              <a:latin typeface="Soberana Sans" pitchFamily="50" charset="0"/>
              <a:cs typeface="Times New Roman" pitchFamily="18" charset="0"/>
            </a:endParaRPr>
          </a:p>
        </p:txBody>
      </p:sp>
    </p:spTree>
    <p:extLst>
      <p:ext uri="{BB962C8B-B14F-4D97-AF65-F5344CB8AC3E}">
        <p14:creationId xmlns:p14="http://schemas.microsoft.com/office/powerpoint/2010/main" xmlns="" val="3400001511"/>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latin typeface="Times New Roman" panose="02020603050405020304" pitchFamily="18" charset="0"/>
                <a:cs typeface="Times New Roman" panose="02020603050405020304" pitchFamily="18" charset="0"/>
              </a:rPr>
              <a:t>Cuadro comparativo (EIC-2 vs EIC-1)</a:t>
            </a:r>
            <a:r>
              <a:rPr lang="es-MX" dirty="0" smtClean="0">
                <a:latin typeface="Times New Roman" panose="02020603050405020304" pitchFamily="18" charset="0"/>
                <a:cs typeface="Times New Roman" panose="02020603050405020304" pitchFamily="18" charset="0"/>
              </a:rPr>
              <a:t/>
            </a:r>
            <a:br>
              <a:rPr lang="es-MX" dirty="0" smtClean="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Sector Afianzador</a:t>
            </a:r>
          </a:p>
        </p:txBody>
      </p:sp>
      <p:graphicFrame>
        <p:nvGraphicFramePr>
          <p:cNvPr id="7" name="3 Marcador de contenido"/>
          <p:cNvGraphicFramePr>
            <a:graphicFrameLocks noGrp="1"/>
          </p:cNvGraphicFramePr>
          <p:nvPr>
            <p:ph idx="1"/>
            <p:extLst>
              <p:ext uri="{D42A27DB-BD31-4B8C-83A1-F6EECF244321}">
                <p14:modId xmlns:p14="http://schemas.microsoft.com/office/powerpoint/2010/main" xmlns="" val="790146094"/>
              </p:ext>
            </p:extLst>
          </p:nvPr>
        </p:nvGraphicFramePr>
        <p:xfrm>
          <a:off x="467544" y="1916832"/>
          <a:ext cx="8174324" cy="4126605"/>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917741"/>
                <a:gridCol w="1584176"/>
                <a:gridCol w="1080120"/>
                <a:gridCol w="1512168"/>
                <a:gridCol w="1080119"/>
              </a:tblGrid>
              <a:tr h="338773">
                <a:tc rowSpan="2">
                  <a:txBody>
                    <a:bodyPr/>
                    <a:lstStyle/>
                    <a:p>
                      <a:pPr marL="87313" marR="0" lvl="0" indent="0" algn="ctr" defTabSz="914400" rtl="0" eaLnBrk="1" fontAlgn="base" latinLnBrk="0" hangingPunct="1">
                        <a:lnSpc>
                          <a:spcPct val="100000"/>
                        </a:lnSpc>
                        <a:spcBef>
                          <a:spcPct val="0"/>
                        </a:spcBef>
                        <a:spcAft>
                          <a:spcPct val="0"/>
                        </a:spcAft>
                        <a:buClrTx/>
                        <a:buSzTx/>
                        <a:buFontTx/>
                        <a:buNone/>
                        <a:tabLst/>
                      </a:pPr>
                      <a:r>
                        <a:rPr kumimoji="0" lang="es-ES" sz="13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Concepto</a:t>
                      </a:r>
                    </a:p>
                  </a:txBody>
                  <a:tcPr marL="0" marR="0" marT="0" marB="0" anchor="ctr" horzOverflow="overflow">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6076B4"/>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3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Porcentaje de Implementación</a:t>
                      </a:r>
                    </a:p>
                  </a:txBody>
                  <a:tcPr marL="0" marR="72000" marT="0" marB="0" anchor="ctr" horzOverflow="overflow">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s-ES" sz="1300" b="0" i="0" u="none" strike="noStrike" cap="small" normalizeH="0" baseline="0" dirty="0" smtClean="0">
                        <a:ln>
                          <a:noFill/>
                        </a:ln>
                        <a:solidFill>
                          <a:schemeClr val="bg1"/>
                        </a:solidFill>
                        <a:effectLst/>
                        <a:latin typeface="Soberana Sans" pitchFamily="50" charset="0"/>
                        <a:cs typeface="Times New Roman" pitchFamily="18" charset="0"/>
                      </a:endParaRPr>
                    </a:p>
                  </a:txBody>
                  <a:tcPr marL="0" marR="72000" marT="0" marB="0" anchor="ctr" horzOverflow="overflow">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3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Plazo Promedio</a:t>
                      </a:r>
                    </a:p>
                  </a:txBody>
                  <a:tcPr marL="0" marR="72000" marT="0" marB="0" anchor="ctr" horzOverflow="overflow">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s-ES" sz="1300" b="0" i="0" u="none" strike="noStrike" cap="small" normalizeH="0" baseline="0" dirty="0" smtClean="0">
                        <a:ln>
                          <a:noFill/>
                        </a:ln>
                        <a:solidFill>
                          <a:schemeClr val="bg1"/>
                        </a:solidFill>
                        <a:effectLst/>
                        <a:latin typeface="Soberana Sans" pitchFamily="50" charset="0"/>
                        <a:cs typeface="Times New Roman" pitchFamily="18" charset="0"/>
                      </a:endParaRPr>
                    </a:p>
                  </a:txBody>
                  <a:tcPr marL="0" marR="72000" marT="0" marB="0" anchor="ctr" horzOverflow="overflow">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338772">
                <a:tc vMerge="1">
                  <a:txBody>
                    <a:bodyPr/>
                    <a:lstStyle/>
                    <a:p>
                      <a:pPr marL="87313" marR="0" lvl="0" indent="0" algn="l" defTabSz="914400" rtl="0" eaLnBrk="1" fontAlgn="base" latinLnBrk="0" hangingPunct="1">
                        <a:lnSpc>
                          <a:spcPct val="100000"/>
                        </a:lnSpc>
                        <a:spcBef>
                          <a:spcPct val="0"/>
                        </a:spcBef>
                        <a:spcAft>
                          <a:spcPct val="0"/>
                        </a:spcAft>
                        <a:buClrTx/>
                        <a:buSzTx/>
                        <a:buFontTx/>
                        <a:buNone/>
                        <a:tabLst/>
                      </a:pPr>
                      <a:endParaRPr kumimoji="0" lang="es-ES" sz="1300" b="0" i="0" u="none" strike="noStrike" cap="small" normalizeH="0" baseline="0" dirty="0" smtClean="0">
                        <a:ln>
                          <a:noFill/>
                        </a:ln>
                        <a:solidFill>
                          <a:schemeClr val="bg1"/>
                        </a:solidFill>
                        <a:effectLst/>
                        <a:latin typeface="Soberana Sans" pitchFamily="50" charset="0"/>
                        <a:cs typeface="Times New Roman" pitchFamily="18" charset="0"/>
                      </a:endParaRPr>
                    </a:p>
                  </a:txBody>
                  <a:tcPr marL="0" marR="0" marT="0" marB="0" anchor="ctr" horzOverflow="overflow">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6076B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3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EIC-1</a:t>
                      </a:r>
                    </a:p>
                  </a:txBody>
                  <a:tcPr marL="0" marR="72000" marT="0" marB="0" anchor="ctr" horzOverflow="overflow">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3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EIC-2</a:t>
                      </a:r>
                    </a:p>
                  </a:txBody>
                  <a:tcPr marL="0" marR="72000" marT="0" marB="0" anchor="ctr" horzOverflow="overflow">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3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EIC-1</a:t>
                      </a:r>
                    </a:p>
                  </a:txBody>
                  <a:tcPr marL="0" marR="72000" marT="0" marB="0" anchor="ctr" horzOverflow="overflow">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3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EIC-2</a:t>
                      </a:r>
                    </a:p>
                  </a:txBody>
                  <a:tcPr marL="0" marR="72000" marT="0" marB="0" anchor="ctr" horzOverflow="overflow">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344906">
                <a:tc>
                  <a:txBody>
                    <a:bodyPr/>
                    <a:lstStyle/>
                    <a:p>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Gobierno corporativo</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60.5%</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71.0%</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16.0</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8.0</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44906">
                <a:tc>
                  <a:txBody>
                    <a:bodyPr/>
                    <a:lstStyle/>
                    <a:p>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Administración integral</a:t>
                      </a:r>
                      <a:r>
                        <a:rPr lang="es-MX" sz="1300" b="0" baseline="0" dirty="0" smtClean="0">
                          <a:solidFill>
                            <a:schemeClr val="tx1">
                              <a:lumMod val="75000"/>
                              <a:lumOff val="25000"/>
                            </a:schemeClr>
                          </a:solidFill>
                          <a:latin typeface="Times New Roman" panose="02020603050405020304" pitchFamily="18" charset="0"/>
                          <a:cs typeface="Times New Roman" panose="02020603050405020304" pitchFamily="18" charset="0"/>
                        </a:rPr>
                        <a:t> de riesgos </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53.3%</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58.9%</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16.6</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9.0</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44906">
                <a:tc>
                  <a:txBody>
                    <a:bodyPr/>
                    <a:lstStyle/>
                    <a:p>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Control interno</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53.2%</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59.9%</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16.6</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8.2</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44906">
                <a:tc>
                  <a:txBody>
                    <a:bodyPr/>
                    <a:lstStyle/>
                    <a:p>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Auditoria interna</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58.0%</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67.0%</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12.6</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6.1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44906">
                <a:tc>
                  <a:txBody>
                    <a:bodyPr/>
                    <a:lstStyle/>
                    <a:p>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Función</a:t>
                      </a:r>
                      <a:r>
                        <a:rPr lang="es-MX" sz="1300" b="0" baseline="0" dirty="0" smtClean="0">
                          <a:solidFill>
                            <a:schemeClr val="tx1">
                              <a:lumMod val="75000"/>
                              <a:lumOff val="25000"/>
                            </a:schemeClr>
                          </a:solidFill>
                          <a:latin typeface="Times New Roman" panose="02020603050405020304" pitchFamily="18" charset="0"/>
                          <a:cs typeface="Times New Roman" panose="02020603050405020304" pitchFamily="18" charset="0"/>
                        </a:rPr>
                        <a:t> actuarial</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62.3%</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73.9%</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12.1</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7.3</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44906">
                <a:tc>
                  <a:txBody>
                    <a:bodyPr/>
                    <a:lstStyle/>
                    <a:p>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Consejeros</a:t>
                      </a:r>
                      <a:r>
                        <a:rPr lang="es-MX" sz="1300" b="0" baseline="0" dirty="0" smtClean="0">
                          <a:solidFill>
                            <a:schemeClr val="tx1">
                              <a:lumMod val="75000"/>
                              <a:lumOff val="25000"/>
                            </a:schemeClr>
                          </a:solidFill>
                          <a:latin typeface="Times New Roman" panose="02020603050405020304" pitchFamily="18" charset="0"/>
                          <a:cs typeface="Times New Roman" panose="02020603050405020304" pitchFamily="18" charset="0"/>
                        </a:rPr>
                        <a:t> y funcionarios</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68.0%</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74.3%</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15.0</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6.4</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44906">
                <a:tc>
                  <a:txBody>
                    <a:bodyPr/>
                    <a:lstStyle/>
                    <a:p>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Funcionamiento de comités</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44.9%</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55.5%</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15.9</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7.9</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44906">
                <a:tc>
                  <a:txBody>
                    <a:bodyPr/>
                    <a:lstStyle/>
                    <a:p>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Contratación de servicios con terceros</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53.2%</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64.2%</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12.2</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6.0</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44906">
                <a:tc>
                  <a:txBody>
                    <a:bodyPr/>
                    <a:lstStyle/>
                    <a:p>
                      <a:r>
                        <a:rPr lang="es-MX" sz="1300" b="0" dirty="0" smtClean="0">
                          <a:solidFill>
                            <a:schemeClr val="tx1">
                              <a:lumMod val="75000"/>
                              <a:lumOff val="25000"/>
                            </a:schemeClr>
                          </a:solidFill>
                          <a:latin typeface="Times New Roman" panose="02020603050405020304" pitchFamily="18" charset="0"/>
                          <a:cs typeface="Times New Roman" panose="02020603050405020304" pitchFamily="18" charset="0"/>
                        </a:rPr>
                        <a:t>Revelación de información</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62.2%</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dirty="0" smtClean="0">
                          <a:solidFill>
                            <a:schemeClr val="tx1">
                              <a:lumMod val="75000"/>
                              <a:lumOff val="25000"/>
                            </a:schemeClr>
                          </a:solidFill>
                          <a:latin typeface="Times New Roman" panose="02020603050405020304" pitchFamily="18" charset="0"/>
                          <a:cs typeface="Times New Roman" panose="02020603050405020304" pitchFamily="18" charset="0"/>
                        </a:rPr>
                        <a:t>69.5%</a:t>
                      </a:r>
                      <a:endParaRPr lang="es-MX" sz="1300" b="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12.5</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sz="1300" kern="1200" dirty="0" smtClean="0">
                          <a:solidFill>
                            <a:schemeClr val="tx1">
                              <a:lumMod val="75000"/>
                              <a:lumOff val="25000"/>
                            </a:schemeClr>
                          </a:solidFill>
                          <a:latin typeface="Times New Roman" panose="02020603050405020304" pitchFamily="18" charset="0"/>
                          <a:ea typeface="+mn-ea"/>
                          <a:cs typeface="Times New Roman" panose="02020603050405020304" pitchFamily="18" charset="0"/>
                        </a:rPr>
                        <a:t>7.0</a:t>
                      </a:r>
                      <a:endParaRPr lang="es-MX" sz="1300" kern="1200"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44906">
                <a:tc>
                  <a:txBody>
                    <a:bodyPr/>
                    <a:lstStyle/>
                    <a:p>
                      <a:pPr marL="87313" marR="0" lvl="0" indent="0" algn="l" defTabSz="914400" rtl="0" eaLnBrk="1" fontAlgn="base" latinLnBrk="0" hangingPunct="1">
                        <a:lnSpc>
                          <a:spcPct val="100000"/>
                        </a:lnSpc>
                        <a:spcBef>
                          <a:spcPct val="0"/>
                        </a:spcBef>
                        <a:spcAft>
                          <a:spcPct val="0"/>
                        </a:spcAft>
                        <a:buClrTx/>
                        <a:buSzTx/>
                        <a:buFontTx/>
                        <a:buNone/>
                        <a:tabLst/>
                      </a:pPr>
                      <a:r>
                        <a:rPr kumimoji="0" lang="es-ES" sz="1300" b="0" i="0" u="none" strike="noStrike" cap="small" normalizeH="0" baseline="0" dirty="0" smtClean="0">
                          <a:ln>
                            <a:noFill/>
                          </a:ln>
                          <a:solidFill>
                            <a:schemeClr val="bg1"/>
                          </a:solidFill>
                          <a:effectLst/>
                          <a:latin typeface="Times New Roman" panose="02020603050405020304" pitchFamily="18" charset="0"/>
                          <a:cs typeface="Times New Roman" panose="02020603050405020304" pitchFamily="18" charset="0"/>
                        </a:rPr>
                        <a:t>Total</a:t>
                      </a:r>
                    </a:p>
                  </a:txBody>
                  <a:tcPr marL="0" marR="0" marT="0" marB="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5000"/>
                        </a:lnSpc>
                        <a:spcBef>
                          <a:spcPct val="25000"/>
                        </a:spcBef>
                        <a:spcAft>
                          <a:spcPct val="25000"/>
                        </a:spcAft>
                        <a:buClr>
                          <a:srgbClr val="294A8D"/>
                        </a:buClr>
                        <a:buSzTx/>
                        <a:buFont typeface="Wingdings" pitchFamily="2" charset="2"/>
                        <a:buNone/>
                        <a:tabLst/>
                      </a:pPr>
                      <a:r>
                        <a:rPr kumimoji="0" lang="es-ES" sz="1300" b="0" i="0" u="none" strike="noStrike" kern="1200" cap="small" normalizeH="0" baseline="0" dirty="0" smtClean="0">
                          <a:ln>
                            <a:noFill/>
                          </a:ln>
                          <a:solidFill>
                            <a:schemeClr val="bg1"/>
                          </a:solidFill>
                          <a:effectLst/>
                          <a:latin typeface="Times New Roman" panose="02020603050405020304" pitchFamily="18" charset="0"/>
                          <a:ea typeface="+mn-ea"/>
                          <a:cs typeface="Times New Roman" panose="02020603050405020304" pitchFamily="18" charset="0"/>
                        </a:rPr>
                        <a:t>55.2%</a:t>
                      </a:r>
                    </a:p>
                  </a:txBody>
                  <a:tcPr marL="0" marR="72000" marT="0" marB="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C5252"/>
                    </a:solidFill>
                  </a:tcPr>
                </a:tc>
                <a:tc>
                  <a:txBody>
                    <a:bodyPr/>
                    <a:lstStyle/>
                    <a:p>
                      <a:pPr marL="0" marR="0" lvl="0" indent="0" algn="ctr" defTabSz="914400" rtl="0" eaLnBrk="1" fontAlgn="base" latinLnBrk="0" hangingPunct="1">
                        <a:lnSpc>
                          <a:spcPct val="95000"/>
                        </a:lnSpc>
                        <a:spcBef>
                          <a:spcPct val="25000"/>
                        </a:spcBef>
                        <a:spcAft>
                          <a:spcPct val="25000"/>
                        </a:spcAft>
                        <a:buClr>
                          <a:srgbClr val="294A8D"/>
                        </a:buClr>
                        <a:buSzTx/>
                        <a:buFont typeface="Wingdings" pitchFamily="2" charset="2"/>
                        <a:buNone/>
                        <a:tabLst/>
                      </a:pPr>
                      <a:r>
                        <a:rPr kumimoji="0" lang="es-ES" sz="1300" b="0" i="0" u="none" strike="noStrike" kern="1200" cap="small" normalizeH="0" baseline="0" dirty="0" smtClean="0">
                          <a:ln>
                            <a:noFill/>
                          </a:ln>
                          <a:solidFill>
                            <a:schemeClr val="bg1"/>
                          </a:solidFill>
                          <a:effectLst/>
                          <a:latin typeface="Times New Roman" panose="02020603050405020304" pitchFamily="18" charset="0"/>
                          <a:ea typeface="+mn-ea"/>
                          <a:cs typeface="Times New Roman" panose="02020603050405020304" pitchFamily="18" charset="0"/>
                        </a:rPr>
                        <a:t>63.9%</a:t>
                      </a:r>
                    </a:p>
                  </a:txBody>
                  <a:tcPr marL="0" marR="72000" marT="0" marB="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C5252"/>
                    </a:solidFill>
                  </a:tcPr>
                </a:tc>
                <a:tc>
                  <a:txBody>
                    <a:bodyPr/>
                    <a:lstStyle/>
                    <a:p>
                      <a:pPr marL="0" marR="0" lvl="0" indent="0" algn="ctr" defTabSz="914400" rtl="0" eaLnBrk="1" fontAlgn="base" latinLnBrk="0" hangingPunct="1">
                        <a:lnSpc>
                          <a:spcPct val="95000"/>
                        </a:lnSpc>
                        <a:spcBef>
                          <a:spcPct val="25000"/>
                        </a:spcBef>
                        <a:spcAft>
                          <a:spcPct val="25000"/>
                        </a:spcAft>
                        <a:buClr>
                          <a:srgbClr val="294A8D"/>
                        </a:buClr>
                        <a:buSzTx/>
                        <a:buFont typeface="Wingdings" pitchFamily="2" charset="2"/>
                        <a:buNone/>
                        <a:tabLst/>
                      </a:pPr>
                      <a:r>
                        <a:rPr kumimoji="0" lang="es-ES" sz="1300" b="0" i="0" u="none" strike="noStrike" kern="1200" cap="small" normalizeH="0" baseline="0" dirty="0" smtClean="0">
                          <a:ln>
                            <a:noFill/>
                          </a:ln>
                          <a:solidFill>
                            <a:schemeClr val="bg1"/>
                          </a:solidFill>
                          <a:effectLst/>
                          <a:latin typeface="Times New Roman" panose="02020603050405020304" pitchFamily="18" charset="0"/>
                          <a:ea typeface="+mn-ea"/>
                          <a:cs typeface="Times New Roman" panose="02020603050405020304" pitchFamily="18" charset="0"/>
                        </a:rPr>
                        <a:t>14.7</a:t>
                      </a:r>
                    </a:p>
                  </a:txBody>
                  <a:tcPr marL="0" marR="72000" marT="0" marB="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C5252"/>
                    </a:solidFill>
                  </a:tcPr>
                </a:tc>
                <a:tc>
                  <a:txBody>
                    <a:bodyPr/>
                    <a:lstStyle/>
                    <a:p>
                      <a:pPr marL="0" marR="0" lvl="0" indent="0" algn="ctr" defTabSz="914400" rtl="0" eaLnBrk="1" fontAlgn="base" latinLnBrk="0" hangingPunct="1">
                        <a:lnSpc>
                          <a:spcPct val="95000"/>
                        </a:lnSpc>
                        <a:spcBef>
                          <a:spcPct val="25000"/>
                        </a:spcBef>
                        <a:spcAft>
                          <a:spcPct val="25000"/>
                        </a:spcAft>
                        <a:buClr>
                          <a:srgbClr val="294A8D"/>
                        </a:buClr>
                        <a:buSzTx/>
                        <a:buFont typeface="Wingdings" pitchFamily="2" charset="2"/>
                        <a:buNone/>
                        <a:tabLst/>
                      </a:pPr>
                      <a:r>
                        <a:rPr kumimoji="0" lang="es-ES" sz="1300" b="0" i="0" u="none" strike="noStrike" kern="1200" cap="small" normalizeH="0" baseline="0" dirty="0" smtClean="0">
                          <a:ln>
                            <a:noFill/>
                          </a:ln>
                          <a:solidFill>
                            <a:schemeClr val="bg1"/>
                          </a:solidFill>
                          <a:effectLst/>
                          <a:latin typeface="Times New Roman" panose="02020603050405020304" pitchFamily="18" charset="0"/>
                          <a:ea typeface="+mn-ea"/>
                          <a:cs typeface="Times New Roman" panose="02020603050405020304" pitchFamily="18" charset="0"/>
                        </a:rPr>
                        <a:t>7.5</a:t>
                      </a:r>
                    </a:p>
                  </a:txBody>
                  <a:tcPr marL="0" marR="72000" marT="0" marB="0" anchor="ctr" horzOverflow="overflow">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bl>
          </a:graphicData>
        </a:graphic>
      </p:graphicFrame>
      <p:sp>
        <p:nvSpPr>
          <p:cNvPr id="8" name="7 CuadroTexto"/>
          <p:cNvSpPr txBox="1"/>
          <p:nvPr/>
        </p:nvSpPr>
        <p:spPr>
          <a:xfrm>
            <a:off x="35496" y="6525344"/>
            <a:ext cx="1253869" cy="230832"/>
          </a:xfrm>
          <a:prstGeom prst="rect">
            <a:avLst/>
          </a:prstGeom>
          <a:noFill/>
        </p:spPr>
        <p:txBody>
          <a:bodyPr wrap="none" rtlCol="0">
            <a:spAutoFit/>
          </a:bodyPr>
          <a:lstStyle/>
          <a:p>
            <a:r>
              <a:rPr lang="es-MX" sz="900" dirty="0" smtClean="0">
                <a:solidFill>
                  <a:schemeClr val="bg1"/>
                </a:solidFill>
                <a:latin typeface="Soberana Sans" pitchFamily="50" charset="0"/>
                <a:cs typeface="Times New Roman" pitchFamily="18" charset="0"/>
              </a:rPr>
              <a:t>Fuente: CNSF, EIC-2</a:t>
            </a:r>
            <a:endParaRPr lang="es-MX" sz="900" dirty="0">
              <a:solidFill>
                <a:schemeClr val="bg1"/>
              </a:solidFill>
              <a:latin typeface="Soberana Sans" pitchFamily="50" charset="0"/>
              <a:cs typeface="Times New Roman" pitchFamily="18" charset="0"/>
            </a:endParaRPr>
          </a:p>
        </p:txBody>
      </p:sp>
    </p:spTree>
    <p:extLst>
      <p:ext uri="{BB962C8B-B14F-4D97-AF65-F5344CB8AC3E}">
        <p14:creationId xmlns:p14="http://schemas.microsoft.com/office/powerpoint/2010/main" xmlns="" val="38599343"/>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4525110" y="1685566"/>
            <a:ext cx="4618890" cy="4794192"/>
          </a:xfrm>
          <a:prstGeom prst="rect">
            <a:avLst/>
          </a:prstGeom>
          <a:solidFill>
            <a:schemeClr val="bg2">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Times New Roman" panose="02020603050405020304" pitchFamily="18" charset="0"/>
              <a:cs typeface="Times New Roman" panose="02020603050405020304" pitchFamily="18" charset="0"/>
            </a:endParaRPr>
          </a:p>
        </p:txBody>
      </p:sp>
      <p:graphicFrame>
        <p:nvGraphicFramePr>
          <p:cNvPr id="4" name="3 Gráfico"/>
          <p:cNvGraphicFramePr>
            <a:graphicFrameLocks noChangeAspect="1"/>
          </p:cNvGraphicFramePr>
          <p:nvPr>
            <p:extLst>
              <p:ext uri="{D42A27DB-BD31-4B8C-83A1-F6EECF244321}">
                <p14:modId xmlns:p14="http://schemas.microsoft.com/office/powerpoint/2010/main" xmlns="" val="1395442890"/>
              </p:ext>
            </p:extLst>
          </p:nvPr>
        </p:nvGraphicFramePr>
        <p:xfrm>
          <a:off x="455485" y="2726466"/>
          <a:ext cx="3668721" cy="3087840"/>
        </p:xfrm>
        <a:graphic>
          <a:graphicData uri="http://schemas.openxmlformats.org/drawingml/2006/chart">
            <c:chart xmlns:c="http://schemas.openxmlformats.org/drawingml/2006/chart" xmlns:r="http://schemas.openxmlformats.org/officeDocument/2006/relationships" r:id="rId3"/>
          </a:graphicData>
        </a:graphic>
      </p:graphicFrame>
      <p:sp>
        <p:nvSpPr>
          <p:cNvPr id="2" name="1 Título"/>
          <p:cNvSpPr>
            <a:spLocks noGrp="1"/>
          </p:cNvSpPr>
          <p:nvPr>
            <p:ph type="title"/>
          </p:nvPr>
        </p:nvSpPr>
        <p:spPr/>
        <p:txBody>
          <a:bodyPr/>
          <a:lstStyle/>
          <a:p>
            <a:r>
              <a:rPr lang="es-MX" dirty="0" smtClean="0">
                <a:latin typeface="Times New Roman" panose="02020603050405020304" pitchFamily="18" charset="0"/>
                <a:cs typeface="Times New Roman" panose="02020603050405020304" pitchFamily="18" charset="0"/>
              </a:rPr>
              <a:t>Resultados del EIC-2</a:t>
            </a:r>
            <a:br>
              <a:rPr lang="es-MX" dirty="0" smtClean="0">
                <a:latin typeface="Times New Roman" panose="02020603050405020304" pitchFamily="18" charset="0"/>
                <a:cs typeface="Times New Roman" panose="02020603050405020304" pitchFamily="18" charset="0"/>
              </a:rPr>
            </a:br>
            <a:r>
              <a:rPr lang="es-MX" sz="1800" dirty="0" smtClean="0">
                <a:latin typeface="Times New Roman" panose="02020603050405020304" pitchFamily="18" charset="0"/>
                <a:cs typeface="Times New Roman" panose="02020603050405020304" pitchFamily="18" charset="0"/>
              </a:rPr>
              <a:t>Número de instituciones por nivel de implementación</a:t>
            </a:r>
            <a:endParaRPr lang="es-MX" sz="1800" dirty="0">
              <a:latin typeface="Times New Roman" panose="02020603050405020304" pitchFamily="18" charset="0"/>
              <a:cs typeface="Times New Roman" panose="02020603050405020304" pitchFamily="18" charset="0"/>
            </a:endParaRPr>
          </a:p>
        </p:txBody>
      </p:sp>
      <p:sp>
        <p:nvSpPr>
          <p:cNvPr id="6" name="5 CuadroTexto"/>
          <p:cNvSpPr txBox="1"/>
          <p:nvPr/>
        </p:nvSpPr>
        <p:spPr>
          <a:xfrm>
            <a:off x="1962090" y="3573016"/>
            <a:ext cx="570990" cy="261610"/>
          </a:xfrm>
          <a:prstGeom prst="rect">
            <a:avLst/>
          </a:prstGeom>
          <a:noFill/>
        </p:spPr>
        <p:txBody>
          <a:bodyPr wrap="none" rtlCol="0">
            <a:spAutoFit/>
          </a:bodyPr>
          <a:lstStyle/>
          <a:p>
            <a:r>
              <a:rPr lang="es-MX" sz="1100" dirty="0" smtClean="0">
                <a:latin typeface="Times New Roman" panose="02020603050405020304" pitchFamily="18" charset="0"/>
                <a:cs typeface="Times New Roman" panose="02020603050405020304" pitchFamily="18" charset="0"/>
              </a:rPr>
              <a:t>[4.7%]</a:t>
            </a:r>
            <a:endParaRPr lang="es-MX" sz="1100" dirty="0">
              <a:latin typeface="Times New Roman" panose="02020603050405020304" pitchFamily="18" charset="0"/>
              <a:cs typeface="Times New Roman" panose="02020603050405020304" pitchFamily="18" charset="0"/>
            </a:endParaRPr>
          </a:p>
        </p:txBody>
      </p:sp>
      <p:sp>
        <p:nvSpPr>
          <p:cNvPr id="10" name="9 CuadroTexto"/>
          <p:cNvSpPr txBox="1"/>
          <p:nvPr/>
        </p:nvSpPr>
        <p:spPr>
          <a:xfrm>
            <a:off x="2051720" y="4149080"/>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[70.4%]</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11" name="10 CuadroTexto"/>
          <p:cNvSpPr txBox="1"/>
          <p:nvPr/>
        </p:nvSpPr>
        <p:spPr>
          <a:xfrm>
            <a:off x="2411760" y="4725144"/>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[22.3%]</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12" name="11 CuadroTexto"/>
          <p:cNvSpPr txBox="1"/>
          <p:nvPr/>
        </p:nvSpPr>
        <p:spPr>
          <a:xfrm>
            <a:off x="1981453" y="5255622"/>
            <a:ext cx="570990" cy="261610"/>
          </a:xfrm>
          <a:prstGeom prst="rect">
            <a:avLst/>
          </a:prstGeom>
          <a:noFill/>
        </p:spPr>
        <p:txBody>
          <a:bodyPr wrap="none" rtlCol="0">
            <a:spAutoFit/>
          </a:bodyPr>
          <a:lstStyle/>
          <a:p>
            <a:r>
              <a:rPr lang="es-MX" sz="1100" dirty="0" smtClean="0">
                <a:latin typeface="Times New Roman" panose="02020603050405020304" pitchFamily="18" charset="0"/>
                <a:cs typeface="Times New Roman" panose="02020603050405020304" pitchFamily="18" charset="0"/>
              </a:rPr>
              <a:t>[1.3%]</a:t>
            </a:r>
            <a:endParaRPr lang="es-MX" sz="1100" dirty="0">
              <a:latin typeface="Times New Roman" panose="02020603050405020304" pitchFamily="18" charset="0"/>
              <a:cs typeface="Times New Roman" panose="02020603050405020304" pitchFamily="18" charset="0"/>
            </a:endParaRPr>
          </a:p>
        </p:txBody>
      </p:sp>
      <p:sp>
        <p:nvSpPr>
          <p:cNvPr id="3" name="2 CuadroTexto"/>
          <p:cNvSpPr txBox="1"/>
          <p:nvPr/>
        </p:nvSpPr>
        <p:spPr>
          <a:xfrm>
            <a:off x="2459806" y="6218148"/>
            <a:ext cx="3597460" cy="261610"/>
          </a:xfrm>
          <a:prstGeom prst="rect">
            <a:avLst/>
          </a:prstGeom>
          <a:noFill/>
        </p:spPr>
        <p:txBody>
          <a:bodyPr wrap="none" rtlCol="0">
            <a:spAutoFit/>
          </a:bodyPr>
          <a:lstStyle/>
          <a:p>
            <a:r>
              <a:rPr lang="es-MX" sz="1100" dirty="0">
                <a:solidFill>
                  <a:schemeClr val="tx1">
                    <a:lumMod val="75000"/>
                    <a:lumOff val="25000"/>
                  </a:schemeClr>
                </a:solidFill>
                <a:latin typeface="Times New Roman" panose="02020603050405020304" pitchFamily="18" charset="0"/>
                <a:cs typeface="Times New Roman" panose="02020603050405020304" pitchFamily="18" charset="0"/>
              </a:rPr>
              <a:t>[Participación en la prima directa del mercado, en corchetes</a:t>
            </a:r>
            <a:r>
              <a:rPr lang="es-MX" sz="110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s-MX"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5" name="4 Marcador de texto"/>
          <p:cNvSpPr>
            <a:spLocks noGrp="1"/>
          </p:cNvSpPr>
          <p:nvPr>
            <p:ph type="body" sz="quarter" idx="3"/>
          </p:nvPr>
        </p:nvSpPr>
        <p:spPr>
          <a:xfrm>
            <a:off x="2523008" y="1997882"/>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a:latin typeface="Times New Roman" panose="02020603050405020304" pitchFamily="18" charset="0"/>
                <a:cs typeface="Times New Roman" panose="02020603050405020304" pitchFamily="18" charset="0"/>
              </a:rPr>
              <a:t>Porcentaje de 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60.6%</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20" name="19 Rectángulo"/>
          <p:cNvSpPr/>
          <p:nvPr/>
        </p:nvSpPr>
        <p:spPr>
          <a:xfrm>
            <a:off x="251520" y="1907540"/>
            <a:ext cx="886781"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Seguros</a:t>
            </a:r>
            <a:endParaRPr lang="es-MX" sz="1700" dirty="0">
              <a:latin typeface="Times New Roman" panose="02020603050405020304" pitchFamily="18" charset="0"/>
              <a:cs typeface="Times New Roman" panose="02020603050405020304" pitchFamily="18" charset="0"/>
            </a:endParaRPr>
          </a:p>
        </p:txBody>
      </p:sp>
      <p:sp>
        <p:nvSpPr>
          <p:cNvPr id="21" name="20 Rectángulo"/>
          <p:cNvSpPr/>
          <p:nvPr/>
        </p:nvSpPr>
        <p:spPr>
          <a:xfrm>
            <a:off x="4771242" y="1907540"/>
            <a:ext cx="849913"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Fianzas</a:t>
            </a:r>
            <a:endParaRPr lang="es-MX" sz="1700" dirty="0">
              <a:latin typeface="Times New Roman" panose="02020603050405020304" pitchFamily="18" charset="0"/>
              <a:cs typeface="Times New Roman" panose="02020603050405020304" pitchFamily="18" charset="0"/>
            </a:endParaRPr>
          </a:p>
        </p:txBody>
      </p:sp>
      <p:sp>
        <p:nvSpPr>
          <p:cNvPr id="23" name="22 CuadroTexto"/>
          <p:cNvSpPr txBox="1"/>
          <p:nvPr/>
        </p:nvSpPr>
        <p:spPr>
          <a:xfrm>
            <a:off x="35496" y="6525344"/>
            <a:ext cx="1188146" cy="230832"/>
          </a:xfrm>
          <a:prstGeom prst="rect">
            <a:avLst/>
          </a:prstGeom>
          <a:noFill/>
        </p:spPr>
        <p:txBody>
          <a:bodyPr wrap="none" rtlCol="0">
            <a:spAutoFit/>
          </a:bodyPr>
          <a:lstStyle/>
          <a:p>
            <a:r>
              <a:rPr lang="es-MX" sz="900" dirty="0" smtClean="0">
                <a:solidFill>
                  <a:schemeClr val="bg1"/>
                </a:solidFill>
                <a:latin typeface="Times New Roman" panose="02020603050405020304" pitchFamily="18" charset="0"/>
                <a:cs typeface="Times New Roman" panose="02020603050405020304" pitchFamily="18" charset="0"/>
              </a:rPr>
              <a:t>Fuente: CNSF, EIC-2</a:t>
            </a:r>
            <a:endParaRPr lang="es-MX" sz="900" dirty="0">
              <a:solidFill>
                <a:schemeClr val="bg1"/>
              </a:solidFill>
              <a:latin typeface="Times New Roman" panose="02020603050405020304" pitchFamily="18" charset="0"/>
              <a:cs typeface="Times New Roman" panose="02020603050405020304" pitchFamily="18" charset="0"/>
            </a:endParaRPr>
          </a:p>
        </p:txBody>
      </p:sp>
      <p:graphicFrame>
        <p:nvGraphicFramePr>
          <p:cNvPr id="25" name="24 Gráfico"/>
          <p:cNvGraphicFramePr>
            <a:graphicFrameLocks noChangeAspect="1"/>
          </p:cNvGraphicFramePr>
          <p:nvPr>
            <p:extLst>
              <p:ext uri="{D42A27DB-BD31-4B8C-83A1-F6EECF244321}">
                <p14:modId xmlns:p14="http://schemas.microsoft.com/office/powerpoint/2010/main" xmlns="" val="160149427"/>
              </p:ext>
            </p:extLst>
          </p:nvPr>
        </p:nvGraphicFramePr>
        <p:xfrm>
          <a:off x="5000194" y="2717424"/>
          <a:ext cx="3668721" cy="3087840"/>
        </p:xfrm>
        <a:graphic>
          <a:graphicData uri="http://schemas.openxmlformats.org/drawingml/2006/chart">
            <c:chart xmlns:c="http://schemas.openxmlformats.org/drawingml/2006/chart" xmlns:r="http://schemas.openxmlformats.org/officeDocument/2006/relationships" r:id="rId4"/>
          </a:graphicData>
        </a:graphic>
      </p:graphicFrame>
      <p:sp>
        <p:nvSpPr>
          <p:cNvPr id="26" name="4 Marcador de texto"/>
          <p:cNvSpPr>
            <a:spLocks noGrp="1"/>
          </p:cNvSpPr>
          <p:nvPr>
            <p:ph type="body" sz="quarter" idx="3"/>
          </p:nvPr>
        </p:nvSpPr>
        <p:spPr>
          <a:xfrm>
            <a:off x="7067717" y="1988840"/>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a:latin typeface="Times New Roman" panose="02020603050405020304" pitchFamily="18" charset="0"/>
                <a:cs typeface="Times New Roman" panose="02020603050405020304" pitchFamily="18" charset="0"/>
              </a:rPr>
              <a:t>Porcentaje de 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63.9%</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27" name="26 CuadroTexto"/>
          <p:cNvSpPr txBox="1"/>
          <p:nvPr/>
        </p:nvSpPr>
        <p:spPr>
          <a:xfrm>
            <a:off x="6156176" y="3571695"/>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[24.2%]</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8" name="27 CuadroTexto"/>
          <p:cNvSpPr txBox="1"/>
          <p:nvPr/>
        </p:nvSpPr>
        <p:spPr>
          <a:xfrm>
            <a:off x="7218674" y="4147759"/>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[48.0%]</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9" name="28 CuadroTexto"/>
          <p:cNvSpPr txBox="1"/>
          <p:nvPr/>
        </p:nvSpPr>
        <p:spPr>
          <a:xfrm>
            <a:off x="6858634" y="4678237"/>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[27.6%]</a:t>
            </a:r>
            <a:endParaRPr lang="es-MX" sz="11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54578382"/>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4525110" y="1685566"/>
            <a:ext cx="4618890" cy="4794192"/>
          </a:xfrm>
          <a:prstGeom prst="rect">
            <a:avLst/>
          </a:prstGeom>
          <a:solidFill>
            <a:schemeClr val="bg2">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Times New Roman" panose="02020603050405020304" pitchFamily="18" charset="0"/>
              <a:cs typeface="Times New Roman" panose="02020603050405020304" pitchFamily="18" charset="0"/>
            </a:endParaRPr>
          </a:p>
        </p:txBody>
      </p:sp>
      <p:graphicFrame>
        <p:nvGraphicFramePr>
          <p:cNvPr id="4" name="3 Gráfico"/>
          <p:cNvGraphicFramePr>
            <a:graphicFrameLocks noChangeAspect="1"/>
          </p:cNvGraphicFramePr>
          <p:nvPr>
            <p:extLst>
              <p:ext uri="{D42A27DB-BD31-4B8C-83A1-F6EECF244321}">
                <p14:modId xmlns:p14="http://schemas.microsoft.com/office/powerpoint/2010/main" xmlns="" val="4163893650"/>
              </p:ext>
            </p:extLst>
          </p:nvPr>
        </p:nvGraphicFramePr>
        <p:xfrm>
          <a:off x="455485" y="2726466"/>
          <a:ext cx="3668721" cy="3087840"/>
        </p:xfrm>
        <a:graphic>
          <a:graphicData uri="http://schemas.openxmlformats.org/drawingml/2006/chart">
            <c:chart xmlns:c="http://schemas.openxmlformats.org/drawingml/2006/chart" xmlns:r="http://schemas.openxmlformats.org/officeDocument/2006/relationships" r:id="rId3"/>
          </a:graphicData>
        </a:graphic>
      </p:graphicFrame>
      <p:sp>
        <p:nvSpPr>
          <p:cNvPr id="2" name="1 Título"/>
          <p:cNvSpPr>
            <a:spLocks noGrp="1"/>
          </p:cNvSpPr>
          <p:nvPr>
            <p:ph type="title"/>
          </p:nvPr>
        </p:nvSpPr>
        <p:spPr/>
        <p:txBody>
          <a:bodyPr/>
          <a:lstStyle/>
          <a:p>
            <a:r>
              <a:rPr lang="es-MX" dirty="0" smtClean="0">
                <a:latin typeface="Times New Roman" panose="02020603050405020304" pitchFamily="18" charset="0"/>
                <a:cs typeface="Times New Roman" panose="02020603050405020304" pitchFamily="18" charset="0"/>
              </a:rPr>
              <a:t>Resultados del EIC-2</a:t>
            </a:r>
            <a:br>
              <a:rPr lang="es-MX" dirty="0" smtClean="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Sistema de Gobierno Corporativo</a:t>
            </a:r>
          </a:p>
        </p:txBody>
      </p:sp>
      <p:sp>
        <p:nvSpPr>
          <p:cNvPr id="6" name="5 CuadroTexto"/>
          <p:cNvSpPr txBox="1"/>
          <p:nvPr/>
        </p:nvSpPr>
        <p:spPr>
          <a:xfrm>
            <a:off x="1619672" y="3573016"/>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[46.0%]</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10" name="9 CuadroTexto"/>
          <p:cNvSpPr txBox="1"/>
          <p:nvPr/>
        </p:nvSpPr>
        <p:spPr>
          <a:xfrm>
            <a:off x="2682170" y="4149080"/>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[41.1%]</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11" name="10 CuadroTexto"/>
          <p:cNvSpPr txBox="1"/>
          <p:nvPr/>
        </p:nvSpPr>
        <p:spPr>
          <a:xfrm>
            <a:off x="1602050" y="4700766"/>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[10.5%]</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12" name="11 CuadroTexto"/>
          <p:cNvSpPr txBox="1"/>
          <p:nvPr/>
        </p:nvSpPr>
        <p:spPr>
          <a:xfrm>
            <a:off x="1765429" y="5267012"/>
            <a:ext cx="570990" cy="261610"/>
          </a:xfrm>
          <a:prstGeom prst="rect">
            <a:avLst/>
          </a:prstGeom>
          <a:noFill/>
        </p:spPr>
        <p:txBody>
          <a:bodyPr wrap="none" rtlCol="0">
            <a:spAutoFit/>
          </a:bodyPr>
          <a:lstStyle/>
          <a:p>
            <a:r>
              <a:rPr lang="es-MX" sz="1100" dirty="0" smtClean="0">
                <a:latin typeface="Times New Roman" panose="02020603050405020304" pitchFamily="18" charset="0"/>
                <a:cs typeface="Times New Roman" panose="02020603050405020304" pitchFamily="18" charset="0"/>
              </a:rPr>
              <a:t>[1.1%]</a:t>
            </a:r>
            <a:endParaRPr lang="es-MX" sz="1100" dirty="0">
              <a:latin typeface="Times New Roman" panose="02020603050405020304" pitchFamily="18" charset="0"/>
              <a:cs typeface="Times New Roman" panose="02020603050405020304" pitchFamily="18" charset="0"/>
            </a:endParaRPr>
          </a:p>
        </p:txBody>
      </p:sp>
      <p:sp>
        <p:nvSpPr>
          <p:cNvPr id="3" name="2 CuadroTexto"/>
          <p:cNvSpPr txBox="1"/>
          <p:nvPr/>
        </p:nvSpPr>
        <p:spPr>
          <a:xfrm>
            <a:off x="2459806" y="6218148"/>
            <a:ext cx="3597460" cy="261610"/>
          </a:xfrm>
          <a:prstGeom prst="rect">
            <a:avLst/>
          </a:prstGeom>
          <a:noFill/>
        </p:spPr>
        <p:txBody>
          <a:bodyPr wrap="none" rtlCol="0">
            <a:spAutoFit/>
          </a:bodyPr>
          <a:lstStyle/>
          <a:p>
            <a:r>
              <a:rPr lang="es-MX" sz="1100" dirty="0">
                <a:solidFill>
                  <a:schemeClr val="tx1">
                    <a:lumMod val="75000"/>
                    <a:lumOff val="25000"/>
                  </a:schemeClr>
                </a:solidFill>
                <a:latin typeface="Times New Roman" panose="02020603050405020304" pitchFamily="18" charset="0"/>
                <a:cs typeface="Times New Roman" panose="02020603050405020304" pitchFamily="18" charset="0"/>
              </a:rPr>
              <a:t>[Participación en la prima directa del mercado, en corchetes</a:t>
            </a:r>
            <a:r>
              <a:rPr lang="es-MX" sz="110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s-MX"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5" name="4 Marcador de texto"/>
          <p:cNvSpPr>
            <a:spLocks noGrp="1"/>
          </p:cNvSpPr>
          <p:nvPr>
            <p:ph type="body" sz="quarter" idx="3"/>
          </p:nvPr>
        </p:nvSpPr>
        <p:spPr>
          <a:xfrm>
            <a:off x="2523008" y="1997882"/>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a:latin typeface="Times New Roman" panose="02020603050405020304" pitchFamily="18" charset="0"/>
                <a:cs typeface="Times New Roman" panose="02020603050405020304" pitchFamily="18" charset="0"/>
              </a:rPr>
              <a:t>Porcentaje de 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67.5%</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20" name="19 Rectángulo"/>
          <p:cNvSpPr/>
          <p:nvPr/>
        </p:nvSpPr>
        <p:spPr>
          <a:xfrm>
            <a:off x="251520" y="1907540"/>
            <a:ext cx="886781"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Seguros</a:t>
            </a:r>
            <a:endParaRPr lang="es-MX" sz="1700" dirty="0">
              <a:latin typeface="Times New Roman" panose="02020603050405020304" pitchFamily="18" charset="0"/>
              <a:cs typeface="Times New Roman" panose="02020603050405020304" pitchFamily="18" charset="0"/>
            </a:endParaRPr>
          </a:p>
        </p:txBody>
      </p:sp>
      <p:sp>
        <p:nvSpPr>
          <p:cNvPr id="21" name="20 Rectángulo"/>
          <p:cNvSpPr/>
          <p:nvPr/>
        </p:nvSpPr>
        <p:spPr>
          <a:xfrm>
            <a:off x="4771242" y="1907540"/>
            <a:ext cx="849913"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Fianzas</a:t>
            </a:r>
            <a:endParaRPr lang="es-MX" sz="1700" dirty="0">
              <a:latin typeface="Times New Roman" panose="02020603050405020304" pitchFamily="18" charset="0"/>
              <a:cs typeface="Times New Roman" panose="02020603050405020304" pitchFamily="18" charset="0"/>
            </a:endParaRPr>
          </a:p>
        </p:txBody>
      </p:sp>
      <p:sp>
        <p:nvSpPr>
          <p:cNvPr id="23" name="22 CuadroTexto"/>
          <p:cNvSpPr txBox="1"/>
          <p:nvPr/>
        </p:nvSpPr>
        <p:spPr>
          <a:xfrm>
            <a:off x="35496" y="6525344"/>
            <a:ext cx="1188146" cy="230832"/>
          </a:xfrm>
          <a:prstGeom prst="rect">
            <a:avLst/>
          </a:prstGeom>
          <a:noFill/>
        </p:spPr>
        <p:txBody>
          <a:bodyPr wrap="none" rtlCol="0">
            <a:spAutoFit/>
          </a:bodyPr>
          <a:lstStyle/>
          <a:p>
            <a:r>
              <a:rPr lang="es-MX" sz="900" dirty="0" smtClean="0">
                <a:solidFill>
                  <a:schemeClr val="bg1"/>
                </a:solidFill>
                <a:latin typeface="Times New Roman" panose="02020603050405020304" pitchFamily="18" charset="0"/>
                <a:cs typeface="Times New Roman" panose="02020603050405020304" pitchFamily="18" charset="0"/>
              </a:rPr>
              <a:t>Fuente: CNSF, EIC-2</a:t>
            </a:r>
            <a:endParaRPr lang="es-MX" sz="900" dirty="0">
              <a:solidFill>
                <a:schemeClr val="bg1"/>
              </a:solidFill>
              <a:latin typeface="Times New Roman" panose="02020603050405020304" pitchFamily="18" charset="0"/>
              <a:cs typeface="Times New Roman" panose="02020603050405020304" pitchFamily="18" charset="0"/>
            </a:endParaRPr>
          </a:p>
        </p:txBody>
      </p:sp>
      <p:graphicFrame>
        <p:nvGraphicFramePr>
          <p:cNvPr id="25" name="24 Gráfico"/>
          <p:cNvGraphicFramePr>
            <a:graphicFrameLocks noChangeAspect="1"/>
          </p:cNvGraphicFramePr>
          <p:nvPr>
            <p:extLst>
              <p:ext uri="{D42A27DB-BD31-4B8C-83A1-F6EECF244321}">
                <p14:modId xmlns:p14="http://schemas.microsoft.com/office/powerpoint/2010/main" xmlns="" val="1249533524"/>
              </p:ext>
            </p:extLst>
          </p:nvPr>
        </p:nvGraphicFramePr>
        <p:xfrm>
          <a:off x="5000194" y="2717424"/>
          <a:ext cx="3668721" cy="3087840"/>
        </p:xfrm>
        <a:graphic>
          <a:graphicData uri="http://schemas.openxmlformats.org/drawingml/2006/chart">
            <c:chart xmlns:c="http://schemas.openxmlformats.org/drawingml/2006/chart" xmlns:r="http://schemas.openxmlformats.org/officeDocument/2006/relationships" r:id="rId4"/>
          </a:graphicData>
        </a:graphic>
      </p:graphicFrame>
      <p:sp>
        <p:nvSpPr>
          <p:cNvPr id="26" name="4 Marcador de texto"/>
          <p:cNvSpPr>
            <a:spLocks noGrp="1"/>
          </p:cNvSpPr>
          <p:nvPr>
            <p:ph type="body" sz="quarter" idx="3"/>
          </p:nvPr>
        </p:nvSpPr>
        <p:spPr>
          <a:xfrm>
            <a:off x="7067717" y="1988840"/>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a:latin typeface="Times New Roman" panose="02020603050405020304" pitchFamily="18" charset="0"/>
                <a:cs typeface="Times New Roman" panose="02020603050405020304" pitchFamily="18" charset="0"/>
              </a:rPr>
              <a:t>Porcentaje de 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71.0%</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27" name="26 CuadroTexto"/>
          <p:cNvSpPr txBox="1"/>
          <p:nvPr/>
        </p:nvSpPr>
        <p:spPr>
          <a:xfrm>
            <a:off x="6372200" y="3571695"/>
            <a:ext cx="641522" cy="261610"/>
          </a:xfrm>
          <a:prstGeom prst="rect">
            <a:avLst/>
          </a:prstGeom>
          <a:noFill/>
        </p:spPr>
        <p:txBody>
          <a:bodyPr wrap="none" rtlCol="0">
            <a:spAutoFit/>
          </a:bodyPr>
          <a:lstStyle/>
          <a:p>
            <a:r>
              <a:rPr lang="es-MX" sz="1100" dirty="0" smtClean="0">
                <a:latin typeface="Times New Roman" panose="02020603050405020304" pitchFamily="18" charset="0"/>
                <a:cs typeface="Times New Roman" panose="02020603050405020304" pitchFamily="18" charset="0"/>
              </a:rPr>
              <a:t>[20.4%]</a:t>
            </a:r>
            <a:endParaRPr lang="es-MX" sz="1100" dirty="0">
              <a:latin typeface="Times New Roman" panose="02020603050405020304" pitchFamily="18" charset="0"/>
              <a:cs typeface="Times New Roman" panose="02020603050405020304" pitchFamily="18" charset="0"/>
            </a:endParaRPr>
          </a:p>
        </p:txBody>
      </p:sp>
      <p:sp>
        <p:nvSpPr>
          <p:cNvPr id="28" name="27 CuadroTexto"/>
          <p:cNvSpPr txBox="1"/>
          <p:nvPr/>
        </p:nvSpPr>
        <p:spPr>
          <a:xfrm>
            <a:off x="7236296" y="4147759"/>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[73.9%]</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9" name="28 CuadroTexto"/>
          <p:cNvSpPr txBox="1"/>
          <p:nvPr/>
        </p:nvSpPr>
        <p:spPr>
          <a:xfrm>
            <a:off x="6373941" y="4679558"/>
            <a:ext cx="570990" cy="261610"/>
          </a:xfrm>
          <a:prstGeom prst="rect">
            <a:avLst/>
          </a:prstGeom>
          <a:noFill/>
        </p:spPr>
        <p:txBody>
          <a:bodyPr wrap="none" rtlCol="0">
            <a:spAutoFit/>
          </a:bodyPr>
          <a:lstStyle/>
          <a:p>
            <a:r>
              <a:rPr lang="es-MX" sz="1100" dirty="0" smtClean="0">
                <a:latin typeface="Times New Roman" panose="02020603050405020304" pitchFamily="18" charset="0"/>
                <a:cs typeface="Times New Roman" panose="02020603050405020304" pitchFamily="18" charset="0"/>
              </a:rPr>
              <a:t>[5.5%]</a:t>
            </a:r>
            <a:endParaRPr lang="es-MX"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9267641"/>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4525110" y="1700808"/>
            <a:ext cx="4618890" cy="4794192"/>
          </a:xfrm>
          <a:prstGeom prst="rect">
            <a:avLst/>
          </a:prstGeom>
          <a:solidFill>
            <a:schemeClr val="bg2">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Times New Roman" panose="02020603050405020304" pitchFamily="18" charset="0"/>
              <a:cs typeface="Times New Roman" panose="02020603050405020304" pitchFamily="18" charset="0"/>
            </a:endParaRPr>
          </a:p>
        </p:txBody>
      </p:sp>
      <p:sp>
        <p:nvSpPr>
          <p:cNvPr id="2" name="1 Título"/>
          <p:cNvSpPr>
            <a:spLocks noGrp="1"/>
          </p:cNvSpPr>
          <p:nvPr>
            <p:ph type="title"/>
          </p:nvPr>
        </p:nvSpPr>
        <p:spPr/>
        <p:txBody>
          <a:bodyPr/>
          <a:lstStyle/>
          <a:p>
            <a:r>
              <a:rPr lang="es-MX" dirty="0" smtClean="0">
                <a:latin typeface="Times New Roman" panose="02020603050405020304" pitchFamily="18" charset="0"/>
                <a:cs typeface="Times New Roman" panose="02020603050405020304" pitchFamily="18" charset="0"/>
              </a:rPr>
              <a:t>Resultados del EIC-2</a:t>
            </a:r>
            <a:br>
              <a:rPr lang="es-MX" dirty="0" smtClean="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Sistema de Gobierno Corporativo</a:t>
            </a:r>
          </a:p>
        </p:txBody>
      </p:sp>
      <p:graphicFrame>
        <p:nvGraphicFramePr>
          <p:cNvPr id="32" name="31 Gráfico"/>
          <p:cNvGraphicFramePr>
            <a:graphicFrameLocks noChangeAspect="1"/>
          </p:cNvGraphicFramePr>
          <p:nvPr>
            <p:extLst>
              <p:ext uri="{D42A27DB-BD31-4B8C-83A1-F6EECF244321}">
                <p14:modId xmlns:p14="http://schemas.microsoft.com/office/powerpoint/2010/main" xmlns="" val="2481751677"/>
              </p:ext>
            </p:extLst>
          </p:nvPr>
        </p:nvGraphicFramePr>
        <p:xfrm>
          <a:off x="395536" y="2852936"/>
          <a:ext cx="3849933"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11" name="10 Rectángulo"/>
          <p:cNvSpPr/>
          <p:nvPr/>
        </p:nvSpPr>
        <p:spPr>
          <a:xfrm>
            <a:off x="251520" y="1907540"/>
            <a:ext cx="886781"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Seguros</a:t>
            </a:r>
            <a:endParaRPr lang="es-MX" sz="1700" dirty="0">
              <a:latin typeface="Times New Roman" panose="02020603050405020304" pitchFamily="18" charset="0"/>
              <a:cs typeface="Times New Roman" panose="02020603050405020304" pitchFamily="18" charset="0"/>
            </a:endParaRPr>
          </a:p>
        </p:txBody>
      </p:sp>
      <p:sp>
        <p:nvSpPr>
          <p:cNvPr id="12" name="11 Rectángulo"/>
          <p:cNvSpPr/>
          <p:nvPr/>
        </p:nvSpPr>
        <p:spPr>
          <a:xfrm>
            <a:off x="4771242" y="1907540"/>
            <a:ext cx="849913"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Fianzas</a:t>
            </a:r>
            <a:endParaRPr lang="es-MX" sz="1700" dirty="0">
              <a:latin typeface="Times New Roman" panose="02020603050405020304" pitchFamily="18" charset="0"/>
              <a:cs typeface="Times New Roman" panose="02020603050405020304" pitchFamily="18" charset="0"/>
            </a:endParaRPr>
          </a:p>
        </p:txBody>
      </p:sp>
      <p:sp>
        <p:nvSpPr>
          <p:cNvPr id="15" name="4 Marcador de texto"/>
          <p:cNvSpPr>
            <a:spLocks noGrp="1"/>
          </p:cNvSpPr>
          <p:nvPr>
            <p:ph type="body" sz="quarter" idx="3"/>
          </p:nvPr>
        </p:nvSpPr>
        <p:spPr>
          <a:xfrm>
            <a:off x="2523008" y="1985344"/>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smtClean="0">
                <a:latin typeface="Times New Roman" panose="02020603050405020304" pitchFamily="18" charset="0"/>
                <a:cs typeface="Times New Roman" panose="02020603050405020304" pitchFamily="18" charset="0"/>
              </a:rPr>
              <a:t>Plazo promedio de </a:t>
            </a:r>
            <a:r>
              <a:rPr lang="es-MX" sz="1300" dirty="0">
                <a:latin typeface="Times New Roman" panose="02020603050405020304" pitchFamily="18" charset="0"/>
                <a:cs typeface="Times New Roman" panose="02020603050405020304" pitchFamily="18" charset="0"/>
              </a:rPr>
              <a:t>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9.3 meses</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17" name="16 CuadroTexto"/>
          <p:cNvSpPr txBox="1"/>
          <p:nvPr/>
        </p:nvSpPr>
        <p:spPr>
          <a:xfrm>
            <a:off x="35496" y="6525344"/>
            <a:ext cx="1188146" cy="230832"/>
          </a:xfrm>
          <a:prstGeom prst="rect">
            <a:avLst/>
          </a:prstGeom>
          <a:noFill/>
        </p:spPr>
        <p:txBody>
          <a:bodyPr wrap="none" rtlCol="0">
            <a:spAutoFit/>
          </a:bodyPr>
          <a:lstStyle/>
          <a:p>
            <a:r>
              <a:rPr lang="es-MX" sz="900" dirty="0" smtClean="0">
                <a:solidFill>
                  <a:schemeClr val="bg1"/>
                </a:solidFill>
                <a:latin typeface="Times New Roman" panose="02020603050405020304" pitchFamily="18" charset="0"/>
                <a:cs typeface="Times New Roman" panose="02020603050405020304" pitchFamily="18" charset="0"/>
              </a:rPr>
              <a:t>Fuente: CNSF, EIC-2</a:t>
            </a:r>
            <a:endParaRPr lang="es-MX" sz="900" dirty="0">
              <a:solidFill>
                <a:schemeClr val="bg1"/>
              </a:solidFill>
              <a:latin typeface="Times New Roman" panose="02020603050405020304" pitchFamily="18" charset="0"/>
              <a:cs typeface="Times New Roman" panose="02020603050405020304" pitchFamily="18" charset="0"/>
            </a:endParaRPr>
          </a:p>
        </p:txBody>
      </p:sp>
      <p:graphicFrame>
        <p:nvGraphicFramePr>
          <p:cNvPr id="19" name="18 Gráfico"/>
          <p:cNvGraphicFramePr>
            <a:graphicFrameLocks noChangeAspect="1"/>
          </p:cNvGraphicFramePr>
          <p:nvPr>
            <p:extLst>
              <p:ext uri="{D42A27DB-BD31-4B8C-83A1-F6EECF244321}">
                <p14:modId xmlns:p14="http://schemas.microsoft.com/office/powerpoint/2010/main" xmlns="" val="4009907124"/>
              </p:ext>
            </p:extLst>
          </p:nvPr>
        </p:nvGraphicFramePr>
        <p:xfrm>
          <a:off x="4909588" y="3068960"/>
          <a:ext cx="3849933" cy="3240360"/>
        </p:xfrm>
        <a:graphic>
          <a:graphicData uri="http://schemas.openxmlformats.org/drawingml/2006/chart">
            <c:chart xmlns:c="http://schemas.openxmlformats.org/drawingml/2006/chart" xmlns:r="http://schemas.openxmlformats.org/officeDocument/2006/relationships" r:id="rId4"/>
          </a:graphicData>
        </a:graphic>
      </p:graphicFrame>
      <p:sp>
        <p:nvSpPr>
          <p:cNvPr id="23" name="4 Marcador de texto"/>
          <p:cNvSpPr>
            <a:spLocks noGrp="1"/>
          </p:cNvSpPr>
          <p:nvPr>
            <p:ph type="body" sz="quarter" idx="3"/>
          </p:nvPr>
        </p:nvSpPr>
        <p:spPr>
          <a:xfrm>
            <a:off x="7067717" y="1988840"/>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smtClean="0">
                <a:latin typeface="Times New Roman" panose="02020603050405020304" pitchFamily="18" charset="0"/>
                <a:cs typeface="Times New Roman" panose="02020603050405020304" pitchFamily="18" charset="0"/>
              </a:rPr>
              <a:t>Plazo promedio de </a:t>
            </a:r>
            <a:r>
              <a:rPr lang="es-MX" sz="1300" dirty="0">
                <a:latin typeface="Times New Roman" panose="02020603050405020304" pitchFamily="18" charset="0"/>
                <a:cs typeface="Times New Roman" panose="02020603050405020304" pitchFamily="18" charset="0"/>
              </a:rPr>
              <a:t>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8.0 meses</a:t>
            </a:r>
            <a:endParaRPr lang="es-MX" sz="1500" b="1" dirty="0">
              <a:solidFill>
                <a:srgbClr val="D6370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24851167"/>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4525110" y="1685566"/>
            <a:ext cx="4618890" cy="4794192"/>
          </a:xfrm>
          <a:prstGeom prst="rect">
            <a:avLst/>
          </a:prstGeom>
          <a:solidFill>
            <a:schemeClr val="bg2">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Times New Roman" panose="02020603050405020304" pitchFamily="18" charset="0"/>
              <a:cs typeface="Times New Roman" panose="02020603050405020304" pitchFamily="18" charset="0"/>
            </a:endParaRPr>
          </a:p>
        </p:txBody>
      </p:sp>
      <p:sp>
        <p:nvSpPr>
          <p:cNvPr id="2" name="1 Título"/>
          <p:cNvSpPr>
            <a:spLocks noGrp="1"/>
          </p:cNvSpPr>
          <p:nvPr>
            <p:ph type="title"/>
          </p:nvPr>
        </p:nvSpPr>
        <p:spPr/>
        <p:txBody>
          <a:bodyPr/>
          <a:lstStyle/>
          <a:p>
            <a:r>
              <a:rPr lang="es-MX" dirty="0" smtClean="0">
                <a:latin typeface="Times New Roman" panose="02020603050405020304" pitchFamily="18" charset="0"/>
                <a:cs typeface="Times New Roman" panose="02020603050405020304" pitchFamily="18" charset="0"/>
              </a:rPr>
              <a:t>Resultados del EIC-2</a:t>
            </a:r>
            <a:br>
              <a:rPr lang="es-MX" dirty="0" smtClean="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Administración Integral de Riesgos</a:t>
            </a:r>
          </a:p>
        </p:txBody>
      </p:sp>
      <p:graphicFrame>
        <p:nvGraphicFramePr>
          <p:cNvPr id="24" name="23 Gráfico"/>
          <p:cNvGraphicFramePr>
            <a:graphicFrameLocks noChangeAspect="1"/>
          </p:cNvGraphicFramePr>
          <p:nvPr>
            <p:extLst>
              <p:ext uri="{D42A27DB-BD31-4B8C-83A1-F6EECF244321}">
                <p14:modId xmlns:p14="http://schemas.microsoft.com/office/powerpoint/2010/main" xmlns="" val="816383587"/>
              </p:ext>
            </p:extLst>
          </p:nvPr>
        </p:nvGraphicFramePr>
        <p:xfrm>
          <a:off x="455485" y="2726466"/>
          <a:ext cx="3668721" cy="3087840"/>
        </p:xfrm>
        <a:graphic>
          <a:graphicData uri="http://schemas.openxmlformats.org/drawingml/2006/chart">
            <c:chart xmlns:c="http://schemas.openxmlformats.org/drawingml/2006/chart" xmlns:r="http://schemas.openxmlformats.org/officeDocument/2006/relationships" r:id="rId3"/>
          </a:graphicData>
        </a:graphic>
      </p:graphicFrame>
      <p:sp>
        <p:nvSpPr>
          <p:cNvPr id="25" name="24 CuadroTexto"/>
          <p:cNvSpPr txBox="1"/>
          <p:nvPr/>
        </p:nvSpPr>
        <p:spPr>
          <a:xfrm>
            <a:off x="1331640" y="3573016"/>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[16.1%]</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6" name="25 CuadroTexto"/>
          <p:cNvSpPr txBox="1"/>
          <p:nvPr/>
        </p:nvSpPr>
        <p:spPr>
          <a:xfrm>
            <a:off x="2034098" y="4149080"/>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[39.5%]</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7" name="26 CuadroTexto"/>
          <p:cNvSpPr txBox="1"/>
          <p:nvPr/>
        </p:nvSpPr>
        <p:spPr>
          <a:xfrm>
            <a:off x="2411760" y="4679558"/>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[41.2%]</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9" name="28 CuadroTexto"/>
          <p:cNvSpPr txBox="1"/>
          <p:nvPr/>
        </p:nvSpPr>
        <p:spPr>
          <a:xfrm>
            <a:off x="1979712" y="5267012"/>
            <a:ext cx="570990" cy="261610"/>
          </a:xfrm>
          <a:prstGeom prst="rect">
            <a:avLst/>
          </a:prstGeom>
          <a:noFill/>
        </p:spPr>
        <p:txBody>
          <a:bodyPr wrap="none" rtlCol="0">
            <a:spAutoFit/>
          </a:bodyPr>
          <a:lstStyle/>
          <a:p>
            <a:r>
              <a:rPr lang="es-MX" sz="1100" dirty="0" smtClean="0">
                <a:latin typeface="Times New Roman" panose="02020603050405020304" pitchFamily="18" charset="0"/>
                <a:cs typeface="Times New Roman" panose="02020603050405020304" pitchFamily="18" charset="0"/>
              </a:rPr>
              <a:t>[1.9%]</a:t>
            </a:r>
            <a:endParaRPr lang="es-MX" sz="1100" dirty="0">
              <a:latin typeface="Times New Roman" panose="02020603050405020304" pitchFamily="18" charset="0"/>
              <a:cs typeface="Times New Roman" panose="02020603050405020304" pitchFamily="18" charset="0"/>
            </a:endParaRPr>
          </a:p>
        </p:txBody>
      </p:sp>
      <p:sp>
        <p:nvSpPr>
          <p:cNvPr id="30" name="29 CuadroTexto"/>
          <p:cNvSpPr txBox="1"/>
          <p:nvPr/>
        </p:nvSpPr>
        <p:spPr>
          <a:xfrm>
            <a:off x="2459806" y="6218148"/>
            <a:ext cx="3597460" cy="261610"/>
          </a:xfrm>
          <a:prstGeom prst="rect">
            <a:avLst/>
          </a:prstGeom>
          <a:noFill/>
        </p:spPr>
        <p:txBody>
          <a:bodyPr wrap="none" rtlCol="0">
            <a:spAutoFit/>
          </a:bodyPr>
          <a:lstStyle/>
          <a:p>
            <a:r>
              <a:rPr lang="es-MX" sz="1100" dirty="0">
                <a:solidFill>
                  <a:schemeClr val="tx1">
                    <a:lumMod val="75000"/>
                    <a:lumOff val="25000"/>
                  </a:schemeClr>
                </a:solidFill>
                <a:latin typeface="Times New Roman" panose="02020603050405020304" pitchFamily="18" charset="0"/>
                <a:cs typeface="Times New Roman" panose="02020603050405020304" pitchFamily="18" charset="0"/>
              </a:rPr>
              <a:t>[Participación en la prima directa del mercado, en corchetes</a:t>
            </a:r>
            <a:r>
              <a:rPr lang="es-MX" sz="110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s-MX"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1" name="4 Marcador de texto"/>
          <p:cNvSpPr>
            <a:spLocks noGrp="1"/>
          </p:cNvSpPr>
          <p:nvPr>
            <p:ph type="body" sz="quarter" idx="3"/>
          </p:nvPr>
        </p:nvSpPr>
        <p:spPr>
          <a:xfrm>
            <a:off x="2523008" y="1997882"/>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a:latin typeface="Times New Roman" panose="02020603050405020304" pitchFamily="18" charset="0"/>
                <a:cs typeface="Times New Roman" panose="02020603050405020304" pitchFamily="18" charset="0"/>
              </a:rPr>
              <a:t>Porcentaje de 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60.1%</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32" name="31 Rectángulo"/>
          <p:cNvSpPr/>
          <p:nvPr/>
        </p:nvSpPr>
        <p:spPr>
          <a:xfrm>
            <a:off x="251520" y="1907540"/>
            <a:ext cx="886781"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Seguros</a:t>
            </a:r>
            <a:endParaRPr lang="es-MX" sz="1700" dirty="0">
              <a:latin typeface="Times New Roman" panose="02020603050405020304" pitchFamily="18" charset="0"/>
              <a:cs typeface="Times New Roman" panose="02020603050405020304" pitchFamily="18" charset="0"/>
            </a:endParaRPr>
          </a:p>
        </p:txBody>
      </p:sp>
      <p:sp>
        <p:nvSpPr>
          <p:cNvPr id="40" name="39 Rectángulo"/>
          <p:cNvSpPr/>
          <p:nvPr/>
        </p:nvSpPr>
        <p:spPr>
          <a:xfrm>
            <a:off x="4771242" y="1907540"/>
            <a:ext cx="849913"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Fianzas</a:t>
            </a:r>
            <a:endParaRPr lang="es-MX" sz="1700" dirty="0">
              <a:latin typeface="Times New Roman" panose="02020603050405020304" pitchFamily="18" charset="0"/>
              <a:cs typeface="Times New Roman" panose="02020603050405020304" pitchFamily="18" charset="0"/>
            </a:endParaRPr>
          </a:p>
        </p:txBody>
      </p:sp>
      <p:sp>
        <p:nvSpPr>
          <p:cNvPr id="41" name="40 CuadroTexto"/>
          <p:cNvSpPr txBox="1"/>
          <p:nvPr/>
        </p:nvSpPr>
        <p:spPr>
          <a:xfrm>
            <a:off x="35496" y="6525344"/>
            <a:ext cx="1188146" cy="230832"/>
          </a:xfrm>
          <a:prstGeom prst="rect">
            <a:avLst/>
          </a:prstGeom>
          <a:noFill/>
        </p:spPr>
        <p:txBody>
          <a:bodyPr wrap="none" rtlCol="0">
            <a:spAutoFit/>
          </a:bodyPr>
          <a:lstStyle/>
          <a:p>
            <a:r>
              <a:rPr lang="es-MX" sz="900" dirty="0" smtClean="0">
                <a:solidFill>
                  <a:schemeClr val="bg1"/>
                </a:solidFill>
                <a:latin typeface="Times New Roman" panose="02020603050405020304" pitchFamily="18" charset="0"/>
                <a:cs typeface="Times New Roman" panose="02020603050405020304" pitchFamily="18" charset="0"/>
              </a:rPr>
              <a:t>Fuente: CNSF, EIC-2</a:t>
            </a:r>
            <a:endParaRPr lang="es-MX" sz="900" dirty="0">
              <a:solidFill>
                <a:schemeClr val="bg1"/>
              </a:solidFill>
              <a:latin typeface="Times New Roman" panose="02020603050405020304" pitchFamily="18" charset="0"/>
              <a:cs typeface="Times New Roman" panose="02020603050405020304" pitchFamily="18" charset="0"/>
            </a:endParaRPr>
          </a:p>
        </p:txBody>
      </p:sp>
      <p:graphicFrame>
        <p:nvGraphicFramePr>
          <p:cNvPr id="42" name="41 Gráfico"/>
          <p:cNvGraphicFramePr>
            <a:graphicFrameLocks noChangeAspect="1"/>
          </p:cNvGraphicFramePr>
          <p:nvPr>
            <p:extLst>
              <p:ext uri="{D42A27DB-BD31-4B8C-83A1-F6EECF244321}">
                <p14:modId xmlns:p14="http://schemas.microsoft.com/office/powerpoint/2010/main" xmlns="" val="3067403079"/>
              </p:ext>
            </p:extLst>
          </p:nvPr>
        </p:nvGraphicFramePr>
        <p:xfrm>
          <a:off x="5000194" y="2717424"/>
          <a:ext cx="3668721" cy="3087840"/>
        </p:xfrm>
        <a:graphic>
          <a:graphicData uri="http://schemas.openxmlformats.org/drawingml/2006/chart">
            <c:chart xmlns:c="http://schemas.openxmlformats.org/drawingml/2006/chart" xmlns:r="http://schemas.openxmlformats.org/officeDocument/2006/relationships" r:id="rId4"/>
          </a:graphicData>
        </a:graphic>
      </p:graphicFrame>
      <p:sp>
        <p:nvSpPr>
          <p:cNvPr id="43" name="4 Marcador de texto"/>
          <p:cNvSpPr>
            <a:spLocks noGrp="1"/>
          </p:cNvSpPr>
          <p:nvPr>
            <p:ph type="body" sz="quarter" idx="3"/>
          </p:nvPr>
        </p:nvSpPr>
        <p:spPr>
          <a:xfrm>
            <a:off x="7067717" y="1988840"/>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a:latin typeface="Times New Roman" panose="02020603050405020304" pitchFamily="18" charset="0"/>
                <a:cs typeface="Times New Roman" panose="02020603050405020304" pitchFamily="18" charset="0"/>
              </a:rPr>
              <a:t>Porcentaje de 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58.9%</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44" name="43 CuadroTexto"/>
          <p:cNvSpPr txBox="1"/>
          <p:nvPr/>
        </p:nvSpPr>
        <p:spPr>
          <a:xfrm>
            <a:off x="6426586" y="3571695"/>
            <a:ext cx="641522" cy="261610"/>
          </a:xfrm>
          <a:prstGeom prst="rect">
            <a:avLst/>
          </a:prstGeom>
          <a:noFill/>
        </p:spPr>
        <p:txBody>
          <a:bodyPr wrap="none" rtlCol="0">
            <a:spAutoFit/>
          </a:bodyPr>
          <a:lstStyle/>
          <a:p>
            <a:r>
              <a:rPr lang="es-MX" sz="1100" dirty="0" smtClean="0">
                <a:latin typeface="Times New Roman" panose="02020603050405020304" pitchFamily="18" charset="0"/>
                <a:cs typeface="Times New Roman" panose="02020603050405020304" pitchFamily="18" charset="0"/>
              </a:rPr>
              <a:t>[20.3%]</a:t>
            </a:r>
            <a:endParaRPr lang="es-MX" sz="1100" dirty="0">
              <a:latin typeface="Times New Roman" panose="02020603050405020304" pitchFamily="18" charset="0"/>
              <a:cs typeface="Times New Roman" panose="02020603050405020304" pitchFamily="18" charset="0"/>
            </a:endParaRPr>
          </a:p>
        </p:txBody>
      </p:sp>
      <p:sp>
        <p:nvSpPr>
          <p:cNvPr id="46" name="45 CuadroTexto"/>
          <p:cNvSpPr txBox="1"/>
          <p:nvPr/>
        </p:nvSpPr>
        <p:spPr>
          <a:xfrm>
            <a:off x="7452320" y="4679558"/>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[48.1%]</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47" name="46 CuadroTexto"/>
          <p:cNvSpPr txBox="1"/>
          <p:nvPr/>
        </p:nvSpPr>
        <p:spPr>
          <a:xfrm>
            <a:off x="6444208" y="5255622"/>
            <a:ext cx="570990" cy="261610"/>
          </a:xfrm>
          <a:prstGeom prst="rect">
            <a:avLst/>
          </a:prstGeom>
          <a:noFill/>
        </p:spPr>
        <p:txBody>
          <a:bodyPr wrap="none" rtlCol="0">
            <a:spAutoFit/>
          </a:bodyPr>
          <a:lstStyle/>
          <a:p>
            <a:r>
              <a:rPr lang="es-MX" sz="1100" dirty="0" smtClean="0">
                <a:latin typeface="Times New Roman" panose="02020603050405020304" pitchFamily="18" charset="0"/>
                <a:cs typeface="Times New Roman" panose="02020603050405020304" pitchFamily="18" charset="0"/>
              </a:rPr>
              <a:t>[5.5%]</a:t>
            </a:r>
            <a:endParaRPr lang="es-MX" sz="1100" dirty="0">
              <a:latin typeface="Times New Roman" panose="02020603050405020304" pitchFamily="18" charset="0"/>
              <a:cs typeface="Times New Roman" panose="02020603050405020304" pitchFamily="18" charset="0"/>
            </a:endParaRPr>
          </a:p>
        </p:txBody>
      </p:sp>
      <p:sp>
        <p:nvSpPr>
          <p:cNvPr id="19" name="18 CuadroTexto"/>
          <p:cNvSpPr txBox="1"/>
          <p:nvPr/>
        </p:nvSpPr>
        <p:spPr>
          <a:xfrm>
            <a:off x="6858634" y="4149080"/>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[25.9%]</a:t>
            </a:r>
            <a:endParaRPr lang="es-MX" sz="11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56782068"/>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4525110" y="1700808"/>
            <a:ext cx="4618890" cy="4940592"/>
          </a:xfrm>
          <a:prstGeom prst="rect">
            <a:avLst/>
          </a:prstGeom>
          <a:solidFill>
            <a:schemeClr val="bg2">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Times New Roman" panose="02020603050405020304" pitchFamily="18" charset="0"/>
              <a:cs typeface="Times New Roman" panose="02020603050405020304" pitchFamily="18" charset="0"/>
            </a:endParaRPr>
          </a:p>
        </p:txBody>
      </p:sp>
      <p:sp>
        <p:nvSpPr>
          <p:cNvPr id="2" name="1 Título"/>
          <p:cNvSpPr>
            <a:spLocks noGrp="1"/>
          </p:cNvSpPr>
          <p:nvPr>
            <p:ph type="title"/>
          </p:nvPr>
        </p:nvSpPr>
        <p:spPr/>
        <p:txBody>
          <a:bodyPr/>
          <a:lstStyle/>
          <a:p>
            <a:r>
              <a:rPr lang="es-MX" dirty="0" smtClean="0">
                <a:latin typeface="Times New Roman" panose="02020603050405020304" pitchFamily="18" charset="0"/>
                <a:cs typeface="Times New Roman" panose="02020603050405020304" pitchFamily="18" charset="0"/>
              </a:rPr>
              <a:t>Resultados del EIC-2</a:t>
            </a:r>
            <a:br>
              <a:rPr lang="es-MX" dirty="0" smtClean="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Administración Integral de Riesgos</a:t>
            </a:r>
          </a:p>
        </p:txBody>
      </p:sp>
      <p:graphicFrame>
        <p:nvGraphicFramePr>
          <p:cNvPr id="32" name="31 Gráfico"/>
          <p:cNvGraphicFramePr>
            <a:graphicFrameLocks noChangeAspect="1"/>
          </p:cNvGraphicFramePr>
          <p:nvPr>
            <p:extLst>
              <p:ext uri="{D42A27DB-BD31-4B8C-83A1-F6EECF244321}">
                <p14:modId xmlns:p14="http://schemas.microsoft.com/office/powerpoint/2010/main" xmlns="" val="3511032413"/>
              </p:ext>
            </p:extLst>
          </p:nvPr>
        </p:nvGraphicFramePr>
        <p:xfrm>
          <a:off x="366052" y="2996952"/>
          <a:ext cx="3849933"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11" name="10 Rectángulo"/>
          <p:cNvSpPr/>
          <p:nvPr/>
        </p:nvSpPr>
        <p:spPr>
          <a:xfrm>
            <a:off x="251520" y="1907540"/>
            <a:ext cx="886781"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Seguros</a:t>
            </a:r>
            <a:endParaRPr lang="es-MX" sz="1700" dirty="0">
              <a:latin typeface="Times New Roman" panose="02020603050405020304" pitchFamily="18" charset="0"/>
              <a:cs typeface="Times New Roman" panose="02020603050405020304" pitchFamily="18" charset="0"/>
            </a:endParaRPr>
          </a:p>
        </p:txBody>
      </p:sp>
      <p:sp>
        <p:nvSpPr>
          <p:cNvPr id="12" name="11 Rectángulo"/>
          <p:cNvSpPr/>
          <p:nvPr/>
        </p:nvSpPr>
        <p:spPr>
          <a:xfrm>
            <a:off x="4771242" y="1907540"/>
            <a:ext cx="849913"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Fianzas</a:t>
            </a:r>
            <a:endParaRPr lang="es-MX" sz="1700" dirty="0">
              <a:latin typeface="Times New Roman" panose="02020603050405020304" pitchFamily="18" charset="0"/>
              <a:cs typeface="Times New Roman" panose="02020603050405020304" pitchFamily="18" charset="0"/>
            </a:endParaRPr>
          </a:p>
        </p:txBody>
      </p:sp>
      <p:sp>
        <p:nvSpPr>
          <p:cNvPr id="15" name="4 Marcador de texto"/>
          <p:cNvSpPr>
            <a:spLocks noGrp="1"/>
          </p:cNvSpPr>
          <p:nvPr>
            <p:ph type="body" sz="quarter" idx="3"/>
          </p:nvPr>
        </p:nvSpPr>
        <p:spPr>
          <a:xfrm>
            <a:off x="2523008" y="1985344"/>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smtClean="0">
                <a:latin typeface="Times New Roman" panose="02020603050405020304" pitchFamily="18" charset="0"/>
                <a:cs typeface="Times New Roman" panose="02020603050405020304" pitchFamily="18" charset="0"/>
              </a:rPr>
              <a:t>Plazo promedio de </a:t>
            </a:r>
            <a:r>
              <a:rPr lang="es-MX" sz="1300" dirty="0">
                <a:latin typeface="Times New Roman" panose="02020603050405020304" pitchFamily="18" charset="0"/>
                <a:cs typeface="Times New Roman" panose="02020603050405020304" pitchFamily="18" charset="0"/>
              </a:rPr>
              <a:t>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10.4 meses</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17" name="16 CuadroTexto"/>
          <p:cNvSpPr txBox="1"/>
          <p:nvPr/>
        </p:nvSpPr>
        <p:spPr>
          <a:xfrm>
            <a:off x="35496" y="6525344"/>
            <a:ext cx="1188146" cy="230832"/>
          </a:xfrm>
          <a:prstGeom prst="rect">
            <a:avLst/>
          </a:prstGeom>
          <a:noFill/>
        </p:spPr>
        <p:txBody>
          <a:bodyPr wrap="none" rtlCol="0">
            <a:spAutoFit/>
          </a:bodyPr>
          <a:lstStyle/>
          <a:p>
            <a:r>
              <a:rPr lang="es-MX" sz="900" dirty="0" smtClean="0">
                <a:solidFill>
                  <a:schemeClr val="bg1"/>
                </a:solidFill>
                <a:latin typeface="Times New Roman" panose="02020603050405020304" pitchFamily="18" charset="0"/>
                <a:cs typeface="Times New Roman" panose="02020603050405020304" pitchFamily="18" charset="0"/>
              </a:rPr>
              <a:t>Fuente: CNSF, EIC-2</a:t>
            </a:r>
            <a:endParaRPr lang="es-MX" sz="900" dirty="0">
              <a:solidFill>
                <a:schemeClr val="bg1"/>
              </a:solidFill>
              <a:latin typeface="Times New Roman" panose="02020603050405020304" pitchFamily="18" charset="0"/>
              <a:cs typeface="Times New Roman" panose="02020603050405020304" pitchFamily="18" charset="0"/>
            </a:endParaRPr>
          </a:p>
        </p:txBody>
      </p:sp>
      <p:graphicFrame>
        <p:nvGraphicFramePr>
          <p:cNvPr id="19" name="18 Gráfico"/>
          <p:cNvGraphicFramePr>
            <a:graphicFrameLocks noChangeAspect="1"/>
          </p:cNvGraphicFramePr>
          <p:nvPr>
            <p:extLst>
              <p:ext uri="{D42A27DB-BD31-4B8C-83A1-F6EECF244321}">
                <p14:modId xmlns:p14="http://schemas.microsoft.com/office/powerpoint/2010/main" xmlns="" val="3435707187"/>
              </p:ext>
            </p:extLst>
          </p:nvPr>
        </p:nvGraphicFramePr>
        <p:xfrm>
          <a:off x="4919748" y="3183384"/>
          <a:ext cx="3849933" cy="3240360"/>
        </p:xfrm>
        <a:graphic>
          <a:graphicData uri="http://schemas.openxmlformats.org/drawingml/2006/chart">
            <c:chart xmlns:c="http://schemas.openxmlformats.org/drawingml/2006/chart" xmlns:r="http://schemas.openxmlformats.org/officeDocument/2006/relationships" r:id="rId4"/>
          </a:graphicData>
        </a:graphic>
      </p:graphicFrame>
      <p:sp>
        <p:nvSpPr>
          <p:cNvPr id="23" name="4 Marcador de texto"/>
          <p:cNvSpPr>
            <a:spLocks noGrp="1"/>
          </p:cNvSpPr>
          <p:nvPr>
            <p:ph type="body" sz="quarter" idx="3"/>
          </p:nvPr>
        </p:nvSpPr>
        <p:spPr>
          <a:xfrm>
            <a:off x="7067717" y="1988840"/>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smtClean="0">
                <a:latin typeface="Times New Roman" panose="02020603050405020304" pitchFamily="18" charset="0"/>
                <a:cs typeface="Times New Roman" panose="02020603050405020304" pitchFamily="18" charset="0"/>
              </a:rPr>
              <a:t>Plazo promedio de </a:t>
            </a:r>
            <a:r>
              <a:rPr lang="es-MX" sz="1300" dirty="0">
                <a:latin typeface="Times New Roman" panose="02020603050405020304" pitchFamily="18" charset="0"/>
                <a:cs typeface="Times New Roman" panose="02020603050405020304" pitchFamily="18" charset="0"/>
              </a:rPr>
              <a:t>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9.0 meses</a:t>
            </a:r>
            <a:endParaRPr lang="es-MX" sz="1500" b="1" dirty="0">
              <a:solidFill>
                <a:srgbClr val="D6370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81936161"/>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4525110" y="1700808"/>
            <a:ext cx="4618890" cy="4794192"/>
          </a:xfrm>
          <a:prstGeom prst="rect">
            <a:avLst/>
          </a:prstGeom>
          <a:solidFill>
            <a:schemeClr val="bg2">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Times New Roman" panose="02020603050405020304" pitchFamily="18" charset="0"/>
              <a:cs typeface="Times New Roman" panose="02020603050405020304" pitchFamily="18" charset="0"/>
            </a:endParaRPr>
          </a:p>
        </p:txBody>
      </p:sp>
      <p:sp>
        <p:nvSpPr>
          <p:cNvPr id="2" name="1 Título"/>
          <p:cNvSpPr>
            <a:spLocks noGrp="1"/>
          </p:cNvSpPr>
          <p:nvPr>
            <p:ph type="title"/>
          </p:nvPr>
        </p:nvSpPr>
        <p:spPr/>
        <p:txBody>
          <a:bodyPr/>
          <a:lstStyle/>
          <a:p>
            <a:r>
              <a:rPr lang="es-MX" dirty="0" smtClean="0">
                <a:latin typeface="Times New Roman" panose="02020603050405020304" pitchFamily="18" charset="0"/>
                <a:cs typeface="Times New Roman" panose="02020603050405020304" pitchFamily="18" charset="0"/>
              </a:rPr>
              <a:t>Resultados del EIC-2</a:t>
            </a:r>
            <a:br>
              <a:rPr lang="es-MX" dirty="0" smtClean="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Control Interno</a:t>
            </a:r>
          </a:p>
        </p:txBody>
      </p:sp>
      <p:graphicFrame>
        <p:nvGraphicFramePr>
          <p:cNvPr id="24" name="23 Gráfico"/>
          <p:cNvGraphicFramePr>
            <a:graphicFrameLocks noChangeAspect="1"/>
          </p:cNvGraphicFramePr>
          <p:nvPr>
            <p:extLst>
              <p:ext uri="{D42A27DB-BD31-4B8C-83A1-F6EECF244321}">
                <p14:modId xmlns:p14="http://schemas.microsoft.com/office/powerpoint/2010/main" xmlns="" val="96719256"/>
              </p:ext>
            </p:extLst>
          </p:nvPr>
        </p:nvGraphicFramePr>
        <p:xfrm>
          <a:off x="455485" y="2726466"/>
          <a:ext cx="3668721" cy="3087840"/>
        </p:xfrm>
        <a:graphic>
          <a:graphicData uri="http://schemas.openxmlformats.org/drawingml/2006/chart">
            <c:chart xmlns:c="http://schemas.openxmlformats.org/drawingml/2006/chart" xmlns:r="http://schemas.openxmlformats.org/officeDocument/2006/relationships" r:id="rId3"/>
          </a:graphicData>
        </a:graphic>
      </p:graphicFrame>
      <p:sp>
        <p:nvSpPr>
          <p:cNvPr id="25" name="24 CuadroTexto"/>
          <p:cNvSpPr txBox="1"/>
          <p:nvPr/>
        </p:nvSpPr>
        <p:spPr>
          <a:xfrm>
            <a:off x="1763688" y="3573016"/>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[29.0%]</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6" name="25 CuadroTexto"/>
          <p:cNvSpPr txBox="1"/>
          <p:nvPr/>
        </p:nvSpPr>
        <p:spPr>
          <a:xfrm>
            <a:off x="2250122" y="4149080"/>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[28.8%]</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7" name="26 CuadroTexto"/>
          <p:cNvSpPr txBox="1"/>
          <p:nvPr/>
        </p:nvSpPr>
        <p:spPr>
          <a:xfrm>
            <a:off x="2682170" y="4679558"/>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[32.8%]</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9" name="28 CuadroTexto"/>
          <p:cNvSpPr txBox="1"/>
          <p:nvPr/>
        </p:nvSpPr>
        <p:spPr>
          <a:xfrm>
            <a:off x="2195736" y="5267012"/>
            <a:ext cx="570990"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[8.2%]</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30" name="29 CuadroTexto"/>
          <p:cNvSpPr txBox="1"/>
          <p:nvPr/>
        </p:nvSpPr>
        <p:spPr>
          <a:xfrm>
            <a:off x="2459806" y="6218148"/>
            <a:ext cx="3597460" cy="261610"/>
          </a:xfrm>
          <a:prstGeom prst="rect">
            <a:avLst/>
          </a:prstGeom>
          <a:noFill/>
        </p:spPr>
        <p:txBody>
          <a:bodyPr wrap="none" rtlCol="0">
            <a:spAutoFit/>
          </a:bodyPr>
          <a:lstStyle/>
          <a:p>
            <a:r>
              <a:rPr lang="es-MX" sz="1100" dirty="0">
                <a:solidFill>
                  <a:schemeClr val="tx1">
                    <a:lumMod val="75000"/>
                    <a:lumOff val="25000"/>
                  </a:schemeClr>
                </a:solidFill>
                <a:latin typeface="Times New Roman" panose="02020603050405020304" pitchFamily="18" charset="0"/>
                <a:cs typeface="Times New Roman" panose="02020603050405020304" pitchFamily="18" charset="0"/>
              </a:rPr>
              <a:t>[Participación en la prima directa del mercado, en corchetes</a:t>
            </a:r>
            <a:r>
              <a:rPr lang="es-MX" sz="110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s-MX"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1" name="4 Marcador de texto"/>
          <p:cNvSpPr>
            <a:spLocks noGrp="1"/>
          </p:cNvSpPr>
          <p:nvPr>
            <p:ph type="body" sz="quarter" idx="3"/>
          </p:nvPr>
        </p:nvSpPr>
        <p:spPr>
          <a:xfrm>
            <a:off x="2523008" y="1997882"/>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a:latin typeface="Times New Roman" panose="02020603050405020304" pitchFamily="18" charset="0"/>
                <a:cs typeface="Times New Roman" panose="02020603050405020304" pitchFamily="18" charset="0"/>
              </a:rPr>
              <a:t>Porcentaje de 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56.5%</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32" name="31 Rectángulo"/>
          <p:cNvSpPr/>
          <p:nvPr/>
        </p:nvSpPr>
        <p:spPr>
          <a:xfrm>
            <a:off x="251520" y="1907540"/>
            <a:ext cx="886781"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Seguros</a:t>
            </a:r>
            <a:endParaRPr lang="es-MX" sz="1700" dirty="0">
              <a:latin typeface="Times New Roman" panose="02020603050405020304" pitchFamily="18" charset="0"/>
              <a:cs typeface="Times New Roman" panose="02020603050405020304" pitchFamily="18" charset="0"/>
            </a:endParaRPr>
          </a:p>
        </p:txBody>
      </p:sp>
      <p:sp>
        <p:nvSpPr>
          <p:cNvPr id="40" name="39 Rectángulo"/>
          <p:cNvSpPr/>
          <p:nvPr/>
        </p:nvSpPr>
        <p:spPr>
          <a:xfrm>
            <a:off x="4771242" y="1907540"/>
            <a:ext cx="849913"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Fianzas</a:t>
            </a:r>
            <a:endParaRPr lang="es-MX" sz="1700" dirty="0">
              <a:latin typeface="Times New Roman" panose="02020603050405020304" pitchFamily="18" charset="0"/>
              <a:cs typeface="Times New Roman" panose="02020603050405020304" pitchFamily="18" charset="0"/>
            </a:endParaRPr>
          </a:p>
        </p:txBody>
      </p:sp>
      <p:sp>
        <p:nvSpPr>
          <p:cNvPr id="41" name="40 CuadroTexto"/>
          <p:cNvSpPr txBox="1"/>
          <p:nvPr/>
        </p:nvSpPr>
        <p:spPr>
          <a:xfrm>
            <a:off x="35496" y="6525344"/>
            <a:ext cx="1188146" cy="230832"/>
          </a:xfrm>
          <a:prstGeom prst="rect">
            <a:avLst/>
          </a:prstGeom>
          <a:noFill/>
        </p:spPr>
        <p:txBody>
          <a:bodyPr wrap="none" rtlCol="0">
            <a:spAutoFit/>
          </a:bodyPr>
          <a:lstStyle/>
          <a:p>
            <a:r>
              <a:rPr lang="es-MX" sz="900" dirty="0" smtClean="0">
                <a:solidFill>
                  <a:schemeClr val="bg1"/>
                </a:solidFill>
                <a:latin typeface="Times New Roman" panose="02020603050405020304" pitchFamily="18" charset="0"/>
                <a:cs typeface="Times New Roman" panose="02020603050405020304" pitchFamily="18" charset="0"/>
              </a:rPr>
              <a:t>Fuente: CNSF, EIC-1</a:t>
            </a:r>
            <a:endParaRPr lang="es-MX" sz="900" dirty="0">
              <a:solidFill>
                <a:schemeClr val="bg1"/>
              </a:solidFill>
              <a:latin typeface="Times New Roman" panose="02020603050405020304" pitchFamily="18" charset="0"/>
              <a:cs typeface="Times New Roman" panose="02020603050405020304" pitchFamily="18" charset="0"/>
            </a:endParaRPr>
          </a:p>
        </p:txBody>
      </p:sp>
      <p:graphicFrame>
        <p:nvGraphicFramePr>
          <p:cNvPr id="42" name="41 Gráfico"/>
          <p:cNvGraphicFramePr>
            <a:graphicFrameLocks noChangeAspect="1"/>
          </p:cNvGraphicFramePr>
          <p:nvPr>
            <p:extLst>
              <p:ext uri="{D42A27DB-BD31-4B8C-83A1-F6EECF244321}">
                <p14:modId xmlns:p14="http://schemas.microsoft.com/office/powerpoint/2010/main" xmlns="" val="2093629003"/>
              </p:ext>
            </p:extLst>
          </p:nvPr>
        </p:nvGraphicFramePr>
        <p:xfrm>
          <a:off x="5000194" y="2717424"/>
          <a:ext cx="3668721" cy="3087840"/>
        </p:xfrm>
        <a:graphic>
          <a:graphicData uri="http://schemas.openxmlformats.org/drawingml/2006/chart">
            <c:chart xmlns:c="http://schemas.openxmlformats.org/drawingml/2006/chart" xmlns:r="http://schemas.openxmlformats.org/officeDocument/2006/relationships" r:id="rId4"/>
          </a:graphicData>
        </a:graphic>
      </p:graphicFrame>
      <p:sp>
        <p:nvSpPr>
          <p:cNvPr id="43" name="4 Marcador de texto"/>
          <p:cNvSpPr>
            <a:spLocks noGrp="1"/>
          </p:cNvSpPr>
          <p:nvPr>
            <p:ph type="body" sz="quarter" idx="3"/>
          </p:nvPr>
        </p:nvSpPr>
        <p:spPr>
          <a:xfrm>
            <a:off x="7067717" y="1988840"/>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a:latin typeface="Times New Roman" panose="02020603050405020304" pitchFamily="18" charset="0"/>
                <a:cs typeface="Times New Roman" panose="02020603050405020304" pitchFamily="18" charset="0"/>
              </a:rPr>
              <a:t>Porcentaje de 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59.9%</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44" name="43 CuadroTexto"/>
          <p:cNvSpPr txBox="1"/>
          <p:nvPr/>
        </p:nvSpPr>
        <p:spPr>
          <a:xfrm>
            <a:off x="5922530" y="3571695"/>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[18.0%]</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46" name="45 CuadroTexto"/>
          <p:cNvSpPr txBox="1"/>
          <p:nvPr/>
        </p:nvSpPr>
        <p:spPr>
          <a:xfrm>
            <a:off x="6570602" y="4679558"/>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[21.4%]</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47" name="46 CuadroTexto"/>
          <p:cNvSpPr txBox="1"/>
          <p:nvPr/>
        </p:nvSpPr>
        <p:spPr>
          <a:xfrm>
            <a:off x="6372200" y="5255622"/>
            <a:ext cx="570990" cy="261610"/>
          </a:xfrm>
          <a:prstGeom prst="rect">
            <a:avLst/>
          </a:prstGeom>
          <a:noFill/>
        </p:spPr>
        <p:txBody>
          <a:bodyPr wrap="none" rtlCol="0">
            <a:spAutoFit/>
          </a:bodyPr>
          <a:lstStyle/>
          <a:p>
            <a:r>
              <a:rPr lang="es-MX" sz="1100" dirty="0" smtClean="0">
                <a:latin typeface="Times New Roman" panose="02020603050405020304" pitchFamily="18" charset="0"/>
                <a:cs typeface="Times New Roman" panose="02020603050405020304" pitchFamily="18" charset="0"/>
              </a:rPr>
              <a:t>[5.5%]</a:t>
            </a:r>
            <a:endParaRPr lang="es-MX" sz="1100" dirty="0">
              <a:latin typeface="Times New Roman" panose="02020603050405020304" pitchFamily="18" charset="0"/>
              <a:cs typeface="Times New Roman" panose="02020603050405020304" pitchFamily="18" charset="0"/>
            </a:endParaRPr>
          </a:p>
        </p:txBody>
      </p:sp>
      <p:sp>
        <p:nvSpPr>
          <p:cNvPr id="19" name="18 CuadroTexto"/>
          <p:cNvSpPr txBox="1"/>
          <p:nvPr/>
        </p:nvSpPr>
        <p:spPr>
          <a:xfrm>
            <a:off x="7506706" y="4149080"/>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[54.9%]</a:t>
            </a:r>
            <a:endParaRPr lang="es-MX" sz="11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12640392"/>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4525110" y="1685566"/>
            <a:ext cx="4618890" cy="4794192"/>
          </a:xfrm>
          <a:prstGeom prst="rect">
            <a:avLst/>
          </a:prstGeom>
          <a:solidFill>
            <a:schemeClr val="bg2">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Times New Roman" panose="02020603050405020304" pitchFamily="18" charset="0"/>
              <a:cs typeface="Times New Roman" panose="02020603050405020304" pitchFamily="18" charset="0"/>
            </a:endParaRPr>
          </a:p>
        </p:txBody>
      </p:sp>
      <p:sp>
        <p:nvSpPr>
          <p:cNvPr id="2" name="1 Título"/>
          <p:cNvSpPr>
            <a:spLocks noGrp="1"/>
          </p:cNvSpPr>
          <p:nvPr>
            <p:ph type="title"/>
          </p:nvPr>
        </p:nvSpPr>
        <p:spPr/>
        <p:txBody>
          <a:bodyPr/>
          <a:lstStyle/>
          <a:p>
            <a:r>
              <a:rPr lang="es-MX" dirty="0" smtClean="0">
                <a:latin typeface="Times New Roman" panose="02020603050405020304" pitchFamily="18" charset="0"/>
                <a:cs typeface="Times New Roman" panose="02020603050405020304" pitchFamily="18" charset="0"/>
              </a:rPr>
              <a:t>Resultados del EIC-2</a:t>
            </a:r>
            <a:br>
              <a:rPr lang="es-MX" dirty="0" smtClean="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Control Interno</a:t>
            </a:r>
          </a:p>
        </p:txBody>
      </p:sp>
      <p:graphicFrame>
        <p:nvGraphicFramePr>
          <p:cNvPr id="32" name="31 Gráfico"/>
          <p:cNvGraphicFramePr>
            <a:graphicFrameLocks noChangeAspect="1"/>
          </p:cNvGraphicFramePr>
          <p:nvPr>
            <p:extLst>
              <p:ext uri="{D42A27DB-BD31-4B8C-83A1-F6EECF244321}">
                <p14:modId xmlns:p14="http://schemas.microsoft.com/office/powerpoint/2010/main" xmlns="" val="1480620869"/>
              </p:ext>
            </p:extLst>
          </p:nvPr>
        </p:nvGraphicFramePr>
        <p:xfrm>
          <a:off x="366052" y="2996952"/>
          <a:ext cx="3849933"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11" name="10 Rectángulo"/>
          <p:cNvSpPr/>
          <p:nvPr/>
        </p:nvSpPr>
        <p:spPr>
          <a:xfrm>
            <a:off x="251520" y="1907540"/>
            <a:ext cx="886781"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Seguros</a:t>
            </a:r>
            <a:endParaRPr lang="es-MX" sz="1700" dirty="0">
              <a:latin typeface="Times New Roman" panose="02020603050405020304" pitchFamily="18" charset="0"/>
              <a:cs typeface="Times New Roman" panose="02020603050405020304" pitchFamily="18" charset="0"/>
            </a:endParaRPr>
          </a:p>
        </p:txBody>
      </p:sp>
      <p:sp>
        <p:nvSpPr>
          <p:cNvPr id="12" name="11 Rectángulo"/>
          <p:cNvSpPr/>
          <p:nvPr/>
        </p:nvSpPr>
        <p:spPr>
          <a:xfrm>
            <a:off x="4771242" y="1907540"/>
            <a:ext cx="849913"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Fianzas</a:t>
            </a:r>
            <a:endParaRPr lang="es-MX" sz="1700" dirty="0">
              <a:latin typeface="Times New Roman" panose="02020603050405020304" pitchFamily="18" charset="0"/>
              <a:cs typeface="Times New Roman" panose="02020603050405020304" pitchFamily="18" charset="0"/>
            </a:endParaRPr>
          </a:p>
        </p:txBody>
      </p:sp>
      <p:sp>
        <p:nvSpPr>
          <p:cNvPr id="15" name="4 Marcador de texto"/>
          <p:cNvSpPr>
            <a:spLocks noGrp="1"/>
          </p:cNvSpPr>
          <p:nvPr>
            <p:ph type="body" sz="quarter" idx="3"/>
          </p:nvPr>
        </p:nvSpPr>
        <p:spPr>
          <a:xfrm>
            <a:off x="2523008" y="1985344"/>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smtClean="0">
                <a:latin typeface="Times New Roman" panose="02020603050405020304" pitchFamily="18" charset="0"/>
                <a:cs typeface="Times New Roman" panose="02020603050405020304" pitchFamily="18" charset="0"/>
              </a:rPr>
              <a:t>Plazo promedio de </a:t>
            </a:r>
            <a:r>
              <a:rPr lang="es-MX" sz="1300" dirty="0">
                <a:latin typeface="Times New Roman" panose="02020603050405020304" pitchFamily="18" charset="0"/>
                <a:cs typeface="Times New Roman" panose="02020603050405020304" pitchFamily="18" charset="0"/>
              </a:rPr>
              <a:t>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9.7 meses</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17" name="16 CuadroTexto"/>
          <p:cNvSpPr txBox="1"/>
          <p:nvPr/>
        </p:nvSpPr>
        <p:spPr>
          <a:xfrm>
            <a:off x="35496" y="6525344"/>
            <a:ext cx="1188146" cy="230832"/>
          </a:xfrm>
          <a:prstGeom prst="rect">
            <a:avLst/>
          </a:prstGeom>
          <a:noFill/>
        </p:spPr>
        <p:txBody>
          <a:bodyPr wrap="none" rtlCol="0">
            <a:spAutoFit/>
          </a:bodyPr>
          <a:lstStyle/>
          <a:p>
            <a:r>
              <a:rPr lang="es-MX" sz="900" dirty="0" smtClean="0">
                <a:solidFill>
                  <a:schemeClr val="bg1"/>
                </a:solidFill>
                <a:latin typeface="Times New Roman" panose="02020603050405020304" pitchFamily="18" charset="0"/>
                <a:cs typeface="Times New Roman" panose="02020603050405020304" pitchFamily="18" charset="0"/>
              </a:rPr>
              <a:t>Fuente: CNSF, EIC-2</a:t>
            </a:r>
            <a:endParaRPr lang="es-MX" sz="900" dirty="0">
              <a:solidFill>
                <a:schemeClr val="bg1"/>
              </a:solidFill>
              <a:latin typeface="Times New Roman" panose="02020603050405020304" pitchFamily="18" charset="0"/>
              <a:cs typeface="Times New Roman" panose="02020603050405020304" pitchFamily="18" charset="0"/>
            </a:endParaRPr>
          </a:p>
        </p:txBody>
      </p:sp>
      <p:graphicFrame>
        <p:nvGraphicFramePr>
          <p:cNvPr id="19" name="18 Gráfico"/>
          <p:cNvGraphicFramePr>
            <a:graphicFrameLocks noChangeAspect="1"/>
          </p:cNvGraphicFramePr>
          <p:nvPr>
            <p:extLst>
              <p:ext uri="{D42A27DB-BD31-4B8C-83A1-F6EECF244321}">
                <p14:modId xmlns:p14="http://schemas.microsoft.com/office/powerpoint/2010/main" xmlns="" val="143755769"/>
              </p:ext>
            </p:extLst>
          </p:nvPr>
        </p:nvGraphicFramePr>
        <p:xfrm>
          <a:off x="4956478" y="3189446"/>
          <a:ext cx="3849933" cy="3240360"/>
        </p:xfrm>
        <a:graphic>
          <a:graphicData uri="http://schemas.openxmlformats.org/drawingml/2006/chart">
            <c:chart xmlns:c="http://schemas.openxmlformats.org/drawingml/2006/chart" xmlns:r="http://schemas.openxmlformats.org/officeDocument/2006/relationships" r:id="rId4"/>
          </a:graphicData>
        </a:graphic>
      </p:graphicFrame>
      <p:sp>
        <p:nvSpPr>
          <p:cNvPr id="23" name="4 Marcador de texto"/>
          <p:cNvSpPr>
            <a:spLocks noGrp="1"/>
          </p:cNvSpPr>
          <p:nvPr>
            <p:ph type="body" sz="quarter" idx="3"/>
          </p:nvPr>
        </p:nvSpPr>
        <p:spPr>
          <a:xfrm>
            <a:off x="7067717" y="1988840"/>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smtClean="0">
                <a:latin typeface="Times New Roman" panose="02020603050405020304" pitchFamily="18" charset="0"/>
                <a:cs typeface="Times New Roman" panose="02020603050405020304" pitchFamily="18" charset="0"/>
              </a:rPr>
              <a:t>Plazo promedio de </a:t>
            </a:r>
            <a:r>
              <a:rPr lang="es-MX" sz="1300" dirty="0">
                <a:latin typeface="Times New Roman" panose="02020603050405020304" pitchFamily="18" charset="0"/>
                <a:cs typeface="Times New Roman" panose="02020603050405020304" pitchFamily="18" charset="0"/>
              </a:rPr>
              <a:t>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8.2 meses</a:t>
            </a:r>
            <a:endParaRPr lang="es-MX" sz="1500" b="1" dirty="0">
              <a:solidFill>
                <a:srgbClr val="D6370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45678826"/>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cap="small" dirty="0">
                <a:effectLst/>
                <a:latin typeface="Times New Roman" panose="02020603050405020304" pitchFamily="18" charset="0"/>
                <a:cs typeface="Times New Roman" panose="02020603050405020304" pitchFamily="18" charset="0"/>
              </a:rPr>
              <a:t>Resultados del </a:t>
            </a:r>
            <a:r>
              <a:rPr lang="es-MX" cap="small" dirty="0" smtClean="0">
                <a:effectLst/>
                <a:latin typeface="Times New Roman" panose="02020603050405020304" pitchFamily="18" charset="0"/>
                <a:cs typeface="Times New Roman" panose="02020603050405020304" pitchFamily="18" charset="0"/>
              </a:rPr>
              <a:t>“Estudio </a:t>
            </a:r>
            <a:r>
              <a:rPr lang="es-MX" cap="small" dirty="0">
                <a:effectLst/>
                <a:latin typeface="Times New Roman" panose="02020603050405020304" pitchFamily="18" charset="0"/>
                <a:cs typeface="Times New Roman" panose="02020603050405020304" pitchFamily="18" charset="0"/>
              </a:rPr>
              <a:t>de Impacto Cualitativo </a:t>
            </a:r>
            <a:r>
              <a:rPr lang="es-MX" cap="small" dirty="0" smtClean="0">
                <a:effectLst/>
                <a:latin typeface="Times New Roman" panose="02020603050405020304" pitchFamily="18" charset="0"/>
                <a:cs typeface="Times New Roman" panose="02020603050405020304" pitchFamily="18" charset="0"/>
              </a:rPr>
              <a:t>2” </a:t>
            </a:r>
            <a:r>
              <a:rPr lang="es-MX" cap="small" dirty="0">
                <a:effectLst/>
                <a:latin typeface="Times New Roman" panose="02020603050405020304" pitchFamily="18" charset="0"/>
                <a:cs typeface="Times New Roman" panose="02020603050405020304" pitchFamily="18" charset="0"/>
              </a:rPr>
              <a:t>(EIC-2)</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61960569"/>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4525110" y="1685566"/>
            <a:ext cx="4618890" cy="4794192"/>
          </a:xfrm>
          <a:prstGeom prst="rect">
            <a:avLst/>
          </a:prstGeom>
          <a:solidFill>
            <a:schemeClr val="bg2">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Times New Roman" panose="02020603050405020304" pitchFamily="18" charset="0"/>
              <a:cs typeface="Times New Roman" panose="02020603050405020304" pitchFamily="18" charset="0"/>
            </a:endParaRPr>
          </a:p>
        </p:txBody>
      </p:sp>
      <p:sp>
        <p:nvSpPr>
          <p:cNvPr id="2" name="1 Título"/>
          <p:cNvSpPr>
            <a:spLocks noGrp="1"/>
          </p:cNvSpPr>
          <p:nvPr>
            <p:ph type="title"/>
          </p:nvPr>
        </p:nvSpPr>
        <p:spPr/>
        <p:txBody>
          <a:bodyPr/>
          <a:lstStyle/>
          <a:p>
            <a:r>
              <a:rPr lang="es-MX" dirty="0" smtClean="0">
                <a:latin typeface="Times New Roman" panose="02020603050405020304" pitchFamily="18" charset="0"/>
                <a:cs typeface="Times New Roman" panose="02020603050405020304" pitchFamily="18" charset="0"/>
              </a:rPr>
              <a:t>Resultados del EIC-2</a:t>
            </a:r>
            <a:br>
              <a:rPr lang="es-MX" dirty="0" smtClean="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Auditoría Interna</a:t>
            </a:r>
          </a:p>
        </p:txBody>
      </p:sp>
      <p:graphicFrame>
        <p:nvGraphicFramePr>
          <p:cNvPr id="24" name="23 Gráfico"/>
          <p:cNvGraphicFramePr>
            <a:graphicFrameLocks noChangeAspect="1"/>
          </p:cNvGraphicFramePr>
          <p:nvPr>
            <p:extLst>
              <p:ext uri="{D42A27DB-BD31-4B8C-83A1-F6EECF244321}">
                <p14:modId xmlns:p14="http://schemas.microsoft.com/office/powerpoint/2010/main" xmlns="" val="4171122928"/>
              </p:ext>
            </p:extLst>
          </p:nvPr>
        </p:nvGraphicFramePr>
        <p:xfrm>
          <a:off x="455485" y="2726466"/>
          <a:ext cx="3668721" cy="3087840"/>
        </p:xfrm>
        <a:graphic>
          <a:graphicData uri="http://schemas.openxmlformats.org/drawingml/2006/chart">
            <c:chart xmlns:c="http://schemas.openxmlformats.org/drawingml/2006/chart" xmlns:r="http://schemas.openxmlformats.org/officeDocument/2006/relationships" r:id="rId3"/>
          </a:graphicData>
        </a:graphic>
      </p:graphicFrame>
      <p:sp>
        <p:nvSpPr>
          <p:cNvPr id="25" name="24 CuadroTexto"/>
          <p:cNvSpPr txBox="1"/>
          <p:nvPr/>
        </p:nvSpPr>
        <p:spPr>
          <a:xfrm>
            <a:off x="2754178" y="3599438"/>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[58.3%]</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6" name="25 CuadroTexto"/>
          <p:cNvSpPr txBox="1"/>
          <p:nvPr/>
        </p:nvSpPr>
        <p:spPr>
          <a:xfrm>
            <a:off x="1746066" y="4149080"/>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[17.0%]</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7" name="26 CuadroTexto"/>
          <p:cNvSpPr txBox="1"/>
          <p:nvPr/>
        </p:nvSpPr>
        <p:spPr>
          <a:xfrm>
            <a:off x="1907704" y="4720198"/>
            <a:ext cx="570990"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[4.6%]</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9" name="28 CuadroTexto"/>
          <p:cNvSpPr txBox="1"/>
          <p:nvPr/>
        </p:nvSpPr>
        <p:spPr>
          <a:xfrm>
            <a:off x="1979712" y="5267012"/>
            <a:ext cx="570990"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[2.1%]</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30" name="29 CuadroTexto"/>
          <p:cNvSpPr txBox="1"/>
          <p:nvPr/>
        </p:nvSpPr>
        <p:spPr>
          <a:xfrm>
            <a:off x="2459806" y="6218148"/>
            <a:ext cx="3597460" cy="261610"/>
          </a:xfrm>
          <a:prstGeom prst="rect">
            <a:avLst/>
          </a:prstGeom>
          <a:noFill/>
        </p:spPr>
        <p:txBody>
          <a:bodyPr wrap="none" rtlCol="0">
            <a:spAutoFit/>
          </a:bodyPr>
          <a:lstStyle/>
          <a:p>
            <a:r>
              <a:rPr lang="es-MX" sz="1100" dirty="0">
                <a:solidFill>
                  <a:schemeClr val="tx1">
                    <a:lumMod val="75000"/>
                    <a:lumOff val="25000"/>
                  </a:schemeClr>
                </a:solidFill>
                <a:latin typeface="Times New Roman" panose="02020603050405020304" pitchFamily="18" charset="0"/>
                <a:cs typeface="Times New Roman" panose="02020603050405020304" pitchFamily="18" charset="0"/>
              </a:rPr>
              <a:t>[Participación en la prima directa del mercado, en corchetes</a:t>
            </a:r>
            <a:r>
              <a:rPr lang="es-MX" sz="110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s-MX"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1" name="4 Marcador de texto"/>
          <p:cNvSpPr>
            <a:spLocks noGrp="1"/>
          </p:cNvSpPr>
          <p:nvPr>
            <p:ph type="body" sz="quarter" idx="3"/>
          </p:nvPr>
        </p:nvSpPr>
        <p:spPr>
          <a:xfrm>
            <a:off x="2523008" y="1997882"/>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a:latin typeface="Times New Roman" panose="02020603050405020304" pitchFamily="18" charset="0"/>
                <a:cs typeface="Times New Roman" panose="02020603050405020304" pitchFamily="18" charset="0"/>
              </a:rPr>
              <a:t>Porcentaje de 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67.7%</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32" name="31 Rectángulo"/>
          <p:cNvSpPr/>
          <p:nvPr/>
        </p:nvSpPr>
        <p:spPr>
          <a:xfrm>
            <a:off x="251520" y="1907540"/>
            <a:ext cx="886781"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Seguros</a:t>
            </a:r>
            <a:endParaRPr lang="es-MX" sz="1700" dirty="0">
              <a:latin typeface="Times New Roman" panose="02020603050405020304" pitchFamily="18" charset="0"/>
              <a:cs typeface="Times New Roman" panose="02020603050405020304" pitchFamily="18" charset="0"/>
            </a:endParaRPr>
          </a:p>
        </p:txBody>
      </p:sp>
      <p:sp>
        <p:nvSpPr>
          <p:cNvPr id="40" name="39 Rectángulo"/>
          <p:cNvSpPr/>
          <p:nvPr/>
        </p:nvSpPr>
        <p:spPr>
          <a:xfrm>
            <a:off x="4771242" y="1907540"/>
            <a:ext cx="849913"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Fianzas</a:t>
            </a:r>
            <a:endParaRPr lang="es-MX" sz="1700" dirty="0">
              <a:latin typeface="Times New Roman" panose="02020603050405020304" pitchFamily="18" charset="0"/>
              <a:cs typeface="Times New Roman" panose="02020603050405020304" pitchFamily="18" charset="0"/>
            </a:endParaRPr>
          </a:p>
        </p:txBody>
      </p:sp>
      <p:sp>
        <p:nvSpPr>
          <p:cNvPr id="41" name="40 CuadroTexto"/>
          <p:cNvSpPr txBox="1"/>
          <p:nvPr/>
        </p:nvSpPr>
        <p:spPr>
          <a:xfrm>
            <a:off x="35496" y="6525344"/>
            <a:ext cx="1188146" cy="230832"/>
          </a:xfrm>
          <a:prstGeom prst="rect">
            <a:avLst/>
          </a:prstGeom>
          <a:noFill/>
        </p:spPr>
        <p:txBody>
          <a:bodyPr wrap="none" rtlCol="0">
            <a:spAutoFit/>
          </a:bodyPr>
          <a:lstStyle/>
          <a:p>
            <a:r>
              <a:rPr lang="es-MX" sz="900" dirty="0" smtClean="0">
                <a:solidFill>
                  <a:schemeClr val="bg1"/>
                </a:solidFill>
                <a:latin typeface="Times New Roman" panose="02020603050405020304" pitchFamily="18" charset="0"/>
                <a:cs typeface="Times New Roman" panose="02020603050405020304" pitchFamily="18" charset="0"/>
              </a:rPr>
              <a:t>Fuente: CNSF, EIC-2</a:t>
            </a:r>
            <a:endParaRPr lang="es-MX" sz="900" dirty="0">
              <a:solidFill>
                <a:schemeClr val="bg1"/>
              </a:solidFill>
              <a:latin typeface="Times New Roman" panose="02020603050405020304" pitchFamily="18" charset="0"/>
              <a:cs typeface="Times New Roman" panose="02020603050405020304" pitchFamily="18" charset="0"/>
            </a:endParaRPr>
          </a:p>
        </p:txBody>
      </p:sp>
      <p:graphicFrame>
        <p:nvGraphicFramePr>
          <p:cNvPr id="42" name="41 Gráfico"/>
          <p:cNvGraphicFramePr>
            <a:graphicFrameLocks noChangeAspect="1"/>
          </p:cNvGraphicFramePr>
          <p:nvPr>
            <p:extLst>
              <p:ext uri="{D42A27DB-BD31-4B8C-83A1-F6EECF244321}">
                <p14:modId xmlns:p14="http://schemas.microsoft.com/office/powerpoint/2010/main" xmlns="" val="707328018"/>
              </p:ext>
            </p:extLst>
          </p:nvPr>
        </p:nvGraphicFramePr>
        <p:xfrm>
          <a:off x="5000194" y="2717424"/>
          <a:ext cx="3668721" cy="3087840"/>
        </p:xfrm>
        <a:graphic>
          <a:graphicData uri="http://schemas.openxmlformats.org/drawingml/2006/chart">
            <c:chart xmlns:c="http://schemas.openxmlformats.org/drawingml/2006/chart" xmlns:r="http://schemas.openxmlformats.org/officeDocument/2006/relationships" r:id="rId4"/>
          </a:graphicData>
        </a:graphic>
      </p:graphicFrame>
      <p:sp>
        <p:nvSpPr>
          <p:cNvPr id="43" name="4 Marcador de texto"/>
          <p:cNvSpPr>
            <a:spLocks noGrp="1"/>
          </p:cNvSpPr>
          <p:nvPr>
            <p:ph type="body" sz="quarter" idx="3"/>
          </p:nvPr>
        </p:nvSpPr>
        <p:spPr>
          <a:xfrm>
            <a:off x="7067717" y="1988840"/>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a:latin typeface="Times New Roman" panose="02020603050405020304" pitchFamily="18" charset="0"/>
                <a:cs typeface="Times New Roman" panose="02020603050405020304" pitchFamily="18" charset="0"/>
              </a:rPr>
              <a:t>Porcentaje de 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67.0%</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44" name="43 CuadroTexto"/>
          <p:cNvSpPr txBox="1"/>
          <p:nvPr/>
        </p:nvSpPr>
        <p:spPr>
          <a:xfrm>
            <a:off x="7380312" y="3571695"/>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[46.7%]</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46" name="45 CuadroTexto"/>
          <p:cNvSpPr txBox="1"/>
          <p:nvPr/>
        </p:nvSpPr>
        <p:spPr>
          <a:xfrm>
            <a:off x="6948264" y="4679558"/>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[18.7%]</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47" name="46 CuadroTexto"/>
          <p:cNvSpPr txBox="1"/>
          <p:nvPr/>
        </p:nvSpPr>
        <p:spPr>
          <a:xfrm>
            <a:off x="6189285" y="5255622"/>
            <a:ext cx="570990"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[5.8%]</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19" name="18 CuadroTexto"/>
          <p:cNvSpPr txBox="1"/>
          <p:nvPr/>
        </p:nvSpPr>
        <p:spPr>
          <a:xfrm>
            <a:off x="6084168" y="4149080"/>
            <a:ext cx="570990"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[8.2%]</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0" name="19 CuadroTexto"/>
          <p:cNvSpPr txBox="1"/>
          <p:nvPr/>
        </p:nvSpPr>
        <p:spPr>
          <a:xfrm>
            <a:off x="1386026" y="3023374"/>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[16.7%]</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1" name="20 CuadroTexto"/>
          <p:cNvSpPr txBox="1"/>
          <p:nvPr/>
        </p:nvSpPr>
        <p:spPr>
          <a:xfrm>
            <a:off x="6498594" y="3023374"/>
            <a:ext cx="641522" cy="261610"/>
          </a:xfrm>
          <a:prstGeom prst="rect">
            <a:avLst/>
          </a:prstGeom>
          <a:noFill/>
        </p:spPr>
        <p:txBody>
          <a:bodyPr wrap="none" rtlCol="0">
            <a:spAutoFit/>
          </a:bodyPr>
          <a:lstStyle/>
          <a:p>
            <a:r>
              <a:rPr lang="es-MX" sz="1100" dirty="0" smtClean="0">
                <a:solidFill>
                  <a:schemeClr val="tx1">
                    <a:lumMod val="75000"/>
                    <a:lumOff val="25000"/>
                  </a:schemeClr>
                </a:solidFill>
                <a:latin typeface="Times New Roman" panose="02020603050405020304" pitchFamily="18" charset="0"/>
                <a:cs typeface="Times New Roman" panose="02020603050405020304" pitchFamily="18" charset="0"/>
              </a:rPr>
              <a:t>[20.4%]</a:t>
            </a:r>
            <a:endParaRPr lang="es-MX"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17317819"/>
      </p:ext>
    </p:extLst>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4525110" y="1685566"/>
            <a:ext cx="4618890" cy="4794192"/>
          </a:xfrm>
          <a:prstGeom prst="rect">
            <a:avLst/>
          </a:prstGeom>
          <a:solidFill>
            <a:schemeClr val="bg2">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Times New Roman" panose="02020603050405020304" pitchFamily="18" charset="0"/>
              <a:cs typeface="Times New Roman" panose="02020603050405020304" pitchFamily="18" charset="0"/>
            </a:endParaRPr>
          </a:p>
        </p:txBody>
      </p:sp>
      <p:sp>
        <p:nvSpPr>
          <p:cNvPr id="2" name="1 Título"/>
          <p:cNvSpPr>
            <a:spLocks noGrp="1"/>
          </p:cNvSpPr>
          <p:nvPr>
            <p:ph type="title"/>
          </p:nvPr>
        </p:nvSpPr>
        <p:spPr/>
        <p:txBody>
          <a:bodyPr/>
          <a:lstStyle/>
          <a:p>
            <a:r>
              <a:rPr lang="es-MX" dirty="0" smtClean="0">
                <a:latin typeface="Times New Roman" panose="02020603050405020304" pitchFamily="18" charset="0"/>
                <a:cs typeface="Times New Roman" panose="02020603050405020304" pitchFamily="18" charset="0"/>
              </a:rPr>
              <a:t>Resultados del EIC-2</a:t>
            </a:r>
            <a:br>
              <a:rPr lang="es-MX" dirty="0" smtClean="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Auditoría Interna</a:t>
            </a:r>
          </a:p>
        </p:txBody>
      </p:sp>
      <p:graphicFrame>
        <p:nvGraphicFramePr>
          <p:cNvPr id="32" name="31 Gráfico"/>
          <p:cNvGraphicFramePr>
            <a:graphicFrameLocks noChangeAspect="1"/>
          </p:cNvGraphicFramePr>
          <p:nvPr>
            <p:extLst>
              <p:ext uri="{D42A27DB-BD31-4B8C-83A1-F6EECF244321}">
                <p14:modId xmlns:p14="http://schemas.microsoft.com/office/powerpoint/2010/main" xmlns="" val="2601139330"/>
              </p:ext>
            </p:extLst>
          </p:nvPr>
        </p:nvGraphicFramePr>
        <p:xfrm>
          <a:off x="366052" y="2996952"/>
          <a:ext cx="3849933"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11" name="10 Rectángulo"/>
          <p:cNvSpPr/>
          <p:nvPr/>
        </p:nvSpPr>
        <p:spPr>
          <a:xfrm>
            <a:off x="251520" y="1907540"/>
            <a:ext cx="886781"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Seguros</a:t>
            </a:r>
            <a:endParaRPr lang="es-MX" sz="1700" dirty="0">
              <a:latin typeface="Times New Roman" panose="02020603050405020304" pitchFamily="18" charset="0"/>
              <a:cs typeface="Times New Roman" panose="02020603050405020304" pitchFamily="18" charset="0"/>
            </a:endParaRPr>
          </a:p>
        </p:txBody>
      </p:sp>
      <p:sp>
        <p:nvSpPr>
          <p:cNvPr id="12" name="11 Rectángulo"/>
          <p:cNvSpPr/>
          <p:nvPr/>
        </p:nvSpPr>
        <p:spPr>
          <a:xfrm>
            <a:off x="4771242" y="1907540"/>
            <a:ext cx="849913"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Fianzas</a:t>
            </a:r>
            <a:endParaRPr lang="es-MX" sz="1700" dirty="0">
              <a:latin typeface="Times New Roman" panose="02020603050405020304" pitchFamily="18" charset="0"/>
              <a:cs typeface="Times New Roman" panose="02020603050405020304" pitchFamily="18" charset="0"/>
            </a:endParaRPr>
          </a:p>
        </p:txBody>
      </p:sp>
      <p:sp>
        <p:nvSpPr>
          <p:cNvPr id="15" name="4 Marcador de texto"/>
          <p:cNvSpPr>
            <a:spLocks noGrp="1"/>
          </p:cNvSpPr>
          <p:nvPr>
            <p:ph type="body" sz="quarter" idx="3"/>
          </p:nvPr>
        </p:nvSpPr>
        <p:spPr>
          <a:xfrm>
            <a:off x="2523008" y="1985344"/>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smtClean="0">
                <a:latin typeface="Times New Roman" panose="02020603050405020304" pitchFamily="18" charset="0"/>
                <a:cs typeface="Times New Roman" panose="02020603050405020304" pitchFamily="18" charset="0"/>
              </a:rPr>
              <a:t>Plazo promedio de </a:t>
            </a:r>
            <a:r>
              <a:rPr lang="es-MX" sz="1300" dirty="0">
                <a:latin typeface="Times New Roman" panose="02020603050405020304" pitchFamily="18" charset="0"/>
                <a:cs typeface="Times New Roman" panose="02020603050405020304" pitchFamily="18" charset="0"/>
              </a:rPr>
              <a:t>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7.1 meses</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17" name="16 CuadroTexto"/>
          <p:cNvSpPr txBox="1"/>
          <p:nvPr/>
        </p:nvSpPr>
        <p:spPr>
          <a:xfrm>
            <a:off x="35496" y="6525344"/>
            <a:ext cx="1188146" cy="230832"/>
          </a:xfrm>
          <a:prstGeom prst="rect">
            <a:avLst/>
          </a:prstGeom>
          <a:noFill/>
        </p:spPr>
        <p:txBody>
          <a:bodyPr wrap="none" rtlCol="0">
            <a:spAutoFit/>
          </a:bodyPr>
          <a:lstStyle/>
          <a:p>
            <a:r>
              <a:rPr lang="es-MX" sz="900" dirty="0" smtClean="0">
                <a:solidFill>
                  <a:schemeClr val="bg1"/>
                </a:solidFill>
                <a:latin typeface="Times New Roman" panose="02020603050405020304" pitchFamily="18" charset="0"/>
                <a:cs typeface="Times New Roman" panose="02020603050405020304" pitchFamily="18" charset="0"/>
              </a:rPr>
              <a:t>Fuente: CNSF, EIC-2</a:t>
            </a:r>
            <a:endParaRPr lang="es-MX" sz="900" dirty="0">
              <a:solidFill>
                <a:schemeClr val="bg1"/>
              </a:solidFill>
              <a:latin typeface="Times New Roman" panose="02020603050405020304" pitchFamily="18" charset="0"/>
              <a:cs typeface="Times New Roman" panose="02020603050405020304" pitchFamily="18" charset="0"/>
            </a:endParaRPr>
          </a:p>
        </p:txBody>
      </p:sp>
      <p:graphicFrame>
        <p:nvGraphicFramePr>
          <p:cNvPr id="19" name="18 Gráfico"/>
          <p:cNvGraphicFramePr>
            <a:graphicFrameLocks noChangeAspect="1"/>
          </p:cNvGraphicFramePr>
          <p:nvPr>
            <p:extLst>
              <p:ext uri="{D42A27DB-BD31-4B8C-83A1-F6EECF244321}">
                <p14:modId xmlns:p14="http://schemas.microsoft.com/office/powerpoint/2010/main" xmlns="" val="2893129808"/>
              </p:ext>
            </p:extLst>
          </p:nvPr>
        </p:nvGraphicFramePr>
        <p:xfrm>
          <a:off x="4946318" y="3224024"/>
          <a:ext cx="3849933" cy="3240360"/>
        </p:xfrm>
        <a:graphic>
          <a:graphicData uri="http://schemas.openxmlformats.org/drawingml/2006/chart">
            <c:chart xmlns:c="http://schemas.openxmlformats.org/drawingml/2006/chart" xmlns:r="http://schemas.openxmlformats.org/officeDocument/2006/relationships" r:id="rId4"/>
          </a:graphicData>
        </a:graphic>
      </p:graphicFrame>
      <p:sp>
        <p:nvSpPr>
          <p:cNvPr id="23" name="4 Marcador de texto"/>
          <p:cNvSpPr>
            <a:spLocks noGrp="1"/>
          </p:cNvSpPr>
          <p:nvPr>
            <p:ph type="body" sz="quarter" idx="3"/>
          </p:nvPr>
        </p:nvSpPr>
        <p:spPr>
          <a:xfrm>
            <a:off x="7067717" y="1988840"/>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smtClean="0">
                <a:latin typeface="Times New Roman" panose="02020603050405020304" pitchFamily="18" charset="0"/>
                <a:cs typeface="Times New Roman" panose="02020603050405020304" pitchFamily="18" charset="0"/>
              </a:rPr>
              <a:t>Plazo promedio de </a:t>
            </a:r>
            <a:r>
              <a:rPr lang="es-MX" sz="1300" dirty="0">
                <a:latin typeface="Times New Roman" panose="02020603050405020304" pitchFamily="18" charset="0"/>
                <a:cs typeface="Times New Roman" panose="02020603050405020304" pitchFamily="18" charset="0"/>
              </a:rPr>
              <a:t>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6.1 meses</a:t>
            </a:r>
            <a:endParaRPr lang="es-MX" sz="1500" b="1" dirty="0">
              <a:solidFill>
                <a:srgbClr val="D6370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91030378"/>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4525110" y="1685566"/>
            <a:ext cx="4618890" cy="4794192"/>
          </a:xfrm>
          <a:prstGeom prst="rect">
            <a:avLst/>
          </a:prstGeom>
          <a:solidFill>
            <a:schemeClr val="bg2">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Times New Roman" panose="02020603050405020304" pitchFamily="18" charset="0"/>
              <a:cs typeface="Times New Roman" panose="02020603050405020304" pitchFamily="18" charset="0"/>
            </a:endParaRPr>
          </a:p>
        </p:txBody>
      </p:sp>
      <p:sp>
        <p:nvSpPr>
          <p:cNvPr id="2" name="1 Título"/>
          <p:cNvSpPr>
            <a:spLocks noGrp="1"/>
          </p:cNvSpPr>
          <p:nvPr>
            <p:ph type="title"/>
          </p:nvPr>
        </p:nvSpPr>
        <p:spPr/>
        <p:txBody>
          <a:bodyPr/>
          <a:lstStyle/>
          <a:p>
            <a:r>
              <a:rPr lang="es-MX" dirty="0" smtClean="0">
                <a:latin typeface="Times New Roman" panose="02020603050405020304" pitchFamily="18" charset="0"/>
                <a:cs typeface="Times New Roman" panose="02020603050405020304" pitchFamily="18" charset="0"/>
              </a:rPr>
              <a:t>Resultados del EIC-2</a:t>
            </a:r>
            <a:br>
              <a:rPr lang="es-MX" dirty="0" smtClean="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Función Actuarial</a:t>
            </a:r>
          </a:p>
        </p:txBody>
      </p:sp>
      <p:graphicFrame>
        <p:nvGraphicFramePr>
          <p:cNvPr id="24" name="23 Gráfico"/>
          <p:cNvGraphicFramePr>
            <a:graphicFrameLocks noChangeAspect="1"/>
          </p:cNvGraphicFramePr>
          <p:nvPr>
            <p:extLst>
              <p:ext uri="{D42A27DB-BD31-4B8C-83A1-F6EECF244321}">
                <p14:modId xmlns:p14="http://schemas.microsoft.com/office/powerpoint/2010/main" xmlns="" val="2724124240"/>
              </p:ext>
            </p:extLst>
          </p:nvPr>
        </p:nvGraphicFramePr>
        <p:xfrm>
          <a:off x="455485" y="2726466"/>
          <a:ext cx="3668721" cy="3087840"/>
        </p:xfrm>
        <a:graphic>
          <a:graphicData uri="http://schemas.openxmlformats.org/drawingml/2006/chart">
            <c:chart xmlns:c="http://schemas.openxmlformats.org/drawingml/2006/chart" xmlns:r="http://schemas.openxmlformats.org/officeDocument/2006/relationships" r:id="rId3"/>
          </a:graphicData>
        </a:graphic>
      </p:graphicFrame>
      <p:sp>
        <p:nvSpPr>
          <p:cNvPr id="25" name="24 CuadroTexto"/>
          <p:cNvSpPr txBox="1"/>
          <p:nvPr/>
        </p:nvSpPr>
        <p:spPr>
          <a:xfrm>
            <a:off x="1475656" y="3573016"/>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[21.8%]</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6" name="25 CuadroTexto"/>
          <p:cNvSpPr txBox="1"/>
          <p:nvPr/>
        </p:nvSpPr>
        <p:spPr>
          <a:xfrm>
            <a:off x="2754178" y="4149080"/>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[60.5%]</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7" name="26 CuadroTexto"/>
          <p:cNvSpPr txBox="1"/>
          <p:nvPr/>
        </p:nvSpPr>
        <p:spPr>
          <a:xfrm>
            <a:off x="1818074" y="4679558"/>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[15.0%]</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9" name="28 CuadroTexto"/>
          <p:cNvSpPr txBox="1"/>
          <p:nvPr/>
        </p:nvSpPr>
        <p:spPr>
          <a:xfrm>
            <a:off x="1691680" y="5267012"/>
            <a:ext cx="570990" cy="261610"/>
          </a:xfrm>
          <a:prstGeom prst="rect">
            <a:avLst/>
          </a:prstGeom>
          <a:noFill/>
        </p:spPr>
        <p:txBody>
          <a:bodyPr wrap="none" rtlCol="0">
            <a:spAutoFit/>
          </a:bodyPr>
          <a:lstStyle/>
          <a:p>
            <a:r>
              <a:rPr lang="es-MX" sz="1100" dirty="0" smtClean="0">
                <a:solidFill>
                  <a:schemeClr val="tx1">
                    <a:lumMod val="75000"/>
                    <a:lumOff val="25000"/>
                  </a:schemeClr>
                </a:solidFill>
                <a:latin typeface="Times New Roman" panose="02020603050405020304" pitchFamily="18" charset="0"/>
                <a:cs typeface="Times New Roman" panose="02020603050405020304" pitchFamily="18" charset="0"/>
              </a:rPr>
              <a:t>[1.4%]</a:t>
            </a:r>
            <a:endParaRPr lang="es-MX"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0" name="29 CuadroTexto"/>
          <p:cNvSpPr txBox="1"/>
          <p:nvPr/>
        </p:nvSpPr>
        <p:spPr>
          <a:xfrm>
            <a:off x="2459806" y="6218148"/>
            <a:ext cx="3597460" cy="261610"/>
          </a:xfrm>
          <a:prstGeom prst="rect">
            <a:avLst/>
          </a:prstGeom>
          <a:noFill/>
        </p:spPr>
        <p:txBody>
          <a:bodyPr wrap="none" rtlCol="0">
            <a:spAutoFit/>
          </a:bodyPr>
          <a:lstStyle/>
          <a:p>
            <a:r>
              <a:rPr lang="es-MX" sz="1100" dirty="0">
                <a:solidFill>
                  <a:schemeClr val="tx1">
                    <a:lumMod val="75000"/>
                    <a:lumOff val="25000"/>
                  </a:schemeClr>
                </a:solidFill>
                <a:latin typeface="Times New Roman" panose="02020603050405020304" pitchFamily="18" charset="0"/>
                <a:cs typeface="Times New Roman" panose="02020603050405020304" pitchFamily="18" charset="0"/>
              </a:rPr>
              <a:t>[Participación en la prima directa del mercado, en corchetes</a:t>
            </a:r>
            <a:r>
              <a:rPr lang="es-MX" sz="110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s-MX"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1" name="4 Marcador de texto"/>
          <p:cNvSpPr>
            <a:spLocks noGrp="1"/>
          </p:cNvSpPr>
          <p:nvPr>
            <p:ph type="body" sz="quarter" idx="3"/>
          </p:nvPr>
        </p:nvSpPr>
        <p:spPr>
          <a:xfrm>
            <a:off x="2523008" y="1997882"/>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a:latin typeface="Times New Roman" panose="02020603050405020304" pitchFamily="18" charset="0"/>
                <a:cs typeface="Times New Roman" panose="02020603050405020304" pitchFamily="18" charset="0"/>
              </a:rPr>
              <a:t>Porcentaje de 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65.5%</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32" name="31 Rectángulo"/>
          <p:cNvSpPr/>
          <p:nvPr/>
        </p:nvSpPr>
        <p:spPr>
          <a:xfrm>
            <a:off x="251520" y="1907540"/>
            <a:ext cx="886781"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Seguros</a:t>
            </a:r>
            <a:endParaRPr lang="es-MX" sz="1700" dirty="0">
              <a:latin typeface="Times New Roman" panose="02020603050405020304" pitchFamily="18" charset="0"/>
              <a:cs typeface="Times New Roman" panose="02020603050405020304" pitchFamily="18" charset="0"/>
            </a:endParaRPr>
          </a:p>
        </p:txBody>
      </p:sp>
      <p:sp>
        <p:nvSpPr>
          <p:cNvPr id="40" name="39 Rectángulo"/>
          <p:cNvSpPr/>
          <p:nvPr/>
        </p:nvSpPr>
        <p:spPr>
          <a:xfrm>
            <a:off x="4771242" y="1907540"/>
            <a:ext cx="849913"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Fianzas</a:t>
            </a:r>
            <a:endParaRPr lang="es-MX" sz="1700" dirty="0">
              <a:latin typeface="Times New Roman" panose="02020603050405020304" pitchFamily="18" charset="0"/>
              <a:cs typeface="Times New Roman" panose="02020603050405020304" pitchFamily="18" charset="0"/>
            </a:endParaRPr>
          </a:p>
        </p:txBody>
      </p:sp>
      <p:sp>
        <p:nvSpPr>
          <p:cNvPr id="41" name="40 CuadroTexto"/>
          <p:cNvSpPr txBox="1"/>
          <p:nvPr/>
        </p:nvSpPr>
        <p:spPr>
          <a:xfrm>
            <a:off x="35496" y="6525344"/>
            <a:ext cx="1188146" cy="230832"/>
          </a:xfrm>
          <a:prstGeom prst="rect">
            <a:avLst/>
          </a:prstGeom>
          <a:noFill/>
        </p:spPr>
        <p:txBody>
          <a:bodyPr wrap="none" rtlCol="0">
            <a:spAutoFit/>
          </a:bodyPr>
          <a:lstStyle/>
          <a:p>
            <a:r>
              <a:rPr lang="es-MX" sz="900" dirty="0" smtClean="0">
                <a:solidFill>
                  <a:schemeClr val="bg1"/>
                </a:solidFill>
                <a:latin typeface="Times New Roman" panose="02020603050405020304" pitchFamily="18" charset="0"/>
                <a:cs typeface="Times New Roman" panose="02020603050405020304" pitchFamily="18" charset="0"/>
              </a:rPr>
              <a:t>Fuente: CNSF, EIC-2</a:t>
            </a:r>
            <a:endParaRPr lang="es-MX" sz="900" dirty="0">
              <a:solidFill>
                <a:schemeClr val="bg1"/>
              </a:solidFill>
              <a:latin typeface="Times New Roman" panose="02020603050405020304" pitchFamily="18" charset="0"/>
              <a:cs typeface="Times New Roman" panose="02020603050405020304" pitchFamily="18" charset="0"/>
            </a:endParaRPr>
          </a:p>
        </p:txBody>
      </p:sp>
      <p:graphicFrame>
        <p:nvGraphicFramePr>
          <p:cNvPr id="42" name="41 Gráfico"/>
          <p:cNvGraphicFramePr>
            <a:graphicFrameLocks noChangeAspect="1"/>
          </p:cNvGraphicFramePr>
          <p:nvPr>
            <p:extLst>
              <p:ext uri="{D42A27DB-BD31-4B8C-83A1-F6EECF244321}">
                <p14:modId xmlns:p14="http://schemas.microsoft.com/office/powerpoint/2010/main" xmlns="" val="2310073052"/>
              </p:ext>
            </p:extLst>
          </p:nvPr>
        </p:nvGraphicFramePr>
        <p:xfrm>
          <a:off x="5000194" y="2717424"/>
          <a:ext cx="3668721" cy="3087840"/>
        </p:xfrm>
        <a:graphic>
          <a:graphicData uri="http://schemas.openxmlformats.org/drawingml/2006/chart">
            <c:chart xmlns:c="http://schemas.openxmlformats.org/drawingml/2006/chart" xmlns:r="http://schemas.openxmlformats.org/officeDocument/2006/relationships" r:id="rId4"/>
          </a:graphicData>
        </a:graphic>
      </p:graphicFrame>
      <p:sp>
        <p:nvSpPr>
          <p:cNvPr id="43" name="4 Marcador de texto"/>
          <p:cNvSpPr>
            <a:spLocks noGrp="1"/>
          </p:cNvSpPr>
          <p:nvPr>
            <p:ph type="body" sz="quarter" idx="3"/>
          </p:nvPr>
        </p:nvSpPr>
        <p:spPr>
          <a:xfrm>
            <a:off x="7067717" y="1988840"/>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a:latin typeface="Times New Roman" panose="02020603050405020304" pitchFamily="18" charset="0"/>
                <a:cs typeface="Times New Roman" panose="02020603050405020304" pitchFamily="18" charset="0"/>
              </a:rPr>
              <a:t>Porcentaje de 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73.9%</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44" name="43 CuadroTexto"/>
          <p:cNvSpPr txBox="1"/>
          <p:nvPr/>
        </p:nvSpPr>
        <p:spPr>
          <a:xfrm>
            <a:off x="6282570" y="3571695"/>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[24.5%]</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47" name="46 CuadroTexto"/>
          <p:cNvSpPr txBox="1"/>
          <p:nvPr/>
        </p:nvSpPr>
        <p:spPr>
          <a:xfrm>
            <a:off x="6598384" y="4699878"/>
            <a:ext cx="570990" cy="261610"/>
          </a:xfrm>
          <a:prstGeom prst="rect">
            <a:avLst/>
          </a:prstGeom>
          <a:noFill/>
        </p:spPr>
        <p:txBody>
          <a:bodyPr wrap="none" rtlCol="0">
            <a:spAutoFit/>
          </a:bodyPr>
          <a:lstStyle/>
          <a:p>
            <a:r>
              <a:rPr lang="es-MX" sz="1100" dirty="0" smtClean="0">
                <a:solidFill>
                  <a:schemeClr val="tx1">
                    <a:lumMod val="75000"/>
                    <a:lumOff val="25000"/>
                  </a:schemeClr>
                </a:solidFill>
                <a:latin typeface="Times New Roman" panose="02020603050405020304" pitchFamily="18" charset="0"/>
                <a:cs typeface="Times New Roman" panose="02020603050405020304" pitchFamily="18" charset="0"/>
              </a:rPr>
              <a:t>[3.3%]</a:t>
            </a:r>
            <a:endParaRPr lang="es-MX"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19" name="18 CuadroTexto"/>
          <p:cNvSpPr txBox="1"/>
          <p:nvPr/>
        </p:nvSpPr>
        <p:spPr>
          <a:xfrm>
            <a:off x="7308304" y="4149080"/>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[72.0%]</a:t>
            </a:r>
            <a:endParaRPr lang="es-MX" sz="11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33914974"/>
      </p:ext>
    </p:extLst>
  </p:cSld>
  <p:clrMapOvr>
    <a:masterClrMapping/>
  </p:clrMapOvr>
  <p:transition spd="slow">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4525110" y="1685566"/>
            <a:ext cx="4618890" cy="4794192"/>
          </a:xfrm>
          <a:prstGeom prst="rect">
            <a:avLst/>
          </a:prstGeom>
          <a:solidFill>
            <a:schemeClr val="bg2">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Times New Roman" panose="02020603050405020304" pitchFamily="18" charset="0"/>
              <a:cs typeface="Times New Roman" panose="02020603050405020304" pitchFamily="18" charset="0"/>
            </a:endParaRPr>
          </a:p>
        </p:txBody>
      </p:sp>
      <p:sp>
        <p:nvSpPr>
          <p:cNvPr id="2" name="1 Título"/>
          <p:cNvSpPr>
            <a:spLocks noGrp="1"/>
          </p:cNvSpPr>
          <p:nvPr>
            <p:ph type="title"/>
          </p:nvPr>
        </p:nvSpPr>
        <p:spPr/>
        <p:txBody>
          <a:bodyPr/>
          <a:lstStyle/>
          <a:p>
            <a:r>
              <a:rPr lang="es-MX" dirty="0" smtClean="0">
                <a:latin typeface="Times New Roman" panose="02020603050405020304" pitchFamily="18" charset="0"/>
                <a:cs typeface="Times New Roman" panose="02020603050405020304" pitchFamily="18" charset="0"/>
              </a:rPr>
              <a:t>Resultados del EIC-2</a:t>
            </a:r>
            <a:br>
              <a:rPr lang="es-MX" dirty="0" smtClean="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Función Actuarial</a:t>
            </a:r>
          </a:p>
        </p:txBody>
      </p:sp>
      <p:graphicFrame>
        <p:nvGraphicFramePr>
          <p:cNvPr id="32" name="31 Gráfico"/>
          <p:cNvGraphicFramePr>
            <a:graphicFrameLocks noChangeAspect="1"/>
          </p:cNvGraphicFramePr>
          <p:nvPr>
            <p:extLst>
              <p:ext uri="{D42A27DB-BD31-4B8C-83A1-F6EECF244321}">
                <p14:modId xmlns:p14="http://schemas.microsoft.com/office/powerpoint/2010/main" xmlns="" val="3760816478"/>
              </p:ext>
            </p:extLst>
          </p:nvPr>
        </p:nvGraphicFramePr>
        <p:xfrm>
          <a:off x="366052" y="2996952"/>
          <a:ext cx="3849933"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11" name="10 Rectángulo"/>
          <p:cNvSpPr/>
          <p:nvPr/>
        </p:nvSpPr>
        <p:spPr>
          <a:xfrm>
            <a:off x="251520" y="1907540"/>
            <a:ext cx="886781"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Seguros</a:t>
            </a:r>
            <a:endParaRPr lang="es-MX" sz="1700" dirty="0">
              <a:latin typeface="Times New Roman" panose="02020603050405020304" pitchFamily="18" charset="0"/>
              <a:cs typeface="Times New Roman" panose="02020603050405020304" pitchFamily="18" charset="0"/>
            </a:endParaRPr>
          </a:p>
        </p:txBody>
      </p:sp>
      <p:sp>
        <p:nvSpPr>
          <p:cNvPr id="12" name="11 Rectángulo"/>
          <p:cNvSpPr/>
          <p:nvPr/>
        </p:nvSpPr>
        <p:spPr>
          <a:xfrm>
            <a:off x="4771242" y="1907540"/>
            <a:ext cx="849913"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Fianzas</a:t>
            </a:r>
            <a:endParaRPr lang="es-MX" sz="1700" dirty="0">
              <a:latin typeface="Times New Roman" panose="02020603050405020304" pitchFamily="18" charset="0"/>
              <a:cs typeface="Times New Roman" panose="02020603050405020304" pitchFamily="18" charset="0"/>
            </a:endParaRPr>
          </a:p>
        </p:txBody>
      </p:sp>
      <p:sp>
        <p:nvSpPr>
          <p:cNvPr id="15" name="4 Marcador de texto"/>
          <p:cNvSpPr>
            <a:spLocks noGrp="1"/>
          </p:cNvSpPr>
          <p:nvPr>
            <p:ph type="body" sz="quarter" idx="3"/>
          </p:nvPr>
        </p:nvSpPr>
        <p:spPr>
          <a:xfrm>
            <a:off x="2523008" y="1981848"/>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smtClean="0">
                <a:latin typeface="Times New Roman" panose="02020603050405020304" pitchFamily="18" charset="0"/>
                <a:cs typeface="Times New Roman" panose="02020603050405020304" pitchFamily="18" charset="0"/>
              </a:rPr>
              <a:t>Plazo promedio de </a:t>
            </a:r>
            <a:r>
              <a:rPr lang="es-MX" sz="1300" dirty="0">
                <a:latin typeface="Times New Roman" panose="02020603050405020304" pitchFamily="18" charset="0"/>
                <a:cs typeface="Times New Roman" panose="02020603050405020304" pitchFamily="18" charset="0"/>
              </a:rPr>
              <a:t>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8.6 meses</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17" name="16 CuadroTexto"/>
          <p:cNvSpPr txBox="1"/>
          <p:nvPr/>
        </p:nvSpPr>
        <p:spPr>
          <a:xfrm>
            <a:off x="35496" y="6525344"/>
            <a:ext cx="1188146" cy="230832"/>
          </a:xfrm>
          <a:prstGeom prst="rect">
            <a:avLst/>
          </a:prstGeom>
          <a:noFill/>
        </p:spPr>
        <p:txBody>
          <a:bodyPr wrap="none" rtlCol="0">
            <a:spAutoFit/>
          </a:bodyPr>
          <a:lstStyle/>
          <a:p>
            <a:r>
              <a:rPr lang="es-MX" sz="900" dirty="0" smtClean="0">
                <a:solidFill>
                  <a:schemeClr val="bg1"/>
                </a:solidFill>
                <a:latin typeface="Times New Roman" panose="02020603050405020304" pitchFamily="18" charset="0"/>
                <a:cs typeface="Times New Roman" panose="02020603050405020304" pitchFamily="18" charset="0"/>
              </a:rPr>
              <a:t>Fuente: CNSF, EIC-2</a:t>
            </a:r>
            <a:endParaRPr lang="es-MX" sz="900" dirty="0">
              <a:solidFill>
                <a:schemeClr val="bg1"/>
              </a:solidFill>
              <a:latin typeface="Times New Roman" panose="02020603050405020304" pitchFamily="18" charset="0"/>
              <a:cs typeface="Times New Roman" panose="02020603050405020304" pitchFamily="18" charset="0"/>
            </a:endParaRPr>
          </a:p>
        </p:txBody>
      </p:sp>
      <p:graphicFrame>
        <p:nvGraphicFramePr>
          <p:cNvPr id="19" name="18 Gráfico"/>
          <p:cNvGraphicFramePr>
            <a:graphicFrameLocks noChangeAspect="1"/>
          </p:cNvGraphicFramePr>
          <p:nvPr>
            <p:extLst>
              <p:ext uri="{D42A27DB-BD31-4B8C-83A1-F6EECF244321}">
                <p14:modId xmlns:p14="http://schemas.microsoft.com/office/powerpoint/2010/main" xmlns="" val="3525778643"/>
              </p:ext>
            </p:extLst>
          </p:nvPr>
        </p:nvGraphicFramePr>
        <p:xfrm>
          <a:off x="4956478" y="3207990"/>
          <a:ext cx="3849933" cy="3240360"/>
        </p:xfrm>
        <a:graphic>
          <a:graphicData uri="http://schemas.openxmlformats.org/drawingml/2006/chart">
            <c:chart xmlns:c="http://schemas.openxmlformats.org/drawingml/2006/chart" xmlns:r="http://schemas.openxmlformats.org/officeDocument/2006/relationships" r:id="rId4"/>
          </a:graphicData>
        </a:graphic>
      </p:graphicFrame>
      <p:sp>
        <p:nvSpPr>
          <p:cNvPr id="23" name="4 Marcador de texto"/>
          <p:cNvSpPr>
            <a:spLocks noGrp="1"/>
          </p:cNvSpPr>
          <p:nvPr>
            <p:ph type="body" sz="quarter" idx="3"/>
          </p:nvPr>
        </p:nvSpPr>
        <p:spPr>
          <a:xfrm>
            <a:off x="7067717" y="1985344"/>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smtClean="0">
                <a:latin typeface="Times New Roman" panose="02020603050405020304" pitchFamily="18" charset="0"/>
                <a:cs typeface="Times New Roman" panose="02020603050405020304" pitchFamily="18" charset="0"/>
              </a:rPr>
              <a:t>Plazo promedio de </a:t>
            </a:r>
            <a:r>
              <a:rPr lang="es-MX" sz="1300" dirty="0">
                <a:latin typeface="Times New Roman" panose="02020603050405020304" pitchFamily="18" charset="0"/>
                <a:cs typeface="Times New Roman" panose="02020603050405020304" pitchFamily="18" charset="0"/>
              </a:rPr>
              <a:t>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7.3 meses</a:t>
            </a:r>
            <a:endParaRPr lang="es-MX" sz="1500" b="1" dirty="0">
              <a:solidFill>
                <a:srgbClr val="D6370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29399549"/>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4525110" y="1685566"/>
            <a:ext cx="4618890" cy="4794192"/>
          </a:xfrm>
          <a:prstGeom prst="rect">
            <a:avLst/>
          </a:prstGeom>
          <a:solidFill>
            <a:schemeClr val="bg2">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Times New Roman" panose="02020603050405020304" pitchFamily="18" charset="0"/>
              <a:cs typeface="Times New Roman" panose="02020603050405020304" pitchFamily="18" charset="0"/>
            </a:endParaRPr>
          </a:p>
        </p:txBody>
      </p:sp>
      <p:sp>
        <p:nvSpPr>
          <p:cNvPr id="2" name="1 Título"/>
          <p:cNvSpPr>
            <a:spLocks noGrp="1"/>
          </p:cNvSpPr>
          <p:nvPr>
            <p:ph type="title"/>
          </p:nvPr>
        </p:nvSpPr>
        <p:spPr/>
        <p:txBody>
          <a:bodyPr/>
          <a:lstStyle/>
          <a:p>
            <a:r>
              <a:rPr lang="es-MX" dirty="0" smtClean="0">
                <a:latin typeface="Times New Roman" panose="02020603050405020304" pitchFamily="18" charset="0"/>
                <a:cs typeface="Times New Roman" panose="02020603050405020304" pitchFamily="18" charset="0"/>
              </a:rPr>
              <a:t>Resultados del EIC-2</a:t>
            </a:r>
            <a:br>
              <a:rPr lang="es-MX" dirty="0" smtClean="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Contratación de Servicios con Terceros</a:t>
            </a:r>
          </a:p>
        </p:txBody>
      </p:sp>
      <p:graphicFrame>
        <p:nvGraphicFramePr>
          <p:cNvPr id="24" name="23 Gráfico"/>
          <p:cNvGraphicFramePr>
            <a:graphicFrameLocks noChangeAspect="1"/>
          </p:cNvGraphicFramePr>
          <p:nvPr>
            <p:extLst>
              <p:ext uri="{D42A27DB-BD31-4B8C-83A1-F6EECF244321}">
                <p14:modId xmlns:p14="http://schemas.microsoft.com/office/powerpoint/2010/main" xmlns="" val="1010182278"/>
              </p:ext>
            </p:extLst>
          </p:nvPr>
        </p:nvGraphicFramePr>
        <p:xfrm>
          <a:off x="455485" y="2726466"/>
          <a:ext cx="3668721" cy="3087840"/>
        </p:xfrm>
        <a:graphic>
          <a:graphicData uri="http://schemas.openxmlformats.org/drawingml/2006/chart">
            <c:chart xmlns:c="http://schemas.openxmlformats.org/drawingml/2006/chart" xmlns:r="http://schemas.openxmlformats.org/officeDocument/2006/relationships" r:id="rId3"/>
          </a:graphicData>
        </a:graphic>
      </p:graphicFrame>
      <p:sp>
        <p:nvSpPr>
          <p:cNvPr id="25" name="24 CuadroTexto"/>
          <p:cNvSpPr txBox="1"/>
          <p:nvPr/>
        </p:nvSpPr>
        <p:spPr>
          <a:xfrm>
            <a:off x="1746066" y="3573016"/>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[21.7%]</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6" name="25 CuadroTexto"/>
          <p:cNvSpPr txBox="1"/>
          <p:nvPr/>
        </p:nvSpPr>
        <p:spPr>
          <a:xfrm>
            <a:off x="2483768" y="4149080"/>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[49.0%]</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7" name="26 CuadroTexto"/>
          <p:cNvSpPr txBox="1"/>
          <p:nvPr/>
        </p:nvSpPr>
        <p:spPr>
          <a:xfrm>
            <a:off x="2627784" y="4679558"/>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[22.5%]</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9" name="28 CuadroTexto"/>
          <p:cNvSpPr txBox="1"/>
          <p:nvPr/>
        </p:nvSpPr>
        <p:spPr>
          <a:xfrm>
            <a:off x="3114218" y="5267012"/>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[10.7%]</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30" name="29 CuadroTexto"/>
          <p:cNvSpPr txBox="1"/>
          <p:nvPr/>
        </p:nvSpPr>
        <p:spPr>
          <a:xfrm>
            <a:off x="2459806" y="6218148"/>
            <a:ext cx="3597460" cy="261610"/>
          </a:xfrm>
          <a:prstGeom prst="rect">
            <a:avLst/>
          </a:prstGeom>
          <a:noFill/>
        </p:spPr>
        <p:txBody>
          <a:bodyPr wrap="none" rtlCol="0">
            <a:spAutoFit/>
          </a:bodyPr>
          <a:lstStyle/>
          <a:p>
            <a:r>
              <a:rPr lang="es-MX" sz="1100" dirty="0">
                <a:solidFill>
                  <a:schemeClr val="tx1">
                    <a:lumMod val="75000"/>
                    <a:lumOff val="25000"/>
                  </a:schemeClr>
                </a:solidFill>
                <a:latin typeface="Times New Roman" panose="02020603050405020304" pitchFamily="18" charset="0"/>
                <a:cs typeface="Times New Roman" panose="02020603050405020304" pitchFamily="18" charset="0"/>
              </a:rPr>
              <a:t>[Participación en la prima directa del mercado, en corchetes</a:t>
            </a:r>
            <a:r>
              <a:rPr lang="es-MX" sz="110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s-MX"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1" name="4 Marcador de texto"/>
          <p:cNvSpPr>
            <a:spLocks noGrp="1"/>
          </p:cNvSpPr>
          <p:nvPr>
            <p:ph type="body" sz="quarter" idx="3"/>
          </p:nvPr>
        </p:nvSpPr>
        <p:spPr>
          <a:xfrm>
            <a:off x="2523008" y="1997882"/>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a:latin typeface="Times New Roman" panose="02020603050405020304" pitchFamily="18" charset="0"/>
                <a:cs typeface="Times New Roman" panose="02020603050405020304" pitchFamily="18" charset="0"/>
              </a:rPr>
              <a:t>Porcentaje de 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57.8%</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32" name="31 Rectángulo"/>
          <p:cNvSpPr/>
          <p:nvPr/>
        </p:nvSpPr>
        <p:spPr>
          <a:xfrm>
            <a:off x="251520" y="1907540"/>
            <a:ext cx="886781"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Seguros</a:t>
            </a:r>
            <a:endParaRPr lang="es-MX" sz="1700" dirty="0">
              <a:latin typeface="Times New Roman" panose="02020603050405020304" pitchFamily="18" charset="0"/>
              <a:cs typeface="Times New Roman" panose="02020603050405020304" pitchFamily="18" charset="0"/>
            </a:endParaRPr>
          </a:p>
        </p:txBody>
      </p:sp>
      <p:sp>
        <p:nvSpPr>
          <p:cNvPr id="40" name="39 Rectángulo"/>
          <p:cNvSpPr/>
          <p:nvPr/>
        </p:nvSpPr>
        <p:spPr>
          <a:xfrm>
            <a:off x="4771242" y="1907540"/>
            <a:ext cx="849913"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Fianzas</a:t>
            </a:r>
            <a:endParaRPr lang="es-MX" sz="1700" dirty="0">
              <a:latin typeface="Times New Roman" panose="02020603050405020304" pitchFamily="18" charset="0"/>
              <a:cs typeface="Times New Roman" panose="02020603050405020304" pitchFamily="18" charset="0"/>
            </a:endParaRPr>
          </a:p>
        </p:txBody>
      </p:sp>
      <p:sp>
        <p:nvSpPr>
          <p:cNvPr id="41" name="40 CuadroTexto"/>
          <p:cNvSpPr txBox="1"/>
          <p:nvPr/>
        </p:nvSpPr>
        <p:spPr>
          <a:xfrm>
            <a:off x="35496" y="6525344"/>
            <a:ext cx="1188146" cy="230832"/>
          </a:xfrm>
          <a:prstGeom prst="rect">
            <a:avLst/>
          </a:prstGeom>
          <a:noFill/>
        </p:spPr>
        <p:txBody>
          <a:bodyPr wrap="none" rtlCol="0">
            <a:spAutoFit/>
          </a:bodyPr>
          <a:lstStyle/>
          <a:p>
            <a:r>
              <a:rPr lang="es-MX" sz="900" dirty="0" smtClean="0">
                <a:solidFill>
                  <a:schemeClr val="bg1"/>
                </a:solidFill>
                <a:latin typeface="Times New Roman" panose="02020603050405020304" pitchFamily="18" charset="0"/>
                <a:cs typeface="Times New Roman" panose="02020603050405020304" pitchFamily="18" charset="0"/>
              </a:rPr>
              <a:t>Fuente: CNSF, EIC-2</a:t>
            </a:r>
            <a:endParaRPr lang="es-MX" sz="900" dirty="0">
              <a:solidFill>
                <a:schemeClr val="bg1"/>
              </a:solidFill>
              <a:latin typeface="Times New Roman" panose="02020603050405020304" pitchFamily="18" charset="0"/>
              <a:cs typeface="Times New Roman" panose="02020603050405020304" pitchFamily="18" charset="0"/>
            </a:endParaRPr>
          </a:p>
        </p:txBody>
      </p:sp>
      <p:graphicFrame>
        <p:nvGraphicFramePr>
          <p:cNvPr id="42" name="41 Gráfico"/>
          <p:cNvGraphicFramePr>
            <a:graphicFrameLocks noChangeAspect="1"/>
          </p:cNvGraphicFramePr>
          <p:nvPr>
            <p:extLst>
              <p:ext uri="{D42A27DB-BD31-4B8C-83A1-F6EECF244321}">
                <p14:modId xmlns:p14="http://schemas.microsoft.com/office/powerpoint/2010/main" xmlns="" val="128450399"/>
              </p:ext>
            </p:extLst>
          </p:nvPr>
        </p:nvGraphicFramePr>
        <p:xfrm>
          <a:off x="5000194" y="2717424"/>
          <a:ext cx="3668721" cy="3087840"/>
        </p:xfrm>
        <a:graphic>
          <a:graphicData uri="http://schemas.openxmlformats.org/drawingml/2006/chart">
            <c:chart xmlns:c="http://schemas.openxmlformats.org/drawingml/2006/chart" xmlns:r="http://schemas.openxmlformats.org/officeDocument/2006/relationships" r:id="rId4"/>
          </a:graphicData>
        </a:graphic>
      </p:graphicFrame>
      <p:sp>
        <p:nvSpPr>
          <p:cNvPr id="43" name="4 Marcador de texto"/>
          <p:cNvSpPr>
            <a:spLocks noGrp="1"/>
          </p:cNvSpPr>
          <p:nvPr>
            <p:ph type="body" sz="quarter" idx="3"/>
          </p:nvPr>
        </p:nvSpPr>
        <p:spPr>
          <a:xfrm>
            <a:off x="7067717" y="1988840"/>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a:latin typeface="Times New Roman" panose="02020603050405020304" pitchFamily="18" charset="0"/>
                <a:cs typeface="Times New Roman" panose="02020603050405020304" pitchFamily="18" charset="0"/>
              </a:rPr>
              <a:t>Porcentaje de 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64.2%</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46" name="45 CuadroTexto"/>
          <p:cNvSpPr txBox="1"/>
          <p:nvPr/>
        </p:nvSpPr>
        <p:spPr>
          <a:xfrm>
            <a:off x="6012160" y="4679558"/>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[21.8%]</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47" name="46 CuadroTexto"/>
          <p:cNvSpPr txBox="1"/>
          <p:nvPr/>
        </p:nvSpPr>
        <p:spPr>
          <a:xfrm>
            <a:off x="6372200" y="5255622"/>
            <a:ext cx="570990" cy="261610"/>
          </a:xfrm>
          <a:prstGeom prst="rect">
            <a:avLst/>
          </a:prstGeom>
          <a:noFill/>
        </p:spPr>
        <p:txBody>
          <a:bodyPr wrap="none" rtlCol="0">
            <a:spAutoFit/>
          </a:bodyPr>
          <a:lstStyle/>
          <a:p>
            <a:r>
              <a:rPr lang="es-MX" sz="1100" dirty="0" smtClean="0">
                <a:latin typeface="Times New Roman" panose="02020603050405020304" pitchFamily="18" charset="0"/>
                <a:cs typeface="Times New Roman" panose="02020603050405020304" pitchFamily="18" charset="0"/>
              </a:rPr>
              <a:t>[0.4%]</a:t>
            </a:r>
            <a:endParaRPr lang="es-MX" sz="1100" dirty="0">
              <a:latin typeface="Times New Roman" panose="02020603050405020304" pitchFamily="18" charset="0"/>
              <a:cs typeface="Times New Roman" panose="02020603050405020304" pitchFamily="18" charset="0"/>
            </a:endParaRPr>
          </a:p>
        </p:txBody>
      </p:sp>
      <p:sp>
        <p:nvSpPr>
          <p:cNvPr id="19" name="18 CuadroTexto"/>
          <p:cNvSpPr txBox="1"/>
          <p:nvPr/>
        </p:nvSpPr>
        <p:spPr>
          <a:xfrm>
            <a:off x="7506706" y="4149080"/>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[74.7%]</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0" name="19 CuadroTexto"/>
          <p:cNvSpPr txBox="1"/>
          <p:nvPr/>
        </p:nvSpPr>
        <p:spPr>
          <a:xfrm>
            <a:off x="1890082" y="5255622"/>
            <a:ext cx="570990"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[5.5%]</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1" name="20 CuadroTexto"/>
          <p:cNvSpPr txBox="1"/>
          <p:nvPr/>
        </p:nvSpPr>
        <p:spPr>
          <a:xfrm>
            <a:off x="6372200" y="3573016"/>
            <a:ext cx="570990" cy="261610"/>
          </a:xfrm>
          <a:prstGeom prst="rect">
            <a:avLst/>
          </a:prstGeom>
          <a:noFill/>
        </p:spPr>
        <p:txBody>
          <a:bodyPr wrap="none" rtlCol="0">
            <a:spAutoFit/>
          </a:bodyPr>
          <a:lstStyle/>
          <a:p>
            <a:r>
              <a:rPr lang="es-MX" sz="1100" dirty="0" smtClean="0">
                <a:latin typeface="Times New Roman" panose="02020603050405020304" pitchFamily="18" charset="0"/>
                <a:cs typeface="Times New Roman" panose="02020603050405020304" pitchFamily="18" charset="0"/>
              </a:rPr>
              <a:t>[2.9%]</a:t>
            </a:r>
            <a:endParaRPr lang="es-MX"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29466074"/>
      </p:ext>
    </p:extLst>
  </p:cSld>
  <p:clrMapOvr>
    <a:masterClrMapping/>
  </p:clrMapOvr>
  <p:transition spd="slow">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4525110" y="1685566"/>
            <a:ext cx="4618890" cy="4794192"/>
          </a:xfrm>
          <a:prstGeom prst="rect">
            <a:avLst/>
          </a:prstGeom>
          <a:solidFill>
            <a:schemeClr val="bg2">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Times New Roman" panose="02020603050405020304" pitchFamily="18" charset="0"/>
              <a:cs typeface="Times New Roman" panose="02020603050405020304" pitchFamily="18" charset="0"/>
            </a:endParaRPr>
          </a:p>
        </p:txBody>
      </p:sp>
      <p:sp>
        <p:nvSpPr>
          <p:cNvPr id="2" name="1 Título"/>
          <p:cNvSpPr>
            <a:spLocks noGrp="1"/>
          </p:cNvSpPr>
          <p:nvPr>
            <p:ph type="title"/>
          </p:nvPr>
        </p:nvSpPr>
        <p:spPr/>
        <p:txBody>
          <a:bodyPr/>
          <a:lstStyle/>
          <a:p>
            <a:r>
              <a:rPr lang="es-MX" dirty="0" smtClean="0">
                <a:latin typeface="Times New Roman" panose="02020603050405020304" pitchFamily="18" charset="0"/>
                <a:cs typeface="Times New Roman" panose="02020603050405020304" pitchFamily="18" charset="0"/>
              </a:rPr>
              <a:t>Resultados del EIC-2</a:t>
            </a:r>
            <a:br>
              <a:rPr lang="es-MX" dirty="0" smtClean="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Contratación de Servicios con Terceros</a:t>
            </a:r>
          </a:p>
        </p:txBody>
      </p:sp>
      <p:graphicFrame>
        <p:nvGraphicFramePr>
          <p:cNvPr id="32" name="31 Gráfico"/>
          <p:cNvGraphicFramePr>
            <a:graphicFrameLocks noChangeAspect="1"/>
          </p:cNvGraphicFramePr>
          <p:nvPr>
            <p:extLst>
              <p:ext uri="{D42A27DB-BD31-4B8C-83A1-F6EECF244321}">
                <p14:modId xmlns:p14="http://schemas.microsoft.com/office/powerpoint/2010/main" xmlns="" val="587966285"/>
              </p:ext>
            </p:extLst>
          </p:nvPr>
        </p:nvGraphicFramePr>
        <p:xfrm>
          <a:off x="366052" y="2996952"/>
          <a:ext cx="3849933"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11" name="10 Rectángulo"/>
          <p:cNvSpPr/>
          <p:nvPr/>
        </p:nvSpPr>
        <p:spPr>
          <a:xfrm>
            <a:off x="251520" y="1907540"/>
            <a:ext cx="886781"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Seguros</a:t>
            </a:r>
            <a:endParaRPr lang="es-MX" sz="1700" dirty="0">
              <a:latin typeface="Times New Roman" panose="02020603050405020304" pitchFamily="18" charset="0"/>
              <a:cs typeface="Times New Roman" panose="02020603050405020304" pitchFamily="18" charset="0"/>
            </a:endParaRPr>
          </a:p>
        </p:txBody>
      </p:sp>
      <p:sp>
        <p:nvSpPr>
          <p:cNvPr id="12" name="11 Rectángulo"/>
          <p:cNvSpPr/>
          <p:nvPr/>
        </p:nvSpPr>
        <p:spPr>
          <a:xfrm>
            <a:off x="4771242" y="1907540"/>
            <a:ext cx="849913"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Fianzas</a:t>
            </a:r>
            <a:endParaRPr lang="es-MX" sz="1700" dirty="0">
              <a:latin typeface="Times New Roman" panose="02020603050405020304" pitchFamily="18" charset="0"/>
              <a:cs typeface="Times New Roman" panose="02020603050405020304" pitchFamily="18" charset="0"/>
            </a:endParaRPr>
          </a:p>
        </p:txBody>
      </p:sp>
      <p:sp>
        <p:nvSpPr>
          <p:cNvPr id="15" name="4 Marcador de texto"/>
          <p:cNvSpPr>
            <a:spLocks noGrp="1"/>
          </p:cNvSpPr>
          <p:nvPr>
            <p:ph type="body" sz="quarter" idx="3"/>
          </p:nvPr>
        </p:nvSpPr>
        <p:spPr>
          <a:xfrm>
            <a:off x="2523008" y="1985344"/>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smtClean="0">
                <a:latin typeface="Times New Roman" panose="02020603050405020304" pitchFamily="18" charset="0"/>
                <a:cs typeface="Times New Roman" panose="02020603050405020304" pitchFamily="18" charset="0"/>
              </a:rPr>
              <a:t>Plazo promedio de </a:t>
            </a:r>
            <a:r>
              <a:rPr lang="es-MX" sz="1300" dirty="0">
                <a:latin typeface="Times New Roman" panose="02020603050405020304" pitchFamily="18" charset="0"/>
                <a:cs typeface="Times New Roman" panose="02020603050405020304" pitchFamily="18" charset="0"/>
              </a:rPr>
              <a:t>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7.8 meses</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17" name="16 CuadroTexto"/>
          <p:cNvSpPr txBox="1"/>
          <p:nvPr/>
        </p:nvSpPr>
        <p:spPr>
          <a:xfrm>
            <a:off x="35496" y="6525344"/>
            <a:ext cx="1188146" cy="230832"/>
          </a:xfrm>
          <a:prstGeom prst="rect">
            <a:avLst/>
          </a:prstGeom>
          <a:noFill/>
        </p:spPr>
        <p:txBody>
          <a:bodyPr wrap="none" rtlCol="0">
            <a:spAutoFit/>
          </a:bodyPr>
          <a:lstStyle/>
          <a:p>
            <a:r>
              <a:rPr lang="es-MX" sz="900" dirty="0" smtClean="0">
                <a:solidFill>
                  <a:schemeClr val="bg1"/>
                </a:solidFill>
                <a:latin typeface="Times New Roman" panose="02020603050405020304" pitchFamily="18" charset="0"/>
                <a:cs typeface="Times New Roman" panose="02020603050405020304" pitchFamily="18" charset="0"/>
              </a:rPr>
              <a:t>Fuente: CNSF, EIC-2</a:t>
            </a:r>
            <a:endParaRPr lang="es-MX" sz="900" dirty="0">
              <a:solidFill>
                <a:schemeClr val="bg1"/>
              </a:solidFill>
              <a:latin typeface="Times New Roman" panose="02020603050405020304" pitchFamily="18" charset="0"/>
              <a:cs typeface="Times New Roman" panose="02020603050405020304" pitchFamily="18" charset="0"/>
            </a:endParaRPr>
          </a:p>
        </p:txBody>
      </p:sp>
      <p:graphicFrame>
        <p:nvGraphicFramePr>
          <p:cNvPr id="19" name="18 Gráfico"/>
          <p:cNvGraphicFramePr>
            <a:graphicFrameLocks noChangeAspect="1"/>
          </p:cNvGraphicFramePr>
          <p:nvPr>
            <p:extLst>
              <p:ext uri="{D42A27DB-BD31-4B8C-83A1-F6EECF244321}">
                <p14:modId xmlns:p14="http://schemas.microsoft.com/office/powerpoint/2010/main" xmlns="" val="2949414709"/>
              </p:ext>
            </p:extLst>
          </p:nvPr>
        </p:nvGraphicFramePr>
        <p:xfrm>
          <a:off x="4946318" y="3188598"/>
          <a:ext cx="3849933" cy="3240360"/>
        </p:xfrm>
        <a:graphic>
          <a:graphicData uri="http://schemas.openxmlformats.org/drawingml/2006/chart">
            <c:chart xmlns:c="http://schemas.openxmlformats.org/drawingml/2006/chart" xmlns:r="http://schemas.openxmlformats.org/officeDocument/2006/relationships" r:id="rId4"/>
          </a:graphicData>
        </a:graphic>
      </p:graphicFrame>
      <p:sp>
        <p:nvSpPr>
          <p:cNvPr id="23" name="4 Marcador de texto"/>
          <p:cNvSpPr>
            <a:spLocks noGrp="1"/>
          </p:cNvSpPr>
          <p:nvPr>
            <p:ph type="body" sz="quarter" idx="3"/>
          </p:nvPr>
        </p:nvSpPr>
        <p:spPr>
          <a:xfrm>
            <a:off x="7067717" y="1988840"/>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smtClean="0">
                <a:latin typeface="Times New Roman" panose="02020603050405020304" pitchFamily="18" charset="0"/>
                <a:cs typeface="Times New Roman" panose="02020603050405020304" pitchFamily="18" charset="0"/>
              </a:rPr>
              <a:t>Plazo promedio de </a:t>
            </a:r>
            <a:r>
              <a:rPr lang="es-MX" sz="1300" dirty="0">
                <a:latin typeface="Times New Roman" panose="02020603050405020304" pitchFamily="18" charset="0"/>
                <a:cs typeface="Times New Roman" panose="02020603050405020304" pitchFamily="18" charset="0"/>
              </a:rPr>
              <a:t>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6.0 meses</a:t>
            </a:r>
            <a:endParaRPr lang="es-MX" sz="1500" b="1" dirty="0">
              <a:solidFill>
                <a:srgbClr val="D6370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4011115"/>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4525110" y="1685566"/>
            <a:ext cx="4618890" cy="4794192"/>
          </a:xfrm>
          <a:prstGeom prst="rect">
            <a:avLst/>
          </a:prstGeom>
          <a:solidFill>
            <a:schemeClr val="bg2">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Times New Roman" panose="02020603050405020304" pitchFamily="18" charset="0"/>
              <a:cs typeface="Times New Roman" panose="02020603050405020304" pitchFamily="18" charset="0"/>
            </a:endParaRPr>
          </a:p>
        </p:txBody>
      </p:sp>
      <p:sp>
        <p:nvSpPr>
          <p:cNvPr id="2" name="1 Título"/>
          <p:cNvSpPr>
            <a:spLocks noGrp="1"/>
          </p:cNvSpPr>
          <p:nvPr>
            <p:ph type="title"/>
          </p:nvPr>
        </p:nvSpPr>
        <p:spPr/>
        <p:txBody>
          <a:bodyPr/>
          <a:lstStyle/>
          <a:p>
            <a:r>
              <a:rPr lang="es-MX" dirty="0" smtClean="0">
                <a:latin typeface="Times New Roman" panose="02020603050405020304" pitchFamily="18" charset="0"/>
                <a:cs typeface="Times New Roman" panose="02020603050405020304" pitchFamily="18" charset="0"/>
              </a:rPr>
              <a:t>Resultados del EIC-2</a:t>
            </a:r>
            <a:br>
              <a:rPr lang="es-MX" dirty="0" smtClean="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Consejeros y Funcionarios</a:t>
            </a:r>
          </a:p>
        </p:txBody>
      </p:sp>
      <p:graphicFrame>
        <p:nvGraphicFramePr>
          <p:cNvPr id="24" name="23 Gráfico"/>
          <p:cNvGraphicFramePr>
            <a:graphicFrameLocks noChangeAspect="1"/>
          </p:cNvGraphicFramePr>
          <p:nvPr>
            <p:extLst>
              <p:ext uri="{D42A27DB-BD31-4B8C-83A1-F6EECF244321}">
                <p14:modId xmlns:p14="http://schemas.microsoft.com/office/powerpoint/2010/main" xmlns="" val="1094391604"/>
              </p:ext>
            </p:extLst>
          </p:nvPr>
        </p:nvGraphicFramePr>
        <p:xfrm>
          <a:off x="455485" y="2726466"/>
          <a:ext cx="3668721" cy="3087840"/>
        </p:xfrm>
        <a:graphic>
          <a:graphicData uri="http://schemas.openxmlformats.org/drawingml/2006/chart">
            <c:chart xmlns:c="http://schemas.openxmlformats.org/drawingml/2006/chart" xmlns:r="http://schemas.openxmlformats.org/officeDocument/2006/relationships" r:id="rId3"/>
          </a:graphicData>
        </a:graphic>
      </p:graphicFrame>
      <p:sp>
        <p:nvSpPr>
          <p:cNvPr id="25" name="24 CuadroTexto"/>
          <p:cNvSpPr txBox="1"/>
          <p:nvPr/>
        </p:nvSpPr>
        <p:spPr>
          <a:xfrm>
            <a:off x="2898194" y="3573016"/>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[70.3%]</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6" name="25 CuadroTexto"/>
          <p:cNvSpPr txBox="1"/>
          <p:nvPr/>
        </p:nvSpPr>
        <p:spPr>
          <a:xfrm>
            <a:off x="1818074" y="4149080"/>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[19.3%]</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7" name="26 CuadroTexto"/>
          <p:cNvSpPr txBox="1"/>
          <p:nvPr/>
        </p:nvSpPr>
        <p:spPr>
          <a:xfrm>
            <a:off x="1907704" y="4679558"/>
            <a:ext cx="570990" cy="261610"/>
          </a:xfrm>
          <a:prstGeom prst="rect">
            <a:avLst/>
          </a:prstGeom>
          <a:noFill/>
        </p:spPr>
        <p:txBody>
          <a:bodyPr wrap="none" rtlCol="0">
            <a:spAutoFit/>
          </a:bodyPr>
          <a:lstStyle/>
          <a:p>
            <a:r>
              <a:rPr lang="es-MX" sz="1100" dirty="0" smtClean="0">
                <a:latin typeface="Times New Roman" panose="02020603050405020304" pitchFamily="18" charset="0"/>
                <a:cs typeface="Times New Roman" panose="02020603050405020304" pitchFamily="18" charset="0"/>
              </a:rPr>
              <a:t>[4.4%]</a:t>
            </a:r>
            <a:endParaRPr lang="es-MX" sz="1100" dirty="0">
              <a:latin typeface="Times New Roman" panose="02020603050405020304" pitchFamily="18" charset="0"/>
              <a:cs typeface="Times New Roman" panose="02020603050405020304" pitchFamily="18" charset="0"/>
            </a:endParaRPr>
          </a:p>
        </p:txBody>
      </p:sp>
      <p:sp>
        <p:nvSpPr>
          <p:cNvPr id="29" name="28 CuadroTexto"/>
          <p:cNvSpPr txBox="1"/>
          <p:nvPr/>
        </p:nvSpPr>
        <p:spPr>
          <a:xfrm>
            <a:off x="1547664" y="5267012"/>
            <a:ext cx="570990" cy="261610"/>
          </a:xfrm>
          <a:prstGeom prst="rect">
            <a:avLst/>
          </a:prstGeom>
          <a:noFill/>
        </p:spPr>
        <p:txBody>
          <a:bodyPr wrap="none" rtlCol="0">
            <a:spAutoFit/>
          </a:bodyPr>
          <a:lstStyle/>
          <a:p>
            <a:r>
              <a:rPr lang="es-MX" sz="1100" dirty="0" smtClean="0">
                <a:solidFill>
                  <a:schemeClr val="tx1">
                    <a:lumMod val="75000"/>
                    <a:lumOff val="25000"/>
                  </a:schemeClr>
                </a:solidFill>
                <a:latin typeface="Times New Roman" panose="02020603050405020304" pitchFamily="18" charset="0"/>
                <a:cs typeface="Times New Roman" panose="02020603050405020304" pitchFamily="18" charset="0"/>
              </a:rPr>
              <a:t>[1.0%]</a:t>
            </a:r>
            <a:endParaRPr lang="es-MX"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0" name="29 CuadroTexto"/>
          <p:cNvSpPr txBox="1"/>
          <p:nvPr/>
        </p:nvSpPr>
        <p:spPr>
          <a:xfrm>
            <a:off x="2459806" y="6218148"/>
            <a:ext cx="3597460" cy="261610"/>
          </a:xfrm>
          <a:prstGeom prst="rect">
            <a:avLst/>
          </a:prstGeom>
          <a:noFill/>
        </p:spPr>
        <p:txBody>
          <a:bodyPr wrap="none" rtlCol="0">
            <a:spAutoFit/>
          </a:bodyPr>
          <a:lstStyle/>
          <a:p>
            <a:r>
              <a:rPr lang="es-MX" sz="1100" dirty="0">
                <a:solidFill>
                  <a:schemeClr val="tx1">
                    <a:lumMod val="75000"/>
                    <a:lumOff val="25000"/>
                  </a:schemeClr>
                </a:solidFill>
                <a:latin typeface="Times New Roman" panose="02020603050405020304" pitchFamily="18" charset="0"/>
                <a:cs typeface="Times New Roman" panose="02020603050405020304" pitchFamily="18" charset="0"/>
              </a:rPr>
              <a:t>[Participación en la prima directa del mercado, en corchetes</a:t>
            </a:r>
            <a:r>
              <a:rPr lang="es-MX" sz="110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s-MX"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1" name="4 Marcador de texto"/>
          <p:cNvSpPr>
            <a:spLocks noGrp="1"/>
          </p:cNvSpPr>
          <p:nvPr>
            <p:ph type="body" sz="quarter" idx="3"/>
          </p:nvPr>
        </p:nvSpPr>
        <p:spPr>
          <a:xfrm>
            <a:off x="2523008" y="1997882"/>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a:latin typeface="Times New Roman" panose="02020603050405020304" pitchFamily="18" charset="0"/>
                <a:cs typeface="Times New Roman" panose="02020603050405020304" pitchFamily="18" charset="0"/>
              </a:rPr>
              <a:t>Porcentaje de 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71.9%</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32" name="31 Rectángulo"/>
          <p:cNvSpPr/>
          <p:nvPr/>
        </p:nvSpPr>
        <p:spPr>
          <a:xfrm>
            <a:off x="251520" y="1907540"/>
            <a:ext cx="886781"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Seguros</a:t>
            </a:r>
            <a:endParaRPr lang="es-MX" sz="1700" dirty="0">
              <a:latin typeface="Times New Roman" panose="02020603050405020304" pitchFamily="18" charset="0"/>
              <a:cs typeface="Times New Roman" panose="02020603050405020304" pitchFamily="18" charset="0"/>
            </a:endParaRPr>
          </a:p>
        </p:txBody>
      </p:sp>
      <p:sp>
        <p:nvSpPr>
          <p:cNvPr id="40" name="39 Rectángulo"/>
          <p:cNvSpPr/>
          <p:nvPr/>
        </p:nvSpPr>
        <p:spPr>
          <a:xfrm>
            <a:off x="4771242" y="1907540"/>
            <a:ext cx="849913"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Fianzas</a:t>
            </a:r>
            <a:endParaRPr lang="es-MX" sz="1700" dirty="0">
              <a:latin typeface="Times New Roman" panose="02020603050405020304" pitchFamily="18" charset="0"/>
              <a:cs typeface="Times New Roman" panose="02020603050405020304" pitchFamily="18" charset="0"/>
            </a:endParaRPr>
          </a:p>
        </p:txBody>
      </p:sp>
      <p:sp>
        <p:nvSpPr>
          <p:cNvPr id="41" name="40 CuadroTexto"/>
          <p:cNvSpPr txBox="1"/>
          <p:nvPr/>
        </p:nvSpPr>
        <p:spPr>
          <a:xfrm>
            <a:off x="35496" y="6525344"/>
            <a:ext cx="1188146" cy="230832"/>
          </a:xfrm>
          <a:prstGeom prst="rect">
            <a:avLst/>
          </a:prstGeom>
          <a:noFill/>
        </p:spPr>
        <p:txBody>
          <a:bodyPr wrap="none" rtlCol="0">
            <a:spAutoFit/>
          </a:bodyPr>
          <a:lstStyle/>
          <a:p>
            <a:r>
              <a:rPr lang="es-MX" sz="900" dirty="0" smtClean="0">
                <a:solidFill>
                  <a:schemeClr val="bg1"/>
                </a:solidFill>
                <a:latin typeface="Times New Roman" panose="02020603050405020304" pitchFamily="18" charset="0"/>
                <a:cs typeface="Times New Roman" panose="02020603050405020304" pitchFamily="18" charset="0"/>
              </a:rPr>
              <a:t>Fuente: CNSF, EIC-2</a:t>
            </a:r>
            <a:endParaRPr lang="es-MX" sz="900" dirty="0">
              <a:solidFill>
                <a:schemeClr val="bg1"/>
              </a:solidFill>
              <a:latin typeface="Times New Roman" panose="02020603050405020304" pitchFamily="18" charset="0"/>
              <a:cs typeface="Times New Roman" panose="02020603050405020304" pitchFamily="18" charset="0"/>
            </a:endParaRPr>
          </a:p>
        </p:txBody>
      </p:sp>
      <p:graphicFrame>
        <p:nvGraphicFramePr>
          <p:cNvPr id="42" name="41 Gráfico"/>
          <p:cNvGraphicFramePr>
            <a:graphicFrameLocks noChangeAspect="1"/>
          </p:cNvGraphicFramePr>
          <p:nvPr>
            <p:extLst>
              <p:ext uri="{D42A27DB-BD31-4B8C-83A1-F6EECF244321}">
                <p14:modId xmlns:p14="http://schemas.microsoft.com/office/powerpoint/2010/main" xmlns="" val="1518485619"/>
              </p:ext>
            </p:extLst>
          </p:nvPr>
        </p:nvGraphicFramePr>
        <p:xfrm>
          <a:off x="5000194" y="2717424"/>
          <a:ext cx="3668721" cy="3087840"/>
        </p:xfrm>
        <a:graphic>
          <a:graphicData uri="http://schemas.openxmlformats.org/drawingml/2006/chart">
            <c:chart xmlns:c="http://schemas.openxmlformats.org/drawingml/2006/chart" xmlns:r="http://schemas.openxmlformats.org/officeDocument/2006/relationships" r:id="rId4"/>
          </a:graphicData>
        </a:graphic>
      </p:graphicFrame>
      <p:sp>
        <p:nvSpPr>
          <p:cNvPr id="43" name="4 Marcador de texto"/>
          <p:cNvSpPr>
            <a:spLocks noGrp="1"/>
          </p:cNvSpPr>
          <p:nvPr>
            <p:ph type="body" sz="quarter" idx="3"/>
          </p:nvPr>
        </p:nvSpPr>
        <p:spPr>
          <a:xfrm>
            <a:off x="7067717" y="1988840"/>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a:latin typeface="Times New Roman" panose="02020603050405020304" pitchFamily="18" charset="0"/>
                <a:cs typeface="Times New Roman" panose="02020603050405020304" pitchFamily="18" charset="0"/>
              </a:rPr>
              <a:t>Porcentaje de 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74.3%</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44" name="43 CuadroTexto"/>
          <p:cNvSpPr txBox="1"/>
          <p:nvPr/>
        </p:nvSpPr>
        <p:spPr>
          <a:xfrm>
            <a:off x="7524328" y="3571695"/>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[72.2%]</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46" name="45 CuadroTexto"/>
          <p:cNvSpPr txBox="1"/>
          <p:nvPr/>
        </p:nvSpPr>
        <p:spPr>
          <a:xfrm>
            <a:off x="6310352" y="4699878"/>
            <a:ext cx="641522" cy="261610"/>
          </a:xfrm>
          <a:prstGeom prst="rect">
            <a:avLst/>
          </a:prstGeom>
          <a:noFill/>
        </p:spPr>
        <p:txBody>
          <a:bodyPr wrap="none" rtlCol="0">
            <a:spAutoFit/>
          </a:bodyPr>
          <a:lstStyle/>
          <a:p>
            <a:r>
              <a:rPr lang="es-MX" sz="1100" dirty="0" smtClean="0">
                <a:latin typeface="Times New Roman" panose="02020603050405020304" pitchFamily="18" charset="0"/>
                <a:cs typeface="Times New Roman" panose="02020603050405020304" pitchFamily="18" charset="0"/>
              </a:rPr>
              <a:t>[21.1%]</a:t>
            </a:r>
            <a:endParaRPr lang="es-MX" sz="1100" dirty="0">
              <a:latin typeface="Times New Roman" panose="02020603050405020304" pitchFamily="18" charset="0"/>
              <a:cs typeface="Times New Roman" panose="02020603050405020304" pitchFamily="18" charset="0"/>
            </a:endParaRPr>
          </a:p>
        </p:txBody>
      </p:sp>
      <p:sp>
        <p:nvSpPr>
          <p:cNvPr id="19" name="18 CuadroTexto"/>
          <p:cNvSpPr txBox="1"/>
          <p:nvPr/>
        </p:nvSpPr>
        <p:spPr>
          <a:xfrm>
            <a:off x="6300192" y="4149080"/>
            <a:ext cx="570990" cy="261610"/>
          </a:xfrm>
          <a:prstGeom prst="rect">
            <a:avLst/>
          </a:prstGeom>
          <a:noFill/>
        </p:spPr>
        <p:txBody>
          <a:bodyPr wrap="none" rtlCol="0">
            <a:spAutoFit/>
          </a:bodyPr>
          <a:lstStyle/>
          <a:p>
            <a:r>
              <a:rPr lang="es-MX" sz="1100" dirty="0" smtClean="0">
                <a:solidFill>
                  <a:schemeClr val="tx1">
                    <a:lumMod val="75000"/>
                    <a:lumOff val="25000"/>
                  </a:schemeClr>
                </a:solidFill>
                <a:latin typeface="Times New Roman" panose="02020603050405020304" pitchFamily="18" charset="0"/>
                <a:cs typeface="Times New Roman" panose="02020603050405020304" pitchFamily="18" charset="0"/>
              </a:rPr>
              <a:t>[0.3%]</a:t>
            </a:r>
            <a:endParaRPr lang="es-MX"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20" name="19 CuadroTexto"/>
          <p:cNvSpPr txBox="1"/>
          <p:nvPr/>
        </p:nvSpPr>
        <p:spPr>
          <a:xfrm>
            <a:off x="1835696" y="3023374"/>
            <a:ext cx="570990" cy="261610"/>
          </a:xfrm>
          <a:prstGeom prst="rect">
            <a:avLst/>
          </a:prstGeom>
          <a:noFill/>
        </p:spPr>
        <p:txBody>
          <a:bodyPr wrap="none" rtlCol="0">
            <a:spAutoFit/>
          </a:bodyPr>
          <a:lstStyle/>
          <a:p>
            <a:r>
              <a:rPr lang="es-MX" sz="1100" dirty="0" smtClean="0">
                <a:latin typeface="Times New Roman" panose="02020603050405020304" pitchFamily="18" charset="0"/>
                <a:cs typeface="Times New Roman" panose="02020603050405020304" pitchFamily="18" charset="0"/>
              </a:rPr>
              <a:t>[3.7%]</a:t>
            </a:r>
            <a:endParaRPr lang="es-MX" sz="1100" dirty="0">
              <a:latin typeface="Times New Roman" panose="02020603050405020304" pitchFamily="18" charset="0"/>
              <a:cs typeface="Times New Roman" panose="02020603050405020304" pitchFamily="18" charset="0"/>
            </a:endParaRPr>
          </a:p>
        </p:txBody>
      </p:sp>
      <p:sp>
        <p:nvSpPr>
          <p:cNvPr id="21" name="20 CuadroTexto"/>
          <p:cNvSpPr txBox="1"/>
          <p:nvPr/>
        </p:nvSpPr>
        <p:spPr>
          <a:xfrm>
            <a:off x="6589965" y="2996952"/>
            <a:ext cx="570990" cy="261610"/>
          </a:xfrm>
          <a:prstGeom prst="rect">
            <a:avLst/>
          </a:prstGeom>
          <a:noFill/>
        </p:spPr>
        <p:txBody>
          <a:bodyPr wrap="none" rtlCol="0">
            <a:spAutoFit/>
          </a:bodyPr>
          <a:lstStyle/>
          <a:p>
            <a:r>
              <a:rPr lang="es-MX" sz="1100" dirty="0" smtClean="0">
                <a:solidFill>
                  <a:schemeClr val="tx1">
                    <a:lumMod val="75000"/>
                    <a:lumOff val="25000"/>
                  </a:schemeClr>
                </a:solidFill>
                <a:latin typeface="Times New Roman" panose="02020603050405020304" pitchFamily="18" charset="0"/>
                <a:cs typeface="Times New Roman" panose="02020603050405020304" pitchFamily="18" charset="0"/>
              </a:rPr>
              <a:t>[5.9%]</a:t>
            </a:r>
            <a:endParaRPr lang="es-MX"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23" name="22 CuadroTexto"/>
          <p:cNvSpPr txBox="1"/>
          <p:nvPr/>
        </p:nvSpPr>
        <p:spPr>
          <a:xfrm>
            <a:off x="6300192" y="5255622"/>
            <a:ext cx="570990" cy="261610"/>
          </a:xfrm>
          <a:prstGeom prst="rect">
            <a:avLst/>
          </a:prstGeom>
          <a:noFill/>
        </p:spPr>
        <p:txBody>
          <a:bodyPr wrap="none" rtlCol="0">
            <a:spAutoFit/>
          </a:bodyPr>
          <a:lstStyle/>
          <a:p>
            <a:r>
              <a:rPr lang="es-MX" sz="1100" dirty="0" smtClean="0">
                <a:latin typeface="Times New Roman" panose="02020603050405020304" pitchFamily="18" charset="0"/>
                <a:cs typeface="Times New Roman" panose="02020603050405020304" pitchFamily="18" charset="0"/>
              </a:rPr>
              <a:t>[0.3%]</a:t>
            </a:r>
            <a:endParaRPr lang="es-MX"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94563600"/>
      </p:ext>
    </p:extLst>
  </p:cSld>
  <p:clrMapOvr>
    <a:masterClrMapping/>
  </p:clrMapOvr>
  <p:transition spd="slow">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4525110" y="1685566"/>
            <a:ext cx="4618890" cy="4794192"/>
          </a:xfrm>
          <a:prstGeom prst="rect">
            <a:avLst/>
          </a:prstGeom>
          <a:solidFill>
            <a:schemeClr val="bg2">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Times New Roman" panose="02020603050405020304" pitchFamily="18" charset="0"/>
              <a:cs typeface="Times New Roman" panose="02020603050405020304" pitchFamily="18" charset="0"/>
            </a:endParaRPr>
          </a:p>
        </p:txBody>
      </p:sp>
      <p:sp>
        <p:nvSpPr>
          <p:cNvPr id="2" name="1 Título"/>
          <p:cNvSpPr>
            <a:spLocks noGrp="1"/>
          </p:cNvSpPr>
          <p:nvPr>
            <p:ph type="title"/>
          </p:nvPr>
        </p:nvSpPr>
        <p:spPr/>
        <p:txBody>
          <a:bodyPr/>
          <a:lstStyle/>
          <a:p>
            <a:r>
              <a:rPr lang="es-MX" dirty="0" smtClean="0">
                <a:latin typeface="Times New Roman" panose="02020603050405020304" pitchFamily="18" charset="0"/>
                <a:cs typeface="Times New Roman" panose="02020603050405020304" pitchFamily="18" charset="0"/>
              </a:rPr>
              <a:t>Resultados del EIC-2</a:t>
            </a:r>
            <a:br>
              <a:rPr lang="es-MX" dirty="0" smtClean="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Consejeros y Funcionarios</a:t>
            </a:r>
          </a:p>
        </p:txBody>
      </p:sp>
      <p:graphicFrame>
        <p:nvGraphicFramePr>
          <p:cNvPr id="32" name="31 Gráfico"/>
          <p:cNvGraphicFramePr>
            <a:graphicFrameLocks noChangeAspect="1"/>
          </p:cNvGraphicFramePr>
          <p:nvPr>
            <p:extLst>
              <p:ext uri="{D42A27DB-BD31-4B8C-83A1-F6EECF244321}">
                <p14:modId xmlns:p14="http://schemas.microsoft.com/office/powerpoint/2010/main" xmlns="" val="1164740344"/>
              </p:ext>
            </p:extLst>
          </p:nvPr>
        </p:nvGraphicFramePr>
        <p:xfrm>
          <a:off x="366052" y="2996952"/>
          <a:ext cx="3849933"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11" name="10 Rectángulo"/>
          <p:cNvSpPr/>
          <p:nvPr/>
        </p:nvSpPr>
        <p:spPr>
          <a:xfrm>
            <a:off x="251520" y="1907540"/>
            <a:ext cx="886781"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Seguros</a:t>
            </a:r>
            <a:endParaRPr lang="es-MX" sz="1700" dirty="0">
              <a:latin typeface="Times New Roman" panose="02020603050405020304" pitchFamily="18" charset="0"/>
              <a:cs typeface="Times New Roman" panose="02020603050405020304" pitchFamily="18" charset="0"/>
            </a:endParaRPr>
          </a:p>
        </p:txBody>
      </p:sp>
      <p:sp>
        <p:nvSpPr>
          <p:cNvPr id="12" name="11 Rectángulo"/>
          <p:cNvSpPr/>
          <p:nvPr/>
        </p:nvSpPr>
        <p:spPr>
          <a:xfrm>
            <a:off x="4771242" y="1907540"/>
            <a:ext cx="849913"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Fianzas</a:t>
            </a:r>
            <a:endParaRPr lang="es-MX" sz="1700" dirty="0">
              <a:latin typeface="Times New Roman" panose="02020603050405020304" pitchFamily="18" charset="0"/>
              <a:cs typeface="Times New Roman" panose="02020603050405020304" pitchFamily="18" charset="0"/>
            </a:endParaRPr>
          </a:p>
        </p:txBody>
      </p:sp>
      <p:sp>
        <p:nvSpPr>
          <p:cNvPr id="15" name="4 Marcador de texto"/>
          <p:cNvSpPr>
            <a:spLocks noGrp="1"/>
          </p:cNvSpPr>
          <p:nvPr>
            <p:ph type="body" sz="quarter" idx="3"/>
          </p:nvPr>
        </p:nvSpPr>
        <p:spPr>
          <a:xfrm>
            <a:off x="2523008" y="1985344"/>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smtClean="0">
                <a:latin typeface="Times New Roman" panose="02020603050405020304" pitchFamily="18" charset="0"/>
                <a:cs typeface="Times New Roman" panose="02020603050405020304" pitchFamily="18" charset="0"/>
              </a:rPr>
              <a:t>Plazo promedio de </a:t>
            </a:r>
            <a:r>
              <a:rPr lang="es-MX" sz="1300" dirty="0">
                <a:latin typeface="Times New Roman" panose="02020603050405020304" pitchFamily="18" charset="0"/>
                <a:cs typeface="Times New Roman" panose="02020603050405020304" pitchFamily="18" charset="0"/>
              </a:rPr>
              <a:t>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7.7 meses</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17" name="16 CuadroTexto"/>
          <p:cNvSpPr txBox="1"/>
          <p:nvPr/>
        </p:nvSpPr>
        <p:spPr>
          <a:xfrm>
            <a:off x="35496" y="6525344"/>
            <a:ext cx="1188146" cy="230832"/>
          </a:xfrm>
          <a:prstGeom prst="rect">
            <a:avLst/>
          </a:prstGeom>
          <a:noFill/>
        </p:spPr>
        <p:txBody>
          <a:bodyPr wrap="none" rtlCol="0">
            <a:spAutoFit/>
          </a:bodyPr>
          <a:lstStyle/>
          <a:p>
            <a:r>
              <a:rPr lang="es-MX" sz="900" dirty="0" smtClean="0">
                <a:solidFill>
                  <a:schemeClr val="bg1"/>
                </a:solidFill>
                <a:latin typeface="Times New Roman" panose="02020603050405020304" pitchFamily="18" charset="0"/>
                <a:cs typeface="Times New Roman" panose="02020603050405020304" pitchFamily="18" charset="0"/>
              </a:rPr>
              <a:t>Fuente: CNSF, EIC-2</a:t>
            </a:r>
            <a:endParaRPr lang="es-MX" sz="900" dirty="0">
              <a:solidFill>
                <a:schemeClr val="bg1"/>
              </a:solidFill>
              <a:latin typeface="Times New Roman" panose="02020603050405020304" pitchFamily="18" charset="0"/>
              <a:cs typeface="Times New Roman" panose="02020603050405020304" pitchFamily="18" charset="0"/>
            </a:endParaRPr>
          </a:p>
        </p:txBody>
      </p:sp>
      <p:graphicFrame>
        <p:nvGraphicFramePr>
          <p:cNvPr id="19" name="18 Gráfico"/>
          <p:cNvGraphicFramePr>
            <a:graphicFrameLocks noChangeAspect="1"/>
          </p:cNvGraphicFramePr>
          <p:nvPr>
            <p:extLst>
              <p:ext uri="{D42A27DB-BD31-4B8C-83A1-F6EECF244321}">
                <p14:modId xmlns:p14="http://schemas.microsoft.com/office/powerpoint/2010/main" xmlns="" val="301913931"/>
              </p:ext>
            </p:extLst>
          </p:nvPr>
        </p:nvGraphicFramePr>
        <p:xfrm>
          <a:off x="4956478" y="3207990"/>
          <a:ext cx="3849933" cy="3240360"/>
        </p:xfrm>
        <a:graphic>
          <a:graphicData uri="http://schemas.openxmlformats.org/drawingml/2006/chart">
            <c:chart xmlns:c="http://schemas.openxmlformats.org/drawingml/2006/chart" xmlns:r="http://schemas.openxmlformats.org/officeDocument/2006/relationships" r:id="rId4"/>
          </a:graphicData>
        </a:graphic>
      </p:graphicFrame>
      <p:sp>
        <p:nvSpPr>
          <p:cNvPr id="23" name="4 Marcador de texto"/>
          <p:cNvSpPr>
            <a:spLocks noGrp="1"/>
          </p:cNvSpPr>
          <p:nvPr>
            <p:ph type="body" sz="quarter" idx="3"/>
          </p:nvPr>
        </p:nvSpPr>
        <p:spPr>
          <a:xfrm>
            <a:off x="7067717" y="1988840"/>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smtClean="0">
                <a:latin typeface="Times New Roman" panose="02020603050405020304" pitchFamily="18" charset="0"/>
                <a:cs typeface="Times New Roman" panose="02020603050405020304" pitchFamily="18" charset="0"/>
              </a:rPr>
              <a:t>Plazo promedio de </a:t>
            </a:r>
            <a:r>
              <a:rPr lang="es-MX" sz="1300" dirty="0">
                <a:latin typeface="Times New Roman" panose="02020603050405020304" pitchFamily="18" charset="0"/>
                <a:cs typeface="Times New Roman" panose="02020603050405020304" pitchFamily="18" charset="0"/>
              </a:rPr>
              <a:t>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6.4 meses</a:t>
            </a:r>
            <a:endParaRPr lang="es-MX" sz="1500" b="1" dirty="0">
              <a:solidFill>
                <a:srgbClr val="D6370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56121375"/>
      </p:ext>
    </p:extLst>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4525110" y="1685566"/>
            <a:ext cx="4618890" cy="4794192"/>
          </a:xfrm>
          <a:prstGeom prst="rect">
            <a:avLst/>
          </a:prstGeom>
          <a:solidFill>
            <a:schemeClr val="bg2">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Times New Roman" panose="02020603050405020304" pitchFamily="18" charset="0"/>
              <a:cs typeface="Times New Roman" panose="02020603050405020304" pitchFamily="18" charset="0"/>
            </a:endParaRPr>
          </a:p>
        </p:txBody>
      </p:sp>
      <p:sp>
        <p:nvSpPr>
          <p:cNvPr id="2" name="1 Título"/>
          <p:cNvSpPr>
            <a:spLocks noGrp="1"/>
          </p:cNvSpPr>
          <p:nvPr>
            <p:ph type="title"/>
          </p:nvPr>
        </p:nvSpPr>
        <p:spPr/>
        <p:txBody>
          <a:bodyPr/>
          <a:lstStyle/>
          <a:p>
            <a:r>
              <a:rPr lang="es-MX" dirty="0" smtClean="0">
                <a:latin typeface="Times New Roman" panose="02020603050405020304" pitchFamily="18" charset="0"/>
                <a:cs typeface="Times New Roman" panose="02020603050405020304" pitchFamily="18" charset="0"/>
              </a:rPr>
              <a:t>Resultados del EIC-2</a:t>
            </a:r>
            <a:br>
              <a:rPr lang="es-MX" dirty="0" smtClean="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Funcionamiento de Comités</a:t>
            </a:r>
          </a:p>
        </p:txBody>
      </p:sp>
      <p:graphicFrame>
        <p:nvGraphicFramePr>
          <p:cNvPr id="24" name="23 Gráfico"/>
          <p:cNvGraphicFramePr>
            <a:graphicFrameLocks noChangeAspect="1"/>
          </p:cNvGraphicFramePr>
          <p:nvPr>
            <p:extLst>
              <p:ext uri="{D42A27DB-BD31-4B8C-83A1-F6EECF244321}">
                <p14:modId xmlns:p14="http://schemas.microsoft.com/office/powerpoint/2010/main" xmlns="" val="571574396"/>
              </p:ext>
            </p:extLst>
          </p:nvPr>
        </p:nvGraphicFramePr>
        <p:xfrm>
          <a:off x="455485" y="2726466"/>
          <a:ext cx="3668721" cy="3087840"/>
        </p:xfrm>
        <a:graphic>
          <a:graphicData uri="http://schemas.openxmlformats.org/drawingml/2006/chart">
            <c:chart xmlns:c="http://schemas.openxmlformats.org/drawingml/2006/chart" xmlns:r="http://schemas.openxmlformats.org/officeDocument/2006/relationships" r:id="rId3"/>
          </a:graphicData>
        </a:graphic>
      </p:graphicFrame>
      <p:sp>
        <p:nvSpPr>
          <p:cNvPr id="25" name="24 CuadroTexto"/>
          <p:cNvSpPr txBox="1"/>
          <p:nvPr/>
        </p:nvSpPr>
        <p:spPr>
          <a:xfrm>
            <a:off x="1907704" y="3573016"/>
            <a:ext cx="641522" cy="261610"/>
          </a:xfrm>
          <a:prstGeom prst="rect">
            <a:avLst/>
          </a:prstGeom>
          <a:noFill/>
        </p:spPr>
        <p:txBody>
          <a:bodyPr wrap="none" rtlCol="0">
            <a:spAutoFit/>
          </a:bodyPr>
          <a:lstStyle/>
          <a:p>
            <a:r>
              <a:rPr lang="es-MX" sz="1100" dirty="0" smtClean="0">
                <a:solidFill>
                  <a:schemeClr val="tx1">
                    <a:lumMod val="75000"/>
                    <a:lumOff val="25000"/>
                  </a:schemeClr>
                </a:solidFill>
                <a:latin typeface="Times New Roman" panose="02020603050405020304" pitchFamily="18" charset="0"/>
                <a:cs typeface="Times New Roman" panose="02020603050405020304" pitchFamily="18" charset="0"/>
              </a:rPr>
              <a:t>[25.3%]</a:t>
            </a:r>
            <a:endParaRPr lang="es-MX"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26" name="25 CuadroTexto"/>
          <p:cNvSpPr txBox="1"/>
          <p:nvPr/>
        </p:nvSpPr>
        <p:spPr>
          <a:xfrm>
            <a:off x="1674058" y="4149080"/>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[31.0%]</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7" name="26 CuadroTexto"/>
          <p:cNvSpPr txBox="1"/>
          <p:nvPr/>
        </p:nvSpPr>
        <p:spPr>
          <a:xfrm>
            <a:off x="1693421" y="4704824"/>
            <a:ext cx="570990"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[5.6%]</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9" name="28 CuadroTexto"/>
          <p:cNvSpPr txBox="1"/>
          <p:nvPr/>
        </p:nvSpPr>
        <p:spPr>
          <a:xfrm>
            <a:off x="2466146" y="5255622"/>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[36.7%]</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30" name="29 CuadroTexto"/>
          <p:cNvSpPr txBox="1"/>
          <p:nvPr/>
        </p:nvSpPr>
        <p:spPr>
          <a:xfrm>
            <a:off x="2459806" y="6218148"/>
            <a:ext cx="3597460" cy="261610"/>
          </a:xfrm>
          <a:prstGeom prst="rect">
            <a:avLst/>
          </a:prstGeom>
          <a:noFill/>
        </p:spPr>
        <p:txBody>
          <a:bodyPr wrap="none" rtlCol="0">
            <a:spAutoFit/>
          </a:bodyPr>
          <a:lstStyle/>
          <a:p>
            <a:r>
              <a:rPr lang="es-MX" sz="1100" dirty="0">
                <a:solidFill>
                  <a:schemeClr val="tx1">
                    <a:lumMod val="75000"/>
                    <a:lumOff val="25000"/>
                  </a:schemeClr>
                </a:solidFill>
                <a:latin typeface="Times New Roman" panose="02020603050405020304" pitchFamily="18" charset="0"/>
                <a:cs typeface="Times New Roman" panose="02020603050405020304" pitchFamily="18" charset="0"/>
              </a:rPr>
              <a:t>[Participación en la prima directa del mercado, en corchetes</a:t>
            </a:r>
            <a:r>
              <a:rPr lang="es-MX" sz="110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s-MX"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1" name="4 Marcador de texto"/>
          <p:cNvSpPr>
            <a:spLocks noGrp="1"/>
          </p:cNvSpPr>
          <p:nvPr>
            <p:ph type="body" sz="quarter" idx="3"/>
          </p:nvPr>
        </p:nvSpPr>
        <p:spPr>
          <a:xfrm>
            <a:off x="2523008" y="1997882"/>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a:latin typeface="Times New Roman" panose="02020603050405020304" pitchFamily="18" charset="0"/>
                <a:cs typeface="Times New Roman" panose="02020603050405020304" pitchFamily="18" charset="0"/>
              </a:rPr>
              <a:t>Porcentaje de 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51.0%</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32" name="31 Rectángulo"/>
          <p:cNvSpPr/>
          <p:nvPr/>
        </p:nvSpPr>
        <p:spPr>
          <a:xfrm>
            <a:off x="251520" y="1907540"/>
            <a:ext cx="886781"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Seguros</a:t>
            </a:r>
            <a:endParaRPr lang="es-MX" sz="1700" dirty="0">
              <a:latin typeface="Times New Roman" panose="02020603050405020304" pitchFamily="18" charset="0"/>
              <a:cs typeface="Times New Roman" panose="02020603050405020304" pitchFamily="18" charset="0"/>
            </a:endParaRPr>
          </a:p>
        </p:txBody>
      </p:sp>
      <p:sp>
        <p:nvSpPr>
          <p:cNvPr id="40" name="39 Rectángulo"/>
          <p:cNvSpPr/>
          <p:nvPr/>
        </p:nvSpPr>
        <p:spPr>
          <a:xfrm>
            <a:off x="4771242" y="1907540"/>
            <a:ext cx="849913"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Fianzas</a:t>
            </a:r>
            <a:endParaRPr lang="es-MX" sz="1700" dirty="0">
              <a:latin typeface="Times New Roman" panose="02020603050405020304" pitchFamily="18" charset="0"/>
              <a:cs typeface="Times New Roman" panose="02020603050405020304" pitchFamily="18" charset="0"/>
            </a:endParaRPr>
          </a:p>
        </p:txBody>
      </p:sp>
      <p:sp>
        <p:nvSpPr>
          <p:cNvPr id="41" name="40 CuadroTexto"/>
          <p:cNvSpPr txBox="1"/>
          <p:nvPr/>
        </p:nvSpPr>
        <p:spPr>
          <a:xfrm>
            <a:off x="35496" y="6525344"/>
            <a:ext cx="1188146" cy="230832"/>
          </a:xfrm>
          <a:prstGeom prst="rect">
            <a:avLst/>
          </a:prstGeom>
          <a:noFill/>
        </p:spPr>
        <p:txBody>
          <a:bodyPr wrap="none" rtlCol="0">
            <a:spAutoFit/>
          </a:bodyPr>
          <a:lstStyle/>
          <a:p>
            <a:r>
              <a:rPr lang="es-MX" sz="900" dirty="0" smtClean="0">
                <a:solidFill>
                  <a:schemeClr val="bg1"/>
                </a:solidFill>
                <a:latin typeface="Times New Roman" panose="02020603050405020304" pitchFamily="18" charset="0"/>
                <a:cs typeface="Times New Roman" panose="02020603050405020304" pitchFamily="18" charset="0"/>
              </a:rPr>
              <a:t>Fuente: CNSF, EIC-2</a:t>
            </a:r>
            <a:endParaRPr lang="es-MX" sz="900" dirty="0">
              <a:solidFill>
                <a:schemeClr val="bg1"/>
              </a:solidFill>
              <a:latin typeface="Times New Roman" panose="02020603050405020304" pitchFamily="18" charset="0"/>
              <a:cs typeface="Times New Roman" panose="02020603050405020304" pitchFamily="18" charset="0"/>
            </a:endParaRPr>
          </a:p>
        </p:txBody>
      </p:sp>
      <p:graphicFrame>
        <p:nvGraphicFramePr>
          <p:cNvPr id="42" name="41 Gráfico"/>
          <p:cNvGraphicFramePr>
            <a:graphicFrameLocks noChangeAspect="1"/>
          </p:cNvGraphicFramePr>
          <p:nvPr>
            <p:extLst>
              <p:ext uri="{D42A27DB-BD31-4B8C-83A1-F6EECF244321}">
                <p14:modId xmlns:p14="http://schemas.microsoft.com/office/powerpoint/2010/main" xmlns="" val="2606731857"/>
              </p:ext>
            </p:extLst>
          </p:nvPr>
        </p:nvGraphicFramePr>
        <p:xfrm>
          <a:off x="5000194" y="2717424"/>
          <a:ext cx="3668721" cy="3087840"/>
        </p:xfrm>
        <a:graphic>
          <a:graphicData uri="http://schemas.openxmlformats.org/drawingml/2006/chart">
            <c:chart xmlns:c="http://schemas.openxmlformats.org/drawingml/2006/chart" xmlns:r="http://schemas.openxmlformats.org/officeDocument/2006/relationships" r:id="rId4"/>
          </a:graphicData>
        </a:graphic>
      </p:graphicFrame>
      <p:sp>
        <p:nvSpPr>
          <p:cNvPr id="43" name="4 Marcador de texto"/>
          <p:cNvSpPr>
            <a:spLocks noGrp="1"/>
          </p:cNvSpPr>
          <p:nvPr>
            <p:ph type="body" sz="quarter" idx="3"/>
          </p:nvPr>
        </p:nvSpPr>
        <p:spPr>
          <a:xfrm>
            <a:off x="7067717" y="1988840"/>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a:latin typeface="Times New Roman" panose="02020603050405020304" pitchFamily="18" charset="0"/>
                <a:cs typeface="Times New Roman" panose="02020603050405020304" pitchFamily="18" charset="0"/>
              </a:rPr>
              <a:t>Porcentaje de 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55.5%</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44" name="43 CuadroTexto"/>
          <p:cNvSpPr txBox="1"/>
          <p:nvPr/>
        </p:nvSpPr>
        <p:spPr>
          <a:xfrm>
            <a:off x="6516216" y="3571695"/>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[24.2%]</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46" name="45 CuadroTexto"/>
          <p:cNvSpPr txBox="1"/>
          <p:nvPr/>
        </p:nvSpPr>
        <p:spPr>
          <a:xfrm>
            <a:off x="6948264" y="4679558"/>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[23.6%]</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19" name="18 CuadroTexto"/>
          <p:cNvSpPr txBox="1"/>
          <p:nvPr/>
        </p:nvSpPr>
        <p:spPr>
          <a:xfrm>
            <a:off x="6138554" y="4149080"/>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[21.8%]</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0" name="19 CuadroTexto"/>
          <p:cNvSpPr txBox="1"/>
          <p:nvPr/>
        </p:nvSpPr>
        <p:spPr>
          <a:xfrm>
            <a:off x="1621413" y="3027432"/>
            <a:ext cx="570990" cy="261610"/>
          </a:xfrm>
          <a:prstGeom prst="rect">
            <a:avLst/>
          </a:prstGeom>
          <a:noFill/>
        </p:spPr>
        <p:txBody>
          <a:bodyPr wrap="none" rtlCol="0">
            <a:spAutoFit/>
          </a:bodyPr>
          <a:lstStyle/>
          <a:p>
            <a:r>
              <a:rPr lang="es-MX" sz="1100" dirty="0" smtClean="0">
                <a:solidFill>
                  <a:schemeClr val="tx1">
                    <a:lumMod val="75000"/>
                    <a:lumOff val="25000"/>
                  </a:schemeClr>
                </a:solidFill>
                <a:latin typeface="Times New Roman" panose="02020603050405020304" pitchFamily="18" charset="0"/>
                <a:cs typeface="Times New Roman" panose="02020603050405020304" pitchFamily="18" charset="0"/>
              </a:rPr>
              <a:t>[0.1%]</a:t>
            </a:r>
            <a:endParaRPr lang="es-MX"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23" name="22 CuadroTexto"/>
          <p:cNvSpPr txBox="1"/>
          <p:nvPr/>
        </p:nvSpPr>
        <p:spPr>
          <a:xfrm>
            <a:off x="7362690" y="5255622"/>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[30.2%]</a:t>
            </a:r>
            <a:endParaRPr lang="es-MX" sz="11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75541233"/>
      </p:ext>
    </p:extLst>
  </p:cSld>
  <p:clrMapOvr>
    <a:masterClrMapping/>
  </p:clrMapOvr>
  <p:transition spd="slow">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4525110" y="1685566"/>
            <a:ext cx="4618890" cy="4794192"/>
          </a:xfrm>
          <a:prstGeom prst="rect">
            <a:avLst/>
          </a:prstGeom>
          <a:solidFill>
            <a:schemeClr val="bg2">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Times New Roman" panose="02020603050405020304" pitchFamily="18" charset="0"/>
              <a:cs typeface="Times New Roman" panose="02020603050405020304" pitchFamily="18" charset="0"/>
            </a:endParaRPr>
          </a:p>
        </p:txBody>
      </p:sp>
      <p:sp>
        <p:nvSpPr>
          <p:cNvPr id="2" name="1 Título"/>
          <p:cNvSpPr>
            <a:spLocks noGrp="1"/>
          </p:cNvSpPr>
          <p:nvPr>
            <p:ph type="title"/>
          </p:nvPr>
        </p:nvSpPr>
        <p:spPr/>
        <p:txBody>
          <a:bodyPr/>
          <a:lstStyle/>
          <a:p>
            <a:r>
              <a:rPr lang="es-MX" dirty="0" smtClean="0">
                <a:latin typeface="Times New Roman" panose="02020603050405020304" pitchFamily="18" charset="0"/>
                <a:cs typeface="Times New Roman" panose="02020603050405020304" pitchFamily="18" charset="0"/>
              </a:rPr>
              <a:t>Resultados del EIC-2</a:t>
            </a:r>
            <a:br>
              <a:rPr lang="es-MX" dirty="0" smtClean="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Funcionamiento de Comités</a:t>
            </a:r>
          </a:p>
        </p:txBody>
      </p:sp>
      <p:graphicFrame>
        <p:nvGraphicFramePr>
          <p:cNvPr id="32" name="31 Gráfico"/>
          <p:cNvGraphicFramePr>
            <a:graphicFrameLocks noChangeAspect="1"/>
          </p:cNvGraphicFramePr>
          <p:nvPr>
            <p:extLst>
              <p:ext uri="{D42A27DB-BD31-4B8C-83A1-F6EECF244321}">
                <p14:modId xmlns:p14="http://schemas.microsoft.com/office/powerpoint/2010/main" xmlns="" val="207879682"/>
              </p:ext>
            </p:extLst>
          </p:nvPr>
        </p:nvGraphicFramePr>
        <p:xfrm>
          <a:off x="366052" y="2996952"/>
          <a:ext cx="3849933"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11" name="10 Rectángulo"/>
          <p:cNvSpPr/>
          <p:nvPr/>
        </p:nvSpPr>
        <p:spPr>
          <a:xfrm>
            <a:off x="251520" y="1907540"/>
            <a:ext cx="886781"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Seguros</a:t>
            </a:r>
            <a:endParaRPr lang="es-MX" sz="1700" dirty="0">
              <a:latin typeface="Times New Roman" panose="02020603050405020304" pitchFamily="18" charset="0"/>
              <a:cs typeface="Times New Roman" panose="02020603050405020304" pitchFamily="18" charset="0"/>
            </a:endParaRPr>
          </a:p>
        </p:txBody>
      </p:sp>
      <p:sp>
        <p:nvSpPr>
          <p:cNvPr id="12" name="11 Rectángulo"/>
          <p:cNvSpPr/>
          <p:nvPr/>
        </p:nvSpPr>
        <p:spPr>
          <a:xfrm>
            <a:off x="4771242" y="1907540"/>
            <a:ext cx="849913"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Fianzas</a:t>
            </a:r>
            <a:endParaRPr lang="es-MX" sz="1700" dirty="0">
              <a:latin typeface="Times New Roman" panose="02020603050405020304" pitchFamily="18" charset="0"/>
              <a:cs typeface="Times New Roman" panose="02020603050405020304" pitchFamily="18" charset="0"/>
            </a:endParaRPr>
          </a:p>
        </p:txBody>
      </p:sp>
      <p:sp>
        <p:nvSpPr>
          <p:cNvPr id="15" name="4 Marcador de texto"/>
          <p:cNvSpPr>
            <a:spLocks noGrp="1"/>
          </p:cNvSpPr>
          <p:nvPr>
            <p:ph type="body" sz="quarter" idx="3"/>
          </p:nvPr>
        </p:nvSpPr>
        <p:spPr>
          <a:xfrm>
            <a:off x="2531213" y="1988840"/>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smtClean="0">
                <a:latin typeface="Times New Roman" panose="02020603050405020304" pitchFamily="18" charset="0"/>
                <a:cs typeface="Times New Roman" panose="02020603050405020304" pitchFamily="18" charset="0"/>
              </a:rPr>
              <a:t>Plazo promedio de </a:t>
            </a:r>
            <a:r>
              <a:rPr lang="es-MX" sz="1300" dirty="0">
                <a:latin typeface="Times New Roman" panose="02020603050405020304" pitchFamily="18" charset="0"/>
                <a:cs typeface="Times New Roman" panose="02020603050405020304" pitchFamily="18" charset="0"/>
              </a:rPr>
              <a:t>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9.4 meses</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17" name="16 CuadroTexto"/>
          <p:cNvSpPr txBox="1"/>
          <p:nvPr/>
        </p:nvSpPr>
        <p:spPr>
          <a:xfrm>
            <a:off x="35496" y="6525344"/>
            <a:ext cx="1188146" cy="230832"/>
          </a:xfrm>
          <a:prstGeom prst="rect">
            <a:avLst/>
          </a:prstGeom>
          <a:noFill/>
        </p:spPr>
        <p:txBody>
          <a:bodyPr wrap="none" rtlCol="0">
            <a:spAutoFit/>
          </a:bodyPr>
          <a:lstStyle/>
          <a:p>
            <a:r>
              <a:rPr lang="es-MX" sz="900" dirty="0" smtClean="0">
                <a:solidFill>
                  <a:schemeClr val="bg1"/>
                </a:solidFill>
                <a:latin typeface="Times New Roman" panose="02020603050405020304" pitchFamily="18" charset="0"/>
                <a:cs typeface="Times New Roman" panose="02020603050405020304" pitchFamily="18" charset="0"/>
              </a:rPr>
              <a:t>Fuente: CNSF, EIC-2</a:t>
            </a:r>
            <a:endParaRPr lang="es-MX" sz="900" dirty="0">
              <a:solidFill>
                <a:schemeClr val="bg1"/>
              </a:solidFill>
              <a:latin typeface="Times New Roman" panose="02020603050405020304" pitchFamily="18" charset="0"/>
              <a:cs typeface="Times New Roman" panose="02020603050405020304" pitchFamily="18" charset="0"/>
            </a:endParaRPr>
          </a:p>
        </p:txBody>
      </p:sp>
      <p:graphicFrame>
        <p:nvGraphicFramePr>
          <p:cNvPr id="19" name="18 Gráfico"/>
          <p:cNvGraphicFramePr>
            <a:graphicFrameLocks noChangeAspect="1"/>
          </p:cNvGraphicFramePr>
          <p:nvPr>
            <p:extLst>
              <p:ext uri="{D42A27DB-BD31-4B8C-83A1-F6EECF244321}">
                <p14:modId xmlns:p14="http://schemas.microsoft.com/office/powerpoint/2010/main" xmlns="" val="3222772128"/>
              </p:ext>
            </p:extLst>
          </p:nvPr>
        </p:nvGraphicFramePr>
        <p:xfrm>
          <a:off x="4956478" y="3188598"/>
          <a:ext cx="3849933" cy="3240360"/>
        </p:xfrm>
        <a:graphic>
          <a:graphicData uri="http://schemas.openxmlformats.org/drawingml/2006/chart">
            <c:chart xmlns:c="http://schemas.openxmlformats.org/drawingml/2006/chart" xmlns:r="http://schemas.openxmlformats.org/officeDocument/2006/relationships" r:id="rId4"/>
          </a:graphicData>
        </a:graphic>
      </p:graphicFrame>
      <p:sp>
        <p:nvSpPr>
          <p:cNvPr id="23" name="4 Marcador de texto"/>
          <p:cNvSpPr>
            <a:spLocks noGrp="1"/>
          </p:cNvSpPr>
          <p:nvPr>
            <p:ph type="body" sz="quarter" idx="3"/>
          </p:nvPr>
        </p:nvSpPr>
        <p:spPr>
          <a:xfrm>
            <a:off x="7067717" y="1988840"/>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smtClean="0">
                <a:latin typeface="Times New Roman" panose="02020603050405020304" pitchFamily="18" charset="0"/>
                <a:cs typeface="Times New Roman" panose="02020603050405020304" pitchFamily="18" charset="0"/>
              </a:rPr>
              <a:t>Plazo promedio de </a:t>
            </a:r>
            <a:r>
              <a:rPr lang="es-MX" sz="1300" dirty="0">
                <a:latin typeface="Times New Roman" panose="02020603050405020304" pitchFamily="18" charset="0"/>
                <a:cs typeface="Times New Roman" panose="02020603050405020304" pitchFamily="18" charset="0"/>
              </a:rPr>
              <a:t>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7.9 meses</a:t>
            </a:r>
            <a:endParaRPr lang="es-MX" sz="1500" b="1" dirty="0">
              <a:solidFill>
                <a:srgbClr val="D6370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06875042"/>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MX" dirty="0" smtClean="0">
                <a:solidFill>
                  <a:srgbClr val="C00000"/>
                </a:solidFill>
                <a:latin typeface="Times New Roman" panose="02020603050405020304" pitchFamily="18" charset="0"/>
                <a:cs typeface="Times New Roman" panose="02020603050405020304" pitchFamily="18" charset="0"/>
              </a:rPr>
              <a:t>Antecedentes </a:t>
            </a:r>
          </a:p>
          <a:p>
            <a:pPr algn="just"/>
            <a:r>
              <a:rPr lang="es-MX" dirty="0" smtClean="0">
                <a:latin typeface="Times New Roman" panose="02020603050405020304" pitchFamily="18" charset="0"/>
                <a:cs typeface="Times New Roman" panose="02020603050405020304" pitchFamily="18" charset="0"/>
              </a:rPr>
              <a:t>Resultados sectoriales</a:t>
            </a:r>
            <a:endParaRPr lang="es-MX" dirty="0">
              <a:latin typeface="Times New Roman" panose="02020603050405020304" pitchFamily="18" charset="0"/>
              <a:cs typeface="Times New Roman" panose="02020603050405020304" pitchFamily="18" charset="0"/>
            </a:endParaRPr>
          </a:p>
          <a:p>
            <a:pPr algn="just"/>
            <a:r>
              <a:rPr lang="es-MX" dirty="0">
                <a:latin typeface="Times New Roman" panose="02020603050405020304" pitchFamily="18" charset="0"/>
                <a:cs typeface="Times New Roman" panose="02020603050405020304" pitchFamily="18" charset="0"/>
              </a:rPr>
              <a:t>Propuesta de </a:t>
            </a:r>
            <a:r>
              <a:rPr lang="es-MX" dirty="0" smtClean="0">
                <a:latin typeface="Times New Roman" panose="02020603050405020304" pitchFamily="18" charset="0"/>
                <a:cs typeface="Times New Roman" panose="02020603050405020304" pitchFamily="18" charset="0"/>
              </a:rPr>
              <a:t>Acuerdo</a:t>
            </a:r>
          </a:p>
        </p:txBody>
      </p:sp>
    </p:spTree>
    <p:extLst>
      <p:ext uri="{BB962C8B-B14F-4D97-AF65-F5344CB8AC3E}">
        <p14:creationId xmlns:p14="http://schemas.microsoft.com/office/powerpoint/2010/main" xmlns="" val="119518684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4525110" y="1685566"/>
            <a:ext cx="4618890" cy="4794192"/>
          </a:xfrm>
          <a:prstGeom prst="rect">
            <a:avLst/>
          </a:prstGeom>
          <a:solidFill>
            <a:schemeClr val="bg2">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Times New Roman" panose="02020603050405020304" pitchFamily="18" charset="0"/>
              <a:cs typeface="Times New Roman" panose="02020603050405020304" pitchFamily="18" charset="0"/>
            </a:endParaRPr>
          </a:p>
        </p:txBody>
      </p:sp>
      <p:sp>
        <p:nvSpPr>
          <p:cNvPr id="2" name="1 Título"/>
          <p:cNvSpPr>
            <a:spLocks noGrp="1"/>
          </p:cNvSpPr>
          <p:nvPr>
            <p:ph type="title"/>
          </p:nvPr>
        </p:nvSpPr>
        <p:spPr/>
        <p:txBody>
          <a:bodyPr/>
          <a:lstStyle/>
          <a:p>
            <a:r>
              <a:rPr lang="es-MX" dirty="0" smtClean="0">
                <a:latin typeface="Times New Roman" panose="02020603050405020304" pitchFamily="18" charset="0"/>
                <a:cs typeface="Times New Roman" panose="02020603050405020304" pitchFamily="18" charset="0"/>
              </a:rPr>
              <a:t>Resultados del EIC-2</a:t>
            </a:r>
            <a:br>
              <a:rPr lang="es-MX" dirty="0" smtClean="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Transparencia y Revelación de información</a:t>
            </a:r>
          </a:p>
        </p:txBody>
      </p:sp>
      <p:graphicFrame>
        <p:nvGraphicFramePr>
          <p:cNvPr id="24" name="23 Gráfico"/>
          <p:cNvGraphicFramePr>
            <a:graphicFrameLocks noChangeAspect="1"/>
          </p:cNvGraphicFramePr>
          <p:nvPr>
            <p:extLst>
              <p:ext uri="{D42A27DB-BD31-4B8C-83A1-F6EECF244321}">
                <p14:modId xmlns:p14="http://schemas.microsoft.com/office/powerpoint/2010/main" xmlns="" val="1144335082"/>
              </p:ext>
            </p:extLst>
          </p:nvPr>
        </p:nvGraphicFramePr>
        <p:xfrm>
          <a:off x="455485" y="2726466"/>
          <a:ext cx="3668721" cy="3087840"/>
        </p:xfrm>
        <a:graphic>
          <a:graphicData uri="http://schemas.openxmlformats.org/drawingml/2006/chart">
            <c:chart xmlns:c="http://schemas.openxmlformats.org/drawingml/2006/chart" xmlns:r="http://schemas.openxmlformats.org/officeDocument/2006/relationships" r:id="rId3"/>
          </a:graphicData>
        </a:graphic>
      </p:graphicFrame>
      <p:sp>
        <p:nvSpPr>
          <p:cNvPr id="25" name="24 CuadroTexto"/>
          <p:cNvSpPr txBox="1"/>
          <p:nvPr/>
        </p:nvSpPr>
        <p:spPr>
          <a:xfrm>
            <a:off x="1475656" y="3573016"/>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[24.2%]</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6" name="25 CuadroTexto"/>
          <p:cNvSpPr txBox="1"/>
          <p:nvPr/>
        </p:nvSpPr>
        <p:spPr>
          <a:xfrm>
            <a:off x="2898194" y="4149080"/>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[31.1%]</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7" name="26 CuadroTexto"/>
          <p:cNvSpPr txBox="1"/>
          <p:nvPr/>
        </p:nvSpPr>
        <p:spPr>
          <a:xfrm>
            <a:off x="2771800" y="4679558"/>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[27.5%]</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9" name="28 CuadroTexto"/>
          <p:cNvSpPr txBox="1"/>
          <p:nvPr/>
        </p:nvSpPr>
        <p:spPr>
          <a:xfrm>
            <a:off x="1475656" y="5255622"/>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[15.0%]</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30" name="29 CuadroTexto"/>
          <p:cNvSpPr txBox="1"/>
          <p:nvPr/>
        </p:nvSpPr>
        <p:spPr>
          <a:xfrm>
            <a:off x="2459806" y="6218148"/>
            <a:ext cx="3597460" cy="261610"/>
          </a:xfrm>
          <a:prstGeom prst="rect">
            <a:avLst/>
          </a:prstGeom>
          <a:noFill/>
        </p:spPr>
        <p:txBody>
          <a:bodyPr wrap="none" rtlCol="0">
            <a:spAutoFit/>
          </a:bodyPr>
          <a:lstStyle/>
          <a:p>
            <a:r>
              <a:rPr lang="es-MX" sz="1100" dirty="0">
                <a:solidFill>
                  <a:schemeClr val="tx1">
                    <a:lumMod val="75000"/>
                    <a:lumOff val="25000"/>
                  </a:schemeClr>
                </a:solidFill>
                <a:latin typeface="Times New Roman" panose="02020603050405020304" pitchFamily="18" charset="0"/>
                <a:cs typeface="Times New Roman" panose="02020603050405020304" pitchFamily="18" charset="0"/>
              </a:rPr>
              <a:t>[Participación en la prima directa del mercado, en corchetes</a:t>
            </a:r>
            <a:r>
              <a:rPr lang="es-MX" sz="110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s-MX"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1" name="4 Marcador de texto"/>
          <p:cNvSpPr>
            <a:spLocks noGrp="1"/>
          </p:cNvSpPr>
          <p:nvPr>
            <p:ph type="body" sz="quarter" idx="3"/>
          </p:nvPr>
        </p:nvSpPr>
        <p:spPr>
          <a:xfrm>
            <a:off x="2523008" y="1997882"/>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a:latin typeface="Times New Roman" panose="02020603050405020304" pitchFamily="18" charset="0"/>
                <a:cs typeface="Times New Roman" panose="02020603050405020304" pitchFamily="18" charset="0"/>
              </a:rPr>
              <a:t>Porcentaje de 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60.5%</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32" name="31 Rectángulo"/>
          <p:cNvSpPr/>
          <p:nvPr/>
        </p:nvSpPr>
        <p:spPr>
          <a:xfrm>
            <a:off x="251520" y="1907540"/>
            <a:ext cx="886781"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Seguros</a:t>
            </a:r>
            <a:endParaRPr lang="es-MX" sz="1700" dirty="0">
              <a:latin typeface="Times New Roman" panose="02020603050405020304" pitchFamily="18" charset="0"/>
              <a:cs typeface="Times New Roman" panose="02020603050405020304" pitchFamily="18" charset="0"/>
            </a:endParaRPr>
          </a:p>
        </p:txBody>
      </p:sp>
      <p:sp>
        <p:nvSpPr>
          <p:cNvPr id="40" name="39 Rectángulo"/>
          <p:cNvSpPr/>
          <p:nvPr/>
        </p:nvSpPr>
        <p:spPr>
          <a:xfrm>
            <a:off x="4771242" y="1907540"/>
            <a:ext cx="849913"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Fianzas</a:t>
            </a:r>
            <a:endParaRPr lang="es-MX" sz="1700" dirty="0">
              <a:latin typeface="Times New Roman" panose="02020603050405020304" pitchFamily="18" charset="0"/>
              <a:cs typeface="Times New Roman" panose="02020603050405020304" pitchFamily="18" charset="0"/>
            </a:endParaRPr>
          </a:p>
        </p:txBody>
      </p:sp>
      <p:sp>
        <p:nvSpPr>
          <p:cNvPr id="41" name="40 CuadroTexto"/>
          <p:cNvSpPr txBox="1"/>
          <p:nvPr/>
        </p:nvSpPr>
        <p:spPr>
          <a:xfrm>
            <a:off x="35496" y="6525344"/>
            <a:ext cx="1188146" cy="230832"/>
          </a:xfrm>
          <a:prstGeom prst="rect">
            <a:avLst/>
          </a:prstGeom>
          <a:noFill/>
        </p:spPr>
        <p:txBody>
          <a:bodyPr wrap="none" rtlCol="0">
            <a:spAutoFit/>
          </a:bodyPr>
          <a:lstStyle/>
          <a:p>
            <a:r>
              <a:rPr lang="es-MX" sz="900" dirty="0" smtClean="0">
                <a:solidFill>
                  <a:schemeClr val="bg1"/>
                </a:solidFill>
                <a:latin typeface="Times New Roman" panose="02020603050405020304" pitchFamily="18" charset="0"/>
                <a:cs typeface="Times New Roman" panose="02020603050405020304" pitchFamily="18" charset="0"/>
              </a:rPr>
              <a:t>Fuente: CNSF, EIC-2</a:t>
            </a:r>
            <a:endParaRPr lang="es-MX" sz="900" dirty="0">
              <a:solidFill>
                <a:schemeClr val="bg1"/>
              </a:solidFill>
              <a:latin typeface="Times New Roman" panose="02020603050405020304" pitchFamily="18" charset="0"/>
              <a:cs typeface="Times New Roman" panose="02020603050405020304" pitchFamily="18" charset="0"/>
            </a:endParaRPr>
          </a:p>
        </p:txBody>
      </p:sp>
      <p:graphicFrame>
        <p:nvGraphicFramePr>
          <p:cNvPr id="42" name="41 Gráfico"/>
          <p:cNvGraphicFramePr>
            <a:graphicFrameLocks noChangeAspect="1"/>
          </p:cNvGraphicFramePr>
          <p:nvPr>
            <p:extLst>
              <p:ext uri="{D42A27DB-BD31-4B8C-83A1-F6EECF244321}">
                <p14:modId xmlns:p14="http://schemas.microsoft.com/office/powerpoint/2010/main" xmlns="" val="2698297775"/>
              </p:ext>
            </p:extLst>
          </p:nvPr>
        </p:nvGraphicFramePr>
        <p:xfrm>
          <a:off x="5000194" y="2717424"/>
          <a:ext cx="3668721" cy="3087840"/>
        </p:xfrm>
        <a:graphic>
          <a:graphicData uri="http://schemas.openxmlformats.org/drawingml/2006/chart">
            <c:chart xmlns:c="http://schemas.openxmlformats.org/drawingml/2006/chart" xmlns:r="http://schemas.openxmlformats.org/officeDocument/2006/relationships" r:id="rId4"/>
          </a:graphicData>
        </a:graphic>
      </p:graphicFrame>
      <p:sp>
        <p:nvSpPr>
          <p:cNvPr id="43" name="4 Marcador de texto"/>
          <p:cNvSpPr>
            <a:spLocks noGrp="1"/>
          </p:cNvSpPr>
          <p:nvPr>
            <p:ph type="body" sz="quarter" idx="3"/>
          </p:nvPr>
        </p:nvSpPr>
        <p:spPr>
          <a:xfrm>
            <a:off x="7067717" y="1988840"/>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a:latin typeface="Times New Roman" panose="02020603050405020304" pitchFamily="18" charset="0"/>
                <a:cs typeface="Times New Roman" panose="02020603050405020304" pitchFamily="18" charset="0"/>
              </a:rPr>
              <a:t>Porcentaje de 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69.5%</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44" name="43 CuadroTexto"/>
          <p:cNvSpPr txBox="1"/>
          <p:nvPr/>
        </p:nvSpPr>
        <p:spPr>
          <a:xfrm>
            <a:off x="7380312" y="3571695"/>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[28.5%]</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46" name="45 CuadroTexto"/>
          <p:cNvSpPr txBox="1"/>
          <p:nvPr/>
        </p:nvSpPr>
        <p:spPr>
          <a:xfrm>
            <a:off x="6948264" y="4679558"/>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[27.3%]</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19" name="18 CuadroTexto"/>
          <p:cNvSpPr txBox="1"/>
          <p:nvPr/>
        </p:nvSpPr>
        <p:spPr>
          <a:xfrm>
            <a:off x="7380312" y="4149080"/>
            <a:ext cx="641522" cy="261610"/>
          </a:xfrm>
          <a:prstGeom prst="rect">
            <a:avLst/>
          </a:prstGeom>
          <a:noFill/>
        </p:spPr>
        <p:txBody>
          <a:bodyPr wrap="none" rtlCol="0">
            <a:spAutoFit/>
          </a:bodyPr>
          <a:lstStyle/>
          <a:p>
            <a:r>
              <a:rPr lang="es-MX" sz="1100" dirty="0" smtClean="0">
                <a:solidFill>
                  <a:schemeClr val="bg1"/>
                </a:solidFill>
                <a:latin typeface="Times New Roman" panose="02020603050405020304" pitchFamily="18" charset="0"/>
                <a:cs typeface="Times New Roman" panose="02020603050405020304" pitchFamily="18" charset="0"/>
              </a:rPr>
              <a:t>[44.0%]</a:t>
            </a:r>
            <a:endParaRPr lang="es-MX" sz="1100" dirty="0">
              <a:solidFill>
                <a:schemeClr val="bg1"/>
              </a:solidFill>
              <a:latin typeface="Times New Roman" panose="02020603050405020304" pitchFamily="18" charset="0"/>
              <a:cs typeface="Times New Roman" panose="02020603050405020304" pitchFamily="18" charset="0"/>
            </a:endParaRPr>
          </a:p>
        </p:txBody>
      </p:sp>
      <p:sp>
        <p:nvSpPr>
          <p:cNvPr id="20" name="19 CuadroTexto"/>
          <p:cNvSpPr txBox="1"/>
          <p:nvPr/>
        </p:nvSpPr>
        <p:spPr>
          <a:xfrm>
            <a:off x="1693421" y="3023374"/>
            <a:ext cx="570990" cy="261610"/>
          </a:xfrm>
          <a:prstGeom prst="rect">
            <a:avLst/>
          </a:prstGeom>
          <a:noFill/>
        </p:spPr>
        <p:txBody>
          <a:bodyPr wrap="none" rtlCol="0">
            <a:spAutoFit/>
          </a:bodyPr>
          <a:lstStyle/>
          <a:p>
            <a:r>
              <a:rPr lang="es-MX" sz="1100" dirty="0" smtClean="0">
                <a:solidFill>
                  <a:schemeClr val="tx1">
                    <a:lumMod val="75000"/>
                    <a:lumOff val="25000"/>
                  </a:schemeClr>
                </a:solidFill>
                <a:latin typeface="Times New Roman" panose="02020603050405020304" pitchFamily="18" charset="0"/>
                <a:cs typeface="Times New Roman" panose="02020603050405020304" pitchFamily="18" charset="0"/>
              </a:rPr>
              <a:t>[0.9%]</a:t>
            </a:r>
            <a:endParaRPr lang="es-MX" sz="1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82828784"/>
      </p:ext>
    </p:extLst>
  </p:cSld>
  <p:clrMapOvr>
    <a:masterClrMapping/>
  </p:clrMapOvr>
  <p:transition spd="slow">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4525110" y="1685566"/>
            <a:ext cx="4618890" cy="4794192"/>
          </a:xfrm>
          <a:prstGeom prst="rect">
            <a:avLst/>
          </a:prstGeom>
          <a:solidFill>
            <a:schemeClr val="bg2">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atin typeface="Times New Roman" panose="02020603050405020304" pitchFamily="18" charset="0"/>
              <a:cs typeface="Times New Roman" panose="02020603050405020304" pitchFamily="18" charset="0"/>
            </a:endParaRPr>
          </a:p>
        </p:txBody>
      </p:sp>
      <p:sp>
        <p:nvSpPr>
          <p:cNvPr id="2" name="1 Título"/>
          <p:cNvSpPr>
            <a:spLocks noGrp="1"/>
          </p:cNvSpPr>
          <p:nvPr>
            <p:ph type="title"/>
          </p:nvPr>
        </p:nvSpPr>
        <p:spPr/>
        <p:txBody>
          <a:bodyPr/>
          <a:lstStyle/>
          <a:p>
            <a:r>
              <a:rPr lang="es-MX" dirty="0" smtClean="0">
                <a:latin typeface="Times New Roman" panose="02020603050405020304" pitchFamily="18" charset="0"/>
                <a:cs typeface="Times New Roman" panose="02020603050405020304" pitchFamily="18" charset="0"/>
              </a:rPr>
              <a:t>Resultados del EIC-2</a:t>
            </a:r>
            <a:br>
              <a:rPr lang="es-MX" dirty="0" smtClean="0">
                <a:latin typeface="Times New Roman" panose="02020603050405020304" pitchFamily="18" charset="0"/>
                <a:cs typeface="Times New Roman" panose="02020603050405020304" pitchFamily="18" charset="0"/>
              </a:rPr>
            </a:br>
            <a:r>
              <a:rPr lang="es-MX" sz="1800" dirty="0">
                <a:latin typeface="Times New Roman" panose="02020603050405020304" pitchFamily="18" charset="0"/>
                <a:cs typeface="Times New Roman" panose="02020603050405020304" pitchFamily="18" charset="0"/>
              </a:rPr>
              <a:t>Transparencia y Revelación de información</a:t>
            </a:r>
          </a:p>
        </p:txBody>
      </p:sp>
      <p:graphicFrame>
        <p:nvGraphicFramePr>
          <p:cNvPr id="32" name="31 Gráfico"/>
          <p:cNvGraphicFramePr>
            <a:graphicFrameLocks noChangeAspect="1"/>
          </p:cNvGraphicFramePr>
          <p:nvPr>
            <p:extLst>
              <p:ext uri="{D42A27DB-BD31-4B8C-83A1-F6EECF244321}">
                <p14:modId xmlns:p14="http://schemas.microsoft.com/office/powerpoint/2010/main" xmlns="" val="446849506"/>
              </p:ext>
            </p:extLst>
          </p:nvPr>
        </p:nvGraphicFramePr>
        <p:xfrm>
          <a:off x="366052" y="2996952"/>
          <a:ext cx="3849933"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11" name="10 Rectángulo"/>
          <p:cNvSpPr/>
          <p:nvPr/>
        </p:nvSpPr>
        <p:spPr>
          <a:xfrm>
            <a:off x="251520" y="1907540"/>
            <a:ext cx="886781"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Seguros</a:t>
            </a:r>
            <a:endParaRPr lang="es-MX" sz="1700" dirty="0">
              <a:latin typeface="Times New Roman" panose="02020603050405020304" pitchFamily="18" charset="0"/>
              <a:cs typeface="Times New Roman" panose="02020603050405020304" pitchFamily="18" charset="0"/>
            </a:endParaRPr>
          </a:p>
        </p:txBody>
      </p:sp>
      <p:sp>
        <p:nvSpPr>
          <p:cNvPr id="12" name="11 Rectángulo"/>
          <p:cNvSpPr/>
          <p:nvPr/>
        </p:nvSpPr>
        <p:spPr>
          <a:xfrm>
            <a:off x="4771242" y="1907540"/>
            <a:ext cx="849913" cy="353943"/>
          </a:xfrm>
          <a:prstGeom prst="rect">
            <a:avLst/>
          </a:prstGeom>
        </p:spPr>
        <p:txBody>
          <a:bodyPr wrap="none">
            <a:spAutoFit/>
          </a:bodyPr>
          <a:lstStyle/>
          <a:p>
            <a:r>
              <a:rPr lang="es-MX" sz="1700" dirty="0" smtClean="0">
                <a:solidFill>
                  <a:srgbClr val="4F5477"/>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Fianzas</a:t>
            </a:r>
            <a:endParaRPr lang="es-MX" sz="1700" dirty="0">
              <a:latin typeface="Times New Roman" panose="02020603050405020304" pitchFamily="18" charset="0"/>
              <a:cs typeface="Times New Roman" panose="02020603050405020304" pitchFamily="18" charset="0"/>
            </a:endParaRPr>
          </a:p>
        </p:txBody>
      </p:sp>
      <p:sp>
        <p:nvSpPr>
          <p:cNvPr id="15" name="4 Marcador de texto"/>
          <p:cNvSpPr>
            <a:spLocks noGrp="1"/>
          </p:cNvSpPr>
          <p:nvPr>
            <p:ph type="body" sz="quarter" idx="3"/>
          </p:nvPr>
        </p:nvSpPr>
        <p:spPr>
          <a:xfrm>
            <a:off x="2531213" y="1985344"/>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smtClean="0">
                <a:latin typeface="Times New Roman" panose="02020603050405020304" pitchFamily="18" charset="0"/>
                <a:cs typeface="Times New Roman" panose="02020603050405020304" pitchFamily="18" charset="0"/>
              </a:rPr>
              <a:t>Plazo promedio de </a:t>
            </a:r>
            <a:r>
              <a:rPr lang="es-MX" sz="1300" dirty="0">
                <a:latin typeface="Times New Roman" panose="02020603050405020304" pitchFamily="18" charset="0"/>
                <a:cs typeface="Times New Roman" panose="02020603050405020304" pitchFamily="18" charset="0"/>
              </a:rPr>
              <a:t>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9.3 meses</a:t>
            </a:r>
            <a:endParaRPr lang="es-MX" sz="1500" b="1" dirty="0">
              <a:solidFill>
                <a:srgbClr val="D6370C"/>
              </a:solidFill>
              <a:latin typeface="Times New Roman" panose="02020603050405020304" pitchFamily="18" charset="0"/>
              <a:cs typeface="Times New Roman" panose="02020603050405020304" pitchFamily="18" charset="0"/>
            </a:endParaRPr>
          </a:p>
        </p:txBody>
      </p:sp>
      <p:sp>
        <p:nvSpPr>
          <p:cNvPr id="17" name="16 CuadroTexto"/>
          <p:cNvSpPr txBox="1"/>
          <p:nvPr/>
        </p:nvSpPr>
        <p:spPr>
          <a:xfrm>
            <a:off x="35496" y="6525344"/>
            <a:ext cx="1188146" cy="230832"/>
          </a:xfrm>
          <a:prstGeom prst="rect">
            <a:avLst/>
          </a:prstGeom>
          <a:noFill/>
        </p:spPr>
        <p:txBody>
          <a:bodyPr wrap="none" rtlCol="0">
            <a:spAutoFit/>
          </a:bodyPr>
          <a:lstStyle/>
          <a:p>
            <a:r>
              <a:rPr lang="es-MX" sz="900" dirty="0" smtClean="0">
                <a:solidFill>
                  <a:schemeClr val="bg1"/>
                </a:solidFill>
                <a:latin typeface="Times New Roman" panose="02020603050405020304" pitchFamily="18" charset="0"/>
                <a:cs typeface="Times New Roman" panose="02020603050405020304" pitchFamily="18" charset="0"/>
              </a:rPr>
              <a:t>Fuente: CNSF, EIC-2</a:t>
            </a:r>
            <a:endParaRPr lang="es-MX" sz="900" dirty="0">
              <a:solidFill>
                <a:schemeClr val="bg1"/>
              </a:solidFill>
              <a:latin typeface="Times New Roman" panose="02020603050405020304" pitchFamily="18" charset="0"/>
              <a:cs typeface="Times New Roman" panose="02020603050405020304" pitchFamily="18" charset="0"/>
            </a:endParaRPr>
          </a:p>
        </p:txBody>
      </p:sp>
      <p:graphicFrame>
        <p:nvGraphicFramePr>
          <p:cNvPr id="19" name="18 Gráfico"/>
          <p:cNvGraphicFramePr>
            <a:graphicFrameLocks noChangeAspect="1"/>
          </p:cNvGraphicFramePr>
          <p:nvPr>
            <p:extLst>
              <p:ext uri="{D42A27DB-BD31-4B8C-83A1-F6EECF244321}">
                <p14:modId xmlns:p14="http://schemas.microsoft.com/office/powerpoint/2010/main" xmlns="" val="2587457732"/>
              </p:ext>
            </p:extLst>
          </p:nvPr>
        </p:nvGraphicFramePr>
        <p:xfrm>
          <a:off x="4910761" y="3000448"/>
          <a:ext cx="3849933" cy="3240360"/>
        </p:xfrm>
        <a:graphic>
          <a:graphicData uri="http://schemas.openxmlformats.org/drawingml/2006/chart">
            <c:chart xmlns:c="http://schemas.openxmlformats.org/drawingml/2006/chart" xmlns:r="http://schemas.openxmlformats.org/officeDocument/2006/relationships" r:id="rId4"/>
          </a:graphicData>
        </a:graphic>
      </p:graphicFrame>
      <p:sp>
        <p:nvSpPr>
          <p:cNvPr id="23" name="4 Marcador de texto"/>
          <p:cNvSpPr>
            <a:spLocks noGrp="1"/>
          </p:cNvSpPr>
          <p:nvPr>
            <p:ph type="body" sz="quarter" idx="3"/>
          </p:nvPr>
        </p:nvSpPr>
        <p:spPr>
          <a:xfrm>
            <a:off x="7067717" y="1988840"/>
            <a:ext cx="1824763" cy="939600"/>
          </a:xfrm>
          <a:noFill/>
          <a:ln w="15875">
            <a:solidFill>
              <a:schemeClr val="bg1">
                <a:lumMod val="85000"/>
              </a:schemeClr>
            </a:solidFill>
          </a:ln>
        </p:spPr>
        <p:txBody>
          <a:bodyPr vert="horz" lIns="91440" tIns="45720" rIns="91440" bIns="45720" rtlCol="0" anchor="ctr" anchorCtr="0">
            <a:normAutofit/>
          </a:bodyPr>
          <a:lstStyle/>
          <a:p>
            <a:r>
              <a:rPr lang="es-MX" sz="1300" dirty="0" smtClean="0">
                <a:latin typeface="Times New Roman" panose="02020603050405020304" pitchFamily="18" charset="0"/>
                <a:cs typeface="Times New Roman" panose="02020603050405020304" pitchFamily="18" charset="0"/>
              </a:rPr>
              <a:t>Plazo promedio de </a:t>
            </a:r>
            <a:r>
              <a:rPr lang="es-MX" sz="1300" dirty="0">
                <a:latin typeface="Times New Roman" panose="02020603050405020304" pitchFamily="18" charset="0"/>
                <a:cs typeface="Times New Roman" panose="02020603050405020304" pitchFamily="18" charset="0"/>
              </a:rPr>
              <a:t>implementación: </a:t>
            </a:r>
            <a:endParaRPr lang="es-MX" sz="1300" dirty="0" smtClean="0">
              <a:latin typeface="Times New Roman" panose="02020603050405020304" pitchFamily="18" charset="0"/>
              <a:cs typeface="Times New Roman" panose="02020603050405020304" pitchFamily="18" charset="0"/>
            </a:endParaRPr>
          </a:p>
          <a:p>
            <a:r>
              <a:rPr lang="es-MX" sz="1500" b="1" dirty="0" smtClean="0">
                <a:solidFill>
                  <a:srgbClr val="D6370C"/>
                </a:solidFill>
                <a:latin typeface="Times New Roman" panose="02020603050405020304" pitchFamily="18" charset="0"/>
                <a:cs typeface="Times New Roman" panose="02020603050405020304" pitchFamily="18" charset="0"/>
              </a:rPr>
              <a:t>7.0 meses</a:t>
            </a:r>
            <a:endParaRPr lang="es-MX" sz="1500" b="1" dirty="0">
              <a:solidFill>
                <a:srgbClr val="D6370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54140710"/>
      </p:ext>
    </p:extLst>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a:latin typeface="Times New Roman" panose="02020603050405020304" pitchFamily="18" charset="0"/>
                <a:cs typeface="Times New Roman" panose="02020603050405020304" pitchFamily="18" charset="0"/>
              </a:rPr>
              <a:t>Conclusiones</a:t>
            </a:r>
            <a:endParaRPr lang="es-MX" sz="18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chor="t" anchorCtr="0">
            <a:noAutofit/>
          </a:bodyPr>
          <a:lstStyle/>
          <a:p>
            <a:pPr algn="just">
              <a:spcBef>
                <a:spcPts val="600"/>
              </a:spcBef>
              <a:spcAft>
                <a:spcPts val="600"/>
              </a:spcAft>
            </a:pPr>
            <a:r>
              <a:rPr lang="es-MX" sz="1700" dirty="0">
                <a:latin typeface="Times New Roman" panose="02020603050405020304" pitchFamily="18" charset="0"/>
                <a:cs typeface="Times New Roman" panose="02020603050405020304" pitchFamily="18" charset="0"/>
              </a:rPr>
              <a:t>El </a:t>
            </a:r>
            <a:r>
              <a:rPr lang="es-MX" sz="1700" dirty="0" smtClean="0">
                <a:latin typeface="Times New Roman" panose="02020603050405020304" pitchFamily="18" charset="0"/>
                <a:cs typeface="Times New Roman" panose="02020603050405020304" pitchFamily="18" charset="0"/>
              </a:rPr>
              <a:t>14 </a:t>
            </a:r>
            <a:r>
              <a:rPr lang="es-MX" sz="1700" dirty="0">
                <a:latin typeface="Times New Roman" panose="02020603050405020304" pitchFamily="18" charset="0"/>
                <a:cs typeface="Times New Roman" panose="02020603050405020304" pitchFamily="18" charset="0"/>
              </a:rPr>
              <a:t>de abril de 2014 </a:t>
            </a:r>
            <a:r>
              <a:rPr lang="es-MX" sz="1700" dirty="0" smtClean="0">
                <a:latin typeface="Times New Roman" panose="02020603050405020304" pitchFamily="18" charset="0"/>
                <a:cs typeface="Times New Roman" panose="02020603050405020304" pitchFamily="18" charset="0"/>
              </a:rPr>
              <a:t>se envió a las instituciones el </a:t>
            </a:r>
            <a:r>
              <a:rPr lang="es-ES" sz="1700" dirty="0">
                <a:solidFill>
                  <a:srgbClr val="C00000"/>
                </a:solidFill>
                <a:latin typeface="Times New Roman" panose="02020603050405020304" pitchFamily="18" charset="0"/>
                <a:cs typeface="Times New Roman" panose="02020603050405020304" pitchFamily="18" charset="0"/>
              </a:rPr>
              <a:t>“Informe Sectorial del Estudio de Impacto Cualitativo </a:t>
            </a:r>
            <a:r>
              <a:rPr lang="es-ES" sz="1700" dirty="0" smtClean="0">
                <a:solidFill>
                  <a:srgbClr val="C00000"/>
                </a:solidFill>
                <a:latin typeface="Times New Roman" panose="02020603050405020304" pitchFamily="18" charset="0"/>
                <a:cs typeface="Times New Roman" panose="02020603050405020304" pitchFamily="18" charset="0"/>
              </a:rPr>
              <a:t>2”.</a:t>
            </a:r>
            <a:endParaRPr lang="es-MX" sz="1700"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s-MX" sz="1700" dirty="0" smtClean="0">
                <a:latin typeface="Times New Roman" panose="02020603050405020304" pitchFamily="18" charset="0"/>
                <a:cs typeface="Times New Roman" panose="02020603050405020304" pitchFamily="18" charset="0"/>
              </a:rPr>
              <a:t>Asimismo, se remitió a cada institución el </a:t>
            </a:r>
            <a:r>
              <a:rPr lang="es-MX" sz="1700" dirty="0">
                <a:solidFill>
                  <a:srgbClr val="C00000"/>
                </a:solidFill>
                <a:latin typeface="Times New Roman" panose="02020603050405020304" pitchFamily="18" charset="0"/>
                <a:cs typeface="Times New Roman" panose="02020603050405020304" pitchFamily="18" charset="0"/>
              </a:rPr>
              <a:t>Reporte Individual del </a:t>
            </a:r>
            <a:r>
              <a:rPr lang="es-MX" sz="1700" dirty="0" smtClean="0">
                <a:solidFill>
                  <a:srgbClr val="C00000"/>
                </a:solidFill>
                <a:latin typeface="Times New Roman" panose="02020603050405020304" pitchFamily="18" charset="0"/>
                <a:cs typeface="Times New Roman" panose="02020603050405020304" pitchFamily="18" charset="0"/>
              </a:rPr>
              <a:t>EIC-2</a:t>
            </a:r>
            <a:r>
              <a:rPr lang="es-MX" sz="1700" dirty="0" smtClean="0">
                <a:latin typeface="Times New Roman" panose="02020603050405020304" pitchFamily="18" charset="0"/>
                <a:cs typeface="Times New Roman" panose="02020603050405020304" pitchFamily="18" charset="0"/>
              </a:rPr>
              <a:t>, </a:t>
            </a:r>
            <a:r>
              <a:rPr lang="es-MX" sz="1700" dirty="0">
                <a:latin typeface="Times New Roman" panose="02020603050405020304" pitchFamily="18" charset="0"/>
                <a:cs typeface="Times New Roman" panose="02020603050405020304" pitchFamily="18" charset="0"/>
              </a:rPr>
              <a:t>en el cual </a:t>
            </a:r>
            <a:r>
              <a:rPr lang="es-MX" sz="1700" dirty="0" smtClean="0">
                <a:latin typeface="Times New Roman" panose="02020603050405020304" pitchFamily="18" charset="0"/>
                <a:cs typeface="Times New Roman" panose="02020603050405020304" pitchFamily="18" charset="0"/>
              </a:rPr>
              <a:t>pueden consultar:</a:t>
            </a:r>
          </a:p>
          <a:p>
            <a:pPr marL="800100" lvl="1" indent="-342900" algn="just">
              <a:spcBef>
                <a:spcPts val="600"/>
              </a:spcBef>
              <a:spcAft>
                <a:spcPts val="600"/>
              </a:spcAft>
              <a:buFont typeface="+mj-lt"/>
              <a:buAutoNum type="alphaLcParenR"/>
            </a:pPr>
            <a:r>
              <a:rPr lang="es-MX" dirty="0">
                <a:latin typeface="Times New Roman" panose="02020603050405020304" pitchFamily="18" charset="0"/>
                <a:cs typeface="Times New Roman" panose="02020603050405020304" pitchFamily="18" charset="0"/>
              </a:rPr>
              <a:t>Un </a:t>
            </a:r>
            <a:r>
              <a:rPr lang="es-MX" dirty="0">
                <a:solidFill>
                  <a:srgbClr val="C00000"/>
                </a:solidFill>
                <a:latin typeface="Times New Roman" panose="02020603050405020304" pitchFamily="18" charset="0"/>
                <a:cs typeface="Times New Roman" panose="02020603050405020304" pitchFamily="18" charset="0"/>
              </a:rPr>
              <a:t>resumen gráfico </a:t>
            </a:r>
            <a:r>
              <a:rPr lang="es-MX" dirty="0">
                <a:latin typeface="Times New Roman" panose="02020603050405020304" pitchFamily="18" charset="0"/>
                <a:cs typeface="Times New Roman" panose="02020603050405020304" pitchFamily="18" charset="0"/>
              </a:rPr>
              <a:t>con los </a:t>
            </a:r>
            <a:r>
              <a:rPr lang="es-MX" dirty="0">
                <a:solidFill>
                  <a:srgbClr val="C00000"/>
                </a:solidFill>
                <a:latin typeface="Times New Roman" panose="02020603050405020304" pitchFamily="18" charset="0"/>
                <a:cs typeface="Times New Roman" panose="02020603050405020304" pitchFamily="18" charset="0"/>
              </a:rPr>
              <a:t>porcentajes de avance</a:t>
            </a:r>
            <a:r>
              <a:rPr lang="es-MX" dirty="0">
                <a:latin typeface="Times New Roman" panose="02020603050405020304" pitchFamily="18" charset="0"/>
                <a:cs typeface="Times New Roman" panose="02020603050405020304" pitchFamily="18" charset="0"/>
              </a:rPr>
              <a:t> </a:t>
            </a:r>
            <a:r>
              <a:rPr lang="es-MX" dirty="0">
                <a:solidFill>
                  <a:srgbClr val="C00000"/>
                </a:solidFill>
                <a:latin typeface="Times New Roman" panose="02020603050405020304" pitchFamily="18" charset="0"/>
                <a:cs typeface="Times New Roman" panose="02020603050405020304" pitchFamily="18" charset="0"/>
              </a:rPr>
              <a:t>reportados</a:t>
            </a:r>
            <a:r>
              <a:rPr lang="es-MX" dirty="0">
                <a:latin typeface="Times New Roman" panose="02020603050405020304" pitchFamily="18" charset="0"/>
                <a:cs typeface="Times New Roman" panose="02020603050405020304" pitchFamily="18" charset="0"/>
              </a:rPr>
              <a:t> por la institución </a:t>
            </a:r>
            <a:r>
              <a:rPr lang="es-MX" dirty="0">
                <a:solidFill>
                  <a:srgbClr val="C00000"/>
                </a:solidFill>
                <a:latin typeface="Times New Roman" panose="02020603050405020304" pitchFamily="18" charset="0"/>
                <a:cs typeface="Times New Roman" panose="02020603050405020304" pitchFamily="18" charset="0"/>
              </a:rPr>
              <a:t>en el </a:t>
            </a:r>
            <a:r>
              <a:rPr lang="es-MX" dirty="0" smtClean="0">
                <a:solidFill>
                  <a:srgbClr val="C00000"/>
                </a:solidFill>
                <a:latin typeface="Times New Roman" panose="02020603050405020304" pitchFamily="18" charset="0"/>
                <a:cs typeface="Times New Roman" panose="02020603050405020304" pitchFamily="18" charset="0"/>
              </a:rPr>
              <a:t>EIC-2</a:t>
            </a:r>
            <a:r>
              <a:rPr lang="es-MX" dirty="0" smtClean="0">
                <a:latin typeface="Times New Roman" panose="02020603050405020304" pitchFamily="18" charset="0"/>
                <a:cs typeface="Times New Roman" panose="02020603050405020304" pitchFamily="18" charset="0"/>
              </a:rPr>
              <a:t>, para </a:t>
            </a:r>
            <a:r>
              <a:rPr lang="es-MX" dirty="0">
                <a:latin typeface="Times New Roman" panose="02020603050405020304" pitchFamily="18" charset="0"/>
                <a:cs typeface="Times New Roman" panose="02020603050405020304" pitchFamily="18" charset="0"/>
              </a:rPr>
              <a:t>cada sección del </a:t>
            </a:r>
            <a:r>
              <a:rPr lang="es-MX" dirty="0" smtClean="0">
                <a:latin typeface="Times New Roman" panose="02020603050405020304" pitchFamily="18" charset="0"/>
                <a:cs typeface="Times New Roman" panose="02020603050405020304" pitchFamily="18" charset="0"/>
              </a:rPr>
              <a:t>Estudio y </a:t>
            </a:r>
            <a:r>
              <a:rPr lang="es-MX" dirty="0">
                <a:latin typeface="Times New Roman" panose="02020603050405020304" pitchFamily="18" charset="0"/>
                <a:cs typeface="Times New Roman" panose="02020603050405020304" pitchFamily="18" charset="0"/>
              </a:rPr>
              <a:t>los resultados </a:t>
            </a:r>
            <a:r>
              <a:rPr lang="es-MX" dirty="0">
                <a:solidFill>
                  <a:srgbClr val="C00000"/>
                </a:solidFill>
                <a:latin typeface="Times New Roman" panose="02020603050405020304" pitchFamily="18" charset="0"/>
                <a:cs typeface="Times New Roman" panose="02020603050405020304" pitchFamily="18" charset="0"/>
              </a:rPr>
              <a:t>con respecto</a:t>
            </a:r>
            <a:r>
              <a:rPr lang="es-MX" dirty="0">
                <a:latin typeface="Times New Roman" panose="02020603050405020304" pitchFamily="18" charset="0"/>
                <a:cs typeface="Times New Roman" panose="02020603050405020304" pitchFamily="18" charset="0"/>
              </a:rPr>
              <a:t> del avance general alcanzado por el </a:t>
            </a:r>
            <a:r>
              <a:rPr lang="es-MX" dirty="0">
                <a:solidFill>
                  <a:srgbClr val="C00000"/>
                </a:solidFill>
                <a:latin typeface="Times New Roman" panose="02020603050405020304" pitchFamily="18" charset="0"/>
                <a:cs typeface="Times New Roman" panose="02020603050405020304" pitchFamily="18" charset="0"/>
              </a:rPr>
              <a:t>mercado</a:t>
            </a:r>
            <a:r>
              <a:rPr lang="es-MX" dirty="0">
                <a:latin typeface="Times New Roman" panose="02020603050405020304" pitchFamily="18" charset="0"/>
                <a:cs typeface="Times New Roman" panose="02020603050405020304" pitchFamily="18" charset="0"/>
              </a:rPr>
              <a:t>;</a:t>
            </a:r>
          </a:p>
          <a:p>
            <a:pPr marL="800100" lvl="1" indent="-342900" algn="just">
              <a:spcBef>
                <a:spcPts val="600"/>
              </a:spcBef>
              <a:spcAft>
                <a:spcPts val="600"/>
              </a:spcAft>
              <a:buFont typeface="+mj-lt"/>
              <a:buAutoNum type="alphaLcParenR"/>
            </a:pPr>
            <a:r>
              <a:rPr lang="es-MX" dirty="0">
                <a:latin typeface="Times New Roman" panose="02020603050405020304" pitchFamily="18" charset="0"/>
                <a:cs typeface="Times New Roman" panose="02020603050405020304" pitchFamily="18" charset="0"/>
              </a:rPr>
              <a:t>Un </a:t>
            </a:r>
            <a:r>
              <a:rPr lang="es-MX" dirty="0">
                <a:solidFill>
                  <a:srgbClr val="C00000"/>
                </a:solidFill>
                <a:latin typeface="Times New Roman" panose="02020603050405020304" pitchFamily="18" charset="0"/>
                <a:cs typeface="Times New Roman" panose="02020603050405020304" pitchFamily="18" charset="0"/>
              </a:rPr>
              <a:t>comparativo de avance </a:t>
            </a:r>
            <a:r>
              <a:rPr lang="es-MX" dirty="0">
                <a:latin typeface="Times New Roman" panose="02020603050405020304" pitchFamily="18" charset="0"/>
                <a:cs typeface="Times New Roman" panose="02020603050405020304" pitchFamily="18" charset="0"/>
              </a:rPr>
              <a:t>alcanzado por la institución </a:t>
            </a:r>
            <a:r>
              <a:rPr lang="es-MX" dirty="0">
                <a:solidFill>
                  <a:srgbClr val="C00000"/>
                </a:solidFill>
                <a:latin typeface="Times New Roman" panose="02020603050405020304" pitchFamily="18" charset="0"/>
                <a:cs typeface="Times New Roman" panose="02020603050405020304" pitchFamily="18" charset="0"/>
              </a:rPr>
              <a:t>con relación </a:t>
            </a:r>
            <a:r>
              <a:rPr lang="es-MX" dirty="0">
                <a:latin typeface="Times New Roman" panose="02020603050405020304" pitchFamily="18" charset="0"/>
                <a:cs typeface="Times New Roman" panose="02020603050405020304" pitchFamily="18" charset="0"/>
              </a:rPr>
              <a:t>a lo reportado en el </a:t>
            </a:r>
            <a:r>
              <a:rPr lang="es-MX" dirty="0">
                <a:solidFill>
                  <a:srgbClr val="C00000"/>
                </a:solidFill>
                <a:latin typeface="Times New Roman" panose="02020603050405020304" pitchFamily="18" charset="0"/>
                <a:cs typeface="Times New Roman" panose="02020603050405020304" pitchFamily="18" charset="0"/>
              </a:rPr>
              <a:t>EIC-1</a:t>
            </a:r>
            <a:r>
              <a:rPr lang="es-MX" dirty="0">
                <a:latin typeface="Times New Roman" panose="02020603050405020304" pitchFamily="18" charset="0"/>
                <a:cs typeface="Times New Roman" panose="02020603050405020304" pitchFamily="18" charset="0"/>
              </a:rPr>
              <a:t>; </a:t>
            </a:r>
          </a:p>
          <a:p>
            <a:pPr marL="800100" lvl="1" indent="-342900" algn="just">
              <a:spcBef>
                <a:spcPts val="600"/>
              </a:spcBef>
              <a:spcAft>
                <a:spcPts val="600"/>
              </a:spcAft>
              <a:buFont typeface="+mj-lt"/>
              <a:buAutoNum type="alphaLcParenR"/>
            </a:pPr>
            <a:r>
              <a:rPr lang="es-ES" dirty="0">
                <a:latin typeface="Times New Roman" panose="02020603050405020304" pitchFamily="18" charset="0"/>
                <a:cs typeface="Times New Roman" panose="02020603050405020304" pitchFamily="18" charset="0"/>
              </a:rPr>
              <a:t>U</a:t>
            </a:r>
            <a:r>
              <a:rPr lang="es-MX" dirty="0">
                <a:latin typeface="Times New Roman" panose="02020603050405020304" pitchFamily="18" charset="0"/>
                <a:cs typeface="Times New Roman" panose="02020603050405020304" pitchFamily="18" charset="0"/>
              </a:rPr>
              <a:t>n </a:t>
            </a:r>
            <a:r>
              <a:rPr lang="es-MX" dirty="0">
                <a:solidFill>
                  <a:srgbClr val="C00000"/>
                </a:solidFill>
                <a:latin typeface="Times New Roman" panose="02020603050405020304" pitchFamily="18" charset="0"/>
                <a:cs typeface="Times New Roman" panose="02020603050405020304" pitchFamily="18" charset="0"/>
              </a:rPr>
              <a:t>resumen de los plazos </a:t>
            </a:r>
            <a:r>
              <a:rPr lang="es-MX" dirty="0">
                <a:latin typeface="Times New Roman" panose="02020603050405020304" pitchFamily="18" charset="0"/>
                <a:cs typeface="Times New Roman" panose="02020603050405020304" pitchFamily="18" charset="0"/>
              </a:rPr>
              <a:t>que la institución prevé </a:t>
            </a:r>
            <a:r>
              <a:rPr lang="es-MX" dirty="0">
                <a:solidFill>
                  <a:srgbClr val="C00000"/>
                </a:solidFill>
                <a:latin typeface="Times New Roman" panose="02020603050405020304" pitchFamily="18" charset="0"/>
                <a:cs typeface="Times New Roman" panose="02020603050405020304" pitchFamily="18" charset="0"/>
              </a:rPr>
              <a:t>para el cumplimiento total </a:t>
            </a:r>
            <a:r>
              <a:rPr lang="es-MX" dirty="0">
                <a:latin typeface="Times New Roman" panose="02020603050405020304" pitchFamily="18" charset="0"/>
                <a:cs typeface="Times New Roman" panose="02020603050405020304" pitchFamily="18" charset="0"/>
              </a:rPr>
              <a:t>de las normas de gobierno corporativo y revelación de información, en </a:t>
            </a:r>
            <a:r>
              <a:rPr lang="es-MX" dirty="0">
                <a:solidFill>
                  <a:srgbClr val="C00000"/>
                </a:solidFill>
                <a:latin typeface="Times New Roman" panose="02020603050405020304" pitchFamily="18" charset="0"/>
                <a:cs typeface="Times New Roman" panose="02020603050405020304" pitchFamily="18" charset="0"/>
              </a:rPr>
              <a:t>comparación con </a:t>
            </a:r>
            <a:r>
              <a:rPr lang="es-MX" dirty="0">
                <a:latin typeface="Times New Roman" panose="02020603050405020304" pitchFamily="18" charset="0"/>
                <a:cs typeface="Times New Roman" panose="02020603050405020304" pitchFamily="18" charset="0"/>
              </a:rPr>
              <a:t>los plazos promedio del </a:t>
            </a:r>
            <a:r>
              <a:rPr lang="es-MX" dirty="0">
                <a:solidFill>
                  <a:srgbClr val="C00000"/>
                </a:solidFill>
                <a:latin typeface="Times New Roman" panose="02020603050405020304" pitchFamily="18" charset="0"/>
                <a:cs typeface="Times New Roman" panose="02020603050405020304" pitchFamily="18" charset="0"/>
              </a:rPr>
              <a:t>mercado</a:t>
            </a:r>
            <a:r>
              <a:rPr lang="es-MX" dirty="0">
                <a:latin typeface="Times New Roman" panose="02020603050405020304" pitchFamily="18" charset="0"/>
                <a:cs typeface="Times New Roman" panose="02020603050405020304" pitchFamily="18" charset="0"/>
              </a:rPr>
              <a:t>;</a:t>
            </a:r>
          </a:p>
          <a:p>
            <a:pPr lvl="1" algn="just">
              <a:spcBef>
                <a:spcPts val="600"/>
              </a:spcBef>
              <a:spcAft>
                <a:spcPts val="600"/>
              </a:spcAft>
            </a:pPr>
            <a:endParaRPr lang="es-MX"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16220774"/>
      </p:ext>
    </p:extLst>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a:latin typeface="Times New Roman" panose="02020603050405020304" pitchFamily="18" charset="0"/>
                <a:cs typeface="Times New Roman" panose="02020603050405020304" pitchFamily="18" charset="0"/>
              </a:rPr>
              <a:t>Conclusiones</a:t>
            </a:r>
            <a:endParaRPr lang="es-MX" sz="18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chor="t" anchorCtr="0">
            <a:noAutofit/>
          </a:bodyPr>
          <a:lstStyle/>
          <a:p>
            <a:pPr marL="800100" lvl="1" indent="-342900" algn="just">
              <a:spcBef>
                <a:spcPts val="600"/>
              </a:spcBef>
              <a:spcAft>
                <a:spcPts val="600"/>
              </a:spcAft>
              <a:buFont typeface="+mj-lt"/>
              <a:buAutoNum type="alphaLcParenR" startAt="4"/>
            </a:pPr>
            <a:r>
              <a:rPr lang="es-MX" dirty="0">
                <a:latin typeface="Times New Roman" panose="02020603050405020304" pitchFamily="18" charset="0"/>
                <a:cs typeface="Times New Roman" panose="02020603050405020304" pitchFamily="18" charset="0"/>
              </a:rPr>
              <a:t>Los </a:t>
            </a:r>
            <a:r>
              <a:rPr lang="es-MX" dirty="0">
                <a:solidFill>
                  <a:srgbClr val="C00000"/>
                </a:solidFill>
                <a:latin typeface="Times New Roman" panose="02020603050405020304" pitchFamily="18" charset="0"/>
                <a:cs typeface="Times New Roman" panose="02020603050405020304" pitchFamily="18" charset="0"/>
              </a:rPr>
              <a:t>comentarios de la </a:t>
            </a:r>
            <a:r>
              <a:rPr lang="es-MX" dirty="0" smtClean="0">
                <a:solidFill>
                  <a:srgbClr val="C00000"/>
                </a:solidFill>
                <a:latin typeface="Times New Roman" panose="02020603050405020304" pitchFamily="18" charset="0"/>
                <a:cs typeface="Times New Roman" panose="02020603050405020304" pitchFamily="18" charset="0"/>
              </a:rPr>
              <a:t>Comisión </a:t>
            </a:r>
            <a:r>
              <a:rPr lang="es-MX" dirty="0">
                <a:solidFill>
                  <a:srgbClr val="C00000"/>
                </a:solidFill>
                <a:latin typeface="Times New Roman" panose="02020603050405020304" pitchFamily="18" charset="0"/>
                <a:cs typeface="Times New Roman" panose="02020603050405020304" pitchFamily="18" charset="0"/>
              </a:rPr>
              <a:t>respecto a la evaluación realizada </a:t>
            </a:r>
            <a:r>
              <a:rPr lang="es-MX" dirty="0">
                <a:latin typeface="Times New Roman" panose="02020603050405020304" pitchFamily="18" charset="0"/>
                <a:cs typeface="Times New Roman" panose="02020603050405020304" pitchFamily="18" charset="0"/>
              </a:rPr>
              <a:t>a los criterios generales en materia gobierno corporativo y revelación de </a:t>
            </a:r>
            <a:r>
              <a:rPr lang="es-MX" dirty="0" smtClean="0">
                <a:latin typeface="Times New Roman" panose="02020603050405020304" pitchFamily="18" charset="0"/>
                <a:cs typeface="Times New Roman" panose="02020603050405020304" pitchFamily="18" charset="0"/>
              </a:rPr>
              <a:t>información, y</a:t>
            </a:r>
          </a:p>
          <a:p>
            <a:pPr marL="800100" lvl="1" indent="-342900" algn="just">
              <a:spcBef>
                <a:spcPts val="600"/>
              </a:spcBef>
              <a:spcAft>
                <a:spcPts val="600"/>
              </a:spcAft>
              <a:buFont typeface="+mj-lt"/>
              <a:buAutoNum type="alphaLcParenR" startAt="4"/>
            </a:pPr>
            <a:r>
              <a:rPr lang="es-MX" sz="1600" dirty="0" smtClean="0">
                <a:latin typeface="Times New Roman" panose="02020603050405020304" pitchFamily="18" charset="0"/>
                <a:cs typeface="Times New Roman" panose="02020603050405020304" pitchFamily="18" charset="0"/>
              </a:rPr>
              <a:t>Una </a:t>
            </a:r>
            <a:r>
              <a:rPr lang="es-MX" dirty="0">
                <a:solidFill>
                  <a:srgbClr val="C00000"/>
                </a:solidFill>
                <a:latin typeface="Times New Roman" panose="02020603050405020304" pitchFamily="18" charset="0"/>
                <a:cs typeface="Times New Roman" panose="02020603050405020304" pitchFamily="18" charset="0"/>
              </a:rPr>
              <a:t>tabla con </a:t>
            </a:r>
            <a:r>
              <a:rPr lang="es-MX" sz="1600" dirty="0">
                <a:latin typeface="Times New Roman" panose="02020603050405020304" pitchFamily="18" charset="0"/>
                <a:cs typeface="Times New Roman" panose="02020603050405020304" pitchFamily="18" charset="0"/>
              </a:rPr>
              <a:t>los </a:t>
            </a:r>
            <a:r>
              <a:rPr lang="es-MX" dirty="0">
                <a:solidFill>
                  <a:srgbClr val="C00000"/>
                </a:solidFill>
                <a:latin typeface="Times New Roman" panose="02020603050405020304" pitchFamily="18" charset="0"/>
                <a:cs typeface="Times New Roman" panose="02020603050405020304" pitchFamily="18" charset="0"/>
              </a:rPr>
              <a:t>resultados del EIC-2 </a:t>
            </a:r>
            <a:r>
              <a:rPr lang="es-MX" sz="1600" dirty="0">
                <a:latin typeface="Times New Roman" panose="02020603050405020304" pitchFamily="18" charset="0"/>
                <a:cs typeface="Times New Roman" panose="02020603050405020304" pitchFamily="18" charset="0"/>
              </a:rPr>
              <a:t>para la institución, clasificados </a:t>
            </a:r>
            <a:r>
              <a:rPr lang="es-MX" dirty="0">
                <a:solidFill>
                  <a:srgbClr val="C00000"/>
                </a:solidFill>
                <a:latin typeface="Times New Roman" panose="02020603050405020304" pitchFamily="18" charset="0"/>
                <a:cs typeface="Times New Roman" panose="02020603050405020304" pitchFamily="18" charset="0"/>
              </a:rPr>
              <a:t>por sección y criterio</a:t>
            </a:r>
            <a:r>
              <a:rPr lang="es-MX" sz="1600" dirty="0">
                <a:latin typeface="Times New Roman" panose="02020603050405020304" pitchFamily="18" charset="0"/>
                <a:cs typeface="Times New Roman" panose="02020603050405020304" pitchFamily="18" charset="0"/>
              </a:rPr>
              <a:t>, con relación a su grado de implementación.</a:t>
            </a:r>
          </a:p>
          <a:p>
            <a:pPr algn="just">
              <a:spcBef>
                <a:spcPts val="600"/>
              </a:spcBef>
              <a:spcAft>
                <a:spcPts val="600"/>
              </a:spcAft>
            </a:pPr>
            <a:endParaRPr lang="es-MX" sz="1700" dirty="0" smtClean="0">
              <a:latin typeface="Times New Roman" panose="02020603050405020304" pitchFamily="18" charset="0"/>
              <a:cs typeface="Times New Roman" panose="02020603050405020304" pitchFamily="18" charset="0"/>
            </a:endParaRPr>
          </a:p>
          <a:p>
            <a:pPr algn="just">
              <a:spcBef>
                <a:spcPts val="600"/>
              </a:spcBef>
              <a:spcAft>
                <a:spcPts val="600"/>
              </a:spcAft>
            </a:pPr>
            <a:endParaRPr lang="es-MX" sz="17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09825699"/>
      </p:ext>
    </p:extLst>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latin typeface="Times New Roman" panose="02020603050405020304" pitchFamily="18" charset="0"/>
                <a:cs typeface="Times New Roman" panose="02020603050405020304" pitchFamily="18" charset="0"/>
              </a:rPr>
              <a:t>Conclusiones</a:t>
            </a:r>
            <a:endParaRPr lang="es-MX" sz="18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chor="t" anchorCtr="0">
            <a:noAutofit/>
          </a:bodyPr>
          <a:lstStyle/>
          <a:p>
            <a:pPr algn="just">
              <a:spcBef>
                <a:spcPts val="600"/>
              </a:spcBef>
              <a:spcAft>
                <a:spcPts val="600"/>
              </a:spcAft>
            </a:pPr>
            <a:r>
              <a:rPr lang="es-MX" sz="1700" dirty="0">
                <a:latin typeface="Times New Roman" panose="02020603050405020304" pitchFamily="18" charset="0"/>
                <a:cs typeface="Times New Roman" panose="02020603050405020304" pitchFamily="18" charset="0"/>
              </a:rPr>
              <a:t>Al comparar los resultados obtenidos del EIC-2 con los que en su momento arrojó el EIC-1, </a:t>
            </a:r>
            <a:r>
              <a:rPr lang="es-MX" sz="1700" dirty="0">
                <a:solidFill>
                  <a:srgbClr val="C00000"/>
                </a:solidFill>
                <a:latin typeface="Times New Roman" panose="02020603050405020304" pitchFamily="18" charset="0"/>
                <a:cs typeface="Times New Roman" panose="02020603050405020304" pitchFamily="18" charset="0"/>
              </a:rPr>
              <a:t>se advierte que en todas las secciones se presentó </a:t>
            </a:r>
            <a:r>
              <a:rPr lang="es-MX" sz="1700" dirty="0">
                <a:latin typeface="Times New Roman" panose="02020603050405020304" pitchFamily="18" charset="0"/>
                <a:cs typeface="Times New Roman" panose="02020603050405020304" pitchFamily="18" charset="0"/>
              </a:rPr>
              <a:t>de manera global un </a:t>
            </a:r>
            <a:r>
              <a:rPr lang="es-MX" sz="1700" dirty="0">
                <a:solidFill>
                  <a:srgbClr val="C00000"/>
                </a:solidFill>
                <a:latin typeface="Times New Roman" panose="02020603050405020304" pitchFamily="18" charset="0"/>
                <a:cs typeface="Times New Roman" panose="02020603050405020304" pitchFamily="18" charset="0"/>
              </a:rPr>
              <a:t>avance en cuanto al nivel de cumplimento </a:t>
            </a:r>
            <a:r>
              <a:rPr lang="es-MX" sz="1700" dirty="0">
                <a:latin typeface="Times New Roman" panose="02020603050405020304" pitchFamily="18" charset="0"/>
                <a:cs typeface="Times New Roman" panose="02020603050405020304" pitchFamily="18" charset="0"/>
              </a:rPr>
              <a:t>de las obligaciones en materia de gobierno corporativo y revelación de información. Asimismo, se observó un </a:t>
            </a:r>
            <a:r>
              <a:rPr lang="es-MX" sz="1700" dirty="0">
                <a:solidFill>
                  <a:srgbClr val="C00000"/>
                </a:solidFill>
                <a:latin typeface="Times New Roman" panose="02020603050405020304" pitchFamily="18" charset="0"/>
                <a:cs typeface="Times New Roman" panose="02020603050405020304" pitchFamily="18" charset="0"/>
              </a:rPr>
              <a:t>mayor detalle de la situación de las Instituciones</a:t>
            </a:r>
            <a:r>
              <a:rPr lang="es-MX" sz="1700" dirty="0">
                <a:latin typeface="Times New Roman" panose="02020603050405020304" pitchFamily="18" charset="0"/>
                <a:cs typeface="Times New Roman" panose="02020603050405020304" pitchFamily="18" charset="0"/>
              </a:rPr>
              <a:t>. </a:t>
            </a:r>
          </a:p>
          <a:p>
            <a:pPr algn="just">
              <a:spcBef>
                <a:spcPts val="600"/>
              </a:spcBef>
              <a:spcAft>
                <a:spcPts val="600"/>
              </a:spcAft>
            </a:pPr>
            <a:r>
              <a:rPr lang="es-MX" sz="1700" dirty="0" smtClean="0">
                <a:latin typeface="Times New Roman" panose="02020603050405020304" pitchFamily="18" charset="0"/>
                <a:cs typeface="Times New Roman" panose="02020603050405020304" pitchFamily="18" charset="0"/>
              </a:rPr>
              <a:t>Cabe señalar que una vez realizado el EIC-3, </a:t>
            </a:r>
            <a:r>
              <a:rPr lang="es-MX" sz="1700" dirty="0">
                <a:solidFill>
                  <a:srgbClr val="C00000"/>
                </a:solidFill>
                <a:latin typeface="Times New Roman" panose="02020603050405020304" pitchFamily="18" charset="0"/>
                <a:cs typeface="Times New Roman" panose="02020603050405020304" pitchFamily="18" charset="0"/>
              </a:rPr>
              <a:t>se llevarán a cabo dos Estudios Cualitativos adicionales</a:t>
            </a:r>
            <a:r>
              <a:rPr lang="es-MX" sz="1700" dirty="0">
                <a:latin typeface="Times New Roman" panose="02020603050405020304" pitchFamily="18" charset="0"/>
                <a:cs typeface="Times New Roman" panose="02020603050405020304" pitchFamily="18" charset="0"/>
              </a:rPr>
              <a:t> cuyo objeto será dar </a:t>
            </a:r>
            <a:r>
              <a:rPr lang="es-MX" sz="1700" dirty="0">
                <a:solidFill>
                  <a:srgbClr val="C00000"/>
                </a:solidFill>
                <a:latin typeface="Times New Roman" panose="02020603050405020304" pitchFamily="18" charset="0"/>
                <a:cs typeface="Times New Roman" panose="02020603050405020304" pitchFamily="18" charset="0"/>
              </a:rPr>
              <a:t>seguimiento</a:t>
            </a:r>
            <a:r>
              <a:rPr lang="es-MX" sz="1700" dirty="0">
                <a:latin typeface="Times New Roman" panose="02020603050405020304" pitchFamily="18" charset="0"/>
                <a:cs typeface="Times New Roman" panose="02020603050405020304" pitchFamily="18" charset="0"/>
              </a:rPr>
              <a:t> </a:t>
            </a:r>
            <a:r>
              <a:rPr lang="es-MX" sz="1700" dirty="0" smtClean="0">
                <a:latin typeface="Times New Roman" panose="02020603050405020304" pitchFamily="18" charset="0"/>
                <a:cs typeface="Times New Roman" panose="02020603050405020304" pitchFamily="18" charset="0"/>
              </a:rPr>
              <a:t>al nivel de cumplimiento que las instituciones realizan a las </a:t>
            </a:r>
            <a:r>
              <a:rPr lang="es-MX" sz="1700" dirty="0">
                <a:latin typeface="Times New Roman" panose="02020603050405020304" pitchFamily="18" charset="0"/>
                <a:cs typeface="Times New Roman" panose="02020603050405020304" pitchFamily="18" charset="0"/>
              </a:rPr>
              <a:t>obligaciones en materia de gobierno corporativo y revelación de información. </a:t>
            </a:r>
            <a:endParaRPr lang="es-MX" sz="1700"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s-MX" sz="1700" dirty="0">
                <a:latin typeface="Times New Roman" panose="02020603050405020304" pitchFamily="18" charset="0"/>
                <a:cs typeface="Times New Roman" panose="02020603050405020304" pitchFamily="18" charset="0"/>
              </a:rPr>
              <a:t>El EIC-2 constituye un</a:t>
            </a:r>
            <a:r>
              <a:rPr lang="es-MX" sz="1700" dirty="0">
                <a:solidFill>
                  <a:srgbClr val="C00000"/>
                </a:solidFill>
                <a:latin typeface="Times New Roman" panose="02020603050405020304" pitchFamily="18" charset="0"/>
                <a:cs typeface="Times New Roman" panose="02020603050405020304" pitchFamily="18" charset="0"/>
              </a:rPr>
              <a:t> esfuerzo de evaluación de las instituciones ante las nuevas normas de gobierno corporativo y revelación de información </a:t>
            </a:r>
            <a:r>
              <a:rPr lang="es-MX" sz="1700" dirty="0">
                <a:latin typeface="Times New Roman" panose="02020603050405020304" pitchFamily="18" charset="0"/>
                <a:cs typeface="Times New Roman" panose="02020603050405020304" pitchFamily="18" charset="0"/>
              </a:rPr>
              <a:t>previstas en la LISF y en el proyecto de la CUSF.</a:t>
            </a:r>
          </a:p>
          <a:p>
            <a:pPr algn="just">
              <a:spcBef>
                <a:spcPts val="600"/>
              </a:spcBef>
              <a:spcAft>
                <a:spcPts val="600"/>
              </a:spcAft>
            </a:pPr>
            <a:endParaRPr lang="es-MX"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40720118"/>
      </p:ext>
    </p:extLst>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latin typeface="Times New Roman" panose="02020603050405020304" pitchFamily="18" charset="0"/>
                <a:cs typeface="Times New Roman" panose="02020603050405020304" pitchFamily="18" charset="0"/>
              </a:rPr>
              <a:t>Conclusiones</a:t>
            </a:r>
            <a:endParaRPr lang="es-MX" sz="18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chor="t" anchorCtr="0">
            <a:noAutofit/>
          </a:bodyPr>
          <a:lstStyle/>
          <a:p>
            <a:pPr algn="just">
              <a:spcBef>
                <a:spcPts val="600"/>
              </a:spcBef>
              <a:spcAft>
                <a:spcPts val="600"/>
              </a:spcAft>
            </a:pPr>
            <a:r>
              <a:rPr lang="es-MX" sz="1700" dirty="0" smtClean="0">
                <a:latin typeface="Times New Roman" panose="02020603050405020304" pitchFamily="18" charset="0"/>
                <a:cs typeface="Times New Roman" panose="02020603050405020304" pitchFamily="18" charset="0"/>
              </a:rPr>
              <a:t>El </a:t>
            </a:r>
            <a:r>
              <a:rPr lang="es-MX" sz="1700" dirty="0">
                <a:latin typeface="Times New Roman" panose="02020603050405020304" pitchFamily="18" charset="0"/>
                <a:cs typeface="Times New Roman" panose="02020603050405020304" pitchFamily="18" charset="0"/>
              </a:rPr>
              <a:t>EIC-2 ha permitido </a:t>
            </a:r>
            <a:r>
              <a:rPr lang="es-MX" sz="1700" dirty="0">
                <a:solidFill>
                  <a:srgbClr val="C00000"/>
                </a:solidFill>
                <a:latin typeface="Times New Roman" panose="02020603050405020304" pitchFamily="18" charset="0"/>
                <a:cs typeface="Times New Roman" panose="02020603050405020304" pitchFamily="18" charset="0"/>
              </a:rPr>
              <a:t>identificar las potenciales brechas de cumplimiento </a:t>
            </a:r>
            <a:r>
              <a:rPr lang="es-MX" sz="1700" dirty="0">
                <a:latin typeface="Times New Roman" panose="02020603050405020304" pitchFamily="18" charset="0"/>
                <a:cs typeface="Times New Roman" panose="02020603050405020304" pitchFamily="18" charset="0"/>
              </a:rPr>
              <a:t>respecto de las normas antes citadas, identificando el perfil de riesgo de cada institución y de los sectores en estas materias.</a:t>
            </a:r>
          </a:p>
          <a:p>
            <a:pPr algn="just">
              <a:spcBef>
                <a:spcPts val="600"/>
              </a:spcBef>
              <a:spcAft>
                <a:spcPts val="600"/>
              </a:spcAft>
            </a:pPr>
            <a:r>
              <a:rPr lang="es-MX" sz="1700" dirty="0">
                <a:latin typeface="Times New Roman" panose="02020603050405020304" pitchFamily="18" charset="0"/>
                <a:cs typeface="Times New Roman" panose="02020603050405020304" pitchFamily="18" charset="0"/>
              </a:rPr>
              <a:t>En el EIC-3 se buscará </a:t>
            </a:r>
            <a:r>
              <a:rPr lang="es-MX" sz="1700" dirty="0">
                <a:solidFill>
                  <a:srgbClr val="C00000"/>
                </a:solidFill>
                <a:latin typeface="Times New Roman" panose="02020603050405020304" pitchFamily="18" charset="0"/>
                <a:cs typeface="Times New Roman" panose="02020603050405020304" pitchFamily="18" charset="0"/>
              </a:rPr>
              <a:t>incrementar el nivel de involucramiento de los consejos de administración y la alta dirección de las instituciones </a:t>
            </a:r>
            <a:r>
              <a:rPr lang="es-MX" sz="1700" dirty="0">
                <a:latin typeface="Times New Roman" panose="02020603050405020304" pitchFamily="18" charset="0"/>
                <a:cs typeface="Times New Roman" panose="02020603050405020304" pitchFamily="18" charset="0"/>
              </a:rPr>
              <a:t>en la tarea de evaluar sus actuales sistemas de gobierno corporativo y revelación de información, a fin de </a:t>
            </a:r>
            <a:r>
              <a:rPr lang="es-MX" sz="1700" dirty="0">
                <a:solidFill>
                  <a:srgbClr val="C00000"/>
                </a:solidFill>
                <a:latin typeface="Times New Roman" panose="02020603050405020304" pitchFamily="18" charset="0"/>
                <a:cs typeface="Times New Roman" panose="02020603050405020304" pitchFamily="18" charset="0"/>
              </a:rPr>
              <a:t>procurar que las brechas de cumplimiento </a:t>
            </a:r>
            <a:r>
              <a:rPr lang="es-MX" sz="1700" dirty="0">
                <a:latin typeface="Times New Roman" panose="02020603050405020304" pitchFamily="18" charset="0"/>
                <a:cs typeface="Times New Roman" panose="02020603050405020304" pitchFamily="18" charset="0"/>
              </a:rPr>
              <a:t>con relación a las nuevas obligaciones establecidas en la LISF y en el proyecto de CUSF </a:t>
            </a:r>
            <a:r>
              <a:rPr lang="es-MX" sz="1700" dirty="0">
                <a:solidFill>
                  <a:srgbClr val="C00000"/>
                </a:solidFill>
                <a:latin typeface="Times New Roman" panose="02020603050405020304" pitchFamily="18" charset="0"/>
                <a:cs typeface="Times New Roman" panose="02020603050405020304" pitchFamily="18" charset="0"/>
              </a:rPr>
              <a:t>se reduzcan se lleven a cabo las acciones señaladas en  los planes de señalados en el EIC-2</a:t>
            </a:r>
            <a:r>
              <a:rPr lang="es-MX" sz="1600" dirty="0">
                <a:latin typeface="Times New Roman" panose="02020603050405020304" pitchFamily="18" charset="0"/>
                <a:cs typeface="Times New Roman" panose="02020603050405020304" pitchFamily="18" charset="0"/>
              </a:rPr>
              <a:t>.</a:t>
            </a:r>
            <a:endParaRPr lang="es-MX" sz="1700" dirty="0">
              <a:latin typeface="Times New Roman" panose="02020603050405020304" pitchFamily="18" charset="0"/>
              <a:cs typeface="Times New Roman" panose="02020603050405020304" pitchFamily="18" charset="0"/>
            </a:endParaRPr>
          </a:p>
          <a:p>
            <a:pPr algn="just">
              <a:spcBef>
                <a:spcPts val="600"/>
              </a:spcBef>
              <a:spcAft>
                <a:spcPts val="600"/>
              </a:spcAft>
            </a:pPr>
            <a:endParaRPr lang="es-MX"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70938107"/>
      </p:ext>
    </p:extLst>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pt-BR" dirty="0">
                <a:latin typeface="Times New Roman" panose="02020603050405020304" pitchFamily="18" charset="0"/>
                <a:cs typeface="Times New Roman" panose="02020603050405020304" pitchFamily="18" charset="0"/>
              </a:rPr>
              <a:t>XV Conferencia Anual ASSAL-IAIS 2014 y XXV </a:t>
            </a:r>
            <a:r>
              <a:rPr lang="pt-BR" dirty="0" err="1">
                <a:latin typeface="Times New Roman" panose="02020603050405020304" pitchFamily="18" charset="0"/>
                <a:cs typeface="Times New Roman" panose="02020603050405020304" pitchFamily="18" charset="0"/>
              </a:rPr>
              <a:t>Asamblea</a:t>
            </a:r>
            <a:r>
              <a:rPr lang="pt-BR" dirty="0">
                <a:latin typeface="Times New Roman" panose="02020603050405020304" pitchFamily="18" charset="0"/>
                <a:cs typeface="Times New Roman" panose="02020603050405020304" pitchFamily="18" charset="0"/>
              </a:rPr>
              <a:t> Anual de ASSAL</a:t>
            </a:r>
            <a:endParaRPr lang="es-MX" dirty="0">
              <a:latin typeface="Times New Roman" panose="02020603050405020304" pitchFamily="18" charset="0"/>
              <a:cs typeface="Times New Roman" panose="02020603050405020304" pitchFamily="18" charset="0"/>
            </a:endParaRPr>
          </a:p>
        </p:txBody>
      </p:sp>
      <p:sp>
        <p:nvSpPr>
          <p:cNvPr id="5" name="4 Marcador de texto"/>
          <p:cNvSpPr>
            <a:spLocks noGrp="1"/>
          </p:cNvSpPr>
          <p:nvPr>
            <p:ph type="body" idx="1"/>
          </p:nvPr>
        </p:nvSpPr>
        <p:spPr/>
        <p:txBody>
          <a:bodyPr/>
          <a:lstStyle/>
          <a:p>
            <a:endParaRPr lang="es-MX" dirty="0">
              <a:latin typeface="Times New Roman" panose="02020603050405020304" pitchFamily="18" charset="0"/>
              <a:cs typeface="Times New Roman" panose="02020603050405020304" pitchFamily="18" charset="0"/>
            </a:endParaRPr>
          </a:p>
          <a:p>
            <a:r>
              <a:rPr lang="es-MX" smtClean="0">
                <a:latin typeface="Times New Roman" panose="02020603050405020304" pitchFamily="18" charset="0"/>
                <a:cs typeface="Times New Roman" panose="02020603050405020304" pitchFamily="18" charset="0"/>
              </a:rPr>
              <a:t>Asunción Paraguay Abril </a:t>
            </a:r>
            <a:r>
              <a:rPr lang="es-MX" dirty="0">
                <a:latin typeface="Times New Roman" panose="02020603050405020304" pitchFamily="18" charset="0"/>
                <a:cs typeface="Times New Roman" panose="02020603050405020304" pitchFamily="18" charset="0"/>
              </a:rPr>
              <a:t>de 2014</a:t>
            </a:r>
          </a:p>
        </p:txBody>
      </p:sp>
    </p:spTree>
    <p:extLst>
      <p:ext uri="{BB962C8B-B14F-4D97-AF65-F5344CB8AC3E}">
        <p14:creationId xmlns:p14="http://schemas.microsoft.com/office/powerpoint/2010/main" xmlns="" val="13236695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latin typeface="Times New Roman" panose="02020603050405020304" pitchFamily="18" charset="0"/>
                <a:cs typeface="Times New Roman" panose="02020603050405020304" pitchFamily="18" charset="0"/>
              </a:rPr>
              <a:t>Antecedentes</a:t>
            </a:r>
            <a:r>
              <a:rPr lang="es-MX" dirty="0">
                <a:latin typeface="Times New Roman" panose="02020603050405020304" pitchFamily="18" charset="0"/>
                <a:cs typeface="Times New Roman" panose="02020603050405020304" pitchFamily="18" charset="0"/>
              </a:rPr>
              <a:t/>
            </a:r>
            <a:br>
              <a:rPr lang="es-MX" dirty="0">
                <a:latin typeface="Times New Roman" panose="02020603050405020304" pitchFamily="18" charset="0"/>
                <a:cs typeface="Times New Roman" panose="02020603050405020304" pitchFamily="18" charset="0"/>
              </a:rPr>
            </a:br>
            <a:r>
              <a:rPr lang="es-MX" sz="1800" dirty="0" smtClean="0">
                <a:latin typeface="Times New Roman" panose="02020603050405020304" pitchFamily="18" charset="0"/>
                <a:cs typeface="Times New Roman" panose="02020603050405020304" pitchFamily="18" charset="0"/>
              </a:rPr>
              <a:t>Obligaciones en materia de gobierno corporativo</a:t>
            </a:r>
            <a:endParaRPr lang="es-MX" sz="18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chor="t" anchorCtr="0">
            <a:noAutofit/>
          </a:bodyPr>
          <a:lstStyle/>
          <a:p>
            <a:pPr algn="just">
              <a:spcBef>
                <a:spcPts val="600"/>
              </a:spcBef>
              <a:spcAft>
                <a:spcPts val="600"/>
              </a:spcAft>
            </a:pPr>
            <a:r>
              <a:rPr lang="es-MX" sz="1700" dirty="0">
                <a:latin typeface="Times New Roman" panose="02020603050405020304" pitchFamily="18" charset="0"/>
                <a:cs typeface="Times New Roman" panose="02020603050405020304" pitchFamily="18" charset="0"/>
              </a:rPr>
              <a:t>L</a:t>
            </a:r>
            <a:r>
              <a:rPr lang="es-MX" sz="1700" dirty="0" smtClean="0">
                <a:latin typeface="Times New Roman" panose="02020603050405020304" pitchFamily="18" charset="0"/>
                <a:cs typeface="Times New Roman" panose="02020603050405020304" pitchFamily="18" charset="0"/>
              </a:rPr>
              <a:t>a LISF establece la obligación del consejo de administración de establecer un </a:t>
            </a:r>
            <a:r>
              <a:rPr lang="es-MX" sz="1700" dirty="0">
                <a:solidFill>
                  <a:srgbClr val="C00000"/>
                </a:solidFill>
                <a:latin typeface="Times New Roman" panose="02020603050405020304" pitchFamily="18" charset="0"/>
                <a:cs typeface="Times New Roman" panose="02020603050405020304" pitchFamily="18" charset="0"/>
              </a:rPr>
              <a:t>sistema de gobierno </a:t>
            </a:r>
            <a:r>
              <a:rPr lang="es-MX" sz="1700" dirty="0" smtClean="0">
                <a:solidFill>
                  <a:srgbClr val="C00000"/>
                </a:solidFill>
                <a:latin typeface="Times New Roman" panose="02020603050405020304" pitchFamily="18" charset="0"/>
                <a:cs typeface="Times New Roman" panose="02020603050405020304" pitchFamily="18" charset="0"/>
              </a:rPr>
              <a:t>corporativo</a:t>
            </a:r>
            <a:r>
              <a:rPr lang="es-MX" sz="1700" dirty="0">
                <a:latin typeface="Times New Roman" panose="02020603050405020304" pitchFamily="18" charset="0"/>
                <a:cs typeface="Times New Roman" panose="02020603050405020304" pitchFamily="18" charset="0"/>
              </a:rPr>
              <a:t> </a:t>
            </a:r>
            <a:r>
              <a:rPr lang="es-MX" sz="1700" dirty="0" smtClean="0">
                <a:latin typeface="Times New Roman" panose="02020603050405020304" pitchFamily="18" charset="0"/>
                <a:cs typeface="Times New Roman" panose="02020603050405020304" pitchFamily="18" charset="0"/>
              </a:rPr>
              <a:t>que deberá:</a:t>
            </a:r>
            <a:endParaRPr lang="es-MX" sz="1700" dirty="0">
              <a:latin typeface="Times New Roman" panose="02020603050405020304" pitchFamily="18" charset="0"/>
              <a:cs typeface="Times New Roman" panose="02020603050405020304" pitchFamily="18" charset="0"/>
            </a:endParaRPr>
          </a:p>
          <a:p>
            <a:pPr marL="653796" lvl="2" indent="-342900" algn="just">
              <a:spcBef>
                <a:spcPts val="600"/>
              </a:spcBef>
              <a:spcAft>
                <a:spcPts val="600"/>
              </a:spcAft>
              <a:buFont typeface="+mj-lt"/>
              <a:buAutoNum type="alphaLcParenR"/>
            </a:pPr>
            <a:r>
              <a:rPr lang="es-MX" dirty="0" smtClean="0">
                <a:latin typeface="Times New Roman" panose="02020603050405020304" pitchFamily="18" charset="0"/>
                <a:cs typeface="Times New Roman" panose="02020603050405020304" pitchFamily="18" charset="0"/>
              </a:rPr>
              <a:t>Corresponder </a:t>
            </a:r>
            <a:r>
              <a:rPr lang="es-MX" dirty="0">
                <a:latin typeface="Times New Roman" panose="02020603050405020304" pitchFamily="18" charset="0"/>
                <a:cs typeface="Times New Roman" panose="02020603050405020304" pitchFamily="18" charset="0"/>
              </a:rPr>
              <a:t>al </a:t>
            </a:r>
            <a:r>
              <a:rPr lang="es-MX" dirty="0">
                <a:solidFill>
                  <a:srgbClr val="C00000"/>
                </a:solidFill>
                <a:latin typeface="Times New Roman" panose="02020603050405020304" pitchFamily="18" charset="0"/>
                <a:cs typeface="Times New Roman" panose="02020603050405020304" pitchFamily="18" charset="0"/>
              </a:rPr>
              <a:t>volumen de operaciones</a:t>
            </a:r>
            <a:r>
              <a:rPr lang="es-MX" dirty="0">
                <a:latin typeface="Times New Roman" panose="02020603050405020304" pitchFamily="18" charset="0"/>
                <a:cs typeface="Times New Roman" panose="02020603050405020304" pitchFamily="18" charset="0"/>
              </a:rPr>
              <a:t>, así como a la </a:t>
            </a:r>
            <a:r>
              <a:rPr lang="es-MX" dirty="0">
                <a:solidFill>
                  <a:srgbClr val="C00000"/>
                </a:solidFill>
                <a:latin typeface="Times New Roman" panose="02020603050405020304" pitchFamily="18" charset="0"/>
                <a:cs typeface="Times New Roman" panose="02020603050405020304" pitchFamily="18" charset="0"/>
              </a:rPr>
              <a:t>naturaleza y complejidad de las actividades </a:t>
            </a:r>
            <a:r>
              <a:rPr lang="es-MX" dirty="0">
                <a:latin typeface="Times New Roman" panose="02020603050405020304" pitchFamily="18" charset="0"/>
                <a:cs typeface="Times New Roman" panose="02020603050405020304" pitchFamily="18" charset="0"/>
              </a:rPr>
              <a:t>de </a:t>
            </a:r>
            <a:r>
              <a:rPr lang="es-MX" dirty="0" smtClean="0">
                <a:latin typeface="Times New Roman" panose="02020603050405020304" pitchFamily="18" charset="0"/>
                <a:cs typeface="Times New Roman" panose="02020603050405020304" pitchFamily="18" charset="0"/>
              </a:rPr>
              <a:t>cada institución</a:t>
            </a:r>
            <a:r>
              <a:rPr lang="es-MX" dirty="0">
                <a:latin typeface="Times New Roman" panose="02020603050405020304" pitchFamily="18" charset="0"/>
                <a:cs typeface="Times New Roman" panose="02020603050405020304" pitchFamily="18" charset="0"/>
              </a:rPr>
              <a:t>.</a:t>
            </a:r>
          </a:p>
          <a:p>
            <a:pPr marL="653796" lvl="2" indent="-342900" algn="just">
              <a:spcBef>
                <a:spcPts val="600"/>
              </a:spcBef>
              <a:spcAft>
                <a:spcPts val="600"/>
              </a:spcAft>
              <a:buFont typeface="+mj-lt"/>
              <a:buAutoNum type="alphaLcParenR"/>
            </a:pPr>
            <a:r>
              <a:rPr lang="es-MX" dirty="0">
                <a:latin typeface="Times New Roman" panose="02020603050405020304" pitchFamily="18" charset="0"/>
                <a:cs typeface="Times New Roman" panose="02020603050405020304" pitchFamily="18" charset="0"/>
              </a:rPr>
              <a:t>C</a:t>
            </a:r>
            <a:r>
              <a:rPr lang="es-MX" dirty="0" smtClean="0">
                <a:latin typeface="Times New Roman" panose="02020603050405020304" pitchFamily="18" charset="0"/>
                <a:cs typeface="Times New Roman" panose="02020603050405020304" pitchFamily="18" charset="0"/>
              </a:rPr>
              <a:t>omprender </a:t>
            </a:r>
            <a:r>
              <a:rPr lang="es-MX" dirty="0">
                <a:latin typeface="Times New Roman" panose="02020603050405020304" pitchFamily="18" charset="0"/>
                <a:cs typeface="Times New Roman" panose="02020603050405020304" pitchFamily="18" charset="0"/>
              </a:rPr>
              <a:t>el establecimiento y verificación del cumplimiento de </a:t>
            </a:r>
            <a:r>
              <a:rPr lang="es-MX" dirty="0">
                <a:solidFill>
                  <a:srgbClr val="C00000"/>
                </a:solidFill>
                <a:latin typeface="Times New Roman" panose="02020603050405020304" pitchFamily="18" charset="0"/>
                <a:cs typeface="Times New Roman" panose="02020603050405020304" pitchFamily="18" charset="0"/>
              </a:rPr>
              <a:t>políticas y procedimientos explícitos </a:t>
            </a:r>
            <a:r>
              <a:rPr lang="es-MX" dirty="0">
                <a:latin typeface="Times New Roman" panose="02020603050405020304" pitchFamily="18" charset="0"/>
                <a:cs typeface="Times New Roman" panose="02020603050405020304" pitchFamily="18" charset="0"/>
              </a:rPr>
              <a:t>en materia de: </a:t>
            </a:r>
            <a:endParaRPr lang="es-MX" dirty="0" smtClean="0">
              <a:latin typeface="Times New Roman" panose="02020603050405020304" pitchFamily="18" charset="0"/>
              <a:cs typeface="Times New Roman" panose="02020603050405020304" pitchFamily="18" charset="0"/>
            </a:endParaRPr>
          </a:p>
          <a:p>
            <a:pPr marL="1110996" lvl="3" indent="-342900" algn="just">
              <a:spcBef>
                <a:spcPts val="600"/>
              </a:spcBef>
              <a:buClr>
                <a:schemeClr val="tx1">
                  <a:lumMod val="75000"/>
                  <a:lumOff val="25000"/>
                </a:schemeClr>
              </a:buClr>
              <a:buFont typeface="Arial" panose="020B0604020202020204" pitchFamily="34" charset="0"/>
              <a:buChar char="•"/>
            </a:pPr>
            <a:r>
              <a:rPr lang="es-MX" sz="1500" dirty="0">
                <a:latin typeface="Times New Roman" panose="02020603050405020304" pitchFamily="18" charset="0"/>
                <a:cs typeface="Times New Roman" panose="02020603050405020304" pitchFamily="18" charset="0"/>
              </a:rPr>
              <a:t>A</a:t>
            </a:r>
            <a:r>
              <a:rPr lang="es-MX" sz="1500" dirty="0" smtClean="0">
                <a:latin typeface="Times New Roman" panose="02020603050405020304" pitchFamily="18" charset="0"/>
                <a:cs typeface="Times New Roman" panose="02020603050405020304" pitchFamily="18" charset="0"/>
              </a:rPr>
              <a:t>dministración </a:t>
            </a:r>
            <a:r>
              <a:rPr lang="es-MX" sz="1500" dirty="0">
                <a:latin typeface="Times New Roman" panose="02020603050405020304" pitchFamily="18" charset="0"/>
                <a:cs typeface="Times New Roman" panose="02020603050405020304" pitchFamily="18" charset="0"/>
              </a:rPr>
              <a:t>integral de </a:t>
            </a:r>
            <a:r>
              <a:rPr lang="es-MX" sz="1500" dirty="0" smtClean="0">
                <a:latin typeface="Times New Roman" panose="02020603050405020304" pitchFamily="18" charset="0"/>
                <a:cs typeface="Times New Roman" panose="02020603050405020304" pitchFamily="18" charset="0"/>
              </a:rPr>
              <a:t>riesgos</a:t>
            </a:r>
            <a:r>
              <a:rPr lang="es-MX" sz="1500" dirty="0">
                <a:latin typeface="Times New Roman" panose="02020603050405020304" pitchFamily="18" charset="0"/>
                <a:cs typeface="Times New Roman" panose="02020603050405020304" pitchFamily="18" charset="0"/>
              </a:rPr>
              <a:t>.</a:t>
            </a:r>
            <a:endParaRPr lang="es-MX" sz="1500" dirty="0" smtClean="0">
              <a:latin typeface="Times New Roman" panose="02020603050405020304" pitchFamily="18" charset="0"/>
              <a:cs typeface="Times New Roman" panose="02020603050405020304" pitchFamily="18" charset="0"/>
            </a:endParaRPr>
          </a:p>
          <a:p>
            <a:pPr marL="1110996" lvl="3" indent="-342900" algn="just">
              <a:spcBef>
                <a:spcPts val="600"/>
              </a:spcBef>
              <a:buClr>
                <a:schemeClr val="tx1">
                  <a:lumMod val="75000"/>
                  <a:lumOff val="25000"/>
                </a:schemeClr>
              </a:buClr>
              <a:buFont typeface="Arial" panose="020B0604020202020204" pitchFamily="34" charset="0"/>
              <a:buChar char="•"/>
            </a:pPr>
            <a:r>
              <a:rPr lang="es-MX" sz="1500" dirty="0" smtClean="0">
                <a:latin typeface="Times New Roman" panose="02020603050405020304" pitchFamily="18" charset="0"/>
                <a:cs typeface="Times New Roman" panose="02020603050405020304" pitchFamily="18" charset="0"/>
              </a:rPr>
              <a:t>Auditoría interna.</a:t>
            </a:r>
          </a:p>
          <a:p>
            <a:pPr marL="1110996" lvl="3" indent="-342900" algn="just">
              <a:spcBef>
                <a:spcPts val="600"/>
              </a:spcBef>
              <a:buClr>
                <a:schemeClr val="tx1">
                  <a:lumMod val="75000"/>
                  <a:lumOff val="25000"/>
                </a:schemeClr>
              </a:buClr>
              <a:buFont typeface="Arial" panose="020B0604020202020204" pitchFamily="34" charset="0"/>
              <a:buChar char="•"/>
            </a:pPr>
            <a:r>
              <a:rPr lang="es-MX" sz="1500" dirty="0" smtClean="0">
                <a:latin typeface="Times New Roman" panose="02020603050405020304" pitchFamily="18" charset="0"/>
                <a:cs typeface="Times New Roman" panose="02020603050405020304" pitchFamily="18" charset="0"/>
              </a:rPr>
              <a:t>Control interno</a:t>
            </a:r>
            <a:r>
              <a:rPr lang="es-MX" sz="1500" dirty="0">
                <a:latin typeface="Times New Roman" panose="02020603050405020304" pitchFamily="18" charset="0"/>
                <a:cs typeface="Times New Roman" panose="02020603050405020304" pitchFamily="18" charset="0"/>
              </a:rPr>
              <a:t>.</a:t>
            </a:r>
            <a:endParaRPr lang="es-MX" sz="1500" dirty="0" smtClean="0">
              <a:latin typeface="Times New Roman" panose="02020603050405020304" pitchFamily="18" charset="0"/>
              <a:cs typeface="Times New Roman" panose="02020603050405020304" pitchFamily="18" charset="0"/>
            </a:endParaRPr>
          </a:p>
          <a:p>
            <a:pPr marL="1110996" lvl="3" indent="-342900" algn="just">
              <a:spcBef>
                <a:spcPts val="600"/>
              </a:spcBef>
              <a:buClr>
                <a:schemeClr val="tx1">
                  <a:lumMod val="75000"/>
                  <a:lumOff val="25000"/>
                </a:schemeClr>
              </a:buClr>
              <a:buFont typeface="Arial" panose="020B0604020202020204" pitchFamily="34" charset="0"/>
              <a:buChar char="•"/>
            </a:pPr>
            <a:r>
              <a:rPr lang="es-MX" sz="1500" dirty="0" smtClean="0">
                <a:latin typeface="Times New Roman" panose="02020603050405020304" pitchFamily="18" charset="0"/>
                <a:cs typeface="Times New Roman" panose="02020603050405020304" pitchFamily="18" charset="0"/>
              </a:rPr>
              <a:t>Función actuarial</a:t>
            </a:r>
            <a:r>
              <a:rPr lang="es-MX" sz="1500" dirty="0">
                <a:latin typeface="Times New Roman" panose="02020603050405020304" pitchFamily="18" charset="0"/>
                <a:cs typeface="Times New Roman" panose="02020603050405020304" pitchFamily="18" charset="0"/>
              </a:rPr>
              <a:t>.</a:t>
            </a:r>
            <a:endParaRPr lang="es-MX" sz="1500" dirty="0" smtClean="0">
              <a:latin typeface="Times New Roman" panose="02020603050405020304" pitchFamily="18" charset="0"/>
              <a:cs typeface="Times New Roman" panose="02020603050405020304" pitchFamily="18" charset="0"/>
            </a:endParaRPr>
          </a:p>
          <a:p>
            <a:pPr marL="1110996" lvl="3" indent="-342900" algn="just">
              <a:spcBef>
                <a:spcPts val="600"/>
              </a:spcBef>
              <a:buClr>
                <a:schemeClr val="tx1">
                  <a:lumMod val="75000"/>
                  <a:lumOff val="25000"/>
                </a:schemeClr>
              </a:buClr>
              <a:buFont typeface="Arial" panose="020B0604020202020204" pitchFamily="34" charset="0"/>
              <a:buChar char="•"/>
            </a:pPr>
            <a:r>
              <a:rPr lang="es-MX" sz="1500" dirty="0" smtClean="0">
                <a:latin typeface="Times New Roman" panose="02020603050405020304" pitchFamily="18" charset="0"/>
                <a:cs typeface="Times New Roman" panose="02020603050405020304" pitchFamily="18" charset="0"/>
              </a:rPr>
              <a:t>Contratación de servicios con terceros.</a:t>
            </a:r>
            <a:endParaRPr lang="es-MX" sz="17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14274488"/>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latin typeface="Times New Roman" panose="02020603050405020304" pitchFamily="18" charset="0"/>
                <a:cs typeface="Times New Roman" panose="02020603050405020304" pitchFamily="18" charset="0"/>
              </a:rPr>
              <a:t>Antecedentes</a:t>
            </a:r>
            <a:r>
              <a:rPr lang="es-MX" dirty="0">
                <a:latin typeface="Times New Roman" panose="02020603050405020304" pitchFamily="18" charset="0"/>
                <a:cs typeface="Times New Roman" panose="02020603050405020304" pitchFamily="18" charset="0"/>
              </a:rPr>
              <a:t/>
            </a:r>
            <a:br>
              <a:rPr lang="es-MX" dirty="0">
                <a:latin typeface="Times New Roman" panose="02020603050405020304" pitchFamily="18" charset="0"/>
                <a:cs typeface="Times New Roman" panose="02020603050405020304" pitchFamily="18" charset="0"/>
              </a:rPr>
            </a:br>
            <a:r>
              <a:rPr lang="es-MX" sz="1800" dirty="0" smtClean="0">
                <a:latin typeface="Times New Roman" panose="02020603050405020304" pitchFamily="18" charset="0"/>
                <a:cs typeface="Times New Roman" panose="02020603050405020304" pitchFamily="18" charset="0"/>
              </a:rPr>
              <a:t>Obligaciones en materia </a:t>
            </a:r>
            <a:r>
              <a:rPr lang="es-MX" sz="1800" dirty="0">
                <a:latin typeface="Times New Roman" panose="02020603050405020304" pitchFamily="18" charset="0"/>
                <a:cs typeface="Times New Roman" panose="02020603050405020304" pitchFamily="18" charset="0"/>
              </a:rPr>
              <a:t>de </a:t>
            </a:r>
            <a:r>
              <a:rPr lang="es-MX" sz="1800" dirty="0" smtClean="0">
                <a:latin typeface="Times New Roman" panose="02020603050405020304" pitchFamily="18" charset="0"/>
                <a:cs typeface="Times New Roman" panose="02020603050405020304" pitchFamily="18" charset="0"/>
              </a:rPr>
              <a:t>revelación de información</a:t>
            </a:r>
            <a:endParaRPr lang="es-MX" sz="18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chor="t" anchorCtr="0">
            <a:noAutofit/>
          </a:bodyPr>
          <a:lstStyle/>
          <a:p>
            <a:pPr algn="just">
              <a:spcBef>
                <a:spcPts val="600"/>
              </a:spcBef>
              <a:spcAft>
                <a:spcPts val="600"/>
              </a:spcAft>
            </a:pPr>
            <a:r>
              <a:rPr lang="es-MX" sz="1600" dirty="0" smtClean="0">
                <a:latin typeface="Times New Roman" panose="02020603050405020304" pitchFamily="18" charset="0"/>
                <a:cs typeface="Times New Roman" panose="02020603050405020304" pitchFamily="18" charset="0"/>
              </a:rPr>
              <a:t>Por otra parte, en materia de </a:t>
            </a:r>
            <a:r>
              <a:rPr lang="es-MX" sz="1600" dirty="0" smtClean="0">
                <a:solidFill>
                  <a:srgbClr val="C00000"/>
                </a:solidFill>
                <a:latin typeface="Times New Roman" panose="02020603050405020304" pitchFamily="18" charset="0"/>
                <a:cs typeface="Times New Roman" panose="02020603050405020304" pitchFamily="18" charset="0"/>
              </a:rPr>
              <a:t>transparencia y revelación de información</a:t>
            </a:r>
            <a:r>
              <a:rPr lang="es-MX" sz="1600" dirty="0" smtClean="0">
                <a:latin typeface="Times New Roman" panose="02020603050405020304" pitchFamily="18" charset="0"/>
                <a:cs typeface="Times New Roman" panose="02020603050405020304" pitchFamily="18" charset="0"/>
              </a:rPr>
              <a:t>, la LISF </a:t>
            </a:r>
            <a:r>
              <a:rPr lang="es-MX" sz="1600" dirty="0">
                <a:latin typeface="Times New Roman" panose="02020603050405020304" pitchFamily="18" charset="0"/>
                <a:cs typeface="Times New Roman" panose="02020603050405020304" pitchFamily="18" charset="0"/>
              </a:rPr>
              <a:t>establece la obligación </a:t>
            </a:r>
            <a:r>
              <a:rPr lang="es-MX" sz="1600" dirty="0" smtClean="0">
                <a:latin typeface="Times New Roman" panose="02020603050405020304" pitchFamily="18" charset="0"/>
                <a:cs typeface="Times New Roman" panose="02020603050405020304" pitchFamily="18" charset="0"/>
              </a:rPr>
              <a:t>para las instituciones de difundir al público en general:</a:t>
            </a:r>
            <a:endParaRPr lang="es-MX" sz="1600" dirty="0">
              <a:latin typeface="Times New Roman" panose="02020603050405020304" pitchFamily="18" charset="0"/>
              <a:cs typeface="Times New Roman" panose="02020603050405020304" pitchFamily="18" charset="0"/>
            </a:endParaRPr>
          </a:p>
          <a:p>
            <a:pPr marL="653796" lvl="2" indent="-342900" algn="just">
              <a:spcBef>
                <a:spcPts val="600"/>
              </a:spcBef>
              <a:spcAft>
                <a:spcPts val="600"/>
              </a:spcAft>
              <a:buFont typeface="+mj-lt"/>
              <a:buAutoNum type="alphaLcParenR"/>
            </a:pPr>
            <a:r>
              <a:rPr lang="es-MX" dirty="0">
                <a:latin typeface="Times New Roman" panose="02020603050405020304" pitchFamily="18" charset="0"/>
                <a:cs typeface="Times New Roman" panose="02020603050405020304" pitchFamily="18" charset="0"/>
              </a:rPr>
              <a:t>Información relativa a sus </a:t>
            </a:r>
            <a:r>
              <a:rPr lang="es-MX" dirty="0">
                <a:solidFill>
                  <a:srgbClr val="C00000"/>
                </a:solidFill>
                <a:latin typeface="Times New Roman" panose="02020603050405020304" pitchFamily="18" charset="0"/>
                <a:cs typeface="Times New Roman" panose="02020603050405020304" pitchFamily="18" charset="0"/>
              </a:rPr>
              <a:t>estados financieros y notas de </a:t>
            </a:r>
            <a:r>
              <a:rPr lang="es-MX" dirty="0" smtClean="0">
                <a:solidFill>
                  <a:srgbClr val="C00000"/>
                </a:solidFill>
                <a:latin typeface="Times New Roman" panose="02020603050405020304" pitchFamily="18" charset="0"/>
                <a:cs typeface="Times New Roman" panose="02020603050405020304" pitchFamily="18" charset="0"/>
              </a:rPr>
              <a:t>revelación</a:t>
            </a:r>
            <a:r>
              <a:rPr lang="es-MX" dirty="0" smtClean="0">
                <a:latin typeface="Times New Roman" panose="02020603050405020304" pitchFamily="18" charset="0"/>
                <a:cs typeface="Times New Roman" panose="02020603050405020304" pitchFamily="18" charset="0"/>
              </a:rPr>
              <a:t>.</a:t>
            </a:r>
            <a:endParaRPr lang="es-MX" dirty="0">
              <a:latin typeface="Times New Roman" panose="02020603050405020304" pitchFamily="18" charset="0"/>
              <a:cs typeface="Times New Roman" panose="02020603050405020304" pitchFamily="18" charset="0"/>
            </a:endParaRPr>
          </a:p>
          <a:p>
            <a:pPr marL="653796" lvl="2" indent="-342900" algn="just">
              <a:spcBef>
                <a:spcPts val="600"/>
              </a:spcBef>
              <a:spcAft>
                <a:spcPts val="600"/>
              </a:spcAft>
              <a:buFont typeface="+mj-lt"/>
              <a:buAutoNum type="alphaLcParenR"/>
            </a:pPr>
            <a:r>
              <a:rPr lang="es-MX" dirty="0">
                <a:latin typeface="Times New Roman" panose="02020603050405020304" pitchFamily="18" charset="0"/>
                <a:cs typeface="Times New Roman" panose="02020603050405020304" pitchFamily="18" charset="0"/>
              </a:rPr>
              <a:t>El </a:t>
            </a:r>
            <a:r>
              <a:rPr lang="es-MX" dirty="0">
                <a:solidFill>
                  <a:srgbClr val="C00000"/>
                </a:solidFill>
                <a:latin typeface="Times New Roman" panose="02020603050405020304" pitchFamily="18" charset="0"/>
                <a:cs typeface="Times New Roman" panose="02020603050405020304" pitchFamily="18" charset="0"/>
              </a:rPr>
              <a:t>dictamen de auditoría externa </a:t>
            </a:r>
            <a:r>
              <a:rPr lang="es-MX" dirty="0">
                <a:latin typeface="Times New Roman" panose="02020603050405020304" pitchFamily="18" charset="0"/>
                <a:cs typeface="Times New Roman" panose="02020603050405020304" pitchFamily="18" charset="0"/>
              </a:rPr>
              <a:t>a sus estados </a:t>
            </a:r>
            <a:r>
              <a:rPr lang="es-MX" dirty="0" smtClean="0">
                <a:latin typeface="Times New Roman" panose="02020603050405020304" pitchFamily="18" charset="0"/>
                <a:cs typeface="Times New Roman" panose="02020603050405020304" pitchFamily="18" charset="0"/>
              </a:rPr>
              <a:t>financieros.</a:t>
            </a:r>
            <a:endParaRPr lang="es-MX" dirty="0">
              <a:latin typeface="Times New Roman" panose="02020603050405020304" pitchFamily="18" charset="0"/>
              <a:cs typeface="Times New Roman" panose="02020603050405020304" pitchFamily="18" charset="0"/>
            </a:endParaRPr>
          </a:p>
          <a:p>
            <a:pPr marL="653796" lvl="2" indent="-342900" algn="just">
              <a:spcBef>
                <a:spcPts val="600"/>
              </a:spcBef>
              <a:spcAft>
                <a:spcPts val="600"/>
              </a:spcAft>
              <a:buFont typeface="+mj-lt"/>
              <a:buAutoNum type="alphaLcParenR"/>
            </a:pPr>
            <a:r>
              <a:rPr lang="es-MX" dirty="0">
                <a:latin typeface="Times New Roman" panose="02020603050405020304" pitchFamily="18" charset="0"/>
                <a:cs typeface="Times New Roman" panose="02020603050405020304" pitchFamily="18" charset="0"/>
              </a:rPr>
              <a:t>Su </a:t>
            </a:r>
            <a:r>
              <a:rPr lang="es-MX" dirty="0">
                <a:solidFill>
                  <a:srgbClr val="C00000"/>
                </a:solidFill>
                <a:latin typeface="Times New Roman" panose="02020603050405020304" pitchFamily="18" charset="0"/>
                <a:cs typeface="Times New Roman" panose="02020603050405020304" pitchFamily="18" charset="0"/>
              </a:rPr>
              <a:t>nivel de riesgo </a:t>
            </a:r>
            <a:r>
              <a:rPr lang="es-MX" dirty="0">
                <a:latin typeface="Times New Roman" panose="02020603050405020304" pitchFamily="18" charset="0"/>
                <a:cs typeface="Times New Roman" panose="02020603050405020304" pitchFamily="18" charset="0"/>
              </a:rPr>
              <a:t>conforme a una calificación que le otorgue una </a:t>
            </a:r>
            <a:r>
              <a:rPr lang="es-MX" dirty="0" smtClean="0">
                <a:latin typeface="Times New Roman" panose="02020603050405020304" pitchFamily="18" charset="0"/>
                <a:cs typeface="Times New Roman" panose="02020603050405020304" pitchFamily="18" charset="0"/>
              </a:rPr>
              <a:t>institución calificadora autorizada por la CNBV.</a:t>
            </a:r>
            <a:endParaRPr lang="es-MX" dirty="0">
              <a:latin typeface="Times New Roman" panose="02020603050405020304" pitchFamily="18" charset="0"/>
              <a:cs typeface="Times New Roman" panose="02020603050405020304" pitchFamily="18" charset="0"/>
            </a:endParaRPr>
          </a:p>
          <a:p>
            <a:pPr marL="653796" lvl="2" indent="-342900" algn="just">
              <a:spcBef>
                <a:spcPts val="600"/>
              </a:spcBef>
              <a:spcAft>
                <a:spcPts val="600"/>
              </a:spcAft>
              <a:buFont typeface="+mj-lt"/>
              <a:buAutoNum type="alphaLcParenR"/>
            </a:pPr>
            <a:r>
              <a:rPr lang="es-MX" dirty="0">
                <a:latin typeface="Times New Roman" panose="02020603050405020304" pitchFamily="18" charset="0"/>
                <a:cs typeface="Times New Roman" panose="02020603050405020304" pitchFamily="18" charset="0"/>
              </a:rPr>
              <a:t>Un </a:t>
            </a:r>
            <a:r>
              <a:rPr lang="es-MX" dirty="0">
                <a:solidFill>
                  <a:srgbClr val="C00000"/>
                </a:solidFill>
                <a:latin typeface="Times New Roman" panose="02020603050405020304" pitchFamily="18" charset="0"/>
                <a:cs typeface="Times New Roman" panose="02020603050405020304" pitchFamily="18" charset="0"/>
              </a:rPr>
              <a:t>Reporte sobre la Solvencia y Condición </a:t>
            </a:r>
            <a:r>
              <a:rPr lang="es-MX" dirty="0" smtClean="0">
                <a:solidFill>
                  <a:srgbClr val="C00000"/>
                </a:solidFill>
                <a:latin typeface="Times New Roman" panose="02020603050405020304" pitchFamily="18" charset="0"/>
                <a:cs typeface="Times New Roman" panose="02020603050405020304" pitchFamily="18" charset="0"/>
              </a:rPr>
              <a:t>Financiera </a:t>
            </a:r>
            <a:r>
              <a:rPr lang="es-MX" dirty="0">
                <a:latin typeface="Times New Roman" panose="02020603050405020304" pitchFamily="18" charset="0"/>
                <a:cs typeface="Times New Roman" panose="02020603050405020304" pitchFamily="18" charset="0"/>
              </a:rPr>
              <a:t>que deberá contener información corporativa, financiera, técnica, de reaseguro, de reafianzamiento, de administración de riesgos, regulatoria, administrativa, operacional, económica, de nivel de riesgo, de solvencia y </a:t>
            </a:r>
            <a:r>
              <a:rPr lang="es-MX" dirty="0" smtClean="0">
                <a:latin typeface="Times New Roman" panose="02020603050405020304" pitchFamily="18" charset="0"/>
                <a:cs typeface="Times New Roman" panose="02020603050405020304" pitchFamily="18" charset="0"/>
              </a:rPr>
              <a:t>jurídica.</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02566441"/>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a:latin typeface="Times New Roman" panose="02020603050405020304" pitchFamily="18" charset="0"/>
                <a:cs typeface="Times New Roman" panose="02020603050405020304" pitchFamily="18" charset="0"/>
              </a:rPr>
              <a:t>Antecedentes</a:t>
            </a:r>
            <a:br>
              <a:rPr lang="es-MX" dirty="0">
                <a:latin typeface="Times New Roman" panose="02020603050405020304" pitchFamily="18" charset="0"/>
                <a:cs typeface="Times New Roman" panose="02020603050405020304" pitchFamily="18" charset="0"/>
              </a:rPr>
            </a:br>
            <a:r>
              <a:rPr lang="es-MX" sz="1800" dirty="0" smtClean="0">
                <a:latin typeface="Times New Roman" panose="02020603050405020304" pitchFamily="18" charset="0"/>
                <a:cs typeface="Times New Roman" panose="02020603050405020304" pitchFamily="18" charset="0"/>
              </a:rPr>
              <a:t>Objetivos de los Estudios de Impacto Cualitativo</a:t>
            </a:r>
            <a:endParaRPr lang="es-MX" sz="14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chor="t" anchorCtr="0">
            <a:noAutofit/>
          </a:bodyPr>
          <a:lstStyle/>
          <a:p>
            <a:pPr algn="just">
              <a:spcBef>
                <a:spcPts val="600"/>
              </a:spcBef>
              <a:spcAft>
                <a:spcPts val="600"/>
              </a:spcAft>
            </a:pPr>
            <a:r>
              <a:rPr lang="es-MX" sz="1700" dirty="0">
                <a:latin typeface="Times New Roman" panose="02020603050405020304" pitchFamily="18" charset="0"/>
                <a:cs typeface="Times New Roman" panose="02020603050405020304" pitchFamily="18" charset="0"/>
              </a:rPr>
              <a:t>En este marco, los </a:t>
            </a:r>
            <a:r>
              <a:rPr lang="es-MX" sz="1700" dirty="0">
                <a:solidFill>
                  <a:srgbClr val="C00000"/>
                </a:solidFill>
                <a:latin typeface="Times New Roman" panose="02020603050405020304" pitchFamily="18" charset="0"/>
                <a:cs typeface="Times New Roman" panose="02020603050405020304" pitchFamily="18" charset="0"/>
              </a:rPr>
              <a:t>Estudios de Impacto Cualitativo (EIC) </a:t>
            </a:r>
            <a:r>
              <a:rPr lang="es-MX" sz="1700" dirty="0">
                <a:latin typeface="Times New Roman" panose="02020603050405020304" pitchFamily="18" charset="0"/>
                <a:cs typeface="Times New Roman" panose="02020603050405020304" pitchFamily="18" charset="0"/>
              </a:rPr>
              <a:t>tienen como objetivo: </a:t>
            </a:r>
          </a:p>
          <a:p>
            <a:pPr marL="653796" lvl="2" indent="-342900" algn="just">
              <a:spcBef>
                <a:spcPts val="600"/>
              </a:spcBef>
              <a:spcAft>
                <a:spcPts val="600"/>
              </a:spcAft>
              <a:buFont typeface="+mj-lt"/>
              <a:buAutoNum type="alphaLcParenR"/>
            </a:pPr>
            <a:r>
              <a:rPr lang="es-MX" dirty="0">
                <a:latin typeface="Times New Roman" panose="02020603050405020304" pitchFamily="18" charset="0"/>
                <a:cs typeface="Times New Roman" panose="02020603050405020304" pitchFamily="18" charset="0"/>
              </a:rPr>
              <a:t>Identificar y dar seguimiento a las </a:t>
            </a:r>
            <a:r>
              <a:rPr lang="es-MX" dirty="0" smtClean="0">
                <a:solidFill>
                  <a:srgbClr val="C00000"/>
                </a:solidFill>
                <a:latin typeface="Times New Roman" panose="02020603050405020304" pitchFamily="18" charset="0"/>
                <a:cs typeface="Times New Roman" panose="02020603050405020304" pitchFamily="18" charset="0"/>
              </a:rPr>
              <a:t>potenciales brechas </a:t>
            </a:r>
            <a:r>
              <a:rPr lang="es-MX" dirty="0">
                <a:solidFill>
                  <a:srgbClr val="C00000"/>
                </a:solidFill>
                <a:latin typeface="Times New Roman" panose="02020603050405020304" pitchFamily="18" charset="0"/>
                <a:cs typeface="Times New Roman" panose="02020603050405020304" pitchFamily="18" charset="0"/>
              </a:rPr>
              <a:t>de cumplimiento </a:t>
            </a:r>
            <a:r>
              <a:rPr lang="es-MX" dirty="0" smtClean="0">
                <a:latin typeface="Times New Roman" panose="02020603050405020304" pitchFamily="18" charset="0"/>
                <a:cs typeface="Times New Roman" panose="02020603050405020304" pitchFamily="18" charset="0"/>
              </a:rPr>
              <a:t>respecto </a:t>
            </a:r>
            <a:r>
              <a:rPr lang="es-MX" dirty="0">
                <a:latin typeface="Times New Roman" panose="02020603050405020304" pitchFamily="18" charset="0"/>
                <a:cs typeface="Times New Roman" panose="02020603050405020304" pitchFamily="18" charset="0"/>
              </a:rPr>
              <a:t>de las obligaciones derivadas de las normas de gobierno corporativo y de </a:t>
            </a:r>
            <a:r>
              <a:rPr lang="es-MX" dirty="0" smtClean="0">
                <a:latin typeface="Times New Roman" panose="02020603050405020304" pitchFamily="18" charset="0"/>
                <a:cs typeface="Times New Roman" panose="02020603050405020304" pitchFamily="18" charset="0"/>
              </a:rPr>
              <a:t>revelación </a:t>
            </a:r>
            <a:r>
              <a:rPr lang="es-MX" dirty="0">
                <a:latin typeface="Times New Roman" panose="02020603050405020304" pitchFamily="18" charset="0"/>
                <a:cs typeface="Times New Roman" panose="02020603050405020304" pitchFamily="18" charset="0"/>
              </a:rPr>
              <a:t>de información previstas en la LISF y en el </a:t>
            </a:r>
            <a:r>
              <a:rPr lang="es-MX" dirty="0" smtClean="0">
                <a:latin typeface="Times New Roman" panose="02020603050405020304" pitchFamily="18" charset="0"/>
                <a:cs typeface="Times New Roman" panose="02020603050405020304" pitchFamily="18" charset="0"/>
              </a:rPr>
              <a:t>proyecto de </a:t>
            </a:r>
            <a:r>
              <a:rPr lang="es-MX" dirty="0">
                <a:latin typeface="Times New Roman" panose="02020603050405020304" pitchFamily="18" charset="0"/>
                <a:cs typeface="Times New Roman" panose="02020603050405020304" pitchFamily="18" charset="0"/>
              </a:rPr>
              <a:t>la </a:t>
            </a:r>
            <a:r>
              <a:rPr lang="es-MX" dirty="0" smtClean="0">
                <a:latin typeface="Times New Roman" panose="02020603050405020304" pitchFamily="18" charset="0"/>
                <a:cs typeface="Times New Roman" panose="02020603050405020304" pitchFamily="18" charset="0"/>
              </a:rPr>
              <a:t>CUSF.</a:t>
            </a:r>
            <a:endParaRPr lang="es-MX" dirty="0">
              <a:latin typeface="Times New Roman" panose="02020603050405020304" pitchFamily="18" charset="0"/>
              <a:cs typeface="Times New Roman" panose="02020603050405020304" pitchFamily="18" charset="0"/>
            </a:endParaRPr>
          </a:p>
          <a:p>
            <a:pPr marL="653796" lvl="2" indent="-342900" algn="just">
              <a:spcBef>
                <a:spcPts val="600"/>
              </a:spcBef>
              <a:spcAft>
                <a:spcPts val="600"/>
              </a:spcAft>
              <a:buFont typeface="+mj-lt"/>
              <a:buAutoNum type="alphaLcParenR"/>
            </a:pPr>
            <a:r>
              <a:rPr lang="es-MX" dirty="0">
                <a:latin typeface="Times New Roman" panose="02020603050405020304" pitchFamily="18" charset="0"/>
                <a:cs typeface="Times New Roman" panose="02020603050405020304" pitchFamily="18" charset="0"/>
              </a:rPr>
              <a:t>Involucrar a los </a:t>
            </a:r>
            <a:r>
              <a:rPr lang="es-MX" dirty="0">
                <a:solidFill>
                  <a:srgbClr val="C00000"/>
                </a:solidFill>
                <a:latin typeface="Times New Roman" panose="02020603050405020304" pitchFamily="18" charset="0"/>
                <a:cs typeface="Times New Roman" panose="02020603050405020304" pitchFamily="18" charset="0"/>
              </a:rPr>
              <a:t>consejos de administración y a la alta dirección de las instituciones en la tarea de evaluar sus actuales sistemas de gobierno corporativo y de revelación de información</a:t>
            </a:r>
            <a:r>
              <a:rPr lang="es-MX" dirty="0">
                <a:latin typeface="Times New Roman" panose="02020603050405020304" pitchFamily="18" charset="0"/>
                <a:cs typeface="Times New Roman" panose="02020603050405020304" pitchFamily="18" charset="0"/>
              </a:rPr>
              <a:t>, a fin de identificar las deficiencias existentes y adoptar las acciones necesarias para dar cumplimiento a los requerimientos de la </a:t>
            </a:r>
            <a:r>
              <a:rPr lang="es-MX" dirty="0" smtClean="0">
                <a:latin typeface="Times New Roman" panose="02020603050405020304" pitchFamily="18" charset="0"/>
                <a:cs typeface="Times New Roman" panose="02020603050405020304" pitchFamily="18" charset="0"/>
              </a:rPr>
              <a:t>LISF.</a:t>
            </a:r>
            <a:endParaRPr lang="es-MX" dirty="0">
              <a:latin typeface="Times New Roman" panose="02020603050405020304" pitchFamily="18" charset="0"/>
              <a:cs typeface="Times New Roman" panose="02020603050405020304" pitchFamily="18" charset="0"/>
            </a:endParaRPr>
          </a:p>
          <a:p>
            <a:pPr marL="653796" lvl="2" indent="-342900" algn="just">
              <a:spcBef>
                <a:spcPts val="600"/>
              </a:spcBef>
              <a:spcAft>
                <a:spcPts val="600"/>
              </a:spcAft>
              <a:buFont typeface="+mj-lt"/>
              <a:buAutoNum type="alphaLcParenR"/>
            </a:pPr>
            <a:r>
              <a:rPr lang="es-MX" dirty="0">
                <a:latin typeface="Times New Roman" panose="02020603050405020304" pitchFamily="18" charset="0"/>
                <a:cs typeface="Times New Roman" panose="02020603050405020304" pitchFamily="18" charset="0"/>
              </a:rPr>
              <a:t>Elaborar los </a:t>
            </a:r>
            <a:r>
              <a:rPr lang="es-MX" dirty="0">
                <a:solidFill>
                  <a:srgbClr val="C00000"/>
                </a:solidFill>
                <a:latin typeface="Times New Roman" panose="02020603050405020304" pitchFamily="18" charset="0"/>
                <a:cs typeface="Times New Roman" panose="02020603050405020304" pitchFamily="18" charset="0"/>
              </a:rPr>
              <a:t>planes de acción necesarios para atender las brechas de cumplimiento detectadas </a:t>
            </a:r>
            <a:r>
              <a:rPr lang="es-MX" dirty="0" smtClean="0">
                <a:latin typeface="Times New Roman" panose="02020603050405020304" pitchFamily="18" charset="0"/>
                <a:cs typeface="Times New Roman" panose="02020603050405020304" pitchFamily="18" charset="0"/>
              </a:rPr>
              <a:t>a lo largo del </a:t>
            </a:r>
            <a:r>
              <a:rPr lang="es-MX" dirty="0">
                <a:latin typeface="Times New Roman" panose="02020603050405020304" pitchFamily="18" charset="0"/>
                <a:cs typeface="Times New Roman" panose="02020603050405020304" pitchFamily="18" charset="0"/>
              </a:rPr>
              <a:t>período de </a:t>
            </a:r>
            <a:r>
              <a:rPr lang="es-MX" i="1" dirty="0">
                <a:latin typeface="Times New Roman" panose="02020603050405020304" pitchFamily="18" charset="0"/>
                <a:cs typeface="Times New Roman" panose="02020603050405020304" pitchFamily="18" charset="0"/>
              </a:rPr>
              <a:t>vacatio legis </a:t>
            </a:r>
            <a:r>
              <a:rPr lang="es-MX" dirty="0">
                <a:latin typeface="Times New Roman" panose="02020603050405020304" pitchFamily="18" charset="0"/>
                <a:cs typeface="Times New Roman" panose="02020603050405020304" pitchFamily="18" charset="0"/>
              </a:rPr>
              <a:t>previsto en la LISF</a:t>
            </a:r>
            <a:r>
              <a:rPr lang="es-MX" dirty="0" smtClean="0">
                <a:latin typeface="Times New Roman" panose="02020603050405020304" pitchFamily="18" charset="0"/>
                <a:cs typeface="Times New Roman" panose="02020603050405020304" pitchFamily="18" charset="0"/>
              </a:rPr>
              <a:t>.</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343503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a:latin typeface="Times New Roman" panose="02020603050405020304" pitchFamily="18" charset="0"/>
                <a:cs typeface="Times New Roman" panose="02020603050405020304" pitchFamily="18" charset="0"/>
              </a:rPr>
              <a:t>Antecedentes</a:t>
            </a:r>
            <a:br>
              <a:rPr lang="es-MX" dirty="0">
                <a:latin typeface="Times New Roman" panose="02020603050405020304" pitchFamily="18" charset="0"/>
                <a:cs typeface="Times New Roman" panose="02020603050405020304" pitchFamily="18" charset="0"/>
              </a:rPr>
            </a:br>
            <a:r>
              <a:rPr lang="es-MX" sz="1800" dirty="0" smtClean="0">
                <a:latin typeface="Times New Roman" panose="02020603050405020304" pitchFamily="18" charset="0"/>
                <a:cs typeface="Times New Roman" panose="02020603050405020304" pitchFamily="18" charset="0"/>
              </a:rPr>
              <a:t>Objetivos de los Estudios de Impacto Cualitativo</a:t>
            </a:r>
            <a:endParaRPr lang="es-MX" sz="14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chor="t" anchorCtr="0">
            <a:noAutofit/>
          </a:bodyPr>
          <a:lstStyle/>
          <a:p>
            <a:pPr algn="just">
              <a:spcBef>
                <a:spcPts val="600"/>
              </a:spcBef>
              <a:spcAft>
                <a:spcPts val="600"/>
              </a:spcAft>
            </a:pPr>
            <a:r>
              <a:rPr lang="es-MX" sz="1600" dirty="0" smtClean="0">
                <a:latin typeface="Times New Roman" panose="02020603050405020304" pitchFamily="18" charset="0"/>
                <a:cs typeface="Times New Roman" panose="02020603050405020304" pitchFamily="18" charset="0"/>
              </a:rPr>
              <a:t>En este sentido, tomando </a:t>
            </a:r>
            <a:r>
              <a:rPr lang="es-MX" sz="1600" dirty="0">
                <a:latin typeface="Times New Roman" panose="02020603050405020304" pitchFamily="18" charset="0"/>
                <a:cs typeface="Times New Roman" panose="02020603050405020304" pitchFamily="18" charset="0"/>
              </a:rPr>
              <a:t>en consideración </a:t>
            </a:r>
            <a:r>
              <a:rPr lang="es-MX" sz="1600" dirty="0" smtClean="0">
                <a:latin typeface="Times New Roman" panose="02020603050405020304" pitchFamily="18" charset="0"/>
                <a:cs typeface="Times New Roman" panose="02020603050405020304" pitchFamily="18" charset="0"/>
              </a:rPr>
              <a:t>estos objetivos y </a:t>
            </a:r>
            <a:r>
              <a:rPr lang="es-MX" sz="1600" dirty="0">
                <a:latin typeface="Times New Roman" panose="02020603050405020304" pitchFamily="18" charset="0"/>
                <a:cs typeface="Times New Roman" panose="02020603050405020304" pitchFamily="18" charset="0"/>
              </a:rPr>
              <a:t>los resultados EIC-1,  </a:t>
            </a:r>
            <a:r>
              <a:rPr lang="es-MX" sz="1700" dirty="0">
                <a:solidFill>
                  <a:srgbClr val="C00000"/>
                </a:solidFill>
                <a:latin typeface="Times New Roman" panose="02020603050405020304" pitchFamily="18" charset="0"/>
                <a:cs typeface="Times New Roman" panose="02020603050405020304" pitchFamily="18" charset="0"/>
              </a:rPr>
              <a:t>del 21 de octubre de 2013 al 28 de febrero de 2014</a:t>
            </a:r>
            <a:r>
              <a:rPr lang="es-MX" sz="1600" dirty="0">
                <a:latin typeface="Times New Roman" panose="02020603050405020304" pitchFamily="18" charset="0"/>
                <a:cs typeface="Times New Roman" panose="02020603050405020304" pitchFamily="18" charset="0"/>
              </a:rPr>
              <a:t>, la Comisión, en coordinación con las Instituciones y las asociaciones representativas de los sectores asegurador y afianzador, llevó a cabo el Estudio de Impacto Cualitativo 2 (</a:t>
            </a:r>
            <a:r>
              <a:rPr lang="es-MX" sz="1700" dirty="0">
                <a:solidFill>
                  <a:srgbClr val="C00000"/>
                </a:solidFill>
                <a:latin typeface="Times New Roman" panose="02020603050405020304" pitchFamily="18" charset="0"/>
                <a:cs typeface="Times New Roman" panose="02020603050405020304" pitchFamily="18" charset="0"/>
              </a:rPr>
              <a:t>EIC-2</a:t>
            </a:r>
            <a:r>
              <a:rPr lang="es-MX" sz="1600" dirty="0" smtClean="0">
                <a:latin typeface="Times New Roman" panose="02020603050405020304" pitchFamily="18" charset="0"/>
                <a:cs typeface="Times New Roman" panose="02020603050405020304" pitchFamily="18" charset="0"/>
              </a:rPr>
              <a:t>).</a:t>
            </a:r>
            <a:endParaRPr lang="es-MX" sz="2000" dirty="0" smtClean="0">
              <a:solidFill>
                <a:srgbClr val="C00000"/>
              </a:solidFill>
              <a:latin typeface="Times New Roman" panose="02020603050405020304" pitchFamily="18" charset="0"/>
              <a:cs typeface="Times New Roman" panose="02020603050405020304" pitchFamily="18" charset="0"/>
            </a:endParaRPr>
          </a:p>
          <a:p>
            <a:pPr algn="just"/>
            <a:r>
              <a:rPr lang="es-MX" sz="1600" dirty="0" smtClean="0">
                <a:latin typeface="Times New Roman" panose="02020603050405020304" pitchFamily="18" charset="0"/>
                <a:cs typeface="Times New Roman" panose="02020603050405020304" pitchFamily="18" charset="0"/>
              </a:rPr>
              <a:t>Derivado del </a:t>
            </a:r>
            <a:r>
              <a:rPr lang="es-MX" sz="1600" dirty="0">
                <a:latin typeface="Times New Roman" panose="02020603050405020304" pitchFamily="18" charset="0"/>
                <a:cs typeface="Times New Roman" panose="02020603050405020304" pitchFamily="18" charset="0"/>
              </a:rPr>
              <a:t>análisis de la información derivada del EIC-2 se observó </a:t>
            </a:r>
            <a:r>
              <a:rPr lang="es-MX" sz="1700" dirty="0">
                <a:solidFill>
                  <a:srgbClr val="C00000"/>
                </a:solidFill>
                <a:latin typeface="Times New Roman" panose="02020603050405020304" pitchFamily="18" charset="0"/>
                <a:cs typeface="Times New Roman" panose="02020603050405020304" pitchFamily="18" charset="0"/>
              </a:rPr>
              <a:t>de forma global un avance en el cumplimiento de todas las secciones</a:t>
            </a:r>
            <a:r>
              <a:rPr lang="es-MX" sz="1600" dirty="0" smtClean="0">
                <a:latin typeface="Times New Roman" panose="02020603050405020304" pitchFamily="18" charset="0"/>
                <a:cs typeface="Times New Roman" panose="02020603050405020304" pitchFamily="18" charset="0"/>
              </a:rPr>
              <a:t> y un </a:t>
            </a:r>
            <a:r>
              <a:rPr lang="es-MX" sz="1700" dirty="0">
                <a:solidFill>
                  <a:srgbClr val="C00000"/>
                </a:solidFill>
                <a:latin typeface="Times New Roman" panose="02020603050405020304" pitchFamily="18" charset="0"/>
                <a:cs typeface="Times New Roman" panose="02020603050405020304" pitchFamily="18" charset="0"/>
              </a:rPr>
              <a:t>mayor detalle</a:t>
            </a:r>
            <a:r>
              <a:rPr lang="es-MX" sz="1600" dirty="0">
                <a:latin typeface="Times New Roman" panose="02020603050405020304" pitchFamily="18" charset="0"/>
                <a:cs typeface="Times New Roman" panose="02020603050405020304" pitchFamily="18" charset="0"/>
              </a:rPr>
              <a:t> de la situación de las Instituciones. </a:t>
            </a:r>
          </a:p>
        </p:txBody>
      </p:sp>
    </p:spTree>
    <p:extLst>
      <p:ext uri="{BB962C8B-B14F-4D97-AF65-F5344CB8AC3E}">
        <p14:creationId xmlns:p14="http://schemas.microsoft.com/office/powerpoint/2010/main" xmlns="" val="23935193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MX" dirty="0">
                <a:latin typeface="Times New Roman" panose="02020603050405020304" pitchFamily="18" charset="0"/>
                <a:cs typeface="Times New Roman" panose="02020603050405020304" pitchFamily="18" charset="0"/>
              </a:rPr>
              <a:t>Antecedentes </a:t>
            </a:r>
          </a:p>
          <a:p>
            <a:pPr algn="just"/>
            <a:r>
              <a:rPr lang="es-MX" dirty="0" smtClean="0">
                <a:solidFill>
                  <a:srgbClr val="C00000"/>
                </a:solidFill>
                <a:latin typeface="Times New Roman" panose="02020603050405020304" pitchFamily="18" charset="0"/>
                <a:cs typeface="Times New Roman" panose="02020603050405020304" pitchFamily="18" charset="0"/>
              </a:rPr>
              <a:t>Resultados sectoriales</a:t>
            </a:r>
            <a:endParaRPr lang="es-MX" dirty="0">
              <a:latin typeface="Times New Roman" panose="02020603050405020304" pitchFamily="18" charset="0"/>
              <a:cs typeface="Times New Roman" panose="02020603050405020304" pitchFamily="18" charset="0"/>
            </a:endParaRPr>
          </a:p>
          <a:p>
            <a:pPr algn="just"/>
            <a:r>
              <a:rPr lang="es-MX" dirty="0">
                <a:latin typeface="Times New Roman" panose="02020603050405020304" pitchFamily="18" charset="0"/>
                <a:cs typeface="Times New Roman" panose="02020603050405020304" pitchFamily="18" charset="0"/>
              </a:rPr>
              <a:t>Propuesta de </a:t>
            </a:r>
            <a:r>
              <a:rPr lang="es-MX" dirty="0" smtClean="0">
                <a:latin typeface="Times New Roman" panose="02020603050405020304" pitchFamily="18" charset="0"/>
                <a:cs typeface="Times New Roman" panose="02020603050405020304" pitchFamily="18" charset="0"/>
              </a:rPr>
              <a:t>Acuerdo</a:t>
            </a:r>
          </a:p>
        </p:txBody>
      </p:sp>
    </p:spTree>
    <p:extLst>
      <p:ext uri="{BB962C8B-B14F-4D97-AF65-F5344CB8AC3E}">
        <p14:creationId xmlns:p14="http://schemas.microsoft.com/office/powerpoint/2010/main" xmlns="" val="958081103"/>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latin typeface="Times New Roman" panose="02020603050405020304" pitchFamily="18" charset="0"/>
                <a:cs typeface="Times New Roman" panose="02020603050405020304" pitchFamily="18" charset="0"/>
              </a:rPr>
              <a:t>Resultados del EIC-2</a:t>
            </a:r>
            <a:br>
              <a:rPr lang="es-MX" dirty="0" smtClean="0">
                <a:latin typeface="Times New Roman" panose="02020603050405020304" pitchFamily="18" charset="0"/>
                <a:cs typeface="Times New Roman" panose="02020603050405020304" pitchFamily="18" charset="0"/>
              </a:rPr>
            </a:br>
            <a:r>
              <a:rPr lang="es-MX" sz="1800" dirty="0" smtClean="0">
                <a:latin typeface="Times New Roman" panose="02020603050405020304" pitchFamily="18" charset="0"/>
                <a:cs typeface="Times New Roman" panose="02020603050405020304" pitchFamily="18" charset="0"/>
              </a:rPr>
              <a:t>Criterios generales y secciones del Estudio</a:t>
            </a:r>
            <a:endParaRPr lang="es-MX" sz="18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chor="t" anchorCtr="0">
            <a:noAutofit/>
          </a:bodyPr>
          <a:lstStyle/>
          <a:p>
            <a:pPr algn="just">
              <a:lnSpc>
                <a:spcPct val="114000"/>
              </a:lnSpc>
              <a:spcBef>
                <a:spcPts val="600"/>
              </a:spcBef>
              <a:spcAft>
                <a:spcPts val="600"/>
              </a:spcAft>
            </a:pPr>
            <a:r>
              <a:rPr lang="es-MX" sz="1700" dirty="0" smtClean="0">
                <a:latin typeface="Times New Roman" panose="02020603050405020304" pitchFamily="18" charset="0"/>
                <a:cs typeface="Times New Roman" panose="02020603050405020304" pitchFamily="18" charset="0"/>
              </a:rPr>
              <a:t>Conforme a lo previsto en el </a:t>
            </a:r>
            <a:r>
              <a:rPr lang="es-MX" sz="1700" dirty="0">
                <a:solidFill>
                  <a:srgbClr val="C00000"/>
                </a:solidFill>
                <a:latin typeface="Times New Roman" panose="02020603050405020304" pitchFamily="18" charset="0"/>
                <a:cs typeface="Times New Roman" panose="02020603050405020304" pitchFamily="18" charset="0"/>
              </a:rPr>
              <a:t>Documento Guía para el Proceso de Implementación de la </a:t>
            </a:r>
            <a:r>
              <a:rPr lang="es-MX" sz="1700" dirty="0" smtClean="0">
                <a:solidFill>
                  <a:srgbClr val="C00000"/>
                </a:solidFill>
                <a:latin typeface="Times New Roman" panose="02020603050405020304" pitchFamily="18" charset="0"/>
                <a:cs typeface="Times New Roman" panose="02020603050405020304" pitchFamily="18" charset="0"/>
              </a:rPr>
              <a:t>LISF</a:t>
            </a:r>
            <a:r>
              <a:rPr lang="es-MX" sz="1700" dirty="0" smtClean="0">
                <a:latin typeface="Times New Roman" panose="02020603050405020304" pitchFamily="18" charset="0"/>
                <a:cs typeface="Times New Roman" panose="02020603050405020304" pitchFamily="18" charset="0"/>
              </a:rPr>
              <a:t>, el </a:t>
            </a:r>
            <a:r>
              <a:rPr lang="es-MX" sz="1700" dirty="0" smtClean="0">
                <a:solidFill>
                  <a:srgbClr val="C00000"/>
                </a:solidFill>
                <a:latin typeface="Times New Roman" panose="02020603050405020304" pitchFamily="18" charset="0"/>
                <a:cs typeface="Times New Roman" panose="02020603050405020304" pitchFamily="18" charset="0"/>
              </a:rPr>
              <a:t>21 de octubre de 2013, </a:t>
            </a:r>
            <a:r>
              <a:rPr lang="es-MX" sz="1700" dirty="0" smtClean="0">
                <a:latin typeface="Times New Roman" panose="02020603050405020304" pitchFamily="18" charset="0"/>
                <a:cs typeface="Times New Roman" panose="02020603050405020304" pitchFamily="18" charset="0"/>
              </a:rPr>
              <a:t>la Comisión llevó a cabo el EIC-2.</a:t>
            </a:r>
            <a:endParaRPr lang="es-MX" sz="1700" dirty="0">
              <a:latin typeface="Times New Roman" panose="02020603050405020304" pitchFamily="18" charset="0"/>
              <a:cs typeface="Times New Roman" panose="02020603050405020304" pitchFamily="18" charset="0"/>
            </a:endParaRPr>
          </a:p>
          <a:p>
            <a:pPr algn="just">
              <a:lnSpc>
                <a:spcPct val="114000"/>
              </a:lnSpc>
              <a:spcBef>
                <a:spcPts val="600"/>
              </a:spcBef>
              <a:spcAft>
                <a:spcPts val="600"/>
              </a:spcAft>
            </a:pPr>
            <a:r>
              <a:rPr lang="es-MX" sz="1700" dirty="0">
                <a:latin typeface="Times New Roman" panose="02020603050405020304" pitchFamily="18" charset="0"/>
                <a:cs typeface="Times New Roman" panose="02020603050405020304" pitchFamily="18" charset="0"/>
              </a:rPr>
              <a:t>Se </a:t>
            </a:r>
            <a:r>
              <a:rPr lang="es-MX" sz="1700" dirty="0" smtClean="0">
                <a:latin typeface="Times New Roman" panose="02020603050405020304" pitchFamily="18" charset="0"/>
                <a:cs typeface="Times New Roman" panose="02020603050405020304" pitchFamily="18" charset="0"/>
              </a:rPr>
              <a:t>mantuvieron (igual que en EIC-1), los </a:t>
            </a:r>
            <a:r>
              <a:rPr lang="es-MX" sz="1700" dirty="0" smtClean="0">
                <a:solidFill>
                  <a:srgbClr val="C00000"/>
                </a:solidFill>
                <a:latin typeface="Times New Roman" panose="02020603050405020304" pitchFamily="18" charset="0"/>
                <a:cs typeface="Times New Roman" panose="02020603050405020304" pitchFamily="18" charset="0"/>
              </a:rPr>
              <a:t>121 </a:t>
            </a:r>
            <a:r>
              <a:rPr lang="es-MX" sz="1700" dirty="0">
                <a:solidFill>
                  <a:srgbClr val="C00000"/>
                </a:solidFill>
                <a:latin typeface="Times New Roman" panose="02020603050405020304" pitchFamily="18" charset="0"/>
                <a:cs typeface="Times New Roman" panose="02020603050405020304" pitchFamily="18" charset="0"/>
              </a:rPr>
              <a:t>criterios (principios) generales </a:t>
            </a:r>
            <a:r>
              <a:rPr lang="es-MX" sz="1700" dirty="0">
                <a:latin typeface="Times New Roman" panose="02020603050405020304" pitchFamily="18" charset="0"/>
                <a:cs typeface="Times New Roman" panose="02020603050405020304" pitchFamily="18" charset="0"/>
              </a:rPr>
              <a:t>en materia gobierno corporativo </a:t>
            </a:r>
            <a:r>
              <a:rPr lang="es-MX" sz="1700" dirty="0" smtClean="0">
                <a:latin typeface="Times New Roman" panose="02020603050405020304" pitchFamily="18" charset="0"/>
                <a:cs typeface="Times New Roman" panose="02020603050405020304" pitchFamily="18" charset="0"/>
              </a:rPr>
              <a:t>y </a:t>
            </a:r>
            <a:r>
              <a:rPr lang="es-MX" sz="1700" dirty="0">
                <a:latin typeface="Times New Roman" panose="02020603050405020304" pitchFamily="18" charset="0"/>
                <a:cs typeface="Times New Roman" panose="02020603050405020304" pitchFamily="18" charset="0"/>
              </a:rPr>
              <a:t>revelación de información, los cuales fueron agrupados en las siguientes secciones: </a:t>
            </a:r>
          </a:p>
        </p:txBody>
      </p:sp>
      <p:graphicFrame>
        <p:nvGraphicFramePr>
          <p:cNvPr id="4" name="3 Tabla"/>
          <p:cNvGraphicFramePr>
            <a:graphicFrameLocks noGrp="1"/>
          </p:cNvGraphicFramePr>
          <p:nvPr>
            <p:extLst>
              <p:ext uri="{D42A27DB-BD31-4B8C-83A1-F6EECF244321}">
                <p14:modId xmlns:p14="http://schemas.microsoft.com/office/powerpoint/2010/main" xmlns="" val="1269035484"/>
              </p:ext>
            </p:extLst>
          </p:nvPr>
        </p:nvGraphicFramePr>
        <p:xfrm>
          <a:off x="899592" y="4005064"/>
          <a:ext cx="7920880" cy="1600200"/>
        </p:xfrm>
        <a:graphic>
          <a:graphicData uri="http://schemas.openxmlformats.org/drawingml/2006/table">
            <a:tbl>
              <a:tblPr bandRow="1">
                <a:tableStyleId>{2D5ABB26-0587-4C30-8999-92F81FD0307C}</a:tableStyleId>
              </a:tblPr>
              <a:tblGrid>
                <a:gridCol w="3816424"/>
                <a:gridCol w="4104456"/>
              </a:tblGrid>
              <a:tr h="216024">
                <a:tc>
                  <a:txBody>
                    <a:bodyPr/>
                    <a:lstStyle/>
                    <a:p>
                      <a:pPr marL="342900" indent="-342900">
                        <a:lnSpc>
                          <a:spcPts val="1680"/>
                        </a:lnSpc>
                        <a:buClr>
                          <a:schemeClr val="tx1">
                            <a:lumMod val="75000"/>
                            <a:lumOff val="25000"/>
                          </a:schemeClr>
                        </a:buClr>
                        <a:buFont typeface="Arial" panose="020B0604020202020204" pitchFamily="34" charset="0"/>
                        <a:buChar char="•"/>
                      </a:pPr>
                      <a:r>
                        <a:rPr lang="es-MX" sz="1500" dirty="0" smtClean="0">
                          <a:latin typeface="Times New Roman" panose="02020603050405020304" pitchFamily="18" charset="0"/>
                          <a:cs typeface="Times New Roman" panose="02020603050405020304" pitchFamily="18" charset="0"/>
                        </a:rPr>
                        <a:t>Sistema de gobierno corporativo</a:t>
                      </a:r>
                    </a:p>
                  </a:txBody>
                  <a:tcPr/>
                </a:tc>
                <a:tc>
                  <a:txBody>
                    <a:bodyPr/>
                    <a:lstStyle/>
                    <a:p>
                      <a:pPr marL="342900" indent="-342900">
                        <a:buClr>
                          <a:schemeClr val="tx1">
                            <a:lumMod val="75000"/>
                            <a:lumOff val="25000"/>
                          </a:schemeClr>
                        </a:buClr>
                        <a:buFont typeface="Arial" panose="020B0604020202020204" pitchFamily="34" charset="0"/>
                        <a:buChar char="•"/>
                      </a:pPr>
                      <a:r>
                        <a:rPr lang="es-MX" sz="1500" dirty="0" smtClean="0">
                          <a:latin typeface="Times New Roman" panose="02020603050405020304" pitchFamily="18" charset="0"/>
                          <a:cs typeface="Times New Roman" panose="02020603050405020304" pitchFamily="18" charset="0"/>
                        </a:rPr>
                        <a:t>Contratación de servicios con terceros</a:t>
                      </a:r>
                    </a:p>
                  </a:txBody>
                  <a:tcPr/>
                </a:tc>
              </a:tr>
              <a:tr h="216024">
                <a:tc>
                  <a:txBody>
                    <a:bodyPr/>
                    <a:lstStyle/>
                    <a:p>
                      <a:pPr marL="342900" marR="0" indent="-342900" algn="l" defTabSz="914400" rtl="0" eaLnBrk="1" fontAlgn="auto" latinLnBrk="0" hangingPunct="1">
                        <a:lnSpc>
                          <a:spcPct val="100000"/>
                        </a:lnSpc>
                        <a:spcBef>
                          <a:spcPts val="0"/>
                        </a:spcBef>
                        <a:spcAft>
                          <a:spcPts val="0"/>
                        </a:spcAft>
                        <a:buClr>
                          <a:schemeClr val="tx1">
                            <a:lumMod val="75000"/>
                            <a:lumOff val="25000"/>
                          </a:schemeClr>
                        </a:buClr>
                        <a:buSzTx/>
                        <a:buFont typeface="Arial" panose="020B0604020202020204" pitchFamily="34" charset="0"/>
                        <a:buChar char="•"/>
                        <a:tabLst/>
                        <a:defRPr/>
                      </a:pPr>
                      <a:r>
                        <a:rPr lang="es-MX" sz="1500" dirty="0" smtClean="0">
                          <a:latin typeface="Times New Roman" panose="02020603050405020304" pitchFamily="18" charset="0"/>
                          <a:cs typeface="Times New Roman" panose="02020603050405020304" pitchFamily="18" charset="0"/>
                        </a:rPr>
                        <a:t>Administración integral de riesgos</a:t>
                      </a:r>
                    </a:p>
                  </a:txBody>
                  <a:tcPr/>
                </a:tc>
                <a:tc>
                  <a:txBody>
                    <a:bodyPr/>
                    <a:lstStyle/>
                    <a:p>
                      <a:pPr marL="342900" indent="-342900">
                        <a:buClr>
                          <a:schemeClr val="tx1">
                            <a:lumMod val="75000"/>
                            <a:lumOff val="25000"/>
                          </a:schemeClr>
                        </a:buClr>
                        <a:buFont typeface="Arial" panose="020B0604020202020204" pitchFamily="34" charset="0"/>
                        <a:buChar char="•"/>
                      </a:pPr>
                      <a:r>
                        <a:rPr lang="es-MX" sz="1500" dirty="0" smtClean="0">
                          <a:latin typeface="Times New Roman" panose="02020603050405020304" pitchFamily="18" charset="0"/>
                          <a:cs typeface="Times New Roman" panose="02020603050405020304" pitchFamily="18" charset="0"/>
                        </a:rPr>
                        <a:t>Consejeros y funcionarios</a:t>
                      </a:r>
                    </a:p>
                  </a:txBody>
                  <a:tcPr/>
                </a:tc>
              </a:tr>
              <a:tr h="216024">
                <a:tc>
                  <a:txBody>
                    <a:bodyPr/>
                    <a:lstStyle/>
                    <a:p>
                      <a:pPr marL="342900" marR="0" indent="-342900" algn="l" defTabSz="914400" rtl="0" eaLnBrk="1" fontAlgn="auto" latinLnBrk="0" hangingPunct="1">
                        <a:lnSpc>
                          <a:spcPct val="100000"/>
                        </a:lnSpc>
                        <a:spcBef>
                          <a:spcPts val="0"/>
                        </a:spcBef>
                        <a:spcAft>
                          <a:spcPts val="0"/>
                        </a:spcAft>
                        <a:buClr>
                          <a:schemeClr val="tx1">
                            <a:lumMod val="75000"/>
                            <a:lumOff val="25000"/>
                          </a:schemeClr>
                        </a:buClr>
                        <a:buSzTx/>
                        <a:buFont typeface="Arial" panose="020B0604020202020204" pitchFamily="34" charset="0"/>
                        <a:buChar char="•"/>
                        <a:tabLst/>
                        <a:defRPr/>
                      </a:pPr>
                      <a:r>
                        <a:rPr lang="es-MX" sz="1500" dirty="0" smtClean="0">
                          <a:latin typeface="Times New Roman" panose="02020603050405020304" pitchFamily="18" charset="0"/>
                          <a:cs typeface="Times New Roman" panose="02020603050405020304" pitchFamily="18" charset="0"/>
                        </a:rPr>
                        <a:t>Control interno</a:t>
                      </a:r>
                    </a:p>
                  </a:txBody>
                  <a:tcPr/>
                </a:tc>
                <a:tc>
                  <a:txBody>
                    <a:bodyPr/>
                    <a:lstStyle/>
                    <a:p>
                      <a:pPr marL="342900" indent="-342900">
                        <a:buClr>
                          <a:schemeClr val="tx1">
                            <a:lumMod val="75000"/>
                            <a:lumOff val="25000"/>
                          </a:schemeClr>
                        </a:buClr>
                        <a:buFont typeface="Arial" panose="020B0604020202020204" pitchFamily="34" charset="0"/>
                        <a:buChar char="•"/>
                      </a:pPr>
                      <a:r>
                        <a:rPr lang="es-MX" sz="1500" dirty="0" smtClean="0">
                          <a:latin typeface="Times New Roman" panose="02020603050405020304" pitchFamily="18" charset="0"/>
                          <a:cs typeface="Times New Roman" panose="02020603050405020304" pitchFamily="18" charset="0"/>
                        </a:rPr>
                        <a:t>Funcionamiento de comités</a:t>
                      </a:r>
                    </a:p>
                  </a:txBody>
                  <a:tcPr/>
                </a:tc>
              </a:tr>
              <a:tr h="216024">
                <a:tc>
                  <a:txBody>
                    <a:bodyPr/>
                    <a:lstStyle/>
                    <a:p>
                      <a:pPr marL="342900" marR="0" indent="-342900" algn="l" defTabSz="914400" rtl="0" eaLnBrk="1" fontAlgn="auto" latinLnBrk="0" hangingPunct="1">
                        <a:lnSpc>
                          <a:spcPct val="100000"/>
                        </a:lnSpc>
                        <a:spcBef>
                          <a:spcPts val="0"/>
                        </a:spcBef>
                        <a:spcAft>
                          <a:spcPts val="0"/>
                        </a:spcAft>
                        <a:buClr>
                          <a:schemeClr val="tx1">
                            <a:lumMod val="75000"/>
                            <a:lumOff val="25000"/>
                          </a:schemeClr>
                        </a:buClr>
                        <a:buSzTx/>
                        <a:buFont typeface="Arial" panose="020B0604020202020204" pitchFamily="34" charset="0"/>
                        <a:buChar char="•"/>
                        <a:tabLst/>
                        <a:defRPr/>
                      </a:pPr>
                      <a:r>
                        <a:rPr lang="es-MX" sz="1500" dirty="0" smtClean="0">
                          <a:latin typeface="Times New Roman" panose="02020603050405020304" pitchFamily="18" charset="0"/>
                          <a:cs typeface="Times New Roman" panose="02020603050405020304" pitchFamily="18" charset="0"/>
                        </a:rPr>
                        <a:t>Auditoría interna</a:t>
                      </a:r>
                    </a:p>
                  </a:txBody>
                  <a:tcPr/>
                </a:tc>
                <a:tc>
                  <a:txBody>
                    <a:bodyPr/>
                    <a:lstStyle/>
                    <a:p>
                      <a:pPr marL="342900" indent="-342900">
                        <a:buClr>
                          <a:schemeClr val="tx1">
                            <a:lumMod val="75000"/>
                            <a:lumOff val="25000"/>
                          </a:schemeClr>
                        </a:buClr>
                        <a:buFont typeface="Arial" panose="020B0604020202020204" pitchFamily="34" charset="0"/>
                        <a:buChar char="•"/>
                      </a:pPr>
                      <a:r>
                        <a:rPr lang="es-MX" sz="1500" dirty="0" smtClean="0">
                          <a:latin typeface="Times New Roman" panose="02020603050405020304" pitchFamily="18" charset="0"/>
                          <a:cs typeface="Times New Roman" panose="02020603050405020304" pitchFamily="18" charset="0"/>
                        </a:rPr>
                        <a:t>Revelación de información</a:t>
                      </a:r>
                      <a:endParaRPr lang="es-MX" sz="1500" dirty="0">
                        <a:latin typeface="Times New Roman" panose="02020603050405020304" pitchFamily="18" charset="0"/>
                        <a:cs typeface="Times New Roman" panose="02020603050405020304" pitchFamily="18" charset="0"/>
                      </a:endParaRPr>
                    </a:p>
                  </a:txBody>
                  <a:tcPr/>
                </a:tc>
              </a:tr>
              <a:tr h="216024">
                <a:tc>
                  <a:txBody>
                    <a:bodyPr/>
                    <a:lstStyle/>
                    <a:p>
                      <a:pPr marL="342900" marR="0" indent="-342900" algn="l" defTabSz="914400" rtl="0" eaLnBrk="1" fontAlgn="auto" latinLnBrk="0" hangingPunct="1">
                        <a:lnSpc>
                          <a:spcPct val="100000"/>
                        </a:lnSpc>
                        <a:spcBef>
                          <a:spcPts val="0"/>
                        </a:spcBef>
                        <a:spcAft>
                          <a:spcPts val="0"/>
                        </a:spcAft>
                        <a:buClr>
                          <a:schemeClr val="tx1">
                            <a:lumMod val="75000"/>
                            <a:lumOff val="25000"/>
                          </a:schemeClr>
                        </a:buClr>
                        <a:buSzTx/>
                        <a:buFont typeface="Arial" panose="020B0604020202020204" pitchFamily="34" charset="0"/>
                        <a:buChar char="•"/>
                        <a:tabLst/>
                        <a:defRPr/>
                      </a:pPr>
                      <a:r>
                        <a:rPr lang="es-MX" sz="1500" dirty="0" smtClean="0">
                          <a:latin typeface="Times New Roman" panose="02020603050405020304" pitchFamily="18" charset="0"/>
                          <a:cs typeface="Times New Roman" panose="02020603050405020304" pitchFamily="18" charset="0"/>
                        </a:rPr>
                        <a:t>Función actuarial</a:t>
                      </a:r>
                    </a:p>
                  </a:txBody>
                  <a:tcPr/>
                </a:tc>
                <a:tc>
                  <a:txBody>
                    <a:bodyPr/>
                    <a:lstStyle/>
                    <a:p>
                      <a:pPr marL="342900" indent="-342900">
                        <a:buClr>
                          <a:schemeClr val="tx1">
                            <a:lumMod val="75000"/>
                            <a:lumOff val="25000"/>
                          </a:schemeClr>
                        </a:buClr>
                        <a:buFont typeface="Arial" panose="020B0604020202020204" pitchFamily="34" charset="0"/>
                        <a:buChar char="•"/>
                      </a:pPr>
                      <a:endParaRPr lang="es-MX" sz="15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xmlns="" val="2202995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2213</TotalTime>
  <Words>6241</Words>
  <Application>Microsoft Office PowerPoint</Application>
  <PresentationFormat>Presentación en pantalla (4:3)</PresentationFormat>
  <Paragraphs>752</Paragraphs>
  <Slides>36</Slides>
  <Notes>33</Notes>
  <HiddenSlides>0</HiddenSlides>
  <MMClips>0</MMClip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Ejecutivo</vt:lpstr>
      <vt:lpstr>XV Conferencia Anual ASSAL-IAIS 2014 y XXV Asamblea Anual de ASSAL</vt:lpstr>
      <vt:lpstr>Resultados del “Estudio de Impacto Cualitativo 2” (EIC-2)</vt:lpstr>
      <vt:lpstr>Diapositiva 3</vt:lpstr>
      <vt:lpstr>Antecedentes Obligaciones en materia de gobierno corporativo</vt:lpstr>
      <vt:lpstr>Antecedentes Obligaciones en materia de revelación de información</vt:lpstr>
      <vt:lpstr>Antecedentes Objetivos de los Estudios de Impacto Cualitativo</vt:lpstr>
      <vt:lpstr>Antecedentes Objetivos de los Estudios de Impacto Cualitativo</vt:lpstr>
      <vt:lpstr>Diapositiva 8</vt:lpstr>
      <vt:lpstr>Resultados del EIC-2 Criterios generales y secciones del Estudio</vt:lpstr>
      <vt:lpstr>Resultados del EIC-2 Instituciones participantes</vt:lpstr>
      <vt:lpstr>Cuadro comparativo (EIC-2 vs EIC-1) Sector Asegurador</vt:lpstr>
      <vt:lpstr>Cuadro comparativo (EIC-2 vs EIC-1) Sector Afianzador</vt:lpstr>
      <vt:lpstr>Resultados del EIC-2 Número de instituciones por nivel de implementación</vt:lpstr>
      <vt:lpstr>Resultados del EIC-2 Sistema de Gobierno Corporativo</vt:lpstr>
      <vt:lpstr>Resultados del EIC-2 Sistema de Gobierno Corporativo</vt:lpstr>
      <vt:lpstr>Resultados del EIC-2 Administración Integral de Riesgos</vt:lpstr>
      <vt:lpstr>Resultados del EIC-2 Administración Integral de Riesgos</vt:lpstr>
      <vt:lpstr>Resultados del EIC-2 Control Interno</vt:lpstr>
      <vt:lpstr>Resultados del EIC-2 Control Interno</vt:lpstr>
      <vt:lpstr>Resultados del EIC-2 Auditoría Interna</vt:lpstr>
      <vt:lpstr>Resultados del EIC-2 Auditoría Interna</vt:lpstr>
      <vt:lpstr>Resultados del EIC-2 Función Actuarial</vt:lpstr>
      <vt:lpstr>Resultados del EIC-2 Función Actuarial</vt:lpstr>
      <vt:lpstr>Resultados del EIC-2 Contratación de Servicios con Terceros</vt:lpstr>
      <vt:lpstr>Resultados del EIC-2 Contratación de Servicios con Terceros</vt:lpstr>
      <vt:lpstr>Resultados del EIC-2 Consejeros y Funcionarios</vt:lpstr>
      <vt:lpstr>Resultados del EIC-2 Consejeros y Funcionarios</vt:lpstr>
      <vt:lpstr>Resultados del EIC-2 Funcionamiento de Comités</vt:lpstr>
      <vt:lpstr>Resultados del EIC-2 Funcionamiento de Comités</vt:lpstr>
      <vt:lpstr>Resultados del EIC-2 Transparencia y Revelación de información</vt:lpstr>
      <vt:lpstr>Resultados del EIC-2 Transparencia y Revelación de información</vt:lpstr>
      <vt:lpstr>Conclusiones</vt:lpstr>
      <vt:lpstr>Conclusiones</vt:lpstr>
      <vt:lpstr>Conclusiones</vt:lpstr>
      <vt:lpstr>Conclusiones</vt:lpstr>
      <vt:lpstr>XV Conferencia Anual ASSAL-IAIS 2014 y XXV Asamblea Anual de ASSAL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Manuel Aguilera</dc:creator>
  <cp:lastModifiedBy>SiteKiosk</cp:lastModifiedBy>
  <cp:revision>302</cp:revision>
  <cp:lastPrinted>2013-10-15T18:54:40Z</cp:lastPrinted>
  <dcterms:created xsi:type="dcterms:W3CDTF">2013-06-19T16:29:10Z</dcterms:created>
  <dcterms:modified xsi:type="dcterms:W3CDTF">2014-04-21T03:38:40Z</dcterms:modified>
</cp:coreProperties>
</file>