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4"/>
  </p:notesMasterIdLst>
  <p:handoutMasterIdLst>
    <p:handoutMasterId r:id="rId25"/>
  </p:handoutMasterIdLst>
  <p:sldIdLst>
    <p:sldId id="523" r:id="rId2"/>
    <p:sldId id="603" r:id="rId3"/>
    <p:sldId id="557" r:id="rId4"/>
    <p:sldId id="616" r:id="rId5"/>
    <p:sldId id="578" r:id="rId6"/>
    <p:sldId id="618" r:id="rId7"/>
    <p:sldId id="619" r:id="rId8"/>
    <p:sldId id="620" r:id="rId9"/>
    <p:sldId id="621" r:id="rId10"/>
    <p:sldId id="622" r:id="rId11"/>
    <p:sldId id="623" r:id="rId12"/>
    <p:sldId id="624" r:id="rId13"/>
    <p:sldId id="625" r:id="rId14"/>
    <p:sldId id="626" r:id="rId15"/>
    <p:sldId id="627" r:id="rId16"/>
    <p:sldId id="628" r:id="rId17"/>
    <p:sldId id="629" r:id="rId18"/>
    <p:sldId id="630" r:id="rId19"/>
    <p:sldId id="631" r:id="rId20"/>
    <p:sldId id="632" r:id="rId21"/>
    <p:sldId id="633" r:id="rId22"/>
    <p:sldId id="572" r:id="rId23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8F2B"/>
    <a:srgbClr val="D60093"/>
    <a:srgbClr val="AF119C"/>
    <a:srgbClr val="66FF66"/>
    <a:srgbClr val="0000FF"/>
    <a:srgbClr val="EB2621"/>
    <a:srgbClr val="DDD933"/>
    <a:srgbClr val="D13B3B"/>
    <a:srgbClr val="38A645"/>
    <a:srgbClr val="C88F4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34570" autoAdjust="0"/>
    <p:restoredTop sz="97986" autoAdjust="0"/>
  </p:normalViewPr>
  <p:slideViewPr>
    <p:cSldViewPr>
      <p:cViewPr>
        <p:scale>
          <a:sx n="100" d="100"/>
          <a:sy n="100" d="100"/>
        </p:scale>
        <p:origin x="-2676" y="-396"/>
      </p:cViewPr>
      <p:guideLst>
        <p:guide orient="horz" pos="4319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396" y="162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46497-605E-4FD4-9A80-51C0068A1C30}" type="datetimeFigureOut">
              <a:rPr lang="es-MX" smtClean="0"/>
              <a:pPr/>
              <a:t>21/04/2014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D445A-30C2-42D6-8F69-F1DFD2C97B0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82245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D30241-33E4-4DD5-BFFF-D27F9C861341}" type="datetimeFigureOut">
              <a:rPr lang="es-MX"/>
              <a:pPr>
                <a:defRPr/>
              </a:pPr>
              <a:t>21/04/2014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  <a:endParaRPr lang="es-MX" noProof="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2A5D08-81DC-4A7C-9BE2-3BA4843FEDC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613668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2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11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12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13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14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15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16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17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18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19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20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3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21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4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5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6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7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8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9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58129-1DBF-45DF-9C49-1C4FD6060D30}" type="slidenum">
              <a:rPr lang="es-MX"/>
              <a:pPr/>
              <a:t>10</a:t>
            </a:fld>
            <a:endParaRPr lang="es-MX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gif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9" descr="logoSHCP_hoz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75165"/>
            <a:ext cx="2969293" cy="101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924944"/>
            <a:ext cx="8967600" cy="1562110"/>
          </a:xfrm>
          <a:noFill/>
          <a:ln>
            <a:noFill/>
          </a:ln>
        </p:spPr>
        <p:txBody>
          <a:bodyPr wrap="square" rtlCol="0" anchor="ctr" anchorCtr="0">
            <a:noAutofit/>
          </a:bodyPr>
          <a:lstStyle>
            <a:lvl1pPr>
              <a:defRPr b="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 marL="0" lvl="0" algn="ctr"/>
            <a:r>
              <a:rPr lang="es-ES" smtClean="0"/>
              <a:t>Haga clic para modificar el estilo de título del patrón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8" y="4479503"/>
            <a:ext cx="8967600" cy="821705"/>
          </a:xfrm>
          <a:noFill/>
          <a:ln>
            <a:noFill/>
          </a:ln>
        </p:spPr>
        <p:txBody>
          <a:bodyPr vert="horz" wrap="square" lIns="91440" tIns="45720" rIns="91440" bIns="45720" rtlCol="0" anchor="ctr" anchorCtr="0">
            <a:noAutofit/>
          </a:bodyPr>
          <a:lstStyle>
            <a:lvl1pPr>
              <a:defRPr lang="es-ES" sz="2400" b="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lvl="0" algn="ctr">
              <a:spcBef>
                <a:spcPct val="0"/>
              </a:spcBef>
              <a:buNone/>
            </a:pPr>
            <a:r>
              <a:rPr lang="es-ES" smtClean="0"/>
              <a:t>Haga clic para modificar el estilo de subtítulo del patrón</a:t>
            </a:r>
            <a:endParaRPr lang="es-ES" dirty="0" smtClean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-9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366019" y="1164699"/>
            <a:ext cx="1872208" cy="4562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9"/>
          <p:cNvSpPr/>
          <p:nvPr userDrawn="1"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25" y="438150"/>
            <a:ext cx="2014538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12 CuadroTexto"/>
          <p:cNvSpPr txBox="1"/>
          <p:nvPr userDrawn="1"/>
        </p:nvSpPr>
        <p:spPr>
          <a:xfrm>
            <a:off x="161925" y="6215063"/>
            <a:ext cx="1838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latin typeface="+mn-lt"/>
              </a:rPr>
              <a:t>www.cnsf.gob.mx</a:t>
            </a:r>
          </a:p>
        </p:txBody>
      </p:sp>
    </p:spTree>
    <p:extLst>
      <p:ext uri="{BB962C8B-B14F-4D97-AF65-F5344CB8AC3E}">
        <p14:creationId xmlns:p14="http://schemas.microsoft.com/office/powerpoint/2010/main" xmlns="" val="69873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7504" y="72008"/>
            <a:ext cx="8967223" cy="674136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0010" y="919616"/>
            <a:ext cx="3116717" cy="253288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sz="220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4970008" cy="5065776"/>
          </a:xfrm>
          <a:solidFill>
            <a:schemeClr val="bg1">
              <a:lumMod val="95000"/>
            </a:schemeClr>
          </a:solidFill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0010" y="3446397"/>
            <a:ext cx="3116717" cy="253530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9" name="Imagen 9" descr="logoSHCP_hoz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598"/>
          <a:stretch/>
        </p:blipFill>
        <p:spPr bwMode="auto">
          <a:xfrm>
            <a:off x="7548918" y="277459"/>
            <a:ext cx="1343562" cy="77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brightnessContrast bright="-90000" contrast="100000"/>
                    </a14:imgEffect>
                  </a14:imgLayer>
                </a14:imgProps>
              </a:ext>
            </a:extLst>
          </a:blip>
          <a:srcRect r="73703"/>
          <a:stretch/>
        </p:blipFill>
        <p:spPr bwMode="auto">
          <a:xfrm>
            <a:off x="467544" y="472068"/>
            <a:ext cx="416591" cy="386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642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504" y="72008"/>
            <a:ext cx="8967223" cy="674136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>
            <a:lvl1pPr>
              <a:defRPr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s-ES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lang="es-ES" smtClean="0"/>
            </a:lvl2pPr>
            <a:lvl3pPr>
              <a:defRPr lang="es-ES" smtClean="0"/>
            </a:lvl3pPr>
            <a:lvl4pPr>
              <a:defRPr lang="es-ES" smtClean="0"/>
            </a:lvl4pPr>
            <a:lvl5pP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pic>
        <p:nvPicPr>
          <p:cNvPr id="8" name="Imagen 9" descr="logoSHCP_hoz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598"/>
          <a:stretch/>
        </p:blipFill>
        <p:spPr bwMode="auto">
          <a:xfrm>
            <a:off x="7548918" y="277459"/>
            <a:ext cx="1343562" cy="77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brightnessContrast bright="-90000" contrast="100000"/>
                    </a14:imgEffect>
                  </a14:imgLayer>
                </a14:imgProps>
              </a:ext>
            </a:extLst>
          </a:blip>
          <a:srcRect r="73703"/>
          <a:stretch/>
        </p:blipFill>
        <p:spPr bwMode="auto">
          <a:xfrm>
            <a:off x="467544" y="472068"/>
            <a:ext cx="416591" cy="386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20709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504" y="72008"/>
            <a:ext cx="8967223" cy="674136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90501"/>
            <a:ext cx="1543050" cy="5986463"/>
          </a:xfrm>
        </p:spPr>
        <p:txBody>
          <a:bodyPr vert="eaVert">
            <a:normAutofit/>
          </a:bodyPr>
          <a:lstStyle>
            <a:lvl1pPr>
              <a:defRPr sz="2200"/>
            </a:lvl1pPr>
          </a:lstStyle>
          <a:p>
            <a:r>
              <a:rPr lang="es-ES" smtClean="0"/>
              <a:t>Haga clic para modificar el estilo de título del patrón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90501"/>
            <a:ext cx="5800725" cy="5986463"/>
          </a:xfrm>
          <a:solidFill>
            <a:schemeClr val="bg1">
              <a:lumMod val="95000"/>
            </a:schemeClr>
          </a:solidFill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pic>
        <p:nvPicPr>
          <p:cNvPr id="8" name="Imagen 9" descr="logoSHCP_hoz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598"/>
          <a:stretch/>
        </p:blipFill>
        <p:spPr bwMode="auto">
          <a:xfrm>
            <a:off x="7548918" y="277459"/>
            <a:ext cx="1343562" cy="77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brightnessContrast bright="-90000" contrast="100000"/>
                    </a14:imgEffect>
                  </a14:imgLayer>
                </a14:imgProps>
              </a:ext>
            </a:extLst>
          </a:blip>
          <a:srcRect r="73703"/>
          <a:stretch/>
        </p:blipFill>
        <p:spPr bwMode="auto">
          <a:xfrm>
            <a:off x="467544" y="472068"/>
            <a:ext cx="416591" cy="386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21014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Text Placeholder 12"/>
          <p:cNvSpPr>
            <a:spLocks noGrp="1"/>
          </p:cNvSpPr>
          <p:nvPr>
            <p:ph idx="1"/>
          </p:nvPr>
        </p:nvSpPr>
        <p:spPr>
          <a:xfrm>
            <a:off x="612648" y="1803400"/>
            <a:ext cx="7745566" cy="4840310"/>
          </a:xfrm>
          <a:prstGeom prst="rect">
            <a:avLst/>
          </a:prstGeom>
        </p:spPr>
        <p:txBody>
          <a:bodyPr>
            <a:normAutofit/>
          </a:bodyPr>
          <a:lstStyle>
            <a:lvl1pPr algn="just">
              <a:defRPr/>
            </a:lvl1pPr>
            <a:lvl2pPr algn="just">
              <a:defRPr sz="1800"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  <a:extLst/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8715375" y="0"/>
            <a:ext cx="4286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0" y="1214438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/>
        </p:nvSpPr>
        <p:spPr>
          <a:xfrm>
            <a:off x="0" y="1290638"/>
            <a:ext cx="12954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8"/>
          <p:cNvSpPr/>
          <p:nvPr/>
        </p:nvSpPr>
        <p:spPr>
          <a:xfrm>
            <a:off x="1371600" y="1290638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11 Imagen" descr="Imagen1.gif"/>
          <p:cNvPicPr>
            <a:picLocks noChangeAspect="1"/>
          </p:cNvPicPr>
          <p:nvPr userDrawn="1"/>
        </p:nvPicPr>
        <p:blipFill>
          <a:blip r:embed="rId2" cstate="print"/>
          <a:srcRect r="72266"/>
          <a:stretch>
            <a:fillRect/>
          </a:stretch>
        </p:blipFill>
        <p:spPr bwMode="auto">
          <a:xfrm>
            <a:off x="8072438" y="514350"/>
            <a:ext cx="5000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9 CuadroTexto"/>
          <p:cNvSpPr txBox="1"/>
          <p:nvPr userDrawn="1"/>
        </p:nvSpPr>
        <p:spPr>
          <a:xfrm rot="5400000">
            <a:off x="8205788" y="5897563"/>
            <a:ext cx="14700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www.cnsf.gob.mx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/>
          <a:lstStyle>
            <a:lvl1pPr marL="0" indent="0" eaLnBrk="1" latinLnBrk="0" hangingPunct="1">
              <a:buNone/>
              <a:defRPr kumimoji="0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9" descr="logoSHCP_hoz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3571371" cy="122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-9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704544" y="1770327"/>
            <a:ext cx="2251832" cy="54876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107504" y="3140968"/>
            <a:ext cx="8967600" cy="1562110"/>
          </a:xfrm>
          <a:noFill/>
          <a:ln>
            <a:noFill/>
          </a:ln>
        </p:spPr>
        <p:txBody>
          <a:bodyPr wrap="square" rtlCol="0" anchor="ctr" anchorCtr="0">
            <a:noAutofit/>
          </a:bodyPr>
          <a:lstStyle>
            <a:lvl1pPr marL="0" indent="0" algn="ctr">
              <a:buFont typeface="Arial" pitchFamily="34" charset="0"/>
              <a:buNone/>
              <a:defRPr sz="3600" b="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 marL="0" lvl="0" algn="ctr"/>
            <a:r>
              <a:rPr dirty="0" smtClean="0"/>
              <a:t>Haga clic para agregar título</a:t>
            </a:r>
            <a:endParaRPr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5648" y="4695527"/>
            <a:ext cx="8967600" cy="821705"/>
          </a:xfrm>
          <a:noFill/>
          <a:ln>
            <a:noFill/>
          </a:ln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>
              <a:buNone/>
              <a:defRPr lang="es-ES" sz="2400" b="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lvl="0" algn="ctr">
              <a:spcBef>
                <a:spcPct val="0"/>
              </a:spcBef>
            </a:pPr>
            <a:r>
              <a:rPr lang="es-ES" smtClean="0"/>
              <a:t>Haga clic para modificar el estilo de subtítulo del patrón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1289894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42813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504" y="72008"/>
            <a:ext cx="8967223" cy="674136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marL="0" algn="l" defTabSz="914400" rtl="0" eaLnBrk="1" latinLnBrk="0" hangingPunct="1">
              <a:defRPr sz="2200" kern="120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algn="just"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just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 algn="just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 algn="just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 algn="just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pic>
        <p:nvPicPr>
          <p:cNvPr id="4" name="Imagen 9" descr="logoSHCP_hoz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598"/>
          <a:stretch/>
        </p:blipFill>
        <p:spPr bwMode="auto">
          <a:xfrm>
            <a:off x="7548918" y="277459"/>
            <a:ext cx="1343562" cy="77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brightnessContrast bright="-90000" contrast="100000"/>
                    </a14:imgEffect>
                  </a14:imgLayer>
                </a14:imgProps>
              </a:ext>
            </a:extLst>
          </a:blip>
          <a:srcRect r="73703"/>
          <a:stretch/>
        </p:blipFill>
        <p:spPr bwMode="auto">
          <a:xfrm>
            <a:off x="467544" y="472068"/>
            <a:ext cx="416591" cy="386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05116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7504" y="72008"/>
            <a:ext cx="8967223" cy="674136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>
            <a:lvl1pPr>
              <a:defRPr sz="220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7276" y="1556281"/>
            <a:ext cx="3457574" cy="462068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556281"/>
            <a:ext cx="3457331" cy="462068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pic>
        <p:nvPicPr>
          <p:cNvPr id="9" name="Imagen 9" descr="logoSHCP_hoz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598"/>
          <a:stretch/>
        </p:blipFill>
        <p:spPr bwMode="auto">
          <a:xfrm>
            <a:off x="7548918" y="277459"/>
            <a:ext cx="1343562" cy="77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brightnessContrast bright="-90000" contrast="100000"/>
                    </a14:imgEffect>
                  </a14:imgLayer>
                </a14:imgProps>
              </a:ext>
            </a:extLst>
          </a:blip>
          <a:srcRect r="73703"/>
          <a:stretch/>
        </p:blipFill>
        <p:spPr bwMode="auto">
          <a:xfrm>
            <a:off x="467544" y="472068"/>
            <a:ext cx="416591" cy="3860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9"/>
          <p:cNvSpPr/>
          <p:nvPr userDrawn="1"/>
        </p:nvSpPr>
        <p:spPr>
          <a:xfrm>
            <a:off x="8715375" y="0"/>
            <a:ext cx="4286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14 Imagen" descr="Imagen1.gif"/>
          <p:cNvPicPr>
            <a:picLocks noChangeAspect="1"/>
          </p:cNvPicPr>
          <p:nvPr userDrawn="1"/>
        </p:nvPicPr>
        <p:blipFill>
          <a:blip r:embed="rId5" cstate="print"/>
          <a:srcRect r="72266"/>
          <a:stretch>
            <a:fillRect/>
          </a:stretch>
        </p:blipFill>
        <p:spPr bwMode="auto">
          <a:xfrm>
            <a:off x="8072438" y="514350"/>
            <a:ext cx="5000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 userDrawn="1"/>
        </p:nvSpPr>
        <p:spPr>
          <a:xfrm rot="5400000">
            <a:off x="8205788" y="5897563"/>
            <a:ext cx="14700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www.cnsf.gob.mx</a:t>
            </a:r>
          </a:p>
        </p:txBody>
      </p:sp>
    </p:spTree>
    <p:extLst>
      <p:ext uri="{BB962C8B-B14F-4D97-AF65-F5344CB8AC3E}">
        <p14:creationId xmlns:p14="http://schemas.microsoft.com/office/powerpoint/2010/main" xmlns="" val="27816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07504" y="72008"/>
            <a:ext cx="8967223" cy="674136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>
            <a:lvl1pPr>
              <a:defRPr sz="220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7274" y="1554480"/>
            <a:ext cx="3456432" cy="823912"/>
          </a:xfrm>
          <a:solidFill>
            <a:srgbClr val="E6E6E6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lang="es-ES" sz="180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274" y="2564904"/>
            <a:ext cx="3456432" cy="362476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lang="es-ES" dirty="0" smtClean="0"/>
            </a:lvl2pPr>
            <a:lvl3pPr>
              <a:defRPr lang="es-ES" dirty="0" smtClean="0"/>
            </a:lvl3pPr>
            <a:lvl4pPr>
              <a:defRPr lang="es-ES" dirty="0" smtClean="0"/>
            </a:lvl4pPr>
            <a:lvl5pPr>
              <a:defRPr dirty="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554480"/>
            <a:ext cx="3457575" cy="823912"/>
          </a:xfrm>
          <a:solidFill>
            <a:srgbClr val="E6E6E6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lang="es-ES" sz="1800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64904"/>
            <a:ext cx="3457575" cy="362476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200"/>
              </a:spcBef>
              <a:def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spcBef>
                <a:spcPts val="200"/>
              </a:spcBef>
              <a:defRPr lang="es-ES" dirty="0" smtClean="0"/>
            </a:lvl2pPr>
            <a:lvl3pPr>
              <a:spcBef>
                <a:spcPts val="200"/>
              </a:spcBef>
              <a:defRPr lang="es-ES" dirty="0" smtClean="0"/>
            </a:lvl3pPr>
            <a:lvl4pPr>
              <a:spcBef>
                <a:spcPts val="200"/>
              </a:spcBef>
              <a:defRPr lang="es-ES" dirty="0" smtClean="0"/>
            </a:lvl4pPr>
            <a:lvl5pPr>
              <a:spcBef>
                <a:spcPts val="200"/>
              </a:spcBef>
              <a:defRPr dirty="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pic>
        <p:nvPicPr>
          <p:cNvPr id="11" name="Imagen 9" descr="logoSHCP_hoz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598"/>
          <a:stretch/>
        </p:blipFill>
        <p:spPr bwMode="auto">
          <a:xfrm>
            <a:off x="7548918" y="277459"/>
            <a:ext cx="1343562" cy="77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brightnessContrast bright="-90000" contrast="100000"/>
                    </a14:imgEffect>
                  </a14:imgLayer>
                </a14:imgProps>
              </a:ext>
            </a:extLst>
          </a:blip>
          <a:srcRect r="73703"/>
          <a:stretch/>
        </p:blipFill>
        <p:spPr bwMode="auto">
          <a:xfrm>
            <a:off x="467544" y="472068"/>
            <a:ext cx="416591" cy="38605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 userDrawn="1"/>
        </p:nvSpPr>
        <p:spPr>
          <a:xfrm>
            <a:off x="8715375" y="0"/>
            <a:ext cx="4286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" name="17 Imagen" descr="Imagen1.gif"/>
          <p:cNvPicPr>
            <a:picLocks noChangeAspect="1"/>
          </p:cNvPicPr>
          <p:nvPr userDrawn="1"/>
        </p:nvPicPr>
        <p:blipFill>
          <a:blip r:embed="rId5" cstate="print"/>
          <a:srcRect r="72266"/>
          <a:stretch>
            <a:fillRect/>
          </a:stretch>
        </p:blipFill>
        <p:spPr bwMode="auto">
          <a:xfrm>
            <a:off x="8072438" y="514350"/>
            <a:ext cx="5000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 userDrawn="1"/>
        </p:nvSpPr>
        <p:spPr>
          <a:xfrm rot="5400000">
            <a:off x="8205788" y="5897563"/>
            <a:ext cx="14700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www.cnsf.gob.mx</a:t>
            </a:r>
          </a:p>
        </p:txBody>
      </p:sp>
    </p:spTree>
    <p:extLst>
      <p:ext uri="{BB962C8B-B14F-4D97-AF65-F5344CB8AC3E}">
        <p14:creationId xmlns:p14="http://schemas.microsoft.com/office/powerpoint/2010/main" xmlns="" val="2827180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72008"/>
            <a:ext cx="8967223" cy="674136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>
            <a:lvl1pPr>
              <a:defRPr sz="220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dirty="0"/>
          </a:p>
        </p:txBody>
      </p:sp>
      <p:pic>
        <p:nvPicPr>
          <p:cNvPr id="7" name="Imagen 9" descr="logoSHCP_hoz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598"/>
          <a:stretch/>
        </p:blipFill>
        <p:spPr bwMode="auto">
          <a:xfrm>
            <a:off x="7548918" y="277459"/>
            <a:ext cx="1343562" cy="77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brightnessContrast bright="-90000" contrast="100000"/>
                    </a14:imgEffect>
                  </a14:imgLayer>
                </a14:imgProps>
              </a:ext>
            </a:extLst>
          </a:blip>
          <a:srcRect r="73703"/>
          <a:stretch/>
        </p:blipFill>
        <p:spPr bwMode="auto">
          <a:xfrm>
            <a:off x="467544" y="472068"/>
            <a:ext cx="416591" cy="38605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9"/>
          <p:cNvSpPr/>
          <p:nvPr userDrawn="1"/>
        </p:nvSpPr>
        <p:spPr>
          <a:xfrm>
            <a:off x="8715375" y="0"/>
            <a:ext cx="4286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6 Imagen" descr="Imagen1.gif"/>
          <p:cNvPicPr>
            <a:picLocks noChangeAspect="1"/>
          </p:cNvPicPr>
          <p:nvPr userDrawn="1"/>
        </p:nvPicPr>
        <p:blipFill>
          <a:blip r:embed="rId5" cstate="print"/>
          <a:srcRect r="72266"/>
          <a:stretch>
            <a:fillRect/>
          </a:stretch>
        </p:blipFill>
        <p:spPr bwMode="auto">
          <a:xfrm>
            <a:off x="8072438" y="514350"/>
            <a:ext cx="5000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 userDrawn="1"/>
        </p:nvSpPr>
        <p:spPr>
          <a:xfrm rot="5400000">
            <a:off x="8205788" y="5897563"/>
            <a:ext cx="14700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www.cnsf.gob.mx</a:t>
            </a:r>
          </a:p>
        </p:txBody>
      </p:sp>
    </p:spTree>
    <p:extLst>
      <p:ext uri="{BB962C8B-B14F-4D97-AF65-F5344CB8AC3E}">
        <p14:creationId xmlns:p14="http://schemas.microsoft.com/office/powerpoint/2010/main" xmlns="" val="246587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7504" y="72008"/>
            <a:ext cx="8967223" cy="674136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Imagen 9" descr="logoSHCP_hoz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598"/>
          <a:stretch/>
        </p:blipFill>
        <p:spPr bwMode="auto">
          <a:xfrm>
            <a:off x="7548918" y="277459"/>
            <a:ext cx="1343562" cy="77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brightnessContrast bright="-90000" contrast="100000"/>
                    </a14:imgEffect>
                  </a14:imgLayer>
                </a14:imgProps>
              </a:ext>
            </a:extLst>
          </a:blip>
          <a:srcRect r="73703"/>
          <a:stretch/>
        </p:blipFill>
        <p:spPr bwMode="auto">
          <a:xfrm>
            <a:off x="467544" y="472068"/>
            <a:ext cx="416591" cy="3860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9"/>
          <p:cNvSpPr/>
          <p:nvPr userDrawn="1"/>
        </p:nvSpPr>
        <p:spPr>
          <a:xfrm>
            <a:off x="8715375" y="0"/>
            <a:ext cx="4286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6 Imagen" descr="Imagen1.gif"/>
          <p:cNvPicPr>
            <a:picLocks noChangeAspect="1"/>
          </p:cNvPicPr>
          <p:nvPr userDrawn="1"/>
        </p:nvPicPr>
        <p:blipFill>
          <a:blip r:embed="rId5" cstate="print"/>
          <a:srcRect r="72266"/>
          <a:stretch>
            <a:fillRect/>
          </a:stretch>
        </p:blipFill>
        <p:spPr bwMode="auto">
          <a:xfrm>
            <a:off x="8072438" y="514350"/>
            <a:ext cx="5000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 userDrawn="1"/>
        </p:nvSpPr>
        <p:spPr>
          <a:xfrm rot="5400000">
            <a:off x="8205788" y="5897563"/>
            <a:ext cx="14700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www.cnsf.gob.mx</a:t>
            </a:r>
          </a:p>
        </p:txBody>
      </p:sp>
    </p:spTree>
    <p:extLst>
      <p:ext uri="{BB962C8B-B14F-4D97-AF65-F5344CB8AC3E}">
        <p14:creationId xmlns:p14="http://schemas.microsoft.com/office/powerpoint/2010/main" xmlns="" val="110739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7504" y="72008"/>
            <a:ext cx="8967223" cy="674136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739" y="2348880"/>
            <a:ext cx="3116717" cy="194421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sz="260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275" y="1268761"/>
            <a:ext cx="4090789" cy="47129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s-ES" cap="small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lang="es-ES" cap="small" baseline="0" dirty="0" smtClean="0"/>
            </a:lvl2pPr>
            <a:lvl3pPr>
              <a:defRPr lang="es-ES" cap="small" baseline="0" dirty="0" smtClean="0"/>
            </a:lvl3pPr>
            <a:lvl4pPr>
              <a:defRPr lang="es-ES" cap="small" baseline="0" dirty="0" smtClean="0"/>
            </a:lvl4pPr>
            <a:lvl5pPr>
              <a:defRPr cap="small" baseline="0" dirty="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9739" y="4365104"/>
            <a:ext cx="3116717" cy="161659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10" name="Imagen 9" descr="logoSHCP_hoz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598"/>
          <a:stretch/>
        </p:blipFill>
        <p:spPr bwMode="auto">
          <a:xfrm>
            <a:off x="7548918" y="277459"/>
            <a:ext cx="1343562" cy="77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-25000"/>
                    </a14:imgEffect>
                    <a14:imgEffect>
                      <a14:brightnessContrast bright="-90000" contrast="100000"/>
                    </a14:imgEffect>
                  </a14:imgLayer>
                </a14:imgProps>
              </a:ext>
            </a:extLst>
          </a:blip>
          <a:srcRect r="73703"/>
          <a:stretch/>
        </p:blipFill>
        <p:spPr bwMode="auto">
          <a:xfrm>
            <a:off x="467544" y="472068"/>
            <a:ext cx="416591" cy="3860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9"/>
          <p:cNvSpPr/>
          <p:nvPr userDrawn="1"/>
        </p:nvSpPr>
        <p:spPr>
          <a:xfrm>
            <a:off x="8715375" y="0"/>
            <a:ext cx="4286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9 Imagen" descr="Imagen1.gif"/>
          <p:cNvPicPr>
            <a:picLocks noChangeAspect="1"/>
          </p:cNvPicPr>
          <p:nvPr userDrawn="1"/>
        </p:nvPicPr>
        <p:blipFill>
          <a:blip r:embed="rId6" cstate="print"/>
          <a:srcRect r="72266"/>
          <a:stretch>
            <a:fillRect/>
          </a:stretch>
        </p:blipFill>
        <p:spPr bwMode="auto">
          <a:xfrm>
            <a:off x="8072438" y="514350"/>
            <a:ext cx="5000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 userDrawn="1"/>
        </p:nvSpPr>
        <p:spPr>
          <a:xfrm rot="5400000">
            <a:off x="8205788" y="5897563"/>
            <a:ext cx="14700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www.cnsf.gob.mx</a:t>
            </a:r>
          </a:p>
        </p:txBody>
      </p:sp>
    </p:spTree>
    <p:extLst>
      <p:ext uri="{BB962C8B-B14F-4D97-AF65-F5344CB8AC3E}">
        <p14:creationId xmlns:p14="http://schemas.microsoft.com/office/powerpoint/2010/main" xmlns="" val="3023549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07504" y="72008"/>
            <a:ext cx="8967223" cy="674136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7520" y="276087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lvl="0"/>
            <a:r>
              <a:rPr lang="es-ES" dirty="0" smtClean="0"/>
              <a:t>Haga clic para modificar el estilo de título del patrón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7520" y="1616630"/>
            <a:ext cx="7028961" cy="4764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71" r:id="rId13"/>
    <p:sldLayoutId id="2147483674" r:id="rId14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s-ES" sz="2200" kern="1200" cap="small" baseline="0" dirty="0">
          <a:solidFill>
            <a:srgbClr val="C00000"/>
          </a:solidFill>
          <a:latin typeface="Times New Roman" pitchFamily="18" charset="0"/>
          <a:ea typeface="+mn-ea"/>
          <a:cs typeface="Times New Roman" pitchFamily="18" charset="0"/>
        </a:defRPr>
      </a:lvl1pPr>
    </p:titleStyle>
    <p:bodyStyle>
      <a:lvl1pPr marL="210312" indent="-210312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Char char="•"/>
        <a:defRPr lang="es-ES" sz="2000" kern="1200" dirty="0" smtClean="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1pPr>
      <a:lvl2pPr marL="438912" indent="-155448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lang="es-ES" sz="1800" kern="1200" dirty="0" smtClean="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2pPr>
      <a:lvl3pPr marL="676656" indent="-155448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lang="es-ES" sz="1600" kern="1200" dirty="0" smtClean="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3pPr>
      <a:lvl4pPr marL="905256" indent="-155448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lang="es-ES" sz="1600" kern="1200" dirty="0" smtClean="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4pPr>
      <a:lvl5pPr marL="1133856" indent="-155448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lang="es-ES" sz="1600" kern="1200" dirty="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2800" dirty="0"/>
              <a:t>XV Conferencia Anual ASSAL-IAIS 2014 y XXV </a:t>
            </a:r>
            <a:r>
              <a:rPr lang="pt-BR" sz="2800" dirty="0" err="1"/>
              <a:t>Asamblea</a:t>
            </a:r>
            <a:r>
              <a:rPr lang="pt-BR" sz="2800" dirty="0"/>
              <a:t> Anual de </a:t>
            </a:r>
            <a:r>
              <a:rPr lang="pt-BR" sz="2800" dirty="0" smtClean="0"/>
              <a:t>ASSAL</a:t>
            </a:r>
            <a:endParaRPr lang="es-MX" sz="2800" dirty="0">
              <a:solidFill>
                <a:srgbClr val="C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5648" y="4695527"/>
            <a:ext cx="8967600" cy="1325761"/>
          </a:xfrm>
        </p:spPr>
        <p:txBody>
          <a:bodyPr/>
          <a:lstStyle/>
          <a:p>
            <a:r>
              <a:rPr lang="es-MX" sz="1700" dirty="0" smtClean="0"/>
              <a:t>Asunción Paraguay Abril 2014</a:t>
            </a:r>
            <a:endParaRPr lang="es-MX" sz="1700" dirty="0"/>
          </a:p>
        </p:txBody>
      </p:sp>
    </p:spTree>
    <p:extLst>
      <p:ext uri="{BB962C8B-B14F-4D97-AF65-F5344CB8AC3E}">
        <p14:creationId xmlns:p14="http://schemas.microsoft.com/office/powerpoint/2010/main" xmlns="" val="3197494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Proceso de consulta de la CUSF</a:t>
            </a:r>
            <a:endParaRPr lang="es-MX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MX" dirty="0" smtClean="0"/>
              <a:t>Estructura del proceso</a:t>
            </a:r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1043608" y="2492896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 cada uno de los grupos de Títulos que se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sometierón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consulta, se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abrió un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período para que los participantes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pudieran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analizar en detalle los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Títulos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objeto de consulta y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remitieran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sus comentarios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la Comisión. </a:t>
            </a: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Los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comentarios de los participantes se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enviaron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 el formato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respectivo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proporcionó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Comisión, en la fecha límite de recepción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indicada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en cada caso, a la dirección de correo electrónico que se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habilitó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ese propósito.</a:t>
            </a:r>
            <a:endParaRPr lang="es-MX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57520" y="1700808"/>
            <a:ext cx="1642272" cy="504056"/>
          </a:xfrm>
          <a:prstGeom prst="rect">
            <a:avLst/>
          </a:prstGeom>
          <a:solidFill>
            <a:srgbClr val="218F2B">
              <a:alpha val="85000"/>
            </a:srgbClr>
          </a:solidFill>
          <a:ln w="25400">
            <a:solidFill>
              <a:srgbClr val="218F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Etapa 4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99792" y="1700808"/>
            <a:ext cx="5767151" cy="504056"/>
          </a:xfrm>
          <a:prstGeom prst="rect">
            <a:avLst/>
          </a:prstGeom>
          <a:solidFill>
            <a:srgbClr val="C00000">
              <a:alpha val="85000"/>
            </a:srgb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        Período para análisis y presentación de comentarios 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254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Proceso de consulta de la CUSF</a:t>
            </a:r>
            <a:endParaRPr lang="es-MX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MX" dirty="0" smtClean="0"/>
              <a:t>Estructura del proceso</a:t>
            </a:r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1043608" y="249289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 cada uno de los grupos de Títulos que se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sometieron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consulta, se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abrió un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período para que los participantes </a:t>
            </a:r>
            <a:r>
              <a:rPr lang="es-MX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puedieran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analizar en detalle los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Títulos objeto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 consulta y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remitieran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sus comentarios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la Comisión. </a:t>
            </a: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El análisis de los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comentarios de los participantes se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enviaron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 el formato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respectivo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 proporcionó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Comisión,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dirección de correo electrónico que se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habilitó para ese propósito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s-MX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43608" y="1700808"/>
            <a:ext cx="1642272" cy="504056"/>
          </a:xfrm>
          <a:prstGeom prst="rect">
            <a:avLst/>
          </a:prstGeom>
          <a:solidFill>
            <a:srgbClr val="218F2B">
              <a:alpha val="85000"/>
            </a:srgbClr>
          </a:solidFill>
          <a:ln w="25400">
            <a:solidFill>
              <a:srgbClr val="218F2B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Etapa 5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85880" y="1700808"/>
            <a:ext cx="5782811" cy="504056"/>
          </a:xfrm>
          <a:prstGeom prst="rect">
            <a:avLst/>
          </a:prstGeom>
          <a:solidFill>
            <a:srgbClr val="C00000">
              <a:alpha val="85000"/>
            </a:srgbClr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     Evaluación y presentación de la resolución respecto al de los comentarios recibidos 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9471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047055" y="2204864"/>
            <a:ext cx="6981329" cy="4392488"/>
          </a:xfrm>
        </p:spPr>
        <p:txBody>
          <a:bodyPr/>
          <a:lstStyle/>
          <a:p>
            <a:pPr marL="0" indent="0">
              <a:buNone/>
            </a:pPr>
            <a:r>
              <a:rPr lang="es-MX" sz="1800" cap="small" dirty="0" smtClean="0"/>
              <a:t>1. La nueva LISF</a:t>
            </a:r>
          </a:p>
          <a:p>
            <a:pPr marL="0" indent="0">
              <a:buNone/>
            </a:pPr>
            <a:r>
              <a:rPr lang="es-MX" sz="1800" cap="small" dirty="0"/>
              <a:t>2</a:t>
            </a:r>
            <a:r>
              <a:rPr lang="es-MX" sz="1800" cap="small" dirty="0" smtClean="0"/>
              <a:t>. Proceso de implementación de la </a:t>
            </a:r>
            <a:r>
              <a:rPr lang="es-MX" sz="1800" cap="small" dirty="0" err="1" smtClean="0"/>
              <a:t>lisf</a:t>
            </a:r>
            <a:endParaRPr lang="es-MX" sz="1800" cap="small" dirty="0" smtClean="0"/>
          </a:p>
          <a:p>
            <a:pPr marL="283464" lvl="1" indent="0">
              <a:buNone/>
            </a:pPr>
            <a:r>
              <a:rPr lang="es-MX" cap="small" dirty="0" smtClean="0"/>
              <a:t>	a) Consulta de la CUSF</a:t>
            </a:r>
          </a:p>
          <a:p>
            <a:pPr marL="0" indent="0">
              <a:buNone/>
            </a:pPr>
            <a:r>
              <a:rPr lang="es-MX" sz="1800" cap="small" dirty="0" smtClean="0"/>
              <a:t>	b) Estudios de Impacto Cuantitativo (EIQ)</a:t>
            </a:r>
          </a:p>
          <a:p>
            <a:pPr marL="0" indent="0">
              <a:buNone/>
            </a:pPr>
            <a:r>
              <a:rPr lang="es-MX" sz="1800" cap="small" dirty="0" smtClean="0"/>
              <a:t>	c) Estudios de Impacto </a:t>
            </a:r>
            <a:r>
              <a:rPr lang="es-MX" sz="1800" cap="small" dirty="0"/>
              <a:t>C</a:t>
            </a:r>
            <a:r>
              <a:rPr lang="es-MX" sz="1800" cap="small" dirty="0" smtClean="0"/>
              <a:t>ualitativo (EIC)</a:t>
            </a:r>
          </a:p>
          <a:p>
            <a:pPr marL="0" indent="0">
              <a:buNone/>
            </a:pPr>
            <a:r>
              <a:rPr lang="es-MX" sz="1800" cap="small" dirty="0" smtClean="0"/>
              <a:t>	d) Cronograma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979712" y="3429000"/>
            <a:ext cx="4464496" cy="43204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01801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Estudios </a:t>
            </a:r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e Impacto Cuantitativo (EIQ)</a:t>
            </a:r>
          </a:p>
          <a:p>
            <a:r>
              <a:rPr lang="es-MX" dirty="0" smtClean="0"/>
              <a:t>Objetivo general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1628800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Los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Estudios de Impacto Cuantitativo (EIQ)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tendrán como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propósito general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validar las normas prudenciales que establecerán el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nuevo esquema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 solvencia previsto en la LISF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considerando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AutoNum type="alphaLcParenR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constitución y valuación de las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reservas técnicas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b)    El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cálculo del RCS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 base en el empleo de la Fórmula General,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pPr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4863" lvl="1" indent="-347663"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cobertura de la Base de Inversión y del RCS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través de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los Fondos      Propios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Admisibles de las instituciones.</a:t>
            </a:r>
          </a:p>
        </p:txBody>
      </p:sp>
    </p:spTree>
    <p:extLst>
      <p:ext uri="{BB962C8B-B14F-4D97-AF65-F5344CB8AC3E}">
        <p14:creationId xmlns:p14="http://schemas.microsoft.com/office/powerpoint/2010/main" xmlns="" val="122923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Estudios de </a:t>
            </a:r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mpacto Cuantitativo (EIQ)</a:t>
            </a:r>
          </a:p>
          <a:p>
            <a:r>
              <a:rPr lang="es-MX" dirty="0" smtClean="0"/>
              <a:t>Objetivo específicos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1628800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just"/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Evaluar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el impacto de la aplicación de las metodologías que se empleen en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constitución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 valuación de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las reservas técnicas con base en el Método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 Mejor Estimador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s-MX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indent="-179388" algn="just">
              <a:buFont typeface="Arial" pitchFamily="34" charset="0"/>
              <a:buChar char="•"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indent="-269875" algn="just"/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Validar la metodología y supuestos empleados en la elaboración de los modelos que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conforman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Fórmula General para el cálculo del RCS,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y llevar a cabo los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ajustes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 resulten necesarios. </a:t>
            </a: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indent="-269875" algn="just"/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Calibrar los parámetros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 se considerarán en la Fórmula General, y llevar a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cabo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los ajustes que resulten necesarios. </a:t>
            </a: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indent="-269875" algn="just"/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Determinar el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impacto del esquema de solvencia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en la cobertura de la Base de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Inversión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 en la suficiencia de los Fondos Propios Admisibles necesarios para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cubrir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el RCS de las instituciones.</a:t>
            </a:r>
          </a:p>
        </p:txBody>
      </p:sp>
    </p:spTree>
    <p:extLst>
      <p:ext uri="{BB962C8B-B14F-4D97-AF65-F5344CB8AC3E}">
        <p14:creationId xmlns:p14="http://schemas.microsoft.com/office/powerpoint/2010/main" xmlns="" val="3788300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studios de Impacto </a:t>
            </a:r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uantitativo (EIQ)</a:t>
            </a:r>
          </a:p>
          <a:p>
            <a:r>
              <a:rPr lang="es-MX" dirty="0" smtClean="0"/>
              <a:t>calendario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162880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ha programado la realización de tres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EIQ: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EIQ-1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julio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29 noviembre 2013 </a:t>
            </a:r>
          </a:p>
          <a:p>
            <a:pPr marL="742950" lvl="1" indent="-285750" algn="just">
              <a:buFont typeface="Arial" pitchFamily="34" charset="0"/>
              <a:buChar char="•"/>
            </a:pP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EIQ-2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4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febrero - 4 abril 2014 </a:t>
            </a:r>
          </a:p>
          <a:p>
            <a:pPr algn="just"/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EIQ-3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6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mayo -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27 junio 2014 </a:t>
            </a: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479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047055" y="2204864"/>
            <a:ext cx="6981329" cy="4392488"/>
          </a:xfrm>
        </p:spPr>
        <p:txBody>
          <a:bodyPr/>
          <a:lstStyle/>
          <a:p>
            <a:pPr marL="0" indent="0">
              <a:buNone/>
            </a:pPr>
            <a:r>
              <a:rPr lang="es-MX" sz="1800" cap="small" dirty="0" smtClean="0"/>
              <a:t>1. La nueva LISF</a:t>
            </a:r>
          </a:p>
          <a:p>
            <a:pPr marL="0" indent="0">
              <a:buNone/>
            </a:pPr>
            <a:r>
              <a:rPr lang="es-MX" sz="1800" cap="small" dirty="0"/>
              <a:t>2</a:t>
            </a:r>
            <a:r>
              <a:rPr lang="es-MX" sz="1800" cap="small" dirty="0" smtClean="0"/>
              <a:t>. Proceso de implementación de la </a:t>
            </a:r>
            <a:r>
              <a:rPr lang="es-MX" sz="1800" cap="small" dirty="0" err="1" smtClean="0"/>
              <a:t>lisf</a:t>
            </a:r>
            <a:endParaRPr lang="es-MX" sz="1800" cap="small" dirty="0" smtClean="0"/>
          </a:p>
          <a:p>
            <a:pPr marL="283464" lvl="1" indent="0">
              <a:buNone/>
            </a:pPr>
            <a:r>
              <a:rPr lang="es-MX" cap="small" dirty="0" smtClean="0"/>
              <a:t>	a) Consulta de la CUSF</a:t>
            </a:r>
          </a:p>
          <a:p>
            <a:pPr marL="0" indent="0">
              <a:buNone/>
            </a:pPr>
            <a:r>
              <a:rPr lang="es-MX" sz="1800" cap="small" dirty="0" smtClean="0"/>
              <a:t>	b) Estudios de Impacto Cuantitativo (EIQ)</a:t>
            </a:r>
          </a:p>
          <a:p>
            <a:pPr marL="0" indent="0">
              <a:buNone/>
            </a:pPr>
            <a:r>
              <a:rPr lang="es-MX" sz="1800" cap="small" dirty="0" smtClean="0"/>
              <a:t>	c) Estudios de Impacto </a:t>
            </a:r>
            <a:r>
              <a:rPr lang="es-MX" sz="1800" cap="small" dirty="0"/>
              <a:t>C</a:t>
            </a:r>
            <a:r>
              <a:rPr lang="es-MX" sz="1800" cap="small" dirty="0" smtClean="0"/>
              <a:t>ualitativo (EIC)</a:t>
            </a:r>
          </a:p>
          <a:p>
            <a:pPr marL="0" indent="0">
              <a:buNone/>
            </a:pPr>
            <a:r>
              <a:rPr lang="es-MX" sz="1800" cap="small" dirty="0" smtClean="0"/>
              <a:t>	d) Cronograma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980282" y="3717032"/>
            <a:ext cx="4463926" cy="43204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115616" y="2636912"/>
            <a:ext cx="4319910" cy="43204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03005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Estudios de </a:t>
            </a:r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mpacto Cualitativo (EIC)</a:t>
            </a:r>
          </a:p>
          <a:p>
            <a:r>
              <a:rPr lang="es-MX" dirty="0" smtClean="0"/>
              <a:t>Objetivo </a:t>
            </a:r>
            <a:r>
              <a:rPr lang="es-MX" dirty="0"/>
              <a:t>G</a:t>
            </a:r>
            <a:r>
              <a:rPr lang="es-MX" dirty="0" smtClean="0"/>
              <a:t>eneral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1628800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manera análoga a la forma en que se desarrollarán los EIQ como un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mecanismo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 validar la adecuada estructuración de los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requerimientos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cuantitativos relacionados con el Pilar I, se llevarán a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cabo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Estudios de Impacto Cualitativo (EIC)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 examinar el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impacto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la instrumentación de los aspectos relativos a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Pilar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II: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normas de gobierno corporativo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Pilar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III: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normas en materia de transparencia y revelación de 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información.</a:t>
            </a:r>
            <a:endParaRPr lang="es-MX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553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Estudios de Impacto Cualitativo (EIC)</a:t>
            </a:r>
          </a:p>
          <a:p>
            <a:r>
              <a:rPr lang="es-MX" dirty="0" smtClean="0"/>
              <a:t>Objetivos Específicos 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1628800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1)	Identificar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 dar seguimiento a las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potenciales brechas de cumplimiento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respecto de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las obligaciones derivadas de las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normas de gobierno corporativo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transparencia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 revelación de información hacia el mercado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previstas en la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LISF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 en la CUSF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 algn="just"/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Involucrar a los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consejos de administración de las instituciones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en la tarea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evaluar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sus actuales sistemas de gobierno corporativo, a fin de identificar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las deficiencias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existentes y adoptar las acciones necesarias para dar cumplimiento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los requerimientos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la LISF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Elaborar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 dar seguimiento a los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planes de acción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necesarios para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atender, durante el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período de implementación de la LISF, las brechas de cumplimiento detectadas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 algn="just"/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Evaluar y validar las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normas regulatorias específicas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en materia de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gobierno corporativo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 revelación de información previstas en el proyecto de la CUSF.</a:t>
            </a:r>
          </a:p>
          <a:p>
            <a:pPr algn="just"/>
            <a:endParaRPr lang="es-MX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724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studios de Impacto </a:t>
            </a:r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ualitativo (EIC)</a:t>
            </a:r>
          </a:p>
          <a:p>
            <a:r>
              <a:rPr lang="es-MX" dirty="0" smtClean="0"/>
              <a:t>Calendario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1628800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 ha programado la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realización de tres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EIC: </a:t>
            </a:r>
          </a:p>
          <a:p>
            <a:pPr algn="just"/>
            <a:endParaRPr lang="es-MX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EIC-1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 mayo - 12 julio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 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EIC-2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21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octubre 2013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28 febrero 2014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EIC-3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14 abril - 6 junio 2014</a:t>
            </a:r>
          </a:p>
          <a:p>
            <a:pPr lvl="1" algn="just"/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lvl="1" indent="-265113" algn="just">
              <a:buFont typeface="Arial" pitchFamily="34" charset="0"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EIC-1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estableció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potenciales brechas de cumplimiento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 planes de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acción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las instituciones. </a:t>
            </a:r>
          </a:p>
          <a:p>
            <a:pPr lvl="1" algn="just"/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lvl="1" indent="-265113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Los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EIC-2 y EIC-3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tienen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como objetivo principal dar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seguimiento a los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planes de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acción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las instituciones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MX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95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047055" y="2204864"/>
            <a:ext cx="6981329" cy="4392488"/>
          </a:xfrm>
        </p:spPr>
        <p:txBody>
          <a:bodyPr/>
          <a:lstStyle/>
          <a:p>
            <a:pPr marL="0" indent="0">
              <a:buNone/>
            </a:pPr>
            <a:r>
              <a:rPr lang="es-MX" sz="1800" cap="small" dirty="0" smtClean="0"/>
              <a:t>1.  Proceso de implementación de la </a:t>
            </a:r>
            <a:r>
              <a:rPr lang="es-MX" sz="1800" cap="small" dirty="0" err="1" smtClean="0"/>
              <a:t>lisf</a:t>
            </a:r>
            <a:endParaRPr lang="es-MX" sz="1800" cap="small" dirty="0" smtClean="0"/>
          </a:p>
          <a:p>
            <a:pPr marL="283464" lvl="1" indent="0">
              <a:buNone/>
            </a:pPr>
            <a:r>
              <a:rPr lang="es-MX" cap="small" dirty="0" smtClean="0"/>
              <a:t>	a) Consulta de la CUSF</a:t>
            </a:r>
          </a:p>
          <a:p>
            <a:pPr marL="0" indent="0">
              <a:buNone/>
            </a:pPr>
            <a:r>
              <a:rPr lang="es-MX" sz="1800" cap="small" dirty="0" smtClean="0"/>
              <a:t>	b) Estudios de Impacto Cuantitativo (EIQ)</a:t>
            </a:r>
          </a:p>
          <a:p>
            <a:pPr marL="0" indent="0">
              <a:buNone/>
            </a:pPr>
            <a:r>
              <a:rPr lang="es-MX" sz="1800" cap="small" dirty="0" smtClean="0"/>
              <a:t>	c) Estudios de Impacto </a:t>
            </a:r>
            <a:r>
              <a:rPr lang="es-MX" sz="1800" cap="small" dirty="0"/>
              <a:t>C</a:t>
            </a:r>
            <a:r>
              <a:rPr lang="es-MX" sz="1800" cap="small" dirty="0" smtClean="0"/>
              <a:t>ualitativo (EIC)</a:t>
            </a:r>
          </a:p>
          <a:p>
            <a:pPr marL="0" indent="0">
              <a:buNone/>
            </a:pPr>
            <a:r>
              <a:rPr lang="es-MX" sz="1800" cap="small" dirty="0" smtClean="0"/>
              <a:t>	d) Cronograma</a:t>
            </a:r>
          </a:p>
        </p:txBody>
      </p:sp>
    </p:spTree>
    <p:extLst>
      <p:ext uri="{BB962C8B-B14F-4D97-AF65-F5344CB8AC3E}">
        <p14:creationId xmlns:p14="http://schemas.microsoft.com/office/powerpoint/2010/main" xmlns="" val="1299832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047055" y="2204864"/>
            <a:ext cx="6981329" cy="4392488"/>
          </a:xfrm>
        </p:spPr>
        <p:txBody>
          <a:bodyPr/>
          <a:lstStyle/>
          <a:p>
            <a:pPr marL="0" indent="0">
              <a:buNone/>
            </a:pPr>
            <a:r>
              <a:rPr lang="es-MX" sz="1800" cap="small" dirty="0" smtClean="0"/>
              <a:t>1. La nueva LISF</a:t>
            </a:r>
          </a:p>
          <a:p>
            <a:pPr marL="0" indent="0">
              <a:buNone/>
            </a:pPr>
            <a:r>
              <a:rPr lang="es-MX" sz="1800" cap="small" dirty="0"/>
              <a:t>2</a:t>
            </a:r>
            <a:r>
              <a:rPr lang="es-MX" sz="1800" cap="small" dirty="0" smtClean="0"/>
              <a:t>. Proceso de implementación de la </a:t>
            </a:r>
            <a:r>
              <a:rPr lang="es-MX" sz="1800" cap="small" dirty="0" err="1" smtClean="0"/>
              <a:t>lisf</a:t>
            </a:r>
            <a:endParaRPr lang="es-MX" sz="1800" cap="small" dirty="0" smtClean="0"/>
          </a:p>
          <a:p>
            <a:pPr marL="283464" lvl="1" indent="0">
              <a:buNone/>
            </a:pPr>
            <a:r>
              <a:rPr lang="es-MX" cap="small" dirty="0" smtClean="0"/>
              <a:t>	a) Consulta de la CUSF</a:t>
            </a:r>
          </a:p>
          <a:p>
            <a:pPr marL="0" indent="0">
              <a:buNone/>
            </a:pPr>
            <a:r>
              <a:rPr lang="es-MX" sz="1800" cap="small" dirty="0" smtClean="0"/>
              <a:t>	b) Estudios de Impacto Cuantitativo (EIQ)</a:t>
            </a:r>
          </a:p>
          <a:p>
            <a:pPr marL="0" indent="0">
              <a:buNone/>
            </a:pPr>
            <a:r>
              <a:rPr lang="es-MX" sz="1800" cap="small" dirty="0" smtClean="0"/>
              <a:t>	c) Estudios de Impacto </a:t>
            </a:r>
            <a:r>
              <a:rPr lang="es-MX" sz="1800" cap="small" dirty="0"/>
              <a:t>C</a:t>
            </a:r>
            <a:r>
              <a:rPr lang="es-MX" sz="1800" cap="small" dirty="0" smtClean="0"/>
              <a:t>ualitativo (EIC)</a:t>
            </a:r>
          </a:p>
          <a:p>
            <a:pPr marL="0" indent="0">
              <a:buNone/>
            </a:pPr>
            <a:r>
              <a:rPr lang="es-MX" sz="1800" cap="small" dirty="0" smtClean="0"/>
              <a:t>	d) Cronograma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979712" y="4149080"/>
            <a:ext cx="1800200" cy="43204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079612" y="2564904"/>
            <a:ext cx="4212468" cy="43204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39311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Cronograma General</a:t>
            </a:r>
          </a:p>
          <a:p>
            <a:r>
              <a:rPr lang="es-MX" dirty="0" smtClean="0"/>
              <a:t>De Implementación de la LISF</a:t>
            </a:r>
            <a:endParaRPr lang="es-MX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04247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2037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5648" y="4695527"/>
            <a:ext cx="8967600" cy="1325761"/>
          </a:xfrm>
        </p:spPr>
        <p:txBody>
          <a:bodyPr/>
          <a:lstStyle/>
          <a:p>
            <a:r>
              <a:rPr lang="es-MX" sz="1700" dirty="0" smtClean="0"/>
              <a:t>Asunción Paraguay Abril 2014</a:t>
            </a:r>
            <a:endParaRPr lang="es-MX" sz="17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59904" y="3293368"/>
            <a:ext cx="8967600" cy="1562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s-ES" sz="3600" b="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2800" dirty="0"/>
              <a:t>XV Conferencia Anual ASSAL-IAIS 2014 y XXV </a:t>
            </a:r>
            <a:r>
              <a:rPr lang="pt-BR" sz="2800" dirty="0" err="1"/>
              <a:t>Asamblea</a:t>
            </a:r>
            <a:r>
              <a:rPr lang="pt-BR" sz="2800" dirty="0"/>
              <a:t> Anual de ASSAL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300397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Proceso de implementación de la LISF</a:t>
            </a:r>
          </a:p>
          <a:p>
            <a:r>
              <a:rPr lang="es-MX" dirty="0" smtClean="0"/>
              <a:t>Aspectos generales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628800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LISF fue aprobada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por la H. Cámara de Senadores el 13 de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diciembre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2012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 por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H. Cámara de Diputados el 28 de febrero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2013.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Entrará en vigor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 años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después de su publicación. </a:t>
            </a: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proceso de implementación de la LISF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está llevando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cabo en tres </a:t>
            </a:r>
          </a:p>
          <a:p>
            <a:pPr algn="just"/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partes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las cuales se desarrollarán de forma simultánea: </a:t>
            </a: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517525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 	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consulta del proyecto de la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Circular Única de Seguros y Fianzas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CUSF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539750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La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realización de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Estudios de Impacto Cuantitativo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(EIQ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539750"/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3)	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realización de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Estudios de Impacto Cualitativo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(EIC). </a:t>
            </a: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Los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EIQ y los EIC complementarán el proceso de consulta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apartados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relativos a aspectos específicos de la CUSF.</a:t>
            </a:r>
          </a:p>
        </p:txBody>
      </p:sp>
    </p:spTree>
    <p:extLst>
      <p:ext uri="{BB962C8B-B14F-4D97-AF65-F5344CB8AC3E}">
        <p14:creationId xmlns:p14="http://schemas.microsoft.com/office/powerpoint/2010/main" xmlns="" val="800278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Proceso de implementación de la LISF</a:t>
            </a:r>
          </a:p>
          <a:p>
            <a:r>
              <a:rPr lang="es-MX" dirty="0" smtClean="0"/>
              <a:t>Aspectos generales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628800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Circular Única de Seguros y Fianzas (CUSF)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Integrará en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 único instrumento normativo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totalidad de las disposiciones de carácter general que la CNSF debe emitir de conformidad con la LISF. </a:t>
            </a:r>
          </a:p>
          <a:p>
            <a:pPr marL="285750" indent="-285750">
              <a:buFont typeface="Arial" pitchFamily="34" charset="0"/>
              <a:buChar char="•"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Comprende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39 Títulos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 abarcan la totalidad de la regulación secundaria aplicable a las operaciones de seguros y de fianzas. </a:t>
            </a:r>
          </a:p>
          <a:p>
            <a:pPr marL="285750" indent="-285750">
              <a:buFont typeface="Arial" pitchFamily="34" charset="0"/>
              <a:buChar char="•"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El objetivo es que la CUSF sea publicada en el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período septiembre-octubre de 2014.</a:t>
            </a:r>
          </a:p>
          <a:p>
            <a:pPr algn="just"/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434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39551" y="1443112"/>
            <a:ext cx="2160240" cy="648072"/>
          </a:xfrm>
          <a:prstGeom prst="rect">
            <a:avLst/>
          </a:prstGeom>
          <a:solidFill>
            <a:srgbClr val="D1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Reglamentos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300192" y="1446635"/>
            <a:ext cx="2160240" cy="648072"/>
          </a:xfrm>
          <a:prstGeom prst="rect">
            <a:avLst/>
          </a:prstGeom>
          <a:solidFill>
            <a:srgbClr val="218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Reglamentos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534743" y="1444799"/>
            <a:ext cx="2160240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Reglamentos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551" y="2140917"/>
            <a:ext cx="2160240" cy="1008112"/>
          </a:xfrm>
          <a:prstGeom prst="rect">
            <a:avLst/>
          </a:prstGeom>
          <a:solidFill>
            <a:srgbClr val="D1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Reglas de la SHCP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sobre Seguros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534743" y="2147788"/>
            <a:ext cx="2160240" cy="10081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Reglas de la SHCP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sobre Seguros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39551" y="3284984"/>
            <a:ext cx="2160240" cy="1008112"/>
          </a:xfrm>
          <a:prstGeom prst="rect">
            <a:avLst/>
          </a:prstGeom>
          <a:solidFill>
            <a:srgbClr val="D1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Reglas de la SHCP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sobre Fianzas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527872" y="3284984"/>
            <a:ext cx="2160240" cy="10081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Reglas de la SHCP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sobre Fianzas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9551" y="5833814"/>
            <a:ext cx="2181423" cy="835546"/>
          </a:xfrm>
          <a:prstGeom prst="rect">
            <a:avLst/>
          </a:prstGeom>
          <a:solidFill>
            <a:srgbClr val="D1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874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Oficios Circulares de Seguros y Fianzas 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39551" y="4380444"/>
            <a:ext cx="2181423" cy="648072"/>
          </a:xfrm>
          <a:prstGeom prst="rect">
            <a:avLst/>
          </a:prstGeom>
          <a:solidFill>
            <a:srgbClr val="D1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205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Circulares de Seguros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539551" y="5117056"/>
            <a:ext cx="2181423" cy="648072"/>
          </a:xfrm>
          <a:prstGeom prst="rect">
            <a:avLst/>
          </a:prstGeom>
          <a:solidFill>
            <a:srgbClr val="D1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80 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Circulares de Fianzas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534743" y="4380444"/>
            <a:ext cx="2153369" cy="106064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Circular Única de Seguros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531307" y="5509898"/>
            <a:ext cx="2153369" cy="1159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es-MX" sz="1600" dirty="0">
                <a:latin typeface="Times New Roman" pitchFamily="18" charset="0"/>
                <a:cs typeface="Times New Roman" pitchFamily="18" charset="0"/>
              </a:rPr>
              <a:t>Circular Única de </a:t>
            </a:r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Fianzas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6300192" y="2147788"/>
            <a:ext cx="2160240" cy="4521572"/>
          </a:xfrm>
          <a:prstGeom prst="rect">
            <a:avLst/>
          </a:prstGeom>
          <a:solidFill>
            <a:srgbClr val="218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es-MX" sz="1600" dirty="0">
                <a:latin typeface="Times New Roman" pitchFamily="18" charset="0"/>
                <a:cs typeface="Times New Roman" pitchFamily="18" charset="0"/>
              </a:rPr>
              <a:t>Circular Única de </a:t>
            </a:r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Seguros y Fianzas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539551" y="4293096"/>
            <a:ext cx="2448273" cy="2376264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Flecha derecha"/>
          <p:cNvSpPr/>
          <p:nvPr/>
        </p:nvSpPr>
        <p:spPr>
          <a:xfrm>
            <a:off x="2987824" y="5257534"/>
            <a:ext cx="288032" cy="447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3419872" y="2094707"/>
            <a:ext cx="2376264" cy="4574653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25 Flecha derecha"/>
          <p:cNvSpPr/>
          <p:nvPr/>
        </p:nvSpPr>
        <p:spPr>
          <a:xfrm>
            <a:off x="5796136" y="4149080"/>
            <a:ext cx="28803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6192180" y="2121247"/>
            <a:ext cx="2376264" cy="4574653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300192" y="1012091"/>
            <a:ext cx="2136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636240" y="1012091"/>
            <a:ext cx="2136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Antes de 2010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3534743" y="1012091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xmlns="" val="267540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Proceso de consulta de la CUSF</a:t>
            </a:r>
            <a:endParaRPr lang="es-MX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MX" dirty="0" smtClean="0"/>
              <a:t>Estructura del proceso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035349" y="2411595"/>
            <a:ext cx="1642272" cy="504056"/>
          </a:xfrm>
          <a:prstGeom prst="rect">
            <a:avLst/>
          </a:prstGeom>
          <a:solidFill>
            <a:srgbClr val="218F2B">
              <a:alpha val="85000"/>
            </a:srgbClr>
          </a:solidFill>
          <a:ln w="25400">
            <a:solidFill>
              <a:srgbClr val="218F2B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Etapa 2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57520" y="3140968"/>
            <a:ext cx="1642272" cy="504056"/>
          </a:xfrm>
          <a:prstGeom prst="rect">
            <a:avLst/>
          </a:prstGeom>
          <a:solidFill>
            <a:srgbClr val="218F2B">
              <a:alpha val="85000"/>
            </a:srgbClr>
          </a:solidFill>
          <a:ln w="25400">
            <a:solidFill>
              <a:srgbClr val="218F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Etapa 3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51009" y="3861048"/>
            <a:ext cx="1642272" cy="504056"/>
          </a:xfrm>
          <a:prstGeom prst="rect">
            <a:avLst/>
          </a:prstGeom>
          <a:solidFill>
            <a:srgbClr val="218F2B">
              <a:alpha val="85000"/>
            </a:srgbClr>
          </a:solidFill>
          <a:ln w="25400">
            <a:solidFill>
              <a:srgbClr val="218F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Etapa 4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035349" y="4581128"/>
            <a:ext cx="1642272" cy="504056"/>
          </a:xfrm>
          <a:prstGeom prst="rect">
            <a:avLst/>
          </a:prstGeom>
          <a:solidFill>
            <a:srgbClr val="218F2B">
              <a:alpha val="85000"/>
            </a:srgbClr>
          </a:solidFill>
          <a:ln w="25400">
            <a:solidFill>
              <a:srgbClr val="218F2B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Etapa 5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677620" y="2411595"/>
            <a:ext cx="5782811" cy="504056"/>
          </a:xfrm>
          <a:prstGeom prst="rect">
            <a:avLst/>
          </a:prstGeom>
          <a:solidFill>
            <a:srgbClr val="C00000">
              <a:alpha val="85000"/>
            </a:srgb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        Invitación e inicio de cada consulta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699792" y="3140968"/>
            <a:ext cx="5760640" cy="504056"/>
          </a:xfrm>
          <a:prstGeom prst="rect">
            <a:avLst/>
          </a:prstGeom>
          <a:solidFill>
            <a:srgbClr val="C00000">
              <a:alpha val="85000"/>
            </a:srgb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       Reuniones de presentación de los Títulos objeto de consulta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699792" y="3861048"/>
            <a:ext cx="5767151" cy="504056"/>
          </a:xfrm>
          <a:prstGeom prst="rect">
            <a:avLst/>
          </a:prstGeom>
          <a:solidFill>
            <a:srgbClr val="C00000">
              <a:alpha val="85000"/>
            </a:srgb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        Período para análisis y presentación de comentarios 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699792" y="4581128"/>
            <a:ext cx="5782811" cy="504056"/>
          </a:xfrm>
          <a:prstGeom prst="rect">
            <a:avLst/>
          </a:prstGeom>
          <a:solidFill>
            <a:srgbClr val="C00000">
              <a:alpha val="85000"/>
            </a:srgbClr>
          </a:solidFill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2438" defTabSz="1588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Evaluación y presentación de la resolución respecto al de los comentarios recibidos 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043608" y="1700808"/>
            <a:ext cx="1642272" cy="504056"/>
          </a:xfrm>
          <a:prstGeom prst="rect">
            <a:avLst/>
          </a:prstGeom>
          <a:solidFill>
            <a:srgbClr val="218F2B">
              <a:alpha val="85000"/>
            </a:srgbClr>
          </a:solidFill>
          <a:ln w="25400" cmpd="sng">
            <a:solidFill>
              <a:srgbClr val="218F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699792" y="1701842"/>
            <a:ext cx="5760640" cy="504056"/>
          </a:xfrm>
          <a:prstGeom prst="rect">
            <a:avLst/>
          </a:prstGeom>
          <a:solidFill>
            <a:srgbClr val="C00000">
              <a:alpha val="85000"/>
            </a:srgb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63538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	Entrega del Borrador de la CUSF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7490" y="1768170"/>
            <a:ext cx="1417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Etapa 1</a:t>
            </a:r>
            <a:endParaRPr lang="es-MX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443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Proceso de consulta de la CUSF</a:t>
            </a:r>
            <a:endParaRPr lang="es-MX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MX" dirty="0" smtClean="0"/>
              <a:t>Estructura del proceso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147490" y="1768170"/>
            <a:ext cx="1417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Etapa 1</a:t>
            </a:r>
            <a:endParaRPr lang="es-MX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043608" y="2492896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proceso de consulta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realizó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 grupos de Títulos de la CUSF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comprenden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temáticas relacionadas, invitando a las asociaciones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vinculadas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 los mismos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 inicio al proceso de consulta de cada grupo de Títulos de la CUSF, la </a:t>
            </a:r>
          </a:p>
          <a:p>
            <a:pPr marL="269875"/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Comisión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entregó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los participantes invitados el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borrador más reciente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CUSF y los Anexos relativos a los Títulos objeto de la consulta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 iniciaron los trabajos de la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consulta del primer grupo de Títulos de la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CUSF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de abril de 2013.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035348" y="1726313"/>
            <a:ext cx="1642272" cy="504056"/>
          </a:xfrm>
          <a:prstGeom prst="rect">
            <a:avLst/>
          </a:prstGeom>
          <a:solidFill>
            <a:srgbClr val="218F2B">
              <a:alpha val="85000"/>
            </a:srgbClr>
          </a:solidFill>
          <a:ln w="25400" cmpd="sng">
            <a:solidFill>
              <a:srgbClr val="218F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696464" y="1726313"/>
            <a:ext cx="5760640" cy="504056"/>
          </a:xfrm>
          <a:prstGeom prst="rect">
            <a:avLst/>
          </a:prstGeom>
          <a:solidFill>
            <a:srgbClr val="C00000">
              <a:alpha val="85000"/>
            </a:srgb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63538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	Entrega del Borrador de la CUSF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147490" y="1809064"/>
            <a:ext cx="1417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Etapa 1</a:t>
            </a:r>
            <a:endParaRPr lang="es-MX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036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Proceso de consulta de la CUSF</a:t>
            </a:r>
            <a:endParaRPr lang="es-MX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MX" dirty="0" smtClean="0"/>
              <a:t>Estructura del proceso</a:t>
            </a:r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1043608" y="2492896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iniciar el proceso de consulta respecto de cada grupo de Títulos de la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CUSF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Comisión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remitió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los participantes invitados (en función de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Títulos específicos que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fueron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objeto de consulta) los materiales e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indicaciones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respectivas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señalando, en cada caso, el calendario específico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  se aplicó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la misma.</a:t>
            </a:r>
            <a:endParaRPr lang="es-MX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43608" y="1716318"/>
            <a:ext cx="1642272" cy="504056"/>
          </a:xfrm>
          <a:prstGeom prst="rect">
            <a:avLst/>
          </a:prstGeom>
          <a:solidFill>
            <a:srgbClr val="218F2B">
              <a:alpha val="85000"/>
            </a:srgbClr>
          </a:solidFill>
          <a:ln w="25400">
            <a:solidFill>
              <a:srgbClr val="218F2B">
                <a:alpha val="8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Etapa 2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77621" y="1716318"/>
            <a:ext cx="5782811" cy="504056"/>
          </a:xfrm>
          <a:prstGeom prst="rect">
            <a:avLst/>
          </a:prstGeom>
          <a:solidFill>
            <a:srgbClr val="C00000">
              <a:alpha val="85000"/>
            </a:srgb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        Invitación e inicio de cada consulta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258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057520" y="-27384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s-ES" sz="2200" kern="1200" cap="small" baseline="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Proceso de consulta de la CUSF</a:t>
            </a:r>
            <a:endParaRPr lang="es-MX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MX" dirty="0" smtClean="0"/>
              <a:t>Estructura del proceso</a:t>
            </a:r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1043608" y="2492896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 cada uno de los grupos de Títulos que se </a:t>
            </a:r>
            <a:r>
              <a:rPr lang="es-MX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sometierón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consulta,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MX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Comisión convocó </a:t>
            </a:r>
            <a:r>
              <a:rPr lang="es-MX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reuniones iniciales de trabajo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fin de que la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propia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Comisión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realizase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una presentación del contenido de los Títulos objeto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consulta.</a:t>
            </a:r>
            <a:endParaRPr lang="es-MX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43608" y="1710964"/>
            <a:ext cx="1642272" cy="504056"/>
          </a:xfrm>
          <a:prstGeom prst="rect">
            <a:avLst/>
          </a:prstGeom>
          <a:solidFill>
            <a:srgbClr val="218F2B">
              <a:alpha val="85000"/>
            </a:srgbClr>
          </a:solidFill>
          <a:ln w="25400">
            <a:solidFill>
              <a:srgbClr val="218F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Etapa 3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85880" y="1710964"/>
            <a:ext cx="5760640" cy="504056"/>
          </a:xfrm>
          <a:prstGeom prst="rect">
            <a:avLst/>
          </a:prstGeom>
          <a:solidFill>
            <a:srgbClr val="C00000">
              <a:alpha val="85000"/>
            </a:srgb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       Reuniones de presentación de los Títulos objeto de consulta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645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o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PRES_T10</Template>
  <TotalTime>9120</TotalTime>
  <Words>1248</Words>
  <Application>Microsoft Office PowerPoint</Application>
  <PresentationFormat>Presentación en pantalla (4:3)</PresentationFormat>
  <Paragraphs>211</Paragraphs>
  <Slides>22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Moderno 3</vt:lpstr>
      <vt:lpstr>XV Conferencia Anual ASSAL-IAIS 2014 y XXV Asamblea Anual de ASSAL</vt:lpstr>
      <vt:lpstr>Contenido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Contenido</vt:lpstr>
      <vt:lpstr>Diapositiva 13</vt:lpstr>
      <vt:lpstr>Diapositiva 14</vt:lpstr>
      <vt:lpstr>Diapositiva 15</vt:lpstr>
      <vt:lpstr>Contenido</vt:lpstr>
      <vt:lpstr>Diapositiva 17</vt:lpstr>
      <vt:lpstr>Diapositiva 18</vt:lpstr>
      <vt:lpstr>Diapositiva 19</vt:lpstr>
      <vt:lpstr>Contenido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MAguilera</dc:creator>
  <cp:lastModifiedBy>SiteKiosk</cp:lastModifiedBy>
  <cp:revision>1338</cp:revision>
  <cp:lastPrinted>2014-04-16T16:37:35Z</cp:lastPrinted>
  <dcterms:created xsi:type="dcterms:W3CDTF">2009-12-25T20:47:19Z</dcterms:created>
  <dcterms:modified xsi:type="dcterms:W3CDTF">2014-04-21T05:17:45Z</dcterms:modified>
</cp:coreProperties>
</file>