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  <p:sldMasterId id="2147483728" r:id="rId2"/>
  </p:sldMasterIdLst>
  <p:notesMasterIdLst>
    <p:notesMasterId r:id="rId12"/>
  </p:notesMasterIdLst>
  <p:handoutMasterIdLst>
    <p:handoutMasterId r:id="rId13"/>
  </p:handoutMasterIdLst>
  <p:sldIdLst>
    <p:sldId id="358" r:id="rId3"/>
    <p:sldId id="380" r:id="rId4"/>
    <p:sldId id="378" r:id="rId5"/>
    <p:sldId id="359" r:id="rId6"/>
    <p:sldId id="379" r:id="rId7"/>
    <p:sldId id="367" r:id="rId8"/>
    <p:sldId id="377" r:id="rId9"/>
    <p:sldId id="394" r:id="rId10"/>
    <p:sldId id="390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A75"/>
    <a:srgbClr val="8AC2E9"/>
    <a:srgbClr val="AB9C8F"/>
    <a:srgbClr val="5F574F"/>
    <a:srgbClr val="E0E6B0"/>
    <a:srgbClr val="DBE5EA"/>
    <a:srgbClr val="76BCC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8" autoAdjust="0"/>
    <p:restoredTop sz="99752" autoAdjust="0"/>
  </p:normalViewPr>
  <p:slideViewPr>
    <p:cSldViewPr>
      <p:cViewPr>
        <p:scale>
          <a:sx n="80" d="100"/>
          <a:sy n="80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notesViewPr>
    <p:cSldViewPr>
      <p:cViewPr>
        <p:scale>
          <a:sx n="100" d="100"/>
          <a:sy n="100" d="100"/>
        </p:scale>
        <p:origin x="-858" y="2442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2844590" y="9010651"/>
            <a:ext cx="1301815" cy="936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/>
          <a:p>
            <a:pPr algn="ctr" defTabSz="901767">
              <a:lnSpc>
                <a:spcPct val="88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lang="en-US" sz="800" dirty="0" smtClean="0"/>
              <a:t>© 2012 National Association of Insurance Commissioners. </a:t>
            </a:r>
            <a:endParaRPr lang="en-US" sz="800" dirty="0"/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4877362" y="8899526"/>
            <a:ext cx="887823" cy="195263"/>
          </a:xfrm>
          <a:prstGeom prst="rect">
            <a:avLst/>
          </a:prstGeom>
          <a:noFill/>
          <a:ln>
            <a:noFill/>
          </a:ln>
          <a:extLst/>
        </p:spPr>
        <p:txBody>
          <a:bodyPr lIns="18889" tIns="0" rIns="18889" bIns="0" anchor="b"/>
          <a:lstStyle/>
          <a:p>
            <a:pPr algn="r" defTabSz="901767">
              <a:lnSpc>
                <a:spcPct val="88000"/>
              </a:lnSpc>
              <a:buFont typeface="Arial" charset="0"/>
              <a:buNone/>
              <a:defRPr/>
            </a:pPr>
            <a:r>
              <a:rPr lang="en-US" sz="800" i="1" dirty="0"/>
              <a:t>Page </a:t>
            </a:r>
            <a:fld id="{33DC396F-1E93-4222-B8ED-DDD2681E9725}" type="slidenum">
              <a:rPr lang="en-US" sz="800" i="1"/>
              <a:pPr algn="r" defTabSz="901767">
                <a:lnSpc>
                  <a:spcPct val="88000"/>
                </a:lnSpc>
                <a:buFont typeface="Arial" charset="0"/>
                <a:buNone/>
                <a:defRPr/>
              </a:pPr>
              <a:t>‹#›</a:t>
            </a:fld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51613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gray">
          <a:xfrm>
            <a:off x="1108075" y="22860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1096437" y="3810000"/>
            <a:ext cx="4642874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652" rIns="0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where you write your notes...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gray">
          <a:xfrm>
            <a:off x="1136866" y="9010651"/>
            <a:ext cx="1296964" cy="936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/>
          <a:p>
            <a:pPr defTabSz="901767">
              <a:lnSpc>
                <a:spcPct val="88000"/>
              </a:lnSpc>
              <a:spcBef>
                <a:spcPct val="50000"/>
              </a:spcBef>
              <a:defRPr/>
            </a:pPr>
            <a:r>
              <a:rPr lang="en-US" sz="800" dirty="0"/>
              <a:t>© 2010 Fair Isaac Corporation. Confidential. 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5"/>
          </p:nvPr>
        </p:nvSpPr>
        <p:spPr bwMode="gray">
          <a:xfrm>
            <a:off x="4041290" y="8997951"/>
            <a:ext cx="172389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89" tIns="0" rIns="18889" bIns="0" numCol="1" anchor="b" anchorCtr="0" compatLnSpc="1">
            <a:prstTxWarp prst="textNoShape">
              <a:avLst/>
            </a:prstTxWarp>
          </a:bodyPr>
          <a:lstStyle>
            <a:lvl1pPr algn="r" defTabSz="902929" eaLnBrk="1" hangingPunct="1">
              <a:lnSpc>
                <a:spcPct val="88000"/>
              </a:lnSpc>
              <a:spcBef>
                <a:spcPct val="0"/>
              </a:spcBef>
              <a:buClrTx/>
              <a:buFontTx/>
              <a:buNone/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1583C0B-2823-4C95-A13B-2CA17F0A7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23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9813" rtl="0" eaLnBrk="0" fontAlgn="base" hangingPunct="0">
      <a:lnSpc>
        <a:spcPct val="90000"/>
      </a:lnSpc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10398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10398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10398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10398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4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700"/>
            <a:r>
              <a:rPr lang="en-US" smtClean="0"/>
              <a:t>Page </a:t>
            </a:r>
            <a:fld id="{6324736A-7A88-49D6-A923-A46695997FF5}" type="slidenum">
              <a:rPr lang="en-US" smtClean="0"/>
              <a:pPr defTabSz="901700"/>
              <a:t>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7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2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1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smtClean="0"/>
              <a:t>RBC Formula </a:t>
            </a:r>
            <a:r>
              <a:rPr lang="en-US" sz="1200" smtClean="0">
                <a:cs typeface="Times New Roman" pitchFamily="18" charset="0"/>
              </a:rPr>
              <a:t>Generic Component Information</a:t>
            </a:r>
          </a:p>
          <a:p>
            <a:pPr lvl="1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Asset Risk – Affiliated Investment Risk </a:t>
            </a:r>
          </a:p>
          <a:p>
            <a:pPr lvl="1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Asset Risk – Credit Risk</a:t>
            </a:r>
          </a:p>
          <a:p>
            <a:pPr lvl="1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Asset Risk – Other</a:t>
            </a:r>
          </a:p>
          <a:p>
            <a:pPr lvl="1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Underwriting/Insurance Risk</a:t>
            </a:r>
          </a:p>
          <a:p>
            <a:pPr lvl="1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Other Types of Risk (Varies by Formula)</a:t>
            </a:r>
          </a:p>
          <a:p>
            <a:pPr lvl="2"/>
            <a:r>
              <a:rPr lang="en-US" sz="1200" smtClean="0">
                <a:cs typeface="Times New Roman" pitchFamily="18" charset="0"/>
              </a:rPr>
              <a:t>Business Risk (Life &amp; Health)</a:t>
            </a:r>
          </a:p>
          <a:p>
            <a:pPr lvl="2"/>
            <a:r>
              <a:rPr lang="en-US" sz="1200" smtClean="0">
                <a:cs typeface="Times New Roman" pitchFamily="18" charset="0"/>
              </a:rPr>
              <a:t>Interest Rate Risk (Life)</a:t>
            </a:r>
          </a:p>
          <a:p>
            <a:r>
              <a:rPr lang="en-US" sz="1200" smtClean="0"/>
              <a:t>RBC Calculations</a:t>
            </a:r>
          </a:p>
          <a:p>
            <a:pPr lvl="1">
              <a:buFontTx/>
              <a:buChar char="•"/>
            </a:pPr>
            <a:r>
              <a:rPr lang="en-US" sz="1200" smtClean="0"/>
              <a:t>Financial Amounts:</a:t>
            </a:r>
          </a:p>
          <a:p>
            <a:pPr lvl="2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Automated Data Pulls from the Annual Statement</a:t>
            </a:r>
          </a:p>
          <a:p>
            <a:pPr lvl="2">
              <a:buFontTx/>
              <a:buChar char="•"/>
            </a:pPr>
            <a:r>
              <a:rPr lang="en-US" sz="1200" smtClean="0">
                <a:cs typeface="Times New Roman" pitchFamily="18" charset="0"/>
              </a:rPr>
              <a:t>Manual Data Entry from Company Records</a:t>
            </a:r>
          </a:p>
          <a:p>
            <a:pPr lvl="1">
              <a:buFontTx/>
              <a:buChar char="•"/>
            </a:pPr>
            <a:r>
              <a:rPr lang="en-US" sz="1200" smtClean="0"/>
              <a:t>Multiplied by factors (fixed, experience modified, modeled)</a:t>
            </a:r>
          </a:p>
          <a:p>
            <a:pPr lvl="1">
              <a:buFontTx/>
              <a:buChar char="•"/>
            </a:pPr>
            <a:r>
              <a:rPr lang="en-US" sz="1200" smtClean="0"/>
              <a:t>= Risk Charges; Group risk charges into components by correlation</a:t>
            </a:r>
          </a:p>
          <a:p>
            <a:r>
              <a:rPr lang="en-US" sz="1200" smtClean="0">
                <a:cs typeface="Times New Roman" pitchFamily="18" charset="0"/>
              </a:rPr>
              <a:t>Covariance Calculation </a:t>
            </a:r>
          </a:p>
          <a:p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700"/>
            <a:r>
              <a:rPr lang="en-US" smtClean="0"/>
              <a:t>Page </a:t>
            </a:r>
            <a:fld id="{10FA7374-95CD-4C7B-9BA1-AF1912E495B5}" type="slidenum">
              <a:rPr lang="en-US" smtClean="0"/>
              <a:pPr defTabSz="901700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4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90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1583C0B-2823-4C95-A13B-2CA17F0A7C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0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black">
          <a:xfrm>
            <a:off x="528638" y="6372225"/>
            <a:ext cx="4481512" cy="4254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700" dirty="0" smtClean="0">
                <a:solidFill>
                  <a:schemeClr val="hlink"/>
                </a:solidFill>
              </a:rPr>
              <a:t>Confidential. This presentation is provided for the recipient only and cannot </a:t>
            </a:r>
            <a:br>
              <a:rPr lang="en-US" sz="700" dirty="0" smtClean="0">
                <a:solidFill>
                  <a:schemeClr val="hlink"/>
                </a:solidFill>
              </a:rPr>
            </a:br>
            <a:r>
              <a:rPr lang="en-US" sz="700" dirty="0" smtClean="0">
                <a:solidFill>
                  <a:schemeClr val="hlink"/>
                </a:solidFill>
              </a:rPr>
              <a:t>be reproduced or shared without Fair Isaac Corporation's express consent.</a:t>
            </a:r>
          </a:p>
          <a:p>
            <a:pPr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700" dirty="0" smtClean="0">
                <a:solidFill>
                  <a:schemeClr val="hlink"/>
                </a:solidFill>
              </a:rPr>
              <a:t>© 2010 Fair Isaac Corporation. </a:t>
            </a:r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black">
          <a:xfrm>
            <a:off x="76200" y="6707188"/>
            <a:ext cx="274638" cy="904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/>
          <a:p>
            <a:pPr algn="ctr" defTabSz="925513">
              <a:lnSpc>
                <a:spcPct val="85000"/>
              </a:lnSpc>
              <a:spcAft>
                <a:spcPct val="30000"/>
              </a:spcAft>
              <a:defRPr/>
            </a:pPr>
            <a:fld id="{68A6AE88-A17F-48A7-B073-691208092CF5}" type="slidenum">
              <a:rPr lang="en-US" sz="800">
                <a:solidFill>
                  <a:schemeClr val="hlink"/>
                </a:solidFill>
              </a:rPr>
              <a:pPr algn="ctr" defTabSz="925513">
                <a:lnSpc>
                  <a:spcPct val="85000"/>
                </a:lnSpc>
                <a:spcAft>
                  <a:spcPct val="30000"/>
                </a:spcAft>
                <a:defRPr/>
              </a:pPr>
              <a:t>‹#›</a:t>
            </a:fld>
            <a:endParaRPr lang="en-US" sz="800" dirty="0">
              <a:solidFill>
                <a:schemeClr val="hlink"/>
              </a:solidFill>
            </a:endParaRPr>
          </a:p>
        </p:txBody>
      </p:sp>
      <p:pic>
        <p:nvPicPr>
          <p:cNvPr id="6" name="Picture 42" descr="FICO_LOGO_P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3163" y="5984875"/>
            <a:ext cx="14493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08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504825" y="1600200"/>
            <a:ext cx="8105775" cy="1155700"/>
          </a:xfrm>
        </p:spPr>
        <p:txBody>
          <a:bodyPr lIns="0" rIns="0"/>
          <a:lstStyle>
            <a:lvl1pPr>
              <a:lnSpc>
                <a:spcPct val="90000"/>
              </a:lnSpc>
              <a:defRPr sz="3200"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02085" name="Rectangle 5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504825" y="2849563"/>
            <a:ext cx="8105775" cy="274637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ClrTx/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133600" cy="2433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248400" cy="2433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PT Template Ma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1995-F3A9-4675-A3C5-D7CEAB8F8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 The National Association of Insurance Commissioners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B1EA0-81DF-43A8-8A89-6C7B6639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A19AF-F3DB-4C59-8ACC-9CDB632E7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37719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2209800"/>
            <a:ext cx="37719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7E25-D4B1-46D6-85FE-2877B5D73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1915F-E6AA-485E-885D-FA93CB95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A33E3-93DF-496C-A363-402EDEA37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3193-F8DE-4668-93D3-6D4B3636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8F6D-B286-47B9-969C-5B969210C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6F1A-A64C-4F2D-9817-8AD4E76E8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B16BB-980D-4E6A-A6C0-7707339EF6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0"/>
            <a:ext cx="192405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561975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7261B-6A16-44C2-906A-4FFB6D2D9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91000" cy="129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191000" cy="129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6" descr="FIC-PPT-Template-Format-bas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white">
          <a:xfrm>
            <a:off x="3175" y="917575"/>
            <a:ext cx="914082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4" descr="FIC-PPT-Template-Format-to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1000" y="1143000"/>
            <a:ext cx="8534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381000" y="0"/>
            <a:ext cx="7239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black">
          <a:xfrm>
            <a:off x="528638" y="6707188"/>
            <a:ext cx="3135312" cy="904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700" dirty="0" smtClean="0">
                <a:solidFill>
                  <a:schemeClr val="hlink"/>
                </a:solidFill>
              </a:rPr>
              <a:t>© 2010 Fair Isaac Corporation. Confidential.</a:t>
            </a:r>
          </a:p>
        </p:txBody>
      </p:sp>
      <p:sp>
        <p:nvSpPr>
          <p:cNvPr id="1031" name="Rectangle 18"/>
          <p:cNvSpPr>
            <a:spLocks noChangeArrowheads="1"/>
          </p:cNvSpPr>
          <p:nvPr/>
        </p:nvSpPr>
        <p:spPr bwMode="black">
          <a:xfrm>
            <a:off x="76200" y="6707188"/>
            <a:ext cx="274638" cy="904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/>
          <a:p>
            <a:pPr algn="ctr" defTabSz="925513">
              <a:lnSpc>
                <a:spcPct val="85000"/>
              </a:lnSpc>
              <a:spcAft>
                <a:spcPct val="30000"/>
              </a:spcAft>
              <a:defRPr/>
            </a:pPr>
            <a:fld id="{B9010724-7F32-46F2-A5D5-5DD197FD70D8}" type="slidenum">
              <a:rPr lang="en-US" sz="800">
                <a:solidFill>
                  <a:schemeClr val="hlink"/>
                </a:solidFill>
              </a:rPr>
              <a:pPr algn="ctr" defTabSz="925513">
                <a:lnSpc>
                  <a:spcPct val="85000"/>
                </a:lnSpc>
                <a:spcAft>
                  <a:spcPct val="30000"/>
                </a:spcAft>
                <a:defRPr/>
              </a:pPr>
              <a:t>‹#›</a:t>
            </a:fld>
            <a:endParaRPr lang="en-US" sz="800" dirty="0">
              <a:solidFill>
                <a:schemeClr val="hlink"/>
              </a:solidFill>
            </a:endParaRPr>
          </a:p>
        </p:txBody>
      </p:sp>
      <p:pic>
        <p:nvPicPr>
          <p:cNvPr id="1032" name="Picture 99" descr="FICO_LOGO_PPT-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34288" y="209550"/>
            <a:ext cx="14335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9pPr>
    </p:titleStyle>
    <p:bodyStyle>
      <a:lvl1pPr marL="233363" indent="-233363" algn="l" defTabSz="158750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tx1"/>
        </a:buClr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7013" algn="l" defTabSz="158750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2pPr>
      <a:lvl3pPr marL="858838" indent="-169863" algn="l" defTabSz="158750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3pPr>
      <a:lvl4pPr marL="1139825" indent="-166688" algn="l" defTabSz="158750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4pPr>
      <a:lvl5pPr marL="1468438" indent="-95250" algn="l" defTabSz="158750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»"/>
        <a:defRPr sz="1600">
          <a:solidFill>
            <a:srgbClr val="000000"/>
          </a:solidFill>
          <a:latin typeface="+mn-lt"/>
          <a:cs typeface="+mn-cs"/>
        </a:defRPr>
      </a:lvl5pPr>
      <a:lvl6pPr marL="1925638" indent="-95250" algn="l" defTabSz="15875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»"/>
        <a:defRPr sz="1600">
          <a:solidFill>
            <a:srgbClr val="000000"/>
          </a:solidFill>
          <a:latin typeface="+mn-lt"/>
          <a:cs typeface="+mn-cs"/>
        </a:defRPr>
      </a:lvl6pPr>
      <a:lvl7pPr marL="2382838" indent="-95250" algn="l" defTabSz="15875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»"/>
        <a:defRPr sz="1600">
          <a:solidFill>
            <a:srgbClr val="000000"/>
          </a:solidFill>
          <a:latin typeface="+mn-lt"/>
          <a:cs typeface="+mn-cs"/>
        </a:defRPr>
      </a:lvl7pPr>
      <a:lvl8pPr marL="2840038" indent="-95250" algn="l" defTabSz="15875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»"/>
        <a:defRPr sz="1600">
          <a:solidFill>
            <a:srgbClr val="000000"/>
          </a:solidFill>
          <a:latin typeface="+mn-lt"/>
          <a:cs typeface="+mn-cs"/>
        </a:defRPr>
      </a:lvl8pPr>
      <a:lvl9pPr marL="3297238" indent="-95250" algn="l" defTabSz="15875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»"/>
        <a:defRPr sz="1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PPT Template Mast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76962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»"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»"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2009 The National Association of Insurance Commissioners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»"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195A4B-1420-49D4-B9ED-3E1896907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0" r:id="rId2"/>
    <p:sldLayoutId id="2147483749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43" r:id="rId9"/>
    <p:sldLayoutId id="2147483742" r:id="rId10"/>
    <p:sldLayoutId id="214748374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Haettenschweiler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4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8001000" cy="1981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2D2D8A"/>
                </a:solidFill>
              </a:rPr>
              <a:t>XXIII Annual ASSAL </a:t>
            </a:r>
            <a:br>
              <a:rPr lang="en-US" sz="5400" dirty="0" smtClean="0">
                <a:solidFill>
                  <a:srgbClr val="2D2D8A"/>
                </a:solidFill>
              </a:rPr>
            </a:br>
            <a:r>
              <a:rPr lang="en-US" sz="5400" dirty="0" smtClean="0">
                <a:solidFill>
                  <a:srgbClr val="2D2D8A"/>
                </a:solidFill>
              </a:rPr>
              <a:t>General Meeting</a:t>
            </a:r>
            <a:endParaRPr lang="en-US" sz="5400" dirty="0" smtClean="0">
              <a:solidFill>
                <a:srgbClr val="2D2D8A"/>
              </a:solidFill>
            </a:endParaRPr>
          </a:p>
        </p:txBody>
      </p:sp>
      <p:sp>
        <p:nvSpPr>
          <p:cNvPr id="27650" name="Rectangle 8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91400" cy="2057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US Risk-Based Supervision</a:t>
            </a:r>
          </a:p>
          <a:p>
            <a:pPr eaLnBrk="1" hangingPunct="1"/>
            <a:r>
              <a:rPr lang="en-US" sz="3600" dirty="0" smtClean="0"/>
              <a:t>Director </a:t>
            </a:r>
            <a:r>
              <a:rPr lang="en-US" sz="3600" dirty="0" smtClean="0"/>
              <a:t>Christina Urias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April 23, 2012</a:t>
            </a:r>
            <a:endParaRPr lang="en-US" sz="3600" dirty="0" smtClean="0"/>
          </a:p>
        </p:txBody>
      </p:sp>
      <p:sp>
        <p:nvSpPr>
          <p:cNvPr id="27651" name="Rectangle 79"/>
          <p:cNvSpPr>
            <a:spLocks noChangeArrowheads="1"/>
          </p:cNvSpPr>
          <p:nvPr/>
        </p:nvSpPr>
        <p:spPr bwMode="gray">
          <a:xfrm>
            <a:off x="528638" y="5105400"/>
            <a:ext cx="38576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95000"/>
              </a:lnSpc>
              <a:buFont typeface="Arial" charset="0"/>
              <a:buNone/>
            </a:pPr>
            <a:r>
              <a:rPr lang="en-US" sz="1600">
                <a:solidFill>
                  <a:schemeClr val="bg1"/>
                </a:solidFill>
              </a:rPr>
              <a:t/>
            </a:r>
            <a:br>
              <a:rPr lang="en-US" sz="1600">
                <a:solidFill>
                  <a:schemeClr val="bg1"/>
                </a:solidFill>
              </a:rPr>
            </a:br>
            <a:endParaRPr 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 Solvency Framework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Font typeface="Arial" charset="0"/>
              <a:buChar char="•"/>
            </a:pPr>
            <a:r>
              <a:rPr lang="en-US" sz="2400" smtClean="0"/>
              <a:t>Primary goal is to ensure financial health of insurers for purposes of protecting policyholders </a:t>
            </a:r>
          </a:p>
          <a:p>
            <a:pPr marL="673100" lvl="2" indent="-273050"/>
            <a:r>
              <a:rPr lang="en-US" sz="2000" smtClean="0"/>
              <a:t>Work with companies to remedy areas of concern</a:t>
            </a:r>
          </a:p>
          <a:p>
            <a:pPr marL="673100" lvl="2" indent="-273050"/>
            <a:r>
              <a:rPr lang="en-US" sz="2000" smtClean="0"/>
              <a:t>More severe interventions if company continues to deteriorate e.g.  regulators will run off or liquidate the insurer if necessary to ensure protection of existing policyholders</a:t>
            </a:r>
          </a:p>
          <a:p>
            <a:pPr marL="673100" lvl="2" indent="-273050"/>
            <a:r>
              <a:rPr lang="en-US" sz="2000" smtClean="0"/>
              <a:t>A zero insolvencies goal would require a different system</a:t>
            </a:r>
          </a:p>
          <a:p>
            <a:pPr marL="273050" lvl="1" indent="-273050">
              <a:buFont typeface="Arial" charset="0"/>
              <a:buChar char="•"/>
            </a:pPr>
            <a:r>
              <a:rPr lang="en-US" sz="2400" smtClean="0"/>
              <a:t>Additional goals include availability and affordability of insurance, stable and competitive markets </a:t>
            </a:r>
          </a:p>
          <a:p>
            <a:endParaRPr lang="en-US" sz="240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7D9DD2-5FDF-4E49-98B6-831714DD7FC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562600" cy="1143000"/>
          </a:xfrm>
        </p:spPr>
        <p:txBody>
          <a:bodyPr/>
          <a:lstStyle/>
          <a:p>
            <a:r>
              <a:rPr lang="en-US" dirty="0" smtClean="0"/>
              <a:t>US Solvency Framework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96200" cy="3916363"/>
          </a:xfrm>
        </p:spPr>
        <p:txBody>
          <a:bodyPr/>
          <a:lstStyle/>
          <a:p>
            <a:r>
              <a:rPr lang="en-US" dirty="0" smtClean="0"/>
              <a:t>Pillar 1</a:t>
            </a:r>
          </a:p>
          <a:p>
            <a:pPr lvl="1"/>
            <a:r>
              <a:rPr lang="en-US" dirty="0" smtClean="0"/>
              <a:t>Laws and Regulations</a:t>
            </a:r>
          </a:p>
          <a:p>
            <a:pPr lvl="1"/>
            <a:r>
              <a:rPr lang="en-US" dirty="0" smtClean="0"/>
              <a:t>Risk-Based Capital (RBC</a:t>
            </a:r>
            <a:r>
              <a:rPr lang="en-US" dirty="0" smtClean="0"/>
              <a:t>)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3200" dirty="0" smtClean="0"/>
              <a:t>Pillar </a:t>
            </a:r>
            <a:r>
              <a:rPr lang="en-US" sz="3200" dirty="0"/>
              <a:t>2</a:t>
            </a:r>
          </a:p>
          <a:p>
            <a:pPr lvl="1">
              <a:defRPr/>
            </a:pPr>
            <a:r>
              <a:rPr lang="en-US" dirty="0"/>
              <a:t>Regulatory Oversight, Assessment and </a:t>
            </a:r>
            <a:r>
              <a:rPr lang="en-US" dirty="0" smtClean="0"/>
              <a:t>Monitoring</a:t>
            </a:r>
          </a:p>
          <a:p>
            <a:pPr>
              <a:defRPr/>
            </a:pPr>
            <a:r>
              <a:rPr lang="en-US" dirty="0" smtClean="0"/>
              <a:t>Pillar </a:t>
            </a:r>
            <a:r>
              <a:rPr lang="en-US" dirty="0"/>
              <a:t>3</a:t>
            </a:r>
          </a:p>
          <a:p>
            <a:pPr lvl="1">
              <a:defRPr/>
            </a:pPr>
            <a:r>
              <a:rPr lang="en-US" dirty="0"/>
              <a:t>Public and Regulatory Reporting Requirements for Insurers</a:t>
            </a:r>
          </a:p>
          <a:p>
            <a:pPr lvl="1">
              <a:defRPr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FF00A9-4E1D-4A87-8E93-C1A118336A3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562600" cy="1143000"/>
          </a:xfrm>
        </p:spPr>
        <p:txBody>
          <a:bodyPr/>
          <a:lstStyle/>
          <a:p>
            <a:r>
              <a:rPr lang="en-US" smtClean="0"/>
              <a:t>US Solvency Framework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marL="273050" indent="-273050"/>
            <a:r>
              <a:rPr lang="en-US" sz="2400" smtClean="0"/>
              <a:t>Licensing</a:t>
            </a:r>
          </a:p>
          <a:p>
            <a:pPr marL="673100" lvl="1" indent="-273050">
              <a:buFont typeface="Arial" charset="0"/>
              <a:buChar char="•"/>
            </a:pPr>
            <a:r>
              <a:rPr lang="en-US" sz="2000" smtClean="0"/>
              <a:t>Each state of operation requires compliance with its laws</a:t>
            </a:r>
            <a:br>
              <a:rPr lang="en-US" sz="2000" smtClean="0"/>
            </a:br>
            <a:r>
              <a:rPr lang="en-US" sz="2000" smtClean="0"/>
              <a:t>and regulations (subject to NAIC accreditation requirements);</a:t>
            </a:r>
            <a:br>
              <a:rPr lang="en-US" sz="2000" smtClean="0"/>
            </a:br>
            <a:r>
              <a:rPr lang="en-US" sz="2000" smtClean="0"/>
              <a:t>not a passport system</a:t>
            </a:r>
          </a:p>
          <a:p>
            <a:pPr marL="673100" lvl="1" indent="-273050">
              <a:buFont typeface="Arial" charset="0"/>
              <a:buChar char="•"/>
            </a:pPr>
            <a:r>
              <a:rPr lang="en-US" sz="2000" smtClean="0"/>
              <a:t>Domiciliary state, typically first state of licensure, is lead regulator</a:t>
            </a:r>
          </a:p>
          <a:p>
            <a:pPr marL="1073150" lvl="2" indent="-273050"/>
            <a:r>
              <a:rPr lang="en-US" sz="1800" smtClean="0"/>
              <a:t>Adequate business plan required to apply</a:t>
            </a:r>
          </a:p>
          <a:p>
            <a:pPr marL="1073150" lvl="2" indent="-273050"/>
            <a:r>
              <a:rPr lang="en-US" sz="1800" smtClean="0"/>
              <a:t>Fixed minimum capital or simple capital calculation must be met, and subject to RBC once up and running</a:t>
            </a:r>
          </a:p>
          <a:p>
            <a:pPr marL="1073150" lvl="2" indent="-273050"/>
            <a:r>
              <a:rPr lang="en-US" sz="1800" smtClean="0"/>
              <a:t>Fit and proper management checked for licensure</a:t>
            </a:r>
          </a:p>
          <a:p>
            <a:pPr marL="1530350" lvl="3" indent="-273050">
              <a:buFont typeface="Arial" charset="0"/>
              <a:buChar char="•"/>
            </a:pPr>
            <a:r>
              <a:rPr lang="en-US" sz="1800" smtClean="0"/>
              <a:t>Criminal background check</a:t>
            </a:r>
          </a:p>
          <a:p>
            <a:pPr marL="1530350" lvl="3" indent="-273050">
              <a:buFont typeface="Arial" charset="0"/>
              <a:buChar char="•"/>
            </a:pPr>
            <a:r>
              <a:rPr lang="en-US" sz="1800" smtClean="0"/>
              <a:t>Proper experience, skills</a:t>
            </a:r>
          </a:p>
          <a:p>
            <a:pPr marL="673100" lvl="1" indent="-273050">
              <a:buFont typeface="Arial" charset="0"/>
              <a:buChar char="•"/>
            </a:pPr>
            <a:r>
              <a:rPr lang="en-US" sz="2000" smtClean="0"/>
              <a:t>Guaranty fund participation</a:t>
            </a:r>
          </a:p>
          <a:p>
            <a:pPr marL="1073150" lvl="2" indent="-273050"/>
            <a:r>
              <a:rPr lang="en-US" sz="1800" smtClean="0"/>
              <a:t>Unique State-based policyholder protection system </a:t>
            </a:r>
          </a:p>
          <a:p>
            <a:pPr marL="1073150" lvl="2" indent="-273050"/>
            <a:r>
              <a:rPr lang="en-US" sz="1800" smtClean="0"/>
              <a:t>Remaining insurers in the sector are assessed a portion of the shortage of policyholder liabilities less assets 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6CAF09-C10E-4D99-9AE4-DAEDFE3D7B8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562600" cy="1143000"/>
          </a:xfrm>
        </p:spPr>
        <p:txBody>
          <a:bodyPr/>
          <a:lstStyle/>
          <a:p>
            <a:r>
              <a:rPr lang="en-US" smtClean="0"/>
              <a:t>US Solvency Framework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/>
          <a:lstStyle/>
          <a:p>
            <a:pPr marL="273050" lvl="1" indent="-273050">
              <a:buFont typeface="Arial" charset="0"/>
              <a:buChar char="•"/>
            </a:pPr>
            <a:r>
              <a:rPr lang="en-US" sz="2400" smtClean="0"/>
              <a:t>Notice of Material Transactions, including </a:t>
            </a:r>
            <a:br>
              <a:rPr lang="en-US" sz="2400" smtClean="0"/>
            </a:br>
            <a:r>
              <a:rPr lang="en-US" sz="2400" smtClean="0"/>
              <a:t>intra-group transactions:</a:t>
            </a:r>
          </a:p>
          <a:p>
            <a:pPr marL="1130300" lvl="3" indent="-273050">
              <a:buFont typeface="Arial" charset="0"/>
              <a:buChar char="•"/>
            </a:pPr>
            <a:r>
              <a:rPr lang="en-US" sz="1800" smtClean="0"/>
              <a:t>Acquisition/disposition of assets</a:t>
            </a:r>
          </a:p>
          <a:p>
            <a:pPr marL="1130300" lvl="3" indent="-273050">
              <a:buFont typeface="Arial" charset="0"/>
              <a:buChar char="•"/>
            </a:pPr>
            <a:r>
              <a:rPr lang="en-US" sz="1800" smtClean="0"/>
              <a:t>Revisions to reinsurance agreements</a:t>
            </a:r>
          </a:p>
          <a:p>
            <a:pPr marL="1130300" lvl="3" indent="-273050">
              <a:buFont typeface="Arial" charset="0"/>
              <a:buChar char="•"/>
            </a:pPr>
            <a:r>
              <a:rPr lang="en-US" sz="1800" smtClean="0"/>
              <a:t>Material guarantees/transactions</a:t>
            </a:r>
          </a:p>
          <a:p>
            <a:pPr marL="273050" lvl="1" indent="-273050">
              <a:buFont typeface="Arial" charset="0"/>
              <a:buChar char="•"/>
            </a:pPr>
            <a:r>
              <a:rPr lang="en-US" sz="2400" smtClean="0"/>
              <a:t>Acquisition/change of control of insurer is approved or rejected by the insurance commissioner</a:t>
            </a:r>
          </a:p>
          <a:p>
            <a:pPr marL="273050" lvl="1" indent="-273050">
              <a:buFont typeface="Arial" charset="0"/>
              <a:buChar char="•"/>
            </a:pPr>
            <a:r>
              <a:rPr lang="en-US" sz="2400" smtClean="0"/>
              <a:t>Investment limitations</a:t>
            </a:r>
          </a:p>
          <a:p>
            <a:pPr marL="673100" lvl="2" indent="-273050"/>
            <a:r>
              <a:rPr lang="en-US" sz="2000" smtClean="0"/>
              <a:t>Prudent person approach</a:t>
            </a:r>
          </a:p>
          <a:p>
            <a:pPr marL="673100" lvl="2" indent="-273050"/>
            <a:r>
              <a:rPr lang="en-US" sz="2000" smtClean="0"/>
              <a:t>Defined limits approach</a:t>
            </a:r>
          </a:p>
          <a:p>
            <a:pPr marL="673100" lvl="2" indent="-273050"/>
            <a:r>
              <a:rPr lang="en-US" sz="2000" smtClean="0"/>
              <a:t>Derivative use plan requirements</a:t>
            </a:r>
          </a:p>
          <a:p>
            <a:pPr marL="673100" lvl="2" indent="-273050"/>
            <a:r>
              <a:rPr lang="en-US" sz="2000" smtClean="0"/>
              <a:t>Asset adequacy tests and asset/liability matching requirements for life products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E83B85-2F01-4CC4-96D4-36E6A305365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562600" cy="990600"/>
          </a:xfrm>
        </p:spPr>
        <p:txBody>
          <a:bodyPr/>
          <a:lstStyle/>
          <a:p>
            <a:r>
              <a:rPr lang="en-US" smtClean="0"/>
              <a:t>US Solvency Framework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 marL="273050" indent="-273050"/>
            <a:r>
              <a:rPr lang="en-US" sz="2400" smtClean="0"/>
              <a:t>RBC Overview</a:t>
            </a:r>
            <a:endParaRPr lang="en-US" sz="2000" smtClean="0"/>
          </a:p>
          <a:p>
            <a:pPr marL="742950" lvl="2" indent="-285750"/>
            <a:r>
              <a:rPr lang="en-US" sz="2000" smtClean="0"/>
              <a:t>Developed in early 1990s;</a:t>
            </a:r>
            <a:r>
              <a:rPr lang="en-US" sz="2200" smtClean="0"/>
              <a:t> F</a:t>
            </a:r>
            <a:r>
              <a:rPr lang="en-US" sz="2000" smtClean="0"/>
              <a:t>inalized formulas:</a:t>
            </a:r>
          </a:p>
          <a:p>
            <a:pPr marL="1200150" lvl="3" indent="-285750">
              <a:buFont typeface="Arial" charset="0"/>
              <a:buChar char="•"/>
            </a:pPr>
            <a:r>
              <a:rPr lang="en-US" sz="1800" smtClean="0"/>
              <a:t>Life RBC 1993</a:t>
            </a:r>
          </a:p>
          <a:p>
            <a:pPr marL="1200150" lvl="3" indent="-285750">
              <a:buFont typeface="Arial" charset="0"/>
              <a:buChar char="•"/>
            </a:pPr>
            <a:r>
              <a:rPr lang="en-US" sz="1800" smtClean="0"/>
              <a:t>Property/Casualty RBC 1994</a:t>
            </a:r>
          </a:p>
          <a:p>
            <a:pPr marL="1200150" lvl="3" indent="-285750">
              <a:buFont typeface="Arial" charset="0"/>
              <a:buChar char="•"/>
            </a:pPr>
            <a:r>
              <a:rPr lang="en-US" sz="1800" smtClean="0"/>
              <a:t>Health RBC 1998</a:t>
            </a:r>
          </a:p>
          <a:p>
            <a:pPr marL="742950" lvl="2" indent="-285750"/>
            <a:r>
              <a:rPr lang="en-US" sz="2000" smtClean="0"/>
              <a:t>Maintained and evaluated continuously with eye toward predominant risks for each industry segment</a:t>
            </a:r>
          </a:p>
          <a:p>
            <a:pPr marL="742950" lvl="2" indent="-285750"/>
            <a:r>
              <a:rPr lang="en-US" sz="2000" smtClean="0"/>
              <a:t>The formula considers the entity’s size, structure and risk profile</a:t>
            </a:r>
          </a:p>
          <a:p>
            <a:pPr marL="742950" lvl="2" indent="-285750"/>
            <a:r>
              <a:rPr lang="en-US" sz="2000" smtClean="0"/>
              <a:t>Standardized approach, mainly factor based but with some stochastic and full modeling  (predominantly Life RBC) upgrades over the years</a:t>
            </a:r>
            <a:endParaRPr lang="en-US" sz="2000" i="1" u="sng" smtClean="0"/>
          </a:p>
          <a:p>
            <a:pPr marL="742950" lvl="2" indent="-285750"/>
            <a:r>
              <a:rPr lang="en-US" sz="2000" smtClean="0"/>
              <a:t>Not all risks are accounted for – only material categories of risks </a:t>
            </a:r>
          </a:p>
          <a:p>
            <a:pPr marL="742950" lvl="2" indent="-285750"/>
            <a:r>
              <a:rPr lang="en-US" sz="2000" smtClean="0"/>
              <a:t>RBC formulas are uniform among the states</a:t>
            </a:r>
          </a:p>
          <a:p>
            <a:pPr marL="742950" lvl="2" indent="-285750"/>
            <a:r>
              <a:rPr lang="en-US" sz="2000" smtClean="0"/>
              <a:t>Largely tied to annual financial reporting for verifiability</a:t>
            </a:r>
          </a:p>
          <a:p>
            <a:pPr marL="742950" lvl="2" indent="-285750"/>
            <a:r>
              <a:rPr lang="en-US" sz="2000" smtClean="0"/>
              <a:t>Annual modifications occur, both maintenance and enhancements</a:t>
            </a:r>
            <a:endParaRPr lang="en-US" sz="1600" b="1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8FB8F4-CF7A-4301-9156-2A9BF174A03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562600" cy="990600"/>
          </a:xfrm>
        </p:spPr>
        <p:txBody>
          <a:bodyPr/>
          <a:lstStyle/>
          <a:p>
            <a:r>
              <a:rPr lang="en-US" smtClean="0"/>
              <a:t>US Solvency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marL="274320" indent="-274320">
              <a:buFont typeface="Arial" pitchFamily="34" charset="0"/>
              <a:buChar char="•"/>
              <a:defRPr/>
            </a:pPr>
            <a:r>
              <a:rPr lang="en-US" sz="2400" dirty="0"/>
              <a:t>Risk-Based </a:t>
            </a:r>
            <a:r>
              <a:rPr lang="en-US" sz="2400" dirty="0" smtClean="0"/>
              <a:t>Capital (RBC) Results</a:t>
            </a:r>
          </a:p>
          <a:p>
            <a:pPr marL="0" indent="0">
              <a:buFontTx/>
              <a:buNone/>
              <a:defRPr/>
            </a:pPr>
            <a:endParaRPr lang="en-US" sz="1800" dirty="0" smtClean="0"/>
          </a:p>
          <a:p>
            <a:pPr marL="731520" lvl="3" indent="-274320">
              <a:buFont typeface="Arial" pitchFamily="34" charset="0"/>
              <a:buChar char="•"/>
              <a:defRPr/>
            </a:pPr>
            <a:r>
              <a:rPr lang="en-US" sz="1800" dirty="0" smtClean="0"/>
              <a:t>RBC is a baseline tool for providing legal authority for specific regulator action</a:t>
            </a:r>
          </a:p>
          <a:p>
            <a:pPr marL="742950" lvl="2" indent="-285750">
              <a:buFont typeface="Arial" pitchFamily="34" charset="0"/>
              <a:buChar char="•"/>
              <a:defRPr/>
            </a:pPr>
            <a:r>
              <a:rPr lang="en-US" sz="2000" dirty="0" smtClean="0"/>
              <a:t>Provides 4 action level triggers based on minimum </a:t>
            </a:r>
            <a:r>
              <a:rPr lang="en-US" sz="2000" dirty="0"/>
              <a:t>regulatory capital </a:t>
            </a:r>
            <a:r>
              <a:rPr lang="en-US" sz="2000" dirty="0" smtClean="0"/>
              <a:t>levels - NOT a target capital level or intended as a financial strength indicator above the action levels</a:t>
            </a:r>
            <a:endParaRPr lang="en-US" sz="2000" dirty="0"/>
          </a:p>
          <a:p>
            <a:pPr marL="742950" lvl="2" indent="-285750">
              <a:buFont typeface="Arial" pitchFamily="34" charset="0"/>
              <a:buChar char="•"/>
              <a:defRPr/>
            </a:pPr>
            <a:r>
              <a:rPr lang="en-US" sz="2000" dirty="0" smtClean="0"/>
              <a:t>RBC is supported by a number of Pillar II and Pillar III tools</a:t>
            </a:r>
            <a:endParaRPr lang="en-US" sz="2000" dirty="0"/>
          </a:p>
          <a:p>
            <a:pPr marL="1074420" lvl="2" indent="-274320">
              <a:buFont typeface="Arial" pitchFamily="34" charset="0"/>
              <a:buChar char="•"/>
              <a:defRPr/>
            </a:pPr>
            <a:r>
              <a:rPr lang="en-US" sz="1800" dirty="0" smtClean="0"/>
              <a:t>Used </a:t>
            </a:r>
            <a:r>
              <a:rPr lang="en-US" sz="1800" dirty="0"/>
              <a:t>in concert with other analysis and exam findings </a:t>
            </a:r>
          </a:p>
          <a:p>
            <a:pPr marL="1074420" lvl="2" indent="-274320">
              <a:buFont typeface="Arial" pitchFamily="34" charset="0"/>
              <a:buChar char="•"/>
              <a:defRPr/>
            </a:pPr>
            <a:r>
              <a:rPr lang="en-US" sz="1800" dirty="0" smtClean="0"/>
              <a:t>Augmented by robust annual and quarterly financial reporting and State authority for supplemental reporting or data submission</a:t>
            </a:r>
            <a:endParaRPr lang="en-US" sz="1600" dirty="0"/>
          </a:p>
          <a:p>
            <a:pPr marL="742950" lvl="2" indent="-285750">
              <a:buFont typeface="Arial" pitchFamily="34" charset="0"/>
              <a:buChar char="•"/>
              <a:defRPr/>
            </a:pPr>
            <a:r>
              <a:rPr lang="en-US" sz="2000" dirty="0"/>
              <a:t>Not totally accurate for all companies but reasonably accurate for most companies</a:t>
            </a:r>
          </a:p>
          <a:p>
            <a:pPr marL="742950" lvl="2" indent="-285750">
              <a:buFont typeface="Arial" pitchFamily="34" charset="0"/>
              <a:buChar char="•"/>
              <a:defRPr/>
            </a:pPr>
            <a:r>
              <a:rPr lang="en-US" sz="2000" dirty="0"/>
              <a:t>Found to be highly effective in HELPING to identify weakly capitalized insurers</a:t>
            </a:r>
          </a:p>
          <a:p>
            <a:pPr marL="914400" lvl="2" indent="0">
              <a:buFontTx/>
              <a:buNone/>
              <a:defRPr/>
            </a:pPr>
            <a:endParaRPr lang="en-US" sz="1600" b="1" dirty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9B9C26-EF3E-43BB-AA7B-E2B79F09021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 BASED CAPITAL CALCULATION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attached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B1EA0-81DF-43A8-8A89-6C7B663976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689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562600" cy="1066800"/>
          </a:xfrm>
        </p:spPr>
        <p:txBody>
          <a:bodyPr/>
          <a:lstStyle/>
          <a:p>
            <a:r>
              <a:rPr lang="en-US" smtClean="0"/>
              <a:t>US Solvency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SMI review of RBC: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 smtClean="0"/>
              <a:t>Purpose </a:t>
            </a:r>
            <a:r>
              <a:rPr lang="en-US" sz="2000" dirty="0"/>
              <a:t>of RBC in U.S. Regulatory </a:t>
            </a:r>
            <a:r>
              <a:rPr lang="en-US" sz="2000" dirty="0" smtClean="0"/>
              <a:t>Framework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US regulators’ response:</a:t>
            </a:r>
          </a:p>
          <a:p>
            <a:pPr lvl="3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Maintain RBC as one of many analytical tools, not a target capital level</a:t>
            </a:r>
          </a:p>
          <a:p>
            <a:pPr lvl="3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Rely upon RBC for explicit actions authorized by statute</a:t>
            </a:r>
          </a:p>
          <a:p>
            <a:pPr marL="914400" lvl="2" indent="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/>
              <a:t>RBC </a:t>
            </a:r>
            <a:r>
              <a:rPr lang="en-US" sz="2000" dirty="0" smtClean="0"/>
              <a:t>Enhancements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Assess missing risks - considering a catastrophe component for property/casualty RBC</a:t>
            </a:r>
          </a:p>
          <a:p>
            <a:pPr marL="914400" lvl="2" indent="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/>
              <a:t>Partial Internal Models for </a:t>
            </a:r>
            <a:r>
              <a:rPr lang="en-US" sz="2000" dirty="0" smtClean="0"/>
              <a:t>RBC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Life RBC currently uses modeling for variable annuities with certain guarantees and similar products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Considering expansion to other life products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800" dirty="0" smtClean="0"/>
              <a:t>Principle-Based Reserve project will increase RBC models</a:t>
            </a:r>
            <a:endParaRPr lang="en-US" sz="1800" dirty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1F6F58-9723-48B2-8A7B-0C38BB3B920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">
  <a:themeElements>
    <a:clrScheme name="">
      <a:dk1>
        <a:srgbClr val="003F5F"/>
      </a:dk1>
      <a:lt1>
        <a:srgbClr val="FFFFFF"/>
      </a:lt1>
      <a:dk2>
        <a:srgbClr val="A3120D"/>
      </a:dk2>
      <a:lt2>
        <a:srgbClr val="D7D2CB"/>
      </a:lt2>
      <a:accent1>
        <a:srgbClr val="616265"/>
      </a:accent1>
      <a:accent2>
        <a:srgbClr val="FFC82E"/>
      </a:accent2>
      <a:accent3>
        <a:srgbClr val="FFFFFF"/>
      </a:accent3>
      <a:accent4>
        <a:srgbClr val="003450"/>
      </a:accent4>
      <a:accent5>
        <a:srgbClr val="B7B7B8"/>
      </a:accent5>
      <a:accent6>
        <a:srgbClr val="E7B529"/>
      </a:accent6>
      <a:hlink>
        <a:srgbClr val="80A3B7"/>
      </a:hlink>
      <a:folHlink>
        <a:srgbClr val="A2AC59"/>
      </a:folHlink>
    </a:clrScheme>
    <a:fontScheme name="FICO 2010 CONFIDENTIAL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 typeface="Arial" charset="0"/>
          <a:buChar char="»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 typeface="Arial" charset="0"/>
          <a:buChar char="»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ICO 2010 CONFIDENTIAL 1">
        <a:dk1>
          <a:srgbClr val="000000"/>
        </a:dk1>
        <a:lt1>
          <a:srgbClr val="FFFFFF"/>
        </a:lt1>
        <a:dk2>
          <a:srgbClr val="A3100D"/>
        </a:dk2>
        <a:lt2>
          <a:srgbClr val="D9D8BE"/>
        </a:lt2>
        <a:accent1>
          <a:srgbClr val="F47B1F"/>
        </a:accent1>
        <a:accent2>
          <a:srgbClr val="FFC94E"/>
        </a:accent2>
        <a:accent3>
          <a:srgbClr val="FFFFFF"/>
        </a:accent3>
        <a:accent4>
          <a:srgbClr val="000000"/>
        </a:accent4>
        <a:accent5>
          <a:srgbClr val="F8BFAB"/>
        </a:accent5>
        <a:accent6>
          <a:srgbClr val="E7B646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2">
        <a:dk1>
          <a:srgbClr val="000000"/>
        </a:dk1>
        <a:lt1>
          <a:srgbClr val="FFFFFF"/>
        </a:lt1>
        <a:dk2>
          <a:srgbClr val="A3100D"/>
        </a:dk2>
        <a:lt2>
          <a:srgbClr val="D9D8BE"/>
        </a:lt2>
        <a:accent1>
          <a:srgbClr val="67686B"/>
        </a:accent1>
        <a:accent2>
          <a:srgbClr val="FFC94E"/>
        </a:accent2>
        <a:accent3>
          <a:srgbClr val="FFFFFF"/>
        </a:accent3>
        <a:accent4>
          <a:srgbClr val="000000"/>
        </a:accent4>
        <a:accent5>
          <a:srgbClr val="B8B9BA"/>
        </a:accent5>
        <a:accent6>
          <a:srgbClr val="E7B646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3">
        <a:dk1>
          <a:srgbClr val="4D4E49"/>
        </a:dk1>
        <a:lt1>
          <a:srgbClr val="FFFFFF"/>
        </a:lt1>
        <a:dk2>
          <a:srgbClr val="A3100D"/>
        </a:dk2>
        <a:lt2>
          <a:srgbClr val="D9D8BE"/>
        </a:lt2>
        <a:accent1>
          <a:srgbClr val="67686B"/>
        </a:accent1>
        <a:accent2>
          <a:srgbClr val="FFC94E"/>
        </a:accent2>
        <a:accent3>
          <a:srgbClr val="FFFFFF"/>
        </a:accent3>
        <a:accent4>
          <a:srgbClr val="40413D"/>
        </a:accent4>
        <a:accent5>
          <a:srgbClr val="B8B9BA"/>
        </a:accent5>
        <a:accent6>
          <a:srgbClr val="E7B646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4">
        <a:dk1>
          <a:srgbClr val="42433F"/>
        </a:dk1>
        <a:lt1>
          <a:srgbClr val="FFFFFF"/>
        </a:lt1>
        <a:dk2>
          <a:srgbClr val="A3100D"/>
        </a:dk2>
        <a:lt2>
          <a:srgbClr val="D9D8BE"/>
        </a:lt2>
        <a:accent1>
          <a:srgbClr val="67686B"/>
        </a:accent1>
        <a:accent2>
          <a:srgbClr val="FFC94E"/>
        </a:accent2>
        <a:accent3>
          <a:srgbClr val="FFFFFF"/>
        </a:accent3>
        <a:accent4>
          <a:srgbClr val="373834"/>
        </a:accent4>
        <a:accent5>
          <a:srgbClr val="B8B9BA"/>
        </a:accent5>
        <a:accent6>
          <a:srgbClr val="E7B646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5">
        <a:dk1>
          <a:srgbClr val="003F5F"/>
        </a:dk1>
        <a:lt1>
          <a:srgbClr val="FFFFFF"/>
        </a:lt1>
        <a:dk2>
          <a:srgbClr val="A3100D"/>
        </a:dk2>
        <a:lt2>
          <a:srgbClr val="D9D8BE"/>
        </a:lt2>
        <a:accent1>
          <a:srgbClr val="67686B"/>
        </a:accent1>
        <a:accent2>
          <a:srgbClr val="FFC94E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7B646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6">
        <a:dk1>
          <a:srgbClr val="003F5F"/>
        </a:dk1>
        <a:lt1>
          <a:srgbClr val="FFFFFF"/>
        </a:lt1>
        <a:dk2>
          <a:srgbClr val="A3100D"/>
        </a:dk2>
        <a:lt2>
          <a:srgbClr val="D9D8BE"/>
        </a:lt2>
        <a:accent1>
          <a:srgbClr val="67686B"/>
        </a:accent1>
        <a:accent2>
          <a:srgbClr val="F8C525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1B220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7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7686B"/>
        </a:accent1>
        <a:accent2>
          <a:srgbClr val="F8C525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1B220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8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7686B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7B529"/>
        </a:accent6>
        <a:hlink>
          <a:srgbClr val="507AA8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9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7686B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7B529"/>
        </a:accent6>
        <a:hlink>
          <a:srgbClr val="80A153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0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7686B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7B529"/>
        </a:accent6>
        <a:hlink>
          <a:srgbClr val="80A1B7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1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7686B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8B9BA"/>
        </a:accent5>
        <a:accent6>
          <a:srgbClr val="E7B529"/>
        </a:accent6>
        <a:hlink>
          <a:srgbClr val="80A1B7"/>
        </a:hlink>
        <a:folHlink>
          <a:srgbClr val="8B8E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2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4D4E53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2B2B3"/>
        </a:accent5>
        <a:accent6>
          <a:srgbClr val="E7B529"/>
        </a:accent6>
        <a:hlink>
          <a:srgbClr val="80A1B7"/>
        </a:hlink>
        <a:folHlink>
          <a:srgbClr val="8B8E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3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4D4E53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2B2B3"/>
        </a:accent5>
        <a:accent6>
          <a:srgbClr val="E7B529"/>
        </a:accent6>
        <a:hlink>
          <a:srgbClr val="80A1B7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4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16265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7B7B8"/>
        </a:accent5>
        <a:accent6>
          <a:srgbClr val="E7B529"/>
        </a:accent6>
        <a:hlink>
          <a:srgbClr val="80A1B7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5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16265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7B7B8"/>
        </a:accent5>
        <a:accent6>
          <a:srgbClr val="E7B529"/>
        </a:accent6>
        <a:hlink>
          <a:srgbClr val="7E99AA"/>
        </a:hlink>
        <a:folHlink>
          <a:srgbClr val="A2AC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CO 2010 CONFIDENTIAL 16">
        <a:dk1>
          <a:srgbClr val="003F5F"/>
        </a:dk1>
        <a:lt1>
          <a:srgbClr val="FFFFFF"/>
        </a:lt1>
        <a:dk2>
          <a:srgbClr val="A3100D"/>
        </a:dk2>
        <a:lt2>
          <a:srgbClr val="D7D2CB"/>
        </a:lt2>
        <a:accent1>
          <a:srgbClr val="616265"/>
        </a:accent1>
        <a:accent2>
          <a:srgbClr val="FFC82E"/>
        </a:accent2>
        <a:accent3>
          <a:srgbClr val="FFFFFF"/>
        </a:accent3>
        <a:accent4>
          <a:srgbClr val="003450"/>
        </a:accent4>
        <a:accent5>
          <a:srgbClr val="B7B7B8"/>
        </a:accent5>
        <a:accent6>
          <a:srgbClr val="E7B529"/>
        </a:accent6>
        <a:hlink>
          <a:srgbClr val="7E99AA"/>
        </a:hlink>
        <a:folHlink>
          <a:srgbClr val="8B8E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 Template BLU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aettenschweiler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F5F"/>
    </a:dk1>
    <a:lt1>
      <a:srgbClr val="FFFFFF"/>
    </a:lt1>
    <a:dk2>
      <a:srgbClr val="A3100D"/>
    </a:dk2>
    <a:lt2>
      <a:srgbClr val="D7D2CB"/>
    </a:lt2>
    <a:accent1>
      <a:srgbClr val="616265"/>
    </a:accent1>
    <a:accent2>
      <a:srgbClr val="FFC82E"/>
    </a:accent2>
    <a:accent3>
      <a:srgbClr val="FFFFFF"/>
    </a:accent3>
    <a:accent4>
      <a:srgbClr val="003450"/>
    </a:accent4>
    <a:accent5>
      <a:srgbClr val="B7B7B8"/>
    </a:accent5>
    <a:accent6>
      <a:srgbClr val="E7B529"/>
    </a:accent6>
    <a:hlink>
      <a:srgbClr val="80A3B7"/>
    </a:hlink>
    <a:folHlink>
      <a:srgbClr val="A2AC5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1681</TotalTime>
  <Words>562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</vt:lpstr>
      <vt:lpstr>PPT Template BLUE</vt:lpstr>
      <vt:lpstr>XXIII Annual ASSAL  General Meeting</vt:lpstr>
      <vt:lpstr>US Solvency Framework</vt:lpstr>
      <vt:lpstr>US Solvency Framework</vt:lpstr>
      <vt:lpstr>US Solvency Framework</vt:lpstr>
      <vt:lpstr>US Solvency Framework</vt:lpstr>
      <vt:lpstr>US Solvency Framework</vt:lpstr>
      <vt:lpstr>US Solvency Framework</vt:lpstr>
      <vt:lpstr>RISK BASED CAPITAL CALCULATION</vt:lpstr>
      <vt:lpstr>US Solvency Framework</vt:lpstr>
    </vt:vector>
  </TitlesOfParts>
  <Company>Fair Isaac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debbieanderson</dc:creator>
  <cp:keywords>FICO PPT Template 2010</cp:keywords>
  <cp:lastModifiedBy>Ekrem Sarper</cp:lastModifiedBy>
  <cp:revision>190</cp:revision>
  <cp:lastPrinted>2012-04-19T18:59:55Z</cp:lastPrinted>
  <dcterms:created xsi:type="dcterms:W3CDTF">2011-05-27T19:14:05Z</dcterms:created>
  <dcterms:modified xsi:type="dcterms:W3CDTF">2012-04-19T19:17:02Z</dcterms:modified>
  <cp:category>FICO PowerPoint Template 2010</cp:category>
</cp:coreProperties>
</file>