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880" r:id="rId2"/>
    <p:sldId id="1070" r:id="rId3"/>
    <p:sldId id="1056" r:id="rId4"/>
    <p:sldId id="1112" r:id="rId5"/>
    <p:sldId id="1076" r:id="rId6"/>
    <p:sldId id="1077" r:id="rId7"/>
    <p:sldId id="1071" r:id="rId8"/>
    <p:sldId id="1088" r:id="rId9"/>
    <p:sldId id="1089" r:id="rId10"/>
    <p:sldId id="1091" r:id="rId11"/>
    <p:sldId id="1093" r:id="rId12"/>
    <p:sldId id="1114" r:id="rId13"/>
    <p:sldId id="1115" r:id="rId14"/>
    <p:sldId id="1116" r:id="rId15"/>
    <p:sldId id="1117" r:id="rId16"/>
    <p:sldId id="1118" r:id="rId17"/>
    <p:sldId id="1119" r:id="rId18"/>
    <p:sldId id="1120" r:id="rId19"/>
    <p:sldId id="1109" r:id="rId20"/>
    <p:sldId id="1110" r:id="rId21"/>
    <p:sldId id="1111" r:id="rId22"/>
    <p:sldId id="1072" r:id="rId23"/>
    <p:sldId id="1078" r:id="rId24"/>
    <p:sldId id="1079" r:id="rId25"/>
    <p:sldId id="1080" r:id="rId26"/>
    <p:sldId id="1081" r:id="rId27"/>
    <p:sldId id="1082" r:id="rId28"/>
    <p:sldId id="1083" r:id="rId29"/>
    <p:sldId id="1084" r:id="rId30"/>
    <p:sldId id="1085" r:id="rId31"/>
    <p:sldId id="1086" r:id="rId32"/>
    <p:sldId id="1087" r:id="rId33"/>
    <p:sldId id="1073" r:id="rId34"/>
    <p:sldId id="1113" r:id="rId35"/>
    <p:sldId id="1075" r:id="rId36"/>
  </p:sldIdLst>
  <p:sldSz cx="9144000" cy="6858000" type="screen4x3"/>
  <p:notesSz cx="6858000" cy="92630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669900"/>
    <a:srgbClr val="BA2C00"/>
    <a:srgbClr val="DDDDDD"/>
    <a:srgbClr val="6A9FF6"/>
    <a:srgbClr val="FF0000"/>
    <a:srgbClr val="FF3300"/>
    <a:srgbClr val="00FF00"/>
    <a:srgbClr val="0000FF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8" autoAdjust="0"/>
    <p:restoredTop sz="99874" autoAdjust="0"/>
  </p:normalViewPr>
  <p:slideViewPr>
    <p:cSldViewPr snapToGrid="0">
      <p:cViewPr>
        <p:scale>
          <a:sx n="100" d="100"/>
          <a:sy n="100" d="100"/>
        </p:scale>
        <p:origin x="-288" y="-210"/>
      </p:cViewPr>
      <p:guideLst>
        <p:guide orient="horz" pos="3637"/>
        <p:guide pos="52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546" y="-72"/>
      </p:cViewPr>
      <p:guideLst>
        <p:guide orient="horz" pos="2918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CNSF\Proyectos%20Especiales\DGSSP\2010\Seguros%20de%20Pensiones\Grupo%20de%20Seguimiento\Presentaciones\Soporte%20presentaci&#243;n%20Sesi&#243;n%20XXXI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CNSF\Proyectos%20Especiales\DGSSP\2010\Seguros%20de%20Pensiones\Grupo%20de%20Seguimiento\Presentaciones\Soporte%20presentaci&#243;n%20Sesi&#243;n%20XXXI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CNSF\Proyectos%20Especiales\DGSSP\2010\Seguros%20de%20Pensiones\Grupo%20de%20Seguimiento\Presentaciones\Soporte%20presentaci&#243;n%20Sesi&#243;n%20XXXI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CNSF\Proyectos%20Especiales\DGSSP\2010\Seguros%20de%20Pensiones\Grupo%20de%20Seguimiento\Presentaciones\Soporte%20presentaci&#243;n%20Sesi&#243;n%20XXXI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CNSF\Proyectos%20Especiales\DGSSP\2010\Seguros%20de%20Pensiones\Grupo%20de%20Seguimiento\Presentaciones\Soporte%20presentaci&#243;n%20Sesi&#243;n%20XXXI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style val="27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22486696941175727"/>
          <c:y val="0.12962962962962787"/>
          <c:w val="0.47360018015625088"/>
          <c:h val="0.65778251676874233"/>
        </c:manualLayout>
      </c:layout>
      <c:pieChart>
        <c:varyColors val="1"/>
        <c:ser>
          <c:idx val="0"/>
          <c:order val="0"/>
          <c:spPr>
            <a:solidFill>
              <a:srgbClr val="3366FF"/>
            </a:solidFill>
            <a:ln>
              <a:solidFill>
                <a:sysClr val="window" lastClr="FFFFFF"/>
              </a:solidFill>
            </a:ln>
            <a:effectLst>
              <a:outerShdw blurRad="38100" dist="30480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hreePt" dir="t">
                <a:rot lat="0" lon="0" rev="0"/>
              </a:lightRig>
            </a:scene3d>
            <a:sp3d>
              <a:bevelT w="0" h="0"/>
            </a:sp3d>
          </c:spPr>
          <c:dPt>
            <c:idx val="0"/>
            <c:spPr>
              <a:solidFill>
                <a:srgbClr val="00863D"/>
              </a:solidFill>
              <a:ln>
                <a:solidFill>
                  <a:sysClr val="window" lastClr="FFFFFF"/>
                </a:solidFill>
              </a:ln>
              <a:effectLst>
                <a:outerShdw blurRad="38100" dist="3048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/>
                <a:lightRig rig="threePt" dir="t">
                  <a:rot lat="0" lon="0" rev="0"/>
                </a:lightRig>
              </a:scene3d>
              <a:sp3d>
                <a:bevelT w="0" h="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dirty="0">
                        <a:latin typeface="Calibri" pitchFamily="34" charset="0"/>
                      </a:rPr>
                      <a:t>57%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dirty="0">
                        <a:latin typeface="Calibri" pitchFamily="34" charset="0"/>
                      </a:rPr>
                      <a:t>43%</a:t>
                    </a:r>
                  </a:p>
                </c:rich>
              </c:tx>
              <c:showVal val="1"/>
            </c:dLbl>
            <c:delete val="1"/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s-MX"/>
              </a:p>
            </c:txPr>
          </c:dLbls>
          <c:cat>
            <c:strRef>
              <c:f>'[1]Prospectos de pensión'!$B$3:$B$4</c:f>
              <c:strCache>
                <c:ptCount val="2"/>
                <c:pt idx="0">
                  <c:v>Contribución definida</c:v>
                </c:pt>
                <c:pt idx="1">
                  <c:v>Beneficio definido</c:v>
                </c:pt>
              </c:strCache>
            </c:strRef>
          </c:cat>
          <c:val>
            <c:numRef>
              <c:f>'[1]Prospectos de pensión'!$C$3:$C$4</c:f>
              <c:numCache>
                <c:formatCode>0%</c:formatCode>
                <c:ptCount val="2"/>
                <c:pt idx="0">
                  <c:v>0.56557383424726759</c:v>
                </c:pt>
                <c:pt idx="1">
                  <c:v>0.43442616575273757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1.6666552931659785E-2"/>
          <c:y val="0.8877486147565008"/>
          <c:w val="0.89999989501384603"/>
          <c:h val="8.2958223972003545E-2"/>
        </c:manualLayout>
      </c:layout>
      <c:txPr>
        <a:bodyPr/>
        <a:lstStyle/>
        <a:p>
          <a:pPr>
            <a:defRPr sz="1400" baseline="0">
              <a:solidFill>
                <a:srgbClr val="002060"/>
              </a:solidFill>
              <a:latin typeface="Calibri" pitchFamily="34" charset="0"/>
            </a:defRPr>
          </a:pPr>
          <a:endParaRPr lang="es-MX"/>
        </a:p>
      </c:txPr>
    </c:legend>
    <c:plotVisOnly val="1"/>
  </c:chart>
  <c:spPr>
    <a:noFill/>
    <a:ln w="0">
      <a:noFill/>
    </a:ln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style val="27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22486696941175727"/>
          <c:y val="0.12962962962962782"/>
          <c:w val="0.47360018015625088"/>
          <c:h val="0.65778251676874255"/>
        </c:manualLayout>
      </c:layout>
      <c:pieChart>
        <c:varyColors val="1"/>
        <c:ser>
          <c:idx val="0"/>
          <c:order val="0"/>
          <c:spPr>
            <a:solidFill>
              <a:srgbClr val="00863D"/>
            </a:solidFill>
          </c:spPr>
          <c:dPt>
            <c:idx val="0"/>
            <c:spPr>
              <a:solidFill>
                <a:srgbClr val="00863D"/>
              </a:solidFill>
              <a:ln>
                <a:solidFill>
                  <a:sysClr val="window" lastClr="FFFFFF"/>
                </a:solidFill>
              </a:ln>
              <a:effectLst>
                <a:outerShdw blurRad="38100" dist="3048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/>
                <a:lightRig rig="threePt" dir="t">
                  <a:rot lat="0" lon="0" rev="0"/>
                </a:lightRig>
              </a:scene3d>
              <a:sp3d>
                <a:bevelT w="0" h="0"/>
              </a:sp3d>
            </c:spPr>
          </c:dPt>
          <c:dPt>
            <c:idx val="1"/>
            <c:spPr>
              <a:solidFill>
                <a:srgbClr val="0070C0"/>
              </a:solidFill>
              <a:ln>
                <a:solidFill>
                  <a:sysClr val="window" lastClr="FFFFFF"/>
                </a:solidFill>
              </a:ln>
              <a:scene3d>
                <a:camera prst="orthographicFront"/>
                <a:lightRig rig="threePt" dir="t">
                  <a:rot lat="0" lon="0" rev="0"/>
                </a:lightRig>
              </a:scene3d>
              <a:sp3d>
                <a:bevelT w="0" h="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chemeClr val="bg1"/>
                        </a:solidFill>
                        <a:latin typeface="Calibri" pitchFamily="34" charset="0"/>
                      </a:rPr>
                      <a:t>79%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chemeClr val="bg1"/>
                        </a:solidFill>
                        <a:latin typeface="Calibri" pitchFamily="34" charset="0"/>
                      </a:rPr>
                      <a:t>21%</a:t>
                    </a:r>
                  </a:p>
                </c:rich>
              </c:tx>
              <c:showVal val="1"/>
            </c:dLbl>
            <c:showVal val="1"/>
          </c:dLbls>
          <c:cat>
            <c:strRef>
              <c:f>'[Datos origen gráficas.xlsx]Prospectos de pensión'!$F$3:$F$4</c:f>
              <c:strCache>
                <c:ptCount val="2"/>
                <c:pt idx="0">
                  <c:v>Contribución definida</c:v>
                </c:pt>
                <c:pt idx="1">
                  <c:v>Beneficio definido</c:v>
                </c:pt>
              </c:strCache>
            </c:strRef>
          </c:cat>
          <c:val>
            <c:numRef>
              <c:f>'[Datos origen gráficas.xlsx]Prospectos de pensión'!$G$3:$G$4</c:f>
              <c:numCache>
                <c:formatCode>0%</c:formatCode>
                <c:ptCount val="2"/>
                <c:pt idx="0">
                  <c:v>0.79448683238985973</c:v>
                </c:pt>
                <c:pt idx="1">
                  <c:v>0.20551316761014041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1.6666552931659785E-2"/>
          <c:y val="0.88774861475650102"/>
          <c:w val="0.89999989501384592"/>
          <c:h val="8.2958223972003545E-2"/>
        </c:manualLayout>
      </c:layout>
      <c:txPr>
        <a:bodyPr/>
        <a:lstStyle/>
        <a:p>
          <a:pPr>
            <a:defRPr sz="1400" baseline="0">
              <a:solidFill>
                <a:srgbClr val="002060"/>
              </a:solidFill>
              <a:latin typeface="Calibri" pitchFamily="34" charset="0"/>
            </a:defRPr>
          </a:pPr>
          <a:endParaRPr lang="es-MX"/>
        </a:p>
      </c:txPr>
    </c:legend>
    <c:plotVisOnly val="1"/>
  </c:chart>
  <c:spPr>
    <a:noFill/>
    <a:ln w="0">
      <a:noFill/>
    </a:ln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stacked"/>
        <c:ser>
          <c:idx val="0"/>
          <c:order val="0"/>
          <c:tx>
            <c:strRef>
              <c:f>'Diap 2'!$B$5</c:f>
              <c:strCache>
                <c:ptCount val="1"/>
                <c:pt idx="0">
                  <c:v>IMSS</c:v>
                </c:pt>
              </c:strCache>
            </c:strRef>
          </c:tx>
          <c:spPr>
            <a:solidFill>
              <a:srgbClr val="00682F"/>
            </a:solidFill>
            <a:ln w="10033" cap="flat">
              <a:solidFill>
                <a:sysClr val="window" lastClr="FFFFFF"/>
              </a:solidFill>
              <a:round/>
            </a:ln>
            <a:effectLst>
              <a:outerShdw blurRad="38100" dist="30480" dir="5400000" algn="tl" rotWithShape="0">
                <a:prstClr val="black">
                  <a:alpha val="45000"/>
                </a:prstClr>
              </a:outerShdw>
            </a:effectLst>
          </c:spPr>
          <c:dLbls>
            <c:numFmt formatCode="#,##0" sourceLinked="0"/>
            <c:spPr>
              <a:ln w="0" cap="rnd"/>
              <a:effectLst>
                <a:outerShdw blurRad="38100" dist="304800" dir="5400000" algn="ctr" rotWithShape="0">
                  <a:srgbClr val="000000">
                    <a:alpha val="45000"/>
                  </a:srgbClr>
                </a:outerShdw>
              </a:effectLst>
            </c:spPr>
            <c:txPr>
              <a:bodyPr/>
              <a:lstStyle/>
              <a:p>
                <a:pPr>
                  <a:defRPr sz="1150" baseline="0">
                    <a:solidFill>
                      <a:schemeClr val="bg1"/>
                    </a:solidFill>
                    <a:latin typeface="Calibri" pitchFamily="34" charset="0"/>
                  </a:defRPr>
                </a:pPr>
                <a:endParaRPr lang="es-MX"/>
              </a:p>
            </c:txPr>
            <c:showVal val="1"/>
          </c:dLbls>
          <c:cat>
            <c:numRef>
              <c:f>'Diap 2'!$C$4:$P$4</c:f>
              <c:numCache>
                <c:formatCode>mmm\-yy</c:formatCode>
                <c:ptCount val="14"/>
                <c:pt idx="0">
                  <c:v>40026</c:v>
                </c:pt>
                <c:pt idx="1">
                  <c:v>40057</c:v>
                </c:pt>
                <c:pt idx="2">
                  <c:v>40087</c:v>
                </c:pt>
                <c:pt idx="3">
                  <c:v>40118</c:v>
                </c:pt>
                <c:pt idx="4">
                  <c:v>40148</c:v>
                </c:pt>
                <c:pt idx="5">
                  <c:v>40179</c:v>
                </c:pt>
                <c:pt idx="6">
                  <c:v>40210</c:v>
                </c:pt>
                <c:pt idx="7">
                  <c:v>40238</c:v>
                </c:pt>
                <c:pt idx="8">
                  <c:v>40269</c:v>
                </c:pt>
                <c:pt idx="9">
                  <c:v>40299</c:v>
                </c:pt>
                <c:pt idx="10">
                  <c:v>40330</c:v>
                </c:pt>
                <c:pt idx="11">
                  <c:v>40360</c:v>
                </c:pt>
                <c:pt idx="12">
                  <c:v>40391</c:v>
                </c:pt>
                <c:pt idx="13">
                  <c:v>40422</c:v>
                </c:pt>
              </c:numCache>
            </c:numRef>
          </c:cat>
          <c:val>
            <c:numRef>
              <c:f>'Diap 2'!$C$5:$P$5</c:f>
              <c:numCache>
                <c:formatCode>General</c:formatCode>
                <c:ptCount val="14"/>
                <c:pt idx="0">
                  <c:v>2570</c:v>
                </c:pt>
                <c:pt idx="1">
                  <c:v>6243</c:v>
                </c:pt>
                <c:pt idx="2">
                  <c:v>10585</c:v>
                </c:pt>
                <c:pt idx="3">
                  <c:v>9415</c:v>
                </c:pt>
                <c:pt idx="4">
                  <c:v>9766</c:v>
                </c:pt>
                <c:pt idx="5">
                  <c:v>8951</c:v>
                </c:pt>
                <c:pt idx="6">
                  <c:v>8474</c:v>
                </c:pt>
                <c:pt idx="7">
                  <c:v>12223</c:v>
                </c:pt>
                <c:pt idx="8" formatCode="#,##0">
                  <c:v>10078</c:v>
                </c:pt>
                <c:pt idx="9" formatCode="#,##0">
                  <c:v>9262</c:v>
                </c:pt>
                <c:pt idx="10" formatCode="#,##0">
                  <c:v>10285</c:v>
                </c:pt>
                <c:pt idx="11" formatCode="#,##0">
                  <c:v>10618</c:v>
                </c:pt>
                <c:pt idx="12" formatCode="#,##0">
                  <c:v>9792</c:v>
                </c:pt>
                <c:pt idx="13" formatCode="#,##0">
                  <c:v>10303</c:v>
                </c:pt>
              </c:numCache>
            </c:numRef>
          </c:val>
        </c:ser>
        <c:ser>
          <c:idx val="1"/>
          <c:order val="1"/>
          <c:tx>
            <c:strRef>
              <c:f>'Diap 2'!$B$6</c:f>
              <c:strCache>
                <c:ptCount val="1"/>
                <c:pt idx="0">
                  <c:v>ISSSTE</c:v>
                </c:pt>
              </c:strCache>
            </c:strRef>
          </c:tx>
          <c:spPr>
            <a:solidFill>
              <a:srgbClr val="0070C0"/>
            </a:solidFill>
            <a:ln w="10033">
              <a:solidFill>
                <a:sysClr val="window" lastClr="FFFFFF"/>
              </a:solidFill>
            </a:ln>
            <a:effectLst>
              <a:outerShdw blurRad="38100" dist="304800" dir="5400000" algn="ctr" rotWithShape="0">
                <a:srgbClr val="000000">
                  <a:alpha val="45000"/>
                </a:srgbClr>
              </a:outerShdw>
            </a:effectLst>
          </c:spPr>
          <c:dLbls>
            <c:dLbl>
              <c:idx val="0"/>
              <c:layout>
                <c:manualLayout>
                  <c:x val="2.1130480718436345E-3"/>
                  <c:y val="-3.1225604996096789E-2"/>
                </c:manualLayout>
              </c:layout>
              <c:showVal val="1"/>
            </c:dLbl>
            <c:dLbl>
              <c:idx val="1"/>
              <c:layout>
                <c:manualLayout>
                  <c:x val="2.1130480718436345E-3"/>
                  <c:y val="-3.4348165495706483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4980483996877377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3.4577117234528956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2.8103044496487119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2.4980483996877377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-3.7470725995316242E-2"/>
                </c:manualLayout>
              </c:layout>
              <c:showVal val="1"/>
            </c:dLbl>
            <c:dLbl>
              <c:idx val="7"/>
              <c:layout>
                <c:manualLayout>
                  <c:x val="-2.1130480718436345E-3"/>
                  <c:y val="-3.7470725995316242E-2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-2.7036157987386084E-2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-2.1628926389908657E-2"/>
                </c:manualLayout>
              </c:layout>
              <c:showVal val="1"/>
            </c:dLbl>
            <c:dLbl>
              <c:idx val="10"/>
              <c:layout>
                <c:manualLayout>
                  <c:x val="1.6240357287860576E-3"/>
                  <c:y val="-2.7036157987386084E-2"/>
                </c:manualLayout>
              </c:layout>
              <c:showVal val="1"/>
            </c:dLbl>
            <c:dLbl>
              <c:idx val="11"/>
              <c:layout>
                <c:manualLayout>
                  <c:x val="-3.2480714575721177E-3"/>
                  <c:y val="-2.7036157987386084E-2"/>
                </c:manualLayout>
              </c:layout>
              <c:showVal val="1"/>
            </c:dLbl>
            <c:dLbl>
              <c:idx val="12"/>
              <c:layout>
                <c:manualLayout>
                  <c:x val="-1.6240357287860576E-3"/>
                  <c:y val="-2.4332542188647242E-2"/>
                </c:manualLayout>
              </c:layout>
              <c:showVal val="1"/>
            </c:dLbl>
            <c:dLbl>
              <c:idx val="13"/>
              <c:layout>
                <c:manualLayout>
                  <c:x val="-1.1909457765359045E-16"/>
                  <c:y val="-1.8925310591170075E-2"/>
                </c:manualLayout>
              </c:layout>
              <c:showVal val="1"/>
            </c:dLbl>
            <c:numFmt formatCode="#,##0" sourceLinked="0"/>
            <c:txPr>
              <a:bodyPr/>
              <a:lstStyle/>
              <a:p>
                <a:pPr>
                  <a:defRPr sz="1150" baseline="0">
                    <a:solidFill>
                      <a:srgbClr val="002060"/>
                    </a:solidFill>
                    <a:latin typeface="Calibri" pitchFamily="34" charset="0"/>
                  </a:defRPr>
                </a:pPr>
                <a:endParaRPr lang="es-MX"/>
              </a:p>
            </c:txPr>
            <c:showVal val="1"/>
          </c:dLbls>
          <c:cat>
            <c:numRef>
              <c:f>'Diap 2'!$C$4:$P$4</c:f>
              <c:numCache>
                <c:formatCode>mmm\-yy</c:formatCode>
                <c:ptCount val="14"/>
                <c:pt idx="0">
                  <c:v>40026</c:v>
                </c:pt>
                <c:pt idx="1">
                  <c:v>40057</c:v>
                </c:pt>
                <c:pt idx="2">
                  <c:v>40087</c:v>
                </c:pt>
                <c:pt idx="3">
                  <c:v>40118</c:v>
                </c:pt>
                <c:pt idx="4">
                  <c:v>40148</c:v>
                </c:pt>
                <c:pt idx="5">
                  <c:v>40179</c:v>
                </c:pt>
                <c:pt idx="6">
                  <c:v>40210</c:v>
                </c:pt>
                <c:pt idx="7">
                  <c:v>40238</c:v>
                </c:pt>
                <c:pt idx="8">
                  <c:v>40269</c:v>
                </c:pt>
                <c:pt idx="9">
                  <c:v>40299</c:v>
                </c:pt>
                <c:pt idx="10">
                  <c:v>40330</c:v>
                </c:pt>
                <c:pt idx="11">
                  <c:v>40360</c:v>
                </c:pt>
                <c:pt idx="12">
                  <c:v>40391</c:v>
                </c:pt>
                <c:pt idx="13">
                  <c:v>40422</c:v>
                </c:pt>
              </c:numCache>
            </c:numRef>
          </c:cat>
          <c:val>
            <c:numRef>
              <c:f>'Diap 2'!$C$6:$P$6</c:f>
              <c:numCache>
                <c:formatCode>General</c:formatCode>
                <c:ptCount val="14"/>
                <c:pt idx="0">
                  <c:v>241</c:v>
                </c:pt>
                <c:pt idx="1">
                  <c:v>386</c:v>
                </c:pt>
                <c:pt idx="2">
                  <c:v>306</c:v>
                </c:pt>
                <c:pt idx="3">
                  <c:v>181</c:v>
                </c:pt>
                <c:pt idx="4">
                  <c:v>106</c:v>
                </c:pt>
                <c:pt idx="5">
                  <c:v>180</c:v>
                </c:pt>
                <c:pt idx="6">
                  <c:v>395</c:v>
                </c:pt>
                <c:pt idx="7">
                  <c:v>360</c:v>
                </c:pt>
                <c:pt idx="8" formatCode="#,##0">
                  <c:v>271</c:v>
                </c:pt>
                <c:pt idx="9" formatCode="#,##0">
                  <c:v>274</c:v>
                </c:pt>
                <c:pt idx="10" formatCode="#,##0">
                  <c:v>418</c:v>
                </c:pt>
                <c:pt idx="11" formatCode="#,##0">
                  <c:v>446</c:v>
                </c:pt>
                <c:pt idx="12" formatCode="#,##0">
                  <c:v>310</c:v>
                </c:pt>
                <c:pt idx="13" formatCode="#,##0">
                  <c:v>189</c:v>
                </c:pt>
              </c:numCache>
            </c:numRef>
          </c:val>
        </c:ser>
        <c:gapWidth val="50"/>
        <c:overlap val="100"/>
        <c:axId val="96387840"/>
        <c:axId val="96545024"/>
      </c:barChart>
      <c:dateAx>
        <c:axId val="96387840"/>
        <c:scaling>
          <c:orientation val="minMax"/>
        </c:scaling>
        <c:axPos val="b"/>
        <c:numFmt formatCode="mmm\-yy" sourceLinked="1"/>
        <c:tickLblPos val="nextTo"/>
        <c:spPr>
          <a:ln>
            <a:solidFill>
              <a:srgbClr val="002060"/>
            </a:solidFill>
          </a:ln>
        </c:spPr>
        <c:txPr>
          <a:bodyPr/>
          <a:lstStyle/>
          <a:p>
            <a:pPr>
              <a:defRPr sz="1200" baseline="0">
                <a:solidFill>
                  <a:srgbClr val="002060"/>
                </a:solidFill>
                <a:latin typeface="Calibri" pitchFamily="34" charset="0"/>
              </a:defRPr>
            </a:pPr>
            <a:endParaRPr lang="es-MX"/>
          </a:p>
        </c:txPr>
        <c:crossAx val="96545024"/>
        <c:crosses val="autoZero"/>
        <c:auto val="1"/>
        <c:lblOffset val="100"/>
      </c:dateAx>
      <c:valAx>
        <c:axId val="96545024"/>
        <c:scaling>
          <c:orientation val="minMax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200" baseline="0">
                <a:solidFill>
                  <a:srgbClr val="000066"/>
                </a:solidFill>
                <a:latin typeface="Calibri" pitchFamily="34" charset="0"/>
              </a:defRPr>
            </a:pPr>
            <a:endParaRPr lang="es-MX"/>
          </a:p>
        </c:txPr>
        <c:crossAx val="96387840"/>
        <c:crosses val="autoZero"/>
        <c:crossBetween val="between"/>
      </c:valAx>
      <c:spPr>
        <a:noFill/>
        <a:ln>
          <a:noFill/>
        </a:ln>
      </c:spPr>
    </c:plotArea>
    <c:legend>
      <c:legendPos val="t"/>
      <c:layout>
        <c:manualLayout>
          <c:xMode val="edge"/>
          <c:yMode val="edge"/>
          <c:x val="2.9509390474743789E-2"/>
          <c:y val="1.5742864887378603E-2"/>
          <c:w val="0.95005145035142291"/>
          <c:h val="5.1160592096999177E-2"/>
        </c:manualLayout>
      </c:layout>
      <c:txPr>
        <a:bodyPr/>
        <a:lstStyle/>
        <a:p>
          <a:pPr>
            <a:defRPr sz="1400" baseline="0">
              <a:latin typeface="Calibri" pitchFamily="34" charset="0"/>
            </a:defRPr>
          </a:pPr>
          <a:endParaRPr lang="es-MX"/>
        </a:p>
      </c:txPr>
    </c:legend>
    <c:plotVisOnly val="1"/>
  </c:chart>
  <c:spPr>
    <a:noFill/>
    <a:ln>
      <a:noFill/>
    </a:ln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style val="27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spPr>
            <a:solidFill>
              <a:schemeClr val="accent1"/>
            </a:solidFill>
            <a:ln w="10033">
              <a:solidFill>
                <a:sysClr val="window" lastClr="FFFFFF"/>
              </a:solidFill>
            </a:ln>
            <a:effectLst>
              <a:outerShdw blurRad="38100" dist="30480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hreePt" dir="t">
                <a:rot lat="0" lon="0" rev="0"/>
              </a:lightRig>
            </a:scene3d>
            <a:sp3d>
              <a:bevelT w="0" h="0"/>
            </a:sp3d>
          </c:spPr>
          <c:dPt>
            <c:idx val="0"/>
            <c:spPr>
              <a:solidFill>
                <a:srgbClr val="00863D"/>
              </a:solidFill>
              <a:ln w="10033">
                <a:solidFill>
                  <a:sysClr val="window" lastClr="FFFFFF"/>
                </a:solidFill>
              </a:ln>
              <a:effectLst>
                <a:outerShdw blurRad="38100" dist="3048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/>
                <a:lightRig rig="threePt" dir="t">
                  <a:rot lat="0" lon="0" rev="0"/>
                </a:lightRig>
              </a:scene3d>
              <a:sp3d>
                <a:bevelT w="0" h="0"/>
              </a:sp3d>
            </c:spPr>
          </c:dPt>
          <c:dPt>
            <c:idx val="1"/>
            <c:spPr>
              <a:solidFill>
                <a:srgbClr val="0070C0"/>
              </a:solidFill>
              <a:ln w="10033">
                <a:solidFill>
                  <a:sysClr val="window" lastClr="FFFFFF"/>
                </a:solidFill>
              </a:ln>
              <a:effectLst>
                <a:outerShdw blurRad="38100" dist="3048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/>
                <a:lightRig rig="threePt" dir="t">
                  <a:rot lat="0" lon="0" rev="0"/>
                </a:lightRig>
              </a:scene3d>
              <a:sp3d>
                <a:bevelT w="0" h="0"/>
              </a:sp3d>
            </c:spPr>
          </c:dPt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aseline="0">
                      <a:solidFill>
                        <a:schemeClr val="bg1"/>
                      </a:solidFill>
                      <a:latin typeface="Calibri" pitchFamily="34" charset="0"/>
                    </a:defRPr>
                  </a:pPr>
                  <a:endParaRPr lang="es-MX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aseline="0">
                      <a:solidFill>
                        <a:schemeClr val="bg1"/>
                      </a:solidFill>
                      <a:latin typeface="Calibri" pitchFamily="34" charset="0"/>
                    </a:defRPr>
                  </a:pPr>
                  <a:endParaRPr lang="es-MX"/>
                </a:p>
              </c:txPr>
              <c:showVal val="1"/>
            </c:dLbl>
            <c:delete val="1"/>
          </c:dLbls>
          <c:cat>
            <c:strRef>
              <c:f>'Diap 6'!$B$12:$B$13</c:f>
              <c:strCache>
                <c:ptCount val="2"/>
                <c:pt idx="0">
                  <c:v>Contribución definida</c:v>
                </c:pt>
                <c:pt idx="1">
                  <c:v>Beneficio definido</c:v>
                </c:pt>
              </c:strCache>
            </c:strRef>
          </c:cat>
          <c:val>
            <c:numRef>
              <c:f>'Diap 6'!$C$12:$C$13</c:f>
              <c:numCache>
                <c:formatCode>0%</c:formatCode>
                <c:ptCount val="2"/>
                <c:pt idx="0">
                  <c:v>0.61006059440223137</c:v>
                </c:pt>
                <c:pt idx="1">
                  <c:v>0.38993940559777096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0.13415069991250839"/>
          <c:y val="0.89237824438611868"/>
          <c:w val="0.78169860017499049"/>
          <c:h val="7.984397783610564E-2"/>
        </c:manualLayout>
      </c:layout>
      <c:txPr>
        <a:bodyPr/>
        <a:lstStyle/>
        <a:p>
          <a:pPr>
            <a:defRPr sz="1200" baseline="0">
              <a:solidFill>
                <a:srgbClr val="002060"/>
              </a:solidFill>
              <a:latin typeface="Calibri" pitchFamily="34" charset="0"/>
            </a:defRPr>
          </a:pPr>
          <a:endParaRPr lang="es-MX"/>
        </a:p>
      </c:txPr>
    </c:legend>
    <c:plotVisOnly val="1"/>
  </c:chart>
  <c:spPr>
    <a:noFill/>
    <a:ln w="0">
      <a:noFill/>
    </a:ln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style val="27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spPr>
            <a:solidFill>
              <a:srgbClr val="3366FF"/>
            </a:solidFill>
            <a:ln w="10033">
              <a:solidFill>
                <a:sysClr val="window" lastClr="FFFFFF"/>
              </a:solidFill>
            </a:ln>
            <a:effectLst>
              <a:outerShdw blurRad="38100" dist="30480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hreePt" dir="t">
                <a:rot lat="0" lon="0" rev="0"/>
              </a:lightRig>
            </a:scene3d>
            <a:sp3d>
              <a:bevelT w="0" h="0"/>
            </a:sp3d>
          </c:spPr>
          <c:dPt>
            <c:idx val="0"/>
            <c:spPr>
              <a:solidFill>
                <a:srgbClr val="00863D"/>
              </a:solidFill>
              <a:ln w="10033">
                <a:solidFill>
                  <a:sysClr val="window" lastClr="FFFFFF"/>
                </a:solidFill>
              </a:ln>
              <a:effectLst>
                <a:outerShdw blurRad="38100" dist="3048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/>
                <a:lightRig rig="threePt" dir="t">
                  <a:rot lat="0" lon="0" rev="0"/>
                </a:lightRig>
              </a:scene3d>
              <a:sp3d>
                <a:bevelT w="0" h="0"/>
              </a:sp3d>
            </c:spPr>
          </c:dPt>
          <c:dLbls>
            <c:dLbl>
              <c:idx val="0"/>
              <c:layout/>
              <c:numFmt formatCode="0%" sourceLinked="0"/>
              <c:spPr/>
              <c:txPr>
                <a:bodyPr/>
                <a:lstStyle/>
                <a:p>
                  <a:pPr>
                    <a:defRPr sz="1400" baseline="0">
                      <a:solidFill>
                        <a:schemeClr val="bg1"/>
                      </a:solidFill>
                      <a:latin typeface="Calibri" pitchFamily="34" charset="0"/>
                    </a:defRPr>
                  </a:pPr>
                  <a:endParaRPr lang="es-MX"/>
                </a:p>
              </c:txPr>
              <c:showVal val="1"/>
            </c:dLbl>
            <c:dLbl>
              <c:idx val="1"/>
              <c:layout>
                <c:manualLayout>
                  <c:x val="6.1228453559109629E-2"/>
                  <c:y val="0.1539351851851897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400" baseline="0">
                      <a:solidFill>
                        <a:schemeClr val="bg1"/>
                      </a:solidFill>
                      <a:latin typeface="Calibri" pitchFamily="34" charset="0"/>
                    </a:defRPr>
                  </a:pPr>
                  <a:endParaRPr lang="es-MX"/>
                </a:p>
              </c:txPr>
              <c:showVal val="1"/>
            </c:dLbl>
            <c:delete val="1"/>
            <c:numFmt formatCode="0%" sourceLinked="0"/>
          </c:dLbls>
          <c:cat>
            <c:strRef>
              <c:f>'Diap 6'!$H$12:$H$13</c:f>
              <c:strCache>
                <c:ptCount val="2"/>
                <c:pt idx="0">
                  <c:v>Contribución definida</c:v>
                </c:pt>
                <c:pt idx="1">
                  <c:v>Beneficio definido</c:v>
                </c:pt>
              </c:strCache>
            </c:strRef>
          </c:cat>
          <c:val>
            <c:numRef>
              <c:f>'Diap 6'!$I$12:$I$13</c:f>
              <c:numCache>
                <c:formatCode>0.0%</c:formatCode>
                <c:ptCount val="2"/>
                <c:pt idx="0">
                  <c:v>0.82636248415715619</c:v>
                </c:pt>
                <c:pt idx="1">
                  <c:v>0.17363751584283904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5.3332969381311934E-2"/>
          <c:y val="0.8877486147565008"/>
          <c:w val="0.88000081889204951"/>
          <c:h val="7.984397783610564E-2"/>
        </c:manualLayout>
      </c:layout>
      <c:txPr>
        <a:bodyPr/>
        <a:lstStyle/>
        <a:p>
          <a:pPr>
            <a:defRPr sz="1200" baseline="0">
              <a:solidFill>
                <a:srgbClr val="002060"/>
              </a:solidFill>
              <a:latin typeface="Calibri" pitchFamily="34" charset="0"/>
            </a:defRPr>
          </a:pPr>
          <a:endParaRPr lang="es-MX"/>
        </a:p>
      </c:txPr>
    </c:legend>
    <c:plotVisOnly val="1"/>
  </c:chart>
  <c:spPr>
    <a:noFill/>
    <a:ln w="0">
      <a:noFill/>
    </a:ln>
  </c:spPr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191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191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97925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191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97925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E9371F7-EEBA-4F52-9256-A6CC07C94A0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5" tIns="46058" rIns="92115" bIns="46058" numCol="1" anchor="t" anchorCtr="0" compatLnSpc="1">
            <a:prstTxWarp prst="textNoShape">
              <a:avLst/>
            </a:prstTxWarp>
          </a:bodyPr>
          <a:lstStyle>
            <a:lvl1pPr defTabSz="9207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5" tIns="46058" rIns="92115" bIns="46058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693738"/>
            <a:ext cx="4633912" cy="3475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00550"/>
            <a:ext cx="5486400" cy="416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5" tIns="46058" rIns="92115" bIns="460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noProof="0" smtClean="0"/>
              <a:t>Haga clic para modificar el estilo de texto del patrón</a:t>
            </a:r>
          </a:p>
          <a:p>
            <a:pPr lvl="1"/>
            <a:r>
              <a:rPr lang="es-MX" noProof="0" smtClean="0"/>
              <a:t>Segundo nivel</a:t>
            </a:r>
          </a:p>
          <a:p>
            <a:pPr lvl="2"/>
            <a:r>
              <a:rPr lang="es-MX" noProof="0" smtClean="0"/>
              <a:t>Tercer nivel</a:t>
            </a:r>
          </a:p>
          <a:p>
            <a:pPr lvl="3"/>
            <a:r>
              <a:rPr lang="es-MX" noProof="0" smtClean="0"/>
              <a:t>Cuarto nivel</a:t>
            </a:r>
          </a:p>
          <a:p>
            <a:pPr lvl="4"/>
            <a:r>
              <a:rPr lang="es-MX" noProof="0" smtClean="0"/>
              <a:t>Quinto nivel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97925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5" tIns="46058" rIns="92115" bIns="46058" numCol="1" anchor="b" anchorCtr="0" compatLnSpc="1">
            <a:prstTxWarp prst="textNoShape">
              <a:avLst/>
            </a:prstTxWarp>
          </a:bodyPr>
          <a:lstStyle>
            <a:lvl1pPr defTabSz="9207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97925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5" tIns="46058" rIns="92115" bIns="46058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0B2AA02-FA40-4F1A-8E68-BC4F11CE2FA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82563" indent="-182563" algn="l" rtl="0" eaLnBrk="0" fontAlgn="base" hangingPunct="0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622300" indent="-260350" algn="l" rtl="0" eaLnBrk="0" fontAlgn="base" hangingPunct="0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87425" indent="-185738" algn="l" rtl="0" eaLnBrk="0" fontAlgn="base" hangingPunct="0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indent="-204788" algn="l" rtl="0" eaLnBrk="0" fontAlgn="base" hangingPunct="0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706563" indent="-155575" algn="l" rtl="0" eaLnBrk="0" fontAlgn="base" hangingPunct="0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B8D1C1-C5D5-4804-B490-2F775A8405FE}" type="slidenum">
              <a:rPr lang="es-MX" smtClean="0">
                <a:latin typeface="Arial" charset="0"/>
              </a:rPr>
              <a:pPr/>
              <a:t>1</a:t>
            </a:fld>
            <a:endParaRPr lang="es-MX" smtClean="0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/>
            <a:endParaRPr lang="es-MX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1274AF-F8A1-4D60-8127-EB38B0344524}" type="slidenum">
              <a:rPr lang="es-MX"/>
              <a:pPr/>
              <a:t>17</a:t>
            </a:fld>
            <a:endParaRPr lang="es-MX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23E489-D231-407F-9AFB-2A77399AA3AE}" type="slidenum">
              <a:rPr lang="es-MX"/>
              <a:pPr/>
              <a:t>18</a:t>
            </a:fld>
            <a:endParaRPr lang="es-MX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4027" y="8798012"/>
            <a:ext cx="2972421" cy="46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26" tIns="45863" rIns="91726" bIns="45863" anchor="b"/>
          <a:lstStyle/>
          <a:p>
            <a:pPr algn="r"/>
            <a:fld id="{99AFF0AB-FE4C-4BC3-9A6E-67397DA003C4}" type="slidenum">
              <a:rPr lang="es-MX" sz="1200"/>
              <a:pPr algn="r"/>
              <a:t>22</a:t>
            </a:fld>
            <a:endParaRPr lang="es-MX" sz="1200" dirty="0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4027" y="8798012"/>
            <a:ext cx="2972421" cy="46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26" tIns="45863" rIns="91726" bIns="45863" anchor="b"/>
          <a:lstStyle/>
          <a:p>
            <a:pPr algn="r"/>
            <a:fld id="{C094AE67-A14C-4D62-9238-5B601B315BA4}" type="slidenum">
              <a:rPr lang="es-MX" sz="1200"/>
              <a:pPr algn="r"/>
              <a:t>22</a:t>
            </a:fld>
            <a:endParaRPr lang="es-MX" sz="1200" dirty="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6B5539-0ECC-461B-91A6-B8C42509812B}" type="slidenum">
              <a:rPr lang="es-MX"/>
              <a:pPr/>
              <a:t>23</a:t>
            </a:fld>
            <a:endParaRPr lang="es-MX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695325"/>
            <a:ext cx="4630738" cy="347345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4"/>
            <a:ext cx="5486400" cy="4167179"/>
          </a:xfrm>
          <a:noFill/>
          <a:ln/>
        </p:spPr>
        <p:txBody>
          <a:bodyPr/>
          <a:lstStyle/>
          <a:p>
            <a:pPr marL="180975" indent="-180975" eaLnBrk="1" hangingPunct="1"/>
            <a:r>
              <a:rPr lang="es-MX" sz="900" smtClean="0"/>
              <a:t>Los Principios Básicos de Seguros:</a:t>
            </a:r>
          </a:p>
          <a:p>
            <a:pPr marL="180975" indent="-180975" eaLnBrk="1" hangingPunct="1"/>
            <a:endParaRPr lang="es-MX" sz="900" smtClean="0"/>
          </a:p>
          <a:p>
            <a:pPr marL="180975" indent="-180975" eaLnBrk="1" hangingPunct="1"/>
            <a:r>
              <a:rPr lang="es-MX" sz="900" smtClean="0"/>
              <a:t>Facilitan la identificación de vulnerabilidades financieras y económicas.</a:t>
            </a:r>
          </a:p>
          <a:p>
            <a:pPr marL="180975" indent="-180975" eaLnBrk="1" hangingPunct="1"/>
            <a:r>
              <a:rPr lang="es-MX" sz="900" smtClean="0"/>
              <a:t>Detectan vacíos en las estructuras y prácticas regulatorias.</a:t>
            </a:r>
          </a:p>
          <a:p>
            <a:pPr marL="180975" indent="-180975" eaLnBrk="1" hangingPunct="1"/>
            <a:r>
              <a:rPr lang="es-MX" sz="900" smtClean="0"/>
              <a:t>Proporcionan elementos importantes para el desarrollo de posibles reformas al marco regulatorio.</a:t>
            </a:r>
          </a:p>
          <a:p>
            <a:pPr marL="180975" indent="-180975" eaLnBrk="1" hangingPunct="1"/>
            <a:r>
              <a:rPr lang="es-MX" sz="900" smtClean="0"/>
              <a:t>Contribuyen con las autoridades a evaluar sus propios sistemas contra parámetros internacionales.</a:t>
            </a:r>
          </a:p>
          <a:p>
            <a:pPr marL="180975" indent="-180975" eaLnBrk="1" hangingPunct="1"/>
            <a:endParaRPr lang="es-MX" sz="9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8F41F9-18E8-4E8F-8314-CFCC50BE40F8}" type="slidenum">
              <a:rPr lang="es-MX"/>
              <a:pPr/>
              <a:t>25</a:t>
            </a:fld>
            <a:endParaRPr lang="es-MX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3738"/>
            <a:ext cx="4630738" cy="3475037"/>
          </a:xfrm>
          <a:ln/>
        </p:spPr>
      </p:sp>
      <p:sp>
        <p:nvSpPr>
          <p:cNvPr id="59396" name="Rectangle 3"/>
          <p:cNvSpPr>
            <a:spLocks noChangeArrowheads="1"/>
          </p:cNvSpPr>
          <p:nvPr/>
        </p:nvSpPr>
        <p:spPr bwMode="auto">
          <a:xfrm>
            <a:off x="914400" y="4400555"/>
            <a:ext cx="5029200" cy="417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68" tIns="45283" rIns="90568" bIns="45283"/>
          <a:lstStyle/>
          <a:p>
            <a:pPr marL="228600" indent="-228600">
              <a:spcBef>
                <a:spcPct val="30000"/>
              </a:spcBef>
              <a:buFontTx/>
              <a:buChar char="•"/>
            </a:pPr>
            <a:endParaRPr lang="es-MX" sz="1100" u="sng"/>
          </a:p>
        </p:txBody>
      </p:sp>
      <p:sp>
        <p:nvSpPr>
          <p:cNvPr id="5939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4"/>
            <a:ext cx="5486400" cy="4167179"/>
          </a:xfrm>
          <a:noFill/>
          <a:ln/>
        </p:spPr>
        <p:txBody>
          <a:bodyPr/>
          <a:lstStyle/>
          <a:p>
            <a:pPr eaLnBrk="1" hangingPunct="1"/>
            <a:r>
              <a:rPr lang="es-MX" smtClean="0"/>
              <a:t>Las instituciones filiales participaban con el 62% de la prima directa.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68065A-9513-460C-BF36-8421D6AE4A83}" type="slidenum">
              <a:rPr lang="es-MX"/>
              <a:pPr/>
              <a:t>26</a:t>
            </a:fld>
            <a:endParaRPr lang="es-MX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3738"/>
            <a:ext cx="4630738" cy="3475037"/>
          </a:xfrm>
          <a:ln/>
        </p:spPr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914400" y="4400555"/>
            <a:ext cx="5029200" cy="417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68" tIns="45283" rIns="90568" bIns="45283"/>
          <a:lstStyle/>
          <a:p>
            <a:pPr marL="228600" indent="-228600">
              <a:spcBef>
                <a:spcPct val="30000"/>
              </a:spcBef>
              <a:buFontTx/>
              <a:buChar char="•"/>
            </a:pPr>
            <a:endParaRPr lang="es-MX" sz="1100" u="sng"/>
          </a:p>
        </p:txBody>
      </p:sp>
      <p:sp>
        <p:nvSpPr>
          <p:cNvPr id="6042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4"/>
            <a:ext cx="5486400" cy="4167179"/>
          </a:xfrm>
          <a:noFill/>
          <a:ln/>
        </p:spPr>
        <p:txBody>
          <a:bodyPr/>
          <a:lstStyle/>
          <a:p>
            <a:pPr eaLnBrk="1" hangingPunct="1"/>
            <a:r>
              <a:rPr lang="es-MX" smtClean="0"/>
              <a:t>Las instituciones filiales participaban con el 62% de la prima directa.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2A9E94-56F0-4D7F-88AB-D17C365889B0}" type="slidenum">
              <a:rPr lang="es-MX"/>
              <a:pPr/>
              <a:t>27</a:t>
            </a:fld>
            <a:endParaRPr lang="es-MX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3738"/>
            <a:ext cx="4630738" cy="3475037"/>
          </a:xfrm>
          <a:ln/>
        </p:spPr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914400" y="4400555"/>
            <a:ext cx="5029200" cy="417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68" tIns="45283" rIns="90568" bIns="45283"/>
          <a:lstStyle/>
          <a:p>
            <a:pPr marL="228600" indent="-228600">
              <a:spcBef>
                <a:spcPct val="30000"/>
              </a:spcBef>
              <a:buFontTx/>
              <a:buChar char="•"/>
            </a:pPr>
            <a:endParaRPr lang="es-MX" sz="1100" u="sng"/>
          </a:p>
        </p:txBody>
      </p:sp>
      <p:sp>
        <p:nvSpPr>
          <p:cNvPr id="6144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4"/>
            <a:ext cx="5486400" cy="4167179"/>
          </a:xfrm>
          <a:noFill/>
          <a:ln/>
        </p:spPr>
        <p:txBody>
          <a:bodyPr/>
          <a:lstStyle/>
          <a:p>
            <a:pPr eaLnBrk="1" hangingPunct="1"/>
            <a:r>
              <a:rPr lang="es-MX" smtClean="0"/>
              <a:t>Las instituciones filiales participaban con el 62% de la prima directa.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FFC7C5-C4B2-42E9-AF6D-F2A4681128E1}" type="slidenum">
              <a:rPr lang="es-MX"/>
              <a:pPr/>
              <a:t>28</a:t>
            </a:fld>
            <a:endParaRPr lang="es-MX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3738"/>
            <a:ext cx="4630738" cy="3475037"/>
          </a:xfrm>
          <a:ln/>
        </p:spPr>
      </p:sp>
      <p:sp>
        <p:nvSpPr>
          <p:cNvPr id="62468" name="Rectangle 3"/>
          <p:cNvSpPr>
            <a:spLocks noChangeArrowheads="1"/>
          </p:cNvSpPr>
          <p:nvPr/>
        </p:nvSpPr>
        <p:spPr bwMode="auto">
          <a:xfrm>
            <a:off x="914400" y="4400555"/>
            <a:ext cx="5029200" cy="417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68" tIns="45283" rIns="90568" bIns="45283"/>
          <a:lstStyle/>
          <a:p>
            <a:pPr marL="228600" indent="-228600">
              <a:spcBef>
                <a:spcPct val="30000"/>
              </a:spcBef>
              <a:buFontTx/>
              <a:buChar char="•"/>
            </a:pPr>
            <a:endParaRPr lang="es-MX" sz="1100" u="sng"/>
          </a:p>
        </p:txBody>
      </p:sp>
      <p:sp>
        <p:nvSpPr>
          <p:cNvPr id="6246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4"/>
            <a:ext cx="5486400" cy="4167179"/>
          </a:xfrm>
          <a:noFill/>
          <a:ln/>
        </p:spPr>
        <p:txBody>
          <a:bodyPr/>
          <a:lstStyle/>
          <a:p>
            <a:pPr eaLnBrk="1" hangingPunct="1"/>
            <a:r>
              <a:rPr lang="es-MX" smtClean="0"/>
              <a:t>Las instituciones filiales participaban con el 62% de la prima directa.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B1E762-0061-4114-BBD9-DFF85342F523}" type="slidenum">
              <a:rPr lang="es-MX"/>
              <a:pPr/>
              <a:t>29</a:t>
            </a:fld>
            <a:endParaRPr lang="es-MX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3738"/>
            <a:ext cx="4630738" cy="3475037"/>
          </a:xfrm>
          <a:ln/>
        </p:spPr>
      </p:sp>
      <p:sp>
        <p:nvSpPr>
          <p:cNvPr id="63492" name="Rectangle 3"/>
          <p:cNvSpPr>
            <a:spLocks noChangeArrowheads="1"/>
          </p:cNvSpPr>
          <p:nvPr/>
        </p:nvSpPr>
        <p:spPr bwMode="auto">
          <a:xfrm>
            <a:off x="914400" y="4400555"/>
            <a:ext cx="5029200" cy="417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68" tIns="45283" rIns="90568" bIns="45283"/>
          <a:lstStyle/>
          <a:p>
            <a:pPr marL="228600" indent="-228600">
              <a:spcBef>
                <a:spcPct val="30000"/>
              </a:spcBef>
              <a:buFontTx/>
              <a:buChar char="•"/>
            </a:pPr>
            <a:endParaRPr lang="es-MX" sz="1100" u="sng"/>
          </a:p>
        </p:txBody>
      </p:sp>
      <p:sp>
        <p:nvSpPr>
          <p:cNvPr id="6349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4"/>
            <a:ext cx="5486400" cy="4167179"/>
          </a:xfrm>
          <a:noFill/>
          <a:ln/>
        </p:spPr>
        <p:txBody>
          <a:bodyPr/>
          <a:lstStyle/>
          <a:p>
            <a:pPr eaLnBrk="1" hangingPunct="1"/>
            <a:r>
              <a:rPr lang="es-MX" smtClean="0"/>
              <a:t>Las instituciones filiales participaban con el 62% de la prima directa.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734400-4C2F-4A4F-A540-E3B0918ED9A4}" type="slidenum">
              <a:rPr lang="es-MX"/>
              <a:pPr/>
              <a:t>30</a:t>
            </a:fld>
            <a:endParaRPr lang="es-MX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695325"/>
            <a:ext cx="4630738" cy="347345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4"/>
            <a:ext cx="5486400" cy="4167179"/>
          </a:xfrm>
          <a:noFill/>
          <a:ln/>
        </p:spPr>
        <p:txBody>
          <a:bodyPr/>
          <a:lstStyle/>
          <a:p>
            <a:pPr marL="180975" indent="-180975" eaLnBrk="1" hangingPunct="1">
              <a:lnSpc>
                <a:spcPct val="80000"/>
              </a:lnSpc>
              <a:tabLst>
                <a:tab pos="180975" algn="l"/>
              </a:tabLst>
            </a:pPr>
            <a:r>
              <a:rPr lang="es-MX" sz="900" b="1" smtClean="0"/>
              <a:t>ICP 2 Supervisory objectives</a:t>
            </a:r>
          </a:p>
          <a:p>
            <a:pPr marL="180975" indent="-180975" eaLnBrk="1" hangingPunct="1">
              <a:lnSpc>
                <a:spcPct val="80000"/>
              </a:lnSpc>
              <a:tabLst>
                <a:tab pos="180975" algn="l"/>
              </a:tabLst>
            </a:pPr>
            <a:r>
              <a:rPr lang="es-MX" sz="900" smtClean="0"/>
              <a:t>The principal objectives of insurance supervision are clearly defined.</a:t>
            </a:r>
          </a:p>
          <a:p>
            <a:pPr marL="180975" indent="-180975" eaLnBrk="1" hangingPunct="1">
              <a:lnSpc>
                <a:spcPct val="80000"/>
              </a:lnSpc>
              <a:tabLst>
                <a:tab pos="180975" algn="l"/>
              </a:tabLst>
            </a:pPr>
            <a:r>
              <a:rPr lang="es-MX" sz="900" smtClean="0"/>
              <a:t>Deben buscar promover el mantenimiento de mercados de seguros </a:t>
            </a:r>
            <a:r>
              <a:rPr lang="es-MX" sz="900" smtClean="0">
                <a:solidFill>
                  <a:srgbClr val="993300"/>
                </a:solidFill>
              </a:rPr>
              <a:t>eficientes, sanos, seguros y estables</a:t>
            </a:r>
            <a:r>
              <a:rPr lang="es-MX" sz="900" smtClean="0"/>
              <a:t>, para el beneficios y protección de los asegurados.</a:t>
            </a:r>
          </a:p>
          <a:p>
            <a:pPr marL="180975" indent="-180975" eaLnBrk="1" hangingPunct="1">
              <a:lnSpc>
                <a:spcPct val="80000"/>
              </a:lnSpc>
              <a:tabLst>
                <a:tab pos="180975" algn="l"/>
              </a:tabLst>
            </a:pPr>
            <a:r>
              <a:rPr lang="es-MX" sz="900" smtClean="0"/>
              <a:t>La autoridad supervisora debe explicar cualquier desviación de sus objetivos.</a:t>
            </a:r>
          </a:p>
          <a:p>
            <a:pPr marL="180975" indent="-180975" eaLnBrk="1" hangingPunct="1">
              <a:lnSpc>
                <a:spcPct val="80000"/>
              </a:lnSpc>
              <a:tabLst>
                <a:tab pos="180975" algn="l"/>
              </a:tabLst>
            </a:pPr>
            <a:endParaRPr lang="es-MX" sz="900" smtClean="0"/>
          </a:p>
          <a:p>
            <a:pPr marL="180975" indent="-180975" eaLnBrk="1" hangingPunct="1">
              <a:lnSpc>
                <a:spcPct val="80000"/>
              </a:lnSpc>
              <a:tabLst>
                <a:tab pos="180975" algn="l"/>
              </a:tabLst>
            </a:pPr>
            <a:r>
              <a:rPr lang="es-MX" sz="900" b="1" smtClean="0"/>
              <a:t>ICP 3 Supervisory authority</a:t>
            </a:r>
          </a:p>
          <a:p>
            <a:pPr marL="180975" indent="-180975" eaLnBrk="1" hangingPunct="1">
              <a:lnSpc>
                <a:spcPct val="80000"/>
              </a:lnSpc>
              <a:tabLst>
                <a:tab pos="180975" algn="l"/>
              </a:tabLst>
            </a:pPr>
            <a:r>
              <a:rPr lang="es-MX" sz="900" smtClean="0"/>
              <a:t>The supervisory authority:</a:t>
            </a:r>
          </a:p>
          <a:p>
            <a:pPr marL="180975" indent="-180975" eaLnBrk="1" hangingPunct="1">
              <a:lnSpc>
                <a:spcPct val="80000"/>
              </a:lnSpc>
              <a:tabLst>
                <a:tab pos="180975" algn="l"/>
              </a:tabLst>
            </a:pPr>
            <a:r>
              <a:rPr lang="es-MX" sz="900" smtClean="0"/>
              <a:t>has adequate powers, legal protection and financial resources to exercise its functions and powers</a:t>
            </a:r>
          </a:p>
          <a:p>
            <a:pPr marL="180975" indent="-180975" eaLnBrk="1" hangingPunct="1">
              <a:lnSpc>
                <a:spcPct val="80000"/>
              </a:lnSpc>
              <a:tabLst>
                <a:tab pos="180975" algn="l"/>
              </a:tabLst>
            </a:pPr>
            <a:r>
              <a:rPr lang="es-MX" sz="900" smtClean="0"/>
              <a:t>is operationally independent and accountable in the exercise of its functions and powers</a:t>
            </a:r>
          </a:p>
          <a:p>
            <a:pPr marL="180975" indent="-180975" eaLnBrk="1" hangingPunct="1">
              <a:lnSpc>
                <a:spcPct val="80000"/>
              </a:lnSpc>
              <a:tabLst>
                <a:tab pos="180975" algn="l"/>
              </a:tabLst>
            </a:pPr>
            <a:r>
              <a:rPr lang="es-MX" sz="900" smtClean="0"/>
              <a:t>hires, trains and maintains sufficient staff with high professional standards</a:t>
            </a:r>
          </a:p>
          <a:p>
            <a:pPr marL="180975" indent="-180975" eaLnBrk="1" hangingPunct="1">
              <a:lnSpc>
                <a:spcPct val="80000"/>
              </a:lnSpc>
              <a:tabLst>
                <a:tab pos="180975" algn="l"/>
              </a:tabLst>
            </a:pPr>
            <a:r>
              <a:rPr lang="es-MX" sz="900" smtClean="0"/>
              <a:t>treats confidential information appropriately.</a:t>
            </a:r>
          </a:p>
          <a:p>
            <a:pPr marL="180975" indent="-180975" eaLnBrk="1" hangingPunct="1">
              <a:lnSpc>
                <a:spcPct val="80000"/>
              </a:lnSpc>
              <a:tabLst>
                <a:tab pos="180975" algn="l"/>
              </a:tabLst>
            </a:pPr>
            <a:endParaRPr lang="es-MX" sz="900" b="1" smtClean="0"/>
          </a:p>
          <a:p>
            <a:pPr marL="180975" indent="-180975" eaLnBrk="1" hangingPunct="1">
              <a:lnSpc>
                <a:spcPct val="80000"/>
              </a:lnSpc>
              <a:tabLst>
                <a:tab pos="180975" algn="l"/>
              </a:tabLst>
            </a:pPr>
            <a:r>
              <a:rPr lang="es-MX" sz="900" b="1" smtClean="0"/>
              <a:t>ICP 4 Supervisory process</a:t>
            </a:r>
          </a:p>
          <a:p>
            <a:pPr marL="180975" indent="-180975" eaLnBrk="1" hangingPunct="1">
              <a:lnSpc>
                <a:spcPct val="80000"/>
              </a:lnSpc>
              <a:tabLst>
                <a:tab pos="180975" algn="l"/>
              </a:tabLst>
            </a:pPr>
            <a:r>
              <a:rPr lang="es-MX" sz="900" smtClean="0"/>
              <a:t>The supervisory authority conducts its functions in a transparent and accountable manner.</a:t>
            </a:r>
          </a:p>
          <a:p>
            <a:pPr marL="180975" indent="-180975" eaLnBrk="1" hangingPunct="1">
              <a:lnSpc>
                <a:spcPct val="80000"/>
              </a:lnSpc>
              <a:tabLst>
                <a:tab pos="180975" algn="l"/>
              </a:tabLst>
            </a:pPr>
            <a:endParaRPr lang="es-MX" sz="400" smtClean="0"/>
          </a:p>
          <a:p>
            <a:pPr marL="180975" indent="-180975" eaLnBrk="1" hangingPunct="1">
              <a:lnSpc>
                <a:spcPct val="80000"/>
              </a:lnSpc>
              <a:tabLst>
                <a:tab pos="180975" algn="l"/>
              </a:tabLst>
            </a:pPr>
            <a:r>
              <a:rPr lang="es-MX" sz="900" smtClean="0"/>
              <a:t>Las reglas y procedimientos de supervisión son actualizadas y publicadas en forma regular.</a:t>
            </a:r>
          </a:p>
          <a:p>
            <a:pPr marL="180975" indent="-180975" algn="just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tabLst>
                <a:tab pos="180975" algn="l"/>
              </a:tabLst>
            </a:pPr>
            <a:r>
              <a:rPr lang="es-MX" sz="900" smtClean="0"/>
              <a:t>Las decisiones administrativas de la autoridad supervisora pueden estar sujetas a revisión judicial sustantiva.</a:t>
            </a:r>
          </a:p>
          <a:p>
            <a:pPr marL="180975" indent="-180975" eaLnBrk="1" hangingPunct="1">
              <a:lnSpc>
                <a:spcPct val="80000"/>
              </a:lnSpc>
              <a:tabLst>
                <a:tab pos="180975" algn="l"/>
              </a:tabLst>
            </a:pPr>
            <a:endParaRPr lang="es-MX" sz="900" b="1" smtClean="0"/>
          </a:p>
          <a:p>
            <a:pPr marL="180975" indent="-180975" eaLnBrk="1" hangingPunct="1">
              <a:lnSpc>
                <a:spcPct val="80000"/>
              </a:lnSpc>
              <a:tabLst>
                <a:tab pos="180975" algn="l"/>
              </a:tabLst>
            </a:pPr>
            <a:r>
              <a:rPr lang="es-MX" sz="900" b="1" smtClean="0"/>
              <a:t>ICP 5 Supervisory cooperation and information sharing</a:t>
            </a:r>
          </a:p>
          <a:p>
            <a:pPr marL="180975" indent="-180975" eaLnBrk="1" hangingPunct="1">
              <a:lnSpc>
                <a:spcPct val="80000"/>
              </a:lnSpc>
              <a:tabLst>
                <a:tab pos="180975" algn="l"/>
              </a:tabLst>
            </a:pPr>
            <a:r>
              <a:rPr lang="es-MX" sz="900" smtClean="0"/>
              <a:t>The supervisory authority cooperates and shares information with other relevant supervisors subject to confidentiality requirements.</a:t>
            </a:r>
          </a:p>
          <a:p>
            <a:pPr marL="180975" indent="-180975" eaLnBrk="1" hangingPunct="1">
              <a:lnSpc>
                <a:spcPct val="80000"/>
              </a:lnSpc>
              <a:tabLst>
                <a:tab pos="180975" algn="l"/>
              </a:tabLst>
            </a:pPr>
            <a:endParaRPr lang="es-MX" sz="9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027" y="8798012"/>
            <a:ext cx="2972421" cy="46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26" tIns="45863" rIns="91726" bIns="45863" anchor="b"/>
          <a:lstStyle/>
          <a:p>
            <a:pPr algn="r"/>
            <a:fld id="{A6A5D585-3983-4C44-9AAC-80F941492610}" type="slidenum">
              <a:rPr lang="es-MX" sz="1200"/>
              <a:pPr algn="r"/>
              <a:t>2</a:t>
            </a:fld>
            <a:endParaRPr lang="es-MX" sz="1200" dirty="0"/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884027" y="8798012"/>
            <a:ext cx="2972421" cy="46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26" tIns="45863" rIns="91726" bIns="45863" anchor="b"/>
          <a:lstStyle/>
          <a:p>
            <a:pPr algn="r"/>
            <a:fld id="{723D3854-ADB7-429F-AA72-7C514AD91EA6}" type="slidenum">
              <a:rPr lang="es-MX" sz="1200"/>
              <a:pPr algn="r"/>
              <a:t>2</a:t>
            </a:fld>
            <a:endParaRPr lang="es-MX" sz="1200" dirty="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867007-6A6E-42F4-AE77-ACC64E0124E5}" type="slidenum">
              <a:rPr lang="es-MX"/>
              <a:pPr/>
              <a:t>31</a:t>
            </a:fld>
            <a:endParaRPr lang="es-MX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695325"/>
            <a:ext cx="4630738" cy="347345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00554"/>
            <a:ext cx="5029200" cy="4167179"/>
          </a:xfrm>
          <a:noFill/>
          <a:ln/>
        </p:spPr>
        <p:txBody>
          <a:bodyPr/>
          <a:lstStyle/>
          <a:p>
            <a:pPr marL="228600" indent="-228600" eaLnBrk="1" hangingPunct="1"/>
            <a:r>
              <a:rPr lang="es-MX" sz="1100" u="sng" smtClean="0"/>
              <a:t>Prima reexpresada (3.3%)</a:t>
            </a:r>
          </a:p>
          <a:p>
            <a:pPr marL="228600" indent="-228600" eaLnBrk="1" hangingPunct="1"/>
            <a:r>
              <a:rPr lang="es-MX" sz="1100" u="sng" smtClean="0"/>
              <a:t>Efecto Pemex (1.4%)</a:t>
            </a:r>
          </a:p>
          <a:p>
            <a:pPr marL="228600" indent="-228600" eaLnBrk="1" hangingPunct="1"/>
            <a:endParaRPr lang="es-MX" sz="1100" u="sng" smtClean="0"/>
          </a:p>
          <a:p>
            <a:pPr marL="228600" indent="-228600" eaLnBrk="1" hangingPunct="1"/>
            <a:r>
              <a:rPr lang="es-MX" sz="1100" u="sng" smtClean="0"/>
              <a:t>Para los crecimientos de prima directa se le agregó una linea de tendencia polinomial de orden 6.</a:t>
            </a:r>
          </a:p>
          <a:p>
            <a:pPr marL="228600" indent="-228600" eaLnBrk="1" hangingPunct="1"/>
            <a:r>
              <a:rPr lang="es-MX" sz="1100" u="sng" smtClean="0"/>
              <a:t>Para los crecimientos de PIB se le agregó una linea de tendencia polinomial de orden 5.</a:t>
            </a:r>
          </a:p>
          <a:p>
            <a:pPr marL="228600" indent="-228600" eaLnBrk="1" hangingPunct="1"/>
            <a:endParaRPr lang="es-MX" sz="1100" u="sng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EC361E-F539-4A54-B76C-65A7F915A2DE}" type="slidenum">
              <a:rPr lang="es-MX"/>
              <a:pPr/>
              <a:t>32</a:t>
            </a:fld>
            <a:endParaRPr lang="es-MX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695325"/>
            <a:ext cx="4630738" cy="3473450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4"/>
            <a:ext cx="5486400" cy="4167179"/>
          </a:xfrm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84027" y="8798012"/>
            <a:ext cx="2972421" cy="46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26" tIns="45863" rIns="91726" bIns="45863" anchor="b"/>
          <a:lstStyle/>
          <a:p>
            <a:pPr algn="r"/>
            <a:fld id="{9B220116-62A0-470B-89B9-BBB5F54C3BAF}" type="slidenum">
              <a:rPr lang="es-MX" sz="1200"/>
              <a:pPr algn="r"/>
              <a:t>33</a:t>
            </a:fld>
            <a:endParaRPr lang="es-MX" sz="1200" dirty="0"/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84027" y="8798012"/>
            <a:ext cx="2972421" cy="46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26" tIns="45863" rIns="91726" bIns="45863" anchor="b"/>
          <a:lstStyle/>
          <a:p>
            <a:pPr algn="r"/>
            <a:fld id="{F021D7E8-23FD-484A-AF60-69E632AE9B9C}" type="slidenum">
              <a:rPr lang="es-MX" sz="1200"/>
              <a:pPr algn="r"/>
              <a:t>33</a:t>
            </a:fld>
            <a:endParaRPr lang="es-MX" sz="1200" dirty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0CB9D8-5884-4623-A910-60B18EEFB015}" type="slidenum">
              <a:rPr lang="es-MX" smtClean="0">
                <a:latin typeface="Arial" charset="0"/>
              </a:rPr>
              <a:pPr/>
              <a:t>34</a:t>
            </a:fld>
            <a:endParaRPr lang="es-MX" smtClean="0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B8D1C1-C5D5-4804-B490-2F775A8405FE}" type="slidenum">
              <a:rPr lang="es-MX" smtClean="0">
                <a:latin typeface="Arial" charset="0"/>
              </a:rPr>
              <a:pPr/>
              <a:t>35</a:t>
            </a:fld>
            <a:endParaRPr lang="es-MX" smtClean="0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/>
            <a:endParaRPr lang="es-MX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0CB9D8-5884-4623-A910-60B18EEFB015}" type="slidenum">
              <a:rPr lang="es-MX" smtClean="0">
                <a:latin typeface="Arial" charset="0"/>
              </a:rPr>
              <a:pPr/>
              <a:t>3</a:t>
            </a:fld>
            <a:endParaRPr lang="es-MX" smtClean="0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0CB9D8-5884-4623-A910-60B18EEFB015}" type="slidenum">
              <a:rPr lang="es-MX" smtClean="0">
                <a:latin typeface="Arial" charset="0"/>
              </a:rPr>
              <a:pPr/>
              <a:t>4</a:t>
            </a:fld>
            <a:endParaRPr lang="es-MX" smtClean="0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84027" y="8798012"/>
            <a:ext cx="2972421" cy="46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26" tIns="45863" rIns="91726" bIns="45863" anchor="b"/>
          <a:lstStyle/>
          <a:p>
            <a:pPr algn="r"/>
            <a:fld id="{1E8866B7-C2BF-49A8-86A3-BF66DA70CA0F}" type="slidenum">
              <a:rPr lang="es-MX" sz="1200"/>
              <a:pPr algn="r"/>
              <a:t>7</a:t>
            </a:fld>
            <a:endParaRPr lang="es-MX" sz="1200" dirty="0"/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884027" y="8798012"/>
            <a:ext cx="2972421" cy="46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26" tIns="45863" rIns="91726" bIns="45863" anchor="b"/>
          <a:lstStyle/>
          <a:p>
            <a:pPr algn="r"/>
            <a:fld id="{43553F42-0CFC-4B86-A90E-A64E469B0149}" type="slidenum">
              <a:rPr lang="es-MX" sz="1200"/>
              <a:pPr algn="r"/>
              <a:t>7</a:t>
            </a:fld>
            <a:endParaRPr lang="es-MX" sz="1200" dirty="0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2A5D08-81DC-4A7C-9BE2-3BA4843FEDCE}" type="slidenum">
              <a:rPr lang="es-MX" smtClean="0"/>
              <a:pPr>
                <a:defRPr/>
              </a:pPr>
              <a:t>11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ABEF1D-AC99-4994-92A5-3E8DE213F2CF}" type="slidenum">
              <a:rPr lang="es-MX"/>
              <a:pPr/>
              <a:t>14</a:t>
            </a:fld>
            <a:endParaRPr lang="es-MX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624B3E-8B1E-4F8C-A234-3648E3B87A3B}" type="slidenum">
              <a:rPr lang="es-MX"/>
              <a:pPr/>
              <a:t>15</a:t>
            </a:fld>
            <a:endParaRPr lang="es-MX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s-MX" smtClean="0"/>
              <a:t>Los Sistemas Únicos de Cotización (SUC) </a:t>
            </a:r>
            <a:r>
              <a:rPr lang="es-MX" u="sng" smtClean="0">
                <a:solidFill>
                  <a:srgbClr val="B80000"/>
                </a:solidFill>
              </a:rPr>
              <a:t>permiten determinar a las instituciones de seguros, sobre bases homogéneas, el monto de la pensión</a:t>
            </a:r>
            <a:r>
              <a:rPr lang="es-MX" smtClean="0"/>
              <a:t> a partir de la tasa de descuento que estén en condiciones de ofrecer y en las bases biométricas que reflejen su estimación de sobrevivencia. </a:t>
            </a:r>
          </a:p>
          <a:p>
            <a:pPr eaLnBrk="1" hangingPunct="1"/>
            <a:r>
              <a:rPr lang="es-MX" smtClean="0"/>
              <a:t>En virtud de la </a:t>
            </a:r>
            <a:r>
              <a:rPr lang="es-MX" u="sng" smtClean="0">
                <a:solidFill>
                  <a:srgbClr val="B80000"/>
                </a:solidFill>
              </a:rPr>
              <a:t>liberalización de la tasa de descuento y de las bases biométricas</a:t>
            </a:r>
            <a:r>
              <a:rPr lang="es-MX" smtClean="0">
                <a:solidFill>
                  <a:srgbClr val="B80000"/>
                </a:solidFill>
              </a:rPr>
              <a:t> </a:t>
            </a:r>
            <a:r>
              <a:rPr lang="es-MX" smtClean="0"/>
              <a:t>para efectos de la presentación de ofertas de pensión:</a:t>
            </a:r>
          </a:p>
          <a:p>
            <a:pPr lvl="1" eaLnBrk="1" hangingPunct="1"/>
            <a:r>
              <a:rPr lang="es-MX" smtClean="0"/>
              <a:t>Se adecuó el Sistema Único de Cotización para las pensiones otorgadas por el IMSS (SUC-IMSS) y,</a:t>
            </a:r>
          </a:p>
          <a:p>
            <a:pPr lvl="1" eaLnBrk="1" hangingPunct="1"/>
            <a:r>
              <a:rPr lang="es-MX" smtClean="0"/>
              <a:t>Se diseñó el Sistema Único de Cotización para las pensiones otorgadas por el ISSSTE (SUC-ISSSTE).  </a:t>
            </a:r>
          </a:p>
          <a:p>
            <a:pPr eaLnBrk="1" hangingPunct="1"/>
            <a:r>
              <a:rPr lang="es-MX" smtClean="0"/>
              <a:t>Asimismo, con estas herramientas, el IMSS y el ISSSTE pueden conocer el </a:t>
            </a:r>
            <a:r>
              <a:rPr lang="es-MX" u="sng" smtClean="0">
                <a:solidFill>
                  <a:srgbClr val="B80000"/>
                </a:solidFill>
              </a:rPr>
              <a:t>importe del monto constitutivo que se transferirá a la institución de seguros</a:t>
            </a:r>
            <a:r>
              <a:rPr lang="es-MX" smtClean="0"/>
              <a:t> elegida por el solicitante de pensión.</a:t>
            </a:r>
          </a:p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A3A42E-DFAE-4877-96E2-EA07039676A3}" type="slidenum">
              <a:rPr lang="es-MX"/>
              <a:pPr/>
              <a:t>16</a:t>
            </a:fld>
            <a:endParaRPr lang="es-MX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s-MX" smtClean="0"/>
              <a:t>Por otra parte, una de las premisas del nuevo esquema operativo de los seguros de pensiones consiste en la </a:t>
            </a:r>
            <a:r>
              <a:rPr lang="es-MX" u="sng" smtClean="0">
                <a:solidFill>
                  <a:srgbClr val="B80000"/>
                </a:solidFill>
              </a:rPr>
              <a:t>utilización de un mecanismo que posibilite el envío electrónico de las ofertas por parte de las instituciones de seguros, eliminando así la intermediación de los agentes de seguros</a:t>
            </a:r>
            <a:r>
              <a:rPr lang="es-MX" smtClean="0"/>
              <a:t>.</a:t>
            </a:r>
          </a:p>
          <a:p>
            <a:pPr eaLnBrk="1" hangingPunct="1"/>
            <a:r>
              <a:rPr lang="es-MX" smtClean="0"/>
              <a:t>Para estos efectos, se diseñó el </a:t>
            </a:r>
            <a:r>
              <a:rPr lang="es-MX" u="sng" smtClean="0">
                <a:solidFill>
                  <a:srgbClr val="B80000"/>
                </a:solidFill>
              </a:rPr>
              <a:t>Sistema Administrador de Ofertas y Resoluciones (SAOR</a:t>
            </a:r>
            <a:r>
              <a:rPr lang="es-MX" smtClean="0">
                <a:solidFill>
                  <a:srgbClr val="B80000"/>
                </a:solidFill>
              </a:rPr>
              <a:t>),</a:t>
            </a:r>
            <a:r>
              <a:rPr lang="es-MX" smtClean="0"/>
              <a:t> el cual opera desde un Portal Interinstitucional (IMSS-ISSSTE-SHCP-CNSF-CONSAR) y permite:</a:t>
            </a:r>
          </a:p>
          <a:p>
            <a:pPr lvl="1" eaLnBrk="1" hangingPunct="1"/>
            <a:r>
              <a:rPr lang="es-MX" smtClean="0"/>
              <a:t>Carga de solicitantes de pensión (IMSS e ISSSTE)</a:t>
            </a:r>
          </a:p>
          <a:p>
            <a:pPr lvl="1" eaLnBrk="1" hangingPunct="1"/>
            <a:r>
              <a:rPr lang="es-MX" smtClean="0"/>
              <a:t>Descarga de solicitantes de pensión (instituciones de seguros)</a:t>
            </a:r>
          </a:p>
          <a:p>
            <a:pPr lvl="1" eaLnBrk="1" hangingPunct="1"/>
            <a:r>
              <a:rPr lang="es-MX" smtClean="0"/>
              <a:t>Presentación de ofertas (instituciones de seguros)</a:t>
            </a:r>
          </a:p>
          <a:p>
            <a:pPr lvl="1" eaLnBrk="1" hangingPunct="1"/>
            <a:r>
              <a:rPr lang="es-MX" smtClean="0"/>
              <a:t>Generación del documento de oferta</a:t>
            </a:r>
          </a:p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 userDrawn="1"/>
        </p:nvSpPr>
        <p:spPr bwMode="auto">
          <a:xfrm>
            <a:off x="863600" y="3709988"/>
            <a:ext cx="7670800" cy="0"/>
          </a:xfrm>
          <a:prstGeom prst="line">
            <a:avLst/>
          </a:prstGeom>
          <a:noFill/>
          <a:ln w="38100">
            <a:solidFill>
              <a:srgbClr val="294A8D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MX">
              <a:latin typeface="Arial" pitchFamily="34" charset="0"/>
            </a:endParaRPr>
          </a:p>
        </p:txBody>
      </p:sp>
      <p:grpSp>
        <p:nvGrpSpPr>
          <p:cNvPr id="5" name="Group 24"/>
          <p:cNvGrpSpPr>
            <a:grpSpLocks/>
          </p:cNvGrpSpPr>
          <p:nvPr userDrawn="1"/>
        </p:nvGrpSpPr>
        <p:grpSpPr bwMode="auto">
          <a:xfrm>
            <a:off x="0" y="665163"/>
            <a:ext cx="9144000" cy="895350"/>
            <a:chOff x="0" y="419"/>
            <a:chExt cx="5760" cy="564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2325" y="519"/>
            <a:ext cx="1369" cy="365"/>
          </p:xfrm>
          <a:graphic>
            <a:graphicData uri="http://schemas.openxmlformats.org/presentationml/2006/ole">
              <p:oleObj spid="_x0000_s38914" name="Fotografía de Photo Editor" r:id="rId3" imgW="3839111" imgH="1028844" progId="">
                <p:embed/>
              </p:oleObj>
            </a:graphicData>
          </a:graphic>
        </p:graphicFrame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>
              <a:off x="0" y="419"/>
              <a:ext cx="5760" cy="564"/>
            </a:xfrm>
            <a:prstGeom prst="rect">
              <a:avLst/>
            </a:prstGeom>
            <a:solidFill>
              <a:srgbClr val="F8F8F8">
                <a:alpha val="39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MX">
                <a:latin typeface="Arial" pitchFamily="34" charset="0"/>
              </a:endParaRPr>
            </a:p>
          </p:txBody>
        </p:sp>
      </p:grp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6480175"/>
            <a:ext cx="9144000" cy="377825"/>
          </a:xfrm>
          <a:prstGeom prst="rect">
            <a:avLst/>
          </a:prstGeom>
          <a:solidFill>
            <a:srgbClr val="214C7B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r>
              <a:rPr lang="es-ES" sz="1400">
                <a:solidFill>
                  <a:schemeClr val="bg1"/>
                </a:solidFill>
                <a:latin typeface="Arial" pitchFamily="34" charset="0"/>
              </a:rPr>
              <a:t>        </a:t>
            </a:r>
          </a:p>
        </p:txBody>
      </p:sp>
      <p:sp>
        <p:nvSpPr>
          <p:cNvPr id="9" name="Text Box 20"/>
          <p:cNvSpPr txBox="1">
            <a:spLocks noChangeArrowheads="1"/>
          </p:cNvSpPr>
          <p:nvPr userDrawn="1"/>
        </p:nvSpPr>
        <p:spPr bwMode="auto">
          <a:xfrm>
            <a:off x="204788" y="6489700"/>
            <a:ext cx="2216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1600">
                <a:solidFill>
                  <a:srgbClr val="DDDDDD"/>
                </a:solidFill>
                <a:latin typeface="Georgia" pitchFamily="18" charset="0"/>
              </a:rPr>
              <a:t>www.cnsf.gob.mx</a:t>
            </a:r>
          </a:p>
        </p:txBody>
      </p:sp>
      <p:graphicFrame>
        <p:nvGraphicFramePr>
          <p:cNvPr id="10" name="Object 17"/>
          <p:cNvGraphicFramePr>
            <a:graphicFrameLocks noChangeAspect="1"/>
          </p:cNvGraphicFramePr>
          <p:nvPr/>
        </p:nvGraphicFramePr>
        <p:xfrm>
          <a:off x="401638" y="5988050"/>
          <a:ext cx="1562100" cy="454025"/>
        </p:xfrm>
        <a:graphic>
          <a:graphicData uri="http://schemas.openxmlformats.org/presentationml/2006/ole">
            <p:oleObj spid="_x0000_s38915" name="Fotografía de Photo Editor" r:id="rId4" imgW="3839111" imgH="1028844" progId="">
              <p:embed/>
            </p:oleObj>
          </a:graphicData>
        </a:graphic>
      </p:graphicFrame>
      <p:sp>
        <p:nvSpPr>
          <p:cNvPr id="11" name="Rectangle 19"/>
          <p:cNvSpPr>
            <a:spLocks noChangeArrowheads="1"/>
          </p:cNvSpPr>
          <p:nvPr userDrawn="1"/>
        </p:nvSpPr>
        <p:spPr bwMode="auto">
          <a:xfrm>
            <a:off x="0" y="5927725"/>
            <a:ext cx="9144000" cy="538163"/>
          </a:xfrm>
          <a:prstGeom prst="rect">
            <a:avLst/>
          </a:prstGeom>
          <a:solidFill>
            <a:srgbClr val="F8F8F8">
              <a:alpha val="94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MX">
              <a:latin typeface="Arial" pitchFamily="34" charset="0"/>
            </a:endParaRP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77875" y="2197100"/>
            <a:ext cx="7594600" cy="1470025"/>
          </a:xfrm>
        </p:spPr>
        <p:txBody>
          <a:bodyPr/>
          <a:lstStyle>
            <a:lvl1pPr>
              <a:spcBef>
                <a:spcPct val="5000"/>
              </a:spcBef>
              <a:defRPr sz="26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57325" y="3771900"/>
            <a:ext cx="7146925" cy="1573213"/>
          </a:xfrm>
        </p:spPr>
        <p:txBody>
          <a:bodyPr/>
          <a:lstStyle>
            <a:lvl1pPr marL="0" indent="0" algn="r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sz="1600">
                <a:solidFill>
                  <a:srgbClr val="333333"/>
                </a:solidFill>
              </a:defRPr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32575" y="517525"/>
            <a:ext cx="1954213" cy="5956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69938" y="517525"/>
            <a:ext cx="5710237" cy="5956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9938" y="517525"/>
            <a:ext cx="7016750" cy="9223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884238" y="1758950"/>
            <a:ext cx="7702550" cy="4714875"/>
          </a:xfrm>
        </p:spPr>
        <p:txBody>
          <a:bodyPr/>
          <a:lstStyle/>
          <a:p>
            <a:pPr lvl="0"/>
            <a:endParaRPr lang="es-MX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8 Imagen" descr="Imagen1.gif"/>
          <p:cNvPicPr>
            <a:picLocks noChangeAspect="1"/>
          </p:cNvPicPr>
          <p:nvPr userDrawn="1"/>
        </p:nvPicPr>
        <p:blipFill>
          <a:blip r:embed="rId2" cstate="print"/>
          <a:srcRect r="72266"/>
          <a:stretch>
            <a:fillRect/>
          </a:stretch>
        </p:blipFill>
        <p:spPr bwMode="auto">
          <a:xfrm>
            <a:off x="8072438" y="514350"/>
            <a:ext cx="5000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 userDrawn="1"/>
        </p:nvSpPr>
        <p:spPr>
          <a:xfrm rot="5400000">
            <a:off x="8205788" y="5897563"/>
            <a:ext cx="14700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www.cnsf.gob.mx</a:t>
            </a:r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803400"/>
            <a:ext cx="7820052" cy="4697434"/>
          </a:xfrm>
        </p:spPr>
        <p:txBody>
          <a:bodyPr>
            <a:normAutofit/>
          </a:bodyPr>
          <a:lstStyle>
            <a:lvl1pPr marL="358775" indent="-319088" algn="l" rtl="0" eaLnBrk="1" latinLnBrk="0" hangingPunct="1">
              <a:spcBef>
                <a:spcPts val="700"/>
              </a:spcBef>
              <a:buClr>
                <a:srgbClr val="C00000"/>
              </a:buClr>
              <a:buSzPct val="70000"/>
              <a:buFont typeface="Wingdings 2" pitchFamily="18" charset="2"/>
              <a:buChar char=""/>
              <a:defRPr kumimoji="0" lang="es-E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lang="es-ES" sz="2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2300" indent="-319088" algn="l" rtl="0" eaLnBrk="1" latinLnBrk="0" hangingPunct="1">
              <a:spcBef>
                <a:spcPts val="700"/>
              </a:spcBef>
              <a:buClr>
                <a:srgbClr val="FF0000"/>
              </a:buClr>
              <a:buSzPct val="70000"/>
              <a:buFont typeface="Wingdings 2" pitchFamily="18" charset="2"/>
              <a:buChar char=""/>
              <a:defRPr kumimoji="0" lang="es-ES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96938" indent="-319088" algn="l" rtl="0" eaLnBrk="1" latinLnBrk="0" hangingPunct="1">
              <a:spcBef>
                <a:spcPts val="700"/>
              </a:spcBef>
              <a:buClr>
                <a:srgbClr val="FF3300"/>
              </a:buClr>
              <a:buSzPct val="70000"/>
              <a:buFont typeface="Wingdings 2" pitchFamily="18" charset="2"/>
              <a:buChar char=""/>
              <a:defRPr kumimoji="0" lang="es-E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2538" indent="-323850" algn="l" rtl="0" eaLnBrk="1" latinLnBrk="0" hangingPunct="1">
              <a:spcBef>
                <a:spcPts val="700"/>
              </a:spcBef>
              <a:buClr>
                <a:srgbClr val="FFC000"/>
              </a:buClr>
              <a:buSzPct val="70000"/>
              <a:buFont typeface="Wingdings 2" pitchFamily="18" charset="2"/>
              <a:buChar char=""/>
              <a:defRPr kumimoji="0" lang="es-MX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extLst/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0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Text Placeholder 12"/>
          <p:cNvSpPr>
            <a:spLocks noGrp="1"/>
          </p:cNvSpPr>
          <p:nvPr>
            <p:ph idx="1"/>
          </p:nvPr>
        </p:nvSpPr>
        <p:spPr>
          <a:xfrm>
            <a:off x="612648" y="1803400"/>
            <a:ext cx="7745566" cy="4840310"/>
          </a:xfrm>
          <a:prstGeom prst="rect">
            <a:avLst/>
          </a:prstGeom>
        </p:spPr>
        <p:txBody>
          <a:bodyPr>
            <a:normAutofit/>
          </a:bodyPr>
          <a:lstStyle>
            <a:lvl1pPr algn="just">
              <a:defRPr/>
            </a:lvl1pPr>
            <a:lvl2pPr algn="just">
              <a:defRPr sz="1800"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  <a:extLst/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9938" y="517525"/>
            <a:ext cx="7016750" cy="9223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884238" y="1758950"/>
            <a:ext cx="7702550" cy="4714875"/>
          </a:xfrm>
        </p:spPr>
        <p:txBody>
          <a:bodyPr/>
          <a:lstStyle/>
          <a:p>
            <a:pPr lvl="0"/>
            <a:endParaRPr lang="es-MX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84238" y="1758950"/>
            <a:ext cx="3775075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11713" y="1758950"/>
            <a:ext cx="3775075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2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9938" y="517525"/>
            <a:ext cx="70167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grpSp>
        <p:nvGrpSpPr>
          <p:cNvPr id="1030" name="Group 27"/>
          <p:cNvGrpSpPr>
            <a:grpSpLocks/>
          </p:cNvGrpSpPr>
          <p:nvPr/>
        </p:nvGrpSpPr>
        <p:grpSpPr bwMode="auto">
          <a:xfrm>
            <a:off x="863600" y="893763"/>
            <a:ext cx="8280400" cy="596900"/>
            <a:chOff x="544" y="563"/>
            <a:chExt cx="5216" cy="376"/>
          </a:xfrm>
        </p:grpSpPr>
        <p:sp>
          <p:nvSpPr>
            <p:cNvPr id="2" name="Line 11"/>
            <p:cNvSpPr>
              <a:spLocks noChangeShapeType="1"/>
            </p:cNvSpPr>
            <p:nvPr userDrawn="1"/>
          </p:nvSpPr>
          <p:spPr bwMode="auto">
            <a:xfrm>
              <a:off x="544" y="939"/>
              <a:ext cx="4832" cy="0"/>
            </a:xfrm>
            <a:prstGeom prst="line">
              <a:avLst/>
            </a:prstGeom>
            <a:noFill/>
            <a:ln w="38100">
              <a:solidFill>
                <a:srgbClr val="294A8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MX">
                <a:latin typeface="Arial" pitchFamily="34" charset="0"/>
              </a:endParaRPr>
            </a:p>
          </p:txBody>
        </p:sp>
        <p:grpSp>
          <p:nvGrpSpPr>
            <p:cNvPr id="1037" name="Group 26"/>
            <p:cNvGrpSpPr>
              <a:grpSpLocks/>
            </p:cNvGrpSpPr>
            <p:nvPr userDrawn="1"/>
          </p:nvGrpSpPr>
          <p:grpSpPr bwMode="auto">
            <a:xfrm>
              <a:off x="4902" y="563"/>
              <a:ext cx="858" cy="339"/>
              <a:chOff x="4902" y="563"/>
              <a:chExt cx="858" cy="339"/>
            </a:xfrm>
          </p:grpSpPr>
          <p:graphicFrame>
            <p:nvGraphicFramePr>
              <p:cNvPr id="1027" name="Object 13"/>
              <p:cNvGraphicFramePr>
                <a:graphicFrameLocks noChangeAspect="1"/>
              </p:cNvGraphicFramePr>
              <p:nvPr/>
            </p:nvGraphicFramePr>
            <p:xfrm>
              <a:off x="5080" y="599"/>
              <a:ext cx="303" cy="296"/>
            </p:xfrm>
            <a:graphic>
              <a:graphicData uri="http://schemas.openxmlformats.org/presentationml/2006/ole">
                <p:oleObj spid="_x0000_s1027" name="Fotografía de Photo Editor" r:id="rId18" imgW="3839111" imgH="1028844" progId="">
                  <p:embed/>
                </p:oleObj>
              </a:graphicData>
            </a:graphic>
          </p:graphicFrame>
          <p:sp>
            <p:nvSpPr>
              <p:cNvPr id="1040" name="Rectangle 16"/>
              <p:cNvSpPr>
                <a:spLocks noChangeArrowheads="1"/>
              </p:cNvSpPr>
              <p:nvPr userDrawn="1"/>
            </p:nvSpPr>
            <p:spPr bwMode="auto">
              <a:xfrm>
                <a:off x="4902" y="563"/>
                <a:ext cx="858" cy="339"/>
              </a:xfrm>
              <a:prstGeom prst="rect">
                <a:avLst/>
              </a:prstGeom>
              <a:solidFill>
                <a:srgbClr val="F8F8F8">
                  <a:alpha val="39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>
                  <a:latin typeface="Arial" pitchFamily="34" charset="0"/>
                </a:endParaRPr>
              </a:p>
            </p:txBody>
          </p:sp>
        </p:grpSp>
      </p:grpSp>
      <p:grpSp>
        <p:nvGrpSpPr>
          <p:cNvPr id="1031" name="Group 30"/>
          <p:cNvGrpSpPr>
            <a:grpSpLocks/>
          </p:cNvGrpSpPr>
          <p:nvPr/>
        </p:nvGrpSpPr>
        <p:grpSpPr bwMode="auto">
          <a:xfrm>
            <a:off x="0" y="6088063"/>
            <a:ext cx="9144000" cy="769937"/>
            <a:chOff x="0" y="3835"/>
            <a:chExt cx="5760" cy="485"/>
          </a:xfrm>
        </p:grpSpPr>
        <p:sp>
          <p:nvSpPr>
            <p:cNvPr id="1036" name="Rectangle 12"/>
            <p:cNvSpPr>
              <a:spLocks noChangeArrowheads="1"/>
            </p:cNvSpPr>
            <p:nvPr userDrawn="1"/>
          </p:nvSpPr>
          <p:spPr bwMode="auto">
            <a:xfrm>
              <a:off x="0" y="4176"/>
              <a:ext cx="5760" cy="144"/>
            </a:xfrm>
            <a:prstGeom prst="rect">
              <a:avLst/>
            </a:prstGeom>
            <a:solidFill>
              <a:srgbClr val="214C7B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defRPr/>
              </a:pPr>
              <a:r>
                <a:rPr lang="es-ES" sz="1400">
                  <a:solidFill>
                    <a:schemeClr val="bg1"/>
                  </a:solidFill>
                  <a:latin typeface="Arial" pitchFamily="34" charset="0"/>
                </a:rPr>
                <a:t>        </a:t>
              </a:r>
            </a:p>
          </p:txBody>
        </p:sp>
        <p:graphicFrame>
          <p:nvGraphicFramePr>
            <p:cNvPr id="1026" name="Object 17"/>
            <p:cNvGraphicFramePr>
              <a:graphicFrameLocks noChangeAspect="1"/>
            </p:cNvGraphicFramePr>
            <p:nvPr/>
          </p:nvGraphicFramePr>
          <p:xfrm>
            <a:off x="4729" y="3930"/>
            <a:ext cx="691" cy="201"/>
          </p:xfrm>
          <a:graphic>
            <a:graphicData uri="http://schemas.openxmlformats.org/presentationml/2006/ole">
              <p:oleObj spid="_x0000_s1026" name="Fotografía de Photo Editor" r:id="rId19" imgW="3839111" imgH="1028844" progId="">
                <p:embed/>
              </p:oleObj>
            </a:graphicData>
          </a:graphic>
        </p:graphicFrame>
        <p:sp>
          <p:nvSpPr>
            <p:cNvPr id="1043" name="Rectangle 19"/>
            <p:cNvSpPr>
              <a:spLocks noChangeArrowheads="1"/>
            </p:cNvSpPr>
            <p:nvPr userDrawn="1"/>
          </p:nvSpPr>
          <p:spPr bwMode="auto">
            <a:xfrm>
              <a:off x="0" y="3835"/>
              <a:ext cx="5760" cy="339"/>
            </a:xfrm>
            <a:prstGeom prst="rect">
              <a:avLst/>
            </a:prstGeom>
            <a:solidFill>
              <a:srgbClr val="F8F8F8">
                <a:alpha val="94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MX">
                <a:latin typeface="Arial" pitchFamily="34" charset="0"/>
              </a:endParaRPr>
            </a:p>
          </p:txBody>
        </p:sp>
        <p:sp>
          <p:nvSpPr>
            <p:cNvPr id="1035" name="WordArt 29"/>
            <p:cNvSpPr>
              <a:spLocks noChangeArrowheads="1" noChangeShapeType="1" noTextEdit="1"/>
            </p:cNvSpPr>
            <p:nvPr userDrawn="1"/>
          </p:nvSpPr>
          <p:spPr bwMode="auto">
            <a:xfrm>
              <a:off x="4718" y="4207"/>
              <a:ext cx="691" cy="8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MX" sz="800" kern="10">
                  <a:ln w="9525">
                    <a:noFill/>
                    <a:round/>
                    <a:headEnd/>
                    <a:tailEnd/>
                  </a:ln>
                  <a:solidFill>
                    <a:srgbClr val="EAEAEA"/>
                  </a:solidFill>
                  <a:latin typeface="Georgia"/>
                </a:rPr>
                <a:t>www.cnsf.gob.mx</a:t>
              </a:r>
            </a:p>
          </p:txBody>
        </p:sp>
      </p:grp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1758950"/>
            <a:ext cx="770255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6" r:id="rId12"/>
    <p:sldLayoutId id="2147483697" r:id="rId13"/>
    <p:sldLayoutId id="2147483698" r:id="rId14"/>
    <p:sldLayoutId id="2147483699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just" rtl="0" eaLnBrk="0" fontAlgn="base" hangingPunct="0">
        <a:spcBef>
          <a:spcPct val="25000"/>
        </a:spcBef>
        <a:spcAft>
          <a:spcPct val="25000"/>
        </a:spcAft>
        <a:buClr>
          <a:srgbClr val="294A8D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5000"/>
        </a:spcBef>
        <a:spcAft>
          <a:spcPct val="25000"/>
        </a:spcAft>
        <a:buClr>
          <a:srgbClr val="294A8D"/>
        </a:buClr>
        <a:buFont typeface="Webdings" pitchFamily="18" charset="2"/>
        <a:buChar char="1"/>
        <a:defRPr sz="1600">
          <a:solidFill>
            <a:schemeClr val="tx1"/>
          </a:solidFill>
          <a:latin typeface="+mn-lt"/>
        </a:defRPr>
      </a:lvl2pPr>
      <a:lvl3pPr marL="1143000" indent="-228600" algn="just" rtl="0" eaLnBrk="0" fontAlgn="base" hangingPunct="0">
        <a:spcBef>
          <a:spcPct val="25000"/>
        </a:spcBef>
        <a:spcAft>
          <a:spcPct val="25000"/>
        </a:spcAft>
        <a:buClr>
          <a:srgbClr val="294A8D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just" rtl="0" eaLnBrk="0" fontAlgn="base" hangingPunct="0">
        <a:spcBef>
          <a:spcPct val="25000"/>
        </a:spcBef>
        <a:spcAft>
          <a:spcPct val="25000"/>
        </a:spcAft>
        <a:buClr>
          <a:srgbClr val="294A8D"/>
        </a:buClr>
        <a:buFont typeface="Webdings" pitchFamily="18" charset="2"/>
        <a:buChar char="1"/>
        <a:defRPr sz="1600">
          <a:solidFill>
            <a:schemeClr val="tx1"/>
          </a:solidFill>
          <a:latin typeface="+mn-lt"/>
        </a:defRPr>
      </a:lvl4pPr>
      <a:lvl5pPr marL="2057400" indent="-228600" algn="just" rtl="0" eaLnBrk="0" fontAlgn="base" hangingPunct="0">
        <a:spcBef>
          <a:spcPct val="25000"/>
        </a:spcBef>
        <a:spcAft>
          <a:spcPct val="25000"/>
        </a:spcAft>
        <a:buClr>
          <a:srgbClr val="294A8D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just" rtl="0" fontAlgn="base">
        <a:spcBef>
          <a:spcPct val="25000"/>
        </a:spcBef>
        <a:spcAft>
          <a:spcPct val="25000"/>
        </a:spcAft>
        <a:buClr>
          <a:srgbClr val="294A8D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just" rtl="0" fontAlgn="base">
        <a:spcBef>
          <a:spcPct val="25000"/>
        </a:spcBef>
        <a:spcAft>
          <a:spcPct val="25000"/>
        </a:spcAft>
        <a:buClr>
          <a:srgbClr val="294A8D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just" rtl="0" fontAlgn="base">
        <a:spcBef>
          <a:spcPct val="25000"/>
        </a:spcBef>
        <a:spcAft>
          <a:spcPct val="25000"/>
        </a:spcAft>
        <a:buClr>
          <a:srgbClr val="294A8D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just" rtl="0" fontAlgn="base">
        <a:spcBef>
          <a:spcPct val="25000"/>
        </a:spcBef>
        <a:spcAft>
          <a:spcPct val="25000"/>
        </a:spcAft>
        <a:buClr>
          <a:srgbClr val="294A8D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s-MX" dirty="0" smtClean="0">
                <a:solidFill>
                  <a:srgbClr val="C00000"/>
                </a:solidFill>
              </a:rPr>
              <a:t>Seminario Regional sobre Regulación y Supervisión  de Seguros IAIS-ASSAL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sz="2000" dirty="0" smtClean="0"/>
              <a:t>Seguros de Pensiones derivados de la Seguridad Social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San Salvador, El Salvador</a:t>
            </a:r>
          </a:p>
          <a:p>
            <a:pPr eaLnBrk="1" hangingPunct="1"/>
            <a:r>
              <a:rPr lang="es-MX" dirty="0" smtClean="0"/>
              <a:t>Noviembre 25 de 2010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 rot="5400000">
            <a:off x="7615238" y="1235075"/>
            <a:ext cx="26511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Fuente: CNSF</a:t>
            </a:r>
          </a:p>
        </p:txBody>
      </p:sp>
      <p:sp>
        <p:nvSpPr>
          <p:cNvPr id="8" name="2 Título"/>
          <p:cNvSpPr>
            <a:spLocks noGrp="1"/>
          </p:cNvSpPr>
          <p:nvPr>
            <p:ph type="title"/>
          </p:nvPr>
        </p:nvSpPr>
        <p:spPr>
          <a:xfrm>
            <a:off x="769938" y="517525"/>
            <a:ext cx="7016750" cy="922338"/>
          </a:xfrm>
        </p:spPr>
        <p:txBody>
          <a:bodyPr/>
          <a:lstStyle/>
          <a:p>
            <a:pPr eaLnBrk="1" hangingPunct="1"/>
            <a:r>
              <a:rPr lang="es-MX" dirty="0" smtClean="0"/>
              <a:t>Reservas de las aseguradoras de pensiones</a:t>
            </a:r>
            <a:br>
              <a:rPr lang="es-MX" dirty="0" smtClean="0"/>
            </a:br>
            <a:endParaRPr lang="es-MX" sz="1800" dirty="0" smtClean="0">
              <a:solidFill>
                <a:srgbClr val="B80000"/>
              </a:solidFill>
            </a:endParaRPr>
          </a:p>
        </p:txBody>
      </p:sp>
      <p:pic>
        <p:nvPicPr>
          <p:cNvPr id="634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825" y="1619250"/>
            <a:ext cx="7878763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Inversiones de las aseguradoras de pensiones</a:t>
            </a:r>
            <a:br>
              <a:rPr lang="es-MX" dirty="0" smtClean="0"/>
            </a:br>
            <a:endParaRPr lang="es-MX" b="1" dirty="0">
              <a:solidFill>
                <a:srgbClr val="00682F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 rot="5400000">
            <a:off x="7615238" y="1235075"/>
            <a:ext cx="26511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Fuente: CNSF</a:t>
            </a:r>
          </a:p>
        </p:txBody>
      </p:sp>
      <p:pic>
        <p:nvPicPr>
          <p:cNvPr id="614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013" y="1631950"/>
            <a:ext cx="8435975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Instrumentación del esquema operativo vigente</a:t>
            </a:r>
            <a:br>
              <a:rPr lang="es-MX" dirty="0" smtClean="0"/>
            </a:br>
            <a:r>
              <a:rPr lang="es-MX" sz="2000" dirty="0" smtClean="0">
                <a:solidFill>
                  <a:srgbClr val="BA2C00"/>
                </a:solidFill>
              </a:rPr>
              <a:t>Antecedentes</a:t>
            </a:r>
            <a:endParaRPr lang="es-ES" sz="2000" dirty="0" smtClean="0">
              <a:solidFill>
                <a:srgbClr val="BA2C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s-MX" sz="1600" dirty="0" smtClean="0"/>
              <a:t>Con objeto de fortalecer el esquema actual y mejorar algunos aspectos en la operación de los seguros de pensiones, se conformó un </a:t>
            </a:r>
            <a:r>
              <a:rPr lang="es-MX" sz="1600" u="sng" dirty="0" smtClean="0">
                <a:solidFill>
                  <a:srgbClr val="BA2C00"/>
                </a:solidFill>
              </a:rPr>
              <a:t>Grupo de Trabajo interinstitucional </a:t>
            </a:r>
            <a:r>
              <a:rPr lang="es-MX" sz="1600" dirty="0" smtClean="0"/>
              <a:t>para trabajar en un nuevo diseño del esquema de operación.</a:t>
            </a:r>
          </a:p>
          <a:p>
            <a:pPr eaLnBrk="1" hangingPunct="1"/>
            <a:r>
              <a:rPr lang="es-MX" sz="1600" dirty="0" smtClean="0"/>
              <a:t>Los ajustes al esquema operativo de los seguros de pensiones, consisten básicamente en:</a:t>
            </a:r>
          </a:p>
          <a:p>
            <a:pPr marL="762000" lvl="1" indent="-304800" eaLnBrk="1" hangingPunct="1">
              <a:buFont typeface="Webdings" pitchFamily="18" charset="2"/>
              <a:buAutoNum type="arabicParenR"/>
            </a:pPr>
            <a:r>
              <a:rPr lang="es-MX" sz="1400" dirty="0" smtClean="0"/>
              <a:t>El establecimiento de un </a:t>
            </a:r>
            <a:r>
              <a:rPr lang="es-MX" sz="1400" u="sng" dirty="0" smtClean="0">
                <a:solidFill>
                  <a:srgbClr val="B80000"/>
                </a:solidFill>
              </a:rPr>
              <a:t>mecanismo de mercado para determinar el precio de los seguros de pensiones</a:t>
            </a:r>
            <a:r>
              <a:rPr lang="es-MX" sz="1400" dirty="0" smtClean="0"/>
              <a:t> (</a:t>
            </a:r>
            <a:r>
              <a:rPr lang="es-MX" sz="1400" i="1" dirty="0" smtClean="0"/>
              <a:t>rentas vitalicias</a:t>
            </a:r>
            <a:r>
              <a:rPr lang="es-MX" sz="1400" dirty="0" smtClean="0"/>
              <a:t> y </a:t>
            </a:r>
            <a:r>
              <a:rPr lang="es-MX" sz="1400" i="1" dirty="0" smtClean="0"/>
              <a:t>seguros de sobrevivencia</a:t>
            </a:r>
            <a:r>
              <a:rPr lang="es-MX" sz="1400" dirty="0" smtClean="0"/>
              <a:t>) a partir de una tasa de interés de referencia.</a:t>
            </a:r>
          </a:p>
          <a:p>
            <a:pPr marL="762000" lvl="1" indent="-304800" eaLnBrk="1" hangingPunct="1">
              <a:buFont typeface="Webdings" pitchFamily="18" charset="2"/>
              <a:buAutoNum type="arabicParenR"/>
            </a:pPr>
            <a:r>
              <a:rPr lang="es-MX" sz="1400" dirty="0" smtClean="0"/>
              <a:t>El establecimiento de un </a:t>
            </a:r>
            <a:r>
              <a:rPr lang="es-MX" sz="1400" u="sng" dirty="0" smtClean="0">
                <a:solidFill>
                  <a:srgbClr val="B80000"/>
                </a:solidFill>
              </a:rPr>
              <a:t>beneficio adicional único</a:t>
            </a:r>
            <a:r>
              <a:rPr lang="es-MX" sz="1400" dirty="0" smtClean="0"/>
              <a:t> que hace más transparente la competencia y facilita al solicitante de pensión la elección de aseguradora.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Instrumentación del esquema operativo vigente</a:t>
            </a:r>
            <a:br>
              <a:rPr lang="es-MX" dirty="0" smtClean="0"/>
            </a:br>
            <a:r>
              <a:rPr lang="es-MX" sz="2000" dirty="0" smtClean="0">
                <a:solidFill>
                  <a:srgbClr val="BA2C00"/>
                </a:solidFill>
              </a:rPr>
              <a:t>Antecedentes</a:t>
            </a:r>
            <a:endParaRPr lang="es-ES" sz="2000" dirty="0" smtClean="0">
              <a:solidFill>
                <a:srgbClr val="BA2C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s-MX" sz="1600" dirty="0" smtClean="0"/>
              <a:t>Con objeto de fortalecer el esquema actual y mejorar algunos aspectos en la operación de los seguros de pensiones, se conformó un </a:t>
            </a:r>
            <a:r>
              <a:rPr lang="es-MX" sz="1600" u="sng" dirty="0" smtClean="0">
                <a:solidFill>
                  <a:srgbClr val="BA2C00"/>
                </a:solidFill>
              </a:rPr>
              <a:t>Grupo de Trabajo interinstitucional </a:t>
            </a:r>
            <a:r>
              <a:rPr lang="es-MX" sz="1600" dirty="0" smtClean="0"/>
              <a:t>para trabajar en un nuevo diseño del esquema de operación.</a:t>
            </a:r>
          </a:p>
          <a:p>
            <a:pPr eaLnBrk="1" hangingPunct="1"/>
            <a:r>
              <a:rPr lang="es-MX" sz="1600" dirty="0" smtClean="0"/>
              <a:t>Los ajustes al esquema operativo de los seguros de pensiones, consisten básicamente en:</a:t>
            </a:r>
          </a:p>
          <a:p>
            <a:pPr marL="762000" lvl="1" indent="-304800" eaLnBrk="1" hangingPunct="1">
              <a:buFont typeface="Webdings" pitchFamily="18" charset="2"/>
              <a:buAutoNum type="arabicParenR" startAt="3"/>
            </a:pPr>
            <a:r>
              <a:rPr lang="es-MX" sz="1400" dirty="0" smtClean="0"/>
              <a:t>La </a:t>
            </a:r>
            <a:r>
              <a:rPr lang="es-MX" sz="1400" u="sng" dirty="0" smtClean="0">
                <a:solidFill>
                  <a:srgbClr val="B80000"/>
                </a:solidFill>
              </a:rPr>
              <a:t>actualización de bases biométricas</a:t>
            </a:r>
            <a:r>
              <a:rPr lang="es-MX" sz="1400" dirty="0" smtClean="0"/>
              <a:t> con el propósito de capturar las mejoras observadas en la esperanza de vida de los pensionados no inválidos.  </a:t>
            </a:r>
          </a:p>
          <a:p>
            <a:pPr marL="762000" lvl="1" indent="-304800" eaLnBrk="1" hangingPunct="1">
              <a:buFont typeface="Webdings" pitchFamily="18" charset="2"/>
              <a:buAutoNum type="arabicParenR" startAt="3"/>
            </a:pPr>
            <a:r>
              <a:rPr lang="es-MX" sz="1400" dirty="0" smtClean="0"/>
              <a:t>La </a:t>
            </a:r>
            <a:r>
              <a:rPr lang="es-MX" sz="1400" u="sng" dirty="0" smtClean="0">
                <a:solidFill>
                  <a:srgbClr val="B80000"/>
                </a:solidFill>
              </a:rPr>
              <a:t>liberalización de las bases biométricas</a:t>
            </a:r>
            <a:r>
              <a:rPr lang="es-MX" sz="1400" dirty="0" smtClean="0"/>
              <a:t> para efecto de la oferta de las aseguradoras.</a:t>
            </a:r>
          </a:p>
          <a:p>
            <a:pPr marL="762000" lvl="1" indent="-304800" eaLnBrk="1" hangingPunct="1">
              <a:buFont typeface="Webdings" pitchFamily="18" charset="2"/>
              <a:buAutoNum type="arabicParenR" startAt="3"/>
            </a:pPr>
            <a:r>
              <a:rPr lang="es-MX" sz="1400" dirty="0" smtClean="0"/>
              <a:t>El establecimiento de un </a:t>
            </a:r>
            <a:r>
              <a:rPr lang="es-MX" sz="1400" u="sng" dirty="0" smtClean="0">
                <a:solidFill>
                  <a:srgbClr val="B80000"/>
                </a:solidFill>
              </a:rPr>
              <a:t>nuevo esquema operativo</a:t>
            </a:r>
            <a:r>
              <a:rPr lang="es-MX" sz="1400" dirty="0" smtClean="0"/>
              <a:t> que eleva la eficiencia general del sistema por medio de un sistema electrónico.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Esquema operativo vigente</a:t>
            </a:r>
            <a:br>
              <a:rPr lang="es-MX" dirty="0" smtClean="0"/>
            </a:br>
            <a:r>
              <a:rPr lang="es-MX" sz="1800" dirty="0" smtClean="0">
                <a:solidFill>
                  <a:srgbClr val="B80000"/>
                </a:solidFill>
              </a:rPr>
              <a:t>inicio del proceso</a:t>
            </a:r>
            <a:endParaRPr lang="es-ES" sz="1800" dirty="0" smtClean="0">
              <a:solidFill>
                <a:srgbClr val="B800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27038" y="1685925"/>
            <a:ext cx="8086725" cy="4324350"/>
            <a:chOff x="269" y="1062"/>
            <a:chExt cx="5094" cy="2724"/>
          </a:xfrm>
        </p:grpSpPr>
        <p:sp>
          <p:nvSpPr>
            <p:cNvPr id="21508" name="Rectangle 4"/>
            <p:cNvSpPr>
              <a:spLocks noChangeArrowheads="1"/>
            </p:cNvSpPr>
            <p:nvPr/>
          </p:nvSpPr>
          <p:spPr bwMode="auto">
            <a:xfrm>
              <a:off x="269" y="1062"/>
              <a:ext cx="1657" cy="609"/>
            </a:xfrm>
            <a:prstGeom prst="rect">
              <a:avLst/>
            </a:prstGeom>
            <a:solidFill>
              <a:srgbClr val="E2ECFE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1509" name="Rectangle 5"/>
            <p:cNvSpPr>
              <a:spLocks/>
            </p:cNvSpPr>
            <p:nvPr/>
          </p:nvSpPr>
          <p:spPr bwMode="auto">
            <a:xfrm>
              <a:off x="526" y="1149"/>
              <a:ext cx="1098" cy="433"/>
            </a:xfrm>
            <a:prstGeom prst="rect">
              <a:avLst/>
            </a:prstGeom>
            <a:solidFill>
              <a:schemeClr val="accent2"/>
            </a:solidFill>
            <a:ln w="31750" algn="ctr">
              <a:solidFill>
                <a:srgbClr val="DDDDDD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22325"/>
              <a:r>
                <a:rPr lang="es-ES" sz="1200" b="1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IMSS / ISSSTE</a:t>
              </a:r>
            </a:p>
            <a:p>
              <a:pPr algn="ctr" defTabSz="822325"/>
              <a:r>
                <a:rPr lang="es-ES" sz="1200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(</a:t>
              </a:r>
              <a:r>
                <a:rPr lang="es-ES" sz="1200" i="1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recibe solicitud de pensión</a:t>
              </a:r>
              <a:r>
                <a:rPr lang="es-ES" sz="1200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)</a:t>
              </a:r>
            </a:p>
          </p:txBody>
        </p:sp>
        <p:sp>
          <p:nvSpPr>
            <p:cNvPr id="21510" name="Rectangle 6"/>
            <p:cNvSpPr>
              <a:spLocks/>
            </p:cNvSpPr>
            <p:nvPr/>
          </p:nvSpPr>
          <p:spPr bwMode="auto">
            <a:xfrm>
              <a:off x="526" y="2078"/>
              <a:ext cx="1098" cy="47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31750" algn="ctr">
              <a:solidFill>
                <a:srgbClr val="DDDDDD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22325"/>
              <a:r>
                <a:rPr lang="es-ES" sz="1200" b="1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Base de Datos Pensionados</a:t>
              </a:r>
            </a:p>
            <a:p>
              <a:pPr algn="ctr" defTabSz="822325"/>
              <a:r>
                <a:rPr lang="es-ES" sz="1200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(</a:t>
              </a:r>
              <a:r>
                <a:rPr lang="es-ES" sz="1200" i="1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por Internet</a:t>
              </a:r>
              <a:r>
                <a:rPr lang="es-ES" sz="1200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)</a:t>
              </a:r>
            </a:p>
          </p:txBody>
        </p:sp>
        <p:sp>
          <p:nvSpPr>
            <p:cNvPr id="21511" name="Rectangle 7"/>
            <p:cNvSpPr>
              <a:spLocks/>
            </p:cNvSpPr>
            <p:nvPr/>
          </p:nvSpPr>
          <p:spPr bwMode="auto">
            <a:xfrm>
              <a:off x="526" y="2989"/>
              <a:ext cx="1098" cy="780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31750" algn="ctr">
              <a:solidFill>
                <a:srgbClr val="DDDDDD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22325"/>
              <a:r>
                <a:rPr lang="es-ES" sz="1200" b="1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Aseguradoras</a:t>
              </a:r>
            </a:p>
            <a:p>
              <a:pPr algn="ctr" defTabSz="822325"/>
              <a:r>
                <a:rPr lang="es-MX" sz="1200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(</a:t>
              </a:r>
              <a:r>
                <a:rPr lang="es-MX" sz="1200" i="1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ofertas con base en tasa de descuento y bases biométricas</a:t>
              </a:r>
              <a:r>
                <a:rPr lang="es-MX" sz="1200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)</a:t>
              </a:r>
              <a:endParaRPr lang="es-ES" sz="1200">
                <a:solidFill>
                  <a:schemeClr val="bg1"/>
                </a:solidFill>
                <a:latin typeface="Helvetica Neue Light" charset="0"/>
                <a:sym typeface="Helvetica Neue Light" charset="0"/>
              </a:endParaRPr>
            </a:p>
          </p:txBody>
        </p:sp>
        <p:sp>
          <p:nvSpPr>
            <p:cNvPr id="21512" name="Rectangle 8"/>
            <p:cNvSpPr>
              <a:spLocks/>
            </p:cNvSpPr>
            <p:nvPr/>
          </p:nvSpPr>
          <p:spPr bwMode="auto">
            <a:xfrm>
              <a:off x="3944" y="1210"/>
              <a:ext cx="1419" cy="649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31750" algn="ctr">
              <a:solidFill>
                <a:srgbClr val="DDDDDD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22325"/>
              <a:r>
                <a:rPr lang="es-ES" sz="1200" b="1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IMSS / ISSSTE </a:t>
              </a:r>
            </a:p>
            <a:p>
              <a:pPr algn="ctr" defTabSz="822325"/>
              <a:r>
                <a:rPr lang="es-ES" sz="1200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(</a:t>
              </a:r>
              <a:r>
                <a:rPr lang="es-ES" sz="1200" i="1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recibe las ofertas y entrega</a:t>
              </a:r>
            </a:p>
            <a:p>
              <a:pPr algn="ctr" defTabSz="822325"/>
              <a:r>
                <a:rPr lang="es-ES" sz="1200" i="1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al solicitante el Documento de Elección de Aseguradora</a:t>
              </a:r>
              <a:r>
                <a:rPr lang="es-ES" sz="1200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)</a:t>
              </a:r>
            </a:p>
          </p:txBody>
        </p:sp>
        <p:sp>
          <p:nvSpPr>
            <p:cNvPr id="21513" name="Rectangle 9"/>
            <p:cNvSpPr>
              <a:spLocks/>
            </p:cNvSpPr>
            <p:nvPr/>
          </p:nvSpPr>
          <p:spPr bwMode="auto">
            <a:xfrm>
              <a:off x="2360" y="2152"/>
              <a:ext cx="1054" cy="533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31750" algn="ctr">
              <a:solidFill>
                <a:srgbClr val="DDDDDD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22325"/>
              <a:r>
                <a:rPr lang="es-ES" sz="1200" b="1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Base de Datos de Ofertas</a:t>
              </a:r>
            </a:p>
            <a:p>
              <a:pPr algn="ctr" defTabSz="822325"/>
              <a:r>
                <a:rPr lang="es-ES" sz="1200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(</a:t>
              </a:r>
              <a:r>
                <a:rPr lang="es-ES" sz="1200" i="1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por Internet</a:t>
              </a:r>
              <a:r>
                <a:rPr lang="es-ES" sz="1200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)</a:t>
              </a:r>
            </a:p>
          </p:txBody>
        </p:sp>
        <p:cxnSp>
          <p:nvCxnSpPr>
            <p:cNvPr id="21514" name="AutoShape 10"/>
            <p:cNvCxnSpPr>
              <a:cxnSpLocks noChangeShapeType="1"/>
              <a:stCxn id="21509" idx="2"/>
              <a:endCxn id="21510" idx="0"/>
            </p:cNvCxnSpPr>
            <p:nvPr/>
          </p:nvCxnSpPr>
          <p:spPr bwMode="auto">
            <a:xfrm>
              <a:off x="1075" y="1592"/>
              <a:ext cx="0" cy="476"/>
            </a:xfrm>
            <a:prstGeom prst="straightConnector1">
              <a:avLst/>
            </a:prstGeom>
            <a:noFill/>
            <a:ln w="19050">
              <a:solidFill>
                <a:srgbClr val="777777"/>
              </a:solidFill>
              <a:prstDash val="sysDot"/>
              <a:round/>
              <a:headEnd/>
              <a:tailEnd type="arrow" w="lg" len="sm"/>
            </a:ln>
          </p:spPr>
        </p:cxnSp>
        <p:cxnSp>
          <p:nvCxnSpPr>
            <p:cNvPr id="21515" name="AutoShape 11"/>
            <p:cNvCxnSpPr>
              <a:cxnSpLocks noChangeShapeType="1"/>
              <a:stCxn id="21510" idx="2"/>
              <a:endCxn id="21511" idx="0"/>
            </p:cNvCxnSpPr>
            <p:nvPr/>
          </p:nvCxnSpPr>
          <p:spPr bwMode="auto">
            <a:xfrm>
              <a:off x="1075" y="2560"/>
              <a:ext cx="0" cy="419"/>
            </a:xfrm>
            <a:prstGeom prst="straightConnector1">
              <a:avLst/>
            </a:prstGeom>
            <a:noFill/>
            <a:ln w="19050">
              <a:solidFill>
                <a:srgbClr val="777777"/>
              </a:solidFill>
              <a:prstDash val="sysDot"/>
              <a:round/>
              <a:headEnd/>
              <a:tailEnd type="arrow" w="lg" len="sm"/>
            </a:ln>
          </p:spPr>
        </p:cxnSp>
        <p:cxnSp>
          <p:nvCxnSpPr>
            <p:cNvPr id="21516" name="AutoShape 12"/>
            <p:cNvCxnSpPr>
              <a:cxnSpLocks noChangeShapeType="1"/>
              <a:stCxn id="21511" idx="2"/>
              <a:endCxn id="21513" idx="2"/>
            </p:cNvCxnSpPr>
            <p:nvPr/>
          </p:nvCxnSpPr>
          <p:spPr bwMode="auto">
            <a:xfrm rot="5400000" flipH="1" flipV="1">
              <a:off x="1439" y="2331"/>
              <a:ext cx="1084" cy="1812"/>
            </a:xfrm>
            <a:prstGeom prst="bentConnector3">
              <a:avLst>
                <a:gd name="adj1" fmla="val -12361"/>
              </a:avLst>
            </a:prstGeom>
            <a:noFill/>
            <a:ln w="19050">
              <a:solidFill>
                <a:srgbClr val="777777"/>
              </a:solidFill>
              <a:prstDash val="sysDot"/>
              <a:miter lim="800000"/>
              <a:headEnd/>
              <a:tailEnd type="arrow" w="lg" len="sm"/>
            </a:ln>
          </p:spPr>
        </p:cxnSp>
        <p:cxnSp>
          <p:nvCxnSpPr>
            <p:cNvPr id="21517" name="AutoShape 13"/>
            <p:cNvCxnSpPr>
              <a:cxnSpLocks noChangeShapeType="1"/>
              <a:stCxn id="21513" idx="0"/>
              <a:endCxn id="21512" idx="1"/>
            </p:cNvCxnSpPr>
            <p:nvPr/>
          </p:nvCxnSpPr>
          <p:spPr bwMode="auto">
            <a:xfrm rot="-5400000">
              <a:off x="3107" y="1315"/>
              <a:ext cx="607" cy="1047"/>
            </a:xfrm>
            <a:prstGeom prst="bentConnector2">
              <a:avLst/>
            </a:prstGeom>
            <a:noFill/>
            <a:ln w="19050">
              <a:solidFill>
                <a:srgbClr val="777777"/>
              </a:solidFill>
              <a:prstDash val="sysDot"/>
              <a:miter lim="800000"/>
              <a:headEnd/>
              <a:tailEnd type="arrow" w="lg" len="sm"/>
            </a:ln>
          </p:spPr>
        </p:cxnSp>
        <p:sp>
          <p:nvSpPr>
            <p:cNvPr id="21518" name="Rectangle 15"/>
            <p:cNvSpPr>
              <a:spLocks/>
            </p:cNvSpPr>
            <p:nvPr/>
          </p:nvSpPr>
          <p:spPr bwMode="auto">
            <a:xfrm>
              <a:off x="3936" y="2266"/>
              <a:ext cx="1419" cy="40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31750" algn="ctr">
              <a:solidFill>
                <a:srgbClr val="DDDDDD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22325"/>
              <a:r>
                <a:rPr lang="es-ES" sz="1200" b="1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Solicitante de pensión</a:t>
              </a:r>
            </a:p>
            <a:p>
              <a:pPr algn="ctr" defTabSz="822325"/>
              <a:r>
                <a:rPr lang="es-ES" sz="1200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(</a:t>
              </a:r>
              <a:r>
                <a:rPr lang="es-ES" sz="1200" i="1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elige Aseguradora</a:t>
              </a:r>
              <a:r>
                <a:rPr lang="es-ES" sz="1200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)</a:t>
              </a:r>
            </a:p>
          </p:txBody>
        </p:sp>
        <p:cxnSp>
          <p:nvCxnSpPr>
            <p:cNvPr id="21519" name="AutoShape 16"/>
            <p:cNvCxnSpPr>
              <a:cxnSpLocks noChangeShapeType="1"/>
              <a:endCxn id="21518" idx="0"/>
            </p:cNvCxnSpPr>
            <p:nvPr/>
          </p:nvCxnSpPr>
          <p:spPr bwMode="auto">
            <a:xfrm flipH="1">
              <a:off x="4646" y="1885"/>
              <a:ext cx="8" cy="371"/>
            </a:xfrm>
            <a:prstGeom prst="straightConnector1">
              <a:avLst/>
            </a:prstGeom>
            <a:noFill/>
            <a:ln w="19050">
              <a:solidFill>
                <a:srgbClr val="777777"/>
              </a:solidFill>
              <a:prstDash val="sysDot"/>
              <a:round/>
              <a:headEnd/>
              <a:tailEnd type="arrow" w="lg" len="sm"/>
            </a:ln>
          </p:spPr>
        </p:cxnSp>
        <p:cxnSp>
          <p:nvCxnSpPr>
            <p:cNvPr id="21520" name="AutoShape 20"/>
            <p:cNvCxnSpPr>
              <a:cxnSpLocks noChangeShapeType="1"/>
              <a:endCxn id="21521" idx="0"/>
            </p:cNvCxnSpPr>
            <p:nvPr/>
          </p:nvCxnSpPr>
          <p:spPr bwMode="auto">
            <a:xfrm flipH="1">
              <a:off x="4645" y="2697"/>
              <a:ext cx="1" cy="428"/>
            </a:xfrm>
            <a:prstGeom prst="straightConnector1">
              <a:avLst/>
            </a:prstGeom>
            <a:noFill/>
            <a:ln w="19050">
              <a:solidFill>
                <a:srgbClr val="777777"/>
              </a:solidFill>
              <a:prstDash val="sysDot"/>
              <a:round/>
              <a:headEnd/>
              <a:tailEnd type="arrow" w="lg" len="sm"/>
            </a:ln>
          </p:spPr>
        </p:cxnSp>
        <p:sp>
          <p:nvSpPr>
            <p:cNvPr id="21521" name="Rectangle 21"/>
            <p:cNvSpPr>
              <a:spLocks/>
            </p:cNvSpPr>
            <p:nvPr/>
          </p:nvSpPr>
          <p:spPr bwMode="auto">
            <a:xfrm>
              <a:off x="3935" y="3135"/>
              <a:ext cx="1419" cy="651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31750" algn="ctr">
              <a:solidFill>
                <a:srgbClr val="DDDDDD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22325"/>
              <a:r>
                <a:rPr lang="es-ES" sz="1200" b="1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IMSS / ISSSTE / AFORE </a:t>
              </a:r>
              <a:r>
                <a:rPr lang="es-ES" sz="1200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(</a:t>
              </a:r>
              <a:r>
                <a:rPr lang="es-ES" sz="1200" i="1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transfiere el monto constitutivo a la Aseguradora seleccionada</a:t>
              </a:r>
              <a:r>
                <a:rPr lang="es-ES" sz="1200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)</a:t>
              </a:r>
            </a:p>
          </p:txBody>
        </p:sp>
      </p:grp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Esquema operativo vigente</a:t>
            </a:r>
            <a:br>
              <a:rPr lang="es-MX" dirty="0" smtClean="0"/>
            </a:br>
            <a:r>
              <a:rPr lang="es-MX" sz="1800" dirty="0" smtClean="0">
                <a:solidFill>
                  <a:srgbClr val="B80000"/>
                </a:solidFill>
              </a:rPr>
              <a:t>SUC-IMSS y SUC-ISSSTE</a:t>
            </a:r>
            <a:endParaRPr lang="es-ES" sz="1800" dirty="0" smtClean="0">
              <a:solidFill>
                <a:srgbClr val="B800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27038" y="1824038"/>
            <a:ext cx="8086725" cy="4564062"/>
            <a:chOff x="269" y="1149"/>
            <a:chExt cx="5094" cy="2875"/>
          </a:xfrm>
        </p:grpSpPr>
        <p:sp>
          <p:nvSpPr>
            <p:cNvPr id="22532" name="Rectangle 4"/>
            <p:cNvSpPr>
              <a:spLocks noChangeArrowheads="1"/>
            </p:cNvSpPr>
            <p:nvPr/>
          </p:nvSpPr>
          <p:spPr bwMode="auto">
            <a:xfrm>
              <a:off x="269" y="1852"/>
              <a:ext cx="1657" cy="2172"/>
            </a:xfrm>
            <a:prstGeom prst="rect">
              <a:avLst/>
            </a:prstGeom>
            <a:solidFill>
              <a:srgbClr val="E2ECFE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526" y="1149"/>
              <a:ext cx="4837" cy="2637"/>
              <a:chOff x="526" y="1149"/>
              <a:chExt cx="4837" cy="2637"/>
            </a:xfrm>
          </p:grpSpPr>
          <p:sp>
            <p:nvSpPr>
              <p:cNvPr id="22534" name="Rectangle 5"/>
              <p:cNvSpPr>
                <a:spLocks/>
              </p:cNvSpPr>
              <p:nvPr/>
            </p:nvSpPr>
            <p:spPr bwMode="auto">
              <a:xfrm>
                <a:off x="526" y="1149"/>
                <a:ext cx="1098" cy="433"/>
              </a:xfrm>
              <a:prstGeom prst="rect">
                <a:avLst/>
              </a:prstGeom>
              <a:solidFill>
                <a:schemeClr val="bg2">
                  <a:alpha val="50195"/>
                </a:schemeClr>
              </a:solidFill>
              <a:ln w="31750" algn="ctr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defTabSz="822325"/>
                <a:r>
                  <a:rPr lang="es-ES" sz="1200" b="1">
                    <a:solidFill>
                      <a:schemeClr val="bg1"/>
                    </a:solidFill>
                    <a:latin typeface="Helvetica Neue Light" charset="0"/>
                    <a:sym typeface="Helvetica Neue Light" charset="0"/>
                  </a:rPr>
                  <a:t>IMSS / ISSSTE</a:t>
                </a:r>
              </a:p>
              <a:p>
                <a:pPr algn="ctr" defTabSz="822325"/>
                <a:r>
                  <a:rPr lang="es-ES" sz="1200">
                    <a:solidFill>
                      <a:schemeClr val="bg1"/>
                    </a:solidFill>
                    <a:latin typeface="Helvetica Neue Light" charset="0"/>
                    <a:sym typeface="Helvetica Neue Light" charset="0"/>
                  </a:rPr>
                  <a:t>(</a:t>
                </a:r>
                <a:r>
                  <a:rPr lang="es-ES" sz="1200" i="1">
                    <a:solidFill>
                      <a:schemeClr val="bg1"/>
                    </a:solidFill>
                    <a:latin typeface="Helvetica Neue Light" charset="0"/>
                    <a:sym typeface="Helvetica Neue Light" charset="0"/>
                  </a:rPr>
                  <a:t>recibe solicitud de pensión</a:t>
                </a:r>
                <a:r>
                  <a:rPr lang="es-ES" sz="1200">
                    <a:solidFill>
                      <a:schemeClr val="bg1"/>
                    </a:solidFill>
                    <a:latin typeface="Helvetica Neue Light" charset="0"/>
                    <a:sym typeface="Helvetica Neue Light" charset="0"/>
                  </a:rPr>
                  <a:t>)</a:t>
                </a:r>
              </a:p>
            </p:txBody>
          </p:sp>
          <p:sp>
            <p:nvSpPr>
              <p:cNvPr id="22535" name="Rectangle 6"/>
              <p:cNvSpPr>
                <a:spLocks/>
              </p:cNvSpPr>
              <p:nvPr/>
            </p:nvSpPr>
            <p:spPr bwMode="auto">
              <a:xfrm>
                <a:off x="526" y="2078"/>
                <a:ext cx="1098" cy="472"/>
              </a:xfrm>
              <a:prstGeom prst="rect">
                <a:avLst/>
              </a:prstGeom>
              <a:solidFill>
                <a:srgbClr val="800000">
                  <a:alpha val="79999"/>
                </a:srgbClr>
              </a:solidFill>
              <a:ln w="31750" algn="ctr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defTabSz="822325"/>
                <a:r>
                  <a:rPr lang="es-ES" sz="1200" b="1">
                    <a:solidFill>
                      <a:schemeClr val="bg1"/>
                    </a:solidFill>
                    <a:latin typeface="Helvetica Neue Light" charset="0"/>
                    <a:sym typeface="Helvetica Neue Light" charset="0"/>
                  </a:rPr>
                  <a:t>Base de Datos Pensionados</a:t>
                </a:r>
              </a:p>
              <a:p>
                <a:pPr algn="ctr" defTabSz="822325"/>
                <a:r>
                  <a:rPr lang="es-ES" sz="1200">
                    <a:solidFill>
                      <a:schemeClr val="bg1"/>
                    </a:solidFill>
                    <a:latin typeface="Helvetica Neue Light" charset="0"/>
                    <a:sym typeface="Helvetica Neue Light" charset="0"/>
                  </a:rPr>
                  <a:t>(</a:t>
                </a:r>
                <a:r>
                  <a:rPr lang="es-ES" sz="1200" i="1">
                    <a:solidFill>
                      <a:schemeClr val="bg1"/>
                    </a:solidFill>
                    <a:latin typeface="Helvetica Neue Light" charset="0"/>
                    <a:sym typeface="Helvetica Neue Light" charset="0"/>
                  </a:rPr>
                  <a:t>por Internet</a:t>
                </a:r>
                <a:r>
                  <a:rPr lang="es-ES" sz="1200">
                    <a:solidFill>
                      <a:schemeClr val="bg1"/>
                    </a:solidFill>
                    <a:latin typeface="Helvetica Neue Light" charset="0"/>
                    <a:sym typeface="Helvetica Neue Light" charset="0"/>
                  </a:rPr>
                  <a:t>)</a:t>
                </a:r>
              </a:p>
            </p:txBody>
          </p:sp>
          <p:sp>
            <p:nvSpPr>
              <p:cNvPr id="22536" name="Rectangle 7"/>
              <p:cNvSpPr>
                <a:spLocks/>
              </p:cNvSpPr>
              <p:nvPr/>
            </p:nvSpPr>
            <p:spPr bwMode="auto">
              <a:xfrm>
                <a:off x="526" y="2989"/>
                <a:ext cx="1098" cy="780"/>
              </a:xfrm>
              <a:prstGeom prst="rect">
                <a:avLst/>
              </a:prstGeom>
              <a:solidFill>
                <a:srgbClr val="4D9171"/>
              </a:solidFill>
              <a:ln w="31750" algn="ctr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defTabSz="822325"/>
                <a:r>
                  <a:rPr lang="es-ES" sz="1200" b="1">
                    <a:solidFill>
                      <a:schemeClr val="bg1"/>
                    </a:solidFill>
                    <a:latin typeface="Helvetica Neue Light" charset="0"/>
                    <a:sym typeface="Helvetica Neue Light" charset="0"/>
                  </a:rPr>
                  <a:t>Aseguradoras</a:t>
                </a:r>
              </a:p>
              <a:p>
                <a:pPr algn="ctr" defTabSz="822325"/>
                <a:r>
                  <a:rPr lang="es-MX" sz="1200">
                    <a:solidFill>
                      <a:schemeClr val="bg1"/>
                    </a:solidFill>
                    <a:latin typeface="Helvetica Neue Light" charset="0"/>
                    <a:sym typeface="Helvetica Neue Light" charset="0"/>
                  </a:rPr>
                  <a:t>(</a:t>
                </a:r>
                <a:r>
                  <a:rPr lang="es-MX" sz="1200" i="1">
                    <a:solidFill>
                      <a:schemeClr val="bg1"/>
                    </a:solidFill>
                    <a:latin typeface="Helvetica Neue Light" charset="0"/>
                    <a:sym typeface="Helvetica Neue Light" charset="0"/>
                  </a:rPr>
                  <a:t>ofertas con base en tasa de descuento y bases biométricas</a:t>
                </a:r>
                <a:r>
                  <a:rPr lang="es-MX" sz="1200">
                    <a:solidFill>
                      <a:schemeClr val="bg1"/>
                    </a:solidFill>
                    <a:latin typeface="Helvetica Neue Light" charset="0"/>
                    <a:sym typeface="Helvetica Neue Light" charset="0"/>
                  </a:rPr>
                  <a:t>)</a:t>
                </a:r>
                <a:endParaRPr lang="es-ES" sz="1200">
                  <a:solidFill>
                    <a:schemeClr val="bg1"/>
                  </a:solidFill>
                  <a:latin typeface="Helvetica Neue Light" charset="0"/>
                  <a:sym typeface="Helvetica Neue Light" charset="0"/>
                </a:endParaRPr>
              </a:p>
            </p:txBody>
          </p:sp>
          <p:sp>
            <p:nvSpPr>
              <p:cNvPr id="22537" name="Rectangle 8"/>
              <p:cNvSpPr>
                <a:spLocks/>
              </p:cNvSpPr>
              <p:nvPr/>
            </p:nvSpPr>
            <p:spPr bwMode="auto">
              <a:xfrm>
                <a:off x="3944" y="1210"/>
                <a:ext cx="1419" cy="649"/>
              </a:xfrm>
              <a:prstGeom prst="rect">
                <a:avLst/>
              </a:prstGeom>
              <a:solidFill>
                <a:schemeClr val="bg2">
                  <a:alpha val="50195"/>
                </a:schemeClr>
              </a:solidFill>
              <a:ln w="31750" algn="ctr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defTabSz="822325"/>
                <a:r>
                  <a:rPr lang="es-ES" sz="1200" b="1">
                    <a:solidFill>
                      <a:schemeClr val="bg1"/>
                    </a:solidFill>
                    <a:latin typeface="Helvetica Neue Light" charset="0"/>
                    <a:sym typeface="Helvetica Neue Light" charset="0"/>
                  </a:rPr>
                  <a:t>IMSS / ISSSTE </a:t>
                </a:r>
              </a:p>
              <a:p>
                <a:pPr algn="ctr" defTabSz="822325"/>
                <a:r>
                  <a:rPr lang="es-ES" sz="1200">
                    <a:solidFill>
                      <a:schemeClr val="bg1"/>
                    </a:solidFill>
                    <a:latin typeface="Helvetica Neue Light" charset="0"/>
                    <a:sym typeface="Helvetica Neue Light" charset="0"/>
                  </a:rPr>
                  <a:t>(</a:t>
                </a:r>
                <a:r>
                  <a:rPr lang="es-ES" sz="1200" i="1">
                    <a:solidFill>
                      <a:schemeClr val="bg1"/>
                    </a:solidFill>
                    <a:latin typeface="Helvetica Neue Light" charset="0"/>
                    <a:sym typeface="Helvetica Neue Light" charset="0"/>
                  </a:rPr>
                  <a:t>recibe las ofertas y entrega</a:t>
                </a:r>
              </a:p>
              <a:p>
                <a:pPr algn="ctr" defTabSz="822325"/>
                <a:r>
                  <a:rPr lang="es-ES" sz="1200" i="1">
                    <a:solidFill>
                      <a:schemeClr val="bg1"/>
                    </a:solidFill>
                    <a:latin typeface="Helvetica Neue Light" charset="0"/>
                    <a:sym typeface="Helvetica Neue Light" charset="0"/>
                  </a:rPr>
                  <a:t>al solicitante el Documento de Elección de Aseguradora</a:t>
                </a:r>
                <a:r>
                  <a:rPr lang="es-ES" sz="1200">
                    <a:solidFill>
                      <a:schemeClr val="bg1"/>
                    </a:solidFill>
                    <a:latin typeface="Helvetica Neue Light" charset="0"/>
                    <a:sym typeface="Helvetica Neue Light" charset="0"/>
                  </a:rPr>
                  <a:t>)</a:t>
                </a:r>
              </a:p>
            </p:txBody>
          </p:sp>
          <p:sp>
            <p:nvSpPr>
              <p:cNvPr id="22538" name="Rectangle 9"/>
              <p:cNvSpPr>
                <a:spLocks/>
              </p:cNvSpPr>
              <p:nvPr/>
            </p:nvSpPr>
            <p:spPr bwMode="auto">
              <a:xfrm>
                <a:off x="2360" y="2152"/>
                <a:ext cx="1054" cy="533"/>
              </a:xfrm>
              <a:prstGeom prst="rect">
                <a:avLst/>
              </a:prstGeom>
              <a:solidFill>
                <a:schemeClr val="bg2">
                  <a:alpha val="50195"/>
                </a:schemeClr>
              </a:solidFill>
              <a:ln w="31750" algn="ctr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defTabSz="822325"/>
                <a:r>
                  <a:rPr lang="es-ES" sz="1200" b="1">
                    <a:solidFill>
                      <a:schemeClr val="bg1"/>
                    </a:solidFill>
                    <a:latin typeface="Helvetica Neue Light" charset="0"/>
                    <a:sym typeface="Helvetica Neue Light" charset="0"/>
                  </a:rPr>
                  <a:t>Base de Datos de Ofertas</a:t>
                </a:r>
              </a:p>
              <a:p>
                <a:pPr algn="ctr" defTabSz="822325"/>
                <a:r>
                  <a:rPr lang="es-ES" sz="1200">
                    <a:solidFill>
                      <a:schemeClr val="bg1"/>
                    </a:solidFill>
                    <a:latin typeface="Helvetica Neue Light" charset="0"/>
                    <a:sym typeface="Helvetica Neue Light" charset="0"/>
                  </a:rPr>
                  <a:t>(</a:t>
                </a:r>
                <a:r>
                  <a:rPr lang="es-ES" sz="1200" i="1">
                    <a:solidFill>
                      <a:schemeClr val="bg1"/>
                    </a:solidFill>
                    <a:latin typeface="Helvetica Neue Light" charset="0"/>
                    <a:sym typeface="Helvetica Neue Light" charset="0"/>
                  </a:rPr>
                  <a:t>por Internet</a:t>
                </a:r>
                <a:r>
                  <a:rPr lang="es-ES" sz="1200">
                    <a:solidFill>
                      <a:schemeClr val="bg1"/>
                    </a:solidFill>
                    <a:latin typeface="Helvetica Neue Light" charset="0"/>
                    <a:sym typeface="Helvetica Neue Light" charset="0"/>
                  </a:rPr>
                  <a:t>)</a:t>
                </a:r>
              </a:p>
            </p:txBody>
          </p:sp>
          <p:cxnSp>
            <p:nvCxnSpPr>
              <p:cNvPr id="22539" name="AutoShape 10"/>
              <p:cNvCxnSpPr>
                <a:cxnSpLocks noChangeShapeType="1"/>
                <a:stCxn id="22534" idx="2"/>
                <a:endCxn id="22535" idx="0"/>
              </p:cNvCxnSpPr>
              <p:nvPr/>
            </p:nvCxnSpPr>
            <p:spPr bwMode="auto">
              <a:xfrm>
                <a:off x="1075" y="1592"/>
                <a:ext cx="0" cy="476"/>
              </a:xfrm>
              <a:prstGeom prst="straightConnector1">
                <a:avLst/>
              </a:prstGeom>
              <a:noFill/>
              <a:ln w="19050">
                <a:solidFill>
                  <a:schemeClr val="accent2"/>
                </a:solidFill>
                <a:prstDash val="sysDot"/>
                <a:round/>
                <a:headEnd/>
                <a:tailEnd type="arrow" w="lg" len="sm"/>
              </a:ln>
            </p:spPr>
          </p:cxnSp>
          <p:cxnSp>
            <p:nvCxnSpPr>
              <p:cNvPr id="22540" name="AutoShape 11"/>
              <p:cNvCxnSpPr>
                <a:cxnSpLocks noChangeShapeType="1"/>
                <a:stCxn id="22535" idx="2"/>
                <a:endCxn id="22536" idx="0"/>
              </p:cNvCxnSpPr>
              <p:nvPr/>
            </p:nvCxnSpPr>
            <p:spPr bwMode="auto">
              <a:xfrm>
                <a:off x="1075" y="2560"/>
                <a:ext cx="0" cy="419"/>
              </a:xfrm>
              <a:prstGeom prst="straightConnector1">
                <a:avLst/>
              </a:prstGeom>
              <a:noFill/>
              <a:ln w="19050">
                <a:solidFill>
                  <a:schemeClr val="accent2"/>
                </a:solidFill>
                <a:prstDash val="sysDot"/>
                <a:round/>
                <a:headEnd/>
                <a:tailEnd type="arrow" w="lg" len="sm"/>
              </a:ln>
            </p:spPr>
          </p:cxnSp>
          <p:cxnSp>
            <p:nvCxnSpPr>
              <p:cNvPr id="22541" name="AutoShape 12"/>
              <p:cNvCxnSpPr>
                <a:cxnSpLocks noChangeShapeType="1"/>
                <a:stCxn id="22536" idx="2"/>
                <a:endCxn id="22538" idx="2"/>
              </p:cNvCxnSpPr>
              <p:nvPr/>
            </p:nvCxnSpPr>
            <p:spPr bwMode="auto">
              <a:xfrm rot="5400000" flipH="1" flipV="1">
                <a:off x="1439" y="2331"/>
                <a:ext cx="1084" cy="1812"/>
              </a:xfrm>
              <a:prstGeom prst="bentConnector3">
                <a:avLst>
                  <a:gd name="adj1" fmla="val -12361"/>
                </a:avLst>
              </a:prstGeom>
              <a:noFill/>
              <a:ln w="19050">
                <a:solidFill>
                  <a:srgbClr val="777777"/>
                </a:solidFill>
                <a:prstDash val="sysDot"/>
                <a:miter lim="800000"/>
                <a:headEnd/>
                <a:tailEnd type="arrow" w="lg" len="sm"/>
              </a:ln>
            </p:spPr>
          </p:cxnSp>
          <p:cxnSp>
            <p:nvCxnSpPr>
              <p:cNvPr id="22542" name="AutoShape 13"/>
              <p:cNvCxnSpPr>
                <a:cxnSpLocks noChangeShapeType="1"/>
                <a:stCxn id="22538" idx="0"/>
                <a:endCxn id="22537" idx="1"/>
              </p:cNvCxnSpPr>
              <p:nvPr/>
            </p:nvCxnSpPr>
            <p:spPr bwMode="auto">
              <a:xfrm rot="-5400000">
                <a:off x="3107" y="1315"/>
                <a:ext cx="607" cy="1047"/>
              </a:xfrm>
              <a:prstGeom prst="bentConnector2">
                <a:avLst/>
              </a:prstGeom>
              <a:noFill/>
              <a:ln w="19050">
                <a:solidFill>
                  <a:srgbClr val="777777"/>
                </a:solidFill>
                <a:prstDash val="sysDot"/>
                <a:miter lim="800000"/>
                <a:headEnd/>
                <a:tailEnd type="arrow" w="lg" len="sm"/>
              </a:ln>
            </p:spPr>
          </p:cxnSp>
          <p:sp>
            <p:nvSpPr>
              <p:cNvPr id="22543" name="Rectangle 15"/>
              <p:cNvSpPr>
                <a:spLocks/>
              </p:cNvSpPr>
              <p:nvPr/>
            </p:nvSpPr>
            <p:spPr bwMode="auto">
              <a:xfrm>
                <a:off x="3936" y="2266"/>
                <a:ext cx="1419" cy="402"/>
              </a:xfrm>
              <a:prstGeom prst="rect">
                <a:avLst/>
              </a:prstGeom>
              <a:solidFill>
                <a:schemeClr val="bg2">
                  <a:alpha val="50195"/>
                </a:schemeClr>
              </a:solidFill>
              <a:ln w="31750" algn="ctr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defTabSz="822325"/>
                <a:r>
                  <a:rPr lang="es-ES" sz="1200" b="1">
                    <a:solidFill>
                      <a:schemeClr val="bg1"/>
                    </a:solidFill>
                    <a:latin typeface="Helvetica Neue Light" charset="0"/>
                    <a:sym typeface="Helvetica Neue Light" charset="0"/>
                  </a:rPr>
                  <a:t>Solicitante de pensión</a:t>
                </a:r>
              </a:p>
              <a:p>
                <a:pPr algn="ctr" defTabSz="822325"/>
                <a:r>
                  <a:rPr lang="es-ES" sz="1200">
                    <a:solidFill>
                      <a:schemeClr val="bg1"/>
                    </a:solidFill>
                    <a:latin typeface="Helvetica Neue Light" charset="0"/>
                    <a:sym typeface="Helvetica Neue Light" charset="0"/>
                  </a:rPr>
                  <a:t>(</a:t>
                </a:r>
                <a:r>
                  <a:rPr lang="es-ES" sz="1200" i="1">
                    <a:solidFill>
                      <a:schemeClr val="bg1"/>
                    </a:solidFill>
                    <a:latin typeface="Helvetica Neue Light" charset="0"/>
                    <a:sym typeface="Helvetica Neue Light" charset="0"/>
                  </a:rPr>
                  <a:t>elige Aseguradora</a:t>
                </a:r>
                <a:r>
                  <a:rPr lang="es-ES" sz="1200">
                    <a:solidFill>
                      <a:schemeClr val="bg1"/>
                    </a:solidFill>
                    <a:latin typeface="Helvetica Neue Light" charset="0"/>
                    <a:sym typeface="Helvetica Neue Light" charset="0"/>
                  </a:rPr>
                  <a:t>)</a:t>
                </a:r>
              </a:p>
            </p:txBody>
          </p:sp>
          <p:cxnSp>
            <p:nvCxnSpPr>
              <p:cNvPr id="22544" name="AutoShape 16"/>
              <p:cNvCxnSpPr>
                <a:cxnSpLocks noChangeShapeType="1"/>
                <a:endCxn id="22543" idx="0"/>
              </p:cNvCxnSpPr>
              <p:nvPr/>
            </p:nvCxnSpPr>
            <p:spPr bwMode="auto">
              <a:xfrm flipH="1">
                <a:off x="4646" y="1885"/>
                <a:ext cx="8" cy="371"/>
              </a:xfrm>
              <a:prstGeom prst="straightConnector1">
                <a:avLst/>
              </a:prstGeom>
              <a:noFill/>
              <a:ln w="19050">
                <a:solidFill>
                  <a:srgbClr val="777777"/>
                </a:solidFill>
                <a:prstDash val="sysDot"/>
                <a:round/>
                <a:headEnd/>
                <a:tailEnd type="arrow" w="lg" len="sm"/>
              </a:ln>
            </p:spPr>
          </p:cxnSp>
          <p:cxnSp>
            <p:nvCxnSpPr>
              <p:cNvPr id="22545" name="AutoShape 20"/>
              <p:cNvCxnSpPr>
                <a:cxnSpLocks noChangeShapeType="1"/>
                <a:endCxn id="22546" idx="0"/>
              </p:cNvCxnSpPr>
              <p:nvPr/>
            </p:nvCxnSpPr>
            <p:spPr bwMode="auto">
              <a:xfrm flipH="1">
                <a:off x="4645" y="2697"/>
                <a:ext cx="1" cy="428"/>
              </a:xfrm>
              <a:prstGeom prst="straightConnector1">
                <a:avLst/>
              </a:prstGeom>
              <a:noFill/>
              <a:ln w="19050">
                <a:solidFill>
                  <a:srgbClr val="777777"/>
                </a:solidFill>
                <a:prstDash val="sysDot"/>
                <a:round/>
                <a:headEnd/>
                <a:tailEnd type="arrow" w="lg" len="sm"/>
              </a:ln>
            </p:spPr>
          </p:cxnSp>
          <p:sp>
            <p:nvSpPr>
              <p:cNvPr id="22546" name="Rectangle 21"/>
              <p:cNvSpPr>
                <a:spLocks/>
              </p:cNvSpPr>
              <p:nvPr/>
            </p:nvSpPr>
            <p:spPr bwMode="auto">
              <a:xfrm>
                <a:off x="3935" y="3135"/>
                <a:ext cx="1419" cy="651"/>
              </a:xfrm>
              <a:prstGeom prst="rect">
                <a:avLst/>
              </a:prstGeom>
              <a:solidFill>
                <a:schemeClr val="bg2">
                  <a:alpha val="50195"/>
                </a:schemeClr>
              </a:solidFill>
              <a:ln w="31750" algn="ctr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defTabSz="822325"/>
                <a:r>
                  <a:rPr lang="es-ES" sz="1200" b="1">
                    <a:solidFill>
                      <a:schemeClr val="bg1"/>
                    </a:solidFill>
                    <a:latin typeface="Helvetica Neue Light" charset="0"/>
                    <a:sym typeface="Helvetica Neue Light" charset="0"/>
                  </a:rPr>
                  <a:t>IMSS / ISSSTE / AFORE </a:t>
                </a:r>
                <a:r>
                  <a:rPr lang="es-ES" sz="1200">
                    <a:solidFill>
                      <a:schemeClr val="bg1"/>
                    </a:solidFill>
                    <a:latin typeface="Helvetica Neue Light" charset="0"/>
                    <a:sym typeface="Helvetica Neue Light" charset="0"/>
                  </a:rPr>
                  <a:t>(</a:t>
                </a:r>
                <a:r>
                  <a:rPr lang="es-ES" sz="1200" i="1">
                    <a:solidFill>
                      <a:schemeClr val="bg1"/>
                    </a:solidFill>
                    <a:latin typeface="Helvetica Neue Light" charset="0"/>
                    <a:sym typeface="Helvetica Neue Light" charset="0"/>
                  </a:rPr>
                  <a:t>transfiere el monto constitutivo a la Aseguradora seleccionada</a:t>
                </a:r>
                <a:r>
                  <a:rPr lang="es-ES" sz="1200">
                    <a:solidFill>
                      <a:schemeClr val="bg1"/>
                    </a:solidFill>
                    <a:latin typeface="Helvetica Neue Light" charset="0"/>
                    <a:sym typeface="Helvetica Neue Light" charset="0"/>
                  </a:rPr>
                  <a:t>)</a:t>
                </a:r>
              </a:p>
            </p:txBody>
          </p:sp>
        </p:grp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Esquema operativo vigente</a:t>
            </a:r>
            <a:br>
              <a:rPr lang="es-MX" dirty="0" smtClean="0"/>
            </a:br>
            <a:r>
              <a:rPr lang="es-MX" sz="1800" dirty="0" smtClean="0">
                <a:solidFill>
                  <a:srgbClr val="B80000"/>
                </a:solidFill>
              </a:rPr>
              <a:t>Portal interinstitucional</a:t>
            </a:r>
            <a:endParaRPr lang="es-ES" sz="1800" dirty="0" smtClean="0">
              <a:solidFill>
                <a:srgbClr val="B80000"/>
              </a:solidFill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494088" y="1685925"/>
            <a:ext cx="2133600" cy="4702175"/>
          </a:xfrm>
          <a:prstGeom prst="rect">
            <a:avLst/>
          </a:prstGeom>
          <a:solidFill>
            <a:srgbClr val="E2ECF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556000" y="1685925"/>
            <a:ext cx="5313363" cy="1514475"/>
          </a:xfrm>
          <a:prstGeom prst="rect">
            <a:avLst/>
          </a:prstGeom>
          <a:solidFill>
            <a:srgbClr val="E2ECF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427038" y="4533900"/>
            <a:ext cx="5200650" cy="1854200"/>
          </a:xfrm>
          <a:prstGeom prst="rect">
            <a:avLst/>
          </a:prstGeom>
          <a:solidFill>
            <a:srgbClr val="E2ECF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3558" name="Rectangle 5"/>
          <p:cNvSpPr>
            <a:spLocks/>
          </p:cNvSpPr>
          <p:nvPr/>
        </p:nvSpPr>
        <p:spPr bwMode="auto">
          <a:xfrm>
            <a:off x="835025" y="1824038"/>
            <a:ext cx="1743075" cy="687387"/>
          </a:xfrm>
          <a:prstGeom prst="rect">
            <a:avLst/>
          </a:prstGeom>
          <a:solidFill>
            <a:schemeClr val="bg2">
              <a:alpha val="50195"/>
            </a:schemeClr>
          </a:solidFill>
          <a:ln w="31750" algn="ctr">
            <a:solidFill>
              <a:srgbClr val="DDDDDD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325"/>
            <a:r>
              <a:rPr lang="es-ES" sz="1200" b="1">
                <a:solidFill>
                  <a:schemeClr val="bg1"/>
                </a:solidFill>
                <a:latin typeface="Helvetica Neue Light" charset="0"/>
                <a:sym typeface="Helvetica Neue Light" charset="0"/>
              </a:rPr>
              <a:t>IMSS / ISSSTE</a:t>
            </a:r>
          </a:p>
          <a:p>
            <a:pPr algn="ctr" defTabSz="822325"/>
            <a:r>
              <a:rPr lang="es-ES" sz="1200">
                <a:solidFill>
                  <a:schemeClr val="bg1"/>
                </a:solidFill>
                <a:latin typeface="Helvetica Neue Light" charset="0"/>
                <a:sym typeface="Helvetica Neue Light" charset="0"/>
              </a:rPr>
              <a:t>(</a:t>
            </a:r>
            <a:r>
              <a:rPr lang="es-ES" sz="1200" i="1">
                <a:solidFill>
                  <a:schemeClr val="bg1"/>
                </a:solidFill>
                <a:latin typeface="Helvetica Neue Light" charset="0"/>
                <a:sym typeface="Helvetica Neue Light" charset="0"/>
              </a:rPr>
              <a:t>recibe solicitud de pensión</a:t>
            </a:r>
            <a:r>
              <a:rPr lang="es-ES" sz="1200">
                <a:solidFill>
                  <a:schemeClr val="bg1"/>
                </a:solidFill>
                <a:latin typeface="Helvetica Neue Light" charset="0"/>
                <a:sym typeface="Helvetica Neue Light" charset="0"/>
              </a:rPr>
              <a:t>)</a:t>
            </a:r>
          </a:p>
        </p:txBody>
      </p:sp>
      <p:sp>
        <p:nvSpPr>
          <p:cNvPr id="23559" name="Rectangle 6"/>
          <p:cNvSpPr>
            <a:spLocks/>
          </p:cNvSpPr>
          <p:nvPr/>
        </p:nvSpPr>
        <p:spPr bwMode="auto">
          <a:xfrm>
            <a:off x="835025" y="3298825"/>
            <a:ext cx="1743075" cy="749300"/>
          </a:xfrm>
          <a:prstGeom prst="rect">
            <a:avLst/>
          </a:prstGeom>
          <a:solidFill>
            <a:schemeClr val="bg2">
              <a:alpha val="50195"/>
            </a:schemeClr>
          </a:solidFill>
          <a:ln w="31750" algn="ctr">
            <a:solidFill>
              <a:srgbClr val="DDDDDD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325"/>
            <a:r>
              <a:rPr lang="es-ES" sz="1200" b="1">
                <a:solidFill>
                  <a:schemeClr val="bg1"/>
                </a:solidFill>
                <a:latin typeface="Helvetica Neue Light" charset="0"/>
                <a:sym typeface="Helvetica Neue Light" charset="0"/>
              </a:rPr>
              <a:t>Base de Datos Pensionados</a:t>
            </a:r>
          </a:p>
          <a:p>
            <a:pPr algn="ctr" defTabSz="822325"/>
            <a:r>
              <a:rPr lang="es-ES" sz="1200">
                <a:solidFill>
                  <a:schemeClr val="bg1"/>
                </a:solidFill>
                <a:latin typeface="Helvetica Neue Light" charset="0"/>
                <a:sym typeface="Helvetica Neue Light" charset="0"/>
              </a:rPr>
              <a:t>(</a:t>
            </a:r>
            <a:r>
              <a:rPr lang="es-ES" sz="1200" i="1">
                <a:solidFill>
                  <a:schemeClr val="bg1"/>
                </a:solidFill>
                <a:latin typeface="Helvetica Neue Light" charset="0"/>
                <a:sym typeface="Helvetica Neue Light" charset="0"/>
              </a:rPr>
              <a:t>por Internet</a:t>
            </a:r>
            <a:r>
              <a:rPr lang="es-ES" sz="1200">
                <a:solidFill>
                  <a:schemeClr val="bg1"/>
                </a:solidFill>
                <a:latin typeface="Helvetica Neue Light" charset="0"/>
                <a:sym typeface="Helvetica Neue Light" charset="0"/>
              </a:rPr>
              <a:t>)</a:t>
            </a:r>
          </a:p>
        </p:txBody>
      </p:sp>
      <p:sp>
        <p:nvSpPr>
          <p:cNvPr id="23560" name="Rectangle 7"/>
          <p:cNvSpPr>
            <a:spLocks/>
          </p:cNvSpPr>
          <p:nvPr/>
        </p:nvSpPr>
        <p:spPr bwMode="auto">
          <a:xfrm>
            <a:off x="835025" y="4745038"/>
            <a:ext cx="1743075" cy="1238250"/>
          </a:xfrm>
          <a:prstGeom prst="rect">
            <a:avLst/>
          </a:prstGeom>
          <a:solidFill>
            <a:srgbClr val="4D9171"/>
          </a:solidFill>
          <a:ln w="31750" algn="ctr">
            <a:solidFill>
              <a:srgbClr val="DDDDDD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325"/>
            <a:r>
              <a:rPr lang="es-ES" sz="1200" b="1">
                <a:solidFill>
                  <a:schemeClr val="bg1"/>
                </a:solidFill>
                <a:latin typeface="Helvetica Neue Light" charset="0"/>
                <a:sym typeface="Helvetica Neue Light" charset="0"/>
              </a:rPr>
              <a:t>Aseguradoras</a:t>
            </a:r>
          </a:p>
          <a:p>
            <a:pPr algn="ctr" defTabSz="822325"/>
            <a:r>
              <a:rPr lang="es-MX" sz="1200">
                <a:solidFill>
                  <a:schemeClr val="bg1"/>
                </a:solidFill>
                <a:latin typeface="Helvetica Neue Light" charset="0"/>
                <a:sym typeface="Helvetica Neue Light" charset="0"/>
              </a:rPr>
              <a:t>(</a:t>
            </a:r>
            <a:r>
              <a:rPr lang="es-MX" sz="1200" i="1">
                <a:solidFill>
                  <a:schemeClr val="bg1"/>
                </a:solidFill>
                <a:latin typeface="Helvetica Neue Light" charset="0"/>
                <a:sym typeface="Helvetica Neue Light" charset="0"/>
              </a:rPr>
              <a:t>ofertas con base en tasa de descuento y bases biométricas</a:t>
            </a:r>
            <a:r>
              <a:rPr lang="es-MX" sz="1200">
                <a:solidFill>
                  <a:schemeClr val="bg1"/>
                </a:solidFill>
                <a:latin typeface="Helvetica Neue Light" charset="0"/>
                <a:sym typeface="Helvetica Neue Light" charset="0"/>
              </a:rPr>
              <a:t>)</a:t>
            </a:r>
            <a:endParaRPr lang="es-ES" sz="1200">
              <a:solidFill>
                <a:schemeClr val="bg1"/>
              </a:solidFill>
              <a:latin typeface="Helvetica Neue Light" charset="0"/>
              <a:sym typeface="Helvetica Neue Light" charset="0"/>
            </a:endParaRPr>
          </a:p>
        </p:txBody>
      </p:sp>
      <p:sp>
        <p:nvSpPr>
          <p:cNvPr id="23561" name="Rectangle 8"/>
          <p:cNvSpPr>
            <a:spLocks/>
          </p:cNvSpPr>
          <p:nvPr/>
        </p:nvSpPr>
        <p:spPr bwMode="auto">
          <a:xfrm>
            <a:off x="6261100" y="1920875"/>
            <a:ext cx="2252663" cy="1030288"/>
          </a:xfrm>
          <a:prstGeom prst="rect">
            <a:avLst/>
          </a:prstGeom>
          <a:solidFill>
            <a:schemeClr val="accent2"/>
          </a:solidFill>
          <a:ln w="31750" algn="ctr">
            <a:solidFill>
              <a:srgbClr val="DDDDDD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325"/>
            <a:r>
              <a:rPr lang="es-ES" sz="1200" b="1">
                <a:solidFill>
                  <a:schemeClr val="bg1"/>
                </a:solidFill>
                <a:latin typeface="Helvetica Neue Light" charset="0"/>
                <a:sym typeface="Helvetica Neue Light" charset="0"/>
              </a:rPr>
              <a:t>IMSS / ISSSTE </a:t>
            </a:r>
          </a:p>
          <a:p>
            <a:pPr algn="ctr" defTabSz="822325"/>
            <a:r>
              <a:rPr lang="es-ES" sz="1200">
                <a:solidFill>
                  <a:schemeClr val="bg1"/>
                </a:solidFill>
                <a:latin typeface="Helvetica Neue Light" charset="0"/>
                <a:sym typeface="Helvetica Neue Light" charset="0"/>
              </a:rPr>
              <a:t>(</a:t>
            </a:r>
            <a:r>
              <a:rPr lang="es-ES" sz="1200" i="1">
                <a:solidFill>
                  <a:schemeClr val="bg1"/>
                </a:solidFill>
                <a:latin typeface="Helvetica Neue Light" charset="0"/>
                <a:sym typeface="Helvetica Neue Light" charset="0"/>
              </a:rPr>
              <a:t>recibe las ofertas y entrega</a:t>
            </a:r>
          </a:p>
          <a:p>
            <a:pPr algn="ctr" defTabSz="822325"/>
            <a:r>
              <a:rPr lang="es-ES" sz="1200" i="1">
                <a:solidFill>
                  <a:schemeClr val="bg1"/>
                </a:solidFill>
                <a:latin typeface="Helvetica Neue Light" charset="0"/>
                <a:sym typeface="Helvetica Neue Light" charset="0"/>
              </a:rPr>
              <a:t>al solicitante el Documento de Elección de Aseguradora</a:t>
            </a:r>
            <a:r>
              <a:rPr lang="es-ES" sz="1200">
                <a:solidFill>
                  <a:schemeClr val="bg1"/>
                </a:solidFill>
                <a:latin typeface="Helvetica Neue Light" charset="0"/>
                <a:sym typeface="Helvetica Neue Light" charset="0"/>
              </a:rPr>
              <a:t>)</a:t>
            </a:r>
          </a:p>
        </p:txBody>
      </p:sp>
      <p:sp>
        <p:nvSpPr>
          <p:cNvPr id="23562" name="Rectangle 9"/>
          <p:cNvSpPr>
            <a:spLocks/>
          </p:cNvSpPr>
          <p:nvPr/>
        </p:nvSpPr>
        <p:spPr bwMode="auto">
          <a:xfrm>
            <a:off x="3746500" y="3416300"/>
            <a:ext cx="1673225" cy="846138"/>
          </a:xfrm>
          <a:prstGeom prst="rect">
            <a:avLst/>
          </a:prstGeom>
          <a:solidFill>
            <a:srgbClr val="800000">
              <a:alpha val="79999"/>
            </a:srgbClr>
          </a:solidFill>
          <a:ln w="31750" algn="ctr">
            <a:solidFill>
              <a:srgbClr val="DDDDDD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325"/>
            <a:r>
              <a:rPr lang="es-ES" sz="1200" b="1">
                <a:solidFill>
                  <a:schemeClr val="bg1"/>
                </a:solidFill>
                <a:latin typeface="Helvetica Neue Light" charset="0"/>
                <a:sym typeface="Helvetica Neue Light" charset="0"/>
              </a:rPr>
              <a:t>Base de Datos de Ofertas</a:t>
            </a:r>
          </a:p>
          <a:p>
            <a:pPr algn="ctr" defTabSz="822325"/>
            <a:r>
              <a:rPr lang="es-ES" sz="1200">
                <a:solidFill>
                  <a:schemeClr val="bg1"/>
                </a:solidFill>
                <a:latin typeface="Helvetica Neue Light" charset="0"/>
                <a:sym typeface="Helvetica Neue Light" charset="0"/>
              </a:rPr>
              <a:t>(</a:t>
            </a:r>
            <a:r>
              <a:rPr lang="es-ES" sz="1200" i="1">
                <a:solidFill>
                  <a:schemeClr val="bg1"/>
                </a:solidFill>
                <a:latin typeface="Helvetica Neue Light" charset="0"/>
                <a:sym typeface="Helvetica Neue Light" charset="0"/>
              </a:rPr>
              <a:t>por Internet</a:t>
            </a:r>
            <a:r>
              <a:rPr lang="es-ES" sz="1200">
                <a:solidFill>
                  <a:schemeClr val="bg1"/>
                </a:solidFill>
                <a:latin typeface="Helvetica Neue Light" charset="0"/>
                <a:sym typeface="Helvetica Neue Light" charset="0"/>
              </a:rPr>
              <a:t>)</a:t>
            </a:r>
          </a:p>
        </p:txBody>
      </p:sp>
      <p:cxnSp>
        <p:nvCxnSpPr>
          <p:cNvPr id="23563" name="AutoShape 10"/>
          <p:cNvCxnSpPr>
            <a:cxnSpLocks noChangeShapeType="1"/>
            <a:stCxn id="23558" idx="2"/>
            <a:endCxn id="23559" idx="0"/>
          </p:cNvCxnSpPr>
          <p:nvPr/>
        </p:nvCxnSpPr>
        <p:spPr bwMode="auto">
          <a:xfrm>
            <a:off x="1706563" y="2527300"/>
            <a:ext cx="0" cy="755650"/>
          </a:xfrm>
          <a:prstGeom prst="straightConnector1">
            <a:avLst/>
          </a:prstGeom>
          <a:noFill/>
          <a:ln w="19050">
            <a:solidFill>
              <a:srgbClr val="777777"/>
            </a:solidFill>
            <a:prstDash val="sysDot"/>
            <a:round/>
            <a:headEnd/>
            <a:tailEnd type="arrow" w="lg" len="sm"/>
          </a:ln>
        </p:spPr>
      </p:cxnSp>
      <p:cxnSp>
        <p:nvCxnSpPr>
          <p:cNvPr id="23564" name="AutoShape 11"/>
          <p:cNvCxnSpPr>
            <a:cxnSpLocks noChangeShapeType="1"/>
            <a:stCxn id="23559" idx="2"/>
            <a:endCxn id="23560" idx="0"/>
          </p:cNvCxnSpPr>
          <p:nvPr/>
        </p:nvCxnSpPr>
        <p:spPr bwMode="auto">
          <a:xfrm>
            <a:off x="1706563" y="4064000"/>
            <a:ext cx="0" cy="665163"/>
          </a:xfrm>
          <a:prstGeom prst="straightConnector1">
            <a:avLst/>
          </a:prstGeom>
          <a:noFill/>
          <a:ln w="19050">
            <a:solidFill>
              <a:srgbClr val="777777"/>
            </a:solidFill>
            <a:prstDash val="sysDot"/>
            <a:round/>
            <a:headEnd/>
            <a:tailEnd type="arrow" w="lg" len="sm"/>
          </a:ln>
        </p:spPr>
      </p:cxnSp>
      <p:cxnSp>
        <p:nvCxnSpPr>
          <p:cNvPr id="23565" name="AutoShape 12"/>
          <p:cNvCxnSpPr>
            <a:cxnSpLocks noChangeShapeType="1"/>
            <a:stCxn id="23560" idx="2"/>
            <a:endCxn id="23562" idx="2"/>
          </p:cNvCxnSpPr>
          <p:nvPr/>
        </p:nvCxnSpPr>
        <p:spPr bwMode="auto">
          <a:xfrm rot="5400000" flipH="1" flipV="1">
            <a:off x="2284413" y="3700463"/>
            <a:ext cx="1720850" cy="2876550"/>
          </a:xfrm>
          <a:prstGeom prst="bentConnector3">
            <a:avLst>
              <a:gd name="adj1" fmla="val -12361"/>
            </a:avLst>
          </a:prstGeom>
          <a:noFill/>
          <a:ln w="19050">
            <a:solidFill>
              <a:schemeClr val="accent2"/>
            </a:solidFill>
            <a:prstDash val="sysDot"/>
            <a:miter lim="800000"/>
            <a:headEnd/>
            <a:tailEnd type="arrow" w="lg" len="sm"/>
          </a:ln>
        </p:spPr>
      </p:cxnSp>
      <p:cxnSp>
        <p:nvCxnSpPr>
          <p:cNvPr id="23566" name="AutoShape 13"/>
          <p:cNvCxnSpPr>
            <a:cxnSpLocks noChangeShapeType="1"/>
            <a:stCxn id="23562" idx="0"/>
            <a:endCxn id="23561" idx="1"/>
          </p:cNvCxnSpPr>
          <p:nvPr/>
        </p:nvCxnSpPr>
        <p:spPr bwMode="auto">
          <a:xfrm rot="-5400000">
            <a:off x="4932363" y="2087563"/>
            <a:ext cx="963612" cy="1662112"/>
          </a:xfrm>
          <a:prstGeom prst="bentConnector2">
            <a:avLst/>
          </a:prstGeom>
          <a:noFill/>
          <a:ln w="19050">
            <a:solidFill>
              <a:schemeClr val="accent2"/>
            </a:solidFill>
            <a:prstDash val="sysDot"/>
            <a:miter lim="800000"/>
            <a:headEnd/>
            <a:tailEnd type="arrow" w="lg" len="sm"/>
          </a:ln>
        </p:spPr>
      </p:cxnSp>
      <p:sp>
        <p:nvSpPr>
          <p:cNvPr id="23567" name="Rectangle 15"/>
          <p:cNvSpPr>
            <a:spLocks/>
          </p:cNvSpPr>
          <p:nvPr/>
        </p:nvSpPr>
        <p:spPr bwMode="auto">
          <a:xfrm>
            <a:off x="6248400" y="3597275"/>
            <a:ext cx="2252663" cy="638175"/>
          </a:xfrm>
          <a:prstGeom prst="rect">
            <a:avLst/>
          </a:prstGeom>
          <a:solidFill>
            <a:schemeClr val="bg2">
              <a:alpha val="50195"/>
            </a:schemeClr>
          </a:solidFill>
          <a:ln w="31750" algn="ctr">
            <a:solidFill>
              <a:srgbClr val="DDDDDD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325"/>
            <a:r>
              <a:rPr lang="es-ES" sz="1200" b="1">
                <a:solidFill>
                  <a:schemeClr val="bg1"/>
                </a:solidFill>
                <a:latin typeface="Helvetica Neue Light" charset="0"/>
                <a:sym typeface="Helvetica Neue Light" charset="0"/>
              </a:rPr>
              <a:t>Solicitante de pensión</a:t>
            </a:r>
          </a:p>
          <a:p>
            <a:pPr algn="ctr" defTabSz="822325"/>
            <a:r>
              <a:rPr lang="es-ES" sz="1200">
                <a:solidFill>
                  <a:schemeClr val="bg1"/>
                </a:solidFill>
                <a:latin typeface="Helvetica Neue Light" charset="0"/>
                <a:sym typeface="Helvetica Neue Light" charset="0"/>
              </a:rPr>
              <a:t>(</a:t>
            </a:r>
            <a:r>
              <a:rPr lang="es-ES" sz="1200" i="1">
                <a:solidFill>
                  <a:schemeClr val="bg1"/>
                </a:solidFill>
                <a:latin typeface="Helvetica Neue Light" charset="0"/>
                <a:sym typeface="Helvetica Neue Light" charset="0"/>
              </a:rPr>
              <a:t>elige Aseguradora</a:t>
            </a:r>
            <a:r>
              <a:rPr lang="es-ES" sz="1200">
                <a:solidFill>
                  <a:schemeClr val="bg1"/>
                </a:solidFill>
                <a:latin typeface="Helvetica Neue Light" charset="0"/>
                <a:sym typeface="Helvetica Neue Light" charset="0"/>
              </a:rPr>
              <a:t>)</a:t>
            </a:r>
          </a:p>
        </p:txBody>
      </p:sp>
      <p:cxnSp>
        <p:nvCxnSpPr>
          <p:cNvPr id="23568" name="AutoShape 16"/>
          <p:cNvCxnSpPr>
            <a:cxnSpLocks noChangeShapeType="1"/>
            <a:endCxn id="23567" idx="0"/>
          </p:cNvCxnSpPr>
          <p:nvPr/>
        </p:nvCxnSpPr>
        <p:spPr bwMode="auto">
          <a:xfrm flipH="1">
            <a:off x="7375525" y="2992438"/>
            <a:ext cx="12700" cy="588962"/>
          </a:xfrm>
          <a:prstGeom prst="straightConnector1">
            <a:avLst/>
          </a:prstGeom>
          <a:noFill/>
          <a:ln w="19050">
            <a:solidFill>
              <a:srgbClr val="777777"/>
            </a:solidFill>
            <a:prstDash val="sysDot"/>
            <a:round/>
            <a:headEnd/>
            <a:tailEnd type="arrow" w="lg" len="sm"/>
          </a:ln>
        </p:spPr>
      </p:cxnSp>
      <p:cxnSp>
        <p:nvCxnSpPr>
          <p:cNvPr id="23569" name="AutoShape 20"/>
          <p:cNvCxnSpPr>
            <a:cxnSpLocks noChangeShapeType="1"/>
            <a:endCxn id="23570" idx="0"/>
          </p:cNvCxnSpPr>
          <p:nvPr/>
        </p:nvCxnSpPr>
        <p:spPr bwMode="auto">
          <a:xfrm flipH="1">
            <a:off x="7373938" y="4281488"/>
            <a:ext cx="1587" cy="679450"/>
          </a:xfrm>
          <a:prstGeom prst="straightConnector1">
            <a:avLst/>
          </a:prstGeom>
          <a:noFill/>
          <a:ln w="19050">
            <a:solidFill>
              <a:srgbClr val="777777"/>
            </a:solidFill>
            <a:prstDash val="sysDot"/>
            <a:round/>
            <a:headEnd/>
            <a:tailEnd type="arrow" w="lg" len="sm"/>
          </a:ln>
        </p:spPr>
      </p:cxnSp>
      <p:sp>
        <p:nvSpPr>
          <p:cNvPr id="23570" name="Rectangle 21"/>
          <p:cNvSpPr>
            <a:spLocks/>
          </p:cNvSpPr>
          <p:nvPr/>
        </p:nvSpPr>
        <p:spPr bwMode="auto">
          <a:xfrm>
            <a:off x="6246813" y="4976813"/>
            <a:ext cx="2252662" cy="1033462"/>
          </a:xfrm>
          <a:prstGeom prst="rect">
            <a:avLst/>
          </a:prstGeom>
          <a:solidFill>
            <a:schemeClr val="bg2">
              <a:alpha val="50195"/>
            </a:schemeClr>
          </a:solidFill>
          <a:ln w="31750" algn="ctr">
            <a:solidFill>
              <a:srgbClr val="DDDDDD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325"/>
            <a:r>
              <a:rPr lang="es-ES" sz="1200" b="1">
                <a:solidFill>
                  <a:schemeClr val="bg1"/>
                </a:solidFill>
                <a:latin typeface="Helvetica Neue Light" charset="0"/>
                <a:sym typeface="Helvetica Neue Light" charset="0"/>
              </a:rPr>
              <a:t>IMSS / ISSSTE / AFORE </a:t>
            </a:r>
            <a:r>
              <a:rPr lang="es-ES" sz="1200">
                <a:solidFill>
                  <a:schemeClr val="bg1"/>
                </a:solidFill>
                <a:latin typeface="Helvetica Neue Light" charset="0"/>
                <a:sym typeface="Helvetica Neue Light" charset="0"/>
              </a:rPr>
              <a:t>(</a:t>
            </a:r>
            <a:r>
              <a:rPr lang="es-ES" sz="1200" i="1">
                <a:solidFill>
                  <a:schemeClr val="bg1"/>
                </a:solidFill>
                <a:latin typeface="Helvetica Neue Light" charset="0"/>
                <a:sym typeface="Helvetica Neue Light" charset="0"/>
              </a:rPr>
              <a:t>transfiere el monto constitutivo a la Aseguradora seleccionada</a:t>
            </a:r>
            <a:r>
              <a:rPr lang="es-ES" sz="1200">
                <a:solidFill>
                  <a:schemeClr val="bg1"/>
                </a:solidFill>
                <a:latin typeface="Helvetica Neue Light" charset="0"/>
                <a:sym typeface="Helvetica Neue Light" charset="0"/>
              </a:rPr>
              <a:t>)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Esquema operativo vigente</a:t>
            </a:r>
            <a:br>
              <a:rPr lang="es-MX" dirty="0" smtClean="0"/>
            </a:br>
            <a:r>
              <a:rPr lang="es-MX" sz="1800" dirty="0" smtClean="0">
                <a:solidFill>
                  <a:srgbClr val="B80000"/>
                </a:solidFill>
              </a:rPr>
              <a:t>elección y transferencia de fondos</a:t>
            </a:r>
            <a:endParaRPr lang="es-ES" sz="1800" dirty="0" smtClean="0">
              <a:solidFill>
                <a:srgbClr val="B800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35025" y="1824038"/>
            <a:ext cx="8034338" cy="4467225"/>
            <a:chOff x="526" y="1149"/>
            <a:chExt cx="5061" cy="2814"/>
          </a:xfrm>
        </p:grpSpPr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3688" y="2038"/>
              <a:ext cx="1899" cy="1925"/>
            </a:xfrm>
            <a:prstGeom prst="rect">
              <a:avLst/>
            </a:prstGeom>
            <a:solidFill>
              <a:srgbClr val="E2ECFE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4581" name="Rectangle 5"/>
            <p:cNvSpPr>
              <a:spLocks/>
            </p:cNvSpPr>
            <p:nvPr/>
          </p:nvSpPr>
          <p:spPr bwMode="auto">
            <a:xfrm>
              <a:off x="526" y="1149"/>
              <a:ext cx="1098" cy="433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31750" algn="ctr">
              <a:solidFill>
                <a:srgbClr val="DDDDDD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22325"/>
              <a:r>
                <a:rPr lang="es-ES" sz="1200" b="1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IMSS / ISSSTE</a:t>
              </a:r>
            </a:p>
            <a:p>
              <a:pPr algn="ctr" defTabSz="822325"/>
              <a:r>
                <a:rPr lang="es-ES" sz="1200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(</a:t>
              </a:r>
              <a:r>
                <a:rPr lang="es-ES" sz="1200" i="1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recibe solicitud de pensión</a:t>
              </a:r>
              <a:r>
                <a:rPr lang="es-ES" sz="1200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)</a:t>
              </a:r>
            </a:p>
          </p:txBody>
        </p:sp>
        <p:sp>
          <p:nvSpPr>
            <p:cNvPr id="24582" name="Rectangle 6"/>
            <p:cNvSpPr>
              <a:spLocks/>
            </p:cNvSpPr>
            <p:nvPr/>
          </p:nvSpPr>
          <p:spPr bwMode="auto">
            <a:xfrm>
              <a:off x="526" y="2078"/>
              <a:ext cx="1098" cy="47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31750" algn="ctr">
              <a:solidFill>
                <a:srgbClr val="DDDDDD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22325"/>
              <a:r>
                <a:rPr lang="es-ES" sz="1200" b="1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Base de Datos Pensionados</a:t>
              </a:r>
            </a:p>
            <a:p>
              <a:pPr algn="ctr" defTabSz="822325"/>
              <a:r>
                <a:rPr lang="es-ES" sz="1200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(</a:t>
              </a:r>
              <a:r>
                <a:rPr lang="es-ES" sz="1200" i="1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por Internet</a:t>
              </a:r>
              <a:r>
                <a:rPr lang="es-ES" sz="1200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)</a:t>
              </a:r>
            </a:p>
          </p:txBody>
        </p:sp>
        <p:sp>
          <p:nvSpPr>
            <p:cNvPr id="24583" name="Rectangle 7"/>
            <p:cNvSpPr>
              <a:spLocks/>
            </p:cNvSpPr>
            <p:nvPr/>
          </p:nvSpPr>
          <p:spPr bwMode="auto">
            <a:xfrm>
              <a:off x="526" y="2989"/>
              <a:ext cx="1098" cy="780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31750" algn="ctr">
              <a:solidFill>
                <a:srgbClr val="DDDDDD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22325"/>
              <a:r>
                <a:rPr lang="es-ES" sz="1200" b="1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Aseguradoras</a:t>
              </a:r>
            </a:p>
            <a:p>
              <a:pPr algn="ctr" defTabSz="822325"/>
              <a:r>
                <a:rPr lang="es-MX" sz="1200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(</a:t>
              </a:r>
              <a:r>
                <a:rPr lang="es-MX" sz="1200" i="1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ofertas con base en tasa de descuento y bases biométricas</a:t>
              </a:r>
              <a:r>
                <a:rPr lang="es-MX" sz="1200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)</a:t>
              </a:r>
              <a:endParaRPr lang="es-ES" sz="1200">
                <a:solidFill>
                  <a:schemeClr val="bg1"/>
                </a:solidFill>
                <a:latin typeface="Helvetica Neue Light" charset="0"/>
                <a:sym typeface="Helvetica Neue Light" charset="0"/>
              </a:endParaRPr>
            </a:p>
          </p:txBody>
        </p:sp>
        <p:sp>
          <p:nvSpPr>
            <p:cNvPr id="24584" name="Rectangle 8"/>
            <p:cNvSpPr>
              <a:spLocks/>
            </p:cNvSpPr>
            <p:nvPr/>
          </p:nvSpPr>
          <p:spPr bwMode="auto">
            <a:xfrm>
              <a:off x="3944" y="1210"/>
              <a:ext cx="1419" cy="649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31750" algn="ctr">
              <a:solidFill>
                <a:srgbClr val="DDDDDD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22325"/>
              <a:r>
                <a:rPr lang="es-ES" sz="1200" b="1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IMSS / ISSSTE </a:t>
              </a:r>
            </a:p>
            <a:p>
              <a:pPr algn="ctr" defTabSz="822325"/>
              <a:r>
                <a:rPr lang="es-ES" sz="1200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(</a:t>
              </a:r>
              <a:r>
                <a:rPr lang="es-ES" sz="1200" i="1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recibe las ofertas y entrega</a:t>
              </a:r>
            </a:p>
            <a:p>
              <a:pPr algn="ctr" defTabSz="822325"/>
              <a:r>
                <a:rPr lang="es-ES" sz="1200" i="1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al solicitante el Documento de Elección de Aseguradora</a:t>
              </a:r>
              <a:r>
                <a:rPr lang="es-ES" sz="1200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)</a:t>
              </a:r>
            </a:p>
          </p:txBody>
        </p:sp>
        <p:sp>
          <p:nvSpPr>
            <p:cNvPr id="24585" name="Rectangle 9"/>
            <p:cNvSpPr>
              <a:spLocks/>
            </p:cNvSpPr>
            <p:nvPr/>
          </p:nvSpPr>
          <p:spPr bwMode="auto">
            <a:xfrm>
              <a:off x="2360" y="2152"/>
              <a:ext cx="1054" cy="533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 w="31750" algn="ctr">
              <a:solidFill>
                <a:srgbClr val="DDDDDD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22325"/>
              <a:r>
                <a:rPr lang="es-ES" sz="1200" b="1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Base de Datos de Ofertas</a:t>
              </a:r>
            </a:p>
            <a:p>
              <a:pPr algn="ctr" defTabSz="822325"/>
              <a:r>
                <a:rPr lang="es-ES" sz="1200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(</a:t>
              </a:r>
              <a:r>
                <a:rPr lang="es-ES" sz="1200" i="1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por Internet</a:t>
              </a:r>
              <a:r>
                <a:rPr lang="es-ES" sz="1200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)</a:t>
              </a:r>
            </a:p>
          </p:txBody>
        </p:sp>
        <p:cxnSp>
          <p:nvCxnSpPr>
            <p:cNvPr id="24586" name="AutoShape 10"/>
            <p:cNvCxnSpPr>
              <a:cxnSpLocks noChangeShapeType="1"/>
              <a:stCxn id="24581" idx="2"/>
              <a:endCxn id="24582" idx="0"/>
            </p:cNvCxnSpPr>
            <p:nvPr/>
          </p:nvCxnSpPr>
          <p:spPr bwMode="auto">
            <a:xfrm>
              <a:off x="1075" y="1592"/>
              <a:ext cx="0" cy="476"/>
            </a:xfrm>
            <a:prstGeom prst="straightConnector1">
              <a:avLst/>
            </a:prstGeom>
            <a:noFill/>
            <a:ln w="19050">
              <a:solidFill>
                <a:srgbClr val="777777"/>
              </a:solidFill>
              <a:prstDash val="sysDot"/>
              <a:round/>
              <a:headEnd/>
              <a:tailEnd type="arrow" w="lg" len="sm"/>
            </a:ln>
          </p:spPr>
        </p:cxnSp>
        <p:cxnSp>
          <p:nvCxnSpPr>
            <p:cNvPr id="24587" name="AutoShape 11"/>
            <p:cNvCxnSpPr>
              <a:cxnSpLocks noChangeShapeType="1"/>
              <a:stCxn id="24582" idx="2"/>
              <a:endCxn id="24583" idx="0"/>
            </p:cNvCxnSpPr>
            <p:nvPr/>
          </p:nvCxnSpPr>
          <p:spPr bwMode="auto">
            <a:xfrm>
              <a:off x="1075" y="2560"/>
              <a:ext cx="0" cy="419"/>
            </a:xfrm>
            <a:prstGeom prst="straightConnector1">
              <a:avLst/>
            </a:prstGeom>
            <a:noFill/>
            <a:ln w="19050">
              <a:solidFill>
                <a:srgbClr val="777777"/>
              </a:solidFill>
              <a:prstDash val="sysDot"/>
              <a:round/>
              <a:headEnd/>
              <a:tailEnd type="arrow" w="lg" len="sm"/>
            </a:ln>
          </p:spPr>
        </p:cxnSp>
        <p:cxnSp>
          <p:nvCxnSpPr>
            <p:cNvPr id="24588" name="AutoShape 12"/>
            <p:cNvCxnSpPr>
              <a:cxnSpLocks noChangeShapeType="1"/>
              <a:stCxn id="24583" idx="2"/>
              <a:endCxn id="24585" idx="2"/>
            </p:cNvCxnSpPr>
            <p:nvPr/>
          </p:nvCxnSpPr>
          <p:spPr bwMode="auto">
            <a:xfrm rot="5400000" flipH="1" flipV="1">
              <a:off x="1439" y="2331"/>
              <a:ext cx="1084" cy="1812"/>
            </a:xfrm>
            <a:prstGeom prst="bentConnector3">
              <a:avLst>
                <a:gd name="adj1" fmla="val -12361"/>
              </a:avLst>
            </a:prstGeom>
            <a:noFill/>
            <a:ln w="19050">
              <a:solidFill>
                <a:srgbClr val="777777"/>
              </a:solidFill>
              <a:prstDash val="sysDot"/>
              <a:miter lim="800000"/>
              <a:headEnd/>
              <a:tailEnd type="arrow" w="lg" len="sm"/>
            </a:ln>
          </p:spPr>
        </p:cxnSp>
        <p:cxnSp>
          <p:nvCxnSpPr>
            <p:cNvPr id="24589" name="AutoShape 13"/>
            <p:cNvCxnSpPr>
              <a:cxnSpLocks noChangeShapeType="1"/>
              <a:stCxn id="24585" idx="0"/>
              <a:endCxn id="24584" idx="1"/>
            </p:cNvCxnSpPr>
            <p:nvPr/>
          </p:nvCxnSpPr>
          <p:spPr bwMode="auto">
            <a:xfrm rot="-5400000">
              <a:off x="3107" y="1315"/>
              <a:ext cx="607" cy="1047"/>
            </a:xfrm>
            <a:prstGeom prst="bentConnector2">
              <a:avLst/>
            </a:prstGeom>
            <a:noFill/>
            <a:ln w="19050">
              <a:solidFill>
                <a:srgbClr val="777777"/>
              </a:solidFill>
              <a:prstDash val="sysDot"/>
              <a:miter lim="800000"/>
              <a:headEnd/>
              <a:tailEnd type="arrow" w="lg" len="sm"/>
            </a:ln>
          </p:spPr>
        </p:cxnSp>
        <p:sp>
          <p:nvSpPr>
            <p:cNvPr id="24590" name="Rectangle 15"/>
            <p:cNvSpPr>
              <a:spLocks/>
            </p:cNvSpPr>
            <p:nvPr/>
          </p:nvSpPr>
          <p:spPr bwMode="auto">
            <a:xfrm>
              <a:off x="3936" y="2266"/>
              <a:ext cx="1419" cy="402"/>
            </a:xfrm>
            <a:prstGeom prst="rect">
              <a:avLst/>
            </a:prstGeom>
            <a:solidFill>
              <a:srgbClr val="FFCC00"/>
            </a:solidFill>
            <a:ln w="31750" algn="ctr">
              <a:solidFill>
                <a:srgbClr val="DDDDDD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22325"/>
              <a:r>
                <a:rPr lang="es-ES" sz="1200" b="1">
                  <a:solidFill>
                    <a:srgbClr val="333333"/>
                  </a:solidFill>
                  <a:latin typeface="Helvetica Neue Light" charset="0"/>
                  <a:sym typeface="Helvetica Neue Light" charset="0"/>
                </a:rPr>
                <a:t>Solicitante de pensión</a:t>
              </a:r>
            </a:p>
            <a:p>
              <a:pPr algn="ctr" defTabSz="822325"/>
              <a:r>
                <a:rPr lang="es-ES" sz="1200">
                  <a:solidFill>
                    <a:srgbClr val="333333"/>
                  </a:solidFill>
                  <a:latin typeface="Helvetica Neue Light" charset="0"/>
                  <a:sym typeface="Helvetica Neue Light" charset="0"/>
                </a:rPr>
                <a:t>(</a:t>
              </a:r>
              <a:r>
                <a:rPr lang="es-ES" sz="1200" i="1">
                  <a:solidFill>
                    <a:srgbClr val="333333"/>
                  </a:solidFill>
                  <a:latin typeface="Helvetica Neue Light" charset="0"/>
                  <a:sym typeface="Helvetica Neue Light" charset="0"/>
                </a:rPr>
                <a:t>elige Aseguradora</a:t>
              </a:r>
              <a:r>
                <a:rPr lang="es-ES" sz="1200">
                  <a:solidFill>
                    <a:srgbClr val="333333"/>
                  </a:solidFill>
                  <a:latin typeface="Helvetica Neue Light" charset="0"/>
                  <a:sym typeface="Helvetica Neue Light" charset="0"/>
                </a:rPr>
                <a:t>)</a:t>
              </a:r>
            </a:p>
          </p:txBody>
        </p:sp>
        <p:cxnSp>
          <p:nvCxnSpPr>
            <p:cNvPr id="24591" name="AutoShape 16"/>
            <p:cNvCxnSpPr>
              <a:cxnSpLocks noChangeShapeType="1"/>
              <a:endCxn id="24590" idx="0"/>
            </p:cNvCxnSpPr>
            <p:nvPr/>
          </p:nvCxnSpPr>
          <p:spPr bwMode="auto">
            <a:xfrm flipH="1">
              <a:off x="4646" y="1885"/>
              <a:ext cx="8" cy="371"/>
            </a:xfrm>
            <a:prstGeom prst="straightConnector1">
              <a:avLst/>
            </a:prstGeom>
            <a:noFill/>
            <a:ln w="19050">
              <a:solidFill>
                <a:srgbClr val="777777"/>
              </a:solidFill>
              <a:prstDash val="sysDot"/>
              <a:round/>
              <a:headEnd/>
              <a:tailEnd type="arrow" w="lg" len="sm"/>
            </a:ln>
          </p:spPr>
        </p:cxnSp>
        <p:cxnSp>
          <p:nvCxnSpPr>
            <p:cNvPr id="24592" name="AutoShape 20"/>
            <p:cNvCxnSpPr>
              <a:cxnSpLocks noChangeShapeType="1"/>
              <a:endCxn id="24593" idx="0"/>
            </p:cNvCxnSpPr>
            <p:nvPr/>
          </p:nvCxnSpPr>
          <p:spPr bwMode="auto">
            <a:xfrm flipH="1">
              <a:off x="4645" y="2697"/>
              <a:ext cx="1" cy="428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prstDash val="sysDot"/>
              <a:round/>
              <a:headEnd/>
              <a:tailEnd type="arrow" w="lg" len="sm"/>
            </a:ln>
          </p:spPr>
        </p:cxnSp>
        <p:sp>
          <p:nvSpPr>
            <p:cNvPr id="24593" name="Rectangle 21"/>
            <p:cNvSpPr>
              <a:spLocks/>
            </p:cNvSpPr>
            <p:nvPr/>
          </p:nvSpPr>
          <p:spPr bwMode="auto">
            <a:xfrm>
              <a:off x="3935" y="3135"/>
              <a:ext cx="1419" cy="651"/>
            </a:xfrm>
            <a:prstGeom prst="rect">
              <a:avLst/>
            </a:prstGeom>
            <a:solidFill>
              <a:schemeClr val="accent2"/>
            </a:solidFill>
            <a:ln w="31750" algn="ctr">
              <a:solidFill>
                <a:srgbClr val="DDDDDD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822325"/>
              <a:r>
                <a:rPr lang="es-ES" sz="1200" b="1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IMSS / ISSSTE / AFORE</a:t>
              </a:r>
              <a:r>
                <a:rPr lang="es-ES" sz="1200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 (</a:t>
              </a:r>
              <a:r>
                <a:rPr lang="es-ES" sz="1200" i="1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transfiere el monto constitutivo a la Aseguradora seleccionada</a:t>
              </a:r>
              <a:r>
                <a:rPr lang="es-ES" sz="1200">
                  <a:solidFill>
                    <a:schemeClr val="bg1"/>
                  </a:solidFill>
                  <a:latin typeface="Helvetica Neue Light" charset="0"/>
                  <a:sym typeface="Helvetica Neue Light" charset="0"/>
                </a:rPr>
                <a:t>)</a:t>
              </a:r>
            </a:p>
          </p:txBody>
        </p:sp>
      </p:grp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Esquema operativo vigente</a:t>
            </a:r>
            <a:br>
              <a:rPr lang="es-MX" dirty="0" smtClean="0"/>
            </a:br>
            <a:r>
              <a:rPr lang="es-MX" sz="1800" dirty="0" smtClean="0">
                <a:solidFill>
                  <a:srgbClr val="BA2C00"/>
                </a:solidFill>
              </a:rPr>
              <a:t>Ejemplo conceptual del Documento de Oferta</a:t>
            </a:r>
            <a:endParaRPr lang="es-ES" sz="1800" dirty="0" smtClean="0">
              <a:solidFill>
                <a:srgbClr val="BA2C00"/>
              </a:solidFill>
            </a:endParaRPr>
          </a:p>
        </p:txBody>
      </p:sp>
      <p:graphicFrame>
        <p:nvGraphicFramePr>
          <p:cNvPr id="2568195" name="Group 3"/>
          <p:cNvGraphicFramePr>
            <a:graphicFrameLocks noGrp="1"/>
          </p:cNvGraphicFramePr>
          <p:nvPr>
            <p:ph idx="1"/>
          </p:nvPr>
        </p:nvGraphicFramePr>
        <p:xfrm>
          <a:off x="687388" y="3605213"/>
          <a:ext cx="8316912" cy="2194440"/>
        </p:xfrm>
        <a:graphic>
          <a:graphicData uri="http://schemas.openxmlformats.org/drawingml/2006/table">
            <a:tbl>
              <a:tblPr/>
              <a:tblGrid>
                <a:gridCol w="1531937"/>
                <a:gridCol w="1997075"/>
                <a:gridCol w="1371600"/>
                <a:gridCol w="1574800"/>
                <a:gridCol w="1206500"/>
                <a:gridCol w="6350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Del mayor al menor beneficio económico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5D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Pensión ofrecida por: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5D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Pensión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mensual básica ($)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5D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Pensión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mensual adicional* ($)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5D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Pensión mensual total ($)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5D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5D8B"/>
                    </a:solidFill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MX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MX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MX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MX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MX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MX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Aseguradora “A”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1,850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27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1,877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MX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Aseguradora “B”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1,850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20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1,870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Aseguradora “C”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1,850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14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1,864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Aseguradora “E”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1,850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1,857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Aseguradora “F”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1,850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1,850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5654" name="Rectangle 62"/>
          <p:cNvSpPr>
            <a:spLocks noChangeArrowheads="1"/>
          </p:cNvSpPr>
          <p:nvPr/>
        </p:nvSpPr>
        <p:spPr bwMode="auto">
          <a:xfrm>
            <a:off x="736600" y="1841500"/>
            <a:ext cx="4724400" cy="304800"/>
          </a:xfrm>
          <a:prstGeom prst="rect">
            <a:avLst/>
          </a:prstGeom>
          <a:solidFill>
            <a:srgbClr val="DDDDDD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200" i="1"/>
              <a:t>Nombre del solicitante</a:t>
            </a:r>
            <a:endParaRPr lang="es-ES" sz="1200" i="1"/>
          </a:p>
        </p:txBody>
      </p:sp>
      <p:sp>
        <p:nvSpPr>
          <p:cNvPr id="25655" name="Rectangle 63"/>
          <p:cNvSpPr>
            <a:spLocks noChangeArrowheads="1"/>
          </p:cNvSpPr>
          <p:nvPr/>
        </p:nvSpPr>
        <p:spPr bwMode="auto">
          <a:xfrm>
            <a:off x="736600" y="2235200"/>
            <a:ext cx="2222500" cy="304800"/>
          </a:xfrm>
          <a:prstGeom prst="rect">
            <a:avLst/>
          </a:prstGeom>
          <a:solidFill>
            <a:srgbClr val="DDDDDD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200" i="1"/>
              <a:t>Tipo de pensión solicitada</a:t>
            </a:r>
            <a:endParaRPr lang="es-ES" sz="1200" i="1"/>
          </a:p>
        </p:txBody>
      </p:sp>
      <p:sp>
        <p:nvSpPr>
          <p:cNvPr id="25656" name="Rectangle 64"/>
          <p:cNvSpPr>
            <a:spLocks noChangeArrowheads="1"/>
          </p:cNvSpPr>
          <p:nvPr/>
        </p:nvSpPr>
        <p:spPr bwMode="auto">
          <a:xfrm>
            <a:off x="5537200" y="1841500"/>
            <a:ext cx="2527300" cy="304800"/>
          </a:xfrm>
          <a:prstGeom prst="rect">
            <a:avLst/>
          </a:prstGeom>
          <a:solidFill>
            <a:srgbClr val="DDDDDD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200" i="1"/>
              <a:t>Número de seguridad social</a:t>
            </a:r>
            <a:endParaRPr lang="es-ES" sz="1200" i="1"/>
          </a:p>
        </p:txBody>
      </p:sp>
      <p:sp>
        <p:nvSpPr>
          <p:cNvPr id="25657" name="Rectangle 65"/>
          <p:cNvSpPr>
            <a:spLocks noChangeArrowheads="1"/>
          </p:cNvSpPr>
          <p:nvPr/>
        </p:nvSpPr>
        <p:spPr bwMode="auto">
          <a:xfrm>
            <a:off x="736600" y="2628900"/>
            <a:ext cx="2222500" cy="304800"/>
          </a:xfrm>
          <a:prstGeom prst="rect">
            <a:avLst/>
          </a:prstGeom>
          <a:solidFill>
            <a:srgbClr val="DDDDDD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200" i="1"/>
              <a:t>Fecha de emisión DEA</a:t>
            </a:r>
            <a:endParaRPr lang="es-ES" sz="1200" i="1"/>
          </a:p>
        </p:txBody>
      </p:sp>
      <p:sp>
        <p:nvSpPr>
          <p:cNvPr id="25658" name="Rectangle 66"/>
          <p:cNvSpPr>
            <a:spLocks noChangeArrowheads="1"/>
          </p:cNvSpPr>
          <p:nvPr/>
        </p:nvSpPr>
        <p:spPr bwMode="auto">
          <a:xfrm>
            <a:off x="3048000" y="2235200"/>
            <a:ext cx="2413000" cy="304800"/>
          </a:xfrm>
          <a:prstGeom prst="rect">
            <a:avLst/>
          </a:prstGeom>
          <a:solidFill>
            <a:srgbClr val="DDDDDD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200" i="1"/>
              <a:t>Delegación</a:t>
            </a:r>
            <a:endParaRPr lang="es-ES" sz="1200" i="1"/>
          </a:p>
        </p:txBody>
      </p:sp>
      <p:sp>
        <p:nvSpPr>
          <p:cNvPr id="25659" name="Rectangle 67"/>
          <p:cNvSpPr>
            <a:spLocks noChangeArrowheads="1"/>
          </p:cNvSpPr>
          <p:nvPr/>
        </p:nvSpPr>
        <p:spPr bwMode="auto">
          <a:xfrm>
            <a:off x="5549900" y="2235200"/>
            <a:ext cx="2514600" cy="304800"/>
          </a:xfrm>
          <a:prstGeom prst="rect">
            <a:avLst/>
          </a:prstGeom>
          <a:solidFill>
            <a:srgbClr val="DDDDDD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200" i="1"/>
              <a:t>Subdelegación</a:t>
            </a:r>
            <a:endParaRPr lang="es-ES" sz="1200" i="1"/>
          </a:p>
        </p:txBody>
      </p:sp>
      <p:sp>
        <p:nvSpPr>
          <p:cNvPr id="25660" name="Rectangle 68"/>
          <p:cNvSpPr>
            <a:spLocks noChangeArrowheads="1"/>
          </p:cNvSpPr>
          <p:nvPr/>
        </p:nvSpPr>
        <p:spPr bwMode="auto">
          <a:xfrm>
            <a:off x="736600" y="3022600"/>
            <a:ext cx="7937500" cy="355600"/>
          </a:xfrm>
          <a:prstGeom prst="rect">
            <a:avLst/>
          </a:prstGeom>
          <a:solidFill>
            <a:srgbClr val="DDDDDD">
              <a:alpha val="50195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200" i="1"/>
              <a:t>Espacio informativo para el solicitante de pensión</a:t>
            </a:r>
            <a:endParaRPr lang="es-ES" sz="1200" i="1"/>
          </a:p>
        </p:txBody>
      </p:sp>
      <p:sp>
        <p:nvSpPr>
          <p:cNvPr id="25661" name="Rectangle 69"/>
          <p:cNvSpPr>
            <a:spLocks noChangeArrowheads="1"/>
          </p:cNvSpPr>
          <p:nvPr/>
        </p:nvSpPr>
        <p:spPr bwMode="auto">
          <a:xfrm>
            <a:off x="3848100" y="5918200"/>
            <a:ext cx="5168900" cy="304800"/>
          </a:xfrm>
          <a:prstGeom prst="rect">
            <a:avLst/>
          </a:prstGeom>
          <a:solidFill>
            <a:srgbClr val="DDDDDD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200" i="1"/>
              <a:t>Firma del solicitante de aceptación de la oferta </a:t>
            </a:r>
            <a:endParaRPr lang="es-ES" sz="1200" i="1"/>
          </a:p>
        </p:txBody>
      </p:sp>
      <p:sp>
        <p:nvSpPr>
          <p:cNvPr id="25662" name="Rectangle 70"/>
          <p:cNvSpPr>
            <a:spLocks noChangeArrowheads="1"/>
          </p:cNvSpPr>
          <p:nvPr/>
        </p:nvSpPr>
        <p:spPr bwMode="auto">
          <a:xfrm>
            <a:off x="8623300" y="4483100"/>
            <a:ext cx="177800" cy="15240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/>
          </a:p>
        </p:txBody>
      </p:sp>
      <p:sp>
        <p:nvSpPr>
          <p:cNvPr id="25663" name="Rectangle 71"/>
          <p:cNvSpPr>
            <a:spLocks noChangeArrowheads="1"/>
          </p:cNvSpPr>
          <p:nvPr/>
        </p:nvSpPr>
        <p:spPr bwMode="auto">
          <a:xfrm>
            <a:off x="8623300" y="4749800"/>
            <a:ext cx="177800" cy="15240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5664" name="Rectangle 72"/>
          <p:cNvSpPr>
            <a:spLocks noChangeArrowheads="1"/>
          </p:cNvSpPr>
          <p:nvPr/>
        </p:nvSpPr>
        <p:spPr bwMode="auto">
          <a:xfrm>
            <a:off x="8623300" y="5003800"/>
            <a:ext cx="177800" cy="15240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5665" name="Rectangle 73"/>
          <p:cNvSpPr>
            <a:spLocks noChangeArrowheads="1"/>
          </p:cNvSpPr>
          <p:nvPr/>
        </p:nvSpPr>
        <p:spPr bwMode="auto">
          <a:xfrm>
            <a:off x="8623300" y="5283200"/>
            <a:ext cx="177800" cy="15240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5666" name="Rectangle 74"/>
          <p:cNvSpPr>
            <a:spLocks noChangeArrowheads="1"/>
          </p:cNvSpPr>
          <p:nvPr/>
        </p:nvSpPr>
        <p:spPr bwMode="auto">
          <a:xfrm>
            <a:off x="8623300" y="5549900"/>
            <a:ext cx="177800" cy="152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5667" name="Rectangle 75"/>
          <p:cNvSpPr>
            <a:spLocks noChangeArrowheads="1"/>
          </p:cNvSpPr>
          <p:nvPr/>
        </p:nvSpPr>
        <p:spPr bwMode="auto">
          <a:xfrm>
            <a:off x="3048000" y="2628900"/>
            <a:ext cx="2222500" cy="304800"/>
          </a:xfrm>
          <a:prstGeom prst="rect">
            <a:avLst/>
          </a:prstGeom>
          <a:solidFill>
            <a:srgbClr val="DDDDDD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200" i="1"/>
              <a:t>Fecha de inicio de derechos</a:t>
            </a:r>
            <a:endParaRPr lang="es-ES" sz="1200" i="1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Prospectos de pensión </a:t>
            </a:r>
            <a:endParaRPr lang="es-MX" b="1" dirty="0" smtClean="0">
              <a:solidFill>
                <a:srgbClr val="00682F"/>
              </a:solidFill>
            </a:endParaRPr>
          </a:p>
        </p:txBody>
      </p:sp>
      <p:sp>
        <p:nvSpPr>
          <p:cNvPr id="39938" name="2 Marcador de contenido"/>
          <p:cNvSpPr>
            <a:spLocks noGrp="1"/>
          </p:cNvSpPr>
          <p:nvPr>
            <p:ph idx="1"/>
          </p:nvPr>
        </p:nvSpPr>
        <p:spPr>
          <a:xfrm>
            <a:off x="612775" y="1803400"/>
            <a:ext cx="7745413" cy="4840288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s-MX" sz="1600" dirty="0" smtClean="0"/>
              <a:t>Desde el arranque del esquema operativo al 30 de septiembre de 2010, el IMSS y el ISSSTE habían depositado </a:t>
            </a:r>
            <a:r>
              <a:rPr lang="es-MX" sz="1600" u="sng" dirty="0" smtClean="0">
                <a:solidFill>
                  <a:srgbClr val="C00000"/>
                </a:solidFill>
              </a:rPr>
              <a:t>132,628 registros de prospectos</a:t>
            </a:r>
            <a:r>
              <a:rPr lang="es-MX" sz="1600" dirty="0" smtClean="0"/>
              <a:t> en el Sistema Administrador de Ofertas y Resoluciones (SAOR)</a:t>
            </a:r>
          </a:p>
        </p:txBody>
      </p:sp>
      <p:sp>
        <p:nvSpPr>
          <p:cNvPr id="39940" name="5 CuadroTexto"/>
          <p:cNvSpPr txBox="1">
            <a:spLocks noChangeArrowheads="1"/>
          </p:cNvSpPr>
          <p:nvPr/>
        </p:nvSpPr>
        <p:spPr bwMode="auto">
          <a:xfrm>
            <a:off x="1619672" y="3111932"/>
            <a:ext cx="1571625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dirty="0" smtClean="0">
                <a:latin typeface="Calibri" pitchFamily="34" charset="0"/>
              </a:rPr>
              <a:t>IMSS</a:t>
            </a:r>
          </a:p>
          <a:p>
            <a:r>
              <a:rPr lang="es-MX" dirty="0" smtClean="0">
                <a:latin typeface="Calibri" pitchFamily="34" charset="0"/>
              </a:rPr>
              <a:t>128,565 (97%)</a:t>
            </a:r>
            <a:endParaRPr lang="es-MX" sz="2000" dirty="0">
              <a:latin typeface="Calibri" pitchFamily="34" charset="0"/>
            </a:endParaRPr>
          </a:p>
        </p:txBody>
      </p:sp>
      <p:sp>
        <p:nvSpPr>
          <p:cNvPr id="39941" name="6 CuadroTexto"/>
          <p:cNvSpPr txBox="1">
            <a:spLocks noChangeArrowheads="1"/>
          </p:cNvSpPr>
          <p:nvPr/>
        </p:nvSpPr>
        <p:spPr bwMode="auto">
          <a:xfrm>
            <a:off x="5663035" y="3111932"/>
            <a:ext cx="152414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dirty="0" smtClean="0">
                <a:latin typeface="Calibri" pitchFamily="34" charset="0"/>
              </a:rPr>
              <a:t>ISSSTE</a:t>
            </a:r>
          </a:p>
          <a:p>
            <a:pPr algn="ctr"/>
            <a:r>
              <a:rPr lang="es-MX" dirty="0" smtClean="0">
                <a:latin typeface="Calibri" pitchFamily="34" charset="0"/>
              </a:rPr>
              <a:t>4,063 (3%)</a:t>
            </a:r>
            <a:endParaRPr lang="es-MX" sz="2000" dirty="0">
              <a:latin typeface="Calibri" pitchFamily="34" charset="0"/>
            </a:endParaRPr>
          </a:p>
        </p:txBody>
      </p:sp>
      <p:sp>
        <p:nvSpPr>
          <p:cNvPr id="39942" name="Text Box 11"/>
          <p:cNvSpPr txBox="1">
            <a:spLocks noChangeArrowheads="1"/>
          </p:cNvSpPr>
          <p:nvPr/>
        </p:nvSpPr>
        <p:spPr bwMode="auto">
          <a:xfrm>
            <a:off x="19050" y="6572250"/>
            <a:ext cx="39469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1000" dirty="0">
                <a:solidFill>
                  <a:schemeClr val="bg1"/>
                </a:solidFill>
                <a:latin typeface="Calibri" pitchFamily="34" charset="0"/>
              </a:rPr>
              <a:t>* Cifras acumuladas del 17 de agosto de 2009 al </a:t>
            </a:r>
            <a:r>
              <a:rPr lang="es-MX" sz="1000" dirty="0" smtClean="0">
                <a:solidFill>
                  <a:schemeClr val="bg1"/>
                </a:solidFill>
                <a:latin typeface="Calibri" pitchFamily="34" charset="0"/>
              </a:rPr>
              <a:t>30 </a:t>
            </a:r>
            <a:r>
              <a:rPr lang="es-MX" sz="1000" dirty="0">
                <a:solidFill>
                  <a:schemeClr val="bg1"/>
                </a:solidFill>
                <a:latin typeface="Calibri" pitchFamily="34" charset="0"/>
              </a:rPr>
              <a:t>de </a:t>
            </a:r>
            <a:r>
              <a:rPr lang="es-MX" sz="1000" dirty="0" smtClean="0">
                <a:solidFill>
                  <a:schemeClr val="bg1"/>
                </a:solidFill>
                <a:latin typeface="Calibri" pitchFamily="34" charset="0"/>
              </a:rPr>
              <a:t>septiembre </a:t>
            </a:r>
            <a:r>
              <a:rPr lang="es-MX" sz="1000" dirty="0">
                <a:solidFill>
                  <a:schemeClr val="bg1"/>
                </a:solidFill>
                <a:latin typeface="Calibri" pitchFamily="34" charset="0"/>
              </a:rPr>
              <a:t>2010.</a:t>
            </a:r>
            <a:endParaRPr lang="es-E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11" name="2 Gráfico"/>
          <p:cNvGraphicFramePr/>
          <p:nvPr/>
        </p:nvGraphicFramePr>
        <p:xfrm>
          <a:off x="611560" y="3501578"/>
          <a:ext cx="381002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2 Gráfico"/>
          <p:cNvGraphicFramePr/>
          <p:nvPr/>
        </p:nvGraphicFramePr>
        <p:xfrm>
          <a:off x="4716016" y="3501008"/>
          <a:ext cx="381002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908050" y="1917701"/>
            <a:ext cx="7467600" cy="406400"/>
          </a:xfrm>
          <a:prstGeom prst="rect">
            <a:avLst/>
          </a:prstGeom>
          <a:solidFill>
            <a:srgbClr val="214C7B">
              <a:alpha val="79999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66788" y="1911350"/>
            <a:ext cx="7181850" cy="4392613"/>
          </a:xfrm>
        </p:spPr>
        <p:txBody>
          <a:bodyPr/>
          <a:lstStyle/>
          <a:p>
            <a:pPr marL="358775" indent="-358775" eaLnBrk="1" hangingPunct="1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AutoNum type="arabicPeriod"/>
              <a:tabLst>
                <a:tab pos="355600" algn="l"/>
              </a:tabLst>
            </a:pPr>
            <a:r>
              <a:rPr lang="es-ES" sz="1800" dirty="0" smtClean="0">
                <a:solidFill>
                  <a:schemeClr val="bg1"/>
                </a:solidFill>
              </a:rPr>
              <a:t>Antecedentes</a:t>
            </a:r>
          </a:p>
          <a:p>
            <a:pPr marL="358775" indent="-358775" eaLnBrk="1" hangingPunct="1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None/>
              <a:tabLst>
                <a:tab pos="355600" algn="l"/>
              </a:tabLst>
            </a:pPr>
            <a:r>
              <a:rPr lang="es-ES" sz="1800" dirty="0" smtClean="0"/>
              <a:t>2. 	Estadísticas del mercado de pensiones</a:t>
            </a:r>
          </a:p>
          <a:p>
            <a:pPr marL="358775" indent="-358775" eaLnBrk="1" hangingPunct="1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None/>
              <a:tabLst>
                <a:tab pos="355600" algn="l"/>
              </a:tabLst>
            </a:pPr>
            <a:r>
              <a:rPr lang="es-MX" sz="1800" dirty="0" smtClean="0"/>
              <a:t>3.	Otras modalidades de renta vitalicia para pensiones de RCV</a:t>
            </a:r>
          </a:p>
          <a:p>
            <a:pPr marL="358775" indent="-358775" eaLnBrk="1" hangingPunct="1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None/>
              <a:tabLst>
                <a:tab pos="355600" algn="l"/>
              </a:tabLst>
            </a:pPr>
            <a:r>
              <a:rPr lang="es-MX" sz="1800" dirty="0" smtClean="0"/>
              <a:t>4.	Conclusiones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Contenido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>
            <a:graphicFrameLocks noGrp="1"/>
          </p:cNvGraphicFramePr>
          <p:nvPr>
            <p:ph sz="quarter" idx="13"/>
          </p:nvPr>
        </p:nvGraphicFramePr>
        <p:xfrm>
          <a:off x="609600" y="1803400"/>
          <a:ext cx="7820025" cy="4697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96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Prospectos totales de pensión </a:t>
            </a:r>
            <a:endParaRPr lang="es-MX" b="1" dirty="0" smtClean="0">
              <a:solidFill>
                <a:srgbClr val="00682F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 rot="5400000">
            <a:off x="7615238" y="1235075"/>
            <a:ext cx="26511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Fuente: CNSF (SAOR)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Resoluciones de pensión </a:t>
            </a:r>
            <a:endParaRPr lang="es-MX" b="1" dirty="0" smtClean="0">
              <a:solidFill>
                <a:srgbClr val="00682F"/>
              </a:solidFill>
            </a:endParaRPr>
          </a:p>
        </p:txBody>
      </p:sp>
      <p:sp>
        <p:nvSpPr>
          <p:cNvPr id="45058" name="2 Marcador de contenido"/>
          <p:cNvSpPr>
            <a:spLocks noGrp="1"/>
          </p:cNvSpPr>
          <p:nvPr>
            <p:ph idx="1"/>
          </p:nvPr>
        </p:nvSpPr>
        <p:spPr>
          <a:xfrm>
            <a:off x="612775" y="1803400"/>
            <a:ext cx="7745413" cy="4840288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s-MX" sz="1600" dirty="0" smtClean="0"/>
              <a:t>Al 30 de septiembre de 2010, el IMSS había otorgado </a:t>
            </a:r>
            <a:r>
              <a:rPr lang="es-MX" sz="1600" u="sng" dirty="0" smtClean="0">
                <a:solidFill>
                  <a:srgbClr val="C00000"/>
                </a:solidFill>
              </a:rPr>
              <a:t>103,970 resoluciones</a:t>
            </a:r>
            <a:r>
              <a:rPr lang="es-MX" sz="1600" dirty="0" smtClean="0"/>
              <a:t> (17,481 a favor  de alguna institución de seguros, el resto a favor de la LSS-73), y el ISSSTE había otorgado </a:t>
            </a:r>
            <a:r>
              <a:rPr lang="es-MX" sz="1600" u="sng" dirty="0" smtClean="0">
                <a:solidFill>
                  <a:srgbClr val="C00000"/>
                </a:solidFill>
              </a:rPr>
              <a:t>2,367 resoluciones</a:t>
            </a:r>
            <a:r>
              <a:rPr lang="es-MX" sz="1600" dirty="0" smtClean="0"/>
              <a:t>.</a:t>
            </a:r>
          </a:p>
        </p:txBody>
      </p:sp>
      <p:graphicFrame>
        <p:nvGraphicFramePr>
          <p:cNvPr id="4" name="1 Gráfico"/>
          <p:cNvGraphicFramePr/>
          <p:nvPr/>
        </p:nvGraphicFramePr>
        <p:xfrm>
          <a:off x="85725" y="370537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2 Gráfico"/>
          <p:cNvGraphicFramePr/>
          <p:nvPr/>
        </p:nvGraphicFramePr>
        <p:xfrm>
          <a:off x="4643438" y="3710136"/>
          <a:ext cx="381002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61" name="5 CuadroTexto"/>
          <p:cNvSpPr txBox="1">
            <a:spLocks noChangeArrowheads="1"/>
          </p:cNvSpPr>
          <p:nvPr/>
        </p:nvSpPr>
        <p:spPr bwMode="auto">
          <a:xfrm>
            <a:off x="1619672" y="3233738"/>
            <a:ext cx="1571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dirty="0" smtClean="0">
                <a:latin typeface="Calibri" pitchFamily="34" charset="0"/>
              </a:rPr>
              <a:t>IMSS</a:t>
            </a:r>
          </a:p>
          <a:p>
            <a:r>
              <a:rPr lang="es-MX" dirty="0" smtClean="0">
                <a:latin typeface="Calibri" pitchFamily="34" charset="0"/>
              </a:rPr>
              <a:t>103,970 (98%)</a:t>
            </a:r>
            <a:endParaRPr lang="es-MX" dirty="0">
              <a:latin typeface="Calibri" pitchFamily="34" charset="0"/>
            </a:endParaRPr>
          </a:p>
        </p:txBody>
      </p:sp>
      <p:sp>
        <p:nvSpPr>
          <p:cNvPr id="45062" name="6 CuadroTexto"/>
          <p:cNvSpPr txBox="1">
            <a:spLocks noChangeArrowheads="1"/>
          </p:cNvSpPr>
          <p:nvPr/>
        </p:nvSpPr>
        <p:spPr bwMode="auto">
          <a:xfrm>
            <a:off x="5868144" y="3233738"/>
            <a:ext cx="13081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dirty="0" smtClean="0">
                <a:latin typeface="Calibri" pitchFamily="34" charset="0"/>
              </a:rPr>
              <a:t>ISSSTE</a:t>
            </a:r>
          </a:p>
          <a:p>
            <a:r>
              <a:rPr lang="es-MX" dirty="0" smtClean="0">
                <a:latin typeface="Calibri" pitchFamily="34" charset="0"/>
              </a:rPr>
              <a:t>2,367  (2%) </a:t>
            </a:r>
            <a:endParaRPr lang="es-MX" dirty="0">
              <a:latin typeface="Calibri" pitchFamily="34" charset="0"/>
            </a:endParaRPr>
          </a:p>
        </p:txBody>
      </p:sp>
      <p:sp>
        <p:nvSpPr>
          <p:cNvPr id="45063" name="Text Box 11"/>
          <p:cNvSpPr txBox="1">
            <a:spLocks noChangeArrowheads="1"/>
          </p:cNvSpPr>
          <p:nvPr/>
        </p:nvSpPr>
        <p:spPr bwMode="auto">
          <a:xfrm>
            <a:off x="19050" y="6572250"/>
            <a:ext cx="410721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1000" dirty="0">
                <a:solidFill>
                  <a:schemeClr val="bg1"/>
                </a:solidFill>
                <a:latin typeface="Calibri" pitchFamily="34" charset="0"/>
              </a:rPr>
              <a:t>* Cifras acumuladas del 17 de agosto de 2009 al </a:t>
            </a:r>
            <a:r>
              <a:rPr lang="es-MX" sz="1000" dirty="0" smtClean="0">
                <a:solidFill>
                  <a:schemeClr val="bg1"/>
                </a:solidFill>
                <a:latin typeface="Calibri" pitchFamily="34" charset="0"/>
              </a:rPr>
              <a:t>30 </a:t>
            </a:r>
            <a:r>
              <a:rPr lang="es-MX" sz="1000" dirty="0">
                <a:solidFill>
                  <a:schemeClr val="bg1"/>
                </a:solidFill>
                <a:latin typeface="Calibri" pitchFamily="34" charset="0"/>
              </a:rPr>
              <a:t>de </a:t>
            </a:r>
            <a:r>
              <a:rPr lang="es-MX" sz="1000" dirty="0" smtClean="0">
                <a:solidFill>
                  <a:schemeClr val="bg1"/>
                </a:solidFill>
                <a:latin typeface="Calibri" pitchFamily="34" charset="0"/>
              </a:rPr>
              <a:t>septiembre </a:t>
            </a:r>
            <a:r>
              <a:rPr lang="es-MX" sz="1000" dirty="0">
                <a:solidFill>
                  <a:schemeClr val="bg1"/>
                </a:solidFill>
                <a:latin typeface="Calibri" pitchFamily="34" charset="0"/>
              </a:rPr>
              <a:t>de 2010.</a:t>
            </a:r>
            <a:endParaRPr lang="es-ES" sz="1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908050" y="2822576"/>
            <a:ext cx="7467600" cy="320674"/>
          </a:xfrm>
          <a:prstGeom prst="rect">
            <a:avLst/>
          </a:prstGeom>
          <a:solidFill>
            <a:srgbClr val="214C7B">
              <a:alpha val="79999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66788" y="1911350"/>
            <a:ext cx="7181850" cy="4392613"/>
          </a:xfrm>
        </p:spPr>
        <p:txBody>
          <a:bodyPr/>
          <a:lstStyle/>
          <a:p>
            <a:pPr marL="358775" indent="-358775" algn="l" eaLnBrk="1" hangingPunct="1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AutoNum type="arabicPeriod"/>
              <a:tabLst>
                <a:tab pos="355600" algn="l"/>
              </a:tabLst>
            </a:pPr>
            <a:r>
              <a:rPr lang="es-ES" sz="1800" dirty="0" smtClean="0"/>
              <a:t>Antecedentes</a:t>
            </a:r>
          </a:p>
          <a:p>
            <a:pPr marL="358775" indent="-358775" eaLnBrk="1" hangingPunct="1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None/>
              <a:tabLst>
                <a:tab pos="355600" algn="l"/>
              </a:tabLst>
            </a:pPr>
            <a:r>
              <a:rPr lang="es-ES" sz="1800" dirty="0" smtClean="0"/>
              <a:t>2. 	Estadísticas del mercado de </a:t>
            </a:r>
            <a:r>
              <a:rPr lang="es-ES" dirty="0" smtClean="0"/>
              <a:t>p</a:t>
            </a:r>
            <a:r>
              <a:rPr lang="es-ES" sz="1800" dirty="0" smtClean="0"/>
              <a:t>ensiones</a:t>
            </a:r>
          </a:p>
          <a:p>
            <a:pPr marL="358775" indent="-358775" eaLnBrk="1" hangingPunct="1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None/>
              <a:tabLst>
                <a:tab pos="355600" algn="l"/>
              </a:tabLst>
            </a:pPr>
            <a:r>
              <a:rPr lang="es-MX" sz="1800" dirty="0" smtClean="0">
                <a:solidFill>
                  <a:schemeClr val="bg1"/>
                </a:solidFill>
              </a:rPr>
              <a:t>3.	Otras modalidades de renta vitalicia para pensiones de RCV</a:t>
            </a:r>
          </a:p>
          <a:p>
            <a:pPr marL="358775" indent="-358775" eaLnBrk="1" hangingPunct="1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None/>
              <a:tabLst>
                <a:tab pos="355600" algn="l"/>
              </a:tabLst>
            </a:pPr>
            <a:r>
              <a:rPr lang="es-MX" sz="1800" dirty="0" smtClean="0"/>
              <a:t>4.	Conclusiones</a:t>
            </a:r>
            <a:endParaRPr lang="es-ES" sz="1800" dirty="0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smtClean="0"/>
              <a:t>Contenido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Análisis de otras modalidades de pensión</a:t>
            </a:r>
            <a:br>
              <a:rPr lang="es-MX" dirty="0" smtClean="0"/>
            </a:br>
            <a:r>
              <a:rPr lang="es-MX" sz="1800" dirty="0" smtClean="0">
                <a:solidFill>
                  <a:srgbClr val="BA2C00"/>
                </a:solidFill>
              </a:rPr>
              <a:t>Antecedentes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63688" y="3962400"/>
            <a:ext cx="6062662" cy="1889125"/>
            <a:chOff x="985" y="2496"/>
            <a:chExt cx="3819" cy="1190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882" y="2496"/>
              <a:ext cx="1922" cy="1111"/>
              <a:chOff x="2762" y="2240"/>
              <a:chExt cx="1922" cy="1111"/>
            </a:xfrm>
          </p:grpSpPr>
          <p:sp>
            <p:nvSpPr>
              <p:cNvPr id="27672" name="Text Box 5"/>
              <p:cNvSpPr txBox="1">
                <a:spLocks noChangeAspect="1" noChangeArrowheads="1"/>
              </p:cNvSpPr>
              <p:nvPr/>
            </p:nvSpPr>
            <p:spPr bwMode="auto">
              <a:xfrm>
                <a:off x="2762" y="2240"/>
                <a:ext cx="351" cy="467"/>
              </a:xfrm>
              <a:prstGeom prst="rect">
                <a:avLst/>
              </a:prstGeom>
              <a:solidFill>
                <a:srgbClr val="193A8B">
                  <a:alpha val="59999"/>
                </a:srgbClr>
              </a:solidFill>
              <a:ln w="12700" algn="ctr">
                <a:solidFill>
                  <a:srgbClr val="B2B2B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s-ES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27673" name="Text Box 6"/>
              <p:cNvSpPr txBox="1">
                <a:spLocks noChangeAspect="1" noChangeArrowheads="1"/>
              </p:cNvSpPr>
              <p:nvPr/>
            </p:nvSpPr>
            <p:spPr bwMode="auto">
              <a:xfrm>
                <a:off x="2767" y="2883"/>
                <a:ext cx="351" cy="467"/>
              </a:xfrm>
              <a:prstGeom prst="rect">
                <a:avLst/>
              </a:prstGeom>
              <a:solidFill>
                <a:srgbClr val="193A8B">
                  <a:alpha val="59999"/>
                </a:srgbClr>
              </a:solidFill>
              <a:ln w="12700" algn="ctr">
                <a:solidFill>
                  <a:srgbClr val="B2B2B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s-ES">
                    <a:solidFill>
                      <a:schemeClr val="bg1"/>
                    </a:solidFill>
                  </a:rPr>
                  <a:t>2</a:t>
                </a:r>
              </a:p>
            </p:txBody>
          </p:sp>
          <p:sp>
            <p:nvSpPr>
              <p:cNvPr id="27674" name="Text Box 7"/>
              <p:cNvSpPr txBox="1">
                <a:spLocks noChangeAspect="1" noChangeArrowheads="1"/>
              </p:cNvSpPr>
              <p:nvPr/>
            </p:nvSpPr>
            <p:spPr bwMode="auto">
              <a:xfrm>
                <a:off x="3115" y="2240"/>
                <a:ext cx="1556" cy="468"/>
              </a:xfrm>
              <a:prstGeom prst="rect">
                <a:avLst/>
              </a:prstGeom>
              <a:solidFill>
                <a:srgbClr val="EAEAEA">
                  <a:alpha val="59999"/>
                </a:srgbClr>
              </a:solidFill>
              <a:ln w="12700" algn="ctr">
                <a:solidFill>
                  <a:srgbClr val="B2B2B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s-ES" sz="1600" u="sng">
                    <a:solidFill>
                      <a:srgbClr val="B80000"/>
                    </a:solidFill>
                    <a:latin typeface="Georgia" pitchFamily="18" charset="0"/>
                  </a:rPr>
                  <a:t>Renta Vitalicia</a:t>
                </a:r>
              </a:p>
            </p:txBody>
          </p:sp>
          <p:sp>
            <p:nvSpPr>
              <p:cNvPr id="27675" name="Text Box 8"/>
              <p:cNvSpPr txBox="1">
                <a:spLocks noChangeAspect="1" noChangeArrowheads="1"/>
              </p:cNvSpPr>
              <p:nvPr/>
            </p:nvSpPr>
            <p:spPr bwMode="auto">
              <a:xfrm>
                <a:off x="3120" y="2883"/>
                <a:ext cx="1564" cy="468"/>
              </a:xfrm>
              <a:prstGeom prst="rect">
                <a:avLst/>
              </a:prstGeom>
              <a:solidFill>
                <a:srgbClr val="EAEAEA">
                  <a:alpha val="59999"/>
                </a:srgbClr>
              </a:solidFill>
              <a:ln w="12700" algn="ctr">
                <a:solidFill>
                  <a:srgbClr val="B2B2B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s-ES" sz="1600" u="sng">
                    <a:solidFill>
                      <a:srgbClr val="B80000"/>
                    </a:solidFill>
                    <a:latin typeface="Georgia" pitchFamily="18" charset="0"/>
                  </a:rPr>
                  <a:t>Retiros Programados</a:t>
                </a: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985" y="2551"/>
              <a:ext cx="1338" cy="1135"/>
              <a:chOff x="985" y="2551"/>
              <a:chExt cx="1338" cy="1135"/>
            </a:xfrm>
          </p:grpSpPr>
          <p:sp>
            <p:nvSpPr>
              <p:cNvPr id="27656" name="Freeform 10"/>
              <p:cNvSpPr>
                <a:spLocks noChangeAspect="1"/>
              </p:cNvSpPr>
              <p:nvPr/>
            </p:nvSpPr>
            <p:spPr bwMode="auto">
              <a:xfrm>
                <a:off x="985" y="2551"/>
                <a:ext cx="1338" cy="1135"/>
              </a:xfrm>
              <a:custGeom>
                <a:avLst/>
                <a:gdLst>
                  <a:gd name="T0" fmla="*/ 0 w 1375"/>
                  <a:gd name="T1" fmla="*/ 319 h 1038"/>
                  <a:gd name="T2" fmla="*/ 6 w 1375"/>
                  <a:gd name="T3" fmla="*/ 559 h 1038"/>
                  <a:gd name="T4" fmla="*/ 416 w 1375"/>
                  <a:gd name="T5" fmla="*/ 1038 h 1038"/>
                  <a:gd name="T6" fmla="*/ 1375 w 1375"/>
                  <a:gd name="T7" fmla="*/ 598 h 1038"/>
                  <a:gd name="T8" fmla="*/ 804 w 1375"/>
                  <a:gd name="T9" fmla="*/ 131 h 1038"/>
                  <a:gd name="T10" fmla="*/ 667 w 1375"/>
                  <a:gd name="T11" fmla="*/ 176 h 1038"/>
                  <a:gd name="T12" fmla="*/ 730 w 1375"/>
                  <a:gd name="T13" fmla="*/ 28 h 1038"/>
                  <a:gd name="T14" fmla="*/ 570 w 1375"/>
                  <a:gd name="T15" fmla="*/ 0 h 1038"/>
                  <a:gd name="T16" fmla="*/ 502 w 1375"/>
                  <a:gd name="T17" fmla="*/ 228 h 1038"/>
                  <a:gd name="T18" fmla="*/ 468 w 1375"/>
                  <a:gd name="T19" fmla="*/ 228 h 1038"/>
                  <a:gd name="T20" fmla="*/ 428 w 1375"/>
                  <a:gd name="T21" fmla="*/ 11 h 1038"/>
                  <a:gd name="T22" fmla="*/ 234 w 1375"/>
                  <a:gd name="T23" fmla="*/ 85 h 1038"/>
                  <a:gd name="T24" fmla="*/ 308 w 1375"/>
                  <a:gd name="T25" fmla="*/ 239 h 1038"/>
                  <a:gd name="T26" fmla="*/ 240 w 1375"/>
                  <a:gd name="T27" fmla="*/ 251 h 1038"/>
                  <a:gd name="T28" fmla="*/ 126 w 1375"/>
                  <a:gd name="T29" fmla="*/ 68 h 1038"/>
                  <a:gd name="T30" fmla="*/ 0 w 1375"/>
                  <a:gd name="T31" fmla="*/ 154 h 1038"/>
                  <a:gd name="T32" fmla="*/ 69 w 1375"/>
                  <a:gd name="T33" fmla="*/ 296 h 1038"/>
                  <a:gd name="T34" fmla="*/ 0 w 1375"/>
                  <a:gd name="T35" fmla="*/ 319 h 103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75"/>
                  <a:gd name="T55" fmla="*/ 0 h 1038"/>
                  <a:gd name="T56" fmla="*/ 1375 w 1375"/>
                  <a:gd name="T57" fmla="*/ 1038 h 103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75" h="1038">
                    <a:moveTo>
                      <a:pt x="0" y="319"/>
                    </a:moveTo>
                    <a:lnTo>
                      <a:pt x="6" y="559"/>
                    </a:lnTo>
                    <a:lnTo>
                      <a:pt x="416" y="1038"/>
                    </a:lnTo>
                    <a:lnTo>
                      <a:pt x="1375" y="598"/>
                    </a:lnTo>
                    <a:lnTo>
                      <a:pt x="804" y="131"/>
                    </a:lnTo>
                    <a:lnTo>
                      <a:pt x="667" y="176"/>
                    </a:lnTo>
                    <a:lnTo>
                      <a:pt x="730" y="28"/>
                    </a:lnTo>
                    <a:lnTo>
                      <a:pt x="570" y="0"/>
                    </a:lnTo>
                    <a:lnTo>
                      <a:pt x="502" y="228"/>
                    </a:lnTo>
                    <a:lnTo>
                      <a:pt x="468" y="228"/>
                    </a:lnTo>
                    <a:lnTo>
                      <a:pt x="428" y="11"/>
                    </a:lnTo>
                    <a:lnTo>
                      <a:pt x="234" y="85"/>
                    </a:lnTo>
                    <a:lnTo>
                      <a:pt x="308" y="239"/>
                    </a:lnTo>
                    <a:lnTo>
                      <a:pt x="240" y="251"/>
                    </a:lnTo>
                    <a:lnTo>
                      <a:pt x="126" y="68"/>
                    </a:lnTo>
                    <a:lnTo>
                      <a:pt x="0" y="154"/>
                    </a:lnTo>
                    <a:lnTo>
                      <a:pt x="69" y="296"/>
                    </a:lnTo>
                    <a:lnTo>
                      <a:pt x="0" y="319"/>
                    </a:lnTo>
                    <a:close/>
                  </a:path>
                </a:pathLst>
              </a:custGeom>
              <a:solidFill>
                <a:schemeClr val="accent1">
                  <a:alpha val="25098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grpSp>
            <p:nvGrpSpPr>
              <p:cNvPr id="5" name="Group 11"/>
              <p:cNvGrpSpPr>
                <a:grpSpLocks/>
              </p:cNvGrpSpPr>
              <p:nvPr/>
            </p:nvGrpSpPr>
            <p:grpSpPr bwMode="auto">
              <a:xfrm>
                <a:off x="1084" y="2776"/>
                <a:ext cx="983" cy="667"/>
                <a:chOff x="2427" y="2314"/>
                <a:chExt cx="983" cy="667"/>
              </a:xfrm>
            </p:grpSpPr>
            <p:sp>
              <p:nvSpPr>
                <p:cNvPr id="27664" name="Freeform 12"/>
                <p:cNvSpPr>
                  <a:spLocks noChangeAspect="1"/>
                </p:cNvSpPr>
                <p:nvPr/>
              </p:nvSpPr>
              <p:spPr bwMode="auto">
                <a:xfrm>
                  <a:off x="2440" y="2460"/>
                  <a:ext cx="361" cy="385"/>
                </a:xfrm>
                <a:custGeom>
                  <a:avLst/>
                  <a:gdLst>
                    <a:gd name="T0" fmla="*/ 34 w 741"/>
                    <a:gd name="T1" fmla="*/ 0 h 701"/>
                    <a:gd name="T2" fmla="*/ 741 w 741"/>
                    <a:gd name="T3" fmla="*/ 610 h 701"/>
                    <a:gd name="T4" fmla="*/ 660 w 741"/>
                    <a:gd name="T5" fmla="*/ 701 h 701"/>
                    <a:gd name="T6" fmla="*/ 0 w 741"/>
                    <a:gd name="T7" fmla="*/ 110 h 701"/>
                    <a:gd name="T8" fmla="*/ 34 w 741"/>
                    <a:gd name="T9" fmla="*/ 0 h 701"/>
                    <a:gd name="T10" fmla="*/ 34 w 741"/>
                    <a:gd name="T11" fmla="*/ 0 h 70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741"/>
                    <a:gd name="T19" fmla="*/ 0 h 701"/>
                    <a:gd name="T20" fmla="*/ 741 w 741"/>
                    <a:gd name="T21" fmla="*/ 701 h 70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741" h="701">
                      <a:moveTo>
                        <a:pt x="34" y="0"/>
                      </a:moveTo>
                      <a:lnTo>
                        <a:pt x="741" y="610"/>
                      </a:lnTo>
                      <a:lnTo>
                        <a:pt x="660" y="701"/>
                      </a:lnTo>
                      <a:lnTo>
                        <a:pt x="0" y="110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MX"/>
                </a:p>
              </p:txBody>
            </p:sp>
            <p:grpSp>
              <p:nvGrpSpPr>
                <p:cNvPr id="6" name="Group 13"/>
                <p:cNvGrpSpPr>
                  <a:grpSpLocks/>
                </p:cNvGrpSpPr>
                <p:nvPr/>
              </p:nvGrpSpPr>
              <p:grpSpPr bwMode="auto">
                <a:xfrm>
                  <a:off x="2427" y="2314"/>
                  <a:ext cx="983" cy="667"/>
                  <a:chOff x="2427" y="2314"/>
                  <a:chExt cx="983" cy="667"/>
                </a:xfrm>
              </p:grpSpPr>
              <p:sp>
                <p:nvSpPr>
                  <p:cNvPr id="27666" name="Freeform 14"/>
                  <p:cNvSpPr>
                    <a:spLocks noChangeAspect="1"/>
                  </p:cNvSpPr>
                  <p:nvPr/>
                </p:nvSpPr>
                <p:spPr bwMode="auto">
                  <a:xfrm>
                    <a:off x="2427" y="2473"/>
                    <a:ext cx="44" cy="188"/>
                  </a:xfrm>
                  <a:custGeom>
                    <a:avLst/>
                    <a:gdLst>
                      <a:gd name="T0" fmla="*/ 0 w 89"/>
                      <a:gd name="T1" fmla="*/ 342 h 342"/>
                      <a:gd name="T2" fmla="*/ 89 w 89"/>
                      <a:gd name="T3" fmla="*/ 342 h 342"/>
                      <a:gd name="T4" fmla="*/ 89 w 89"/>
                      <a:gd name="T5" fmla="*/ 0 h 342"/>
                      <a:gd name="T6" fmla="*/ 0 w 89"/>
                      <a:gd name="T7" fmla="*/ 0 h 342"/>
                      <a:gd name="T8" fmla="*/ 0 w 89"/>
                      <a:gd name="T9" fmla="*/ 342 h 342"/>
                      <a:gd name="T10" fmla="*/ 0 w 89"/>
                      <a:gd name="T11" fmla="*/ 342 h 34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89"/>
                      <a:gd name="T19" fmla="*/ 0 h 342"/>
                      <a:gd name="T20" fmla="*/ 89 w 89"/>
                      <a:gd name="T21" fmla="*/ 342 h 34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89" h="342">
                        <a:moveTo>
                          <a:pt x="0" y="342"/>
                        </a:moveTo>
                        <a:lnTo>
                          <a:pt x="89" y="342"/>
                        </a:lnTo>
                        <a:lnTo>
                          <a:pt x="89" y="0"/>
                        </a:lnTo>
                        <a:lnTo>
                          <a:pt x="0" y="0"/>
                        </a:lnTo>
                        <a:lnTo>
                          <a:pt x="0" y="34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MX"/>
                  </a:p>
                </p:txBody>
              </p:sp>
              <p:sp>
                <p:nvSpPr>
                  <p:cNvPr id="27667" name="Freeform 15"/>
                  <p:cNvSpPr>
                    <a:spLocks noChangeAspect="1"/>
                  </p:cNvSpPr>
                  <p:nvPr/>
                </p:nvSpPr>
                <p:spPr bwMode="auto">
                  <a:xfrm>
                    <a:off x="2742" y="2796"/>
                    <a:ext cx="50" cy="185"/>
                  </a:xfrm>
                  <a:custGeom>
                    <a:avLst/>
                    <a:gdLst>
                      <a:gd name="T0" fmla="*/ 0 w 104"/>
                      <a:gd name="T1" fmla="*/ 336 h 336"/>
                      <a:gd name="T2" fmla="*/ 104 w 104"/>
                      <a:gd name="T3" fmla="*/ 336 h 336"/>
                      <a:gd name="T4" fmla="*/ 104 w 104"/>
                      <a:gd name="T5" fmla="*/ 0 h 336"/>
                      <a:gd name="T6" fmla="*/ 0 w 104"/>
                      <a:gd name="T7" fmla="*/ 0 h 336"/>
                      <a:gd name="T8" fmla="*/ 0 w 104"/>
                      <a:gd name="T9" fmla="*/ 336 h 336"/>
                      <a:gd name="T10" fmla="*/ 0 w 104"/>
                      <a:gd name="T11" fmla="*/ 336 h 33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4"/>
                      <a:gd name="T19" fmla="*/ 0 h 336"/>
                      <a:gd name="T20" fmla="*/ 104 w 104"/>
                      <a:gd name="T21" fmla="*/ 336 h 3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4" h="336">
                        <a:moveTo>
                          <a:pt x="0" y="336"/>
                        </a:moveTo>
                        <a:lnTo>
                          <a:pt x="104" y="336"/>
                        </a:lnTo>
                        <a:lnTo>
                          <a:pt x="104" y="0"/>
                        </a:lnTo>
                        <a:lnTo>
                          <a:pt x="0" y="0"/>
                        </a:lnTo>
                        <a:lnTo>
                          <a:pt x="0" y="33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MX"/>
                  </a:p>
                </p:txBody>
              </p:sp>
              <p:sp>
                <p:nvSpPr>
                  <p:cNvPr id="27668" name="Freeform 16"/>
                  <p:cNvSpPr>
                    <a:spLocks noChangeAspect="1"/>
                  </p:cNvSpPr>
                  <p:nvPr/>
                </p:nvSpPr>
                <p:spPr bwMode="auto">
                  <a:xfrm>
                    <a:off x="3078" y="2742"/>
                    <a:ext cx="48" cy="135"/>
                  </a:xfrm>
                  <a:custGeom>
                    <a:avLst/>
                    <a:gdLst>
                      <a:gd name="T0" fmla="*/ 0 w 98"/>
                      <a:gd name="T1" fmla="*/ 247 h 247"/>
                      <a:gd name="T2" fmla="*/ 98 w 98"/>
                      <a:gd name="T3" fmla="*/ 247 h 247"/>
                      <a:gd name="T4" fmla="*/ 98 w 98"/>
                      <a:gd name="T5" fmla="*/ 0 h 247"/>
                      <a:gd name="T6" fmla="*/ 0 w 98"/>
                      <a:gd name="T7" fmla="*/ 0 h 247"/>
                      <a:gd name="T8" fmla="*/ 0 w 98"/>
                      <a:gd name="T9" fmla="*/ 247 h 247"/>
                      <a:gd name="T10" fmla="*/ 0 w 98"/>
                      <a:gd name="T11" fmla="*/ 247 h 247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98"/>
                      <a:gd name="T19" fmla="*/ 0 h 247"/>
                      <a:gd name="T20" fmla="*/ 98 w 98"/>
                      <a:gd name="T21" fmla="*/ 247 h 247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98" h="247">
                        <a:moveTo>
                          <a:pt x="0" y="247"/>
                        </a:moveTo>
                        <a:lnTo>
                          <a:pt x="98" y="247"/>
                        </a:lnTo>
                        <a:lnTo>
                          <a:pt x="98" y="0"/>
                        </a:lnTo>
                        <a:lnTo>
                          <a:pt x="0" y="0"/>
                        </a:lnTo>
                        <a:lnTo>
                          <a:pt x="0" y="24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MX"/>
                  </a:p>
                </p:txBody>
              </p:sp>
              <p:sp>
                <p:nvSpPr>
                  <p:cNvPr id="27669" name="Freeform 17"/>
                  <p:cNvSpPr>
                    <a:spLocks noChangeAspect="1"/>
                  </p:cNvSpPr>
                  <p:nvPr/>
                </p:nvSpPr>
                <p:spPr bwMode="auto">
                  <a:xfrm>
                    <a:off x="3366" y="2597"/>
                    <a:ext cx="44" cy="161"/>
                  </a:xfrm>
                  <a:custGeom>
                    <a:avLst/>
                    <a:gdLst>
                      <a:gd name="T0" fmla="*/ 0 w 93"/>
                      <a:gd name="T1" fmla="*/ 294 h 294"/>
                      <a:gd name="T2" fmla="*/ 93 w 93"/>
                      <a:gd name="T3" fmla="*/ 294 h 294"/>
                      <a:gd name="T4" fmla="*/ 93 w 93"/>
                      <a:gd name="T5" fmla="*/ 0 h 294"/>
                      <a:gd name="T6" fmla="*/ 0 w 93"/>
                      <a:gd name="T7" fmla="*/ 0 h 294"/>
                      <a:gd name="T8" fmla="*/ 0 w 93"/>
                      <a:gd name="T9" fmla="*/ 294 h 294"/>
                      <a:gd name="T10" fmla="*/ 0 w 93"/>
                      <a:gd name="T11" fmla="*/ 294 h 29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93"/>
                      <a:gd name="T19" fmla="*/ 0 h 294"/>
                      <a:gd name="T20" fmla="*/ 93 w 93"/>
                      <a:gd name="T21" fmla="*/ 294 h 29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93" h="294">
                        <a:moveTo>
                          <a:pt x="0" y="294"/>
                        </a:moveTo>
                        <a:lnTo>
                          <a:pt x="93" y="294"/>
                        </a:lnTo>
                        <a:lnTo>
                          <a:pt x="93" y="0"/>
                        </a:lnTo>
                        <a:lnTo>
                          <a:pt x="0" y="0"/>
                        </a:lnTo>
                        <a:lnTo>
                          <a:pt x="0" y="29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MX"/>
                  </a:p>
                </p:txBody>
              </p:sp>
              <p:sp>
                <p:nvSpPr>
                  <p:cNvPr id="27670" name="Freeform 18"/>
                  <p:cNvSpPr>
                    <a:spLocks noChangeAspect="1"/>
                  </p:cNvSpPr>
                  <p:nvPr/>
                </p:nvSpPr>
                <p:spPr bwMode="auto">
                  <a:xfrm>
                    <a:off x="2773" y="2433"/>
                    <a:ext cx="357" cy="358"/>
                  </a:xfrm>
                  <a:custGeom>
                    <a:avLst/>
                    <a:gdLst>
                      <a:gd name="T0" fmla="*/ 111 w 736"/>
                      <a:gd name="T1" fmla="*/ 0 h 655"/>
                      <a:gd name="T2" fmla="*/ 736 w 736"/>
                      <a:gd name="T3" fmla="*/ 568 h 655"/>
                      <a:gd name="T4" fmla="*/ 685 w 736"/>
                      <a:gd name="T5" fmla="*/ 655 h 655"/>
                      <a:gd name="T6" fmla="*/ 0 w 736"/>
                      <a:gd name="T7" fmla="*/ 34 h 655"/>
                      <a:gd name="T8" fmla="*/ 111 w 736"/>
                      <a:gd name="T9" fmla="*/ 0 h 655"/>
                      <a:gd name="T10" fmla="*/ 111 w 736"/>
                      <a:gd name="T11" fmla="*/ 0 h 65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736"/>
                      <a:gd name="T19" fmla="*/ 0 h 655"/>
                      <a:gd name="T20" fmla="*/ 736 w 736"/>
                      <a:gd name="T21" fmla="*/ 655 h 65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736" h="655">
                        <a:moveTo>
                          <a:pt x="111" y="0"/>
                        </a:moveTo>
                        <a:lnTo>
                          <a:pt x="736" y="568"/>
                        </a:lnTo>
                        <a:lnTo>
                          <a:pt x="685" y="655"/>
                        </a:lnTo>
                        <a:lnTo>
                          <a:pt x="0" y="34"/>
                        </a:lnTo>
                        <a:lnTo>
                          <a:pt x="11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MX"/>
                  </a:p>
                </p:txBody>
              </p:sp>
              <p:sp>
                <p:nvSpPr>
                  <p:cNvPr id="27671" name="Freeform 19"/>
                  <p:cNvSpPr>
                    <a:spLocks noChangeAspect="1"/>
                  </p:cNvSpPr>
                  <p:nvPr/>
                </p:nvSpPr>
                <p:spPr bwMode="auto">
                  <a:xfrm>
                    <a:off x="2427" y="2314"/>
                    <a:ext cx="983" cy="522"/>
                  </a:xfrm>
                  <a:custGeom>
                    <a:avLst/>
                    <a:gdLst>
                      <a:gd name="T0" fmla="*/ 691 w 2022"/>
                      <a:gd name="T1" fmla="*/ 850 h 952"/>
                      <a:gd name="T2" fmla="*/ 756 w 2022"/>
                      <a:gd name="T3" fmla="*/ 829 h 952"/>
                      <a:gd name="T4" fmla="*/ 843 w 2022"/>
                      <a:gd name="T5" fmla="*/ 808 h 952"/>
                      <a:gd name="T6" fmla="*/ 948 w 2022"/>
                      <a:gd name="T7" fmla="*/ 787 h 952"/>
                      <a:gd name="T8" fmla="*/ 1064 w 2022"/>
                      <a:gd name="T9" fmla="*/ 772 h 952"/>
                      <a:gd name="T10" fmla="*/ 1185 w 2022"/>
                      <a:gd name="T11" fmla="*/ 768 h 952"/>
                      <a:gd name="T12" fmla="*/ 1305 w 2022"/>
                      <a:gd name="T13" fmla="*/ 779 h 952"/>
                      <a:gd name="T14" fmla="*/ 1385 w 2022"/>
                      <a:gd name="T15" fmla="*/ 779 h 952"/>
                      <a:gd name="T16" fmla="*/ 1442 w 2022"/>
                      <a:gd name="T17" fmla="*/ 718 h 952"/>
                      <a:gd name="T18" fmla="*/ 1491 w 2022"/>
                      <a:gd name="T19" fmla="*/ 677 h 952"/>
                      <a:gd name="T20" fmla="*/ 1556 w 2022"/>
                      <a:gd name="T21" fmla="*/ 635 h 952"/>
                      <a:gd name="T22" fmla="*/ 1634 w 2022"/>
                      <a:gd name="T23" fmla="*/ 593 h 952"/>
                      <a:gd name="T24" fmla="*/ 1725 w 2022"/>
                      <a:gd name="T25" fmla="*/ 559 h 952"/>
                      <a:gd name="T26" fmla="*/ 1830 w 2022"/>
                      <a:gd name="T27" fmla="*/ 532 h 952"/>
                      <a:gd name="T28" fmla="*/ 1336 w 2022"/>
                      <a:gd name="T29" fmla="*/ 95 h 952"/>
                      <a:gd name="T30" fmla="*/ 1284 w 2022"/>
                      <a:gd name="T31" fmla="*/ 97 h 952"/>
                      <a:gd name="T32" fmla="*/ 1223 w 2022"/>
                      <a:gd name="T33" fmla="*/ 106 h 952"/>
                      <a:gd name="T34" fmla="*/ 1149 w 2022"/>
                      <a:gd name="T35" fmla="*/ 121 h 952"/>
                      <a:gd name="T36" fmla="*/ 1066 w 2022"/>
                      <a:gd name="T37" fmla="*/ 150 h 952"/>
                      <a:gd name="T38" fmla="*/ 980 w 2022"/>
                      <a:gd name="T39" fmla="*/ 192 h 952"/>
                      <a:gd name="T40" fmla="*/ 895 w 2022"/>
                      <a:gd name="T41" fmla="*/ 251 h 952"/>
                      <a:gd name="T42" fmla="*/ 822 w 2022"/>
                      <a:gd name="T43" fmla="*/ 304 h 952"/>
                      <a:gd name="T44" fmla="*/ 762 w 2022"/>
                      <a:gd name="T45" fmla="*/ 293 h 952"/>
                      <a:gd name="T46" fmla="*/ 688 w 2022"/>
                      <a:gd name="T47" fmla="*/ 281 h 952"/>
                      <a:gd name="T48" fmla="*/ 602 w 2022"/>
                      <a:gd name="T49" fmla="*/ 274 h 952"/>
                      <a:gd name="T50" fmla="*/ 507 w 2022"/>
                      <a:gd name="T51" fmla="*/ 270 h 952"/>
                      <a:gd name="T52" fmla="*/ 406 w 2022"/>
                      <a:gd name="T53" fmla="*/ 274 h 952"/>
                      <a:gd name="T54" fmla="*/ 304 w 2022"/>
                      <a:gd name="T55" fmla="*/ 287 h 952"/>
                      <a:gd name="T56" fmla="*/ 197 w 2022"/>
                      <a:gd name="T57" fmla="*/ 310 h 952"/>
                      <a:gd name="T58" fmla="*/ 0 w 2022"/>
                      <a:gd name="T59" fmla="*/ 291 h 952"/>
                      <a:gd name="T60" fmla="*/ 45 w 2022"/>
                      <a:gd name="T61" fmla="*/ 264 h 952"/>
                      <a:gd name="T62" fmla="*/ 106 w 2022"/>
                      <a:gd name="T63" fmla="*/ 237 h 952"/>
                      <a:gd name="T64" fmla="*/ 192 w 2022"/>
                      <a:gd name="T65" fmla="*/ 211 h 952"/>
                      <a:gd name="T66" fmla="*/ 302 w 2022"/>
                      <a:gd name="T67" fmla="*/ 186 h 952"/>
                      <a:gd name="T68" fmla="*/ 433 w 2022"/>
                      <a:gd name="T69" fmla="*/ 173 h 952"/>
                      <a:gd name="T70" fmla="*/ 587 w 2022"/>
                      <a:gd name="T71" fmla="*/ 175 h 952"/>
                      <a:gd name="T72" fmla="*/ 762 w 2022"/>
                      <a:gd name="T73" fmla="*/ 199 h 952"/>
                      <a:gd name="T74" fmla="*/ 834 w 2022"/>
                      <a:gd name="T75" fmla="*/ 165 h 952"/>
                      <a:gd name="T76" fmla="*/ 885 w 2022"/>
                      <a:gd name="T77" fmla="*/ 131 h 952"/>
                      <a:gd name="T78" fmla="*/ 948 w 2022"/>
                      <a:gd name="T79" fmla="*/ 99 h 952"/>
                      <a:gd name="T80" fmla="*/ 1022 w 2022"/>
                      <a:gd name="T81" fmla="*/ 66 h 952"/>
                      <a:gd name="T82" fmla="*/ 1108 w 2022"/>
                      <a:gd name="T83" fmla="*/ 38 h 952"/>
                      <a:gd name="T84" fmla="*/ 1201 w 2022"/>
                      <a:gd name="T85" fmla="*/ 17 h 952"/>
                      <a:gd name="T86" fmla="*/ 1305 w 2022"/>
                      <a:gd name="T87" fmla="*/ 2 h 952"/>
                      <a:gd name="T88" fmla="*/ 1957 w 2022"/>
                      <a:gd name="T89" fmla="*/ 625 h 952"/>
                      <a:gd name="T90" fmla="*/ 1908 w 2022"/>
                      <a:gd name="T91" fmla="*/ 627 h 952"/>
                      <a:gd name="T92" fmla="*/ 1841 w 2022"/>
                      <a:gd name="T93" fmla="*/ 640 h 952"/>
                      <a:gd name="T94" fmla="*/ 1790 w 2022"/>
                      <a:gd name="T95" fmla="*/ 654 h 952"/>
                      <a:gd name="T96" fmla="*/ 1737 w 2022"/>
                      <a:gd name="T97" fmla="*/ 673 h 952"/>
                      <a:gd name="T98" fmla="*/ 1680 w 2022"/>
                      <a:gd name="T99" fmla="*/ 699 h 952"/>
                      <a:gd name="T100" fmla="*/ 1626 w 2022"/>
                      <a:gd name="T101" fmla="*/ 730 h 952"/>
                      <a:gd name="T102" fmla="*/ 1581 w 2022"/>
                      <a:gd name="T103" fmla="*/ 756 h 952"/>
                      <a:gd name="T104" fmla="*/ 1516 w 2022"/>
                      <a:gd name="T105" fmla="*/ 796 h 952"/>
                      <a:gd name="T106" fmla="*/ 1465 w 2022"/>
                      <a:gd name="T107" fmla="*/ 838 h 952"/>
                      <a:gd name="T108" fmla="*/ 1423 w 2022"/>
                      <a:gd name="T109" fmla="*/ 884 h 952"/>
                      <a:gd name="T110" fmla="*/ 1364 w 2022"/>
                      <a:gd name="T111" fmla="*/ 893 h 952"/>
                      <a:gd name="T112" fmla="*/ 1315 w 2022"/>
                      <a:gd name="T113" fmla="*/ 882 h 952"/>
                      <a:gd name="T114" fmla="*/ 1254 w 2022"/>
                      <a:gd name="T115" fmla="*/ 874 h 952"/>
                      <a:gd name="T116" fmla="*/ 1180 w 2022"/>
                      <a:gd name="T117" fmla="*/ 870 h 952"/>
                      <a:gd name="T118" fmla="*/ 1089 w 2022"/>
                      <a:gd name="T119" fmla="*/ 874 h 952"/>
                      <a:gd name="T120" fmla="*/ 982 w 2022"/>
                      <a:gd name="T121" fmla="*/ 889 h 952"/>
                      <a:gd name="T122" fmla="*/ 857 w 2022"/>
                      <a:gd name="T123" fmla="*/ 914 h 952"/>
                      <a:gd name="T124" fmla="*/ 659 w 2022"/>
                      <a:gd name="T125" fmla="*/ 861 h 952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2022"/>
                      <a:gd name="T190" fmla="*/ 0 h 952"/>
                      <a:gd name="T191" fmla="*/ 2022 w 2022"/>
                      <a:gd name="T192" fmla="*/ 952 h 952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2022" h="952">
                        <a:moveTo>
                          <a:pt x="659" y="861"/>
                        </a:moveTo>
                        <a:lnTo>
                          <a:pt x="659" y="861"/>
                        </a:lnTo>
                        <a:lnTo>
                          <a:pt x="663" y="859"/>
                        </a:lnTo>
                        <a:lnTo>
                          <a:pt x="669" y="857"/>
                        </a:lnTo>
                        <a:lnTo>
                          <a:pt x="678" y="855"/>
                        </a:lnTo>
                        <a:lnTo>
                          <a:pt x="682" y="853"/>
                        </a:lnTo>
                        <a:lnTo>
                          <a:pt x="686" y="851"/>
                        </a:lnTo>
                        <a:lnTo>
                          <a:pt x="691" y="850"/>
                        </a:lnTo>
                        <a:lnTo>
                          <a:pt x="699" y="848"/>
                        </a:lnTo>
                        <a:lnTo>
                          <a:pt x="705" y="844"/>
                        </a:lnTo>
                        <a:lnTo>
                          <a:pt x="712" y="842"/>
                        </a:lnTo>
                        <a:lnTo>
                          <a:pt x="720" y="840"/>
                        </a:lnTo>
                        <a:lnTo>
                          <a:pt x="729" y="838"/>
                        </a:lnTo>
                        <a:lnTo>
                          <a:pt x="737" y="834"/>
                        </a:lnTo>
                        <a:lnTo>
                          <a:pt x="746" y="832"/>
                        </a:lnTo>
                        <a:lnTo>
                          <a:pt x="756" y="829"/>
                        </a:lnTo>
                        <a:lnTo>
                          <a:pt x="765" y="827"/>
                        </a:lnTo>
                        <a:lnTo>
                          <a:pt x="775" y="825"/>
                        </a:lnTo>
                        <a:lnTo>
                          <a:pt x="784" y="821"/>
                        </a:lnTo>
                        <a:lnTo>
                          <a:pt x="796" y="819"/>
                        </a:lnTo>
                        <a:lnTo>
                          <a:pt x="807" y="817"/>
                        </a:lnTo>
                        <a:lnTo>
                          <a:pt x="819" y="813"/>
                        </a:lnTo>
                        <a:lnTo>
                          <a:pt x="830" y="811"/>
                        </a:lnTo>
                        <a:lnTo>
                          <a:pt x="843" y="808"/>
                        </a:lnTo>
                        <a:lnTo>
                          <a:pt x="855" y="806"/>
                        </a:lnTo>
                        <a:lnTo>
                          <a:pt x="866" y="802"/>
                        </a:lnTo>
                        <a:lnTo>
                          <a:pt x="881" y="800"/>
                        </a:lnTo>
                        <a:lnTo>
                          <a:pt x="893" y="796"/>
                        </a:lnTo>
                        <a:lnTo>
                          <a:pt x="908" y="794"/>
                        </a:lnTo>
                        <a:lnTo>
                          <a:pt x="921" y="792"/>
                        </a:lnTo>
                        <a:lnTo>
                          <a:pt x="935" y="789"/>
                        </a:lnTo>
                        <a:lnTo>
                          <a:pt x="948" y="787"/>
                        </a:lnTo>
                        <a:lnTo>
                          <a:pt x="963" y="785"/>
                        </a:lnTo>
                        <a:lnTo>
                          <a:pt x="976" y="781"/>
                        </a:lnTo>
                        <a:lnTo>
                          <a:pt x="990" y="779"/>
                        </a:lnTo>
                        <a:lnTo>
                          <a:pt x="1005" y="777"/>
                        </a:lnTo>
                        <a:lnTo>
                          <a:pt x="1020" y="777"/>
                        </a:lnTo>
                        <a:lnTo>
                          <a:pt x="1033" y="773"/>
                        </a:lnTo>
                        <a:lnTo>
                          <a:pt x="1049" y="773"/>
                        </a:lnTo>
                        <a:lnTo>
                          <a:pt x="1064" y="772"/>
                        </a:lnTo>
                        <a:lnTo>
                          <a:pt x="1081" y="772"/>
                        </a:lnTo>
                        <a:lnTo>
                          <a:pt x="1094" y="770"/>
                        </a:lnTo>
                        <a:lnTo>
                          <a:pt x="1109" y="768"/>
                        </a:lnTo>
                        <a:lnTo>
                          <a:pt x="1127" y="768"/>
                        </a:lnTo>
                        <a:lnTo>
                          <a:pt x="1142" y="768"/>
                        </a:lnTo>
                        <a:lnTo>
                          <a:pt x="1155" y="768"/>
                        </a:lnTo>
                        <a:lnTo>
                          <a:pt x="1170" y="768"/>
                        </a:lnTo>
                        <a:lnTo>
                          <a:pt x="1185" y="768"/>
                        </a:lnTo>
                        <a:lnTo>
                          <a:pt x="1201" y="768"/>
                        </a:lnTo>
                        <a:lnTo>
                          <a:pt x="1216" y="768"/>
                        </a:lnTo>
                        <a:lnTo>
                          <a:pt x="1231" y="770"/>
                        </a:lnTo>
                        <a:lnTo>
                          <a:pt x="1246" y="770"/>
                        </a:lnTo>
                        <a:lnTo>
                          <a:pt x="1261" y="773"/>
                        </a:lnTo>
                        <a:lnTo>
                          <a:pt x="1277" y="773"/>
                        </a:lnTo>
                        <a:lnTo>
                          <a:pt x="1292" y="775"/>
                        </a:lnTo>
                        <a:lnTo>
                          <a:pt x="1305" y="779"/>
                        </a:lnTo>
                        <a:lnTo>
                          <a:pt x="1320" y="781"/>
                        </a:lnTo>
                        <a:lnTo>
                          <a:pt x="1334" y="785"/>
                        </a:lnTo>
                        <a:lnTo>
                          <a:pt x="1349" y="787"/>
                        </a:lnTo>
                        <a:lnTo>
                          <a:pt x="1362" y="791"/>
                        </a:lnTo>
                        <a:lnTo>
                          <a:pt x="1377" y="796"/>
                        </a:lnTo>
                        <a:lnTo>
                          <a:pt x="1379" y="791"/>
                        </a:lnTo>
                        <a:lnTo>
                          <a:pt x="1383" y="787"/>
                        </a:lnTo>
                        <a:lnTo>
                          <a:pt x="1385" y="779"/>
                        </a:lnTo>
                        <a:lnTo>
                          <a:pt x="1391" y="773"/>
                        </a:lnTo>
                        <a:lnTo>
                          <a:pt x="1396" y="766"/>
                        </a:lnTo>
                        <a:lnTo>
                          <a:pt x="1404" y="760"/>
                        </a:lnTo>
                        <a:lnTo>
                          <a:pt x="1410" y="751"/>
                        </a:lnTo>
                        <a:lnTo>
                          <a:pt x="1419" y="743"/>
                        </a:lnTo>
                        <a:lnTo>
                          <a:pt x="1429" y="734"/>
                        </a:lnTo>
                        <a:lnTo>
                          <a:pt x="1438" y="724"/>
                        </a:lnTo>
                        <a:lnTo>
                          <a:pt x="1442" y="718"/>
                        </a:lnTo>
                        <a:lnTo>
                          <a:pt x="1448" y="713"/>
                        </a:lnTo>
                        <a:lnTo>
                          <a:pt x="1453" y="709"/>
                        </a:lnTo>
                        <a:lnTo>
                          <a:pt x="1461" y="703"/>
                        </a:lnTo>
                        <a:lnTo>
                          <a:pt x="1467" y="697"/>
                        </a:lnTo>
                        <a:lnTo>
                          <a:pt x="1472" y="694"/>
                        </a:lnTo>
                        <a:lnTo>
                          <a:pt x="1478" y="688"/>
                        </a:lnTo>
                        <a:lnTo>
                          <a:pt x="1486" y="684"/>
                        </a:lnTo>
                        <a:lnTo>
                          <a:pt x="1491" y="677"/>
                        </a:lnTo>
                        <a:lnTo>
                          <a:pt x="1501" y="673"/>
                        </a:lnTo>
                        <a:lnTo>
                          <a:pt x="1509" y="667"/>
                        </a:lnTo>
                        <a:lnTo>
                          <a:pt x="1516" y="663"/>
                        </a:lnTo>
                        <a:lnTo>
                          <a:pt x="1524" y="658"/>
                        </a:lnTo>
                        <a:lnTo>
                          <a:pt x="1531" y="652"/>
                        </a:lnTo>
                        <a:lnTo>
                          <a:pt x="1541" y="646"/>
                        </a:lnTo>
                        <a:lnTo>
                          <a:pt x="1548" y="640"/>
                        </a:lnTo>
                        <a:lnTo>
                          <a:pt x="1556" y="635"/>
                        </a:lnTo>
                        <a:lnTo>
                          <a:pt x="1566" y="629"/>
                        </a:lnTo>
                        <a:lnTo>
                          <a:pt x="1575" y="625"/>
                        </a:lnTo>
                        <a:lnTo>
                          <a:pt x="1585" y="619"/>
                        </a:lnTo>
                        <a:lnTo>
                          <a:pt x="1594" y="614"/>
                        </a:lnTo>
                        <a:lnTo>
                          <a:pt x="1604" y="610"/>
                        </a:lnTo>
                        <a:lnTo>
                          <a:pt x="1613" y="604"/>
                        </a:lnTo>
                        <a:lnTo>
                          <a:pt x="1624" y="599"/>
                        </a:lnTo>
                        <a:lnTo>
                          <a:pt x="1634" y="593"/>
                        </a:lnTo>
                        <a:lnTo>
                          <a:pt x="1643" y="589"/>
                        </a:lnTo>
                        <a:lnTo>
                          <a:pt x="1655" y="585"/>
                        </a:lnTo>
                        <a:lnTo>
                          <a:pt x="1668" y="581"/>
                        </a:lnTo>
                        <a:lnTo>
                          <a:pt x="1678" y="576"/>
                        </a:lnTo>
                        <a:lnTo>
                          <a:pt x="1689" y="572"/>
                        </a:lnTo>
                        <a:lnTo>
                          <a:pt x="1701" y="568"/>
                        </a:lnTo>
                        <a:lnTo>
                          <a:pt x="1714" y="562"/>
                        </a:lnTo>
                        <a:lnTo>
                          <a:pt x="1725" y="559"/>
                        </a:lnTo>
                        <a:lnTo>
                          <a:pt x="1737" y="555"/>
                        </a:lnTo>
                        <a:lnTo>
                          <a:pt x="1750" y="551"/>
                        </a:lnTo>
                        <a:lnTo>
                          <a:pt x="1763" y="549"/>
                        </a:lnTo>
                        <a:lnTo>
                          <a:pt x="1775" y="545"/>
                        </a:lnTo>
                        <a:lnTo>
                          <a:pt x="1790" y="542"/>
                        </a:lnTo>
                        <a:lnTo>
                          <a:pt x="1801" y="538"/>
                        </a:lnTo>
                        <a:lnTo>
                          <a:pt x="1816" y="536"/>
                        </a:lnTo>
                        <a:lnTo>
                          <a:pt x="1830" y="532"/>
                        </a:lnTo>
                        <a:lnTo>
                          <a:pt x="1845" y="530"/>
                        </a:lnTo>
                        <a:lnTo>
                          <a:pt x="1858" y="528"/>
                        </a:lnTo>
                        <a:lnTo>
                          <a:pt x="1875" y="526"/>
                        </a:lnTo>
                        <a:lnTo>
                          <a:pt x="1349" y="97"/>
                        </a:lnTo>
                        <a:lnTo>
                          <a:pt x="1347" y="95"/>
                        </a:lnTo>
                        <a:lnTo>
                          <a:pt x="1345" y="95"/>
                        </a:lnTo>
                        <a:lnTo>
                          <a:pt x="1341" y="95"/>
                        </a:lnTo>
                        <a:lnTo>
                          <a:pt x="1336" y="95"/>
                        </a:lnTo>
                        <a:lnTo>
                          <a:pt x="1326" y="95"/>
                        </a:lnTo>
                        <a:lnTo>
                          <a:pt x="1319" y="95"/>
                        </a:lnTo>
                        <a:lnTo>
                          <a:pt x="1313" y="95"/>
                        </a:lnTo>
                        <a:lnTo>
                          <a:pt x="1309" y="97"/>
                        </a:lnTo>
                        <a:lnTo>
                          <a:pt x="1303" y="97"/>
                        </a:lnTo>
                        <a:lnTo>
                          <a:pt x="1298" y="97"/>
                        </a:lnTo>
                        <a:lnTo>
                          <a:pt x="1292" y="97"/>
                        </a:lnTo>
                        <a:lnTo>
                          <a:pt x="1284" y="97"/>
                        </a:lnTo>
                        <a:lnTo>
                          <a:pt x="1277" y="99"/>
                        </a:lnTo>
                        <a:lnTo>
                          <a:pt x="1271" y="99"/>
                        </a:lnTo>
                        <a:lnTo>
                          <a:pt x="1263" y="99"/>
                        </a:lnTo>
                        <a:lnTo>
                          <a:pt x="1256" y="101"/>
                        </a:lnTo>
                        <a:lnTo>
                          <a:pt x="1248" y="102"/>
                        </a:lnTo>
                        <a:lnTo>
                          <a:pt x="1241" y="104"/>
                        </a:lnTo>
                        <a:lnTo>
                          <a:pt x="1231" y="104"/>
                        </a:lnTo>
                        <a:lnTo>
                          <a:pt x="1223" y="106"/>
                        </a:lnTo>
                        <a:lnTo>
                          <a:pt x="1214" y="106"/>
                        </a:lnTo>
                        <a:lnTo>
                          <a:pt x="1206" y="110"/>
                        </a:lnTo>
                        <a:lnTo>
                          <a:pt x="1197" y="110"/>
                        </a:lnTo>
                        <a:lnTo>
                          <a:pt x="1187" y="112"/>
                        </a:lnTo>
                        <a:lnTo>
                          <a:pt x="1178" y="116"/>
                        </a:lnTo>
                        <a:lnTo>
                          <a:pt x="1170" y="118"/>
                        </a:lnTo>
                        <a:lnTo>
                          <a:pt x="1159" y="120"/>
                        </a:lnTo>
                        <a:lnTo>
                          <a:pt x="1149" y="121"/>
                        </a:lnTo>
                        <a:lnTo>
                          <a:pt x="1138" y="125"/>
                        </a:lnTo>
                        <a:lnTo>
                          <a:pt x="1128" y="129"/>
                        </a:lnTo>
                        <a:lnTo>
                          <a:pt x="1117" y="131"/>
                        </a:lnTo>
                        <a:lnTo>
                          <a:pt x="1108" y="135"/>
                        </a:lnTo>
                        <a:lnTo>
                          <a:pt x="1098" y="139"/>
                        </a:lnTo>
                        <a:lnTo>
                          <a:pt x="1089" y="142"/>
                        </a:lnTo>
                        <a:lnTo>
                          <a:pt x="1075" y="146"/>
                        </a:lnTo>
                        <a:lnTo>
                          <a:pt x="1066" y="150"/>
                        </a:lnTo>
                        <a:lnTo>
                          <a:pt x="1054" y="154"/>
                        </a:lnTo>
                        <a:lnTo>
                          <a:pt x="1045" y="159"/>
                        </a:lnTo>
                        <a:lnTo>
                          <a:pt x="1033" y="163"/>
                        </a:lnTo>
                        <a:lnTo>
                          <a:pt x="1024" y="169"/>
                        </a:lnTo>
                        <a:lnTo>
                          <a:pt x="1013" y="175"/>
                        </a:lnTo>
                        <a:lnTo>
                          <a:pt x="1003" y="180"/>
                        </a:lnTo>
                        <a:lnTo>
                          <a:pt x="990" y="186"/>
                        </a:lnTo>
                        <a:lnTo>
                          <a:pt x="980" y="192"/>
                        </a:lnTo>
                        <a:lnTo>
                          <a:pt x="969" y="197"/>
                        </a:lnTo>
                        <a:lnTo>
                          <a:pt x="959" y="205"/>
                        </a:lnTo>
                        <a:lnTo>
                          <a:pt x="948" y="213"/>
                        </a:lnTo>
                        <a:lnTo>
                          <a:pt x="937" y="220"/>
                        </a:lnTo>
                        <a:lnTo>
                          <a:pt x="927" y="226"/>
                        </a:lnTo>
                        <a:lnTo>
                          <a:pt x="917" y="236"/>
                        </a:lnTo>
                        <a:lnTo>
                          <a:pt x="904" y="243"/>
                        </a:lnTo>
                        <a:lnTo>
                          <a:pt x="895" y="251"/>
                        </a:lnTo>
                        <a:lnTo>
                          <a:pt x="885" y="260"/>
                        </a:lnTo>
                        <a:lnTo>
                          <a:pt x="876" y="268"/>
                        </a:lnTo>
                        <a:lnTo>
                          <a:pt x="864" y="277"/>
                        </a:lnTo>
                        <a:lnTo>
                          <a:pt x="855" y="287"/>
                        </a:lnTo>
                        <a:lnTo>
                          <a:pt x="845" y="296"/>
                        </a:lnTo>
                        <a:lnTo>
                          <a:pt x="836" y="308"/>
                        </a:lnTo>
                        <a:lnTo>
                          <a:pt x="830" y="306"/>
                        </a:lnTo>
                        <a:lnTo>
                          <a:pt x="822" y="304"/>
                        </a:lnTo>
                        <a:lnTo>
                          <a:pt x="817" y="302"/>
                        </a:lnTo>
                        <a:lnTo>
                          <a:pt x="809" y="302"/>
                        </a:lnTo>
                        <a:lnTo>
                          <a:pt x="802" y="300"/>
                        </a:lnTo>
                        <a:lnTo>
                          <a:pt x="794" y="298"/>
                        </a:lnTo>
                        <a:lnTo>
                          <a:pt x="786" y="296"/>
                        </a:lnTo>
                        <a:lnTo>
                          <a:pt x="779" y="296"/>
                        </a:lnTo>
                        <a:lnTo>
                          <a:pt x="771" y="294"/>
                        </a:lnTo>
                        <a:lnTo>
                          <a:pt x="762" y="293"/>
                        </a:lnTo>
                        <a:lnTo>
                          <a:pt x="754" y="291"/>
                        </a:lnTo>
                        <a:lnTo>
                          <a:pt x="746" y="291"/>
                        </a:lnTo>
                        <a:lnTo>
                          <a:pt x="735" y="289"/>
                        </a:lnTo>
                        <a:lnTo>
                          <a:pt x="727" y="287"/>
                        </a:lnTo>
                        <a:lnTo>
                          <a:pt x="718" y="285"/>
                        </a:lnTo>
                        <a:lnTo>
                          <a:pt x="708" y="285"/>
                        </a:lnTo>
                        <a:lnTo>
                          <a:pt x="697" y="283"/>
                        </a:lnTo>
                        <a:lnTo>
                          <a:pt x="688" y="281"/>
                        </a:lnTo>
                        <a:lnTo>
                          <a:pt x="678" y="279"/>
                        </a:lnTo>
                        <a:lnTo>
                          <a:pt x="669" y="279"/>
                        </a:lnTo>
                        <a:lnTo>
                          <a:pt x="655" y="277"/>
                        </a:lnTo>
                        <a:lnTo>
                          <a:pt x="646" y="275"/>
                        </a:lnTo>
                        <a:lnTo>
                          <a:pt x="634" y="275"/>
                        </a:lnTo>
                        <a:lnTo>
                          <a:pt x="625" y="275"/>
                        </a:lnTo>
                        <a:lnTo>
                          <a:pt x="613" y="274"/>
                        </a:lnTo>
                        <a:lnTo>
                          <a:pt x="602" y="274"/>
                        </a:lnTo>
                        <a:lnTo>
                          <a:pt x="591" y="272"/>
                        </a:lnTo>
                        <a:lnTo>
                          <a:pt x="579" y="272"/>
                        </a:lnTo>
                        <a:lnTo>
                          <a:pt x="568" y="272"/>
                        </a:lnTo>
                        <a:lnTo>
                          <a:pt x="556" y="272"/>
                        </a:lnTo>
                        <a:lnTo>
                          <a:pt x="545" y="272"/>
                        </a:lnTo>
                        <a:lnTo>
                          <a:pt x="532" y="272"/>
                        </a:lnTo>
                        <a:lnTo>
                          <a:pt x="520" y="270"/>
                        </a:lnTo>
                        <a:lnTo>
                          <a:pt x="507" y="270"/>
                        </a:lnTo>
                        <a:lnTo>
                          <a:pt x="496" y="270"/>
                        </a:lnTo>
                        <a:lnTo>
                          <a:pt x="482" y="270"/>
                        </a:lnTo>
                        <a:lnTo>
                          <a:pt x="469" y="270"/>
                        </a:lnTo>
                        <a:lnTo>
                          <a:pt x="458" y="272"/>
                        </a:lnTo>
                        <a:lnTo>
                          <a:pt x="444" y="272"/>
                        </a:lnTo>
                        <a:lnTo>
                          <a:pt x="433" y="272"/>
                        </a:lnTo>
                        <a:lnTo>
                          <a:pt x="420" y="272"/>
                        </a:lnTo>
                        <a:lnTo>
                          <a:pt x="406" y="274"/>
                        </a:lnTo>
                        <a:lnTo>
                          <a:pt x="393" y="274"/>
                        </a:lnTo>
                        <a:lnTo>
                          <a:pt x="382" y="275"/>
                        </a:lnTo>
                        <a:lnTo>
                          <a:pt x="366" y="277"/>
                        </a:lnTo>
                        <a:lnTo>
                          <a:pt x="355" y="279"/>
                        </a:lnTo>
                        <a:lnTo>
                          <a:pt x="342" y="279"/>
                        </a:lnTo>
                        <a:lnTo>
                          <a:pt x="330" y="283"/>
                        </a:lnTo>
                        <a:lnTo>
                          <a:pt x="315" y="283"/>
                        </a:lnTo>
                        <a:lnTo>
                          <a:pt x="304" y="287"/>
                        </a:lnTo>
                        <a:lnTo>
                          <a:pt x="290" y="289"/>
                        </a:lnTo>
                        <a:lnTo>
                          <a:pt x="277" y="293"/>
                        </a:lnTo>
                        <a:lnTo>
                          <a:pt x="264" y="294"/>
                        </a:lnTo>
                        <a:lnTo>
                          <a:pt x="250" y="296"/>
                        </a:lnTo>
                        <a:lnTo>
                          <a:pt x="237" y="300"/>
                        </a:lnTo>
                        <a:lnTo>
                          <a:pt x="224" y="304"/>
                        </a:lnTo>
                        <a:lnTo>
                          <a:pt x="211" y="308"/>
                        </a:lnTo>
                        <a:lnTo>
                          <a:pt x="197" y="310"/>
                        </a:lnTo>
                        <a:lnTo>
                          <a:pt x="186" y="313"/>
                        </a:lnTo>
                        <a:lnTo>
                          <a:pt x="172" y="319"/>
                        </a:lnTo>
                        <a:lnTo>
                          <a:pt x="161" y="323"/>
                        </a:lnTo>
                        <a:lnTo>
                          <a:pt x="148" y="329"/>
                        </a:lnTo>
                        <a:lnTo>
                          <a:pt x="134" y="334"/>
                        </a:lnTo>
                        <a:lnTo>
                          <a:pt x="123" y="340"/>
                        </a:lnTo>
                        <a:lnTo>
                          <a:pt x="0" y="291"/>
                        </a:lnTo>
                        <a:lnTo>
                          <a:pt x="1" y="289"/>
                        </a:lnTo>
                        <a:lnTo>
                          <a:pt x="5" y="285"/>
                        </a:lnTo>
                        <a:lnTo>
                          <a:pt x="11" y="281"/>
                        </a:lnTo>
                        <a:lnTo>
                          <a:pt x="19" y="277"/>
                        </a:lnTo>
                        <a:lnTo>
                          <a:pt x="28" y="272"/>
                        </a:lnTo>
                        <a:lnTo>
                          <a:pt x="34" y="270"/>
                        </a:lnTo>
                        <a:lnTo>
                          <a:pt x="39" y="266"/>
                        </a:lnTo>
                        <a:lnTo>
                          <a:pt x="45" y="264"/>
                        </a:lnTo>
                        <a:lnTo>
                          <a:pt x="51" y="262"/>
                        </a:lnTo>
                        <a:lnTo>
                          <a:pt x="57" y="258"/>
                        </a:lnTo>
                        <a:lnTo>
                          <a:pt x="64" y="255"/>
                        </a:lnTo>
                        <a:lnTo>
                          <a:pt x="72" y="251"/>
                        </a:lnTo>
                        <a:lnTo>
                          <a:pt x="81" y="249"/>
                        </a:lnTo>
                        <a:lnTo>
                          <a:pt x="89" y="245"/>
                        </a:lnTo>
                        <a:lnTo>
                          <a:pt x="96" y="241"/>
                        </a:lnTo>
                        <a:lnTo>
                          <a:pt x="106" y="237"/>
                        </a:lnTo>
                        <a:lnTo>
                          <a:pt x="115" y="234"/>
                        </a:lnTo>
                        <a:lnTo>
                          <a:pt x="125" y="230"/>
                        </a:lnTo>
                        <a:lnTo>
                          <a:pt x="134" y="226"/>
                        </a:lnTo>
                        <a:lnTo>
                          <a:pt x="146" y="222"/>
                        </a:lnTo>
                        <a:lnTo>
                          <a:pt x="157" y="220"/>
                        </a:lnTo>
                        <a:lnTo>
                          <a:pt x="169" y="216"/>
                        </a:lnTo>
                        <a:lnTo>
                          <a:pt x="180" y="213"/>
                        </a:lnTo>
                        <a:lnTo>
                          <a:pt x="192" y="211"/>
                        </a:lnTo>
                        <a:lnTo>
                          <a:pt x="205" y="207"/>
                        </a:lnTo>
                        <a:lnTo>
                          <a:pt x="216" y="203"/>
                        </a:lnTo>
                        <a:lnTo>
                          <a:pt x="230" y="199"/>
                        </a:lnTo>
                        <a:lnTo>
                          <a:pt x="243" y="197"/>
                        </a:lnTo>
                        <a:lnTo>
                          <a:pt x="258" y="194"/>
                        </a:lnTo>
                        <a:lnTo>
                          <a:pt x="271" y="192"/>
                        </a:lnTo>
                        <a:lnTo>
                          <a:pt x="287" y="188"/>
                        </a:lnTo>
                        <a:lnTo>
                          <a:pt x="302" y="186"/>
                        </a:lnTo>
                        <a:lnTo>
                          <a:pt x="317" y="184"/>
                        </a:lnTo>
                        <a:lnTo>
                          <a:pt x="332" y="180"/>
                        </a:lnTo>
                        <a:lnTo>
                          <a:pt x="347" y="178"/>
                        </a:lnTo>
                        <a:lnTo>
                          <a:pt x="363" y="177"/>
                        </a:lnTo>
                        <a:lnTo>
                          <a:pt x="382" y="177"/>
                        </a:lnTo>
                        <a:lnTo>
                          <a:pt x="397" y="175"/>
                        </a:lnTo>
                        <a:lnTo>
                          <a:pt x="416" y="173"/>
                        </a:lnTo>
                        <a:lnTo>
                          <a:pt x="433" y="173"/>
                        </a:lnTo>
                        <a:lnTo>
                          <a:pt x="450" y="173"/>
                        </a:lnTo>
                        <a:lnTo>
                          <a:pt x="469" y="173"/>
                        </a:lnTo>
                        <a:lnTo>
                          <a:pt x="486" y="173"/>
                        </a:lnTo>
                        <a:lnTo>
                          <a:pt x="505" y="173"/>
                        </a:lnTo>
                        <a:lnTo>
                          <a:pt x="526" y="173"/>
                        </a:lnTo>
                        <a:lnTo>
                          <a:pt x="545" y="173"/>
                        </a:lnTo>
                        <a:lnTo>
                          <a:pt x="566" y="175"/>
                        </a:lnTo>
                        <a:lnTo>
                          <a:pt x="587" y="175"/>
                        </a:lnTo>
                        <a:lnTo>
                          <a:pt x="608" y="178"/>
                        </a:lnTo>
                        <a:lnTo>
                          <a:pt x="629" y="178"/>
                        </a:lnTo>
                        <a:lnTo>
                          <a:pt x="650" y="182"/>
                        </a:lnTo>
                        <a:lnTo>
                          <a:pt x="670" y="184"/>
                        </a:lnTo>
                        <a:lnTo>
                          <a:pt x="693" y="188"/>
                        </a:lnTo>
                        <a:lnTo>
                          <a:pt x="716" y="192"/>
                        </a:lnTo>
                        <a:lnTo>
                          <a:pt x="737" y="196"/>
                        </a:lnTo>
                        <a:lnTo>
                          <a:pt x="762" y="199"/>
                        </a:lnTo>
                        <a:lnTo>
                          <a:pt x="784" y="207"/>
                        </a:lnTo>
                        <a:lnTo>
                          <a:pt x="792" y="197"/>
                        </a:lnTo>
                        <a:lnTo>
                          <a:pt x="800" y="192"/>
                        </a:lnTo>
                        <a:lnTo>
                          <a:pt x="807" y="184"/>
                        </a:lnTo>
                        <a:lnTo>
                          <a:pt x="817" y="177"/>
                        </a:lnTo>
                        <a:lnTo>
                          <a:pt x="822" y="173"/>
                        </a:lnTo>
                        <a:lnTo>
                          <a:pt x="828" y="169"/>
                        </a:lnTo>
                        <a:lnTo>
                          <a:pt x="834" y="165"/>
                        </a:lnTo>
                        <a:lnTo>
                          <a:pt x="840" y="159"/>
                        </a:lnTo>
                        <a:lnTo>
                          <a:pt x="845" y="156"/>
                        </a:lnTo>
                        <a:lnTo>
                          <a:pt x="851" y="152"/>
                        </a:lnTo>
                        <a:lnTo>
                          <a:pt x="857" y="148"/>
                        </a:lnTo>
                        <a:lnTo>
                          <a:pt x="864" y="144"/>
                        </a:lnTo>
                        <a:lnTo>
                          <a:pt x="870" y="140"/>
                        </a:lnTo>
                        <a:lnTo>
                          <a:pt x="878" y="137"/>
                        </a:lnTo>
                        <a:lnTo>
                          <a:pt x="885" y="131"/>
                        </a:lnTo>
                        <a:lnTo>
                          <a:pt x="893" y="127"/>
                        </a:lnTo>
                        <a:lnTo>
                          <a:pt x="898" y="121"/>
                        </a:lnTo>
                        <a:lnTo>
                          <a:pt x="906" y="118"/>
                        </a:lnTo>
                        <a:lnTo>
                          <a:pt x="916" y="114"/>
                        </a:lnTo>
                        <a:lnTo>
                          <a:pt x="923" y="110"/>
                        </a:lnTo>
                        <a:lnTo>
                          <a:pt x="931" y="106"/>
                        </a:lnTo>
                        <a:lnTo>
                          <a:pt x="938" y="102"/>
                        </a:lnTo>
                        <a:lnTo>
                          <a:pt x="948" y="99"/>
                        </a:lnTo>
                        <a:lnTo>
                          <a:pt x="957" y="95"/>
                        </a:lnTo>
                        <a:lnTo>
                          <a:pt x="967" y="89"/>
                        </a:lnTo>
                        <a:lnTo>
                          <a:pt x="975" y="87"/>
                        </a:lnTo>
                        <a:lnTo>
                          <a:pt x="984" y="82"/>
                        </a:lnTo>
                        <a:lnTo>
                          <a:pt x="995" y="78"/>
                        </a:lnTo>
                        <a:lnTo>
                          <a:pt x="1003" y="74"/>
                        </a:lnTo>
                        <a:lnTo>
                          <a:pt x="1013" y="70"/>
                        </a:lnTo>
                        <a:lnTo>
                          <a:pt x="1022" y="66"/>
                        </a:lnTo>
                        <a:lnTo>
                          <a:pt x="1033" y="63"/>
                        </a:lnTo>
                        <a:lnTo>
                          <a:pt x="1043" y="59"/>
                        </a:lnTo>
                        <a:lnTo>
                          <a:pt x="1052" y="55"/>
                        </a:lnTo>
                        <a:lnTo>
                          <a:pt x="1064" y="51"/>
                        </a:lnTo>
                        <a:lnTo>
                          <a:pt x="1075" y="49"/>
                        </a:lnTo>
                        <a:lnTo>
                          <a:pt x="1085" y="44"/>
                        </a:lnTo>
                        <a:lnTo>
                          <a:pt x="1096" y="42"/>
                        </a:lnTo>
                        <a:lnTo>
                          <a:pt x="1108" y="38"/>
                        </a:lnTo>
                        <a:lnTo>
                          <a:pt x="1119" y="34"/>
                        </a:lnTo>
                        <a:lnTo>
                          <a:pt x="1130" y="32"/>
                        </a:lnTo>
                        <a:lnTo>
                          <a:pt x="1142" y="28"/>
                        </a:lnTo>
                        <a:lnTo>
                          <a:pt x="1153" y="26"/>
                        </a:lnTo>
                        <a:lnTo>
                          <a:pt x="1166" y="24"/>
                        </a:lnTo>
                        <a:lnTo>
                          <a:pt x="1178" y="21"/>
                        </a:lnTo>
                        <a:lnTo>
                          <a:pt x="1189" y="19"/>
                        </a:lnTo>
                        <a:lnTo>
                          <a:pt x="1201" y="17"/>
                        </a:lnTo>
                        <a:lnTo>
                          <a:pt x="1214" y="15"/>
                        </a:lnTo>
                        <a:lnTo>
                          <a:pt x="1225" y="11"/>
                        </a:lnTo>
                        <a:lnTo>
                          <a:pt x="1239" y="9"/>
                        </a:lnTo>
                        <a:lnTo>
                          <a:pt x="1252" y="7"/>
                        </a:lnTo>
                        <a:lnTo>
                          <a:pt x="1265" y="7"/>
                        </a:lnTo>
                        <a:lnTo>
                          <a:pt x="1279" y="5"/>
                        </a:lnTo>
                        <a:lnTo>
                          <a:pt x="1292" y="4"/>
                        </a:lnTo>
                        <a:lnTo>
                          <a:pt x="1305" y="2"/>
                        </a:lnTo>
                        <a:lnTo>
                          <a:pt x="1319" y="2"/>
                        </a:lnTo>
                        <a:lnTo>
                          <a:pt x="1332" y="0"/>
                        </a:lnTo>
                        <a:lnTo>
                          <a:pt x="1345" y="0"/>
                        </a:lnTo>
                        <a:lnTo>
                          <a:pt x="1360" y="0"/>
                        </a:lnTo>
                        <a:lnTo>
                          <a:pt x="1376" y="0"/>
                        </a:lnTo>
                        <a:lnTo>
                          <a:pt x="2022" y="513"/>
                        </a:lnTo>
                        <a:lnTo>
                          <a:pt x="1959" y="625"/>
                        </a:lnTo>
                        <a:lnTo>
                          <a:pt x="1957" y="625"/>
                        </a:lnTo>
                        <a:lnTo>
                          <a:pt x="1951" y="625"/>
                        </a:lnTo>
                        <a:lnTo>
                          <a:pt x="1946" y="625"/>
                        </a:lnTo>
                        <a:lnTo>
                          <a:pt x="1942" y="625"/>
                        </a:lnTo>
                        <a:lnTo>
                          <a:pt x="1936" y="625"/>
                        </a:lnTo>
                        <a:lnTo>
                          <a:pt x="1930" y="627"/>
                        </a:lnTo>
                        <a:lnTo>
                          <a:pt x="1923" y="627"/>
                        </a:lnTo>
                        <a:lnTo>
                          <a:pt x="1915" y="627"/>
                        </a:lnTo>
                        <a:lnTo>
                          <a:pt x="1908" y="627"/>
                        </a:lnTo>
                        <a:lnTo>
                          <a:pt x="1898" y="629"/>
                        </a:lnTo>
                        <a:lnTo>
                          <a:pt x="1889" y="631"/>
                        </a:lnTo>
                        <a:lnTo>
                          <a:pt x="1879" y="633"/>
                        </a:lnTo>
                        <a:lnTo>
                          <a:pt x="1868" y="635"/>
                        </a:lnTo>
                        <a:lnTo>
                          <a:pt x="1858" y="637"/>
                        </a:lnTo>
                        <a:lnTo>
                          <a:pt x="1853" y="637"/>
                        </a:lnTo>
                        <a:lnTo>
                          <a:pt x="1847" y="639"/>
                        </a:lnTo>
                        <a:lnTo>
                          <a:pt x="1841" y="640"/>
                        </a:lnTo>
                        <a:lnTo>
                          <a:pt x="1835" y="642"/>
                        </a:lnTo>
                        <a:lnTo>
                          <a:pt x="1828" y="642"/>
                        </a:lnTo>
                        <a:lnTo>
                          <a:pt x="1822" y="646"/>
                        </a:lnTo>
                        <a:lnTo>
                          <a:pt x="1816" y="646"/>
                        </a:lnTo>
                        <a:lnTo>
                          <a:pt x="1811" y="648"/>
                        </a:lnTo>
                        <a:lnTo>
                          <a:pt x="1803" y="650"/>
                        </a:lnTo>
                        <a:lnTo>
                          <a:pt x="1797" y="652"/>
                        </a:lnTo>
                        <a:lnTo>
                          <a:pt x="1790" y="654"/>
                        </a:lnTo>
                        <a:lnTo>
                          <a:pt x="1784" y="656"/>
                        </a:lnTo>
                        <a:lnTo>
                          <a:pt x="1777" y="658"/>
                        </a:lnTo>
                        <a:lnTo>
                          <a:pt x="1771" y="659"/>
                        </a:lnTo>
                        <a:lnTo>
                          <a:pt x="1763" y="663"/>
                        </a:lnTo>
                        <a:lnTo>
                          <a:pt x="1758" y="665"/>
                        </a:lnTo>
                        <a:lnTo>
                          <a:pt x="1750" y="667"/>
                        </a:lnTo>
                        <a:lnTo>
                          <a:pt x="1742" y="671"/>
                        </a:lnTo>
                        <a:lnTo>
                          <a:pt x="1737" y="673"/>
                        </a:lnTo>
                        <a:lnTo>
                          <a:pt x="1729" y="677"/>
                        </a:lnTo>
                        <a:lnTo>
                          <a:pt x="1721" y="680"/>
                        </a:lnTo>
                        <a:lnTo>
                          <a:pt x="1716" y="682"/>
                        </a:lnTo>
                        <a:lnTo>
                          <a:pt x="1708" y="686"/>
                        </a:lnTo>
                        <a:lnTo>
                          <a:pt x="1701" y="690"/>
                        </a:lnTo>
                        <a:lnTo>
                          <a:pt x="1693" y="692"/>
                        </a:lnTo>
                        <a:lnTo>
                          <a:pt x="1687" y="696"/>
                        </a:lnTo>
                        <a:lnTo>
                          <a:pt x="1680" y="699"/>
                        </a:lnTo>
                        <a:lnTo>
                          <a:pt x="1674" y="703"/>
                        </a:lnTo>
                        <a:lnTo>
                          <a:pt x="1664" y="707"/>
                        </a:lnTo>
                        <a:lnTo>
                          <a:pt x="1659" y="713"/>
                        </a:lnTo>
                        <a:lnTo>
                          <a:pt x="1651" y="716"/>
                        </a:lnTo>
                        <a:lnTo>
                          <a:pt x="1645" y="720"/>
                        </a:lnTo>
                        <a:lnTo>
                          <a:pt x="1638" y="724"/>
                        </a:lnTo>
                        <a:lnTo>
                          <a:pt x="1632" y="728"/>
                        </a:lnTo>
                        <a:lnTo>
                          <a:pt x="1626" y="730"/>
                        </a:lnTo>
                        <a:lnTo>
                          <a:pt x="1621" y="734"/>
                        </a:lnTo>
                        <a:lnTo>
                          <a:pt x="1615" y="737"/>
                        </a:lnTo>
                        <a:lnTo>
                          <a:pt x="1609" y="741"/>
                        </a:lnTo>
                        <a:lnTo>
                          <a:pt x="1604" y="743"/>
                        </a:lnTo>
                        <a:lnTo>
                          <a:pt x="1598" y="747"/>
                        </a:lnTo>
                        <a:lnTo>
                          <a:pt x="1592" y="751"/>
                        </a:lnTo>
                        <a:lnTo>
                          <a:pt x="1586" y="753"/>
                        </a:lnTo>
                        <a:lnTo>
                          <a:pt x="1581" y="756"/>
                        </a:lnTo>
                        <a:lnTo>
                          <a:pt x="1577" y="760"/>
                        </a:lnTo>
                        <a:lnTo>
                          <a:pt x="1567" y="766"/>
                        </a:lnTo>
                        <a:lnTo>
                          <a:pt x="1558" y="772"/>
                        </a:lnTo>
                        <a:lnTo>
                          <a:pt x="1548" y="775"/>
                        </a:lnTo>
                        <a:lnTo>
                          <a:pt x="1541" y="781"/>
                        </a:lnTo>
                        <a:lnTo>
                          <a:pt x="1531" y="785"/>
                        </a:lnTo>
                        <a:lnTo>
                          <a:pt x="1524" y="791"/>
                        </a:lnTo>
                        <a:lnTo>
                          <a:pt x="1516" y="796"/>
                        </a:lnTo>
                        <a:lnTo>
                          <a:pt x="1509" y="802"/>
                        </a:lnTo>
                        <a:lnTo>
                          <a:pt x="1503" y="808"/>
                        </a:lnTo>
                        <a:lnTo>
                          <a:pt x="1495" y="813"/>
                        </a:lnTo>
                        <a:lnTo>
                          <a:pt x="1488" y="817"/>
                        </a:lnTo>
                        <a:lnTo>
                          <a:pt x="1482" y="823"/>
                        </a:lnTo>
                        <a:lnTo>
                          <a:pt x="1476" y="827"/>
                        </a:lnTo>
                        <a:lnTo>
                          <a:pt x="1471" y="832"/>
                        </a:lnTo>
                        <a:lnTo>
                          <a:pt x="1465" y="838"/>
                        </a:lnTo>
                        <a:lnTo>
                          <a:pt x="1459" y="844"/>
                        </a:lnTo>
                        <a:lnTo>
                          <a:pt x="1453" y="850"/>
                        </a:lnTo>
                        <a:lnTo>
                          <a:pt x="1448" y="855"/>
                        </a:lnTo>
                        <a:lnTo>
                          <a:pt x="1442" y="859"/>
                        </a:lnTo>
                        <a:lnTo>
                          <a:pt x="1436" y="865"/>
                        </a:lnTo>
                        <a:lnTo>
                          <a:pt x="1433" y="870"/>
                        </a:lnTo>
                        <a:lnTo>
                          <a:pt x="1427" y="878"/>
                        </a:lnTo>
                        <a:lnTo>
                          <a:pt x="1423" y="884"/>
                        </a:lnTo>
                        <a:lnTo>
                          <a:pt x="1417" y="891"/>
                        </a:lnTo>
                        <a:lnTo>
                          <a:pt x="1412" y="897"/>
                        </a:lnTo>
                        <a:lnTo>
                          <a:pt x="1408" y="905"/>
                        </a:lnTo>
                        <a:lnTo>
                          <a:pt x="1398" y="903"/>
                        </a:lnTo>
                        <a:lnTo>
                          <a:pt x="1391" y="899"/>
                        </a:lnTo>
                        <a:lnTo>
                          <a:pt x="1379" y="897"/>
                        </a:lnTo>
                        <a:lnTo>
                          <a:pt x="1370" y="895"/>
                        </a:lnTo>
                        <a:lnTo>
                          <a:pt x="1364" y="893"/>
                        </a:lnTo>
                        <a:lnTo>
                          <a:pt x="1358" y="891"/>
                        </a:lnTo>
                        <a:lnTo>
                          <a:pt x="1353" y="889"/>
                        </a:lnTo>
                        <a:lnTo>
                          <a:pt x="1347" y="889"/>
                        </a:lnTo>
                        <a:lnTo>
                          <a:pt x="1341" y="888"/>
                        </a:lnTo>
                        <a:lnTo>
                          <a:pt x="1336" y="886"/>
                        </a:lnTo>
                        <a:lnTo>
                          <a:pt x="1328" y="884"/>
                        </a:lnTo>
                        <a:lnTo>
                          <a:pt x="1322" y="884"/>
                        </a:lnTo>
                        <a:lnTo>
                          <a:pt x="1315" y="882"/>
                        </a:lnTo>
                        <a:lnTo>
                          <a:pt x="1307" y="882"/>
                        </a:lnTo>
                        <a:lnTo>
                          <a:pt x="1301" y="878"/>
                        </a:lnTo>
                        <a:lnTo>
                          <a:pt x="1294" y="878"/>
                        </a:lnTo>
                        <a:lnTo>
                          <a:pt x="1284" y="876"/>
                        </a:lnTo>
                        <a:lnTo>
                          <a:pt x="1279" y="876"/>
                        </a:lnTo>
                        <a:lnTo>
                          <a:pt x="1269" y="874"/>
                        </a:lnTo>
                        <a:lnTo>
                          <a:pt x="1263" y="874"/>
                        </a:lnTo>
                        <a:lnTo>
                          <a:pt x="1254" y="874"/>
                        </a:lnTo>
                        <a:lnTo>
                          <a:pt x="1244" y="872"/>
                        </a:lnTo>
                        <a:lnTo>
                          <a:pt x="1237" y="872"/>
                        </a:lnTo>
                        <a:lnTo>
                          <a:pt x="1227" y="872"/>
                        </a:lnTo>
                        <a:lnTo>
                          <a:pt x="1218" y="872"/>
                        </a:lnTo>
                        <a:lnTo>
                          <a:pt x="1208" y="872"/>
                        </a:lnTo>
                        <a:lnTo>
                          <a:pt x="1199" y="872"/>
                        </a:lnTo>
                        <a:lnTo>
                          <a:pt x="1189" y="872"/>
                        </a:lnTo>
                        <a:lnTo>
                          <a:pt x="1180" y="870"/>
                        </a:lnTo>
                        <a:lnTo>
                          <a:pt x="1168" y="870"/>
                        </a:lnTo>
                        <a:lnTo>
                          <a:pt x="1157" y="870"/>
                        </a:lnTo>
                        <a:lnTo>
                          <a:pt x="1147" y="872"/>
                        </a:lnTo>
                        <a:lnTo>
                          <a:pt x="1136" y="872"/>
                        </a:lnTo>
                        <a:lnTo>
                          <a:pt x="1123" y="872"/>
                        </a:lnTo>
                        <a:lnTo>
                          <a:pt x="1111" y="872"/>
                        </a:lnTo>
                        <a:lnTo>
                          <a:pt x="1102" y="874"/>
                        </a:lnTo>
                        <a:lnTo>
                          <a:pt x="1089" y="874"/>
                        </a:lnTo>
                        <a:lnTo>
                          <a:pt x="1075" y="876"/>
                        </a:lnTo>
                        <a:lnTo>
                          <a:pt x="1064" y="876"/>
                        </a:lnTo>
                        <a:lnTo>
                          <a:pt x="1051" y="880"/>
                        </a:lnTo>
                        <a:lnTo>
                          <a:pt x="1037" y="882"/>
                        </a:lnTo>
                        <a:lnTo>
                          <a:pt x="1024" y="884"/>
                        </a:lnTo>
                        <a:lnTo>
                          <a:pt x="1011" y="886"/>
                        </a:lnTo>
                        <a:lnTo>
                          <a:pt x="997" y="888"/>
                        </a:lnTo>
                        <a:lnTo>
                          <a:pt x="982" y="889"/>
                        </a:lnTo>
                        <a:lnTo>
                          <a:pt x="967" y="891"/>
                        </a:lnTo>
                        <a:lnTo>
                          <a:pt x="952" y="895"/>
                        </a:lnTo>
                        <a:lnTo>
                          <a:pt x="938" y="899"/>
                        </a:lnTo>
                        <a:lnTo>
                          <a:pt x="921" y="901"/>
                        </a:lnTo>
                        <a:lnTo>
                          <a:pt x="906" y="905"/>
                        </a:lnTo>
                        <a:lnTo>
                          <a:pt x="891" y="908"/>
                        </a:lnTo>
                        <a:lnTo>
                          <a:pt x="876" y="912"/>
                        </a:lnTo>
                        <a:lnTo>
                          <a:pt x="857" y="914"/>
                        </a:lnTo>
                        <a:lnTo>
                          <a:pt x="841" y="920"/>
                        </a:lnTo>
                        <a:lnTo>
                          <a:pt x="822" y="924"/>
                        </a:lnTo>
                        <a:lnTo>
                          <a:pt x="807" y="929"/>
                        </a:lnTo>
                        <a:lnTo>
                          <a:pt x="788" y="935"/>
                        </a:lnTo>
                        <a:lnTo>
                          <a:pt x="771" y="941"/>
                        </a:lnTo>
                        <a:lnTo>
                          <a:pt x="752" y="946"/>
                        </a:lnTo>
                        <a:lnTo>
                          <a:pt x="735" y="952"/>
                        </a:lnTo>
                        <a:lnTo>
                          <a:pt x="659" y="86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MX"/>
                  </a:p>
                </p:txBody>
              </p:sp>
            </p:grpSp>
          </p:grpSp>
          <p:grpSp>
            <p:nvGrpSpPr>
              <p:cNvPr id="7" name="Group 20"/>
              <p:cNvGrpSpPr>
                <a:grpSpLocks/>
              </p:cNvGrpSpPr>
              <p:nvPr/>
            </p:nvGrpSpPr>
            <p:grpSpPr bwMode="auto">
              <a:xfrm>
                <a:off x="1215" y="2958"/>
                <a:ext cx="415" cy="225"/>
                <a:chOff x="2558" y="2496"/>
                <a:chExt cx="415" cy="225"/>
              </a:xfrm>
            </p:grpSpPr>
            <p:sp>
              <p:nvSpPr>
                <p:cNvPr id="27661" name="Freeform 21"/>
                <p:cNvSpPr>
                  <a:spLocks noChangeAspect="1"/>
                </p:cNvSpPr>
                <p:nvPr/>
              </p:nvSpPr>
              <p:spPr bwMode="auto">
                <a:xfrm>
                  <a:off x="2558" y="2496"/>
                  <a:ext cx="273" cy="55"/>
                </a:xfrm>
                <a:custGeom>
                  <a:avLst/>
                  <a:gdLst>
                    <a:gd name="T0" fmla="*/ 2 w 559"/>
                    <a:gd name="T1" fmla="*/ 48 h 101"/>
                    <a:gd name="T2" fmla="*/ 14 w 559"/>
                    <a:gd name="T3" fmla="*/ 44 h 101"/>
                    <a:gd name="T4" fmla="*/ 27 w 559"/>
                    <a:gd name="T5" fmla="*/ 40 h 101"/>
                    <a:gd name="T6" fmla="*/ 44 w 559"/>
                    <a:gd name="T7" fmla="*/ 35 h 101"/>
                    <a:gd name="T8" fmla="*/ 59 w 559"/>
                    <a:gd name="T9" fmla="*/ 29 h 101"/>
                    <a:gd name="T10" fmla="*/ 71 w 559"/>
                    <a:gd name="T11" fmla="*/ 27 h 101"/>
                    <a:gd name="T12" fmla="*/ 84 w 559"/>
                    <a:gd name="T13" fmla="*/ 23 h 101"/>
                    <a:gd name="T14" fmla="*/ 95 w 559"/>
                    <a:gd name="T15" fmla="*/ 21 h 101"/>
                    <a:gd name="T16" fmla="*/ 111 w 559"/>
                    <a:gd name="T17" fmla="*/ 18 h 101"/>
                    <a:gd name="T18" fmla="*/ 126 w 559"/>
                    <a:gd name="T19" fmla="*/ 16 h 101"/>
                    <a:gd name="T20" fmla="*/ 143 w 559"/>
                    <a:gd name="T21" fmla="*/ 14 h 101"/>
                    <a:gd name="T22" fmla="*/ 160 w 559"/>
                    <a:gd name="T23" fmla="*/ 10 h 101"/>
                    <a:gd name="T24" fmla="*/ 177 w 559"/>
                    <a:gd name="T25" fmla="*/ 8 h 101"/>
                    <a:gd name="T26" fmla="*/ 194 w 559"/>
                    <a:gd name="T27" fmla="*/ 6 h 101"/>
                    <a:gd name="T28" fmla="*/ 213 w 559"/>
                    <a:gd name="T29" fmla="*/ 4 h 101"/>
                    <a:gd name="T30" fmla="*/ 232 w 559"/>
                    <a:gd name="T31" fmla="*/ 2 h 101"/>
                    <a:gd name="T32" fmla="*/ 253 w 559"/>
                    <a:gd name="T33" fmla="*/ 2 h 101"/>
                    <a:gd name="T34" fmla="*/ 274 w 559"/>
                    <a:gd name="T35" fmla="*/ 0 h 101"/>
                    <a:gd name="T36" fmla="*/ 297 w 559"/>
                    <a:gd name="T37" fmla="*/ 0 h 101"/>
                    <a:gd name="T38" fmla="*/ 318 w 559"/>
                    <a:gd name="T39" fmla="*/ 0 h 101"/>
                    <a:gd name="T40" fmla="*/ 341 w 559"/>
                    <a:gd name="T41" fmla="*/ 0 h 101"/>
                    <a:gd name="T42" fmla="*/ 365 w 559"/>
                    <a:gd name="T43" fmla="*/ 0 h 101"/>
                    <a:gd name="T44" fmla="*/ 390 w 559"/>
                    <a:gd name="T45" fmla="*/ 0 h 101"/>
                    <a:gd name="T46" fmla="*/ 413 w 559"/>
                    <a:gd name="T47" fmla="*/ 2 h 101"/>
                    <a:gd name="T48" fmla="*/ 438 w 559"/>
                    <a:gd name="T49" fmla="*/ 4 h 101"/>
                    <a:gd name="T50" fmla="*/ 464 w 559"/>
                    <a:gd name="T51" fmla="*/ 8 h 101"/>
                    <a:gd name="T52" fmla="*/ 559 w 559"/>
                    <a:gd name="T53" fmla="*/ 78 h 101"/>
                    <a:gd name="T54" fmla="*/ 550 w 559"/>
                    <a:gd name="T55" fmla="*/ 76 h 101"/>
                    <a:gd name="T56" fmla="*/ 538 w 559"/>
                    <a:gd name="T57" fmla="*/ 75 h 101"/>
                    <a:gd name="T58" fmla="*/ 527 w 559"/>
                    <a:gd name="T59" fmla="*/ 73 h 101"/>
                    <a:gd name="T60" fmla="*/ 508 w 559"/>
                    <a:gd name="T61" fmla="*/ 69 h 101"/>
                    <a:gd name="T62" fmla="*/ 496 w 559"/>
                    <a:gd name="T63" fmla="*/ 69 h 101"/>
                    <a:gd name="T64" fmla="*/ 487 w 559"/>
                    <a:gd name="T65" fmla="*/ 67 h 101"/>
                    <a:gd name="T66" fmla="*/ 474 w 559"/>
                    <a:gd name="T67" fmla="*/ 65 h 101"/>
                    <a:gd name="T68" fmla="*/ 460 w 559"/>
                    <a:gd name="T69" fmla="*/ 65 h 101"/>
                    <a:gd name="T70" fmla="*/ 447 w 559"/>
                    <a:gd name="T71" fmla="*/ 65 h 101"/>
                    <a:gd name="T72" fmla="*/ 432 w 559"/>
                    <a:gd name="T73" fmla="*/ 65 h 101"/>
                    <a:gd name="T74" fmla="*/ 417 w 559"/>
                    <a:gd name="T75" fmla="*/ 63 h 101"/>
                    <a:gd name="T76" fmla="*/ 400 w 559"/>
                    <a:gd name="T77" fmla="*/ 63 h 101"/>
                    <a:gd name="T78" fmla="*/ 381 w 559"/>
                    <a:gd name="T79" fmla="*/ 63 h 101"/>
                    <a:gd name="T80" fmla="*/ 363 w 559"/>
                    <a:gd name="T81" fmla="*/ 63 h 101"/>
                    <a:gd name="T82" fmla="*/ 343 w 559"/>
                    <a:gd name="T83" fmla="*/ 63 h 101"/>
                    <a:gd name="T84" fmla="*/ 324 w 559"/>
                    <a:gd name="T85" fmla="*/ 65 h 101"/>
                    <a:gd name="T86" fmla="*/ 303 w 559"/>
                    <a:gd name="T87" fmla="*/ 65 h 101"/>
                    <a:gd name="T88" fmla="*/ 282 w 559"/>
                    <a:gd name="T89" fmla="*/ 69 h 101"/>
                    <a:gd name="T90" fmla="*/ 257 w 559"/>
                    <a:gd name="T91" fmla="*/ 71 h 101"/>
                    <a:gd name="T92" fmla="*/ 234 w 559"/>
                    <a:gd name="T93" fmla="*/ 75 h 101"/>
                    <a:gd name="T94" fmla="*/ 209 w 559"/>
                    <a:gd name="T95" fmla="*/ 76 h 101"/>
                    <a:gd name="T96" fmla="*/ 185 w 559"/>
                    <a:gd name="T97" fmla="*/ 80 h 101"/>
                    <a:gd name="T98" fmla="*/ 158 w 559"/>
                    <a:gd name="T99" fmla="*/ 84 h 101"/>
                    <a:gd name="T100" fmla="*/ 132 w 559"/>
                    <a:gd name="T101" fmla="*/ 90 h 101"/>
                    <a:gd name="T102" fmla="*/ 103 w 559"/>
                    <a:gd name="T103" fmla="*/ 94 h 101"/>
                    <a:gd name="T104" fmla="*/ 75 w 559"/>
                    <a:gd name="T105" fmla="*/ 101 h 101"/>
                    <a:gd name="T106" fmla="*/ 0 w 559"/>
                    <a:gd name="T107" fmla="*/ 50 h 10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559"/>
                    <a:gd name="T163" fmla="*/ 0 h 101"/>
                    <a:gd name="T164" fmla="*/ 559 w 559"/>
                    <a:gd name="T165" fmla="*/ 101 h 101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559" h="101">
                      <a:moveTo>
                        <a:pt x="0" y="50"/>
                      </a:moveTo>
                      <a:lnTo>
                        <a:pt x="2" y="48"/>
                      </a:lnTo>
                      <a:lnTo>
                        <a:pt x="10" y="46"/>
                      </a:lnTo>
                      <a:lnTo>
                        <a:pt x="14" y="44"/>
                      </a:lnTo>
                      <a:lnTo>
                        <a:pt x="21" y="42"/>
                      </a:lnTo>
                      <a:lnTo>
                        <a:pt x="27" y="40"/>
                      </a:lnTo>
                      <a:lnTo>
                        <a:pt x="37" y="38"/>
                      </a:lnTo>
                      <a:lnTo>
                        <a:pt x="44" y="35"/>
                      </a:lnTo>
                      <a:lnTo>
                        <a:pt x="56" y="33"/>
                      </a:lnTo>
                      <a:lnTo>
                        <a:pt x="59" y="29"/>
                      </a:lnTo>
                      <a:lnTo>
                        <a:pt x="65" y="29"/>
                      </a:lnTo>
                      <a:lnTo>
                        <a:pt x="71" y="27"/>
                      </a:lnTo>
                      <a:lnTo>
                        <a:pt x="78" y="25"/>
                      </a:lnTo>
                      <a:lnTo>
                        <a:pt x="84" y="23"/>
                      </a:lnTo>
                      <a:lnTo>
                        <a:pt x="90" y="23"/>
                      </a:lnTo>
                      <a:lnTo>
                        <a:pt x="95" y="21"/>
                      </a:lnTo>
                      <a:lnTo>
                        <a:pt x="105" y="19"/>
                      </a:lnTo>
                      <a:lnTo>
                        <a:pt x="111" y="18"/>
                      </a:lnTo>
                      <a:lnTo>
                        <a:pt x="118" y="18"/>
                      </a:lnTo>
                      <a:lnTo>
                        <a:pt x="126" y="16"/>
                      </a:lnTo>
                      <a:lnTo>
                        <a:pt x="135" y="16"/>
                      </a:lnTo>
                      <a:lnTo>
                        <a:pt x="143" y="14"/>
                      </a:lnTo>
                      <a:lnTo>
                        <a:pt x="151" y="12"/>
                      </a:lnTo>
                      <a:lnTo>
                        <a:pt x="160" y="10"/>
                      </a:lnTo>
                      <a:lnTo>
                        <a:pt x="168" y="10"/>
                      </a:lnTo>
                      <a:lnTo>
                        <a:pt x="177" y="8"/>
                      </a:lnTo>
                      <a:lnTo>
                        <a:pt x="187" y="8"/>
                      </a:lnTo>
                      <a:lnTo>
                        <a:pt x="194" y="6"/>
                      </a:lnTo>
                      <a:lnTo>
                        <a:pt x="204" y="6"/>
                      </a:lnTo>
                      <a:lnTo>
                        <a:pt x="213" y="4"/>
                      </a:lnTo>
                      <a:lnTo>
                        <a:pt x="223" y="4"/>
                      </a:lnTo>
                      <a:lnTo>
                        <a:pt x="232" y="2"/>
                      </a:lnTo>
                      <a:lnTo>
                        <a:pt x="244" y="2"/>
                      </a:lnTo>
                      <a:lnTo>
                        <a:pt x="253" y="2"/>
                      </a:lnTo>
                      <a:lnTo>
                        <a:pt x="263" y="0"/>
                      </a:lnTo>
                      <a:lnTo>
                        <a:pt x="274" y="0"/>
                      </a:lnTo>
                      <a:lnTo>
                        <a:pt x="286" y="0"/>
                      </a:lnTo>
                      <a:lnTo>
                        <a:pt x="297" y="0"/>
                      </a:lnTo>
                      <a:lnTo>
                        <a:pt x="308" y="0"/>
                      </a:lnTo>
                      <a:lnTo>
                        <a:pt x="318" y="0"/>
                      </a:lnTo>
                      <a:lnTo>
                        <a:pt x="329" y="0"/>
                      </a:lnTo>
                      <a:lnTo>
                        <a:pt x="341" y="0"/>
                      </a:lnTo>
                      <a:lnTo>
                        <a:pt x="354" y="0"/>
                      </a:lnTo>
                      <a:lnTo>
                        <a:pt x="365" y="0"/>
                      </a:lnTo>
                      <a:lnTo>
                        <a:pt x="377" y="0"/>
                      </a:lnTo>
                      <a:lnTo>
                        <a:pt x="390" y="0"/>
                      </a:lnTo>
                      <a:lnTo>
                        <a:pt x="401" y="2"/>
                      </a:lnTo>
                      <a:lnTo>
                        <a:pt x="413" y="2"/>
                      </a:lnTo>
                      <a:lnTo>
                        <a:pt x="426" y="4"/>
                      </a:lnTo>
                      <a:lnTo>
                        <a:pt x="438" y="4"/>
                      </a:lnTo>
                      <a:lnTo>
                        <a:pt x="451" y="6"/>
                      </a:lnTo>
                      <a:lnTo>
                        <a:pt x="464" y="8"/>
                      </a:lnTo>
                      <a:lnTo>
                        <a:pt x="477" y="10"/>
                      </a:lnTo>
                      <a:lnTo>
                        <a:pt x="559" y="78"/>
                      </a:lnTo>
                      <a:lnTo>
                        <a:pt x="555" y="78"/>
                      </a:lnTo>
                      <a:lnTo>
                        <a:pt x="550" y="76"/>
                      </a:lnTo>
                      <a:lnTo>
                        <a:pt x="544" y="75"/>
                      </a:lnTo>
                      <a:lnTo>
                        <a:pt x="538" y="75"/>
                      </a:lnTo>
                      <a:lnTo>
                        <a:pt x="533" y="73"/>
                      </a:lnTo>
                      <a:lnTo>
                        <a:pt x="527" y="73"/>
                      </a:lnTo>
                      <a:lnTo>
                        <a:pt x="515" y="71"/>
                      </a:lnTo>
                      <a:lnTo>
                        <a:pt x="508" y="69"/>
                      </a:lnTo>
                      <a:lnTo>
                        <a:pt x="502" y="69"/>
                      </a:lnTo>
                      <a:lnTo>
                        <a:pt x="496" y="69"/>
                      </a:lnTo>
                      <a:lnTo>
                        <a:pt x="491" y="67"/>
                      </a:lnTo>
                      <a:lnTo>
                        <a:pt x="487" y="67"/>
                      </a:lnTo>
                      <a:lnTo>
                        <a:pt x="479" y="65"/>
                      </a:lnTo>
                      <a:lnTo>
                        <a:pt x="474" y="65"/>
                      </a:lnTo>
                      <a:lnTo>
                        <a:pt x="466" y="65"/>
                      </a:lnTo>
                      <a:lnTo>
                        <a:pt x="460" y="65"/>
                      </a:lnTo>
                      <a:lnTo>
                        <a:pt x="453" y="65"/>
                      </a:lnTo>
                      <a:lnTo>
                        <a:pt x="447" y="65"/>
                      </a:lnTo>
                      <a:lnTo>
                        <a:pt x="439" y="65"/>
                      </a:lnTo>
                      <a:lnTo>
                        <a:pt x="432" y="65"/>
                      </a:lnTo>
                      <a:lnTo>
                        <a:pt x="424" y="63"/>
                      </a:lnTo>
                      <a:lnTo>
                        <a:pt x="417" y="63"/>
                      </a:lnTo>
                      <a:lnTo>
                        <a:pt x="407" y="63"/>
                      </a:lnTo>
                      <a:lnTo>
                        <a:pt x="400" y="63"/>
                      </a:lnTo>
                      <a:lnTo>
                        <a:pt x="390" y="63"/>
                      </a:lnTo>
                      <a:lnTo>
                        <a:pt x="381" y="63"/>
                      </a:lnTo>
                      <a:lnTo>
                        <a:pt x="373" y="63"/>
                      </a:lnTo>
                      <a:lnTo>
                        <a:pt x="363" y="63"/>
                      </a:lnTo>
                      <a:lnTo>
                        <a:pt x="354" y="63"/>
                      </a:lnTo>
                      <a:lnTo>
                        <a:pt x="343" y="63"/>
                      </a:lnTo>
                      <a:lnTo>
                        <a:pt x="333" y="63"/>
                      </a:lnTo>
                      <a:lnTo>
                        <a:pt x="324" y="65"/>
                      </a:lnTo>
                      <a:lnTo>
                        <a:pt x="314" y="65"/>
                      </a:lnTo>
                      <a:lnTo>
                        <a:pt x="303" y="65"/>
                      </a:lnTo>
                      <a:lnTo>
                        <a:pt x="291" y="67"/>
                      </a:lnTo>
                      <a:lnTo>
                        <a:pt x="282" y="69"/>
                      </a:lnTo>
                      <a:lnTo>
                        <a:pt x="270" y="69"/>
                      </a:lnTo>
                      <a:lnTo>
                        <a:pt x="257" y="71"/>
                      </a:lnTo>
                      <a:lnTo>
                        <a:pt x="246" y="73"/>
                      </a:lnTo>
                      <a:lnTo>
                        <a:pt x="234" y="75"/>
                      </a:lnTo>
                      <a:lnTo>
                        <a:pt x="223" y="75"/>
                      </a:lnTo>
                      <a:lnTo>
                        <a:pt x="209" y="76"/>
                      </a:lnTo>
                      <a:lnTo>
                        <a:pt x="196" y="78"/>
                      </a:lnTo>
                      <a:lnTo>
                        <a:pt x="185" y="80"/>
                      </a:lnTo>
                      <a:lnTo>
                        <a:pt x="171" y="82"/>
                      </a:lnTo>
                      <a:lnTo>
                        <a:pt x="158" y="84"/>
                      </a:lnTo>
                      <a:lnTo>
                        <a:pt x="145" y="86"/>
                      </a:lnTo>
                      <a:lnTo>
                        <a:pt x="132" y="90"/>
                      </a:lnTo>
                      <a:lnTo>
                        <a:pt x="116" y="92"/>
                      </a:lnTo>
                      <a:lnTo>
                        <a:pt x="103" y="94"/>
                      </a:lnTo>
                      <a:lnTo>
                        <a:pt x="88" y="97"/>
                      </a:lnTo>
                      <a:lnTo>
                        <a:pt x="75" y="101"/>
                      </a:lnTo>
                      <a:lnTo>
                        <a:pt x="0" y="50"/>
                      </a:lnTo>
                      <a:close/>
                    </a:path>
                  </a:pathLst>
                </a:custGeom>
                <a:solidFill>
                  <a:srgbClr val="B3C2B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27662" name="Freeform 22"/>
                <p:cNvSpPr>
                  <a:spLocks noChangeAspect="1"/>
                </p:cNvSpPr>
                <p:nvPr/>
              </p:nvSpPr>
              <p:spPr bwMode="auto">
                <a:xfrm>
                  <a:off x="2641" y="2576"/>
                  <a:ext cx="262" cy="60"/>
                </a:xfrm>
                <a:custGeom>
                  <a:avLst/>
                  <a:gdLst>
                    <a:gd name="T0" fmla="*/ 1 w 537"/>
                    <a:gd name="T1" fmla="*/ 47 h 110"/>
                    <a:gd name="T2" fmla="*/ 15 w 537"/>
                    <a:gd name="T3" fmla="*/ 44 h 110"/>
                    <a:gd name="T4" fmla="*/ 30 w 537"/>
                    <a:gd name="T5" fmla="*/ 40 h 110"/>
                    <a:gd name="T6" fmla="*/ 43 w 537"/>
                    <a:gd name="T7" fmla="*/ 36 h 110"/>
                    <a:gd name="T8" fmla="*/ 55 w 537"/>
                    <a:gd name="T9" fmla="*/ 32 h 110"/>
                    <a:gd name="T10" fmla="*/ 66 w 537"/>
                    <a:gd name="T11" fmla="*/ 30 h 110"/>
                    <a:gd name="T12" fmla="*/ 77 w 537"/>
                    <a:gd name="T13" fmla="*/ 27 h 110"/>
                    <a:gd name="T14" fmla="*/ 91 w 537"/>
                    <a:gd name="T15" fmla="*/ 25 h 110"/>
                    <a:gd name="T16" fmla="*/ 106 w 537"/>
                    <a:gd name="T17" fmla="*/ 23 h 110"/>
                    <a:gd name="T18" fmla="*/ 121 w 537"/>
                    <a:gd name="T19" fmla="*/ 19 h 110"/>
                    <a:gd name="T20" fmla="*/ 138 w 537"/>
                    <a:gd name="T21" fmla="*/ 17 h 110"/>
                    <a:gd name="T22" fmla="*/ 154 w 537"/>
                    <a:gd name="T23" fmla="*/ 15 h 110"/>
                    <a:gd name="T24" fmla="*/ 171 w 537"/>
                    <a:gd name="T25" fmla="*/ 11 h 110"/>
                    <a:gd name="T26" fmla="*/ 190 w 537"/>
                    <a:gd name="T27" fmla="*/ 9 h 110"/>
                    <a:gd name="T28" fmla="*/ 207 w 537"/>
                    <a:gd name="T29" fmla="*/ 8 h 110"/>
                    <a:gd name="T30" fmla="*/ 226 w 537"/>
                    <a:gd name="T31" fmla="*/ 6 h 110"/>
                    <a:gd name="T32" fmla="*/ 245 w 537"/>
                    <a:gd name="T33" fmla="*/ 4 h 110"/>
                    <a:gd name="T34" fmla="*/ 264 w 537"/>
                    <a:gd name="T35" fmla="*/ 2 h 110"/>
                    <a:gd name="T36" fmla="*/ 285 w 537"/>
                    <a:gd name="T37" fmla="*/ 2 h 110"/>
                    <a:gd name="T38" fmla="*/ 307 w 537"/>
                    <a:gd name="T39" fmla="*/ 0 h 110"/>
                    <a:gd name="T40" fmla="*/ 326 w 537"/>
                    <a:gd name="T41" fmla="*/ 0 h 110"/>
                    <a:gd name="T42" fmla="*/ 347 w 537"/>
                    <a:gd name="T43" fmla="*/ 0 h 110"/>
                    <a:gd name="T44" fmla="*/ 370 w 537"/>
                    <a:gd name="T45" fmla="*/ 2 h 110"/>
                    <a:gd name="T46" fmla="*/ 391 w 537"/>
                    <a:gd name="T47" fmla="*/ 4 h 110"/>
                    <a:gd name="T48" fmla="*/ 412 w 537"/>
                    <a:gd name="T49" fmla="*/ 6 h 110"/>
                    <a:gd name="T50" fmla="*/ 435 w 537"/>
                    <a:gd name="T51" fmla="*/ 8 h 110"/>
                    <a:gd name="T52" fmla="*/ 458 w 537"/>
                    <a:gd name="T53" fmla="*/ 11 h 110"/>
                    <a:gd name="T54" fmla="*/ 537 w 537"/>
                    <a:gd name="T55" fmla="*/ 78 h 110"/>
                    <a:gd name="T56" fmla="*/ 530 w 537"/>
                    <a:gd name="T57" fmla="*/ 76 h 110"/>
                    <a:gd name="T58" fmla="*/ 522 w 537"/>
                    <a:gd name="T59" fmla="*/ 74 h 110"/>
                    <a:gd name="T60" fmla="*/ 509 w 537"/>
                    <a:gd name="T61" fmla="*/ 72 h 110"/>
                    <a:gd name="T62" fmla="*/ 494 w 537"/>
                    <a:gd name="T63" fmla="*/ 68 h 110"/>
                    <a:gd name="T64" fmla="*/ 477 w 537"/>
                    <a:gd name="T65" fmla="*/ 66 h 110"/>
                    <a:gd name="T66" fmla="*/ 463 w 537"/>
                    <a:gd name="T67" fmla="*/ 66 h 110"/>
                    <a:gd name="T68" fmla="*/ 454 w 537"/>
                    <a:gd name="T69" fmla="*/ 65 h 110"/>
                    <a:gd name="T70" fmla="*/ 440 w 537"/>
                    <a:gd name="T71" fmla="*/ 65 h 110"/>
                    <a:gd name="T72" fmla="*/ 427 w 537"/>
                    <a:gd name="T73" fmla="*/ 65 h 110"/>
                    <a:gd name="T74" fmla="*/ 412 w 537"/>
                    <a:gd name="T75" fmla="*/ 65 h 110"/>
                    <a:gd name="T76" fmla="*/ 397 w 537"/>
                    <a:gd name="T77" fmla="*/ 65 h 110"/>
                    <a:gd name="T78" fmla="*/ 380 w 537"/>
                    <a:gd name="T79" fmla="*/ 65 h 110"/>
                    <a:gd name="T80" fmla="*/ 364 w 537"/>
                    <a:gd name="T81" fmla="*/ 66 h 110"/>
                    <a:gd name="T82" fmla="*/ 344 w 537"/>
                    <a:gd name="T83" fmla="*/ 66 h 110"/>
                    <a:gd name="T84" fmla="*/ 326 w 537"/>
                    <a:gd name="T85" fmla="*/ 68 h 110"/>
                    <a:gd name="T86" fmla="*/ 306 w 537"/>
                    <a:gd name="T87" fmla="*/ 70 h 110"/>
                    <a:gd name="T88" fmla="*/ 285 w 537"/>
                    <a:gd name="T89" fmla="*/ 72 h 110"/>
                    <a:gd name="T90" fmla="*/ 262 w 537"/>
                    <a:gd name="T91" fmla="*/ 74 h 110"/>
                    <a:gd name="T92" fmla="*/ 239 w 537"/>
                    <a:gd name="T93" fmla="*/ 78 h 110"/>
                    <a:gd name="T94" fmla="*/ 214 w 537"/>
                    <a:gd name="T95" fmla="*/ 82 h 110"/>
                    <a:gd name="T96" fmla="*/ 190 w 537"/>
                    <a:gd name="T97" fmla="*/ 85 h 110"/>
                    <a:gd name="T98" fmla="*/ 161 w 537"/>
                    <a:gd name="T99" fmla="*/ 91 h 110"/>
                    <a:gd name="T100" fmla="*/ 136 w 537"/>
                    <a:gd name="T101" fmla="*/ 97 h 110"/>
                    <a:gd name="T102" fmla="*/ 106 w 537"/>
                    <a:gd name="T103" fmla="*/ 103 h 110"/>
                    <a:gd name="T104" fmla="*/ 77 w 537"/>
                    <a:gd name="T105" fmla="*/ 110 h 110"/>
                    <a:gd name="T106" fmla="*/ 0 w 537"/>
                    <a:gd name="T107" fmla="*/ 49 h 110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537"/>
                    <a:gd name="T163" fmla="*/ 0 h 110"/>
                    <a:gd name="T164" fmla="*/ 537 w 537"/>
                    <a:gd name="T165" fmla="*/ 110 h 110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537" h="110">
                      <a:moveTo>
                        <a:pt x="0" y="49"/>
                      </a:moveTo>
                      <a:lnTo>
                        <a:pt x="1" y="47"/>
                      </a:lnTo>
                      <a:lnTo>
                        <a:pt x="9" y="46"/>
                      </a:lnTo>
                      <a:lnTo>
                        <a:pt x="15" y="44"/>
                      </a:lnTo>
                      <a:lnTo>
                        <a:pt x="22" y="42"/>
                      </a:lnTo>
                      <a:lnTo>
                        <a:pt x="30" y="40"/>
                      </a:lnTo>
                      <a:lnTo>
                        <a:pt x="39" y="38"/>
                      </a:lnTo>
                      <a:lnTo>
                        <a:pt x="43" y="36"/>
                      </a:lnTo>
                      <a:lnTo>
                        <a:pt x="47" y="34"/>
                      </a:lnTo>
                      <a:lnTo>
                        <a:pt x="55" y="32"/>
                      </a:lnTo>
                      <a:lnTo>
                        <a:pt x="60" y="32"/>
                      </a:lnTo>
                      <a:lnTo>
                        <a:pt x="66" y="30"/>
                      </a:lnTo>
                      <a:lnTo>
                        <a:pt x="72" y="28"/>
                      </a:lnTo>
                      <a:lnTo>
                        <a:pt x="77" y="27"/>
                      </a:lnTo>
                      <a:lnTo>
                        <a:pt x="85" y="27"/>
                      </a:lnTo>
                      <a:lnTo>
                        <a:pt x="91" y="25"/>
                      </a:lnTo>
                      <a:lnTo>
                        <a:pt x="98" y="25"/>
                      </a:lnTo>
                      <a:lnTo>
                        <a:pt x="106" y="23"/>
                      </a:lnTo>
                      <a:lnTo>
                        <a:pt x="114" y="21"/>
                      </a:lnTo>
                      <a:lnTo>
                        <a:pt x="121" y="19"/>
                      </a:lnTo>
                      <a:lnTo>
                        <a:pt x="129" y="19"/>
                      </a:lnTo>
                      <a:lnTo>
                        <a:pt x="138" y="17"/>
                      </a:lnTo>
                      <a:lnTo>
                        <a:pt x="146" y="17"/>
                      </a:lnTo>
                      <a:lnTo>
                        <a:pt x="154" y="15"/>
                      </a:lnTo>
                      <a:lnTo>
                        <a:pt x="161" y="13"/>
                      </a:lnTo>
                      <a:lnTo>
                        <a:pt x="171" y="11"/>
                      </a:lnTo>
                      <a:lnTo>
                        <a:pt x="180" y="11"/>
                      </a:lnTo>
                      <a:lnTo>
                        <a:pt x="190" y="9"/>
                      </a:lnTo>
                      <a:lnTo>
                        <a:pt x="197" y="9"/>
                      </a:lnTo>
                      <a:lnTo>
                        <a:pt x="207" y="8"/>
                      </a:lnTo>
                      <a:lnTo>
                        <a:pt x="216" y="8"/>
                      </a:lnTo>
                      <a:lnTo>
                        <a:pt x="226" y="6"/>
                      </a:lnTo>
                      <a:lnTo>
                        <a:pt x="235" y="4"/>
                      </a:lnTo>
                      <a:lnTo>
                        <a:pt x="245" y="4"/>
                      </a:lnTo>
                      <a:lnTo>
                        <a:pt x="254" y="4"/>
                      </a:lnTo>
                      <a:lnTo>
                        <a:pt x="264" y="2"/>
                      </a:lnTo>
                      <a:lnTo>
                        <a:pt x="275" y="2"/>
                      </a:lnTo>
                      <a:lnTo>
                        <a:pt x="285" y="2"/>
                      </a:lnTo>
                      <a:lnTo>
                        <a:pt x="296" y="2"/>
                      </a:lnTo>
                      <a:lnTo>
                        <a:pt x="307" y="0"/>
                      </a:lnTo>
                      <a:lnTo>
                        <a:pt x="317" y="0"/>
                      </a:lnTo>
                      <a:lnTo>
                        <a:pt x="326" y="0"/>
                      </a:lnTo>
                      <a:lnTo>
                        <a:pt x="338" y="0"/>
                      </a:lnTo>
                      <a:lnTo>
                        <a:pt x="347" y="0"/>
                      </a:lnTo>
                      <a:lnTo>
                        <a:pt x="359" y="2"/>
                      </a:lnTo>
                      <a:lnTo>
                        <a:pt x="370" y="2"/>
                      </a:lnTo>
                      <a:lnTo>
                        <a:pt x="382" y="4"/>
                      </a:lnTo>
                      <a:lnTo>
                        <a:pt x="391" y="4"/>
                      </a:lnTo>
                      <a:lnTo>
                        <a:pt x="402" y="4"/>
                      </a:lnTo>
                      <a:lnTo>
                        <a:pt x="412" y="6"/>
                      </a:lnTo>
                      <a:lnTo>
                        <a:pt x="423" y="8"/>
                      </a:lnTo>
                      <a:lnTo>
                        <a:pt x="435" y="8"/>
                      </a:lnTo>
                      <a:lnTo>
                        <a:pt x="446" y="9"/>
                      </a:lnTo>
                      <a:lnTo>
                        <a:pt x="458" y="11"/>
                      </a:lnTo>
                      <a:lnTo>
                        <a:pt x="469" y="15"/>
                      </a:lnTo>
                      <a:lnTo>
                        <a:pt x="537" y="78"/>
                      </a:lnTo>
                      <a:lnTo>
                        <a:pt x="536" y="76"/>
                      </a:lnTo>
                      <a:lnTo>
                        <a:pt x="530" y="76"/>
                      </a:lnTo>
                      <a:lnTo>
                        <a:pt x="526" y="74"/>
                      </a:lnTo>
                      <a:lnTo>
                        <a:pt x="522" y="74"/>
                      </a:lnTo>
                      <a:lnTo>
                        <a:pt x="515" y="72"/>
                      </a:lnTo>
                      <a:lnTo>
                        <a:pt x="509" y="72"/>
                      </a:lnTo>
                      <a:lnTo>
                        <a:pt x="501" y="70"/>
                      </a:lnTo>
                      <a:lnTo>
                        <a:pt x="494" y="68"/>
                      </a:lnTo>
                      <a:lnTo>
                        <a:pt x="484" y="68"/>
                      </a:lnTo>
                      <a:lnTo>
                        <a:pt x="477" y="66"/>
                      </a:lnTo>
                      <a:lnTo>
                        <a:pt x="469" y="66"/>
                      </a:lnTo>
                      <a:lnTo>
                        <a:pt x="463" y="66"/>
                      </a:lnTo>
                      <a:lnTo>
                        <a:pt x="458" y="65"/>
                      </a:lnTo>
                      <a:lnTo>
                        <a:pt x="454" y="65"/>
                      </a:lnTo>
                      <a:lnTo>
                        <a:pt x="446" y="65"/>
                      </a:lnTo>
                      <a:lnTo>
                        <a:pt x="440" y="65"/>
                      </a:lnTo>
                      <a:lnTo>
                        <a:pt x="435" y="65"/>
                      </a:lnTo>
                      <a:lnTo>
                        <a:pt x="427" y="65"/>
                      </a:lnTo>
                      <a:lnTo>
                        <a:pt x="420" y="65"/>
                      </a:lnTo>
                      <a:lnTo>
                        <a:pt x="412" y="65"/>
                      </a:lnTo>
                      <a:lnTo>
                        <a:pt x="404" y="65"/>
                      </a:lnTo>
                      <a:lnTo>
                        <a:pt x="397" y="65"/>
                      </a:lnTo>
                      <a:lnTo>
                        <a:pt x="389" y="65"/>
                      </a:lnTo>
                      <a:lnTo>
                        <a:pt x="380" y="65"/>
                      </a:lnTo>
                      <a:lnTo>
                        <a:pt x="372" y="65"/>
                      </a:lnTo>
                      <a:lnTo>
                        <a:pt x="364" y="66"/>
                      </a:lnTo>
                      <a:lnTo>
                        <a:pt x="355" y="66"/>
                      </a:lnTo>
                      <a:lnTo>
                        <a:pt x="344" y="66"/>
                      </a:lnTo>
                      <a:lnTo>
                        <a:pt x="334" y="66"/>
                      </a:lnTo>
                      <a:lnTo>
                        <a:pt x="326" y="68"/>
                      </a:lnTo>
                      <a:lnTo>
                        <a:pt x="315" y="68"/>
                      </a:lnTo>
                      <a:lnTo>
                        <a:pt x="306" y="70"/>
                      </a:lnTo>
                      <a:lnTo>
                        <a:pt x="294" y="70"/>
                      </a:lnTo>
                      <a:lnTo>
                        <a:pt x="285" y="72"/>
                      </a:lnTo>
                      <a:lnTo>
                        <a:pt x="273" y="72"/>
                      </a:lnTo>
                      <a:lnTo>
                        <a:pt x="262" y="74"/>
                      </a:lnTo>
                      <a:lnTo>
                        <a:pt x="250" y="76"/>
                      </a:lnTo>
                      <a:lnTo>
                        <a:pt x="239" y="78"/>
                      </a:lnTo>
                      <a:lnTo>
                        <a:pt x="226" y="80"/>
                      </a:lnTo>
                      <a:lnTo>
                        <a:pt x="214" y="82"/>
                      </a:lnTo>
                      <a:lnTo>
                        <a:pt x="201" y="84"/>
                      </a:lnTo>
                      <a:lnTo>
                        <a:pt x="190" y="85"/>
                      </a:lnTo>
                      <a:lnTo>
                        <a:pt x="174" y="89"/>
                      </a:lnTo>
                      <a:lnTo>
                        <a:pt x="161" y="91"/>
                      </a:lnTo>
                      <a:lnTo>
                        <a:pt x="148" y="95"/>
                      </a:lnTo>
                      <a:lnTo>
                        <a:pt x="136" y="97"/>
                      </a:lnTo>
                      <a:lnTo>
                        <a:pt x="121" y="101"/>
                      </a:lnTo>
                      <a:lnTo>
                        <a:pt x="106" y="103"/>
                      </a:lnTo>
                      <a:lnTo>
                        <a:pt x="91" y="106"/>
                      </a:lnTo>
                      <a:lnTo>
                        <a:pt x="77" y="110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B3C2B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MX"/>
                </a:p>
              </p:txBody>
            </p:sp>
            <p:sp>
              <p:nvSpPr>
                <p:cNvPr id="27663" name="Freeform 23"/>
                <p:cNvSpPr>
                  <a:spLocks noChangeAspect="1"/>
                </p:cNvSpPr>
                <p:nvPr/>
              </p:nvSpPr>
              <p:spPr bwMode="auto">
                <a:xfrm>
                  <a:off x="2724" y="2652"/>
                  <a:ext cx="249" cy="69"/>
                </a:xfrm>
                <a:custGeom>
                  <a:avLst/>
                  <a:gdLst>
                    <a:gd name="T0" fmla="*/ 1 w 509"/>
                    <a:gd name="T1" fmla="*/ 58 h 124"/>
                    <a:gd name="T2" fmla="*/ 15 w 509"/>
                    <a:gd name="T3" fmla="*/ 54 h 124"/>
                    <a:gd name="T4" fmla="*/ 28 w 509"/>
                    <a:gd name="T5" fmla="*/ 48 h 124"/>
                    <a:gd name="T6" fmla="*/ 41 w 509"/>
                    <a:gd name="T7" fmla="*/ 44 h 124"/>
                    <a:gd name="T8" fmla="*/ 51 w 509"/>
                    <a:gd name="T9" fmla="*/ 42 h 124"/>
                    <a:gd name="T10" fmla="*/ 62 w 509"/>
                    <a:gd name="T11" fmla="*/ 39 h 124"/>
                    <a:gd name="T12" fmla="*/ 74 w 509"/>
                    <a:gd name="T13" fmla="*/ 37 h 124"/>
                    <a:gd name="T14" fmla="*/ 85 w 509"/>
                    <a:gd name="T15" fmla="*/ 33 h 124"/>
                    <a:gd name="T16" fmla="*/ 100 w 509"/>
                    <a:gd name="T17" fmla="*/ 31 h 124"/>
                    <a:gd name="T18" fmla="*/ 114 w 509"/>
                    <a:gd name="T19" fmla="*/ 27 h 124"/>
                    <a:gd name="T20" fmla="*/ 129 w 509"/>
                    <a:gd name="T21" fmla="*/ 23 h 124"/>
                    <a:gd name="T22" fmla="*/ 144 w 509"/>
                    <a:gd name="T23" fmla="*/ 20 h 124"/>
                    <a:gd name="T24" fmla="*/ 159 w 509"/>
                    <a:gd name="T25" fmla="*/ 18 h 124"/>
                    <a:gd name="T26" fmla="*/ 178 w 509"/>
                    <a:gd name="T27" fmla="*/ 14 h 124"/>
                    <a:gd name="T28" fmla="*/ 195 w 509"/>
                    <a:gd name="T29" fmla="*/ 12 h 124"/>
                    <a:gd name="T30" fmla="*/ 212 w 509"/>
                    <a:gd name="T31" fmla="*/ 10 h 124"/>
                    <a:gd name="T32" fmla="*/ 229 w 509"/>
                    <a:gd name="T33" fmla="*/ 6 h 124"/>
                    <a:gd name="T34" fmla="*/ 248 w 509"/>
                    <a:gd name="T35" fmla="*/ 6 h 124"/>
                    <a:gd name="T36" fmla="*/ 267 w 509"/>
                    <a:gd name="T37" fmla="*/ 4 h 124"/>
                    <a:gd name="T38" fmla="*/ 286 w 509"/>
                    <a:gd name="T39" fmla="*/ 2 h 124"/>
                    <a:gd name="T40" fmla="*/ 307 w 509"/>
                    <a:gd name="T41" fmla="*/ 0 h 124"/>
                    <a:gd name="T42" fmla="*/ 326 w 509"/>
                    <a:gd name="T43" fmla="*/ 0 h 124"/>
                    <a:gd name="T44" fmla="*/ 347 w 509"/>
                    <a:gd name="T45" fmla="*/ 0 h 124"/>
                    <a:gd name="T46" fmla="*/ 368 w 509"/>
                    <a:gd name="T47" fmla="*/ 0 h 124"/>
                    <a:gd name="T48" fmla="*/ 389 w 509"/>
                    <a:gd name="T49" fmla="*/ 0 h 124"/>
                    <a:gd name="T50" fmla="*/ 408 w 509"/>
                    <a:gd name="T51" fmla="*/ 2 h 124"/>
                    <a:gd name="T52" fmla="*/ 431 w 509"/>
                    <a:gd name="T53" fmla="*/ 4 h 124"/>
                    <a:gd name="T54" fmla="*/ 509 w 509"/>
                    <a:gd name="T55" fmla="*/ 71 h 124"/>
                    <a:gd name="T56" fmla="*/ 501 w 509"/>
                    <a:gd name="T57" fmla="*/ 69 h 124"/>
                    <a:gd name="T58" fmla="*/ 492 w 509"/>
                    <a:gd name="T59" fmla="*/ 69 h 124"/>
                    <a:gd name="T60" fmla="*/ 480 w 509"/>
                    <a:gd name="T61" fmla="*/ 69 h 124"/>
                    <a:gd name="T62" fmla="*/ 461 w 509"/>
                    <a:gd name="T63" fmla="*/ 67 h 124"/>
                    <a:gd name="T64" fmla="*/ 442 w 509"/>
                    <a:gd name="T65" fmla="*/ 67 h 124"/>
                    <a:gd name="T66" fmla="*/ 431 w 509"/>
                    <a:gd name="T67" fmla="*/ 67 h 124"/>
                    <a:gd name="T68" fmla="*/ 420 w 509"/>
                    <a:gd name="T69" fmla="*/ 67 h 124"/>
                    <a:gd name="T70" fmla="*/ 406 w 509"/>
                    <a:gd name="T71" fmla="*/ 69 h 124"/>
                    <a:gd name="T72" fmla="*/ 395 w 509"/>
                    <a:gd name="T73" fmla="*/ 69 h 124"/>
                    <a:gd name="T74" fmla="*/ 378 w 509"/>
                    <a:gd name="T75" fmla="*/ 69 h 124"/>
                    <a:gd name="T76" fmla="*/ 364 w 509"/>
                    <a:gd name="T77" fmla="*/ 71 h 124"/>
                    <a:gd name="T78" fmla="*/ 347 w 509"/>
                    <a:gd name="T79" fmla="*/ 71 h 124"/>
                    <a:gd name="T80" fmla="*/ 332 w 509"/>
                    <a:gd name="T81" fmla="*/ 73 h 124"/>
                    <a:gd name="T82" fmla="*/ 315 w 509"/>
                    <a:gd name="T83" fmla="*/ 75 h 124"/>
                    <a:gd name="T84" fmla="*/ 296 w 509"/>
                    <a:gd name="T85" fmla="*/ 77 h 124"/>
                    <a:gd name="T86" fmla="*/ 277 w 509"/>
                    <a:gd name="T87" fmla="*/ 80 h 124"/>
                    <a:gd name="T88" fmla="*/ 258 w 509"/>
                    <a:gd name="T89" fmla="*/ 84 h 124"/>
                    <a:gd name="T90" fmla="*/ 239 w 509"/>
                    <a:gd name="T91" fmla="*/ 86 h 124"/>
                    <a:gd name="T92" fmla="*/ 218 w 509"/>
                    <a:gd name="T93" fmla="*/ 90 h 124"/>
                    <a:gd name="T94" fmla="*/ 195 w 509"/>
                    <a:gd name="T95" fmla="*/ 94 h 124"/>
                    <a:gd name="T96" fmla="*/ 174 w 509"/>
                    <a:gd name="T97" fmla="*/ 99 h 124"/>
                    <a:gd name="T98" fmla="*/ 152 w 509"/>
                    <a:gd name="T99" fmla="*/ 105 h 124"/>
                    <a:gd name="T100" fmla="*/ 127 w 509"/>
                    <a:gd name="T101" fmla="*/ 111 h 124"/>
                    <a:gd name="T102" fmla="*/ 104 w 509"/>
                    <a:gd name="T103" fmla="*/ 116 h 124"/>
                    <a:gd name="T104" fmla="*/ 79 w 509"/>
                    <a:gd name="T105" fmla="*/ 124 h 124"/>
                    <a:gd name="T106" fmla="*/ 0 w 509"/>
                    <a:gd name="T107" fmla="*/ 59 h 124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509"/>
                    <a:gd name="T163" fmla="*/ 0 h 124"/>
                    <a:gd name="T164" fmla="*/ 509 w 509"/>
                    <a:gd name="T165" fmla="*/ 124 h 124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509" h="124">
                      <a:moveTo>
                        <a:pt x="0" y="59"/>
                      </a:moveTo>
                      <a:lnTo>
                        <a:pt x="1" y="58"/>
                      </a:lnTo>
                      <a:lnTo>
                        <a:pt x="11" y="56"/>
                      </a:lnTo>
                      <a:lnTo>
                        <a:pt x="15" y="54"/>
                      </a:lnTo>
                      <a:lnTo>
                        <a:pt x="20" y="52"/>
                      </a:lnTo>
                      <a:lnTo>
                        <a:pt x="28" y="48"/>
                      </a:lnTo>
                      <a:lnTo>
                        <a:pt x="38" y="46"/>
                      </a:lnTo>
                      <a:lnTo>
                        <a:pt x="41" y="44"/>
                      </a:lnTo>
                      <a:lnTo>
                        <a:pt x="47" y="44"/>
                      </a:lnTo>
                      <a:lnTo>
                        <a:pt x="51" y="42"/>
                      </a:lnTo>
                      <a:lnTo>
                        <a:pt x="57" y="40"/>
                      </a:lnTo>
                      <a:lnTo>
                        <a:pt x="62" y="39"/>
                      </a:lnTo>
                      <a:lnTo>
                        <a:pt x="68" y="39"/>
                      </a:lnTo>
                      <a:lnTo>
                        <a:pt x="74" y="37"/>
                      </a:lnTo>
                      <a:lnTo>
                        <a:pt x="79" y="35"/>
                      </a:lnTo>
                      <a:lnTo>
                        <a:pt x="85" y="33"/>
                      </a:lnTo>
                      <a:lnTo>
                        <a:pt x="93" y="33"/>
                      </a:lnTo>
                      <a:lnTo>
                        <a:pt x="100" y="31"/>
                      </a:lnTo>
                      <a:lnTo>
                        <a:pt x="108" y="29"/>
                      </a:lnTo>
                      <a:lnTo>
                        <a:pt x="114" y="27"/>
                      </a:lnTo>
                      <a:lnTo>
                        <a:pt x="121" y="27"/>
                      </a:lnTo>
                      <a:lnTo>
                        <a:pt x="129" y="23"/>
                      </a:lnTo>
                      <a:lnTo>
                        <a:pt x="138" y="23"/>
                      </a:lnTo>
                      <a:lnTo>
                        <a:pt x="144" y="20"/>
                      </a:lnTo>
                      <a:lnTo>
                        <a:pt x="152" y="20"/>
                      </a:lnTo>
                      <a:lnTo>
                        <a:pt x="159" y="18"/>
                      </a:lnTo>
                      <a:lnTo>
                        <a:pt x="169" y="16"/>
                      </a:lnTo>
                      <a:lnTo>
                        <a:pt x="178" y="14"/>
                      </a:lnTo>
                      <a:lnTo>
                        <a:pt x="186" y="14"/>
                      </a:lnTo>
                      <a:lnTo>
                        <a:pt x="195" y="12"/>
                      </a:lnTo>
                      <a:lnTo>
                        <a:pt x="203" y="12"/>
                      </a:lnTo>
                      <a:lnTo>
                        <a:pt x="212" y="10"/>
                      </a:lnTo>
                      <a:lnTo>
                        <a:pt x="222" y="8"/>
                      </a:lnTo>
                      <a:lnTo>
                        <a:pt x="229" y="6"/>
                      </a:lnTo>
                      <a:lnTo>
                        <a:pt x="239" y="6"/>
                      </a:lnTo>
                      <a:lnTo>
                        <a:pt x="248" y="6"/>
                      </a:lnTo>
                      <a:lnTo>
                        <a:pt x="258" y="4"/>
                      </a:lnTo>
                      <a:lnTo>
                        <a:pt x="267" y="4"/>
                      </a:lnTo>
                      <a:lnTo>
                        <a:pt x="279" y="4"/>
                      </a:lnTo>
                      <a:lnTo>
                        <a:pt x="286" y="2"/>
                      </a:lnTo>
                      <a:lnTo>
                        <a:pt x="296" y="2"/>
                      </a:lnTo>
                      <a:lnTo>
                        <a:pt x="307" y="0"/>
                      </a:lnTo>
                      <a:lnTo>
                        <a:pt x="317" y="0"/>
                      </a:lnTo>
                      <a:lnTo>
                        <a:pt x="326" y="0"/>
                      </a:lnTo>
                      <a:lnTo>
                        <a:pt x="338" y="0"/>
                      </a:lnTo>
                      <a:lnTo>
                        <a:pt x="347" y="0"/>
                      </a:lnTo>
                      <a:lnTo>
                        <a:pt x="359" y="0"/>
                      </a:lnTo>
                      <a:lnTo>
                        <a:pt x="368" y="0"/>
                      </a:lnTo>
                      <a:lnTo>
                        <a:pt x="378" y="0"/>
                      </a:lnTo>
                      <a:lnTo>
                        <a:pt x="389" y="0"/>
                      </a:lnTo>
                      <a:lnTo>
                        <a:pt x="399" y="2"/>
                      </a:lnTo>
                      <a:lnTo>
                        <a:pt x="408" y="2"/>
                      </a:lnTo>
                      <a:lnTo>
                        <a:pt x="420" y="4"/>
                      </a:lnTo>
                      <a:lnTo>
                        <a:pt x="431" y="4"/>
                      </a:lnTo>
                      <a:lnTo>
                        <a:pt x="442" y="6"/>
                      </a:lnTo>
                      <a:lnTo>
                        <a:pt x="509" y="71"/>
                      </a:lnTo>
                      <a:lnTo>
                        <a:pt x="507" y="71"/>
                      </a:lnTo>
                      <a:lnTo>
                        <a:pt x="501" y="69"/>
                      </a:lnTo>
                      <a:lnTo>
                        <a:pt x="497" y="69"/>
                      </a:lnTo>
                      <a:lnTo>
                        <a:pt x="492" y="69"/>
                      </a:lnTo>
                      <a:lnTo>
                        <a:pt x="486" y="69"/>
                      </a:lnTo>
                      <a:lnTo>
                        <a:pt x="480" y="69"/>
                      </a:lnTo>
                      <a:lnTo>
                        <a:pt x="471" y="67"/>
                      </a:lnTo>
                      <a:lnTo>
                        <a:pt x="461" y="67"/>
                      </a:lnTo>
                      <a:lnTo>
                        <a:pt x="452" y="67"/>
                      </a:lnTo>
                      <a:lnTo>
                        <a:pt x="442" y="67"/>
                      </a:lnTo>
                      <a:lnTo>
                        <a:pt x="437" y="67"/>
                      </a:lnTo>
                      <a:lnTo>
                        <a:pt x="431" y="67"/>
                      </a:lnTo>
                      <a:lnTo>
                        <a:pt x="425" y="67"/>
                      </a:lnTo>
                      <a:lnTo>
                        <a:pt x="420" y="67"/>
                      </a:lnTo>
                      <a:lnTo>
                        <a:pt x="412" y="67"/>
                      </a:lnTo>
                      <a:lnTo>
                        <a:pt x="406" y="69"/>
                      </a:lnTo>
                      <a:lnTo>
                        <a:pt x="401" y="69"/>
                      </a:lnTo>
                      <a:lnTo>
                        <a:pt x="395" y="69"/>
                      </a:lnTo>
                      <a:lnTo>
                        <a:pt x="387" y="69"/>
                      </a:lnTo>
                      <a:lnTo>
                        <a:pt x="378" y="69"/>
                      </a:lnTo>
                      <a:lnTo>
                        <a:pt x="370" y="69"/>
                      </a:lnTo>
                      <a:lnTo>
                        <a:pt x="364" y="71"/>
                      </a:lnTo>
                      <a:lnTo>
                        <a:pt x="355" y="71"/>
                      </a:lnTo>
                      <a:lnTo>
                        <a:pt x="347" y="71"/>
                      </a:lnTo>
                      <a:lnTo>
                        <a:pt x="340" y="73"/>
                      </a:lnTo>
                      <a:lnTo>
                        <a:pt x="332" y="73"/>
                      </a:lnTo>
                      <a:lnTo>
                        <a:pt x="323" y="73"/>
                      </a:lnTo>
                      <a:lnTo>
                        <a:pt x="315" y="75"/>
                      </a:lnTo>
                      <a:lnTo>
                        <a:pt x="305" y="75"/>
                      </a:lnTo>
                      <a:lnTo>
                        <a:pt x="296" y="77"/>
                      </a:lnTo>
                      <a:lnTo>
                        <a:pt x="286" y="78"/>
                      </a:lnTo>
                      <a:lnTo>
                        <a:pt x="277" y="80"/>
                      </a:lnTo>
                      <a:lnTo>
                        <a:pt x="267" y="80"/>
                      </a:lnTo>
                      <a:lnTo>
                        <a:pt x="258" y="84"/>
                      </a:lnTo>
                      <a:lnTo>
                        <a:pt x="248" y="84"/>
                      </a:lnTo>
                      <a:lnTo>
                        <a:pt x="239" y="86"/>
                      </a:lnTo>
                      <a:lnTo>
                        <a:pt x="228" y="88"/>
                      </a:lnTo>
                      <a:lnTo>
                        <a:pt x="218" y="90"/>
                      </a:lnTo>
                      <a:lnTo>
                        <a:pt x="207" y="92"/>
                      </a:lnTo>
                      <a:lnTo>
                        <a:pt x="195" y="94"/>
                      </a:lnTo>
                      <a:lnTo>
                        <a:pt x="186" y="96"/>
                      </a:lnTo>
                      <a:lnTo>
                        <a:pt x="174" y="99"/>
                      </a:lnTo>
                      <a:lnTo>
                        <a:pt x="163" y="101"/>
                      </a:lnTo>
                      <a:lnTo>
                        <a:pt x="152" y="105"/>
                      </a:lnTo>
                      <a:lnTo>
                        <a:pt x="140" y="107"/>
                      </a:lnTo>
                      <a:lnTo>
                        <a:pt x="127" y="111"/>
                      </a:lnTo>
                      <a:lnTo>
                        <a:pt x="115" y="113"/>
                      </a:lnTo>
                      <a:lnTo>
                        <a:pt x="104" y="116"/>
                      </a:lnTo>
                      <a:lnTo>
                        <a:pt x="91" y="120"/>
                      </a:lnTo>
                      <a:lnTo>
                        <a:pt x="79" y="124"/>
                      </a:lnTo>
                      <a:lnTo>
                        <a:pt x="0" y="59"/>
                      </a:lnTo>
                      <a:close/>
                    </a:path>
                  </a:pathLst>
                </a:custGeom>
                <a:solidFill>
                  <a:srgbClr val="B3C2B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MX"/>
                </a:p>
              </p:txBody>
            </p:sp>
          </p:grpSp>
          <p:sp>
            <p:nvSpPr>
              <p:cNvPr id="27659" name="Freeform 24"/>
              <p:cNvSpPr>
                <a:spLocks noChangeAspect="1"/>
              </p:cNvSpPr>
              <p:nvPr/>
            </p:nvSpPr>
            <p:spPr bwMode="auto">
              <a:xfrm>
                <a:off x="1052" y="3017"/>
                <a:ext cx="1049" cy="482"/>
              </a:xfrm>
              <a:custGeom>
                <a:avLst/>
                <a:gdLst>
                  <a:gd name="T0" fmla="*/ 0 w 2159"/>
                  <a:gd name="T1" fmla="*/ 0 h 880"/>
                  <a:gd name="T2" fmla="*/ 758 w 2159"/>
                  <a:gd name="T3" fmla="*/ 743 h 880"/>
                  <a:gd name="T4" fmla="*/ 2159 w 2159"/>
                  <a:gd name="T5" fmla="*/ 304 h 880"/>
                  <a:gd name="T6" fmla="*/ 2159 w 2159"/>
                  <a:gd name="T7" fmla="*/ 416 h 880"/>
                  <a:gd name="T8" fmla="*/ 732 w 2159"/>
                  <a:gd name="T9" fmla="*/ 880 h 880"/>
                  <a:gd name="T10" fmla="*/ 0 w 2159"/>
                  <a:gd name="T11" fmla="*/ 142 h 880"/>
                  <a:gd name="T12" fmla="*/ 0 w 2159"/>
                  <a:gd name="T13" fmla="*/ 0 h 880"/>
                  <a:gd name="T14" fmla="*/ 0 w 2159"/>
                  <a:gd name="T15" fmla="*/ 0 h 8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59"/>
                  <a:gd name="T25" fmla="*/ 0 h 880"/>
                  <a:gd name="T26" fmla="*/ 2159 w 2159"/>
                  <a:gd name="T27" fmla="*/ 880 h 8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59" h="880">
                    <a:moveTo>
                      <a:pt x="0" y="0"/>
                    </a:moveTo>
                    <a:lnTo>
                      <a:pt x="758" y="743"/>
                    </a:lnTo>
                    <a:lnTo>
                      <a:pt x="2159" y="304"/>
                    </a:lnTo>
                    <a:lnTo>
                      <a:pt x="2159" y="416"/>
                    </a:lnTo>
                    <a:lnTo>
                      <a:pt x="732" y="880"/>
                    </a:lnTo>
                    <a:lnTo>
                      <a:pt x="0" y="1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>
                  <a:alpha val="79999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7660" name="Text Box 25"/>
              <p:cNvSpPr txBox="1">
                <a:spLocks noChangeArrowheads="1"/>
              </p:cNvSpPr>
              <p:nvPr/>
            </p:nvSpPr>
            <p:spPr bwMode="auto">
              <a:xfrm rot="-2023275">
                <a:off x="1557" y="2849"/>
                <a:ext cx="300" cy="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s-MX" sz="600">
                    <a:solidFill>
                      <a:schemeClr val="accent2"/>
                    </a:solidFill>
                    <a:latin typeface="Times New Roman" pitchFamily="18" charset="0"/>
                  </a:rPr>
                  <a:t>LSS </a:t>
                </a:r>
              </a:p>
              <a:p>
                <a:pPr algn="r"/>
                <a:r>
                  <a:rPr lang="es-MX" sz="600">
                    <a:solidFill>
                      <a:schemeClr val="accent2"/>
                    </a:solidFill>
                    <a:latin typeface="Times New Roman" pitchFamily="18" charset="0"/>
                  </a:rPr>
                  <a:t/>
                </a:r>
                <a:br>
                  <a:rPr lang="es-MX" sz="600">
                    <a:solidFill>
                      <a:schemeClr val="accent2"/>
                    </a:solidFill>
                    <a:latin typeface="Times New Roman" pitchFamily="18" charset="0"/>
                  </a:rPr>
                </a:br>
                <a:r>
                  <a:rPr lang="es-MX" sz="600">
                    <a:solidFill>
                      <a:schemeClr val="accent2"/>
                    </a:solidFill>
                    <a:latin typeface="Times New Roman" pitchFamily="18" charset="0"/>
                  </a:rPr>
                  <a:t>LISSSTE</a:t>
                </a:r>
              </a:p>
            </p:txBody>
          </p:sp>
        </p:grpSp>
      </p:grpSp>
      <p:sp>
        <p:nvSpPr>
          <p:cNvPr id="27652" name="Rectangle 26"/>
          <p:cNvSpPr>
            <a:spLocks noChangeArrowheads="1"/>
          </p:cNvSpPr>
          <p:nvPr/>
        </p:nvSpPr>
        <p:spPr bwMode="auto">
          <a:xfrm>
            <a:off x="884238" y="1758950"/>
            <a:ext cx="770255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5000"/>
              </a:spcBef>
              <a:spcAft>
                <a:spcPct val="25000"/>
              </a:spcAft>
              <a:buClr>
                <a:srgbClr val="294A8D"/>
              </a:buClr>
              <a:buFont typeface="Wingdings" pitchFamily="2" charset="2"/>
              <a:buChar char="n"/>
            </a:pPr>
            <a:r>
              <a:rPr lang="es-MX" sz="1600" dirty="0">
                <a:latin typeface="Georgia" pitchFamily="18" charset="0"/>
              </a:rPr>
              <a:t>Actualmente, la Ley del Seguro Social (LSS) y la Ley del ISSSTE (LISSSTE) establecen que los trabajadores que reúnan los requisitos legales pueden disponer del saldo de su cuenta individual para disfrutar de una </a:t>
            </a:r>
            <a:r>
              <a:rPr lang="es-MX" sz="1600" u="sng" dirty="0">
                <a:solidFill>
                  <a:srgbClr val="B80000"/>
                </a:solidFill>
                <a:latin typeface="Georgia" pitchFamily="18" charset="0"/>
              </a:rPr>
              <a:t>pensión de retiro, cesantía en edad avanzada o vejez (RCV)</a:t>
            </a:r>
            <a:r>
              <a:rPr lang="es-MX" sz="1600" dirty="0">
                <a:solidFill>
                  <a:srgbClr val="B80000"/>
                </a:solidFill>
                <a:latin typeface="Georgia" pitchFamily="18" charset="0"/>
              </a:rPr>
              <a:t>.</a:t>
            </a:r>
            <a:r>
              <a:rPr lang="es-MX" sz="1600" dirty="0">
                <a:latin typeface="Georgia" pitchFamily="18" charset="0"/>
              </a:rPr>
              <a:t> </a:t>
            </a:r>
          </a:p>
          <a:p>
            <a:pPr marL="342900" indent="-342900" algn="just">
              <a:spcBef>
                <a:spcPct val="25000"/>
              </a:spcBef>
              <a:spcAft>
                <a:spcPct val="25000"/>
              </a:spcAft>
              <a:buClr>
                <a:srgbClr val="294A8D"/>
              </a:buClr>
              <a:buFont typeface="Wingdings" pitchFamily="2" charset="2"/>
              <a:buChar char="n"/>
            </a:pPr>
            <a:r>
              <a:rPr lang="es-MX" sz="1600" dirty="0">
                <a:latin typeface="Georgia" pitchFamily="18" charset="0"/>
              </a:rPr>
              <a:t>Para ello pueden elegir entre </a:t>
            </a:r>
            <a:r>
              <a:rPr lang="es-MX" sz="1600" u="sng" dirty="0">
                <a:solidFill>
                  <a:srgbClr val="B80000"/>
                </a:solidFill>
                <a:latin typeface="Georgia" pitchFamily="18" charset="0"/>
              </a:rPr>
              <a:t>dos modalidades</a:t>
            </a:r>
            <a:r>
              <a:rPr lang="es-MX" sz="1600" dirty="0">
                <a:latin typeface="Georgia" pitchFamily="18" charset="0"/>
              </a:rPr>
              <a:t> </a:t>
            </a:r>
            <a:r>
              <a:rPr lang="es-MX" sz="1600" baseline="30000" dirty="0">
                <a:latin typeface="Georgia" pitchFamily="18" charset="0"/>
              </a:rPr>
              <a:t>1</a:t>
            </a:r>
            <a:r>
              <a:rPr lang="es-MX" sz="1600" dirty="0">
                <a:latin typeface="Georgia" pitchFamily="18" charset="0"/>
              </a:rPr>
              <a:t>: </a:t>
            </a:r>
            <a:endParaRPr lang="es-MX" sz="1400" u="sng" dirty="0">
              <a:solidFill>
                <a:srgbClr val="BA2C00"/>
              </a:solidFill>
              <a:latin typeface="Georgia" pitchFamily="18" charset="0"/>
            </a:endParaRPr>
          </a:p>
        </p:txBody>
      </p:sp>
      <p:sp>
        <p:nvSpPr>
          <p:cNvPr id="27653" name="Text Box 27"/>
          <p:cNvSpPr txBox="1">
            <a:spLocks noChangeArrowheads="1"/>
          </p:cNvSpPr>
          <p:nvPr/>
        </p:nvSpPr>
        <p:spPr bwMode="auto">
          <a:xfrm>
            <a:off x="879475" y="6157913"/>
            <a:ext cx="806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276225">
              <a:tabLst>
                <a:tab pos="361950" algn="l"/>
              </a:tabLst>
            </a:pPr>
            <a:r>
              <a:rPr lang="es-MX" sz="1200" baseline="30000">
                <a:solidFill>
                  <a:srgbClr val="4D4D4D"/>
                </a:solidFill>
                <a:latin typeface="Georgia" pitchFamily="18" charset="0"/>
              </a:rPr>
              <a:t>1 </a:t>
            </a:r>
            <a:r>
              <a:rPr lang="es-MX" sz="1200">
                <a:solidFill>
                  <a:srgbClr val="4D4D4D"/>
                </a:solidFill>
                <a:latin typeface="Georgia" pitchFamily="18" charset="0"/>
              </a:rPr>
              <a:t>  	En el supuesto de que el saldo de la cuenta individual no alcance a cubrir el monto de una pensión mínima garantizada (PMG), el trabajador no tendrá ese derecho de elección.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Análisis de otras modalidades de </a:t>
            </a:r>
            <a:r>
              <a:rPr lang="es-MX" dirty="0" smtClean="0"/>
              <a:t>pensión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sz="1800" dirty="0" smtClean="0">
                <a:solidFill>
                  <a:srgbClr val="BA2C00"/>
                </a:solidFill>
              </a:rPr>
              <a:t>Antecedentes</a:t>
            </a:r>
            <a:endParaRPr lang="es-ES" sz="1800" dirty="0" smtClean="0">
              <a:solidFill>
                <a:srgbClr val="BA2C00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sz="1600" dirty="0" smtClean="0"/>
              <a:t>Con base en la experiencia internacional se </a:t>
            </a:r>
            <a:r>
              <a:rPr lang="es-MX" sz="1600" dirty="0" smtClean="0"/>
              <a:t>presentarán a continuación </a:t>
            </a:r>
            <a:r>
              <a:rPr lang="es-MX" sz="1600" u="sng" dirty="0" smtClean="0">
                <a:solidFill>
                  <a:srgbClr val="B80000"/>
                </a:solidFill>
              </a:rPr>
              <a:t>otros </a:t>
            </a:r>
            <a:r>
              <a:rPr lang="es-MX" sz="1600" u="sng" dirty="0" smtClean="0">
                <a:solidFill>
                  <a:srgbClr val="B80000"/>
                </a:solidFill>
              </a:rPr>
              <a:t>esquemas de anualidades que podrían brindar mayor flexibilidad</a:t>
            </a:r>
            <a:r>
              <a:rPr lang="es-MX" sz="1600" dirty="0" smtClean="0"/>
              <a:t> en la utilización de los recursos acumulados por parte del trabajador, y que podrían en su caso, ajustarse de mejor forma a las necesidades de los pensionados.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Análisis de otras modalidades de </a:t>
            </a:r>
            <a:r>
              <a:rPr lang="es-MX" dirty="0" smtClean="0"/>
              <a:t>pensión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sz="1800" dirty="0" smtClean="0">
                <a:solidFill>
                  <a:srgbClr val="B80000"/>
                </a:solidFill>
              </a:rPr>
              <a:t>mapa de riesgos: (1) RV y (2) RP</a:t>
            </a:r>
            <a:endParaRPr lang="es-ES" sz="1800" dirty="0" smtClean="0">
              <a:solidFill>
                <a:srgbClr val="B80000"/>
              </a:solidFill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788988" y="122238"/>
            <a:ext cx="70231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80000"/>
              </a:lnSpc>
            </a:pPr>
            <a:endParaRPr lang="en-US" u="sng">
              <a:solidFill>
                <a:srgbClr val="BA2C00"/>
              </a:solidFill>
              <a:latin typeface="Georgia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60450" y="1968500"/>
            <a:ext cx="7213600" cy="4506913"/>
            <a:chOff x="746" y="1228"/>
            <a:chExt cx="4544" cy="2839"/>
          </a:xfrm>
        </p:grpSpPr>
        <p:sp>
          <p:nvSpPr>
            <p:cNvPr id="29707" name="Text Box 5"/>
            <p:cNvSpPr txBox="1">
              <a:spLocks noChangeArrowheads="1"/>
            </p:cNvSpPr>
            <p:nvPr/>
          </p:nvSpPr>
          <p:spPr bwMode="auto">
            <a:xfrm>
              <a:off x="2428" y="3894"/>
              <a:ext cx="94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" sz="1200">
                  <a:solidFill>
                    <a:srgbClr val="17477B"/>
                  </a:solidFill>
                  <a:latin typeface="Georgia" pitchFamily="18" charset="0"/>
                </a:rPr>
                <a:t>Riesgo de inversión</a:t>
              </a:r>
            </a:p>
          </p:txBody>
        </p:sp>
        <p:sp>
          <p:nvSpPr>
            <p:cNvPr id="29708" name="AutoShape 6"/>
            <p:cNvSpPr>
              <a:spLocks noChangeArrowheads="1"/>
            </p:cNvSpPr>
            <p:nvPr/>
          </p:nvSpPr>
          <p:spPr bwMode="auto">
            <a:xfrm flipH="1">
              <a:off x="1174" y="3707"/>
              <a:ext cx="3493" cy="165"/>
            </a:xfrm>
            <a:prstGeom prst="rtTriangle">
              <a:avLst/>
            </a:prstGeom>
            <a:solidFill>
              <a:srgbClr val="276195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es-MX">
                <a:solidFill>
                  <a:srgbClr val="F8F8F8"/>
                </a:solidFill>
                <a:latin typeface="Georgia" pitchFamily="18" charset="0"/>
              </a:endParaRPr>
            </a:p>
          </p:txBody>
        </p:sp>
        <p:sp>
          <p:nvSpPr>
            <p:cNvPr id="29709" name="Text Box 7"/>
            <p:cNvSpPr txBox="1">
              <a:spLocks noChangeArrowheads="1"/>
            </p:cNvSpPr>
            <p:nvPr/>
          </p:nvSpPr>
          <p:spPr bwMode="auto">
            <a:xfrm>
              <a:off x="4348" y="3662"/>
              <a:ext cx="2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>
                  <a:solidFill>
                    <a:srgbClr val="F8F8F8"/>
                  </a:solidFill>
                  <a:latin typeface="Georgia" pitchFamily="18" charset="0"/>
                </a:rPr>
                <a:t>+</a:t>
              </a:r>
              <a:endParaRPr lang="es-ES">
                <a:solidFill>
                  <a:srgbClr val="F8F8F8"/>
                </a:solidFill>
                <a:latin typeface="Georgia" pitchFamily="18" charset="0"/>
              </a:endParaRPr>
            </a:p>
          </p:txBody>
        </p:sp>
        <p:sp>
          <p:nvSpPr>
            <p:cNvPr id="29710" name="Text Box 8"/>
            <p:cNvSpPr txBox="1">
              <a:spLocks noChangeArrowheads="1"/>
            </p:cNvSpPr>
            <p:nvPr/>
          </p:nvSpPr>
          <p:spPr bwMode="auto">
            <a:xfrm>
              <a:off x="1105" y="3522"/>
              <a:ext cx="43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3600">
                  <a:solidFill>
                    <a:srgbClr val="333333"/>
                  </a:solidFill>
                  <a:latin typeface="Georgia" pitchFamily="18" charset="0"/>
                </a:rPr>
                <a:t>   -</a:t>
              </a:r>
            </a:p>
          </p:txBody>
        </p:sp>
        <p:sp>
          <p:nvSpPr>
            <p:cNvPr id="29711" name="AutoShape 9"/>
            <p:cNvSpPr>
              <a:spLocks noChangeArrowheads="1"/>
            </p:cNvSpPr>
            <p:nvPr/>
          </p:nvSpPr>
          <p:spPr bwMode="auto">
            <a:xfrm rot="16200000" flipH="1">
              <a:off x="-90" y="2344"/>
              <a:ext cx="2268" cy="204"/>
            </a:xfrm>
            <a:prstGeom prst="rtTriangle">
              <a:avLst/>
            </a:prstGeom>
            <a:solidFill>
              <a:srgbClr val="BA2C00"/>
            </a:solidFill>
            <a:ln w="9525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r"/>
              <a:endParaRPr lang="es-MX">
                <a:solidFill>
                  <a:srgbClr val="F8F8F8"/>
                </a:solidFill>
                <a:latin typeface="Georgia" pitchFamily="18" charset="0"/>
              </a:endParaRPr>
            </a:p>
          </p:txBody>
        </p:sp>
        <p:sp>
          <p:nvSpPr>
            <p:cNvPr id="29712" name="Text Box 10"/>
            <p:cNvSpPr txBox="1">
              <a:spLocks noChangeArrowheads="1"/>
            </p:cNvSpPr>
            <p:nvPr/>
          </p:nvSpPr>
          <p:spPr bwMode="auto">
            <a:xfrm rot="-5400000">
              <a:off x="923" y="1301"/>
              <a:ext cx="2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2000">
                  <a:solidFill>
                    <a:srgbClr val="F8F8F8"/>
                  </a:solidFill>
                  <a:latin typeface="Georgia" pitchFamily="18" charset="0"/>
                </a:rPr>
                <a:t>+</a:t>
              </a:r>
            </a:p>
          </p:txBody>
        </p:sp>
        <p:sp>
          <p:nvSpPr>
            <p:cNvPr id="29713" name="Text Box 11"/>
            <p:cNvSpPr txBox="1">
              <a:spLocks noChangeArrowheads="1"/>
            </p:cNvSpPr>
            <p:nvPr/>
          </p:nvSpPr>
          <p:spPr bwMode="auto">
            <a:xfrm rot="-5400000">
              <a:off x="767" y="3247"/>
              <a:ext cx="36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3600">
                  <a:solidFill>
                    <a:srgbClr val="333333"/>
                  </a:solidFill>
                  <a:latin typeface="Georgia" pitchFamily="18" charset="0"/>
                </a:rPr>
                <a:t>  -</a:t>
              </a:r>
            </a:p>
          </p:txBody>
        </p:sp>
        <p:sp>
          <p:nvSpPr>
            <p:cNvPr id="29714" name="Text Box 12"/>
            <p:cNvSpPr txBox="1">
              <a:spLocks noChangeArrowheads="1"/>
            </p:cNvSpPr>
            <p:nvPr/>
          </p:nvSpPr>
          <p:spPr bwMode="auto">
            <a:xfrm rot="-5400000">
              <a:off x="338" y="2361"/>
              <a:ext cx="101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" sz="1200">
                  <a:solidFill>
                    <a:srgbClr val="BA2C00"/>
                  </a:solidFill>
                  <a:latin typeface="Georgia" pitchFamily="18" charset="0"/>
                </a:rPr>
                <a:t>Riesgo de longevidad</a:t>
              </a:r>
            </a:p>
          </p:txBody>
        </p:sp>
        <p:sp>
          <p:nvSpPr>
            <p:cNvPr id="29715" name="AutoShape 13"/>
            <p:cNvSpPr>
              <a:spLocks noChangeAspect="1" noChangeArrowheads="1" noTextEdit="1"/>
            </p:cNvSpPr>
            <p:nvPr/>
          </p:nvSpPr>
          <p:spPr bwMode="auto">
            <a:xfrm>
              <a:off x="1076" y="1228"/>
              <a:ext cx="4214" cy="2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9716" name="Rectangle 14"/>
            <p:cNvSpPr>
              <a:spLocks noChangeArrowheads="1"/>
            </p:cNvSpPr>
            <p:nvPr/>
          </p:nvSpPr>
          <p:spPr bwMode="auto">
            <a:xfrm>
              <a:off x="1314" y="1310"/>
              <a:ext cx="3358" cy="2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9717" name="Line 15"/>
            <p:cNvSpPr>
              <a:spLocks noChangeShapeType="1"/>
            </p:cNvSpPr>
            <p:nvPr/>
          </p:nvSpPr>
          <p:spPr bwMode="auto">
            <a:xfrm>
              <a:off x="1314" y="3604"/>
              <a:ext cx="3358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9718" name="Line 16"/>
            <p:cNvSpPr>
              <a:spLocks noChangeShapeType="1"/>
            </p:cNvSpPr>
            <p:nvPr/>
          </p:nvSpPr>
          <p:spPr bwMode="auto">
            <a:xfrm>
              <a:off x="1314" y="3145"/>
              <a:ext cx="3358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9719" name="Line 17"/>
            <p:cNvSpPr>
              <a:spLocks noChangeShapeType="1"/>
            </p:cNvSpPr>
            <p:nvPr/>
          </p:nvSpPr>
          <p:spPr bwMode="auto">
            <a:xfrm>
              <a:off x="1314" y="2686"/>
              <a:ext cx="3358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9720" name="Line 18"/>
            <p:cNvSpPr>
              <a:spLocks noChangeShapeType="1"/>
            </p:cNvSpPr>
            <p:nvPr/>
          </p:nvSpPr>
          <p:spPr bwMode="auto">
            <a:xfrm>
              <a:off x="1314" y="2227"/>
              <a:ext cx="3358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9721" name="Line 19"/>
            <p:cNvSpPr>
              <a:spLocks noChangeShapeType="1"/>
            </p:cNvSpPr>
            <p:nvPr/>
          </p:nvSpPr>
          <p:spPr bwMode="auto">
            <a:xfrm>
              <a:off x="1314" y="1768"/>
              <a:ext cx="3358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9722" name="Line 20"/>
            <p:cNvSpPr>
              <a:spLocks noChangeShapeType="1"/>
            </p:cNvSpPr>
            <p:nvPr/>
          </p:nvSpPr>
          <p:spPr bwMode="auto">
            <a:xfrm>
              <a:off x="1314" y="1310"/>
              <a:ext cx="3358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9723" name="Line 21"/>
            <p:cNvSpPr>
              <a:spLocks noChangeShapeType="1"/>
            </p:cNvSpPr>
            <p:nvPr/>
          </p:nvSpPr>
          <p:spPr bwMode="auto">
            <a:xfrm>
              <a:off x="1314" y="1310"/>
              <a:ext cx="0" cy="229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9724" name="Line 22"/>
            <p:cNvSpPr>
              <a:spLocks noChangeShapeType="1"/>
            </p:cNvSpPr>
            <p:nvPr/>
          </p:nvSpPr>
          <p:spPr bwMode="auto">
            <a:xfrm>
              <a:off x="1983" y="1310"/>
              <a:ext cx="0" cy="229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9725" name="Line 23"/>
            <p:cNvSpPr>
              <a:spLocks noChangeShapeType="1"/>
            </p:cNvSpPr>
            <p:nvPr/>
          </p:nvSpPr>
          <p:spPr bwMode="auto">
            <a:xfrm>
              <a:off x="2658" y="1310"/>
              <a:ext cx="0" cy="229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9726" name="Line 24"/>
            <p:cNvSpPr>
              <a:spLocks noChangeShapeType="1"/>
            </p:cNvSpPr>
            <p:nvPr/>
          </p:nvSpPr>
          <p:spPr bwMode="auto">
            <a:xfrm>
              <a:off x="3327" y="1310"/>
              <a:ext cx="0" cy="229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9727" name="Line 25"/>
            <p:cNvSpPr>
              <a:spLocks noChangeShapeType="1"/>
            </p:cNvSpPr>
            <p:nvPr/>
          </p:nvSpPr>
          <p:spPr bwMode="auto">
            <a:xfrm>
              <a:off x="4002" y="1310"/>
              <a:ext cx="0" cy="229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9728" name="Line 26"/>
            <p:cNvSpPr>
              <a:spLocks noChangeShapeType="1"/>
            </p:cNvSpPr>
            <p:nvPr/>
          </p:nvSpPr>
          <p:spPr bwMode="auto">
            <a:xfrm>
              <a:off x="4672" y="1310"/>
              <a:ext cx="0" cy="229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9729" name="Rectangle 27"/>
            <p:cNvSpPr>
              <a:spLocks noChangeArrowheads="1"/>
            </p:cNvSpPr>
            <p:nvPr/>
          </p:nvSpPr>
          <p:spPr bwMode="auto">
            <a:xfrm>
              <a:off x="1314" y="1310"/>
              <a:ext cx="3358" cy="2294"/>
            </a:xfrm>
            <a:prstGeom prst="rect">
              <a:avLst/>
            </a:prstGeom>
            <a:noFill/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7204075" y="1600200"/>
            <a:ext cx="1468438" cy="588963"/>
            <a:chOff x="4538" y="1008"/>
            <a:chExt cx="925" cy="371"/>
          </a:xfrm>
        </p:grpSpPr>
        <p:sp>
          <p:nvSpPr>
            <p:cNvPr id="29705" name="Oval 29"/>
            <p:cNvSpPr>
              <a:spLocks noChangeAspect="1" noChangeArrowheads="1"/>
            </p:cNvSpPr>
            <p:nvPr/>
          </p:nvSpPr>
          <p:spPr bwMode="auto">
            <a:xfrm>
              <a:off x="4538" y="1268"/>
              <a:ext cx="111" cy="111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9706" name="Text Box 30"/>
            <p:cNvSpPr txBox="1">
              <a:spLocks noChangeArrowheads="1"/>
            </p:cNvSpPr>
            <p:nvPr/>
          </p:nvSpPr>
          <p:spPr bwMode="auto">
            <a:xfrm>
              <a:off x="4600" y="1008"/>
              <a:ext cx="8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200" u="sng">
                  <a:solidFill>
                    <a:srgbClr val="B80000"/>
                  </a:solidFill>
                  <a:latin typeface="Georgia" pitchFamily="18" charset="0"/>
                </a:rPr>
                <a:t>2: Retiro</a:t>
              </a:r>
            </a:p>
            <a:p>
              <a:r>
                <a:rPr lang="es-MX" sz="1200" u="sng">
                  <a:solidFill>
                    <a:srgbClr val="B80000"/>
                  </a:solidFill>
                  <a:latin typeface="Georgia" pitchFamily="18" charset="0"/>
                </a:rPr>
                <a:t>Programado (RP)</a:t>
              </a:r>
              <a:endParaRPr lang="es-ES" sz="1200" u="sng">
                <a:solidFill>
                  <a:srgbClr val="B80000"/>
                </a:solidFill>
                <a:latin typeface="Georgia" pitchFamily="18" charset="0"/>
              </a:endParaRP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1873250" y="5256213"/>
            <a:ext cx="1223963" cy="557212"/>
            <a:chOff x="1180" y="3311"/>
            <a:chExt cx="771" cy="351"/>
          </a:xfrm>
        </p:grpSpPr>
        <p:sp>
          <p:nvSpPr>
            <p:cNvPr id="29703" name="Text Box 32"/>
            <p:cNvSpPr txBox="1">
              <a:spLocks noChangeArrowheads="1"/>
            </p:cNvSpPr>
            <p:nvPr/>
          </p:nvSpPr>
          <p:spPr bwMode="auto">
            <a:xfrm>
              <a:off x="1261" y="3311"/>
              <a:ext cx="6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200" u="sng">
                  <a:solidFill>
                    <a:srgbClr val="B80000"/>
                  </a:solidFill>
                  <a:latin typeface="Georgia" pitchFamily="18" charset="0"/>
                </a:rPr>
                <a:t>1: Renta </a:t>
              </a:r>
            </a:p>
            <a:p>
              <a:r>
                <a:rPr lang="es-MX" sz="1200" u="sng">
                  <a:solidFill>
                    <a:srgbClr val="B80000"/>
                  </a:solidFill>
                  <a:latin typeface="Georgia" pitchFamily="18" charset="0"/>
                </a:rPr>
                <a:t>Vitalicia (RV)</a:t>
              </a:r>
              <a:endParaRPr lang="es-ES" sz="1200" u="sng">
                <a:solidFill>
                  <a:srgbClr val="B80000"/>
                </a:solidFill>
                <a:latin typeface="Georgia" pitchFamily="18" charset="0"/>
              </a:endParaRPr>
            </a:p>
          </p:txBody>
        </p:sp>
        <p:sp>
          <p:nvSpPr>
            <p:cNvPr id="29704" name="Oval 33"/>
            <p:cNvSpPr>
              <a:spLocks noChangeAspect="1" noChangeArrowheads="1"/>
            </p:cNvSpPr>
            <p:nvPr/>
          </p:nvSpPr>
          <p:spPr bwMode="auto">
            <a:xfrm>
              <a:off x="1180" y="3551"/>
              <a:ext cx="111" cy="111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Análisis de otras modalidades de </a:t>
            </a:r>
            <a:r>
              <a:rPr lang="es-MX" dirty="0" smtClean="0"/>
              <a:t>pensión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sz="1800" dirty="0" smtClean="0">
                <a:solidFill>
                  <a:srgbClr val="B80000"/>
                </a:solidFill>
              </a:rPr>
              <a:t>mapa de riesgos: (3) RPT-RVD</a:t>
            </a:r>
            <a:endParaRPr lang="es-ES" sz="1800" dirty="0" smtClean="0">
              <a:solidFill>
                <a:srgbClr val="B80000"/>
              </a:solidFill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788988" y="122238"/>
            <a:ext cx="70231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80000"/>
              </a:lnSpc>
            </a:pPr>
            <a:endParaRPr lang="en-US" u="sng">
              <a:solidFill>
                <a:srgbClr val="BA2C00"/>
              </a:solidFill>
              <a:latin typeface="Georgia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60450" y="1968500"/>
            <a:ext cx="7213600" cy="4506913"/>
            <a:chOff x="746" y="1228"/>
            <a:chExt cx="4544" cy="2839"/>
          </a:xfrm>
        </p:grpSpPr>
        <p:sp>
          <p:nvSpPr>
            <p:cNvPr id="30734" name="Text Box 5"/>
            <p:cNvSpPr txBox="1">
              <a:spLocks noChangeArrowheads="1"/>
            </p:cNvSpPr>
            <p:nvPr/>
          </p:nvSpPr>
          <p:spPr bwMode="auto">
            <a:xfrm>
              <a:off x="2428" y="3894"/>
              <a:ext cx="94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" sz="1200">
                  <a:solidFill>
                    <a:srgbClr val="17477B"/>
                  </a:solidFill>
                  <a:latin typeface="Georgia" pitchFamily="18" charset="0"/>
                </a:rPr>
                <a:t>Riesgo de inversión</a:t>
              </a:r>
            </a:p>
          </p:txBody>
        </p:sp>
        <p:sp>
          <p:nvSpPr>
            <p:cNvPr id="30735" name="AutoShape 6"/>
            <p:cNvSpPr>
              <a:spLocks noChangeArrowheads="1"/>
            </p:cNvSpPr>
            <p:nvPr/>
          </p:nvSpPr>
          <p:spPr bwMode="auto">
            <a:xfrm flipH="1">
              <a:off x="1174" y="3707"/>
              <a:ext cx="3493" cy="165"/>
            </a:xfrm>
            <a:prstGeom prst="rtTriangle">
              <a:avLst/>
            </a:prstGeom>
            <a:solidFill>
              <a:srgbClr val="276195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es-MX">
                <a:solidFill>
                  <a:srgbClr val="F8F8F8"/>
                </a:solidFill>
                <a:latin typeface="Georgia" pitchFamily="18" charset="0"/>
              </a:endParaRPr>
            </a:p>
          </p:txBody>
        </p:sp>
        <p:sp>
          <p:nvSpPr>
            <p:cNvPr id="30736" name="Text Box 7"/>
            <p:cNvSpPr txBox="1">
              <a:spLocks noChangeArrowheads="1"/>
            </p:cNvSpPr>
            <p:nvPr/>
          </p:nvSpPr>
          <p:spPr bwMode="auto">
            <a:xfrm>
              <a:off x="4348" y="3662"/>
              <a:ext cx="2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>
                  <a:solidFill>
                    <a:srgbClr val="F8F8F8"/>
                  </a:solidFill>
                  <a:latin typeface="Georgia" pitchFamily="18" charset="0"/>
                </a:rPr>
                <a:t>+</a:t>
              </a:r>
              <a:endParaRPr lang="es-ES">
                <a:solidFill>
                  <a:srgbClr val="F8F8F8"/>
                </a:solidFill>
                <a:latin typeface="Georgia" pitchFamily="18" charset="0"/>
              </a:endParaRPr>
            </a:p>
          </p:txBody>
        </p:sp>
        <p:sp>
          <p:nvSpPr>
            <p:cNvPr id="30737" name="Text Box 8"/>
            <p:cNvSpPr txBox="1">
              <a:spLocks noChangeArrowheads="1"/>
            </p:cNvSpPr>
            <p:nvPr/>
          </p:nvSpPr>
          <p:spPr bwMode="auto">
            <a:xfrm>
              <a:off x="1105" y="3522"/>
              <a:ext cx="43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3600">
                  <a:solidFill>
                    <a:srgbClr val="333333"/>
                  </a:solidFill>
                  <a:latin typeface="Georgia" pitchFamily="18" charset="0"/>
                </a:rPr>
                <a:t>   -</a:t>
              </a:r>
            </a:p>
          </p:txBody>
        </p:sp>
        <p:sp>
          <p:nvSpPr>
            <p:cNvPr id="30738" name="AutoShape 9"/>
            <p:cNvSpPr>
              <a:spLocks noChangeArrowheads="1"/>
            </p:cNvSpPr>
            <p:nvPr/>
          </p:nvSpPr>
          <p:spPr bwMode="auto">
            <a:xfrm rot="16200000" flipH="1">
              <a:off x="-90" y="2344"/>
              <a:ext cx="2268" cy="204"/>
            </a:xfrm>
            <a:prstGeom prst="rtTriangle">
              <a:avLst/>
            </a:prstGeom>
            <a:solidFill>
              <a:srgbClr val="BA2C00"/>
            </a:solidFill>
            <a:ln w="9525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r"/>
              <a:endParaRPr lang="es-MX">
                <a:solidFill>
                  <a:srgbClr val="F8F8F8"/>
                </a:solidFill>
                <a:latin typeface="Georgia" pitchFamily="18" charset="0"/>
              </a:endParaRPr>
            </a:p>
          </p:txBody>
        </p:sp>
        <p:sp>
          <p:nvSpPr>
            <p:cNvPr id="30739" name="Text Box 10"/>
            <p:cNvSpPr txBox="1">
              <a:spLocks noChangeArrowheads="1"/>
            </p:cNvSpPr>
            <p:nvPr/>
          </p:nvSpPr>
          <p:spPr bwMode="auto">
            <a:xfrm rot="-5400000">
              <a:off x="923" y="1301"/>
              <a:ext cx="2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2000">
                  <a:solidFill>
                    <a:srgbClr val="F8F8F8"/>
                  </a:solidFill>
                  <a:latin typeface="Georgia" pitchFamily="18" charset="0"/>
                </a:rPr>
                <a:t>+</a:t>
              </a:r>
            </a:p>
          </p:txBody>
        </p:sp>
        <p:sp>
          <p:nvSpPr>
            <p:cNvPr id="30740" name="Text Box 11"/>
            <p:cNvSpPr txBox="1">
              <a:spLocks noChangeArrowheads="1"/>
            </p:cNvSpPr>
            <p:nvPr/>
          </p:nvSpPr>
          <p:spPr bwMode="auto">
            <a:xfrm rot="-5400000">
              <a:off x="767" y="3247"/>
              <a:ext cx="36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3600">
                  <a:solidFill>
                    <a:srgbClr val="333333"/>
                  </a:solidFill>
                  <a:latin typeface="Georgia" pitchFamily="18" charset="0"/>
                </a:rPr>
                <a:t>  -</a:t>
              </a:r>
            </a:p>
          </p:txBody>
        </p:sp>
        <p:sp>
          <p:nvSpPr>
            <p:cNvPr id="30741" name="Text Box 12"/>
            <p:cNvSpPr txBox="1">
              <a:spLocks noChangeArrowheads="1"/>
            </p:cNvSpPr>
            <p:nvPr/>
          </p:nvSpPr>
          <p:spPr bwMode="auto">
            <a:xfrm rot="-5400000">
              <a:off x="338" y="2361"/>
              <a:ext cx="101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" sz="1200">
                  <a:solidFill>
                    <a:srgbClr val="BA2C00"/>
                  </a:solidFill>
                  <a:latin typeface="Georgia" pitchFamily="18" charset="0"/>
                </a:rPr>
                <a:t>Riesgo de longevidad</a:t>
              </a:r>
            </a:p>
          </p:txBody>
        </p:sp>
        <p:sp>
          <p:nvSpPr>
            <p:cNvPr id="30742" name="AutoShape 13"/>
            <p:cNvSpPr>
              <a:spLocks noChangeAspect="1" noChangeArrowheads="1" noTextEdit="1"/>
            </p:cNvSpPr>
            <p:nvPr/>
          </p:nvSpPr>
          <p:spPr bwMode="auto">
            <a:xfrm>
              <a:off x="1076" y="1228"/>
              <a:ext cx="4214" cy="2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0743" name="Rectangle 14"/>
            <p:cNvSpPr>
              <a:spLocks noChangeArrowheads="1"/>
            </p:cNvSpPr>
            <p:nvPr/>
          </p:nvSpPr>
          <p:spPr bwMode="auto">
            <a:xfrm>
              <a:off x="1314" y="1310"/>
              <a:ext cx="3358" cy="2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0744" name="Line 15"/>
            <p:cNvSpPr>
              <a:spLocks noChangeShapeType="1"/>
            </p:cNvSpPr>
            <p:nvPr/>
          </p:nvSpPr>
          <p:spPr bwMode="auto">
            <a:xfrm>
              <a:off x="1314" y="3604"/>
              <a:ext cx="3358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0745" name="Line 16"/>
            <p:cNvSpPr>
              <a:spLocks noChangeShapeType="1"/>
            </p:cNvSpPr>
            <p:nvPr/>
          </p:nvSpPr>
          <p:spPr bwMode="auto">
            <a:xfrm>
              <a:off x="1314" y="3145"/>
              <a:ext cx="3358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0746" name="Line 17"/>
            <p:cNvSpPr>
              <a:spLocks noChangeShapeType="1"/>
            </p:cNvSpPr>
            <p:nvPr/>
          </p:nvSpPr>
          <p:spPr bwMode="auto">
            <a:xfrm>
              <a:off x="1314" y="2686"/>
              <a:ext cx="3358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0747" name="Line 18"/>
            <p:cNvSpPr>
              <a:spLocks noChangeShapeType="1"/>
            </p:cNvSpPr>
            <p:nvPr/>
          </p:nvSpPr>
          <p:spPr bwMode="auto">
            <a:xfrm>
              <a:off x="1314" y="2227"/>
              <a:ext cx="3358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0748" name="Line 19"/>
            <p:cNvSpPr>
              <a:spLocks noChangeShapeType="1"/>
            </p:cNvSpPr>
            <p:nvPr/>
          </p:nvSpPr>
          <p:spPr bwMode="auto">
            <a:xfrm>
              <a:off x="1314" y="1768"/>
              <a:ext cx="3358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0749" name="Line 20"/>
            <p:cNvSpPr>
              <a:spLocks noChangeShapeType="1"/>
            </p:cNvSpPr>
            <p:nvPr/>
          </p:nvSpPr>
          <p:spPr bwMode="auto">
            <a:xfrm>
              <a:off x="1314" y="1310"/>
              <a:ext cx="3358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0750" name="Line 21"/>
            <p:cNvSpPr>
              <a:spLocks noChangeShapeType="1"/>
            </p:cNvSpPr>
            <p:nvPr/>
          </p:nvSpPr>
          <p:spPr bwMode="auto">
            <a:xfrm>
              <a:off x="1314" y="1310"/>
              <a:ext cx="0" cy="229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0751" name="Line 22"/>
            <p:cNvSpPr>
              <a:spLocks noChangeShapeType="1"/>
            </p:cNvSpPr>
            <p:nvPr/>
          </p:nvSpPr>
          <p:spPr bwMode="auto">
            <a:xfrm>
              <a:off x="1983" y="1310"/>
              <a:ext cx="0" cy="229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0752" name="Line 23"/>
            <p:cNvSpPr>
              <a:spLocks noChangeShapeType="1"/>
            </p:cNvSpPr>
            <p:nvPr/>
          </p:nvSpPr>
          <p:spPr bwMode="auto">
            <a:xfrm>
              <a:off x="2658" y="1310"/>
              <a:ext cx="0" cy="229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0753" name="Line 24"/>
            <p:cNvSpPr>
              <a:spLocks noChangeShapeType="1"/>
            </p:cNvSpPr>
            <p:nvPr/>
          </p:nvSpPr>
          <p:spPr bwMode="auto">
            <a:xfrm>
              <a:off x="3327" y="1310"/>
              <a:ext cx="0" cy="229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0754" name="Line 25"/>
            <p:cNvSpPr>
              <a:spLocks noChangeShapeType="1"/>
            </p:cNvSpPr>
            <p:nvPr/>
          </p:nvSpPr>
          <p:spPr bwMode="auto">
            <a:xfrm>
              <a:off x="4002" y="1310"/>
              <a:ext cx="0" cy="229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0755" name="Line 26"/>
            <p:cNvSpPr>
              <a:spLocks noChangeShapeType="1"/>
            </p:cNvSpPr>
            <p:nvPr/>
          </p:nvSpPr>
          <p:spPr bwMode="auto">
            <a:xfrm>
              <a:off x="4672" y="1310"/>
              <a:ext cx="0" cy="229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0756" name="Rectangle 27"/>
            <p:cNvSpPr>
              <a:spLocks noChangeArrowheads="1"/>
            </p:cNvSpPr>
            <p:nvPr/>
          </p:nvSpPr>
          <p:spPr bwMode="auto">
            <a:xfrm>
              <a:off x="1314" y="1310"/>
              <a:ext cx="3358" cy="2294"/>
            </a:xfrm>
            <a:prstGeom prst="rect">
              <a:avLst/>
            </a:prstGeom>
            <a:noFill/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7204075" y="1600200"/>
            <a:ext cx="1468438" cy="588963"/>
            <a:chOff x="4538" y="1008"/>
            <a:chExt cx="925" cy="371"/>
          </a:xfrm>
        </p:grpSpPr>
        <p:sp>
          <p:nvSpPr>
            <p:cNvPr id="30732" name="Oval 29"/>
            <p:cNvSpPr>
              <a:spLocks noChangeAspect="1" noChangeArrowheads="1"/>
            </p:cNvSpPr>
            <p:nvPr/>
          </p:nvSpPr>
          <p:spPr bwMode="auto">
            <a:xfrm>
              <a:off x="4538" y="1268"/>
              <a:ext cx="111" cy="111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0733" name="Text Box 30"/>
            <p:cNvSpPr txBox="1">
              <a:spLocks noChangeArrowheads="1"/>
            </p:cNvSpPr>
            <p:nvPr/>
          </p:nvSpPr>
          <p:spPr bwMode="auto">
            <a:xfrm>
              <a:off x="4600" y="1008"/>
              <a:ext cx="8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200">
                  <a:solidFill>
                    <a:srgbClr val="17477B"/>
                  </a:solidFill>
                  <a:latin typeface="Georgia" pitchFamily="18" charset="0"/>
                </a:rPr>
                <a:t>2: Retiro</a:t>
              </a:r>
            </a:p>
            <a:p>
              <a:r>
                <a:rPr lang="es-MX" sz="1200">
                  <a:solidFill>
                    <a:srgbClr val="17477B"/>
                  </a:solidFill>
                  <a:latin typeface="Georgia" pitchFamily="18" charset="0"/>
                </a:rPr>
                <a:t>Programado (RP)</a:t>
              </a:r>
              <a:endParaRPr lang="es-ES" sz="1200">
                <a:solidFill>
                  <a:srgbClr val="17477B"/>
                </a:solidFill>
                <a:latin typeface="Georgia" pitchFamily="18" charset="0"/>
              </a:endParaRP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1873250" y="5256213"/>
            <a:ext cx="1223963" cy="557212"/>
            <a:chOff x="1180" y="3311"/>
            <a:chExt cx="771" cy="351"/>
          </a:xfrm>
        </p:grpSpPr>
        <p:sp>
          <p:nvSpPr>
            <p:cNvPr id="30730" name="Text Box 32"/>
            <p:cNvSpPr txBox="1">
              <a:spLocks noChangeArrowheads="1"/>
            </p:cNvSpPr>
            <p:nvPr/>
          </p:nvSpPr>
          <p:spPr bwMode="auto">
            <a:xfrm>
              <a:off x="1261" y="3311"/>
              <a:ext cx="6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200">
                  <a:solidFill>
                    <a:srgbClr val="17477B"/>
                  </a:solidFill>
                  <a:latin typeface="Georgia" pitchFamily="18" charset="0"/>
                </a:rPr>
                <a:t>1: Renta </a:t>
              </a:r>
            </a:p>
            <a:p>
              <a:r>
                <a:rPr lang="es-MX" sz="1200">
                  <a:solidFill>
                    <a:srgbClr val="17477B"/>
                  </a:solidFill>
                  <a:latin typeface="Georgia" pitchFamily="18" charset="0"/>
                </a:rPr>
                <a:t>Vitalicia (RV</a:t>
              </a:r>
              <a:r>
                <a:rPr lang="es-MX" sz="1200">
                  <a:solidFill>
                    <a:srgbClr val="193A8B"/>
                  </a:solidFill>
                  <a:latin typeface="Georgia" pitchFamily="18" charset="0"/>
                </a:rPr>
                <a:t>)</a:t>
              </a:r>
              <a:endParaRPr lang="es-ES" sz="1200">
                <a:solidFill>
                  <a:srgbClr val="193A8B"/>
                </a:solidFill>
                <a:latin typeface="Georgia" pitchFamily="18" charset="0"/>
              </a:endParaRPr>
            </a:p>
          </p:txBody>
        </p:sp>
        <p:sp>
          <p:nvSpPr>
            <p:cNvPr id="30731" name="Oval 33"/>
            <p:cNvSpPr>
              <a:spLocks noChangeAspect="1" noChangeArrowheads="1"/>
            </p:cNvSpPr>
            <p:nvPr/>
          </p:nvSpPr>
          <p:spPr bwMode="auto">
            <a:xfrm>
              <a:off x="1180" y="3551"/>
              <a:ext cx="111" cy="111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3348038" y="5176838"/>
            <a:ext cx="2933700" cy="636587"/>
            <a:chOff x="2109" y="3261"/>
            <a:chExt cx="1848" cy="401"/>
          </a:xfrm>
        </p:grpSpPr>
        <p:sp>
          <p:nvSpPr>
            <p:cNvPr id="30728" name="Text Box 35"/>
            <p:cNvSpPr txBox="1">
              <a:spLocks noChangeArrowheads="1"/>
            </p:cNvSpPr>
            <p:nvPr/>
          </p:nvSpPr>
          <p:spPr bwMode="auto">
            <a:xfrm>
              <a:off x="2154" y="3261"/>
              <a:ext cx="18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200" u="sng">
                  <a:solidFill>
                    <a:srgbClr val="B80000"/>
                  </a:solidFill>
                  <a:latin typeface="Georgia" pitchFamily="18" charset="0"/>
                </a:rPr>
                <a:t>3: Retiro Programado Temporal</a:t>
              </a:r>
            </a:p>
            <a:p>
              <a:r>
                <a:rPr lang="es-MX" sz="1200" u="sng">
                  <a:solidFill>
                    <a:srgbClr val="B80000"/>
                  </a:solidFill>
                  <a:latin typeface="Georgia" pitchFamily="18" charset="0"/>
                </a:rPr>
                <a:t>con Renta Vitalicia Diferida (RPT-RVD)</a:t>
              </a:r>
              <a:endParaRPr lang="es-ES" sz="1200" u="sng">
                <a:solidFill>
                  <a:srgbClr val="B80000"/>
                </a:solidFill>
                <a:latin typeface="Georgia" pitchFamily="18" charset="0"/>
              </a:endParaRPr>
            </a:p>
          </p:txBody>
        </p:sp>
        <p:sp>
          <p:nvSpPr>
            <p:cNvPr id="30729" name="Oval 36"/>
            <p:cNvSpPr>
              <a:spLocks noChangeAspect="1" noChangeArrowheads="1"/>
            </p:cNvSpPr>
            <p:nvPr/>
          </p:nvSpPr>
          <p:spPr bwMode="auto">
            <a:xfrm>
              <a:off x="2109" y="3551"/>
              <a:ext cx="111" cy="111"/>
            </a:xfrm>
            <a:prstGeom prst="ellipse">
              <a:avLst/>
            </a:prstGeom>
            <a:solidFill>
              <a:srgbClr val="FF9900"/>
            </a:solidFill>
            <a:ln w="2540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Análisis de otras modalidades de </a:t>
            </a:r>
            <a:r>
              <a:rPr lang="es-MX" dirty="0" smtClean="0"/>
              <a:t>pensión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sz="1800" dirty="0" smtClean="0">
                <a:solidFill>
                  <a:srgbClr val="B80000"/>
                </a:solidFill>
              </a:rPr>
              <a:t>mapa de riesgos: (4) RV-RP</a:t>
            </a:r>
            <a:endParaRPr lang="es-ES" sz="1800" dirty="0" smtClean="0">
              <a:solidFill>
                <a:srgbClr val="B80000"/>
              </a:solidFill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788988" y="122238"/>
            <a:ext cx="70231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80000"/>
              </a:lnSpc>
            </a:pPr>
            <a:endParaRPr lang="en-US" u="sng">
              <a:solidFill>
                <a:srgbClr val="BA2C00"/>
              </a:solidFill>
              <a:latin typeface="Georgia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60450" y="1968500"/>
            <a:ext cx="7213600" cy="4506913"/>
            <a:chOff x="746" y="1228"/>
            <a:chExt cx="4544" cy="2839"/>
          </a:xfrm>
        </p:grpSpPr>
        <p:sp>
          <p:nvSpPr>
            <p:cNvPr id="31761" name="Text Box 5"/>
            <p:cNvSpPr txBox="1">
              <a:spLocks noChangeArrowheads="1"/>
            </p:cNvSpPr>
            <p:nvPr/>
          </p:nvSpPr>
          <p:spPr bwMode="auto">
            <a:xfrm>
              <a:off x="2428" y="3894"/>
              <a:ext cx="94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" sz="1200">
                  <a:solidFill>
                    <a:srgbClr val="17477B"/>
                  </a:solidFill>
                  <a:latin typeface="Georgia" pitchFamily="18" charset="0"/>
                </a:rPr>
                <a:t>Riesgo de inversión</a:t>
              </a:r>
            </a:p>
          </p:txBody>
        </p:sp>
        <p:sp>
          <p:nvSpPr>
            <p:cNvPr id="31762" name="AutoShape 6"/>
            <p:cNvSpPr>
              <a:spLocks noChangeArrowheads="1"/>
            </p:cNvSpPr>
            <p:nvPr/>
          </p:nvSpPr>
          <p:spPr bwMode="auto">
            <a:xfrm flipH="1">
              <a:off x="1174" y="3707"/>
              <a:ext cx="3493" cy="165"/>
            </a:xfrm>
            <a:prstGeom prst="rtTriangle">
              <a:avLst/>
            </a:prstGeom>
            <a:solidFill>
              <a:srgbClr val="276195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es-MX">
                <a:solidFill>
                  <a:srgbClr val="F8F8F8"/>
                </a:solidFill>
                <a:latin typeface="Georgia" pitchFamily="18" charset="0"/>
              </a:endParaRPr>
            </a:p>
          </p:txBody>
        </p:sp>
        <p:sp>
          <p:nvSpPr>
            <p:cNvPr id="31763" name="Text Box 7"/>
            <p:cNvSpPr txBox="1">
              <a:spLocks noChangeArrowheads="1"/>
            </p:cNvSpPr>
            <p:nvPr/>
          </p:nvSpPr>
          <p:spPr bwMode="auto">
            <a:xfrm>
              <a:off x="4348" y="3662"/>
              <a:ext cx="2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>
                  <a:solidFill>
                    <a:srgbClr val="F8F8F8"/>
                  </a:solidFill>
                  <a:latin typeface="Georgia" pitchFamily="18" charset="0"/>
                </a:rPr>
                <a:t>+</a:t>
              </a:r>
              <a:endParaRPr lang="es-ES">
                <a:solidFill>
                  <a:srgbClr val="F8F8F8"/>
                </a:solidFill>
                <a:latin typeface="Georgia" pitchFamily="18" charset="0"/>
              </a:endParaRPr>
            </a:p>
          </p:txBody>
        </p:sp>
        <p:sp>
          <p:nvSpPr>
            <p:cNvPr id="31764" name="Text Box 8"/>
            <p:cNvSpPr txBox="1">
              <a:spLocks noChangeArrowheads="1"/>
            </p:cNvSpPr>
            <p:nvPr/>
          </p:nvSpPr>
          <p:spPr bwMode="auto">
            <a:xfrm>
              <a:off x="1105" y="3522"/>
              <a:ext cx="43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3600">
                  <a:solidFill>
                    <a:srgbClr val="333333"/>
                  </a:solidFill>
                  <a:latin typeface="Georgia" pitchFamily="18" charset="0"/>
                </a:rPr>
                <a:t>   -</a:t>
              </a:r>
            </a:p>
          </p:txBody>
        </p:sp>
        <p:sp>
          <p:nvSpPr>
            <p:cNvPr id="31765" name="AutoShape 9"/>
            <p:cNvSpPr>
              <a:spLocks noChangeArrowheads="1"/>
            </p:cNvSpPr>
            <p:nvPr/>
          </p:nvSpPr>
          <p:spPr bwMode="auto">
            <a:xfrm rot="16200000" flipH="1">
              <a:off x="-90" y="2344"/>
              <a:ext cx="2268" cy="204"/>
            </a:xfrm>
            <a:prstGeom prst="rtTriangle">
              <a:avLst/>
            </a:prstGeom>
            <a:solidFill>
              <a:srgbClr val="BA2C00"/>
            </a:solidFill>
            <a:ln w="9525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r"/>
              <a:endParaRPr lang="es-MX">
                <a:solidFill>
                  <a:srgbClr val="F8F8F8"/>
                </a:solidFill>
                <a:latin typeface="Georgia" pitchFamily="18" charset="0"/>
              </a:endParaRPr>
            </a:p>
          </p:txBody>
        </p:sp>
        <p:sp>
          <p:nvSpPr>
            <p:cNvPr id="31766" name="Text Box 10"/>
            <p:cNvSpPr txBox="1">
              <a:spLocks noChangeArrowheads="1"/>
            </p:cNvSpPr>
            <p:nvPr/>
          </p:nvSpPr>
          <p:spPr bwMode="auto">
            <a:xfrm rot="-5400000">
              <a:off x="923" y="1301"/>
              <a:ext cx="2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2000">
                  <a:solidFill>
                    <a:srgbClr val="F8F8F8"/>
                  </a:solidFill>
                  <a:latin typeface="Georgia" pitchFamily="18" charset="0"/>
                </a:rPr>
                <a:t>+</a:t>
              </a:r>
            </a:p>
          </p:txBody>
        </p:sp>
        <p:sp>
          <p:nvSpPr>
            <p:cNvPr id="31767" name="Text Box 11"/>
            <p:cNvSpPr txBox="1">
              <a:spLocks noChangeArrowheads="1"/>
            </p:cNvSpPr>
            <p:nvPr/>
          </p:nvSpPr>
          <p:spPr bwMode="auto">
            <a:xfrm rot="-5400000">
              <a:off x="767" y="3247"/>
              <a:ext cx="36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3600">
                  <a:solidFill>
                    <a:srgbClr val="333333"/>
                  </a:solidFill>
                  <a:latin typeface="Georgia" pitchFamily="18" charset="0"/>
                </a:rPr>
                <a:t>  -</a:t>
              </a:r>
            </a:p>
          </p:txBody>
        </p:sp>
        <p:sp>
          <p:nvSpPr>
            <p:cNvPr id="31768" name="Text Box 12"/>
            <p:cNvSpPr txBox="1">
              <a:spLocks noChangeArrowheads="1"/>
            </p:cNvSpPr>
            <p:nvPr/>
          </p:nvSpPr>
          <p:spPr bwMode="auto">
            <a:xfrm rot="-5400000">
              <a:off x="338" y="2361"/>
              <a:ext cx="101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" sz="1200">
                  <a:solidFill>
                    <a:srgbClr val="BA2C00"/>
                  </a:solidFill>
                  <a:latin typeface="Georgia" pitchFamily="18" charset="0"/>
                </a:rPr>
                <a:t>Riesgo de longevidad</a:t>
              </a:r>
            </a:p>
          </p:txBody>
        </p:sp>
        <p:sp>
          <p:nvSpPr>
            <p:cNvPr id="31769" name="AutoShape 13"/>
            <p:cNvSpPr>
              <a:spLocks noChangeAspect="1" noChangeArrowheads="1" noTextEdit="1"/>
            </p:cNvSpPr>
            <p:nvPr/>
          </p:nvSpPr>
          <p:spPr bwMode="auto">
            <a:xfrm>
              <a:off x="1076" y="1228"/>
              <a:ext cx="4214" cy="2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1770" name="Rectangle 14"/>
            <p:cNvSpPr>
              <a:spLocks noChangeArrowheads="1"/>
            </p:cNvSpPr>
            <p:nvPr/>
          </p:nvSpPr>
          <p:spPr bwMode="auto">
            <a:xfrm>
              <a:off x="1314" y="1310"/>
              <a:ext cx="3358" cy="2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1771" name="Line 15"/>
            <p:cNvSpPr>
              <a:spLocks noChangeShapeType="1"/>
            </p:cNvSpPr>
            <p:nvPr/>
          </p:nvSpPr>
          <p:spPr bwMode="auto">
            <a:xfrm>
              <a:off x="1314" y="3604"/>
              <a:ext cx="3358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1772" name="Line 16"/>
            <p:cNvSpPr>
              <a:spLocks noChangeShapeType="1"/>
            </p:cNvSpPr>
            <p:nvPr/>
          </p:nvSpPr>
          <p:spPr bwMode="auto">
            <a:xfrm>
              <a:off x="1314" y="3145"/>
              <a:ext cx="3358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1773" name="Line 17"/>
            <p:cNvSpPr>
              <a:spLocks noChangeShapeType="1"/>
            </p:cNvSpPr>
            <p:nvPr/>
          </p:nvSpPr>
          <p:spPr bwMode="auto">
            <a:xfrm>
              <a:off x="1314" y="2686"/>
              <a:ext cx="3358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1774" name="Line 18"/>
            <p:cNvSpPr>
              <a:spLocks noChangeShapeType="1"/>
            </p:cNvSpPr>
            <p:nvPr/>
          </p:nvSpPr>
          <p:spPr bwMode="auto">
            <a:xfrm>
              <a:off x="1314" y="2227"/>
              <a:ext cx="3358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1775" name="Line 19"/>
            <p:cNvSpPr>
              <a:spLocks noChangeShapeType="1"/>
            </p:cNvSpPr>
            <p:nvPr/>
          </p:nvSpPr>
          <p:spPr bwMode="auto">
            <a:xfrm>
              <a:off x="1314" y="1768"/>
              <a:ext cx="3358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1776" name="Line 20"/>
            <p:cNvSpPr>
              <a:spLocks noChangeShapeType="1"/>
            </p:cNvSpPr>
            <p:nvPr/>
          </p:nvSpPr>
          <p:spPr bwMode="auto">
            <a:xfrm>
              <a:off x="1314" y="1310"/>
              <a:ext cx="3358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1777" name="Line 21"/>
            <p:cNvSpPr>
              <a:spLocks noChangeShapeType="1"/>
            </p:cNvSpPr>
            <p:nvPr/>
          </p:nvSpPr>
          <p:spPr bwMode="auto">
            <a:xfrm>
              <a:off x="1314" y="1310"/>
              <a:ext cx="0" cy="229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1778" name="Line 22"/>
            <p:cNvSpPr>
              <a:spLocks noChangeShapeType="1"/>
            </p:cNvSpPr>
            <p:nvPr/>
          </p:nvSpPr>
          <p:spPr bwMode="auto">
            <a:xfrm>
              <a:off x="1983" y="1310"/>
              <a:ext cx="0" cy="229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1779" name="Line 23"/>
            <p:cNvSpPr>
              <a:spLocks noChangeShapeType="1"/>
            </p:cNvSpPr>
            <p:nvPr/>
          </p:nvSpPr>
          <p:spPr bwMode="auto">
            <a:xfrm>
              <a:off x="2658" y="1310"/>
              <a:ext cx="0" cy="229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1780" name="Line 24"/>
            <p:cNvSpPr>
              <a:spLocks noChangeShapeType="1"/>
            </p:cNvSpPr>
            <p:nvPr/>
          </p:nvSpPr>
          <p:spPr bwMode="auto">
            <a:xfrm>
              <a:off x="3327" y="1310"/>
              <a:ext cx="0" cy="229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1781" name="Line 25"/>
            <p:cNvSpPr>
              <a:spLocks noChangeShapeType="1"/>
            </p:cNvSpPr>
            <p:nvPr/>
          </p:nvSpPr>
          <p:spPr bwMode="auto">
            <a:xfrm>
              <a:off x="4002" y="1310"/>
              <a:ext cx="0" cy="229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1782" name="Line 26"/>
            <p:cNvSpPr>
              <a:spLocks noChangeShapeType="1"/>
            </p:cNvSpPr>
            <p:nvPr/>
          </p:nvSpPr>
          <p:spPr bwMode="auto">
            <a:xfrm>
              <a:off x="4672" y="1310"/>
              <a:ext cx="0" cy="229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1783" name="Rectangle 27"/>
            <p:cNvSpPr>
              <a:spLocks noChangeArrowheads="1"/>
            </p:cNvSpPr>
            <p:nvPr/>
          </p:nvSpPr>
          <p:spPr bwMode="auto">
            <a:xfrm>
              <a:off x="1314" y="1310"/>
              <a:ext cx="3358" cy="2294"/>
            </a:xfrm>
            <a:prstGeom prst="rect">
              <a:avLst/>
            </a:prstGeom>
            <a:noFill/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7204075" y="1600200"/>
            <a:ext cx="652463" cy="588963"/>
            <a:chOff x="4538" y="1008"/>
            <a:chExt cx="411" cy="371"/>
          </a:xfrm>
        </p:grpSpPr>
        <p:sp>
          <p:nvSpPr>
            <p:cNvPr id="31759" name="Oval 29"/>
            <p:cNvSpPr>
              <a:spLocks noChangeAspect="1" noChangeArrowheads="1"/>
            </p:cNvSpPr>
            <p:nvPr/>
          </p:nvSpPr>
          <p:spPr bwMode="auto">
            <a:xfrm>
              <a:off x="4538" y="1268"/>
              <a:ext cx="111" cy="111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60" name="Text Box 30"/>
            <p:cNvSpPr txBox="1">
              <a:spLocks noChangeArrowheads="1"/>
            </p:cNvSpPr>
            <p:nvPr/>
          </p:nvSpPr>
          <p:spPr bwMode="auto">
            <a:xfrm>
              <a:off x="4600" y="1008"/>
              <a:ext cx="3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s-MX" sz="1200">
                <a:solidFill>
                  <a:srgbClr val="17477B"/>
                </a:solidFill>
                <a:latin typeface="Georgia" pitchFamily="18" charset="0"/>
              </a:endParaRPr>
            </a:p>
            <a:p>
              <a:r>
                <a:rPr lang="es-MX" sz="1200">
                  <a:solidFill>
                    <a:srgbClr val="17477B"/>
                  </a:solidFill>
                  <a:latin typeface="Georgia" pitchFamily="18" charset="0"/>
                </a:rPr>
                <a:t>2: RP</a:t>
              </a:r>
              <a:endParaRPr lang="es-ES" sz="1200">
                <a:solidFill>
                  <a:srgbClr val="17477B"/>
                </a:solidFill>
                <a:latin typeface="Georgia" pitchFamily="18" charset="0"/>
              </a:endParaRP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1873250" y="5437188"/>
            <a:ext cx="658813" cy="376237"/>
            <a:chOff x="1180" y="3425"/>
            <a:chExt cx="415" cy="237"/>
          </a:xfrm>
        </p:grpSpPr>
        <p:sp>
          <p:nvSpPr>
            <p:cNvPr id="31757" name="Text Box 32"/>
            <p:cNvSpPr txBox="1">
              <a:spLocks noChangeArrowheads="1"/>
            </p:cNvSpPr>
            <p:nvPr/>
          </p:nvSpPr>
          <p:spPr bwMode="auto">
            <a:xfrm>
              <a:off x="1231" y="3425"/>
              <a:ext cx="3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200">
                  <a:solidFill>
                    <a:srgbClr val="17477B"/>
                  </a:solidFill>
                  <a:latin typeface="Georgia" pitchFamily="18" charset="0"/>
                </a:rPr>
                <a:t> 1: RV</a:t>
              </a:r>
              <a:endParaRPr lang="es-ES" sz="1200">
                <a:solidFill>
                  <a:srgbClr val="193A8B"/>
                </a:solidFill>
                <a:latin typeface="Georgia" pitchFamily="18" charset="0"/>
              </a:endParaRPr>
            </a:p>
          </p:txBody>
        </p:sp>
        <p:sp>
          <p:nvSpPr>
            <p:cNvPr id="31758" name="Oval 33"/>
            <p:cNvSpPr>
              <a:spLocks noChangeAspect="1" noChangeArrowheads="1"/>
            </p:cNvSpPr>
            <p:nvPr/>
          </p:nvSpPr>
          <p:spPr bwMode="auto">
            <a:xfrm>
              <a:off x="1180" y="3551"/>
              <a:ext cx="111" cy="111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3348038" y="5391150"/>
            <a:ext cx="1096962" cy="422275"/>
            <a:chOff x="2109" y="3396"/>
            <a:chExt cx="691" cy="266"/>
          </a:xfrm>
        </p:grpSpPr>
        <p:sp>
          <p:nvSpPr>
            <p:cNvPr id="31755" name="Text Box 35"/>
            <p:cNvSpPr txBox="1">
              <a:spLocks noChangeArrowheads="1"/>
            </p:cNvSpPr>
            <p:nvPr/>
          </p:nvSpPr>
          <p:spPr bwMode="auto">
            <a:xfrm>
              <a:off x="2154" y="3396"/>
              <a:ext cx="64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200">
                  <a:solidFill>
                    <a:srgbClr val="193A8B"/>
                  </a:solidFill>
                  <a:latin typeface="Georgia" pitchFamily="18" charset="0"/>
                </a:rPr>
                <a:t>3: RPT-RVD</a:t>
              </a:r>
              <a:endParaRPr lang="es-ES" sz="1200">
                <a:solidFill>
                  <a:srgbClr val="193A8B"/>
                </a:solidFill>
                <a:latin typeface="Georgia" pitchFamily="18" charset="0"/>
              </a:endParaRPr>
            </a:p>
          </p:txBody>
        </p:sp>
        <p:sp>
          <p:nvSpPr>
            <p:cNvPr id="31756" name="Oval 36"/>
            <p:cNvSpPr>
              <a:spLocks noChangeAspect="1" noChangeArrowheads="1"/>
            </p:cNvSpPr>
            <p:nvPr/>
          </p:nvSpPr>
          <p:spPr bwMode="auto">
            <a:xfrm>
              <a:off x="2109" y="3551"/>
              <a:ext cx="111" cy="111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4508500" y="3814763"/>
            <a:ext cx="2517775" cy="555625"/>
            <a:chOff x="2840" y="2403"/>
            <a:chExt cx="1586" cy="350"/>
          </a:xfrm>
        </p:grpSpPr>
        <p:sp>
          <p:nvSpPr>
            <p:cNvPr id="31753" name="Text Box 38"/>
            <p:cNvSpPr txBox="1">
              <a:spLocks noChangeArrowheads="1"/>
            </p:cNvSpPr>
            <p:nvPr/>
          </p:nvSpPr>
          <p:spPr bwMode="auto">
            <a:xfrm>
              <a:off x="2932" y="2403"/>
              <a:ext cx="14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200" u="sng">
                  <a:solidFill>
                    <a:srgbClr val="B80000"/>
                  </a:solidFill>
                  <a:latin typeface="Georgia" pitchFamily="18" charset="0"/>
                </a:rPr>
                <a:t>4: Renta Vitalicia</a:t>
              </a:r>
            </a:p>
            <a:p>
              <a:r>
                <a:rPr lang="es-MX" sz="1200" u="sng">
                  <a:solidFill>
                    <a:srgbClr val="B80000"/>
                  </a:solidFill>
                  <a:latin typeface="Georgia" pitchFamily="18" charset="0"/>
                </a:rPr>
                <a:t>con Retiro Programado (RV-RP)</a:t>
              </a:r>
              <a:endParaRPr lang="es-ES" sz="1200" u="sng">
                <a:solidFill>
                  <a:srgbClr val="B80000"/>
                </a:solidFill>
                <a:latin typeface="Georgia" pitchFamily="18" charset="0"/>
              </a:endParaRPr>
            </a:p>
          </p:txBody>
        </p:sp>
        <p:sp>
          <p:nvSpPr>
            <p:cNvPr id="31754" name="Oval 39"/>
            <p:cNvSpPr>
              <a:spLocks noChangeAspect="1" noChangeArrowheads="1"/>
            </p:cNvSpPr>
            <p:nvPr/>
          </p:nvSpPr>
          <p:spPr bwMode="auto">
            <a:xfrm>
              <a:off x="2840" y="2642"/>
              <a:ext cx="111" cy="111"/>
            </a:xfrm>
            <a:prstGeom prst="ellipse">
              <a:avLst/>
            </a:prstGeom>
            <a:solidFill>
              <a:srgbClr val="FF9900"/>
            </a:solidFill>
            <a:ln w="2540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Análisis de otras modalidades de </a:t>
            </a:r>
            <a:r>
              <a:rPr lang="es-MX" dirty="0" smtClean="0"/>
              <a:t>pensión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sz="1800" dirty="0" smtClean="0">
                <a:solidFill>
                  <a:srgbClr val="B80000"/>
                </a:solidFill>
              </a:rPr>
              <a:t>mapa de riesgos: (5) RVV</a:t>
            </a:r>
            <a:endParaRPr lang="es-ES" sz="1800" dirty="0" smtClean="0">
              <a:solidFill>
                <a:srgbClr val="B80000"/>
              </a:solidFill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788988" y="122238"/>
            <a:ext cx="70231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80000"/>
              </a:lnSpc>
            </a:pPr>
            <a:endParaRPr lang="en-US" u="sng">
              <a:solidFill>
                <a:srgbClr val="BA2C00"/>
              </a:solidFill>
              <a:latin typeface="Georgia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60450" y="1968500"/>
            <a:ext cx="7213600" cy="4506913"/>
            <a:chOff x="746" y="1228"/>
            <a:chExt cx="4544" cy="2839"/>
          </a:xfrm>
        </p:grpSpPr>
        <p:sp>
          <p:nvSpPr>
            <p:cNvPr id="32788" name="Text Box 5"/>
            <p:cNvSpPr txBox="1">
              <a:spLocks noChangeArrowheads="1"/>
            </p:cNvSpPr>
            <p:nvPr/>
          </p:nvSpPr>
          <p:spPr bwMode="auto">
            <a:xfrm>
              <a:off x="2428" y="3894"/>
              <a:ext cx="94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" sz="1200">
                  <a:solidFill>
                    <a:srgbClr val="17477B"/>
                  </a:solidFill>
                  <a:latin typeface="Georgia" pitchFamily="18" charset="0"/>
                </a:rPr>
                <a:t>Riesgo de inversión</a:t>
              </a:r>
            </a:p>
          </p:txBody>
        </p:sp>
        <p:sp>
          <p:nvSpPr>
            <p:cNvPr id="32789" name="AutoShape 6"/>
            <p:cNvSpPr>
              <a:spLocks noChangeArrowheads="1"/>
            </p:cNvSpPr>
            <p:nvPr/>
          </p:nvSpPr>
          <p:spPr bwMode="auto">
            <a:xfrm flipH="1">
              <a:off x="1174" y="3707"/>
              <a:ext cx="3493" cy="165"/>
            </a:xfrm>
            <a:prstGeom prst="rtTriangle">
              <a:avLst/>
            </a:prstGeom>
            <a:solidFill>
              <a:srgbClr val="276195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es-MX">
                <a:solidFill>
                  <a:srgbClr val="F8F8F8"/>
                </a:solidFill>
                <a:latin typeface="Georgia" pitchFamily="18" charset="0"/>
              </a:endParaRPr>
            </a:p>
          </p:txBody>
        </p:sp>
        <p:sp>
          <p:nvSpPr>
            <p:cNvPr id="32790" name="Text Box 7"/>
            <p:cNvSpPr txBox="1">
              <a:spLocks noChangeArrowheads="1"/>
            </p:cNvSpPr>
            <p:nvPr/>
          </p:nvSpPr>
          <p:spPr bwMode="auto">
            <a:xfrm>
              <a:off x="4348" y="3662"/>
              <a:ext cx="2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>
                  <a:solidFill>
                    <a:srgbClr val="F8F8F8"/>
                  </a:solidFill>
                  <a:latin typeface="Georgia" pitchFamily="18" charset="0"/>
                </a:rPr>
                <a:t>+</a:t>
              </a:r>
              <a:endParaRPr lang="es-ES">
                <a:solidFill>
                  <a:srgbClr val="F8F8F8"/>
                </a:solidFill>
                <a:latin typeface="Georgia" pitchFamily="18" charset="0"/>
              </a:endParaRPr>
            </a:p>
          </p:txBody>
        </p:sp>
        <p:sp>
          <p:nvSpPr>
            <p:cNvPr id="32791" name="Text Box 8"/>
            <p:cNvSpPr txBox="1">
              <a:spLocks noChangeArrowheads="1"/>
            </p:cNvSpPr>
            <p:nvPr/>
          </p:nvSpPr>
          <p:spPr bwMode="auto">
            <a:xfrm>
              <a:off x="1105" y="3522"/>
              <a:ext cx="43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3600">
                  <a:solidFill>
                    <a:srgbClr val="333333"/>
                  </a:solidFill>
                  <a:latin typeface="Georgia" pitchFamily="18" charset="0"/>
                </a:rPr>
                <a:t>   -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 rot="16200000" flipH="1">
              <a:off x="-90" y="2344"/>
              <a:ext cx="2268" cy="204"/>
            </a:xfrm>
            <a:prstGeom prst="rtTriangle">
              <a:avLst/>
            </a:prstGeom>
            <a:solidFill>
              <a:srgbClr val="BA2C00"/>
            </a:solidFill>
            <a:ln w="9525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r"/>
              <a:endParaRPr lang="es-MX">
                <a:solidFill>
                  <a:srgbClr val="F8F8F8"/>
                </a:solidFill>
                <a:latin typeface="Georgia" pitchFamily="18" charset="0"/>
              </a:endParaRPr>
            </a:p>
          </p:txBody>
        </p:sp>
        <p:sp>
          <p:nvSpPr>
            <p:cNvPr id="32793" name="Text Box 10"/>
            <p:cNvSpPr txBox="1">
              <a:spLocks noChangeArrowheads="1"/>
            </p:cNvSpPr>
            <p:nvPr/>
          </p:nvSpPr>
          <p:spPr bwMode="auto">
            <a:xfrm rot="-5400000">
              <a:off x="923" y="1301"/>
              <a:ext cx="2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2000">
                  <a:solidFill>
                    <a:srgbClr val="F8F8F8"/>
                  </a:solidFill>
                  <a:latin typeface="Georgia" pitchFamily="18" charset="0"/>
                </a:rPr>
                <a:t>+</a:t>
              </a:r>
            </a:p>
          </p:txBody>
        </p:sp>
        <p:sp>
          <p:nvSpPr>
            <p:cNvPr id="32794" name="Text Box 11"/>
            <p:cNvSpPr txBox="1">
              <a:spLocks noChangeArrowheads="1"/>
            </p:cNvSpPr>
            <p:nvPr/>
          </p:nvSpPr>
          <p:spPr bwMode="auto">
            <a:xfrm rot="-5400000">
              <a:off x="767" y="3247"/>
              <a:ext cx="36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3600">
                  <a:solidFill>
                    <a:srgbClr val="333333"/>
                  </a:solidFill>
                  <a:latin typeface="Georgia" pitchFamily="18" charset="0"/>
                </a:rPr>
                <a:t>  -</a:t>
              </a:r>
            </a:p>
          </p:txBody>
        </p:sp>
        <p:sp>
          <p:nvSpPr>
            <p:cNvPr id="32795" name="Text Box 12"/>
            <p:cNvSpPr txBox="1">
              <a:spLocks noChangeArrowheads="1"/>
            </p:cNvSpPr>
            <p:nvPr/>
          </p:nvSpPr>
          <p:spPr bwMode="auto">
            <a:xfrm rot="-5400000">
              <a:off x="338" y="2361"/>
              <a:ext cx="101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" sz="1200">
                  <a:solidFill>
                    <a:srgbClr val="BA2C00"/>
                  </a:solidFill>
                  <a:latin typeface="Georgia" pitchFamily="18" charset="0"/>
                </a:rPr>
                <a:t>Riesgo de longevidad</a:t>
              </a:r>
            </a:p>
          </p:txBody>
        </p:sp>
        <p:sp>
          <p:nvSpPr>
            <p:cNvPr id="32796" name="AutoShape 13"/>
            <p:cNvSpPr>
              <a:spLocks noChangeAspect="1" noChangeArrowheads="1" noTextEdit="1"/>
            </p:cNvSpPr>
            <p:nvPr/>
          </p:nvSpPr>
          <p:spPr bwMode="auto">
            <a:xfrm>
              <a:off x="1076" y="1228"/>
              <a:ext cx="4214" cy="2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2797" name="Rectangle 14"/>
            <p:cNvSpPr>
              <a:spLocks noChangeArrowheads="1"/>
            </p:cNvSpPr>
            <p:nvPr/>
          </p:nvSpPr>
          <p:spPr bwMode="auto">
            <a:xfrm>
              <a:off x="1314" y="1310"/>
              <a:ext cx="3358" cy="2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2798" name="Line 15"/>
            <p:cNvSpPr>
              <a:spLocks noChangeShapeType="1"/>
            </p:cNvSpPr>
            <p:nvPr/>
          </p:nvSpPr>
          <p:spPr bwMode="auto">
            <a:xfrm>
              <a:off x="1314" y="3604"/>
              <a:ext cx="3358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2799" name="Line 16"/>
            <p:cNvSpPr>
              <a:spLocks noChangeShapeType="1"/>
            </p:cNvSpPr>
            <p:nvPr/>
          </p:nvSpPr>
          <p:spPr bwMode="auto">
            <a:xfrm>
              <a:off x="1314" y="3145"/>
              <a:ext cx="3358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2800" name="Line 17"/>
            <p:cNvSpPr>
              <a:spLocks noChangeShapeType="1"/>
            </p:cNvSpPr>
            <p:nvPr/>
          </p:nvSpPr>
          <p:spPr bwMode="auto">
            <a:xfrm>
              <a:off x="1314" y="2686"/>
              <a:ext cx="3358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2801" name="Line 18"/>
            <p:cNvSpPr>
              <a:spLocks noChangeShapeType="1"/>
            </p:cNvSpPr>
            <p:nvPr/>
          </p:nvSpPr>
          <p:spPr bwMode="auto">
            <a:xfrm>
              <a:off x="1314" y="2227"/>
              <a:ext cx="3358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2802" name="Line 19"/>
            <p:cNvSpPr>
              <a:spLocks noChangeShapeType="1"/>
            </p:cNvSpPr>
            <p:nvPr/>
          </p:nvSpPr>
          <p:spPr bwMode="auto">
            <a:xfrm>
              <a:off x="1314" y="1768"/>
              <a:ext cx="3358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2803" name="Line 20"/>
            <p:cNvSpPr>
              <a:spLocks noChangeShapeType="1"/>
            </p:cNvSpPr>
            <p:nvPr/>
          </p:nvSpPr>
          <p:spPr bwMode="auto">
            <a:xfrm>
              <a:off x="1314" y="1310"/>
              <a:ext cx="3358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2804" name="Line 21"/>
            <p:cNvSpPr>
              <a:spLocks noChangeShapeType="1"/>
            </p:cNvSpPr>
            <p:nvPr/>
          </p:nvSpPr>
          <p:spPr bwMode="auto">
            <a:xfrm>
              <a:off x="1314" y="1310"/>
              <a:ext cx="0" cy="229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2805" name="Line 22"/>
            <p:cNvSpPr>
              <a:spLocks noChangeShapeType="1"/>
            </p:cNvSpPr>
            <p:nvPr/>
          </p:nvSpPr>
          <p:spPr bwMode="auto">
            <a:xfrm>
              <a:off x="1983" y="1310"/>
              <a:ext cx="0" cy="229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2806" name="Line 23"/>
            <p:cNvSpPr>
              <a:spLocks noChangeShapeType="1"/>
            </p:cNvSpPr>
            <p:nvPr/>
          </p:nvSpPr>
          <p:spPr bwMode="auto">
            <a:xfrm>
              <a:off x="2658" y="1310"/>
              <a:ext cx="0" cy="229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2807" name="Line 24"/>
            <p:cNvSpPr>
              <a:spLocks noChangeShapeType="1"/>
            </p:cNvSpPr>
            <p:nvPr/>
          </p:nvSpPr>
          <p:spPr bwMode="auto">
            <a:xfrm>
              <a:off x="3327" y="1310"/>
              <a:ext cx="0" cy="229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2808" name="Line 25"/>
            <p:cNvSpPr>
              <a:spLocks noChangeShapeType="1"/>
            </p:cNvSpPr>
            <p:nvPr/>
          </p:nvSpPr>
          <p:spPr bwMode="auto">
            <a:xfrm>
              <a:off x="4002" y="1310"/>
              <a:ext cx="0" cy="229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2809" name="Line 26"/>
            <p:cNvSpPr>
              <a:spLocks noChangeShapeType="1"/>
            </p:cNvSpPr>
            <p:nvPr/>
          </p:nvSpPr>
          <p:spPr bwMode="auto">
            <a:xfrm>
              <a:off x="4672" y="1310"/>
              <a:ext cx="0" cy="229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2810" name="Rectangle 27"/>
            <p:cNvSpPr>
              <a:spLocks noChangeArrowheads="1"/>
            </p:cNvSpPr>
            <p:nvPr/>
          </p:nvSpPr>
          <p:spPr bwMode="auto">
            <a:xfrm>
              <a:off x="1314" y="1310"/>
              <a:ext cx="3358" cy="2294"/>
            </a:xfrm>
            <a:prstGeom prst="rect">
              <a:avLst/>
            </a:prstGeom>
            <a:noFill/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3348038" y="5391150"/>
            <a:ext cx="1096962" cy="422275"/>
            <a:chOff x="2109" y="3396"/>
            <a:chExt cx="691" cy="266"/>
          </a:xfrm>
        </p:grpSpPr>
        <p:sp>
          <p:nvSpPr>
            <p:cNvPr id="32786" name="Text Box 29"/>
            <p:cNvSpPr txBox="1">
              <a:spLocks noChangeArrowheads="1"/>
            </p:cNvSpPr>
            <p:nvPr/>
          </p:nvSpPr>
          <p:spPr bwMode="auto">
            <a:xfrm>
              <a:off x="2154" y="3396"/>
              <a:ext cx="64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200">
                  <a:solidFill>
                    <a:srgbClr val="193A8B"/>
                  </a:solidFill>
                  <a:latin typeface="Georgia" pitchFamily="18" charset="0"/>
                </a:rPr>
                <a:t>3: RPT-RVD</a:t>
              </a:r>
              <a:endParaRPr lang="es-ES" sz="1200">
                <a:solidFill>
                  <a:srgbClr val="193A8B"/>
                </a:solidFill>
                <a:latin typeface="Georgia" pitchFamily="18" charset="0"/>
              </a:endParaRPr>
            </a:p>
          </p:txBody>
        </p:sp>
        <p:sp>
          <p:nvSpPr>
            <p:cNvPr id="32787" name="Oval 30"/>
            <p:cNvSpPr>
              <a:spLocks noChangeAspect="1" noChangeArrowheads="1"/>
            </p:cNvSpPr>
            <p:nvPr/>
          </p:nvSpPr>
          <p:spPr bwMode="auto">
            <a:xfrm>
              <a:off x="2109" y="3551"/>
              <a:ext cx="111" cy="111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4508500" y="3919538"/>
            <a:ext cx="954088" cy="450850"/>
            <a:chOff x="2840" y="2469"/>
            <a:chExt cx="601" cy="284"/>
          </a:xfrm>
        </p:grpSpPr>
        <p:sp>
          <p:nvSpPr>
            <p:cNvPr id="32784" name="Text Box 32"/>
            <p:cNvSpPr txBox="1">
              <a:spLocks noChangeArrowheads="1"/>
            </p:cNvSpPr>
            <p:nvPr/>
          </p:nvSpPr>
          <p:spPr bwMode="auto">
            <a:xfrm>
              <a:off x="2902" y="2469"/>
              <a:ext cx="53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200">
                  <a:solidFill>
                    <a:srgbClr val="193A8B"/>
                  </a:solidFill>
                  <a:latin typeface="Georgia" pitchFamily="18" charset="0"/>
                </a:rPr>
                <a:t>4: RV- RP</a:t>
              </a:r>
              <a:endParaRPr lang="es-ES" sz="1200">
                <a:solidFill>
                  <a:srgbClr val="193A8B"/>
                </a:solidFill>
                <a:latin typeface="Georgia" pitchFamily="18" charset="0"/>
              </a:endParaRPr>
            </a:p>
          </p:txBody>
        </p:sp>
        <p:sp>
          <p:nvSpPr>
            <p:cNvPr id="32785" name="Oval 33"/>
            <p:cNvSpPr>
              <a:spLocks noChangeAspect="1" noChangeArrowheads="1"/>
            </p:cNvSpPr>
            <p:nvPr/>
          </p:nvSpPr>
          <p:spPr bwMode="auto">
            <a:xfrm>
              <a:off x="2840" y="2642"/>
              <a:ext cx="111" cy="111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4530725" y="5370513"/>
            <a:ext cx="2493963" cy="450850"/>
            <a:chOff x="2840" y="2469"/>
            <a:chExt cx="1571" cy="284"/>
          </a:xfrm>
        </p:grpSpPr>
        <p:sp>
          <p:nvSpPr>
            <p:cNvPr id="32782" name="Text Box 35"/>
            <p:cNvSpPr txBox="1">
              <a:spLocks noChangeArrowheads="1"/>
            </p:cNvSpPr>
            <p:nvPr/>
          </p:nvSpPr>
          <p:spPr bwMode="auto">
            <a:xfrm>
              <a:off x="2902" y="2469"/>
              <a:ext cx="150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200" u="sng">
                  <a:solidFill>
                    <a:srgbClr val="B80000"/>
                  </a:solidFill>
                  <a:latin typeface="Georgia" pitchFamily="18" charset="0"/>
                </a:rPr>
                <a:t>5: Renta Vitalicia Variable (RVV)</a:t>
              </a:r>
              <a:endParaRPr lang="es-ES" sz="1200" u="sng">
                <a:solidFill>
                  <a:srgbClr val="B80000"/>
                </a:solidFill>
                <a:latin typeface="Georgia" pitchFamily="18" charset="0"/>
              </a:endParaRPr>
            </a:p>
          </p:txBody>
        </p:sp>
        <p:sp>
          <p:nvSpPr>
            <p:cNvPr id="32783" name="Oval 36"/>
            <p:cNvSpPr>
              <a:spLocks noChangeAspect="1" noChangeArrowheads="1"/>
            </p:cNvSpPr>
            <p:nvPr/>
          </p:nvSpPr>
          <p:spPr bwMode="auto">
            <a:xfrm>
              <a:off x="2840" y="2642"/>
              <a:ext cx="111" cy="111"/>
            </a:xfrm>
            <a:prstGeom prst="ellipse">
              <a:avLst/>
            </a:prstGeom>
            <a:solidFill>
              <a:srgbClr val="FF9900"/>
            </a:solidFill>
            <a:ln w="2540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7204075" y="1600200"/>
            <a:ext cx="652463" cy="588963"/>
            <a:chOff x="4538" y="1008"/>
            <a:chExt cx="411" cy="371"/>
          </a:xfrm>
        </p:grpSpPr>
        <p:sp>
          <p:nvSpPr>
            <p:cNvPr id="32780" name="Oval 38"/>
            <p:cNvSpPr>
              <a:spLocks noChangeAspect="1" noChangeArrowheads="1"/>
            </p:cNvSpPr>
            <p:nvPr/>
          </p:nvSpPr>
          <p:spPr bwMode="auto">
            <a:xfrm>
              <a:off x="4538" y="1268"/>
              <a:ext cx="111" cy="111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2781" name="Text Box 39"/>
            <p:cNvSpPr txBox="1">
              <a:spLocks noChangeArrowheads="1"/>
            </p:cNvSpPr>
            <p:nvPr/>
          </p:nvSpPr>
          <p:spPr bwMode="auto">
            <a:xfrm>
              <a:off x="4600" y="1008"/>
              <a:ext cx="3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s-MX" sz="1200">
                <a:solidFill>
                  <a:srgbClr val="17477B"/>
                </a:solidFill>
                <a:latin typeface="Georgia" pitchFamily="18" charset="0"/>
              </a:endParaRPr>
            </a:p>
            <a:p>
              <a:r>
                <a:rPr lang="es-MX" sz="1200">
                  <a:solidFill>
                    <a:srgbClr val="17477B"/>
                  </a:solidFill>
                  <a:latin typeface="Georgia" pitchFamily="18" charset="0"/>
                </a:rPr>
                <a:t>2: RP</a:t>
              </a:r>
              <a:endParaRPr lang="es-ES" sz="1200">
                <a:solidFill>
                  <a:srgbClr val="17477B"/>
                </a:solidFill>
                <a:latin typeface="Georgia" pitchFamily="18" charset="0"/>
              </a:endParaRP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1873250" y="5437188"/>
            <a:ext cx="658813" cy="376237"/>
            <a:chOff x="1180" y="3425"/>
            <a:chExt cx="415" cy="237"/>
          </a:xfrm>
        </p:grpSpPr>
        <p:sp>
          <p:nvSpPr>
            <p:cNvPr id="32778" name="Text Box 41"/>
            <p:cNvSpPr txBox="1">
              <a:spLocks noChangeArrowheads="1"/>
            </p:cNvSpPr>
            <p:nvPr/>
          </p:nvSpPr>
          <p:spPr bwMode="auto">
            <a:xfrm>
              <a:off x="1231" y="3425"/>
              <a:ext cx="3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200">
                  <a:solidFill>
                    <a:srgbClr val="17477B"/>
                  </a:solidFill>
                  <a:latin typeface="Georgia" pitchFamily="18" charset="0"/>
                </a:rPr>
                <a:t> 1: RV</a:t>
              </a:r>
              <a:endParaRPr lang="es-ES" sz="1200">
                <a:solidFill>
                  <a:srgbClr val="193A8B"/>
                </a:solidFill>
                <a:latin typeface="Georgia" pitchFamily="18" charset="0"/>
              </a:endParaRPr>
            </a:p>
          </p:txBody>
        </p:sp>
        <p:sp>
          <p:nvSpPr>
            <p:cNvPr id="32779" name="Oval 42"/>
            <p:cNvSpPr>
              <a:spLocks noChangeAspect="1" noChangeArrowheads="1"/>
            </p:cNvSpPr>
            <p:nvPr/>
          </p:nvSpPr>
          <p:spPr bwMode="auto">
            <a:xfrm>
              <a:off x="1180" y="3551"/>
              <a:ext cx="111" cy="111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Análisis de otras modalidades de </a:t>
            </a:r>
            <a:r>
              <a:rPr lang="es-MX" dirty="0" smtClean="0"/>
              <a:t>pensión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sz="1800" dirty="0" smtClean="0">
                <a:solidFill>
                  <a:srgbClr val="B80000"/>
                </a:solidFill>
              </a:rPr>
              <a:t>mapa de riesgos: (6) RVD-A</a:t>
            </a:r>
            <a:endParaRPr lang="es-ES" sz="1800" dirty="0" smtClean="0">
              <a:solidFill>
                <a:srgbClr val="B80000"/>
              </a:solidFill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788988" y="122238"/>
            <a:ext cx="70231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80000"/>
              </a:lnSpc>
            </a:pPr>
            <a:endParaRPr lang="en-US" u="sng">
              <a:solidFill>
                <a:srgbClr val="BA2C00"/>
              </a:solidFill>
              <a:latin typeface="Georgia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60450" y="1968500"/>
            <a:ext cx="7213600" cy="4506913"/>
            <a:chOff x="746" y="1228"/>
            <a:chExt cx="4544" cy="2839"/>
          </a:xfrm>
        </p:grpSpPr>
        <p:sp>
          <p:nvSpPr>
            <p:cNvPr id="33815" name="Text Box 5"/>
            <p:cNvSpPr txBox="1">
              <a:spLocks noChangeArrowheads="1"/>
            </p:cNvSpPr>
            <p:nvPr/>
          </p:nvSpPr>
          <p:spPr bwMode="auto">
            <a:xfrm>
              <a:off x="2428" y="3894"/>
              <a:ext cx="94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" sz="1200">
                  <a:solidFill>
                    <a:srgbClr val="17477B"/>
                  </a:solidFill>
                  <a:latin typeface="Georgia" pitchFamily="18" charset="0"/>
                </a:rPr>
                <a:t>Riesgo de inversión</a:t>
              </a:r>
            </a:p>
          </p:txBody>
        </p:sp>
        <p:sp>
          <p:nvSpPr>
            <p:cNvPr id="33816" name="AutoShape 6"/>
            <p:cNvSpPr>
              <a:spLocks noChangeArrowheads="1"/>
            </p:cNvSpPr>
            <p:nvPr/>
          </p:nvSpPr>
          <p:spPr bwMode="auto">
            <a:xfrm flipH="1">
              <a:off x="1174" y="3707"/>
              <a:ext cx="3493" cy="165"/>
            </a:xfrm>
            <a:prstGeom prst="rtTriangle">
              <a:avLst/>
            </a:prstGeom>
            <a:solidFill>
              <a:srgbClr val="276195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es-MX">
                <a:solidFill>
                  <a:srgbClr val="F8F8F8"/>
                </a:solidFill>
                <a:latin typeface="Georgia" pitchFamily="18" charset="0"/>
              </a:endParaRPr>
            </a:p>
          </p:txBody>
        </p:sp>
        <p:sp>
          <p:nvSpPr>
            <p:cNvPr id="33817" name="Text Box 7"/>
            <p:cNvSpPr txBox="1">
              <a:spLocks noChangeArrowheads="1"/>
            </p:cNvSpPr>
            <p:nvPr/>
          </p:nvSpPr>
          <p:spPr bwMode="auto">
            <a:xfrm>
              <a:off x="4348" y="3662"/>
              <a:ext cx="2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>
                  <a:solidFill>
                    <a:srgbClr val="F8F8F8"/>
                  </a:solidFill>
                  <a:latin typeface="Georgia" pitchFamily="18" charset="0"/>
                </a:rPr>
                <a:t>+</a:t>
              </a:r>
              <a:endParaRPr lang="es-ES">
                <a:solidFill>
                  <a:srgbClr val="F8F8F8"/>
                </a:solidFill>
                <a:latin typeface="Georgia" pitchFamily="18" charset="0"/>
              </a:endParaRPr>
            </a:p>
          </p:txBody>
        </p:sp>
        <p:sp>
          <p:nvSpPr>
            <p:cNvPr id="33818" name="Text Box 8"/>
            <p:cNvSpPr txBox="1">
              <a:spLocks noChangeArrowheads="1"/>
            </p:cNvSpPr>
            <p:nvPr/>
          </p:nvSpPr>
          <p:spPr bwMode="auto">
            <a:xfrm>
              <a:off x="1105" y="3522"/>
              <a:ext cx="43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3600">
                  <a:solidFill>
                    <a:srgbClr val="333333"/>
                  </a:solidFill>
                  <a:latin typeface="Georgia" pitchFamily="18" charset="0"/>
                </a:rPr>
                <a:t>   -</a:t>
              </a:r>
            </a:p>
          </p:txBody>
        </p:sp>
        <p:sp>
          <p:nvSpPr>
            <p:cNvPr id="33819" name="AutoShape 9"/>
            <p:cNvSpPr>
              <a:spLocks noChangeArrowheads="1"/>
            </p:cNvSpPr>
            <p:nvPr/>
          </p:nvSpPr>
          <p:spPr bwMode="auto">
            <a:xfrm rot="16200000" flipH="1">
              <a:off x="-90" y="2344"/>
              <a:ext cx="2268" cy="204"/>
            </a:xfrm>
            <a:prstGeom prst="rtTriangle">
              <a:avLst/>
            </a:prstGeom>
            <a:solidFill>
              <a:srgbClr val="BA2C00"/>
            </a:solidFill>
            <a:ln w="9525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r"/>
              <a:endParaRPr lang="es-MX">
                <a:solidFill>
                  <a:srgbClr val="F8F8F8"/>
                </a:solidFill>
                <a:latin typeface="Georgia" pitchFamily="18" charset="0"/>
              </a:endParaRPr>
            </a:p>
          </p:txBody>
        </p:sp>
        <p:sp>
          <p:nvSpPr>
            <p:cNvPr id="33820" name="Text Box 10"/>
            <p:cNvSpPr txBox="1">
              <a:spLocks noChangeArrowheads="1"/>
            </p:cNvSpPr>
            <p:nvPr/>
          </p:nvSpPr>
          <p:spPr bwMode="auto">
            <a:xfrm rot="-5400000">
              <a:off x="923" y="1301"/>
              <a:ext cx="2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2000">
                  <a:solidFill>
                    <a:srgbClr val="F8F8F8"/>
                  </a:solidFill>
                  <a:latin typeface="Georgia" pitchFamily="18" charset="0"/>
                </a:rPr>
                <a:t>+</a:t>
              </a:r>
            </a:p>
          </p:txBody>
        </p:sp>
        <p:sp>
          <p:nvSpPr>
            <p:cNvPr id="33821" name="Text Box 11"/>
            <p:cNvSpPr txBox="1">
              <a:spLocks noChangeArrowheads="1"/>
            </p:cNvSpPr>
            <p:nvPr/>
          </p:nvSpPr>
          <p:spPr bwMode="auto">
            <a:xfrm rot="-5400000">
              <a:off x="767" y="3247"/>
              <a:ext cx="36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3600">
                  <a:solidFill>
                    <a:srgbClr val="333333"/>
                  </a:solidFill>
                  <a:latin typeface="Georgia" pitchFamily="18" charset="0"/>
                </a:rPr>
                <a:t>  -</a:t>
              </a:r>
            </a:p>
          </p:txBody>
        </p:sp>
        <p:sp>
          <p:nvSpPr>
            <p:cNvPr id="33822" name="Text Box 12"/>
            <p:cNvSpPr txBox="1">
              <a:spLocks noChangeArrowheads="1"/>
            </p:cNvSpPr>
            <p:nvPr/>
          </p:nvSpPr>
          <p:spPr bwMode="auto">
            <a:xfrm rot="-5400000">
              <a:off x="338" y="2361"/>
              <a:ext cx="101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" sz="1200">
                  <a:solidFill>
                    <a:srgbClr val="BA2C00"/>
                  </a:solidFill>
                  <a:latin typeface="Georgia" pitchFamily="18" charset="0"/>
                </a:rPr>
                <a:t>Riesgo de longevidad</a:t>
              </a:r>
            </a:p>
          </p:txBody>
        </p:sp>
        <p:sp>
          <p:nvSpPr>
            <p:cNvPr id="33823" name="AutoShape 13"/>
            <p:cNvSpPr>
              <a:spLocks noChangeAspect="1" noChangeArrowheads="1" noTextEdit="1"/>
            </p:cNvSpPr>
            <p:nvPr/>
          </p:nvSpPr>
          <p:spPr bwMode="auto">
            <a:xfrm>
              <a:off x="1076" y="1228"/>
              <a:ext cx="4214" cy="2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3824" name="Rectangle 14"/>
            <p:cNvSpPr>
              <a:spLocks noChangeArrowheads="1"/>
            </p:cNvSpPr>
            <p:nvPr/>
          </p:nvSpPr>
          <p:spPr bwMode="auto">
            <a:xfrm>
              <a:off x="1314" y="1310"/>
              <a:ext cx="3358" cy="2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3825" name="Line 15"/>
            <p:cNvSpPr>
              <a:spLocks noChangeShapeType="1"/>
            </p:cNvSpPr>
            <p:nvPr/>
          </p:nvSpPr>
          <p:spPr bwMode="auto">
            <a:xfrm>
              <a:off x="1314" y="3604"/>
              <a:ext cx="3358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3826" name="Line 16"/>
            <p:cNvSpPr>
              <a:spLocks noChangeShapeType="1"/>
            </p:cNvSpPr>
            <p:nvPr/>
          </p:nvSpPr>
          <p:spPr bwMode="auto">
            <a:xfrm>
              <a:off x="1314" y="3145"/>
              <a:ext cx="3358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3827" name="Line 17"/>
            <p:cNvSpPr>
              <a:spLocks noChangeShapeType="1"/>
            </p:cNvSpPr>
            <p:nvPr/>
          </p:nvSpPr>
          <p:spPr bwMode="auto">
            <a:xfrm>
              <a:off x="1314" y="2686"/>
              <a:ext cx="3358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3828" name="Line 18"/>
            <p:cNvSpPr>
              <a:spLocks noChangeShapeType="1"/>
            </p:cNvSpPr>
            <p:nvPr/>
          </p:nvSpPr>
          <p:spPr bwMode="auto">
            <a:xfrm>
              <a:off x="1314" y="2227"/>
              <a:ext cx="3358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3829" name="Line 19"/>
            <p:cNvSpPr>
              <a:spLocks noChangeShapeType="1"/>
            </p:cNvSpPr>
            <p:nvPr/>
          </p:nvSpPr>
          <p:spPr bwMode="auto">
            <a:xfrm>
              <a:off x="1314" y="1768"/>
              <a:ext cx="3358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3830" name="Line 20"/>
            <p:cNvSpPr>
              <a:spLocks noChangeShapeType="1"/>
            </p:cNvSpPr>
            <p:nvPr/>
          </p:nvSpPr>
          <p:spPr bwMode="auto">
            <a:xfrm>
              <a:off x="1314" y="1310"/>
              <a:ext cx="3358" cy="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3831" name="Line 21"/>
            <p:cNvSpPr>
              <a:spLocks noChangeShapeType="1"/>
            </p:cNvSpPr>
            <p:nvPr/>
          </p:nvSpPr>
          <p:spPr bwMode="auto">
            <a:xfrm>
              <a:off x="1314" y="1310"/>
              <a:ext cx="0" cy="229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3832" name="Line 22"/>
            <p:cNvSpPr>
              <a:spLocks noChangeShapeType="1"/>
            </p:cNvSpPr>
            <p:nvPr/>
          </p:nvSpPr>
          <p:spPr bwMode="auto">
            <a:xfrm>
              <a:off x="1983" y="1310"/>
              <a:ext cx="0" cy="229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3833" name="Line 23"/>
            <p:cNvSpPr>
              <a:spLocks noChangeShapeType="1"/>
            </p:cNvSpPr>
            <p:nvPr/>
          </p:nvSpPr>
          <p:spPr bwMode="auto">
            <a:xfrm>
              <a:off x="2658" y="1310"/>
              <a:ext cx="0" cy="229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3834" name="Line 24"/>
            <p:cNvSpPr>
              <a:spLocks noChangeShapeType="1"/>
            </p:cNvSpPr>
            <p:nvPr/>
          </p:nvSpPr>
          <p:spPr bwMode="auto">
            <a:xfrm>
              <a:off x="3327" y="1310"/>
              <a:ext cx="0" cy="229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3835" name="Line 25"/>
            <p:cNvSpPr>
              <a:spLocks noChangeShapeType="1"/>
            </p:cNvSpPr>
            <p:nvPr/>
          </p:nvSpPr>
          <p:spPr bwMode="auto">
            <a:xfrm>
              <a:off x="4002" y="1310"/>
              <a:ext cx="0" cy="229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3836" name="Line 26"/>
            <p:cNvSpPr>
              <a:spLocks noChangeShapeType="1"/>
            </p:cNvSpPr>
            <p:nvPr/>
          </p:nvSpPr>
          <p:spPr bwMode="auto">
            <a:xfrm>
              <a:off x="4672" y="1310"/>
              <a:ext cx="0" cy="2294"/>
            </a:xfrm>
            <a:prstGeom prst="line">
              <a:avLst/>
            </a:prstGeom>
            <a:noFill/>
            <a:ln w="0">
              <a:solidFill>
                <a:srgbClr val="C0C0C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3837" name="Rectangle 27"/>
            <p:cNvSpPr>
              <a:spLocks noChangeArrowheads="1"/>
            </p:cNvSpPr>
            <p:nvPr/>
          </p:nvSpPr>
          <p:spPr bwMode="auto">
            <a:xfrm>
              <a:off x="1314" y="1310"/>
              <a:ext cx="3358" cy="2294"/>
            </a:xfrm>
            <a:prstGeom prst="rect">
              <a:avLst/>
            </a:prstGeom>
            <a:noFill/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3348038" y="5391150"/>
            <a:ext cx="1096962" cy="422275"/>
            <a:chOff x="2109" y="3396"/>
            <a:chExt cx="691" cy="266"/>
          </a:xfrm>
        </p:grpSpPr>
        <p:sp>
          <p:nvSpPr>
            <p:cNvPr id="33813" name="Text Box 29"/>
            <p:cNvSpPr txBox="1">
              <a:spLocks noChangeArrowheads="1"/>
            </p:cNvSpPr>
            <p:nvPr/>
          </p:nvSpPr>
          <p:spPr bwMode="auto">
            <a:xfrm>
              <a:off x="2154" y="3396"/>
              <a:ext cx="64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200">
                  <a:solidFill>
                    <a:srgbClr val="193A8B"/>
                  </a:solidFill>
                  <a:latin typeface="Georgia" pitchFamily="18" charset="0"/>
                </a:rPr>
                <a:t>3: RPT-RVD</a:t>
              </a:r>
              <a:endParaRPr lang="es-ES" sz="1200">
                <a:solidFill>
                  <a:srgbClr val="193A8B"/>
                </a:solidFill>
                <a:latin typeface="Georgia" pitchFamily="18" charset="0"/>
              </a:endParaRPr>
            </a:p>
          </p:txBody>
        </p:sp>
        <p:sp>
          <p:nvSpPr>
            <p:cNvPr id="33814" name="Oval 30"/>
            <p:cNvSpPr>
              <a:spLocks noChangeAspect="1" noChangeArrowheads="1"/>
            </p:cNvSpPr>
            <p:nvPr/>
          </p:nvSpPr>
          <p:spPr bwMode="auto">
            <a:xfrm>
              <a:off x="2109" y="3551"/>
              <a:ext cx="111" cy="111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4508500" y="3919538"/>
            <a:ext cx="954088" cy="450850"/>
            <a:chOff x="2840" y="2469"/>
            <a:chExt cx="601" cy="284"/>
          </a:xfrm>
        </p:grpSpPr>
        <p:sp>
          <p:nvSpPr>
            <p:cNvPr id="33811" name="Text Box 32"/>
            <p:cNvSpPr txBox="1">
              <a:spLocks noChangeArrowheads="1"/>
            </p:cNvSpPr>
            <p:nvPr/>
          </p:nvSpPr>
          <p:spPr bwMode="auto">
            <a:xfrm>
              <a:off x="2902" y="2469"/>
              <a:ext cx="53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200">
                  <a:solidFill>
                    <a:srgbClr val="193A8B"/>
                  </a:solidFill>
                  <a:latin typeface="Georgia" pitchFamily="18" charset="0"/>
                </a:rPr>
                <a:t>4: RV- RP</a:t>
              </a:r>
              <a:endParaRPr lang="es-ES" sz="1200">
                <a:solidFill>
                  <a:srgbClr val="193A8B"/>
                </a:solidFill>
                <a:latin typeface="Georgia" pitchFamily="18" charset="0"/>
              </a:endParaRPr>
            </a:p>
          </p:txBody>
        </p:sp>
        <p:sp>
          <p:nvSpPr>
            <p:cNvPr id="33812" name="Oval 33"/>
            <p:cNvSpPr>
              <a:spLocks noChangeAspect="1" noChangeArrowheads="1"/>
            </p:cNvSpPr>
            <p:nvPr/>
          </p:nvSpPr>
          <p:spPr bwMode="auto">
            <a:xfrm>
              <a:off x="2840" y="2642"/>
              <a:ext cx="111" cy="111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4530725" y="5370513"/>
            <a:ext cx="757238" cy="450850"/>
            <a:chOff x="2840" y="2469"/>
            <a:chExt cx="477" cy="284"/>
          </a:xfrm>
        </p:grpSpPr>
        <p:sp>
          <p:nvSpPr>
            <p:cNvPr id="33809" name="Text Box 35"/>
            <p:cNvSpPr txBox="1">
              <a:spLocks noChangeArrowheads="1"/>
            </p:cNvSpPr>
            <p:nvPr/>
          </p:nvSpPr>
          <p:spPr bwMode="auto">
            <a:xfrm>
              <a:off x="2902" y="2469"/>
              <a:ext cx="41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200">
                  <a:solidFill>
                    <a:srgbClr val="193A8B"/>
                  </a:solidFill>
                  <a:latin typeface="Georgia" pitchFamily="18" charset="0"/>
                </a:rPr>
                <a:t>5: RVV</a:t>
              </a:r>
              <a:endParaRPr lang="es-ES" sz="1200">
                <a:solidFill>
                  <a:srgbClr val="193A8B"/>
                </a:solidFill>
                <a:latin typeface="Georgia" pitchFamily="18" charset="0"/>
              </a:endParaRPr>
            </a:p>
          </p:txBody>
        </p:sp>
        <p:sp>
          <p:nvSpPr>
            <p:cNvPr id="33810" name="Oval 36"/>
            <p:cNvSpPr>
              <a:spLocks noChangeAspect="1" noChangeArrowheads="1"/>
            </p:cNvSpPr>
            <p:nvPr/>
          </p:nvSpPr>
          <p:spPr bwMode="auto">
            <a:xfrm>
              <a:off x="2840" y="2642"/>
              <a:ext cx="111" cy="111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7204075" y="1600200"/>
            <a:ext cx="652463" cy="588963"/>
            <a:chOff x="4538" y="1008"/>
            <a:chExt cx="411" cy="371"/>
          </a:xfrm>
        </p:grpSpPr>
        <p:sp>
          <p:nvSpPr>
            <p:cNvPr id="33807" name="Oval 38"/>
            <p:cNvSpPr>
              <a:spLocks noChangeAspect="1" noChangeArrowheads="1"/>
            </p:cNvSpPr>
            <p:nvPr/>
          </p:nvSpPr>
          <p:spPr bwMode="auto">
            <a:xfrm>
              <a:off x="4538" y="1268"/>
              <a:ext cx="111" cy="111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3808" name="Text Box 39"/>
            <p:cNvSpPr txBox="1">
              <a:spLocks noChangeArrowheads="1"/>
            </p:cNvSpPr>
            <p:nvPr/>
          </p:nvSpPr>
          <p:spPr bwMode="auto">
            <a:xfrm>
              <a:off x="4600" y="1008"/>
              <a:ext cx="3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s-MX" sz="1200">
                <a:solidFill>
                  <a:srgbClr val="17477B"/>
                </a:solidFill>
                <a:latin typeface="Georgia" pitchFamily="18" charset="0"/>
              </a:endParaRPr>
            </a:p>
            <a:p>
              <a:r>
                <a:rPr lang="es-MX" sz="1200">
                  <a:solidFill>
                    <a:srgbClr val="17477B"/>
                  </a:solidFill>
                  <a:latin typeface="Georgia" pitchFamily="18" charset="0"/>
                </a:rPr>
                <a:t>2: RP</a:t>
              </a:r>
              <a:endParaRPr lang="es-ES" sz="1200">
                <a:solidFill>
                  <a:srgbClr val="17477B"/>
                </a:solidFill>
                <a:latin typeface="Georgia" pitchFamily="18" charset="0"/>
              </a:endParaRP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1873250" y="5437188"/>
            <a:ext cx="658813" cy="376237"/>
            <a:chOff x="1180" y="3425"/>
            <a:chExt cx="415" cy="237"/>
          </a:xfrm>
        </p:grpSpPr>
        <p:sp>
          <p:nvSpPr>
            <p:cNvPr id="33805" name="Text Box 41"/>
            <p:cNvSpPr txBox="1">
              <a:spLocks noChangeArrowheads="1"/>
            </p:cNvSpPr>
            <p:nvPr/>
          </p:nvSpPr>
          <p:spPr bwMode="auto">
            <a:xfrm>
              <a:off x="1231" y="3425"/>
              <a:ext cx="3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200">
                  <a:solidFill>
                    <a:srgbClr val="17477B"/>
                  </a:solidFill>
                  <a:latin typeface="Georgia" pitchFamily="18" charset="0"/>
                </a:rPr>
                <a:t> 1: RV</a:t>
              </a:r>
              <a:endParaRPr lang="es-ES" sz="1200">
                <a:solidFill>
                  <a:srgbClr val="193A8B"/>
                </a:solidFill>
                <a:latin typeface="Georgia" pitchFamily="18" charset="0"/>
              </a:endParaRPr>
            </a:p>
          </p:txBody>
        </p:sp>
        <p:sp>
          <p:nvSpPr>
            <p:cNvPr id="33806" name="Oval 42"/>
            <p:cNvSpPr>
              <a:spLocks noChangeAspect="1" noChangeArrowheads="1"/>
            </p:cNvSpPr>
            <p:nvPr/>
          </p:nvSpPr>
          <p:spPr bwMode="auto">
            <a:xfrm>
              <a:off x="1180" y="3551"/>
              <a:ext cx="111" cy="111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1870075" y="5160963"/>
            <a:ext cx="2927350" cy="650875"/>
            <a:chOff x="1178" y="3251"/>
            <a:chExt cx="1844" cy="410"/>
          </a:xfrm>
        </p:grpSpPr>
        <p:sp>
          <p:nvSpPr>
            <p:cNvPr id="33803" name="Text Box 44"/>
            <p:cNvSpPr txBox="1">
              <a:spLocks noChangeArrowheads="1"/>
            </p:cNvSpPr>
            <p:nvPr/>
          </p:nvSpPr>
          <p:spPr bwMode="auto">
            <a:xfrm>
              <a:off x="1252" y="3251"/>
              <a:ext cx="177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200" u="sng">
                  <a:solidFill>
                    <a:srgbClr val="B80000"/>
                  </a:solidFill>
                  <a:latin typeface="Georgia" pitchFamily="18" charset="0"/>
                </a:rPr>
                <a:t>6: Renta Vitalicia Diferida (Anticipada)</a:t>
              </a:r>
              <a:endParaRPr lang="es-ES" sz="1200" u="sng">
                <a:solidFill>
                  <a:srgbClr val="B80000"/>
                </a:solidFill>
                <a:latin typeface="Georgia" pitchFamily="18" charset="0"/>
              </a:endParaRPr>
            </a:p>
          </p:txBody>
        </p:sp>
        <p:sp>
          <p:nvSpPr>
            <p:cNvPr id="33804" name="Oval 45"/>
            <p:cNvSpPr>
              <a:spLocks noChangeAspect="1" noChangeArrowheads="1"/>
            </p:cNvSpPr>
            <p:nvPr/>
          </p:nvSpPr>
          <p:spPr bwMode="auto">
            <a:xfrm>
              <a:off x="1178" y="3550"/>
              <a:ext cx="111" cy="111"/>
            </a:xfrm>
            <a:prstGeom prst="ellipse">
              <a:avLst/>
            </a:prstGeom>
            <a:solidFill>
              <a:srgbClr val="FF9900"/>
            </a:solidFill>
            <a:ln w="2540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Antecedentes</a:t>
            </a:r>
            <a:endParaRPr lang="es-ES" sz="1800" smtClean="0">
              <a:solidFill>
                <a:srgbClr val="B8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sz="1600" dirty="0" smtClean="0"/>
              <a:t>El nuevo sistema de pensiones  entró en vigor en México el </a:t>
            </a:r>
            <a:r>
              <a:rPr lang="es-MX" sz="1600" dirty="0" smtClean="0">
                <a:solidFill>
                  <a:srgbClr val="C00000"/>
                </a:solidFill>
              </a:rPr>
              <a:t>1 de julio de 1997</a:t>
            </a:r>
            <a:r>
              <a:rPr lang="es-MX" sz="1600" dirty="0" smtClean="0"/>
              <a:t>.</a:t>
            </a:r>
          </a:p>
          <a:p>
            <a:pPr eaLnBrk="1" hangingPunct="1"/>
            <a:r>
              <a:rPr lang="es-MX" sz="1600" dirty="0" smtClean="0"/>
              <a:t>De acuerdo a la Ley del Seguro Social (LSS) se considera la participación  de las instituciones de seguros como parte del </a:t>
            </a:r>
            <a:r>
              <a:rPr lang="es-MX" sz="1600" u="sng" dirty="0" smtClean="0">
                <a:solidFill>
                  <a:srgbClr val="C00000"/>
                </a:solidFill>
              </a:rPr>
              <a:t>mecanismo institucional  para el pago de las pensiones de los trabajadores</a:t>
            </a:r>
            <a:r>
              <a:rPr lang="es-MX" sz="1600" dirty="0" smtClean="0"/>
              <a:t>.</a:t>
            </a:r>
          </a:p>
          <a:p>
            <a:pPr eaLnBrk="1" hangingPunct="1"/>
            <a:r>
              <a:rPr lang="es-MX" sz="1600" dirty="0" smtClean="0"/>
              <a:t>Este sistema  </a:t>
            </a:r>
            <a:r>
              <a:rPr lang="es-MX" sz="1600" u="sng" dirty="0" smtClean="0">
                <a:solidFill>
                  <a:srgbClr val="C00000"/>
                </a:solidFill>
              </a:rPr>
              <a:t>sustituye el mecanismo de reparto</a:t>
            </a:r>
            <a:r>
              <a:rPr lang="es-MX" sz="1600" dirty="0" smtClean="0">
                <a:solidFill>
                  <a:srgbClr val="C00000"/>
                </a:solidFill>
              </a:rPr>
              <a:t> </a:t>
            </a:r>
            <a:r>
              <a:rPr lang="es-MX" sz="1600" dirty="0" smtClean="0"/>
              <a:t>que había venido operando  para el pago de pensiones, por el de capitalización de cuentas individuales.</a:t>
            </a:r>
          </a:p>
          <a:p>
            <a:pPr eaLnBrk="1" hangingPunct="1"/>
            <a:r>
              <a:rPr lang="es-MX" sz="1600" dirty="0" smtClean="0"/>
              <a:t>Los contratos de Seguros de Pensiones derivados de las Leyes de Seguridad Social contemplan el </a:t>
            </a:r>
            <a:r>
              <a:rPr lang="es-MX" sz="1600" u="sng" dirty="0" smtClean="0">
                <a:solidFill>
                  <a:srgbClr val="C00000"/>
                </a:solidFill>
              </a:rPr>
              <a:t>pago de pensiones</a:t>
            </a:r>
            <a:r>
              <a:rPr lang="es-MX" sz="1600" dirty="0" smtClean="0">
                <a:solidFill>
                  <a:srgbClr val="C00000"/>
                </a:solidFill>
              </a:rPr>
              <a:t> </a:t>
            </a:r>
            <a:r>
              <a:rPr lang="es-MX" sz="1600" dirty="0" smtClean="0"/>
              <a:t>mediante:</a:t>
            </a:r>
          </a:p>
          <a:p>
            <a:pPr marL="800100" lvl="1" indent="-342900" eaLnBrk="1" hangingPunct="1">
              <a:buFont typeface="+mj-lt"/>
              <a:buAutoNum type="arabicParenR"/>
            </a:pPr>
            <a:r>
              <a:rPr lang="es-MX" sz="1400" dirty="0" smtClean="0"/>
              <a:t>Renta vitalicia, y</a:t>
            </a:r>
          </a:p>
          <a:p>
            <a:pPr marL="800100" lvl="1" indent="-342900" eaLnBrk="1" hangingPunct="1">
              <a:buFont typeface="+mj-lt"/>
              <a:buAutoNum type="arabicParenR"/>
            </a:pPr>
            <a:r>
              <a:rPr lang="es-MX" sz="1400" dirty="0" smtClean="0"/>
              <a:t>Seguro de Sobrevivencia</a:t>
            </a:r>
          </a:p>
          <a:p>
            <a:pPr eaLnBrk="1" hangingPunct="1">
              <a:buFont typeface="Wingdings" pitchFamily="2" charset="2"/>
              <a:buNone/>
            </a:pPr>
            <a:endParaRPr lang="es-MX" dirty="0" smtClean="0"/>
          </a:p>
          <a:p>
            <a:pPr eaLnBrk="1" hangingPunct="1"/>
            <a:endParaRPr lang="es-MX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Análisis de otras modalidades de </a:t>
            </a:r>
            <a:r>
              <a:rPr lang="es-MX" dirty="0" smtClean="0"/>
              <a:t>pensión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sz="1800" dirty="0" smtClean="0">
                <a:solidFill>
                  <a:srgbClr val="B80000"/>
                </a:solidFill>
              </a:rPr>
              <a:t>Renta vitalicia diferida, comprada por anticipado</a:t>
            </a:r>
          </a:p>
        </p:txBody>
      </p:sp>
      <p:grpSp>
        <p:nvGrpSpPr>
          <p:cNvPr id="2" name="Group 3"/>
          <p:cNvGrpSpPr>
            <a:grpSpLocks noChangeAspect="1"/>
          </p:cNvGrpSpPr>
          <p:nvPr/>
        </p:nvGrpSpPr>
        <p:grpSpPr bwMode="auto">
          <a:xfrm>
            <a:off x="469900" y="1858963"/>
            <a:ext cx="7818438" cy="387350"/>
            <a:chOff x="1341" y="1533"/>
            <a:chExt cx="3205" cy="233"/>
          </a:xfrm>
        </p:grpSpPr>
        <p:sp>
          <p:nvSpPr>
            <p:cNvPr id="34823" name="Text Box 4"/>
            <p:cNvSpPr txBox="1">
              <a:spLocks noChangeAspect="1" noChangeArrowheads="1"/>
            </p:cNvSpPr>
            <p:nvPr/>
          </p:nvSpPr>
          <p:spPr bwMode="auto">
            <a:xfrm>
              <a:off x="1596" y="1533"/>
              <a:ext cx="2950" cy="232"/>
            </a:xfrm>
            <a:prstGeom prst="rect">
              <a:avLst/>
            </a:prstGeom>
            <a:solidFill>
              <a:srgbClr val="EAEAEA">
                <a:alpha val="59999"/>
              </a:srgbClr>
            </a:solidFill>
            <a:ln w="12700" algn="ctr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s-ES" sz="1600" u="sng">
                  <a:solidFill>
                    <a:srgbClr val="BA2C00"/>
                  </a:solidFill>
                  <a:latin typeface="Georgia" pitchFamily="18" charset="0"/>
                </a:rPr>
                <a:t>Renta Vitalicia Diferida, comprada de manera anticipada (RVD-A)</a:t>
              </a:r>
            </a:p>
          </p:txBody>
        </p:sp>
        <p:sp>
          <p:nvSpPr>
            <p:cNvPr id="34824" name="Text Box 5"/>
            <p:cNvSpPr txBox="1">
              <a:spLocks noChangeAspect="1" noChangeArrowheads="1"/>
            </p:cNvSpPr>
            <p:nvPr/>
          </p:nvSpPr>
          <p:spPr bwMode="auto">
            <a:xfrm>
              <a:off x="1341" y="1534"/>
              <a:ext cx="251" cy="232"/>
            </a:xfrm>
            <a:prstGeom prst="rect">
              <a:avLst/>
            </a:prstGeom>
            <a:solidFill>
              <a:srgbClr val="193A8B">
                <a:alpha val="59999"/>
              </a:srgbClr>
            </a:solidFill>
            <a:ln w="12700" algn="ctr">
              <a:solidFill>
                <a:srgbClr val="B2B2B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MX" sz="1600">
                  <a:solidFill>
                    <a:schemeClr val="bg1"/>
                  </a:solidFill>
                </a:rPr>
                <a:t>6</a:t>
              </a:r>
              <a:endParaRPr lang="es-ES" sz="1600">
                <a:solidFill>
                  <a:schemeClr val="bg1"/>
                </a:solidFill>
              </a:endParaRPr>
            </a:p>
          </p:txBody>
        </p:sp>
      </p:grpSp>
      <p:sp>
        <p:nvSpPr>
          <p:cNvPr id="34820" name="Text Box 6"/>
          <p:cNvSpPr txBox="1">
            <a:spLocks noChangeAspect="1" noChangeArrowheads="1"/>
          </p:cNvSpPr>
          <p:nvPr/>
        </p:nvSpPr>
        <p:spPr bwMode="auto">
          <a:xfrm>
            <a:off x="2233613" y="2438400"/>
            <a:ext cx="6054725" cy="542925"/>
          </a:xfrm>
          <a:prstGeom prst="rect">
            <a:avLst/>
          </a:prstGeom>
          <a:solidFill>
            <a:srgbClr val="193A8B">
              <a:alpha val="59999"/>
            </a:srgbClr>
          </a:solidFill>
          <a:ln w="12700" algn="ctr">
            <a:solidFill>
              <a:srgbClr val="B2B2B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s-ES" sz="1600">
                <a:solidFill>
                  <a:schemeClr val="bg1"/>
                </a:solidFill>
                <a:latin typeface="Georgia" pitchFamily="18" charset="0"/>
              </a:rPr>
              <a:t>Con una Aseguradora</a:t>
            </a:r>
          </a:p>
        </p:txBody>
      </p:sp>
      <p:sp>
        <p:nvSpPr>
          <p:cNvPr id="34821" name="Text Box 7"/>
          <p:cNvSpPr txBox="1">
            <a:spLocks noChangeAspect="1" noChangeArrowheads="1"/>
          </p:cNvSpPr>
          <p:nvPr/>
        </p:nvSpPr>
        <p:spPr bwMode="auto">
          <a:xfrm>
            <a:off x="1331913" y="2439988"/>
            <a:ext cx="896937" cy="542925"/>
          </a:xfrm>
          <a:prstGeom prst="rect">
            <a:avLst/>
          </a:prstGeom>
          <a:solidFill>
            <a:srgbClr val="EAEAEA">
              <a:alpha val="59999"/>
            </a:srgbClr>
          </a:solidFill>
          <a:ln w="12700" algn="ctr">
            <a:solidFill>
              <a:srgbClr val="B2B2B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400">
                <a:solidFill>
                  <a:srgbClr val="006699"/>
                </a:solidFill>
                <a:latin typeface="Georgia" pitchFamily="18" charset="0"/>
              </a:rPr>
              <a:t>RVD-A</a:t>
            </a:r>
          </a:p>
        </p:txBody>
      </p:sp>
      <p:sp>
        <p:nvSpPr>
          <p:cNvPr id="34822" name="Text Box 8"/>
          <p:cNvSpPr txBox="1">
            <a:spLocks noChangeArrowheads="1"/>
          </p:cNvSpPr>
          <p:nvPr/>
        </p:nvSpPr>
        <p:spPr bwMode="auto">
          <a:xfrm>
            <a:off x="2228850" y="2981325"/>
            <a:ext cx="6059488" cy="2968625"/>
          </a:xfrm>
          <a:prstGeom prst="rect">
            <a:avLst/>
          </a:prstGeom>
          <a:solidFill>
            <a:srgbClr val="EAEAEA">
              <a:alpha val="59999"/>
            </a:srgbClr>
          </a:solidFill>
          <a:ln w="12700" algn="ctr">
            <a:solidFill>
              <a:srgbClr val="B2B2B2"/>
            </a:solidFill>
            <a:miter lim="800000"/>
            <a:headEnd/>
            <a:tailEnd/>
          </a:ln>
        </p:spPr>
        <p:txBody>
          <a:bodyPr/>
          <a:lstStyle/>
          <a:p>
            <a:pPr marL="182563" indent="-182563" algn="just">
              <a:spcBef>
                <a:spcPct val="10000"/>
              </a:spcBef>
              <a:spcAft>
                <a:spcPct val="10000"/>
              </a:spcAft>
              <a:buFontTx/>
              <a:buChar char="•"/>
              <a:tabLst>
                <a:tab pos="182563" algn="l"/>
              </a:tabLst>
            </a:pPr>
            <a:endParaRPr lang="es-MX" sz="1400" dirty="0">
              <a:latin typeface="Georgia" pitchFamily="18" charset="0"/>
            </a:endParaRPr>
          </a:p>
          <a:p>
            <a:pPr marL="182563" indent="-182563" algn="just">
              <a:spcBef>
                <a:spcPct val="10000"/>
              </a:spcBef>
              <a:spcAft>
                <a:spcPct val="10000"/>
              </a:spcAft>
              <a:buFontTx/>
              <a:buChar char="•"/>
              <a:tabLst>
                <a:tab pos="182563" algn="l"/>
              </a:tabLst>
            </a:pPr>
            <a:r>
              <a:rPr lang="es-MX" sz="1400" dirty="0">
                <a:latin typeface="Georgia" pitchFamily="18" charset="0"/>
              </a:rPr>
              <a:t>Con una parte del saldo de la cuenta individual se contrata una </a:t>
            </a:r>
            <a:r>
              <a:rPr lang="es-MX" sz="1400" u="sng" dirty="0">
                <a:solidFill>
                  <a:srgbClr val="BA2C00"/>
                </a:solidFill>
                <a:latin typeface="Georgia" pitchFamily="18" charset="0"/>
              </a:rPr>
              <a:t>renta vitalicia diferida (incluyendo el SS), antes de la fecha de jubilación,</a:t>
            </a:r>
            <a:r>
              <a:rPr lang="es-MX" sz="1400" dirty="0">
                <a:solidFill>
                  <a:srgbClr val="BA2C00"/>
                </a:solidFill>
                <a:latin typeface="Georgia" pitchFamily="18" charset="0"/>
              </a:rPr>
              <a:t> </a:t>
            </a:r>
            <a:r>
              <a:rPr lang="es-MX" sz="1400" dirty="0">
                <a:latin typeface="Georgia" pitchFamily="18" charset="0"/>
              </a:rPr>
              <a:t>siempre y cuando dicha renta sea</a:t>
            </a:r>
            <a:r>
              <a:rPr lang="es-MX" sz="1400" u="sng" dirty="0">
                <a:solidFill>
                  <a:srgbClr val="BA2C00"/>
                </a:solidFill>
                <a:latin typeface="Georgia" pitchFamily="18" charset="0"/>
              </a:rPr>
              <a:t> igual o mayor a la PMG (RVD-A).</a:t>
            </a:r>
            <a:r>
              <a:rPr lang="es-MX" sz="1400" dirty="0">
                <a:latin typeface="Georgia" pitchFamily="18" charset="0"/>
              </a:rPr>
              <a:t> </a:t>
            </a:r>
          </a:p>
          <a:p>
            <a:pPr marL="533400" lvl="1" indent="-171450" algn="just">
              <a:spcBef>
                <a:spcPct val="10000"/>
              </a:spcBef>
              <a:spcAft>
                <a:spcPct val="10000"/>
              </a:spcAft>
              <a:buFontTx/>
              <a:buChar char="•"/>
              <a:tabLst>
                <a:tab pos="182563" algn="l"/>
              </a:tabLst>
            </a:pPr>
            <a:r>
              <a:rPr lang="es-MX" sz="1400" dirty="0">
                <a:latin typeface="Georgia" pitchFamily="18" charset="0"/>
              </a:rPr>
              <a:t>Los trabajadores podrían aprovechar épocas en que las rentas vitalicia fueran más “baratas”.</a:t>
            </a:r>
          </a:p>
          <a:p>
            <a:pPr marL="182563" indent="-182563">
              <a:spcBef>
                <a:spcPct val="10000"/>
              </a:spcBef>
              <a:spcAft>
                <a:spcPct val="10000"/>
              </a:spcAft>
              <a:buFontTx/>
              <a:buChar char="•"/>
              <a:tabLst>
                <a:tab pos="182563" algn="l"/>
              </a:tabLst>
            </a:pPr>
            <a:r>
              <a:rPr lang="es-MX" sz="1400" dirty="0">
                <a:latin typeface="Georgia" pitchFamily="18" charset="0"/>
              </a:rPr>
              <a:t>Se pactaría que</a:t>
            </a:r>
            <a:r>
              <a:rPr lang="es-MX" sz="1400" u="sng" dirty="0">
                <a:solidFill>
                  <a:srgbClr val="BA2C00"/>
                </a:solidFill>
                <a:latin typeface="Georgia" pitchFamily="18" charset="0"/>
              </a:rPr>
              <a:t> si la persona muere antes de que inicie el periodo de jubilación</a:t>
            </a:r>
            <a:r>
              <a:rPr lang="es-MX" sz="1400" dirty="0">
                <a:latin typeface="Georgia" pitchFamily="18" charset="0"/>
              </a:rPr>
              <a:t>, exista un </a:t>
            </a:r>
            <a:r>
              <a:rPr lang="es-MX" sz="1400" u="sng" dirty="0">
                <a:solidFill>
                  <a:srgbClr val="BA2C00"/>
                </a:solidFill>
                <a:latin typeface="Georgia" pitchFamily="18" charset="0"/>
              </a:rPr>
              <a:t>valor de rescate,</a:t>
            </a:r>
            <a:r>
              <a:rPr lang="es-MX" sz="1400" dirty="0">
                <a:latin typeface="Georgia" pitchFamily="18" charset="0"/>
              </a:rPr>
              <a:t> calculado una vez descontado el SS.</a:t>
            </a:r>
          </a:p>
          <a:p>
            <a:pPr marL="182563" indent="-182563">
              <a:spcBef>
                <a:spcPct val="10000"/>
              </a:spcBef>
              <a:spcAft>
                <a:spcPct val="10000"/>
              </a:spcAft>
              <a:buFontTx/>
              <a:buChar char="•"/>
              <a:tabLst>
                <a:tab pos="182563" algn="l"/>
              </a:tabLst>
            </a:pPr>
            <a:r>
              <a:rPr lang="es-MX" sz="1400" dirty="0">
                <a:latin typeface="Georgia" pitchFamily="18" charset="0"/>
              </a:rPr>
              <a:t>Cuando la persona alcance la edad de jubilación, </a:t>
            </a:r>
            <a:r>
              <a:rPr lang="es-MX" sz="1400" u="sng" dirty="0">
                <a:solidFill>
                  <a:srgbClr val="B80000"/>
                </a:solidFill>
                <a:latin typeface="Georgia" pitchFamily="18" charset="0"/>
              </a:rPr>
              <a:t>para complementar su pensión</a:t>
            </a:r>
            <a:r>
              <a:rPr lang="es-MX" sz="1400" dirty="0">
                <a:latin typeface="Georgia" pitchFamily="18" charset="0"/>
              </a:rPr>
              <a:t> podría adquirir: una renta vitalicia inmediata, un retiro programado o una renta vitalicia variable 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769938" y="517525"/>
            <a:ext cx="7219950" cy="922338"/>
          </a:xfrm>
        </p:spPr>
        <p:txBody>
          <a:bodyPr/>
          <a:lstStyle/>
          <a:p>
            <a:pPr eaLnBrk="1" hangingPunct="1"/>
            <a:r>
              <a:rPr lang="es-MX" smtClean="0"/>
              <a:t>Análisis de otras modalidades de </a:t>
            </a:r>
            <a:r>
              <a:rPr lang="es-MX" smtClean="0"/>
              <a:t>pensión</a:t>
            </a:r>
            <a:r>
              <a:rPr lang="es-MX" smtClean="0"/>
              <a:t/>
            </a:r>
            <a:br>
              <a:rPr lang="es-MX" smtClean="0"/>
            </a:br>
            <a:r>
              <a:rPr lang="es-MX" sz="1800" smtClean="0">
                <a:solidFill>
                  <a:srgbClr val="B80000"/>
                </a:solidFill>
              </a:rPr>
              <a:t>evolución teórica de una renta vitalicia diferida comprada de manera anticipada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>
            <p:ph type="chart" idx="4294967295"/>
          </p:nvPr>
        </p:nvGraphicFramePr>
        <p:xfrm>
          <a:off x="546100" y="2095500"/>
          <a:ext cx="7742238" cy="4521200"/>
        </p:xfrm>
        <a:graphic>
          <a:graphicData uri="http://schemas.openxmlformats.org/presentationml/2006/ole">
            <p:oleObj spid="_x0000_s39938" name="Gráfico" r:id="rId4" imgW="8801032" imgH="5038638" progId="MSGraph.Chart.8">
              <p:embed followColorScheme="full"/>
            </p:oleObj>
          </a:graphicData>
        </a:graphic>
      </p:graphicFrame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895350" y="1736725"/>
            <a:ext cx="7894638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294A8D"/>
              </a:buClr>
              <a:buFont typeface="Wingdings" pitchFamily="2" charset="2"/>
              <a:buNone/>
            </a:pPr>
            <a:r>
              <a:rPr lang="es-CL" sz="1400" u="sng">
                <a:solidFill>
                  <a:srgbClr val="B80000"/>
                </a:solidFill>
                <a:latin typeface="Georgia" pitchFamily="18" charset="0"/>
              </a:rPr>
              <a:t>Supuestos:   El trabajador tiene 55 años, anticipa 10 años la compra de la RV.</a:t>
            </a:r>
            <a:endParaRPr lang="es-ES" sz="1400" u="sng">
              <a:solidFill>
                <a:srgbClr val="B80000"/>
              </a:solidFill>
              <a:latin typeface="Georgia" pitchFamily="18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959725" y="4635500"/>
            <a:ext cx="1057275" cy="736600"/>
          </a:xfrm>
          <a:prstGeom prst="rect">
            <a:avLst/>
          </a:prstGeom>
          <a:solidFill>
            <a:srgbClr val="C13E15">
              <a:alpha val="59999"/>
            </a:srgbClr>
          </a:solidFill>
          <a:ln w="12700" algn="ctr">
            <a:solidFill>
              <a:srgbClr val="B2B2B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200" b="1">
                <a:solidFill>
                  <a:schemeClr val="bg1"/>
                </a:solidFill>
              </a:rPr>
              <a:t>No podrá </a:t>
            </a:r>
          </a:p>
          <a:p>
            <a:pPr algn="ctr"/>
            <a:r>
              <a:rPr lang="es-ES" sz="1200" b="1">
                <a:solidFill>
                  <a:schemeClr val="bg1"/>
                </a:solidFill>
              </a:rPr>
              <a:t>ser inferior</a:t>
            </a:r>
          </a:p>
          <a:p>
            <a:pPr algn="ctr"/>
            <a:r>
              <a:rPr lang="es-ES" sz="1200" b="1">
                <a:solidFill>
                  <a:schemeClr val="bg1"/>
                </a:solidFill>
              </a:rPr>
              <a:t> a la PMG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2025650" y="5302250"/>
            <a:ext cx="152400" cy="311150"/>
          </a:xfrm>
          <a:prstGeom prst="flowChartMerge">
            <a:avLst/>
          </a:prstGeom>
          <a:solidFill>
            <a:srgbClr val="FF0000"/>
          </a:solidFill>
          <a:ln w="1587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8199" name="AutoShape 7"/>
          <p:cNvSpPr>
            <a:spLocks/>
          </p:cNvSpPr>
          <p:nvPr/>
        </p:nvSpPr>
        <p:spPr bwMode="auto">
          <a:xfrm rot="5400000">
            <a:off x="2359025" y="3732213"/>
            <a:ext cx="141288" cy="1681162"/>
          </a:xfrm>
          <a:prstGeom prst="rightBrace">
            <a:avLst>
              <a:gd name="adj1" fmla="val 99157"/>
              <a:gd name="adj2" fmla="val 71102"/>
            </a:avLst>
          </a:prstGeom>
          <a:noFill/>
          <a:ln w="9525">
            <a:solidFill>
              <a:srgbClr val="0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647825" y="4779963"/>
            <a:ext cx="900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MX" sz="1000">
                <a:latin typeface="Georgia" pitchFamily="18" charset="0"/>
              </a:rPr>
              <a:t>Periodo de</a:t>
            </a:r>
          </a:p>
          <a:p>
            <a:pPr algn="ctr"/>
            <a:r>
              <a:rPr lang="es-MX" sz="1000">
                <a:latin typeface="Georgia" pitchFamily="18" charset="0"/>
              </a:rPr>
              <a:t> anticipación</a:t>
            </a:r>
            <a:endParaRPr lang="es-ES" sz="1000">
              <a:latin typeface="Georgia" pitchFamily="18" charset="0"/>
            </a:endParaRPr>
          </a:p>
        </p:txBody>
      </p:sp>
      <p:sp>
        <p:nvSpPr>
          <p:cNvPr id="8201" name="AutoShape 9"/>
          <p:cNvSpPr>
            <a:spLocks/>
          </p:cNvSpPr>
          <p:nvPr/>
        </p:nvSpPr>
        <p:spPr bwMode="auto">
          <a:xfrm>
            <a:off x="7785100" y="4491038"/>
            <a:ext cx="76200" cy="1096962"/>
          </a:xfrm>
          <a:prstGeom prst="rightBrace">
            <a:avLst>
              <a:gd name="adj1" fmla="val 119965"/>
              <a:gd name="adj2" fmla="val 50000"/>
            </a:avLst>
          </a:prstGeom>
          <a:noFill/>
          <a:ln w="9525">
            <a:solidFill>
              <a:srgbClr val="6666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3268663" y="5302250"/>
            <a:ext cx="152400" cy="311150"/>
          </a:xfrm>
          <a:prstGeom prst="flowChartMerge">
            <a:avLst/>
          </a:prstGeom>
          <a:solidFill>
            <a:srgbClr val="FF0000"/>
          </a:solidFill>
          <a:ln w="1587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816225" y="4741863"/>
            <a:ext cx="10477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MX" sz="1000">
                <a:latin typeface="Georgia" pitchFamily="18" charset="0"/>
              </a:rPr>
              <a:t>Adquisición de </a:t>
            </a:r>
          </a:p>
          <a:p>
            <a:pPr algn="ctr"/>
            <a:r>
              <a:rPr lang="es-MX" sz="1000">
                <a:latin typeface="Georgia" pitchFamily="18" charset="0"/>
              </a:rPr>
              <a:t>complemento</a:t>
            </a:r>
          </a:p>
          <a:p>
            <a:pPr algn="ctr"/>
            <a:r>
              <a:rPr lang="es-MX" sz="1000">
                <a:latin typeface="Georgia" pitchFamily="18" charset="0"/>
              </a:rPr>
              <a:t>de pensión</a:t>
            </a:r>
            <a:endParaRPr lang="es-ES" sz="1000">
              <a:latin typeface="Georgia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Análisis de otras modalidades de </a:t>
            </a:r>
            <a:r>
              <a:rPr lang="es-MX" dirty="0" smtClean="0"/>
              <a:t>pensión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sz="1800" dirty="0" smtClean="0">
                <a:solidFill>
                  <a:srgbClr val="B80000"/>
                </a:solidFill>
              </a:rPr>
              <a:t>a manera de conclusión</a:t>
            </a:r>
            <a:endParaRPr lang="es-ES" sz="1800" dirty="0" smtClean="0">
              <a:solidFill>
                <a:srgbClr val="B80000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238" y="1758950"/>
            <a:ext cx="7397750" cy="471805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1600" dirty="0" smtClean="0"/>
              <a:t>No hay una modalidad de pensión que se ajuste perfectamente a las necesidades de todos los pensionados. </a:t>
            </a:r>
          </a:p>
          <a:p>
            <a:pPr eaLnBrk="1" hangingPunct="1">
              <a:lnSpc>
                <a:spcPct val="90000"/>
              </a:lnSpc>
            </a:pPr>
            <a:r>
              <a:rPr lang="es-MX" sz="1600" dirty="0" smtClean="0"/>
              <a:t>Por ello, es importante tratar de reconocer de mejor manera </a:t>
            </a:r>
            <a:r>
              <a:rPr lang="es-MX" sz="1600" u="sng" dirty="0" smtClean="0">
                <a:solidFill>
                  <a:srgbClr val="BA2C00"/>
                </a:solidFill>
              </a:rPr>
              <a:t>los riesgos que pueden afectar el monto de las pensiones</a:t>
            </a:r>
            <a:r>
              <a:rPr lang="es-MX" sz="1600" dirty="0" smtClean="0">
                <a:solidFill>
                  <a:srgbClr val="BA2C00"/>
                </a:solidFill>
              </a:rPr>
              <a:t>, </a:t>
            </a:r>
            <a:r>
              <a:rPr lang="es-MX" sz="1600" dirty="0" smtClean="0"/>
              <a:t>así como</a:t>
            </a:r>
            <a:r>
              <a:rPr lang="es-MX" sz="1600" dirty="0" smtClean="0">
                <a:solidFill>
                  <a:srgbClr val="BA2C00"/>
                </a:solidFill>
              </a:rPr>
              <a:t> </a:t>
            </a:r>
            <a:r>
              <a:rPr lang="es-MX" sz="1600" dirty="0" smtClean="0"/>
              <a:t>la necesidad de</a:t>
            </a:r>
            <a:r>
              <a:rPr lang="es-MX" sz="1600" u="sng" dirty="0" smtClean="0">
                <a:solidFill>
                  <a:srgbClr val="BA2C00"/>
                </a:solidFill>
              </a:rPr>
              <a:t> garantizar un flujo</a:t>
            </a:r>
            <a:r>
              <a:rPr lang="es-MX" sz="1600" dirty="0" smtClean="0">
                <a:solidFill>
                  <a:srgbClr val="BA2C00"/>
                </a:solidFill>
              </a:rPr>
              <a:t> </a:t>
            </a:r>
            <a:r>
              <a:rPr lang="es-MX" sz="1600" dirty="0" smtClean="0"/>
              <a:t>durante la vida del pensionado y sus beneficiarios, y</a:t>
            </a:r>
            <a:r>
              <a:rPr lang="es-MX" sz="1600" u="sng" dirty="0" smtClean="0">
                <a:solidFill>
                  <a:srgbClr val="BA2C00"/>
                </a:solidFill>
              </a:rPr>
              <a:t> maximizar dichos flujos </a:t>
            </a:r>
            <a:r>
              <a:rPr lang="es-MX" sz="1600" dirty="0" smtClean="0"/>
              <a:t>en función de las necesidades del mismo. 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908050" y="3248025"/>
            <a:ext cx="7467600" cy="371475"/>
          </a:xfrm>
          <a:prstGeom prst="rect">
            <a:avLst/>
          </a:prstGeom>
          <a:solidFill>
            <a:srgbClr val="214C7B">
              <a:alpha val="79999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66788" y="1911350"/>
            <a:ext cx="7181850" cy="4392613"/>
          </a:xfrm>
        </p:spPr>
        <p:txBody>
          <a:bodyPr/>
          <a:lstStyle/>
          <a:p>
            <a:pPr marL="358775" indent="-358775" algn="l" eaLnBrk="1" hangingPunct="1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AutoNum type="arabicPeriod"/>
              <a:tabLst>
                <a:tab pos="355600" algn="l"/>
              </a:tabLst>
            </a:pPr>
            <a:r>
              <a:rPr lang="es-ES" sz="1800" dirty="0" smtClean="0"/>
              <a:t>Antecedentes</a:t>
            </a:r>
          </a:p>
          <a:p>
            <a:pPr marL="358775" indent="-358775" eaLnBrk="1" hangingPunct="1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None/>
              <a:tabLst>
                <a:tab pos="355600" algn="l"/>
              </a:tabLst>
            </a:pPr>
            <a:r>
              <a:rPr lang="es-ES" sz="1800" dirty="0" smtClean="0"/>
              <a:t>2. 	Estadísticas del mercado de pensiones</a:t>
            </a:r>
          </a:p>
          <a:p>
            <a:pPr marL="358775" indent="-358775" eaLnBrk="1" hangingPunct="1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None/>
              <a:tabLst>
                <a:tab pos="355600" algn="l"/>
              </a:tabLst>
            </a:pPr>
            <a:r>
              <a:rPr lang="es-MX" sz="1800" dirty="0" smtClean="0"/>
              <a:t>3.	Otras modalidades de renta vitalicia para pensiones de RCV</a:t>
            </a:r>
          </a:p>
          <a:p>
            <a:pPr marL="358775" indent="-358775" eaLnBrk="1" hangingPunct="1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None/>
              <a:tabLst>
                <a:tab pos="355600" algn="l"/>
              </a:tabLst>
            </a:pPr>
            <a:r>
              <a:rPr lang="es-MX" sz="1800" dirty="0" smtClean="0">
                <a:solidFill>
                  <a:schemeClr val="bg1"/>
                </a:solidFill>
              </a:rPr>
              <a:t>4.	Conclusiones</a:t>
            </a:r>
          </a:p>
          <a:p>
            <a:pPr marL="358775" indent="-358775" eaLnBrk="1" hangingPunct="1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None/>
              <a:tabLst>
                <a:tab pos="355600" algn="l"/>
              </a:tabLst>
            </a:pPr>
            <a:endParaRPr lang="es-ES" sz="1800" dirty="0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smtClean="0"/>
              <a:t>Contenido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Conclusiones</a:t>
            </a:r>
            <a:endParaRPr lang="es-ES" sz="1800" dirty="0" smtClean="0">
              <a:solidFill>
                <a:srgbClr val="B8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sz="1600" u="sng" dirty="0" smtClean="0">
                <a:solidFill>
                  <a:srgbClr val="C00000"/>
                </a:solidFill>
              </a:rPr>
              <a:t>Fortalecimiento del marco normativo</a:t>
            </a:r>
            <a:r>
              <a:rPr lang="es-MX" sz="1600" dirty="0" smtClean="0">
                <a:solidFill>
                  <a:srgbClr val="C00000"/>
                </a:solidFill>
              </a:rPr>
              <a:t> </a:t>
            </a:r>
            <a:r>
              <a:rPr lang="es-MX" sz="1600" dirty="0" smtClean="0"/>
              <a:t>de los </a:t>
            </a:r>
            <a:r>
              <a:rPr lang="es-MX" sz="1600" dirty="0" smtClean="0"/>
              <a:t>Seguros </a:t>
            </a:r>
            <a:r>
              <a:rPr lang="es-MX" sz="1600" dirty="0" smtClean="0"/>
              <a:t>de </a:t>
            </a:r>
            <a:r>
              <a:rPr lang="es-MX" sz="1600" dirty="0" smtClean="0"/>
              <a:t>Pensiones</a:t>
            </a:r>
            <a:r>
              <a:rPr lang="es-MX" sz="1600" dirty="0" smtClean="0"/>
              <a:t>.</a:t>
            </a:r>
          </a:p>
          <a:p>
            <a:pPr eaLnBrk="1" hangingPunct="1"/>
            <a:r>
              <a:rPr lang="es-MX" sz="1600" u="sng" dirty="0" smtClean="0">
                <a:solidFill>
                  <a:srgbClr val="C00000"/>
                </a:solidFill>
              </a:rPr>
              <a:t>Validación </a:t>
            </a:r>
            <a:r>
              <a:rPr lang="es-MX" sz="1600" u="sng" dirty="0" smtClean="0">
                <a:solidFill>
                  <a:srgbClr val="C00000"/>
                </a:solidFill>
              </a:rPr>
              <a:t>periódica de las bases biométricas</a:t>
            </a:r>
            <a:r>
              <a:rPr lang="es-MX" sz="1600" dirty="0" smtClean="0">
                <a:solidFill>
                  <a:srgbClr val="C00000"/>
                </a:solidFill>
              </a:rPr>
              <a:t> </a:t>
            </a:r>
            <a:r>
              <a:rPr lang="es-MX" sz="1600" dirty="0" smtClean="0"/>
              <a:t>empleadas en la constitución de reservas y en la determinación del requerimiento de capital (Riesgo de longevidad).</a:t>
            </a:r>
          </a:p>
          <a:p>
            <a:pPr eaLnBrk="1" hangingPunct="1"/>
            <a:r>
              <a:rPr lang="es-MX" sz="1600" dirty="0" smtClean="0"/>
              <a:t>Análisis de aspectos que permitan </a:t>
            </a:r>
            <a:r>
              <a:rPr lang="es-MX" sz="1600" u="sng" dirty="0" smtClean="0">
                <a:solidFill>
                  <a:srgbClr val="C00000"/>
                </a:solidFill>
              </a:rPr>
              <a:t>elevar la competencia en este mercado</a:t>
            </a:r>
            <a:r>
              <a:rPr lang="es-MX" sz="1600" dirty="0" smtClean="0"/>
              <a:t>.</a:t>
            </a:r>
          </a:p>
          <a:p>
            <a:pPr eaLnBrk="1" hangingPunct="1"/>
            <a:endParaRPr lang="es-MX" sz="1600" dirty="0" smtClean="0"/>
          </a:p>
          <a:p>
            <a:pPr eaLnBrk="1" hangingPunct="1">
              <a:buFont typeface="Wingdings" pitchFamily="2" charset="2"/>
              <a:buNone/>
            </a:pPr>
            <a:endParaRPr lang="es-MX" dirty="0" smtClean="0"/>
          </a:p>
          <a:p>
            <a:pPr eaLnBrk="1" hangingPunct="1"/>
            <a:endParaRPr lang="es-MX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s-MX" dirty="0" smtClean="0">
                <a:solidFill>
                  <a:srgbClr val="C00000"/>
                </a:solidFill>
              </a:rPr>
              <a:t>Seminario Regional sobre Regulación y Supervisión  de Seguros IAIS-ASSAL</a:t>
            </a:r>
            <a:br>
              <a:rPr lang="es-MX" dirty="0" smtClean="0">
                <a:solidFill>
                  <a:srgbClr val="C00000"/>
                </a:solidFill>
              </a:rPr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sz="2000" dirty="0" smtClean="0"/>
              <a:t>Seguros de Pensiones derivados de la Seguridad Social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San Salvador, El Salvador</a:t>
            </a:r>
          </a:p>
          <a:p>
            <a:pPr eaLnBrk="1" hangingPunct="1"/>
            <a:r>
              <a:rPr lang="es-MX" dirty="0" smtClean="0"/>
              <a:t>Noviembre 25 de 2010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Antecedentes</a:t>
            </a:r>
            <a:endParaRPr lang="es-ES" sz="1800" smtClean="0">
              <a:solidFill>
                <a:srgbClr val="B8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sz="1600" dirty="0" smtClean="0"/>
              <a:t>La reforma a la Ley del ISSSTE (LISSSTE) considera (análogamente  a la LSS) la </a:t>
            </a:r>
            <a:r>
              <a:rPr lang="es-MX" sz="1600" u="sng" dirty="0" smtClean="0">
                <a:solidFill>
                  <a:srgbClr val="BA2C00"/>
                </a:solidFill>
              </a:rPr>
              <a:t>contratación de seguros de rentas y seguros de sobrevivencia</a:t>
            </a:r>
            <a:r>
              <a:rPr lang="es-MX" sz="1600" dirty="0" smtClean="0"/>
              <a:t> por parte de los trabajadores a quienes el ISSSTE dictamine una incapacidad permanente o un estado de invalidez de naturaleza permanente, o en caso de fallecimiento del trabajador asegurado.</a:t>
            </a:r>
          </a:p>
          <a:p>
            <a:pPr eaLnBrk="1" hangingPunct="1"/>
            <a:r>
              <a:rPr lang="es-MX" sz="1600" dirty="0" smtClean="0"/>
              <a:t>Asimismo, la LISSSTE otorga el derecho del pensionado por RCV de optar por la </a:t>
            </a:r>
            <a:r>
              <a:rPr lang="es-MX" sz="1600" u="sng" dirty="0" smtClean="0">
                <a:solidFill>
                  <a:srgbClr val="BA2C00"/>
                </a:solidFill>
              </a:rPr>
              <a:t>contratación de una renta vitalicia y un seguro de sobrevivencia</a:t>
            </a:r>
            <a:r>
              <a:rPr lang="es-MX" sz="1600" dirty="0" smtClean="0"/>
              <a:t> en caso de que los recursos acumulados en la cuenta individual del trabajador sean suficientes para proveerle una renta mayor o igual al monto de pensión garantizada prevista en esta Ley.</a:t>
            </a:r>
            <a:endParaRPr lang="es-ES" sz="1600" dirty="0" smtClean="0"/>
          </a:p>
          <a:p>
            <a:pPr eaLnBrk="1" hangingPunct="1">
              <a:buFont typeface="Wingdings" pitchFamily="2" charset="2"/>
              <a:buNone/>
            </a:pPr>
            <a:endParaRPr lang="es-MX" dirty="0" smtClean="0"/>
          </a:p>
          <a:p>
            <a:pPr eaLnBrk="1" hangingPunct="1"/>
            <a:endParaRPr lang="es-MX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Antecedentes</a:t>
            </a:r>
            <a:br>
              <a:rPr lang="es-MX" dirty="0" smtClean="0"/>
            </a:br>
            <a:r>
              <a:rPr lang="es-MX" sz="1800" dirty="0" smtClean="0">
                <a:solidFill>
                  <a:srgbClr val="B80000"/>
                </a:solidFill>
              </a:rPr>
              <a:t>Seguros de pensiones previstos en la LSS y LISSSTE</a:t>
            </a:r>
            <a:endParaRPr lang="es-ES" sz="1800" dirty="0" smtClean="0">
              <a:solidFill>
                <a:srgbClr val="B8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Seguros de invalidez y vida y riesgos de trabajo</a:t>
            </a:r>
          </a:p>
          <a:p>
            <a:pPr eaLnBrk="1" hangingPunct="1"/>
            <a:endParaRPr lang="es-MX" dirty="0" smtClean="0"/>
          </a:p>
          <a:p>
            <a:pPr eaLnBrk="1" hangingPunct="1"/>
            <a:endParaRPr lang="es-ES" dirty="0" smtClean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281113" y="4668838"/>
            <a:ext cx="2667000" cy="392112"/>
          </a:xfrm>
          <a:prstGeom prst="rect">
            <a:avLst/>
          </a:prstGeom>
          <a:solidFill>
            <a:schemeClr val="hlink">
              <a:alpha val="45882"/>
            </a:schemeClr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>
                <a:solidFill>
                  <a:srgbClr val="093053"/>
                </a:solidFill>
                <a:latin typeface="Georgia" pitchFamily="18" charset="0"/>
              </a:rPr>
              <a:t>Invalidez y Vida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250950" y="3762375"/>
            <a:ext cx="2667000" cy="392113"/>
          </a:xfrm>
          <a:prstGeom prst="rect">
            <a:avLst/>
          </a:prstGeom>
          <a:solidFill>
            <a:srgbClr val="CC99FF">
              <a:alpha val="45882"/>
            </a:srgbClr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dirty="0">
                <a:solidFill>
                  <a:srgbClr val="093053"/>
                </a:solidFill>
                <a:latin typeface="Georgia" pitchFamily="18" charset="0"/>
              </a:rPr>
              <a:t>Riesgos de Trabajo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937000" y="3937000"/>
            <a:ext cx="712788" cy="927100"/>
            <a:chOff x="2247" y="1857"/>
            <a:chExt cx="449" cy="584"/>
          </a:xfrm>
        </p:grpSpPr>
        <p:sp>
          <p:nvSpPr>
            <p:cNvPr id="16392" name="Line 7"/>
            <p:cNvSpPr>
              <a:spLocks noChangeShapeType="1"/>
            </p:cNvSpPr>
            <p:nvPr/>
          </p:nvSpPr>
          <p:spPr bwMode="auto">
            <a:xfrm flipH="1">
              <a:off x="2519" y="2160"/>
              <a:ext cx="177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6393" name="Line 8"/>
            <p:cNvSpPr>
              <a:spLocks noChangeShapeType="1"/>
            </p:cNvSpPr>
            <p:nvPr/>
          </p:nvSpPr>
          <p:spPr bwMode="auto">
            <a:xfrm flipH="1">
              <a:off x="2247" y="2432"/>
              <a:ext cx="272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6394" name="Line 9"/>
            <p:cNvSpPr>
              <a:spLocks noChangeShapeType="1"/>
            </p:cNvSpPr>
            <p:nvPr/>
          </p:nvSpPr>
          <p:spPr bwMode="auto">
            <a:xfrm flipH="1">
              <a:off x="2247" y="1865"/>
              <a:ext cx="272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16395" name="Line 10"/>
            <p:cNvSpPr>
              <a:spLocks noChangeShapeType="1"/>
            </p:cNvSpPr>
            <p:nvPr/>
          </p:nvSpPr>
          <p:spPr bwMode="auto">
            <a:xfrm rot="5400000" flipH="1">
              <a:off x="2227" y="2149"/>
              <a:ext cx="584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2532363" name="Rectangle 11"/>
          <p:cNvSpPr>
            <a:spLocks noChangeArrowheads="1"/>
          </p:cNvSpPr>
          <p:nvPr/>
        </p:nvSpPr>
        <p:spPr bwMode="auto">
          <a:xfrm>
            <a:off x="4660900" y="2474912"/>
            <a:ext cx="3687763" cy="3963987"/>
          </a:xfrm>
          <a:prstGeom prst="rect">
            <a:avLst/>
          </a:prstGeom>
          <a:noFill/>
          <a:ln w="28575">
            <a:solidFill>
              <a:srgbClr val="003366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/>
            <a:endParaRPr lang="es-MX" sz="500" dirty="0">
              <a:solidFill>
                <a:srgbClr val="333333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s-MX" sz="1400" u="sng" dirty="0">
                <a:solidFill>
                  <a:srgbClr val="BA2C00"/>
                </a:solidFill>
                <a:latin typeface="Georgia" pitchFamily="18" charset="0"/>
              </a:rPr>
              <a:t>Seguros de beneficio definido y contribución en función del volumen salarial del trabajador</a:t>
            </a:r>
            <a:r>
              <a:rPr lang="es-MX" sz="1400" dirty="0">
                <a:solidFill>
                  <a:srgbClr val="333333"/>
                </a:solidFill>
                <a:latin typeface="Georgia" pitchFamily="18" charset="0"/>
              </a:rPr>
              <a:t>.</a:t>
            </a:r>
          </a:p>
          <a:p>
            <a:pPr marL="342900" indent="-342900">
              <a:lnSpc>
                <a:spcPct val="60000"/>
              </a:lnSpc>
              <a:buFontTx/>
              <a:buAutoNum type="arabicPeriod"/>
            </a:pPr>
            <a:endParaRPr lang="es-MX" sz="1400" dirty="0">
              <a:solidFill>
                <a:srgbClr val="333333"/>
              </a:solidFill>
              <a:latin typeface="Georgia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s-MX" sz="1400" dirty="0">
                <a:solidFill>
                  <a:srgbClr val="333333"/>
                </a:solidFill>
                <a:latin typeface="Georgia" pitchFamily="18" charset="0"/>
              </a:rPr>
              <a:t>Los seguros de renta son </a:t>
            </a:r>
            <a:r>
              <a:rPr lang="es-MX" sz="1400" u="sng" dirty="0">
                <a:solidFill>
                  <a:srgbClr val="BA2C00"/>
                </a:solidFill>
                <a:latin typeface="Georgia" pitchFamily="18" charset="0"/>
              </a:rPr>
              <a:t>contratos </a:t>
            </a:r>
            <a:r>
              <a:rPr lang="es-MX" sz="1400" u="sng" dirty="0" smtClean="0">
                <a:solidFill>
                  <a:srgbClr val="BA2C00"/>
                </a:solidFill>
                <a:latin typeface="Georgia" pitchFamily="18" charset="0"/>
              </a:rPr>
              <a:t> de renta vitalicia (LSS) o con </a:t>
            </a:r>
            <a:r>
              <a:rPr lang="es-MX" sz="1400" u="sng" dirty="0">
                <a:solidFill>
                  <a:srgbClr val="BA2C00"/>
                </a:solidFill>
                <a:latin typeface="Georgia" pitchFamily="18" charset="0"/>
              </a:rPr>
              <a:t>vigencia</a:t>
            </a:r>
            <a:r>
              <a:rPr lang="es-MX" sz="1400" dirty="0">
                <a:solidFill>
                  <a:srgbClr val="333333"/>
                </a:solidFill>
                <a:latin typeface="Georgia" pitchFamily="18" charset="0"/>
              </a:rPr>
              <a:t> hasta que el trabajador alcanza 65 años de edad (incapacidad)  y 65 años de edad y 25 años de cotización (invalidez</a:t>
            </a:r>
            <a:r>
              <a:rPr lang="es-MX" sz="1400" dirty="0" smtClean="0">
                <a:solidFill>
                  <a:srgbClr val="333333"/>
                </a:solidFill>
                <a:latin typeface="Georgia" pitchFamily="18" charset="0"/>
              </a:rPr>
              <a:t>) (LISSSTE).</a:t>
            </a:r>
            <a:endParaRPr lang="es-MX" sz="1400" dirty="0">
              <a:solidFill>
                <a:srgbClr val="333333"/>
              </a:solidFill>
              <a:latin typeface="Georgia" pitchFamily="18" charset="0"/>
            </a:endParaRPr>
          </a:p>
          <a:p>
            <a:pPr marL="342900" indent="-342900">
              <a:lnSpc>
                <a:spcPct val="60000"/>
              </a:lnSpc>
              <a:buFontTx/>
              <a:buAutoNum type="arabicPeriod"/>
            </a:pPr>
            <a:endParaRPr lang="es-MX" sz="1400" dirty="0">
              <a:solidFill>
                <a:srgbClr val="333333"/>
              </a:solidFill>
              <a:latin typeface="Georgia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s-MX" sz="1400" dirty="0">
                <a:solidFill>
                  <a:srgbClr val="333333"/>
                </a:solidFill>
                <a:latin typeface="Georgia" pitchFamily="18" charset="0"/>
              </a:rPr>
              <a:t>El seguro de renta abarca:</a:t>
            </a:r>
          </a:p>
          <a:p>
            <a:pPr marL="342900" indent="-342900">
              <a:lnSpc>
                <a:spcPct val="30000"/>
              </a:lnSpc>
              <a:buFontTx/>
              <a:buAutoNum type="arabicPeriod"/>
            </a:pPr>
            <a:endParaRPr lang="es-MX" sz="1400" dirty="0">
              <a:solidFill>
                <a:srgbClr val="333333"/>
              </a:solidFill>
              <a:latin typeface="Georgia" pitchFamily="18" charset="0"/>
            </a:endParaRPr>
          </a:p>
          <a:p>
            <a:pPr marL="800100" lvl="1" indent="-342900">
              <a:buFontTx/>
              <a:buAutoNum type="alphaLcParenR"/>
            </a:pPr>
            <a:r>
              <a:rPr lang="es-MX" sz="1400" u="sng" dirty="0">
                <a:solidFill>
                  <a:srgbClr val="BA2C00"/>
                </a:solidFill>
                <a:latin typeface="Georgia" pitchFamily="18" charset="0"/>
              </a:rPr>
              <a:t>Pago mensual de la pensión</a:t>
            </a:r>
            <a:r>
              <a:rPr lang="es-MX" sz="1400" dirty="0">
                <a:solidFill>
                  <a:srgbClr val="333333"/>
                </a:solidFill>
                <a:latin typeface="Georgia" pitchFamily="18" charset="0"/>
              </a:rPr>
              <a:t> durante la vigencia del contrato</a:t>
            </a:r>
          </a:p>
          <a:p>
            <a:pPr marL="800100" lvl="1" indent="-342900">
              <a:lnSpc>
                <a:spcPct val="50000"/>
              </a:lnSpc>
              <a:buFontTx/>
              <a:buAutoNum type="alphaLcParenR"/>
            </a:pPr>
            <a:endParaRPr lang="es-MX" sz="1400" dirty="0">
              <a:solidFill>
                <a:srgbClr val="333333"/>
              </a:solidFill>
              <a:latin typeface="Georgia" pitchFamily="18" charset="0"/>
            </a:endParaRPr>
          </a:p>
          <a:p>
            <a:pPr marL="800100" lvl="1" indent="-342900">
              <a:buFontTx/>
              <a:buAutoNum type="alphaLcParenR"/>
            </a:pPr>
            <a:r>
              <a:rPr lang="es-MX" sz="1400" u="sng" dirty="0">
                <a:solidFill>
                  <a:srgbClr val="BA2C00"/>
                </a:solidFill>
                <a:latin typeface="Georgia" pitchFamily="18" charset="0"/>
              </a:rPr>
              <a:t>Aportación bimestral</a:t>
            </a:r>
            <a:r>
              <a:rPr lang="es-MX" sz="1400" dirty="0">
                <a:solidFill>
                  <a:srgbClr val="333333"/>
                </a:solidFill>
                <a:latin typeface="Georgia" pitchFamily="18" charset="0"/>
              </a:rPr>
              <a:t> de las cuotas por concepto de RCV al PENSIONISSSTE o la </a:t>
            </a:r>
            <a:r>
              <a:rPr lang="es-MX" sz="1400" dirty="0" smtClean="0">
                <a:solidFill>
                  <a:srgbClr val="333333"/>
                </a:solidFill>
                <a:latin typeface="Georgia" pitchFamily="18" charset="0"/>
              </a:rPr>
              <a:t>AFORE (LISSSTE)</a:t>
            </a:r>
            <a:endParaRPr lang="es-MX" sz="1400" dirty="0">
              <a:solidFill>
                <a:srgbClr val="333333"/>
              </a:solidFill>
              <a:latin typeface="Georgia" pitchFamily="18" charset="0"/>
            </a:endParaRPr>
          </a:p>
          <a:p>
            <a:pPr marL="342900" indent="-342900">
              <a:buFontTx/>
              <a:buAutoNum type="arabicPeriod"/>
            </a:pPr>
            <a:endParaRPr lang="es-MX" sz="1400" dirty="0">
              <a:solidFill>
                <a:srgbClr val="333333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1000"/>
                                        <p:tgtEl>
                                          <p:spTgt spid="2532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23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Antecedentes</a:t>
            </a:r>
            <a:br>
              <a:rPr lang="es-MX" dirty="0" smtClean="0"/>
            </a:br>
            <a:r>
              <a:rPr lang="es-MX" sz="1800" dirty="0" smtClean="0">
                <a:solidFill>
                  <a:srgbClr val="B80000"/>
                </a:solidFill>
              </a:rPr>
              <a:t>Seguros de pensiones previstos en la LSS y </a:t>
            </a:r>
            <a:r>
              <a:rPr lang="es-MX" sz="1800" dirty="0" smtClean="0">
                <a:solidFill>
                  <a:srgbClr val="B80000"/>
                </a:solidFill>
              </a:rPr>
              <a:t>LISSSTE</a:t>
            </a:r>
            <a:endParaRPr lang="es-ES" sz="1800" dirty="0" smtClean="0">
              <a:solidFill>
                <a:srgbClr val="B800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Seguros de retiro cesantía en edad avanzada y vejez</a:t>
            </a:r>
          </a:p>
          <a:p>
            <a:pPr eaLnBrk="1" hangingPunct="1"/>
            <a:endParaRPr lang="es-MX" dirty="0" smtClean="0"/>
          </a:p>
          <a:p>
            <a:pPr eaLnBrk="1" hangingPunct="1"/>
            <a:endParaRPr lang="es-ES" dirty="0" smtClean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257300" y="3660775"/>
            <a:ext cx="2681288" cy="1146175"/>
          </a:xfrm>
          <a:prstGeom prst="rect">
            <a:avLst/>
          </a:prstGeom>
          <a:solidFill>
            <a:srgbClr val="99CC00">
              <a:alpha val="45882"/>
            </a:srgbClr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dirty="0">
                <a:solidFill>
                  <a:srgbClr val="093053"/>
                </a:solidFill>
                <a:latin typeface="Georgia" pitchFamily="18" charset="0"/>
              </a:rPr>
              <a:t>Retiro, Cesantía en </a:t>
            </a:r>
          </a:p>
          <a:p>
            <a:pPr algn="ctr"/>
            <a:r>
              <a:rPr lang="es-MX" dirty="0">
                <a:solidFill>
                  <a:srgbClr val="093053"/>
                </a:solidFill>
                <a:latin typeface="Georgia" pitchFamily="18" charset="0"/>
              </a:rPr>
              <a:t>edad avanzada </a:t>
            </a:r>
          </a:p>
          <a:p>
            <a:pPr algn="ctr"/>
            <a:r>
              <a:rPr lang="es-MX" dirty="0">
                <a:solidFill>
                  <a:srgbClr val="093053"/>
                </a:solidFill>
                <a:latin typeface="Georgia" pitchFamily="18" charset="0"/>
              </a:rPr>
              <a:t>y Vejez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V="1">
            <a:off x="3940175" y="4237038"/>
            <a:ext cx="708025" cy="1587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MX"/>
          </a:p>
        </p:txBody>
      </p:sp>
      <p:sp>
        <p:nvSpPr>
          <p:cNvPr id="2533382" name="Rectangle 6"/>
          <p:cNvSpPr>
            <a:spLocks noChangeArrowheads="1"/>
          </p:cNvSpPr>
          <p:nvPr/>
        </p:nvSpPr>
        <p:spPr bwMode="auto">
          <a:xfrm>
            <a:off x="4662488" y="2457450"/>
            <a:ext cx="3687762" cy="3697288"/>
          </a:xfrm>
          <a:prstGeom prst="rect">
            <a:avLst/>
          </a:prstGeom>
          <a:noFill/>
          <a:ln w="28575">
            <a:solidFill>
              <a:srgbClr val="003366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/>
            <a:endParaRPr lang="es-MX" sz="500" dirty="0">
              <a:solidFill>
                <a:srgbClr val="333333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s-MX" sz="1400" u="sng" dirty="0">
                <a:solidFill>
                  <a:srgbClr val="BA2C00"/>
                </a:solidFill>
                <a:latin typeface="+mn-lt"/>
              </a:rPr>
              <a:t>Debe contratarse un seguro de sobrevivencia</a:t>
            </a:r>
            <a:r>
              <a:rPr lang="es-MX" sz="1400" dirty="0">
                <a:solidFill>
                  <a:srgbClr val="333333"/>
                </a:solidFill>
                <a:latin typeface="+mn-lt"/>
              </a:rPr>
              <a:t> al momento de otorgarse la pensión por cesantía en edad avanzada o vejez.</a:t>
            </a:r>
            <a:r>
              <a:rPr lang="es-MX" sz="1400" dirty="0">
                <a:solidFill>
                  <a:srgbClr val="093053"/>
                </a:solidFill>
                <a:latin typeface="+mn-lt"/>
              </a:rPr>
              <a:t> </a:t>
            </a:r>
          </a:p>
          <a:p>
            <a:pPr marL="342900" indent="-342900">
              <a:buFontTx/>
              <a:buAutoNum type="arabicPeriod"/>
            </a:pPr>
            <a:endParaRPr lang="es-MX" sz="1400" dirty="0">
              <a:solidFill>
                <a:srgbClr val="093053"/>
              </a:solidFill>
              <a:latin typeface="+mn-lt"/>
            </a:endParaRPr>
          </a:p>
          <a:p>
            <a:pPr marL="342900" indent="-342900">
              <a:buFontTx/>
              <a:buAutoNum type="arabicPeriod"/>
            </a:pPr>
            <a:r>
              <a:rPr lang="es-MX" sz="1400" dirty="0">
                <a:solidFill>
                  <a:srgbClr val="333333"/>
                </a:solidFill>
                <a:latin typeface="+mn-lt"/>
              </a:rPr>
              <a:t>Los trabajadores que reúnan los requisitos para pensionarse por cesantía en edad avanzada o vejez podrán disponer de su cuenta individual para optar por:</a:t>
            </a:r>
          </a:p>
          <a:p>
            <a:pPr marL="800100" lvl="1" indent="-342900">
              <a:buFontTx/>
              <a:buAutoNum type="alphaLcParenR"/>
            </a:pPr>
            <a:r>
              <a:rPr lang="es-MX" sz="1400" dirty="0">
                <a:solidFill>
                  <a:srgbClr val="333333"/>
                </a:solidFill>
                <a:latin typeface="+mn-lt"/>
              </a:rPr>
              <a:t>Contratar una renta vitalicia, o</a:t>
            </a:r>
          </a:p>
          <a:p>
            <a:pPr marL="800100" lvl="1" indent="-342900">
              <a:lnSpc>
                <a:spcPct val="40000"/>
              </a:lnSpc>
              <a:buFontTx/>
              <a:buAutoNum type="alphaLcParenR"/>
            </a:pPr>
            <a:endParaRPr lang="es-MX" sz="1400" dirty="0">
              <a:solidFill>
                <a:srgbClr val="333333"/>
              </a:solidFill>
              <a:latin typeface="+mn-lt"/>
            </a:endParaRPr>
          </a:p>
          <a:p>
            <a:pPr marL="800100" lvl="1" indent="-342900">
              <a:lnSpc>
                <a:spcPct val="10000"/>
              </a:lnSpc>
              <a:buFontTx/>
              <a:buAutoNum type="alphaLcParenR"/>
            </a:pPr>
            <a:endParaRPr lang="es-MX" sz="1400" dirty="0">
              <a:solidFill>
                <a:srgbClr val="333333"/>
              </a:solidFill>
              <a:latin typeface="+mn-lt"/>
            </a:endParaRPr>
          </a:p>
          <a:p>
            <a:pPr marL="800100" lvl="1" indent="-342900">
              <a:buFontTx/>
              <a:buAutoNum type="alphaLcParenR"/>
            </a:pPr>
            <a:r>
              <a:rPr lang="es-MX" sz="1400" dirty="0">
                <a:solidFill>
                  <a:srgbClr val="333333"/>
                </a:solidFill>
                <a:latin typeface="+mn-lt"/>
              </a:rPr>
              <a:t>Mantener el saldo de su cuenta individual en PENSIONISSSTE o AFORE y efectuar con cargo a dicho saldo, retiros programados</a:t>
            </a:r>
            <a:r>
              <a:rPr lang="es-MX" sz="1400" dirty="0">
                <a:solidFill>
                  <a:srgbClr val="093053"/>
                </a:solidFill>
                <a:latin typeface="+mn-lt"/>
              </a:rPr>
              <a:t>.</a:t>
            </a:r>
            <a:endParaRPr lang="es-MX" sz="1400" dirty="0">
              <a:solidFill>
                <a:srgbClr val="093053"/>
              </a:solidFill>
              <a:latin typeface="+mn-lt"/>
              <a:cs typeface="Arial" charset="0"/>
            </a:endParaRPr>
          </a:p>
          <a:p>
            <a:pPr marL="342900" indent="-342900">
              <a:buFontTx/>
              <a:buAutoNum type="arabicPeriod"/>
            </a:pPr>
            <a:endParaRPr lang="es-MX" sz="1400" dirty="0">
              <a:solidFill>
                <a:srgbClr val="333333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533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338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908050" y="2381250"/>
            <a:ext cx="7467600" cy="371475"/>
          </a:xfrm>
          <a:prstGeom prst="rect">
            <a:avLst/>
          </a:prstGeom>
          <a:solidFill>
            <a:srgbClr val="214C7B">
              <a:alpha val="79999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66788" y="1911350"/>
            <a:ext cx="7181850" cy="4392613"/>
          </a:xfrm>
        </p:spPr>
        <p:txBody>
          <a:bodyPr/>
          <a:lstStyle/>
          <a:p>
            <a:pPr marL="358775" indent="-358775" algn="l" eaLnBrk="1" hangingPunct="1"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AutoNum type="arabicPeriod"/>
              <a:tabLst>
                <a:tab pos="355600" algn="l"/>
              </a:tabLst>
            </a:pPr>
            <a:r>
              <a:rPr lang="es-ES" sz="1800" dirty="0" smtClean="0"/>
              <a:t>Antecedentes</a:t>
            </a:r>
          </a:p>
          <a:p>
            <a:pPr marL="358775" indent="-358775" eaLnBrk="1" hangingPunct="1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None/>
              <a:tabLst>
                <a:tab pos="355600" algn="l"/>
              </a:tabLst>
            </a:pPr>
            <a:r>
              <a:rPr lang="es-ES" sz="1800" dirty="0" smtClean="0">
                <a:solidFill>
                  <a:schemeClr val="bg1"/>
                </a:solidFill>
              </a:rPr>
              <a:t>2. 	Estadísticas del mercado de pensiones</a:t>
            </a:r>
          </a:p>
          <a:p>
            <a:pPr marL="358775" indent="-358775" eaLnBrk="1" hangingPunct="1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None/>
              <a:tabLst>
                <a:tab pos="355600" algn="l"/>
              </a:tabLst>
            </a:pPr>
            <a:r>
              <a:rPr lang="es-MX" sz="1800" dirty="0" smtClean="0"/>
              <a:t>3.	Otras modalidades de renta vitalicia para pensiones de RCV</a:t>
            </a:r>
          </a:p>
          <a:p>
            <a:pPr marL="358775" indent="-358775" eaLnBrk="1" hangingPunct="1"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None/>
              <a:tabLst>
                <a:tab pos="355600" algn="l"/>
              </a:tabLst>
            </a:pPr>
            <a:r>
              <a:rPr lang="es-MX" sz="1800" dirty="0" smtClean="0"/>
              <a:t>4.	Conclusiones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smtClean="0"/>
              <a:t>Contenido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Tamaño del mercado de pensiones</a:t>
            </a:r>
            <a:br>
              <a:rPr lang="es-MX" dirty="0" smtClean="0"/>
            </a:br>
            <a:r>
              <a:rPr lang="es-MX" sz="1800" dirty="0" smtClean="0">
                <a:solidFill>
                  <a:srgbClr val="B80000"/>
                </a:solidFill>
              </a:rPr>
              <a:t>prima directa real</a:t>
            </a:r>
          </a:p>
        </p:txBody>
      </p:sp>
      <p:sp>
        <p:nvSpPr>
          <p:cNvPr id="7" name="6 CuadroTexto"/>
          <p:cNvSpPr txBox="1"/>
          <p:nvPr/>
        </p:nvSpPr>
        <p:spPr>
          <a:xfrm rot="5400000">
            <a:off x="8222457" y="627856"/>
            <a:ext cx="14366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Fuente: CNSF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755650" y="6237288"/>
            <a:ext cx="3168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000" dirty="0"/>
              <a:t>* Estimado con datos a </a:t>
            </a:r>
            <a:r>
              <a:rPr lang="es-MX" sz="1000" dirty="0" smtClean="0"/>
              <a:t>septiembre </a:t>
            </a:r>
            <a:r>
              <a:rPr lang="es-MX" sz="1000" dirty="0"/>
              <a:t>de 2010</a:t>
            </a:r>
            <a:endParaRPr lang="es-ES" sz="1000" dirty="0"/>
          </a:p>
        </p:txBody>
      </p:sp>
      <p:pic>
        <p:nvPicPr>
          <p:cNvPr id="655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1741488"/>
            <a:ext cx="8001000" cy="425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 rot="5400000">
            <a:off x="7366062" y="1484351"/>
            <a:ext cx="314947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Fuente: CNSF, SHCP, </a:t>
            </a:r>
            <a:r>
              <a:rPr lang="es-MX" sz="14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INGEI, BANXICO</a:t>
            </a:r>
            <a:endParaRPr lang="es-MX" sz="14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1214414" y="6381328"/>
            <a:ext cx="69990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1000" dirty="0">
                <a:latin typeface="+mn-lt"/>
              </a:rPr>
              <a:t>* Estimación </a:t>
            </a:r>
            <a:r>
              <a:rPr lang="es-MX" sz="1000" dirty="0" smtClean="0">
                <a:latin typeface="+mn-lt"/>
              </a:rPr>
              <a:t>en base </a:t>
            </a:r>
            <a:r>
              <a:rPr lang="es-MX" sz="1000" dirty="0" smtClean="0"/>
              <a:t>a </a:t>
            </a:r>
            <a:r>
              <a:rPr lang="es-MX" sz="1000" dirty="0" smtClean="0">
                <a:latin typeface="+mn-lt"/>
              </a:rPr>
              <a:t>los resultados de la encuesta de septiembre de 2010, sobre las expectativas de los especialistas de BANXICO</a:t>
            </a:r>
            <a:endParaRPr lang="es-MX" sz="1000" dirty="0">
              <a:latin typeface="+mn-lt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807027" y="3645024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*</a:t>
            </a:r>
            <a:endParaRPr lang="es-MX" sz="1400" dirty="0"/>
          </a:p>
        </p:txBody>
      </p:sp>
      <p:sp>
        <p:nvSpPr>
          <p:cNvPr id="11" name="2 Título"/>
          <p:cNvSpPr>
            <a:spLocks noGrp="1"/>
          </p:cNvSpPr>
          <p:nvPr>
            <p:ph type="title"/>
          </p:nvPr>
        </p:nvSpPr>
        <p:spPr>
          <a:xfrm>
            <a:off x="769938" y="527050"/>
            <a:ext cx="7016750" cy="922338"/>
          </a:xfrm>
        </p:spPr>
        <p:txBody>
          <a:bodyPr/>
          <a:lstStyle/>
          <a:p>
            <a:pPr eaLnBrk="1" hangingPunct="1"/>
            <a:r>
              <a:rPr lang="es-MX" dirty="0" smtClean="0"/>
              <a:t>Dinámica del mercado de pensiones </a:t>
            </a:r>
            <a:br>
              <a:rPr lang="es-MX" dirty="0" smtClean="0"/>
            </a:br>
            <a:r>
              <a:rPr lang="es-MX" sz="1800" dirty="0" smtClean="0">
                <a:solidFill>
                  <a:srgbClr val="B80000"/>
                </a:solidFill>
              </a:rPr>
              <a:t>tasa real de crecimiento de la prima directa</a:t>
            </a:r>
          </a:p>
        </p:txBody>
      </p:sp>
      <p:pic>
        <p:nvPicPr>
          <p:cNvPr id="645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025" y="1790700"/>
            <a:ext cx="772636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Georgi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Georgi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Georgi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Georgi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"/>
    </a:majorFont>
    <a:minorFont>
      <a:latin typeface="Georgi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19118</TotalTime>
  <Words>2616</Words>
  <Application>Microsoft Office PowerPoint</Application>
  <PresentationFormat>Presentación en pantalla (4:3)</PresentationFormat>
  <Paragraphs>404</Paragraphs>
  <Slides>35</Slides>
  <Notes>24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35</vt:i4>
      </vt:variant>
    </vt:vector>
  </HeadingPairs>
  <TitlesOfParts>
    <vt:vector size="38" baseType="lpstr">
      <vt:lpstr>Diseño predeterminado</vt:lpstr>
      <vt:lpstr>Fotografía de Photo Editor</vt:lpstr>
      <vt:lpstr>Gráfico</vt:lpstr>
      <vt:lpstr>Seminario Regional sobre Regulación y Supervisión  de Seguros IAIS-ASSAL  Seguros de Pensiones derivados de la Seguridad Social</vt:lpstr>
      <vt:lpstr>Contenido</vt:lpstr>
      <vt:lpstr>Antecedentes</vt:lpstr>
      <vt:lpstr>Antecedentes</vt:lpstr>
      <vt:lpstr>Antecedentes Seguros de pensiones previstos en la LSS y LISSSTE</vt:lpstr>
      <vt:lpstr>Antecedentes Seguros de pensiones previstos en la LSS y LISSSTE</vt:lpstr>
      <vt:lpstr>Contenido</vt:lpstr>
      <vt:lpstr>Tamaño del mercado de pensiones prima directa real</vt:lpstr>
      <vt:lpstr>Dinámica del mercado de pensiones  tasa real de crecimiento de la prima directa</vt:lpstr>
      <vt:lpstr>Reservas de las aseguradoras de pensiones </vt:lpstr>
      <vt:lpstr>Inversiones de las aseguradoras de pensiones </vt:lpstr>
      <vt:lpstr>Instrumentación del esquema operativo vigente Antecedentes</vt:lpstr>
      <vt:lpstr>Instrumentación del esquema operativo vigente Antecedentes</vt:lpstr>
      <vt:lpstr>Esquema operativo vigente inicio del proceso</vt:lpstr>
      <vt:lpstr>Esquema operativo vigente SUC-IMSS y SUC-ISSSTE</vt:lpstr>
      <vt:lpstr>Esquema operativo vigente Portal interinstitucional</vt:lpstr>
      <vt:lpstr>Esquema operativo vigente elección y transferencia de fondos</vt:lpstr>
      <vt:lpstr>Esquema operativo vigente Ejemplo conceptual del Documento de Oferta</vt:lpstr>
      <vt:lpstr>Prospectos de pensión </vt:lpstr>
      <vt:lpstr>Prospectos totales de pensión </vt:lpstr>
      <vt:lpstr>Resoluciones de pensión </vt:lpstr>
      <vt:lpstr>Contenido</vt:lpstr>
      <vt:lpstr>Análisis de otras modalidades de pensión Antecedentes</vt:lpstr>
      <vt:lpstr>Análisis de otras modalidades de pensión Antecedentes</vt:lpstr>
      <vt:lpstr>Análisis de otras modalidades de pensión mapa de riesgos: (1) RV y (2) RP</vt:lpstr>
      <vt:lpstr>Análisis de otras modalidades de pensión mapa de riesgos: (3) RPT-RVD</vt:lpstr>
      <vt:lpstr>Análisis de otras modalidades de pensión mapa de riesgos: (4) RV-RP</vt:lpstr>
      <vt:lpstr>Análisis de otras modalidades de pensión mapa de riesgos: (5) RVV</vt:lpstr>
      <vt:lpstr>Análisis de otras modalidades de pensión mapa de riesgos: (6) RVD-A</vt:lpstr>
      <vt:lpstr> Análisis de otras modalidades de pensión Renta vitalicia diferida, comprada por anticipado</vt:lpstr>
      <vt:lpstr>Análisis de otras modalidades de pensión evolución teórica de una renta vitalicia diferida comprada de manera anticipada</vt:lpstr>
      <vt:lpstr>Análisis de otras modalidades de pensión a manera de conclusión</vt:lpstr>
      <vt:lpstr>Contenido</vt:lpstr>
      <vt:lpstr>Conclusiones</vt:lpstr>
      <vt:lpstr>Seminario Regional sobre Regulación y Supervisión  de Seguros IAIS-ASSAL  Seguros de Pensiones derivados de la Seguridad Social</vt:lpstr>
    </vt:vector>
  </TitlesOfParts>
  <Company>CNSF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Junta de Gobierno</dc:title>
  <dc:creator>MAguilera</dc:creator>
  <cp:lastModifiedBy>HRodriguez</cp:lastModifiedBy>
  <cp:revision>1156</cp:revision>
  <dcterms:created xsi:type="dcterms:W3CDTF">2003-04-01T15:45:42Z</dcterms:created>
  <dcterms:modified xsi:type="dcterms:W3CDTF">2010-11-19T23:42:43Z</dcterms:modified>
</cp:coreProperties>
</file>