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2" r:id="rId2"/>
    <p:sldId id="389" r:id="rId3"/>
    <p:sldId id="386" r:id="rId4"/>
    <p:sldId id="381" r:id="rId5"/>
    <p:sldId id="403" r:id="rId6"/>
    <p:sldId id="411" r:id="rId7"/>
    <p:sldId id="420" r:id="rId8"/>
    <p:sldId id="421" r:id="rId9"/>
    <p:sldId id="424" r:id="rId10"/>
    <p:sldId id="413" r:id="rId11"/>
    <p:sldId id="416" r:id="rId12"/>
    <p:sldId id="425" r:id="rId13"/>
    <p:sldId id="422" r:id="rId14"/>
    <p:sldId id="423" r:id="rId15"/>
    <p:sldId id="410" r:id="rId16"/>
    <p:sldId id="408" r:id="rId17"/>
    <p:sldId id="419" r:id="rId18"/>
    <p:sldId id="396" r:id="rId19"/>
    <p:sldId id="398" r:id="rId20"/>
    <p:sldId id="395" r:id="rId21"/>
    <p:sldId id="39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3"/>
    <a:srgbClr val="0070C0"/>
    <a:srgbClr val="0062AC"/>
    <a:srgbClr val="FFFFFF"/>
    <a:srgbClr val="009EBA"/>
    <a:srgbClr val="010101"/>
    <a:srgbClr val="00C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3" autoAdjust="0"/>
    <p:restoredTop sz="9466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5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101" d="100"/>
          <a:sy n="101" d="100"/>
        </p:scale>
        <p:origin x="-1044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usrye-fs01\users\JJohnston\Presentations\Investor%20Presentations\Investor%20Presentation%20Charts%20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loyds.net\uk\Home\GrahamMa\My%20Documents\glo_mi_2012_10_02_CompareCountriesMasterShee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loyds.net\uk\Home\GrahamMa\My%20Documents\glo_mi_2012_10_02_CompareCountriesMasterSheet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904562285164395E-2"/>
          <c:y val="2.8308569650449349E-2"/>
          <c:w val="0.90792534819403503"/>
          <c:h val="0.737070227988756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'Slide 6'!$A$4</c:f>
              <c:strCache>
                <c:ptCount val="1"/>
                <c:pt idx="0">
                  <c:v>Marine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7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5</a:t>
                    </a:r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5</a:t>
                    </a:r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5</a:t>
                    </a:r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5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3</a:t>
                    </a:r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3</a:t>
                    </a: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3</a:t>
                    </a:r>
                    <a:r>
                      <a:rPr lang="en-US" sz="850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 6'!$B$3:$M$3</c:f>
              <c:numCache>
                <c:formatCode>0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'Slide 6'!$B$4:$M$4</c:f>
              <c:numCache>
                <c:formatCode>General</c:formatCode>
                <c:ptCount val="12"/>
                <c:pt idx="0">
                  <c:v>213.44</c:v>
                </c:pt>
                <c:pt idx="1">
                  <c:v>243.286</c:v>
                </c:pt>
                <c:pt idx="2">
                  <c:v>325.36200000000002</c:v>
                </c:pt>
                <c:pt idx="3">
                  <c:v>368.97199999999663</c:v>
                </c:pt>
                <c:pt idx="4">
                  <c:v>440.858</c:v>
                </c:pt>
                <c:pt idx="5">
                  <c:v>401.54300000000001</c:v>
                </c:pt>
                <c:pt idx="6">
                  <c:v>402.74200000000002</c:v>
                </c:pt>
                <c:pt idx="7">
                  <c:v>440.64800000000002</c:v>
                </c:pt>
                <c:pt idx="8">
                  <c:v>433.39699999999863</c:v>
                </c:pt>
                <c:pt idx="9">
                  <c:v>405.78399999999863</c:v>
                </c:pt>
                <c:pt idx="10" formatCode="0.000">
                  <c:v>396.06200000000001</c:v>
                </c:pt>
                <c:pt idx="11" formatCode="0.000">
                  <c:v>394.51799999999969</c:v>
                </c:pt>
              </c:numCache>
            </c:numRef>
          </c:val>
        </c:ser>
        <c:ser>
          <c:idx val="1"/>
          <c:order val="1"/>
          <c:tx>
            <c:strRef>
              <c:f>'Slide 6'!$A$5</c:f>
              <c:strCache>
                <c:ptCount val="1"/>
                <c:pt idx="0">
                  <c:v>Property Casualty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2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3</a:t>
                    </a:r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3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3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5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4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5</a:t>
                    </a: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5</a:t>
                    </a:r>
                    <a:r>
                      <a:rPr lang="en-US" sz="850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 6'!$B$3:$M$3</c:f>
              <c:numCache>
                <c:formatCode>0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'Slide 6'!$B$5:$M$5</c:f>
              <c:numCache>
                <c:formatCode>General</c:formatCode>
                <c:ptCount val="12"/>
                <c:pt idx="0">
                  <c:v>63.393000000000001</c:v>
                </c:pt>
                <c:pt idx="1">
                  <c:v>181.12200000000001</c:v>
                </c:pt>
                <c:pt idx="2">
                  <c:v>228.12</c:v>
                </c:pt>
                <c:pt idx="3">
                  <c:v>256.21899999999869</c:v>
                </c:pt>
                <c:pt idx="4">
                  <c:v>245.05</c:v>
                </c:pt>
                <c:pt idx="5">
                  <c:v>454.72799999999899</c:v>
                </c:pt>
                <c:pt idx="6">
                  <c:v>534.12800000000004</c:v>
                </c:pt>
                <c:pt idx="7">
                  <c:v>496.35399999999993</c:v>
                </c:pt>
                <c:pt idx="8">
                  <c:v>430.43599999999623</c:v>
                </c:pt>
                <c:pt idx="9">
                  <c:v>407.45</c:v>
                </c:pt>
                <c:pt idx="10">
                  <c:v>560.42499999999939</c:v>
                </c:pt>
                <c:pt idx="11" formatCode="0.000">
                  <c:v>717.76900000000001</c:v>
                </c:pt>
              </c:numCache>
            </c:numRef>
          </c:val>
        </c:ser>
        <c:ser>
          <c:idx val="2"/>
          <c:order val="2"/>
          <c:tx>
            <c:strRef>
              <c:f>'Slide 6'!$A$6</c:f>
              <c:strCache>
                <c:ptCount val="1"/>
                <c:pt idx="0">
                  <c:v>Professional Liability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05402970850492E-3"/>
                  <c:y val="-2.6575553671318652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sz="850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sz="850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sz="850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800" dirty="0" smtClean="0"/>
                      <a:t>1</a:t>
                    </a:r>
                    <a:r>
                      <a:rPr lang="en-US" sz="850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 6'!$B$3:$M$3</c:f>
              <c:numCache>
                <c:formatCode>0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'Slide 6'!$B$6:$M$6</c:f>
              <c:numCache>
                <c:formatCode>General</c:formatCode>
                <c:ptCount val="12"/>
                <c:pt idx="0">
                  <c:v>0.69400000000000484</c:v>
                </c:pt>
                <c:pt idx="1">
                  <c:v>23.43</c:v>
                </c:pt>
                <c:pt idx="2">
                  <c:v>53.01</c:v>
                </c:pt>
                <c:pt idx="3">
                  <c:v>70.955000000000013</c:v>
                </c:pt>
                <c:pt idx="4">
                  <c:v>93.574999999999989</c:v>
                </c:pt>
                <c:pt idx="5">
                  <c:v>114.51900000000002</c:v>
                </c:pt>
                <c:pt idx="6">
                  <c:v>133.83700000000007</c:v>
                </c:pt>
                <c:pt idx="7">
                  <c:v>147.91999999999999</c:v>
                </c:pt>
                <c:pt idx="8">
                  <c:v>181.08500000000001</c:v>
                </c:pt>
                <c:pt idx="9">
                  <c:v>173.96700000000001</c:v>
                </c:pt>
                <c:pt idx="10">
                  <c:v>151.72899999999998</c:v>
                </c:pt>
                <c:pt idx="11" formatCode="0.000">
                  <c:v>174.178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818944"/>
        <c:axId val="42857600"/>
        <c:axId val="0"/>
      </c:bar3DChart>
      <c:catAx>
        <c:axId val="428189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5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857600"/>
        <c:crosses val="autoZero"/>
        <c:auto val="1"/>
        <c:lblAlgn val="ctr"/>
        <c:lblOffset val="100"/>
        <c:noMultiLvlLbl val="0"/>
      </c:catAx>
      <c:valAx>
        <c:axId val="4285760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5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818944"/>
        <c:crosses val="autoZero"/>
        <c:crossBetween val="between"/>
        <c:majorUnit val="200"/>
        <c:minorUnit val="40"/>
      </c:valAx>
    </c:plotArea>
    <c:legend>
      <c:legendPos val="b"/>
      <c:layout/>
      <c:overlay val="0"/>
      <c:txPr>
        <a:bodyPr/>
        <a:lstStyle/>
        <a:p>
          <a:pPr>
            <a:defRPr sz="850">
              <a:solidFill>
                <a:schemeClr val="accent1">
                  <a:lumMod val="50000"/>
                </a:schemeClr>
              </a:solidFill>
              <a:latin typeface="Constantia" pitchFamily="18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2">
                  <a:lumMod val="65000"/>
                </a:schemeClr>
              </a:solidFill>
            </c:spPr>
          </c:dPt>
          <c:cat>
            <c:strRef>
              <c:f>Sheet4!$C$21:$C$27</c:f>
              <c:strCache>
                <c:ptCount val="7"/>
                <c:pt idx="0">
                  <c:v>Property (D&amp;F) (USD)</c:v>
                </c:pt>
                <c:pt idx="1">
                  <c:v>Marine (USD)</c:v>
                </c:pt>
                <c:pt idx="2">
                  <c:v>Energy (USD)</c:v>
                </c:pt>
                <c:pt idx="3">
                  <c:v>Property Treaty (USD)</c:v>
                </c:pt>
                <c:pt idx="4">
                  <c:v>Aviation (USD)</c:v>
                </c:pt>
                <c:pt idx="5">
                  <c:v>Casualty (USD)</c:v>
                </c:pt>
                <c:pt idx="6">
                  <c:v>Accident &amp; Health (USD)</c:v>
                </c:pt>
              </c:strCache>
            </c:strRef>
          </c:cat>
          <c:val>
            <c:numRef>
              <c:f>Sheet4!$D$21:$D$27</c:f>
              <c:numCache>
                <c:formatCode>0.00</c:formatCode>
                <c:ptCount val="7"/>
                <c:pt idx="0">
                  <c:v>42.194084057207327</c:v>
                </c:pt>
                <c:pt idx="1">
                  <c:v>16.098774337549489</c:v>
                </c:pt>
                <c:pt idx="2">
                  <c:v>14.298335073296338</c:v>
                </c:pt>
                <c:pt idx="3">
                  <c:v>10.341562080120021</c:v>
                </c:pt>
                <c:pt idx="4">
                  <c:v>10.046172809392568</c:v>
                </c:pt>
                <c:pt idx="5">
                  <c:v>5.0316609665228134</c:v>
                </c:pt>
                <c:pt idx="6">
                  <c:v>1.8126288503173915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78477690289013"/>
          <c:y val="8.1284266550014597E-2"/>
          <c:w val="0.32088188976378218"/>
          <c:h val="0.91150554097404457"/>
        </c:manualLayout>
      </c:layout>
      <c:overlay val="0"/>
      <c:txPr>
        <a:bodyPr/>
        <a:lstStyle/>
        <a:p>
          <a:pPr>
            <a:defRPr kern="1200" spc="0" baseline="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990000"/>
              </a:solidFill>
            </c:spPr>
          </c:dPt>
          <c:cat>
            <c:strRef>
              <c:f>Sheet3!$A$33:$A$34</c:f>
              <c:strCache>
                <c:ptCount val="2"/>
                <c:pt idx="0">
                  <c:v>Lloyd's Direct Insurance</c:v>
                </c:pt>
                <c:pt idx="1">
                  <c:v>Lloyd's Reinsurance </c:v>
                </c:pt>
              </c:strCache>
            </c:strRef>
          </c:cat>
          <c:val>
            <c:numRef>
              <c:f>Sheet3!$B$33:$B$34</c:f>
              <c:numCache>
                <c:formatCode>#,##0</c:formatCode>
                <c:ptCount val="2"/>
                <c:pt idx="0">
                  <c:v>65</c:v>
                </c:pt>
                <c:pt idx="1">
                  <c:v>1372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68322038292069"/>
          <c:y val="0.31795435427809632"/>
          <c:w val="0.31910343295189431"/>
          <c:h val="0.2834653292491313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22225">
              <a:prstDash val="solid"/>
            </a:ln>
          </c:spP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#,##0.00</c:formatCode>
                <c:ptCount val="18"/>
                <c:pt idx="0">
                  <c:v>9951.4749999999585</c:v>
                </c:pt>
                <c:pt idx="1">
                  <c:v>10286.174999999987</c:v>
                </c:pt>
                <c:pt idx="2">
                  <c:v>10642.3</c:v>
                </c:pt>
                <c:pt idx="3">
                  <c:v>11142.225</c:v>
                </c:pt>
                <c:pt idx="4">
                  <c:v>11853.25</c:v>
                </c:pt>
                <c:pt idx="5">
                  <c:v>12622.949999999983</c:v>
                </c:pt>
                <c:pt idx="6">
                  <c:v>13377.2</c:v>
                </c:pt>
                <c:pt idx="7">
                  <c:v>14028.674999999987</c:v>
                </c:pt>
                <c:pt idx="8">
                  <c:v>14291.55</c:v>
                </c:pt>
                <c:pt idx="9">
                  <c:v>13973.65</c:v>
                </c:pt>
                <c:pt idx="10">
                  <c:v>14498.924999999987</c:v>
                </c:pt>
                <c:pt idx="11">
                  <c:v>15075.674999999987</c:v>
                </c:pt>
                <c:pt idx="12">
                  <c:v>15653.365999999925</c:v>
                </c:pt>
                <c:pt idx="13">
                  <c:v>16197.955999999926</c:v>
                </c:pt>
                <c:pt idx="14">
                  <c:v>16912.54</c:v>
                </c:pt>
                <c:pt idx="15">
                  <c:v>17768.397000000001</c:v>
                </c:pt>
                <c:pt idx="16">
                  <c:v>18717.044999999998</c:v>
                </c:pt>
                <c:pt idx="17">
                  <c:v>19745.323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European Union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#,##0.00</c:formatCode>
                <c:ptCount val="18"/>
                <c:pt idx="0">
                  <c:v>8503.2749999999851</c:v>
                </c:pt>
                <c:pt idx="1">
                  <c:v>8586.491</c:v>
                </c:pt>
                <c:pt idx="2">
                  <c:v>9383.5559999999259</c:v>
                </c:pt>
                <c:pt idx="3">
                  <c:v>11429.063</c:v>
                </c:pt>
                <c:pt idx="4">
                  <c:v>13186.949999999983</c:v>
                </c:pt>
                <c:pt idx="5">
                  <c:v>13791.483</c:v>
                </c:pt>
                <c:pt idx="6">
                  <c:v>14697.192999999987</c:v>
                </c:pt>
                <c:pt idx="7">
                  <c:v>17004.75</c:v>
                </c:pt>
                <c:pt idx="8">
                  <c:v>18355.745999999999</c:v>
                </c:pt>
                <c:pt idx="9">
                  <c:v>16374.596</c:v>
                </c:pt>
                <c:pt idx="10">
                  <c:v>16300.505999999943</c:v>
                </c:pt>
                <c:pt idx="11">
                  <c:v>17610.826000000001</c:v>
                </c:pt>
                <c:pt idx="12">
                  <c:v>16414.483000000029</c:v>
                </c:pt>
                <c:pt idx="13">
                  <c:v>16478.245999999999</c:v>
                </c:pt>
                <c:pt idx="14">
                  <c:v>16956.728999999999</c:v>
                </c:pt>
                <c:pt idx="15">
                  <c:v>17517.846000000001</c:v>
                </c:pt>
                <c:pt idx="16">
                  <c:v>18126.716</c:v>
                </c:pt>
                <c:pt idx="17">
                  <c:v>18769.376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#,##0.00</c:formatCode>
                <c:ptCount val="18"/>
                <c:pt idx="0">
                  <c:v>2134.0300000000002</c:v>
                </c:pt>
                <c:pt idx="1">
                  <c:v>2071.8890000000001</c:v>
                </c:pt>
                <c:pt idx="2">
                  <c:v>1815.45</c:v>
                </c:pt>
                <c:pt idx="3">
                  <c:v>1891.8719999999998</c:v>
                </c:pt>
                <c:pt idx="4">
                  <c:v>2191.7089999999894</c:v>
                </c:pt>
                <c:pt idx="5">
                  <c:v>2657.2429999999904</c:v>
                </c:pt>
                <c:pt idx="6">
                  <c:v>3124.663</c:v>
                </c:pt>
                <c:pt idx="7">
                  <c:v>3701.92</c:v>
                </c:pt>
                <c:pt idx="8">
                  <c:v>4297.2709999999997</c:v>
                </c:pt>
                <c:pt idx="9">
                  <c:v>4028.7539999999999</c:v>
                </c:pt>
                <c:pt idx="10">
                  <c:v>4898.0610000000024</c:v>
                </c:pt>
                <c:pt idx="11">
                  <c:v>5614.2570000000005</c:v>
                </c:pt>
                <c:pt idx="12">
                  <c:v>5721.6350000000002</c:v>
                </c:pt>
                <c:pt idx="13">
                  <c:v>5977.0290000000014</c:v>
                </c:pt>
                <c:pt idx="14">
                  <c:v>6331.4010000000007</c:v>
                </c:pt>
                <c:pt idx="15">
                  <c:v>6688.9409999999998</c:v>
                </c:pt>
                <c:pt idx="16">
                  <c:v>7078.7760000000007</c:v>
                </c:pt>
                <c:pt idx="17">
                  <c:v>7503.674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Middle East and North Africa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791.45499999999947</c:v>
                </c:pt>
                <c:pt idx="1">
                  <c:v>797.899</c:v>
                </c:pt>
                <c:pt idx="2">
                  <c:v>808.899</c:v>
                </c:pt>
                <c:pt idx="3">
                  <c:v>915.29200000000003</c:v>
                </c:pt>
                <c:pt idx="4" formatCode="#,##0.00">
                  <c:v>1100.0809999999999</c:v>
                </c:pt>
                <c:pt idx="5" formatCode="#,##0.00">
                  <c:v>1344.6709999999998</c:v>
                </c:pt>
                <c:pt idx="6" formatCode="#,##0.00">
                  <c:v>1590.6469999999999</c:v>
                </c:pt>
                <c:pt idx="7" formatCode="#,##0.00">
                  <c:v>1865.24</c:v>
                </c:pt>
                <c:pt idx="8" formatCode="#,##0.00">
                  <c:v>2322.0790000000002</c:v>
                </c:pt>
                <c:pt idx="9" formatCode="#,##0.00">
                  <c:v>2056.4630000000002</c:v>
                </c:pt>
                <c:pt idx="10" formatCode="#,##0.00">
                  <c:v>2384.384</c:v>
                </c:pt>
                <c:pt idx="11" formatCode="#,##0.00">
                  <c:v>2754.4150000000022</c:v>
                </c:pt>
                <c:pt idx="12" formatCode="#,##0.00">
                  <c:v>2954.049</c:v>
                </c:pt>
                <c:pt idx="13" formatCode="#,##0.00">
                  <c:v>3112.8190000000022</c:v>
                </c:pt>
                <c:pt idx="14" formatCode="#,##0.00">
                  <c:v>3228.77</c:v>
                </c:pt>
                <c:pt idx="15" formatCode="#,##0.00">
                  <c:v>3385.6489999999894</c:v>
                </c:pt>
                <c:pt idx="16" formatCode="#,##0.00">
                  <c:v>3564.623</c:v>
                </c:pt>
                <c:pt idx="17" formatCode="#,##0.00">
                  <c:v>3761.27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ASEAN-5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493.73399999999845</c:v>
                </c:pt>
                <c:pt idx="1">
                  <c:v>477.55399999999969</c:v>
                </c:pt>
                <c:pt idx="2">
                  <c:v>539.83799999999746</c:v>
                </c:pt>
                <c:pt idx="3">
                  <c:v>611.17300000000262</c:v>
                </c:pt>
                <c:pt idx="4">
                  <c:v>679.90499999999997</c:v>
                </c:pt>
                <c:pt idx="5">
                  <c:v>761.67300000000262</c:v>
                </c:pt>
                <c:pt idx="6">
                  <c:v>917.33399999999949</c:v>
                </c:pt>
                <c:pt idx="7" formatCode="#,##0.00">
                  <c:v>1093.2329999999999</c:v>
                </c:pt>
                <c:pt idx="8" formatCode="#,##0.00">
                  <c:v>1277.867</c:v>
                </c:pt>
                <c:pt idx="9" formatCode="#,##0.00">
                  <c:v>1266.4150000000011</c:v>
                </c:pt>
                <c:pt idx="10" formatCode="#,##0.00">
                  <c:v>1577.2729999999999</c:v>
                </c:pt>
                <c:pt idx="11" formatCode="#,##0.00">
                  <c:v>1827.557</c:v>
                </c:pt>
                <c:pt idx="12" formatCode="#,##0.00">
                  <c:v>1957.366</c:v>
                </c:pt>
                <c:pt idx="13" formatCode="#,##0.00">
                  <c:v>2169.9949999999999</c:v>
                </c:pt>
                <c:pt idx="14" formatCode="#,##0.00">
                  <c:v>2436.3140000000012</c:v>
                </c:pt>
                <c:pt idx="15" formatCode="#,##0.00">
                  <c:v>2709.6570000000002</c:v>
                </c:pt>
                <c:pt idx="16" formatCode="#,##0.00">
                  <c:v>3018.9850000000001</c:v>
                </c:pt>
                <c:pt idx="17" formatCode="#,##0.00">
                  <c:v>3375.366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76384"/>
        <c:axId val="42977920"/>
      </c:areaChart>
      <c:catAx>
        <c:axId val="4297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2977920"/>
        <c:crosses val="autoZero"/>
        <c:auto val="1"/>
        <c:lblAlgn val="ctr"/>
        <c:lblOffset val="100"/>
        <c:noMultiLvlLbl val="0"/>
      </c:catAx>
      <c:valAx>
        <c:axId val="42977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 dirty="0" smtClean="0"/>
                  <a:t>Gross domestic product, </a:t>
                </a:r>
              </a:p>
              <a:p>
                <a:pPr>
                  <a:defRPr sz="1600"/>
                </a:pPr>
                <a:r>
                  <a:rPr lang="en-GB" sz="1600" b="0" dirty="0" smtClean="0"/>
                  <a:t>current prices, US$ billions</a:t>
                </a:r>
                <a:endParaRPr lang="en-GB" sz="1600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297638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ASEAN-5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5.298</c:v>
                </c:pt>
                <c:pt idx="1">
                  <c:v>2.984</c:v>
                </c:pt>
                <c:pt idx="2">
                  <c:v>4.9409999999999998</c:v>
                </c:pt>
                <c:pt idx="3">
                  <c:v>5.7519999999999998</c:v>
                </c:pt>
                <c:pt idx="4">
                  <c:v>6.0990000000000002</c:v>
                </c:pt>
                <c:pt idx="5">
                  <c:v>5.4509999999999996</c:v>
                </c:pt>
                <c:pt idx="6">
                  <c:v>5.6569999999999965</c:v>
                </c:pt>
                <c:pt idx="7">
                  <c:v>6.2839999999999998</c:v>
                </c:pt>
                <c:pt idx="8">
                  <c:v>4.819</c:v>
                </c:pt>
                <c:pt idx="9">
                  <c:v>1.744</c:v>
                </c:pt>
                <c:pt idx="10">
                  <c:v>6.95</c:v>
                </c:pt>
                <c:pt idx="11">
                  <c:v>4.492</c:v>
                </c:pt>
                <c:pt idx="12">
                  <c:v>5.4219999999999997</c:v>
                </c:pt>
                <c:pt idx="13">
                  <c:v>5.75</c:v>
                </c:pt>
                <c:pt idx="14">
                  <c:v>5.6579999999999959</c:v>
                </c:pt>
                <c:pt idx="15">
                  <c:v>5.7619999999999996</c:v>
                </c:pt>
                <c:pt idx="16">
                  <c:v>5.899</c:v>
                </c:pt>
                <c:pt idx="17">
                  <c:v>6.0259999999999954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East and North Africa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5.2830000000000004</c:v>
                </c:pt>
                <c:pt idx="1">
                  <c:v>2.9959999999999987</c:v>
                </c:pt>
                <c:pt idx="2">
                  <c:v>3.7970000000000002</c:v>
                </c:pt>
                <c:pt idx="3">
                  <c:v>7.4989999999999997</c:v>
                </c:pt>
                <c:pt idx="4">
                  <c:v>6.2110000000000003</c:v>
                </c:pt>
                <c:pt idx="5">
                  <c:v>5.3310000000000004</c:v>
                </c:pt>
                <c:pt idx="6">
                  <c:v>6.2759999999999998</c:v>
                </c:pt>
                <c:pt idx="7">
                  <c:v>5.6599999999999975</c:v>
                </c:pt>
                <c:pt idx="8">
                  <c:v>4.5389999999999997</c:v>
                </c:pt>
                <c:pt idx="9">
                  <c:v>2.5709999999999997</c:v>
                </c:pt>
                <c:pt idx="10">
                  <c:v>5.0249999999999959</c:v>
                </c:pt>
                <c:pt idx="11">
                  <c:v>3.298</c:v>
                </c:pt>
                <c:pt idx="12">
                  <c:v>5.2690000000000001</c:v>
                </c:pt>
                <c:pt idx="13">
                  <c:v>3.649</c:v>
                </c:pt>
                <c:pt idx="14">
                  <c:v>3.8439999999999999</c:v>
                </c:pt>
                <c:pt idx="15">
                  <c:v>4.3019999999999996</c:v>
                </c:pt>
                <c:pt idx="16">
                  <c:v>4.4729999999999999</c:v>
                </c:pt>
                <c:pt idx="17">
                  <c:v>4.53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ln w="34925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4</c:v>
                </c:pt>
                <c:pt idx="1">
                  <c:v>0.42900000000000033</c:v>
                </c:pt>
                <c:pt idx="2">
                  <c:v>0.34400000000000008</c:v>
                </c:pt>
                <c:pt idx="3">
                  <c:v>2.0609999999999999</c:v>
                </c:pt>
                <c:pt idx="4">
                  <c:v>6.0229999999999952</c:v>
                </c:pt>
                <c:pt idx="5">
                  <c:v>4.6939999999999955</c:v>
                </c:pt>
                <c:pt idx="6">
                  <c:v>5.6599999999999975</c:v>
                </c:pt>
                <c:pt idx="7">
                  <c:v>5.7949999999999955</c:v>
                </c:pt>
                <c:pt idx="8">
                  <c:v>4.2460000000000004</c:v>
                </c:pt>
                <c:pt idx="9">
                  <c:v>-1.546</c:v>
                </c:pt>
                <c:pt idx="10">
                  <c:v>6.1519999999999975</c:v>
                </c:pt>
                <c:pt idx="11">
                  <c:v>4.5139999999999985</c:v>
                </c:pt>
                <c:pt idx="12">
                  <c:v>3.1739999999999999</c:v>
                </c:pt>
                <c:pt idx="13">
                  <c:v>3.8919999999999977</c:v>
                </c:pt>
                <c:pt idx="14">
                  <c:v>4.0529999999999955</c:v>
                </c:pt>
                <c:pt idx="15">
                  <c:v>4.01</c:v>
                </c:pt>
                <c:pt idx="16">
                  <c:v>3.9789999999999988</c:v>
                </c:pt>
                <c:pt idx="17">
                  <c:v>3.9739999999999998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4.1390000000000002</c:v>
                </c:pt>
                <c:pt idx="1">
                  <c:v>1.079</c:v>
                </c:pt>
                <c:pt idx="2">
                  <c:v>1.8140000000000001</c:v>
                </c:pt>
                <c:pt idx="3">
                  <c:v>2.5409999999999999</c:v>
                </c:pt>
                <c:pt idx="4">
                  <c:v>3.468</c:v>
                </c:pt>
                <c:pt idx="5">
                  <c:v>3.07</c:v>
                </c:pt>
                <c:pt idx="6">
                  <c:v>2.6579999999999999</c:v>
                </c:pt>
                <c:pt idx="7">
                  <c:v>1.913</c:v>
                </c:pt>
                <c:pt idx="8">
                  <c:v>-0.33700000000000041</c:v>
                </c:pt>
                <c:pt idx="9">
                  <c:v>-3.069</c:v>
                </c:pt>
                <c:pt idx="10">
                  <c:v>2.3909999999999987</c:v>
                </c:pt>
                <c:pt idx="11">
                  <c:v>1.8080000000000001</c:v>
                </c:pt>
                <c:pt idx="12">
                  <c:v>2.17</c:v>
                </c:pt>
                <c:pt idx="13">
                  <c:v>2.1159999999999997</c:v>
                </c:pt>
                <c:pt idx="14">
                  <c:v>2.9369999999999976</c:v>
                </c:pt>
                <c:pt idx="15">
                  <c:v>3.356999999999998</c:v>
                </c:pt>
                <c:pt idx="16">
                  <c:v>3.4099999999999997</c:v>
                </c:pt>
                <c:pt idx="17">
                  <c:v>3.3289999999999997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European Union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3.988</c:v>
                </c:pt>
                <c:pt idx="1">
                  <c:v>2.258</c:v>
                </c:pt>
                <c:pt idx="2">
                  <c:v>1.43</c:v>
                </c:pt>
                <c:pt idx="3">
                  <c:v>1.643</c:v>
                </c:pt>
                <c:pt idx="4">
                  <c:v>2.645</c:v>
                </c:pt>
                <c:pt idx="5">
                  <c:v>2.2909999999999999</c:v>
                </c:pt>
                <c:pt idx="6">
                  <c:v>3.593</c:v>
                </c:pt>
                <c:pt idx="7">
                  <c:v>3.4289999999999998</c:v>
                </c:pt>
                <c:pt idx="8">
                  <c:v>0.55500000000000005</c:v>
                </c:pt>
                <c:pt idx="9">
                  <c:v>-4.2139999999999995</c:v>
                </c:pt>
                <c:pt idx="10">
                  <c:v>2.0549999999999997</c:v>
                </c:pt>
                <c:pt idx="11">
                  <c:v>1.5940000000000001</c:v>
                </c:pt>
                <c:pt idx="12">
                  <c:v>-0.20700000000000013</c:v>
                </c:pt>
                <c:pt idx="13">
                  <c:v>0.49200000000000033</c:v>
                </c:pt>
                <c:pt idx="14">
                  <c:v>1.534</c:v>
                </c:pt>
                <c:pt idx="15">
                  <c:v>1.9139999999999988</c:v>
                </c:pt>
                <c:pt idx="16">
                  <c:v>2.0209999999999999</c:v>
                </c:pt>
                <c:pt idx="17">
                  <c:v>2.0549999999999997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19680"/>
        <c:axId val="78525568"/>
      </c:lineChart>
      <c:catAx>
        <c:axId val="785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en-US"/>
          </a:p>
        </c:txPr>
        <c:crossAx val="78525568"/>
        <c:crosses val="autoZero"/>
        <c:auto val="1"/>
        <c:lblAlgn val="ctr"/>
        <c:lblOffset val="100"/>
        <c:noMultiLvlLbl val="0"/>
      </c:catAx>
      <c:valAx>
        <c:axId val="78525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dirty="0" smtClean="0"/>
                  <a:t>Gross domestic product, </a:t>
                </a:r>
              </a:p>
              <a:p>
                <a:pPr>
                  <a:defRPr sz="1400"/>
                </a:pPr>
                <a:r>
                  <a:rPr lang="en-GB" sz="1400" b="0" dirty="0" smtClean="0"/>
                  <a:t>constant prices, % change </a:t>
                </a:r>
                <a:endParaRPr lang="en-GB" sz="1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519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Industrialised markets</c:v>
                </c:pt>
                <c:pt idx="1">
                  <c:v>Eastern Europe</c:v>
                </c:pt>
                <c:pt idx="2">
                  <c:v>Latin America</c:v>
                </c:pt>
                <c:pt idx="3">
                  <c:v>Africa</c:v>
                </c:pt>
                <c:pt idx="4">
                  <c:v>Emerging Asia</c:v>
                </c:pt>
                <c:pt idx="5">
                  <c:v>Middle East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3.5</c:v>
                </c:pt>
                <c:pt idx="1">
                  <c:v>1.6</c:v>
                </c:pt>
                <c:pt idx="2">
                  <c:v>1.4</c:v>
                </c:pt>
                <c:pt idx="3">
                  <c:v>1.1000000000000001</c:v>
                </c:pt>
                <c:pt idx="4">
                  <c:v>0.70000000000000051</c:v>
                </c:pt>
                <c:pt idx="5">
                  <c:v>0.70000000000000051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Industrialised markets</c:v>
                </c:pt>
                <c:pt idx="1">
                  <c:v>Eastern Europe</c:v>
                </c:pt>
                <c:pt idx="2">
                  <c:v>Latin America</c:v>
                </c:pt>
                <c:pt idx="3">
                  <c:v>Africa</c:v>
                </c:pt>
                <c:pt idx="4">
                  <c:v>Emerging Asia</c:v>
                </c:pt>
                <c:pt idx="5">
                  <c:v>Middle East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68064"/>
        <c:axId val="7858214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Forecast premium growth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Industrialised markets</c:v>
                </c:pt>
                <c:pt idx="1">
                  <c:v>Eastern Europe</c:v>
                </c:pt>
                <c:pt idx="2">
                  <c:v>Latin America</c:v>
                </c:pt>
                <c:pt idx="3">
                  <c:v>Africa</c:v>
                </c:pt>
                <c:pt idx="4">
                  <c:v>Emerging Asia</c:v>
                </c:pt>
                <c:pt idx="5">
                  <c:v>Middle East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2.6</c:v>
                </c:pt>
                <c:pt idx="1">
                  <c:v>4.9000000000000004</c:v>
                </c:pt>
                <c:pt idx="2">
                  <c:v>4.5</c:v>
                </c:pt>
                <c:pt idx="3">
                  <c:v>4.4000000000000004</c:v>
                </c:pt>
                <c:pt idx="4">
                  <c:v>8.3000000000000007</c:v>
                </c:pt>
                <c:pt idx="5">
                  <c:v>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0336"/>
        <c:axId val="78584064"/>
      </c:lineChart>
      <c:catAx>
        <c:axId val="7856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582144"/>
        <c:crosses val="autoZero"/>
        <c:auto val="1"/>
        <c:lblAlgn val="ctr"/>
        <c:lblOffset val="100"/>
        <c:noMultiLvlLbl val="0"/>
      </c:catAx>
      <c:valAx>
        <c:axId val="78582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0" i="0" baseline="0" dirty="0" smtClean="0">
                    <a:effectLst/>
                  </a:rPr>
                  <a:t>Penetration as % of GDP</a:t>
                </a:r>
                <a:endParaRPr lang="en-GB" sz="1000" b="0" dirty="0" smtClean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8568064"/>
        <c:crosses val="autoZero"/>
        <c:crossBetween val="between"/>
      </c:valAx>
      <c:valAx>
        <c:axId val="785840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GB" sz="1000" b="0" dirty="0" smtClean="0"/>
                  <a:t>Premium</a:t>
                </a:r>
                <a:r>
                  <a:rPr lang="en-GB" sz="1000" b="0" baseline="0" dirty="0" smtClean="0"/>
                  <a:t> growth, CAGR 2011-2021 </a:t>
                </a:r>
                <a:endParaRPr lang="en-GB" sz="1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590336"/>
        <c:crosses val="max"/>
        <c:crossBetween val="between"/>
      </c:valAx>
      <c:catAx>
        <c:axId val="78590336"/>
        <c:scaling>
          <c:orientation val="minMax"/>
        </c:scaling>
        <c:delete val="1"/>
        <c:axPos val="b"/>
        <c:majorTickMark val="out"/>
        <c:minorTickMark val="none"/>
        <c:tickLblPos val="none"/>
        <c:crossAx val="785840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1890147318905495"/>
          <c:y val="0.42867473183714777"/>
          <c:w val="0.24806783866927548"/>
          <c:h val="0.2713654851135163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business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Chile</c:v>
                </c:pt>
                <c:pt idx="1">
                  <c:v>Venezuela</c:v>
                </c:pt>
                <c:pt idx="2">
                  <c:v>Panama</c:v>
                </c:pt>
                <c:pt idx="3">
                  <c:v>Brazil</c:v>
                </c:pt>
                <c:pt idx="4">
                  <c:v>Trinidad and Tobago</c:v>
                </c:pt>
                <c:pt idx="5">
                  <c:v>Argentina</c:v>
                </c:pt>
                <c:pt idx="6">
                  <c:v>Colombia</c:v>
                </c:pt>
                <c:pt idx="7">
                  <c:v>Costa Rica</c:v>
                </c:pt>
                <c:pt idx="8">
                  <c:v>Mexico</c:v>
                </c:pt>
                <c:pt idx="9">
                  <c:v>Ecuador</c:v>
                </c:pt>
                <c:pt idx="10">
                  <c:v>Uruguay</c:v>
                </c:pt>
                <c:pt idx="11">
                  <c:v>Peru</c:v>
                </c:pt>
                <c:pt idx="12">
                  <c:v>Guatemala</c:v>
                </c:pt>
                <c:pt idx="13">
                  <c:v>Dominican Republic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2.25</c:v>
                </c:pt>
                <c:pt idx="1">
                  <c:v>0.14000000000000001</c:v>
                </c:pt>
                <c:pt idx="2">
                  <c:v>0.76000000000000212</c:v>
                </c:pt>
                <c:pt idx="3">
                  <c:v>1.6600000000000001</c:v>
                </c:pt>
                <c:pt idx="4">
                  <c:v>0.89</c:v>
                </c:pt>
                <c:pt idx="5">
                  <c:v>0.58000000000000007</c:v>
                </c:pt>
                <c:pt idx="6">
                  <c:v>0.68</c:v>
                </c:pt>
                <c:pt idx="7">
                  <c:v>0.18000000000000024</c:v>
                </c:pt>
                <c:pt idx="8">
                  <c:v>0.87000000000000188</c:v>
                </c:pt>
                <c:pt idx="9">
                  <c:v>0.34</c:v>
                </c:pt>
                <c:pt idx="10">
                  <c:v>0.44</c:v>
                </c:pt>
                <c:pt idx="11">
                  <c:v>0.70000000000000062</c:v>
                </c:pt>
                <c:pt idx="12">
                  <c:v>0.26</c:v>
                </c:pt>
                <c:pt idx="13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Non-life business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Chile</c:v>
                </c:pt>
                <c:pt idx="1">
                  <c:v>Venezuela</c:v>
                </c:pt>
                <c:pt idx="2">
                  <c:v>Panama</c:v>
                </c:pt>
                <c:pt idx="3">
                  <c:v>Brazil</c:v>
                </c:pt>
                <c:pt idx="4">
                  <c:v>Trinidad and Tobago</c:v>
                </c:pt>
                <c:pt idx="5">
                  <c:v>Argentina</c:v>
                </c:pt>
                <c:pt idx="6">
                  <c:v>Colombia</c:v>
                </c:pt>
                <c:pt idx="7">
                  <c:v>Costa Rica</c:v>
                </c:pt>
                <c:pt idx="8">
                  <c:v>Mexico</c:v>
                </c:pt>
                <c:pt idx="9">
                  <c:v>Ecuador</c:v>
                </c:pt>
                <c:pt idx="10">
                  <c:v>Uruguay</c:v>
                </c:pt>
                <c:pt idx="11">
                  <c:v>Peru</c:v>
                </c:pt>
                <c:pt idx="12">
                  <c:v>Guatemala</c:v>
                </c:pt>
                <c:pt idx="13">
                  <c:v>Dominican Republic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1.6500000000000001</c:v>
                </c:pt>
                <c:pt idx="1">
                  <c:v>3.29</c:v>
                </c:pt>
                <c:pt idx="2">
                  <c:v>2.65</c:v>
                </c:pt>
                <c:pt idx="3">
                  <c:v>1.51</c:v>
                </c:pt>
                <c:pt idx="4">
                  <c:v>2.13</c:v>
                </c:pt>
                <c:pt idx="5">
                  <c:v>2.29</c:v>
                </c:pt>
                <c:pt idx="6">
                  <c:v>1.6</c:v>
                </c:pt>
                <c:pt idx="7">
                  <c:v>1.83</c:v>
                </c:pt>
                <c:pt idx="8">
                  <c:v>1.1000000000000001</c:v>
                </c:pt>
                <c:pt idx="9">
                  <c:v>1.6300000000000001</c:v>
                </c:pt>
                <c:pt idx="10">
                  <c:v>1.41</c:v>
                </c:pt>
                <c:pt idx="11">
                  <c:v>0.78</c:v>
                </c:pt>
                <c:pt idx="12">
                  <c:v>1.02</c:v>
                </c:pt>
                <c:pt idx="13">
                  <c:v>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630912"/>
        <c:axId val="786324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Future GDP growth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Sheet1!$A$2:$A$15</c:f>
              <c:strCache>
                <c:ptCount val="14"/>
                <c:pt idx="0">
                  <c:v>Chile</c:v>
                </c:pt>
                <c:pt idx="1">
                  <c:v>Venezuela</c:v>
                </c:pt>
                <c:pt idx="2">
                  <c:v>Panama</c:v>
                </c:pt>
                <c:pt idx="3">
                  <c:v>Brazil</c:v>
                </c:pt>
                <c:pt idx="4">
                  <c:v>Trinidad and Tobago</c:v>
                </c:pt>
                <c:pt idx="5">
                  <c:v>Argentina</c:v>
                </c:pt>
                <c:pt idx="6">
                  <c:v>Colombia</c:v>
                </c:pt>
                <c:pt idx="7">
                  <c:v>Costa Rica</c:v>
                </c:pt>
                <c:pt idx="8">
                  <c:v>Mexico</c:v>
                </c:pt>
                <c:pt idx="9">
                  <c:v>Ecuador</c:v>
                </c:pt>
                <c:pt idx="10">
                  <c:v>Uruguay</c:v>
                </c:pt>
                <c:pt idx="11">
                  <c:v>Peru</c:v>
                </c:pt>
                <c:pt idx="12">
                  <c:v>Guatemala</c:v>
                </c:pt>
                <c:pt idx="13">
                  <c:v>Dominican Republic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4.5999999999999996</c:v>
                </c:pt>
                <c:pt idx="1">
                  <c:v>3.4</c:v>
                </c:pt>
                <c:pt idx="2">
                  <c:v>6.8</c:v>
                </c:pt>
                <c:pt idx="3">
                  <c:v>3.7</c:v>
                </c:pt>
                <c:pt idx="4">
                  <c:v>2.4</c:v>
                </c:pt>
                <c:pt idx="5">
                  <c:v>3.6</c:v>
                </c:pt>
                <c:pt idx="6">
                  <c:v>4.4000000000000004</c:v>
                </c:pt>
                <c:pt idx="7">
                  <c:v>4.5</c:v>
                </c:pt>
                <c:pt idx="8">
                  <c:v>3.4</c:v>
                </c:pt>
                <c:pt idx="9">
                  <c:v>3.7</c:v>
                </c:pt>
                <c:pt idx="10">
                  <c:v>3.9</c:v>
                </c:pt>
                <c:pt idx="11">
                  <c:v>6</c:v>
                </c:pt>
                <c:pt idx="12">
                  <c:v>3.3</c:v>
                </c:pt>
                <c:pt idx="13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40640"/>
        <c:axId val="78634368"/>
      </c:lineChart>
      <c:catAx>
        <c:axId val="78630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632448"/>
        <c:crosses val="autoZero"/>
        <c:auto val="1"/>
        <c:lblAlgn val="ctr"/>
        <c:lblOffset val="100"/>
        <c:noMultiLvlLbl val="0"/>
      </c:catAx>
      <c:valAx>
        <c:axId val="7863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GB" sz="1000" b="0" dirty="0" smtClean="0"/>
                  <a:t>Insurance</a:t>
                </a:r>
                <a:r>
                  <a:rPr lang="en-GB" sz="1000" b="0" baseline="0" dirty="0" smtClean="0"/>
                  <a:t> penetration as % of GDP, 2011</a:t>
                </a:r>
                <a:endParaRPr lang="en-GB" sz="1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630912"/>
        <c:crosses val="autoZero"/>
        <c:crossBetween val="between"/>
        <c:majorUnit val="0.5"/>
      </c:valAx>
      <c:valAx>
        <c:axId val="786343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GB" sz="1000" b="0" dirty="0" smtClean="0"/>
                  <a:t>Average</a:t>
                </a:r>
                <a:r>
                  <a:rPr lang="en-GB" sz="1000" b="0" baseline="0" dirty="0" smtClean="0"/>
                  <a:t> % real GDP growth, 2012-2017 </a:t>
                </a:r>
                <a:endParaRPr lang="en-GB" sz="1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640640"/>
        <c:crosses val="max"/>
        <c:crossBetween val="between"/>
      </c:valAx>
      <c:catAx>
        <c:axId val="78640640"/>
        <c:scaling>
          <c:orientation val="minMax"/>
        </c:scaling>
        <c:delete val="1"/>
        <c:axPos val="b"/>
        <c:majorTickMark val="out"/>
        <c:minorTickMark val="none"/>
        <c:tickLblPos val="none"/>
        <c:crossAx val="7863436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0.72549</cdr:x>
      <cdr:y>0.75385</cdr:y>
    </cdr:from>
    <cdr:to>
      <cdr:x>0.97059</cdr:x>
      <cdr:y>0.90769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8592" y="3528392"/>
          <a:ext cx="180020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N.B.  China and other Asian economies not included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380CF-49DD-4F9D-A4A6-B1399B10F9EC}" type="datetimeFigureOut">
              <a:rPr lang="en-GB" smtClean="0"/>
              <a:pPr/>
              <a:t>17/04/2013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5793-4EE3-4079-9911-7EA32E5C1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26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1819F-3B1F-4FFA-810E-0647A3A0B351}" type="datetimeFigureOut">
              <a:rPr lang="en-GB" smtClean="0"/>
              <a:pPr/>
              <a:t>17/04/2013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F77A-7BFC-43B1-B41E-0EB11EB13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70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1pPr>
            <a:lvl2pPr marL="728165" indent="-280064"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2pPr>
            <a:lvl3pPr marL="1120254" indent="-224051"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3pPr>
            <a:lvl4pPr marL="1568356" indent="-224051"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4pPr>
            <a:lvl5pPr marL="2016458" indent="-224051"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5pPr>
            <a:lvl6pPr marL="2464559" indent="-224051" algn="ctr" defTabSz="914874" eaLnBrk="0" fontAlgn="base" hangingPunct="0">
              <a:spcBef>
                <a:spcPct val="5000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6pPr>
            <a:lvl7pPr marL="2912661" indent="-224051" algn="ctr" defTabSz="914874" eaLnBrk="0" fontAlgn="base" hangingPunct="0">
              <a:spcBef>
                <a:spcPct val="5000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7pPr>
            <a:lvl8pPr marL="3360763" indent="-224051" algn="ctr" defTabSz="914874" eaLnBrk="0" fontAlgn="base" hangingPunct="0">
              <a:spcBef>
                <a:spcPct val="5000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8pPr>
            <a:lvl9pPr marL="3808865" indent="-224051" algn="ctr" defTabSz="914874" eaLnBrk="0" fontAlgn="base" hangingPunct="0">
              <a:spcBef>
                <a:spcPct val="5000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B44849A-03DA-4B42-8F4B-1D90EDC2948C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9019"/>
            <a:ext cx="5608320" cy="4180152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Lloyd's is the world's best known - but probably least understood - insurance brand. This is because Lloyd's is not an insurance company but a society of members, both corporate and individual, who underwrite in syndicates on whose behalf professional underwriters accept risk. 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Supporting capital is provided by investment institutions, specialist investors, international insurance companies and individuals.</a:t>
            </a:r>
            <a:br>
              <a:rPr lang="en-GB" smtClean="0">
                <a:latin typeface="Arial" pitchFamily="34" charset="0"/>
              </a:rPr>
            </a:br>
            <a:endParaRPr lang="en-GB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1pPr>
            <a:lvl2pPr marL="728165" indent="-280064"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2pPr>
            <a:lvl3pPr marL="1120254" indent="-224051"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3pPr>
            <a:lvl4pPr marL="1568356" indent="-224051"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4pPr>
            <a:lvl5pPr marL="2016458" indent="-224051" defTabSz="914874" eaLnBrk="0" hangingPunct="0"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5pPr>
            <a:lvl6pPr marL="2464559" indent="-224051" algn="ctr" defTabSz="914874" eaLnBrk="0" fontAlgn="base" hangingPunct="0">
              <a:spcBef>
                <a:spcPct val="5000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6pPr>
            <a:lvl7pPr marL="2912661" indent="-224051" algn="ctr" defTabSz="914874" eaLnBrk="0" fontAlgn="base" hangingPunct="0">
              <a:spcBef>
                <a:spcPct val="5000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7pPr>
            <a:lvl8pPr marL="3360763" indent="-224051" algn="ctr" defTabSz="914874" eaLnBrk="0" fontAlgn="base" hangingPunct="0">
              <a:spcBef>
                <a:spcPct val="5000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8pPr>
            <a:lvl9pPr marL="3808865" indent="-224051" algn="ctr" defTabSz="914874" eaLnBrk="0" fontAlgn="base" hangingPunct="0">
              <a:spcBef>
                <a:spcPct val="5000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Sansa Lloyds" pitchFamily="2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6094D77-FAF9-4214-97FF-C6DEBC5D5455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3</a:t>
            </a:fld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971614" y="8829575"/>
            <a:ext cx="3037117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20F552F-0CA4-41B9-958A-3E84A7151C94}" type="slidenum">
              <a:rPr lang="en-GB" sz="1200" smtClean="0">
                <a:solidFill>
                  <a:srgbClr val="000000"/>
                </a:solidFill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6913"/>
            <a:ext cx="4649787" cy="3487737"/>
          </a:xfrm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F77A-7BFC-43B1-B41E-0EB11EB13AE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805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0008B68-D38C-418C-8573-AF37023D0E80}" type="slidenum">
              <a:rPr lang="en-GB" sz="1200">
                <a:solidFill>
                  <a:prstClr val="black"/>
                </a:solidFill>
              </a:rPr>
              <a:pPr eaLnBrk="1" hangingPunct="1">
                <a:defRPr/>
              </a:pPr>
              <a:t>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01041" y="4417407"/>
            <a:ext cx="5608320" cy="4183380"/>
          </a:xfrm>
          <a:noFill/>
        </p:spPr>
        <p:txBody>
          <a:bodyPr lIns="90706" tIns="45354" rIns="90706" bIns="45354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88E91C-46E0-44CD-9241-2571EA353A72}" type="slidenum">
              <a:rPr lang="en-GB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b="1" u="sng" smtClean="0">
                <a:latin typeface="Arial" pitchFamily="34" charset="0"/>
              </a:rPr>
              <a:t>RW/Notes</a:t>
            </a:r>
            <a:r>
              <a:rPr lang="en-GB" b="1" smtClean="0">
                <a:latin typeface="Arial" pitchFamily="34" charset="0"/>
              </a:rPr>
              <a:t>: 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In summary, 2011 was undoubtedly a difficult year for industry with the unprecedented level of natural catastrophes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Key points: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 - we can manage all claims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 - we remain well capitalised 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 - market  showing discipline 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However, we are content with performance in 2011, given high level of cats. 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Remain concerned about ratings environment - circumstances should have driven rates higher. 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General economic uncertainty putting pressure on businesses to keep costs down and, has driven surplus capital into market.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So industry facing a very difficult outlook in 2012 with rates not responding as they should. High levels of economic uncertainty remain, investment returns are substantially lower. 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Sustainable pricing is key in these conditions.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z="1500" smtClean="0">
                <a:latin typeface="Arial" pitchFamily="34" charset="0"/>
              </a:rPr>
              <a:t>- US$ 2.2bn – Thai Floods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z="1500" smtClean="0">
                <a:latin typeface="Arial" pitchFamily="34" charset="0"/>
              </a:rPr>
              <a:t>- US$ 1.95bn - Japan earthquake and tsunami </a:t>
            </a:r>
          </a:p>
          <a:p>
            <a:pPr lvl="2" eaLnBrk="1" hangingPunct="1"/>
            <a:r>
              <a:rPr lang="en-GB" sz="1500" smtClean="0">
                <a:latin typeface="Arial" pitchFamily="34" charset="0"/>
              </a:rPr>
              <a:t>- US$ 1.2bn - New Zealand earthquake </a:t>
            </a:r>
          </a:p>
          <a:p>
            <a:pPr lvl="2" eaLnBrk="1" hangingPunct="1"/>
            <a:r>
              <a:rPr lang="en-GB" sz="1500" smtClean="0">
                <a:latin typeface="Arial" pitchFamily="34" charset="0"/>
              </a:rPr>
              <a:t>- US$ 650m - Australia flooding 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endParaRPr lang="en-GB" b="1" smtClean="0">
              <a:latin typeface="Arial" pitchFamily="34" charset="0"/>
            </a:endParaRPr>
          </a:p>
          <a:p>
            <a:pPr eaLnBrk="1" hangingPunct="1"/>
            <a:endParaRPr lang="en-GB" b="1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744924"/>
            <a:ext cx="6030000" cy="92716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44000"/>
            <a:ext cx="6030000" cy="720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400000"/>
            <a:ext cx="2160000" cy="297252"/>
          </a:xfrm>
        </p:spPr>
        <p:txBody>
          <a:bodyPr/>
          <a:lstStyle>
            <a:lvl1pPr algn="l">
              <a:defRPr sz="1600">
                <a:solidFill>
                  <a:schemeClr val="tx2"/>
                </a:solidFill>
                <a:latin typeface="Sansa Lloyds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6120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51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5256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38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Lef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900000"/>
            <a:ext cx="1908212" cy="1980000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2996952"/>
            <a:ext cx="2484000" cy="3861049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64000" y="900000"/>
            <a:ext cx="6300000" cy="52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7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0" y="0"/>
            <a:ext cx="1043999" cy="685603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0000" y="1259998"/>
            <a:ext cx="7470000" cy="4932000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8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0" y="0"/>
            <a:ext cx="1043999" cy="6856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97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747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3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8334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6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322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644000" y="1800000"/>
            <a:ext cx="2322000" cy="1980220"/>
          </a:xfrm>
          <a:solidFill>
            <a:schemeClr val="accent1"/>
          </a:solidFill>
        </p:spPr>
        <p:txBody>
          <a:bodyPr lIns="180000" tIns="180000" rIns="36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966000" y="1800000"/>
            <a:ext cx="2178000" cy="1980220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80000"/>
              </a:lnSpc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322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4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66000" y="0"/>
            <a:ext cx="2178000" cy="6858000"/>
          </a:xfrm>
          <a:solidFill>
            <a:schemeClr val="bg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781042"/>
            <a:ext cx="9144000" cy="946837"/>
          </a:xfrm>
          <a:solidFill>
            <a:schemeClr val="accent1"/>
          </a:solidFill>
        </p:spPr>
        <p:txBody>
          <a:bodyPr wrap="square"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05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/>
          </a:p>
        </p:txBody>
      </p:sp>
      <p:sp>
        <p:nvSpPr>
          <p:cNvPr id="45" name="Rectangle 44"/>
          <p:cNvSpPr/>
          <p:nvPr userDrawn="1"/>
        </p:nvSpPr>
        <p:spPr>
          <a:xfrm>
            <a:off x="3096000" y="0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/>
          </a:p>
        </p:txBody>
      </p:sp>
      <p:sp>
        <p:nvSpPr>
          <p:cNvPr id="51" name="Rectangle 50"/>
          <p:cNvSpPr/>
          <p:nvPr userDrawn="1"/>
        </p:nvSpPr>
        <p:spPr>
          <a:xfrm>
            <a:off x="6192000" y="982"/>
            <a:ext cx="2952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80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276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6372000" y="332654"/>
            <a:ext cx="2592000" cy="18362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4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096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3096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276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192000" y="3744000"/>
            <a:ext cx="2952000" cy="3114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6192000" y="2484000"/>
            <a:ext cx="29520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372000" y="2664000"/>
            <a:ext cx="2592000" cy="76502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02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8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go here &gt;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76000" cy="424006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49" y="0"/>
            <a:ext cx="1078903" cy="432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81128"/>
            <a:ext cx="6120000" cy="890960"/>
          </a:xfrm>
          <a:solidFill>
            <a:schemeClr val="tx1"/>
          </a:solidFill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544000"/>
            <a:ext cx="6120000" cy="720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6300000"/>
            <a:ext cx="2160000" cy="297352"/>
          </a:xfrm>
          <a:solidFill>
            <a:schemeClr val="tx1"/>
          </a:solidFill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Sansa Lloyds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3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3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4818701"/>
            <a:ext cx="9144000" cy="965013"/>
          </a:xfrm>
          <a:solidFill>
            <a:schemeClr val="accent1"/>
          </a:solidFill>
        </p:spPr>
        <p:txBody>
          <a:bodyPr lIns="180000" tIns="270000" rIns="180000" bIns="180000" anchor="ctr" anchorCtr="0">
            <a:spAutoFit/>
          </a:bodyPr>
          <a:lstStyle>
            <a:lvl1pPr marL="0" indent="0">
              <a:lnSpc>
                <a:spcPct val="80000"/>
              </a:lnSpc>
              <a:buNone/>
              <a:defRPr sz="4000">
                <a:solidFill>
                  <a:schemeClr val="bg1"/>
                </a:solidFill>
                <a:latin typeface="Sansa Lloyds" pitchFamily="2" charset="0"/>
              </a:defRPr>
            </a:lvl1pPr>
            <a:lvl2pPr>
              <a:defRPr>
                <a:solidFill>
                  <a:schemeClr val="bg1"/>
                </a:solidFill>
                <a:latin typeface="Sansa Lloyds" pitchFamily="2" charset="0"/>
              </a:defRPr>
            </a:lvl2pPr>
            <a:lvl3pPr>
              <a:defRPr>
                <a:solidFill>
                  <a:schemeClr val="bg1"/>
                </a:solidFill>
                <a:latin typeface="Sansa Lloyds" pitchFamily="2" charset="0"/>
              </a:defRPr>
            </a:lvl3pPr>
            <a:lvl4pPr>
              <a:defRPr>
                <a:solidFill>
                  <a:schemeClr val="bg1"/>
                </a:solidFill>
                <a:latin typeface="Sansa Lloyds" pitchFamily="2" charset="0"/>
              </a:defRPr>
            </a:lvl4pPr>
            <a:lvl5pPr>
              <a:defRPr>
                <a:solidFill>
                  <a:schemeClr val="bg1"/>
                </a:solidFill>
                <a:latin typeface="Sansa Lloyds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8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Headin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563888" y="0"/>
            <a:ext cx="5580112" cy="6858000"/>
          </a:xfrm>
          <a:noFill/>
          <a:ln>
            <a:noFill/>
          </a:ln>
        </p:spPr>
        <p:txBody>
          <a:bodyPr lIns="270000" tIns="270000" rIns="270000" bIns="27000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5638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800000"/>
            <a:ext cx="3204000" cy="39600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19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0" y="0"/>
            <a:ext cx="1043999" cy="6856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13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Strip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320000" y="1259999"/>
            <a:ext cx="3600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08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 (No 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792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0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52000" y="1259999"/>
            <a:ext cx="4032000" cy="493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664000" y="6669380"/>
            <a:ext cx="1080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000" y="6669380"/>
            <a:ext cx="2700000" cy="180000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7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0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2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s of Lloyd'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27" y="2743255"/>
            <a:ext cx="1286150" cy="14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7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02921D5-F02C-410E-973F-27AB0C3EA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3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188" y="198438"/>
            <a:ext cx="7613650" cy="577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C93EF4-DEE3-4DF5-BACA-E12E5FA7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35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&lt; Picture to go here &gt;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00000" y="0"/>
            <a:ext cx="2376000" cy="42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go here &gt;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356000" cy="4232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000" y="0"/>
            <a:ext cx="2376000" cy="42400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4000" cy="685603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392000"/>
            <a:ext cx="6876000" cy="24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680000"/>
            <a:ext cx="6120000" cy="1908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98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8438"/>
            <a:ext cx="7607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628775"/>
            <a:ext cx="7613650" cy="43481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7324EC-5DF2-47CE-B6EF-D42256CFE1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7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4000" cy="685603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11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8424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88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4000" cy="685603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32656"/>
            <a:ext cx="6156000" cy="618334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10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50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060000"/>
            <a:ext cx="5760000" cy="342000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332656"/>
            <a:ext cx="414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5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21648" cy="68560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7020000" y="0"/>
            <a:ext cx="212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0" y="0"/>
            <a:ext cx="2124000" cy="68560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68000" y="0"/>
            <a:ext cx="460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000" y="3060000"/>
            <a:ext cx="3960000" cy="3411028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4000" y="332656"/>
            <a:ext cx="3960000" cy="1476164"/>
          </a:xfrm>
          <a:prstGeom prst="rect">
            <a:avLst/>
          </a:prstGeom>
        </p:spPr>
        <p:txBody>
          <a:bodyPr/>
          <a:lstStyle>
            <a:lvl1pPr>
              <a:defRPr sz="135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D362B1E5-3FBE-4735-A80E-5AD3E54121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88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rip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100000" y="0"/>
            <a:ext cx="10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 Picture to </a:t>
            </a:r>
            <a:br>
              <a:rPr lang="en-GB" dirty="0" smtClean="0"/>
            </a:br>
            <a:r>
              <a:rPr lang="en-GB" dirty="0" smtClean="0"/>
              <a:t>go here &gt;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000" y="0"/>
            <a:ext cx="1043999" cy="68560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4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36000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64000" y="900000"/>
            <a:ext cx="5256000" cy="529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57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000" y="899999"/>
            <a:ext cx="5256000" cy="5288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64000" y="0"/>
            <a:ext cx="525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900000"/>
            <a:ext cx="1908212" cy="2592288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4000" y="6669380"/>
            <a:ext cx="10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000" y="6669380"/>
            <a:ext cx="27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40000" y="6669380"/>
            <a:ext cx="108000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© Lloyd’s </a:t>
            </a:r>
            <a:endParaRPr lang="en-GB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822000" y="666938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589B9E-2B9E-4029-964A-B092C6CF81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9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1" r:id="rId2"/>
    <p:sldLayoutId id="2147483694" r:id="rId3"/>
    <p:sldLayoutId id="2147483662" r:id="rId4"/>
    <p:sldLayoutId id="2147483721" r:id="rId5"/>
    <p:sldLayoutId id="2147483723" r:id="rId6"/>
    <p:sldLayoutId id="2147483663" r:id="rId7"/>
    <p:sldLayoutId id="2147483664" r:id="rId8"/>
    <p:sldLayoutId id="2147483715" r:id="rId9"/>
    <p:sldLayoutId id="2147483650" r:id="rId10"/>
    <p:sldLayoutId id="2147483703" r:id="rId11"/>
    <p:sldLayoutId id="2147483714" r:id="rId12"/>
    <p:sldLayoutId id="2147483674" r:id="rId13"/>
    <p:sldLayoutId id="2147483680" r:id="rId14"/>
    <p:sldLayoutId id="2147483713" r:id="rId15"/>
    <p:sldLayoutId id="2147483720" r:id="rId16"/>
    <p:sldLayoutId id="2147483667" r:id="rId17"/>
    <p:sldLayoutId id="2147483672" r:id="rId18"/>
    <p:sldLayoutId id="2147483671" r:id="rId19"/>
    <p:sldLayoutId id="2147483668" r:id="rId20"/>
    <p:sldLayoutId id="2147483669" r:id="rId21"/>
    <p:sldLayoutId id="2147483679" r:id="rId22"/>
    <p:sldLayoutId id="2147483718" r:id="rId23"/>
    <p:sldLayoutId id="2147483719" r:id="rId24"/>
    <p:sldLayoutId id="2147483675" r:id="rId25"/>
    <p:sldLayoutId id="2147483717" r:id="rId26"/>
    <p:sldLayoutId id="2147483716" r:id="rId27"/>
    <p:sldLayoutId id="2147483724" r:id="rId28"/>
    <p:sldLayoutId id="2147483726" r:id="rId29"/>
    <p:sldLayoutId id="2147483727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2400" kern="1200">
          <a:solidFill>
            <a:schemeClr val="bg1"/>
          </a:solidFill>
          <a:latin typeface="Sansa Lloyds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►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hyperlink" Target="http://www.lloyds.com/directories" TargetMode="External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navg.com/Pages/default.aspx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g.com/Pages/default.asp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700" dirty="0" smtClean="0"/>
              <a:t>Paul Hennessy </a:t>
            </a:r>
            <a:br>
              <a:rPr lang="en-GB" sz="2700" dirty="0" smtClean="0"/>
            </a:br>
            <a:r>
              <a:rPr lang="en-GB" sz="2700" dirty="0" smtClean="0"/>
              <a:t>Navigators Underwriting Agency</a:t>
            </a:r>
            <a:br>
              <a:rPr lang="en-GB" sz="2700" dirty="0" smtClean="0"/>
            </a:br>
            <a:r>
              <a:rPr lang="en-GB" sz="2700" dirty="0" smtClean="0"/>
              <a:t>Lloyd’s</a:t>
            </a:r>
            <a:endParaRPr lang="en-GB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6372240" cy="333272"/>
          </a:xfrm>
        </p:spPr>
        <p:txBody>
          <a:bodyPr>
            <a:normAutofit/>
          </a:bodyPr>
          <a:lstStyle/>
          <a:p>
            <a:r>
              <a:rPr lang="en-GB" sz="1400" dirty="0" smtClean="0"/>
              <a:t>Dynamics of the </a:t>
            </a:r>
            <a:r>
              <a:rPr lang="en-GB" sz="1400" dirty="0" smtClean="0"/>
              <a:t>reinsurance </a:t>
            </a:r>
            <a:r>
              <a:rPr lang="en-GB" sz="1400" dirty="0"/>
              <a:t>i</a:t>
            </a:r>
            <a:r>
              <a:rPr lang="en-GB" sz="1400" dirty="0" smtClean="0"/>
              <a:t>nternational </a:t>
            </a:r>
            <a:r>
              <a:rPr lang="en-GB" sz="1400" dirty="0" smtClean="0"/>
              <a:t>market and market perspectives</a:t>
            </a:r>
            <a:endParaRPr lang="en-GB" sz="14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5536" y="6237312"/>
            <a:ext cx="6120000" cy="333272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April 2013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700" kern="0" dirty="0">
                <a:latin typeface="Sansa Lloyds" pitchFamily="2" charset="0"/>
                <a:ea typeface="+mj-ea"/>
                <a:cs typeface="+mj-cs"/>
              </a:rPr>
              <a:t>Latin America</a:t>
            </a:r>
            <a:endParaRPr lang="en-GB" sz="2700" kern="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470000" cy="5400600"/>
          </a:xfrm>
        </p:spPr>
        <p:txBody>
          <a:bodyPr>
            <a:noAutofit/>
          </a:bodyPr>
          <a:lstStyle/>
          <a:p>
            <a:endParaRPr lang="en-GB" sz="1600" dirty="0">
              <a:latin typeface="Sansa Lloyds" pitchFamily="2" charset="0"/>
            </a:endParaRPr>
          </a:p>
          <a:p>
            <a:pPr lvl="0"/>
            <a:r>
              <a:rPr lang="en-GB" sz="1400" dirty="0" smtClean="0"/>
              <a:t>Direct Insurance versus Reinsurance - 2011</a:t>
            </a:r>
          </a:p>
          <a:p>
            <a:endParaRPr lang="en-GB" sz="1600" dirty="0" smtClean="0">
              <a:latin typeface="Sansa Lloyds" pitchFamily="2" charset="0"/>
            </a:endParaRPr>
          </a:p>
          <a:p>
            <a:endParaRPr lang="en-GB" sz="1600" dirty="0">
              <a:latin typeface="Sansa Lloyds" pitchFamily="2" charset="0"/>
            </a:endParaRPr>
          </a:p>
          <a:p>
            <a:endParaRPr lang="en-GB" sz="1600" dirty="0" smtClean="0">
              <a:latin typeface="Sansa Lloyds" pitchFamily="2" charset="0"/>
            </a:endParaRPr>
          </a:p>
          <a:p>
            <a:pPr>
              <a:buNone/>
            </a:pPr>
            <a:endParaRPr lang="en-GB" sz="1600" dirty="0">
              <a:latin typeface="Sansa Lloyds" pitchFamily="2" charset="0"/>
            </a:endParaRPr>
          </a:p>
          <a:p>
            <a:endParaRPr lang="en-GB" sz="1600" dirty="0" smtClean="0">
              <a:latin typeface="Sansa Lloyds" pitchFamily="2" charset="0"/>
            </a:endParaRPr>
          </a:p>
          <a:p>
            <a:pPr lvl="0"/>
            <a:r>
              <a:rPr lang="en-GB" sz="1400" dirty="0" smtClean="0"/>
              <a:t>Class of Business breakdown - 2011</a:t>
            </a:r>
          </a:p>
          <a:p>
            <a:pPr marL="358775" indent="-358775"/>
            <a:endParaRPr lang="en-GB" sz="1500" dirty="0" smtClean="0"/>
          </a:p>
          <a:p>
            <a:pPr marL="358775" indent="-358775"/>
            <a:endParaRPr lang="en-GB" sz="1500" dirty="0"/>
          </a:p>
          <a:p>
            <a:pPr marL="358775" indent="-358775"/>
            <a:endParaRPr lang="en-GB" sz="1500" dirty="0" smtClean="0"/>
          </a:p>
          <a:p>
            <a:pPr marL="358775" indent="-358775"/>
            <a:endParaRPr lang="en-GB" sz="1500" dirty="0" smtClean="0"/>
          </a:p>
          <a:p>
            <a:pPr marL="314325" indent="-354013"/>
            <a:endParaRPr lang="en-GB" sz="1500" dirty="0"/>
          </a:p>
          <a:p>
            <a:pPr marL="314325" indent="-354013"/>
            <a:endParaRPr lang="en-GB" sz="1500" dirty="0" smtClean="0"/>
          </a:p>
          <a:p>
            <a:pPr marL="714375" lvl="1" indent="-354013">
              <a:buFontTx/>
              <a:buNone/>
            </a:pPr>
            <a:r>
              <a:rPr lang="en-GB" sz="1500" dirty="0"/>
              <a:t>		 		</a:t>
            </a:r>
          </a:p>
          <a:p>
            <a:endParaRPr lang="en-GB" sz="15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66878"/>
              </p:ext>
            </p:extLst>
          </p:nvPr>
        </p:nvGraphicFramePr>
        <p:xfrm>
          <a:off x="539552" y="2095128"/>
          <a:ext cx="2605088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3225"/>
                <a:gridCol w="9318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  <a:latin typeface="+mn-lt"/>
                        </a:rPr>
                        <a:t>USD (million)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+mn-lt"/>
                        </a:rPr>
                        <a:t>Lloyd's Direct Insurance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65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+mn-lt"/>
                        </a:rPr>
                        <a:t>Lloyd's Reinsurance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1,372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+mn-lt"/>
                        </a:rPr>
                        <a:t>Lloyd's Total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1,437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89981"/>
              </p:ext>
            </p:extLst>
          </p:nvPr>
        </p:nvGraphicFramePr>
        <p:xfrm>
          <a:off x="539552" y="4530824"/>
          <a:ext cx="2592288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936104"/>
                <a:gridCol w="5760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Lloyd’s 10</a:t>
                      </a:r>
                      <a:endParaRPr lang="en-GB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USD (million)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Property (D&amp;F)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606.26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42.19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Marine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231.31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16.10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Energy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205.44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14.30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Property </a:t>
                      </a:r>
                      <a:r>
                        <a:rPr lang="en-GB" sz="1000" b="0" u="none" strike="noStrike" dirty="0" smtClean="0">
                          <a:effectLst/>
                        </a:rPr>
                        <a:t>Treaty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148.59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10.34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Aviation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144.35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10.05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Casualty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72.30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5.03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Accident &amp; Health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26.04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1.81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Casualty Treaty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2.16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Overseas Motor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0.38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206899"/>
              </p:ext>
            </p:extLst>
          </p:nvPr>
        </p:nvGraphicFramePr>
        <p:xfrm>
          <a:off x="3798168" y="4142184"/>
          <a:ext cx="4283968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96608" y="4524620"/>
            <a:ext cx="583827" cy="1424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sz="1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4653136"/>
            <a:ext cx="720080" cy="1951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sz="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8284" y="5013176"/>
            <a:ext cx="792088" cy="2221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sz="1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5682153"/>
            <a:ext cx="720080" cy="1951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sz="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296" y="6021285"/>
            <a:ext cx="720080" cy="1951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sz="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6474241"/>
            <a:ext cx="720080" cy="1951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sz="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6608" y="5517231"/>
            <a:ext cx="783704" cy="1649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sz="100" dirty="0">
              <a:solidFill>
                <a:srgbClr val="000000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14006"/>
              </p:ext>
            </p:extLst>
          </p:nvPr>
        </p:nvGraphicFramePr>
        <p:xfrm>
          <a:off x="3779912" y="1268760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49176" y="6602173"/>
            <a:ext cx="3414712" cy="21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>
            <a:spAutoFit/>
          </a:bodyPr>
          <a:lstStyle/>
          <a:p>
            <a:pPr marL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</a:rPr>
              <a:t>Source:  </a:t>
            </a:r>
            <a:r>
              <a:rPr lang="en-GB" sz="900" i="1" dirty="0">
                <a:solidFill>
                  <a:srgbClr val="000000"/>
                </a:solidFill>
              </a:rPr>
              <a:t>Lloyd’s </a:t>
            </a:r>
            <a:r>
              <a:rPr lang="en-GB" sz="900" i="1" dirty="0" smtClean="0">
                <a:solidFill>
                  <a:srgbClr val="000000"/>
                </a:solidFill>
              </a:rPr>
              <a:t>Compare Countries data 2011</a:t>
            </a:r>
            <a:endParaRPr lang="en-GB" sz="900" i="1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10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08720"/>
            <a:ext cx="6930312" cy="5256584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GB" sz="1800" dirty="0"/>
              <a:t>Capital surplus – </a:t>
            </a:r>
            <a:r>
              <a:rPr lang="en-GB" sz="1800" dirty="0" smtClean="0"/>
              <a:t>reinsurers </a:t>
            </a:r>
            <a:r>
              <a:rPr lang="en-GB" sz="1800" dirty="0"/>
              <a:t>and </a:t>
            </a:r>
            <a:r>
              <a:rPr lang="en-GB" sz="1800" dirty="0" smtClean="0"/>
              <a:t>insurers</a:t>
            </a:r>
            <a:endParaRPr lang="en-GB" sz="1800" dirty="0"/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GB" sz="1800" dirty="0"/>
              <a:t>Supply and demand gap</a:t>
            </a:r>
            <a:endParaRPr lang="en-GB" sz="1800" dirty="0"/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GB" sz="1800" dirty="0"/>
              <a:t>Reserve releases / </a:t>
            </a:r>
            <a:r>
              <a:rPr lang="en-GB" sz="1800" dirty="0" smtClean="0"/>
              <a:t>profitability </a:t>
            </a:r>
            <a:r>
              <a:rPr lang="en-GB" sz="1800" dirty="0"/>
              <a:t>of insurers</a:t>
            </a:r>
            <a:endParaRPr lang="en-GB" sz="1800" dirty="0"/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GB" sz="1800" dirty="0"/>
              <a:t>Low Interest </a:t>
            </a:r>
            <a:r>
              <a:rPr lang="en-GB" sz="1800" dirty="0" smtClean="0"/>
              <a:t>rates </a:t>
            </a:r>
            <a:r>
              <a:rPr lang="en-GB" sz="1800" dirty="0"/>
              <a:t>/ weak </a:t>
            </a:r>
            <a:r>
              <a:rPr lang="en-GB" sz="1800" dirty="0" smtClean="0"/>
              <a:t>investment </a:t>
            </a:r>
            <a:r>
              <a:rPr lang="en-GB" sz="1800" dirty="0"/>
              <a:t>r</a:t>
            </a:r>
            <a:r>
              <a:rPr lang="en-GB" sz="1800" dirty="0" smtClean="0"/>
              <a:t>eturns</a:t>
            </a:r>
            <a:endParaRPr lang="en-GB" sz="1800" dirty="0"/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GB" sz="1800" dirty="0"/>
              <a:t>Low GDP growth in mature economies / </a:t>
            </a:r>
            <a:r>
              <a:rPr lang="en-GB" sz="1800" dirty="0" smtClean="0"/>
              <a:t>premium </a:t>
            </a:r>
            <a:r>
              <a:rPr lang="en-GB" sz="1800" dirty="0"/>
              <a:t>impact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GB" sz="1800" dirty="0"/>
              <a:t>Hurricane Sandy / Costa Concordia impact / CAT issues </a:t>
            </a:r>
          </a:p>
          <a:p>
            <a:pPr>
              <a:lnSpc>
                <a:spcPct val="200000"/>
              </a:lnSpc>
              <a:buNone/>
              <a:defRPr/>
            </a:pPr>
            <a:endParaRPr lang="en-GB" sz="2000" dirty="0">
              <a:solidFill>
                <a:srgbClr val="0070C0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72008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>
            <a:normAutofit/>
          </a:bodyPr>
          <a:lstStyle/>
          <a:p>
            <a:pPr marL="5651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700" kern="0" dirty="0">
                <a:latin typeface="Sansa Lloyds" pitchFamily="2" charset="0"/>
                <a:ea typeface="+mj-ea"/>
                <a:cs typeface="+mj-cs"/>
              </a:rPr>
              <a:t>Reinsurance Influences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38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70000" cy="57606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700" kern="0" dirty="0">
                <a:latin typeface="Sansa Lloyds" pitchFamily="2" charset="0"/>
                <a:ea typeface="+mj-ea"/>
                <a:cs typeface="+mj-cs"/>
              </a:rPr>
              <a:t>Change in global GDP</a:t>
            </a:r>
            <a:endParaRPr lang="en-GB" sz="2700" kern="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4484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99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700" kern="0" dirty="0">
                <a:latin typeface="Sansa Lloyds" pitchFamily="2" charset="0"/>
                <a:ea typeface="+mj-ea"/>
                <a:cs typeface="+mj-cs"/>
              </a:rPr>
              <a:t>Size of Economies</a:t>
            </a:r>
            <a:endParaRPr lang="en-GB" sz="2700" kern="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989943"/>
              </p:ext>
            </p:extLst>
          </p:nvPr>
        </p:nvGraphicFramePr>
        <p:xfrm>
          <a:off x="539552" y="1340768"/>
          <a:ext cx="73448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50405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kern="0" dirty="0">
                <a:latin typeface="Sansa Lloyds" pitchFamily="2" charset="0"/>
                <a:ea typeface="+mj-ea"/>
                <a:cs typeface="+mj-cs"/>
              </a:rPr>
              <a:t>Smaller economic zones are growing faster</a:t>
            </a:r>
            <a:endParaRPr lang="en-GB" sz="2400" kern="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352503"/>
              </p:ext>
            </p:extLst>
          </p:nvPr>
        </p:nvGraphicFramePr>
        <p:xfrm>
          <a:off x="467544" y="1196752"/>
          <a:ext cx="7092454" cy="434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57606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kern="0" dirty="0">
                <a:latin typeface="Sansa Lloyds" pitchFamily="2" charset="0"/>
                <a:ea typeface="+mj-ea"/>
                <a:cs typeface="+mj-cs"/>
              </a:rPr>
              <a:t>Premium Growth in the world</a:t>
            </a:r>
            <a:endParaRPr lang="en-GB" sz="2400" kern="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7470000" cy="4932000"/>
          </a:xfrm>
        </p:spPr>
        <p:txBody>
          <a:bodyPr/>
          <a:lstStyle/>
          <a:p>
            <a:r>
              <a:rPr lang="en-GB" dirty="0" smtClean="0"/>
              <a:t>Growth in direct insurance premiums written in major non-life insurance markets and regions</a:t>
            </a:r>
          </a:p>
          <a:p>
            <a:pPr lvl="5">
              <a:buNone/>
            </a:pPr>
            <a:r>
              <a:rPr lang="en-GB" sz="1600" u="sng" dirty="0" smtClean="0"/>
              <a:t>	  2011	2012	2013	2014</a:t>
            </a:r>
          </a:p>
          <a:p>
            <a:pPr>
              <a:spcAft>
                <a:spcPts val="0"/>
              </a:spcAft>
              <a:buNone/>
            </a:pPr>
            <a:r>
              <a:rPr lang="en-GB" sz="1600" dirty="0" smtClean="0"/>
              <a:t>	Developed markets	1.1%	2.0%	2.7%	3.6%</a:t>
            </a:r>
          </a:p>
          <a:p>
            <a:pPr>
              <a:spcAft>
                <a:spcPts val="0"/>
              </a:spcAft>
              <a:buNone/>
            </a:pPr>
            <a:r>
              <a:rPr lang="en-GB" sz="1600" dirty="0" smtClean="0"/>
              <a:t>	Emerging markets	8.7%	7.8%	7.2%	7.4%</a:t>
            </a:r>
          </a:p>
          <a:p>
            <a:pPr>
              <a:spcAft>
                <a:spcPts val="0"/>
              </a:spcAft>
              <a:buNone/>
            </a:pPr>
            <a:r>
              <a:rPr lang="en-GB" sz="1600" dirty="0" smtClean="0"/>
              <a:t>	World	 average		2.3%	3.0%	3.5%	4.3%	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Real growth in non-life reinsurance premiums</a:t>
            </a:r>
          </a:p>
          <a:p>
            <a:pPr lvl="5">
              <a:buNone/>
            </a:pPr>
            <a:r>
              <a:rPr lang="en-GB" sz="1600" u="sng" dirty="0" smtClean="0"/>
              <a:t>	  2011	2012	2013	2014</a:t>
            </a:r>
          </a:p>
          <a:p>
            <a:pPr>
              <a:spcAft>
                <a:spcPts val="0"/>
              </a:spcAft>
              <a:buNone/>
            </a:pPr>
            <a:r>
              <a:rPr lang="en-GB" sz="1600" dirty="0" smtClean="0"/>
              <a:t>	Developed markets	5.9%	2.1%	3.7%	4.9%</a:t>
            </a:r>
          </a:p>
          <a:p>
            <a:pPr>
              <a:spcAft>
                <a:spcPts val="0"/>
              </a:spcAft>
              <a:buNone/>
            </a:pPr>
            <a:r>
              <a:rPr lang="en-GB" sz="1600" dirty="0" smtClean="0"/>
              <a:t>	Emerging markets	15.5%	7.7%	8.5%	7.8%</a:t>
            </a:r>
          </a:p>
          <a:p>
            <a:pPr>
              <a:spcAft>
                <a:spcPts val="0"/>
              </a:spcAft>
              <a:buNone/>
            </a:pPr>
            <a:r>
              <a:rPr lang="en-GB" sz="1600" dirty="0" smtClean="0"/>
              <a:t>	World	 average		8.0%	3.4%	4.9%	5.7%</a:t>
            </a:r>
          </a:p>
          <a:p>
            <a:pPr>
              <a:spcAft>
                <a:spcPts val="0"/>
              </a:spcAft>
              <a:buNone/>
            </a:pPr>
            <a:endParaRPr lang="en-GB" sz="1600" dirty="0" smtClean="0"/>
          </a:p>
          <a:p>
            <a:pPr>
              <a:spcAft>
                <a:spcPts val="0"/>
              </a:spcAft>
              <a:buNone/>
            </a:pPr>
            <a:endParaRPr lang="en-GB" sz="1600" dirty="0" smtClean="0"/>
          </a:p>
          <a:p>
            <a:pPr>
              <a:spcAft>
                <a:spcPts val="0"/>
              </a:spcAft>
              <a:buNone/>
            </a:pPr>
            <a:r>
              <a:rPr lang="en-GB" sz="1600" dirty="0" smtClean="0"/>
              <a:t>	</a:t>
            </a:r>
            <a:r>
              <a:rPr lang="en-GB" sz="1000" i="1" dirty="0" smtClean="0"/>
              <a:t>Source: Swiss Re Economic Research &amp; Consulting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kern="0" dirty="0">
                <a:latin typeface="Sansa Lloyds" pitchFamily="2" charset="0"/>
                <a:ea typeface="+mj-ea"/>
                <a:cs typeface="+mj-cs"/>
              </a:rPr>
              <a:t>Insurance penetration as a % of GDP</a:t>
            </a:r>
            <a:endParaRPr lang="en-GB" sz="2400" kern="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292557"/>
              </p:ext>
            </p:extLst>
          </p:nvPr>
        </p:nvGraphicFramePr>
        <p:xfrm>
          <a:off x="539552" y="1340768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1800" kern="0" dirty="0">
                <a:latin typeface="Sansa Lloyds" pitchFamily="2" charset="0"/>
                <a:ea typeface="+mj-ea"/>
                <a:cs typeface="+mj-cs"/>
              </a:rPr>
              <a:t>Insurance penetration as a % of GDP across Latin America</a:t>
            </a:r>
            <a:endParaRPr lang="en-GB" sz="1800" kern="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68082"/>
              </p:ext>
            </p:extLst>
          </p:nvPr>
        </p:nvGraphicFramePr>
        <p:xfrm>
          <a:off x="449263" y="1260475"/>
          <a:ext cx="7291089" cy="51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756084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47675" algn="l"/>
              </a:tabLst>
              <a:defRPr/>
            </a:pPr>
            <a:endParaRPr lang="en-GB" sz="1800" b="1" dirty="0" smtClean="0">
              <a:solidFill>
                <a:srgbClr val="0070C0"/>
              </a:solidFill>
              <a:cs typeface="Myriad Pro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47675" algn="l"/>
              </a:tabLst>
              <a:defRPr/>
            </a:pPr>
            <a:r>
              <a:rPr lang="en-GB" sz="1900" b="1" dirty="0" err="1"/>
              <a:t>Superstorm</a:t>
            </a:r>
            <a:r>
              <a:rPr lang="en-GB" sz="1900" b="1" dirty="0"/>
              <a:t> Sandy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900" dirty="0"/>
              <a:t>	Loss </a:t>
            </a:r>
            <a:r>
              <a:rPr lang="en-GB" sz="1900" dirty="0"/>
              <a:t>is estimated at $20 </a:t>
            </a:r>
            <a:r>
              <a:rPr lang="en-GB" sz="1900" dirty="0"/>
              <a:t>billion</a:t>
            </a:r>
            <a:endParaRPr lang="en-GB" sz="19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900" dirty="0"/>
              <a:t>	Modest </a:t>
            </a:r>
            <a:r>
              <a:rPr lang="en-GB" sz="1900" dirty="0"/>
              <a:t>impact on shareholder </a:t>
            </a:r>
            <a:r>
              <a:rPr lang="en-GB" sz="1900" dirty="0"/>
              <a:t>funds.  Approx. 4%-5%</a:t>
            </a:r>
            <a:endParaRPr lang="en-GB" sz="19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900" dirty="0"/>
              <a:t>	Less </a:t>
            </a:r>
            <a:r>
              <a:rPr lang="en-GB" sz="1900" dirty="0"/>
              <a:t>impact on reinsurers than initially </a:t>
            </a:r>
            <a:r>
              <a:rPr lang="en-GB" sz="1900" dirty="0"/>
              <a:t>anticipated</a:t>
            </a:r>
            <a:endParaRPr lang="en-GB" sz="1900" dirty="0"/>
          </a:p>
          <a:p>
            <a:pPr marL="0" indent="0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900" dirty="0"/>
              <a:t>	Some </a:t>
            </a:r>
            <a:r>
              <a:rPr lang="en-GB" sz="1900" dirty="0"/>
              <a:t>classes were particularly </a:t>
            </a:r>
            <a:r>
              <a:rPr lang="en-GB" sz="1900" dirty="0"/>
              <a:t>impacted by water damage, </a:t>
            </a:r>
            <a:r>
              <a:rPr lang="en-GB" sz="1900" dirty="0"/>
              <a:t>e.g. </a:t>
            </a:r>
            <a:r>
              <a:rPr lang="en-GB" sz="1900" dirty="0" smtClean="0"/>
              <a:t>specie</a:t>
            </a:r>
            <a:r>
              <a:rPr lang="en-GB" sz="1900" dirty="0"/>
              <a:t>,</a:t>
            </a:r>
          </a:p>
          <a:p>
            <a:pPr marL="285750" lvl="1" indent="0">
              <a:lnSpc>
                <a:spcPct val="110000"/>
              </a:lnSpc>
              <a:spcAft>
                <a:spcPts val="0"/>
              </a:spcAft>
              <a:buNone/>
              <a:tabLst>
                <a:tab pos="447675" algn="l"/>
              </a:tabLst>
              <a:defRPr/>
            </a:pPr>
            <a:r>
              <a:rPr lang="en-GB" sz="1900" dirty="0"/>
              <a:t>	power plants</a:t>
            </a:r>
            <a:endParaRPr lang="en-GB" sz="1900" dirty="0"/>
          </a:p>
          <a:p>
            <a:pPr>
              <a:buNone/>
            </a:pPr>
            <a:endParaRPr lang="en-GB" sz="1900" dirty="0"/>
          </a:p>
          <a:p>
            <a:pPr>
              <a:buNone/>
            </a:pPr>
            <a:r>
              <a:rPr lang="en-GB" sz="1900" b="1" dirty="0"/>
              <a:t>Costa Concordia</a:t>
            </a:r>
          </a:p>
          <a:p>
            <a:pPr marL="0" indent="0"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900" dirty="0"/>
              <a:t>	$800 million loss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900" dirty="0"/>
              <a:t>	Removal of wreck costs far exceed previous losses</a:t>
            </a:r>
          </a:p>
          <a:p>
            <a:pPr marL="0" indent="0"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900" dirty="0"/>
              <a:t>	“International Group” Reinsurance </a:t>
            </a:r>
            <a:r>
              <a:rPr lang="en-GB" sz="1900" dirty="0" smtClean="0"/>
              <a:t>programme - </a:t>
            </a:r>
          </a:p>
          <a:p>
            <a:pPr marL="285750" lvl="1" indent="0">
              <a:buNone/>
              <a:tabLst>
                <a:tab pos="447675" algn="l"/>
              </a:tabLst>
              <a:defRPr/>
            </a:pPr>
            <a:r>
              <a:rPr lang="en-GB" sz="1900" dirty="0" smtClean="0"/>
              <a:t>	rate and retention increase</a:t>
            </a:r>
            <a:endParaRPr lang="en-GB" sz="19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7920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>
            <a:normAutofit/>
          </a:bodyPr>
          <a:lstStyle/>
          <a:p>
            <a:pPr marL="5651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kern="0" dirty="0">
                <a:latin typeface="Sansa Lloyds" pitchFamily="2" charset="0"/>
                <a:ea typeface="+mj-ea"/>
                <a:cs typeface="+mj-cs"/>
              </a:rPr>
              <a:t>2012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93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7470000" cy="5760640"/>
          </a:xfrm>
        </p:spPr>
        <p:txBody>
          <a:bodyPr>
            <a:normAutofit/>
          </a:bodyPr>
          <a:lstStyle/>
          <a:p>
            <a:pPr marL="565150" indent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7675" algn="l"/>
              </a:tabLst>
              <a:defRPr/>
            </a:pPr>
            <a:r>
              <a:rPr lang="en-GB" sz="2000" kern="0" dirty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  <a:t>Current Alternatives to Traditional Reinsurance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47675" algn="l"/>
              </a:tabLst>
              <a:defRPr/>
            </a:pPr>
            <a:endParaRPr lang="en-GB" sz="3200" b="1" dirty="0" smtClean="0">
              <a:solidFill>
                <a:srgbClr val="0070C0"/>
              </a:solidFill>
              <a:cs typeface="Myriad Pro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 	Traditional reinsurance provides an alternative form of capital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47675" algn="l"/>
              </a:tabLst>
              <a:defRPr/>
            </a:pPr>
            <a:r>
              <a:rPr lang="en-GB" sz="1600" dirty="0"/>
              <a:t>	to insurers.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</a:t>
            </a:r>
            <a:r>
              <a:rPr lang="en-GB" sz="1600" dirty="0"/>
              <a:t>“Syndicated underwriting” / Coinsurance</a:t>
            </a:r>
            <a:endParaRPr lang="en-GB" sz="1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</a:t>
            </a:r>
            <a:r>
              <a:rPr lang="en-GB" sz="1600" dirty="0"/>
              <a:t>“Direct” insurers providing capacity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</a:t>
            </a:r>
            <a:r>
              <a:rPr lang="en-GB" sz="1600" dirty="0"/>
              <a:t>“</a:t>
            </a:r>
            <a:r>
              <a:rPr lang="en-GB" sz="1600" dirty="0"/>
              <a:t>Reinsurers” </a:t>
            </a:r>
            <a:r>
              <a:rPr lang="en-GB" sz="1600" dirty="0"/>
              <a:t>bypassing </a:t>
            </a:r>
            <a:r>
              <a:rPr lang="en-GB" sz="1600" dirty="0" err="1"/>
              <a:t>cedents</a:t>
            </a:r>
            <a:endParaRPr lang="en-GB" sz="1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 	</a:t>
            </a:r>
            <a:r>
              <a:rPr lang="en-GB" sz="1600" dirty="0"/>
              <a:t>Sidecars / Special Purpose Syndicate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Insurance-Linked Securities / Cat Bonds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Retentions by </a:t>
            </a:r>
            <a:r>
              <a:rPr lang="en-GB" sz="1600" dirty="0" err="1"/>
              <a:t>cedents</a:t>
            </a:r>
            <a:r>
              <a:rPr lang="en-GB" sz="1600" dirty="0"/>
              <a:t> / Structure of Reinsurance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447675" algn="l"/>
              </a:tabLst>
              <a:defRPr/>
            </a:pPr>
            <a:r>
              <a:rPr lang="en-GB" sz="1600" dirty="0"/>
              <a:t>	Programmes</a:t>
            </a:r>
            <a:endParaRPr lang="en-GB" sz="1600" dirty="0"/>
          </a:p>
          <a:p>
            <a:endParaRPr lang="en-GB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3528" y="404664"/>
            <a:ext cx="76328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marL="5651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22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C1376-A2C6-441E-8680-AFCC5F07914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52579" name="Picture 2" descr="BPH0334Z_16_lores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4" name="Rectangle 3"/>
          <p:cNvSpPr>
            <a:spLocks noChangeArrowheads="1"/>
          </p:cNvSpPr>
          <p:nvPr/>
        </p:nvSpPr>
        <p:spPr bwMode="auto">
          <a:xfrm>
            <a:off x="1043608" y="0"/>
            <a:ext cx="2736850" cy="6858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300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59632" y="116632"/>
            <a:ext cx="2376264" cy="890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 fontScale="97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Arial" pitchFamily="34" charset="0"/>
              <a:buChar char="►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9632" y="1124744"/>
            <a:ext cx="2376264" cy="4932000"/>
          </a:xfrm>
          <a:prstGeom prst="rect">
            <a:avLst/>
          </a:prstGeom>
          <a:solidFill>
            <a:srgbClr val="009EBA"/>
          </a:solidFill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Lloyd’s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tabLst/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Navigators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Influencers and outcomes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tabLst/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Alternatives to Reinsurance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Trends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 Closing comments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470000" cy="540936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Convergence between insurance and </a:t>
            </a:r>
            <a:r>
              <a:rPr lang="en-GB" sz="1600" dirty="0"/>
              <a:t>reinsurance</a:t>
            </a:r>
            <a:endParaRPr lang="en-GB" sz="1600" dirty="0"/>
          </a:p>
          <a:p>
            <a:pPr marL="0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endParaRPr lang="en-GB" sz="1600" dirty="0"/>
          </a:p>
          <a:p>
            <a:pPr marL="0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Reinsurance </a:t>
            </a:r>
            <a:r>
              <a:rPr lang="en-GB" sz="1600" dirty="0"/>
              <a:t>profitability in low interest rates </a:t>
            </a:r>
            <a:r>
              <a:rPr lang="en-GB" sz="1600" dirty="0"/>
              <a:t>world</a:t>
            </a:r>
          </a:p>
          <a:p>
            <a:pPr marL="0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endParaRPr lang="en-GB" sz="1600" dirty="0"/>
          </a:p>
          <a:p>
            <a:pPr marL="0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</a:t>
            </a:r>
            <a:r>
              <a:rPr lang="en-GB" sz="1600" dirty="0"/>
              <a:t>Expense and </a:t>
            </a:r>
            <a:r>
              <a:rPr lang="en-GB" sz="1600" dirty="0" smtClean="0"/>
              <a:t>efficiency </a:t>
            </a:r>
            <a:r>
              <a:rPr lang="en-GB" sz="1600" dirty="0"/>
              <a:t>gains</a:t>
            </a:r>
          </a:p>
          <a:p>
            <a:pPr marL="0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endParaRPr lang="en-GB" sz="1600" dirty="0"/>
          </a:p>
          <a:p>
            <a:pPr marL="0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 </a:t>
            </a:r>
            <a:r>
              <a:rPr lang="en-GB" sz="1600" dirty="0"/>
              <a:t>	Need to earn a return on equity that exceeds cost of </a:t>
            </a:r>
          </a:p>
          <a:p>
            <a:pPr marL="285750" lvl="1" indent="0">
              <a:spcAft>
                <a:spcPts val="0"/>
              </a:spcAft>
              <a:buNone/>
              <a:tabLst>
                <a:tab pos="447675" algn="l"/>
              </a:tabLst>
              <a:defRPr/>
            </a:pPr>
            <a:r>
              <a:rPr lang="en-GB" sz="1600" dirty="0"/>
              <a:t>	capital</a:t>
            </a:r>
            <a:r>
              <a:rPr lang="en-GB" sz="1600" dirty="0"/>
              <a:t>	</a:t>
            </a:r>
            <a:endParaRPr lang="en-GB" sz="1600" dirty="0"/>
          </a:p>
          <a:p>
            <a:pPr marL="285750" lvl="1" indent="0">
              <a:spcAft>
                <a:spcPts val="0"/>
              </a:spcAft>
              <a:buNone/>
              <a:tabLst>
                <a:tab pos="447675" algn="l"/>
              </a:tabLst>
              <a:defRPr/>
            </a:pPr>
            <a:endParaRPr lang="en-GB" sz="1600" dirty="0"/>
          </a:p>
          <a:p>
            <a:pPr marL="0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	Growth </a:t>
            </a:r>
            <a:r>
              <a:rPr lang="en-GB" sz="1600" dirty="0"/>
              <a:t>and insurance </a:t>
            </a:r>
            <a:r>
              <a:rPr lang="en-GB" sz="1600" dirty="0"/>
              <a:t>penetration and need for reinsurance support 	varies </a:t>
            </a:r>
            <a:r>
              <a:rPr lang="en-GB" sz="1600" dirty="0"/>
              <a:t>around </a:t>
            </a:r>
            <a:r>
              <a:rPr lang="en-GB" sz="1600" dirty="0"/>
              <a:t>the world</a:t>
            </a:r>
          </a:p>
          <a:p>
            <a:pPr marL="1095375" lvl="4" indent="0">
              <a:spcAft>
                <a:spcPts val="0"/>
              </a:spcAft>
              <a:buNone/>
              <a:tabLst>
                <a:tab pos="447675" algn="l"/>
              </a:tabLst>
              <a:defRPr/>
            </a:pPr>
            <a:endParaRPr lang="en-GB" sz="1600" dirty="0"/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/>
              <a:t>Increased sophistication of models to support business decisions: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en-GB" sz="1600" dirty="0"/>
          </a:p>
          <a:p>
            <a:pPr marL="1095375" lvl="4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 Capital (SII)</a:t>
            </a:r>
          </a:p>
          <a:p>
            <a:pPr marL="1095375" lvl="4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 Pricing</a:t>
            </a:r>
          </a:p>
          <a:p>
            <a:pPr marL="1095375" lvl="4" indent="0">
              <a:spcAft>
                <a:spcPts val="0"/>
              </a:spcAft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en-GB" sz="1600" dirty="0"/>
              <a:t> Nat Cat</a:t>
            </a:r>
          </a:p>
          <a:p>
            <a:pPr>
              <a:spcAft>
                <a:spcPts val="0"/>
              </a:spcAft>
              <a:buNone/>
            </a:pPr>
            <a:endParaRPr lang="en-GB" sz="1600" dirty="0"/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/>
              <a:t>Impact of </a:t>
            </a:r>
            <a:r>
              <a:rPr lang="en-GB" sz="1600" dirty="0" smtClean="0"/>
              <a:t>alternatives </a:t>
            </a:r>
            <a:r>
              <a:rPr lang="en-GB" sz="1600" dirty="0"/>
              <a:t>to </a:t>
            </a:r>
            <a:r>
              <a:rPr lang="en-GB" sz="1600" dirty="0" smtClean="0"/>
              <a:t>traditional reinsurance </a:t>
            </a:r>
            <a:r>
              <a:rPr lang="en-GB" sz="1600" dirty="0"/>
              <a:t>(ILS)</a:t>
            </a:r>
            <a:endParaRPr lang="en-GB" sz="16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0000" y="332656"/>
            <a:ext cx="7470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>
            <a:normAutofit fontScale="90000"/>
          </a:bodyPr>
          <a:lstStyle/>
          <a:p>
            <a:pPr marL="5651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200" kern="0" dirty="0">
                <a:latin typeface="Sansa Lloyds" pitchFamily="2" charset="0"/>
                <a:ea typeface="+mj-ea"/>
                <a:cs typeface="+mj-cs"/>
              </a:rPr>
              <a:t>Trend</a:t>
            </a:r>
            <a:r>
              <a:rPr lang="en-GB" sz="2200" kern="0" dirty="0">
                <a:latin typeface="Sansa Lloyds" pitchFamily="2" charset="0"/>
                <a:ea typeface="+mj-ea"/>
                <a:cs typeface="+mj-cs"/>
              </a:rPr>
              <a:t>s</a:t>
            </a:r>
          </a:p>
          <a:p>
            <a:pPr marL="5651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9EBA"/>
                </a:solidFill>
                <a:latin typeface="Sansa Lloyds" pitchFamily="2" charset="0"/>
              </a:rPr>
              <a:t/>
            </a:r>
            <a:br>
              <a:rPr lang="en-GB" sz="3200" b="1" dirty="0" smtClean="0">
                <a:solidFill>
                  <a:srgbClr val="009EBA"/>
                </a:solidFill>
                <a:latin typeface="Sansa Lloyds" pitchFamily="2" charset="0"/>
              </a:rPr>
            </a:br>
            <a:endParaRPr lang="en-GB" sz="3200" b="1" dirty="0">
              <a:solidFill>
                <a:srgbClr val="009EBA"/>
              </a:solidFill>
              <a:latin typeface="Sansa Lloyd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80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a typeface="MS PGothic" pitchFamily="34" charset="-128"/>
                <a:cs typeface="Myriad Pro" pitchFamily="34" charset="0"/>
              </a:rPr>
              <a:t/>
            </a:r>
            <a:br>
              <a:rPr lang="en-US" sz="3200" b="1" dirty="0">
                <a:ea typeface="MS PGothic" pitchFamily="34" charset="-128"/>
                <a:cs typeface="Myriad Pro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6000" kern="0" dirty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  <a:t>Conclusions</a:t>
            </a:r>
            <a:endParaRPr lang="en-GB" sz="6000" kern="0" dirty="0">
              <a:solidFill>
                <a:schemeClr val="tx2"/>
              </a:solidFill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42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41300" y="6440488"/>
            <a:ext cx="1073150" cy="341312"/>
          </a:xfrm>
        </p:spPr>
        <p:txBody>
          <a:bodyPr/>
          <a:lstStyle/>
          <a:p>
            <a:pPr>
              <a:defRPr/>
            </a:pPr>
            <a:fld id="{99906649-9DD4-40AC-ACDA-6664B51BC72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1813" y="52388"/>
            <a:ext cx="54991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srgbClr val="00789C"/>
                </a:solidFill>
                <a:latin typeface="Sansa Lloyds" pitchFamily="2" charset="0"/>
                <a:ea typeface="MS PGothic" pitchFamily="34" charset="-128"/>
                <a:cs typeface="Arial" pitchFamily="34" charset="0"/>
              </a:rPr>
              <a:t>Lloyd’s Market Structure</a:t>
            </a:r>
          </a:p>
        </p:txBody>
      </p:sp>
      <p:sp>
        <p:nvSpPr>
          <p:cNvPr id="124932" name="Text Box 28"/>
          <p:cNvSpPr txBox="1">
            <a:spLocks noChangeArrowheads="1"/>
          </p:cNvSpPr>
          <p:nvPr/>
        </p:nvSpPr>
        <p:spPr bwMode="auto">
          <a:xfrm>
            <a:off x="449263" y="6107113"/>
            <a:ext cx="4895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000000"/>
                </a:solidFill>
                <a:ea typeface="MS PGothic" pitchFamily="34" charset="-128"/>
              </a:rPr>
              <a:t>SEE: </a:t>
            </a:r>
            <a:r>
              <a:rPr lang="en-GB" sz="1200" b="1" smtClean="0">
                <a:solidFill>
                  <a:srgbClr val="000000"/>
                </a:solidFill>
                <a:ea typeface="MS PGothic" pitchFamily="34" charset="-128"/>
                <a:hlinkClick r:id="rId3"/>
              </a:rPr>
              <a:t>www.lloyds.com/directories</a:t>
            </a:r>
            <a:r>
              <a:rPr lang="en-GB" sz="1200" b="1" smtClean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124933" name="Rectangle 4"/>
          <p:cNvSpPr>
            <a:spLocks noChangeArrowheads="1"/>
          </p:cNvSpPr>
          <p:nvPr/>
        </p:nvSpPr>
        <p:spPr bwMode="auto">
          <a:xfrm>
            <a:off x="163513" y="6629400"/>
            <a:ext cx="34147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>
            <a:spAutoFit/>
          </a:bodyPr>
          <a:lstStyle/>
          <a:p>
            <a:pPr marL="361950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808080"/>
                </a:solidFill>
                <a:ea typeface="MS PGothic" pitchFamily="34" charset="-128"/>
                <a:cs typeface="Arial" pitchFamily="34" charset="0"/>
              </a:rPr>
              <a:t>Source:  </a:t>
            </a:r>
            <a:r>
              <a:rPr lang="en-GB" sz="1000" i="1" smtClean="0">
                <a:solidFill>
                  <a:srgbClr val="808080"/>
                </a:solidFill>
                <a:ea typeface="MS PGothic" pitchFamily="34" charset="-128"/>
                <a:cs typeface="Arial" pitchFamily="34" charset="0"/>
              </a:rPr>
              <a:t>Lloyd’s Annual Report 2011</a:t>
            </a:r>
            <a:endParaRPr lang="en-GB" sz="1000" smtClean="0">
              <a:solidFill>
                <a:srgbClr val="80808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493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225" y="-15876"/>
            <a:ext cx="99282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1" name="Rectangle 10"/>
          <p:cNvSpPr>
            <a:spLocks noChangeArrowheads="1"/>
          </p:cNvSpPr>
          <p:nvPr/>
        </p:nvSpPr>
        <p:spPr bwMode="auto">
          <a:xfrm>
            <a:off x="251520" y="548680"/>
            <a:ext cx="597666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Sansa Lloyds" pitchFamily="2" charset="0"/>
                <a:cs typeface="Arial" pitchFamily="34" charset="0"/>
              </a:rPr>
              <a:t>How the market works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Sansa Lloyds" pitchFamily="2" charset="0"/>
                <a:cs typeface="Arial" pitchFamily="34" charset="0"/>
              </a:rPr>
              <a:t>Getting </a:t>
            </a:r>
            <a:r>
              <a:rPr lang="en-US" sz="1600" dirty="0">
                <a:solidFill>
                  <a:schemeClr val="bg1"/>
                </a:solidFill>
                <a:latin typeface="Sansa Lloyds" pitchFamily="2" charset="0"/>
                <a:cs typeface="Arial" pitchFamily="34" charset="0"/>
              </a:rPr>
              <a:t>covered</a:t>
            </a:r>
          </a:p>
        </p:txBody>
      </p:sp>
      <p:pic>
        <p:nvPicPr>
          <p:cNvPr id="12493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468938"/>
            <a:ext cx="48387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468938"/>
            <a:ext cx="48387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468938"/>
            <a:ext cx="5445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468938"/>
            <a:ext cx="5445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2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483225"/>
            <a:ext cx="24257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3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483225"/>
            <a:ext cx="24257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511800"/>
            <a:ext cx="96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9" name="Rectangle 20"/>
          <p:cNvSpPr>
            <a:spLocks noChangeArrowheads="1"/>
          </p:cNvSpPr>
          <p:nvPr/>
        </p:nvSpPr>
        <p:spPr bwMode="auto">
          <a:xfrm>
            <a:off x="2363788" y="3308350"/>
            <a:ext cx="306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The 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5970" name="Rectangle 21"/>
          <p:cNvSpPr>
            <a:spLocks noChangeArrowheads="1"/>
          </p:cNvSpPr>
          <p:nvPr/>
        </p:nvSpPr>
        <p:spPr bwMode="auto">
          <a:xfrm>
            <a:off x="2662238" y="3308350"/>
            <a:ext cx="815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policyholder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4947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2892425"/>
            <a:ext cx="40957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2892425"/>
            <a:ext cx="40957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3" name="Rectangle 24"/>
          <p:cNvSpPr>
            <a:spLocks noChangeArrowheads="1"/>
          </p:cNvSpPr>
          <p:nvPr/>
        </p:nvSpPr>
        <p:spPr bwMode="auto">
          <a:xfrm>
            <a:off x="2360613" y="3594100"/>
            <a:ext cx="819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The brokers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5974" name="Rectangle 25"/>
          <p:cNvSpPr>
            <a:spLocks noChangeArrowheads="1"/>
          </p:cNvSpPr>
          <p:nvPr/>
        </p:nvSpPr>
        <p:spPr bwMode="auto">
          <a:xfrm>
            <a:off x="2357438" y="3867150"/>
            <a:ext cx="1184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The coverholders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4951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51113"/>
            <a:ext cx="18145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2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51113"/>
            <a:ext cx="18145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7" name="Rectangle 28"/>
          <p:cNvSpPr>
            <a:spLocks noChangeArrowheads="1"/>
          </p:cNvSpPr>
          <p:nvPr/>
        </p:nvSpPr>
        <p:spPr bwMode="auto">
          <a:xfrm>
            <a:off x="7623175" y="3308350"/>
            <a:ext cx="6397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Members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5978" name="Rectangle 29"/>
          <p:cNvSpPr>
            <a:spLocks noChangeArrowheads="1"/>
          </p:cNvSpPr>
          <p:nvPr/>
        </p:nvSpPr>
        <p:spPr bwMode="auto">
          <a:xfrm>
            <a:off x="5703888" y="3648075"/>
            <a:ext cx="673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Managing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5979" name="Rectangle 30"/>
          <p:cNvSpPr>
            <a:spLocks noChangeArrowheads="1"/>
          </p:cNvSpPr>
          <p:nvPr/>
        </p:nvSpPr>
        <p:spPr bwMode="auto">
          <a:xfrm>
            <a:off x="5707063" y="3811588"/>
            <a:ext cx="458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agents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5980" name="Rectangle 31"/>
          <p:cNvSpPr>
            <a:spLocks noChangeArrowheads="1"/>
          </p:cNvSpPr>
          <p:nvPr/>
        </p:nvSpPr>
        <p:spPr bwMode="auto">
          <a:xfrm>
            <a:off x="4927600" y="4381500"/>
            <a:ext cx="749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Syndicates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5981" name="Rectangle 32"/>
          <p:cNvSpPr>
            <a:spLocks noChangeArrowheads="1"/>
          </p:cNvSpPr>
          <p:nvPr/>
        </p:nvSpPr>
        <p:spPr bwMode="auto">
          <a:xfrm>
            <a:off x="4991100" y="2014538"/>
            <a:ext cx="1647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Corporation of Lloyd’s</a:t>
            </a:r>
            <a:endParaRPr lang="en-US" sz="3000" dirty="0">
              <a:solidFill>
                <a:srgbClr val="FFFFFF"/>
              </a:solidFill>
              <a:latin typeface="Sansa Lloyds" pitchFamily="2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4958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5511800"/>
            <a:ext cx="96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5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000" y="332656"/>
            <a:ext cx="7470000" cy="648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/>
            </a:r>
            <a:br>
              <a:rPr lang="en-GB" sz="2800" dirty="0" smtClean="0">
                <a:solidFill>
                  <a:srgbClr val="00B0F0"/>
                </a:solidFill>
              </a:rPr>
            </a:b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700" kern="0" dirty="0">
                <a:latin typeface="Sansa Lloyds" pitchFamily="2" charset="0"/>
                <a:ea typeface="+mj-ea"/>
                <a:cs typeface="+mj-cs"/>
              </a:rPr>
              <a:t>The Lloyd’s market</a:t>
            </a:r>
            <a:endParaRPr lang="en-GB" sz="2700" kern="0" dirty="0">
              <a:latin typeface="Sansa Lloyds" pitchFamily="2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2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70000" cy="158417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kern="0" dirty="0">
                <a:latin typeface="Sansa Lloyds" pitchFamily="2" charset="0"/>
                <a:ea typeface="+mj-ea"/>
                <a:cs typeface="+mj-cs"/>
              </a:rPr>
              <a:t>Who</a:t>
            </a:r>
            <a:r>
              <a:rPr lang="en-GB" sz="2400" kern="0" dirty="0" smtClean="0">
                <a:latin typeface="Sansa Lloyds" pitchFamily="2" charset="0"/>
                <a:ea typeface="+mj-ea"/>
                <a:cs typeface="+mj-cs"/>
              </a:rPr>
              <a:t> </a:t>
            </a:r>
            <a:r>
              <a:rPr lang="en-GB" sz="2400" kern="0" dirty="0">
                <a:latin typeface="Sansa Lloyds" pitchFamily="2" charset="0"/>
                <a:ea typeface="+mj-ea"/>
                <a:cs typeface="+mj-cs"/>
              </a:rPr>
              <a:t>are Navigators?  </a:t>
            </a:r>
            <a:endParaRPr lang="en-GB" sz="2400" kern="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7470000" cy="3825185"/>
          </a:xfrm>
        </p:spPr>
        <p:txBody>
          <a:bodyPr>
            <a:normAutofit/>
          </a:bodyPr>
          <a:lstStyle/>
          <a:p>
            <a:pPr lvl="1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b="1" dirty="0">
                <a:latin typeface="Constantia" pitchFamily="18" charset="0"/>
                <a:ea typeface="ＭＳ Ｐゴシック" charset="-128"/>
              </a:rPr>
              <a:t>Navigators Mission Statement</a:t>
            </a:r>
          </a:p>
          <a:p>
            <a:pPr lvl="2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b="1" dirty="0">
                <a:latin typeface="Constantia" pitchFamily="18" charset="0"/>
                <a:ea typeface="ＭＳ Ｐゴシック" charset="-128"/>
              </a:rPr>
              <a:t>	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We are a global specialty insurer focused on </a:t>
            </a:r>
            <a:r>
              <a:rPr lang="en-US" sz="1250" b="1" dirty="0">
                <a:latin typeface="Constantia" pitchFamily="18" charset="0"/>
                <a:ea typeface="ＭＳ Ｐゴシック" charset="-128"/>
              </a:rPr>
              <a:t>targeted high-margin niches 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for which the quality of our </a:t>
            </a:r>
            <a:r>
              <a:rPr lang="en-US" sz="1250" b="1" dirty="0">
                <a:latin typeface="Constantia" pitchFamily="18" charset="0"/>
                <a:ea typeface="ＭＳ Ｐゴシック" charset="-128"/>
              </a:rPr>
              <a:t>intellectual capital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, both in underwriting and claims, provide a meaningful competitive advantage. We specialize in insuring </a:t>
            </a:r>
            <a:r>
              <a:rPr lang="en-US" sz="1250" b="1" dirty="0">
                <a:latin typeface="Constantia" pitchFamily="18" charset="0"/>
                <a:ea typeface="ＭＳ Ｐゴシック" charset="-128"/>
              </a:rPr>
              <a:t>complex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 risks that require proven </a:t>
            </a:r>
            <a:r>
              <a:rPr lang="en-US" sz="1250" b="1" dirty="0">
                <a:latin typeface="Constantia" pitchFamily="18" charset="0"/>
                <a:ea typeface="ＭＳ Ｐゴシック" charset="-128"/>
              </a:rPr>
              <a:t>technical expertise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, utilizing reinsurance to protect our </a:t>
            </a:r>
            <a:r>
              <a:rPr lang="en-US" sz="1250" b="1" dirty="0">
                <a:latin typeface="Constantia" pitchFamily="18" charset="0"/>
                <a:ea typeface="ＭＳ Ｐゴシック" charset="-128"/>
              </a:rPr>
              <a:t>conservative balance sheet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. We always emphasize </a:t>
            </a:r>
            <a:r>
              <a:rPr lang="en-US" sz="1250" b="1" dirty="0">
                <a:latin typeface="Constantia" pitchFamily="18" charset="0"/>
                <a:ea typeface="ＭＳ Ｐゴシック" charset="-128"/>
              </a:rPr>
              <a:t>underwriting profit 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over market share and conduct our business with </a:t>
            </a:r>
            <a:r>
              <a:rPr lang="en-US" sz="1250" b="1" dirty="0">
                <a:latin typeface="Constantia" pitchFamily="18" charset="0"/>
                <a:ea typeface="ＭＳ Ｐゴシック" charset="-128"/>
              </a:rPr>
              <a:t>integrity, professionalism and pride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.</a:t>
            </a:r>
          </a:p>
          <a:p>
            <a:pPr lvl="1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300" b="1" dirty="0">
              <a:latin typeface="Constantia" pitchFamily="18" charset="0"/>
              <a:ea typeface="ＭＳ Ｐゴシック" charset="-128"/>
            </a:endParaRPr>
          </a:p>
          <a:p>
            <a:pPr lvl="1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b="1" dirty="0">
                <a:latin typeface="Constantia" pitchFamily="18" charset="0"/>
                <a:ea typeface="ＭＳ Ｐゴシック" charset="-128"/>
              </a:rPr>
              <a:t> Recognized Leader in Specialty Insurance</a:t>
            </a:r>
          </a:p>
          <a:p>
            <a:pPr marL="914400" lvl="3" indent="-285750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50" dirty="0">
                <a:latin typeface="Constantia" pitchFamily="18" charset="0"/>
                <a:ea typeface="ＭＳ Ｐゴシック" charset="-128"/>
              </a:rPr>
              <a:t>Recognized  one of “100 Most Trustworthy  Companies” by Forbes.com</a:t>
            </a:r>
          </a:p>
          <a:p>
            <a:pPr marL="914400" lvl="3" indent="-285750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50" dirty="0">
                <a:latin typeface="Constantia" pitchFamily="18" charset="0"/>
                <a:ea typeface="ＭＳ Ｐゴシック" charset="-128"/>
              </a:rPr>
              <a:t>Ranked as fourth leading U.S. Marine insurer by National Underwriter</a:t>
            </a:r>
          </a:p>
          <a:p>
            <a:pPr marL="914400" lvl="3" indent="-285750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50" dirty="0">
                <a:latin typeface="Constantia" pitchFamily="18" charset="0"/>
                <a:ea typeface="ＭＳ Ｐゴシック" charset="-128"/>
              </a:rPr>
              <a:t>96</a:t>
            </a:r>
            <a:r>
              <a:rPr lang="en-US" sz="1250" baseline="30000" dirty="0">
                <a:latin typeface="Constantia" pitchFamily="18" charset="0"/>
                <a:ea typeface="ＭＳ Ｐゴシック" charset="-128"/>
              </a:rPr>
              <a:t>th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 Largest U.S. Insurance Group</a:t>
            </a:r>
          </a:p>
          <a:p>
            <a:pPr marL="914400" lvl="3" indent="-285750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50" dirty="0">
                <a:latin typeface="Constantia" pitchFamily="18" charset="0"/>
                <a:ea typeface="ＭＳ Ｐゴシック" charset="-128"/>
              </a:rPr>
              <a:t>Ranked as fifth in net premium growth</a:t>
            </a:r>
          </a:p>
          <a:p>
            <a:pPr marL="647700" lvl="2" indent="-285750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50" dirty="0">
              <a:latin typeface="Constantia" pitchFamily="18" charset="0"/>
              <a:ea typeface="ＭＳ Ｐゴシック" charset="-128"/>
            </a:endParaRPr>
          </a:p>
          <a:p>
            <a:pPr lvl="1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b="1" dirty="0">
                <a:latin typeface="Constantia" pitchFamily="18" charset="0"/>
                <a:ea typeface="ＭＳ Ｐゴシック" charset="-128"/>
              </a:rPr>
              <a:t>Global specialty insurance platform</a:t>
            </a:r>
          </a:p>
          <a:p>
            <a:pPr marL="914400" lvl="3" indent="-285750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50" dirty="0">
                <a:latin typeface="Constantia" pitchFamily="18" charset="0"/>
                <a:ea typeface="ＭＳ Ｐゴシック" charset="-128"/>
              </a:rPr>
              <a:t>Navigators Syndicate 1221 at Lloyd’s provides global access to desired markets</a:t>
            </a:r>
          </a:p>
          <a:p>
            <a:pPr marL="914400" lvl="3" indent="-285750" algn="just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50" dirty="0">
                <a:latin typeface="Constantia" pitchFamily="18" charset="0"/>
                <a:ea typeface="ＭＳ Ｐゴシック" charset="-128"/>
              </a:rPr>
              <a:t>Approximately </a:t>
            </a:r>
            <a:r>
              <a:rPr lang="en-US" sz="1250" dirty="0" smtClean="0">
                <a:latin typeface="Constantia" pitchFamily="18" charset="0"/>
                <a:ea typeface="ＭＳ Ｐゴシック" charset="-128"/>
              </a:rPr>
              <a:t>35% </a:t>
            </a:r>
            <a:r>
              <a:rPr lang="en-US" sz="1250" dirty="0">
                <a:latin typeface="Constantia" pitchFamily="18" charset="0"/>
                <a:ea typeface="ＭＳ Ｐゴシック" charset="-128"/>
              </a:rPr>
              <a:t>of Navigators premiums are </a:t>
            </a:r>
            <a:r>
              <a:rPr lang="en-US" sz="1250" dirty="0" smtClean="0">
                <a:latin typeface="Constantia" pitchFamily="18" charset="0"/>
                <a:ea typeface="ＭＳ Ｐゴシック" charset="-128"/>
              </a:rPr>
              <a:t>generated through Syndicate 1221.</a:t>
            </a:r>
            <a:endParaRPr lang="en-GB" dirty="0">
              <a:cs typeface="Myriad Pro" charset="0"/>
            </a:endParaRPr>
          </a:p>
          <a:p>
            <a:endParaRPr lang="en-GB" dirty="0"/>
          </a:p>
        </p:txBody>
      </p:sp>
      <p:pic>
        <p:nvPicPr>
          <p:cNvPr id="4" name="Picture 3" descr="http://www.navg.com/Images/Navigators_Logo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41939"/>
            <a:ext cx="1181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000" y="332656"/>
            <a:ext cx="8334000" cy="151216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kern="0" dirty="0">
                <a:latin typeface="Sansa Lloyds" pitchFamily="2" charset="0"/>
                <a:ea typeface="+mj-ea"/>
                <a:cs typeface="+mj-cs"/>
              </a:rPr>
              <a:t>Successful Execution of a Growth and Diversification Strategy</a:t>
            </a:r>
            <a:r>
              <a:rPr lang="en-GB" sz="3200" kern="0" dirty="0">
                <a:latin typeface="Sansa Lloyds" pitchFamily="2" charset="0"/>
                <a:ea typeface="+mj-ea"/>
                <a:cs typeface="+mj-cs"/>
              </a:rPr>
              <a:t/>
            </a:r>
            <a:br>
              <a:rPr lang="en-GB" sz="3200" kern="0" dirty="0">
                <a:latin typeface="Sansa Lloyds" pitchFamily="2" charset="0"/>
                <a:ea typeface="+mj-ea"/>
                <a:cs typeface="+mj-cs"/>
              </a:rPr>
            </a:b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endParaRPr lang="en-GB" sz="2700" kern="0" dirty="0">
              <a:latin typeface="Sansa Lloyds" pitchFamily="2" charset="0"/>
              <a:ea typeface="+mj-ea"/>
              <a:cs typeface="+mj-cs"/>
            </a:endParaRPr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idx="1"/>
          </p:nvPr>
        </p:nvGraphicFramePr>
        <p:xfrm>
          <a:off x="449263" y="1916832"/>
          <a:ext cx="5418881" cy="427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 descr="http://www.navg.com/Images/Navigators_Logo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2696"/>
            <a:ext cx="1181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0"/>
          <p:cNvSpPr txBox="1">
            <a:spLocks noChangeArrowheads="1"/>
          </p:cNvSpPr>
          <p:nvPr/>
        </p:nvSpPr>
        <p:spPr>
          <a:xfrm>
            <a:off x="6156176" y="1484784"/>
            <a:ext cx="2592288" cy="4999038"/>
          </a:xfrm>
          <a:prstGeom prst="rect">
            <a:avLst/>
          </a:prstGeom>
        </p:spPr>
        <p:txBody>
          <a:bodyPr/>
          <a:lstStyle/>
          <a:p>
            <a:pPr marL="120650" indent="-12065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cap="all" dirty="0">
                <a:latin typeface="Constantia" pitchFamily="18" charset="0"/>
                <a:ea typeface="Geneva"/>
                <a:cs typeface="Geneva"/>
              </a:rPr>
              <a:t>2001	D&amp;O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      		Chicago Office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endParaRPr lang="en-US" sz="900" dirty="0">
              <a:latin typeface="Constantia" pitchFamily="18" charset="0"/>
              <a:ea typeface="Geneva"/>
              <a:cs typeface="Geneva"/>
            </a:endParaRPr>
          </a:p>
          <a:p>
            <a:pPr marL="120650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cap="all" dirty="0">
                <a:latin typeface="Constantia" pitchFamily="18" charset="0"/>
                <a:ea typeface="Geneva"/>
                <a:cs typeface="Geneva"/>
              </a:rPr>
              <a:t>2004	Excess Casualty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Antwerp Office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endParaRPr lang="en-US" sz="900" dirty="0">
              <a:latin typeface="Constantia" pitchFamily="18" charset="0"/>
              <a:ea typeface="Geneva"/>
              <a:cs typeface="Geneva"/>
            </a:endParaRPr>
          </a:p>
          <a:p>
            <a:pPr marL="120650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cap="all" dirty="0">
                <a:latin typeface="Constantia" pitchFamily="18" charset="0"/>
                <a:ea typeface="Geneva"/>
                <a:cs typeface="Geneva"/>
              </a:rPr>
              <a:t>2005 	Acquired 100% Control of</a:t>
            </a:r>
          </a:p>
          <a:p>
            <a:pPr marL="577850" lvl="1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Lloyd’s Syndicate 1221   </a:t>
            </a:r>
          </a:p>
          <a:p>
            <a:pPr marL="520700" lvl="1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                  </a:t>
            </a:r>
          </a:p>
          <a:p>
            <a:pPr marL="120650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cap="all" dirty="0">
                <a:latin typeface="Constantia" pitchFamily="18" charset="0"/>
                <a:ea typeface="Geneva"/>
                <a:cs typeface="Geneva"/>
              </a:rPr>
              <a:t>2006	Primary Casualty 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Inland Marine 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endParaRPr lang="en-US" sz="900" dirty="0">
              <a:latin typeface="Constantia" pitchFamily="18" charset="0"/>
              <a:ea typeface="Geneva"/>
              <a:cs typeface="Geneva"/>
            </a:endParaRPr>
          </a:p>
          <a:p>
            <a:pPr marL="120650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cap="all" dirty="0">
                <a:latin typeface="Constantia" pitchFamily="18" charset="0"/>
                <a:ea typeface="Geneva"/>
                <a:cs typeface="Geneva"/>
              </a:rPr>
              <a:t>2007 	Orange County Office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Miami Office (Latin America)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endParaRPr lang="en-US" sz="900" dirty="0">
              <a:latin typeface="Constantia" pitchFamily="18" charset="0"/>
              <a:ea typeface="Geneva"/>
              <a:cs typeface="Geneva"/>
            </a:endParaRPr>
          </a:p>
          <a:p>
            <a:pPr marL="120650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cap="all" dirty="0">
                <a:latin typeface="Constantia" pitchFamily="18" charset="0"/>
                <a:ea typeface="Geneva"/>
                <a:cs typeface="Geneva"/>
              </a:rPr>
              <a:t>2008	</a:t>
            </a:r>
            <a:r>
              <a:rPr lang="en-US" sz="900" cap="all" dirty="0" smtClean="0">
                <a:latin typeface="Constantia" pitchFamily="18" charset="0"/>
                <a:ea typeface="Geneva"/>
                <a:cs typeface="Geneva"/>
              </a:rPr>
              <a:t>LLOYD’S CHINA</a:t>
            </a:r>
            <a:endParaRPr lang="en-US" sz="900" cap="all" dirty="0">
              <a:latin typeface="Constantia" pitchFamily="18" charset="0"/>
              <a:ea typeface="Geneva"/>
              <a:cs typeface="Geneva"/>
            </a:endParaRPr>
          </a:p>
          <a:p>
            <a:pPr marL="228600" lvl="1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Stockholm Office</a:t>
            </a:r>
          </a:p>
          <a:p>
            <a:pPr marL="228600" lvl="1" indent="-228600" defTabSz="457200" eaLnBrk="0" hangingPunct="0"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Environmental</a:t>
            </a:r>
          </a:p>
          <a:p>
            <a:pPr marL="228600" lvl="1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</a:t>
            </a:r>
            <a:r>
              <a:rPr lang="en-US" sz="900" dirty="0" smtClean="0">
                <a:latin typeface="Constantia" pitchFamily="18" charset="0"/>
                <a:ea typeface="Geneva"/>
                <a:cs typeface="Geneva"/>
              </a:rPr>
              <a:t>New Jersey Office</a:t>
            </a:r>
            <a:endParaRPr lang="en-US" sz="900" dirty="0">
              <a:latin typeface="Constantia" pitchFamily="18" charset="0"/>
              <a:ea typeface="Geneva"/>
              <a:cs typeface="Geneva"/>
            </a:endParaRP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endParaRPr lang="en-US" sz="900" dirty="0">
              <a:latin typeface="Constantia" pitchFamily="18" charset="0"/>
              <a:ea typeface="Geneva"/>
              <a:cs typeface="Geneva"/>
            </a:endParaRPr>
          </a:p>
          <a:p>
            <a:pPr marL="120650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cap="all" dirty="0">
                <a:latin typeface="Constantia" pitchFamily="18" charset="0"/>
                <a:ea typeface="Geneva"/>
                <a:cs typeface="Geneva"/>
              </a:rPr>
              <a:t>2009	International D&amp;O</a:t>
            </a:r>
          </a:p>
          <a:p>
            <a:pPr marL="228600" lvl="1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Architect &amp; Engineering </a:t>
            </a:r>
          </a:p>
          <a:p>
            <a:pPr marL="228600" lvl="1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Philadelphia Office</a:t>
            </a:r>
          </a:p>
          <a:p>
            <a:pPr marL="228600" lvl="1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Pittsburgh Office</a:t>
            </a:r>
          </a:p>
          <a:p>
            <a:pPr marL="228600" lvl="1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Charlotte Office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Copenhagen Office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endParaRPr lang="en-US" sz="900" dirty="0">
              <a:latin typeface="Constantia" pitchFamily="18" charset="0"/>
              <a:ea typeface="Geneva"/>
              <a:cs typeface="Geneva"/>
            </a:endParaRPr>
          </a:p>
          <a:p>
            <a:pPr marL="120650" lvl="2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2010	</a:t>
            </a:r>
            <a:r>
              <a:rPr lang="en-US" sz="900" dirty="0" smtClean="0">
                <a:latin typeface="Constantia" pitchFamily="18" charset="0"/>
                <a:ea typeface="Geneva"/>
                <a:cs typeface="Geneva"/>
              </a:rPr>
              <a:t>LLOYD’S BRAZIL</a:t>
            </a:r>
          </a:p>
          <a:p>
            <a:pPr marL="577850" lvl="3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defRPr/>
            </a:pPr>
            <a:r>
              <a:rPr lang="en-US" sz="900" dirty="0" smtClean="0">
                <a:latin typeface="Constantia" pitchFamily="18" charset="0"/>
                <a:ea typeface="Geneva"/>
                <a:cs typeface="Geneva"/>
              </a:rPr>
              <a:t>Los </a:t>
            </a:r>
            <a:r>
              <a:rPr lang="en-US" sz="900" dirty="0">
                <a:latin typeface="Constantia" pitchFamily="18" charset="0"/>
                <a:ea typeface="Geneva"/>
                <a:cs typeface="Geneva"/>
              </a:rPr>
              <a:t>Angeles Office</a:t>
            </a:r>
          </a:p>
          <a:p>
            <a:pPr marL="228600" lvl="1" indent="-22860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</a:t>
            </a:r>
          </a:p>
          <a:p>
            <a:pPr marL="120650" lvl="2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2011	Navigators Re</a:t>
            </a:r>
          </a:p>
          <a:p>
            <a:pPr marL="120650" lvl="2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Arial" charset="0"/>
              <a:buNone/>
              <a:defRPr/>
            </a:pPr>
            <a:endParaRPr lang="en-US" sz="900" dirty="0">
              <a:latin typeface="Constantia" pitchFamily="18" charset="0"/>
              <a:ea typeface="Geneva"/>
              <a:cs typeface="Geneva"/>
            </a:endParaRPr>
          </a:p>
          <a:p>
            <a:pPr marL="120650" lvl="2" indent="-12065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2012	Commercial Surety</a:t>
            </a:r>
          </a:p>
          <a:p>
            <a:pPr marL="182880" lvl="2" indent="-731520" defTabSz="457200" eaLnBrk="0" hangingPunct="0">
              <a:lnSpc>
                <a:spcPct val="50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Arial" charset="0"/>
              <a:buNone/>
              <a:defRPr/>
            </a:pPr>
            <a:r>
              <a:rPr lang="en-US" sz="900" dirty="0">
                <a:latin typeface="Constantia" pitchFamily="18" charset="0"/>
                <a:ea typeface="Geneva"/>
                <a:cs typeface="Geneva"/>
              </a:rPr>
              <a:t>		Navigators Re Professional Liability</a:t>
            </a:r>
          </a:p>
          <a:p>
            <a:pPr marL="577850" lvl="3" indent="-12065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endParaRPr lang="en-US" sz="450" dirty="0">
              <a:solidFill>
                <a:srgbClr val="000099"/>
              </a:solidFill>
              <a:latin typeface="+mn-lt"/>
              <a:ea typeface="Geneva"/>
              <a:cs typeface="Geneva"/>
            </a:endParaRPr>
          </a:p>
          <a:p>
            <a:pPr marL="457200" lvl="3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Wingdings" pitchFamily="2" charset="2"/>
              <a:buChar char=""/>
              <a:defRPr/>
            </a:pPr>
            <a:endParaRPr lang="en-US" sz="900" dirty="0">
              <a:latin typeface="+mn-lt"/>
              <a:ea typeface="Geneva"/>
              <a:cs typeface="Geneva"/>
            </a:endParaRPr>
          </a:p>
          <a:p>
            <a:pPr marL="457200" lvl="2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Arial" charset="0"/>
              <a:buNone/>
              <a:defRPr/>
            </a:pPr>
            <a:endParaRPr lang="en-US" sz="900" dirty="0">
              <a:latin typeface="+mn-lt"/>
              <a:ea typeface="Geneva"/>
              <a:cs typeface="Geneva"/>
            </a:endParaRPr>
          </a:p>
          <a:p>
            <a:pPr marL="457200" lvl="2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Arial" charset="0"/>
              <a:buChar char="–"/>
              <a:defRPr/>
            </a:pPr>
            <a:endParaRPr lang="en-US" sz="900" dirty="0">
              <a:latin typeface="+mn-lt"/>
              <a:ea typeface="Geneva"/>
              <a:cs typeface="Geneva"/>
            </a:endParaRPr>
          </a:p>
          <a:p>
            <a:pPr marL="457200" lvl="2" indent="-228600" defTabSz="457200" eaLnBrk="0" hangingPunct="0">
              <a:lnSpc>
                <a:spcPct val="65000"/>
              </a:lnSpc>
              <a:spcBef>
                <a:spcPct val="20000"/>
              </a:spcBef>
              <a:spcAft>
                <a:spcPts val="300"/>
              </a:spcAft>
              <a:buClr>
                <a:srgbClr val="000099"/>
              </a:buClr>
              <a:buFont typeface="Arial" charset="0"/>
              <a:buChar char="–"/>
              <a:defRPr/>
            </a:pPr>
            <a:endParaRPr lang="en-US" sz="900" dirty="0">
              <a:latin typeface="+mn-lt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075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13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indent="0" eaLnBrk="1" hangingPunct="1">
              <a:lnSpc>
                <a:spcPct val="80000"/>
              </a:lnSpc>
            </a:pPr>
            <a:r>
              <a:rPr lang="en-GB" b="0" kern="1200" dirty="0" err="1" smtClean="0">
                <a:solidFill>
                  <a:srgbClr val="007EA3"/>
                </a:solidFill>
                <a:latin typeface="Sansa Lloyds" pitchFamily="2" charset="0"/>
              </a:rPr>
              <a:t>ing</a:t>
            </a:r>
            <a:r>
              <a:rPr lang="en-GB" b="0" kern="1200" dirty="0" smtClean="0">
                <a:solidFill>
                  <a:srgbClr val="007EA3"/>
                </a:solidFill>
                <a:latin typeface="Sansa Lloyds" pitchFamily="2" charset="0"/>
              </a:rPr>
              <a:t> results to date</a:t>
            </a:r>
            <a:endParaRPr lang="en-US" kern="1200" dirty="0">
              <a:solidFill>
                <a:schemeClr val="tx2"/>
              </a:solidFill>
              <a:latin typeface="Sansa Lloyds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3842" name="Slide Number Placehold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B6A2F1-6525-4483-A144-C7D84A72AE47}" type="slidenum">
              <a:rPr lang="en-GB" smtClean="0">
                <a:solidFill>
                  <a:srgbClr val="808080"/>
                </a:solidFill>
              </a:rPr>
              <a:pPr eaLnBrk="1" hangingPunct="1"/>
              <a:t>7</a:t>
            </a:fld>
            <a:endParaRPr lang="en-GB" smtClean="0">
              <a:solidFill>
                <a:srgbClr val="808080"/>
              </a:solidFill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163" y="6237288"/>
            <a:ext cx="76073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361950" eaLnBrk="0" hangingPunct="0">
              <a:defRPr/>
            </a:pPr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Source:  Lloyd’s pro forma basis, 1) Return on syndicates’ assets, members’ funds at Lloyd’s and central assets</a:t>
            </a:r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1" name="Group 88"/>
          <p:cNvGraphicFramePr>
            <a:graphicFrameLocks/>
          </p:cNvGraphicFramePr>
          <p:nvPr/>
        </p:nvGraphicFramePr>
        <p:xfrm>
          <a:off x="401638" y="1268759"/>
          <a:ext cx="7273925" cy="4573866"/>
        </p:xfrm>
        <a:graphic>
          <a:graphicData uri="http://schemas.openxmlformats.org/drawingml/2006/table">
            <a:tbl>
              <a:tblPr/>
              <a:tblGrid>
                <a:gridCol w="2773363"/>
                <a:gridCol w="1452562"/>
                <a:gridCol w="1498600"/>
                <a:gridCol w="1549400"/>
              </a:tblGrid>
              <a:tr h="958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£m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6488" algn="r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6488" algn="r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6488" algn="r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Dec 2010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6488" algn="r"/>
                        </a:tabLst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6488" algn="r"/>
                        </a:tabLst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6488" algn="r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EA3"/>
                          </a:solidFill>
                          <a:effectLst/>
                          <a:latin typeface="Arial" charset="0"/>
                        </a:rPr>
                        <a:t>Dec 2011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4738" algn="r"/>
                        </a:tabLst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4738" algn="r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4738" algn="r"/>
                        </a:tabLst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EA3"/>
                          </a:solidFill>
                          <a:effectLst/>
                          <a:latin typeface="Arial" charset="0"/>
                        </a:rPr>
                        <a:t>Dec 2012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written premiums</a:t>
                      </a:r>
                      <a:endParaRPr kumimoji="0" lang="en-GB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2650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22,592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2650" algn="dec"/>
                        </a:tabLst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23,477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25,500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2650" algn="dec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2650" algn="dec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Combined ratio</a:t>
                      </a:r>
                      <a:endParaRPr kumimoji="0" lang="en-GB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2650" algn="dec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93.3%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106.8%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91.1%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Investment return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1,258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1,311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 before tax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2,195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(516)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2,771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on capital (pre-tax)</a:t>
                      </a:r>
                      <a:endParaRPr kumimoji="0" lang="en-GB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12.1%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(2.8%)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14.1%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 bwMode="auto">
          <a:xfrm>
            <a:off x="467544" y="332656"/>
            <a:ext cx="7470000" cy="7920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rmAutofit/>
          </a:bodyPr>
          <a:lstStyle/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900" kern="0" dirty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  <a:t>Lloyd’s Results</a:t>
            </a:r>
            <a:endParaRPr lang="en-GB" sz="2900" kern="0" dirty="0">
              <a:solidFill>
                <a:schemeClr val="tx2"/>
              </a:solidFill>
              <a:latin typeface="Sansa Lloyds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19020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259999"/>
            <a:ext cx="6876392" cy="49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</a:pPr>
            <a:endParaRPr lang="en-GB" dirty="0" smtClean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z="1800" dirty="0"/>
              <a:t>Size of losses to Lloyd’s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z="1800" dirty="0"/>
              <a:t>US$ 2.2bn - Thailand Floods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z="1800" dirty="0"/>
              <a:t>US$ 1.95bn - Japan earthquake and tsunami </a:t>
            </a:r>
          </a:p>
          <a:p>
            <a:pPr lvl="2" eaLnBrk="1" hangingPunct="1"/>
            <a:r>
              <a:rPr lang="en-GB" sz="1800" dirty="0"/>
              <a:t>US$ 1.2bn - New Zealand earthquake </a:t>
            </a:r>
          </a:p>
          <a:p>
            <a:pPr lvl="2" eaLnBrk="1" hangingPunct="1"/>
            <a:r>
              <a:rPr lang="en-GB" sz="1800" dirty="0"/>
              <a:t>US$ 650m - Australia floods </a:t>
            </a:r>
          </a:p>
          <a:p>
            <a:pPr lvl="2" eaLnBrk="1" hangingPunct="1"/>
            <a:endParaRPr lang="en-GB" sz="1500" dirty="0" smtClean="0"/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355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73A85B-D5D2-456F-9AC0-98A819731D95}" type="slidenum">
              <a:rPr lang="en-GB" smtClean="0">
                <a:solidFill>
                  <a:srgbClr val="808080"/>
                </a:solidFill>
              </a:rPr>
              <a:pPr eaLnBrk="1" hangingPunct="1"/>
              <a:t>8</a:t>
            </a:fld>
            <a:endParaRPr lang="en-GB" smtClean="0">
              <a:solidFill>
                <a:srgbClr val="808080"/>
              </a:solidFill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80528" y="416038"/>
            <a:ext cx="763284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marL="5651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9EBA"/>
              </a:solidFill>
              <a:latin typeface="Sansa Lloyd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48680"/>
            <a:ext cx="75608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900" kern="0" dirty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  <a:t>2011 Natural Catastrophe Events</a:t>
            </a:r>
          </a:p>
          <a:p>
            <a:pPr lvl="2"/>
            <a:endParaRPr lang="en-GB" sz="1600" b="1" dirty="0" smtClean="0">
              <a:solidFill>
                <a:srgbClr val="0070C0"/>
              </a:solidFill>
            </a:endParaRPr>
          </a:p>
          <a:p>
            <a:pPr lvl="2"/>
            <a:endParaRPr lang="en-GB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639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70000" cy="792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1950" indent="-361950" eaLnBrk="0" fontAlgn="base" hangingPunct="0">
              <a:spcAft>
                <a:spcPct val="0"/>
              </a:spcAft>
              <a:defRPr/>
            </a:pPr>
            <a:r>
              <a:rPr lang="en-GB" sz="1800" dirty="0" smtClean="0">
                <a:latin typeface="Sansa Lloyds" pitchFamily="2" charset="0"/>
                <a:ea typeface="+mj-ea"/>
                <a:cs typeface="+mj-cs"/>
              </a:rPr>
              <a:t>Ll9oyd’s </a:t>
            </a:r>
            <a:endParaRPr lang="en-GB" sz="1800" dirty="0">
              <a:latin typeface="Sansa Lloyds" pitchFamily="2" charset="0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589B9E-2B9E-4029-964A-B092C6CF81C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33" name="Text Box 324"/>
          <p:cNvSpPr txBox="1">
            <a:spLocks noChangeArrowheads="1"/>
          </p:cNvSpPr>
          <p:nvPr/>
        </p:nvSpPr>
        <p:spPr bwMode="auto">
          <a:xfrm>
            <a:off x="187325" y="6461125"/>
            <a:ext cx="75009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0000"/>
                </a:solidFill>
              </a:rPr>
              <a:t>Source: </a:t>
            </a:r>
            <a:r>
              <a:rPr lang="en-GB" sz="900" i="1" dirty="0" smtClean="0">
                <a:solidFill>
                  <a:srgbClr val="000000"/>
                </a:solidFill>
                <a:cs typeface="Arial" pitchFamily="34" charset="0"/>
              </a:rPr>
              <a:t>Lloyd’s Annual Report 2011</a:t>
            </a:r>
            <a:endParaRPr lang="en-GB" sz="900" dirty="0" smtClean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4" y="1484784"/>
            <a:ext cx="67437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23528" y="260648"/>
            <a:ext cx="7470000" cy="7920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36000" rIns="0" bIns="0" rtlCol="0" anchor="t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kern="0" dirty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  <a:t>Lloyd’s Gross Written Premiums (2011</a:t>
            </a:r>
            <a:r>
              <a:rPr lang="en-GB" sz="2900" kern="0" dirty="0" smtClean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kern="0" dirty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  <a:t/>
            </a:r>
            <a:br>
              <a:rPr lang="en-GB" sz="2900" kern="0" dirty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</a:br>
            <a:r>
              <a:rPr lang="en-GB" sz="1700" kern="0" dirty="0">
                <a:solidFill>
                  <a:schemeClr val="tx2"/>
                </a:solidFill>
                <a:latin typeface="Sansa Lloyds" pitchFamily="2" charset="0"/>
                <a:ea typeface="+mj-ea"/>
                <a:cs typeface="+mj-cs"/>
              </a:rPr>
              <a:t>Lloyd’s is the fifth largest reinsurer in the world</a:t>
            </a:r>
            <a:endParaRPr lang="en-GB" sz="1700" kern="0" dirty="0">
              <a:solidFill>
                <a:schemeClr val="tx2"/>
              </a:solidFill>
              <a:latin typeface="Sansa Lloyds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48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lding">
  <a:themeElements>
    <a:clrScheme name="Lloyds - dark blue">
      <a:dk1>
        <a:srgbClr val="000000"/>
      </a:dk1>
      <a:lt1>
        <a:srgbClr val="FFFFFF"/>
      </a:lt1>
      <a:dk2>
        <a:srgbClr val="007EA3"/>
      </a:dk2>
      <a:lt2>
        <a:srgbClr val="FFFFFF"/>
      </a:lt2>
      <a:accent1>
        <a:srgbClr val="007EA3"/>
      </a:accent1>
      <a:accent2>
        <a:srgbClr val="FF9900"/>
      </a:accent2>
      <a:accent3>
        <a:srgbClr val="9EA900"/>
      </a:accent3>
      <a:accent4>
        <a:srgbClr val="6EC9E0"/>
      </a:accent4>
      <a:accent5>
        <a:srgbClr val="631D76"/>
      </a:accent5>
      <a:accent6>
        <a:srgbClr val="9E4770"/>
      </a:accent6>
      <a:hlink>
        <a:srgbClr val="4D4D4D"/>
      </a:hlink>
      <a:folHlink>
        <a:srgbClr val="4D4D4D"/>
      </a:folHlink>
    </a:clrScheme>
    <a:fontScheme name="Lloyd's Fonts">
      <a:majorFont>
        <a:latin typeface="Sansa Lloyd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LloydsPPT-Building</Template>
  <TotalTime>367</TotalTime>
  <Words>762</Words>
  <Application>Microsoft Office PowerPoint</Application>
  <PresentationFormat>On-screen Show (4:3)</PresentationFormat>
  <Paragraphs>349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Building</vt:lpstr>
      <vt:lpstr>  Paul Hennessy  Navigators Underwriting Agency Lloyd’s</vt:lpstr>
      <vt:lpstr>PowerPoint Presentation</vt:lpstr>
      <vt:lpstr>PowerPoint Presentation</vt:lpstr>
      <vt:lpstr>  The Lloyd’s market</vt:lpstr>
      <vt:lpstr>Who are Navigators?  </vt:lpstr>
      <vt:lpstr>Successful Execution of a Growth and Diversification Strategy   </vt:lpstr>
      <vt:lpstr>ing results to date</vt:lpstr>
      <vt:lpstr>PowerPoint Presentation</vt:lpstr>
      <vt:lpstr>Ll9oyd’s </vt:lpstr>
      <vt:lpstr>Latin America</vt:lpstr>
      <vt:lpstr>Reinsurance Influences</vt:lpstr>
      <vt:lpstr>Change in global GDP</vt:lpstr>
      <vt:lpstr>Size of Economies</vt:lpstr>
      <vt:lpstr>Smaller economic zones are growing faster</vt:lpstr>
      <vt:lpstr>Premium Growth in the world</vt:lpstr>
      <vt:lpstr>Insurance penetration as a % of GDP</vt:lpstr>
      <vt:lpstr>Insurance penetration as a % of GDP across Latin America</vt:lpstr>
      <vt:lpstr>2012 Events</vt:lpstr>
      <vt:lpstr>PowerPoint Presentation</vt:lpstr>
      <vt:lpstr>Trends  </vt:lpstr>
      <vt:lpstr> </vt:lpstr>
    </vt:vector>
  </TitlesOfParts>
  <Company>Lloyd's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Lloyd’s  paul hennessy, navigators underwriting agency</dc:title>
  <dc:creator>Lyons, Deirdre</dc:creator>
  <cp:lastModifiedBy>Lyons, Deirdre</cp:lastModifiedBy>
  <cp:revision>99</cp:revision>
  <dcterms:created xsi:type="dcterms:W3CDTF">2013-03-22T14:36:31Z</dcterms:created>
  <dcterms:modified xsi:type="dcterms:W3CDTF">2013-04-17T10:47:47Z</dcterms:modified>
</cp:coreProperties>
</file>