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7" r:id="rId4"/>
    <p:sldId id="296" r:id="rId5"/>
    <p:sldId id="258" r:id="rId6"/>
    <p:sldId id="295" r:id="rId7"/>
    <p:sldId id="292" r:id="rId8"/>
    <p:sldId id="293" r:id="rId9"/>
    <p:sldId id="267" r:id="rId10"/>
    <p:sldId id="269" r:id="rId11"/>
    <p:sldId id="271" r:id="rId12"/>
    <p:sldId id="294" r:id="rId13"/>
    <p:sldId id="275" r:id="rId14"/>
    <p:sldId id="280" r:id="rId15"/>
    <p:sldId id="281" r:id="rId16"/>
    <p:sldId id="278" r:id="rId17"/>
    <p:sldId id="277" r:id="rId18"/>
    <p:sldId id="279" r:id="rId19"/>
    <p:sldId id="287" r:id="rId20"/>
    <p:sldId id="286" r:id="rId21"/>
    <p:sldId id="283" r:id="rId22"/>
    <p:sldId id="284" r:id="rId23"/>
    <p:sldId id="285" r:id="rId24"/>
    <p:sldId id="288" r:id="rId25"/>
    <p:sldId id="289" r:id="rId26"/>
    <p:sldId id="303" r:id="rId27"/>
    <p:sldId id="301" r:id="rId28"/>
    <p:sldId id="302" r:id="rId29"/>
    <p:sldId id="304" r:id="rId30"/>
    <p:sldId id="305" r:id="rId31"/>
    <p:sldId id="299" r:id="rId32"/>
    <p:sldId id="298" r:id="rId33"/>
    <p:sldId id="300" r:id="rId34"/>
  </p:sldIdLst>
  <p:sldSz cx="12192000" cy="6858000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CE0"/>
    <a:srgbClr val="ABC2DF"/>
    <a:srgbClr val="5B9BD5"/>
    <a:srgbClr val="E1E4F1"/>
    <a:srgbClr val="244072"/>
    <a:srgbClr val="FFC125"/>
    <a:srgbClr val="FFF9E7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0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1430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 userDrawn="1"/>
        </p:nvGrpSpPr>
        <p:grpSpPr>
          <a:xfrm>
            <a:off x="1219200" y="254000"/>
            <a:ext cx="10766854" cy="79633"/>
            <a:chOff x="1219200" y="254000"/>
            <a:chExt cx="7924800" cy="105229"/>
          </a:xfrm>
        </p:grpSpPr>
        <p:sp>
          <p:nvSpPr>
            <p:cNvPr id="8" name="Line 19"/>
            <p:cNvSpPr>
              <a:spLocks noChangeShapeType="1"/>
            </p:cNvSpPr>
            <p:nvPr userDrawn="1"/>
          </p:nvSpPr>
          <p:spPr bwMode="auto">
            <a:xfrm>
              <a:off x="1219200" y="254000"/>
              <a:ext cx="7924800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Line 20"/>
            <p:cNvSpPr>
              <a:spLocks noChangeShapeType="1"/>
            </p:cNvSpPr>
            <p:nvPr userDrawn="1"/>
          </p:nvSpPr>
          <p:spPr bwMode="auto">
            <a:xfrm>
              <a:off x="1219200" y="359229"/>
              <a:ext cx="7924800" cy="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10"/>
          <p:cNvSpPr/>
          <p:nvPr userDrawn="1"/>
        </p:nvSpPr>
        <p:spPr bwMode="auto">
          <a:xfrm>
            <a:off x="0" y="6552192"/>
            <a:ext cx="12192000" cy="302239"/>
          </a:xfrm>
          <a:prstGeom prst="rect">
            <a:avLst/>
          </a:prstGeom>
          <a:solidFill>
            <a:srgbClr val="06521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2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rizontal c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67" y="68054"/>
            <a:ext cx="31924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 userDrawn="1"/>
        </p:nvGrpSpPr>
        <p:grpSpPr>
          <a:xfrm>
            <a:off x="-18662" y="6625287"/>
            <a:ext cx="12222000" cy="241012"/>
            <a:chOff x="-13970" y="6625287"/>
            <a:chExt cx="9126538" cy="241012"/>
          </a:xfrm>
        </p:grpSpPr>
        <p:sp>
          <p:nvSpPr>
            <p:cNvPr id="9" name="Retângulo 8"/>
            <p:cNvSpPr/>
            <p:nvPr userDrawn="1"/>
          </p:nvSpPr>
          <p:spPr>
            <a:xfrm>
              <a:off x="-13970" y="6745793"/>
              <a:ext cx="9126538" cy="120506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bg1">
                  <a:lumMod val="95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-13970" y="6625287"/>
              <a:ext cx="9126538" cy="126000"/>
            </a:xfrm>
            <a:prstGeom prst="rect">
              <a:avLst/>
            </a:prstGeom>
            <a:solidFill>
              <a:srgbClr val="E1C14D"/>
            </a:solidFill>
            <a:ln>
              <a:solidFill>
                <a:schemeClr val="bg1">
                  <a:lumMod val="95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42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5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63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5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3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D319-7C71-4CC6-A15B-4DD005E21F99}" type="datetimeFigureOut">
              <a:rPr lang="pt-BR" smtClean="0"/>
              <a:t>08/04/18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7CD5-AA87-4FEA-871B-0742E43E0A4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90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New_Documents\Sistemas\Apresentacao\Dolar\Imagens\grafPizzaSegAntes.png" TargetMode="External"/><Relationship Id="rId4" Type="http://schemas.openxmlformats.org/officeDocument/2006/relationships/image" Target="../media/image15.png"/><Relationship Id="rId5" Type="http://schemas.openxmlformats.org/officeDocument/2006/relationships/image" Target="file:///D:\New_Documents\Sistemas\Apresentacao\Dolar\Imagens\grafPizzaSegAtual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D:\New_Documents\Sistemas\Apresentacao\Dolar\Imagens\grafEvolCessaoRess.png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file:///D:\New_Documents\Sistemas\Apresentacao\Dolar\Imagens\arqQtdEmp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file:///D:\New_Documents\Sistemas\Apresentacao\Dolar\Imagens\grafEvolReceitas.png" TargetMode="External"/><Relationship Id="rId5" Type="http://schemas.openxmlformats.org/officeDocument/2006/relationships/image" Target="../media/image7.png"/><Relationship Id="rId6" Type="http://schemas.openxmlformats.org/officeDocument/2006/relationships/image" Target="file:///D:\New_Documents\Sistemas\Apresentacao\Dolar\Imagens\grafPartPib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file:///D:\New_Documents\Sistemas\Apresentacao\Dolar\Imagens\grafEvolProv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file:///D:\New_Documents\Sistemas\Apresentacao\Dolar\Imagens\grafEvolAtivos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New_Documents\Sistemas\Apresentacao\Dolar\Imagens\grafEvolRecAcum.png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ada prin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80"/>
            <a:ext cx="12191999" cy="61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040371" y="3359888"/>
            <a:ext cx="786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Sesión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7: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Intermediarios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Regulación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Supervisión</a:t>
            </a:r>
            <a:endParaRPr lang="pt-B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PBS 18: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Intermediarios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18979" y="699221"/>
            <a:ext cx="6201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Mercado de Seguros - Principais Segmentos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10007"/>
          <a:stretch/>
        </p:blipFill>
        <p:spPr>
          <a:xfrm>
            <a:off x="457124" y="1425146"/>
            <a:ext cx="5500689" cy="44072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9953"/>
          <a:stretch/>
        </p:blipFill>
        <p:spPr>
          <a:xfrm>
            <a:off x="6400931" y="1499286"/>
            <a:ext cx="5362707" cy="42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19395" y="699221"/>
            <a:ext cx="6858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Prêmios </a:t>
            </a: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Cedidos em Resseguro - Evolução Anual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59" y="1236929"/>
            <a:ext cx="5308742" cy="50435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216319"/>
            <a:ext cx="5276848" cy="50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2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4311" y="2341065"/>
            <a:ext cx="9456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Segmentos do Mercado Supervisionado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41" y="2017057"/>
            <a:ext cx="4623425" cy="46234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3" y="1465437"/>
            <a:ext cx="6444332" cy="31687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38848" y="552862"/>
            <a:ext cx="53535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Seguro de Automóvel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071716" y="4765320"/>
            <a:ext cx="3801265" cy="369332"/>
            <a:chOff x="1071716" y="4839462"/>
            <a:chExt cx="3801265" cy="369332"/>
          </a:xfrm>
        </p:grpSpPr>
        <p:sp>
          <p:nvSpPr>
            <p:cNvPr id="8" name="Retângulo 7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5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8" y="1370832"/>
            <a:ext cx="7285545" cy="30779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9" y="1990166"/>
            <a:ext cx="4451722" cy="44517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70023" y="552862"/>
            <a:ext cx="50444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Seguros de Pessoas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1716" y="4765320"/>
            <a:ext cx="3801265" cy="369332"/>
            <a:chOff x="1071716" y="4839462"/>
            <a:chExt cx="3801265" cy="369332"/>
          </a:xfrm>
        </p:grpSpPr>
        <p:sp>
          <p:nvSpPr>
            <p:cNvPr id="10" name="Retângulo 9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53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24" y="1927123"/>
            <a:ext cx="4571251" cy="45712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311837"/>
            <a:ext cx="7079382" cy="30003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66901" y="552862"/>
            <a:ext cx="5825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Produtos de Acumulação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1716" y="4765320"/>
            <a:ext cx="3801265" cy="369332"/>
            <a:chOff x="1071716" y="4839462"/>
            <a:chExt cx="3801265" cy="369332"/>
          </a:xfrm>
        </p:grpSpPr>
        <p:sp>
          <p:nvSpPr>
            <p:cNvPr id="10" name="Retângulo 9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481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48" y="2086487"/>
            <a:ext cx="4572000" cy="4572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9" y="1429825"/>
            <a:ext cx="6957859" cy="31066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70023" y="552862"/>
            <a:ext cx="6038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Seguros de Grandes Riscos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1716" y="4765320"/>
            <a:ext cx="3801265" cy="369332"/>
            <a:chOff x="1071716" y="4839462"/>
            <a:chExt cx="3801265" cy="369332"/>
          </a:xfrm>
        </p:grpSpPr>
        <p:sp>
          <p:nvSpPr>
            <p:cNvPr id="10" name="Retângulo 9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7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2" y="1923677"/>
            <a:ext cx="4602629" cy="46026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6" y="1242346"/>
            <a:ext cx="6532478" cy="31035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58512" y="552862"/>
            <a:ext cx="56553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Seguros Compreensivos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1716" y="4765320"/>
            <a:ext cx="3801265" cy="369332"/>
            <a:chOff x="1071716" y="4839462"/>
            <a:chExt cx="3801265" cy="369332"/>
          </a:xfrm>
        </p:grpSpPr>
        <p:sp>
          <p:nvSpPr>
            <p:cNvPr id="10" name="Retângulo 9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901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1" y="2036598"/>
            <a:ext cx="4334700" cy="43347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8" y="1243011"/>
            <a:ext cx="6992734" cy="313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70023" y="552862"/>
            <a:ext cx="49956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Market </a:t>
            </a:r>
            <a:r>
              <a:rPr lang="pt-BR" sz="26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 – Garantia Estendida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2523" y="5322647"/>
            <a:ext cx="7029297" cy="92333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Seguro de Garantia Estendida – 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roduto ofertado quase integralmente por varejistas (“representantes”)</a:t>
            </a:r>
          </a:p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Total de prêmios em 2017: US$ 855.8 milhões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56629" y="4532648"/>
            <a:ext cx="3801265" cy="369332"/>
            <a:chOff x="1071716" y="4839462"/>
            <a:chExt cx="3801265" cy="369332"/>
          </a:xfrm>
        </p:grpSpPr>
        <p:sp>
          <p:nvSpPr>
            <p:cNvPr id="10" name="Retângulo 9"/>
            <p:cNvSpPr/>
            <p:nvPr/>
          </p:nvSpPr>
          <p:spPr>
            <a:xfrm>
              <a:off x="1071716" y="4925961"/>
              <a:ext cx="176981" cy="196645"/>
            </a:xfrm>
            <a:prstGeom prst="rect">
              <a:avLst/>
            </a:prstGeom>
            <a:solidFill>
              <a:srgbClr val="FFC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260389" y="4839462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Operação vinculada a canal bancário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2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0134" y="1812144"/>
            <a:ext cx="9272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Perfil das Empresas</a:t>
            </a:r>
          </a:p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Corretoras de Seguros - Pessoa Jurídica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71918" y="4167575"/>
            <a:ext cx="5909246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</a:rPr>
              <a:t>Quantidade total de corretoras PJ: 41.647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3762" y="920195"/>
            <a:ext cx="10441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Agenda</a:t>
            </a:r>
          </a:p>
          <a:p>
            <a:pPr algn="ctr"/>
            <a:endParaRPr lang="pt-BR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3762" y="1881963"/>
            <a:ext cx="10538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 Mercados Supervisionados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Segmentos dos Mercados Supervisionados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Perfil das Empresas Corretoras de Seguros – Pessoa Jurídica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Considerações Finais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821" t="31112" r="12171" b="10108"/>
          <a:stretch/>
        </p:blipFill>
        <p:spPr>
          <a:xfrm>
            <a:off x="2045110" y="1809135"/>
            <a:ext cx="8406580" cy="403122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56948" y="710176"/>
            <a:ext cx="6419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Corretoras de Seguros</a:t>
            </a:r>
          </a:p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Distribuição de acordo com o volume de prêmios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272204" y="5469651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i="1" dirty="0" smtClean="0"/>
              <a:t>Dados de 2016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44489" y="5684645"/>
            <a:ext cx="659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Fonte</a:t>
            </a:r>
            <a:r>
              <a:rPr lang="pt-BR" sz="1400" i="1" dirty="0"/>
              <a:t>: Estudo Socioeconômico </a:t>
            </a:r>
            <a:r>
              <a:rPr lang="pt-BR" sz="1400" i="1" dirty="0" smtClean="0"/>
              <a:t>das Empresas </a:t>
            </a:r>
            <a:r>
              <a:rPr lang="pt-BR" sz="1400" i="1" dirty="0"/>
              <a:t>Corretoras de </a:t>
            </a:r>
            <a:r>
              <a:rPr lang="pt-BR" sz="1400" i="1" dirty="0" smtClean="0"/>
              <a:t>Seguros – FENACOR,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51036" y="2514401"/>
            <a:ext cx="1887397" cy="400110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Até US$ 143 mil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23657" y="3052126"/>
            <a:ext cx="3301970" cy="400110"/>
          </a:xfrm>
          <a:prstGeom prst="rect">
            <a:avLst/>
          </a:prstGeom>
          <a:solidFill>
            <a:srgbClr val="C6CCE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US$ 144 mil a US$ 287 mil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23657" y="3613001"/>
            <a:ext cx="3475590" cy="400110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US$ 288 mil a US$ 1003 mil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23657" y="4151210"/>
            <a:ext cx="3533465" cy="400110"/>
          </a:xfrm>
          <a:prstGeom prst="rect">
            <a:avLst/>
          </a:prstGeom>
          <a:solidFill>
            <a:srgbClr val="C6CCE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US$ 1004 mil a US$ 2006 mil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51036" y="4730630"/>
            <a:ext cx="2769536" cy="400110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Acima de US$ 2006 mil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4660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177" t="33323" r="8871" b="3195"/>
          <a:stretch/>
        </p:blipFill>
        <p:spPr>
          <a:xfrm>
            <a:off x="1939296" y="1791730"/>
            <a:ext cx="8978516" cy="44615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0801" y="638046"/>
            <a:ext cx="64749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Corretoras de Seguros</a:t>
            </a:r>
          </a:p>
          <a:p>
            <a:pPr algn="ctr"/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Distribuição do volume de prêmios por segmento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65815" y="5256136"/>
            <a:ext cx="2158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Dados de 2016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09468" y="6290128"/>
            <a:ext cx="659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Fonte</a:t>
            </a:r>
            <a:r>
              <a:rPr lang="pt-BR" sz="1400" i="1" dirty="0"/>
              <a:t>: Estudo Socioeconômico </a:t>
            </a:r>
            <a:r>
              <a:rPr lang="pt-BR" sz="1400" i="1" dirty="0" smtClean="0"/>
              <a:t>das Empresas </a:t>
            </a:r>
            <a:r>
              <a:rPr lang="pt-BR" sz="1400" i="1" dirty="0"/>
              <a:t>Corretoras de </a:t>
            </a:r>
            <a:r>
              <a:rPr lang="pt-BR" sz="1400" i="1" dirty="0" smtClean="0"/>
              <a:t>Seguros – FENACOR, 2017</a:t>
            </a:r>
          </a:p>
        </p:txBody>
      </p:sp>
    </p:spTree>
    <p:extLst>
      <p:ext uri="{BB962C8B-B14F-4D97-AF65-F5344CB8AC3E}">
        <p14:creationId xmlns:p14="http://schemas.microsoft.com/office/powerpoint/2010/main" val="414708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757" t="22069" r="20687" b="1506"/>
          <a:stretch/>
        </p:blipFill>
        <p:spPr>
          <a:xfrm>
            <a:off x="2330245" y="1037963"/>
            <a:ext cx="7511845" cy="524125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86851" y="383062"/>
            <a:ext cx="6985182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Corretoras de Seguros</a:t>
            </a:r>
          </a:p>
          <a:p>
            <a:pPr algn="ctr">
              <a:lnSpc>
                <a:spcPts val="2600"/>
              </a:lnSpc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Especialização de acordo com a proporção na carteira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95603" y="591595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i="1" dirty="0" smtClean="0"/>
              <a:t>Dados de 2016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29844" y="6166558"/>
            <a:ext cx="659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Fonte</a:t>
            </a:r>
            <a:r>
              <a:rPr lang="pt-BR" sz="1400" i="1" dirty="0"/>
              <a:t>: Estudo Socioeconômico </a:t>
            </a:r>
            <a:r>
              <a:rPr lang="pt-BR" sz="1400" i="1" dirty="0" smtClean="0"/>
              <a:t>das Empresas </a:t>
            </a:r>
            <a:r>
              <a:rPr lang="pt-BR" sz="1400" i="1" dirty="0"/>
              <a:t>Corretoras de </a:t>
            </a:r>
            <a:r>
              <a:rPr lang="pt-BR" sz="1400" i="1" dirty="0" smtClean="0"/>
              <a:t>Seguros – FENACOR, 2017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16273" y="1113503"/>
            <a:ext cx="851647" cy="5141003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48232" y="4476135"/>
            <a:ext cx="7278329" cy="737420"/>
          </a:xfrm>
          <a:prstGeom prst="rect">
            <a:avLst/>
          </a:prstGeom>
          <a:solidFill>
            <a:srgbClr val="ABC2DF">
              <a:alpha val="30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588" t="20517" r="8814" b="2796"/>
          <a:stretch/>
        </p:blipFill>
        <p:spPr>
          <a:xfrm>
            <a:off x="2192598" y="1112105"/>
            <a:ext cx="8357420" cy="52591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849" y="395425"/>
            <a:ext cx="5462329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Corretoras de Seguros</a:t>
            </a:r>
          </a:p>
          <a:p>
            <a:pPr algn="ctr">
              <a:lnSpc>
                <a:spcPts val="2600"/>
              </a:lnSpc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Forma de comunicação com os segurados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18631" y="6240700"/>
            <a:ext cx="659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Fonte</a:t>
            </a:r>
            <a:r>
              <a:rPr lang="pt-BR" sz="1400" i="1" dirty="0"/>
              <a:t>: Estudo Socioeconômico </a:t>
            </a:r>
            <a:r>
              <a:rPr lang="pt-BR" sz="1400" i="1" dirty="0" smtClean="0"/>
              <a:t>das Empresas </a:t>
            </a:r>
            <a:r>
              <a:rPr lang="pt-BR" sz="1400" i="1" dirty="0"/>
              <a:t>Corretoras de </a:t>
            </a:r>
            <a:r>
              <a:rPr lang="pt-BR" sz="1400" i="1" dirty="0" smtClean="0"/>
              <a:t>Seguros – FENACOR, 2017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76259" y="1778521"/>
            <a:ext cx="1887397" cy="400110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Até US$ 143 mil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54878" y="2340676"/>
            <a:ext cx="1887397" cy="707886"/>
          </a:xfrm>
          <a:prstGeom prst="rect">
            <a:avLst/>
          </a:prstGeom>
          <a:solidFill>
            <a:srgbClr val="C6CCE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US$ 144 mil a US$ 287 mil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54878" y="3210607"/>
            <a:ext cx="1887397" cy="707886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US$ 288 mil a US$ 1003 mil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54877" y="4075642"/>
            <a:ext cx="1887397" cy="707886"/>
          </a:xfrm>
          <a:prstGeom prst="rect">
            <a:avLst/>
          </a:prstGeom>
          <a:solidFill>
            <a:srgbClr val="C6CCE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De US$ 1004 mil a US$ 2006 mil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54877" y="4970526"/>
            <a:ext cx="1581472" cy="707886"/>
          </a:xfrm>
          <a:prstGeom prst="rect">
            <a:avLst/>
          </a:prstGeom>
          <a:solidFill>
            <a:srgbClr val="E1E4F1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Acima de US$ 2006 mil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37539" y="5845939"/>
            <a:ext cx="911509" cy="384721"/>
          </a:xfrm>
          <a:prstGeom prst="rect">
            <a:avLst/>
          </a:prstGeom>
          <a:solidFill>
            <a:srgbClr val="C6CCE0"/>
          </a:solidFill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Média</a:t>
            </a:r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267117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magem mapa d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" y="963561"/>
            <a:ext cx="5381560" cy="53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27072" y="963561"/>
            <a:ext cx="56361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Corretores de Seguros – Pessoa Jurídica</a:t>
            </a:r>
          </a:p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Distribuição Regional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8155" y="963561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Norte – 2.4%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02375" y="2885767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Nordeste – 9.9%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8254" y="4208202"/>
            <a:ext cx="2572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Centro-Oeste – 7.1%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02726" y="4596887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Sudeste – 62.9%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34262" y="5558263"/>
            <a:ext cx="214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Sul – 17.7%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28182" y="5595763"/>
            <a:ext cx="413985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Quantidade total de corretoras PJ: 41.647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imagem mapa d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" y="963561"/>
            <a:ext cx="5381560" cy="53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278556" y="963561"/>
            <a:ext cx="533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Corretores de Seguros – Pessoa Física</a:t>
            </a:r>
          </a:p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Distribuição Regional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02375" y="2885767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Nordeste – 9.2%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8254" y="4208202"/>
            <a:ext cx="2572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Centro-Oeste – 6.2%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51887" y="4596887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Sudeste – 66.1%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34262" y="5558263"/>
            <a:ext cx="214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Sul – 16.3%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8155" y="963561"/>
            <a:ext cx="2399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Região Norte – 2.2%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41712" y="5669905"/>
            <a:ext cx="41892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Quantidade total de corretor	es PF: 48.837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0588" y="2341065"/>
            <a:ext cx="101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Estrutura 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Atual de Regula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ção e Supervisão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0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9545" y="1444336"/>
            <a:ext cx="1114944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Corretores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742950" lvl="1" indent="-28575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Lei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4594 de 1964</a:t>
            </a:r>
          </a:p>
          <a:p>
            <a:pPr marL="742950" lvl="1" indent="-28575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Decreto-Lei 73 de 1966</a:t>
            </a:r>
          </a:p>
          <a:p>
            <a:pPr marL="742950" lvl="1" indent="-28575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Resolu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ção CNSP No 249 de 2012</a:t>
            </a:r>
          </a:p>
          <a:p>
            <a:pPr marL="742950" lvl="1" indent="-28575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Circular SUSEP No 510 de 2015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Representantes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800100" lvl="1" indent="-342900" algn="just">
              <a:buFont typeface="Arial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Resolução CNSP No 297 de 2013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Autorreguladoras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800100" lvl="1" indent="-34290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Lei Complementar 137 de 2010</a:t>
            </a:r>
          </a:p>
          <a:p>
            <a:pPr marL="800100" lvl="1" indent="-34290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Resolução CNSP 233 de 2011</a:t>
            </a:r>
          </a:p>
          <a:p>
            <a:pPr marL="800100" lvl="1" indent="-342900" algn="just">
              <a:buFont typeface="Arial"/>
              <a:buChar char="•"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Circular SUSEP 435 de 2012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5"/>
          <p:cNvSpPr txBox="1"/>
          <p:nvPr/>
        </p:nvSpPr>
        <p:spPr>
          <a:xfrm>
            <a:off x="4294420" y="552862"/>
            <a:ext cx="35780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Leis e Normas Aplic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áveis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9545" y="1444336"/>
            <a:ext cx="11149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Dimens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ão continental do país e quantidade de corretores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Escassez de recursos da SUSEP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Solu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ção de </a:t>
            </a:r>
            <a:r>
              <a:rPr lang="pt-BR" sz="2400" dirty="0" err="1" smtClean="0">
                <a:solidFill>
                  <a:schemeClr val="accent5">
                    <a:lumMod val="75000"/>
                  </a:schemeClr>
                </a:solidFill>
              </a:rPr>
              <a:t>autorregulação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dificuldades legais 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i="1" dirty="0" err="1" smtClean="0">
                <a:solidFill>
                  <a:schemeClr val="accent5">
                    <a:lumMod val="75000"/>
                  </a:schemeClr>
                </a:solidFill>
              </a:rPr>
              <a:t>Enforcement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 Est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ímulo</a:t>
            </a:r>
            <a:endParaRPr lang="pt-BR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5"/>
          <p:cNvSpPr txBox="1"/>
          <p:nvPr/>
        </p:nvSpPr>
        <p:spPr>
          <a:xfrm>
            <a:off x="3872173" y="552862"/>
            <a:ext cx="46868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Desafios para Efetiva Supervis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ão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4113" y="2341065"/>
            <a:ext cx="483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O Caminho 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à Frente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38536" y="2341065"/>
            <a:ext cx="6468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Mercados Supervisionados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9545" y="1444336"/>
            <a:ext cx="111494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err="1" smtClean="0">
                <a:solidFill>
                  <a:schemeClr val="accent5">
                    <a:lumMod val="75000"/>
                  </a:schemeClr>
                </a:solidFill>
              </a:rPr>
              <a:t>Insurtechs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 os movimentos disruptivos e a incerteza 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P2P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2400" dirty="0" err="1" smtClean="0">
                <a:solidFill>
                  <a:schemeClr val="accent5">
                    <a:lumMod val="75000"/>
                  </a:schemeClr>
                </a:solidFill>
              </a:rPr>
              <a:t>Marketplaces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Novos players de distribuição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Transações online transfronteiriças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Como proteger 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nsumidor nesse novo cenário?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Qu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e poderes o regulador terá?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Como equilibrar a regulação para proteção do consumidor sem prejudicar a inovação e seus benefícios para esse mesmo consumidor?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5"/>
          <p:cNvSpPr txBox="1"/>
          <p:nvPr/>
        </p:nvSpPr>
        <p:spPr>
          <a:xfrm>
            <a:off x="4114677" y="552862"/>
            <a:ext cx="4201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Como ser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á o Cenário Futuro?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0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63449" y="2341065"/>
            <a:ext cx="5018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Considerações Finais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9545" y="1444336"/>
            <a:ext cx="111494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Apesar da crise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econômica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últimos anos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, 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meta da SUSEP é fomentar o desenvolvimento do mercado para que a sua participação no PIB ultrapasse a barreira dos 4%.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 seguro de automóvel cedeu espaço para o seguro de pessoas, nos últimos 10 anos,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demonstrando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 transição da concentração de seguros baseados em bens de consumo para seguros mais voltados às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famílias, o que demanda mais aten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ção do supervisor para a proteção do consumidor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Os corretores de seguros possuem a maior representatividade dentre os canais de distribuição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disponíveis,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estão concentrados nos grandes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centros, mas t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êm surgido novos canais de distribuição e são o maior alvo potencial das </a:t>
            </a:r>
            <a:r>
              <a:rPr lang="pt-BR" dirty="0" err="1" smtClean="0">
                <a:solidFill>
                  <a:schemeClr val="accent5">
                    <a:lumMod val="75000"/>
                  </a:schemeClr>
                </a:solidFill>
              </a:rPr>
              <a:t>Insurtechs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Os novos movimentos evolutivos e disruptivos de InsurTech poderão alterar substancialmente o ambiente dos canais de distribuição dentro de poucos anos,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 que traz amea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ças e oportunidades.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5755" y="2663186"/>
            <a:ext cx="4407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err="1" smtClean="0">
                <a:solidFill>
                  <a:schemeClr val="accent5">
                    <a:lumMod val="75000"/>
                  </a:schemeClr>
                </a:solidFill>
              </a:rPr>
              <a:t>Muchas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4400" b="1" dirty="0" err="1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pt-BR" sz="4400" b="1" dirty="0" err="1" smtClean="0">
                <a:solidFill>
                  <a:schemeClr val="accent5">
                    <a:lumMod val="75000"/>
                  </a:schemeClr>
                </a:solidFill>
              </a:rPr>
              <a:t>racias</a:t>
            </a:r>
            <a:r>
              <a:rPr lang="pt-BR" sz="4400" b="1" dirty="0" smtClean="0">
                <a:solidFill>
                  <a:schemeClr val="accent5">
                    <a:lumMod val="75000"/>
                  </a:schemeClr>
                </a:solidFill>
              </a:rPr>
              <a:t>!!!</a:t>
            </a:r>
            <a:endParaRPr lang="pt-B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80855" y="5330536"/>
            <a:ext cx="67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Carlos Alberto de Paula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Diretor de Supervisão de Conduta – SUSEP/DICON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dicon.rj@susep.gov.br</a:t>
            </a:r>
          </a:p>
          <a:p>
            <a:pPr algn="ctr"/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2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3762" y="920195"/>
            <a:ext cx="104414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Volume de Operações – Ano 2017</a:t>
            </a:r>
          </a:p>
          <a:p>
            <a:endParaRPr lang="pt-BR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Seguros de Danos (Não-vida): US$ 22.25 bilhões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Seguros de Pessoas: US$ 10.75 bilhões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Produtos de Acumulação: US$ 37.95 bilhões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Títulos de Capitalização: US$ 6.51 bilhões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Resseguro Cedido: US$ 2,82 bilhões</a:t>
            </a:r>
            <a:endParaRPr lang="pt-BR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8254314" y="3657600"/>
            <a:ext cx="444843" cy="778476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30799" y="3588434"/>
            <a:ext cx="2736647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Total Vida: </a:t>
            </a:r>
          </a:p>
          <a:p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US$: 48.70 bilhões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18063" y="1128584"/>
            <a:ext cx="591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Quantidade de Empresas por Mercado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40" y="1651804"/>
            <a:ext cx="9622867" cy="42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" y="1399192"/>
            <a:ext cx="4466157" cy="437677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49436" y="626074"/>
            <a:ext cx="83104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Evolução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Anual de </a:t>
            </a: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Receitas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dos Mercados Supervisionados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13" y="1399192"/>
            <a:ext cx="4389129" cy="43891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23215"/>
          <a:stretch/>
        </p:blipFill>
        <p:spPr>
          <a:xfrm>
            <a:off x="9103360" y="1783976"/>
            <a:ext cx="2936240" cy="40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0" y="1700807"/>
            <a:ext cx="6071564" cy="35945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47148" y="626074"/>
            <a:ext cx="73032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Evolução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Anual do Montante de Provisões Técnicas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6" y="1689429"/>
            <a:ext cx="5769430" cy="36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7" y="1702762"/>
            <a:ext cx="5966736" cy="37292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133973" y="626074"/>
            <a:ext cx="55431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chemeClr val="accent5">
                    <a:lumMod val="75000"/>
                  </a:schemeClr>
                </a:solidFill>
              </a:rPr>
              <a:t>Evolução </a:t>
            </a:r>
            <a:r>
              <a:rPr lang="pt-BR" sz="2600" b="1" dirty="0" smtClean="0">
                <a:solidFill>
                  <a:schemeClr val="accent5">
                    <a:lumMod val="75000"/>
                  </a:schemeClr>
                </a:solidFill>
              </a:rPr>
              <a:t>Anual do Montante de Ativos</a:t>
            </a:r>
            <a:endParaRPr lang="pt-BR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1696812"/>
            <a:ext cx="5976257" cy="37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2441" y="554366"/>
            <a:ext cx="90862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Evolução </a:t>
            </a:r>
            <a:r>
              <a:rPr lang="pt-BR" sz="2500" b="1" dirty="0" smtClean="0">
                <a:solidFill>
                  <a:schemeClr val="accent5">
                    <a:lumMod val="75000"/>
                  </a:schemeClr>
                </a:solidFill>
              </a:rPr>
              <a:t>Anual de </a:t>
            </a:r>
            <a:r>
              <a:rPr lang="pt-BR" sz="2500" b="1" dirty="0">
                <a:solidFill>
                  <a:schemeClr val="accent5">
                    <a:lumMod val="75000"/>
                  </a:schemeClr>
                </a:solidFill>
              </a:rPr>
              <a:t>Receitas </a:t>
            </a:r>
            <a:r>
              <a:rPr lang="pt-BR" sz="2500" b="1" dirty="0" smtClean="0">
                <a:solidFill>
                  <a:schemeClr val="accent5">
                    <a:lumMod val="75000"/>
                  </a:schemeClr>
                </a:solidFill>
              </a:rPr>
              <a:t>– Produtos de Acumulação de Recursos</a:t>
            </a:r>
            <a:endParaRPr lang="pt-BR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47" y="1031420"/>
            <a:ext cx="5567703" cy="54961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" y="1031419"/>
            <a:ext cx="5669771" cy="54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9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835</Words>
  <Application>Microsoft Macintosh PowerPoint</Application>
  <PresentationFormat>Custom</PresentationFormat>
  <Paragraphs>136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Annibal Augusto Teixeira de Vasconcellos</dc:creator>
  <cp:lastModifiedBy>G Caldas</cp:lastModifiedBy>
  <cp:revision>155</cp:revision>
  <cp:lastPrinted>2018-04-04T17:39:18Z</cp:lastPrinted>
  <dcterms:created xsi:type="dcterms:W3CDTF">2017-07-27T14:51:37Z</dcterms:created>
  <dcterms:modified xsi:type="dcterms:W3CDTF">2018-04-09T01:50:09Z</dcterms:modified>
</cp:coreProperties>
</file>