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6"/>
  </p:sldMasterIdLst>
  <p:notesMasterIdLst>
    <p:notesMasterId r:id="rId32"/>
  </p:notesMasterIdLst>
  <p:sldIdLst>
    <p:sldId id="268" r:id="rId7"/>
    <p:sldId id="269" r:id="rId8"/>
    <p:sldId id="261" r:id="rId9"/>
    <p:sldId id="281" r:id="rId10"/>
    <p:sldId id="276" r:id="rId11"/>
    <p:sldId id="259" r:id="rId12"/>
    <p:sldId id="282" r:id="rId13"/>
    <p:sldId id="266" r:id="rId14"/>
    <p:sldId id="283" r:id="rId15"/>
    <p:sldId id="299" r:id="rId16"/>
    <p:sldId id="300" r:id="rId17"/>
    <p:sldId id="301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02" r:id="rId28"/>
    <p:sldId id="280" r:id="rId29"/>
    <p:sldId id="284" r:id="rId30"/>
    <p:sldId id="278" r:id="rId31"/>
  </p:sldIdLst>
  <p:sldSz cx="9144000" cy="6858000" type="screen4x3"/>
  <p:notesSz cx="6808788" cy="99409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ED7FE"/>
    <a:srgbClr val="BAC7FE"/>
    <a:srgbClr val="99CCFF"/>
    <a:srgbClr val="7575D1"/>
    <a:srgbClr val="FFCC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34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3B89D-D278-451D-9E60-92D76623D4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B1AAD7-4AA9-4421-8A43-CFC1003EC594}">
      <dgm:prSet phldrT="[Text]"/>
      <dgm:spPr/>
      <dgm:t>
        <a:bodyPr vert="vert"/>
        <a:lstStyle/>
        <a:p>
          <a:r>
            <a:rPr lang="en-GB" dirty="0" smtClean="0"/>
            <a:t>SCR</a:t>
          </a:r>
          <a:endParaRPr lang="en-GB" dirty="0"/>
        </a:p>
      </dgm:t>
    </dgm:pt>
    <dgm:pt modelId="{DF3DD488-452E-4B80-A336-7D146EC1474E}" type="parTrans" cxnId="{9BFC26FA-A75F-4F95-8C0D-ACBB4BE27F3B}">
      <dgm:prSet/>
      <dgm:spPr/>
      <dgm:t>
        <a:bodyPr/>
        <a:lstStyle/>
        <a:p>
          <a:endParaRPr lang="en-GB"/>
        </a:p>
      </dgm:t>
    </dgm:pt>
    <dgm:pt modelId="{60A89C34-2AE1-46FF-9755-2864BD69D653}" type="sibTrans" cxnId="{9BFC26FA-A75F-4F95-8C0D-ACBB4BE27F3B}">
      <dgm:prSet/>
      <dgm:spPr/>
      <dgm:t>
        <a:bodyPr/>
        <a:lstStyle/>
        <a:p>
          <a:endParaRPr lang="en-GB"/>
        </a:p>
      </dgm:t>
    </dgm:pt>
    <dgm:pt modelId="{5D6E5E49-BFFF-4446-9D59-E93D2619D423}">
      <dgm:prSet phldrT="[Text]" custT="1"/>
      <dgm:spPr/>
      <dgm:t>
        <a:bodyPr/>
        <a:lstStyle/>
        <a:p>
          <a:r>
            <a:rPr lang="es-ES" altLang="en-US" sz="1400" b="1" noProof="0" dirty="0" smtClean="0"/>
            <a:t>Capital de Solvencia Obligatorio</a:t>
          </a:r>
          <a:endParaRPr lang="es-ES" sz="1400" b="1" noProof="0" dirty="0"/>
        </a:p>
      </dgm:t>
    </dgm:pt>
    <dgm:pt modelId="{1CE5CD8D-7C4F-41E3-B682-5E23A51337FF}" type="parTrans" cxnId="{0DCD1A4B-F1DF-4EC2-8340-05B27EF7F8A0}">
      <dgm:prSet/>
      <dgm:spPr/>
      <dgm:t>
        <a:bodyPr/>
        <a:lstStyle/>
        <a:p>
          <a:endParaRPr lang="en-GB"/>
        </a:p>
      </dgm:t>
    </dgm:pt>
    <dgm:pt modelId="{836C37A2-F1C3-48BE-AA2F-FC0BF1D44451}" type="sibTrans" cxnId="{0DCD1A4B-F1DF-4EC2-8340-05B27EF7F8A0}">
      <dgm:prSet/>
      <dgm:spPr/>
      <dgm:t>
        <a:bodyPr/>
        <a:lstStyle/>
        <a:p>
          <a:endParaRPr lang="en-GB"/>
        </a:p>
      </dgm:t>
    </dgm:pt>
    <dgm:pt modelId="{33672906-86D2-4DD0-992E-7E7D58139BED}">
      <dgm:prSet phldrT="[Text]" custT="1"/>
      <dgm:spPr/>
      <dgm:t>
        <a:bodyPr/>
        <a:lstStyle/>
        <a:p>
          <a:r>
            <a:rPr lang="es-ES" altLang="en-US" sz="1400" noProof="0" dirty="0" smtClean="0"/>
            <a:t>Riegos de suscripción, de mercado, de crédito y operacional.</a:t>
          </a:r>
          <a:endParaRPr lang="es-ES" sz="1400" noProof="0" dirty="0"/>
        </a:p>
      </dgm:t>
    </dgm:pt>
    <dgm:pt modelId="{67075AC6-B3D6-40B3-B75B-8FB6D435A707}" type="parTrans" cxnId="{B959C1B2-68E7-440D-86C6-7DCD38F9A48A}">
      <dgm:prSet/>
      <dgm:spPr/>
      <dgm:t>
        <a:bodyPr/>
        <a:lstStyle/>
        <a:p>
          <a:endParaRPr lang="en-GB"/>
        </a:p>
      </dgm:t>
    </dgm:pt>
    <dgm:pt modelId="{15A205AF-F46C-4E37-BC4B-FEECA6C1AD1D}" type="sibTrans" cxnId="{B959C1B2-68E7-440D-86C6-7DCD38F9A48A}">
      <dgm:prSet/>
      <dgm:spPr/>
      <dgm:t>
        <a:bodyPr/>
        <a:lstStyle/>
        <a:p>
          <a:endParaRPr lang="en-GB"/>
        </a:p>
      </dgm:t>
    </dgm:pt>
    <dgm:pt modelId="{0F4E89C1-8F65-4AF6-8817-87ADB2355DE3}">
      <dgm:prSet phldrT="[Text]"/>
      <dgm:spPr/>
      <dgm:t>
        <a:bodyPr vert="vert"/>
        <a:lstStyle/>
        <a:p>
          <a:r>
            <a:rPr lang="en-GB" dirty="0" smtClean="0"/>
            <a:t>MCR</a:t>
          </a:r>
          <a:endParaRPr lang="en-GB" dirty="0"/>
        </a:p>
      </dgm:t>
    </dgm:pt>
    <dgm:pt modelId="{A1FD628E-3DEA-463A-9888-C78FA1A04437}" type="parTrans" cxnId="{E98638CC-E023-4388-A7F9-0ED3372D0D1C}">
      <dgm:prSet/>
      <dgm:spPr/>
      <dgm:t>
        <a:bodyPr/>
        <a:lstStyle/>
        <a:p>
          <a:endParaRPr lang="en-GB"/>
        </a:p>
      </dgm:t>
    </dgm:pt>
    <dgm:pt modelId="{5CECBA08-F67B-4E23-BFD2-426B7D9F93C6}" type="sibTrans" cxnId="{E98638CC-E023-4388-A7F9-0ED3372D0D1C}">
      <dgm:prSet/>
      <dgm:spPr/>
      <dgm:t>
        <a:bodyPr/>
        <a:lstStyle/>
        <a:p>
          <a:endParaRPr lang="en-GB"/>
        </a:p>
      </dgm:t>
    </dgm:pt>
    <dgm:pt modelId="{23517171-B57A-408A-9B69-E6C064CCE579}">
      <dgm:prSet phldrT="[Text]"/>
      <dgm:spPr/>
      <dgm:t>
        <a:bodyPr vert="vert"/>
        <a:lstStyle/>
        <a:p>
          <a:r>
            <a:rPr lang="en-GB" dirty="0" smtClean="0"/>
            <a:t>Own funds</a:t>
          </a:r>
          <a:endParaRPr lang="en-GB" dirty="0"/>
        </a:p>
      </dgm:t>
    </dgm:pt>
    <dgm:pt modelId="{B6D9EEB0-301B-442D-9B51-F3F8303CC717}" type="parTrans" cxnId="{D07C9110-D36B-4DA9-B66C-743A5A0C9784}">
      <dgm:prSet/>
      <dgm:spPr/>
      <dgm:t>
        <a:bodyPr/>
        <a:lstStyle/>
        <a:p>
          <a:endParaRPr lang="en-GB"/>
        </a:p>
      </dgm:t>
    </dgm:pt>
    <dgm:pt modelId="{CC168547-7CF0-4559-BBC5-78517C25A0CC}" type="sibTrans" cxnId="{D07C9110-D36B-4DA9-B66C-743A5A0C9784}">
      <dgm:prSet/>
      <dgm:spPr/>
      <dgm:t>
        <a:bodyPr/>
        <a:lstStyle/>
        <a:p>
          <a:endParaRPr lang="en-GB"/>
        </a:p>
      </dgm:t>
    </dgm:pt>
    <dgm:pt modelId="{420A9AC9-CC5D-4F52-A46B-3192983FB0F6}">
      <dgm:prSet phldrT="[Text]" custT="1"/>
      <dgm:spPr/>
      <dgm:t>
        <a:bodyPr/>
        <a:lstStyle/>
        <a:p>
          <a:r>
            <a:rPr lang="es-ES" altLang="en-US" sz="1400" b="1" noProof="0" dirty="0" smtClean="0"/>
            <a:t>Fondos propios (capital) </a:t>
          </a:r>
          <a:r>
            <a:rPr lang="es-ES" altLang="en-US" sz="1400" noProof="0" dirty="0" smtClean="0"/>
            <a:t>para cubrir el SCR y el MCR.</a:t>
          </a:r>
          <a:endParaRPr lang="es-ES" sz="1400" noProof="0" dirty="0"/>
        </a:p>
      </dgm:t>
    </dgm:pt>
    <dgm:pt modelId="{3CF5F880-8A50-4C05-BF82-B3A17482614F}" type="parTrans" cxnId="{979BA1ED-0C7F-400D-A5B1-FA04344728B1}">
      <dgm:prSet/>
      <dgm:spPr/>
      <dgm:t>
        <a:bodyPr/>
        <a:lstStyle/>
        <a:p>
          <a:endParaRPr lang="en-GB"/>
        </a:p>
      </dgm:t>
    </dgm:pt>
    <dgm:pt modelId="{1DD45848-7F4F-4202-BF23-9EA673F60BC6}" type="sibTrans" cxnId="{979BA1ED-0C7F-400D-A5B1-FA04344728B1}">
      <dgm:prSet/>
      <dgm:spPr/>
      <dgm:t>
        <a:bodyPr/>
        <a:lstStyle/>
        <a:p>
          <a:endParaRPr lang="en-GB"/>
        </a:p>
      </dgm:t>
    </dgm:pt>
    <dgm:pt modelId="{D477B126-A739-4DB3-A651-D0E61ABE1958}">
      <dgm:prSet phldrT="[Text]" custT="1"/>
      <dgm:spPr/>
      <dgm:t>
        <a:bodyPr/>
        <a:lstStyle/>
        <a:p>
          <a:r>
            <a:rPr lang="es-ES" altLang="en-US" sz="1400" noProof="0" dirty="0" smtClean="0"/>
            <a:t>Formula estándar o modelo interno (desarrollado por la compañía y aprobado por el supervisor).</a:t>
          </a:r>
          <a:endParaRPr lang="es-ES" sz="1400" noProof="0" dirty="0"/>
        </a:p>
      </dgm:t>
    </dgm:pt>
    <dgm:pt modelId="{BE46DB08-EAB1-40D0-B089-EAF1883B8ED9}" type="parTrans" cxnId="{8FB05AE8-938E-4700-81DB-41B5CFBC4FA2}">
      <dgm:prSet/>
      <dgm:spPr/>
      <dgm:t>
        <a:bodyPr/>
        <a:lstStyle/>
        <a:p>
          <a:endParaRPr lang="en-GB"/>
        </a:p>
      </dgm:t>
    </dgm:pt>
    <dgm:pt modelId="{4333201E-B3FE-491C-93D5-B89840EE94CA}" type="sibTrans" cxnId="{8FB05AE8-938E-4700-81DB-41B5CFBC4FA2}">
      <dgm:prSet/>
      <dgm:spPr/>
      <dgm:t>
        <a:bodyPr/>
        <a:lstStyle/>
        <a:p>
          <a:endParaRPr lang="en-GB"/>
        </a:p>
      </dgm:t>
    </dgm:pt>
    <dgm:pt modelId="{A6A18E5B-B343-4CA6-A464-1CBDDCC92294}">
      <dgm:prSet custT="1"/>
      <dgm:spPr/>
      <dgm:t>
        <a:bodyPr/>
        <a:lstStyle/>
        <a:p>
          <a:r>
            <a:rPr lang="es-ES" altLang="en-US" sz="1400" noProof="0" dirty="0" smtClean="0"/>
            <a:t>Calculo simple – formula sencilla.</a:t>
          </a:r>
        </a:p>
      </dgm:t>
    </dgm:pt>
    <dgm:pt modelId="{DB31260A-2778-4429-B864-75CC8887FFAA}" type="parTrans" cxnId="{9457F25D-31B2-46F8-9E0C-BFD9A1A15D93}">
      <dgm:prSet/>
      <dgm:spPr/>
      <dgm:t>
        <a:bodyPr/>
        <a:lstStyle/>
        <a:p>
          <a:endParaRPr lang="en-GB"/>
        </a:p>
      </dgm:t>
    </dgm:pt>
    <dgm:pt modelId="{44C86FAA-6ABE-4F47-85A7-8691A69A31AF}" type="sibTrans" cxnId="{9457F25D-31B2-46F8-9E0C-BFD9A1A15D93}">
      <dgm:prSet/>
      <dgm:spPr/>
      <dgm:t>
        <a:bodyPr/>
        <a:lstStyle/>
        <a:p>
          <a:endParaRPr lang="en-GB"/>
        </a:p>
      </dgm:t>
    </dgm:pt>
    <dgm:pt modelId="{D9D384BC-8BCB-40E0-A396-E0741B85783C}">
      <dgm:prSet custT="1"/>
      <dgm:spPr/>
      <dgm:t>
        <a:bodyPr/>
        <a:lstStyle/>
        <a:p>
          <a:r>
            <a:rPr lang="es-ES" altLang="en-US" sz="1400" noProof="0" dirty="0" smtClean="0"/>
            <a:t>Deben absorber perdidas y tener una cierta calidad (permanencia, subordinación).</a:t>
          </a:r>
          <a:endParaRPr lang="es-ES" altLang="en-US" sz="1400" noProof="0" dirty="0"/>
        </a:p>
      </dgm:t>
    </dgm:pt>
    <dgm:pt modelId="{62DAD0AB-4FF0-4478-90E8-FAE55978C694}" type="parTrans" cxnId="{43D43462-77BA-41AA-AFAD-F9E6E1F86463}">
      <dgm:prSet/>
      <dgm:spPr/>
      <dgm:t>
        <a:bodyPr/>
        <a:lstStyle/>
        <a:p>
          <a:endParaRPr lang="en-GB"/>
        </a:p>
      </dgm:t>
    </dgm:pt>
    <dgm:pt modelId="{40094114-1E6C-462B-BC0F-DC2F147F3FF6}" type="sibTrans" cxnId="{43D43462-77BA-41AA-AFAD-F9E6E1F86463}">
      <dgm:prSet/>
      <dgm:spPr/>
      <dgm:t>
        <a:bodyPr/>
        <a:lstStyle/>
        <a:p>
          <a:endParaRPr lang="en-GB"/>
        </a:p>
      </dgm:t>
    </dgm:pt>
    <dgm:pt modelId="{33DBAA8C-42A5-477E-ABD3-8543FBE9876F}">
      <dgm:prSet custT="1"/>
      <dgm:spPr/>
      <dgm:t>
        <a:bodyPr/>
        <a:lstStyle/>
        <a:p>
          <a:r>
            <a:rPr lang="es-ES" altLang="en-US" sz="1400" noProof="0" dirty="0" smtClean="0"/>
            <a:t>Entre 25% and 45% del SCR.</a:t>
          </a:r>
        </a:p>
      </dgm:t>
    </dgm:pt>
    <dgm:pt modelId="{16D3B2D6-FD11-47F2-9FE8-C8F215162977}" type="parTrans" cxnId="{DC6B8CFF-D316-4E28-9EF5-EA89C506FF21}">
      <dgm:prSet/>
      <dgm:spPr/>
      <dgm:t>
        <a:bodyPr/>
        <a:lstStyle/>
        <a:p>
          <a:endParaRPr lang="en-GB"/>
        </a:p>
      </dgm:t>
    </dgm:pt>
    <dgm:pt modelId="{FD9321BA-13D6-4C21-B2D2-9E4FEA52F1AB}" type="sibTrans" cxnId="{DC6B8CFF-D316-4E28-9EF5-EA89C506FF21}">
      <dgm:prSet/>
      <dgm:spPr/>
      <dgm:t>
        <a:bodyPr/>
        <a:lstStyle/>
        <a:p>
          <a:endParaRPr lang="en-GB"/>
        </a:p>
      </dgm:t>
    </dgm:pt>
    <dgm:pt modelId="{C4F0F090-3FDC-45ED-9975-195B4448F8E0}">
      <dgm:prSet phldrT="[Text]" custT="1"/>
      <dgm:spPr/>
      <dgm:t>
        <a:bodyPr/>
        <a:lstStyle/>
        <a:p>
          <a:endParaRPr lang="en-GB" sz="1400" dirty="0"/>
        </a:p>
      </dgm:t>
    </dgm:pt>
    <dgm:pt modelId="{F3A137CE-552D-4E37-BF4D-F483FEF0F7F6}" type="parTrans" cxnId="{38CCDF0D-7BCB-438E-9728-5E9023852F2A}">
      <dgm:prSet/>
      <dgm:spPr/>
      <dgm:t>
        <a:bodyPr/>
        <a:lstStyle/>
        <a:p>
          <a:endParaRPr lang="en-US"/>
        </a:p>
      </dgm:t>
    </dgm:pt>
    <dgm:pt modelId="{B02344BE-F942-486C-9DB6-AE6DEBC2501A}" type="sibTrans" cxnId="{38CCDF0D-7BCB-438E-9728-5E9023852F2A}">
      <dgm:prSet/>
      <dgm:spPr/>
      <dgm:t>
        <a:bodyPr/>
        <a:lstStyle/>
        <a:p>
          <a:endParaRPr lang="en-US"/>
        </a:p>
      </dgm:t>
    </dgm:pt>
    <dgm:pt modelId="{7B673176-0A7C-427B-9B3C-2825E5F132BB}">
      <dgm:prSet phldrT="[Text]" custT="1"/>
      <dgm:spPr/>
      <dgm:t>
        <a:bodyPr/>
        <a:lstStyle/>
        <a:p>
          <a:r>
            <a:rPr lang="es-ES" altLang="en-US" sz="1400" noProof="0" dirty="0" smtClean="0"/>
            <a:t>Basado en riesgo y prospectivo.</a:t>
          </a:r>
          <a:endParaRPr lang="es-ES" sz="1400" noProof="0" dirty="0"/>
        </a:p>
      </dgm:t>
    </dgm:pt>
    <dgm:pt modelId="{17C1A856-AF65-4E09-91C2-12E16038058A}" type="parTrans" cxnId="{165A0B19-2DC5-4852-80D9-46BE97CCCDE1}">
      <dgm:prSet/>
      <dgm:spPr/>
      <dgm:t>
        <a:bodyPr/>
        <a:lstStyle/>
        <a:p>
          <a:endParaRPr lang="en-US"/>
        </a:p>
      </dgm:t>
    </dgm:pt>
    <dgm:pt modelId="{BA343E52-CC06-46F3-AEE1-73DDB86B9888}" type="sibTrans" cxnId="{165A0B19-2DC5-4852-80D9-46BE97CCCDE1}">
      <dgm:prSet/>
      <dgm:spPr/>
      <dgm:t>
        <a:bodyPr/>
        <a:lstStyle/>
        <a:p>
          <a:endParaRPr lang="en-US"/>
        </a:p>
      </dgm:t>
    </dgm:pt>
    <dgm:pt modelId="{5C6F1CD9-5F70-45E3-A977-2B4110F7890F}">
      <dgm:prSet phldrT="[Text]" custT="1"/>
      <dgm:spPr/>
      <dgm:t>
        <a:bodyPr/>
        <a:lstStyle/>
        <a:p>
          <a:r>
            <a:rPr lang="es-ES" sz="1400" b="1" noProof="0" dirty="0" smtClean="0"/>
            <a:t>Capital Mínimo Obligatorio</a:t>
          </a:r>
          <a:endParaRPr lang="es-ES" sz="1400" b="1" noProof="0" dirty="0"/>
        </a:p>
      </dgm:t>
    </dgm:pt>
    <dgm:pt modelId="{79ADE73B-37B9-4432-8579-38F66AD33650}" type="parTrans" cxnId="{842703A2-E11E-4C82-BF0C-CE4483EFC86A}">
      <dgm:prSet/>
      <dgm:spPr/>
      <dgm:t>
        <a:bodyPr/>
        <a:lstStyle/>
        <a:p>
          <a:endParaRPr lang="en-US"/>
        </a:p>
      </dgm:t>
    </dgm:pt>
    <dgm:pt modelId="{139961A9-A246-4614-9DAB-D7946F565D5E}" type="sibTrans" cxnId="{842703A2-E11E-4C82-BF0C-CE4483EFC86A}">
      <dgm:prSet/>
      <dgm:spPr/>
      <dgm:t>
        <a:bodyPr/>
        <a:lstStyle/>
        <a:p>
          <a:endParaRPr lang="en-US"/>
        </a:p>
      </dgm:t>
    </dgm:pt>
    <dgm:pt modelId="{82610AB3-4453-4807-9DCE-44E347A91351}" type="pres">
      <dgm:prSet presAssocID="{2B83B89D-D278-451D-9E60-92D76623D4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4E2F03C-5D1E-4008-B413-0367879B01F8}" type="pres">
      <dgm:prSet presAssocID="{74B1AAD7-4AA9-4421-8A43-CFC1003EC594}" presName="linNode" presStyleCnt="0"/>
      <dgm:spPr/>
      <dgm:t>
        <a:bodyPr/>
        <a:lstStyle/>
        <a:p>
          <a:endParaRPr lang="en-US"/>
        </a:p>
      </dgm:t>
    </dgm:pt>
    <dgm:pt modelId="{E24CF811-FDE2-47DC-8871-D9E7E064FA95}" type="pres">
      <dgm:prSet presAssocID="{74B1AAD7-4AA9-4421-8A43-CFC1003EC594}" presName="parentText" presStyleLbl="node1" presStyleIdx="0" presStyleCnt="3" custScaleX="6081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36C59F-BE60-481F-9BBC-64FDD3335338}" type="pres">
      <dgm:prSet presAssocID="{74B1AAD7-4AA9-4421-8A43-CFC1003EC594}" presName="descendantText" presStyleLbl="alignAccFollowNode1" presStyleIdx="0" presStyleCnt="3" custScaleX="100110" custScaleY="1257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D7B7E7-F338-4F76-8AA1-86534E7A9B9F}" type="pres">
      <dgm:prSet presAssocID="{60A89C34-2AE1-46FF-9755-2864BD69D653}" presName="sp" presStyleCnt="0"/>
      <dgm:spPr/>
      <dgm:t>
        <a:bodyPr/>
        <a:lstStyle/>
        <a:p>
          <a:endParaRPr lang="en-US"/>
        </a:p>
      </dgm:t>
    </dgm:pt>
    <dgm:pt modelId="{7A65D9FB-BA57-4A35-B2B6-68266B632351}" type="pres">
      <dgm:prSet presAssocID="{0F4E89C1-8F65-4AF6-8817-87ADB2355DE3}" presName="linNode" presStyleCnt="0"/>
      <dgm:spPr/>
      <dgm:t>
        <a:bodyPr/>
        <a:lstStyle/>
        <a:p>
          <a:endParaRPr lang="en-US"/>
        </a:p>
      </dgm:t>
    </dgm:pt>
    <dgm:pt modelId="{206777EC-98FB-41E9-9B35-AAA19532AF27}" type="pres">
      <dgm:prSet presAssocID="{0F4E89C1-8F65-4AF6-8817-87ADB2355DE3}" presName="parentText" presStyleLbl="node1" presStyleIdx="1" presStyleCnt="3" custScaleX="6081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0D6353-9902-4567-BD4F-BA443BCE77F9}" type="pres">
      <dgm:prSet presAssocID="{0F4E89C1-8F65-4AF6-8817-87ADB2355DE3}" presName="descendantText" presStyleLbl="alignAccFollowNode1" presStyleIdx="1" presStyleCnt="3" custLinFactNeighborX="0" custLinFactNeighborY="-18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85AF8C-433A-4764-A7D8-B723E0178A4C}" type="pres">
      <dgm:prSet presAssocID="{5CECBA08-F67B-4E23-BFD2-426B7D9F93C6}" presName="sp" presStyleCnt="0"/>
      <dgm:spPr/>
      <dgm:t>
        <a:bodyPr/>
        <a:lstStyle/>
        <a:p>
          <a:endParaRPr lang="en-US"/>
        </a:p>
      </dgm:t>
    </dgm:pt>
    <dgm:pt modelId="{307C2701-6ABC-4EE1-8F10-C4AF2620F583}" type="pres">
      <dgm:prSet presAssocID="{23517171-B57A-408A-9B69-E6C064CCE579}" presName="linNode" presStyleCnt="0"/>
      <dgm:spPr/>
      <dgm:t>
        <a:bodyPr/>
        <a:lstStyle/>
        <a:p>
          <a:endParaRPr lang="en-US"/>
        </a:p>
      </dgm:t>
    </dgm:pt>
    <dgm:pt modelId="{AC9D6CFF-4EEA-4B80-A339-4B5E2B4A35B8}" type="pres">
      <dgm:prSet presAssocID="{23517171-B57A-408A-9B69-E6C064CCE579}" presName="parentText" presStyleLbl="node1" presStyleIdx="2" presStyleCnt="3" custScaleX="6081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F0D22A-9325-4882-A852-B022A6663981}" type="pres">
      <dgm:prSet presAssocID="{23517171-B57A-408A-9B69-E6C064CCE57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BA8CC7-6236-4FE0-A581-D05BB40F721B}" type="presOf" srcId="{D9D384BC-8BCB-40E0-A396-E0741B85783C}" destId="{CDF0D22A-9325-4882-A852-B022A6663981}" srcOrd="0" destOrd="1" presId="urn:microsoft.com/office/officeart/2005/8/layout/vList5"/>
    <dgm:cxn modelId="{B959C1B2-68E7-440D-86C6-7DCD38F9A48A}" srcId="{74B1AAD7-4AA9-4421-8A43-CFC1003EC594}" destId="{33672906-86D2-4DD0-992E-7E7D58139BED}" srcOrd="3" destOrd="0" parTransId="{67075AC6-B3D6-40B3-B75B-8FB6D435A707}" sibTransId="{15A205AF-F46C-4E37-BC4B-FEECA6C1AD1D}"/>
    <dgm:cxn modelId="{BF75197A-C3DC-4E6D-8236-148A26506027}" type="presOf" srcId="{0F4E89C1-8F65-4AF6-8817-87ADB2355DE3}" destId="{206777EC-98FB-41E9-9B35-AAA19532AF27}" srcOrd="0" destOrd="0" presId="urn:microsoft.com/office/officeart/2005/8/layout/vList5"/>
    <dgm:cxn modelId="{43D43462-77BA-41AA-AFAD-F9E6E1F86463}" srcId="{23517171-B57A-408A-9B69-E6C064CCE579}" destId="{D9D384BC-8BCB-40E0-A396-E0741B85783C}" srcOrd="1" destOrd="0" parTransId="{62DAD0AB-4FF0-4478-90E8-FAE55978C694}" sibTransId="{40094114-1E6C-462B-BC0F-DC2F147F3FF6}"/>
    <dgm:cxn modelId="{41F62D12-8D8C-4D14-91AC-71FCAF029455}" type="presOf" srcId="{D477B126-A739-4DB3-A651-D0E61ABE1958}" destId="{8336C59F-BE60-481F-9BBC-64FDD3335338}" srcOrd="0" destOrd="4" presId="urn:microsoft.com/office/officeart/2005/8/layout/vList5"/>
    <dgm:cxn modelId="{0DCD1A4B-F1DF-4EC2-8340-05B27EF7F8A0}" srcId="{74B1AAD7-4AA9-4421-8A43-CFC1003EC594}" destId="{5D6E5E49-BFFF-4446-9D59-E93D2619D423}" srcOrd="1" destOrd="0" parTransId="{1CE5CD8D-7C4F-41E3-B682-5E23A51337FF}" sibTransId="{836C37A2-F1C3-48BE-AA2F-FC0BF1D44451}"/>
    <dgm:cxn modelId="{B9611C54-083B-4B7E-A53A-D83A45610257}" type="presOf" srcId="{C4F0F090-3FDC-45ED-9975-195B4448F8E0}" destId="{8336C59F-BE60-481F-9BBC-64FDD3335338}" srcOrd="0" destOrd="0" presId="urn:microsoft.com/office/officeart/2005/8/layout/vList5"/>
    <dgm:cxn modelId="{E98638CC-E023-4388-A7F9-0ED3372D0D1C}" srcId="{2B83B89D-D278-451D-9E60-92D76623D412}" destId="{0F4E89C1-8F65-4AF6-8817-87ADB2355DE3}" srcOrd="1" destOrd="0" parTransId="{A1FD628E-3DEA-463A-9888-C78FA1A04437}" sibTransId="{5CECBA08-F67B-4E23-BFD2-426B7D9F93C6}"/>
    <dgm:cxn modelId="{C110A63D-64E3-4787-A257-4D23C58DEE05}" type="presOf" srcId="{74B1AAD7-4AA9-4421-8A43-CFC1003EC594}" destId="{E24CF811-FDE2-47DC-8871-D9E7E064FA95}" srcOrd="0" destOrd="0" presId="urn:microsoft.com/office/officeart/2005/8/layout/vList5"/>
    <dgm:cxn modelId="{979BA1ED-0C7F-400D-A5B1-FA04344728B1}" srcId="{23517171-B57A-408A-9B69-E6C064CCE579}" destId="{420A9AC9-CC5D-4F52-A46B-3192983FB0F6}" srcOrd="0" destOrd="0" parTransId="{3CF5F880-8A50-4C05-BF82-B3A17482614F}" sibTransId="{1DD45848-7F4F-4202-BF23-9EA673F60BC6}"/>
    <dgm:cxn modelId="{165A0B19-2DC5-4852-80D9-46BE97CCCDE1}" srcId="{74B1AAD7-4AA9-4421-8A43-CFC1003EC594}" destId="{7B673176-0A7C-427B-9B3C-2825E5F132BB}" srcOrd="2" destOrd="0" parTransId="{17C1A856-AF65-4E09-91C2-12E16038058A}" sibTransId="{BA343E52-CC06-46F3-AEE1-73DDB86B9888}"/>
    <dgm:cxn modelId="{92F0C363-61F1-496B-B83F-9988B1DF5E1E}" type="presOf" srcId="{5D6E5E49-BFFF-4446-9D59-E93D2619D423}" destId="{8336C59F-BE60-481F-9BBC-64FDD3335338}" srcOrd="0" destOrd="1" presId="urn:microsoft.com/office/officeart/2005/8/layout/vList5"/>
    <dgm:cxn modelId="{DC6B8CFF-D316-4E28-9EF5-EA89C506FF21}" srcId="{0F4E89C1-8F65-4AF6-8817-87ADB2355DE3}" destId="{33DBAA8C-42A5-477E-ABD3-8543FBE9876F}" srcOrd="2" destOrd="0" parTransId="{16D3B2D6-FD11-47F2-9FE8-C8F215162977}" sibTransId="{FD9321BA-13D6-4C21-B2D2-9E4FEA52F1AB}"/>
    <dgm:cxn modelId="{2C6EF7D2-DC3B-419A-9B8C-C1698E82119E}" type="presOf" srcId="{420A9AC9-CC5D-4F52-A46B-3192983FB0F6}" destId="{CDF0D22A-9325-4882-A852-B022A6663981}" srcOrd="0" destOrd="0" presId="urn:microsoft.com/office/officeart/2005/8/layout/vList5"/>
    <dgm:cxn modelId="{9457F25D-31B2-46F8-9E0C-BFD9A1A15D93}" srcId="{0F4E89C1-8F65-4AF6-8817-87ADB2355DE3}" destId="{A6A18E5B-B343-4CA6-A464-1CBDDCC92294}" srcOrd="1" destOrd="0" parTransId="{DB31260A-2778-4429-B864-75CC8887FFAA}" sibTransId="{44C86FAA-6ABE-4F47-85A7-8691A69A31AF}"/>
    <dgm:cxn modelId="{D07C9110-D36B-4DA9-B66C-743A5A0C9784}" srcId="{2B83B89D-D278-451D-9E60-92D76623D412}" destId="{23517171-B57A-408A-9B69-E6C064CCE579}" srcOrd="2" destOrd="0" parTransId="{B6D9EEB0-301B-442D-9B51-F3F8303CC717}" sibTransId="{CC168547-7CF0-4559-BBC5-78517C25A0CC}"/>
    <dgm:cxn modelId="{E6EA1036-86B2-4C36-A5D0-3D3D09C6408F}" type="presOf" srcId="{2B83B89D-D278-451D-9E60-92D76623D412}" destId="{82610AB3-4453-4807-9DCE-44E347A91351}" srcOrd="0" destOrd="0" presId="urn:microsoft.com/office/officeart/2005/8/layout/vList5"/>
    <dgm:cxn modelId="{38CCDF0D-7BCB-438E-9728-5E9023852F2A}" srcId="{74B1AAD7-4AA9-4421-8A43-CFC1003EC594}" destId="{C4F0F090-3FDC-45ED-9975-195B4448F8E0}" srcOrd="0" destOrd="0" parTransId="{F3A137CE-552D-4E37-BF4D-F483FEF0F7F6}" sibTransId="{B02344BE-F942-486C-9DB6-AE6DEBC2501A}"/>
    <dgm:cxn modelId="{F858B783-98CB-43EE-B199-6036F35F9E12}" type="presOf" srcId="{23517171-B57A-408A-9B69-E6C064CCE579}" destId="{AC9D6CFF-4EEA-4B80-A339-4B5E2B4A35B8}" srcOrd="0" destOrd="0" presId="urn:microsoft.com/office/officeart/2005/8/layout/vList5"/>
    <dgm:cxn modelId="{26D30CF1-1383-4FCB-9D13-0D5AE2D0C09F}" type="presOf" srcId="{5C6F1CD9-5F70-45E3-A977-2B4110F7890F}" destId="{9C0D6353-9902-4567-BD4F-BA443BCE77F9}" srcOrd="0" destOrd="0" presId="urn:microsoft.com/office/officeart/2005/8/layout/vList5"/>
    <dgm:cxn modelId="{D7787780-53EF-45B2-9F53-210B175CF645}" type="presOf" srcId="{A6A18E5B-B343-4CA6-A464-1CBDDCC92294}" destId="{9C0D6353-9902-4567-BD4F-BA443BCE77F9}" srcOrd="0" destOrd="1" presId="urn:microsoft.com/office/officeart/2005/8/layout/vList5"/>
    <dgm:cxn modelId="{9BFC26FA-A75F-4F95-8C0D-ACBB4BE27F3B}" srcId="{2B83B89D-D278-451D-9E60-92D76623D412}" destId="{74B1AAD7-4AA9-4421-8A43-CFC1003EC594}" srcOrd="0" destOrd="0" parTransId="{DF3DD488-452E-4B80-A336-7D146EC1474E}" sibTransId="{60A89C34-2AE1-46FF-9755-2864BD69D653}"/>
    <dgm:cxn modelId="{842703A2-E11E-4C82-BF0C-CE4483EFC86A}" srcId="{0F4E89C1-8F65-4AF6-8817-87ADB2355DE3}" destId="{5C6F1CD9-5F70-45E3-A977-2B4110F7890F}" srcOrd="0" destOrd="0" parTransId="{79ADE73B-37B9-4432-8579-38F66AD33650}" sibTransId="{139961A9-A246-4614-9DAB-D7946F565D5E}"/>
    <dgm:cxn modelId="{0A143C1D-01D0-48AD-90A4-4B2E06F50164}" type="presOf" srcId="{33672906-86D2-4DD0-992E-7E7D58139BED}" destId="{8336C59F-BE60-481F-9BBC-64FDD3335338}" srcOrd="0" destOrd="3" presId="urn:microsoft.com/office/officeart/2005/8/layout/vList5"/>
    <dgm:cxn modelId="{B48CC79E-B649-4122-99F0-C61A53C3BB25}" type="presOf" srcId="{7B673176-0A7C-427B-9B3C-2825E5F132BB}" destId="{8336C59F-BE60-481F-9BBC-64FDD3335338}" srcOrd="0" destOrd="2" presId="urn:microsoft.com/office/officeart/2005/8/layout/vList5"/>
    <dgm:cxn modelId="{8FB05AE8-938E-4700-81DB-41B5CFBC4FA2}" srcId="{74B1AAD7-4AA9-4421-8A43-CFC1003EC594}" destId="{D477B126-A739-4DB3-A651-D0E61ABE1958}" srcOrd="4" destOrd="0" parTransId="{BE46DB08-EAB1-40D0-B089-EAF1883B8ED9}" sibTransId="{4333201E-B3FE-491C-93D5-B89840EE94CA}"/>
    <dgm:cxn modelId="{8A3834A6-9F82-402D-AF8A-3F146C49D113}" type="presOf" srcId="{33DBAA8C-42A5-477E-ABD3-8543FBE9876F}" destId="{9C0D6353-9902-4567-BD4F-BA443BCE77F9}" srcOrd="0" destOrd="2" presId="urn:microsoft.com/office/officeart/2005/8/layout/vList5"/>
    <dgm:cxn modelId="{D2E53F6A-8625-4620-85ED-F23799BB8DB4}" type="presParOf" srcId="{82610AB3-4453-4807-9DCE-44E347A91351}" destId="{F4E2F03C-5D1E-4008-B413-0367879B01F8}" srcOrd="0" destOrd="0" presId="urn:microsoft.com/office/officeart/2005/8/layout/vList5"/>
    <dgm:cxn modelId="{95DE2FF0-C59A-4CCD-9AAB-544437210189}" type="presParOf" srcId="{F4E2F03C-5D1E-4008-B413-0367879B01F8}" destId="{E24CF811-FDE2-47DC-8871-D9E7E064FA95}" srcOrd="0" destOrd="0" presId="urn:microsoft.com/office/officeart/2005/8/layout/vList5"/>
    <dgm:cxn modelId="{9FB64441-494B-4846-9138-CC18022A81E4}" type="presParOf" srcId="{F4E2F03C-5D1E-4008-B413-0367879B01F8}" destId="{8336C59F-BE60-481F-9BBC-64FDD3335338}" srcOrd="1" destOrd="0" presId="urn:microsoft.com/office/officeart/2005/8/layout/vList5"/>
    <dgm:cxn modelId="{2E37244B-AE7B-4A9D-9EFB-D8DAC6420AA2}" type="presParOf" srcId="{82610AB3-4453-4807-9DCE-44E347A91351}" destId="{81D7B7E7-F338-4F76-8AA1-86534E7A9B9F}" srcOrd="1" destOrd="0" presId="urn:microsoft.com/office/officeart/2005/8/layout/vList5"/>
    <dgm:cxn modelId="{BBD7B480-A984-401A-BD09-6892C4653E34}" type="presParOf" srcId="{82610AB3-4453-4807-9DCE-44E347A91351}" destId="{7A65D9FB-BA57-4A35-B2B6-68266B632351}" srcOrd="2" destOrd="0" presId="urn:microsoft.com/office/officeart/2005/8/layout/vList5"/>
    <dgm:cxn modelId="{9F7EF451-A8CD-4BD2-8F76-EA52DA219F1D}" type="presParOf" srcId="{7A65D9FB-BA57-4A35-B2B6-68266B632351}" destId="{206777EC-98FB-41E9-9B35-AAA19532AF27}" srcOrd="0" destOrd="0" presId="urn:microsoft.com/office/officeart/2005/8/layout/vList5"/>
    <dgm:cxn modelId="{B1032B22-6A8B-479F-95C8-A52D9F3433F6}" type="presParOf" srcId="{7A65D9FB-BA57-4A35-B2B6-68266B632351}" destId="{9C0D6353-9902-4567-BD4F-BA443BCE77F9}" srcOrd="1" destOrd="0" presId="urn:microsoft.com/office/officeart/2005/8/layout/vList5"/>
    <dgm:cxn modelId="{1C2032ED-8BBD-4EF0-B662-B29E5298C4C9}" type="presParOf" srcId="{82610AB3-4453-4807-9DCE-44E347A91351}" destId="{4B85AF8C-433A-4764-A7D8-B723E0178A4C}" srcOrd="3" destOrd="0" presId="urn:microsoft.com/office/officeart/2005/8/layout/vList5"/>
    <dgm:cxn modelId="{B31CC487-8A73-40C3-9E91-B4A5CCA2241F}" type="presParOf" srcId="{82610AB3-4453-4807-9DCE-44E347A91351}" destId="{307C2701-6ABC-4EE1-8F10-C4AF2620F583}" srcOrd="4" destOrd="0" presId="urn:microsoft.com/office/officeart/2005/8/layout/vList5"/>
    <dgm:cxn modelId="{133E183C-6169-4CA3-A991-F4B8F5E2DCBE}" type="presParOf" srcId="{307C2701-6ABC-4EE1-8F10-C4AF2620F583}" destId="{AC9D6CFF-4EEA-4B80-A339-4B5E2B4A35B8}" srcOrd="0" destOrd="0" presId="urn:microsoft.com/office/officeart/2005/8/layout/vList5"/>
    <dgm:cxn modelId="{4B71AA0D-5439-405B-8967-04EDBE2F974B}" type="presParOf" srcId="{307C2701-6ABC-4EE1-8F10-C4AF2620F583}" destId="{CDF0D22A-9325-4882-A852-B022A66639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6C59F-BE60-481F-9BBC-64FDD3335338}">
      <dsp:nvSpPr>
        <dsp:cNvPr id="0" name=""/>
        <dsp:cNvSpPr/>
      </dsp:nvSpPr>
      <dsp:spPr>
        <a:xfrm rot="5400000">
          <a:off x="4208896" y="-1833278"/>
          <a:ext cx="1585579" cy="52543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altLang="en-US" sz="1400" b="1" kern="1200" noProof="0" dirty="0" smtClean="0"/>
            <a:t>Capital de Solvencia Obligatorio</a:t>
          </a:r>
          <a:endParaRPr lang="es-ES" sz="1400" b="1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altLang="en-US" sz="1400" kern="1200" noProof="0" dirty="0" smtClean="0"/>
            <a:t>Basado en riesgo y prospectivo.</a:t>
          </a:r>
          <a:endParaRPr lang="es-E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altLang="en-US" sz="1400" kern="1200" noProof="0" dirty="0" smtClean="0"/>
            <a:t>Riegos de suscripción, de mercado, de crédito y operacional.</a:t>
          </a:r>
          <a:endParaRPr lang="es-E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altLang="en-US" sz="1400" kern="1200" noProof="0" dirty="0" smtClean="0"/>
            <a:t>Formula estándar o modelo interno (desarrollado por la compañía y aprobado por el supervisor).</a:t>
          </a:r>
          <a:endParaRPr lang="es-ES" sz="1400" kern="1200" noProof="0" dirty="0"/>
        </a:p>
      </dsp:txBody>
      <dsp:txXfrm rot="-5400000">
        <a:off x="2374513" y="78507"/>
        <a:ext cx="5176944" cy="1430775"/>
      </dsp:txXfrm>
    </dsp:sp>
    <dsp:sp modelId="{E24CF811-FDE2-47DC-8871-D9E7E064FA95}">
      <dsp:nvSpPr>
        <dsp:cNvPr id="0" name=""/>
        <dsp:cNvSpPr/>
      </dsp:nvSpPr>
      <dsp:spPr>
        <a:xfrm>
          <a:off x="578940" y="6096"/>
          <a:ext cx="1795572" cy="1575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SCR</a:t>
          </a:r>
          <a:endParaRPr lang="en-GB" sz="3600" kern="1200" dirty="0"/>
        </a:p>
      </dsp:txBody>
      <dsp:txXfrm>
        <a:off x="655854" y="83010"/>
        <a:ext cx="1641744" cy="1421768"/>
      </dsp:txXfrm>
    </dsp:sp>
    <dsp:sp modelId="{9C0D6353-9902-4567-BD4F-BA443BCE77F9}">
      <dsp:nvSpPr>
        <dsp:cNvPr id="0" name=""/>
        <dsp:cNvSpPr/>
      </dsp:nvSpPr>
      <dsp:spPr>
        <a:xfrm rot="5400000">
          <a:off x="4372881" y="-196415"/>
          <a:ext cx="1260477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noProof="0" dirty="0" smtClean="0"/>
            <a:t>Capital Mínimo Obligatorio</a:t>
          </a:r>
          <a:endParaRPr lang="es-ES" sz="1400" b="1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altLang="en-US" sz="1400" kern="1200" noProof="0" dirty="0" smtClean="0"/>
            <a:t>Calculo simple – formula sencilla.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altLang="en-US" sz="1400" kern="1200" noProof="0" dirty="0" smtClean="0"/>
            <a:t>Entre 25% and 45% del SCR.</a:t>
          </a:r>
        </a:p>
      </dsp:txBody>
      <dsp:txXfrm rot="-5400000">
        <a:off x="2376269" y="1861728"/>
        <a:ext cx="5192172" cy="1137415"/>
      </dsp:txXfrm>
    </dsp:sp>
    <dsp:sp modelId="{206777EC-98FB-41E9-9B35-AAA19532AF27}">
      <dsp:nvSpPr>
        <dsp:cNvPr id="0" name=""/>
        <dsp:cNvSpPr/>
      </dsp:nvSpPr>
      <dsp:spPr>
        <a:xfrm>
          <a:off x="578940" y="1665465"/>
          <a:ext cx="1797328" cy="1575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MCR</a:t>
          </a:r>
          <a:endParaRPr lang="en-GB" sz="3600" kern="1200" dirty="0"/>
        </a:p>
      </dsp:txBody>
      <dsp:txXfrm>
        <a:off x="655854" y="1742379"/>
        <a:ext cx="1643500" cy="1421768"/>
      </dsp:txXfrm>
    </dsp:sp>
    <dsp:sp modelId="{CDF0D22A-9325-4882-A852-B022A6663981}">
      <dsp:nvSpPr>
        <dsp:cNvPr id="0" name=""/>
        <dsp:cNvSpPr/>
      </dsp:nvSpPr>
      <dsp:spPr>
        <a:xfrm rot="5400000">
          <a:off x="4372881" y="1480788"/>
          <a:ext cx="1260477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altLang="en-US" sz="1400" b="1" kern="1200" noProof="0" dirty="0" smtClean="0"/>
            <a:t>Fondos propios (capital) </a:t>
          </a:r>
          <a:r>
            <a:rPr lang="es-ES" altLang="en-US" sz="1400" kern="1200" noProof="0" dirty="0" smtClean="0"/>
            <a:t>para cubrir el SCR y el MCR.</a:t>
          </a:r>
          <a:endParaRPr lang="es-E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altLang="en-US" sz="1400" kern="1200" noProof="0" dirty="0" smtClean="0"/>
            <a:t>Deben absorber perdidas y tener una cierta calidad (permanencia, subordinación).</a:t>
          </a:r>
          <a:endParaRPr lang="es-ES" altLang="en-US" sz="1400" kern="1200" noProof="0" dirty="0"/>
        </a:p>
      </dsp:txBody>
      <dsp:txXfrm rot="-5400000">
        <a:off x="2376269" y="3538932"/>
        <a:ext cx="5192172" cy="1137415"/>
      </dsp:txXfrm>
    </dsp:sp>
    <dsp:sp modelId="{AC9D6CFF-4EEA-4B80-A339-4B5E2B4A35B8}">
      <dsp:nvSpPr>
        <dsp:cNvPr id="0" name=""/>
        <dsp:cNvSpPr/>
      </dsp:nvSpPr>
      <dsp:spPr>
        <a:xfrm>
          <a:off x="578940" y="3319841"/>
          <a:ext cx="1797328" cy="15755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Own funds</a:t>
          </a:r>
          <a:endParaRPr lang="en-GB" sz="3600" kern="1200" dirty="0"/>
        </a:p>
      </dsp:txBody>
      <dsp:txXfrm>
        <a:off x="655854" y="3396755"/>
        <a:ext cx="1643500" cy="1421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2688" cy="44735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842B566-78B7-4327-80CD-1937546ADEE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A6D708C-8251-41A4-86CE-E15E5D6DFFAE}" type="slidenum">
              <a:rPr lang="de-DE" altLang="en-US" sz="1200" smtClean="0"/>
              <a:pPr/>
              <a:t>1</a:t>
            </a:fld>
            <a:endParaRPr lang="de-DE" altLang="en-US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7863" y="809625"/>
            <a:ext cx="5392737" cy="404653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2B566-78B7-4327-80CD-1937546ADEEF}" type="slidenum">
              <a:rPr lang="de-DE" altLang="en-US" smtClean="0"/>
              <a:pPr>
                <a:defRPr/>
              </a:pPr>
              <a:t>21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52789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138681D-D0F3-4551-8A01-69628E47DC4F}" type="slidenum">
              <a:rPr lang="de-DE" altLang="en-US" smtClean="0"/>
              <a:pPr>
                <a:spcBef>
                  <a:spcPct val="0"/>
                </a:spcBef>
              </a:pPr>
              <a:t>22</a:t>
            </a:fld>
            <a:endParaRPr lang="de-DE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38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latin typeface="Arial" panose="020B0604020202020204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64E33AC-A1A4-41D2-BF4C-19BC8E53F506}" type="slidenum">
              <a:rPr lang="de-DE" altLang="de-DE"/>
              <a:pPr>
                <a:spcBef>
                  <a:spcPct val="0"/>
                </a:spcBef>
              </a:pPr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911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365C2F-5704-4A96-94A3-B11577A44610}" type="slidenum">
              <a:rPr lang="de-DE" altLang="en-US" smtClean="0"/>
              <a:pPr>
                <a:spcBef>
                  <a:spcPct val="0"/>
                </a:spcBef>
              </a:pPr>
              <a:t>3</a:t>
            </a:fld>
            <a:endParaRPr lang="de-DE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082CB8-8A24-4D09-B72B-FEE72B53BA54}" type="slidenum">
              <a:rPr lang="de-DE" altLang="de-DE"/>
              <a:pPr>
                <a:spcBef>
                  <a:spcPct val="0"/>
                </a:spcBef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715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D490203-3801-46A2-9022-973B7956B156}" type="slidenum">
              <a:rPr lang="de-DE" altLang="en-US" smtClean="0"/>
              <a:pPr>
                <a:spcBef>
                  <a:spcPct val="0"/>
                </a:spcBef>
              </a:pPr>
              <a:t>6</a:t>
            </a:fld>
            <a:endParaRPr lang="de-DE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3014CD7-06DB-4DB1-B0F2-14E8A446D498}" type="slidenum">
              <a:rPr lang="de-DE" altLang="en-US" smtClean="0"/>
              <a:pPr>
                <a:spcBef>
                  <a:spcPct val="0"/>
                </a:spcBef>
              </a:pPr>
              <a:t>8</a:t>
            </a:fld>
            <a:endParaRPr lang="de-DE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de-DE" altLang="de-DE" dirty="0" smtClean="0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645309-F0B0-4007-89B1-071BDD854AA2}" type="slidenum">
              <a:rPr lang="de-DE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1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2B566-78B7-4327-80CD-1937546ADEEF}" type="slidenum">
              <a:rPr lang="de-DE" altLang="en-US" smtClean="0"/>
              <a:pPr>
                <a:defRPr/>
              </a:pPr>
              <a:t>18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351229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2B566-78B7-4327-80CD-1937546ADEEF}" type="slidenum">
              <a:rPr lang="de-DE" altLang="en-US" smtClean="0"/>
              <a:pPr>
                <a:defRPr/>
              </a:pPr>
              <a:t>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176027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2B566-78B7-4327-80CD-1937546ADEEF}" type="slidenum">
              <a:rPr lang="de-DE" altLang="en-US" smtClean="0"/>
              <a:pPr>
                <a:defRPr/>
              </a:pPr>
              <a:t>20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35814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276C5F0-9C41-4FD0-B4E1-58FCE46DAD61}" type="datetime4">
              <a:rPr lang="en-GB"/>
              <a:pPr>
                <a:defRPr/>
              </a:pPr>
              <a:t>16 October 2018</a:t>
            </a:fld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E3C6B-B08B-4BF8-9CA6-FECEF207974C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5674-89CD-4244-BD07-CEE20F83B42A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24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9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08B67-6382-4BDE-BD62-6652D0373ECA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9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3DA1-FD56-41B7-AE3C-23701DF13099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6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88C8-2E5F-408F-83C3-5A2AE01F4AFD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2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67A85-D3F0-45CC-AE4F-C00B6BEE7917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1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E36CA-E635-43D1-B154-ADFE3F03AEB2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5CA6453C-33BB-4CB5-A8F2-D7BAD4384B35}" type="slidenum">
              <a:rPr lang="en-GB" altLang="en-US"/>
              <a:pPr>
                <a:defRPr/>
              </a:pPr>
              <a:t>‹#›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31698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F28A-EB1F-4E74-AE5A-E9508E81A744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fld id="{2C11AD3F-10B8-4B0D-8AD8-21033C2B894C}" type="slidenum">
              <a:rPr lang="en-GB" altLang="en-US"/>
              <a:pPr>
                <a:defRPr/>
              </a:pPr>
              <a:t>‹#›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419520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91ECB-CF37-4DFD-8032-FC53E4CFB57E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0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Mastertextformat bearbeiten</a:t>
            </a:r>
          </a:p>
          <a:p>
            <a:pPr lvl="1"/>
            <a:r>
              <a:rPr lang="en-GB" altLang="en-US" smtClean="0"/>
              <a:t>Zweite Ebene</a:t>
            </a:r>
          </a:p>
          <a:p>
            <a:pPr lvl="2"/>
            <a:r>
              <a:rPr lang="en-GB" altLang="en-US" smtClean="0"/>
              <a:t>Dritte Ebene</a:t>
            </a:r>
          </a:p>
          <a:p>
            <a:pPr lvl="3"/>
            <a:r>
              <a:rPr lang="en-GB" altLang="en-US" smtClean="0"/>
              <a:t>Vierte Ebene</a:t>
            </a:r>
          </a:p>
          <a:p>
            <a:pPr lvl="4"/>
            <a:r>
              <a:rPr lang="en-GB" altLang="en-US" smtClean="0"/>
              <a:t>Fünfte Ebene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+mn-lt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fld id="{ACCBB12C-0739-4049-B2F6-8945EBFBC0D0}" type="datetime4">
              <a:rPr lang="en-GB"/>
              <a:pPr>
                <a:defRPr/>
              </a:pPr>
              <a:t>16 October 2018</a:t>
            </a:fld>
            <a:endParaRPr lang="en-GB"/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7328636D-1EC0-4D41-958B-0804BCA3FB02}" type="slidenum">
              <a:rPr lang="en-GB" altLang="en-US" sz="1100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GB" altLang="en-US" sz="150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29" r:id="rId3"/>
    <p:sldLayoutId id="2147483930" r:id="rId4"/>
    <p:sldLayoutId id="2147483931" r:id="rId5"/>
    <p:sldLayoutId id="2147483932" r:id="rId6"/>
    <p:sldLayoutId id="2147483938" r:id="rId7"/>
    <p:sldLayoutId id="2147483939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  <a:cs typeface="MS PGothic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Jesus.Cisneros@eiopa.europa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550" y="1341438"/>
            <a:ext cx="7127875" cy="3455714"/>
          </a:xfrm>
        </p:spPr>
        <p:txBody>
          <a:bodyPr/>
          <a:lstStyle/>
          <a:p>
            <a:r>
              <a:rPr lang="es-ES" altLang="en-US" dirty="0" smtClean="0"/>
              <a:t>Sesión 6: </a:t>
            </a:r>
            <a:r>
              <a:rPr lang="es-ES" altLang="en-US" dirty="0"/>
              <a:t>Inversión en infraestructura. Valuación, Inversión y Adecuación del </a:t>
            </a:r>
            <a:r>
              <a:rPr lang="es-ES" altLang="en-US" dirty="0" smtClean="0"/>
              <a:t>Capital</a:t>
            </a:r>
            <a:br>
              <a:rPr lang="es-ES" altLang="en-US" dirty="0" smtClean="0"/>
            </a:br>
            <a:r>
              <a:rPr lang="es-ES" altLang="en-US" dirty="0"/>
              <a:t/>
            </a:r>
            <a:br>
              <a:rPr lang="es-ES" altLang="en-US" dirty="0"/>
            </a:br>
            <a:r>
              <a:rPr lang="es-ES" altLang="en-US" dirty="0" smtClean="0"/>
              <a:t>Jesus Cisneros</a:t>
            </a:r>
            <a:endParaRPr lang="de-DE" altLang="en-US" sz="1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00663"/>
            <a:ext cx="7435850" cy="8715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s-ES" altLang="en-US" dirty="0">
                <a:solidFill>
                  <a:srgbClr val="FFFFFF"/>
                </a:solidFill>
              </a:rPr>
              <a:t>Seminario Regional sobre Capacitación de Supervisores de Seguros de Latinoamérica ASSAL - IAIS</a:t>
            </a:r>
            <a:endParaRPr lang="pt-BR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Margen</a:t>
            </a:r>
            <a:r>
              <a:rPr lang="en-GB" dirty="0" smtClean="0"/>
              <a:t> de </a:t>
            </a:r>
            <a:r>
              <a:rPr lang="en-GB" dirty="0" err="1" smtClean="0"/>
              <a:t>riesgo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dirty="0" smtClean="0"/>
              <a:t>PBS 14.7 La </a:t>
            </a:r>
            <a:r>
              <a:rPr lang="es-ES" sz="2000" dirty="0"/>
              <a:t>valuación de reservas técnicas excede la estimación actual por un </a:t>
            </a:r>
            <a:r>
              <a:rPr lang="es-ES" sz="2000" dirty="0" smtClean="0"/>
              <a:t>margen (margen </a:t>
            </a:r>
            <a:r>
              <a:rPr lang="es-ES" sz="2000" dirty="0"/>
              <a:t>sobre la estimación actual o MOCE</a:t>
            </a:r>
            <a:r>
              <a:rPr lang="es-ES" sz="2000" dirty="0" smtClean="0"/>
              <a:t>).</a:t>
            </a:r>
          </a:p>
          <a:p>
            <a:endParaRPr lang="es-ES" sz="2000" dirty="0" smtClean="0"/>
          </a:p>
          <a:p>
            <a:r>
              <a:rPr lang="es-ES" sz="2000" dirty="0" smtClean="0"/>
              <a:t>Solvencia II es consistente con el PBS y, dentro del pasivo, incluye:</a:t>
            </a:r>
          </a:p>
          <a:p>
            <a:pPr lvl="1"/>
            <a:r>
              <a:rPr lang="es-ES" sz="1600" dirty="0"/>
              <a:t>La mejor estimación </a:t>
            </a:r>
            <a:r>
              <a:rPr lang="es-ES" sz="1600" dirty="0" smtClean="0"/>
              <a:t>de </a:t>
            </a:r>
            <a:r>
              <a:rPr lang="es-ES" sz="1600" dirty="0"/>
              <a:t>los flujos de efectivo futuros esperados, descontados utilizando una curva de </a:t>
            </a:r>
            <a:r>
              <a:rPr lang="es-ES" sz="1600" dirty="0" smtClean="0"/>
              <a:t>rendimiento, </a:t>
            </a:r>
            <a:r>
              <a:rPr lang="es-ES" sz="1600" dirty="0"/>
              <a:t>sin márgenes prudenciales.</a:t>
            </a:r>
          </a:p>
          <a:p>
            <a:pPr lvl="1"/>
            <a:r>
              <a:rPr lang="es-ES" sz="1600" b="1" dirty="0"/>
              <a:t>U</a:t>
            </a:r>
            <a:r>
              <a:rPr lang="es-ES" sz="1600" b="1" dirty="0" smtClean="0"/>
              <a:t>n margen de riesgo.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9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Margen</a:t>
            </a:r>
            <a:r>
              <a:rPr lang="en-GB" dirty="0" smtClean="0"/>
              <a:t> de </a:t>
            </a:r>
            <a:r>
              <a:rPr lang="en-GB" dirty="0" err="1" smtClean="0"/>
              <a:t>riesgo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dirty="0"/>
              <a:t>R</a:t>
            </a:r>
            <a:r>
              <a:rPr lang="es-ES" sz="2000" dirty="0" smtClean="0"/>
              <a:t>epresenta el </a:t>
            </a:r>
            <a:r>
              <a:rPr lang="es-ES" sz="2000" dirty="0"/>
              <a:t>monto que tendría que </a:t>
            </a:r>
            <a:r>
              <a:rPr lang="es-ES" sz="2000" b="1" dirty="0"/>
              <a:t>pagarse a otra </a:t>
            </a:r>
            <a:r>
              <a:rPr lang="es-ES" sz="2000" b="1" dirty="0" smtClean="0"/>
              <a:t>compañía </a:t>
            </a:r>
            <a:r>
              <a:rPr lang="es-ES" sz="2000" dirty="0" smtClean="0"/>
              <a:t>para </a:t>
            </a:r>
            <a:r>
              <a:rPr lang="es-ES" sz="2000" dirty="0"/>
              <a:t>que asuman </a:t>
            </a:r>
            <a:r>
              <a:rPr lang="es-ES" sz="2000" dirty="0" smtClean="0"/>
              <a:t>la mejor </a:t>
            </a:r>
            <a:r>
              <a:rPr lang="es-ES" sz="2000" dirty="0"/>
              <a:t>estimación. 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algn="just"/>
            <a:r>
              <a:rPr lang="es-ES" sz="2000" dirty="0"/>
              <a:t>C</a:t>
            </a:r>
            <a:r>
              <a:rPr lang="es-ES" sz="2000" dirty="0" smtClean="0"/>
              <a:t>ompensación </a:t>
            </a:r>
            <a:r>
              <a:rPr lang="es-ES" sz="2000" dirty="0"/>
              <a:t>teórica por el riesgo de que la </a:t>
            </a:r>
            <a:r>
              <a:rPr lang="es-ES" sz="2000" u="sng" dirty="0"/>
              <a:t>experiencia futura sea peor</a:t>
            </a:r>
            <a:r>
              <a:rPr lang="es-ES" sz="2000" dirty="0"/>
              <a:t> que los supuestos de mejor estimación, y </a:t>
            </a:r>
            <a:r>
              <a:rPr lang="es-ES" sz="2000" u="sng" dirty="0"/>
              <a:t>por el costo de tener capital </a:t>
            </a:r>
            <a:r>
              <a:rPr lang="es-ES" sz="2000" dirty="0"/>
              <a:t>regulatorio en contra de </a:t>
            </a:r>
            <a:r>
              <a:rPr lang="es-ES" sz="2000" dirty="0" smtClean="0"/>
              <a:t>esto, ya que el valor de mercado del pasivo no es transparente. </a:t>
            </a:r>
          </a:p>
          <a:p>
            <a:pPr marL="0" indent="0" algn="just">
              <a:buNone/>
            </a:pPr>
            <a:endParaRPr lang="es-ES" sz="2000" dirty="0"/>
          </a:p>
          <a:p>
            <a:pPr algn="just"/>
            <a:r>
              <a:rPr lang="es-ES" sz="2000" dirty="0"/>
              <a:t>S</a:t>
            </a:r>
            <a:r>
              <a:rPr lang="es-ES" sz="2000" dirty="0" smtClean="0"/>
              <a:t>e </a:t>
            </a:r>
            <a:r>
              <a:rPr lang="es-ES" sz="2000" dirty="0"/>
              <a:t>determina utilizando el método </a:t>
            </a:r>
            <a:r>
              <a:rPr lang="es-ES" sz="2000" dirty="0" smtClean="0"/>
              <a:t>"</a:t>
            </a:r>
            <a:r>
              <a:rPr lang="es-ES" sz="2000" dirty="0"/>
              <a:t>costo de capital", es decir, basado en el costo de mantener el capital para soportar aquellos riesgos que no se pueden cubrir. </a:t>
            </a:r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7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Margen</a:t>
            </a:r>
            <a:r>
              <a:rPr lang="en-GB" dirty="0" smtClean="0"/>
              <a:t> de </a:t>
            </a:r>
            <a:r>
              <a:rPr lang="en-GB" dirty="0" err="1" smtClean="0"/>
              <a:t>riesgo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000" dirty="0" smtClean="0"/>
              <a:t>Si ocurre el peor evento en 200 años, el margen de riesgo serviría para poder transferir, o cerrar el pasivo.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b="1" dirty="0"/>
              <a:t>Es diferente  a los recursos de capital o fondos propios. </a:t>
            </a:r>
            <a:r>
              <a:rPr lang="es-ES" sz="2000" b="1" dirty="0" smtClean="0"/>
              <a:t>No es parte de los requerimientos de capital</a:t>
            </a:r>
            <a:r>
              <a:rPr lang="es-ES" sz="2000" dirty="0" smtClean="0"/>
              <a:t>. </a:t>
            </a:r>
          </a:p>
          <a:p>
            <a:pPr algn="just"/>
            <a:endParaRPr lang="es-ES" sz="2000" dirty="0"/>
          </a:p>
          <a:p>
            <a:pPr algn="just"/>
            <a:endParaRPr lang="es-ES" sz="2000" dirty="0"/>
          </a:p>
          <a:p>
            <a:pPr algn="just"/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endParaRPr lang="es-ES" sz="2000" dirty="0" smtClean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1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Enfoque de Solvencia II sobre infraestructuras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dirty="0" smtClean="0"/>
              <a:t>Las </a:t>
            </a:r>
            <a:r>
              <a:rPr lang="es-ES" sz="1800" dirty="0"/>
              <a:t>aseguradoras podrían ser una fuente importante de fondos para inversiones en </a:t>
            </a:r>
            <a:r>
              <a:rPr lang="es-ES" sz="1800" dirty="0" smtClean="0"/>
              <a:t>infraestructura (capacidad de inversión, tipo de pasivos). </a:t>
            </a: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dirty="0"/>
              <a:t>R</a:t>
            </a:r>
            <a:r>
              <a:rPr lang="es-ES" sz="1800" dirty="0" smtClean="0"/>
              <a:t>equisitos </a:t>
            </a:r>
            <a:r>
              <a:rPr lang="es-ES" sz="1800" dirty="0"/>
              <a:t>de </a:t>
            </a:r>
            <a:r>
              <a:rPr lang="es-ES" sz="1800" b="1" dirty="0"/>
              <a:t>gestión de riesgos </a:t>
            </a:r>
            <a:r>
              <a:rPr lang="es-ES" sz="1800" dirty="0"/>
              <a:t>para estas </a:t>
            </a:r>
            <a:r>
              <a:rPr lang="es-ES" sz="1800" dirty="0" smtClean="0"/>
              <a:t>inversiones.</a:t>
            </a:r>
          </a:p>
          <a:p>
            <a:pPr marL="0" indent="0">
              <a:buNone/>
            </a:pPr>
            <a:endParaRPr lang="es-ES" sz="1800" dirty="0"/>
          </a:p>
          <a:p>
            <a:r>
              <a:rPr lang="es-ES" sz="1800" dirty="0" smtClean="0"/>
              <a:t>Antes </a:t>
            </a:r>
            <a:r>
              <a:rPr lang="es-ES" sz="1800" dirty="0"/>
              <a:t>de la introducción del tratamiento específico, las inversiones en infraestructura se trataron como cualquier otra inversión (por ejemplo, bonos de infraestructura como bonos corporativos</a:t>
            </a:r>
            <a:r>
              <a:rPr lang="es-ES" sz="1800" dirty="0" smtClean="0"/>
              <a:t>).</a:t>
            </a:r>
          </a:p>
          <a:p>
            <a:endParaRPr lang="es-ES" sz="1800" dirty="0"/>
          </a:p>
          <a:p>
            <a:r>
              <a:rPr lang="es-ES" sz="1800" dirty="0" smtClean="0"/>
              <a:t>Para </a:t>
            </a:r>
            <a:r>
              <a:rPr lang="es-ES" sz="1800" dirty="0"/>
              <a:t>las inversiones de </a:t>
            </a:r>
            <a:r>
              <a:rPr lang="es-ES" sz="1800" dirty="0" smtClean="0"/>
              <a:t>capital (acciones), </a:t>
            </a:r>
            <a:r>
              <a:rPr lang="es-ES" sz="1800" dirty="0"/>
              <a:t>su tratamiento dependía esencialmente de si la entidad está listada y en qué lugar. </a:t>
            </a:r>
            <a:endParaRPr lang="es-ES" sz="1800" dirty="0" smtClean="0"/>
          </a:p>
          <a:p>
            <a:r>
              <a:rPr lang="es-ES" sz="1800" dirty="0" smtClean="0"/>
              <a:t>Para </a:t>
            </a:r>
            <a:r>
              <a:rPr lang="es-ES" sz="1800" dirty="0"/>
              <a:t>la deuda, el tratamiento dependía esencialmente de la calificación y la duración de la inversión.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0467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Enfoque de Solvencia II sobre infraestructuras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800" dirty="0" smtClean="0"/>
              <a:t>En </a:t>
            </a:r>
            <a:r>
              <a:rPr lang="es-ES" sz="1800" dirty="0"/>
              <a:t>2015, EIOPA recomendó la introducción de inversiones en </a:t>
            </a:r>
            <a:r>
              <a:rPr lang="es-ES" sz="1800" b="1" dirty="0"/>
              <a:t>proyectos de infraestructura </a:t>
            </a:r>
            <a:r>
              <a:rPr lang="es-ES" sz="1800" b="1" dirty="0" smtClean="0"/>
              <a:t>admisibles,</a:t>
            </a:r>
            <a:r>
              <a:rPr lang="es-ES" sz="1800" dirty="0" smtClean="0"/>
              <a:t> </a:t>
            </a:r>
            <a:r>
              <a:rPr lang="es-ES" sz="1800" dirty="0"/>
              <a:t>donde se utiliza un vehículo de propósito especial (SPV).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smtClean="0"/>
              <a:t>Un </a:t>
            </a:r>
            <a:r>
              <a:rPr lang="es-ES" sz="1800" dirty="0"/>
              <a:t>SPV es una entidad legal que se establece para un propósito </a:t>
            </a:r>
            <a:r>
              <a:rPr lang="es-ES" sz="1800" dirty="0" smtClean="0"/>
              <a:t>específico y</a:t>
            </a:r>
            <a:r>
              <a:rPr lang="es-ES" sz="1800" dirty="0"/>
              <a:t>, por lo tanto, </a:t>
            </a:r>
            <a:r>
              <a:rPr lang="es-ES" sz="1800" dirty="0" smtClean="0"/>
              <a:t>tiene </a:t>
            </a:r>
            <a:r>
              <a:rPr lang="es-ES" sz="1800" dirty="0"/>
              <a:t>una vida útil limitada.</a:t>
            </a:r>
          </a:p>
          <a:p>
            <a:pPr algn="just"/>
            <a:endParaRPr lang="es-ES" sz="1800" dirty="0" smtClean="0"/>
          </a:p>
          <a:p>
            <a:pPr algn="just"/>
            <a:r>
              <a:rPr lang="es-ES" sz="1800" dirty="0" smtClean="0"/>
              <a:t>Las condiciones de calificación también debían cumplirse en relación, por ejemplo, con la previsibilidad de los flujos de efectivo y la solidez del marco contractual. 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smtClean="0"/>
              <a:t>Los requerimientos de capital propuestos fueron </a:t>
            </a:r>
            <a:r>
              <a:rPr lang="es-ES" sz="1800" dirty="0"/>
              <a:t>significativamente más bajos que para las inversiones de deuda y capital en otras compañías (que no son de infraestructura).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009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Enfoque de Solvencia II sobre infraestructuras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800" dirty="0" smtClean="0"/>
              <a:t>En </a:t>
            </a:r>
            <a:r>
              <a:rPr lang="es-ES" sz="1800" dirty="0"/>
              <a:t>2015, </a:t>
            </a:r>
            <a:r>
              <a:rPr lang="es-ES" sz="1800" dirty="0" smtClean="0"/>
              <a:t>EIOPA exploró </a:t>
            </a:r>
            <a:r>
              <a:rPr lang="es-ES" sz="1800" dirty="0"/>
              <a:t>si existen otras inversiones en infraestructura con un </a:t>
            </a:r>
            <a:r>
              <a:rPr lang="es-ES" sz="1800" b="1" dirty="0"/>
              <a:t>perfil de riesgo </a:t>
            </a:r>
            <a:r>
              <a:rPr lang="es-ES" sz="1800" b="1" dirty="0" smtClean="0"/>
              <a:t>diferente</a:t>
            </a:r>
            <a:r>
              <a:rPr lang="es-ES" sz="1800" dirty="0" smtClean="0"/>
              <a:t>.</a:t>
            </a:r>
          </a:p>
          <a:p>
            <a:pPr marL="0" indent="0" algn="just">
              <a:buNone/>
            </a:pPr>
            <a:endParaRPr lang="es-ES" sz="1800" dirty="0"/>
          </a:p>
          <a:p>
            <a:pPr algn="just"/>
            <a:r>
              <a:rPr lang="es-ES" sz="1800" dirty="0" smtClean="0"/>
              <a:t>EIOPA propuso crear </a:t>
            </a:r>
            <a:r>
              <a:rPr lang="es-ES" sz="1800" dirty="0"/>
              <a:t>una nueva categoría de inversiones corporativas en infraestructura “</a:t>
            </a:r>
            <a:r>
              <a:rPr lang="es-ES" sz="1800" i="1" dirty="0"/>
              <a:t>Inversiones en sociedades de infraestructuras </a:t>
            </a:r>
            <a:r>
              <a:rPr lang="es-ES" sz="1800" i="1" dirty="0" smtClean="0"/>
              <a:t>admisibles</a:t>
            </a:r>
            <a:r>
              <a:rPr lang="es-ES" sz="1800" dirty="0" smtClean="0"/>
              <a:t>”. </a:t>
            </a:r>
          </a:p>
          <a:p>
            <a:pPr marL="0" indent="0" algn="just">
              <a:buNone/>
            </a:pPr>
            <a:endParaRPr lang="es-ES" sz="1800" dirty="0"/>
          </a:p>
          <a:p>
            <a:pPr algn="just"/>
            <a:r>
              <a:rPr lang="es-ES" sz="1800" dirty="0"/>
              <a:t>E</a:t>
            </a:r>
            <a:r>
              <a:rPr lang="es-ES" sz="1800" dirty="0" smtClean="0"/>
              <a:t>s </a:t>
            </a:r>
            <a:r>
              <a:rPr lang="es-ES" sz="1800" dirty="0"/>
              <a:t>una compañía “regular”, que normalmente no tendría una vida útil fija y, en muchos casos, diferentes áreas de actividad. </a:t>
            </a:r>
            <a:endParaRPr lang="es-ES" sz="1800" dirty="0" smtClean="0"/>
          </a:p>
          <a:p>
            <a:pPr marL="0" indent="0" algn="just">
              <a:buNone/>
            </a:pPr>
            <a:endParaRPr lang="es-ES" sz="1800" dirty="0" smtClean="0"/>
          </a:p>
          <a:p>
            <a:pPr algn="just"/>
            <a:r>
              <a:rPr lang="es-ES" sz="1800" dirty="0" smtClean="0"/>
              <a:t>En </a:t>
            </a:r>
            <a:r>
              <a:rPr lang="es-ES" sz="1800" dirty="0"/>
              <a:t>contraste, para la financiación de proyectos se utiliza un vehículo de propósito especial (SPV) y los inversores a menudo tienen derechos de control específicos</a:t>
            </a:r>
            <a:r>
              <a:rPr lang="es-E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24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Enfoque de Solvencia II sobre infraestructuras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1800" dirty="0" smtClean="0"/>
              <a:t>Actualmente en Solvencia II existen </a:t>
            </a:r>
            <a:r>
              <a:rPr lang="es-ES" sz="1800" b="1" dirty="0" smtClean="0">
                <a:solidFill>
                  <a:srgbClr val="FF0000"/>
                </a:solidFill>
              </a:rPr>
              <a:t>dos tipos de inversiones diferentes en infraestructuras:</a:t>
            </a:r>
          </a:p>
          <a:p>
            <a:pPr marL="0" indent="0" algn="just">
              <a:buNone/>
            </a:pPr>
            <a:endParaRPr lang="es-ES" dirty="0" smtClean="0"/>
          </a:p>
          <a:p>
            <a:pPr marL="800100" lvl="1" indent="-342900" algn="just">
              <a:buFont typeface="+mj-lt"/>
              <a:buAutoNum type="arabicPeriod"/>
            </a:pPr>
            <a:r>
              <a:rPr lang="es-ES" sz="1800" b="1" dirty="0" smtClean="0"/>
              <a:t>Inversiones </a:t>
            </a:r>
            <a:r>
              <a:rPr lang="es-ES" sz="1800" b="1" dirty="0"/>
              <a:t>en infraestructura </a:t>
            </a:r>
            <a:r>
              <a:rPr lang="es-ES" sz="1800" b="1" dirty="0" smtClean="0"/>
              <a:t>admisibles</a:t>
            </a:r>
          </a:p>
          <a:p>
            <a:pPr marL="800100" lvl="1" indent="-342900" algn="just">
              <a:buFont typeface="+mj-lt"/>
              <a:buAutoNum type="arabicPeriod"/>
            </a:pPr>
            <a:endParaRPr lang="es-ES" sz="1800" b="1" dirty="0"/>
          </a:p>
          <a:p>
            <a:pPr marL="800100" lvl="1" indent="-342900" algn="just">
              <a:buFont typeface="+mj-lt"/>
              <a:buAutoNum type="arabicPeriod"/>
            </a:pPr>
            <a:r>
              <a:rPr lang="es-ES" sz="1800" b="1" dirty="0" smtClean="0"/>
              <a:t>Inversiones </a:t>
            </a:r>
            <a:r>
              <a:rPr lang="es-ES" sz="1800" b="1" dirty="0"/>
              <a:t>en sociedades de infraestructuras </a:t>
            </a:r>
            <a:r>
              <a:rPr lang="es-ES" sz="1800" b="1" dirty="0" smtClean="0"/>
              <a:t>admisibles </a:t>
            </a:r>
            <a:endParaRPr lang="es-ES" sz="1800" b="1" dirty="0"/>
          </a:p>
          <a:p>
            <a:pPr algn="just"/>
            <a:endParaRPr lang="es-ES" sz="1800" dirty="0" smtClean="0"/>
          </a:p>
          <a:p>
            <a:pPr algn="just"/>
            <a:r>
              <a:rPr lang="es-ES" sz="1800" dirty="0"/>
              <a:t>C</a:t>
            </a:r>
            <a:r>
              <a:rPr lang="es-ES" sz="1800" dirty="0" smtClean="0"/>
              <a:t>riterios que EIOPA propuso basados en los requerimientos de Basilea para bancos, las agencias de calificación y discusiones con expertos. </a:t>
            </a:r>
          </a:p>
        </p:txBody>
      </p:sp>
    </p:spTree>
    <p:extLst>
      <p:ext uri="{BB962C8B-B14F-4D97-AF65-F5344CB8AC3E}">
        <p14:creationId xmlns:p14="http://schemas.microsoft.com/office/powerpoint/2010/main" val="3981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Calibración de requerimientos de capital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b="1" dirty="0"/>
              <a:t>Inversiones en infraestructura admisibles</a:t>
            </a:r>
          </a:p>
          <a:p>
            <a:pPr algn="just"/>
            <a:r>
              <a:rPr lang="es-ES" sz="1800" dirty="0" smtClean="0"/>
              <a:t>Basado en </a:t>
            </a:r>
            <a:r>
              <a:rPr lang="es-ES" sz="1800" b="1" dirty="0" smtClean="0"/>
              <a:t>volatilidad de los </a:t>
            </a:r>
            <a:r>
              <a:rPr lang="es-ES" sz="1800" b="1" dirty="0"/>
              <a:t>fondos listados</a:t>
            </a:r>
            <a:r>
              <a:rPr lang="es-ES" sz="1800" dirty="0"/>
              <a:t>, que invierten principalmente en proyectos basados ​​en el Reino Unido.</a:t>
            </a:r>
          </a:p>
          <a:p>
            <a:pPr algn="just"/>
            <a:endParaRPr lang="es-ES" sz="1800" dirty="0" smtClean="0"/>
          </a:p>
          <a:p>
            <a:pPr algn="just"/>
            <a:r>
              <a:rPr lang="es-ES" sz="1800" dirty="0" smtClean="0"/>
              <a:t>Para </a:t>
            </a:r>
            <a:r>
              <a:rPr lang="es-ES" sz="1800" dirty="0"/>
              <a:t>la deuda, los cargos por riesgo de </a:t>
            </a:r>
            <a:r>
              <a:rPr lang="es-ES" sz="1800" dirty="0" smtClean="0"/>
              <a:t>crédito </a:t>
            </a:r>
            <a:r>
              <a:rPr lang="es-ES" sz="1800" dirty="0"/>
              <a:t>son aproximadamente un 30% más bajos que </a:t>
            </a:r>
            <a:r>
              <a:rPr lang="es-ES" sz="1800" dirty="0" smtClean="0"/>
              <a:t>la </a:t>
            </a:r>
            <a:r>
              <a:rPr lang="es-ES" sz="1800" dirty="0"/>
              <a:t>deuda </a:t>
            </a:r>
            <a:r>
              <a:rPr lang="es-ES" sz="1800" dirty="0" smtClean="0"/>
              <a:t>corporativa. Basado principalmente </a:t>
            </a:r>
            <a:r>
              <a:rPr lang="es-ES" sz="1800" dirty="0"/>
              <a:t>en las mayores </a:t>
            </a:r>
            <a:r>
              <a:rPr lang="es-ES" sz="1800" b="1" dirty="0"/>
              <a:t>tasas de recuperación de la deuda de infraestructura</a:t>
            </a:r>
            <a:r>
              <a:rPr lang="es-ES" sz="1800" dirty="0"/>
              <a:t>, que luego se “tradujo” en una deducción en el cargo por riesgo de margen</a:t>
            </a:r>
            <a:r>
              <a:rPr lang="es-ES" sz="1800" dirty="0" smtClean="0"/>
              <a:t>.</a:t>
            </a:r>
          </a:p>
          <a:p>
            <a:pPr marL="0" indent="0" algn="just">
              <a:buNone/>
            </a:pPr>
            <a:endParaRPr lang="es-ES" sz="1800" dirty="0"/>
          </a:p>
          <a:p>
            <a:pPr marL="0" indent="0" algn="just">
              <a:buNone/>
            </a:pPr>
            <a:r>
              <a:rPr lang="es-ES" sz="1800" b="1" dirty="0"/>
              <a:t>Inversiones en sociedades de infraestructuras admisibles </a:t>
            </a:r>
          </a:p>
          <a:p>
            <a:pPr marL="0" indent="0" algn="just">
              <a:buNone/>
            </a:pPr>
            <a:r>
              <a:rPr lang="es-ES" sz="1800" dirty="0" smtClean="0"/>
              <a:t>• </a:t>
            </a:r>
            <a:r>
              <a:rPr lang="es-ES" sz="1800" dirty="0"/>
              <a:t>El análisis de los datos de precios de </a:t>
            </a:r>
            <a:r>
              <a:rPr lang="es-ES" sz="1800" dirty="0" smtClean="0"/>
              <a:t>acciones.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9271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Impacto en los requerimientos de capital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b="1" dirty="0" smtClean="0"/>
              <a:t>Riesgo </a:t>
            </a:r>
            <a:r>
              <a:rPr lang="es-ES" sz="1800" b="1" dirty="0"/>
              <a:t>de </a:t>
            </a:r>
            <a:r>
              <a:rPr lang="es-ES" sz="1800" b="1" dirty="0" smtClean="0"/>
              <a:t>acciones</a:t>
            </a:r>
          </a:p>
          <a:p>
            <a:pPr marL="0" indent="0" algn="just">
              <a:buNone/>
            </a:pPr>
            <a:r>
              <a:rPr lang="es-ES" sz="1800" dirty="0" smtClean="0"/>
              <a:t>• </a:t>
            </a:r>
            <a:r>
              <a:rPr lang="es-ES" sz="1800" dirty="0"/>
              <a:t>El requerimiento de capital para acciones de infraestructura </a:t>
            </a:r>
            <a:r>
              <a:rPr lang="es-ES" sz="1800" dirty="0" smtClean="0"/>
              <a:t>se calcula mediante una </a:t>
            </a:r>
            <a:r>
              <a:rPr lang="es-ES" sz="1800" b="1" dirty="0"/>
              <a:t>disminución instantánea </a:t>
            </a:r>
            <a:r>
              <a:rPr lang="es-ES" sz="1800" b="1" dirty="0" smtClean="0"/>
              <a:t>del </a:t>
            </a:r>
            <a:r>
              <a:rPr lang="es-ES" sz="1800" b="1" dirty="0"/>
              <a:t>30%.</a:t>
            </a:r>
          </a:p>
          <a:p>
            <a:pPr marL="0" indent="0" algn="just">
              <a:buNone/>
            </a:pPr>
            <a:r>
              <a:rPr lang="es-ES" sz="1800" dirty="0"/>
              <a:t>• Para las acciones de infraestructura </a:t>
            </a:r>
            <a:r>
              <a:rPr lang="es-ES" sz="1800" dirty="0" smtClean="0"/>
              <a:t>corporativa es </a:t>
            </a:r>
            <a:r>
              <a:rPr lang="es-ES" sz="1800" b="1" dirty="0"/>
              <a:t>del 36%.</a:t>
            </a:r>
          </a:p>
          <a:p>
            <a:pPr marL="0" indent="0" algn="just">
              <a:buNone/>
            </a:pPr>
            <a:r>
              <a:rPr lang="es-ES" sz="1800" dirty="0"/>
              <a:t>• Esto es significativamente más bajo que el requerimiento </a:t>
            </a:r>
            <a:r>
              <a:rPr lang="es-ES" sz="1800" dirty="0" smtClean="0"/>
              <a:t>para </a:t>
            </a:r>
            <a:r>
              <a:rPr lang="es-ES" sz="1800" dirty="0"/>
              <a:t>las acciones listadas en los países </a:t>
            </a:r>
            <a:r>
              <a:rPr lang="es-ES" sz="1800" dirty="0" smtClean="0"/>
              <a:t>OCDE </a:t>
            </a:r>
            <a:r>
              <a:rPr lang="es-ES" sz="1800" dirty="0"/>
              <a:t>(39%) o </a:t>
            </a:r>
            <a:r>
              <a:rPr lang="es-ES" sz="1800" dirty="0" smtClean="0"/>
              <a:t>en </a:t>
            </a:r>
            <a:r>
              <a:rPr lang="es-ES" sz="1800" dirty="0"/>
              <a:t>otros países y las acciones no cotizadas (49%).</a:t>
            </a:r>
          </a:p>
          <a:p>
            <a:pPr marL="0" indent="0" algn="just">
              <a:buNone/>
            </a:pPr>
            <a:endParaRPr lang="es-ES" sz="1800" dirty="0"/>
          </a:p>
          <a:p>
            <a:pPr marL="0" indent="0" algn="just">
              <a:buNone/>
            </a:pPr>
            <a:r>
              <a:rPr lang="es-ES" sz="1800" b="1" dirty="0" smtClean="0"/>
              <a:t>Riesgo de crédito</a:t>
            </a:r>
            <a:endParaRPr lang="es-ES" sz="1800" b="1" dirty="0"/>
          </a:p>
          <a:p>
            <a:pPr marL="0" indent="0" algn="just">
              <a:buNone/>
            </a:pPr>
            <a:r>
              <a:rPr lang="es-ES" sz="1800" dirty="0"/>
              <a:t>• Para la deuda de infraestructura </a:t>
            </a:r>
            <a:r>
              <a:rPr lang="es-ES" sz="1800" dirty="0" smtClean="0"/>
              <a:t>admisible, los requerimientos </a:t>
            </a:r>
            <a:r>
              <a:rPr lang="es-ES" sz="1800" dirty="0"/>
              <a:t>son aproximadamente un </a:t>
            </a:r>
            <a:r>
              <a:rPr lang="es-ES" sz="1800" b="1" dirty="0"/>
              <a:t>30% más bajos </a:t>
            </a:r>
            <a:r>
              <a:rPr lang="es-ES" sz="1800" dirty="0"/>
              <a:t>que para la deuda corporativa. Esto depende de la duración y la calidad de la calidad crediticia.</a:t>
            </a:r>
          </a:p>
          <a:p>
            <a:pPr marL="0" indent="0" algn="just">
              <a:buNone/>
            </a:pPr>
            <a:r>
              <a:rPr lang="es-ES" sz="1800" dirty="0"/>
              <a:t>• Para los bonos corporativos de </a:t>
            </a:r>
            <a:r>
              <a:rPr lang="es-ES" sz="1800" dirty="0" smtClean="0"/>
              <a:t>infraestructura, son </a:t>
            </a:r>
            <a:r>
              <a:rPr lang="es-ES" sz="1800" dirty="0"/>
              <a:t>aproximadamente un </a:t>
            </a:r>
            <a:r>
              <a:rPr lang="es-ES" sz="1800" b="1" dirty="0"/>
              <a:t>25% más bajos </a:t>
            </a:r>
            <a:r>
              <a:rPr lang="es-ES" sz="1800" dirty="0"/>
              <a:t>que para la deuda corporativa.</a:t>
            </a:r>
          </a:p>
        </p:txBody>
      </p:sp>
    </p:spTree>
    <p:extLst>
      <p:ext uri="{BB962C8B-B14F-4D97-AF65-F5344CB8AC3E}">
        <p14:creationId xmlns:p14="http://schemas.microsoft.com/office/powerpoint/2010/main" val="14666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Requerimientos necesarios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b="1" dirty="0" smtClean="0"/>
              <a:t>Inversión en infraestructura admisible</a:t>
            </a:r>
          </a:p>
          <a:p>
            <a:pPr algn="just"/>
            <a:r>
              <a:rPr lang="es-ES" sz="1800" dirty="0"/>
              <a:t>Que los flujos de caja </a:t>
            </a:r>
            <a:r>
              <a:rPr lang="es-ES" sz="1800" dirty="0" smtClean="0"/>
              <a:t>sean </a:t>
            </a:r>
            <a:r>
              <a:rPr lang="es-ES" sz="1800" b="1" dirty="0" smtClean="0"/>
              <a:t>previsibles</a:t>
            </a:r>
            <a:r>
              <a:rPr lang="es-ES" sz="1800" b="1" dirty="0"/>
              <a:t> </a:t>
            </a:r>
            <a:r>
              <a:rPr lang="es-ES" sz="1800" b="1" dirty="0" smtClean="0"/>
              <a:t>y resistentes </a:t>
            </a:r>
            <a:r>
              <a:rPr lang="es-ES" sz="1800" dirty="0" smtClean="0"/>
              <a:t>a tensiones.</a:t>
            </a:r>
          </a:p>
          <a:p>
            <a:pPr algn="just"/>
            <a:endParaRPr lang="es-ES" sz="1800" dirty="0" smtClean="0"/>
          </a:p>
          <a:p>
            <a:pPr algn="just"/>
            <a:r>
              <a:rPr lang="es-ES" sz="1800" dirty="0"/>
              <a:t>Que los activos de infraestructura y la entidad de infraestructura se rijan por un marco normativo o contractual que </a:t>
            </a:r>
            <a:r>
              <a:rPr lang="es-ES" sz="1800" dirty="0" smtClean="0"/>
              <a:t>proporcione </a:t>
            </a:r>
            <a:r>
              <a:rPr lang="es-ES" sz="1800" b="1" dirty="0" smtClean="0"/>
              <a:t>elevado </a:t>
            </a:r>
            <a:r>
              <a:rPr lang="es-ES" sz="1800" b="1" dirty="0"/>
              <a:t>grado de </a:t>
            </a:r>
            <a:r>
              <a:rPr lang="es-ES" sz="1800" b="1" dirty="0" smtClean="0"/>
              <a:t>protección </a:t>
            </a:r>
            <a:r>
              <a:rPr lang="es-ES" sz="1800" dirty="0" smtClean="0"/>
              <a:t>(tasa de rendimiento regulada, colateral…).</a:t>
            </a:r>
          </a:p>
          <a:p>
            <a:pPr algn="just"/>
            <a:endParaRPr lang="es-ES" sz="1800" dirty="0" smtClean="0"/>
          </a:p>
          <a:p>
            <a:pPr algn="just"/>
            <a:r>
              <a:rPr lang="es-ES" sz="1800" dirty="0" smtClean="0"/>
              <a:t>La </a:t>
            </a:r>
            <a:r>
              <a:rPr lang="es-ES" sz="1800" dirty="0"/>
              <a:t>aseguradora puede </a:t>
            </a:r>
            <a:r>
              <a:rPr lang="es-ES" sz="1800" dirty="0" smtClean="0"/>
              <a:t>mantener </a:t>
            </a:r>
            <a:r>
              <a:rPr lang="es-ES" sz="1800" dirty="0"/>
              <a:t>la </a:t>
            </a:r>
            <a:r>
              <a:rPr lang="es-ES" sz="1800" b="1" dirty="0"/>
              <a:t>inversión hasta el </a:t>
            </a:r>
            <a:r>
              <a:rPr lang="es-ES" sz="1800" b="1" dirty="0" smtClean="0"/>
              <a:t>vencimiento</a:t>
            </a:r>
            <a:r>
              <a:rPr lang="es-ES" sz="1800" dirty="0" smtClean="0"/>
              <a:t>.</a:t>
            </a:r>
          </a:p>
          <a:p>
            <a:pPr algn="just"/>
            <a:endParaRPr lang="es-ES" sz="1800" dirty="0" smtClean="0"/>
          </a:p>
          <a:p>
            <a:pPr algn="just"/>
            <a:r>
              <a:rPr lang="es-ES" sz="1800" dirty="0"/>
              <a:t>Requerimientos adicionales </a:t>
            </a:r>
            <a:r>
              <a:rPr lang="es-ES" sz="1800" dirty="0" smtClean="0"/>
              <a:t>si la inversión no dispone de </a:t>
            </a:r>
            <a:r>
              <a:rPr lang="es-ES" sz="1800" dirty="0"/>
              <a:t>una evaluación crediticia de una ECAI </a:t>
            </a:r>
            <a:r>
              <a:rPr lang="es-ES" sz="1800" dirty="0" smtClean="0"/>
              <a:t>designada.</a:t>
            </a:r>
          </a:p>
          <a:p>
            <a:pPr algn="just"/>
            <a:endParaRPr lang="es-ES" sz="1800" dirty="0" smtClean="0"/>
          </a:p>
          <a:p>
            <a:pPr algn="just"/>
            <a:endParaRPr lang="es-ES" sz="1800" dirty="0" smtClean="0"/>
          </a:p>
          <a:p>
            <a:pPr algn="just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1811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mtClean="0"/>
              <a:t>Capital Basado en Riesgo</a:t>
            </a:r>
            <a:endParaRPr lang="en-GB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23850" y="1700213"/>
            <a:ext cx="8656638" cy="4419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s-ES" altLang="en-US" sz="4000" b="1" smtClean="0">
                <a:solidFill>
                  <a:srgbClr val="000000"/>
                </a:solidFill>
                <a:latin typeface="Calibri" panose="020F0502020204030204" pitchFamily="34" charset="0"/>
              </a:rPr>
              <a:t>PBS 17: Adecuación del capital</a:t>
            </a:r>
          </a:p>
          <a:p>
            <a:pPr marL="0" indent="0">
              <a:buFontTx/>
              <a:buNone/>
            </a:pPr>
            <a:r>
              <a:rPr lang="es-ES" altLang="en-US" i="1" smtClean="0">
                <a:latin typeface="Calibri" panose="020F0502020204030204" pitchFamily="34" charset="0"/>
              </a:rPr>
              <a:t>“El régimen de supervisión establece los requerimientos de suficiencia de capital con propósitos de solvencia, de modo que las aseguradoras puedan absorber pérdidas imprevistas significativas y provee grados de intervención supervisora.”</a:t>
            </a:r>
            <a:endParaRPr lang="en-GB" altLang="en-US" i="1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GB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Requerimientos necesarios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b="1" dirty="0" smtClean="0"/>
              <a:t>Inversiones </a:t>
            </a:r>
            <a:r>
              <a:rPr lang="es-ES" sz="1800" b="1" dirty="0"/>
              <a:t>en sociedades de infraestructuras admisibles </a:t>
            </a:r>
            <a:endParaRPr lang="es-ES" sz="1800" b="1" dirty="0" smtClean="0"/>
          </a:p>
          <a:p>
            <a:pPr algn="just"/>
            <a:r>
              <a:rPr lang="es-ES" sz="1800" dirty="0"/>
              <a:t>Que la mayor parte de los ingresos </a:t>
            </a:r>
            <a:r>
              <a:rPr lang="es-ES" sz="1800" dirty="0" smtClean="0"/>
              <a:t>de la entidad de infraestructura procedan de la propiedad, financiación, desarrollo o explotación de los activos de infraestructura radicados </a:t>
            </a:r>
            <a:r>
              <a:rPr lang="es-ES" sz="1800" dirty="0"/>
              <a:t>en el </a:t>
            </a:r>
            <a:r>
              <a:rPr lang="es-ES" sz="1800" b="1" dirty="0"/>
              <a:t>EEE o en la </a:t>
            </a:r>
            <a:r>
              <a:rPr lang="es-ES" sz="1800" b="1" dirty="0" smtClean="0"/>
              <a:t>OCDE</a:t>
            </a:r>
            <a:r>
              <a:rPr lang="es-ES" sz="1800" dirty="0" smtClean="0"/>
              <a:t>.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algn="just"/>
            <a:r>
              <a:rPr lang="es-ES" sz="1800" dirty="0"/>
              <a:t>Que los flujos de caja sean </a:t>
            </a:r>
            <a:r>
              <a:rPr lang="es-ES" sz="1800" b="1" dirty="0"/>
              <a:t>previsibles y resistentes </a:t>
            </a:r>
            <a:r>
              <a:rPr lang="es-ES" sz="1800" dirty="0"/>
              <a:t>a </a:t>
            </a:r>
            <a:r>
              <a:rPr lang="es-ES" sz="1800" dirty="0" smtClean="0"/>
              <a:t>tensiones.</a:t>
            </a:r>
          </a:p>
          <a:p>
            <a:pPr marL="0" indent="0" algn="just">
              <a:buNone/>
            </a:pPr>
            <a:endParaRPr lang="es-ES" sz="1800" dirty="0"/>
          </a:p>
          <a:p>
            <a:pPr algn="just"/>
            <a:r>
              <a:rPr lang="es-ES" sz="1800" dirty="0"/>
              <a:t>Que los ingresos estén diversificados en términos de actividades, ubicación u </a:t>
            </a:r>
            <a:r>
              <a:rPr lang="es-ES" sz="1800" dirty="0" smtClean="0"/>
              <a:t>ordenantes.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algn="just"/>
            <a:r>
              <a:rPr lang="es-ES" sz="1800" dirty="0"/>
              <a:t>La aseguradora puede mantener la </a:t>
            </a:r>
            <a:r>
              <a:rPr lang="es-ES" sz="1800" b="1" dirty="0"/>
              <a:t>inversión hasta el </a:t>
            </a:r>
            <a:r>
              <a:rPr lang="es-ES" sz="1800" b="1" dirty="0" smtClean="0"/>
              <a:t>vencimiento.</a:t>
            </a:r>
          </a:p>
          <a:p>
            <a:pPr marL="0" indent="0" algn="just">
              <a:buNone/>
            </a:pPr>
            <a:endParaRPr lang="es-ES" sz="1800" dirty="0"/>
          </a:p>
          <a:p>
            <a:pPr algn="just"/>
            <a:r>
              <a:rPr lang="es-ES" sz="1800" dirty="0"/>
              <a:t>Requerimientos adicionales si la </a:t>
            </a:r>
            <a:r>
              <a:rPr lang="es-ES" sz="1800" dirty="0" smtClean="0"/>
              <a:t>sociedad de infraestructura </a:t>
            </a:r>
            <a:r>
              <a:rPr lang="es-ES" sz="1800" dirty="0"/>
              <a:t>no dispone de una evaluación crediticia de una ECAI designada.</a:t>
            </a:r>
          </a:p>
          <a:p>
            <a:pPr algn="just"/>
            <a:endParaRPr lang="es-ES" sz="1800" dirty="0"/>
          </a:p>
          <a:p>
            <a:pPr algn="just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0035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Requerimientos necesarios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1800" b="1" dirty="0" smtClean="0"/>
              <a:t>Gestión </a:t>
            </a:r>
            <a:r>
              <a:rPr lang="es-ES" sz="1800" b="1" dirty="0"/>
              <a:t>d</a:t>
            </a:r>
            <a:r>
              <a:rPr lang="es-ES" sz="1800" b="1" dirty="0" smtClean="0"/>
              <a:t>e riesgo corporativo</a:t>
            </a:r>
          </a:p>
          <a:p>
            <a:pPr algn="just"/>
            <a:r>
              <a:rPr lang="es-ES" sz="1800" dirty="0" smtClean="0"/>
              <a:t>Deber de llevar </a:t>
            </a:r>
            <a:r>
              <a:rPr lang="es-ES" sz="1800" dirty="0"/>
              <a:t>a cabo </a:t>
            </a:r>
            <a:r>
              <a:rPr lang="es-ES" sz="1800" dirty="0" smtClean="0"/>
              <a:t>un </a:t>
            </a:r>
            <a:r>
              <a:rPr lang="es-ES" sz="1800" b="1" dirty="0" smtClean="0"/>
              <a:t>proceso </a:t>
            </a:r>
            <a:r>
              <a:rPr lang="es-ES" sz="1800" b="1" dirty="0"/>
              <a:t>de </a:t>
            </a:r>
            <a:r>
              <a:rPr lang="es-ES" sz="1800" b="1" dirty="0" smtClean="0"/>
              <a:t>diligencia </a:t>
            </a:r>
            <a:r>
              <a:rPr lang="es-ES" sz="1800" dirty="0"/>
              <a:t>antes de realizar una </a:t>
            </a:r>
            <a:r>
              <a:rPr lang="es-ES" sz="1800" dirty="0" smtClean="0"/>
              <a:t>inversión, incluyendo:</a:t>
            </a:r>
          </a:p>
          <a:p>
            <a:pPr lvl="1" algn="just"/>
            <a:r>
              <a:rPr lang="es-ES" sz="1400" dirty="0"/>
              <a:t>una evaluación documentada de la forma en que la entidad de infraestructura cumple los </a:t>
            </a:r>
            <a:r>
              <a:rPr lang="es-ES" sz="1400" dirty="0" smtClean="0"/>
              <a:t>criterios, </a:t>
            </a:r>
          </a:p>
          <a:p>
            <a:pPr lvl="1" algn="just"/>
            <a:r>
              <a:rPr lang="es-ES" sz="1400" dirty="0"/>
              <a:t>la confirmación de que cualquier modelo financiero en relación con los flujos de caja </a:t>
            </a:r>
            <a:r>
              <a:rPr lang="es-ES" sz="1400" dirty="0" smtClean="0"/>
              <a:t>ha </a:t>
            </a:r>
            <a:r>
              <a:rPr lang="es-ES" sz="1400" dirty="0"/>
              <a:t>sido sometido a un proceso de </a:t>
            </a:r>
            <a:r>
              <a:rPr lang="es-ES" sz="1400" dirty="0" smtClean="0"/>
              <a:t>validación.</a:t>
            </a:r>
          </a:p>
          <a:p>
            <a:pPr marL="457200" lvl="1" indent="0" algn="just">
              <a:buNone/>
            </a:pPr>
            <a:endParaRPr lang="es-ES" sz="1400" dirty="0" smtClean="0"/>
          </a:p>
          <a:p>
            <a:pPr algn="just"/>
            <a:r>
              <a:rPr lang="es-ES" sz="1800" dirty="0" smtClean="0"/>
              <a:t>Deber de supervisar </a:t>
            </a:r>
            <a:r>
              <a:rPr lang="es-ES" sz="1800" dirty="0"/>
              <a:t>regularmente los flujos de caja y el valor de las garantías que respalden a la entidad de infraestructura y </a:t>
            </a:r>
            <a:r>
              <a:rPr lang="es-ES" sz="1800" dirty="0" smtClean="0"/>
              <a:t>practicar pruebas </a:t>
            </a:r>
            <a:r>
              <a:rPr lang="es-ES" sz="1800" dirty="0"/>
              <a:t>de resistencia. </a:t>
            </a:r>
            <a:endParaRPr lang="es-ES" sz="1800" dirty="0" smtClean="0"/>
          </a:p>
          <a:p>
            <a:pPr marL="0" indent="0" algn="just">
              <a:buNone/>
            </a:pPr>
            <a:endParaRPr lang="es-ES" sz="1800" dirty="0" smtClean="0"/>
          </a:p>
          <a:p>
            <a:pPr algn="just"/>
            <a:r>
              <a:rPr lang="es-ES" sz="1800" dirty="0" smtClean="0"/>
              <a:t>Deber de realizar un </a:t>
            </a:r>
            <a:r>
              <a:rPr lang="es-ES" sz="1800" b="1" dirty="0" smtClean="0"/>
              <a:t>seguimiento </a:t>
            </a:r>
            <a:r>
              <a:rPr lang="es-ES" sz="1800" b="1" dirty="0"/>
              <a:t>activo </a:t>
            </a:r>
            <a:r>
              <a:rPr lang="es-ES" sz="1800" dirty="0"/>
              <a:t>de dichas </a:t>
            </a:r>
            <a:r>
              <a:rPr lang="es-ES" sz="1800" dirty="0" smtClean="0"/>
              <a:t>inversiones.</a:t>
            </a:r>
          </a:p>
          <a:p>
            <a:pPr marL="0" indent="0" algn="just">
              <a:buNone/>
            </a:pPr>
            <a:endParaRPr lang="es-ES" sz="1800" dirty="0" smtClean="0"/>
          </a:p>
          <a:p>
            <a:pPr algn="just"/>
            <a:r>
              <a:rPr lang="es-ES" sz="1800" dirty="0"/>
              <a:t>Debe de mantener la </a:t>
            </a:r>
            <a:r>
              <a:rPr lang="es-ES" sz="1800" b="1" dirty="0"/>
              <a:t>inversión hasta el </a:t>
            </a:r>
            <a:r>
              <a:rPr lang="es-ES" sz="1800" b="1" dirty="0" smtClean="0"/>
              <a:t>vencimiento.</a:t>
            </a:r>
          </a:p>
          <a:p>
            <a:pPr algn="just"/>
            <a:endParaRPr lang="es-ES" sz="1800" dirty="0"/>
          </a:p>
          <a:p>
            <a:pPr algn="just"/>
            <a:endParaRPr lang="es-ES" sz="1800" dirty="0" smtClean="0"/>
          </a:p>
          <a:p>
            <a:pPr algn="just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7090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38250" lvl="4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s-ES" altLang="en-US" sz="2400" u="sng" dirty="0"/>
              <a:t>Métodos de cálculo del SCR: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dirty="0" smtClean="0"/>
              <a:t>Fórmula estándar con simplificaciones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b="1" dirty="0" smtClean="0"/>
              <a:t>Fórmula estándar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dirty="0" smtClean="0"/>
              <a:t>Fórmula estándar + parámetros específicos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dirty="0" smtClean="0"/>
              <a:t>Fórmula estándar + modelos internos parciales </a:t>
            </a:r>
          </a:p>
          <a:p>
            <a:pPr marL="1581150" lvl="4" indent="-34290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n-US" sz="2400" dirty="0" smtClean="0"/>
              <a:t>Modelos internos</a:t>
            </a:r>
          </a:p>
          <a:p>
            <a:pPr marL="342900" lvl="1" indent="-342900" eaLnBrk="1" hangingPunct="1">
              <a:buFontTx/>
              <a:buNone/>
              <a:defRPr/>
            </a:pPr>
            <a:endParaRPr lang="es-ES" altLang="en-US" sz="2400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  <p:sp>
        <p:nvSpPr>
          <p:cNvPr id="2" name="Up-Down Arrow 1"/>
          <p:cNvSpPr/>
          <p:nvPr/>
        </p:nvSpPr>
        <p:spPr bwMode="auto">
          <a:xfrm>
            <a:off x="323528" y="1544588"/>
            <a:ext cx="1086272" cy="4260676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anchor="ctr" anchorCtr="1"/>
          <a:lstStyle/>
          <a:p>
            <a:pPr>
              <a:defRPr/>
            </a:pPr>
            <a:r>
              <a:rPr lang="en-GB" sz="2000" b="1" i="1" dirty="0" err="1">
                <a:latin typeface="+mn-lt"/>
                <a:ea typeface="ＭＳ Ｐゴシック" pitchFamily="96" charset="-128"/>
              </a:rPr>
              <a:t>Proporcionalidad</a:t>
            </a:r>
            <a:endParaRPr lang="en-GB" sz="2000" b="1" i="1" dirty="0">
              <a:latin typeface="+mn-lt"/>
              <a:ea typeface="ＭＳ Ｐゴシック" pitchFamily="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3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250825" y="1700213"/>
            <a:ext cx="8478838" cy="5089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 b="1" u="sng" smtClean="0"/>
              <a:t>SCR: Modelos internos</a:t>
            </a:r>
          </a:p>
          <a:p>
            <a:r>
              <a:rPr lang="es-ES" altLang="en-US" smtClean="0"/>
              <a:t>Necesidad de autorización del supervisor.</a:t>
            </a:r>
          </a:p>
          <a:p>
            <a:r>
              <a:rPr lang="es-ES" altLang="en-US" smtClean="0"/>
              <a:t>Responsabilidad del órgano de administración.</a:t>
            </a:r>
          </a:p>
          <a:p>
            <a:r>
              <a:rPr lang="es-ES" altLang="en-US" smtClean="0"/>
              <a:t>Uso del modelo interno en la toma de decisiones y en las actividades de gestión.</a:t>
            </a:r>
          </a:p>
          <a:p>
            <a:r>
              <a:rPr lang="es-ES" altLang="en-US" smtClean="0"/>
              <a:t>Normas de calidad estadística.</a:t>
            </a:r>
          </a:p>
          <a:p>
            <a:r>
              <a:rPr lang="es-ES" altLang="en-US" smtClean="0"/>
              <a:t>Deberá cubrir todos los riesgos significativos.</a:t>
            </a:r>
          </a:p>
          <a:p>
            <a:r>
              <a:rPr lang="es-ES" altLang="en-US" smtClean="0"/>
              <a:t>Posibilidad de tener en cuenta futuras decisiones de gestión.</a:t>
            </a:r>
          </a:p>
          <a:p>
            <a:r>
              <a:rPr lang="es-ES" altLang="en-US" smtClean="0"/>
              <a:t>Validaciones periódicas.</a:t>
            </a:r>
          </a:p>
          <a:p>
            <a:r>
              <a:rPr lang="es-ES" altLang="en-US" smtClean="0"/>
              <a:t>Justificación documental.</a:t>
            </a:r>
          </a:p>
          <a:p>
            <a:pPr lvl="1">
              <a:buFont typeface="Wingdings" panose="05000000000000000000" pitchFamily="2" charset="2"/>
              <a:buNone/>
            </a:pPr>
            <a:endParaRPr lang="es-ES" altLang="en-US" sz="2400" smtClean="0"/>
          </a:p>
          <a:p>
            <a:pPr lvl="1"/>
            <a:endParaRPr lang="es-ES" altLang="en-US" sz="2400" smtClean="0"/>
          </a:p>
          <a:p>
            <a:endParaRPr lang="es-ES" altLang="en-US" smtClean="0"/>
          </a:p>
          <a:p>
            <a:endParaRPr lang="es-ES" altLang="en-US" smtClean="0"/>
          </a:p>
          <a:p>
            <a:pPr>
              <a:buFont typeface="Wingdings" panose="05000000000000000000" pitchFamily="2" charset="2"/>
              <a:buNone/>
            </a:pPr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 smtClean="0"/>
              <a:t>Requerimiento obligatorio de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s-ES" b="1" kern="1200" dirty="0" smtClean="0">
                <a:solidFill>
                  <a:srgbClr val="0070C0"/>
                </a:solidFill>
              </a:rPr>
              <a:t>Capital adicional (o complementos)</a:t>
            </a:r>
          </a:p>
          <a:p>
            <a:pPr>
              <a:spcBef>
                <a:spcPts val="1200"/>
              </a:spcBef>
              <a:defRPr/>
            </a:pPr>
            <a:r>
              <a:rPr lang="es-ES" sz="2000" dirty="0" smtClean="0"/>
              <a:t>Los </a:t>
            </a:r>
            <a:r>
              <a:rPr lang="es-ES" sz="2000" dirty="0"/>
              <a:t>supervisores pueden imponer complementos a los SCR de las aseguradoras.</a:t>
            </a:r>
          </a:p>
          <a:p>
            <a:pPr>
              <a:spcBef>
                <a:spcPts val="1200"/>
              </a:spcBef>
              <a:defRPr/>
            </a:pPr>
            <a:r>
              <a:rPr lang="es-ES" sz="2000" dirty="0"/>
              <a:t>Razones:</a:t>
            </a:r>
          </a:p>
          <a:p>
            <a:pPr lvl="1">
              <a:spcBef>
                <a:spcPts val="1200"/>
              </a:spcBef>
              <a:defRPr/>
            </a:pPr>
            <a:r>
              <a:rPr lang="es-ES" sz="1600" dirty="0"/>
              <a:t>El </a:t>
            </a:r>
            <a:r>
              <a:rPr lang="es-ES" sz="1600" b="1" dirty="0"/>
              <a:t>perfil de riesgo </a:t>
            </a:r>
            <a:r>
              <a:rPr lang="es-ES" sz="1600" dirty="0"/>
              <a:t>se desvía significativamente de los supuestos subyacentes al cálculo de </a:t>
            </a:r>
            <a:r>
              <a:rPr lang="es-ES" sz="1600" dirty="0" smtClean="0"/>
              <a:t>SCR,</a:t>
            </a:r>
            <a:endParaRPr lang="es-ES" sz="1600" dirty="0"/>
          </a:p>
          <a:p>
            <a:pPr lvl="1">
              <a:spcBef>
                <a:spcPts val="1200"/>
              </a:spcBef>
              <a:defRPr/>
            </a:pPr>
            <a:r>
              <a:rPr lang="es-ES" sz="1600" dirty="0"/>
              <a:t>El </a:t>
            </a:r>
            <a:r>
              <a:rPr lang="es-ES" sz="1600" b="1" dirty="0"/>
              <a:t>perfil de riesgo </a:t>
            </a:r>
            <a:r>
              <a:rPr lang="es-ES" sz="1600" dirty="0"/>
              <a:t>se desvía significativamente de los supuestos subyacentes a las medidas de garantías a largo </a:t>
            </a:r>
            <a:r>
              <a:rPr lang="es-ES" sz="1600" dirty="0" smtClean="0"/>
              <a:t>plazo,</a:t>
            </a:r>
            <a:endParaRPr lang="es-ES" sz="1600" dirty="0"/>
          </a:p>
          <a:p>
            <a:pPr lvl="1">
              <a:spcBef>
                <a:spcPts val="1200"/>
              </a:spcBef>
              <a:defRPr/>
            </a:pPr>
            <a:r>
              <a:rPr lang="es-ES" sz="1600" dirty="0"/>
              <a:t>El </a:t>
            </a:r>
            <a:r>
              <a:rPr lang="es-ES" sz="1600" b="1" dirty="0"/>
              <a:t>sistema de gobierno </a:t>
            </a:r>
            <a:r>
              <a:rPr lang="es-ES" sz="1600" dirty="0"/>
              <a:t>se desvía significativamente de las normas legales.</a:t>
            </a:r>
          </a:p>
          <a:p>
            <a:pPr>
              <a:spcBef>
                <a:spcPts val="1200"/>
              </a:spcBef>
              <a:defRPr/>
            </a:pPr>
            <a:r>
              <a:rPr lang="es-ES" sz="2000" dirty="0"/>
              <a:t>Divulgación de impacto y justificación de complementos de </a:t>
            </a:r>
            <a:r>
              <a:rPr lang="es-ES" sz="2000" dirty="0" smtClean="0"/>
              <a:t>capital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23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533400" y="2349500"/>
            <a:ext cx="8153400" cy="37465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4000" b="1" dirty="0" err="1" smtClean="0"/>
              <a:t>Muchas</a:t>
            </a:r>
            <a:r>
              <a:rPr lang="en-GB" altLang="en-US" sz="4000" b="1" dirty="0" smtClean="0"/>
              <a:t> </a:t>
            </a:r>
            <a:r>
              <a:rPr lang="en-GB" altLang="en-US" sz="4000" b="1" dirty="0" err="1" smtClean="0"/>
              <a:t>gracias</a:t>
            </a:r>
            <a:endParaRPr lang="en-GB" altLang="en-US" sz="4000" b="1" dirty="0" smtClean="0"/>
          </a:p>
          <a:p>
            <a:pPr marL="0" indent="0">
              <a:buFontTx/>
              <a:buNone/>
            </a:pPr>
            <a:r>
              <a:rPr lang="en-GB" altLang="en-US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alt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0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</a:pPr>
            <a:endParaRPr lang="en-GB" alt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Jesus Cisneros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EIOPA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European Insurance and Occupational Pensions Authority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err="1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WesthafenTower</a:t>
            </a: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| </a:t>
            </a:r>
            <a:r>
              <a:rPr lang="en-GB" altLang="en-US" sz="1400" dirty="0" err="1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Westhafenplatz</a:t>
            </a: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1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60327 Frankfurt am Main | </a:t>
            </a:r>
            <a:r>
              <a:rPr lang="en-US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Germany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Tx/>
              <a:buNone/>
            </a:pPr>
            <a:r>
              <a:rPr lang="en-US" altLang="en-US" sz="1400" dirty="0" smtClean="0">
                <a:solidFill>
                  <a:srgbClr val="1F497D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Tel: +49 69 9511 19-452</a:t>
            </a:r>
            <a:endParaRPr lang="en-GB" alt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1400" dirty="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altLang="en-US" sz="1400" dirty="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Jesus.Cisneros@eiopa.europa.eu</a:t>
            </a:r>
            <a:r>
              <a:rPr lang="en-US" altLang="en-US" sz="1400" dirty="0" smtClean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altLang="en-US" sz="1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843213" y="2349500"/>
            <a:ext cx="1223962" cy="33829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11638" y="3429000"/>
            <a:ext cx="1223962" cy="23034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11638" y="2349500"/>
            <a:ext cx="1223962" cy="1008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211638" y="1844675"/>
            <a:ext cx="1223962" cy="431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987675" y="3708400"/>
            <a:ext cx="1079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Activo</a:t>
            </a: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4211638" y="4211638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Pasivo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4140200" y="2566988"/>
            <a:ext cx="1295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latin typeface="Arial" panose="020B0604020202020204" pitchFamily="34" charset="0"/>
              </a:rPr>
              <a:t>Fondos Propios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211638" y="1844675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400" b="1">
                <a:latin typeface="Arial" panose="020B0604020202020204" pitchFamily="34" charset="0"/>
              </a:rPr>
              <a:t>FP Compl</a:t>
            </a:r>
            <a:r>
              <a:rPr lang="fr-FR" altLang="en-US" sz="1800" b="1">
                <a:latin typeface="Arial" panose="020B0604020202020204" pitchFamily="34" charset="0"/>
              </a:rPr>
              <a:t>.</a:t>
            </a:r>
          </a:p>
        </p:txBody>
      </p:sp>
      <p:cxnSp>
        <p:nvCxnSpPr>
          <p:cNvPr id="14" name="Connecteur droit avec flèche 13"/>
          <p:cNvCxnSpPr>
            <a:cxnSpLocks noChangeShapeType="1"/>
          </p:cNvCxnSpPr>
          <p:nvPr/>
        </p:nvCxnSpPr>
        <p:spPr bwMode="auto">
          <a:xfrm flipV="1">
            <a:off x="5795963" y="2781300"/>
            <a:ext cx="0" cy="576263"/>
          </a:xfrm>
          <a:prstGeom prst="straightConnector1">
            <a:avLst/>
          </a:prstGeom>
          <a:noFill/>
          <a:ln w="57150" algn="ctr">
            <a:solidFill>
              <a:srgbClr val="FFCC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Connecteur droit avec flèche 14"/>
          <p:cNvCxnSpPr>
            <a:cxnSpLocks noChangeShapeType="1"/>
          </p:cNvCxnSpPr>
          <p:nvPr/>
        </p:nvCxnSpPr>
        <p:spPr bwMode="auto">
          <a:xfrm flipV="1">
            <a:off x="6227763" y="1989138"/>
            <a:ext cx="0" cy="1368425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5219700" y="3348038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FFC000"/>
                </a:solidFill>
                <a:latin typeface="Arial" panose="020B0604020202020204" pitchFamily="34" charset="0"/>
              </a:rPr>
              <a:t>MCR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6011863" y="2420938"/>
            <a:ext cx="115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SCR</a:t>
            </a:r>
          </a:p>
        </p:txBody>
      </p:sp>
      <p:sp>
        <p:nvSpPr>
          <p:cNvPr id="123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6248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6248400" cy="1066800"/>
          </a:xfrm>
        </p:spPr>
        <p:txBody>
          <a:bodyPr/>
          <a:lstStyle/>
          <a:p>
            <a:r>
              <a:rPr lang="es-ES" altLang="en-US" dirty="0" smtClean="0"/>
              <a:t>Requerimientos de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889125"/>
            <a:ext cx="8153400" cy="4419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endParaRPr lang="de-DE" alt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endParaRPr lang="de-DE" altLang="en-US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 smtClean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326506733"/>
              </p:ext>
            </p:extLst>
          </p:nvPr>
        </p:nvGraphicFramePr>
        <p:xfrm>
          <a:off x="395536" y="1556792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83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2 Marcador de contenido"/>
          <p:cNvSpPr>
            <a:spLocks noGrp="1"/>
          </p:cNvSpPr>
          <p:nvPr>
            <p:ph idx="1"/>
          </p:nvPr>
        </p:nvSpPr>
        <p:spPr>
          <a:xfrm>
            <a:off x="269875" y="1557338"/>
            <a:ext cx="8478838" cy="5089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ES" altLang="en-US" b="1" u="sng" dirty="0" smtClean="0"/>
              <a:t>Capital Mínimo Obligatorio (MCR):</a:t>
            </a:r>
          </a:p>
          <a:p>
            <a:r>
              <a:rPr lang="es-ES" altLang="en-US" dirty="0" smtClean="0"/>
              <a:t>Se cubre con FFPP básicos (Nivel 1 + Nivel 2)</a:t>
            </a:r>
          </a:p>
          <a:p>
            <a:r>
              <a:rPr lang="es-ES" altLang="en-US" dirty="0" smtClean="0"/>
              <a:t>No será inferior al 25% ni excederá del 45% SCR</a:t>
            </a:r>
          </a:p>
          <a:p>
            <a:r>
              <a:rPr lang="es-ES" altLang="en-US" dirty="0" smtClean="0"/>
              <a:t>Importes mínimos absolutos:</a:t>
            </a:r>
          </a:p>
          <a:p>
            <a:pPr lvl="1"/>
            <a:r>
              <a:rPr lang="es-ES" altLang="en-US" dirty="0" smtClean="0"/>
              <a:t>2 500 000 EUR empresas de seguros de No Vida, excepto responsabilidad civil,, Crédito y Caución</a:t>
            </a:r>
          </a:p>
          <a:p>
            <a:pPr lvl="1"/>
            <a:r>
              <a:rPr lang="es-ES" altLang="en-US" dirty="0" smtClean="0"/>
              <a:t>3 700 000 EUR - empresas de seguros de Vida y de RC, Crédito y Caución </a:t>
            </a:r>
          </a:p>
          <a:p>
            <a:pPr lvl="1"/>
            <a:r>
              <a:rPr lang="es-ES" altLang="en-US" dirty="0" smtClean="0"/>
              <a:t>3 600 000 EUR - empresas de Reaseguros, excepto en el caso de las empresas de reaseguros cautivas, en cuyo caso no será inferior a 1 200 000 EUR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n-US" dirty="0" smtClean="0">
              <a:solidFill>
                <a:srgbClr val="003366"/>
              </a:solidFill>
              <a:latin typeface="Corbel" panose="020B0503020204020204" pitchFamily="34" charset="0"/>
            </a:endParaRPr>
          </a:p>
          <a:p>
            <a:endParaRPr lang="es-ES" altLang="en-US" dirty="0" smtClean="0">
              <a:solidFill>
                <a:srgbClr val="003366"/>
              </a:solidFill>
              <a:latin typeface="Corbel" panose="020B0503020204020204" pitchFamily="34" charset="0"/>
            </a:endParaRPr>
          </a:p>
          <a:p>
            <a:endParaRPr lang="es-ES" altLang="en-US" dirty="0" smtClean="0">
              <a:solidFill>
                <a:srgbClr val="003366"/>
              </a:solidFill>
              <a:latin typeface="Corbel" panose="020B0503020204020204" pitchFamily="34" charset="0"/>
            </a:endParaRPr>
          </a:p>
          <a:p>
            <a:endParaRPr lang="es-ES" altLang="en-US" dirty="0" smtClean="0">
              <a:solidFill>
                <a:srgbClr val="003366"/>
              </a:solidFill>
              <a:latin typeface="Corbel" panose="020B0503020204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25613"/>
            <a:ext cx="6697042" cy="5286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/>
              <a:t>Capital de </a:t>
            </a:r>
            <a:r>
              <a:rPr lang="en-US" altLang="en-US" b="1" dirty="0" err="1" smtClean="0"/>
              <a:t>Solvencia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Obligatorio</a:t>
            </a:r>
            <a:r>
              <a:rPr lang="en-US" altLang="en-US" b="1" dirty="0" smtClean="0"/>
              <a:t> (SCR)</a:t>
            </a:r>
          </a:p>
        </p:txBody>
      </p:sp>
      <p:sp>
        <p:nvSpPr>
          <p:cNvPr id="16387" name="Triangle isocèle 3"/>
          <p:cNvSpPr>
            <a:spLocks noChangeArrowheads="1"/>
          </p:cNvSpPr>
          <p:nvPr/>
        </p:nvSpPr>
        <p:spPr bwMode="auto">
          <a:xfrm rot="10800000">
            <a:off x="2195513" y="2349500"/>
            <a:ext cx="4032250" cy="4318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3189288"/>
            <a:ext cx="8388350" cy="5270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US" kern="0" dirty="0">
                <a:latin typeface="+mn-lt"/>
              </a:rPr>
              <a:t>V</a:t>
            </a:r>
            <a:r>
              <a:rPr lang="es-ES" dirty="0" err="1">
                <a:latin typeface="+mn-lt"/>
              </a:rPr>
              <a:t>alor</a:t>
            </a:r>
            <a:r>
              <a:rPr lang="es-ES" dirty="0">
                <a:latin typeface="+mn-lt"/>
              </a:rPr>
              <a:t> en riesgo de los fondos propios básicos, con un nivel de confianza del 99,5 %, a un horizonte de un año. </a:t>
            </a:r>
            <a:endParaRPr lang="en-US" kern="0" dirty="0">
              <a:latin typeface="+mn-lt"/>
            </a:endParaRPr>
          </a:p>
        </p:txBody>
      </p:sp>
      <p:sp>
        <p:nvSpPr>
          <p:cNvPr id="16389" name="Triangle isocèle 5"/>
          <p:cNvSpPr>
            <a:spLocks noChangeArrowheads="1"/>
          </p:cNvSpPr>
          <p:nvPr/>
        </p:nvSpPr>
        <p:spPr bwMode="auto">
          <a:xfrm rot="10800000">
            <a:off x="2195513" y="4292600"/>
            <a:ext cx="4032250" cy="4318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288" y="5037138"/>
            <a:ext cx="8388350" cy="5286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/>
          <a:p>
            <a:pPr eaLnBrk="1" hangingPunct="1">
              <a:defRPr/>
            </a:pPr>
            <a:r>
              <a:rPr lang="en-US" sz="2000" kern="0" dirty="0" err="1">
                <a:latin typeface="+mn-lt"/>
              </a:rPr>
              <a:t>Cobertura</a:t>
            </a:r>
            <a:r>
              <a:rPr lang="en-US" sz="2000" kern="0" dirty="0">
                <a:latin typeface="+mn-lt"/>
              </a:rPr>
              <a:t> de </a:t>
            </a:r>
            <a:r>
              <a:rPr lang="en-US" sz="2000" kern="0" dirty="0" err="1">
                <a:latin typeface="+mn-lt"/>
              </a:rPr>
              <a:t>todos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err="1">
                <a:latin typeface="+mn-lt"/>
              </a:rPr>
              <a:t>los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err="1">
                <a:latin typeface="+mn-lt"/>
              </a:rPr>
              <a:t>riesgos</a:t>
            </a:r>
            <a:r>
              <a:rPr lang="en-US" sz="2000" kern="0" dirty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cuantificables a los que la entidad está expuesta, derivados de las actividades existentes y las nuevas actividades a realizar en los siguientes 12 meses</a:t>
            </a:r>
            <a:endParaRPr lang="en-US" sz="2000" kern="0" dirty="0">
              <a:latin typeface="+mn-lt"/>
            </a:endParaRPr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Marcador de contenido"/>
          <p:cNvSpPr>
            <a:spLocks noGrp="1"/>
          </p:cNvSpPr>
          <p:nvPr>
            <p:ph idx="1"/>
          </p:nvPr>
        </p:nvSpPr>
        <p:spPr>
          <a:xfrm>
            <a:off x="179388" y="1125538"/>
            <a:ext cx="8478837" cy="5089525"/>
          </a:xfrm>
        </p:spPr>
        <p:txBody>
          <a:bodyPr/>
          <a:lstStyle/>
          <a:p>
            <a:pPr lvl="1">
              <a:buFont typeface="Wingdings" panose="05000000000000000000" pitchFamily="2" charset="2"/>
              <a:buNone/>
            </a:pPr>
            <a:endParaRPr lang="es-ES" altLang="en-US" smtClean="0">
              <a:solidFill>
                <a:srgbClr val="003366"/>
              </a:solidFill>
              <a:latin typeface="Corbel" panose="020B0503020204020204" pitchFamily="34" charset="0"/>
            </a:endParaRPr>
          </a:p>
          <a:p>
            <a:pPr lvl="1"/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  <a:p>
            <a:pPr>
              <a:buFont typeface="Wingdings" panose="05000000000000000000" pitchFamily="2" charset="2"/>
              <a:buNone/>
            </a:pPr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  <a:p>
            <a:endParaRPr lang="es-ES" altLang="en-US" smtClean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4163"/>
            <a:ext cx="7945437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  <p:grpSp>
        <p:nvGrpSpPr>
          <p:cNvPr id="24581" name="Group 6"/>
          <p:cNvGrpSpPr>
            <a:grpSpLocks/>
          </p:cNvGrpSpPr>
          <p:nvPr/>
        </p:nvGrpSpPr>
        <p:grpSpPr bwMode="auto">
          <a:xfrm>
            <a:off x="1031875" y="1485900"/>
            <a:ext cx="2590800" cy="1512888"/>
            <a:chOff x="1476375" y="1844675"/>
            <a:chExt cx="2590800" cy="1512888"/>
          </a:xfrm>
        </p:grpSpPr>
        <p:cxnSp>
          <p:nvCxnSpPr>
            <p:cNvPr id="24592" name="Connecteur droit avec flèche 22"/>
            <p:cNvCxnSpPr>
              <a:cxnSpLocks noChangeShapeType="1"/>
            </p:cNvCxnSpPr>
            <p:nvPr/>
          </p:nvCxnSpPr>
          <p:spPr bwMode="auto">
            <a:xfrm>
              <a:off x="2555875" y="2276475"/>
              <a:ext cx="1511300" cy="1081088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3" name="Ellipse 23"/>
            <p:cNvSpPr>
              <a:spLocks noChangeArrowheads="1"/>
            </p:cNvSpPr>
            <p:nvPr/>
          </p:nvSpPr>
          <p:spPr bwMode="auto">
            <a:xfrm>
              <a:off x="1476375" y="1844675"/>
              <a:ext cx="2159000" cy="43180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r-FR" altLang="en-US">
                <a:latin typeface="Arial" panose="020B0604020202020204" pitchFamily="34" charset="0"/>
              </a:endParaRPr>
            </a:p>
          </p:txBody>
        </p:sp>
        <p:sp>
          <p:nvSpPr>
            <p:cNvPr id="24594" name="ZoneTexte 24"/>
            <p:cNvSpPr txBox="1">
              <a:spLocks noChangeArrowheads="1"/>
            </p:cNvSpPr>
            <p:nvPr/>
          </p:nvSpPr>
          <p:spPr bwMode="auto">
            <a:xfrm>
              <a:off x="1727200" y="1906687"/>
              <a:ext cx="18002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Riesgo de crédito</a:t>
              </a:r>
            </a:p>
          </p:txBody>
        </p:sp>
      </p:grpSp>
      <p:pic>
        <p:nvPicPr>
          <p:cNvPr id="2458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47813"/>
            <a:ext cx="245745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ZoneTexte 28"/>
          <p:cNvSpPr txBox="1">
            <a:spLocks noChangeArrowheads="1"/>
          </p:cNvSpPr>
          <p:nvPr/>
        </p:nvSpPr>
        <p:spPr bwMode="auto">
          <a:xfrm>
            <a:off x="7096125" y="4508500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Riesgo suscripción</a:t>
            </a:r>
          </a:p>
        </p:txBody>
      </p:sp>
      <p:sp>
        <p:nvSpPr>
          <p:cNvPr id="24584" name="Ellipse 19"/>
          <p:cNvSpPr>
            <a:spLocks noChangeArrowheads="1"/>
          </p:cNvSpPr>
          <p:nvPr/>
        </p:nvSpPr>
        <p:spPr bwMode="auto">
          <a:xfrm>
            <a:off x="6929438" y="4446588"/>
            <a:ext cx="2160587" cy="431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en-US">
              <a:latin typeface="Arial" panose="020B0604020202020204" pitchFamily="34" charset="0"/>
            </a:endParaRPr>
          </a:p>
        </p:txBody>
      </p:sp>
      <p:cxnSp>
        <p:nvCxnSpPr>
          <p:cNvPr id="24585" name="Connecteur droit avec flèche 30"/>
          <p:cNvCxnSpPr>
            <a:cxnSpLocks noChangeShapeType="1"/>
          </p:cNvCxnSpPr>
          <p:nvPr/>
        </p:nvCxnSpPr>
        <p:spPr bwMode="auto">
          <a:xfrm flipH="1" flipV="1">
            <a:off x="3117850" y="3249613"/>
            <a:ext cx="4451350" cy="119697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6" name="Connecteur droit avec flèche 30"/>
          <p:cNvCxnSpPr>
            <a:cxnSpLocks noChangeShapeType="1"/>
          </p:cNvCxnSpPr>
          <p:nvPr/>
        </p:nvCxnSpPr>
        <p:spPr bwMode="auto">
          <a:xfrm flipH="1" flipV="1">
            <a:off x="5732463" y="3235325"/>
            <a:ext cx="2124075" cy="1211263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7" name="Connecteur droit avec flèche 30"/>
          <p:cNvCxnSpPr>
            <a:cxnSpLocks noChangeShapeType="1"/>
          </p:cNvCxnSpPr>
          <p:nvPr/>
        </p:nvCxnSpPr>
        <p:spPr bwMode="auto">
          <a:xfrm flipH="1" flipV="1">
            <a:off x="6956425" y="3213100"/>
            <a:ext cx="1209675" cy="1233488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588" name="Group 26"/>
          <p:cNvGrpSpPr>
            <a:grpSpLocks/>
          </p:cNvGrpSpPr>
          <p:nvPr/>
        </p:nvGrpSpPr>
        <p:grpSpPr bwMode="auto">
          <a:xfrm>
            <a:off x="53975" y="2135188"/>
            <a:ext cx="2160588" cy="863600"/>
            <a:chOff x="395288" y="2565400"/>
            <a:chExt cx="2160587" cy="863600"/>
          </a:xfrm>
        </p:grpSpPr>
        <p:cxnSp>
          <p:nvCxnSpPr>
            <p:cNvPr id="24589" name="Connecteur droit avec flèche 18"/>
            <p:cNvCxnSpPr>
              <a:cxnSpLocks noChangeShapeType="1"/>
            </p:cNvCxnSpPr>
            <p:nvPr/>
          </p:nvCxnSpPr>
          <p:spPr bwMode="auto">
            <a:xfrm>
              <a:off x="1476375" y="2997200"/>
              <a:ext cx="431800" cy="43180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0" name="Ellipse 19"/>
            <p:cNvSpPr>
              <a:spLocks noChangeArrowheads="1"/>
            </p:cNvSpPr>
            <p:nvPr/>
          </p:nvSpPr>
          <p:spPr bwMode="auto">
            <a:xfrm>
              <a:off x="395288" y="2565400"/>
              <a:ext cx="2160587" cy="431800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fr-FR" altLang="en-US">
                <a:latin typeface="Arial" panose="020B0604020202020204" pitchFamily="34" charset="0"/>
              </a:endParaRPr>
            </a:p>
          </p:txBody>
        </p:sp>
        <p:sp>
          <p:nvSpPr>
            <p:cNvPr id="24591" name="ZoneTexte 20"/>
            <p:cNvSpPr txBox="1">
              <a:spLocks noChangeArrowheads="1"/>
            </p:cNvSpPr>
            <p:nvPr/>
          </p:nvSpPr>
          <p:spPr bwMode="auto">
            <a:xfrm>
              <a:off x="755576" y="2636838"/>
              <a:ext cx="180029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o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-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Times" panose="02020603050405020304" pitchFamily="18" charset="0"/>
                <a:buChar char="•"/>
                <a:defRPr sz="16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r-FR" altLang="en-US" sz="1400" b="1">
                  <a:solidFill>
                    <a:srgbClr val="FF0000"/>
                  </a:solidFill>
                  <a:latin typeface="Arial" panose="020B0604020202020204" pitchFamily="34" charset="0"/>
                </a:rPr>
                <a:t>Riesgo mercado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328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ZoneTexte 5"/>
          <p:cNvSpPr txBox="1">
            <a:spLocks noChangeArrowheads="1"/>
          </p:cNvSpPr>
          <p:nvPr/>
        </p:nvSpPr>
        <p:spPr bwMode="auto">
          <a:xfrm>
            <a:off x="1908175" y="1557338"/>
            <a:ext cx="5400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fr-FR" altLang="en-US" sz="2000" dirty="0" smtClean="0">
                <a:latin typeface="+mn-lt"/>
              </a:rPr>
              <a:t>El </a:t>
            </a:r>
            <a:r>
              <a:rPr lang="fr-FR" altLang="en-US" sz="2000" dirty="0" err="1" smtClean="0">
                <a:latin typeface="+mn-lt"/>
              </a:rPr>
              <a:t>cálculo</a:t>
            </a:r>
            <a:r>
              <a:rPr lang="fr-FR" altLang="en-US" sz="2000" dirty="0" smtClean="0">
                <a:latin typeface="+mn-lt"/>
              </a:rPr>
              <a:t> </a:t>
            </a:r>
            <a:r>
              <a:rPr lang="fr-FR" altLang="en-US" sz="2000" dirty="0" err="1" smtClean="0">
                <a:latin typeface="+mn-lt"/>
              </a:rPr>
              <a:t>del</a:t>
            </a:r>
            <a:r>
              <a:rPr lang="fr-FR" altLang="en-US" sz="2000" dirty="0" smtClean="0">
                <a:latin typeface="+mn-lt"/>
              </a:rPr>
              <a:t> SCR en la </a:t>
            </a:r>
            <a:r>
              <a:rPr lang="fr-FR" altLang="en-US" sz="2000" dirty="0" err="1" smtClean="0">
                <a:latin typeface="+mn-lt"/>
              </a:rPr>
              <a:t>fórmula</a:t>
            </a:r>
            <a:r>
              <a:rPr lang="fr-FR" altLang="en-US" sz="2000" dirty="0" smtClean="0">
                <a:latin typeface="+mn-lt"/>
              </a:rPr>
              <a:t> est</a:t>
            </a:r>
            <a:r>
              <a:rPr lang="es-ES" sz="2000" dirty="0" smtClean="0">
                <a:latin typeface="+mn-lt"/>
              </a:rPr>
              <a:t>á</a:t>
            </a:r>
            <a:r>
              <a:rPr lang="fr-FR" altLang="en-US" sz="2000" dirty="0" err="1" smtClean="0">
                <a:latin typeface="+mn-lt"/>
              </a:rPr>
              <a:t>ndar</a:t>
            </a:r>
            <a:r>
              <a:rPr lang="fr-FR" altLang="en-US" sz="2000" dirty="0" smtClean="0">
                <a:latin typeface="+mn-lt"/>
              </a:rPr>
              <a:t> sigue un </a:t>
            </a:r>
            <a:r>
              <a:rPr lang="fr-FR" altLang="en-US" sz="2000" b="1" i="1" dirty="0" err="1" smtClean="0">
                <a:latin typeface="+mn-lt"/>
              </a:rPr>
              <a:t>enfoque</a:t>
            </a:r>
            <a:r>
              <a:rPr lang="fr-FR" altLang="en-US" sz="2000" b="1" i="1" dirty="0" smtClean="0">
                <a:latin typeface="+mn-lt"/>
              </a:rPr>
              <a:t> </a:t>
            </a:r>
            <a:r>
              <a:rPr lang="fr-FR" altLang="en-US" sz="2000" b="1" i="1" dirty="0" err="1" smtClean="0">
                <a:latin typeface="+mn-lt"/>
              </a:rPr>
              <a:t>modular</a:t>
            </a:r>
            <a:endParaRPr lang="fr-FR" altLang="en-US" sz="2000" b="1" i="1" dirty="0" smtClean="0">
              <a:latin typeface="+mn-lt"/>
            </a:endParaRPr>
          </a:p>
        </p:txBody>
      </p:sp>
      <p:sp>
        <p:nvSpPr>
          <p:cNvPr id="7" name="Flèche droite 6"/>
          <p:cNvSpPr/>
          <p:nvPr/>
        </p:nvSpPr>
        <p:spPr bwMode="auto">
          <a:xfrm rot="6867681">
            <a:off x="2345532" y="2688431"/>
            <a:ext cx="1008062" cy="504825"/>
          </a:xfrm>
          <a:prstGeom prst="right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8" name="Flèche droite 7"/>
          <p:cNvSpPr/>
          <p:nvPr/>
        </p:nvSpPr>
        <p:spPr bwMode="auto">
          <a:xfrm rot="3359928">
            <a:off x="5664994" y="2693194"/>
            <a:ext cx="1008063" cy="504825"/>
          </a:xfrm>
          <a:prstGeom prst="right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ＭＳ Ｐゴシック" pitchFamily="96" charset="-128"/>
            </a:endParaRPr>
          </a:p>
        </p:txBody>
      </p:sp>
      <p:sp>
        <p:nvSpPr>
          <p:cNvPr id="22533" name="ZoneTexte 8"/>
          <p:cNvSpPr txBox="1">
            <a:spLocks noChangeArrowheads="1"/>
          </p:cNvSpPr>
          <p:nvPr/>
        </p:nvSpPr>
        <p:spPr bwMode="auto">
          <a:xfrm>
            <a:off x="611188" y="3503613"/>
            <a:ext cx="4248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Arial" panose="020B0604020202020204" pitchFamily="34" charset="0"/>
              </a:rPr>
              <a:t>Stress del Balance de Solvencia II debido a un solo riesgo</a:t>
            </a:r>
          </a:p>
        </p:txBody>
      </p:sp>
      <p:sp>
        <p:nvSpPr>
          <p:cNvPr id="22534" name="ZoneTexte 10"/>
          <p:cNvSpPr txBox="1">
            <a:spLocks noChangeArrowheads="1"/>
          </p:cNvSpPr>
          <p:nvPr/>
        </p:nvSpPr>
        <p:spPr bwMode="auto">
          <a:xfrm>
            <a:off x="4859338" y="3500438"/>
            <a:ext cx="40338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en-US" sz="2000" i="1">
                <a:latin typeface="Arial" panose="020B0604020202020204" pitchFamily="34" charset="0"/>
              </a:rPr>
              <a:t>Agregación de los distintos resultados en base a una matriz de correlación</a:t>
            </a: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1" t="21651" r="13972" b="35825"/>
          <a:stretch>
            <a:fillRect/>
          </a:stretch>
        </p:blipFill>
        <p:spPr bwMode="auto">
          <a:xfrm>
            <a:off x="5292725" y="4614863"/>
            <a:ext cx="3167063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9" t="34605" r="14661" b="21925"/>
          <a:stretch>
            <a:fillRect/>
          </a:stretch>
        </p:blipFill>
        <p:spPr bwMode="auto">
          <a:xfrm>
            <a:off x="684213" y="4292600"/>
            <a:ext cx="3959225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Requerimientos de capital en Solvencia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533400" y="260350"/>
            <a:ext cx="7494588" cy="1066800"/>
          </a:xfrm>
        </p:spPr>
        <p:txBody>
          <a:bodyPr/>
          <a:lstStyle/>
          <a:p>
            <a:r>
              <a:rPr lang="de-DE" altLang="de-DE" dirty="0" smtClean="0"/>
              <a:t>Que ocurre si los requerimientos no son alcanzados? </a:t>
            </a:r>
          </a:p>
        </p:txBody>
      </p:sp>
      <p:sp>
        <p:nvSpPr>
          <p:cNvPr id="23555" name="Inhaltsplatzhalter 2"/>
          <p:cNvSpPr txBox="1">
            <a:spLocks/>
          </p:cNvSpPr>
          <p:nvPr/>
        </p:nvSpPr>
        <p:spPr bwMode="auto">
          <a:xfrm>
            <a:off x="374650" y="1628775"/>
            <a:ext cx="84978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621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9812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s-ES" altLang="en-US" sz="2000" dirty="0" smtClean="0">
                <a:solidFill>
                  <a:srgbClr val="000000"/>
                </a:solidFill>
              </a:rPr>
              <a:t>El SCR (capital de solvencia obligatorio) corresponde a la cantidad de capital que serviría para sobrevivir las peores perdidas anuales en los próximos 200 anos</a:t>
            </a:r>
            <a:r>
              <a:rPr lang="es-ES" altLang="en-US" sz="2000" dirty="0" smtClean="0"/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n-US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n-US" sz="1800" b="1" dirty="0" smtClean="0">
                <a:solidFill>
                  <a:srgbClr val="0070C0"/>
                </a:solidFill>
              </a:rPr>
              <a:t>Incumplimiento del SCR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n-US" sz="2000" dirty="0" smtClean="0">
              <a:solidFill>
                <a:srgbClr val="000000"/>
              </a:solidFill>
            </a:endParaRPr>
          </a:p>
          <a:p>
            <a:pPr marL="0" lvl="1">
              <a:lnSpc>
                <a:spcPct val="90000"/>
              </a:lnSpc>
              <a:buFontTx/>
              <a:buNone/>
            </a:pPr>
            <a:endParaRPr lang="es-ES" altLang="en-US" sz="2400" dirty="0" smtClean="0">
              <a:solidFill>
                <a:srgbClr val="000000"/>
              </a:solidFill>
            </a:endParaRPr>
          </a:p>
          <a:p>
            <a:pPr marL="0" lvl="1">
              <a:lnSpc>
                <a:spcPct val="90000"/>
              </a:lnSpc>
              <a:buFontTx/>
              <a:buNone/>
            </a:pPr>
            <a:r>
              <a:rPr lang="es-ES" dirty="0" smtClean="0"/>
              <a:t>El MCR refleja el nivel mínimo de protección de los asegurados y beneficiarios; incumplir el MCR equivaldría a un nivel de riesgo inaceptable </a:t>
            </a:r>
            <a:r>
              <a:rPr lang="es-ES" altLang="en-US" dirty="0" smtClean="0">
                <a:solidFill>
                  <a:srgbClr val="000000"/>
                </a:solidFill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b="1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800" b="1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1800" b="1" dirty="0" smtClean="0">
                <a:solidFill>
                  <a:srgbClr val="0070C0"/>
                </a:solidFill>
              </a:rPr>
              <a:t>Incumplimiento </a:t>
            </a:r>
            <a:r>
              <a:rPr lang="en-GB" altLang="en-US" sz="1800" b="1" dirty="0">
                <a:solidFill>
                  <a:srgbClr val="0070C0"/>
                </a:solidFill>
              </a:rPr>
              <a:t>del 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MCR         </a:t>
            </a:r>
            <a:endParaRPr lang="en-GB" altLang="en-US" sz="1800" b="1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de-DE" altLang="en-US" sz="2000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de-DE" altLang="en-US" dirty="0">
              <a:solidFill>
                <a:srgbClr val="000000"/>
              </a:solidFill>
            </a:endParaRPr>
          </a:p>
        </p:txBody>
      </p:sp>
      <p:sp>
        <p:nvSpPr>
          <p:cNvPr id="23556" name="Right Arrow 1"/>
          <p:cNvSpPr>
            <a:spLocks noChangeArrowheads="1"/>
          </p:cNvSpPr>
          <p:nvPr/>
        </p:nvSpPr>
        <p:spPr bwMode="auto">
          <a:xfrm>
            <a:off x="3635375" y="2990850"/>
            <a:ext cx="503238" cy="215900"/>
          </a:xfrm>
          <a:prstGeom prst="rightArrow">
            <a:avLst>
              <a:gd name="adj1" fmla="val 50000"/>
              <a:gd name="adj2" fmla="val 4995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7" name="Right Arrow 4"/>
          <p:cNvSpPr>
            <a:spLocks noChangeArrowheads="1"/>
          </p:cNvSpPr>
          <p:nvPr/>
        </p:nvSpPr>
        <p:spPr bwMode="auto">
          <a:xfrm>
            <a:off x="3735388" y="5418138"/>
            <a:ext cx="504825" cy="215900"/>
          </a:xfrm>
          <a:prstGeom prst="rightArrow">
            <a:avLst>
              <a:gd name="adj1" fmla="val 50000"/>
              <a:gd name="adj2" fmla="val 50110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4165600" y="2764413"/>
            <a:ext cx="4679950" cy="646331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n-US" sz="2000" dirty="0" smtClean="0">
                <a:latin typeface="Arial" panose="020B0604020202020204" pitchFamily="34" charset="0"/>
              </a:rPr>
              <a:t>Mayor supervisión, la aseguradora debe tomar medidas en 6 meses</a:t>
            </a:r>
            <a:endParaRPr lang="es-ES" altLang="en-US" sz="2000" dirty="0">
              <a:latin typeface="Arial" panose="020B0604020202020204" pitchFamily="34" charset="0"/>
            </a:endParaRPr>
          </a:p>
        </p:txBody>
      </p:sp>
      <p:sp>
        <p:nvSpPr>
          <p:cNvPr id="23559" name="TextBox 2"/>
          <p:cNvSpPr txBox="1">
            <a:spLocks noChangeArrowheads="1"/>
          </p:cNvSpPr>
          <p:nvPr/>
        </p:nvSpPr>
        <p:spPr bwMode="auto">
          <a:xfrm>
            <a:off x="4287838" y="5307280"/>
            <a:ext cx="4537075" cy="646331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o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-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" panose="02020603050405020304" pitchFamily="18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" alt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La aseguradora debe tomar medidas urgentes. Posible perdida de licencia</a:t>
            </a:r>
            <a:endParaRPr lang="es-ES" altLang="en-US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Urls xmlns="http://schemas.microsoft.com/sharepoint/v3/contenttype/forms/url">
  <MobileDisplay>_layouts/15/NintexForms/Mobile/DispForm.aspx</MobileDisplay>
  <MobileEdit>_layouts/15/NintexForms/Mobile/EditForm.aspx</MobileEdit>
  <MobileNew>_layouts/15/NintexForms/Mobile/NewForm.aspx</MobileNew>
</FormUrls>
</file>

<file path=customXml/item2.xml><?xml version="1.0" encoding="utf-8"?>
<?mso-contentType ?>
<FormTemplates xmlns="http://schemas.microsoft.com/sharepoint/v3/contenttype/forms">
  <Display>NFListDisplayForm</Display>
  <Edit>NFListEditForm</Edit>
  <New>NFListEditForm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e6e20d-26c7-4e8d-a8c3-e85bcc14dad1">
      <Value>100</Value>
      <Value>79</Value>
      <Value>110</Value>
      <Value>57</Value>
      <Value>54</Value>
      <Value>1</Value>
    </TaxCatchAll>
    <ERIS_AssignedTo xmlns="ede6e20d-26c7-4e8d-a8c3-e85bcc14dad1">
      <UserInfo>
        <DisplayName/>
        <AccountId xsi:nil="true"/>
        <AccountType/>
      </UserInfo>
    </ERIS_AssignedTo>
    <j016232867a34b3a818ca594aa43c82f xmlns="ede6e20d-26c7-4e8d-a8c3-e85bcc14da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2741a941-2920-4ba4-aa70-d8ed6ac1785d</TermId>
        </TermInfo>
      </Terms>
    </j016232867a34b3a818ca594aa43c82f>
    <ERIS_AdditionalMarkings xmlns="ede6e20d-26c7-4e8d-a8c3-e85bcc14dad1" xsi:nil="true"/>
    <ERIS_Superseded_x002f_Obsolete_x003f_ xmlns="ede6e20d-26c7-4e8d-a8c3-e85bcc14dad1" xsi:nil="true"/>
    <i3abf0fc15c1409b974b102aaede5040 xmlns="ede6e20d-26c7-4e8d-a8c3-e85bcc14da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Relations</TermName>
          <TermId xmlns="http://schemas.microsoft.com/office/infopath/2007/PartnerControls">20966cc9-5b5a-46f5-9450-de15d87bd78d</TermId>
        </TermInfo>
        <TermInfo xmlns="http://schemas.microsoft.com/office/infopath/2007/PartnerControls">
          <TermName xmlns="http://schemas.microsoft.com/office/infopath/2007/PartnerControls">ASSAL</TermName>
          <TermId xmlns="http://schemas.microsoft.com/office/infopath/2007/PartnerControls">065bc031-642d-4102-8519-cd24625dd86d</TermId>
        </TermInfo>
        <TermInfo xmlns="http://schemas.microsoft.com/office/infopath/2007/PartnerControls">
          <TermName xmlns="http://schemas.microsoft.com/office/infopath/2007/PartnerControls">Insurance</TermName>
          <TermId xmlns="http://schemas.microsoft.com/office/infopath/2007/PartnerControls">7d742bda-a71f-46ed-a0a2-2b27d7f827fc</TermId>
        </TermInfo>
      </Terms>
    </i3abf0fc15c1409b974b102aaede5040>
    <ERIS_ConfidentialityLevel xmlns="ede6e20d-26c7-4e8d-a8c3-e85bcc14dad1">EIOPA Regular Use</ERIS_ConfidentialityLevel>
    <FormData xmlns="http://schemas.microsoft.com/sharepoint/v3" xsi:nil="true"/>
    <b7f154bffe8f46009c12551af6dbd4cd xmlns="ede6e20d-26c7-4e8d-a8c3-e85bcc14da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59643fe8-8b04-490a-8d3b-85b3691a4f3f</TermId>
        </TermInfo>
      </Terms>
    </b7f154bffe8f46009c12551af6dbd4cd>
    <pfd86b40a8f8477c84c04b655d462406 xmlns="ede6e20d-26c7-4e8d-a8c3-e85bcc14da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Policy Department</TermName>
          <TermId xmlns="http://schemas.microsoft.com/office/infopath/2007/PartnerControls">b4dfa58b-e139-4fed-98cd-912416c70ce5</TermId>
        </TermInfo>
      </Terms>
    </pfd86b40a8f8477c84c04b655d462406>
    <ERIS_Relation xmlns="ede6e20d-26c7-4e8d-a8c3-e85bcc14dad1" xsi:nil="true"/>
    <ERIS_OtherReference xmlns="ede6e20d-26c7-4e8d-a8c3-e85bcc14dad1" xsi:nil="true"/>
    <ERIS_ApprovalStatus xmlns="ede6e20d-26c7-4e8d-a8c3-e85bcc14dad1" xsi:nil="true"/>
    <ERIS_RecordNumber xmlns="ede6e20d-26c7-4e8d-a8c3-e85bcc14dad1">EIOPA(2018)0230904</ERIS_RecordNumb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5ABD20799BDB4A4C8CFFDCD5ED165AFC0400705C921066646749A5510994D329B1EC" ma:contentTypeVersion="43" ma:contentTypeDescription="" ma:contentTypeScope="" ma:versionID="4f1fe1a152cf6ad0b10e5e10e7a58a83">
  <xsd:schema xmlns:xsd="http://www.w3.org/2001/XMLSchema" xmlns:xs="http://www.w3.org/2001/XMLSchema" xmlns:p="http://schemas.microsoft.com/office/2006/metadata/properties" xmlns:ns1="http://schemas.microsoft.com/sharepoint/v3" xmlns:ns2="ede6e20d-26c7-4e8d-a8c3-e85bcc14dad1" targetNamespace="http://schemas.microsoft.com/office/2006/metadata/properties" ma:root="true" ma:fieldsID="dd99cabdb9f707547963f3b24e18e1f1" ns1:_="" ns2:_="">
    <xsd:import namespace="http://schemas.microsoft.com/sharepoint/v3"/>
    <xsd:import namespace="ede6e20d-26c7-4e8d-a8c3-e85bcc14dad1"/>
    <xsd:element name="properties">
      <xsd:complexType>
        <xsd:sequence>
          <xsd:element name="documentManagement">
            <xsd:complexType>
              <xsd:all>
                <xsd:element ref="ns2:b7f154bffe8f46009c12551af6dbd4cd" minOccurs="0"/>
                <xsd:element ref="ns2:TaxCatchAll" minOccurs="0"/>
                <xsd:element ref="ns2:TaxCatchAllLabel" minOccurs="0"/>
                <xsd:element ref="ns2:i3abf0fc15c1409b974b102aaede5040" minOccurs="0"/>
                <xsd:element ref="ns2:ERIS_ConfidentialityLevel"/>
                <xsd:element ref="ns2:ERIS_AdditionalMarkings" minOccurs="0"/>
                <xsd:element ref="ns2:ERIS_ApprovalStatus" minOccurs="0"/>
                <xsd:element ref="ns2:pfd86b40a8f8477c84c04b655d462406" minOccurs="0"/>
                <xsd:element ref="ns2:j016232867a34b3a818ca594aa43c82f" minOccurs="0"/>
                <xsd:element ref="ns2:ERIS_OtherReference" minOccurs="0"/>
                <xsd:element ref="ns2:ERIS_Relation" minOccurs="0"/>
                <xsd:element ref="ns2:ERIS_AssignedTo" minOccurs="0"/>
                <xsd:element ref="ns2:ERIS_Superseded_x002f_Obsolete_x003f_" minOccurs="0"/>
                <xsd:element ref="ns2:ERIS_RecordNumber" minOccurs="0"/>
                <xsd:element ref="ns1:Form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ormData" ma:index="26" nillable="true" ma:displayName="Form Data" ma:hidden="true" ma:internalName="FormData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e6e20d-26c7-4e8d-a8c3-e85bcc14dad1" elementFormDefault="qualified">
    <xsd:import namespace="http://schemas.microsoft.com/office/2006/documentManagement/types"/>
    <xsd:import namespace="http://schemas.microsoft.com/office/infopath/2007/PartnerControls"/>
    <xsd:element name="b7f154bffe8f46009c12551af6dbd4cd" ma:index="8" ma:taxonomy="true" ma:internalName="b7f154bffe8f46009c12551af6dbd4cd" ma:taxonomyFieldName="ERIS_DocumentType" ma:displayName="Document Type" ma:readOnly="false" ma:fieldId="{b7f154bf-fe8f-4600-9c12-551af6dbd4cd}" ma:sspId="2b1776d1-ae3b-49f8-a97b-1474fa7fa346" ma:termSetId="8291263e-1670-46c0-b090-f3efb02d9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fdf8cd2-efc3-429e-92be-f2bf3c81c473}" ma:internalName="TaxCatchAll" ma:showField="CatchAllData" ma:web="ede6e20d-26c7-4e8d-a8c3-e85bcc14d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fdf8cd2-efc3-429e-92be-f2bf3c81c473}" ma:internalName="TaxCatchAllLabel" ma:readOnly="true" ma:showField="CatchAllDataLabel" ma:web="ede6e20d-26c7-4e8d-a8c3-e85bcc14d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3abf0fc15c1409b974b102aaede5040" ma:index="12" ma:taxonomy="true" ma:internalName="i3abf0fc15c1409b974b102aaede5040" ma:taxonomyFieldName="ERIS_Keywords" ma:displayName="Keywords" ma:readOnly="false" ma:fieldId="{23abf0fc-15c1-409b-974b-102aaede5040}" ma:taxonomyMulti="true" ma:sspId="2b1776d1-ae3b-49f8-a97b-1474fa7fa346" ma:termSetId="041e8d27-50b6-44df-be8e-d4aba88ea6e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S_ConfidentialityLevel" ma:index="14" ma:displayName="Confidentiality Level" ma:default="EIOPA Regular Use" ma:format="Dropdown" ma:internalName="ERIS_ConfidentialityLevel" ma:readOnly="false">
      <xsd:simpleType>
        <xsd:restriction base="dms:Choice">
          <xsd:enumeration value="PUBLIC"/>
          <xsd:enumeration value="EIOPA Regular Use"/>
          <xsd:enumeration value="EIOPA Restricted Use"/>
          <xsd:enumeration value="EIOPA Confidential Use"/>
        </xsd:restriction>
      </xsd:simpleType>
    </xsd:element>
    <xsd:element name="ERIS_AdditionalMarkings" ma:index="15" nillable="true" ma:displayName="Additional Markings" ma:format="Dropdown" ma:internalName="ERIS_AdditionalMarkings">
      <xsd:simpleType>
        <xsd:union memberTypes="dms:Text">
          <xsd:simpleType>
            <xsd:restriction base="dms:Choice">
              <xsd:enumeration value="Limited"/>
              <xsd:enumeration value="Internal Use Only"/>
              <xsd:enumeration value="Personal Data"/>
              <xsd:enumeration value="Staff Matter"/>
              <xsd:enumeration value="Management Only"/>
            </xsd:restriction>
          </xsd:simpleType>
        </xsd:union>
      </xsd:simpleType>
    </xsd:element>
    <xsd:element name="ERIS_ApprovalStatus" ma:index="16" nillable="true" ma:displayName="Approval Status" ma:default="DRAFT" ma:format="Dropdown" ma:internalName="ERIS_ApprovalStatus">
      <xsd:simpleType>
        <xsd:restriction base="dms:Choice">
          <xsd:enumeration value="DRAFT"/>
          <xsd:enumeration value="UNDER REVIEW"/>
          <xsd:enumeration value="FINAL"/>
          <xsd:enumeration value="N/A"/>
        </xsd:restriction>
      </xsd:simpleType>
    </xsd:element>
    <xsd:element name="pfd86b40a8f8477c84c04b655d462406" ma:index="17" nillable="true" ma:taxonomy="true" ma:internalName="pfd86b40a8f8477c84c04b655d462406" ma:taxonomyFieldName="ERIS_Department" ma:displayName="Owner (Department)" ma:default="" ma:fieldId="{9fd86b40-a8f8-477c-84c0-4b655d462406}" ma:sspId="2b1776d1-ae3b-49f8-a97b-1474fa7fa346" ma:termSetId="2f2a64c9-9254-4d19-9904-51fea50900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16232867a34b3a818ca594aa43c82f" ma:index="19" nillable="true" ma:taxonomy="true" ma:internalName="j016232867a34b3a818ca594aa43c82f" ma:taxonomyFieldName="ERIS_Language" ma:displayName="Language" ma:default="1;#English|2741a941-2920-4ba4-aa70-d8ed6ac1785d" ma:fieldId="{30162328-67a3-4b3a-818c-a594aa43c82f}" ma:taxonomyMulti="true" ma:sspId="2b1776d1-ae3b-49f8-a97b-1474fa7fa346" ma:termSetId="315add97-73bf-465d-a942-81c36fc30c9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S_OtherReference" ma:index="21" nillable="true" ma:displayName="Other Reference" ma:internalName="ERIS_OtherReference">
      <xsd:simpleType>
        <xsd:restriction base="dms:Text"/>
      </xsd:simpleType>
    </xsd:element>
    <xsd:element name="ERIS_Relation" ma:index="22" nillable="true" ma:displayName="Relation" ma:internalName="ERIS_Relation">
      <xsd:simpleType>
        <xsd:restriction base="dms:Text"/>
      </xsd:simpleType>
    </xsd:element>
    <xsd:element name="ERIS_AssignedTo" ma:index="23" nillable="true" ma:displayName="Assigned To" ma:internalName="ERIS_AssignedTo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RIS_Superseded_x002f_Obsolete_x003f_" ma:index="24" nillable="true" ma:displayName="Superseded/Obsolete?" ma:default="0" ma:internalName="ERIS_Superseded_x002f_Obsolete_x003f_">
      <xsd:simpleType>
        <xsd:restriction base="dms:Boolean"/>
      </xsd:simpleType>
    </xsd:element>
    <xsd:element name="ERIS_RecordNumber" ma:index="25" nillable="true" ma:displayName="Record Number" ma:internalName="ERIS_RecordNumber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>
  <Display>DocumentLibraryForm</Display>
  <Edit>DocumentLibraryForm</Edit>
  <New>DocumentLibraryForm</New>
  <MobileDisplayFormUrl/>
  <MobileEditFormUrl/>
  <MobileNewFormUrl/>
</FormTemplates>
</file>

<file path=customXml/itemProps1.xml><?xml version="1.0" encoding="utf-8"?>
<ds:datastoreItem xmlns:ds="http://schemas.openxmlformats.org/officeDocument/2006/customXml" ds:itemID="{C08AE4FE-EF46-46B4-A655-1A5E06318D0F}">
  <ds:schemaRefs>
    <ds:schemaRef ds:uri="http://schemas.microsoft.com/sharepoint/v3/contenttype/forms/url"/>
  </ds:schemaRefs>
</ds:datastoreItem>
</file>

<file path=customXml/itemProps2.xml><?xml version="1.0" encoding="utf-8"?>
<ds:datastoreItem xmlns:ds="http://schemas.openxmlformats.org/officeDocument/2006/customXml" ds:itemID="{C1EDE789-FEAB-43B0-91EC-5BCFFF5E7A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185C89-DE11-41DB-BC74-49E82B959B9E}">
  <ds:schemaRefs>
    <ds:schemaRef ds:uri="ede6e20d-26c7-4e8d-a8c3-e85bcc14dad1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1553151-D2CC-4B45-BCF5-926018200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de6e20d-26c7-4e8d-a8c3-e85bcc14da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9F803402-C597-497C-B8F8-2A54A9DE364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EIOPA_presentation_temp</Template>
  <TotalTime>1144</TotalTime>
  <Words>1776</Words>
  <Application>Microsoft Office PowerPoint</Application>
  <PresentationFormat>On-screen Show (4:3)</PresentationFormat>
  <Paragraphs>237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MS PGothic</vt:lpstr>
      <vt:lpstr>MS PGothic</vt:lpstr>
      <vt:lpstr>Arial</vt:lpstr>
      <vt:lpstr>Calibri</vt:lpstr>
      <vt:lpstr>Corbel</vt:lpstr>
      <vt:lpstr>Times</vt:lpstr>
      <vt:lpstr>Times New Roman</vt:lpstr>
      <vt:lpstr>Verdana</vt:lpstr>
      <vt:lpstr>Verdana Bold</vt:lpstr>
      <vt:lpstr>Wingdings</vt:lpstr>
      <vt:lpstr>EIOPA_presentation_temp</vt:lpstr>
      <vt:lpstr>Sesión 6: Inversión en infraestructura. Valuación, Inversión y Adecuación del Capital  Jesus Cisneros</vt:lpstr>
      <vt:lpstr>Capital Basado en Riesgo</vt:lpstr>
      <vt:lpstr>Requerimientos de capital en Solvencia II</vt:lpstr>
      <vt:lpstr>Requerimientos de capital</vt:lpstr>
      <vt:lpstr>Requerimientos de capital en Solvencia II</vt:lpstr>
      <vt:lpstr>Requerimientos de capital en Solvencia II</vt:lpstr>
      <vt:lpstr>Requerimientos de capital en Solvencia II</vt:lpstr>
      <vt:lpstr>Requerimientos de capital en Solvencia II</vt:lpstr>
      <vt:lpstr>Que ocurre si los requerimientos no son alcanzados? </vt:lpstr>
      <vt:lpstr>Margen de riesgo</vt:lpstr>
      <vt:lpstr>Margen de riesgo</vt:lpstr>
      <vt:lpstr>Margen de riesgo</vt:lpstr>
      <vt:lpstr>Enfoque de Solvencia II sobre infraestructuras</vt:lpstr>
      <vt:lpstr>Enfoque de Solvencia II sobre infraestructuras</vt:lpstr>
      <vt:lpstr>Enfoque de Solvencia II sobre infraestructuras</vt:lpstr>
      <vt:lpstr>Enfoque de Solvencia II sobre infraestructuras</vt:lpstr>
      <vt:lpstr>Calibración de requerimientos de capital</vt:lpstr>
      <vt:lpstr>Impacto en los requerimientos de capital</vt:lpstr>
      <vt:lpstr>Requerimientos necesarios</vt:lpstr>
      <vt:lpstr>Requerimientos necesarios</vt:lpstr>
      <vt:lpstr>Requerimientos necesarios</vt:lpstr>
      <vt:lpstr>Requerimientos de capital en Solvencia II</vt:lpstr>
      <vt:lpstr>Requerimientos de capital en Solvencia II</vt:lpstr>
      <vt:lpstr>Requerimiento obligatorio de capital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S6- Capital basado en riesgo Lazaro Cuesta</dc:title>
  <dc:creator>Conforti, Giulia</dc:creator>
  <cp:lastModifiedBy>Jesus Cisneros</cp:lastModifiedBy>
  <cp:revision>113</cp:revision>
  <cp:lastPrinted>2018-03-23T09:39:46Z</cp:lastPrinted>
  <dcterms:created xsi:type="dcterms:W3CDTF">2011-09-29T14:10:06Z</dcterms:created>
  <dcterms:modified xsi:type="dcterms:W3CDTF">2018-10-16T16:24:46Z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0x0101005ABD20799BDB4A4C8CFFDCD5ED165AFC0400705C921066646749A5510994D329B1EC</vt:lpwstr>
  </property>
  <property fmtid="{D5CDD505-2E9C-101B-9397-08002B2CF9AE}" pid="3" name="ERIS_Keywords">
    <vt:lpwstr>54;#International Relations|20966cc9-5b5a-46f5-9450-de15d87bd78d;#57;#ASSAL|065bc031-642d-4102-8519-cd24625dd86d;#100;#Insurance|7d742bda-a71f-46ed-a0a2-2b27d7f827fc</vt:lpwstr>
  </property>
  <property fmtid="{D5CDD505-2E9C-101B-9397-08002B2CF9AE}" pid="4" name="ERIS_Department">
    <vt:lpwstr>79;#Policy Department|b4dfa58b-e139-4fed-98cd-912416c70ce5</vt:lpwstr>
  </property>
  <property fmtid="{D5CDD505-2E9C-101B-9397-08002B2CF9AE}" pid="5" name="ERIS_DocumentType">
    <vt:lpwstr>110;#Presentation|59643fe8-8b04-490a-8d3b-85b3691a4f3f</vt:lpwstr>
  </property>
  <property fmtid="{D5CDD505-2E9C-101B-9397-08002B2CF9AE}" pid="6" name="ERIS_Language">
    <vt:lpwstr>1;#English|2741a941-2920-4ba4-aa70-d8ed6ac1785d</vt:lpwstr>
  </property>
  <property fmtid="{D5CDD505-2E9C-101B-9397-08002B2CF9AE}" pid="7" name="URL">
    <vt:lpwstr/>
  </property>
  <property fmtid="{D5CDD505-2E9C-101B-9397-08002B2CF9AE}" pid="8" name="ERIS_BCC">
    <vt:lpwstr/>
  </property>
  <property fmtid="{D5CDD505-2E9C-101B-9397-08002B2CF9AE}" pid="9" name="ERIS_CC">
    <vt:lpwstr/>
  </property>
  <property fmtid="{D5CDD505-2E9C-101B-9397-08002B2CF9AE}" pid="10" name="ERIS_To">
    <vt:lpwstr/>
  </property>
  <property fmtid="{D5CDD505-2E9C-101B-9397-08002B2CF9AE}" pid="11" name="ERIS_Subject">
    <vt:lpwstr/>
  </property>
  <property fmtid="{D5CDD505-2E9C-101B-9397-08002B2CF9AE}" pid="12" name="ERIS_From">
    <vt:lpwstr/>
  </property>
  <property fmtid="{D5CDD505-2E9C-101B-9397-08002B2CF9AE}" pid="13" name="RecordPoint_WorkflowType">
    <vt:lpwstr>ActiveSubmitStub</vt:lpwstr>
  </property>
  <property fmtid="{D5CDD505-2E9C-101B-9397-08002B2CF9AE}" pid="14" name="RecordPoint_ActiveItemWebId">
    <vt:lpwstr>{5928f8e4-c8a4-4aa4-a84f-816a2b191e3d}</vt:lpwstr>
  </property>
  <property fmtid="{D5CDD505-2E9C-101B-9397-08002B2CF9AE}" pid="15" name="RecordPoint_ActiveItemSiteId">
    <vt:lpwstr>{107a66c6-4449-4fba-9d19-643279d9d6a9}</vt:lpwstr>
  </property>
  <property fmtid="{D5CDD505-2E9C-101B-9397-08002B2CF9AE}" pid="16" name="RecordPoint_ActiveItemListId">
    <vt:lpwstr>{6eb621aa-0e2c-4a6d-94ed-0c74c047a92e}</vt:lpwstr>
  </property>
  <property fmtid="{D5CDD505-2E9C-101B-9397-08002B2CF9AE}" pid="17" name="RecordPoint_ActiveItemUniqueId">
    <vt:lpwstr>{e1cdf113-a93d-410d-82ed-af82104b4642}</vt:lpwstr>
  </property>
  <property fmtid="{D5CDD505-2E9C-101B-9397-08002B2CF9AE}" pid="18" name="RecordPoint_RecordNumberSubmitted">
    <vt:lpwstr>EIOPA(2018)0230904</vt:lpwstr>
  </property>
  <property fmtid="{D5CDD505-2E9C-101B-9397-08002B2CF9AE}" pid="19" name="RecordPoint_SubmissionCompleted">
    <vt:lpwstr>2018-04-23T06:36:30.2056863+02:00</vt:lpwstr>
  </property>
</Properties>
</file>