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sldIdLst>
    <p:sldId id="268" r:id="rId2"/>
    <p:sldId id="269" r:id="rId3"/>
    <p:sldId id="260" r:id="rId4"/>
    <p:sldId id="261" r:id="rId5"/>
    <p:sldId id="271" r:id="rId6"/>
    <p:sldId id="259" r:id="rId7"/>
    <p:sldId id="264" r:id="rId8"/>
    <p:sldId id="263" r:id="rId9"/>
    <p:sldId id="266" r:id="rId10"/>
    <p:sldId id="277" r:id="rId11"/>
    <p:sldId id="275" r:id="rId12"/>
    <p:sldId id="265" r:id="rId13"/>
    <p:sldId id="280" r:id="rId14"/>
    <p:sldId id="276" r:id="rId15"/>
    <p:sldId id="278" r:id="rId16"/>
  </p:sldIdLst>
  <p:sldSz cx="9144000" cy="6858000" type="screen4x3"/>
  <p:notesSz cx="6808788" cy="99409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ED7FE"/>
    <a:srgbClr val="BAC7FE"/>
    <a:srgbClr val="99CCFF"/>
    <a:srgbClr val="7575D1"/>
    <a:srgbClr val="FFCC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5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2688" cy="44735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842B566-78B7-4327-80CD-1937546ADEE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6D708C-8251-41A4-86CE-E15E5D6DFFAE}" type="slidenum">
              <a:rPr lang="de-DE" altLang="en-US" sz="1200" smtClean="0"/>
              <a:pPr/>
              <a:t>1</a:t>
            </a:fld>
            <a:endParaRPr lang="de-DE" altLang="en-US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809625"/>
            <a:ext cx="5392737" cy="404653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DCA302-3337-451C-8CDD-708803B33630}" type="slidenum">
              <a:rPr lang="de-DE" altLang="en-US" smtClean="0"/>
              <a:pPr>
                <a:spcBef>
                  <a:spcPct val="0"/>
                </a:spcBef>
              </a:pPr>
              <a:t>3</a:t>
            </a:fld>
            <a:endParaRPr lang="de-DE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365C2F-5704-4A96-94A3-B11577A44610}" type="slidenum">
              <a:rPr lang="de-DE" altLang="en-US" smtClean="0"/>
              <a:pPr>
                <a:spcBef>
                  <a:spcPct val="0"/>
                </a:spcBef>
              </a:pPr>
              <a:t>4</a:t>
            </a:fld>
            <a:endParaRPr lang="de-DE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78FC00-26AB-408E-AA37-A24E7918590B}" type="slidenum">
              <a:rPr lang="es-E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s-E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D490203-3801-46A2-9022-973B7956B156}" type="slidenum">
              <a:rPr lang="de-DE" altLang="en-US" smtClean="0"/>
              <a:pPr>
                <a:spcBef>
                  <a:spcPct val="0"/>
                </a:spcBef>
              </a:pPr>
              <a:t>6</a:t>
            </a:fld>
            <a:endParaRPr lang="de-DE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A1C98C-AC9B-45CB-96DD-0D9FA7E231C7}" type="slidenum">
              <a:rPr lang="de-DE" altLang="en-US" smtClean="0"/>
              <a:pPr>
                <a:spcBef>
                  <a:spcPct val="0"/>
                </a:spcBef>
              </a:pPr>
              <a:t>7</a:t>
            </a:fld>
            <a:endParaRPr lang="de-DE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494E92-BF69-4B6D-A938-5848CF57F6BA}" type="slidenum">
              <a:rPr lang="de-DE" altLang="en-US" smtClean="0"/>
              <a:pPr>
                <a:spcBef>
                  <a:spcPct val="0"/>
                </a:spcBef>
              </a:pPr>
              <a:t>8</a:t>
            </a:fld>
            <a:endParaRPr lang="de-DE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3014CD7-06DB-4DB1-B0F2-14E8A446D498}" type="slidenum">
              <a:rPr lang="de-DE" altLang="en-US" smtClean="0"/>
              <a:pPr>
                <a:spcBef>
                  <a:spcPct val="0"/>
                </a:spcBef>
              </a:pPr>
              <a:t>9</a:t>
            </a:fld>
            <a:endParaRPr lang="de-DE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138681D-D0F3-4551-8A01-69628E47DC4F}" type="slidenum">
              <a:rPr lang="de-DE" altLang="en-US" smtClean="0"/>
              <a:pPr>
                <a:spcBef>
                  <a:spcPct val="0"/>
                </a:spcBef>
              </a:pPr>
              <a:t>12</a:t>
            </a:fld>
            <a:endParaRPr lang="de-DE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276C5F0-9C41-4FD0-B4E1-58FCE46DAD61}" type="datetime4">
              <a:rPr lang="en-GB"/>
              <a:pPr>
                <a:defRPr/>
              </a:pPr>
              <a:t>23 March 2018</a:t>
            </a:fld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8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E3C6B-B08B-4BF8-9CA6-FECEF207974C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4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5674-89CD-4244-BD07-CEE20F83B42A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24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9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08B67-6382-4BDE-BD62-6652D0373ECA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9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3DA1-FD56-41B7-AE3C-23701DF13099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6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388C8-2E5F-408F-83C3-5A2AE01F4AFD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2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67A85-D3F0-45CC-AE4F-C00B6BEE7917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1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E36CA-E635-43D1-B154-ADFE3F03AEB2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5CA6453C-33BB-4CB5-A8F2-D7BAD4384B35}" type="slidenum">
              <a:rPr lang="en-GB" altLang="en-US"/>
              <a:pPr>
                <a:defRPr/>
              </a:pPr>
              <a:t>‹#›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31698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F28A-EB1F-4E74-AE5A-E9508E81A744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2C11AD3F-10B8-4B0D-8AD8-21033C2B894C}" type="slidenum">
              <a:rPr lang="en-GB" altLang="en-US"/>
              <a:pPr>
                <a:defRPr/>
              </a:pPr>
              <a:t>‹#›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419520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91ECB-CF37-4DFD-8032-FC53E4CFB57E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10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ACCBB12C-0739-4049-B2F6-8945EBFBC0D0}" type="datetime4">
              <a:rPr lang="en-GB"/>
              <a:pPr>
                <a:defRPr/>
              </a:pPr>
              <a:t>23 March 2018</a:t>
            </a:fld>
            <a:endParaRPr lang="en-GB"/>
          </a:p>
        </p:txBody>
      </p:sp>
      <p:pic>
        <p:nvPicPr>
          <p:cNvPr id="1028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eiopa_weis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7328636D-1EC0-4D41-958B-0804BCA3FB02}" type="slidenum">
              <a:rPr lang="en-GB" altLang="en-US" sz="1100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GB" altLang="en-US" sz="15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29" r:id="rId3"/>
    <p:sldLayoutId id="2147483930" r:id="rId4"/>
    <p:sldLayoutId id="2147483931" r:id="rId5"/>
    <p:sldLayoutId id="2147483932" r:id="rId6"/>
    <p:sldLayoutId id="2147483938" r:id="rId7"/>
    <p:sldLayoutId id="2147483939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azaro.cuesta@eiopa.europa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550" y="1341438"/>
            <a:ext cx="7127875" cy="2824162"/>
          </a:xfrm>
        </p:spPr>
        <p:txBody>
          <a:bodyPr/>
          <a:lstStyle/>
          <a:p>
            <a:r>
              <a:rPr lang="es-ES" altLang="en-US" smtClean="0"/>
              <a:t>Sesión 6: Capital Basado en Riesgo</a:t>
            </a:r>
            <a:br>
              <a:rPr lang="es-ES" altLang="en-US" smtClean="0"/>
            </a:br>
            <a:r>
              <a:rPr lang="es-ES" altLang="en-US" smtClean="0"/>
              <a:t>PBS 17: Adecuación del capital</a:t>
            </a:r>
            <a:endParaRPr lang="de-DE" altLang="en-US" sz="18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300663"/>
            <a:ext cx="7435850" cy="8715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s-ES" altLang="en-US" smtClean="0">
                <a:solidFill>
                  <a:srgbClr val="FFFFFF"/>
                </a:solidFill>
              </a:rPr>
              <a:t>XXIX Asamblea Anual de ASSAL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s-ES" altLang="en-US" smtClean="0">
                <a:solidFill>
                  <a:srgbClr val="FFFFFF"/>
                </a:solidFill>
              </a:rPr>
              <a:t>XIX Conferencia Sobre Regulación y Supervisión de Seguros</a:t>
            </a:r>
            <a:r>
              <a:rPr lang="en-GB" altLang="en-US" smtClean="0">
                <a:solidFill>
                  <a:srgbClr val="FFFFFF"/>
                </a:solidFill>
              </a:rPr>
              <a:t/>
            </a:r>
            <a:br>
              <a:rPr lang="en-GB" altLang="en-US" smtClean="0">
                <a:solidFill>
                  <a:srgbClr val="FFFFFF"/>
                </a:solidFill>
              </a:rPr>
            </a:br>
            <a:r>
              <a:rPr lang="pt-BR" altLang="en-US" smtClean="0">
                <a:solidFill>
                  <a:srgbClr val="FFFFFF"/>
                </a:solidFill>
              </a:rPr>
              <a:t>Santo Domingo (República Dominicana), 10 Abril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Marcador de contenido"/>
          <p:cNvSpPr>
            <a:spLocks noGrp="1"/>
          </p:cNvSpPr>
          <p:nvPr>
            <p:ph idx="1"/>
          </p:nvPr>
        </p:nvSpPr>
        <p:spPr>
          <a:xfrm>
            <a:off x="179388" y="1125538"/>
            <a:ext cx="8478837" cy="5089525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s-ES" altLang="en-US" smtClean="0">
              <a:solidFill>
                <a:srgbClr val="003366"/>
              </a:solidFill>
              <a:latin typeface="Corbel" panose="020B0503020204020204" pitchFamily="34" charset="0"/>
            </a:endParaRPr>
          </a:p>
          <a:p>
            <a:pPr lvl="1"/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  <a:p>
            <a:pPr>
              <a:buFont typeface="Wingdings" panose="05000000000000000000" pitchFamily="2" charset="2"/>
              <a:buNone/>
            </a:pPr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4163"/>
            <a:ext cx="7945437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  <p:grpSp>
        <p:nvGrpSpPr>
          <p:cNvPr id="24581" name="Group 6"/>
          <p:cNvGrpSpPr>
            <a:grpSpLocks/>
          </p:cNvGrpSpPr>
          <p:nvPr/>
        </p:nvGrpSpPr>
        <p:grpSpPr bwMode="auto">
          <a:xfrm>
            <a:off x="1031875" y="1485900"/>
            <a:ext cx="2590800" cy="1512888"/>
            <a:chOff x="1476375" y="1844675"/>
            <a:chExt cx="2590800" cy="1512888"/>
          </a:xfrm>
        </p:grpSpPr>
        <p:cxnSp>
          <p:nvCxnSpPr>
            <p:cNvPr id="24592" name="Connecteur droit avec flèche 22"/>
            <p:cNvCxnSpPr>
              <a:cxnSpLocks noChangeShapeType="1"/>
            </p:cNvCxnSpPr>
            <p:nvPr/>
          </p:nvCxnSpPr>
          <p:spPr bwMode="auto">
            <a:xfrm>
              <a:off x="2555875" y="2276475"/>
              <a:ext cx="1511300" cy="10810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3" name="Ellipse 23"/>
            <p:cNvSpPr>
              <a:spLocks noChangeArrowheads="1"/>
            </p:cNvSpPr>
            <p:nvPr/>
          </p:nvSpPr>
          <p:spPr bwMode="auto">
            <a:xfrm>
              <a:off x="1476375" y="1844675"/>
              <a:ext cx="2159000" cy="43180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r-FR" altLang="en-US">
                <a:latin typeface="Arial" panose="020B0604020202020204" pitchFamily="34" charset="0"/>
              </a:endParaRPr>
            </a:p>
          </p:txBody>
        </p:sp>
        <p:sp>
          <p:nvSpPr>
            <p:cNvPr id="24594" name="ZoneTexte 24"/>
            <p:cNvSpPr txBox="1">
              <a:spLocks noChangeArrowheads="1"/>
            </p:cNvSpPr>
            <p:nvPr/>
          </p:nvSpPr>
          <p:spPr bwMode="auto">
            <a:xfrm>
              <a:off x="1727200" y="1906687"/>
              <a:ext cx="18002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Riesgo de crédito</a:t>
              </a:r>
            </a:p>
          </p:txBody>
        </p:sp>
      </p:grpSp>
      <p:pic>
        <p:nvPicPr>
          <p:cNvPr id="2458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47813"/>
            <a:ext cx="245745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ZoneTexte 28"/>
          <p:cNvSpPr txBox="1">
            <a:spLocks noChangeArrowheads="1"/>
          </p:cNvSpPr>
          <p:nvPr/>
        </p:nvSpPr>
        <p:spPr bwMode="auto">
          <a:xfrm>
            <a:off x="7096125" y="4508500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Riesgo suscripción</a:t>
            </a:r>
          </a:p>
        </p:txBody>
      </p:sp>
      <p:sp>
        <p:nvSpPr>
          <p:cNvPr id="24584" name="Ellipse 19"/>
          <p:cNvSpPr>
            <a:spLocks noChangeArrowheads="1"/>
          </p:cNvSpPr>
          <p:nvPr/>
        </p:nvSpPr>
        <p:spPr bwMode="auto">
          <a:xfrm>
            <a:off x="6929438" y="4446588"/>
            <a:ext cx="2160587" cy="431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cxnSp>
        <p:nvCxnSpPr>
          <p:cNvPr id="24585" name="Connecteur droit avec flèche 30"/>
          <p:cNvCxnSpPr>
            <a:cxnSpLocks noChangeShapeType="1"/>
          </p:cNvCxnSpPr>
          <p:nvPr/>
        </p:nvCxnSpPr>
        <p:spPr bwMode="auto">
          <a:xfrm flipH="1" flipV="1">
            <a:off x="3117850" y="3249613"/>
            <a:ext cx="4451350" cy="119697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6" name="Connecteur droit avec flèche 30"/>
          <p:cNvCxnSpPr>
            <a:cxnSpLocks noChangeShapeType="1"/>
          </p:cNvCxnSpPr>
          <p:nvPr/>
        </p:nvCxnSpPr>
        <p:spPr bwMode="auto">
          <a:xfrm flipH="1" flipV="1">
            <a:off x="5732463" y="3235325"/>
            <a:ext cx="2124075" cy="1211263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7" name="Connecteur droit avec flèche 30"/>
          <p:cNvCxnSpPr>
            <a:cxnSpLocks noChangeShapeType="1"/>
          </p:cNvCxnSpPr>
          <p:nvPr/>
        </p:nvCxnSpPr>
        <p:spPr bwMode="auto">
          <a:xfrm flipH="1" flipV="1">
            <a:off x="6956425" y="3213100"/>
            <a:ext cx="1209675" cy="1233488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588" name="Group 26"/>
          <p:cNvGrpSpPr>
            <a:grpSpLocks/>
          </p:cNvGrpSpPr>
          <p:nvPr/>
        </p:nvGrpSpPr>
        <p:grpSpPr bwMode="auto">
          <a:xfrm>
            <a:off x="53975" y="2135188"/>
            <a:ext cx="2160588" cy="863600"/>
            <a:chOff x="395288" y="2565400"/>
            <a:chExt cx="2160587" cy="863600"/>
          </a:xfrm>
        </p:grpSpPr>
        <p:cxnSp>
          <p:nvCxnSpPr>
            <p:cNvPr id="24589" name="Connecteur droit avec flèche 18"/>
            <p:cNvCxnSpPr>
              <a:cxnSpLocks noChangeShapeType="1"/>
            </p:cNvCxnSpPr>
            <p:nvPr/>
          </p:nvCxnSpPr>
          <p:spPr bwMode="auto">
            <a:xfrm>
              <a:off x="1476375" y="2997200"/>
              <a:ext cx="431800" cy="43180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0" name="Ellipse 19"/>
            <p:cNvSpPr>
              <a:spLocks noChangeArrowheads="1"/>
            </p:cNvSpPr>
            <p:nvPr/>
          </p:nvSpPr>
          <p:spPr bwMode="auto">
            <a:xfrm>
              <a:off x="395288" y="2565400"/>
              <a:ext cx="2160587" cy="43180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r-FR" altLang="en-US">
                <a:latin typeface="Arial" panose="020B0604020202020204" pitchFamily="34" charset="0"/>
              </a:endParaRPr>
            </a:p>
          </p:txBody>
        </p:sp>
        <p:sp>
          <p:nvSpPr>
            <p:cNvPr id="24591" name="ZoneTexte 20"/>
            <p:cNvSpPr txBox="1">
              <a:spLocks noChangeArrowheads="1"/>
            </p:cNvSpPr>
            <p:nvPr/>
          </p:nvSpPr>
          <p:spPr bwMode="auto">
            <a:xfrm>
              <a:off x="755576" y="2636838"/>
              <a:ext cx="180029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Riesgo mercado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Marcador de contenido"/>
          <p:cNvSpPr>
            <a:spLocks noGrp="1"/>
          </p:cNvSpPr>
          <p:nvPr>
            <p:ph idx="1"/>
          </p:nvPr>
        </p:nvSpPr>
        <p:spPr>
          <a:xfrm>
            <a:off x="250825" y="1844675"/>
            <a:ext cx="8478838" cy="4945063"/>
          </a:xfrm>
        </p:spPr>
        <p:txBody>
          <a:bodyPr/>
          <a:lstStyle/>
          <a:p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1981200"/>
            <a:ext cx="7993062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"/>
          <p:cNvSpPr txBox="1">
            <a:spLocks noChangeArrowheads="1"/>
          </p:cNvSpPr>
          <p:nvPr/>
        </p:nvSpPr>
        <p:spPr bwMode="auto">
          <a:xfrm>
            <a:off x="533400" y="1503363"/>
            <a:ext cx="6424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Principales componentes del SCR (EUR bn)</a:t>
            </a:r>
          </a:p>
        </p:txBody>
      </p:sp>
      <p:sp>
        <p:nvSpPr>
          <p:cNvPr id="25606" name="TextBox 2"/>
          <p:cNvSpPr txBox="1">
            <a:spLocks noChangeArrowheads="1"/>
          </p:cNvSpPr>
          <p:nvPr/>
        </p:nvSpPr>
        <p:spPr bwMode="auto">
          <a:xfrm>
            <a:off x="6343650" y="5913438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>
                <a:latin typeface="Arial" panose="020B0604020202020204" pitchFamily="34" charset="0"/>
              </a:rPr>
              <a:t>Fuente: EIOPA. Informe de Estabilidad Financiera Diciembre 2017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38250" lvl="4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s-ES" altLang="en-US" sz="2400" u="sng" dirty="0"/>
              <a:t>Métodos de cálculo del SCR: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dirty="0" smtClean="0"/>
              <a:t>Fórmula estándar con simplificaciones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b="1" dirty="0" smtClean="0"/>
              <a:t>Fórmula estándar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dirty="0" smtClean="0"/>
              <a:t>Fórmula estándar + parámetros específicos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dirty="0" smtClean="0"/>
              <a:t>Fórmula estándar + modelos internos parciales 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dirty="0" smtClean="0"/>
              <a:t>Modelos internos</a:t>
            </a:r>
          </a:p>
          <a:p>
            <a:pPr marL="342900" lvl="1" indent="-342900" eaLnBrk="1" hangingPunct="1">
              <a:buFontTx/>
              <a:buNone/>
              <a:defRPr/>
            </a:pPr>
            <a:endParaRPr lang="es-ES" altLang="en-US" sz="2400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  <p:sp>
        <p:nvSpPr>
          <p:cNvPr id="2" name="Up-Down Arrow 1"/>
          <p:cNvSpPr/>
          <p:nvPr/>
        </p:nvSpPr>
        <p:spPr bwMode="auto">
          <a:xfrm>
            <a:off x="323528" y="1544588"/>
            <a:ext cx="1086272" cy="4260676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anchor="ctr" anchorCtr="1"/>
          <a:lstStyle/>
          <a:p>
            <a:pPr>
              <a:defRPr/>
            </a:pPr>
            <a:r>
              <a:rPr lang="en-GB" sz="2000" b="1" i="1" dirty="0" err="1">
                <a:latin typeface="+mn-lt"/>
                <a:ea typeface="ＭＳ Ｐゴシック" pitchFamily="96" charset="-128"/>
              </a:rPr>
              <a:t>Proporcionalidad</a:t>
            </a:r>
            <a:endParaRPr lang="en-GB" sz="2000" b="1" i="1" dirty="0">
              <a:latin typeface="+mn-lt"/>
              <a:ea typeface="ＭＳ Ｐゴシック" pitchFamily="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250825" y="1700213"/>
            <a:ext cx="8478838" cy="5089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en-US" b="1" u="sng" smtClean="0"/>
              <a:t>SCR: Modelos internos</a:t>
            </a:r>
          </a:p>
          <a:p>
            <a:r>
              <a:rPr lang="es-ES" altLang="en-US" smtClean="0"/>
              <a:t>Necesidad de autorización del supervisor.</a:t>
            </a:r>
          </a:p>
          <a:p>
            <a:r>
              <a:rPr lang="es-ES" altLang="en-US" smtClean="0"/>
              <a:t>Responsabilidad del órgano de administración.</a:t>
            </a:r>
          </a:p>
          <a:p>
            <a:r>
              <a:rPr lang="es-ES" altLang="en-US" smtClean="0"/>
              <a:t>Uso del modelo interno en la toma de decisiones y en las actividades de gestión.</a:t>
            </a:r>
          </a:p>
          <a:p>
            <a:r>
              <a:rPr lang="es-ES" altLang="en-US" smtClean="0"/>
              <a:t>Normas de calidad estadística.</a:t>
            </a:r>
          </a:p>
          <a:p>
            <a:r>
              <a:rPr lang="es-ES" altLang="en-US" smtClean="0"/>
              <a:t>Deberá cubrir todos los riesgos significativos.</a:t>
            </a:r>
          </a:p>
          <a:p>
            <a:r>
              <a:rPr lang="es-ES" altLang="en-US" smtClean="0"/>
              <a:t>Posibilidad de tener en cuenta futuras decisiones de gestión.</a:t>
            </a:r>
          </a:p>
          <a:p>
            <a:r>
              <a:rPr lang="es-ES" altLang="en-US" smtClean="0"/>
              <a:t>Validaciones periódicas.</a:t>
            </a:r>
          </a:p>
          <a:p>
            <a:r>
              <a:rPr lang="es-ES" altLang="en-US" smtClean="0"/>
              <a:t>Justificación documental.</a:t>
            </a:r>
          </a:p>
          <a:p>
            <a:pPr lvl="1">
              <a:buFont typeface="Wingdings" panose="05000000000000000000" pitchFamily="2" charset="2"/>
              <a:buNone/>
            </a:pPr>
            <a:endParaRPr lang="es-ES" altLang="en-US" sz="2400" smtClean="0"/>
          </a:p>
          <a:p>
            <a:pPr lvl="1"/>
            <a:endParaRPr lang="es-ES" altLang="en-US" sz="2400" smtClean="0"/>
          </a:p>
          <a:p>
            <a:endParaRPr lang="es-ES" altLang="en-US" smtClean="0"/>
          </a:p>
          <a:p>
            <a:endParaRPr lang="es-ES" altLang="en-US" smtClean="0"/>
          </a:p>
          <a:p>
            <a:pPr>
              <a:buFont typeface="Wingdings" panose="05000000000000000000" pitchFamily="2" charset="2"/>
              <a:buNone/>
            </a:pPr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Marcador de contenido"/>
          <p:cNvSpPr>
            <a:spLocks noGrp="1"/>
          </p:cNvSpPr>
          <p:nvPr>
            <p:ph idx="1"/>
          </p:nvPr>
        </p:nvSpPr>
        <p:spPr>
          <a:xfrm>
            <a:off x="269875" y="1557338"/>
            <a:ext cx="8478838" cy="5089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en-US" b="1" u="sng" smtClean="0"/>
              <a:t>Capital Mínimo Obligatorio (MCR):</a:t>
            </a:r>
          </a:p>
          <a:p>
            <a:r>
              <a:rPr lang="es-ES" altLang="en-US" smtClean="0"/>
              <a:t>Se cubre con FFPP básicos (Nivel 1 + Nivel 2)</a:t>
            </a:r>
          </a:p>
          <a:p>
            <a:r>
              <a:rPr lang="es-ES" altLang="en-US" smtClean="0"/>
              <a:t>No será inferior al 25% ni excederá del 45% SCR</a:t>
            </a:r>
          </a:p>
          <a:p>
            <a:r>
              <a:rPr lang="es-ES" altLang="en-US" smtClean="0"/>
              <a:t>Importes mínimos absolutos:</a:t>
            </a:r>
          </a:p>
          <a:p>
            <a:pPr lvl="1"/>
            <a:r>
              <a:rPr lang="es-ES" altLang="en-US" smtClean="0"/>
              <a:t>2 500 000 EUR empresas de seguros de No Vida, excepto RC, Crédito y Caución</a:t>
            </a:r>
          </a:p>
          <a:p>
            <a:pPr lvl="1"/>
            <a:r>
              <a:rPr lang="es-ES" altLang="en-US" smtClean="0"/>
              <a:t>3 700 000 EUR - empresas de seguros de Vida y de RC, Crédito y Caución </a:t>
            </a:r>
          </a:p>
          <a:p>
            <a:pPr lvl="1"/>
            <a:r>
              <a:rPr lang="es-ES" altLang="en-US" smtClean="0"/>
              <a:t>3 600 000 EUR - empresas de Reaseguros, excepto en el caso de las empresas de reaseguros cautivas, en cuyo caso no será inferior a 1 200 000 EUR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n-US" smtClean="0">
              <a:solidFill>
                <a:srgbClr val="003366"/>
              </a:solidFill>
              <a:latin typeface="Corbel" panose="020B0503020204020204" pitchFamily="34" charset="0"/>
            </a:endParaRPr>
          </a:p>
          <a:p>
            <a:endParaRPr lang="es-ES" altLang="en-US" smtClean="0">
              <a:solidFill>
                <a:srgbClr val="003366"/>
              </a:solidFill>
              <a:latin typeface="Corbel" panose="020B0503020204020204" pitchFamily="34" charset="0"/>
            </a:endParaRPr>
          </a:p>
          <a:p>
            <a:endParaRPr lang="es-ES" altLang="en-US" smtClean="0">
              <a:solidFill>
                <a:srgbClr val="003366"/>
              </a:solidFill>
              <a:latin typeface="Corbel" panose="020B0503020204020204" pitchFamily="34" charset="0"/>
            </a:endParaRPr>
          </a:p>
          <a:p>
            <a:endParaRPr lang="es-ES" altLang="en-US" smtClean="0">
              <a:solidFill>
                <a:srgbClr val="003366"/>
              </a:solidFill>
              <a:latin typeface="Corbel" panose="020B0503020204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533400" y="2349500"/>
            <a:ext cx="8153400" cy="37465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4000" b="1" smtClean="0"/>
              <a:t>Muchas gracias</a:t>
            </a:r>
          </a:p>
          <a:p>
            <a:pPr marL="0" indent="0">
              <a:buFontTx/>
              <a:buNone/>
            </a:pPr>
            <a:r>
              <a:rPr lang="en-GB" altLang="en-US" sz="1000" smtClean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altLang="en-US" sz="10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00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Tx/>
              <a:buNone/>
            </a:pPr>
            <a:endParaRPr lang="en-GB" altLang="en-US" sz="10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Lázaro Cuesta Barberá</a:t>
            </a:r>
            <a:endParaRPr lang="en-GB" altLang="en-US" sz="14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EIOPA</a:t>
            </a:r>
            <a:endParaRPr lang="en-GB" altLang="en-US" sz="14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European Insurance and Occupational Pensions Authority</a:t>
            </a:r>
            <a:endParaRPr lang="en-GB" altLang="en-US" sz="14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WesthafenTower | Westhafenplatz 1</a:t>
            </a:r>
            <a:endParaRPr lang="en-GB" altLang="en-US" sz="14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60327 Frankfurt am Main | </a:t>
            </a:r>
            <a:r>
              <a:rPr lang="en-US" altLang="en-US" sz="140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Germany</a:t>
            </a:r>
            <a:endParaRPr lang="en-GB" altLang="en-US" sz="14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40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Tx/>
              <a:buNone/>
            </a:pPr>
            <a:r>
              <a:rPr lang="en-US" altLang="en-US" sz="140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Tel: +49 69 9511 19-381</a:t>
            </a:r>
            <a:endParaRPr lang="en-GB" altLang="en-US" sz="14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40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altLang="en-US" sz="140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lazaro.cuesta@eiopa.europa.eu</a:t>
            </a:r>
            <a:r>
              <a:rPr lang="en-US" altLang="en-US" sz="140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altLang="en-US" sz="14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en-GB" altLang="en-US" sz="1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mtClean="0"/>
              <a:t>Capital Basado en Riesgo</a:t>
            </a:r>
            <a:endParaRPr lang="en-GB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23850" y="1700213"/>
            <a:ext cx="8656638" cy="4419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s-ES" altLang="en-US" sz="4000" b="1" smtClean="0">
                <a:solidFill>
                  <a:srgbClr val="000000"/>
                </a:solidFill>
                <a:latin typeface="Calibri" panose="020F0502020204030204" pitchFamily="34" charset="0"/>
              </a:rPr>
              <a:t>PBS 17: Adecuación del capital</a:t>
            </a:r>
          </a:p>
          <a:p>
            <a:pPr marL="0" indent="0">
              <a:buFontTx/>
              <a:buNone/>
            </a:pPr>
            <a:r>
              <a:rPr lang="es-ES" altLang="en-US" i="1" smtClean="0">
                <a:latin typeface="Calibri" panose="020F0502020204030204" pitchFamily="34" charset="0"/>
              </a:rPr>
              <a:t>“El régimen de supervisión establece los requerimientos de suficiencia de capital con propósitos de solvencia, de modo que las aseguradoras puedan absorber pérdidas imprevistas significativas y provee grados de intervención supervisora.”</a:t>
            </a:r>
            <a:endParaRPr lang="en-GB" altLang="en-US" i="1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GB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62484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Balance prudencial a “valor razonable”...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1600" smtClean="0"/>
              <a:t>Activos valorados a valor de mercado, 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1600" smtClean="0"/>
              <a:t>Pasivos valorados a valor de transferencia 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endParaRPr lang="en-US" altLang="en-US" sz="2000" smtClean="0"/>
          </a:p>
          <a:p>
            <a:pPr eaLnBrk="1" hangingPunct="1"/>
            <a:r>
              <a:rPr lang="en-US" altLang="en-US" sz="2000" smtClean="0"/>
              <a:t>...para definir un nivel de Fondos Propios...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1600" smtClean="0"/>
              <a:t>la suma of Fondos Propios Basicos = Valor neto de los activos + pasivos subordinados...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1600" smtClean="0"/>
              <a:t>Y Fondos Propios  Complementarios (elementos fuera de balance que puedan ser llamados para absorber perdidas)...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1600" smtClean="0"/>
              <a:t> clasificados en tres niveles dependiendo de la cualidad de los elementos 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endParaRPr lang="en-US" altLang="en-US" sz="2000" smtClean="0"/>
          </a:p>
          <a:p>
            <a:pPr eaLnBrk="1" hangingPunct="1"/>
            <a:r>
              <a:rPr lang="en-US" altLang="en-US" sz="2000" smtClean="0"/>
              <a:t>...para cubrir requerimientos de capital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1600" smtClean="0"/>
              <a:t>MCR (Capital Minimo Obligatorio)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1600" smtClean="0"/>
              <a:t>SCR (Capital de Solvencia Obligatorio)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843213" y="2349500"/>
            <a:ext cx="1223962" cy="33829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11638" y="3429000"/>
            <a:ext cx="1223962" cy="23034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211638" y="2349500"/>
            <a:ext cx="1223962" cy="10080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211638" y="1844675"/>
            <a:ext cx="1223962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987675" y="3708400"/>
            <a:ext cx="1079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Activo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4211638" y="4211638"/>
            <a:ext cx="129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Pasivo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140200" y="2566988"/>
            <a:ext cx="129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Fondos Propios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4211638" y="1844675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400" b="1">
                <a:latin typeface="Arial" panose="020B0604020202020204" pitchFamily="34" charset="0"/>
              </a:rPr>
              <a:t>FP Compl</a:t>
            </a:r>
            <a:r>
              <a:rPr lang="fr-FR" altLang="en-US" sz="1800" b="1">
                <a:latin typeface="Arial" panose="020B0604020202020204" pitchFamily="34" charset="0"/>
              </a:rPr>
              <a:t>.</a:t>
            </a:r>
          </a:p>
        </p:txBody>
      </p:sp>
      <p:cxnSp>
        <p:nvCxnSpPr>
          <p:cNvPr id="14" name="Connecteur droit avec flèche 13"/>
          <p:cNvCxnSpPr>
            <a:cxnSpLocks noChangeShapeType="1"/>
          </p:cNvCxnSpPr>
          <p:nvPr/>
        </p:nvCxnSpPr>
        <p:spPr bwMode="auto">
          <a:xfrm flipV="1">
            <a:off x="5795963" y="2781300"/>
            <a:ext cx="0" cy="576263"/>
          </a:xfrm>
          <a:prstGeom prst="straightConnector1">
            <a:avLst/>
          </a:prstGeom>
          <a:noFill/>
          <a:ln w="57150" algn="ctr">
            <a:solidFill>
              <a:srgbClr val="FFCC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Connecteur droit avec flèche 14"/>
          <p:cNvCxnSpPr>
            <a:cxnSpLocks noChangeShapeType="1"/>
          </p:cNvCxnSpPr>
          <p:nvPr/>
        </p:nvCxnSpPr>
        <p:spPr bwMode="auto">
          <a:xfrm flipV="1">
            <a:off x="6227763" y="1989138"/>
            <a:ext cx="0" cy="1368425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5219700" y="3348038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FFC000"/>
                </a:solidFill>
                <a:latin typeface="Arial" panose="020B0604020202020204" pitchFamily="34" charset="0"/>
              </a:rPr>
              <a:t>MCR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6011863" y="2420938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SCR</a:t>
            </a:r>
          </a:p>
        </p:txBody>
      </p:sp>
      <p:sp>
        <p:nvSpPr>
          <p:cNvPr id="123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62484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2 Marcador de contenido"/>
          <p:cNvSpPr>
            <a:spLocks noGrp="1"/>
          </p:cNvSpPr>
          <p:nvPr>
            <p:ph idx="1"/>
          </p:nvPr>
        </p:nvSpPr>
        <p:spPr>
          <a:xfrm>
            <a:off x="533400" y="1185863"/>
            <a:ext cx="5400675" cy="41767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s-ES" b="1" u="sng" dirty="0" smtClean="0">
              <a:solidFill>
                <a:srgbClr val="003366"/>
              </a:solidFill>
              <a:latin typeface="Corbel" pitchFamily="34" charset="0"/>
            </a:endParaRPr>
          </a:p>
          <a:p>
            <a:pPr>
              <a:defRPr/>
            </a:pPr>
            <a:r>
              <a:rPr lang="es-ES" sz="2000" b="1" dirty="0" smtClean="0">
                <a:solidFill>
                  <a:srgbClr val="003366"/>
                </a:solidFill>
              </a:rPr>
              <a:t> </a:t>
            </a:r>
            <a:r>
              <a:rPr lang="es-ES" sz="2000" b="1" dirty="0" smtClean="0"/>
              <a:t>Fondos Propios Básicos</a:t>
            </a:r>
          </a:p>
          <a:p>
            <a:pPr lvl="1">
              <a:defRPr/>
            </a:pPr>
            <a:r>
              <a:rPr lang="es-ES" sz="1800" dirty="0" smtClean="0"/>
              <a:t>Excedente de activos sobre pasivos </a:t>
            </a:r>
          </a:p>
          <a:p>
            <a:pPr marL="457200" lvl="1" indent="0">
              <a:buFontTx/>
              <a:buNone/>
              <a:defRPr/>
            </a:pPr>
            <a:r>
              <a:rPr lang="es-ES" sz="1800" dirty="0" smtClean="0"/>
              <a:t>(minorado en acciones propias)</a:t>
            </a:r>
          </a:p>
          <a:p>
            <a:pPr lvl="1">
              <a:defRPr/>
            </a:pPr>
            <a:r>
              <a:rPr lang="es-ES" sz="1800" dirty="0"/>
              <a:t>Pasivos subordinados</a:t>
            </a:r>
          </a:p>
          <a:p>
            <a:pPr>
              <a:spcBef>
                <a:spcPts val="1200"/>
              </a:spcBef>
              <a:defRPr/>
            </a:pPr>
            <a:r>
              <a:rPr lang="es-ES" sz="2000" b="1" dirty="0" smtClean="0"/>
              <a:t>Fondos Propios Complementarios</a:t>
            </a:r>
          </a:p>
          <a:p>
            <a:pPr lvl="1">
              <a:defRPr/>
            </a:pPr>
            <a:r>
              <a:rPr lang="es-ES" sz="1800" dirty="0"/>
              <a:t>Elementos que puedan ser exigidos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s-ES" sz="1800" dirty="0"/>
              <a:t>	 para absorber pérdidas,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s-ES" sz="1800" dirty="0"/>
              <a:t>	 distintos de los fondos propios básicos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s-ES" sz="1800" dirty="0"/>
              <a:t>	(autorización previa del supervisor)</a:t>
            </a:r>
          </a:p>
        </p:txBody>
      </p:sp>
      <p:sp>
        <p:nvSpPr>
          <p:cNvPr id="13316" name="3 CuadroTexto"/>
          <p:cNvSpPr txBox="1">
            <a:spLocks noChangeArrowheads="1"/>
          </p:cNvSpPr>
          <p:nvPr/>
        </p:nvSpPr>
        <p:spPr bwMode="auto">
          <a:xfrm>
            <a:off x="6273800" y="2062163"/>
            <a:ext cx="2711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_tradnl" altLang="en-US" sz="1800" dirty="0" smtClean="0">
                <a:latin typeface="+mn-lt"/>
              </a:rPr>
              <a:t>Computan para SCR y MCR</a:t>
            </a:r>
            <a:endParaRPr lang="es-AR" altLang="en-US" sz="1800" dirty="0" smtClean="0">
              <a:latin typeface="+mn-lt"/>
            </a:endParaRPr>
          </a:p>
        </p:txBody>
      </p:sp>
      <p:sp>
        <p:nvSpPr>
          <p:cNvPr id="13317" name="4 CuadroTexto"/>
          <p:cNvSpPr txBox="1">
            <a:spLocks noChangeArrowheads="1"/>
          </p:cNvSpPr>
          <p:nvPr/>
        </p:nvSpPr>
        <p:spPr bwMode="auto">
          <a:xfrm>
            <a:off x="6499225" y="3789363"/>
            <a:ext cx="23034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es-ES_tradnl" altLang="en-US" sz="1800" dirty="0" smtClean="0">
                <a:latin typeface="+mn-lt"/>
              </a:rPr>
              <a:t>Computan para SCR </a:t>
            </a:r>
            <a:endParaRPr lang="es-AR" altLang="en-US" sz="1800" dirty="0" smtClean="0">
              <a:latin typeface="+mn-lt"/>
            </a:endParaRPr>
          </a:p>
        </p:txBody>
      </p:sp>
      <p:sp>
        <p:nvSpPr>
          <p:cNvPr id="6" name="5 Cerrar llave"/>
          <p:cNvSpPr/>
          <p:nvPr/>
        </p:nvSpPr>
        <p:spPr>
          <a:xfrm>
            <a:off x="5861050" y="1700213"/>
            <a:ext cx="144463" cy="136842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7" name="6 Cerrar llave"/>
          <p:cNvSpPr/>
          <p:nvPr/>
        </p:nvSpPr>
        <p:spPr>
          <a:xfrm>
            <a:off x="5905500" y="3259138"/>
            <a:ext cx="288925" cy="158432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88" y="4964113"/>
            <a:ext cx="90011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sz="1800" dirty="0">
                <a:latin typeface="+mn-lt"/>
                <a:cs typeface="MS PGothic"/>
              </a:rPr>
              <a:t>Clasificación</a:t>
            </a:r>
            <a:r>
              <a:rPr lang="es-ES" dirty="0">
                <a:solidFill>
                  <a:srgbClr val="003366"/>
                </a:solidFill>
                <a:latin typeface="Corbel" pitchFamily="34" charset="0"/>
              </a:rPr>
              <a:t> </a:t>
            </a:r>
            <a:r>
              <a:rPr lang="es-ES" sz="1800" dirty="0">
                <a:latin typeface="+mn-lt"/>
                <a:cs typeface="MS PGothic"/>
              </a:rPr>
              <a:t>en 3 niveles en función de:</a:t>
            </a:r>
          </a:p>
          <a:p>
            <a:pPr lvl="3" eaLnBrk="1" hangingPunct="1">
              <a:buFont typeface="Wingdings" pitchFamily="2" charset="2"/>
              <a:buChar char="q"/>
              <a:defRPr/>
            </a:pPr>
            <a:r>
              <a:rPr lang="es-ES" sz="1800" dirty="0">
                <a:latin typeface="+mn-lt"/>
                <a:cs typeface="MS PGothic"/>
              </a:rPr>
              <a:t> Si se trata de FFPP básicos o complementarios.</a:t>
            </a:r>
          </a:p>
          <a:p>
            <a:pPr lvl="3" eaLnBrk="1" hangingPunct="1">
              <a:buFont typeface="Wingdings" pitchFamily="2" charset="2"/>
              <a:buChar char="q"/>
              <a:defRPr/>
            </a:pPr>
            <a:r>
              <a:rPr lang="es-ES" sz="1800" dirty="0">
                <a:latin typeface="+mn-lt"/>
                <a:cs typeface="MS PGothic"/>
              </a:rPr>
              <a:t>Disponibilidad permanente y Subordinación</a:t>
            </a:r>
            <a:r>
              <a:rPr lang="es-ES" i="1" dirty="0">
                <a:solidFill>
                  <a:srgbClr val="003366"/>
                </a:solidFill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25613"/>
            <a:ext cx="5983288" cy="5286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Capital de Solvencia Obligatorio (SCR)</a:t>
            </a:r>
          </a:p>
        </p:txBody>
      </p:sp>
      <p:sp>
        <p:nvSpPr>
          <p:cNvPr id="16387" name="Triangle isocèle 3"/>
          <p:cNvSpPr>
            <a:spLocks noChangeArrowheads="1"/>
          </p:cNvSpPr>
          <p:nvPr/>
        </p:nvSpPr>
        <p:spPr bwMode="auto">
          <a:xfrm rot="10800000">
            <a:off x="2195513" y="2349500"/>
            <a:ext cx="4032250" cy="4318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3189288"/>
            <a:ext cx="8388350" cy="5270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/>
          <a:p>
            <a:pPr eaLnBrk="1" hangingPunct="1">
              <a:defRPr/>
            </a:pPr>
            <a:r>
              <a:rPr lang="en-US" kern="0" dirty="0">
                <a:latin typeface="+mn-lt"/>
              </a:rPr>
              <a:t>V</a:t>
            </a:r>
            <a:r>
              <a:rPr lang="es-ES" dirty="0" err="1">
                <a:latin typeface="+mn-lt"/>
              </a:rPr>
              <a:t>alor</a:t>
            </a:r>
            <a:r>
              <a:rPr lang="es-ES" dirty="0">
                <a:latin typeface="+mn-lt"/>
              </a:rPr>
              <a:t> en riesgo de los fondos propios básicos, con un nivel de confianza del 99,5 %, a un horizonte de un año. </a:t>
            </a:r>
            <a:endParaRPr lang="en-US" kern="0" dirty="0">
              <a:latin typeface="+mn-lt"/>
            </a:endParaRPr>
          </a:p>
        </p:txBody>
      </p:sp>
      <p:sp>
        <p:nvSpPr>
          <p:cNvPr id="16389" name="Triangle isocèle 5"/>
          <p:cNvSpPr>
            <a:spLocks noChangeArrowheads="1"/>
          </p:cNvSpPr>
          <p:nvPr/>
        </p:nvSpPr>
        <p:spPr bwMode="auto">
          <a:xfrm rot="10800000">
            <a:off x="2195513" y="4292600"/>
            <a:ext cx="4032250" cy="4318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288" y="5037138"/>
            <a:ext cx="8388350" cy="5286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/>
          <a:p>
            <a:pPr eaLnBrk="1" hangingPunct="1">
              <a:defRPr/>
            </a:pPr>
            <a:r>
              <a:rPr lang="en-US" sz="2000" kern="0" dirty="0" err="1">
                <a:latin typeface="+mn-lt"/>
              </a:rPr>
              <a:t>Cobertura</a:t>
            </a:r>
            <a:r>
              <a:rPr lang="en-US" sz="2000" kern="0" dirty="0">
                <a:latin typeface="+mn-lt"/>
              </a:rPr>
              <a:t> de </a:t>
            </a:r>
            <a:r>
              <a:rPr lang="en-US" sz="2000" kern="0" dirty="0" err="1">
                <a:latin typeface="+mn-lt"/>
              </a:rPr>
              <a:t>todos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err="1">
                <a:latin typeface="+mn-lt"/>
              </a:rPr>
              <a:t>los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err="1">
                <a:latin typeface="+mn-lt"/>
              </a:rPr>
              <a:t>riesgos</a:t>
            </a:r>
            <a:r>
              <a:rPr lang="en-US" sz="2000" kern="0" dirty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cuantificables a los que la entidad está expuesta, derivados de las actividades existentes y las nuevas actividades a realizar en los siguientes 12 meses</a:t>
            </a:r>
            <a:endParaRPr lang="en-US" sz="2000" kern="0" dirty="0">
              <a:latin typeface="+mn-lt"/>
            </a:endParaRPr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sz="2000" smtClean="0"/>
              <a:t>De acuerdo con la Directiva, SCR cubrira al menos:</a:t>
            </a:r>
          </a:p>
          <a:p>
            <a:pPr lvl="1" algn="just" eaLnBrk="1" hangingPunct="1"/>
            <a:r>
              <a:rPr lang="es-ES" altLang="en-US" sz="1600" smtClean="0"/>
              <a:t>riesgo de suscripción </a:t>
            </a:r>
          </a:p>
          <a:p>
            <a:pPr lvl="1" algn="just" eaLnBrk="1" hangingPunct="1"/>
            <a:r>
              <a:rPr lang="en-GB" altLang="en-US" sz="1600" smtClean="0"/>
              <a:t>riesgo de mercado; </a:t>
            </a:r>
          </a:p>
          <a:p>
            <a:pPr lvl="1" algn="just" eaLnBrk="1" hangingPunct="1"/>
            <a:r>
              <a:rPr lang="en-GB" altLang="en-US" sz="1600" smtClean="0"/>
              <a:t>riesgo de crédito; </a:t>
            </a:r>
          </a:p>
          <a:p>
            <a:pPr lvl="1" algn="just" eaLnBrk="1" hangingPunct="1"/>
            <a:r>
              <a:rPr lang="en-GB" altLang="en-US" sz="1600" smtClean="0"/>
              <a:t>riesgo operacional</a:t>
            </a:r>
            <a:endParaRPr lang="en-US" altLang="en-US" sz="1000" smtClean="0"/>
          </a:p>
          <a:p>
            <a:pPr algn="just" eaLnBrk="1" hangingPunct="1"/>
            <a:r>
              <a:rPr lang="en-US" altLang="en-US" sz="2000" smtClean="0"/>
              <a:t>Calculo del SCR con una periodicidad minima anual o cuando exista evidencia de una alteracion significativa del perfil de riesgo</a:t>
            </a:r>
          </a:p>
          <a:p>
            <a:pPr algn="just" eaLnBrk="1" hangingPunct="1"/>
            <a:endParaRPr lang="en-US" altLang="en-US" sz="1000" smtClean="0"/>
          </a:p>
          <a:p>
            <a:pPr algn="just" eaLnBrk="1" hangingPunct="1"/>
            <a:r>
              <a:rPr lang="es-ES" altLang="en-US" sz="2000" smtClean="0"/>
              <a:t>Las empresas de seguros controlarán el importe de los fondos propios admisibles y el valor del SCR de forma permanente. </a:t>
            </a:r>
            <a:endParaRPr lang="en-US" altLang="en-US" sz="2000" smtClean="0"/>
          </a:p>
          <a:p>
            <a:pPr algn="just" eaLnBrk="1" hangingPunct="1"/>
            <a:r>
              <a:rPr lang="en-US" altLang="en-US" sz="2000" smtClean="0"/>
              <a:t>En circunstancias excepcionales, las autoridades de supervision podran decidir imponer un capital add-on.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9750" y="2420938"/>
            <a:ext cx="1223963" cy="3384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8175" y="3500438"/>
            <a:ext cx="1223963" cy="23050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08175" y="2420938"/>
            <a:ext cx="1223963" cy="1008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84213" y="3779838"/>
            <a:ext cx="107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Activo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1908175" y="428307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Pasivo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1835150" y="2638425"/>
            <a:ext cx="1296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Fondos Propios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611188" y="1773238"/>
            <a:ext cx="2665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600" i="1">
                <a:latin typeface="Arial" panose="020B0604020202020204" pitchFamily="34" charset="0"/>
              </a:rPr>
              <a:t>Balance Solvencia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600" i="1">
                <a:latin typeface="Arial" panose="020B0604020202020204" pitchFamily="34" charset="0"/>
              </a:rPr>
              <a:t>Valor esperado</a:t>
            </a:r>
          </a:p>
        </p:txBody>
      </p:sp>
      <p:cxnSp>
        <p:nvCxnSpPr>
          <p:cNvPr id="20" name="Connecteur droit avec flèche 19"/>
          <p:cNvCxnSpPr>
            <a:cxnSpLocks noChangeShapeType="1"/>
          </p:cNvCxnSpPr>
          <p:nvPr/>
        </p:nvCxnSpPr>
        <p:spPr bwMode="auto">
          <a:xfrm>
            <a:off x="3492500" y="4221163"/>
            <a:ext cx="2159000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6084888" y="2708275"/>
            <a:ext cx="1223962" cy="30749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451725" y="3068638"/>
            <a:ext cx="1223963" cy="2714625"/>
          </a:xfrm>
          <a:prstGeom prst="rect">
            <a:avLst/>
          </a:prstGeom>
          <a:solidFill>
            <a:srgbClr val="00B0F0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451725" y="2708275"/>
            <a:ext cx="1223963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7451725" y="4262438"/>
            <a:ext cx="1296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Pasivo estresado</a:t>
            </a:r>
          </a:p>
        </p:txBody>
      </p:sp>
      <p:sp>
        <p:nvSpPr>
          <p:cNvPr id="28" name="ZoneTexte 27"/>
          <p:cNvSpPr txBox="1">
            <a:spLocks noChangeArrowheads="1"/>
          </p:cNvSpPr>
          <p:nvPr/>
        </p:nvSpPr>
        <p:spPr bwMode="auto">
          <a:xfrm>
            <a:off x="6948488" y="2420938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Fondos propios estresados</a:t>
            </a:r>
          </a:p>
        </p:txBody>
      </p: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6300788" y="1844675"/>
            <a:ext cx="2663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600" i="1">
                <a:latin typeface="Arial" panose="020B0604020202020204" pitchFamily="34" charset="0"/>
              </a:rPr>
              <a:t>Balance </a:t>
            </a:r>
            <a:r>
              <a:rPr lang="fr-FR" altLang="en-US" sz="1600" i="1">
                <a:solidFill>
                  <a:srgbClr val="FF0000"/>
                </a:solidFill>
                <a:latin typeface="Arial" panose="020B0604020202020204" pitchFamily="34" charset="0"/>
              </a:rPr>
              <a:t>estresado</a:t>
            </a:r>
          </a:p>
        </p:txBody>
      </p:sp>
      <p:sp>
        <p:nvSpPr>
          <p:cNvPr id="2049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3609975" y="2276475"/>
            <a:ext cx="2041525" cy="1758950"/>
            <a:chOff x="1755" y="6585"/>
            <a:chExt cx="4905" cy="4222"/>
          </a:xfrm>
        </p:grpSpPr>
        <p:sp>
          <p:nvSpPr>
            <p:cNvPr id="2050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755" y="6585"/>
              <a:ext cx="4905" cy="4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09" name="Freeform 15"/>
            <p:cNvSpPr>
              <a:spLocks/>
            </p:cNvSpPr>
            <p:nvPr/>
          </p:nvSpPr>
          <p:spPr bwMode="auto">
            <a:xfrm>
              <a:off x="2010" y="8483"/>
              <a:ext cx="4005" cy="1522"/>
            </a:xfrm>
            <a:custGeom>
              <a:avLst/>
              <a:gdLst>
                <a:gd name="T0" fmla="*/ 0 w 4005"/>
                <a:gd name="T1" fmla="*/ 1477 h 1522"/>
                <a:gd name="T2" fmla="*/ 1305 w 4005"/>
                <a:gd name="T3" fmla="*/ 1237 h 1522"/>
                <a:gd name="T4" fmla="*/ 2115 w 4005"/>
                <a:gd name="T5" fmla="*/ 832 h 1522"/>
                <a:gd name="T6" fmla="*/ 3015 w 4005"/>
                <a:gd name="T7" fmla="*/ 37 h 1522"/>
                <a:gd name="T8" fmla="*/ 3630 w 4005"/>
                <a:gd name="T9" fmla="*/ 607 h 1522"/>
                <a:gd name="T10" fmla="*/ 4005 w 4005"/>
                <a:gd name="T11" fmla="*/ 1522 h 15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05"/>
                <a:gd name="T19" fmla="*/ 0 h 1522"/>
                <a:gd name="T20" fmla="*/ 4005 w 4005"/>
                <a:gd name="T21" fmla="*/ 1522 h 15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05" h="1522">
                  <a:moveTo>
                    <a:pt x="0" y="1477"/>
                  </a:moveTo>
                  <a:cubicBezTo>
                    <a:pt x="215" y="1437"/>
                    <a:pt x="952" y="1345"/>
                    <a:pt x="1305" y="1237"/>
                  </a:cubicBezTo>
                  <a:cubicBezTo>
                    <a:pt x="1658" y="1129"/>
                    <a:pt x="1830" y="1032"/>
                    <a:pt x="2115" y="832"/>
                  </a:cubicBezTo>
                  <a:cubicBezTo>
                    <a:pt x="2400" y="632"/>
                    <a:pt x="2763" y="74"/>
                    <a:pt x="3015" y="37"/>
                  </a:cubicBezTo>
                  <a:cubicBezTo>
                    <a:pt x="3267" y="0"/>
                    <a:pt x="3465" y="359"/>
                    <a:pt x="3630" y="607"/>
                  </a:cubicBezTo>
                  <a:cubicBezTo>
                    <a:pt x="3795" y="855"/>
                    <a:pt x="3927" y="1332"/>
                    <a:pt x="4005" y="152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20510" name="AutoShape 14"/>
            <p:cNvCxnSpPr>
              <a:cxnSpLocks noChangeShapeType="1"/>
            </p:cNvCxnSpPr>
            <p:nvPr/>
          </p:nvCxnSpPr>
          <p:spPr bwMode="auto">
            <a:xfrm>
              <a:off x="2039" y="10065"/>
              <a:ext cx="429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1" name="AutoShape 13"/>
            <p:cNvCxnSpPr>
              <a:cxnSpLocks noChangeShapeType="1"/>
            </p:cNvCxnSpPr>
            <p:nvPr/>
          </p:nvCxnSpPr>
          <p:spPr bwMode="auto">
            <a:xfrm>
              <a:off x="2460" y="7965"/>
              <a:ext cx="2" cy="2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2" name="AutoShape 12"/>
            <p:cNvCxnSpPr>
              <a:cxnSpLocks noChangeShapeType="1"/>
            </p:cNvCxnSpPr>
            <p:nvPr/>
          </p:nvCxnSpPr>
          <p:spPr bwMode="auto">
            <a:xfrm>
              <a:off x="3314" y="9720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3" name="AutoShape 11"/>
            <p:cNvCxnSpPr>
              <a:cxnSpLocks noChangeShapeType="1"/>
            </p:cNvCxnSpPr>
            <p:nvPr/>
          </p:nvCxnSpPr>
          <p:spPr bwMode="auto">
            <a:xfrm flipV="1">
              <a:off x="2790" y="9840"/>
              <a:ext cx="1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4" name="AutoShape 10"/>
            <p:cNvCxnSpPr>
              <a:cxnSpLocks noChangeShapeType="1"/>
            </p:cNvCxnSpPr>
            <p:nvPr/>
          </p:nvCxnSpPr>
          <p:spPr bwMode="auto">
            <a:xfrm>
              <a:off x="4545" y="7965"/>
              <a:ext cx="1" cy="2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5" name="AutoShape 9"/>
            <p:cNvCxnSpPr>
              <a:cxnSpLocks noChangeShapeType="1"/>
            </p:cNvCxnSpPr>
            <p:nvPr/>
          </p:nvCxnSpPr>
          <p:spPr bwMode="auto">
            <a:xfrm>
              <a:off x="4845" y="7965"/>
              <a:ext cx="1" cy="2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6" name="Text Box 8"/>
            <p:cNvSpPr txBox="1">
              <a:spLocks noChangeArrowheads="1"/>
            </p:cNvSpPr>
            <p:nvPr/>
          </p:nvSpPr>
          <p:spPr bwMode="auto">
            <a:xfrm>
              <a:off x="4740" y="7455"/>
              <a:ext cx="1275" cy="5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800" i="1">
                  <a:cs typeface="Times New Roman" panose="02020603050405020304" pitchFamily="18" charset="0"/>
                </a:rPr>
                <a:t>E(bof</a:t>
              </a:r>
              <a:r>
                <a:rPr lang="de-DE" altLang="en-US" sz="800" i="1" baseline="-30000">
                  <a:cs typeface="Times New Roman" panose="02020603050405020304" pitchFamily="18" charset="0"/>
                </a:rPr>
                <a:t>1</a:t>
              </a:r>
              <a:r>
                <a:rPr lang="de-DE" altLang="en-US" sz="800" i="1">
                  <a:cs typeface="Times New Roman" panose="02020603050405020304" pitchFamily="18" charset="0"/>
                </a:rPr>
                <a:t>)</a:t>
              </a:r>
              <a:endParaRPr lang="de-DE" altLang="en-US" sz="1800"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517" name="Text Box 7"/>
            <p:cNvSpPr txBox="1">
              <a:spLocks noChangeArrowheads="1"/>
            </p:cNvSpPr>
            <p:nvPr/>
          </p:nvSpPr>
          <p:spPr bwMode="auto">
            <a:xfrm>
              <a:off x="4126" y="7455"/>
              <a:ext cx="808" cy="5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800" i="1">
                  <a:cs typeface="Times New Roman" panose="02020603050405020304" pitchFamily="18" charset="0"/>
                </a:rPr>
                <a:t>bof</a:t>
              </a:r>
              <a:r>
                <a:rPr lang="de-DE" altLang="en-US" sz="800" i="1" baseline="-30000">
                  <a:cs typeface="Times New Roman" panose="02020603050405020304" pitchFamily="18" charset="0"/>
                </a:rPr>
                <a:t>0</a:t>
              </a:r>
              <a:endParaRPr lang="de-DE" altLang="en-US" sz="1800"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518" name="Text Box 6"/>
            <p:cNvSpPr txBox="1">
              <a:spLocks noChangeArrowheads="1"/>
            </p:cNvSpPr>
            <p:nvPr/>
          </p:nvSpPr>
          <p:spPr bwMode="auto">
            <a:xfrm>
              <a:off x="2249" y="7455"/>
              <a:ext cx="811" cy="5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800" i="1">
                  <a:cs typeface="Times New Roman" panose="02020603050405020304" pitchFamily="18" charset="0"/>
                </a:rPr>
                <a:t>0</a:t>
              </a:r>
              <a:endParaRPr lang="de-DE" altLang="en-US" sz="1800"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519" name="Text Box 5"/>
            <p:cNvSpPr txBox="1">
              <a:spLocks noChangeArrowheads="1"/>
            </p:cNvSpPr>
            <p:nvPr/>
          </p:nvSpPr>
          <p:spPr bwMode="auto">
            <a:xfrm>
              <a:off x="2460" y="10140"/>
              <a:ext cx="1560" cy="5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800" i="1">
                  <a:cs typeface="Times New Roman" panose="02020603050405020304" pitchFamily="18" charset="0"/>
                </a:rPr>
                <a:t>bof</a:t>
              </a:r>
              <a:r>
                <a:rPr lang="de-DE" altLang="en-US" sz="800" i="1" baseline="-30000">
                  <a:cs typeface="Times New Roman" panose="02020603050405020304" pitchFamily="18" charset="0"/>
                </a:rPr>
                <a:t>1, </a:t>
              </a:r>
              <a:r>
                <a:rPr lang="de-DE" altLang="en-US" sz="800" baseline="-30000">
                  <a:cs typeface="Times New Roman" panose="02020603050405020304" pitchFamily="18" charset="0"/>
                </a:rPr>
                <a:t>99,5%</a:t>
              </a:r>
              <a:endParaRPr lang="de-DE" altLang="en-US" sz="1800"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520" name="Text Box 4"/>
            <p:cNvSpPr txBox="1">
              <a:spLocks noChangeArrowheads="1"/>
            </p:cNvSpPr>
            <p:nvPr/>
          </p:nvSpPr>
          <p:spPr bwMode="auto">
            <a:xfrm>
              <a:off x="6120" y="10155"/>
              <a:ext cx="540" cy="65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800" i="1">
                  <a:cs typeface="Times New Roman" panose="02020603050405020304" pitchFamily="18" charset="0"/>
                </a:rPr>
                <a:t>∞</a:t>
              </a:r>
              <a:endParaRPr lang="de-DE" altLang="en-US" sz="1800"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521" name="Text Box 3"/>
            <p:cNvSpPr txBox="1">
              <a:spLocks noChangeArrowheads="1"/>
            </p:cNvSpPr>
            <p:nvPr/>
          </p:nvSpPr>
          <p:spPr bwMode="auto">
            <a:xfrm>
              <a:off x="1755" y="10155"/>
              <a:ext cx="707" cy="55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800" i="1">
                  <a:cs typeface="Times New Roman" panose="02020603050405020304" pitchFamily="18" charset="0"/>
                </a:rPr>
                <a:t>-∞</a:t>
              </a:r>
              <a:endParaRPr lang="de-DE" altLang="en-US" sz="1800"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522" name="Text Box 2"/>
            <p:cNvSpPr txBox="1">
              <a:spLocks noChangeArrowheads="1"/>
            </p:cNvSpPr>
            <p:nvPr/>
          </p:nvSpPr>
          <p:spPr bwMode="auto">
            <a:xfrm>
              <a:off x="1906" y="6585"/>
              <a:ext cx="2834" cy="6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981" tIns="37490" rIns="74981" bIns="37490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en-US" sz="800" i="1">
                  <a:cs typeface="Times New Roman" panose="02020603050405020304" pitchFamily="18" charset="0"/>
                </a:rPr>
                <a:t>distribution of bof</a:t>
              </a:r>
              <a:r>
                <a:rPr lang="de-DE" altLang="en-US" sz="800" i="1" baseline="-30000">
                  <a:cs typeface="Times New Roman" panose="02020603050405020304" pitchFamily="18" charset="0"/>
                </a:rPr>
                <a:t>1</a:t>
              </a:r>
              <a:endParaRPr lang="de-DE" altLang="en-US" sz="1800"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Rectangle 43"/>
          <p:cNvSpPr/>
          <p:nvPr/>
        </p:nvSpPr>
        <p:spPr bwMode="auto">
          <a:xfrm>
            <a:off x="3348038" y="5207000"/>
            <a:ext cx="1223962" cy="10080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45" name="ZoneTexte 44"/>
          <p:cNvSpPr txBox="1">
            <a:spLocks noChangeArrowheads="1"/>
          </p:cNvSpPr>
          <p:nvPr/>
        </p:nvSpPr>
        <p:spPr bwMode="auto">
          <a:xfrm>
            <a:off x="3276600" y="5426075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Fondos Propios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643438" y="5207000"/>
            <a:ext cx="1223962" cy="288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46" name="ZoneTexte 45"/>
          <p:cNvSpPr txBox="1">
            <a:spLocks noChangeArrowheads="1"/>
          </p:cNvSpPr>
          <p:nvPr/>
        </p:nvSpPr>
        <p:spPr bwMode="auto">
          <a:xfrm>
            <a:off x="4140200" y="4932363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Fondos Propios estresados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3438" y="5554663"/>
            <a:ext cx="1223962" cy="647700"/>
          </a:xfrm>
          <a:prstGeom prst="rect">
            <a:avLst/>
          </a:prstGeom>
          <a:solidFill>
            <a:srgbClr val="FF0000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49" name="ZoneTexte 48"/>
          <p:cNvSpPr txBox="1">
            <a:spLocks noChangeArrowheads="1"/>
          </p:cNvSpPr>
          <p:nvPr/>
        </p:nvSpPr>
        <p:spPr bwMode="auto">
          <a:xfrm>
            <a:off x="4572000" y="56308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SCR</a:t>
            </a:r>
          </a:p>
        </p:txBody>
      </p:sp>
      <p:cxnSp>
        <p:nvCxnSpPr>
          <p:cNvPr id="51" name="Connecteur droit avec flèche 50"/>
          <p:cNvCxnSpPr>
            <a:cxnSpLocks noChangeShapeType="1"/>
            <a:stCxn id="11" idx="3"/>
            <a:endCxn id="44" idx="0"/>
          </p:cNvCxnSpPr>
          <p:nvPr/>
        </p:nvCxnSpPr>
        <p:spPr bwMode="auto">
          <a:xfrm>
            <a:off x="3132138" y="2962275"/>
            <a:ext cx="828675" cy="2244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Connecteur droit avec flèche 52"/>
          <p:cNvCxnSpPr>
            <a:cxnSpLocks noChangeShapeType="1"/>
            <a:endCxn id="46" idx="0"/>
          </p:cNvCxnSpPr>
          <p:nvPr/>
        </p:nvCxnSpPr>
        <p:spPr bwMode="auto">
          <a:xfrm flipH="1">
            <a:off x="5256213" y="3038475"/>
            <a:ext cx="2195512" cy="1893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6084888" y="3757613"/>
            <a:ext cx="1223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Activo estresado</a:t>
            </a:r>
          </a:p>
        </p:txBody>
      </p:sp>
      <p:sp>
        <p:nvSpPr>
          <p:cNvPr id="20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  <p:bldP spid="11" grpId="0"/>
      <p:bldP spid="16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/>
      <p:bldP spid="27" grpId="1"/>
      <p:bldP spid="28" grpId="0"/>
      <p:bldP spid="29" grpId="0"/>
      <p:bldP spid="29" grpId="1"/>
      <p:bldP spid="44" grpId="0" animBg="1"/>
      <p:bldP spid="45" grpId="0"/>
      <p:bldP spid="47" grpId="0" animBg="1"/>
      <p:bldP spid="46" grpId="0"/>
      <p:bldP spid="48" grpId="0" animBg="1"/>
      <p:bldP spid="49" grpId="0"/>
      <p:bldP spid="26" grpId="0"/>
      <p:bldP spid="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oneTexte 5"/>
          <p:cNvSpPr txBox="1">
            <a:spLocks noChangeArrowheads="1"/>
          </p:cNvSpPr>
          <p:nvPr/>
        </p:nvSpPr>
        <p:spPr bwMode="auto">
          <a:xfrm>
            <a:off x="1908175" y="1557338"/>
            <a:ext cx="5400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en-US" sz="2000" dirty="0" smtClean="0">
                <a:latin typeface="+mn-lt"/>
              </a:rPr>
              <a:t>El </a:t>
            </a:r>
            <a:r>
              <a:rPr lang="fr-FR" altLang="en-US" sz="2000" dirty="0" err="1" smtClean="0">
                <a:latin typeface="+mn-lt"/>
              </a:rPr>
              <a:t>cálculo</a:t>
            </a:r>
            <a:r>
              <a:rPr lang="fr-FR" altLang="en-US" sz="2000" dirty="0" smtClean="0">
                <a:latin typeface="+mn-lt"/>
              </a:rPr>
              <a:t> </a:t>
            </a:r>
            <a:r>
              <a:rPr lang="fr-FR" altLang="en-US" sz="2000" dirty="0" err="1" smtClean="0">
                <a:latin typeface="+mn-lt"/>
              </a:rPr>
              <a:t>del</a:t>
            </a:r>
            <a:r>
              <a:rPr lang="fr-FR" altLang="en-US" sz="2000" dirty="0" smtClean="0">
                <a:latin typeface="+mn-lt"/>
              </a:rPr>
              <a:t> SCR en la </a:t>
            </a:r>
            <a:r>
              <a:rPr lang="fr-FR" altLang="en-US" sz="2000" dirty="0" err="1" smtClean="0">
                <a:latin typeface="+mn-lt"/>
              </a:rPr>
              <a:t>fórmula</a:t>
            </a:r>
            <a:r>
              <a:rPr lang="fr-FR" altLang="en-US" sz="2000" dirty="0" smtClean="0">
                <a:latin typeface="+mn-lt"/>
              </a:rPr>
              <a:t> est</a:t>
            </a:r>
            <a:r>
              <a:rPr lang="es-ES" sz="2000" dirty="0" smtClean="0">
                <a:latin typeface="+mn-lt"/>
              </a:rPr>
              <a:t>á</a:t>
            </a:r>
            <a:r>
              <a:rPr lang="fr-FR" altLang="en-US" sz="2000" dirty="0" err="1" smtClean="0">
                <a:latin typeface="+mn-lt"/>
              </a:rPr>
              <a:t>ndar</a:t>
            </a:r>
            <a:r>
              <a:rPr lang="fr-FR" altLang="en-US" sz="2000" dirty="0" smtClean="0">
                <a:latin typeface="+mn-lt"/>
              </a:rPr>
              <a:t> sigue un </a:t>
            </a:r>
            <a:r>
              <a:rPr lang="fr-FR" altLang="en-US" sz="2000" dirty="0" err="1" smtClean="0">
                <a:latin typeface="+mn-lt"/>
              </a:rPr>
              <a:t>enfoque</a:t>
            </a:r>
            <a:r>
              <a:rPr lang="fr-FR" altLang="en-US" sz="2000" dirty="0" smtClean="0">
                <a:latin typeface="+mn-lt"/>
              </a:rPr>
              <a:t> </a:t>
            </a:r>
            <a:r>
              <a:rPr lang="fr-FR" altLang="en-US" sz="2000" dirty="0" err="1" smtClean="0">
                <a:latin typeface="+mn-lt"/>
              </a:rPr>
              <a:t>modular</a:t>
            </a:r>
            <a:endParaRPr lang="fr-FR" altLang="en-US" sz="2000" dirty="0" smtClean="0">
              <a:latin typeface="+mn-lt"/>
            </a:endParaRPr>
          </a:p>
        </p:txBody>
      </p:sp>
      <p:sp>
        <p:nvSpPr>
          <p:cNvPr id="7" name="Flèche droite 6"/>
          <p:cNvSpPr/>
          <p:nvPr/>
        </p:nvSpPr>
        <p:spPr bwMode="auto">
          <a:xfrm rot="6867681">
            <a:off x="2345532" y="2688431"/>
            <a:ext cx="1008062" cy="504825"/>
          </a:xfrm>
          <a:prstGeom prst="right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8" name="Flèche droite 7"/>
          <p:cNvSpPr/>
          <p:nvPr/>
        </p:nvSpPr>
        <p:spPr bwMode="auto">
          <a:xfrm rot="3359928">
            <a:off x="5664994" y="2693194"/>
            <a:ext cx="1008063" cy="504825"/>
          </a:xfrm>
          <a:prstGeom prst="right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22533" name="ZoneTexte 8"/>
          <p:cNvSpPr txBox="1">
            <a:spLocks noChangeArrowheads="1"/>
          </p:cNvSpPr>
          <p:nvPr/>
        </p:nvSpPr>
        <p:spPr bwMode="auto">
          <a:xfrm>
            <a:off x="611188" y="3503613"/>
            <a:ext cx="4248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Arial" panose="020B0604020202020204" pitchFamily="34" charset="0"/>
              </a:rPr>
              <a:t>Stress del Balance de Solvencia II debido a un solo riesgo</a:t>
            </a:r>
          </a:p>
        </p:txBody>
      </p:sp>
      <p:sp>
        <p:nvSpPr>
          <p:cNvPr id="22534" name="ZoneTexte 10"/>
          <p:cNvSpPr txBox="1">
            <a:spLocks noChangeArrowheads="1"/>
          </p:cNvSpPr>
          <p:nvPr/>
        </p:nvSpPr>
        <p:spPr bwMode="auto">
          <a:xfrm>
            <a:off x="4859338" y="3500438"/>
            <a:ext cx="4033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2000" i="1">
                <a:latin typeface="Arial" panose="020B0604020202020204" pitchFamily="34" charset="0"/>
              </a:rPr>
              <a:t>Agregación de los distintos resultados en base a una matriz de correlación</a:t>
            </a:r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1" t="21651" r="13972" b="35825"/>
          <a:stretch>
            <a:fillRect/>
          </a:stretch>
        </p:blipFill>
        <p:spPr bwMode="auto">
          <a:xfrm>
            <a:off x="5292725" y="4614863"/>
            <a:ext cx="3167063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9" t="34605" r="14661" b="21925"/>
          <a:stretch>
            <a:fillRect/>
          </a:stretch>
        </p:blipFill>
        <p:spPr bwMode="auto">
          <a:xfrm>
            <a:off x="684213" y="4292600"/>
            <a:ext cx="3959225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EIOPA_presentation_temp</Template>
  <TotalTime>846</TotalTime>
  <Words>732</Words>
  <Application>Microsoft Office PowerPoint</Application>
  <PresentationFormat>On-screen Show (4:3)</PresentationFormat>
  <Paragraphs>149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MS PGothic</vt:lpstr>
      <vt:lpstr>Verdana Bold</vt:lpstr>
      <vt:lpstr>Verdana</vt:lpstr>
      <vt:lpstr>Times</vt:lpstr>
      <vt:lpstr>Calibri</vt:lpstr>
      <vt:lpstr>Wingdings</vt:lpstr>
      <vt:lpstr>Corbel</vt:lpstr>
      <vt:lpstr>Wingdings 2</vt:lpstr>
      <vt:lpstr>Times New Roman</vt:lpstr>
      <vt:lpstr>EIOPA_presentation_temp</vt:lpstr>
      <vt:lpstr>Sesión 6: Capital Basado en Riesgo PBS 17: Adecuación del capital</vt:lpstr>
      <vt:lpstr>Capital Basado en Riesgo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</dc:title>
  <dc:creator>Conforti, Giulia</dc:creator>
  <cp:lastModifiedBy>Lazaro Cuesta Barbera</cp:lastModifiedBy>
  <cp:revision>41</cp:revision>
  <cp:lastPrinted>2018-03-23T09:39:46Z</cp:lastPrinted>
  <dcterms:created xsi:type="dcterms:W3CDTF">2011-09-29T14:10:06Z</dcterms:created>
  <dcterms:modified xsi:type="dcterms:W3CDTF">2018-03-23T09:43:39Z</dcterms:modified>
</cp:coreProperties>
</file>