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 id="2147483808" r:id="rId2"/>
    <p:sldMasterId id="2147483784" r:id="rId3"/>
  </p:sldMasterIdLst>
  <p:notesMasterIdLst>
    <p:notesMasterId r:id="rId17"/>
  </p:notesMasterIdLst>
  <p:handoutMasterIdLst>
    <p:handoutMasterId r:id="rId18"/>
  </p:handoutMasterIdLst>
  <p:sldIdLst>
    <p:sldId id="256" r:id="rId4"/>
    <p:sldId id="259" r:id="rId5"/>
    <p:sldId id="368" r:id="rId6"/>
    <p:sldId id="370" r:id="rId7"/>
    <p:sldId id="371" r:id="rId8"/>
    <p:sldId id="372" r:id="rId9"/>
    <p:sldId id="369" r:id="rId10"/>
    <p:sldId id="307" r:id="rId11"/>
    <p:sldId id="373" r:id="rId12"/>
    <p:sldId id="356" r:id="rId13"/>
    <p:sldId id="358" r:id="rId14"/>
    <p:sldId id="359" r:id="rId15"/>
    <p:sldId id="37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5637" autoAdjust="0"/>
  </p:normalViewPr>
  <p:slideViewPr>
    <p:cSldViewPr>
      <p:cViewPr>
        <p:scale>
          <a:sx n="80" d="100"/>
          <a:sy n="80" d="100"/>
        </p:scale>
        <p:origin x="-1522"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352" y="93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1794C-6DB4-463F-914F-618C43B60A04}" type="doc">
      <dgm:prSet loTypeId="urn:microsoft.com/office/officeart/2008/layout/RadialCluster" loCatId="relationship" qsTypeId="urn:microsoft.com/office/officeart/2005/8/quickstyle/simple5" qsCatId="simple" csTypeId="urn:microsoft.com/office/officeart/2005/8/colors/colorful3" csCatId="colorful" phldr="1"/>
      <dgm:spPr/>
      <dgm:t>
        <a:bodyPr/>
        <a:lstStyle/>
        <a:p>
          <a:endParaRPr lang="en-US"/>
        </a:p>
      </dgm:t>
    </dgm:pt>
    <dgm:pt modelId="{83881AA5-AAED-4730-9DD1-FCD587B06B77}">
      <dgm:prSet phldrT="[Text]" custT="1"/>
      <dgm:spPr>
        <a:gradFill rotWithShape="0">
          <a:gsLst>
            <a:gs pos="0">
              <a:srgbClr val="B2B218"/>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a:ln w="12700">
          <a:solidFill>
            <a:schemeClr val="tx1"/>
          </a:solidFill>
        </a:ln>
      </dgm:spPr>
      <dgm:t>
        <a:bodyPr/>
        <a:lstStyle/>
        <a:p>
          <a:r>
            <a:rPr lang="en-US" sz="1800" b="1" dirty="0" smtClean="0">
              <a:solidFill>
                <a:schemeClr val="tx1"/>
              </a:solidFill>
            </a:rPr>
            <a:t>All U.S. Insurers</a:t>
          </a:r>
        </a:p>
        <a:p>
          <a:r>
            <a:rPr lang="en-US" sz="1400" b="1" dirty="0" smtClean="0">
              <a:solidFill>
                <a:schemeClr val="tx1"/>
              </a:solidFill>
            </a:rPr>
            <a:t>~ 4,600 entities</a:t>
          </a:r>
        </a:p>
        <a:p>
          <a:r>
            <a:rPr lang="en-US" sz="1100" dirty="0" smtClean="0">
              <a:solidFill>
                <a:schemeClr val="tx1"/>
              </a:solidFill>
            </a:rPr>
            <a:t>Subject to:</a:t>
          </a:r>
        </a:p>
        <a:p>
          <a:r>
            <a:rPr lang="en-US" sz="1100" dirty="0" smtClean="0">
              <a:solidFill>
                <a:schemeClr val="tx1"/>
              </a:solidFill>
            </a:rPr>
            <a:t>AS &amp; Supplemental Filings</a:t>
          </a:r>
        </a:p>
        <a:p>
          <a:r>
            <a:rPr lang="en-US" sz="1100" dirty="0" smtClean="0">
              <a:solidFill>
                <a:schemeClr val="tx1"/>
              </a:solidFill>
            </a:rPr>
            <a:t>RBC Reporting/Requirements</a:t>
          </a:r>
        </a:p>
        <a:p>
          <a:r>
            <a:rPr lang="en-US" sz="1100" dirty="0" smtClean="0">
              <a:solidFill>
                <a:schemeClr val="tx1"/>
              </a:solidFill>
            </a:rPr>
            <a:t>FAST Review</a:t>
          </a:r>
        </a:p>
        <a:p>
          <a:r>
            <a:rPr lang="en-US" sz="1100" dirty="0" smtClean="0">
              <a:solidFill>
                <a:schemeClr val="tx1"/>
              </a:solidFill>
            </a:rPr>
            <a:t>Level 1 Analysis</a:t>
          </a:r>
        </a:p>
        <a:p>
          <a:r>
            <a:rPr lang="en-US" sz="1100" dirty="0" smtClean="0">
              <a:solidFill>
                <a:schemeClr val="tx1"/>
              </a:solidFill>
            </a:rPr>
            <a:t>IPS &amp; Supervisory Plan</a:t>
          </a:r>
          <a:endParaRPr lang="en-US" sz="1100" dirty="0">
            <a:solidFill>
              <a:schemeClr val="tx1"/>
            </a:solidFill>
          </a:endParaRPr>
        </a:p>
      </dgm:t>
    </dgm:pt>
    <dgm:pt modelId="{DD84DE51-7F30-42CC-8AD7-6497F9F8427F}" type="parTrans" cxnId="{5F56DFDA-6039-437F-9240-221F437428E8}">
      <dgm:prSet/>
      <dgm:spPr/>
      <dgm:t>
        <a:bodyPr/>
        <a:lstStyle/>
        <a:p>
          <a:endParaRPr lang="en-US"/>
        </a:p>
      </dgm:t>
    </dgm:pt>
    <dgm:pt modelId="{3C146324-3B25-48E2-9999-4DEA73B7CE40}" type="sibTrans" cxnId="{5F56DFDA-6039-437F-9240-221F437428E8}">
      <dgm:prSet/>
      <dgm:spPr/>
      <dgm:t>
        <a:bodyPr/>
        <a:lstStyle/>
        <a:p>
          <a:endParaRPr lang="en-US"/>
        </a:p>
      </dgm:t>
    </dgm:pt>
    <dgm:pt modelId="{33A177C9-D11F-4222-93A4-B5A5F0AD7DA9}">
      <dgm:prSet phldrT="[Text]" custT="1"/>
      <dgm:spPr>
        <a:solidFill>
          <a:schemeClr val="accent3">
            <a:lumMod val="85000"/>
          </a:schemeClr>
        </a:solidFill>
        <a:ln w="12700">
          <a:solidFill>
            <a:schemeClr val="tx1"/>
          </a:solidFill>
        </a:ln>
      </dgm:spPr>
      <dgm:t>
        <a:bodyPr/>
        <a:lstStyle/>
        <a:p>
          <a:r>
            <a:rPr lang="en-US" sz="1200" b="1" dirty="0" smtClean="0">
              <a:solidFill>
                <a:schemeClr val="tx1"/>
              </a:solidFill>
            </a:rPr>
            <a:t>Insurers Exceeding Premium Thresholds</a:t>
          </a:r>
        </a:p>
        <a:p>
          <a:r>
            <a:rPr lang="en-US" sz="1100" b="1" dirty="0" smtClean="0">
              <a:solidFill>
                <a:schemeClr val="tx1"/>
              </a:solidFill>
            </a:rPr>
            <a:t>~ 2,000 entities</a:t>
          </a:r>
        </a:p>
        <a:p>
          <a:r>
            <a:rPr lang="en-US" sz="1100" dirty="0" smtClean="0">
              <a:solidFill>
                <a:schemeClr val="tx1"/>
              </a:solidFill>
            </a:rPr>
            <a:t>Subject to:</a:t>
          </a:r>
        </a:p>
        <a:p>
          <a:r>
            <a:rPr lang="en-US" sz="1100" dirty="0" smtClean="0">
              <a:solidFill>
                <a:schemeClr val="tx1"/>
              </a:solidFill>
            </a:rPr>
            <a:t>ORSA Reporting &amp; Analysis</a:t>
          </a:r>
        </a:p>
        <a:p>
          <a:r>
            <a:rPr lang="en-US" sz="1100" dirty="0" smtClean="0">
              <a:solidFill>
                <a:schemeClr val="tx1"/>
              </a:solidFill>
            </a:rPr>
            <a:t>Enhanced Audit Requirements</a:t>
          </a:r>
          <a:endParaRPr lang="en-US" sz="800" dirty="0">
            <a:solidFill>
              <a:schemeClr val="tx1"/>
            </a:solidFill>
          </a:endParaRPr>
        </a:p>
      </dgm:t>
    </dgm:pt>
    <dgm:pt modelId="{6BA7D2C1-5A84-4CFC-869F-909F48AF7A76}" type="parTrans" cxnId="{C9820DB1-5860-4DD2-8678-B65FAD692F15}">
      <dgm:prSet/>
      <dgm:spPr/>
      <dgm:t>
        <a:bodyPr/>
        <a:lstStyle/>
        <a:p>
          <a:endParaRPr lang="en-US"/>
        </a:p>
      </dgm:t>
    </dgm:pt>
    <dgm:pt modelId="{A05A406C-F3D8-4FC3-A15E-14028A67EF50}" type="sibTrans" cxnId="{C9820DB1-5860-4DD2-8678-B65FAD692F15}">
      <dgm:prSet/>
      <dgm:spPr/>
      <dgm:t>
        <a:bodyPr/>
        <a:lstStyle/>
        <a:p>
          <a:endParaRPr lang="en-US"/>
        </a:p>
      </dgm:t>
    </dgm:pt>
    <dgm:pt modelId="{C6B5C67E-F5BF-4B60-9144-DE9432AFEAD9}">
      <dgm:prSet phldrT="[Text]" custT="1"/>
      <dgm:spPr>
        <a:solidFill>
          <a:schemeClr val="accent3">
            <a:lumMod val="85000"/>
          </a:schemeClr>
        </a:solidFill>
        <a:ln w="12700">
          <a:solidFill>
            <a:schemeClr val="tx1"/>
          </a:solidFill>
        </a:ln>
      </dgm:spPr>
      <dgm:t>
        <a:bodyPr/>
        <a:lstStyle/>
        <a:p>
          <a:r>
            <a:rPr lang="en-US" sz="1400" b="1" dirty="0" smtClean="0">
              <a:solidFill>
                <a:schemeClr val="tx1"/>
              </a:solidFill>
            </a:rPr>
            <a:t>Nationally Significant Insurers</a:t>
          </a:r>
        </a:p>
        <a:p>
          <a:r>
            <a:rPr lang="en-US" sz="1200" b="1" dirty="0" smtClean="0">
              <a:solidFill>
                <a:schemeClr val="tx1"/>
              </a:solidFill>
            </a:rPr>
            <a:t>~ 1,400 entities</a:t>
          </a:r>
        </a:p>
        <a:p>
          <a:r>
            <a:rPr lang="en-US" sz="1200" dirty="0" smtClean="0">
              <a:solidFill>
                <a:schemeClr val="tx1"/>
              </a:solidFill>
            </a:rPr>
            <a:t>Subject to:</a:t>
          </a:r>
        </a:p>
        <a:p>
          <a:r>
            <a:rPr lang="en-US" sz="1200" dirty="0" smtClean="0">
              <a:solidFill>
                <a:schemeClr val="tx1"/>
              </a:solidFill>
            </a:rPr>
            <a:t>Additional review, analysis and consideration through FAWG process</a:t>
          </a:r>
          <a:endParaRPr lang="en-US" sz="1200" dirty="0">
            <a:solidFill>
              <a:schemeClr val="tx1"/>
            </a:solidFill>
          </a:endParaRPr>
        </a:p>
      </dgm:t>
    </dgm:pt>
    <dgm:pt modelId="{EAFB9C64-CE29-4B6C-98F6-40798F9E11C7}" type="parTrans" cxnId="{B439BE71-11A2-4B32-A90D-53E7EA5DE435}">
      <dgm:prSet/>
      <dgm:spPr/>
      <dgm:t>
        <a:bodyPr/>
        <a:lstStyle/>
        <a:p>
          <a:endParaRPr lang="en-US"/>
        </a:p>
      </dgm:t>
    </dgm:pt>
    <dgm:pt modelId="{975AE7AC-3855-4E35-B83E-D99040B8A22F}" type="sibTrans" cxnId="{B439BE71-11A2-4B32-A90D-53E7EA5DE435}">
      <dgm:prSet/>
      <dgm:spPr/>
      <dgm:t>
        <a:bodyPr/>
        <a:lstStyle/>
        <a:p>
          <a:endParaRPr lang="en-US"/>
        </a:p>
      </dgm:t>
    </dgm:pt>
    <dgm:pt modelId="{B076D98D-4312-460E-AB0C-47DE29E7C238}">
      <dgm:prSet phldrT="[Text]" custT="1"/>
      <dgm:spPr>
        <a:solidFill>
          <a:schemeClr val="accent3">
            <a:lumMod val="85000"/>
          </a:schemeClr>
        </a:solidFill>
        <a:ln w="12700">
          <a:solidFill>
            <a:schemeClr val="tx1"/>
          </a:solidFill>
        </a:ln>
      </dgm:spPr>
      <dgm:t>
        <a:bodyPr/>
        <a:lstStyle/>
        <a:p>
          <a:r>
            <a:rPr lang="en-US" sz="1200" b="1" dirty="0" smtClean="0">
              <a:solidFill>
                <a:schemeClr val="tx1"/>
              </a:solidFill>
            </a:rPr>
            <a:t>Insurers Undergoing Examinations</a:t>
          </a:r>
        </a:p>
        <a:p>
          <a:r>
            <a:rPr lang="en-US" sz="1100" b="1" dirty="0" smtClean="0">
              <a:solidFill>
                <a:schemeClr val="tx1"/>
              </a:solidFill>
            </a:rPr>
            <a:t>~ 1,150 entities</a:t>
          </a:r>
        </a:p>
        <a:p>
          <a:r>
            <a:rPr lang="en-US" sz="1100" dirty="0" smtClean="0">
              <a:solidFill>
                <a:schemeClr val="tx1"/>
              </a:solidFill>
            </a:rPr>
            <a:t>Subject to:</a:t>
          </a:r>
        </a:p>
        <a:p>
          <a:r>
            <a:rPr lang="en-US" sz="1100" dirty="0" smtClean="0">
              <a:solidFill>
                <a:schemeClr val="tx1"/>
              </a:solidFill>
            </a:rPr>
            <a:t>Review &amp; Assessment of CG/ERM</a:t>
          </a:r>
        </a:p>
        <a:p>
          <a:r>
            <a:rPr lang="en-US" sz="1100" dirty="0" smtClean="0">
              <a:solidFill>
                <a:schemeClr val="tx1"/>
              </a:solidFill>
            </a:rPr>
            <a:t>Review of Critical Risks</a:t>
          </a:r>
        </a:p>
        <a:p>
          <a:r>
            <a:rPr lang="en-US" sz="1100" dirty="0" smtClean="0">
              <a:solidFill>
                <a:schemeClr val="tx1"/>
              </a:solidFill>
            </a:rPr>
            <a:t>Reporting Findings</a:t>
          </a:r>
          <a:endParaRPr lang="en-US" sz="1100" dirty="0">
            <a:solidFill>
              <a:schemeClr val="tx1"/>
            </a:solidFill>
          </a:endParaRPr>
        </a:p>
      </dgm:t>
    </dgm:pt>
    <dgm:pt modelId="{DB159A23-7615-4E54-9ACB-7A7DDAB252F3}" type="parTrans" cxnId="{782D4AD6-5180-45EC-840B-AFDF0E96BE58}">
      <dgm:prSet/>
      <dgm:spPr/>
      <dgm:t>
        <a:bodyPr/>
        <a:lstStyle/>
        <a:p>
          <a:endParaRPr lang="en-US"/>
        </a:p>
      </dgm:t>
    </dgm:pt>
    <dgm:pt modelId="{0E040930-35A6-41A8-9FB4-CFDC901A47F3}" type="sibTrans" cxnId="{782D4AD6-5180-45EC-840B-AFDF0E96BE58}">
      <dgm:prSet/>
      <dgm:spPr/>
      <dgm:t>
        <a:bodyPr/>
        <a:lstStyle/>
        <a:p>
          <a:endParaRPr lang="en-US"/>
        </a:p>
      </dgm:t>
    </dgm:pt>
    <dgm:pt modelId="{91E0BE59-5E0B-48A8-97BD-24B35D663428}">
      <dgm:prSet phldrT="[Text]" custT="1"/>
      <dgm:spPr>
        <a:solidFill>
          <a:schemeClr val="accent3">
            <a:lumMod val="85000"/>
          </a:schemeClr>
        </a:solidFill>
        <a:ln w="12700">
          <a:solidFill>
            <a:schemeClr val="tx1"/>
          </a:solidFill>
        </a:ln>
      </dgm:spPr>
      <dgm:t>
        <a:bodyPr/>
        <a:lstStyle/>
        <a:p>
          <a:r>
            <a:rPr lang="en-US" sz="1200" b="1" dirty="0" smtClean="0">
              <a:solidFill>
                <a:schemeClr val="tx1"/>
              </a:solidFill>
            </a:rPr>
            <a:t>Troubled/Potentially Troubled Insurers</a:t>
          </a:r>
        </a:p>
        <a:p>
          <a:r>
            <a:rPr lang="en-US" sz="1100" b="1" dirty="0" smtClean="0">
              <a:solidFill>
                <a:schemeClr val="tx1"/>
              </a:solidFill>
            </a:rPr>
            <a:t>~ 200 - 400 entities</a:t>
          </a:r>
        </a:p>
        <a:p>
          <a:r>
            <a:rPr lang="en-US" sz="1100" dirty="0" smtClean="0">
              <a:solidFill>
                <a:schemeClr val="tx1"/>
              </a:solidFill>
            </a:rPr>
            <a:t>Subject to:</a:t>
          </a:r>
        </a:p>
        <a:p>
          <a:r>
            <a:rPr lang="en-US" sz="1100" dirty="0" smtClean="0">
              <a:solidFill>
                <a:schemeClr val="tx1"/>
              </a:solidFill>
            </a:rPr>
            <a:t>Detailed FAWG Review</a:t>
          </a:r>
        </a:p>
        <a:p>
          <a:r>
            <a:rPr lang="en-US" sz="1100" dirty="0" smtClean="0">
              <a:solidFill>
                <a:schemeClr val="tx1"/>
              </a:solidFill>
            </a:rPr>
            <a:t>Discovery Meetings</a:t>
          </a:r>
        </a:p>
        <a:p>
          <a:r>
            <a:rPr lang="en-US" sz="1100" dirty="0" smtClean="0">
              <a:solidFill>
                <a:schemeClr val="tx1"/>
              </a:solidFill>
            </a:rPr>
            <a:t>Presentations and Reporting</a:t>
          </a:r>
          <a:endParaRPr lang="en-US" sz="900" dirty="0">
            <a:solidFill>
              <a:schemeClr val="tx1"/>
            </a:solidFill>
          </a:endParaRPr>
        </a:p>
      </dgm:t>
    </dgm:pt>
    <dgm:pt modelId="{4FE78EB9-A49B-4CA5-9ACD-75796CDB16B7}" type="parTrans" cxnId="{6DBF44BA-C4CD-4510-9C7B-D7EA03C13CF8}">
      <dgm:prSet/>
      <dgm:spPr/>
      <dgm:t>
        <a:bodyPr/>
        <a:lstStyle/>
        <a:p>
          <a:endParaRPr lang="en-US"/>
        </a:p>
      </dgm:t>
    </dgm:pt>
    <dgm:pt modelId="{2A437C15-8C8A-4B4E-A4EE-07D91B43E00F}" type="sibTrans" cxnId="{6DBF44BA-C4CD-4510-9C7B-D7EA03C13CF8}">
      <dgm:prSet/>
      <dgm:spPr/>
      <dgm:t>
        <a:bodyPr/>
        <a:lstStyle/>
        <a:p>
          <a:endParaRPr lang="en-US"/>
        </a:p>
      </dgm:t>
    </dgm:pt>
    <dgm:pt modelId="{AE310CA2-F6CB-4FEE-93BC-ACDB09DC96C4}">
      <dgm:prSet phldrT="[Text]" custT="1"/>
      <dgm:spPr>
        <a:solidFill>
          <a:schemeClr val="accent3">
            <a:lumMod val="85000"/>
          </a:schemeClr>
        </a:solidFill>
        <a:ln w="12700">
          <a:solidFill>
            <a:schemeClr val="tx1"/>
          </a:solidFill>
        </a:ln>
      </dgm:spPr>
      <dgm:t>
        <a:bodyPr/>
        <a:lstStyle/>
        <a:p>
          <a:r>
            <a:rPr lang="en-US" sz="1200" b="1" dirty="0" smtClean="0">
              <a:solidFill>
                <a:schemeClr val="tx1"/>
              </a:solidFill>
            </a:rPr>
            <a:t>Insurers Seeking Approval for Transactions/Events</a:t>
          </a:r>
        </a:p>
        <a:p>
          <a:r>
            <a:rPr lang="en-US" sz="1100" b="1" dirty="0" smtClean="0">
              <a:solidFill>
                <a:schemeClr val="tx1"/>
              </a:solidFill>
            </a:rPr>
            <a:t>~ 2,300 entities</a:t>
          </a:r>
        </a:p>
        <a:p>
          <a:r>
            <a:rPr lang="en-US" sz="1050" dirty="0" smtClean="0">
              <a:solidFill>
                <a:schemeClr val="tx1"/>
              </a:solidFill>
            </a:rPr>
            <a:t>Subject to:</a:t>
          </a:r>
        </a:p>
        <a:p>
          <a:r>
            <a:rPr lang="en-US" sz="1050" dirty="0" smtClean="0">
              <a:solidFill>
                <a:schemeClr val="tx1"/>
              </a:solidFill>
            </a:rPr>
            <a:t>Regulatory Review of Licensing, Acquisitions, Dividends, Affiliate Agreements, Reinsurance Contracts,  Product/Rate Filings </a:t>
          </a:r>
          <a:endParaRPr lang="en-US" sz="1050" dirty="0">
            <a:solidFill>
              <a:schemeClr val="tx1"/>
            </a:solidFill>
          </a:endParaRPr>
        </a:p>
      </dgm:t>
    </dgm:pt>
    <dgm:pt modelId="{CA8F551B-375F-4335-82CC-8C2BAD87D642}" type="parTrans" cxnId="{80B09673-7133-4A94-823D-9F7E30E234F0}">
      <dgm:prSet/>
      <dgm:spPr/>
      <dgm:t>
        <a:bodyPr/>
        <a:lstStyle/>
        <a:p>
          <a:endParaRPr lang="en-US"/>
        </a:p>
      </dgm:t>
    </dgm:pt>
    <dgm:pt modelId="{B1EEFB07-9175-457A-AE12-7EDECF20CD46}" type="sibTrans" cxnId="{80B09673-7133-4A94-823D-9F7E30E234F0}">
      <dgm:prSet/>
      <dgm:spPr/>
      <dgm:t>
        <a:bodyPr/>
        <a:lstStyle/>
        <a:p>
          <a:endParaRPr lang="en-US"/>
        </a:p>
      </dgm:t>
    </dgm:pt>
    <dgm:pt modelId="{B7C75CC9-CE56-40D7-BA41-F8D612DD79B4}">
      <dgm:prSet phldrT="[Text]" custT="1"/>
      <dgm:spPr>
        <a:solidFill>
          <a:schemeClr val="accent3">
            <a:lumMod val="85000"/>
          </a:schemeClr>
        </a:solidFill>
        <a:ln w="12700">
          <a:solidFill>
            <a:schemeClr val="tx1"/>
          </a:solidFill>
        </a:ln>
      </dgm:spPr>
      <dgm:t>
        <a:bodyPr/>
        <a:lstStyle/>
        <a:p>
          <a:r>
            <a:rPr lang="en-US" sz="1200" b="1" dirty="0" smtClean="0">
              <a:solidFill>
                <a:schemeClr val="tx1"/>
              </a:solidFill>
            </a:rPr>
            <a:t>Accreditation Review of Solvency Monitoring</a:t>
          </a:r>
        </a:p>
        <a:p>
          <a:r>
            <a:rPr lang="en-US" sz="1100" b="1" dirty="0" smtClean="0">
              <a:solidFill>
                <a:schemeClr val="tx1"/>
              </a:solidFill>
            </a:rPr>
            <a:t>~ 120 entities</a:t>
          </a:r>
        </a:p>
        <a:p>
          <a:r>
            <a:rPr lang="en-US" sz="1100" dirty="0" smtClean="0">
              <a:solidFill>
                <a:schemeClr val="tx1"/>
              </a:solidFill>
            </a:rPr>
            <a:t>Subject to:</a:t>
          </a:r>
        </a:p>
        <a:p>
          <a:r>
            <a:rPr lang="en-US" sz="1100" dirty="0" smtClean="0">
              <a:solidFill>
                <a:schemeClr val="tx1"/>
              </a:solidFill>
            </a:rPr>
            <a:t>Review of exam/analysis and licensing work by a team of independent experts</a:t>
          </a:r>
          <a:endParaRPr lang="en-US" sz="1100" dirty="0">
            <a:solidFill>
              <a:schemeClr val="tx1"/>
            </a:solidFill>
          </a:endParaRPr>
        </a:p>
      </dgm:t>
    </dgm:pt>
    <dgm:pt modelId="{DE1CE6E0-BAD2-4C9B-82B3-33C9090BD764}" type="parTrans" cxnId="{FEFEC493-0FD2-436A-BAD6-06059BB51683}">
      <dgm:prSet/>
      <dgm:spPr/>
      <dgm:t>
        <a:bodyPr/>
        <a:lstStyle/>
        <a:p>
          <a:endParaRPr lang="en-US"/>
        </a:p>
      </dgm:t>
    </dgm:pt>
    <dgm:pt modelId="{9171F31C-FFB1-42B3-9CE8-FD2AB94F97EE}" type="sibTrans" cxnId="{FEFEC493-0FD2-436A-BAD6-06059BB51683}">
      <dgm:prSet/>
      <dgm:spPr/>
      <dgm:t>
        <a:bodyPr/>
        <a:lstStyle/>
        <a:p>
          <a:endParaRPr lang="en-US"/>
        </a:p>
      </dgm:t>
    </dgm:pt>
    <dgm:pt modelId="{F03F063D-3A60-4942-8D9E-97BC27CE2D06}">
      <dgm:prSet phldrT="[Text]" custT="1"/>
      <dgm:spPr>
        <a:solidFill>
          <a:schemeClr val="accent3">
            <a:lumMod val="85000"/>
          </a:schemeClr>
        </a:solidFill>
        <a:ln w="12700">
          <a:solidFill>
            <a:schemeClr val="tx1"/>
          </a:solidFill>
        </a:ln>
      </dgm:spPr>
      <dgm:t>
        <a:bodyPr/>
        <a:lstStyle/>
        <a:p>
          <a:r>
            <a:rPr lang="en-US" sz="1400" b="1" dirty="0" smtClean="0">
              <a:solidFill>
                <a:schemeClr val="tx1"/>
              </a:solidFill>
            </a:rPr>
            <a:t>Peer Review of Solvency Monitoring</a:t>
          </a:r>
        </a:p>
        <a:p>
          <a:r>
            <a:rPr lang="en-US" sz="1200" b="1" dirty="0" smtClean="0">
              <a:solidFill>
                <a:schemeClr val="tx1"/>
              </a:solidFill>
            </a:rPr>
            <a:t>~ 30 entities</a:t>
          </a:r>
        </a:p>
        <a:p>
          <a:r>
            <a:rPr lang="en-US" sz="1200" dirty="0" smtClean="0">
              <a:solidFill>
                <a:schemeClr val="tx1"/>
              </a:solidFill>
            </a:rPr>
            <a:t>Subject to:</a:t>
          </a:r>
        </a:p>
        <a:p>
          <a:r>
            <a:rPr lang="en-US" sz="1200" dirty="0" smtClean="0">
              <a:solidFill>
                <a:schemeClr val="tx1"/>
              </a:solidFill>
            </a:rPr>
            <a:t>Review of analysis/exam work by teams of peers</a:t>
          </a:r>
          <a:endParaRPr lang="en-US" sz="1200" dirty="0">
            <a:solidFill>
              <a:schemeClr val="tx1"/>
            </a:solidFill>
          </a:endParaRPr>
        </a:p>
      </dgm:t>
    </dgm:pt>
    <dgm:pt modelId="{3B811058-0CD4-4113-9929-600AF1808683}" type="parTrans" cxnId="{41669558-0852-4136-B8A0-0133628DDABF}">
      <dgm:prSet/>
      <dgm:spPr/>
      <dgm:t>
        <a:bodyPr/>
        <a:lstStyle/>
        <a:p>
          <a:endParaRPr lang="en-US"/>
        </a:p>
      </dgm:t>
    </dgm:pt>
    <dgm:pt modelId="{070DF6F1-691A-4FDB-A3FA-9F8CBD1ED12A}" type="sibTrans" cxnId="{41669558-0852-4136-B8A0-0133628DDABF}">
      <dgm:prSet/>
      <dgm:spPr/>
      <dgm:t>
        <a:bodyPr/>
        <a:lstStyle/>
        <a:p>
          <a:endParaRPr lang="en-US"/>
        </a:p>
      </dgm:t>
    </dgm:pt>
    <dgm:pt modelId="{3F5FC483-2D22-454C-8B28-7AF7323539F9}" type="pres">
      <dgm:prSet presAssocID="{D521794C-6DB4-463F-914F-618C43B60A04}" presName="Name0" presStyleCnt="0">
        <dgm:presLayoutVars>
          <dgm:chMax val="1"/>
          <dgm:chPref val="1"/>
          <dgm:dir/>
          <dgm:animOne val="branch"/>
          <dgm:animLvl val="lvl"/>
        </dgm:presLayoutVars>
      </dgm:prSet>
      <dgm:spPr/>
      <dgm:t>
        <a:bodyPr/>
        <a:lstStyle/>
        <a:p>
          <a:endParaRPr lang="en-US"/>
        </a:p>
      </dgm:t>
    </dgm:pt>
    <dgm:pt modelId="{B818A1B6-A8DA-4E6D-836A-7C1F2DFF30E2}" type="pres">
      <dgm:prSet presAssocID="{83881AA5-AAED-4730-9DD1-FCD587B06B77}" presName="singleCycle" presStyleCnt="0"/>
      <dgm:spPr/>
      <dgm:t>
        <a:bodyPr/>
        <a:lstStyle/>
        <a:p>
          <a:endParaRPr lang="en-US"/>
        </a:p>
      </dgm:t>
    </dgm:pt>
    <dgm:pt modelId="{99A62BF1-80ED-4242-B06A-F59E8D213E92}" type="pres">
      <dgm:prSet presAssocID="{83881AA5-AAED-4730-9DD1-FCD587B06B77}" presName="singleCenter" presStyleLbl="node1" presStyleIdx="0" presStyleCnt="8" custScaleX="128748" custScaleY="99396" custLinFactNeighborX="205" custLinFactNeighborY="33">
        <dgm:presLayoutVars>
          <dgm:chMax val="7"/>
          <dgm:chPref val="7"/>
        </dgm:presLayoutVars>
      </dgm:prSet>
      <dgm:spPr/>
      <dgm:t>
        <a:bodyPr/>
        <a:lstStyle/>
        <a:p>
          <a:endParaRPr lang="en-US"/>
        </a:p>
      </dgm:t>
    </dgm:pt>
    <dgm:pt modelId="{84340FA2-A4E6-44F8-9D7B-134EF21D0CFA}" type="pres">
      <dgm:prSet presAssocID="{CA8F551B-375F-4335-82CC-8C2BAD87D642}" presName="Name56" presStyleLbl="parChTrans1D2" presStyleIdx="0" presStyleCnt="7"/>
      <dgm:spPr/>
      <dgm:t>
        <a:bodyPr/>
        <a:lstStyle/>
        <a:p>
          <a:endParaRPr lang="en-US"/>
        </a:p>
      </dgm:t>
    </dgm:pt>
    <dgm:pt modelId="{172FF93C-C610-47BE-A7E7-8B7D5A265D66}" type="pres">
      <dgm:prSet presAssocID="{AE310CA2-F6CB-4FEE-93BC-ACDB09DC96C4}" presName="text0" presStyleLbl="node1" presStyleIdx="1" presStyleCnt="8" custScaleX="188254" custScaleY="120846" custRadScaleRad="82300" custRadScaleInc="11673">
        <dgm:presLayoutVars>
          <dgm:bulletEnabled val="1"/>
        </dgm:presLayoutVars>
      </dgm:prSet>
      <dgm:spPr/>
      <dgm:t>
        <a:bodyPr/>
        <a:lstStyle/>
        <a:p>
          <a:endParaRPr lang="en-US"/>
        </a:p>
      </dgm:t>
    </dgm:pt>
    <dgm:pt modelId="{A7D8B41A-B46E-4E4D-992A-3761895D917E}" type="pres">
      <dgm:prSet presAssocID="{6BA7D2C1-5A84-4CFC-869F-909F48AF7A76}" presName="Name56" presStyleLbl="parChTrans1D2" presStyleIdx="1" presStyleCnt="7"/>
      <dgm:spPr/>
      <dgm:t>
        <a:bodyPr/>
        <a:lstStyle/>
        <a:p>
          <a:endParaRPr lang="en-US"/>
        </a:p>
      </dgm:t>
    </dgm:pt>
    <dgm:pt modelId="{5599FDC3-241D-4F9C-8C26-9F5A0E50211E}" type="pres">
      <dgm:prSet presAssocID="{33A177C9-D11F-4222-93A4-B5A5F0AD7DA9}" presName="text0" presStyleLbl="node1" presStyleIdx="2" presStyleCnt="8" custScaleX="173871" custScaleY="120846" custRadScaleRad="124064" custRadScaleInc="14899">
        <dgm:presLayoutVars>
          <dgm:bulletEnabled val="1"/>
        </dgm:presLayoutVars>
      </dgm:prSet>
      <dgm:spPr/>
      <dgm:t>
        <a:bodyPr/>
        <a:lstStyle/>
        <a:p>
          <a:endParaRPr lang="en-US"/>
        </a:p>
      </dgm:t>
    </dgm:pt>
    <dgm:pt modelId="{EC706E3D-1E90-4840-8F13-C158CA67D2C9}" type="pres">
      <dgm:prSet presAssocID="{EAFB9C64-CE29-4B6C-98F6-40798F9E11C7}" presName="Name56" presStyleLbl="parChTrans1D2" presStyleIdx="2" presStyleCnt="7"/>
      <dgm:spPr/>
      <dgm:t>
        <a:bodyPr/>
        <a:lstStyle/>
        <a:p>
          <a:endParaRPr lang="en-US"/>
        </a:p>
      </dgm:t>
    </dgm:pt>
    <dgm:pt modelId="{041EB6F7-8AB3-4AD9-805F-57F1BD6412A2}" type="pres">
      <dgm:prSet presAssocID="{C6B5C67E-F5BF-4B60-9144-DE9432AFEAD9}" presName="text0" presStyleLbl="node1" presStyleIdx="3" presStyleCnt="8" custScaleX="180209" custScaleY="120846" custRadScaleRad="109431" custRadScaleInc="-36066">
        <dgm:presLayoutVars>
          <dgm:bulletEnabled val="1"/>
        </dgm:presLayoutVars>
      </dgm:prSet>
      <dgm:spPr/>
      <dgm:t>
        <a:bodyPr/>
        <a:lstStyle/>
        <a:p>
          <a:endParaRPr lang="en-US"/>
        </a:p>
      </dgm:t>
    </dgm:pt>
    <dgm:pt modelId="{424B0919-0B14-40C1-BE22-7B366CC45BF0}" type="pres">
      <dgm:prSet presAssocID="{DB159A23-7615-4E54-9ACB-7A7DDAB252F3}" presName="Name56" presStyleLbl="parChTrans1D2" presStyleIdx="3" presStyleCnt="7"/>
      <dgm:spPr/>
      <dgm:t>
        <a:bodyPr/>
        <a:lstStyle/>
        <a:p>
          <a:endParaRPr lang="en-US"/>
        </a:p>
      </dgm:t>
    </dgm:pt>
    <dgm:pt modelId="{8DC18329-3369-4526-B691-D121C54E33C4}" type="pres">
      <dgm:prSet presAssocID="{B076D98D-4312-460E-AB0C-47DE29E7C238}" presName="text0" presStyleLbl="node1" presStyleIdx="4" presStyleCnt="8" custScaleX="187244" custScaleY="120846" custRadScaleRad="105717" custRadScaleInc="-53622">
        <dgm:presLayoutVars>
          <dgm:bulletEnabled val="1"/>
        </dgm:presLayoutVars>
      </dgm:prSet>
      <dgm:spPr/>
      <dgm:t>
        <a:bodyPr/>
        <a:lstStyle/>
        <a:p>
          <a:endParaRPr lang="en-US"/>
        </a:p>
      </dgm:t>
    </dgm:pt>
    <dgm:pt modelId="{21BCC07C-CE74-4FC8-84DA-8EFAFB7E97A7}" type="pres">
      <dgm:prSet presAssocID="{4FE78EB9-A49B-4CA5-9ACD-75796CDB16B7}" presName="Name56" presStyleLbl="parChTrans1D2" presStyleIdx="4" presStyleCnt="7"/>
      <dgm:spPr/>
      <dgm:t>
        <a:bodyPr/>
        <a:lstStyle/>
        <a:p>
          <a:endParaRPr lang="en-US"/>
        </a:p>
      </dgm:t>
    </dgm:pt>
    <dgm:pt modelId="{B02B1776-825D-4C56-866F-48F64E574BF3}" type="pres">
      <dgm:prSet presAssocID="{91E0BE59-5E0B-48A8-97BD-24B35D663428}" presName="text0" presStyleLbl="node1" presStyleIdx="5" presStyleCnt="8" custScaleX="175203" custScaleY="120846" custRadScaleRad="100367" custRadScaleInc="41273">
        <dgm:presLayoutVars>
          <dgm:bulletEnabled val="1"/>
        </dgm:presLayoutVars>
      </dgm:prSet>
      <dgm:spPr/>
      <dgm:t>
        <a:bodyPr/>
        <a:lstStyle/>
        <a:p>
          <a:endParaRPr lang="en-US"/>
        </a:p>
      </dgm:t>
    </dgm:pt>
    <dgm:pt modelId="{93E3F389-E561-47F7-81F5-3D05C1D7DBEF}" type="pres">
      <dgm:prSet presAssocID="{DE1CE6E0-BAD2-4C9B-82B3-33C9090BD764}" presName="Name56" presStyleLbl="parChTrans1D2" presStyleIdx="5" presStyleCnt="7"/>
      <dgm:spPr/>
      <dgm:t>
        <a:bodyPr/>
        <a:lstStyle/>
        <a:p>
          <a:endParaRPr lang="en-US"/>
        </a:p>
      </dgm:t>
    </dgm:pt>
    <dgm:pt modelId="{52144457-D817-43EC-A074-F4CB74B96E61}" type="pres">
      <dgm:prSet presAssocID="{B7C75CC9-CE56-40D7-BA41-F8D612DD79B4}" presName="text0" presStyleLbl="node1" presStyleIdx="6" presStyleCnt="8" custScaleX="174942" custScaleY="120846" custRadScaleRad="103577" custRadScaleInc="35278">
        <dgm:presLayoutVars>
          <dgm:bulletEnabled val="1"/>
        </dgm:presLayoutVars>
      </dgm:prSet>
      <dgm:spPr/>
      <dgm:t>
        <a:bodyPr/>
        <a:lstStyle/>
        <a:p>
          <a:endParaRPr lang="en-US"/>
        </a:p>
      </dgm:t>
    </dgm:pt>
    <dgm:pt modelId="{841A6002-AB81-4987-A813-8EF89A53CD90}" type="pres">
      <dgm:prSet presAssocID="{3B811058-0CD4-4113-9929-600AF1808683}" presName="Name56" presStyleLbl="parChTrans1D2" presStyleIdx="6" presStyleCnt="7"/>
      <dgm:spPr/>
      <dgm:t>
        <a:bodyPr/>
        <a:lstStyle/>
        <a:p>
          <a:endParaRPr lang="en-US"/>
        </a:p>
      </dgm:t>
    </dgm:pt>
    <dgm:pt modelId="{F2431A59-7CAB-43ED-9BDD-62EA4704D006}" type="pres">
      <dgm:prSet presAssocID="{F03F063D-3A60-4942-8D9E-97BC27CE2D06}" presName="text0" presStyleLbl="node1" presStyleIdx="7" presStyleCnt="8" custScaleX="174179" custScaleY="120846" custRadScaleRad="118192" custRadScaleInc="-7126">
        <dgm:presLayoutVars>
          <dgm:bulletEnabled val="1"/>
        </dgm:presLayoutVars>
      </dgm:prSet>
      <dgm:spPr/>
      <dgm:t>
        <a:bodyPr/>
        <a:lstStyle/>
        <a:p>
          <a:endParaRPr lang="en-US"/>
        </a:p>
      </dgm:t>
    </dgm:pt>
  </dgm:ptLst>
  <dgm:cxnLst>
    <dgm:cxn modelId="{23F08724-FCDB-44E5-9C2A-36161C81B0FC}" type="presOf" srcId="{91E0BE59-5E0B-48A8-97BD-24B35D663428}" destId="{B02B1776-825D-4C56-866F-48F64E574BF3}" srcOrd="0" destOrd="0" presId="urn:microsoft.com/office/officeart/2008/layout/RadialCluster"/>
    <dgm:cxn modelId="{FEFEC493-0FD2-436A-BAD6-06059BB51683}" srcId="{83881AA5-AAED-4730-9DD1-FCD587B06B77}" destId="{B7C75CC9-CE56-40D7-BA41-F8D612DD79B4}" srcOrd="5" destOrd="0" parTransId="{DE1CE6E0-BAD2-4C9B-82B3-33C9090BD764}" sibTransId="{9171F31C-FFB1-42B3-9CE8-FD2AB94F97EE}"/>
    <dgm:cxn modelId="{C9820DB1-5860-4DD2-8678-B65FAD692F15}" srcId="{83881AA5-AAED-4730-9DD1-FCD587B06B77}" destId="{33A177C9-D11F-4222-93A4-B5A5F0AD7DA9}" srcOrd="1" destOrd="0" parTransId="{6BA7D2C1-5A84-4CFC-869F-909F48AF7A76}" sibTransId="{A05A406C-F3D8-4FC3-A15E-14028A67EF50}"/>
    <dgm:cxn modelId="{F1AE7239-A279-425B-B8F4-3EC89DFCCB72}" type="presOf" srcId="{3B811058-0CD4-4113-9929-600AF1808683}" destId="{841A6002-AB81-4987-A813-8EF89A53CD90}" srcOrd="0" destOrd="0" presId="urn:microsoft.com/office/officeart/2008/layout/RadialCluster"/>
    <dgm:cxn modelId="{B439BE71-11A2-4B32-A90D-53E7EA5DE435}" srcId="{83881AA5-AAED-4730-9DD1-FCD587B06B77}" destId="{C6B5C67E-F5BF-4B60-9144-DE9432AFEAD9}" srcOrd="2" destOrd="0" parTransId="{EAFB9C64-CE29-4B6C-98F6-40798F9E11C7}" sibTransId="{975AE7AC-3855-4E35-B83E-D99040B8A22F}"/>
    <dgm:cxn modelId="{592BB30F-E802-433C-A260-8DB56F994E01}" type="presOf" srcId="{33A177C9-D11F-4222-93A4-B5A5F0AD7DA9}" destId="{5599FDC3-241D-4F9C-8C26-9F5A0E50211E}" srcOrd="0" destOrd="0" presId="urn:microsoft.com/office/officeart/2008/layout/RadialCluster"/>
    <dgm:cxn modelId="{A3298CF7-4C37-4348-A7CF-28222D1ADA4F}" type="presOf" srcId="{EAFB9C64-CE29-4B6C-98F6-40798F9E11C7}" destId="{EC706E3D-1E90-4840-8F13-C158CA67D2C9}" srcOrd="0" destOrd="0" presId="urn:microsoft.com/office/officeart/2008/layout/RadialCluster"/>
    <dgm:cxn modelId="{28B69E4F-8E68-49B1-BE96-FC699848C9A4}" type="presOf" srcId="{CA8F551B-375F-4335-82CC-8C2BAD87D642}" destId="{84340FA2-A4E6-44F8-9D7B-134EF21D0CFA}" srcOrd="0" destOrd="0" presId="urn:microsoft.com/office/officeart/2008/layout/RadialCluster"/>
    <dgm:cxn modelId="{E98D8637-3ADB-43A9-8ADB-17098666E0A1}" type="presOf" srcId="{B7C75CC9-CE56-40D7-BA41-F8D612DD79B4}" destId="{52144457-D817-43EC-A074-F4CB74B96E61}" srcOrd="0" destOrd="0" presId="urn:microsoft.com/office/officeart/2008/layout/RadialCluster"/>
    <dgm:cxn modelId="{5F56DFDA-6039-437F-9240-221F437428E8}" srcId="{D521794C-6DB4-463F-914F-618C43B60A04}" destId="{83881AA5-AAED-4730-9DD1-FCD587B06B77}" srcOrd="0" destOrd="0" parTransId="{DD84DE51-7F30-42CC-8AD7-6497F9F8427F}" sibTransId="{3C146324-3B25-48E2-9999-4DEA73B7CE40}"/>
    <dgm:cxn modelId="{376EA350-758D-4415-9ACF-B36A166038DA}" type="presOf" srcId="{DB159A23-7615-4E54-9ACB-7A7DDAB252F3}" destId="{424B0919-0B14-40C1-BE22-7B366CC45BF0}" srcOrd="0" destOrd="0" presId="urn:microsoft.com/office/officeart/2008/layout/RadialCluster"/>
    <dgm:cxn modelId="{80B09673-7133-4A94-823D-9F7E30E234F0}" srcId="{83881AA5-AAED-4730-9DD1-FCD587B06B77}" destId="{AE310CA2-F6CB-4FEE-93BC-ACDB09DC96C4}" srcOrd="0" destOrd="0" parTransId="{CA8F551B-375F-4335-82CC-8C2BAD87D642}" sibTransId="{B1EEFB07-9175-457A-AE12-7EDECF20CD46}"/>
    <dgm:cxn modelId="{93721849-5DCD-4264-A5EB-16A5A545A58A}" type="presOf" srcId="{6BA7D2C1-5A84-4CFC-869F-909F48AF7A76}" destId="{A7D8B41A-B46E-4E4D-992A-3761895D917E}" srcOrd="0" destOrd="0" presId="urn:microsoft.com/office/officeart/2008/layout/RadialCluster"/>
    <dgm:cxn modelId="{CCD50D94-1513-4ECC-ABFA-8889153034A8}" type="presOf" srcId="{F03F063D-3A60-4942-8D9E-97BC27CE2D06}" destId="{F2431A59-7CAB-43ED-9BDD-62EA4704D006}" srcOrd="0" destOrd="0" presId="urn:microsoft.com/office/officeart/2008/layout/RadialCluster"/>
    <dgm:cxn modelId="{96C88DE9-69E1-4E9C-B4AB-41929157BDA5}" type="presOf" srcId="{DE1CE6E0-BAD2-4C9B-82B3-33C9090BD764}" destId="{93E3F389-E561-47F7-81F5-3D05C1D7DBEF}" srcOrd="0" destOrd="0" presId="urn:microsoft.com/office/officeart/2008/layout/RadialCluster"/>
    <dgm:cxn modelId="{23A03059-CCBF-4611-BE16-327163866E77}" type="presOf" srcId="{D521794C-6DB4-463F-914F-618C43B60A04}" destId="{3F5FC483-2D22-454C-8B28-7AF7323539F9}" srcOrd="0" destOrd="0" presId="urn:microsoft.com/office/officeart/2008/layout/RadialCluster"/>
    <dgm:cxn modelId="{5DD14A4E-44E0-4C61-BCD9-C3837F22751D}" type="presOf" srcId="{C6B5C67E-F5BF-4B60-9144-DE9432AFEAD9}" destId="{041EB6F7-8AB3-4AD9-805F-57F1BD6412A2}" srcOrd="0" destOrd="0" presId="urn:microsoft.com/office/officeart/2008/layout/RadialCluster"/>
    <dgm:cxn modelId="{B182AD85-4F48-4A74-ACB2-72D5DE7E9810}" type="presOf" srcId="{4FE78EB9-A49B-4CA5-9ACD-75796CDB16B7}" destId="{21BCC07C-CE74-4FC8-84DA-8EFAFB7E97A7}" srcOrd="0" destOrd="0" presId="urn:microsoft.com/office/officeart/2008/layout/RadialCluster"/>
    <dgm:cxn modelId="{782D4AD6-5180-45EC-840B-AFDF0E96BE58}" srcId="{83881AA5-AAED-4730-9DD1-FCD587B06B77}" destId="{B076D98D-4312-460E-AB0C-47DE29E7C238}" srcOrd="3" destOrd="0" parTransId="{DB159A23-7615-4E54-9ACB-7A7DDAB252F3}" sibTransId="{0E040930-35A6-41A8-9FB4-CFDC901A47F3}"/>
    <dgm:cxn modelId="{530B2097-7FD1-4110-8F14-C8F7FB3BDC11}" type="presOf" srcId="{B076D98D-4312-460E-AB0C-47DE29E7C238}" destId="{8DC18329-3369-4526-B691-D121C54E33C4}" srcOrd="0" destOrd="0" presId="urn:microsoft.com/office/officeart/2008/layout/RadialCluster"/>
    <dgm:cxn modelId="{CAD14933-5571-4CA2-95B0-6ADFAD9F44FB}" type="presOf" srcId="{AE310CA2-F6CB-4FEE-93BC-ACDB09DC96C4}" destId="{172FF93C-C610-47BE-A7E7-8B7D5A265D66}" srcOrd="0" destOrd="0" presId="urn:microsoft.com/office/officeart/2008/layout/RadialCluster"/>
    <dgm:cxn modelId="{41669558-0852-4136-B8A0-0133628DDABF}" srcId="{83881AA5-AAED-4730-9DD1-FCD587B06B77}" destId="{F03F063D-3A60-4942-8D9E-97BC27CE2D06}" srcOrd="6" destOrd="0" parTransId="{3B811058-0CD4-4113-9929-600AF1808683}" sibTransId="{070DF6F1-691A-4FDB-A3FA-9F8CBD1ED12A}"/>
    <dgm:cxn modelId="{6DBF44BA-C4CD-4510-9C7B-D7EA03C13CF8}" srcId="{83881AA5-AAED-4730-9DD1-FCD587B06B77}" destId="{91E0BE59-5E0B-48A8-97BD-24B35D663428}" srcOrd="4" destOrd="0" parTransId="{4FE78EB9-A49B-4CA5-9ACD-75796CDB16B7}" sibTransId="{2A437C15-8C8A-4B4E-A4EE-07D91B43E00F}"/>
    <dgm:cxn modelId="{FBE3E957-EA13-4B3B-B75E-0E78439A85D9}" type="presOf" srcId="{83881AA5-AAED-4730-9DD1-FCD587B06B77}" destId="{99A62BF1-80ED-4242-B06A-F59E8D213E92}" srcOrd="0" destOrd="0" presId="urn:microsoft.com/office/officeart/2008/layout/RadialCluster"/>
    <dgm:cxn modelId="{3EA57DC9-66CC-4E16-897E-673D23B20884}" type="presParOf" srcId="{3F5FC483-2D22-454C-8B28-7AF7323539F9}" destId="{B818A1B6-A8DA-4E6D-836A-7C1F2DFF30E2}" srcOrd="0" destOrd="0" presId="urn:microsoft.com/office/officeart/2008/layout/RadialCluster"/>
    <dgm:cxn modelId="{2CBA954F-7458-43EA-AA40-216EF53AC93C}" type="presParOf" srcId="{B818A1B6-A8DA-4E6D-836A-7C1F2DFF30E2}" destId="{99A62BF1-80ED-4242-B06A-F59E8D213E92}" srcOrd="0" destOrd="0" presId="urn:microsoft.com/office/officeart/2008/layout/RadialCluster"/>
    <dgm:cxn modelId="{969A7DB8-6D2C-4070-9313-F623F9BE6D20}" type="presParOf" srcId="{B818A1B6-A8DA-4E6D-836A-7C1F2DFF30E2}" destId="{84340FA2-A4E6-44F8-9D7B-134EF21D0CFA}" srcOrd="1" destOrd="0" presId="urn:microsoft.com/office/officeart/2008/layout/RadialCluster"/>
    <dgm:cxn modelId="{A4B5F797-D78C-4A48-A635-7B0B2AD9C54E}" type="presParOf" srcId="{B818A1B6-A8DA-4E6D-836A-7C1F2DFF30E2}" destId="{172FF93C-C610-47BE-A7E7-8B7D5A265D66}" srcOrd="2" destOrd="0" presId="urn:microsoft.com/office/officeart/2008/layout/RadialCluster"/>
    <dgm:cxn modelId="{9AF3A2D5-9025-47F4-B88B-6A89ABBA3A4F}" type="presParOf" srcId="{B818A1B6-A8DA-4E6D-836A-7C1F2DFF30E2}" destId="{A7D8B41A-B46E-4E4D-992A-3761895D917E}" srcOrd="3" destOrd="0" presId="urn:microsoft.com/office/officeart/2008/layout/RadialCluster"/>
    <dgm:cxn modelId="{9A02FDC6-55F3-46F3-9AA4-0376BB646214}" type="presParOf" srcId="{B818A1B6-A8DA-4E6D-836A-7C1F2DFF30E2}" destId="{5599FDC3-241D-4F9C-8C26-9F5A0E50211E}" srcOrd="4" destOrd="0" presId="urn:microsoft.com/office/officeart/2008/layout/RadialCluster"/>
    <dgm:cxn modelId="{537CDE3E-20DD-483F-AEAD-8B4CDAD4F78E}" type="presParOf" srcId="{B818A1B6-A8DA-4E6D-836A-7C1F2DFF30E2}" destId="{EC706E3D-1E90-4840-8F13-C158CA67D2C9}" srcOrd="5" destOrd="0" presId="urn:microsoft.com/office/officeart/2008/layout/RadialCluster"/>
    <dgm:cxn modelId="{24D52F19-D5B8-4ED1-AA65-9B36E17C4C0F}" type="presParOf" srcId="{B818A1B6-A8DA-4E6D-836A-7C1F2DFF30E2}" destId="{041EB6F7-8AB3-4AD9-805F-57F1BD6412A2}" srcOrd="6" destOrd="0" presId="urn:microsoft.com/office/officeart/2008/layout/RadialCluster"/>
    <dgm:cxn modelId="{13B136E2-8469-4AD4-B291-12BCEC2F66D5}" type="presParOf" srcId="{B818A1B6-A8DA-4E6D-836A-7C1F2DFF30E2}" destId="{424B0919-0B14-40C1-BE22-7B366CC45BF0}" srcOrd="7" destOrd="0" presId="urn:microsoft.com/office/officeart/2008/layout/RadialCluster"/>
    <dgm:cxn modelId="{ED1D64CF-5384-4E8B-B2F9-A570B0C20DD0}" type="presParOf" srcId="{B818A1B6-A8DA-4E6D-836A-7C1F2DFF30E2}" destId="{8DC18329-3369-4526-B691-D121C54E33C4}" srcOrd="8" destOrd="0" presId="urn:microsoft.com/office/officeart/2008/layout/RadialCluster"/>
    <dgm:cxn modelId="{FD296596-4D23-4647-B49B-D6BA6BFF654E}" type="presParOf" srcId="{B818A1B6-A8DA-4E6D-836A-7C1F2DFF30E2}" destId="{21BCC07C-CE74-4FC8-84DA-8EFAFB7E97A7}" srcOrd="9" destOrd="0" presId="urn:microsoft.com/office/officeart/2008/layout/RadialCluster"/>
    <dgm:cxn modelId="{DD4F5A75-80C4-4941-BCEF-FBB2C1CA8213}" type="presParOf" srcId="{B818A1B6-A8DA-4E6D-836A-7C1F2DFF30E2}" destId="{B02B1776-825D-4C56-866F-48F64E574BF3}" srcOrd="10" destOrd="0" presId="urn:microsoft.com/office/officeart/2008/layout/RadialCluster"/>
    <dgm:cxn modelId="{779046E0-936C-4350-A40E-3897CAC2E884}" type="presParOf" srcId="{B818A1B6-A8DA-4E6D-836A-7C1F2DFF30E2}" destId="{93E3F389-E561-47F7-81F5-3D05C1D7DBEF}" srcOrd="11" destOrd="0" presId="urn:microsoft.com/office/officeart/2008/layout/RadialCluster"/>
    <dgm:cxn modelId="{842D8FE2-6D9E-4567-BD5A-5B14D21CB2DA}" type="presParOf" srcId="{B818A1B6-A8DA-4E6D-836A-7C1F2DFF30E2}" destId="{52144457-D817-43EC-A074-F4CB74B96E61}" srcOrd="12" destOrd="0" presId="urn:microsoft.com/office/officeart/2008/layout/RadialCluster"/>
    <dgm:cxn modelId="{B760C0B0-D229-4E6F-921F-3BD6207E7002}" type="presParOf" srcId="{B818A1B6-A8DA-4E6D-836A-7C1F2DFF30E2}" destId="{841A6002-AB81-4987-A813-8EF89A53CD90}" srcOrd="13" destOrd="0" presId="urn:microsoft.com/office/officeart/2008/layout/RadialCluster"/>
    <dgm:cxn modelId="{6A7E0D76-734F-45C4-8107-3835F22E6600}" type="presParOf" srcId="{B818A1B6-A8DA-4E6D-836A-7C1F2DFF30E2}" destId="{F2431A59-7CAB-43ED-9BDD-62EA4704D006}"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4FCF9B-CE92-4EA9-80D3-C9A8CA7A0AD9}" type="datetimeFigureOut">
              <a:rPr lang="en-US" smtClean="0"/>
              <a:t>4/5/2018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EE354A-A638-46FA-BCB7-A8F95A342436}" type="slidenum">
              <a:rPr lang="en-US" smtClean="0"/>
              <a:t>‹#›</a:t>
            </a:fld>
            <a:endParaRPr lang="en-US"/>
          </a:p>
        </p:txBody>
      </p:sp>
    </p:spTree>
    <p:extLst>
      <p:ext uri="{BB962C8B-B14F-4D97-AF65-F5344CB8AC3E}">
        <p14:creationId xmlns:p14="http://schemas.microsoft.com/office/powerpoint/2010/main" val="94564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5C7BEB-CBA2-4A8D-99BE-70F5FB14DF4F}" type="datetimeFigureOut">
              <a:rPr lang="en-US" smtClean="0"/>
              <a:t>4/5/2018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959895-B8BC-4835-A7AA-D6F3A6DA20CA}" type="slidenum">
              <a:rPr lang="en-US" smtClean="0"/>
              <a:t>‹#›</a:t>
            </a:fld>
            <a:endParaRPr lang="en-US"/>
          </a:p>
        </p:txBody>
      </p:sp>
    </p:spTree>
    <p:extLst>
      <p:ext uri="{BB962C8B-B14F-4D97-AF65-F5344CB8AC3E}">
        <p14:creationId xmlns:p14="http://schemas.microsoft.com/office/powerpoint/2010/main" val="383582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59895-B8BC-4835-A7AA-D6F3A6DA20CA}" type="slidenum">
              <a:rPr lang="en-US" smtClean="0"/>
              <a:t>1</a:t>
            </a:fld>
            <a:endParaRPr lang="en-US"/>
          </a:p>
        </p:txBody>
      </p:sp>
    </p:spTree>
    <p:extLst>
      <p:ext uri="{BB962C8B-B14F-4D97-AF65-F5344CB8AC3E}">
        <p14:creationId xmlns:p14="http://schemas.microsoft.com/office/powerpoint/2010/main" val="40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1100" y="696913"/>
            <a:ext cx="4648200" cy="3486150"/>
          </a:xfrm>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59895-B8BC-4835-A7AA-D6F3A6DA20CA}" type="slidenum">
              <a:rPr lang="en-US" smtClean="0"/>
              <a:t>11</a:t>
            </a:fld>
            <a:endParaRPr lang="en-US"/>
          </a:p>
        </p:txBody>
      </p:sp>
    </p:spTree>
    <p:extLst>
      <p:ext uri="{BB962C8B-B14F-4D97-AF65-F5344CB8AC3E}">
        <p14:creationId xmlns:p14="http://schemas.microsoft.com/office/powerpoint/2010/main" val="203496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C3959895-B8BC-4835-A7AA-D6F3A6DA20CA}" type="slidenum">
              <a:rPr lang="en-US" smtClean="0"/>
              <a:t>12</a:t>
            </a:fld>
            <a:endParaRPr lang="en-US"/>
          </a:p>
        </p:txBody>
      </p:sp>
    </p:spTree>
    <p:extLst>
      <p:ext uri="{BB962C8B-B14F-4D97-AF65-F5344CB8AC3E}">
        <p14:creationId xmlns:p14="http://schemas.microsoft.com/office/powerpoint/2010/main" val="197066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59895-B8BC-4835-A7AA-D6F3A6DA20CA}" type="slidenum">
              <a:rPr lang="en-US" smtClean="0"/>
              <a:t>13</a:t>
            </a:fld>
            <a:endParaRPr lang="en-US"/>
          </a:p>
        </p:txBody>
      </p:sp>
    </p:spTree>
    <p:extLst>
      <p:ext uri="{BB962C8B-B14F-4D97-AF65-F5344CB8AC3E}">
        <p14:creationId xmlns:p14="http://schemas.microsoft.com/office/powerpoint/2010/main" val="318198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6913"/>
            <a:ext cx="4648200" cy="3486150"/>
          </a:xfrm>
          <a:ln/>
        </p:spPr>
      </p:sp>
      <p:sp>
        <p:nvSpPr>
          <p:cNvPr id="23555" name="Rectangle 3"/>
          <p:cNvSpPr>
            <a:spLocks noGrp="1" noChangeArrowheads="1"/>
          </p:cNvSpPr>
          <p:nvPr>
            <p:ph type="body" idx="1"/>
          </p:nvPr>
        </p:nvSpPr>
        <p:spPr>
          <a:xfrm>
            <a:off x="935635" y="4416100"/>
            <a:ext cx="5139134" cy="4183995"/>
          </a:xfrm>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6913"/>
            <a:ext cx="4648200" cy="3486150"/>
          </a:xfrm>
          <a:ln/>
        </p:spPr>
      </p:sp>
      <p:sp>
        <p:nvSpPr>
          <p:cNvPr id="23555" name="Rectangle 3"/>
          <p:cNvSpPr>
            <a:spLocks noGrp="1" noChangeArrowheads="1"/>
          </p:cNvSpPr>
          <p:nvPr>
            <p:ph type="body" idx="1"/>
          </p:nvPr>
        </p:nvSpPr>
        <p:spPr>
          <a:xfrm>
            <a:off x="935635" y="4416100"/>
            <a:ext cx="5139134" cy="4183995"/>
          </a:xfrm>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36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370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59895-B8BC-4835-A7AA-D6F3A6DA20CA}" type="slidenum">
              <a:rPr lang="en-US" smtClean="0"/>
              <a:t>6</a:t>
            </a:fld>
            <a:endParaRPr lang="en-US"/>
          </a:p>
        </p:txBody>
      </p:sp>
    </p:spTree>
    <p:extLst>
      <p:ext uri="{BB962C8B-B14F-4D97-AF65-F5344CB8AC3E}">
        <p14:creationId xmlns:p14="http://schemas.microsoft.com/office/powerpoint/2010/main" val="134290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6913"/>
            <a:ext cx="4648200" cy="3486150"/>
          </a:xfrm>
          <a:ln/>
        </p:spPr>
      </p:sp>
      <p:sp>
        <p:nvSpPr>
          <p:cNvPr id="23555" name="Rectangle 3"/>
          <p:cNvSpPr>
            <a:spLocks noGrp="1" noChangeArrowheads="1"/>
          </p:cNvSpPr>
          <p:nvPr>
            <p:ph type="body" idx="1"/>
          </p:nvPr>
        </p:nvSpPr>
        <p:spPr>
          <a:xfrm>
            <a:off x="935635" y="4416100"/>
            <a:ext cx="5139134" cy="4183995"/>
          </a:xfrm>
          <a:noFill/>
        </p:spPr>
        <p:txBody>
          <a:bodyPr/>
          <a:lstStyle/>
          <a:p>
            <a:pPr algn="just"/>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3959895-B8BC-4835-A7AA-D6F3A6DA20CA}" type="slidenum">
              <a:rPr lang="en-US" smtClean="0"/>
              <a:t>8</a:t>
            </a:fld>
            <a:endParaRPr lang="en-US" dirty="0"/>
          </a:p>
        </p:txBody>
      </p:sp>
    </p:spTree>
    <p:extLst>
      <p:ext uri="{BB962C8B-B14F-4D97-AF65-F5344CB8AC3E}">
        <p14:creationId xmlns:p14="http://schemas.microsoft.com/office/powerpoint/2010/main" val="283427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3959895-B8BC-4835-A7AA-D6F3A6DA20CA}" type="slidenum">
              <a:rPr lang="en-US" smtClean="0"/>
              <a:t>9</a:t>
            </a:fld>
            <a:endParaRPr lang="en-US" dirty="0"/>
          </a:p>
        </p:txBody>
      </p:sp>
    </p:spTree>
    <p:extLst>
      <p:ext uri="{BB962C8B-B14F-4D97-AF65-F5344CB8AC3E}">
        <p14:creationId xmlns:p14="http://schemas.microsoft.com/office/powerpoint/2010/main" val="283427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5A934F-94DD-42B1-A7DB-8DBDDB6E3D34}"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5791200"/>
            <a:ext cx="609600" cy="502920"/>
          </a:xfrm>
          <a:ln>
            <a:noFill/>
          </a:ln>
        </p:spPr>
        <p:txBody>
          <a:bodyPr/>
          <a:lstStyle>
            <a:lvl1pPr>
              <a:defRPr sz="2400" b="0">
                <a:solidFill>
                  <a:schemeClr val="tx1"/>
                </a:solidFill>
                <a:latin typeface="+mj-lt"/>
              </a:defRPr>
            </a:lvl1pPr>
          </a:lstStyle>
          <a:p>
            <a:fld id="{1C03530A-814D-4301-9D6A-DC58C03EA753}" type="slidenum">
              <a:rPr lang="en-US" smtClean="0"/>
              <a:pPr/>
              <a:t>‹#›</a:t>
            </a:fld>
            <a:endParaRPr lang="en-US" dirty="0"/>
          </a:p>
        </p:txBody>
      </p:sp>
    </p:spTree>
    <p:extLst>
      <p:ext uri="{BB962C8B-B14F-4D97-AF65-F5344CB8AC3E}">
        <p14:creationId xmlns:p14="http://schemas.microsoft.com/office/powerpoint/2010/main" val="19097035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D82EE-EBF5-4C43-9BC9-C1789AA20DA5}"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26645651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016E7-53E6-47B8-A567-EC58658E8DD6}"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5637820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943D8C-A485-4DAF-B9F1-AA476C97606E}"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383329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3D8C-A485-4DAF-B9F1-AA476C97606E}"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59778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43D8C-A485-4DAF-B9F1-AA476C97606E}"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425223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43D8C-A485-4DAF-B9F1-AA476C97606E}"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231984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943D8C-A485-4DAF-B9F1-AA476C97606E}"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164034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43D8C-A485-4DAF-B9F1-AA476C97606E}"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3965000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43D8C-A485-4DAF-B9F1-AA476C97606E}"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345539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43D8C-A485-4DAF-B9F1-AA476C97606E}"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243327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533400"/>
            <a:ext cx="7520940" cy="54864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22960" y="1447800"/>
            <a:ext cx="7520940" cy="4766772"/>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9A1B19-63AF-4969-9CF7-71B45D30A085}"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ln>
            <a:noFill/>
          </a:ln>
        </p:spPr>
        <p:txBody>
          <a:bodyPr/>
          <a:lstStyle>
            <a:lvl1pPr>
              <a:defRPr b="0">
                <a:latin typeface="+mj-lt"/>
              </a:defRPr>
            </a:lvl1pPr>
          </a:lstStyle>
          <a:p>
            <a:fld id="{1C03530A-814D-4301-9D6A-DC58C03EA753}" type="slidenum">
              <a:rPr lang="en-US" smtClean="0"/>
              <a:pPr/>
              <a:t>‹#›</a:t>
            </a:fld>
            <a:endParaRPr lang="en-US" dirty="0"/>
          </a:p>
        </p:txBody>
      </p:sp>
    </p:spTree>
    <p:extLst>
      <p:ext uri="{BB962C8B-B14F-4D97-AF65-F5344CB8AC3E}">
        <p14:creationId xmlns:p14="http://schemas.microsoft.com/office/powerpoint/2010/main" val="25108826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43D8C-A485-4DAF-B9F1-AA476C97606E}"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347317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3D8C-A485-4DAF-B9F1-AA476C97606E}"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144728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3D8C-A485-4DAF-B9F1-AA476C97606E}"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4C36-8D4F-41E1-849B-BDDB3988C2A2}" type="slidenum">
              <a:rPr lang="en-US" smtClean="0"/>
              <a:t>‹#›</a:t>
            </a:fld>
            <a:endParaRPr lang="en-US"/>
          </a:p>
        </p:txBody>
      </p:sp>
    </p:spTree>
    <p:extLst>
      <p:ext uri="{BB962C8B-B14F-4D97-AF65-F5344CB8AC3E}">
        <p14:creationId xmlns:p14="http://schemas.microsoft.com/office/powerpoint/2010/main" val="2771322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5A934F-94DD-42B1-A7DB-8DBDDB6E3D34}" type="datetime1">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5791200"/>
            <a:ext cx="609600" cy="502920"/>
          </a:xfrm>
          <a:ln>
            <a:noFill/>
          </a:ln>
        </p:spPr>
        <p:txBody>
          <a:bodyPr/>
          <a:lstStyle>
            <a:lvl1pPr>
              <a:defRPr sz="2400" b="0">
                <a:solidFill>
                  <a:schemeClr val="tx1"/>
                </a:solidFill>
                <a:latin typeface="+mj-lt"/>
              </a:defRPr>
            </a:lvl1p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35696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533400"/>
            <a:ext cx="7520940" cy="54864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22960" y="1447800"/>
            <a:ext cx="7520940" cy="4766772"/>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9A1B19-63AF-4969-9CF7-71B45D30A085}" type="datetime1">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ln>
            <a:noFill/>
          </a:ln>
        </p:spPr>
        <p:txBody>
          <a:bodyPr/>
          <a:lstStyle>
            <a:lvl1pPr>
              <a:defRPr b="0">
                <a:latin typeface="+mj-lt"/>
              </a:defRPr>
            </a:lvl1p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22233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FA0C030-CBE8-4C4E-A471-BFC9B713ED17}" type="datetime1">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ln>
            <a:noFill/>
          </a:ln>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81103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0273D9-6D1B-4893-A60D-D4D8531DF6C5}" type="datetime1">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76084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800"/>
            </a:lvl1pPr>
            <a:lvl2pPr>
              <a:buClr>
                <a:schemeClr val="tx1"/>
              </a:buClr>
              <a:defRPr sz="2400"/>
            </a:lvl2pPr>
            <a:lvl3pPr>
              <a:buClr>
                <a:schemeClr val="tx1"/>
              </a:buClr>
              <a:defRPr sz="2000"/>
            </a:lvl3pPr>
            <a:lvl4pPr>
              <a:buClr>
                <a:schemeClr val="tx1"/>
              </a:buClr>
              <a:defRPr sz="1800"/>
            </a:lvl4pPr>
            <a:lvl5pPr>
              <a:buClr>
                <a:schemeClr val="tx1"/>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800" baseline="0"/>
            </a:lvl1pPr>
            <a:lvl2pPr>
              <a:buClr>
                <a:schemeClr val="tx1"/>
              </a:buClr>
              <a:defRPr sz="2400"/>
            </a:lvl2pPr>
            <a:lvl3pPr>
              <a:buClr>
                <a:schemeClr val="tx1"/>
              </a:buClr>
              <a:defRPr sz="2000"/>
            </a:lvl3pPr>
            <a:lvl4pPr>
              <a:buClr>
                <a:schemeClr val="tx1"/>
              </a:buClr>
              <a:defRPr sz="1800"/>
            </a:lvl4pPr>
            <a:lvl5pPr>
              <a:buClr>
                <a:schemeClr val="tx1"/>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D3D6F7-4611-496F-BA90-99AC638833FA}" type="datetime1">
              <a:rPr lang="en-US" smtClean="0"/>
              <a:pPr/>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68819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DE665-B9A8-471E-A010-946A0F4F3FA2}" type="datetime1">
              <a:rPr lang="en-US" smtClean="0"/>
              <a:pPr/>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60872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9CC4B-F4A7-48FA-9AB4-D6B2C65DD0C5}" type="datetime1">
              <a:rPr lang="en-US" smtClean="0"/>
              <a:pPr/>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830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FA0C030-CBE8-4C4E-A471-BFC9B713ED17}" type="datetime1">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ln>
            <a:noFill/>
          </a:ln>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40500833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27771BF-4342-414A-A34B-670107FF7F9D}" type="datetime1">
              <a:rPr lang="en-US" smtClean="0"/>
              <a:pPr/>
              <a:t>4/5/2018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solidFill>
                <a:srgbClr val="32323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C03530A-814D-4301-9D6A-DC58C03EA753}"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val="7193177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78A41-AB3A-4CF0-B107-F06D2A849AF0}" type="datetime1">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843642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D82EE-EBF5-4C43-9BC9-C1789AA20DA5}" type="datetime1">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67858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7016E7-53E6-47B8-A567-EC58658E8DD6}" type="datetime1">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49923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0273D9-6D1B-4893-A60D-D4D8531DF6C5}" type="datetime1">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03530A-814D-4301-9D6A-DC58C03EA75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80266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800"/>
            </a:lvl1pPr>
            <a:lvl2pPr>
              <a:buClr>
                <a:schemeClr val="tx1"/>
              </a:buClr>
              <a:defRPr sz="2400"/>
            </a:lvl2pPr>
            <a:lvl3pPr>
              <a:buClr>
                <a:schemeClr val="tx1"/>
              </a:buClr>
              <a:defRPr sz="2000"/>
            </a:lvl3pPr>
            <a:lvl4pPr>
              <a:buClr>
                <a:schemeClr val="tx1"/>
              </a:buClr>
              <a:defRPr sz="1800"/>
            </a:lvl4pPr>
            <a:lvl5pPr>
              <a:buClr>
                <a:schemeClr val="tx1"/>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800" baseline="0"/>
            </a:lvl1pPr>
            <a:lvl2pPr>
              <a:buClr>
                <a:schemeClr val="tx1"/>
              </a:buClr>
              <a:defRPr sz="2400"/>
            </a:lvl2pPr>
            <a:lvl3pPr>
              <a:buClr>
                <a:schemeClr val="tx1"/>
              </a:buClr>
              <a:defRPr sz="2000"/>
            </a:lvl3pPr>
            <a:lvl4pPr>
              <a:buClr>
                <a:schemeClr val="tx1"/>
              </a:buClr>
              <a:defRPr sz="1800"/>
            </a:lvl4pPr>
            <a:lvl5pPr>
              <a:buClr>
                <a:schemeClr val="tx1"/>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D3D6F7-4611-496F-BA90-99AC638833FA}" type="datetime1">
              <a:rPr lang="en-US" smtClean="0"/>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38762906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DE665-B9A8-471E-A010-946A0F4F3FA2}" type="datetime1">
              <a:rPr lang="en-US" smtClean="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476063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9CC4B-F4A7-48FA-9AB4-D6B2C65DD0C5}" type="datetime1">
              <a:rPr lang="en-US" smtClean="0"/>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268478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27771BF-4342-414A-A34B-670107FF7F9D}" type="datetime1">
              <a:rPr lang="en-US" smtClean="0"/>
              <a:t>4/5/2018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C03530A-814D-4301-9D6A-DC58C03EA753}" type="slidenum">
              <a:rPr lang="en-US" smtClean="0"/>
              <a:t>‹#›</a:t>
            </a:fld>
            <a:endParaRPr lang="en-US" dirty="0"/>
          </a:p>
        </p:txBody>
      </p:sp>
    </p:spTree>
    <p:extLst>
      <p:ext uri="{BB962C8B-B14F-4D97-AF65-F5344CB8AC3E}">
        <p14:creationId xmlns:p14="http://schemas.microsoft.com/office/powerpoint/2010/main" val="14235585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78A41-AB3A-4CF0-B107-F06D2A849AF0}" type="datetime1">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03530A-814D-4301-9D6A-DC58C03EA753}" type="slidenum">
              <a:rPr lang="en-US" smtClean="0"/>
              <a:t>‹#›</a:t>
            </a:fld>
            <a:endParaRPr lang="en-US" dirty="0"/>
          </a:p>
        </p:txBody>
      </p:sp>
    </p:spTree>
    <p:extLst>
      <p:ext uri="{BB962C8B-B14F-4D97-AF65-F5344CB8AC3E}">
        <p14:creationId xmlns:p14="http://schemas.microsoft.com/office/powerpoint/2010/main" val="4242473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133600" y="5050632"/>
            <a:ext cx="37266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295400" y="6324600"/>
            <a:ext cx="10668000" cy="13716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53340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481628"/>
            <a:ext cx="7520940" cy="47667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4921" y="6477000"/>
            <a:ext cx="2176272" cy="201168"/>
          </a:xfrm>
          <a:prstGeom prst="rect">
            <a:avLst/>
          </a:prstGeom>
        </p:spPr>
        <p:txBody>
          <a:bodyPr vert="horz" lIns="91440" tIns="45720" rIns="91440" bIns="45720" rtlCol="0" anchor="ctr"/>
          <a:lstStyle>
            <a:lvl1pPr algn="l">
              <a:defRPr sz="1200">
                <a:solidFill>
                  <a:srgbClr val="FFFFFF"/>
                </a:solidFill>
              </a:defRPr>
            </a:lvl1pPr>
          </a:lstStyle>
          <a:p>
            <a:fld id="{39D5E679-71FE-49CA-A8A2-AC6313D93CCC}" type="datetime1">
              <a:rPr lang="en-US" smtClean="0"/>
              <a:t>4/5/2018</a:t>
            </a:fld>
            <a:endParaRPr lang="en-US" dirty="0"/>
          </a:p>
        </p:txBody>
      </p:sp>
      <p:sp>
        <p:nvSpPr>
          <p:cNvPr id="5" name="Footer Placeholder 4"/>
          <p:cNvSpPr>
            <a:spLocks noGrp="1"/>
          </p:cNvSpPr>
          <p:nvPr>
            <p:ph type="ftr" sz="quarter" idx="3"/>
          </p:nvPr>
        </p:nvSpPr>
        <p:spPr>
          <a:xfrm>
            <a:off x="3505200" y="6477000"/>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534400" y="5791200"/>
            <a:ext cx="609600" cy="502920"/>
          </a:xfrm>
          <a:prstGeom prst="ellipse">
            <a:avLst/>
          </a:prstGeom>
          <a:ln w="19050">
            <a:noFill/>
          </a:ln>
        </p:spPr>
        <p:txBody>
          <a:bodyPr vert="horz" lIns="9144" tIns="9144" rIns="9144" bIns="9144" rtlCol="0" anchor="ctr">
            <a:noAutofit/>
          </a:bodyPr>
          <a:lstStyle>
            <a:lvl1pPr algn="ctr">
              <a:defRPr sz="2400">
                <a:solidFill>
                  <a:schemeClr val="tx1"/>
                </a:solidFill>
                <a:latin typeface="+mj-lt"/>
              </a:defRPr>
            </a:lvl1pPr>
          </a:lstStyle>
          <a:p>
            <a:fld id="{1C03530A-814D-4301-9D6A-DC58C03EA753}" type="slidenum">
              <a:rPr lang="en-US" smtClean="0"/>
              <a:pPr/>
              <a:t>‹#›</a:t>
            </a:fld>
            <a:endParaRPr lang="en-US" dirty="0"/>
          </a:p>
        </p:txBody>
      </p:sp>
    </p:spTree>
    <p:extLst>
      <p:ext uri="{BB962C8B-B14F-4D97-AF65-F5344CB8AC3E}">
        <p14:creationId xmlns:p14="http://schemas.microsoft.com/office/powerpoint/2010/main" val="42849518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cap="all" baseline="0">
          <a:solidFill>
            <a:schemeClr val="tx1"/>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ts val="800"/>
        </a:spcBef>
        <a:buFont typeface="Arial" pitchFamily="34" charset="0"/>
        <a:buNone/>
        <a:defRPr sz="2800" b="0" i="0" kern="1200" baseline="0">
          <a:solidFill>
            <a:schemeClr val="tx1"/>
          </a:solidFill>
          <a:latin typeface="Franklin Gothic Book" panose="020B0503020102020204" pitchFamily="34" charset="0"/>
          <a:ea typeface="+mn-ea"/>
          <a:cs typeface="+mn-cs"/>
        </a:defRPr>
      </a:lvl1pPr>
      <a:lvl2pPr marL="173736" indent="-173736" algn="l" defTabSz="914400" rtl="0" eaLnBrk="1" latinLnBrk="0" hangingPunct="1">
        <a:spcBef>
          <a:spcPts val="300"/>
        </a:spcBef>
        <a:buClr>
          <a:schemeClr val="tx1"/>
        </a:buClr>
        <a:buFont typeface="Wingdings" pitchFamily="2" charset="2"/>
        <a:buChar char="§"/>
        <a:defRPr sz="2400" kern="1200">
          <a:solidFill>
            <a:schemeClr val="tx1"/>
          </a:solidFill>
          <a:latin typeface="+mn-lt"/>
          <a:ea typeface="+mn-ea"/>
          <a:cs typeface="+mn-cs"/>
        </a:defRPr>
      </a:lvl2pPr>
      <a:lvl3pPr marL="339725" indent="-163513" algn="l" defTabSz="914400" rtl="0" eaLnBrk="1" latinLnBrk="0" hangingPunct="1">
        <a:spcBef>
          <a:spcPts val="300"/>
        </a:spcBef>
        <a:buClr>
          <a:schemeClr val="tx1"/>
        </a:buClr>
        <a:buFont typeface="Wingdings" pitchFamily="2" charset="2"/>
        <a:buChar char="§"/>
        <a:defRPr sz="2000" kern="1200">
          <a:solidFill>
            <a:schemeClr val="tx1"/>
          </a:solidFill>
          <a:latin typeface="+mn-lt"/>
          <a:ea typeface="+mn-ea"/>
          <a:cs typeface="+mn-cs"/>
        </a:defRPr>
      </a:lvl3pPr>
      <a:lvl4pPr marL="514350" indent="-163513" algn="l" defTabSz="914400" rtl="0" eaLnBrk="1" latinLnBrk="0" hangingPunct="1">
        <a:spcBef>
          <a:spcPts val="300"/>
        </a:spcBef>
        <a:buClr>
          <a:schemeClr val="tx1"/>
        </a:buClr>
        <a:buFont typeface="Wingdings" pitchFamily="2" charset="2"/>
        <a:buChar char="§"/>
        <a:defRPr sz="1800" kern="1200">
          <a:solidFill>
            <a:schemeClr val="tx1"/>
          </a:solidFill>
          <a:latin typeface="+mn-lt"/>
          <a:ea typeface="+mn-ea"/>
          <a:cs typeface="+mn-cs"/>
        </a:defRPr>
      </a:lvl4pPr>
      <a:lvl5pPr marL="688975" indent="-168275" algn="l" defTabSz="914400" rtl="0" eaLnBrk="1" latinLnBrk="0" hangingPunct="1">
        <a:spcBef>
          <a:spcPts val="300"/>
        </a:spcBef>
        <a:buClr>
          <a:schemeClr val="tx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43D8C-A485-4DAF-B9F1-AA476C97606E}" type="datetimeFigureOut">
              <a:rPr lang="en-US" smtClean="0"/>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4C36-8D4F-41E1-849B-BDDB3988C2A2}" type="slidenum">
              <a:rPr lang="en-US" smtClean="0"/>
              <a:t>‹#›</a:t>
            </a:fld>
            <a:endParaRPr lang="en-US"/>
          </a:p>
        </p:txBody>
      </p:sp>
    </p:spTree>
    <p:extLst>
      <p:ext uri="{BB962C8B-B14F-4D97-AF65-F5344CB8AC3E}">
        <p14:creationId xmlns:p14="http://schemas.microsoft.com/office/powerpoint/2010/main" val="23704395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133600" y="5050632"/>
            <a:ext cx="37266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reeform 7"/>
          <p:cNvSpPr/>
          <p:nvPr/>
        </p:nvSpPr>
        <p:spPr>
          <a:xfrm>
            <a:off x="-1295400" y="6324600"/>
            <a:ext cx="10668000" cy="13716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822960" y="53340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481628"/>
            <a:ext cx="7520940" cy="47667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4921" y="6477000"/>
            <a:ext cx="2176272" cy="201168"/>
          </a:xfrm>
          <a:prstGeom prst="rect">
            <a:avLst/>
          </a:prstGeom>
        </p:spPr>
        <p:txBody>
          <a:bodyPr vert="horz" lIns="91440" tIns="45720" rIns="91440" bIns="45720" rtlCol="0" anchor="ctr"/>
          <a:lstStyle>
            <a:lvl1pPr algn="l">
              <a:defRPr sz="1200">
                <a:solidFill>
                  <a:srgbClr val="FFFFFF"/>
                </a:solidFill>
              </a:defRPr>
            </a:lvl1pPr>
          </a:lstStyle>
          <a:p>
            <a:fld id="{39D5E679-71FE-49CA-A8A2-AC6313D93CCC}" type="datetime1">
              <a:rPr lang="en-US" smtClean="0"/>
              <a:pPr/>
              <a:t>4/5/2018</a:t>
            </a:fld>
            <a:endParaRPr lang="en-US" dirty="0"/>
          </a:p>
        </p:txBody>
      </p:sp>
      <p:sp>
        <p:nvSpPr>
          <p:cNvPr id="5" name="Footer Placeholder 4"/>
          <p:cNvSpPr>
            <a:spLocks noGrp="1"/>
          </p:cNvSpPr>
          <p:nvPr>
            <p:ph type="ftr" sz="quarter" idx="3"/>
          </p:nvPr>
        </p:nvSpPr>
        <p:spPr>
          <a:xfrm>
            <a:off x="3505200" y="6477000"/>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534400" y="5791200"/>
            <a:ext cx="609600" cy="502920"/>
          </a:xfrm>
          <a:prstGeom prst="ellipse">
            <a:avLst/>
          </a:prstGeom>
          <a:ln w="19050">
            <a:noFill/>
          </a:ln>
        </p:spPr>
        <p:txBody>
          <a:bodyPr vert="horz" lIns="9144" tIns="9144" rIns="9144" bIns="9144" rtlCol="0" anchor="ctr">
            <a:noAutofit/>
          </a:bodyPr>
          <a:lstStyle>
            <a:lvl1pPr algn="ctr">
              <a:defRPr sz="2400">
                <a:solidFill>
                  <a:schemeClr val="tx1"/>
                </a:solidFill>
                <a:latin typeface="+mj-lt"/>
              </a:defRPr>
            </a:lvl1pPr>
          </a:lstStyle>
          <a:p>
            <a:fld id="{1C03530A-814D-4301-9D6A-DC58C03EA7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951493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cap="all" baseline="0">
          <a:solidFill>
            <a:schemeClr val="tx1"/>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ts val="800"/>
        </a:spcBef>
        <a:buFont typeface="Arial" pitchFamily="34" charset="0"/>
        <a:buNone/>
        <a:defRPr sz="2800" b="0" i="0" kern="1200" baseline="0">
          <a:solidFill>
            <a:schemeClr val="tx1"/>
          </a:solidFill>
          <a:latin typeface="Franklin Gothic Book" panose="020B0503020102020204" pitchFamily="34" charset="0"/>
          <a:ea typeface="+mn-ea"/>
          <a:cs typeface="+mn-cs"/>
        </a:defRPr>
      </a:lvl1pPr>
      <a:lvl2pPr marL="173736" indent="-173736" algn="l" defTabSz="914400" rtl="0" eaLnBrk="1" latinLnBrk="0" hangingPunct="1">
        <a:spcBef>
          <a:spcPts val="300"/>
        </a:spcBef>
        <a:buClr>
          <a:schemeClr val="tx1"/>
        </a:buClr>
        <a:buFont typeface="Wingdings" pitchFamily="2" charset="2"/>
        <a:buChar char="§"/>
        <a:defRPr sz="2400" kern="1200">
          <a:solidFill>
            <a:schemeClr val="tx1"/>
          </a:solidFill>
          <a:latin typeface="+mn-lt"/>
          <a:ea typeface="+mn-ea"/>
          <a:cs typeface="+mn-cs"/>
        </a:defRPr>
      </a:lvl2pPr>
      <a:lvl3pPr marL="339725" indent="-163513" algn="l" defTabSz="914400" rtl="0" eaLnBrk="1" latinLnBrk="0" hangingPunct="1">
        <a:spcBef>
          <a:spcPts val="300"/>
        </a:spcBef>
        <a:buClr>
          <a:schemeClr val="tx1"/>
        </a:buClr>
        <a:buFont typeface="Wingdings" pitchFamily="2" charset="2"/>
        <a:buChar char="§"/>
        <a:defRPr sz="2000" kern="1200">
          <a:solidFill>
            <a:schemeClr val="tx1"/>
          </a:solidFill>
          <a:latin typeface="+mn-lt"/>
          <a:ea typeface="+mn-ea"/>
          <a:cs typeface="+mn-cs"/>
        </a:defRPr>
      </a:lvl3pPr>
      <a:lvl4pPr marL="514350" indent="-163513" algn="l" defTabSz="914400" rtl="0" eaLnBrk="1" latinLnBrk="0" hangingPunct="1">
        <a:spcBef>
          <a:spcPts val="300"/>
        </a:spcBef>
        <a:buClr>
          <a:schemeClr val="tx1"/>
        </a:buClr>
        <a:buFont typeface="Wingdings" pitchFamily="2" charset="2"/>
        <a:buChar char="§"/>
        <a:defRPr sz="1800" kern="1200">
          <a:solidFill>
            <a:schemeClr val="tx1"/>
          </a:solidFill>
          <a:latin typeface="+mn-lt"/>
          <a:ea typeface="+mn-ea"/>
          <a:cs typeface="+mn-cs"/>
        </a:defRPr>
      </a:lvl4pPr>
      <a:lvl5pPr marL="688975" indent="-168275" algn="l" defTabSz="914400" rtl="0" eaLnBrk="1" latinLnBrk="0" hangingPunct="1">
        <a:spcBef>
          <a:spcPts val="300"/>
        </a:spcBef>
        <a:buClr>
          <a:schemeClr val="tx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343400"/>
            <a:ext cx="8382000" cy="1600200"/>
          </a:xfrm>
        </p:spPr>
        <p:txBody>
          <a:bodyPr>
            <a:normAutofit/>
          </a:bodyPr>
          <a:lstStyle/>
          <a:p>
            <a:endParaRPr lang="en-US" dirty="0" smtClean="0">
              <a:solidFill>
                <a:schemeClr val="accent2"/>
              </a:solidFill>
            </a:endParaRPr>
          </a:p>
          <a:p>
            <a:r>
              <a:rPr lang="en-US" sz="1800" b="1" dirty="0" smtClean="0">
                <a:solidFill>
                  <a:schemeClr val="accent2"/>
                </a:solidFill>
              </a:rPr>
              <a:t>ASSAL</a:t>
            </a:r>
            <a:endParaRPr lang="en-US" sz="1800" b="1" dirty="0">
              <a:solidFill>
                <a:schemeClr val="accent2"/>
              </a:solidFill>
            </a:endParaRPr>
          </a:p>
        </p:txBody>
      </p:sp>
      <p:sp>
        <p:nvSpPr>
          <p:cNvPr id="5" name="TextBox 4"/>
          <p:cNvSpPr txBox="1"/>
          <p:nvPr/>
        </p:nvSpPr>
        <p:spPr>
          <a:xfrm>
            <a:off x="2895600" y="3886200"/>
            <a:ext cx="5571309" cy="2308324"/>
          </a:xfrm>
          <a:prstGeom prst="rect">
            <a:avLst/>
          </a:prstGeom>
          <a:noFill/>
        </p:spPr>
        <p:txBody>
          <a:bodyPr wrap="square" rtlCol="0">
            <a:spAutoFit/>
          </a:bodyPr>
          <a:lstStyle/>
          <a:p>
            <a:pPr algn="ctr"/>
            <a:r>
              <a:rPr lang="en-US" sz="2400" dirty="0" smtClean="0">
                <a:solidFill>
                  <a:schemeClr val="bg1"/>
                </a:solidFill>
                <a:latin typeface="+mj-lt"/>
              </a:rPr>
              <a:t>Eric </a:t>
            </a:r>
            <a:r>
              <a:rPr lang="en-US" sz="2400" smtClean="0">
                <a:solidFill>
                  <a:schemeClr val="bg1"/>
                </a:solidFill>
                <a:latin typeface="+mj-lt"/>
              </a:rPr>
              <a:t>A. Cioppa</a:t>
            </a:r>
            <a:endParaRPr lang="en-US" sz="2400" dirty="0" smtClean="0">
              <a:solidFill>
                <a:schemeClr val="bg1"/>
              </a:solidFill>
              <a:latin typeface="+mj-lt"/>
            </a:endParaRPr>
          </a:p>
          <a:p>
            <a:pPr algn="ctr"/>
            <a:r>
              <a:rPr lang="en-US" sz="2400" dirty="0" smtClean="0">
                <a:solidFill>
                  <a:schemeClr val="bg1"/>
                </a:solidFill>
                <a:latin typeface="+mj-lt"/>
              </a:rPr>
              <a:t>NAIC President-Elect</a:t>
            </a:r>
            <a:endParaRPr lang="en-US" sz="2400" dirty="0" smtClean="0">
              <a:solidFill>
                <a:schemeClr val="bg1"/>
              </a:solidFill>
              <a:latin typeface="+mj-lt"/>
            </a:endParaRPr>
          </a:p>
          <a:p>
            <a:pPr algn="ctr"/>
            <a:r>
              <a:rPr lang="en-US" sz="2400" dirty="0" smtClean="0">
                <a:solidFill>
                  <a:schemeClr val="bg1"/>
                </a:solidFill>
                <a:latin typeface="+mj-lt"/>
              </a:rPr>
              <a:t>Superintendent, Maine Bureau of Insurance</a:t>
            </a:r>
          </a:p>
          <a:p>
            <a:pPr algn="ctr"/>
            <a:endParaRPr lang="en-US" sz="2400" dirty="0">
              <a:solidFill>
                <a:schemeClr val="bg1"/>
              </a:solidFill>
              <a:latin typeface="+mj-lt"/>
            </a:endParaRPr>
          </a:p>
          <a:p>
            <a:pPr algn="ctr"/>
            <a:r>
              <a:rPr lang="en-US" sz="2400" dirty="0" smtClean="0">
                <a:solidFill>
                  <a:schemeClr val="bg1"/>
                </a:solidFill>
                <a:latin typeface="+mj-lt"/>
              </a:rPr>
              <a:t>April 10, 2018</a:t>
            </a:r>
            <a:endParaRPr lang="en-US" sz="2400" dirty="0">
              <a:solidFill>
                <a:schemeClr val="bg1"/>
              </a:solidFill>
              <a:latin typeface="+mj-lt"/>
            </a:endParaRPr>
          </a:p>
        </p:txBody>
      </p:sp>
      <p:sp>
        <p:nvSpPr>
          <p:cNvPr id="6" name="Title 1"/>
          <p:cNvSpPr txBox="1">
            <a:spLocks/>
          </p:cNvSpPr>
          <p:nvPr/>
        </p:nvSpPr>
        <p:spPr>
          <a:xfrm rot="19140000">
            <a:off x="219879" y="1324213"/>
            <a:ext cx="5648623" cy="1204307"/>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2800" dirty="0" smtClean="0"/>
              <a:t>SESSION 6– </a:t>
            </a:r>
            <a:endParaRPr lang="en-US" sz="2800" dirty="0"/>
          </a:p>
        </p:txBody>
      </p:sp>
      <p:sp>
        <p:nvSpPr>
          <p:cNvPr id="7" name="Subtitle 2"/>
          <p:cNvSpPr txBox="1">
            <a:spLocks/>
          </p:cNvSpPr>
          <p:nvPr/>
        </p:nvSpPr>
        <p:spPr>
          <a:xfrm rot="19140000">
            <a:off x="778767" y="1938800"/>
            <a:ext cx="6859472" cy="817531"/>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2000" b="1" dirty="0" smtClean="0"/>
              <a:t>ICP 17: Capital Adequacy</a:t>
            </a:r>
            <a:endParaRPr lang="en-US" sz="2000" b="1" dirty="0"/>
          </a:p>
        </p:txBody>
      </p:sp>
    </p:spTree>
    <p:extLst>
      <p:ext uri="{BB962C8B-B14F-4D97-AF65-F5344CB8AC3E}">
        <p14:creationId xmlns:p14="http://schemas.microsoft.com/office/powerpoint/2010/main" val="152162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hidden="1"/>
          <p:cNvSpPr>
            <a:spLocks noGrp="1" noChangeArrowheads="1"/>
          </p:cNvSpPr>
          <p:nvPr>
            <p:ph type="title"/>
          </p:nvPr>
        </p:nvSpPr>
        <p:spPr/>
        <p:txBody>
          <a:bodyPr/>
          <a:lstStyle/>
          <a:p>
            <a:pPr eaLnBrk="1" hangingPunct="1"/>
            <a:endParaRPr lang="en-US" dirty="0" smtClean="0"/>
          </a:p>
        </p:txBody>
      </p:sp>
      <p:sp>
        <p:nvSpPr>
          <p:cNvPr id="4" name="Slide Number Placeholder 4"/>
          <p:cNvSpPr>
            <a:spLocks noGrp="1"/>
          </p:cNvSpPr>
          <p:nvPr>
            <p:ph type="sldNum" sz="quarter" idx="12"/>
          </p:nvPr>
        </p:nvSpPr>
        <p:spPr>
          <a:xfrm>
            <a:off x="3886200" y="6096000"/>
            <a:ext cx="2133600" cy="476251"/>
          </a:xfrm>
        </p:spPr>
        <p:txBody>
          <a:bodyPr>
            <a:normAutofit fontScale="92500" lnSpcReduction="10000"/>
          </a:bodyPr>
          <a:lstStyle/>
          <a:p>
            <a:pPr algn="ctr">
              <a:defRPr/>
            </a:pPr>
            <a:fld id="{41C087D9-587E-4D92-9BB1-6A2C9EA8AE55}" type="slidenum">
              <a:rPr lang="en-US" smtClean="0">
                <a:solidFill>
                  <a:srgbClr val="000000"/>
                </a:solidFill>
              </a:rPr>
              <a:pPr algn="ctr">
                <a:defRPr/>
              </a:pPr>
              <a:t>10</a:t>
            </a:fld>
            <a:endParaRPr lang="en-US" dirty="0">
              <a:solidFill>
                <a:srgbClr val="000000"/>
              </a:solidFill>
            </a:endParaRPr>
          </a:p>
        </p:txBody>
      </p:sp>
      <p:sp>
        <p:nvSpPr>
          <p:cNvPr id="7173" name="Rectangle 3" descr="Slide13"/>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p>
            <a:r>
              <a:rPr lang="en-US" sz="2400" b="1" dirty="0" smtClean="0">
                <a:solidFill>
                  <a:schemeClr val="bg1"/>
                </a:solidFill>
              </a:rPr>
              <a:t>Group Supervision</a:t>
            </a:r>
            <a:endParaRPr lang="en-US" sz="2400" b="1" dirty="0">
              <a:solidFill>
                <a:schemeClr val="bg1"/>
              </a:solidFill>
            </a:endParaRPr>
          </a:p>
        </p:txBody>
      </p:sp>
    </p:spTree>
    <p:extLst>
      <p:ext uri="{BB962C8B-B14F-4D97-AF65-F5344CB8AC3E}">
        <p14:creationId xmlns:p14="http://schemas.microsoft.com/office/powerpoint/2010/main" val="150370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67800" cy="762000"/>
          </a:xfrm>
        </p:spPr>
        <p:txBody>
          <a:bodyPr/>
          <a:lstStyle/>
          <a:p>
            <a:pPr algn="ctr"/>
            <a:r>
              <a:rPr lang="en-US" b="1" dirty="0" smtClean="0">
                <a:solidFill>
                  <a:srgbClr val="0070C0"/>
                </a:solidFill>
              </a:rPr>
              <a:t>Group Capital Calculation</a:t>
            </a:r>
            <a:endParaRPr lang="en-US" b="1" dirty="0">
              <a:solidFill>
                <a:srgbClr val="0070C0"/>
              </a:solidFill>
            </a:endParaRPr>
          </a:p>
        </p:txBody>
      </p:sp>
      <p:sp>
        <p:nvSpPr>
          <p:cNvPr id="3" name="Content Placeholder 2"/>
          <p:cNvSpPr>
            <a:spLocks noGrp="1"/>
          </p:cNvSpPr>
          <p:nvPr>
            <p:ph idx="1"/>
          </p:nvPr>
        </p:nvSpPr>
        <p:spPr>
          <a:xfrm>
            <a:off x="304800" y="762000"/>
            <a:ext cx="9067800" cy="5486399"/>
          </a:xfrm>
        </p:spPr>
        <p:txBody>
          <a:bodyPr>
            <a:normAutofit/>
          </a:bodyPr>
          <a:lstStyle/>
          <a:p>
            <a:r>
              <a:rPr lang="en-US" sz="1200" dirty="0" smtClean="0"/>
              <a:t>In late 2015, the NAIC began exploring potential approaches to a </a:t>
            </a:r>
            <a:r>
              <a:rPr lang="en-US" sz="1200" b="1" dirty="0"/>
              <a:t>G</a:t>
            </a:r>
            <a:r>
              <a:rPr lang="en-US" sz="1200" b="1" dirty="0" smtClean="0"/>
              <a:t>roup </a:t>
            </a:r>
            <a:r>
              <a:rPr lang="en-US" sz="1200" b="1" dirty="0"/>
              <a:t>C</a:t>
            </a:r>
            <a:r>
              <a:rPr lang="en-US" sz="1200" b="1" dirty="0" smtClean="0"/>
              <a:t>apital </a:t>
            </a:r>
            <a:r>
              <a:rPr lang="en-US" sz="1200" b="1" dirty="0"/>
              <a:t>C</a:t>
            </a:r>
            <a:r>
              <a:rPr lang="en-US" sz="1200" b="1" dirty="0" smtClean="0"/>
              <a:t>alculation (GCC</a:t>
            </a:r>
            <a:r>
              <a:rPr lang="en-US" sz="1200" dirty="0" smtClean="0"/>
              <a:t>) rooted in the national system of state-based insurance and in 2016, formed the Group Capital Calculation (E) Working Group.</a:t>
            </a:r>
          </a:p>
          <a:p>
            <a:pPr marL="0" indent="0">
              <a:buNone/>
            </a:pPr>
            <a:endParaRPr lang="en-US" sz="1200" dirty="0" smtClean="0"/>
          </a:p>
          <a:p>
            <a:r>
              <a:rPr lang="en-US" sz="1200" b="1" dirty="0" smtClean="0"/>
              <a:t>RBC</a:t>
            </a:r>
            <a:r>
              <a:rPr lang="en-US" sz="1200" dirty="0" smtClean="0"/>
              <a:t> – Basis for the calculation will use a risk-based capital aggregation methodology.</a:t>
            </a:r>
          </a:p>
          <a:p>
            <a:pPr marL="742950" lvl="2" indent="-342900">
              <a:buFont typeface="Courier New" panose="02070309020205020404" pitchFamily="49" charset="0"/>
              <a:buChar char="o"/>
            </a:pPr>
            <a:r>
              <a:rPr lang="en-US" sz="1200" dirty="0"/>
              <a:t>An inventory method will be used that provides for a carrying value and capital requirement amount for each entity in the group</a:t>
            </a:r>
            <a:r>
              <a:rPr lang="en-US" sz="1200" dirty="0" smtClean="0"/>
              <a:t>.</a:t>
            </a:r>
          </a:p>
          <a:p>
            <a:pPr marL="400050" lvl="2" indent="0">
              <a:buNone/>
            </a:pPr>
            <a:endParaRPr lang="en-US" sz="1200" dirty="0" smtClean="0"/>
          </a:p>
          <a:p>
            <a:r>
              <a:rPr lang="en-US" sz="1200" b="1" dirty="0" smtClean="0"/>
              <a:t>Additional regulatory tool </a:t>
            </a:r>
            <a:r>
              <a:rPr lang="en-US" sz="1200" dirty="0" smtClean="0"/>
              <a:t>-  The GCC is not intended to be an ICS or group capital requirement, but is a tool for regulators and may help inform such discussions and developments.  </a:t>
            </a:r>
          </a:p>
          <a:p>
            <a:endParaRPr lang="en-US" sz="1200" dirty="0" smtClean="0"/>
          </a:p>
          <a:p>
            <a:r>
              <a:rPr lang="en-US" sz="1200" b="1" dirty="0"/>
              <a:t>Goals and objectives of the GCC</a:t>
            </a:r>
            <a:r>
              <a:rPr lang="en-US" sz="1200" dirty="0"/>
              <a:t>:</a:t>
            </a:r>
          </a:p>
          <a:p>
            <a:pPr lvl="1">
              <a:buFont typeface="Courier New" panose="02070309020205020404" pitchFamily="49" charset="0"/>
              <a:buChar char="o"/>
            </a:pPr>
            <a:r>
              <a:rPr lang="en-US" sz="1200" dirty="0"/>
              <a:t>Valuable analytical tool to complement the US’ current holding company analysis.</a:t>
            </a:r>
          </a:p>
          <a:p>
            <a:pPr lvl="1">
              <a:buFont typeface="Courier New" panose="02070309020205020404" pitchFamily="49" charset="0"/>
              <a:buChar char="o"/>
            </a:pPr>
            <a:r>
              <a:rPr lang="en-US" sz="1200" dirty="0"/>
              <a:t>Assists the group supervisor in monitoring the overall financial flexibility and strength of the group as a whole.</a:t>
            </a:r>
          </a:p>
          <a:p>
            <a:pPr lvl="1">
              <a:buFont typeface="Courier New" panose="02070309020205020404" pitchFamily="49" charset="0"/>
              <a:buChar char="o"/>
            </a:pPr>
            <a:r>
              <a:rPr lang="en-US" sz="1200" dirty="0" smtClean="0"/>
              <a:t>Quantitative measure to be used by regulators in conjunction with group-specific risks and stresses identified in ORSA and Form F filings that may not be captured in legal entity RBC filings.</a:t>
            </a:r>
          </a:p>
          <a:p>
            <a:pPr marL="0" indent="0">
              <a:buNone/>
            </a:pPr>
            <a:endParaRPr lang="en-US" sz="1200" b="1" dirty="0"/>
          </a:p>
          <a:p>
            <a:r>
              <a:rPr lang="en-US" sz="1200" b="1" dirty="0" smtClean="0"/>
              <a:t>Scope </a:t>
            </a:r>
            <a:r>
              <a:rPr lang="en-US" sz="1200" b="1" dirty="0"/>
              <a:t>of the GCC </a:t>
            </a:r>
            <a:r>
              <a:rPr lang="en-US" sz="1200" dirty="0"/>
              <a:t>– Initially will include all legal entities within the group. Once calculation is developed, the Working Group may consider if it is not appropriate for certain groups and entities within the group</a:t>
            </a:r>
            <a:r>
              <a:rPr lang="en-US" sz="1200" dirty="0" smtClean="0"/>
              <a:t>.</a:t>
            </a:r>
            <a:r>
              <a:rPr lang="en-US" sz="1200" b="1" dirty="0"/>
              <a:t> </a:t>
            </a:r>
            <a:endParaRPr lang="en-US" sz="1200" b="1" dirty="0" smtClean="0"/>
          </a:p>
          <a:p>
            <a:r>
              <a:rPr lang="en-US" sz="1200" b="1" dirty="0" smtClean="0"/>
              <a:t>GCC </a:t>
            </a:r>
            <a:r>
              <a:rPr lang="en-US" sz="1200" b="1" dirty="0"/>
              <a:t>Timeline</a:t>
            </a:r>
            <a:r>
              <a:rPr lang="en-US" sz="1200" dirty="0"/>
              <a:t>:</a:t>
            </a:r>
          </a:p>
          <a:p>
            <a:pPr marL="742950" lvl="2" indent="-342900">
              <a:buFont typeface="Courier New" panose="02070309020205020404" pitchFamily="49" charset="0"/>
              <a:buChar char="o"/>
            </a:pPr>
            <a:r>
              <a:rPr lang="en-US" sz="1200" dirty="0"/>
              <a:t>Tentative timeline has been established, but no strict deadlines at this point</a:t>
            </a:r>
          </a:p>
          <a:p>
            <a:pPr marL="1200150" lvl="3" indent="-342900">
              <a:buFont typeface="Courier New" panose="02070309020205020404" pitchFamily="49" charset="0"/>
              <a:buChar char="o"/>
            </a:pPr>
            <a:r>
              <a:rPr lang="en-US" sz="1200" dirty="0"/>
              <a:t>The timeline includes two iterations of field testing in order to evaluate and fine-tune the calculation</a:t>
            </a:r>
          </a:p>
          <a:p>
            <a:pPr marL="742950" lvl="2" indent="-342900">
              <a:buFont typeface="Courier New" panose="02070309020205020404" pitchFamily="49" charset="0"/>
              <a:buChar char="o"/>
            </a:pPr>
            <a:r>
              <a:rPr lang="en-US" sz="1200" dirty="0"/>
              <a:t>The tentative timeline anticipates the GCC being implemented during 2019 or 2020, after referral to the appropriate NAIC groups for incorporation into the NAIC toolkit</a:t>
            </a:r>
          </a:p>
          <a:p>
            <a:endParaRPr lang="en-US" sz="1200" dirty="0"/>
          </a:p>
          <a:p>
            <a:endParaRPr lang="en-US" sz="1200" dirty="0"/>
          </a:p>
          <a:p>
            <a:endParaRPr lang="en-US" sz="1200" dirty="0" smtClean="0"/>
          </a:p>
        </p:txBody>
      </p:sp>
      <p:sp>
        <p:nvSpPr>
          <p:cNvPr id="4" name="Slide Number Placeholder 3"/>
          <p:cNvSpPr>
            <a:spLocks noGrp="1"/>
          </p:cNvSpPr>
          <p:nvPr>
            <p:ph type="sldNum" sz="quarter" idx="12"/>
          </p:nvPr>
        </p:nvSpPr>
        <p:spPr>
          <a:xfrm>
            <a:off x="7620000" y="5943600"/>
            <a:ext cx="2133600" cy="476251"/>
          </a:xfrm>
        </p:spPr>
        <p:txBody>
          <a:bodyPr>
            <a:normAutofit fontScale="92500" lnSpcReduction="10000"/>
          </a:bodyPr>
          <a:lstStyle/>
          <a:p>
            <a:fld id="{6CB9A28C-D6F3-4887-BB94-005D0582640C}" type="slidenum">
              <a:rPr lang="en-US" smtClean="0"/>
              <a:pPr/>
              <a:t>11</a:t>
            </a:fld>
            <a:endParaRPr lang="en-US" dirty="0"/>
          </a:p>
        </p:txBody>
      </p:sp>
    </p:spTree>
    <p:extLst>
      <p:ext uri="{BB962C8B-B14F-4D97-AF65-F5344CB8AC3E}">
        <p14:creationId xmlns:p14="http://schemas.microsoft.com/office/powerpoint/2010/main" val="49927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500"/>
                                        <p:tgtEl>
                                          <p:spTgt spid="3">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915400" cy="685800"/>
          </a:xfrm>
        </p:spPr>
        <p:txBody>
          <a:bodyPr>
            <a:normAutofit/>
          </a:bodyPr>
          <a:lstStyle/>
          <a:p>
            <a:pPr algn="ctr"/>
            <a:r>
              <a:rPr lang="en-US" b="1" dirty="0" smtClean="0">
                <a:solidFill>
                  <a:srgbClr val="0070C0"/>
                </a:solidFill>
              </a:rPr>
              <a:t>ORSA</a:t>
            </a:r>
            <a:endParaRPr lang="en-US" b="1" dirty="0">
              <a:solidFill>
                <a:srgbClr val="0070C0"/>
              </a:solidFill>
            </a:endParaRPr>
          </a:p>
        </p:txBody>
      </p:sp>
      <p:sp>
        <p:nvSpPr>
          <p:cNvPr id="3" name="Content Placeholder 2"/>
          <p:cNvSpPr>
            <a:spLocks noGrp="1"/>
          </p:cNvSpPr>
          <p:nvPr>
            <p:ph idx="1"/>
          </p:nvPr>
        </p:nvSpPr>
        <p:spPr>
          <a:xfrm>
            <a:off x="457200" y="609600"/>
            <a:ext cx="8839200" cy="5486400"/>
          </a:xfrm>
        </p:spPr>
        <p:txBody>
          <a:bodyPr>
            <a:normAutofit/>
          </a:bodyPr>
          <a:lstStyle/>
          <a:p>
            <a:r>
              <a:rPr lang="en-US" sz="1400" dirty="0" smtClean="0"/>
              <a:t>The NAIC Risk Management and Own Risk and Solvency Assessment Model Act (RMORSA) went into effect January 1, 2015.</a:t>
            </a:r>
          </a:p>
          <a:p>
            <a:endParaRPr lang="en-US" sz="1400" dirty="0" smtClean="0"/>
          </a:p>
          <a:p>
            <a:r>
              <a:rPr lang="en-US" sz="1400" b="1" dirty="0" smtClean="0"/>
              <a:t>Two primary goals</a:t>
            </a:r>
          </a:p>
          <a:p>
            <a:pPr lvl="1">
              <a:buFont typeface="Courier New" panose="02070309020205020404" pitchFamily="49" charset="0"/>
              <a:buChar char="o"/>
            </a:pPr>
            <a:r>
              <a:rPr lang="en-US" sz="1400" dirty="0" smtClean="0"/>
              <a:t>Foster effective level of ERM for all insurers</a:t>
            </a:r>
          </a:p>
          <a:p>
            <a:pPr lvl="1">
              <a:buFont typeface="Courier New" panose="02070309020205020404" pitchFamily="49" charset="0"/>
              <a:buChar char="o"/>
            </a:pPr>
            <a:r>
              <a:rPr lang="en-US" sz="1400" dirty="0" smtClean="0"/>
              <a:t>Provide group-level perspective on risk and capital</a:t>
            </a:r>
          </a:p>
          <a:p>
            <a:pPr lvl="1">
              <a:buFont typeface="Courier New" panose="02070309020205020404" pitchFamily="49" charset="0"/>
              <a:buChar char="o"/>
            </a:pPr>
            <a:endParaRPr lang="en-US" sz="1400" dirty="0" smtClean="0"/>
          </a:p>
          <a:p>
            <a:pPr>
              <a:buFont typeface="Courier New" panose="02070309020205020404" pitchFamily="49" charset="0"/>
              <a:buChar char="•"/>
            </a:pPr>
            <a:r>
              <a:rPr lang="en-US" sz="1400" b="1" dirty="0"/>
              <a:t>Principle-based </a:t>
            </a:r>
            <a:r>
              <a:rPr lang="en-US" sz="1400" b="1" dirty="0" smtClean="0"/>
              <a:t>requirements</a:t>
            </a:r>
          </a:p>
          <a:p>
            <a:pPr>
              <a:buFont typeface="Courier New" panose="02070309020205020404" pitchFamily="49" charset="0"/>
              <a:buChar char="•"/>
            </a:pPr>
            <a:endParaRPr lang="en-US" sz="1400" b="1" dirty="0"/>
          </a:p>
          <a:p>
            <a:r>
              <a:rPr lang="en-US" sz="1400" b="1" dirty="0" smtClean="0"/>
              <a:t>Implementation</a:t>
            </a:r>
            <a:endParaRPr lang="en-US" sz="1400" b="1" dirty="0"/>
          </a:p>
          <a:p>
            <a:pPr lvl="1">
              <a:buFont typeface="Courier New" panose="02070309020205020404" pitchFamily="49" charset="0"/>
              <a:buChar char="o"/>
            </a:pPr>
            <a:r>
              <a:rPr lang="en-US" sz="1400" dirty="0"/>
              <a:t>ORSA Model has been adopted by nearly all U.S. jurisdictions and nationwide adoption is expected by the end of 2017 </a:t>
            </a:r>
          </a:p>
          <a:p>
            <a:pPr lvl="1">
              <a:buFont typeface="Courier New" panose="02070309020205020404" pitchFamily="49" charset="0"/>
              <a:buChar char="o"/>
            </a:pPr>
            <a:r>
              <a:rPr lang="en-US" sz="1400" dirty="0" smtClean="0"/>
              <a:t>U.S</a:t>
            </a:r>
            <a:r>
              <a:rPr lang="en-US" sz="1400" dirty="0"/>
              <a:t>. is requesting the group-ORSAs filed with foreign group-wide supervisors to gain deeper understanding</a:t>
            </a:r>
            <a:r>
              <a:rPr lang="en-US" sz="1400" dirty="0" smtClean="0"/>
              <a:t>.</a:t>
            </a:r>
          </a:p>
          <a:p>
            <a:pPr lvl="1">
              <a:buFont typeface="Courier New" panose="02070309020205020404" pitchFamily="49" charset="0"/>
              <a:buChar char="o"/>
            </a:pPr>
            <a:endParaRPr lang="en-US" sz="1400" dirty="0" smtClean="0"/>
          </a:p>
          <a:p>
            <a:r>
              <a:rPr lang="en-US" sz="1400" b="1" dirty="0"/>
              <a:t>2017 ORSA Findings</a:t>
            </a:r>
          </a:p>
          <a:p>
            <a:pPr lvl="1">
              <a:buFont typeface="Courier New" panose="02070309020205020404" pitchFamily="49" charset="0"/>
              <a:buChar char="o"/>
            </a:pPr>
            <a:r>
              <a:rPr lang="en-US" sz="1400" dirty="0"/>
              <a:t>More than 300 reports expected in total (approximately 200 at group level, 100 legal-entity only), excluding international premium data</a:t>
            </a:r>
          </a:p>
          <a:p>
            <a:pPr lvl="1">
              <a:buFont typeface="Courier New" panose="02070309020205020404" pitchFamily="49" charset="0"/>
              <a:buChar char="o"/>
            </a:pPr>
            <a:r>
              <a:rPr lang="en-US" sz="1400" dirty="0" smtClean="0"/>
              <a:t>ORSA provides </a:t>
            </a:r>
            <a:r>
              <a:rPr lang="en-US" sz="1400" dirty="0"/>
              <a:t>new and valuable </a:t>
            </a:r>
            <a:r>
              <a:rPr lang="en-US" sz="1400" dirty="0" smtClean="0"/>
              <a:t>information for U.S</a:t>
            </a:r>
            <a:r>
              <a:rPr lang="en-US" sz="1400" dirty="0"/>
              <a:t>. </a:t>
            </a:r>
            <a:r>
              <a:rPr lang="en-US" sz="1400" dirty="0" smtClean="0"/>
              <a:t>regulators</a:t>
            </a:r>
            <a:endParaRPr lang="en-US" sz="1400" dirty="0"/>
          </a:p>
          <a:p>
            <a:pPr lvl="1">
              <a:buFont typeface="Courier New" panose="02070309020205020404" pitchFamily="49" charset="0"/>
              <a:buChar char="o"/>
            </a:pPr>
            <a:r>
              <a:rPr lang="en-US" sz="1400" dirty="0"/>
              <a:t>ORSA </a:t>
            </a:r>
            <a:r>
              <a:rPr lang="en-US" sz="1400" dirty="0" smtClean="0"/>
              <a:t>forces insurers to be more disciplined </a:t>
            </a:r>
            <a:r>
              <a:rPr lang="en-US" sz="1400" dirty="0"/>
              <a:t>around risk management</a:t>
            </a:r>
          </a:p>
          <a:p>
            <a:pPr lvl="1">
              <a:buFont typeface="Courier New" panose="02070309020205020404" pitchFamily="49" charset="0"/>
              <a:buChar char="o"/>
            </a:pPr>
            <a:endParaRPr lang="en-US" sz="1200" dirty="0"/>
          </a:p>
          <a:p>
            <a:pPr lvl="1">
              <a:buFont typeface="Courier New" panose="02070309020205020404" pitchFamily="49" charset="0"/>
              <a:buChar char="o"/>
            </a:pPr>
            <a:endParaRPr lang="en-US" sz="1200" dirty="0" smtClean="0"/>
          </a:p>
          <a:p>
            <a:pPr>
              <a:buFont typeface="Courier New" panose="02070309020205020404" pitchFamily="49" charset="0"/>
              <a:buChar char="o"/>
            </a:pPr>
            <a:endParaRPr lang="en-US" sz="1200" dirty="0" smtClean="0"/>
          </a:p>
        </p:txBody>
      </p:sp>
      <p:sp>
        <p:nvSpPr>
          <p:cNvPr id="4" name="Slide Number Placeholder 3"/>
          <p:cNvSpPr>
            <a:spLocks noGrp="1"/>
          </p:cNvSpPr>
          <p:nvPr>
            <p:ph type="sldNum" sz="quarter" idx="12"/>
          </p:nvPr>
        </p:nvSpPr>
        <p:spPr>
          <a:xfrm>
            <a:off x="7543800" y="5867400"/>
            <a:ext cx="2133600" cy="476251"/>
          </a:xfrm>
        </p:spPr>
        <p:txBody>
          <a:bodyPr>
            <a:normAutofit fontScale="92500" lnSpcReduction="10000"/>
          </a:bodyPr>
          <a:lstStyle/>
          <a:p>
            <a:fld id="{6CB9A28C-D6F3-4887-BB94-005D0582640C}" type="slidenum">
              <a:rPr lang="en-US" smtClean="0"/>
              <a:pPr/>
              <a:t>12</a:t>
            </a:fld>
            <a:endParaRPr lang="en-US" dirty="0"/>
          </a:p>
        </p:txBody>
      </p:sp>
    </p:spTree>
    <p:extLst>
      <p:ext uri="{BB962C8B-B14F-4D97-AF65-F5344CB8AC3E}">
        <p14:creationId xmlns:p14="http://schemas.microsoft.com/office/powerpoint/2010/main" val="360085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solidFill>
                  <a:srgbClr val="0070C0"/>
                </a:solidFill>
              </a:rPr>
              <a:t>Any Questions?</a:t>
            </a:r>
            <a:endParaRPr lang="en-US" b="1" dirty="0">
              <a:solidFill>
                <a:srgbClr val="0070C0"/>
              </a:solidFill>
            </a:endParaRPr>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C03530A-814D-4301-9D6A-DC58C03EA753}" type="slidenum">
              <a:rPr lang="en-US" smtClean="0"/>
              <a:pPr/>
              <a:t>13</a:t>
            </a:fld>
            <a:endParaRPr lang="en-US" dirty="0"/>
          </a:p>
        </p:txBody>
      </p:sp>
    </p:spTree>
    <p:extLst>
      <p:ext uri="{BB962C8B-B14F-4D97-AF65-F5344CB8AC3E}">
        <p14:creationId xmlns:p14="http://schemas.microsoft.com/office/powerpoint/2010/main" val="276196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b="1" dirty="0" smtClean="0">
                <a:solidFill>
                  <a:srgbClr val="0070C0"/>
                </a:solidFill>
              </a:rPr>
              <a:t>U.S. Solvency Framework</a:t>
            </a:r>
          </a:p>
        </p:txBody>
      </p:sp>
      <p:sp>
        <p:nvSpPr>
          <p:cNvPr id="9219" name="Rectangle 3"/>
          <p:cNvSpPr>
            <a:spLocks noGrp="1" noChangeArrowheads="1"/>
          </p:cNvSpPr>
          <p:nvPr>
            <p:ph idx="1"/>
          </p:nvPr>
        </p:nvSpPr>
        <p:spPr/>
        <p:txBody>
          <a:bodyPr>
            <a:normAutofit fontScale="92500" lnSpcReduction="20000"/>
          </a:bodyPr>
          <a:lstStyle/>
          <a:p>
            <a:pPr marL="514350" indent="-514350">
              <a:buFont typeface="+mj-lt"/>
              <a:buAutoNum type="arabicPeriod"/>
            </a:pPr>
            <a:r>
              <a:rPr lang="en-US" sz="1300" b="1" dirty="0" smtClean="0"/>
              <a:t>Regulatory Reporting, Disclosure and Transparency</a:t>
            </a:r>
          </a:p>
          <a:p>
            <a:pPr lvl="1"/>
            <a:r>
              <a:rPr lang="en-US" sz="1300" dirty="0" smtClean="0"/>
              <a:t>Heavy emphasis on reporting and disclosure</a:t>
            </a:r>
          </a:p>
          <a:p>
            <a:pPr lvl="1"/>
            <a:r>
              <a:rPr lang="en-US" sz="1300" dirty="0" smtClean="0"/>
              <a:t>Used in the continual assessment of risk</a:t>
            </a:r>
          </a:p>
          <a:p>
            <a:pPr lvl="1"/>
            <a:r>
              <a:rPr lang="en-US" sz="1300" dirty="0" smtClean="0"/>
              <a:t>Standardized reporting allows comparability</a:t>
            </a:r>
          </a:p>
          <a:p>
            <a:pPr lvl="1"/>
            <a:r>
              <a:rPr lang="en-US" sz="1300" dirty="0" smtClean="0"/>
              <a:t>Drive offsite and onsite monitoring</a:t>
            </a:r>
          </a:p>
          <a:p>
            <a:pPr lvl="1"/>
            <a:r>
              <a:rPr lang="en-US" sz="1300" dirty="0" smtClean="0"/>
              <a:t>More information requested when needed</a:t>
            </a:r>
          </a:p>
          <a:p>
            <a:pPr lvl="1"/>
            <a:r>
              <a:rPr lang="en-US" sz="1300" dirty="0" smtClean="0"/>
              <a:t>Used with internal company information</a:t>
            </a:r>
            <a:r>
              <a:rPr lang="en-US" sz="1400" dirty="0" smtClean="0"/>
              <a:t/>
            </a:r>
            <a:br>
              <a:rPr lang="en-US" sz="1400" dirty="0" smtClean="0"/>
            </a:br>
            <a:endParaRPr lang="en-US" sz="1400" dirty="0" smtClean="0"/>
          </a:p>
          <a:p>
            <a:pPr marL="514350" indent="-514350">
              <a:buFont typeface="+mj-lt"/>
              <a:buAutoNum type="arabicPeriod" startAt="2"/>
            </a:pPr>
            <a:r>
              <a:rPr lang="en-US" sz="1300" b="1" dirty="0"/>
              <a:t>Off-Site Monitoring and Analysis</a:t>
            </a:r>
          </a:p>
          <a:p>
            <a:pPr lvl="1"/>
            <a:r>
              <a:rPr lang="en-US" sz="1300" dirty="0"/>
              <a:t>Assess on an on-going basis the financial condition of the insurer (quarterly)</a:t>
            </a:r>
          </a:p>
          <a:p>
            <a:pPr lvl="2"/>
            <a:r>
              <a:rPr lang="en-US" sz="1300" dirty="0"/>
              <a:t>Identify/assess current and prospective risks</a:t>
            </a:r>
          </a:p>
          <a:p>
            <a:pPr lvl="2"/>
            <a:r>
              <a:rPr lang="en-US" sz="1300" dirty="0"/>
              <a:t>Automated financial analysis tools</a:t>
            </a:r>
          </a:p>
          <a:p>
            <a:pPr lvl="2"/>
            <a:r>
              <a:rPr lang="en-US" sz="1300" dirty="0"/>
              <a:t>Use any information to help understand the company and its actions (SEC filings, market conduct reports, rate and policy form filings, consumer complaints, rating agency reports, media)</a:t>
            </a:r>
          </a:p>
          <a:p>
            <a:pPr lvl="2"/>
            <a:r>
              <a:rPr lang="en-US" sz="1300" dirty="0"/>
              <a:t>Used to determine need for, and scope of, targeted exams</a:t>
            </a:r>
          </a:p>
          <a:p>
            <a:pPr lvl="2"/>
            <a:r>
              <a:rPr lang="en-US" sz="1300" dirty="0"/>
              <a:t>Continual loop between analysis and </a:t>
            </a:r>
            <a:r>
              <a:rPr lang="en-US" sz="1300" dirty="0" smtClean="0"/>
              <a:t>exam</a:t>
            </a:r>
            <a:r>
              <a:rPr lang="en-US" sz="1400" dirty="0" smtClean="0"/>
              <a:t/>
            </a:r>
            <a:br>
              <a:rPr lang="en-US" sz="1400" dirty="0" smtClean="0"/>
            </a:br>
            <a:endParaRPr lang="en-US" dirty="0" smtClean="0"/>
          </a:p>
          <a:p>
            <a:pPr marL="514350" indent="-514350">
              <a:buFont typeface="+mj-lt"/>
              <a:buAutoNum type="arabicPeriod" startAt="3"/>
            </a:pPr>
            <a:r>
              <a:rPr lang="en-US" sz="1300" b="1" dirty="0"/>
              <a:t>On-Site Risk-Focused Examinations</a:t>
            </a:r>
          </a:p>
          <a:p>
            <a:pPr lvl="1"/>
            <a:r>
              <a:rPr lang="en-US" sz="1300" dirty="0"/>
              <a:t>Full scope exam performed at least once every 5 years</a:t>
            </a:r>
          </a:p>
          <a:p>
            <a:pPr lvl="1"/>
            <a:r>
              <a:rPr lang="en-US" sz="1300" dirty="0"/>
              <a:t>Focus on the ability of company controls and processes to limit current and prospective solvency risk</a:t>
            </a:r>
          </a:p>
          <a:p>
            <a:pPr lvl="1"/>
            <a:r>
              <a:rPr lang="en-US" sz="1300" dirty="0"/>
              <a:t>Include a review of corporate governance and ERM processes </a:t>
            </a:r>
          </a:p>
          <a:p>
            <a:pPr lvl="1"/>
            <a:r>
              <a:rPr lang="en-US" sz="1300" dirty="0"/>
              <a:t>Develop detailed findings and recommendations to communicate to company and to assist in ongoing analysis process</a:t>
            </a:r>
          </a:p>
          <a:p>
            <a:pPr lvl="1"/>
            <a:r>
              <a:rPr lang="en-US" sz="1300" dirty="0"/>
              <a:t>If issues exist, more frequent full scope or targeted exams occur</a:t>
            </a:r>
          </a:p>
          <a:p>
            <a:pPr lvl="2"/>
            <a:endParaRPr lang="en-US" sz="1300" dirty="0" smtClean="0"/>
          </a:p>
        </p:txBody>
      </p:sp>
      <p:sp>
        <p:nvSpPr>
          <p:cNvPr id="3" name="Slide Number Placeholder 2"/>
          <p:cNvSpPr>
            <a:spLocks noGrp="1"/>
          </p:cNvSpPr>
          <p:nvPr>
            <p:ph type="sldNum" sz="quarter" idx="12"/>
          </p:nvPr>
        </p:nvSpPr>
        <p:spPr/>
        <p:txBody>
          <a:bodyPr>
            <a:normAutofit lnSpcReduction="10000"/>
          </a:bodyPr>
          <a:lstStyle/>
          <a:p>
            <a:pPr>
              <a:defRPr/>
            </a:pPr>
            <a:fld id="{41C087D9-587E-4D92-9BB1-6A2C9EA8AE55}"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1512883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fade">
                                      <p:cBhvr>
                                        <p:cTn id="10" dur="500"/>
                                        <p:tgtEl>
                                          <p:spTgt spid="92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fade">
                                      <p:cBhvr>
                                        <p:cTn id="13" dur="500"/>
                                        <p:tgtEl>
                                          <p:spTgt spid="92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500"/>
                                        <p:tgtEl>
                                          <p:spTgt spid="921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animEffect transition="in" filter="fade">
                                      <p:cBhvr>
                                        <p:cTn id="25" dur="500"/>
                                        <p:tgtEl>
                                          <p:spTgt spid="921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19">
                                            <p:txEl>
                                              <p:pRg st="7" end="7"/>
                                            </p:txEl>
                                          </p:spTgt>
                                        </p:tgtEl>
                                        <p:attrNameLst>
                                          <p:attrName>style.visibility</p:attrName>
                                        </p:attrNameLst>
                                      </p:cBhvr>
                                      <p:to>
                                        <p:strVal val="visible"/>
                                      </p:to>
                                    </p:set>
                                    <p:animEffect transition="in" filter="fade">
                                      <p:cBhvr>
                                        <p:cTn id="30" dur="500"/>
                                        <p:tgtEl>
                                          <p:spTgt spid="921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219">
                                            <p:txEl>
                                              <p:pRg st="8" end="8"/>
                                            </p:txEl>
                                          </p:spTgt>
                                        </p:tgtEl>
                                        <p:attrNameLst>
                                          <p:attrName>style.visibility</p:attrName>
                                        </p:attrNameLst>
                                      </p:cBhvr>
                                      <p:to>
                                        <p:strVal val="visible"/>
                                      </p:to>
                                    </p:set>
                                    <p:animEffect transition="in" filter="fade">
                                      <p:cBhvr>
                                        <p:cTn id="33" dur="500"/>
                                        <p:tgtEl>
                                          <p:spTgt spid="921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219">
                                            <p:txEl>
                                              <p:pRg st="9" end="9"/>
                                            </p:txEl>
                                          </p:spTgt>
                                        </p:tgtEl>
                                        <p:attrNameLst>
                                          <p:attrName>style.visibility</p:attrName>
                                        </p:attrNameLst>
                                      </p:cBhvr>
                                      <p:to>
                                        <p:strVal val="visible"/>
                                      </p:to>
                                    </p:set>
                                    <p:animEffect transition="in" filter="fade">
                                      <p:cBhvr>
                                        <p:cTn id="36" dur="500"/>
                                        <p:tgtEl>
                                          <p:spTgt spid="9219">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219">
                                            <p:txEl>
                                              <p:pRg st="10" end="10"/>
                                            </p:txEl>
                                          </p:spTgt>
                                        </p:tgtEl>
                                        <p:attrNameLst>
                                          <p:attrName>style.visibility</p:attrName>
                                        </p:attrNameLst>
                                      </p:cBhvr>
                                      <p:to>
                                        <p:strVal val="visible"/>
                                      </p:to>
                                    </p:set>
                                    <p:animEffect transition="in" filter="fade">
                                      <p:cBhvr>
                                        <p:cTn id="39" dur="500"/>
                                        <p:tgtEl>
                                          <p:spTgt spid="9219">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219">
                                            <p:txEl>
                                              <p:pRg st="11" end="11"/>
                                            </p:txEl>
                                          </p:spTgt>
                                        </p:tgtEl>
                                        <p:attrNameLst>
                                          <p:attrName>style.visibility</p:attrName>
                                        </p:attrNameLst>
                                      </p:cBhvr>
                                      <p:to>
                                        <p:strVal val="visible"/>
                                      </p:to>
                                    </p:set>
                                    <p:animEffect transition="in" filter="fade">
                                      <p:cBhvr>
                                        <p:cTn id="42" dur="500"/>
                                        <p:tgtEl>
                                          <p:spTgt spid="9219">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219">
                                            <p:txEl>
                                              <p:pRg st="12" end="12"/>
                                            </p:txEl>
                                          </p:spTgt>
                                        </p:tgtEl>
                                        <p:attrNameLst>
                                          <p:attrName>style.visibility</p:attrName>
                                        </p:attrNameLst>
                                      </p:cBhvr>
                                      <p:to>
                                        <p:strVal val="visible"/>
                                      </p:to>
                                    </p:set>
                                    <p:animEffect transition="in" filter="fade">
                                      <p:cBhvr>
                                        <p:cTn id="45" dur="500"/>
                                        <p:tgtEl>
                                          <p:spTgt spid="9219">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219">
                                            <p:txEl>
                                              <p:pRg st="13" end="13"/>
                                            </p:txEl>
                                          </p:spTgt>
                                        </p:tgtEl>
                                        <p:attrNameLst>
                                          <p:attrName>style.visibility</p:attrName>
                                        </p:attrNameLst>
                                      </p:cBhvr>
                                      <p:to>
                                        <p:strVal val="visible"/>
                                      </p:to>
                                    </p:set>
                                    <p:animEffect transition="in" filter="fade">
                                      <p:cBhvr>
                                        <p:cTn id="48" dur="500"/>
                                        <p:tgtEl>
                                          <p:spTgt spid="9219">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219">
                                            <p:txEl>
                                              <p:pRg st="14" end="14"/>
                                            </p:txEl>
                                          </p:spTgt>
                                        </p:tgtEl>
                                        <p:attrNameLst>
                                          <p:attrName>style.visibility</p:attrName>
                                        </p:attrNameLst>
                                      </p:cBhvr>
                                      <p:to>
                                        <p:strVal val="visible"/>
                                      </p:to>
                                    </p:set>
                                    <p:animEffect transition="in" filter="fade">
                                      <p:cBhvr>
                                        <p:cTn id="53" dur="500"/>
                                        <p:tgtEl>
                                          <p:spTgt spid="9219">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219">
                                            <p:txEl>
                                              <p:pRg st="15" end="15"/>
                                            </p:txEl>
                                          </p:spTgt>
                                        </p:tgtEl>
                                        <p:attrNameLst>
                                          <p:attrName>style.visibility</p:attrName>
                                        </p:attrNameLst>
                                      </p:cBhvr>
                                      <p:to>
                                        <p:strVal val="visible"/>
                                      </p:to>
                                    </p:set>
                                    <p:animEffect transition="in" filter="fade">
                                      <p:cBhvr>
                                        <p:cTn id="56" dur="500"/>
                                        <p:tgtEl>
                                          <p:spTgt spid="9219">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9219">
                                            <p:txEl>
                                              <p:pRg st="16" end="16"/>
                                            </p:txEl>
                                          </p:spTgt>
                                        </p:tgtEl>
                                        <p:attrNameLst>
                                          <p:attrName>style.visibility</p:attrName>
                                        </p:attrNameLst>
                                      </p:cBhvr>
                                      <p:to>
                                        <p:strVal val="visible"/>
                                      </p:to>
                                    </p:set>
                                    <p:animEffect transition="in" filter="fade">
                                      <p:cBhvr>
                                        <p:cTn id="59" dur="500"/>
                                        <p:tgtEl>
                                          <p:spTgt spid="9219">
                                            <p:txEl>
                                              <p:pRg st="16" end="1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219">
                                            <p:txEl>
                                              <p:pRg st="17" end="17"/>
                                            </p:txEl>
                                          </p:spTgt>
                                        </p:tgtEl>
                                        <p:attrNameLst>
                                          <p:attrName>style.visibility</p:attrName>
                                        </p:attrNameLst>
                                      </p:cBhvr>
                                      <p:to>
                                        <p:strVal val="visible"/>
                                      </p:to>
                                    </p:set>
                                    <p:animEffect transition="in" filter="fade">
                                      <p:cBhvr>
                                        <p:cTn id="62" dur="500"/>
                                        <p:tgtEl>
                                          <p:spTgt spid="9219">
                                            <p:txEl>
                                              <p:pRg st="17" end="1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9219">
                                            <p:txEl>
                                              <p:pRg st="18" end="18"/>
                                            </p:txEl>
                                          </p:spTgt>
                                        </p:tgtEl>
                                        <p:attrNameLst>
                                          <p:attrName>style.visibility</p:attrName>
                                        </p:attrNameLst>
                                      </p:cBhvr>
                                      <p:to>
                                        <p:strVal val="visible"/>
                                      </p:to>
                                    </p:set>
                                    <p:animEffect transition="in" filter="fade">
                                      <p:cBhvr>
                                        <p:cTn id="65" dur="500"/>
                                        <p:tgtEl>
                                          <p:spTgt spid="9219">
                                            <p:txEl>
                                              <p:pRg st="18" end="18"/>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9219">
                                            <p:txEl>
                                              <p:pRg st="19" end="19"/>
                                            </p:txEl>
                                          </p:spTgt>
                                        </p:tgtEl>
                                        <p:attrNameLst>
                                          <p:attrName>style.visibility</p:attrName>
                                        </p:attrNameLst>
                                      </p:cBhvr>
                                      <p:to>
                                        <p:strVal val="visible"/>
                                      </p:to>
                                    </p:set>
                                    <p:animEffect transition="in" filter="fade">
                                      <p:cBhvr>
                                        <p:cTn id="68" dur="500"/>
                                        <p:tgtEl>
                                          <p:spTgt spid="921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700"/>
            <a:ext cx="9144000" cy="609600"/>
          </a:xfrm>
        </p:spPr>
        <p:txBody>
          <a:bodyPr/>
          <a:lstStyle/>
          <a:p>
            <a:pPr algn="ctr"/>
            <a:r>
              <a:rPr lang="en-US" b="1" dirty="0" smtClean="0">
                <a:solidFill>
                  <a:srgbClr val="0070C0"/>
                </a:solidFill>
              </a:rPr>
              <a:t>U.S. Solvency Framework</a:t>
            </a:r>
          </a:p>
        </p:txBody>
      </p:sp>
      <p:sp>
        <p:nvSpPr>
          <p:cNvPr id="9219" name="Rectangle 3"/>
          <p:cNvSpPr>
            <a:spLocks noGrp="1" noChangeArrowheads="1"/>
          </p:cNvSpPr>
          <p:nvPr>
            <p:ph idx="1"/>
          </p:nvPr>
        </p:nvSpPr>
        <p:spPr>
          <a:xfrm>
            <a:off x="76200" y="533400"/>
            <a:ext cx="8610600" cy="5486400"/>
          </a:xfrm>
        </p:spPr>
        <p:txBody>
          <a:bodyPr>
            <a:normAutofit fontScale="25000" lnSpcReduction="20000"/>
          </a:bodyPr>
          <a:lstStyle/>
          <a:p>
            <a:pPr marL="514350" indent="-514350">
              <a:buFont typeface="+mj-lt"/>
              <a:buAutoNum type="arabicPeriod" startAt="4"/>
            </a:pPr>
            <a:r>
              <a:rPr lang="en-US" sz="5600" b="1" dirty="0"/>
              <a:t>Reserves, Capital Adequacy and </a:t>
            </a:r>
            <a:r>
              <a:rPr lang="en-US" sz="5600" b="1" dirty="0" smtClean="0"/>
              <a:t>Solvency</a:t>
            </a:r>
          </a:p>
          <a:p>
            <a:pPr lvl="1"/>
            <a:r>
              <a:rPr lang="en-US" sz="5600" dirty="0" smtClean="0"/>
              <a:t>Requirements </a:t>
            </a:r>
            <a:r>
              <a:rPr lang="en-US" sz="5600" dirty="0"/>
              <a:t>in place for insurers to utilize credentialed actuaries to issue </a:t>
            </a:r>
            <a:endParaRPr lang="en-US" sz="5600" dirty="0" smtClean="0"/>
          </a:p>
          <a:p>
            <a:pPr marL="457200" lvl="1" indent="0">
              <a:buNone/>
            </a:pPr>
            <a:r>
              <a:rPr lang="en-US" sz="5600" dirty="0" smtClean="0"/>
              <a:t>an </a:t>
            </a:r>
            <a:r>
              <a:rPr lang="en-US" sz="5600" dirty="0"/>
              <a:t>opinion on the company’s reported </a:t>
            </a:r>
            <a:r>
              <a:rPr lang="en-US" sz="5600" dirty="0" smtClean="0"/>
              <a:t>reserves</a:t>
            </a:r>
          </a:p>
          <a:p>
            <a:pPr lvl="1"/>
            <a:r>
              <a:rPr lang="en-US" sz="5600" dirty="0" smtClean="0"/>
              <a:t>Deficient reserves /rapid growth/underpricing=50% of insolvencies (P&amp;C and health)</a:t>
            </a:r>
          </a:p>
          <a:p>
            <a:pPr lvl="1"/>
            <a:r>
              <a:rPr lang="en-US" sz="5600" dirty="0" smtClean="0"/>
              <a:t>PBR effective 1/1/17 for about 20 companies, another 150 expected 1/1/20, could change this</a:t>
            </a:r>
          </a:p>
          <a:p>
            <a:pPr lvl="1"/>
            <a:r>
              <a:rPr lang="en-US" sz="5600" dirty="0" smtClean="0"/>
              <a:t>Historically life reserves overly conservative</a:t>
            </a:r>
            <a:endParaRPr lang="en-US" sz="5600" dirty="0"/>
          </a:p>
          <a:p>
            <a:pPr lvl="1"/>
            <a:r>
              <a:rPr lang="en-US" sz="5600" dirty="0" smtClean="0"/>
              <a:t>XXX/AXXX created reserves 3 to 4 times cash flows/GAAP reserves</a:t>
            </a:r>
          </a:p>
          <a:p>
            <a:pPr lvl="1"/>
            <a:r>
              <a:rPr lang="en-US" sz="5600" dirty="0" smtClean="0"/>
              <a:t>Resulted in the creation of captives, however, less of an issue that elimination of the products, which is occurring in other countries where requirements are too stringent</a:t>
            </a:r>
            <a:endParaRPr lang="en-US" sz="5600" dirty="0"/>
          </a:p>
          <a:p>
            <a:pPr lvl="1"/>
            <a:r>
              <a:rPr lang="en-US" sz="5600" dirty="0" smtClean="0"/>
              <a:t>Risk-Based </a:t>
            </a:r>
            <a:r>
              <a:rPr lang="en-US" sz="5600" dirty="0"/>
              <a:t>Capital (RBC) requires capital based upon the specific risks of the insurer </a:t>
            </a:r>
            <a:endParaRPr lang="en-US" sz="5600" dirty="0" smtClean="0"/>
          </a:p>
          <a:p>
            <a:pPr marL="457200" lvl="1" indent="0">
              <a:buNone/>
            </a:pPr>
            <a:r>
              <a:rPr lang="en-US" sz="5600" dirty="0" smtClean="0"/>
              <a:t>(</a:t>
            </a:r>
            <a:r>
              <a:rPr lang="en-US" sz="5600" dirty="0"/>
              <a:t>asset, underwriting, reserving) as opposed to fixed dollar amounts (which still exist as </a:t>
            </a:r>
          </a:p>
          <a:p>
            <a:pPr marL="457200" lvl="1" indent="0">
              <a:buNone/>
            </a:pPr>
            <a:r>
              <a:rPr lang="en-US" sz="5600" dirty="0" smtClean="0"/>
              <a:t>minimum </a:t>
            </a:r>
            <a:r>
              <a:rPr lang="en-US" sz="5600" dirty="0"/>
              <a:t>start-up capital</a:t>
            </a:r>
            <a:r>
              <a:rPr lang="en-US" sz="5600" dirty="0" smtClean="0"/>
              <a:t>)</a:t>
            </a:r>
          </a:p>
          <a:p>
            <a:pPr marL="457200" lvl="1" indent="0">
              <a:buNone/>
            </a:pPr>
            <a:endParaRPr lang="en-US" sz="5600" dirty="0"/>
          </a:p>
          <a:p>
            <a:pPr marL="457200" lvl="1" indent="0">
              <a:buNone/>
            </a:pPr>
            <a:endParaRPr lang="en-US" sz="5600" dirty="0" smtClean="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800" dirty="0" smtClean="0"/>
          </a:p>
          <a:p>
            <a:pPr marL="285750" indent="-228600">
              <a:buFont typeface="+mj-lt"/>
              <a:buAutoNum type="arabicPeriod" startAt="4"/>
            </a:pPr>
            <a:endParaRPr lang="en-US" dirty="0"/>
          </a:p>
          <a:p>
            <a:pPr marL="0" indent="0">
              <a:buNone/>
            </a:pPr>
            <a:endParaRPr lang="en-US" sz="1400" dirty="0" smtClean="0"/>
          </a:p>
          <a:p>
            <a:pPr marL="0" indent="0">
              <a:buNone/>
            </a:pPr>
            <a:r>
              <a:rPr lang="en-US" sz="1400" dirty="0" smtClean="0"/>
              <a:t/>
            </a:r>
            <a:br>
              <a:rPr lang="en-US" sz="1400" dirty="0" smtClean="0"/>
            </a:br>
            <a:endParaRPr lang="en-US" dirty="0" smtClean="0"/>
          </a:p>
          <a:p>
            <a:pPr marL="514350" indent="-514350">
              <a:buFont typeface="+mj-lt"/>
              <a:buAutoNum type="arabicPeriod" startAt="3"/>
            </a:pPr>
            <a:endParaRPr lang="en-US" sz="1300" b="1" dirty="0" smtClean="0"/>
          </a:p>
          <a:p>
            <a:pPr marL="514350" indent="-514350">
              <a:buFont typeface="+mj-lt"/>
              <a:buAutoNum type="arabicPeriod" startAt="3"/>
            </a:pPr>
            <a:endParaRPr lang="en-US" sz="1300" b="1" dirty="0"/>
          </a:p>
          <a:p>
            <a:pPr marL="514350" indent="-514350">
              <a:buFont typeface="+mj-lt"/>
              <a:buAutoNum type="arabicPeriod" startAt="3"/>
            </a:pPr>
            <a:endParaRPr lang="en-US" sz="1300" b="1" dirty="0" smtClean="0"/>
          </a:p>
          <a:p>
            <a:pPr marL="514350" indent="-514350">
              <a:buFont typeface="+mj-lt"/>
              <a:buAutoNum type="arabicPeriod" startAt="3"/>
            </a:pPr>
            <a:endParaRPr lang="en-US" sz="1300" b="1" dirty="0"/>
          </a:p>
          <a:p>
            <a:pPr marL="514350" indent="-514350">
              <a:buFont typeface="+mj-lt"/>
              <a:buAutoNum type="arabicPeriod" startAt="3"/>
            </a:pPr>
            <a:endParaRPr lang="en-US" sz="1300" b="1" dirty="0" smtClean="0"/>
          </a:p>
          <a:p>
            <a:pPr lvl="2"/>
            <a:endParaRPr lang="en-US" sz="1300" dirty="0" smtClean="0"/>
          </a:p>
          <a:p>
            <a:pPr lvl="2"/>
            <a:endParaRPr lang="en-US" sz="1300" dirty="0"/>
          </a:p>
          <a:p>
            <a:pPr lvl="2"/>
            <a:endParaRPr lang="en-US" sz="1300" dirty="0" smtClean="0"/>
          </a:p>
          <a:p>
            <a:pPr lvl="2"/>
            <a:endParaRPr lang="en-US" sz="1300" dirty="0"/>
          </a:p>
          <a:p>
            <a:pPr marL="0" indent="0"/>
            <a:endParaRPr lang="en-US" sz="2300" dirty="0" smtClean="0"/>
          </a:p>
        </p:txBody>
      </p:sp>
      <p:sp>
        <p:nvSpPr>
          <p:cNvPr id="3" name="Slide Number Placeholder 2"/>
          <p:cNvSpPr>
            <a:spLocks noGrp="1"/>
          </p:cNvSpPr>
          <p:nvPr>
            <p:ph type="sldNum" sz="quarter" idx="12"/>
          </p:nvPr>
        </p:nvSpPr>
        <p:spPr>
          <a:xfrm>
            <a:off x="7620000" y="5867400"/>
            <a:ext cx="2133600" cy="476251"/>
          </a:xfrm>
        </p:spPr>
        <p:txBody>
          <a:bodyPr>
            <a:normAutofit fontScale="92500" lnSpcReduction="10000"/>
          </a:bodyPr>
          <a:lstStyle/>
          <a:p>
            <a:pPr>
              <a:defRPr/>
            </a:pPr>
            <a:fld id="{41C087D9-587E-4D92-9BB1-6A2C9EA8AE55}" type="slidenum">
              <a:rPr lang="en-US" smtClean="0">
                <a:solidFill>
                  <a:srgbClr val="000000"/>
                </a:solidFill>
              </a:rPr>
              <a:pPr>
                <a:defRPr/>
              </a:pPr>
              <a:t>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68931656"/>
              </p:ext>
            </p:extLst>
          </p:nvPr>
        </p:nvGraphicFramePr>
        <p:xfrm>
          <a:off x="1676400" y="3200400"/>
          <a:ext cx="6400800" cy="2757677"/>
        </p:xfrm>
        <a:graphic>
          <a:graphicData uri="http://schemas.openxmlformats.org/drawingml/2006/table">
            <a:tbl>
              <a:tblPr firstRow="1" bandRow="1">
                <a:tableStyleId>{5C22544A-7EE6-4342-B048-85BDC9FD1C3A}</a:tableStyleId>
              </a:tblPr>
              <a:tblGrid>
                <a:gridCol w="1435693"/>
                <a:gridCol w="2452643"/>
                <a:gridCol w="2512464"/>
              </a:tblGrid>
              <a:tr h="274320">
                <a:tc>
                  <a:txBody>
                    <a:bodyPr/>
                    <a:lstStyle/>
                    <a:p>
                      <a:pPr algn="ctr"/>
                      <a:r>
                        <a:rPr lang="en-US" sz="1200" dirty="0" smtClean="0">
                          <a:solidFill>
                            <a:schemeClr val="tx1"/>
                          </a:solidFill>
                        </a:rPr>
                        <a:t>RBC</a:t>
                      </a:r>
                      <a:r>
                        <a:rPr lang="en-US" sz="1200" baseline="0" dirty="0" smtClean="0">
                          <a:solidFill>
                            <a:schemeClr val="tx1"/>
                          </a:solidFill>
                        </a:rPr>
                        <a:t> Ratio</a:t>
                      </a:r>
                      <a:endParaRPr lang="en-US" sz="1200" dirty="0">
                        <a:solidFill>
                          <a:schemeClr val="tx1"/>
                        </a:solidFill>
                      </a:endParaRPr>
                    </a:p>
                  </a:txBody>
                  <a:tcPr/>
                </a:tc>
                <a:tc>
                  <a:txBody>
                    <a:bodyPr/>
                    <a:lstStyle/>
                    <a:p>
                      <a:pPr algn="ctr"/>
                      <a:r>
                        <a:rPr lang="en-US" sz="1200" dirty="0" smtClean="0">
                          <a:solidFill>
                            <a:schemeClr val="tx1"/>
                          </a:solidFill>
                        </a:rPr>
                        <a:t>Action Level</a:t>
                      </a:r>
                      <a:endParaRPr lang="en-US" sz="1200" dirty="0">
                        <a:solidFill>
                          <a:schemeClr val="tx1"/>
                        </a:solidFill>
                      </a:endParaRPr>
                    </a:p>
                  </a:txBody>
                  <a:tcPr/>
                </a:tc>
                <a:tc>
                  <a:txBody>
                    <a:bodyPr/>
                    <a:lstStyle/>
                    <a:p>
                      <a:pPr algn="ctr"/>
                      <a:r>
                        <a:rPr lang="en-US" sz="1200" dirty="0" smtClean="0">
                          <a:solidFill>
                            <a:schemeClr val="tx1"/>
                          </a:solidFill>
                        </a:rPr>
                        <a:t>Description</a:t>
                      </a:r>
                      <a:endParaRPr lang="en-US" sz="1200" dirty="0">
                        <a:solidFill>
                          <a:schemeClr val="tx1"/>
                        </a:solidFill>
                      </a:endParaRPr>
                    </a:p>
                  </a:txBody>
                  <a:tcPr/>
                </a:tc>
              </a:tr>
              <a:tr h="640080">
                <a:tc>
                  <a:txBody>
                    <a:bodyPr/>
                    <a:lstStyle/>
                    <a:p>
                      <a:pPr algn="ctr"/>
                      <a:r>
                        <a:rPr lang="en-US" sz="1200" dirty="0" smtClean="0"/>
                        <a:t>&gt;301%</a:t>
                      </a:r>
                    </a:p>
                    <a:p>
                      <a:pPr algn="ctr"/>
                      <a:endParaRPr lang="en-US" sz="1200" dirty="0" smtClean="0"/>
                    </a:p>
                    <a:p>
                      <a:pPr algn="ctr"/>
                      <a:r>
                        <a:rPr lang="en-US" sz="1200" dirty="0" smtClean="0"/>
                        <a:t>201% - 300%</a:t>
                      </a:r>
                      <a:endParaRPr lang="en-US" sz="1200" dirty="0"/>
                    </a:p>
                  </a:txBody>
                  <a:tcPr/>
                </a:tc>
                <a:tc>
                  <a:txBody>
                    <a:bodyPr/>
                    <a:lstStyle/>
                    <a:p>
                      <a:pPr algn="ctr"/>
                      <a:r>
                        <a:rPr lang="en-US" sz="1200" dirty="0" smtClean="0"/>
                        <a:t>No Action Required</a:t>
                      </a:r>
                    </a:p>
                    <a:p>
                      <a:pPr algn="ctr"/>
                      <a:endParaRPr lang="en-US" sz="1200" dirty="0" smtClean="0"/>
                    </a:p>
                    <a:p>
                      <a:pPr algn="ctr"/>
                      <a:r>
                        <a:rPr lang="en-US" sz="1200" dirty="0" smtClean="0"/>
                        <a:t>Trend Test Level</a:t>
                      </a:r>
                      <a:endParaRPr lang="en-US" sz="1200" dirty="0"/>
                    </a:p>
                  </a:txBody>
                  <a:tcPr/>
                </a:tc>
                <a:tc>
                  <a:txBody>
                    <a:bodyPr/>
                    <a:lstStyle/>
                    <a:p>
                      <a:pPr algn="l"/>
                      <a:r>
                        <a:rPr lang="en-US" sz="1200" dirty="0" smtClean="0"/>
                        <a:t>N/A</a:t>
                      </a:r>
                    </a:p>
                    <a:p>
                      <a:pPr algn="ctr"/>
                      <a:endParaRPr lang="en-US" sz="1200" dirty="0" smtClean="0"/>
                    </a:p>
                    <a:p>
                      <a:pPr algn="l"/>
                      <a:r>
                        <a:rPr lang="en-US" sz="1200" dirty="0" smtClean="0"/>
                        <a:t>Act as if CAL triggered</a:t>
                      </a:r>
                      <a:endParaRPr lang="en-US" sz="1200" dirty="0"/>
                    </a:p>
                  </a:txBody>
                  <a:tcPr/>
                </a:tc>
              </a:tr>
              <a:tr h="457200">
                <a:tc>
                  <a:txBody>
                    <a:bodyPr/>
                    <a:lstStyle/>
                    <a:p>
                      <a:pPr algn="ctr"/>
                      <a:r>
                        <a:rPr lang="en-US" sz="1200" dirty="0" smtClean="0"/>
                        <a:t>151% - 200%</a:t>
                      </a:r>
                      <a:endParaRPr lang="en-US" sz="1200" dirty="0"/>
                    </a:p>
                  </a:txBody>
                  <a:tcPr/>
                </a:tc>
                <a:tc>
                  <a:txBody>
                    <a:bodyPr/>
                    <a:lstStyle/>
                    <a:p>
                      <a:pPr algn="ctr"/>
                      <a:r>
                        <a:rPr lang="en-US" sz="1200" dirty="0" smtClean="0"/>
                        <a:t>Company Action Level (CAL)</a:t>
                      </a:r>
                      <a:endParaRPr lang="en-US" sz="1200" dirty="0"/>
                    </a:p>
                  </a:txBody>
                  <a:tcPr/>
                </a:tc>
                <a:tc>
                  <a:txBody>
                    <a:bodyPr/>
                    <a:lstStyle/>
                    <a:p>
                      <a:pPr algn="l"/>
                      <a:r>
                        <a:rPr lang="en-US" sz="1200" dirty="0" smtClean="0"/>
                        <a:t>Company submits an RBC Action Plan</a:t>
                      </a:r>
                      <a:endParaRPr lang="en-US" sz="1200" dirty="0"/>
                    </a:p>
                  </a:txBody>
                  <a:tcPr/>
                </a:tc>
              </a:tr>
              <a:tr h="471677">
                <a:tc>
                  <a:txBody>
                    <a:bodyPr/>
                    <a:lstStyle/>
                    <a:p>
                      <a:pPr algn="ctr"/>
                      <a:r>
                        <a:rPr lang="en-US" sz="1200" dirty="0" smtClean="0"/>
                        <a:t>101% - 150%</a:t>
                      </a:r>
                      <a:endParaRPr lang="en-US" sz="1200" dirty="0"/>
                    </a:p>
                  </a:txBody>
                  <a:tcPr/>
                </a:tc>
                <a:tc>
                  <a:txBody>
                    <a:bodyPr/>
                    <a:lstStyle/>
                    <a:p>
                      <a:pPr algn="ctr"/>
                      <a:r>
                        <a:rPr lang="en-US" sz="1200" dirty="0" smtClean="0"/>
                        <a:t>Regulatory Action Level</a:t>
                      </a:r>
                      <a:endParaRPr lang="en-US" sz="1200" dirty="0"/>
                    </a:p>
                  </a:txBody>
                  <a:tcPr/>
                </a:tc>
                <a:tc>
                  <a:txBody>
                    <a:bodyPr/>
                    <a:lstStyle/>
                    <a:p>
                      <a:pPr marL="0" lvl="1" algn="l" defTabSz="914400" rtl="0" eaLnBrk="1" latinLnBrk="0" hangingPunct="1"/>
                      <a:r>
                        <a:rPr lang="en-US" sz="1200" kern="1200" dirty="0" smtClean="0">
                          <a:solidFill>
                            <a:schemeClr val="dk1"/>
                          </a:solidFill>
                          <a:latin typeface="+mn-lt"/>
                          <a:ea typeface="+mn-ea"/>
                          <a:cs typeface="+mn-cs"/>
                        </a:rPr>
                        <a:t>Commissioner may order specific corrective actions</a:t>
                      </a:r>
                    </a:p>
                  </a:txBody>
                  <a:tcPr/>
                </a:tc>
              </a:tr>
              <a:tr h="457200">
                <a:tc>
                  <a:txBody>
                    <a:bodyPr/>
                    <a:lstStyle/>
                    <a:p>
                      <a:pPr algn="ctr"/>
                      <a:r>
                        <a:rPr lang="en-US" sz="1200" dirty="0" smtClean="0"/>
                        <a:t>71% - 100%</a:t>
                      </a:r>
                      <a:endParaRPr lang="en-US" sz="1200" dirty="0"/>
                    </a:p>
                  </a:txBody>
                  <a:tcPr/>
                </a:tc>
                <a:tc>
                  <a:txBody>
                    <a:bodyPr/>
                    <a:lstStyle/>
                    <a:p>
                      <a:pPr algn="ctr"/>
                      <a:r>
                        <a:rPr lang="en-US" sz="1200" dirty="0" smtClean="0"/>
                        <a:t>Authorized Control Level</a:t>
                      </a:r>
                      <a:endParaRPr lang="en-US" sz="1200" dirty="0"/>
                    </a:p>
                  </a:txBody>
                  <a:tcPr/>
                </a:tc>
                <a:tc>
                  <a:txBody>
                    <a:bodyPr/>
                    <a:lstStyle/>
                    <a:p>
                      <a:pPr marL="0" lvl="1" algn="l" defTabSz="914400" rtl="0" eaLnBrk="1" latinLnBrk="0" hangingPunct="1"/>
                      <a:r>
                        <a:rPr lang="en-US" sz="1200" kern="1200" dirty="0" smtClean="0">
                          <a:solidFill>
                            <a:schemeClr val="dk1"/>
                          </a:solidFill>
                          <a:latin typeface="+mn-lt"/>
                          <a:ea typeface="+mn-ea"/>
                          <a:cs typeface="+mn-cs"/>
                        </a:rPr>
                        <a:t>May place insurer under regulatory control</a:t>
                      </a:r>
                    </a:p>
                  </a:txBody>
                  <a:tcPr/>
                </a:tc>
              </a:tr>
              <a:tr h="442723">
                <a:tc>
                  <a:txBody>
                    <a:bodyPr/>
                    <a:lstStyle/>
                    <a:p>
                      <a:pPr algn="ctr"/>
                      <a:r>
                        <a:rPr lang="en-US" sz="1200" dirty="0" smtClean="0"/>
                        <a:t>≤70%</a:t>
                      </a:r>
                      <a:endParaRPr lang="en-US" sz="1200" dirty="0"/>
                    </a:p>
                  </a:txBody>
                  <a:tcPr/>
                </a:tc>
                <a:tc>
                  <a:txBody>
                    <a:bodyPr/>
                    <a:lstStyle/>
                    <a:p>
                      <a:pPr algn="ctr"/>
                      <a:r>
                        <a:rPr lang="en-US" sz="1200" dirty="0" smtClean="0"/>
                        <a:t>Mandatory</a:t>
                      </a:r>
                      <a:r>
                        <a:rPr lang="en-US" sz="1200" baseline="0" dirty="0" smtClean="0"/>
                        <a:t> Control Level</a:t>
                      </a:r>
                      <a:endParaRPr lang="en-US" sz="1200" dirty="0"/>
                    </a:p>
                  </a:txBody>
                  <a:tcPr/>
                </a:tc>
                <a:tc>
                  <a:txBody>
                    <a:bodyPr/>
                    <a:lstStyle/>
                    <a:p>
                      <a:pPr marL="0" lvl="1" algn="l" defTabSz="914400" rtl="0" eaLnBrk="1" latinLnBrk="0" hangingPunct="1"/>
                      <a:r>
                        <a:rPr lang="en-US" sz="1200" kern="1200" dirty="0" smtClean="0">
                          <a:solidFill>
                            <a:schemeClr val="dk1"/>
                          </a:solidFill>
                          <a:latin typeface="+mn-lt"/>
                          <a:ea typeface="+mn-ea"/>
                          <a:cs typeface="+mn-cs"/>
                        </a:rPr>
                        <a:t>Must place insurer under regulatory control</a:t>
                      </a:r>
                      <a:endParaRPr lang="en-US"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188582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fade">
                                      <p:cBhvr>
                                        <p:cTn id="10" dur="500"/>
                                        <p:tgtEl>
                                          <p:spTgt spid="92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fade">
                                      <p:cBhvr>
                                        <p:cTn id="13" dur="500"/>
                                        <p:tgtEl>
                                          <p:spTgt spid="92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fade">
                                      <p:cBhvr>
                                        <p:cTn id="16" dur="500"/>
                                        <p:tgtEl>
                                          <p:spTgt spid="921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500"/>
                                        <p:tgtEl>
                                          <p:spTgt spid="921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fade">
                                      <p:cBhvr>
                                        <p:cTn id="22" dur="500"/>
                                        <p:tgtEl>
                                          <p:spTgt spid="921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animEffect transition="in" filter="fade">
                                      <p:cBhvr>
                                        <p:cTn id="25" dur="500"/>
                                        <p:tgtEl>
                                          <p:spTgt spid="921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219">
                                            <p:txEl>
                                              <p:pRg st="7" end="7"/>
                                            </p:txEl>
                                          </p:spTgt>
                                        </p:tgtEl>
                                        <p:attrNameLst>
                                          <p:attrName>style.visibility</p:attrName>
                                        </p:attrNameLst>
                                      </p:cBhvr>
                                      <p:to>
                                        <p:strVal val="visible"/>
                                      </p:to>
                                    </p:set>
                                    <p:animEffect transition="in" filter="fade">
                                      <p:cBhvr>
                                        <p:cTn id="28" dur="500"/>
                                        <p:tgtEl>
                                          <p:spTgt spid="921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219">
                                            <p:txEl>
                                              <p:pRg st="8" end="8"/>
                                            </p:txEl>
                                          </p:spTgt>
                                        </p:tgtEl>
                                        <p:attrNameLst>
                                          <p:attrName>style.visibility</p:attrName>
                                        </p:attrNameLst>
                                      </p:cBhvr>
                                      <p:to>
                                        <p:strVal val="visible"/>
                                      </p:to>
                                    </p:set>
                                    <p:animEffect transition="in" filter="fade">
                                      <p:cBhvr>
                                        <p:cTn id="31" dur="500"/>
                                        <p:tgtEl>
                                          <p:spTgt spid="9219">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219">
                                            <p:txEl>
                                              <p:pRg st="9" end="9"/>
                                            </p:txEl>
                                          </p:spTgt>
                                        </p:tgtEl>
                                        <p:attrNameLst>
                                          <p:attrName>style.visibility</p:attrName>
                                        </p:attrNameLst>
                                      </p:cBhvr>
                                      <p:to>
                                        <p:strVal val="visible"/>
                                      </p:to>
                                    </p:set>
                                    <p:animEffect transition="in" filter="fade">
                                      <p:cBhvr>
                                        <p:cTn id="34" dur="500"/>
                                        <p:tgtEl>
                                          <p:spTgt spid="9219">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219">
                                            <p:txEl>
                                              <p:pRg st="10" end="10"/>
                                            </p:txEl>
                                          </p:spTgt>
                                        </p:tgtEl>
                                        <p:attrNameLst>
                                          <p:attrName>style.visibility</p:attrName>
                                        </p:attrNameLst>
                                      </p:cBhvr>
                                      <p:to>
                                        <p:strVal val="visible"/>
                                      </p:to>
                                    </p:set>
                                    <p:animEffect transition="in" filter="fade">
                                      <p:cBhvr>
                                        <p:cTn id="37" dur="500"/>
                                        <p:tgtEl>
                                          <p:spTgt spid="921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78900" cy="1600200"/>
          </a:xfrm>
        </p:spPr>
        <p:txBody>
          <a:bodyPr>
            <a:noAutofit/>
          </a:bodyPr>
          <a:lstStyle/>
          <a:p>
            <a:pPr algn="ctr"/>
            <a:r>
              <a:rPr lang="en-US" sz="2800" b="1" dirty="0" smtClean="0">
                <a:solidFill>
                  <a:srgbClr val="0070C0"/>
                </a:solidFill>
                <a:latin typeface="+mj-lt"/>
              </a:rPr>
              <a:t>Life Industry Net Income, </a:t>
            </a:r>
            <a:br>
              <a:rPr lang="en-US" sz="2800" b="1" dirty="0" smtClean="0">
                <a:solidFill>
                  <a:srgbClr val="0070C0"/>
                </a:solidFill>
                <a:latin typeface="+mj-lt"/>
              </a:rPr>
            </a:br>
            <a:r>
              <a:rPr lang="en-US" sz="2800" b="1" dirty="0" smtClean="0">
                <a:solidFill>
                  <a:srgbClr val="0070C0"/>
                </a:solidFill>
                <a:latin typeface="+mj-lt"/>
              </a:rPr>
              <a:t>Realized Capital G(L), Operating Income, ROA</a:t>
            </a:r>
            <a:endParaRPr lang="en-US" sz="2800" b="1" dirty="0">
              <a:solidFill>
                <a:srgbClr val="0070C0"/>
              </a:solidFill>
              <a:latin typeface="+mj-lt"/>
            </a:endParaRPr>
          </a:p>
        </p:txBody>
      </p:sp>
      <p:sp>
        <p:nvSpPr>
          <p:cNvPr id="3" name="Content Placeholder 2"/>
          <p:cNvSpPr>
            <a:spLocks noGrp="1"/>
          </p:cNvSpPr>
          <p:nvPr>
            <p:ph idx="1"/>
          </p:nvPr>
        </p:nvSpPr>
        <p:spPr>
          <a:xfrm>
            <a:off x="823367" y="1099985"/>
            <a:ext cx="7622552" cy="3579849"/>
          </a:xfrm>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normAutofit lnSpcReduction="10000"/>
          </a:bodyPr>
          <a:lstStyle/>
          <a:p>
            <a:fld id="{E1F6B7AF-F458-4B4D-87A9-F14365503FEF}" type="slidenum">
              <a:rPr lang="en-US" smtClean="0"/>
              <a:t>4</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227"/>
          <a:stretch/>
        </p:blipFill>
        <p:spPr bwMode="auto">
          <a:xfrm>
            <a:off x="1066802" y="1295400"/>
            <a:ext cx="7028387" cy="491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22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38" y="304404"/>
            <a:ext cx="7520940" cy="548640"/>
          </a:xfrm>
        </p:spPr>
        <p:txBody>
          <a:bodyPr>
            <a:noAutofit/>
          </a:bodyPr>
          <a:lstStyle/>
          <a:p>
            <a:pPr algn="ctr"/>
            <a:r>
              <a:rPr lang="en-US" b="1" dirty="0" smtClean="0">
                <a:solidFill>
                  <a:srgbClr val="0070C0"/>
                </a:solidFill>
                <a:latin typeface="+mj-lt"/>
              </a:rPr>
              <a:t>Capital &amp; Surplus, ROE</a:t>
            </a:r>
            <a:endParaRPr lang="en-US" b="1" dirty="0">
              <a:solidFill>
                <a:srgbClr val="0070C0"/>
              </a:solidFill>
              <a:latin typeface="+mj-lt"/>
            </a:endParaRPr>
          </a:p>
        </p:txBody>
      </p:sp>
      <p:sp>
        <p:nvSpPr>
          <p:cNvPr id="4" name="Slide Number Placeholder 3"/>
          <p:cNvSpPr>
            <a:spLocks noGrp="1"/>
          </p:cNvSpPr>
          <p:nvPr>
            <p:ph type="sldNum" sz="quarter" idx="12"/>
          </p:nvPr>
        </p:nvSpPr>
        <p:spPr/>
        <p:txBody>
          <a:bodyPr>
            <a:normAutofit lnSpcReduction="10000"/>
          </a:bodyPr>
          <a:lstStyle/>
          <a:p>
            <a:fld id="{E1F6B7AF-F458-4B4D-87A9-F14365503FEF}" type="slidenum">
              <a:rPr lang="en-US" smtClean="0"/>
              <a:t>5</a:t>
            </a:fld>
            <a:endParaRPr lang="en-US"/>
          </a:p>
        </p:txBody>
      </p:sp>
      <p:sp>
        <p:nvSpPr>
          <p:cNvPr id="3" name="TextBox 2"/>
          <p:cNvSpPr txBox="1"/>
          <p:nvPr/>
        </p:nvSpPr>
        <p:spPr>
          <a:xfrm>
            <a:off x="3048000" y="843148"/>
            <a:ext cx="2819400" cy="369332"/>
          </a:xfrm>
          <a:prstGeom prst="rect">
            <a:avLst/>
          </a:prstGeom>
          <a:solidFill>
            <a:schemeClr val="bg1"/>
          </a:solidFill>
        </p:spPr>
        <p:txBody>
          <a:bodyPr wrap="square" rtlCol="0">
            <a:spAutoFit/>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029" y="866899"/>
            <a:ext cx="8079342" cy="484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665484"/>
            <a:ext cx="5522026" cy="27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7576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0" y="228600"/>
            <a:ext cx="6858000" cy="533400"/>
          </a:xfrm>
        </p:spPr>
        <p:txBody>
          <a:bodyPr>
            <a:noAutofit/>
          </a:bodyPr>
          <a:lstStyle/>
          <a:p>
            <a:pPr algn="ctr"/>
            <a:r>
              <a:rPr lang="en-US" b="1" dirty="0" smtClean="0">
                <a:solidFill>
                  <a:srgbClr val="0070C0"/>
                </a:solidFill>
                <a:latin typeface="+mj-lt"/>
              </a:rPr>
              <a:t>Life RBC</a:t>
            </a:r>
            <a:endParaRPr lang="en-US" b="1" dirty="0">
              <a:solidFill>
                <a:srgbClr val="0070C0"/>
              </a:solidFill>
              <a:latin typeface="+mj-lt"/>
            </a:endParaRPr>
          </a:p>
        </p:txBody>
      </p:sp>
      <p:sp>
        <p:nvSpPr>
          <p:cNvPr id="2" name="Slide Number Placeholder 1"/>
          <p:cNvSpPr>
            <a:spLocks noGrp="1"/>
          </p:cNvSpPr>
          <p:nvPr>
            <p:ph type="sldNum" sz="quarter" idx="12"/>
          </p:nvPr>
        </p:nvSpPr>
        <p:spPr/>
        <p:txBody>
          <a:bodyPr>
            <a:normAutofit lnSpcReduction="10000"/>
          </a:bodyPr>
          <a:lstStyle/>
          <a:p>
            <a:fld id="{E1F6B7AF-F458-4B4D-87A9-F14365503FEF}"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99603555"/>
              </p:ext>
            </p:extLst>
          </p:nvPr>
        </p:nvGraphicFramePr>
        <p:xfrm>
          <a:off x="381000" y="838201"/>
          <a:ext cx="8610600" cy="5495187"/>
        </p:xfrm>
        <a:graphic>
          <a:graphicData uri="http://schemas.openxmlformats.org/drawingml/2006/table">
            <a:tbl>
              <a:tblPr>
                <a:tableStyleId>{5C22544A-7EE6-4342-B048-85BDC9FD1C3A}</a:tableStyleId>
              </a:tblPr>
              <a:tblGrid>
                <a:gridCol w="4042565"/>
                <a:gridCol w="2009544"/>
                <a:gridCol w="2558491"/>
              </a:tblGrid>
              <a:tr h="441167">
                <a:tc>
                  <a:txBody>
                    <a:bodyPr/>
                    <a:lstStyle/>
                    <a:p>
                      <a:pPr algn="l" fontAlgn="b"/>
                      <a:r>
                        <a:rPr lang="en-US" sz="1600" u="none" strike="noStrike" dirty="0">
                          <a:effectLst/>
                        </a:rPr>
                        <a:t>AGGREGATED </a:t>
                      </a:r>
                      <a:r>
                        <a:rPr lang="en-US" sz="1600" u="none" strike="noStrike" dirty="0" smtClean="0">
                          <a:effectLst/>
                        </a:rPr>
                        <a:t>Life RBC </a:t>
                      </a:r>
                      <a:r>
                        <a:rPr lang="en-US" sz="1600" u="none" strike="noStrike" dirty="0">
                          <a:effectLst/>
                        </a:rPr>
                        <a:t>DATA</a:t>
                      </a:r>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r>
              <a:tr h="409165">
                <a:tc>
                  <a:txBody>
                    <a:bodyPr/>
                    <a:lstStyle/>
                    <a:p>
                      <a:pPr algn="l" fontAlgn="b"/>
                      <a:r>
                        <a:rPr lang="en-US" sz="1600" u="none" strike="noStrike" dirty="0">
                          <a:effectLst/>
                        </a:rPr>
                        <a:t> </a:t>
                      </a:r>
                      <a:endParaRPr lang="en-US" sz="1600" b="0" i="0" u="none" strike="noStrike" dirty="0">
                        <a:effectLst/>
                        <a:latin typeface="Arial"/>
                      </a:endParaRPr>
                    </a:p>
                  </a:txBody>
                  <a:tcPr marL="9525" marR="9525" marT="9525" marB="0" anchor="b"/>
                </a:tc>
                <a:tc>
                  <a:txBody>
                    <a:bodyPr/>
                    <a:lstStyle/>
                    <a:p>
                      <a:pPr algn="l" fontAlgn="b"/>
                      <a:r>
                        <a:rPr lang="en-US" sz="1600" u="none" strike="noStrike" dirty="0">
                          <a:effectLst/>
                        </a:rPr>
                        <a:t> </a:t>
                      </a:r>
                      <a:endParaRPr lang="en-US" sz="1600" b="0" i="0" u="none" strike="noStrike" dirty="0">
                        <a:effectLst/>
                        <a:latin typeface="Arial"/>
                      </a:endParaRPr>
                    </a:p>
                  </a:txBody>
                  <a:tcPr marL="9525" marR="9525" marT="9525" marB="0" anchor="b"/>
                </a:tc>
                <a:tc>
                  <a:txBody>
                    <a:bodyPr/>
                    <a:lstStyle/>
                    <a:p>
                      <a:pPr algn="r" fontAlgn="b"/>
                      <a:r>
                        <a:rPr lang="en-US" sz="1600" b="1" u="none" strike="noStrike" dirty="0" smtClean="0">
                          <a:effectLst/>
                        </a:rPr>
                        <a:t>YR2016</a:t>
                      </a:r>
                      <a:endParaRPr lang="en-US" sz="1600" b="1" i="0" u="none" strike="noStrike" dirty="0">
                        <a:effectLst/>
                        <a:latin typeface="Arial"/>
                      </a:endParaRPr>
                    </a:p>
                  </a:txBody>
                  <a:tcPr marL="9525" marR="9525" marT="9525" marB="0" anchor="b"/>
                </a:tc>
              </a:tr>
              <a:tr h="253365">
                <a:tc>
                  <a:txBody>
                    <a:bodyPr/>
                    <a:lstStyle/>
                    <a:p>
                      <a:pPr algn="l" fontAlgn="b"/>
                      <a:r>
                        <a:rPr lang="en-US" sz="1600" u="none" strike="noStrike" dirty="0">
                          <a:effectLst/>
                        </a:rPr>
                        <a:t># OF COMPANIES FILED RBC</a:t>
                      </a:r>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i="0" u="none" strike="noStrike" dirty="0" smtClean="0">
                          <a:effectLst/>
                          <a:latin typeface="Arial"/>
                        </a:rPr>
                        <a:t>718</a:t>
                      </a:r>
                      <a:endParaRPr lang="en-US" sz="1600" b="1" i="0" u="none" strike="noStrike" dirty="0">
                        <a:effectLst/>
                        <a:latin typeface="Arial"/>
                      </a:endParaRPr>
                    </a:p>
                  </a:txBody>
                  <a:tcPr marL="9525" marR="9525" marT="9525" marB="0" anchor="b"/>
                </a:tc>
              </a:tr>
              <a:tr h="455115">
                <a:tc gridSpan="2">
                  <a:txBody>
                    <a:bodyPr/>
                    <a:lstStyle/>
                    <a:p>
                      <a:pPr algn="l" fontAlgn="b"/>
                      <a:r>
                        <a:rPr lang="en-US" sz="1600" u="none" strike="noStrike" dirty="0">
                          <a:effectLst/>
                        </a:rPr>
                        <a:t>AUTHORIZED CONTROL LEVEL RBC (AFTER DIVERSIFICATION)</a:t>
                      </a:r>
                      <a:endParaRPr lang="en-US" sz="1600" b="0" i="0" u="none" strike="noStrike" dirty="0">
                        <a:effectLst/>
                        <a:latin typeface="Arial"/>
                      </a:endParaRPr>
                    </a:p>
                  </a:txBody>
                  <a:tcPr marL="9525" marR="9525" marT="9525" marB="0" anchor="b"/>
                </a:tc>
                <a:tc hMerge="1">
                  <a:txBody>
                    <a:bodyPr/>
                    <a:lstStyle/>
                    <a:p>
                      <a:endParaRPr lang="en-US"/>
                    </a:p>
                  </a:txBody>
                  <a:tcPr/>
                </a:tc>
                <a:tc>
                  <a:txBody>
                    <a:bodyPr/>
                    <a:lstStyle/>
                    <a:p>
                      <a:pPr algn="r" fontAlgn="b"/>
                      <a:r>
                        <a:rPr lang="en-US" sz="1600" b="1" u="none" strike="noStrike" dirty="0">
                          <a:effectLst/>
                        </a:rPr>
                        <a:t>             </a:t>
                      </a:r>
                      <a:r>
                        <a:rPr lang="en-US" sz="1600" b="1" u="none" strike="noStrike" dirty="0" smtClean="0">
                          <a:effectLst/>
                        </a:rPr>
                        <a:t>53,371,992,970 </a:t>
                      </a:r>
                      <a:endParaRPr lang="en-US" sz="1600" b="1" i="0" u="none" strike="noStrike" dirty="0">
                        <a:effectLst/>
                        <a:latin typeface="Arial"/>
                      </a:endParaRPr>
                    </a:p>
                  </a:txBody>
                  <a:tcPr marL="9525" marR="9525" marT="9525" marB="0" anchor="b"/>
                </a:tc>
              </a:tr>
              <a:tr h="253365">
                <a:tc>
                  <a:txBody>
                    <a:bodyPr/>
                    <a:lstStyle/>
                    <a:p>
                      <a:pPr algn="l" fontAlgn="b"/>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endParaRPr lang="en-US" sz="1600" b="1" i="0" u="none" strike="noStrike" dirty="0">
                        <a:effectLst/>
                        <a:latin typeface="Arial"/>
                      </a:endParaRPr>
                    </a:p>
                  </a:txBody>
                  <a:tcPr marL="9525" marR="9525" marT="9525" marB="0" anchor="b"/>
                </a:tc>
              </a:tr>
              <a:tr h="455115">
                <a:tc gridSpan="2">
                  <a:txBody>
                    <a:bodyPr/>
                    <a:lstStyle/>
                    <a:p>
                      <a:pPr algn="l" fontAlgn="b"/>
                      <a:r>
                        <a:rPr lang="en-US" sz="1600" u="none" strike="noStrike" dirty="0">
                          <a:effectLst/>
                        </a:rPr>
                        <a:t>Total </a:t>
                      </a:r>
                      <a:r>
                        <a:rPr lang="en-US" sz="1600" u="none" strike="noStrike" dirty="0" smtClean="0">
                          <a:effectLst/>
                        </a:rPr>
                        <a:t>C0  (Asset risk-affiliates)</a:t>
                      </a:r>
                      <a:endParaRPr lang="en-US" sz="1600" b="0" i="0" u="none" strike="noStrike" dirty="0">
                        <a:effectLst/>
                        <a:latin typeface="Arial"/>
                      </a:endParaRPr>
                    </a:p>
                  </a:txBody>
                  <a:tcPr marL="9525" marR="9525" marT="9525" marB="0" anchor="b"/>
                </a:tc>
                <a:tc hMerge="1">
                  <a:txBody>
                    <a:bodyPr/>
                    <a:lstStyle/>
                    <a:p>
                      <a:endParaRPr lang="en-US"/>
                    </a:p>
                  </a:txBody>
                  <a:tcPr/>
                </a:tc>
                <a:tc>
                  <a:txBody>
                    <a:bodyPr/>
                    <a:lstStyle/>
                    <a:p>
                      <a:pPr algn="r" fontAlgn="b"/>
                      <a:r>
                        <a:rPr lang="en-US" sz="1600" b="1" u="none" strike="noStrike" dirty="0">
                          <a:effectLst/>
                        </a:rPr>
                        <a:t>               </a:t>
                      </a:r>
                      <a:r>
                        <a:rPr lang="en-US" sz="1600" b="1" u="none" strike="noStrike" dirty="0" smtClean="0">
                          <a:effectLst/>
                        </a:rPr>
                        <a:t>19,961,695,520 </a:t>
                      </a:r>
                      <a:endParaRPr lang="en-US" sz="1600" b="1" i="0" u="none" strike="noStrike" dirty="0">
                        <a:effectLst/>
                        <a:latin typeface="Arial"/>
                      </a:endParaRPr>
                    </a:p>
                  </a:txBody>
                  <a:tcPr marL="9525" marR="9525" marT="9525" marB="0" anchor="b"/>
                </a:tc>
              </a:tr>
              <a:tr h="455115">
                <a:tc>
                  <a:txBody>
                    <a:bodyPr/>
                    <a:lstStyle/>
                    <a:p>
                      <a:pPr algn="l" fontAlgn="b"/>
                      <a:r>
                        <a:rPr lang="en-US" sz="1600" u="none" strike="noStrike" dirty="0">
                          <a:effectLst/>
                        </a:rPr>
                        <a:t>Total </a:t>
                      </a:r>
                      <a:r>
                        <a:rPr lang="en-US" sz="1600" u="none" strike="noStrike" dirty="0" smtClean="0">
                          <a:effectLst/>
                        </a:rPr>
                        <a:t>C1CS  (Asset risk-common stock)</a:t>
                      </a:r>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u="none" strike="noStrike" dirty="0">
                          <a:effectLst/>
                        </a:rPr>
                        <a:t>                 </a:t>
                      </a:r>
                      <a:r>
                        <a:rPr lang="en-US" sz="1600" b="1" u="none" strike="noStrike" dirty="0" smtClean="0">
                          <a:effectLst/>
                        </a:rPr>
                        <a:t>26,649,848,001 </a:t>
                      </a:r>
                      <a:endParaRPr lang="en-US" sz="1600" b="1" i="0" u="none" strike="noStrike" dirty="0">
                        <a:effectLst/>
                        <a:latin typeface="Arial"/>
                      </a:endParaRPr>
                    </a:p>
                  </a:txBody>
                  <a:tcPr marL="9525" marR="9525" marT="9525" marB="0" anchor="b"/>
                </a:tc>
              </a:tr>
              <a:tr h="455115">
                <a:tc>
                  <a:txBody>
                    <a:bodyPr/>
                    <a:lstStyle/>
                    <a:p>
                      <a:pPr algn="l" fontAlgn="b"/>
                      <a:r>
                        <a:rPr lang="pt-BR" sz="1600" u="none" strike="noStrike" dirty="0">
                          <a:effectLst/>
                        </a:rPr>
                        <a:t>Total </a:t>
                      </a:r>
                      <a:r>
                        <a:rPr lang="pt-BR" sz="1600" u="none" strike="noStrike" dirty="0" smtClean="0">
                          <a:effectLst/>
                        </a:rPr>
                        <a:t>C1O  (Asset risk-Other)</a:t>
                      </a:r>
                      <a:endParaRPr lang="pt-BR"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u="none" strike="noStrike" dirty="0">
                          <a:effectLst/>
                        </a:rPr>
                        <a:t>             </a:t>
                      </a:r>
                      <a:r>
                        <a:rPr lang="en-US" sz="1600" b="1" u="none" strike="noStrike" dirty="0" smtClean="0">
                          <a:effectLst/>
                        </a:rPr>
                        <a:t>42,489,721,515</a:t>
                      </a:r>
                      <a:endParaRPr lang="en-US" sz="1600" b="1" i="0" u="none" strike="noStrike" dirty="0">
                        <a:effectLst/>
                        <a:latin typeface="Arial"/>
                      </a:endParaRPr>
                    </a:p>
                  </a:txBody>
                  <a:tcPr marL="9525" marR="9525" marT="9525" marB="0" anchor="b"/>
                </a:tc>
              </a:tr>
              <a:tr h="455115">
                <a:tc>
                  <a:txBody>
                    <a:bodyPr/>
                    <a:lstStyle/>
                    <a:p>
                      <a:pPr algn="l" fontAlgn="b"/>
                      <a:r>
                        <a:rPr lang="pt-BR" sz="1600" u="none" strike="noStrike" dirty="0">
                          <a:effectLst/>
                        </a:rPr>
                        <a:t>Total </a:t>
                      </a:r>
                      <a:r>
                        <a:rPr lang="pt-BR" sz="1600" u="none" strike="noStrike" dirty="0" smtClean="0">
                          <a:effectLst/>
                        </a:rPr>
                        <a:t>C2  (Insurance risk)</a:t>
                      </a:r>
                      <a:endParaRPr lang="pt-BR"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u="none" strike="noStrike" dirty="0">
                          <a:effectLst/>
                        </a:rPr>
                        <a:t>               </a:t>
                      </a:r>
                      <a:r>
                        <a:rPr lang="en-US" sz="1600" b="1" u="none" strike="noStrike" dirty="0" smtClean="0">
                          <a:effectLst/>
                        </a:rPr>
                        <a:t>24,540,625,751 </a:t>
                      </a:r>
                      <a:endParaRPr lang="en-US" sz="1600" b="1" i="0" u="none" strike="noStrike" dirty="0">
                        <a:effectLst/>
                        <a:latin typeface="Arial"/>
                      </a:endParaRPr>
                    </a:p>
                  </a:txBody>
                  <a:tcPr marL="9525" marR="9525" marT="9525" marB="0" anchor="b"/>
                </a:tc>
              </a:tr>
              <a:tr h="455115">
                <a:tc>
                  <a:txBody>
                    <a:bodyPr/>
                    <a:lstStyle/>
                    <a:p>
                      <a:pPr algn="l" fontAlgn="b"/>
                      <a:r>
                        <a:rPr lang="pt-BR" sz="1600" u="none" strike="noStrike" dirty="0">
                          <a:effectLst/>
                        </a:rPr>
                        <a:t>Total </a:t>
                      </a:r>
                      <a:r>
                        <a:rPr lang="pt-BR" sz="1600" u="none" strike="noStrike" dirty="0" smtClean="0">
                          <a:effectLst/>
                        </a:rPr>
                        <a:t>C3a (Interest rate risk)</a:t>
                      </a:r>
                      <a:endParaRPr lang="pt-BR"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u="none" strike="noStrike" dirty="0">
                          <a:effectLst/>
                        </a:rPr>
                        <a:t>                 </a:t>
                      </a:r>
                      <a:r>
                        <a:rPr lang="en-US" sz="1600" b="1" u="none" strike="noStrike" dirty="0" smtClean="0">
                          <a:effectLst/>
                        </a:rPr>
                        <a:t>15,229,088,812 </a:t>
                      </a:r>
                      <a:endParaRPr lang="en-US" sz="1600" b="1" i="0" u="none" strike="noStrike" dirty="0">
                        <a:effectLst/>
                        <a:latin typeface="Arial"/>
                      </a:endParaRPr>
                    </a:p>
                  </a:txBody>
                  <a:tcPr marL="9525" marR="9525" marT="9525" marB="0" anchor="b"/>
                </a:tc>
              </a:tr>
              <a:tr h="497205">
                <a:tc>
                  <a:txBody>
                    <a:bodyPr/>
                    <a:lstStyle/>
                    <a:p>
                      <a:pPr algn="l" fontAlgn="b"/>
                      <a:r>
                        <a:rPr lang="en-US" sz="1600" u="none" strike="noStrike" dirty="0">
                          <a:effectLst/>
                        </a:rPr>
                        <a:t>Total </a:t>
                      </a:r>
                      <a:r>
                        <a:rPr lang="en-US" sz="1600" u="none" strike="noStrike" dirty="0" smtClean="0">
                          <a:effectLst/>
                        </a:rPr>
                        <a:t>C3c (Market</a:t>
                      </a:r>
                      <a:r>
                        <a:rPr lang="en-US" sz="1600" u="none" strike="noStrike" baseline="0" dirty="0" smtClean="0">
                          <a:effectLst/>
                        </a:rPr>
                        <a:t> risk) (C3b not listed as immaterial for health credit risk)</a:t>
                      </a:r>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u="none" strike="noStrike" dirty="0">
                          <a:effectLst/>
                        </a:rPr>
                        <a:t>             </a:t>
                      </a:r>
                      <a:r>
                        <a:rPr lang="en-US" sz="1600" b="1" u="none" strike="noStrike" dirty="0" smtClean="0">
                          <a:effectLst/>
                        </a:rPr>
                        <a:t>2,208,998,999 </a:t>
                      </a:r>
                      <a:endParaRPr lang="en-US" sz="1600" b="1" i="0" u="none" strike="noStrike" dirty="0">
                        <a:effectLst/>
                        <a:latin typeface="Arial"/>
                      </a:endParaRPr>
                    </a:p>
                  </a:txBody>
                  <a:tcPr marL="9525" marR="9525" marT="9525" marB="0" anchor="b"/>
                </a:tc>
              </a:tr>
              <a:tr h="455115">
                <a:tc gridSpan="2">
                  <a:txBody>
                    <a:bodyPr/>
                    <a:lstStyle/>
                    <a:p>
                      <a:pPr algn="l" fontAlgn="b"/>
                      <a:r>
                        <a:rPr lang="en-US" sz="1600" u="none" strike="noStrike" dirty="0">
                          <a:effectLst/>
                        </a:rPr>
                        <a:t>Total </a:t>
                      </a:r>
                      <a:r>
                        <a:rPr lang="en-US" sz="1600" u="none" strike="noStrike" dirty="0" smtClean="0">
                          <a:effectLst/>
                        </a:rPr>
                        <a:t>C4a (Business risk)</a:t>
                      </a:r>
                      <a:endParaRPr lang="en-US" sz="1600" b="0" i="0" u="none" strike="noStrike" dirty="0">
                        <a:effectLst/>
                        <a:latin typeface="Arial"/>
                      </a:endParaRPr>
                    </a:p>
                  </a:txBody>
                  <a:tcPr marL="9525" marR="9525" marT="9525" marB="0" anchor="b"/>
                </a:tc>
                <a:tc hMerge="1">
                  <a:txBody>
                    <a:bodyPr/>
                    <a:lstStyle/>
                    <a:p>
                      <a:endParaRPr lang="en-US"/>
                    </a:p>
                  </a:txBody>
                  <a:tcPr/>
                </a:tc>
                <a:tc>
                  <a:txBody>
                    <a:bodyPr/>
                    <a:lstStyle/>
                    <a:p>
                      <a:pPr algn="r" fontAlgn="b"/>
                      <a:r>
                        <a:rPr lang="en-US" sz="1600" b="1" u="none" strike="noStrike" dirty="0">
                          <a:effectLst/>
                        </a:rPr>
                        <a:t>               </a:t>
                      </a:r>
                      <a:r>
                        <a:rPr lang="en-US" sz="1600" b="1" u="none" strike="noStrike" dirty="0" smtClean="0">
                          <a:effectLst/>
                        </a:rPr>
                        <a:t>7,747,940,544 </a:t>
                      </a:r>
                      <a:endParaRPr lang="en-US" sz="1600" b="1" i="0" u="none" strike="noStrike" dirty="0">
                        <a:effectLst/>
                        <a:latin typeface="Arial"/>
                      </a:endParaRPr>
                    </a:p>
                  </a:txBody>
                  <a:tcPr marL="9525" marR="9525" marT="9525" marB="0" anchor="b"/>
                </a:tc>
              </a:tr>
              <a:tr h="455115">
                <a:tc>
                  <a:txBody>
                    <a:bodyPr/>
                    <a:lstStyle/>
                    <a:p>
                      <a:pPr algn="l" fontAlgn="b"/>
                      <a:r>
                        <a:rPr lang="en-US" sz="1600" u="none" strike="noStrike" dirty="0">
                          <a:effectLst/>
                        </a:rPr>
                        <a:t>Total </a:t>
                      </a:r>
                      <a:r>
                        <a:rPr lang="en-US" sz="1600" u="none" strike="noStrike" dirty="0" smtClean="0">
                          <a:effectLst/>
                        </a:rPr>
                        <a:t>C4b (Business risk Admin Expenses)</a:t>
                      </a:r>
                      <a:endParaRPr lang="en-US" sz="1600" b="0" i="0" u="none" strike="noStrike" dirty="0">
                        <a:effectLst/>
                        <a:latin typeface="Arial"/>
                      </a:endParaRPr>
                    </a:p>
                  </a:txBody>
                  <a:tcPr marL="9525" marR="9525" marT="9525" marB="0" anchor="b"/>
                </a:tc>
                <a:tc>
                  <a:txBody>
                    <a:bodyPr/>
                    <a:lstStyle/>
                    <a:p>
                      <a:pPr algn="l" fontAlgn="b"/>
                      <a:endParaRPr lang="en-US" sz="1600" b="0" i="0" u="none" strike="noStrike" dirty="0">
                        <a:effectLst/>
                        <a:latin typeface="Arial"/>
                      </a:endParaRPr>
                    </a:p>
                  </a:txBody>
                  <a:tcPr marL="9525" marR="9525" marT="9525" marB="0" anchor="b"/>
                </a:tc>
                <a:tc>
                  <a:txBody>
                    <a:bodyPr/>
                    <a:lstStyle/>
                    <a:p>
                      <a:pPr algn="r" fontAlgn="b"/>
                      <a:r>
                        <a:rPr lang="en-US" sz="1600" b="1" u="none" strike="noStrike" dirty="0" smtClean="0">
                          <a:effectLst/>
                        </a:rPr>
                        <a:t>649,189,658</a:t>
                      </a:r>
                      <a:endParaRPr lang="en-US" sz="1600" b="1"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86694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28800" y="228600"/>
            <a:ext cx="5562600" cy="609600"/>
          </a:xfrm>
        </p:spPr>
        <p:txBody>
          <a:bodyPr/>
          <a:lstStyle/>
          <a:p>
            <a:pPr algn="ctr"/>
            <a:r>
              <a:rPr lang="en-US" b="1" dirty="0" smtClean="0">
                <a:solidFill>
                  <a:srgbClr val="0070C0"/>
                </a:solidFill>
              </a:rPr>
              <a:t>U.S. Solvency Framework</a:t>
            </a:r>
          </a:p>
        </p:txBody>
      </p:sp>
      <p:sp>
        <p:nvSpPr>
          <p:cNvPr id="9219" name="Rectangle 3"/>
          <p:cNvSpPr>
            <a:spLocks noGrp="1" noChangeArrowheads="1"/>
          </p:cNvSpPr>
          <p:nvPr>
            <p:ph idx="1"/>
          </p:nvPr>
        </p:nvSpPr>
        <p:spPr>
          <a:xfrm>
            <a:off x="838200" y="990600"/>
            <a:ext cx="7391400" cy="4648200"/>
          </a:xfrm>
        </p:spPr>
        <p:txBody>
          <a:bodyPr>
            <a:normAutofit fontScale="92500" lnSpcReduction="10000"/>
          </a:bodyPr>
          <a:lstStyle/>
          <a:p>
            <a:pPr marL="514350" indent="-514350">
              <a:buFont typeface="+mj-lt"/>
              <a:buAutoNum type="arabicPeriod" startAt="5"/>
            </a:pPr>
            <a:r>
              <a:rPr lang="en-US" sz="1300" b="1" dirty="0"/>
              <a:t>Regulatory Control of Significant, Broad-based Risk-related Transactions/Activities</a:t>
            </a:r>
          </a:p>
          <a:p>
            <a:pPr lvl="1"/>
            <a:r>
              <a:rPr lang="en-US" sz="1300" dirty="0"/>
              <a:t>Certain significant broad-based transactions require separate treatment</a:t>
            </a:r>
          </a:p>
          <a:p>
            <a:pPr lvl="2"/>
            <a:r>
              <a:rPr lang="en-US" sz="1300" dirty="0"/>
              <a:t>Licensing Requirements – Gateway to business</a:t>
            </a:r>
          </a:p>
          <a:p>
            <a:pPr lvl="2"/>
            <a:r>
              <a:rPr lang="en-US" sz="1300" dirty="0"/>
              <a:t>Investment Limitations – Risk to company’s assets</a:t>
            </a:r>
          </a:p>
          <a:p>
            <a:pPr lvl="2"/>
            <a:r>
              <a:rPr lang="en-US" sz="1300" dirty="0"/>
              <a:t>Change in Control - Can impact strategy &amp; direction</a:t>
            </a:r>
          </a:p>
          <a:p>
            <a:pPr lvl="2"/>
            <a:r>
              <a:rPr lang="en-US" sz="1300" dirty="0"/>
              <a:t>Extraordinary Dividends – Release of capital</a:t>
            </a:r>
          </a:p>
          <a:p>
            <a:pPr lvl="2"/>
            <a:r>
              <a:rPr lang="en-US" sz="1300" dirty="0"/>
              <a:t>Transactions with Affiliates – Subject to abuse</a:t>
            </a:r>
          </a:p>
          <a:p>
            <a:pPr lvl="2"/>
            <a:r>
              <a:rPr lang="en-US" sz="1300" dirty="0"/>
              <a:t>Reinsurance – Often material and subject to abuse</a:t>
            </a:r>
          </a:p>
          <a:p>
            <a:pPr marL="514350" indent="-514350">
              <a:buFont typeface="+mj-lt"/>
              <a:buAutoNum type="arabicPeriod" startAt="6"/>
            </a:pPr>
            <a:r>
              <a:rPr lang="en-US" sz="1300" b="1" dirty="0" smtClean="0"/>
              <a:t>Preventive and Corrective Measures, Including Enforcement</a:t>
            </a:r>
          </a:p>
          <a:p>
            <a:pPr lvl="1"/>
            <a:r>
              <a:rPr lang="en-US" sz="1300" dirty="0" smtClean="0"/>
              <a:t>In </a:t>
            </a:r>
            <a:r>
              <a:rPr lang="en-US" sz="1300" dirty="0"/>
              <a:t>addition to authority granted through RBC, U.S. supervisors have broad authority to require corrective action when a hazardous condition is identified</a:t>
            </a:r>
          </a:p>
          <a:p>
            <a:pPr lvl="1"/>
            <a:r>
              <a:rPr lang="en-US" sz="1300" dirty="0"/>
              <a:t>Corrective examples include:</a:t>
            </a:r>
          </a:p>
          <a:p>
            <a:pPr lvl="2"/>
            <a:r>
              <a:rPr lang="en-US" sz="1300" dirty="0"/>
              <a:t>Requiring the insurer to file interim financial reports</a:t>
            </a:r>
          </a:p>
          <a:p>
            <a:pPr lvl="2"/>
            <a:r>
              <a:rPr lang="en-US" sz="1300" dirty="0"/>
              <a:t>Reducing, suspending or restricting the volume of business being accepted or renewed by the insurer </a:t>
            </a:r>
          </a:p>
          <a:p>
            <a:pPr lvl="2"/>
            <a:r>
              <a:rPr lang="en-US" sz="1300" dirty="0"/>
              <a:t>Limiting or withdrawing the insurer from certain investments or investment practices</a:t>
            </a:r>
            <a:r>
              <a:rPr lang="en-US" sz="1300" dirty="0" smtClean="0"/>
              <a:t/>
            </a:r>
            <a:br>
              <a:rPr lang="en-US" sz="1300" dirty="0" smtClean="0"/>
            </a:br>
            <a:endParaRPr lang="en-US" sz="1300" dirty="0" smtClean="0"/>
          </a:p>
          <a:p>
            <a:pPr marL="514350" indent="-514350">
              <a:buFont typeface="+mj-lt"/>
              <a:buAutoNum type="arabicPeriod" startAt="7"/>
            </a:pPr>
            <a:r>
              <a:rPr lang="en-US" sz="1300" b="1" dirty="0"/>
              <a:t>Exiting the Market and Receivership</a:t>
            </a:r>
          </a:p>
          <a:p>
            <a:pPr lvl="1"/>
            <a:r>
              <a:rPr lang="en-US" sz="1300" dirty="0"/>
              <a:t>Receivership law examples include:</a:t>
            </a:r>
          </a:p>
          <a:p>
            <a:pPr lvl="2"/>
            <a:r>
              <a:rPr lang="en-US" sz="1300" dirty="0"/>
              <a:t>Mergers, acquisitions, reinsurance</a:t>
            </a:r>
          </a:p>
          <a:p>
            <a:pPr lvl="2"/>
            <a:r>
              <a:rPr lang="en-US" sz="1300" dirty="0"/>
              <a:t>Arrangements, non-renewal of part or all of the insurer’s book of business</a:t>
            </a:r>
          </a:p>
          <a:p>
            <a:pPr lvl="2"/>
            <a:r>
              <a:rPr lang="en-US" sz="1300" dirty="0"/>
              <a:t>Allowing the insurer to be placed in run-off mode under its own management</a:t>
            </a:r>
          </a:p>
          <a:p>
            <a:pPr lvl="2"/>
            <a:r>
              <a:rPr lang="en-US" sz="1300" dirty="0"/>
              <a:t>Priority of claims and guaranty funds</a:t>
            </a:r>
          </a:p>
          <a:p>
            <a:pPr marL="914400" lvl="2" indent="0">
              <a:buNone/>
            </a:pPr>
            <a:endParaRPr lang="en-US" dirty="0" smtClean="0"/>
          </a:p>
        </p:txBody>
      </p:sp>
      <p:sp>
        <p:nvSpPr>
          <p:cNvPr id="3" name="Slide Number Placeholder 2"/>
          <p:cNvSpPr>
            <a:spLocks noGrp="1"/>
          </p:cNvSpPr>
          <p:nvPr>
            <p:ph type="sldNum" sz="quarter" idx="12"/>
          </p:nvPr>
        </p:nvSpPr>
        <p:spPr>
          <a:xfrm>
            <a:off x="7620000" y="5867400"/>
            <a:ext cx="2133600" cy="476251"/>
          </a:xfrm>
        </p:spPr>
        <p:txBody>
          <a:bodyPr>
            <a:normAutofit fontScale="92500" lnSpcReduction="10000"/>
          </a:bodyPr>
          <a:lstStyle/>
          <a:p>
            <a:pPr>
              <a:defRPr/>
            </a:pPr>
            <a:fld id="{41C087D9-587E-4D92-9BB1-6A2C9EA8AE55}"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015474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5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fade">
                                      <p:cBhvr>
                                        <p:cTn id="47" dur="500"/>
                                        <p:tgtEl>
                                          <p:spTgt spid="9219">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219">
                                            <p:txEl>
                                              <p:pRg st="9" end="9"/>
                                            </p:txEl>
                                          </p:spTgt>
                                        </p:tgtEl>
                                        <p:attrNameLst>
                                          <p:attrName>style.visibility</p:attrName>
                                        </p:attrNameLst>
                                      </p:cBhvr>
                                      <p:to>
                                        <p:strVal val="visible"/>
                                      </p:to>
                                    </p:set>
                                    <p:animEffect transition="in" filter="fade">
                                      <p:cBhvr>
                                        <p:cTn id="50" dur="500"/>
                                        <p:tgtEl>
                                          <p:spTgt spid="9219">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219">
                                            <p:txEl>
                                              <p:pRg st="10" end="10"/>
                                            </p:txEl>
                                          </p:spTgt>
                                        </p:tgtEl>
                                        <p:attrNameLst>
                                          <p:attrName>style.visibility</p:attrName>
                                        </p:attrNameLst>
                                      </p:cBhvr>
                                      <p:to>
                                        <p:strVal val="visible"/>
                                      </p:to>
                                    </p:set>
                                    <p:animEffect transition="in" filter="fade">
                                      <p:cBhvr>
                                        <p:cTn id="53" dur="500"/>
                                        <p:tgtEl>
                                          <p:spTgt spid="9219">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219">
                                            <p:txEl>
                                              <p:pRg st="11" end="11"/>
                                            </p:txEl>
                                          </p:spTgt>
                                        </p:tgtEl>
                                        <p:attrNameLst>
                                          <p:attrName>style.visibility</p:attrName>
                                        </p:attrNameLst>
                                      </p:cBhvr>
                                      <p:to>
                                        <p:strVal val="visible"/>
                                      </p:to>
                                    </p:set>
                                    <p:animEffect transition="in" filter="fade">
                                      <p:cBhvr>
                                        <p:cTn id="56" dur="500"/>
                                        <p:tgtEl>
                                          <p:spTgt spid="9219">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9219">
                                            <p:txEl>
                                              <p:pRg st="12" end="12"/>
                                            </p:txEl>
                                          </p:spTgt>
                                        </p:tgtEl>
                                        <p:attrNameLst>
                                          <p:attrName>style.visibility</p:attrName>
                                        </p:attrNameLst>
                                      </p:cBhvr>
                                      <p:to>
                                        <p:strVal val="visible"/>
                                      </p:to>
                                    </p:set>
                                    <p:animEffect transition="in" filter="fade">
                                      <p:cBhvr>
                                        <p:cTn id="59" dur="500"/>
                                        <p:tgtEl>
                                          <p:spTgt spid="9219">
                                            <p:txEl>
                                              <p:pRg st="12" end="1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219">
                                            <p:txEl>
                                              <p:pRg st="13" end="13"/>
                                            </p:txEl>
                                          </p:spTgt>
                                        </p:tgtEl>
                                        <p:attrNameLst>
                                          <p:attrName>style.visibility</p:attrName>
                                        </p:attrNameLst>
                                      </p:cBhvr>
                                      <p:to>
                                        <p:strVal val="visible"/>
                                      </p:to>
                                    </p:set>
                                    <p:animEffect transition="in" filter="fade">
                                      <p:cBhvr>
                                        <p:cTn id="62" dur="500"/>
                                        <p:tgtEl>
                                          <p:spTgt spid="9219">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219">
                                            <p:txEl>
                                              <p:pRg st="14" end="14"/>
                                            </p:txEl>
                                          </p:spTgt>
                                        </p:tgtEl>
                                        <p:attrNameLst>
                                          <p:attrName>style.visibility</p:attrName>
                                        </p:attrNameLst>
                                      </p:cBhvr>
                                      <p:to>
                                        <p:strVal val="visible"/>
                                      </p:to>
                                    </p:set>
                                    <p:animEffect transition="in" filter="fade">
                                      <p:cBhvr>
                                        <p:cTn id="67" dur="500"/>
                                        <p:tgtEl>
                                          <p:spTgt spid="9219">
                                            <p:txEl>
                                              <p:pRg st="14" end="1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9219">
                                            <p:txEl>
                                              <p:pRg st="15" end="15"/>
                                            </p:txEl>
                                          </p:spTgt>
                                        </p:tgtEl>
                                        <p:attrNameLst>
                                          <p:attrName>style.visibility</p:attrName>
                                        </p:attrNameLst>
                                      </p:cBhvr>
                                      <p:to>
                                        <p:strVal val="visible"/>
                                      </p:to>
                                    </p:set>
                                    <p:animEffect transition="in" filter="fade">
                                      <p:cBhvr>
                                        <p:cTn id="70" dur="500"/>
                                        <p:tgtEl>
                                          <p:spTgt spid="9219">
                                            <p:txEl>
                                              <p:pRg st="15" end="15"/>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9219">
                                            <p:txEl>
                                              <p:pRg st="16" end="16"/>
                                            </p:txEl>
                                          </p:spTgt>
                                        </p:tgtEl>
                                        <p:attrNameLst>
                                          <p:attrName>style.visibility</p:attrName>
                                        </p:attrNameLst>
                                      </p:cBhvr>
                                      <p:to>
                                        <p:strVal val="visible"/>
                                      </p:to>
                                    </p:set>
                                    <p:animEffect transition="in" filter="fade">
                                      <p:cBhvr>
                                        <p:cTn id="73" dur="500"/>
                                        <p:tgtEl>
                                          <p:spTgt spid="9219">
                                            <p:txEl>
                                              <p:pRg st="16" end="16"/>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9219">
                                            <p:txEl>
                                              <p:pRg st="17" end="17"/>
                                            </p:txEl>
                                          </p:spTgt>
                                        </p:tgtEl>
                                        <p:attrNameLst>
                                          <p:attrName>style.visibility</p:attrName>
                                        </p:attrNameLst>
                                      </p:cBhvr>
                                      <p:to>
                                        <p:strVal val="visible"/>
                                      </p:to>
                                    </p:set>
                                    <p:animEffect transition="in" filter="fade">
                                      <p:cBhvr>
                                        <p:cTn id="76" dur="500"/>
                                        <p:tgtEl>
                                          <p:spTgt spid="9219">
                                            <p:txEl>
                                              <p:pRg st="17" end="17"/>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9219">
                                            <p:txEl>
                                              <p:pRg st="18" end="18"/>
                                            </p:txEl>
                                          </p:spTgt>
                                        </p:tgtEl>
                                        <p:attrNameLst>
                                          <p:attrName>style.visibility</p:attrName>
                                        </p:attrNameLst>
                                      </p:cBhvr>
                                      <p:to>
                                        <p:strVal val="visible"/>
                                      </p:to>
                                    </p:set>
                                    <p:animEffect transition="in" filter="fade">
                                      <p:cBhvr>
                                        <p:cTn id="79" dur="500"/>
                                        <p:tgtEl>
                                          <p:spTgt spid="9219">
                                            <p:txEl>
                                              <p:pRg st="18" end="18"/>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9219">
                                            <p:txEl>
                                              <p:pRg st="19" end="19"/>
                                            </p:txEl>
                                          </p:spTgt>
                                        </p:tgtEl>
                                        <p:attrNameLst>
                                          <p:attrName>style.visibility</p:attrName>
                                        </p:attrNameLst>
                                      </p:cBhvr>
                                      <p:to>
                                        <p:strVal val="visible"/>
                                      </p:to>
                                    </p:set>
                                    <p:animEffect transition="in" filter="fade">
                                      <p:cBhvr>
                                        <p:cTn id="82" dur="500"/>
                                        <p:tgtEl>
                                          <p:spTgt spid="921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361" y="228600"/>
            <a:ext cx="5562600" cy="457200"/>
          </a:xfrm>
        </p:spPr>
        <p:txBody>
          <a:bodyPr/>
          <a:lstStyle/>
          <a:p>
            <a:pPr algn="ctr"/>
            <a:r>
              <a:rPr lang="en-US" b="1" dirty="0" smtClean="0">
                <a:solidFill>
                  <a:srgbClr val="0070C0"/>
                </a:solidFill>
              </a:rPr>
              <a:t>Risk-Focused Surveillance</a:t>
            </a:r>
            <a:endParaRPr lang="en-US" b="1" dirty="0">
              <a:solidFill>
                <a:srgbClr val="0070C0"/>
              </a:solidFill>
            </a:endParaRPr>
          </a:p>
        </p:txBody>
      </p:sp>
      <p:sp>
        <p:nvSpPr>
          <p:cNvPr id="3" name="Content Placeholder 2"/>
          <p:cNvSpPr>
            <a:spLocks noGrp="1"/>
          </p:cNvSpPr>
          <p:nvPr>
            <p:ph idx="1"/>
          </p:nvPr>
        </p:nvSpPr>
        <p:spPr>
          <a:xfrm>
            <a:off x="76200" y="457200"/>
            <a:ext cx="8229600" cy="2133600"/>
          </a:xfrm>
        </p:spPr>
        <p:txBody>
          <a:bodyPr/>
          <a:lstStyle/>
          <a:p>
            <a:pPr lvl="2"/>
            <a:endParaRPr lang="en-US" sz="1200" dirty="0" smtClean="0"/>
          </a:p>
          <a:p>
            <a:pPr marL="0" indent="0">
              <a:buNone/>
            </a:pPr>
            <a:endParaRPr lang="en-US" sz="1200" dirty="0" smtClean="0"/>
          </a:p>
        </p:txBody>
      </p:sp>
      <p:sp>
        <p:nvSpPr>
          <p:cNvPr id="5" name="Slide Number Placeholder 4"/>
          <p:cNvSpPr>
            <a:spLocks noGrp="1"/>
          </p:cNvSpPr>
          <p:nvPr>
            <p:ph type="sldNum" sz="quarter" idx="12"/>
          </p:nvPr>
        </p:nvSpPr>
        <p:spPr>
          <a:xfrm>
            <a:off x="7543800" y="5867400"/>
            <a:ext cx="2133600" cy="476251"/>
          </a:xfrm>
        </p:spPr>
        <p:txBody>
          <a:bodyPr>
            <a:normAutofit fontScale="92500" lnSpcReduction="10000"/>
          </a:bodyPr>
          <a:lstStyle/>
          <a:p>
            <a:pPr>
              <a:defRPr/>
            </a:pPr>
            <a:fld id="{41C087D9-587E-4D92-9BB1-6A2C9EA8AE55}" type="slidenum">
              <a:rPr lang="en-US" smtClean="0">
                <a:solidFill>
                  <a:srgbClr val="000000"/>
                </a:solidFill>
              </a:rPr>
              <a:pPr>
                <a:defRPr/>
              </a:pPr>
              <a:t>8</a:t>
            </a:fld>
            <a:endParaRPr lang="en-US" dirty="0">
              <a:solidFill>
                <a:srgbClr val="0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52475"/>
            <a:ext cx="799252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67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991600" cy="457200"/>
          </a:xfrm>
        </p:spPr>
        <p:txBody>
          <a:bodyPr/>
          <a:lstStyle/>
          <a:p>
            <a:pPr algn="ctr"/>
            <a:r>
              <a:rPr lang="en-US" b="1" dirty="0">
                <a:solidFill>
                  <a:srgbClr val="0070C0"/>
                </a:solidFill>
              </a:rPr>
              <a:t>Solvency Monitoring Activities</a:t>
            </a:r>
          </a:p>
        </p:txBody>
      </p:sp>
      <p:sp>
        <p:nvSpPr>
          <p:cNvPr id="3" name="Content Placeholder 2"/>
          <p:cNvSpPr>
            <a:spLocks noGrp="1"/>
          </p:cNvSpPr>
          <p:nvPr>
            <p:ph idx="1"/>
          </p:nvPr>
        </p:nvSpPr>
        <p:spPr>
          <a:xfrm>
            <a:off x="76200" y="457200"/>
            <a:ext cx="8229600" cy="2133600"/>
          </a:xfrm>
        </p:spPr>
        <p:txBody>
          <a:bodyPr/>
          <a:lstStyle/>
          <a:p>
            <a:pPr lvl="2"/>
            <a:endParaRPr lang="en-US" sz="1200" dirty="0" smtClean="0"/>
          </a:p>
          <a:p>
            <a:pPr marL="0" indent="0">
              <a:buNone/>
            </a:pPr>
            <a:endParaRPr lang="en-US" sz="1200" dirty="0" smtClean="0"/>
          </a:p>
        </p:txBody>
      </p:sp>
      <p:sp>
        <p:nvSpPr>
          <p:cNvPr id="5" name="Slide Number Placeholder 4"/>
          <p:cNvSpPr>
            <a:spLocks noGrp="1"/>
          </p:cNvSpPr>
          <p:nvPr>
            <p:ph type="sldNum" sz="quarter" idx="12"/>
          </p:nvPr>
        </p:nvSpPr>
        <p:spPr>
          <a:xfrm>
            <a:off x="7543800" y="5867400"/>
            <a:ext cx="2133600" cy="476251"/>
          </a:xfrm>
        </p:spPr>
        <p:txBody>
          <a:bodyPr>
            <a:normAutofit fontScale="92500" lnSpcReduction="10000"/>
          </a:bodyPr>
          <a:lstStyle/>
          <a:p>
            <a:pPr>
              <a:defRPr/>
            </a:pPr>
            <a:r>
              <a:rPr lang="en-US" dirty="0" smtClean="0">
                <a:solidFill>
                  <a:srgbClr val="000000"/>
                </a:solidFill>
              </a:rPr>
              <a:t>10</a:t>
            </a:r>
            <a:endParaRPr lang="en-US" dirty="0">
              <a:solidFill>
                <a:srgbClr val="000000"/>
              </a:solidFill>
            </a:endParaRPr>
          </a:p>
        </p:txBody>
      </p:sp>
      <p:graphicFrame>
        <p:nvGraphicFramePr>
          <p:cNvPr id="7" name="Picture Placeholder 4"/>
          <p:cNvGraphicFramePr>
            <a:graphicFrameLocks/>
          </p:cNvGraphicFramePr>
          <p:nvPr>
            <p:extLst>
              <p:ext uri="{D42A27DB-BD31-4B8C-83A1-F6EECF244321}">
                <p14:modId xmlns:p14="http://schemas.microsoft.com/office/powerpoint/2010/main" val="3691350671"/>
              </p:ext>
            </p:extLst>
          </p:nvPr>
        </p:nvGraphicFramePr>
        <p:xfrm>
          <a:off x="650033" y="152400"/>
          <a:ext cx="8493967"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514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Seminar NA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minar NA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2715</TotalTime>
  <Words>1138</Words>
  <Application>Microsoft Office PowerPoint</Application>
  <PresentationFormat>On-screen Show (4:3)</PresentationFormat>
  <Paragraphs>240</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1_Seminar NAIC</vt:lpstr>
      <vt:lpstr>1_Custom Design</vt:lpstr>
      <vt:lpstr>Seminar NAIC</vt:lpstr>
      <vt:lpstr>PowerPoint Presentation</vt:lpstr>
      <vt:lpstr>U.S. Solvency Framework</vt:lpstr>
      <vt:lpstr>U.S. Solvency Framework</vt:lpstr>
      <vt:lpstr>Life Industry Net Income,  Realized Capital G(L), Operating Income, ROA</vt:lpstr>
      <vt:lpstr>Capital &amp; Surplus, ROE</vt:lpstr>
      <vt:lpstr>Life RBC</vt:lpstr>
      <vt:lpstr>U.S. Solvency Framework</vt:lpstr>
      <vt:lpstr>Risk-Focused Surveillance</vt:lpstr>
      <vt:lpstr>Solvency Monitoring Activities</vt:lpstr>
      <vt:lpstr>PowerPoint Presentation</vt:lpstr>
      <vt:lpstr>Group Capital Calculation</vt:lpstr>
      <vt:lpstr>ORSA</vt:lpstr>
      <vt:lpstr>Any Questions?</vt:lpstr>
    </vt:vector>
  </TitlesOfParts>
  <Company>NAIC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Becky</dc:creator>
  <cp:lastModifiedBy>Sutton, Rashmi</cp:lastModifiedBy>
  <cp:revision>238</cp:revision>
  <cp:lastPrinted>2018-03-30T16:57:17Z</cp:lastPrinted>
  <dcterms:created xsi:type="dcterms:W3CDTF">2014-10-23T14:16:42Z</dcterms:created>
  <dcterms:modified xsi:type="dcterms:W3CDTF">2018-04-05T19:31:29Z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