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92" r:id="rId9"/>
    <p:sldMasterId id="2147483804" r:id="rId10"/>
    <p:sldMasterId id="2147483816" r:id="rId11"/>
    <p:sldMasterId id="2147483864" r:id="rId12"/>
  </p:sldMasterIdLst>
  <p:notesMasterIdLst>
    <p:notesMasterId r:id="rId38"/>
  </p:notesMasterIdLst>
  <p:sldIdLst>
    <p:sldId id="257" r:id="rId13"/>
    <p:sldId id="258" r:id="rId14"/>
    <p:sldId id="292" r:id="rId15"/>
    <p:sldId id="260" r:id="rId16"/>
    <p:sldId id="262" r:id="rId17"/>
    <p:sldId id="264" r:id="rId18"/>
    <p:sldId id="266" r:id="rId19"/>
    <p:sldId id="285" r:id="rId20"/>
    <p:sldId id="265" r:id="rId21"/>
    <p:sldId id="267" r:id="rId22"/>
    <p:sldId id="269" r:id="rId23"/>
    <p:sldId id="295" r:id="rId24"/>
    <p:sldId id="271" r:id="rId25"/>
    <p:sldId id="272" r:id="rId26"/>
    <p:sldId id="290" r:id="rId27"/>
    <p:sldId id="294" r:id="rId28"/>
    <p:sldId id="261" r:id="rId29"/>
    <p:sldId id="288" r:id="rId30"/>
    <p:sldId id="273" r:id="rId31"/>
    <p:sldId id="275" r:id="rId32"/>
    <p:sldId id="278" r:id="rId33"/>
    <p:sldId id="277" r:id="rId34"/>
    <p:sldId id="279" r:id="rId35"/>
    <p:sldId id="296" r:id="rId36"/>
    <p:sldId id="293" r:id="rId3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A2C8A-B048-4FC5-A302-C350299E7FF9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DD2E48D-937B-480A-8688-727BDCF19B8F}">
      <dgm:prSet phldrT="[Texto]"/>
      <dgm:spPr/>
      <dgm:t>
        <a:bodyPr/>
        <a:lstStyle/>
        <a:p>
          <a:r>
            <a:rPr lang="es-ES" dirty="0" smtClean="0"/>
            <a:t>Protección de información de clientes</a:t>
          </a:r>
          <a:endParaRPr lang="es-ES" dirty="0"/>
        </a:p>
      </dgm:t>
    </dgm:pt>
    <dgm:pt modelId="{41C05580-021B-415F-9557-5B4C3844913B}" type="parTrans" cxnId="{378F958D-0350-4734-813F-013C3ABAF128}">
      <dgm:prSet/>
      <dgm:spPr/>
      <dgm:t>
        <a:bodyPr/>
        <a:lstStyle/>
        <a:p>
          <a:endParaRPr lang="es-ES"/>
        </a:p>
      </dgm:t>
    </dgm:pt>
    <dgm:pt modelId="{97DC908B-92C1-4D7C-A3A0-4F6CD760C2DB}" type="sibTrans" cxnId="{378F958D-0350-4734-813F-013C3ABAF128}">
      <dgm:prSet/>
      <dgm:spPr/>
      <dgm:t>
        <a:bodyPr/>
        <a:lstStyle/>
        <a:p>
          <a:endParaRPr lang="es-ES"/>
        </a:p>
      </dgm:t>
    </dgm:pt>
    <dgm:pt modelId="{67CD8623-46DA-413A-A0F7-EFBA76DB750C}">
      <dgm:prSet phldrT="[Texto]"/>
      <dgm:spPr/>
      <dgm:t>
        <a:bodyPr/>
        <a:lstStyle/>
        <a:p>
          <a:r>
            <a:rPr lang="es-ES" dirty="0" smtClean="0"/>
            <a:t>Gestión de conflictos de interés </a:t>
          </a:r>
          <a:endParaRPr lang="es-ES" dirty="0"/>
        </a:p>
      </dgm:t>
    </dgm:pt>
    <dgm:pt modelId="{281EA561-26F2-4C6C-B449-2BB16E8C685C}" type="parTrans" cxnId="{E79245AB-EC09-457A-9D0B-836ED1E7B7ED}">
      <dgm:prSet/>
      <dgm:spPr/>
      <dgm:t>
        <a:bodyPr/>
        <a:lstStyle/>
        <a:p>
          <a:endParaRPr lang="es-ES"/>
        </a:p>
      </dgm:t>
    </dgm:pt>
    <dgm:pt modelId="{FBD18AF7-C7C4-4C2E-9F17-1F6FEFDBC98C}" type="sibTrans" cxnId="{E79245AB-EC09-457A-9D0B-836ED1E7B7ED}">
      <dgm:prSet/>
      <dgm:spPr/>
      <dgm:t>
        <a:bodyPr/>
        <a:lstStyle/>
        <a:p>
          <a:endParaRPr lang="es-ES"/>
        </a:p>
      </dgm:t>
    </dgm:pt>
    <dgm:pt modelId="{251B9FCC-F484-434A-9D6A-32FE8B07923B}">
      <dgm:prSet phldrT="[Texto]"/>
      <dgm:spPr/>
      <dgm:t>
        <a:bodyPr/>
        <a:lstStyle/>
        <a:p>
          <a:r>
            <a:rPr lang="es-ES" dirty="0" smtClean="0"/>
            <a:t>Transparencia</a:t>
          </a:r>
          <a:endParaRPr lang="es-ES" dirty="0"/>
        </a:p>
      </dgm:t>
    </dgm:pt>
    <dgm:pt modelId="{200EED89-5030-4B9B-A7B7-1C90C054F357}" type="parTrans" cxnId="{751295C6-24FE-441C-99B3-3B0295CA1EF7}">
      <dgm:prSet/>
      <dgm:spPr/>
      <dgm:t>
        <a:bodyPr/>
        <a:lstStyle/>
        <a:p>
          <a:endParaRPr lang="es-ES"/>
        </a:p>
      </dgm:t>
    </dgm:pt>
    <dgm:pt modelId="{9A07A554-1E67-487A-BD32-9D92A2469418}" type="sibTrans" cxnId="{751295C6-24FE-441C-99B3-3B0295CA1EF7}">
      <dgm:prSet/>
      <dgm:spPr/>
      <dgm:t>
        <a:bodyPr/>
        <a:lstStyle/>
        <a:p>
          <a:endParaRPr lang="es-ES"/>
        </a:p>
      </dgm:t>
    </dgm:pt>
    <dgm:pt modelId="{A4711381-08F7-4E01-A9A6-FFF17F1CBC7E}">
      <dgm:prSet phldrT="[Texto]"/>
      <dgm:spPr/>
      <dgm:t>
        <a:bodyPr/>
        <a:lstStyle/>
        <a:p>
          <a:r>
            <a:rPr lang="es-ES" dirty="0" smtClean="0"/>
            <a:t>Conducta de Mercado</a:t>
          </a:r>
          <a:endParaRPr lang="es-ES" dirty="0"/>
        </a:p>
      </dgm:t>
    </dgm:pt>
    <dgm:pt modelId="{B7FC06A6-A559-4B77-93D6-52B02FD43EF8}" type="parTrans" cxnId="{AE1651D0-8F63-4345-B748-4CDE77C877B6}">
      <dgm:prSet/>
      <dgm:spPr/>
      <dgm:t>
        <a:bodyPr/>
        <a:lstStyle/>
        <a:p>
          <a:endParaRPr lang="es-ES"/>
        </a:p>
      </dgm:t>
    </dgm:pt>
    <dgm:pt modelId="{FDE7A7F2-1BC1-49A4-B7FB-BF9D5E1E09BE}" type="sibTrans" cxnId="{AE1651D0-8F63-4345-B748-4CDE77C877B6}">
      <dgm:prSet/>
      <dgm:spPr/>
      <dgm:t>
        <a:bodyPr/>
        <a:lstStyle/>
        <a:p>
          <a:endParaRPr lang="es-ES"/>
        </a:p>
      </dgm:t>
    </dgm:pt>
    <dgm:pt modelId="{7FD73605-55C8-4BE8-866E-8798F1A713EA}">
      <dgm:prSet phldrT="[Texto]"/>
      <dgm:spPr/>
      <dgm:t>
        <a:bodyPr/>
        <a:lstStyle/>
        <a:p>
          <a:endParaRPr lang="es-ES"/>
        </a:p>
      </dgm:t>
    </dgm:pt>
    <dgm:pt modelId="{446311E0-CCD0-4815-A15C-71EEA9F1B39F}" type="parTrans" cxnId="{E3F94924-75A8-4196-8846-D7C226BD87B4}">
      <dgm:prSet/>
      <dgm:spPr/>
      <dgm:t>
        <a:bodyPr/>
        <a:lstStyle/>
        <a:p>
          <a:endParaRPr lang="es-ES"/>
        </a:p>
      </dgm:t>
    </dgm:pt>
    <dgm:pt modelId="{44C73B04-AF5A-4CF7-B232-6F0BD91BFF73}" type="sibTrans" cxnId="{E3F94924-75A8-4196-8846-D7C226BD87B4}">
      <dgm:prSet/>
      <dgm:spPr/>
      <dgm:t>
        <a:bodyPr/>
        <a:lstStyle/>
        <a:p>
          <a:endParaRPr lang="es-ES"/>
        </a:p>
      </dgm:t>
    </dgm:pt>
    <dgm:pt modelId="{C863A383-8C2A-4937-8B8A-94750DE451EA}" type="pres">
      <dgm:prSet presAssocID="{D11A2C8A-B048-4FC5-A302-C350299E7FF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FCF4B9-E83C-4951-BBC6-3207F6F7879A}" type="pres">
      <dgm:prSet presAssocID="{D11A2C8A-B048-4FC5-A302-C350299E7FF9}" presName="ellipse" presStyleLbl="trBgShp" presStyleIdx="0" presStyleCnt="1" custScaleX="99168" custScaleY="105758" custLinFactNeighborX="-431" custLinFactNeighborY="4746"/>
      <dgm:spPr/>
    </dgm:pt>
    <dgm:pt modelId="{616CECD9-9CDA-483B-B717-F7AC409ED1DB}" type="pres">
      <dgm:prSet presAssocID="{D11A2C8A-B048-4FC5-A302-C350299E7FF9}" presName="arrow1" presStyleLbl="fgShp" presStyleIdx="0" presStyleCnt="1"/>
      <dgm:spPr/>
    </dgm:pt>
    <dgm:pt modelId="{3EA85BF6-1458-43E8-BD29-3ADEDB25E490}" type="pres">
      <dgm:prSet presAssocID="{D11A2C8A-B048-4FC5-A302-C350299E7FF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9E8BC4-6DD9-4D76-A8F1-77C2406C7DB9}" type="pres">
      <dgm:prSet presAssocID="{67CD8623-46DA-413A-A0F7-EFBA76DB750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E238C2-373F-4772-BBAD-2817BA1CEA9C}" type="pres">
      <dgm:prSet presAssocID="{251B9FCC-F484-434A-9D6A-32FE8B07923B}" presName="item2" presStyleLbl="node1" presStyleIdx="1" presStyleCnt="3" custScaleY="91636" custLinFactNeighborY="28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028017-A3F9-4A0B-8FDF-2BABCFEF2229}" type="pres">
      <dgm:prSet presAssocID="{A4711381-08F7-4E01-A9A6-FFF17F1CBC7E}" presName="item3" presStyleLbl="node1" presStyleIdx="2" presStyleCnt="3" custLinFactNeighborX="927" custLinFactNeighborY="-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654B0D-E1FC-4C51-A60E-F7BEDF80115C}" type="pres">
      <dgm:prSet presAssocID="{D11A2C8A-B048-4FC5-A302-C350299E7FF9}" presName="funnel" presStyleLbl="trAlignAcc1" presStyleIdx="0" presStyleCnt="1" custLinFactNeighborY="1011"/>
      <dgm:spPr/>
    </dgm:pt>
  </dgm:ptLst>
  <dgm:cxnLst>
    <dgm:cxn modelId="{AEACCA52-FA3C-4DAB-AD20-727FA2432497}" type="presOf" srcId="{D11A2C8A-B048-4FC5-A302-C350299E7FF9}" destId="{C863A383-8C2A-4937-8B8A-94750DE451EA}" srcOrd="0" destOrd="0" presId="urn:microsoft.com/office/officeart/2005/8/layout/funnel1"/>
    <dgm:cxn modelId="{E79245AB-EC09-457A-9D0B-836ED1E7B7ED}" srcId="{D11A2C8A-B048-4FC5-A302-C350299E7FF9}" destId="{67CD8623-46DA-413A-A0F7-EFBA76DB750C}" srcOrd="1" destOrd="0" parTransId="{281EA561-26F2-4C6C-B449-2BB16E8C685C}" sibTransId="{FBD18AF7-C7C4-4C2E-9F17-1F6FEFDBC98C}"/>
    <dgm:cxn modelId="{E3F94924-75A8-4196-8846-D7C226BD87B4}" srcId="{D11A2C8A-B048-4FC5-A302-C350299E7FF9}" destId="{7FD73605-55C8-4BE8-866E-8798F1A713EA}" srcOrd="4" destOrd="0" parTransId="{446311E0-CCD0-4815-A15C-71EEA9F1B39F}" sibTransId="{44C73B04-AF5A-4CF7-B232-6F0BD91BFF73}"/>
    <dgm:cxn modelId="{378F958D-0350-4734-813F-013C3ABAF128}" srcId="{D11A2C8A-B048-4FC5-A302-C350299E7FF9}" destId="{0DD2E48D-937B-480A-8688-727BDCF19B8F}" srcOrd="0" destOrd="0" parTransId="{41C05580-021B-415F-9557-5B4C3844913B}" sibTransId="{97DC908B-92C1-4D7C-A3A0-4F6CD760C2DB}"/>
    <dgm:cxn modelId="{C88A6169-20C4-4880-981C-0002B07BE32A}" type="presOf" srcId="{A4711381-08F7-4E01-A9A6-FFF17F1CBC7E}" destId="{3EA85BF6-1458-43E8-BD29-3ADEDB25E490}" srcOrd="0" destOrd="0" presId="urn:microsoft.com/office/officeart/2005/8/layout/funnel1"/>
    <dgm:cxn modelId="{A36CCAB6-606F-4DCF-B21F-17EBD3D9A081}" type="presOf" srcId="{67CD8623-46DA-413A-A0F7-EFBA76DB750C}" destId="{E1E238C2-373F-4772-BBAD-2817BA1CEA9C}" srcOrd="0" destOrd="0" presId="urn:microsoft.com/office/officeart/2005/8/layout/funnel1"/>
    <dgm:cxn modelId="{751295C6-24FE-441C-99B3-3B0295CA1EF7}" srcId="{D11A2C8A-B048-4FC5-A302-C350299E7FF9}" destId="{251B9FCC-F484-434A-9D6A-32FE8B07923B}" srcOrd="2" destOrd="0" parTransId="{200EED89-5030-4B9B-A7B7-1C90C054F357}" sibTransId="{9A07A554-1E67-487A-BD32-9D92A2469418}"/>
    <dgm:cxn modelId="{23F190EA-63C7-4125-A30F-E0B9CEB67C49}" type="presOf" srcId="{251B9FCC-F484-434A-9D6A-32FE8B07923B}" destId="{8E9E8BC4-6DD9-4D76-A8F1-77C2406C7DB9}" srcOrd="0" destOrd="0" presId="urn:microsoft.com/office/officeart/2005/8/layout/funnel1"/>
    <dgm:cxn modelId="{AE1651D0-8F63-4345-B748-4CDE77C877B6}" srcId="{D11A2C8A-B048-4FC5-A302-C350299E7FF9}" destId="{A4711381-08F7-4E01-A9A6-FFF17F1CBC7E}" srcOrd="3" destOrd="0" parTransId="{B7FC06A6-A559-4B77-93D6-52B02FD43EF8}" sibTransId="{FDE7A7F2-1BC1-49A4-B7FB-BF9D5E1E09BE}"/>
    <dgm:cxn modelId="{D68D31A5-D28C-48D5-AA6B-9C2A6996A8BD}" type="presOf" srcId="{0DD2E48D-937B-480A-8688-727BDCF19B8F}" destId="{E4028017-A3F9-4A0B-8FDF-2BABCFEF2229}" srcOrd="0" destOrd="0" presId="urn:microsoft.com/office/officeart/2005/8/layout/funnel1"/>
    <dgm:cxn modelId="{60BD7602-E68D-425B-A388-3F0A116F740B}" type="presParOf" srcId="{C863A383-8C2A-4937-8B8A-94750DE451EA}" destId="{30FCF4B9-E83C-4951-BBC6-3207F6F7879A}" srcOrd="0" destOrd="0" presId="urn:microsoft.com/office/officeart/2005/8/layout/funnel1"/>
    <dgm:cxn modelId="{ADFF5E78-0FBE-4CBA-ACA9-BE112B16FCF4}" type="presParOf" srcId="{C863A383-8C2A-4937-8B8A-94750DE451EA}" destId="{616CECD9-9CDA-483B-B717-F7AC409ED1DB}" srcOrd="1" destOrd="0" presId="urn:microsoft.com/office/officeart/2005/8/layout/funnel1"/>
    <dgm:cxn modelId="{E27CE499-8818-485A-9D0B-85DEE028C583}" type="presParOf" srcId="{C863A383-8C2A-4937-8B8A-94750DE451EA}" destId="{3EA85BF6-1458-43E8-BD29-3ADEDB25E490}" srcOrd="2" destOrd="0" presId="urn:microsoft.com/office/officeart/2005/8/layout/funnel1"/>
    <dgm:cxn modelId="{235353BA-0108-45C3-B5A9-7CADD4E95115}" type="presParOf" srcId="{C863A383-8C2A-4937-8B8A-94750DE451EA}" destId="{8E9E8BC4-6DD9-4D76-A8F1-77C2406C7DB9}" srcOrd="3" destOrd="0" presId="urn:microsoft.com/office/officeart/2005/8/layout/funnel1"/>
    <dgm:cxn modelId="{3AF9E6CE-725B-49D1-BE7F-CA1854F7162F}" type="presParOf" srcId="{C863A383-8C2A-4937-8B8A-94750DE451EA}" destId="{E1E238C2-373F-4772-BBAD-2817BA1CEA9C}" srcOrd="4" destOrd="0" presId="urn:microsoft.com/office/officeart/2005/8/layout/funnel1"/>
    <dgm:cxn modelId="{DA74CD8B-0A35-4205-B29D-7512B770FE22}" type="presParOf" srcId="{C863A383-8C2A-4937-8B8A-94750DE451EA}" destId="{E4028017-A3F9-4A0B-8FDF-2BABCFEF2229}" srcOrd="5" destOrd="0" presId="urn:microsoft.com/office/officeart/2005/8/layout/funnel1"/>
    <dgm:cxn modelId="{41260C4C-379C-4E06-B513-ABF440ADD252}" type="presParOf" srcId="{C863A383-8C2A-4937-8B8A-94750DE451EA}" destId="{10654B0D-E1FC-4C51-A60E-F7BEDF8011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CF4B9-E83C-4951-BBC6-3207F6F7879A}">
      <dsp:nvSpPr>
        <dsp:cNvPr id="0" name=""/>
        <dsp:cNvSpPr/>
      </dsp:nvSpPr>
      <dsp:spPr>
        <a:xfrm>
          <a:off x="1593586" y="253961"/>
          <a:ext cx="4428384" cy="164011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CECD9-9CDA-483B-B717-F7AC409ED1DB}">
      <dsp:nvSpPr>
        <dsp:cNvPr id="0" name=""/>
        <dsp:cNvSpPr/>
      </dsp:nvSpPr>
      <dsp:spPr>
        <a:xfrm>
          <a:off x="3401240" y="4022445"/>
          <a:ext cx="865414" cy="55386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A85BF6-1458-43E8-BD29-3ADEDB25E490}">
      <dsp:nvSpPr>
        <dsp:cNvPr id="0" name=""/>
        <dsp:cNvSpPr/>
      </dsp:nvSpPr>
      <dsp:spPr>
        <a:xfrm>
          <a:off x="1756953" y="4465537"/>
          <a:ext cx="4153988" cy="103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Conducta de Mercado</a:t>
          </a:r>
          <a:endParaRPr lang="es-ES" sz="3200" kern="1200" dirty="0"/>
        </a:p>
      </dsp:txBody>
      <dsp:txXfrm>
        <a:off x="1756953" y="4465537"/>
        <a:ext cx="4153988" cy="1038497"/>
      </dsp:txXfrm>
    </dsp:sp>
    <dsp:sp modelId="{8E9E8BC4-6DD9-4D76-A8F1-77C2406C7DB9}">
      <dsp:nvSpPr>
        <dsp:cNvPr id="0" name=""/>
        <dsp:cNvSpPr/>
      </dsp:nvSpPr>
      <dsp:spPr>
        <a:xfrm>
          <a:off x="3217773" y="1895603"/>
          <a:ext cx="1557745" cy="15577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Transparencia</a:t>
          </a:r>
          <a:endParaRPr lang="es-ES" sz="1400" kern="1200" dirty="0"/>
        </a:p>
      </dsp:txBody>
      <dsp:txXfrm>
        <a:off x="3445899" y="2123729"/>
        <a:ext cx="1101493" cy="1101493"/>
      </dsp:txXfrm>
    </dsp:sp>
    <dsp:sp modelId="{E1E238C2-373F-4772-BBAD-2817BA1CEA9C}">
      <dsp:nvSpPr>
        <dsp:cNvPr id="0" name=""/>
        <dsp:cNvSpPr/>
      </dsp:nvSpPr>
      <dsp:spPr>
        <a:xfrm>
          <a:off x="2103119" y="836021"/>
          <a:ext cx="1557745" cy="14274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Gestión de conflictos de interés </a:t>
          </a:r>
          <a:endParaRPr lang="es-ES" sz="1400" kern="1200" dirty="0"/>
        </a:p>
      </dsp:txBody>
      <dsp:txXfrm>
        <a:off x="2331245" y="1045067"/>
        <a:ext cx="1101493" cy="1009363"/>
      </dsp:txXfrm>
    </dsp:sp>
    <dsp:sp modelId="{E4028017-A3F9-4A0B-8FDF-2BABCFEF2229}">
      <dsp:nvSpPr>
        <dsp:cNvPr id="0" name=""/>
        <dsp:cNvSpPr/>
      </dsp:nvSpPr>
      <dsp:spPr>
        <a:xfrm>
          <a:off x="3709922" y="336829"/>
          <a:ext cx="1557745" cy="15577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Protección de información de clientes</a:t>
          </a:r>
          <a:endParaRPr lang="es-ES" sz="1400" kern="1200" dirty="0"/>
        </a:p>
      </dsp:txBody>
      <dsp:txXfrm>
        <a:off x="3938048" y="564955"/>
        <a:ext cx="1101493" cy="1101493"/>
      </dsp:txXfrm>
    </dsp:sp>
    <dsp:sp modelId="{10654B0D-E1FC-4C51-A60E-F7BEDF80115C}">
      <dsp:nvSpPr>
        <dsp:cNvPr id="0" name=""/>
        <dsp:cNvSpPr/>
      </dsp:nvSpPr>
      <dsp:spPr>
        <a:xfrm>
          <a:off x="1410788" y="73813"/>
          <a:ext cx="4846319" cy="387705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8847A-AF14-4594-B962-2B0E1150182B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2B4E-369D-47ED-9788-BC705F0643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083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7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676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7725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878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3545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0710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438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428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721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011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89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4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6727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2918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2675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787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2552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8470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45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5549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63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766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9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496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545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7904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4914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948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5377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7223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986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670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279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2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4055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2940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4144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20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8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54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8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31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5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741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67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211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211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66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75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9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08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36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85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54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47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853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714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95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37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328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088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318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92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6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658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60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02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329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26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077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98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95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58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157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89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54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7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31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773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4097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25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99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73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469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296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84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2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23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995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6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56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793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846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802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525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66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3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47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871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26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46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585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1023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6519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213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30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55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7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317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683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470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811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316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74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987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6469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126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7913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0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876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3573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4917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3529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23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8012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59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0884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410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3744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7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4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23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4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83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1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04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4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69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9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5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4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E55E1-5E2A-4910-890A-C8B140BB4C0E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08-04-2018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BF281-CD52-4E1C-8E24-B00E0431283D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02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slide" Target="slide2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85800" y="177281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Conducta de Mercado: 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6 Título"/>
          <p:cNvSpPr txBox="1">
            <a:spLocks/>
          </p:cNvSpPr>
          <p:nvPr/>
        </p:nvSpPr>
        <p:spPr>
          <a:xfrm>
            <a:off x="2028353" y="2535055"/>
            <a:ext cx="5087294" cy="1241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Avances regulatorios en Chile</a:t>
            </a:r>
            <a:r>
              <a:rPr kumimoji="0" lang="es-CL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desafíos</a:t>
            </a:r>
            <a:r>
              <a:rPr kumimoji="0" lang="es-CL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la supervisión de seguros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89240"/>
            <a:ext cx="3073016" cy="584127"/>
          </a:xfrm>
          <a:prstGeom prst="rect">
            <a:avLst/>
          </a:prstGeom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4728184" y="4974515"/>
            <a:ext cx="3730016" cy="103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 García Schilling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6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Intendente de Seguros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Santo Domingo, abril 2018 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11560" y="778255"/>
            <a:ext cx="7702624" cy="10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Limitaciones del enfoque de supervisión basado en normas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49086" y="1950578"/>
            <a:ext cx="638773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</a:pP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Dificultad de normar ante la creciente complejidad de los mercados y productos, líneas de negocios, tipos de seguros, canales de comercialización. </a:t>
            </a:r>
          </a:p>
          <a:p>
            <a:pPr marL="342900" lvl="1" indent="-342900">
              <a:spcBef>
                <a:spcPct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</a:pP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ct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</a:pP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Escaso efecto preventivo.</a:t>
            </a:r>
          </a:p>
          <a:p>
            <a:pPr marL="342900" lvl="1" indent="-342900">
              <a:spcBef>
                <a:spcPct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</a:pP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ct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</a:pP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atiende a la calidad de la gestión del fiscalizado para prevenir incumplimientos o evitar malas 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prácticas.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ct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</a:pP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ct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</a:pP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permite priorizar y focalizar adecuadamente los recursos escasos de supervisión.</a:t>
            </a:r>
          </a:p>
        </p:txBody>
      </p:sp>
    </p:spTree>
    <p:extLst>
      <p:ext uri="{BB962C8B-B14F-4D97-AF65-F5344CB8AC3E}">
        <p14:creationId xmlns:p14="http://schemas.microsoft.com/office/powerpoint/2010/main" val="2911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11560" y="500367"/>
            <a:ext cx="8125116" cy="55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-457189" algn="l" defTabSz="609515">
              <a:spcBef>
                <a:spcPct val="20000"/>
              </a:spcBef>
              <a:defRPr/>
            </a:pPr>
            <a:r>
              <a:rPr lang="es-CL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¿Respuesta? Fortalecer el tercer pilar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1078591"/>
            <a:ext cx="4702628" cy="3017667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389492" y="4844563"/>
            <a:ext cx="7892360" cy="1686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30" tIns="45715" rIns="91430" bIns="45715" rtlCol="0">
            <a:noAutofit/>
          </a:bodyPr>
          <a:lstStyle>
            <a:lvl1pPr marL="457137" indent="-457137" algn="l" defTabSz="60951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462" indent="-380946" algn="l" defTabSz="60951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789" indent="-304758" algn="l" defTabSz="60951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04" indent="-304758" algn="l" defTabSz="60951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19" indent="-304758" algn="l" defTabSz="60951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335" indent="-304758" algn="l" defTabSz="60951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850" indent="-304758" algn="l" defTabSz="60951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6" indent="-304758" algn="l" defTabSz="60951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881" indent="-304758" algn="l" defTabSz="60951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1000"/>
              </a:spcAft>
              <a:buClr>
                <a:srgbClr val="7030A0"/>
              </a:buClr>
              <a:buSzPct val="130000"/>
              <a:buNone/>
              <a:tabLst/>
              <a:defRPr/>
            </a:pP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objeto es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prevenir y gestionar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cuando no es posible la prevención, los riesgos que surgen de que una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aseguradora o corredor realicen sus actividades de manera inadecuada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los asegurados, afectando la integridad de la actividad de seguros y la confianza pública en el sector en su conjunto.</a:t>
            </a:r>
          </a:p>
          <a:p>
            <a:pPr marL="457137" marR="0" lvl="0" indent="-457137" algn="l" defTabSz="6095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Flecha arriba 2"/>
          <p:cNvSpPr/>
          <p:nvPr/>
        </p:nvSpPr>
        <p:spPr>
          <a:xfrm>
            <a:off x="5812970" y="4172878"/>
            <a:ext cx="653143" cy="582251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48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11559" y="673750"/>
            <a:ext cx="8269765" cy="776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Orientación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de supervisión</a:t>
            </a:r>
            <a:r>
              <a:rPr kumimoji="0" lang="es-CL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kumimoji="0" lang="es-CL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kumimoji="0" lang="es-CL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Chile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611559" y="1706319"/>
            <a:ext cx="807524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PBS 19: Conducción del negocio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autoridad supervisora establece requisitos para la conducción de la actividad aseguradora a fin de garantizar que los clientes reciban un trato justo, antes de celebrar el contrato, y en todo momento hasta que todas las obligaciones contraídas en virtud del contrato hayan sido satisfechas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PCS 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18: Intermediarios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 establece y exige requerimientos para el comportamiento de intermediarios de seguros, a fin de garantizar que conduzcan su negocio de una manera profesional y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transparente.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230081" y="626775"/>
            <a:ext cx="7492443" cy="587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Nuevo esquema de Supervisi</a:t>
            </a:r>
            <a:r>
              <a:rPr lang="es-CL" sz="24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ón</a:t>
            </a: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CL" sz="24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46232" y="4251925"/>
            <a:ext cx="432049" cy="4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indent="-457189" defTabSz="609515" fontAlgn="base">
              <a:spcBef>
                <a:spcPct val="20000"/>
              </a:spcBef>
              <a:spcAft>
                <a:spcPct val="0"/>
              </a:spcAft>
            </a:pPr>
            <a:endParaRPr lang="es-ES" sz="4267" b="1" dirty="0">
              <a:solidFill>
                <a:srgbClr val="004F8A"/>
              </a:solidFill>
              <a:latin typeface="Century Gothic" pitchFamily="34" charset="0"/>
              <a:cs typeface="Levenim MT" pitchFamily="2" charset="-79"/>
            </a:endParaRPr>
          </a:p>
        </p:txBody>
      </p:sp>
      <p:sp>
        <p:nvSpPr>
          <p:cNvPr id="14" name="1 Lágrima"/>
          <p:cNvSpPr/>
          <p:nvPr/>
        </p:nvSpPr>
        <p:spPr>
          <a:xfrm>
            <a:off x="230081" y="1484787"/>
            <a:ext cx="2786872" cy="1944216"/>
          </a:xfrm>
          <a:prstGeom prst="teardrop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Nivel 1</a:t>
            </a:r>
          </a:p>
          <a:p>
            <a:pPr marL="0" marR="0" lvl="0" indent="0" algn="ctr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Regulatorio</a:t>
            </a:r>
          </a:p>
        </p:txBody>
      </p:sp>
      <p:sp>
        <p:nvSpPr>
          <p:cNvPr id="15" name="16 Lágrima"/>
          <p:cNvSpPr/>
          <p:nvPr/>
        </p:nvSpPr>
        <p:spPr>
          <a:xfrm>
            <a:off x="230081" y="4305871"/>
            <a:ext cx="2786872" cy="1944216"/>
          </a:xfrm>
          <a:prstGeom prst="teardrop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Nivel 2</a:t>
            </a:r>
          </a:p>
          <a:p>
            <a:pPr marL="0" marR="0" lvl="0" indent="0" algn="ctr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Supervisión</a:t>
            </a:r>
          </a:p>
        </p:txBody>
      </p:sp>
      <p:sp>
        <p:nvSpPr>
          <p:cNvPr id="16" name="2 Rectángulo"/>
          <p:cNvSpPr/>
          <p:nvPr/>
        </p:nvSpPr>
        <p:spPr>
          <a:xfrm>
            <a:off x="3285373" y="1959529"/>
            <a:ext cx="238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15">
              <a:defRPr/>
            </a:pPr>
            <a:r>
              <a:rPr lang="es-C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Requerimientos mínimos de CdM</a:t>
            </a:r>
          </a:p>
        </p:txBody>
      </p:sp>
      <p:sp>
        <p:nvSpPr>
          <p:cNvPr id="17" name="20 Rectángulo"/>
          <p:cNvSpPr/>
          <p:nvPr/>
        </p:nvSpPr>
        <p:spPr>
          <a:xfrm>
            <a:off x="3387753" y="4711358"/>
            <a:ext cx="2339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15">
              <a:defRPr/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evaluación de riesgos y actividades de mitigación</a:t>
            </a:r>
          </a:p>
        </p:txBody>
      </p:sp>
      <p:cxnSp>
        <p:nvCxnSpPr>
          <p:cNvPr id="18" name="6 Conector recto de flecha"/>
          <p:cNvCxnSpPr/>
          <p:nvPr/>
        </p:nvCxnSpPr>
        <p:spPr>
          <a:xfrm>
            <a:off x="3387753" y="1628800"/>
            <a:ext cx="2016224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" name="23 Conector recto de flecha"/>
          <p:cNvCxnSpPr/>
          <p:nvPr/>
        </p:nvCxnSpPr>
        <p:spPr>
          <a:xfrm>
            <a:off x="3387753" y="4470304"/>
            <a:ext cx="2016224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0" name="4 Rectángulo"/>
          <p:cNvSpPr/>
          <p:nvPr/>
        </p:nvSpPr>
        <p:spPr>
          <a:xfrm>
            <a:off x="5469775" y="1492327"/>
            <a:ext cx="36742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es-CL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Estándares 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partir de:</a:t>
            </a:r>
          </a:p>
          <a:p>
            <a:pPr marL="0" marR="0" lvl="0" indent="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Legislación del contrato de seguros, DFL N° </a:t>
            </a:r>
            <a:r>
              <a:rPr kumimoji="0" lang="es-CL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251.</a:t>
            </a:r>
            <a:endParaRPr kumimoji="0" lang="es-C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Regulación administrativa.</a:t>
            </a: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y buenas prácticas de Conducta de Mercado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07397" marR="0" lvl="0" indent="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21 Rectángulo"/>
          <p:cNvSpPr/>
          <p:nvPr/>
        </p:nvSpPr>
        <p:spPr>
          <a:xfrm>
            <a:off x="5552902" y="4470305"/>
            <a:ext cx="3449782" cy="1333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 de supervisión basado en </a:t>
            </a:r>
            <a:r>
              <a:rPr kumimoji="0" lang="es-CL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</a:t>
            </a:r>
            <a:r>
              <a:rPr kumimoji="0" lang="es-CL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CL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CdM.</a:t>
            </a:r>
          </a:p>
          <a:p>
            <a:pPr marL="0" marR="0" lvl="0" indent="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667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73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186702" y="638280"/>
            <a:ext cx="8041990" cy="665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-342900">
              <a:spcBef>
                <a:spcPct val="20000"/>
              </a:spcBef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Línea </a:t>
            </a: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tiempo: desarrollo del proceso regulatorio basado en principios de </a:t>
            </a:r>
            <a:r>
              <a:rPr lang="es-CL" sz="24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endParaRPr lang="es-CL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grpSp>
        <p:nvGrpSpPr>
          <p:cNvPr id="53" name="1 Grupo"/>
          <p:cNvGrpSpPr/>
          <p:nvPr/>
        </p:nvGrpSpPr>
        <p:grpSpPr>
          <a:xfrm>
            <a:off x="140518" y="1630037"/>
            <a:ext cx="8596159" cy="3948620"/>
            <a:chOff x="37752" y="1423949"/>
            <a:chExt cx="9726462" cy="4599320"/>
          </a:xfrm>
        </p:grpSpPr>
        <p:cxnSp>
          <p:nvCxnSpPr>
            <p:cNvPr id="54" name="2 Conector recto de flecha"/>
            <p:cNvCxnSpPr/>
            <p:nvPr/>
          </p:nvCxnSpPr>
          <p:spPr>
            <a:xfrm flipV="1">
              <a:off x="618321" y="2089553"/>
              <a:ext cx="9145893" cy="29700"/>
            </a:xfrm>
            <a:prstGeom prst="straightConnector1">
              <a:avLst/>
            </a:prstGeom>
            <a:noFill/>
            <a:ln w="98425" cap="flat" cmpd="sng" algn="ctr">
              <a:solidFill>
                <a:srgbClr val="4F81B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55" name="7 Conector recto"/>
            <p:cNvCxnSpPr/>
            <p:nvPr/>
          </p:nvCxnSpPr>
          <p:spPr>
            <a:xfrm>
              <a:off x="618321" y="1831221"/>
              <a:ext cx="0" cy="720080"/>
            </a:xfrm>
            <a:prstGeom prst="line">
              <a:avLst/>
            </a:prstGeom>
            <a:noFill/>
            <a:ln w="98425" cap="flat" cmpd="sng" algn="ctr">
              <a:solidFill>
                <a:srgbClr val="4F81B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40654" y="2598135"/>
              <a:ext cx="1394164" cy="96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Publicación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1er WP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“Supervisión de </a:t>
              </a:r>
              <a:r>
                <a:rPr kumimoji="0" lang="es-CL" altLang="es-CL" sz="140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CdM</a:t>
              </a: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”</a:t>
              </a:r>
              <a:endParaRPr kumimoji="0" lang="es-ES" altLang="es-CL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7752" y="1431379"/>
              <a:ext cx="939902" cy="35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CL" sz="1400" b="1" kern="0" noProof="0" dirty="0" smtClean="0">
                  <a:solidFill>
                    <a:schemeClr val="accent6">
                      <a:lumMod val="75000"/>
                    </a:schemeClr>
                  </a:solidFill>
                </a:rPr>
                <a:t>07</a:t>
              </a:r>
              <a:r>
                <a:rPr kumimoji="0" lang="es-ES" altLang="es-C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charset="0"/>
                </a:rPr>
                <a:t>/2014</a:t>
              </a:r>
              <a:endParaRPr kumimoji="0" lang="es-ES" altLang="es-C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58" name="10 Conector recto"/>
            <p:cNvCxnSpPr/>
            <p:nvPr/>
          </p:nvCxnSpPr>
          <p:spPr>
            <a:xfrm>
              <a:off x="1770449" y="1831325"/>
              <a:ext cx="0" cy="1440000"/>
            </a:xfrm>
            <a:prstGeom prst="line">
              <a:avLst/>
            </a:prstGeom>
            <a:noFill/>
            <a:ln w="98425" cap="flat" cmpd="sng" algn="ctr">
              <a:solidFill>
                <a:srgbClr val="4F81B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1149140" y="3406843"/>
              <a:ext cx="1431371" cy="11877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Publicación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2do WP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“Principios Básicos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</a:t>
              </a:r>
              <a:r>
                <a:rPr kumimoji="0" lang="es-CL" altLang="es-CL" sz="140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CdM</a:t>
              </a:r>
              <a:r>
                <a:rPr kumimoji="0" lang="es-CL" altLang="es-CL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”</a:t>
              </a:r>
              <a:endParaRPr kumimoji="0" lang="es-ES" altLang="es-CL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1338071" y="1423949"/>
              <a:ext cx="939902" cy="35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CL" sz="1400" b="1" kern="0" noProof="0" dirty="0" smtClean="0">
                  <a:solidFill>
                    <a:schemeClr val="accent6">
                      <a:lumMod val="75000"/>
                    </a:schemeClr>
                  </a:solidFill>
                </a:rPr>
                <a:t>09</a:t>
              </a:r>
              <a:r>
                <a:rPr kumimoji="0" lang="es-ES" altLang="es-C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charset="0"/>
                </a:rPr>
                <a:t>/2015</a:t>
              </a:r>
              <a:endParaRPr kumimoji="0" lang="es-ES" altLang="es-C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61" name="14 Conector recto"/>
            <p:cNvCxnSpPr/>
            <p:nvPr/>
          </p:nvCxnSpPr>
          <p:spPr>
            <a:xfrm>
              <a:off x="3154462" y="1829409"/>
              <a:ext cx="0" cy="1964613"/>
            </a:xfrm>
            <a:prstGeom prst="line">
              <a:avLst/>
            </a:prstGeom>
            <a:noFill/>
            <a:ln w="98425" cap="flat" cmpd="sng" algn="ctr">
              <a:solidFill>
                <a:srgbClr val="4F81B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562537" y="1428272"/>
              <a:ext cx="939902" cy="35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CL" sz="1400" b="1" kern="0" noProof="0" dirty="0" smtClean="0">
                  <a:solidFill>
                    <a:schemeClr val="accent6">
                      <a:lumMod val="75000"/>
                    </a:schemeClr>
                  </a:solidFill>
                </a:rPr>
                <a:t>01</a:t>
              </a:r>
              <a:r>
                <a:rPr kumimoji="0" lang="es-ES" altLang="es-C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charset="0"/>
                </a:rPr>
                <a:t>/2017</a:t>
              </a:r>
              <a:endParaRPr kumimoji="0" lang="es-ES" altLang="es-C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3" name="Text Box 8"/>
            <p:cNvSpPr txBox="1">
              <a:spLocks noChangeArrowheads="1"/>
            </p:cNvSpPr>
            <p:nvPr/>
          </p:nvSpPr>
          <p:spPr bwMode="auto">
            <a:xfrm>
              <a:off x="2615588" y="3982946"/>
              <a:ext cx="1204435" cy="75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Propuesta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Normativa</a:t>
              </a:r>
              <a:endParaRPr kumimoji="0" lang="es-ES" altLang="es-CL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4" name="18 Conector recto"/>
            <p:cNvCxnSpPr/>
            <p:nvPr/>
          </p:nvCxnSpPr>
          <p:spPr>
            <a:xfrm>
              <a:off x="4639721" y="1831220"/>
              <a:ext cx="0" cy="2556000"/>
            </a:xfrm>
            <a:prstGeom prst="line">
              <a:avLst/>
            </a:prstGeom>
            <a:noFill/>
            <a:ln w="98425" cap="flat" cmpd="sng" algn="ctr">
              <a:solidFill>
                <a:srgbClr val="4F81B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4161263" y="1431379"/>
              <a:ext cx="939902" cy="35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CL" sz="1400" b="1" kern="0" noProof="0" dirty="0" smtClean="0">
                  <a:solidFill>
                    <a:schemeClr val="accent6">
                      <a:lumMod val="75000"/>
                    </a:schemeClr>
                  </a:solidFill>
                </a:rPr>
                <a:t>03</a:t>
              </a:r>
              <a:r>
                <a:rPr kumimoji="0" lang="es-ES" altLang="es-C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charset="0"/>
                </a:rPr>
                <a:t>/2017</a:t>
              </a:r>
              <a:endParaRPr kumimoji="0" lang="es-ES" altLang="es-C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6" name="Text Box 8"/>
            <p:cNvSpPr txBox="1">
              <a:spLocks noChangeArrowheads="1"/>
            </p:cNvSpPr>
            <p:nvPr/>
          </p:nvSpPr>
          <p:spPr bwMode="auto">
            <a:xfrm>
              <a:off x="3823454" y="4495517"/>
              <a:ext cx="1523791" cy="75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Recepción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Comentarios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la Industria</a:t>
              </a:r>
              <a:endParaRPr kumimoji="0" lang="es-ES" altLang="es-CL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7" name="21 Conector recto"/>
            <p:cNvCxnSpPr/>
            <p:nvPr/>
          </p:nvCxnSpPr>
          <p:spPr>
            <a:xfrm>
              <a:off x="6162025" y="1829409"/>
              <a:ext cx="0" cy="3024000"/>
            </a:xfrm>
            <a:prstGeom prst="line">
              <a:avLst/>
            </a:prstGeom>
            <a:noFill/>
            <a:ln w="98425" cap="flat" cmpd="sng" algn="ctr">
              <a:solidFill>
                <a:srgbClr val="4F81B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5615977" y="1467395"/>
              <a:ext cx="996129" cy="30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CL" sz="1400" b="1" kern="0" noProof="0" dirty="0" smtClean="0">
                  <a:solidFill>
                    <a:schemeClr val="accent6">
                      <a:lumMod val="75000"/>
                    </a:schemeClr>
                  </a:solidFill>
                </a:rPr>
                <a:t>04</a:t>
              </a:r>
              <a:r>
                <a:rPr kumimoji="0" lang="es-ES" altLang="es-C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charset="0"/>
                </a:rPr>
                <a:t>/ </a:t>
              </a:r>
              <a:r>
                <a:rPr kumimoji="0" lang="es-ES" altLang="es-C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charset="0"/>
                </a:rPr>
                <a:t>2017</a:t>
              </a:r>
            </a:p>
          </p:txBody>
        </p:sp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5181985" y="4841344"/>
              <a:ext cx="1869218" cy="75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Mesas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Consultivas</a:t>
              </a:r>
              <a:endParaRPr kumimoji="0" lang="es-ES" altLang="es-CL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(85 </a:t>
              </a:r>
              <a:r>
                <a:rPr kumimoji="0" lang="es-ES" altLang="es-CL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participantes</a:t>
              </a:r>
              <a:r>
                <a:rPr kumimoji="0" lang="es-ES" altLang="es-CL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s-ES" altLang="es-C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endParaRPr kumimoji="0" lang="es-ES" altLang="es-CL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70" name="25 Conector recto"/>
            <p:cNvCxnSpPr/>
            <p:nvPr/>
          </p:nvCxnSpPr>
          <p:spPr>
            <a:xfrm>
              <a:off x="7635969" y="1832600"/>
              <a:ext cx="0" cy="3564000"/>
            </a:xfrm>
            <a:prstGeom prst="line">
              <a:avLst/>
            </a:prstGeom>
            <a:noFill/>
            <a:ln w="98425" cap="flat" cmpd="sng" algn="ctr">
              <a:solidFill>
                <a:srgbClr val="4F81B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7150082" y="1473440"/>
              <a:ext cx="939902" cy="30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CL" sz="1400" b="1" kern="0" noProof="0" dirty="0" smtClean="0">
                  <a:solidFill>
                    <a:schemeClr val="accent6">
                      <a:lumMod val="75000"/>
                    </a:schemeClr>
                  </a:solidFill>
                </a:rPr>
                <a:t>11</a:t>
              </a:r>
              <a:r>
                <a:rPr kumimoji="0" lang="es-ES" altLang="es-C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charset="0"/>
                </a:rPr>
                <a:t>/2017</a:t>
              </a:r>
              <a:endParaRPr kumimoji="0" lang="es-ES" altLang="es-C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7064856" y="5491906"/>
              <a:ext cx="1139259" cy="53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Normativa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Emitida</a:t>
              </a:r>
              <a:endParaRPr kumimoji="0" lang="es-CL" altLang="es-CL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172" y="1926381"/>
            <a:ext cx="707197" cy="4032785"/>
          </a:xfrm>
          <a:prstGeom prst="rect">
            <a:avLst/>
          </a:prstGeom>
        </p:spPr>
      </p:pic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7089770" y="5557853"/>
            <a:ext cx="1787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reporte de Autoevaluación</a:t>
            </a:r>
            <a:r>
              <a:rPr lang="es-CL" altLang="es-CL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s-CL" altLang="es-CL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556172" y="1628138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1400" b="1" kern="0" noProof="0" dirty="0" smtClean="0">
                <a:solidFill>
                  <a:schemeClr val="accent6">
                    <a:lumMod val="75000"/>
                  </a:schemeClr>
                </a:solidFill>
              </a:rPr>
              <a:t>03</a:t>
            </a:r>
            <a:r>
              <a:rPr kumimoji="0" lang="es-ES" altLang="es-C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</a:rPr>
              <a:t>/2018</a:t>
            </a:r>
            <a:endParaRPr kumimoji="0" lang="es-ES" altLang="es-CL" sz="1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9036" y="1674637"/>
            <a:ext cx="7748201" cy="298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7030A0"/>
              </a:buClr>
              <a:buSzPct val="130000"/>
            </a:pPr>
            <a:r>
              <a:rPr lang="es-CL" sz="1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octubre de </a:t>
            </a:r>
            <a:r>
              <a:rPr lang="es-CL" sz="19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la CMF  emitió </a:t>
            </a:r>
            <a:r>
              <a:rPr lang="es-CL" sz="1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NCG N° 420 que establece la autoevaluación sobre los principios básicos y buenas prácticas en materia </a:t>
            </a:r>
            <a:r>
              <a:rPr lang="es-CL" sz="19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lang="es-CL" sz="19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CL" sz="1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industria aseguradora</a:t>
            </a:r>
            <a:r>
              <a:rPr lang="es-CL" sz="19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marR="0" lvl="1" indent="-342900" algn="just" defTabSz="6858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de diagnóstico</a:t>
            </a:r>
          </a:p>
          <a:p>
            <a:pPr marL="685800" marR="0" lvl="1" indent="-342900" algn="just" defTabSz="6858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Determinación de brechas en el cumplimiento</a:t>
            </a:r>
          </a:p>
          <a:p>
            <a:pPr marL="685800" marR="0" lvl="1" indent="-342900" algn="just" defTabSz="685800" rtl="0" eaLnBrk="1" fontAlgn="auto" latinLnBrk="0" hangingPunct="1">
              <a:lnSpc>
                <a:spcPts val="2625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Supervisión de los planes de acción de reducción de brechas entregados por las compañías y corredores</a:t>
            </a: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072697" y="899572"/>
            <a:ext cx="6545263" cy="6480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0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paso: autoevaluación 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82" y="252754"/>
            <a:ext cx="1429004" cy="271629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940527" y="5098733"/>
            <a:ext cx="732980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anteriores inputs constituirán la base para el desarrollo del marco </a:t>
            </a: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normativo de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supervisión en materia de </a:t>
            </a:r>
            <a:r>
              <a:rPr kumimoji="0" 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1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888275" y="888275"/>
          <a:ext cx="7667896" cy="55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6 Grupo"/>
          <p:cNvGrpSpPr/>
          <p:nvPr/>
        </p:nvGrpSpPr>
        <p:grpSpPr>
          <a:xfrm>
            <a:off x="3721405" y="1874991"/>
            <a:ext cx="2001636" cy="1724297"/>
            <a:chOff x="1777999" y="458556"/>
            <a:chExt cx="1143000" cy="130315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5" name="7 Elipse"/>
            <p:cNvSpPr/>
            <p:nvPr/>
          </p:nvSpPr>
          <p:spPr>
            <a:xfrm>
              <a:off x="1777999" y="458556"/>
              <a:ext cx="1143000" cy="1303154"/>
            </a:xfrm>
            <a:prstGeom prst="ellipse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1976135" y="700787"/>
              <a:ext cx="777477" cy="818692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marR="0" lvl="0" indent="0" algn="ctr" defTabSz="4889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Trato justo</a:t>
              </a: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7 CuadroTexto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837804" y="5537882"/>
            <a:ext cx="7768837" cy="7190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457136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rincipios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través de una norma de buenas prácticas, que considera un estándar superior al normativo vigente, y que, por lo mismo, constituye una guía de hacia donde debería desarrollarse la actividad, en aras a desarrollar el mercado.</a:t>
            </a:r>
          </a:p>
        </p:txBody>
      </p:sp>
      <p:sp>
        <p:nvSpPr>
          <p:cNvPr id="8" name="CuadroTexto 39"/>
          <p:cNvSpPr txBox="1"/>
          <p:nvPr/>
        </p:nvSpPr>
        <p:spPr>
          <a:xfrm>
            <a:off x="692222" y="95964"/>
            <a:ext cx="8060000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0" marR="0" lvl="0" indent="0" algn="ct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cuatro principios básicos de </a:t>
            </a:r>
            <a:endParaRPr kumimoji="0" lang="es-CL" altLang="es-CL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Supervisión </a:t>
            </a:r>
            <a:r>
              <a:rPr kumimoji="0" lang="es-CL" alt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kumimoji="0" lang="es-CL" altLang="es-C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kumimoji="0" lang="es-CL" alt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6CECD9-9CDA-483B-B717-F7AC409E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FCF4B9-E83C-4951-BBC6-3207F6F7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654B0D-E1FC-4C51-A60E-F7BEDF801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28017-A3F9-4A0B-8FDF-2BABCFEF22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238C2-373F-4772-BBAD-2817BA1CEA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E8BC4-6DD9-4D76-A8F1-77C2406C7D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A85BF6-1458-43E8-BD29-3ADEDB25E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2186247" y="565946"/>
            <a:ext cx="4796123" cy="581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 1: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Trato Justo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290945" y="1238596"/>
            <a:ext cx="8590379" cy="51040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Asesoría de calidad, que tome en cuenta los intereses de los clientes.</a:t>
            </a: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s-C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Proporcionar 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 adecuada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clara, oportuna y veraz para una correcta comprensión de los productos y servicios ofrecidos, antes, durante y después de la venta.</a:t>
            </a: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s-C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Ofrecer productos  adecuados a las 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necesidades reales 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clientes.</a:t>
            </a: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s-C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oferta de seguros dirigida al 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segmento de clientes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el cual se diseñó el producto.</a:t>
            </a: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s-CL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Adoptar medidas para garantizar la calidad en la asesoría, y que  permita a los clientes </a:t>
            </a:r>
            <a:r>
              <a:rPr kumimoji="0" lang="es-CL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adoptar 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decisiones informadas</a:t>
            </a:r>
            <a:r>
              <a:rPr kumimoji="0" lang="es-CL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88388" marR="0" lvl="0" indent="-380990" defTabSz="60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744582" y="474504"/>
            <a:ext cx="7602583" cy="84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 2: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Gestión de</a:t>
            </a:r>
            <a:r>
              <a:rPr kumimoji="0" lang="es-CL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conflictos de interés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290945" y="1238596"/>
            <a:ext cx="8590379" cy="462662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488388" lvl="0" indent="-380990" defTabSz="609515">
              <a:buClr>
                <a:prstClr val="white"/>
              </a:buClr>
              <a:buFont typeface="Wingdings" panose="05000000000000000000" pitchFamily="2" charset="2"/>
              <a:buChar char="ü"/>
              <a:defRPr/>
            </a:pPr>
            <a:endParaRPr lang="es-C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lvl="0" indent="-380990" defTabSz="609515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Independencia de los corredores de seguros </a:t>
            </a:r>
            <a:r>
              <a:rPr lang="es-E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respecto a la compañía de seguros en su labor</a:t>
            </a:r>
            <a:r>
              <a:rPr lang="es-E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88388" lvl="0" indent="-380990" defTabSz="609515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defRPr/>
            </a:pPr>
            <a:endParaRPr lang="es-CL" sz="8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lvl="0" indent="-380990" defTabSz="609515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C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deberán mitigar las hipótesis de conflictos de interés, pero cuando esto no sea posible se deberán gestionar adecuadamente. </a:t>
            </a:r>
            <a:endParaRPr lang="es-C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398" lvl="0" defTabSz="609515">
              <a:buClr>
                <a:srgbClr val="7030A0"/>
              </a:buClr>
              <a:buSzPct val="130000"/>
              <a:defRPr/>
            </a:pPr>
            <a:endParaRPr lang="es-CL" sz="8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45588" lvl="1" indent="-380990" defTabSz="609515">
              <a:buClr>
                <a:srgbClr val="7030A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s-C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es-C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 de gestionarlos es informar y transparentar al potencial asegurado la existencia del conflicto, antes de brindarle asesoría o venderle un producto, con ocasión de un siniestro, o cuando se tenga conocimiento del mismo si éste ocurre </a:t>
            </a:r>
            <a:r>
              <a:rPr lang="es-C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posteriormente.</a:t>
            </a:r>
          </a:p>
          <a:p>
            <a:pPr marL="488388" lvl="0" indent="-380990" defTabSz="609515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defRPr/>
            </a:pPr>
            <a:endParaRPr lang="es-CL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lvl="0" indent="-380990" defTabSz="609515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CL" sz="20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Evitar </a:t>
            </a:r>
            <a:r>
              <a:rPr lang="es-CL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establecer acuerdos comerciales</a:t>
            </a:r>
            <a:r>
              <a:rPr lang="es-C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metas u objetivos con las compañías de seguros, </a:t>
            </a:r>
            <a:r>
              <a:rPr lang="es-CL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limiten su función independiente.</a:t>
            </a:r>
          </a:p>
          <a:p>
            <a:pPr marL="488388" marR="0" lvl="0" indent="-380990" algn="l" defTabSz="6095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CL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92909" y="633975"/>
            <a:ext cx="7603194" cy="764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 3: </a:t>
            </a:r>
            <a:r>
              <a:rPr lang="es-CL" sz="2400" b="1" noProof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Promoción</a:t>
            </a:r>
            <a:r>
              <a:rPr kumimoji="0" lang="es-CL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desarrollo del mercado a través de la transparencia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84101" y="1815542"/>
            <a:ext cx="7528379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8388" lvl="0" indent="-380990" defTabSz="609515">
              <a:lnSpc>
                <a:spcPct val="150000"/>
              </a:lnSpc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CL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Prácticas de negocio transparentes,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acuerdo a criterios éticos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07398" lvl="0" defTabSz="609515">
              <a:lnSpc>
                <a:spcPct val="150000"/>
              </a:lnSpc>
              <a:buClr>
                <a:srgbClr val="7030A0"/>
              </a:buClr>
              <a:buSzPct val="130000"/>
              <a:defRPr/>
            </a:pPr>
            <a:endParaRPr lang="es-CL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8388" lvl="0" indent="-380990" defTabSz="609515">
              <a:lnSpc>
                <a:spcPct val="150000"/>
              </a:lnSpc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Contribuir a su educación financiera en materia de seguros, a través de la entrega de una asesoría de calidad que contemple una detallada </a:t>
            </a:r>
            <a:r>
              <a:rPr lang="es-CL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explicación de los componentes técnicos y financieros de los productos vendidos</a:t>
            </a:r>
            <a:r>
              <a:rPr lang="es-CL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L" sz="2000" b="1" dirty="0">
              <a:solidFill>
                <a:schemeClr val="accent5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2" y="3504323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Cambios demográficos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(longevidad),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las nuevas tecnologías (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Insurtech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entorno cambiante (climáticos,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y la convergencia regulatoria a nivel internacional. </a:t>
            </a:r>
            <a:endPara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endPara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 relevancia tiene profunda transformación que ha tenido lugar en los últimos años en los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hábitos de consumo e intermediación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financiera.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6 Título"/>
          <p:cNvSpPr txBox="1">
            <a:spLocks/>
          </p:cNvSpPr>
          <p:nvPr/>
        </p:nvSpPr>
        <p:spPr>
          <a:xfrm>
            <a:off x="611559" y="778254"/>
            <a:ext cx="8269765" cy="776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entorno en el que se mueve el sector asegurador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827584" y="1836947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actualidad existe un debate político, técnico y social, tanto en Chile como a nivel internacional, respecto de tendencias globales que están generando transformaciones importantes en la actividad aseguradora y, en consecuencia, 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agenda de los reguladores. </a:t>
            </a:r>
            <a:r>
              <a:rPr lang="es-CL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la agenda de los reguladores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50747" y="565946"/>
            <a:ext cx="7601416" cy="748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 4: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Protección de la información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</a:t>
            </a:r>
            <a:r>
              <a:rPr kumimoji="0" lang="es-CL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asegurados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32509" y="1530751"/>
            <a:ext cx="56443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515"/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609515">
              <a:buFont typeface="Wingdings" panose="05000000000000000000" pitchFamily="2" charset="2"/>
              <a:buChar char="ü"/>
            </a:pP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actividad aseguradora, la seguridad de la información es importante dado que la recopilación, almacenamiento y procesamiento de la información involucra una cantidad significativa de información financiera, médica y personal. </a:t>
            </a:r>
          </a:p>
          <a:p>
            <a:pPr lvl="0" defTabSz="609515"/>
            <a:endPara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609515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salvaguardia de datos financieros y personales es una de las principales responsabilidades de la industria de servicios financieros.</a:t>
            </a:r>
          </a:p>
          <a:p>
            <a:pPr lvl="0" defTabSz="609515"/>
            <a:endPara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609515">
              <a:buFont typeface="Wingdings" panose="05000000000000000000" pitchFamily="2" charset="2"/>
              <a:buChar char="ü"/>
            </a:pP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entidades deberán adoptar todas las medidas necesarias para proteger la información personal y financiera de sus clientes, resguardando su confidencialidad.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224" y="1887768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98626" y="589698"/>
            <a:ext cx="7746748" cy="684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 central: Involucramiento del gobierno corporativo de la aseguradora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82" y="252754"/>
            <a:ext cx="1429004" cy="271629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kumimoji="0" lang="es-CL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Directorio y la alta gerencia</a:t>
            </a:r>
            <a:r>
              <a:rPr kumimoji="0" lang="es-CL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las aseguradoras y corredores de seguro, según corresponda, </a:t>
            </a:r>
            <a:r>
              <a:rPr kumimoji="0" lang="es-CL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serán los responsables del cumplimiento de los cuatro principios</a:t>
            </a:r>
            <a:r>
              <a:rPr kumimoji="0" lang="es-CL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mencionados.</a:t>
            </a:r>
          </a:p>
          <a:p>
            <a:pPr marR="0" lvl="0" defTabSz="457189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Deberá </a:t>
            </a:r>
            <a:r>
              <a:rPr kumimoji="0" lang="es-CL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aprobar las políticas que los implementan y monitorear su cumplimiento</a:t>
            </a:r>
            <a:r>
              <a:rPr kumimoji="0" lang="es-CL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modo de velar por que los clientes reciban un trato justo, mientras que la administración deberá establecer los procedimientos para una correcta implementación de dichos principios. </a:t>
            </a:r>
          </a:p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CL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11560" y="778255"/>
            <a:ext cx="4608512" cy="55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síntesis…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83834" y="1611631"/>
            <a:ext cx="75829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desarrollo de un modelo de supervisión de </a:t>
            </a:r>
            <a:r>
              <a:rPr lang="es-C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un desafío muy importante para la CMF. El ejercicio de autoevaluación, levantamiento de brechas y revisión de planes de acción serán importantes insumos para desarrollar una metodología.</a:t>
            </a:r>
          </a:p>
          <a:p>
            <a:pPr defTabSz="685800">
              <a:buClr>
                <a:srgbClr val="7030A0"/>
              </a:buClr>
              <a:buSzPct val="130000"/>
            </a:pPr>
            <a:endPara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685800"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través de esta agenda de </a:t>
            </a:r>
            <a:r>
              <a:rPr lang="es-C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CMF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persigue eliminar las normas y la obligación de su cumplimiento que tienen los agentes, sino complementar dicho marco, y llevar a cabo una evaluación de la calidad de la gestión, del gobierno corporativo y, en un contexto más amplio, de la cultura aseguradora, a objeto de desarrollar un modelo preventivo y flexible en materia de conducta de mercado. </a:t>
            </a:r>
          </a:p>
        </p:txBody>
      </p:sp>
    </p:spTree>
    <p:extLst>
      <p:ext uri="{BB962C8B-B14F-4D97-AF65-F5344CB8AC3E}">
        <p14:creationId xmlns:p14="http://schemas.microsoft.com/office/powerpoint/2010/main" val="41936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11560" y="778255"/>
            <a:ext cx="4608512" cy="55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síntesis…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1463040"/>
            <a:ext cx="7886700" cy="51859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30000"/>
              </a:lnSpc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CL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anterior, no implica renunciar a la potestad de </a:t>
            </a:r>
            <a:r>
              <a:rPr lang="es-CL" sz="3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enforcement</a:t>
            </a:r>
            <a:r>
              <a:rPr lang="es-CL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CMF, que continuará aplicándose en las situaciones y casos que correspondan.</a:t>
            </a:r>
          </a:p>
          <a:p>
            <a:pPr marL="457200" indent="-457200" algn="l">
              <a:lnSpc>
                <a:spcPct val="130000"/>
              </a:lnSpc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CL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CL" sz="3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mejoramiento de las prácticas de </a:t>
            </a:r>
            <a:r>
              <a:rPr lang="es-CL" sz="3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lang="es-CL" sz="3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lo largo de todos los ciclos del negocio, permitirá a las compañías atender las necesidades de un consumidor empoderado, cada vez más consciente de su influencia </a:t>
            </a:r>
            <a:r>
              <a:rPr lang="es-CL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y la que ejerce en el colectivo</a:t>
            </a:r>
            <a:r>
              <a:rPr lang="es-CL" sz="3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lo que le permite </a:t>
            </a:r>
            <a:r>
              <a:rPr lang="es-CL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incidir </a:t>
            </a:r>
            <a:r>
              <a:rPr lang="es-CL" sz="3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su entorno, sobre todo a través del uso de nuevas tecnologías</a:t>
            </a:r>
            <a:r>
              <a:rPr lang="es-C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just">
              <a:lnSpc>
                <a:spcPct val="130000"/>
              </a:lnSpc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endParaRPr lang="es-ES" sz="4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 algn="just">
              <a:lnSpc>
                <a:spcPct val="130000"/>
              </a:lnSpc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endParaRPr lang="es-ES" sz="4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lnSpc>
                <a:spcPct val="130000"/>
              </a:lnSpc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endParaRPr lang="es-C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4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11560" y="778255"/>
            <a:ext cx="4608512" cy="55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síntesis…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1463040"/>
            <a:ext cx="7886700" cy="51859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r>
              <a:rPr lang="es-CL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Finalmente, un salto en </a:t>
            </a:r>
            <a:r>
              <a:rPr lang="es-CL" sz="3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percepción de la ciudadanía en lo que se refiere a la </a:t>
            </a:r>
            <a:r>
              <a:rPr lang="es-CL" sz="3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lang="es-CL" sz="3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las </a:t>
            </a:r>
            <a:r>
              <a:rPr lang="es-CL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aseguradoras e intermediarios contribuye a mejorar </a:t>
            </a:r>
            <a:r>
              <a:rPr lang="es-CL" sz="3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confianza de la industria como un todo, </a:t>
            </a:r>
            <a:r>
              <a:rPr lang="es-CL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pilar fundamental para impulsar las tasas </a:t>
            </a:r>
            <a:r>
              <a:rPr lang="es-CL" sz="3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crecimiento del mercado </a:t>
            </a:r>
            <a:r>
              <a:rPr lang="es-CL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asegurador.</a:t>
            </a:r>
            <a:endParaRPr lang="es-CL" sz="33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</a:pPr>
            <a:endParaRPr kumimoji="0" lang="es-CL" sz="3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Adecuados </a:t>
            </a:r>
            <a:r>
              <a:rPr kumimoji="0" lang="es-CL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sistemas de gestión de riesgos y gobiernos corporativos </a:t>
            </a:r>
            <a:r>
              <a:rPr kumimoji="0" lang="es-CL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involucrados en </a:t>
            </a:r>
            <a:r>
              <a:rPr kumimoji="0" lang="es-CL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kumimoji="0" lang="es-CL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kumimoji="0" lang="es-CL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deberían disminuir los casos en que estos riesgos se materialicen, deriven en sanciones y, más grave que eso, deterioren el activo más relevante de la industria: la confianza.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s-ES" sz="4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s-E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750"/>
              </a:spcAft>
              <a:buClr>
                <a:srgbClr val="7030A0"/>
              </a:buClr>
              <a:buSzPct val="130000"/>
              <a:buFont typeface="Wingdings" panose="05000000000000000000" pitchFamily="2" charset="2"/>
              <a:buChar char="ü"/>
              <a:tabLst/>
              <a:defRPr/>
            </a:pP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85800" y="177281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Conducta de Mercado: 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6 Título"/>
          <p:cNvSpPr txBox="1">
            <a:spLocks/>
          </p:cNvSpPr>
          <p:nvPr/>
        </p:nvSpPr>
        <p:spPr>
          <a:xfrm>
            <a:off x="2028353" y="2535055"/>
            <a:ext cx="5087294" cy="1241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Avances regulatorios en Chile y desafíos para la supervisión de seguros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89240"/>
            <a:ext cx="3073016" cy="584127"/>
          </a:xfrm>
          <a:prstGeom prst="rect">
            <a:avLst/>
          </a:prstGeom>
        </p:spPr>
      </p:pic>
      <p:sp>
        <p:nvSpPr>
          <p:cNvPr id="8" name="6 Título"/>
          <p:cNvSpPr txBox="1">
            <a:spLocks/>
          </p:cNvSpPr>
          <p:nvPr/>
        </p:nvSpPr>
        <p:spPr>
          <a:xfrm>
            <a:off x="4728184" y="4974515"/>
            <a:ext cx="3730016" cy="103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 García Schilling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Intendente de Seguros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Santo Domingo, abril 2018 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11558" y="430131"/>
            <a:ext cx="8269765" cy="776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interrogantes que respuestas…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" y="1206356"/>
            <a:ext cx="8766808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332509" y="778254"/>
            <a:ext cx="8345977" cy="659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CL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década de fuerte expansión del sector asegurador </a:t>
            </a: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chileno (1)</a:t>
            </a:r>
            <a:endParaRPr lang="es-CL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cxnSp>
        <p:nvCxnSpPr>
          <p:cNvPr id="16" name="Conector recto 17"/>
          <p:cNvCxnSpPr/>
          <p:nvPr/>
        </p:nvCxnSpPr>
        <p:spPr>
          <a:xfrm flipH="1">
            <a:off x="3058894" y="1955604"/>
            <a:ext cx="13130" cy="3846106"/>
          </a:xfrm>
          <a:prstGeom prst="line">
            <a:avLst/>
          </a:prstGeom>
          <a:ln w="28575" cmpd="sng">
            <a:solidFill>
              <a:srgbClr val="FFFF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334561" y="5624956"/>
            <a:ext cx="1839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s-CL" sz="1200" dirty="0">
                <a:latin typeface="Calibri"/>
              </a:rPr>
              <a:t>*dólares a diciembre 2017</a:t>
            </a:r>
          </a:p>
        </p:txBody>
      </p:sp>
      <p:sp>
        <p:nvSpPr>
          <p:cNvPr id="18" name="1 CuadroTexto"/>
          <p:cNvSpPr txBox="1"/>
          <p:nvPr/>
        </p:nvSpPr>
        <p:spPr>
          <a:xfrm>
            <a:off x="3229291" y="1787536"/>
            <a:ext cx="2780888" cy="3289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CL" sz="2400" b="1" dirty="0">
                <a:solidFill>
                  <a:srgbClr val="C00000"/>
                </a:solidFill>
                <a:latin typeface="Century Gothic"/>
                <a:cs typeface="Century Gothic"/>
              </a:rPr>
              <a:t>Prima directa: </a:t>
            </a:r>
          </a:p>
          <a:p>
            <a:pPr defTabSz="685800">
              <a:defRPr/>
            </a:pPr>
            <a:r>
              <a:rPr lang="es-CL" sz="4125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130% </a:t>
            </a:r>
          </a:p>
          <a:p>
            <a:pPr defTabSz="685800">
              <a:defRPr/>
            </a:pPr>
            <a:r>
              <a:rPr lang="es-CL" b="1" dirty="0">
                <a:latin typeface="Century Gothic"/>
                <a:cs typeface="Century Gothic"/>
              </a:rPr>
              <a:t>Aumento en 10 años</a:t>
            </a:r>
          </a:p>
          <a:p>
            <a:pPr defTabSz="685800">
              <a:defRPr/>
            </a:pPr>
            <a:endParaRPr lang="es-CL" sz="15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s-CL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US$13.400 millones</a:t>
            </a:r>
          </a:p>
          <a:p>
            <a:pPr defTabSz="685800">
              <a:defRPr/>
            </a:pPr>
            <a:r>
              <a:rPr lang="es-CL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en 2017 </a:t>
            </a:r>
          </a:p>
          <a:p>
            <a:pPr defTabSz="685800">
              <a:defRPr/>
            </a:pPr>
            <a:r>
              <a:rPr lang="es-CL" sz="1350" b="1" dirty="0">
                <a:latin typeface="Century Gothic" panose="020B0502020202020204" pitchFamily="34" charset="0"/>
                <a:cs typeface="Arial" panose="020B0604020202020204" pitchFamily="34" charset="0"/>
              </a:rPr>
              <a:t>(US$6.800 millones en 2007) </a:t>
            </a:r>
          </a:p>
          <a:p>
            <a:pPr defTabSz="685800">
              <a:defRPr/>
            </a:pPr>
            <a:endParaRPr lang="es-CL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CuadroTexto"/>
          <p:cNvSpPr txBox="1"/>
          <p:nvPr/>
        </p:nvSpPr>
        <p:spPr>
          <a:xfrm>
            <a:off x="6049368" y="1796048"/>
            <a:ext cx="3031638" cy="4582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C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Prima per cápita: </a:t>
            </a:r>
          </a:p>
          <a:p>
            <a:pPr defTabSz="685800">
              <a:defRPr/>
            </a:pPr>
            <a:r>
              <a:rPr lang="es-CL" sz="4125" b="1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4,6% </a:t>
            </a:r>
            <a:r>
              <a:rPr lang="es-CL" b="1" dirty="0">
                <a:solidFill>
                  <a:srgbClr val="92D050"/>
                </a:solidFill>
                <a:latin typeface="Century Gothic"/>
                <a:cs typeface="Century Gothic"/>
              </a:rPr>
              <a:t>DEL PIB en Chile</a:t>
            </a:r>
          </a:p>
          <a:p>
            <a:pPr defTabSz="685800">
              <a:defRPr/>
            </a:pPr>
            <a:endParaRPr lang="es-CL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s-CL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US$ 731 en 2017 </a:t>
            </a:r>
          </a:p>
          <a:p>
            <a:pPr defTabSz="685800">
              <a:defRPr/>
            </a:pPr>
            <a:r>
              <a:rPr lang="es-CL" sz="1350" b="1" dirty="0">
                <a:latin typeface="Century Gothic" panose="020B0502020202020204" pitchFamily="34" charset="0"/>
                <a:cs typeface="Arial" panose="020B0604020202020204" pitchFamily="34" charset="0"/>
              </a:rPr>
              <a:t>(US$290 en 2006) </a:t>
            </a:r>
          </a:p>
          <a:p>
            <a:pPr defTabSz="685800">
              <a:defRPr/>
            </a:pPr>
            <a:endParaRPr lang="es-CL" sz="1350" b="1" dirty="0">
              <a:solidFill>
                <a:srgbClr val="FFC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4294" indent="-64294" defTabSz="6858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Equivale al 1,5% </a:t>
            </a:r>
            <a:r>
              <a:rPr lang="es-ES" sz="135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del PIB </a:t>
            </a:r>
          </a:p>
          <a:p>
            <a:pPr marL="64294" defTabSz="685800">
              <a:defRPr/>
            </a:pPr>
            <a:r>
              <a:rPr lang="es-ES" sz="135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se resta el peso de las rentas vitalicias</a:t>
            </a:r>
            <a:r>
              <a:rPr lang="es-CL" sz="135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64294" indent="-64294" defTabSz="685800">
              <a:defRPr/>
            </a:pPr>
            <a:endParaRPr lang="es-CL" sz="135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4294" indent="-64294" defTabSz="685800">
              <a:buFont typeface="Arial" panose="020B0604020202020204" pitchFamily="34" charset="0"/>
              <a:buChar char="•"/>
              <a:defRPr/>
            </a:pPr>
            <a:r>
              <a:rPr lang="es-CL" sz="1350" b="1" dirty="0">
                <a:latin typeface="Century Gothic" panose="020B0502020202020204" pitchFamily="34" charset="0"/>
                <a:cs typeface="Arial" panose="020B0604020202020204" pitchFamily="34" charset="0"/>
              </a:rPr>
              <a:t>Líder en la región pero con brechas frente a mercados desarrollados. EEUU (</a:t>
            </a:r>
            <a:r>
              <a:rPr lang="es-ES" sz="1350" b="1" dirty="0">
                <a:latin typeface="Century Gothic" panose="020B0502020202020204" pitchFamily="34" charset="0"/>
                <a:cs typeface="Arial" panose="020B0604020202020204" pitchFamily="34" charset="0"/>
              </a:rPr>
              <a:t>US$ 4.100 dólares, un 7,3% del PIB).</a:t>
            </a:r>
            <a:r>
              <a:rPr lang="es-CL" sz="1350" b="1" dirty="0">
                <a:latin typeface="Century Gothic" panose="020B0502020202020204" pitchFamily="34" charset="0"/>
                <a:cs typeface="Arial" panose="020B0604020202020204" pitchFamily="34" charset="0"/>
              </a:rPr>
              <a:t>   </a:t>
            </a:r>
          </a:p>
          <a:p>
            <a:pPr defTabSz="685800">
              <a:defRPr/>
            </a:pPr>
            <a:endParaRPr lang="es-CL" sz="135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indent="64294" defTabSz="685800">
              <a:buFont typeface="Arial" panose="020B0604020202020204" pitchFamily="34" charset="0"/>
              <a:buChar char="•"/>
              <a:defRPr/>
            </a:pPr>
            <a:endParaRPr lang="es-CL" sz="1350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 CuadroTexto"/>
          <p:cNvSpPr txBox="1"/>
          <p:nvPr/>
        </p:nvSpPr>
        <p:spPr>
          <a:xfrm>
            <a:off x="96144" y="1781880"/>
            <a:ext cx="3095992" cy="40857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Patrimonio: </a:t>
            </a:r>
          </a:p>
          <a:p>
            <a:pPr defTabSz="685800">
              <a:defRPr/>
            </a:pPr>
            <a:r>
              <a:rPr lang="es-CL" sz="195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principales </a:t>
            </a:r>
            <a:r>
              <a:rPr lang="es-CL" sz="1950" b="1" dirty="0">
                <a:latin typeface="Century Gothic" panose="020B0502020202020204" pitchFamily="34" charset="0"/>
                <a:cs typeface="Arial" panose="020B0604020202020204" pitchFamily="34" charset="0"/>
              </a:rPr>
              <a:t>actores mundiales están en Chile: </a:t>
            </a:r>
          </a:p>
          <a:p>
            <a:pPr marL="257175" indent="-257175" defTabSz="685800">
              <a:buFont typeface="Wingdings" panose="05000000000000000000" pitchFamily="2" charset="2"/>
              <a:buChar char="ü"/>
              <a:defRPr/>
            </a:pPr>
            <a:endParaRPr lang="es-CL" sz="1050" b="1" dirty="0">
              <a:solidFill>
                <a:prstClr val="white">
                  <a:lumMod val="9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4541" lvl="1" defTabSz="685800">
              <a:defRPr/>
            </a:pPr>
            <a:r>
              <a:rPr lang="es-CL" sz="33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75% </a:t>
            </a:r>
          </a:p>
          <a:p>
            <a:pPr marL="134541" lvl="1" defTabSz="685800">
              <a:defRPr/>
            </a:pPr>
            <a:r>
              <a:rPr lang="es-CL" b="1" dirty="0">
                <a:latin typeface="Century Gothic" panose="020B0502020202020204" pitchFamily="34" charset="0"/>
                <a:cs typeface="Arial" panose="020B0604020202020204" pitchFamily="34" charset="0"/>
              </a:rPr>
              <a:t>compañías seguros generales</a:t>
            </a:r>
          </a:p>
          <a:p>
            <a:pPr marL="134541" lvl="1" defTabSz="685800">
              <a:defRPr/>
            </a:pPr>
            <a:endParaRPr lang="es-CL" sz="1050" b="1" dirty="0">
              <a:solidFill>
                <a:srgbClr val="1F497D">
                  <a:lumMod val="40000"/>
                  <a:lumOff val="6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4541" lvl="1" defTabSz="685800">
              <a:defRPr/>
            </a:pPr>
            <a:r>
              <a:rPr lang="es-CL" sz="33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32% </a:t>
            </a:r>
          </a:p>
          <a:p>
            <a:pPr marL="134541" lvl="1" defTabSz="685800">
              <a:defRPr/>
            </a:pPr>
            <a:r>
              <a:rPr lang="es-CL" b="1" dirty="0">
                <a:latin typeface="Century Gothic" panose="020B0502020202020204" pitchFamily="34" charset="0"/>
                <a:cs typeface="Arial" panose="020B0604020202020204" pitchFamily="34" charset="0"/>
              </a:rPr>
              <a:t>compañías seguros   vida</a:t>
            </a:r>
          </a:p>
          <a:p>
            <a:pPr marL="342900" lvl="1" defTabSz="685800">
              <a:defRPr/>
            </a:pPr>
            <a:endParaRPr lang="es-CL" b="1" dirty="0">
              <a:solidFill>
                <a:prstClr val="whit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440575" y="778255"/>
            <a:ext cx="8179723" cy="701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s-CL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década de fuerte expansión del sector asegurador </a:t>
            </a: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chileno (2)</a:t>
            </a:r>
            <a:endParaRPr lang="es-CL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12" name="15 Rectángulo"/>
          <p:cNvSpPr/>
          <p:nvPr/>
        </p:nvSpPr>
        <p:spPr>
          <a:xfrm>
            <a:off x="697430" y="2735335"/>
            <a:ext cx="308183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580 </a:t>
            </a:r>
            <a:r>
              <a:rPr kumimoji="0" lang="es-CL" sz="5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mil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rentas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vitalicias pagan mensualmente las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compañías de seguros de vida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3868928" y="2735335"/>
            <a:ext cx="549494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US$64.300 </a:t>
            </a:r>
            <a:r>
              <a:rPr kumimoji="0" lang="es-CL" sz="5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millones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Inversiones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administradas por las compañías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seguros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Century Gothic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/>
              </a:rPr>
              <a:t>88%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/>
              </a:rPr>
              <a:t>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/>
              </a:rPr>
              <a:t>de crecimiento en 10 años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97430" y="1893034"/>
            <a:ext cx="702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En </a:t>
            </a:r>
            <a:r>
              <a:rPr lang="es-CL" sz="2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los últimos dos años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seis compañías nuevas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han solicitado licencia y otras seis han cambiado su 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controlador.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868928" y="6270681"/>
            <a:ext cx="2386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*dólares a diciembre 2017</a:t>
            </a:r>
          </a:p>
        </p:txBody>
      </p:sp>
    </p:spTree>
    <p:extLst>
      <p:ext uri="{BB962C8B-B14F-4D97-AF65-F5344CB8AC3E}">
        <p14:creationId xmlns:p14="http://schemas.microsoft.com/office/powerpoint/2010/main" val="28836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541785" y="631767"/>
            <a:ext cx="8339540" cy="698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Esquema tradicional: cumplimiento normativo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41784" y="1443841"/>
            <a:ext cx="72555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marco tradicional, el regulador monitorea que los fiscalizados cumplan con los requisitos y exigencias para:</a:t>
            </a:r>
          </a:p>
          <a:p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Mantenerse inscritos en los registros que lleva la CMF,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s-ES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Cumplan la normativa aplicable para las actividades que desarrollan  y</a:t>
            </a:r>
          </a:p>
          <a:p>
            <a:pPr marL="285750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s-ES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caso de detectarse incumplimientos se procede a aplicar las medidas y/o sanciones que correspondan. </a:t>
            </a:r>
          </a:p>
          <a:p>
            <a:pPr algn="ctr"/>
            <a:endPara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89449" y="4497185"/>
            <a:ext cx="596022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Esto usualmente se conoce como un</a:t>
            </a:r>
          </a:p>
          <a:p>
            <a:pPr algn="ctr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“Modelo de supervisión basado en normas”.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156756" y="571624"/>
            <a:ext cx="8711738" cy="76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s-ES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s-ES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bjetivos principales de supervisión </a:t>
            </a:r>
          </a:p>
          <a:p>
            <a:pPr marL="0" lvl="1" algn="ctr"/>
            <a:r>
              <a:rPr lang="es-ES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2400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CdM</a:t>
            </a:r>
            <a:r>
              <a:rPr lang="es-ES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Chile</a:t>
            </a:r>
            <a:endParaRPr lang="es-CL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87612" y="1474496"/>
            <a:ext cx="480833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-457200">
              <a:spcBef>
                <a:spcPct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indent="-285750">
              <a:spcBef>
                <a:spcPct val="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Oferta de Seguros y Depósito de Pólizas.</a:t>
            </a:r>
          </a:p>
          <a:p>
            <a:pPr marL="685800" lvl="2" indent="-285750">
              <a:spcBef>
                <a:spcPct val="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endParaRPr lang="es-CL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indent="-285750">
              <a:spcBef>
                <a:spcPct val="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Obligaciones sobre publicidad, promoción e información al asegurado y contratante.</a:t>
            </a:r>
          </a:p>
          <a:p>
            <a:pPr marL="685800" lvl="2" indent="-285750">
              <a:spcBef>
                <a:spcPct val="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endParaRPr lang="es-CL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indent="-285750">
              <a:spcBef>
                <a:spcPct val="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Actuación de agentes de ventas, corredores de seguros y asesores previsionales.</a:t>
            </a:r>
          </a:p>
          <a:p>
            <a:pPr marL="685800" lvl="2" indent="-285750">
              <a:spcBef>
                <a:spcPct val="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endParaRPr lang="es-CL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indent="-285750">
              <a:spcBef>
                <a:spcPct val="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liquidación de siniestros.</a:t>
            </a:r>
          </a:p>
          <a:p>
            <a:pPr marL="685800" lvl="2" indent="-285750">
              <a:spcBef>
                <a:spcPct val="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endParaRPr lang="es-C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 indent="-285750">
              <a:spcBef>
                <a:spcPct val="0"/>
              </a:spcBef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de conflictos entre compañías, contratantes y asegurados y de  atención de reclamos.</a:t>
            </a:r>
            <a:endParaRPr kumimoji="0" lang="es-CL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950" y="1722258"/>
            <a:ext cx="3688400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611559" y="778254"/>
            <a:ext cx="8269765" cy="776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noProof="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 el foco principal está…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777644" y="1954515"/>
            <a:ext cx="77132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comercialización de los siguientes seguros: </a:t>
            </a:r>
            <a:endParaRPr lang="es-ES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ES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Rentas Vitalicias </a:t>
            </a:r>
            <a:r>
              <a:rPr lang="es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Sistema de Consulta y Ofertas de Montos de Pensión (SCOMP).</a:t>
            </a:r>
          </a:p>
          <a:p>
            <a:pPr marL="742950" lvl="1" indent="-285750"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Seguros 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Asociados a </a:t>
            </a:r>
            <a:r>
              <a:rPr lang="es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Créditos 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Hipotecarios y sus </a:t>
            </a:r>
            <a:r>
              <a:rPr lang="es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licitaciones.</a:t>
            </a:r>
          </a:p>
          <a:p>
            <a:pPr marL="742950" lvl="1" indent="-285750"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Seguro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Invalidez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Sobrevivencia </a:t>
            </a:r>
            <a:r>
              <a:rPr lang="es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afiliados al sistema de AFP y sus licitaciones.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agenda de los reguladores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581891" y="532694"/>
            <a:ext cx="8503920" cy="764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 de asesoría de las aseguradoras en la comercialización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4317"/>
            <a:ext cx="1429004" cy="2716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0945" y="1391213"/>
            <a:ext cx="47465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 el seguro fuere contratado en forma directa, sin intermediación de un 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corredor,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obligación del 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asegurador:</a:t>
            </a:r>
          </a:p>
          <a:p>
            <a:pPr lvl="1">
              <a:buClr>
                <a:prstClr val="white"/>
              </a:buClr>
              <a:defRPr/>
            </a:pPr>
            <a:endParaRPr lang="es-CL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Prestar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sesoría al asegurado</a:t>
            </a:r>
          </a:p>
          <a:p>
            <a:pPr marL="742950" lvl="1" indent="-285750">
              <a:buClr>
                <a:srgbClr val="7030A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Ofrecerle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coberturas más convenientes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sus necesidades e 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intereses,</a:t>
            </a:r>
          </a:p>
          <a:p>
            <a:pPr marL="742950" lvl="1" indent="-28575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Ilustrarlo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las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condiciones del contrato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</a:p>
          <a:p>
            <a:pPr marL="742950" lvl="1" indent="-28575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Asistirlo 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 la vigencia,</a:t>
            </a:r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modificación y renovación del contrato y al momento del siniestro.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94669" y="5686437"/>
            <a:ext cx="6425737" cy="584775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norma legal </a:t>
            </a:r>
            <a:r>
              <a:rPr kumimoji="0" lang="es-C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impone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fuerte responsabilidad a las aseguradoras </a:t>
            </a:r>
            <a:r>
              <a:rPr kumimoji="0" lang="es-C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asesoría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</a:t>
            </a:r>
            <a:r>
              <a:rPr kumimoji="0" lang="es-C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comercialización</a:t>
            </a:r>
            <a:endParaRPr kumimoji="0" lang="es-CL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975" y="1297101"/>
            <a:ext cx="4000596" cy="40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1721</TotalTime>
  <Words>1832</Words>
  <Application>Microsoft Office PowerPoint</Application>
  <PresentationFormat>Presentación en pantalla (4:3)</PresentationFormat>
  <Paragraphs>211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25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Levenim MT</vt:lpstr>
      <vt:lpstr>Times New Roman</vt:lpstr>
      <vt:lpstr>Verdana</vt:lpstr>
      <vt:lpstr>Wingdings</vt:lpstr>
      <vt:lpstr>1_Tema de Office</vt:lpstr>
      <vt:lpstr>Tema de Office</vt:lpstr>
      <vt:lpstr>2_Tema de Office</vt:lpstr>
      <vt:lpstr>3_Tema de Office</vt:lpstr>
      <vt:lpstr>5_Tema de Office</vt:lpstr>
      <vt:lpstr>6_Tema de Office</vt:lpstr>
      <vt:lpstr>7_Tema de Office</vt:lpstr>
      <vt:lpstr>8_Tema de Office</vt:lpstr>
      <vt:lpstr>10_Tema de Office</vt:lpstr>
      <vt:lpstr>11_Tema de Office</vt:lpstr>
      <vt:lpstr>12_Tema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García Schilling Daniel Ernesto</dc:creator>
  <cp:lastModifiedBy>García Schilling Daniel Ernesto</cp:lastModifiedBy>
  <cp:revision>61</cp:revision>
  <dcterms:created xsi:type="dcterms:W3CDTF">2018-04-05T12:16:23Z</dcterms:created>
  <dcterms:modified xsi:type="dcterms:W3CDTF">2018-04-08T13:39:05Z</dcterms:modified>
</cp:coreProperties>
</file>