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668" r:id="rId5"/>
    <p:sldId id="263" r:id="rId6"/>
    <p:sldId id="260" r:id="rId7"/>
    <p:sldId id="261" r:id="rId8"/>
    <p:sldId id="266" r:id="rId9"/>
    <p:sldId id="265" r:id="rId10"/>
    <p:sldId id="268" r:id="rId11"/>
    <p:sldId id="267" r:id="rId12"/>
    <p:sldId id="270" r:id="rId13"/>
    <p:sldId id="269" r:id="rId14"/>
    <p:sldId id="273" r:id="rId15"/>
    <p:sldId id="271" r:id="rId16"/>
    <p:sldId id="275" r:id="rId17"/>
    <p:sldId id="274" r:id="rId18"/>
    <p:sldId id="278" r:id="rId19"/>
    <p:sldId id="641" r:id="rId20"/>
    <p:sldId id="606" r:id="rId21"/>
    <p:sldId id="667" r:id="rId22"/>
    <p:sldId id="282" r:id="rId23"/>
    <p:sldId id="276" r:id="rId24"/>
    <p:sldId id="673" r:id="rId25"/>
    <p:sldId id="674" r:id="rId26"/>
    <p:sldId id="675" r:id="rId27"/>
    <p:sldId id="676" r:id="rId28"/>
    <p:sldId id="281" r:id="rId29"/>
    <p:sldId id="284" r:id="rId30"/>
    <p:sldId id="283" r:id="rId31"/>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7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rgbClr val="92D050">
            <a:alpha val="50000"/>
          </a:srgb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Oficiales de Cumplimiento</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NeighborX="-17941" custLinFactNeighborY="-4455">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custT="1"/>
      <dgm:spPr>
        <a:solidFill>
          <a:schemeClr val="bg2">
            <a:lumMod val="75000"/>
            <a:alpha val="50000"/>
          </a:schemeClr>
        </a:solidFill>
        <a:ln>
          <a:solidFill>
            <a:srgbClr val="FF0000"/>
          </a:solidFill>
        </a:ln>
      </dgm:spPr>
      <dgm:t>
        <a:bodyPr/>
        <a:lstStyle/>
        <a:p>
          <a:r>
            <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Externas Periódicas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5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rgbClr val="92D050">
            <a:alpha val="50000"/>
          </a:srgb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Personas Expuestas Políticamente</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NeighborX="-1735" custLinFactNeighborY="11206">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6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chemeClr val="bg2">
            <a:lumMod val="75000"/>
            <a:alpha val="50000"/>
          </a:scheme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 del Consejo de Seguridad NU</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X="92980" custLinFactY="100000" custLinFactNeighborX="100000" custLinFactNeighborY="19608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6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rgbClr val="92D050">
            <a:alpha val="50000"/>
          </a:srgb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Delitos Precedentes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NeighborX="882" custLinFactNeighborY="9061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7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8C24DA-5AA4-4120-A6DB-52DE243287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DO"/>
        </a:p>
      </dgm:t>
    </dgm:pt>
    <dgm:pt modelId="{0EDC6D8B-17DE-4AD5-9A76-4BA382FBDD85}">
      <dgm:prSet phldrT="[Texto]" custT="1"/>
      <dgm:spPr>
        <a:solidFill>
          <a:schemeClr val="bg1">
            <a:lumMod val="85000"/>
          </a:schemeClr>
        </a:solidFill>
        <a:ln>
          <a:solidFill>
            <a:srgbClr val="FF0000"/>
          </a:solidFill>
        </a:ln>
      </dgm:spPr>
      <dgm:t>
        <a:bodyPr/>
        <a:lstStyle/>
        <a:p>
          <a:pPr algn="just"/>
          <a:r>
            <a:rPr lang="es-D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Registrar como Sujeto Obligado: </a:t>
          </a:r>
        </a:p>
        <a:p>
          <a:pPr algn="just"/>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la Unidad de Análisis Financiero (UAF)</a:t>
          </a:r>
          <a:endParaRPr lang="es-DO" sz="1600" dirty="0">
            <a:solidFill>
              <a:schemeClr val="tx1"/>
            </a:solidFill>
          </a:endParaRPr>
        </a:p>
      </dgm:t>
    </dgm:pt>
    <dgm:pt modelId="{16DC2BFB-6214-44C3-BB3C-167E23FA9146}" type="parTrans" cxnId="{A0CF7092-0915-467E-BA64-1AA2F0C42579}">
      <dgm:prSet/>
      <dgm:spPr/>
      <dgm:t>
        <a:bodyPr/>
        <a:lstStyle/>
        <a:p>
          <a:endParaRPr lang="es-DO"/>
        </a:p>
      </dgm:t>
    </dgm:pt>
    <dgm:pt modelId="{0973A0FF-2F62-4160-9AE2-8A824B429C29}" type="sibTrans" cxnId="{A0CF7092-0915-467E-BA64-1AA2F0C42579}">
      <dgm:prSet/>
      <dgm:spPr/>
      <dgm:t>
        <a:bodyPr/>
        <a:lstStyle/>
        <a:p>
          <a:endParaRPr lang="es-DO"/>
        </a:p>
      </dgm:t>
    </dgm:pt>
    <dgm:pt modelId="{144C153B-7F8D-4022-BD40-047B636B32A9}">
      <dgm:prSet phldrT="[Texto]" custT="1"/>
      <dgm:spPr>
        <a:solidFill>
          <a:schemeClr val="bg1">
            <a:lumMod val="85000"/>
          </a:schemeClr>
        </a:solidFill>
        <a:ln>
          <a:solidFill>
            <a:srgbClr val="FF0000"/>
          </a:solidFill>
        </a:ln>
      </dgm:spPr>
      <dgm:t>
        <a:bodyPr/>
        <a:lstStyle/>
        <a:p>
          <a:pPr algn="just"/>
          <a:r>
            <a:rPr lang="es-DO"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Desarrollar Estructura de 	Cumplimiento: </a:t>
          </a:r>
        </a:p>
        <a:p>
          <a:pPr algn="just"/>
          <a:endParaRPr lang="es-DO" sz="13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Junta Directiva debe crear un Comité de Cumplimiento con la responsabilidad de: Revisar procedimientos, normas y controles; realizar reuniones periódicas; colaborar con el oficial de cumplimiento; revisar los reportes de transacciones sospechosas y cualquier otra actividad que garantice un cumplimiento efectivo.</a:t>
          </a:r>
        </a:p>
        <a:p>
          <a:pPr algn="just"/>
          <a:endPar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-Designar al oficial de cumplimiento y notificarlo a las autoridades</a:t>
          </a:r>
          <a:endParaRPr lang="es-DO" sz="1400" dirty="0">
            <a:solidFill>
              <a:schemeClr val="tx1"/>
            </a:solidFill>
          </a:endParaRPr>
        </a:p>
      </dgm:t>
    </dgm:pt>
    <dgm:pt modelId="{240A5E41-A7C0-4EE4-9A21-0A8C725FB461}" type="parTrans" cxnId="{3473A9A1-7350-4039-B645-9F6A72741BEF}">
      <dgm:prSet/>
      <dgm:spPr/>
      <dgm:t>
        <a:bodyPr/>
        <a:lstStyle/>
        <a:p>
          <a:endParaRPr lang="es-DO"/>
        </a:p>
      </dgm:t>
    </dgm:pt>
    <dgm:pt modelId="{3C157898-EE2E-4136-AA9E-3F252A990BA9}" type="sibTrans" cxnId="{3473A9A1-7350-4039-B645-9F6A72741BEF}">
      <dgm:prSet/>
      <dgm:spPr/>
      <dgm:t>
        <a:bodyPr/>
        <a:lstStyle/>
        <a:p>
          <a:endParaRPr lang="es-DO"/>
        </a:p>
      </dgm:t>
    </dgm:pt>
    <dgm:pt modelId="{8E8B1AF0-3F72-4E10-B7E0-57348799AE8D}">
      <dgm:prSet phldrT="[Texto]" custT="1"/>
      <dgm:spPr>
        <a:solidFill>
          <a:schemeClr val="bg1">
            <a:lumMod val="85000"/>
          </a:schemeClr>
        </a:solidFill>
        <a:ln>
          <a:solidFill>
            <a:srgbClr val="FF0000"/>
          </a:solidFill>
        </a:ln>
      </dgm:spPr>
      <dgm:t>
        <a:bodyPr/>
        <a:lstStyle/>
        <a:p>
          <a:pPr algn="l"/>
          <a:r>
            <a:rPr lang="es-DO"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Selección y Capacitación de Funcionarios y Empleados</a:t>
          </a:r>
        </a:p>
        <a:p>
          <a:pPr algn="l"/>
          <a:r>
            <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-Desarrollar programas de capacitación para los Oficiales de Cumplimiento y para todo el Personal, por lo menos una vez al año.</a:t>
          </a:r>
        </a:p>
        <a:p>
          <a:pPr algn="l"/>
          <a:endPar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s-DO"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-Diseñar y aplicar procedimientos para conocer a sus empleados</a:t>
          </a:r>
          <a:endParaRPr lang="es-DO" sz="1400" dirty="0">
            <a:solidFill>
              <a:schemeClr val="tx1"/>
            </a:solidFill>
          </a:endParaRPr>
        </a:p>
      </dgm:t>
    </dgm:pt>
    <dgm:pt modelId="{349EBC7E-AEF5-42A6-A41C-BDC3878CE15B}" type="parTrans" cxnId="{A518B634-6C38-4219-98B4-06E660AE9422}">
      <dgm:prSet/>
      <dgm:spPr/>
      <dgm:t>
        <a:bodyPr/>
        <a:lstStyle/>
        <a:p>
          <a:endParaRPr lang="es-DO"/>
        </a:p>
      </dgm:t>
    </dgm:pt>
    <dgm:pt modelId="{29C999A7-CB0B-4F36-BD1D-1386A0B29F77}" type="sibTrans" cxnId="{A518B634-6C38-4219-98B4-06E660AE9422}">
      <dgm:prSet/>
      <dgm:spPr/>
      <dgm:t>
        <a:bodyPr/>
        <a:lstStyle/>
        <a:p>
          <a:endParaRPr lang="es-DO"/>
        </a:p>
      </dgm:t>
    </dgm:pt>
    <dgm:pt modelId="{1535040E-0F89-4F7B-9A8B-D41F66724CFA}" type="pres">
      <dgm:prSet presAssocID="{4B8C24DA-5AA4-4120-A6DB-52DE24328717}" presName="Name0" presStyleCnt="0">
        <dgm:presLayoutVars>
          <dgm:dir/>
          <dgm:resizeHandles val="exact"/>
        </dgm:presLayoutVars>
      </dgm:prSet>
      <dgm:spPr/>
    </dgm:pt>
    <dgm:pt modelId="{22D9A454-8237-465A-B35E-1034BE947FE6}" type="pres">
      <dgm:prSet presAssocID="{0EDC6D8B-17DE-4AD5-9A76-4BA382FBDD85}" presName="node" presStyleLbl="node1" presStyleIdx="0" presStyleCnt="3" custLinFactNeighborX="12727">
        <dgm:presLayoutVars>
          <dgm:bulletEnabled val="1"/>
        </dgm:presLayoutVars>
      </dgm:prSet>
      <dgm:spPr/>
    </dgm:pt>
    <dgm:pt modelId="{252FF7A9-9166-4B0C-AE52-BA75772C0629}" type="pres">
      <dgm:prSet presAssocID="{0973A0FF-2F62-4160-9AE2-8A824B429C29}" presName="sibTrans" presStyleCnt="0"/>
      <dgm:spPr/>
    </dgm:pt>
    <dgm:pt modelId="{658D3F07-B88E-4FEE-BBC6-9E4902A9C4DC}" type="pres">
      <dgm:prSet presAssocID="{144C153B-7F8D-4022-BD40-047B636B32A9}" presName="node" presStyleLbl="node1" presStyleIdx="1" presStyleCnt="3">
        <dgm:presLayoutVars>
          <dgm:bulletEnabled val="1"/>
        </dgm:presLayoutVars>
      </dgm:prSet>
      <dgm:spPr/>
    </dgm:pt>
    <dgm:pt modelId="{CE2D8D94-DBD6-4E9E-B0D4-CB237DE45E35}" type="pres">
      <dgm:prSet presAssocID="{3C157898-EE2E-4136-AA9E-3F252A990BA9}" presName="sibTrans" presStyleCnt="0"/>
      <dgm:spPr/>
    </dgm:pt>
    <dgm:pt modelId="{3BE9760C-624C-4586-9ADA-DFE61CB5F9B1}" type="pres">
      <dgm:prSet presAssocID="{8E8B1AF0-3F72-4E10-B7E0-57348799AE8D}" presName="node" presStyleLbl="node1" presStyleIdx="2" presStyleCnt="3">
        <dgm:presLayoutVars>
          <dgm:bulletEnabled val="1"/>
        </dgm:presLayoutVars>
      </dgm:prSet>
      <dgm:spPr/>
    </dgm:pt>
  </dgm:ptLst>
  <dgm:cxnLst>
    <dgm:cxn modelId="{EC112601-CE1B-4191-8004-3EB7FE00853C}" type="presOf" srcId="{8E8B1AF0-3F72-4E10-B7E0-57348799AE8D}" destId="{3BE9760C-624C-4586-9ADA-DFE61CB5F9B1}" srcOrd="0" destOrd="0" presId="urn:microsoft.com/office/officeart/2005/8/layout/hList6"/>
    <dgm:cxn modelId="{A806BD1B-F4D8-413D-871F-6411DE257E14}" type="presOf" srcId="{0EDC6D8B-17DE-4AD5-9A76-4BA382FBDD85}" destId="{22D9A454-8237-465A-B35E-1034BE947FE6}" srcOrd="0" destOrd="0" presId="urn:microsoft.com/office/officeart/2005/8/layout/hList6"/>
    <dgm:cxn modelId="{A518B634-6C38-4219-98B4-06E660AE9422}" srcId="{4B8C24DA-5AA4-4120-A6DB-52DE24328717}" destId="{8E8B1AF0-3F72-4E10-B7E0-57348799AE8D}" srcOrd="2" destOrd="0" parTransId="{349EBC7E-AEF5-42A6-A41C-BDC3878CE15B}" sibTransId="{29C999A7-CB0B-4F36-BD1D-1386A0B29F77}"/>
    <dgm:cxn modelId="{A0CF7092-0915-467E-BA64-1AA2F0C42579}" srcId="{4B8C24DA-5AA4-4120-A6DB-52DE24328717}" destId="{0EDC6D8B-17DE-4AD5-9A76-4BA382FBDD85}" srcOrd="0" destOrd="0" parTransId="{16DC2BFB-6214-44C3-BB3C-167E23FA9146}" sibTransId="{0973A0FF-2F62-4160-9AE2-8A824B429C29}"/>
    <dgm:cxn modelId="{3473A9A1-7350-4039-B645-9F6A72741BEF}" srcId="{4B8C24DA-5AA4-4120-A6DB-52DE24328717}" destId="{144C153B-7F8D-4022-BD40-047B636B32A9}" srcOrd="1" destOrd="0" parTransId="{240A5E41-A7C0-4EE4-9A21-0A8C725FB461}" sibTransId="{3C157898-EE2E-4136-AA9E-3F252A990BA9}"/>
    <dgm:cxn modelId="{95D934BD-6197-4A8E-B474-2873A7CECF9C}" type="presOf" srcId="{144C153B-7F8D-4022-BD40-047B636B32A9}" destId="{658D3F07-B88E-4FEE-BBC6-9E4902A9C4DC}" srcOrd="0" destOrd="0" presId="urn:microsoft.com/office/officeart/2005/8/layout/hList6"/>
    <dgm:cxn modelId="{86F1D8EB-394B-4C53-8F66-D62A3F992411}" type="presOf" srcId="{4B8C24DA-5AA4-4120-A6DB-52DE24328717}" destId="{1535040E-0F89-4F7B-9A8B-D41F66724CFA}" srcOrd="0" destOrd="0" presId="urn:microsoft.com/office/officeart/2005/8/layout/hList6"/>
    <dgm:cxn modelId="{44C452D5-0AD8-40AA-9F82-FFD66CDFCD20}" type="presParOf" srcId="{1535040E-0F89-4F7B-9A8B-D41F66724CFA}" destId="{22D9A454-8237-465A-B35E-1034BE947FE6}" srcOrd="0" destOrd="0" presId="urn:microsoft.com/office/officeart/2005/8/layout/hList6"/>
    <dgm:cxn modelId="{DBCCD12D-3D1D-44B9-996F-6858D9383595}" type="presParOf" srcId="{1535040E-0F89-4F7B-9A8B-D41F66724CFA}" destId="{252FF7A9-9166-4B0C-AE52-BA75772C0629}" srcOrd="1" destOrd="0" presId="urn:microsoft.com/office/officeart/2005/8/layout/hList6"/>
    <dgm:cxn modelId="{500CD247-3112-4BC2-A1A0-BEB81287F5D2}" type="presParOf" srcId="{1535040E-0F89-4F7B-9A8B-D41F66724CFA}" destId="{658D3F07-B88E-4FEE-BBC6-9E4902A9C4DC}" srcOrd="2" destOrd="0" presId="urn:microsoft.com/office/officeart/2005/8/layout/hList6"/>
    <dgm:cxn modelId="{D40BD165-5356-4E75-81CC-91040E62B1D7}" type="presParOf" srcId="{1535040E-0F89-4F7B-9A8B-D41F66724CFA}" destId="{CE2D8D94-DBD6-4E9E-B0D4-CB237DE45E35}" srcOrd="3" destOrd="0" presId="urn:microsoft.com/office/officeart/2005/8/layout/hList6"/>
    <dgm:cxn modelId="{0B9C23FE-6CF7-4D51-B285-EEE350534480}" type="presParOf" srcId="{1535040E-0F89-4F7B-9A8B-D41F66724CFA}" destId="{3BE9760C-624C-4586-9ADA-DFE61CB5F9B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8C24DA-5AA4-4120-A6DB-52DE243287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DO"/>
        </a:p>
      </dgm:t>
    </dgm:pt>
    <dgm:pt modelId="{0EDC6D8B-17DE-4AD5-9A76-4BA382FBDD85}">
      <dgm:prSet phldrT="[Texto]" custT="1"/>
      <dgm:spPr>
        <a:solidFill>
          <a:schemeClr val="bg1">
            <a:lumMod val="85000"/>
          </a:schemeClr>
        </a:solidFill>
        <a:ln>
          <a:solidFill>
            <a:srgbClr val="FF0000"/>
          </a:solidFill>
        </a:ln>
      </dgm:spPr>
      <dgm:t>
        <a:bodyPr/>
        <a:lstStyle/>
        <a:p>
          <a:pPr algn="just"/>
          <a:r>
            <a:rPr lang="es-DO"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Política de Conozca su Cliente </a:t>
          </a:r>
        </a:p>
        <a:p>
          <a:pPr algn="just"/>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-Obtener de todos los 	clientes informaciones y documentos que permitan conocer su identidad, domicilio, actividad laboral, procedencia de fondos 	y cualquier otra información que garantice 	el conocimiento del cliente</a:t>
          </a:r>
        </a:p>
        <a:p>
          <a:pPr algn="just"/>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-Verificar el beneficiario final según el tipo de seguro o bien asegurado</a:t>
          </a:r>
        </a:p>
        <a:p>
          <a:pPr algn="just"/>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si es una persona expuesta políticamente </a:t>
          </a:r>
        </a:p>
        <a:p>
          <a:pPr algn="just"/>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si forma parte de la Lista del Consejo de 	Seguridad de NU</a:t>
          </a:r>
          <a:endParaRPr lang="es-DO" sz="1600" dirty="0">
            <a:solidFill>
              <a:schemeClr val="tx1"/>
            </a:solidFill>
          </a:endParaRPr>
        </a:p>
      </dgm:t>
    </dgm:pt>
    <dgm:pt modelId="{16DC2BFB-6214-44C3-BB3C-167E23FA9146}" type="parTrans" cxnId="{A0CF7092-0915-467E-BA64-1AA2F0C42579}">
      <dgm:prSet/>
      <dgm:spPr/>
      <dgm:t>
        <a:bodyPr/>
        <a:lstStyle/>
        <a:p>
          <a:endParaRPr lang="es-DO"/>
        </a:p>
      </dgm:t>
    </dgm:pt>
    <dgm:pt modelId="{0973A0FF-2F62-4160-9AE2-8A824B429C29}" type="sibTrans" cxnId="{A0CF7092-0915-467E-BA64-1AA2F0C42579}">
      <dgm:prSet/>
      <dgm:spPr/>
      <dgm:t>
        <a:bodyPr/>
        <a:lstStyle/>
        <a:p>
          <a:endParaRPr lang="es-DO"/>
        </a:p>
      </dgm:t>
    </dgm:pt>
    <dgm:pt modelId="{1535040E-0F89-4F7B-9A8B-D41F66724CFA}" type="pres">
      <dgm:prSet presAssocID="{4B8C24DA-5AA4-4120-A6DB-52DE24328717}" presName="Name0" presStyleCnt="0">
        <dgm:presLayoutVars>
          <dgm:dir/>
          <dgm:resizeHandles val="exact"/>
        </dgm:presLayoutVars>
      </dgm:prSet>
      <dgm:spPr/>
    </dgm:pt>
    <dgm:pt modelId="{22D9A454-8237-465A-B35E-1034BE947FE6}" type="pres">
      <dgm:prSet presAssocID="{0EDC6D8B-17DE-4AD5-9A76-4BA382FBDD85}" presName="node" presStyleLbl="node1" presStyleIdx="0" presStyleCnt="1" custLinFactNeighborX="12727">
        <dgm:presLayoutVars>
          <dgm:bulletEnabled val="1"/>
        </dgm:presLayoutVars>
      </dgm:prSet>
      <dgm:spPr/>
    </dgm:pt>
  </dgm:ptLst>
  <dgm:cxnLst>
    <dgm:cxn modelId="{A806BD1B-F4D8-413D-871F-6411DE257E14}" type="presOf" srcId="{0EDC6D8B-17DE-4AD5-9A76-4BA382FBDD85}" destId="{22D9A454-8237-465A-B35E-1034BE947FE6}" srcOrd="0" destOrd="0" presId="urn:microsoft.com/office/officeart/2005/8/layout/hList6"/>
    <dgm:cxn modelId="{A0CF7092-0915-467E-BA64-1AA2F0C42579}" srcId="{4B8C24DA-5AA4-4120-A6DB-52DE24328717}" destId="{0EDC6D8B-17DE-4AD5-9A76-4BA382FBDD85}" srcOrd="0" destOrd="0" parTransId="{16DC2BFB-6214-44C3-BB3C-167E23FA9146}" sibTransId="{0973A0FF-2F62-4160-9AE2-8A824B429C29}"/>
    <dgm:cxn modelId="{86F1D8EB-394B-4C53-8F66-D62A3F992411}" type="presOf" srcId="{4B8C24DA-5AA4-4120-A6DB-52DE24328717}" destId="{1535040E-0F89-4F7B-9A8B-D41F66724CFA}" srcOrd="0" destOrd="0" presId="urn:microsoft.com/office/officeart/2005/8/layout/hList6"/>
    <dgm:cxn modelId="{44C452D5-0AD8-40AA-9F82-FFD66CDFCD20}" type="presParOf" srcId="{1535040E-0F89-4F7B-9A8B-D41F66724CFA}" destId="{22D9A454-8237-465A-B35E-1034BE947FE6}"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8C24DA-5AA4-4120-A6DB-52DE243287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DO"/>
        </a:p>
      </dgm:t>
    </dgm:pt>
    <dgm:pt modelId="{0EDC6D8B-17DE-4AD5-9A76-4BA382FBDD85}">
      <dgm:prSet phldrT="[Texto]" custT="1"/>
      <dgm:spPr>
        <a:solidFill>
          <a:schemeClr val="bg1">
            <a:lumMod val="85000"/>
          </a:schemeClr>
        </a:solidFill>
        <a:ln>
          <a:solidFill>
            <a:srgbClr val="FF0000"/>
          </a:solidFill>
        </a:ln>
      </dgm:spPr>
      <dgm:t>
        <a:bodyPr/>
        <a:lstStyle/>
        <a:p>
          <a:pPr algn="just"/>
          <a:endParaRPr lang="es-DO" sz="1600" dirty="0">
            <a:solidFill>
              <a:schemeClr val="tx1"/>
            </a:solidFill>
          </a:endParaRPr>
        </a:p>
      </dgm:t>
    </dgm:pt>
    <dgm:pt modelId="{16DC2BFB-6214-44C3-BB3C-167E23FA9146}" type="parTrans" cxnId="{A0CF7092-0915-467E-BA64-1AA2F0C42579}">
      <dgm:prSet/>
      <dgm:spPr/>
      <dgm:t>
        <a:bodyPr/>
        <a:lstStyle/>
        <a:p>
          <a:endParaRPr lang="es-DO"/>
        </a:p>
      </dgm:t>
    </dgm:pt>
    <dgm:pt modelId="{0973A0FF-2F62-4160-9AE2-8A824B429C29}" type="sibTrans" cxnId="{A0CF7092-0915-467E-BA64-1AA2F0C42579}">
      <dgm:prSet/>
      <dgm:spPr/>
      <dgm:t>
        <a:bodyPr/>
        <a:lstStyle/>
        <a:p>
          <a:endParaRPr lang="es-DO"/>
        </a:p>
      </dgm:t>
    </dgm:pt>
    <dgm:pt modelId="{144C153B-7F8D-4022-BD40-047B636B32A9}">
      <dgm:prSet phldrT="[Texto]" custT="1"/>
      <dgm:spPr>
        <a:solidFill>
          <a:schemeClr val="bg1">
            <a:lumMod val="85000"/>
          </a:schemeClr>
        </a:solidFill>
        <a:ln>
          <a:solidFill>
            <a:srgbClr val="FF0000"/>
          </a:solidFill>
        </a:ln>
      </dgm:spPr>
      <dgm:t>
        <a:bodyPr/>
        <a:lstStyle/>
        <a:p>
          <a:pPr algn="just"/>
          <a:endParaRPr lang="es-DO" sz="1600" dirty="0">
            <a:solidFill>
              <a:schemeClr val="tx1"/>
            </a:solidFill>
          </a:endParaRPr>
        </a:p>
      </dgm:t>
    </dgm:pt>
    <dgm:pt modelId="{240A5E41-A7C0-4EE4-9A21-0A8C725FB461}" type="parTrans" cxnId="{3473A9A1-7350-4039-B645-9F6A72741BEF}">
      <dgm:prSet/>
      <dgm:spPr/>
      <dgm:t>
        <a:bodyPr/>
        <a:lstStyle/>
        <a:p>
          <a:endParaRPr lang="es-DO"/>
        </a:p>
      </dgm:t>
    </dgm:pt>
    <dgm:pt modelId="{3C157898-EE2E-4136-AA9E-3F252A990BA9}" type="sibTrans" cxnId="{3473A9A1-7350-4039-B645-9F6A72741BEF}">
      <dgm:prSet/>
      <dgm:spPr/>
      <dgm:t>
        <a:bodyPr/>
        <a:lstStyle/>
        <a:p>
          <a:endParaRPr lang="es-DO"/>
        </a:p>
      </dgm:t>
    </dgm:pt>
    <dgm:pt modelId="{8E8B1AF0-3F72-4E10-B7E0-57348799AE8D}">
      <dgm:prSet phldrT="[Texto]" custT="1"/>
      <dgm:spPr>
        <a:solidFill>
          <a:schemeClr val="bg1">
            <a:lumMod val="85000"/>
          </a:schemeClr>
        </a:solidFill>
        <a:ln>
          <a:solidFill>
            <a:srgbClr val="FF0000"/>
          </a:solidFill>
        </a:ln>
      </dgm:spPr>
      <dgm:t>
        <a:bodyPr/>
        <a:lstStyle/>
        <a:p>
          <a:pPr algn="l"/>
          <a:endParaRPr lang="es-DO" sz="1600" dirty="0">
            <a:solidFill>
              <a:schemeClr val="tx1"/>
            </a:solidFill>
          </a:endParaRPr>
        </a:p>
      </dgm:t>
    </dgm:pt>
    <dgm:pt modelId="{349EBC7E-AEF5-42A6-A41C-BDC3878CE15B}" type="parTrans" cxnId="{A518B634-6C38-4219-98B4-06E660AE9422}">
      <dgm:prSet/>
      <dgm:spPr/>
      <dgm:t>
        <a:bodyPr/>
        <a:lstStyle/>
        <a:p>
          <a:endParaRPr lang="es-DO"/>
        </a:p>
      </dgm:t>
    </dgm:pt>
    <dgm:pt modelId="{29C999A7-CB0B-4F36-BD1D-1386A0B29F77}" type="sibTrans" cxnId="{A518B634-6C38-4219-98B4-06E660AE9422}">
      <dgm:prSet/>
      <dgm:spPr/>
      <dgm:t>
        <a:bodyPr/>
        <a:lstStyle/>
        <a:p>
          <a:endParaRPr lang="es-DO"/>
        </a:p>
      </dgm:t>
    </dgm:pt>
    <dgm:pt modelId="{1535040E-0F89-4F7B-9A8B-D41F66724CFA}" type="pres">
      <dgm:prSet presAssocID="{4B8C24DA-5AA4-4120-A6DB-52DE24328717}" presName="Name0" presStyleCnt="0">
        <dgm:presLayoutVars>
          <dgm:dir/>
          <dgm:resizeHandles val="exact"/>
        </dgm:presLayoutVars>
      </dgm:prSet>
      <dgm:spPr/>
    </dgm:pt>
    <dgm:pt modelId="{22D9A454-8237-465A-B35E-1034BE947FE6}" type="pres">
      <dgm:prSet presAssocID="{0EDC6D8B-17DE-4AD5-9A76-4BA382FBDD85}" presName="node" presStyleLbl="node1" presStyleIdx="0" presStyleCnt="3" custLinFactX="-3846" custLinFactNeighborX="-100000" custLinFactNeighborY="-3386">
        <dgm:presLayoutVars>
          <dgm:bulletEnabled val="1"/>
        </dgm:presLayoutVars>
      </dgm:prSet>
      <dgm:spPr/>
    </dgm:pt>
    <dgm:pt modelId="{252FF7A9-9166-4B0C-AE52-BA75772C0629}" type="pres">
      <dgm:prSet presAssocID="{0973A0FF-2F62-4160-9AE2-8A824B429C29}" presName="sibTrans" presStyleCnt="0"/>
      <dgm:spPr/>
    </dgm:pt>
    <dgm:pt modelId="{658D3F07-B88E-4FEE-BBC6-9E4902A9C4DC}" type="pres">
      <dgm:prSet presAssocID="{144C153B-7F8D-4022-BD40-047B636B32A9}" presName="node" presStyleLbl="node1" presStyleIdx="1" presStyleCnt="3" custLinFactNeighborX="1" custLinFactNeighborY="-1339">
        <dgm:presLayoutVars>
          <dgm:bulletEnabled val="1"/>
        </dgm:presLayoutVars>
      </dgm:prSet>
      <dgm:spPr/>
    </dgm:pt>
    <dgm:pt modelId="{CE2D8D94-DBD6-4E9E-B0D4-CB237DE45E35}" type="pres">
      <dgm:prSet presAssocID="{3C157898-EE2E-4136-AA9E-3F252A990BA9}" presName="sibTrans" presStyleCnt="0"/>
      <dgm:spPr/>
    </dgm:pt>
    <dgm:pt modelId="{3BE9760C-624C-4586-9ADA-DFE61CB5F9B1}" type="pres">
      <dgm:prSet presAssocID="{8E8B1AF0-3F72-4E10-B7E0-57348799AE8D}" presName="node" presStyleLbl="node1" presStyleIdx="2" presStyleCnt="3">
        <dgm:presLayoutVars>
          <dgm:bulletEnabled val="1"/>
        </dgm:presLayoutVars>
      </dgm:prSet>
      <dgm:spPr/>
    </dgm:pt>
  </dgm:ptLst>
  <dgm:cxnLst>
    <dgm:cxn modelId="{EC112601-CE1B-4191-8004-3EB7FE00853C}" type="presOf" srcId="{8E8B1AF0-3F72-4E10-B7E0-57348799AE8D}" destId="{3BE9760C-624C-4586-9ADA-DFE61CB5F9B1}" srcOrd="0" destOrd="0" presId="urn:microsoft.com/office/officeart/2005/8/layout/hList6"/>
    <dgm:cxn modelId="{A806BD1B-F4D8-413D-871F-6411DE257E14}" type="presOf" srcId="{0EDC6D8B-17DE-4AD5-9A76-4BA382FBDD85}" destId="{22D9A454-8237-465A-B35E-1034BE947FE6}" srcOrd="0" destOrd="0" presId="urn:microsoft.com/office/officeart/2005/8/layout/hList6"/>
    <dgm:cxn modelId="{A518B634-6C38-4219-98B4-06E660AE9422}" srcId="{4B8C24DA-5AA4-4120-A6DB-52DE24328717}" destId="{8E8B1AF0-3F72-4E10-B7E0-57348799AE8D}" srcOrd="2" destOrd="0" parTransId="{349EBC7E-AEF5-42A6-A41C-BDC3878CE15B}" sibTransId="{29C999A7-CB0B-4F36-BD1D-1386A0B29F77}"/>
    <dgm:cxn modelId="{A0CF7092-0915-467E-BA64-1AA2F0C42579}" srcId="{4B8C24DA-5AA4-4120-A6DB-52DE24328717}" destId="{0EDC6D8B-17DE-4AD5-9A76-4BA382FBDD85}" srcOrd="0" destOrd="0" parTransId="{16DC2BFB-6214-44C3-BB3C-167E23FA9146}" sibTransId="{0973A0FF-2F62-4160-9AE2-8A824B429C29}"/>
    <dgm:cxn modelId="{3473A9A1-7350-4039-B645-9F6A72741BEF}" srcId="{4B8C24DA-5AA4-4120-A6DB-52DE24328717}" destId="{144C153B-7F8D-4022-BD40-047B636B32A9}" srcOrd="1" destOrd="0" parTransId="{240A5E41-A7C0-4EE4-9A21-0A8C725FB461}" sibTransId="{3C157898-EE2E-4136-AA9E-3F252A990BA9}"/>
    <dgm:cxn modelId="{95D934BD-6197-4A8E-B474-2873A7CECF9C}" type="presOf" srcId="{144C153B-7F8D-4022-BD40-047B636B32A9}" destId="{658D3F07-B88E-4FEE-BBC6-9E4902A9C4DC}" srcOrd="0" destOrd="0" presId="urn:microsoft.com/office/officeart/2005/8/layout/hList6"/>
    <dgm:cxn modelId="{86F1D8EB-394B-4C53-8F66-D62A3F992411}" type="presOf" srcId="{4B8C24DA-5AA4-4120-A6DB-52DE24328717}" destId="{1535040E-0F89-4F7B-9A8B-D41F66724CFA}" srcOrd="0" destOrd="0" presId="urn:microsoft.com/office/officeart/2005/8/layout/hList6"/>
    <dgm:cxn modelId="{44C452D5-0AD8-40AA-9F82-FFD66CDFCD20}" type="presParOf" srcId="{1535040E-0F89-4F7B-9A8B-D41F66724CFA}" destId="{22D9A454-8237-465A-B35E-1034BE947FE6}" srcOrd="0" destOrd="0" presId="urn:microsoft.com/office/officeart/2005/8/layout/hList6"/>
    <dgm:cxn modelId="{DBCCD12D-3D1D-44B9-996F-6858D9383595}" type="presParOf" srcId="{1535040E-0F89-4F7B-9A8B-D41F66724CFA}" destId="{252FF7A9-9166-4B0C-AE52-BA75772C0629}" srcOrd="1" destOrd="0" presId="urn:microsoft.com/office/officeart/2005/8/layout/hList6"/>
    <dgm:cxn modelId="{500CD247-3112-4BC2-A1A0-BEB81287F5D2}" type="presParOf" srcId="{1535040E-0F89-4F7B-9A8B-D41F66724CFA}" destId="{658D3F07-B88E-4FEE-BBC6-9E4902A9C4DC}" srcOrd="2" destOrd="0" presId="urn:microsoft.com/office/officeart/2005/8/layout/hList6"/>
    <dgm:cxn modelId="{D40BD165-5356-4E75-81CC-91040E62B1D7}" type="presParOf" srcId="{1535040E-0F89-4F7B-9A8B-D41F66724CFA}" destId="{CE2D8D94-DBD6-4E9E-B0D4-CB237DE45E35}" srcOrd="3" destOrd="0" presId="urn:microsoft.com/office/officeart/2005/8/layout/hList6"/>
    <dgm:cxn modelId="{0B9C23FE-6CF7-4D51-B285-EEE350534480}" type="presParOf" srcId="{1535040E-0F89-4F7B-9A8B-D41F66724CFA}" destId="{3BE9760C-624C-4586-9ADA-DFE61CB5F9B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8C24DA-5AA4-4120-A6DB-52DE243287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DO"/>
        </a:p>
      </dgm:t>
    </dgm:pt>
    <dgm:pt modelId="{0EDC6D8B-17DE-4AD5-9A76-4BA382FBDD85}">
      <dgm:prSet phldrT="[Texto]" custT="1"/>
      <dgm:spPr>
        <a:solidFill>
          <a:schemeClr val="bg1">
            <a:lumMod val="85000"/>
          </a:schemeClr>
        </a:solidFill>
        <a:ln>
          <a:solidFill>
            <a:srgbClr val="FF0000"/>
          </a:solidFill>
        </a:ln>
      </dgm:spPr>
      <dgm:t>
        <a:bodyPr/>
        <a:lstStyle/>
        <a:p>
          <a:pPr algn="just"/>
          <a:endParaRPr lang="es-DO" sz="1600" dirty="0">
            <a:solidFill>
              <a:schemeClr val="tx1"/>
            </a:solidFill>
          </a:endParaRPr>
        </a:p>
      </dgm:t>
    </dgm:pt>
    <dgm:pt modelId="{16DC2BFB-6214-44C3-BB3C-167E23FA9146}" type="parTrans" cxnId="{A0CF7092-0915-467E-BA64-1AA2F0C42579}">
      <dgm:prSet/>
      <dgm:spPr/>
      <dgm:t>
        <a:bodyPr/>
        <a:lstStyle/>
        <a:p>
          <a:endParaRPr lang="es-DO"/>
        </a:p>
      </dgm:t>
    </dgm:pt>
    <dgm:pt modelId="{0973A0FF-2F62-4160-9AE2-8A824B429C29}" type="sibTrans" cxnId="{A0CF7092-0915-467E-BA64-1AA2F0C42579}">
      <dgm:prSet/>
      <dgm:spPr/>
      <dgm:t>
        <a:bodyPr/>
        <a:lstStyle/>
        <a:p>
          <a:endParaRPr lang="es-DO"/>
        </a:p>
      </dgm:t>
    </dgm:pt>
    <dgm:pt modelId="{144C153B-7F8D-4022-BD40-047B636B32A9}">
      <dgm:prSet phldrT="[Texto]" custT="1"/>
      <dgm:spPr>
        <a:solidFill>
          <a:schemeClr val="bg1">
            <a:lumMod val="85000"/>
          </a:schemeClr>
        </a:solidFill>
        <a:ln>
          <a:solidFill>
            <a:srgbClr val="FF0000"/>
          </a:solidFill>
        </a:ln>
      </dgm:spPr>
      <dgm:t>
        <a:bodyPr/>
        <a:lstStyle/>
        <a:p>
          <a:pPr algn="just"/>
          <a:endParaRPr lang="es-DO" sz="1600" dirty="0">
            <a:solidFill>
              <a:schemeClr val="tx1"/>
            </a:solidFill>
          </a:endParaRPr>
        </a:p>
      </dgm:t>
    </dgm:pt>
    <dgm:pt modelId="{240A5E41-A7C0-4EE4-9A21-0A8C725FB461}" type="parTrans" cxnId="{3473A9A1-7350-4039-B645-9F6A72741BEF}">
      <dgm:prSet/>
      <dgm:spPr/>
      <dgm:t>
        <a:bodyPr/>
        <a:lstStyle/>
        <a:p>
          <a:endParaRPr lang="es-DO"/>
        </a:p>
      </dgm:t>
    </dgm:pt>
    <dgm:pt modelId="{3C157898-EE2E-4136-AA9E-3F252A990BA9}" type="sibTrans" cxnId="{3473A9A1-7350-4039-B645-9F6A72741BEF}">
      <dgm:prSet/>
      <dgm:spPr/>
      <dgm:t>
        <a:bodyPr/>
        <a:lstStyle/>
        <a:p>
          <a:endParaRPr lang="es-DO"/>
        </a:p>
      </dgm:t>
    </dgm:pt>
    <dgm:pt modelId="{1535040E-0F89-4F7B-9A8B-D41F66724CFA}" type="pres">
      <dgm:prSet presAssocID="{4B8C24DA-5AA4-4120-A6DB-52DE24328717}" presName="Name0" presStyleCnt="0">
        <dgm:presLayoutVars>
          <dgm:dir/>
          <dgm:resizeHandles val="exact"/>
        </dgm:presLayoutVars>
      </dgm:prSet>
      <dgm:spPr/>
    </dgm:pt>
    <dgm:pt modelId="{22D9A454-8237-465A-B35E-1034BE947FE6}" type="pres">
      <dgm:prSet presAssocID="{0EDC6D8B-17DE-4AD5-9A76-4BA382FBDD85}" presName="node" presStyleLbl="node1" presStyleIdx="0" presStyleCnt="2" custScaleX="85194" custLinFactNeighborX="12727">
        <dgm:presLayoutVars>
          <dgm:bulletEnabled val="1"/>
        </dgm:presLayoutVars>
      </dgm:prSet>
      <dgm:spPr/>
    </dgm:pt>
    <dgm:pt modelId="{252FF7A9-9166-4B0C-AE52-BA75772C0629}" type="pres">
      <dgm:prSet presAssocID="{0973A0FF-2F62-4160-9AE2-8A824B429C29}" presName="sibTrans" presStyleCnt="0"/>
      <dgm:spPr/>
    </dgm:pt>
    <dgm:pt modelId="{658D3F07-B88E-4FEE-BBC6-9E4902A9C4DC}" type="pres">
      <dgm:prSet presAssocID="{144C153B-7F8D-4022-BD40-047B636B32A9}" presName="node" presStyleLbl="node1" presStyleIdx="1" presStyleCnt="2" custLinFactNeighborX="1" custLinFactNeighborY="-1339">
        <dgm:presLayoutVars>
          <dgm:bulletEnabled val="1"/>
        </dgm:presLayoutVars>
      </dgm:prSet>
      <dgm:spPr/>
    </dgm:pt>
  </dgm:ptLst>
  <dgm:cxnLst>
    <dgm:cxn modelId="{A806BD1B-F4D8-413D-871F-6411DE257E14}" type="presOf" srcId="{0EDC6D8B-17DE-4AD5-9A76-4BA382FBDD85}" destId="{22D9A454-8237-465A-B35E-1034BE947FE6}" srcOrd="0" destOrd="0" presId="urn:microsoft.com/office/officeart/2005/8/layout/hList6"/>
    <dgm:cxn modelId="{A0CF7092-0915-467E-BA64-1AA2F0C42579}" srcId="{4B8C24DA-5AA4-4120-A6DB-52DE24328717}" destId="{0EDC6D8B-17DE-4AD5-9A76-4BA382FBDD85}" srcOrd="0" destOrd="0" parTransId="{16DC2BFB-6214-44C3-BB3C-167E23FA9146}" sibTransId="{0973A0FF-2F62-4160-9AE2-8A824B429C29}"/>
    <dgm:cxn modelId="{3473A9A1-7350-4039-B645-9F6A72741BEF}" srcId="{4B8C24DA-5AA4-4120-A6DB-52DE24328717}" destId="{144C153B-7F8D-4022-BD40-047B636B32A9}" srcOrd="1" destOrd="0" parTransId="{240A5E41-A7C0-4EE4-9A21-0A8C725FB461}" sibTransId="{3C157898-EE2E-4136-AA9E-3F252A990BA9}"/>
    <dgm:cxn modelId="{95D934BD-6197-4A8E-B474-2873A7CECF9C}" type="presOf" srcId="{144C153B-7F8D-4022-BD40-047B636B32A9}" destId="{658D3F07-B88E-4FEE-BBC6-9E4902A9C4DC}" srcOrd="0" destOrd="0" presId="urn:microsoft.com/office/officeart/2005/8/layout/hList6"/>
    <dgm:cxn modelId="{86F1D8EB-394B-4C53-8F66-D62A3F992411}" type="presOf" srcId="{4B8C24DA-5AA4-4120-A6DB-52DE24328717}" destId="{1535040E-0F89-4F7B-9A8B-D41F66724CFA}" srcOrd="0" destOrd="0" presId="urn:microsoft.com/office/officeart/2005/8/layout/hList6"/>
    <dgm:cxn modelId="{44C452D5-0AD8-40AA-9F82-FFD66CDFCD20}" type="presParOf" srcId="{1535040E-0F89-4F7B-9A8B-D41F66724CFA}" destId="{22D9A454-8237-465A-B35E-1034BE947FE6}" srcOrd="0" destOrd="0" presId="urn:microsoft.com/office/officeart/2005/8/layout/hList6"/>
    <dgm:cxn modelId="{DBCCD12D-3D1D-44B9-996F-6858D9383595}" type="presParOf" srcId="{1535040E-0F89-4F7B-9A8B-D41F66724CFA}" destId="{252FF7A9-9166-4B0C-AE52-BA75772C0629}" srcOrd="1" destOrd="0" presId="urn:microsoft.com/office/officeart/2005/8/layout/hList6"/>
    <dgm:cxn modelId="{500CD247-3112-4BC2-A1A0-BEB81287F5D2}" type="presParOf" srcId="{1535040E-0F89-4F7B-9A8B-D41F66724CFA}" destId="{658D3F07-B88E-4FEE-BBC6-9E4902A9C4DC}"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chemeClr val="bg2">
            <a:lumMod val="90000"/>
            <a:alpha val="50000"/>
          </a:scheme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Manual Control Interno, Basado en Riesgos PLA/FT/PADM</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230647" custScaleY="206829">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custT="1"/>
      <dgm:spPr>
        <a:solidFill>
          <a:srgbClr val="92D050">
            <a:alpha val="50000"/>
          </a:srgbClr>
        </a:solidFill>
        <a:ln>
          <a:solidFill>
            <a:srgbClr val="FF0000"/>
          </a:solidFill>
        </a:ln>
      </dgm:spPr>
      <dgm:t>
        <a:bodyPr/>
        <a:lstStyle/>
        <a:p>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Código de Ética</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X="100000" custLinFactNeighborX="184516" custLinFactNeighborY="55037">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chemeClr val="bg2">
            <a:lumMod val="75000"/>
            <a:alpha val="50000"/>
          </a:scheme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Régimen de Sanciones Disciplinarias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rgbClr val="92D050">
            <a:alpha val="50000"/>
          </a:srgb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Entrenamiento al Personal</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custT="1"/>
      <dgm:spPr>
        <a:solidFill>
          <a:schemeClr val="bg2">
            <a:lumMod val="75000"/>
            <a:alpha val="50000"/>
          </a:schemeClr>
        </a:solidFill>
        <a:ln>
          <a:solidFill>
            <a:srgbClr val="FF0000"/>
          </a:solidFill>
        </a:ln>
      </dgm:spPr>
      <dgm:t>
        <a:bodyPr/>
        <a:lstStyle/>
        <a:p>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a sus Clientes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X="139873" custLinFactY="100000" custLinFactNeighborX="200000" custLinFactNeighborY="168072">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custT="1"/>
      <dgm:spPr>
        <a:solidFill>
          <a:srgbClr val="92D050">
            <a:alpha val="50000"/>
          </a:srgbClr>
        </a:solidFill>
        <a:ln>
          <a:solidFill>
            <a:srgbClr val="FF0000"/>
          </a:solidFill>
        </a:ln>
      </dgm:spPr>
      <dgm:t>
        <a:bodyPr/>
        <a:lstStyle/>
        <a:p>
          <a:r>
            <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a sus Empleados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X="41444" custLinFactY="58364" custLinFactNeighborX="100000" custLinFactNeighborY="100000">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chemeClr val="bg2">
            <a:lumMod val="75000"/>
            <a:alpha val="50000"/>
          </a:scheme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Reportar Transacciones en Efectivo Superiores a US$15,000.00</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08A9C-C0AA-4772-AE15-01D017D420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DO"/>
        </a:p>
      </dgm:t>
    </dgm:pt>
    <dgm:pt modelId="{3E798B03-9AC3-4E32-9E30-28F88DE73954}">
      <dgm:prSet/>
      <dgm:spPr>
        <a:solidFill>
          <a:srgbClr val="92D050">
            <a:alpha val="50000"/>
          </a:srgbClr>
        </a:solidFill>
        <a:ln>
          <a:solidFill>
            <a:srgbClr val="FF0000"/>
          </a:solidFill>
        </a:ln>
      </dgm:spPr>
      <dgm:t>
        <a:bodyPr/>
        <a:lstStyle/>
        <a:p>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Reportar Operaciones Sospechosas</a:t>
          </a:r>
        </a:p>
      </dgm:t>
    </dgm:pt>
    <dgm:pt modelId="{42DF7B65-D9C2-4163-A2E3-0744AFA59F9C}" type="parTrans" cxnId="{960D499C-3386-4F3A-BB62-1BBE88044679}">
      <dgm:prSet/>
      <dgm:spPr/>
      <dgm:t>
        <a:bodyPr/>
        <a:lstStyle/>
        <a:p>
          <a:endParaRPr lang="es-DO"/>
        </a:p>
      </dgm:t>
    </dgm:pt>
    <dgm:pt modelId="{0466D37B-5042-4E94-9976-C0AD0B7A8738}" type="sibTrans" cxnId="{960D499C-3386-4F3A-BB62-1BBE88044679}">
      <dgm:prSet/>
      <dgm:spPr/>
      <dgm:t>
        <a:bodyPr/>
        <a:lstStyle/>
        <a:p>
          <a:endParaRPr lang="es-DO"/>
        </a:p>
      </dgm:t>
    </dgm:pt>
    <dgm:pt modelId="{BA70F063-BA30-4381-BD0B-41AA6A36BC36}" type="pres">
      <dgm:prSet presAssocID="{FFC08A9C-C0AA-4772-AE15-01D017D4203B}" presName="Name0" presStyleCnt="0">
        <dgm:presLayoutVars>
          <dgm:dir/>
          <dgm:resizeHandles val="exact"/>
        </dgm:presLayoutVars>
      </dgm:prSet>
      <dgm:spPr/>
    </dgm:pt>
    <dgm:pt modelId="{E9F1C9AB-896D-4007-A3A9-427DBEEB6817}" type="pres">
      <dgm:prSet presAssocID="{3E798B03-9AC3-4E32-9E30-28F88DE73954}" presName="Name5" presStyleLbl="vennNode1" presStyleIdx="0" presStyleCnt="1" custScaleX="170667" custScaleY="142738" custLinFactNeighborX="-84348" custLinFactNeighborY="30367">
        <dgm:presLayoutVars>
          <dgm:bulletEnabled val="1"/>
        </dgm:presLayoutVars>
      </dgm:prSet>
      <dgm:spPr/>
    </dgm:pt>
  </dgm:ptLst>
  <dgm:cxnLst>
    <dgm:cxn modelId="{0A9AB748-6411-4B2D-84E9-C3D86D84B476}" type="presOf" srcId="{FFC08A9C-C0AA-4772-AE15-01D017D4203B}" destId="{BA70F063-BA30-4381-BD0B-41AA6A36BC36}" srcOrd="0" destOrd="0" presId="urn:microsoft.com/office/officeart/2005/8/layout/venn3"/>
    <dgm:cxn modelId="{960D499C-3386-4F3A-BB62-1BBE88044679}" srcId="{FFC08A9C-C0AA-4772-AE15-01D017D4203B}" destId="{3E798B03-9AC3-4E32-9E30-28F88DE73954}" srcOrd="0" destOrd="0" parTransId="{42DF7B65-D9C2-4163-A2E3-0744AFA59F9C}" sibTransId="{0466D37B-5042-4E94-9976-C0AD0B7A8738}"/>
    <dgm:cxn modelId="{8375EC9E-8B20-4C81-80BF-56158832040B}" type="presOf" srcId="{3E798B03-9AC3-4E32-9E30-28F88DE73954}" destId="{E9F1C9AB-896D-4007-A3A9-427DBEEB6817}" srcOrd="0" destOrd="0" presId="urn:microsoft.com/office/officeart/2005/8/layout/venn3"/>
    <dgm:cxn modelId="{26A9945D-5A5F-4DA4-B258-F688CCDCEB59}" type="presParOf" srcId="{BA70F063-BA30-4381-BD0B-41AA6A36BC36}" destId="{E9F1C9AB-896D-4007-A3A9-427DBEEB6817}" srcOrd="0" destOrd="0" presId="urn:microsoft.com/office/officeart/2005/8/layout/venn3"/>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0" y="50308"/>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3970" rIns="46419"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Oficiales de Cumplimiento</a:t>
          </a:r>
        </a:p>
      </dsp:txBody>
      <dsp:txXfrm>
        <a:off x="210811" y="226621"/>
        <a:ext cx="1017888" cy="851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1200" y="87884"/>
          <a:ext cx="1439510" cy="1203940"/>
        </a:xfrm>
        <a:prstGeom prst="ellipse">
          <a:avLst/>
        </a:prstGeom>
        <a:solidFill>
          <a:schemeClr val="bg2">
            <a:lumMod val="75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3970" rIns="46419"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Externas Periódicas</a:t>
          </a:r>
        </a:p>
      </dsp:txBody>
      <dsp:txXfrm>
        <a:off x="212011" y="264197"/>
        <a:ext cx="1017888" cy="8513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4091" y="1971"/>
          <a:ext cx="1542018" cy="1289672"/>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724" tIns="15240" rIns="49724"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Personas Expuestas Políticamente</a:t>
          </a:r>
        </a:p>
      </dsp:txBody>
      <dsp:txXfrm>
        <a:off x="229914" y="190839"/>
        <a:ext cx="1090372" cy="911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2400" y="175769"/>
          <a:ext cx="1439510" cy="1203940"/>
        </a:xfrm>
        <a:prstGeom prst="ellipse">
          <a:avLst/>
        </a:prstGeom>
        <a:solidFill>
          <a:schemeClr val="bg2">
            <a:lumMod val="75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7780" rIns="46419" bIns="17780" numCol="1" spcCol="1270" anchor="ctr" anchorCtr="0">
          <a:noAutofit/>
        </a:bodyPr>
        <a:lstStyle/>
        <a:p>
          <a:pPr marL="0" lvl="0" indent="0" algn="ctr" defTabSz="622300">
            <a:lnSpc>
              <a:spcPct val="90000"/>
            </a:lnSpc>
            <a:spcBef>
              <a:spcPct val="0"/>
            </a:spcBef>
            <a:spcAft>
              <a:spcPct val="35000"/>
            </a:spcAft>
            <a:buNone/>
          </a:pPr>
          <a:r>
            <a:rPr lang="es-DO" sz="1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 del Consejo de Seguridad NU</a:t>
          </a:r>
        </a:p>
      </dsp:txBody>
      <dsp:txXfrm>
        <a:off x="213211" y="352082"/>
        <a:ext cx="1017888" cy="8513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2400" y="175769"/>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Delitos Precedentes</a:t>
          </a:r>
        </a:p>
      </dsp:txBody>
      <dsp:txXfrm>
        <a:off x="213211" y="352082"/>
        <a:ext cx="1017888" cy="8513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A454-8237-465A-B35E-1034BE947FE6}">
      <dsp:nvSpPr>
        <dsp:cNvPr id="0" name=""/>
        <dsp:cNvSpPr/>
      </dsp:nvSpPr>
      <dsp:spPr>
        <a:xfrm rot="16200000">
          <a:off x="-904152"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just" defTabSz="800100">
            <a:lnSpc>
              <a:spcPct val="90000"/>
            </a:lnSpc>
            <a:spcBef>
              <a:spcPct val="0"/>
            </a:spcBef>
            <a:spcAft>
              <a:spcPct val="35000"/>
            </a:spcAft>
            <a:buNone/>
          </a:pPr>
          <a:r>
            <a:rPr lang="es-DO" sz="18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Registrar como Sujeto Obligado: </a:t>
          </a:r>
        </a:p>
        <a:p>
          <a:pPr marL="0" lvl="0" indent="0" algn="just" defTabSz="8001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la Unidad de Análisis Financiero (UAF)</a:t>
          </a:r>
          <a:endParaRPr lang="es-DO" sz="1600" kern="1200" dirty="0">
            <a:solidFill>
              <a:schemeClr val="tx1"/>
            </a:solidFill>
          </a:endParaRPr>
        </a:p>
      </dsp:txBody>
      <dsp:txXfrm rot="5400000">
        <a:off x="35154" y="1083732"/>
        <a:ext cx="3540056" cy="3251201"/>
      </dsp:txXfrm>
    </dsp:sp>
    <dsp:sp modelId="{658D3F07-B88E-4FEE-BBC6-9E4902A9C4DC}">
      <dsp:nvSpPr>
        <dsp:cNvPr id="0" name=""/>
        <dsp:cNvSpPr/>
      </dsp:nvSpPr>
      <dsp:spPr>
        <a:xfrm rot="16200000">
          <a:off x="2867616"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Desarrollar Estructura de 	Cumplimiento: </a:t>
          </a:r>
        </a:p>
        <a:p>
          <a:pPr marL="0" lvl="0" indent="0" algn="just" defTabSz="711200">
            <a:lnSpc>
              <a:spcPct val="90000"/>
            </a:lnSpc>
            <a:spcBef>
              <a:spcPct val="0"/>
            </a:spcBef>
            <a:spcAft>
              <a:spcPct val="35000"/>
            </a:spcAft>
            <a:buNone/>
          </a:pPr>
          <a:endParaRPr lang="es-DO" sz="13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Junta Directiva debe crear un Comité de Cumplimiento con la responsabilidad de: Revisar procedimientos, normas y controles; realizar reuniones periódicas; colaborar con el oficial de cumplimiento; revisar los reportes de transacciones sospechosas y cualquier otra actividad que garantice un cumplimiento efectivo.</a:t>
          </a:r>
        </a:p>
        <a:p>
          <a:pPr marL="0" lvl="0" indent="0" algn="just" defTabSz="711200">
            <a:lnSpc>
              <a:spcPct val="90000"/>
            </a:lnSpc>
            <a:spcBef>
              <a:spcPct val="0"/>
            </a:spcBef>
            <a:spcAft>
              <a:spcPct val="35000"/>
            </a:spcAft>
            <a:buNone/>
          </a:pPr>
          <a:endPar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-Designar al oficial de cumplimiento y notificarlo a las autoridades</a:t>
          </a:r>
          <a:endParaRPr lang="es-DO" sz="1400" kern="1200" dirty="0">
            <a:solidFill>
              <a:schemeClr val="tx1"/>
            </a:solidFill>
          </a:endParaRPr>
        </a:p>
      </dsp:txBody>
      <dsp:txXfrm rot="5400000">
        <a:off x="3806922" y="1083732"/>
        <a:ext cx="3540056" cy="3251201"/>
      </dsp:txXfrm>
    </dsp:sp>
    <dsp:sp modelId="{3BE9760C-624C-4586-9ADA-DFE61CB5F9B1}">
      <dsp:nvSpPr>
        <dsp:cNvPr id="0" name=""/>
        <dsp:cNvSpPr/>
      </dsp:nvSpPr>
      <dsp:spPr>
        <a:xfrm rot="16200000">
          <a:off x="6673177"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None/>
          </a:pP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Selección y Capacitación de Funcionarios y Empleados</a:t>
          </a:r>
        </a:p>
        <a:p>
          <a:pPr marL="0" lvl="0" indent="0" algn="l" defTabSz="711200">
            <a:lnSpc>
              <a:spcPct val="90000"/>
            </a:lnSpc>
            <a:spcBef>
              <a:spcPct val="0"/>
            </a:spcBef>
            <a:spcAft>
              <a:spcPct val="35000"/>
            </a:spcAft>
            <a:buNone/>
          </a:pPr>
          <a:r>
            <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-Desarrollar programas de capacitación para los Oficiales de Cumplimiento y para todo el Personal, por lo menos una vez al año.</a:t>
          </a:r>
        </a:p>
        <a:p>
          <a:pPr marL="0" lvl="0" indent="0" algn="l" defTabSz="711200">
            <a:lnSpc>
              <a:spcPct val="90000"/>
            </a:lnSpc>
            <a:spcBef>
              <a:spcPct val="0"/>
            </a:spcBef>
            <a:spcAft>
              <a:spcPct val="35000"/>
            </a:spcAft>
            <a:buNone/>
          </a:pPr>
          <a:endPar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s-DO" sz="1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-Diseñar y aplicar procedimientos para conocer a sus empleados</a:t>
          </a:r>
          <a:endParaRPr lang="es-DO" sz="1400" kern="1200" dirty="0">
            <a:solidFill>
              <a:schemeClr val="tx1"/>
            </a:solidFill>
          </a:endParaRPr>
        </a:p>
      </dsp:txBody>
      <dsp:txXfrm rot="5400000">
        <a:off x="7612483" y="1083732"/>
        <a:ext cx="3540056" cy="32512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A454-8237-465A-B35E-1034BE947FE6}">
      <dsp:nvSpPr>
        <dsp:cNvPr id="0" name=""/>
        <dsp:cNvSpPr/>
      </dsp:nvSpPr>
      <dsp:spPr>
        <a:xfrm rot="16200000">
          <a:off x="-840692" y="844338"/>
          <a:ext cx="5418667" cy="3729989"/>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Política de Conozca su Cliente </a:t>
          </a: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-Obtener de todos los 	clientes informaciones y documentos que permitan conocer su identidad, domicilio, actividad laboral, procedencia de fondos 	y cualquier otra información que garantice 	el conocimiento del cliente</a:t>
          </a: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-Verificar el beneficiario final según el tipo de seguro o bien asegurado</a:t>
          </a: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si es una persona expuesta políticamente </a:t>
          </a: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si forma parte de la Lista del Consejo de 	Seguridad de NU</a:t>
          </a:r>
          <a:endParaRPr lang="es-DO" sz="1600" kern="1200" dirty="0">
            <a:solidFill>
              <a:schemeClr val="tx1"/>
            </a:solidFill>
          </a:endParaRPr>
        </a:p>
      </dsp:txBody>
      <dsp:txXfrm rot="5400000">
        <a:off x="3647" y="1083732"/>
        <a:ext cx="3729989" cy="32512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A454-8237-465A-B35E-1034BE947FE6}">
      <dsp:nvSpPr>
        <dsp:cNvPr id="0" name=""/>
        <dsp:cNvSpPr/>
      </dsp:nvSpPr>
      <dsp:spPr>
        <a:xfrm rot="16200000">
          <a:off x="-939305"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endParaRPr lang="es-DO" sz="1600" kern="1200" dirty="0">
            <a:solidFill>
              <a:schemeClr val="tx1"/>
            </a:solidFill>
          </a:endParaRPr>
        </a:p>
      </dsp:txBody>
      <dsp:txXfrm rot="5400000">
        <a:off x="1" y="1083732"/>
        <a:ext cx="3540056" cy="3251201"/>
      </dsp:txXfrm>
    </dsp:sp>
    <dsp:sp modelId="{658D3F07-B88E-4FEE-BBC6-9E4902A9C4DC}">
      <dsp:nvSpPr>
        <dsp:cNvPr id="0" name=""/>
        <dsp:cNvSpPr/>
      </dsp:nvSpPr>
      <dsp:spPr>
        <a:xfrm rot="16200000">
          <a:off x="2867619"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endParaRPr lang="es-DO" sz="1600" kern="1200" dirty="0">
            <a:solidFill>
              <a:schemeClr val="tx1"/>
            </a:solidFill>
          </a:endParaRPr>
        </a:p>
      </dsp:txBody>
      <dsp:txXfrm rot="5400000">
        <a:off x="3806925" y="1083732"/>
        <a:ext cx="3540056" cy="3251201"/>
      </dsp:txXfrm>
    </dsp:sp>
    <dsp:sp modelId="{3BE9760C-624C-4586-9ADA-DFE61CB5F9B1}">
      <dsp:nvSpPr>
        <dsp:cNvPr id="0" name=""/>
        <dsp:cNvSpPr/>
      </dsp:nvSpPr>
      <dsp:spPr>
        <a:xfrm rot="16200000">
          <a:off x="6673177" y="939305"/>
          <a:ext cx="5418667" cy="3540056"/>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None/>
          </a:pPr>
          <a:endParaRPr lang="es-DO" sz="1600" kern="1200" dirty="0">
            <a:solidFill>
              <a:schemeClr val="tx1"/>
            </a:solidFill>
          </a:endParaRPr>
        </a:p>
      </dsp:txBody>
      <dsp:txXfrm rot="5400000">
        <a:off x="7612483" y="1083732"/>
        <a:ext cx="3540056" cy="32512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A454-8237-465A-B35E-1034BE947FE6}">
      <dsp:nvSpPr>
        <dsp:cNvPr id="0" name=""/>
        <dsp:cNvSpPr/>
      </dsp:nvSpPr>
      <dsp:spPr>
        <a:xfrm rot="16200000">
          <a:off x="-833661" y="877917"/>
          <a:ext cx="5418667" cy="3662831"/>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endParaRPr lang="es-DO" sz="1600" kern="1200" dirty="0">
            <a:solidFill>
              <a:schemeClr val="tx1"/>
            </a:solidFill>
          </a:endParaRPr>
        </a:p>
      </dsp:txBody>
      <dsp:txXfrm rot="5400000">
        <a:off x="44257" y="1083732"/>
        <a:ext cx="3662831" cy="3251201"/>
      </dsp:txXfrm>
    </dsp:sp>
    <dsp:sp modelId="{658D3F07-B88E-4FEE-BBC6-9E4902A9C4DC}">
      <dsp:nvSpPr>
        <dsp:cNvPr id="0" name=""/>
        <dsp:cNvSpPr/>
      </dsp:nvSpPr>
      <dsp:spPr>
        <a:xfrm rot="16200000">
          <a:off x="3428874" y="559633"/>
          <a:ext cx="5418667" cy="4299400"/>
        </a:xfrm>
        <a:prstGeom prst="flowChartManualOperation">
          <a:avLst/>
        </a:prstGeom>
        <a:solidFill>
          <a:schemeClr val="bg1">
            <a:lumMod val="8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endParaRPr lang="es-DO" sz="1600" kern="1200" dirty="0">
            <a:solidFill>
              <a:schemeClr val="tx1"/>
            </a:solidFill>
          </a:endParaRPr>
        </a:p>
      </dsp:txBody>
      <dsp:txXfrm rot="5400000">
        <a:off x="3988508" y="1083732"/>
        <a:ext cx="4299400"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1572" y="727"/>
          <a:ext cx="1438765" cy="1290189"/>
        </a:xfrm>
        <a:prstGeom prst="ellipse">
          <a:avLst/>
        </a:prstGeom>
        <a:solidFill>
          <a:schemeClr val="bg2">
            <a:lumMod val="90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330" tIns="13970" rIns="34330"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Manual Control Interno, Basado en Riesgos PLA/FT/PADM</a:t>
          </a:r>
        </a:p>
      </dsp:txBody>
      <dsp:txXfrm>
        <a:off x="212274" y="189671"/>
        <a:ext cx="1017361" cy="912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2400" y="175769"/>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Código de Ética</a:t>
          </a:r>
        </a:p>
      </dsp:txBody>
      <dsp:txXfrm>
        <a:off x="213211" y="352082"/>
        <a:ext cx="1017888" cy="851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1200" y="87884"/>
          <a:ext cx="1439510" cy="1203940"/>
        </a:xfrm>
        <a:prstGeom prst="ellipse">
          <a:avLst/>
        </a:prstGeom>
        <a:solidFill>
          <a:schemeClr val="bg2">
            <a:lumMod val="75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Régimen de Sanciones Disciplinarias</a:t>
          </a:r>
        </a:p>
      </dsp:txBody>
      <dsp:txXfrm>
        <a:off x="212011" y="264197"/>
        <a:ext cx="1017888" cy="851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1200" y="87884"/>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3970" rIns="46419"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Entrenamiento al Personal</a:t>
          </a:r>
        </a:p>
      </dsp:txBody>
      <dsp:txXfrm>
        <a:off x="212011" y="264197"/>
        <a:ext cx="1017888" cy="851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2400" y="175769"/>
          <a:ext cx="1439510" cy="1203940"/>
        </a:xfrm>
        <a:prstGeom prst="ellipse">
          <a:avLst/>
        </a:prstGeom>
        <a:solidFill>
          <a:schemeClr val="bg2">
            <a:lumMod val="75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a sus Clientes</a:t>
          </a:r>
        </a:p>
      </dsp:txBody>
      <dsp:txXfrm>
        <a:off x="213211" y="352082"/>
        <a:ext cx="1017888" cy="851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2400" y="175769"/>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3970" rIns="46419"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 a sus Empleados</a:t>
          </a:r>
        </a:p>
      </dsp:txBody>
      <dsp:txXfrm>
        <a:off x="213211" y="352082"/>
        <a:ext cx="1017888" cy="851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1200" y="87884"/>
          <a:ext cx="1439510" cy="1203940"/>
        </a:xfrm>
        <a:prstGeom prst="ellipse">
          <a:avLst/>
        </a:prstGeom>
        <a:solidFill>
          <a:schemeClr val="bg2">
            <a:lumMod val="75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3970" rIns="46419" bIns="13970" numCol="1" spcCol="1270" anchor="ctr" anchorCtr="0">
          <a:noAutofit/>
        </a:bodyPr>
        <a:lstStyle/>
        <a:p>
          <a:pPr marL="0" lvl="0" indent="0" algn="ctr" defTabSz="488950">
            <a:lnSpc>
              <a:spcPct val="90000"/>
            </a:lnSpc>
            <a:spcBef>
              <a:spcPct val="0"/>
            </a:spcBef>
            <a:spcAft>
              <a:spcPct val="35000"/>
            </a:spcAft>
            <a:buNone/>
          </a:pPr>
          <a:r>
            <a:rPr lang="es-DO" sz="11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Reportar Transacciones en Efectivo Superiores a US$15,000.00</a:t>
          </a:r>
        </a:p>
      </dsp:txBody>
      <dsp:txXfrm>
        <a:off x="212011" y="264197"/>
        <a:ext cx="1017888" cy="851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C9AB-896D-4007-A3A9-427DBEEB6817}">
      <dsp:nvSpPr>
        <dsp:cNvPr id="0" name=""/>
        <dsp:cNvSpPr/>
      </dsp:nvSpPr>
      <dsp:spPr>
        <a:xfrm>
          <a:off x="0" y="175769"/>
          <a:ext cx="1439510" cy="1203940"/>
        </a:xfrm>
        <a:prstGeom prst="ellipse">
          <a:avLst/>
        </a:prstGeom>
        <a:solidFill>
          <a:srgbClr val="92D050">
            <a:alpha val="5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Reportar Operaciones Sospechosas</a:t>
          </a:r>
        </a:p>
      </dsp:txBody>
      <dsp:txXfrm>
        <a:off x="210811" y="352082"/>
        <a:ext cx="1017888" cy="85131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2317D-D6CF-4C4A-A1F3-6ACD5B2A78E4}" type="datetimeFigureOut">
              <a:rPr lang="es-DO" smtClean="0"/>
              <a:t>8/4/18</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41E0-A8AA-48E7-9C5D-D148CB56F615}" type="slidenum">
              <a:rPr lang="es-DO" smtClean="0"/>
              <a:t>‹Nº›</a:t>
            </a:fld>
            <a:endParaRPr lang="es-DO"/>
          </a:p>
        </p:txBody>
      </p:sp>
    </p:spTree>
    <p:extLst>
      <p:ext uri="{BB962C8B-B14F-4D97-AF65-F5344CB8AC3E}">
        <p14:creationId xmlns:p14="http://schemas.microsoft.com/office/powerpoint/2010/main" val="387171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a:p>
        </p:txBody>
      </p:sp>
      <p:sp>
        <p:nvSpPr>
          <p:cNvPr id="4" name="Marcador de número de diapositiva 3"/>
          <p:cNvSpPr>
            <a:spLocks noGrp="1"/>
          </p:cNvSpPr>
          <p:nvPr>
            <p:ph type="sldNum" sz="quarter" idx="5"/>
          </p:nvPr>
        </p:nvSpPr>
        <p:spPr/>
        <p:txBody>
          <a:bodyPr/>
          <a:lstStyle/>
          <a:p>
            <a:pPr>
              <a:defRPr/>
            </a:pPr>
            <a:fld id="{951D7412-F906-4ACE-BA5A-1B631723E4C2}" type="slidenum">
              <a:rPr lang="es-ES_tradnl" smtClean="0"/>
              <a:pPr>
                <a:defRPr/>
              </a:pPr>
              <a:t>19</a:t>
            </a:fld>
            <a:endParaRPr lang="es-ES_tradnl"/>
          </a:p>
        </p:txBody>
      </p:sp>
    </p:spTree>
    <p:extLst>
      <p:ext uri="{BB962C8B-B14F-4D97-AF65-F5344CB8AC3E}">
        <p14:creationId xmlns:p14="http://schemas.microsoft.com/office/powerpoint/2010/main" val="375525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a:p>
        </p:txBody>
      </p:sp>
      <p:sp>
        <p:nvSpPr>
          <p:cNvPr id="4" name="Marcador de número de diapositiva 3"/>
          <p:cNvSpPr>
            <a:spLocks noGrp="1"/>
          </p:cNvSpPr>
          <p:nvPr>
            <p:ph type="sldNum" sz="quarter" idx="5"/>
          </p:nvPr>
        </p:nvSpPr>
        <p:spPr/>
        <p:txBody>
          <a:bodyPr/>
          <a:lstStyle/>
          <a:p>
            <a:pPr>
              <a:defRPr/>
            </a:pPr>
            <a:fld id="{BD6002B4-98E5-4E6A-A875-0708BBFB4EB2}" type="slidenum">
              <a:rPr lang="es-ES_tradnl" smtClean="0"/>
              <a:pPr>
                <a:defRPr/>
              </a:pPr>
              <a:t>20</a:t>
            </a:fld>
            <a:endParaRPr lang="es-ES_tradnl"/>
          </a:p>
        </p:txBody>
      </p:sp>
    </p:spTree>
    <p:extLst>
      <p:ext uri="{BB962C8B-B14F-4D97-AF65-F5344CB8AC3E}">
        <p14:creationId xmlns:p14="http://schemas.microsoft.com/office/powerpoint/2010/main" val="158771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DD547-F4C5-4C39-8E5F-162211ABF6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2391490A-96AD-420F-A6D1-750DBFBD2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B7FD0BAD-1BB7-4C62-8B24-B41D2BFB0FAA}"/>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86540EE3-4C39-48D3-A93E-CEA503CBCB0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E12C609-F65B-4789-8E0A-406D2AA1E5BE}"/>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224678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7BBDE-13E2-4792-98AE-5872BE08F00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BAB5279-AA38-4B8E-BD12-FCC0CB738E7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505AB53-95E4-4943-A02B-ACC28AE767D6}"/>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59742304-E553-4288-A4C3-152A02C8768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0BC1227-A7BD-48C0-896A-2ACA8F756365}"/>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97746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7A999A-3E69-49D4-AE68-BE02145729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AB37FB3F-0A2B-4612-89AB-27DCD6AB2D5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F2E1696-5317-447C-8DE6-37D39C519259}"/>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1876E4DB-1BB7-4322-A1D0-3BB55CC1B24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6EF358F-F308-4E92-9D8E-7373E70D4A98}"/>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12584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DFB2D-4DFB-47BD-9999-9D13C4EEF9E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4CBD537-E60B-4342-AD65-24AEE159F76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47C3AA3A-BD89-4307-9241-E6B22101DBA9}"/>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4729D2E6-7B6C-4833-8625-448C809364D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EF9B81D-4D87-4943-AAFD-F0BEBFFC21FD}"/>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423820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31642-8DDB-43A8-AB3E-ADA65FD696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6A0C105-74A3-4AA6-9CEF-D69625E63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58512F0-5692-42F8-94D0-94A4070C8EA4}"/>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B3CFACAB-D372-4DF7-9E1D-45719E97C2B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152C8AD-0B01-42D2-85F3-6326DBC8905D}"/>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184281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145FF-A890-4D55-A590-949708B337A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435A569-16CA-41C7-8369-F2D63DDD855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4C9F48A2-DD09-4750-8893-4511702E53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78B0DDE5-C64F-471E-B79D-ABB4DD768BDA}"/>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6" name="Marcador de pie de página 5">
            <a:extLst>
              <a:ext uri="{FF2B5EF4-FFF2-40B4-BE49-F238E27FC236}">
                <a16:creationId xmlns:a16="http://schemas.microsoft.com/office/drawing/2014/main" id="{A364DF06-EB7A-4C26-9D6D-85FA09F3458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9F1A62A-7F02-4CF1-8B0C-9C46299FCC05}"/>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374361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5583B-84C0-4388-9CFE-6BCFD910F8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366974F-E5C3-4114-92A0-F07481240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56EC706-F35A-4751-80B1-8C98A927897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2D632EF8-8DE7-49E2-A824-7958730AC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B94EB54-F4B7-410F-AAA5-332A4721F41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33D2A2DB-A136-4BDC-BFC5-EB8AE2A7C82F}"/>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8" name="Marcador de pie de página 7">
            <a:extLst>
              <a:ext uri="{FF2B5EF4-FFF2-40B4-BE49-F238E27FC236}">
                <a16:creationId xmlns:a16="http://schemas.microsoft.com/office/drawing/2014/main" id="{FAD49838-7613-490D-8FD9-284AD98A246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A72C3C8-266E-45EA-AA84-C4944DC85F08}"/>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318752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CF48B-59DC-486A-B784-64E8DC08F41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AD583273-C4ED-46AF-B168-FEA92460A5ED}"/>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4" name="Marcador de pie de página 3">
            <a:extLst>
              <a:ext uri="{FF2B5EF4-FFF2-40B4-BE49-F238E27FC236}">
                <a16:creationId xmlns:a16="http://schemas.microsoft.com/office/drawing/2014/main" id="{0AA5575D-1134-49A4-AB20-9C19E2DB4ABB}"/>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D374958-2E4C-40BA-A7E1-D341FBE181FA}"/>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292925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15DFC7-B6A5-4142-93A4-4A2ABD068BD7}"/>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3" name="Marcador de pie de página 2">
            <a:extLst>
              <a:ext uri="{FF2B5EF4-FFF2-40B4-BE49-F238E27FC236}">
                <a16:creationId xmlns:a16="http://schemas.microsoft.com/office/drawing/2014/main" id="{9CBFFEB0-5E69-468C-A088-51B3C64FD98B}"/>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72939CD5-6690-4148-BA1A-76F0DC7E12DF}"/>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89537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37862-725A-48E1-A6C9-6C090C244C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FF252CA-921B-45AC-B970-81F5CD77A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27BEE71E-0B6A-404F-9578-C9C406877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2A1277A-AEB2-4CF9-A396-E7AADDE9D991}"/>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6" name="Marcador de pie de página 5">
            <a:extLst>
              <a:ext uri="{FF2B5EF4-FFF2-40B4-BE49-F238E27FC236}">
                <a16:creationId xmlns:a16="http://schemas.microsoft.com/office/drawing/2014/main" id="{46122DA1-26CF-4ED7-B43D-9A48357F752D}"/>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2DF5251-9282-4C9E-A527-2119099DF6BB}"/>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372308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4D329-E4E9-411B-A935-87804B3983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8ED1E55-D29C-47DD-BCD4-65E75F431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D43A4CCD-1ACA-4F58-910A-4483F71CB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447479A-4560-42E3-9728-05CDE5EDEE6F}"/>
              </a:ext>
            </a:extLst>
          </p:cNvPr>
          <p:cNvSpPr>
            <a:spLocks noGrp="1"/>
          </p:cNvSpPr>
          <p:nvPr>
            <p:ph type="dt" sz="half" idx="10"/>
          </p:nvPr>
        </p:nvSpPr>
        <p:spPr/>
        <p:txBody>
          <a:bodyPr/>
          <a:lstStyle/>
          <a:p>
            <a:fld id="{780E5C0D-9DC9-4BE2-A897-636FECFA4072}" type="datetimeFigureOut">
              <a:rPr lang="es-DO" smtClean="0"/>
              <a:t>8/4/18</a:t>
            </a:fld>
            <a:endParaRPr lang="es-DO"/>
          </a:p>
        </p:txBody>
      </p:sp>
      <p:sp>
        <p:nvSpPr>
          <p:cNvPr id="6" name="Marcador de pie de página 5">
            <a:extLst>
              <a:ext uri="{FF2B5EF4-FFF2-40B4-BE49-F238E27FC236}">
                <a16:creationId xmlns:a16="http://schemas.microsoft.com/office/drawing/2014/main" id="{6E00F633-284E-4CF8-8E10-B4BA586EFC9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23FD836-ACC1-4064-9371-4E577B576DC5}"/>
              </a:ext>
            </a:extLst>
          </p:cNvPr>
          <p:cNvSpPr>
            <a:spLocks noGrp="1"/>
          </p:cNvSpPr>
          <p:nvPr>
            <p:ph type="sldNum" sz="quarter" idx="12"/>
          </p:nvPr>
        </p:nvSpPr>
        <p:spPr/>
        <p:txBody>
          <a:bodyPr/>
          <a:lstStyle/>
          <a:p>
            <a:fld id="{98AF442D-7BD2-41F6-9478-818979BFBBC5}" type="slidenum">
              <a:rPr lang="es-DO" smtClean="0"/>
              <a:t>‹Nº›</a:t>
            </a:fld>
            <a:endParaRPr lang="es-DO"/>
          </a:p>
        </p:txBody>
      </p:sp>
    </p:spTree>
    <p:extLst>
      <p:ext uri="{BB962C8B-B14F-4D97-AF65-F5344CB8AC3E}">
        <p14:creationId xmlns:p14="http://schemas.microsoft.com/office/powerpoint/2010/main" val="346319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617777-37AF-4F49-9CB8-8C9005DBE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26BCB62-8436-4FE7-B678-E78C15C82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4E8F3E2A-A72D-4F9C-944E-6774B9346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E5C0D-9DC9-4BE2-A897-636FECFA4072}" type="datetimeFigureOut">
              <a:rPr lang="es-DO" smtClean="0"/>
              <a:t>8/4/18</a:t>
            </a:fld>
            <a:endParaRPr lang="es-DO"/>
          </a:p>
        </p:txBody>
      </p:sp>
      <p:sp>
        <p:nvSpPr>
          <p:cNvPr id="5" name="Marcador de pie de página 4">
            <a:extLst>
              <a:ext uri="{FF2B5EF4-FFF2-40B4-BE49-F238E27FC236}">
                <a16:creationId xmlns:a16="http://schemas.microsoft.com/office/drawing/2014/main" id="{1EDD795F-C629-4312-9D2C-D71956CE4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7068E23F-6309-4F42-BA17-CD4868338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F442D-7BD2-41F6-9478-818979BFBBC5}" type="slidenum">
              <a:rPr lang="es-DO" smtClean="0"/>
              <a:t>‹Nº›</a:t>
            </a:fld>
            <a:endParaRPr lang="es-DO"/>
          </a:p>
        </p:txBody>
      </p:sp>
    </p:spTree>
    <p:extLst>
      <p:ext uri="{BB962C8B-B14F-4D97-AF65-F5344CB8AC3E}">
        <p14:creationId xmlns:p14="http://schemas.microsoft.com/office/powerpoint/2010/main" val="75515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39" Type="http://schemas.openxmlformats.org/officeDocument/2006/relationships/diagramColors" Target="../diagrams/colors7.xml"/><Relationship Id="rId21" Type="http://schemas.openxmlformats.org/officeDocument/2006/relationships/diagramData" Target="../diagrams/data4.xml"/><Relationship Id="rId34" Type="http://schemas.openxmlformats.org/officeDocument/2006/relationships/diagramColors" Target="../diagrams/colors6.xml"/><Relationship Id="rId42" Type="http://schemas.openxmlformats.org/officeDocument/2006/relationships/diagramLayout" Target="../diagrams/layout8.xml"/><Relationship Id="rId47" Type="http://schemas.openxmlformats.org/officeDocument/2006/relationships/diagramLayout" Target="../diagrams/layout9.xml"/><Relationship Id="rId50" Type="http://schemas.microsoft.com/office/2007/relationships/diagramDrawing" Target="../diagrams/drawing9.xml"/><Relationship Id="rId55" Type="http://schemas.microsoft.com/office/2007/relationships/diagramDrawing" Target="../diagrams/drawing10.xml"/><Relationship Id="rId63" Type="http://schemas.openxmlformats.org/officeDocument/2006/relationships/diagramQuickStyle" Target="../diagrams/quickStyle12.xml"/><Relationship Id="rId68" Type="http://schemas.openxmlformats.org/officeDocument/2006/relationships/diagramQuickStyle" Target="../diagrams/quickStyle13.xml"/><Relationship Id="rId7" Type="http://schemas.openxmlformats.org/officeDocument/2006/relationships/diagramLayout" Target="../diagrams/layout1.xml"/><Relationship Id="rId2" Type="http://schemas.openxmlformats.org/officeDocument/2006/relationships/notesSlide" Target="../notesSlides/notesSlide2.xml"/><Relationship Id="rId16" Type="http://schemas.openxmlformats.org/officeDocument/2006/relationships/diagramData" Target="../diagrams/data3.xml"/><Relationship Id="rId29"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32" Type="http://schemas.openxmlformats.org/officeDocument/2006/relationships/diagramLayout" Target="../diagrams/layout6.xml"/><Relationship Id="rId37" Type="http://schemas.openxmlformats.org/officeDocument/2006/relationships/diagramLayout" Target="../diagrams/layout7.xml"/><Relationship Id="rId40" Type="http://schemas.microsoft.com/office/2007/relationships/diagramDrawing" Target="../diagrams/drawing7.xml"/><Relationship Id="rId45" Type="http://schemas.microsoft.com/office/2007/relationships/diagramDrawing" Target="../diagrams/drawing8.xml"/><Relationship Id="rId53" Type="http://schemas.openxmlformats.org/officeDocument/2006/relationships/diagramQuickStyle" Target="../diagrams/quickStyle10.xml"/><Relationship Id="rId58" Type="http://schemas.openxmlformats.org/officeDocument/2006/relationships/diagramQuickStyle" Target="../diagrams/quickStyle11.xml"/><Relationship Id="rId66" Type="http://schemas.openxmlformats.org/officeDocument/2006/relationships/diagramData" Target="../diagrams/data13.xml"/><Relationship Id="rId5" Type="http://schemas.openxmlformats.org/officeDocument/2006/relationships/image" Target="../media/image1.png"/><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36" Type="http://schemas.openxmlformats.org/officeDocument/2006/relationships/diagramData" Target="../diagrams/data7.xml"/><Relationship Id="rId49" Type="http://schemas.openxmlformats.org/officeDocument/2006/relationships/diagramColors" Target="../diagrams/colors9.xml"/><Relationship Id="rId57" Type="http://schemas.openxmlformats.org/officeDocument/2006/relationships/diagramLayout" Target="../diagrams/layout11.xml"/><Relationship Id="rId61" Type="http://schemas.openxmlformats.org/officeDocument/2006/relationships/diagramData" Target="../diagrams/data12.xml"/><Relationship Id="rId10" Type="http://schemas.microsoft.com/office/2007/relationships/diagramDrawing" Target="../diagrams/drawing1.xml"/><Relationship Id="rId19" Type="http://schemas.openxmlformats.org/officeDocument/2006/relationships/diagramColors" Target="../diagrams/colors3.xml"/><Relationship Id="rId31" Type="http://schemas.openxmlformats.org/officeDocument/2006/relationships/diagramData" Target="../diagrams/data6.xml"/><Relationship Id="rId44" Type="http://schemas.openxmlformats.org/officeDocument/2006/relationships/diagramColors" Target="../diagrams/colors8.xml"/><Relationship Id="rId52" Type="http://schemas.openxmlformats.org/officeDocument/2006/relationships/diagramLayout" Target="../diagrams/layout10.xml"/><Relationship Id="rId60" Type="http://schemas.microsoft.com/office/2007/relationships/diagramDrawing" Target="../diagrams/drawing11.xml"/><Relationship Id="rId65"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 Id="rId35" Type="http://schemas.microsoft.com/office/2007/relationships/diagramDrawing" Target="../diagrams/drawing6.xml"/><Relationship Id="rId43" Type="http://schemas.openxmlformats.org/officeDocument/2006/relationships/diagramQuickStyle" Target="../diagrams/quickStyle8.xml"/><Relationship Id="rId48" Type="http://schemas.openxmlformats.org/officeDocument/2006/relationships/diagramQuickStyle" Target="../diagrams/quickStyle9.xml"/><Relationship Id="rId56" Type="http://schemas.openxmlformats.org/officeDocument/2006/relationships/diagramData" Target="../diagrams/data11.xml"/><Relationship Id="rId64" Type="http://schemas.openxmlformats.org/officeDocument/2006/relationships/diagramColors" Target="../diagrams/colors12.xml"/><Relationship Id="rId69" Type="http://schemas.openxmlformats.org/officeDocument/2006/relationships/diagramColors" Target="../diagrams/colors13.xml"/><Relationship Id="rId8" Type="http://schemas.openxmlformats.org/officeDocument/2006/relationships/diagramQuickStyle" Target="../diagrams/quickStyle1.xml"/><Relationship Id="rId51" Type="http://schemas.openxmlformats.org/officeDocument/2006/relationships/diagramData" Target="../diagrams/data10.xml"/><Relationship Id="rId3" Type="http://schemas.openxmlformats.org/officeDocument/2006/relationships/image" Target="../media/image3.png"/><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33" Type="http://schemas.openxmlformats.org/officeDocument/2006/relationships/diagramQuickStyle" Target="../diagrams/quickStyle6.xml"/><Relationship Id="rId38" Type="http://schemas.openxmlformats.org/officeDocument/2006/relationships/diagramQuickStyle" Target="../diagrams/quickStyle7.xml"/><Relationship Id="rId46" Type="http://schemas.openxmlformats.org/officeDocument/2006/relationships/diagramData" Target="../diagrams/data9.xml"/><Relationship Id="rId59" Type="http://schemas.openxmlformats.org/officeDocument/2006/relationships/diagramColors" Target="../diagrams/colors11.xml"/><Relationship Id="rId67" Type="http://schemas.openxmlformats.org/officeDocument/2006/relationships/diagramLayout" Target="../diagrams/layout13.xml"/><Relationship Id="rId20" Type="http://schemas.microsoft.com/office/2007/relationships/diagramDrawing" Target="../diagrams/drawing3.xml"/><Relationship Id="rId41" Type="http://schemas.openxmlformats.org/officeDocument/2006/relationships/diagramData" Target="../diagrams/data8.xml"/><Relationship Id="rId54" Type="http://schemas.openxmlformats.org/officeDocument/2006/relationships/diagramColors" Target="../diagrams/colors10.xml"/><Relationship Id="rId62" Type="http://schemas.openxmlformats.org/officeDocument/2006/relationships/diagramLayout" Target="../diagrams/layout12.xml"/><Relationship Id="rId70" Type="http://schemas.microsoft.com/office/2007/relationships/diagramDrawing" Target="../diagrams/drawing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png"/><Relationship Id="rId7" Type="http://schemas.openxmlformats.org/officeDocument/2006/relationships/diagramQuickStyle" Target="../diagrams/quickStyle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png"/><Relationship Id="rId9" Type="http://schemas.microsoft.com/office/2007/relationships/diagramDrawing" Target="../diagrams/drawing1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png"/><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png"/><Relationship Id="rId7" Type="http://schemas.openxmlformats.org/officeDocument/2006/relationships/diagramQuickStyle" Target="../diagrams/quickStyle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png"/><Relationship Id="rId9" Type="http://schemas.microsoft.com/office/2007/relationships/diagramDrawing" Target="../diagrams/drawing1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png"/><Relationship Id="rId7" Type="http://schemas.openxmlformats.org/officeDocument/2006/relationships/diagramQuickStyle" Target="../diagrams/quickStyle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3.png"/><Relationship Id="rId9" Type="http://schemas.microsoft.com/office/2007/relationships/diagramDrawing" Target="../diagrams/drawing1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do/url?sa=i&amp;rct=j&amp;q=&amp;esrc=s&amp;source=images&amp;cd=&amp;cad=rja&amp;uact=8&amp;ved=0ahUKEwjO4ae4puPTAhXHOCYKHZd_DlAQjRwIBw&amp;url=http://www.aecgr.net/&amp;psig=AFQjCNFDTrW5rH7HjqHCzJFREEh3gDJiaw&amp;ust=1494436093585438"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831B2-3B42-4E48-8F80-591D03586511}"/>
              </a:ext>
            </a:extLst>
          </p:cNvPr>
          <p:cNvSpPr>
            <a:spLocks noGrp="1"/>
          </p:cNvSpPr>
          <p:nvPr>
            <p:ph type="ctrTitle"/>
          </p:nvPr>
        </p:nvSpPr>
        <p:spPr>
          <a:xfrm>
            <a:off x="1523999" y="3284489"/>
            <a:ext cx="9144000" cy="2387600"/>
          </a:xfrm>
        </p:spPr>
        <p:txBody>
          <a:bodyPr>
            <a:normAutofit fontScale="90000"/>
          </a:bodyPr>
          <a:lstStyle/>
          <a:p>
            <a:r>
              <a:rPr lang="es-D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Lavado de Activos y Financiamiento del Terrorismo </a:t>
            </a:r>
            <a:br>
              <a:rPr lang="es-D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s-D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D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22: Prevención del Lavado de Activos y del Financiamiento del Terrorismo </a:t>
            </a:r>
          </a:p>
        </p:txBody>
      </p:sp>
      <p:sp>
        <p:nvSpPr>
          <p:cNvPr id="4" name="Rectángulo 3">
            <a:extLst>
              <a:ext uri="{FF2B5EF4-FFF2-40B4-BE49-F238E27FC236}">
                <a16:creationId xmlns:a16="http://schemas.microsoft.com/office/drawing/2014/main" id="{626646C5-0F35-478B-999A-4603E45386C5}"/>
              </a:ext>
            </a:extLst>
          </p:cNvPr>
          <p:cNvSpPr/>
          <p:nvPr/>
        </p:nvSpPr>
        <p:spPr>
          <a:xfrm>
            <a:off x="9645227" y="6248791"/>
            <a:ext cx="2223687" cy="369332"/>
          </a:xfrm>
          <a:prstGeom prst="rect">
            <a:avLst/>
          </a:prstGeom>
        </p:spPr>
        <p:txBody>
          <a:bodyPr wrap="none">
            <a:spAutoFit/>
          </a:bodyPr>
          <a:lstStyle/>
          <a:p>
            <a:pPr algn="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Heiromy Castro M.</a:t>
            </a:r>
            <a:endParaRPr lang="es-DO" dirty="0"/>
          </a:p>
        </p:txBody>
      </p:sp>
      <p:pic>
        <p:nvPicPr>
          <p:cNvPr id="6" name="Imagen 5">
            <a:extLst>
              <a:ext uri="{FF2B5EF4-FFF2-40B4-BE49-F238E27FC236}">
                <a16:creationId xmlns:a16="http://schemas.microsoft.com/office/drawing/2014/main" id="{001E8C18-92B0-4BB8-B506-6A763BE732D2}"/>
              </a:ext>
            </a:extLst>
          </p:cNvPr>
          <p:cNvPicPr>
            <a:picLocks noChangeAspect="1"/>
          </p:cNvPicPr>
          <p:nvPr/>
        </p:nvPicPr>
        <p:blipFill rotWithShape="1">
          <a:blip r:embed="rId2"/>
          <a:srcRect l="15941" r="13083"/>
          <a:stretch/>
        </p:blipFill>
        <p:spPr>
          <a:xfrm>
            <a:off x="10613714" y="0"/>
            <a:ext cx="1578285" cy="1553029"/>
          </a:xfrm>
          <a:prstGeom prst="rect">
            <a:avLst/>
          </a:prstGeom>
        </p:spPr>
      </p:pic>
      <p:pic>
        <p:nvPicPr>
          <p:cNvPr id="8" name="Imagen 7">
            <a:extLst>
              <a:ext uri="{FF2B5EF4-FFF2-40B4-BE49-F238E27FC236}">
                <a16:creationId xmlns:a16="http://schemas.microsoft.com/office/drawing/2014/main" id="{4F3710D1-0D47-443E-9388-83C4D0FEFE02}"/>
              </a:ext>
            </a:extLst>
          </p:cNvPr>
          <p:cNvPicPr>
            <a:picLocks noChangeAspect="1"/>
          </p:cNvPicPr>
          <p:nvPr/>
        </p:nvPicPr>
        <p:blipFill rotWithShape="1">
          <a:blip r:embed="rId3"/>
          <a:srcRect b="24826"/>
          <a:stretch/>
        </p:blipFill>
        <p:spPr>
          <a:xfrm>
            <a:off x="0" y="0"/>
            <a:ext cx="2381250" cy="1074057"/>
          </a:xfrm>
          <a:prstGeom prst="rect">
            <a:avLst/>
          </a:prstGeom>
        </p:spPr>
      </p:pic>
      <p:sp>
        <p:nvSpPr>
          <p:cNvPr id="9" name="Rectángulo 8">
            <a:extLst>
              <a:ext uri="{FF2B5EF4-FFF2-40B4-BE49-F238E27FC236}">
                <a16:creationId xmlns:a16="http://schemas.microsoft.com/office/drawing/2014/main" id="{1E033B37-11FF-461F-97FC-1C1238657F88}"/>
              </a:ext>
            </a:extLst>
          </p:cNvPr>
          <p:cNvSpPr/>
          <p:nvPr/>
        </p:nvSpPr>
        <p:spPr>
          <a:xfrm>
            <a:off x="1269550" y="1214939"/>
            <a:ext cx="9652899" cy="646331"/>
          </a:xfrm>
          <a:prstGeom prst="rect">
            <a:avLst/>
          </a:prstGeom>
        </p:spPr>
        <p:txBody>
          <a:bodyPr wrap="none">
            <a:spAutoFit/>
          </a:bodyPr>
          <a:lstStyle/>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XXIX Asamblea Anual de la Asociación de Supervisores de Seguros de América Latina</a:t>
            </a:r>
          </a:p>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XIX Conferencia Sobre Análisis y Evaluación de Riesgos en la Industria Aseguradora</a:t>
            </a:r>
            <a:endParaRPr lang="es-DO" dirty="0"/>
          </a:p>
        </p:txBody>
      </p:sp>
      <p:pic>
        <p:nvPicPr>
          <p:cNvPr id="10" name="Imagen 9">
            <a:extLst>
              <a:ext uri="{FF2B5EF4-FFF2-40B4-BE49-F238E27FC236}">
                <a16:creationId xmlns:a16="http://schemas.microsoft.com/office/drawing/2014/main" id="{1164AB05-3FA3-4A38-BF9E-960EF40BF0F5}"/>
              </a:ext>
            </a:extLst>
          </p:cNvPr>
          <p:cNvPicPr/>
          <p:nvPr/>
        </p:nvPicPr>
        <p:blipFill rotWithShape="1">
          <a:blip r:embed="rId4"/>
          <a:srcRect l="17567" t="21067" r="17858" b="57981"/>
          <a:stretch/>
        </p:blipFill>
        <p:spPr bwMode="auto">
          <a:xfrm>
            <a:off x="3984170" y="59797"/>
            <a:ext cx="4223657" cy="1156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447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7E4AF8-E74D-474D-BB76-EB1C36B4ABEF}"/>
              </a:ext>
            </a:extLst>
          </p:cNvPr>
          <p:cNvSpPr/>
          <p:nvPr/>
        </p:nvSpPr>
        <p:spPr>
          <a:xfrm>
            <a:off x="464457" y="1223157"/>
            <a:ext cx="11335657" cy="3139321"/>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22.2. El supervisor: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Emite a las aseguradoras e intermediarias normas de aplicación sobre las 	obligaciones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concordantes con las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 del GAFI,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cuestiones no incluidas en las leyes o reglamentos;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Establece las pautas que ayudarán</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las aseguradoras 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intermediarias a implementar, y 	cumplir con sus respectivos requisitos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AML/CDT; y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Proporciona</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las aseguradoras e intermediarias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adecuada y apropiada 	para 	promover el cumplimiento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a:t>
            </a:r>
          </a:p>
        </p:txBody>
      </p:sp>
      <p:pic>
        <p:nvPicPr>
          <p:cNvPr id="3" name="Imagen 2">
            <a:extLst>
              <a:ext uri="{FF2B5EF4-FFF2-40B4-BE49-F238E27FC236}">
                <a16:creationId xmlns:a16="http://schemas.microsoft.com/office/drawing/2014/main" id="{4646A3BC-0593-42F4-BD88-F008F3CE1139}"/>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26164EC5-7D0A-4A49-AF5C-CE5237E7E641}"/>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9A44E701-BF3C-418F-963D-FBA281CFC3A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EB324543-8973-4ED7-B389-9E2AD27EE6B7}"/>
              </a:ext>
            </a:extLst>
          </p:cNvPr>
          <p:cNvSpPr/>
          <p:nvPr/>
        </p:nvSpPr>
        <p:spPr>
          <a:xfrm>
            <a:off x="573313" y="754695"/>
            <a:ext cx="4224233" cy="369332"/>
          </a:xfrm>
          <a:prstGeom prst="rect">
            <a:avLst/>
          </a:prstGeom>
        </p:spPr>
        <p:txBody>
          <a:bodyPr wrap="non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los riesgos del ML/TF </a:t>
            </a:r>
          </a:p>
        </p:txBody>
      </p:sp>
      <p:sp>
        <p:nvSpPr>
          <p:cNvPr id="7" name="Rectángulo 6">
            <a:extLst>
              <a:ext uri="{FF2B5EF4-FFF2-40B4-BE49-F238E27FC236}">
                <a16:creationId xmlns:a16="http://schemas.microsoft.com/office/drawing/2014/main" id="{862B2216-6E3D-40DC-B7A9-324FB454B22B}"/>
              </a:ext>
            </a:extLst>
          </p:cNvPr>
          <p:cNvSpPr/>
          <p:nvPr/>
        </p:nvSpPr>
        <p:spPr>
          <a:xfrm>
            <a:off x="827313" y="4800163"/>
            <a:ext cx="10640163" cy="1754326"/>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22.2.1. Aunque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GAFI requiere que se establezcan las obligaciones básicas de los criterios de su metodología para evaluar el cumplimiento de las Recomendaciones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legislaciones o reglamentos, los elementos más detallados de los criterios también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deben ser establecidos por la legislación o los reglamentos, o por otros medios aplicables.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los propósitos de este estándar, estos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medios aplicables”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describen como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“normas de aplicación”.  Ejemplo:</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Norma de la Superintendencia de Seguros de fecha 02 de noviembre de 2017</a:t>
            </a:r>
          </a:p>
        </p:txBody>
      </p:sp>
    </p:spTree>
    <p:extLst>
      <p:ext uri="{BB962C8B-B14F-4D97-AF65-F5344CB8AC3E}">
        <p14:creationId xmlns:p14="http://schemas.microsoft.com/office/powerpoint/2010/main" val="270661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B1639-55EA-4FE7-8D3D-690799D230C6}"/>
              </a:ext>
            </a:extLst>
          </p:cNvPr>
          <p:cNvSpPr/>
          <p:nvPr/>
        </p:nvSpPr>
        <p:spPr>
          <a:xfrm>
            <a:off x="682171" y="2281890"/>
            <a:ext cx="10609943"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22.2.3. El supervisor proporciona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guías o manuales que en función de la realidad de cada país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sean útiles como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que ayuden</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las aseguradoras e intermediarias para que desarrollen un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cumplimiento efectivo de sus responsabilidades. </a:t>
            </a:r>
          </a:p>
        </p:txBody>
      </p:sp>
      <p:pic>
        <p:nvPicPr>
          <p:cNvPr id="3" name="Imagen 2">
            <a:extLst>
              <a:ext uri="{FF2B5EF4-FFF2-40B4-BE49-F238E27FC236}">
                <a16:creationId xmlns:a16="http://schemas.microsoft.com/office/drawing/2014/main" id="{F6BA0AFC-F1E7-462D-A9E3-61D88750E655}"/>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6FA2B0EB-C3E1-4EC7-B3C5-4C1817F56ABF}"/>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348B41B9-0C6F-4002-A862-FCD5C10745B0}"/>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912E49E1-CB7C-4BA0-9C8F-73C8C0DA17D7}"/>
              </a:ext>
            </a:extLst>
          </p:cNvPr>
          <p:cNvSpPr/>
          <p:nvPr/>
        </p:nvSpPr>
        <p:spPr>
          <a:xfrm>
            <a:off x="682171" y="1330496"/>
            <a:ext cx="10609944"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22.2.2. Las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normas de aplicación son documentos o mecanismos emitidos por el supervisor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establece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requisitos aplicables con imposición de sanciones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la falta de cumplimiento. </a:t>
            </a:r>
          </a:p>
        </p:txBody>
      </p:sp>
      <p:sp>
        <p:nvSpPr>
          <p:cNvPr id="7" name="Rectángulo 6">
            <a:extLst>
              <a:ext uri="{FF2B5EF4-FFF2-40B4-BE49-F238E27FC236}">
                <a16:creationId xmlns:a16="http://schemas.microsoft.com/office/drawing/2014/main" id="{C3EDBF16-DCE9-4E22-A1FA-9002E6577363}"/>
              </a:ext>
            </a:extLst>
          </p:cNvPr>
          <p:cNvSpPr/>
          <p:nvPr/>
        </p:nvSpPr>
        <p:spPr>
          <a:xfrm>
            <a:off x="682171" y="3429000"/>
            <a:ext cx="10609944"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22.2.4. Algunos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ejemplos de mecanismos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información apropiados de los supervisores pueden incluir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sobre técnicas, métodos y tendencias (tipologías)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actuales del ML/FT. </a:t>
            </a:r>
          </a:p>
        </p:txBody>
      </p:sp>
      <p:sp>
        <p:nvSpPr>
          <p:cNvPr id="8" name="Rectángulo 7">
            <a:extLst>
              <a:ext uri="{FF2B5EF4-FFF2-40B4-BE49-F238E27FC236}">
                <a16:creationId xmlns:a16="http://schemas.microsoft.com/office/drawing/2014/main" id="{2AB19337-7577-433B-A2E6-5C7AD7A01639}"/>
              </a:ext>
            </a:extLst>
          </p:cNvPr>
          <p:cNvSpPr/>
          <p:nvPr/>
        </p:nvSpPr>
        <p:spPr>
          <a:xfrm>
            <a:off x="413656" y="4299111"/>
            <a:ext cx="11336250" cy="646331"/>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 El supervisor tiene un marco de supervisión efectivo para controlar y hacer cumplir los requisitos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por parte de las aseguradoras e intermediarias. </a:t>
            </a:r>
          </a:p>
        </p:txBody>
      </p:sp>
      <p:sp>
        <p:nvSpPr>
          <p:cNvPr id="9" name="Rectángulo 8">
            <a:extLst>
              <a:ext uri="{FF2B5EF4-FFF2-40B4-BE49-F238E27FC236}">
                <a16:creationId xmlns:a16="http://schemas.microsoft.com/office/drawing/2014/main" id="{AACF1F8C-9C95-4C7B-B0F9-F1013690BE76}"/>
              </a:ext>
            </a:extLst>
          </p:cNvPr>
          <p:cNvSpPr/>
          <p:nvPr/>
        </p:nvSpPr>
        <p:spPr>
          <a:xfrm>
            <a:off x="682171" y="5166786"/>
            <a:ext cx="10609943"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22.3.1. El supervisor debe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tener en cuenta el riesgo del lavado del dinero y del financiamiento del terrorismo en cada etapa del proceso de supervisión,</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según proceda, incluyendo la etapa de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otorgamiento de autorizaciones. </a:t>
            </a:r>
          </a:p>
        </p:txBody>
      </p:sp>
    </p:spTree>
    <p:extLst>
      <p:ext uri="{BB962C8B-B14F-4D97-AF65-F5344CB8AC3E}">
        <p14:creationId xmlns:p14="http://schemas.microsoft.com/office/powerpoint/2010/main" val="89465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7B1639-55EA-4FE7-8D3D-690799D230C6}"/>
              </a:ext>
            </a:extLst>
          </p:cNvPr>
          <p:cNvSpPr/>
          <p:nvPr/>
        </p:nvSpPr>
        <p:spPr>
          <a:xfrm>
            <a:off x="972457" y="1100598"/>
            <a:ext cx="10072914"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22.3.2. El supervisor debe contar con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recursos financieros, humanos y técnicos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combatir el lavado de dinero y el financiamiento del terrorismo.</a:t>
            </a:r>
          </a:p>
        </p:txBody>
      </p:sp>
      <p:pic>
        <p:nvPicPr>
          <p:cNvPr id="3" name="Imagen 2">
            <a:extLst>
              <a:ext uri="{FF2B5EF4-FFF2-40B4-BE49-F238E27FC236}">
                <a16:creationId xmlns:a16="http://schemas.microsoft.com/office/drawing/2014/main" id="{C003FB6E-B6F7-4A25-A5B3-C747B1AE01C6}"/>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A51F9AD7-827C-4218-93ED-417746673521}"/>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47C5364D-E929-4D0C-904D-94F3F25B189A}"/>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040F84E8-F9B4-41E7-92A2-38DFD2F0A81F}"/>
              </a:ext>
            </a:extLst>
          </p:cNvPr>
          <p:cNvSpPr/>
          <p:nvPr/>
        </p:nvSpPr>
        <p:spPr>
          <a:xfrm>
            <a:off x="972456" y="1998447"/>
            <a:ext cx="10072915"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22.3.3. El supervisor debe someter a las aseguradoras e intermediarias a monitoreos o supervisiones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Extra-Situ</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In-Situ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evaluar el cumplimiento de los requisitos en materia de AML/CFT.</a:t>
            </a:r>
          </a:p>
        </p:txBody>
      </p:sp>
      <p:sp>
        <p:nvSpPr>
          <p:cNvPr id="7" name="Rectángulo 6">
            <a:extLst>
              <a:ext uri="{FF2B5EF4-FFF2-40B4-BE49-F238E27FC236}">
                <a16:creationId xmlns:a16="http://schemas.microsoft.com/office/drawing/2014/main" id="{F3D86832-24C4-41F1-A202-553F52F03A16}"/>
              </a:ext>
            </a:extLst>
          </p:cNvPr>
          <p:cNvSpPr/>
          <p:nvPr/>
        </p:nvSpPr>
        <p:spPr>
          <a:xfrm>
            <a:off x="972456" y="3066205"/>
            <a:ext cx="10072914"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22.3.4. La frecuencia e complejidad de la supervisión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Extra-Situ</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In-Situ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deben estar</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basadas en el riesgo del ML/FT de cada aseguradora e intermediaria. </a:t>
            </a:r>
          </a:p>
        </p:txBody>
      </p:sp>
      <p:sp>
        <p:nvSpPr>
          <p:cNvPr id="8" name="Rectángulo 7">
            <a:extLst>
              <a:ext uri="{FF2B5EF4-FFF2-40B4-BE49-F238E27FC236}">
                <a16:creationId xmlns:a16="http://schemas.microsoft.com/office/drawing/2014/main" id="{F6B01807-4846-4FB0-AB5A-528C0F97B76C}"/>
              </a:ext>
            </a:extLst>
          </p:cNvPr>
          <p:cNvSpPr/>
          <p:nvPr/>
        </p:nvSpPr>
        <p:spPr>
          <a:xfrm>
            <a:off x="972456" y="4006946"/>
            <a:ext cx="10072914" cy="1200329"/>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22.3.5. El personal del supervisor debe estar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adecuadamente calificado y contar con la capacitación pertinente y adecuada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combatir el lavado de dinero y financiamiento del terrorismo, incluso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contar con las capacidades necesarias para evaluar la calidad y efectividad de los sistemas y controles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AMLT/CFT. </a:t>
            </a:r>
          </a:p>
        </p:txBody>
      </p:sp>
      <p:sp>
        <p:nvSpPr>
          <p:cNvPr id="9" name="Rectángulo 8">
            <a:extLst>
              <a:ext uri="{FF2B5EF4-FFF2-40B4-BE49-F238E27FC236}">
                <a16:creationId xmlns:a16="http://schemas.microsoft.com/office/drawing/2014/main" id="{F3F6737F-4A54-407E-A4FC-2A0AD18D8ADA}"/>
              </a:ext>
            </a:extLst>
          </p:cNvPr>
          <p:cNvSpPr/>
          <p:nvPr/>
        </p:nvSpPr>
        <p:spPr>
          <a:xfrm>
            <a:off x="972456" y="5501685"/>
            <a:ext cx="10072914"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22.3.6. El supervisor debe requerir que las aseguradoras e intermediarias realicen evaluaciones respecto del ML/FT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sus clientes y sus relaciones comerciales, e implementen medidas de control y gestión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riesgo para abordar dichos riesgos. </a:t>
            </a:r>
          </a:p>
        </p:txBody>
      </p:sp>
    </p:spTree>
    <p:extLst>
      <p:ext uri="{BB962C8B-B14F-4D97-AF65-F5344CB8AC3E}">
        <p14:creationId xmlns:p14="http://schemas.microsoft.com/office/powerpoint/2010/main" val="246455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B6D1E5-3E89-4BD0-B50D-55CFDBEAB29F}"/>
              </a:ext>
            </a:extLst>
          </p:cNvPr>
          <p:cNvSpPr/>
          <p:nvPr/>
        </p:nvSpPr>
        <p:spPr>
          <a:xfrm>
            <a:off x="711200" y="1386180"/>
            <a:ext cx="10756276"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22.3.7. El supervisor debe tener el poder de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implementar medidas correctivas y compensatorias apropiadas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las aseguradoras e intermediarias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implementan los mandatos AML/FT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manera efectiva. </a:t>
            </a:r>
          </a:p>
        </p:txBody>
      </p:sp>
      <p:pic>
        <p:nvPicPr>
          <p:cNvPr id="3" name="Imagen 2">
            <a:extLst>
              <a:ext uri="{FF2B5EF4-FFF2-40B4-BE49-F238E27FC236}">
                <a16:creationId xmlns:a16="http://schemas.microsoft.com/office/drawing/2014/main" id="{0EACABFF-5990-4051-AE5C-26A7466F6C31}"/>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E4AEB4A6-2CE7-40F3-8996-9ACA14FD3EA1}"/>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4E2A36B8-EAD6-4674-B47C-0072D972B2ED}"/>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78E96453-E673-4155-BC4D-DB16975C1DB1}"/>
              </a:ext>
            </a:extLst>
          </p:cNvPr>
          <p:cNvSpPr/>
          <p:nvPr/>
        </p:nvSpPr>
        <p:spPr>
          <a:xfrm>
            <a:off x="711200" y="2721332"/>
            <a:ext cx="10756276"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22.3.8. El supervisor también debe requerir que las aseguradoras e intermediarias proporcionen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pertinente en AML/CFT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los miembros del Directorio, la Gerencia Superior y otros miembros del personal, según corresponda. </a:t>
            </a:r>
          </a:p>
        </p:txBody>
      </p:sp>
      <p:sp>
        <p:nvSpPr>
          <p:cNvPr id="7" name="Rectángulo 6">
            <a:extLst>
              <a:ext uri="{FF2B5EF4-FFF2-40B4-BE49-F238E27FC236}">
                <a16:creationId xmlns:a16="http://schemas.microsoft.com/office/drawing/2014/main" id="{FB384875-D3E7-4F0A-ADD6-DDEB247817A6}"/>
              </a:ext>
            </a:extLst>
          </p:cNvPr>
          <p:cNvSpPr/>
          <p:nvPr/>
        </p:nvSpPr>
        <p:spPr>
          <a:xfrm>
            <a:off x="399142" y="4090596"/>
            <a:ext cx="11393713" cy="923330"/>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22.4. Por lo general, el supervisor revisa la efectividad de las medidas que las aseguradoras e intermediarias, y el supervisor toman en materia de AML/CFT.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toma cualquier medida necesaria para mejorar la efectividad. </a:t>
            </a:r>
          </a:p>
        </p:txBody>
      </p:sp>
      <p:sp>
        <p:nvSpPr>
          <p:cNvPr id="8" name="Rectángulo 7">
            <a:extLst>
              <a:ext uri="{FF2B5EF4-FFF2-40B4-BE49-F238E27FC236}">
                <a16:creationId xmlns:a16="http://schemas.microsoft.com/office/drawing/2014/main" id="{D741A556-4491-4194-B394-E105066CE6C2}"/>
              </a:ext>
            </a:extLst>
          </p:cNvPr>
          <p:cNvSpPr/>
          <p:nvPr/>
        </p:nvSpPr>
        <p:spPr>
          <a:xfrm>
            <a:off x="711200" y="5459860"/>
            <a:ext cx="10756276"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22.4.1.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debe incluir una evaluación de la efectividad de la implementación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requisitos en materia de AML/CFT y el método de supervisión. </a:t>
            </a:r>
          </a:p>
        </p:txBody>
      </p:sp>
    </p:spTree>
    <p:extLst>
      <p:ext uri="{BB962C8B-B14F-4D97-AF65-F5344CB8AC3E}">
        <p14:creationId xmlns:p14="http://schemas.microsoft.com/office/powerpoint/2010/main" val="400020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B6D1E5-3E89-4BD0-B50D-55CFDBEAB29F}"/>
              </a:ext>
            </a:extLst>
          </p:cNvPr>
          <p:cNvSpPr/>
          <p:nvPr/>
        </p:nvSpPr>
        <p:spPr>
          <a:xfrm>
            <a:off x="217714" y="775119"/>
            <a:ext cx="11800115" cy="5878532"/>
          </a:xfrm>
          <a:prstGeom prst="rect">
            <a:avLst/>
          </a:prstGeom>
          <a:solidFill>
            <a:schemeClr val="bg1">
              <a:lumMod val="85000"/>
            </a:schemeClr>
          </a:solidFill>
          <a:ln>
            <a:solidFill>
              <a:srgbClr val="FF0000"/>
            </a:solidFill>
          </a:ln>
        </p:spPr>
        <p:txBody>
          <a:bodyPr wrap="square">
            <a:spAutoFit/>
          </a:bodyPr>
          <a:lstStyle/>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22.4.2. Esta revisión podría evaluar los siguientes aspectos:</a:t>
            </a: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Dichas revisiones deben permitir al supervisor identificar cualquier medida necesaria para mejorar la efectividad.  </a:t>
            </a:r>
          </a:p>
        </p:txBody>
      </p:sp>
      <p:pic>
        <p:nvPicPr>
          <p:cNvPr id="3" name="Imagen 2">
            <a:extLst>
              <a:ext uri="{FF2B5EF4-FFF2-40B4-BE49-F238E27FC236}">
                <a16:creationId xmlns:a16="http://schemas.microsoft.com/office/drawing/2014/main" id="{A2D1612A-E08C-43E4-8759-758C48E2659E}"/>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B9DCA2AA-8A5E-41E2-97FA-B5789ED02177}"/>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8E501D8F-D0C4-4BBC-B79A-2876E3034B08}"/>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6E8367FB-03E0-4251-8BBD-1572903D4416}"/>
              </a:ext>
            </a:extLst>
          </p:cNvPr>
          <p:cNvSpPr/>
          <p:nvPr/>
        </p:nvSpPr>
        <p:spPr>
          <a:xfrm>
            <a:off x="607101" y="1357270"/>
            <a:ext cx="10988505" cy="4801314"/>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los riesgos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lavado de dinero y del financiamiento del terrorismo en el sector seguros,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la forma en que estos son abordados</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manera adecuada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el método basado en el riesgo del supervisor;</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adecuación de los recursos y la capacitación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supervisor;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si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cantidad y el contenido de las inspecciones In-Situ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relacionadas con las medidas de AML/CFT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son adecuadas;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si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supervisión In-Situ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adecuada;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hallazgos de las inspecciones In-Situ, incluso la efectividad de la capacitación e implementación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parte de las aseguradoras e intermediarias de medidas en materia de AML/CFT;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tomadas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el supervisor contra las aseguradoras e intermediarias;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recabada de otras autoridades</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 sector asegurador, tal como la cantidad y patrón de informes de transacciones sospechosas realizadas por las aseguradoras e intermediarias, y el procesamiento y condena en casos de lavado de dinero y financiamiento del terrorismo en el sector asegurador;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cantidad y naturaleza de solicitudes de información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otras autoridades respecto de asuntos de AML/CFT;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adecuación de los requisitos, la guía y otra información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brindada por el supervisor al sector; y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cantidad y tipo de procesamientos, y condenas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ML/FT en el sector asegurador. </a:t>
            </a:r>
          </a:p>
        </p:txBody>
      </p:sp>
    </p:spTree>
    <p:extLst>
      <p:ext uri="{BB962C8B-B14F-4D97-AF65-F5344CB8AC3E}">
        <p14:creationId xmlns:p14="http://schemas.microsoft.com/office/powerpoint/2010/main" val="319114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FDB7CA-5F85-4A3C-8A29-8A94B1F7343A}"/>
              </a:ext>
            </a:extLst>
          </p:cNvPr>
          <p:cNvSpPr/>
          <p:nvPr/>
        </p:nvSpPr>
        <p:spPr>
          <a:xfrm>
            <a:off x="624113" y="3269346"/>
            <a:ext cx="10791671" cy="3323987"/>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22.5.1. Por lo general, los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cooperación, coordinación e intercambio de información</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abordan: </a:t>
            </a: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prevención efectiva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lavado de dinero y del financiamiento del terrorismo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puede mejorar por medio de la estrecha cooperación entre los supervisores, la UIF, los organismos encargados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controlar que se cumplan las leyes, otras autoridades competentes y las aseguradoras e intermediarias. </a:t>
            </a:r>
          </a:p>
        </p:txBody>
      </p:sp>
      <p:pic>
        <p:nvPicPr>
          <p:cNvPr id="3" name="Imagen 2">
            <a:extLst>
              <a:ext uri="{FF2B5EF4-FFF2-40B4-BE49-F238E27FC236}">
                <a16:creationId xmlns:a16="http://schemas.microsoft.com/office/drawing/2014/main" id="{85877074-9863-4066-BE0D-31A562C4F3AB}"/>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632204E7-6D98-4BC3-BCE4-5AFE6E1375BD}"/>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4A203F61-833D-4916-9ED7-0E54A1FCAC6C}"/>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C9251587-8430-447A-8846-926E7DF24E31}"/>
              </a:ext>
            </a:extLst>
          </p:cNvPr>
          <p:cNvSpPr/>
          <p:nvPr/>
        </p:nvSpPr>
        <p:spPr>
          <a:xfrm>
            <a:off x="624113" y="887987"/>
            <a:ext cx="10791671"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22.4.3. El supervisor debe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mantener registros sobre la cantidad de inspecciones I</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n-Situ relacionadas con las medidas en materia de AML/CFT y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las sanciones que ha impuesto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las aseguradoras e intermediarias con respecto a medidas inadecuadas. </a:t>
            </a:r>
          </a:p>
        </p:txBody>
      </p:sp>
      <p:sp>
        <p:nvSpPr>
          <p:cNvPr id="7" name="Rectángulo 6">
            <a:extLst>
              <a:ext uri="{FF2B5EF4-FFF2-40B4-BE49-F238E27FC236}">
                <a16:creationId xmlns:a16="http://schemas.microsoft.com/office/drawing/2014/main" id="{98B7CBE4-B9F1-468F-AF8F-0929F2E6BC6E}"/>
              </a:ext>
            </a:extLst>
          </p:cNvPr>
          <p:cNvSpPr/>
          <p:nvPr/>
        </p:nvSpPr>
        <p:spPr>
          <a:xfrm>
            <a:off x="457199" y="2078666"/>
            <a:ext cx="11277600" cy="923330"/>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 El supervisor cuenta con mecanismos efectivos que le permiten cooperar, coordinar e intercambiar información con otras autoridades domésticas,</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tal como la unidad de información financiera, así como también con otros supervisores en otras jurisdicciones en materia de AML/CFT. </a:t>
            </a:r>
          </a:p>
        </p:txBody>
      </p:sp>
      <p:sp>
        <p:nvSpPr>
          <p:cNvPr id="8" name="Rectángulo 7">
            <a:extLst>
              <a:ext uri="{FF2B5EF4-FFF2-40B4-BE49-F238E27FC236}">
                <a16:creationId xmlns:a16="http://schemas.microsoft.com/office/drawing/2014/main" id="{BC7630A7-6EE1-4C4D-99DD-6360B5E6D7D9}"/>
              </a:ext>
            </a:extLst>
          </p:cNvPr>
          <p:cNvSpPr/>
          <p:nvPr/>
        </p:nvSpPr>
        <p:spPr>
          <a:xfrm>
            <a:off x="776216" y="3980543"/>
            <a:ext cx="10225613" cy="1508105"/>
          </a:xfrm>
          <a:prstGeom prst="rect">
            <a:avLst/>
          </a:prstGeom>
          <a:solidFill>
            <a:srgbClr val="92D050"/>
          </a:solidFill>
          <a:ln>
            <a:solidFill>
              <a:srgbClr val="FF0000"/>
            </a:solidFill>
          </a:ln>
        </p:spPr>
        <p:txBody>
          <a:bodyPr wrap="square">
            <a:spAutoFit/>
          </a:bodyPr>
          <a:lstStyle/>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cooperación operativa y, cuando corresponde, la coordinación entre la UIF,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organismos encargados de controlar que se cumplan las leyes y los supervisores; y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cooperación en políticas y, cuando corresponde, la coordinación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 todas las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autoridades competentes en materia de AML/CFT. </a:t>
            </a:r>
          </a:p>
        </p:txBody>
      </p:sp>
    </p:spTree>
    <p:extLst>
      <p:ext uri="{BB962C8B-B14F-4D97-AF65-F5344CB8AC3E}">
        <p14:creationId xmlns:p14="http://schemas.microsoft.com/office/powerpoint/2010/main" val="256940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FDB7CA-5F85-4A3C-8A29-8A94B1F7343A}"/>
              </a:ext>
            </a:extLst>
          </p:cNvPr>
          <p:cNvSpPr/>
          <p:nvPr/>
        </p:nvSpPr>
        <p:spPr>
          <a:xfrm>
            <a:off x="667654" y="4201446"/>
            <a:ext cx="10799821"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22.5.5.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intercambio de información está sujeto a consideraciones de confidencialidad.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Estas se discuten en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3: Intercambio de información y requisitos de confidencialidad. </a:t>
            </a:r>
          </a:p>
        </p:txBody>
      </p:sp>
      <p:pic>
        <p:nvPicPr>
          <p:cNvPr id="3" name="Imagen 2">
            <a:extLst>
              <a:ext uri="{FF2B5EF4-FFF2-40B4-BE49-F238E27FC236}">
                <a16:creationId xmlns:a16="http://schemas.microsoft.com/office/drawing/2014/main" id="{44E451D9-6500-47D6-A05B-4BABB95EBFE5}"/>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FCAF5688-539B-4606-8551-7C04A7ED7863}"/>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60D1F082-8315-49F8-86C7-02E7FD16372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15F3E947-D05F-449D-9449-5B54B8683430}"/>
              </a:ext>
            </a:extLst>
          </p:cNvPr>
          <p:cNvSpPr/>
          <p:nvPr/>
        </p:nvSpPr>
        <p:spPr>
          <a:xfrm>
            <a:off x="667657" y="989244"/>
            <a:ext cx="10799820"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22.5.2. Cuando el supervisor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 actividades sospechosas de ML/FT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una aseguradora o intermediaria,  debe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asegurar que la información relevante se provea a la UIF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al organismo encargado de controlar que se cumplan las leyes y a cualquier otro supervisor relevante. </a:t>
            </a:r>
          </a:p>
        </p:txBody>
      </p:sp>
      <p:sp>
        <p:nvSpPr>
          <p:cNvPr id="7" name="Rectángulo 6">
            <a:extLst>
              <a:ext uri="{FF2B5EF4-FFF2-40B4-BE49-F238E27FC236}">
                <a16:creationId xmlns:a16="http://schemas.microsoft.com/office/drawing/2014/main" id="{564E2A6D-C78D-4178-93B4-36756AF827F4}"/>
              </a:ext>
            </a:extLst>
          </p:cNvPr>
          <p:cNvSpPr/>
          <p:nvPr/>
        </p:nvSpPr>
        <p:spPr>
          <a:xfrm>
            <a:off x="667656" y="2152311"/>
            <a:ext cx="10799820"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22.5.3. El supervisor debe dar todos los pasos necesarios para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cooperar e intercambiar información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otras autoridades relevantes. </a:t>
            </a:r>
          </a:p>
        </p:txBody>
      </p:sp>
      <p:sp>
        <p:nvSpPr>
          <p:cNvPr id="8" name="Rectángulo 7">
            <a:extLst>
              <a:ext uri="{FF2B5EF4-FFF2-40B4-BE49-F238E27FC236}">
                <a16:creationId xmlns:a16="http://schemas.microsoft.com/office/drawing/2014/main" id="{6BE3E0C5-3E5D-4CBB-9903-9C2FE44A2B07}"/>
              </a:ext>
            </a:extLst>
          </p:cNvPr>
          <p:cNvSpPr/>
          <p:nvPr/>
        </p:nvSpPr>
        <p:spPr>
          <a:xfrm>
            <a:off x="667655" y="3038379"/>
            <a:ext cx="10799821"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22.5.4. El supervisor debe considerar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designar, dentro de su oficina, una persona de  contacto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temas de AML/CFT y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la comunicación con otras autoridades competentes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de modo de promover un intercambio de información eficiente. </a:t>
            </a:r>
          </a:p>
        </p:txBody>
      </p:sp>
      <p:sp>
        <p:nvSpPr>
          <p:cNvPr id="9" name="Rectángulo 8">
            <a:extLst>
              <a:ext uri="{FF2B5EF4-FFF2-40B4-BE49-F238E27FC236}">
                <a16:creationId xmlns:a16="http://schemas.microsoft.com/office/drawing/2014/main" id="{D9029131-CE3B-438B-B31D-17E53FECD577}"/>
              </a:ext>
            </a:extLst>
          </p:cNvPr>
          <p:cNvSpPr/>
          <p:nvPr/>
        </p:nvSpPr>
        <p:spPr>
          <a:xfrm>
            <a:off x="457198" y="5087514"/>
            <a:ext cx="11277599" cy="369332"/>
          </a:xfrm>
          <a:prstGeom prst="rect">
            <a:avLst/>
          </a:prstGeom>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el supervisor de seguros no es una autoridad competente designada en materia de AML/CFT </a:t>
            </a:r>
          </a:p>
        </p:txBody>
      </p:sp>
      <p:sp>
        <p:nvSpPr>
          <p:cNvPr id="11" name="Rectángulo 10">
            <a:extLst>
              <a:ext uri="{FF2B5EF4-FFF2-40B4-BE49-F238E27FC236}">
                <a16:creationId xmlns:a16="http://schemas.microsoft.com/office/drawing/2014/main" id="{2F64E6BB-3462-4F92-BA90-F0C950619A79}"/>
              </a:ext>
            </a:extLst>
          </p:cNvPr>
          <p:cNvSpPr/>
          <p:nvPr/>
        </p:nvSpPr>
        <p:spPr>
          <a:xfrm>
            <a:off x="370115" y="5551962"/>
            <a:ext cx="11488054" cy="1200329"/>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22.6. El supervisor conoce y comprende los riesgos del ML/FT a los que las aseguradoras e intermediarias están expuestas.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Tiene comunicación directa con la autoridad competente designada en materia de AML/CFT respecto de las aseguradoras e intermediarias de seguros, y busca obtener información de ella.</a:t>
            </a:r>
          </a:p>
        </p:txBody>
      </p:sp>
    </p:spTree>
    <p:extLst>
      <p:ext uri="{BB962C8B-B14F-4D97-AF65-F5344CB8AC3E}">
        <p14:creationId xmlns:p14="http://schemas.microsoft.com/office/powerpoint/2010/main" val="427208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7BADF5-383C-4192-AD02-AD1EC5D85A7D}"/>
              </a:ext>
            </a:extLst>
          </p:cNvPr>
          <p:cNvSpPr/>
          <p:nvPr/>
        </p:nvSpPr>
        <p:spPr>
          <a:xfrm>
            <a:off x="943428" y="1769090"/>
            <a:ext cx="10524048"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22.6.2. El supervisor debe comprender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riesgos del ML/TF a los cuales las aseguradoras e intermediarias se ven expuestas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que surgen de las actividades emprendidas, y los productos y servicios ofrecidos por las aseguradoras y las intermediarias. </a:t>
            </a:r>
          </a:p>
        </p:txBody>
      </p:sp>
      <p:pic>
        <p:nvPicPr>
          <p:cNvPr id="3" name="Imagen 2">
            <a:extLst>
              <a:ext uri="{FF2B5EF4-FFF2-40B4-BE49-F238E27FC236}">
                <a16:creationId xmlns:a16="http://schemas.microsoft.com/office/drawing/2014/main" id="{DC12255D-62A0-4E91-BA53-C184CB65D2BE}"/>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938968ED-2A80-4567-BAF9-1430E3972186}"/>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ED7DB270-577E-47B0-A406-FED7C13AC3E4}"/>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87ACA373-1413-4CF1-9696-9AD1699D8273}"/>
              </a:ext>
            </a:extLst>
          </p:cNvPr>
          <p:cNvSpPr/>
          <p:nvPr/>
        </p:nvSpPr>
        <p:spPr>
          <a:xfrm>
            <a:off x="943428" y="2845178"/>
            <a:ext cx="10524048" cy="2308324"/>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22.6.3. El supervisor puede hacer una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y brindar una opinión sobre la solidez de las aseguradoras e intermediarias al recibir información de la autoridad competente designada en materia de AML/CFT.</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Dicha información puede ser importante para el perfil de riesgo de la aseguradora o intermediaria, o para la efectividad de la gestión de riesgo por parte de la aseguradora o intermediaria. El contenido de esta información puede incluir el nivel de riesgo de ML/FT al cual las aseguradoras e intermediarias se ven expuestas, y las posturas de la autoridad competente designada respecto de la gestión de riesgo, el gobierno corporativo y las medidas de control interno de las entidades supervisadas relevantes en materia de AML/CFT.  </a:t>
            </a:r>
          </a:p>
        </p:txBody>
      </p:sp>
      <p:sp>
        <p:nvSpPr>
          <p:cNvPr id="8" name="Rectángulo 7">
            <a:extLst>
              <a:ext uri="{FF2B5EF4-FFF2-40B4-BE49-F238E27FC236}">
                <a16:creationId xmlns:a16="http://schemas.microsoft.com/office/drawing/2014/main" id="{D8248597-5E5E-47BA-8651-858F56677AEA}"/>
              </a:ext>
            </a:extLst>
          </p:cNvPr>
          <p:cNvSpPr/>
          <p:nvPr/>
        </p:nvSpPr>
        <p:spPr>
          <a:xfrm>
            <a:off x="943428" y="5305783"/>
            <a:ext cx="10524048" cy="1477328"/>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22.6.4.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autoridad competente designada en materia de AML/CFT puede tener información sobre el incumplimiento de los requisitos de AML/CFT que  el supervisor debe considerar en sus actividades,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 como cuando se evalúa al Consejo de Administración, la alta gerencia y las personas claves en puestos de control sobre la base de los requisitos de idoneidad que se incluyen al revisar las solicitudes de autorización. </a:t>
            </a:r>
          </a:p>
        </p:txBody>
      </p:sp>
      <p:sp>
        <p:nvSpPr>
          <p:cNvPr id="9" name="Rectángulo 8">
            <a:extLst>
              <a:ext uri="{FF2B5EF4-FFF2-40B4-BE49-F238E27FC236}">
                <a16:creationId xmlns:a16="http://schemas.microsoft.com/office/drawing/2014/main" id="{2F99583A-85A5-4546-99A4-D955C12F00EF}"/>
              </a:ext>
            </a:extLst>
          </p:cNvPr>
          <p:cNvSpPr/>
          <p:nvPr/>
        </p:nvSpPr>
        <p:spPr>
          <a:xfrm>
            <a:off x="943428" y="716366"/>
            <a:ext cx="10524048"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22.6.1. Cuando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 organismo es la autoridad competente designada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el supervisor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 considerar el efecto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esto puede tener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su capacidad de garantizar</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las aseguradoras e intermediarias de seguros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cumplan con los requisitos de supervisión. </a:t>
            </a:r>
          </a:p>
        </p:txBody>
      </p:sp>
    </p:spTree>
    <p:extLst>
      <p:ext uri="{BB962C8B-B14F-4D97-AF65-F5344CB8AC3E}">
        <p14:creationId xmlns:p14="http://schemas.microsoft.com/office/powerpoint/2010/main" val="257678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7BADF5-383C-4192-AD02-AD1EC5D85A7D}"/>
              </a:ext>
            </a:extLst>
          </p:cNvPr>
          <p:cNvSpPr/>
          <p:nvPr/>
        </p:nvSpPr>
        <p:spPr>
          <a:xfrm>
            <a:off x="667657" y="3495318"/>
            <a:ext cx="10799819"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22.7.2. Cuando en el ejercicio de sus responsabilidades de supervisión,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toma conocimiento de información sobre riesgos de ML/FT, debe proporcionar la información relevante a la autoridad competente designada.</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3" name="Imagen 2">
            <a:extLst>
              <a:ext uri="{FF2B5EF4-FFF2-40B4-BE49-F238E27FC236}">
                <a16:creationId xmlns:a16="http://schemas.microsoft.com/office/drawing/2014/main" id="{AD23B29D-6141-49D2-9433-92D6837C355B}"/>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3004E1D0-CE81-4693-8309-575CA1DA13CB}"/>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652AE594-1B8C-485E-AFBA-0F518D4282D6}"/>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47908068-B8A2-4833-8627-40D5EA57624A}"/>
              </a:ext>
            </a:extLst>
          </p:cNvPr>
          <p:cNvSpPr/>
          <p:nvPr/>
        </p:nvSpPr>
        <p:spPr>
          <a:xfrm>
            <a:off x="355599" y="900711"/>
            <a:ext cx="11480800" cy="923330"/>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22.7. El supervisor cuenta con mecanismos efectivos que le permiten cooperar, coordinar e intercambiar información con otras autoridades domésticas,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 como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unidad de información financiera,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así como también con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supervisores en otras jurisdicciones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a:t>
            </a:r>
          </a:p>
        </p:txBody>
      </p:sp>
      <p:sp>
        <p:nvSpPr>
          <p:cNvPr id="7" name="Rectángulo 6">
            <a:extLst>
              <a:ext uri="{FF2B5EF4-FFF2-40B4-BE49-F238E27FC236}">
                <a16:creationId xmlns:a16="http://schemas.microsoft.com/office/drawing/2014/main" id="{E5953AE2-3111-4EC0-B8F8-83BAA603AAE9}"/>
              </a:ext>
            </a:extLst>
          </p:cNvPr>
          <p:cNvSpPr/>
          <p:nvPr/>
        </p:nvSpPr>
        <p:spPr>
          <a:xfrm>
            <a:off x="667657" y="2059515"/>
            <a:ext cx="10799819" cy="1200329"/>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22.7.1. Por lo general, los mecanismos de cooperación, coordinación e intercambio de información deben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incluir la cooperación operativa y, cuando corresponde, la coordinación entre la unidad de información financiera (UIF), los organismos encargados de controlar que se cumplan las leyes y otros supervisores. </a:t>
            </a:r>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5C949AD-27FA-4306-A755-69AA63CE8D81}"/>
              </a:ext>
            </a:extLst>
          </p:cNvPr>
          <p:cNvSpPr/>
          <p:nvPr/>
        </p:nvSpPr>
        <p:spPr>
          <a:xfrm>
            <a:off x="667657" y="4654122"/>
            <a:ext cx="10799820"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22.7.3. Como parte de su cooperación con la autoridad competente designada en materia de AML/CFT,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debe proporcionar información sobre la efectividad del marco de AML/CFT.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 puede ayudar a la autoridad competente designada a evaluar la efectividad. </a:t>
            </a:r>
          </a:p>
        </p:txBody>
      </p:sp>
      <p:sp>
        <p:nvSpPr>
          <p:cNvPr id="9" name="Rectángulo 8">
            <a:extLst>
              <a:ext uri="{FF2B5EF4-FFF2-40B4-BE49-F238E27FC236}">
                <a16:creationId xmlns:a16="http://schemas.microsoft.com/office/drawing/2014/main" id="{E8D6301B-C175-457B-B0B4-AB1E45A9FBDA}"/>
              </a:ext>
            </a:extLst>
          </p:cNvPr>
          <p:cNvSpPr/>
          <p:nvPr/>
        </p:nvSpPr>
        <p:spPr>
          <a:xfrm>
            <a:off x="667657" y="5812926"/>
            <a:ext cx="10799819"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22.7.4.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intercambio de información está sujeto a consideraciones de confidencialidad.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Estas se tratan en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3: Intercambio de información y requisitos de confidencialidad.                                                 </a:t>
            </a:r>
          </a:p>
        </p:txBody>
      </p:sp>
    </p:spTree>
    <p:extLst>
      <p:ext uri="{BB962C8B-B14F-4D97-AF65-F5344CB8AC3E}">
        <p14:creationId xmlns:p14="http://schemas.microsoft.com/office/powerpoint/2010/main" val="40213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5256" y="674613"/>
            <a:ext cx="11103429" cy="461665"/>
          </a:xfrm>
          <a:prstGeom prst="rect">
            <a:avLst/>
          </a:prstGeom>
          <a:solidFill>
            <a:srgbClr val="92D050"/>
          </a:solidFill>
          <a:ln>
            <a:solidFill>
              <a:srgbClr val="FF0000"/>
            </a:solidFill>
          </a:ln>
        </p:spPr>
        <p:txBody>
          <a:bodyPr wrap="square">
            <a:spAutoFit/>
          </a:bodyPr>
          <a:lstStyle/>
          <a:p>
            <a:pPr>
              <a:defRPr/>
            </a:pPr>
            <a:r>
              <a:rPr lang="es-DO" sz="2400"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155-17, Contra el Lavado de Activos y el Financiamiento al Terrorismo </a:t>
            </a:r>
            <a:endParaRPr lang="es-DO" sz="2400" dirty="0">
              <a:solidFill>
                <a:schemeClr val="bg2">
                  <a:lumMod val="10000"/>
                </a:schemeClr>
              </a:solidFill>
            </a:endParaRPr>
          </a:p>
        </p:txBody>
      </p:sp>
      <p:pic>
        <p:nvPicPr>
          <p:cNvPr id="8" name="Imagen 7"/>
          <p:cNvPicPr/>
          <p:nvPr/>
        </p:nvPicPr>
        <p:blipFill rotWithShape="1">
          <a:blip r:embed="rId3"/>
          <a:srcRect l="39662" t="19319" r="40305" b="63716"/>
          <a:stretch/>
        </p:blipFill>
        <p:spPr bwMode="auto">
          <a:xfrm>
            <a:off x="5352439" y="0"/>
            <a:ext cx="1124263" cy="535324"/>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362855" y="1395684"/>
            <a:ext cx="11408229" cy="707886"/>
          </a:xfrm>
          <a:prstGeom prst="rect">
            <a:avLst/>
          </a:prstGeom>
          <a:solidFill>
            <a:schemeClr val="bg1">
              <a:lumMod val="85000"/>
            </a:schemeClr>
          </a:solidFill>
          <a:ln>
            <a:solidFill>
              <a:srgbClr val="FF0000"/>
            </a:solidFill>
          </a:ln>
        </p:spPr>
        <p:txBody>
          <a:bodyPr wrap="square">
            <a:spAutoFit/>
          </a:bodyPr>
          <a:lstStyle/>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SECCIÓN I</a:t>
            </a:r>
          </a:p>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SUJETOS OBLIGADOS</a:t>
            </a:r>
          </a:p>
        </p:txBody>
      </p:sp>
      <p:pic>
        <p:nvPicPr>
          <p:cNvPr id="6" name="Imagen 5">
            <a:extLst>
              <a:ext uri="{FF2B5EF4-FFF2-40B4-BE49-F238E27FC236}">
                <a16:creationId xmlns:a16="http://schemas.microsoft.com/office/drawing/2014/main" id="{A80F0AA0-6738-493F-82A7-0FA9C403DB46}"/>
              </a:ext>
            </a:extLst>
          </p:cNvPr>
          <p:cNvPicPr>
            <a:picLocks noChangeAspect="1"/>
          </p:cNvPicPr>
          <p:nvPr/>
        </p:nvPicPr>
        <p:blipFill rotWithShape="1">
          <a:blip r:embed="rId4"/>
          <a:srcRect t="21667" r="3685" b="27890"/>
          <a:stretch/>
        </p:blipFill>
        <p:spPr>
          <a:xfrm>
            <a:off x="0" y="9760"/>
            <a:ext cx="1214203" cy="535325"/>
          </a:xfrm>
          <a:prstGeom prst="rect">
            <a:avLst/>
          </a:prstGeom>
        </p:spPr>
      </p:pic>
      <p:pic>
        <p:nvPicPr>
          <p:cNvPr id="7" name="Imagen 6">
            <a:extLst>
              <a:ext uri="{FF2B5EF4-FFF2-40B4-BE49-F238E27FC236}">
                <a16:creationId xmlns:a16="http://schemas.microsoft.com/office/drawing/2014/main" id="{E54F262E-5170-420B-8CE6-F2D562A68C51}"/>
              </a:ext>
            </a:extLst>
          </p:cNvPr>
          <p:cNvPicPr>
            <a:picLocks noChangeAspect="1"/>
          </p:cNvPicPr>
          <p:nvPr/>
        </p:nvPicPr>
        <p:blipFill rotWithShape="1">
          <a:blip r:embed="rId5"/>
          <a:srcRect l="15941" r="13083"/>
          <a:stretch/>
        </p:blipFill>
        <p:spPr>
          <a:xfrm>
            <a:off x="11467476" y="2"/>
            <a:ext cx="724524" cy="561546"/>
          </a:xfrm>
          <a:prstGeom prst="rect">
            <a:avLst/>
          </a:prstGeom>
        </p:spPr>
      </p:pic>
      <p:sp>
        <p:nvSpPr>
          <p:cNvPr id="5" name="Rectángulo 4">
            <a:extLst>
              <a:ext uri="{FF2B5EF4-FFF2-40B4-BE49-F238E27FC236}">
                <a16:creationId xmlns:a16="http://schemas.microsoft.com/office/drawing/2014/main" id="{BBE4E6AA-5D57-4F6B-A5EE-44821A955357}"/>
              </a:ext>
            </a:extLst>
          </p:cNvPr>
          <p:cNvSpPr/>
          <p:nvPr/>
        </p:nvSpPr>
        <p:spPr>
          <a:xfrm>
            <a:off x="826717" y="2459504"/>
            <a:ext cx="4525721" cy="2554545"/>
          </a:xfrm>
          <a:prstGeom prst="rect">
            <a:avLst/>
          </a:prstGeom>
          <a:solidFill>
            <a:schemeClr val="bg1">
              <a:lumMod val="85000"/>
            </a:schemeClr>
          </a:solidFill>
          <a:ln>
            <a:solidFill>
              <a:srgbClr val="FF0000"/>
            </a:solidFill>
          </a:ln>
        </p:spPr>
        <p:txBody>
          <a:bodyPr wrap="square">
            <a:spAutoFit/>
          </a:bodyPr>
          <a:lstStyle/>
          <a:p>
            <a:pPr algn="just"/>
            <a:endPar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Artículo 31.- Clasificación Sujetos Obligados. </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Sujetos Obligados en el marco de este capítulo se clasifican en </a:t>
            </a: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Sujetos Obligados financieros </a:t>
            </a:r>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a:t>
            </a: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Sujetos Obligados no financieros.</a:t>
            </a:r>
          </a:p>
          <a:p>
            <a:pPr algn="just"/>
            <a:endPar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4555DC88-8F64-45CB-804E-E2F166EF52BB}"/>
              </a:ext>
            </a:extLst>
          </p:cNvPr>
          <p:cNvSpPr/>
          <p:nvPr/>
        </p:nvSpPr>
        <p:spPr>
          <a:xfrm>
            <a:off x="6096000" y="3429000"/>
            <a:ext cx="5269282" cy="2862322"/>
          </a:xfrm>
          <a:prstGeom prst="rect">
            <a:avLst/>
          </a:prstGeom>
          <a:solidFill>
            <a:schemeClr val="bg1">
              <a:lumMod val="85000"/>
            </a:schemeClr>
          </a:solidFill>
          <a:ln>
            <a:solidFill>
              <a:srgbClr val="FF0000"/>
            </a:solidFill>
          </a:ln>
        </p:spPr>
        <p:txBody>
          <a:bodyPr wrap="square">
            <a:spAutoFit/>
          </a:bodyPr>
          <a:lstStyle/>
          <a:p>
            <a:pPr algn="just"/>
            <a:endPar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Artículo 32.- Sujetos Obligados financieros</a:t>
            </a:r>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consideran Sujetos Obligados financieros:</a:t>
            </a: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DO"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Compañías de Seguros, de Reaseguros y corredores de seguros;</a:t>
            </a:r>
          </a:p>
          <a:p>
            <a:pPr algn="ctr"/>
            <a:endParaRPr lang="es-DO"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25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831B2-3B42-4E48-8F80-591D03586511}"/>
              </a:ext>
            </a:extLst>
          </p:cNvPr>
          <p:cNvSpPr>
            <a:spLocks noGrp="1"/>
          </p:cNvSpPr>
          <p:nvPr>
            <p:ph type="ctrTitle"/>
          </p:nvPr>
        </p:nvSpPr>
        <p:spPr>
          <a:xfrm>
            <a:off x="1524000" y="1122363"/>
            <a:ext cx="9144000" cy="2387600"/>
          </a:xfrm>
        </p:spPr>
        <p:txBody>
          <a:bodyPr>
            <a:normAutofit/>
          </a:bodyPr>
          <a:lstStyle/>
          <a:p>
            <a:r>
              <a:rPr lang="es-DO"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pic>
        <p:nvPicPr>
          <p:cNvPr id="4" name="Imagen 3">
            <a:extLst>
              <a:ext uri="{FF2B5EF4-FFF2-40B4-BE49-F238E27FC236}">
                <a16:creationId xmlns:a16="http://schemas.microsoft.com/office/drawing/2014/main" id="{3A7AE0B7-0D98-473D-91A6-69F1E7CCC3FF}"/>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10" name="Imagen 9">
            <a:extLst>
              <a:ext uri="{FF2B5EF4-FFF2-40B4-BE49-F238E27FC236}">
                <a16:creationId xmlns:a16="http://schemas.microsoft.com/office/drawing/2014/main" id="{7939CA3C-70B4-4092-8F1E-A0705A471166}"/>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12" name="Imagen 11">
            <a:extLst>
              <a:ext uri="{FF2B5EF4-FFF2-40B4-BE49-F238E27FC236}">
                <a16:creationId xmlns:a16="http://schemas.microsoft.com/office/drawing/2014/main" id="{2272951F-B1FC-4ABA-AB0C-8061E103108B}"/>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294519F7-0A2C-460C-89DA-28D9FC475D42}"/>
              </a:ext>
            </a:extLst>
          </p:cNvPr>
          <p:cNvPicPr>
            <a:picLocks noChangeAspect="1"/>
          </p:cNvPicPr>
          <p:nvPr/>
        </p:nvPicPr>
        <p:blipFill>
          <a:blip r:embed="rId5"/>
          <a:stretch>
            <a:fillRect/>
          </a:stretch>
        </p:blipFill>
        <p:spPr>
          <a:xfrm>
            <a:off x="175978" y="4635499"/>
            <a:ext cx="2076450" cy="2200275"/>
          </a:xfrm>
          <a:prstGeom prst="rect">
            <a:avLst/>
          </a:prstGeom>
        </p:spPr>
      </p:pic>
    </p:spTree>
    <p:extLst>
      <p:ext uri="{BB962C8B-B14F-4D97-AF65-F5344CB8AC3E}">
        <p14:creationId xmlns:p14="http://schemas.microsoft.com/office/powerpoint/2010/main" val="236867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53260" y="535324"/>
            <a:ext cx="9001594" cy="830997"/>
          </a:xfrm>
          <a:prstGeom prst="rect">
            <a:avLst/>
          </a:prstGeom>
          <a:solidFill>
            <a:srgbClr val="92D050"/>
          </a:solidFill>
          <a:ln>
            <a:solidFill>
              <a:srgbClr val="FF0000"/>
            </a:solidFill>
          </a:ln>
        </p:spPr>
        <p:txBody>
          <a:bodyPr wrap="square">
            <a:spAutoFit/>
          </a:bodyPr>
          <a:lstStyle/>
          <a:p>
            <a:pPr>
              <a:defRPr/>
            </a:pPr>
            <a:r>
              <a:rPr lang="es-DO" sz="2400"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155-17, Art. 34. Programa de Cumplimiento</a:t>
            </a:r>
          </a:p>
          <a:p>
            <a:pPr>
              <a:defRPr/>
            </a:pPr>
            <a:r>
              <a:rPr lang="es-DO" sz="2400"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Detalles a tomar en cuenta para todos los Sujetos Obligados</a:t>
            </a:r>
            <a:endParaRPr lang="es-DO" sz="2400" dirty="0">
              <a:solidFill>
                <a:schemeClr val="bg2">
                  <a:lumMod val="10000"/>
                </a:schemeClr>
              </a:solidFill>
            </a:endParaRPr>
          </a:p>
        </p:txBody>
      </p:sp>
      <p:pic>
        <p:nvPicPr>
          <p:cNvPr id="6" name="Imagen 5">
            <a:extLst>
              <a:ext uri="{FF2B5EF4-FFF2-40B4-BE49-F238E27FC236}">
                <a16:creationId xmlns:a16="http://schemas.microsoft.com/office/drawing/2014/main" id="{010BA348-D07B-4478-B0D9-364CF22A6D29}"/>
              </a:ext>
            </a:extLst>
          </p:cNvPr>
          <p:cNvPicPr/>
          <p:nvPr/>
        </p:nvPicPr>
        <p:blipFill rotWithShape="1">
          <a:blip r:embed="rId3"/>
          <a:srcRect l="39662" t="19319" r="40305" b="63716"/>
          <a:stretch/>
        </p:blipFill>
        <p:spPr bwMode="auto">
          <a:xfrm>
            <a:off x="5352439" y="0"/>
            <a:ext cx="1124263" cy="535324"/>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B0F74350-D3A8-4C3A-B5CA-45DFD36A1863}"/>
              </a:ext>
            </a:extLst>
          </p:cNvPr>
          <p:cNvPicPr>
            <a:picLocks noChangeAspect="1"/>
          </p:cNvPicPr>
          <p:nvPr/>
        </p:nvPicPr>
        <p:blipFill rotWithShape="1">
          <a:blip r:embed="rId4"/>
          <a:srcRect t="21667" r="3685" b="27890"/>
          <a:stretch/>
        </p:blipFill>
        <p:spPr>
          <a:xfrm>
            <a:off x="0" y="1"/>
            <a:ext cx="1214203" cy="535323"/>
          </a:xfrm>
          <a:prstGeom prst="rect">
            <a:avLst/>
          </a:prstGeom>
        </p:spPr>
      </p:pic>
      <p:pic>
        <p:nvPicPr>
          <p:cNvPr id="8" name="Imagen 7">
            <a:extLst>
              <a:ext uri="{FF2B5EF4-FFF2-40B4-BE49-F238E27FC236}">
                <a16:creationId xmlns:a16="http://schemas.microsoft.com/office/drawing/2014/main" id="{C4DB1331-DFF3-48DF-9596-0E91EF2C0F2A}"/>
              </a:ext>
            </a:extLst>
          </p:cNvPr>
          <p:cNvPicPr>
            <a:picLocks noChangeAspect="1"/>
          </p:cNvPicPr>
          <p:nvPr/>
        </p:nvPicPr>
        <p:blipFill rotWithShape="1">
          <a:blip r:embed="rId5"/>
          <a:srcRect l="15941" r="13083"/>
          <a:stretch/>
        </p:blipFill>
        <p:spPr>
          <a:xfrm>
            <a:off x="11467476" y="1"/>
            <a:ext cx="724524" cy="764497"/>
          </a:xfrm>
          <a:prstGeom prst="rect">
            <a:avLst/>
          </a:prstGeom>
        </p:spPr>
      </p:pic>
      <p:graphicFrame>
        <p:nvGraphicFramePr>
          <p:cNvPr id="11" name="Diagrama 10">
            <a:extLst>
              <a:ext uri="{FF2B5EF4-FFF2-40B4-BE49-F238E27FC236}">
                <a16:creationId xmlns:a16="http://schemas.microsoft.com/office/drawing/2014/main" id="{64FB0389-B4A5-441C-9DAA-C2A1DB303666}"/>
              </a:ext>
            </a:extLst>
          </p:cNvPr>
          <p:cNvGraphicFramePr/>
          <p:nvPr>
            <p:extLst>
              <p:ext uri="{D42A27DB-BD31-4B8C-83A1-F6EECF244321}">
                <p14:modId xmlns:p14="http://schemas.microsoft.com/office/powerpoint/2010/main" val="910876169"/>
              </p:ext>
            </p:extLst>
          </p:nvPr>
        </p:nvGraphicFramePr>
        <p:xfrm>
          <a:off x="72214" y="1393043"/>
          <a:ext cx="1441911" cy="1379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Diagrama 12">
            <a:extLst>
              <a:ext uri="{FF2B5EF4-FFF2-40B4-BE49-F238E27FC236}">
                <a16:creationId xmlns:a16="http://schemas.microsoft.com/office/drawing/2014/main" id="{20FD8B86-87AA-475E-90AE-29B9DD073247}"/>
              </a:ext>
            </a:extLst>
          </p:cNvPr>
          <p:cNvGraphicFramePr/>
          <p:nvPr>
            <p:extLst>
              <p:ext uri="{D42A27DB-BD31-4B8C-83A1-F6EECF244321}">
                <p14:modId xmlns:p14="http://schemas.microsoft.com/office/powerpoint/2010/main" val="4239799588"/>
              </p:ext>
            </p:extLst>
          </p:nvPr>
        </p:nvGraphicFramePr>
        <p:xfrm>
          <a:off x="1285556" y="1731275"/>
          <a:ext cx="1441911" cy="12916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4" name="Diagrama 13">
            <a:extLst>
              <a:ext uri="{FF2B5EF4-FFF2-40B4-BE49-F238E27FC236}">
                <a16:creationId xmlns:a16="http://schemas.microsoft.com/office/drawing/2014/main" id="{DCBBB1C8-D442-40B3-986A-7928DC157567}"/>
              </a:ext>
            </a:extLst>
          </p:cNvPr>
          <p:cNvGraphicFramePr/>
          <p:nvPr>
            <p:extLst>
              <p:ext uri="{D42A27DB-BD31-4B8C-83A1-F6EECF244321}">
                <p14:modId xmlns:p14="http://schemas.microsoft.com/office/powerpoint/2010/main" val="802562259"/>
              </p:ext>
            </p:extLst>
          </p:nvPr>
        </p:nvGraphicFramePr>
        <p:xfrm>
          <a:off x="2587824" y="1904386"/>
          <a:ext cx="1441911" cy="137971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5" name="Diagrama 14">
            <a:extLst>
              <a:ext uri="{FF2B5EF4-FFF2-40B4-BE49-F238E27FC236}">
                <a16:creationId xmlns:a16="http://schemas.microsoft.com/office/drawing/2014/main" id="{B39AAF73-A483-4EE8-9388-EBF51A525960}"/>
              </a:ext>
            </a:extLst>
          </p:cNvPr>
          <p:cNvGraphicFramePr/>
          <p:nvPr>
            <p:extLst>
              <p:ext uri="{D42A27DB-BD31-4B8C-83A1-F6EECF244321}">
                <p14:modId xmlns:p14="http://schemas.microsoft.com/office/powerpoint/2010/main" val="700597094"/>
              </p:ext>
            </p:extLst>
          </p:nvPr>
        </p:nvGraphicFramePr>
        <p:xfrm>
          <a:off x="3822253" y="2472903"/>
          <a:ext cx="1441911" cy="137971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6" name="Diagrama 15">
            <a:extLst>
              <a:ext uri="{FF2B5EF4-FFF2-40B4-BE49-F238E27FC236}">
                <a16:creationId xmlns:a16="http://schemas.microsoft.com/office/drawing/2014/main" id="{C35E604D-E755-49C2-80FB-213F05C7BBAE}"/>
              </a:ext>
            </a:extLst>
          </p:cNvPr>
          <p:cNvGraphicFramePr/>
          <p:nvPr>
            <p:extLst>
              <p:ext uri="{D42A27DB-BD31-4B8C-83A1-F6EECF244321}">
                <p14:modId xmlns:p14="http://schemas.microsoft.com/office/powerpoint/2010/main" val="4218749031"/>
              </p:ext>
            </p:extLst>
          </p:nvPr>
        </p:nvGraphicFramePr>
        <p:xfrm>
          <a:off x="4905232" y="3106829"/>
          <a:ext cx="1441911" cy="137971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17" name="Diagrama 16">
            <a:extLst>
              <a:ext uri="{FF2B5EF4-FFF2-40B4-BE49-F238E27FC236}">
                <a16:creationId xmlns:a16="http://schemas.microsoft.com/office/drawing/2014/main" id="{629CCA44-8824-4618-B900-926E6DCEF97F}"/>
              </a:ext>
            </a:extLst>
          </p:cNvPr>
          <p:cNvGraphicFramePr/>
          <p:nvPr>
            <p:extLst>
              <p:ext uri="{D42A27DB-BD31-4B8C-83A1-F6EECF244321}">
                <p14:modId xmlns:p14="http://schemas.microsoft.com/office/powerpoint/2010/main" val="4259379413"/>
              </p:ext>
            </p:extLst>
          </p:nvPr>
        </p:nvGraphicFramePr>
        <p:xfrm>
          <a:off x="5998679" y="3533676"/>
          <a:ext cx="1441911" cy="137971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18" name="Diagrama 17">
            <a:extLst>
              <a:ext uri="{FF2B5EF4-FFF2-40B4-BE49-F238E27FC236}">
                <a16:creationId xmlns:a16="http://schemas.microsoft.com/office/drawing/2014/main" id="{30C8F3C0-36EE-4661-9ACF-00C8605610A1}"/>
              </a:ext>
            </a:extLst>
          </p:cNvPr>
          <p:cNvGraphicFramePr/>
          <p:nvPr>
            <p:extLst>
              <p:ext uri="{D42A27DB-BD31-4B8C-83A1-F6EECF244321}">
                <p14:modId xmlns:p14="http://schemas.microsoft.com/office/powerpoint/2010/main" val="365165695"/>
              </p:ext>
            </p:extLst>
          </p:nvPr>
        </p:nvGraphicFramePr>
        <p:xfrm>
          <a:off x="7222640" y="3960523"/>
          <a:ext cx="1441911" cy="1379710"/>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19" name="Diagrama 18">
            <a:extLst>
              <a:ext uri="{FF2B5EF4-FFF2-40B4-BE49-F238E27FC236}">
                <a16:creationId xmlns:a16="http://schemas.microsoft.com/office/drawing/2014/main" id="{E279B0E0-2BA3-4FCA-BB7F-A8ECBF79AEDC}"/>
              </a:ext>
            </a:extLst>
          </p:cNvPr>
          <p:cNvGraphicFramePr/>
          <p:nvPr>
            <p:extLst>
              <p:ext uri="{D42A27DB-BD31-4B8C-83A1-F6EECF244321}">
                <p14:modId xmlns:p14="http://schemas.microsoft.com/office/powerpoint/2010/main" val="840629256"/>
              </p:ext>
            </p:extLst>
          </p:nvPr>
        </p:nvGraphicFramePr>
        <p:xfrm>
          <a:off x="8446601" y="4535888"/>
          <a:ext cx="1441911" cy="1379710"/>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graphicFrame>
        <p:nvGraphicFramePr>
          <p:cNvPr id="20" name="Diagrama 19">
            <a:extLst>
              <a:ext uri="{FF2B5EF4-FFF2-40B4-BE49-F238E27FC236}">
                <a16:creationId xmlns:a16="http://schemas.microsoft.com/office/drawing/2014/main" id="{AE158AD4-5480-4218-BB08-988135880D66}"/>
              </a:ext>
            </a:extLst>
          </p:cNvPr>
          <p:cNvGraphicFramePr/>
          <p:nvPr>
            <p:extLst>
              <p:ext uri="{D42A27DB-BD31-4B8C-83A1-F6EECF244321}">
                <p14:modId xmlns:p14="http://schemas.microsoft.com/office/powerpoint/2010/main" val="1664013297"/>
              </p:ext>
            </p:extLst>
          </p:nvPr>
        </p:nvGraphicFramePr>
        <p:xfrm>
          <a:off x="9522559" y="5111253"/>
          <a:ext cx="1441911" cy="1379710"/>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graphicFrame>
        <p:nvGraphicFramePr>
          <p:cNvPr id="21" name="Diagrama 20">
            <a:extLst>
              <a:ext uri="{FF2B5EF4-FFF2-40B4-BE49-F238E27FC236}">
                <a16:creationId xmlns:a16="http://schemas.microsoft.com/office/drawing/2014/main" id="{929E929A-FB4F-4ACC-9FE8-1FB1E98E9E4B}"/>
              </a:ext>
            </a:extLst>
          </p:cNvPr>
          <p:cNvGraphicFramePr/>
          <p:nvPr>
            <p:extLst>
              <p:ext uri="{D42A27DB-BD31-4B8C-83A1-F6EECF244321}">
                <p14:modId xmlns:p14="http://schemas.microsoft.com/office/powerpoint/2010/main" val="4162638572"/>
              </p:ext>
            </p:extLst>
          </p:nvPr>
        </p:nvGraphicFramePr>
        <p:xfrm>
          <a:off x="10746520" y="5507592"/>
          <a:ext cx="1441911" cy="1379710"/>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graphicFrame>
        <p:nvGraphicFramePr>
          <p:cNvPr id="22" name="Diagrama 21">
            <a:extLst>
              <a:ext uri="{FF2B5EF4-FFF2-40B4-BE49-F238E27FC236}">
                <a16:creationId xmlns:a16="http://schemas.microsoft.com/office/drawing/2014/main" id="{537B64F2-93E2-4117-8571-DA5A54DE58D2}"/>
              </a:ext>
            </a:extLst>
          </p:cNvPr>
          <p:cNvGraphicFramePr/>
          <p:nvPr>
            <p:extLst>
              <p:ext uri="{D42A27DB-BD31-4B8C-83A1-F6EECF244321}">
                <p14:modId xmlns:p14="http://schemas.microsoft.com/office/powerpoint/2010/main" val="1122858656"/>
              </p:ext>
            </p:extLst>
          </p:nvPr>
        </p:nvGraphicFramePr>
        <p:xfrm>
          <a:off x="56325" y="4274369"/>
          <a:ext cx="1581554" cy="1291644"/>
        </p:xfrm>
        <a:graphic>
          <a:graphicData uri="http://schemas.openxmlformats.org/drawingml/2006/diagram">
            <dgm:relIds xmlns:dgm="http://schemas.openxmlformats.org/drawingml/2006/diagram" xmlns:r="http://schemas.openxmlformats.org/officeDocument/2006/relationships" r:dm="rId56" r:lo="rId57" r:qs="rId58" r:cs="rId59"/>
          </a:graphicData>
        </a:graphic>
      </p:graphicFrame>
      <p:graphicFrame>
        <p:nvGraphicFramePr>
          <p:cNvPr id="23" name="Diagrama 22">
            <a:extLst>
              <a:ext uri="{FF2B5EF4-FFF2-40B4-BE49-F238E27FC236}">
                <a16:creationId xmlns:a16="http://schemas.microsoft.com/office/drawing/2014/main" id="{E5524F67-3CD8-4221-8F0A-2A54E0E3D78C}"/>
              </a:ext>
            </a:extLst>
          </p:cNvPr>
          <p:cNvGraphicFramePr/>
          <p:nvPr>
            <p:extLst>
              <p:ext uri="{D42A27DB-BD31-4B8C-83A1-F6EECF244321}">
                <p14:modId xmlns:p14="http://schemas.microsoft.com/office/powerpoint/2010/main" val="635982569"/>
              </p:ext>
            </p:extLst>
          </p:nvPr>
        </p:nvGraphicFramePr>
        <p:xfrm>
          <a:off x="1712590" y="4650378"/>
          <a:ext cx="1441911" cy="1379710"/>
        </p:xfrm>
        <a:graphic>
          <a:graphicData uri="http://schemas.openxmlformats.org/drawingml/2006/diagram">
            <dgm:relIds xmlns:dgm="http://schemas.openxmlformats.org/drawingml/2006/diagram" xmlns:r="http://schemas.openxmlformats.org/officeDocument/2006/relationships" r:dm="rId61" r:lo="rId62" r:qs="rId63" r:cs="rId64"/>
          </a:graphicData>
        </a:graphic>
      </p:graphicFrame>
      <p:graphicFrame>
        <p:nvGraphicFramePr>
          <p:cNvPr id="24" name="Diagrama 23">
            <a:extLst>
              <a:ext uri="{FF2B5EF4-FFF2-40B4-BE49-F238E27FC236}">
                <a16:creationId xmlns:a16="http://schemas.microsoft.com/office/drawing/2014/main" id="{2642B228-3DBD-429B-8327-9EC469EDB248}"/>
              </a:ext>
            </a:extLst>
          </p:cNvPr>
          <p:cNvGraphicFramePr/>
          <p:nvPr>
            <p:extLst>
              <p:ext uri="{D42A27DB-BD31-4B8C-83A1-F6EECF244321}">
                <p14:modId xmlns:p14="http://schemas.microsoft.com/office/powerpoint/2010/main" val="631179947"/>
              </p:ext>
            </p:extLst>
          </p:nvPr>
        </p:nvGraphicFramePr>
        <p:xfrm>
          <a:off x="3229212" y="5047037"/>
          <a:ext cx="1441911" cy="1379710"/>
        </p:xfrm>
        <a:graphic>
          <a:graphicData uri="http://schemas.openxmlformats.org/drawingml/2006/diagram">
            <dgm:relIds xmlns:dgm="http://schemas.openxmlformats.org/drawingml/2006/diagram" xmlns:r="http://schemas.openxmlformats.org/officeDocument/2006/relationships" r:dm="rId66" r:lo="rId67" r:qs="rId68" r:cs="rId69"/>
          </a:graphicData>
        </a:graphic>
      </p:graphicFrame>
      <p:sp>
        <p:nvSpPr>
          <p:cNvPr id="25" name="Rectángulo 24">
            <a:extLst>
              <a:ext uri="{FF2B5EF4-FFF2-40B4-BE49-F238E27FC236}">
                <a16:creationId xmlns:a16="http://schemas.microsoft.com/office/drawing/2014/main" id="{D0F5F7D2-CB12-4442-8A56-340CF9CAB7D2}"/>
              </a:ext>
            </a:extLst>
          </p:cNvPr>
          <p:cNvSpPr/>
          <p:nvPr/>
        </p:nvSpPr>
        <p:spPr>
          <a:xfrm>
            <a:off x="1712590" y="4382644"/>
            <a:ext cx="3410592" cy="369332"/>
          </a:xfrm>
          <a:prstGeom prst="rect">
            <a:avLst/>
          </a:prstGeom>
          <a:solidFill>
            <a:srgbClr val="92D050"/>
          </a:solidFill>
          <a:ln>
            <a:solidFill>
              <a:srgbClr val="FF0000"/>
            </a:solidFill>
          </a:ln>
        </p:spPr>
        <p:txBody>
          <a:bodyPr wrap="square">
            <a:spAutoFit/>
          </a:bodyPr>
          <a:lstStyle/>
          <a:p>
            <a:pPr algn="ctr"/>
            <a:r>
              <a:rPr lang="es-DO"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Mandatos</a:t>
            </a:r>
            <a:endParaRPr lang="es-DO" dirty="0"/>
          </a:p>
        </p:txBody>
      </p:sp>
      <p:grpSp>
        <p:nvGrpSpPr>
          <p:cNvPr id="27" name="Grupo 26">
            <a:extLst>
              <a:ext uri="{FF2B5EF4-FFF2-40B4-BE49-F238E27FC236}">
                <a16:creationId xmlns:a16="http://schemas.microsoft.com/office/drawing/2014/main" id="{499B73F8-7DCD-42CE-8E2F-D011B5F7E680}"/>
              </a:ext>
            </a:extLst>
          </p:cNvPr>
          <p:cNvGrpSpPr/>
          <p:nvPr/>
        </p:nvGrpSpPr>
        <p:grpSpPr>
          <a:xfrm>
            <a:off x="4747899" y="5551134"/>
            <a:ext cx="1623076" cy="1203940"/>
            <a:chOff x="2400" y="175769"/>
            <a:chExt cx="1439510" cy="1203940"/>
          </a:xfrm>
          <a:solidFill>
            <a:schemeClr val="bg2">
              <a:lumMod val="90000"/>
            </a:schemeClr>
          </a:solidFill>
        </p:grpSpPr>
        <p:sp>
          <p:nvSpPr>
            <p:cNvPr id="28" name="Elipse 27">
              <a:extLst>
                <a:ext uri="{FF2B5EF4-FFF2-40B4-BE49-F238E27FC236}">
                  <a16:creationId xmlns:a16="http://schemas.microsoft.com/office/drawing/2014/main" id="{34195F4A-FF35-4282-87EC-80FC204C48F3}"/>
                </a:ext>
              </a:extLst>
            </p:cNvPr>
            <p:cNvSpPr/>
            <p:nvPr/>
          </p:nvSpPr>
          <p:spPr>
            <a:xfrm>
              <a:off x="2400" y="175769"/>
              <a:ext cx="1439510" cy="1203940"/>
            </a:xfrm>
            <a:prstGeom prst="ellipse">
              <a:avLst/>
            </a:prstGeom>
            <a:grpFill/>
            <a:ln>
              <a:solidFill>
                <a:srgbClr val="FF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9" name="Elipse 4">
              <a:extLst>
                <a:ext uri="{FF2B5EF4-FFF2-40B4-BE49-F238E27FC236}">
                  <a16:creationId xmlns:a16="http://schemas.microsoft.com/office/drawing/2014/main" id="{4AA1A510-F9D9-421A-BAF8-7D59A8EBAD1A}"/>
                </a:ext>
              </a:extLst>
            </p:cNvPr>
            <p:cNvSpPr txBox="1"/>
            <p:nvPr/>
          </p:nvSpPr>
          <p:spPr>
            <a:xfrm>
              <a:off x="213211" y="352082"/>
              <a:ext cx="1017888" cy="85131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6419" tIns="15240" rIns="46419" bIns="15240" numCol="1" spcCol="1270" anchor="ctr" anchorCtr="0">
              <a:noAutofit/>
            </a:bodyPr>
            <a:lstStyle/>
            <a:p>
              <a:pPr marL="0" lvl="0" indent="0" algn="ctr" defTabSz="533400">
                <a:lnSpc>
                  <a:spcPct val="90000"/>
                </a:lnSpc>
                <a:spcBef>
                  <a:spcPct val="0"/>
                </a:spcBef>
                <a:spcAft>
                  <a:spcPct val="35000"/>
                </a:spcAft>
                <a:buNone/>
              </a:pPr>
              <a:r>
                <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Supervisión y Administració</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 Basadas en Riesgos</a:t>
              </a:r>
              <a:endParaRPr lang="es-D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7949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8A7E2-5A54-4167-81E3-CC724D76DDCD}"/>
              </a:ext>
            </a:extLst>
          </p:cNvPr>
          <p:cNvSpPr/>
          <p:nvPr/>
        </p:nvSpPr>
        <p:spPr>
          <a:xfrm>
            <a:off x="2064421" y="1056919"/>
            <a:ext cx="7436348" cy="400110"/>
          </a:xfrm>
          <a:prstGeom prst="rect">
            <a:avLst/>
          </a:prstGeom>
        </p:spPr>
        <p:txBody>
          <a:bodyPr wrap="square">
            <a:spAutoFit/>
          </a:bodyPr>
          <a:lstStyle/>
          <a:p>
            <a:pPr algn="just"/>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17) Órganos y/o Entes Supervisores de sujetos obligados: </a:t>
            </a:r>
          </a:p>
        </p:txBody>
      </p:sp>
      <p:sp>
        <p:nvSpPr>
          <p:cNvPr id="8" name="Rectangle 4">
            <a:extLst>
              <a:ext uri="{FF2B5EF4-FFF2-40B4-BE49-F238E27FC236}">
                <a16:creationId xmlns:a16="http://schemas.microsoft.com/office/drawing/2014/main" id="{4A95F9F6-232E-4487-BBBE-4E954E5C3684}"/>
              </a:ext>
            </a:extLst>
          </p:cNvPr>
          <p:cNvSpPr/>
          <p:nvPr/>
        </p:nvSpPr>
        <p:spPr>
          <a:xfrm>
            <a:off x="319314" y="5817457"/>
            <a:ext cx="11553370" cy="846386"/>
          </a:xfrm>
          <a:prstGeom prst="rect">
            <a:avLst/>
          </a:prstGeom>
          <a:solidFill>
            <a:schemeClr val="bg1">
              <a:lumMod val="85000"/>
            </a:schemeClr>
          </a:solidFill>
          <a:ln>
            <a:solidFill>
              <a:srgbClr val="FF0000"/>
            </a:solidFill>
          </a:ln>
        </p:spPr>
        <p:txBody>
          <a:bodyPr wrap="square">
            <a:spAutoFit/>
          </a:bodyPr>
          <a:lstStyle/>
          <a:p>
            <a:pPr algn="ctr"/>
            <a:r>
              <a:rPr lang="es-DO"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Superintendencia de Seguros</a:t>
            </a:r>
          </a:p>
          <a:p>
            <a:pPr algn="ct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sea una Persona que esté Autorizado a Operar en el Sector de Seguros</a:t>
            </a: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Antilavado SS del 02/11/ 2017)</a:t>
            </a:r>
          </a:p>
          <a:p>
            <a:pPr algn="just"/>
            <a:endPar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ángulo 4">
            <a:extLst>
              <a:ext uri="{FF2B5EF4-FFF2-40B4-BE49-F238E27FC236}">
                <a16:creationId xmlns:a16="http://schemas.microsoft.com/office/drawing/2014/main" id="{079D3260-C3BF-42C3-AEE3-AE469CE0A4D5}"/>
              </a:ext>
            </a:extLst>
          </p:cNvPr>
          <p:cNvSpPr/>
          <p:nvPr/>
        </p:nvSpPr>
        <p:spPr>
          <a:xfrm>
            <a:off x="5782595" y="1564785"/>
            <a:ext cx="6090089" cy="646331"/>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Instituto de Desarrollo y Crédito Cooperativo (IDECOOP):</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Cuando sea una Sociedad Cooperativa </a:t>
            </a:r>
          </a:p>
        </p:txBody>
      </p:sp>
      <p:sp>
        <p:nvSpPr>
          <p:cNvPr id="10" name="Rectángulo 9"/>
          <p:cNvSpPr/>
          <p:nvPr/>
        </p:nvSpPr>
        <p:spPr>
          <a:xfrm>
            <a:off x="1750443" y="653649"/>
            <a:ext cx="8691111" cy="369332"/>
          </a:xfrm>
          <a:prstGeom prst="rect">
            <a:avLst/>
          </a:prstGeom>
          <a:solidFill>
            <a:srgbClr val="92D050"/>
          </a:solidFill>
          <a:ln>
            <a:solidFill>
              <a:srgbClr val="FF0000"/>
            </a:solidFill>
          </a:ln>
        </p:spPr>
        <p:txBody>
          <a:bodyPr wrap="square">
            <a:spAutoFit/>
          </a:bodyPr>
          <a:lstStyle/>
          <a:p>
            <a:pPr>
              <a:defRPr/>
            </a:pPr>
            <a:r>
              <a:rPr lang="es-DO"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155-17, Contra el Lavado de Activos y el Financiamiento al Terrorismo </a:t>
            </a:r>
            <a:endParaRPr lang="es-DO" dirty="0">
              <a:solidFill>
                <a:schemeClr val="bg2">
                  <a:lumMod val="10000"/>
                </a:schemeClr>
              </a:solidFill>
            </a:endParaRPr>
          </a:p>
        </p:txBody>
      </p:sp>
      <p:sp>
        <p:nvSpPr>
          <p:cNvPr id="2" name="Rectángulo 1">
            <a:extLst>
              <a:ext uri="{FF2B5EF4-FFF2-40B4-BE49-F238E27FC236}">
                <a16:creationId xmlns:a16="http://schemas.microsoft.com/office/drawing/2014/main" id="{B9B32D8A-EC80-4710-8802-7756508D635B}"/>
              </a:ext>
            </a:extLst>
          </p:cNvPr>
          <p:cNvSpPr/>
          <p:nvPr/>
        </p:nvSpPr>
        <p:spPr>
          <a:xfrm>
            <a:off x="319314" y="1564785"/>
            <a:ext cx="5286829" cy="2031325"/>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Superintendencia de Bancos:</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Entidades locales o extranjeras que realicen Intermediación Financiera o Cambiaria, así como Sociedades Fiduciarias que ofrecen servicios a Entidades Financieras o a Grupos Financieros </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(SB/004/06 Guía de para Elaborar Manual PLA/FT; SB/001/17 Oficiales de Cumplimiento; SB/014/10 Bancos Corresponsales y </a:t>
            </a:r>
            <a:r>
              <a:rPr lang="es-DO" sz="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PEP’s</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SB/004/16 Instructivo Debida Diligencia CSC) </a:t>
            </a:r>
          </a:p>
        </p:txBody>
      </p:sp>
      <p:sp>
        <p:nvSpPr>
          <p:cNvPr id="3" name="Rectángulo 2">
            <a:extLst>
              <a:ext uri="{FF2B5EF4-FFF2-40B4-BE49-F238E27FC236}">
                <a16:creationId xmlns:a16="http://schemas.microsoft.com/office/drawing/2014/main" id="{1A5A1045-76E6-4B25-BF3E-31C035AF564A}"/>
              </a:ext>
            </a:extLst>
          </p:cNvPr>
          <p:cNvSpPr/>
          <p:nvPr/>
        </p:nvSpPr>
        <p:spPr>
          <a:xfrm>
            <a:off x="319314" y="4321132"/>
            <a:ext cx="5286829" cy="1369606"/>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Superintendencia de Valores:</a:t>
            </a:r>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sea una Persona que esté Autorizada a Operar Directamente en el Mercado de Valores, incluyendo las Fiduciarias de Oferta Pública </a:t>
            </a:r>
            <a:r>
              <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(CNV-2017-24 Norma Antilavado)</a:t>
            </a:r>
          </a:p>
        </p:txBody>
      </p:sp>
      <p:sp>
        <p:nvSpPr>
          <p:cNvPr id="4" name="Rectángulo 3">
            <a:extLst>
              <a:ext uri="{FF2B5EF4-FFF2-40B4-BE49-F238E27FC236}">
                <a16:creationId xmlns:a16="http://schemas.microsoft.com/office/drawing/2014/main" id="{01B8CCA6-A60A-44A4-AE3E-51A840631BEE}"/>
              </a:ext>
            </a:extLst>
          </p:cNvPr>
          <p:cNvSpPr/>
          <p:nvPr/>
        </p:nvSpPr>
        <p:spPr>
          <a:xfrm>
            <a:off x="5782595" y="3660321"/>
            <a:ext cx="6090089" cy="2031325"/>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General de Impuestos Internos (DGII):</a:t>
            </a:r>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sea una Sociedad, Empresa Individual o persona física que se dedique a una Actividad Comercial para la cual No Existe un Organismo Regulador estatal específico, incluyendo las sociedades fiduciarias que no ofrecen servicios a entidades financieras o de oferta pública.</a:t>
            </a:r>
          </a:p>
        </p:txBody>
      </p:sp>
      <p:sp>
        <p:nvSpPr>
          <p:cNvPr id="5" name="Rectángulo 4">
            <a:extLst>
              <a:ext uri="{FF2B5EF4-FFF2-40B4-BE49-F238E27FC236}">
                <a16:creationId xmlns:a16="http://schemas.microsoft.com/office/drawing/2014/main" id="{55E5960A-85E5-485B-9773-4E325AFC6925}"/>
              </a:ext>
            </a:extLst>
          </p:cNvPr>
          <p:cNvSpPr/>
          <p:nvPr/>
        </p:nvSpPr>
        <p:spPr>
          <a:xfrm>
            <a:off x="5782595" y="2334539"/>
            <a:ext cx="6090089" cy="1200329"/>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de Casinos y Juegos de Azar del Ministerio de Hacienda:</a:t>
            </a:r>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sea Casino, Juego de Azar, Bancas de Lotería y Concesionarios de Loterías y Juego de Azar</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(Resolución 104-17)</a:t>
            </a:r>
          </a:p>
        </p:txBody>
      </p:sp>
      <p:pic>
        <p:nvPicPr>
          <p:cNvPr id="11" name="Imagen 10">
            <a:extLst>
              <a:ext uri="{FF2B5EF4-FFF2-40B4-BE49-F238E27FC236}">
                <a16:creationId xmlns:a16="http://schemas.microsoft.com/office/drawing/2014/main" id="{7ED88CCB-7A14-4CEE-95D6-25FCF6456C8D}"/>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12" name="Imagen 11">
            <a:extLst>
              <a:ext uri="{FF2B5EF4-FFF2-40B4-BE49-F238E27FC236}">
                <a16:creationId xmlns:a16="http://schemas.microsoft.com/office/drawing/2014/main" id="{FB169AED-7C27-463A-8B50-37938FF547F9}"/>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13" name="Imagen 12">
            <a:extLst>
              <a:ext uri="{FF2B5EF4-FFF2-40B4-BE49-F238E27FC236}">
                <a16:creationId xmlns:a16="http://schemas.microsoft.com/office/drawing/2014/main" id="{0EADA81E-6CD5-4616-836E-1153C2D16AE6}"/>
              </a:ext>
            </a:extLst>
          </p:cNvPr>
          <p:cNvPicPr/>
          <p:nvPr/>
        </p:nvPicPr>
        <p:blipFill rotWithShape="1">
          <a:blip r:embed="rId4"/>
          <a:srcRect l="39662" t="19319" r="40305" b="63716"/>
          <a:stretch/>
        </p:blipFill>
        <p:spPr bwMode="auto">
          <a:xfrm>
            <a:off x="5352439" y="0"/>
            <a:ext cx="1124263" cy="535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03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a:srcRect l="39662" t="19319" r="40305" b="63716"/>
          <a:stretch/>
        </p:blipFill>
        <p:spPr bwMode="auto">
          <a:xfrm>
            <a:off x="5471956" y="83912"/>
            <a:ext cx="1124263" cy="53532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D3DEAF1-67E5-45E8-9D2A-02A50DD4876D}"/>
              </a:ext>
            </a:extLst>
          </p:cNvPr>
          <p:cNvPicPr>
            <a:picLocks noChangeAspect="1"/>
          </p:cNvPicPr>
          <p:nvPr/>
        </p:nvPicPr>
        <p:blipFill rotWithShape="1">
          <a:blip r:embed="rId3"/>
          <a:srcRect l="15941" r="13083"/>
          <a:stretch/>
        </p:blipFill>
        <p:spPr>
          <a:xfrm>
            <a:off x="11467476" y="1"/>
            <a:ext cx="724524" cy="764497"/>
          </a:xfrm>
          <a:prstGeom prst="rect">
            <a:avLst/>
          </a:prstGeom>
        </p:spPr>
      </p:pic>
      <p:pic>
        <p:nvPicPr>
          <p:cNvPr id="9" name="Imagen 8">
            <a:extLst>
              <a:ext uri="{FF2B5EF4-FFF2-40B4-BE49-F238E27FC236}">
                <a16:creationId xmlns:a16="http://schemas.microsoft.com/office/drawing/2014/main" id="{6584CB1E-8B10-4692-8CB6-74AA7A4C3214}"/>
              </a:ext>
            </a:extLst>
          </p:cNvPr>
          <p:cNvPicPr>
            <a:picLocks noChangeAspect="1"/>
          </p:cNvPicPr>
          <p:nvPr/>
        </p:nvPicPr>
        <p:blipFill rotWithShape="1">
          <a:blip r:embed="rId4"/>
          <a:srcRect t="21667" r="3685" b="27890"/>
          <a:stretch/>
        </p:blipFill>
        <p:spPr>
          <a:xfrm>
            <a:off x="0" y="9760"/>
            <a:ext cx="1214203" cy="739747"/>
          </a:xfrm>
          <a:prstGeom prst="rect">
            <a:avLst/>
          </a:prstGeom>
        </p:spPr>
      </p:pic>
      <p:pic>
        <p:nvPicPr>
          <p:cNvPr id="10" name="Imagen 9">
            <a:extLst>
              <a:ext uri="{FF2B5EF4-FFF2-40B4-BE49-F238E27FC236}">
                <a16:creationId xmlns:a16="http://schemas.microsoft.com/office/drawing/2014/main" id="{C56324A4-A708-4B77-BB53-3CC39085DABC}"/>
              </a:ext>
            </a:extLst>
          </p:cNvPr>
          <p:cNvPicPr>
            <a:picLocks noChangeAspect="1"/>
          </p:cNvPicPr>
          <p:nvPr/>
        </p:nvPicPr>
        <p:blipFill rotWithShape="1">
          <a:blip r:embed="rId3"/>
          <a:srcRect l="15941" r="13083"/>
          <a:stretch/>
        </p:blipFill>
        <p:spPr>
          <a:xfrm>
            <a:off x="5188630" y="661023"/>
            <a:ext cx="1690914" cy="1282016"/>
          </a:xfrm>
          <a:prstGeom prst="rect">
            <a:avLst/>
          </a:prstGeom>
        </p:spPr>
      </p:pic>
      <p:sp>
        <p:nvSpPr>
          <p:cNvPr id="2" name="Rectángulo 1">
            <a:extLst>
              <a:ext uri="{FF2B5EF4-FFF2-40B4-BE49-F238E27FC236}">
                <a16:creationId xmlns:a16="http://schemas.microsoft.com/office/drawing/2014/main" id="{BF738077-60C1-40BF-B303-6D12DFA59A8A}"/>
              </a:ext>
            </a:extLst>
          </p:cNvPr>
          <p:cNvSpPr/>
          <p:nvPr/>
        </p:nvSpPr>
        <p:spPr>
          <a:xfrm>
            <a:off x="4706029" y="709712"/>
            <a:ext cx="2656115" cy="1477328"/>
          </a:xfrm>
          <a:prstGeom prst="rect">
            <a:avLst/>
          </a:prstGeom>
          <a:ln>
            <a:solidFill>
              <a:srgbClr val="FF0000"/>
            </a:solidFill>
          </a:ln>
        </p:spPr>
        <p:txBody>
          <a:bodyPr wrap="square">
            <a:spAutoFit/>
          </a:bodyPr>
          <a:lstStyle/>
          <a:p>
            <a:pPr algn="ctr"/>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Autoridad Competente</a:t>
            </a:r>
          </a:p>
        </p:txBody>
      </p:sp>
      <p:sp>
        <p:nvSpPr>
          <p:cNvPr id="3" name="Flecha: a la derecha 2">
            <a:extLst>
              <a:ext uri="{FF2B5EF4-FFF2-40B4-BE49-F238E27FC236}">
                <a16:creationId xmlns:a16="http://schemas.microsoft.com/office/drawing/2014/main" id="{D2BF3AC2-12F4-46E3-80EC-202C53BF1217}"/>
              </a:ext>
            </a:extLst>
          </p:cNvPr>
          <p:cNvSpPr/>
          <p:nvPr/>
        </p:nvSpPr>
        <p:spPr>
          <a:xfrm>
            <a:off x="2539999" y="3901214"/>
            <a:ext cx="2365829" cy="1284024"/>
          </a:xfrm>
          <a:prstGeom prst="righ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a:t>
            </a:r>
          </a:p>
        </p:txBody>
      </p:sp>
      <p:sp>
        <p:nvSpPr>
          <p:cNvPr id="12" name="Flecha: a la derecha 11">
            <a:extLst>
              <a:ext uri="{FF2B5EF4-FFF2-40B4-BE49-F238E27FC236}">
                <a16:creationId xmlns:a16="http://schemas.microsoft.com/office/drawing/2014/main" id="{0A57DC03-F887-4B67-A6F4-97EF679F6C89}"/>
              </a:ext>
            </a:extLst>
          </p:cNvPr>
          <p:cNvSpPr/>
          <p:nvPr/>
        </p:nvSpPr>
        <p:spPr>
          <a:xfrm>
            <a:off x="2554513" y="5453026"/>
            <a:ext cx="2365829" cy="1284024"/>
          </a:xfrm>
          <a:prstGeom prst="righ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Sancionador</a:t>
            </a:r>
          </a:p>
        </p:txBody>
      </p:sp>
      <p:sp>
        <p:nvSpPr>
          <p:cNvPr id="13" name="Flecha: a la derecha 12">
            <a:extLst>
              <a:ext uri="{FF2B5EF4-FFF2-40B4-BE49-F238E27FC236}">
                <a16:creationId xmlns:a16="http://schemas.microsoft.com/office/drawing/2014/main" id="{8B460987-F222-43E3-B6DC-040ABE5520E5}"/>
              </a:ext>
            </a:extLst>
          </p:cNvPr>
          <p:cNvSpPr/>
          <p:nvPr/>
        </p:nvSpPr>
        <p:spPr>
          <a:xfrm>
            <a:off x="2539999" y="2423886"/>
            <a:ext cx="2365829" cy="1284024"/>
          </a:xfrm>
          <a:prstGeom prst="righ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Regulador</a:t>
            </a:r>
          </a:p>
        </p:txBody>
      </p:sp>
      <p:sp>
        <p:nvSpPr>
          <p:cNvPr id="14" name="Rectángulo 13">
            <a:extLst>
              <a:ext uri="{FF2B5EF4-FFF2-40B4-BE49-F238E27FC236}">
                <a16:creationId xmlns:a16="http://schemas.microsoft.com/office/drawing/2014/main" id="{14921A01-10D6-4BF1-A09A-EDCC198D2A5A}"/>
              </a:ext>
            </a:extLst>
          </p:cNvPr>
          <p:cNvSpPr/>
          <p:nvPr/>
        </p:nvSpPr>
        <p:spPr>
          <a:xfrm>
            <a:off x="6879544" y="2365682"/>
            <a:ext cx="2946627" cy="1400431"/>
          </a:xfrm>
          <a:prstGeom prst="rect">
            <a:avLst/>
          </a:prstGeom>
          <a:solidFill>
            <a:srgbClr val="FF0000"/>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Emite Normas Complementarias en función de la Ley, los Decretos y los dictados de la UAF o del CNCLAFT </a:t>
            </a:r>
          </a:p>
        </p:txBody>
      </p:sp>
      <p:sp>
        <p:nvSpPr>
          <p:cNvPr id="16" name="Rectángulo 15">
            <a:extLst>
              <a:ext uri="{FF2B5EF4-FFF2-40B4-BE49-F238E27FC236}">
                <a16:creationId xmlns:a16="http://schemas.microsoft.com/office/drawing/2014/main" id="{2B7FBB7C-F6F3-45F7-9FBC-F7161081F41F}"/>
              </a:ext>
            </a:extLst>
          </p:cNvPr>
          <p:cNvSpPr/>
          <p:nvPr/>
        </p:nvSpPr>
        <p:spPr>
          <a:xfrm>
            <a:off x="6879544" y="3843010"/>
            <a:ext cx="2946627" cy="1400431"/>
          </a:xfrm>
          <a:prstGeom prst="rect">
            <a:avLst/>
          </a:prstGeom>
          <a:solidFill>
            <a:srgbClr val="FF0000"/>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Supervisa a los Sujetos Obligados que están bajo su responsabilidad </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(Aseguradoras, Reaseguradoras, Corredores de Seguros)</a:t>
            </a:r>
          </a:p>
        </p:txBody>
      </p:sp>
      <p:sp>
        <p:nvSpPr>
          <p:cNvPr id="17" name="Rectángulo 16">
            <a:extLst>
              <a:ext uri="{FF2B5EF4-FFF2-40B4-BE49-F238E27FC236}">
                <a16:creationId xmlns:a16="http://schemas.microsoft.com/office/drawing/2014/main" id="{312332B0-AD22-4BF4-9E2D-FAD26879DA4C}"/>
              </a:ext>
            </a:extLst>
          </p:cNvPr>
          <p:cNvSpPr/>
          <p:nvPr/>
        </p:nvSpPr>
        <p:spPr>
          <a:xfrm>
            <a:off x="6879547" y="5394822"/>
            <a:ext cx="2946627" cy="1400431"/>
          </a:xfrm>
          <a:prstGeom prst="rect">
            <a:avLst/>
          </a:prstGeom>
          <a:solidFill>
            <a:srgbClr val="FF0000"/>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Aplica las Sanciones correspondientes ante faltas detectadas</a:t>
            </a:r>
          </a:p>
        </p:txBody>
      </p:sp>
      <p:sp>
        <p:nvSpPr>
          <p:cNvPr id="15" name="Rectángulo 14">
            <a:extLst>
              <a:ext uri="{FF2B5EF4-FFF2-40B4-BE49-F238E27FC236}">
                <a16:creationId xmlns:a16="http://schemas.microsoft.com/office/drawing/2014/main" id="{9C5E3AB3-279D-4C00-9DAF-96FEA392BEAA}"/>
              </a:ext>
            </a:extLst>
          </p:cNvPr>
          <p:cNvSpPr/>
          <p:nvPr/>
        </p:nvSpPr>
        <p:spPr>
          <a:xfrm>
            <a:off x="856341" y="2423886"/>
            <a:ext cx="1030516" cy="4313164"/>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a:p>
            <a:pPr algn="ctr"/>
            <a:r>
              <a:rPr lang="es-DO"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algn="ctr"/>
            <a:r>
              <a:rPr lang="es-DO"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p>
          <a:p>
            <a:pPr algn="ctr"/>
            <a:r>
              <a:rPr lang="es-DO"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DO"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3640716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9B60F4-F4A6-4F5C-96E4-0FDB6E5D1948}"/>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3" name="Imagen 2">
            <a:extLst>
              <a:ext uri="{FF2B5EF4-FFF2-40B4-BE49-F238E27FC236}">
                <a16:creationId xmlns:a16="http://schemas.microsoft.com/office/drawing/2014/main" id="{EDA676A8-F8DE-452C-91D9-539FACA7FE95}"/>
              </a:ext>
            </a:extLst>
          </p:cNvPr>
          <p:cNvPicPr>
            <a:picLocks noChangeAspect="1"/>
          </p:cNvPicPr>
          <p:nvPr/>
        </p:nvPicPr>
        <p:blipFill rotWithShape="1">
          <a:blip r:embed="rId3"/>
          <a:srcRect t="21667" r="3685" b="27890"/>
          <a:stretch/>
        </p:blipFill>
        <p:spPr>
          <a:xfrm>
            <a:off x="0" y="9760"/>
            <a:ext cx="1124263" cy="739747"/>
          </a:xfrm>
          <a:prstGeom prst="rect">
            <a:avLst/>
          </a:prstGeom>
        </p:spPr>
      </p:pic>
      <p:pic>
        <p:nvPicPr>
          <p:cNvPr id="4" name="Imagen 3">
            <a:extLst>
              <a:ext uri="{FF2B5EF4-FFF2-40B4-BE49-F238E27FC236}">
                <a16:creationId xmlns:a16="http://schemas.microsoft.com/office/drawing/2014/main" id="{803B2640-D52D-45A5-9E09-628D9E6A5D2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9F1A51A2-513D-4137-8C41-ABA6ED6EC9A4}"/>
              </a:ext>
            </a:extLst>
          </p:cNvPr>
          <p:cNvSpPr/>
          <p:nvPr/>
        </p:nvSpPr>
        <p:spPr>
          <a:xfrm>
            <a:off x="1124856" y="582712"/>
            <a:ext cx="10342620" cy="984885"/>
          </a:xfrm>
          <a:prstGeom prst="rect">
            <a:avLst/>
          </a:prstGeom>
          <a:solidFill>
            <a:srgbClr val="92D050"/>
          </a:solidFill>
          <a:ln>
            <a:solidFill>
              <a:srgbClr val="FF0000"/>
            </a:solidFill>
          </a:ln>
        </p:spPr>
        <p:txBody>
          <a:bodyPr wrap="square">
            <a:spAutoFit/>
          </a:bodyPr>
          <a:lstStyle/>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que Regula la Prevención del Lavado de Activos y el Financiamiento del Terrorismo para el Sector Seguros</a:t>
            </a:r>
          </a:p>
          <a:p>
            <a:pPr algn="ctr"/>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02 de noviembre del 2017 </a:t>
            </a:r>
          </a:p>
        </p:txBody>
      </p:sp>
      <p:graphicFrame>
        <p:nvGraphicFramePr>
          <p:cNvPr id="10" name="Diagrama 9">
            <a:extLst>
              <a:ext uri="{FF2B5EF4-FFF2-40B4-BE49-F238E27FC236}">
                <a16:creationId xmlns:a16="http://schemas.microsoft.com/office/drawing/2014/main" id="{03F3705C-6F98-4518-9258-6AC7B7D9DDF6}"/>
              </a:ext>
            </a:extLst>
          </p:cNvPr>
          <p:cNvGraphicFramePr/>
          <p:nvPr>
            <p:extLst>
              <p:ext uri="{D42A27DB-BD31-4B8C-83A1-F6EECF244321}">
                <p14:modId xmlns:p14="http://schemas.microsoft.com/office/powerpoint/2010/main" val="3674267237"/>
              </p:ext>
            </p:extLst>
          </p:nvPr>
        </p:nvGraphicFramePr>
        <p:xfrm>
          <a:off x="519048" y="1347209"/>
          <a:ext cx="1115390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2941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9B60F4-F4A6-4F5C-96E4-0FDB6E5D1948}"/>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3" name="Imagen 2">
            <a:extLst>
              <a:ext uri="{FF2B5EF4-FFF2-40B4-BE49-F238E27FC236}">
                <a16:creationId xmlns:a16="http://schemas.microsoft.com/office/drawing/2014/main" id="{EDA676A8-F8DE-452C-91D9-539FACA7FE95}"/>
              </a:ext>
            </a:extLst>
          </p:cNvPr>
          <p:cNvPicPr>
            <a:picLocks noChangeAspect="1"/>
          </p:cNvPicPr>
          <p:nvPr/>
        </p:nvPicPr>
        <p:blipFill rotWithShape="1">
          <a:blip r:embed="rId3"/>
          <a:srcRect t="21667" r="3685" b="27890"/>
          <a:stretch/>
        </p:blipFill>
        <p:spPr>
          <a:xfrm>
            <a:off x="0" y="9760"/>
            <a:ext cx="1124263" cy="739747"/>
          </a:xfrm>
          <a:prstGeom prst="rect">
            <a:avLst/>
          </a:prstGeom>
        </p:spPr>
      </p:pic>
      <p:pic>
        <p:nvPicPr>
          <p:cNvPr id="4" name="Imagen 3">
            <a:extLst>
              <a:ext uri="{FF2B5EF4-FFF2-40B4-BE49-F238E27FC236}">
                <a16:creationId xmlns:a16="http://schemas.microsoft.com/office/drawing/2014/main" id="{803B2640-D52D-45A5-9E09-628D9E6A5D2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9F1A51A2-513D-4137-8C41-ABA6ED6EC9A4}"/>
              </a:ext>
            </a:extLst>
          </p:cNvPr>
          <p:cNvSpPr/>
          <p:nvPr/>
        </p:nvSpPr>
        <p:spPr>
          <a:xfrm>
            <a:off x="1124856" y="582712"/>
            <a:ext cx="10342620" cy="984885"/>
          </a:xfrm>
          <a:prstGeom prst="rect">
            <a:avLst/>
          </a:prstGeom>
          <a:solidFill>
            <a:srgbClr val="92D050"/>
          </a:solidFill>
          <a:ln>
            <a:solidFill>
              <a:srgbClr val="FF0000"/>
            </a:solidFill>
          </a:ln>
        </p:spPr>
        <p:txBody>
          <a:bodyPr wrap="square">
            <a:spAutoFit/>
          </a:bodyPr>
          <a:lstStyle/>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que Regula la Prevención del Lavado de Activos y el Financiamiento del Terrorismo para el Sector Seguros</a:t>
            </a:r>
          </a:p>
          <a:p>
            <a:pPr algn="ctr"/>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02 de noviembre del 2017 </a:t>
            </a:r>
          </a:p>
        </p:txBody>
      </p:sp>
      <p:graphicFrame>
        <p:nvGraphicFramePr>
          <p:cNvPr id="10" name="Diagrama 9">
            <a:extLst>
              <a:ext uri="{FF2B5EF4-FFF2-40B4-BE49-F238E27FC236}">
                <a16:creationId xmlns:a16="http://schemas.microsoft.com/office/drawing/2014/main" id="{03F3705C-6F98-4518-9258-6AC7B7D9DDF6}"/>
              </a:ext>
            </a:extLst>
          </p:cNvPr>
          <p:cNvGraphicFramePr/>
          <p:nvPr>
            <p:extLst>
              <p:ext uri="{D42A27DB-BD31-4B8C-83A1-F6EECF244321}">
                <p14:modId xmlns:p14="http://schemas.microsoft.com/office/powerpoint/2010/main" val="1212023931"/>
              </p:ext>
            </p:extLst>
          </p:nvPr>
        </p:nvGraphicFramePr>
        <p:xfrm>
          <a:off x="519050" y="1347209"/>
          <a:ext cx="373363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7" name="Grupo 6">
            <a:extLst>
              <a:ext uri="{FF2B5EF4-FFF2-40B4-BE49-F238E27FC236}">
                <a16:creationId xmlns:a16="http://schemas.microsoft.com/office/drawing/2014/main" id="{CF8C66FC-030A-448A-AFAE-2107E660B4AD}"/>
              </a:ext>
            </a:extLst>
          </p:cNvPr>
          <p:cNvGrpSpPr/>
          <p:nvPr/>
        </p:nvGrpSpPr>
        <p:grpSpPr>
          <a:xfrm>
            <a:off x="4434368" y="1347209"/>
            <a:ext cx="3819457" cy="5418667"/>
            <a:chOff x="207010" y="627542"/>
            <a:chExt cx="3819457" cy="5418667"/>
          </a:xfrm>
        </p:grpSpPr>
        <p:sp>
          <p:nvSpPr>
            <p:cNvPr id="8" name="Diagrama de flujo: operación manual 7">
              <a:extLst>
                <a:ext uri="{FF2B5EF4-FFF2-40B4-BE49-F238E27FC236}">
                  <a16:creationId xmlns:a16="http://schemas.microsoft.com/office/drawing/2014/main" id="{2485DEF8-BABC-4FB9-94EF-9145CFC896DC}"/>
                </a:ext>
              </a:extLst>
            </p:cNvPr>
            <p:cNvSpPr/>
            <p:nvPr/>
          </p:nvSpPr>
          <p:spPr>
            <a:xfrm rot="16200000">
              <a:off x="-637329" y="1471881"/>
              <a:ext cx="5418667" cy="3729989"/>
            </a:xfrm>
            <a:prstGeom prst="flowChartManualOperation">
              <a:avLst/>
            </a:prstGeom>
            <a:solidFill>
              <a:schemeClr val="bg1">
                <a:lumMod val="85000"/>
              </a:schemeClr>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Diagrama de flujo: operación manual 4">
              <a:extLst>
                <a:ext uri="{FF2B5EF4-FFF2-40B4-BE49-F238E27FC236}">
                  <a16:creationId xmlns:a16="http://schemas.microsoft.com/office/drawing/2014/main" id="{5993899D-D490-48DB-B587-34EE1EE6223F}"/>
                </a:ext>
              </a:extLst>
            </p:cNvPr>
            <p:cNvSpPr txBox="1"/>
            <p:nvPr/>
          </p:nvSpPr>
          <p:spPr>
            <a:xfrm>
              <a:off x="296478" y="1701515"/>
              <a:ext cx="3729989"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marL="342900" lvl="0" indent="-342900" algn="just" defTabSz="711200">
                <a:lnSpc>
                  <a:spcPct val="90000"/>
                </a:lnSpc>
                <a:spcBef>
                  <a:spcPct val="0"/>
                </a:spcBef>
                <a:spcAft>
                  <a:spcPct val="35000"/>
                </a:spcAft>
                <a:buAutoNum type="alphaLcParenR" startAt="5"/>
              </a:pP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Reportes de Operaciones en </a:t>
              </a:r>
            </a:p>
            <a:p>
              <a:pPr lvl="0" algn="just" defTabSz="711200">
                <a:lnSpc>
                  <a:spcPct val="90000"/>
                </a:lnSpc>
                <a:spcBef>
                  <a:spcPct val="0"/>
                </a:spcBef>
                <a:spcAft>
                  <a:spcPct val="35000"/>
                </a:spcAft>
              </a:pP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Efectivo (</a:t>
              </a:r>
              <a:r>
                <a:rPr lang="es-DO" sz="1600" b="1" kern="12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RTE’s</a:t>
              </a: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-Remitir a la UAF dentro de los primeros diez (10) días calendario los Reportes de Transacciones en Efectivo Superiores a US$15,000.00 que se generaron durante el mes anterior</a:t>
              </a:r>
            </a:p>
            <a:p>
              <a:pPr marL="0" lvl="0" indent="0" algn="just" defTabSz="711200">
                <a:lnSpc>
                  <a:spcPct val="90000"/>
                </a:lnSpc>
                <a:spcBef>
                  <a:spcPct val="0"/>
                </a:spcBef>
                <a:spcAft>
                  <a:spcPct val="35000"/>
                </a:spcAft>
                <a:buNone/>
              </a:pPr>
              <a:endParaRPr lang="es-DO" sz="1600" kern="1200" dirty="0">
                <a:solidFill>
                  <a:schemeClr val="tx1"/>
                </a:solidFill>
              </a:endParaRPr>
            </a:p>
          </p:txBody>
        </p:sp>
      </p:grpSp>
      <p:grpSp>
        <p:nvGrpSpPr>
          <p:cNvPr id="11" name="Grupo 10">
            <a:extLst>
              <a:ext uri="{FF2B5EF4-FFF2-40B4-BE49-F238E27FC236}">
                <a16:creationId xmlns:a16="http://schemas.microsoft.com/office/drawing/2014/main" id="{F422D6E2-2004-4304-B685-C756C90B30C4}"/>
              </a:ext>
            </a:extLst>
          </p:cNvPr>
          <p:cNvGrpSpPr/>
          <p:nvPr/>
        </p:nvGrpSpPr>
        <p:grpSpPr>
          <a:xfrm>
            <a:off x="8343293" y="1337450"/>
            <a:ext cx="3729989" cy="5418667"/>
            <a:chOff x="3647" y="-1"/>
            <a:chExt cx="3729989" cy="5418667"/>
          </a:xfrm>
        </p:grpSpPr>
        <p:sp>
          <p:nvSpPr>
            <p:cNvPr id="12" name="Diagrama de flujo: operación manual 11">
              <a:extLst>
                <a:ext uri="{FF2B5EF4-FFF2-40B4-BE49-F238E27FC236}">
                  <a16:creationId xmlns:a16="http://schemas.microsoft.com/office/drawing/2014/main" id="{6D77ED26-A20B-4330-9FD1-ACF77E4D8B1C}"/>
                </a:ext>
              </a:extLst>
            </p:cNvPr>
            <p:cNvSpPr/>
            <p:nvPr/>
          </p:nvSpPr>
          <p:spPr>
            <a:xfrm rot="16200000">
              <a:off x="-840692" y="844338"/>
              <a:ext cx="5418667" cy="3729989"/>
            </a:xfrm>
            <a:prstGeom prst="flowChartManualOperation">
              <a:avLst/>
            </a:prstGeom>
            <a:solidFill>
              <a:schemeClr val="bg1">
                <a:lumMod val="85000"/>
              </a:schemeClr>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Diagrama de flujo: operación manual 4">
              <a:extLst>
                <a:ext uri="{FF2B5EF4-FFF2-40B4-BE49-F238E27FC236}">
                  <a16:creationId xmlns:a16="http://schemas.microsoft.com/office/drawing/2014/main" id="{4FEFF71E-1AFA-4763-B344-3F2E1C936E34}"/>
                </a:ext>
              </a:extLst>
            </p:cNvPr>
            <p:cNvSpPr txBox="1"/>
            <p:nvPr/>
          </p:nvSpPr>
          <p:spPr>
            <a:xfrm rot="21600000">
              <a:off x="3647" y="1083732"/>
              <a:ext cx="3729989"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r>
                <a:rPr lang="es-DO"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Reportes de Operaciones</a:t>
              </a:r>
            </a:p>
            <a:p>
              <a:pPr marL="0" lvl="0" indent="0" algn="just" defTabSz="711200">
                <a:lnSpc>
                  <a:spcPct val="90000"/>
                </a:lnSpc>
                <a:spcBef>
                  <a:spcPct val="0"/>
                </a:spcBef>
                <a:spcAft>
                  <a:spcPct val="35000"/>
                </a:spcAft>
                <a:buNone/>
              </a:pPr>
              <a:r>
                <a:rPr lang="es-DO"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Sospechosas (ROS)</a:t>
              </a:r>
              <a:endParaRPr lang="es-DO"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DO" sz="16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Remitir a la UAF, en los primeros cinco (5) días calendario desde el momento que haya sido detectado el Reporte de Operación Sospechosa (ROS)</a:t>
              </a:r>
            </a:p>
            <a:p>
              <a:pPr marL="0" lvl="0" indent="0" algn="just" defTabSz="711200">
                <a:lnSpc>
                  <a:spcPct val="90000"/>
                </a:lnSpc>
                <a:spcBef>
                  <a:spcPct val="0"/>
                </a:spcBef>
                <a:spcAft>
                  <a:spcPct val="35000"/>
                </a:spcAft>
                <a:buNone/>
              </a:pPr>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ROS, no podrán ser revelados a los clientes, ni a terceros</a:t>
              </a:r>
            </a:p>
            <a:p>
              <a:pPr marL="0" lvl="0" indent="0" algn="just" defTabSz="711200">
                <a:lnSpc>
                  <a:spcPct val="90000"/>
                </a:lnSpc>
                <a:spcBef>
                  <a:spcPct val="0"/>
                </a:spcBef>
                <a:spcAft>
                  <a:spcPct val="35000"/>
                </a:spcAft>
                <a:buNone/>
              </a:pPr>
              <a:r>
                <a:rPr lang="es-DO"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 emisión debe estar basada en el análisis previo del escenario de los acontecimientos estructurales de la operación  </a:t>
              </a:r>
              <a:endParaRPr lang="es-DO" sz="1600" kern="1200" dirty="0">
                <a:solidFill>
                  <a:schemeClr val="tx1"/>
                </a:solidFill>
              </a:endParaRPr>
            </a:p>
          </p:txBody>
        </p:sp>
      </p:grpSp>
    </p:spTree>
    <p:extLst>
      <p:ext uri="{BB962C8B-B14F-4D97-AF65-F5344CB8AC3E}">
        <p14:creationId xmlns:p14="http://schemas.microsoft.com/office/powerpoint/2010/main" val="373600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9B60F4-F4A6-4F5C-96E4-0FDB6E5D1948}"/>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3" name="Imagen 2">
            <a:extLst>
              <a:ext uri="{FF2B5EF4-FFF2-40B4-BE49-F238E27FC236}">
                <a16:creationId xmlns:a16="http://schemas.microsoft.com/office/drawing/2014/main" id="{EDA676A8-F8DE-452C-91D9-539FACA7FE95}"/>
              </a:ext>
            </a:extLst>
          </p:cNvPr>
          <p:cNvPicPr>
            <a:picLocks noChangeAspect="1"/>
          </p:cNvPicPr>
          <p:nvPr/>
        </p:nvPicPr>
        <p:blipFill rotWithShape="1">
          <a:blip r:embed="rId3"/>
          <a:srcRect t="21667" r="3685" b="27890"/>
          <a:stretch/>
        </p:blipFill>
        <p:spPr>
          <a:xfrm>
            <a:off x="0" y="9760"/>
            <a:ext cx="1124263" cy="739747"/>
          </a:xfrm>
          <a:prstGeom prst="rect">
            <a:avLst/>
          </a:prstGeom>
        </p:spPr>
      </p:pic>
      <p:pic>
        <p:nvPicPr>
          <p:cNvPr id="4" name="Imagen 3">
            <a:extLst>
              <a:ext uri="{FF2B5EF4-FFF2-40B4-BE49-F238E27FC236}">
                <a16:creationId xmlns:a16="http://schemas.microsoft.com/office/drawing/2014/main" id="{803B2640-D52D-45A5-9E09-628D9E6A5D2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9F1A51A2-513D-4137-8C41-ABA6ED6EC9A4}"/>
              </a:ext>
            </a:extLst>
          </p:cNvPr>
          <p:cNvSpPr/>
          <p:nvPr/>
        </p:nvSpPr>
        <p:spPr>
          <a:xfrm>
            <a:off x="1124856" y="582712"/>
            <a:ext cx="10342620" cy="984885"/>
          </a:xfrm>
          <a:prstGeom prst="rect">
            <a:avLst/>
          </a:prstGeom>
          <a:solidFill>
            <a:srgbClr val="92D050"/>
          </a:solidFill>
          <a:ln>
            <a:solidFill>
              <a:srgbClr val="FF0000"/>
            </a:solidFill>
          </a:ln>
        </p:spPr>
        <p:txBody>
          <a:bodyPr wrap="square">
            <a:spAutoFit/>
          </a:bodyPr>
          <a:lstStyle/>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que Regula la Prevención del Lavado de Activos y el Financiamiento del Terrorismo para el Sector Seguros</a:t>
            </a:r>
          </a:p>
          <a:p>
            <a:pPr algn="ctr"/>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02 de noviembre del 2017 </a:t>
            </a:r>
          </a:p>
        </p:txBody>
      </p:sp>
      <p:graphicFrame>
        <p:nvGraphicFramePr>
          <p:cNvPr id="10" name="Diagrama 9">
            <a:extLst>
              <a:ext uri="{FF2B5EF4-FFF2-40B4-BE49-F238E27FC236}">
                <a16:creationId xmlns:a16="http://schemas.microsoft.com/office/drawing/2014/main" id="{03F3705C-6F98-4518-9258-6AC7B7D9DDF6}"/>
              </a:ext>
            </a:extLst>
          </p:cNvPr>
          <p:cNvGraphicFramePr/>
          <p:nvPr>
            <p:extLst>
              <p:ext uri="{D42A27DB-BD31-4B8C-83A1-F6EECF244321}">
                <p14:modId xmlns:p14="http://schemas.microsoft.com/office/powerpoint/2010/main" val="3844649955"/>
              </p:ext>
            </p:extLst>
          </p:nvPr>
        </p:nvGraphicFramePr>
        <p:xfrm>
          <a:off x="519048" y="1347209"/>
          <a:ext cx="1115390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6">
            <a:extLst>
              <a:ext uri="{FF2B5EF4-FFF2-40B4-BE49-F238E27FC236}">
                <a16:creationId xmlns:a16="http://schemas.microsoft.com/office/drawing/2014/main" id="{BCDDDAA0-F1E7-4544-A8B4-0308112EFAB6}"/>
              </a:ext>
            </a:extLst>
          </p:cNvPr>
          <p:cNvSpPr/>
          <p:nvPr/>
        </p:nvSpPr>
        <p:spPr>
          <a:xfrm>
            <a:off x="562131" y="2332094"/>
            <a:ext cx="3371240" cy="3293209"/>
          </a:xfrm>
          <a:prstGeom prst="rect">
            <a:avLst/>
          </a:prstGeom>
        </p:spPr>
        <p:txBody>
          <a:bodyPr wrap="square">
            <a:spAutoFit/>
          </a:bodyPr>
          <a:lstStyle/>
          <a:p>
            <a:pPr algn="just"/>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	Monitoreo de las 	Operaciones</a:t>
            </a:r>
          </a:p>
          <a:p>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-Parametrización de 	Alertas</a:t>
            </a:r>
          </a:p>
          <a:p>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-Actualización de 	Informaciones</a:t>
            </a:r>
          </a:p>
          <a:p>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-Seguimiento en 	función del perfil de 	riesgo del cliente, 	naturaleza de sus 		operaciones y la 	ubicación geográfica en 	dónde opere</a:t>
            </a:r>
          </a:p>
        </p:txBody>
      </p:sp>
      <p:sp>
        <p:nvSpPr>
          <p:cNvPr id="8" name="Rectángulo 7">
            <a:extLst>
              <a:ext uri="{FF2B5EF4-FFF2-40B4-BE49-F238E27FC236}">
                <a16:creationId xmlns:a16="http://schemas.microsoft.com/office/drawing/2014/main" id="{3895DF74-F1D8-4211-A913-E9C7AC4292D3}"/>
              </a:ext>
            </a:extLst>
          </p:cNvPr>
          <p:cNvSpPr/>
          <p:nvPr/>
        </p:nvSpPr>
        <p:spPr>
          <a:xfrm>
            <a:off x="4297846" y="2332094"/>
            <a:ext cx="3596304" cy="2554545"/>
          </a:xfrm>
          <a:prstGeom prst="rect">
            <a:avLst/>
          </a:prstGeom>
        </p:spPr>
        <p:txBody>
          <a:bodyPr wrap="square">
            <a:spAutoFit/>
          </a:bodyPr>
          <a:lstStyle/>
          <a:p>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 	Manual de 	Procedimientos de 	Control Interno, 	Basado 	en Riesgo</a:t>
            </a:r>
          </a:p>
          <a:p>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-Cumplir con el índice 	establecido en la Norma</a:t>
            </a:r>
          </a:p>
          <a:p>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-Contar con la aprobación </a:t>
            </a:r>
          </a:p>
          <a:p>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 Consejo</a:t>
            </a:r>
          </a:p>
          <a:p>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-Revisar el contenido 	cada 2 años</a:t>
            </a:r>
          </a:p>
        </p:txBody>
      </p:sp>
      <p:sp>
        <p:nvSpPr>
          <p:cNvPr id="9" name="Rectángulo 8">
            <a:extLst>
              <a:ext uri="{FF2B5EF4-FFF2-40B4-BE49-F238E27FC236}">
                <a16:creationId xmlns:a16="http://schemas.microsoft.com/office/drawing/2014/main" id="{F3059A7E-8956-4385-A97A-63B0B5E271FB}"/>
              </a:ext>
            </a:extLst>
          </p:cNvPr>
          <p:cNvSpPr/>
          <p:nvPr/>
        </p:nvSpPr>
        <p:spPr>
          <a:xfrm>
            <a:off x="8196642" y="2332094"/>
            <a:ext cx="3109987" cy="3785652"/>
          </a:xfrm>
          <a:prstGeom prst="rect">
            <a:avLst/>
          </a:prstGeom>
        </p:spPr>
        <p:txBody>
          <a:bodyPr wrap="square">
            <a:spAutoFit/>
          </a:bodyPr>
          <a:lstStyle/>
          <a:p>
            <a:pPr algn="just"/>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Código de Ética  </a:t>
            </a:r>
          </a:p>
          <a:p>
            <a:pPr algn="just"/>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indique el 	compromiso de 	cumplir con las 	normas 	legales y 	las mejores 	prácticas. Que cada 	funcionario o 	empleado denote 	una conducta 	intachable dentro y 	fuera de la empresa 	(Sujeto Obligado)</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-Régimen de 	sanciones</a:t>
            </a:r>
          </a:p>
        </p:txBody>
      </p:sp>
    </p:spTree>
    <p:extLst>
      <p:ext uri="{BB962C8B-B14F-4D97-AF65-F5344CB8AC3E}">
        <p14:creationId xmlns:p14="http://schemas.microsoft.com/office/powerpoint/2010/main" val="169873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9B60F4-F4A6-4F5C-96E4-0FDB6E5D1948}"/>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3" name="Imagen 2">
            <a:extLst>
              <a:ext uri="{FF2B5EF4-FFF2-40B4-BE49-F238E27FC236}">
                <a16:creationId xmlns:a16="http://schemas.microsoft.com/office/drawing/2014/main" id="{EDA676A8-F8DE-452C-91D9-539FACA7FE95}"/>
              </a:ext>
            </a:extLst>
          </p:cNvPr>
          <p:cNvPicPr>
            <a:picLocks noChangeAspect="1"/>
          </p:cNvPicPr>
          <p:nvPr/>
        </p:nvPicPr>
        <p:blipFill rotWithShape="1">
          <a:blip r:embed="rId3"/>
          <a:srcRect t="21667" r="3685" b="27890"/>
          <a:stretch/>
        </p:blipFill>
        <p:spPr>
          <a:xfrm>
            <a:off x="0" y="9760"/>
            <a:ext cx="1124263" cy="739747"/>
          </a:xfrm>
          <a:prstGeom prst="rect">
            <a:avLst/>
          </a:prstGeom>
        </p:spPr>
      </p:pic>
      <p:pic>
        <p:nvPicPr>
          <p:cNvPr id="4" name="Imagen 3">
            <a:extLst>
              <a:ext uri="{FF2B5EF4-FFF2-40B4-BE49-F238E27FC236}">
                <a16:creationId xmlns:a16="http://schemas.microsoft.com/office/drawing/2014/main" id="{803B2640-D52D-45A5-9E09-628D9E6A5D25}"/>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9F1A51A2-513D-4137-8C41-ABA6ED6EC9A4}"/>
              </a:ext>
            </a:extLst>
          </p:cNvPr>
          <p:cNvSpPr/>
          <p:nvPr/>
        </p:nvSpPr>
        <p:spPr>
          <a:xfrm>
            <a:off x="1124856" y="582712"/>
            <a:ext cx="10342620" cy="984885"/>
          </a:xfrm>
          <a:prstGeom prst="rect">
            <a:avLst/>
          </a:prstGeom>
          <a:solidFill>
            <a:srgbClr val="92D050"/>
          </a:solidFill>
          <a:ln>
            <a:solidFill>
              <a:srgbClr val="FF0000"/>
            </a:solidFill>
          </a:ln>
        </p:spPr>
        <p:txBody>
          <a:bodyPr wrap="square">
            <a:spAutoFit/>
          </a:bodyPr>
          <a:lstStyle/>
          <a:p>
            <a:pPr algn="ctr"/>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que Regula la Prevención del Lavado de Activos y el Financiamiento del Terrorismo para el Sector Seguros</a:t>
            </a:r>
          </a:p>
          <a:p>
            <a:pPr algn="ctr"/>
            <a:r>
              <a:rPr lang="es-D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02 de noviembre del 2017 </a:t>
            </a:r>
          </a:p>
        </p:txBody>
      </p:sp>
      <p:graphicFrame>
        <p:nvGraphicFramePr>
          <p:cNvPr id="10" name="Diagrama 9">
            <a:extLst>
              <a:ext uri="{FF2B5EF4-FFF2-40B4-BE49-F238E27FC236}">
                <a16:creationId xmlns:a16="http://schemas.microsoft.com/office/drawing/2014/main" id="{03F3705C-6F98-4518-9258-6AC7B7D9DDF6}"/>
              </a:ext>
            </a:extLst>
          </p:cNvPr>
          <p:cNvGraphicFramePr/>
          <p:nvPr>
            <p:extLst>
              <p:ext uri="{D42A27DB-BD31-4B8C-83A1-F6EECF244321}">
                <p14:modId xmlns:p14="http://schemas.microsoft.com/office/powerpoint/2010/main" val="3670542346"/>
              </p:ext>
            </p:extLst>
          </p:nvPr>
        </p:nvGraphicFramePr>
        <p:xfrm>
          <a:off x="1738248" y="1429573"/>
          <a:ext cx="8291123"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ángulo 5">
            <a:extLst>
              <a:ext uri="{FF2B5EF4-FFF2-40B4-BE49-F238E27FC236}">
                <a16:creationId xmlns:a16="http://schemas.microsoft.com/office/drawing/2014/main" id="{EB3763B8-1876-4B22-94BA-2445479E5B3C}"/>
              </a:ext>
            </a:extLst>
          </p:cNvPr>
          <p:cNvSpPr/>
          <p:nvPr/>
        </p:nvSpPr>
        <p:spPr>
          <a:xfrm>
            <a:off x="1843313" y="2566105"/>
            <a:ext cx="3468915" cy="2585323"/>
          </a:xfrm>
          <a:prstGeom prst="rect">
            <a:avLst/>
          </a:prstGeom>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	Tercerización</a:t>
            </a: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Sujetos 	Obligados podrán 	tercerizar las 	disposiciones 	contenidas en la 		Norma, en virtud 	de 	los que 	estipula la 	Ley 155-17</a:t>
            </a:r>
          </a:p>
        </p:txBody>
      </p:sp>
      <p:sp>
        <p:nvSpPr>
          <p:cNvPr id="7" name="Rectángulo 6">
            <a:extLst>
              <a:ext uri="{FF2B5EF4-FFF2-40B4-BE49-F238E27FC236}">
                <a16:creationId xmlns:a16="http://schemas.microsoft.com/office/drawing/2014/main" id="{B8162717-7805-4A30-83EC-48828D2DAAD6}"/>
              </a:ext>
            </a:extLst>
          </p:cNvPr>
          <p:cNvSpPr/>
          <p:nvPr/>
        </p:nvSpPr>
        <p:spPr>
          <a:xfrm>
            <a:off x="5753179" y="2414458"/>
            <a:ext cx="3985905" cy="3416320"/>
          </a:xfrm>
          <a:prstGeom prst="rect">
            <a:avLst/>
          </a:prstGeom>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 	Auditoría Independiente</a:t>
            </a: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-Aplicar auditorías 	anuales, a través 	de las 	cuales se pueda 	verificar la 	efectividad del 	cumplimiento de los 	procedimientos preventivos 	establecidos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-Los informes deben ser 	revisados por el Comité 	de Cumplimiento y/o 	el Consejo de 	Directores</a:t>
            </a:r>
          </a:p>
        </p:txBody>
      </p:sp>
    </p:spTree>
    <p:extLst>
      <p:ext uri="{BB962C8B-B14F-4D97-AF65-F5344CB8AC3E}">
        <p14:creationId xmlns:p14="http://schemas.microsoft.com/office/powerpoint/2010/main" val="366968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1919288" y="620714"/>
            <a:ext cx="8229600" cy="4530725"/>
          </a:xfrm>
        </p:spPr>
        <p:txBody>
          <a:bodyPr/>
          <a:lstStyle/>
          <a:p>
            <a:pPr eaLnBrk="1" hangingPunct="1">
              <a:buFont typeface="Wingdings" pitchFamily="2" charset="2"/>
              <a:buNone/>
            </a:pPr>
            <a:endParaRPr lang="es-DO" b="1"/>
          </a:p>
          <a:p>
            <a:pPr algn="ctr" eaLnBrk="1" hangingPunct="1">
              <a:buFont typeface="Wingdings" pitchFamily="2" charset="2"/>
              <a:buNone/>
            </a:pPr>
            <a:endParaRPr lang="es-DO" sz="4800" b="1">
              <a:solidFill>
                <a:srgbClr val="FFCC00"/>
              </a:solidFill>
            </a:endParaRPr>
          </a:p>
          <a:p>
            <a:pPr algn="ctr" eaLnBrk="1" hangingPunct="1">
              <a:buFont typeface="Wingdings" pitchFamily="2" charset="2"/>
              <a:buNone/>
            </a:pPr>
            <a:endParaRPr lang="es-DO" sz="4800" b="1"/>
          </a:p>
          <a:p>
            <a:pPr eaLnBrk="1" hangingPunct="1">
              <a:buFont typeface="Wingdings" pitchFamily="2" charset="2"/>
              <a:buNone/>
            </a:pPr>
            <a:r>
              <a:rPr lang="es-ES"/>
              <a:t>	</a:t>
            </a:r>
            <a:endParaRPr lang="es-ES" b="1"/>
          </a:p>
          <a:p>
            <a:pPr eaLnBrk="1" hangingPunct="1"/>
            <a:endParaRPr lang="es-ES" b="1"/>
          </a:p>
        </p:txBody>
      </p:sp>
      <p:sp>
        <p:nvSpPr>
          <p:cNvPr id="4" name="3 Rectángulo"/>
          <p:cNvSpPr/>
          <p:nvPr/>
        </p:nvSpPr>
        <p:spPr>
          <a:xfrm>
            <a:off x="1524000" y="5791201"/>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Imagen 1"/>
          <p:cNvPicPr>
            <a:picLocks noChangeAspect="1"/>
          </p:cNvPicPr>
          <p:nvPr/>
        </p:nvPicPr>
        <p:blipFill>
          <a:blip r:embed="rId2"/>
          <a:stretch>
            <a:fillRect/>
          </a:stretch>
        </p:blipFill>
        <p:spPr>
          <a:xfrm>
            <a:off x="1524000" y="824459"/>
            <a:ext cx="9024080" cy="5901644"/>
          </a:xfrm>
          <a:prstGeom prst="rect">
            <a:avLst/>
          </a:prstGeom>
        </p:spPr>
      </p:pic>
      <p:sp>
        <p:nvSpPr>
          <p:cNvPr id="6" name="Rectangle 2"/>
          <p:cNvSpPr txBox="1">
            <a:spLocks noChangeArrowheads="1"/>
          </p:cNvSpPr>
          <p:nvPr/>
        </p:nvSpPr>
        <p:spPr>
          <a:xfrm>
            <a:off x="1205524" y="2068152"/>
            <a:ext cx="8229600" cy="2479359"/>
          </a:xfrm>
          <a:prstGeom prst="rect">
            <a:avLst/>
          </a:prstGeom>
          <a:no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s-DO" dirty="0">
                <a:effectLst>
                  <a:outerShdw blurRad="38100" dist="38100" dir="2700000" algn="tl">
                    <a:srgbClr val="C0C0C0"/>
                  </a:outerShdw>
                </a:effectLst>
              </a:rPr>
            </a:br>
            <a:r>
              <a:rPr lang="es-DO" sz="20000" dirty="0">
                <a:solidFill>
                  <a:srgbClr val="000000"/>
                </a:solidFill>
                <a:effectLst>
                  <a:outerShdw blurRad="38100" dist="38100" dir="2700000" algn="tl">
                    <a:srgbClr val="C0C0C0"/>
                  </a:outerShdw>
                </a:effectLst>
              </a:rPr>
              <a:t> </a:t>
            </a:r>
            <a:br>
              <a:rPr lang="es-DO" sz="20000" dirty="0">
                <a:solidFill>
                  <a:srgbClr val="000000"/>
                </a:solidFill>
                <a:effectLst>
                  <a:outerShdw blurRad="38100" dist="38100" dir="2700000" algn="tl">
                    <a:srgbClr val="C0C0C0"/>
                  </a:outerShdw>
                </a:effectLst>
              </a:rPr>
            </a:br>
            <a:br>
              <a:rPr lang="es-DO" sz="20000" dirty="0">
                <a:solidFill>
                  <a:srgbClr val="000000"/>
                </a:solidFill>
                <a:effectLst>
                  <a:outerShdw blurRad="38100" dist="38100" dir="2700000" algn="tl">
                    <a:srgbClr val="C0C0C0"/>
                  </a:outerShdw>
                </a:effectLst>
              </a:rPr>
            </a:br>
            <a:r>
              <a:rPr lang="es-DO" sz="20000" b="1" dirty="0">
                <a:solidFill>
                  <a:schemeClr val="accent4">
                    <a:lumMod val="10000"/>
                  </a:schemeClr>
                </a:solidFill>
                <a:effectLst>
                  <a:outerShdw blurRad="38100" dist="38100" dir="2700000" algn="tl">
                    <a:srgbClr val="C0C0C0"/>
                  </a:outerShdw>
                </a:effectLst>
                <a:latin typeface="Segoe Script" panose="020B0504020000000003" pitchFamily="34" charset="0"/>
                <a:cs typeface="Arial" pitchFamily="34" charset="0"/>
              </a:rPr>
              <a:t>Conclusión </a:t>
            </a:r>
            <a:br>
              <a:rPr lang="es-DO" sz="4800" b="1" dirty="0">
                <a:solidFill>
                  <a:schemeClr val="accent4">
                    <a:lumMod val="10000"/>
                  </a:schemeClr>
                </a:solidFill>
                <a:effectLst>
                  <a:outerShdw blurRad="38100" dist="38100" dir="2700000" algn="tl">
                    <a:srgbClr val="C0C0C0"/>
                  </a:outerShdw>
                </a:effectLst>
                <a:latin typeface="Arial" pitchFamily="34" charset="0"/>
                <a:cs typeface="Arial" pitchFamily="34" charset="0"/>
              </a:rPr>
            </a:br>
            <a:r>
              <a:rPr lang="es-DO" dirty="0">
                <a:solidFill>
                  <a:srgbClr val="000000"/>
                </a:solidFill>
                <a:effectLst>
                  <a:outerShdw blurRad="38100" dist="38100" dir="2700000" algn="tl">
                    <a:srgbClr val="C0C0C0"/>
                  </a:outerShdw>
                </a:effectLst>
              </a:rPr>
              <a:t> </a:t>
            </a:r>
            <a:br>
              <a:rPr lang="es-DO" dirty="0">
                <a:effectLst>
                  <a:outerShdw blurRad="38100" dist="38100" dir="2700000" algn="tl">
                    <a:srgbClr val="C0C0C0"/>
                  </a:outerShdw>
                </a:effectLst>
              </a:rPr>
            </a:br>
            <a:br>
              <a:rPr lang="es-DO" dirty="0">
                <a:effectLst>
                  <a:outerShdw blurRad="38100" dist="38100" dir="2700000" algn="tl">
                    <a:srgbClr val="C0C0C0"/>
                  </a:outerShdw>
                </a:effectLst>
              </a:rPr>
            </a:br>
            <a:endParaRPr lang="es-DO" sz="3200" dirty="0">
              <a:effectLst>
                <a:outerShdw blurRad="38100" dist="38100" dir="2700000" algn="tl">
                  <a:srgbClr val="C0C0C0"/>
                </a:outerShdw>
              </a:effectLst>
            </a:endParaRPr>
          </a:p>
        </p:txBody>
      </p:sp>
      <p:pic>
        <p:nvPicPr>
          <p:cNvPr id="7" name="Imagen 6"/>
          <p:cNvPicPr/>
          <p:nvPr/>
        </p:nvPicPr>
        <p:blipFill rotWithShape="1">
          <a:blip r:embed="rId3"/>
          <a:srcRect l="39662" t="19319" r="40305" b="63716"/>
          <a:stretch/>
        </p:blipFill>
        <p:spPr bwMode="auto">
          <a:xfrm>
            <a:off x="5471956" y="83912"/>
            <a:ext cx="1124263" cy="53532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D3DEAF1-67E5-45E8-9D2A-02A50DD4876D}"/>
              </a:ext>
            </a:extLst>
          </p:cNvPr>
          <p:cNvPicPr>
            <a:picLocks noChangeAspect="1"/>
          </p:cNvPicPr>
          <p:nvPr/>
        </p:nvPicPr>
        <p:blipFill rotWithShape="1">
          <a:blip r:embed="rId4"/>
          <a:srcRect l="15941" r="13083"/>
          <a:stretch/>
        </p:blipFill>
        <p:spPr>
          <a:xfrm>
            <a:off x="11467476" y="1"/>
            <a:ext cx="724524" cy="764497"/>
          </a:xfrm>
          <a:prstGeom prst="rect">
            <a:avLst/>
          </a:prstGeom>
        </p:spPr>
      </p:pic>
      <p:pic>
        <p:nvPicPr>
          <p:cNvPr id="9" name="Imagen 8">
            <a:extLst>
              <a:ext uri="{FF2B5EF4-FFF2-40B4-BE49-F238E27FC236}">
                <a16:creationId xmlns:a16="http://schemas.microsoft.com/office/drawing/2014/main" id="{6584CB1E-8B10-4692-8CB6-74AA7A4C3214}"/>
              </a:ext>
            </a:extLst>
          </p:cNvPr>
          <p:cNvPicPr>
            <a:picLocks noChangeAspect="1"/>
          </p:cNvPicPr>
          <p:nvPr/>
        </p:nvPicPr>
        <p:blipFill rotWithShape="1">
          <a:blip r:embed="rId5"/>
          <a:srcRect t="21667" r="3685" b="27890"/>
          <a:stretch/>
        </p:blipFill>
        <p:spPr>
          <a:xfrm>
            <a:off x="0" y="9760"/>
            <a:ext cx="1214203" cy="739747"/>
          </a:xfrm>
          <a:prstGeom prst="rect">
            <a:avLst/>
          </a:prstGeom>
        </p:spPr>
      </p:pic>
    </p:spTree>
    <p:extLst>
      <p:ext uri="{BB962C8B-B14F-4D97-AF65-F5344CB8AC3E}">
        <p14:creationId xmlns:p14="http://schemas.microsoft.com/office/powerpoint/2010/main" val="45932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193909" y="1378197"/>
            <a:ext cx="5334000" cy="1077218"/>
          </a:xfrm>
          <a:prstGeom prst="rect">
            <a:avLst/>
          </a:prstGeom>
          <a:solidFill>
            <a:schemeClr val="bg1">
              <a:lumMod val="85000"/>
            </a:schemeClr>
          </a:soli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DO" sz="1600" b="1" dirty="0">
                <a:solidFill>
                  <a:srgbClr val="00001A"/>
                </a:solidFill>
                <a:effectLst>
                  <a:outerShdw blurRad="38100" dist="38100" dir="2700000" algn="tl">
                    <a:srgbClr val="000000">
                      <a:alpha val="43137"/>
                    </a:srgbClr>
                  </a:outerShdw>
                </a:effectLst>
              </a:rPr>
              <a:t>Informar oportunamente los Reportes de Transacciones Sospechosas, dar especial atención a las transacciones inusuales, así como remitir a tiempo los Reportes Diarios, Mensuales o a Requerimiento</a:t>
            </a:r>
          </a:p>
        </p:txBody>
      </p:sp>
      <p:sp>
        <p:nvSpPr>
          <p:cNvPr id="5" name="Text Box 5"/>
          <p:cNvSpPr txBox="1">
            <a:spLocks noChangeArrowheads="1"/>
          </p:cNvSpPr>
          <p:nvPr/>
        </p:nvSpPr>
        <p:spPr bwMode="auto">
          <a:xfrm>
            <a:off x="2661387" y="2944096"/>
            <a:ext cx="5410200" cy="83099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DO" sz="1600" b="1" dirty="0">
                <a:solidFill>
                  <a:srgbClr val="00001A"/>
                </a:solidFill>
                <a:effectLst>
                  <a:outerShdw blurRad="38100" dist="38100" dir="2700000" algn="tl">
                    <a:srgbClr val="000000">
                      <a:alpha val="43137"/>
                    </a:srgbClr>
                  </a:outerShdw>
                </a:effectLst>
              </a:rPr>
              <a:t>Monitorear a los clientes, cuentas y productos de alto riesgo. Hacer la clasificación en función de la naturaleza de la actividad del cliente y de los listados internacionales</a:t>
            </a:r>
            <a:endParaRPr lang="es-DO" sz="1600" dirty="0">
              <a:solidFill>
                <a:srgbClr val="00001A"/>
              </a:solidFill>
              <a:effectLst>
                <a:outerShdw blurRad="38100" dist="38100" dir="2700000" algn="tl">
                  <a:srgbClr val="000000">
                    <a:alpha val="43137"/>
                  </a:srgbClr>
                </a:outerShdw>
              </a:effectLst>
            </a:endParaRPr>
          </a:p>
        </p:txBody>
      </p:sp>
      <p:sp>
        <p:nvSpPr>
          <p:cNvPr id="6" name="Rectangle 9"/>
          <p:cNvSpPr>
            <a:spLocks noChangeArrowheads="1"/>
          </p:cNvSpPr>
          <p:nvPr/>
        </p:nvSpPr>
        <p:spPr bwMode="auto">
          <a:xfrm>
            <a:off x="3459373" y="4327660"/>
            <a:ext cx="5162584" cy="1077218"/>
          </a:xfrm>
          <a:prstGeom prst="rect">
            <a:avLst/>
          </a:prstGeom>
          <a:solidFill>
            <a:schemeClr val="bg1">
              <a:lumMod val="85000"/>
            </a:schemeClr>
          </a:solidFill>
          <a:ln>
            <a:solidFill>
              <a:srgbClr val="FF0000"/>
            </a:solidFill>
            <a:headEnd type="none" w="sm" len="sm"/>
            <a:tailEnd type="none" w="sm" len="sm"/>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DO" sz="1600" b="1" dirty="0">
                <a:solidFill>
                  <a:srgbClr val="00001A"/>
                </a:solidFill>
                <a:effectLst>
                  <a:outerShdw blurRad="38100" dist="38100" dir="2700000" algn="tl">
                    <a:srgbClr val="000000">
                      <a:alpha val="43137"/>
                    </a:srgbClr>
                  </a:outerShdw>
                </a:effectLst>
              </a:rPr>
              <a:t>Implementar un programa de entrenamiento periódico, en relación a políticas preventivas, para todo el personal. Así como procurar y diseminar información de las nuevas tipologías y productos</a:t>
            </a:r>
          </a:p>
        </p:txBody>
      </p:sp>
      <p:sp>
        <p:nvSpPr>
          <p:cNvPr id="8" name="AutoShape 6"/>
          <p:cNvSpPr>
            <a:spLocks noChangeArrowheads="1"/>
          </p:cNvSpPr>
          <p:nvPr/>
        </p:nvSpPr>
        <p:spPr bwMode="auto">
          <a:xfrm>
            <a:off x="8760297" y="601353"/>
            <a:ext cx="947687" cy="1600200"/>
          </a:xfrm>
          <a:prstGeom prst="curvedLeftArrow">
            <a:avLst>
              <a:gd name="adj1" fmla="val 34979"/>
              <a:gd name="adj2" fmla="val 76588"/>
              <a:gd name="adj3" fmla="val 5295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9" name="AutoShape 7"/>
          <p:cNvSpPr>
            <a:spLocks noChangeArrowheads="1"/>
          </p:cNvSpPr>
          <p:nvPr/>
        </p:nvSpPr>
        <p:spPr bwMode="auto">
          <a:xfrm>
            <a:off x="1627188" y="1962607"/>
            <a:ext cx="914400" cy="1728788"/>
          </a:xfrm>
          <a:prstGeom prst="curvedRightArrow">
            <a:avLst>
              <a:gd name="adj1" fmla="val 48571"/>
              <a:gd name="adj2" fmla="val 88340"/>
              <a:gd name="adj3" fmla="val 3333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10" name="AutoShape 6"/>
          <p:cNvSpPr>
            <a:spLocks noChangeArrowheads="1"/>
          </p:cNvSpPr>
          <p:nvPr/>
        </p:nvSpPr>
        <p:spPr bwMode="auto">
          <a:xfrm>
            <a:off x="8896351" y="3585498"/>
            <a:ext cx="987425" cy="1663700"/>
          </a:xfrm>
          <a:prstGeom prst="curvedLeftArrow">
            <a:avLst>
              <a:gd name="adj1" fmla="val 34979"/>
              <a:gd name="adj2" fmla="val 72350"/>
              <a:gd name="adj3" fmla="val 5295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13" name="12 Rectángulo"/>
          <p:cNvSpPr/>
          <p:nvPr/>
        </p:nvSpPr>
        <p:spPr>
          <a:xfrm>
            <a:off x="152400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Rectangle 11"/>
          <p:cNvSpPr>
            <a:spLocks noChangeArrowheads="1"/>
          </p:cNvSpPr>
          <p:nvPr/>
        </p:nvSpPr>
        <p:spPr bwMode="auto">
          <a:xfrm>
            <a:off x="2711624" y="5724721"/>
            <a:ext cx="5410200" cy="83099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solidFill>
              <a:srgbClr val="FF0000"/>
            </a:solidFill>
            <a:headEnd type="none" w="sm" len="sm"/>
            <a:tailEnd type="none" w="sm" len="sm"/>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DO" sz="1600" b="1" dirty="0">
                <a:solidFill>
                  <a:srgbClr val="00001A"/>
                </a:solidFill>
                <a:effectLst>
                  <a:outerShdw blurRad="38100" dist="38100" dir="2700000" algn="tl">
                    <a:srgbClr val="000000">
                      <a:alpha val="43137"/>
                    </a:srgbClr>
                  </a:outerShdw>
                </a:effectLst>
              </a:rPr>
              <a:t>Establecer un sistema de Control Interno eficiente, de acuerdo a las normas legales y las mejores practicas, así como supervisar su aplicación</a:t>
            </a:r>
          </a:p>
        </p:txBody>
      </p:sp>
      <p:sp>
        <p:nvSpPr>
          <p:cNvPr id="15" name="AutoShape 7"/>
          <p:cNvSpPr>
            <a:spLocks noChangeArrowheads="1"/>
          </p:cNvSpPr>
          <p:nvPr/>
        </p:nvSpPr>
        <p:spPr bwMode="auto">
          <a:xfrm>
            <a:off x="1700213" y="4803790"/>
            <a:ext cx="831850" cy="1614488"/>
          </a:xfrm>
          <a:prstGeom prst="curvedRightArrow">
            <a:avLst>
              <a:gd name="adj1" fmla="val 48571"/>
              <a:gd name="adj2" fmla="val 88340"/>
              <a:gd name="adj3" fmla="val 3333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pic>
        <p:nvPicPr>
          <p:cNvPr id="16" name="Imagen 15"/>
          <p:cNvPicPr/>
          <p:nvPr/>
        </p:nvPicPr>
        <p:blipFill rotWithShape="1">
          <a:blip r:embed="rId2"/>
          <a:srcRect l="39662" t="19319" r="40305" b="63716"/>
          <a:stretch/>
        </p:blipFill>
        <p:spPr bwMode="auto">
          <a:xfrm>
            <a:off x="9543738" y="20716"/>
            <a:ext cx="1124263" cy="535324"/>
          </a:xfrm>
          <a:prstGeom prst="rect">
            <a:avLst/>
          </a:prstGeom>
          <a:ln>
            <a:noFill/>
          </a:ln>
          <a:extLst>
            <a:ext uri="{53640926-AAD7-44D8-BBD7-CCE9431645EC}">
              <a14:shadowObscured xmlns:a14="http://schemas.microsoft.com/office/drawing/2010/main"/>
            </a:ext>
          </a:extLst>
        </p:spPr>
      </p:pic>
      <p:sp>
        <p:nvSpPr>
          <p:cNvPr id="17" name="Text Box 3"/>
          <p:cNvSpPr txBox="1">
            <a:spLocks noChangeArrowheads="1"/>
          </p:cNvSpPr>
          <p:nvPr/>
        </p:nvSpPr>
        <p:spPr bwMode="auto">
          <a:xfrm>
            <a:off x="2559224" y="73469"/>
            <a:ext cx="5562600" cy="1077218"/>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DO" sz="1600" b="1" dirty="0">
                <a:solidFill>
                  <a:srgbClr val="00001A"/>
                </a:solidFill>
                <a:effectLst>
                  <a:outerShdw blurRad="38100" dist="38100" dir="2700000" algn="tl">
                    <a:srgbClr val="000000">
                      <a:alpha val="43137"/>
                    </a:srgbClr>
                  </a:outerShdw>
                </a:effectLst>
              </a:rPr>
              <a:t>Realizar la Debida Diligencia:  </a:t>
            </a:r>
          </a:p>
          <a:p>
            <a:pPr algn="just">
              <a:defRPr/>
            </a:pPr>
            <a:r>
              <a:rPr lang="es-DO" sz="1600" b="1" dirty="0">
                <a:solidFill>
                  <a:srgbClr val="00001A"/>
                </a:solidFill>
                <a:effectLst>
                  <a:outerShdw blurRad="38100" dist="38100" dir="2700000" algn="tl">
                    <a:srgbClr val="000000">
                      <a:alpha val="43137"/>
                    </a:srgbClr>
                  </a:outerShdw>
                </a:effectLst>
              </a:rPr>
              <a:t>Conozca a sus Riesgos (SARLAFT)          </a:t>
            </a:r>
          </a:p>
          <a:p>
            <a:pPr algn="just">
              <a:defRPr/>
            </a:pPr>
            <a:r>
              <a:rPr lang="es-DO" sz="1600" b="1" dirty="0">
                <a:solidFill>
                  <a:srgbClr val="00001A"/>
                </a:solidFill>
                <a:effectLst>
                  <a:outerShdw blurRad="38100" dist="38100" dir="2700000" algn="tl">
                    <a:srgbClr val="000000">
                      <a:alpha val="43137"/>
                    </a:srgbClr>
                  </a:outerShdw>
                </a:effectLst>
              </a:rPr>
              <a:t>-Factores Clientes, Servicios o Productos, Distribución y Geográfico. Agregaríamos el Factor Empleados        </a:t>
            </a:r>
            <a:endParaRPr lang="es-DO" sz="1000" b="1" dirty="0">
              <a:solidFill>
                <a:srgbClr val="00001A"/>
              </a:solidFill>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id="{1509BFAC-60F6-4CAE-8137-DC5A8F92F070}"/>
              </a:ext>
            </a:extLst>
          </p:cNvPr>
          <p:cNvPicPr>
            <a:picLocks noChangeAspect="1"/>
          </p:cNvPicPr>
          <p:nvPr/>
        </p:nvPicPr>
        <p:blipFill rotWithShape="1">
          <a:blip r:embed="rId3"/>
          <a:srcRect l="15941" r="13083"/>
          <a:stretch/>
        </p:blipFill>
        <p:spPr>
          <a:xfrm>
            <a:off x="11467476" y="1"/>
            <a:ext cx="724524" cy="764497"/>
          </a:xfrm>
          <a:prstGeom prst="rect">
            <a:avLst/>
          </a:prstGeom>
        </p:spPr>
      </p:pic>
      <p:pic>
        <p:nvPicPr>
          <p:cNvPr id="19" name="Imagen 18">
            <a:extLst>
              <a:ext uri="{FF2B5EF4-FFF2-40B4-BE49-F238E27FC236}">
                <a16:creationId xmlns:a16="http://schemas.microsoft.com/office/drawing/2014/main" id="{A8844589-0603-4883-87AC-A6D51BF9F8BE}"/>
              </a:ext>
            </a:extLst>
          </p:cNvPr>
          <p:cNvPicPr>
            <a:picLocks noChangeAspect="1"/>
          </p:cNvPicPr>
          <p:nvPr/>
        </p:nvPicPr>
        <p:blipFill rotWithShape="1">
          <a:blip r:embed="rId4"/>
          <a:srcRect t="21667" r="3685" b="27890"/>
          <a:stretch/>
        </p:blipFill>
        <p:spPr>
          <a:xfrm>
            <a:off x="0" y="9760"/>
            <a:ext cx="1214203" cy="739747"/>
          </a:xfrm>
          <a:prstGeom prst="rect">
            <a:avLst/>
          </a:prstGeom>
        </p:spPr>
      </p:pic>
    </p:spTree>
    <p:extLst>
      <p:ext uri="{BB962C8B-B14F-4D97-AF65-F5344CB8AC3E}">
        <p14:creationId xmlns:p14="http://schemas.microsoft.com/office/powerpoint/2010/main" val="236014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831B2-3B42-4E48-8F80-591D03586511}"/>
              </a:ext>
            </a:extLst>
          </p:cNvPr>
          <p:cNvSpPr>
            <a:spLocks noGrp="1"/>
          </p:cNvSpPr>
          <p:nvPr>
            <p:ph type="ctrTitle"/>
          </p:nvPr>
        </p:nvSpPr>
        <p:spPr>
          <a:xfrm>
            <a:off x="1524000" y="946820"/>
            <a:ext cx="9144000" cy="708706"/>
          </a:xfrm>
        </p:spPr>
        <p:txBody>
          <a:bodyPr>
            <a:normAutofit/>
          </a:bodyPr>
          <a:lstStyle/>
          <a:p>
            <a:r>
              <a:rPr lang="es-D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Preguntas…</a:t>
            </a:r>
          </a:p>
        </p:txBody>
      </p:sp>
      <p:pic>
        <p:nvPicPr>
          <p:cNvPr id="4" name="Imagen 3">
            <a:extLst>
              <a:ext uri="{FF2B5EF4-FFF2-40B4-BE49-F238E27FC236}">
                <a16:creationId xmlns:a16="http://schemas.microsoft.com/office/drawing/2014/main" id="{CD34876C-2F51-4962-BFDD-B4AEAC674615}"/>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5" name="Picture 9">
            <a:extLst>
              <a:ext uri="{FF2B5EF4-FFF2-40B4-BE49-F238E27FC236}">
                <a16:creationId xmlns:a16="http://schemas.microsoft.com/office/drawing/2014/main" id="{BD54CA3F-5309-4B03-83A7-A62FE4CD6E8F}"/>
              </a:ext>
            </a:extLst>
          </p:cNvPr>
          <p:cNvPicPr>
            <a:picLocks noChangeAspect="1"/>
          </p:cNvPicPr>
          <p:nvPr/>
        </p:nvPicPr>
        <p:blipFill rotWithShape="1">
          <a:blip r:embed="rId3"/>
          <a:srcRect t="-18268"/>
          <a:stretch/>
        </p:blipFill>
        <p:spPr>
          <a:xfrm>
            <a:off x="0" y="2008628"/>
            <a:ext cx="12192000" cy="4849371"/>
          </a:xfrm>
          <a:prstGeom prst="rect">
            <a:avLst/>
          </a:prstGeom>
        </p:spPr>
      </p:pic>
      <p:pic>
        <p:nvPicPr>
          <p:cNvPr id="6" name="Imagen 5">
            <a:extLst>
              <a:ext uri="{FF2B5EF4-FFF2-40B4-BE49-F238E27FC236}">
                <a16:creationId xmlns:a16="http://schemas.microsoft.com/office/drawing/2014/main" id="{58909BD3-DF7B-4EBC-BCD2-EC4AE1EEA19D}"/>
              </a:ext>
            </a:extLst>
          </p:cNvPr>
          <p:cNvPicPr>
            <a:picLocks noChangeAspect="1"/>
          </p:cNvPicPr>
          <p:nvPr/>
        </p:nvPicPr>
        <p:blipFill rotWithShape="1">
          <a:blip r:embed="rId4"/>
          <a:srcRect t="21667" r="3685" b="27890"/>
          <a:stretch/>
        </p:blipFill>
        <p:spPr>
          <a:xfrm>
            <a:off x="0" y="9760"/>
            <a:ext cx="1214203" cy="739747"/>
          </a:xfrm>
          <a:prstGeom prst="rect">
            <a:avLst/>
          </a:prstGeom>
        </p:spPr>
      </p:pic>
      <p:pic>
        <p:nvPicPr>
          <p:cNvPr id="7" name="Imagen 6">
            <a:extLst>
              <a:ext uri="{FF2B5EF4-FFF2-40B4-BE49-F238E27FC236}">
                <a16:creationId xmlns:a16="http://schemas.microsoft.com/office/drawing/2014/main" id="{10422EDF-FD52-4D3D-BC07-98B63B9C6898}"/>
              </a:ext>
            </a:extLst>
          </p:cNvPr>
          <p:cNvPicPr/>
          <p:nvPr/>
        </p:nvPicPr>
        <p:blipFill rotWithShape="1">
          <a:blip r:embed="rId5"/>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670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F23A4CB-E06E-4354-90D5-97833DD58641}"/>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7" name="Imagen 6">
            <a:extLst>
              <a:ext uri="{FF2B5EF4-FFF2-40B4-BE49-F238E27FC236}">
                <a16:creationId xmlns:a16="http://schemas.microsoft.com/office/drawing/2014/main" id="{F13B4B70-2852-477F-BCFA-8C670027BB03}"/>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8" name="Imagen 7">
            <a:extLst>
              <a:ext uri="{FF2B5EF4-FFF2-40B4-BE49-F238E27FC236}">
                <a16:creationId xmlns:a16="http://schemas.microsoft.com/office/drawing/2014/main" id="{8C057DB5-1275-42AD-968D-B559E86271EB}"/>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810CB0F5-E05F-42E0-A36D-51DC3019E2A0}"/>
              </a:ext>
            </a:extLst>
          </p:cNvPr>
          <p:cNvSpPr/>
          <p:nvPr/>
        </p:nvSpPr>
        <p:spPr>
          <a:xfrm>
            <a:off x="0" y="1152317"/>
            <a:ext cx="10174515" cy="461665"/>
          </a:xfrm>
          <a:prstGeom prst="rect">
            <a:avLst/>
          </a:prstGeom>
        </p:spPr>
        <p:txBody>
          <a:bodyPr wrap="square">
            <a:spAutoFit/>
          </a:bodyPr>
          <a:lstStyle/>
          <a:p>
            <a:pPr algn="just"/>
            <a:r>
              <a:rPr lang="es-DO"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Principios Básicos de Seguros (PBS)  </a:t>
            </a:r>
          </a:p>
        </p:txBody>
      </p:sp>
      <p:sp>
        <p:nvSpPr>
          <p:cNvPr id="9" name="Rectángulo 8">
            <a:extLst>
              <a:ext uri="{FF2B5EF4-FFF2-40B4-BE49-F238E27FC236}">
                <a16:creationId xmlns:a16="http://schemas.microsoft.com/office/drawing/2014/main" id="{C70C8C06-624F-4BDB-A1AF-20C663900CC9}"/>
              </a:ext>
            </a:extLst>
          </p:cNvPr>
          <p:cNvSpPr/>
          <p:nvPr/>
        </p:nvSpPr>
        <p:spPr>
          <a:xfrm>
            <a:off x="5548384" y="3399791"/>
            <a:ext cx="6444347" cy="1938992"/>
          </a:xfrm>
          <a:prstGeom prst="rect">
            <a:avLst/>
          </a:prstGeom>
          <a:solidFill>
            <a:srgbClr val="92D050"/>
          </a:solidFill>
          <a:ln>
            <a:solidFill>
              <a:srgbClr val="FF0000"/>
            </a:solidFill>
          </a:ln>
        </p:spPr>
        <p:txBody>
          <a:bodyPr wrap="square">
            <a:spAutoFit/>
          </a:bodyPr>
          <a:lstStyle/>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PBS se pueden definir como el nivel más alto en la jerarquía y prescriben los elementos esenciales que deben estar presentes en el régimen de supervisión, para promover un sector de seguros financieramente sano; así como para proporcionar un nivel adecuado de protección al asegurado. </a:t>
            </a:r>
          </a:p>
        </p:txBody>
      </p:sp>
      <p:pic>
        <p:nvPicPr>
          <p:cNvPr id="10" name="Imagen 9">
            <a:extLst>
              <a:ext uri="{FF2B5EF4-FFF2-40B4-BE49-F238E27FC236}">
                <a16:creationId xmlns:a16="http://schemas.microsoft.com/office/drawing/2014/main" id="{A6F1840C-D165-4E00-B085-6BFD546B2C28}"/>
              </a:ext>
            </a:extLst>
          </p:cNvPr>
          <p:cNvPicPr>
            <a:picLocks noChangeAspect="1"/>
          </p:cNvPicPr>
          <p:nvPr/>
        </p:nvPicPr>
        <p:blipFill rotWithShape="1">
          <a:blip r:embed="rId5"/>
          <a:srcRect l="30357" t="13527" r="30833" b="7069"/>
          <a:stretch/>
        </p:blipFill>
        <p:spPr>
          <a:xfrm>
            <a:off x="132515" y="2039726"/>
            <a:ext cx="4938788" cy="4490422"/>
          </a:xfrm>
          <a:prstGeom prst="rect">
            <a:avLst/>
          </a:prstGeom>
        </p:spPr>
      </p:pic>
      <p:sp>
        <p:nvSpPr>
          <p:cNvPr id="11" name="Rectángulo 10">
            <a:extLst>
              <a:ext uri="{FF2B5EF4-FFF2-40B4-BE49-F238E27FC236}">
                <a16:creationId xmlns:a16="http://schemas.microsoft.com/office/drawing/2014/main" id="{E0A5013A-4306-4A6C-8FB2-86720ECF5A4D}"/>
              </a:ext>
            </a:extLst>
          </p:cNvPr>
          <p:cNvSpPr/>
          <p:nvPr/>
        </p:nvSpPr>
        <p:spPr>
          <a:xfrm>
            <a:off x="5548383" y="5782655"/>
            <a:ext cx="1598515" cy="584775"/>
          </a:xfrm>
          <a:prstGeom prst="rect">
            <a:avLst/>
          </a:prstGeom>
          <a:solidFill>
            <a:schemeClr val="bg1">
              <a:lumMod val="85000"/>
            </a:schemeClr>
          </a:solidFill>
          <a:ln>
            <a:solidFill>
              <a:srgbClr val="FF0000"/>
            </a:solidFill>
          </a:ln>
        </p:spPr>
        <p:txBody>
          <a:bodyPr wrap="none">
            <a:spAutoFit/>
          </a:bodyPr>
          <a:lstStyle/>
          <a:p>
            <a:r>
              <a:rPr lang="es-D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26 PBS</a:t>
            </a:r>
          </a:p>
        </p:txBody>
      </p:sp>
      <p:sp>
        <p:nvSpPr>
          <p:cNvPr id="12" name="Flecha: a la derecha 11">
            <a:extLst>
              <a:ext uri="{FF2B5EF4-FFF2-40B4-BE49-F238E27FC236}">
                <a16:creationId xmlns:a16="http://schemas.microsoft.com/office/drawing/2014/main" id="{7A708C61-308C-41A9-8A54-A321795660B0}"/>
              </a:ext>
            </a:extLst>
          </p:cNvPr>
          <p:cNvSpPr/>
          <p:nvPr/>
        </p:nvSpPr>
        <p:spPr>
          <a:xfrm>
            <a:off x="7351541" y="5915132"/>
            <a:ext cx="431601" cy="31982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Rectángulo 12">
            <a:extLst>
              <a:ext uri="{FF2B5EF4-FFF2-40B4-BE49-F238E27FC236}">
                <a16:creationId xmlns:a16="http://schemas.microsoft.com/office/drawing/2014/main" id="{99BC6AB6-2EFA-43A3-9F81-FBC8DA6B678C}"/>
              </a:ext>
            </a:extLst>
          </p:cNvPr>
          <p:cNvSpPr/>
          <p:nvPr/>
        </p:nvSpPr>
        <p:spPr>
          <a:xfrm>
            <a:off x="7942556" y="5456147"/>
            <a:ext cx="4050175" cy="1292662"/>
          </a:xfrm>
          <a:prstGeom prst="rect">
            <a:avLst/>
          </a:prstGeom>
          <a:solidFill>
            <a:schemeClr val="bg1">
              <a:lumMod val="85000"/>
            </a:schemeClr>
          </a:solidFill>
          <a:ln>
            <a:solidFill>
              <a:srgbClr val="FF0000"/>
            </a:solidFill>
          </a:ln>
        </p:spPr>
        <p:txBody>
          <a:bodyPr wrap="square">
            <a:spAutoFit/>
          </a:bodyPr>
          <a:lstStyle/>
          <a:p>
            <a:r>
              <a:rPr lang="es-D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22: </a:t>
            </a:r>
          </a:p>
          <a:p>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Prevención del Lavado de Activos y del Financiamiento del Terrorismo </a:t>
            </a:r>
            <a:endParaRPr lang="es-DO" dirty="0"/>
          </a:p>
        </p:txBody>
      </p:sp>
      <p:sp>
        <p:nvSpPr>
          <p:cNvPr id="14" name="Rectángulo 13">
            <a:extLst>
              <a:ext uri="{FF2B5EF4-FFF2-40B4-BE49-F238E27FC236}">
                <a16:creationId xmlns:a16="http://schemas.microsoft.com/office/drawing/2014/main" id="{FAB84110-6B2E-410F-9601-6F40570B47A3}"/>
              </a:ext>
            </a:extLst>
          </p:cNvPr>
          <p:cNvSpPr/>
          <p:nvPr/>
        </p:nvSpPr>
        <p:spPr>
          <a:xfrm>
            <a:off x="4887976" y="517168"/>
            <a:ext cx="2416046" cy="584775"/>
          </a:xfrm>
          <a:prstGeom prst="rect">
            <a:avLst/>
          </a:prstGeom>
        </p:spPr>
        <p:txBody>
          <a:bodyPr wrap="none">
            <a:spAutoFit/>
          </a:bodyPr>
          <a:lstStyle/>
          <a:p>
            <a:r>
              <a:rPr lang="es-D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endParaRPr lang="es-DO" sz="3200" dirty="0"/>
          </a:p>
        </p:txBody>
      </p:sp>
      <p:sp>
        <p:nvSpPr>
          <p:cNvPr id="2" name="Rectángulo 1">
            <a:extLst>
              <a:ext uri="{FF2B5EF4-FFF2-40B4-BE49-F238E27FC236}">
                <a16:creationId xmlns:a16="http://schemas.microsoft.com/office/drawing/2014/main" id="{4C208531-093B-4954-9BBB-733890A08CB2}"/>
              </a:ext>
            </a:extLst>
          </p:cNvPr>
          <p:cNvSpPr/>
          <p:nvPr/>
        </p:nvSpPr>
        <p:spPr>
          <a:xfrm>
            <a:off x="5562900" y="1589656"/>
            <a:ext cx="6429831" cy="1692771"/>
          </a:xfrm>
          <a:prstGeom prst="rect">
            <a:avLst/>
          </a:prstGeom>
          <a:solidFill>
            <a:schemeClr val="bg1">
              <a:lumMod val="85000"/>
            </a:schemeClr>
          </a:solidFill>
          <a:ln>
            <a:solidFill>
              <a:srgbClr val="FF0000"/>
            </a:solidFill>
          </a:ln>
        </p:spPr>
        <p:txBody>
          <a:bodyPr wrap="square">
            <a:spAutoFit/>
          </a:bodyPr>
          <a:lstStyle/>
          <a:p>
            <a:pPr algn="just"/>
            <a:r>
              <a:rPr lang="es-D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Estándares Internacionales</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-Guías IAIS (Oct. 2004)</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 GAFI (Feb.2012)	</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26 IAIS (Oct. 2013)			</a:t>
            </a:r>
          </a:p>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-Documento Aplicativo (Oct. 2013)</a:t>
            </a:r>
          </a:p>
        </p:txBody>
      </p:sp>
    </p:spTree>
    <p:extLst>
      <p:ext uri="{BB962C8B-B14F-4D97-AF65-F5344CB8AC3E}">
        <p14:creationId xmlns:p14="http://schemas.microsoft.com/office/powerpoint/2010/main" val="126240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2" cstate="print"/>
          <a:srcRect/>
          <a:stretch>
            <a:fillRect/>
          </a:stretch>
        </p:blipFill>
        <p:spPr bwMode="auto">
          <a:xfrm>
            <a:off x="10362632" y="6603093"/>
            <a:ext cx="287337" cy="168275"/>
          </a:xfrm>
          <a:prstGeom prst="rect">
            <a:avLst/>
          </a:prstGeom>
          <a:noFill/>
          <a:ln w="9525">
            <a:noFill/>
            <a:miter lim="800000"/>
            <a:headEnd/>
            <a:tailEnd/>
          </a:ln>
        </p:spPr>
      </p:pic>
      <p:sp>
        <p:nvSpPr>
          <p:cNvPr id="4" name="5 Rectángulo"/>
          <p:cNvSpPr/>
          <p:nvPr/>
        </p:nvSpPr>
        <p:spPr>
          <a:xfrm>
            <a:off x="1524000" y="5791201"/>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5" name="Imagen 4" descr="Resultado de imagen para asociacion de especialistas certificados en gestion de riesgos">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977925"/>
            <a:ext cx="9144000" cy="1793443"/>
          </a:xfrm>
          <a:prstGeom prst="rect">
            <a:avLst/>
          </a:prstGeom>
          <a:noFill/>
          <a:ln>
            <a:noFill/>
          </a:ln>
        </p:spPr>
      </p:pic>
      <p:pic>
        <p:nvPicPr>
          <p:cNvPr id="6" name="Imagen 5"/>
          <p:cNvPicPr/>
          <p:nvPr/>
        </p:nvPicPr>
        <p:blipFill rotWithShape="1">
          <a:blip r:embed="rId5"/>
          <a:srcRect l="18465" t="20045" r="19213" b="58945"/>
          <a:stretch/>
        </p:blipFill>
        <p:spPr bwMode="auto">
          <a:xfrm>
            <a:off x="1524000" y="124109"/>
            <a:ext cx="9125969" cy="1434868"/>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704410" y="2476083"/>
            <a:ext cx="2585964" cy="646331"/>
          </a:xfrm>
          <a:prstGeom prst="rect">
            <a:avLst/>
          </a:prstGeom>
        </p:spPr>
        <p:txBody>
          <a:bodyPr wrap="none">
            <a:spAutoFit/>
          </a:bodyPr>
          <a:lstStyle/>
          <a:p>
            <a:r>
              <a:rPr lang="es-ES" b="1" dirty="0">
                <a:solidFill>
                  <a:srgbClr val="00001A"/>
                </a:solidFill>
                <a:effectLst>
                  <a:outerShdw blurRad="38100" dist="38100" dir="2700000" algn="tl">
                    <a:srgbClr val="000000">
                      <a:alpha val="43137"/>
                    </a:srgbClr>
                  </a:outerShdw>
                </a:effectLst>
                <a:latin typeface="Arial" pitchFamily="34" charset="0"/>
                <a:cs typeface="Arial" pitchFamily="34" charset="0"/>
              </a:rPr>
              <a:t>Heiromy Castro M.</a:t>
            </a:r>
          </a:p>
          <a:p>
            <a:r>
              <a:rPr lang="es-ES" dirty="0" err="1">
                <a:solidFill>
                  <a:srgbClr val="000099"/>
                </a:solidFill>
                <a:effectLst>
                  <a:outerShdw blurRad="38100" dist="38100" dir="2700000" algn="tl">
                    <a:srgbClr val="000000">
                      <a:alpha val="43137"/>
                    </a:srgbClr>
                  </a:outerShdw>
                </a:effectLst>
                <a:latin typeface="Arial" pitchFamily="34" charset="0"/>
                <a:cs typeface="Arial" pitchFamily="34" charset="0"/>
              </a:rPr>
              <a:t>hcastro@bst.consulting</a:t>
            </a:r>
            <a:endParaRPr lang="es-DO" dirty="0">
              <a:solidFill>
                <a:srgbClr val="000099"/>
              </a:solidFill>
            </a:endParaRPr>
          </a:p>
        </p:txBody>
      </p:sp>
      <p:sp>
        <p:nvSpPr>
          <p:cNvPr id="8" name="Rectángulo 7"/>
          <p:cNvSpPr/>
          <p:nvPr/>
        </p:nvSpPr>
        <p:spPr>
          <a:xfrm>
            <a:off x="6834102" y="2476083"/>
            <a:ext cx="2688557" cy="646331"/>
          </a:xfrm>
          <a:prstGeom prst="rect">
            <a:avLst/>
          </a:prstGeom>
        </p:spPr>
        <p:txBody>
          <a:bodyPr wrap="none">
            <a:spAutoFit/>
          </a:bodyPr>
          <a:lstStyle/>
          <a:p>
            <a:r>
              <a:rPr lang="es-ES" b="1" dirty="0">
                <a:solidFill>
                  <a:srgbClr val="00001A"/>
                </a:solidFill>
                <a:effectLst>
                  <a:outerShdw blurRad="38100" dist="38100" dir="2700000" algn="tl">
                    <a:srgbClr val="000000">
                      <a:alpha val="43137"/>
                    </a:srgbClr>
                  </a:outerShdw>
                </a:effectLst>
                <a:latin typeface="Arial" pitchFamily="34" charset="0"/>
                <a:cs typeface="Arial" pitchFamily="34" charset="0"/>
              </a:rPr>
              <a:t>Claudia Álvarez T.</a:t>
            </a:r>
          </a:p>
          <a:p>
            <a:r>
              <a:rPr lang="es-ES" dirty="0" err="1">
                <a:solidFill>
                  <a:srgbClr val="000099"/>
                </a:solidFill>
                <a:effectLst>
                  <a:outerShdw blurRad="38100" dist="38100" dir="2700000" algn="tl">
                    <a:srgbClr val="000000">
                      <a:alpha val="43137"/>
                    </a:srgbClr>
                  </a:outerShdw>
                </a:effectLst>
                <a:latin typeface="Arial" pitchFamily="34" charset="0"/>
                <a:cs typeface="Arial" pitchFamily="34" charset="0"/>
              </a:rPr>
              <a:t>calvarez@bst.consulting</a:t>
            </a:r>
            <a:endParaRPr lang="es-DO" dirty="0">
              <a:solidFill>
                <a:srgbClr val="000099"/>
              </a:solidFill>
            </a:endParaRPr>
          </a:p>
        </p:txBody>
      </p:sp>
      <p:sp>
        <p:nvSpPr>
          <p:cNvPr id="9" name="Rectángulo 8"/>
          <p:cNvSpPr/>
          <p:nvPr/>
        </p:nvSpPr>
        <p:spPr>
          <a:xfrm>
            <a:off x="4306824" y="3587028"/>
            <a:ext cx="3578352" cy="1631216"/>
          </a:xfrm>
          <a:prstGeom prst="rect">
            <a:avLst/>
          </a:prstGeom>
        </p:spPr>
        <p:txBody>
          <a:bodyPr wrap="none">
            <a:spAutoFit/>
          </a:bodyPr>
          <a:lstStyle/>
          <a:p>
            <a:r>
              <a:rPr lang="es-ES" sz="2000" b="1" dirty="0">
                <a:solidFill>
                  <a:srgbClr val="00001A"/>
                </a:solidFill>
                <a:effectLst>
                  <a:outerShdw blurRad="38100" dist="38100" dir="2700000" algn="tl">
                    <a:srgbClr val="000000">
                      <a:alpha val="43137"/>
                    </a:srgbClr>
                  </a:outerShdw>
                </a:effectLst>
                <a:latin typeface="Arial" pitchFamily="34" charset="0"/>
                <a:cs typeface="Arial" pitchFamily="34" charset="0"/>
              </a:rPr>
              <a:t>Calle Desiderio Arias No. 24</a:t>
            </a:r>
          </a:p>
          <a:p>
            <a:r>
              <a:rPr lang="es-ES" sz="2000" b="1" dirty="0">
                <a:solidFill>
                  <a:srgbClr val="00001A"/>
                </a:solidFill>
                <a:effectLst>
                  <a:outerShdw blurRad="38100" dist="38100" dir="2700000" algn="tl">
                    <a:srgbClr val="000000">
                      <a:alpha val="43137"/>
                    </a:srgbClr>
                  </a:outerShdw>
                </a:effectLst>
                <a:latin typeface="Arial" pitchFamily="34" charset="0"/>
                <a:cs typeface="Arial" pitchFamily="34" charset="0"/>
              </a:rPr>
              <a:t>Bella Vista</a:t>
            </a:r>
          </a:p>
          <a:p>
            <a:r>
              <a:rPr lang="es-ES" sz="2000" b="1" dirty="0">
                <a:solidFill>
                  <a:srgbClr val="00001A"/>
                </a:solidFill>
                <a:effectLst>
                  <a:outerShdw blurRad="38100" dist="38100" dir="2700000" algn="tl">
                    <a:srgbClr val="000000">
                      <a:alpha val="43137"/>
                    </a:srgbClr>
                  </a:outerShdw>
                </a:effectLst>
                <a:latin typeface="Arial" pitchFamily="34" charset="0"/>
                <a:cs typeface="Arial" pitchFamily="34" charset="0"/>
              </a:rPr>
              <a:t>Santo Domingo, D.N.</a:t>
            </a:r>
          </a:p>
          <a:p>
            <a:r>
              <a:rPr lang="es-ES" sz="2000" b="1" dirty="0">
                <a:solidFill>
                  <a:srgbClr val="00001A"/>
                </a:solidFill>
                <a:effectLst>
                  <a:outerShdw blurRad="38100" dist="38100" dir="2700000" algn="tl">
                    <a:srgbClr val="000000">
                      <a:alpha val="43137"/>
                    </a:srgbClr>
                  </a:outerShdw>
                </a:effectLst>
                <a:latin typeface="Arial" pitchFamily="34" charset="0"/>
                <a:cs typeface="Arial" pitchFamily="34" charset="0"/>
              </a:rPr>
              <a:t>Tel.:(809)532-2433/6002</a:t>
            </a:r>
          </a:p>
          <a:p>
            <a:r>
              <a:rPr lang="es-ES" sz="2000" dirty="0">
                <a:solidFill>
                  <a:srgbClr val="000099"/>
                </a:solidFill>
                <a:effectLst>
                  <a:outerShdw blurRad="38100" dist="38100" dir="2700000" algn="tl">
                    <a:srgbClr val="000000">
                      <a:alpha val="43137"/>
                    </a:srgbClr>
                  </a:outerShdw>
                </a:effectLst>
                <a:latin typeface="Arial" pitchFamily="34" charset="0"/>
                <a:cs typeface="Arial" pitchFamily="34" charset="0"/>
              </a:rPr>
              <a:t>www.bst.consulting</a:t>
            </a:r>
            <a:endParaRPr lang="es-DO" sz="2000" dirty="0">
              <a:solidFill>
                <a:srgbClr val="000099"/>
              </a:solidFill>
            </a:endParaRPr>
          </a:p>
        </p:txBody>
      </p:sp>
    </p:spTree>
    <p:extLst>
      <p:ext uri="{BB962C8B-B14F-4D97-AF65-F5344CB8AC3E}">
        <p14:creationId xmlns:p14="http://schemas.microsoft.com/office/powerpoint/2010/main" val="308269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910D4B-2991-4722-85B4-3E1AED6424D1}"/>
              </a:ext>
            </a:extLst>
          </p:cNvPr>
          <p:cNvSpPr/>
          <p:nvPr/>
        </p:nvSpPr>
        <p:spPr>
          <a:xfrm>
            <a:off x="478970" y="2747296"/>
            <a:ext cx="11234058" cy="3970318"/>
          </a:xfrm>
          <a:prstGeom prst="rect">
            <a:avLst/>
          </a:prstGeom>
          <a:solidFill>
            <a:schemeClr val="bg1">
              <a:lumMod val="85000"/>
            </a:schemeClr>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Guía introductoria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22.0.1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lavado de dinero,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el procesamiento de ingresos ilegales para ocultar su origen ilícito.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financiamiento del terrorismo,</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es una previsión o recaudación intencional de fondos por cualquier medio, directo o indirecto, con la intención ilícita de usarlos, o que se sabe serán utilizados, en su totalidad o en parte: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sector de seguros y otros sectores de servicios financieros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están en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 potencial de ser víctimas del mal uso, en forma consciente o no</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el objetivo del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lavado de dinero (ML por sus siglas en inglés) y del financiamiento del terrorismo (FT).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 los expone 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riesgos legales, operativos y de reputación. </a:t>
            </a:r>
          </a:p>
        </p:txBody>
      </p:sp>
      <p:pic>
        <p:nvPicPr>
          <p:cNvPr id="6" name="Imagen 5">
            <a:extLst>
              <a:ext uri="{FF2B5EF4-FFF2-40B4-BE49-F238E27FC236}">
                <a16:creationId xmlns:a16="http://schemas.microsoft.com/office/drawing/2014/main" id="{9F23A4CB-E06E-4354-90D5-97833DD58641}"/>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7" name="Imagen 6">
            <a:extLst>
              <a:ext uri="{FF2B5EF4-FFF2-40B4-BE49-F238E27FC236}">
                <a16:creationId xmlns:a16="http://schemas.microsoft.com/office/drawing/2014/main" id="{F13B4B70-2852-477F-BCFA-8C670027BB03}"/>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8" name="Imagen 7">
            <a:extLst>
              <a:ext uri="{FF2B5EF4-FFF2-40B4-BE49-F238E27FC236}">
                <a16:creationId xmlns:a16="http://schemas.microsoft.com/office/drawing/2014/main" id="{8C057DB5-1275-42AD-968D-B559E86271EB}"/>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45BDABCC-D216-42DC-BC8F-40F1958D09F8}"/>
              </a:ext>
            </a:extLst>
          </p:cNvPr>
          <p:cNvSpPr/>
          <p:nvPr/>
        </p:nvSpPr>
        <p:spPr>
          <a:xfrm>
            <a:off x="478970" y="1638964"/>
            <a:ext cx="11234058" cy="923330"/>
          </a:xfrm>
          <a:prstGeom prst="rect">
            <a:avLst/>
          </a:prstGeom>
          <a:solidFill>
            <a:srgbClr val="92D050"/>
          </a:solidFill>
          <a:ln>
            <a:solidFill>
              <a:srgbClr val="FF0000"/>
            </a:solidFill>
          </a:ln>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requiere que las aseguradoras e intermediarias tomen medidas efectivas a fin de combatir el lavado de dinero y el financiamiento del terrorismo.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su vez,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toma medidas efectivas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fin de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combatir el lavado de dinero y el financiamiento del terrorismo. </a:t>
            </a:r>
          </a:p>
        </p:txBody>
      </p:sp>
      <p:sp>
        <p:nvSpPr>
          <p:cNvPr id="3" name="Rectángulo 2">
            <a:extLst>
              <a:ext uri="{FF2B5EF4-FFF2-40B4-BE49-F238E27FC236}">
                <a16:creationId xmlns:a16="http://schemas.microsoft.com/office/drawing/2014/main" id="{810CB0F5-E05F-42E0-A36D-51DC3019E2A0}"/>
              </a:ext>
            </a:extLst>
          </p:cNvPr>
          <p:cNvSpPr/>
          <p:nvPr/>
        </p:nvSpPr>
        <p:spPr>
          <a:xfrm>
            <a:off x="478970" y="815155"/>
            <a:ext cx="10174515" cy="646331"/>
          </a:xfrm>
          <a:prstGeom prst="rect">
            <a:avLst/>
          </a:prstGeom>
        </p:spPr>
        <p:txBody>
          <a:bodyPr wrap="square">
            <a:spAutoFit/>
          </a:bodyPr>
          <a:lstStyle/>
          <a:p>
            <a:pPr algn="just"/>
            <a:r>
              <a:rPr lang="es-DO"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Principio Básico de Seguros (PBS) 22 </a:t>
            </a: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Prevención del lavado de dinero y del financiamiento al terrorismo</a:t>
            </a:r>
          </a:p>
        </p:txBody>
      </p:sp>
      <p:sp>
        <p:nvSpPr>
          <p:cNvPr id="4" name="Rectángulo 3">
            <a:extLst>
              <a:ext uri="{FF2B5EF4-FFF2-40B4-BE49-F238E27FC236}">
                <a16:creationId xmlns:a16="http://schemas.microsoft.com/office/drawing/2014/main" id="{620664A8-185E-4C4D-993B-AE465D533224}"/>
              </a:ext>
            </a:extLst>
          </p:cNvPr>
          <p:cNvSpPr/>
          <p:nvPr/>
        </p:nvSpPr>
        <p:spPr>
          <a:xfrm>
            <a:off x="3044369" y="4491336"/>
            <a:ext cx="5043716" cy="923330"/>
          </a:xfrm>
          <a:prstGeom prst="rect">
            <a:avLst/>
          </a:prstGeom>
          <a:solidFill>
            <a:srgbClr val="92D050"/>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para llevar a cabo actos terroristas;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parte de una organización terrorista; o </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parte de una persona terrorista. </a:t>
            </a:r>
          </a:p>
        </p:txBody>
      </p:sp>
    </p:spTree>
    <p:extLst>
      <p:ext uri="{BB962C8B-B14F-4D97-AF65-F5344CB8AC3E}">
        <p14:creationId xmlns:p14="http://schemas.microsoft.com/office/powerpoint/2010/main" val="164933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910D4B-2991-4722-85B4-3E1AED6424D1}"/>
              </a:ext>
            </a:extLst>
          </p:cNvPr>
          <p:cNvSpPr/>
          <p:nvPr/>
        </p:nvSpPr>
        <p:spPr>
          <a:xfrm>
            <a:off x="457200" y="756726"/>
            <a:ext cx="11277600" cy="1369606"/>
          </a:xfrm>
          <a:prstGeom prst="rect">
            <a:avLst/>
          </a:prstGeom>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PBS 22 </a:t>
            </a: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Prevención del lavado de dinero y del financiamiento al terrorismo</a:t>
            </a: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D464861-071E-4AE3-96DB-B4DAAA2F45B3}"/>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0A5F0E70-C47E-43D7-8B27-F56AE11F3C5D}"/>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6" name="Imagen 5">
            <a:extLst>
              <a:ext uri="{FF2B5EF4-FFF2-40B4-BE49-F238E27FC236}">
                <a16:creationId xmlns:a16="http://schemas.microsoft.com/office/drawing/2014/main" id="{60365016-B6A0-42C5-ABE1-2F95890EB478}"/>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8A3AC48F-CDF6-42FF-A89C-E4B4434329A9}"/>
              </a:ext>
            </a:extLst>
          </p:cNvPr>
          <p:cNvSpPr/>
          <p:nvPr/>
        </p:nvSpPr>
        <p:spPr>
          <a:xfrm>
            <a:off x="457200" y="1471523"/>
            <a:ext cx="11372538" cy="1200329"/>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22.0.2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PBS y los estándares, y guía relacionados con la prevención del lavado de dinero (AML) y la lucha contra el financiamiento del terrorismo (CFT) se aplican,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mínimo, a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supervisión de aquellas aseguradoras e intermediarias que suscriben o colocan seguros de vida y otros seguros relacionados con la inversión </a:t>
            </a:r>
          </a:p>
        </p:txBody>
      </p:sp>
      <p:sp>
        <p:nvSpPr>
          <p:cNvPr id="8" name="Rectángulo 7">
            <a:extLst>
              <a:ext uri="{FF2B5EF4-FFF2-40B4-BE49-F238E27FC236}">
                <a16:creationId xmlns:a16="http://schemas.microsoft.com/office/drawing/2014/main" id="{9DA63B16-F0D1-4066-8340-05852FAB0B76}"/>
              </a:ext>
            </a:extLst>
          </p:cNvPr>
          <p:cNvSpPr/>
          <p:nvPr/>
        </p:nvSpPr>
        <p:spPr>
          <a:xfrm>
            <a:off x="457200" y="2833357"/>
            <a:ext cx="11372538"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22.0.3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basándose en un análisis de riesgo del ML/FT, determina dónde y cómo aplicar lo mandatos de este PBS</a:t>
            </a:r>
          </a:p>
        </p:txBody>
      </p:sp>
      <p:sp>
        <p:nvSpPr>
          <p:cNvPr id="9" name="Rectángulo 8">
            <a:extLst>
              <a:ext uri="{FF2B5EF4-FFF2-40B4-BE49-F238E27FC236}">
                <a16:creationId xmlns:a16="http://schemas.microsoft.com/office/drawing/2014/main" id="{2536AE2E-1330-4356-B0E1-451B53B3F1AE}"/>
              </a:ext>
            </a:extLst>
          </p:cNvPr>
          <p:cNvSpPr/>
          <p:nvPr/>
        </p:nvSpPr>
        <p:spPr>
          <a:xfrm>
            <a:off x="457200" y="3692652"/>
            <a:ext cx="11372538"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22.0.4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Documento guía sobre AML/CFT de la IAIS65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ofrece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e instrucción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acerca de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requiere, por ley, reglamentos y normas de aplicación, el Grupo de Acción Financiera Internacional (GAFI)</a:t>
            </a:r>
          </a:p>
        </p:txBody>
      </p:sp>
      <p:sp>
        <p:nvSpPr>
          <p:cNvPr id="10" name="Rectángulo 9">
            <a:extLst>
              <a:ext uri="{FF2B5EF4-FFF2-40B4-BE49-F238E27FC236}">
                <a16:creationId xmlns:a16="http://schemas.microsoft.com/office/drawing/2014/main" id="{21AAB746-014D-4875-8617-F957D7656801}"/>
              </a:ext>
            </a:extLst>
          </p:cNvPr>
          <p:cNvSpPr/>
          <p:nvPr/>
        </p:nvSpPr>
        <p:spPr>
          <a:xfrm>
            <a:off x="457200" y="4782859"/>
            <a:ext cx="11372538"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22.0.5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GAFI</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es un organismo intergubernamental, establecido para delinear los estándares internacionales de AML/CFT</a:t>
            </a:r>
          </a:p>
        </p:txBody>
      </p:sp>
      <p:sp>
        <p:nvSpPr>
          <p:cNvPr id="11" name="Rectángulo 10">
            <a:extLst>
              <a:ext uri="{FF2B5EF4-FFF2-40B4-BE49-F238E27FC236}">
                <a16:creationId xmlns:a16="http://schemas.microsoft.com/office/drawing/2014/main" id="{1F6363DE-8D5C-4476-BFE4-291E6D0F4FDA}"/>
              </a:ext>
            </a:extLst>
          </p:cNvPr>
          <p:cNvSpPr/>
          <p:nvPr/>
        </p:nvSpPr>
        <p:spPr>
          <a:xfrm>
            <a:off x="457200" y="5639609"/>
            <a:ext cx="11372538"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22.0.6  Las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 del GAFI se aplican,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mínimo,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la suscripción y colocación de seguros de vida y otros seguros relacionados con inversiones.</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Esto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implica que se desvincule cualquier otro producto del sector que resulte o lo haga vulnerable</a:t>
            </a:r>
          </a:p>
        </p:txBody>
      </p:sp>
    </p:spTree>
    <p:extLst>
      <p:ext uri="{BB962C8B-B14F-4D97-AF65-F5344CB8AC3E}">
        <p14:creationId xmlns:p14="http://schemas.microsoft.com/office/powerpoint/2010/main" val="344237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1B6280A-6380-4FB8-816D-59F37BE3CFD3}"/>
              </a:ext>
            </a:extLst>
          </p:cNvPr>
          <p:cNvSpPr/>
          <p:nvPr/>
        </p:nvSpPr>
        <p:spPr>
          <a:xfrm>
            <a:off x="334423" y="676937"/>
            <a:ext cx="11495315" cy="707886"/>
          </a:xfrm>
          <a:prstGeom prst="rect">
            <a:avLst/>
          </a:prstGeom>
        </p:spPr>
        <p:txBody>
          <a:bodyPr wrap="square">
            <a:spAutoFit/>
          </a:bodyPr>
          <a:lstStyle/>
          <a:p>
            <a:pPr algn="just"/>
            <a:r>
              <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 del GAFI y el enfoque de la IAIS </a:t>
            </a: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8FA8ACD0-B6EE-41B2-9216-39C8BFD676C2}"/>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6" name="Imagen 5">
            <a:extLst>
              <a:ext uri="{FF2B5EF4-FFF2-40B4-BE49-F238E27FC236}">
                <a16:creationId xmlns:a16="http://schemas.microsoft.com/office/drawing/2014/main" id="{3CC54511-F64E-4845-B604-CE52B85377C7}"/>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7" name="Imagen 6">
            <a:extLst>
              <a:ext uri="{FF2B5EF4-FFF2-40B4-BE49-F238E27FC236}">
                <a16:creationId xmlns:a16="http://schemas.microsoft.com/office/drawing/2014/main" id="{D428F528-B83D-4D39-9AE6-335BBB82C574}"/>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F6C8463B-3656-4020-8552-5B62E0C401FC}"/>
              </a:ext>
            </a:extLst>
          </p:cNvPr>
          <p:cNvSpPr/>
          <p:nvPr/>
        </p:nvSpPr>
        <p:spPr>
          <a:xfrm>
            <a:off x="306584" y="1361010"/>
            <a:ext cx="11467476" cy="1200329"/>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22.0.7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GAFI requiere que las jurisdicciones designen una autoridad o autoridades competentes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que asuman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 de asegurar que las instituciones financieras (incluso las aseguradoras y las intermediarias)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cumplan adecuadamente con las Recomendaciones del GAFI en la prevención del ML/FT. </a:t>
            </a:r>
          </a:p>
        </p:txBody>
      </p:sp>
      <p:sp>
        <p:nvSpPr>
          <p:cNvPr id="3" name="Rectángulo 2">
            <a:extLst>
              <a:ext uri="{FF2B5EF4-FFF2-40B4-BE49-F238E27FC236}">
                <a16:creationId xmlns:a16="http://schemas.microsoft.com/office/drawing/2014/main" id="{B661046E-3390-4CD1-B9CF-AABAEA393A9E}"/>
              </a:ext>
            </a:extLst>
          </p:cNvPr>
          <p:cNvSpPr/>
          <p:nvPr/>
        </p:nvSpPr>
        <p:spPr>
          <a:xfrm>
            <a:off x="306584" y="2694805"/>
            <a:ext cx="11439637" cy="1477328"/>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22.0.8  Los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supervisores de seguros no siempre se designan como autoridad competente en materia de AML/CFT en su jurisdicción. Otras autoridades competentes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podrían incluir a organismos encargados de controlar que se cumplan las leyes y a la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unidad de información financiera (UIF)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funciona como centro nacional para la recepción y análisis de la información (tal como informes de transacciones sospechosas) y la diseminación de la información relacionada con el ML/FT potencial. </a:t>
            </a:r>
          </a:p>
        </p:txBody>
      </p:sp>
      <p:sp>
        <p:nvSpPr>
          <p:cNvPr id="8" name="Rectángulo 7">
            <a:extLst>
              <a:ext uri="{FF2B5EF4-FFF2-40B4-BE49-F238E27FC236}">
                <a16:creationId xmlns:a16="http://schemas.microsoft.com/office/drawing/2014/main" id="{667BAF1F-DCA2-4E95-8167-5121108A7300}"/>
              </a:ext>
            </a:extLst>
          </p:cNvPr>
          <p:cNvSpPr/>
          <p:nvPr/>
        </p:nvSpPr>
        <p:spPr>
          <a:xfrm>
            <a:off x="306583" y="4572264"/>
            <a:ext cx="11439637" cy="2031325"/>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22.0.9  Los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estándares y guías relacionados con este principio</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 dividen en dos partes. </a:t>
            </a:r>
          </a:p>
          <a:p>
            <a:pPr algn="just"/>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Parte A,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aplica a los casos en los que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de seguros es una autoridad competente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o actúa en nombre de una autoridad competente designada. </a:t>
            </a:r>
          </a:p>
          <a:p>
            <a:pPr algn="just"/>
            <a:endPar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Parte B,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aplica a los casos en los que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supervisor de seguros no es una autoridad competente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materia de AML/CFT para el sector asegurador. </a:t>
            </a:r>
          </a:p>
        </p:txBody>
      </p:sp>
    </p:spTree>
    <p:extLst>
      <p:ext uri="{BB962C8B-B14F-4D97-AF65-F5344CB8AC3E}">
        <p14:creationId xmlns:p14="http://schemas.microsoft.com/office/powerpoint/2010/main" val="75133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88B5-0135-4A20-A2EF-73B1BD53BA8F}"/>
              </a:ext>
            </a:extLst>
          </p:cNvPr>
          <p:cNvSpPr/>
          <p:nvPr/>
        </p:nvSpPr>
        <p:spPr>
          <a:xfrm>
            <a:off x="625304" y="831357"/>
            <a:ext cx="10842172" cy="1323439"/>
          </a:xfrm>
          <a:prstGeom prst="rect">
            <a:avLst/>
          </a:prstGeom>
        </p:spPr>
        <p:txBody>
          <a:bodyPr wrap="square">
            <a:spAutoFit/>
          </a:bodyPr>
          <a:lstStyle/>
          <a:p>
            <a:pPr algn="just"/>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el supervisor de seguros es una autoridad competente designada en materia de AML/CFT  </a:t>
            </a: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CB75275-FC37-40C5-8EA3-B9BA18622AA7}"/>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6" name="Imagen 5">
            <a:extLst>
              <a:ext uri="{FF2B5EF4-FFF2-40B4-BE49-F238E27FC236}">
                <a16:creationId xmlns:a16="http://schemas.microsoft.com/office/drawing/2014/main" id="{994BAD0F-60B5-4052-8919-F31D53171B89}"/>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7" name="Imagen 6">
            <a:extLst>
              <a:ext uri="{FF2B5EF4-FFF2-40B4-BE49-F238E27FC236}">
                <a16:creationId xmlns:a16="http://schemas.microsoft.com/office/drawing/2014/main" id="{D2DB1C9B-EC99-4132-8B63-7F3F5B6A904A}"/>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417ED27A-E916-4848-9A26-10E8B41973FD}"/>
              </a:ext>
            </a:extLst>
          </p:cNvPr>
          <p:cNvSpPr/>
          <p:nvPr/>
        </p:nvSpPr>
        <p:spPr>
          <a:xfrm>
            <a:off x="625304" y="6137433"/>
            <a:ext cx="10842172" cy="553998"/>
          </a:xfrm>
          <a:prstGeom prst="rect">
            <a:avLst/>
          </a:prstGeom>
        </p:spPr>
        <p:txBody>
          <a:bodyPr wrap="square">
            <a:spAutoFit/>
          </a:bodyPr>
          <a:lstStyle/>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66</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Grupo de Acción Financiera Contra el Lavado de Dinero ha publicado un documento: Método basado en el riesgo: Guía para el Sector de seguros de vida (octubre de 2009) </a:t>
            </a:r>
          </a:p>
        </p:txBody>
      </p:sp>
      <p:sp>
        <p:nvSpPr>
          <p:cNvPr id="9" name="Rectángulo 8">
            <a:extLst>
              <a:ext uri="{FF2B5EF4-FFF2-40B4-BE49-F238E27FC236}">
                <a16:creationId xmlns:a16="http://schemas.microsoft.com/office/drawing/2014/main" id="{EC8F64D8-5418-4BC7-8089-F149E7930563}"/>
              </a:ext>
            </a:extLst>
          </p:cNvPr>
          <p:cNvSpPr/>
          <p:nvPr/>
        </p:nvSpPr>
        <p:spPr>
          <a:xfrm>
            <a:off x="724524" y="3895266"/>
            <a:ext cx="8286467" cy="369332"/>
          </a:xfrm>
          <a:prstGeom prst="rect">
            <a:avLst/>
          </a:prstGeom>
        </p:spPr>
        <p:txBody>
          <a:bodyPr wrap="squar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Riesgos del lavado de dinero y del financiamiento del terrorismo </a:t>
            </a:r>
          </a:p>
        </p:txBody>
      </p:sp>
      <p:sp>
        <p:nvSpPr>
          <p:cNvPr id="10" name="Elipse 9">
            <a:extLst>
              <a:ext uri="{FF2B5EF4-FFF2-40B4-BE49-F238E27FC236}">
                <a16:creationId xmlns:a16="http://schemas.microsoft.com/office/drawing/2014/main" id="{6BDA3AF3-22D3-40D9-B36D-2046A03D32B7}"/>
              </a:ext>
            </a:extLst>
          </p:cNvPr>
          <p:cNvSpPr/>
          <p:nvPr/>
        </p:nvSpPr>
        <p:spPr>
          <a:xfrm>
            <a:off x="724524" y="1467820"/>
            <a:ext cx="11003019" cy="1975649"/>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DO"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22.1.</a:t>
            </a:r>
            <a:r>
              <a:rPr lang="es-DO"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El supervisor </a:t>
            </a:r>
            <a:r>
              <a:rPr lang="es-DO"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comprende, detallada y cabalmente, los riesgos del ML/TF a los cuales las aseguradoras e intermediarias están expuestas, y usa la información disponible para evaluar esos riesgos </a:t>
            </a:r>
            <a:r>
              <a:rPr lang="es-DO"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sector asegurador en su jurisdicción en forma periódica. </a:t>
            </a:r>
          </a:p>
        </p:txBody>
      </p:sp>
      <p:sp>
        <p:nvSpPr>
          <p:cNvPr id="12" name="Rectángulo 11">
            <a:extLst>
              <a:ext uri="{FF2B5EF4-FFF2-40B4-BE49-F238E27FC236}">
                <a16:creationId xmlns:a16="http://schemas.microsoft.com/office/drawing/2014/main" id="{063866A3-B532-4D2C-8AFA-57B7581708F2}"/>
              </a:ext>
            </a:extLst>
          </p:cNvPr>
          <p:cNvSpPr/>
          <p:nvPr/>
        </p:nvSpPr>
        <p:spPr>
          <a:xfrm>
            <a:off x="607101" y="4585085"/>
            <a:ext cx="10608753" cy="923330"/>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22.1.1 El supervisor debe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comprender detallada y cabalmente los riesgos del ML/TF a los cuales las aseguradoras e intermediarias se ven expuestas, y que surgen de las actividades emprendidas, y los productos y servicios ofrecidos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las aseguradoras y las intermediarias.</a:t>
            </a:r>
            <a:r>
              <a:rPr lang="es-DO"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66</a:t>
            </a:r>
          </a:p>
        </p:txBody>
      </p:sp>
    </p:spTree>
    <p:extLst>
      <p:ext uri="{BB962C8B-B14F-4D97-AF65-F5344CB8AC3E}">
        <p14:creationId xmlns:p14="http://schemas.microsoft.com/office/powerpoint/2010/main" val="129958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88B5-0135-4A20-A2EF-73B1BD53BA8F}"/>
              </a:ext>
            </a:extLst>
          </p:cNvPr>
          <p:cNvSpPr/>
          <p:nvPr/>
        </p:nvSpPr>
        <p:spPr>
          <a:xfrm>
            <a:off x="305991" y="629918"/>
            <a:ext cx="11506258" cy="707886"/>
          </a:xfrm>
          <a:prstGeom prst="rect">
            <a:avLst/>
          </a:prstGeom>
        </p:spPr>
        <p:txBody>
          <a:bodyPr wrap="square">
            <a:spAutoFit/>
          </a:bodyPr>
          <a:lstStyle/>
          <a:p>
            <a:pPr algn="just"/>
            <a:r>
              <a:rPr lang="es-D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el supervisor de seguros es una autoridad competente designada en materia de AML/CFT  </a:t>
            </a:r>
            <a:endParaRPr lang="es-D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A0D6D36-078E-40A5-9BC4-2CF3E751F992}"/>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5" name="Imagen 4">
            <a:extLst>
              <a:ext uri="{FF2B5EF4-FFF2-40B4-BE49-F238E27FC236}">
                <a16:creationId xmlns:a16="http://schemas.microsoft.com/office/drawing/2014/main" id="{C977E2DF-F30D-4511-AC18-0E01EFC1D2DD}"/>
              </a:ext>
            </a:extLst>
          </p:cNvPr>
          <p:cNvPicPr>
            <a:picLocks noChangeAspect="1"/>
          </p:cNvPicPr>
          <p:nvPr/>
        </p:nvPicPr>
        <p:blipFill rotWithShape="1">
          <a:blip r:embed="rId3"/>
          <a:srcRect t="21668" r="3685" b="36044"/>
          <a:stretch/>
        </p:blipFill>
        <p:spPr>
          <a:xfrm>
            <a:off x="0" y="9761"/>
            <a:ext cx="1214203" cy="620158"/>
          </a:xfrm>
          <a:prstGeom prst="rect">
            <a:avLst/>
          </a:prstGeom>
        </p:spPr>
      </p:pic>
      <p:pic>
        <p:nvPicPr>
          <p:cNvPr id="6" name="Imagen 5">
            <a:extLst>
              <a:ext uri="{FF2B5EF4-FFF2-40B4-BE49-F238E27FC236}">
                <a16:creationId xmlns:a16="http://schemas.microsoft.com/office/drawing/2014/main" id="{3C66CFEB-CCA4-4AFA-A79D-AA3DF74544D4}"/>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2005D656-DE87-4985-96BD-E390B1788F79}"/>
              </a:ext>
            </a:extLst>
          </p:cNvPr>
          <p:cNvSpPr/>
          <p:nvPr/>
        </p:nvSpPr>
        <p:spPr>
          <a:xfrm>
            <a:off x="283028" y="1327284"/>
            <a:ext cx="11625942" cy="5078313"/>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22.1.2 Las siguientes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características pueden aumentar el perfil de riesgo del ML/TF de un producto/servicio de seguros: </a:t>
            </a:r>
          </a:p>
          <a:p>
            <a:pPr algn="just"/>
            <a:r>
              <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Cabe recordar que algunas características de las mencionadas arriba pueden esperarse en el curso normal de un contrato de seguro de largo plazo y no son necesariamente sospechosas.                                          </a:t>
            </a:r>
            <a:endParaRPr lang="es-DO"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3D610DF-F5B2-498A-AC7A-70E894F5940E}"/>
              </a:ext>
            </a:extLst>
          </p:cNvPr>
          <p:cNvSpPr/>
          <p:nvPr/>
        </p:nvSpPr>
        <p:spPr>
          <a:xfrm>
            <a:off x="305991" y="6365557"/>
            <a:ext cx="11161485" cy="492443"/>
          </a:xfrm>
          <a:prstGeom prst="rect">
            <a:avLst/>
          </a:prstGeom>
        </p:spPr>
        <p:txBody>
          <a:bodyPr wrap="square">
            <a:spAutoFit/>
          </a:bodyPr>
          <a:lstStyle/>
          <a:p>
            <a:pPr algn="just"/>
            <a:r>
              <a:rPr lang="es-DO"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67</a:t>
            </a:r>
            <a:r>
              <a:rPr lang="es-D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Previsiones que permiten que una póliza sea cancelada dentro de un marco temporal estipulado y que las primas pagadas sean reembolsadas (en algunas jurisdicciones esto se conoce como "mirada libre"). </a:t>
            </a:r>
          </a:p>
        </p:txBody>
      </p:sp>
      <p:sp>
        <p:nvSpPr>
          <p:cNvPr id="8" name="Rectángulo 7">
            <a:extLst>
              <a:ext uri="{FF2B5EF4-FFF2-40B4-BE49-F238E27FC236}">
                <a16:creationId xmlns:a16="http://schemas.microsoft.com/office/drawing/2014/main" id="{47C1169C-C1ED-4E7E-AE40-927386D7F1D2}"/>
              </a:ext>
            </a:extLst>
          </p:cNvPr>
          <p:cNvSpPr/>
          <p:nvPr/>
        </p:nvSpPr>
        <p:spPr>
          <a:xfrm>
            <a:off x="478378" y="1958854"/>
            <a:ext cx="11161484" cy="3785652"/>
          </a:xfrm>
          <a:prstGeom prst="rect">
            <a:avLst/>
          </a:prstGeom>
          <a:solidFill>
            <a:srgbClr val="92D050"/>
          </a:solidFill>
          <a:ln>
            <a:solidFill>
              <a:srgbClr val="FF0000"/>
            </a:solidFill>
          </a:ln>
        </p:spPr>
        <p:txBody>
          <a:bodyPr wrap="square">
            <a:spAutoFit/>
          </a:bodyPr>
          <a:lstStyle/>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aceptación de pagos y recibos de terceros;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aceptación de pagos de valores muy altos o valores ilimitados, o grandes volúmenes de pagos de valores menores;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aceptación de pagos en efectivo, giros postales o cheques de caja;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aceptación de pagos frecuentes fuera del cronograma de pago o pólizas de primas normales;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autorización de retiros en cualquier momento con cargos o comisiones limitadas;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aceptación a ser utilizado como garantía para un préstamo y/o suscripto en un fideicomiso de riesgo discrecional o aumentado;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productos con características que permitan tomar préstamos contra las pólizas (en particular si los préstamos pueden tomarse y/o pagarse en efectivo);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productos que permiten altos valores en efectivo;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productos que aceptan pagos de grandes sumas únicas, junto con características de liquidez;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productos con previsiones de enfriamiento</a:t>
            </a:r>
            <a:r>
              <a:rPr lang="es-D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67</a:t>
            </a:r>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donde la solicitud se realiza para enviar el dinero reembolsado a un tercero no relacionado, a una institución financiera extranjera o a una entidad situada en una jurisdicción de alto riesgo </a:t>
            </a:r>
          </a:p>
          <a:p>
            <a:pPr algn="just"/>
            <a:r>
              <a:rPr lang="es-D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productos que permiten las asignaciones sin que la aseguradora sepa que el beneficiario del contrato ha sido cambiado hasta que llega el momento del siniestro. </a:t>
            </a:r>
          </a:p>
        </p:txBody>
      </p:sp>
    </p:spTree>
    <p:extLst>
      <p:ext uri="{BB962C8B-B14F-4D97-AF65-F5344CB8AC3E}">
        <p14:creationId xmlns:p14="http://schemas.microsoft.com/office/powerpoint/2010/main" val="323067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7E4AF8-E74D-474D-BB76-EB1C36B4ABEF}"/>
              </a:ext>
            </a:extLst>
          </p:cNvPr>
          <p:cNvSpPr/>
          <p:nvPr/>
        </p:nvSpPr>
        <p:spPr>
          <a:xfrm>
            <a:off x="370113" y="4583786"/>
            <a:ext cx="11451771"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22.1.5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debe considerar los riesgos del ML/FT potenciales junto con otras evaluaciones de riesgo (incluso la conducta de mercado y del gobierno)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surgen de sus obligaciones más amplias.</a:t>
            </a:r>
          </a:p>
        </p:txBody>
      </p:sp>
      <p:pic>
        <p:nvPicPr>
          <p:cNvPr id="3" name="Imagen 2">
            <a:extLst>
              <a:ext uri="{FF2B5EF4-FFF2-40B4-BE49-F238E27FC236}">
                <a16:creationId xmlns:a16="http://schemas.microsoft.com/office/drawing/2014/main" id="{F134C96F-F3D1-4D23-9617-5F074F343FFA}"/>
              </a:ext>
            </a:extLst>
          </p:cNvPr>
          <p:cNvPicPr>
            <a:picLocks noChangeAspect="1"/>
          </p:cNvPicPr>
          <p:nvPr/>
        </p:nvPicPr>
        <p:blipFill rotWithShape="1">
          <a:blip r:embed="rId2"/>
          <a:srcRect l="15941" r="13083"/>
          <a:stretch/>
        </p:blipFill>
        <p:spPr>
          <a:xfrm>
            <a:off x="11467476" y="1"/>
            <a:ext cx="724524" cy="764497"/>
          </a:xfrm>
          <a:prstGeom prst="rect">
            <a:avLst/>
          </a:prstGeom>
        </p:spPr>
      </p:pic>
      <p:pic>
        <p:nvPicPr>
          <p:cNvPr id="4" name="Imagen 3">
            <a:extLst>
              <a:ext uri="{FF2B5EF4-FFF2-40B4-BE49-F238E27FC236}">
                <a16:creationId xmlns:a16="http://schemas.microsoft.com/office/drawing/2014/main" id="{F5769264-BC6A-4EFB-A99F-1DA68A0D735A}"/>
              </a:ext>
            </a:extLst>
          </p:cNvPr>
          <p:cNvPicPr>
            <a:picLocks noChangeAspect="1"/>
          </p:cNvPicPr>
          <p:nvPr/>
        </p:nvPicPr>
        <p:blipFill rotWithShape="1">
          <a:blip r:embed="rId3"/>
          <a:srcRect t="21667" r="3685" b="27890"/>
          <a:stretch/>
        </p:blipFill>
        <p:spPr>
          <a:xfrm>
            <a:off x="0" y="9760"/>
            <a:ext cx="1214203" cy="739747"/>
          </a:xfrm>
          <a:prstGeom prst="rect">
            <a:avLst/>
          </a:prstGeom>
        </p:spPr>
      </p:pic>
      <p:pic>
        <p:nvPicPr>
          <p:cNvPr id="5" name="Imagen 4">
            <a:extLst>
              <a:ext uri="{FF2B5EF4-FFF2-40B4-BE49-F238E27FC236}">
                <a16:creationId xmlns:a16="http://schemas.microsoft.com/office/drawing/2014/main" id="{F3943970-1CB9-4B7D-B6FF-430E9E1AEF68}"/>
              </a:ext>
            </a:extLst>
          </p:cNvPr>
          <p:cNvPicPr/>
          <p:nvPr/>
        </p:nvPicPr>
        <p:blipFill rotWithShape="1">
          <a:blip r:embed="rId4"/>
          <a:srcRect l="39662" t="19319" r="40305" b="63716"/>
          <a:stretch/>
        </p:blipFill>
        <p:spPr bwMode="auto">
          <a:xfrm>
            <a:off x="5533868" y="9760"/>
            <a:ext cx="1124263" cy="514896"/>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30B1EC00-94D7-4650-AAAD-86EA5D041B41}"/>
              </a:ext>
            </a:extLst>
          </p:cNvPr>
          <p:cNvSpPr/>
          <p:nvPr/>
        </p:nvSpPr>
        <p:spPr>
          <a:xfrm>
            <a:off x="377370" y="964988"/>
            <a:ext cx="11451771"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22.1.3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Documento guía sobre AML/FT de la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Association of Insurance Supervisors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IAIS) cita algunos ejemplos de cómo el ML/TF</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puede ocurrir en el marco de los seguros. </a:t>
            </a:r>
          </a:p>
        </p:txBody>
      </p:sp>
      <p:sp>
        <p:nvSpPr>
          <p:cNvPr id="7" name="Rectángulo 6">
            <a:extLst>
              <a:ext uri="{FF2B5EF4-FFF2-40B4-BE49-F238E27FC236}">
                <a16:creationId xmlns:a16="http://schemas.microsoft.com/office/drawing/2014/main" id="{FB86BB50-CA56-4C02-9288-B8DAA2965820}"/>
              </a:ext>
            </a:extLst>
          </p:cNvPr>
          <p:cNvSpPr/>
          <p:nvPr/>
        </p:nvSpPr>
        <p:spPr>
          <a:xfrm>
            <a:off x="370113" y="2041127"/>
            <a:ext cx="4224233" cy="369332"/>
          </a:xfrm>
          <a:prstGeom prst="rect">
            <a:avLst/>
          </a:prstGeom>
        </p:spPr>
        <p:txBody>
          <a:bodyPr wrap="none">
            <a:spAutoFit/>
          </a:bodyPr>
          <a:lstStyle/>
          <a:p>
            <a:pPr algn="just"/>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los riesgos del ML/TF </a:t>
            </a:r>
          </a:p>
        </p:txBody>
      </p:sp>
      <p:sp>
        <p:nvSpPr>
          <p:cNvPr id="8" name="Rectángulo 7">
            <a:extLst>
              <a:ext uri="{FF2B5EF4-FFF2-40B4-BE49-F238E27FC236}">
                <a16:creationId xmlns:a16="http://schemas.microsoft.com/office/drawing/2014/main" id="{E4997BC7-C835-454B-80CF-BF0C3C9D2F8C}"/>
              </a:ext>
            </a:extLst>
          </p:cNvPr>
          <p:cNvSpPr/>
          <p:nvPr/>
        </p:nvSpPr>
        <p:spPr>
          <a:xfrm>
            <a:off x="377370" y="2550126"/>
            <a:ext cx="11466282" cy="1754326"/>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22.1.4 El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debe utilizar la información disponible para determinar las principales vulnerabilidades y riesgos en materia ML/FT en el sector asegurador en su jurisdicción, y abordarlos de manera concordante. </a:t>
            </a:r>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evaluación de riesgo debe tener en cuenta los riesgos potenciales que surgen de las transacciones transfronterizas. Estas no son evaluaciones de carácter estadístico. Cambiarán con el tiempo, en virtud de cómo se desarrollen las circunstancias y evolucionen las amenazas. Por esta razón, las evaluaciones de riesgo también deben realizarse en forma periódica. </a:t>
            </a:r>
          </a:p>
        </p:txBody>
      </p:sp>
      <p:sp>
        <p:nvSpPr>
          <p:cNvPr id="9" name="Rectángulo 8">
            <a:extLst>
              <a:ext uri="{FF2B5EF4-FFF2-40B4-BE49-F238E27FC236}">
                <a16:creationId xmlns:a16="http://schemas.microsoft.com/office/drawing/2014/main" id="{34E7DC15-E032-44CA-AF75-85830CE64507}"/>
              </a:ext>
            </a:extLst>
          </p:cNvPr>
          <p:cNvSpPr/>
          <p:nvPr/>
        </p:nvSpPr>
        <p:spPr>
          <a:xfrm>
            <a:off x="370113" y="5509451"/>
            <a:ext cx="11437260" cy="646331"/>
          </a:xfrm>
          <a:prstGeom prst="rect">
            <a:avLst/>
          </a:prstGeom>
          <a:solidFill>
            <a:schemeClr val="bg1">
              <a:lumMod val="85000"/>
            </a:schemeClr>
          </a:solidFill>
          <a:ln>
            <a:solidFill>
              <a:srgbClr val="FF0000"/>
            </a:solidFill>
          </a:ln>
        </p:spPr>
        <p:txBody>
          <a:bodyPr wrap="square">
            <a:spAutoFit/>
          </a:bodyPr>
          <a:lstStyle/>
          <a:p>
            <a:pPr algn="just"/>
            <a:r>
              <a:rPr lang="es-D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22.1.6 </a:t>
            </a:r>
            <a:r>
              <a:rPr lang="es-D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Cuando se ha realizado una evaluación de  amenazas en toda la jurisdicción, el supervisor debe tener acceso a ella. </a:t>
            </a:r>
          </a:p>
        </p:txBody>
      </p:sp>
    </p:spTree>
    <p:extLst>
      <p:ext uri="{BB962C8B-B14F-4D97-AF65-F5344CB8AC3E}">
        <p14:creationId xmlns:p14="http://schemas.microsoft.com/office/powerpoint/2010/main" val="30202376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4122</Words>
  <Application>Microsoft Office PowerPoint</Application>
  <PresentationFormat>Panorámica</PresentationFormat>
  <Paragraphs>292</Paragraphs>
  <Slides>30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Calibri Light</vt:lpstr>
      <vt:lpstr>Segoe Script</vt:lpstr>
      <vt:lpstr>Wingdings</vt:lpstr>
      <vt:lpstr>Tema de Office</vt:lpstr>
      <vt:lpstr>Lavado de Activos y Financiamiento del Terrorismo   PBS 22: Prevención del Lavado de Activos y del Financiamiento del Terrorismo </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Lavado de Activos y Financiamiento del Terrorismo   PBS 22: Prevención del Lavado de Activos y del Financiamiento del Terrorismo</dc:title>
  <dc:creator>Heiromy Castro</dc:creator>
  <cp:lastModifiedBy>Heiromy Castro</cp:lastModifiedBy>
  <cp:revision>105</cp:revision>
  <dcterms:created xsi:type="dcterms:W3CDTF">2018-03-26T21:33:08Z</dcterms:created>
  <dcterms:modified xsi:type="dcterms:W3CDTF">2018-04-08T15:04:26Z</dcterms:modified>
</cp:coreProperties>
</file>