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6"/>
  </p:sldMasterIdLst>
  <p:notesMasterIdLst>
    <p:notesMasterId r:id="rId18"/>
  </p:notesMasterIdLst>
  <p:handoutMasterIdLst>
    <p:handoutMasterId r:id="rId19"/>
  </p:handoutMasterIdLst>
  <p:sldIdLst>
    <p:sldId id="474" r:id="rId7"/>
    <p:sldId id="475" r:id="rId8"/>
    <p:sldId id="511" r:id="rId9"/>
    <p:sldId id="502" r:id="rId10"/>
    <p:sldId id="492" r:id="rId11"/>
    <p:sldId id="509" r:id="rId12"/>
    <p:sldId id="504" r:id="rId13"/>
    <p:sldId id="505" r:id="rId14"/>
    <p:sldId id="512" r:id="rId15"/>
    <p:sldId id="513" r:id="rId16"/>
    <p:sldId id="514" r:id="rId17"/>
  </p:sldIdLst>
  <p:sldSz cx="9144000" cy="6858000" type="screen4x3"/>
  <p:notesSz cx="6808788" cy="99409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0000FF"/>
    <a:srgbClr val="0033CC"/>
    <a:srgbClr val="2D0FE3"/>
    <a:srgbClr val="A9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11" autoAdjust="0"/>
    <p:restoredTop sz="83012" autoAdjust="0"/>
  </p:normalViewPr>
  <p:slideViewPr>
    <p:cSldViewPr>
      <p:cViewPr varScale="1">
        <p:scale>
          <a:sx n="84" d="100"/>
          <a:sy n="84" d="100"/>
        </p:scale>
        <p:origin x="1576" y="68"/>
      </p:cViewPr>
      <p:guideLst>
        <p:guide orient="horz" pos="1071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2AD7A4-75B9-49B4-AF7D-F3B11B42297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77056DA6-FB0D-48DF-B37F-B3DADC6E8F8B}">
      <dgm:prSet phldrT="[Text]" custT="1"/>
      <dgm:spPr/>
      <dgm:t>
        <a:bodyPr/>
        <a:lstStyle/>
        <a:p>
          <a:r>
            <a:rPr lang="es-ES" sz="1100" noProof="0" dirty="0" smtClean="0"/>
            <a:t>Diseño y desarrollo de producto</a:t>
          </a:r>
          <a:endParaRPr lang="es-ES" sz="1100" noProof="0" dirty="0"/>
        </a:p>
      </dgm:t>
    </dgm:pt>
    <dgm:pt modelId="{AA72135C-1D68-4898-8173-8BF5A862BFBB}" type="parTrans" cxnId="{B91F67E5-22AB-4D7A-BF27-1F06B478E8DF}">
      <dgm:prSet/>
      <dgm:spPr/>
      <dgm:t>
        <a:bodyPr/>
        <a:lstStyle/>
        <a:p>
          <a:endParaRPr lang="en-GB"/>
        </a:p>
      </dgm:t>
    </dgm:pt>
    <dgm:pt modelId="{D1426CF9-6DEB-442F-BE6E-98371B4F8D78}" type="sibTrans" cxnId="{B91F67E5-22AB-4D7A-BF27-1F06B478E8DF}">
      <dgm:prSet/>
      <dgm:spPr/>
      <dgm:t>
        <a:bodyPr/>
        <a:lstStyle/>
        <a:p>
          <a:endParaRPr lang="en-GB"/>
        </a:p>
      </dgm:t>
    </dgm:pt>
    <dgm:pt modelId="{0FB15BAF-6EBD-43CD-BD5A-6FF79BDC4A6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dirty="0" smtClean="0"/>
            <a:t>Productos de seguros basados en el uso (por ejemplo, telemática de automóviles o dispositivos de salud)</a:t>
          </a:r>
          <a:endParaRPr lang="en-GB" sz="1100" dirty="0"/>
        </a:p>
      </dgm:t>
    </dgm:pt>
    <dgm:pt modelId="{E18A6B0C-ECC7-4335-A9E0-0B8F639CBA7A}" type="parTrans" cxnId="{3F1AC136-5936-4482-9E6D-A97433769470}">
      <dgm:prSet/>
      <dgm:spPr/>
      <dgm:t>
        <a:bodyPr/>
        <a:lstStyle/>
        <a:p>
          <a:endParaRPr lang="en-GB"/>
        </a:p>
      </dgm:t>
    </dgm:pt>
    <dgm:pt modelId="{1861463A-9263-4676-9E0C-60BB1E76784B}" type="sibTrans" cxnId="{3F1AC136-5936-4482-9E6D-A97433769470}">
      <dgm:prSet/>
      <dgm:spPr/>
      <dgm:t>
        <a:bodyPr/>
        <a:lstStyle/>
        <a:p>
          <a:endParaRPr lang="en-GB"/>
        </a:p>
      </dgm:t>
    </dgm:pt>
    <dgm:pt modelId="{E001C5DD-4D9D-406A-8735-97B80A07F14E}">
      <dgm:prSet phldrT="[Text]" custT="1"/>
      <dgm:spPr/>
      <dgm:t>
        <a:bodyPr/>
        <a:lstStyle/>
        <a:p>
          <a:r>
            <a:rPr lang="es-ES" sz="1100" noProof="0" dirty="0" smtClean="0"/>
            <a:t>Precio y suscripción</a:t>
          </a:r>
          <a:endParaRPr lang="es-ES" sz="1100" noProof="0" dirty="0"/>
        </a:p>
      </dgm:t>
    </dgm:pt>
    <dgm:pt modelId="{881A3865-1CD6-4B3A-9D5A-41246A86C0AD}" type="parTrans" cxnId="{4D80B79D-8F25-4A14-B38B-14BE98611DAE}">
      <dgm:prSet/>
      <dgm:spPr/>
      <dgm:t>
        <a:bodyPr/>
        <a:lstStyle/>
        <a:p>
          <a:endParaRPr lang="en-GB"/>
        </a:p>
      </dgm:t>
    </dgm:pt>
    <dgm:pt modelId="{1F42840D-615E-4001-A104-9427A091CA60}" type="sibTrans" cxnId="{4D80B79D-8F25-4A14-B38B-14BE98611DAE}">
      <dgm:prSet/>
      <dgm:spPr/>
      <dgm:t>
        <a:bodyPr/>
        <a:lstStyle/>
        <a:p>
          <a:endParaRPr lang="en-GB"/>
        </a:p>
      </dgm:t>
    </dgm:pt>
    <dgm:pt modelId="{EDBDDAD1-A594-4A9C-9546-EC41E46D3EA3}">
      <dgm:prSet phldrT="[Text]" custT="1"/>
      <dgm:spPr/>
      <dgm:t>
        <a:bodyPr/>
        <a:lstStyle/>
        <a:p>
          <a:r>
            <a:rPr lang="es-ES" sz="1100" dirty="0" smtClean="0"/>
            <a:t>Evaluaciones de riesgo mejorada.</a:t>
          </a:r>
          <a:endParaRPr lang="en-GB" sz="1100" dirty="0"/>
        </a:p>
      </dgm:t>
    </dgm:pt>
    <dgm:pt modelId="{19FE0599-9132-41ED-9BBC-903600118AE6}" type="parTrans" cxnId="{19798E96-A068-4A68-95BE-8A380E7347ED}">
      <dgm:prSet/>
      <dgm:spPr/>
      <dgm:t>
        <a:bodyPr/>
        <a:lstStyle/>
        <a:p>
          <a:endParaRPr lang="en-GB"/>
        </a:p>
      </dgm:t>
    </dgm:pt>
    <dgm:pt modelId="{9B7F6230-FA2B-4448-9D36-454E6521874E}" type="sibTrans" cxnId="{19798E96-A068-4A68-95BE-8A380E7347ED}">
      <dgm:prSet/>
      <dgm:spPr/>
      <dgm:t>
        <a:bodyPr/>
        <a:lstStyle/>
        <a:p>
          <a:endParaRPr lang="en-GB"/>
        </a:p>
      </dgm:t>
    </dgm:pt>
    <dgm:pt modelId="{1CAE27E6-B0A1-4F0E-822C-3717F6819C75}">
      <dgm:prSet phldrT="[Text]" custT="1"/>
      <dgm:spPr/>
      <dgm:t>
        <a:bodyPr/>
        <a:lstStyle/>
        <a:p>
          <a:r>
            <a:rPr lang="es-ES" sz="1100" noProof="0" dirty="0" smtClean="0"/>
            <a:t>Venta y distribución</a:t>
          </a:r>
          <a:endParaRPr lang="es-ES" sz="1100" noProof="0" dirty="0"/>
        </a:p>
      </dgm:t>
    </dgm:pt>
    <dgm:pt modelId="{E8DB5D51-A0F8-4F6B-86A5-B8C3997F6636}" type="parTrans" cxnId="{93552ED5-D61C-4160-9782-C7FAAE81633E}">
      <dgm:prSet/>
      <dgm:spPr/>
      <dgm:t>
        <a:bodyPr/>
        <a:lstStyle/>
        <a:p>
          <a:endParaRPr lang="en-GB"/>
        </a:p>
      </dgm:t>
    </dgm:pt>
    <dgm:pt modelId="{09ED3497-B048-47D1-9602-E72ACECA8493}" type="sibTrans" cxnId="{93552ED5-D61C-4160-9782-C7FAAE81633E}">
      <dgm:prSet/>
      <dgm:spPr/>
      <dgm:t>
        <a:bodyPr/>
        <a:lstStyle/>
        <a:p>
          <a:endParaRPr lang="en-GB"/>
        </a:p>
      </dgm:t>
    </dgm:pt>
    <dgm:pt modelId="{8F984EAC-E26E-4B2C-9026-133F2042592C}">
      <dgm:prSet phldrT="[Text]"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s-ES" sz="1100" noProof="0" dirty="0" smtClean="0"/>
            <a:t>Asistencia post-venta</a:t>
          </a:r>
          <a:endParaRPr lang="es-ES" sz="1100" noProof="0" dirty="0"/>
        </a:p>
      </dgm:t>
    </dgm:pt>
    <dgm:pt modelId="{D0A83AFC-394D-4019-B747-A0BF1F7657A0}" type="parTrans" cxnId="{638A4C7C-0413-4074-869E-65A894BA2576}">
      <dgm:prSet/>
      <dgm:spPr/>
      <dgm:t>
        <a:bodyPr/>
        <a:lstStyle/>
        <a:p>
          <a:endParaRPr lang="en-GB"/>
        </a:p>
      </dgm:t>
    </dgm:pt>
    <dgm:pt modelId="{C8F48624-0F80-4092-813C-94A243B68D01}" type="sibTrans" cxnId="{638A4C7C-0413-4074-869E-65A894BA2576}">
      <dgm:prSet/>
      <dgm:spPr/>
      <dgm:t>
        <a:bodyPr/>
        <a:lstStyle/>
        <a:p>
          <a:endParaRPr lang="en-GB"/>
        </a:p>
      </dgm:t>
    </dgm:pt>
    <dgm:pt modelId="{8AA5B596-7218-487C-99B3-1227D3056636}">
      <dgm:prSet phldrT="[Text]"/>
      <dgm:spPr/>
      <dgm:t>
        <a:bodyPr/>
        <a:lstStyle/>
        <a:p>
          <a:endParaRPr lang="en-GB" sz="1000" dirty="0"/>
        </a:p>
      </dgm:t>
    </dgm:pt>
    <dgm:pt modelId="{72B4F5A3-2120-478B-8BAB-D17C5DBC52D2}" type="parTrans" cxnId="{98CFA2A0-CB69-4CD4-B8ED-CDE7003471AD}">
      <dgm:prSet/>
      <dgm:spPr/>
      <dgm:t>
        <a:bodyPr/>
        <a:lstStyle/>
        <a:p>
          <a:endParaRPr lang="en-GB"/>
        </a:p>
      </dgm:t>
    </dgm:pt>
    <dgm:pt modelId="{456E323B-A823-4620-8D28-878BE1D834FB}" type="sibTrans" cxnId="{98CFA2A0-CB69-4CD4-B8ED-CDE7003471AD}">
      <dgm:prSet/>
      <dgm:spPr/>
      <dgm:t>
        <a:bodyPr/>
        <a:lstStyle/>
        <a:p>
          <a:endParaRPr lang="en-GB"/>
        </a:p>
      </dgm:t>
    </dgm:pt>
    <dgm:pt modelId="{3E3EE81C-294B-4F95-BC76-2301EDA7B578}">
      <dgm:prSet phldrT="[Text]" custT="1"/>
      <dgm:spPr>
        <a:solidFill>
          <a:srgbClr val="92D050"/>
        </a:solidFill>
        <a:ln>
          <a:solidFill>
            <a:schemeClr val="accent2">
              <a:hueOff val="-14400000"/>
              <a:satOff val="-50003"/>
              <a:lumOff val="60001"/>
            </a:schemeClr>
          </a:solidFill>
        </a:ln>
      </dgm:spPr>
      <dgm:t>
        <a:bodyPr/>
        <a:lstStyle/>
        <a:p>
          <a:r>
            <a:rPr lang="es-ES" sz="1100" noProof="0" dirty="0" err="1" smtClean="0"/>
            <a:t>Gestion</a:t>
          </a:r>
          <a:r>
            <a:rPr lang="es-ES" sz="1100" noProof="0" dirty="0" smtClean="0"/>
            <a:t> de pagos</a:t>
          </a:r>
          <a:endParaRPr lang="es-ES" sz="1100" noProof="0" dirty="0"/>
        </a:p>
      </dgm:t>
    </dgm:pt>
    <dgm:pt modelId="{5B0CFCC9-7241-4FC7-AB61-7BA7A89901D4}" type="parTrans" cxnId="{199879BC-0548-4DD1-8F71-5961BE671B55}">
      <dgm:prSet/>
      <dgm:spPr/>
      <dgm:t>
        <a:bodyPr/>
        <a:lstStyle/>
        <a:p>
          <a:endParaRPr lang="en-GB"/>
        </a:p>
      </dgm:t>
    </dgm:pt>
    <dgm:pt modelId="{FC08422D-6FFB-4CF4-8F36-F8514D9FF6E8}" type="sibTrans" cxnId="{199879BC-0548-4DD1-8F71-5961BE671B55}">
      <dgm:prSet/>
      <dgm:spPr/>
      <dgm:t>
        <a:bodyPr/>
        <a:lstStyle/>
        <a:p>
          <a:endParaRPr lang="en-GB"/>
        </a:p>
      </dgm:t>
    </dgm:pt>
    <dgm:pt modelId="{E7703FE8-8129-402F-B655-2F439C26CDD5}">
      <dgm:prSet phldrT="[Text]"/>
      <dgm:spPr/>
      <dgm:t>
        <a:bodyPr/>
        <a:lstStyle/>
        <a:p>
          <a:endParaRPr lang="en-GB" sz="500" dirty="0"/>
        </a:p>
      </dgm:t>
    </dgm:pt>
    <dgm:pt modelId="{F50FEEF5-464B-430E-B811-1E26CECBB61B}" type="parTrans" cxnId="{BB3E3954-7511-4F39-9F48-13C1E3BE4AEB}">
      <dgm:prSet/>
      <dgm:spPr/>
      <dgm:t>
        <a:bodyPr/>
        <a:lstStyle/>
        <a:p>
          <a:endParaRPr lang="en-GB"/>
        </a:p>
      </dgm:t>
    </dgm:pt>
    <dgm:pt modelId="{D777FAC0-18B0-42D2-85DD-59317982D357}" type="sibTrans" cxnId="{BB3E3954-7511-4F39-9F48-13C1E3BE4AEB}">
      <dgm:prSet/>
      <dgm:spPr/>
      <dgm:t>
        <a:bodyPr/>
        <a:lstStyle/>
        <a:p>
          <a:endParaRPr lang="en-GB"/>
        </a:p>
      </dgm:t>
    </dgm:pt>
    <dgm:pt modelId="{8A8F3E17-199B-4FB1-A8F2-C49F17D4B962}">
      <dgm:prSet phldrT="[Text]"/>
      <dgm:spPr/>
      <dgm:t>
        <a:bodyPr/>
        <a:lstStyle/>
        <a:p>
          <a:endParaRPr lang="en-GB" sz="500" dirty="0"/>
        </a:p>
      </dgm:t>
    </dgm:pt>
    <dgm:pt modelId="{D848E203-EFF4-4153-9C58-97690AD081A4}" type="parTrans" cxnId="{7468B575-93EB-46B7-97D6-147F53657FFA}">
      <dgm:prSet/>
      <dgm:spPr/>
      <dgm:t>
        <a:bodyPr/>
        <a:lstStyle/>
        <a:p>
          <a:endParaRPr lang="en-GB"/>
        </a:p>
      </dgm:t>
    </dgm:pt>
    <dgm:pt modelId="{985DD589-F90B-4DC9-910D-91B19FABEE76}" type="sibTrans" cxnId="{7468B575-93EB-46B7-97D6-147F53657FFA}">
      <dgm:prSet/>
      <dgm:spPr/>
      <dgm:t>
        <a:bodyPr/>
        <a:lstStyle/>
        <a:p>
          <a:endParaRPr lang="en-GB"/>
        </a:p>
      </dgm:t>
    </dgm:pt>
    <dgm:pt modelId="{A2E63F05-3EAC-43CC-BF36-DA17DDD92507}">
      <dgm:prSet phldrT="[Text]"/>
      <dgm:spPr/>
      <dgm:t>
        <a:bodyPr/>
        <a:lstStyle/>
        <a:p>
          <a:endParaRPr lang="en-GB" sz="1000" dirty="0"/>
        </a:p>
      </dgm:t>
    </dgm:pt>
    <dgm:pt modelId="{A03A3859-04C2-48AD-ABCA-2D2757B9EDEF}" type="parTrans" cxnId="{0299A734-3F7C-42CB-8AC1-AFB27A0C2FDC}">
      <dgm:prSet/>
      <dgm:spPr/>
      <dgm:t>
        <a:bodyPr/>
        <a:lstStyle/>
        <a:p>
          <a:endParaRPr lang="en-GB"/>
        </a:p>
      </dgm:t>
    </dgm:pt>
    <dgm:pt modelId="{AA830284-9249-419C-9373-E215A30AA7F5}" type="sibTrans" cxnId="{0299A734-3F7C-42CB-8AC1-AFB27A0C2FDC}">
      <dgm:prSet/>
      <dgm:spPr/>
      <dgm:t>
        <a:bodyPr/>
        <a:lstStyle/>
        <a:p>
          <a:endParaRPr lang="en-GB"/>
        </a:p>
      </dgm:t>
    </dgm:pt>
    <dgm:pt modelId="{00605C52-B656-4DE7-9231-E5D6808FD5FB}">
      <dgm:prSet phldrT="[Text]" custT="1"/>
      <dgm:spPr/>
      <dgm:t>
        <a:bodyPr/>
        <a:lstStyle/>
        <a:p>
          <a:r>
            <a:rPr lang="es-ES" sz="1100" dirty="0" smtClean="0"/>
            <a:t>Asesoramiento automatizado</a:t>
          </a:r>
          <a:br>
            <a:rPr lang="es-ES" sz="1100" dirty="0" smtClean="0"/>
          </a:br>
          <a:r>
            <a:rPr lang="es-ES" sz="1100" dirty="0" smtClean="0"/>
            <a:t>Desintermediación de los procesos de venta.</a:t>
          </a:r>
          <a:endParaRPr lang="en-GB" sz="1100" dirty="0"/>
        </a:p>
      </dgm:t>
    </dgm:pt>
    <dgm:pt modelId="{1FD02907-BFB6-4099-ADE5-38D0719381E3}" type="parTrans" cxnId="{DE307354-B55E-4EAC-916D-E97414031364}">
      <dgm:prSet/>
      <dgm:spPr/>
      <dgm:t>
        <a:bodyPr/>
        <a:lstStyle/>
        <a:p>
          <a:endParaRPr lang="en-GB"/>
        </a:p>
      </dgm:t>
    </dgm:pt>
    <dgm:pt modelId="{71F5B628-AF6F-4608-9C9C-E68710A5CC2F}" type="sibTrans" cxnId="{DE307354-B55E-4EAC-916D-E97414031364}">
      <dgm:prSet/>
      <dgm:spPr/>
      <dgm:t>
        <a:bodyPr/>
        <a:lstStyle/>
        <a:p>
          <a:endParaRPr lang="en-GB"/>
        </a:p>
      </dgm:t>
    </dgm:pt>
    <dgm:pt modelId="{30C02C68-729A-423A-9FD0-2C29FC1E7873}">
      <dgm:prSet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s-ES" sz="1100" dirty="0" smtClean="0"/>
            <a:t>Análisis de fraude mejorados</a:t>
          </a:r>
          <a:br>
            <a:rPr lang="es-ES" sz="1100" dirty="0" smtClean="0"/>
          </a:br>
          <a:r>
            <a:rPr lang="es-ES" sz="1100" dirty="0" smtClean="0"/>
            <a:t>Información precisa sobre el accidente y su dinámica (por ejemplo, fotos, geolocalización, etc.).</a:t>
          </a:r>
          <a:endParaRPr lang="en-GB" sz="1100" dirty="0"/>
        </a:p>
      </dgm:t>
    </dgm:pt>
    <dgm:pt modelId="{664EE557-EB56-4C25-8F96-CFDA80A7134E}" type="parTrans" cxnId="{7778F6F5-F28F-4B02-9DE5-36A9DCC96118}">
      <dgm:prSet/>
      <dgm:spPr/>
      <dgm:t>
        <a:bodyPr/>
        <a:lstStyle/>
        <a:p>
          <a:endParaRPr lang="en-GB"/>
        </a:p>
      </dgm:t>
    </dgm:pt>
    <dgm:pt modelId="{C195419F-3548-43DF-B13F-FDA4AF0BCA24}" type="sibTrans" cxnId="{7778F6F5-F28F-4B02-9DE5-36A9DCC96118}">
      <dgm:prSet/>
      <dgm:spPr/>
      <dgm:t>
        <a:bodyPr/>
        <a:lstStyle/>
        <a:p>
          <a:endParaRPr lang="en-GB"/>
        </a:p>
      </dgm:t>
    </dgm:pt>
    <dgm:pt modelId="{ACAA1368-F813-4038-A964-064FBB3ADB9F}">
      <dgm:prSet phldrT="[Text]" custT="1"/>
      <dgm:spPr/>
      <dgm:t>
        <a:bodyPr/>
        <a:lstStyle/>
        <a:p>
          <a:pPr rtl="0"/>
          <a:r>
            <a:rPr lang="es-ES" sz="1100" dirty="0" smtClean="0"/>
            <a:t>Aplicaciones para </a:t>
          </a:r>
          <a:r>
            <a:rPr lang="es-ES" sz="1100" dirty="0" err="1" smtClean="0"/>
            <a:t>smartphone</a:t>
          </a:r>
          <a:r>
            <a:rPr lang="es-ES" sz="1100" dirty="0" smtClean="0"/>
            <a:t/>
          </a:r>
          <a:br>
            <a:rPr lang="es-ES" sz="1100" dirty="0" smtClean="0"/>
          </a:br>
          <a:r>
            <a:rPr lang="es-ES" sz="1100" dirty="0" smtClean="0"/>
            <a:t>Servicio 24/7, </a:t>
          </a:r>
          <a:endParaRPr lang="en-GB" sz="1100" dirty="0"/>
        </a:p>
      </dgm:t>
    </dgm:pt>
    <dgm:pt modelId="{EDFA502F-5842-4ACD-8D1C-6BBF7C354AA2}" type="parTrans" cxnId="{ABBCCC75-664A-4E17-8732-B0142BF20F5C}">
      <dgm:prSet/>
      <dgm:spPr/>
      <dgm:t>
        <a:bodyPr/>
        <a:lstStyle/>
        <a:p>
          <a:endParaRPr lang="en-GB"/>
        </a:p>
      </dgm:t>
    </dgm:pt>
    <dgm:pt modelId="{72FE5FC1-BA0C-4F26-8215-CCF8706304A1}" type="sibTrans" cxnId="{ABBCCC75-664A-4E17-8732-B0142BF20F5C}">
      <dgm:prSet/>
      <dgm:spPr/>
      <dgm:t>
        <a:bodyPr/>
        <a:lstStyle/>
        <a:p>
          <a:endParaRPr lang="en-GB"/>
        </a:p>
      </dgm:t>
    </dgm:pt>
    <dgm:pt modelId="{10A2E00A-3DAD-4B52-B2C2-E0A949B307D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dirty="0" smtClean="0"/>
            <a:t>Productos y servicios a medida.</a:t>
          </a:r>
          <a:endParaRPr lang="en-GB" sz="1100" dirty="0"/>
        </a:p>
      </dgm:t>
    </dgm:pt>
    <dgm:pt modelId="{38818EA8-1490-447E-8E35-FC32F61491FB}" type="parTrans" cxnId="{6539027C-7D08-4BDF-BD1A-8BF2DC695DDC}">
      <dgm:prSet/>
      <dgm:spPr/>
      <dgm:t>
        <a:bodyPr/>
        <a:lstStyle/>
        <a:p>
          <a:endParaRPr lang="en-US"/>
        </a:p>
      </dgm:t>
    </dgm:pt>
    <dgm:pt modelId="{BBEC1D70-7ACB-4DCE-BAC2-303633012E43}" type="sibTrans" cxnId="{6539027C-7D08-4BDF-BD1A-8BF2DC695DDC}">
      <dgm:prSet/>
      <dgm:spPr/>
      <dgm:t>
        <a:bodyPr/>
        <a:lstStyle/>
        <a:p>
          <a:endParaRPr lang="en-US"/>
        </a:p>
      </dgm:t>
    </dgm:pt>
    <dgm:pt modelId="{1537B0C0-7E04-4491-B0A8-E06894F5A0A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dirty="0" smtClean="0"/>
            <a:t>Nuevos riesgos: los ciberataques.</a:t>
          </a:r>
          <a:endParaRPr lang="en-GB" sz="1100" dirty="0"/>
        </a:p>
      </dgm:t>
    </dgm:pt>
    <dgm:pt modelId="{AF1D8D2C-0710-4DDF-AED3-148139D8B9ED}" type="parTrans" cxnId="{30AB83F7-DE96-47E3-B019-9061F8F95D8B}">
      <dgm:prSet/>
      <dgm:spPr/>
      <dgm:t>
        <a:bodyPr/>
        <a:lstStyle/>
        <a:p>
          <a:endParaRPr lang="en-US"/>
        </a:p>
      </dgm:t>
    </dgm:pt>
    <dgm:pt modelId="{3B643F6D-3C89-4F52-874F-9771605D43EF}" type="sibTrans" cxnId="{30AB83F7-DE96-47E3-B019-9061F8F95D8B}">
      <dgm:prSet/>
      <dgm:spPr/>
      <dgm:t>
        <a:bodyPr/>
        <a:lstStyle/>
        <a:p>
          <a:endParaRPr lang="en-US"/>
        </a:p>
      </dgm:t>
    </dgm:pt>
    <dgm:pt modelId="{009E086C-6524-4B14-89B5-59C8FBAAFC26}">
      <dgm:prSet phldrT="[Text]" custT="1"/>
      <dgm:spPr/>
      <dgm:t>
        <a:bodyPr/>
        <a:lstStyle/>
        <a:p>
          <a:r>
            <a:rPr lang="es-ES" sz="1100" dirty="0" smtClean="0"/>
            <a:t>Nuevos modelos predictivos.</a:t>
          </a:r>
          <a:endParaRPr lang="en-GB" sz="1100" dirty="0"/>
        </a:p>
      </dgm:t>
    </dgm:pt>
    <dgm:pt modelId="{C1D6B250-7A96-4B7A-BAA2-58CA6F8C9015}" type="parTrans" cxnId="{664C2A0B-A1E4-4336-88E4-1DC2DC4E6A18}">
      <dgm:prSet/>
      <dgm:spPr/>
      <dgm:t>
        <a:bodyPr/>
        <a:lstStyle/>
        <a:p>
          <a:endParaRPr lang="en-US"/>
        </a:p>
      </dgm:t>
    </dgm:pt>
    <dgm:pt modelId="{45054306-5EAC-4E0D-B923-03B22ACD43BC}" type="sibTrans" cxnId="{664C2A0B-A1E4-4336-88E4-1DC2DC4E6A18}">
      <dgm:prSet/>
      <dgm:spPr/>
      <dgm:t>
        <a:bodyPr/>
        <a:lstStyle/>
        <a:p>
          <a:endParaRPr lang="en-US"/>
        </a:p>
      </dgm:t>
    </dgm:pt>
    <dgm:pt modelId="{F09DC793-7B4C-4C26-A237-302CE1DEE4D9}">
      <dgm:prSet phldrT="[Text]" custT="1"/>
      <dgm:spPr/>
      <dgm:t>
        <a:bodyPr/>
        <a:lstStyle/>
        <a:p>
          <a:r>
            <a:rPr lang="es-ES" sz="1100" dirty="0" smtClean="0"/>
            <a:t>Nuevas técnicas de fijación de precios.</a:t>
          </a:r>
          <a:endParaRPr lang="en-GB" sz="1100" dirty="0"/>
        </a:p>
      </dgm:t>
    </dgm:pt>
    <dgm:pt modelId="{706424CE-A35F-4E34-A8A4-A3DDE2CAE7AA}" type="parTrans" cxnId="{E8CB6CA8-4F12-4ED2-8251-437D7F64A7FF}">
      <dgm:prSet/>
      <dgm:spPr/>
      <dgm:t>
        <a:bodyPr/>
        <a:lstStyle/>
        <a:p>
          <a:endParaRPr lang="en-US"/>
        </a:p>
      </dgm:t>
    </dgm:pt>
    <dgm:pt modelId="{70647D83-7847-4876-AC12-36796BE69039}" type="sibTrans" cxnId="{E8CB6CA8-4F12-4ED2-8251-437D7F64A7FF}">
      <dgm:prSet/>
      <dgm:spPr/>
      <dgm:t>
        <a:bodyPr/>
        <a:lstStyle/>
        <a:p>
          <a:endParaRPr lang="en-US"/>
        </a:p>
      </dgm:t>
    </dgm:pt>
    <dgm:pt modelId="{454BC4D2-E303-4036-B1A9-0099F5A221AD}">
      <dgm:prSet phldrT="[Text]" custT="1"/>
      <dgm:spPr/>
      <dgm:t>
        <a:bodyPr/>
        <a:lstStyle/>
        <a:p>
          <a:r>
            <a:rPr lang="es-ES" sz="1100" dirty="0" smtClean="0"/>
            <a:t>Mayor frecuencia e interacción con el cliente.</a:t>
          </a:r>
          <a:endParaRPr lang="en-GB" sz="1100" dirty="0"/>
        </a:p>
      </dgm:t>
    </dgm:pt>
    <dgm:pt modelId="{67075329-F21C-4CD7-AEEF-8020CC319BE4}" type="parTrans" cxnId="{22D2B305-C4A1-4EBF-A1CD-BF796F31A0FE}">
      <dgm:prSet/>
      <dgm:spPr/>
      <dgm:t>
        <a:bodyPr/>
        <a:lstStyle/>
        <a:p>
          <a:endParaRPr lang="en-US"/>
        </a:p>
      </dgm:t>
    </dgm:pt>
    <dgm:pt modelId="{1E54EA27-B14D-44D7-B042-AAF5CE4419AE}" type="sibTrans" cxnId="{22D2B305-C4A1-4EBF-A1CD-BF796F31A0FE}">
      <dgm:prSet/>
      <dgm:spPr/>
      <dgm:t>
        <a:bodyPr/>
        <a:lstStyle/>
        <a:p>
          <a:endParaRPr lang="en-US"/>
        </a:p>
      </dgm:t>
    </dgm:pt>
    <dgm:pt modelId="{4356A2AA-F4FB-419A-8122-A5FB6C54C1CB}">
      <dgm:prSet phldrT="[Text]" custT="1"/>
      <dgm:spPr/>
      <dgm:t>
        <a:bodyPr/>
        <a:lstStyle/>
        <a:p>
          <a:r>
            <a:rPr lang="es-ES" sz="1100" dirty="0" err="1" smtClean="0"/>
            <a:t>Gamificación</a:t>
          </a:r>
          <a:r>
            <a:rPr lang="es-ES" sz="1100" dirty="0" smtClean="0"/>
            <a:t>.</a:t>
          </a:r>
          <a:endParaRPr lang="en-GB" sz="1100" dirty="0"/>
        </a:p>
      </dgm:t>
    </dgm:pt>
    <dgm:pt modelId="{56BECEAB-3761-406B-849C-A467B7E9B183}" type="parTrans" cxnId="{F0895137-20CD-49EF-B1A4-A7DC72BBCA9E}">
      <dgm:prSet/>
      <dgm:spPr/>
      <dgm:t>
        <a:bodyPr/>
        <a:lstStyle/>
        <a:p>
          <a:endParaRPr lang="en-US"/>
        </a:p>
      </dgm:t>
    </dgm:pt>
    <dgm:pt modelId="{6582221E-3DF4-4D0C-A1CA-5B1E2187C3B6}" type="sibTrans" cxnId="{F0895137-20CD-49EF-B1A4-A7DC72BBCA9E}">
      <dgm:prSet/>
      <dgm:spPr/>
      <dgm:t>
        <a:bodyPr/>
        <a:lstStyle/>
        <a:p>
          <a:endParaRPr lang="en-US"/>
        </a:p>
      </dgm:t>
    </dgm:pt>
    <dgm:pt modelId="{D806BFB6-0E9A-4855-A2F0-D713C566964E}">
      <dgm:prSet phldrT="[Text]" custT="1"/>
      <dgm:spPr/>
      <dgm:t>
        <a:bodyPr/>
        <a:lstStyle/>
        <a:p>
          <a:pPr rtl="0"/>
          <a:r>
            <a:rPr lang="es-ES" sz="1100" dirty="0" smtClean="0"/>
            <a:t>Chat y agentes artificiales.</a:t>
          </a:r>
          <a:endParaRPr lang="en-GB" sz="1100" dirty="0"/>
        </a:p>
      </dgm:t>
    </dgm:pt>
    <dgm:pt modelId="{5429716F-AB8E-4314-8D1B-B08BEE0EFE0A}" type="parTrans" cxnId="{E29C020C-EE8D-421B-AA3E-09AE5AF681F4}">
      <dgm:prSet/>
      <dgm:spPr/>
      <dgm:t>
        <a:bodyPr/>
        <a:lstStyle/>
        <a:p>
          <a:endParaRPr lang="en-US"/>
        </a:p>
      </dgm:t>
    </dgm:pt>
    <dgm:pt modelId="{2923384C-BC01-4189-BDDA-4E1D5256C56A}" type="sibTrans" cxnId="{E29C020C-EE8D-421B-AA3E-09AE5AF681F4}">
      <dgm:prSet/>
      <dgm:spPr/>
      <dgm:t>
        <a:bodyPr/>
        <a:lstStyle/>
        <a:p>
          <a:endParaRPr lang="en-US"/>
        </a:p>
      </dgm:t>
    </dgm:pt>
    <dgm:pt modelId="{B1BB6D55-0DEC-4CF6-AD59-D1149EC61660}">
      <dgm:prSet phldrT="[Text]" custT="1"/>
      <dgm:spPr/>
      <dgm:t>
        <a:bodyPr/>
        <a:lstStyle/>
        <a:p>
          <a:pPr rtl="0"/>
          <a:r>
            <a:rPr lang="es-ES" sz="1100" dirty="0" smtClean="0"/>
            <a:t>Geolocalización y avisos personalizados en caso de inundación, tormenta, granizo, etc.</a:t>
          </a:r>
          <a:endParaRPr lang="en-GB" sz="1100" dirty="0"/>
        </a:p>
      </dgm:t>
    </dgm:pt>
    <dgm:pt modelId="{843A451D-7810-4627-941C-7D044236081F}" type="parTrans" cxnId="{6D33195A-FF99-499E-8211-E70162532680}">
      <dgm:prSet/>
      <dgm:spPr/>
      <dgm:t>
        <a:bodyPr/>
        <a:lstStyle/>
        <a:p>
          <a:endParaRPr lang="en-US"/>
        </a:p>
      </dgm:t>
    </dgm:pt>
    <dgm:pt modelId="{D0BFE617-A4C9-4092-BB39-18EE0A7D20C5}" type="sibTrans" cxnId="{6D33195A-FF99-499E-8211-E70162532680}">
      <dgm:prSet/>
      <dgm:spPr/>
      <dgm:t>
        <a:bodyPr/>
        <a:lstStyle/>
        <a:p>
          <a:endParaRPr lang="en-US"/>
        </a:p>
      </dgm:t>
    </dgm:pt>
    <dgm:pt modelId="{ADF21A1B-08BA-4B07-96FD-87C414EF6EDB}">
      <dgm:prSet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s-ES" sz="1100" dirty="0" smtClean="0"/>
            <a:t>Reconocimiento de imágenes (por ejemplo, daños al automóvil) y ajuste automático de pérdidas.</a:t>
          </a:r>
          <a:endParaRPr lang="en-GB" sz="1100" dirty="0"/>
        </a:p>
      </dgm:t>
    </dgm:pt>
    <dgm:pt modelId="{A8858541-ED46-4FBC-BA60-F4EE711458C7}" type="parTrans" cxnId="{18D10321-8F3A-42F7-A334-711DB6057728}">
      <dgm:prSet/>
      <dgm:spPr/>
      <dgm:t>
        <a:bodyPr/>
        <a:lstStyle/>
        <a:p>
          <a:endParaRPr lang="en-US"/>
        </a:p>
      </dgm:t>
    </dgm:pt>
    <dgm:pt modelId="{CB7FDA60-B4FB-40EF-B0B4-9A38F9E2C133}" type="sibTrans" cxnId="{18D10321-8F3A-42F7-A334-711DB6057728}">
      <dgm:prSet/>
      <dgm:spPr/>
      <dgm:t>
        <a:bodyPr/>
        <a:lstStyle/>
        <a:p>
          <a:endParaRPr lang="en-US"/>
        </a:p>
      </dgm:t>
    </dgm:pt>
    <dgm:pt modelId="{57CA8D6A-31CE-450B-B11C-EDBB0AA0AF55}" type="pres">
      <dgm:prSet presAssocID="{5C2AD7A4-75B9-49B4-AF7D-F3B11B4229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123D80-934D-4D69-A866-D72371C72984}" type="pres">
      <dgm:prSet presAssocID="{77056DA6-FB0D-48DF-B37F-B3DADC6E8F8B}" presName="composite" presStyleCnt="0"/>
      <dgm:spPr/>
      <dgm:t>
        <a:bodyPr/>
        <a:lstStyle/>
        <a:p>
          <a:endParaRPr lang="en-US"/>
        </a:p>
      </dgm:t>
    </dgm:pt>
    <dgm:pt modelId="{FC941035-8262-49BF-BDC5-EFA35D1BF2AE}" type="pres">
      <dgm:prSet presAssocID="{77056DA6-FB0D-48DF-B37F-B3DADC6E8F8B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B4C3CB-D6E5-42C6-9872-13783BDA98CB}" type="pres">
      <dgm:prSet presAssocID="{77056DA6-FB0D-48DF-B37F-B3DADC6E8F8B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8EDA3-7DC1-46F4-966C-87D7F019094F}" type="pres">
      <dgm:prSet presAssocID="{D1426CF9-6DEB-442F-BE6E-98371B4F8D78}" presName="space" presStyleCnt="0"/>
      <dgm:spPr/>
      <dgm:t>
        <a:bodyPr/>
        <a:lstStyle/>
        <a:p>
          <a:endParaRPr lang="en-US"/>
        </a:p>
      </dgm:t>
    </dgm:pt>
    <dgm:pt modelId="{81200497-FF59-4920-9BF0-17C78044D445}" type="pres">
      <dgm:prSet presAssocID="{E001C5DD-4D9D-406A-8735-97B80A07F14E}" presName="composite" presStyleCnt="0"/>
      <dgm:spPr/>
      <dgm:t>
        <a:bodyPr/>
        <a:lstStyle/>
        <a:p>
          <a:endParaRPr lang="en-US"/>
        </a:p>
      </dgm:t>
    </dgm:pt>
    <dgm:pt modelId="{D9BE0391-DCA1-4048-91F0-39221F646EE4}" type="pres">
      <dgm:prSet presAssocID="{E001C5DD-4D9D-406A-8735-97B80A07F14E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3A6FC7-D19C-4AAB-9B4D-0E382531803A}" type="pres">
      <dgm:prSet presAssocID="{E001C5DD-4D9D-406A-8735-97B80A07F14E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FE7840-2046-4B5A-9CF2-72085E22D709}" type="pres">
      <dgm:prSet presAssocID="{1F42840D-615E-4001-A104-9427A091CA60}" presName="space" presStyleCnt="0"/>
      <dgm:spPr/>
      <dgm:t>
        <a:bodyPr/>
        <a:lstStyle/>
        <a:p>
          <a:endParaRPr lang="en-US"/>
        </a:p>
      </dgm:t>
    </dgm:pt>
    <dgm:pt modelId="{0455BB8E-72A3-4184-B964-97C86BB5DCB0}" type="pres">
      <dgm:prSet presAssocID="{1CAE27E6-B0A1-4F0E-822C-3717F6819C75}" presName="composite" presStyleCnt="0"/>
      <dgm:spPr/>
      <dgm:t>
        <a:bodyPr/>
        <a:lstStyle/>
        <a:p>
          <a:endParaRPr lang="en-US"/>
        </a:p>
      </dgm:t>
    </dgm:pt>
    <dgm:pt modelId="{4D4A005A-2182-4F1D-8645-1FB63CC3C7FE}" type="pres">
      <dgm:prSet presAssocID="{1CAE27E6-B0A1-4F0E-822C-3717F6819C75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ABF274-8E63-47D4-A50C-7EA6C57A67B1}" type="pres">
      <dgm:prSet presAssocID="{1CAE27E6-B0A1-4F0E-822C-3717F6819C75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3B5353-5456-410F-9D08-15C173174D95}" type="pres">
      <dgm:prSet presAssocID="{09ED3497-B048-47D1-9602-E72ACECA8493}" presName="space" presStyleCnt="0"/>
      <dgm:spPr/>
      <dgm:t>
        <a:bodyPr/>
        <a:lstStyle/>
        <a:p>
          <a:endParaRPr lang="en-US"/>
        </a:p>
      </dgm:t>
    </dgm:pt>
    <dgm:pt modelId="{95AE98D0-199F-42DA-A391-26D969069C17}" type="pres">
      <dgm:prSet presAssocID="{8F984EAC-E26E-4B2C-9026-133F2042592C}" presName="composite" presStyleCnt="0"/>
      <dgm:spPr/>
      <dgm:t>
        <a:bodyPr/>
        <a:lstStyle/>
        <a:p>
          <a:endParaRPr lang="en-US"/>
        </a:p>
      </dgm:t>
    </dgm:pt>
    <dgm:pt modelId="{BC680E84-45FD-4EAD-8B95-4F0FD8EEF932}" type="pres">
      <dgm:prSet presAssocID="{8F984EAC-E26E-4B2C-9026-133F2042592C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0E3677-8B32-466C-82BF-4929B99AE56E}" type="pres">
      <dgm:prSet presAssocID="{8F984EAC-E26E-4B2C-9026-133F2042592C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12781B-DD83-419F-8EE9-475A75843D28}" type="pres">
      <dgm:prSet presAssocID="{C8F48624-0F80-4092-813C-94A243B68D01}" presName="space" presStyleCnt="0"/>
      <dgm:spPr/>
      <dgm:t>
        <a:bodyPr/>
        <a:lstStyle/>
        <a:p>
          <a:endParaRPr lang="en-US"/>
        </a:p>
      </dgm:t>
    </dgm:pt>
    <dgm:pt modelId="{0A016A64-0CA2-462C-9E2C-7367C39ED8CC}" type="pres">
      <dgm:prSet presAssocID="{3E3EE81C-294B-4F95-BC76-2301EDA7B578}" presName="composite" presStyleCnt="0"/>
      <dgm:spPr/>
      <dgm:t>
        <a:bodyPr/>
        <a:lstStyle/>
        <a:p>
          <a:endParaRPr lang="en-US"/>
        </a:p>
      </dgm:t>
    </dgm:pt>
    <dgm:pt modelId="{165C18D9-DA3F-4637-B0A4-4238A0CDB0BF}" type="pres">
      <dgm:prSet presAssocID="{3E3EE81C-294B-4F95-BC76-2301EDA7B578}" presName="parTx" presStyleLbl="alignNode1" presStyleIdx="4" presStyleCnt="5" custLinFactNeighborX="1255" custLinFactNeighborY="-19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D872C-E231-4865-B5C0-C0BD6188A258}" type="pres">
      <dgm:prSet presAssocID="{3E3EE81C-294B-4F95-BC76-2301EDA7B578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1F67E5-22AB-4D7A-BF27-1F06B478E8DF}" srcId="{5C2AD7A4-75B9-49B4-AF7D-F3B11B422975}" destId="{77056DA6-FB0D-48DF-B37F-B3DADC6E8F8B}" srcOrd="0" destOrd="0" parTransId="{AA72135C-1D68-4898-8173-8BF5A862BFBB}" sibTransId="{D1426CF9-6DEB-442F-BE6E-98371B4F8D78}"/>
    <dgm:cxn modelId="{BB3E3954-7511-4F39-9F48-13C1E3BE4AEB}" srcId="{8F984EAC-E26E-4B2C-9026-133F2042592C}" destId="{E7703FE8-8129-402F-B655-2F439C26CDD5}" srcOrd="3" destOrd="0" parTransId="{F50FEEF5-464B-430E-B811-1E26CECBB61B}" sibTransId="{D777FAC0-18B0-42D2-85DD-59317982D357}"/>
    <dgm:cxn modelId="{22D2B305-C4A1-4EBF-A1CD-BF796F31A0FE}" srcId="{1CAE27E6-B0A1-4F0E-822C-3717F6819C75}" destId="{454BC4D2-E303-4036-B1A9-0099F5A221AD}" srcOrd="1" destOrd="0" parTransId="{67075329-F21C-4CD7-AEEF-8020CC319BE4}" sibTransId="{1E54EA27-B14D-44D7-B042-AAF5CE4419AE}"/>
    <dgm:cxn modelId="{664C2A0B-A1E4-4336-88E4-1DC2DC4E6A18}" srcId="{E001C5DD-4D9D-406A-8735-97B80A07F14E}" destId="{009E086C-6524-4B14-89B5-59C8FBAAFC26}" srcOrd="1" destOrd="0" parTransId="{C1D6B250-7A96-4B7A-BAA2-58CA6F8C9015}" sibTransId="{45054306-5EAC-4E0D-B923-03B22ACD43BC}"/>
    <dgm:cxn modelId="{8FCA63CA-A07E-4293-B2C0-701868ECCDDC}" type="presOf" srcId="{8A8F3E17-199B-4FB1-A8F2-C49F17D4B962}" destId="{2C0E3677-8B32-466C-82BF-4929B99AE56E}" srcOrd="0" destOrd="4" presId="urn:microsoft.com/office/officeart/2005/8/layout/hList1"/>
    <dgm:cxn modelId="{C16FD1E9-D2B7-452F-85F7-B83E42638CCC}" type="presOf" srcId="{77056DA6-FB0D-48DF-B37F-B3DADC6E8F8B}" destId="{FC941035-8262-49BF-BDC5-EFA35D1BF2AE}" srcOrd="0" destOrd="0" presId="urn:microsoft.com/office/officeart/2005/8/layout/hList1"/>
    <dgm:cxn modelId="{3F1AC136-5936-4482-9E6D-A97433769470}" srcId="{77056DA6-FB0D-48DF-B37F-B3DADC6E8F8B}" destId="{0FB15BAF-6EBD-43CD-BD5A-6FF79BDC4A61}" srcOrd="0" destOrd="0" parTransId="{E18A6B0C-ECC7-4335-A9E0-0B8F639CBA7A}" sibTransId="{1861463A-9263-4676-9E0C-60BB1E76784B}"/>
    <dgm:cxn modelId="{DE307354-B55E-4EAC-916D-E97414031364}" srcId="{1CAE27E6-B0A1-4F0E-822C-3717F6819C75}" destId="{00605C52-B656-4DE7-9231-E5D6808FD5FB}" srcOrd="0" destOrd="0" parTransId="{1FD02907-BFB6-4099-ADE5-38D0719381E3}" sibTransId="{71F5B628-AF6F-4608-9C9C-E68710A5CC2F}"/>
    <dgm:cxn modelId="{0BEC2777-9DC8-4929-B781-00F5CDF9152F}" type="presOf" srcId="{D806BFB6-0E9A-4855-A2F0-D713C566964E}" destId="{2C0E3677-8B32-466C-82BF-4929B99AE56E}" srcOrd="0" destOrd="1" presId="urn:microsoft.com/office/officeart/2005/8/layout/hList1"/>
    <dgm:cxn modelId="{30AB83F7-DE96-47E3-B019-9061F8F95D8B}" srcId="{77056DA6-FB0D-48DF-B37F-B3DADC6E8F8B}" destId="{1537B0C0-7E04-4491-B0A8-E06894F5A0A8}" srcOrd="2" destOrd="0" parTransId="{AF1D8D2C-0710-4DDF-AED3-148139D8B9ED}" sibTransId="{3B643F6D-3C89-4F52-874F-9771605D43EF}"/>
    <dgm:cxn modelId="{09C2F5ED-E11E-4B73-805E-286FE98E87C5}" type="presOf" srcId="{EDBDDAD1-A594-4A9C-9546-EC41E46D3EA3}" destId="{D13A6FC7-D19C-4AAB-9B4D-0E382531803A}" srcOrd="0" destOrd="0" presId="urn:microsoft.com/office/officeart/2005/8/layout/hList1"/>
    <dgm:cxn modelId="{98CFA2A0-CB69-4CD4-B8ED-CDE7003471AD}" srcId="{1CAE27E6-B0A1-4F0E-822C-3717F6819C75}" destId="{8AA5B596-7218-487C-99B3-1227D3056636}" srcOrd="4" destOrd="0" parTransId="{72B4F5A3-2120-478B-8BAB-D17C5DBC52D2}" sibTransId="{456E323B-A823-4620-8D28-878BE1D834FB}"/>
    <dgm:cxn modelId="{B5BA77B4-DAB2-4B2D-AAE0-20E8FBCEA598}" type="presOf" srcId="{009E086C-6524-4B14-89B5-59C8FBAAFC26}" destId="{D13A6FC7-D19C-4AAB-9B4D-0E382531803A}" srcOrd="0" destOrd="1" presId="urn:microsoft.com/office/officeart/2005/8/layout/hList1"/>
    <dgm:cxn modelId="{4D80B79D-8F25-4A14-B38B-14BE98611DAE}" srcId="{5C2AD7A4-75B9-49B4-AF7D-F3B11B422975}" destId="{E001C5DD-4D9D-406A-8735-97B80A07F14E}" srcOrd="1" destOrd="0" parTransId="{881A3865-1CD6-4B3A-9D5A-41246A86C0AD}" sibTransId="{1F42840D-615E-4001-A104-9427A091CA60}"/>
    <dgm:cxn modelId="{6B3945C3-F7FA-4163-862A-0280D17401EE}" type="presOf" srcId="{00605C52-B656-4DE7-9231-E5D6808FD5FB}" destId="{76ABF274-8E63-47D4-A50C-7EA6C57A67B1}" srcOrd="0" destOrd="0" presId="urn:microsoft.com/office/officeart/2005/8/layout/hList1"/>
    <dgm:cxn modelId="{C69BB568-902C-4017-869C-68D14B0B58BF}" type="presOf" srcId="{ADF21A1B-08BA-4B07-96FD-87C414EF6EDB}" destId="{419D872C-E231-4865-B5C0-C0BD6188A258}" srcOrd="0" destOrd="1" presId="urn:microsoft.com/office/officeart/2005/8/layout/hList1"/>
    <dgm:cxn modelId="{7468B575-93EB-46B7-97D6-147F53657FFA}" srcId="{8F984EAC-E26E-4B2C-9026-133F2042592C}" destId="{8A8F3E17-199B-4FB1-A8F2-C49F17D4B962}" srcOrd="4" destOrd="0" parTransId="{D848E203-EFF4-4153-9C58-97690AD081A4}" sibTransId="{985DD589-F90B-4DC9-910D-91B19FABEE76}"/>
    <dgm:cxn modelId="{54E258D4-0B7C-466D-A12D-FF1C4F90C21F}" type="presOf" srcId="{E7703FE8-8129-402F-B655-2F439C26CDD5}" destId="{2C0E3677-8B32-466C-82BF-4929B99AE56E}" srcOrd="0" destOrd="3" presId="urn:microsoft.com/office/officeart/2005/8/layout/hList1"/>
    <dgm:cxn modelId="{638A4C7C-0413-4074-869E-65A894BA2576}" srcId="{5C2AD7A4-75B9-49B4-AF7D-F3B11B422975}" destId="{8F984EAC-E26E-4B2C-9026-133F2042592C}" srcOrd="3" destOrd="0" parTransId="{D0A83AFC-394D-4019-B747-A0BF1F7657A0}" sibTransId="{C8F48624-0F80-4092-813C-94A243B68D01}"/>
    <dgm:cxn modelId="{560385FF-9CFF-4924-8107-3E95C27FD249}" type="presOf" srcId="{E001C5DD-4D9D-406A-8735-97B80A07F14E}" destId="{D9BE0391-DCA1-4048-91F0-39221F646EE4}" srcOrd="0" destOrd="0" presId="urn:microsoft.com/office/officeart/2005/8/layout/hList1"/>
    <dgm:cxn modelId="{93552ED5-D61C-4160-9782-C7FAAE81633E}" srcId="{5C2AD7A4-75B9-49B4-AF7D-F3B11B422975}" destId="{1CAE27E6-B0A1-4F0E-822C-3717F6819C75}" srcOrd="2" destOrd="0" parTransId="{E8DB5D51-A0F8-4F6B-86A5-B8C3997F6636}" sibTransId="{09ED3497-B048-47D1-9602-E72ACECA8493}"/>
    <dgm:cxn modelId="{756E3FE1-ACAA-4B9A-8304-8F0E87473CB1}" type="presOf" srcId="{4356A2AA-F4FB-419A-8122-A5FB6C54C1CB}" destId="{76ABF274-8E63-47D4-A50C-7EA6C57A67B1}" srcOrd="0" destOrd="2" presId="urn:microsoft.com/office/officeart/2005/8/layout/hList1"/>
    <dgm:cxn modelId="{4EE1418C-F58A-4174-A6FE-2CB2853D9A5F}" type="presOf" srcId="{F09DC793-7B4C-4C26-A237-302CE1DEE4D9}" destId="{D13A6FC7-D19C-4AAB-9B4D-0E382531803A}" srcOrd="0" destOrd="2" presId="urn:microsoft.com/office/officeart/2005/8/layout/hList1"/>
    <dgm:cxn modelId="{698E19BC-EF67-4417-85A8-1C58770251BD}" type="presOf" srcId="{454BC4D2-E303-4036-B1A9-0099F5A221AD}" destId="{76ABF274-8E63-47D4-A50C-7EA6C57A67B1}" srcOrd="0" destOrd="1" presId="urn:microsoft.com/office/officeart/2005/8/layout/hList1"/>
    <dgm:cxn modelId="{B356E73B-F64C-4AE8-8A77-86D1F637CBE3}" type="presOf" srcId="{ACAA1368-F813-4038-A964-064FBB3ADB9F}" destId="{2C0E3677-8B32-466C-82BF-4929B99AE56E}" srcOrd="0" destOrd="0" presId="urn:microsoft.com/office/officeart/2005/8/layout/hList1"/>
    <dgm:cxn modelId="{E29C020C-EE8D-421B-AA3E-09AE5AF681F4}" srcId="{8F984EAC-E26E-4B2C-9026-133F2042592C}" destId="{D806BFB6-0E9A-4855-A2F0-D713C566964E}" srcOrd="1" destOrd="0" parTransId="{5429716F-AB8E-4314-8D1B-B08BEE0EFE0A}" sibTransId="{2923384C-BC01-4189-BDDA-4E1D5256C56A}"/>
    <dgm:cxn modelId="{848DD03C-9B93-4C22-9FE6-567F2F2F751E}" type="presOf" srcId="{1CAE27E6-B0A1-4F0E-822C-3717F6819C75}" destId="{4D4A005A-2182-4F1D-8645-1FB63CC3C7FE}" srcOrd="0" destOrd="0" presId="urn:microsoft.com/office/officeart/2005/8/layout/hList1"/>
    <dgm:cxn modelId="{6D33195A-FF99-499E-8211-E70162532680}" srcId="{8F984EAC-E26E-4B2C-9026-133F2042592C}" destId="{B1BB6D55-0DEC-4CF6-AD59-D1149EC61660}" srcOrd="2" destOrd="0" parTransId="{843A451D-7810-4627-941C-7D044236081F}" sibTransId="{D0BFE617-A4C9-4092-BB39-18EE0A7D20C5}"/>
    <dgm:cxn modelId="{19798E96-A068-4A68-95BE-8A380E7347ED}" srcId="{E001C5DD-4D9D-406A-8735-97B80A07F14E}" destId="{EDBDDAD1-A594-4A9C-9546-EC41E46D3EA3}" srcOrd="0" destOrd="0" parTransId="{19FE0599-9132-41ED-9BBC-903600118AE6}" sibTransId="{9B7F6230-FA2B-4448-9D36-454E6521874E}"/>
    <dgm:cxn modelId="{F0895137-20CD-49EF-B1A4-A7DC72BBCA9E}" srcId="{1CAE27E6-B0A1-4F0E-822C-3717F6819C75}" destId="{4356A2AA-F4FB-419A-8122-A5FB6C54C1CB}" srcOrd="2" destOrd="0" parTransId="{56BECEAB-3761-406B-849C-A467B7E9B183}" sibTransId="{6582221E-3DF4-4D0C-A1CA-5B1E2187C3B6}"/>
    <dgm:cxn modelId="{56399538-4901-43EF-95A5-110CDD325EFF}" type="presOf" srcId="{10A2E00A-3DAD-4B52-B2C2-E0A949B307DA}" destId="{13B4C3CB-D6E5-42C6-9872-13783BDA98CB}" srcOrd="0" destOrd="1" presId="urn:microsoft.com/office/officeart/2005/8/layout/hList1"/>
    <dgm:cxn modelId="{E7F325A4-90AC-4EFD-BF90-50D82788348A}" type="presOf" srcId="{8AA5B596-7218-487C-99B3-1227D3056636}" destId="{76ABF274-8E63-47D4-A50C-7EA6C57A67B1}" srcOrd="0" destOrd="4" presId="urn:microsoft.com/office/officeart/2005/8/layout/hList1"/>
    <dgm:cxn modelId="{18D10321-8F3A-42F7-A334-711DB6057728}" srcId="{3E3EE81C-294B-4F95-BC76-2301EDA7B578}" destId="{ADF21A1B-08BA-4B07-96FD-87C414EF6EDB}" srcOrd="1" destOrd="0" parTransId="{A8858541-ED46-4FBC-BA60-F4EE711458C7}" sibTransId="{CB7FDA60-B4FB-40EF-B0B4-9A38F9E2C133}"/>
    <dgm:cxn modelId="{7778F6F5-F28F-4B02-9DE5-36A9DCC96118}" srcId="{3E3EE81C-294B-4F95-BC76-2301EDA7B578}" destId="{30C02C68-729A-423A-9FD0-2C29FC1E7873}" srcOrd="0" destOrd="0" parTransId="{664EE557-EB56-4C25-8F96-CFDA80A7134E}" sibTransId="{C195419F-3548-43DF-B13F-FDA4AF0BCA24}"/>
    <dgm:cxn modelId="{9947F7DF-CEBC-43FE-B598-2248E254B427}" type="presOf" srcId="{0FB15BAF-6EBD-43CD-BD5A-6FF79BDC4A61}" destId="{13B4C3CB-D6E5-42C6-9872-13783BDA98CB}" srcOrd="0" destOrd="0" presId="urn:microsoft.com/office/officeart/2005/8/layout/hList1"/>
    <dgm:cxn modelId="{993F1A18-1D5A-4CCE-85BC-4214A5A9BE17}" type="presOf" srcId="{1537B0C0-7E04-4491-B0A8-E06894F5A0A8}" destId="{13B4C3CB-D6E5-42C6-9872-13783BDA98CB}" srcOrd="0" destOrd="2" presId="urn:microsoft.com/office/officeart/2005/8/layout/hList1"/>
    <dgm:cxn modelId="{02C542C8-150E-4720-AF9F-BB686E0730D4}" type="presOf" srcId="{5C2AD7A4-75B9-49B4-AF7D-F3B11B422975}" destId="{57CA8D6A-31CE-450B-B11C-EDBB0AA0AF55}" srcOrd="0" destOrd="0" presId="urn:microsoft.com/office/officeart/2005/8/layout/hList1"/>
    <dgm:cxn modelId="{199879BC-0548-4DD1-8F71-5961BE671B55}" srcId="{5C2AD7A4-75B9-49B4-AF7D-F3B11B422975}" destId="{3E3EE81C-294B-4F95-BC76-2301EDA7B578}" srcOrd="4" destOrd="0" parTransId="{5B0CFCC9-7241-4FC7-AB61-7BA7A89901D4}" sibTransId="{FC08422D-6FFB-4CF4-8F36-F8514D9FF6E8}"/>
    <dgm:cxn modelId="{514A6633-5D91-44F3-8FDD-0B0AC41CBEE4}" type="presOf" srcId="{30C02C68-729A-423A-9FD0-2C29FC1E7873}" destId="{419D872C-E231-4865-B5C0-C0BD6188A258}" srcOrd="0" destOrd="0" presId="urn:microsoft.com/office/officeart/2005/8/layout/hList1"/>
    <dgm:cxn modelId="{610F6038-19DF-4E82-937A-D07A9CF80EF1}" type="presOf" srcId="{A2E63F05-3EAC-43CC-BF36-DA17DDD92507}" destId="{76ABF274-8E63-47D4-A50C-7EA6C57A67B1}" srcOrd="0" destOrd="3" presId="urn:microsoft.com/office/officeart/2005/8/layout/hList1"/>
    <dgm:cxn modelId="{43E857FF-9AEA-43C0-8527-6F0A2588570A}" type="presOf" srcId="{3E3EE81C-294B-4F95-BC76-2301EDA7B578}" destId="{165C18D9-DA3F-4637-B0A4-4238A0CDB0BF}" srcOrd="0" destOrd="0" presId="urn:microsoft.com/office/officeart/2005/8/layout/hList1"/>
    <dgm:cxn modelId="{ABBCCC75-664A-4E17-8732-B0142BF20F5C}" srcId="{8F984EAC-E26E-4B2C-9026-133F2042592C}" destId="{ACAA1368-F813-4038-A964-064FBB3ADB9F}" srcOrd="0" destOrd="0" parTransId="{EDFA502F-5842-4ACD-8D1C-6BBF7C354AA2}" sibTransId="{72FE5FC1-BA0C-4F26-8215-CCF8706304A1}"/>
    <dgm:cxn modelId="{B7E8B1A8-A73B-41CB-909C-56FDAB2E8543}" type="presOf" srcId="{8F984EAC-E26E-4B2C-9026-133F2042592C}" destId="{BC680E84-45FD-4EAD-8B95-4F0FD8EEF932}" srcOrd="0" destOrd="0" presId="urn:microsoft.com/office/officeart/2005/8/layout/hList1"/>
    <dgm:cxn modelId="{6539027C-7D08-4BDF-BD1A-8BF2DC695DDC}" srcId="{77056DA6-FB0D-48DF-B37F-B3DADC6E8F8B}" destId="{10A2E00A-3DAD-4B52-B2C2-E0A949B307DA}" srcOrd="1" destOrd="0" parTransId="{38818EA8-1490-447E-8E35-FC32F61491FB}" sibTransId="{BBEC1D70-7ACB-4DCE-BAC2-303633012E43}"/>
    <dgm:cxn modelId="{E8CB6CA8-4F12-4ED2-8251-437D7F64A7FF}" srcId="{E001C5DD-4D9D-406A-8735-97B80A07F14E}" destId="{F09DC793-7B4C-4C26-A237-302CE1DEE4D9}" srcOrd="2" destOrd="0" parTransId="{706424CE-A35F-4E34-A8A4-A3DDE2CAE7AA}" sibTransId="{70647D83-7847-4876-AC12-36796BE69039}"/>
    <dgm:cxn modelId="{0299A734-3F7C-42CB-8AC1-AFB27A0C2FDC}" srcId="{1CAE27E6-B0A1-4F0E-822C-3717F6819C75}" destId="{A2E63F05-3EAC-43CC-BF36-DA17DDD92507}" srcOrd="3" destOrd="0" parTransId="{A03A3859-04C2-48AD-ABCA-2D2757B9EDEF}" sibTransId="{AA830284-9249-419C-9373-E215A30AA7F5}"/>
    <dgm:cxn modelId="{7EFAA4E0-961F-4481-89FE-EB544C10C147}" type="presOf" srcId="{B1BB6D55-0DEC-4CF6-AD59-D1149EC61660}" destId="{2C0E3677-8B32-466C-82BF-4929B99AE56E}" srcOrd="0" destOrd="2" presId="urn:microsoft.com/office/officeart/2005/8/layout/hList1"/>
    <dgm:cxn modelId="{1F710F56-7D3E-4934-B612-3523427026C2}" type="presParOf" srcId="{57CA8D6A-31CE-450B-B11C-EDBB0AA0AF55}" destId="{23123D80-934D-4D69-A866-D72371C72984}" srcOrd="0" destOrd="0" presId="urn:microsoft.com/office/officeart/2005/8/layout/hList1"/>
    <dgm:cxn modelId="{F2499CE4-4510-419C-AA35-BFAF779B8D8C}" type="presParOf" srcId="{23123D80-934D-4D69-A866-D72371C72984}" destId="{FC941035-8262-49BF-BDC5-EFA35D1BF2AE}" srcOrd="0" destOrd="0" presId="urn:microsoft.com/office/officeart/2005/8/layout/hList1"/>
    <dgm:cxn modelId="{1259F4B0-4382-4CBC-B963-84CC6AB6CC8B}" type="presParOf" srcId="{23123D80-934D-4D69-A866-D72371C72984}" destId="{13B4C3CB-D6E5-42C6-9872-13783BDA98CB}" srcOrd="1" destOrd="0" presId="urn:microsoft.com/office/officeart/2005/8/layout/hList1"/>
    <dgm:cxn modelId="{0EF2D8A4-0C24-40AD-BF3F-D530EC20744A}" type="presParOf" srcId="{57CA8D6A-31CE-450B-B11C-EDBB0AA0AF55}" destId="{2638EDA3-7DC1-46F4-966C-87D7F019094F}" srcOrd="1" destOrd="0" presId="urn:microsoft.com/office/officeart/2005/8/layout/hList1"/>
    <dgm:cxn modelId="{1D5FC920-4008-4149-B633-61D2CFDF73CE}" type="presParOf" srcId="{57CA8D6A-31CE-450B-B11C-EDBB0AA0AF55}" destId="{81200497-FF59-4920-9BF0-17C78044D445}" srcOrd="2" destOrd="0" presId="urn:microsoft.com/office/officeart/2005/8/layout/hList1"/>
    <dgm:cxn modelId="{4952B36F-9D43-410B-8121-15FFD5879DB8}" type="presParOf" srcId="{81200497-FF59-4920-9BF0-17C78044D445}" destId="{D9BE0391-DCA1-4048-91F0-39221F646EE4}" srcOrd="0" destOrd="0" presId="urn:microsoft.com/office/officeart/2005/8/layout/hList1"/>
    <dgm:cxn modelId="{5ABE7826-035A-4785-B3B5-2D4911251C57}" type="presParOf" srcId="{81200497-FF59-4920-9BF0-17C78044D445}" destId="{D13A6FC7-D19C-4AAB-9B4D-0E382531803A}" srcOrd="1" destOrd="0" presId="urn:microsoft.com/office/officeart/2005/8/layout/hList1"/>
    <dgm:cxn modelId="{D7A32FB2-C161-4633-969F-A275D1FEA48F}" type="presParOf" srcId="{57CA8D6A-31CE-450B-B11C-EDBB0AA0AF55}" destId="{62FE7840-2046-4B5A-9CF2-72085E22D709}" srcOrd="3" destOrd="0" presId="urn:microsoft.com/office/officeart/2005/8/layout/hList1"/>
    <dgm:cxn modelId="{8F564E99-75EF-4FA5-B295-EB213A4DC1F0}" type="presParOf" srcId="{57CA8D6A-31CE-450B-B11C-EDBB0AA0AF55}" destId="{0455BB8E-72A3-4184-B964-97C86BB5DCB0}" srcOrd="4" destOrd="0" presId="urn:microsoft.com/office/officeart/2005/8/layout/hList1"/>
    <dgm:cxn modelId="{6C1FF373-CDC9-49FC-A9D3-1F3783F5BDF4}" type="presParOf" srcId="{0455BB8E-72A3-4184-B964-97C86BB5DCB0}" destId="{4D4A005A-2182-4F1D-8645-1FB63CC3C7FE}" srcOrd="0" destOrd="0" presId="urn:microsoft.com/office/officeart/2005/8/layout/hList1"/>
    <dgm:cxn modelId="{EA4F4C1E-8F25-4860-9FDB-87D313839942}" type="presParOf" srcId="{0455BB8E-72A3-4184-B964-97C86BB5DCB0}" destId="{76ABF274-8E63-47D4-A50C-7EA6C57A67B1}" srcOrd="1" destOrd="0" presId="urn:microsoft.com/office/officeart/2005/8/layout/hList1"/>
    <dgm:cxn modelId="{C9B6C71E-3DC3-495E-947F-A69E0A0FA21B}" type="presParOf" srcId="{57CA8D6A-31CE-450B-B11C-EDBB0AA0AF55}" destId="{D03B5353-5456-410F-9D08-15C173174D95}" srcOrd="5" destOrd="0" presId="urn:microsoft.com/office/officeart/2005/8/layout/hList1"/>
    <dgm:cxn modelId="{5F290BCD-D198-4C97-9655-437F0F9A1F43}" type="presParOf" srcId="{57CA8D6A-31CE-450B-B11C-EDBB0AA0AF55}" destId="{95AE98D0-199F-42DA-A391-26D969069C17}" srcOrd="6" destOrd="0" presId="urn:microsoft.com/office/officeart/2005/8/layout/hList1"/>
    <dgm:cxn modelId="{8DE6DA36-370A-4F5F-B4BC-BE816771CCC6}" type="presParOf" srcId="{95AE98D0-199F-42DA-A391-26D969069C17}" destId="{BC680E84-45FD-4EAD-8B95-4F0FD8EEF932}" srcOrd="0" destOrd="0" presId="urn:microsoft.com/office/officeart/2005/8/layout/hList1"/>
    <dgm:cxn modelId="{BABC27F4-A9FB-4F64-8E83-E245AB659F10}" type="presParOf" srcId="{95AE98D0-199F-42DA-A391-26D969069C17}" destId="{2C0E3677-8B32-466C-82BF-4929B99AE56E}" srcOrd="1" destOrd="0" presId="urn:microsoft.com/office/officeart/2005/8/layout/hList1"/>
    <dgm:cxn modelId="{012D2ADA-D3F0-4261-9213-9B6D0CDB2482}" type="presParOf" srcId="{57CA8D6A-31CE-450B-B11C-EDBB0AA0AF55}" destId="{8212781B-DD83-419F-8EE9-475A75843D28}" srcOrd="7" destOrd="0" presId="urn:microsoft.com/office/officeart/2005/8/layout/hList1"/>
    <dgm:cxn modelId="{5AD39067-79FB-4039-B2E1-DD49790C61B4}" type="presParOf" srcId="{57CA8D6A-31CE-450B-B11C-EDBB0AA0AF55}" destId="{0A016A64-0CA2-462C-9E2C-7367C39ED8CC}" srcOrd="8" destOrd="0" presId="urn:microsoft.com/office/officeart/2005/8/layout/hList1"/>
    <dgm:cxn modelId="{3D1AEDB9-8583-421B-8A7C-48EE8DD08137}" type="presParOf" srcId="{0A016A64-0CA2-462C-9E2C-7367C39ED8CC}" destId="{165C18D9-DA3F-4637-B0A4-4238A0CDB0BF}" srcOrd="0" destOrd="0" presId="urn:microsoft.com/office/officeart/2005/8/layout/hList1"/>
    <dgm:cxn modelId="{2CAC804C-F7CF-48AF-BB40-0C4489B88B32}" type="presParOf" srcId="{0A016A64-0CA2-462C-9E2C-7367C39ED8CC}" destId="{419D872C-E231-4865-B5C0-C0BD6188A2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80D985-0DC2-4BE7-B4F0-FB259E4A02B1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8D4FDD-397B-41B4-AF53-393815A51591}">
      <dgm:prSet phldrT="[Text]" custT="1"/>
      <dgm:spPr>
        <a:solidFill>
          <a:srgbClr val="FFC000"/>
        </a:solidFill>
      </dgm:spPr>
      <dgm:t>
        <a:bodyPr/>
        <a:lstStyle/>
        <a:p>
          <a:r>
            <a:rPr lang="es-ES" sz="2000" noProof="0" dirty="0" smtClean="0"/>
            <a:t>Revisión temática Big Data</a:t>
          </a:r>
        </a:p>
        <a:p>
          <a:r>
            <a:rPr lang="en-US" sz="1400" dirty="0" err="1" smtClean="0"/>
            <a:t>Recopilar</a:t>
          </a:r>
          <a:r>
            <a:rPr lang="en-US" sz="1400" dirty="0" smtClean="0"/>
            <a:t> </a:t>
          </a:r>
          <a:r>
            <a:rPr lang="en-US" sz="1400" dirty="0" err="1" smtClean="0"/>
            <a:t>evidencia</a:t>
          </a:r>
          <a:r>
            <a:rPr lang="en-US" sz="1400" dirty="0" smtClean="0"/>
            <a:t> </a:t>
          </a:r>
          <a:r>
            <a:rPr lang="en-US" sz="1400" dirty="0" err="1" smtClean="0"/>
            <a:t>empírica</a:t>
          </a:r>
          <a:r>
            <a:rPr lang="en-US" sz="1400" dirty="0" smtClean="0"/>
            <a:t> </a:t>
          </a:r>
          <a:r>
            <a:rPr lang="en-US" sz="1400" dirty="0" err="1" smtClean="0"/>
            <a:t>sobre</a:t>
          </a:r>
          <a:r>
            <a:rPr lang="en-US" sz="1400" dirty="0" smtClean="0"/>
            <a:t>:</a:t>
          </a:r>
        </a:p>
        <a:p>
          <a:r>
            <a:rPr lang="es-ES" sz="1400" dirty="0" smtClean="0"/>
            <a:t>Beneficios y riesgos en precios, suscripción, ventas y reclamaciones.</a:t>
          </a:r>
          <a:endParaRPr lang="en-US" sz="1400" dirty="0" smtClean="0"/>
        </a:p>
        <a:p>
          <a:r>
            <a:rPr lang="en-US" sz="1400" dirty="0" err="1" smtClean="0"/>
            <a:t>Inclusión</a:t>
          </a:r>
          <a:r>
            <a:rPr lang="en-US" sz="1400" dirty="0" smtClean="0"/>
            <a:t> </a:t>
          </a:r>
          <a:r>
            <a:rPr lang="en-US" sz="1400" dirty="0" err="1" smtClean="0"/>
            <a:t>financiera</a:t>
          </a:r>
          <a:r>
            <a:rPr lang="en-US" sz="1400" dirty="0" smtClean="0"/>
            <a:t> y </a:t>
          </a:r>
          <a:r>
            <a:rPr lang="en-US" sz="1400" dirty="0" err="1" smtClean="0"/>
            <a:t>exclusión</a:t>
          </a:r>
          <a:r>
            <a:rPr lang="en-US" sz="1400" dirty="0" smtClean="0"/>
            <a:t>.</a:t>
          </a:r>
        </a:p>
        <a:p>
          <a:r>
            <a:rPr lang="es-ES" sz="1400" dirty="0" smtClean="0"/>
            <a:t>Segmentación de consumidores y trato justo de los consumidores.</a:t>
          </a:r>
          <a:endParaRPr lang="en-US" sz="1400" dirty="0" smtClean="0"/>
        </a:p>
      </dgm:t>
    </dgm:pt>
    <dgm:pt modelId="{6B5FA5E6-EECA-48BE-A145-EFFBAB9C0D53}" type="parTrans" cxnId="{F18E8178-70CA-4763-AD11-B316582ED3E6}">
      <dgm:prSet/>
      <dgm:spPr/>
      <dgm:t>
        <a:bodyPr/>
        <a:lstStyle/>
        <a:p>
          <a:endParaRPr lang="en-US"/>
        </a:p>
      </dgm:t>
    </dgm:pt>
    <dgm:pt modelId="{4AE143CF-CB7D-4F41-82DD-908356F013A3}" type="sibTrans" cxnId="{F18E8178-70CA-4763-AD11-B316582ED3E6}">
      <dgm:prSet/>
      <dgm:spPr/>
      <dgm:t>
        <a:bodyPr/>
        <a:lstStyle/>
        <a:p>
          <a:endParaRPr lang="en-US"/>
        </a:p>
      </dgm:t>
    </dgm:pt>
    <dgm:pt modelId="{E7A24C55-282F-4C14-B579-589A60A49F67}">
      <dgm:prSet phldrT="[Text]" custT="1"/>
      <dgm:spPr/>
      <dgm:t>
        <a:bodyPr/>
        <a:lstStyle/>
        <a:p>
          <a:r>
            <a:rPr lang="en-US" sz="2000" dirty="0" smtClean="0"/>
            <a:t>Cyber </a:t>
          </a:r>
          <a:r>
            <a:rPr lang="en-US" sz="2000" dirty="0" err="1" smtClean="0"/>
            <a:t>Riesgo</a:t>
          </a:r>
          <a:endParaRPr lang="en-US" sz="2000" dirty="0" smtClean="0"/>
        </a:p>
      </dgm:t>
    </dgm:pt>
    <dgm:pt modelId="{243E705E-CDD2-46E7-8A05-9156ABF37AC8}" type="parTrans" cxnId="{AAA28A30-A843-46C2-A3DC-F6FAC3C63140}">
      <dgm:prSet/>
      <dgm:spPr/>
      <dgm:t>
        <a:bodyPr/>
        <a:lstStyle/>
        <a:p>
          <a:endParaRPr lang="en-US"/>
        </a:p>
      </dgm:t>
    </dgm:pt>
    <dgm:pt modelId="{556E4A95-F12B-4A5C-B889-6AFF4D747939}" type="sibTrans" cxnId="{AAA28A30-A843-46C2-A3DC-F6FAC3C63140}">
      <dgm:prSet/>
      <dgm:spPr/>
      <dgm:t>
        <a:bodyPr/>
        <a:lstStyle/>
        <a:p>
          <a:endParaRPr lang="en-US"/>
        </a:p>
      </dgm:t>
    </dgm:pt>
    <dgm:pt modelId="{22AC6ED5-38A9-4FFB-B121-79C26BB951B9}">
      <dgm:prSet phldrT="[Text]" custT="1"/>
      <dgm:spPr/>
      <dgm:t>
        <a:bodyPr/>
        <a:lstStyle/>
        <a:p>
          <a:r>
            <a:rPr lang="es-ES" sz="1600" noProof="0" dirty="0" smtClean="0"/>
            <a:t>Enfoques supervisores a </a:t>
          </a:r>
          <a:r>
            <a:rPr lang="es-ES" sz="1600" noProof="0" dirty="0" err="1" smtClean="0"/>
            <a:t>InsurTech</a:t>
          </a:r>
          <a:endParaRPr lang="es-ES" sz="1600" noProof="0" dirty="0" smtClean="0"/>
        </a:p>
      </dgm:t>
    </dgm:pt>
    <dgm:pt modelId="{80443793-1300-4C3D-995A-3FBD4B4E520B}" type="parTrans" cxnId="{35DB9DC9-8967-4EA1-A093-E7F747C367AC}">
      <dgm:prSet/>
      <dgm:spPr/>
      <dgm:t>
        <a:bodyPr/>
        <a:lstStyle/>
        <a:p>
          <a:endParaRPr lang="en-US"/>
        </a:p>
      </dgm:t>
    </dgm:pt>
    <dgm:pt modelId="{68BD1777-7F5A-4F49-82BE-A242055DAD7F}" type="sibTrans" cxnId="{35DB9DC9-8967-4EA1-A093-E7F747C367AC}">
      <dgm:prSet/>
      <dgm:spPr/>
      <dgm:t>
        <a:bodyPr/>
        <a:lstStyle/>
        <a:p>
          <a:endParaRPr lang="en-US"/>
        </a:p>
      </dgm:t>
    </dgm:pt>
    <dgm:pt modelId="{15E3C71F-6D76-43D6-9BA5-8B1C15E929C7}">
      <dgm:prSet phldrT="[Text]"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1600" dirty="0" smtClean="0"/>
            <a:t>Cloud Computing</a:t>
          </a:r>
        </a:p>
      </dgm:t>
    </dgm:pt>
    <dgm:pt modelId="{8C0681A0-1873-468E-BACC-3B061990354F}" type="parTrans" cxnId="{FD71F5A9-9B69-4902-9E1A-7EFF273522B7}">
      <dgm:prSet/>
      <dgm:spPr/>
      <dgm:t>
        <a:bodyPr/>
        <a:lstStyle/>
        <a:p>
          <a:endParaRPr lang="en-US"/>
        </a:p>
      </dgm:t>
    </dgm:pt>
    <dgm:pt modelId="{8F915169-C858-471F-BFF5-45C921293120}" type="sibTrans" cxnId="{FD71F5A9-9B69-4902-9E1A-7EFF273522B7}">
      <dgm:prSet/>
      <dgm:spPr/>
      <dgm:t>
        <a:bodyPr/>
        <a:lstStyle/>
        <a:p>
          <a:endParaRPr lang="en-US"/>
        </a:p>
      </dgm:t>
    </dgm:pt>
    <dgm:pt modelId="{B9746EB5-08B2-4672-9E42-8621A91DEB0D}">
      <dgm:prSet custT="1"/>
      <dgm:spPr/>
      <dgm:t>
        <a:bodyPr/>
        <a:lstStyle/>
        <a:p>
          <a:r>
            <a:rPr lang="es-ES" sz="1400" noProof="0" dirty="0" err="1" smtClean="0"/>
            <a:t>Sandboxes</a:t>
          </a:r>
          <a:r>
            <a:rPr lang="es-ES" sz="1400" noProof="0" dirty="0" smtClean="0"/>
            <a:t> e </a:t>
          </a:r>
          <a:r>
            <a:rPr lang="es-ES" sz="1400" noProof="0" dirty="0" err="1" smtClean="0"/>
            <a:t>innovation</a:t>
          </a:r>
          <a:r>
            <a:rPr lang="es-ES" sz="1400" noProof="0" dirty="0" smtClean="0"/>
            <a:t> </a:t>
          </a:r>
          <a:r>
            <a:rPr lang="es-ES" sz="1400" noProof="0" dirty="0" err="1" smtClean="0"/>
            <a:t>Hubs</a:t>
          </a:r>
          <a:r>
            <a:rPr lang="es-ES" sz="1400" noProof="0" dirty="0" smtClean="0"/>
            <a:t>.</a:t>
          </a:r>
          <a:endParaRPr lang="es-ES" sz="1400" noProof="0" dirty="0"/>
        </a:p>
      </dgm:t>
    </dgm:pt>
    <dgm:pt modelId="{641E12EF-663F-47A3-BA9B-49E4369A9AC2}" type="parTrans" cxnId="{137EB9F4-A65D-417A-AA5C-54BFE1D5BA59}">
      <dgm:prSet/>
      <dgm:spPr/>
      <dgm:t>
        <a:bodyPr/>
        <a:lstStyle/>
        <a:p>
          <a:endParaRPr lang="en-US"/>
        </a:p>
      </dgm:t>
    </dgm:pt>
    <dgm:pt modelId="{1FC9C7F7-5409-408A-91F6-16A940C05180}" type="sibTrans" cxnId="{137EB9F4-A65D-417A-AA5C-54BFE1D5BA59}">
      <dgm:prSet/>
      <dgm:spPr/>
      <dgm:t>
        <a:bodyPr/>
        <a:lstStyle/>
        <a:p>
          <a:endParaRPr lang="en-US"/>
        </a:p>
      </dgm:t>
    </dgm:pt>
    <dgm:pt modelId="{1BC6F35A-E262-4532-9E72-121B8039C728}">
      <dgm:prSet custT="1"/>
      <dgm:spPr/>
      <dgm:t>
        <a:bodyPr/>
        <a:lstStyle/>
        <a:p>
          <a:endParaRPr lang="en-US" sz="1400" dirty="0"/>
        </a:p>
      </dgm:t>
    </dgm:pt>
    <dgm:pt modelId="{F615ED70-3345-4B87-9820-E7B3A496925D}" type="parTrans" cxnId="{BCF35A53-86D0-43E2-B693-489F59D66C21}">
      <dgm:prSet/>
      <dgm:spPr/>
      <dgm:t>
        <a:bodyPr/>
        <a:lstStyle/>
        <a:p>
          <a:endParaRPr lang="en-US"/>
        </a:p>
      </dgm:t>
    </dgm:pt>
    <dgm:pt modelId="{B6C12EBE-E218-4EBA-9FB6-4470B5425C47}" type="sibTrans" cxnId="{BCF35A53-86D0-43E2-B693-489F59D66C21}">
      <dgm:prSet/>
      <dgm:spPr/>
      <dgm:t>
        <a:bodyPr/>
        <a:lstStyle/>
        <a:p>
          <a:endParaRPr lang="en-US"/>
        </a:p>
      </dgm:t>
    </dgm:pt>
    <dgm:pt modelId="{0A6AFC49-7EC6-4451-B253-F8E892BD1077}">
      <dgm:prSet custT="1"/>
      <dgm:spPr/>
      <dgm:t>
        <a:bodyPr/>
        <a:lstStyle/>
        <a:p>
          <a:r>
            <a:rPr lang="es-ES" sz="1400" noProof="0" dirty="0" smtClean="0"/>
            <a:t>Licencias.</a:t>
          </a:r>
          <a:endParaRPr lang="es-ES" sz="1400" noProof="0" dirty="0"/>
        </a:p>
      </dgm:t>
    </dgm:pt>
    <dgm:pt modelId="{B3B545C5-7501-4A79-9F3C-4AFA7BBF7C66}" type="parTrans" cxnId="{3F5F5436-A67E-4BC9-B799-5942117DD788}">
      <dgm:prSet/>
      <dgm:spPr/>
      <dgm:t>
        <a:bodyPr/>
        <a:lstStyle/>
        <a:p>
          <a:endParaRPr lang="en-US"/>
        </a:p>
      </dgm:t>
    </dgm:pt>
    <dgm:pt modelId="{589EB413-A293-49FA-B81A-41E2395EA7CF}" type="sibTrans" cxnId="{3F5F5436-A67E-4BC9-B799-5942117DD788}">
      <dgm:prSet/>
      <dgm:spPr/>
      <dgm:t>
        <a:bodyPr/>
        <a:lstStyle/>
        <a:p>
          <a:endParaRPr lang="en-US"/>
        </a:p>
      </dgm:t>
    </dgm:pt>
    <dgm:pt modelId="{2304EA0F-3F9F-4126-8257-2C5E099B89AD}">
      <dgm:prSet custT="1"/>
      <dgm:spPr/>
      <dgm:t>
        <a:bodyPr/>
        <a:lstStyle/>
        <a:p>
          <a:r>
            <a:rPr lang="es-ES" sz="1400" dirty="0" smtClean="0"/>
            <a:t>Cómo evaluar la materialidad de la externalización de la nube.</a:t>
          </a:r>
          <a:endParaRPr lang="en-US" sz="1400" dirty="0"/>
        </a:p>
      </dgm:t>
    </dgm:pt>
    <dgm:pt modelId="{9796DBC9-EA21-4EC3-807B-5938221E4CC2}" type="parTrans" cxnId="{065BC8C7-46CF-4CDF-8C6A-77EF630AAE74}">
      <dgm:prSet/>
      <dgm:spPr/>
      <dgm:t>
        <a:bodyPr/>
        <a:lstStyle/>
        <a:p>
          <a:endParaRPr lang="en-US"/>
        </a:p>
      </dgm:t>
    </dgm:pt>
    <dgm:pt modelId="{F310338A-2E0A-4BA1-8FEC-E67EBFC9D7EE}" type="sibTrans" cxnId="{065BC8C7-46CF-4CDF-8C6A-77EF630AAE74}">
      <dgm:prSet/>
      <dgm:spPr/>
      <dgm:t>
        <a:bodyPr/>
        <a:lstStyle/>
        <a:p>
          <a:endParaRPr lang="en-US"/>
        </a:p>
      </dgm:t>
    </dgm:pt>
    <dgm:pt modelId="{CE0ACE43-7959-4FD6-9661-959586B9D1BD}">
      <dgm:prSet custT="1"/>
      <dgm:spPr/>
      <dgm:t>
        <a:bodyPr/>
        <a:lstStyle/>
        <a:p>
          <a:r>
            <a:rPr lang="es-ES" sz="1400" dirty="0" smtClean="0"/>
            <a:t>Pólizas de seguro y acumulación de riesgos.</a:t>
          </a:r>
          <a:endParaRPr lang="en-US" sz="1400" dirty="0"/>
        </a:p>
      </dgm:t>
    </dgm:pt>
    <dgm:pt modelId="{464F6E97-442D-4A9A-B9AB-D2C6E93FEDF2}" type="sibTrans" cxnId="{AFBA9743-EC9D-4924-A339-921C28126EC9}">
      <dgm:prSet/>
      <dgm:spPr/>
      <dgm:t>
        <a:bodyPr/>
        <a:lstStyle/>
        <a:p>
          <a:endParaRPr lang="en-US"/>
        </a:p>
      </dgm:t>
    </dgm:pt>
    <dgm:pt modelId="{29A34AC2-4034-4579-9D69-E2D1CBC45798}" type="parTrans" cxnId="{AFBA9743-EC9D-4924-A339-921C28126EC9}">
      <dgm:prSet/>
      <dgm:spPr/>
      <dgm:t>
        <a:bodyPr/>
        <a:lstStyle/>
        <a:p>
          <a:endParaRPr lang="en-US"/>
        </a:p>
      </dgm:t>
    </dgm:pt>
    <dgm:pt modelId="{C2FA8FEB-A508-4C11-973C-7838717A8FA1}">
      <dgm:prSet custT="1"/>
      <dgm:spPr/>
      <dgm:t>
        <a:bodyPr/>
        <a:lstStyle/>
        <a:p>
          <a:r>
            <a:rPr lang="es-ES" sz="1400" dirty="0" smtClean="0"/>
            <a:t>Prácticas de supervisión.</a:t>
          </a:r>
          <a:endParaRPr lang="en-US" sz="1400" dirty="0" smtClean="0"/>
        </a:p>
      </dgm:t>
    </dgm:pt>
    <dgm:pt modelId="{89593363-E891-487A-955B-6DCC751BD06C}" type="parTrans" cxnId="{82605B19-108F-4246-BA0B-6FCBB7319D52}">
      <dgm:prSet/>
      <dgm:spPr/>
      <dgm:t>
        <a:bodyPr/>
        <a:lstStyle/>
        <a:p>
          <a:endParaRPr lang="en-US"/>
        </a:p>
      </dgm:t>
    </dgm:pt>
    <dgm:pt modelId="{29B1F3FF-C63F-47AB-8474-F4605A352956}" type="sibTrans" cxnId="{82605B19-108F-4246-BA0B-6FCBB7319D52}">
      <dgm:prSet/>
      <dgm:spPr/>
      <dgm:t>
        <a:bodyPr/>
        <a:lstStyle/>
        <a:p>
          <a:endParaRPr lang="en-US"/>
        </a:p>
      </dgm:t>
    </dgm:pt>
    <dgm:pt modelId="{BF7BA823-FF94-4864-8717-868894FACAAE}">
      <dgm:prSet custT="1"/>
      <dgm:spPr/>
      <dgm:t>
        <a:bodyPr/>
        <a:lstStyle/>
        <a:p>
          <a:r>
            <a:rPr lang="es-ES" sz="1400" dirty="0" smtClean="0"/>
            <a:t>Considerar el desarrollo de un posible marco de pruebas de resistencia cibernética para los participantes importantes del mercado.</a:t>
          </a:r>
          <a:endParaRPr lang="en-US" sz="1400" dirty="0" smtClean="0"/>
        </a:p>
      </dgm:t>
    </dgm:pt>
    <dgm:pt modelId="{1C670427-1F1C-41D7-927D-DE58E74DE4D4}" type="parTrans" cxnId="{64D46975-CBF2-417E-A2F5-58BA27860996}">
      <dgm:prSet/>
      <dgm:spPr/>
      <dgm:t>
        <a:bodyPr/>
        <a:lstStyle/>
        <a:p>
          <a:endParaRPr lang="en-US"/>
        </a:p>
      </dgm:t>
    </dgm:pt>
    <dgm:pt modelId="{92F8A6AC-A2AA-4B9E-B1F2-3625A6E686C6}" type="sibTrans" cxnId="{64D46975-CBF2-417E-A2F5-58BA27860996}">
      <dgm:prSet/>
      <dgm:spPr/>
      <dgm:t>
        <a:bodyPr/>
        <a:lstStyle/>
        <a:p>
          <a:endParaRPr lang="en-US"/>
        </a:p>
      </dgm:t>
    </dgm:pt>
    <dgm:pt modelId="{C9D60CE8-BE4B-4A47-A859-C120E3958C91}">
      <dgm:prSet phldrT="[Text]"/>
      <dgm:spPr/>
      <dgm:t>
        <a:bodyPr/>
        <a:lstStyle/>
        <a:p>
          <a:r>
            <a:rPr lang="en-US" dirty="0" smtClean="0"/>
            <a:t>EIOPA Insurtech Task Force</a:t>
          </a:r>
          <a:endParaRPr lang="en-US" dirty="0"/>
        </a:p>
      </dgm:t>
    </dgm:pt>
    <dgm:pt modelId="{70911D9F-F82D-468F-905D-366E1A0E27C7}" type="sibTrans" cxnId="{8C395279-3A60-48E4-9C90-6B193D359152}">
      <dgm:prSet/>
      <dgm:spPr/>
      <dgm:t>
        <a:bodyPr/>
        <a:lstStyle/>
        <a:p>
          <a:endParaRPr lang="en-US"/>
        </a:p>
      </dgm:t>
    </dgm:pt>
    <dgm:pt modelId="{3F72F0BD-46EB-4F2F-8CFF-F9004996B36A}" type="parTrans" cxnId="{8C395279-3A60-48E4-9C90-6B193D359152}">
      <dgm:prSet/>
      <dgm:spPr/>
      <dgm:t>
        <a:bodyPr/>
        <a:lstStyle/>
        <a:p>
          <a:endParaRPr lang="en-US"/>
        </a:p>
      </dgm:t>
    </dgm:pt>
    <dgm:pt modelId="{143616E6-95AD-4F02-988F-95396B8A9476}">
      <dgm:prSet custT="1"/>
      <dgm:spPr/>
      <dgm:t>
        <a:bodyPr/>
        <a:lstStyle/>
        <a:p>
          <a:r>
            <a:rPr lang="es-ES" sz="1400" noProof="0" dirty="0" smtClean="0"/>
            <a:t>Barreras a la innovación.</a:t>
          </a:r>
          <a:endParaRPr lang="es-ES" sz="1400" noProof="0" dirty="0"/>
        </a:p>
      </dgm:t>
    </dgm:pt>
    <dgm:pt modelId="{F73C21FE-590A-403F-A932-C6777C861DE6}" type="parTrans" cxnId="{4877865C-D11D-4EEB-BE24-F145D05A4801}">
      <dgm:prSet/>
      <dgm:spPr/>
      <dgm:t>
        <a:bodyPr/>
        <a:lstStyle/>
        <a:p>
          <a:endParaRPr lang="en-US"/>
        </a:p>
      </dgm:t>
    </dgm:pt>
    <dgm:pt modelId="{CCE18356-6E19-4D94-B70B-614A73123541}" type="sibTrans" cxnId="{4877865C-D11D-4EEB-BE24-F145D05A4801}">
      <dgm:prSet/>
      <dgm:spPr/>
      <dgm:t>
        <a:bodyPr/>
        <a:lstStyle/>
        <a:p>
          <a:endParaRPr lang="en-US"/>
        </a:p>
      </dgm:t>
    </dgm:pt>
    <dgm:pt modelId="{BF6033EA-AAA4-436B-8365-E80F55E64D17}">
      <dgm:prSet custT="1"/>
      <dgm:spPr/>
      <dgm:t>
        <a:bodyPr/>
        <a:lstStyle/>
        <a:p>
          <a:r>
            <a:rPr lang="es-ES" sz="1400" dirty="0"/>
            <a:t>Derecho de las autoridades supervisoras de acceso físico a los locales.</a:t>
          </a:r>
          <a:endParaRPr lang="en-US" sz="1400" dirty="0"/>
        </a:p>
      </dgm:t>
    </dgm:pt>
    <dgm:pt modelId="{C2B9D33A-82D1-4432-8E5F-421D71B0AF08}" type="parTrans" cxnId="{61113267-0DAF-44FC-AC14-F65ECBB7565B}">
      <dgm:prSet/>
      <dgm:spPr/>
      <dgm:t>
        <a:bodyPr/>
        <a:lstStyle/>
        <a:p>
          <a:endParaRPr lang="en-US"/>
        </a:p>
      </dgm:t>
    </dgm:pt>
    <dgm:pt modelId="{7EC271D4-C144-47D1-AD99-8E54273E9C47}" type="sibTrans" cxnId="{61113267-0DAF-44FC-AC14-F65ECBB7565B}">
      <dgm:prSet/>
      <dgm:spPr/>
      <dgm:t>
        <a:bodyPr/>
        <a:lstStyle/>
        <a:p>
          <a:endParaRPr lang="en-US"/>
        </a:p>
      </dgm:t>
    </dgm:pt>
    <dgm:pt modelId="{A6BDB5F3-118A-4D83-88E9-B760819DFF68}">
      <dgm:prSet custT="1"/>
      <dgm:spPr/>
      <dgm:t>
        <a:bodyPr/>
        <a:lstStyle/>
        <a:p>
          <a:r>
            <a:rPr lang="es-ES" sz="1400" dirty="0"/>
            <a:t>Planes de contingencia y estrategias de salida.</a:t>
          </a:r>
          <a:endParaRPr lang="en-US" sz="1400" dirty="0"/>
        </a:p>
      </dgm:t>
    </dgm:pt>
    <dgm:pt modelId="{F1233D93-8B1D-4E7D-80FF-FC5E5F46015A}" type="parTrans" cxnId="{3C71ECB4-8D52-4BE9-9402-67399B9AA203}">
      <dgm:prSet/>
      <dgm:spPr/>
      <dgm:t>
        <a:bodyPr/>
        <a:lstStyle/>
        <a:p>
          <a:endParaRPr lang="en-US"/>
        </a:p>
      </dgm:t>
    </dgm:pt>
    <dgm:pt modelId="{491FC136-A885-41C4-A6A3-102862D60AB8}" type="sibTrans" cxnId="{3C71ECB4-8D52-4BE9-9402-67399B9AA203}">
      <dgm:prSet/>
      <dgm:spPr/>
      <dgm:t>
        <a:bodyPr/>
        <a:lstStyle/>
        <a:p>
          <a:endParaRPr lang="en-US"/>
        </a:p>
      </dgm:t>
    </dgm:pt>
    <dgm:pt modelId="{743F380A-EDD5-4DA2-9C4A-FBD62D11985F}" type="pres">
      <dgm:prSet presAssocID="{6280D985-0DC2-4BE7-B4F0-FB259E4A02B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C9806-03A0-46E3-86CE-E3D7F24F212E}" type="pres">
      <dgm:prSet presAssocID="{6280D985-0DC2-4BE7-B4F0-FB259E4A02B1}" presName="matrix" presStyleCnt="0"/>
      <dgm:spPr/>
    </dgm:pt>
    <dgm:pt modelId="{321E5A72-EC03-4FFE-8BBE-C1697D2B474F}" type="pres">
      <dgm:prSet presAssocID="{6280D985-0DC2-4BE7-B4F0-FB259E4A02B1}" presName="tile1" presStyleLbl="node1" presStyleIdx="0" presStyleCnt="4"/>
      <dgm:spPr/>
      <dgm:t>
        <a:bodyPr/>
        <a:lstStyle/>
        <a:p>
          <a:endParaRPr lang="en-US"/>
        </a:p>
      </dgm:t>
    </dgm:pt>
    <dgm:pt modelId="{AE42376C-120C-49C3-8F48-05B63F947D5E}" type="pres">
      <dgm:prSet presAssocID="{6280D985-0DC2-4BE7-B4F0-FB259E4A02B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74C23-4BF2-4A90-8C2E-9FE3997755EF}" type="pres">
      <dgm:prSet presAssocID="{6280D985-0DC2-4BE7-B4F0-FB259E4A02B1}" presName="tile2" presStyleLbl="node1" presStyleIdx="1" presStyleCnt="4"/>
      <dgm:spPr/>
      <dgm:t>
        <a:bodyPr/>
        <a:lstStyle/>
        <a:p>
          <a:endParaRPr lang="en-US"/>
        </a:p>
      </dgm:t>
    </dgm:pt>
    <dgm:pt modelId="{F090C68B-0F54-438A-85F3-F644039C2E7F}" type="pres">
      <dgm:prSet presAssocID="{6280D985-0DC2-4BE7-B4F0-FB259E4A02B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BD6CE-26CE-40D5-949D-FEA43C52F8FD}" type="pres">
      <dgm:prSet presAssocID="{6280D985-0DC2-4BE7-B4F0-FB259E4A02B1}" presName="tile3" presStyleLbl="node1" presStyleIdx="2" presStyleCnt="4"/>
      <dgm:spPr/>
      <dgm:t>
        <a:bodyPr/>
        <a:lstStyle/>
        <a:p>
          <a:endParaRPr lang="en-US"/>
        </a:p>
      </dgm:t>
    </dgm:pt>
    <dgm:pt modelId="{0646630B-F803-4152-A385-E080BD61F076}" type="pres">
      <dgm:prSet presAssocID="{6280D985-0DC2-4BE7-B4F0-FB259E4A02B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249F1-0163-42EF-8049-F61F52B1B0EA}" type="pres">
      <dgm:prSet presAssocID="{6280D985-0DC2-4BE7-B4F0-FB259E4A02B1}" presName="tile4" presStyleLbl="node1" presStyleIdx="3" presStyleCnt="4"/>
      <dgm:spPr/>
      <dgm:t>
        <a:bodyPr/>
        <a:lstStyle/>
        <a:p>
          <a:endParaRPr lang="en-US"/>
        </a:p>
      </dgm:t>
    </dgm:pt>
    <dgm:pt modelId="{2A85DF6F-3579-42AB-85A7-0C958FCB51EF}" type="pres">
      <dgm:prSet presAssocID="{6280D985-0DC2-4BE7-B4F0-FB259E4A02B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F6F05-FB78-46BB-90AC-D2AF972EB8E6}" type="pres">
      <dgm:prSet presAssocID="{6280D985-0DC2-4BE7-B4F0-FB259E4A02B1}" presName="centerTile" presStyleLbl="fgShp" presStyleIdx="0" presStyleCnt="1" custFlipHor="1" custScaleX="76450" custScaleY="60897" custLinFactNeighborX="-10344" custLinFactNeighborY="1068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2ED4544-525A-404A-89DB-4E61A979DA1E}" type="presOf" srcId="{718D4FDD-397B-41B4-AF53-393815A51591}" destId="{AE42376C-120C-49C3-8F48-05B63F947D5E}" srcOrd="1" destOrd="0" presId="urn:microsoft.com/office/officeart/2005/8/layout/matrix1"/>
    <dgm:cxn modelId="{449432D5-AE73-4864-8164-31C2CE04511A}" type="presOf" srcId="{C2FA8FEB-A508-4C11-973C-7838717A8FA1}" destId="{41474C23-4BF2-4A90-8C2E-9FE3997755EF}" srcOrd="0" destOrd="2" presId="urn:microsoft.com/office/officeart/2005/8/layout/matrix1"/>
    <dgm:cxn modelId="{3F5F5436-A67E-4BC9-B799-5942117DD788}" srcId="{22AC6ED5-38A9-4FFB-B121-79C26BB951B9}" destId="{0A6AFC49-7EC6-4451-B253-F8E892BD1077}" srcOrd="1" destOrd="0" parTransId="{B3B545C5-7501-4A79-9F3C-4AFA7BBF7C66}" sibTransId="{589EB413-A293-49FA-B81A-41E2395EA7CF}"/>
    <dgm:cxn modelId="{E55608FD-EE16-4F29-8E49-5334BBE6C12C}" type="presOf" srcId="{A6BDB5F3-118A-4D83-88E9-B760819DFF68}" destId="{2A85DF6F-3579-42AB-85A7-0C958FCB51EF}" srcOrd="1" destOrd="3" presId="urn:microsoft.com/office/officeart/2005/8/layout/matrix1"/>
    <dgm:cxn modelId="{8C395279-3A60-48E4-9C90-6B193D359152}" srcId="{6280D985-0DC2-4BE7-B4F0-FB259E4A02B1}" destId="{C9D60CE8-BE4B-4A47-A859-C120E3958C91}" srcOrd="0" destOrd="0" parTransId="{3F72F0BD-46EB-4F2F-8CFF-F9004996B36A}" sibTransId="{70911D9F-F82D-468F-905D-366E1A0E27C7}"/>
    <dgm:cxn modelId="{5A249305-AE82-47D6-B340-BFE50A51AC42}" type="presOf" srcId="{BF7BA823-FF94-4864-8717-868894FACAAE}" destId="{41474C23-4BF2-4A90-8C2E-9FE3997755EF}" srcOrd="0" destOrd="3" presId="urn:microsoft.com/office/officeart/2005/8/layout/matrix1"/>
    <dgm:cxn modelId="{25BF7781-6978-41EA-8FE7-333B62CBD9BC}" type="presOf" srcId="{BF6033EA-AAA4-436B-8365-E80F55E64D17}" destId="{B23249F1-0163-42EF-8049-F61F52B1B0EA}" srcOrd="0" destOrd="2" presId="urn:microsoft.com/office/officeart/2005/8/layout/matrix1"/>
    <dgm:cxn modelId="{8132C6C7-BB72-4A0E-8B94-61B5A5F7C297}" type="presOf" srcId="{0A6AFC49-7EC6-4451-B253-F8E892BD1077}" destId="{46DBD6CE-26CE-40D5-949D-FEA43C52F8FD}" srcOrd="0" destOrd="2" presId="urn:microsoft.com/office/officeart/2005/8/layout/matrix1"/>
    <dgm:cxn modelId="{FD71F5A9-9B69-4902-9E1A-7EFF273522B7}" srcId="{C9D60CE8-BE4B-4A47-A859-C120E3958C91}" destId="{15E3C71F-6D76-43D6-9BA5-8B1C15E929C7}" srcOrd="3" destOrd="0" parTransId="{8C0681A0-1873-468E-BACC-3B061990354F}" sibTransId="{8F915169-C858-471F-BFF5-45C921293120}"/>
    <dgm:cxn modelId="{1790A401-0A75-4F93-BA20-A60DB1D8632D}" type="presOf" srcId="{BF7BA823-FF94-4864-8717-868894FACAAE}" destId="{F090C68B-0F54-438A-85F3-F644039C2E7F}" srcOrd="1" destOrd="3" presId="urn:microsoft.com/office/officeart/2005/8/layout/matrix1"/>
    <dgm:cxn modelId="{AFBA9743-EC9D-4924-A339-921C28126EC9}" srcId="{E7A24C55-282F-4C14-B579-589A60A49F67}" destId="{CE0ACE43-7959-4FD6-9661-959586B9D1BD}" srcOrd="0" destOrd="0" parTransId="{29A34AC2-4034-4579-9D69-E2D1CBC45798}" sibTransId="{464F6E97-442D-4A9A-B9AB-D2C6E93FEDF2}"/>
    <dgm:cxn modelId="{3C71ECB4-8D52-4BE9-9402-67399B9AA203}" srcId="{15E3C71F-6D76-43D6-9BA5-8B1C15E929C7}" destId="{A6BDB5F3-118A-4D83-88E9-B760819DFF68}" srcOrd="2" destOrd="0" parTransId="{F1233D93-8B1D-4E7D-80FF-FC5E5F46015A}" sibTransId="{491FC136-A885-41C4-A6A3-102862D60AB8}"/>
    <dgm:cxn modelId="{B465CF2C-FAB0-4A82-9F79-9ECEF309FECC}" type="presOf" srcId="{22AC6ED5-38A9-4FFB-B121-79C26BB951B9}" destId="{46DBD6CE-26CE-40D5-949D-FEA43C52F8FD}" srcOrd="0" destOrd="0" presId="urn:microsoft.com/office/officeart/2005/8/layout/matrix1"/>
    <dgm:cxn modelId="{4877865C-D11D-4EEB-BE24-F145D05A4801}" srcId="{22AC6ED5-38A9-4FFB-B121-79C26BB951B9}" destId="{143616E6-95AD-4F02-988F-95396B8A9476}" srcOrd="2" destOrd="0" parTransId="{F73C21FE-590A-403F-A932-C6777C861DE6}" sibTransId="{CCE18356-6E19-4D94-B70B-614A73123541}"/>
    <dgm:cxn modelId="{805A372D-D811-4BC8-B7C8-F27B2F6B8816}" type="presOf" srcId="{E7A24C55-282F-4C14-B579-589A60A49F67}" destId="{F090C68B-0F54-438A-85F3-F644039C2E7F}" srcOrd="1" destOrd="0" presId="urn:microsoft.com/office/officeart/2005/8/layout/matrix1"/>
    <dgm:cxn modelId="{137EB9F4-A65D-417A-AA5C-54BFE1D5BA59}" srcId="{22AC6ED5-38A9-4FFB-B121-79C26BB951B9}" destId="{B9746EB5-08B2-4672-9E42-8621A91DEB0D}" srcOrd="0" destOrd="0" parTransId="{641E12EF-663F-47A3-BA9B-49E4369A9AC2}" sibTransId="{1FC9C7F7-5409-408A-91F6-16A940C05180}"/>
    <dgm:cxn modelId="{82E3DCA3-9CA6-401D-A9CC-61BC6D0E1B03}" type="presOf" srcId="{B9746EB5-08B2-4672-9E42-8621A91DEB0D}" destId="{46DBD6CE-26CE-40D5-949D-FEA43C52F8FD}" srcOrd="0" destOrd="1" presId="urn:microsoft.com/office/officeart/2005/8/layout/matrix1"/>
    <dgm:cxn modelId="{AD8BFBE2-E3A7-4C9B-906C-C2C6D87B231F}" type="presOf" srcId="{B9746EB5-08B2-4672-9E42-8621A91DEB0D}" destId="{0646630B-F803-4152-A385-E080BD61F076}" srcOrd="1" destOrd="1" presId="urn:microsoft.com/office/officeart/2005/8/layout/matrix1"/>
    <dgm:cxn modelId="{DB179017-CD3F-4804-8AE8-A66FA533AC04}" type="presOf" srcId="{0A6AFC49-7EC6-4451-B253-F8E892BD1077}" destId="{0646630B-F803-4152-A385-E080BD61F076}" srcOrd="1" destOrd="2" presId="urn:microsoft.com/office/officeart/2005/8/layout/matrix1"/>
    <dgm:cxn modelId="{E1BD0837-B2FA-4E11-A9D0-F0FDE5E28755}" type="presOf" srcId="{15E3C71F-6D76-43D6-9BA5-8B1C15E929C7}" destId="{B23249F1-0163-42EF-8049-F61F52B1B0EA}" srcOrd="0" destOrd="0" presId="urn:microsoft.com/office/officeart/2005/8/layout/matrix1"/>
    <dgm:cxn modelId="{35DB9DC9-8967-4EA1-A093-E7F747C367AC}" srcId="{C9D60CE8-BE4B-4A47-A859-C120E3958C91}" destId="{22AC6ED5-38A9-4FFB-B121-79C26BB951B9}" srcOrd="2" destOrd="0" parTransId="{80443793-1300-4C3D-995A-3FBD4B4E520B}" sibTransId="{68BD1777-7F5A-4F49-82BE-A242055DAD7F}"/>
    <dgm:cxn modelId="{486BD626-2ADE-432C-AFAF-4092418E49C3}" type="presOf" srcId="{2304EA0F-3F9F-4126-8257-2C5E099B89AD}" destId="{2A85DF6F-3579-42AB-85A7-0C958FCB51EF}" srcOrd="1" destOrd="1" presId="urn:microsoft.com/office/officeart/2005/8/layout/matrix1"/>
    <dgm:cxn modelId="{BCF35A53-86D0-43E2-B693-489F59D66C21}" srcId="{22AC6ED5-38A9-4FFB-B121-79C26BB951B9}" destId="{1BC6F35A-E262-4532-9E72-121B8039C728}" srcOrd="3" destOrd="0" parTransId="{F615ED70-3345-4B87-9820-E7B3A496925D}" sibTransId="{B6C12EBE-E218-4EBA-9FB6-4470B5425C47}"/>
    <dgm:cxn modelId="{06819735-0DF0-4D45-91B7-F237BC913E8F}" type="presOf" srcId="{143616E6-95AD-4F02-988F-95396B8A9476}" destId="{46DBD6CE-26CE-40D5-949D-FEA43C52F8FD}" srcOrd="0" destOrd="3" presId="urn:microsoft.com/office/officeart/2005/8/layout/matrix1"/>
    <dgm:cxn modelId="{5B14D51C-5D3E-4C25-BD79-4FB35C5E1C42}" type="presOf" srcId="{A6BDB5F3-118A-4D83-88E9-B760819DFF68}" destId="{B23249F1-0163-42EF-8049-F61F52B1B0EA}" srcOrd="0" destOrd="3" presId="urn:microsoft.com/office/officeart/2005/8/layout/matrix1"/>
    <dgm:cxn modelId="{EF203589-2130-4373-88BF-76188FD749F9}" type="presOf" srcId="{6280D985-0DC2-4BE7-B4F0-FB259E4A02B1}" destId="{743F380A-EDD5-4DA2-9C4A-FBD62D11985F}" srcOrd="0" destOrd="0" presId="urn:microsoft.com/office/officeart/2005/8/layout/matrix1"/>
    <dgm:cxn modelId="{065BC8C7-46CF-4CDF-8C6A-77EF630AAE74}" srcId="{15E3C71F-6D76-43D6-9BA5-8B1C15E929C7}" destId="{2304EA0F-3F9F-4126-8257-2C5E099B89AD}" srcOrd="0" destOrd="0" parTransId="{9796DBC9-EA21-4EC3-807B-5938221E4CC2}" sibTransId="{F310338A-2E0A-4BA1-8FEC-E67EBFC9D7EE}"/>
    <dgm:cxn modelId="{F18E8178-70CA-4763-AD11-B316582ED3E6}" srcId="{C9D60CE8-BE4B-4A47-A859-C120E3958C91}" destId="{718D4FDD-397B-41B4-AF53-393815A51591}" srcOrd="0" destOrd="0" parTransId="{6B5FA5E6-EECA-48BE-A145-EFFBAB9C0D53}" sibTransId="{4AE143CF-CB7D-4F41-82DD-908356F013A3}"/>
    <dgm:cxn modelId="{BAEEFCDA-C38B-45C5-B52C-EACDD58F4F16}" type="presOf" srcId="{CE0ACE43-7959-4FD6-9661-959586B9D1BD}" destId="{41474C23-4BF2-4A90-8C2E-9FE3997755EF}" srcOrd="0" destOrd="1" presId="urn:microsoft.com/office/officeart/2005/8/layout/matrix1"/>
    <dgm:cxn modelId="{61113267-0DAF-44FC-AC14-F65ECBB7565B}" srcId="{15E3C71F-6D76-43D6-9BA5-8B1C15E929C7}" destId="{BF6033EA-AAA4-436B-8365-E80F55E64D17}" srcOrd="1" destOrd="0" parTransId="{C2B9D33A-82D1-4432-8E5F-421D71B0AF08}" sibTransId="{7EC271D4-C144-47D1-AD99-8E54273E9C47}"/>
    <dgm:cxn modelId="{BFBE15D0-9577-4CEF-84E0-4C15C34E8CB9}" type="presOf" srcId="{1BC6F35A-E262-4532-9E72-121B8039C728}" destId="{0646630B-F803-4152-A385-E080BD61F076}" srcOrd="1" destOrd="4" presId="urn:microsoft.com/office/officeart/2005/8/layout/matrix1"/>
    <dgm:cxn modelId="{82605B19-108F-4246-BA0B-6FCBB7319D52}" srcId="{E7A24C55-282F-4C14-B579-589A60A49F67}" destId="{C2FA8FEB-A508-4C11-973C-7838717A8FA1}" srcOrd="1" destOrd="0" parTransId="{89593363-E891-487A-955B-6DCC751BD06C}" sibTransId="{29B1F3FF-C63F-47AB-8474-F4605A352956}"/>
    <dgm:cxn modelId="{74D49301-3380-465E-A26E-B2C357B92479}" type="presOf" srcId="{E7A24C55-282F-4C14-B579-589A60A49F67}" destId="{41474C23-4BF2-4A90-8C2E-9FE3997755EF}" srcOrd="0" destOrd="0" presId="urn:microsoft.com/office/officeart/2005/8/layout/matrix1"/>
    <dgm:cxn modelId="{9D5D9E87-EA18-48B1-B2D0-E8A42E68966C}" type="presOf" srcId="{143616E6-95AD-4F02-988F-95396B8A9476}" destId="{0646630B-F803-4152-A385-E080BD61F076}" srcOrd="1" destOrd="3" presId="urn:microsoft.com/office/officeart/2005/8/layout/matrix1"/>
    <dgm:cxn modelId="{72953A12-C7C2-42D6-A205-97CCC7275BAF}" type="presOf" srcId="{CE0ACE43-7959-4FD6-9661-959586B9D1BD}" destId="{F090C68B-0F54-438A-85F3-F644039C2E7F}" srcOrd="1" destOrd="1" presId="urn:microsoft.com/office/officeart/2005/8/layout/matrix1"/>
    <dgm:cxn modelId="{3E15942F-11F1-4804-B501-706161A2B154}" type="presOf" srcId="{C9D60CE8-BE4B-4A47-A859-C120E3958C91}" destId="{015F6F05-FB78-46BB-90AC-D2AF972EB8E6}" srcOrd="0" destOrd="0" presId="urn:microsoft.com/office/officeart/2005/8/layout/matrix1"/>
    <dgm:cxn modelId="{7B832B38-D7F6-46DE-91D8-5F993E9548B2}" type="presOf" srcId="{BF6033EA-AAA4-436B-8365-E80F55E64D17}" destId="{2A85DF6F-3579-42AB-85A7-0C958FCB51EF}" srcOrd="1" destOrd="2" presId="urn:microsoft.com/office/officeart/2005/8/layout/matrix1"/>
    <dgm:cxn modelId="{AB27CA55-FEAB-4F5B-BBF4-882DC2FAC5EC}" type="presOf" srcId="{1BC6F35A-E262-4532-9E72-121B8039C728}" destId="{46DBD6CE-26CE-40D5-949D-FEA43C52F8FD}" srcOrd="0" destOrd="4" presId="urn:microsoft.com/office/officeart/2005/8/layout/matrix1"/>
    <dgm:cxn modelId="{6D2496F6-06B9-4860-9513-D90F883135AC}" type="presOf" srcId="{22AC6ED5-38A9-4FFB-B121-79C26BB951B9}" destId="{0646630B-F803-4152-A385-E080BD61F076}" srcOrd="1" destOrd="0" presId="urn:microsoft.com/office/officeart/2005/8/layout/matrix1"/>
    <dgm:cxn modelId="{64D46975-CBF2-417E-A2F5-58BA27860996}" srcId="{E7A24C55-282F-4C14-B579-589A60A49F67}" destId="{BF7BA823-FF94-4864-8717-868894FACAAE}" srcOrd="2" destOrd="0" parTransId="{1C670427-1F1C-41D7-927D-DE58E74DE4D4}" sibTransId="{92F8A6AC-A2AA-4B9E-B1F2-3625A6E686C6}"/>
    <dgm:cxn modelId="{824D9A54-D5CD-4441-98E4-8F522EF1B6BC}" type="presOf" srcId="{15E3C71F-6D76-43D6-9BA5-8B1C15E929C7}" destId="{2A85DF6F-3579-42AB-85A7-0C958FCB51EF}" srcOrd="1" destOrd="0" presId="urn:microsoft.com/office/officeart/2005/8/layout/matrix1"/>
    <dgm:cxn modelId="{A19D4166-5195-41F1-A8AC-4505FFBACE85}" type="presOf" srcId="{C2FA8FEB-A508-4C11-973C-7838717A8FA1}" destId="{F090C68B-0F54-438A-85F3-F644039C2E7F}" srcOrd="1" destOrd="2" presId="urn:microsoft.com/office/officeart/2005/8/layout/matrix1"/>
    <dgm:cxn modelId="{0ADF8390-1268-4301-98FB-0A13FC26297A}" type="presOf" srcId="{2304EA0F-3F9F-4126-8257-2C5E099B89AD}" destId="{B23249F1-0163-42EF-8049-F61F52B1B0EA}" srcOrd="0" destOrd="1" presId="urn:microsoft.com/office/officeart/2005/8/layout/matrix1"/>
    <dgm:cxn modelId="{AAA28A30-A843-46C2-A3DC-F6FAC3C63140}" srcId="{C9D60CE8-BE4B-4A47-A859-C120E3958C91}" destId="{E7A24C55-282F-4C14-B579-589A60A49F67}" srcOrd="1" destOrd="0" parTransId="{243E705E-CDD2-46E7-8A05-9156ABF37AC8}" sibTransId="{556E4A95-F12B-4A5C-B889-6AFF4D747939}"/>
    <dgm:cxn modelId="{CED247C9-47EE-484C-9019-819C629EF43D}" type="presOf" srcId="{718D4FDD-397B-41B4-AF53-393815A51591}" destId="{321E5A72-EC03-4FFE-8BBE-C1697D2B474F}" srcOrd="0" destOrd="0" presId="urn:microsoft.com/office/officeart/2005/8/layout/matrix1"/>
    <dgm:cxn modelId="{3CB2E383-9DAE-4615-B8B9-072986771F50}" type="presParOf" srcId="{743F380A-EDD5-4DA2-9C4A-FBD62D11985F}" destId="{9E3C9806-03A0-46E3-86CE-E3D7F24F212E}" srcOrd="0" destOrd="0" presId="urn:microsoft.com/office/officeart/2005/8/layout/matrix1"/>
    <dgm:cxn modelId="{49A25886-3647-418A-9C24-5B7959F596DC}" type="presParOf" srcId="{9E3C9806-03A0-46E3-86CE-E3D7F24F212E}" destId="{321E5A72-EC03-4FFE-8BBE-C1697D2B474F}" srcOrd="0" destOrd="0" presId="urn:microsoft.com/office/officeart/2005/8/layout/matrix1"/>
    <dgm:cxn modelId="{61245C76-7166-4B81-BF68-3B2F4430531B}" type="presParOf" srcId="{9E3C9806-03A0-46E3-86CE-E3D7F24F212E}" destId="{AE42376C-120C-49C3-8F48-05B63F947D5E}" srcOrd="1" destOrd="0" presId="urn:microsoft.com/office/officeart/2005/8/layout/matrix1"/>
    <dgm:cxn modelId="{61948415-DDF2-4723-B6F8-DC23E87B3688}" type="presParOf" srcId="{9E3C9806-03A0-46E3-86CE-E3D7F24F212E}" destId="{41474C23-4BF2-4A90-8C2E-9FE3997755EF}" srcOrd="2" destOrd="0" presId="urn:microsoft.com/office/officeart/2005/8/layout/matrix1"/>
    <dgm:cxn modelId="{E03E1AD2-4DBF-4B16-B627-59BA6E3B1F97}" type="presParOf" srcId="{9E3C9806-03A0-46E3-86CE-E3D7F24F212E}" destId="{F090C68B-0F54-438A-85F3-F644039C2E7F}" srcOrd="3" destOrd="0" presId="urn:microsoft.com/office/officeart/2005/8/layout/matrix1"/>
    <dgm:cxn modelId="{9A5872AA-680C-4BCF-81E6-765DDDB2DB5A}" type="presParOf" srcId="{9E3C9806-03A0-46E3-86CE-E3D7F24F212E}" destId="{46DBD6CE-26CE-40D5-949D-FEA43C52F8FD}" srcOrd="4" destOrd="0" presId="urn:microsoft.com/office/officeart/2005/8/layout/matrix1"/>
    <dgm:cxn modelId="{BF7467B8-5AF9-4AAA-A8A0-F0F1BEC05A55}" type="presParOf" srcId="{9E3C9806-03A0-46E3-86CE-E3D7F24F212E}" destId="{0646630B-F803-4152-A385-E080BD61F076}" srcOrd="5" destOrd="0" presId="urn:microsoft.com/office/officeart/2005/8/layout/matrix1"/>
    <dgm:cxn modelId="{8067FDEA-1DC6-4F11-B3C6-C4D60FF45007}" type="presParOf" srcId="{9E3C9806-03A0-46E3-86CE-E3D7F24F212E}" destId="{B23249F1-0163-42EF-8049-F61F52B1B0EA}" srcOrd="6" destOrd="0" presId="urn:microsoft.com/office/officeart/2005/8/layout/matrix1"/>
    <dgm:cxn modelId="{B5A4AB38-DA0B-4738-9177-022F1999F724}" type="presParOf" srcId="{9E3C9806-03A0-46E3-86CE-E3D7F24F212E}" destId="{2A85DF6F-3579-42AB-85A7-0C958FCB51EF}" srcOrd="7" destOrd="0" presId="urn:microsoft.com/office/officeart/2005/8/layout/matrix1"/>
    <dgm:cxn modelId="{2436784A-02CF-42FB-AD22-833E00150BF3}" type="presParOf" srcId="{743F380A-EDD5-4DA2-9C4A-FBD62D11985F}" destId="{015F6F05-FB78-46BB-90AC-D2AF972EB8E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41035-8262-49BF-BDC5-EFA35D1BF2AE}">
      <dsp:nvSpPr>
        <dsp:cNvPr id="0" name=""/>
        <dsp:cNvSpPr/>
      </dsp:nvSpPr>
      <dsp:spPr>
        <a:xfrm>
          <a:off x="11772" y="676478"/>
          <a:ext cx="1462204" cy="5583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noProof="0" dirty="0" smtClean="0"/>
            <a:t>Diseño y desarrollo de producto</a:t>
          </a:r>
          <a:endParaRPr lang="es-ES" sz="1100" kern="1200" noProof="0" dirty="0"/>
        </a:p>
      </dsp:txBody>
      <dsp:txXfrm>
        <a:off x="11772" y="676478"/>
        <a:ext cx="1462204" cy="558399"/>
      </dsp:txXfrm>
    </dsp:sp>
    <dsp:sp modelId="{13B4C3CB-D6E5-42C6-9872-13783BDA98CB}">
      <dsp:nvSpPr>
        <dsp:cNvPr id="0" name=""/>
        <dsp:cNvSpPr/>
      </dsp:nvSpPr>
      <dsp:spPr>
        <a:xfrm>
          <a:off x="11772" y="1234877"/>
          <a:ext cx="1462204" cy="25082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kern="1200" dirty="0" smtClean="0"/>
            <a:t>Productos de seguros basados en el uso (por ejemplo, telemática de automóviles o dispositivos de salud)</a:t>
          </a:r>
          <a:endParaRPr lang="en-GB" sz="1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kern="1200" dirty="0" smtClean="0"/>
            <a:t>Productos y servicios a medida.</a:t>
          </a:r>
          <a:endParaRPr lang="en-GB" sz="1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kern="1200" dirty="0" smtClean="0"/>
            <a:t>Nuevos riesgos: los ciberataques.</a:t>
          </a:r>
          <a:endParaRPr lang="en-GB" sz="1100" kern="1200" dirty="0"/>
        </a:p>
      </dsp:txBody>
      <dsp:txXfrm>
        <a:off x="11772" y="1234877"/>
        <a:ext cx="1462204" cy="2508243"/>
      </dsp:txXfrm>
    </dsp:sp>
    <dsp:sp modelId="{D9BE0391-DCA1-4048-91F0-39221F646EE4}">
      <dsp:nvSpPr>
        <dsp:cNvPr id="0" name=""/>
        <dsp:cNvSpPr/>
      </dsp:nvSpPr>
      <dsp:spPr>
        <a:xfrm>
          <a:off x="1678685" y="676478"/>
          <a:ext cx="1462204" cy="558399"/>
        </a:xfrm>
        <a:prstGeom prst="rect">
          <a:avLst/>
        </a:prstGeom>
        <a:solidFill>
          <a:schemeClr val="accent2">
            <a:hueOff val="-3600000"/>
            <a:satOff val="-12501"/>
            <a:lumOff val="15000"/>
            <a:alphaOff val="0"/>
          </a:schemeClr>
        </a:solidFill>
        <a:ln w="25400" cap="flat" cmpd="sng" algn="ctr">
          <a:solidFill>
            <a:schemeClr val="accent2">
              <a:hueOff val="-3600000"/>
              <a:satOff val="-12501"/>
              <a:lumOff val="1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noProof="0" dirty="0" smtClean="0"/>
            <a:t>Precio y suscripción</a:t>
          </a:r>
          <a:endParaRPr lang="es-ES" sz="1100" kern="1200" noProof="0" dirty="0"/>
        </a:p>
      </dsp:txBody>
      <dsp:txXfrm>
        <a:off x="1678685" y="676478"/>
        <a:ext cx="1462204" cy="558399"/>
      </dsp:txXfrm>
    </dsp:sp>
    <dsp:sp modelId="{D13A6FC7-D19C-4AAB-9B4D-0E382531803A}">
      <dsp:nvSpPr>
        <dsp:cNvPr id="0" name=""/>
        <dsp:cNvSpPr/>
      </dsp:nvSpPr>
      <dsp:spPr>
        <a:xfrm>
          <a:off x="1678685" y="1234877"/>
          <a:ext cx="1462204" cy="2508243"/>
        </a:xfrm>
        <a:prstGeom prst="rect">
          <a:avLst/>
        </a:prstGeom>
        <a:solidFill>
          <a:schemeClr val="accent2">
            <a:tint val="40000"/>
            <a:alpha val="90000"/>
            <a:hueOff val="-3600000"/>
            <a:satOff val="-4874"/>
            <a:lumOff val="406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3600000"/>
              <a:satOff val="-4874"/>
              <a:lumOff val="40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Evaluaciones de riesgo mejorada.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Nuevos modelos predictivos.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Nuevas técnicas de fijación de precios.</a:t>
          </a:r>
          <a:endParaRPr lang="en-GB" sz="1100" kern="1200" dirty="0"/>
        </a:p>
      </dsp:txBody>
      <dsp:txXfrm>
        <a:off x="1678685" y="1234877"/>
        <a:ext cx="1462204" cy="2508243"/>
      </dsp:txXfrm>
    </dsp:sp>
    <dsp:sp modelId="{4D4A005A-2182-4F1D-8645-1FB63CC3C7FE}">
      <dsp:nvSpPr>
        <dsp:cNvPr id="0" name=""/>
        <dsp:cNvSpPr/>
      </dsp:nvSpPr>
      <dsp:spPr>
        <a:xfrm>
          <a:off x="3345597" y="676478"/>
          <a:ext cx="1462204" cy="558399"/>
        </a:xfrm>
        <a:prstGeom prst="rect">
          <a:avLst/>
        </a:prstGeom>
        <a:solidFill>
          <a:schemeClr val="accent2"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noProof="0" dirty="0" smtClean="0"/>
            <a:t>Venta y distribución</a:t>
          </a:r>
          <a:endParaRPr lang="es-ES" sz="1100" kern="1200" noProof="0" dirty="0"/>
        </a:p>
      </dsp:txBody>
      <dsp:txXfrm>
        <a:off x="3345597" y="676478"/>
        <a:ext cx="1462204" cy="558399"/>
      </dsp:txXfrm>
    </dsp:sp>
    <dsp:sp modelId="{76ABF274-8E63-47D4-A50C-7EA6C57A67B1}">
      <dsp:nvSpPr>
        <dsp:cNvPr id="0" name=""/>
        <dsp:cNvSpPr/>
      </dsp:nvSpPr>
      <dsp:spPr>
        <a:xfrm>
          <a:off x="3345597" y="1234877"/>
          <a:ext cx="1462204" cy="2508243"/>
        </a:xfrm>
        <a:prstGeom prst="rect">
          <a:avLst/>
        </a:prstGeom>
        <a:solidFill>
          <a:schemeClr val="accent2">
            <a:tint val="40000"/>
            <a:alpha val="90000"/>
            <a:hueOff val="-7200000"/>
            <a:satOff val="-9747"/>
            <a:lumOff val="813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200000"/>
              <a:satOff val="-9747"/>
              <a:lumOff val="8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Asesoramiento automatizado</a:t>
          </a:r>
          <a:br>
            <a:rPr lang="es-ES" sz="1100" kern="1200" dirty="0" smtClean="0"/>
          </a:br>
          <a:r>
            <a:rPr lang="es-ES" sz="1100" kern="1200" dirty="0" smtClean="0"/>
            <a:t>Desintermediación de los procesos de venta.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Mayor frecuencia e interacción con el cliente.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err="1" smtClean="0"/>
            <a:t>Gamificación</a:t>
          </a:r>
          <a:r>
            <a:rPr lang="es-ES" sz="1100" kern="1200" dirty="0" smtClean="0"/>
            <a:t>.</a:t>
          </a:r>
          <a:endParaRPr lang="en-GB" sz="11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0" kern="1200" dirty="0"/>
        </a:p>
      </dsp:txBody>
      <dsp:txXfrm>
        <a:off x="3345597" y="1234877"/>
        <a:ext cx="1462204" cy="2508243"/>
      </dsp:txXfrm>
    </dsp:sp>
    <dsp:sp modelId="{BC680E84-45FD-4EAD-8B95-4F0FD8EEF932}">
      <dsp:nvSpPr>
        <dsp:cNvPr id="0" name=""/>
        <dsp:cNvSpPr/>
      </dsp:nvSpPr>
      <dsp:spPr>
        <a:xfrm>
          <a:off x="5012510" y="676478"/>
          <a:ext cx="1462204" cy="558399"/>
        </a:xfrm>
        <a:prstGeom prst="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accent2">
              <a:hueOff val="-10800000"/>
              <a:satOff val="-37502"/>
              <a:lumOff val="45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noProof="0" dirty="0" smtClean="0"/>
            <a:t>Asistencia post-venta</a:t>
          </a:r>
          <a:endParaRPr lang="es-ES" sz="1100" kern="1200" noProof="0" dirty="0"/>
        </a:p>
      </dsp:txBody>
      <dsp:txXfrm>
        <a:off x="5012510" y="676478"/>
        <a:ext cx="1462204" cy="558399"/>
      </dsp:txXfrm>
    </dsp:sp>
    <dsp:sp modelId="{2C0E3677-8B32-466C-82BF-4929B99AE56E}">
      <dsp:nvSpPr>
        <dsp:cNvPr id="0" name=""/>
        <dsp:cNvSpPr/>
      </dsp:nvSpPr>
      <dsp:spPr>
        <a:xfrm>
          <a:off x="5012510" y="1234877"/>
          <a:ext cx="1462204" cy="2508243"/>
        </a:xfrm>
        <a:prstGeom prst="rect">
          <a:avLst/>
        </a:prstGeom>
        <a:solidFill>
          <a:schemeClr val="accent2">
            <a:tint val="40000"/>
            <a:alpha val="90000"/>
            <a:hueOff val="-10800000"/>
            <a:satOff val="-14621"/>
            <a:lumOff val="1220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0800000"/>
              <a:satOff val="-14621"/>
              <a:lumOff val="1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Aplicaciones para </a:t>
          </a:r>
          <a:r>
            <a:rPr lang="es-ES" sz="1100" kern="1200" dirty="0" err="1" smtClean="0"/>
            <a:t>smartphone</a:t>
          </a:r>
          <a:r>
            <a:rPr lang="es-ES" sz="1100" kern="1200" dirty="0" smtClean="0"/>
            <a:t/>
          </a:r>
          <a:br>
            <a:rPr lang="es-ES" sz="1100" kern="1200" dirty="0" smtClean="0"/>
          </a:br>
          <a:r>
            <a:rPr lang="es-ES" sz="1100" kern="1200" dirty="0" smtClean="0"/>
            <a:t>Servicio 24/7, 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Chat y agentes artificiales.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Geolocalización y avisos personalizados en caso de inundación, tormenta, granizo, etc.</a:t>
          </a:r>
          <a:endParaRPr lang="en-GB" sz="11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00" kern="1200" dirty="0"/>
        </a:p>
      </dsp:txBody>
      <dsp:txXfrm>
        <a:off x="5012510" y="1234877"/>
        <a:ext cx="1462204" cy="2508243"/>
      </dsp:txXfrm>
    </dsp:sp>
    <dsp:sp modelId="{165C18D9-DA3F-4637-B0A4-4238A0CDB0BF}">
      <dsp:nvSpPr>
        <dsp:cNvPr id="0" name=""/>
        <dsp:cNvSpPr/>
      </dsp:nvSpPr>
      <dsp:spPr>
        <a:xfrm>
          <a:off x="6691195" y="665718"/>
          <a:ext cx="1462204" cy="55839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accent2">
              <a:hueOff val="-14400000"/>
              <a:satOff val="-50003"/>
              <a:lumOff val="6000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noProof="0" dirty="0" err="1" smtClean="0"/>
            <a:t>Gestion</a:t>
          </a:r>
          <a:r>
            <a:rPr lang="es-ES" sz="1100" kern="1200" noProof="0" dirty="0" smtClean="0"/>
            <a:t> de pagos</a:t>
          </a:r>
          <a:endParaRPr lang="es-ES" sz="1100" kern="1200" noProof="0" dirty="0"/>
        </a:p>
      </dsp:txBody>
      <dsp:txXfrm>
        <a:off x="6691195" y="665718"/>
        <a:ext cx="1462204" cy="558399"/>
      </dsp:txXfrm>
    </dsp:sp>
    <dsp:sp modelId="{419D872C-E231-4865-B5C0-C0BD6188A258}">
      <dsp:nvSpPr>
        <dsp:cNvPr id="0" name=""/>
        <dsp:cNvSpPr/>
      </dsp:nvSpPr>
      <dsp:spPr>
        <a:xfrm>
          <a:off x="6679423" y="1234877"/>
          <a:ext cx="1462204" cy="2508243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Análisis de fraude mejorados</a:t>
          </a:r>
          <a:br>
            <a:rPr lang="es-ES" sz="1100" kern="1200" dirty="0" smtClean="0"/>
          </a:br>
          <a:r>
            <a:rPr lang="es-ES" sz="1100" kern="1200" dirty="0" smtClean="0"/>
            <a:t>Información precisa sobre el accidente y su dinámica (por ejemplo, fotos, geolocalización, etc.).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Reconocimiento de imágenes (por ejemplo, daños al automóvil) y ajuste automático de pérdidas.</a:t>
          </a:r>
          <a:endParaRPr lang="en-GB" sz="1100" kern="1200" dirty="0"/>
        </a:p>
      </dsp:txBody>
      <dsp:txXfrm>
        <a:off x="6679423" y="1234877"/>
        <a:ext cx="1462204" cy="2508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5A72-EC03-4FFE-8BBE-C1697D2B474F}">
      <dsp:nvSpPr>
        <dsp:cNvPr id="0" name=""/>
        <dsp:cNvSpPr/>
      </dsp:nvSpPr>
      <dsp:spPr>
        <a:xfrm rot="16200000">
          <a:off x="933449" y="-933449"/>
          <a:ext cx="2209800" cy="4076700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noProof="0" dirty="0" smtClean="0"/>
            <a:t>Revisión temática Big Data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Recopilar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evidencia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empírica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sobre</a:t>
          </a:r>
          <a:r>
            <a:rPr lang="en-US" sz="1400" kern="1200" dirty="0" smtClean="0"/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Beneficios y riesgos en precios, suscripción, ventas y reclamaciones.</a:t>
          </a:r>
          <a:endParaRPr lang="en-US" sz="1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Inclusión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financiera</a:t>
          </a:r>
          <a:r>
            <a:rPr lang="en-US" sz="1400" kern="1200" dirty="0" smtClean="0"/>
            <a:t> y </a:t>
          </a:r>
          <a:r>
            <a:rPr lang="en-US" sz="1400" kern="1200" dirty="0" err="1" smtClean="0"/>
            <a:t>exclusión</a:t>
          </a:r>
          <a:r>
            <a:rPr lang="en-US" sz="1400" kern="1200" dirty="0" smtClean="0"/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Segmentación de consumidores y trato justo de los consumidores.</a:t>
          </a:r>
          <a:endParaRPr lang="en-US" sz="1400" kern="1200" dirty="0" smtClean="0"/>
        </a:p>
      </dsp:txBody>
      <dsp:txXfrm rot="5400000">
        <a:off x="-1" y="1"/>
        <a:ext cx="4076700" cy="1657350"/>
      </dsp:txXfrm>
    </dsp:sp>
    <dsp:sp modelId="{41474C23-4BF2-4A90-8C2E-9FE3997755EF}">
      <dsp:nvSpPr>
        <dsp:cNvPr id="0" name=""/>
        <dsp:cNvSpPr/>
      </dsp:nvSpPr>
      <dsp:spPr>
        <a:xfrm>
          <a:off x="4076700" y="0"/>
          <a:ext cx="4076700" cy="2209800"/>
        </a:xfrm>
        <a:prstGeom prst="round1Rect">
          <a:avLst/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Cyber </a:t>
          </a:r>
          <a:r>
            <a:rPr lang="en-US" sz="2000" kern="1200" dirty="0" err="1" smtClean="0"/>
            <a:t>Riesgo</a:t>
          </a:r>
          <a:endParaRPr lang="en-US" sz="20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Pólizas de seguro y acumulación de riesgos.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Prácticas de supervisión.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Considerar el desarrollo de un posible marco de pruebas de resistencia cibernética para los participantes importantes del mercado.</a:t>
          </a:r>
          <a:endParaRPr lang="en-US" sz="1400" kern="1200" dirty="0" smtClean="0"/>
        </a:p>
      </dsp:txBody>
      <dsp:txXfrm>
        <a:off x="4076700" y="0"/>
        <a:ext cx="4076700" cy="1657350"/>
      </dsp:txXfrm>
    </dsp:sp>
    <dsp:sp modelId="{46DBD6CE-26CE-40D5-949D-FEA43C52F8FD}">
      <dsp:nvSpPr>
        <dsp:cNvPr id="0" name=""/>
        <dsp:cNvSpPr/>
      </dsp:nvSpPr>
      <dsp:spPr>
        <a:xfrm rot="10800000">
          <a:off x="0" y="2209800"/>
          <a:ext cx="4076700" cy="2209800"/>
        </a:xfrm>
        <a:prstGeom prst="round1Rect">
          <a:avLst/>
        </a:prstGeom>
        <a:solidFill>
          <a:schemeClr val="accent5">
            <a:hueOff val="2171351"/>
            <a:satOff val="7464"/>
            <a:lumOff val="-35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noProof="0" dirty="0" smtClean="0"/>
            <a:t>Enfoques supervisores a </a:t>
          </a:r>
          <a:r>
            <a:rPr lang="es-ES" sz="1600" kern="1200" noProof="0" dirty="0" err="1" smtClean="0"/>
            <a:t>InsurTech</a:t>
          </a:r>
          <a:endParaRPr lang="es-ES" sz="1600" kern="1200" noProof="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 err="1" smtClean="0"/>
            <a:t>Sandboxes</a:t>
          </a:r>
          <a:r>
            <a:rPr lang="es-ES" sz="1400" kern="1200" noProof="0" dirty="0" smtClean="0"/>
            <a:t> e </a:t>
          </a:r>
          <a:r>
            <a:rPr lang="es-ES" sz="1400" kern="1200" noProof="0" dirty="0" err="1" smtClean="0"/>
            <a:t>innovation</a:t>
          </a:r>
          <a:r>
            <a:rPr lang="es-ES" sz="1400" kern="1200" noProof="0" dirty="0" smtClean="0"/>
            <a:t> </a:t>
          </a:r>
          <a:r>
            <a:rPr lang="es-ES" sz="1400" kern="1200" noProof="0" dirty="0" err="1" smtClean="0"/>
            <a:t>Hubs</a:t>
          </a:r>
          <a:r>
            <a:rPr lang="es-ES" sz="1400" kern="1200" noProof="0" dirty="0" smtClean="0"/>
            <a:t>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 smtClean="0"/>
            <a:t>Licencias.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 smtClean="0"/>
            <a:t>Barreras a la innovación.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 rot="10800000">
        <a:off x="0" y="2762249"/>
        <a:ext cx="4076700" cy="1657350"/>
      </dsp:txXfrm>
    </dsp:sp>
    <dsp:sp modelId="{B23249F1-0163-42EF-8049-F61F52B1B0EA}">
      <dsp:nvSpPr>
        <dsp:cNvPr id="0" name=""/>
        <dsp:cNvSpPr/>
      </dsp:nvSpPr>
      <dsp:spPr>
        <a:xfrm rot="5400000">
          <a:off x="5010149" y="1276350"/>
          <a:ext cx="2209800" cy="4076700"/>
        </a:xfrm>
        <a:prstGeom prst="round1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Cloud Computing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Cómo evaluar la materialidad de la externalización de la nube.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Derecho de las autoridades supervisoras de acceso físico a los locales.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Planes de contingencia y estrategias de salida.</a:t>
          </a:r>
          <a:endParaRPr lang="en-US" sz="1400" kern="1200" dirty="0"/>
        </a:p>
      </dsp:txBody>
      <dsp:txXfrm rot="-5400000">
        <a:off x="4076700" y="2762250"/>
        <a:ext cx="4076700" cy="1657350"/>
      </dsp:txXfrm>
    </dsp:sp>
    <dsp:sp modelId="{015F6F05-FB78-46BB-90AC-D2AF972EB8E6}">
      <dsp:nvSpPr>
        <dsp:cNvPr id="0" name=""/>
        <dsp:cNvSpPr/>
      </dsp:nvSpPr>
      <dsp:spPr>
        <a:xfrm flipH="1">
          <a:off x="2888692" y="1991444"/>
          <a:ext cx="1869982" cy="67285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EIOPA Insurtech Task Force</a:t>
          </a:r>
          <a:endParaRPr lang="en-US" sz="1600" kern="1200" dirty="0"/>
        </a:p>
      </dsp:txBody>
      <dsp:txXfrm>
        <a:off x="2921538" y="2024290"/>
        <a:ext cx="1804290" cy="607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51F7B-B690-4388-AD6D-DA2B073EDE60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3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0173-8A8A-4B41-9674-B416AC63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1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3" y="0"/>
            <a:ext cx="2950475" cy="4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0462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721940"/>
            <a:ext cx="4993111" cy="447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878"/>
            <a:ext cx="2950475" cy="4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3" y="9443878"/>
            <a:ext cx="2950475" cy="4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B5A9C2E0-887A-4A62-B057-F20D7E3BDC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6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  <a:cs typeface="+mn-cs"/>
              </a:rPr>
              <a:t>(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24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4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38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60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78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004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 smtClean="0"/>
              <a:pPr/>
              <a:t>7</a:t>
            </a:fld>
            <a:endParaRPr 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MS PGothic" pitchFamily="34" charset="-128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MS PGothic" pitchFamily="34" charset="-128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b="1" kern="1200" dirty="0" smtClean="0">
              <a:solidFill>
                <a:schemeClr val="tx1"/>
              </a:solidFill>
              <a:effectLst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273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kern="1200" baseline="0" dirty="0" smtClean="0">
              <a:solidFill>
                <a:schemeClr val="tx1"/>
              </a:solidFill>
              <a:effectLst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9C2E0-887A-4A62-B057-F20D7E3BDCC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38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4860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26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9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81F384-E620-4382-AFF7-AF3B80F0D233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22C6574-245F-412C-89F4-570491E9EEA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60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C0524EBD-7DF8-4721-8A24-37FB8C9D9F9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4" r:id="rId3"/>
    <p:sldLayoutId id="2147483705" r:id="rId4"/>
    <p:sldLayoutId id="2147483706" r:id="rId5"/>
    <p:sldLayoutId id="2147483707" r:id="rId6"/>
    <p:sldLayoutId id="2147483713" r:id="rId7"/>
    <p:sldLayoutId id="2147483714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esus.Cisneros@eiopa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8011616" cy="1744960"/>
          </a:xfrm>
        </p:spPr>
        <p:txBody>
          <a:bodyPr/>
          <a:lstStyle/>
          <a:p>
            <a:r>
              <a:rPr lang="es-CL" b="1" dirty="0" smtClean="0"/>
              <a:t>Innovación </a:t>
            </a:r>
            <a:r>
              <a:rPr lang="es-CL" b="1" dirty="0" smtClean="0"/>
              <a:t>Tecnológica desde el punto de vista de </a:t>
            </a:r>
            <a:r>
              <a:rPr lang="es-CL" b="1" dirty="0" smtClean="0"/>
              <a:t>EIOPA</a:t>
            </a:r>
            <a:br>
              <a:rPr lang="es-CL" b="1" dirty="0" smtClean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 smtClean="0"/>
              <a:t>Jesus Cisneros</a:t>
            </a:r>
            <a:endParaRPr lang="en-GB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157192"/>
            <a:ext cx="6400800" cy="1015008"/>
          </a:xfrm>
          <a:noFill/>
        </p:spPr>
        <p:txBody>
          <a:bodyPr/>
          <a:lstStyle/>
          <a:p>
            <a:r>
              <a:rPr lang="es-ES" altLang="en-US" dirty="0">
                <a:solidFill>
                  <a:srgbClr val="FFFFFF"/>
                </a:solidFill>
              </a:rPr>
              <a:t>Seminario Regional sobre Capacitación de Supervisores de Seguros de Latinoamérica ASSAL - IAIS</a:t>
            </a:r>
            <a:endParaRPr lang="pt-BR" altLang="en-US" dirty="0">
              <a:solidFill>
                <a:srgbClr val="FFFFFF"/>
              </a:solidFill>
            </a:endParaRPr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41448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 </a:t>
            </a:r>
            <a:r>
              <a:rPr lang="en-GB" dirty="0" err="1"/>
              <a:t>actividades</a:t>
            </a:r>
            <a:r>
              <a:rPr lang="en-GB" dirty="0"/>
              <a:t> de </a:t>
            </a:r>
            <a:r>
              <a:rPr lang="en-GB" dirty="0" smtClean="0"/>
              <a:t>EIOPA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2160364"/>
            <a:ext cx="8120031" cy="4004940"/>
          </a:xfrm>
          <a:prstGeom prst="rect">
            <a:avLst/>
          </a:prstGeom>
          <a:solidFill>
            <a:srgbClr val="BFD5E9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ES" altLang="en-US" sz="2000" b="1" dirty="0">
                <a:solidFill>
                  <a:srgbClr val="000000"/>
                </a:solidFill>
              </a:rPr>
              <a:t>Cadena de valor del (re) seguro y nuevos modelos de negocio.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ES" altLang="en-US" sz="2000" b="1" dirty="0">
                <a:solidFill>
                  <a:srgbClr val="000000"/>
                </a:solidFill>
              </a:rPr>
              <a:t>Supervisión de algoritmos.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ES" altLang="en-US" sz="2000" b="1" dirty="0" err="1" smtClean="0">
                <a:solidFill>
                  <a:srgbClr val="000000"/>
                </a:solidFill>
              </a:rPr>
              <a:t>RegTech</a:t>
            </a:r>
            <a:r>
              <a:rPr lang="es-ES" altLang="en-US" sz="2000" b="1" dirty="0" smtClean="0">
                <a:solidFill>
                  <a:srgbClr val="000000"/>
                </a:solidFill>
              </a:rPr>
              <a:t> </a:t>
            </a:r>
            <a:r>
              <a:rPr lang="es-ES" altLang="en-US" sz="2000" b="1" dirty="0">
                <a:solidFill>
                  <a:srgbClr val="000000"/>
                </a:solidFill>
              </a:rPr>
              <a:t>(incluyendo </a:t>
            </a:r>
            <a:r>
              <a:rPr lang="es-ES" altLang="en-US" sz="2000" b="1" dirty="0" err="1">
                <a:solidFill>
                  <a:srgbClr val="000000"/>
                </a:solidFill>
              </a:rPr>
              <a:t>RegTech</a:t>
            </a:r>
            <a:r>
              <a:rPr lang="es-ES" altLang="en-US" sz="2000" b="1" dirty="0">
                <a:solidFill>
                  <a:srgbClr val="000000"/>
                </a:solidFill>
              </a:rPr>
              <a:t> para supervisores</a:t>
            </a:r>
            <a:r>
              <a:rPr lang="es-ES" altLang="en-US" sz="2000" b="1" dirty="0" smtClean="0">
                <a:solidFill>
                  <a:srgbClr val="000000"/>
                </a:solidFill>
              </a:rPr>
              <a:t>).</a:t>
            </a:r>
            <a:endParaRPr lang="es-ES" altLang="en-US" sz="2000" b="1" dirty="0">
              <a:solidFill>
                <a:srgbClr val="000000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ES" altLang="en-US" sz="2000" b="1" dirty="0" err="1" smtClean="0">
                <a:solidFill>
                  <a:srgbClr val="000000"/>
                </a:solidFill>
              </a:rPr>
              <a:t>Blockchain</a:t>
            </a:r>
            <a:r>
              <a:rPr lang="es-ES" altLang="en-US" sz="2000" b="1" dirty="0" smtClean="0">
                <a:solidFill>
                  <a:srgbClr val="000000"/>
                </a:solidFill>
              </a:rPr>
              <a:t>.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509489"/>
            <a:ext cx="8120031" cy="641350"/>
          </a:xfrm>
          <a:prstGeom prst="rect">
            <a:avLst/>
          </a:prstGeom>
          <a:solidFill>
            <a:srgbClr val="7FABD2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144009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51600" y="5116869"/>
            <a:ext cx="2201831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defTabSz="979488">
              <a:spcBef>
                <a:spcPct val="60000"/>
              </a:spcBef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81000" indent="-190500" defTabSz="9794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571500" indent="-190500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138238" indent="-122238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439863" indent="-122238" defTabSz="979488">
              <a:spcBef>
                <a:spcPct val="20000"/>
              </a:spcBef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970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3542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8114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2686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79488" eaLnBrk="1" fontAlgn="auto" latinLnBrk="0" hangingPunct="1">
              <a:lnSpc>
                <a:spcPct val="100000"/>
              </a:lnSpc>
              <a:spcBef>
                <a:spcPct val="6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75657" y="1585689"/>
            <a:ext cx="7085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79488">
              <a:spcBef>
                <a:spcPct val="60000"/>
              </a:spcBef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06400" indent="-120650" defTabSz="9794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717550" indent="-120650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030288" indent="-122238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343025" indent="-122238" defTabSz="979488">
              <a:spcBef>
                <a:spcPct val="20000"/>
              </a:spcBef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002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2574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7146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1718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794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n-US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Mas allá de</a:t>
            </a:r>
            <a:r>
              <a:rPr kumimoji="0" lang="es-ES" altLang="en-US" b="1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2018</a:t>
            </a:r>
            <a:endParaRPr kumimoji="0" lang="es-ES" altLang="en-US" b="1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148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2349500"/>
            <a:ext cx="8153400" cy="37465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4000" b="1" dirty="0" err="1" smtClean="0"/>
              <a:t>Muchas</a:t>
            </a:r>
            <a:r>
              <a:rPr lang="en-GB" altLang="en-US" sz="4000" b="1" dirty="0" smtClean="0"/>
              <a:t> </a:t>
            </a:r>
            <a:r>
              <a:rPr lang="en-GB" altLang="en-US" sz="4000" b="1" dirty="0" err="1" smtClean="0"/>
              <a:t>gracias</a:t>
            </a:r>
            <a:endParaRPr lang="en-GB" altLang="en-US" sz="4000" b="1" dirty="0" smtClean="0"/>
          </a:p>
          <a:p>
            <a:pPr marL="0" indent="0">
              <a:buFontTx/>
              <a:buNone/>
            </a:pPr>
            <a:r>
              <a:rPr lang="en-GB" altLang="en-US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alt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0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endParaRPr lang="en-GB" alt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Jesus Cisneros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EIOPA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European Insurance and Occupational Pensions Authority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err="1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WesthafenTower</a:t>
            </a: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| </a:t>
            </a:r>
            <a:r>
              <a:rPr lang="en-GB" altLang="en-US" sz="1400" dirty="0" err="1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Westhafenplatz</a:t>
            </a: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1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60327 Frankfurt am Main | </a:t>
            </a: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Germany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Tel: +49 69 9511 19-452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Jesus.Cisneros@eiopa.europa.eu</a:t>
            </a: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23753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Vista general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53400" cy="4704928"/>
          </a:xfrm>
        </p:spPr>
        <p:txBody>
          <a:bodyPr/>
          <a:lstStyle/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GB" sz="1800" dirty="0" smtClean="0"/>
          </a:p>
          <a:p>
            <a:pPr>
              <a:buFont typeface="+mj-lt"/>
              <a:buAutoNum type="arabicPeriod"/>
            </a:pPr>
            <a:r>
              <a:rPr lang="es-ES" sz="1800" b="1" dirty="0"/>
              <a:t>Cómo la tecnología y los datos están cambiando el panorama de los seguros.</a:t>
            </a:r>
            <a:br>
              <a:rPr lang="es-ES" sz="1800" b="1" dirty="0"/>
            </a:br>
            <a:r>
              <a:rPr lang="es-ES" sz="1800" b="1" dirty="0"/>
              <a:t/>
            </a:r>
            <a:br>
              <a:rPr lang="es-ES" sz="1800" b="1" dirty="0"/>
            </a:br>
            <a:endParaRPr lang="es-ES" sz="1800" b="1" dirty="0" smtClean="0"/>
          </a:p>
          <a:p>
            <a:pPr algn="just">
              <a:buFont typeface="+mj-lt"/>
              <a:buAutoNum type="arabicPeriod"/>
            </a:pPr>
            <a:r>
              <a:rPr lang="es-ES" sz="1800" b="1" dirty="0" smtClean="0"/>
              <a:t>Las </a:t>
            </a:r>
            <a:r>
              <a:rPr lang="es-ES" sz="1800" b="1" dirty="0"/>
              <a:t>actividades de </a:t>
            </a:r>
            <a:r>
              <a:rPr lang="es-ES" sz="1800" b="1" dirty="0" err="1"/>
              <a:t>InsurTech</a:t>
            </a:r>
            <a:r>
              <a:rPr lang="es-ES" sz="1800" b="1" dirty="0"/>
              <a:t> de EIOPA.</a:t>
            </a:r>
          </a:p>
          <a:p>
            <a:pPr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GB" sz="1800" b="1" dirty="0" smtClean="0"/>
          </a:p>
          <a:p>
            <a:pPr marL="0" indent="0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sz="1800" dirty="0"/>
          </a:p>
          <a:p>
            <a:pPr marL="0" lv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034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Crecimiento exponencial de datos e inversiones de Insurtech.</a:t>
            </a:r>
            <a:endParaRPr lang="en-GB" dirty="0"/>
          </a:p>
        </p:txBody>
      </p:sp>
      <p:sp>
        <p:nvSpPr>
          <p:cNvPr id="4" name="AutoShape 2" descr="https://pbs.twimg.com/media/DNnHzR1VAAANX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pbs.twimg.com/media/DNnHzR1VAAANX3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09735"/>
            <a:ext cx="4686672" cy="3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570556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Institute of International Finance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176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inversiones de capital de riesgo de </a:t>
            </a:r>
            <a:r>
              <a:rPr lang="es-ES" dirty="0" err="1"/>
              <a:t>InsurTech</a:t>
            </a:r>
            <a:r>
              <a:rPr lang="es-ES" dirty="0"/>
              <a:t> se han multiplicado.</a:t>
            </a:r>
            <a:endParaRPr lang="en-GB" dirty="0"/>
          </a:p>
        </p:txBody>
      </p:sp>
      <p:sp>
        <p:nvSpPr>
          <p:cNvPr id="4" name="AutoShape 2" descr="https://pbs.twimg.com/media/DNnHzR1VAAANX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pbs.twimg.com/media/DNnHzR1VAAANX3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556792"/>
            <a:ext cx="63246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err="1"/>
              <a:t>InsurTech</a:t>
            </a:r>
            <a:r>
              <a:rPr lang="es-ES" sz="2400" dirty="0"/>
              <a:t> impacta en todas las etapas de la cadena de valor del </a:t>
            </a:r>
            <a:r>
              <a:rPr lang="es-ES" sz="2400" dirty="0" smtClean="0"/>
              <a:t>seguro</a:t>
            </a:r>
            <a:endParaRPr lang="en-GB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7996"/>
              </p:ext>
            </p:extLst>
          </p:nvPr>
        </p:nvGraphicFramePr>
        <p:xfrm>
          <a:off x="533400" y="1676400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auto">
          <a:xfrm rot="13500000">
            <a:off x="1982688" y="3822392"/>
            <a:ext cx="152752" cy="152753"/>
          </a:xfrm>
          <a:prstGeom prst="rtTriangle">
            <a:avLst/>
          </a:prstGeom>
          <a:solidFill>
            <a:srgbClr val="888888"/>
          </a:solidFill>
          <a:ln w="9525" algn="ctr">
            <a:solidFill>
              <a:srgbClr val="88888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13500000">
            <a:off x="3667532" y="3825436"/>
            <a:ext cx="152752" cy="152753"/>
          </a:xfrm>
          <a:prstGeom prst="rtTriangle">
            <a:avLst/>
          </a:prstGeom>
          <a:solidFill>
            <a:srgbClr val="888888"/>
          </a:solidFill>
          <a:ln w="9525" algn="ctr">
            <a:solidFill>
              <a:srgbClr val="88888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13500000">
            <a:off x="5323716" y="3825436"/>
            <a:ext cx="152752" cy="152753"/>
          </a:xfrm>
          <a:prstGeom prst="rtTriangle">
            <a:avLst/>
          </a:prstGeom>
          <a:solidFill>
            <a:srgbClr val="888888"/>
          </a:solidFill>
          <a:ln w="9525" algn="ctr">
            <a:solidFill>
              <a:srgbClr val="88888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13500000">
            <a:off x="6979900" y="3822392"/>
            <a:ext cx="152752" cy="152753"/>
          </a:xfrm>
          <a:prstGeom prst="rtTriangle">
            <a:avLst/>
          </a:prstGeom>
          <a:solidFill>
            <a:srgbClr val="888888"/>
          </a:solidFill>
          <a:ln w="9525" algn="ctr">
            <a:solidFill>
              <a:srgbClr val="88888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238" y="0"/>
            <a:ext cx="6554368" cy="1268760"/>
          </a:xfrm>
        </p:spPr>
        <p:txBody>
          <a:bodyPr>
            <a:noAutofit/>
          </a:bodyPr>
          <a:lstStyle/>
          <a:p>
            <a:r>
              <a:rPr lang="es-ES" sz="2000" dirty="0"/>
              <a:t>La visión de EIOPA: Oportunidades y desafíos clave que surgen de </a:t>
            </a:r>
            <a:r>
              <a:rPr lang="es-ES" sz="2000" dirty="0" err="1"/>
              <a:t>InsurTech</a:t>
            </a:r>
            <a:endParaRPr lang="en-GB" sz="2000" dirty="0"/>
          </a:p>
        </p:txBody>
      </p:sp>
      <p:sp>
        <p:nvSpPr>
          <p:cNvPr id="40" name="PubPieSlice"/>
          <p:cNvSpPr>
            <a:spLocks noEditPoints="1" noChangeArrowheads="1"/>
          </p:cNvSpPr>
          <p:nvPr/>
        </p:nvSpPr>
        <p:spPr bwMode="auto">
          <a:xfrm>
            <a:off x="2581275" y="1913455"/>
            <a:ext cx="3897313" cy="3863975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11783493"/>
              <a:gd name="G4" fmla="cos 10800 1178349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0 w 21600"/>
              <a:gd name="T5" fmla="*/ 1083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-1" y="10812"/>
                  <a:pt x="0" y="10824"/>
                  <a:pt x="0" y="1083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CC91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>
            <a:lvl1pPr algn="l"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algn="l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algn="l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algn="l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algn="l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57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41" name="PubPieSlice"/>
          <p:cNvSpPr>
            <a:spLocks noEditPoints="1" noChangeArrowheads="1"/>
          </p:cNvSpPr>
          <p:nvPr/>
        </p:nvSpPr>
        <p:spPr bwMode="auto">
          <a:xfrm flipH="1">
            <a:off x="2690813" y="1913455"/>
            <a:ext cx="3846513" cy="3863975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11783493"/>
              <a:gd name="G4" fmla="cos 10800 1178349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0 w 21600"/>
              <a:gd name="T5" fmla="*/ 1083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-1" y="10812"/>
                  <a:pt x="0" y="10824"/>
                  <a:pt x="0" y="1083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7FA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>
            <a:lvl1pPr algn="l"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algn="l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algn="l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algn="l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algn="l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57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42" name="PubPieSlice"/>
          <p:cNvSpPr>
            <a:spLocks noEditPoints="1" noChangeArrowheads="1"/>
          </p:cNvSpPr>
          <p:nvPr/>
        </p:nvSpPr>
        <p:spPr bwMode="auto">
          <a:xfrm flipV="1">
            <a:off x="2589213" y="2010293"/>
            <a:ext cx="3865563" cy="3859213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11783493"/>
              <a:gd name="G4" fmla="cos 10800 1178349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0 w 21600"/>
              <a:gd name="T5" fmla="*/ 1083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-1" y="10812"/>
                  <a:pt x="0" y="10824"/>
                  <a:pt x="0" y="1083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7FA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43" name="PubPieSlice"/>
          <p:cNvSpPr>
            <a:spLocks noEditPoints="1" noChangeArrowheads="1"/>
          </p:cNvSpPr>
          <p:nvPr/>
        </p:nvSpPr>
        <p:spPr bwMode="auto">
          <a:xfrm flipH="1" flipV="1">
            <a:off x="2667000" y="2010293"/>
            <a:ext cx="3867150" cy="3859213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11783493"/>
              <a:gd name="G4" fmla="cos 10800 1178349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0 w 21600"/>
              <a:gd name="T5" fmla="*/ 1083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-1" y="10812"/>
                  <a:pt x="0" y="10824"/>
                  <a:pt x="0" y="1083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7FA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357596" y="4940692"/>
            <a:ext cx="1224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Autofit/>
          </a:bodyPr>
          <a:lstStyle>
            <a:lvl1pPr algn="l" defTabSz="858838">
              <a:defRPr>
                <a:solidFill>
                  <a:schemeClr val="tx1"/>
                </a:solidFill>
                <a:latin typeface="Arial" charset="0"/>
              </a:defRPr>
            </a:lvl1pPr>
            <a:lvl2pPr marL="430213" algn="l" defTabSz="858838">
              <a:defRPr>
                <a:solidFill>
                  <a:schemeClr val="tx1"/>
                </a:solidFill>
                <a:latin typeface="Arial" charset="0"/>
              </a:defRPr>
            </a:lvl2pPr>
            <a:lvl3pPr marL="858838" algn="l" defTabSz="858838">
              <a:defRPr>
                <a:solidFill>
                  <a:schemeClr val="tx1"/>
                </a:solidFill>
                <a:latin typeface="Arial" charset="0"/>
              </a:defRPr>
            </a:lvl3pPr>
            <a:lvl4pPr marL="1289050" algn="l" defTabSz="858838">
              <a:defRPr>
                <a:solidFill>
                  <a:schemeClr val="tx1"/>
                </a:solidFill>
                <a:latin typeface="Arial" charset="0"/>
              </a:defRPr>
            </a:lvl4pPr>
            <a:lvl5pPr marL="1719263" algn="l" defTabSz="858838">
              <a:defRPr>
                <a:solidFill>
                  <a:schemeClr val="tx1"/>
                </a:solidFill>
                <a:latin typeface="Arial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Oportunidades</a:t>
            </a:r>
            <a:r>
              <a:rPr lang="en-US" altLang="en-US" sz="1200" b="1" kern="0" dirty="0" smtClean="0">
                <a:solidFill>
                  <a:srgbClr val="000000"/>
                </a:solidFill>
                <a:ea typeface="+mn-ea"/>
              </a:rPr>
              <a:t> para la </a:t>
            </a: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industria</a:t>
            </a:r>
            <a:endParaRPr lang="en-US" altLang="en-US" sz="1200" b="1" kern="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4620489" y="4940692"/>
            <a:ext cx="110368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>
            <a:lvl1pPr algn="l" defTabSz="858838">
              <a:defRPr>
                <a:solidFill>
                  <a:schemeClr val="tx1"/>
                </a:solidFill>
                <a:latin typeface="Arial" charset="0"/>
              </a:defRPr>
            </a:lvl1pPr>
            <a:lvl2pPr marL="430213" algn="l" defTabSz="858838">
              <a:defRPr>
                <a:solidFill>
                  <a:schemeClr val="tx1"/>
                </a:solidFill>
                <a:latin typeface="Arial" charset="0"/>
              </a:defRPr>
            </a:lvl2pPr>
            <a:lvl3pPr marL="858838" algn="l" defTabSz="858838">
              <a:defRPr>
                <a:solidFill>
                  <a:schemeClr val="tx1"/>
                </a:solidFill>
                <a:latin typeface="Arial" charset="0"/>
              </a:defRPr>
            </a:lvl3pPr>
            <a:lvl4pPr marL="1289050" algn="l" defTabSz="858838">
              <a:defRPr>
                <a:solidFill>
                  <a:schemeClr val="tx1"/>
                </a:solidFill>
                <a:latin typeface="Arial" charset="0"/>
              </a:defRPr>
            </a:lvl4pPr>
            <a:lvl5pPr marL="1719263" algn="l" defTabSz="858838">
              <a:defRPr>
                <a:solidFill>
                  <a:schemeClr val="tx1"/>
                </a:solidFill>
                <a:latin typeface="Arial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Retos</a:t>
            </a:r>
            <a:r>
              <a:rPr lang="en-US" altLang="en-US" sz="1200" b="1" kern="0" dirty="0" smtClean="0">
                <a:solidFill>
                  <a:srgbClr val="000000"/>
                </a:solidFill>
                <a:ea typeface="+mn-ea"/>
              </a:rPr>
              <a:t> para la </a:t>
            </a: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industria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gray">
          <a:xfrm>
            <a:off x="3792538" y="3126305"/>
            <a:ext cx="1533525" cy="153035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>
            <a:lvl1pPr algn="l"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algn="l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algn="l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algn="l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algn="l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57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 flipH="1" flipV="1">
            <a:off x="5711825" y="1591193"/>
            <a:ext cx="2849563" cy="1927225"/>
          </a:xfrm>
          <a:custGeom>
            <a:avLst/>
            <a:gdLst>
              <a:gd name="T0" fmla="*/ 18 w 1968"/>
              <a:gd name="T1" fmla="*/ 0 h 1386"/>
              <a:gd name="T2" fmla="*/ 1968 w 1968"/>
              <a:gd name="T3" fmla="*/ 0 h 1386"/>
              <a:gd name="T4" fmla="*/ 1968 w 1968"/>
              <a:gd name="T5" fmla="*/ 828 h 1386"/>
              <a:gd name="T6" fmla="*/ 1646 w 1968"/>
              <a:gd name="T7" fmla="*/ 1386 h 1386"/>
              <a:gd name="T8" fmla="*/ 0 w 1968"/>
              <a:gd name="T9" fmla="*/ 1386 h 1386"/>
              <a:gd name="T10" fmla="*/ 18 w 1968"/>
              <a:gd name="T11" fmla="*/ 0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8" h="1386">
                <a:moveTo>
                  <a:pt x="18" y="0"/>
                </a:moveTo>
                <a:lnTo>
                  <a:pt x="1968" y="0"/>
                </a:lnTo>
                <a:lnTo>
                  <a:pt x="1968" y="828"/>
                </a:lnTo>
                <a:lnTo>
                  <a:pt x="1646" y="1386"/>
                </a:lnTo>
                <a:lnTo>
                  <a:pt x="0" y="1386"/>
                </a:lnTo>
                <a:lnTo>
                  <a:pt x="18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7FABD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 flipV="1">
            <a:off x="582238" y="1622692"/>
            <a:ext cx="2849562" cy="1927225"/>
          </a:xfrm>
          <a:custGeom>
            <a:avLst/>
            <a:gdLst>
              <a:gd name="T0" fmla="*/ 18 w 1968"/>
              <a:gd name="T1" fmla="*/ 0 h 1386"/>
              <a:gd name="T2" fmla="*/ 1968 w 1968"/>
              <a:gd name="T3" fmla="*/ 0 h 1386"/>
              <a:gd name="T4" fmla="*/ 1968 w 1968"/>
              <a:gd name="T5" fmla="*/ 828 h 1386"/>
              <a:gd name="T6" fmla="*/ 1646 w 1968"/>
              <a:gd name="T7" fmla="*/ 1386 h 1386"/>
              <a:gd name="T8" fmla="*/ 0 w 1968"/>
              <a:gd name="T9" fmla="*/ 1386 h 1386"/>
              <a:gd name="T10" fmla="*/ 18 w 1968"/>
              <a:gd name="T11" fmla="*/ 0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8" h="1386">
                <a:moveTo>
                  <a:pt x="18" y="0"/>
                </a:moveTo>
                <a:lnTo>
                  <a:pt x="1968" y="0"/>
                </a:lnTo>
                <a:lnTo>
                  <a:pt x="1968" y="828"/>
                </a:lnTo>
                <a:lnTo>
                  <a:pt x="1646" y="1386"/>
                </a:lnTo>
                <a:lnTo>
                  <a:pt x="0" y="1386"/>
                </a:lnTo>
                <a:lnTo>
                  <a:pt x="18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CC91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1" name="Freeform 15"/>
          <p:cNvSpPr>
            <a:spLocks/>
          </p:cNvSpPr>
          <p:nvPr/>
        </p:nvSpPr>
        <p:spPr bwMode="auto">
          <a:xfrm flipH="1">
            <a:off x="6057960" y="3971942"/>
            <a:ext cx="2849563" cy="2307030"/>
          </a:xfrm>
          <a:custGeom>
            <a:avLst/>
            <a:gdLst>
              <a:gd name="T0" fmla="*/ 18 w 1968"/>
              <a:gd name="T1" fmla="*/ 0 h 1386"/>
              <a:gd name="T2" fmla="*/ 1968 w 1968"/>
              <a:gd name="T3" fmla="*/ 0 h 1386"/>
              <a:gd name="T4" fmla="*/ 1968 w 1968"/>
              <a:gd name="T5" fmla="*/ 828 h 1386"/>
              <a:gd name="T6" fmla="*/ 1646 w 1968"/>
              <a:gd name="T7" fmla="*/ 1386 h 1386"/>
              <a:gd name="T8" fmla="*/ 0 w 1968"/>
              <a:gd name="T9" fmla="*/ 1386 h 1386"/>
              <a:gd name="T10" fmla="*/ 18 w 1968"/>
              <a:gd name="T11" fmla="*/ 0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8" h="1386">
                <a:moveTo>
                  <a:pt x="18" y="0"/>
                </a:moveTo>
                <a:lnTo>
                  <a:pt x="1968" y="0"/>
                </a:lnTo>
                <a:lnTo>
                  <a:pt x="1968" y="828"/>
                </a:lnTo>
                <a:lnTo>
                  <a:pt x="1646" y="1386"/>
                </a:lnTo>
                <a:lnTo>
                  <a:pt x="0" y="1386"/>
                </a:lnTo>
                <a:lnTo>
                  <a:pt x="18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7FABD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2" name="Freeform 16"/>
          <p:cNvSpPr>
            <a:spLocks/>
          </p:cNvSpPr>
          <p:nvPr/>
        </p:nvSpPr>
        <p:spPr bwMode="auto">
          <a:xfrm>
            <a:off x="585788" y="4247080"/>
            <a:ext cx="2849562" cy="1927225"/>
          </a:xfrm>
          <a:custGeom>
            <a:avLst/>
            <a:gdLst>
              <a:gd name="T0" fmla="*/ 18 w 1968"/>
              <a:gd name="T1" fmla="*/ 0 h 1386"/>
              <a:gd name="T2" fmla="*/ 1968 w 1968"/>
              <a:gd name="T3" fmla="*/ 0 h 1386"/>
              <a:gd name="T4" fmla="*/ 1968 w 1968"/>
              <a:gd name="T5" fmla="*/ 828 h 1386"/>
              <a:gd name="T6" fmla="*/ 1646 w 1968"/>
              <a:gd name="T7" fmla="*/ 1386 h 1386"/>
              <a:gd name="T8" fmla="*/ 0 w 1968"/>
              <a:gd name="T9" fmla="*/ 1386 h 1386"/>
              <a:gd name="T10" fmla="*/ 18 w 1968"/>
              <a:gd name="T11" fmla="*/ 0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8" h="1386">
                <a:moveTo>
                  <a:pt x="18" y="0"/>
                </a:moveTo>
                <a:lnTo>
                  <a:pt x="1968" y="0"/>
                </a:lnTo>
                <a:lnTo>
                  <a:pt x="1968" y="828"/>
                </a:lnTo>
                <a:lnTo>
                  <a:pt x="1646" y="1386"/>
                </a:lnTo>
                <a:lnTo>
                  <a:pt x="0" y="1386"/>
                </a:lnTo>
                <a:lnTo>
                  <a:pt x="18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7FABD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/>
          </a:bodyPr>
          <a:lstStyle/>
          <a:p>
            <a:r>
              <a:rPr lang="es-ES" sz="1200" b="1" dirty="0"/>
              <a:t>Eficiencia de costo</a:t>
            </a:r>
            <a:br>
              <a:rPr lang="es-ES" sz="1200" b="1" dirty="0"/>
            </a:br>
            <a:r>
              <a:rPr lang="es-ES" sz="1200" b="1" dirty="0"/>
              <a:t>Evaluaciones de riesgo </a:t>
            </a:r>
            <a:r>
              <a:rPr lang="es-ES" sz="1200" b="1" dirty="0" smtClean="0"/>
              <a:t>mejoradas</a:t>
            </a:r>
            <a:r>
              <a:rPr lang="es-ES" sz="1200" b="1" dirty="0"/>
              <a:t/>
            </a:r>
            <a:br>
              <a:rPr lang="es-ES" sz="1200" b="1" dirty="0"/>
            </a:br>
            <a:r>
              <a:rPr lang="es-ES" sz="1200" b="1" dirty="0"/>
              <a:t>Publicidad dirigida e individualizada.</a:t>
            </a:r>
            <a:br>
              <a:rPr lang="es-ES" sz="1200" b="1" dirty="0"/>
            </a:br>
            <a:r>
              <a:rPr lang="es-ES" sz="1200" b="1" dirty="0"/>
              <a:t>Mejorar la experiencia de sus clientes.</a:t>
            </a:r>
            <a:br>
              <a:rPr lang="es-ES" sz="1200" b="1" dirty="0"/>
            </a:br>
            <a:r>
              <a:rPr lang="es-ES" sz="1200" b="1" dirty="0"/>
              <a:t>Acceso directo a clientes (desintermediación).</a:t>
            </a:r>
            <a:br>
              <a:rPr lang="es-ES" sz="1200" b="1" dirty="0"/>
            </a:br>
            <a:r>
              <a:rPr lang="es-ES" sz="1200" b="1" dirty="0"/>
              <a:t>Lucha contra el fraude</a:t>
            </a:r>
            <a:endParaRPr lang="es-ES" sz="1200" b="1" dirty="0">
              <a:effectLst/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6012160" y="1591192"/>
            <a:ext cx="2574626" cy="250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normAutofit/>
          </a:bodyPr>
          <a:lstStyle>
            <a:lvl1pPr algn="l" defTabSz="939800">
              <a:spcBef>
                <a:spcPct val="60000"/>
              </a:spcBef>
              <a:buChar char="§"/>
              <a:defRPr sz="1400">
                <a:solidFill>
                  <a:schemeClr val="tx1"/>
                </a:solidFill>
                <a:latin typeface="Arial" charset="0"/>
              </a:defRPr>
            </a:lvl1pPr>
            <a:lvl2pPr marL="342900" indent="-114300" algn="l" defTabSz="9398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023938" indent="-255588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397000" indent="-258763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916113" indent="-304800" algn="l" defTabSz="939800">
              <a:spcBef>
                <a:spcPct val="20000"/>
              </a:spcBef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3733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8305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877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7449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buNone/>
            </a:pPr>
            <a:r>
              <a:rPr lang="es-ES" sz="1200" b="1" dirty="0"/>
              <a:t>Inclusión financiera o exclusión?</a:t>
            </a:r>
            <a:br>
              <a:rPr lang="es-ES" sz="1200" b="1" dirty="0"/>
            </a:br>
            <a:r>
              <a:rPr lang="es-ES" sz="1200" b="1" dirty="0" smtClean="0"/>
              <a:t>Precisión </a:t>
            </a:r>
            <a:r>
              <a:rPr lang="es-ES" sz="1200" b="1" dirty="0"/>
              <a:t>de los datos y correlaciones espurias.</a:t>
            </a:r>
            <a:br>
              <a:rPr lang="es-ES" sz="1200" b="1" dirty="0"/>
            </a:br>
            <a:r>
              <a:rPr lang="es-ES" sz="1200" b="1" dirty="0"/>
              <a:t>Problemas de privacidad y propiedad de datos</a:t>
            </a:r>
            <a:br>
              <a:rPr lang="es-ES" sz="1200" b="1" dirty="0"/>
            </a:br>
            <a:r>
              <a:rPr lang="es-ES" sz="1200" b="1" dirty="0"/>
              <a:t>Población no digital dejada atrás</a:t>
            </a:r>
            <a:br>
              <a:rPr lang="es-ES" sz="1200" b="1" dirty="0"/>
            </a:br>
            <a:r>
              <a:rPr lang="es-ES" sz="1200" b="1" dirty="0"/>
              <a:t>Menor comparabilidad de productos y precios (individualizados).</a:t>
            </a:r>
            <a:br>
              <a:rPr lang="es-ES" sz="1200" b="1" dirty="0"/>
            </a:br>
            <a:r>
              <a:rPr lang="es-ES" sz="1200" b="1" dirty="0"/>
              <a:t>Supervisión de algoritmos</a:t>
            </a:r>
            <a:r>
              <a:rPr lang="es-ES" sz="1200" dirty="0"/>
              <a:t>.</a:t>
            </a:r>
            <a:endParaRPr lang="en-GB" altLang="en-US" sz="1200" b="1" kern="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656565" y="1622692"/>
            <a:ext cx="2528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noAutofit/>
          </a:bodyPr>
          <a:lstStyle>
            <a:lvl1pPr algn="l" defTabSz="939800">
              <a:spcBef>
                <a:spcPct val="60000"/>
              </a:spcBef>
              <a:buChar char="§"/>
              <a:defRPr sz="1400">
                <a:solidFill>
                  <a:schemeClr val="tx1"/>
                </a:solidFill>
                <a:latin typeface="Arial" charset="0"/>
              </a:defRPr>
            </a:lvl1pPr>
            <a:lvl2pPr marL="342900" indent="-114300" algn="l" defTabSz="9398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023938" indent="-255588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397000" indent="-258763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916113" indent="-304800" algn="l" defTabSz="939800">
              <a:spcBef>
                <a:spcPct val="20000"/>
              </a:spcBef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3733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8305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877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7449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</a:pPr>
            <a:r>
              <a:rPr lang="es-ES" sz="1200" b="1" dirty="0"/>
              <a:t>Productos y servicios </a:t>
            </a:r>
            <a:r>
              <a:rPr lang="es-ES" sz="1200" b="1" dirty="0" smtClean="0"/>
              <a:t>personalizados.</a:t>
            </a:r>
            <a:r>
              <a:rPr lang="es-ES" sz="1200" b="1" dirty="0"/>
              <a:t/>
            </a:r>
            <a:br>
              <a:rPr lang="es-ES" sz="1200" b="1" dirty="0"/>
            </a:br>
            <a:r>
              <a:rPr lang="es-ES" sz="1200" b="1" dirty="0"/>
              <a:t>Mejor experiencia de cliente</a:t>
            </a:r>
            <a:br>
              <a:rPr lang="es-ES" sz="1200" b="1" dirty="0"/>
            </a:br>
            <a:r>
              <a:rPr lang="es-ES" sz="1200" b="1" dirty="0" smtClean="0"/>
              <a:t>Empoderamiento</a:t>
            </a:r>
            <a:r>
              <a:rPr lang="es-ES" sz="1200" b="1" dirty="0"/>
              <a:t/>
            </a:r>
            <a:br>
              <a:rPr lang="es-ES" sz="1200" b="1" dirty="0"/>
            </a:br>
            <a:r>
              <a:rPr lang="es-ES" sz="1200" b="1" dirty="0" smtClean="0"/>
              <a:t>Competencia: </a:t>
            </a:r>
            <a:r>
              <a:rPr lang="es-ES" sz="1200" b="1" dirty="0"/>
              <a:t>precios reducidos</a:t>
            </a:r>
            <a:br>
              <a:rPr lang="es-ES" sz="1200" b="1" dirty="0"/>
            </a:br>
            <a:r>
              <a:rPr lang="es-ES" sz="1200" b="1" dirty="0"/>
              <a:t>Mitigación de riesgos y prevención.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108700" y="4247081"/>
            <a:ext cx="2452688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noAutofit/>
          </a:bodyPr>
          <a:lstStyle>
            <a:lvl1pPr algn="l" defTabSz="939800">
              <a:spcBef>
                <a:spcPct val="60000"/>
              </a:spcBef>
              <a:buChar char="§"/>
              <a:defRPr sz="1400">
                <a:solidFill>
                  <a:schemeClr val="tx1"/>
                </a:solidFill>
                <a:latin typeface="Arial" charset="0"/>
              </a:defRPr>
            </a:lvl1pPr>
            <a:lvl2pPr marL="342900" indent="-114300" algn="l" defTabSz="9398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023938" indent="-255588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397000" indent="-258763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916113" indent="-304800" algn="l" defTabSz="939800">
              <a:spcBef>
                <a:spcPct val="20000"/>
              </a:spcBef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3733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8305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877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7449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 eaLnBrk="1" fontAlgn="auto" hangingPunct="1">
              <a:spcAft>
                <a:spcPts val="0"/>
              </a:spcAft>
              <a:buNone/>
            </a:pPr>
            <a:r>
              <a:rPr lang="es-ES" altLang="en-US" sz="1200" b="1" kern="0" dirty="0" smtClean="0">
                <a:solidFill>
                  <a:srgbClr val="000000"/>
                </a:solidFill>
                <a:ea typeface="+mn-ea"/>
              </a:rPr>
              <a:t>Nuevos competidores 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r>
              <a:rPr lang="es-ES" altLang="en-US" sz="1200" b="1" kern="0" dirty="0" err="1" smtClean="0">
                <a:solidFill>
                  <a:srgbClr val="000000"/>
                </a:solidFill>
                <a:ea typeface="+mn-ea"/>
              </a:rPr>
              <a:t>Ciber</a:t>
            </a:r>
            <a:r>
              <a:rPr lang="es-ES" altLang="en-US" sz="1200" b="1" kern="0" dirty="0" smtClean="0">
                <a:solidFill>
                  <a:srgbClr val="000000"/>
                </a:solidFill>
                <a:ea typeface="+mn-ea"/>
              </a:rPr>
              <a:t> riesgo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r>
              <a:rPr lang="es-ES" altLang="en-US" sz="1200" b="1" kern="0" dirty="0" smtClean="0">
                <a:solidFill>
                  <a:srgbClr val="000000"/>
                </a:solidFill>
                <a:ea typeface="+mn-ea"/>
              </a:rPr>
              <a:t>Cambios en la cadena de valor del negocio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endParaRPr lang="en-US" altLang="en-US" sz="1000" b="1" kern="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660400" y="4247080"/>
            <a:ext cx="2516445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normAutofit/>
          </a:bodyPr>
          <a:lstStyle>
            <a:lvl1pPr algn="l" defTabSz="939800">
              <a:spcBef>
                <a:spcPct val="60000"/>
              </a:spcBef>
              <a:buChar char="§"/>
              <a:defRPr sz="1400">
                <a:solidFill>
                  <a:schemeClr val="tx1"/>
                </a:solidFill>
                <a:latin typeface="Arial" charset="0"/>
              </a:defRPr>
            </a:lvl1pPr>
            <a:lvl2pPr marL="342900" indent="-114300" algn="l" defTabSz="9398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023938" indent="-255588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397000" indent="-258763" algn="l" defTabSz="939800">
              <a:spcBef>
                <a:spcPct val="20000"/>
              </a:spcBef>
              <a:buFont typeface="Arial" charset="0"/>
              <a:buChar char="­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916113" indent="-304800" algn="l" defTabSz="939800">
              <a:spcBef>
                <a:spcPct val="20000"/>
              </a:spcBef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3733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8305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877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744913" indent="-304800" defTabSz="9398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</a:pPr>
            <a:endParaRPr kumimoji="0" lang="en-US" altLang="en-US" sz="1000" b="0" i="0" u="none" strike="sng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608140" y="2528900"/>
            <a:ext cx="1224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rmAutofit fontScale="85000" lnSpcReduction="20000"/>
          </a:bodyPr>
          <a:lstStyle>
            <a:lvl1pPr algn="l" defTabSz="858838">
              <a:defRPr>
                <a:solidFill>
                  <a:schemeClr val="tx1"/>
                </a:solidFill>
                <a:latin typeface="Arial" charset="0"/>
              </a:defRPr>
            </a:lvl1pPr>
            <a:lvl2pPr marL="430213" algn="l" defTabSz="858838">
              <a:defRPr>
                <a:solidFill>
                  <a:schemeClr val="tx1"/>
                </a:solidFill>
                <a:latin typeface="Arial" charset="0"/>
              </a:defRPr>
            </a:lvl2pPr>
            <a:lvl3pPr marL="858838" algn="l" defTabSz="858838">
              <a:defRPr>
                <a:solidFill>
                  <a:schemeClr val="tx1"/>
                </a:solidFill>
                <a:latin typeface="Arial" charset="0"/>
              </a:defRPr>
            </a:lvl3pPr>
            <a:lvl4pPr marL="1289050" algn="l" defTabSz="858838">
              <a:defRPr>
                <a:solidFill>
                  <a:schemeClr val="tx1"/>
                </a:solidFill>
                <a:latin typeface="Arial" charset="0"/>
              </a:defRPr>
            </a:lvl4pPr>
            <a:lvl5pPr marL="1719263" algn="l" defTabSz="858838">
              <a:defRPr>
                <a:solidFill>
                  <a:schemeClr val="tx1"/>
                </a:solidFill>
                <a:latin typeface="Arial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 sz="1400" b="1" kern="0" dirty="0">
              <a:solidFill>
                <a:srgbClr val="000000"/>
              </a:solidFill>
              <a:ea typeface="+mn-ea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400" b="1" kern="0" dirty="0" err="1" smtClean="0">
                <a:solidFill>
                  <a:srgbClr val="000000"/>
                </a:solidFill>
                <a:ea typeface="+mn-ea"/>
              </a:rPr>
              <a:t>Retos</a:t>
            </a:r>
            <a:r>
              <a:rPr lang="en-US" altLang="en-US" sz="1400" b="1" kern="0" dirty="0" smtClean="0">
                <a:solidFill>
                  <a:srgbClr val="000000"/>
                </a:solidFill>
                <a:ea typeface="+mn-ea"/>
              </a:rPr>
              <a:t> para </a:t>
            </a:r>
            <a:r>
              <a:rPr lang="en-US" altLang="en-US" sz="1400" b="1" kern="0" dirty="0" err="1" smtClean="0">
                <a:solidFill>
                  <a:srgbClr val="000000"/>
                </a:solidFill>
                <a:ea typeface="+mn-ea"/>
              </a:rPr>
              <a:t>consumidores</a:t>
            </a:r>
            <a:endParaRPr lang="en-US" altLang="en-US" sz="1400" b="1" kern="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263226" y="2596481"/>
            <a:ext cx="1224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Autofit/>
          </a:bodyPr>
          <a:lstStyle>
            <a:lvl1pPr algn="l" defTabSz="858838">
              <a:defRPr>
                <a:solidFill>
                  <a:schemeClr val="tx1"/>
                </a:solidFill>
                <a:latin typeface="Arial" charset="0"/>
              </a:defRPr>
            </a:lvl1pPr>
            <a:lvl2pPr marL="430213" algn="l" defTabSz="858838">
              <a:defRPr>
                <a:solidFill>
                  <a:schemeClr val="tx1"/>
                </a:solidFill>
                <a:latin typeface="Arial" charset="0"/>
              </a:defRPr>
            </a:lvl2pPr>
            <a:lvl3pPr marL="858838" algn="l" defTabSz="858838">
              <a:defRPr>
                <a:solidFill>
                  <a:schemeClr val="tx1"/>
                </a:solidFill>
                <a:latin typeface="Arial" charset="0"/>
              </a:defRPr>
            </a:lvl3pPr>
            <a:lvl4pPr marL="1289050" algn="l" defTabSz="858838">
              <a:defRPr>
                <a:solidFill>
                  <a:schemeClr val="tx1"/>
                </a:solidFill>
                <a:latin typeface="Arial" charset="0"/>
              </a:defRPr>
            </a:lvl4pPr>
            <a:lvl5pPr marL="1719263" algn="l" defTabSz="858838">
              <a:defRPr>
                <a:solidFill>
                  <a:schemeClr val="tx1"/>
                </a:solidFill>
                <a:latin typeface="Arial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Oportunidades</a:t>
            </a:r>
            <a:r>
              <a:rPr lang="en-US" altLang="en-US" sz="1200" b="1" kern="0" dirty="0" smtClean="0">
                <a:solidFill>
                  <a:srgbClr val="000000"/>
                </a:solidFill>
                <a:ea typeface="+mn-ea"/>
              </a:rPr>
              <a:t> para </a:t>
            </a:r>
            <a:r>
              <a:rPr lang="en-US" altLang="en-US" sz="1200" b="1" kern="0" dirty="0" err="1" smtClean="0">
                <a:solidFill>
                  <a:srgbClr val="000000"/>
                </a:solidFill>
                <a:ea typeface="+mn-ea"/>
              </a:rPr>
              <a:t>consumidores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91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/>
              <a:t>El enfoque de EIOPA para </a:t>
            </a:r>
            <a:r>
              <a:rPr lang="es-ES" sz="2400" dirty="0" err="1"/>
              <a:t>InsurTech</a:t>
            </a:r>
            <a:endParaRPr lang="en-GB" sz="2400" dirty="0" smtClean="0"/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2848227" y="4439013"/>
            <a:ext cx="614363" cy="328613"/>
          </a:xfrm>
          <a:custGeom>
            <a:avLst/>
            <a:gdLst>
              <a:gd name="T0" fmla="*/ 0 w 419"/>
              <a:gd name="T1" fmla="*/ 328613 h 207"/>
              <a:gd name="T2" fmla="*/ 306448 w 419"/>
              <a:gd name="T3" fmla="*/ 0 h 207"/>
              <a:gd name="T4" fmla="*/ 614363 w 419"/>
              <a:gd name="T5" fmla="*/ 328613 h 207"/>
              <a:gd name="T6" fmla="*/ 0 w 419"/>
              <a:gd name="T7" fmla="*/ 328613 h 2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9" h="207">
                <a:moveTo>
                  <a:pt x="0" y="207"/>
                </a:moveTo>
                <a:cubicBezTo>
                  <a:pt x="31" y="32"/>
                  <a:pt x="139" y="0"/>
                  <a:pt x="209" y="0"/>
                </a:cubicBezTo>
                <a:cubicBezTo>
                  <a:pt x="279" y="0"/>
                  <a:pt x="403" y="34"/>
                  <a:pt x="419" y="207"/>
                </a:cubicBezTo>
                <a:cubicBezTo>
                  <a:pt x="419" y="207"/>
                  <a:pt x="0" y="207"/>
                  <a:pt x="0" y="207"/>
                </a:cubicBezTo>
                <a:close/>
              </a:path>
            </a:pathLst>
          </a:custGeom>
          <a:solidFill>
            <a:srgbClr val="333333"/>
          </a:solidFill>
          <a:ln w="6350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606488" y="2222863"/>
            <a:ext cx="2122611" cy="2544763"/>
          </a:xfrm>
          <a:prstGeom prst="rect">
            <a:avLst/>
          </a:prstGeom>
          <a:solidFill>
            <a:srgbClr val="BFD5E9"/>
          </a:solidFill>
          <a:ln>
            <a:noFill/>
          </a:ln>
          <a:effectLst/>
        </p:spPr>
        <p:txBody>
          <a:bodyPr lIns="72000" tIns="72000" rIns="72000" bIns="72000" anchor="t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endParaRPr lang="en-GB" altLang="en-US" sz="3200" b="1" kern="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endParaRPr lang="en-GB" altLang="en-US" sz="3200" b="1" kern="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r>
              <a:rPr lang="en-GB" altLang="en-US" sz="2800" b="1" kern="0" dirty="0" err="1" smtClean="0"/>
              <a:t>Beneficios</a:t>
            </a:r>
            <a:endParaRPr lang="en-GB" altLang="en-US" sz="1100" b="1" kern="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 rot="21600000">
            <a:off x="3703520" y="2212839"/>
            <a:ext cx="2066222" cy="2544763"/>
          </a:xfrm>
          <a:prstGeom prst="rect">
            <a:avLst/>
          </a:prstGeom>
          <a:solidFill>
            <a:srgbClr val="BFD5E9"/>
          </a:solidFill>
          <a:ln>
            <a:noFill/>
          </a:ln>
          <a:effectLst/>
        </p:spPr>
        <p:txBody>
          <a:bodyPr lIns="72000" tIns="72000" rIns="72000" bIns="72000" anchor="t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endParaRPr lang="en-GB" altLang="en-US" sz="3200" kern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endParaRPr lang="en-GB" altLang="en-US" sz="3200" kern="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20000"/>
            </a:pPr>
            <a:r>
              <a:rPr lang="en-GB" altLang="en-US" sz="2800" b="1" kern="0" dirty="0" err="1" smtClean="0"/>
              <a:t>Riesgos</a:t>
            </a:r>
            <a:endParaRPr lang="en-GB" altLang="en-US" sz="1100" b="1" kern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 rot="10800000">
            <a:off x="606490" y="4843690"/>
            <a:ext cx="5286002" cy="191342"/>
          </a:xfrm>
          <a:prstGeom prst="rect">
            <a:avLst/>
          </a:prstGeom>
          <a:solidFill>
            <a:srgbClr val="7FABD2"/>
          </a:solidFill>
          <a:ln>
            <a:noFill/>
          </a:ln>
          <a:effectLst/>
        </p:spPr>
        <p:txBody>
          <a:bodyPr wrap="none" lIns="7200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2975226" y="5035033"/>
            <a:ext cx="360363" cy="692150"/>
          </a:xfrm>
          <a:prstGeom prst="triangle">
            <a:avLst>
              <a:gd name="adj" fmla="val 50000"/>
            </a:avLst>
          </a:prstGeom>
          <a:solidFill>
            <a:srgbClr val="333333"/>
          </a:solidFill>
          <a:ln w="6350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13500000">
            <a:off x="5933255" y="3602350"/>
            <a:ext cx="214313" cy="214312"/>
          </a:xfrm>
          <a:prstGeom prst="rtTriangle">
            <a:avLst/>
          </a:prstGeom>
          <a:solidFill>
            <a:srgbClr val="888888"/>
          </a:solidFill>
          <a:ln w="9525" algn="ctr">
            <a:solidFill>
              <a:srgbClr val="88888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11081" y="1700808"/>
            <a:ext cx="2509391" cy="641350"/>
          </a:xfrm>
          <a:prstGeom prst="rect">
            <a:avLst/>
          </a:prstGeom>
          <a:solidFill>
            <a:srgbClr val="FCC917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72000" tIns="72000" rIns="72000" bIns="144009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altLang="en-US" sz="1400" b="1">
                <a:solidFill>
                  <a:srgbClr val="000000"/>
                </a:solidFill>
              </a:rPr>
              <a:t>El enfoque de la EIOPA hacia la digitalización.</a:t>
            </a:r>
            <a:endParaRPr lang="en-GB" alt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11081" y="2342156"/>
            <a:ext cx="2509391" cy="4255196"/>
          </a:xfrm>
          <a:prstGeom prst="rect">
            <a:avLst/>
          </a:prstGeom>
          <a:solidFill>
            <a:srgbClr val="FDE48B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72000" tIns="72000" rIns="72000" bIns="72000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79488" fontAlgn="auto"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</a:pPr>
            <a:r>
              <a:rPr lang="es-ES" dirty="0"/>
              <a:t>"</a:t>
            </a:r>
            <a:r>
              <a:rPr lang="es-ES" sz="1400" dirty="0"/>
              <a:t>Lograr un </a:t>
            </a:r>
            <a:r>
              <a:rPr lang="es-ES" sz="1400" b="1" i="1" dirty="0"/>
              <a:t>equilibrio</a:t>
            </a:r>
            <a:r>
              <a:rPr lang="es-ES" sz="1400" dirty="0"/>
              <a:t> entre la mejora de la innovación financiera y garantizar un marco de protección del consumidor que funcione bien y la estabilidad financiera"</a:t>
            </a:r>
            <a:br>
              <a:rPr lang="es-ES" sz="1400" dirty="0"/>
            </a:br>
            <a:endParaRPr lang="es-ES" sz="1400" dirty="0" smtClean="0"/>
          </a:p>
          <a:p>
            <a:pPr defTabSz="979488" fontAlgn="auto"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</a:pPr>
            <a:r>
              <a:rPr lang="es-ES" sz="1400" dirty="0" smtClean="0"/>
              <a:t>La </a:t>
            </a:r>
            <a:r>
              <a:rPr lang="es-ES" sz="1400" dirty="0"/>
              <a:t>regulación y supervisión deben ser </a:t>
            </a:r>
            <a:r>
              <a:rPr lang="es-ES" sz="1400" b="1" dirty="0"/>
              <a:t>tecnológicamente neutrales</a:t>
            </a:r>
            <a:r>
              <a:rPr lang="es-ES" sz="1400" dirty="0" smtClean="0"/>
              <a:t>.</a:t>
            </a:r>
          </a:p>
          <a:p>
            <a:pPr marL="285750" indent="-285750" defTabSz="979488" fontAlgn="auto"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1400" b="1" dirty="0" smtClean="0"/>
              <a:t>Mesas </a:t>
            </a:r>
            <a:r>
              <a:rPr lang="es-ES" sz="1400" b="1" dirty="0"/>
              <a:t>redondas </a:t>
            </a:r>
            <a:r>
              <a:rPr lang="es-ES" sz="1400" dirty="0"/>
              <a:t>de </a:t>
            </a:r>
            <a:r>
              <a:rPr lang="es-ES" sz="1400" dirty="0" err="1"/>
              <a:t>InsurTech</a:t>
            </a:r>
            <a:r>
              <a:rPr lang="es-ES" sz="1400" dirty="0"/>
              <a:t>: fuerte colaboración con todas las partes </a:t>
            </a:r>
            <a:r>
              <a:rPr lang="es-ES" sz="1400" dirty="0" smtClean="0"/>
              <a:t>interesadas.</a:t>
            </a:r>
          </a:p>
          <a:p>
            <a:pPr marL="285750" indent="-285750" defTabSz="979488" fontAlgn="auto"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1400" b="1" dirty="0" smtClean="0"/>
              <a:t>Grupo </a:t>
            </a:r>
            <a:r>
              <a:rPr lang="es-ES" sz="1400" b="1" dirty="0"/>
              <a:t>de trabajo </a:t>
            </a:r>
            <a:r>
              <a:rPr lang="es-ES" sz="1400" dirty="0" err="1"/>
              <a:t>InsurTech</a:t>
            </a:r>
            <a:r>
              <a:rPr lang="es-ES" sz="1400" dirty="0"/>
              <a:t>: grupo de trabajo </a:t>
            </a:r>
            <a:r>
              <a:rPr lang="es-ES" sz="1400" dirty="0" smtClean="0"/>
              <a:t>multidisciplinario.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2026" y="2160364"/>
            <a:ext cx="8214430" cy="4004940"/>
          </a:xfrm>
          <a:prstGeom prst="rect">
            <a:avLst/>
          </a:prstGeom>
          <a:solidFill>
            <a:srgbClr val="BFD5E9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/>
              <a:t>Opinión sobre </a:t>
            </a:r>
            <a:r>
              <a:rPr lang="es-ES" sz="2000" b="1" dirty="0"/>
              <a:t>ventas a través de internet</a:t>
            </a:r>
            <a:r>
              <a:rPr lang="es-ES" sz="2000" dirty="0"/>
              <a:t>.</a:t>
            </a:r>
            <a:br>
              <a:rPr lang="es-ES" sz="2000" dirty="0"/>
            </a:br>
            <a:endParaRPr lang="es-ES" sz="20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/>
              <a:t>Informe </a:t>
            </a:r>
            <a:r>
              <a:rPr lang="es-ES" sz="2000" dirty="0"/>
              <a:t>de </a:t>
            </a:r>
            <a:r>
              <a:rPr lang="es-ES" sz="2000" b="1" dirty="0"/>
              <a:t>buenas prácticas en sitios web de </a:t>
            </a:r>
            <a:r>
              <a:rPr lang="es-ES" sz="2000" b="1" dirty="0" smtClean="0"/>
              <a:t>comparación.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/>
              <a:t>Informe </a:t>
            </a:r>
            <a:r>
              <a:rPr lang="es-ES" sz="2000" dirty="0"/>
              <a:t>del comité conjunto sobre</a:t>
            </a:r>
            <a:r>
              <a:rPr lang="es-ES" sz="2000" b="1" dirty="0"/>
              <a:t> automatización del asesoramiento.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/>
              <a:t>Informe </a:t>
            </a:r>
            <a:r>
              <a:rPr lang="es-ES" sz="2000" dirty="0"/>
              <a:t>del Comité Conjunto </a:t>
            </a:r>
            <a:r>
              <a:rPr lang="es-ES" sz="2000" b="1" dirty="0"/>
              <a:t>sobre el uso de Big Data </a:t>
            </a:r>
            <a:r>
              <a:rPr lang="es-ES" sz="2000" dirty="0"/>
              <a:t>por parte de las instituciones financieras.</a:t>
            </a:r>
            <a:endParaRPr lang="en-GB" sz="2000" dirty="0" smtClean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69252" y="1511235"/>
            <a:ext cx="8207204" cy="641350"/>
          </a:xfrm>
          <a:prstGeom prst="rect">
            <a:avLst/>
          </a:prstGeom>
          <a:solidFill>
            <a:srgbClr val="7FABD2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144009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 defTabSz="979488" eaLnBrk="1" fontAlgn="auto" hangingPunct="1">
              <a:spcAft>
                <a:spcPts val="0"/>
              </a:spcAft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Arial" pitchFamily="34" charset="0"/>
              </a:rPr>
              <a:t>2016 and 2017</a:t>
            </a:r>
            <a:endParaRPr lang="en-US" altLang="en-US" sz="2400" b="1" kern="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Las </a:t>
            </a:r>
            <a:r>
              <a:rPr lang="en-US" dirty="0" err="1" smtClean="0"/>
              <a:t>actividades</a:t>
            </a:r>
            <a:r>
              <a:rPr lang="en-US" dirty="0" smtClean="0"/>
              <a:t> de EIOPA </a:t>
            </a:r>
            <a:r>
              <a:rPr lang="en-US" dirty="0" err="1" smtClean="0"/>
              <a:t>en</a:t>
            </a:r>
            <a:r>
              <a:rPr lang="en-US" dirty="0" smtClean="0"/>
              <a:t> 2016 y 2017</a:t>
            </a:r>
            <a:endParaRPr lang="en-GB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11188" y="2160364"/>
            <a:ext cx="23495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defTabSz="979488">
              <a:spcBef>
                <a:spcPct val="60000"/>
              </a:spcBef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81000" indent="-190500" defTabSz="9794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571500" indent="-190500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138238" indent="-122238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439863" indent="-122238" defTabSz="979488">
              <a:spcBef>
                <a:spcPct val="20000"/>
              </a:spcBef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970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3542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8114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268663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77888" y="5116869"/>
            <a:ext cx="2120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79488">
              <a:spcBef>
                <a:spcPct val="60000"/>
              </a:spcBef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06400" indent="-120650" defTabSz="9794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717550" indent="-120650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030288" indent="-122238" defTabSz="979488">
              <a:spcBef>
                <a:spcPct val="20000"/>
              </a:spcBef>
              <a:buFont typeface="Arial" pitchFamily="34" charset="0"/>
              <a:buChar char="­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343025" indent="-122238" defTabSz="979488">
              <a:spcBef>
                <a:spcPct val="20000"/>
              </a:spcBef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002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2574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7146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171825" indent="-122238" defTabSz="9794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buNone/>
            </a:pPr>
            <a:endParaRPr kumimoji="0" lang="en-US" alt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88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6248400" cy="1066800"/>
          </a:xfrm>
        </p:spPr>
        <p:txBody>
          <a:bodyPr/>
          <a:lstStyle/>
          <a:p>
            <a:r>
              <a:rPr lang="en-GB" dirty="0" smtClean="0"/>
              <a:t>Las </a:t>
            </a:r>
            <a:r>
              <a:rPr lang="en-GB" dirty="0" err="1" smtClean="0"/>
              <a:t>actividades</a:t>
            </a:r>
            <a:r>
              <a:rPr lang="en-GB" dirty="0" smtClean="0"/>
              <a:t> de EIOPA </a:t>
            </a:r>
            <a:r>
              <a:rPr lang="en-GB" dirty="0" err="1" smtClean="0"/>
              <a:t>en</a:t>
            </a:r>
            <a:r>
              <a:rPr lang="en-GB" dirty="0" smtClean="0"/>
              <a:t> 2018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19058"/>
              </p:ext>
            </p:extLst>
          </p:nvPr>
        </p:nvGraphicFramePr>
        <p:xfrm>
          <a:off x="533400" y="1556792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9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>
  <Display>DocumentLibraryForm</Display>
  <Edit>DocumentLibraryForm</Edit>
  <New>DocumentLibraryForm</New>
  <MobileDisplayFormUrl/>
  <MobileEditFormUrl/>
  <MobileNewFormUrl/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S Document" ma:contentTypeID="0x0101005BC6DC0384BC094AAEA1DD605A08ABF70054C641F380E1664F9F3A9B16FB294173" ma:contentTypeVersion="22" ma:contentTypeDescription="" ma:contentTypeScope="" ma:versionID="c959dcf179ee9f6ab798a5515decf987">
  <xsd:schema xmlns:xsd="http://www.w3.org/2001/XMLSchema" xmlns:xs="http://www.w3.org/2001/XMLSchema" xmlns:p="http://schemas.microsoft.com/office/2006/metadata/properties" xmlns:ns1="http://schemas.microsoft.com/sharepoint/v3" xmlns:ns2="9e5c12a4-59ef-4dce-b2dd-d1e432cf0e72" targetNamespace="http://schemas.microsoft.com/office/2006/metadata/properties" ma:root="true" ma:fieldsID="56da10fc95bed793886b168f2e1a4792" ns1:_="" ns2:_="">
    <xsd:import namespace="http://schemas.microsoft.com/sharepoint/v3"/>
    <xsd:import namespace="9e5c12a4-59ef-4dce-b2dd-d1e432cf0e72"/>
    <xsd:element name="properties">
      <xsd:complexType>
        <xsd:sequence>
          <xsd:element name="documentManagement">
            <xsd:complexType>
              <xsd:all>
                <xsd:element ref="ns2:p1f0879e736b4237ac1dcae507df3939" minOccurs="0"/>
                <xsd:element ref="ns2:TaxCatchAll" minOccurs="0"/>
                <xsd:element ref="ns2:TaxCatchAllLabel" minOccurs="0"/>
                <xsd:element ref="ns2:o226381c236a48a680725e81f01d35b3" minOccurs="0"/>
                <xsd:element ref="ns2:ERIS_ConfidentialityLevel"/>
                <xsd:element ref="ns2:ERIS_AdditionalMarkings" minOccurs="0"/>
                <xsd:element ref="ns2:ERIS_ApprovalStatus" minOccurs="0"/>
                <xsd:element ref="ns2:g0d74edb61ed43398fbd0d1cc015169a" minOccurs="0"/>
                <xsd:element ref="ns2:g5bc43e59b584b86b90b9c8d6b2b5b81" minOccurs="0"/>
                <xsd:element ref="ns2:ERIS_OtherReference" minOccurs="0"/>
                <xsd:element ref="ns2:ERIS_Relation" minOccurs="0"/>
                <xsd:element ref="ns2:ERIS_AssignedTo" minOccurs="0"/>
                <xsd:element ref="ns2:ERIS_Superseded_x002f_Obsolete_x003f_" minOccurs="0"/>
                <xsd:element ref="ns2:ERIS_RecordNumber" minOccurs="0"/>
                <xsd:element ref="ns1:Form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ormData" ma:index="27" nillable="true" ma:displayName="Form Data" ma:hidden="true" ma:internalName="FormData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12a4-59ef-4dce-b2dd-d1e432cf0e72" elementFormDefault="qualified">
    <xsd:import namespace="http://schemas.microsoft.com/office/2006/documentManagement/types"/>
    <xsd:import namespace="http://schemas.microsoft.com/office/infopath/2007/PartnerControls"/>
    <xsd:element name="p1f0879e736b4237ac1dcae507df3939" ma:index="8" ma:taxonomy="true" ma:internalName="p1f0879e736b4237ac1dcae507df3939" ma:taxonomyFieldName="ERIS_DocumentType" ma:displayName="Document Type" ma:readOnly="false" ma:fieldId="{91f0879e-736b-4237-ac1d-cae507df393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7eb1240-535e-4321-93de-72fe4717a170}" ma:internalName="TaxCatchAll" ma:showField="CatchAllData" ma:web="9e5c12a4-59ef-4dce-b2dd-d1e432cf0e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7eb1240-535e-4321-93de-72fe4717a170}" ma:internalName="TaxCatchAllLabel" ma:readOnly="true" ma:showField="CatchAllDataLabel" ma:web="9e5c12a4-59ef-4dce-b2dd-d1e432cf0e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226381c236a48a680725e81f01d35b3" ma:index="12" ma:taxonomy="true" ma:internalName="o226381c236a48a680725e81f01d35b3" ma:taxonomyFieldName="ERIS_Keywords" ma:displayName="Keywords" ma:default="2;#Communications|8cf520ac-c1dc-4875-91b9-49a5b2f60bc1" ma:fieldId="{8226381c-236a-48a6-8072-5e81f01d35b3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S_ConfidentialityLevel" ma:index="14" ma:displayName="Confidentiality Level" ma:default="EIOPA Regular Use" ma:format="Dropdown" ma:internalName="ERIS_ConfidentialityLevel" ma:readOnly="false">
      <xsd:simpleType>
        <xsd:restriction base="dms:Choice">
          <xsd:enumeration value="PUBLIC"/>
          <xsd:enumeration value="EIOPA Regular Use"/>
          <xsd:enumeration value="EIOPA Restricted Use"/>
          <xsd:enumeration value="EIOPA Confidential Use"/>
        </xsd:restriction>
      </xsd:simpleType>
    </xsd:element>
    <xsd:element name="ERIS_AdditionalMarkings" ma:index="15" nillable="true" ma:displayName="Additional Markings" ma:format="Dropdown" ma:internalName="ERIS_AdditionalMarkings">
      <xsd:simpleType>
        <xsd:union memberTypes="dms:Text">
          <xsd:simpleType>
            <xsd:restriction base="dms:Choice">
              <xsd:enumeration value="Limited"/>
              <xsd:enumeration value="Internal Use Only"/>
              <xsd:enumeration value="Personal Data"/>
              <xsd:enumeration value="Staff Matter"/>
              <xsd:enumeration value="Management Only"/>
            </xsd:restriction>
          </xsd:simpleType>
        </xsd:union>
      </xsd:simpleType>
    </xsd:element>
    <xsd:element name="ERIS_ApprovalStatus" ma:index="16" nillable="true" ma:displayName="Approval Status" ma:default="DRAFT" ma:format="Dropdown" ma:internalName="ERIS_ApprovalStatus">
      <xsd:simpleType>
        <xsd:restriction base="dms:Choice">
          <xsd:enumeration value="DRAFT"/>
          <xsd:enumeration value="UNDER REVIEW"/>
          <xsd:enumeration value="FINAL"/>
          <xsd:enumeration value="N/A"/>
        </xsd:restriction>
      </xsd:simpleType>
    </xsd:element>
    <xsd:element name="g0d74edb61ed43398fbd0d1cc015169a" ma:index="17" nillable="true" ma:taxonomy="true" ma:internalName="g0d74edb61ed43398fbd0d1cc015169a" ma:taxonomyFieldName="ERIS_Department" ma:displayName="Owner (Department)" ma:default="1;#Corporate Affairs Department|7d798a32-4c3f-4fe6-bdf3-ee2d844df284" ma:fieldId="{00d74edb-61ed-4339-8fbd-0d1cc015169a}" ma:sspId="2b1776d1-ae3b-49f8-a97b-1474fa7fa346" ma:termSetId="2f2a64c9-9254-4d19-9904-51fea50900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5bc43e59b584b86b90b9c8d6b2b5b81" ma:index="19" nillable="true" ma:taxonomy="true" ma:internalName="g5bc43e59b584b86b90b9c8d6b2b5b81" ma:taxonomyFieldName="ERIS_Language" ma:displayName="Language" ma:default="26;#English|2741a941-2920-4ba4-aa70-d8ed6ac1785d" ma:fieldId="{05bc43e5-9b58-4b86-b90b-9c8d6b2b5b81}" ma:taxonomyMulti="true" ma:sspId="2b1776d1-ae3b-49f8-a97b-1474fa7fa346" ma:termSetId="315add97-73bf-465d-a942-81c36fc30c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S_OtherReference" ma:index="21" nillable="true" ma:displayName="Other Reference" ma:internalName="ERIS_OtherReference">
      <xsd:simpleType>
        <xsd:restriction base="dms:Text"/>
      </xsd:simpleType>
    </xsd:element>
    <xsd:element name="ERIS_Relation" ma:index="22" nillable="true" ma:displayName="Relation" ma:internalName="ERIS_Relation">
      <xsd:simpleType>
        <xsd:restriction base="dms:Text"/>
      </xsd:simpleType>
    </xsd:element>
    <xsd:element name="ERIS_AssignedTo" ma:index="23" nillable="true" ma:displayName="Assigned To" ma:internalName="ERIS_Assigned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RIS_Superseded_x002f_Obsolete_x003f_" ma:index="24" nillable="true" ma:displayName="Superseded/Obsolete?" ma:default="0" ma:internalName="ERIS_Superseded_x002f_Obsolete_x003f_">
      <xsd:simpleType>
        <xsd:restriction base="dms:Boolean"/>
      </xsd:simpleType>
    </xsd:element>
    <xsd:element name="ERIS_RecordNumber" ma:index="25" nillable="true" ma:displayName="Record Number" ma:internalName="ERIS_RecordNumbe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NFListDisplayForm</Display>
  <Edit>NFListEditForm</Edit>
  <New>NFListEditForm</New>
</FormTemplates>
</file>

<file path=customXml/item4.xml><?xml version="1.0" encoding="utf-8"?>
<?mso-contentType ?>
<FormUrls xmlns="http://schemas.microsoft.com/sharepoint/v3/contenttype/forms/url">
  <MobileDisplay>_layouts/15/NintexForms/Mobile/DispForm.aspx</MobileDisplay>
  <MobileEdit>_layouts/15/NintexForms/Mobile/EditForm.aspx</MobileEdit>
  <MobileNew>_layouts/15/NintexForms/Mobile/NewForm.aspx</MobileNew>
</FormUrl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S_Superseded_x002f_Obsolete_x003f_ xmlns="9e5c12a4-59ef-4dce-b2dd-d1e432cf0e72">false</ERIS_Superseded_x002f_Obsolete_x003f_>
    <ERIS_AssignedTo xmlns="9e5c12a4-59ef-4dce-b2dd-d1e432cf0e72">
      <UserInfo>
        <DisplayName/>
        <AccountId xsi:nil="true"/>
        <AccountType/>
      </UserInfo>
    </ERIS_AssignedTo>
    <TaxCatchAll xmlns="9e5c12a4-59ef-4dce-b2dd-d1e432cf0e72">
      <Value>18</Value>
      <Value>26</Value>
      <Value>39</Value>
      <Value>2</Value>
      <Value>1</Value>
      <Value>19</Value>
    </TaxCatchAll>
    <g5bc43e59b584b86b90b9c8d6b2b5b81 xmlns="9e5c12a4-59ef-4dce-b2dd-d1e432cf0e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2741a941-2920-4ba4-aa70-d8ed6ac1785d</TermId>
        </TermInfo>
      </Terms>
    </g5bc43e59b584b86b90b9c8d6b2b5b81>
    <ERIS_Relation xmlns="9e5c12a4-59ef-4dce-b2dd-d1e432cf0e72" xsi:nil="true"/>
    <ERIS_RecordNumber xmlns="9e5c12a4-59ef-4dce-b2dd-d1e432cf0e72">EIOPA(2018)0155124</ERIS_RecordNumber>
    <o226381c236a48a680725e81f01d35b3 xmlns="9e5c12a4-59ef-4dce-b2dd-d1e432cf0e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8cf520ac-c1dc-4875-91b9-49a5b2f60bc1</TermId>
        </TermInfo>
        <TermInfo xmlns="http://schemas.microsoft.com/office/infopath/2007/PartnerControls">
          <TermName xmlns="http://schemas.microsoft.com/office/infopath/2007/PartnerControls">Speaking Engagements</TermName>
          <TermId xmlns="http://schemas.microsoft.com/office/infopath/2007/PartnerControls">571f381a-8a85-4927-b82c-c845c9c7162a</TermId>
        </TermInfo>
        <TermInfo xmlns="http://schemas.microsoft.com/office/infopath/2007/PartnerControls">
          <TermName xmlns="http://schemas.microsoft.com/office/infopath/2007/PartnerControls">Speech</TermName>
          <TermId xmlns="http://schemas.microsoft.com/office/infopath/2007/PartnerControls">98e00f6b-61f8-4b49-951e-8c61f6350406</TermId>
        </TermInfo>
      </Terms>
    </o226381c236a48a680725e81f01d35b3>
    <ERIS_AdditionalMarkings xmlns="9e5c12a4-59ef-4dce-b2dd-d1e432cf0e72" xsi:nil="true"/>
    <FormData xmlns="http://schemas.microsoft.com/sharepoint/v3" xsi:nil="true"/>
    <ERIS_ApprovalStatus xmlns="9e5c12a4-59ef-4dce-b2dd-d1e432cf0e72">DRAFT</ERIS_ApprovalStatus>
    <ERIS_OtherReference xmlns="9e5c12a4-59ef-4dce-b2dd-d1e432cf0e72" xsi:nil="true"/>
    <p1f0879e736b4237ac1dcae507df3939 xmlns="9e5c12a4-59ef-4dce-b2dd-d1e432cf0e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59643fe8-8b04-490a-8d3b-85b3691a4f3f</TermId>
        </TermInfo>
      </Terms>
    </p1f0879e736b4237ac1dcae507df3939>
    <ERIS_ConfidentialityLevel xmlns="9e5c12a4-59ef-4dce-b2dd-d1e432cf0e72">EIOPA Regular Use</ERIS_ConfidentialityLevel>
    <g0d74edb61ed43398fbd0d1cc015169a xmlns="9e5c12a4-59ef-4dce-b2dd-d1e432cf0e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Affairs Department</TermName>
          <TermId xmlns="http://schemas.microsoft.com/office/infopath/2007/PartnerControls">7d798a32-4c3f-4fe6-bdf3-ee2d844df284</TermId>
        </TermInfo>
      </Terms>
    </g0d74edb61ed43398fbd0d1cc015169a>
  </documentManagement>
</p:properties>
</file>

<file path=customXml/itemProps1.xml><?xml version="1.0" encoding="utf-8"?>
<ds:datastoreItem xmlns:ds="http://schemas.openxmlformats.org/officeDocument/2006/customXml" ds:itemID="{1FB2ED78-21E7-4547-AEE7-8E23844915F8}">
  <ds:schemaRefs/>
</ds:datastoreItem>
</file>

<file path=customXml/itemProps2.xml><?xml version="1.0" encoding="utf-8"?>
<ds:datastoreItem xmlns:ds="http://schemas.openxmlformats.org/officeDocument/2006/customXml" ds:itemID="{7719EE62-A46E-4BFF-A4D3-04077A033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5c12a4-59ef-4dce-b2dd-d1e432cf0e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A1C72F-3B59-43F1-A04D-5588F78F9E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2EF74-48E7-4EB4-833F-FB92B297CCF1}">
  <ds:schemaRefs>
    <ds:schemaRef ds:uri="http://schemas.microsoft.com/sharepoint/v3/contenttype/forms/url"/>
  </ds:schemaRefs>
</ds:datastoreItem>
</file>

<file path=customXml/itemProps5.xml><?xml version="1.0" encoding="utf-8"?>
<ds:datastoreItem xmlns:ds="http://schemas.openxmlformats.org/officeDocument/2006/customXml" ds:itemID="{E2A34CCC-6726-4DD4-835A-061797CBFF42}">
  <ds:schemaRefs>
    <ds:schemaRef ds:uri="http://purl.org/dc/terms/"/>
    <ds:schemaRef ds:uri="9e5c12a4-59ef-4dce-b2dd-d1e432cf0e7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2</Template>
  <TotalTime>5551</TotalTime>
  <Words>480</Words>
  <Application>Microsoft Office PowerPoint</Application>
  <PresentationFormat>On-screen Show (4:3)</PresentationFormat>
  <Paragraphs>109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Times</vt:lpstr>
      <vt:lpstr>Times New Roman</vt:lpstr>
      <vt:lpstr>Verdana</vt:lpstr>
      <vt:lpstr>Verdana Bold</vt:lpstr>
      <vt:lpstr>Wingdings</vt:lpstr>
      <vt:lpstr>Presentation 2</vt:lpstr>
      <vt:lpstr>Innovación Tecnológica desde el punto de vista de EIOPA  Jesus Cisneros</vt:lpstr>
      <vt:lpstr>Vista general</vt:lpstr>
      <vt:lpstr>Crecimiento exponencial de datos e inversiones de Insurtech.</vt:lpstr>
      <vt:lpstr>Las inversiones de capital de riesgo de InsurTech se han multiplicado.</vt:lpstr>
      <vt:lpstr>InsurTech impacta en todas las etapas de la cadena de valor del seguro</vt:lpstr>
      <vt:lpstr>La visión de EIOPA: Oportunidades y desafíos clave que surgen de InsurTech</vt:lpstr>
      <vt:lpstr>El enfoque de EIOPA para InsurTech</vt:lpstr>
      <vt:lpstr> Las actividades de EIOPA en 2016 y 2017</vt:lpstr>
      <vt:lpstr>Las actividades de EIOPA en 2018</vt:lpstr>
      <vt:lpstr>Las actividades de EIOPA</vt:lpstr>
      <vt:lpstr>PowerPoint Presentation</vt:lpstr>
    </vt:vector>
  </TitlesOfParts>
  <Company>EIOPA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EIOPA’s Strategy towards a comprehensive risk-based and preventive framework for conduct of business supervision</dc:title>
  <dc:creator>Pedro Pires</dc:creator>
  <cp:lastModifiedBy>Jesus Cisneros</cp:lastModifiedBy>
  <cp:revision>411</cp:revision>
  <cp:lastPrinted>2017-02-10T15:32:57Z</cp:lastPrinted>
  <dcterms:created xsi:type="dcterms:W3CDTF">2015-10-06T10:14:52Z</dcterms:created>
  <dcterms:modified xsi:type="dcterms:W3CDTF">2018-10-15T16:05:45Z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0x0101005BC6DC0384BC094AAEA1DD605A08ABF70054C641F380E1664F9F3A9B16FB294173</vt:lpwstr>
  </property>
  <property fmtid="{D5CDD505-2E9C-101B-9397-08002B2CF9AE}" pid="3" name="_NewReviewCycle">
    <vt:lpwstr/>
  </property>
  <property fmtid="{D5CDD505-2E9C-101B-9397-08002B2CF9AE}" pid="4" name="ERIS_Keywords">
    <vt:lpwstr>2;#Communications|8cf520ac-c1dc-4875-91b9-49a5b2f60bc1;#18;#Speaking Engagements|571f381a-8a85-4927-b82c-c845c9c7162a;#19;#Speech|98e00f6b-61f8-4b49-951e-8c61f6350406</vt:lpwstr>
  </property>
  <property fmtid="{D5CDD505-2E9C-101B-9397-08002B2CF9AE}" pid="5" name="ERIS_Department">
    <vt:lpwstr>1;#Corporate Affairs Department|7d798a32-4c3f-4fe6-bdf3-ee2d844df284</vt:lpwstr>
  </property>
  <property fmtid="{D5CDD505-2E9C-101B-9397-08002B2CF9AE}" pid="6" name="ERIS_DocumentType">
    <vt:lpwstr>39;#Presentation|59643fe8-8b04-490a-8d3b-85b3691a4f3f</vt:lpwstr>
  </property>
  <property fmtid="{D5CDD505-2E9C-101B-9397-08002B2CF9AE}" pid="7" name="ERIS_Language">
    <vt:lpwstr>26;#English|2741a941-2920-4ba4-aa70-d8ed6ac1785d</vt:lpwstr>
  </property>
  <property fmtid="{D5CDD505-2E9C-101B-9397-08002B2CF9AE}" pid="8" name="RecordPoint_WorkflowType">
    <vt:lpwstr>ActiveSubmitStub</vt:lpwstr>
  </property>
  <property fmtid="{D5CDD505-2E9C-101B-9397-08002B2CF9AE}" pid="9" name="RecordPoint_ActiveItemUniqueId">
    <vt:lpwstr>{a1dbe6e9-6f47-495b-bb30-7c1db6c8c238}</vt:lpwstr>
  </property>
  <property fmtid="{D5CDD505-2E9C-101B-9397-08002B2CF9AE}" pid="10" name="RecordPoint_ActiveItemWebId">
    <vt:lpwstr>{91e8bfe9-e626-4ef2-8772-b29817402dd8}</vt:lpwstr>
  </property>
  <property fmtid="{D5CDD505-2E9C-101B-9397-08002B2CF9AE}" pid="11" name="RecordPoint_ActiveItemSiteId">
    <vt:lpwstr>{e2dece62-2a4e-44ce-8962-097285ab3a29}</vt:lpwstr>
  </property>
  <property fmtid="{D5CDD505-2E9C-101B-9397-08002B2CF9AE}" pid="12" name="RecordPoint_ActiveItemListId">
    <vt:lpwstr>{ca54f2a9-e26e-476c-8404-f035c926755b}</vt:lpwstr>
  </property>
  <property fmtid="{D5CDD505-2E9C-101B-9397-08002B2CF9AE}" pid="13" name="RecordPoint_RecordNumberSubmitted">
    <vt:lpwstr>EIOPA(2018)0155124</vt:lpwstr>
  </property>
  <property fmtid="{D5CDD505-2E9C-101B-9397-08002B2CF9AE}" pid="14" name="RecordPoint_SubmissionCompleted">
    <vt:lpwstr>2018-04-12T09:51:45.5066079+02:00</vt:lpwstr>
  </property>
</Properties>
</file>