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60" r:id="rId3"/>
    <p:sldMasterId id="2147483703" r:id="rId4"/>
    <p:sldMasterId id="2147483714" r:id="rId5"/>
  </p:sldMasterIdLst>
  <p:notesMasterIdLst>
    <p:notesMasterId r:id="rId22"/>
  </p:notesMasterIdLst>
  <p:handoutMasterIdLst>
    <p:handoutMasterId r:id="rId23"/>
  </p:handoutMasterIdLst>
  <p:sldIdLst>
    <p:sldId id="256" r:id="rId6"/>
    <p:sldId id="325" r:id="rId7"/>
    <p:sldId id="314" r:id="rId8"/>
    <p:sldId id="315" r:id="rId9"/>
    <p:sldId id="327" r:id="rId10"/>
    <p:sldId id="324" r:id="rId11"/>
    <p:sldId id="330" r:id="rId12"/>
    <p:sldId id="331" r:id="rId13"/>
    <p:sldId id="337" r:id="rId14"/>
    <p:sldId id="332" r:id="rId15"/>
    <p:sldId id="321" r:id="rId16"/>
    <p:sldId id="316" r:id="rId17"/>
    <p:sldId id="334" r:id="rId18"/>
    <p:sldId id="320" r:id="rId19"/>
    <p:sldId id="336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6DA9B8"/>
    <a:srgbClr val="A3D5A7"/>
    <a:srgbClr val="D3EBD5"/>
    <a:srgbClr val="C3281A"/>
    <a:srgbClr val="8C8C8C"/>
    <a:srgbClr val="8AB44F"/>
    <a:srgbClr val="C4B900"/>
    <a:srgbClr val="9D7D96"/>
    <a:srgbClr val="D75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70255" autoAdjust="0"/>
  </p:normalViewPr>
  <p:slideViewPr>
    <p:cSldViewPr snapToGrid="0" snapToObjects="1">
      <p:cViewPr varScale="1">
        <p:scale>
          <a:sx n="49" d="100"/>
          <a:sy n="49" d="100"/>
        </p:scale>
        <p:origin x="198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0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www.a2ii.org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0E325-D169-407A-81EF-0515FEADA6CD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821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www.a2ii.org 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A9699-24F9-4822-A09D-18060F352DC7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9699-24F9-4822-A09D-18060F352D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09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9699-24F9-4822-A09D-18060F352DC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71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lvl="1" indent="-342900" defTabSz="914400">
              <a:buClr>
                <a:srgbClr val="C00000"/>
              </a:buClr>
              <a:buFont typeface="Symbol" panose="05050102010706020507" pitchFamily="18" charset="2"/>
              <a:buChar char="-"/>
              <a:defRPr/>
            </a:pPr>
            <a:endParaRPr lang="en-CA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9699-24F9-4822-A09D-18060F352D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05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9699-24F9-4822-A09D-18060F352D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85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9525" y="1100138"/>
            <a:ext cx="3956050" cy="2968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41338" lvl="3" indent="-269875" defTabSz="914354">
              <a:spcBef>
                <a:spcPts val="0"/>
              </a:spcBef>
              <a:spcAft>
                <a:spcPts val="0"/>
              </a:spcAft>
            </a:pPr>
            <a:endParaRPr lang="en-ZA" sz="1400" b="0" kern="1200" dirty="0" smtClean="0">
              <a:solidFill>
                <a:srgbClr val="666666"/>
              </a:solidFill>
              <a:latin typeface="+mj-lt"/>
              <a:ea typeface="+mn-ea"/>
              <a:cs typeface="+mn-cs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06C0-5660-4B9C-A4BA-BA366351F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3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9699-24F9-4822-A09D-18060F352DC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3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7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6B2598-034A-254A-822A-16E44A2BCBD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5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7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9699-24F9-4822-A09D-18060F352DC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6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9699-24F9-4822-A09D-18060F352DC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04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9699-24F9-4822-A09D-18060F352DC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3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i="0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A9699-24F9-4822-A09D-18060F352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78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1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solidFill>
                  <a:srgbClr val="C00000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3464"/>
            <a:ext cx="6400800" cy="5985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6666"/>
                </a:solidFill>
                <a:latin typeface="Aveni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2475298" y="5089525"/>
            <a:ext cx="4193403" cy="396875"/>
          </a:xfrm>
        </p:spPr>
        <p:txBody>
          <a:bodyPr>
            <a:noAutofit/>
          </a:bodyPr>
          <a:lstStyle>
            <a:lvl1pPr>
              <a:defRPr sz="1400">
                <a:solidFill>
                  <a:srgbClr val="666666"/>
                </a:solidFill>
                <a:latin typeface="Avenir"/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 sz="1400">
                <a:solidFill>
                  <a:srgbClr val="666666"/>
                </a:solidFill>
              </a:defRPr>
            </a:lvl3pPr>
            <a:lvl4pPr>
              <a:defRPr sz="1400">
                <a:solidFill>
                  <a:srgbClr val="666666"/>
                </a:solidFill>
              </a:defRPr>
            </a:lvl4pPr>
            <a:lvl5pPr>
              <a:defRPr sz="140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39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  <a:latin typeface="Aveni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29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-Heading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63546" y="1657354"/>
            <a:ext cx="8415337" cy="4367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537" y="190517"/>
            <a:ext cx="8428038" cy="4699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7" y="762018"/>
            <a:ext cx="8428038" cy="657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7462623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993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545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sng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53249"/>
          </a:xfrm>
          <a:prstGeom prst="wedgeRectCallout">
            <a:avLst/>
          </a:prstGeom>
          <a:ln>
            <a:solidFill>
              <a:srgbClr val="666666"/>
            </a:solidFill>
            <a:prstDash val="dash"/>
          </a:ln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1pPr>
            <a:lvl2pPr marL="971550" indent="-514350">
              <a:buFont typeface="Wingdings" panose="05000000000000000000" pitchFamily="2" charset="2"/>
              <a:buChar char="q"/>
              <a:defRPr sz="3000">
                <a:solidFill>
                  <a:srgbClr val="C00000"/>
                </a:solidFill>
                <a:latin typeface="Avenir"/>
              </a:defRPr>
            </a:lvl2pPr>
            <a:lvl3pPr marL="14287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3pPr>
            <a:lvl4pPr marL="18859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4pPr>
            <a:lvl5pPr marL="23431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67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sng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62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none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53249"/>
          </a:xfrm>
          <a:prstGeom prst="rect">
            <a:avLst/>
          </a:prstGeom>
          <a:ln>
            <a:noFill/>
            <a:prstDash val="dash"/>
          </a:ln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1pPr>
            <a:lvl2pPr marL="971550" indent="-514350">
              <a:buFont typeface="Wingdings" panose="05000000000000000000" pitchFamily="2" charset="2"/>
              <a:buChar char="q"/>
              <a:defRPr sz="3000">
                <a:solidFill>
                  <a:srgbClr val="C00000"/>
                </a:solidFill>
                <a:latin typeface="Avenir"/>
              </a:defRPr>
            </a:lvl2pPr>
            <a:lvl3pPr marL="14287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3pPr>
            <a:lvl4pPr marL="18859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4pPr>
            <a:lvl5pPr marL="23431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71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sng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"/>
              </a:defRPr>
            </a:lvl1pPr>
            <a:lvl2pPr>
              <a:defRPr sz="3000">
                <a:solidFill>
                  <a:srgbClr val="C00000"/>
                </a:solidFill>
                <a:latin typeface="Avenir"/>
              </a:defRPr>
            </a:lvl2pPr>
            <a:lvl3pPr>
              <a:defRPr sz="3000">
                <a:solidFill>
                  <a:srgbClr val="C00000"/>
                </a:solidFill>
                <a:latin typeface="Avenir"/>
              </a:defRPr>
            </a:lvl3pPr>
            <a:lvl4pPr>
              <a:defRPr sz="3000">
                <a:solidFill>
                  <a:srgbClr val="C00000"/>
                </a:solidFill>
                <a:latin typeface="Avenir"/>
              </a:defRPr>
            </a:lvl4pPr>
            <a:lvl5pPr>
              <a:defRPr sz="3000">
                <a:solidFill>
                  <a:srgbClr val="C00000"/>
                </a:solidFill>
                <a:latin typeface="Aveni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"/>
              </a:defRPr>
            </a:lvl1pPr>
            <a:lvl2pPr>
              <a:defRPr sz="3000">
                <a:solidFill>
                  <a:srgbClr val="C00000"/>
                </a:solidFill>
                <a:latin typeface="Avenir"/>
              </a:defRPr>
            </a:lvl2pPr>
            <a:lvl3pPr>
              <a:defRPr sz="3000">
                <a:solidFill>
                  <a:srgbClr val="C00000"/>
                </a:solidFill>
                <a:latin typeface="Avenir"/>
              </a:defRPr>
            </a:lvl3pPr>
            <a:lvl4pPr>
              <a:defRPr sz="3000">
                <a:solidFill>
                  <a:srgbClr val="C00000"/>
                </a:solidFill>
                <a:latin typeface="Avenir"/>
              </a:defRPr>
            </a:lvl4pPr>
            <a:lvl5pPr>
              <a:defRPr sz="3000">
                <a:solidFill>
                  <a:srgbClr val="C00000"/>
                </a:solidFill>
                <a:latin typeface="Aveni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3B0E9-D745-41ED-8598-783196D3937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837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sng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rgbClr val="C00000"/>
                </a:solidFill>
                <a:latin typeface="Aveni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C00000"/>
                </a:solidFill>
                <a:latin typeface="Avenir"/>
              </a:defRPr>
            </a:lvl1pPr>
            <a:lvl2pPr>
              <a:defRPr sz="2000">
                <a:solidFill>
                  <a:srgbClr val="C00000"/>
                </a:solidFill>
                <a:latin typeface="Avenir"/>
              </a:defRPr>
            </a:lvl2pPr>
            <a:lvl3pPr>
              <a:defRPr sz="2000">
                <a:solidFill>
                  <a:srgbClr val="C00000"/>
                </a:solidFill>
                <a:latin typeface="Avenir"/>
              </a:defRPr>
            </a:lvl3pPr>
            <a:lvl4pPr>
              <a:defRPr sz="2000">
                <a:solidFill>
                  <a:srgbClr val="C00000"/>
                </a:solidFill>
                <a:latin typeface="Avenir"/>
              </a:defRPr>
            </a:lvl4pPr>
            <a:lvl5pPr>
              <a:defRPr sz="2000">
                <a:solidFill>
                  <a:srgbClr val="C00000"/>
                </a:solidFill>
                <a:latin typeface="Aveni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rgbClr val="C00000"/>
                </a:solidFill>
                <a:latin typeface="Aveni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C00000"/>
                </a:solidFill>
                <a:latin typeface="Avenir"/>
              </a:defRPr>
            </a:lvl1pPr>
            <a:lvl2pPr>
              <a:defRPr sz="2000">
                <a:solidFill>
                  <a:srgbClr val="C00000"/>
                </a:solidFill>
                <a:latin typeface="Avenir"/>
              </a:defRPr>
            </a:lvl2pPr>
            <a:lvl3pPr>
              <a:defRPr sz="2000">
                <a:solidFill>
                  <a:srgbClr val="C00000"/>
                </a:solidFill>
                <a:latin typeface="Avenir"/>
              </a:defRPr>
            </a:lvl3pPr>
            <a:lvl4pPr>
              <a:defRPr sz="2000">
                <a:solidFill>
                  <a:srgbClr val="C00000"/>
                </a:solidFill>
                <a:latin typeface="Avenir"/>
              </a:defRPr>
            </a:lvl4pPr>
            <a:lvl5pPr>
              <a:defRPr sz="2000">
                <a:solidFill>
                  <a:srgbClr val="C00000"/>
                </a:solidFill>
                <a:latin typeface="Aveni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585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u="none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80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2791" y="2070357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venir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53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03" y="282489"/>
            <a:ext cx="3008313" cy="1162050"/>
          </a:xfrm>
        </p:spPr>
        <p:txBody>
          <a:bodyPr anchor="b">
            <a:noAutofit/>
          </a:bodyPr>
          <a:lstStyle>
            <a:lvl1pPr algn="r">
              <a:defRPr sz="3200" b="0" u="none">
                <a:solidFill>
                  <a:schemeClr val="bg1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12" y="282489"/>
            <a:ext cx="5111750" cy="5853113"/>
          </a:xfr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"/>
              </a:defRPr>
            </a:lvl1pPr>
            <a:lvl2pPr>
              <a:defRPr sz="3000">
                <a:solidFill>
                  <a:srgbClr val="C00000"/>
                </a:solidFill>
                <a:latin typeface="Avenir"/>
              </a:defRPr>
            </a:lvl2pPr>
            <a:lvl3pPr>
              <a:defRPr sz="3000">
                <a:solidFill>
                  <a:srgbClr val="C00000"/>
                </a:solidFill>
                <a:latin typeface="Avenir"/>
              </a:defRPr>
            </a:lvl3pPr>
            <a:lvl4pPr>
              <a:defRPr sz="3000">
                <a:solidFill>
                  <a:srgbClr val="C00000"/>
                </a:solidFill>
                <a:latin typeface="Avenir"/>
              </a:defRPr>
            </a:lvl4pPr>
            <a:lvl5pPr>
              <a:defRPr sz="3000">
                <a:solidFill>
                  <a:srgbClr val="C00000"/>
                </a:solidFill>
                <a:latin typeface="Avenir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02" y="1444539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C00000"/>
                </a:solidFill>
                <a:latin typeface="Aveni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463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  <a:latin typeface="Aveni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210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63537" y="1657350"/>
            <a:ext cx="8428037" cy="4367213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Second-level</a:t>
            </a:r>
            <a:r>
              <a:rPr lang="es-ES" dirty="0"/>
              <a:t> </a:t>
            </a:r>
            <a:r>
              <a:rPr lang="es-ES" dirty="0" err="1"/>
              <a:t>heading</a:t>
            </a:r>
            <a:endParaRPr lang="es-ES" dirty="0"/>
          </a:p>
          <a:p>
            <a:pPr lvl="2"/>
            <a:r>
              <a:rPr lang="es-ES" dirty="0" err="1"/>
              <a:t>First-level</a:t>
            </a:r>
            <a:r>
              <a:rPr lang="es-ES" dirty="0"/>
              <a:t> </a:t>
            </a:r>
            <a:r>
              <a:rPr lang="es-ES" dirty="0" err="1"/>
              <a:t>bullet</a:t>
            </a:r>
            <a:endParaRPr lang="es-ES" dirty="0"/>
          </a:p>
          <a:p>
            <a:pPr lvl="3"/>
            <a:r>
              <a:rPr lang="es-ES" dirty="0" err="1"/>
              <a:t>Second-level</a:t>
            </a:r>
            <a:r>
              <a:rPr lang="es-ES" dirty="0"/>
              <a:t> </a:t>
            </a:r>
            <a:r>
              <a:rPr lang="es-ES" dirty="0" err="1"/>
              <a:t>bullet</a:t>
            </a:r>
            <a:endParaRPr lang="es-ES" dirty="0"/>
          </a:p>
          <a:p>
            <a:pPr lvl="4"/>
            <a:r>
              <a:rPr lang="es-ES" dirty="0" err="1"/>
              <a:t>Third-level</a:t>
            </a:r>
            <a:r>
              <a:rPr lang="es-ES" dirty="0"/>
              <a:t> </a:t>
            </a:r>
            <a:r>
              <a:rPr lang="es-ES" dirty="0" err="1"/>
              <a:t>bullet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3537" y="190499"/>
            <a:ext cx="8428038" cy="4699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7" y="680113"/>
            <a:ext cx="8428038" cy="335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1747765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-Heading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63540" y="1657354"/>
            <a:ext cx="8415337" cy="4367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537" y="190505"/>
            <a:ext cx="8428038" cy="4699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7" y="762006"/>
            <a:ext cx="8428038" cy="657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0319431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38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9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81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15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41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9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sng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53249"/>
          </a:xfrm>
          <a:prstGeom prst="wedgeRectCallout">
            <a:avLst/>
          </a:prstGeom>
          <a:ln>
            <a:solidFill>
              <a:srgbClr val="666666"/>
            </a:solidFill>
            <a:prstDash val="dash"/>
          </a:ln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1pPr>
            <a:lvl2pPr marL="971550" indent="-514350">
              <a:buFont typeface="Wingdings" panose="05000000000000000000" pitchFamily="2" charset="2"/>
              <a:buChar char="q"/>
              <a:defRPr sz="3000">
                <a:solidFill>
                  <a:srgbClr val="C00000"/>
                </a:solidFill>
                <a:latin typeface="Avenir"/>
              </a:defRPr>
            </a:lvl2pPr>
            <a:lvl3pPr marL="14287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3pPr>
            <a:lvl4pPr marL="18859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4pPr>
            <a:lvl5pPr marL="23431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87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sng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98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none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53249"/>
          </a:xfrm>
          <a:prstGeom prst="rect">
            <a:avLst/>
          </a:prstGeom>
          <a:ln>
            <a:noFill/>
            <a:prstDash val="dash"/>
          </a:ln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1pPr>
            <a:lvl2pPr marL="971550" indent="-514350">
              <a:buFont typeface="Wingdings" panose="05000000000000000000" pitchFamily="2" charset="2"/>
              <a:buChar char="q"/>
              <a:defRPr sz="3000">
                <a:solidFill>
                  <a:srgbClr val="C00000"/>
                </a:solidFill>
                <a:latin typeface="Avenir"/>
              </a:defRPr>
            </a:lvl2pPr>
            <a:lvl3pPr marL="14287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3pPr>
            <a:lvl4pPr marL="18859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4pPr>
            <a:lvl5pPr marL="23431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64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sng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"/>
              </a:defRPr>
            </a:lvl1pPr>
            <a:lvl2pPr>
              <a:defRPr sz="3000">
                <a:solidFill>
                  <a:srgbClr val="C00000"/>
                </a:solidFill>
                <a:latin typeface="Avenir"/>
              </a:defRPr>
            </a:lvl2pPr>
            <a:lvl3pPr>
              <a:defRPr sz="3000">
                <a:solidFill>
                  <a:srgbClr val="C00000"/>
                </a:solidFill>
                <a:latin typeface="Avenir"/>
              </a:defRPr>
            </a:lvl3pPr>
            <a:lvl4pPr>
              <a:defRPr sz="3000">
                <a:solidFill>
                  <a:srgbClr val="C00000"/>
                </a:solidFill>
                <a:latin typeface="Avenir"/>
              </a:defRPr>
            </a:lvl4pPr>
            <a:lvl5pPr>
              <a:defRPr sz="3000">
                <a:solidFill>
                  <a:srgbClr val="C00000"/>
                </a:solidFill>
                <a:latin typeface="Aveni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"/>
              </a:defRPr>
            </a:lvl1pPr>
            <a:lvl2pPr>
              <a:defRPr sz="3000">
                <a:solidFill>
                  <a:srgbClr val="C00000"/>
                </a:solidFill>
                <a:latin typeface="Avenir"/>
              </a:defRPr>
            </a:lvl2pPr>
            <a:lvl3pPr>
              <a:defRPr sz="3000">
                <a:solidFill>
                  <a:srgbClr val="C00000"/>
                </a:solidFill>
                <a:latin typeface="Avenir"/>
              </a:defRPr>
            </a:lvl3pPr>
            <a:lvl4pPr>
              <a:defRPr sz="3000">
                <a:solidFill>
                  <a:srgbClr val="C00000"/>
                </a:solidFill>
                <a:latin typeface="Avenir"/>
              </a:defRPr>
            </a:lvl4pPr>
            <a:lvl5pPr>
              <a:defRPr sz="3000">
                <a:solidFill>
                  <a:srgbClr val="C00000"/>
                </a:solidFill>
                <a:latin typeface="Aveni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3B0E9-D745-41ED-8598-783196D3937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65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sng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rgbClr val="C00000"/>
                </a:solidFill>
                <a:latin typeface="Aveni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C00000"/>
                </a:solidFill>
                <a:latin typeface="Avenir"/>
              </a:defRPr>
            </a:lvl1pPr>
            <a:lvl2pPr>
              <a:defRPr sz="2000">
                <a:solidFill>
                  <a:srgbClr val="C00000"/>
                </a:solidFill>
                <a:latin typeface="Avenir"/>
              </a:defRPr>
            </a:lvl2pPr>
            <a:lvl3pPr>
              <a:defRPr sz="2000">
                <a:solidFill>
                  <a:srgbClr val="C00000"/>
                </a:solidFill>
                <a:latin typeface="Avenir"/>
              </a:defRPr>
            </a:lvl3pPr>
            <a:lvl4pPr>
              <a:defRPr sz="2000">
                <a:solidFill>
                  <a:srgbClr val="C00000"/>
                </a:solidFill>
                <a:latin typeface="Avenir"/>
              </a:defRPr>
            </a:lvl4pPr>
            <a:lvl5pPr>
              <a:defRPr sz="2000">
                <a:solidFill>
                  <a:srgbClr val="C00000"/>
                </a:solidFill>
                <a:latin typeface="Aveni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rgbClr val="C00000"/>
                </a:solidFill>
                <a:latin typeface="Aveni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C00000"/>
                </a:solidFill>
                <a:latin typeface="Avenir"/>
              </a:defRPr>
            </a:lvl1pPr>
            <a:lvl2pPr>
              <a:defRPr sz="2000">
                <a:solidFill>
                  <a:srgbClr val="C00000"/>
                </a:solidFill>
                <a:latin typeface="Avenir"/>
              </a:defRPr>
            </a:lvl2pPr>
            <a:lvl3pPr>
              <a:defRPr sz="2000">
                <a:solidFill>
                  <a:srgbClr val="C00000"/>
                </a:solidFill>
                <a:latin typeface="Avenir"/>
              </a:defRPr>
            </a:lvl3pPr>
            <a:lvl4pPr>
              <a:defRPr sz="2000">
                <a:solidFill>
                  <a:srgbClr val="C00000"/>
                </a:solidFill>
                <a:latin typeface="Avenir"/>
              </a:defRPr>
            </a:lvl4pPr>
            <a:lvl5pPr>
              <a:defRPr sz="2000">
                <a:solidFill>
                  <a:srgbClr val="C00000"/>
                </a:solidFill>
                <a:latin typeface="Aveni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9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u="none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65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03" y="282489"/>
            <a:ext cx="3008313" cy="1162050"/>
          </a:xfrm>
        </p:spPr>
        <p:txBody>
          <a:bodyPr anchor="b">
            <a:noAutofit/>
          </a:bodyPr>
          <a:lstStyle>
            <a:lvl1pPr algn="r">
              <a:defRPr sz="3200" b="0" u="none">
                <a:solidFill>
                  <a:schemeClr val="bg1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12" y="282489"/>
            <a:ext cx="5111750" cy="5853113"/>
          </a:xfr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"/>
              </a:defRPr>
            </a:lvl1pPr>
            <a:lvl2pPr>
              <a:defRPr sz="3000">
                <a:solidFill>
                  <a:srgbClr val="C00000"/>
                </a:solidFill>
                <a:latin typeface="Avenir"/>
              </a:defRPr>
            </a:lvl2pPr>
            <a:lvl3pPr>
              <a:defRPr sz="3000">
                <a:solidFill>
                  <a:srgbClr val="C00000"/>
                </a:solidFill>
                <a:latin typeface="Avenir"/>
              </a:defRPr>
            </a:lvl3pPr>
            <a:lvl4pPr>
              <a:defRPr sz="3000">
                <a:solidFill>
                  <a:srgbClr val="C00000"/>
                </a:solidFill>
                <a:latin typeface="Avenir"/>
              </a:defRPr>
            </a:lvl4pPr>
            <a:lvl5pPr>
              <a:defRPr sz="3000">
                <a:solidFill>
                  <a:srgbClr val="C00000"/>
                </a:solidFill>
                <a:latin typeface="Avenir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02" y="1444539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C00000"/>
                </a:solidFill>
                <a:latin typeface="Aveni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0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itle_templat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711029" y="2594919"/>
            <a:ext cx="7600949" cy="925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16368" y="3656934"/>
            <a:ext cx="6711264" cy="73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5052369" y="51906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216368" y="51906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18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reverse_side_templat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4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inside_template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 slide inside pages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fld id="{E75AD7CC-5678-4613-BC4E-1E5E23DFFF91}" type="slidenum">
              <a:rPr lang="de-DE" smtClean="0"/>
              <a:t>‹#›</a:t>
            </a:fld>
            <a:fld id="{67D3300A-7F94-49E2-8CB7-281F48994E14}" type="slidenum">
              <a:rPr lang="de-DE" smtClean="0"/>
              <a:t>‹#›</a:t>
            </a:fld>
            <a:fld id="{76A2C27D-E5CF-47D8-BF9A-BC1BEA18A344}" type="slidenum">
              <a:rPr lang="de-DE" smtClean="0"/>
              <a:t>‹#›</a:t>
            </a:fld>
            <a:fld id="{1EB9F8A0-FC4C-418D-83F6-CBF4E98769A7}" type="slidenum">
              <a:rPr lang="de-DE" smtClean="0"/>
              <a:t>‹#›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13B0E9-D745-41ED-8598-783196D3937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52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7" r:id="rId2"/>
    <p:sldLayoutId id="2147483696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98" r:id="rId9"/>
    <p:sldLayoutId id="2147483699" r:id="rId10"/>
    <p:sldLayoutId id="2147483702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inside_template.pd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 slide inside pages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fld id="{E75AD7CC-5678-4613-BC4E-1E5E23DFFF91}" type="slidenum">
              <a:rPr lang="de-DE" smtClean="0"/>
              <a:t>‹#›</a:t>
            </a:fld>
            <a:fld id="{67D3300A-7F94-49E2-8CB7-281F48994E14}" type="slidenum">
              <a:rPr lang="de-DE" smtClean="0"/>
              <a:t>‹#›</a:t>
            </a:fld>
            <a:fld id="{76A2C27D-E5CF-47D8-BF9A-BC1BEA18A344}" type="slidenum">
              <a:rPr lang="de-DE" smtClean="0"/>
              <a:t>‹#›</a:t>
            </a:fld>
            <a:fld id="{1EB9F8A0-FC4C-418D-83F6-CBF4E98769A7}" type="slidenum">
              <a:rPr lang="de-DE" smtClean="0"/>
              <a:t>‹#›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13B0E9-D745-41ED-8598-783196D3937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9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PT_inside_template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 slide inside pages</a:t>
            </a:r>
            <a:endParaRPr lang="en-US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Click to edit Master text styles</a:t>
            </a:r>
          </a:p>
          <a:p>
            <a:pPr lvl="1"/>
            <a:r>
              <a:rPr lang="de-DE" altLang="en-US" smtClean="0"/>
              <a:t>Second level</a:t>
            </a:r>
          </a:p>
          <a:p>
            <a:pPr lvl="2"/>
            <a:r>
              <a:rPr lang="de-DE" altLang="en-US" smtClean="0"/>
              <a:t>Third level</a:t>
            </a:r>
          </a:p>
          <a:p>
            <a:pPr lvl="3"/>
            <a:r>
              <a:rPr lang="de-DE" altLang="en-US" smtClean="0"/>
              <a:t>Fourth level</a:t>
            </a:r>
          </a:p>
          <a:p>
            <a:pPr lvl="4"/>
            <a:r>
              <a:rPr lang="de-DE" altLang="en-US" smtClean="0"/>
              <a:t>Fifth level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C2006EAA-E5E9-414C-850D-58C88B444DB5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Regulating for innovation:</a:t>
            </a:r>
            <a:br>
              <a:rPr lang="en-GB" dirty="0"/>
            </a:br>
            <a:r>
              <a:rPr lang="en-GB" sz="3200" dirty="0"/>
              <a:t>Encouraging responsible digital innovation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 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Regional </a:t>
            </a:r>
            <a:r>
              <a:rPr lang="en-US" dirty="0"/>
              <a:t>Seminar on Training for Insurance Supervisors of Latin America ASSAL-IAIS</a:t>
            </a:r>
            <a:endParaRPr lang="de-DE" b="1" dirty="0"/>
          </a:p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989574" y="5089525"/>
            <a:ext cx="4943789" cy="39687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Stefanie Zinsmeyer, 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October 2018</a:t>
            </a:r>
          </a:p>
        </p:txBody>
      </p:sp>
    </p:spTree>
    <p:extLst>
      <p:ext uri="{BB962C8B-B14F-4D97-AF65-F5344CB8AC3E}">
        <p14:creationId xmlns:p14="http://schemas.microsoft.com/office/powerpoint/2010/main" val="200320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1E6E9-A8C0-4037-B3F0-B1440760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18" y="1841649"/>
            <a:ext cx="8229600" cy="2557868"/>
          </a:xfrm>
        </p:spPr>
        <p:txBody>
          <a:bodyPr>
            <a:normAutofit/>
          </a:bodyPr>
          <a:lstStyle/>
          <a:p>
            <a:pPr algn="l"/>
            <a:r>
              <a:rPr lang="en-ZA" sz="2800" dirty="0" smtClean="0">
                <a:solidFill>
                  <a:srgbClr val="6DA9B8"/>
                </a:solidFill>
              </a:rPr>
              <a:t>In emerging markets digital technologies can help to provide access and to advance financial inclusion</a:t>
            </a:r>
            <a:br>
              <a:rPr lang="en-ZA" sz="2800" dirty="0" smtClean="0">
                <a:solidFill>
                  <a:srgbClr val="6DA9B8"/>
                </a:solidFill>
              </a:rPr>
            </a:br>
            <a:endParaRPr lang="en-ZA" sz="2800" dirty="0">
              <a:solidFill>
                <a:srgbClr val="6DA9B8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0BFE78C-E439-4381-A550-AD63688A59A3}"/>
              </a:ext>
            </a:extLst>
          </p:cNvPr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5029200" algn="r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200" dirty="0" smtClean="0">
                <a:solidFill>
                  <a:schemeClr val="bg1"/>
                </a:solidFill>
              </a:rPr>
              <a:t>10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01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F865-4FE8-4149-B5D9-8C4583FF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Supervisors have an important role in supporting stable market growth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4CB3E-CCE8-481B-8C80-3D41E0669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A66116-24D7-4617-901B-6CC14500B722}"/>
              </a:ext>
            </a:extLst>
          </p:cNvPr>
          <p:cNvSpPr/>
          <p:nvPr/>
        </p:nvSpPr>
        <p:spPr>
          <a:xfrm>
            <a:off x="770152" y="2436812"/>
            <a:ext cx="72093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342900" defTabSz="914400">
              <a:buClr>
                <a:srgbClr val="C00000"/>
              </a:buClr>
              <a:buFont typeface="Symbol" panose="05050102010706020507" pitchFamily="18" charset="2"/>
              <a:buChar char="-"/>
              <a:defRPr/>
            </a:pPr>
            <a:r>
              <a:rPr lang="en-CA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Ensure </a:t>
            </a:r>
            <a:r>
              <a:rPr lang="en-CA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that providers can meet financial commitments</a:t>
            </a:r>
          </a:p>
          <a:p>
            <a:pPr marL="857250" lvl="1" indent="-342900" defTabSz="914400">
              <a:buClr>
                <a:srgbClr val="C00000"/>
              </a:buClr>
              <a:buFont typeface="Symbol" panose="05050102010706020507" pitchFamily="18" charset="2"/>
              <a:buChar char="-"/>
              <a:defRPr/>
            </a:pPr>
            <a:r>
              <a:rPr lang="en-CA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Ensure</a:t>
            </a:r>
            <a:r>
              <a:rPr lang="en-CA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that customers are treated fairly (especially important for first time consumers)</a:t>
            </a:r>
          </a:p>
          <a:p>
            <a:pPr marL="857250" lvl="1" indent="-342900" defTabSz="914400">
              <a:buClr>
                <a:srgbClr val="C00000"/>
              </a:buClr>
              <a:buFont typeface="Symbol" panose="05050102010706020507" pitchFamily="18" charset="2"/>
              <a:buChar char="-"/>
              <a:defRPr/>
            </a:pPr>
            <a:r>
              <a:rPr lang="en-CA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Help build market trust and confidence </a:t>
            </a:r>
          </a:p>
          <a:p>
            <a:pPr marL="800100" lvl="1" indent="-285750" defTabSz="914400">
              <a:buClr>
                <a:srgbClr val="C00000"/>
              </a:buClr>
              <a:buFont typeface="Symbol" panose="05050102010706020507" pitchFamily="18" charset="2"/>
              <a:buChar char="-"/>
              <a:defRPr/>
            </a:pPr>
            <a:endParaRPr lang="en-CA" altLang="en-US" dirty="0">
              <a:solidFill>
                <a:schemeClr val="tx1">
                  <a:lumMod val="65000"/>
                  <a:lumOff val="35000"/>
                </a:schemeClr>
              </a:solidFill>
              <a:latin typeface="Avenir"/>
              <a:ea typeface="MS PGothic" pitchFamily="34" charset="-128"/>
            </a:endParaRPr>
          </a:p>
        </p:txBody>
      </p:sp>
      <p:grpSp>
        <p:nvGrpSpPr>
          <p:cNvPr id="5" name="Grupo 19"/>
          <p:cNvGrpSpPr/>
          <p:nvPr/>
        </p:nvGrpSpPr>
        <p:grpSpPr>
          <a:xfrm>
            <a:off x="153912" y="1629934"/>
            <a:ext cx="5238887" cy="621345"/>
            <a:chOff x="146835" y="1034436"/>
            <a:chExt cx="3659858" cy="340468"/>
          </a:xfrm>
        </p:grpSpPr>
        <p:sp>
          <p:nvSpPr>
            <p:cNvPr id="6" name="Rectángulo 35"/>
            <p:cNvSpPr/>
            <p:nvPr/>
          </p:nvSpPr>
          <p:spPr>
            <a:xfrm>
              <a:off x="146835" y="1034436"/>
              <a:ext cx="3659858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Rectángulo 36"/>
            <p:cNvSpPr/>
            <p:nvPr/>
          </p:nvSpPr>
          <p:spPr>
            <a:xfrm>
              <a:off x="194825" y="1103481"/>
              <a:ext cx="3459631" cy="252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Support</a:t>
              </a:r>
              <a:r>
                <a:rPr lang="en-GB" sz="2400" b="1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 sustainability </a:t>
              </a:r>
              <a:r>
                <a:rPr lang="en-GB" sz="24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of the market</a:t>
              </a:r>
              <a:endParaRPr lang="en-GB" sz="24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8" name="Grupo 19"/>
          <p:cNvGrpSpPr/>
          <p:nvPr/>
        </p:nvGrpSpPr>
        <p:grpSpPr>
          <a:xfrm>
            <a:off x="228525" y="4126436"/>
            <a:ext cx="5238887" cy="621345"/>
            <a:chOff x="146835" y="1034436"/>
            <a:chExt cx="3659858" cy="340468"/>
          </a:xfrm>
        </p:grpSpPr>
        <p:sp>
          <p:nvSpPr>
            <p:cNvPr id="9" name="Rectángulo 35"/>
            <p:cNvSpPr/>
            <p:nvPr/>
          </p:nvSpPr>
          <p:spPr>
            <a:xfrm>
              <a:off x="146835" y="1034436"/>
              <a:ext cx="3659858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Rectángulo 36"/>
            <p:cNvSpPr/>
            <p:nvPr/>
          </p:nvSpPr>
          <p:spPr>
            <a:xfrm>
              <a:off x="194825" y="1103481"/>
              <a:ext cx="3459631" cy="252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Help </a:t>
              </a:r>
              <a:r>
                <a:rPr lang="en-GB" sz="2400" b="1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grow</a:t>
              </a:r>
              <a:r>
                <a:rPr lang="en-GB" sz="24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 the insurance market</a:t>
              </a:r>
              <a:endParaRPr lang="en-GB" sz="24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sp>
        <p:nvSpPr>
          <p:cNvPr id="11" name="Rechteck 10"/>
          <p:cNvSpPr/>
          <p:nvPr/>
        </p:nvSpPr>
        <p:spPr>
          <a:xfrm>
            <a:off x="770152" y="5033417"/>
            <a:ext cx="6582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342900" defTabSz="914400">
              <a:buClr>
                <a:srgbClr val="C00000"/>
              </a:buClr>
              <a:buFont typeface="Symbol" panose="05050102010706020507" pitchFamily="18" charset="2"/>
              <a:buChar char="-"/>
              <a:defRPr/>
            </a:pP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Develop proportionate and flexible regulations</a:t>
            </a:r>
          </a:p>
          <a:p>
            <a:pPr marL="857250" lvl="1" indent="-342900" defTabSz="914400">
              <a:buClr>
                <a:srgbClr val="C00000"/>
              </a:buClr>
              <a:buFont typeface="Symbol" panose="05050102010706020507" pitchFamily="18" charset="2"/>
              <a:buChar char="-"/>
              <a:defRPr/>
            </a:pP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Take steps to encourages providers to enter the market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9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0601-F228-462B-A2CB-827E1403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3" y="274638"/>
            <a:ext cx="8576109" cy="1143000"/>
          </a:xfrm>
        </p:spPr>
        <p:txBody>
          <a:bodyPr rtlCol="0">
            <a:normAutofit/>
          </a:bodyPr>
          <a:lstStyle/>
          <a:p>
            <a:pPr defTabSz="914314" eaLnBrk="1" hangingPunct="1">
              <a:defRPr/>
            </a:pPr>
            <a:r>
              <a:rPr lang="en-US" u="none" dirty="0">
                <a:latin typeface="Avenir"/>
              </a:rPr>
              <a:t>…. whilst protecting consumers</a:t>
            </a: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FA73E86B-0D7A-4FBE-B380-B4B36C5F6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819" y="1615856"/>
            <a:ext cx="7809978" cy="2379945"/>
          </a:xfrm>
          <a:prstGeom prst="wedgeRectCallout">
            <a:avLst>
              <a:gd name="adj1" fmla="val -31418"/>
              <a:gd name="adj2" fmla="val 87237"/>
            </a:avLst>
          </a:prstGeom>
          <a:ln>
            <a:solidFill>
              <a:srgbClr val="6DA9B8"/>
            </a:solidFill>
          </a:ln>
        </p:spPr>
        <p:txBody>
          <a:bodyPr>
            <a:normAutofit/>
          </a:bodyPr>
          <a:lstStyle/>
          <a:p>
            <a:pPr marL="514350" lvl="1" indent="0" defTabSz="914400" eaLnBrk="1" hangingPunct="1">
              <a:buClr>
                <a:schemeClr val="accent1"/>
              </a:buClr>
              <a:buNone/>
              <a:defRPr/>
            </a:pPr>
            <a:endParaRPr lang="en-ZA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marL="114300" indent="0" defTabSz="914400" eaLnBrk="1" hangingPunct="1"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 altLang="en-US" sz="2400" b="1" i="1" dirty="0">
                <a:solidFill>
                  <a:srgbClr val="6DA9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Digitally enabled inclusive insurance products are often the first experience of insurance and will have a big impact on future growth of the market</a:t>
            </a:r>
          </a:p>
          <a:p>
            <a:pPr marL="342900" indent="-228600" defTabSz="914400" eaLnBrk="1" hangingPunct="1">
              <a:buClr>
                <a:schemeClr val="accent1"/>
              </a:buClr>
              <a:defRPr/>
            </a:pPr>
            <a:endParaRPr lang="en-ZA" altLang="en-US" sz="1800" dirty="0"/>
          </a:p>
          <a:p>
            <a:pPr marL="342900" indent="-228600" defTabSz="914400" eaLnBrk="1" hangingPunct="1">
              <a:buClr>
                <a:schemeClr val="accent1"/>
              </a:buClr>
              <a:defRPr/>
            </a:pPr>
            <a:endParaRPr lang="en-CA" altLang="en-US" sz="1800" dirty="0"/>
          </a:p>
          <a:p>
            <a:pPr marL="342900" indent="-228600" defTabSz="914400" eaLnBrk="1" hangingPunct="1">
              <a:buClr>
                <a:schemeClr val="accent1"/>
              </a:buClr>
              <a:defRPr/>
            </a:pPr>
            <a:endParaRPr lang="en-ZA" altLang="en-US" sz="1800" dirty="0"/>
          </a:p>
          <a:p>
            <a:pPr marL="342900" indent="-228600" defTabSz="914400" eaLnBrk="1" hangingPunct="1">
              <a:buClr>
                <a:schemeClr val="accent1"/>
              </a:buClr>
              <a:defRPr/>
            </a:pPr>
            <a:endParaRPr lang="en-ZA" altLang="en-US" sz="1800" dirty="0"/>
          </a:p>
        </p:txBody>
      </p:sp>
      <p:sp>
        <p:nvSpPr>
          <p:cNvPr id="82948" name="Slide Number Placeholder 9">
            <a:extLst>
              <a:ext uri="{FF2B5EF4-FFF2-40B4-BE49-F238E27FC236}">
                <a16:creationId xmlns:a16="http://schemas.microsoft.com/office/drawing/2014/main" id="{429C2BB1-DB28-4FD0-8656-25C75BD61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DD87DC04-7A12-49D4-9EA2-EADAD5F76D84}" type="slidenum">
              <a:rPr lang="en-US" altLang="en-US" sz="1200" smtClean="0">
                <a:solidFill>
                  <a:srgbClr val="FFFFFF"/>
                </a:solidFill>
                <a:cs typeface="Arial" panose="020B0604020202020204" pitchFamily="34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0BFE78C-E439-4381-A550-AD63688A59A3}"/>
              </a:ext>
            </a:extLst>
          </p:cNvPr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5029200" algn="r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200" dirty="0" smtClean="0">
                <a:solidFill>
                  <a:schemeClr val="bg1"/>
                </a:solidFill>
              </a:rPr>
              <a:t>13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Regulatory</a:t>
            </a:r>
            <a:r>
              <a:rPr lang="de-DE" dirty="0" smtClean="0"/>
              <a:t> </a:t>
            </a:r>
            <a:r>
              <a:rPr lang="de-DE" dirty="0" err="1" smtClean="0"/>
              <a:t>sandbox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option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521"/>
                    </a14:imgEffect>
                    <a14:imgEffect>
                      <a14:saturation sat="38000"/>
                    </a14:imgEffect>
                    <a14:imgEffect>
                      <a14:brightnessContrast bright="8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5660"/>
            <a:ext cx="7146099" cy="446631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57200" y="6620293"/>
            <a:ext cx="5254667" cy="96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de-DE" sz="800" dirty="0">
                <a:solidFill>
                  <a:srgbClr val="666666"/>
                </a:solidFill>
                <a:latin typeface="Calibri"/>
              </a:rPr>
              <a:t>https://bioeconomy-conversation.com/2018/02/19/the-bioeconomy-sandbox/</a:t>
            </a:r>
          </a:p>
        </p:txBody>
      </p:sp>
    </p:spTree>
    <p:extLst>
      <p:ext uri="{BB962C8B-B14F-4D97-AF65-F5344CB8AC3E}">
        <p14:creationId xmlns:p14="http://schemas.microsoft.com/office/powerpoint/2010/main" val="42886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3236" y="182246"/>
            <a:ext cx="7886153" cy="1325563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r"/>
            <a:r>
              <a:rPr lang="en-ZA" sz="3400" dirty="0">
                <a:solidFill>
                  <a:srgbClr val="8C8C8C"/>
                </a:solidFill>
                <a:latin typeface="Avenir"/>
              </a:rPr>
              <a:t>Critical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699" y="1235611"/>
            <a:ext cx="5899863" cy="1539715"/>
          </a:xfrm>
        </p:spPr>
        <p:txBody>
          <a:bodyPr>
            <a:noAutofit/>
          </a:bodyPr>
          <a:lstStyle/>
          <a:p>
            <a:pPr marL="228589" lvl="1" indent="-228589" defTabSz="914354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66666"/>
                </a:solidFill>
              </a:rPr>
              <a:t>Innovations often cut across </a:t>
            </a:r>
            <a:r>
              <a:rPr lang="en-US" sz="1800" dirty="0" smtClean="0">
                <a:solidFill>
                  <a:srgbClr val="666666"/>
                </a:solidFill>
              </a:rPr>
              <a:t>authorities</a:t>
            </a:r>
            <a:endParaRPr lang="en-ZA" sz="1800" dirty="0">
              <a:solidFill>
                <a:srgbClr val="666666"/>
              </a:solidFill>
            </a:endParaRPr>
          </a:p>
        </p:txBody>
      </p:sp>
      <p:pic>
        <p:nvPicPr>
          <p:cNvPr id="1028" name="Picture 4" descr="https://d30y9cdsu7xlg0.cloudfront.net/png/116819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432" y="1449763"/>
            <a:ext cx="1333505" cy="133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05699" y="2973325"/>
            <a:ext cx="6292524" cy="203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lvl="1">
              <a:spcBef>
                <a:spcPts val="1000"/>
              </a:spcBef>
            </a:pPr>
            <a:r>
              <a:rPr lang="en-US" sz="1800" dirty="0">
                <a:solidFill>
                  <a:srgbClr val="666666"/>
                </a:solidFill>
              </a:rPr>
              <a:t>Required for monitoring, advice, understanding </a:t>
            </a:r>
            <a:r>
              <a:rPr lang="en-US" sz="1800" dirty="0" smtClean="0">
                <a:solidFill>
                  <a:srgbClr val="666666"/>
                </a:solidFill>
              </a:rPr>
              <a:t>risks</a:t>
            </a:r>
            <a:endParaRPr lang="en-ZA" dirty="0" smtClean="0">
              <a:solidFill>
                <a:srgbClr val="666666"/>
              </a:solidFill>
            </a:endParaRPr>
          </a:p>
          <a:p>
            <a:pPr marL="285750" lvl="1" indent="-285750">
              <a:spcBef>
                <a:spcPts val="1000"/>
              </a:spcBef>
              <a:buFont typeface="Wingdings" panose="05000000000000000000" pitchFamily="2" charset="2"/>
              <a:buChar char="à"/>
            </a:pPr>
            <a:r>
              <a:rPr lang="en-ZA" sz="1800" dirty="0">
                <a:solidFill>
                  <a:srgbClr val="666666"/>
                </a:solidFill>
              </a:rPr>
              <a:t>Recruit and train for skills appropriate to the changing nature of the  sector!</a:t>
            </a:r>
          </a:p>
          <a:p>
            <a:pPr marL="457177" lvl="1" indent="0">
              <a:buFont typeface="Arial" panose="020B0604020202020204" pitchFamily="34" charset="0"/>
              <a:buNone/>
            </a:pPr>
            <a:endParaRPr lang="en-US" sz="1800" b="1" dirty="0">
              <a:solidFill>
                <a:srgbClr val="6666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432" y="1273039"/>
            <a:ext cx="143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C3281A"/>
                </a:solidFill>
              </a:rPr>
              <a:t>Coordination</a:t>
            </a:r>
            <a:endParaRPr lang="en-ZA" dirty="0">
              <a:solidFill>
                <a:srgbClr val="C3281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5605" y="2825430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C3281A"/>
                </a:solidFill>
              </a:rPr>
              <a:t>Capacity</a:t>
            </a:r>
            <a:endParaRPr lang="en-ZA" dirty="0">
              <a:solidFill>
                <a:srgbClr val="C3281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708" y="6477006"/>
            <a:ext cx="4876385" cy="1128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  <a:buSzPct val="100000"/>
              <a:defRPr/>
            </a:pPr>
            <a:r>
              <a:rPr lang="en-US" sz="650" baseline="0" noProof="0" dirty="0">
                <a:solidFill>
                  <a:schemeClr val="tx2"/>
                </a:solidFill>
                <a:latin typeface="Calibri"/>
              </a:rPr>
              <a:t> </a:t>
            </a:r>
            <a:r>
              <a:rPr lang="en-US" sz="650" noProof="0" dirty="0">
                <a:solidFill>
                  <a:schemeClr val="tx2"/>
                </a:solidFill>
                <a:latin typeface="Calibri"/>
              </a:rPr>
              <a:t>© 2017 Cenfri</a:t>
            </a:r>
            <a:r>
              <a:rPr lang="en-US" sz="650" baseline="0" noProof="0" dirty="0">
                <a:solidFill>
                  <a:schemeClr val="tx2"/>
                </a:solidFill>
                <a:latin typeface="Calibri"/>
              </a:rPr>
              <a:t>        </a:t>
            </a:r>
            <a:r>
              <a:rPr lang="en-US" sz="650" noProof="0" dirty="0">
                <a:solidFill>
                  <a:schemeClr val="tx2"/>
                </a:solidFill>
                <a:latin typeface="Calibri"/>
              </a:rPr>
              <a:t>| </a:t>
            </a:r>
            <a:r>
              <a:rPr lang="en-US" sz="650" baseline="0" noProof="0" dirty="0">
                <a:solidFill>
                  <a:schemeClr val="tx2"/>
                </a:solidFill>
                <a:latin typeface="Calibri"/>
              </a:rPr>
              <a:t>   </a:t>
            </a:r>
            <a:r>
              <a:rPr lang="en-ZA" sz="650" dirty="0">
                <a:solidFill>
                  <a:schemeClr val="tx2"/>
                </a:solidFill>
              </a:rPr>
              <a:t>Regulating for innovation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endParaRPr lang="en-US" sz="650" noProof="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B87DA-A8CC-4BE6-9788-FDC341EBBBC9}"/>
              </a:ext>
            </a:extLst>
          </p:cNvPr>
          <p:cNvSpPr/>
          <p:nvPr/>
        </p:nvSpPr>
        <p:spPr>
          <a:xfrm>
            <a:off x="24332" y="4518347"/>
            <a:ext cx="2487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solidFill>
                  <a:srgbClr val="C3281A"/>
                </a:solidFill>
              </a:rPr>
              <a:t>Objective</a:t>
            </a:r>
            <a:endParaRPr lang="en-ZA" dirty="0">
              <a:solidFill>
                <a:srgbClr val="C3281A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D09ED0-90B4-4BAD-AA9A-46D186DFBBC5}"/>
              </a:ext>
            </a:extLst>
          </p:cNvPr>
          <p:cNvSpPr txBox="1">
            <a:spLocks/>
          </p:cNvSpPr>
          <p:nvPr/>
        </p:nvSpPr>
        <p:spPr>
          <a:xfrm>
            <a:off x="2405699" y="4567703"/>
            <a:ext cx="6292524" cy="203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lvl="1">
              <a:spcBef>
                <a:spcPts val="1000"/>
              </a:spcBef>
            </a:pPr>
            <a:r>
              <a:rPr lang="en-ZA" sz="1800" dirty="0" smtClean="0">
                <a:solidFill>
                  <a:srgbClr val="666666"/>
                </a:solidFill>
              </a:rPr>
              <a:t>Tools </a:t>
            </a:r>
            <a:r>
              <a:rPr lang="en-ZA" sz="1800" dirty="0">
                <a:solidFill>
                  <a:srgbClr val="666666"/>
                </a:solidFill>
              </a:rPr>
              <a:t>implemented need to address the actual challenges faced by innovators in the market</a:t>
            </a:r>
            <a:r>
              <a:rPr lang="en-ZA" sz="1800" dirty="0" smtClean="0">
                <a:solidFill>
                  <a:srgbClr val="666666"/>
                </a:solidFill>
              </a:rPr>
              <a:t>.</a:t>
            </a:r>
            <a:endParaRPr lang="en-US" sz="1800" b="1" dirty="0" smtClean="0">
              <a:solidFill>
                <a:srgbClr val="666666"/>
              </a:solidFill>
            </a:endParaRPr>
          </a:p>
          <a:p>
            <a:pPr marL="285750" lvl="1" indent="-285750">
              <a:spcBef>
                <a:spcPts val="1000"/>
              </a:spcBef>
              <a:buFont typeface="Wingdings" panose="05000000000000000000" pitchFamily="2" charset="2"/>
              <a:buChar char="à"/>
            </a:pPr>
            <a:r>
              <a:rPr lang="en-ZA" sz="1800" dirty="0" smtClean="0">
                <a:solidFill>
                  <a:srgbClr val="666666"/>
                </a:solidFill>
                <a:sym typeface="Wingdings" panose="05000000000000000000" pitchFamily="2" charset="2"/>
              </a:rPr>
              <a:t>Consult </a:t>
            </a:r>
            <a:r>
              <a:rPr lang="en-US" sz="1800" dirty="0">
                <a:solidFill>
                  <a:srgbClr val="666666"/>
                </a:solidFill>
              </a:rPr>
              <a:t>with market players to understand primary challenges </a:t>
            </a:r>
            <a:r>
              <a:rPr lang="en-US" sz="1800" dirty="0" smtClean="0">
                <a:solidFill>
                  <a:srgbClr val="666666"/>
                </a:solidFill>
              </a:rPr>
              <a:t> faced</a:t>
            </a:r>
            <a:endParaRPr lang="en-ZA" sz="1800" dirty="0">
              <a:solidFill>
                <a:srgbClr val="666666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sz="1800" b="1" dirty="0" smtClean="0">
              <a:solidFill>
                <a:srgbClr val="666666"/>
              </a:solidFill>
            </a:endParaRPr>
          </a:p>
        </p:txBody>
      </p:sp>
      <p:pic>
        <p:nvPicPr>
          <p:cNvPr id="7" name="Graphic 6" descr="Team">
            <a:extLst>
              <a:ext uri="{FF2B5EF4-FFF2-40B4-BE49-F238E27FC236}">
                <a16:creationId xmlns:a16="http://schemas.microsoft.com/office/drawing/2014/main" id="{F0378D48-F7F7-4226-AEDA-DC011FC9F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8984" y="3236593"/>
            <a:ext cx="914400" cy="914400"/>
          </a:xfrm>
          <a:prstGeom prst="rect">
            <a:avLst/>
          </a:prstGeom>
        </p:spPr>
      </p:pic>
      <p:pic>
        <p:nvPicPr>
          <p:cNvPr id="13" name="Graphic 12" descr="Handshake">
            <a:extLst>
              <a:ext uri="{FF2B5EF4-FFF2-40B4-BE49-F238E27FC236}">
                <a16:creationId xmlns:a16="http://schemas.microsoft.com/office/drawing/2014/main" id="{FBA9FFEF-C78E-4199-865C-4787437320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5605" y="5048156"/>
            <a:ext cx="914400" cy="9144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9B3D160-FFAD-4AA7-9912-A0DDD2B434AF}"/>
              </a:ext>
            </a:extLst>
          </p:cNvPr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5029200" algn="r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FF13B0E9-D745-41ED-8598-783196D39377}" type="slidenum">
              <a:rPr lang="en-GB" sz="1200" smtClean="0">
                <a:solidFill>
                  <a:schemeClr val="bg1"/>
                </a:solidFill>
              </a:rPr>
              <a:pPr marL="0" indent="0" algn="r">
                <a:buNone/>
              </a:pPr>
              <a:t>14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4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0609" y="2645291"/>
            <a:ext cx="8229600" cy="1143000"/>
          </a:xfrm>
        </p:spPr>
        <p:txBody>
          <a:bodyPr/>
          <a:lstStyle/>
          <a:p>
            <a:pPr algn="ctr" defTabSz="914400"/>
            <a:r>
              <a:rPr lang="en-GB" altLang="de-DE" sz="3600" dirty="0" smtClean="0">
                <a:solidFill>
                  <a:srgbClr val="C00000"/>
                </a:solidFill>
                <a:latin typeface="Avenir"/>
              </a:rPr>
              <a:t>14</a:t>
            </a:r>
            <a:r>
              <a:rPr lang="en-GB" altLang="de-DE" sz="3600" baseline="30000" dirty="0" smtClean="0">
                <a:solidFill>
                  <a:srgbClr val="C00000"/>
                </a:solidFill>
                <a:latin typeface="Avenir"/>
              </a:rPr>
              <a:t>th</a:t>
            </a:r>
            <a:r>
              <a:rPr lang="en-GB" altLang="de-DE" sz="3600" dirty="0" smtClean="0">
                <a:solidFill>
                  <a:srgbClr val="C00000"/>
                </a:solidFill>
                <a:latin typeface="Avenir"/>
              </a:rPr>
              <a:t> Consultative Forum</a:t>
            </a:r>
            <a:endParaRPr lang="es-419" altLang="en-US" sz="3600" dirty="0" smtClean="0">
              <a:solidFill>
                <a:srgbClr val="C00000"/>
              </a:solidFill>
              <a:latin typeface="Avenir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4294967295"/>
          </p:nvPr>
        </p:nvSpPr>
        <p:spPr>
          <a:xfrm>
            <a:off x="1446440" y="4988098"/>
            <a:ext cx="6400800" cy="1246187"/>
          </a:xfrm>
        </p:spPr>
        <p:txBody>
          <a:bodyPr/>
          <a:lstStyle/>
          <a:p>
            <a:pPr marL="0" indent="0" defTabSz="91440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Hosted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by </a:t>
            </a:r>
          </a:p>
          <a:p>
            <a:pPr defTabSz="914400" eaLnBrk="1" hangingPunct="1">
              <a:defRPr/>
            </a:pPr>
            <a:endParaRPr lang="en-US" altLang="en-US" sz="2400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defTabSz="914400" eaLnBrk="1" hangingPunct="1">
              <a:defRPr/>
            </a:pPr>
            <a:endParaRPr lang="en-US" altLang="en-US" sz="2400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defTabSz="914400" eaLnBrk="1" hangingPunct="1">
              <a:defRPr/>
            </a:pPr>
            <a:endParaRPr lang="en-US" altLang="en-US" sz="1200" dirty="0" smtClean="0">
              <a:solidFill>
                <a:srgbClr val="C00000"/>
              </a:solidFill>
              <a:latin typeface="Avenir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 defTabSz="914400" eaLnBrk="1" hangingPunct="1">
              <a:defRPr/>
            </a:pPr>
            <a:endParaRPr lang="en-US" altLang="en-US" sz="2000" dirty="0" smtClean="0">
              <a:solidFill>
                <a:srgbClr val="666666"/>
              </a:solidFill>
              <a:latin typeface="Avenir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 defTabSz="914400" eaLnBrk="1" hangingPunct="1">
              <a:defRPr/>
            </a:pPr>
            <a:endParaRPr lang="en-US" altLang="en-US" dirty="0" smtClean="0">
              <a:solidFill>
                <a:srgbClr val="666666"/>
              </a:solidFill>
              <a:latin typeface="Avenir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4" name="CaixaDeTexto 2"/>
          <p:cNvSpPr txBox="1">
            <a:spLocks noChangeArrowheads="1"/>
          </p:cNvSpPr>
          <p:nvPr/>
        </p:nvSpPr>
        <p:spPr bwMode="auto">
          <a:xfrm>
            <a:off x="1284503" y="3636437"/>
            <a:ext cx="6881813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InsurTech</a:t>
            </a:r>
            <a:r>
              <a:rPr kumimoji="0" lang="en-US" alt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rising to the regulatory challenge”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altLang="de-DE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 </a:t>
            </a:r>
            <a:r>
              <a:rPr kumimoji="0" lang="es-ES" alt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October</a:t>
            </a:r>
            <a:r>
              <a:rPr kumimoji="0" lang="es-E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2018</a:t>
            </a:r>
            <a:endParaRPr kumimoji="0" lang="pt-BR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Buenos Aires, Argentina</a:t>
            </a:r>
            <a:endParaRPr kumimoji="0" lang="pt-BR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5" name="Imagem 10" descr="cid:C2006EAA-E5E9-414C-850D-58C88B444DB5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21" y="5342158"/>
            <a:ext cx="2534977" cy="72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1599954" y="1660307"/>
            <a:ext cx="6776581" cy="1097758"/>
            <a:chOff x="792163" y="180180"/>
            <a:chExt cx="8037512" cy="1411288"/>
          </a:xfrm>
        </p:grpSpPr>
        <p:pic>
          <p:nvPicPr>
            <p:cNvPr id="51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63" y="646113"/>
              <a:ext cx="180340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Imagen 2" descr="Logotipo_ASSAL_2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451" y="569912"/>
              <a:ext cx="1173162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Grafik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425" y="608013"/>
              <a:ext cx="1603375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Grafik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263" y="180180"/>
              <a:ext cx="2284412" cy="141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hteck 1"/>
          <p:cNvSpPr/>
          <p:nvPr/>
        </p:nvSpPr>
        <p:spPr>
          <a:xfrm>
            <a:off x="1045608" y="903138"/>
            <a:ext cx="3278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rgbClr val="6DA9B8"/>
                </a:solidFill>
              </a:rPr>
              <a:t>… more </a:t>
            </a:r>
            <a:r>
              <a:rPr lang="en-ZA" sz="2800" dirty="0" smtClean="0">
                <a:solidFill>
                  <a:srgbClr val="6DA9B8"/>
                </a:solidFill>
              </a:rPr>
              <a:t>at:</a:t>
            </a:r>
            <a:endParaRPr lang="de-DE" sz="2800" dirty="0"/>
          </a:p>
        </p:txBody>
      </p:sp>
      <p:sp>
        <p:nvSpPr>
          <p:cNvPr id="4" name="Abgerundetes Rechteck 3"/>
          <p:cNvSpPr/>
          <p:nvPr/>
        </p:nvSpPr>
        <p:spPr>
          <a:xfrm>
            <a:off x="1180544" y="1634564"/>
            <a:ext cx="7089732" cy="439626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0BFE78C-E439-4381-A550-AD63688A59A3}"/>
              </a:ext>
            </a:extLst>
          </p:cNvPr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5029200" algn="r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200" dirty="0" smtClean="0">
                <a:solidFill>
                  <a:schemeClr val="bg1"/>
                </a:solidFill>
              </a:rPr>
              <a:t>14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91" y="2098823"/>
            <a:ext cx="7886700" cy="1325563"/>
          </a:xfrm>
        </p:spPr>
        <p:txBody>
          <a:bodyPr/>
          <a:lstStyle/>
          <a:p>
            <a:r>
              <a:rPr lang="en-GB" dirty="0" smtClean="0"/>
              <a:t>Thank you!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1400" dirty="0">
                <a:solidFill>
                  <a:srgbClr val="C00000"/>
                </a:solidFill>
              </a:rPr>
              <a:t>Follow us on Twitter @</a:t>
            </a:r>
            <a:r>
              <a:rPr lang="en-GB" sz="1400" dirty="0" smtClean="0">
                <a:solidFill>
                  <a:srgbClr val="C00000"/>
                </a:solidFill>
              </a:rPr>
              <a:t>a2ii_org, @</a:t>
            </a:r>
            <a:r>
              <a:rPr lang="en-GB" sz="1400" dirty="0" err="1" smtClean="0">
                <a:solidFill>
                  <a:srgbClr val="C00000"/>
                </a:solidFill>
              </a:rPr>
              <a:t>StZinsmeyer</a:t>
            </a:r>
            <a:r>
              <a:rPr lang="en-GB" sz="1400" dirty="0" smtClean="0">
                <a:solidFill>
                  <a:srgbClr val="C00000"/>
                </a:solidFill>
              </a:rPr>
              <a:t>, </a:t>
            </a:r>
            <a:br>
              <a:rPr lang="en-GB" sz="1400" dirty="0" smtClean="0">
                <a:solidFill>
                  <a:srgbClr val="C00000"/>
                </a:solidFill>
              </a:rPr>
            </a:br>
            <a:r>
              <a:rPr lang="en-GB" sz="1400" dirty="0" err="1" smtClean="0">
                <a:solidFill>
                  <a:srgbClr val="C00000"/>
                </a:solidFill>
              </a:rPr>
              <a:t>Youtube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sz="1400" dirty="0">
                <a:solidFill>
                  <a:srgbClr val="C00000"/>
                </a:solidFill>
              </a:rPr>
              <a:t>and LinkedIn</a:t>
            </a:r>
          </a:p>
        </p:txBody>
      </p:sp>
    </p:spTree>
    <p:extLst>
      <p:ext uri="{BB962C8B-B14F-4D97-AF65-F5344CB8AC3E}">
        <p14:creationId xmlns:p14="http://schemas.microsoft.com/office/powerpoint/2010/main" val="40386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1E6E9-A8C0-4037-B3F0-B1440760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18" y="1903963"/>
            <a:ext cx="8229600" cy="2557868"/>
          </a:xfrm>
        </p:spPr>
        <p:txBody>
          <a:bodyPr>
            <a:normAutofit/>
          </a:bodyPr>
          <a:lstStyle/>
          <a:p>
            <a:pPr algn="l"/>
            <a:r>
              <a:rPr lang="en-ZA" sz="2800" dirty="0" smtClean="0">
                <a:solidFill>
                  <a:srgbClr val="6DA9B8"/>
                </a:solidFill>
              </a:rPr>
              <a:t>Digital technologies are changing the way financial services are delivered.</a:t>
            </a:r>
            <a:endParaRPr lang="en-ZA" sz="2800" dirty="0">
              <a:solidFill>
                <a:srgbClr val="6DA9B8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0BFE78C-E439-4381-A550-AD63688A59A3}"/>
              </a:ext>
            </a:extLst>
          </p:cNvPr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5029200" algn="r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097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1876" y="233064"/>
            <a:ext cx="8571740" cy="469901"/>
          </a:xfrm>
        </p:spPr>
        <p:txBody>
          <a:bodyPr/>
          <a:lstStyle/>
          <a:p>
            <a:r>
              <a:rPr lang="en-ZA" dirty="0">
                <a:solidFill>
                  <a:srgbClr val="666666"/>
                </a:solidFill>
                <a:latin typeface="Avenir"/>
              </a:rPr>
              <a:t>Digital innovations impact all parts of product cycle</a:t>
            </a:r>
            <a:endParaRPr lang="en-US" dirty="0">
              <a:solidFill>
                <a:srgbClr val="666666"/>
              </a:solidFill>
              <a:latin typeface="Avenir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6385" y="1406527"/>
            <a:ext cx="8628892" cy="4219263"/>
            <a:chOff x="306195" y="1548491"/>
            <a:chExt cx="8628892" cy="4219263"/>
          </a:xfrm>
        </p:grpSpPr>
        <p:sp>
          <p:nvSpPr>
            <p:cNvPr id="32" name="Rectangle 31"/>
            <p:cNvSpPr/>
            <p:nvPr/>
          </p:nvSpPr>
          <p:spPr>
            <a:xfrm>
              <a:off x="363537" y="1732905"/>
              <a:ext cx="8571550" cy="4034849"/>
            </a:xfrm>
            <a:prstGeom prst="rect">
              <a:avLst/>
            </a:prstGeom>
            <a:ln>
              <a:noFill/>
            </a:ln>
          </p:spPr>
        </p:sp>
        <p:sp>
          <p:nvSpPr>
            <p:cNvPr id="34" name="Freeform: Shape 33"/>
            <p:cNvSpPr/>
            <p:nvPr/>
          </p:nvSpPr>
          <p:spPr>
            <a:xfrm>
              <a:off x="451585" y="2295350"/>
              <a:ext cx="1440000" cy="2147744"/>
            </a:xfrm>
            <a:custGeom>
              <a:avLst/>
              <a:gdLst>
                <a:gd name="connsiteX0" fmla="*/ 0 w 1179067"/>
                <a:gd name="connsiteY0" fmla="*/ 117907 h 2699873"/>
                <a:gd name="connsiteX1" fmla="*/ 117907 w 1179067"/>
                <a:gd name="connsiteY1" fmla="*/ 0 h 2699873"/>
                <a:gd name="connsiteX2" fmla="*/ 1061160 w 1179067"/>
                <a:gd name="connsiteY2" fmla="*/ 0 h 2699873"/>
                <a:gd name="connsiteX3" fmla="*/ 1179067 w 1179067"/>
                <a:gd name="connsiteY3" fmla="*/ 117907 h 2699873"/>
                <a:gd name="connsiteX4" fmla="*/ 1179067 w 1179067"/>
                <a:gd name="connsiteY4" fmla="*/ 2581966 h 2699873"/>
                <a:gd name="connsiteX5" fmla="*/ 1061160 w 1179067"/>
                <a:gd name="connsiteY5" fmla="*/ 2699873 h 2699873"/>
                <a:gd name="connsiteX6" fmla="*/ 117907 w 1179067"/>
                <a:gd name="connsiteY6" fmla="*/ 2699873 h 2699873"/>
                <a:gd name="connsiteX7" fmla="*/ 0 w 1179067"/>
                <a:gd name="connsiteY7" fmla="*/ 2581966 h 2699873"/>
                <a:gd name="connsiteX8" fmla="*/ 0 w 1179067"/>
                <a:gd name="connsiteY8" fmla="*/ 117907 h 269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9067" h="2699873">
                  <a:moveTo>
                    <a:pt x="0" y="117907"/>
                  </a:moveTo>
                  <a:cubicBezTo>
                    <a:pt x="0" y="52789"/>
                    <a:pt x="52789" y="0"/>
                    <a:pt x="117907" y="0"/>
                  </a:cubicBezTo>
                  <a:lnTo>
                    <a:pt x="1061160" y="0"/>
                  </a:lnTo>
                  <a:cubicBezTo>
                    <a:pt x="1126278" y="0"/>
                    <a:pt x="1179067" y="52789"/>
                    <a:pt x="1179067" y="117907"/>
                  </a:cubicBezTo>
                  <a:lnTo>
                    <a:pt x="1179067" y="2581966"/>
                  </a:lnTo>
                  <a:cubicBezTo>
                    <a:pt x="1179067" y="2647084"/>
                    <a:pt x="1126278" y="2699873"/>
                    <a:pt x="1061160" y="2699873"/>
                  </a:cubicBezTo>
                  <a:lnTo>
                    <a:pt x="117907" y="2699873"/>
                  </a:lnTo>
                  <a:cubicBezTo>
                    <a:pt x="52789" y="2699873"/>
                    <a:pt x="0" y="2647084"/>
                    <a:pt x="0" y="2581966"/>
                  </a:cubicBezTo>
                  <a:lnTo>
                    <a:pt x="0" y="117907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766" tIns="112766" rIns="112766" bIns="112766" numCol="1" spcCol="1270" anchor="ctr" anchorCtr="0">
              <a:noAutofit/>
            </a:bodyPr>
            <a:lstStyle/>
            <a:p>
              <a:pPr algn="ctr"/>
              <a:r>
                <a:rPr lang="en-ZA" sz="1400" dirty="0">
                  <a:solidFill>
                    <a:srgbClr val="666666"/>
                  </a:solidFill>
                  <a:latin typeface="+mj-lt"/>
                </a:rPr>
                <a:t>Behavioural data from sensors used in risk assessment and pricing</a:t>
              </a: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2189288" y="2295350"/>
              <a:ext cx="1440000" cy="2147744"/>
            </a:xfrm>
            <a:custGeom>
              <a:avLst/>
              <a:gdLst>
                <a:gd name="connsiteX0" fmla="*/ 0 w 1401558"/>
                <a:gd name="connsiteY0" fmla="*/ 140156 h 2765857"/>
                <a:gd name="connsiteX1" fmla="*/ 140156 w 1401558"/>
                <a:gd name="connsiteY1" fmla="*/ 0 h 2765857"/>
                <a:gd name="connsiteX2" fmla="*/ 1261402 w 1401558"/>
                <a:gd name="connsiteY2" fmla="*/ 0 h 2765857"/>
                <a:gd name="connsiteX3" fmla="*/ 1401558 w 1401558"/>
                <a:gd name="connsiteY3" fmla="*/ 140156 h 2765857"/>
                <a:gd name="connsiteX4" fmla="*/ 1401558 w 1401558"/>
                <a:gd name="connsiteY4" fmla="*/ 2625701 h 2765857"/>
                <a:gd name="connsiteX5" fmla="*/ 1261402 w 1401558"/>
                <a:gd name="connsiteY5" fmla="*/ 2765857 h 2765857"/>
                <a:gd name="connsiteX6" fmla="*/ 140156 w 1401558"/>
                <a:gd name="connsiteY6" fmla="*/ 2765857 h 2765857"/>
                <a:gd name="connsiteX7" fmla="*/ 0 w 1401558"/>
                <a:gd name="connsiteY7" fmla="*/ 2625701 h 2765857"/>
                <a:gd name="connsiteX8" fmla="*/ 0 w 1401558"/>
                <a:gd name="connsiteY8" fmla="*/ 140156 h 276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558" h="2765857">
                  <a:moveTo>
                    <a:pt x="0" y="140156"/>
                  </a:moveTo>
                  <a:cubicBezTo>
                    <a:pt x="0" y="62750"/>
                    <a:pt x="62750" y="0"/>
                    <a:pt x="140156" y="0"/>
                  </a:cubicBezTo>
                  <a:lnTo>
                    <a:pt x="1261402" y="0"/>
                  </a:lnTo>
                  <a:cubicBezTo>
                    <a:pt x="1338808" y="0"/>
                    <a:pt x="1401558" y="62750"/>
                    <a:pt x="1401558" y="140156"/>
                  </a:cubicBezTo>
                  <a:lnTo>
                    <a:pt x="1401558" y="2625701"/>
                  </a:lnTo>
                  <a:cubicBezTo>
                    <a:pt x="1401558" y="2703107"/>
                    <a:pt x="1338808" y="2765857"/>
                    <a:pt x="1261402" y="2765857"/>
                  </a:cubicBezTo>
                  <a:lnTo>
                    <a:pt x="140156" y="2765857"/>
                  </a:lnTo>
                  <a:cubicBezTo>
                    <a:pt x="62750" y="2765857"/>
                    <a:pt x="0" y="2703107"/>
                    <a:pt x="0" y="2625701"/>
                  </a:cubicBezTo>
                  <a:lnTo>
                    <a:pt x="0" y="14015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282" tIns="119282" rIns="119282" bIns="119282" numCol="1" spcCol="1270" anchor="ctr" anchorCtr="0">
              <a:noAutofit/>
            </a:bodyPr>
            <a:lstStyle/>
            <a:p>
              <a:pPr algn="ctr"/>
              <a:r>
                <a:rPr lang="en-ZA" sz="1400" dirty="0">
                  <a:solidFill>
                    <a:srgbClr val="666666"/>
                  </a:solidFill>
                  <a:latin typeface="+mj-lt"/>
                </a:rPr>
                <a:t>Chatbots for personalised and efficient sales</a:t>
              </a: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3926991" y="2299478"/>
              <a:ext cx="1440000" cy="2143616"/>
            </a:xfrm>
            <a:custGeom>
              <a:avLst/>
              <a:gdLst>
                <a:gd name="connsiteX0" fmla="*/ 0 w 1266988"/>
                <a:gd name="connsiteY0" fmla="*/ 126699 h 2692415"/>
                <a:gd name="connsiteX1" fmla="*/ 126699 w 1266988"/>
                <a:gd name="connsiteY1" fmla="*/ 0 h 2692415"/>
                <a:gd name="connsiteX2" fmla="*/ 1140289 w 1266988"/>
                <a:gd name="connsiteY2" fmla="*/ 0 h 2692415"/>
                <a:gd name="connsiteX3" fmla="*/ 1266988 w 1266988"/>
                <a:gd name="connsiteY3" fmla="*/ 126699 h 2692415"/>
                <a:gd name="connsiteX4" fmla="*/ 1266988 w 1266988"/>
                <a:gd name="connsiteY4" fmla="*/ 2565716 h 2692415"/>
                <a:gd name="connsiteX5" fmla="*/ 1140289 w 1266988"/>
                <a:gd name="connsiteY5" fmla="*/ 2692415 h 2692415"/>
                <a:gd name="connsiteX6" fmla="*/ 126699 w 1266988"/>
                <a:gd name="connsiteY6" fmla="*/ 2692415 h 2692415"/>
                <a:gd name="connsiteX7" fmla="*/ 0 w 1266988"/>
                <a:gd name="connsiteY7" fmla="*/ 2565716 h 2692415"/>
                <a:gd name="connsiteX8" fmla="*/ 0 w 1266988"/>
                <a:gd name="connsiteY8" fmla="*/ 126699 h 269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6988" h="2692415">
                  <a:moveTo>
                    <a:pt x="0" y="126699"/>
                  </a:moveTo>
                  <a:cubicBezTo>
                    <a:pt x="0" y="56725"/>
                    <a:pt x="56725" y="0"/>
                    <a:pt x="126699" y="0"/>
                  </a:cubicBezTo>
                  <a:lnTo>
                    <a:pt x="1140289" y="0"/>
                  </a:lnTo>
                  <a:cubicBezTo>
                    <a:pt x="1210263" y="0"/>
                    <a:pt x="1266988" y="56725"/>
                    <a:pt x="1266988" y="126699"/>
                  </a:cubicBezTo>
                  <a:lnTo>
                    <a:pt x="1266988" y="2565716"/>
                  </a:lnTo>
                  <a:cubicBezTo>
                    <a:pt x="1266988" y="2635690"/>
                    <a:pt x="1210263" y="2692415"/>
                    <a:pt x="1140289" y="2692415"/>
                  </a:cubicBezTo>
                  <a:lnTo>
                    <a:pt x="126699" y="2692415"/>
                  </a:lnTo>
                  <a:cubicBezTo>
                    <a:pt x="56725" y="2692415"/>
                    <a:pt x="0" y="2635690"/>
                    <a:pt x="0" y="2565716"/>
                  </a:cubicBezTo>
                  <a:lnTo>
                    <a:pt x="0" y="126699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341" tIns="115341" rIns="115341" bIns="115341" numCol="1" spcCol="1270" anchor="ctr" anchorCtr="0">
              <a:noAutofit/>
            </a:bodyPr>
            <a:lstStyle/>
            <a:p>
              <a:pPr algn="ctr"/>
              <a:r>
                <a:rPr lang="en-ZA" sz="1400" dirty="0">
                  <a:solidFill>
                    <a:srgbClr val="666666"/>
                  </a:solidFill>
                  <a:latin typeface="+mj-lt"/>
                </a:rPr>
                <a:t>Flexible payments and coverage updates via SMS</a:t>
              </a: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5664694" y="2318450"/>
              <a:ext cx="1440000" cy="2124645"/>
            </a:xfrm>
            <a:custGeom>
              <a:avLst/>
              <a:gdLst>
                <a:gd name="connsiteX0" fmla="*/ 0 w 1283788"/>
                <a:gd name="connsiteY0" fmla="*/ 128379 h 2606393"/>
                <a:gd name="connsiteX1" fmla="*/ 128379 w 1283788"/>
                <a:gd name="connsiteY1" fmla="*/ 0 h 2606393"/>
                <a:gd name="connsiteX2" fmla="*/ 1155409 w 1283788"/>
                <a:gd name="connsiteY2" fmla="*/ 0 h 2606393"/>
                <a:gd name="connsiteX3" fmla="*/ 1283788 w 1283788"/>
                <a:gd name="connsiteY3" fmla="*/ 128379 h 2606393"/>
                <a:gd name="connsiteX4" fmla="*/ 1283788 w 1283788"/>
                <a:gd name="connsiteY4" fmla="*/ 2478014 h 2606393"/>
                <a:gd name="connsiteX5" fmla="*/ 1155409 w 1283788"/>
                <a:gd name="connsiteY5" fmla="*/ 2606393 h 2606393"/>
                <a:gd name="connsiteX6" fmla="*/ 128379 w 1283788"/>
                <a:gd name="connsiteY6" fmla="*/ 2606393 h 2606393"/>
                <a:gd name="connsiteX7" fmla="*/ 0 w 1283788"/>
                <a:gd name="connsiteY7" fmla="*/ 2478014 h 2606393"/>
                <a:gd name="connsiteX8" fmla="*/ 0 w 1283788"/>
                <a:gd name="connsiteY8" fmla="*/ 128379 h 260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3788" h="2606393">
                  <a:moveTo>
                    <a:pt x="0" y="128379"/>
                  </a:moveTo>
                  <a:cubicBezTo>
                    <a:pt x="0" y="57477"/>
                    <a:pt x="57477" y="0"/>
                    <a:pt x="128379" y="0"/>
                  </a:cubicBezTo>
                  <a:lnTo>
                    <a:pt x="1155409" y="0"/>
                  </a:lnTo>
                  <a:cubicBezTo>
                    <a:pt x="1226311" y="0"/>
                    <a:pt x="1283788" y="57477"/>
                    <a:pt x="1283788" y="128379"/>
                  </a:cubicBezTo>
                  <a:lnTo>
                    <a:pt x="1283788" y="2478014"/>
                  </a:lnTo>
                  <a:cubicBezTo>
                    <a:pt x="1283788" y="2548916"/>
                    <a:pt x="1226311" y="2606393"/>
                    <a:pt x="1155409" y="2606393"/>
                  </a:cubicBezTo>
                  <a:lnTo>
                    <a:pt x="128379" y="2606393"/>
                  </a:lnTo>
                  <a:cubicBezTo>
                    <a:pt x="57477" y="2606393"/>
                    <a:pt x="0" y="2548916"/>
                    <a:pt x="0" y="2478014"/>
                  </a:cubicBezTo>
                  <a:lnTo>
                    <a:pt x="0" y="128379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833" tIns="115833" rIns="115833" bIns="115833" numCol="1" spcCol="1270" anchor="ctr" anchorCtr="0">
              <a:noAutofit/>
            </a:bodyPr>
            <a:lstStyle/>
            <a:p>
              <a:pPr algn="ctr"/>
              <a:r>
                <a:rPr lang="en-ZA" sz="1400" dirty="0">
                  <a:solidFill>
                    <a:srgbClr val="666666"/>
                  </a:solidFill>
                  <a:latin typeface="+mj-lt"/>
                </a:rPr>
                <a:t>Nudges and rewards for less risky behaviour</a:t>
              </a: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7402398" y="2295351"/>
              <a:ext cx="1440000" cy="2147744"/>
            </a:xfrm>
            <a:custGeom>
              <a:avLst/>
              <a:gdLst>
                <a:gd name="connsiteX0" fmla="*/ 0 w 1358161"/>
                <a:gd name="connsiteY0" fmla="*/ 135816 h 2607920"/>
                <a:gd name="connsiteX1" fmla="*/ 135816 w 1358161"/>
                <a:gd name="connsiteY1" fmla="*/ 0 h 2607920"/>
                <a:gd name="connsiteX2" fmla="*/ 1222345 w 1358161"/>
                <a:gd name="connsiteY2" fmla="*/ 0 h 2607920"/>
                <a:gd name="connsiteX3" fmla="*/ 1358161 w 1358161"/>
                <a:gd name="connsiteY3" fmla="*/ 135816 h 2607920"/>
                <a:gd name="connsiteX4" fmla="*/ 1358161 w 1358161"/>
                <a:gd name="connsiteY4" fmla="*/ 2472104 h 2607920"/>
                <a:gd name="connsiteX5" fmla="*/ 1222345 w 1358161"/>
                <a:gd name="connsiteY5" fmla="*/ 2607920 h 2607920"/>
                <a:gd name="connsiteX6" fmla="*/ 135816 w 1358161"/>
                <a:gd name="connsiteY6" fmla="*/ 2607920 h 2607920"/>
                <a:gd name="connsiteX7" fmla="*/ 0 w 1358161"/>
                <a:gd name="connsiteY7" fmla="*/ 2472104 h 2607920"/>
                <a:gd name="connsiteX8" fmla="*/ 0 w 1358161"/>
                <a:gd name="connsiteY8" fmla="*/ 135816 h 260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61" h="2607920">
                  <a:moveTo>
                    <a:pt x="0" y="135816"/>
                  </a:moveTo>
                  <a:cubicBezTo>
                    <a:pt x="0" y="60807"/>
                    <a:pt x="60807" y="0"/>
                    <a:pt x="135816" y="0"/>
                  </a:cubicBezTo>
                  <a:lnTo>
                    <a:pt x="1222345" y="0"/>
                  </a:lnTo>
                  <a:cubicBezTo>
                    <a:pt x="1297354" y="0"/>
                    <a:pt x="1358161" y="60807"/>
                    <a:pt x="1358161" y="135816"/>
                  </a:cubicBezTo>
                  <a:lnTo>
                    <a:pt x="1358161" y="2472104"/>
                  </a:lnTo>
                  <a:cubicBezTo>
                    <a:pt x="1358161" y="2547113"/>
                    <a:pt x="1297354" y="2607920"/>
                    <a:pt x="1222345" y="2607920"/>
                  </a:cubicBezTo>
                  <a:lnTo>
                    <a:pt x="135816" y="2607920"/>
                  </a:lnTo>
                  <a:cubicBezTo>
                    <a:pt x="60807" y="2607920"/>
                    <a:pt x="0" y="2547113"/>
                    <a:pt x="0" y="2472104"/>
                  </a:cubicBezTo>
                  <a:lnTo>
                    <a:pt x="0" y="135816"/>
                  </a:lnTo>
                  <a:close/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011" tIns="118011" rIns="118011" bIns="118011" numCol="1" spcCol="1270" anchor="ctr" anchorCtr="0">
              <a:noAutofit/>
            </a:bodyPr>
            <a:lstStyle/>
            <a:p>
              <a:pPr algn="ctr"/>
              <a:r>
                <a:rPr lang="en-ZA" sz="1400" dirty="0">
                  <a:solidFill>
                    <a:srgbClr val="666666"/>
                  </a:solidFill>
                  <a:latin typeface="+mj-lt"/>
                </a:rPr>
                <a:t>Aerial images for accurate claims</a:t>
              </a:r>
            </a:p>
            <a:p>
              <a:pPr algn="ctr"/>
              <a:endParaRPr lang="en-ZA" sz="1400" dirty="0">
                <a:latin typeface="+mj-lt"/>
              </a:endParaRPr>
            </a:p>
            <a:p>
              <a:pPr algn="ctr"/>
              <a:r>
                <a:rPr lang="en-ZA" sz="1400" dirty="0">
                  <a:solidFill>
                    <a:srgbClr val="666666"/>
                  </a:solidFill>
                  <a:latin typeface="+mj-lt"/>
                </a:rPr>
                <a:t>Voice and facial analytics for detecting fraud</a:t>
              </a:r>
            </a:p>
            <a:p>
              <a:pPr algn="ctr"/>
              <a:endParaRPr lang="en-ZA" sz="1400" dirty="0">
                <a:latin typeface="+mj-lt"/>
              </a:endParaRPr>
            </a:p>
            <a:p>
              <a:pPr algn="ctr"/>
              <a:endParaRPr lang="en-ZA" sz="1400" dirty="0">
                <a:latin typeface="+mj-lt"/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7259344" y="1548491"/>
              <a:ext cx="1368000" cy="812055"/>
            </a:xfrm>
            <a:custGeom>
              <a:avLst/>
              <a:gdLst>
                <a:gd name="connsiteX0" fmla="*/ 0 w 979617"/>
                <a:gd name="connsiteY0" fmla="*/ 56160 h 561600"/>
                <a:gd name="connsiteX1" fmla="*/ 56160 w 979617"/>
                <a:gd name="connsiteY1" fmla="*/ 0 h 561600"/>
                <a:gd name="connsiteX2" fmla="*/ 923457 w 979617"/>
                <a:gd name="connsiteY2" fmla="*/ 0 h 561600"/>
                <a:gd name="connsiteX3" fmla="*/ 979617 w 979617"/>
                <a:gd name="connsiteY3" fmla="*/ 56160 h 561600"/>
                <a:gd name="connsiteX4" fmla="*/ 979617 w 979617"/>
                <a:gd name="connsiteY4" fmla="*/ 505440 h 561600"/>
                <a:gd name="connsiteX5" fmla="*/ 923457 w 979617"/>
                <a:gd name="connsiteY5" fmla="*/ 561600 h 561600"/>
                <a:gd name="connsiteX6" fmla="*/ 56160 w 979617"/>
                <a:gd name="connsiteY6" fmla="*/ 561600 h 561600"/>
                <a:gd name="connsiteX7" fmla="*/ 0 w 979617"/>
                <a:gd name="connsiteY7" fmla="*/ 505440 h 561600"/>
                <a:gd name="connsiteX8" fmla="*/ 0 w 979617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617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923457" y="0"/>
                  </a:lnTo>
                  <a:cubicBezTo>
                    <a:pt x="954473" y="0"/>
                    <a:pt x="979617" y="25144"/>
                    <a:pt x="979617" y="56160"/>
                  </a:cubicBezTo>
                  <a:lnTo>
                    <a:pt x="979617" y="505440"/>
                  </a:lnTo>
                  <a:cubicBezTo>
                    <a:pt x="979617" y="536456"/>
                    <a:pt x="954473" y="561600"/>
                    <a:pt x="923457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24816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+mj-lt"/>
                </a:rPr>
                <a:t>Claims processing</a:t>
              </a: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06195" y="1621807"/>
              <a:ext cx="1368000" cy="812055"/>
            </a:xfrm>
            <a:custGeom>
              <a:avLst/>
              <a:gdLst>
                <a:gd name="connsiteX0" fmla="*/ 0 w 1143076"/>
                <a:gd name="connsiteY0" fmla="*/ 56160 h 561600"/>
                <a:gd name="connsiteX1" fmla="*/ 56160 w 1143076"/>
                <a:gd name="connsiteY1" fmla="*/ 0 h 561600"/>
                <a:gd name="connsiteX2" fmla="*/ 1086916 w 1143076"/>
                <a:gd name="connsiteY2" fmla="*/ 0 h 561600"/>
                <a:gd name="connsiteX3" fmla="*/ 1143076 w 1143076"/>
                <a:gd name="connsiteY3" fmla="*/ 56160 h 561600"/>
                <a:gd name="connsiteX4" fmla="*/ 1143076 w 1143076"/>
                <a:gd name="connsiteY4" fmla="*/ 505440 h 561600"/>
                <a:gd name="connsiteX5" fmla="*/ 1086916 w 1143076"/>
                <a:gd name="connsiteY5" fmla="*/ 561600 h 561600"/>
                <a:gd name="connsiteX6" fmla="*/ 56160 w 1143076"/>
                <a:gd name="connsiteY6" fmla="*/ 561600 h 561600"/>
                <a:gd name="connsiteX7" fmla="*/ 0 w 1143076"/>
                <a:gd name="connsiteY7" fmla="*/ 505440 h 561600"/>
                <a:gd name="connsiteX8" fmla="*/ 0 w 1143076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76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1086916" y="0"/>
                  </a:lnTo>
                  <a:cubicBezTo>
                    <a:pt x="1117932" y="0"/>
                    <a:pt x="1143076" y="25144"/>
                    <a:pt x="1143076" y="56160"/>
                  </a:cubicBezTo>
                  <a:lnTo>
                    <a:pt x="1143076" y="505440"/>
                  </a:lnTo>
                  <a:cubicBezTo>
                    <a:pt x="1143076" y="536456"/>
                    <a:pt x="1117932" y="561600"/>
                    <a:pt x="1086916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24816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+mj-lt"/>
                </a:rPr>
                <a:t>Product development</a:t>
              </a: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2044482" y="1590467"/>
              <a:ext cx="1368000" cy="812055"/>
            </a:xfrm>
            <a:custGeom>
              <a:avLst/>
              <a:gdLst>
                <a:gd name="connsiteX0" fmla="*/ 0 w 979617"/>
                <a:gd name="connsiteY0" fmla="*/ 56160 h 561600"/>
                <a:gd name="connsiteX1" fmla="*/ 56160 w 979617"/>
                <a:gd name="connsiteY1" fmla="*/ 0 h 561600"/>
                <a:gd name="connsiteX2" fmla="*/ 923457 w 979617"/>
                <a:gd name="connsiteY2" fmla="*/ 0 h 561600"/>
                <a:gd name="connsiteX3" fmla="*/ 979617 w 979617"/>
                <a:gd name="connsiteY3" fmla="*/ 56160 h 561600"/>
                <a:gd name="connsiteX4" fmla="*/ 979617 w 979617"/>
                <a:gd name="connsiteY4" fmla="*/ 505440 h 561600"/>
                <a:gd name="connsiteX5" fmla="*/ 923457 w 979617"/>
                <a:gd name="connsiteY5" fmla="*/ 561600 h 561600"/>
                <a:gd name="connsiteX6" fmla="*/ 56160 w 979617"/>
                <a:gd name="connsiteY6" fmla="*/ 561600 h 561600"/>
                <a:gd name="connsiteX7" fmla="*/ 0 w 979617"/>
                <a:gd name="connsiteY7" fmla="*/ 505440 h 561600"/>
                <a:gd name="connsiteX8" fmla="*/ 0 w 979617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617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923457" y="0"/>
                  </a:lnTo>
                  <a:cubicBezTo>
                    <a:pt x="954473" y="0"/>
                    <a:pt x="979617" y="25144"/>
                    <a:pt x="979617" y="56160"/>
                  </a:cubicBezTo>
                  <a:lnTo>
                    <a:pt x="979617" y="505440"/>
                  </a:lnTo>
                  <a:cubicBezTo>
                    <a:pt x="979617" y="536456"/>
                    <a:pt x="954473" y="561600"/>
                    <a:pt x="923457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24816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+mj-lt"/>
                </a:rPr>
                <a:t>Sales</a:t>
              </a: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3782769" y="1590467"/>
              <a:ext cx="1368000" cy="812055"/>
            </a:xfrm>
            <a:custGeom>
              <a:avLst/>
              <a:gdLst>
                <a:gd name="connsiteX0" fmla="*/ 0 w 979617"/>
                <a:gd name="connsiteY0" fmla="*/ 56160 h 561600"/>
                <a:gd name="connsiteX1" fmla="*/ 56160 w 979617"/>
                <a:gd name="connsiteY1" fmla="*/ 0 h 561600"/>
                <a:gd name="connsiteX2" fmla="*/ 923457 w 979617"/>
                <a:gd name="connsiteY2" fmla="*/ 0 h 561600"/>
                <a:gd name="connsiteX3" fmla="*/ 979617 w 979617"/>
                <a:gd name="connsiteY3" fmla="*/ 56160 h 561600"/>
                <a:gd name="connsiteX4" fmla="*/ 979617 w 979617"/>
                <a:gd name="connsiteY4" fmla="*/ 505440 h 561600"/>
                <a:gd name="connsiteX5" fmla="*/ 923457 w 979617"/>
                <a:gd name="connsiteY5" fmla="*/ 561600 h 561600"/>
                <a:gd name="connsiteX6" fmla="*/ 56160 w 979617"/>
                <a:gd name="connsiteY6" fmla="*/ 561600 h 561600"/>
                <a:gd name="connsiteX7" fmla="*/ 0 w 979617"/>
                <a:gd name="connsiteY7" fmla="*/ 505440 h 561600"/>
                <a:gd name="connsiteX8" fmla="*/ 0 w 979617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617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923457" y="0"/>
                  </a:lnTo>
                  <a:cubicBezTo>
                    <a:pt x="954473" y="0"/>
                    <a:pt x="979617" y="25144"/>
                    <a:pt x="979617" y="56160"/>
                  </a:cubicBezTo>
                  <a:lnTo>
                    <a:pt x="979617" y="505440"/>
                  </a:lnTo>
                  <a:cubicBezTo>
                    <a:pt x="979617" y="536456"/>
                    <a:pt x="954473" y="561600"/>
                    <a:pt x="923457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24816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+mj-lt"/>
                </a:rPr>
                <a:t>Premium collection</a:t>
              </a: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5521056" y="1564910"/>
              <a:ext cx="1368000" cy="812055"/>
            </a:xfrm>
            <a:custGeom>
              <a:avLst/>
              <a:gdLst>
                <a:gd name="connsiteX0" fmla="*/ 0 w 1388892"/>
                <a:gd name="connsiteY0" fmla="*/ 56160 h 561600"/>
                <a:gd name="connsiteX1" fmla="*/ 56160 w 1388892"/>
                <a:gd name="connsiteY1" fmla="*/ 0 h 561600"/>
                <a:gd name="connsiteX2" fmla="*/ 1332732 w 1388892"/>
                <a:gd name="connsiteY2" fmla="*/ 0 h 561600"/>
                <a:gd name="connsiteX3" fmla="*/ 1388892 w 1388892"/>
                <a:gd name="connsiteY3" fmla="*/ 56160 h 561600"/>
                <a:gd name="connsiteX4" fmla="*/ 1388892 w 1388892"/>
                <a:gd name="connsiteY4" fmla="*/ 505440 h 561600"/>
                <a:gd name="connsiteX5" fmla="*/ 1332732 w 1388892"/>
                <a:gd name="connsiteY5" fmla="*/ 561600 h 561600"/>
                <a:gd name="connsiteX6" fmla="*/ 56160 w 1388892"/>
                <a:gd name="connsiteY6" fmla="*/ 561600 h 561600"/>
                <a:gd name="connsiteX7" fmla="*/ 0 w 1388892"/>
                <a:gd name="connsiteY7" fmla="*/ 505440 h 561600"/>
                <a:gd name="connsiteX8" fmla="*/ 0 w 1388892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8892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1332732" y="0"/>
                  </a:lnTo>
                  <a:cubicBezTo>
                    <a:pt x="1363748" y="0"/>
                    <a:pt x="1388892" y="25144"/>
                    <a:pt x="1388892" y="56160"/>
                  </a:cubicBezTo>
                  <a:lnTo>
                    <a:pt x="1388892" y="505440"/>
                  </a:lnTo>
                  <a:cubicBezTo>
                    <a:pt x="1388892" y="536456"/>
                    <a:pt x="1363748" y="561600"/>
                    <a:pt x="1332732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24816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+mj-lt"/>
                </a:rPr>
                <a:t>Servicing </a:t>
              </a:r>
              <a:br>
                <a:rPr lang="en-US" sz="1600" b="1" kern="1200" dirty="0">
                  <a:latin typeface="+mj-lt"/>
                </a:rPr>
              </a:br>
              <a:r>
                <a:rPr lang="en-US" sz="1600" b="1" kern="1200" dirty="0">
                  <a:latin typeface="+mj-lt"/>
                </a:rPr>
                <a:t>and Risk management</a:t>
              </a:r>
            </a:p>
          </p:txBody>
        </p:sp>
        <p:pic>
          <p:nvPicPr>
            <p:cNvPr id="47" name="Picture 4" descr="Image result for CarIQ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295" y="4756768"/>
              <a:ext cx="798580" cy="726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288" y="4808589"/>
              <a:ext cx="1370267" cy="64316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3907" y="4726742"/>
              <a:ext cx="1147298" cy="806859"/>
            </a:xfrm>
            <a:prstGeom prst="rect">
              <a:avLst/>
            </a:prstGeom>
          </p:spPr>
        </p:pic>
        <p:pic>
          <p:nvPicPr>
            <p:cNvPr id="51" name="Picture 16" descr="Image result for discovery vitalit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694" y="4822652"/>
              <a:ext cx="1258407" cy="763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0571" y="4650554"/>
              <a:ext cx="1424516" cy="39721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5113" y="5204610"/>
              <a:ext cx="1274570" cy="319897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488390" y="6477006"/>
            <a:ext cx="4876385" cy="1128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  <a:buSzPct val="100000"/>
              <a:defRPr/>
            </a:pPr>
            <a:r>
              <a:rPr lang="en-US" sz="650" baseline="0" noProof="0" dirty="0">
                <a:solidFill>
                  <a:schemeClr val="tx2"/>
                </a:solidFill>
                <a:latin typeface="Calibri"/>
              </a:rPr>
              <a:t> </a:t>
            </a:r>
            <a:r>
              <a:rPr lang="en-US" sz="650" noProof="0" dirty="0">
                <a:solidFill>
                  <a:schemeClr val="tx2"/>
                </a:solidFill>
                <a:latin typeface="Calibri"/>
              </a:rPr>
              <a:t>© 2017 </a:t>
            </a:r>
            <a:r>
              <a:rPr lang="en-US" sz="650" noProof="0" dirty="0" err="1">
                <a:solidFill>
                  <a:schemeClr val="tx2"/>
                </a:solidFill>
                <a:latin typeface="Calibri"/>
              </a:rPr>
              <a:t>Cenfri</a:t>
            </a:r>
            <a:r>
              <a:rPr lang="en-US" sz="650" baseline="0" noProof="0" dirty="0">
                <a:solidFill>
                  <a:schemeClr val="tx2"/>
                </a:solidFill>
                <a:latin typeface="Calibri"/>
              </a:rPr>
              <a:t>        </a:t>
            </a:r>
            <a:r>
              <a:rPr lang="en-US" sz="650" noProof="0" dirty="0">
                <a:solidFill>
                  <a:schemeClr val="tx2"/>
                </a:solidFill>
                <a:latin typeface="Calibri"/>
              </a:rPr>
              <a:t>|    </a:t>
            </a:r>
            <a:r>
              <a:rPr lang="en-ZA" sz="650" dirty="0">
                <a:solidFill>
                  <a:schemeClr val="tx2"/>
                </a:solidFill>
              </a:rPr>
              <a:t>Regulating for innovation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endParaRPr lang="en-US" sz="650" noProof="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70BFE78C-E439-4381-A550-AD63688A59A3}"/>
              </a:ext>
            </a:extLst>
          </p:cNvPr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5029200" algn="r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FF13B0E9-D745-41ED-8598-783196D39377}" type="slidenum">
              <a:rPr lang="en-GB" sz="1200" smtClean="0">
                <a:solidFill>
                  <a:schemeClr val="bg1"/>
                </a:solidFill>
              </a:rPr>
              <a:pPr marL="0" indent="0" algn="r">
                <a:buNone/>
              </a:pPr>
              <a:t>3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844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045" y="285349"/>
            <a:ext cx="7872813" cy="99417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ZA" sz="3000" dirty="0">
                <a:solidFill>
                  <a:srgbClr val="666666"/>
                </a:solidFill>
                <a:latin typeface="+mj-lt"/>
              </a:rPr>
              <a:t>…and challenge the very foundation of insurance</a:t>
            </a:r>
          </a:p>
        </p:txBody>
      </p:sp>
      <p:pic>
        <p:nvPicPr>
          <p:cNvPr id="2052" name="Picture 4" descr="TONGJUBAO EN+C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6770" y="4738525"/>
            <a:ext cx="860120" cy="134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20879" y="1520831"/>
            <a:ext cx="8571550" cy="4219263"/>
            <a:chOff x="363537" y="1548491"/>
            <a:chExt cx="8571550" cy="4219263"/>
          </a:xfrm>
        </p:grpSpPr>
        <p:sp>
          <p:nvSpPr>
            <p:cNvPr id="11" name="Rectangle 10"/>
            <p:cNvSpPr/>
            <p:nvPr/>
          </p:nvSpPr>
          <p:spPr>
            <a:xfrm>
              <a:off x="363537" y="1732905"/>
              <a:ext cx="8571550" cy="4034849"/>
            </a:xfrm>
            <a:prstGeom prst="rect">
              <a:avLst/>
            </a:prstGeom>
            <a:ln>
              <a:noFill/>
            </a:ln>
          </p:spPr>
        </p:sp>
        <p:sp>
          <p:nvSpPr>
            <p:cNvPr id="13" name="Freeform: Shape 12"/>
            <p:cNvSpPr/>
            <p:nvPr/>
          </p:nvSpPr>
          <p:spPr>
            <a:xfrm>
              <a:off x="1690522" y="2295350"/>
              <a:ext cx="1440000" cy="2147744"/>
            </a:xfrm>
            <a:custGeom>
              <a:avLst/>
              <a:gdLst>
                <a:gd name="connsiteX0" fmla="*/ 0 w 1401558"/>
                <a:gd name="connsiteY0" fmla="*/ 140156 h 2765857"/>
                <a:gd name="connsiteX1" fmla="*/ 140156 w 1401558"/>
                <a:gd name="connsiteY1" fmla="*/ 0 h 2765857"/>
                <a:gd name="connsiteX2" fmla="*/ 1261402 w 1401558"/>
                <a:gd name="connsiteY2" fmla="*/ 0 h 2765857"/>
                <a:gd name="connsiteX3" fmla="*/ 1401558 w 1401558"/>
                <a:gd name="connsiteY3" fmla="*/ 140156 h 2765857"/>
                <a:gd name="connsiteX4" fmla="*/ 1401558 w 1401558"/>
                <a:gd name="connsiteY4" fmla="*/ 2625701 h 2765857"/>
                <a:gd name="connsiteX5" fmla="*/ 1261402 w 1401558"/>
                <a:gd name="connsiteY5" fmla="*/ 2765857 h 2765857"/>
                <a:gd name="connsiteX6" fmla="*/ 140156 w 1401558"/>
                <a:gd name="connsiteY6" fmla="*/ 2765857 h 2765857"/>
                <a:gd name="connsiteX7" fmla="*/ 0 w 1401558"/>
                <a:gd name="connsiteY7" fmla="*/ 2625701 h 2765857"/>
                <a:gd name="connsiteX8" fmla="*/ 0 w 1401558"/>
                <a:gd name="connsiteY8" fmla="*/ 140156 h 276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558" h="2765857">
                  <a:moveTo>
                    <a:pt x="0" y="140156"/>
                  </a:moveTo>
                  <a:cubicBezTo>
                    <a:pt x="0" y="62750"/>
                    <a:pt x="62750" y="0"/>
                    <a:pt x="140156" y="0"/>
                  </a:cubicBezTo>
                  <a:lnTo>
                    <a:pt x="1261402" y="0"/>
                  </a:lnTo>
                  <a:cubicBezTo>
                    <a:pt x="1338808" y="0"/>
                    <a:pt x="1401558" y="62750"/>
                    <a:pt x="1401558" y="140156"/>
                  </a:cubicBezTo>
                  <a:lnTo>
                    <a:pt x="1401558" y="2625701"/>
                  </a:lnTo>
                  <a:cubicBezTo>
                    <a:pt x="1401558" y="2703107"/>
                    <a:pt x="1338808" y="2765857"/>
                    <a:pt x="1261402" y="2765857"/>
                  </a:cubicBezTo>
                  <a:lnTo>
                    <a:pt x="140156" y="2765857"/>
                  </a:lnTo>
                  <a:cubicBezTo>
                    <a:pt x="62750" y="2765857"/>
                    <a:pt x="0" y="2703107"/>
                    <a:pt x="0" y="2625701"/>
                  </a:cubicBezTo>
                  <a:lnTo>
                    <a:pt x="0" y="140156"/>
                  </a:ln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282" tIns="119282" rIns="119282" bIns="119282" numCol="1" spcCol="1270" anchor="ctr" anchorCtr="0">
              <a:noAutofit/>
            </a:bodyPr>
            <a:lstStyle/>
            <a:p>
              <a:pPr algn="ctr"/>
              <a:r>
                <a:rPr lang="en-ZA" sz="1400" dirty="0">
                  <a:solidFill>
                    <a:srgbClr val="666666"/>
                  </a:solidFill>
                  <a:latin typeface="+mj-lt"/>
                </a:rPr>
                <a:t>P2P models without a licensed risk carrier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3788442" y="2299478"/>
              <a:ext cx="1440000" cy="2143616"/>
            </a:xfrm>
            <a:custGeom>
              <a:avLst/>
              <a:gdLst>
                <a:gd name="connsiteX0" fmla="*/ 0 w 1266988"/>
                <a:gd name="connsiteY0" fmla="*/ 126699 h 2692415"/>
                <a:gd name="connsiteX1" fmla="*/ 126699 w 1266988"/>
                <a:gd name="connsiteY1" fmla="*/ 0 h 2692415"/>
                <a:gd name="connsiteX2" fmla="*/ 1140289 w 1266988"/>
                <a:gd name="connsiteY2" fmla="*/ 0 h 2692415"/>
                <a:gd name="connsiteX3" fmla="*/ 1266988 w 1266988"/>
                <a:gd name="connsiteY3" fmla="*/ 126699 h 2692415"/>
                <a:gd name="connsiteX4" fmla="*/ 1266988 w 1266988"/>
                <a:gd name="connsiteY4" fmla="*/ 2565716 h 2692415"/>
                <a:gd name="connsiteX5" fmla="*/ 1140289 w 1266988"/>
                <a:gd name="connsiteY5" fmla="*/ 2692415 h 2692415"/>
                <a:gd name="connsiteX6" fmla="*/ 126699 w 1266988"/>
                <a:gd name="connsiteY6" fmla="*/ 2692415 h 2692415"/>
                <a:gd name="connsiteX7" fmla="*/ 0 w 1266988"/>
                <a:gd name="connsiteY7" fmla="*/ 2565716 h 2692415"/>
                <a:gd name="connsiteX8" fmla="*/ 0 w 1266988"/>
                <a:gd name="connsiteY8" fmla="*/ 126699 h 269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6988" h="2692415">
                  <a:moveTo>
                    <a:pt x="0" y="126699"/>
                  </a:moveTo>
                  <a:cubicBezTo>
                    <a:pt x="0" y="56725"/>
                    <a:pt x="56725" y="0"/>
                    <a:pt x="126699" y="0"/>
                  </a:cubicBezTo>
                  <a:lnTo>
                    <a:pt x="1140289" y="0"/>
                  </a:lnTo>
                  <a:cubicBezTo>
                    <a:pt x="1210263" y="0"/>
                    <a:pt x="1266988" y="56725"/>
                    <a:pt x="1266988" y="126699"/>
                  </a:cubicBezTo>
                  <a:lnTo>
                    <a:pt x="1266988" y="2565716"/>
                  </a:lnTo>
                  <a:cubicBezTo>
                    <a:pt x="1266988" y="2635690"/>
                    <a:pt x="1210263" y="2692415"/>
                    <a:pt x="1140289" y="2692415"/>
                  </a:cubicBezTo>
                  <a:lnTo>
                    <a:pt x="126699" y="2692415"/>
                  </a:lnTo>
                  <a:cubicBezTo>
                    <a:pt x="56725" y="2692415"/>
                    <a:pt x="0" y="2635690"/>
                    <a:pt x="0" y="2565716"/>
                  </a:cubicBezTo>
                  <a:lnTo>
                    <a:pt x="0" y="126699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341" tIns="115341" rIns="115341" bIns="115341" numCol="1" spcCol="1270" anchor="ctr" anchorCtr="0">
              <a:noAutofit/>
            </a:bodyPr>
            <a:lstStyle/>
            <a:p>
              <a:pPr algn="ctr"/>
              <a:r>
                <a:rPr lang="en-ZA" sz="1400" dirty="0">
                  <a:solidFill>
                    <a:srgbClr val="666666"/>
                  </a:solidFill>
                  <a:latin typeface="+mj-lt"/>
                </a:rPr>
                <a:t>Models operating outside national jurisdiction</a:t>
              </a:r>
            </a:p>
            <a:p>
              <a:pPr algn="ctr"/>
              <a:r>
                <a:rPr lang="en-US" sz="1400" dirty="0">
                  <a:solidFill>
                    <a:srgbClr val="666666"/>
                  </a:solidFill>
                  <a:latin typeface="+mj-lt"/>
                </a:rPr>
                <a:t>Use of cryptocurrency</a:t>
              </a:r>
              <a:endParaRPr lang="en-ZA" sz="1400" dirty="0">
                <a:solidFill>
                  <a:srgbClr val="666666"/>
                </a:solidFill>
                <a:latin typeface="+mj-lt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5781409" y="2295351"/>
              <a:ext cx="1440000" cy="2147744"/>
            </a:xfrm>
            <a:custGeom>
              <a:avLst/>
              <a:gdLst>
                <a:gd name="connsiteX0" fmla="*/ 0 w 1358161"/>
                <a:gd name="connsiteY0" fmla="*/ 135816 h 2607920"/>
                <a:gd name="connsiteX1" fmla="*/ 135816 w 1358161"/>
                <a:gd name="connsiteY1" fmla="*/ 0 h 2607920"/>
                <a:gd name="connsiteX2" fmla="*/ 1222345 w 1358161"/>
                <a:gd name="connsiteY2" fmla="*/ 0 h 2607920"/>
                <a:gd name="connsiteX3" fmla="*/ 1358161 w 1358161"/>
                <a:gd name="connsiteY3" fmla="*/ 135816 h 2607920"/>
                <a:gd name="connsiteX4" fmla="*/ 1358161 w 1358161"/>
                <a:gd name="connsiteY4" fmla="*/ 2472104 h 2607920"/>
                <a:gd name="connsiteX5" fmla="*/ 1222345 w 1358161"/>
                <a:gd name="connsiteY5" fmla="*/ 2607920 h 2607920"/>
                <a:gd name="connsiteX6" fmla="*/ 135816 w 1358161"/>
                <a:gd name="connsiteY6" fmla="*/ 2607920 h 2607920"/>
                <a:gd name="connsiteX7" fmla="*/ 0 w 1358161"/>
                <a:gd name="connsiteY7" fmla="*/ 2472104 h 2607920"/>
                <a:gd name="connsiteX8" fmla="*/ 0 w 1358161"/>
                <a:gd name="connsiteY8" fmla="*/ 135816 h 260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61" h="2607920">
                  <a:moveTo>
                    <a:pt x="0" y="135816"/>
                  </a:moveTo>
                  <a:cubicBezTo>
                    <a:pt x="0" y="60807"/>
                    <a:pt x="60807" y="0"/>
                    <a:pt x="135816" y="0"/>
                  </a:cubicBezTo>
                  <a:lnTo>
                    <a:pt x="1222345" y="0"/>
                  </a:lnTo>
                  <a:cubicBezTo>
                    <a:pt x="1297354" y="0"/>
                    <a:pt x="1358161" y="60807"/>
                    <a:pt x="1358161" y="135816"/>
                  </a:cubicBezTo>
                  <a:lnTo>
                    <a:pt x="1358161" y="2472104"/>
                  </a:lnTo>
                  <a:cubicBezTo>
                    <a:pt x="1358161" y="2547113"/>
                    <a:pt x="1297354" y="2607920"/>
                    <a:pt x="1222345" y="2607920"/>
                  </a:cubicBezTo>
                  <a:lnTo>
                    <a:pt x="135816" y="2607920"/>
                  </a:lnTo>
                  <a:cubicBezTo>
                    <a:pt x="60807" y="2607920"/>
                    <a:pt x="0" y="2547113"/>
                    <a:pt x="0" y="2472104"/>
                  </a:cubicBezTo>
                  <a:lnTo>
                    <a:pt x="0" y="135816"/>
                  </a:lnTo>
                  <a:close/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011" tIns="118011" rIns="118011" bIns="118011" numCol="1" spcCol="1270" anchor="ctr" anchorCtr="0">
              <a:noAutofit/>
            </a:bodyPr>
            <a:lstStyle/>
            <a:p>
              <a:pPr algn="ctr"/>
              <a:r>
                <a:rPr lang="en-ZA" sz="1400" dirty="0">
                  <a:solidFill>
                    <a:srgbClr val="666666"/>
                  </a:solidFill>
                  <a:latin typeface="+mj-lt"/>
                </a:rPr>
                <a:t>New players that don’t fit in traditional broker or agent categories </a:t>
              </a:r>
            </a:p>
            <a:p>
              <a:pPr algn="ctr"/>
              <a:r>
                <a:rPr lang="en-ZA" sz="1400" dirty="0" err="1">
                  <a:solidFill>
                    <a:srgbClr val="666666"/>
                  </a:solidFill>
                  <a:latin typeface="+mj-lt"/>
                </a:rPr>
                <a:t>Robo</a:t>
              </a:r>
              <a:r>
                <a:rPr lang="en-ZA" sz="1400" dirty="0">
                  <a:solidFill>
                    <a:srgbClr val="666666"/>
                  </a:solidFill>
                  <a:latin typeface="+mj-lt"/>
                </a:rPr>
                <a:t> advice and black box algorithms</a:t>
              </a:r>
            </a:p>
            <a:p>
              <a:pPr algn="ctr"/>
              <a:endParaRPr lang="en-ZA" sz="1400" dirty="0">
                <a:solidFill>
                  <a:srgbClr val="666666"/>
                </a:solidFill>
                <a:latin typeface="+mj-lt"/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5638354" y="1548491"/>
              <a:ext cx="1465499" cy="812055"/>
            </a:xfrm>
            <a:custGeom>
              <a:avLst/>
              <a:gdLst>
                <a:gd name="connsiteX0" fmla="*/ 0 w 979617"/>
                <a:gd name="connsiteY0" fmla="*/ 56160 h 561600"/>
                <a:gd name="connsiteX1" fmla="*/ 56160 w 979617"/>
                <a:gd name="connsiteY1" fmla="*/ 0 h 561600"/>
                <a:gd name="connsiteX2" fmla="*/ 923457 w 979617"/>
                <a:gd name="connsiteY2" fmla="*/ 0 h 561600"/>
                <a:gd name="connsiteX3" fmla="*/ 979617 w 979617"/>
                <a:gd name="connsiteY3" fmla="*/ 56160 h 561600"/>
                <a:gd name="connsiteX4" fmla="*/ 979617 w 979617"/>
                <a:gd name="connsiteY4" fmla="*/ 505440 h 561600"/>
                <a:gd name="connsiteX5" fmla="*/ 923457 w 979617"/>
                <a:gd name="connsiteY5" fmla="*/ 561600 h 561600"/>
                <a:gd name="connsiteX6" fmla="*/ 56160 w 979617"/>
                <a:gd name="connsiteY6" fmla="*/ 561600 h 561600"/>
                <a:gd name="connsiteX7" fmla="*/ 0 w 979617"/>
                <a:gd name="connsiteY7" fmla="*/ 505440 h 561600"/>
                <a:gd name="connsiteX8" fmla="*/ 0 w 979617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617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923457" y="0"/>
                  </a:lnTo>
                  <a:cubicBezTo>
                    <a:pt x="954473" y="0"/>
                    <a:pt x="979617" y="25144"/>
                    <a:pt x="979617" y="56160"/>
                  </a:cubicBezTo>
                  <a:lnTo>
                    <a:pt x="979617" y="505440"/>
                  </a:lnTo>
                  <a:cubicBezTo>
                    <a:pt x="979617" y="536456"/>
                    <a:pt x="954473" y="561600"/>
                    <a:pt x="923457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248160" numCol="1" spcCol="1270" anchor="t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+mj-lt"/>
                </a:rPr>
                <a:t>Who is an intermediary?</a:t>
              </a: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1545716" y="1590467"/>
              <a:ext cx="1368000" cy="812055"/>
            </a:xfrm>
            <a:custGeom>
              <a:avLst/>
              <a:gdLst>
                <a:gd name="connsiteX0" fmla="*/ 0 w 979617"/>
                <a:gd name="connsiteY0" fmla="*/ 56160 h 561600"/>
                <a:gd name="connsiteX1" fmla="*/ 56160 w 979617"/>
                <a:gd name="connsiteY1" fmla="*/ 0 h 561600"/>
                <a:gd name="connsiteX2" fmla="*/ 923457 w 979617"/>
                <a:gd name="connsiteY2" fmla="*/ 0 h 561600"/>
                <a:gd name="connsiteX3" fmla="*/ 979617 w 979617"/>
                <a:gd name="connsiteY3" fmla="*/ 56160 h 561600"/>
                <a:gd name="connsiteX4" fmla="*/ 979617 w 979617"/>
                <a:gd name="connsiteY4" fmla="*/ 505440 h 561600"/>
                <a:gd name="connsiteX5" fmla="*/ 923457 w 979617"/>
                <a:gd name="connsiteY5" fmla="*/ 561600 h 561600"/>
                <a:gd name="connsiteX6" fmla="*/ 56160 w 979617"/>
                <a:gd name="connsiteY6" fmla="*/ 561600 h 561600"/>
                <a:gd name="connsiteX7" fmla="*/ 0 w 979617"/>
                <a:gd name="connsiteY7" fmla="*/ 505440 h 561600"/>
                <a:gd name="connsiteX8" fmla="*/ 0 w 979617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617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923457" y="0"/>
                  </a:lnTo>
                  <a:cubicBezTo>
                    <a:pt x="954473" y="0"/>
                    <a:pt x="979617" y="25144"/>
                    <a:pt x="979617" y="56160"/>
                  </a:cubicBezTo>
                  <a:lnTo>
                    <a:pt x="979617" y="505440"/>
                  </a:lnTo>
                  <a:cubicBezTo>
                    <a:pt x="979617" y="536456"/>
                    <a:pt x="954473" y="561600"/>
                    <a:pt x="923457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248160" numCol="1" spcCol="1270" anchor="t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latin typeface="+mj-lt"/>
                </a:rPr>
                <a:t>What is insurance?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3644220" y="1590467"/>
              <a:ext cx="1368000" cy="812055"/>
            </a:xfrm>
            <a:custGeom>
              <a:avLst/>
              <a:gdLst>
                <a:gd name="connsiteX0" fmla="*/ 0 w 979617"/>
                <a:gd name="connsiteY0" fmla="*/ 56160 h 561600"/>
                <a:gd name="connsiteX1" fmla="*/ 56160 w 979617"/>
                <a:gd name="connsiteY1" fmla="*/ 0 h 561600"/>
                <a:gd name="connsiteX2" fmla="*/ 923457 w 979617"/>
                <a:gd name="connsiteY2" fmla="*/ 0 h 561600"/>
                <a:gd name="connsiteX3" fmla="*/ 979617 w 979617"/>
                <a:gd name="connsiteY3" fmla="*/ 56160 h 561600"/>
                <a:gd name="connsiteX4" fmla="*/ 979617 w 979617"/>
                <a:gd name="connsiteY4" fmla="*/ 505440 h 561600"/>
                <a:gd name="connsiteX5" fmla="*/ 923457 w 979617"/>
                <a:gd name="connsiteY5" fmla="*/ 561600 h 561600"/>
                <a:gd name="connsiteX6" fmla="*/ 56160 w 979617"/>
                <a:gd name="connsiteY6" fmla="*/ 561600 h 561600"/>
                <a:gd name="connsiteX7" fmla="*/ 0 w 979617"/>
                <a:gd name="connsiteY7" fmla="*/ 505440 h 561600"/>
                <a:gd name="connsiteX8" fmla="*/ 0 w 979617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617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923457" y="0"/>
                  </a:lnTo>
                  <a:cubicBezTo>
                    <a:pt x="954473" y="0"/>
                    <a:pt x="979617" y="25144"/>
                    <a:pt x="979617" y="56160"/>
                  </a:cubicBezTo>
                  <a:lnTo>
                    <a:pt x="979617" y="505440"/>
                  </a:lnTo>
                  <a:cubicBezTo>
                    <a:pt x="979617" y="536456"/>
                    <a:pt x="954473" y="561600"/>
                    <a:pt x="923457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248160" numCol="1" spcCol="1270" anchor="t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+mj-lt"/>
                </a:rPr>
                <a:t>What can I regulate?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46708" y="6477006"/>
            <a:ext cx="4876385" cy="1128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  <a:buSzPct val="100000"/>
              <a:defRPr/>
            </a:pPr>
            <a:r>
              <a:rPr lang="en-US" sz="650" baseline="0" noProof="0" dirty="0">
                <a:solidFill>
                  <a:schemeClr val="tx2"/>
                </a:solidFill>
                <a:latin typeface="Calibri"/>
              </a:rPr>
              <a:t> </a:t>
            </a:r>
            <a:r>
              <a:rPr lang="en-US" sz="650" noProof="0" dirty="0">
                <a:solidFill>
                  <a:schemeClr val="tx2"/>
                </a:solidFill>
                <a:latin typeface="Calibri"/>
              </a:rPr>
              <a:t>© 2017 </a:t>
            </a:r>
            <a:r>
              <a:rPr lang="en-US" sz="650" noProof="0" dirty="0" err="1">
                <a:solidFill>
                  <a:schemeClr val="tx2"/>
                </a:solidFill>
                <a:latin typeface="Calibri"/>
              </a:rPr>
              <a:t>Cenfri</a:t>
            </a:r>
            <a:r>
              <a:rPr lang="en-US" sz="650" baseline="0" noProof="0" dirty="0">
                <a:solidFill>
                  <a:schemeClr val="tx2"/>
                </a:solidFill>
                <a:latin typeface="Calibri"/>
              </a:rPr>
              <a:t>        </a:t>
            </a:r>
            <a:r>
              <a:rPr lang="en-US" sz="650" noProof="0" dirty="0">
                <a:solidFill>
                  <a:schemeClr val="tx2"/>
                </a:solidFill>
                <a:latin typeface="Calibri"/>
              </a:rPr>
              <a:t>|   </a:t>
            </a:r>
            <a:r>
              <a:rPr lang="en-ZA" sz="650" dirty="0">
                <a:solidFill>
                  <a:schemeClr val="tx2"/>
                </a:solidFill>
              </a:rPr>
              <a:t>Regulating for innovation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endParaRPr lang="en-US" sz="650" noProof="0" dirty="0">
              <a:solidFill>
                <a:schemeClr val="tx2"/>
              </a:solidFill>
              <a:latin typeface="Calibri"/>
            </a:endParaRPr>
          </a:p>
        </p:txBody>
      </p:sp>
      <p:pic>
        <p:nvPicPr>
          <p:cNvPr id="18" name="Picture 2" descr="http://www.rapidvaluesolutions.com/wp-content/uploads/2017/05/bigstock-1418891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020" y="4935476"/>
            <a:ext cx="1420145" cy="9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C6D2F8FF-7A1C-4AC9-93BC-EFDBFB34F937}"/>
              </a:ext>
            </a:extLst>
          </p:cNvPr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5029200" algn="r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FF13B0E9-D745-41ED-8598-783196D39377}" type="slidenum">
              <a:rPr lang="en-GB" sz="1200" smtClean="0">
                <a:solidFill>
                  <a:schemeClr val="bg1"/>
                </a:solidFill>
              </a:rPr>
              <a:pPr marL="0" indent="0" algn="r">
                <a:buNone/>
              </a:pPr>
              <a:t>4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2" name="Imagen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24" y="4738525"/>
            <a:ext cx="1185984" cy="11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5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 bwMode="gray">
          <a:xfrm>
            <a:off x="363537" y="190506"/>
            <a:ext cx="8428038" cy="54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"/>
                <a:ea typeface="+mj-ea"/>
                <a:cs typeface="+mj-cs"/>
              </a:rPr>
              <a:t>… increasingly</a:t>
            </a:r>
            <a:r>
              <a:rPr kumimoji="0" lang="en-ZA" sz="3200" b="0" i="0" u="none" strike="noStrike" kern="120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"/>
                <a:ea typeface="+mj-ea"/>
                <a:cs typeface="+mj-cs"/>
              </a:rPr>
              <a:t> </a:t>
            </a:r>
            <a:r>
              <a:rPr kumimoji="0" lang="en-Z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"/>
                <a:ea typeface="+mj-ea"/>
                <a:cs typeface="+mj-cs"/>
              </a:rPr>
              <a:t>data is collected and shared</a:t>
            </a:r>
            <a:r>
              <a:rPr kumimoji="0" lang="en-ZA" sz="3200" b="0" i="0" u="none" strike="noStrike" kern="120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"/>
                <a:ea typeface="+mj-ea"/>
                <a:cs typeface="+mj-cs"/>
              </a:rPr>
              <a:t> among partners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venir"/>
              <a:ea typeface="+mj-ea"/>
              <a:cs typeface="+mj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EC6037F-3182-403B-86BE-D3A85433B502}"/>
              </a:ext>
            </a:extLst>
          </p:cNvPr>
          <p:cNvGrpSpPr/>
          <p:nvPr/>
        </p:nvGrpSpPr>
        <p:grpSpPr>
          <a:xfrm>
            <a:off x="-151585" y="1299258"/>
            <a:ext cx="9490554" cy="4774100"/>
            <a:chOff x="-315308" y="798602"/>
            <a:chExt cx="8987583" cy="478413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5980EB8-5B4C-4AA4-9A51-022859FBA1BB}"/>
                </a:ext>
              </a:extLst>
            </p:cNvPr>
            <p:cNvGrpSpPr/>
            <p:nvPr/>
          </p:nvGrpSpPr>
          <p:grpSpPr>
            <a:xfrm>
              <a:off x="-315308" y="798602"/>
              <a:ext cx="8987583" cy="4784136"/>
              <a:chOff x="-315308" y="798602"/>
              <a:chExt cx="8987583" cy="4784136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EC76923-F087-4961-A8F7-2C12A7E8CFCD}"/>
                  </a:ext>
                </a:extLst>
              </p:cNvPr>
              <p:cNvGrpSpPr/>
              <p:nvPr/>
            </p:nvGrpSpPr>
            <p:grpSpPr>
              <a:xfrm>
                <a:off x="-315308" y="798602"/>
                <a:ext cx="8987583" cy="4784136"/>
                <a:chOff x="107255" y="812456"/>
                <a:chExt cx="8987583" cy="4784136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E3287BBB-459D-4783-8649-D6EFB323B1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8238" y="1263923"/>
                  <a:ext cx="6737" cy="2511536"/>
                </a:xfrm>
                <a:prstGeom prst="line">
                  <a:avLst/>
                </a:prstGeom>
                <a:ln w="349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7E5DD34C-8C35-4941-A1BE-1515C1C711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4866" y="3775456"/>
                  <a:ext cx="6825376" cy="28912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Rectangle: Rounded Corners 102">
                  <a:extLst>
                    <a:ext uri="{FF2B5EF4-FFF2-40B4-BE49-F238E27FC236}">
                      <a16:creationId xmlns:a16="http://schemas.microsoft.com/office/drawing/2014/main" id="{1BD4CCDF-3040-4B12-BFB3-ECEEAD3FA432}"/>
                    </a:ext>
                  </a:extLst>
                </p:cNvPr>
                <p:cNvSpPr/>
                <p:nvPr/>
              </p:nvSpPr>
              <p:spPr>
                <a:xfrm>
                  <a:off x="4295879" y="5292577"/>
                  <a:ext cx="1286487" cy="304015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62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Data types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9926AB43-DF66-47B9-B88A-ED9A3DAA6C55}"/>
                    </a:ext>
                  </a:extLst>
                </p:cNvPr>
                <p:cNvSpPr txBox="1"/>
                <p:nvPr/>
              </p:nvSpPr>
              <p:spPr>
                <a:xfrm rot="2607313">
                  <a:off x="1313472" y="4386712"/>
                  <a:ext cx="1950176" cy="2385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Transactional (financial)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819B324E-1732-4189-88AC-360F698FF186}"/>
                    </a:ext>
                  </a:extLst>
                </p:cNvPr>
                <p:cNvSpPr txBox="1"/>
                <p:nvPr/>
              </p:nvSpPr>
              <p:spPr>
                <a:xfrm rot="2607313">
                  <a:off x="2363042" y="4452817"/>
                  <a:ext cx="2159833" cy="294258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Complaints and call centre data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95E1770B-6635-4B37-BE81-3279AE4B2771}"/>
                    </a:ext>
                  </a:extLst>
                </p:cNvPr>
                <p:cNvSpPr txBox="1"/>
                <p:nvPr/>
              </p:nvSpPr>
              <p:spPr>
                <a:xfrm rot="2607313">
                  <a:off x="6390432" y="4154805"/>
                  <a:ext cx="1283099" cy="2385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Social media data</a:t>
                  </a: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54256F6-8F34-431A-8936-BE249B644BDA}"/>
                    </a:ext>
                  </a:extLst>
                </p:cNvPr>
                <p:cNvSpPr txBox="1"/>
                <p:nvPr/>
              </p:nvSpPr>
              <p:spPr>
                <a:xfrm rot="2607313">
                  <a:off x="4149026" y="4593116"/>
                  <a:ext cx="2582787" cy="2385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Satellite/aerial imagery</a:t>
                  </a: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57952F79-86BB-4F5B-80CD-CF702B5B50DC}"/>
                    </a:ext>
                  </a:extLst>
                </p:cNvPr>
                <p:cNvSpPr txBox="1"/>
                <p:nvPr/>
              </p:nvSpPr>
              <p:spPr>
                <a:xfrm rot="2607313">
                  <a:off x="4517357" y="4646782"/>
                  <a:ext cx="2793518" cy="286834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Geographic Information Systems (GIS)</a:t>
                  </a:r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DED3FB85-7167-4FB6-80FC-12B0A49202A0}"/>
                    </a:ext>
                  </a:extLst>
                </p:cNvPr>
                <p:cNvSpPr txBox="1"/>
                <p:nvPr/>
              </p:nvSpPr>
              <p:spPr>
                <a:xfrm rot="2607313">
                  <a:off x="3516856" y="4317102"/>
                  <a:ext cx="1761142" cy="2385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Government (open) data</a:t>
                  </a: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B3573BA-DFD3-4FA3-AEB1-F5FC7499E02C}"/>
                    </a:ext>
                  </a:extLst>
                </p:cNvPr>
                <p:cNvSpPr txBox="1"/>
                <p:nvPr/>
              </p:nvSpPr>
              <p:spPr>
                <a:xfrm rot="2607313">
                  <a:off x="4970177" y="4526595"/>
                  <a:ext cx="2411129" cy="286834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Call detail records (CDR) and airtime</a:t>
                  </a: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8B090F99-45EC-4AA8-9303-2C5E2ACA0B0D}"/>
                    </a:ext>
                  </a:extLst>
                </p:cNvPr>
                <p:cNvSpPr txBox="1"/>
                <p:nvPr/>
              </p:nvSpPr>
              <p:spPr>
                <a:xfrm rot="2607313">
                  <a:off x="5510102" y="4277327"/>
                  <a:ext cx="1658929" cy="2385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Credit history</a:t>
                  </a: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41C2F786-C7C4-4666-8974-08D62F45AB4C}"/>
                    </a:ext>
                  </a:extLst>
                </p:cNvPr>
                <p:cNvSpPr txBox="1"/>
                <p:nvPr/>
              </p:nvSpPr>
              <p:spPr>
                <a:xfrm rot="2607313">
                  <a:off x="3811708" y="4595203"/>
                  <a:ext cx="2551935" cy="2385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Credit bureau data</a:t>
                  </a:r>
                </a:p>
              </p:txBody>
            </p: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F2ADAC98-9970-4DD0-978D-ECA24305FC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39402" y="1442195"/>
                  <a:ext cx="0" cy="2333262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B0C41251-BC1B-4139-B586-11601E4E7F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89538" y="1442194"/>
                  <a:ext cx="0" cy="2333262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42EDC28C-C6B8-4E9C-90E5-B7D4D835AB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0414" y="1442193"/>
                  <a:ext cx="0" cy="2333262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0362AF75-E1E7-4FE9-8B06-583F4336A4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55089" y="1442192"/>
                  <a:ext cx="0" cy="2333262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2D7FA8A2-64B0-4F95-B006-975AAC58BD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52233" y="1442192"/>
                  <a:ext cx="0" cy="2333262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0BDD0EAF-DA5A-443D-9E20-0B0A299B96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97837" y="1442192"/>
                  <a:ext cx="0" cy="2333262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B252B121-673C-4470-A2C2-20034C940C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28591" y="1442192"/>
                  <a:ext cx="0" cy="2333262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81A81DC9-2885-4DAF-8705-A68BB96627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15092" y="1442192"/>
                  <a:ext cx="0" cy="2333262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7EDE656B-51F8-4836-A791-CC63623866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21719" y="1442192"/>
                  <a:ext cx="0" cy="2333262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8637507B-3A7F-48DD-87EA-7792EEB65673}"/>
                    </a:ext>
                  </a:extLst>
                </p:cNvPr>
                <p:cNvGrpSpPr/>
                <p:nvPr/>
              </p:nvGrpSpPr>
              <p:grpSpPr>
                <a:xfrm>
                  <a:off x="107255" y="1570427"/>
                  <a:ext cx="1090331" cy="2143728"/>
                  <a:chOff x="448785" y="1593984"/>
                  <a:chExt cx="1090331" cy="2143728"/>
                </a:xfrm>
              </p:grpSpPr>
              <p:sp>
                <p:nvSpPr>
                  <p:cNvPr id="247" name="TextBox 246">
                    <a:extLst>
                      <a:ext uri="{FF2B5EF4-FFF2-40B4-BE49-F238E27FC236}">
                        <a16:creationId xmlns:a16="http://schemas.microsoft.com/office/drawing/2014/main" id="{83A27446-2C9C-47FA-A9CE-C06389D48B27}"/>
                      </a:ext>
                    </a:extLst>
                  </p:cNvPr>
                  <p:cNvSpPr txBox="1"/>
                  <p:nvPr/>
                </p:nvSpPr>
                <p:spPr>
                  <a:xfrm>
                    <a:off x="794828" y="1593984"/>
                    <a:ext cx="727553" cy="4811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r" defTabSz="82296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26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E6259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Product </a:t>
                    </a:r>
                  </a:p>
                  <a:p>
                    <a:pPr marL="0" marR="0" lvl="0" indent="0" algn="r" defTabSz="82296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26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E6259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dev</a:t>
                    </a:r>
                    <a:endParaRPr kumimoji="0" lang="en-ZA" sz="144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TextBox 247">
                    <a:extLst>
                      <a:ext uri="{FF2B5EF4-FFF2-40B4-BE49-F238E27FC236}">
                        <a16:creationId xmlns:a16="http://schemas.microsoft.com/office/drawing/2014/main" id="{D3950386-8D27-4B02-8D4D-B7E873C3E030}"/>
                      </a:ext>
                    </a:extLst>
                  </p:cNvPr>
                  <p:cNvSpPr txBox="1"/>
                  <p:nvPr/>
                </p:nvSpPr>
                <p:spPr>
                  <a:xfrm>
                    <a:off x="448785" y="2137330"/>
                    <a:ext cx="1044705" cy="2385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82296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26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E6259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Sales</a:t>
                    </a:r>
                  </a:p>
                </p:txBody>
              </p:sp>
              <p:sp>
                <p:nvSpPr>
                  <p:cNvPr id="249" name="TextBox 248">
                    <a:extLst>
                      <a:ext uri="{FF2B5EF4-FFF2-40B4-BE49-F238E27FC236}">
                        <a16:creationId xmlns:a16="http://schemas.microsoft.com/office/drawing/2014/main" id="{A9EA7936-766E-44BF-A6AB-5F0A8FD9A806}"/>
                      </a:ext>
                    </a:extLst>
                  </p:cNvPr>
                  <p:cNvSpPr txBox="1"/>
                  <p:nvPr/>
                </p:nvSpPr>
                <p:spPr>
                  <a:xfrm>
                    <a:off x="490534" y="2459837"/>
                    <a:ext cx="1021997" cy="400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82296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26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E6259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Premium collection</a:t>
                    </a:r>
                  </a:p>
                </p:txBody>
              </p:sp>
              <p:sp>
                <p:nvSpPr>
                  <p:cNvPr id="250" name="TextBox 249">
                    <a:extLst>
                      <a:ext uri="{FF2B5EF4-FFF2-40B4-BE49-F238E27FC236}">
                        <a16:creationId xmlns:a16="http://schemas.microsoft.com/office/drawing/2014/main" id="{D2D94006-E787-4AB6-A8B4-7BC328AFE057}"/>
                      </a:ext>
                    </a:extLst>
                  </p:cNvPr>
                  <p:cNvSpPr txBox="1"/>
                  <p:nvPr/>
                </p:nvSpPr>
                <p:spPr>
                  <a:xfrm>
                    <a:off x="459787" y="2937436"/>
                    <a:ext cx="1079329" cy="4811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r" defTabSz="82296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26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E6259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Servicing &amp;</a:t>
                    </a:r>
                  </a:p>
                  <a:p>
                    <a:pPr marL="0" marR="0" lvl="0" indent="0" algn="r" defTabSz="82296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26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E6259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Underwriting</a:t>
                    </a:r>
                  </a:p>
                </p:txBody>
              </p:sp>
              <p:sp>
                <p:nvSpPr>
                  <p:cNvPr id="251" name="TextBox 250">
                    <a:extLst>
                      <a:ext uri="{FF2B5EF4-FFF2-40B4-BE49-F238E27FC236}">
                        <a16:creationId xmlns:a16="http://schemas.microsoft.com/office/drawing/2014/main" id="{9927DFE4-33EC-4EAF-98B5-3B4DCBDCBB39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31" y="3450878"/>
                    <a:ext cx="606664" cy="2868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r" defTabSz="82296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26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E6259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Claims</a:t>
                    </a:r>
                  </a:p>
                </p:txBody>
              </p:sp>
            </p:grp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B525325F-01DE-4FAE-A8B1-B4F9CD2378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4558" y="3357369"/>
                  <a:ext cx="6813650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BF497080-ABC4-4B50-A9A5-CAD8E3BD2A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4331" y="2893106"/>
                  <a:ext cx="681387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BD323403-98A0-40DD-B208-67ABA03213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38238" y="2421805"/>
                  <a:ext cx="6809970" cy="1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4BACD75E-962B-4D42-960D-DB4B99B97C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4331" y="1985175"/>
                  <a:ext cx="681387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CCB852A2-2D9C-4DB4-A234-26A045556944}"/>
                    </a:ext>
                  </a:extLst>
                </p:cNvPr>
                <p:cNvCxnSpPr>
                  <a:cxnSpLocks/>
                  <a:endCxn id="197" idx="0"/>
                </p:cNvCxnSpPr>
                <p:nvPr/>
              </p:nvCxnSpPr>
              <p:spPr>
                <a:xfrm flipV="1">
                  <a:off x="1138238" y="1398281"/>
                  <a:ext cx="6832005" cy="5649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C307BA17-E2B1-431D-AD30-1FECB2E12F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76483" y="1454778"/>
                  <a:ext cx="0" cy="2333262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BAE4624D-D791-48BA-9A10-DD188A182022}"/>
                    </a:ext>
                  </a:extLst>
                </p:cNvPr>
                <p:cNvSpPr txBox="1"/>
                <p:nvPr/>
              </p:nvSpPr>
              <p:spPr>
                <a:xfrm rot="2607313">
                  <a:off x="3097895" y="4456797"/>
                  <a:ext cx="2189780" cy="2385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Survey data</a:t>
                  </a:r>
                </a:p>
              </p:txBody>
            </p: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2B784AD6-261B-45A9-891D-87D1D5C986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69854" y="1436153"/>
                  <a:ext cx="0" cy="2333262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F6A0CD-1C62-4716-8BDA-4955BFA5D35E}"/>
                    </a:ext>
                  </a:extLst>
                </p:cNvPr>
                <p:cNvSpPr txBox="1"/>
                <p:nvPr/>
              </p:nvSpPr>
              <p:spPr>
                <a:xfrm rot="2607313">
                  <a:off x="6020579" y="4131304"/>
                  <a:ext cx="1248343" cy="2385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Mobile money data</a:t>
                  </a:r>
                  <a:endParaRPr kumimoji="0" lang="en-ZA" sz="162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E625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477B6B85-8B6D-4911-A4E6-675C2B124781}"/>
                    </a:ext>
                  </a:extLst>
                </p:cNvPr>
                <p:cNvSpPr txBox="1"/>
                <p:nvPr/>
              </p:nvSpPr>
              <p:spPr>
                <a:xfrm rot="2607313">
                  <a:off x="927500" y="4427845"/>
                  <a:ext cx="2117119" cy="2385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Information provided on sign-up</a:t>
                  </a: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44352816-C0C3-44D6-8B03-7416D83839C0}"/>
                    </a:ext>
                  </a:extLst>
                </p:cNvPr>
                <p:cNvSpPr txBox="1"/>
                <p:nvPr/>
              </p:nvSpPr>
              <p:spPr>
                <a:xfrm rot="2607313">
                  <a:off x="1617217" y="4460755"/>
                  <a:ext cx="2196269" cy="2385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Biometric identifiers</a:t>
                  </a: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82A9A4C5-A451-451F-8DAA-AF2025DD311C}"/>
                    </a:ext>
                  </a:extLst>
                </p:cNvPr>
                <p:cNvSpPr txBox="1"/>
                <p:nvPr/>
              </p:nvSpPr>
              <p:spPr>
                <a:xfrm rot="2607313">
                  <a:off x="1980453" y="4453398"/>
                  <a:ext cx="2196269" cy="2385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Psychometric data</a:t>
                  </a:r>
                </a:p>
              </p:txBody>
            </p: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4D070C70-4838-4DC1-962C-944C76AFFF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03935" y="1446238"/>
                  <a:ext cx="0" cy="2333262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12E20B94-A749-4CD4-ABA0-D9D102A4CB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72594" y="1459802"/>
                  <a:ext cx="0" cy="2333262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7681BE37-96B1-46B9-9963-19C19AFBD3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59197" y="1454778"/>
                  <a:ext cx="0" cy="2320676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40E5EACB-A60E-42A7-BE3F-573003B751D5}"/>
                    </a:ext>
                  </a:extLst>
                </p:cNvPr>
                <p:cNvSpPr txBox="1"/>
                <p:nvPr/>
              </p:nvSpPr>
              <p:spPr>
                <a:xfrm rot="2607313">
                  <a:off x="2792367" y="4362456"/>
                  <a:ext cx="1922333" cy="2385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Customer interviews</a:t>
                  </a:r>
                  <a:endParaRPr kumimoji="0" lang="en-ZA" sz="162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E625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AF831DC-54AE-4349-8B4E-EE7D8F2417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33013" y="1459801"/>
                  <a:ext cx="0" cy="2320676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45D9DC81-E9E2-4AC0-AD4D-86E7BE9F6C37}"/>
                    </a:ext>
                  </a:extLst>
                </p:cNvPr>
                <p:cNvGrpSpPr/>
                <p:nvPr/>
              </p:nvGrpSpPr>
              <p:grpSpPr>
                <a:xfrm>
                  <a:off x="1188474" y="1569566"/>
                  <a:ext cx="228407" cy="2165965"/>
                  <a:chOff x="1586617" y="1582529"/>
                  <a:chExt cx="228407" cy="2165965"/>
                </a:xfrm>
                <a:solidFill>
                  <a:schemeClr val="tx1">
                    <a:alpha val="20000"/>
                  </a:schemeClr>
                </a:solidFill>
              </p:grpSpPr>
              <p:sp>
                <p:nvSpPr>
                  <p:cNvPr id="242" name="Rectangle: Rounded Corners 11">
                    <a:extLst>
                      <a:ext uri="{FF2B5EF4-FFF2-40B4-BE49-F238E27FC236}">
                        <a16:creationId xmlns:a16="http://schemas.microsoft.com/office/drawing/2014/main" id="{E47484E0-C458-4E77-8367-298F4601AB76}"/>
                      </a:ext>
                    </a:extLst>
                  </p:cNvPr>
                  <p:cNvSpPr/>
                  <p:nvPr/>
                </p:nvSpPr>
                <p:spPr>
                  <a:xfrm>
                    <a:off x="1586869" y="1582529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Rectangle: Rounded Corners 11">
                    <a:extLst>
                      <a:ext uri="{FF2B5EF4-FFF2-40B4-BE49-F238E27FC236}">
                        <a16:creationId xmlns:a16="http://schemas.microsoft.com/office/drawing/2014/main" id="{E1B5C092-2E5C-4DF1-99C7-721FBCD24417}"/>
                      </a:ext>
                    </a:extLst>
                  </p:cNvPr>
                  <p:cNvSpPr/>
                  <p:nvPr/>
                </p:nvSpPr>
                <p:spPr>
                  <a:xfrm>
                    <a:off x="1586876" y="2053030"/>
                    <a:ext cx="226997" cy="325745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4" name="Rectangle: Rounded Corners 11">
                    <a:extLst>
                      <a:ext uri="{FF2B5EF4-FFF2-40B4-BE49-F238E27FC236}">
                        <a16:creationId xmlns:a16="http://schemas.microsoft.com/office/drawing/2014/main" id="{59C7DAA7-E524-49B8-B3E9-513B1E8A940C}"/>
                      </a:ext>
                    </a:extLst>
                  </p:cNvPr>
                  <p:cNvSpPr/>
                  <p:nvPr/>
                </p:nvSpPr>
                <p:spPr>
                  <a:xfrm>
                    <a:off x="1586617" y="2509556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Rectangle: Rounded Corners 11">
                    <a:extLst>
                      <a:ext uri="{FF2B5EF4-FFF2-40B4-BE49-F238E27FC236}">
                        <a16:creationId xmlns:a16="http://schemas.microsoft.com/office/drawing/2014/main" id="{5728F4C0-1D9E-49DF-B100-A827506A4E7B}"/>
                      </a:ext>
                    </a:extLst>
                  </p:cNvPr>
                  <p:cNvSpPr/>
                  <p:nvPr/>
                </p:nvSpPr>
                <p:spPr>
                  <a:xfrm>
                    <a:off x="1586617" y="2978787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Rectangle: Rounded Corners 11">
                    <a:extLst>
                      <a:ext uri="{FF2B5EF4-FFF2-40B4-BE49-F238E27FC236}">
                        <a16:creationId xmlns:a16="http://schemas.microsoft.com/office/drawing/2014/main" id="{B53B6A14-926B-4EDE-A807-6A567CF32811}"/>
                      </a:ext>
                    </a:extLst>
                  </p:cNvPr>
                  <p:cNvSpPr/>
                  <p:nvPr/>
                </p:nvSpPr>
                <p:spPr>
                  <a:xfrm>
                    <a:off x="1588027" y="3422749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7A8856B6-5964-4F25-A4E4-C5A17AEF3227}"/>
                    </a:ext>
                  </a:extLst>
                </p:cNvPr>
                <p:cNvGrpSpPr/>
                <p:nvPr/>
              </p:nvGrpSpPr>
              <p:grpSpPr>
                <a:xfrm>
                  <a:off x="1504562" y="1569566"/>
                  <a:ext cx="228407" cy="2165965"/>
                  <a:chOff x="1586617" y="1582529"/>
                  <a:chExt cx="228407" cy="2165965"/>
                </a:xfrm>
                <a:solidFill>
                  <a:schemeClr val="tx1">
                    <a:alpha val="20000"/>
                  </a:schemeClr>
                </a:solidFill>
              </p:grpSpPr>
              <p:sp>
                <p:nvSpPr>
                  <p:cNvPr id="237" name="Rectangle: Rounded Corners 11">
                    <a:extLst>
                      <a:ext uri="{FF2B5EF4-FFF2-40B4-BE49-F238E27FC236}">
                        <a16:creationId xmlns:a16="http://schemas.microsoft.com/office/drawing/2014/main" id="{531B4452-3A22-43D4-9DC2-9225DFE18625}"/>
                      </a:ext>
                    </a:extLst>
                  </p:cNvPr>
                  <p:cNvSpPr/>
                  <p:nvPr/>
                </p:nvSpPr>
                <p:spPr>
                  <a:xfrm>
                    <a:off x="1586869" y="1582529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Rectangle: Rounded Corners 11">
                    <a:extLst>
                      <a:ext uri="{FF2B5EF4-FFF2-40B4-BE49-F238E27FC236}">
                        <a16:creationId xmlns:a16="http://schemas.microsoft.com/office/drawing/2014/main" id="{5373EAC1-4FA6-4031-ACE9-69E637BE0AA0}"/>
                      </a:ext>
                    </a:extLst>
                  </p:cNvPr>
                  <p:cNvSpPr/>
                  <p:nvPr/>
                </p:nvSpPr>
                <p:spPr>
                  <a:xfrm>
                    <a:off x="1586876" y="2053030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Rectangle: Rounded Corners 11">
                    <a:extLst>
                      <a:ext uri="{FF2B5EF4-FFF2-40B4-BE49-F238E27FC236}">
                        <a16:creationId xmlns:a16="http://schemas.microsoft.com/office/drawing/2014/main" id="{0A6E0079-AF11-4F2A-B4E1-888538A470B2}"/>
                      </a:ext>
                    </a:extLst>
                  </p:cNvPr>
                  <p:cNvSpPr/>
                  <p:nvPr/>
                </p:nvSpPr>
                <p:spPr>
                  <a:xfrm>
                    <a:off x="1586617" y="2509556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0" name="Rectangle: Rounded Corners 11">
                    <a:extLst>
                      <a:ext uri="{FF2B5EF4-FFF2-40B4-BE49-F238E27FC236}">
                        <a16:creationId xmlns:a16="http://schemas.microsoft.com/office/drawing/2014/main" id="{9A33DAC6-C7F9-43B8-ACE8-2FBA7CFD5830}"/>
                      </a:ext>
                    </a:extLst>
                  </p:cNvPr>
                  <p:cNvSpPr/>
                  <p:nvPr/>
                </p:nvSpPr>
                <p:spPr>
                  <a:xfrm>
                    <a:off x="1586617" y="2978787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Rectangle: Rounded Corners 11">
                    <a:extLst>
                      <a:ext uri="{FF2B5EF4-FFF2-40B4-BE49-F238E27FC236}">
                        <a16:creationId xmlns:a16="http://schemas.microsoft.com/office/drawing/2014/main" id="{9CC01298-AB9D-4301-A075-DF996705FDBC}"/>
                      </a:ext>
                    </a:extLst>
                  </p:cNvPr>
                  <p:cNvSpPr/>
                  <p:nvPr/>
                </p:nvSpPr>
                <p:spPr>
                  <a:xfrm>
                    <a:off x="1588027" y="3422749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D034EA60-F731-4B7F-9401-10CB6CF8587B}"/>
                    </a:ext>
                  </a:extLst>
                </p:cNvPr>
                <p:cNvGrpSpPr/>
                <p:nvPr/>
              </p:nvGrpSpPr>
              <p:grpSpPr>
                <a:xfrm>
                  <a:off x="1856847" y="1569566"/>
                  <a:ext cx="228407" cy="2165965"/>
                  <a:chOff x="1586617" y="1582529"/>
                  <a:chExt cx="228407" cy="2165965"/>
                </a:xfrm>
                <a:solidFill>
                  <a:schemeClr val="tx1">
                    <a:alpha val="20000"/>
                  </a:schemeClr>
                </a:solidFill>
              </p:grpSpPr>
              <p:sp>
                <p:nvSpPr>
                  <p:cNvPr id="232" name="Rectangle: Rounded Corners 11">
                    <a:extLst>
                      <a:ext uri="{FF2B5EF4-FFF2-40B4-BE49-F238E27FC236}">
                        <a16:creationId xmlns:a16="http://schemas.microsoft.com/office/drawing/2014/main" id="{D0D608F0-5F51-4A45-9EBD-3E069B9F9DA5}"/>
                      </a:ext>
                    </a:extLst>
                  </p:cNvPr>
                  <p:cNvSpPr/>
                  <p:nvPr/>
                </p:nvSpPr>
                <p:spPr>
                  <a:xfrm>
                    <a:off x="1586869" y="1582529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Rectangle: Rounded Corners 11">
                    <a:extLst>
                      <a:ext uri="{FF2B5EF4-FFF2-40B4-BE49-F238E27FC236}">
                        <a16:creationId xmlns:a16="http://schemas.microsoft.com/office/drawing/2014/main" id="{638854EB-7927-4795-BE1E-6FA1E2341706}"/>
                      </a:ext>
                    </a:extLst>
                  </p:cNvPr>
                  <p:cNvSpPr/>
                  <p:nvPr/>
                </p:nvSpPr>
                <p:spPr>
                  <a:xfrm>
                    <a:off x="1586876" y="2053030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4" name="Rectangle: Rounded Corners 11">
                    <a:extLst>
                      <a:ext uri="{FF2B5EF4-FFF2-40B4-BE49-F238E27FC236}">
                        <a16:creationId xmlns:a16="http://schemas.microsoft.com/office/drawing/2014/main" id="{782C75BA-FE2D-48A0-BF4E-EC832177228B}"/>
                      </a:ext>
                    </a:extLst>
                  </p:cNvPr>
                  <p:cNvSpPr/>
                  <p:nvPr/>
                </p:nvSpPr>
                <p:spPr>
                  <a:xfrm>
                    <a:off x="1586617" y="2509556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" name="Rectangle: Rounded Corners 11">
                    <a:extLst>
                      <a:ext uri="{FF2B5EF4-FFF2-40B4-BE49-F238E27FC236}">
                        <a16:creationId xmlns:a16="http://schemas.microsoft.com/office/drawing/2014/main" id="{0268882D-630F-4034-8FE5-CACD94F9D29E}"/>
                      </a:ext>
                    </a:extLst>
                  </p:cNvPr>
                  <p:cNvSpPr/>
                  <p:nvPr/>
                </p:nvSpPr>
                <p:spPr>
                  <a:xfrm>
                    <a:off x="1586617" y="2978787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" name="Rectangle: Rounded Corners 11">
                    <a:extLst>
                      <a:ext uri="{FF2B5EF4-FFF2-40B4-BE49-F238E27FC236}">
                        <a16:creationId xmlns:a16="http://schemas.microsoft.com/office/drawing/2014/main" id="{68EF4549-F113-431B-9D2B-7EF4CADE234B}"/>
                      </a:ext>
                    </a:extLst>
                  </p:cNvPr>
                  <p:cNvSpPr/>
                  <p:nvPr/>
                </p:nvSpPr>
                <p:spPr>
                  <a:xfrm>
                    <a:off x="1588027" y="3422749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4" name="Rectangle: Rounded Corners 11">
                  <a:extLst>
                    <a:ext uri="{FF2B5EF4-FFF2-40B4-BE49-F238E27FC236}">
                      <a16:creationId xmlns:a16="http://schemas.microsoft.com/office/drawing/2014/main" id="{BE5F668E-1732-4F3D-8705-101287DAC9BC}"/>
                    </a:ext>
                  </a:extLst>
                </p:cNvPr>
                <p:cNvSpPr/>
                <p:nvPr/>
              </p:nvSpPr>
              <p:spPr>
                <a:xfrm>
                  <a:off x="2243942" y="156956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: Rounded Corners 11">
                  <a:extLst>
                    <a:ext uri="{FF2B5EF4-FFF2-40B4-BE49-F238E27FC236}">
                      <a16:creationId xmlns:a16="http://schemas.microsoft.com/office/drawing/2014/main" id="{A0B6CF84-856F-4049-AC65-E1F6C5CEC9D2}"/>
                    </a:ext>
                  </a:extLst>
                </p:cNvPr>
                <p:cNvSpPr/>
                <p:nvPr/>
              </p:nvSpPr>
              <p:spPr>
                <a:xfrm>
                  <a:off x="2243949" y="2040067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: Rounded Corners 11">
                  <a:extLst>
                    <a:ext uri="{FF2B5EF4-FFF2-40B4-BE49-F238E27FC236}">
                      <a16:creationId xmlns:a16="http://schemas.microsoft.com/office/drawing/2014/main" id="{69CC075B-E958-420F-812A-36A3B82E6C72}"/>
                    </a:ext>
                  </a:extLst>
                </p:cNvPr>
                <p:cNvSpPr/>
                <p:nvPr/>
              </p:nvSpPr>
              <p:spPr>
                <a:xfrm>
                  <a:off x="2243690" y="2496593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: Rounded Corners 11">
                  <a:extLst>
                    <a:ext uri="{FF2B5EF4-FFF2-40B4-BE49-F238E27FC236}">
                      <a16:creationId xmlns:a16="http://schemas.microsoft.com/office/drawing/2014/main" id="{AB3ABBE3-2B61-4EC6-B6BB-180630CD4AF6}"/>
                    </a:ext>
                  </a:extLst>
                </p:cNvPr>
                <p:cNvSpPr/>
                <p:nvPr/>
              </p:nvSpPr>
              <p:spPr>
                <a:xfrm>
                  <a:off x="2243690" y="2965824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Rectangle: Rounded Corners 11">
                  <a:extLst>
                    <a:ext uri="{FF2B5EF4-FFF2-40B4-BE49-F238E27FC236}">
                      <a16:creationId xmlns:a16="http://schemas.microsoft.com/office/drawing/2014/main" id="{6B964538-31BF-4810-B12C-2FD6005DC2DA}"/>
                    </a:ext>
                  </a:extLst>
                </p:cNvPr>
                <p:cNvSpPr/>
                <p:nvPr/>
              </p:nvSpPr>
              <p:spPr>
                <a:xfrm>
                  <a:off x="2245100" y="340978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Rectangle: Rounded Corners 11">
                  <a:extLst>
                    <a:ext uri="{FF2B5EF4-FFF2-40B4-BE49-F238E27FC236}">
                      <a16:creationId xmlns:a16="http://schemas.microsoft.com/office/drawing/2014/main" id="{7CFCB579-E13C-48B8-8EB0-55FAEC661D8D}"/>
                    </a:ext>
                  </a:extLst>
                </p:cNvPr>
                <p:cNvSpPr/>
                <p:nvPr/>
              </p:nvSpPr>
              <p:spPr>
                <a:xfrm>
                  <a:off x="2653872" y="156956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Rectangle: Rounded Corners 11">
                  <a:extLst>
                    <a:ext uri="{FF2B5EF4-FFF2-40B4-BE49-F238E27FC236}">
                      <a16:creationId xmlns:a16="http://schemas.microsoft.com/office/drawing/2014/main" id="{5239CA11-AA4A-4EC5-A3F3-4DC808AE9346}"/>
                    </a:ext>
                  </a:extLst>
                </p:cNvPr>
                <p:cNvSpPr/>
                <p:nvPr/>
              </p:nvSpPr>
              <p:spPr>
                <a:xfrm>
                  <a:off x="2653879" y="2040067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: Rounded Corners 11">
                  <a:extLst>
                    <a:ext uri="{FF2B5EF4-FFF2-40B4-BE49-F238E27FC236}">
                      <a16:creationId xmlns:a16="http://schemas.microsoft.com/office/drawing/2014/main" id="{12533236-53B6-44EF-86C5-5D6B3584B572}"/>
                    </a:ext>
                  </a:extLst>
                </p:cNvPr>
                <p:cNvSpPr/>
                <p:nvPr/>
              </p:nvSpPr>
              <p:spPr>
                <a:xfrm>
                  <a:off x="2653620" y="2496593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: Rounded Corners 11">
                  <a:extLst>
                    <a:ext uri="{FF2B5EF4-FFF2-40B4-BE49-F238E27FC236}">
                      <a16:creationId xmlns:a16="http://schemas.microsoft.com/office/drawing/2014/main" id="{99BB61AD-519B-47F7-B2F8-4B08DB5F867D}"/>
                    </a:ext>
                  </a:extLst>
                </p:cNvPr>
                <p:cNvSpPr/>
                <p:nvPr/>
              </p:nvSpPr>
              <p:spPr>
                <a:xfrm>
                  <a:off x="2653620" y="2965824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: Rounded Corners 11">
                  <a:extLst>
                    <a:ext uri="{FF2B5EF4-FFF2-40B4-BE49-F238E27FC236}">
                      <a16:creationId xmlns:a16="http://schemas.microsoft.com/office/drawing/2014/main" id="{CCA12475-6355-4DDE-B86D-BBB90BF281AB}"/>
                    </a:ext>
                  </a:extLst>
                </p:cNvPr>
                <p:cNvSpPr/>
                <p:nvPr/>
              </p:nvSpPr>
              <p:spPr>
                <a:xfrm>
                  <a:off x="2655030" y="340978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: Rounded Corners 11">
                  <a:extLst>
                    <a:ext uri="{FF2B5EF4-FFF2-40B4-BE49-F238E27FC236}">
                      <a16:creationId xmlns:a16="http://schemas.microsoft.com/office/drawing/2014/main" id="{25E6E2E4-842A-4451-B9B7-31B4433F258B}"/>
                    </a:ext>
                  </a:extLst>
                </p:cNvPr>
                <p:cNvSpPr/>
                <p:nvPr/>
              </p:nvSpPr>
              <p:spPr>
                <a:xfrm>
                  <a:off x="3016728" y="156956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: Rounded Corners 11">
                  <a:extLst>
                    <a:ext uri="{FF2B5EF4-FFF2-40B4-BE49-F238E27FC236}">
                      <a16:creationId xmlns:a16="http://schemas.microsoft.com/office/drawing/2014/main" id="{F7D973C7-555D-4664-B3F3-B964A5B604D1}"/>
                    </a:ext>
                  </a:extLst>
                </p:cNvPr>
                <p:cNvSpPr/>
                <p:nvPr/>
              </p:nvSpPr>
              <p:spPr>
                <a:xfrm>
                  <a:off x="3016735" y="2040067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: Rounded Corners 11">
                  <a:extLst>
                    <a:ext uri="{FF2B5EF4-FFF2-40B4-BE49-F238E27FC236}">
                      <a16:creationId xmlns:a16="http://schemas.microsoft.com/office/drawing/2014/main" id="{C2F00CFA-A75B-43C7-A19F-331DF7A191B2}"/>
                    </a:ext>
                  </a:extLst>
                </p:cNvPr>
                <p:cNvSpPr/>
                <p:nvPr/>
              </p:nvSpPr>
              <p:spPr>
                <a:xfrm>
                  <a:off x="3016476" y="2496593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: Rounded Corners 11">
                  <a:extLst>
                    <a:ext uri="{FF2B5EF4-FFF2-40B4-BE49-F238E27FC236}">
                      <a16:creationId xmlns:a16="http://schemas.microsoft.com/office/drawing/2014/main" id="{552298C4-165D-4C40-87F1-30070A6CDCE4}"/>
                    </a:ext>
                  </a:extLst>
                </p:cNvPr>
                <p:cNvSpPr/>
                <p:nvPr/>
              </p:nvSpPr>
              <p:spPr>
                <a:xfrm>
                  <a:off x="3016476" y="2965824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: Rounded Corners 11">
                  <a:extLst>
                    <a:ext uri="{FF2B5EF4-FFF2-40B4-BE49-F238E27FC236}">
                      <a16:creationId xmlns:a16="http://schemas.microsoft.com/office/drawing/2014/main" id="{716DAD95-97AB-4DBB-9649-D9A030F0DC2C}"/>
                    </a:ext>
                  </a:extLst>
                </p:cNvPr>
                <p:cNvSpPr/>
                <p:nvPr/>
              </p:nvSpPr>
              <p:spPr>
                <a:xfrm>
                  <a:off x="3017886" y="340978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: Rounded Corners 11">
                  <a:extLst>
                    <a:ext uri="{FF2B5EF4-FFF2-40B4-BE49-F238E27FC236}">
                      <a16:creationId xmlns:a16="http://schemas.microsoft.com/office/drawing/2014/main" id="{D705BA84-5643-4679-A5FC-EB3B4C8FC013}"/>
                    </a:ext>
                  </a:extLst>
                </p:cNvPr>
                <p:cNvSpPr/>
                <p:nvPr/>
              </p:nvSpPr>
              <p:spPr>
                <a:xfrm>
                  <a:off x="3343888" y="156956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ectangle: Rounded Corners 11">
                  <a:extLst>
                    <a:ext uri="{FF2B5EF4-FFF2-40B4-BE49-F238E27FC236}">
                      <a16:creationId xmlns:a16="http://schemas.microsoft.com/office/drawing/2014/main" id="{98F7F35B-0DA4-4F92-8982-46CDC7D83CA6}"/>
                    </a:ext>
                  </a:extLst>
                </p:cNvPr>
                <p:cNvSpPr/>
                <p:nvPr/>
              </p:nvSpPr>
              <p:spPr>
                <a:xfrm>
                  <a:off x="3343895" y="2040067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: Rounded Corners 11">
                  <a:extLst>
                    <a:ext uri="{FF2B5EF4-FFF2-40B4-BE49-F238E27FC236}">
                      <a16:creationId xmlns:a16="http://schemas.microsoft.com/office/drawing/2014/main" id="{67BE7325-C5C4-461E-8C96-AA4BEE5CB43A}"/>
                    </a:ext>
                  </a:extLst>
                </p:cNvPr>
                <p:cNvSpPr/>
                <p:nvPr/>
              </p:nvSpPr>
              <p:spPr>
                <a:xfrm>
                  <a:off x="3343636" y="2496593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: Rounded Corners 11">
                  <a:extLst>
                    <a:ext uri="{FF2B5EF4-FFF2-40B4-BE49-F238E27FC236}">
                      <a16:creationId xmlns:a16="http://schemas.microsoft.com/office/drawing/2014/main" id="{58D1600F-1FB7-4CDD-BE5B-F99FECCAEAC7}"/>
                    </a:ext>
                  </a:extLst>
                </p:cNvPr>
                <p:cNvSpPr/>
                <p:nvPr/>
              </p:nvSpPr>
              <p:spPr>
                <a:xfrm>
                  <a:off x="3343636" y="2965824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: Rounded Corners 11">
                  <a:extLst>
                    <a:ext uri="{FF2B5EF4-FFF2-40B4-BE49-F238E27FC236}">
                      <a16:creationId xmlns:a16="http://schemas.microsoft.com/office/drawing/2014/main" id="{7D58E3FC-D25B-4CC4-BFEB-E7E3B05EDFCC}"/>
                    </a:ext>
                  </a:extLst>
                </p:cNvPr>
                <p:cNvSpPr/>
                <p:nvPr/>
              </p:nvSpPr>
              <p:spPr>
                <a:xfrm>
                  <a:off x="3345046" y="340978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: Rounded Corners 11">
                  <a:extLst>
                    <a:ext uri="{FF2B5EF4-FFF2-40B4-BE49-F238E27FC236}">
                      <a16:creationId xmlns:a16="http://schemas.microsoft.com/office/drawing/2014/main" id="{0F35382E-EED5-4DCB-877F-A3458A922EBE}"/>
                    </a:ext>
                  </a:extLst>
                </p:cNvPr>
                <p:cNvSpPr/>
                <p:nvPr/>
              </p:nvSpPr>
              <p:spPr>
                <a:xfrm>
                  <a:off x="3707163" y="156956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: Rounded Corners 11">
                  <a:extLst>
                    <a:ext uri="{FF2B5EF4-FFF2-40B4-BE49-F238E27FC236}">
                      <a16:creationId xmlns:a16="http://schemas.microsoft.com/office/drawing/2014/main" id="{79635006-DC9D-4F52-BA84-BB1B7F21FCAC}"/>
                    </a:ext>
                  </a:extLst>
                </p:cNvPr>
                <p:cNvSpPr/>
                <p:nvPr/>
              </p:nvSpPr>
              <p:spPr>
                <a:xfrm>
                  <a:off x="3707170" y="2040067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: Rounded Corners 11">
                  <a:extLst>
                    <a:ext uri="{FF2B5EF4-FFF2-40B4-BE49-F238E27FC236}">
                      <a16:creationId xmlns:a16="http://schemas.microsoft.com/office/drawing/2014/main" id="{45F01601-B623-48BC-9953-CE49A7DAC69C}"/>
                    </a:ext>
                  </a:extLst>
                </p:cNvPr>
                <p:cNvSpPr/>
                <p:nvPr/>
              </p:nvSpPr>
              <p:spPr>
                <a:xfrm>
                  <a:off x="3706911" y="2496593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: Rounded Corners 11">
                  <a:extLst>
                    <a:ext uri="{FF2B5EF4-FFF2-40B4-BE49-F238E27FC236}">
                      <a16:creationId xmlns:a16="http://schemas.microsoft.com/office/drawing/2014/main" id="{E3D5C7F7-5C70-409B-A340-4A92FE54E416}"/>
                    </a:ext>
                  </a:extLst>
                </p:cNvPr>
                <p:cNvSpPr/>
                <p:nvPr/>
              </p:nvSpPr>
              <p:spPr>
                <a:xfrm>
                  <a:off x="3706911" y="2965824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tangle: Rounded Corners 11">
                  <a:extLst>
                    <a:ext uri="{FF2B5EF4-FFF2-40B4-BE49-F238E27FC236}">
                      <a16:creationId xmlns:a16="http://schemas.microsoft.com/office/drawing/2014/main" id="{5BFF3D07-84C6-4555-934B-13CD00411F7D}"/>
                    </a:ext>
                  </a:extLst>
                </p:cNvPr>
                <p:cNvSpPr/>
                <p:nvPr/>
              </p:nvSpPr>
              <p:spPr>
                <a:xfrm>
                  <a:off x="3708321" y="340978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A6249C47-1093-4D9C-A571-DDAB48AB3494}"/>
                    </a:ext>
                  </a:extLst>
                </p:cNvPr>
                <p:cNvGrpSpPr/>
                <p:nvPr/>
              </p:nvGrpSpPr>
              <p:grpSpPr>
                <a:xfrm>
                  <a:off x="4106421" y="1569566"/>
                  <a:ext cx="228407" cy="2165965"/>
                  <a:chOff x="1586617" y="1582529"/>
                  <a:chExt cx="228407" cy="2165965"/>
                </a:xfrm>
                <a:solidFill>
                  <a:schemeClr val="tx1">
                    <a:alpha val="20000"/>
                  </a:schemeClr>
                </a:solidFill>
              </p:grpSpPr>
              <p:sp>
                <p:nvSpPr>
                  <p:cNvPr id="227" name="Rectangle: Rounded Corners 11">
                    <a:extLst>
                      <a:ext uri="{FF2B5EF4-FFF2-40B4-BE49-F238E27FC236}">
                        <a16:creationId xmlns:a16="http://schemas.microsoft.com/office/drawing/2014/main" id="{8BF6B158-4C23-498D-8F24-99A90788FBE6}"/>
                      </a:ext>
                    </a:extLst>
                  </p:cNvPr>
                  <p:cNvSpPr/>
                  <p:nvPr/>
                </p:nvSpPr>
                <p:spPr>
                  <a:xfrm>
                    <a:off x="1586869" y="1582529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Rectangle: Rounded Corners 11">
                    <a:extLst>
                      <a:ext uri="{FF2B5EF4-FFF2-40B4-BE49-F238E27FC236}">
                        <a16:creationId xmlns:a16="http://schemas.microsoft.com/office/drawing/2014/main" id="{74F728CC-BAA1-44F8-9920-2A50F1CA1E34}"/>
                      </a:ext>
                    </a:extLst>
                  </p:cNvPr>
                  <p:cNvSpPr/>
                  <p:nvPr/>
                </p:nvSpPr>
                <p:spPr>
                  <a:xfrm>
                    <a:off x="1586876" y="2053030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" name="Rectangle: Rounded Corners 11">
                    <a:extLst>
                      <a:ext uri="{FF2B5EF4-FFF2-40B4-BE49-F238E27FC236}">
                        <a16:creationId xmlns:a16="http://schemas.microsoft.com/office/drawing/2014/main" id="{485F3CAF-5494-4A35-B18F-38001FEA5F95}"/>
                      </a:ext>
                    </a:extLst>
                  </p:cNvPr>
                  <p:cNvSpPr/>
                  <p:nvPr/>
                </p:nvSpPr>
                <p:spPr>
                  <a:xfrm>
                    <a:off x="1586617" y="2509556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0" name="Rectangle: Rounded Corners 11">
                    <a:extLst>
                      <a:ext uri="{FF2B5EF4-FFF2-40B4-BE49-F238E27FC236}">
                        <a16:creationId xmlns:a16="http://schemas.microsoft.com/office/drawing/2014/main" id="{5BF0992F-658E-4414-B7E1-D1B89513A6B1}"/>
                      </a:ext>
                    </a:extLst>
                  </p:cNvPr>
                  <p:cNvSpPr/>
                  <p:nvPr/>
                </p:nvSpPr>
                <p:spPr>
                  <a:xfrm>
                    <a:off x="1586617" y="2978787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Rectangle: Rounded Corners 11">
                    <a:extLst>
                      <a:ext uri="{FF2B5EF4-FFF2-40B4-BE49-F238E27FC236}">
                        <a16:creationId xmlns:a16="http://schemas.microsoft.com/office/drawing/2014/main" id="{3A8EED48-956D-4234-968F-6504BCD7CACC}"/>
                      </a:ext>
                    </a:extLst>
                  </p:cNvPr>
                  <p:cNvSpPr/>
                  <p:nvPr/>
                </p:nvSpPr>
                <p:spPr>
                  <a:xfrm>
                    <a:off x="1588027" y="3422749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409F8948-BD6B-40ED-AE3D-2D4B8748C4BA}"/>
                    </a:ext>
                  </a:extLst>
                </p:cNvPr>
                <p:cNvGrpSpPr/>
                <p:nvPr/>
              </p:nvGrpSpPr>
              <p:grpSpPr>
                <a:xfrm>
                  <a:off x="4470097" y="1569566"/>
                  <a:ext cx="228407" cy="2165965"/>
                  <a:chOff x="1586617" y="1582529"/>
                  <a:chExt cx="228407" cy="2165965"/>
                </a:xfrm>
                <a:solidFill>
                  <a:schemeClr val="tx1">
                    <a:alpha val="20000"/>
                  </a:schemeClr>
                </a:solidFill>
              </p:grpSpPr>
              <p:sp>
                <p:nvSpPr>
                  <p:cNvPr id="222" name="Rectangle: Rounded Corners 11">
                    <a:extLst>
                      <a:ext uri="{FF2B5EF4-FFF2-40B4-BE49-F238E27FC236}">
                        <a16:creationId xmlns:a16="http://schemas.microsoft.com/office/drawing/2014/main" id="{250D33EE-509D-4275-B339-36D9913CD70A}"/>
                      </a:ext>
                    </a:extLst>
                  </p:cNvPr>
                  <p:cNvSpPr/>
                  <p:nvPr/>
                </p:nvSpPr>
                <p:spPr>
                  <a:xfrm>
                    <a:off x="1586869" y="1582529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3" name="Rectangle: Rounded Corners 11">
                    <a:extLst>
                      <a:ext uri="{FF2B5EF4-FFF2-40B4-BE49-F238E27FC236}">
                        <a16:creationId xmlns:a16="http://schemas.microsoft.com/office/drawing/2014/main" id="{8D4FA6A8-2048-4E30-8834-9B494FCAAC84}"/>
                      </a:ext>
                    </a:extLst>
                  </p:cNvPr>
                  <p:cNvSpPr/>
                  <p:nvPr/>
                </p:nvSpPr>
                <p:spPr>
                  <a:xfrm>
                    <a:off x="1586876" y="2053030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4" name="Rectangle: Rounded Corners 11">
                    <a:extLst>
                      <a:ext uri="{FF2B5EF4-FFF2-40B4-BE49-F238E27FC236}">
                        <a16:creationId xmlns:a16="http://schemas.microsoft.com/office/drawing/2014/main" id="{16B0D959-B7AF-4BE4-9943-86E359E6CDEA}"/>
                      </a:ext>
                    </a:extLst>
                  </p:cNvPr>
                  <p:cNvSpPr/>
                  <p:nvPr/>
                </p:nvSpPr>
                <p:spPr>
                  <a:xfrm>
                    <a:off x="1586617" y="2509556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5" name="Rectangle: Rounded Corners 11">
                    <a:extLst>
                      <a:ext uri="{FF2B5EF4-FFF2-40B4-BE49-F238E27FC236}">
                        <a16:creationId xmlns:a16="http://schemas.microsoft.com/office/drawing/2014/main" id="{0673C304-D531-4AF3-AD30-715EC51C8D0E}"/>
                      </a:ext>
                    </a:extLst>
                  </p:cNvPr>
                  <p:cNvSpPr/>
                  <p:nvPr/>
                </p:nvSpPr>
                <p:spPr>
                  <a:xfrm>
                    <a:off x="1586617" y="2978787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6" name="Rectangle: Rounded Corners 11">
                    <a:extLst>
                      <a:ext uri="{FF2B5EF4-FFF2-40B4-BE49-F238E27FC236}">
                        <a16:creationId xmlns:a16="http://schemas.microsoft.com/office/drawing/2014/main" id="{D1D3D771-22FC-4948-80A4-4ADFE74484A5}"/>
                      </a:ext>
                    </a:extLst>
                  </p:cNvPr>
                  <p:cNvSpPr/>
                  <p:nvPr/>
                </p:nvSpPr>
                <p:spPr>
                  <a:xfrm>
                    <a:off x="1588027" y="3422749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1" name="Rectangle: Rounded Corners 11">
                  <a:extLst>
                    <a:ext uri="{FF2B5EF4-FFF2-40B4-BE49-F238E27FC236}">
                      <a16:creationId xmlns:a16="http://schemas.microsoft.com/office/drawing/2014/main" id="{6D7A2642-1EA0-4F20-84E8-D03557039335}"/>
                    </a:ext>
                  </a:extLst>
                </p:cNvPr>
                <p:cNvSpPr/>
                <p:nvPr/>
              </p:nvSpPr>
              <p:spPr>
                <a:xfrm>
                  <a:off x="4845973" y="156956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ectangle: Rounded Corners 11">
                  <a:extLst>
                    <a:ext uri="{FF2B5EF4-FFF2-40B4-BE49-F238E27FC236}">
                      <a16:creationId xmlns:a16="http://schemas.microsoft.com/office/drawing/2014/main" id="{73B3E912-C63A-4EA0-96BE-23FAA7D5F57A}"/>
                    </a:ext>
                  </a:extLst>
                </p:cNvPr>
                <p:cNvSpPr/>
                <p:nvPr/>
              </p:nvSpPr>
              <p:spPr>
                <a:xfrm>
                  <a:off x="4845980" y="2040067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: Rounded Corners 11">
                  <a:extLst>
                    <a:ext uri="{FF2B5EF4-FFF2-40B4-BE49-F238E27FC236}">
                      <a16:creationId xmlns:a16="http://schemas.microsoft.com/office/drawing/2014/main" id="{DF572A63-514C-42A5-B2EB-E55ADE43FF42}"/>
                    </a:ext>
                  </a:extLst>
                </p:cNvPr>
                <p:cNvSpPr/>
                <p:nvPr/>
              </p:nvSpPr>
              <p:spPr>
                <a:xfrm>
                  <a:off x="4845721" y="2496593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: Rounded Corners 11">
                  <a:extLst>
                    <a:ext uri="{FF2B5EF4-FFF2-40B4-BE49-F238E27FC236}">
                      <a16:creationId xmlns:a16="http://schemas.microsoft.com/office/drawing/2014/main" id="{1EB7B19F-F85F-40BC-BB06-331F94FB4B5B}"/>
                    </a:ext>
                  </a:extLst>
                </p:cNvPr>
                <p:cNvSpPr/>
                <p:nvPr/>
              </p:nvSpPr>
              <p:spPr>
                <a:xfrm>
                  <a:off x="4845721" y="2965824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: Rounded Corners 11">
                  <a:extLst>
                    <a:ext uri="{FF2B5EF4-FFF2-40B4-BE49-F238E27FC236}">
                      <a16:creationId xmlns:a16="http://schemas.microsoft.com/office/drawing/2014/main" id="{3B71AC8F-4808-4483-9B30-B2EA1BB5C9B0}"/>
                    </a:ext>
                  </a:extLst>
                </p:cNvPr>
                <p:cNvSpPr/>
                <p:nvPr/>
              </p:nvSpPr>
              <p:spPr>
                <a:xfrm>
                  <a:off x="4847131" y="340978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: Rounded Corners 11">
                  <a:extLst>
                    <a:ext uri="{FF2B5EF4-FFF2-40B4-BE49-F238E27FC236}">
                      <a16:creationId xmlns:a16="http://schemas.microsoft.com/office/drawing/2014/main" id="{A10D6ECE-AB80-4D98-9874-618DB9794E39}"/>
                    </a:ext>
                  </a:extLst>
                </p:cNvPr>
                <p:cNvSpPr/>
                <p:nvPr/>
              </p:nvSpPr>
              <p:spPr>
                <a:xfrm>
                  <a:off x="5254533" y="156956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Rectangle: Rounded Corners 11">
                  <a:extLst>
                    <a:ext uri="{FF2B5EF4-FFF2-40B4-BE49-F238E27FC236}">
                      <a16:creationId xmlns:a16="http://schemas.microsoft.com/office/drawing/2014/main" id="{03BF2223-AE0E-4896-9BB0-7492D43EED9A}"/>
                    </a:ext>
                  </a:extLst>
                </p:cNvPr>
                <p:cNvSpPr/>
                <p:nvPr/>
              </p:nvSpPr>
              <p:spPr>
                <a:xfrm>
                  <a:off x="5254540" y="2040067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Rectangle: Rounded Corners 11">
                  <a:extLst>
                    <a:ext uri="{FF2B5EF4-FFF2-40B4-BE49-F238E27FC236}">
                      <a16:creationId xmlns:a16="http://schemas.microsoft.com/office/drawing/2014/main" id="{61474864-99D2-401E-9A1B-20266173A23B}"/>
                    </a:ext>
                  </a:extLst>
                </p:cNvPr>
                <p:cNvSpPr/>
                <p:nvPr/>
              </p:nvSpPr>
              <p:spPr>
                <a:xfrm>
                  <a:off x="5254281" y="2496593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ectangle: Rounded Corners 11">
                  <a:extLst>
                    <a:ext uri="{FF2B5EF4-FFF2-40B4-BE49-F238E27FC236}">
                      <a16:creationId xmlns:a16="http://schemas.microsoft.com/office/drawing/2014/main" id="{5343AD53-6ED8-49E0-AEFD-A2727F347D4C}"/>
                    </a:ext>
                  </a:extLst>
                </p:cNvPr>
                <p:cNvSpPr/>
                <p:nvPr/>
              </p:nvSpPr>
              <p:spPr>
                <a:xfrm>
                  <a:off x="5254281" y="2965824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ectangle: Rounded Corners 11">
                  <a:extLst>
                    <a:ext uri="{FF2B5EF4-FFF2-40B4-BE49-F238E27FC236}">
                      <a16:creationId xmlns:a16="http://schemas.microsoft.com/office/drawing/2014/main" id="{09AF337D-46E2-483E-9C2E-8FB1702FC2D6}"/>
                    </a:ext>
                  </a:extLst>
                </p:cNvPr>
                <p:cNvSpPr/>
                <p:nvPr/>
              </p:nvSpPr>
              <p:spPr>
                <a:xfrm>
                  <a:off x="5255691" y="340978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Rectangle: Rounded Corners 11">
                  <a:extLst>
                    <a:ext uri="{FF2B5EF4-FFF2-40B4-BE49-F238E27FC236}">
                      <a16:creationId xmlns:a16="http://schemas.microsoft.com/office/drawing/2014/main" id="{D0B2A65C-7731-4959-AA45-6B818480186F}"/>
                    </a:ext>
                  </a:extLst>
                </p:cNvPr>
                <p:cNvSpPr/>
                <p:nvPr/>
              </p:nvSpPr>
              <p:spPr>
                <a:xfrm>
                  <a:off x="5726350" y="156956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Rectangle: Rounded Corners 11">
                  <a:extLst>
                    <a:ext uri="{FF2B5EF4-FFF2-40B4-BE49-F238E27FC236}">
                      <a16:creationId xmlns:a16="http://schemas.microsoft.com/office/drawing/2014/main" id="{5D7F8EC2-18C9-452B-94C3-0132162AE09B}"/>
                    </a:ext>
                  </a:extLst>
                </p:cNvPr>
                <p:cNvSpPr/>
                <p:nvPr/>
              </p:nvSpPr>
              <p:spPr>
                <a:xfrm>
                  <a:off x="5726357" y="2040067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Rectangle: Rounded Corners 11">
                  <a:extLst>
                    <a:ext uri="{FF2B5EF4-FFF2-40B4-BE49-F238E27FC236}">
                      <a16:creationId xmlns:a16="http://schemas.microsoft.com/office/drawing/2014/main" id="{1F3AF4F9-EF2A-43D1-B7CE-F003AC720C58}"/>
                    </a:ext>
                  </a:extLst>
                </p:cNvPr>
                <p:cNvSpPr/>
                <p:nvPr/>
              </p:nvSpPr>
              <p:spPr>
                <a:xfrm>
                  <a:off x="5726098" y="2496593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Rectangle: Rounded Corners 11">
                  <a:extLst>
                    <a:ext uri="{FF2B5EF4-FFF2-40B4-BE49-F238E27FC236}">
                      <a16:creationId xmlns:a16="http://schemas.microsoft.com/office/drawing/2014/main" id="{AC379986-7BED-462C-84FA-52CC1EBBBB70}"/>
                    </a:ext>
                  </a:extLst>
                </p:cNvPr>
                <p:cNvSpPr/>
                <p:nvPr/>
              </p:nvSpPr>
              <p:spPr>
                <a:xfrm>
                  <a:off x="5726098" y="2965824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tangle: Rounded Corners 11">
                  <a:extLst>
                    <a:ext uri="{FF2B5EF4-FFF2-40B4-BE49-F238E27FC236}">
                      <a16:creationId xmlns:a16="http://schemas.microsoft.com/office/drawing/2014/main" id="{EAE6E15A-06B6-4623-BC6A-83BF01187B0F}"/>
                    </a:ext>
                  </a:extLst>
                </p:cNvPr>
                <p:cNvSpPr/>
                <p:nvPr/>
              </p:nvSpPr>
              <p:spPr>
                <a:xfrm>
                  <a:off x="5727508" y="340978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Rectangle: Rounded Corners 11">
                  <a:extLst>
                    <a:ext uri="{FF2B5EF4-FFF2-40B4-BE49-F238E27FC236}">
                      <a16:creationId xmlns:a16="http://schemas.microsoft.com/office/drawing/2014/main" id="{EBC48780-55FD-43D0-BC29-AD09F9F5B319}"/>
                    </a:ext>
                  </a:extLst>
                </p:cNvPr>
                <p:cNvSpPr/>
                <p:nvPr/>
              </p:nvSpPr>
              <p:spPr>
                <a:xfrm>
                  <a:off x="6134765" y="156956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Rectangle: Rounded Corners 11">
                  <a:extLst>
                    <a:ext uri="{FF2B5EF4-FFF2-40B4-BE49-F238E27FC236}">
                      <a16:creationId xmlns:a16="http://schemas.microsoft.com/office/drawing/2014/main" id="{FAF426C1-3E6A-4BB8-8439-F253D943D8C5}"/>
                    </a:ext>
                  </a:extLst>
                </p:cNvPr>
                <p:cNvSpPr/>
                <p:nvPr/>
              </p:nvSpPr>
              <p:spPr>
                <a:xfrm>
                  <a:off x="6134772" y="2040067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Rectangle: Rounded Corners 11">
                  <a:extLst>
                    <a:ext uri="{FF2B5EF4-FFF2-40B4-BE49-F238E27FC236}">
                      <a16:creationId xmlns:a16="http://schemas.microsoft.com/office/drawing/2014/main" id="{976C35B0-64EA-4ACC-ABFC-1D1ACD11C0B3}"/>
                    </a:ext>
                  </a:extLst>
                </p:cNvPr>
                <p:cNvSpPr/>
                <p:nvPr/>
              </p:nvSpPr>
              <p:spPr>
                <a:xfrm>
                  <a:off x="6134513" y="2496593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Rectangle: Rounded Corners 11">
                  <a:extLst>
                    <a:ext uri="{FF2B5EF4-FFF2-40B4-BE49-F238E27FC236}">
                      <a16:creationId xmlns:a16="http://schemas.microsoft.com/office/drawing/2014/main" id="{B0901AAF-B9E8-489F-8596-2DA19FE8FFBA}"/>
                    </a:ext>
                  </a:extLst>
                </p:cNvPr>
                <p:cNvSpPr/>
                <p:nvPr/>
              </p:nvSpPr>
              <p:spPr>
                <a:xfrm>
                  <a:off x="6134513" y="2965824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Rectangle: Rounded Corners 11">
                  <a:extLst>
                    <a:ext uri="{FF2B5EF4-FFF2-40B4-BE49-F238E27FC236}">
                      <a16:creationId xmlns:a16="http://schemas.microsoft.com/office/drawing/2014/main" id="{891039A4-02F1-4BC0-ADAC-16FBC3D2C5A2}"/>
                    </a:ext>
                  </a:extLst>
                </p:cNvPr>
                <p:cNvSpPr/>
                <p:nvPr/>
              </p:nvSpPr>
              <p:spPr>
                <a:xfrm>
                  <a:off x="6135923" y="340978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Rectangle: Rounded Corners 11">
                  <a:extLst>
                    <a:ext uri="{FF2B5EF4-FFF2-40B4-BE49-F238E27FC236}">
                      <a16:creationId xmlns:a16="http://schemas.microsoft.com/office/drawing/2014/main" id="{A05E0974-4B65-4108-A44C-7DC1828FDF3C}"/>
                    </a:ext>
                  </a:extLst>
                </p:cNvPr>
                <p:cNvSpPr/>
                <p:nvPr/>
              </p:nvSpPr>
              <p:spPr>
                <a:xfrm>
                  <a:off x="6533568" y="156956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Rectangle: Rounded Corners 11">
                  <a:extLst>
                    <a:ext uri="{FF2B5EF4-FFF2-40B4-BE49-F238E27FC236}">
                      <a16:creationId xmlns:a16="http://schemas.microsoft.com/office/drawing/2014/main" id="{890D6A10-4F3C-43DF-9732-390410C40017}"/>
                    </a:ext>
                  </a:extLst>
                </p:cNvPr>
                <p:cNvSpPr/>
                <p:nvPr/>
              </p:nvSpPr>
              <p:spPr>
                <a:xfrm>
                  <a:off x="6533575" y="2040067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: Rounded Corners 11">
                  <a:extLst>
                    <a:ext uri="{FF2B5EF4-FFF2-40B4-BE49-F238E27FC236}">
                      <a16:creationId xmlns:a16="http://schemas.microsoft.com/office/drawing/2014/main" id="{6FB5EEA3-4132-4876-AB61-390593B89619}"/>
                    </a:ext>
                  </a:extLst>
                </p:cNvPr>
                <p:cNvSpPr/>
                <p:nvPr/>
              </p:nvSpPr>
              <p:spPr>
                <a:xfrm>
                  <a:off x="6533316" y="2496593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Rectangle: Rounded Corners 11">
                  <a:extLst>
                    <a:ext uri="{FF2B5EF4-FFF2-40B4-BE49-F238E27FC236}">
                      <a16:creationId xmlns:a16="http://schemas.microsoft.com/office/drawing/2014/main" id="{8E3C8F1B-95CC-4DC3-A434-74098B364058}"/>
                    </a:ext>
                  </a:extLst>
                </p:cNvPr>
                <p:cNvSpPr/>
                <p:nvPr/>
              </p:nvSpPr>
              <p:spPr>
                <a:xfrm>
                  <a:off x="6533316" y="2965824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Rectangle: Rounded Corners 11">
                  <a:extLst>
                    <a:ext uri="{FF2B5EF4-FFF2-40B4-BE49-F238E27FC236}">
                      <a16:creationId xmlns:a16="http://schemas.microsoft.com/office/drawing/2014/main" id="{838EAD84-86DC-4225-B33D-F987CD576336}"/>
                    </a:ext>
                  </a:extLst>
                </p:cNvPr>
                <p:cNvSpPr/>
                <p:nvPr/>
              </p:nvSpPr>
              <p:spPr>
                <a:xfrm>
                  <a:off x="6534726" y="3409786"/>
                  <a:ext cx="226997" cy="325745"/>
                </a:xfrm>
                <a:prstGeom prst="roundRect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Left Brace 195">
                  <a:extLst>
                    <a:ext uri="{FF2B5EF4-FFF2-40B4-BE49-F238E27FC236}">
                      <a16:creationId xmlns:a16="http://schemas.microsoft.com/office/drawing/2014/main" id="{BA02194B-CE98-4948-AB82-C88F44125F5D}"/>
                    </a:ext>
                  </a:extLst>
                </p:cNvPr>
                <p:cNvSpPr/>
                <p:nvPr/>
              </p:nvSpPr>
              <p:spPr>
                <a:xfrm rot="5400000">
                  <a:off x="2146522" y="212498"/>
                  <a:ext cx="226543" cy="2139670"/>
                </a:xfrm>
                <a:prstGeom prst="leftBrace">
                  <a:avLst/>
                </a:prstGeom>
                <a:solidFill>
                  <a:srgbClr val="274E62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Left Brace 196">
                  <a:extLst>
                    <a:ext uri="{FF2B5EF4-FFF2-40B4-BE49-F238E27FC236}">
                      <a16:creationId xmlns:a16="http://schemas.microsoft.com/office/drawing/2014/main" id="{1021BAEA-969F-4F0C-B448-94734D66B4DE}"/>
                    </a:ext>
                  </a:extLst>
                </p:cNvPr>
                <p:cNvSpPr/>
                <p:nvPr/>
              </p:nvSpPr>
              <p:spPr>
                <a:xfrm rot="5400000">
                  <a:off x="5542701" y="-1029261"/>
                  <a:ext cx="245857" cy="4609227"/>
                </a:xfrm>
                <a:prstGeom prst="leftBrace">
                  <a:avLst/>
                </a:prstGeom>
                <a:solidFill>
                  <a:srgbClr val="274E62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6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2DA55A60-FCB7-4A1C-BBF1-680BC7FA15EE}"/>
                    </a:ext>
                  </a:extLst>
                </p:cNvPr>
                <p:cNvSpPr txBox="1"/>
                <p:nvPr/>
              </p:nvSpPr>
              <p:spPr>
                <a:xfrm>
                  <a:off x="1944642" y="812456"/>
                  <a:ext cx="785803" cy="339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internal</a:t>
                  </a:r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84F517ED-D77E-4297-A16A-99F720BED7AF}"/>
                    </a:ext>
                  </a:extLst>
                </p:cNvPr>
                <p:cNvSpPr txBox="1"/>
                <p:nvPr/>
              </p:nvSpPr>
              <p:spPr>
                <a:xfrm>
                  <a:off x="5293968" y="835252"/>
                  <a:ext cx="820172" cy="339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external</a:t>
                  </a:r>
                </a:p>
              </p:txBody>
            </p:sp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3E893B65-ACF2-47CD-BEE6-256C5E9FDBE7}"/>
                    </a:ext>
                  </a:extLst>
                </p:cNvPr>
                <p:cNvGrpSpPr/>
                <p:nvPr/>
              </p:nvGrpSpPr>
              <p:grpSpPr>
                <a:xfrm>
                  <a:off x="6914085" y="1564883"/>
                  <a:ext cx="228407" cy="2165965"/>
                  <a:chOff x="1586617" y="1582529"/>
                  <a:chExt cx="228407" cy="2165965"/>
                </a:xfrm>
                <a:solidFill>
                  <a:schemeClr val="tx1">
                    <a:alpha val="20000"/>
                  </a:schemeClr>
                </a:solidFill>
              </p:grpSpPr>
              <p:sp>
                <p:nvSpPr>
                  <p:cNvPr id="217" name="Rectangle: Rounded Corners 11">
                    <a:extLst>
                      <a:ext uri="{FF2B5EF4-FFF2-40B4-BE49-F238E27FC236}">
                        <a16:creationId xmlns:a16="http://schemas.microsoft.com/office/drawing/2014/main" id="{A6B3D317-0528-462B-9B25-9974EB8E3974}"/>
                      </a:ext>
                    </a:extLst>
                  </p:cNvPr>
                  <p:cNvSpPr/>
                  <p:nvPr/>
                </p:nvSpPr>
                <p:spPr>
                  <a:xfrm>
                    <a:off x="1586869" y="1582529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3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8" name="Rectangle: Rounded Corners 11">
                    <a:extLst>
                      <a:ext uri="{FF2B5EF4-FFF2-40B4-BE49-F238E27FC236}">
                        <a16:creationId xmlns:a16="http://schemas.microsoft.com/office/drawing/2014/main" id="{7CE85692-52FF-4EC7-85B2-D9215298A7CC}"/>
                      </a:ext>
                    </a:extLst>
                  </p:cNvPr>
                  <p:cNvSpPr/>
                  <p:nvPr/>
                </p:nvSpPr>
                <p:spPr>
                  <a:xfrm>
                    <a:off x="1586876" y="2053030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9" name="Rectangle: Rounded Corners 11">
                    <a:extLst>
                      <a:ext uri="{FF2B5EF4-FFF2-40B4-BE49-F238E27FC236}">
                        <a16:creationId xmlns:a16="http://schemas.microsoft.com/office/drawing/2014/main" id="{86E1879F-022A-459D-86E0-777555A8851D}"/>
                      </a:ext>
                    </a:extLst>
                  </p:cNvPr>
                  <p:cNvSpPr/>
                  <p:nvPr/>
                </p:nvSpPr>
                <p:spPr>
                  <a:xfrm>
                    <a:off x="1586617" y="2509556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0" name="Rectangle: Rounded Corners 11">
                    <a:extLst>
                      <a:ext uri="{FF2B5EF4-FFF2-40B4-BE49-F238E27FC236}">
                        <a16:creationId xmlns:a16="http://schemas.microsoft.com/office/drawing/2014/main" id="{D652FC55-6EB8-4B71-8897-661DDE8712E6}"/>
                      </a:ext>
                    </a:extLst>
                  </p:cNvPr>
                  <p:cNvSpPr/>
                  <p:nvPr/>
                </p:nvSpPr>
                <p:spPr>
                  <a:xfrm>
                    <a:off x="1586617" y="2978787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1" name="Rectangle: Rounded Corners 11">
                    <a:extLst>
                      <a:ext uri="{FF2B5EF4-FFF2-40B4-BE49-F238E27FC236}">
                        <a16:creationId xmlns:a16="http://schemas.microsoft.com/office/drawing/2014/main" id="{0ED52186-4093-4E4B-A057-AB745EC29D34}"/>
                      </a:ext>
                    </a:extLst>
                  </p:cNvPr>
                  <p:cNvSpPr/>
                  <p:nvPr/>
                </p:nvSpPr>
                <p:spPr>
                  <a:xfrm>
                    <a:off x="1588027" y="3422749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6FA0B7F8-73E7-40A0-8948-E201151AB99C}"/>
                    </a:ext>
                  </a:extLst>
                </p:cNvPr>
                <p:cNvGrpSpPr/>
                <p:nvPr/>
              </p:nvGrpSpPr>
              <p:grpSpPr>
                <a:xfrm>
                  <a:off x="7272708" y="1568918"/>
                  <a:ext cx="228407" cy="2165965"/>
                  <a:chOff x="1586617" y="1582529"/>
                  <a:chExt cx="228407" cy="2165965"/>
                </a:xfrm>
                <a:solidFill>
                  <a:schemeClr val="tx1">
                    <a:alpha val="20000"/>
                  </a:schemeClr>
                </a:solidFill>
              </p:grpSpPr>
              <p:sp>
                <p:nvSpPr>
                  <p:cNvPr id="213" name="Rectangle: Rounded Corners 11">
                    <a:extLst>
                      <a:ext uri="{FF2B5EF4-FFF2-40B4-BE49-F238E27FC236}">
                        <a16:creationId xmlns:a16="http://schemas.microsoft.com/office/drawing/2014/main" id="{23505689-E279-4971-906F-59F3248F216E}"/>
                      </a:ext>
                    </a:extLst>
                  </p:cNvPr>
                  <p:cNvSpPr/>
                  <p:nvPr/>
                </p:nvSpPr>
                <p:spPr>
                  <a:xfrm>
                    <a:off x="1586869" y="1582529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Rectangle: Rounded Corners 11">
                    <a:extLst>
                      <a:ext uri="{FF2B5EF4-FFF2-40B4-BE49-F238E27FC236}">
                        <a16:creationId xmlns:a16="http://schemas.microsoft.com/office/drawing/2014/main" id="{9328F9A7-D0C2-40A3-9B65-B5E79EA60C63}"/>
                      </a:ext>
                    </a:extLst>
                  </p:cNvPr>
                  <p:cNvSpPr/>
                  <p:nvPr/>
                </p:nvSpPr>
                <p:spPr>
                  <a:xfrm>
                    <a:off x="1586876" y="2053030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" name="Rectangle: Rounded Corners 11">
                    <a:extLst>
                      <a:ext uri="{FF2B5EF4-FFF2-40B4-BE49-F238E27FC236}">
                        <a16:creationId xmlns:a16="http://schemas.microsoft.com/office/drawing/2014/main" id="{799B2A38-1125-49D5-8E7B-4574D3AAE1E5}"/>
                      </a:ext>
                    </a:extLst>
                  </p:cNvPr>
                  <p:cNvSpPr/>
                  <p:nvPr/>
                </p:nvSpPr>
                <p:spPr>
                  <a:xfrm>
                    <a:off x="1586617" y="2509556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Rectangle: Rounded Corners 11">
                    <a:extLst>
                      <a:ext uri="{FF2B5EF4-FFF2-40B4-BE49-F238E27FC236}">
                        <a16:creationId xmlns:a16="http://schemas.microsoft.com/office/drawing/2014/main" id="{60D10B9B-D561-4DCD-9211-C8F0696B890D}"/>
                      </a:ext>
                    </a:extLst>
                  </p:cNvPr>
                  <p:cNvSpPr/>
                  <p:nvPr/>
                </p:nvSpPr>
                <p:spPr>
                  <a:xfrm>
                    <a:off x="1588027" y="3422749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057C80ED-96F3-4CFC-AF79-9BA4353165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83372" y="1467364"/>
                  <a:ext cx="0" cy="2320676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D8B2F793-582A-4CF1-B1C6-7C2D5F4912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01998" y="1459801"/>
                  <a:ext cx="0" cy="2320676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CA6A58C7-1C28-4BEE-B782-1552CB80276D}"/>
                    </a:ext>
                  </a:extLst>
                </p:cNvPr>
                <p:cNvGrpSpPr/>
                <p:nvPr/>
              </p:nvGrpSpPr>
              <p:grpSpPr>
                <a:xfrm>
                  <a:off x="7647753" y="1561046"/>
                  <a:ext cx="227256" cy="1722003"/>
                  <a:chOff x="1586617" y="1582529"/>
                  <a:chExt cx="227256" cy="1722003"/>
                </a:xfrm>
                <a:solidFill>
                  <a:schemeClr val="tx1">
                    <a:alpha val="20000"/>
                  </a:schemeClr>
                </a:solidFill>
              </p:grpSpPr>
              <p:sp>
                <p:nvSpPr>
                  <p:cNvPr id="209" name="Rectangle: Rounded Corners 11">
                    <a:extLst>
                      <a:ext uri="{FF2B5EF4-FFF2-40B4-BE49-F238E27FC236}">
                        <a16:creationId xmlns:a16="http://schemas.microsoft.com/office/drawing/2014/main" id="{D22DF6A8-F3D6-4877-BC88-9D77C78EE02C}"/>
                      </a:ext>
                    </a:extLst>
                  </p:cNvPr>
                  <p:cNvSpPr/>
                  <p:nvPr/>
                </p:nvSpPr>
                <p:spPr>
                  <a:xfrm>
                    <a:off x="1586869" y="1582529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0" name="Rectangle: Rounded Corners 11">
                    <a:extLst>
                      <a:ext uri="{FF2B5EF4-FFF2-40B4-BE49-F238E27FC236}">
                        <a16:creationId xmlns:a16="http://schemas.microsoft.com/office/drawing/2014/main" id="{E7C159B4-2599-4543-B761-AEF97E405A27}"/>
                      </a:ext>
                    </a:extLst>
                  </p:cNvPr>
                  <p:cNvSpPr/>
                  <p:nvPr/>
                </p:nvSpPr>
                <p:spPr>
                  <a:xfrm>
                    <a:off x="1586876" y="2053030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1" name="Rectangle: Rounded Corners 11">
                    <a:extLst>
                      <a:ext uri="{FF2B5EF4-FFF2-40B4-BE49-F238E27FC236}">
                        <a16:creationId xmlns:a16="http://schemas.microsoft.com/office/drawing/2014/main" id="{F38598BE-E9DE-4BBF-8CA6-6C56F050C836}"/>
                      </a:ext>
                    </a:extLst>
                  </p:cNvPr>
                  <p:cNvSpPr/>
                  <p:nvPr/>
                </p:nvSpPr>
                <p:spPr>
                  <a:xfrm>
                    <a:off x="1586617" y="2509556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2" name="Rectangle: Rounded Corners 11">
                    <a:extLst>
                      <a:ext uri="{FF2B5EF4-FFF2-40B4-BE49-F238E27FC236}">
                        <a16:creationId xmlns:a16="http://schemas.microsoft.com/office/drawing/2014/main" id="{16F13D99-93C8-442C-B639-E21EC7F1C379}"/>
                      </a:ext>
                    </a:extLst>
                  </p:cNvPr>
                  <p:cNvSpPr/>
                  <p:nvPr/>
                </p:nvSpPr>
                <p:spPr>
                  <a:xfrm>
                    <a:off x="1586617" y="2978787"/>
                    <a:ext cx="226997" cy="325745"/>
                  </a:xfrm>
                  <a:prstGeom prst="roundRect">
                    <a:avLst/>
                  </a:prstGeom>
                  <a:solidFill>
                    <a:schemeClr val="tx1">
                      <a:alpha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21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896D257E-A5D6-4457-9DF2-B0918F01D4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48209" y="1263923"/>
                  <a:ext cx="22034" cy="2540446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CD9B5CEA-A15A-4E73-AF88-FFA9FF8EF63F}"/>
                    </a:ext>
                  </a:extLst>
                </p:cNvPr>
                <p:cNvSpPr txBox="1"/>
                <p:nvPr/>
              </p:nvSpPr>
              <p:spPr>
                <a:xfrm rot="2607313">
                  <a:off x="6774022" y="4148210"/>
                  <a:ext cx="1283099" cy="2385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Smartphone data</a:t>
                  </a:r>
                </a:p>
              </p:txBody>
            </p:sp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CC4794D4-A210-45C5-BB49-806C0BE88FCC}"/>
                    </a:ext>
                  </a:extLst>
                </p:cNvPr>
                <p:cNvSpPr txBox="1"/>
                <p:nvPr/>
              </p:nvSpPr>
              <p:spPr>
                <a:xfrm rot="2607313">
                  <a:off x="7156648" y="4172186"/>
                  <a:ext cx="1283099" cy="2385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Sensor (IoT) data</a:t>
                  </a:r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38975DB7-E3CD-4796-8F9E-E30777B1AD7C}"/>
                    </a:ext>
                  </a:extLst>
                </p:cNvPr>
                <p:cNvSpPr txBox="1"/>
                <p:nvPr/>
              </p:nvSpPr>
              <p:spPr>
                <a:xfrm rot="2607313">
                  <a:off x="7509196" y="4285127"/>
                  <a:ext cx="1585642" cy="2385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l" defTabSz="8229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6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E625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Image (meta)data</a:t>
                  </a:r>
                </a:p>
              </p:txBody>
            </p:sp>
          </p:grpSp>
          <p:sp>
            <p:nvSpPr>
              <p:cNvPr id="100" name="Rectangle: Rounded Corners 11">
                <a:extLst>
                  <a:ext uri="{FF2B5EF4-FFF2-40B4-BE49-F238E27FC236}">
                    <a16:creationId xmlns:a16="http://schemas.microsoft.com/office/drawing/2014/main" id="{EC535A55-E1DE-494C-A339-A9ABB58AEA2D}"/>
                  </a:ext>
                </a:extLst>
              </p:cNvPr>
              <p:cNvSpPr/>
              <p:nvPr/>
            </p:nvSpPr>
            <p:spPr>
              <a:xfrm>
                <a:off x="7232928" y="3385619"/>
                <a:ext cx="226997" cy="325745"/>
              </a:xfrm>
              <a:prstGeom prst="roundRect">
                <a:avLst/>
              </a:pr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216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8" name="Rectangle: Rounded Corners 11">
              <a:extLst>
                <a:ext uri="{FF2B5EF4-FFF2-40B4-BE49-F238E27FC236}">
                  <a16:creationId xmlns:a16="http://schemas.microsoft.com/office/drawing/2014/main" id="{6EFEE798-B0EB-4EA9-8459-297669F3CA1F}"/>
                </a:ext>
              </a:extLst>
            </p:cNvPr>
            <p:cNvSpPr/>
            <p:nvPr/>
          </p:nvSpPr>
          <p:spPr>
            <a:xfrm>
              <a:off x="6865712" y="2953391"/>
              <a:ext cx="226997" cy="325745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21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2" name="TextBox 251">
            <a:extLst>
              <a:ext uri="{FF2B5EF4-FFF2-40B4-BE49-F238E27FC236}">
                <a16:creationId xmlns:a16="http://schemas.microsoft.com/office/drawing/2014/main" id="{60CF1B65-8AE2-4E3C-B3CC-85D5FE665AF9}"/>
              </a:ext>
            </a:extLst>
          </p:cNvPr>
          <p:cNvSpPr txBox="1"/>
          <p:nvPr/>
        </p:nvSpPr>
        <p:spPr>
          <a:xfrm>
            <a:off x="832116" y="6454658"/>
            <a:ext cx="3892709" cy="558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E5A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E5A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E5A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Hunter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E5A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E5A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(forthcoming)</a:t>
            </a:r>
          </a:p>
        </p:txBody>
      </p:sp>
      <p:sp>
        <p:nvSpPr>
          <p:cNvPr id="253" name="Slide Number Placeholder 3">
            <a:extLst>
              <a:ext uri="{FF2B5EF4-FFF2-40B4-BE49-F238E27FC236}">
                <a16:creationId xmlns:a16="http://schemas.microsoft.com/office/drawing/2014/main" id="{70BFE78C-E439-4381-A550-AD63688A59A3}"/>
              </a:ext>
            </a:extLst>
          </p:cNvPr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5029200" algn="r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200" dirty="0" smtClean="0">
                <a:solidFill>
                  <a:schemeClr val="bg1"/>
                </a:solidFill>
              </a:rPr>
              <a:t>5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74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1E6E9-A8C0-4037-B3F0-B1440760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18" y="1841649"/>
            <a:ext cx="8229600" cy="2557868"/>
          </a:xfrm>
        </p:spPr>
        <p:txBody>
          <a:bodyPr>
            <a:normAutofit/>
          </a:bodyPr>
          <a:lstStyle/>
          <a:p>
            <a:pPr algn="l"/>
            <a:r>
              <a:rPr lang="en-ZA" sz="2800" dirty="0" smtClean="0">
                <a:solidFill>
                  <a:srgbClr val="6DA9B8"/>
                </a:solidFill>
              </a:rPr>
              <a:t>For supervisors, digitalisation presents a “moving target in a moving environment”</a:t>
            </a:r>
            <a:br>
              <a:rPr lang="en-ZA" sz="2800" dirty="0" smtClean="0">
                <a:solidFill>
                  <a:srgbClr val="6DA9B8"/>
                </a:solidFill>
              </a:rPr>
            </a:br>
            <a:endParaRPr lang="en-ZA" sz="2800" dirty="0">
              <a:solidFill>
                <a:srgbClr val="6DA9B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FE78C-E439-4381-A550-AD63688A59A3}"/>
              </a:ext>
            </a:extLst>
          </p:cNvPr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5029200" algn="r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2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727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9D9C-959D-43A3-986C-B4FF2350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3" y="68263"/>
            <a:ext cx="8919657" cy="1143000"/>
          </a:xfrm>
        </p:spPr>
        <p:txBody>
          <a:bodyPr/>
          <a:lstStyle/>
          <a:p>
            <a:r>
              <a:rPr lang="en-ZA" u="none" dirty="0"/>
              <a:t>Supervisory issues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3DC83-FA99-4861-A60E-F21047A18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C05A4-E80A-4DD3-8937-9537F4BBDDD9}"/>
              </a:ext>
            </a:extLst>
          </p:cNvPr>
          <p:cNvSpPr txBox="1"/>
          <p:nvPr/>
        </p:nvSpPr>
        <p:spPr>
          <a:xfrm>
            <a:off x="66418" y="6541245"/>
            <a:ext cx="4456852" cy="2854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>
              <a:spcBef>
                <a:spcPts val="600"/>
              </a:spcBef>
              <a:buSzPct val="100000"/>
              <a:defRPr/>
            </a:pPr>
            <a:r>
              <a:rPr lang="en-ZA" sz="900" dirty="0">
                <a:solidFill>
                  <a:srgbClr val="666666"/>
                </a:solidFill>
                <a:latin typeface="Avenir"/>
              </a:rPr>
              <a:t>Source: Consultation Draft IAIS Issues Paper on the Increasing use of digital technology in insurance and its potential impact on consumer outcomes, July 2018 </a:t>
            </a:r>
            <a:endParaRPr lang="en-US" sz="900" noProof="0" dirty="0">
              <a:solidFill>
                <a:srgbClr val="666666"/>
              </a:solidFill>
              <a:latin typeface="Avenir"/>
            </a:endParaRPr>
          </a:p>
        </p:txBody>
      </p:sp>
      <p:grpSp>
        <p:nvGrpSpPr>
          <p:cNvPr id="14" name="Grupo 18"/>
          <p:cNvGrpSpPr/>
          <p:nvPr/>
        </p:nvGrpSpPr>
        <p:grpSpPr>
          <a:xfrm>
            <a:off x="156940" y="1460583"/>
            <a:ext cx="3552171" cy="460797"/>
            <a:chOff x="163897" y="1147670"/>
            <a:chExt cx="2479479" cy="340468"/>
          </a:xfrm>
        </p:grpSpPr>
        <p:sp>
          <p:nvSpPr>
            <p:cNvPr id="15" name="Rectángulo 37"/>
            <p:cNvSpPr/>
            <p:nvPr/>
          </p:nvSpPr>
          <p:spPr>
            <a:xfrm>
              <a:off x="163897" y="1147670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Rectángulo 38"/>
            <p:cNvSpPr/>
            <p:nvPr/>
          </p:nvSpPr>
          <p:spPr>
            <a:xfrm>
              <a:off x="199853" y="1201941"/>
              <a:ext cx="2443523" cy="272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1. New tools</a:t>
              </a:r>
              <a:endParaRPr lang="en-GB" b="1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17" name="Grupo 19"/>
          <p:cNvGrpSpPr/>
          <p:nvPr/>
        </p:nvGrpSpPr>
        <p:grpSpPr>
          <a:xfrm>
            <a:off x="159831" y="2949218"/>
            <a:ext cx="3497769" cy="621345"/>
            <a:chOff x="146836" y="1832792"/>
            <a:chExt cx="2443523" cy="340468"/>
          </a:xfrm>
        </p:grpSpPr>
        <p:sp>
          <p:nvSpPr>
            <p:cNvPr id="18" name="Rectángulo 35"/>
            <p:cNvSpPr/>
            <p:nvPr/>
          </p:nvSpPr>
          <p:spPr>
            <a:xfrm>
              <a:off x="146836" y="1832792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Rectángulo 36"/>
            <p:cNvSpPr/>
            <p:nvPr/>
          </p:nvSpPr>
          <p:spPr>
            <a:xfrm>
              <a:off x="146836" y="1926749"/>
              <a:ext cx="2443523" cy="20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2. Supervisory capacity and skills</a:t>
              </a:r>
              <a:endParaRPr lang="en-GB" b="1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sp>
        <p:nvSpPr>
          <p:cNvPr id="20" name="Shape 3988"/>
          <p:cNvSpPr txBox="1">
            <a:spLocks/>
          </p:cNvSpPr>
          <p:nvPr/>
        </p:nvSpPr>
        <p:spPr>
          <a:xfrm>
            <a:off x="154003" y="2071719"/>
            <a:ext cx="4011974" cy="43913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Supervisors need to </a:t>
            </a:r>
            <a:r>
              <a:rPr lang="en-US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become data driven</a:t>
            </a:r>
            <a:r>
              <a:rPr lang="en-US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.</a:t>
            </a:r>
            <a:endParaRPr lang="en-US" sz="1600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</a:endParaRPr>
          </a:p>
        </p:txBody>
      </p:sp>
      <p:sp>
        <p:nvSpPr>
          <p:cNvPr id="21" name="Rectángulo 54"/>
          <p:cNvSpPr/>
          <p:nvPr/>
        </p:nvSpPr>
        <p:spPr>
          <a:xfrm>
            <a:off x="159831" y="3837307"/>
            <a:ext cx="3114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Different skills-set </a:t>
            </a:r>
            <a:r>
              <a:rPr lang="en-GB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needed</a:t>
            </a:r>
            <a:r>
              <a:rPr lang="en-US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.</a:t>
            </a:r>
            <a:endParaRPr lang="en-GB" sz="1600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  <a:sym typeface="Titillium Web Light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876667" y="1460583"/>
            <a:ext cx="3689706" cy="2607014"/>
            <a:chOff x="4876667" y="1561934"/>
            <a:chExt cx="3689706" cy="2607014"/>
          </a:xfrm>
        </p:grpSpPr>
        <p:sp>
          <p:nvSpPr>
            <p:cNvPr id="22" name="Freihandform 21"/>
            <p:cNvSpPr/>
            <p:nvPr/>
          </p:nvSpPr>
          <p:spPr>
            <a:xfrm>
              <a:off x="4876667" y="1561934"/>
              <a:ext cx="3689706" cy="906649"/>
            </a:xfrm>
            <a:custGeom>
              <a:avLst/>
              <a:gdLst>
                <a:gd name="connsiteX0" fmla="*/ 0 w 3689706"/>
                <a:gd name="connsiteY0" fmla="*/ 0 h 906649"/>
                <a:gd name="connsiteX1" fmla="*/ 3689706 w 3689706"/>
                <a:gd name="connsiteY1" fmla="*/ 0 h 906649"/>
                <a:gd name="connsiteX2" fmla="*/ 3689706 w 3689706"/>
                <a:gd name="connsiteY2" fmla="*/ 906649 h 906649"/>
                <a:gd name="connsiteX3" fmla="*/ 0 w 3689706"/>
                <a:gd name="connsiteY3" fmla="*/ 906649 h 906649"/>
                <a:gd name="connsiteX4" fmla="*/ 0 w 3689706"/>
                <a:gd name="connsiteY4" fmla="*/ 0 h 90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9706" h="906649">
                  <a:moveTo>
                    <a:pt x="0" y="0"/>
                  </a:moveTo>
                  <a:lnTo>
                    <a:pt x="3689706" y="0"/>
                  </a:lnTo>
                  <a:lnTo>
                    <a:pt x="3689706" y="906649"/>
                  </a:lnTo>
                  <a:lnTo>
                    <a:pt x="0" y="90664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D3EBD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b="1" kern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SupTech</a:t>
              </a:r>
              <a:r>
                <a:rPr lang="de-DE" sz="20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sz="2000" b="1" kern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solutions</a:t>
              </a:r>
              <a:endParaRPr lang="de-DE" sz="20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4876667" y="3050569"/>
              <a:ext cx="3689706" cy="1118379"/>
            </a:xfrm>
            <a:custGeom>
              <a:avLst/>
              <a:gdLst>
                <a:gd name="connsiteX0" fmla="*/ 0 w 3689706"/>
                <a:gd name="connsiteY0" fmla="*/ 0 h 1118379"/>
                <a:gd name="connsiteX1" fmla="*/ 3689706 w 3689706"/>
                <a:gd name="connsiteY1" fmla="*/ 0 h 1118379"/>
                <a:gd name="connsiteX2" fmla="*/ 3689706 w 3689706"/>
                <a:gd name="connsiteY2" fmla="*/ 1118379 h 1118379"/>
                <a:gd name="connsiteX3" fmla="*/ 0 w 3689706"/>
                <a:gd name="connsiteY3" fmla="*/ 1118379 h 1118379"/>
                <a:gd name="connsiteX4" fmla="*/ 0 w 3689706"/>
                <a:gd name="connsiteY4" fmla="*/ 0 h 111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9706" h="1118379">
                  <a:moveTo>
                    <a:pt x="0" y="0"/>
                  </a:moveTo>
                  <a:lnTo>
                    <a:pt x="3689706" y="0"/>
                  </a:lnTo>
                  <a:lnTo>
                    <a:pt x="3689706" y="1118379"/>
                  </a:lnTo>
                  <a:lnTo>
                    <a:pt x="0" y="111837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D3EBD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</a:pPr>
              <a:r>
                <a:rPr lang="de-DE" sz="2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Interdisciplinary</a:t>
              </a:r>
              <a:r>
                <a:rPr lang="de-D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</a:pPr>
              <a:r>
                <a:rPr lang="de-DE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supervisory</a:t>
              </a:r>
              <a:r>
                <a:rPr lang="de-DE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sz="2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teams</a:t>
              </a:r>
              <a:endPara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5" name="Freihandform 24"/>
          <p:cNvSpPr/>
          <p:nvPr/>
        </p:nvSpPr>
        <p:spPr>
          <a:xfrm>
            <a:off x="4876667" y="4525502"/>
            <a:ext cx="3689706" cy="906649"/>
          </a:xfrm>
          <a:custGeom>
            <a:avLst/>
            <a:gdLst>
              <a:gd name="connsiteX0" fmla="*/ 0 w 3689706"/>
              <a:gd name="connsiteY0" fmla="*/ 0 h 906649"/>
              <a:gd name="connsiteX1" fmla="*/ 3689706 w 3689706"/>
              <a:gd name="connsiteY1" fmla="*/ 0 h 906649"/>
              <a:gd name="connsiteX2" fmla="*/ 3689706 w 3689706"/>
              <a:gd name="connsiteY2" fmla="*/ 906649 h 906649"/>
              <a:gd name="connsiteX3" fmla="*/ 0 w 3689706"/>
              <a:gd name="connsiteY3" fmla="*/ 906649 h 906649"/>
              <a:gd name="connsiteX4" fmla="*/ 0 w 3689706"/>
              <a:gd name="connsiteY4" fmla="*/ 0 h 90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9706" h="906649">
                <a:moveTo>
                  <a:pt x="0" y="0"/>
                </a:moveTo>
                <a:lnTo>
                  <a:pt x="3689706" y="0"/>
                </a:lnTo>
                <a:lnTo>
                  <a:pt x="3689706" y="906649"/>
                </a:lnTo>
                <a:lnTo>
                  <a:pt x="0" y="90664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D3EB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Cross-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supervisory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cross-jurisdictional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cooperation</a:t>
            </a:r>
            <a:endParaRPr lang="de-DE" sz="2000" b="1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Grupo 18"/>
          <p:cNvGrpSpPr/>
          <p:nvPr/>
        </p:nvGrpSpPr>
        <p:grpSpPr>
          <a:xfrm>
            <a:off x="229649" y="4525502"/>
            <a:ext cx="3552171" cy="460797"/>
            <a:chOff x="163897" y="1147670"/>
            <a:chExt cx="2479479" cy="340468"/>
          </a:xfrm>
        </p:grpSpPr>
        <p:sp>
          <p:nvSpPr>
            <p:cNvPr id="27" name="Rectángulo 37"/>
            <p:cNvSpPr/>
            <p:nvPr/>
          </p:nvSpPr>
          <p:spPr>
            <a:xfrm>
              <a:off x="163897" y="1147670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8" name="Rectángulo 38"/>
            <p:cNvSpPr/>
            <p:nvPr/>
          </p:nvSpPr>
          <p:spPr>
            <a:xfrm>
              <a:off x="199853" y="1201941"/>
              <a:ext cx="2443523" cy="272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3</a:t>
              </a:r>
              <a:r>
                <a:rPr lang="en-GB" b="1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. Supervisory cooperation</a:t>
              </a:r>
              <a:endParaRPr lang="en-GB" b="1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sp>
        <p:nvSpPr>
          <p:cNvPr id="29" name="Shape 3988"/>
          <p:cNvSpPr txBox="1">
            <a:spLocks/>
          </p:cNvSpPr>
          <p:nvPr/>
        </p:nvSpPr>
        <p:spPr>
          <a:xfrm>
            <a:off x="208452" y="5134497"/>
            <a:ext cx="4011974" cy="43913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Increasing </a:t>
            </a:r>
            <a:r>
              <a:rPr lang="en-US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interconnectedness</a:t>
            </a:r>
            <a:endParaRPr lang="en-US" sz="1600" b="1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</a:endParaRPr>
          </a:p>
          <a:p>
            <a:r>
              <a:rPr lang="en-US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Innovations </a:t>
            </a:r>
            <a:r>
              <a:rPr lang="en-US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do not stop at borders</a:t>
            </a:r>
            <a:r>
              <a:rPr lang="en-US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.</a:t>
            </a:r>
            <a:endParaRPr lang="en-US" sz="1600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</a:endParaRPr>
          </a:p>
        </p:txBody>
      </p:sp>
    </p:spTree>
    <p:extLst>
      <p:ext uri="{BB962C8B-B14F-4D97-AF65-F5344CB8AC3E}">
        <p14:creationId xmlns:p14="http://schemas.microsoft.com/office/powerpoint/2010/main" val="60765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9D9C-959D-43A3-986C-B4FF2350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3" y="68263"/>
            <a:ext cx="8919657" cy="1143000"/>
          </a:xfrm>
        </p:spPr>
        <p:txBody>
          <a:bodyPr/>
          <a:lstStyle/>
          <a:p>
            <a:r>
              <a:rPr lang="en-ZA" u="none" dirty="0"/>
              <a:t>Supervisory </a:t>
            </a:r>
            <a:r>
              <a:rPr lang="en-ZA" u="none" dirty="0" smtClean="0"/>
              <a:t>issues II</a:t>
            </a:r>
            <a:endParaRPr lang="en-ZA" u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3DC83-FA99-4861-A60E-F21047A18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C05A4-E80A-4DD3-8937-9537F4BBDDD9}"/>
              </a:ext>
            </a:extLst>
          </p:cNvPr>
          <p:cNvSpPr txBox="1"/>
          <p:nvPr/>
        </p:nvSpPr>
        <p:spPr>
          <a:xfrm>
            <a:off x="66417" y="6538912"/>
            <a:ext cx="4810249" cy="319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>
              <a:spcBef>
                <a:spcPts val="600"/>
              </a:spcBef>
              <a:buSzPct val="100000"/>
              <a:defRPr/>
            </a:pPr>
            <a:r>
              <a:rPr lang="en-ZA" sz="900" dirty="0">
                <a:solidFill>
                  <a:srgbClr val="666666"/>
                </a:solidFill>
                <a:latin typeface="Avenir"/>
              </a:rPr>
              <a:t>Source: Consultation Draft IAIS Issues Paper on the Increasing use of digital technology in insurance and its potential impact on consumer outcomes, July 2018 </a:t>
            </a:r>
            <a:r>
              <a:rPr lang="en-ZA" sz="900" dirty="0" smtClean="0">
                <a:solidFill>
                  <a:srgbClr val="666666"/>
                </a:solidFill>
                <a:latin typeface="Avenir"/>
              </a:rPr>
              <a:t>and Author’s own</a:t>
            </a:r>
            <a:endParaRPr lang="en-US" sz="900" noProof="0" dirty="0">
              <a:solidFill>
                <a:srgbClr val="666666"/>
              </a:solidFill>
              <a:latin typeface="Avenir"/>
            </a:endParaRPr>
          </a:p>
        </p:txBody>
      </p:sp>
      <p:grpSp>
        <p:nvGrpSpPr>
          <p:cNvPr id="14" name="Grupo 18"/>
          <p:cNvGrpSpPr/>
          <p:nvPr/>
        </p:nvGrpSpPr>
        <p:grpSpPr>
          <a:xfrm>
            <a:off x="156940" y="1460583"/>
            <a:ext cx="3552171" cy="460797"/>
            <a:chOff x="163897" y="1147670"/>
            <a:chExt cx="2479479" cy="340468"/>
          </a:xfrm>
        </p:grpSpPr>
        <p:sp>
          <p:nvSpPr>
            <p:cNvPr id="15" name="Rectángulo 37"/>
            <p:cNvSpPr/>
            <p:nvPr/>
          </p:nvSpPr>
          <p:spPr>
            <a:xfrm>
              <a:off x="163897" y="1147670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Rectángulo 38"/>
            <p:cNvSpPr/>
            <p:nvPr/>
          </p:nvSpPr>
          <p:spPr>
            <a:xfrm>
              <a:off x="199853" y="1201941"/>
              <a:ext cx="2443523" cy="272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4</a:t>
              </a:r>
              <a:r>
                <a:rPr lang="en-GB" b="1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. Regulatory arbitrage</a:t>
              </a:r>
              <a:endParaRPr lang="en-GB" b="1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17" name="Grupo 19"/>
          <p:cNvGrpSpPr/>
          <p:nvPr/>
        </p:nvGrpSpPr>
        <p:grpSpPr>
          <a:xfrm>
            <a:off x="159831" y="3675726"/>
            <a:ext cx="3546390" cy="621345"/>
            <a:chOff x="146836" y="1832792"/>
            <a:chExt cx="2477489" cy="340468"/>
          </a:xfrm>
        </p:grpSpPr>
        <p:sp>
          <p:nvSpPr>
            <p:cNvPr id="18" name="Rectángulo 35"/>
            <p:cNvSpPr/>
            <p:nvPr/>
          </p:nvSpPr>
          <p:spPr>
            <a:xfrm>
              <a:off x="146836" y="1832792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Rectángulo 36"/>
            <p:cNvSpPr/>
            <p:nvPr/>
          </p:nvSpPr>
          <p:spPr>
            <a:xfrm>
              <a:off x="180802" y="1919418"/>
              <a:ext cx="2443523" cy="20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5</a:t>
              </a:r>
              <a:r>
                <a:rPr lang="en-GB" b="1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. Information Security</a:t>
              </a:r>
              <a:endParaRPr lang="en-GB" b="1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sp>
        <p:nvSpPr>
          <p:cNvPr id="20" name="Shape 3988"/>
          <p:cNvSpPr txBox="1">
            <a:spLocks/>
          </p:cNvSpPr>
          <p:nvPr/>
        </p:nvSpPr>
        <p:spPr>
          <a:xfrm>
            <a:off x="154003" y="2071719"/>
            <a:ext cx="4011974" cy="43913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Speed </a:t>
            </a:r>
            <a:r>
              <a:rPr lang="en-US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of technological innovations &amp; </a:t>
            </a:r>
            <a:r>
              <a:rPr lang="en-US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new players</a:t>
            </a:r>
            <a:r>
              <a:rPr lang="en-US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 and </a:t>
            </a:r>
            <a:r>
              <a:rPr lang="en-US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cross-border nature</a:t>
            </a:r>
            <a:r>
              <a:rPr lang="en-US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.</a:t>
            </a:r>
            <a:endParaRPr lang="en-US" sz="1600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</a:endParaRPr>
          </a:p>
        </p:txBody>
      </p:sp>
      <p:sp>
        <p:nvSpPr>
          <p:cNvPr id="21" name="Rectángulo 54"/>
          <p:cNvSpPr/>
          <p:nvPr/>
        </p:nvSpPr>
        <p:spPr>
          <a:xfrm>
            <a:off x="159831" y="4563815"/>
            <a:ext cx="3114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Storage, protection and third party use of </a:t>
            </a:r>
            <a:r>
              <a:rPr lang="en-GB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customer data</a:t>
            </a:r>
            <a:r>
              <a:rPr lang="en-US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.</a:t>
            </a:r>
            <a:endParaRPr lang="en-GB" sz="1600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  <a:sym typeface="Titillium Web Light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876667" y="1460582"/>
            <a:ext cx="3689706" cy="3180460"/>
            <a:chOff x="4876667" y="1561934"/>
            <a:chExt cx="3689706" cy="2248234"/>
          </a:xfrm>
        </p:grpSpPr>
        <p:sp>
          <p:nvSpPr>
            <p:cNvPr id="22" name="Freihandform 21"/>
            <p:cNvSpPr/>
            <p:nvPr/>
          </p:nvSpPr>
          <p:spPr>
            <a:xfrm>
              <a:off x="4876667" y="1561934"/>
              <a:ext cx="3689706" cy="742424"/>
            </a:xfrm>
            <a:custGeom>
              <a:avLst/>
              <a:gdLst>
                <a:gd name="connsiteX0" fmla="*/ 0 w 3689706"/>
                <a:gd name="connsiteY0" fmla="*/ 0 h 906649"/>
                <a:gd name="connsiteX1" fmla="*/ 3689706 w 3689706"/>
                <a:gd name="connsiteY1" fmla="*/ 0 h 906649"/>
                <a:gd name="connsiteX2" fmla="*/ 3689706 w 3689706"/>
                <a:gd name="connsiteY2" fmla="*/ 906649 h 906649"/>
                <a:gd name="connsiteX3" fmla="*/ 0 w 3689706"/>
                <a:gd name="connsiteY3" fmla="*/ 906649 h 906649"/>
                <a:gd name="connsiteX4" fmla="*/ 0 w 3689706"/>
                <a:gd name="connsiteY4" fmla="*/ 0 h 90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9706" h="906649">
                  <a:moveTo>
                    <a:pt x="0" y="0"/>
                  </a:moveTo>
                  <a:lnTo>
                    <a:pt x="3689706" y="0"/>
                  </a:lnTo>
                  <a:lnTo>
                    <a:pt x="3689706" y="906649"/>
                  </a:lnTo>
                  <a:lnTo>
                    <a:pt x="0" y="90664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D3EBD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Flexible </a:t>
              </a:r>
              <a:r>
                <a:rPr lang="de-DE" sz="2000" b="1" kern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regulation</a:t>
              </a:r>
              <a:endParaRPr lang="de-DE" sz="20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4876667" y="3092607"/>
              <a:ext cx="3689706" cy="717561"/>
            </a:xfrm>
            <a:custGeom>
              <a:avLst/>
              <a:gdLst>
                <a:gd name="connsiteX0" fmla="*/ 0 w 3689706"/>
                <a:gd name="connsiteY0" fmla="*/ 0 h 1118379"/>
                <a:gd name="connsiteX1" fmla="*/ 3689706 w 3689706"/>
                <a:gd name="connsiteY1" fmla="*/ 0 h 1118379"/>
                <a:gd name="connsiteX2" fmla="*/ 3689706 w 3689706"/>
                <a:gd name="connsiteY2" fmla="*/ 1118379 h 1118379"/>
                <a:gd name="connsiteX3" fmla="*/ 0 w 3689706"/>
                <a:gd name="connsiteY3" fmla="*/ 1118379 h 1118379"/>
                <a:gd name="connsiteX4" fmla="*/ 0 w 3689706"/>
                <a:gd name="connsiteY4" fmla="*/ 0 h 111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9706" h="1118379">
                  <a:moveTo>
                    <a:pt x="0" y="0"/>
                  </a:moveTo>
                  <a:lnTo>
                    <a:pt x="3689706" y="0"/>
                  </a:lnTo>
                  <a:lnTo>
                    <a:pt x="3689706" y="1118379"/>
                  </a:lnTo>
                  <a:lnTo>
                    <a:pt x="0" y="111837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D3EBD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</a:pPr>
              <a:r>
                <a:rPr lang="de-DE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Cyber-</a:t>
              </a:r>
              <a:r>
                <a:rPr lang="de-DE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security</a:t>
              </a:r>
              <a:r>
                <a:rPr lang="de-DE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&amp; </a:t>
              </a:r>
              <a:r>
                <a:rPr lang="de-D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  <a:r>
                <a:rPr lang="de-DE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ata-</a:t>
              </a:r>
              <a:r>
                <a:rPr lang="de-DE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protection</a:t>
              </a:r>
              <a:endPara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99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029A07-61EF-42CE-9732-CFFC2DDA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ZA" dirty="0">
                <a:solidFill>
                  <a:srgbClr val="666666"/>
                </a:solidFill>
                <a:latin typeface="Avenir"/>
              </a:rPr>
              <a:t>Key consumer data risks affecting the insurance industry</a:t>
            </a:r>
            <a:endParaRPr lang="en-ZA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32ADB2-D6BE-4D42-AEC1-06E1F25AB95E}"/>
              </a:ext>
            </a:extLst>
          </p:cNvPr>
          <p:cNvSpPr/>
          <p:nvPr/>
        </p:nvSpPr>
        <p:spPr>
          <a:xfrm>
            <a:off x="4808676" y="1588584"/>
            <a:ext cx="3337651" cy="35849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D5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ZA" b="1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Negative consumer outcomes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3281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</a:rPr>
              <a:t>Loss of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</a:rPr>
              <a:t>privacy &amp; financial loss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3281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</a:rPr>
              <a:t>Lack of safety and security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3281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</a:rPr>
              <a:t>Financial exclusion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3281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</a:rPr>
              <a:t>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</a:rPr>
              <a:t>ack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</a:rPr>
              <a:t>of value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3281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</a:rPr>
              <a:t>Manipulation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3281A"/>
              </a:buClr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C31E4-5CEE-42D1-9DD3-200E52BAEB42}"/>
              </a:ext>
            </a:extLst>
          </p:cNvPr>
          <p:cNvSpPr txBox="1"/>
          <p:nvPr/>
        </p:nvSpPr>
        <p:spPr>
          <a:xfrm>
            <a:off x="1252398" y="6101764"/>
            <a:ext cx="3808700" cy="6722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t>Source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t>: 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t>B</a:t>
            </a:r>
            <a:r>
              <a:rPr kumimoji="0" lang="en-Z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t>ased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t> on IAIS (2016), IAIS (2018a), IAIS (2018b), Institute of Actuaries of Australia (2016), McKee </a:t>
            </a:r>
            <a:r>
              <a:rPr kumimoji="0" lang="en-ZA" sz="900" b="0" i="1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t>et al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t>. (2015), The Smart Campaign (2016), The World Bank Group (2017), </a:t>
            </a:r>
            <a:r>
              <a:rPr kumimoji="0" lang="en-Z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t>BaFin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t> (2018) and stakeholder interviews (2018)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highlight>
                <a:srgbClr val="FFFF00"/>
              </a:highlight>
              <a:uLnTx/>
              <a:uFillTx/>
              <a:latin typeface="Avenir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0C8810-7C2C-4201-82E8-692D26A39E04}"/>
              </a:ext>
            </a:extLst>
          </p:cNvPr>
          <p:cNvGrpSpPr/>
          <p:nvPr/>
        </p:nvGrpSpPr>
        <p:grpSpPr>
          <a:xfrm>
            <a:off x="588723" y="1588584"/>
            <a:ext cx="4320161" cy="3584996"/>
            <a:chOff x="487122" y="1578669"/>
            <a:chExt cx="4320161" cy="462235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4E3E32E-F3E1-4689-9614-47D5CA7A1253}"/>
                </a:ext>
              </a:extLst>
            </p:cNvPr>
            <p:cNvSpPr/>
            <p:nvPr/>
          </p:nvSpPr>
          <p:spPr>
            <a:xfrm>
              <a:off x="487122" y="1578669"/>
              <a:ext cx="3051944" cy="46223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A3D5A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b="1" dirty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</a:rPr>
                <a:t>Drivers</a:t>
              </a:r>
            </a:p>
            <a:p>
              <a:pPr marL="457200" marR="0" lvl="0" indent="-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C3281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Calibri"/>
                </a:rPr>
                <a:t>Failure of controls</a:t>
              </a:r>
            </a:p>
            <a:p>
              <a:pPr marL="457200" marR="0" lvl="0" indent="-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C3281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Calibri"/>
                </a:rPr>
                <a:t>Error</a:t>
              </a:r>
            </a:p>
            <a:p>
              <a:pPr marL="457200" marR="0" lvl="0" indent="-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C3281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Calibri"/>
                </a:rPr>
                <a:t>Data breaches</a:t>
              </a:r>
            </a:p>
            <a:p>
              <a:pPr marL="457200" marR="0" lvl="0" indent="-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C3281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</a:endParaRPr>
            </a:p>
            <a:p>
              <a:pPr marL="457200" marR="0" lvl="0" indent="-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C3281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Calibri"/>
                </a:rPr>
                <a:t>Obstructed consent</a:t>
              </a:r>
            </a:p>
            <a:p>
              <a:pPr marL="457200" marR="0" lvl="0" indent="-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C3281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Calibri"/>
                </a:rPr>
                <a:t>Unauthorized collection, storage and </a:t>
              </a:r>
              <a:r>
                <a:rPr kumimoji="0" lang="en-ZA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Calibri"/>
                </a:rPr>
                <a:t>use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214A953-B059-471F-91E4-5AC78B4CBCE0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3539066" y="4027691"/>
              <a:ext cx="1268217" cy="0"/>
            </a:xfrm>
            <a:prstGeom prst="straightConnector1">
              <a:avLst/>
            </a:prstGeom>
            <a:ln w="76200" cap="flat" cmpd="sng" algn="ctr">
              <a:solidFill>
                <a:srgbClr val="A3D5A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Ellipse 1"/>
          <p:cNvSpPr/>
          <p:nvPr/>
        </p:nvSpPr>
        <p:spPr>
          <a:xfrm>
            <a:off x="5061097" y="3532076"/>
            <a:ext cx="2517149" cy="783414"/>
          </a:xfrm>
          <a:prstGeom prst="ellipse">
            <a:avLst/>
          </a:prstGeom>
          <a:noFill/>
          <a:ln>
            <a:solidFill>
              <a:srgbClr val="C328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0BFE78C-E439-4381-A550-AD63688A59A3}"/>
              </a:ext>
            </a:extLst>
          </p:cNvPr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5029200" algn="r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729413" algn="r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2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5976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Titl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verse 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side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Inside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Inside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Presentación en pantalla (4:3)</PresentationFormat>
  <Paragraphs>159</Paragraphs>
  <Slides>16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MS PGothic</vt:lpstr>
      <vt:lpstr>Arial</vt:lpstr>
      <vt:lpstr>Avenir</vt:lpstr>
      <vt:lpstr>Avenir Book</vt:lpstr>
      <vt:lpstr>Calibri</vt:lpstr>
      <vt:lpstr>Symbol</vt:lpstr>
      <vt:lpstr>Titillium Web Light</vt:lpstr>
      <vt:lpstr>Wingdings</vt:lpstr>
      <vt:lpstr>Title </vt:lpstr>
      <vt:lpstr>Reverse side</vt:lpstr>
      <vt:lpstr>Inside pages</vt:lpstr>
      <vt:lpstr>1_Inside pages</vt:lpstr>
      <vt:lpstr>2_Inside pages</vt:lpstr>
      <vt:lpstr>Regulating for innovation: Encouraging responsible digital innovation  </vt:lpstr>
      <vt:lpstr>Digital technologies are changing the way financial services are delivered.</vt:lpstr>
      <vt:lpstr>Digital innovations impact all parts of product cycle</vt:lpstr>
      <vt:lpstr>…and challenge the very foundation of insurance</vt:lpstr>
      <vt:lpstr>Presentación de PowerPoint</vt:lpstr>
      <vt:lpstr>For supervisors, digitalisation presents a “moving target in a moving environment” </vt:lpstr>
      <vt:lpstr>Supervisory issues</vt:lpstr>
      <vt:lpstr>Supervisory issues II</vt:lpstr>
      <vt:lpstr>Key consumer data risks affecting the insurance industry</vt:lpstr>
      <vt:lpstr>In emerging markets digital technologies can help to provide access and to advance financial inclusion </vt:lpstr>
      <vt:lpstr>Supervisors have an important role in supporting stable market growth</vt:lpstr>
      <vt:lpstr>…. whilst protecting consumers</vt:lpstr>
      <vt:lpstr>Regulatory sandbox is only one option</vt:lpstr>
      <vt:lpstr>Critical considerations</vt:lpstr>
      <vt:lpstr>14th Consultative Forum</vt:lpstr>
      <vt:lpstr>Thank you!     Follow us on Twitter @a2ii_org, @StZinsmeyer,  Youtube and LinkedIn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 Sturm</dc:creator>
  <cp:lastModifiedBy>Ciotto Dos Santos Daniela</cp:lastModifiedBy>
  <cp:revision>165</cp:revision>
  <dcterms:created xsi:type="dcterms:W3CDTF">2017-12-07T16:43:34Z</dcterms:created>
  <dcterms:modified xsi:type="dcterms:W3CDTF">2018-10-19T13:54:07Z</dcterms:modified>
</cp:coreProperties>
</file>