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729" r:id="rId2"/>
  </p:sldMasterIdLst>
  <p:notesMasterIdLst>
    <p:notesMasterId r:id="rId19"/>
  </p:notesMasterIdLst>
  <p:sldIdLst>
    <p:sldId id="465" r:id="rId3"/>
    <p:sldId id="509" r:id="rId4"/>
    <p:sldId id="556" r:id="rId5"/>
    <p:sldId id="558" r:id="rId6"/>
    <p:sldId id="562" r:id="rId7"/>
    <p:sldId id="544" r:id="rId8"/>
    <p:sldId id="553" r:id="rId9"/>
    <p:sldId id="545" r:id="rId10"/>
    <p:sldId id="566" r:id="rId11"/>
    <p:sldId id="548" r:id="rId12"/>
    <p:sldId id="549" r:id="rId13"/>
    <p:sldId id="550" r:id="rId14"/>
    <p:sldId id="565" r:id="rId15"/>
    <p:sldId id="563" r:id="rId16"/>
    <p:sldId id="567" r:id="rId17"/>
    <p:sldId id="535" r:id="rId18"/>
  </p:sldIdLst>
  <p:sldSz cx="9144000" cy="6858000" type="screen4x3"/>
  <p:notesSz cx="6808788" cy="99409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/>
        <a:cs typeface="MS P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CC"/>
    <a:srgbClr val="FFCC00"/>
    <a:srgbClr val="009999"/>
    <a:srgbClr val="000099"/>
    <a:srgbClr val="FFFFFF"/>
    <a:srgbClr val="99FF33"/>
    <a:srgbClr val="0000CC"/>
    <a:srgbClr val="00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9" autoAdjust="0"/>
    <p:restoredTop sz="90929"/>
  </p:normalViewPr>
  <p:slideViewPr>
    <p:cSldViewPr>
      <p:cViewPr varScale="1">
        <p:scale>
          <a:sx n="46" d="100"/>
          <a:sy n="46" d="100"/>
        </p:scale>
        <p:origin x="8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1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DB18F-7096-414B-95E0-92A9B5563C1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F22268-21A8-4BAF-8B45-90781ABDA941}">
      <dgm:prSet phldrT="[Text]" custT="1"/>
      <dgm:spPr/>
      <dgm:t>
        <a:bodyPr/>
        <a:lstStyle/>
        <a:p>
          <a:pPr algn="r"/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r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Protección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datos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r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Riesgo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exclusión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(altos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riesgos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,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población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no digital)</a:t>
          </a:r>
        </a:p>
        <a:p>
          <a:pPr algn="r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Economia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conductual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</a:p>
        <a:p>
          <a:pPr algn="r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Menor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comparabilidad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r"/>
          <a:r>
            <a:rPr lang="en-US" sz="1300" dirty="0" smtClean="0"/>
            <a:t> </a:t>
          </a:r>
          <a:endParaRPr lang="en-US" sz="1300" dirty="0"/>
        </a:p>
      </dgm:t>
    </dgm:pt>
    <dgm:pt modelId="{39DC384E-A0B3-4E3F-8025-25245BED5268}" type="parTrans" cxnId="{30D60616-0206-418E-B4CE-7EE85F697FCD}">
      <dgm:prSet/>
      <dgm:spPr/>
      <dgm:t>
        <a:bodyPr/>
        <a:lstStyle/>
        <a:p>
          <a:endParaRPr lang="en-US"/>
        </a:p>
      </dgm:t>
    </dgm:pt>
    <dgm:pt modelId="{B6EEE497-E2E3-4891-9E00-99494B23530F}" type="sibTrans" cxnId="{30D60616-0206-418E-B4CE-7EE85F697FCD}">
      <dgm:prSet/>
      <dgm:spPr/>
      <dgm:t>
        <a:bodyPr/>
        <a:lstStyle/>
        <a:p>
          <a:endParaRPr lang="en-US"/>
        </a:p>
      </dgm:t>
    </dgm:pt>
    <dgm:pt modelId="{AF86F9EE-E615-4B78-B513-05A72A794350}">
      <dgm:prSet phldrT="[Text]" custT="1"/>
      <dgm:spPr/>
      <dgm:t>
        <a:bodyPr/>
        <a:lstStyle/>
        <a:p>
          <a:pPr algn="l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Valoración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del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riesgo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l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Eficiencia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costes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l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Desintermediación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l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Lucha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contra el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fraude</a:t>
          </a:r>
          <a:endParaRPr lang="en-US" sz="1600" dirty="0">
            <a:solidFill>
              <a:schemeClr val="bg2">
                <a:lumMod val="50000"/>
              </a:schemeClr>
            </a:solidFill>
          </a:endParaRPr>
        </a:p>
      </dgm:t>
    </dgm:pt>
    <dgm:pt modelId="{B6B969B3-668B-4A9B-8B0E-12F37A7695BA}" type="parTrans" cxnId="{D646C3A2-D2B4-47FC-BCE1-5639FDF6BFB1}">
      <dgm:prSet/>
      <dgm:spPr/>
      <dgm:t>
        <a:bodyPr/>
        <a:lstStyle/>
        <a:p>
          <a:endParaRPr lang="en-US"/>
        </a:p>
      </dgm:t>
    </dgm:pt>
    <dgm:pt modelId="{AFBAA032-B516-482E-A00A-FFDF31FF766B}" type="sibTrans" cxnId="{D646C3A2-D2B4-47FC-BCE1-5639FDF6BFB1}">
      <dgm:prSet/>
      <dgm:spPr/>
      <dgm:t>
        <a:bodyPr/>
        <a:lstStyle/>
        <a:p>
          <a:endParaRPr lang="en-US"/>
        </a:p>
      </dgm:t>
    </dgm:pt>
    <dgm:pt modelId="{7E6423B2-41CA-43A8-A119-BCF2E94F9399}">
      <dgm:prSet phldrT="[Text]" custT="1"/>
      <dgm:spPr/>
      <dgm:t>
        <a:bodyPr/>
        <a:lstStyle/>
        <a:p>
          <a:pPr algn="r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Nuevos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competidores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r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Ciber-riesgos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r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Fragmentación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cadena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 valor</a:t>
          </a:r>
        </a:p>
        <a:p>
          <a:pPr algn="r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Viabilidad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del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modelo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basado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en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solidaridad</a:t>
          </a:r>
          <a:endParaRPr lang="en-US" sz="1600" dirty="0">
            <a:solidFill>
              <a:schemeClr val="bg2">
                <a:lumMod val="50000"/>
              </a:schemeClr>
            </a:solidFill>
          </a:endParaRPr>
        </a:p>
      </dgm:t>
    </dgm:pt>
    <dgm:pt modelId="{A7F5E71C-E238-4C2C-A4B9-4CDA44EC48C5}" type="parTrans" cxnId="{DF76E86C-CA71-4B7E-BE36-D52407776ABC}">
      <dgm:prSet/>
      <dgm:spPr/>
      <dgm:t>
        <a:bodyPr/>
        <a:lstStyle/>
        <a:p>
          <a:endParaRPr lang="en-US"/>
        </a:p>
      </dgm:t>
    </dgm:pt>
    <dgm:pt modelId="{07BAA550-C605-4B5C-B388-27A68FD194AD}" type="sibTrans" cxnId="{DF76E86C-CA71-4B7E-BE36-D52407776ABC}">
      <dgm:prSet/>
      <dgm:spPr/>
      <dgm:t>
        <a:bodyPr/>
        <a:lstStyle/>
        <a:p>
          <a:endParaRPr lang="en-US"/>
        </a:p>
      </dgm:t>
    </dgm:pt>
    <dgm:pt modelId="{B6564896-E1D6-41E5-801B-08B4C0DCF453}">
      <dgm:prSet phldrT="[Text]" custT="1"/>
      <dgm:spPr/>
      <dgm:t>
        <a:bodyPr/>
        <a:lstStyle/>
        <a:p>
          <a:pPr algn="l"/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l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Productos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personalizados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l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Incentivos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vida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saludable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y </a:t>
          </a:r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segura</a:t>
          </a:r>
          <a:endParaRPr lang="en-US" sz="1600" dirty="0" smtClean="0">
            <a:solidFill>
              <a:schemeClr val="bg2">
                <a:lumMod val="50000"/>
              </a:schemeClr>
            </a:solidFill>
          </a:endParaRPr>
        </a:p>
        <a:p>
          <a:pPr algn="l"/>
          <a:r>
            <a:rPr lang="en-US" sz="1600" dirty="0" err="1" smtClean="0">
              <a:solidFill>
                <a:schemeClr val="bg2">
                  <a:lumMod val="50000"/>
                </a:schemeClr>
              </a:solidFill>
            </a:rPr>
            <a:t>Ajuste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</a:rPr>
            <a:t> de la prima </a:t>
          </a:r>
        </a:p>
        <a:p>
          <a:pPr algn="l"/>
          <a:endParaRPr lang="en-US" sz="1500" dirty="0"/>
        </a:p>
      </dgm:t>
    </dgm:pt>
    <dgm:pt modelId="{9CDB6C72-AB89-4C13-86A7-BAFE7A186DFF}" type="sibTrans" cxnId="{E715B765-56D2-4C31-BEAC-0169A6BA33E9}">
      <dgm:prSet/>
      <dgm:spPr/>
      <dgm:t>
        <a:bodyPr/>
        <a:lstStyle/>
        <a:p>
          <a:endParaRPr lang="en-US"/>
        </a:p>
      </dgm:t>
    </dgm:pt>
    <dgm:pt modelId="{EE0F560D-2BBD-4DB9-A3A1-234C23617EC6}" type="parTrans" cxnId="{E715B765-56D2-4C31-BEAC-0169A6BA33E9}">
      <dgm:prSet/>
      <dgm:spPr/>
      <dgm:t>
        <a:bodyPr/>
        <a:lstStyle/>
        <a:p>
          <a:endParaRPr lang="en-US"/>
        </a:p>
      </dgm:t>
    </dgm:pt>
    <dgm:pt modelId="{607B699D-698B-4278-A44B-7D2FE2F8CC9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560AD0-707E-445A-B62E-9FAB8FBCE3CA}" type="sibTrans" cxnId="{7C4C9976-BE18-408E-8CC2-DDC6BC2F2875}">
      <dgm:prSet/>
      <dgm:spPr/>
      <dgm:t>
        <a:bodyPr/>
        <a:lstStyle/>
        <a:p>
          <a:endParaRPr lang="en-US"/>
        </a:p>
      </dgm:t>
    </dgm:pt>
    <dgm:pt modelId="{E88EA16F-D3D3-43B2-9CCE-6D61ED7ED1BB}" type="parTrans" cxnId="{7C4C9976-BE18-408E-8CC2-DDC6BC2F2875}">
      <dgm:prSet/>
      <dgm:spPr/>
      <dgm:t>
        <a:bodyPr/>
        <a:lstStyle/>
        <a:p>
          <a:endParaRPr lang="en-US"/>
        </a:p>
      </dgm:t>
    </dgm:pt>
    <dgm:pt modelId="{32D23835-49F8-4813-BF6C-8343577FBB2D}" type="pres">
      <dgm:prSet presAssocID="{02EDB18F-7096-414B-95E0-92A9B5563C1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7D540-5240-4CA2-B1A9-DDC9A5847F00}" type="pres">
      <dgm:prSet presAssocID="{02EDB18F-7096-414B-95E0-92A9B5563C1A}" presName="matrix" presStyleCnt="0"/>
      <dgm:spPr/>
      <dgm:t>
        <a:bodyPr/>
        <a:lstStyle/>
        <a:p>
          <a:endParaRPr lang="en-US"/>
        </a:p>
      </dgm:t>
    </dgm:pt>
    <dgm:pt modelId="{F0029307-A0AD-44CC-BC42-D66B2DEC9D8E}" type="pres">
      <dgm:prSet presAssocID="{02EDB18F-7096-414B-95E0-92A9B5563C1A}" presName="tile1" presStyleLbl="node1" presStyleIdx="0" presStyleCnt="4"/>
      <dgm:spPr/>
      <dgm:t>
        <a:bodyPr/>
        <a:lstStyle/>
        <a:p>
          <a:endParaRPr lang="en-US"/>
        </a:p>
      </dgm:t>
    </dgm:pt>
    <dgm:pt modelId="{3088D608-47D8-4C32-9C39-FADB0A81627A}" type="pres">
      <dgm:prSet presAssocID="{02EDB18F-7096-414B-95E0-92A9B5563C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36537-F3C7-447C-AEFB-968B454AC629}" type="pres">
      <dgm:prSet presAssocID="{02EDB18F-7096-414B-95E0-92A9B5563C1A}" presName="tile2" presStyleLbl="node1" presStyleIdx="1" presStyleCnt="4"/>
      <dgm:spPr/>
      <dgm:t>
        <a:bodyPr/>
        <a:lstStyle/>
        <a:p>
          <a:endParaRPr lang="en-US"/>
        </a:p>
      </dgm:t>
    </dgm:pt>
    <dgm:pt modelId="{861A8FBF-6A0F-4758-AEDF-168B9790B1EC}" type="pres">
      <dgm:prSet presAssocID="{02EDB18F-7096-414B-95E0-92A9B5563C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45ECD-BE53-4E93-AABB-EFA133C1B3F4}" type="pres">
      <dgm:prSet presAssocID="{02EDB18F-7096-414B-95E0-92A9B5563C1A}" presName="tile3" presStyleLbl="node1" presStyleIdx="2" presStyleCnt="4"/>
      <dgm:spPr/>
      <dgm:t>
        <a:bodyPr/>
        <a:lstStyle/>
        <a:p>
          <a:endParaRPr lang="en-US"/>
        </a:p>
      </dgm:t>
    </dgm:pt>
    <dgm:pt modelId="{6A2999C8-7E96-4256-816B-A081234C4D23}" type="pres">
      <dgm:prSet presAssocID="{02EDB18F-7096-414B-95E0-92A9B5563C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FF3F0-AE4E-4627-8E6A-754055CE8422}" type="pres">
      <dgm:prSet presAssocID="{02EDB18F-7096-414B-95E0-92A9B5563C1A}" presName="tile4" presStyleLbl="node1" presStyleIdx="3" presStyleCnt="4" custLinFactNeighborX="342"/>
      <dgm:spPr/>
      <dgm:t>
        <a:bodyPr/>
        <a:lstStyle/>
        <a:p>
          <a:endParaRPr lang="en-US"/>
        </a:p>
      </dgm:t>
    </dgm:pt>
    <dgm:pt modelId="{87EF455D-8E0C-47F3-88AA-C146EB0F8A4C}" type="pres">
      <dgm:prSet presAssocID="{02EDB18F-7096-414B-95E0-92A9B5563C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353DB-ED33-4FBB-9E91-1C43CA5A604B}" type="pres">
      <dgm:prSet presAssocID="{02EDB18F-7096-414B-95E0-92A9B5563C1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5CDDCDA-019C-46F0-97F9-2B2C64761CC3}" type="presOf" srcId="{E2F22268-21A8-4BAF-8B45-90781ABDA941}" destId="{861A8FBF-6A0F-4758-AEDF-168B9790B1EC}" srcOrd="1" destOrd="0" presId="urn:microsoft.com/office/officeart/2005/8/layout/matrix1"/>
    <dgm:cxn modelId="{B78C0D1D-C094-48A2-9052-37FD15B69DA6}" type="presOf" srcId="{AF86F9EE-E615-4B78-B513-05A72A794350}" destId="{6A145ECD-BE53-4E93-AABB-EFA133C1B3F4}" srcOrd="0" destOrd="0" presId="urn:microsoft.com/office/officeart/2005/8/layout/matrix1"/>
    <dgm:cxn modelId="{1105DD57-0225-4AE1-A6F3-6D93E6BDA284}" type="presOf" srcId="{02EDB18F-7096-414B-95E0-92A9B5563C1A}" destId="{32D23835-49F8-4813-BF6C-8343577FBB2D}" srcOrd="0" destOrd="0" presId="urn:microsoft.com/office/officeart/2005/8/layout/matrix1"/>
    <dgm:cxn modelId="{D0C2D71F-9111-46B1-909B-F721B4BD6995}" type="presOf" srcId="{E2F22268-21A8-4BAF-8B45-90781ABDA941}" destId="{3E436537-F3C7-447C-AEFB-968B454AC629}" srcOrd="0" destOrd="0" presId="urn:microsoft.com/office/officeart/2005/8/layout/matrix1"/>
    <dgm:cxn modelId="{86E0AF0E-8CE5-481D-A028-96B911EAC997}" type="presOf" srcId="{607B699D-698B-4278-A44B-7D2FE2F8CC90}" destId="{434353DB-ED33-4FBB-9E91-1C43CA5A604B}" srcOrd="0" destOrd="0" presId="urn:microsoft.com/office/officeart/2005/8/layout/matrix1"/>
    <dgm:cxn modelId="{733D04D8-378F-49C4-8F15-89E5346BE13E}" type="presOf" srcId="{AF86F9EE-E615-4B78-B513-05A72A794350}" destId="{6A2999C8-7E96-4256-816B-A081234C4D23}" srcOrd="1" destOrd="0" presId="urn:microsoft.com/office/officeart/2005/8/layout/matrix1"/>
    <dgm:cxn modelId="{4AD769A3-F658-4176-964E-E8A06B1EC814}" type="presOf" srcId="{7E6423B2-41CA-43A8-A119-BCF2E94F9399}" destId="{438FF3F0-AE4E-4627-8E6A-754055CE8422}" srcOrd="0" destOrd="0" presId="urn:microsoft.com/office/officeart/2005/8/layout/matrix1"/>
    <dgm:cxn modelId="{DF76E86C-CA71-4B7E-BE36-D52407776ABC}" srcId="{607B699D-698B-4278-A44B-7D2FE2F8CC90}" destId="{7E6423B2-41CA-43A8-A119-BCF2E94F9399}" srcOrd="3" destOrd="0" parTransId="{A7F5E71C-E238-4C2C-A4B9-4CDA44EC48C5}" sibTransId="{07BAA550-C605-4B5C-B388-27A68FD194AD}"/>
    <dgm:cxn modelId="{30D60616-0206-418E-B4CE-7EE85F697FCD}" srcId="{607B699D-698B-4278-A44B-7D2FE2F8CC90}" destId="{E2F22268-21A8-4BAF-8B45-90781ABDA941}" srcOrd="1" destOrd="0" parTransId="{39DC384E-A0B3-4E3F-8025-25245BED5268}" sibTransId="{B6EEE497-E2E3-4891-9E00-99494B23530F}"/>
    <dgm:cxn modelId="{D646C3A2-D2B4-47FC-BCE1-5639FDF6BFB1}" srcId="{607B699D-698B-4278-A44B-7D2FE2F8CC90}" destId="{AF86F9EE-E615-4B78-B513-05A72A794350}" srcOrd="2" destOrd="0" parTransId="{B6B969B3-668B-4A9B-8B0E-12F37A7695BA}" sibTransId="{AFBAA032-B516-482E-A00A-FFDF31FF766B}"/>
    <dgm:cxn modelId="{C0C01692-7D35-4CF2-A353-E947099D13B6}" type="presOf" srcId="{B6564896-E1D6-41E5-801B-08B4C0DCF453}" destId="{3088D608-47D8-4C32-9C39-FADB0A81627A}" srcOrd="1" destOrd="0" presId="urn:microsoft.com/office/officeart/2005/8/layout/matrix1"/>
    <dgm:cxn modelId="{7C4C9976-BE18-408E-8CC2-DDC6BC2F2875}" srcId="{02EDB18F-7096-414B-95E0-92A9B5563C1A}" destId="{607B699D-698B-4278-A44B-7D2FE2F8CC90}" srcOrd="0" destOrd="0" parTransId="{E88EA16F-D3D3-43B2-9CCE-6D61ED7ED1BB}" sibTransId="{BF560AD0-707E-445A-B62E-9FAB8FBCE3CA}"/>
    <dgm:cxn modelId="{8D507E11-9A92-40C2-824D-B117F48FBA17}" type="presOf" srcId="{7E6423B2-41CA-43A8-A119-BCF2E94F9399}" destId="{87EF455D-8E0C-47F3-88AA-C146EB0F8A4C}" srcOrd="1" destOrd="0" presId="urn:microsoft.com/office/officeart/2005/8/layout/matrix1"/>
    <dgm:cxn modelId="{E715B765-56D2-4C31-BEAC-0169A6BA33E9}" srcId="{607B699D-698B-4278-A44B-7D2FE2F8CC90}" destId="{B6564896-E1D6-41E5-801B-08B4C0DCF453}" srcOrd="0" destOrd="0" parTransId="{EE0F560D-2BBD-4DB9-A3A1-234C23617EC6}" sibTransId="{9CDB6C72-AB89-4C13-86A7-BAFE7A186DFF}"/>
    <dgm:cxn modelId="{66824C63-6253-465F-BCDB-E992B495D383}" type="presOf" srcId="{B6564896-E1D6-41E5-801B-08B4C0DCF453}" destId="{F0029307-A0AD-44CC-BC42-D66B2DEC9D8E}" srcOrd="0" destOrd="0" presId="urn:microsoft.com/office/officeart/2005/8/layout/matrix1"/>
    <dgm:cxn modelId="{4E93CA49-1A1F-4B0C-8A64-837B6B4C09A3}" type="presParOf" srcId="{32D23835-49F8-4813-BF6C-8343577FBB2D}" destId="{36F7D540-5240-4CA2-B1A9-DDC9A5847F00}" srcOrd="0" destOrd="0" presId="urn:microsoft.com/office/officeart/2005/8/layout/matrix1"/>
    <dgm:cxn modelId="{CA402DB0-B488-45BB-B876-6010F028E3B2}" type="presParOf" srcId="{36F7D540-5240-4CA2-B1A9-DDC9A5847F00}" destId="{F0029307-A0AD-44CC-BC42-D66B2DEC9D8E}" srcOrd="0" destOrd="0" presId="urn:microsoft.com/office/officeart/2005/8/layout/matrix1"/>
    <dgm:cxn modelId="{592BCBCF-517B-4AC0-A31C-633BCC5A303E}" type="presParOf" srcId="{36F7D540-5240-4CA2-B1A9-DDC9A5847F00}" destId="{3088D608-47D8-4C32-9C39-FADB0A81627A}" srcOrd="1" destOrd="0" presId="urn:microsoft.com/office/officeart/2005/8/layout/matrix1"/>
    <dgm:cxn modelId="{AB9AF9AE-8E18-45B3-8B42-34F739E9342E}" type="presParOf" srcId="{36F7D540-5240-4CA2-B1A9-DDC9A5847F00}" destId="{3E436537-F3C7-447C-AEFB-968B454AC629}" srcOrd="2" destOrd="0" presId="urn:microsoft.com/office/officeart/2005/8/layout/matrix1"/>
    <dgm:cxn modelId="{FA04ED5D-5214-4183-B7EC-A9276E5F9163}" type="presParOf" srcId="{36F7D540-5240-4CA2-B1A9-DDC9A5847F00}" destId="{861A8FBF-6A0F-4758-AEDF-168B9790B1EC}" srcOrd="3" destOrd="0" presId="urn:microsoft.com/office/officeart/2005/8/layout/matrix1"/>
    <dgm:cxn modelId="{7782B552-58E6-4D15-BB8C-AAA997D1399A}" type="presParOf" srcId="{36F7D540-5240-4CA2-B1A9-DDC9A5847F00}" destId="{6A145ECD-BE53-4E93-AABB-EFA133C1B3F4}" srcOrd="4" destOrd="0" presId="urn:microsoft.com/office/officeart/2005/8/layout/matrix1"/>
    <dgm:cxn modelId="{46E54536-A2AE-43D2-BBA1-A86CC7E69D04}" type="presParOf" srcId="{36F7D540-5240-4CA2-B1A9-DDC9A5847F00}" destId="{6A2999C8-7E96-4256-816B-A081234C4D23}" srcOrd="5" destOrd="0" presId="urn:microsoft.com/office/officeart/2005/8/layout/matrix1"/>
    <dgm:cxn modelId="{9B860AF4-314B-4AA4-B42D-6A89454C9AE1}" type="presParOf" srcId="{36F7D540-5240-4CA2-B1A9-DDC9A5847F00}" destId="{438FF3F0-AE4E-4627-8E6A-754055CE8422}" srcOrd="6" destOrd="0" presId="urn:microsoft.com/office/officeart/2005/8/layout/matrix1"/>
    <dgm:cxn modelId="{C197159B-858A-4493-9CEA-93E926F47793}" type="presParOf" srcId="{36F7D540-5240-4CA2-B1A9-DDC9A5847F00}" destId="{87EF455D-8E0C-47F3-88AA-C146EB0F8A4C}" srcOrd="7" destOrd="0" presId="urn:microsoft.com/office/officeart/2005/8/layout/matrix1"/>
    <dgm:cxn modelId="{78E2369A-3A6A-443A-9A5D-C25B84DC7A81}" type="presParOf" srcId="{32D23835-49F8-4813-BF6C-8343577FBB2D}" destId="{434353DB-ED33-4FBB-9E91-1C43CA5A60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29307-A0AD-44CC-BC42-D66B2DEC9D8E}">
      <dsp:nvSpPr>
        <dsp:cNvPr id="0" name=""/>
        <dsp:cNvSpPr/>
      </dsp:nvSpPr>
      <dsp:spPr>
        <a:xfrm rot="16200000">
          <a:off x="936104" y="-936104"/>
          <a:ext cx="2088232" cy="39604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Productos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personalizados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Incentivos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vida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saludable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y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segura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Ajuste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 la prima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5400000">
        <a:off x="-1" y="1"/>
        <a:ext cx="3960440" cy="1566174"/>
      </dsp:txXfrm>
    </dsp:sp>
    <dsp:sp modelId="{3E436537-F3C7-447C-AEFB-968B454AC629}">
      <dsp:nvSpPr>
        <dsp:cNvPr id="0" name=""/>
        <dsp:cNvSpPr/>
      </dsp:nvSpPr>
      <dsp:spPr>
        <a:xfrm>
          <a:off x="3960440" y="0"/>
          <a:ext cx="3960440" cy="20882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Protección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datos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Riesgo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exclusión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(altos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riesgos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,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población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no digital)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Economia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conductual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Menor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comparabilidad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endParaRPr lang="en-US" sz="1300" kern="1200" dirty="0"/>
        </a:p>
      </dsp:txBody>
      <dsp:txXfrm>
        <a:off x="3960440" y="0"/>
        <a:ext cx="3960440" cy="1566174"/>
      </dsp:txXfrm>
    </dsp:sp>
    <dsp:sp modelId="{6A145ECD-BE53-4E93-AABB-EFA133C1B3F4}">
      <dsp:nvSpPr>
        <dsp:cNvPr id="0" name=""/>
        <dsp:cNvSpPr/>
      </dsp:nvSpPr>
      <dsp:spPr>
        <a:xfrm rot="10800000">
          <a:off x="0" y="2088232"/>
          <a:ext cx="3960440" cy="20882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Valoración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del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riesgo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Eficiencia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costes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Desintermediación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Lucha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contra el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fraude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0" y="2610290"/>
        <a:ext cx="3960440" cy="1566174"/>
      </dsp:txXfrm>
    </dsp:sp>
    <dsp:sp modelId="{438FF3F0-AE4E-4627-8E6A-754055CE8422}">
      <dsp:nvSpPr>
        <dsp:cNvPr id="0" name=""/>
        <dsp:cNvSpPr/>
      </dsp:nvSpPr>
      <dsp:spPr>
        <a:xfrm rot="5400000">
          <a:off x="4896544" y="1152128"/>
          <a:ext cx="2088232" cy="39604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Nuevos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competidores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Ciber-riesgos</a:t>
          </a:r>
          <a:endParaRPr lang="en-US" sz="1600" kern="1200" dirty="0" smtClean="0">
            <a:solidFill>
              <a:schemeClr val="bg2">
                <a:lumMod val="50000"/>
              </a:schemeClr>
            </a:solidFill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Fragmentación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cadena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 valor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Viabilidad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del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modelo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basado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en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50000"/>
                </a:schemeClr>
              </a:solidFill>
            </a:rPr>
            <a:t>solidaridad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3960440" y="2610290"/>
        <a:ext cx="3960440" cy="1566174"/>
      </dsp:txXfrm>
    </dsp:sp>
    <dsp:sp modelId="{434353DB-ED33-4FBB-9E91-1C43CA5A604B}">
      <dsp:nvSpPr>
        <dsp:cNvPr id="0" name=""/>
        <dsp:cNvSpPr/>
      </dsp:nvSpPr>
      <dsp:spPr>
        <a:xfrm>
          <a:off x="2772307" y="1566174"/>
          <a:ext cx="2376264" cy="10441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2823277" y="1617144"/>
        <a:ext cx="2274324" cy="94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1" y="0"/>
            <a:ext cx="2951217" cy="497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5" y="4722497"/>
            <a:ext cx="4992899" cy="447293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403"/>
            <a:ext cx="2951217" cy="4975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1" y="9443403"/>
            <a:ext cx="2951217" cy="4975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3DE7F7C2-3835-4B49-A7F5-BEBE88BAF6D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964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104DCD-1626-4C39-A988-89742925B82E}" type="slidenum">
              <a:rPr lang="de-DE" smtClean="0">
                <a:ea typeface="MS PGothic"/>
                <a:cs typeface="MS PGothic"/>
              </a:rPr>
              <a:pPr/>
              <a:t>1</a:t>
            </a:fld>
            <a:endParaRPr lang="de-DE" smtClean="0">
              <a:ea typeface="MS PGothic"/>
              <a:cs typeface="MS PGothic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7610" y="4511883"/>
            <a:ext cx="4898452" cy="5035633"/>
          </a:xfrm>
        </p:spPr>
        <p:txBody>
          <a:bodyPr/>
          <a:lstStyle/>
          <a:p>
            <a:pPr algn="just"/>
            <a:r>
              <a:rPr lang="en-GB" sz="1100" dirty="0"/>
              <a:t>Weak economic conditions despite some sign of upturn. Fundamentals are still relatively weak and the question of a double dip remains or even worse a prolonged low growth equilibrium (Rem “jobless growth” in the 1990s and “</a:t>
            </a:r>
            <a:r>
              <a:rPr lang="en-GB" sz="1100" dirty="0" err="1"/>
              <a:t>Eurosclerosis</a:t>
            </a:r>
            <a:r>
              <a:rPr lang="en-GB" sz="1100" dirty="0"/>
              <a:t>”)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Low official rates and compression of spreads on higher risk assets (some sovereigns and corporates). Disconnect between pricing and underlying fundamentals? Will we see a double hit of flat yields on safe assets and a sudden reassessment of riskier assets?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EU firms are searching for profitability and exploring new markets less known to them. Question for us is how well this controlled.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Reserve releases have been seen in recent years and profitability pressures raise the question of reserve strength. Possibly compounded for non-life writers by favourable </a:t>
            </a:r>
            <a:r>
              <a:rPr lang="en-GB" sz="1100" dirty="0" err="1"/>
              <a:t>nat</a:t>
            </a:r>
            <a:r>
              <a:rPr lang="en-GB" sz="1100" dirty="0"/>
              <a:t> cat experience</a:t>
            </a:r>
          </a:p>
          <a:p>
            <a:pPr algn="just"/>
            <a:endParaRPr lang="en-GB" dirty="0" smtClean="0"/>
          </a:p>
          <a:p>
            <a:pPr algn="just"/>
            <a:r>
              <a:rPr lang="en-GB" sz="1100" dirty="0"/>
              <a:t>Ownership and operations are critical – New owners with questionable motivation, seeing governance and control structures that have inherent </a:t>
            </a:r>
            <a:r>
              <a:rPr lang="en-GB" sz="1100" dirty="0" err="1"/>
              <a:t>weakenesses</a:t>
            </a:r>
            <a:endParaRPr lang="en-GB" sz="1100" dirty="0"/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Cyber risk has two elements in our eyes:</a:t>
            </a:r>
          </a:p>
          <a:p>
            <a:pPr marL="171690" indent="-171690" algn="just">
              <a:buFont typeface="Arial" panose="020B0604020202020204" pitchFamily="34" charset="0"/>
              <a:buChar char="•"/>
            </a:pPr>
            <a:r>
              <a:rPr lang="en-GB" sz="1100" dirty="0"/>
              <a:t>Firms’ own risk arising from use of IT interfaces/distribution</a:t>
            </a:r>
          </a:p>
          <a:p>
            <a:pPr marL="171690" indent="-171690" algn="just">
              <a:buFont typeface="Arial" panose="020B0604020202020204" pitchFamily="34" charset="0"/>
              <a:buChar char="•"/>
            </a:pPr>
            <a:r>
              <a:rPr lang="en-GB" sz="1100" dirty="0"/>
              <a:t>Insurance cover for other firms cyber related risks</a:t>
            </a:r>
          </a:p>
          <a:p>
            <a:endParaRPr lang="en-GB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4A550-1C46-40FD-8F3E-65FD6EFCA5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58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7610" y="4511883"/>
            <a:ext cx="4898452" cy="5035633"/>
          </a:xfrm>
        </p:spPr>
        <p:txBody>
          <a:bodyPr/>
          <a:lstStyle/>
          <a:p>
            <a:pPr algn="just"/>
            <a:r>
              <a:rPr lang="en-GB" sz="1100" dirty="0"/>
              <a:t>Weak economic conditions despite some sign of upturn. Fundamentals are still relatively weak and the question of a double dip remains or even worse a prolonged low growth equilibrium (Rem “jobless growth” in the 1990s and “</a:t>
            </a:r>
            <a:r>
              <a:rPr lang="en-GB" sz="1100" dirty="0" err="1"/>
              <a:t>Eurosclerosis</a:t>
            </a:r>
            <a:r>
              <a:rPr lang="en-GB" sz="1100" dirty="0"/>
              <a:t>”)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Low official rates and compression of spreads on higher risk assets (some sovereigns and corporates). Disconnect between pricing and underlying fundamentals? Will we see a double hit of flat yields on safe assets and a sudden reassessment of riskier assets?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EU firms are searching for profitability and exploring new markets less known to them. Question for us is how well this controlled.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Reserve releases have been seen in recent years and profitability pressures raise the question of reserve strength. Possibly compounded for non-life writers by favourable </a:t>
            </a:r>
            <a:r>
              <a:rPr lang="en-GB" sz="1100" dirty="0" err="1"/>
              <a:t>nat</a:t>
            </a:r>
            <a:r>
              <a:rPr lang="en-GB" sz="1100" dirty="0"/>
              <a:t> cat experience</a:t>
            </a:r>
          </a:p>
          <a:p>
            <a:pPr algn="just"/>
            <a:endParaRPr lang="en-GB" dirty="0" smtClean="0"/>
          </a:p>
          <a:p>
            <a:pPr algn="just"/>
            <a:r>
              <a:rPr lang="en-GB" sz="1100" dirty="0"/>
              <a:t>Ownership and operations are critical – New owners with questionable motivation, seeing governance and control structures that have inherent </a:t>
            </a:r>
            <a:r>
              <a:rPr lang="en-GB" sz="1100" dirty="0" err="1"/>
              <a:t>weakenesses</a:t>
            </a:r>
            <a:endParaRPr lang="en-GB" sz="1100" dirty="0"/>
          </a:p>
          <a:p>
            <a:pPr algn="just"/>
            <a:endParaRPr lang="en-GB" sz="1100" dirty="0"/>
          </a:p>
          <a:p>
            <a:pPr algn="just"/>
            <a:r>
              <a:rPr lang="en-GB" sz="1100" dirty="0"/>
              <a:t>Cyber risk has two elements in our eyes:</a:t>
            </a:r>
          </a:p>
          <a:p>
            <a:pPr marL="171690" indent="-171690" algn="just">
              <a:buFont typeface="Arial" panose="020B0604020202020204" pitchFamily="34" charset="0"/>
              <a:buChar char="•"/>
            </a:pPr>
            <a:r>
              <a:rPr lang="en-GB" sz="1100" dirty="0"/>
              <a:t>Firms’ own risk arising from use of IT interfaces/distribution</a:t>
            </a:r>
          </a:p>
          <a:p>
            <a:pPr marL="171690" indent="-171690" algn="just">
              <a:buFont typeface="Arial" panose="020B0604020202020204" pitchFamily="34" charset="0"/>
              <a:buChar char="•"/>
            </a:pPr>
            <a:r>
              <a:rPr lang="en-GB" sz="1100" dirty="0"/>
              <a:t>Insurance cover for other firms cyber related risks</a:t>
            </a:r>
          </a:p>
          <a:p>
            <a:endParaRPr lang="en-GB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4A550-1C46-40FD-8F3E-65FD6EFCA5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5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2605" indent="-2972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9112" indent="-236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4440" indent="-236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9766" indent="-236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97607" indent="-236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55447" indent="-236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13287" indent="-236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71127" indent="-236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897A68-B8B3-43CE-850A-0E515CF97B26}" type="datetime3">
              <a:rPr lang="en-GB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 April, 2018</a:t>
            </a:fld>
            <a:endParaRPr lang="de-DE" altLang="en-US" sz="1300">
              <a:solidFill>
                <a:srgbClr val="000000"/>
              </a:solidFill>
            </a:endParaRP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2605" indent="-2972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9112" indent="-236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4440" indent="-236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9766" indent="-236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97607" indent="-236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55447" indent="-236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13287" indent="-236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71127" indent="-236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EFC7B8-0AB6-41B3-9C03-93C314289E9C}" type="slidenum">
              <a:rPr lang="de-DE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de-DE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2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B5A9C2E0-887A-4A62-B057-F20D7E3BDCCA}" type="slidenum">
              <a:rPr lang="de-DE">
                <a:solidFill>
                  <a:srgbClr val="000000"/>
                </a:solidFill>
              </a:rPr>
              <a:pPr defTabSz="915680">
                <a:defRPr/>
              </a:pPr>
              <a:t>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2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iopa_PLATFORM_Segmen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" y="0"/>
            <a:ext cx="91725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04800" y="6324600"/>
            <a:ext cx="8077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 sz="2400">
              <a:ea typeface="MS PGothic" pitchFamily="34" charset="-128"/>
              <a:cs typeface="+mn-cs"/>
            </a:endParaRPr>
          </a:p>
        </p:txBody>
      </p:sp>
      <p:pic>
        <p:nvPicPr>
          <p:cNvPr id="6" name="Picture 9" descr="eiopa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50" y="-4763"/>
            <a:ext cx="26352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648200"/>
            <a:ext cx="6400800" cy="1524000"/>
          </a:xfrm>
        </p:spPr>
        <p:txBody>
          <a:bodyPr anchor="b"/>
          <a:lstStyle>
            <a:lvl1pPr marL="0" indent="0">
              <a:lnSpc>
                <a:spcPct val="7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CF24EF-DF4E-4A98-84FB-A6EDA7F29BF1}" type="datetime4">
              <a:rPr lang="en-GB"/>
              <a:pPr>
                <a:defRPr/>
              </a:pPr>
              <a:t>17 April 2018</a:t>
            </a:fld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C2D0E-30BD-43AD-AE76-BCAB3B8CAFDE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19076"/>
            <a:ext cx="203835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9076"/>
            <a:ext cx="596265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F60F-CFD2-4B2A-8D4B-4EDD38684AEA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iopa_PLATFORM_Segm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04800" y="6324600"/>
            <a:ext cx="8077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9" descr="eiopa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-4763"/>
            <a:ext cx="26352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648200"/>
            <a:ext cx="6400800" cy="1524000"/>
          </a:xfrm>
        </p:spPr>
        <p:txBody>
          <a:bodyPr anchor="b"/>
          <a:lstStyle>
            <a:lvl1pPr marL="0" indent="0">
              <a:lnSpc>
                <a:spcPct val="7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EF350C-1346-497D-AA46-FA5974A26156}" type="datetime4">
              <a:rPr lang="en-GB"/>
              <a:pPr>
                <a:defRPr/>
              </a:pPr>
              <a:t>17 April 2018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1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8E6D-73BD-48FC-8C3D-A8E5F00ABDB2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3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5D11-1D35-416E-92DA-52017CD24C18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1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F811-BC8D-4CEE-B8C3-3757EF639F2C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0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84AA-4F1A-4631-918C-63358A908064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70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E1B4-0373-4D03-9159-872E349F12E0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2738385-D115-4A3A-84E1-BFA519A2A064}" type="slidenum">
              <a:rPr lang="en-GB"/>
              <a:pPr>
                <a:defRPr/>
              </a:pPr>
              <a:t>‹Nº›</a:t>
            </a:fld>
            <a:endParaRPr lang="en-GB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5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D3B1-7FD7-43DC-BD61-E5D443F17C7A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BEF1EBD-B4C0-42F1-AF7C-4661B4641807}" type="slidenum">
              <a:rPr lang="en-GB"/>
              <a:pPr>
                <a:defRPr/>
              </a:pPr>
              <a:t>‹Nº›</a:t>
            </a:fld>
            <a:endParaRPr lang="en-GB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CC0C-76F1-4C45-A17C-923315340F35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7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4FFEF-33A8-483C-8D7B-65B2D73564C6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36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19076"/>
            <a:ext cx="203835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9076"/>
            <a:ext cx="596265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E1B8-BD58-4420-9668-7921DCB40111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5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4979-1921-44D0-AD52-5EC8FF083052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FDE0-A085-4214-BD45-55CCE3113F21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0348-6322-42A5-8582-2EE6D1ACD4E4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A898-BD93-46D6-A66C-46D44553067C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7FDB-5C12-46D0-9D40-1EFDC7DB1413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B074184-39BF-4A11-864B-76C80B194B1D}" type="slidenum">
              <a:rPr lang="en-GB"/>
              <a:pPr>
                <a:defRPr/>
              </a:pPr>
              <a:t>‹Nº›</a:t>
            </a:fld>
            <a:endParaRPr lang="en-GB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95D6-5A7E-4DFB-8DA8-FB0B38E0C300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3E81F5F-F666-47E0-BF69-A8C9D9ED4F7D}" type="slidenum">
              <a:rPr lang="en-GB"/>
              <a:pPr>
                <a:defRPr/>
              </a:pPr>
              <a:t>‹Nº›</a:t>
            </a:fld>
            <a:endParaRPr lang="en-GB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98B2-8F2F-44A0-9E7C-CC86F9755E14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3742A6F9-F6D3-44B1-A565-FCF789E56459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  <p:pic>
        <p:nvPicPr>
          <p:cNvPr id="20484" name="Picture 5" descr="eiopa_PLATFORM_segment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1"/>
            <a:ext cx="9144000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eiopa_weis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54813" y="652471"/>
            <a:ext cx="21605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304800" y="6324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 sz="2400">
              <a:ea typeface="MS PGothic" pitchFamily="34" charset="-128"/>
              <a:cs typeface="+mn-cs"/>
            </a:endParaRPr>
          </a:p>
        </p:txBody>
      </p:sp>
      <p:sp>
        <p:nvSpPr>
          <p:cNvPr id="2048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9063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724650" y="6324613"/>
            <a:ext cx="2114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pitchFamily="96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0" hangingPunct="0">
              <a:defRPr/>
            </a:pPr>
            <a:fld id="{F2B8A767-236F-4A7A-8B7A-68EF1E4B7854}" type="slidenum">
              <a:rPr lang="en-GB" smtClean="0">
                <a:solidFill>
                  <a:srgbClr val="000000"/>
                </a:solidFill>
              </a:rPr>
              <a:pPr eaLnBrk="0" hangingPunct="0">
                <a:defRPr/>
              </a:pPr>
              <a:t>‹Nº›</a:t>
            </a:fld>
            <a:endParaRPr lang="en-GB" sz="15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63" r:id="rId7"/>
    <p:sldLayoutId id="2147483664" r:id="rId8"/>
    <p:sldLayoutId id="2147483656" r:id="rId9"/>
    <p:sldLayoutId id="2147483655" r:id="rId10"/>
    <p:sldLayoutId id="21474836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Mastertextformat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+mn-lt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886FAF5B-F9D5-4B16-A72D-0117A2A67DD8}" type="datetime4">
              <a:rPr lang="en-GB"/>
              <a:pPr>
                <a:defRPr/>
              </a:pPr>
              <a:t>17 April 2018</a:t>
            </a:fld>
            <a:endParaRPr lang="en-GB"/>
          </a:p>
        </p:txBody>
      </p:sp>
      <p:pic>
        <p:nvPicPr>
          <p:cNvPr id="5124" name="Picture 5" descr="eiopa_PLATFORM_segmen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eiopa_weis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52463"/>
            <a:ext cx="2160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304800" y="6324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9063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Mastertitelformat bearbeiten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724650" y="6324600"/>
            <a:ext cx="2114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pitchFamily="96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0" hangingPunct="0">
              <a:defRPr/>
            </a:pPr>
            <a:fld id="{12CB335D-250F-4831-A850-E5449008229C}" type="slidenum">
              <a:rPr lang="en-GB" smtClean="0">
                <a:solidFill>
                  <a:srgbClr val="000000"/>
                </a:solidFill>
              </a:rPr>
              <a:pPr eaLnBrk="0" hangingPunct="0">
                <a:defRPr/>
              </a:pPr>
              <a:t>‹Nº›</a:t>
            </a:fld>
            <a:endParaRPr lang="en-GB" sz="15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9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MS PGothic" pitchFamily="34" charset="-128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azaro.cuesta@eiopa.europa.e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20888"/>
            <a:ext cx="7128792" cy="2824336"/>
          </a:xfrm>
        </p:spPr>
        <p:txBody>
          <a:bodyPr/>
          <a:lstStyle/>
          <a:p>
            <a:r>
              <a:rPr lang="de-DE" dirty="0" smtClean="0">
                <a:ea typeface="MS PGothic"/>
              </a:rPr>
              <a:t/>
            </a:r>
            <a:br>
              <a:rPr lang="de-DE" dirty="0" smtClean="0">
                <a:ea typeface="MS PGothic"/>
              </a:rPr>
            </a:br>
            <a:r>
              <a:rPr lang="de-DE" dirty="0">
                <a:ea typeface="MS PGothic"/>
              </a:rPr>
              <a:t/>
            </a:r>
            <a:br>
              <a:rPr lang="de-DE" dirty="0">
                <a:ea typeface="MS PGothic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Sesión</a:t>
            </a:r>
            <a:r>
              <a:rPr lang="en-GB" dirty="0" smtClean="0"/>
              <a:t> </a:t>
            </a:r>
            <a:r>
              <a:rPr lang="en-GB" dirty="0"/>
              <a:t>2</a:t>
            </a:r>
            <a:r>
              <a:rPr lang="en-GB" dirty="0" smtClean="0"/>
              <a:t>: </a:t>
            </a:r>
            <a:r>
              <a:rPr lang="en-GB" dirty="0" err="1" smtClean="0"/>
              <a:t>Avance</a:t>
            </a:r>
            <a:r>
              <a:rPr lang="en-GB" dirty="0" smtClean="0"/>
              <a:t> </a:t>
            </a:r>
            <a:r>
              <a:rPr lang="en-GB" dirty="0" err="1" smtClean="0"/>
              <a:t>tecnológico</a:t>
            </a:r>
            <a:r>
              <a:rPr lang="en-GB" dirty="0" smtClean="0"/>
              <a:t> y </a:t>
            </a:r>
            <a:r>
              <a:rPr lang="en-GB" dirty="0" err="1" smtClean="0"/>
              <a:t>desafíos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 smtClean="0"/>
              <a:t>supervisión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PBS </a:t>
            </a:r>
            <a:r>
              <a:rPr lang="en-GB" sz="2400" dirty="0"/>
              <a:t>24: </a:t>
            </a:r>
            <a:r>
              <a:rPr lang="en-GB" sz="2400" dirty="0" err="1" smtClean="0"/>
              <a:t>Vigilancia</a:t>
            </a:r>
            <a:r>
              <a:rPr lang="en-GB" sz="2400" dirty="0" smtClean="0"/>
              <a:t> </a:t>
            </a:r>
            <a:r>
              <a:rPr lang="en-GB" sz="2400" dirty="0" err="1" smtClean="0"/>
              <a:t>macroprudential</a:t>
            </a:r>
            <a:r>
              <a:rPr lang="en-GB" sz="2400" dirty="0" smtClean="0"/>
              <a:t>  </a:t>
            </a:r>
            <a:r>
              <a:rPr lang="en-GB" sz="2400" dirty="0"/>
              <a:t>y </a:t>
            </a:r>
            <a:r>
              <a:rPr lang="en-GB" sz="2400" dirty="0" smtClean="0"/>
              <a:t>supervision de </a:t>
            </a:r>
            <a:r>
              <a:rPr lang="en-GB" sz="2400" dirty="0" err="1" smtClean="0"/>
              <a:t>seguros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1" dirty="0" smtClean="0"/>
              <a:t>L</a:t>
            </a:r>
            <a:r>
              <a:rPr lang="en-GB" sz="1800" dirty="0" smtClean="0"/>
              <a:t>azaro Cuesta</a:t>
            </a:r>
            <a:endParaRPr lang="de-DE" sz="1800" dirty="0" smtClean="0">
              <a:ea typeface="MS PGothic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01208"/>
            <a:ext cx="7435552" cy="87099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s-ES" dirty="0" smtClean="0">
                <a:solidFill>
                  <a:srgbClr val="FFFFFF"/>
                </a:solidFill>
                <a:ea typeface="MS PGothic"/>
              </a:rPr>
              <a:t>XXIX Asamblea Anual de ASSAL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s-ES" dirty="0" smtClean="0">
                <a:solidFill>
                  <a:srgbClr val="FFFFFF"/>
                </a:solidFill>
                <a:ea typeface="MS PGothic"/>
              </a:rPr>
              <a:t>XIX </a:t>
            </a:r>
            <a:r>
              <a:rPr lang="es-ES" dirty="0">
                <a:solidFill>
                  <a:srgbClr val="FFFFFF"/>
                </a:solidFill>
                <a:ea typeface="MS PGothic"/>
              </a:rPr>
              <a:t>Conferencia Sobre Regulación y Supervisión de </a:t>
            </a:r>
            <a:r>
              <a:rPr lang="es-ES" dirty="0" smtClean="0">
                <a:solidFill>
                  <a:srgbClr val="FFFFFF"/>
                </a:solidFill>
                <a:ea typeface="MS PGothic"/>
              </a:rPr>
              <a:t>Seguros</a:t>
            </a:r>
            <a:r>
              <a:rPr lang="en-GB" dirty="0">
                <a:solidFill>
                  <a:srgbClr val="FFFFFF"/>
                </a:solidFill>
                <a:ea typeface="MS PGothic"/>
              </a:rPr>
              <a:t/>
            </a:r>
            <a:br>
              <a:rPr lang="en-GB" dirty="0">
                <a:solidFill>
                  <a:srgbClr val="FFFFFF"/>
                </a:solidFill>
                <a:ea typeface="MS PGothic"/>
              </a:rPr>
            </a:br>
            <a:r>
              <a:rPr lang="pt-BR" dirty="0">
                <a:solidFill>
                  <a:srgbClr val="FFFFFF"/>
                </a:solidFill>
                <a:ea typeface="MS PGothic"/>
              </a:rPr>
              <a:t>Santo Domingo (</a:t>
            </a:r>
            <a:r>
              <a:rPr lang="pt-BR" dirty="0" smtClean="0">
                <a:solidFill>
                  <a:srgbClr val="FFFFFF"/>
                </a:solidFill>
                <a:ea typeface="MS PGothic"/>
              </a:rPr>
              <a:t>República </a:t>
            </a:r>
            <a:r>
              <a:rPr lang="pt-BR" dirty="0">
                <a:solidFill>
                  <a:srgbClr val="FFFFFF"/>
                </a:solidFill>
                <a:ea typeface="MS PGothic"/>
              </a:rPr>
              <a:t>Dominicana), </a:t>
            </a:r>
            <a:r>
              <a:rPr lang="pt-BR" dirty="0" smtClean="0">
                <a:solidFill>
                  <a:srgbClr val="FFFFFF"/>
                </a:solidFill>
                <a:ea typeface="MS PGothic"/>
              </a:rPr>
              <a:t>9 Abril 2018</a:t>
            </a:r>
            <a:endParaRPr lang="pt-BR" dirty="0">
              <a:solidFill>
                <a:srgbClr val="FFFFFF"/>
              </a:solidFill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07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Insurtech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628800"/>
            <a:ext cx="5345088" cy="4491608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es-ES" sz="1800" dirty="0" smtClean="0"/>
              <a:t>Compañías </a:t>
            </a:r>
            <a:r>
              <a:rPr lang="es-ES" sz="1800" dirty="0" err="1" smtClean="0"/>
              <a:t>insurtech</a:t>
            </a:r>
            <a:r>
              <a:rPr lang="es-ES" sz="1800" dirty="0" smtClean="0"/>
              <a:t>/</a:t>
            </a:r>
            <a:r>
              <a:rPr lang="es-ES" sz="1800" dirty="0" err="1" smtClean="0"/>
              <a:t>start</a:t>
            </a:r>
            <a:r>
              <a:rPr lang="es-ES" sz="1800" dirty="0" smtClean="0"/>
              <a:t> ups cada vez más presentes en el sector seguros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sz="1800" dirty="0" smtClean="0"/>
              <a:t> Frecuentemente a través de cooperación con aseguradores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sz="1800" dirty="0" smtClean="0"/>
              <a:t>Necesidad de equilibrio entre proporcionalidad e igualdad de condiciones (mismos riesgos, mismas reglas)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sz="1800" dirty="0" smtClean="0"/>
              <a:t>Supervisores pueden aprovechar la experiencia de análisis de datos de las </a:t>
            </a:r>
            <a:r>
              <a:rPr lang="es-ES" sz="1800" dirty="0" err="1" smtClean="0"/>
              <a:t>start</a:t>
            </a:r>
            <a:r>
              <a:rPr lang="es-ES" sz="1800" dirty="0" smtClean="0"/>
              <a:t>-ups para los procesos de supervisión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s-ES" sz="1800" dirty="0" err="1" smtClean="0"/>
              <a:t>Sand</a:t>
            </a:r>
            <a:r>
              <a:rPr lang="es-ES" sz="1800" dirty="0" smtClean="0"/>
              <a:t>-boxes?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0" y="1793995"/>
            <a:ext cx="3456384" cy="3867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Source: Institute of International Finance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408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Ciber-riesgos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5832648" cy="180020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1800" dirty="0" err="1"/>
              <a:t>R</a:t>
            </a:r>
            <a:r>
              <a:rPr lang="en-GB" sz="1800" dirty="0" err="1" smtClean="0"/>
              <a:t>epresentan</a:t>
            </a:r>
            <a:r>
              <a:rPr lang="en-GB" sz="1800" dirty="0" smtClean="0"/>
              <a:t> </a:t>
            </a:r>
            <a:r>
              <a:rPr lang="en-GB" sz="1800" dirty="0" err="1" smtClean="0"/>
              <a:t>tanto</a:t>
            </a:r>
            <a:r>
              <a:rPr lang="en-GB" sz="1800" dirty="0" smtClean="0"/>
              <a:t> </a:t>
            </a: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amenaza</a:t>
            </a:r>
            <a:r>
              <a:rPr lang="en-GB" sz="1800" dirty="0" smtClean="0"/>
              <a:t> </a:t>
            </a:r>
            <a:r>
              <a:rPr lang="en-GB" sz="1800" dirty="0" err="1" smtClean="0"/>
              <a:t>como</a:t>
            </a:r>
            <a:r>
              <a:rPr lang="en-GB" sz="1800" dirty="0" smtClean="0"/>
              <a:t> </a:t>
            </a: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oportunidad</a:t>
            </a:r>
            <a:r>
              <a:rPr lang="en-GB" sz="1800" dirty="0" smtClean="0"/>
              <a:t> para el sector </a:t>
            </a:r>
          </a:p>
          <a:p>
            <a:pPr>
              <a:buFontTx/>
              <a:buChar char="-"/>
            </a:pPr>
            <a:endParaRPr lang="en-GB" sz="1800" dirty="0" smtClean="0"/>
          </a:p>
          <a:p>
            <a:pPr>
              <a:buFontTx/>
              <a:buChar char="-"/>
            </a:pPr>
            <a:r>
              <a:rPr lang="en-GB" sz="1800" dirty="0" err="1"/>
              <a:t>A</a:t>
            </a:r>
            <a:r>
              <a:rPr lang="en-GB" sz="1800" dirty="0" err="1" smtClean="0"/>
              <a:t>fectan</a:t>
            </a:r>
            <a:r>
              <a:rPr lang="en-GB" sz="1800" dirty="0" smtClean="0"/>
              <a:t> a las </a:t>
            </a:r>
            <a:r>
              <a:rPr lang="en-GB" sz="1800" dirty="0" err="1" smtClean="0"/>
              <a:t>aseguradoras</a:t>
            </a:r>
            <a:r>
              <a:rPr lang="en-GB" sz="1800" dirty="0" smtClean="0"/>
              <a:t>, ‘start-ups’ y </a:t>
            </a:r>
            <a:r>
              <a:rPr lang="en-GB" sz="1800" dirty="0" err="1" smtClean="0"/>
              <a:t>cualquier</a:t>
            </a:r>
            <a:r>
              <a:rPr lang="en-GB" sz="1800" dirty="0" smtClean="0"/>
              <a:t> actor que </a:t>
            </a:r>
            <a:r>
              <a:rPr lang="en-GB" sz="1800" dirty="0" err="1" smtClean="0"/>
              <a:t>utilice</a:t>
            </a:r>
            <a:r>
              <a:rPr lang="en-GB" sz="1800" dirty="0" smtClean="0"/>
              <a:t> </a:t>
            </a:r>
            <a:r>
              <a:rPr lang="en-GB" sz="1800" dirty="0" err="1" smtClean="0"/>
              <a:t>herramientas</a:t>
            </a:r>
            <a:r>
              <a:rPr lang="en-GB" sz="1800" dirty="0" smtClean="0"/>
              <a:t> </a:t>
            </a:r>
            <a:r>
              <a:rPr lang="en-GB" sz="1800" dirty="0" err="1" smtClean="0"/>
              <a:t>digtales</a:t>
            </a:r>
            <a:r>
              <a:rPr lang="en-GB" sz="18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628800"/>
            <a:ext cx="2702155" cy="2016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3401859"/>
            <a:ext cx="835292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endParaRPr lang="es-ES" sz="1800" dirty="0" smtClean="0">
              <a:latin typeface="+mn-lt"/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es-ES" sz="1800" dirty="0" smtClean="0">
                <a:latin typeface="+mn-lt"/>
                <a:ea typeface="MS PGothic" pitchFamily="34" charset="-128"/>
              </a:rPr>
              <a:t>Incidentes potencialmente </a:t>
            </a:r>
            <a:r>
              <a:rPr lang="es-ES" sz="1800" dirty="0">
                <a:latin typeface="+mn-lt"/>
                <a:ea typeface="MS PGothic" pitchFamily="34" charset="-128"/>
              </a:rPr>
              <a:t>peligrosos debido a los efectos multiplicadores: causa de otros riesgos (interrupción del </a:t>
            </a:r>
            <a:r>
              <a:rPr lang="es-ES" sz="1800" dirty="0" smtClean="0">
                <a:latin typeface="+mn-lt"/>
                <a:ea typeface="MS PGothic" pitchFamily="34" charset="-128"/>
              </a:rPr>
              <a:t>negocio/ </a:t>
            </a:r>
            <a:r>
              <a:rPr lang="es-ES" sz="1800" dirty="0">
                <a:latin typeface="+mn-lt"/>
                <a:ea typeface="MS PGothic" pitchFamily="34" charset="-128"/>
              </a:rPr>
              <a:t>riesgo </a:t>
            </a:r>
            <a:r>
              <a:rPr lang="es-ES" sz="1800" dirty="0" err="1">
                <a:latin typeface="+mn-lt"/>
                <a:ea typeface="MS PGothic" pitchFamily="34" charset="-128"/>
              </a:rPr>
              <a:t>reputacional</a:t>
            </a:r>
            <a:r>
              <a:rPr lang="es-ES" sz="1800" dirty="0">
                <a:latin typeface="+mn-lt"/>
                <a:ea typeface="MS PGothic" pitchFamily="34" charset="-128"/>
              </a:rPr>
              <a:t>)</a:t>
            </a:r>
          </a:p>
          <a:p>
            <a:pPr eaLnBrk="0" hangingPunct="0">
              <a:spcBef>
                <a:spcPct val="20000"/>
              </a:spcBef>
            </a:pPr>
            <a:r>
              <a:rPr lang="es-ES" sz="1800" dirty="0" smtClean="0">
                <a:latin typeface="+mn-lt"/>
                <a:ea typeface="MS PGothic" pitchFamily="34" charset="-128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es-ES" sz="1800" dirty="0" smtClean="0">
                <a:latin typeface="+mn-lt"/>
                <a:ea typeface="MS PGothic" pitchFamily="34" charset="-128"/>
              </a:rPr>
              <a:t>Posibles </a:t>
            </a:r>
            <a:r>
              <a:rPr lang="es-ES" sz="1800" dirty="0">
                <a:latin typeface="+mn-lt"/>
                <a:ea typeface="MS PGothic" pitchFamily="34" charset="-128"/>
              </a:rPr>
              <a:t>problemas de solvencia por los altos costes legales en casos de violación de datos y fraude</a:t>
            </a:r>
          </a:p>
        </p:txBody>
      </p:sp>
    </p:spTree>
    <p:extLst>
      <p:ext uri="{BB962C8B-B14F-4D97-AF65-F5344CB8AC3E}">
        <p14:creationId xmlns:p14="http://schemas.microsoft.com/office/powerpoint/2010/main" val="21323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Ciber-riesgo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57456" cy="4419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s-ES" sz="1800" b="1" dirty="0" err="1" smtClean="0"/>
              <a:t>Ciber</a:t>
            </a:r>
            <a:r>
              <a:rPr lang="es-ES" sz="1800" b="1" dirty="0"/>
              <a:t>-</a:t>
            </a:r>
            <a:r>
              <a:rPr lang="es-ES" sz="1800" b="1" dirty="0" smtClean="0"/>
              <a:t>seguros: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Transferencia de </a:t>
            </a:r>
            <a:r>
              <a:rPr lang="es-ES" sz="1800" dirty="0" err="1" smtClean="0"/>
              <a:t>ciber</a:t>
            </a:r>
            <a:r>
              <a:rPr lang="es-ES" sz="1800" dirty="0"/>
              <a:t>-</a:t>
            </a:r>
            <a:r>
              <a:rPr lang="es-ES" sz="1800" dirty="0" smtClean="0"/>
              <a:t>riesgos al sector asegurador vía suscripción de </a:t>
            </a:r>
            <a:r>
              <a:rPr lang="es-ES" sz="1800" dirty="0"/>
              <a:t>pólizas de </a:t>
            </a:r>
            <a:r>
              <a:rPr lang="es-ES" sz="1800" dirty="0" err="1"/>
              <a:t>ciber</a:t>
            </a:r>
            <a:r>
              <a:rPr lang="es-ES" sz="1800" dirty="0"/>
              <a:t>-riesgo</a:t>
            </a:r>
            <a:r>
              <a:rPr lang="es-ES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dirty="0"/>
              <a:t>Información </a:t>
            </a:r>
            <a:r>
              <a:rPr lang="es-ES" sz="1800" dirty="0" smtClean="0"/>
              <a:t>limitada sobre comercialización de estos productos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Condiciones restrictivas en las </a:t>
            </a:r>
            <a:r>
              <a:rPr lang="es-ES" sz="1800" dirty="0"/>
              <a:t>pólizas</a:t>
            </a:r>
            <a:endParaRPr lang="es-E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No metodología estandarizadas para tarificación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Necesidad de mayor transparencia sobre ciberataques</a:t>
            </a:r>
            <a:endParaRPr lang="es-ES" sz="18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Creciente demanda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dirty="0" smtClean="0"/>
              <a:t>Potencial acumulación excesiva de riesgos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773451"/>
            <a:ext cx="2448272" cy="14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Asesoramiento</a:t>
            </a:r>
            <a:r>
              <a:rPr lang="en-GB" dirty="0" smtClean="0"/>
              <a:t> </a:t>
            </a:r>
            <a:r>
              <a:rPr lang="en-GB" dirty="0" err="1" smtClean="0"/>
              <a:t>automatizado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1" r="16177" b="-490"/>
          <a:stretch/>
        </p:blipFill>
        <p:spPr>
          <a:xfrm>
            <a:off x="323528" y="1569368"/>
            <a:ext cx="3096344" cy="2952328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89339" y="1556792"/>
            <a:ext cx="52010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PGothic"/>
              </a:rPr>
              <a:t>BENEFICIOS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kern="0" dirty="0" smtClean="0"/>
              <a:t>reducción de costes para el tomador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800" kern="0" dirty="0" smtClean="0"/>
              <a:t>acceso a una gama más amplia de productos y servicios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s-ES" sz="1600" b="1" dirty="0">
                <a:solidFill>
                  <a:srgbClr val="CC3300"/>
                </a:solidFill>
                <a:latin typeface="Arial" charset="0"/>
                <a:ea typeface="MS PGothic"/>
              </a:rPr>
              <a:t>RIESGOS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kern="0" dirty="0"/>
              <a:t>decisiones inadecuadas como resultado de la falta de información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kern="0" dirty="0"/>
              <a:t>errores y / o limitaciones funcionales en las herramientas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1800" kern="0" dirty="0" smtClean="0"/>
              <a:t>disputas </a:t>
            </a:r>
            <a:r>
              <a:rPr lang="es-ES" sz="1800" kern="0" dirty="0"/>
              <a:t>legales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54768" y="4880049"/>
            <a:ext cx="9198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s-ES" sz="1800" dirty="0" smtClean="0"/>
          </a:p>
          <a:p>
            <a:pPr lvl="1"/>
            <a:r>
              <a:rPr lang="es-ES" sz="1800" dirty="0" smtClean="0">
                <a:latin typeface="+mn-lt"/>
              </a:rPr>
              <a:t>Directiva sobre Intermediación de Seguros (IDD): requisitos cuando </a:t>
            </a:r>
            <a:r>
              <a:rPr lang="es-ES" sz="1800" dirty="0">
                <a:latin typeface="+mn-lt"/>
              </a:rPr>
              <a:t>se brinda </a:t>
            </a:r>
            <a:r>
              <a:rPr lang="es-ES" sz="1800" dirty="0" smtClean="0">
                <a:latin typeface="+mn-lt"/>
              </a:rPr>
              <a:t>asesoramiento no </a:t>
            </a:r>
            <a:r>
              <a:rPr lang="es-ES" sz="1800" dirty="0">
                <a:latin typeface="+mn-lt"/>
              </a:rPr>
              <a:t>varían según el canal de </a:t>
            </a:r>
            <a:r>
              <a:rPr lang="es-ES" sz="1800" dirty="0" smtClean="0">
                <a:latin typeface="+mn-lt"/>
              </a:rPr>
              <a:t>distribución</a:t>
            </a:r>
            <a:endParaRPr lang="es-E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2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 bwMode="auto">
          <a:xfrm>
            <a:off x="2201340" y="5456801"/>
            <a:ext cx="1185679" cy="0"/>
          </a:xfrm>
          <a:prstGeom prst="line">
            <a:avLst/>
          </a:prstGeom>
          <a:ln>
            <a:solidFill>
              <a:srgbClr val="000099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195736" y="3837474"/>
            <a:ext cx="1185679" cy="0"/>
          </a:xfrm>
          <a:prstGeom prst="line">
            <a:avLst/>
          </a:prstGeom>
          <a:ln>
            <a:solidFill>
              <a:srgbClr val="000099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0"/>
          </p:cNvCxnSpPr>
          <p:nvPr/>
        </p:nvCxnSpPr>
        <p:spPr bwMode="auto">
          <a:xfrm>
            <a:off x="2162185" y="2240438"/>
            <a:ext cx="1185679" cy="0"/>
          </a:xfrm>
          <a:prstGeom prst="line">
            <a:avLst/>
          </a:prstGeom>
          <a:ln>
            <a:solidFill>
              <a:srgbClr val="000099"/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Otros</a:t>
            </a:r>
            <a:r>
              <a:rPr lang="en-GB" dirty="0" smtClean="0"/>
              <a:t> </a:t>
            </a:r>
            <a:r>
              <a:rPr lang="en-GB" dirty="0" err="1" smtClean="0"/>
              <a:t>avances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3" y="1700807"/>
            <a:ext cx="5976665" cy="104333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kern="1200" dirty="0">
                <a:ea typeface="MS PGothic"/>
              </a:rPr>
              <a:t>Mantenimiento de registros, “Smart </a:t>
            </a:r>
            <a:r>
              <a:rPr lang="es-ES" sz="1800" kern="1200" dirty="0" err="1">
                <a:ea typeface="MS PGothic"/>
              </a:rPr>
              <a:t>contracts</a:t>
            </a:r>
            <a:r>
              <a:rPr lang="es-ES" sz="1800" kern="1200" dirty="0">
                <a:ea typeface="MS PGothic"/>
              </a:rPr>
              <a:t>”, transferencia de valores, P2P, reconocimiento transfronterizo de historial de siniestralidad…</a:t>
            </a:r>
          </a:p>
        </p:txBody>
      </p:sp>
      <p:sp>
        <p:nvSpPr>
          <p:cNvPr id="6" name="Hexagon 5"/>
          <p:cNvSpPr/>
          <p:nvPr/>
        </p:nvSpPr>
        <p:spPr bwMode="auto">
          <a:xfrm>
            <a:off x="395536" y="3082516"/>
            <a:ext cx="1800200" cy="1509916"/>
          </a:xfrm>
          <a:prstGeom prst="hexagon">
            <a:avLst/>
          </a:prstGeom>
          <a:solidFill>
            <a:srgbClr val="FFFFFF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200" b="1" dirty="0">
              <a:solidFill>
                <a:schemeClr val="accent6"/>
              </a:solidFill>
              <a:ea typeface="ＭＳ Ｐゴシック" pitchFamily="96" charset="-128"/>
            </a:endParaRPr>
          </a:p>
          <a:p>
            <a:pPr algn="ctr" eaLnBrk="0" hangingPunct="0"/>
            <a:endParaRPr lang="en-GB" sz="1200" b="1" dirty="0">
              <a:solidFill>
                <a:schemeClr val="accent6"/>
              </a:solidFill>
              <a:ea typeface="ＭＳ Ｐゴシック" pitchFamily="96" charset="-128"/>
            </a:endParaRPr>
          </a:p>
          <a:p>
            <a:pPr algn="ctr" eaLnBrk="0" hangingPunct="0"/>
            <a:r>
              <a:rPr lang="en-GB" sz="1000" b="1" dirty="0">
                <a:solidFill>
                  <a:schemeClr val="accent6"/>
                </a:solidFill>
                <a:ea typeface="ＭＳ Ｐゴシック" pitchFamily="96" charset="-128"/>
              </a:rPr>
              <a:t>INTELIGENCIA</a:t>
            </a:r>
          </a:p>
          <a:p>
            <a:pPr algn="ctr" eaLnBrk="0" hangingPunct="0"/>
            <a:r>
              <a:rPr lang="en-GB" sz="1000" b="1" dirty="0">
                <a:solidFill>
                  <a:schemeClr val="accent6"/>
                </a:solidFill>
                <a:ea typeface="ＭＳ Ｐゴシック" pitchFamily="96" charset="-128"/>
              </a:rPr>
              <a:t>ARTIFICIAL</a:t>
            </a:r>
          </a:p>
        </p:txBody>
      </p:sp>
      <p:sp>
        <p:nvSpPr>
          <p:cNvPr id="8" name="Hexagon 7"/>
          <p:cNvSpPr/>
          <p:nvPr/>
        </p:nvSpPr>
        <p:spPr bwMode="auto">
          <a:xfrm>
            <a:off x="361985" y="1485480"/>
            <a:ext cx="1800200" cy="1509916"/>
          </a:xfrm>
          <a:prstGeom prst="hexagon">
            <a:avLst/>
          </a:prstGeom>
          <a:solidFill>
            <a:srgbClr val="FFFFFF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200" b="1" dirty="0">
              <a:solidFill>
                <a:schemeClr val="accent6"/>
              </a:solidFill>
              <a:ea typeface="ＭＳ Ｐゴシック" pitchFamily="96" charset="-128"/>
            </a:endParaRPr>
          </a:p>
          <a:p>
            <a:pPr algn="ctr" eaLnBrk="0" hangingPunct="0"/>
            <a:endParaRPr lang="en-GB" sz="1200" b="1" dirty="0">
              <a:solidFill>
                <a:schemeClr val="accent6"/>
              </a:solidFill>
              <a:ea typeface="ＭＳ Ｐゴシック" pitchFamily="96" charset="-128"/>
            </a:endParaRPr>
          </a:p>
          <a:p>
            <a:pPr algn="ctr" eaLnBrk="0" hangingPunct="0"/>
            <a:r>
              <a:rPr lang="en-GB" sz="1050" b="1" dirty="0">
                <a:solidFill>
                  <a:schemeClr val="accent6"/>
                </a:solidFill>
                <a:ea typeface="ＭＳ Ｐゴシック" pitchFamily="96" charset="-128"/>
              </a:rPr>
              <a:t>BLOCK-CHAIN</a:t>
            </a:r>
          </a:p>
        </p:txBody>
      </p:sp>
      <p:sp>
        <p:nvSpPr>
          <p:cNvPr id="9" name="Hexagon 8"/>
          <p:cNvSpPr/>
          <p:nvPr/>
        </p:nvSpPr>
        <p:spPr bwMode="auto">
          <a:xfrm>
            <a:off x="395536" y="4701844"/>
            <a:ext cx="1800200" cy="1509916"/>
          </a:xfrm>
          <a:prstGeom prst="hexagon">
            <a:avLst/>
          </a:prstGeom>
          <a:solidFill>
            <a:srgbClr val="FFFFFF"/>
          </a:solidFill>
          <a:ln w="28575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1" dirty="0" smtClean="0">
              <a:ea typeface="ＭＳ Ｐゴシック" pitchFamily="9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000" b="1" dirty="0" smtClean="0">
              <a:ea typeface="ＭＳ Ｐゴシック" pitchFamily="9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 dirty="0" smtClean="0">
                <a:ea typeface="ＭＳ Ｐゴシック" pitchFamily="96" charset="-128"/>
              </a:rPr>
              <a:t>SEGUROS P2P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3" y="3131050"/>
            <a:ext cx="5976665" cy="12772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800" dirty="0"/>
              <a:t>Asesoramiento automatizado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ES" sz="1800" dirty="0"/>
              <a:t>Otras áreas </a:t>
            </a:r>
            <a:r>
              <a:rPr lang="es-ES" sz="1800" dirty="0" smtClean="0"/>
              <a:t>potenciales: </a:t>
            </a:r>
            <a:r>
              <a:rPr lang="es-ES" sz="1800" dirty="0"/>
              <a:t>gestión de siniestros, detección del fraude, tarificación, </a:t>
            </a:r>
            <a:r>
              <a:rPr lang="es-ES" sz="1800" dirty="0" smtClean="0"/>
              <a:t>reclamaciones…  </a:t>
            </a:r>
            <a:endParaRPr lang="es-ES" sz="1800" dirty="0"/>
          </a:p>
        </p:txBody>
      </p:sp>
      <p:sp>
        <p:nvSpPr>
          <p:cNvPr id="10" name="Rectangle 9"/>
          <p:cNvSpPr/>
          <p:nvPr/>
        </p:nvSpPr>
        <p:spPr>
          <a:xfrm>
            <a:off x="2627783" y="4779693"/>
            <a:ext cx="5976666" cy="135421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800" dirty="0"/>
              <a:t>Seguros “peer to peer”- de igual a igual</a:t>
            </a:r>
          </a:p>
          <a:p>
            <a:pPr lvl="1">
              <a:spcAft>
                <a:spcPts val="600"/>
              </a:spcAft>
            </a:pPr>
            <a:r>
              <a:rPr lang="es-ES" sz="1800" dirty="0" smtClean="0"/>
              <a:t>Diferencia </a:t>
            </a:r>
            <a:r>
              <a:rPr lang="es-ES" sz="1800" dirty="0"/>
              <a:t>con el seguro mutuo tradicional? actividades fuera del concepto de seguro? </a:t>
            </a:r>
          </a:p>
          <a:p>
            <a:pPr lvl="1">
              <a:spcAft>
                <a:spcPts val="600"/>
              </a:spcAft>
            </a:pPr>
            <a:r>
              <a:rPr lang="es-ES" sz="1800" dirty="0" smtClean="0"/>
              <a:t>Siempre </a:t>
            </a:r>
            <a:r>
              <a:rPr lang="es-ES" sz="1800" dirty="0"/>
              <a:t>a través de una entidad aseguradora</a:t>
            </a:r>
          </a:p>
        </p:txBody>
      </p:sp>
    </p:spTree>
    <p:extLst>
      <p:ext uri="{BB962C8B-B14F-4D97-AF65-F5344CB8AC3E}">
        <p14:creationId xmlns:p14="http://schemas.microsoft.com/office/powerpoint/2010/main" val="26837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Algunas</a:t>
            </a:r>
            <a:r>
              <a:rPr lang="en-GB" sz="2400" dirty="0" smtClean="0"/>
              <a:t> </a:t>
            </a:r>
            <a:r>
              <a:rPr lang="en-GB" sz="2400" dirty="0" err="1" smtClean="0"/>
              <a:t>iniciativas</a:t>
            </a:r>
            <a:r>
              <a:rPr lang="en-GB" sz="2400" dirty="0" smtClean="0"/>
              <a:t> de EIOPA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53400" cy="47151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just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/>
              <a:t>Informe de EIOPA sobre mejores prácticas en comparadores  web</a:t>
            </a:r>
          </a:p>
          <a:p>
            <a:pPr marL="342900" lvl="1" indent="-342900" algn="just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 smtClean="0">
                <a:cs typeface="+mn-cs"/>
              </a:rPr>
              <a:t>Opinión </a:t>
            </a:r>
            <a:r>
              <a:rPr lang="es-ES" sz="1600" dirty="0">
                <a:cs typeface="+mn-cs"/>
              </a:rPr>
              <a:t>de EIOPA sobre ventas a través de Internet</a:t>
            </a:r>
          </a:p>
          <a:p>
            <a:pPr marL="342900" lvl="1" indent="-342900" algn="just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 smtClean="0">
                <a:cs typeface="+mn-cs"/>
              </a:rPr>
              <a:t>Informe de EIOPA </a:t>
            </a:r>
            <a:r>
              <a:rPr lang="es-ES" sz="1600" dirty="0">
                <a:cs typeface="+mn-cs"/>
              </a:rPr>
              <a:t>sobre cuestiones de protección del consumidor derivadas de la venta del seguro de telefonía móvil</a:t>
            </a:r>
          </a:p>
          <a:p>
            <a:pPr marL="342900" lvl="1" indent="-342900" algn="just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cs typeface="+mn-cs"/>
              </a:rPr>
              <a:t>Informe del Comité Mixto sobre la automatización del asesoramiento</a:t>
            </a:r>
          </a:p>
          <a:p>
            <a:pPr marL="342900" lvl="1" indent="-342900" algn="just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b="1" dirty="0" smtClean="0">
                <a:cs typeface="+mn-cs"/>
              </a:rPr>
              <a:t>Informe </a:t>
            </a:r>
            <a:r>
              <a:rPr lang="es-ES" sz="1600" b="1" dirty="0">
                <a:cs typeface="+mn-cs"/>
              </a:rPr>
              <a:t>del Comité </a:t>
            </a:r>
            <a:r>
              <a:rPr lang="es-ES" sz="1600" b="1" dirty="0" smtClean="0">
                <a:cs typeface="+mn-cs"/>
              </a:rPr>
              <a:t>Mixto </a:t>
            </a:r>
            <a:r>
              <a:rPr lang="es-ES" sz="1600" b="1" dirty="0">
                <a:cs typeface="+mn-cs"/>
              </a:rPr>
              <a:t>sobre Big </a:t>
            </a:r>
            <a:r>
              <a:rPr lang="es-ES" sz="1600" b="1" dirty="0" smtClean="0">
                <a:cs typeface="+mn-cs"/>
              </a:rPr>
              <a:t>Data</a:t>
            </a:r>
          </a:p>
          <a:p>
            <a:pPr marL="342900" lvl="1" indent="-342900" algn="just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b="1" dirty="0" smtClean="0">
                <a:cs typeface="+mn-cs"/>
              </a:rPr>
              <a:t>Respuesta de EIOPA a la consulta </a:t>
            </a:r>
            <a:r>
              <a:rPr lang="es-ES" sz="1600" b="1" dirty="0">
                <a:cs typeface="+mn-cs"/>
              </a:rPr>
              <a:t>p</a:t>
            </a:r>
            <a:r>
              <a:rPr lang="es-ES" sz="1600" b="1" dirty="0" smtClean="0">
                <a:cs typeface="+mn-cs"/>
              </a:rPr>
              <a:t>ública sobre </a:t>
            </a:r>
            <a:r>
              <a:rPr lang="es-ES" sz="1600" b="1" dirty="0" err="1" smtClean="0">
                <a:cs typeface="+mn-cs"/>
              </a:rPr>
              <a:t>Fintech</a:t>
            </a:r>
            <a:r>
              <a:rPr lang="es-ES" sz="1600" b="1" dirty="0" smtClean="0">
                <a:cs typeface="+mn-cs"/>
              </a:rPr>
              <a:t> de la Comisión Europea </a:t>
            </a:r>
          </a:p>
          <a:p>
            <a:pPr marL="342900" lvl="1" indent="-342900" algn="just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 smtClean="0">
                <a:cs typeface="+mn-cs"/>
              </a:rPr>
              <a:t>Aviso a los consumidores sobre los riesgos del uso de monedas virtuales</a:t>
            </a:r>
            <a:endParaRPr lang="es-ES" sz="1600" dirty="0">
              <a:cs typeface="+mn-cs"/>
            </a:endParaRPr>
          </a:p>
          <a:p>
            <a:pPr marL="342900" lvl="1" indent="-342900" algn="just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b="1" dirty="0">
                <a:cs typeface="+mn-cs"/>
              </a:rPr>
              <a:t>Mesas Redondas </a:t>
            </a:r>
            <a:r>
              <a:rPr lang="es-ES" sz="1600" b="1" dirty="0" smtClean="0">
                <a:cs typeface="+mn-cs"/>
              </a:rPr>
              <a:t>sobre </a:t>
            </a:r>
            <a:r>
              <a:rPr lang="es-ES" sz="1600" b="1" dirty="0" err="1" smtClean="0">
                <a:cs typeface="+mn-cs"/>
              </a:rPr>
              <a:t>InsurTech</a:t>
            </a:r>
            <a:endParaRPr lang="es-ES" sz="1600" b="1" dirty="0" smtClean="0">
              <a:cs typeface="+mn-cs"/>
            </a:endParaRPr>
          </a:p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86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33400" y="2349500"/>
            <a:ext cx="8153400" cy="37465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b="1" smtClean="0"/>
              <a:t>Muchas gracias</a:t>
            </a:r>
          </a:p>
          <a:p>
            <a:pPr marL="0" indent="0">
              <a:buFontTx/>
              <a:buNone/>
            </a:pPr>
            <a:r>
              <a:rPr lang="en-GB" altLang="en-US" sz="1000" smtClean="0">
                <a:ea typeface="Calibri" pitchFamily="34" charset="0"/>
                <a:cs typeface="Times New Roman" pitchFamily="18" charset="0"/>
              </a:rPr>
              <a:t> </a:t>
            </a:r>
            <a:endParaRPr lang="en-GB" altLang="en-US" sz="1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GB" altLang="en-US" sz="10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 </a:t>
            </a:r>
          </a:p>
          <a:p>
            <a:pPr marL="0" indent="0">
              <a:buFontTx/>
              <a:buNone/>
            </a:pPr>
            <a:endParaRPr lang="en-GB" altLang="en-US" sz="1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GB" altLang="en-US" sz="14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Lázaro Cuesta Barberá</a:t>
            </a:r>
            <a:endParaRPr lang="en-GB" altLang="en-US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GB" altLang="en-US" sz="14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EIOPA</a:t>
            </a:r>
            <a:endParaRPr lang="en-GB" altLang="en-US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GB" altLang="en-US" sz="14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European Insurance and Occupational Pensions Authority</a:t>
            </a:r>
            <a:endParaRPr lang="en-GB" altLang="en-US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GB" altLang="en-US" sz="14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WesthafenTower | Westhafenplatz 1</a:t>
            </a:r>
            <a:endParaRPr lang="en-GB" altLang="en-US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GB" altLang="en-US" sz="14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60327 Frankfurt am Main | </a:t>
            </a:r>
            <a:r>
              <a:rPr lang="en-US" altLang="en-US" sz="14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Germany</a:t>
            </a:r>
            <a:endParaRPr lang="en-GB" altLang="en-US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en-US" sz="14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 </a:t>
            </a:r>
          </a:p>
          <a:p>
            <a:pPr marL="0" indent="0">
              <a:buFontTx/>
              <a:buNone/>
            </a:pPr>
            <a:r>
              <a:rPr lang="en-US" altLang="en-US" sz="1400" smtClean="0">
                <a:solidFill>
                  <a:srgbClr val="1F497D"/>
                </a:solidFill>
                <a:ea typeface="Times New Roman" pitchFamily="18" charset="0"/>
                <a:cs typeface="Calibri" pitchFamily="34" charset="0"/>
              </a:rPr>
              <a:t>Tel: +49 69 9511 19-381</a:t>
            </a:r>
            <a:endParaRPr lang="en-GB" altLang="en-US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altLang="en-US" sz="1400" smtClean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Email: </a:t>
            </a:r>
            <a:r>
              <a:rPr lang="en-US" altLang="en-US" sz="1400" smtClean="0">
                <a:solidFill>
                  <a:srgbClr val="1F497D"/>
                </a:solidFill>
                <a:ea typeface="Calibri" pitchFamily="34" charset="0"/>
                <a:cs typeface="Times New Roman" pitchFamily="18" charset="0"/>
                <a:hlinkClick r:id="rId2"/>
              </a:rPr>
              <a:t>lazaro.cuesta@eiopa.europa.eu</a:t>
            </a:r>
            <a:r>
              <a:rPr lang="en-US" altLang="en-US" sz="1400" smtClean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n-GB" altLang="en-US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endParaRPr lang="en-GB" altLang="en-US" sz="1000" b="1" smtClean="0"/>
          </a:p>
        </p:txBody>
      </p:sp>
    </p:spTree>
    <p:extLst>
      <p:ext uri="{BB962C8B-B14F-4D97-AF65-F5344CB8AC3E}">
        <p14:creationId xmlns:p14="http://schemas.microsoft.com/office/powerpoint/2010/main" val="36233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Vigilancia</a:t>
            </a:r>
            <a:r>
              <a:rPr lang="en-GB" dirty="0" smtClean="0"/>
              <a:t> </a:t>
            </a:r>
            <a:r>
              <a:rPr lang="en-GB" dirty="0" err="1" smtClean="0"/>
              <a:t>macroprudencial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57456" cy="4419600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000000"/>
                </a:solidFill>
                <a:latin typeface="Calibri"/>
              </a:rPr>
              <a:t>PBS 24:</a:t>
            </a:r>
            <a:r>
              <a:rPr lang="es-ES" sz="4000" b="1" dirty="0">
                <a:solidFill>
                  <a:srgbClr val="000000"/>
                </a:solidFill>
                <a:latin typeface="Calibri"/>
              </a:rPr>
              <a:t>Vigilancia </a:t>
            </a:r>
            <a:r>
              <a:rPr lang="es-ES" sz="4000" b="1" dirty="0" err="1">
                <a:solidFill>
                  <a:srgbClr val="000000"/>
                </a:solidFill>
                <a:latin typeface="Calibri"/>
              </a:rPr>
              <a:t>macroprudencial</a:t>
            </a:r>
            <a:r>
              <a:rPr lang="es-ES" sz="4000" b="1" dirty="0">
                <a:solidFill>
                  <a:srgbClr val="000000"/>
                </a:solidFill>
                <a:latin typeface="Calibri"/>
              </a:rPr>
              <a:t> y supervisión de seguros</a:t>
            </a:r>
            <a:endParaRPr lang="en-GB" sz="4000" dirty="0">
              <a:latin typeface="Calibri"/>
            </a:endParaRPr>
          </a:p>
          <a:p>
            <a:pPr marL="0" indent="0">
              <a:buNone/>
            </a:pPr>
            <a:r>
              <a:rPr lang="en-GB" i="1" dirty="0" smtClean="0">
                <a:latin typeface="Calibri"/>
              </a:rPr>
              <a:t>“</a:t>
            </a:r>
            <a:r>
              <a:rPr lang="es-ES" i="1" dirty="0">
                <a:latin typeface="Calibri"/>
              </a:rPr>
              <a:t>El supervisor identifica, monitorea y analiza el mercado, los desarrollos </a:t>
            </a:r>
            <a:r>
              <a:rPr lang="es-ES" i="1" dirty="0" smtClean="0">
                <a:latin typeface="Calibri"/>
              </a:rPr>
              <a:t>financieros y </a:t>
            </a:r>
            <a:r>
              <a:rPr lang="es-ES" i="1" dirty="0">
                <a:latin typeface="Calibri"/>
              </a:rPr>
              <a:t>otros factores que pueden impactar en las aseguradoras y en los mercados </a:t>
            </a:r>
            <a:r>
              <a:rPr lang="es-ES" i="1" dirty="0" smtClean="0">
                <a:latin typeface="Calibri"/>
              </a:rPr>
              <a:t>de seguros</a:t>
            </a:r>
            <a:r>
              <a:rPr lang="es-ES" i="1" dirty="0">
                <a:latin typeface="Calibri"/>
              </a:rPr>
              <a:t>, y usa esa información para supervisar las aseguradoras </a:t>
            </a:r>
            <a:r>
              <a:rPr lang="es-ES" i="1" dirty="0" smtClean="0">
                <a:latin typeface="Calibri"/>
              </a:rPr>
              <a:t>individuales. </a:t>
            </a:r>
          </a:p>
          <a:p>
            <a:pPr marL="0" indent="0">
              <a:buNone/>
            </a:pPr>
            <a:r>
              <a:rPr lang="es-ES" i="1" dirty="0" smtClean="0">
                <a:latin typeface="Calibri"/>
              </a:rPr>
              <a:t>Según </a:t>
            </a:r>
            <a:r>
              <a:rPr lang="es-ES" i="1" dirty="0">
                <a:latin typeface="Calibri"/>
              </a:rPr>
              <a:t>proceda, estas tareas deben utilizar la información de otras </a:t>
            </a:r>
            <a:r>
              <a:rPr lang="es-ES" i="1" dirty="0" smtClean="0">
                <a:latin typeface="Calibri"/>
              </a:rPr>
              <a:t>autoridades nacionales </a:t>
            </a:r>
            <a:r>
              <a:rPr lang="es-ES" i="1" dirty="0">
                <a:latin typeface="Calibri"/>
              </a:rPr>
              <a:t>y los conocimientos adquiridos </a:t>
            </a:r>
            <a:r>
              <a:rPr lang="es-ES" i="1" dirty="0" smtClean="0">
                <a:latin typeface="Calibri"/>
              </a:rPr>
              <a:t>por ellas</a:t>
            </a:r>
            <a:r>
              <a:rPr lang="en-GB" i="1" dirty="0" smtClean="0">
                <a:solidFill>
                  <a:srgbClr val="000000"/>
                </a:solidFill>
                <a:latin typeface="Calibri"/>
              </a:rPr>
              <a:t>” 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marL="0" indent="0" algn="ctr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6249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Vigilancia</a:t>
            </a:r>
            <a:r>
              <a:rPr lang="en-GB" dirty="0"/>
              <a:t> </a:t>
            </a:r>
            <a:r>
              <a:rPr lang="en-GB" dirty="0" err="1"/>
              <a:t>macroprudencial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628800"/>
            <a:ext cx="6408712" cy="4467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s-ES" sz="2200" b="1" u="sng" dirty="0" smtClean="0"/>
              <a:t>El papel de EIOPA: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ES" sz="2200" dirty="0" smtClean="0"/>
              <a:t> </a:t>
            </a:r>
            <a:r>
              <a:rPr lang="es-ES" sz="2200" dirty="0"/>
              <a:t>supervisar y evaluar la evolución del mercado </a:t>
            </a:r>
            <a:r>
              <a:rPr lang="es-ES" sz="2200" dirty="0" smtClean="0"/>
              <a:t>(tendencias, riesgos, vulnerabilidades);</a:t>
            </a:r>
            <a:endParaRPr lang="es-ES" sz="22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ES" sz="2200" dirty="0"/>
              <a:t>realizar análisis económicos de los </a:t>
            </a:r>
            <a:r>
              <a:rPr lang="es-ES" sz="2200" dirty="0" smtClean="0"/>
              <a:t>mercados (+impacto de la evolución potencial del mercado).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ES" sz="2200" dirty="0"/>
              <a:t>c</a:t>
            </a:r>
            <a:r>
              <a:rPr lang="es-ES" sz="2200" dirty="0" smtClean="0"/>
              <a:t>ooperar con la Junta Europea de Riesgo Sistémico (ESRB) y otras instituciones,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s-ES" sz="2200" dirty="0" smtClean="0"/>
              <a:t>garantizar </a:t>
            </a:r>
            <a:r>
              <a:rPr lang="es-ES" sz="2200" dirty="0"/>
              <a:t>la prevención y gestión coordinadas de </a:t>
            </a:r>
            <a:r>
              <a:rPr lang="es-ES" sz="2200" dirty="0" smtClean="0"/>
              <a:t>crisis. </a:t>
            </a:r>
            <a:endParaRPr lang="es-E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GB" sz="140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160240" cy="407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08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45" y="1989792"/>
            <a:ext cx="1154972" cy="1631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Vigilancia</a:t>
            </a:r>
            <a:r>
              <a:rPr lang="en-GB" dirty="0"/>
              <a:t> </a:t>
            </a:r>
            <a:r>
              <a:rPr lang="en-GB" dirty="0" err="1"/>
              <a:t>macroprudencial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52" y="1598649"/>
            <a:ext cx="3528392" cy="43204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s-ES" sz="1200" b="1" dirty="0" smtClean="0"/>
              <a:t>Informes de Estabilidad Financiera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s-E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GB" sz="14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40" y="1918971"/>
            <a:ext cx="1168557" cy="1661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02905" y="1580685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s-ES" sz="1200" b="1" kern="0" dirty="0" smtClean="0"/>
              <a:t>Paneles de riesgo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s-ES" sz="2200" kern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1619" r="5225"/>
          <a:stretch/>
        </p:blipFill>
        <p:spPr>
          <a:xfrm>
            <a:off x="4631333" y="1840080"/>
            <a:ext cx="3755950" cy="21995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8649" y="4055067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s-ES" sz="1200" b="1" kern="0" dirty="0" smtClean="0"/>
              <a:t>Stress test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s-ES" sz="2200" kern="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45112" y="4076160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s-ES" sz="1200" b="1" kern="0" dirty="0" smtClean="0"/>
              <a:t>Otros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s-ES" sz="2200" kern="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69" y="4432664"/>
            <a:ext cx="1377652" cy="8144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248" t="8422" r="23411" b="21192"/>
          <a:stretch/>
        </p:blipFill>
        <p:spPr>
          <a:xfrm>
            <a:off x="2748644" y="5125075"/>
            <a:ext cx="1418163" cy="10242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887" y="4603825"/>
            <a:ext cx="1836204" cy="7503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098" y="5304551"/>
            <a:ext cx="1407839" cy="8448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5980" r="26908" b="11504"/>
          <a:stretch/>
        </p:blipFill>
        <p:spPr>
          <a:xfrm>
            <a:off x="5588618" y="4401525"/>
            <a:ext cx="1201040" cy="1691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333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19063"/>
            <a:ext cx="6248400" cy="1066800"/>
          </a:xfrm>
        </p:spPr>
        <p:txBody>
          <a:bodyPr/>
          <a:lstStyle/>
          <a:p>
            <a:r>
              <a:rPr lang="en-GB" dirty="0" err="1" smtClean="0"/>
              <a:t>Vigilancia</a:t>
            </a:r>
            <a:r>
              <a:rPr lang="en-GB" dirty="0" smtClean="0"/>
              <a:t> </a:t>
            </a:r>
            <a:r>
              <a:rPr lang="en-GB" dirty="0" err="1" smtClean="0"/>
              <a:t>macroprudencial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209"/>
            <a:ext cx="8712968" cy="53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0002" y="6343799"/>
            <a:ext cx="1296144" cy="360040"/>
          </a:xfrm>
          <a:prstGeom prst="ellipse">
            <a:avLst/>
          </a:prstGeom>
          <a:noFill/>
          <a:ln w="381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5536" y="5517231"/>
            <a:ext cx="1296144" cy="493167"/>
          </a:xfrm>
          <a:prstGeom prst="ellipse">
            <a:avLst/>
          </a:prstGeom>
          <a:noFill/>
          <a:ln w="381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5536" y="3942049"/>
            <a:ext cx="1440160" cy="423056"/>
          </a:xfrm>
          <a:prstGeom prst="ellipse">
            <a:avLst/>
          </a:prstGeom>
          <a:noFill/>
          <a:ln w="381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4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705" y="4435292"/>
            <a:ext cx="2186844" cy="792088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Big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496" y="1782454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sz="1800" b="1" dirty="0" err="1">
                <a:solidFill>
                  <a:srgbClr val="0000CC"/>
                </a:solidFill>
                <a:latin typeface="Copperplate Gothic Light" panose="020E0507020206020404" pitchFamily="34" charset="0"/>
                <a:ea typeface="+mn-ea"/>
                <a:cs typeface="+mn-cs"/>
              </a:rPr>
              <a:t>Digitalización</a:t>
            </a:r>
            <a:endParaRPr lang="en-GB" sz="1800" b="1" dirty="0">
              <a:solidFill>
                <a:srgbClr val="0000CC"/>
              </a:solidFill>
              <a:latin typeface="Copperplate Gothic Light" panose="020E05070202060204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46039" y="3142923"/>
            <a:ext cx="2162091" cy="564421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eaLnBrk="0" hangingPunct="0">
              <a:spcBef>
                <a:spcPct val="20000"/>
              </a:spcBef>
              <a:buNone/>
              <a:defRPr sz="2400" b="1">
                <a:solidFill>
                  <a:srgbClr val="002060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/>
            </a:lvl2pPr>
            <a:lvl3pPr marL="1143000" indent="-228600" eaLnBrk="0" hangingPunct="0">
              <a:spcBef>
                <a:spcPct val="20000"/>
              </a:spcBef>
              <a:buChar char="-"/>
            </a:lvl3pPr>
            <a:lvl4pPr marL="1562100" indent="-228600" eaLnBrk="0" hangingPunct="0">
              <a:spcBef>
                <a:spcPct val="20000"/>
              </a:spcBef>
              <a:buFont typeface="Times" pitchFamily="18" charset="0"/>
              <a:buChar char="•"/>
            </a:lvl4pPr>
            <a:lvl5pPr marL="1981200" indent="-228600" eaLnBrk="0" hangingPunct="0">
              <a:spcBef>
                <a:spcPct val="20000"/>
              </a:spcBef>
              <a:buChar char="»"/>
              <a:defRPr sz="2000"/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GB" sz="1800" dirty="0" err="1">
                <a:solidFill>
                  <a:schemeClr val="accent5">
                    <a:lumMod val="25000"/>
                  </a:schemeClr>
                </a:solidFill>
                <a:latin typeface="Copperplate Gothic Light" panose="020E0507020206020404" pitchFamily="34" charset="0"/>
              </a:rPr>
              <a:t>Insurtech</a:t>
            </a:r>
            <a:endParaRPr lang="en-GB" sz="1800" dirty="0">
              <a:solidFill>
                <a:schemeClr val="accent5">
                  <a:lumMod val="2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4230" y="1800805"/>
            <a:ext cx="1111941" cy="5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800" b="1" kern="0" dirty="0" smtClean="0">
                <a:solidFill>
                  <a:srgbClr val="33CCFF"/>
                </a:solidFill>
                <a:latin typeface="Franklin Gothic Demi Cond" panose="020B0706030402020204" pitchFamily="34" charset="0"/>
              </a:rPr>
              <a:t>Internet de las </a:t>
            </a:r>
            <a:r>
              <a:rPr lang="en-GB" sz="1800" b="1" kern="0" dirty="0" err="1" smtClean="0">
                <a:solidFill>
                  <a:srgbClr val="33CCFF"/>
                </a:solidFill>
                <a:latin typeface="Franklin Gothic Demi Cond" panose="020B0706030402020204" pitchFamily="34" charset="0"/>
              </a:rPr>
              <a:t>cosas</a:t>
            </a:r>
            <a:endParaRPr lang="en-GB" sz="1800" b="1" kern="0" dirty="0" smtClean="0">
              <a:solidFill>
                <a:srgbClr val="33CCF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3287" y="5530059"/>
            <a:ext cx="22322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600" b="1" kern="0" dirty="0" smtClean="0">
                <a:solidFill>
                  <a:srgbClr val="000099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Block-chain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005" y="4261440"/>
            <a:ext cx="178548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2000" b="1" kern="0" dirty="0" err="1" smtClean="0">
                <a:solidFill>
                  <a:srgbClr val="0099FF"/>
                </a:solidFill>
                <a:latin typeface="Bell MT" panose="02020503060305020303" pitchFamily="18" charset="0"/>
              </a:rPr>
              <a:t>Inteligencia</a:t>
            </a:r>
            <a:r>
              <a:rPr lang="en-GB" sz="2000" b="1" kern="0" dirty="0" smtClean="0">
                <a:solidFill>
                  <a:srgbClr val="0099FF"/>
                </a:solidFill>
                <a:latin typeface="Bell MT" panose="02020503060305020303" pitchFamily="18" charset="0"/>
              </a:rPr>
              <a:t> artificial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275588" y="5278031"/>
            <a:ext cx="154923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2000" b="1" kern="0" dirty="0" err="1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Seguros</a:t>
            </a:r>
            <a:r>
              <a:rPr lang="en-GB" sz="2000" b="1" kern="0" dirty="0" smtClean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</a:rPr>
              <a:t> P2P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42591" y="3013565"/>
            <a:ext cx="24784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b="1" kern="0" dirty="0" err="1" smtClean="0">
                <a:solidFill>
                  <a:srgbClr val="000099"/>
                </a:solidFill>
                <a:latin typeface="Candara" panose="020E0502030303020204" pitchFamily="34" charset="0"/>
              </a:rPr>
              <a:t>Ciber-riesgo</a:t>
            </a:r>
            <a:endParaRPr lang="en-GB" b="1" kern="0" dirty="0" smtClean="0">
              <a:solidFill>
                <a:srgbClr val="000099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539099" y="2581090"/>
            <a:ext cx="807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b="1" kern="0" dirty="0" smtClean="0">
                <a:solidFill>
                  <a:srgbClr val="00206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UBI</a:t>
            </a: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091148"/>
            <a:ext cx="4918609" cy="57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95060"/>
              </p:ext>
            </p:extLst>
          </p:nvPr>
        </p:nvGraphicFramePr>
        <p:xfrm>
          <a:off x="3059832" y="1700808"/>
          <a:ext cx="295232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75591548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SUPERVISION DE SEGUROS</a:t>
                      </a:r>
                      <a:endParaRPr lang="en-GB" sz="2000" u="sng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itka 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927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b="1" u="non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Protección</a:t>
                      </a:r>
                      <a:r>
                        <a:rPr lang="en-GB" sz="2000" b="1" u="non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 al </a:t>
                      </a:r>
                      <a:r>
                        <a:rPr lang="en-GB" sz="2000" b="1" u="none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tomador</a:t>
                      </a:r>
                      <a:r>
                        <a:rPr lang="en-GB" sz="2000" b="1" u="non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000" b="1" u="none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Estabilidad</a:t>
                      </a:r>
                      <a:r>
                        <a:rPr lang="en-GB" sz="2000" b="1" u="non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 </a:t>
                      </a:r>
                      <a:r>
                        <a:rPr lang="en-GB" sz="2000" b="1" u="none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financiera</a:t>
                      </a:r>
                      <a:endParaRPr lang="en-GB" sz="2000" b="1" u="non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itka 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85245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Neutralidad</a:t>
                      </a:r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tecnológica</a:t>
                      </a:r>
                      <a:endParaRPr lang="en-GB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itka Heading" panose="02000505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Proporcionalidad</a:t>
                      </a:r>
                      <a:endParaRPr lang="en-GB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itka Heading" panose="02000505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Integridad</a:t>
                      </a:r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 del </a:t>
                      </a:r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mercado</a:t>
                      </a:r>
                      <a:endParaRPr lang="en-GB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itka Heading" panose="02000505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Enfoque</a:t>
                      </a:r>
                      <a:r>
                        <a:rPr lang="en-GB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basado</a:t>
                      </a:r>
                      <a:r>
                        <a:rPr lang="en-GB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en</a:t>
                      </a:r>
                      <a:r>
                        <a:rPr lang="en-GB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 la </a:t>
                      </a:r>
                      <a:r>
                        <a:rPr lang="en-GB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itka Heading" panose="02000505000000020004" pitchFamily="2" charset="0"/>
                        </a:rPr>
                        <a:t>actividad</a:t>
                      </a:r>
                      <a:endParaRPr lang="en-GB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itka Heading" panose="02000505000000020004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itka Heading" panose="02000505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11260"/>
                  </a:ext>
                </a:extLst>
              </a:tr>
            </a:tbl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96563" y="196288"/>
            <a:ext cx="6248400" cy="565175"/>
          </a:xfrm>
        </p:spPr>
        <p:txBody>
          <a:bodyPr/>
          <a:lstStyle/>
          <a:p>
            <a:r>
              <a:rPr lang="en-GB" dirty="0" err="1"/>
              <a:t>A</a:t>
            </a:r>
            <a:r>
              <a:rPr lang="en-GB" dirty="0" err="1" smtClean="0"/>
              <a:t>vance</a:t>
            </a:r>
            <a:r>
              <a:rPr lang="en-GB" dirty="0" smtClean="0"/>
              <a:t> </a:t>
            </a:r>
            <a:r>
              <a:rPr lang="en-GB" dirty="0" err="1" smtClean="0"/>
              <a:t>tecnológicos</a:t>
            </a:r>
            <a:endParaRPr lang="en-GB" dirty="0"/>
          </a:p>
        </p:txBody>
      </p:sp>
      <p:cxnSp>
        <p:nvCxnSpPr>
          <p:cNvPr id="21" name="Elbow Connector 20"/>
          <p:cNvCxnSpPr/>
          <p:nvPr/>
        </p:nvCxnSpPr>
        <p:spPr bwMode="auto">
          <a:xfrm>
            <a:off x="1877971" y="4392170"/>
            <a:ext cx="914400" cy="914400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 bwMode="auto">
          <a:xfrm rot="10800000" flipV="1">
            <a:off x="1842543" y="2463061"/>
            <a:ext cx="914686" cy="80253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 bwMode="auto">
          <a:xfrm rot="10800000" flipV="1">
            <a:off x="1535398" y="4811403"/>
            <a:ext cx="981017" cy="84381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 bwMode="auto">
          <a:xfrm rot="16200000" flipH="1">
            <a:off x="1682470" y="2316479"/>
            <a:ext cx="904373" cy="584228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 bwMode="auto">
          <a:xfrm>
            <a:off x="6373247" y="3804240"/>
            <a:ext cx="914400" cy="914400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 bwMode="auto">
          <a:xfrm>
            <a:off x="6350932" y="4960518"/>
            <a:ext cx="828575" cy="495018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 bwMode="auto">
          <a:xfrm rot="10800000" flipV="1">
            <a:off x="6225029" y="2041686"/>
            <a:ext cx="914686" cy="80253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 bwMode="auto">
          <a:xfrm rot="10800000" flipV="1">
            <a:off x="6208273" y="3367649"/>
            <a:ext cx="914686" cy="80253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 bwMode="auto">
          <a:xfrm>
            <a:off x="6328973" y="1777754"/>
            <a:ext cx="1074643" cy="945565"/>
          </a:xfrm>
          <a:prstGeom prst="bentConnector3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57456" cy="2448272"/>
          </a:xfrm>
        </p:spPr>
        <p:txBody>
          <a:bodyPr/>
          <a:lstStyle/>
          <a:p>
            <a:pPr marL="0" indent="0">
              <a:buNone/>
            </a:pPr>
            <a:r>
              <a:rPr lang="es-ES" sz="1800" b="1" dirty="0" smtClean="0"/>
              <a:t>«</a:t>
            </a:r>
            <a:r>
              <a:rPr lang="es-ES" sz="1800" b="1" i="1" dirty="0" err="1" smtClean="0"/>
              <a:t>Macrodatos</a:t>
            </a:r>
            <a:r>
              <a:rPr lang="es-ES" sz="1800" b="1" i="1" dirty="0"/>
              <a:t>» </a:t>
            </a:r>
            <a:r>
              <a:rPr lang="es-ES" sz="1800" b="1" i="1" dirty="0" smtClean="0"/>
              <a:t>(Big data) </a:t>
            </a:r>
            <a:r>
              <a:rPr lang="es-ES" sz="1800" i="1" dirty="0" smtClean="0"/>
              <a:t>se </a:t>
            </a:r>
            <a:r>
              <a:rPr lang="es-ES" sz="1800" i="1" dirty="0"/>
              <a:t>refiere a una gran cantidad de diferentes tipos de </a:t>
            </a:r>
            <a:r>
              <a:rPr lang="es-ES" sz="1800" i="1" dirty="0" smtClean="0"/>
              <a:t>datos producidos </a:t>
            </a:r>
            <a:r>
              <a:rPr lang="es-ES" sz="1800" i="1" dirty="0"/>
              <a:t>a alta velocidad a partir de un </a:t>
            </a:r>
            <a:r>
              <a:rPr lang="es-ES" sz="1800" i="1" dirty="0" smtClean="0"/>
              <a:t>gran número </a:t>
            </a:r>
            <a:r>
              <a:rPr lang="es-ES" sz="1800" i="1" dirty="0"/>
              <a:t>de diversos tipos de </a:t>
            </a:r>
            <a:r>
              <a:rPr lang="es-ES" sz="1800" i="1" dirty="0" smtClean="0"/>
              <a:t>fuentes. Para manejar los conjuntos de datos muy variables y en tiempo real de hoy en día, se necesitan nuevas herramientas y métodos, como software, algoritmos y procesadores </a:t>
            </a:r>
            <a:r>
              <a:rPr lang="es-ES" sz="1800" i="1" dirty="0"/>
              <a:t>de gran </a:t>
            </a:r>
            <a:r>
              <a:rPr lang="es-ES" sz="1800" i="1" dirty="0" smtClean="0"/>
              <a:t>potencia.[…] Esto nos ayuda a generar nuevas ideas o soluciones o a predecir los acontecimientos futuros con mayor precisión</a:t>
            </a:r>
            <a:r>
              <a:rPr lang="es-ES" sz="1800" dirty="0" smtClean="0"/>
              <a:t>. (Comisión Europea, 2014)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63940"/>
            <a:ext cx="2736304" cy="2477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564" y="4048769"/>
            <a:ext cx="590465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  <a:ea typeface="MS PGothic" pitchFamily="34" charset="-128"/>
              </a:rPr>
              <a:t>Experiencia</a:t>
            </a:r>
            <a:r>
              <a:rPr lang="en-GB" sz="1800" dirty="0">
                <a:latin typeface="+mn-lt"/>
                <a:ea typeface="MS PGothic" pitchFamily="34" charset="-128"/>
              </a:rPr>
              <a:t> de las </a:t>
            </a:r>
            <a:r>
              <a:rPr lang="en-GB" sz="1800" dirty="0" err="1">
                <a:latin typeface="+mn-lt"/>
                <a:ea typeface="MS PGothic" pitchFamily="34" charset="-128"/>
              </a:rPr>
              <a:t>entidades</a:t>
            </a:r>
            <a:r>
              <a:rPr lang="en-GB" sz="1800" dirty="0">
                <a:latin typeface="+mn-lt"/>
                <a:ea typeface="MS PGothic" pitchFamily="34" charset="-128"/>
              </a:rPr>
              <a:t> </a:t>
            </a:r>
            <a:r>
              <a:rPr lang="en-GB" sz="1800" dirty="0" err="1">
                <a:latin typeface="+mn-lt"/>
                <a:ea typeface="MS PGothic" pitchFamily="34" charset="-128"/>
              </a:rPr>
              <a:t>financieras</a:t>
            </a:r>
            <a:r>
              <a:rPr lang="en-GB" sz="1800" dirty="0">
                <a:latin typeface="+mn-lt"/>
                <a:ea typeface="MS PGothic" pitchFamily="34" charset="-128"/>
              </a:rPr>
              <a:t> </a:t>
            </a:r>
            <a:r>
              <a:rPr lang="en-GB" sz="1800" dirty="0" err="1">
                <a:latin typeface="+mn-lt"/>
                <a:ea typeface="MS PGothic" pitchFamily="34" charset="-128"/>
              </a:rPr>
              <a:t>en</a:t>
            </a:r>
            <a:r>
              <a:rPr lang="en-GB" sz="1800" dirty="0">
                <a:latin typeface="+mn-lt"/>
                <a:ea typeface="MS PGothic" pitchFamily="34" charset="-128"/>
              </a:rPr>
              <a:t> </a:t>
            </a:r>
            <a:r>
              <a:rPr lang="en-GB" sz="1800" dirty="0" err="1">
                <a:latin typeface="+mn-lt"/>
                <a:ea typeface="MS PGothic" pitchFamily="34" charset="-128"/>
              </a:rPr>
              <a:t>analisis</a:t>
            </a:r>
            <a:r>
              <a:rPr lang="en-GB" sz="1800" dirty="0">
                <a:latin typeface="+mn-lt"/>
                <a:ea typeface="MS PGothic" pitchFamily="34" charset="-128"/>
              </a:rPr>
              <a:t> de </a:t>
            </a:r>
            <a:r>
              <a:rPr lang="en-GB" sz="1800" dirty="0" err="1">
                <a:latin typeface="+mn-lt"/>
                <a:ea typeface="MS PGothic" pitchFamily="34" charset="-128"/>
              </a:rPr>
              <a:t>datos</a:t>
            </a:r>
            <a:endParaRPr lang="en-GB" sz="1800" dirty="0">
              <a:latin typeface="+mn-lt"/>
              <a:ea typeface="MS PGothic" pitchFamily="34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  <a:ea typeface="MS PGothic" pitchFamily="34" charset="-128"/>
              </a:rPr>
              <a:t>Crecimiento</a:t>
            </a:r>
            <a:r>
              <a:rPr lang="en-GB" sz="1800" dirty="0">
                <a:latin typeface="+mn-lt"/>
                <a:ea typeface="MS PGothic" pitchFamily="34" charset="-128"/>
              </a:rPr>
              <a:t> </a:t>
            </a:r>
            <a:r>
              <a:rPr lang="en-GB" sz="1800" dirty="0" err="1">
                <a:latin typeface="+mn-lt"/>
                <a:ea typeface="MS PGothic" pitchFamily="34" charset="-128"/>
              </a:rPr>
              <a:t>exponencial</a:t>
            </a:r>
            <a:r>
              <a:rPr lang="en-GB" sz="1800" dirty="0">
                <a:latin typeface="+mn-lt"/>
                <a:ea typeface="MS PGothic" pitchFamily="34" charset="-128"/>
              </a:rPr>
              <a:t> de </a:t>
            </a:r>
            <a:r>
              <a:rPr lang="en-GB" sz="1800" dirty="0" err="1">
                <a:latin typeface="+mn-lt"/>
                <a:ea typeface="MS PGothic" pitchFamily="34" charset="-128"/>
              </a:rPr>
              <a:t>los</a:t>
            </a:r>
            <a:r>
              <a:rPr lang="en-GB" sz="1800" dirty="0">
                <a:latin typeface="+mn-lt"/>
                <a:ea typeface="MS PGothic" pitchFamily="34" charset="-128"/>
              </a:rPr>
              <a:t> </a:t>
            </a:r>
            <a:r>
              <a:rPr lang="en-GB" sz="1800" dirty="0" err="1">
                <a:latin typeface="+mn-lt"/>
                <a:ea typeface="MS PGothic" pitchFamily="34" charset="-128"/>
              </a:rPr>
              <a:t>datos</a:t>
            </a:r>
            <a:r>
              <a:rPr lang="en-GB" sz="1800" dirty="0">
                <a:latin typeface="+mn-lt"/>
                <a:ea typeface="MS PGothic" pitchFamily="34" charset="-128"/>
              </a:rPr>
              <a:t> </a:t>
            </a:r>
            <a:r>
              <a:rPr lang="en-GB" sz="1800" dirty="0" err="1">
                <a:latin typeface="+mn-lt"/>
                <a:ea typeface="MS PGothic" pitchFamily="34" charset="-128"/>
              </a:rPr>
              <a:t>disponibles</a:t>
            </a:r>
            <a:endParaRPr lang="en-GB" sz="1800" dirty="0">
              <a:latin typeface="+mn-lt"/>
              <a:ea typeface="MS PGothic" pitchFamily="34" charset="-12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+mn-lt"/>
                <a:ea typeface="MS PGothic" pitchFamily="34" charset="-128"/>
              </a:rPr>
              <a:t>Multiplicación</a:t>
            </a:r>
            <a:r>
              <a:rPr lang="en-GB" sz="1800" dirty="0" smtClean="0">
                <a:latin typeface="+mn-lt"/>
                <a:ea typeface="MS PGothic" pitchFamily="34" charset="-128"/>
              </a:rPr>
              <a:t> </a:t>
            </a:r>
            <a:r>
              <a:rPr lang="en-GB" sz="1800" dirty="0">
                <a:latin typeface="+mn-lt"/>
                <a:ea typeface="MS PGothic" pitchFamily="34" charset="-128"/>
              </a:rPr>
              <a:t>de la </a:t>
            </a:r>
            <a:r>
              <a:rPr lang="en-GB" sz="1800" dirty="0" err="1">
                <a:latin typeface="+mn-lt"/>
                <a:ea typeface="MS PGothic" pitchFamily="34" charset="-128"/>
              </a:rPr>
              <a:t>capacidad</a:t>
            </a:r>
            <a:r>
              <a:rPr lang="en-GB" sz="1800" dirty="0">
                <a:latin typeface="+mn-lt"/>
                <a:ea typeface="MS PGothic" pitchFamily="34" charset="-128"/>
              </a:rPr>
              <a:t> para </a:t>
            </a:r>
            <a:r>
              <a:rPr lang="en-GB" sz="1800" dirty="0" err="1">
                <a:latin typeface="+mn-lt"/>
                <a:ea typeface="MS PGothic" pitchFamily="34" charset="-128"/>
              </a:rPr>
              <a:t>almacenar</a:t>
            </a:r>
            <a:r>
              <a:rPr lang="en-GB" sz="1800" dirty="0">
                <a:latin typeface="+mn-lt"/>
                <a:ea typeface="MS PGothic" pitchFamily="34" charset="-128"/>
              </a:rPr>
              <a:t> y </a:t>
            </a:r>
            <a:r>
              <a:rPr lang="en-GB" sz="1800" dirty="0" err="1">
                <a:latin typeface="+mn-lt"/>
                <a:ea typeface="MS PGothic" pitchFamily="34" charset="-128"/>
              </a:rPr>
              <a:t>procesar</a:t>
            </a:r>
            <a:r>
              <a:rPr lang="en-GB" sz="1800" dirty="0">
                <a:latin typeface="+mn-lt"/>
                <a:ea typeface="MS PGothic" pitchFamily="34" charset="-128"/>
              </a:rPr>
              <a:t> </a:t>
            </a:r>
            <a:r>
              <a:rPr lang="en-GB" sz="1800" dirty="0" err="1">
                <a:latin typeface="+mn-lt"/>
                <a:ea typeface="MS PGothic" pitchFamily="34" charset="-128"/>
              </a:rPr>
              <a:t>datos</a:t>
            </a:r>
            <a:endParaRPr lang="en-GB" sz="1800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2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496300" cy="2665412"/>
          </a:xfrm>
        </p:spPr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endParaRPr lang="de-DE" sz="700" dirty="0" smtClean="0"/>
          </a:p>
          <a:p>
            <a:pPr marL="177800" lvl="1" indent="0" eaLnBrk="1" hangingPunct="1">
              <a:buClr>
                <a:srgbClr val="0070C0"/>
              </a:buClr>
              <a:buSzPct val="150000"/>
              <a:buFontTx/>
              <a:buNone/>
              <a:defRPr/>
            </a:pPr>
            <a:endParaRPr lang="de-DE" sz="1800" dirty="0" smtClean="0"/>
          </a:p>
          <a:p>
            <a:pPr marL="177800" lvl="1" indent="0" eaLnBrk="1" hangingPunct="1">
              <a:buClr>
                <a:srgbClr val="0070C0"/>
              </a:buClr>
              <a:buSzPct val="150000"/>
              <a:buFontTx/>
              <a:buNone/>
              <a:defRPr/>
            </a:pPr>
            <a:endParaRPr lang="de-DE" sz="1800" dirty="0" smtClean="0"/>
          </a:p>
          <a:p>
            <a:pPr marL="177800" lvl="1" indent="0" eaLnBrk="1" hangingPunct="1">
              <a:buClr>
                <a:srgbClr val="0070C0"/>
              </a:buClr>
              <a:buSzPct val="150000"/>
              <a:buFontTx/>
              <a:buNone/>
              <a:defRPr/>
            </a:pPr>
            <a:endParaRPr lang="de-DE" sz="1800" dirty="0" smtClean="0"/>
          </a:p>
          <a:p>
            <a:pPr marL="177800" lvl="1" indent="0" eaLnBrk="1" hangingPunct="1">
              <a:buClr>
                <a:srgbClr val="0070C0"/>
              </a:buClr>
              <a:buSzPct val="150000"/>
              <a:buFontTx/>
              <a:buNone/>
              <a:defRPr/>
            </a:pPr>
            <a:endParaRPr lang="de-DE" sz="1800" b="1" dirty="0" smtClean="0"/>
          </a:p>
          <a:p>
            <a:pPr marL="1271588" lvl="3" indent="-274638" eaLnBrk="1" hangingPunct="1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endParaRPr lang="de-DE" dirty="0" smtClean="0"/>
          </a:p>
          <a:p>
            <a:pPr marL="1271588" lvl="3" indent="-274638" eaLnBrk="1" hangingPunct="1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endParaRPr lang="de-DE" dirty="0" smtClean="0"/>
          </a:p>
          <a:p>
            <a:pPr marL="1271588" lvl="3" indent="-274638" eaLnBrk="1" hangingPunct="1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endParaRPr lang="de-DE" dirty="0" smtClean="0"/>
          </a:p>
          <a:p>
            <a:pPr marL="1271588" lvl="3" indent="-274638" eaLnBrk="1" hangingPunct="1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endParaRPr lang="de-DE" dirty="0" smtClean="0"/>
          </a:p>
          <a:p>
            <a:pPr marL="852488" lvl="2" indent="-274638" eaLnBrk="1" hangingPunct="1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endParaRPr lang="de-DE" dirty="0" smtClean="0"/>
          </a:p>
          <a:p>
            <a:pPr marL="177800" lvl="1" indent="0" eaLnBrk="1" hangingPunct="1">
              <a:buClr>
                <a:srgbClr val="0070C0"/>
              </a:buClr>
              <a:buSzPct val="150000"/>
              <a:buFont typeface="Wingdings" pitchFamily="2" charset="2"/>
              <a:buChar char="§"/>
              <a:defRPr/>
            </a:pPr>
            <a:endParaRPr lang="de-DE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42769"/>
              </p:ext>
            </p:extLst>
          </p:nvPr>
        </p:nvGraphicFramePr>
        <p:xfrm>
          <a:off x="251520" y="1524837"/>
          <a:ext cx="8496300" cy="468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003">
                <a:tc>
                  <a:txBody>
                    <a:bodyPr/>
                    <a:lstStyle/>
                    <a:p>
                      <a:pPr marL="1778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</a:rPr>
                        <a:t>Marco normativo</a:t>
                      </a:r>
                    </a:p>
                  </a:txBody>
                  <a:tcPr marL="91433" marR="91433" marT="45710" marB="45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365">
                <a:tc>
                  <a:txBody>
                    <a:bodyPr/>
                    <a:lstStyle/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Legislacion horizontal:</a:t>
                      </a:r>
                    </a:p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Directiva sobre la privacidad y las comunicaciones electrónicas</a:t>
                      </a:r>
                      <a:r>
                        <a:rPr kumimoji="0" lang="de-DE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, Directiva sobre </a:t>
                      </a:r>
                      <a:r>
                        <a:rPr kumimoji="0" lang="es-E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comercialización a distancia de servicios financieros</a:t>
                      </a:r>
                      <a:r>
                        <a:rPr kumimoji="0" lang="de-DE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, Directiva sobre </a:t>
                      </a:r>
                      <a:r>
                        <a:rPr kumimoji="0" lang="es-E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seguridad de las redes y sistemas de información</a:t>
                      </a:r>
                      <a:r>
                        <a:rPr kumimoji="0" lang="de-DE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, Directiva sobre </a:t>
                      </a:r>
                      <a:r>
                        <a:rPr kumimoji="0" lang="es-E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prevención del blanqueo de capitales</a:t>
                      </a:r>
                      <a:r>
                        <a:rPr kumimoji="0" lang="de-DE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, etc.</a:t>
                      </a:r>
                    </a:p>
                  </a:txBody>
                  <a:tcPr marL="91433" marR="91433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893">
                <a:tc>
                  <a:txBody>
                    <a:bodyPr/>
                    <a:lstStyle/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Normativa europea sobre protection de datos:</a:t>
                      </a:r>
                    </a:p>
                    <a:p>
                      <a:pPr marL="4635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Char char="-"/>
                        <a:tabLst/>
                        <a:defRPr/>
                      </a:pPr>
                      <a:r>
                        <a:rPr kumimoji="0" lang="de-DE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Consentimiento y transparencia, Portabilidad, Derecho al olvido</a:t>
                      </a:r>
                    </a:p>
                  </a:txBody>
                  <a:tcPr marL="91433" marR="91433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684">
                <a:tc>
                  <a:txBody>
                    <a:bodyPr/>
                    <a:lstStyle/>
                    <a:p>
                      <a:pPr marL="1778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Normativa sobre servicios financieros:</a:t>
                      </a:r>
                    </a:p>
                    <a:p>
                      <a:pPr marL="4635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Char char="-"/>
                        <a:tabLst/>
                        <a:defRPr/>
                      </a:pPr>
                      <a:r>
                        <a:rPr kumimoji="0" lang="es-E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IDD, Solvencia II</a:t>
                      </a:r>
                    </a:p>
                    <a:p>
                      <a:pPr marL="920750" marR="0" lvl="2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Char char="-"/>
                        <a:tabLst/>
                        <a:defRPr/>
                      </a:pPr>
                      <a:r>
                        <a:rPr kumimoji="0" lang="es-E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Obligación de actuar con honestidad, imparcialidad y profesionalidad, en el mejor interés de los clientes</a:t>
                      </a:r>
                    </a:p>
                    <a:p>
                      <a:pPr marL="920750" marR="0" lvl="2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Char char="-"/>
                        <a:tabLst/>
                        <a:defRPr/>
                      </a:pPr>
                      <a:r>
                        <a:rPr kumimoji="0" lang="es-E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Normas sobre gobernanza de productos</a:t>
                      </a:r>
                    </a:p>
                    <a:p>
                      <a:pPr marL="920750" marR="0" lvl="2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150000"/>
                        <a:buFontTx/>
                        <a:buChar char="-"/>
                        <a:tabLst/>
                        <a:defRPr/>
                      </a:pPr>
                      <a:r>
                        <a:rPr kumimoji="0" lang="es-E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Gestión de riesgos</a:t>
                      </a:r>
                    </a:p>
                  </a:txBody>
                  <a:tcPr marL="91433" marR="91433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Big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3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069188"/>
              </p:ext>
            </p:extLst>
          </p:nvPr>
        </p:nvGraphicFramePr>
        <p:xfrm>
          <a:off x="827584" y="1844824"/>
          <a:ext cx="79208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69403"/>
            <a:ext cx="2520280" cy="1639274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 w="285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19672" y="155679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BENEFICIOS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55679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3300"/>
                </a:solidFill>
              </a:rPr>
              <a:t>RIESGOS</a:t>
            </a:r>
            <a:endParaRPr lang="en-GB" b="1" dirty="0">
              <a:solidFill>
                <a:srgbClr val="CC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817857" y="2251611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TOMADORES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961873" y="431229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ASEGURADORAS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OPA_presentation_temp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 Bol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EIOPA_presentation_temp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 Bol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1248</Words>
  <Application>Microsoft Office PowerPoint</Application>
  <PresentationFormat>Presentación en pantalla (4:3)</PresentationFormat>
  <Paragraphs>188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35" baseType="lpstr">
      <vt:lpstr>MS PGothic</vt:lpstr>
      <vt:lpstr>MS PGothic</vt:lpstr>
      <vt:lpstr>MS UI Gothic</vt:lpstr>
      <vt:lpstr>Arial</vt:lpstr>
      <vt:lpstr>Bell MT</vt:lpstr>
      <vt:lpstr>Calibri</vt:lpstr>
      <vt:lpstr>Candara</vt:lpstr>
      <vt:lpstr>Copperplate Gothic Light</vt:lpstr>
      <vt:lpstr>Franklin Gothic Demi Cond</vt:lpstr>
      <vt:lpstr>Leelawadee UI</vt:lpstr>
      <vt:lpstr>Sitka Heading</vt:lpstr>
      <vt:lpstr>Sylfaen</vt:lpstr>
      <vt:lpstr>Times</vt:lpstr>
      <vt:lpstr>Times New Roman</vt:lpstr>
      <vt:lpstr>Verdana</vt:lpstr>
      <vt:lpstr>Verdana Bold</vt:lpstr>
      <vt:lpstr>Wingdings</vt:lpstr>
      <vt:lpstr>EIOPA_presentation_temp</vt:lpstr>
      <vt:lpstr>5_EIOPA_presentation_temp</vt:lpstr>
      <vt:lpstr>               Sesión 2: Avance tecnológico y desafíos de supervisión  PBS 24: Vigilancia macroprudential  y supervision de seguros  Lazaro Cuesta</vt:lpstr>
      <vt:lpstr>Vigilancia macroprudencial</vt:lpstr>
      <vt:lpstr>Vigilancia macroprudencial</vt:lpstr>
      <vt:lpstr>Vigilancia macroprudencial</vt:lpstr>
      <vt:lpstr>Vigilancia macroprudencial</vt:lpstr>
      <vt:lpstr>Avance tecnológicos</vt:lpstr>
      <vt:lpstr>Big Data</vt:lpstr>
      <vt:lpstr>Big Data</vt:lpstr>
      <vt:lpstr>Big Data</vt:lpstr>
      <vt:lpstr>Insurtech</vt:lpstr>
      <vt:lpstr>Ciber-riesgos </vt:lpstr>
      <vt:lpstr>Ciber-riesgo </vt:lpstr>
      <vt:lpstr>Asesoramiento automatizado </vt:lpstr>
      <vt:lpstr>Otros avances </vt:lpstr>
      <vt:lpstr>Algunas iniciativas de EIOPA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Conforti, Giulia</dc:creator>
  <cp:lastModifiedBy>Vidal Orellana Marisol</cp:lastModifiedBy>
  <cp:revision>321</cp:revision>
  <cp:lastPrinted>2018-03-21T17:22:36Z</cp:lastPrinted>
  <dcterms:created xsi:type="dcterms:W3CDTF">2011-09-29T14:10:06Z</dcterms:created>
  <dcterms:modified xsi:type="dcterms:W3CDTF">2018-04-17T19:27:16Z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