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1"/>
  </p:notesMasterIdLst>
  <p:sldIdLst>
    <p:sldId id="325" r:id="rId2"/>
    <p:sldId id="327" r:id="rId3"/>
    <p:sldId id="335" r:id="rId4"/>
    <p:sldId id="338" r:id="rId5"/>
    <p:sldId id="341" r:id="rId6"/>
    <p:sldId id="342" r:id="rId7"/>
    <p:sldId id="336" r:id="rId8"/>
    <p:sldId id="345" r:id="rId9"/>
    <p:sldId id="353" r:id="rId10"/>
    <p:sldId id="343" r:id="rId11"/>
    <p:sldId id="354" r:id="rId12"/>
    <p:sldId id="356" r:id="rId13"/>
    <p:sldId id="357" r:id="rId14"/>
    <p:sldId id="355" r:id="rId15"/>
    <p:sldId id="359" r:id="rId16"/>
    <p:sldId id="360" r:id="rId17"/>
    <p:sldId id="358" r:id="rId18"/>
    <p:sldId id="361" r:id="rId19"/>
    <p:sldId id="362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CC"/>
    <a:srgbClr val="00FF00"/>
    <a:srgbClr val="0066FF"/>
    <a:srgbClr val="00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3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7888C-1117-4135-8F5E-6DABB682B335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F6B2830-E39B-414B-AFA3-489EEB21FC22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1990</a:t>
          </a:r>
        </a:p>
        <a:p>
          <a:pPr algn="ctr"/>
          <a:r>
            <a:rPr lang="es-MX" sz="1200" b="1" dirty="0" smtClean="0">
              <a:latin typeface="+mj-lt"/>
            </a:rPr>
            <a:t>Solvencia I</a:t>
          </a:r>
        </a:p>
        <a:p>
          <a:pPr algn="ctr"/>
          <a:r>
            <a:rPr lang="es-MX" sz="1200" dirty="0" smtClean="0">
              <a:latin typeface="+mj-lt"/>
            </a:rPr>
            <a:t>-Liberación de tarifas.</a:t>
          </a:r>
        </a:p>
        <a:p>
          <a:pPr algn="ctr"/>
          <a:r>
            <a:rPr lang="es-MX" sz="1200" dirty="0" smtClean="0">
              <a:latin typeface="+mj-lt"/>
            </a:rPr>
            <a:t>-Reglas para reservas</a:t>
          </a:r>
        </a:p>
        <a:p>
          <a:pPr algn="ctr"/>
          <a:r>
            <a:rPr lang="es-MX" sz="1200" dirty="0" smtClean="0">
              <a:latin typeface="+mj-lt"/>
            </a:rPr>
            <a:t>-Margen de Solvencia</a:t>
          </a:r>
        </a:p>
        <a:p>
          <a:pPr algn="ctr"/>
          <a:r>
            <a:rPr lang="es-MX" sz="1200" dirty="0" smtClean="0">
              <a:latin typeface="+mj-lt"/>
            </a:rPr>
            <a:t>-Tablas de mortalidad</a:t>
          </a:r>
          <a:endParaRPr lang="es-MX" sz="1200" dirty="0">
            <a:latin typeface="+mj-lt"/>
          </a:endParaRPr>
        </a:p>
      </dgm:t>
    </dgm:pt>
    <dgm:pt modelId="{02B1BDB9-9C51-4F90-9C39-FF7B09F0B95C}" type="parTrans" cxnId="{52EAA322-402B-4256-80A0-B8B0E90AA895}">
      <dgm:prSet/>
      <dgm:spPr/>
      <dgm:t>
        <a:bodyPr/>
        <a:lstStyle/>
        <a:p>
          <a:endParaRPr lang="es-MX" sz="1200"/>
        </a:p>
      </dgm:t>
    </dgm:pt>
    <dgm:pt modelId="{D9E9EBE4-E357-4331-BAA0-2FDCEE71AA40}" type="sibTrans" cxnId="{52EAA322-402B-4256-80A0-B8B0E90AA895}">
      <dgm:prSet/>
      <dgm:spPr/>
      <dgm:t>
        <a:bodyPr/>
        <a:lstStyle/>
        <a:p>
          <a:endParaRPr lang="es-MX" sz="1200"/>
        </a:p>
      </dgm:t>
    </dgm:pt>
    <dgm:pt modelId="{6117346F-8AB8-4512-ACD7-CCBCAC4EFC65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1993-1995</a:t>
          </a:r>
        </a:p>
        <a:p>
          <a:pPr algn="l"/>
          <a:r>
            <a:rPr lang="es-MX" sz="1200" dirty="0" smtClean="0">
              <a:latin typeface="+mj-lt"/>
            </a:rPr>
            <a:t>- Apertura de los mercados.</a:t>
          </a:r>
        </a:p>
        <a:p>
          <a:pPr algn="l"/>
          <a:r>
            <a:rPr lang="es-MX" sz="1200" b="0" dirty="0" smtClean="0">
              <a:latin typeface="+mj-lt"/>
            </a:rPr>
            <a:t>- IBNR</a:t>
          </a:r>
        </a:p>
        <a:p>
          <a:pPr algn="l"/>
          <a:r>
            <a:rPr lang="es-MX" sz="1200" b="0" dirty="0" smtClean="0">
              <a:latin typeface="+mj-lt"/>
            </a:rPr>
            <a:t>- Creación de los </a:t>
          </a:r>
          <a:r>
            <a:rPr lang="es-MX" sz="1200" b="1" dirty="0" smtClean="0">
              <a:latin typeface="+mj-lt"/>
            </a:rPr>
            <a:t>sistemas estadísticos. </a:t>
          </a:r>
        </a:p>
        <a:p>
          <a:pPr algn="l"/>
          <a:r>
            <a:rPr lang="es-MX" sz="1200" dirty="0" smtClean="0">
              <a:latin typeface="+mj-lt"/>
            </a:rPr>
            <a:t>- IAIS &amp; OCDE</a:t>
          </a:r>
          <a:endParaRPr lang="es-MX" sz="1200" dirty="0">
            <a:latin typeface="+mj-lt"/>
          </a:endParaRPr>
        </a:p>
      </dgm:t>
    </dgm:pt>
    <dgm:pt modelId="{0CF9B4E8-2B17-4B8E-9824-56C90E65141C}" type="parTrans" cxnId="{20BD9DE4-A540-464F-AC3F-5B441F6E7179}">
      <dgm:prSet/>
      <dgm:spPr/>
      <dgm:t>
        <a:bodyPr/>
        <a:lstStyle/>
        <a:p>
          <a:endParaRPr lang="es-MX" sz="1200"/>
        </a:p>
      </dgm:t>
    </dgm:pt>
    <dgm:pt modelId="{FCEA8C0F-BCCD-427D-B37A-83CEBFA9053B}" type="sibTrans" cxnId="{20BD9DE4-A540-464F-AC3F-5B441F6E7179}">
      <dgm:prSet/>
      <dgm:spPr/>
      <dgm:t>
        <a:bodyPr/>
        <a:lstStyle/>
        <a:p>
          <a:endParaRPr lang="es-MX" sz="1200"/>
        </a:p>
      </dgm:t>
    </dgm:pt>
    <dgm:pt modelId="{18030F79-D1BA-411F-A379-1331A080E797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1997</a:t>
          </a:r>
        </a:p>
        <a:p>
          <a:pPr algn="l"/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Supervisión basada en riesgo / </a:t>
          </a:r>
          <a:r>
            <a:rPr lang="es-MX" sz="1200" dirty="0" smtClean="0">
              <a:latin typeface="+mj-lt"/>
            </a:rPr>
            <a:t>supervisión de reaseguro </a:t>
          </a:r>
        </a:p>
        <a:p>
          <a:pPr algn="ctr"/>
          <a:endParaRPr lang="es-MX" sz="1200" dirty="0"/>
        </a:p>
      </dgm:t>
    </dgm:pt>
    <dgm:pt modelId="{FE94A5F1-5B65-471D-AD9C-C193522DD710}" type="parTrans" cxnId="{0BAA85CA-44D4-479F-93F4-FC0722D51714}">
      <dgm:prSet/>
      <dgm:spPr/>
      <dgm:t>
        <a:bodyPr/>
        <a:lstStyle/>
        <a:p>
          <a:endParaRPr lang="es-MX" sz="1200"/>
        </a:p>
      </dgm:t>
    </dgm:pt>
    <dgm:pt modelId="{CD4A81D1-FB92-45F5-BB17-04871F0515E6}" type="sibTrans" cxnId="{0BAA85CA-44D4-479F-93F4-FC0722D51714}">
      <dgm:prSet/>
      <dgm:spPr/>
      <dgm:t>
        <a:bodyPr/>
        <a:lstStyle/>
        <a:p>
          <a:endParaRPr lang="es-MX" sz="1200"/>
        </a:p>
      </dgm:t>
    </dgm:pt>
    <dgm:pt modelId="{343E7C47-810F-4E8E-87AD-AC4C1E627186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2004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r>
            <a:rPr lang="es-MX" sz="1200" dirty="0" smtClean="0">
              <a:latin typeface="+mj-lt"/>
            </a:rPr>
            <a:t>- Reservas suficientes </a:t>
          </a:r>
        </a:p>
        <a:p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Solvencia Dinámica</a:t>
          </a:r>
        </a:p>
        <a:p>
          <a:r>
            <a:rPr lang="es-MX" sz="1200" dirty="0" smtClean="0">
              <a:latin typeface="+mj-lt"/>
            </a:rPr>
            <a:t>- Fortalecimiento del </a:t>
          </a:r>
          <a:r>
            <a:rPr lang="es-MX" sz="1200" b="1" dirty="0" smtClean="0">
              <a:latin typeface="+mj-lt"/>
            </a:rPr>
            <a:t>auditor externo actuarial</a:t>
          </a:r>
        </a:p>
        <a:p>
          <a:r>
            <a:rPr lang="es-MX" sz="1200" dirty="0" smtClean="0">
              <a:latin typeface="+mj-lt"/>
            </a:rPr>
            <a:t>- Sistema de registro de productos vía internet</a:t>
          </a:r>
        </a:p>
        <a:p>
          <a:endParaRPr lang="es-MX" sz="1200" dirty="0" smtClean="0"/>
        </a:p>
      </dgm:t>
    </dgm:pt>
    <dgm:pt modelId="{494CA4EC-3CC4-4CCC-81E5-C45E6A53D2FC}" type="parTrans" cxnId="{7CA0928B-BD46-4A4B-AA12-E6EC69A218EE}">
      <dgm:prSet/>
      <dgm:spPr/>
      <dgm:t>
        <a:bodyPr/>
        <a:lstStyle/>
        <a:p>
          <a:endParaRPr lang="es-MX" sz="1200"/>
        </a:p>
      </dgm:t>
    </dgm:pt>
    <dgm:pt modelId="{7E8019E3-E124-4251-BC6C-C958832EC464}" type="sibTrans" cxnId="{7CA0928B-BD46-4A4B-AA12-E6EC69A218EE}">
      <dgm:prSet/>
      <dgm:spPr/>
      <dgm:t>
        <a:bodyPr/>
        <a:lstStyle/>
        <a:p>
          <a:endParaRPr lang="es-MX" sz="1200"/>
        </a:p>
      </dgm:t>
    </dgm:pt>
    <dgm:pt modelId="{0D1CDFA7-CEF5-4697-8FB9-38A4C0E7D4E1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2007  - 2013</a:t>
          </a:r>
        </a:p>
        <a:p>
          <a:r>
            <a:rPr lang="es-MX" sz="1200" dirty="0" smtClean="0">
              <a:latin typeface="+mj-lt"/>
            </a:rPr>
            <a:t>- Inicio de proyecto de nueva legislación “tipo Solvencia II”</a:t>
          </a:r>
        </a:p>
        <a:p>
          <a:endParaRPr lang="es-MX" sz="1200" dirty="0" smtClean="0">
            <a:latin typeface="+mj-lt"/>
          </a:endParaRPr>
        </a:p>
        <a:p>
          <a:r>
            <a:rPr lang="es-MX" sz="1200" dirty="0" smtClean="0">
              <a:latin typeface="+mj-lt"/>
            </a:rPr>
            <a:t>- Promulgación de la nueva Ley (LISF)</a:t>
          </a:r>
          <a:endParaRPr lang="es-MX" sz="1200" dirty="0">
            <a:latin typeface="+mj-lt"/>
          </a:endParaRPr>
        </a:p>
      </dgm:t>
    </dgm:pt>
    <dgm:pt modelId="{96435D1B-4C46-4916-8DDE-1FBCEEE7EF0A}" type="parTrans" cxnId="{3EF5423C-B20D-420D-92A6-4F77F7BEE7CB}">
      <dgm:prSet/>
      <dgm:spPr/>
      <dgm:t>
        <a:bodyPr/>
        <a:lstStyle/>
        <a:p>
          <a:endParaRPr lang="es-MX" sz="1200"/>
        </a:p>
      </dgm:t>
    </dgm:pt>
    <dgm:pt modelId="{4755FB2D-0A74-4F7D-AC15-6DB31D074E25}" type="sibTrans" cxnId="{3EF5423C-B20D-420D-92A6-4F77F7BEE7CB}">
      <dgm:prSet/>
      <dgm:spPr/>
      <dgm:t>
        <a:bodyPr/>
        <a:lstStyle/>
        <a:p>
          <a:endParaRPr lang="es-MX" sz="1200"/>
        </a:p>
      </dgm:t>
    </dgm:pt>
    <dgm:pt modelId="{7DD38BD1-C659-46CE-8FD7-FDDE28764FCF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2015 </a:t>
          </a:r>
        </a:p>
        <a:p>
          <a:r>
            <a:rPr lang="es-MX" sz="1200" dirty="0" smtClean="0">
              <a:latin typeface="+mj-lt"/>
            </a:rPr>
            <a:t>Entrada en vigor de la LISF:</a:t>
          </a:r>
        </a:p>
        <a:p>
          <a:r>
            <a:rPr lang="es-MX" sz="1200" dirty="0" smtClean="0">
              <a:latin typeface="+mj-lt"/>
            </a:rPr>
            <a:t>- Se </a:t>
          </a:r>
          <a:r>
            <a:rPr lang="es-MX" sz="1200" b="1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r>
            <a:rPr lang="es-MX" sz="1200" b="1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dirty="0">
            <a:solidFill>
              <a:srgbClr val="FF0000"/>
            </a:solidFill>
            <a:latin typeface="+mj-lt"/>
          </a:endParaRPr>
        </a:p>
      </dgm:t>
    </dgm:pt>
    <dgm:pt modelId="{3D36E33C-CBCD-4232-A605-1FDD9B0F5468}" type="parTrans" cxnId="{B491B629-6FE4-45CB-8B0B-B741ECD3C5C2}">
      <dgm:prSet/>
      <dgm:spPr/>
      <dgm:t>
        <a:bodyPr/>
        <a:lstStyle/>
        <a:p>
          <a:endParaRPr lang="es-MX" sz="1200"/>
        </a:p>
      </dgm:t>
    </dgm:pt>
    <dgm:pt modelId="{2ED236A3-B119-4673-BF0A-1D4BD3BCE29B}" type="sibTrans" cxnId="{B491B629-6FE4-45CB-8B0B-B741ECD3C5C2}">
      <dgm:prSet/>
      <dgm:spPr/>
      <dgm:t>
        <a:bodyPr/>
        <a:lstStyle/>
        <a:p>
          <a:endParaRPr lang="es-MX" sz="1200"/>
        </a:p>
      </dgm:t>
    </dgm:pt>
    <dgm:pt modelId="{D8DA2B29-F379-42CD-B951-C85E4473AEE4}" type="pres">
      <dgm:prSet presAssocID="{AE17888C-1117-4135-8F5E-6DABB682B3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F5FAA5-855C-4BDD-A85C-CF63C122537C}" type="pres">
      <dgm:prSet presAssocID="{AE17888C-1117-4135-8F5E-6DABB682B335}" presName="arrow" presStyleLbl="bgShp" presStyleIdx="0" presStyleCnt="1" custScaleY="52500"/>
      <dgm:spPr/>
    </dgm:pt>
    <dgm:pt modelId="{C88C8A19-09A5-46B4-BE4F-73E8C3B2831C}" type="pres">
      <dgm:prSet presAssocID="{AE17888C-1117-4135-8F5E-6DABB682B335}" presName="points" presStyleCnt="0"/>
      <dgm:spPr/>
    </dgm:pt>
    <dgm:pt modelId="{DE28FF0F-C25D-4835-B629-70AB844E8035}" type="pres">
      <dgm:prSet presAssocID="{DF6B2830-E39B-414B-AFA3-489EEB21FC22}" presName="compositeA" presStyleCnt="0"/>
      <dgm:spPr/>
    </dgm:pt>
    <dgm:pt modelId="{C7B3C12F-CC47-4931-9FB2-ED9AB5CDDFBE}" type="pres">
      <dgm:prSet presAssocID="{DF6B2830-E39B-414B-AFA3-489EEB21FC22}" presName="textA" presStyleLbl="revTx" presStyleIdx="0" presStyleCnt="6" custScaleX="1453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3A3C78-A2A7-4E3D-A25E-598F0F4C3A18}" type="pres">
      <dgm:prSet presAssocID="{DF6B2830-E39B-414B-AFA3-489EEB21FC22}" presName="circleA" presStyleLbl="node1" presStyleIdx="0" presStyleCnt="6"/>
      <dgm:spPr/>
    </dgm:pt>
    <dgm:pt modelId="{A45FF825-756E-4316-BF0B-79E18EF1303B}" type="pres">
      <dgm:prSet presAssocID="{DF6B2830-E39B-414B-AFA3-489EEB21FC22}" presName="spaceA" presStyleCnt="0"/>
      <dgm:spPr/>
    </dgm:pt>
    <dgm:pt modelId="{26BC101B-F54D-411A-837B-7D23C41FB1B7}" type="pres">
      <dgm:prSet presAssocID="{D9E9EBE4-E357-4331-BAA0-2FDCEE71AA40}" presName="space" presStyleCnt="0"/>
      <dgm:spPr/>
    </dgm:pt>
    <dgm:pt modelId="{40C2047E-04C2-48D1-A506-678FC01B06A1}" type="pres">
      <dgm:prSet presAssocID="{6117346F-8AB8-4512-ACD7-CCBCAC4EFC65}" presName="compositeB" presStyleCnt="0"/>
      <dgm:spPr/>
    </dgm:pt>
    <dgm:pt modelId="{6740A2E7-AC39-4AB5-AAD0-BD8B2C7F5519}" type="pres">
      <dgm:prSet presAssocID="{6117346F-8AB8-4512-ACD7-CCBCAC4EFC65}" presName="textB" presStyleLbl="revTx" presStyleIdx="1" presStyleCnt="6" custScaleX="1438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907C1B-20E9-4A8B-875D-1CDE0678D34A}" type="pres">
      <dgm:prSet presAssocID="{6117346F-8AB8-4512-ACD7-CCBCAC4EFC65}" presName="circleB" presStyleLbl="node1" presStyleIdx="1" presStyleCnt="6"/>
      <dgm:spPr/>
    </dgm:pt>
    <dgm:pt modelId="{73DC1E4F-F91F-4831-99F9-F455F41D8775}" type="pres">
      <dgm:prSet presAssocID="{6117346F-8AB8-4512-ACD7-CCBCAC4EFC65}" presName="spaceB" presStyleCnt="0"/>
      <dgm:spPr/>
    </dgm:pt>
    <dgm:pt modelId="{D55A6966-099B-4FF0-843F-57F08A4210CA}" type="pres">
      <dgm:prSet presAssocID="{FCEA8C0F-BCCD-427D-B37A-83CEBFA9053B}" presName="space" presStyleCnt="0"/>
      <dgm:spPr/>
    </dgm:pt>
    <dgm:pt modelId="{8F5C2633-202B-4A6A-8C33-A910D5B496A5}" type="pres">
      <dgm:prSet presAssocID="{18030F79-D1BA-411F-A379-1331A080E797}" presName="compositeA" presStyleCnt="0"/>
      <dgm:spPr/>
    </dgm:pt>
    <dgm:pt modelId="{F611A4E4-C8BA-4D9D-BD44-10887C664D12}" type="pres">
      <dgm:prSet presAssocID="{18030F79-D1BA-411F-A379-1331A080E797}" presName="textA" presStyleLbl="revTx" presStyleIdx="2" presStyleCnt="6" custScaleX="1124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D232D-1119-4B27-934B-37C1E376AF82}" type="pres">
      <dgm:prSet presAssocID="{18030F79-D1BA-411F-A379-1331A080E797}" presName="circleA" presStyleLbl="node1" presStyleIdx="2" presStyleCnt="6"/>
      <dgm:spPr/>
    </dgm:pt>
    <dgm:pt modelId="{12715E90-D364-4403-9B08-45CAB411743D}" type="pres">
      <dgm:prSet presAssocID="{18030F79-D1BA-411F-A379-1331A080E797}" presName="spaceA" presStyleCnt="0"/>
      <dgm:spPr/>
    </dgm:pt>
    <dgm:pt modelId="{F08A1612-AE77-4C41-9CE8-A2A3D60BBEED}" type="pres">
      <dgm:prSet presAssocID="{CD4A81D1-FB92-45F5-BB17-04871F0515E6}" presName="space" presStyleCnt="0"/>
      <dgm:spPr/>
    </dgm:pt>
    <dgm:pt modelId="{28D63BC2-9DD0-4B48-B0B2-1CE73E1F3251}" type="pres">
      <dgm:prSet presAssocID="{343E7C47-810F-4E8E-87AD-AC4C1E627186}" presName="compositeB" presStyleCnt="0"/>
      <dgm:spPr/>
    </dgm:pt>
    <dgm:pt modelId="{CB114283-D8FC-462F-B0AF-4075889686D0}" type="pres">
      <dgm:prSet presAssocID="{343E7C47-810F-4E8E-87AD-AC4C1E627186}" presName="textB" presStyleLbl="revTx" presStyleIdx="3" presStyleCnt="6" custScaleX="168889" custLinFactNeighborX="-975" custLinFactNeighborY="18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5FBD0-EEC6-419F-AECA-E9263DF2E138}" type="pres">
      <dgm:prSet presAssocID="{343E7C47-810F-4E8E-87AD-AC4C1E627186}" presName="circleB" presStyleLbl="node1" presStyleIdx="3" presStyleCnt="6"/>
      <dgm:spPr/>
    </dgm:pt>
    <dgm:pt modelId="{9775C855-050B-4A56-9797-97FFC18524A3}" type="pres">
      <dgm:prSet presAssocID="{343E7C47-810F-4E8E-87AD-AC4C1E627186}" presName="spaceB" presStyleCnt="0"/>
      <dgm:spPr/>
    </dgm:pt>
    <dgm:pt modelId="{8B841AFD-FA65-43C7-AB4E-0684300976C6}" type="pres">
      <dgm:prSet presAssocID="{7E8019E3-E124-4251-BC6C-C958832EC464}" presName="space" presStyleCnt="0"/>
      <dgm:spPr/>
    </dgm:pt>
    <dgm:pt modelId="{7CF019DA-0A6E-462E-B993-89CE809669F6}" type="pres">
      <dgm:prSet presAssocID="{0D1CDFA7-CEF5-4697-8FB9-38A4C0E7D4E1}" presName="compositeA" presStyleCnt="0"/>
      <dgm:spPr/>
    </dgm:pt>
    <dgm:pt modelId="{97AFB0D0-33C8-4359-950C-A4E449D036CA}" type="pres">
      <dgm:prSet presAssocID="{0D1CDFA7-CEF5-4697-8FB9-38A4C0E7D4E1}" presName="textA" presStyleLbl="revTx" presStyleIdx="4" presStyleCnt="6" custScaleX="1238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69F42E-5A03-48C2-B08F-815AD3B90739}" type="pres">
      <dgm:prSet presAssocID="{0D1CDFA7-CEF5-4697-8FB9-38A4C0E7D4E1}" presName="circleA" presStyleLbl="node1" presStyleIdx="4" presStyleCnt="6"/>
      <dgm:spPr/>
    </dgm:pt>
    <dgm:pt modelId="{58DDA630-7802-495F-B69B-A004ACDCEE31}" type="pres">
      <dgm:prSet presAssocID="{0D1CDFA7-CEF5-4697-8FB9-38A4C0E7D4E1}" presName="spaceA" presStyleCnt="0"/>
      <dgm:spPr/>
    </dgm:pt>
    <dgm:pt modelId="{E7F21C3C-C418-4257-AB5B-75799A3F4568}" type="pres">
      <dgm:prSet presAssocID="{4755FB2D-0A74-4F7D-AC15-6DB31D074E25}" presName="space" presStyleCnt="0"/>
      <dgm:spPr/>
    </dgm:pt>
    <dgm:pt modelId="{9C65EDBE-515F-4711-B638-9E03689C02C7}" type="pres">
      <dgm:prSet presAssocID="{7DD38BD1-C659-46CE-8FD7-FDDE28764FCF}" presName="compositeB" presStyleCnt="0"/>
      <dgm:spPr/>
    </dgm:pt>
    <dgm:pt modelId="{743E5F53-E358-4D4C-97EF-B0238C06677F}" type="pres">
      <dgm:prSet presAssocID="{7DD38BD1-C659-46CE-8FD7-FDDE28764FCF}" presName="textB" presStyleLbl="revTx" presStyleIdx="5" presStyleCnt="6" custScaleX="139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2D5E53-D9EA-496B-978F-3BE10CA024FF}" type="pres">
      <dgm:prSet presAssocID="{7DD38BD1-C659-46CE-8FD7-FDDE28764FCF}" presName="circleB" presStyleLbl="node1" presStyleIdx="5" presStyleCnt="6"/>
      <dgm:spPr>
        <a:solidFill>
          <a:srgbClr val="FF0000"/>
        </a:solidFill>
      </dgm:spPr>
    </dgm:pt>
    <dgm:pt modelId="{584170F6-4624-4B32-81ED-1B018F6CBC3F}" type="pres">
      <dgm:prSet presAssocID="{7DD38BD1-C659-46CE-8FD7-FDDE28764FCF}" presName="spaceB" presStyleCnt="0"/>
      <dgm:spPr/>
    </dgm:pt>
  </dgm:ptLst>
  <dgm:cxnLst>
    <dgm:cxn modelId="{7CA0928B-BD46-4A4B-AA12-E6EC69A218EE}" srcId="{AE17888C-1117-4135-8F5E-6DABB682B335}" destId="{343E7C47-810F-4E8E-87AD-AC4C1E627186}" srcOrd="3" destOrd="0" parTransId="{494CA4EC-3CC4-4CCC-81E5-C45E6A53D2FC}" sibTransId="{7E8019E3-E124-4251-BC6C-C958832EC464}"/>
    <dgm:cxn modelId="{0BAA85CA-44D4-479F-93F4-FC0722D51714}" srcId="{AE17888C-1117-4135-8F5E-6DABB682B335}" destId="{18030F79-D1BA-411F-A379-1331A080E797}" srcOrd="2" destOrd="0" parTransId="{FE94A5F1-5B65-471D-AD9C-C193522DD710}" sibTransId="{CD4A81D1-FB92-45F5-BB17-04871F0515E6}"/>
    <dgm:cxn modelId="{1E814C69-93A7-4C60-9C07-74CA36B38976}" type="presOf" srcId="{6117346F-8AB8-4512-ACD7-CCBCAC4EFC65}" destId="{6740A2E7-AC39-4AB5-AAD0-BD8B2C7F5519}" srcOrd="0" destOrd="0" presId="urn:microsoft.com/office/officeart/2005/8/layout/hProcess11"/>
    <dgm:cxn modelId="{663D60B4-CCDB-4AB0-AFF3-BB08E820CE36}" type="presOf" srcId="{DF6B2830-E39B-414B-AFA3-489EEB21FC22}" destId="{C7B3C12F-CC47-4931-9FB2-ED9AB5CDDFBE}" srcOrd="0" destOrd="0" presId="urn:microsoft.com/office/officeart/2005/8/layout/hProcess11"/>
    <dgm:cxn modelId="{B491B629-6FE4-45CB-8B0B-B741ECD3C5C2}" srcId="{AE17888C-1117-4135-8F5E-6DABB682B335}" destId="{7DD38BD1-C659-46CE-8FD7-FDDE28764FCF}" srcOrd="5" destOrd="0" parTransId="{3D36E33C-CBCD-4232-A605-1FDD9B0F5468}" sibTransId="{2ED236A3-B119-4673-BF0A-1D4BD3BCE29B}"/>
    <dgm:cxn modelId="{42A2D7F7-ED37-4D5B-8709-DEE516082835}" type="presOf" srcId="{7DD38BD1-C659-46CE-8FD7-FDDE28764FCF}" destId="{743E5F53-E358-4D4C-97EF-B0238C06677F}" srcOrd="0" destOrd="0" presId="urn:microsoft.com/office/officeart/2005/8/layout/hProcess11"/>
    <dgm:cxn modelId="{3EF5423C-B20D-420D-92A6-4F77F7BEE7CB}" srcId="{AE17888C-1117-4135-8F5E-6DABB682B335}" destId="{0D1CDFA7-CEF5-4697-8FB9-38A4C0E7D4E1}" srcOrd="4" destOrd="0" parTransId="{96435D1B-4C46-4916-8DDE-1FBCEEE7EF0A}" sibTransId="{4755FB2D-0A74-4F7D-AC15-6DB31D074E25}"/>
    <dgm:cxn modelId="{20BD9DE4-A540-464F-AC3F-5B441F6E7179}" srcId="{AE17888C-1117-4135-8F5E-6DABB682B335}" destId="{6117346F-8AB8-4512-ACD7-CCBCAC4EFC65}" srcOrd="1" destOrd="0" parTransId="{0CF9B4E8-2B17-4B8E-9824-56C90E65141C}" sibTransId="{FCEA8C0F-BCCD-427D-B37A-83CEBFA9053B}"/>
    <dgm:cxn modelId="{5FCE9B3B-0763-4303-A317-68E7D113E695}" type="presOf" srcId="{AE17888C-1117-4135-8F5E-6DABB682B335}" destId="{D8DA2B29-F379-42CD-B951-C85E4473AEE4}" srcOrd="0" destOrd="0" presId="urn:microsoft.com/office/officeart/2005/8/layout/hProcess11"/>
    <dgm:cxn modelId="{11AD00CB-7E35-4DDA-B053-FA1C913B442D}" type="presOf" srcId="{0D1CDFA7-CEF5-4697-8FB9-38A4C0E7D4E1}" destId="{97AFB0D0-33C8-4359-950C-A4E449D036CA}" srcOrd="0" destOrd="0" presId="urn:microsoft.com/office/officeart/2005/8/layout/hProcess11"/>
    <dgm:cxn modelId="{52EAA322-402B-4256-80A0-B8B0E90AA895}" srcId="{AE17888C-1117-4135-8F5E-6DABB682B335}" destId="{DF6B2830-E39B-414B-AFA3-489EEB21FC22}" srcOrd="0" destOrd="0" parTransId="{02B1BDB9-9C51-4F90-9C39-FF7B09F0B95C}" sibTransId="{D9E9EBE4-E357-4331-BAA0-2FDCEE71AA40}"/>
    <dgm:cxn modelId="{0E24C02E-1261-4C32-809F-90934DFF64D0}" type="presOf" srcId="{343E7C47-810F-4E8E-87AD-AC4C1E627186}" destId="{CB114283-D8FC-462F-B0AF-4075889686D0}" srcOrd="0" destOrd="0" presId="urn:microsoft.com/office/officeart/2005/8/layout/hProcess11"/>
    <dgm:cxn modelId="{A508B8C0-8FC1-49FA-93D8-670090D919A0}" type="presOf" srcId="{18030F79-D1BA-411F-A379-1331A080E797}" destId="{F611A4E4-C8BA-4D9D-BD44-10887C664D12}" srcOrd="0" destOrd="0" presId="urn:microsoft.com/office/officeart/2005/8/layout/hProcess11"/>
    <dgm:cxn modelId="{B7478A67-F904-4061-86B5-9A340183F17E}" type="presParOf" srcId="{D8DA2B29-F379-42CD-B951-C85E4473AEE4}" destId="{61F5FAA5-855C-4BDD-A85C-CF63C122537C}" srcOrd="0" destOrd="0" presId="urn:microsoft.com/office/officeart/2005/8/layout/hProcess11"/>
    <dgm:cxn modelId="{525A2C88-0B11-4BDB-AEB1-B23E0C811907}" type="presParOf" srcId="{D8DA2B29-F379-42CD-B951-C85E4473AEE4}" destId="{C88C8A19-09A5-46B4-BE4F-73E8C3B2831C}" srcOrd="1" destOrd="0" presId="urn:microsoft.com/office/officeart/2005/8/layout/hProcess11"/>
    <dgm:cxn modelId="{8757AF1F-6DE0-4F3D-AF04-838913686370}" type="presParOf" srcId="{C88C8A19-09A5-46B4-BE4F-73E8C3B2831C}" destId="{DE28FF0F-C25D-4835-B629-70AB844E8035}" srcOrd="0" destOrd="0" presId="urn:microsoft.com/office/officeart/2005/8/layout/hProcess11"/>
    <dgm:cxn modelId="{49D87328-5C76-492F-9B9D-074BB36741AF}" type="presParOf" srcId="{DE28FF0F-C25D-4835-B629-70AB844E8035}" destId="{C7B3C12F-CC47-4931-9FB2-ED9AB5CDDFBE}" srcOrd="0" destOrd="0" presId="urn:microsoft.com/office/officeart/2005/8/layout/hProcess11"/>
    <dgm:cxn modelId="{FE7403A9-C93A-41DB-9C35-6BFAFD56C52B}" type="presParOf" srcId="{DE28FF0F-C25D-4835-B629-70AB844E8035}" destId="{CE3A3C78-A2A7-4E3D-A25E-598F0F4C3A18}" srcOrd="1" destOrd="0" presId="urn:microsoft.com/office/officeart/2005/8/layout/hProcess11"/>
    <dgm:cxn modelId="{3D16590A-069B-4A89-886D-B64F3FAD8E62}" type="presParOf" srcId="{DE28FF0F-C25D-4835-B629-70AB844E8035}" destId="{A45FF825-756E-4316-BF0B-79E18EF1303B}" srcOrd="2" destOrd="0" presId="urn:microsoft.com/office/officeart/2005/8/layout/hProcess11"/>
    <dgm:cxn modelId="{E48EAEE4-AF2B-41C1-B849-DB357111D181}" type="presParOf" srcId="{C88C8A19-09A5-46B4-BE4F-73E8C3B2831C}" destId="{26BC101B-F54D-411A-837B-7D23C41FB1B7}" srcOrd="1" destOrd="0" presId="urn:microsoft.com/office/officeart/2005/8/layout/hProcess11"/>
    <dgm:cxn modelId="{8BECCCAF-B10A-493D-B2BB-666EB4FB5B24}" type="presParOf" srcId="{C88C8A19-09A5-46B4-BE4F-73E8C3B2831C}" destId="{40C2047E-04C2-48D1-A506-678FC01B06A1}" srcOrd="2" destOrd="0" presId="urn:microsoft.com/office/officeart/2005/8/layout/hProcess11"/>
    <dgm:cxn modelId="{D8267630-DB5F-470A-9D11-F40FE6A51B78}" type="presParOf" srcId="{40C2047E-04C2-48D1-A506-678FC01B06A1}" destId="{6740A2E7-AC39-4AB5-AAD0-BD8B2C7F5519}" srcOrd="0" destOrd="0" presId="urn:microsoft.com/office/officeart/2005/8/layout/hProcess11"/>
    <dgm:cxn modelId="{259688AD-0CE2-4F6D-9947-51F32F3B68C3}" type="presParOf" srcId="{40C2047E-04C2-48D1-A506-678FC01B06A1}" destId="{10907C1B-20E9-4A8B-875D-1CDE0678D34A}" srcOrd="1" destOrd="0" presId="urn:microsoft.com/office/officeart/2005/8/layout/hProcess11"/>
    <dgm:cxn modelId="{75C6389E-D587-461E-94BC-7CA6EDCA79A1}" type="presParOf" srcId="{40C2047E-04C2-48D1-A506-678FC01B06A1}" destId="{73DC1E4F-F91F-4831-99F9-F455F41D8775}" srcOrd="2" destOrd="0" presId="urn:microsoft.com/office/officeart/2005/8/layout/hProcess11"/>
    <dgm:cxn modelId="{69D8550D-AF72-4933-852E-912834AF50CB}" type="presParOf" srcId="{C88C8A19-09A5-46B4-BE4F-73E8C3B2831C}" destId="{D55A6966-099B-4FF0-843F-57F08A4210CA}" srcOrd="3" destOrd="0" presId="urn:microsoft.com/office/officeart/2005/8/layout/hProcess11"/>
    <dgm:cxn modelId="{001E33C6-7599-47D6-95A8-1ECAD270FD5F}" type="presParOf" srcId="{C88C8A19-09A5-46B4-BE4F-73E8C3B2831C}" destId="{8F5C2633-202B-4A6A-8C33-A910D5B496A5}" srcOrd="4" destOrd="0" presId="urn:microsoft.com/office/officeart/2005/8/layout/hProcess11"/>
    <dgm:cxn modelId="{F0BD249F-CF99-4355-81C0-16FD2A627E10}" type="presParOf" srcId="{8F5C2633-202B-4A6A-8C33-A910D5B496A5}" destId="{F611A4E4-C8BA-4D9D-BD44-10887C664D12}" srcOrd="0" destOrd="0" presId="urn:microsoft.com/office/officeart/2005/8/layout/hProcess11"/>
    <dgm:cxn modelId="{8BFDE2DC-1A0F-4D7F-8598-9C4F7A229D42}" type="presParOf" srcId="{8F5C2633-202B-4A6A-8C33-A910D5B496A5}" destId="{5ECD232D-1119-4B27-934B-37C1E376AF82}" srcOrd="1" destOrd="0" presId="urn:microsoft.com/office/officeart/2005/8/layout/hProcess11"/>
    <dgm:cxn modelId="{A1EAD90F-43C5-468A-A03F-F2AFDFAC0E85}" type="presParOf" srcId="{8F5C2633-202B-4A6A-8C33-A910D5B496A5}" destId="{12715E90-D364-4403-9B08-45CAB411743D}" srcOrd="2" destOrd="0" presId="urn:microsoft.com/office/officeart/2005/8/layout/hProcess11"/>
    <dgm:cxn modelId="{D7895810-653A-4674-B94C-B2C434EE5D72}" type="presParOf" srcId="{C88C8A19-09A5-46B4-BE4F-73E8C3B2831C}" destId="{F08A1612-AE77-4C41-9CE8-A2A3D60BBEED}" srcOrd="5" destOrd="0" presId="urn:microsoft.com/office/officeart/2005/8/layout/hProcess11"/>
    <dgm:cxn modelId="{E2034668-CFD9-48B4-9F50-CE093778DB1F}" type="presParOf" srcId="{C88C8A19-09A5-46B4-BE4F-73E8C3B2831C}" destId="{28D63BC2-9DD0-4B48-B0B2-1CE73E1F3251}" srcOrd="6" destOrd="0" presId="urn:microsoft.com/office/officeart/2005/8/layout/hProcess11"/>
    <dgm:cxn modelId="{0FE9274A-A26E-40F2-81B6-701B0D0A39DD}" type="presParOf" srcId="{28D63BC2-9DD0-4B48-B0B2-1CE73E1F3251}" destId="{CB114283-D8FC-462F-B0AF-4075889686D0}" srcOrd="0" destOrd="0" presId="urn:microsoft.com/office/officeart/2005/8/layout/hProcess11"/>
    <dgm:cxn modelId="{29E0C635-91ED-4AF6-A13E-64D6F6144FBE}" type="presParOf" srcId="{28D63BC2-9DD0-4B48-B0B2-1CE73E1F3251}" destId="{8125FBD0-EEC6-419F-AECA-E9263DF2E138}" srcOrd="1" destOrd="0" presId="urn:microsoft.com/office/officeart/2005/8/layout/hProcess11"/>
    <dgm:cxn modelId="{787F98B3-5711-458F-8914-896F0C3A05D6}" type="presParOf" srcId="{28D63BC2-9DD0-4B48-B0B2-1CE73E1F3251}" destId="{9775C855-050B-4A56-9797-97FFC18524A3}" srcOrd="2" destOrd="0" presId="urn:microsoft.com/office/officeart/2005/8/layout/hProcess11"/>
    <dgm:cxn modelId="{70929309-164E-4F88-A4A6-1DAEADE71B24}" type="presParOf" srcId="{C88C8A19-09A5-46B4-BE4F-73E8C3B2831C}" destId="{8B841AFD-FA65-43C7-AB4E-0684300976C6}" srcOrd="7" destOrd="0" presId="urn:microsoft.com/office/officeart/2005/8/layout/hProcess11"/>
    <dgm:cxn modelId="{EE36095A-BF74-43AA-9555-FB5D05493D2D}" type="presParOf" srcId="{C88C8A19-09A5-46B4-BE4F-73E8C3B2831C}" destId="{7CF019DA-0A6E-462E-B993-89CE809669F6}" srcOrd="8" destOrd="0" presId="urn:microsoft.com/office/officeart/2005/8/layout/hProcess11"/>
    <dgm:cxn modelId="{95762C2A-9B9E-4DD9-A055-03E4F0341212}" type="presParOf" srcId="{7CF019DA-0A6E-462E-B993-89CE809669F6}" destId="{97AFB0D0-33C8-4359-950C-A4E449D036CA}" srcOrd="0" destOrd="0" presId="urn:microsoft.com/office/officeart/2005/8/layout/hProcess11"/>
    <dgm:cxn modelId="{1132708F-A710-42E6-8927-3775601A9BFD}" type="presParOf" srcId="{7CF019DA-0A6E-462E-B993-89CE809669F6}" destId="{1169F42E-5A03-48C2-B08F-815AD3B90739}" srcOrd="1" destOrd="0" presId="urn:microsoft.com/office/officeart/2005/8/layout/hProcess11"/>
    <dgm:cxn modelId="{547830E5-59D1-48A5-99AC-3FD93C2E60FC}" type="presParOf" srcId="{7CF019DA-0A6E-462E-B993-89CE809669F6}" destId="{58DDA630-7802-495F-B69B-A004ACDCEE31}" srcOrd="2" destOrd="0" presId="urn:microsoft.com/office/officeart/2005/8/layout/hProcess11"/>
    <dgm:cxn modelId="{27033663-C473-4AB0-BB5D-ABA2EFBCAC15}" type="presParOf" srcId="{C88C8A19-09A5-46B4-BE4F-73E8C3B2831C}" destId="{E7F21C3C-C418-4257-AB5B-75799A3F4568}" srcOrd="9" destOrd="0" presId="urn:microsoft.com/office/officeart/2005/8/layout/hProcess11"/>
    <dgm:cxn modelId="{FD84F62B-0CE9-417D-897E-1058B73EBBF5}" type="presParOf" srcId="{C88C8A19-09A5-46B4-BE4F-73E8C3B2831C}" destId="{9C65EDBE-515F-4711-B638-9E03689C02C7}" srcOrd="10" destOrd="0" presId="urn:microsoft.com/office/officeart/2005/8/layout/hProcess11"/>
    <dgm:cxn modelId="{E223E587-476C-4D65-A402-173C8CDC2709}" type="presParOf" srcId="{9C65EDBE-515F-4711-B638-9E03689C02C7}" destId="{743E5F53-E358-4D4C-97EF-B0238C06677F}" srcOrd="0" destOrd="0" presId="urn:microsoft.com/office/officeart/2005/8/layout/hProcess11"/>
    <dgm:cxn modelId="{E4F8E388-21C8-47EB-94F2-354AB730A532}" type="presParOf" srcId="{9C65EDBE-515F-4711-B638-9E03689C02C7}" destId="{742D5E53-D9EA-496B-978F-3BE10CA024FF}" srcOrd="1" destOrd="0" presId="urn:microsoft.com/office/officeart/2005/8/layout/hProcess11"/>
    <dgm:cxn modelId="{98054160-832C-4342-A5AC-6210C56C8A89}" type="presParOf" srcId="{9C65EDBE-515F-4711-B638-9E03689C02C7}" destId="{584170F6-4624-4B32-81ED-1B018F6CBC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7888C-1117-4135-8F5E-6DABB682B335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F6B2830-E39B-414B-AFA3-489EEB21FC22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1990</a:t>
          </a:r>
        </a:p>
        <a:p>
          <a:pPr algn="ctr"/>
          <a:r>
            <a:rPr lang="es-MX" sz="1200" b="1" dirty="0" smtClean="0">
              <a:latin typeface="+mj-lt"/>
            </a:rPr>
            <a:t>Solvencia I</a:t>
          </a:r>
        </a:p>
        <a:p>
          <a:pPr algn="ctr"/>
          <a:r>
            <a:rPr lang="es-MX" sz="1200" dirty="0" smtClean="0">
              <a:latin typeface="+mj-lt"/>
            </a:rPr>
            <a:t>-Liberación de tarifas.</a:t>
          </a:r>
        </a:p>
        <a:p>
          <a:pPr algn="ctr"/>
          <a:r>
            <a:rPr lang="es-MX" sz="1200" dirty="0" smtClean="0">
              <a:latin typeface="+mj-lt"/>
            </a:rPr>
            <a:t>-Reglas para reservas</a:t>
          </a:r>
        </a:p>
        <a:p>
          <a:pPr algn="ctr"/>
          <a:r>
            <a:rPr lang="es-MX" sz="1200" dirty="0" smtClean="0">
              <a:latin typeface="+mj-lt"/>
            </a:rPr>
            <a:t>-Margen de Solvencia</a:t>
          </a:r>
        </a:p>
        <a:p>
          <a:pPr algn="ctr"/>
          <a:r>
            <a:rPr lang="es-MX" sz="1200" dirty="0" smtClean="0">
              <a:latin typeface="+mj-lt"/>
            </a:rPr>
            <a:t>-Tablas de mortalidad</a:t>
          </a:r>
          <a:endParaRPr lang="es-MX" sz="1200" dirty="0">
            <a:latin typeface="+mj-lt"/>
          </a:endParaRPr>
        </a:p>
      </dgm:t>
    </dgm:pt>
    <dgm:pt modelId="{02B1BDB9-9C51-4F90-9C39-FF7B09F0B95C}" type="parTrans" cxnId="{52EAA322-402B-4256-80A0-B8B0E90AA895}">
      <dgm:prSet/>
      <dgm:spPr/>
      <dgm:t>
        <a:bodyPr/>
        <a:lstStyle/>
        <a:p>
          <a:endParaRPr lang="es-MX" sz="1200"/>
        </a:p>
      </dgm:t>
    </dgm:pt>
    <dgm:pt modelId="{D9E9EBE4-E357-4331-BAA0-2FDCEE71AA40}" type="sibTrans" cxnId="{52EAA322-402B-4256-80A0-B8B0E90AA895}">
      <dgm:prSet/>
      <dgm:spPr/>
      <dgm:t>
        <a:bodyPr/>
        <a:lstStyle/>
        <a:p>
          <a:endParaRPr lang="es-MX" sz="1200"/>
        </a:p>
      </dgm:t>
    </dgm:pt>
    <dgm:pt modelId="{6117346F-8AB8-4512-ACD7-CCBCAC4EFC65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1993-1995</a:t>
          </a:r>
        </a:p>
        <a:p>
          <a:pPr algn="l"/>
          <a:r>
            <a:rPr lang="es-MX" sz="1200" dirty="0" smtClean="0">
              <a:latin typeface="+mj-lt"/>
            </a:rPr>
            <a:t>- Apertura de los mercados.</a:t>
          </a:r>
        </a:p>
        <a:p>
          <a:pPr algn="l"/>
          <a:r>
            <a:rPr lang="es-MX" sz="1200" b="0" dirty="0" smtClean="0">
              <a:latin typeface="+mj-lt"/>
            </a:rPr>
            <a:t>- IBNR</a:t>
          </a:r>
        </a:p>
        <a:p>
          <a:pPr algn="l"/>
          <a:r>
            <a:rPr lang="es-MX" sz="1200" b="0" dirty="0" smtClean="0">
              <a:latin typeface="+mj-lt"/>
            </a:rPr>
            <a:t>- Creación de los </a:t>
          </a:r>
          <a:r>
            <a:rPr lang="es-MX" sz="1200" b="1" dirty="0" smtClean="0">
              <a:latin typeface="+mj-lt"/>
            </a:rPr>
            <a:t>sistemas estadísticos. </a:t>
          </a:r>
        </a:p>
        <a:p>
          <a:pPr algn="l"/>
          <a:r>
            <a:rPr lang="es-MX" sz="1200" dirty="0" smtClean="0">
              <a:latin typeface="+mj-lt"/>
            </a:rPr>
            <a:t>- IAIS &amp; OCDE</a:t>
          </a:r>
          <a:endParaRPr lang="es-MX" sz="1200" dirty="0">
            <a:latin typeface="+mj-lt"/>
          </a:endParaRPr>
        </a:p>
      </dgm:t>
    </dgm:pt>
    <dgm:pt modelId="{0CF9B4E8-2B17-4B8E-9824-56C90E65141C}" type="parTrans" cxnId="{20BD9DE4-A540-464F-AC3F-5B441F6E7179}">
      <dgm:prSet/>
      <dgm:spPr/>
      <dgm:t>
        <a:bodyPr/>
        <a:lstStyle/>
        <a:p>
          <a:endParaRPr lang="es-MX" sz="1200"/>
        </a:p>
      </dgm:t>
    </dgm:pt>
    <dgm:pt modelId="{FCEA8C0F-BCCD-427D-B37A-83CEBFA9053B}" type="sibTrans" cxnId="{20BD9DE4-A540-464F-AC3F-5B441F6E7179}">
      <dgm:prSet/>
      <dgm:spPr/>
      <dgm:t>
        <a:bodyPr/>
        <a:lstStyle/>
        <a:p>
          <a:endParaRPr lang="es-MX" sz="1200"/>
        </a:p>
      </dgm:t>
    </dgm:pt>
    <dgm:pt modelId="{18030F79-D1BA-411F-A379-1331A080E797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1997</a:t>
          </a:r>
        </a:p>
        <a:p>
          <a:pPr algn="l"/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Supervisión basada en riesgo / </a:t>
          </a:r>
          <a:r>
            <a:rPr lang="es-MX" sz="1200" dirty="0" smtClean="0">
              <a:latin typeface="+mj-lt"/>
            </a:rPr>
            <a:t>supervisión de reaseguro </a:t>
          </a:r>
        </a:p>
        <a:p>
          <a:pPr algn="ctr"/>
          <a:endParaRPr lang="es-MX" sz="1200" dirty="0"/>
        </a:p>
      </dgm:t>
    </dgm:pt>
    <dgm:pt modelId="{FE94A5F1-5B65-471D-AD9C-C193522DD710}" type="parTrans" cxnId="{0BAA85CA-44D4-479F-93F4-FC0722D51714}">
      <dgm:prSet/>
      <dgm:spPr/>
      <dgm:t>
        <a:bodyPr/>
        <a:lstStyle/>
        <a:p>
          <a:endParaRPr lang="es-MX" sz="1200"/>
        </a:p>
      </dgm:t>
    </dgm:pt>
    <dgm:pt modelId="{CD4A81D1-FB92-45F5-BB17-04871F0515E6}" type="sibTrans" cxnId="{0BAA85CA-44D4-479F-93F4-FC0722D51714}">
      <dgm:prSet/>
      <dgm:spPr/>
      <dgm:t>
        <a:bodyPr/>
        <a:lstStyle/>
        <a:p>
          <a:endParaRPr lang="es-MX" sz="1200"/>
        </a:p>
      </dgm:t>
    </dgm:pt>
    <dgm:pt modelId="{343E7C47-810F-4E8E-87AD-AC4C1E627186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2004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r>
            <a:rPr lang="es-MX" sz="1200" dirty="0" smtClean="0">
              <a:latin typeface="+mj-lt"/>
            </a:rPr>
            <a:t>- Reservas suficientes </a:t>
          </a:r>
        </a:p>
        <a:p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Solvencia Dinámica</a:t>
          </a:r>
        </a:p>
        <a:p>
          <a:r>
            <a:rPr lang="es-MX" sz="1200" dirty="0" smtClean="0">
              <a:latin typeface="+mj-lt"/>
            </a:rPr>
            <a:t>- Fortalecimiento del </a:t>
          </a:r>
          <a:r>
            <a:rPr lang="es-MX" sz="1200" b="1" dirty="0" smtClean="0">
              <a:latin typeface="+mj-lt"/>
            </a:rPr>
            <a:t>auditor externo actuarial</a:t>
          </a:r>
        </a:p>
        <a:p>
          <a:r>
            <a:rPr lang="es-MX" sz="1200" dirty="0" smtClean="0">
              <a:latin typeface="+mj-lt"/>
            </a:rPr>
            <a:t>- Sistema de registro de productos vía internet</a:t>
          </a:r>
        </a:p>
        <a:p>
          <a:endParaRPr lang="es-MX" sz="1200" dirty="0" smtClean="0"/>
        </a:p>
      </dgm:t>
    </dgm:pt>
    <dgm:pt modelId="{494CA4EC-3CC4-4CCC-81E5-C45E6A53D2FC}" type="parTrans" cxnId="{7CA0928B-BD46-4A4B-AA12-E6EC69A218EE}">
      <dgm:prSet/>
      <dgm:spPr/>
      <dgm:t>
        <a:bodyPr/>
        <a:lstStyle/>
        <a:p>
          <a:endParaRPr lang="es-MX" sz="1200"/>
        </a:p>
      </dgm:t>
    </dgm:pt>
    <dgm:pt modelId="{7E8019E3-E124-4251-BC6C-C958832EC464}" type="sibTrans" cxnId="{7CA0928B-BD46-4A4B-AA12-E6EC69A218EE}">
      <dgm:prSet/>
      <dgm:spPr/>
      <dgm:t>
        <a:bodyPr/>
        <a:lstStyle/>
        <a:p>
          <a:endParaRPr lang="es-MX" sz="1200"/>
        </a:p>
      </dgm:t>
    </dgm:pt>
    <dgm:pt modelId="{0D1CDFA7-CEF5-4697-8FB9-38A4C0E7D4E1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2007  - 2013</a:t>
          </a:r>
        </a:p>
        <a:p>
          <a:r>
            <a:rPr lang="es-MX" sz="1200" dirty="0" smtClean="0">
              <a:latin typeface="+mj-lt"/>
            </a:rPr>
            <a:t>- Inicio de proyecto de nueva legislación “tipo Solvencia II”</a:t>
          </a:r>
        </a:p>
        <a:p>
          <a:endParaRPr lang="es-MX" sz="1200" dirty="0" smtClean="0">
            <a:latin typeface="+mj-lt"/>
          </a:endParaRPr>
        </a:p>
        <a:p>
          <a:r>
            <a:rPr lang="es-MX" sz="1200" dirty="0" smtClean="0">
              <a:latin typeface="+mj-lt"/>
            </a:rPr>
            <a:t>- Promulgación de la nueva Ley (LISF)</a:t>
          </a:r>
          <a:endParaRPr lang="es-MX" sz="1200" dirty="0">
            <a:latin typeface="+mj-lt"/>
          </a:endParaRPr>
        </a:p>
      </dgm:t>
    </dgm:pt>
    <dgm:pt modelId="{96435D1B-4C46-4916-8DDE-1FBCEEE7EF0A}" type="parTrans" cxnId="{3EF5423C-B20D-420D-92A6-4F77F7BEE7CB}">
      <dgm:prSet/>
      <dgm:spPr/>
      <dgm:t>
        <a:bodyPr/>
        <a:lstStyle/>
        <a:p>
          <a:endParaRPr lang="es-MX" sz="1200"/>
        </a:p>
      </dgm:t>
    </dgm:pt>
    <dgm:pt modelId="{4755FB2D-0A74-4F7D-AC15-6DB31D074E25}" type="sibTrans" cxnId="{3EF5423C-B20D-420D-92A6-4F77F7BEE7CB}">
      <dgm:prSet/>
      <dgm:spPr/>
      <dgm:t>
        <a:bodyPr/>
        <a:lstStyle/>
        <a:p>
          <a:endParaRPr lang="es-MX" sz="1200"/>
        </a:p>
      </dgm:t>
    </dgm:pt>
    <dgm:pt modelId="{7DD38BD1-C659-46CE-8FD7-FDDE28764FCF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2015 </a:t>
          </a:r>
        </a:p>
        <a:p>
          <a:r>
            <a:rPr lang="es-MX" sz="1200" dirty="0" smtClean="0">
              <a:latin typeface="+mj-lt"/>
            </a:rPr>
            <a:t>Entrada en vigor de la LISF:</a:t>
          </a:r>
        </a:p>
        <a:p>
          <a:r>
            <a:rPr lang="es-MX" sz="1200" dirty="0" smtClean="0">
              <a:latin typeface="+mj-lt"/>
            </a:rPr>
            <a:t>- Se </a:t>
          </a:r>
          <a:r>
            <a:rPr lang="es-MX" sz="1200" b="1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r>
            <a:rPr lang="es-MX" sz="1200" b="1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dirty="0">
            <a:solidFill>
              <a:srgbClr val="FF0000"/>
            </a:solidFill>
            <a:latin typeface="+mj-lt"/>
          </a:endParaRPr>
        </a:p>
      </dgm:t>
    </dgm:pt>
    <dgm:pt modelId="{3D36E33C-CBCD-4232-A605-1FDD9B0F5468}" type="parTrans" cxnId="{B491B629-6FE4-45CB-8B0B-B741ECD3C5C2}">
      <dgm:prSet/>
      <dgm:spPr/>
      <dgm:t>
        <a:bodyPr/>
        <a:lstStyle/>
        <a:p>
          <a:endParaRPr lang="es-MX" sz="1200"/>
        </a:p>
      </dgm:t>
    </dgm:pt>
    <dgm:pt modelId="{2ED236A3-B119-4673-BF0A-1D4BD3BCE29B}" type="sibTrans" cxnId="{B491B629-6FE4-45CB-8B0B-B741ECD3C5C2}">
      <dgm:prSet/>
      <dgm:spPr/>
      <dgm:t>
        <a:bodyPr/>
        <a:lstStyle/>
        <a:p>
          <a:endParaRPr lang="es-MX" sz="1200"/>
        </a:p>
      </dgm:t>
    </dgm:pt>
    <dgm:pt modelId="{D8DA2B29-F379-42CD-B951-C85E4473AEE4}" type="pres">
      <dgm:prSet presAssocID="{AE17888C-1117-4135-8F5E-6DABB682B3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F5FAA5-855C-4BDD-A85C-CF63C122537C}" type="pres">
      <dgm:prSet presAssocID="{AE17888C-1117-4135-8F5E-6DABB682B335}" presName="arrow" presStyleLbl="bgShp" presStyleIdx="0" presStyleCnt="1" custScaleY="52500"/>
      <dgm:spPr/>
    </dgm:pt>
    <dgm:pt modelId="{C88C8A19-09A5-46B4-BE4F-73E8C3B2831C}" type="pres">
      <dgm:prSet presAssocID="{AE17888C-1117-4135-8F5E-6DABB682B335}" presName="points" presStyleCnt="0"/>
      <dgm:spPr/>
    </dgm:pt>
    <dgm:pt modelId="{DE28FF0F-C25D-4835-B629-70AB844E8035}" type="pres">
      <dgm:prSet presAssocID="{DF6B2830-E39B-414B-AFA3-489EEB21FC22}" presName="compositeA" presStyleCnt="0"/>
      <dgm:spPr/>
    </dgm:pt>
    <dgm:pt modelId="{C7B3C12F-CC47-4931-9FB2-ED9AB5CDDFBE}" type="pres">
      <dgm:prSet presAssocID="{DF6B2830-E39B-414B-AFA3-489EEB21FC22}" presName="textA" presStyleLbl="revTx" presStyleIdx="0" presStyleCnt="6" custScaleX="1453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3A3C78-A2A7-4E3D-A25E-598F0F4C3A18}" type="pres">
      <dgm:prSet presAssocID="{DF6B2830-E39B-414B-AFA3-489EEB21FC22}" presName="circleA" presStyleLbl="node1" presStyleIdx="0" presStyleCnt="6"/>
      <dgm:spPr/>
    </dgm:pt>
    <dgm:pt modelId="{A45FF825-756E-4316-BF0B-79E18EF1303B}" type="pres">
      <dgm:prSet presAssocID="{DF6B2830-E39B-414B-AFA3-489EEB21FC22}" presName="spaceA" presStyleCnt="0"/>
      <dgm:spPr/>
    </dgm:pt>
    <dgm:pt modelId="{26BC101B-F54D-411A-837B-7D23C41FB1B7}" type="pres">
      <dgm:prSet presAssocID="{D9E9EBE4-E357-4331-BAA0-2FDCEE71AA40}" presName="space" presStyleCnt="0"/>
      <dgm:spPr/>
    </dgm:pt>
    <dgm:pt modelId="{40C2047E-04C2-48D1-A506-678FC01B06A1}" type="pres">
      <dgm:prSet presAssocID="{6117346F-8AB8-4512-ACD7-CCBCAC4EFC65}" presName="compositeB" presStyleCnt="0"/>
      <dgm:spPr/>
    </dgm:pt>
    <dgm:pt modelId="{6740A2E7-AC39-4AB5-AAD0-BD8B2C7F5519}" type="pres">
      <dgm:prSet presAssocID="{6117346F-8AB8-4512-ACD7-CCBCAC4EFC65}" presName="textB" presStyleLbl="revTx" presStyleIdx="1" presStyleCnt="6" custScaleX="1438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907C1B-20E9-4A8B-875D-1CDE0678D34A}" type="pres">
      <dgm:prSet presAssocID="{6117346F-8AB8-4512-ACD7-CCBCAC4EFC65}" presName="circleB" presStyleLbl="node1" presStyleIdx="1" presStyleCnt="6"/>
      <dgm:spPr/>
    </dgm:pt>
    <dgm:pt modelId="{73DC1E4F-F91F-4831-99F9-F455F41D8775}" type="pres">
      <dgm:prSet presAssocID="{6117346F-8AB8-4512-ACD7-CCBCAC4EFC65}" presName="spaceB" presStyleCnt="0"/>
      <dgm:spPr/>
    </dgm:pt>
    <dgm:pt modelId="{D55A6966-099B-4FF0-843F-57F08A4210CA}" type="pres">
      <dgm:prSet presAssocID="{FCEA8C0F-BCCD-427D-B37A-83CEBFA9053B}" presName="space" presStyleCnt="0"/>
      <dgm:spPr/>
    </dgm:pt>
    <dgm:pt modelId="{8F5C2633-202B-4A6A-8C33-A910D5B496A5}" type="pres">
      <dgm:prSet presAssocID="{18030F79-D1BA-411F-A379-1331A080E797}" presName="compositeA" presStyleCnt="0"/>
      <dgm:spPr/>
    </dgm:pt>
    <dgm:pt modelId="{F611A4E4-C8BA-4D9D-BD44-10887C664D12}" type="pres">
      <dgm:prSet presAssocID="{18030F79-D1BA-411F-A379-1331A080E797}" presName="textA" presStyleLbl="revTx" presStyleIdx="2" presStyleCnt="6" custScaleX="1124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D232D-1119-4B27-934B-37C1E376AF82}" type="pres">
      <dgm:prSet presAssocID="{18030F79-D1BA-411F-A379-1331A080E797}" presName="circleA" presStyleLbl="node1" presStyleIdx="2" presStyleCnt="6"/>
      <dgm:spPr/>
    </dgm:pt>
    <dgm:pt modelId="{12715E90-D364-4403-9B08-45CAB411743D}" type="pres">
      <dgm:prSet presAssocID="{18030F79-D1BA-411F-A379-1331A080E797}" presName="spaceA" presStyleCnt="0"/>
      <dgm:spPr/>
    </dgm:pt>
    <dgm:pt modelId="{F08A1612-AE77-4C41-9CE8-A2A3D60BBEED}" type="pres">
      <dgm:prSet presAssocID="{CD4A81D1-FB92-45F5-BB17-04871F0515E6}" presName="space" presStyleCnt="0"/>
      <dgm:spPr/>
    </dgm:pt>
    <dgm:pt modelId="{28D63BC2-9DD0-4B48-B0B2-1CE73E1F3251}" type="pres">
      <dgm:prSet presAssocID="{343E7C47-810F-4E8E-87AD-AC4C1E627186}" presName="compositeB" presStyleCnt="0"/>
      <dgm:spPr/>
    </dgm:pt>
    <dgm:pt modelId="{CB114283-D8FC-462F-B0AF-4075889686D0}" type="pres">
      <dgm:prSet presAssocID="{343E7C47-810F-4E8E-87AD-AC4C1E627186}" presName="textB" presStyleLbl="revTx" presStyleIdx="3" presStyleCnt="6" custScaleX="168889" custLinFactNeighborX="-975" custLinFactNeighborY="18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5FBD0-EEC6-419F-AECA-E9263DF2E138}" type="pres">
      <dgm:prSet presAssocID="{343E7C47-810F-4E8E-87AD-AC4C1E627186}" presName="circleB" presStyleLbl="node1" presStyleIdx="3" presStyleCnt="6"/>
      <dgm:spPr/>
    </dgm:pt>
    <dgm:pt modelId="{9775C855-050B-4A56-9797-97FFC18524A3}" type="pres">
      <dgm:prSet presAssocID="{343E7C47-810F-4E8E-87AD-AC4C1E627186}" presName="spaceB" presStyleCnt="0"/>
      <dgm:spPr/>
    </dgm:pt>
    <dgm:pt modelId="{8B841AFD-FA65-43C7-AB4E-0684300976C6}" type="pres">
      <dgm:prSet presAssocID="{7E8019E3-E124-4251-BC6C-C958832EC464}" presName="space" presStyleCnt="0"/>
      <dgm:spPr/>
    </dgm:pt>
    <dgm:pt modelId="{7CF019DA-0A6E-462E-B993-89CE809669F6}" type="pres">
      <dgm:prSet presAssocID="{0D1CDFA7-CEF5-4697-8FB9-38A4C0E7D4E1}" presName="compositeA" presStyleCnt="0"/>
      <dgm:spPr/>
    </dgm:pt>
    <dgm:pt modelId="{97AFB0D0-33C8-4359-950C-A4E449D036CA}" type="pres">
      <dgm:prSet presAssocID="{0D1CDFA7-CEF5-4697-8FB9-38A4C0E7D4E1}" presName="textA" presStyleLbl="revTx" presStyleIdx="4" presStyleCnt="6" custScaleX="1238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69F42E-5A03-48C2-B08F-815AD3B90739}" type="pres">
      <dgm:prSet presAssocID="{0D1CDFA7-CEF5-4697-8FB9-38A4C0E7D4E1}" presName="circleA" presStyleLbl="node1" presStyleIdx="4" presStyleCnt="6"/>
      <dgm:spPr/>
    </dgm:pt>
    <dgm:pt modelId="{58DDA630-7802-495F-B69B-A004ACDCEE31}" type="pres">
      <dgm:prSet presAssocID="{0D1CDFA7-CEF5-4697-8FB9-38A4C0E7D4E1}" presName="spaceA" presStyleCnt="0"/>
      <dgm:spPr/>
    </dgm:pt>
    <dgm:pt modelId="{E7F21C3C-C418-4257-AB5B-75799A3F4568}" type="pres">
      <dgm:prSet presAssocID="{4755FB2D-0A74-4F7D-AC15-6DB31D074E25}" presName="space" presStyleCnt="0"/>
      <dgm:spPr/>
    </dgm:pt>
    <dgm:pt modelId="{9C65EDBE-515F-4711-B638-9E03689C02C7}" type="pres">
      <dgm:prSet presAssocID="{7DD38BD1-C659-46CE-8FD7-FDDE28764FCF}" presName="compositeB" presStyleCnt="0"/>
      <dgm:spPr/>
    </dgm:pt>
    <dgm:pt modelId="{743E5F53-E358-4D4C-97EF-B0238C06677F}" type="pres">
      <dgm:prSet presAssocID="{7DD38BD1-C659-46CE-8FD7-FDDE28764FCF}" presName="textB" presStyleLbl="revTx" presStyleIdx="5" presStyleCnt="6" custScaleX="139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2D5E53-D9EA-496B-978F-3BE10CA024FF}" type="pres">
      <dgm:prSet presAssocID="{7DD38BD1-C659-46CE-8FD7-FDDE28764FCF}" presName="circleB" presStyleLbl="node1" presStyleIdx="5" presStyleCnt="6"/>
      <dgm:spPr>
        <a:solidFill>
          <a:srgbClr val="FF0000"/>
        </a:solidFill>
      </dgm:spPr>
    </dgm:pt>
    <dgm:pt modelId="{584170F6-4624-4B32-81ED-1B018F6CBC3F}" type="pres">
      <dgm:prSet presAssocID="{7DD38BD1-C659-46CE-8FD7-FDDE28764FCF}" presName="spaceB" presStyleCnt="0"/>
      <dgm:spPr/>
    </dgm:pt>
  </dgm:ptLst>
  <dgm:cxnLst>
    <dgm:cxn modelId="{52EAA322-402B-4256-80A0-B8B0E90AA895}" srcId="{AE17888C-1117-4135-8F5E-6DABB682B335}" destId="{DF6B2830-E39B-414B-AFA3-489EEB21FC22}" srcOrd="0" destOrd="0" parTransId="{02B1BDB9-9C51-4F90-9C39-FF7B09F0B95C}" sibTransId="{D9E9EBE4-E357-4331-BAA0-2FDCEE71AA40}"/>
    <dgm:cxn modelId="{E0BB8EE7-C284-4268-8665-9318E51A1376}" type="presOf" srcId="{7DD38BD1-C659-46CE-8FD7-FDDE28764FCF}" destId="{743E5F53-E358-4D4C-97EF-B0238C06677F}" srcOrd="0" destOrd="0" presId="urn:microsoft.com/office/officeart/2005/8/layout/hProcess11"/>
    <dgm:cxn modelId="{20BD9DE4-A540-464F-AC3F-5B441F6E7179}" srcId="{AE17888C-1117-4135-8F5E-6DABB682B335}" destId="{6117346F-8AB8-4512-ACD7-CCBCAC4EFC65}" srcOrd="1" destOrd="0" parTransId="{0CF9B4E8-2B17-4B8E-9824-56C90E65141C}" sibTransId="{FCEA8C0F-BCCD-427D-B37A-83CEBFA9053B}"/>
    <dgm:cxn modelId="{7CA0928B-BD46-4A4B-AA12-E6EC69A218EE}" srcId="{AE17888C-1117-4135-8F5E-6DABB682B335}" destId="{343E7C47-810F-4E8E-87AD-AC4C1E627186}" srcOrd="3" destOrd="0" parTransId="{494CA4EC-3CC4-4CCC-81E5-C45E6A53D2FC}" sibTransId="{7E8019E3-E124-4251-BC6C-C958832EC464}"/>
    <dgm:cxn modelId="{68EEC35F-2FD1-480B-85BB-E375B61CF777}" type="presOf" srcId="{343E7C47-810F-4E8E-87AD-AC4C1E627186}" destId="{CB114283-D8FC-462F-B0AF-4075889686D0}" srcOrd="0" destOrd="0" presId="urn:microsoft.com/office/officeart/2005/8/layout/hProcess11"/>
    <dgm:cxn modelId="{8801B3D2-95C7-41E6-8D2B-339E18578E56}" type="presOf" srcId="{18030F79-D1BA-411F-A379-1331A080E797}" destId="{F611A4E4-C8BA-4D9D-BD44-10887C664D12}" srcOrd="0" destOrd="0" presId="urn:microsoft.com/office/officeart/2005/8/layout/hProcess11"/>
    <dgm:cxn modelId="{040E7656-0AFF-4B4B-8FD7-8EF5C856291A}" type="presOf" srcId="{6117346F-8AB8-4512-ACD7-CCBCAC4EFC65}" destId="{6740A2E7-AC39-4AB5-AAD0-BD8B2C7F5519}" srcOrd="0" destOrd="0" presId="urn:microsoft.com/office/officeart/2005/8/layout/hProcess11"/>
    <dgm:cxn modelId="{0BAA85CA-44D4-479F-93F4-FC0722D51714}" srcId="{AE17888C-1117-4135-8F5E-6DABB682B335}" destId="{18030F79-D1BA-411F-A379-1331A080E797}" srcOrd="2" destOrd="0" parTransId="{FE94A5F1-5B65-471D-AD9C-C193522DD710}" sibTransId="{CD4A81D1-FB92-45F5-BB17-04871F0515E6}"/>
    <dgm:cxn modelId="{074115F8-622E-4903-A436-628E97234D62}" type="presOf" srcId="{DF6B2830-E39B-414B-AFA3-489EEB21FC22}" destId="{C7B3C12F-CC47-4931-9FB2-ED9AB5CDDFBE}" srcOrd="0" destOrd="0" presId="urn:microsoft.com/office/officeart/2005/8/layout/hProcess11"/>
    <dgm:cxn modelId="{43525624-160F-417A-A06B-443BE7CFC0F0}" type="presOf" srcId="{AE17888C-1117-4135-8F5E-6DABB682B335}" destId="{D8DA2B29-F379-42CD-B951-C85E4473AEE4}" srcOrd="0" destOrd="0" presId="urn:microsoft.com/office/officeart/2005/8/layout/hProcess11"/>
    <dgm:cxn modelId="{3EF5423C-B20D-420D-92A6-4F77F7BEE7CB}" srcId="{AE17888C-1117-4135-8F5E-6DABB682B335}" destId="{0D1CDFA7-CEF5-4697-8FB9-38A4C0E7D4E1}" srcOrd="4" destOrd="0" parTransId="{96435D1B-4C46-4916-8DDE-1FBCEEE7EF0A}" sibTransId="{4755FB2D-0A74-4F7D-AC15-6DB31D074E25}"/>
    <dgm:cxn modelId="{7254A7DC-14AB-47B7-A6B4-E61E069F1522}" type="presOf" srcId="{0D1CDFA7-CEF5-4697-8FB9-38A4C0E7D4E1}" destId="{97AFB0D0-33C8-4359-950C-A4E449D036CA}" srcOrd="0" destOrd="0" presId="urn:microsoft.com/office/officeart/2005/8/layout/hProcess11"/>
    <dgm:cxn modelId="{B491B629-6FE4-45CB-8B0B-B741ECD3C5C2}" srcId="{AE17888C-1117-4135-8F5E-6DABB682B335}" destId="{7DD38BD1-C659-46CE-8FD7-FDDE28764FCF}" srcOrd="5" destOrd="0" parTransId="{3D36E33C-CBCD-4232-A605-1FDD9B0F5468}" sibTransId="{2ED236A3-B119-4673-BF0A-1D4BD3BCE29B}"/>
    <dgm:cxn modelId="{78FCF59E-7D0A-4974-A32B-3FFE4E65C4E8}" type="presParOf" srcId="{D8DA2B29-F379-42CD-B951-C85E4473AEE4}" destId="{61F5FAA5-855C-4BDD-A85C-CF63C122537C}" srcOrd="0" destOrd="0" presId="urn:microsoft.com/office/officeart/2005/8/layout/hProcess11"/>
    <dgm:cxn modelId="{92C96695-40EE-4C72-B3ED-B30D6A61D501}" type="presParOf" srcId="{D8DA2B29-F379-42CD-B951-C85E4473AEE4}" destId="{C88C8A19-09A5-46B4-BE4F-73E8C3B2831C}" srcOrd="1" destOrd="0" presId="urn:microsoft.com/office/officeart/2005/8/layout/hProcess11"/>
    <dgm:cxn modelId="{BE58F775-7074-406B-B557-96FB97A57B11}" type="presParOf" srcId="{C88C8A19-09A5-46B4-BE4F-73E8C3B2831C}" destId="{DE28FF0F-C25D-4835-B629-70AB844E8035}" srcOrd="0" destOrd="0" presId="urn:microsoft.com/office/officeart/2005/8/layout/hProcess11"/>
    <dgm:cxn modelId="{A43C8368-27B7-470A-ADAF-9B2D8E753437}" type="presParOf" srcId="{DE28FF0F-C25D-4835-B629-70AB844E8035}" destId="{C7B3C12F-CC47-4931-9FB2-ED9AB5CDDFBE}" srcOrd="0" destOrd="0" presId="urn:microsoft.com/office/officeart/2005/8/layout/hProcess11"/>
    <dgm:cxn modelId="{547FE4E0-FD9C-47F9-B6C0-EBF0CD79BAB9}" type="presParOf" srcId="{DE28FF0F-C25D-4835-B629-70AB844E8035}" destId="{CE3A3C78-A2A7-4E3D-A25E-598F0F4C3A18}" srcOrd="1" destOrd="0" presId="urn:microsoft.com/office/officeart/2005/8/layout/hProcess11"/>
    <dgm:cxn modelId="{7139B904-E3D7-4FD3-88F2-E251F8460D70}" type="presParOf" srcId="{DE28FF0F-C25D-4835-B629-70AB844E8035}" destId="{A45FF825-756E-4316-BF0B-79E18EF1303B}" srcOrd="2" destOrd="0" presId="urn:microsoft.com/office/officeart/2005/8/layout/hProcess11"/>
    <dgm:cxn modelId="{FE644F22-5686-4949-BDE9-CFCC125B88D7}" type="presParOf" srcId="{C88C8A19-09A5-46B4-BE4F-73E8C3B2831C}" destId="{26BC101B-F54D-411A-837B-7D23C41FB1B7}" srcOrd="1" destOrd="0" presId="urn:microsoft.com/office/officeart/2005/8/layout/hProcess11"/>
    <dgm:cxn modelId="{B51AADD6-41E9-4B96-95A7-9903D8247CFD}" type="presParOf" srcId="{C88C8A19-09A5-46B4-BE4F-73E8C3B2831C}" destId="{40C2047E-04C2-48D1-A506-678FC01B06A1}" srcOrd="2" destOrd="0" presId="urn:microsoft.com/office/officeart/2005/8/layout/hProcess11"/>
    <dgm:cxn modelId="{7D0C2110-49F6-461B-8405-103FF9934495}" type="presParOf" srcId="{40C2047E-04C2-48D1-A506-678FC01B06A1}" destId="{6740A2E7-AC39-4AB5-AAD0-BD8B2C7F5519}" srcOrd="0" destOrd="0" presId="urn:microsoft.com/office/officeart/2005/8/layout/hProcess11"/>
    <dgm:cxn modelId="{4845950C-774B-4213-BADD-7E98E3EDE48E}" type="presParOf" srcId="{40C2047E-04C2-48D1-A506-678FC01B06A1}" destId="{10907C1B-20E9-4A8B-875D-1CDE0678D34A}" srcOrd="1" destOrd="0" presId="urn:microsoft.com/office/officeart/2005/8/layout/hProcess11"/>
    <dgm:cxn modelId="{9BF7E2A1-6AFA-4635-A9D9-46B0924A6EA0}" type="presParOf" srcId="{40C2047E-04C2-48D1-A506-678FC01B06A1}" destId="{73DC1E4F-F91F-4831-99F9-F455F41D8775}" srcOrd="2" destOrd="0" presId="urn:microsoft.com/office/officeart/2005/8/layout/hProcess11"/>
    <dgm:cxn modelId="{4AC70BBC-A697-4A96-BD88-8B953AF05F33}" type="presParOf" srcId="{C88C8A19-09A5-46B4-BE4F-73E8C3B2831C}" destId="{D55A6966-099B-4FF0-843F-57F08A4210CA}" srcOrd="3" destOrd="0" presId="urn:microsoft.com/office/officeart/2005/8/layout/hProcess11"/>
    <dgm:cxn modelId="{7375D3C9-A5FF-4CBF-80FD-3F0A85650E0D}" type="presParOf" srcId="{C88C8A19-09A5-46B4-BE4F-73E8C3B2831C}" destId="{8F5C2633-202B-4A6A-8C33-A910D5B496A5}" srcOrd="4" destOrd="0" presId="urn:microsoft.com/office/officeart/2005/8/layout/hProcess11"/>
    <dgm:cxn modelId="{D175D5CD-B77E-4413-A2C0-2E88BAD38E98}" type="presParOf" srcId="{8F5C2633-202B-4A6A-8C33-A910D5B496A5}" destId="{F611A4E4-C8BA-4D9D-BD44-10887C664D12}" srcOrd="0" destOrd="0" presId="urn:microsoft.com/office/officeart/2005/8/layout/hProcess11"/>
    <dgm:cxn modelId="{BAAFB002-3A2C-42EE-9D25-B368F1754B6C}" type="presParOf" srcId="{8F5C2633-202B-4A6A-8C33-A910D5B496A5}" destId="{5ECD232D-1119-4B27-934B-37C1E376AF82}" srcOrd="1" destOrd="0" presId="urn:microsoft.com/office/officeart/2005/8/layout/hProcess11"/>
    <dgm:cxn modelId="{D4539DE1-D177-4EC0-BB9B-760D8EA28B5B}" type="presParOf" srcId="{8F5C2633-202B-4A6A-8C33-A910D5B496A5}" destId="{12715E90-D364-4403-9B08-45CAB411743D}" srcOrd="2" destOrd="0" presId="urn:microsoft.com/office/officeart/2005/8/layout/hProcess11"/>
    <dgm:cxn modelId="{9DD12C2A-A9A4-4515-BA94-104CCED29E7C}" type="presParOf" srcId="{C88C8A19-09A5-46B4-BE4F-73E8C3B2831C}" destId="{F08A1612-AE77-4C41-9CE8-A2A3D60BBEED}" srcOrd="5" destOrd="0" presId="urn:microsoft.com/office/officeart/2005/8/layout/hProcess11"/>
    <dgm:cxn modelId="{425D5C5D-CA8C-418C-B482-A20A9A7E7F83}" type="presParOf" srcId="{C88C8A19-09A5-46B4-BE4F-73E8C3B2831C}" destId="{28D63BC2-9DD0-4B48-B0B2-1CE73E1F3251}" srcOrd="6" destOrd="0" presId="urn:microsoft.com/office/officeart/2005/8/layout/hProcess11"/>
    <dgm:cxn modelId="{C370E0F4-9306-4B9B-971B-0F98CFABC596}" type="presParOf" srcId="{28D63BC2-9DD0-4B48-B0B2-1CE73E1F3251}" destId="{CB114283-D8FC-462F-B0AF-4075889686D0}" srcOrd="0" destOrd="0" presId="urn:microsoft.com/office/officeart/2005/8/layout/hProcess11"/>
    <dgm:cxn modelId="{13F312EF-5F4A-4BB4-B706-B86E5367AC45}" type="presParOf" srcId="{28D63BC2-9DD0-4B48-B0B2-1CE73E1F3251}" destId="{8125FBD0-EEC6-419F-AECA-E9263DF2E138}" srcOrd="1" destOrd="0" presId="urn:microsoft.com/office/officeart/2005/8/layout/hProcess11"/>
    <dgm:cxn modelId="{519DED02-11E7-4EA3-93E8-F83A918F5C46}" type="presParOf" srcId="{28D63BC2-9DD0-4B48-B0B2-1CE73E1F3251}" destId="{9775C855-050B-4A56-9797-97FFC18524A3}" srcOrd="2" destOrd="0" presId="urn:microsoft.com/office/officeart/2005/8/layout/hProcess11"/>
    <dgm:cxn modelId="{1A139A9F-B402-42D8-A583-656EE645A4D4}" type="presParOf" srcId="{C88C8A19-09A5-46B4-BE4F-73E8C3B2831C}" destId="{8B841AFD-FA65-43C7-AB4E-0684300976C6}" srcOrd="7" destOrd="0" presId="urn:microsoft.com/office/officeart/2005/8/layout/hProcess11"/>
    <dgm:cxn modelId="{C44DE99E-4040-4D25-9C96-9729BDDC5942}" type="presParOf" srcId="{C88C8A19-09A5-46B4-BE4F-73E8C3B2831C}" destId="{7CF019DA-0A6E-462E-B993-89CE809669F6}" srcOrd="8" destOrd="0" presId="urn:microsoft.com/office/officeart/2005/8/layout/hProcess11"/>
    <dgm:cxn modelId="{554F4971-3708-451B-8768-433D743E36C9}" type="presParOf" srcId="{7CF019DA-0A6E-462E-B993-89CE809669F6}" destId="{97AFB0D0-33C8-4359-950C-A4E449D036CA}" srcOrd="0" destOrd="0" presId="urn:microsoft.com/office/officeart/2005/8/layout/hProcess11"/>
    <dgm:cxn modelId="{D9092E13-B9A9-4F2A-83F4-0325D45FB8D7}" type="presParOf" srcId="{7CF019DA-0A6E-462E-B993-89CE809669F6}" destId="{1169F42E-5A03-48C2-B08F-815AD3B90739}" srcOrd="1" destOrd="0" presId="urn:microsoft.com/office/officeart/2005/8/layout/hProcess11"/>
    <dgm:cxn modelId="{F30A2F19-471D-4BE5-8F78-D46C954D1D92}" type="presParOf" srcId="{7CF019DA-0A6E-462E-B993-89CE809669F6}" destId="{58DDA630-7802-495F-B69B-A004ACDCEE31}" srcOrd="2" destOrd="0" presId="urn:microsoft.com/office/officeart/2005/8/layout/hProcess11"/>
    <dgm:cxn modelId="{661B9458-E30B-4B38-A26B-415908C187C2}" type="presParOf" srcId="{C88C8A19-09A5-46B4-BE4F-73E8C3B2831C}" destId="{E7F21C3C-C418-4257-AB5B-75799A3F4568}" srcOrd="9" destOrd="0" presId="urn:microsoft.com/office/officeart/2005/8/layout/hProcess11"/>
    <dgm:cxn modelId="{31728860-471E-4BC6-A881-204587A8821F}" type="presParOf" srcId="{C88C8A19-09A5-46B4-BE4F-73E8C3B2831C}" destId="{9C65EDBE-515F-4711-B638-9E03689C02C7}" srcOrd="10" destOrd="0" presId="urn:microsoft.com/office/officeart/2005/8/layout/hProcess11"/>
    <dgm:cxn modelId="{86B95643-CB66-4C6F-9393-4EB7F66BF793}" type="presParOf" srcId="{9C65EDBE-515F-4711-B638-9E03689C02C7}" destId="{743E5F53-E358-4D4C-97EF-B0238C06677F}" srcOrd="0" destOrd="0" presId="urn:microsoft.com/office/officeart/2005/8/layout/hProcess11"/>
    <dgm:cxn modelId="{20769638-EBA2-4E49-92F4-D65B49F00917}" type="presParOf" srcId="{9C65EDBE-515F-4711-B638-9E03689C02C7}" destId="{742D5E53-D9EA-496B-978F-3BE10CA024FF}" srcOrd="1" destOrd="0" presId="urn:microsoft.com/office/officeart/2005/8/layout/hProcess11"/>
    <dgm:cxn modelId="{4139BF9B-B65D-47D9-8787-7B27D900EF3A}" type="presParOf" srcId="{9C65EDBE-515F-4711-B638-9E03689C02C7}" destId="{584170F6-4624-4B32-81ED-1B018F6CBC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7888C-1117-4135-8F5E-6DABB682B335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F6B2830-E39B-414B-AFA3-489EEB21FC22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1990</a:t>
          </a:r>
        </a:p>
        <a:p>
          <a:pPr algn="ctr"/>
          <a:r>
            <a:rPr lang="es-MX" sz="1200" b="1" dirty="0" smtClean="0">
              <a:latin typeface="+mj-lt"/>
            </a:rPr>
            <a:t>Solvencia I</a:t>
          </a:r>
        </a:p>
        <a:p>
          <a:pPr algn="ctr"/>
          <a:r>
            <a:rPr lang="es-MX" sz="1200" dirty="0" smtClean="0">
              <a:latin typeface="+mj-lt"/>
            </a:rPr>
            <a:t>-Liberación de tarifas.</a:t>
          </a:r>
        </a:p>
        <a:p>
          <a:pPr algn="ctr"/>
          <a:r>
            <a:rPr lang="es-MX" sz="1200" dirty="0" smtClean="0">
              <a:latin typeface="+mj-lt"/>
            </a:rPr>
            <a:t>-Reglas para reservas</a:t>
          </a:r>
        </a:p>
        <a:p>
          <a:pPr algn="ctr"/>
          <a:r>
            <a:rPr lang="es-MX" sz="1200" dirty="0" smtClean="0">
              <a:latin typeface="+mj-lt"/>
            </a:rPr>
            <a:t>-Margen de Solvencia</a:t>
          </a:r>
        </a:p>
        <a:p>
          <a:pPr algn="ctr"/>
          <a:r>
            <a:rPr lang="es-MX" sz="1200" dirty="0" smtClean="0">
              <a:latin typeface="+mj-lt"/>
            </a:rPr>
            <a:t>-Tablas de mortalidad</a:t>
          </a:r>
          <a:endParaRPr lang="es-MX" sz="1200" dirty="0">
            <a:latin typeface="+mj-lt"/>
          </a:endParaRPr>
        </a:p>
      </dgm:t>
    </dgm:pt>
    <dgm:pt modelId="{02B1BDB9-9C51-4F90-9C39-FF7B09F0B95C}" type="parTrans" cxnId="{52EAA322-402B-4256-80A0-B8B0E90AA895}">
      <dgm:prSet/>
      <dgm:spPr/>
      <dgm:t>
        <a:bodyPr/>
        <a:lstStyle/>
        <a:p>
          <a:endParaRPr lang="es-MX" sz="1200"/>
        </a:p>
      </dgm:t>
    </dgm:pt>
    <dgm:pt modelId="{D9E9EBE4-E357-4331-BAA0-2FDCEE71AA40}" type="sibTrans" cxnId="{52EAA322-402B-4256-80A0-B8B0E90AA895}">
      <dgm:prSet/>
      <dgm:spPr/>
      <dgm:t>
        <a:bodyPr/>
        <a:lstStyle/>
        <a:p>
          <a:endParaRPr lang="es-MX" sz="1200"/>
        </a:p>
      </dgm:t>
    </dgm:pt>
    <dgm:pt modelId="{6117346F-8AB8-4512-ACD7-CCBCAC4EFC65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1993-1995</a:t>
          </a:r>
        </a:p>
        <a:p>
          <a:pPr algn="l"/>
          <a:r>
            <a:rPr lang="es-MX" sz="1200" dirty="0" smtClean="0">
              <a:latin typeface="+mj-lt"/>
            </a:rPr>
            <a:t>- Apertura de los mercados.</a:t>
          </a:r>
        </a:p>
        <a:p>
          <a:pPr algn="l"/>
          <a:r>
            <a:rPr lang="es-MX" sz="1200" b="0" dirty="0" smtClean="0">
              <a:latin typeface="+mj-lt"/>
            </a:rPr>
            <a:t>- IBNR</a:t>
          </a:r>
        </a:p>
        <a:p>
          <a:pPr algn="l"/>
          <a:r>
            <a:rPr lang="es-MX" sz="1200" b="0" dirty="0" smtClean="0">
              <a:latin typeface="+mj-lt"/>
            </a:rPr>
            <a:t>- Creación de los </a:t>
          </a:r>
          <a:r>
            <a:rPr lang="es-MX" sz="1200" b="1" dirty="0" smtClean="0">
              <a:latin typeface="+mj-lt"/>
            </a:rPr>
            <a:t>sistemas estadísticos. </a:t>
          </a:r>
        </a:p>
        <a:p>
          <a:pPr algn="l"/>
          <a:r>
            <a:rPr lang="es-MX" sz="1200" dirty="0" smtClean="0">
              <a:latin typeface="+mj-lt"/>
            </a:rPr>
            <a:t>- IAIS &amp; OCDE</a:t>
          </a:r>
          <a:endParaRPr lang="es-MX" sz="1200" dirty="0">
            <a:latin typeface="+mj-lt"/>
          </a:endParaRPr>
        </a:p>
      </dgm:t>
    </dgm:pt>
    <dgm:pt modelId="{0CF9B4E8-2B17-4B8E-9824-56C90E65141C}" type="parTrans" cxnId="{20BD9DE4-A540-464F-AC3F-5B441F6E7179}">
      <dgm:prSet/>
      <dgm:spPr/>
      <dgm:t>
        <a:bodyPr/>
        <a:lstStyle/>
        <a:p>
          <a:endParaRPr lang="es-MX" sz="1200"/>
        </a:p>
      </dgm:t>
    </dgm:pt>
    <dgm:pt modelId="{FCEA8C0F-BCCD-427D-B37A-83CEBFA9053B}" type="sibTrans" cxnId="{20BD9DE4-A540-464F-AC3F-5B441F6E7179}">
      <dgm:prSet/>
      <dgm:spPr/>
      <dgm:t>
        <a:bodyPr/>
        <a:lstStyle/>
        <a:p>
          <a:endParaRPr lang="es-MX" sz="1200"/>
        </a:p>
      </dgm:t>
    </dgm:pt>
    <dgm:pt modelId="{18030F79-D1BA-411F-A379-1331A080E797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1997</a:t>
          </a:r>
        </a:p>
        <a:p>
          <a:pPr algn="l"/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Supervisión basada en riesgo / </a:t>
          </a:r>
          <a:r>
            <a:rPr lang="es-MX" sz="1200" dirty="0" smtClean="0">
              <a:latin typeface="+mj-lt"/>
            </a:rPr>
            <a:t>supervisión de reaseguro </a:t>
          </a:r>
        </a:p>
        <a:p>
          <a:pPr algn="ctr"/>
          <a:endParaRPr lang="es-MX" sz="1200" dirty="0"/>
        </a:p>
      </dgm:t>
    </dgm:pt>
    <dgm:pt modelId="{FE94A5F1-5B65-471D-AD9C-C193522DD710}" type="parTrans" cxnId="{0BAA85CA-44D4-479F-93F4-FC0722D51714}">
      <dgm:prSet/>
      <dgm:spPr/>
      <dgm:t>
        <a:bodyPr/>
        <a:lstStyle/>
        <a:p>
          <a:endParaRPr lang="es-MX" sz="1200"/>
        </a:p>
      </dgm:t>
    </dgm:pt>
    <dgm:pt modelId="{CD4A81D1-FB92-45F5-BB17-04871F0515E6}" type="sibTrans" cxnId="{0BAA85CA-44D4-479F-93F4-FC0722D51714}">
      <dgm:prSet/>
      <dgm:spPr/>
      <dgm:t>
        <a:bodyPr/>
        <a:lstStyle/>
        <a:p>
          <a:endParaRPr lang="es-MX" sz="1200"/>
        </a:p>
      </dgm:t>
    </dgm:pt>
    <dgm:pt modelId="{343E7C47-810F-4E8E-87AD-AC4C1E627186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2004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r>
            <a:rPr lang="es-MX" sz="1200" dirty="0" smtClean="0">
              <a:latin typeface="+mj-lt"/>
            </a:rPr>
            <a:t>- Reservas suficientes </a:t>
          </a:r>
        </a:p>
        <a:p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Solvencia Dinámica</a:t>
          </a:r>
        </a:p>
        <a:p>
          <a:r>
            <a:rPr lang="es-MX" sz="1200" dirty="0" smtClean="0">
              <a:latin typeface="+mj-lt"/>
            </a:rPr>
            <a:t>- Fortalecimiento del </a:t>
          </a:r>
          <a:r>
            <a:rPr lang="es-MX" sz="1200" b="1" dirty="0" smtClean="0">
              <a:latin typeface="+mj-lt"/>
            </a:rPr>
            <a:t>auditor externo actuarial</a:t>
          </a:r>
        </a:p>
        <a:p>
          <a:r>
            <a:rPr lang="es-MX" sz="1200" dirty="0" smtClean="0">
              <a:latin typeface="+mj-lt"/>
            </a:rPr>
            <a:t>- Sistema de registro de productos vía internet</a:t>
          </a:r>
        </a:p>
        <a:p>
          <a:endParaRPr lang="es-MX" sz="1200" dirty="0" smtClean="0"/>
        </a:p>
      </dgm:t>
    </dgm:pt>
    <dgm:pt modelId="{494CA4EC-3CC4-4CCC-81E5-C45E6A53D2FC}" type="parTrans" cxnId="{7CA0928B-BD46-4A4B-AA12-E6EC69A218EE}">
      <dgm:prSet/>
      <dgm:spPr/>
      <dgm:t>
        <a:bodyPr/>
        <a:lstStyle/>
        <a:p>
          <a:endParaRPr lang="es-MX" sz="1200"/>
        </a:p>
      </dgm:t>
    </dgm:pt>
    <dgm:pt modelId="{7E8019E3-E124-4251-BC6C-C958832EC464}" type="sibTrans" cxnId="{7CA0928B-BD46-4A4B-AA12-E6EC69A218EE}">
      <dgm:prSet/>
      <dgm:spPr/>
      <dgm:t>
        <a:bodyPr/>
        <a:lstStyle/>
        <a:p>
          <a:endParaRPr lang="es-MX" sz="1200"/>
        </a:p>
      </dgm:t>
    </dgm:pt>
    <dgm:pt modelId="{0D1CDFA7-CEF5-4697-8FB9-38A4C0E7D4E1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2007  - 2013</a:t>
          </a:r>
        </a:p>
        <a:p>
          <a:r>
            <a:rPr lang="es-MX" sz="1200" dirty="0" smtClean="0">
              <a:latin typeface="+mj-lt"/>
            </a:rPr>
            <a:t>- Inicio de proyecto de nueva legislación “tipo Solvencia II”</a:t>
          </a:r>
        </a:p>
        <a:p>
          <a:endParaRPr lang="es-MX" sz="1200" dirty="0" smtClean="0">
            <a:latin typeface="+mj-lt"/>
          </a:endParaRPr>
        </a:p>
        <a:p>
          <a:r>
            <a:rPr lang="es-MX" sz="1200" dirty="0" smtClean="0">
              <a:latin typeface="+mj-lt"/>
            </a:rPr>
            <a:t>- Promulgación de la nueva Ley (LISF)</a:t>
          </a:r>
          <a:endParaRPr lang="es-MX" sz="1200" dirty="0">
            <a:latin typeface="+mj-lt"/>
          </a:endParaRPr>
        </a:p>
      </dgm:t>
    </dgm:pt>
    <dgm:pt modelId="{96435D1B-4C46-4916-8DDE-1FBCEEE7EF0A}" type="parTrans" cxnId="{3EF5423C-B20D-420D-92A6-4F77F7BEE7CB}">
      <dgm:prSet/>
      <dgm:spPr/>
      <dgm:t>
        <a:bodyPr/>
        <a:lstStyle/>
        <a:p>
          <a:endParaRPr lang="es-MX" sz="1200"/>
        </a:p>
      </dgm:t>
    </dgm:pt>
    <dgm:pt modelId="{4755FB2D-0A74-4F7D-AC15-6DB31D074E25}" type="sibTrans" cxnId="{3EF5423C-B20D-420D-92A6-4F77F7BEE7CB}">
      <dgm:prSet/>
      <dgm:spPr/>
      <dgm:t>
        <a:bodyPr/>
        <a:lstStyle/>
        <a:p>
          <a:endParaRPr lang="es-MX" sz="1200"/>
        </a:p>
      </dgm:t>
    </dgm:pt>
    <dgm:pt modelId="{7DD38BD1-C659-46CE-8FD7-FDDE28764FCF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2015 </a:t>
          </a:r>
        </a:p>
        <a:p>
          <a:r>
            <a:rPr lang="es-MX" sz="1200" dirty="0" smtClean="0">
              <a:latin typeface="+mj-lt"/>
            </a:rPr>
            <a:t>Entrada en vigor de la LISF:</a:t>
          </a:r>
        </a:p>
        <a:p>
          <a:r>
            <a:rPr lang="es-MX" sz="1200" dirty="0" smtClean="0">
              <a:latin typeface="+mj-lt"/>
            </a:rPr>
            <a:t>- Se </a:t>
          </a:r>
          <a:r>
            <a:rPr lang="es-MX" sz="1200" b="1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r>
            <a:rPr lang="es-MX" sz="1200" b="1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dirty="0">
            <a:solidFill>
              <a:srgbClr val="FF0000"/>
            </a:solidFill>
            <a:latin typeface="+mj-lt"/>
          </a:endParaRPr>
        </a:p>
      </dgm:t>
    </dgm:pt>
    <dgm:pt modelId="{3D36E33C-CBCD-4232-A605-1FDD9B0F5468}" type="parTrans" cxnId="{B491B629-6FE4-45CB-8B0B-B741ECD3C5C2}">
      <dgm:prSet/>
      <dgm:spPr/>
      <dgm:t>
        <a:bodyPr/>
        <a:lstStyle/>
        <a:p>
          <a:endParaRPr lang="es-MX" sz="1200"/>
        </a:p>
      </dgm:t>
    </dgm:pt>
    <dgm:pt modelId="{2ED236A3-B119-4673-BF0A-1D4BD3BCE29B}" type="sibTrans" cxnId="{B491B629-6FE4-45CB-8B0B-B741ECD3C5C2}">
      <dgm:prSet/>
      <dgm:spPr/>
      <dgm:t>
        <a:bodyPr/>
        <a:lstStyle/>
        <a:p>
          <a:endParaRPr lang="es-MX" sz="1200"/>
        </a:p>
      </dgm:t>
    </dgm:pt>
    <dgm:pt modelId="{D8DA2B29-F379-42CD-B951-C85E4473AEE4}" type="pres">
      <dgm:prSet presAssocID="{AE17888C-1117-4135-8F5E-6DABB682B3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F5FAA5-855C-4BDD-A85C-CF63C122537C}" type="pres">
      <dgm:prSet presAssocID="{AE17888C-1117-4135-8F5E-6DABB682B335}" presName="arrow" presStyleLbl="bgShp" presStyleIdx="0" presStyleCnt="1" custScaleY="52500"/>
      <dgm:spPr/>
    </dgm:pt>
    <dgm:pt modelId="{C88C8A19-09A5-46B4-BE4F-73E8C3B2831C}" type="pres">
      <dgm:prSet presAssocID="{AE17888C-1117-4135-8F5E-6DABB682B335}" presName="points" presStyleCnt="0"/>
      <dgm:spPr/>
    </dgm:pt>
    <dgm:pt modelId="{DE28FF0F-C25D-4835-B629-70AB844E8035}" type="pres">
      <dgm:prSet presAssocID="{DF6B2830-E39B-414B-AFA3-489EEB21FC22}" presName="compositeA" presStyleCnt="0"/>
      <dgm:spPr/>
    </dgm:pt>
    <dgm:pt modelId="{C7B3C12F-CC47-4931-9FB2-ED9AB5CDDFBE}" type="pres">
      <dgm:prSet presAssocID="{DF6B2830-E39B-414B-AFA3-489EEB21FC22}" presName="textA" presStyleLbl="revTx" presStyleIdx="0" presStyleCnt="6" custScaleX="1453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3A3C78-A2A7-4E3D-A25E-598F0F4C3A18}" type="pres">
      <dgm:prSet presAssocID="{DF6B2830-E39B-414B-AFA3-489EEB21FC22}" presName="circleA" presStyleLbl="node1" presStyleIdx="0" presStyleCnt="6"/>
      <dgm:spPr/>
    </dgm:pt>
    <dgm:pt modelId="{A45FF825-756E-4316-BF0B-79E18EF1303B}" type="pres">
      <dgm:prSet presAssocID="{DF6B2830-E39B-414B-AFA3-489EEB21FC22}" presName="spaceA" presStyleCnt="0"/>
      <dgm:spPr/>
    </dgm:pt>
    <dgm:pt modelId="{26BC101B-F54D-411A-837B-7D23C41FB1B7}" type="pres">
      <dgm:prSet presAssocID="{D9E9EBE4-E357-4331-BAA0-2FDCEE71AA40}" presName="space" presStyleCnt="0"/>
      <dgm:spPr/>
    </dgm:pt>
    <dgm:pt modelId="{40C2047E-04C2-48D1-A506-678FC01B06A1}" type="pres">
      <dgm:prSet presAssocID="{6117346F-8AB8-4512-ACD7-CCBCAC4EFC65}" presName="compositeB" presStyleCnt="0"/>
      <dgm:spPr/>
    </dgm:pt>
    <dgm:pt modelId="{6740A2E7-AC39-4AB5-AAD0-BD8B2C7F5519}" type="pres">
      <dgm:prSet presAssocID="{6117346F-8AB8-4512-ACD7-CCBCAC4EFC65}" presName="textB" presStyleLbl="revTx" presStyleIdx="1" presStyleCnt="6" custScaleX="1438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907C1B-20E9-4A8B-875D-1CDE0678D34A}" type="pres">
      <dgm:prSet presAssocID="{6117346F-8AB8-4512-ACD7-CCBCAC4EFC65}" presName="circleB" presStyleLbl="node1" presStyleIdx="1" presStyleCnt="6"/>
      <dgm:spPr/>
    </dgm:pt>
    <dgm:pt modelId="{73DC1E4F-F91F-4831-99F9-F455F41D8775}" type="pres">
      <dgm:prSet presAssocID="{6117346F-8AB8-4512-ACD7-CCBCAC4EFC65}" presName="spaceB" presStyleCnt="0"/>
      <dgm:spPr/>
    </dgm:pt>
    <dgm:pt modelId="{D55A6966-099B-4FF0-843F-57F08A4210CA}" type="pres">
      <dgm:prSet presAssocID="{FCEA8C0F-BCCD-427D-B37A-83CEBFA9053B}" presName="space" presStyleCnt="0"/>
      <dgm:spPr/>
    </dgm:pt>
    <dgm:pt modelId="{8F5C2633-202B-4A6A-8C33-A910D5B496A5}" type="pres">
      <dgm:prSet presAssocID="{18030F79-D1BA-411F-A379-1331A080E797}" presName="compositeA" presStyleCnt="0"/>
      <dgm:spPr/>
    </dgm:pt>
    <dgm:pt modelId="{F611A4E4-C8BA-4D9D-BD44-10887C664D12}" type="pres">
      <dgm:prSet presAssocID="{18030F79-D1BA-411F-A379-1331A080E797}" presName="textA" presStyleLbl="revTx" presStyleIdx="2" presStyleCnt="6" custScaleX="1124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D232D-1119-4B27-934B-37C1E376AF82}" type="pres">
      <dgm:prSet presAssocID="{18030F79-D1BA-411F-A379-1331A080E797}" presName="circleA" presStyleLbl="node1" presStyleIdx="2" presStyleCnt="6"/>
      <dgm:spPr/>
    </dgm:pt>
    <dgm:pt modelId="{12715E90-D364-4403-9B08-45CAB411743D}" type="pres">
      <dgm:prSet presAssocID="{18030F79-D1BA-411F-A379-1331A080E797}" presName="spaceA" presStyleCnt="0"/>
      <dgm:spPr/>
    </dgm:pt>
    <dgm:pt modelId="{F08A1612-AE77-4C41-9CE8-A2A3D60BBEED}" type="pres">
      <dgm:prSet presAssocID="{CD4A81D1-FB92-45F5-BB17-04871F0515E6}" presName="space" presStyleCnt="0"/>
      <dgm:spPr/>
    </dgm:pt>
    <dgm:pt modelId="{28D63BC2-9DD0-4B48-B0B2-1CE73E1F3251}" type="pres">
      <dgm:prSet presAssocID="{343E7C47-810F-4E8E-87AD-AC4C1E627186}" presName="compositeB" presStyleCnt="0"/>
      <dgm:spPr/>
    </dgm:pt>
    <dgm:pt modelId="{CB114283-D8FC-462F-B0AF-4075889686D0}" type="pres">
      <dgm:prSet presAssocID="{343E7C47-810F-4E8E-87AD-AC4C1E627186}" presName="textB" presStyleLbl="revTx" presStyleIdx="3" presStyleCnt="6" custScaleX="168889" custLinFactNeighborX="-975" custLinFactNeighborY="18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5FBD0-EEC6-419F-AECA-E9263DF2E138}" type="pres">
      <dgm:prSet presAssocID="{343E7C47-810F-4E8E-87AD-AC4C1E627186}" presName="circleB" presStyleLbl="node1" presStyleIdx="3" presStyleCnt="6"/>
      <dgm:spPr/>
    </dgm:pt>
    <dgm:pt modelId="{9775C855-050B-4A56-9797-97FFC18524A3}" type="pres">
      <dgm:prSet presAssocID="{343E7C47-810F-4E8E-87AD-AC4C1E627186}" presName="spaceB" presStyleCnt="0"/>
      <dgm:spPr/>
    </dgm:pt>
    <dgm:pt modelId="{8B841AFD-FA65-43C7-AB4E-0684300976C6}" type="pres">
      <dgm:prSet presAssocID="{7E8019E3-E124-4251-BC6C-C958832EC464}" presName="space" presStyleCnt="0"/>
      <dgm:spPr/>
    </dgm:pt>
    <dgm:pt modelId="{7CF019DA-0A6E-462E-B993-89CE809669F6}" type="pres">
      <dgm:prSet presAssocID="{0D1CDFA7-CEF5-4697-8FB9-38A4C0E7D4E1}" presName="compositeA" presStyleCnt="0"/>
      <dgm:spPr/>
    </dgm:pt>
    <dgm:pt modelId="{97AFB0D0-33C8-4359-950C-A4E449D036CA}" type="pres">
      <dgm:prSet presAssocID="{0D1CDFA7-CEF5-4697-8FB9-38A4C0E7D4E1}" presName="textA" presStyleLbl="revTx" presStyleIdx="4" presStyleCnt="6" custScaleX="1238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69F42E-5A03-48C2-B08F-815AD3B90739}" type="pres">
      <dgm:prSet presAssocID="{0D1CDFA7-CEF5-4697-8FB9-38A4C0E7D4E1}" presName="circleA" presStyleLbl="node1" presStyleIdx="4" presStyleCnt="6"/>
      <dgm:spPr/>
    </dgm:pt>
    <dgm:pt modelId="{58DDA630-7802-495F-B69B-A004ACDCEE31}" type="pres">
      <dgm:prSet presAssocID="{0D1CDFA7-CEF5-4697-8FB9-38A4C0E7D4E1}" presName="spaceA" presStyleCnt="0"/>
      <dgm:spPr/>
    </dgm:pt>
    <dgm:pt modelId="{E7F21C3C-C418-4257-AB5B-75799A3F4568}" type="pres">
      <dgm:prSet presAssocID="{4755FB2D-0A74-4F7D-AC15-6DB31D074E25}" presName="space" presStyleCnt="0"/>
      <dgm:spPr/>
    </dgm:pt>
    <dgm:pt modelId="{9C65EDBE-515F-4711-B638-9E03689C02C7}" type="pres">
      <dgm:prSet presAssocID="{7DD38BD1-C659-46CE-8FD7-FDDE28764FCF}" presName="compositeB" presStyleCnt="0"/>
      <dgm:spPr/>
    </dgm:pt>
    <dgm:pt modelId="{743E5F53-E358-4D4C-97EF-B0238C06677F}" type="pres">
      <dgm:prSet presAssocID="{7DD38BD1-C659-46CE-8FD7-FDDE28764FCF}" presName="textB" presStyleLbl="revTx" presStyleIdx="5" presStyleCnt="6" custScaleX="139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2D5E53-D9EA-496B-978F-3BE10CA024FF}" type="pres">
      <dgm:prSet presAssocID="{7DD38BD1-C659-46CE-8FD7-FDDE28764FCF}" presName="circleB" presStyleLbl="node1" presStyleIdx="5" presStyleCnt="6"/>
      <dgm:spPr>
        <a:solidFill>
          <a:srgbClr val="FF0000"/>
        </a:solidFill>
      </dgm:spPr>
    </dgm:pt>
    <dgm:pt modelId="{584170F6-4624-4B32-81ED-1B018F6CBC3F}" type="pres">
      <dgm:prSet presAssocID="{7DD38BD1-C659-46CE-8FD7-FDDE28764FCF}" presName="spaceB" presStyleCnt="0"/>
      <dgm:spPr/>
    </dgm:pt>
  </dgm:ptLst>
  <dgm:cxnLst>
    <dgm:cxn modelId="{8C4CF813-0889-4DA7-831A-771AE5C3B984}" type="presOf" srcId="{AE17888C-1117-4135-8F5E-6DABB682B335}" destId="{D8DA2B29-F379-42CD-B951-C85E4473AEE4}" srcOrd="0" destOrd="0" presId="urn:microsoft.com/office/officeart/2005/8/layout/hProcess11"/>
    <dgm:cxn modelId="{52EAA322-402B-4256-80A0-B8B0E90AA895}" srcId="{AE17888C-1117-4135-8F5E-6DABB682B335}" destId="{DF6B2830-E39B-414B-AFA3-489EEB21FC22}" srcOrd="0" destOrd="0" parTransId="{02B1BDB9-9C51-4F90-9C39-FF7B09F0B95C}" sibTransId="{D9E9EBE4-E357-4331-BAA0-2FDCEE71AA40}"/>
    <dgm:cxn modelId="{85275DB5-C25A-4A45-8CAA-93B5EC1CCA73}" type="presOf" srcId="{7DD38BD1-C659-46CE-8FD7-FDDE28764FCF}" destId="{743E5F53-E358-4D4C-97EF-B0238C06677F}" srcOrd="0" destOrd="0" presId="urn:microsoft.com/office/officeart/2005/8/layout/hProcess11"/>
    <dgm:cxn modelId="{6CFB9C8F-17F0-46CD-B619-D463F302AF34}" type="presOf" srcId="{6117346F-8AB8-4512-ACD7-CCBCAC4EFC65}" destId="{6740A2E7-AC39-4AB5-AAD0-BD8B2C7F5519}" srcOrd="0" destOrd="0" presId="urn:microsoft.com/office/officeart/2005/8/layout/hProcess11"/>
    <dgm:cxn modelId="{CCFBD978-41DB-480E-9D2E-6B87F2C010DD}" type="presOf" srcId="{0D1CDFA7-CEF5-4697-8FB9-38A4C0E7D4E1}" destId="{97AFB0D0-33C8-4359-950C-A4E449D036CA}" srcOrd="0" destOrd="0" presId="urn:microsoft.com/office/officeart/2005/8/layout/hProcess11"/>
    <dgm:cxn modelId="{20BD9DE4-A540-464F-AC3F-5B441F6E7179}" srcId="{AE17888C-1117-4135-8F5E-6DABB682B335}" destId="{6117346F-8AB8-4512-ACD7-CCBCAC4EFC65}" srcOrd="1" destOrd="0" parTransId="{0CF9B4E8-2B17-4B8E-9824-56C90E65141C}" sibTransId="{FCEA8C0F-BCCD-427D-B37A-83CEBFA9053B}"/>
    <dgm:cxn modelId="{7CA0928B-BD46-4A4B-AA12-E6EC69A218EE}" srcId="{AE17888C-1117-4135-8F5E-6DABB682B335}" destId="{343E7C47-810F-4E8E-87AD-AC4C1E627186}" srcOrd="3" destOrd="0" parTransId="{494CA4EC-3CC4-4CCC-81E5-C45E6A53D2FC}" sibTransId="{7E8019E3-E124-4251-BC6C-C958832EC464}"/>
    <dgm:cxn modelId="{C32C9478-22F0-4C4C-930B-AD2862E5E713}" type="presOf" srcId="{DF6B2830-E39B-414B-AFA3-489EEB21FC22}" destId="{C7B3C12F-CC47-4931-9FB2-ED9AB5CDDFBE}" srcOrd="0" destOrd="0" presId="urn:microsoft.com/office/officeart/2005/8/layout/hProcess11"/>
    <dgm:cxn modelId="{0BAA85CA-44D4-479F-93F4-FC0722D51714}" srcId="{AE17888C-1117-4135-8F5E-6DABB682B335}" destId="{18030F79-D1BA-411F-A379-1331A080E797}" srcOrd="2" destOrd="0" parTransId="{FE94A5F1-5B65-471D-AD9C-C193522DD710}" sibTransId="{CD4A81D1-FB92-45F5-BB17-04871F0515E6}"/>
    <dgm:cxn modelId="{0635E4F4-3F6A-4E1B-8298-145B2499ED8A}" type="presOf" srcId="{343E7C47-810F-4E8E-87AD-AC4C1E627186}" destId="{CB114283-D8FC-462F-B0AF-4075889686D0}" srcOrd="0" destOrd="0" presId="urn:microsoft.com/office/officeart/2005/8/layout/hProcess11"/>
    <dgm:cxn modelId="{3EF5423C-B20D-420D-92A6-4F77F7BEE7CB}" srcId="{AE17888C-1117-4135-8F5E-6DABB682B335}" destId="{0D1CDFA7-CEF5-4697-8FB9-38A4C0E7D4E1}" srcOrd="4" destOrd="0" parTransId="{96435D1B-4C46-4916-8DDE-1FBCEEE7EF0A}" sibTransId="{4755FB2D-0A74-4F7D-AC15-6DB31D074E25}"/>
    <dgm:cxn modelId="{02A0884C-C432-4E7B-AA05-E87C1FADDA3A}" type="presOf" srcId="{18030F79-D1BA-411F-A379-1331A080E797}" destId="{F611A4E4-C8BA-4D9D-BD44-10887C664D12}" srcOrd="0" destOrd="0" presId="urn:microsoft.com/office/officeart/2005/8/layout/hProcess11"/>
    <dgm:cxn modelId="{B491B629-6FE4-45CB-8B0B-B741ECD3C5C2}" srcId="{AE17888C-1117-4135-8F5E-6DABB682B335}" destId="{7DD38BD1-C659-46CE-8FD7-FDDE28764FCF}" srcOrd="5" destOrd="0" parTransId="{3D36E33C-CBCD-4232-A605-1FDD9B0F5468}" sibTransId="{2ED236A3-B119-4673-BF0A-1D4BD3BCE29B}"/>
    <dgm:cxn modelId="{2A504B25-5662-4E23-8990-91A8E0998015}" type="presParOf" srcId="{D8DA2B29-F379-42CD-B951-C85E4473AEE4}" destId="{61F5FAA5-855C-4BDD-A85C-CF63C122537C}" srcOrd="0" destOrd="0" presId="urn:microsoft.com/office/officeart/2005/8/layout/hProcess11"/>
    <dgm:cxn modelId="{CF786479-EF13-4E67-BCFF-19F6CC0B99B4}" type="presParOf" srcId="{D8DA2B29-F379-42CD-B951-C85E4473AEE4}" destId="{C88C8A19-09A5-46B4-BE4F-73E8C3B2831C}" srcOrd="1" destOrd="0" presId="urn:microsoft.com/office/officeart/2005/8/layout/hProcess11"/>
    <dgm:cxn modelId="{0712F251-6C1B-4DC2-9851-54C899B1BBF2}" type="presParOf" srcId="{C88C8A19-09A5-46B4-BE4F-73E8C3B2831C}" destId="{DE28FF0F-C25D-4835-B629-70AB844E8035}" srcOrd="0" destOrd="0" presId="urn:microsoft.com/office/officeart/2005/8/layout/hProcess11"/>
    <dgm:cxn modelId="{1211B904-FC1C-4DD3-BC69-E5FF2D0825C2}" type="presParOf" srcId="{DE28FF0F-C25D-4835-B629-70AB844E8035}" destId="{C7B3C12F-CC47-4931-9FB2-ED9AB5CDDFBE}" srcOrd="0" destOrd="0" presId="urn:microsoft.com/office/officeart/2005/8/layout/hProcess11"/>
    <dgm:cxn modelId="{E310D893-E933-45C5-8BD6-86615ACAD2FA}" type="presParOf" srcId="{DE28FF0F-C25D-4835-B629-70AB844E8035}" destId="{CE3A3C78-A2A7-4E3D-A25E-598F0F4C3A18}" srcOrd="1" destOrd="0" presId="urn:microsoft.com/office/officeart/2005/8/layout/hProcess11"/>
    <dgm:cxn modelId="{49BC48DE-583E-48A1-90BB-F98D3158445F}" type="presParOf" srcId="{DE28FF0F-C25D-4835-B629-70AB844E8035}" destId="{A45FF825-756E-4316-BF0B-79E18EF1303B}" srcOrd="2" destOrd="0" presId="urn:microsoft.com/office/officeart/2005/8/layout/hProcess11"/>
    <dgm:cxn modelId="{3D0F6702-FC61-4F6B-A4DC-FC3B876426D9}" type="presParOf" srcId="{C88C8A19-09A5-46B4-BE4F-73E8C3B2831C}" destId="{26BC101B-F54D-411A-837B-7D23C41FB1B7}" srcOrd="1" destOrd="0" presId="urn:microsoft.com/office/officeart/2005/8/layout/hProcess11"/>
    <dgm:cxn modelId="{B8E86EEC-F082-4061-BAE7-059C1A066602}" type="presParOf" srcId="{C88C8A19-09A5-46B4-BE4F-73E8C3B2831C}" destId="{40C2047E-04C2-48D1-A506-678FC01B06A1}" srcOrd="2" destOrd="0" presId="urn:microsoft.com/office/officeart/2005/8/layout/hProcess11"/>
    <dgm:cxn modelId="{0E77D1B2-BDE3-40D6-8C81-5DD832A40645}" type="presParOf" srcId="{40C2047E-04C2-48D1-A506-678FC01B06A1}" destId="{6740A2E7-AC39-4AB5-AAD0-BD8B2C7F5519}" srcOrd="0" destOrd="0" presId="urn:microsoft.com/office/officeart/2005/8/layout/hProcess11"/>
    <dgm:cxn modelId="{0E43D0B0-3ABA-4BF3-B0D3-C39F56827AB1}" type="presParOf" srcId="{40C2047E-04C2-48D1-A506-678FC01B06A1}" destId="{10907C1B-20E9-4A8B-875D-1CDE0678D34A}" srcOrd="1" destOrd="0" presId="urn:microsoft.com/office/officeart/2005/8/layout/hProcess11"/>
    <dgm:cxn modelId="{0F455E77-DB92-4A50-AC5E-47EB239AA2BF}" type="presParOf" srcId="{40C2047E-04C2-48D1-A506-678FC01B06A1}" destId="{73DC1E4F-F91F-4831-99F9-F455F41D8775}" srcOrd="2" destOrd="0" presId="urn:microsoft.com/office/officeart/2005/8/layout/hProcess11"/>
    <dgm:cxn modelId="{8F89C247-413E-4774-8ABE-E87CA36E83FA}" type="presParOf" srcId="{C88C8A19-09A5-46B4-BE4F-73E8C3B2831C}" destId="{D55A6966-099B-4FF0-843F-57F08A4210CA}" srcOrd="3" destOrd="0" presId="urn:microsoft.com/office/officeart/2005/8/layout/hProcess11"/>
    <dgm:cxn modelId="{8CC42402-DC65-4B5F-9461-EF405882439C}" type="presParOf" srcId="{C88C8A19-09A5-46B4-BE4F-73E8C3B2831C}" destId="{8F5C2633-202B-4A6A-8C33-A910D5B496A5}" srcOrd="4" destOrd="0" presId="urn:microsoft.com/office/officeart/2005/8/layout/hProcess11"/>
    <dgm:cxn modelId="{ED69E1B8-0E72-46DA-A517-54386AADE343}" type="presParOf" srcId="{8F5C2633-202B-4A6A-8C33-A910D5B496A5}" destId="{F611A4E4-C8BA-4D9D-BD44-10887C664D12}" srcOrd="0" destOrd="0" presId="urn:microsoft.com/office/officeart/2005/8/layout/hProcess11"/>
    <dgm:cxn modelId="{FEFB55EA-123A-4AE5-9E45-8D70930C8077}" type="presParOf" srcId="{8F5C2633-202B-4A6A-8C33-A910D5B496A5}" destId="{5ECD232D-1119-4B27-934B-37C1E376AF82}" srcOrd="1" destOrd="0" presId="urn:microsoft.com/office/officeart/2005/8/layout/hProcess11"/>
    <dgm:cxn modelId="{8D2AF950-96A7-4D2D-8C0B-F9F0435BE027}" type="presParOf" srcId="{8F5C2633-202B-4A6A-8C33-A910D5B496A5}" destId="{12715E90-D364-4403-9B08-45CAB411743D}" srcOrd="2" destOrd="0" presId="urn:microsoft.com/office/officeart/2005/8/layout/hProcess11"/>
    <dgm:cxn modelId="{3B0074D9-64FC-42CE-901F-F7856584ED27}" type="presParOf" srcId="{C88C8A19-09A5-46B4-BE4F-73E8C3B2831C}" destId="{F08A1612-AE77-4C41-9CE8-A2A3D60BBEED}" srcOrd="5" destOrd="0" presId="urn:microsoft.com/office/officeart/2005/8/layout/hProcess11"/>
    <dgm:cxn modelId="{91235C00-8482-400D-8E37-5CBE25BFDE81}" type="presParOf" srcId="{C88C8A19-09A5-46B4-BE4F-73E8C3B2831C}" destId="{28D63BC2-9DD0-4B48-B0B2-1CE73E1F3251}" srcOrd="6" destOrd="0" presId="urn:microsoft.com/office/officeart/2005/8/layout/hProcess11"/>
    <dgm:cxn modelId="{69773C74-A9D6-490D-8767-83D529AC0178}" type="presParOf" srcId="{28D63BC2-9DD0-4B48-B0B2-1CE73E1F3251}" destId="{CB114283-D8FC-462F-B0AF-4075889686D0}" srcOrd="0" destOrd="0" presId="urn:microsoft.com/office/officeart/2005/8/layout/hProcess11"/>
    <dgm:cxn modelId="{05CA5461-BBE1-441E-9A3F-53F9A4B73194}" type="presParOf" srcId="{28D63BC2-9DD0-4B48-B0B2-1CE73E1F3251}" destId="{8125FBD0-EEC6-419F-AECA-E9263DF2E138}" srcOrd="1" destOrd="0" presId="urn:microsoft.com/office/officeart/2005/8/layout/hProcess11"/>
    <dgm:cxn modelId="{70FD0915-66C1-4499-8BB7-B37505D29FC0}" type="presParOf" srcId="{28D63BC2-9DD0-4B48-B0B2-1CE73E1F3251}" destId="{9775C855-050B-4A56-9797-97FFC18524A3}" srcOrd="2" destOrd="0" presId="urn:microsoft.com/office/officeart/2005/8/layout/hProcess11"/>
    <dgm:cxn modelId="{09271A30-C4FC-4260-A51F-19991932F048}" type="presParOf" srcId="{C88C8A19-09A5-46B4-BE4F-73E8C3B2831C}" destId="{8B841AFD-FA65-43C7-AB4E-0684300976C6}" srcOrd="7" destOrd="0" presId="urn:microsoft.com/office/officeart/2005/8/layout/hProcess11"/>
    <dgm:cxn modelId="{4067E100-DCD1-4C2F-B894-29240FDEDBB8}" type="presParOf" srcId="{C88C8A19-09A5-46B4-BE4F-73E8C3B2831C}" destId="{7CF019DA-0A6E-462E-B993-89CE809669F6}" srcOrd="8" destOrd="0" presId="urn:microsoft.com/office/officeart/2005/8/layout/hProcess11"/>
    <dgm:cxn modelId="{BF0C16C7-277C-431C-B3BF-2BC6897EC39A}" type="presParOf" srcId="{7CF019DA-0A6E-462E-B993-89CE809669F6}" destId="{97AFB0D0-33C8-4359-950C-A4E449D036CA}" srcOrd="0" destOrd="0" presId="urn:microsoft.com/office/officeart/2005/8/layout/hProcess11"/>
    <dgm:cxn modelId="{DC3541F8-B4D6-4EF4-A88D-025525641455}" type="presParOf" srcId="{7CF019DA-0A6E-462E-B993-89CE809669F6}" destId="{1169F42E-5A03-48C2-B08F-815AD3B90739}" srcOrd="1" destOrd="0" presId="urn:microsoft.com/office/officeart/2005/8/layout/hProcess11"/>
    <dgm:cxn modelId="{75138AFD-85A6-4A09-A746-1079AEC253DF}" type="presParOf" srcId="{7CF019DA-0A6E-462E-B993-89CE809669F6}" destId="{58DDA630-7802-495F-B69B-A004ACDCEE31}" srcOrd="2" destOrd="0" presId="urn:microsoft.com/office/officeart/2005/8/layout/hProcess11"/>
    <dgm:cxn modelId="{B7395C6F-1C59-4249-A449-BFD5249B2970}" type="presParOf" srcId="{C88C8A19-09A5-46B4-BE4F-73E8C3B2831C}" destId="{E7F21C3C-C418-4257-AB5B-75799A3F4568}" srcOrd="9" destOrd="0" presId="urn:microsoft.com/office/officeart/2005/8/layout/hProcess11"/>
    <dgm:cxn modelId="{06C9B696-EE9B-4462-8649-2150C203D961}" type="presParOf" srcId="{C88C8A19-09A5-46B4-BE4F-73E8C3B2831C}" destId="{9C65EDBE-515F-4711-B638-9E03689C02C7}" srcOrd="10" destOrd="0" presId="urn:microsoft.com/office/officeart/2005/8/layout/hProcess11"/>
    <dgm:cxn modelId="{9E0E5A94-42DB-4F9A-94D2-439036C9DD8F}" type="presParOf" srcId="{9C65EDBE-515F-4711-B638-9E03689C02C7}" destId="{743E5F53-E358-4D4C-97EF-B0238C06677F}" srcOrd="0" destOrd="0" presId="urn:microsoft.com/office/officeart/2005/8/layout/hProcess11"/>
    <dgm:cxn modelId="{3B14756C-8773-4984-84F5-42FE7FF488D2}" type="presParOf" srcId="{9C65EDBE-515F-4711-B638-9E03689C02C7}" destId="{742D5E53-D9EA-496B-978F-3BE10CA024FF}" srcOrd="1" destOrd="0" presId="urn:microsoft.com/office/officeart/2005/8/layout/hProcess11"/>
    <dgm:cxn modelId="{02E8B76E-5E70-477F-AF66-769DBF36AEC2}" type="presParOf" srcId="{9C65EDBE-515F-4711-B638-9E03689C02C7}" destId="{584170F6-4624-4B32-81ED-1B018F6CBC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17888C-1117-4135-8F5E-6DABB682B335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F6B2830-E39B-414B-AFA3-489EEB21FC22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1990</a:t>
          </a:r>
        </a:p>
        <a:p>
          <a:pPr algn="ctr"/>
          <a:r>
            <a:rPr lang="es-MX" sz="1200" b="1" dirty="0" smtClean="0">
              <a:latin typeface="+mj-lt"/>
            </a:rPr>
            <a:t>Solvencia I</a:t>
          </a:r>
        </a:p>
        <a:p>
          <a:pPr algn="ctr"/>
          <a:r>
            <a:rPr lang="es-MX" sz="1200" dirty="0" smtClean="0">
              <a:latin typeface="+mj-lt"/>
            </a:rPr>
            <a:t>-Liberación de tarifas.</a:t>
          </a:r>
        </a:p>
        <a:p>
          <a:pPr algn="ctr"/>
          <a:r>
            <a:rPr lang="es-MX" sz="1200" dirty="0" smtClean="0">
              <a:latin typeface="+mj-lt"/>
            </a:rPr>
            <a:t>-Reglas para reservas</a:t>
          </a:r>
        </a:p>
        <a:p>
          <a:pPr algn="ctr"/>
          <a:r>
            <a:rPr lang="es-MX" sz="1200" dirty="0" smtClean="0">
              <a:latin typeface="+mj-lt"/>
            </a:rPr>
            <a:t>-Margen de Solvencia</a:t>
          </a:r>
        </a:p>
        <a:p>
          <a:pPr algn="ctr"/>
          <a:r>
            <a:rPr lang="es-MX" sz="1200" dirty="0" smtClean="0">
              <a:latin typeface="+mj-lt"/>
            </a:rPr>
            <a:t>-Tablas de mortalidad</a:t>
          </a:r>
          <a:endParaRPr lang="es-MX" sz="1200" dirty="0">
            <a:latin typeface="+mj-lt"/>
          </a:endParaRPr>
        </a:p>
      </dgm:t>
    </dgm:pt>
    <dgm:pt modelId="{02B1BDB9-9C51-4F90-9C39-FF7B09F0B95C}" type="parTrans" cxnId="{52EAA322-402B-4256-80A0-B8B0E90AA895}">
      <dgm:prSet/>
      <dgm:spPr/>
      <dgm:t>
        <a:bodyPr/>
        <a:lstStyle/>
        <a:p>
          <a:endParaRPr lang="es-MX" sz="1200"/>
        </a:p>
      </dgm:t>
    </dgm:pt>
    <dgm:pt modelId="{D9E9EBE4-E357-4331-BAA0-2FDCEE71AA40}" type="sibTrans" cxnId="{52EAA322-402B-4256-80A0-B8B0E90AA895}">
      <dgm:prSet/>
      <dgm:spPr/>
      <dgm:t>
        <a:bodyPr/>
        <a:lstStyle/>
        <a:p>
          <a:endParaRPr lang="es-MX" sz="1200"/>
        </a:p>
      </dgm:t>
    </dgm:pt>
    <dgm:pt modelId="{6117346F-8AB8-4512-ACD7-CCBCAC4EFC65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1993-1995</a:t>
          </a:r>
        </a:p>
        <a:p>
          <a:pPr algn="l"/>
          <a:r>
            <a:rPr lang="es-MX" sz="1200" dirty="0" smtClean="0">
              <a:latin typeface="+mj-lt"/>
            </a:rPr>
            <a:t>- Apertura de los mercados.</a:t>
          </a:r>
        </a:p>
        <a:p>
          <a:pPr algn="l"/>
          <a:r>
            <a:rPr lang="es-MX" sz="1200" b="0" dirty="0" smtClean="0">
              <a:latin typeface="+mj-lt"/>
            </a:rPr>
            <a:t>- IBNR</a:t>
          </a:r>
        </a:p>
        <a:p>
          <a:pPr algn="l"/>
          <a:r>
            <a:rPr lang="es-MX" sz="1200" b="0" dirty="0" smtClean="0">
              <a:latin typeface="+mj-lt"/>
            </a:rPr>
            <a:t>- Creación de los </a:t>
          </a:r>
          <a:r>
            <a:rPr lang="es-MX" sz="1200" b="1" dirty="0" smtClean="0">
              <a:latin typeface="+mj-lt"/>
            </a:rPr>
            <a:t>sistemas estadísticos. </a:t>
          </a:r>
        </a:p>
        <a:p>
          <a:pPr algn="l"/>
          <a:r>
            <a:rPr lang="es-MX" sz="1200" dirty="0" smtClean="0">
              <a:latin typeface="+mj-lt"/>
            </a:rPr>
            <a:t>- IAIS &amp; OCDE</a:t>
          </a:r>
          <a:endParaRPr lang="es-MX" sz="1200" dirty="0">
            <a:latin typeface="+mj-lt"/>
          </a:endParaRPr>
        </a:p>
      </dgm:t>
    </dgm:pt>
    <dgm:pt modelId="{0CF9B4E8-2B17-4B8E-9824-56C90E65141C}" type="parTrans" cxnId="{20BD9DE4-A540-464F-AC3F-5B441F6E7179}">
      <dgm:prSet/>
      <dgm:spPr/>
      <dgm:t>
        <a:bodyPr/>
        <a:lstStyle/>
        <a:p>
          <a:endParaRPr lang="es-MX" sz="1200"/>
        </a:p>
      </dgm:t>
    </dgm:pt>
    <dgm:pt modelId="{FCEA8C0F-BCCD-427D-B37A-83CEBFA9053B}" type="sibTrans" cxnId="{20BD9DE4-A540-464F-AC3F-5B441F6E7179}">
      <dgm:prSet/>
      <dgm:spPr/>
      <dgm:t>
        <a:bodyPr/>
        <a:lstStyle/>
        <a:p>
          <a:endParaRPr lang="es-MX" sz="1200"/>
        </a:p>
      </dgm:t>
    </dgm:pt>
    <dgm:pt modelId="{18030F79-D1BA-411F-A379-1331A080E797}">
      <dgm:prSet phldrT="[Texto]" custT="1"/>
      <dgm:spPr/>
      <dgm:t>
        <a:bodyPr/>
        <a:lstStyle/>
        <a:p>
          <a:pPr algn="ctr"/>
          <a:r>
            <a:rPr lang="es-MX" sz="1200" b="1" dirty="0" smtClean="0">
              <a:latin typeface="+mj-lt"/>
            </a:rPr>
            <a:t>1997</a:t>
          </a:r>
        </a:p>
        <a:p>
          <a:pPr algn="l"/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Supervisión basada en riesgo / </a:t>
          </a:r>
          <a:r>
            <a:rPr lang="es-MX" sz="1200" dirty="0" smtClean="0">
              <a:latin typeface="+mj-lt"/>
            </a:rPr>
            <a:t>supervisión de reaseguro </a:t>
          </a:r>
        </a:p>
        <a:p>
          <a:pPr algn="ctr"/>
          <a:endParaRPr lang="es-MX" sz="1200" dirty="0"/>
        </a:p>
      </dgm:t>
    </dgm:pt>
    <dgm:pt modelId="{FE94A5F1-5B65-471D-AD9C-C193522DD710}" type="parTrans" cxnId="{0BAA85CA-44D4-479F-93F4-FC0722D51714}">
      <dgm:prSet/>
      <dgm:spPr/>
      <dgm:t>
        <a:bodyPr/>
        <a:lstStyle/>
        <a:p>
          <a:endParaRPr lang="es-MX" sz="1200"/>
        </a:p>
      </dgm:t>
    </dgm:pt>
    <dgm:pt modelId="{CD4A81D1-FB92-45F5-BB17-04871F0515E6}" type="sibTrans" cxnId="{0BAA85CA-44D4-479F-93F4-FC0722D51714}">
      <dgm:prSet/>
      <dgm:spPr/>
      <dgm:t>
        <a:bodyPr/>
        <a:lstStyle/>
        <a:p>
          <a:endParaRPr lang="es-MX" sz="1200"/>
        </a:p>
      </dgm:t>
    </dgm:pt>
    <dgm:pt modelId="{343E7C47-810F-4E8E-87AD-AC4C1E627186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2004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r>
            <a:rPr lang="es-MX" sz="1200" b="1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r>
            <a:rPr lang="es-MX" sz="1200" dirty="0" smtClean="0">
              <a:latin typeface="+mj-lt"/>
            </a:rPr>
            <a:t>- Reservas suficientes </a:t>
          </a:r>
        </a:p>
        <a:p>
          <a:r>
            <a:rPr lang="es-MX" sz="1200" dirty="0" smtClean="0">
              <a:latin typeface="+mj-lt"/>
            </a:rPr>
            <a:t>- </a:t>
          </a:r>
          <a:r>
            <a:rPr lang="es-MX" sz="1200" b="1" dirty="0" smtClean="0">
              <a:latin typeface="+mj-lt"/>
            </a:rPr>
            <a:t>Solvencia Dinámica</a:t>
          </a:r>
        </a:p>
        <a:p>
          <a:r>
            <a:rPr lang="es-MX" sz="1200" dirty="0" smtClean="0">
              <a:latin typeface="+mj-lt"/>
            </a:rPr>
            <a:t>- Fortalecimiento del </a:t>
          </a:r>
          <a:r>
            <a:rPr lang="es-MX" sz="1200" b="1" dirty="0" smtClean="0">
              <a:latin typeface="+mj-lt"/>
            </a:rPr>
            <a:t>auditor externo actuarial</a:t>
          </a:r>
        </a:p>
        <a:p>
          <a:r>
            <a:rPr lang="es-MX" sz="1200" dirty="0" smtClean="0">
              <a:latin typeface="+mj-lt"/>
            </a:rPr>
            <a:t>- Sistema de registro de productos vía internet</a:t>
          </a:r>
        </a:p>
        <a:p>
          <a:endParaRPr lang="es-MX" sz="1200" dirty="0" smtClean="0"/>
        </a:p>
      </dgm:t>
    </dgm:pt>
    <dgm:pt modelId="{494CA4EC-3CC4-4CCC-81E5-C45E6A53D2FC}" type="parTrans" cxnId="{7CA0928B-BD46-4A4B-AA12-E6EC69A218EE}">
      <dgm:prSet/>
      <dgm:spPr/>
      <dgm:t>
        <a:bodyPr/>
        <a:lstStyle/>
        <a:p>
          <a:endParaRPr lang="es-MX" sz="1200"/>
        </a:p>
      </dgm:t>
    </dgm:pt>
    <dgm:pt modelId="{7E8019E3-E124-4251-BC6C-C958832EC464}" type="sibTrans" cxnId="{7CA0928B-BD46-4A4B-AA12-E6EC69A218EE}">
      <dgm:prSet/>
      <dgm:spPr/>
      <dgm:t>
        <a:bodyPr/>
        <a:lstStyle/>
        <a:p>
          <a:endParaRPr lang="es-MX" sz="1200"/>
        </a:p>
      </dgm:t>
    </dgm:pt>
    <dgm:pt modelId="{0D1CDFA7-CEF5-4697-8FB9-38A4C0E7D4E1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2007  - 2013</a:t>
          </a:r>
        </a:p>
        <a:p>
          <a:r>
            <a:rPr lang="es-MX" sz="1200" dirty="0" smtClean="0">
              <a:latin typeface="+mj-lt"/>
            </a:rPr>
            <a:t>- Inicio de proyecto de nueva legislación “tipo Solvencia II”</a:t>
          </a:r>
        </a:p>
        <a:p>
          <a:endParaRPr lang="es-MX" sz="1200" dirty="0" smtClean="0">
            <a:latin typeface="+mj-lt"/>
          </a:endParaRPr>
        </a:p>
        <a:p>
          <a:r>
            <a:rPr lang="es-MX" sz="1200" dirty="0" smtClean="0">
              <a:latin typeface="+mj-lt"/>
            </a:rPr>
            <a:t>- Promulgación de la nueva Ley (LISF)</a:t>
          </a:r>
          <a:endParaRPr lang="es-MX" sz="1200" dirty="0">
            <a:latin typeface="+mj-lt"/>
          </a:endParaRPr>
        </a:p>
      </dgm:t>
    </dgm:pt>
    <dgm:pt modelId="{96435D1B-4C46-4916-8DDE-1FBCEEE7EF0A}" type="parTrans" cxnId="{3EF5423C-B20D-420D-92A6-4F77F7BEE7CB}">
      <dgm:prSet/>
      <dgm:spPr/>
      <dgm:t>
        <a:bodyPr/>
        <a:lstStyle/>
        <a:p>
          <a:endParaRPr lang="es-MX" sz="1200"/>
        </a:p>
      </dgm:t>
    </dgm:pt>
    <dgm:pt modelId="{4755FB2D-0A74-4F7D-AC15-6DB31D074E25}" type="sibTrans" cxnId="{3EF5423C-B20D-420D-92A6-4F77F7BEE7CB}">
      <dgm:prSet/>
      <dgm:spPr/>
      <dgm:t>
        <a:bodyPr/>
        <a:lstStyle/>
        <a:p>
          <a:endParaRPr lang="es-MX" sz="1200"/>
        </a:p>
      </dgm:t>
    </dgm:pt>
    <dgm:pt modelId="{7DD38BD1-C659-46CE-8FD7-FDDE28764FCF}">
      <dgm:prSet phldrT="[Texto]" custT="1"/>
      <dgm:spPr/>
      <dgm:t>
        <a:bodyPr/>
        <a:lstStyle/>
        <a:p>
          <a:r>
            <a:rPr lang="es-MX" sz="1200" b="1" dirty="0" smtClean="0">
              <a:latin typeface="+mj-lt"/>
            </a:rPr>
            <a:t>2015 </a:t>
          </a:r>
        </a:p>
        <a:p>
          <a:r>
            <a:rPr lang="es-MX" sz="1200" dirty="0" smtClean="0">
              <a:latin typeface="+mj-lt"/>
            </a:rPr>
            <a:t>Entrada en vigor de la LISF:</a:t>
          </a:r>
        </a:p>
        <a:p>
          <a:r>
            <a:rPr lang="es-MX" sz="1200" dirty="0" smtClean="0">
              <a:latin typeface="+mj-lt"/>
            </a:rPr>
            <a:t>- Se </a:t>
          </a:r>
          <a:r>
            <a:rPr lang="es-MX" sz="1200" b="1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r>
            <a:rPr lang="es-MX" sz="1200" b="1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dirty="0">
            <a:solidFill>
              <a:srgbClr val="FF0000"/>
            </a:solidFill>
            <a:latin typeface="+mj-lt"/>
          </a:endParaRPr>
        </a:p>
      </dgm:t>
    </dgm:pt>
    <dgm:pt modelId="{3D36E33C-CBCD-4232-A605-1FDD9B0F5468}" type="parTrans" cxnId="{B491B629-6FE4-45CB-8B0B-B741ECD3C5C2}">
      <dgm:prSet/>
      <dgm:spPr/>
      <dgm:t>
        <a:bodyPr/>
        <a:lstStyle/>
        <a:p>
          <a:endParaRPr lang="es-MX" sz="1200"/>
        </a:p>
      </dgm:t>
    </dgm:pt>
    <dgm:pt modelId="{2ED236A3-B119-4673-BF0A-1D4BD3BCE29B}" type="sibTrans" cxnId="{B491B629-6FE4-45CB-8B0B-B741ECD3C5C2}">
      <dgm:prSet/>
      <dgm:spPr/>
      <dgm:t>
        <a:bodyPr/>
        <a:lstStyle/>
        <a:p>
          <a:endParaRPr lang="es-MX" sz="1200"/>
        </a:p>
      </dgm:t>
    </dgm:pt>
    <dgm:pt modelId="{D8DA2B29-F379-42CD-B951-C85E4473AEE4}" type="pres">
      <dgm:prSet presAssocID="{AE17888C-1117-4135-8F5E-6DABB682B3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F5FAA5-855C-4BDD-A85C-CF63C122537C}" type="pres">
      <dgm:prSet presAssocID="{AE17888C-1117-4135-8F5E-6DABB682B335}" presName="arrow" presStyleLbl="bgShp" presStyleIdx="0" presStyleCnt="1" custScaleY="52500"/>
      <dgm:spPr/>
    </dgm:pt>
    <dgm:pt modelId="{C88C8A19-09A5-46B4-BE4F-73E8C3B2831C}" type="pres">
      <dgm:prSet presAssocID="{AE17888C-1117-4135-8F5E-6DABB682B335}" presName="points" presStyleCnt="0"/>
      <dgm:spPr/>
    </dgm:pt>
    <dgm:pt modelId="{DE28FF0F-C25D-4835-B629-70AB844E8035}" type="pres">
      <dgm:prSet presAssocID="{DF6B2830-E39B-414B-AFA3-489EEB21FC22}" presName="compositeA" presStyleCnt="0"/>
      <dgm:spPr/>
    </dgm:pt>
    <dgm:pt modelId="{C7B3C12F-CC47-4931-9FB2-ED9AB5CDDFBE}" type="pres">
      <dgm:prSet presAssocID="{DF6B2830-E39B-414B-AFA3-489EEB21FC22}" presName="textA" presStyleLbl="revTx" presStyleIdx="0" presStyleCnt="6" custScaleX="1453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3A3C78-A2A7-4E3D-A25E-598F0F4C3A18}" type="pres">
      <dgm:prSet presAssocID="{DF6B2830-E39B-414B-AFA3-489EEB21FC22}" presName="circleA" presStyleLbl="node1" presStyleIdx="0" presStyleCnt="6"/>
      <dgm:spPr/>
    </dgm:pt>
    <dgm:pt modelId="{A45FF825-756E-4316-BF0B-79E18EF1303B}" type="pres">
      <dgm:prSet presAssocID="{DF6B2830-E39B-414B-AFA3-489EEB21FC22}" presName="spaceA" presStyleCnt="0"/>
      <dgm:spPr/>
    </dgm:pt>
    <dgm:pt modelId="{26BC101B-F54D-411A-837B-7D23C41FB1B7}" type="pres">
      <dgm:prSet presAssocID="{D9E9EBE4-E357-4331-BAA0-2FDCEE71AA40}" presName="space" presStyleCnt="0"/>
      <dgm:spPr/>
    </dgm:pt>
    <dgm:pt modelId="{40C2047E-04C2-48D1-A506-678FC01B06A1}" type="pres">
      <dgm:prSet presAssocID="{6117346F-8AB8-4512-ACD7-CCBCAC4EFC65}" presName="compositeB" presStyleCnt="0"/>
      <dgm:spPr/>
    </dgm:pt>
    <dgm:pt modelId="{6740A2E7-AC39-4AB5-AAD0-BD8B2C7F5519}" type="pres">
      <dgm:prSet presAssocID="{6117346F-8AB8-4512-ACD7-CCBCAC4EFC65}" presName="textB" presStyleLbl="revTx" presStyleIdx="1" presStyleCnt="6" custScaleX="1438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907C1B-20E9-4A8B-875D-1CDE0678D34A}" type="pres">
      <dgm:prSet presAssocID="{6117346F-8AB8-4512-ACD7-CCBCAC4EFC65}" presName="circleB" presStyleLbl="node1" presStyleIdx="1" presStyleCnt="6"/>
      <dgm:spPr/>
    </dgm:pt>
    <dgm:pt modelId="{73DC1E4F-F91F-4831-99F9-F455F41D8775}" type="pres">
      <dgm:prSet presAssocID="{6117346F-8AB8-4512-ACD7-CCBCAC4EFC65}" presName="spaceB" presStyleCnt="0"/>
      <dgm:spPr/>
    </dgm:pt>
    <dgm:pt modelId="{D55A6966-099B-4FF0-843F-57F08A4210CA}" type="pres">
      <dgm:prSet presAssocID="{FCEA8C0F-BCCD-427D-B37A-83CEBFA9053B}" presName="space" presStyleCnt="0"/>
      <dgm:spPr/>
    </dgm:pt>
    <dgm:pt modelId="{8F5C2633-202B-4A6A-8C33-A910D5B496A5}" type="pres">
      <dgm:prSet presAssocID="{18030F79-D1BA-411F-A379-1331A080E797}" presName="compositeA" presStyleCnt="0"/>
      <dgm:spPr/>
    </dgm:pt>
    <dgm:pt modelId="{F611A4E4-C8BA-4D9D-BD44-10887C664D12}" type="pres">
      <dgm:prSet presAssocID="{18030F79-D1BA-411F-A379-1331A080E797}" presName="textA" presStyleLbl="revTx" presStyleIdx="2" presStyleCnt="6" custScaleX="1124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D232D-1119-4B27-934B-37C1E376AF82}" type="pres">
      <dgm:prSet presAssocID="{18030F79-D1BA-411F-A379-1331A080E797}" presName="circleA" presStyleLbl="node1" presStyleIdx="2" presStyleCnt="6"/>
      <dgm:spPr/>
    </dgm:pt>
    <dgm:pt modelId="{12715E90-D364-4403-9B08-45CAB411743D}" type="pres">
      <dgm:prSet presAssocID="{18030F79-D1BA-411F-A379-1331A080E797}" presName="spaceA" presStyleCnt="0"/>
      <dgm:spPr/>
    </dgm:pt>
    <dgm:pt modelId="{F08A1612-AE77-4C41-9CE8-A2A3D60BBEED}" type="pres">
      <dgm:prSet presAssocID="{CD4A81D1-FB92-45F5-BB17-04871F0515E6}" presName="space" presStyleCnt="0"/>
      <dgm:spPr/>
    </dgm:pt>
    <dgm:pt modelId="{28D63BC2-9DD0-4B48-B0B2-1CE73E1F3251}" type="pres">
      <dgm:prSet presAssocID="{343E7C47-810F-4E8E-87AD-AC4C1E627186}" presName="compositeB" presStyleCnt="0"/>
      <dgm:spPr/>
    </dgm:pt>
    <dgm:pt modelId="{CB114283-D8FC-462F-B0AF-4075889686D0}" type="pres">
      <dgm:prSet presAssocID="{343E7C47-810F-4E8E-87AD-AC4C1E627186}" presName="textB" presStyleLbl="revTx" presStyleIdx="3" presStyleCnt="6" custScaleX="168889" custLinFactNeighborX="-975" custLinFactNeighborY="18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25FBD0-EEC6-419F-AECA-E9263DF2E138}" type="pres">
      <dgm:prSet presAssocID="{343E7C47-810F-4E8E-87AD-AC4C1E627186}" presName="circleB" presStyleLbl="node1" presStyleIdx="3" presStyleCnt="6"/>
      <dgm:spPr/>
    </dgm:pt>
    <dgm:pt modelId="{9775C855-050B-4A56-9797-97FFC18524A3}" type="pres">
      <dgm:prSet presAssocID="{343E7C47-810F-4E8E-87AD-AC4C1E627186}" presName="spaceB" presStyleCnt="0"/>
      <dgm:spPr/>
    </dgm:pt>
    <dgm:pt modelId="{8B841AFD-FA65-43C7-AB4E-0684300976C6}" type="pres">
      <dgm:prSet presAssocID="{7E8019E3-E124-4251-BC6C-C958832EC464}" presName="space" presStyleCnt="0"/>
      <dgm:spPr/>
    </dgm:pt>
    <dgm:pt modelId="{7CF019DA-0A6E-462E-B993-89CE809669F6}" type="pres">
      <dgm:prSet presAssocID="{0D1CDFA7-CEF5-4697-8FB9-38A4C0E7D4E1}" presName="compositeA" presStyleCnt="0"/>
      <dgm:spPr/>
    </dgm:pt>
    <dgm:pt modelId="{97AFB0D0-33C8-4359-950C-A4E449D036CA}" type="pres">
      <dgm:prSet presAssocID="{0D1CDFA7-CEF5-4697-8FB9-38A4C0E7D4E1}" presName="textA" presStyleLbl="revTx" presStyleIdx="4" presStyleCnt="6" custScaleX="1238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69F42E-5A03-48C2-B08F-815AD3B90739}" type="pres">
      <dgm:prSet presAssocID="{0D1CDFA7-CEF5-4697-8FB9-38A4C0E7D4E1}" presName="circleA" presStyleLbl="node1" presStyleIdx="4" presStyleCnt="6"/>
      <dgm:spPr/>
    </dgm:pt>
    <dgm:pt modelId="{58DDA630-7802-495F-B69B-A004ACDCEE31}" type="pres">
      <dgm:prSet presAssocID="{0D1CDFA7-CEF5-4697-8FB9-38A4C0E7D4E1}" presName="spaceA" presStyleCnt="0"/>
      <dgm:spPr/>
    </dgm:pt>
    <dgm:pt modelId="{E7F21C3C-C418-4257-AB5B-75799A3F4568}" type="pres">
      <dgm:prSet presAssocID="{4755FB2D-0A74-4F7D-AC15-6DB31D074E25}" presName="space" presStyleCnt="0"/>
      <dgm:spPr/>
    </dgm:pt>
    <dgm:pt modelId="{9C65EDBE-515F-4711-B638-9E03689C02C7}" type="pres">
      <dgm:prSet presAssocID="{7DD38BD1-C659-46CE-8FD7-FDDE28764FCF}" presName="compositeB" presStyleCnt="0"/>
      <dgm:spPr/>
    </dgm:pt>
    <dgm:pt modelId="{743E5F53-E358-4D4C-97EF-B0238C06677F}" type="pres">
      <dgm:prSet presAssocID="{7DD38BD1-C659-46CE-8FD7-FDDE28764FCF}" presName="textB" presStyleLbl="revTx" presStyleIdx="5" presStyleCnt="6" custScaleX="13952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2D5E53-D9EA-496B-978F-3BE10CA024FF}" type="pres">
      <dgm:prSet presAssocID="{7DD38BD1-C659-46CE-8FD7-FDDE28764FCF}" presName="circleB" presStyleLbl="node1" presStyleIdx="5" presStyleCnt="6"/>
      <dgm:spPr>
        <a:solidFill>
          <a:srgbClr val="FF0000"/>
        </a:solidFill>
      </dgm:spPr>
    </dgm:pt>
    <dgm:pt modelId="{584170F6-4624-4B32-81ED-1B018F6CBC3F}" type="pres">
      <dgm:prSet presAssocID="{7DD38BD1-C659-46CE-8FD7-FDDE28764FCF}" presName="spaceB" presStyleCnt="0"/>
      <dgm:spPr/>
    </dgm:pt>
  </dgm:ptLst>
  <dgm:cxnLst>
    <dgm:cxn modelId="{7CA0928B-BD46-4A4B-AA12-E6EC69A218EE}" srcId="{AE17888C-1117-4135-8F5E-6DABB682B335}" destId="{343E7C47-810F-4E8E-87AD-AC4C1E627186}" srcOrd="3" destOrd="0" parTransId="{494CA4EC-3CC4-4CCC-81E5-C45E6A53D2FC}" sibTransId="{7E8019E3-E124-4251-BC6C-C958832EC464}"/>
    <dgm:cxn modelId="{E8071696-2997-43CA-9163-1833A6684599}" type="presOf" srcId="{DF6B2830-E39B-414B-AFA3-489EEB21FC22}" destId="{C7B3C12F-CC47-4931-9FB2-ED9AB5CDDFBE}" srcOrd="0" destOrd="0" presId="urn:microsoft.com/office/officeart/2005/8/layout/hProcess11"/>
    <dgm:cxn modelId="{D0FE1516-40B4-4C76-9D3D-5C555B508A71}" type="presOf" srcId="{18030F79-D1BA-411F-A379-1331A080E797}" destId="{F611A4E4-C8BA-4D9D-BD44-10887C664D12}" srcOrd="0" destOrd="0" presId="urn:microsoft.com/office/officeart/2005/8/layout/hProcess11"/>
    <dgm:cxn modelId="{3EF5423C-B20D-420D-92A6-4F77F7BEE7CB}" srcId="{AE17888C-1117-4135-8F5E-6DABB682B335}" destId="{0D1CDFA7-CEF5-4697-8FB9-38A4C0E7D4E1}" srcOrd="4" destOrd="0" parTransId="{96435D1B-4C46-4916-8DDE-1FBCEEE7EF0A}" sibTransId="{4755FB2D-0A74-4F7D-AC15-6DB31D074E25}"/>
    <dgm:cxn modelId="{3271A909-5629-49A7-AC89-46C140FCA681}" type="presOf" srcId="{AE17888C-1117-4135-8F5E-6DABB682B335}" destId="{D8DA2B29-F379-42CD-B951-C85E4473AEE4}" srcOrd="0" destOrd="0" presId="urn:microsoft.com/office/officeart/2005/8/layout/hProcess11"/>
    <dgm:cxn modelId="{52EAA322-402B-4256-80A0-B8B0E90AA895}" srcId="{AE17888C-1117-4135-8F5E-6DABB682B335}" destId="{DF6B2830-E39B-414B-AFA3-489EEB21FC22}" srcOrd="0" destOrd="0" parTransId="{02B1BDB9-9C51-4F90-9C39-FF7B09F0B95C}" sibTransId="{D9E9EBE4-E357-4331-BAA0-2FDCEE71AA40}"/>
    <dgm:cxn modelId="{0BAA85CA-44D4-479F-93F4-FC0722D51714}" srcId="{AE17888C-1117-4135-8F5E-6DABB682B335}" destId="{18030F79-D1BA-411F-A379-1331A080E797}" srcOrd="2" destOrd="0" parTransId="{FE94A5F1-5B65-471D-AD9C-C193522DD710}" sibTransId="{CD4A81D1-FB92-45F5-BB17-04871F0515E6}"/>
    <dgm:cxn modelId="{B48D229E-8DD7-4667-8383-0682A15935AB}" type="presOf" srcId="{6117346F-8AB8-4512-ACD7-CCBCAC4EFC65}" destId="{6740A2E7-AC39-4AB5-AAD0-BD8B2C7F5519}" srcOrd="0" destOrd="0" presId="urn:microsoft.com/office/officeart/2005/8/layout/hProcess11"/>
    <dgm:cxn modelId="{20BD9DE4-A540-464F-AC3F-5B441F6E7179}" srcId="{AE17888C-1117-4135-8F5E-6DABB682B335}" destId="{6117346F-8AB8-4512-ACD7-CCBCAC4EFC65}" srcOrd="1" destOrd="0" parTransId="{0CF9B4E8-2B17-4B8E-9824-56C90E65141C}" sibTransId="{FCEA8C0F-BCCD-427D-B37A-83CEBFA9053B}"/>
    <dgm:cxn modelId="{6A586F85-97AF-4F6C-92BE-890E7849B1F8}" type="presOf" srcId="{343E7C47-810F-4E8E-87AD-AC4C1E627186}" destId="{CB114283-D8FC-462F-B0AF-4075889686D0}" srcOrd="0" destOrd="0" presId="urn:microsoft.com/office/officeart/2005/8/layout/hProcess11"/>
    <dgm:cxn modelId="{611D6FE0-CE53-4A55-B969-3495446F82CF}" type="presOf" srcId="{7DD38BD1-C659-46CE-8FD7-FDDE28764FCF}" destId="{743E5F53-E358-4D4C-97EF-B0238C06677F}" srcOrd="0" destOrd="0" presId="urn:microsoft.com/office/officeart/2005/8/layout/hProcess11"/>
    <dgm:cxn modelId="{F3D57526-75D7-416E-8EE5-50AE5AF620A5}" type="presOf" srcId="{0D1CDFA7-CEF5-4697-8FB9-38A4C0E7D4E1}" destId="{97AFB0D0-33C8-4359-950C-A4E449D036CA}" srcOrd="0" destOrd="0" presId="urn:microsoft.com/office/officeart/2005/8/layout/hProcess11"/>
    <dgm:cxn modelId="{B491B629-6FE4-45CB-8B0B-B741ECD3C5C2}" srcId="{AE17888C-1117-4135-8F5E-6DABB682B335}" destId="{7DD38BD1-C659-46CE-8FD7-FDDE28764FCF}" srcOrd="5" destOrd="0" parTransId="{3D36E33C-CBCD-4232-A605-1FDD9B0F5468}" sibTransId="{2ED236A3-B119-4673-BF0A-1D4BD3BCE29B}"/>
    <dgm:cxn modelId="{DAB484C8-C8DE-4B35-A27F-86919684C279}" type="presParOf" srcId="{D8DA2B29-F379-42CD-B951-C85E4473AEE4}" destId="{61F5FAA5-855C-4BDD-A85C-CF63C122537C}" srcOrd="0" destOrd="0" presId="urn:microsoft.com/office/officeart/2005/8/layout/hProcess11"/>
    <dgm:cxn modelId="{9102F765-0914-4CE8-9958-15E3288EB2E3}" type="presParOf" srcId="{D8DA2B29-F379-42CD-B951-C85E4473AEE4}" destId="{C88C8A19-09A5-46B4-BE4F-73E8C3B2831C}" srcOrd="1" destOrd="0" presId="urn:microsoft.com/office/officeart/2005/8/layout/hProcess11"/>
    <dgm:cxn modelId="{AAFB381A-85F1-4B32-A4F0-695B6CA7FF2C}" type="presParOf" srcId="{C88C8A19-09A5-46B4-BE4F-73E8C3B2831C}" destId="{DE28FF0F-C25D-4835-B629-70AB844E8035}" srcOrd="0" destOrd="0" presId="urn:microsoft.com/office/officeart/2005/8/layout/hProcess11"/>
    <dgm:cxn modelId="{D1F9DD0D-C99E-4274-BFCE-353322E586B4}" type="presParOf" srcId="{DE28FF0F-C25D-4835-B629-70AB844E8035}" destId="{C7B3C12F-CC47-4931-9FB2-ED9AB5CDDFBE}" srcOrd="0" destOrd="0" presId="urn:microsoft.com/office/officeart/2005/8/layout/hProcess11"/>
    <dgm:cxn modelId="{8C085071-88D4-4DD4-8B72-AECEAB185013}" type="presParOf" srcId="{DE28FF0F-C25D-4835-B629-70AB844E8035}" destId="{CE3A3C78-A2A7-4E3D-A25E-598F0F4C3A18}" srcOrd="1" destOrd="0" presId="urn:microsoft.com/office/officeart/2005/8/layout/hProcess11"/>
    <dgm:cxn modelId="{95C88C8E-03FF-424F-9D99-6DB88199880C}" type="presParOf" srcId="{DE28FF0F-C25D-4835-B629-70AB844E8035}" destId="{A45FF825-756E-4316-BF0B-79E18EF1303B}" srcOrd="2" destOrd="0" presId="urn:microsoft.com/office/officeart/2005/8/layout/hProcess11"/>
    <dgm:cxn modelId="{42E1A62E-4470-4125-8A28-C8A7F3026535}" type="presParOf" srcId="{C88C8A19-09A5-46B4-BE4F-73E8C3B2831C}" destId="{26BC101B-F54D-411A-837B-7D23C41FB1B7}" srcOrd="1" destOrd="0" presId="urn:microsoft.com/office/officeart/2005/8/layout/hProcess11"/>
    <dgm:cxn modelId="{BED25597-2EF1-4FA4-9782-828A7AD3174D}" type="presParOf" srcId="{C88C8A19-09A5-46B4-BE4F-73E8C3B2831C}" destId="{40C2047E-04C2-48D1-A506-678FC01B06A1}" srcOrd="2" destOrd="0" presId="urn:microsoft.com/office/officeart/2005/8/layout/hProcess11"/>
    <dgm:cxn modelId="{94889BA2-0180-432D-BC59-18841881B210}" type="presParOf" srcId="{40C2047E-04C2-48D1-A506-678FC01B06A1}" destId="{6740A2E7-AC39-4AB5-AAD0-BD8B2C7F5519}" srcOrd="0" destOrd="0" presId="urn:microsoft.com/office/officeart/2005/8/layout/hProcess11"/>
    <dgm:cxn modelId="{69EA9DEC-B29E-430B-95C8-9806BBEE8F94}" type="presParOf" srcId="{40C2047E-04C2-48D1-A506-678FC01B06A1}" destId="{10907C1B-20E9-4A8B-875D-1CDE0678D34A}" srcOrd="1" destOrd="0" presId="urn:microsoft.com/office/officeart/2005/8/layout/hProcess11"/>
    <dgm:cxn modelId="{AA443774-5EC2-4885-A828-A3938CA57838}" type="presParOf" srcId="{40C2047E-04C2-48D1-A506-678FC01B06A1}" destId="{73DC1E4F-F91F-4831-99F9-F455F41D8775}" srcOrd="2" destOrd="0" presId="urn:microsoft.com/office/officeart/2005/8/layout/hProcess11"/>
    <dgm:cxn modelId="{F4C381AF-68F1-43F0-8B56-DCC26A98E5C5}" type="presParOf" srcId="{C88C8A19-09A5-46B4-BE4F-73E8C3B2831C}" destId="{D55A6966-099B-4FF0-843F-57F08A4210CA}" srcOrd="3" destOrd="0" presId="urn:microsoft.com/office/officeart/2005/8/layout/hProcess11"/>
    <dgm:cxn modelId="{5AEB8359-2C73-4BB7-920D-F9F15DBC19A3}" type="presParOf" srcId="{C88C8A19-09A5-46B4-BE4F-73E8C3B2831C}" destId="{8F5C2633-202B-4A6A-8C33-A910D5B496A5}" srcOrd="4" destOrd="0" presId="urn:microsoft.com/office/officeart/2005/8/layout/hProcess11"/>
    <dgm:cxn modelId="{AB8B9262-66C0-444A-BB3C-98B1DC8AF1CA}" type="presParOf" srcId="{8F5C2633-202B-4A6A-8C33-A910D5B496A5}" destId="{F611A4E4-C8BA-4D9D-BD44-10887C664D12}" srcOrd="0" destOrd="0" presId="urn:microsoft.com/office/officeart/2005/8/layout/hProcess11"/>
    <dgm:cxn modelId="{546156C9-91AD-4F3E-B10E-C79CE5F84152}" type="presParOf" srcId="{8F5C2633-202B-4A6A-8C33-A910D5B496A5}" destId="{5ECD232D-1119-4B27-934B-37C1E376AF82}" srcOrd="1" destOrd="0" presId="urn:microsoft.com/office/officeart/2005/8/layout/hProcess11"/>
    <dgm:cxn modelId="{A4DA1C1B-C2B4-493D-B345-A966FE0B2616}" type="presParOf" srcId="{8F5C2633-202B-4A6A-8C33-A910D5B496A5}" destId="{12715E90-D364-4403-9B08-45CAB411743D}" srcOrd="2" destOrd="0" presId="urn:microsoft.com/office/officeart/2005/8/layout/hProcess11"/>
    <dgm:cxn modelId="{266B1C9A-9E2B-4EC1-B7C0-A0411E47E032}" type="presParOf" srcId="{C88C8A19-09A5-46B4-BE4F-73E8C3B2831C}" destId="{F08A1612-AE77-4C41-9CE8-A2A3D60BBEED}" srcOrd="5" destOrd="0" presId="urn:microsoft.com/office/officeart/2005/8/layout/hProcess11"/>
    <dgm:cxn modelId="{F665C488-C622-414E-93CA-7DD0A48E59AB}" type="presParOf" srcId="{C88C8A19-09A5-46B4-BE4F-73E8C3B2831C}" destId="{28D63BC2-9DD0-4B48-B0B2-1CE73E1F3251}" srcOrd="6" destOrd="0" presId="urn:microsoft.com/office/officeart/2005/8/layout/hProcess11"/>
    <dgm:cxn modelId="{CF72120A-9EFF-4FE6-8C5C-85E6E4CA20F1}" type="presParOf" srcId="{28D63BC2-9DD0-4B48-B0B2-1CE73E1F3251}" destId="{CB114283-D8FC-462F-B0AF-4075889686D0}" srcOrd="0" destOrd="0" presId="urn:microsoft.com/office/officeart/2005/8/layout/hProcess11"/>
    <dgm:cxn modelId="{E6ED2F1A-43DB-4E2E-9397-47AE364A77DB}" type="presParOf" srcId="{28D63BC2-9DD0-4B48-B0B2-1CE73E1F3251}" destId="{8125FBD0-EEC6-419F-AECA-E9263DF2E138}" srcOrd="1" destOrd="0" presId="urn:microsoft.com/office/officeart/2005/8/layout/hProcess11"/>
    <dgm:cxn modelId="{A957370D-E426-4D75-ACB9-5F5F9F24C98B}" type="presParOf" srcId="{28D63BC2-9DD0-4B48-B0B2-1CE73E1F3251}" destId="{9775C855-050B-4A56-9797-97FFC18524A3}" srcOrd="2" destOrd="0" presId="urn:microsoft.com/office/officeart/2005/8/layout/hProcess11"/>
    <dgm:cxn modelId="{C6DC57F4-1CA4-41CF-B352-C9A5B0EED13B}" type="presParOf" srcId="{C88C8A19-09A5-46B4-BE4F-73E8C3B2831C}" destId="{8B841AFD-FA65-43C7-AB4E-0684300976C6}" srcOrd="7" destOrd="0" presId="urn:microsoft.com/office/officeart/2005/8/layout/hProcess11"/>
    <dgm:cxn modelId="{F8C4C918-66C7-4A85-BE4F-368D74496800}" type="presParOf" srcId="{C88C8A19-09A5-46B4-BE4F-73E8C3B2831C}" destId="{7CF019DA-0A6E-462E-B993-89CE809669F6}" srcOrd="8" destOrd="0" presId="urn:microsoft.com/office/officeart/2005/8/layout/hProcess11"/>
    <dgm:cxn modelId="{3381474A-B722-42F8-B863-3FEA021AA0EB}" type="presParOf" srcId="{7CF019DA-0A6E-462E-B993-89CE809669F6}" destId="{97AFB0D0-33C8-4359-950C-A4E449D036CA}" srcOrd="0" destOrd="0" presId="urn:microsoft.com/office/officeart/2005/8/layout/hProcess11"/>
    <dgm:cxn modelId="{F7B3343C-E596-4EFE-97BA-8266C4EE2339}" type="presParOf" srcId="{7CF019DA-0A6E-462E-B993-89CE809669F6}" destId="{1169F42E-5A03-48C2-B08F-815AD3B90739}" srcOrd="1" destOrd="0" presId="urn:microsoft.com/office/officeart/2005/8/layout/hProcess11"/>
    <dgm:cxn modelId="{7DEC31A3-F040-4893-8A01-586781D9FDD5}" type="presParOf" srcId="{7CF019DA-0A6E-462E-B993-89CE809669F6}" destId="{58DDA630-7802-495F-B69B-A004ACDCEE31}" srcOrd="2" destOrd="0" presId="urn:microsoft.com/office/officeart/2005/8/layout/hProcess11"/>
    <dgm:cxn modelId="{70C4C4E4-7B12-416D-A4BD-070BED7277AB}" type="presParOf" srcId="{C88C8A19-09A5-46B4-BE4F-73E8C3B2831C}" destId="{E7F21C3C-C418-4257-AB5B-75799A3F4568}" srcOrd="9" destOrd="0" presId="urn:microsoft.com/office/officeart/2005/8/layout/hProcess11"/>
    <dgm:cxn modelId="{1170A3E0-83A9-45DE-BA7E-CC617CABDB14}" type="presParOf" srcId="{C88C8A19-09A5-46B4-BE4F-73E8C3B2831C}" destId="{9C65EDBE-515F-4711-B638-9E03689C02C7}" srcOrd="10" destOrd="0" presId="urn:microsoft.com/office/officeart/2005/8/layout/hProcess11"/>
    <dgm:cxn modelId="{79BFB407-DE71-427B-98A1-0D17400FBAA9}" type="presParOf" srcId="{9C65EDBE-515F-4711-B638-9E03689C02C7}" destId="{743E5F53-E358-4D4C-97EF-B0238C06677F}" srcOrd="0" destOrd="0" presId="urn:microsoft.com/office/officeart/2005/8/layout/hProcess11"/>
    <dgm:cxn modelId="{624CDE29-9FD8-4AF1-8F2F-47F69A959707}" type="presParOf" srcId="{9C65EDBE-515F-4711-B638-9E03689C02C7}" destId="{742D5E53-D9EA-496B-978F-3BE10CA024FF}" srcOrd="1" destOrd="0" presId="urn:microsoft.com/office/officeart/2005/8/layout/hProcess11"/>
    <dgm:cxn modelId="{C5F5F474-EAEA-4AC4-BF03-47B7F3539B5C}" type="presParOf" srcId="{9C65EDBE-515F-4711-B638-9E03689C02C7}" destId="{584170F6-4624-4B32-81ED-1B018F6CBC3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74826-EC97-DB42-8D4D-5F70D779FAF1}" type="doc">
      <dgm:prSet loTypeId="urn:microsoft.com/office/officeart/2005/8/layout/hierarchy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5C0639B-1A28-A248-AD99-69F127F613A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ELEMENTOS </a:t>
          </a:r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CUANTITATIVOS</a:t>
          </a:r>
          <a:endParaRPr lang="es-ES" sz="1200" b="1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3E6AD8-56FF-254B-8C8D-CD986BA0A182}" type="parTrans" cxnId="{BEBCD794-BE2E-4341-B4A5-A3B1ECFB1273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00D34-0681-2C41-93D7-4EDF99137A5E}" type="sibTrans" cxnId="{BEBCD794-BE2E-4341-B4A5-A3B1ECFB1273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CCF95F-B316-7348-8E5A-3EDE3EB31081}">
      <dgm:prSet phldrT="[Texto]" custT="1"/>
      <dgm:spPr/>
      <dgm:t>
        <a:bodyPr/>
        <a:lstStyle/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 Reservas técnicas basadas en  BEL + margen de riesgo.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Modelo estándar y modelos internos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rPr>
            <a:t>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cálculo del RCS (al 99.5%)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Agregación y mitigación de riesgos.</a:t>
          </a:r>
        </a:p>
        <a:p>
          <a:pPr marL="177800" indent="-177800" algn="l"/>
          <a:endParaRPr lang="en-US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Fondos propios para cubrir el RCS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177800" indent="-177800" algn="l"/>
          <a:endParaRPr lang="en-US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Generación de balance económico.</a:t>
          </a:r>
          <a:endParaRPr lang="es-ES" sz="1200" b="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61E96F-1430-1F4D-8710-99A1293EE443}" type="parTrans" cxnId="{0A9AC97A-19A0-3D4B-AC17-3C8D1602F5CD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D31E5D-4D46-0A4F-B01F-6588DF3EF76E}" type="sibTrans" cxnId="{0A9AC97A-19A0-3D4B-AC17-3C8D1602F5CD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B99E29-1E40-1C40-B600-42BF991A7D3A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REVISIÓN Y CONTROL</a:t>
          </a:r>
          <a:endParaRPr lang="es-ES" sz="1200" b="1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C1DC81-E483-7148-8937-D84510AEED36}" type="parTrans" cxnId="{DF017E66-C634-5B4F-A39E-03E215BA154A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E41441-90F2-574A-AFAD-8A7C9D3520E9}" type="sibTrans" cxnId="{DF017E66-C634-5B4F-A39E-03E215BA154A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40FDA2-EB69-4442-9007-5E1B5E8D6C67}">
      <dgm:prSet phldrT="[Texto]" custT="1"/>
      <dgm:spPr/>
      <dgm:t>
        <a:bodyPr/>
        <a:lstStyle/>
        <a:p>
          <a:pPr marL="177800" indent="-177800" algn="l"/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Fortalecimiento de las prácticas de gobierno corporativo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Autoevaluación del Riesgo y Solvencia (ORSA).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Revisión del proceso de supervisión: fortalecimiento de la supervisión con base en el riesgo por parte de la CNSF.</a:t>
          </a:r>
          <a:endParaRPr lang="es-ES" sz="1200" b="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CED704-902D-8842-A6B4-7680B6454452}" type="parTrans" cxnId="{D9F013B9-8E8F-134F-8D6E-19E2828EBC6F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370286-B364-D64A-9E7B-09AABEC401C4}" type="sibTrans" cxnId="{D9F013B9-8E8F-134F-8D6E-19E2828EBC6F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076A79-18B5-524F-A503-6A21CB31C425}">
      <dgm:prSet custT="1"/>
      <dgm:spPr>
        <a:solidFill>
          <a:srgbClr val="0066CC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DISCIPLINA DE MERCADO</a:t>
          </a:r>
          <a:endParaRPr lang="es-MX" sz="1200" b="1" dirty="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CE9350-B654-BD46-BAB2-8C8BF59DE16B}" type="parTrans" cxnId="{5F6EB301-3446-6249-9B35-B248D92A0EF8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DBC0B4-4B1B-5144-A087-41F907D08C5B}" type="sibTrans" cxnId="{5F6EB301-3446-6249-9B35-B248D92A0EF8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A4FAD-3EEB-9141-B8F5-F6738EA3E2B8}">
      <dgm:prSet custT="1"/>
      <dgm:spPr/>
      <dgm:t>
        <a:bodyPr/>
        <a:lstStyle/>
        <a:p>
          <a:pPr marL="180975" indent="-180975" algn="l"/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Reportes regulatorios.</a:t>
          </a:r>
        </a:p>
        <a:p>
          <a:pPr marL="180975" indent="-180975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80975" indent="-180975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• Transparencia y revelación al público como un mecanismo para mejorar la disciplina de mercado. </a:t>
          </a:r>
          <a:endParaRPr lang="es-MX" sz="1200" b="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0F7F1F-B5CE-A140-8B10-25E93A602DAB}" type="parTrans" cxnId="{4E08F79E-FB0E-8D43-AB5B-F4024BCBDD7C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D66DA3-3CBD-8540-B7FB-CDB335CADF94}" type="sibTrans" cxnId="{4E08F79E-FB0E-8D43-AB5B-F4024BCBDD7C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826B76-0E75-2C49-BBA2-8C4D6BD54C4D}" type="pres">
      <dgm:prSet presAssocID="{88574826-EC97-DB42-8D4D-5F70D779F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559376B-C200-4A4C-ABFF-364168D71F35}" type="pres">
      <dgm:prSet presAssocID="{05C0639B-1A28-A248-AD99-69F127F613A4}" presName="root" presStyleCnt="0"/>
      <dgm:spPr/>
    </dgm:pt>
    <dgm:pt modelId="{D5216BEB-546F-3D48-8D89-1C9979F9CD52}" type="pres">
      <dgm:prSet presAssocID="{05C0639B-1A28-A248-AD99-69F127F613A4}" presName="rootComposite" presStyleCnt="0"/>
      <dgm:spPr/>
    </dgm:pt>
    <dgm:pt modelId="{BC878635-8150-6643-B624-FE82E2DC516C}" type="pres">
      <dgm:prSet presAssocID="{05C0639B-1A28-A248-AD99-69F127F613A4}" presName="rootText" presStyleLbl="node1" presStyleIdx="0" presStyleCnt="3" custScaleY="35779"/>
      <dgm:spPr/>
      <dgm:t>
        <a:bodyPr/>
        <a:lstStyle/>
        <a:p>
          <a:endParaRPr lang="es-ES"/>
        </a:p>
      </dgm:t>
    </dgm:pt>
    <dgm:pt modelId="{8F9456F1-186A-124A-8EB6-46A2B607FDD9}" type="pres">
      <dgm:prSet presAssocID="{05C0639B-1A28-A248-AD99-69F127F613A4}" presName="rootConnector" presStyleLbl="node1" presStyleIdx="0" presStyleCnt="3"/>
      <dgm:spPr/>
      <dgm:t>
        <a:bodyPr/>
        <a:lstStyle/>
        <a:p>
          <a:endParaRPr lang="es-ES"/>
        </a:p>
      </dgm:t>
    </dgm:pt>
    <dgm:pt modelId="{579F1B56-C36F-2C4C-A39A-DEB5D1EC08AD}" type="pres">
      <dgm:prSet presAssocID="{05C0639B-1A28-A248-AD99-69F127F613A4}" presName="childShape" presStyleCnt="0"/>
      <dgm:spPr/>
    </dgm:pt>
    <dgm:pt modelId="{CD792240-9882-AF42-87D8-3E16FCC452A4}" type="pres">
      <dgm:prSet presAssocID="{8A61E96F-1430-1F4D-8710-99A1293EE443}" presName="Name13" presStyleLbl="parChTrans1D2" presStyleIdx="0" presStyleCnt="3"/>
      <dgm:spPr/>
      <dgm:t>
        <a:bodyPr/>
        <a:lstStyle/>
        <a:p>
          <a:endParaRPr lang="es-ES"/>
        </a:p>
      </dgm:t>
    </dgm:pt>
    <dgm:pt modelId="{D8D97DFA-A679-BA42-9FA4-97D647A211E6}" type="pres">
      <dgm:prSet presAssocID="{02CCF95F-B316-7348-8E5A-3EDE3EB31081}" presName="childText" presStyleLbl="bgAcc1" presStyleIdx="0" presStyleCnt="3" custScaleX="121804" custScaleY="29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6364F8-B4A4-E746-B755-7795C38F49DD}" type="pres">
      <dgm:prSet presAssocID="{FCB99E29-1E40-1C40-B600-42BF991A7D3A}" presName="root" presStyleCnt="0"/>
      <dgm:spPr/>
    </dgm:pt>
    <dgm:pt modelId="{238B9429-8CEE-A14E-8E46-76FC0FCECAB2}" type="pres">
      <dgm:prSet presAssocID="{FCB99E29-1E40-1C40-B600-42BF991A7D3A}" presName="rootComposite" presStyleCnt="0"/>
      <dgm:spPr/>
    </dgm:pt>
    <dgm:pt modelId="{68DA0585-9600-4A48-849D-F2474056DE26}" type="pres">
      <dgm:prSet presAssocID="{FCB99E29-1E40-1C40-B600-42BF991A7D3A}" presName="rootText" presStyleLbl="node1" presStyleIdx="1" presStyleCnt="3" custScaleY="39178"/>
      <dgm:spPr/>
      <dgm:t>
        <a:bodyPr/>
        <a:lstStyle/>
        <a:p>
          <a:endParaRPr lang="es-ES"/>
        </a:p>
      </dgm:t>
    </dgm:pt>
    <dgm:pt modelId="{10E8F1F0-B182-B94A-89F1-59E1946E8A64}" type="pres">
      <dgm:prSet presAssocID="{FCB99E29-1E40-1C40-B600-42BF991A7D3A}" presName="rootConnector" presStyleLbl="node1" presStyleIdx="1" presStyleCnt="3"/>
      <dgm:spPr/>
      <dgm:t>
        <a:bodyPr/>
        <a:lstStyle/>
        <a:p>
          <a:endParaRPr lang="es-ES"/>
        </a:p>
      </dgm:t>
    </dgm:pt>
    <dgm:pt modelId="{48EE9737-4768-724B-AB92-135517217A0E}" type="pres">
      <dgm:prSet presAssocID="{FCB99E29-1E40-1C40-B600-42BF991A7D3A}" presName="childShape" presStyleCnt="0"/>
      <dgm:spPr/>
    </dgm:pt>
    <dgm:pt modelId="{59F4358D-8EDB-CF4A-95DC-C3D424C7E361}" type="pres">
      <dgm:prSet presAssocID="{C2CED704-902D-8842-A6B4-7680B6454452}" presName="Name13" presStyleLbl="parChTrans1D2" presStyleIdx="1" presStyleCnt="3"/>
      <dgm:spPr/>
      <dgm:t>
        <a:bodyPr/>
        <a:lstStyle/>
        <a:p>
          <a:endParaRPr lang="es-ES"/>
        </a:p>
      </dgm:t>
    </dgm:pt>
    <dgm:pt modelId="{6786439C-E560-424B-9C73-5854F83DD5B1}" type="pres">
      <dgm:prSet presAssocID="{0D40FDA2-EB69-4442-9007-5E1B5E8D6C67}" presName="childText" presStyleLbl="bgAcc1" presStyleIdx="1" presStyleCnt="3" custScaleX="122639" custScaleY="274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03AE3-6C3C-4940-AF71-40F0DEF8E488}" type="pres">
      <dgm:prSet presAssocID="{5A076A79-18B5-524F-A503-6A21CB31C425}" presName="root" presStyleCnt="0"/>
      <dgm:spPr/>
    </dgm:pt>
    <dgm:pt modelId="{81D3B5AA-C2C4-5F41-88BF-F2AE61EE0BD4}" type="pres">
      <dgm:prSet presAssocID="{5A076A79-18B5-524F-A503-6A21CB31C425}" presName="rootComposite" presStyleCnt="0"/>
      <dgm:spPr/>
    </dgm:pt>
    <dgm:pt modelId="{325E7E4A-EEC1-684C-A35D-9BD135E7EA1D}" type="pres">
      <dgm:prSet presAssocID="{5A076A79-18B5-524F-A503-6A21CB31C425}" presName="rootText" presStyleLbl="node1" presStyleIdx="2" presStyleCnt="3" custScaleY="42577"/>
      <dgm:spPr/>
      <dgm:t>
        <a:bodyPr/>
        <a:lstStyle/>
        <a:p>
          <a:endParaRPr lang="es-ES"/>
        </a:p>
      </dgm:t>
    </dgm:pt>
    <dgm:pt modelId="{D254E6B2-2ACA-664F-A418-1CF21FAD08A4}" type="pres">
      <dgm:prSet presAssocID="{5A076A79-18B5-524F-A503-6A21CB31C425}" presName="rootConnector" presStyleLbl="node1" presStyleIdx="2" presStyleCnt="3"/>
      <dgm:spPr/>
      <dgm:t>
        <a:bodyPr/>
        <a:lstStyle/>
        <a:p>
          <a:endParaRPr lang="es-ES"/>
        </a:p>
      </dgm:t>
    </dgm:pt>
    <dgm:pt modelId="{D95F7A2B-6B1E-FB48-9A9D-127D1FA65702}" type="pres">
      <dgm:prSet presAssocID="{5A076A79-18B5-524F-A503-6A21CB31C425}" presName="childShape" presStyleCnt="0"/>
      <dgm:spPr/>
    </dgm:pt>
    <dgm:pt modelId="{B85F245D-EA3B-164B-BC4F-F36EF65FA587}" type="pres">
      <dgm:prSet presAssocID="{720F7F1F-B5CE-A140-8B10-25E93A602DAB}" presName="Name13" presStyleLbl="parChTrans1D2" presStyleIdx="2" presStyleCnt="3"/>
      <dgm:spPr/>
      <dgm:t>
        <a:bodyPr/>
        <a:lstStyle/>
        <a:p>
          <a:endParaRPr lang="es-ES"/>
        </a:p>
      </dgm:t>
    </dgm:pt>
    <dgm:pt modelId="{6FAD338D-1F53-7947-9FF4-0351E089741E}" type="pres">
      <dgm:prSet presAssocID="{A96A4FAD-3EEB-9141-B8F5-F6738EA3E2B8}" presName="childText" presStyleLbl="bgAcc1" presStyleIdx="2" presStyleCnt="3" custScaleX="124229" custScaleY="276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06F597-E3E2-41A6-AFAD-19094E52D732}" type="presOf" srcId="{88574826-EC97-DB42-8D4D-5F70D779FAF1}" destId="{C0826B76-0E75-2C49-BBA2-8C4D6BD54C4D}" srcOrd="0" destOrd="0" presId="urn:microsoft.com/office/officeart/2005/8/layout/hierarchy3"/>
    <dgm:cxn modelId="{9C60B212-B605-4B93-9011-95C24476FD5A}" type="presOf" srcId="{02CCF95F-B316-7348-8E5A-3EDE3EB31081}" destId="{D8D97DFA-A679-BA42-9FA4-97D647A211E6}" srcOrd="0" destOrd="0" presId="urn:microsoft.com/office/officeart/2005/8/layout/hierarchy3"/>
    <dgm:cxn modelId="{DF017E66-C634-5B4F-A39E-03E215BA154A}" srcId="{88574826-EC97-DB42-8D4D-5F70D779FAF1}" destId="{FCB99E29-1E40-1C40-B600-42BF991A7D3A}" srcOrd="1" destOrd="0" parTransId="{AAC1DC81-E483-7148-8937-D84510AEED36}" sibTransId="{5DE41441-90F2-574A-AFAD-8A7C9D3520E9}"/>
    <dgm:cxn modelId="{EA38591A-930E-48BA-9B0A-C83959BDC08A}" type="presOf" srcId="{05C0639B-1A28-A248-AD99-69F127F613A4}" destId="{BC878635-8150-6643-B624-FE82E2DC516C}" srcOrd="0" destOrd="0" presId="urn:microsoft.com/office/officeart/2005/8/layout/hierarchy3"/>
    <dgm:cxn modelId="{828C41E6-164B-4CE0-9E34-61ABB2491D98}" type="presOf" srcId="{FCB99E29-1E40-1C40-B600-42BF991A7D3A}" destId="{10E8F1F0-B182-B94A-89F1-59E1946E8A64}" srcOrd="1" destOrd="0" presId="urn:microsoft.com/office/officeart/2005/8/layout/hierarchy3"/>
    <dgm:cxn modelId="{C9666D5E-81AB-488A-B547-923DC1FFD9AE}" type="presOf" srcId="{0D40FDA2-EB69-4442-9007-5E1B5E8D6C67}" destId="{6786439C-E560-424B-9C73-5854F83DD5B1}" srcOrd="0" destOrd="0" presId="urn:microsoft.com/office/officeart/2005/8/layout/hierarchy3"/>
    <dgm:cxn modelId="{5DC904AC-EFC9-4D55-B163-86A53C5CF57A}" type="presOf" srcId="{05C0639B-1A28-A248-AD99-69F127F613A4}" destId="{8F9456F1-186A-124A-8EB6-46A2B607FDD9}" srcOrd="1" destOrd="0" presId="urn:microsoft.com/office/officeart/2005/8/layout/hierarchy3"/>
    <dgm:cxn modelId="{4D57222D-83E4-4021-9FC3-68743E95BE75}" type="presOf" srcId="{8A61E96F-1430-1F4D-8710-99A1293EE443}" destId="{CD792240-9882-AF42-87D8-3E16FCC452A4}" srcOrd="0" destOrd="0" presId="urn:microsoft.com/office/officeart/2005/8/layout/hierarchy3"/>
    <dgm:cxn modelId="{5F6EB301-3446-6249-9B35-B248D92A0EF8}" srcId="{88574826-EC97-DB42-8D4D-5F70D779FAF1}" destId="{5A076A79-18B5-524F-A503-6A21CB31C425}" srcOrd="2" destOrd="0" parTransId="{38CE9350-B654-BD46-BAB2-8C8BF59DE16B}" sibTransId="{EEDBC0B4-4B1B-5144-A087-41F907D08C5B}"/>
    <dgm:cxn modelId="{C66D297F-7054-4CFD-B55B-BC3C095BA35C}" type="presOf" srcId="{720F7F1F-B5CE-A140-8B10-25E93A602DAB}" destId="{B85F245D-EA3B-164B-BC4F-F36EF65FA587}" srcOrd="0" destOrd="0" presId="urn:microsoft.com/office/officeart/2005/8/layout/hierarchy3"/>
    <dgm:cxn modelId="{D9F013B9-8E8F-134F-8D6E-19E2828EBC6F}" srcId="{FCB99E29-1E40-1C40-B600-42BF991A7D3A}" destId="{0D40FDA2-EB69-4442-9007-5E1B5E8D6C67}" srcOrd="0" destOrd="0" parTransId="{C2CED704-902D-8842-A6B4-7680B6454452}" sibTransId="{A7370286-B364-D64A-9E7B-09AABEC401C4}"/>
    <dgm:cxn modelId="{4E08F79E-FB0E-8D43-AB5B-F4024BCBDD7C}" srcId="{5A076A79-18B5-524F-A503-6A21CB31C425}" destId="{A96A4FAD-3EEB-9141-B8F5-F6738EA3E2B8}" srcOrd="0" destOrd="0" parTransId="{720F7F1F-B5CE-A140-8B10-25E93A602DAB}" sibTransId="{B2D66DA3-3CBD-8540-B7FB-CDB335CADF94}"/>
    <dgm:cxn modelId="{526C6B47-E525-40BC-A780-B499028B70C0}" type="presOf" srcId="{5A076A79-18B5-524F-A503-6A21CB31C425}" destId="{D254E6B2-2ACA-664F-A418-1CF21FAD08A4}" srcOrd="1" destOrd="0" presId="urn:microsoft.com/office/officeart/2005/8/layout/hierarchy3"/>
    <dgm:cxn modelId="{BEBCD794-BE2E-4341-B4A5-A3B1ECFB1273}" srcId="{88574826-EC97-DB42-8D4D-5F70D779FAF1}" destId="{05C0639B-1A28-A248-AD99-69F127F613A4}" srcOrd="0" destOrd="0" parTransId="{F73E6AD8-56FF-254B-8C8D-CD986BA0A182}" sibTransId="{D6500D34-0681-2C41-93D7-4EDF99137A5E}"/>
    <dgm:cxn modelId="{6D8D7A69-E235-4A2E-A0F4-5BFAA4F1B1C4}" type="presOf" srcId="{FCB99E29-1E40-1C40-B600-42BF991A7D3A}" destId="{68DA0585-9600-4A48-849D-F2474056DE26}" srcOrd="0" destOrd="0" presId="urn:microsoft.com/office/officeart/2005/8/layout/hierarchy3"/>
    <dgm:cxn modelId="{22F04477-2AF8-416C-B430-124D419129A4}" type="presOf" srcId="{A96A4FAD-3EEB-9141-B8F5-F6738EA3E2B8}" destId="{6FAD338D-1F53-7947-9FF4-0351E089741E}" srcOrd="0" destOrd="0" presId="urn:microsoft.com/office/officeart/2005/8/layout/hierarchy3"/>
    <dgm:cxn modelId="{D100608A-FDBC-48F4-AB0A-FBF890854DEF}" type="presOf" srcId="{C2CED704-902D-8842-A6B4-7680B6454452}" destId="{59F4358D-8EDB-CF4A-95DC-C3D424C7E361}" srcOrd="0" destOrd="0" presId="urn:microsoft.com/office/officeart/2005/8/layout/hierarchy3"/>
    <dgm:cxn modelId="{85443650-4B3D-4850-9258-E92A97D6AED5}" type="presOf" srcId="{5A076A79-18B5-524F-A503-6A21CB31C425}" destId="{325E7E4A-EEC1-684C-A35D-9BD135E7EA1D}" srcOrd="0" destOrd="0" presId="urn:microsoft.com/office/officeart/2005/8/layout/hierarchy3"/>
    <dgm:cxn modelId="{0A9AC97A-19A0-3D4B-AC17-3C8D1602F5CD}" srcId="{05C0639B-1A28-A248-AD99-69F127F613A4}" destId="{02CCF95F-B316-7348-8E5A-3EDE3EB31081}" srcOrd="0" destOrd="0" parTransId="{8A61E96F-1430-1F4D-8710-99A1293EE443}" sibTransId="{14D31E5D-4D46-0A4F-B01F-6588DF3EF76E}"/>
    <dgm:cxn modelId="{593D4DF1-1E86-471A-BC89-3FBE7FFB8647}" type="presParOf" srcId="{C0826B76-0E75-2C49-BBA2-8C4D6BD54C4D}" destId="{B559376B-C200-4A4C-ABFF-364168D71F35}" srcOrd="0" destOrd="0" presId="urn:microsoft.com/office/officeart/2005/8/layout/hierarchy3"/>
    <dgm:cxn modelId="{ADEFEDA1-ECB2-49E1-8F43-5F554C5EE297}" type="presParOf" srcId="{B559376B-C200-4A4C-ABFF-364168D71F35}" destId="{D5216BEB-546F-3D48-8D89-1C9979F9CD52}" srcOrd="0" destOrd="0" presId="urn:microsoft.com/office/officeart/2005/8/layout/hierarchy3"/>
    <dgm:cxn modelId="{83C6AE29-AE24-48C8-B944-F17EA0B925F8}" type="presParOf" srcId="{D5216BEB-546F-3D48-8D89-1C9979F9CD52}" destId="{BC878635-8150-6643-B624-FE82E2DC516C}" srcOrd="0" destOrd="0" presId="urn:microsoft.com/office/officeart/2005/8/layout/hierarchy3"/>
    <dgm:cxn modelId="{F3F401EC-5D82-4A9E-BBFA-1787FB08323B}" type="presParOf" srcId="{D5216BEB-546F-3D48-8D89-1C9979F9CD52}" destId="{8F9456F1-186A-124A-8EB6-46A2B607FDD9}" srcOrd="1" destOrd="0" presId="urn:microsoft.com/office/officeart/2005/8/layout/hierarchy3"/>
    <dgm:cxn modelId="{5FB4804F-914C-4775-A404-6E15F99B5472}" type="presParOf" srcId="{B559376B-C200-4A4C-ABFF-364168D71F35}" destId="{579F1B56-C36F-2C4C-A39A-DEB5D1EC08AD}" srcOrd="1" destOrd="0" presId="urn:microsoft.com/office/officeart/2005/8/layout/hierarchy3"/>
    <dgm:cxn modelId="{0239EEC3-CB87-4929-828E-917A8A43DC1F}" type="presParOf" srcId="{579F1B56-C36F-2C4C-A39A-DEB5D1EC08AD}" destId="{CD792240-9882-AF42-87D8-3E16FCC452A4}" srcOrd="0" destOrd="0" presId="urn:microsoft.com/office/officeart/2005/8/layout/hierarchy3"/>
    <dgm:cxn modelId="{5AFA18FF-B099-4EAB-99A0-941021919D8A}" type="presParOf" srcId="{579F1B56-C36F-2C4C-A39A-DEB5D1EC08AD}" destId="{D8D97DFA-A679-BA42-9FA4-97D647A211E6}" srcOrd="1" destOrd="0" presId="urn:microsoft.com/office/officeart/2005/8/layout/hierarchy3"/>
    <dgm:cxn modelId="{1AB5A0FA-9BE0-44F2-8401-27C3F7A3C51F}" type="presParOf" srcId="{C0826B76-0E75-2C49-BBA2-8C4D6BD54C4D}" destId="{AB6364F8-B4A4-E746-B755-7795C38F49DD}" srcOrd="1" destOrd="0" presId="urn:microsoft.com/office/officeart/2005/8/layout/hierarchy3"/>
    <dgm:cxn modelId="{74D769B7-0103-4C44-BE42-889FE9D7242F}" type="presParOf" srcId="{AB6364F8-B4A4-E746-B755-7795C38F49DD}" destId="{238B9429-8CEE-A14E-8E46-76FC0FCECAB2}" srcOrd="0" destOrd="0" presId="urn:microsoft.com/office/officeart/2005/8/layout/hierarchy3"/>
    <dgm:cxn modelId="{412C33B3-8A2D-4469-AE69-C997B848A7F7}" type="presParOf" srcId="{238B9429-8CEE-A14E-8E46-76FC0FCECAB2}" destId="{68DA0585-9600-4A48-849D-F2474056DE26}" srcOrd="0" destOrd="0" presId="urn:microsoft.com/office/officeart/2005/8/layout/hierarchy3"/>
    <dgm:cxn modelId="{AA2EF245-FD7F-406F-93D7-205A8744870C}" type="presParOf" srcId="{238B9429-8CEE-A14E-8E46-76FC0FCECAB2}" destId="{10E8F1F0-B182-B94A-89F1-59E1946E8A64}" srcOrd="1" destOrd="0" presId="urn:microsoft.com/office/officeart/2005/8/layout/hierarchy3"/>
    <dgm:cxn modelId="{74046EBB-E153-4FA8-8E69-70EBFFE1C7F6}" type="presParOf" srcId="{AB6364F8-B4A4-E746-B755-7795C38F49DD}" destId="{48EE9737-4768-724B-AB92-135517217A0E}" srcOrd="1" destOrd="0" presId="urn:microsoft.com/office/officeart/2005/8/layout/hierarchy3"/>
    <dgm:cxn modelId="{5C38E794-98EC-46CD-8DA8-A8839CC3E91A}" type="presParOf" srcId="{48EE9737-4768-724B-AB92-135517217A0E}" destId="{59F4358D-8EDB-CF4A-95DC-C3D424C7E361}" srcOrd="0" destOrd="0" presId="urn:microsoft.com/office/officeart/2005/8/layout/hierarchy3"/>
    <dgm:cxn modelId="{948F81C1-9F41-4AEF-A394-5995C6DC85A8}" type="presParOf" srcId="{48EE9737-4768-724B-AB92-135517217A0E}" destId="{6786439C-E560-424B-9C73-5854F83DD5B1}" srcOrd="1" destOrd="0" presId="urn:microsoft.com/office/officeart/2005/8/layout/hierarchy3"/>
    <dgm:cxn modelId="{77608941-0846-4782-A80C-E2527741A74A}" type="presParOf" srcId="{C0826B76-0E75-2C49-BBA2-8C4D6BD54C4D}" destId="{F8C03AE3-6C3C-4940-AF71-40F0DEF8E488}" srcOrd="2" destOrd="0" presId="urn:microsoft.com/office/officeart/2005/8/layout/hierarchy3"/>
    <dgm:cxn modelId="{695C1C3C-4E58-459E-BA71-B7FAF0CA1919}" type="presParOf" srcId="{F8C03AE3-6C3C-4940-AF71-40F0DEF8E488}" destId="{81D3B5AA-C2C4-5F41-88BF-F2AE61EE0BD4}" srcOrd="0" destOrd="0" presId="urn:microsoft.com/office/officeart/2005/8/layout/hierarchy3"/>
    <dgm:cxn modelId="{83FAF132-176C-423E-A9A5-08A356CC1186}" type="presParOf" srcId="{81D3B5AA-C2C4-5F41-88BF-F2AE61EE0BD4}" destId="{325E7E4A-EEC1-684C-A35D-9BD135E7EA1D}" srcOrd="0" destOrd="0" presId="urn:microsoft.com/office/officeart/2005/8/layout/hierarchy3"/>
    <dgm:cxn modelId="{617E9D01-26D6-4E42-BAEC-FBEF69911C75}" type="presParOf" srcId="{81D3B5AA-C2C4-5F41-88BF-F2AE61EE0BD4}" destId="{D254E6B2-2ACA-664F-A418-1CF21FAD08A4}" srcOrd="1" destOrd="0" presId="urn:microsoft.com/office/officeart/2005/8/layout/hierarchy3"/>
    <dgm:cxn modelId="{208DF3EC-18E4-4B76-B439-5E223401B00D}" type="presParOf" srcId="{F8C03AE3-6C3C-4940-AF71-40F0DEF8E488}" destId="{D95F7A2B-6B1E-FB48-9A9D-127D1FA65702}" srcOrd="1" destOrd="0" presId="urn:microsoft.com/office/officeart/2005/8/layout/hierarchy3"/>
    <dgm:cxn modelId="{6A24405B-191D-4974-8031-1B158085B59E}" type="presParOf" srcId="{D95F7A2B-6B1E-FB48-9A9D-127D1FA65702}" destId="{B85F245D-EA3B-164B-BC4F-F36EF65FA587}" srcOrd="0" destOrd="0" presId="urn:microsoft.com/office/officeart/2005/8/layout/hierarchy3"/>
    <dgm:cxn modelId="{2F69B8BE-68C3-43E0-8076-C189D0559314}" type="presParOf" srcId="{D95F7A2B-6B1E-FB48-9A9D-127D1FA65702}" destId="{6FAD338D-1F53-7947-9FF4-0351E089741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74826-EC97-DB42-8D4D-5F70D779FAF1}" type="doc">
      <dgm:prSet loTypeId="urn:microsoft.com/office/officeart/2005/8/layout/hierarchy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5C0639B-1A28-A248-AD99-69F127F613A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ELEMENTOS </a:t>
          </a:r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CUANTITATIVOS</a:t>
          </a:r>
          <a:endParaRPr lang="es-ES" sz="1200" b="1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3E6AD8-56FF-254B-8C8D-CD986BA0A182}" type="parTrans" cxnId="{BEBCD794-BE2E-4341-B4A5-A3B1ECFB1273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00D34-0681-2C41-93D7-4EDF99137A5E}" type="sibTrans" cxnId="{BEBCD794-BE2E-4341-B4A5-A3B1ECFB1273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CCF95F-B316-7348-8E5A-3EDE3EB31081}">
      <dgm:prSet phldrT="[Texto]" custT="1"/>
      <dgm:spPr/>
      <dgm:t>
        <a:bodyPr/>
        <a:lstStyle/>
        <a:p>
          <a:pPr marL="177800" indent="-177800" algn="l"/>
          <a:r>
            <a:rPr lang="es-MX" sz="1200" b="1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Reservas técnicas basadas en  BEL + margen de riesgo.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Modelo estándar y modelos internos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rPr>
            <a:t>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cálculo del RCS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Agregación y mitigación de riesgos.</a:t>
          </a:r>
        </a:p>
        <a:p>
          <a:pPr marL="177800" indent="-177800" algn="l"/>
          <a:endParaRPr lang="en-US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Fondos propios para cubrir el RCS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177800" indent="-177800" algn="l"/>
          <a:endParaRPr lang="en-US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Generación de balance económico.</a:t>
          </a:r>
          <a:endParaRPr lang="es-ES" sz="1200" b="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61E96F-1430-1F4D-8710-99A1293EE443}" type="parTrans" cxnId="{0A9AC97A-19A0-3D4B-AC17-3C8D1602F5CD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D31E5D-4D46-0A4F-B01F-6588DF3EF76E}" type="sibTrans" cxnId="{0A9AC97A-19A0-3D4B-AC17-3C8D1602F5CD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826B76-0E75-2C49-BBA2-8C4D6BD54C4D}" type="pres">
      <dgm:prSet presAssocID="{88574826-EC97-DB42-8D4D-5F70D779F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559376B-C200-4A4C-ABFF-364168D71F35}" type="pres">
      <dgm:prSet presAssocID="{05C0639B-1A28-A248-AD99-69F127F613A4}" presName="root" presStyleCnt="0"/>
      <dgm:spPr/>
    </dgm:pt>
    <dgm:pt modelId="{D5216BEB-546F-3D48-8D89-1C9979F9CD52}" type="pres">
      <dgm:prSet presAssocID="{05C0639B-1A28-A248-AD99-69F127F613A4}" presName="rootComposite" presStyleCnt="0"/>
      <dgm:spPr/>
    </dgm:pt>
    <dgm:pt modelId="{BC878635-8150-6643-B624-FE82E2DC516C}" type="pres">
      <dgm:prSet presAssocID="{05C0639B-1A28-A248-AD99-69F127F613A4}" presName="rootText" presStyleLbl="node1" presStyleIdx="0" presStyleCnt="1" custScaleY="35779"/>
      <dgm:spPr/>
      <dgm:t>
        <a:bodyPr/>
        <a:lstStyle/>
        <a:p>
          <a:endParaRPr lang="es-ES"/>
        </a:p>
      </dgm:t>
    </dgm:pt>
    <dgm:pt modelId="{8F9456F1-186A-124A-8EB6-46A2B607FDD9}" type="pres">
      <dgm:prSet presAssocID="{05C0639B-1A28-A248-AD99-69F127F613A4}" presName="rootConnector" presStyleLbl="node1" presStyleIdx="0" presStyleCnt="1"/>
      <dgm:spPr/>
      <dgm:t>
        <a:bodyPr/>
        <a:lstStyle/>
        <a:p>
          <a:endParaRPr lang="es-ES"/>
        </a:p>
      </dgm:t>
    </dgm:pt>
    <dgm:pt modelId="{579F1B56-C36F-2C4C-A39A-DEB5D1EC08AD}" type="pres">
      <dgm:prSet presAssocID="{05C0639B-1A28-A248-AD99-69F127F613A4}" presName="childShape" presStyleCnt="0"/>
      <dgm:spPr/>
    </dgm:pt>
    <dgm:pt modelId="{CD792240-9882-AF42-87D8-3E16FCC452A4}" type="pres">
      <dgm:prSet presAssocID="{8A61E96F-1430-1F4D-8710-99A1293EE443}" presName="Name13" presStyleLbl="parChTrans1D2" presStyleIdx="0" presStyleCnt="1"/>
      <dgm:spPr/>
      <dgm:t>
        <a:bodyPr/>
        <a:lstStyle/>
        <a:p>
          <a:endParaRPr lang="es-ES"/>
        </a:p>
      </dgm:t>
    </dgm:pt>
    <dgm:pt modelId="{D8D97DFA-A679-BA42-9FA4-97D647A211E6}" type="pres">
      <dgm:prSet presAssocID="{02CCF95F-B316-7348-8E5A-3EDE3EB31081}" presName="childText" presStyleLbl="bgAcc1" presStyleIdx="0" presStyleCnt="1" custScaleX="121804" custScaleY="29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B9EB8F-6885-4A93-8B84-08FEC2649748}" type="presOf" srcId="{05C0639B-1A28-A248-AD99-69F127F613A4}" destId="{8F9456F1-186A-124A-8EB6-46A2B607FDD9}" srcOrd="1" destOrd="0" presId="urn:microsoft.com/office/officeart/2005/8/layout/hierarchy3"/>
    <dgm:cxn modelId="{BEBCD794-BE2E-4341-B4A5-A3B1ECFB1273}" srcId="{88574826-EC97-DB42-8D4D-5F70D779FAF1}" destId="{05C0639B-1A28-A248-AD99-69F127F613A4}" srcOrd="0" destOrd="0" parTransId="{F73E6AD8-56FF-254B-8C8D-CD986BA0A182}" sibTransId="{D6500D34-0681-2C41-93D7-4EDF99137A5E}"/>
    <dgm:cxn modelId="{0A9AC97A-19A0-3D4B-AC17-3C8D1602F5CD}" srcId="{05C0639B-1A28-A248-AD99-69F127F613A4}" destId="{02CCF95F-B316-7348-8E5A-3EDE3EB31081}" srcOrd="0" destOrd="0" parTransId="{8A61E96F-1430-1F4D-8710-99A1293EE443}" sibTransId="{14D31E5D-4D46-0A4F-B01F-6588DF3EF76E}"/>
    <dgm:cxn modelId="{C0C2C343-863A-4BF0-843A-597CDB23D712}" type="presOf" srcId="{02CCF95F-B316-7348-8E5A-3EDE3EB31081}" destId="{D8D97DFA-A679-BA42-9FA4-97D647A211E6}" srcOrd="0" destOrd="0" presId="urn:microsoft.com/office/officeart/2005/8/layout/hierarchy3"/>
    <dgm:cxn modelId="{F91DB863-75EE-4BE7-BD91-196C4E1D3743}" type="presOf" srcId="{88574826-EC97-DB42-8D4D-5F70D779FAF1}" destId="{C0826B76-0E75-2C49-BBA2-8C4D6BD54C4D}" srcOrd="0" destOrd="0" presId="urn:microsoft.com/office/officeart/2005/8/layout/hierarchy3"/>
    <dgm:cxn modelId="{A71337BC-406A-4F41-AA2A-9F093CAA6F0B}" type="presOf" srcId="{05C0639B-1A28-A248-AD99-69F127F613A4}" destId="{BC878635-8150-6643-B624-FE82E2DC516C}" srcOrd="0" destOrd="0" presId="urn:microsoft.com/office/officeart/2005/8/layout/hierarchy3"/>
    <dgm:cxn modelId="{0FB42792-E0E2-405B-A823-9733F7542845}" type="presOf" srcId="{8A61E96F-1430-1F4D-8710-99A1293EE443}" destId="{CD792240-9882-AF42-87D8-3E16FCC452A4}" srcOrd="0" destOrd="0" presId="urn:microsoft.com/office/officeart/2005/8/layout/hierarchy3"/>
    <dgm:cxn modelId="{6ABE3440-9575-4D55-9627-6BF0F281F89F}" type="presParOf" srcId="{C0826B76-0E75-2C49-BBA2-8C4D6BD54C4D}" destId="{B559376B-C200-4A4C-ABFF-364168D71F35}" srcOrd="0" destOrd="0" presId="urn:microsoft.com/office/officeart/2005/8/layout/hierarchy3"/>
    <dgm:cxn modelId="{4E0BA96D-CE9B-44F3-BF85-E911C2B04F76}" type="presParOf" srcId="{B559376B-C200-4A4C-ABFF-364168D71F35}" destId="{D5216BEB-546F-3D48-8D89-1C9979F9CD52}" srcOrd="0" destOrd="0" presId="urn:microsoft.com/office/officeart/2005/8/layout/hierarchy3"/>
    <dgm:cxn modelId="{C51F6DCC-CA4A-4A41-8828-262B1E440D66}" type="presParOf" srcId="{D5216BEB-546F-3D48-8D89-1C9979F9CD52}" destId="{BC878635-8150-6643-B624-FE82E2DC516C}" srcOrd="0" destOrd="0" presId="urn:microsoft.com/office/officeart/2005/8/layout/hierarchy3"/>
    <dgm:cxn modelId="{5A3D5FA2-B7D2-473B-BC06-9D77C07CB2AD}" type="presParOf" srcId="{D5216BEB-546F-3D48-8D89-1C9979F9CD52}" destId="{8F9456F1-186A-124A-8EB6-46A2B607FDD9}" srcOrd="1" destOrd="0" presId="urn:microsoft.com/office/officeart/2005/8/layout/hierarchy3"/>
    <dgm:cxn modelId="{7CF68215-E3BC-4F50-A607-FCE9EA7E5EAF}" type="presParOf" srcId="{B559376B-C200-4A4C-ABFF-364168D71F35}" destId="{579F1B56-C36F-2C4C-A39A-DEB5D1EC08AD}" srcOrd="1" destOrd="0" presId="urn:microsoft.com/office/officeart/2005/8/layout/hierarchy3"/>
    <dgm:cxn modelId="{668DF28A-71CB-4DD8-B79F-A82D28134AC7}" type="presParOf" srcId="{579F1B56-C36F-2C4C-A39A-DEB5D1EC08AD}" destId="{CD792240-9882-AF42-87D8-3E16FCC452A4}" srcOrd="0" destOrd="0" presId="urn:microsoft.com/office/officeart/2005/8/layout/hierarchy3"/>
    <dgm:cxn modelId="{6AFDDD4D-F0E5-46A7-B3E1-D7D3CC595D68}" type="presParOf" srcId="{579F1B56-C36F-2C4C-A39A-DEB5D1EC08AD}" destId="{D8D97DFA-A679-BA42-9FA4-97D647A211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574826-EC97-DB42-8D4D-5F70D779FAF1}" type="doc">
      <dgm:prSet loTypeId="urn:microsoft.com/office/officeart/2005/8/layout/hierarchy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5C0639B-1A28-A248-AD99-69F127F613A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ELEMENTOS </a:t>
          </a:r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CUANTITATIVOS</a:t>
          </a:r>
          <a:endParaRPr lang="es-ES" sz="1200" b="1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3E6AD8-56FF-254B-8C8D-CD986BA0A182}" type="parTrans" cxnId="{BEBCD794-BE2E-4341-B4A5-A3B1ECFB1273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00D34-0681-2C41-93D7-4EDF99137A5E}" type="sibTrans" cxnId="{BEBCD794-BE2E-4341-B4A5-A3B1ECFB1273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CCF95F-B316-7348-8E5A-3EDE3EB31081}">
      <dgm:prSet phldrT="[Texto]" custT="1"/>
      <dgm:spPr/>
      <dgm:t>
        <a:bodyPr/>
        <a:lstStyle/>
        <a:p>
          <a:pPr marL="177800" indent="-177800" algn="l"/>
          <a:r>
            <a:rPr lang="es-MX" sz="1200" b="1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Reservas técnicas basadas en  BEL + margen de riesgo.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Modelo estándar y modelos internos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rPr>
            <a:t>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cálculo del RCS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Agregación y mitigación de riesgos.</a:t>
          </a:r>
        </a:p>
        <a:p>
          <a:pPr marL="177800" indent="-177800" algn="l"/>
          <a:endParaRPr lang="en-US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Fondos propios para cubrir el RCS</a:t>
          </a:r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177800" indent="-177800" algn="l"/>
          <a:endParaRPr lang="en-US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Generación de balance económico.</a:t>
          </a:r>
          <a:endParaRPr lang="es-ES" sz="1200" b="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61E96F-1430-1F4D-8710-99A1293EE443}" type="parTrans" cxnId="{0A9AC97A-19A0-3D4B-AC17-3C8D1602F5CD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D31E5D-4D46-0A4F-B01F-6588DF3EF76E}" type="sibTrans" cxnId="{0A9AC97A-19A0-3D4B-AC17-3C8D1602F5CD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826B76-0E75-2C49-BBA2-8C4D6BD54C4D}" type="pres">
      <dgm:prSet presAssocID="{88574826-EC97-DB42-8D4D-5F70D779F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559376B-C200-4A4C-ABFF-364168D71F35}" type="pres">
      <dgm:prSet presAssocID="{05C0639B-1A28-A248-AD99-69F127F613A4}" presName="root" presStyleCnt="0"/>
      <dgm:spPr/>
    </dgm:pt>
    <dgm:pt modelId="{D5216BEB-546F-3D48-8D89-1C9979F9CD52}" type="pres">
      <dgm:prSet presAssocID="{05C0639B-1A28-A248-AD99-69F127F613A4}" presName="rootComposite" presStyleCnt="0"/>
      <dgm:spPr/>
    </dgm:pt>
    <dgm:pt modelId="{BC878635-8150-6643-B624-FE82E2DC516C}" type="pres">
      <dgm:prSet presAssocID="{05C0639B-1A28-A248-AD99-69F127F613A4}" presName="rootText" presStyleLbl="node1" presStyleIdx="0" presStyleCnt="1" custScaleY="35779"/>
      <dgm:spPr/>
      <dgm:t>
        <a:bodyPr/>
        <a:lstStyle/>
        <a:p>
          <a:endParaRPr lang="es-ES"/>
        </a:p>
      </dgm:t>
    </dgm:pt>
    <dgm:pt modelId="{8F9456F1-186A-124A-8EB6-46A2B607FDD9}" type="pres">
      <dgm:prSet presAssocID="{05C0639B-1A28-A248-AD99-69F127F613A4}" presName="rootConnector" presStyleLbl="node1" presStyleIdx="0" presStyleCnt="1"/>
      <dgm:spPr/>
      <dgm:t>
        <a:bodyPr/>
        <a:lstStyle/>
        <a:p>
          <a:endParaRPr lang="es-ES"/>
        </a:p>
      </dgm:t>
    </dgm:pt>
    <dgm:pt modelId="{579F1B56-C36F-2C4C-A39A-DEB5D1EC08AD}" type="pres">
      <dgm:prSet presAssocID="{05C0639B-1A28-A248-AD99-69F127F613A4}" presName="childShape" presStyleCnt="0"/>
      <dgm:spPr/>
    </dgm:pt>
    <dgm:pt modelId="{CD792240-9882-AF42-87D8-3E16FCC452A4}" type="pres">
      <dgm:prSet presAssocID="{8A61E96F-1430-1F4D-8710-99A1293EE443}" presName="Name13" presStyleLbl="parChTrans1D2" presStyleIdx="0" presStyleCnt="1"/>
      <dgm:spPr/>
      <dgm:t>
        <a:bodyPr/>
        <a:lstStyle/>
        <a:p>
          <a:endParaRPr lang="es-ES"/>
        </a:p>
      </dgm:t>
    </dgm:pt>
    <dgm:pt modelId="{D8D97DFA-A679-BA42-9FA4-97D647A211E6}" type="pres">
      <dgm:prSet presAssocID="{02CCF95F-B316-7348-8E5A-3EDE3EB31081}" presName="childText" presStyleLbl="bgAcc1" presStyleIdx="0" presStyleCnt="1" custScaleX="121804" custScaleY="29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27EDDE-40CB-4C95-8BA6-119A00F763D8}" type="presOf" srcId="{05C0639B-1A28-A248-AD99-69F127F613A4}" destId="{8F9456F1-186A-124A-8EB6-46A2B607FDD9}" srcOrd="1" destOrd="0" presId="urn:microsoft.com/office/officeart/2005/8/layout/hierarchy3"/>
    <dgm:cxn modelId="{BEBCD794-BE2E-4341-B4A5-A3B1ECFB1273}" srcId="{88574826-EC97-DB42-8D4D-5F70D779FAF1}" destId="{05C0639B-1A28-A248-AD99-69F127F613A4}" srcOrd="0" destOrd="0" parTransId="{F73E6AD8-56FF-254B-8C8D-CD986BA0A182}" sibTransId="{D6500D34-0681-2C41-93D7-4EDF99137A5E}"/>
    <dgm:cxn modelId="{0A9AC97A-19A0-3D4B-AC17-3C8D1602F5CD}" srcId="{05C0639B-1A28-A248-AD99-69F127F613A4}" destId="{02CCF95F-B316-7348-8E5A-3EDE3EB31081}" srcOrd="0" destOrd="0" parTransId="{8A61E96F-1430-1F4D-8710-99A1293EE443}" sibTransId="{14D31E5D-4D46-0A4F-B01F-6588DF3EF76E}"/>
    <dgm:cxn modelId="{8305282E-CA6E-4236-937F-FC2D2F60DAA8}" type="presOf" srcId="{88574826-EC97-DB42-8D4D-5F70D779FAF1}" destId="{C0826B76-0E75-2C49-BBA2-8C4D6BD54C4D}" srcOrd="0" destOrd="0" presId="urn:microsoft.com/office/officeart/2005/8/layout/hierarchy3"/>
    <dgm:cxn modelId="{09EBFC81-01D8-4141-AB35-3C2CFE74F44C}" type="presOf" srcId="{8A61E96F-1430-1F4D-8710-99A1293EE443}" destId="{CD792240-9882-AF42-87D8-3E16FCC452A4}" srcOrd="0" destOrd="0" presId="urn:microsoft.com/office/officeart/2005/8/layout/hierarchy3"/>
    <dgm:cxn modelId="{0C3F59C1-20B5-4C2C-B9B5-3CDE5680EF4D}" type="presOf" srcId="{02CCF95F-B316-7348-8E5A-3EDE3EB31081}" destId="{D8D97DFA-A679-BA42-9FA4-97D647A211E6}" srcOrd="0" destOrd="0" presId="urn:microsoft.com/office/officeart/2005/8/layout/hierarchy3"/>
    <dgm:cxn modelId="{9316C5BE-40A1-4C67-B8F1-64AB6824EB71}" type="presOf" srcId="{05C0639B-1A28-A248-AD99-69F127F613A4}" destId="{BC878635-8150-6643-B624-FE82E2DC516C}" srcOrd="0" destOrd="0" presId="urn:microsoft.com/office/officeart/2005/8/layout/hierarchy3"/>
    <dgm:cxn modelId="{97A3811A-3B52-4B14-B9C9-2E90642C7E10}" type="presParOf" srcId="{C0826B76-0E75-2C49-BBA2-8C4D6BD54C4D}" destId="{B559376B-C200-4A4C-ABFF-364168D71F35}" srcOrd="0" destOrd="0" presId="urn:microsoft.com/office/officeart/2005/8/layout/hierarchy3"/>
    <dgm:cxn modelId="{B88E5A78-2229-4C2F-B4D0-C05D0870AC38}" type="presParOf" srcId="{B559376B-C200-4A4C-ABFF-364168D71F35}" destId="{D5216BEB-546F-3D48-8D89-1C9979F9CD52}" srcOrd="0" destOrd="0" presId="urn:microsoft.com/office/officeart/2005/8/layout/hierarchy3"/>
    <dgm:cxn modelId="{019D4E10-2B17-479B-90A4-DDD9046A70BF}" type="presParOf" srcId="{D5216BEB-546F-3D48-8D89-1C9979F9CD52}" destId="{BC878635-8150-6643-B624-FE82E2DC516C}" srcOrd="0" destOrd="0" presId="urn:microsoft.com/office/officeart/2005/8/layout/hierarchy3"/>
    <dgm:cxn modelId="{9ADDB891-C514-4940-83A3-F737805852C8}" type="presParOf" srcId="{D5216BEB-546F-3D48-8D89-1C9979F9CD52}" destId="{8F9456F1-186A-124A-8EB6-46A2B607FDD9}" srcOrd="1" destOrd="0" presId="urn:microsoft.com/office/officeart/2005/8/layout/hierarchy3"/>
    <dgm:cxn modelId="{3098E11B-F071-4B08-9987-2D4C5A8A5393}" type="presParOf" srcId="{B559376B-C200-4A4C-ABFF-364168D71F35}" destId="{579F1B56-C36F-2C4C-A39A-DEB5D1EC08AD}" srcOrd="1" destOrd="0" presId="urn:microsoft.com/office/officeart/2005/8/layout/hierarchy3"/>
    <dgm:cxn modelId="{63B2FDE2-5672-4651-A729-FAA798537A82}" type="presParOf" srcId="{579F1B56-C36F-2C4C-A39A-DEB5D1EC08AD}" destId="{CD792240-9882-AF42-87D8-3E16FCC452A4}" srcOrd="0" destOrd="0" presId="urn:microsoft.com/office/officeart/2005/8/layout/hierarchy3"/>
    <dgm:cxn modelId="{742A1522-9D6B-48A8-8B8E-CAE0E7E5CFE7}" type="presParOf" srcId="{579F1B56-C36F-2C4C-A39A-DEB5D1EC08AD}" destId="{D8D97DFA-A679-BA42-9FA4-97D647A211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574826-EC97-DB42-8D4D-5F70D779FAF1}" type="doc">
      <dgm:prSet loTypeId="urn:microsoft.com/office/officeart/2005/8/layout/hierarchy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CB99E29-1E40-1C40-B600-42BF991A7D3A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REVISIÓN Y CONTROL</a:t>
          </a:r>
          <a:endParaRPr lang="es-ES" sz="1200" b="1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C1DC81-E483-7148-8937-D84510AEED36}" type="parTrans" cxnId="{DF017E66-C634-5B4F-A39E-03E215BA154A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E41441-90F2-574A-AFAD-8A7C9D3520E9}" type="sibTrans" cxnId="{DF017E66-C634-5B4F-A39E-03E215BA154A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40FDA2-EB69-4442-9007-5E1B5E8D6C67}">
      <dgm:prSet phldrT="[Texto]" custT="1"/>
      <dgm:spPr/>
      <dgm:t>
        <a:bodyPr/>
        <a:lstStyle/>
        <a:p>
          <a:pPr marL="177800" indent="-177800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  Fortalecimiento de las prácticas de gobierno corporativo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Autoevaluación del Riesgo y Solvencia (ORSA).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Revisión del proceso de supervisión: fortalecimiento de la supervisión con base en el riesgo por parte de la CNSF.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endParaRPr lang="es-ES" sz="1200" b="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CED704-902D-8842-A6B4-7680B6454452}" type="parTrans" cxnId="{D9F013B9-8E8F-134F-8D6E-19E2828EBC6F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370286-B364-D64A-9E7B-09AABEC401C4}" type="sibTrans" cxnId="{D9F013B9-8E8F-134F-8D6E-19E2828EBC6F}">
      <dgm:prSet/>
      <dgm:spPr/>
      <dgm:t>
        <a:bodyPr/>
        <a:lstStyle/>
        <a:p>
          <a:endParaRPr lang="es-ES" sz="120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826B76-0E75-2C49-BBA2-8C4D6BD54C4D}" type="pres">
      <dgm:prSet presAssocID="{88574826-EC97-DB42-8D4D-5F70D779F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B6364F8-B4A4-E746-B755-7795C38F49DD}" type="pres">
      <dgm:prSet presAssocID="{FCB99E29-1E40-1C40-B600-42BF991A7D3A}" presName="root" presStyleCnt="0"/>
      <dgm:spPr/>
    </dgm:pt>
    <dgm:pt modelId="{238B9429-8CEE-A14E-8E46-76FC0FCECAB2}" type="pres">
      <dgm:prSet presAssocID="{FCB99E29-1E40-1C40-B600-42BF991A7D3A}" presName="rootComposite" presStyleCnt="0"/>
      <dgm:spPr/>
    </dgm:pt>
    <dgm:pt modelId="{68DA0585-9600-4A48-849D-F2474056DE26}" type="pres">
      <dgm:prSet presAssocID="{FCB99E29-1E40-1C40-B600-42BF991A7D3A}" presName="rootText" presStyleLbl="node1" presStyleIdx="0" presStyleCnt="1" custScaleY="39178"/>
      <dgm:spPr/>
      <dgm:t>
        <a:bodyPr/>
        <a:lstStyle/>
        <a:p>
          <a:endParaRPr lang="es-ES"/>
        </a:p>
      </dgm:t>
    </dgm:pt>
    <dgm:pt modelId="{10E8F1F0-B182-B94A-89F1-59E1946E8A64}" type="pres">
      <dgm:prSet presAssocID="{FCB99E29-1E40-1C40-B600-42BF991A7D3A}" presName="rootConnector" presStyleLbl="node1" presStyleIdx="0" presStyleCnt="1"/>
      <dgm:spPr/>
      <dgm:t>
        <a:bodyPr/>
        <a:lstStyle/>
        <a:p>
          <a:endParaRPr lang="es-ES"/>
        </a:p>
      </dgm:t>
    </dgm:pt>
    <dgm:pt modelId="{48EE9737-4768-724B-AB92-135517217A0E}" type="pres">
      <dgm:prSet presAssocID="{FCB99E29-1E40-1C40-B600-42BF991A7D3A}" presName="childShape" presStyleCnt="0"/>
      <dgm:spPr/>
    </dgm:pt>
    <dgm:pt modelId="{59F4358D-8EDB-CF4A-95DC-C3D424C7E361}" type="pres">
      <dgm:prSet presAssocID="{C2CED704-902D-8842-A6B4-7680B6454452}" presName="Name13" presStyleLbl="parChTrans1D2" presStyleIdx="0" presStyleCnt="1"/>
      <dgm:spPr/>
      <dgm:t>
        <a:bodyPr/>
        <a:lstStyle/>
        <a:p>
          <a:endParaRPr lang="es-ES"/>
        </a:p>
      </dgm:t>
    </dgm:pt>
    <dgm:pt modelId="{6786439C-E560-424B-9C73-5854F83DD5B1}" type="pres">
      <dgm:prSet presAssocID="{0D40FDA2-EB69-4442-9007-5E1B5E8D6C67}" presName="childText" presStyleLbl="bgAcc1" presStyleIdx="0" presStyleCnt="1" custScaleX="122639" custScaleY="274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122994-60D6-45AC-A1E7-A3666B8141BE}" type="presOf" srcId="{FCB99E29-1E40-1C40-B600-42BF991A7D3A}" destId="{68DA0585-9600-4A48-849D-F2474056DE26}" srcOrd="0" destOrd="0" presId="urn:microsoft.com/office/officeart/2005/8/layout/hierarchy3"/>
    <dgm:cxn modelId="{1276FA7C-A646-49AB-8550-DA20DA4F6340}" type="presOf" srcId="{0D40FDA2-EB69-4442-9007-5E1B5E8D6C67}" destId="{6786439C-E560-424B-9C73-5854F83DD5B1}" srcOrd="0" destOrd="0" presId="urn:microsoft.com/office/officeart/2005/8/layout/hierarchy3"/>
    <dgm:cxn modelId="{E520FEC0-1BF9-4F38-879F-24752469C410}" type="presOf" srcId="{C2CED704-902D-8842-A6B4-7680B6454452}" destId="{59F4358D-8EDB-CF4A-95DC-C3D424C7E361}" srcOrd="0" destOrd="0" presId="urn:microsoft.com/office/officeart/2005/8/layout/hierarchy3"/>
    <dgm:cxn modelId="{1B1E9737-423F-4D2D-A33D-746CA6070188}" type="presOf" srcId="{88574826-EC97-DB42-8D4D-5F70D779FAF1}" destId="{C0826B76-0E75-2C49-BBA2-8C4D6BD54C4D}" srcOrd="0" destOrd="0" presId="urn:microsoft.com/office/officeart/2005/8/layout/hierarchy3"/>
    <dgm:cxn modelId="{EE070698-D0A4-40AF-B0ED-2F84B806C33F}" type="presOf" srcId="{FCB99E29-1E40-1C40-B600-42BF991A7D3A}" destId="{10E8F1F0-B182-B94A-89F1-59E1946E8A64}" srcOrd="1" destOrd="0" presId="urn:microsoft.com/office/officeart/2005/8/layout/hierarchy3"/>
    <dgm:cxn modelId="{DF017E66-C634-5B4F-A39E-03E215BA154A}" srcId="{88574826-EC97-DB42-8D4D-5F70D779FAF1}" destId="{FCB99E29-1E40-1C40-B600-42BF991A7D3A}" srcOrd="0" destOrd="0" parTransId="{AAC1DC81-E483-7148-8937-D84510AEED36}" sibTransId="{5DE41441-90F2-574A-AFAD-8A7C9D3520E9}"/>
    <dgm:cxn modelId="{D9F013B9-8E8F-134F-8D6E-19E2828EBC6F}" srcId="{FCB99E29-1E40-1C40-B600-42BF991A7D3A}" destId="{0D40FDA2-EB69-4442-9007-5E1B5E8D6C67}" srcOrd="0" destOrd="0" parTransId="{C2CED704-902D-8842-A6B4-7680B6454452}" sibTransId="{A7370286-B364-D64A-9E7B-09AABEC401C4}"/>
    <dgm:cxn modelId="{4F1030FF-3C95-42E6-A497-F2AE89B0CBC4}" type="presParOf" srcId="{C0826B76-0E75-2C49-BBA2-8C4D6BD54C4D}" destId="{AB6364F8-B4A4-E746-B755-7795C38F49DD}" srcOrd="0" destOrd="0" presId="urn:microsoft.com/office/officeart/2005/8/layout/hierarchy3"/>
    <dgm:cxn modelId="{EA42E0D2-F753-4B60-85D3-B299DA5E435E}" type="presParOf" srcId="{AB6364F8-B4A4-E746-B755-7795C38F49DD}" destId="{238B9429-8CEE-A14E-8E46-76FC0FCECAB2}" srcOrd="0" destOrd="0" presId="urn:microsoft.com/office/officeart/2005/8/layout/hierarchy3"/>
    <dgm:cxn modelId="{D4F2E6D0-2D39-4B68-AEED-4A77FB049D16}" type="presParOf" srcId="{238B9429-8CEE-A14E-8E46-76FC0FCECAB2}" destId="{68DA0585-9600-4A48-849D-F2474056DE26}" srcOrd="0" destOrd="0" presId="urn:microsoft.com/office/officeart/2005/8/layout/hierarchy3"/>
    <dgm:cxn modelId="{45FEB262-3DD8-4A2D-B7FE-C06A5C05545A}" type="presParOf" srcId="{238B9429-8CEE-A14E-8E46-76FC0FCECAB2}" destId="{10E8F1F0-B182-B94A-89F1-59E1946E8A64}" srcOrd="1" destOrd="0" presId="urn:microsoft.com/office/officeart/2005/8/layout/hierarchy3"/>
    <dgm:cxn modelId="{2347E9A4-4D87-44DF-8DB2-3CB45F152CD7}" type="presParOf" srcId="{AB6364F8-B4A4-E746-B755-7795C38F49DD}" destId="{48EE9737-4768-724B-AB92-135517217A0E}" srcOrd="1" destOrd="0" presId="urn:microsoft.com/office/officeart/2005/8/layout/hierarchy3"/>
    <dgm:cxn modelId="{14DB49E5-02B6-446C-A522-C75EDD65C2ED}" type="presParOf" srcId="{48EE9737-4768-724B-AB92-135517217A0E}" destId="{59F4358D-8EDB-CF4A-95DC-C3D424C7E361}" srcOrd="0" destOrd="0" presId="urn:microsoft.com/office/officeart/2005/8/layout/hierarchy3"/>
    <dgm:cxn modelId="{60DCA101-F5E6-4622-8E1C-3B17FDE24B5C}" type="presParOf" srcId="{48EE9737-4768-724B-AB92-135517217A0E}" destId="{6786439C-E560-424B-9C73-5854F83DD5B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574826-EC97-DB42-8D4D-5F70D779FAF1}" type="doc">
      <dgm:prSet loTypeId="urn:microsoft.com/office/officeart/2005/8/layout/hierarchy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5C0639B-1A28-A248-AD99-69F127F613A4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MX" sz="1200" b="1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DISCIPLINA DE MERCADO</a:t>
          </a:r>
          <a:endParaRPr lang="es-ES" sz="1200" b="1" dirty="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3E6AD8-56FF-254B-8C8D-CD986BA0A182}" type="parTrans" cxnId="{BEBCD794-BE2E-4341-B4A5-A3B1ECFB1273}">
      <dgm:prSet/>
      <dgm:spPr/>
      <dgm:t>
        <a:bodyPr/>
        <a:lstStyle/>
        <a:p>
          <a:endParaRPr lang="es-ES" sz="1200" b="1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500D34-0681-2C41-93D7-4EDF99137A5E}" type="sibTrans" cxnId="{BEBCD794-BE2E-4341-B4A5-A3B1ECFB1273}">
      <dgm:prSet/>
      <dgm:spPr/>
      <dgm:t>
        <a:bodyPr/>
        <a:lstStyle/>
        <a:p>
          <a:endParaRPr lang="es-ES" sz="1200" b="1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CCF95F-B316-7348-8E5A-3EDE3EB31081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 Reportes regulatorios.</a:t>
          </a:r>
        </a:p>
        <a:p>
          <a:pPr marL="177800" indent="-177800" algn="l"/>
          <a:endParaRPr lang="es-MX" sz="1200" b="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indent="-177800" algn="l"/>
          <a:r>
            <a:rPr lang="es-MX" sz="1200" b="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• Transparencia y revelación al público como un mecanismo para mejorar la disciplina de mercado</a:t>
          </a:r>
        </a:p>
        <a:p>
          <a:pPr marL="177800" indent="-177800" algn="l"/>
          <a:endParaRPr lang="es-ES" sz="1200" b="1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61E96F-1430-1F4D-8710-99A1293EE443}" type="parTrans" cxnId="{0A9AC97A-19A0-3D4B-AC17-3C8D1602F5CD}">
      <dgm:prSet/>
      <dgm:spPr/>
      <dgm:t>
        <a:bodyPr/>
        <a:lstStyle/>
        <a:p>
          <a:endParaRPr lang="es-ES" sz="1200" b="1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D31E5D-4D46-0A4F-B01F-6588DF3EF76E}" type="sibTrans" cxnId="{0A9AC97A-19A0-3D4B-AC17-3C8D1602F5CD}">
      <dgm:prSet/>
      <dgm:spPr/>
      <dgm:t>
        <a:bodyPr/>
        <a:lstStyle/>
        <a:p>
          <a:endParaRPr lang="es-ES" sz="1200" b="1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826B76-0E75-2C49-BBA2-8C4D6BD54C4D}" type="pres">
      <dgm:prSet presAssocID="{88574826-EC97-DB42-8D4D-5F70D779FA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559376B-C200-4A4C-ABFF-364168D71F35}" type="pres">
      <dgm:prSet presAssocID="{05C0639B-1A28-A248-AD99-69F127F613A4}" presName="root" presStyleCnt="0"/>
      <dgm:spPr/>
    </dgm:pt>
    <dgm:pt modelId="{D5216BEB-546F-3D48-8D89-1C9979F9CD52}" type="pres">
      <dgm:prSet presAssocID="{05C0639B-1A28-A248-AD99-69F127F613A4}" presName="rootComposite" presStyleCnt="0"/>
      <dgm:spPr/>
    </dgm:pt>
    <dgm:pt modelId="{BC878635-8150-6643-B624-FE82E2DC516C}" type="pres">
      <dgm:prSet presAssocID="{05C0639B-1A28-A248-AD99-69F127F613A4}" presName="rootText" presStyleLbl="node1" presStyleIdx="0" presStyleCnt="1" custScaleY="35779"/>
      <dgm:spPr/>
      <dgm:t>
        <a:bodyPr/>
        <a:lstStyle/>
        <a:p>
          <a:endParaRPr lang="es-ES"/>
        </a:p>
      </dgm:t>
    </dgm:pt>
    <dgm:pt modelId="{8F9456F1-186A-124A-8EB6-46A2B607FDD9}" type="pres">
      <dgm:prSet presAssocID="{05C0639B-1A28-A248-AD99-69F127F613A4}" presName="rootConnector" presStyleLbl="node1" presStyleIdx="0" presStyleCnt="1"/>
      <dgm:spPr/>
      <dgm:t>
        <a:bodyPr/>
        <a:lstStyle/>
        <a:p>
          <a:endParaRPr lang="es-ES"/>
        </a:p>
      </dgm:t>
    </dgm:pt>
    <dgm:pt modelId="{579F1B56-C36F-2C4C-A39A-DEB5D1EC08AD}" type="pres">
      <dgm:prSet presAssocID="{05C0639B-1A28-A248-AD99-69F127F613A4}" presName="childShape" presStyleCnt="0"/>
      <dgm:spPr/>
    </dgm:pt>
    <dgm:pt modelId="{CD792240-9882-AF42-87D8-3E16FCC452A4}" type="pres">
      <dgm:prSet presAssocID="{8A61E96F-1430-1F4D-8710-99A1293EE443}" presName="Name13" presStyleLbl="parChTrans1D2" presStyleIdx="0" presStyleCnt="1"/>
      <dgm:spPr/>
      <dgm:t>
        <a:bodyPr/>
        <a:lstStyle/>
        <a:p>
          <a:endParaRPr lang="es-ES"/>
        </a:p>
      </dgm:t>
    </dgm:pt>
    <dgm:pt modelId="{D8D97DFA-A679-BA42-9FA4-97D647A211E6}" type="pres">
      <dgm:prSet presAssocID="{02CCF95F-B316-7348-8E5A-3EDE3EB31081}" presName="childText" presStyleLbl="bgAcc1" presStyleIdx="0" presStyleCnt="1" custScaleX="121804" custScaleY="293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0F91A6-B0BA-4C4C-9AC8-CBE09B82FD9F}" type="presOf" srcId="{88574826-EC97-DB42-8D4D-5F70D779FAF1}" destId="{C0826B76-0E75-2C49-BBA2-8C4D6BD54C4D}" srcOrd="0" destOrd="0" presId="urn:microsoft.com/office/officeart/2005/8/layout/hierarchy3"/>
    <dgm:cxn modelId="{BEBCD794-BE2E-4341-B4A5-A3B1ECFB1273}" srcId="{88574826-EC97-DB42-8D4D-5F70D779FAF1}" destId="{05C0639B-1A28-A248-AD99-69F127F613A4}" srcOrd="0" destOrd="0" parTransId="{F73E6AD8-56FF-254B-8C8D-CD986BA0A182}" sibTransId="{D6500D34-0681-2C41-93D7-4EDF99137A5E}"/>
    <dgm:cxn modelId="{DDB496A9-F2AF-42AC-81AA-96B175120ADC}" type="presOf" srcId="{8A61E96F-1430-1F4D-8710-99A1293EE443}" destId="{CD792240-9882-AF42-87D8-3E16FCC452A4}" srcOrd="0" destOrd="0" presId="urn:microsoft.com/office/officeart/2005/8/layout/hierarchy3"/>
    <dgm:cxn modelId="{90E69177-DC39-43E5-870E-881A7D319394}" type="presOf" srcId="{05C0639B-1A28-A248-AD99-69F127F613A4}" destId="{8F9456F1-186A-124A-8EB6-46A2B607FDD9}" srcOrd="1" destOrd="0" presId="urn:microsoft.com/office/officeart/2005/8/layout/hierarchy3"/>
    <dgm:cxn modelId="{3A7518CE-E5C9-4A3F-8F02-0EAB47B45982}" type="presOf" srcId="{05C0639B-1A28-A248-AD99-69F127F613A4}" destId="{BC878635-8150-6643-B624-FE82E2DC516C}" srcOrd="0" destOrd="0" presId="urn:microsoft.com/office/officeart/2005/8/layout/hierarchy3"/>
    <dgm:cxn modelId="{DC152E00-028A-4449-BE3B-E056BEACFABB}" type="presOf" srcId="{02CCF95F-B316-7348-8E5A-3EDE3EB31081}" destId="{D8D97DFA-A679-BA42-9FA4-97D647A211E6}" srcOrd="0" destOrd="0" presId="urn:microsoft.com/office/officeart/2005/8/layout/hierarchy3"/>
    <dgm:cxn modelId="{0A9AC97A-19A0-3D4B-AC17-3C8D1602F5CD}" srcId="{05C0639B-1A28-A248-AD99-69F127F613A4}" destId="{02CCF95F-B316-7348-8E5A-3EDE3EB31081}" srcOrd="0" destOrd="0" parTransId="{8A61E96F-1430-1F4D-8710-99A1293EE443}" sibTransId="{14D31E5D-4D46-0A4F-B01F-6588DF3EF76E}"/>
    <dgm:cxn modelId="{1EAB23C2-1E51-44C0-9DF3-E76D7C0751E3}" type="presParOf" srcId="{C0826B76-0E75-2C49-BBA2-8C4D6BD54C4D}" destId="{B559376B-C200-4A4C-ABFF-364168D71F35}" srcOrd="0" destOrd="0" presId="urn:microsoft.com/office/officeart/2005/8/layout/hierarchy3"/>
    <dgm:cxn modelId="{3562219D-4300-4ABB-9522-C308CCB32158}" type="presParOf" srcId="{B559376B-C200-4A4C-ABFF-364168D71F35}" destId="{D5216BEB-546F-3D48-8D89-1C9979F9CD52}" srcOrd="0" destOrd="0" presId="urn:microsoft.com/office/officeart/2005/8/layout/hierarchy3"/>
    <dgm:cxn modelId="{71AC5A65-EDBD-49A2-AB13-DFC88BB43605}" type="presParOf" srcId="{D5216BEB-546F-3D48-8D89-1C9979F9CD52}" destId="{BC878635-8150-6643-B624-FE82E2DC516C}" srcOrd="0" destOrd="0" presId="urn:microsoft.com/office/officeart/2005/8/layout/hierarchy3"/>
    <dgm:cxn modelId="{AB435EAC-84AA-4199-A948-FE0BA4AB627C}" type="presParOf" srcId="{D5216BEB-546F-3D48-8D89-1C9979F9CD52}" destId="{8F9456F1-186A-124A-8EB6-46A2B607FDD9}" srcOrd="1" destOrd="0" presId="urn:microsoft.com/office/officeart/2005/8/layout/hierarchy3"/>
    <dgm:cxn modelId="{61A97072-5672-40F1-AB2F-F3E63A18765A}" type="presParOf" srcId="{B559376B-C200-4A4C-ABFF-364168D71F35}" destId="{579F1B56-C36F-2C4C-A39A-DEB5D1EC08AD}" srcOrd="1" destOrd="0" presId="urn:microsoft.com/office/officeart/2005/8/layout/hierarchy3"/>
    <dgm:cxn modelId="{A77805A7-CCEB-4382-9C26-1E4E77F5EBB6}" type="presParOf" srcId="{579F1B56-C36F-2C4C-A39A-DEB5D1EC08AD}" destId="{CD792240-9882-AF42-87D8-3E16FCC452A4}" srcOrd="0" destOrd="0" presId="urn:microsoft.com/office/officeart/2005/8/layout/hierarchy3"/>
    <dgm:cxn modelId="{27DB3CF4-D47F-4503-98A6-A04D55090ABA}" type="presParOf" srcId="{579F1B56-C36F-2C4C-A39A-DEB5D1EC08AD}" destId="{D8D97DFA-A679-BA42-9FA4-97D647A211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FAA5-855C-4BDD-A85C-CF63C122537C}">
      <dsp:nvSpPr>
        <dsp:cNvPr id="0" name=""/>
        <dsp:cNvSpPr/>
      </dsp:nvSpPr>
      <dsp:spPr>
        <a:xfrm>
          <a:off x="0" y="1639603"/>
          <a:ext cx="11694694" cy="871688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B3C12F-CC47-4931-9FB2-ED9AB5CDDFBE}">
      <dsp:nvSpPr>
        <dsp:cNvPr id="0" name=""/>
        <dsp:cNvSpPr/>
      </dsp:nvSpPr>
      <dsp:spPr>
        <a:xfrm>
          <a:off x="4397" y="0"/>
          <a:ext cx="177964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Solvencia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-Liberación de tarifas.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-Reglas para reservas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-Margen de Solvencia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-Tablas de mortalidad</a:t>
          </a:r>
          <a:endParaRPr lang="es-MX" sz="1200" kern="1200" dirty="0">
            <a:latin typeface="+mj-lt"/>
          </a:endParaRPr>
        </a:p>
      </dsp:txBody>
      <dsp:txXfrm>
        <a:off x="4397" y="0"/>
        <a:ext cx="1779649" cy="1660358"/>
      </dsp:txXfrm>
    </dsp:sp>
    <dsp:sp modelId="{CE3A3C78-A2A7-4E3D-A25E-598F0F4C3A18}">
      <dsp:nvSpPr>
        <dsp:cNvPr id="0" name=""/>
        <dsp:cNvSpPr/>
      </dsp:nvSpPr>
      <dsp:spPr>
        <a:xfrm>
          <a:off x="68667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0A2E7-AC39-4AB5-AAD0-BD8B2C7F5519}">
      <dsp:nvSpPr>
        <dsp:cNvPr id="0" name=""/>
        <dsp:cNvSpPr/>
      </dsp:nvSpPr>
      <dsp:spPr>
        <a:xfrm>
          <a:off x="1845268" y="2490537"/>
          <a:ext cx="1761270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1993-1995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Apertura de los mercados.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IBNR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Creación de los </a:t>
          </a:r>
          <a:r>
            <a:rPr lang="es-MX" sz="1200" b="1" kern="1200" dirty="0" smtClean="0">
              <a:latin typeface="+mj-lt"/>
            </a:rPr>
            <a:t>sistemas estadísticos.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IAIS &amp; OCDE</a:t>
          </a:r>
          <a:endParaRPr lang="es-MX" sz="1200" kern="1200" dirty="0">
            <a:latin typeface="+mj-lt"/>
          </a:endParaRPr>
        </a:p>
      </dsp:txBody>
      <dsp:txXfrm>
        <a:off x="1845268" y="2490537"/>
        <a:ext cx="1761270" cy="1660358"/>
      </dsp:txXfrm>
    </dsp:sp>
    <dsp:sp modelId="{10907C1B-20E9-4A8B-875D-1CDE0678D34A}">
      <dsp:nvSpPr>
        <dsp:cNvPr id="0" name=""/>
        <dsp:cNvSpPr/>
      </dsp:nvSpPr>
      <dsp:spPr>
        <a:xfrm>
          <a:off x="251835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1A4E4-C8BA-4D9D-BD44-10887C664D12}">
      <dsp:nvSpPr>
        <dsp:cNvPr id="0" name=""/>
        <dsp:cNvSpPr/>
      </dsp:nvSpPr>
      <dsp:spPr>
        <a:xfrm>
          <a:off x="3667760" y="0"/>
          <a:ext cx="1376505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Supervisión basada en riesgo / </a:t>
          </a:r>
          <a:r>
            <a:rPr lang="es-MX" sz="1200" kern="1200" dirty="0" smtClean="0">
              <a:latin typeface="+mj-lt"/>
            </a:rPr>
            <a:t>supervisión de reaseguro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3667760" y="0"/>
        <a:ext cx="1376505" cy="1660358"/>
      </dsp:txXfrm>
    </dsp:sp>
    <dsp:sp modelId="{5ECD232D-1119-4B27-934B-37C1E376AF82}">
      <dsp:nvSpPr>
        <dsp:cNvPr id="0" name=""/>
        <dsp:cNvSpPr/>
      </dsp:nvSpPr>
      <dsp:spPr>
        <a:xfrm>
          <a:off x="414846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14283-D8FC-462F-B0AF-4075889686D0}">
      <dsp:nvSpPr>
        <dsp:cNvPr id="0" name=""/>
        <dsp:cNvSpPr/>
      </dsp:nvSpPr>
      <dsp:spPr>
        <a:xfrm>
          <a:off x="5093548" y="2490537"/>
          <a:ext cx="206792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2004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Reservas suficientes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Solvencia Dinámica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Fortalecimiento del </a:t>
          </a:r>
          <a:r>
            <a:rPr lang="es-MX" sz="1200" b="1" kern="1200" dirty="0" smtClean="0">
              <a:latin typeface="+mj-lt"/>
            </a:rPr>
            <a:t>auditor externo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Sistema de registro de productos vía internet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</dsp:txBody>
      <dsp:txXfrm>
        <a:off x="5093548" y="2490537"/>
        <a:ext cx="2067929" cy="1660358"/>
      </dsp:txXfrm>
    </dsp:sp>
    <dsp:sp modelId="{8125FBD0-EEC6-419F-AECA-E9263DF2E138}">
      <dsp:nvSpPr>
        <dsp:cNvPr id="0" name=""/>
        <dsp:cNvSpPr/>
      </dsp:nvSpPr>
      <dsp:spPr>
        <a:xfrm>
          <a:off x="593190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FB0D0-33C8-4359-950C-A4E449D036CA}">
      <dsp:nvSpPr>
        <dsp:cNvPr id="0" name=""/>
        <dsp:cNvSpPr/>
      </dsp:nvSpPr>
      <dsp:spPr>
        <a:xfrm>
          <a:off x="7234638" y="0"/>
          <a:ext cx="1516604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2007  - 2013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Inicio de proyecto de nueva legislación “tipo Solvencia II”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Promulgación de la nueva Ley (LISF)</a:t>
          </a:r>
          <a:endParaRPr lang="es-MX" sz="1200" kern="1200" dirty="0">
            <a:latin typeface="+mj-lt"/>
          </a:endParaRPr>
        </a:p>
      </dsp:txBody>
      <dsp:txXfrm>
        <a:off x="7234638" y="0"/>
        <a:ext cx="1516604" cy="1660358"/>
      </dsp:txXfrm>
    </dsp:sp>
    <dsp:sp modelId="{1169F42E-5A03-48C2-B08F-815AD3B90739}">
      <dsp:nvSpPr>
        <dsp:cNvPr id="0" name=""/>
        <dsp:cNvSpPr/>
      </dsp:nvSpPr>
      <dsp:spPr>
        <a:xfrm>
          <a:off x="7785395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E5F53-E358-4D4C-97EF-B0238C06677F}">
      <dsp:nvSpPr>
        <dsp:cNvPr id="0" name=""/>
        <dsp:cNvSpPr/>
      </dsp:nvSpPr>
      <dsp:spPr>
        <a:xfrm>
          <a:off x="8812464" y="2490537"/>
          <a:ext cx="1708362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2015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Entrada en vigor de la LISF: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Se </a:t>
          </a: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kern="1200" dirty="0">
            <a:solidFill>
              <a:srgbClr val="FF0000"/>
            </a:solidFill>
            <a:latin typeface="+mj-lt"/>
          </a:endParaRPr>
        </a:p>
      </dsp:txBody>
      <dsp:txXfrm>
        <a:off x="8812464" y="2490537"/>
        <a:ext cx="1708362" cy="1660358"/>
      </dsp:txXfrm>
    </dsp:sp>
    <dsp:sp modelId="{742D5E53-D9EA-496B-978F-3BE10CA024FF}">
      <dsp:nvSpPr>
        <dsp:cNvPr id="0" name=""/>
        <dsp:cNvSpPr/>
      </dsp:nvSpPr>
      <dsp:spPr>
        <a:xfrm>
          <a:off x="9459101" y="1867903"/>
          <a:ext cx="415089" cy="415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FAA5-855C-4BDD-A85C-CF63C122537C}">
      <dsp:nvSpPr>
        <dsp:cNvPr id="0" name=""/>
        <dsp:cNvSpPr/>
      </dsp:nvSpPr>
      <dsp:spPr>
        <a:xfrm>
          <a:off x="0" y="1639603"/>
          <a:ext cx="11694694" cy="871688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B3C12F-CC47-4931-9FB2-ED9AB5CDDFBE}">
      <dsp:nvSpPr>
        <dsp:cNvPr id="0" name=""/>
        <dsp:cNvSpPr/>
      </dsp:nvSpPr>
      <dsp:spPr>
        <a:xfrm>
          <a:off x="4397" y="0"/>
          <a:ext cx="177964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Solvencia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-Liberación de tarifas.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-Reglas para reservas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-Margen de Solvencia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-Tablas de mortalidad</a:t>
          </a:r>
          <a:endParaRPr lang="es-MX" sz="1200" kern="1200" dirty="0">
            <a:latin typeface="+mj-lt"/>
          </a:endParaRPr>
        </a:p>
      </dsp:txBody>
      <dsp:txXfrm>
        <a:off x="4397" y="0"/>
        <a:ext cx="1779649" cy="1660358"/>
      </dsp:txXfrm>
    </dsp:sp>
    <dsp:sp modelId="{CE3A3C78-A2A7-4E3D-A25E-598F0F4C3A18}">
      <dsp:nvSpPr>
        <dsp:cNvPr id="0" name=""/>
        <dsp:cNvSpPr/>
      </dsp:nvSpPr>
      <dsp:spPr>
        <a:xfrm>
          <a:off x="68667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0A2E7-AC39-4AB5-AAD0-BD8B2C7F5519}">
      <dsp:nvSpPr>
        <dsp:cNvPr id="0" name=""/>
        <dsp:cNvSpPr/>
      </dsp:nvSpPr>
      <dsp:spPr>
        <a:xfrm>
          <a:off x="1845268" y="2490537"/>
          <a:ext cx="1761270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1993-1995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Apertura de los mercados.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IBNR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Creación de los </a:t>
          </a:r>
          <a:r>
            <a:rPr lang="es-MX" sz="1200" b="1" kern="1200" dirty="0" smtClean="0">
              <a:latin typeface="+mj-lt"/>
            </a:rPr>
            <a:t>sistemas estadísticos.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IAIS &amp; OCDE</a:t>
          </a:r>
          <a:endParaRPr lang="es-MX" sz="1200" kern="1200" dirty="0">
            <a:latin typeface="+mj-lt"/>
          </a:endParaRPr>
        </a:p>
      </dsp:txBody>
      <dsp:txXfrm>
        <a:off x="1845268" y="2490537"/>
        <a:ext cx="1761270" cy="1660358"/>
      </dsp:txXfrm>
    </dsp:sp>
    <dsp:sp modelId="{10907C1B-20E9-4A8B-875D-1CDE0678D34A}">
      <dsp:nvSpPr>
        <dsp:cNvPr id="0" name=""/>
        <dsp:cNvSpPr/>
      </dsp:nvSpPr>
      <dsp:spPr>
        <a:xfrm>
          <a:off x="251835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1A4E4-C8BA-4D9D-BD44-10887C664D12}">
      <dsp:nvSpPr>
        <dsp:cNvPr id="0" name=""/>
        <dsp:cNvSpPr/>
      </dsp:nvSpPr>
      <dsp:spPr>
        <a:xfrm>
          <a:off x="3667760" y="0"/>
          <a:ext cx="1376505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Supervisión basada en riesgo / </a:t>
          </a:r>
          <a:r>
            <a:rPr lang="es-MX" sz="1200" kern="1200" dirty="0" smtClean="0">
              <a:latin typeface="+mj-lt"/>
            </a:rPr>
            <a:t>supervisión de reaseguro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3667760" y="0"/>
        <a:ext cx="1376505" cy="1660358"/>
      </dsp:txXfrm>
    </dsp:sp>
    <dsp:sp modelId="{5ECD232D-1119-4B27-934B-37C1E376AF82}">
      <dsp:nvSpPr>
        <dsp:cNvPr id="0" name=""/>
        <dsp:cNvSpPr/>
      </dsp:nvSpPr>
      <dsp:spPr>
        <a:xfrm>
          <a:off x="414846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14283-D8FC-462F-B0AF-4075889686D0}">
      <dsp:nvSpPr>
        <dsp:cNvPr id="0" name=""/>
        <dsp:cNvSpPr/>
      </dsp:nvSpPr>
      <dsp:spPr>
        <a:xfrm>
          <a:off x="5093548" y="2490537"/>
          <a:ext cx="206792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2004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Reservas suficientes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Solvencia Dinámica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Fortalecimiento del </a:t>
          </a:r>
          <a:r>
            <a:rPr lang="es-MX" sz="1200" b="1" kern="1200" dirty="0" smtClean="0">
              <a:latin typeface="+mj-lt"/>
            </a:rPr>
            <a:t>auditor externo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Sistema de registro de productos vía internet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</dsp:txBody>
      <dsp:txXfrm>
        <a:off x="5093548" y="2490537"/>
        <a:ext cx="2067929" cy="1660358"/>
      </dsp:txXfrm>
    </dsp:sp>
    <dsp:sp modelId="{8125FBD0-EEC6-419F-AECA-E9263DF2E138}">
      <dsp:nvSpPr>
        <dsp:cNvPr id="0" name=""/>
        <dsp:cNvSpPr/>
      </dsp:nvSpPr>
      <dsp:spPr>
        <a:xfrm>
          <a:off x="593190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FB0D0-33C8-4359-950C-A4E449D036CA}">
      <dsp:nvSpPr>
        <dsp:cNvPr id="0" name=""/>
        <dsp:cNvSpPr/>
      </dsp:nvSpPr>
      <dsp:spPr>
        <a:xfrm>
          <a:off x="7234638" y="0"/>
          <a:ext cx="1516604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2007  - 2013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Inicio de proyecto de nueva legislación “tipo Solvencia II”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Promulgación de la nueva Ley (LISF)</a:t>
          </a:r>
          <a:endParaRPr lang="es-MX" sz="1200" kern="1200" dirty="0">
            <a:latin typeface="+mj-lt"/>
          </a:endParaRPr>
        </a:p>
      </dsp:txBody>
      <dsp:txXfrm>
        <a:off x="7234638" y="0"/>
        <a:ext cx="1516604" cy="1660358"/>
      </dsp:txXfrm>
    </dsp:sp>
    <dsp:sp modelId="{1169F42E-5A03-48C2-B08F-815AD3B90739}">
      <dsp:nvSpPr>
        <dsp:cNvPr id="0" name=""/>
        <dsp:cNvSpPr/>
      </dsp:nvSpPr>
      <dsp:spPr>
        <a:xfrm>
          <a:off x="7785395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E5F53-E358-4D4C-97EF-B0238C06677F}">
      <dsp:nvSpPr>
        <dsp:cNvPr id="0" name=""/>
        <dsp:cNvSpPr/>
      </dsp:nvSpPr>
      <dsp:spPr>
        <a:xfrm>
          <a:off x="8812464" y="2490537"/>
          <a:ext cx="1708362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2015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Entrada en vigor de la LISF: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Se </a:t>
          </a: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kern="1200" dirty="0">
            <a:solidFill>
              <a:srgbClr val="FF0000"/>
            </a:solidFill>
            <a:latin typeface="+mj-lt"/>
          </a:endParaRPr>
        </a:p>
      </dsp:txBody>
      <dsp:txXfrm>
        <a:off x="8812464" y="2490537"/>
        <a:ext cx="1708362" cy="1660358"/>
      </dsp:txXfrm>
    </dsp:sp>
    <dsp:sp modelId="{742D5E53-D9EA-496B-978F-3BE10CA024FF}">
      <dsp:nvSpPr>
        <dsp:cNvPr id="0" name=""/>
        <dsp:cNvSpPr/>
      </dsp:nvSpPr>
      <dsp:spPr>
        <a:xfrm>
          <a:off x="9459101" y="1867903"/>
          <a:ext cx="415089" cy="415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FAA5-855C-4BDD-A85C-CF63C122537C}">
      <dsp:nvSpPr>
        <dsp:cNvPr id="0" name=""/>
        <dsp:cNvSpPr/>
      </dsp:nvSpPr>
      <dsp:spPr>
        <a:xfrm>
          <a:off x="0" y="1639603"/>
          <a:ext cx="11694694" cy="871688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B3C12F-CC47-4931-9FB2-ED9AB5CDDFBE}">
      <dsp:nvSpPr>
        <dsp:cNvPr id="0" name=""/>
        <dsp:cNvSpPr/>
      </dsp:nvSpPr>
      <dsp:spPr>
        <a:xfrm>
          <a:off x="4397" y="0"/>
          <a:ext cx="177964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Solvencia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-Liberación de tarifas.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-Reglas para reservas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-Margen de Solvencia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-Tablas de mortalidad</a:t>
          </a:r>
          <a:endParaRPr lang="es-MX" sz="1200" kern="1200" dirty="0">
            <a:latin typeface="+mj-lt"/>
          </a:endParaRPr>
        </a:p>
      </dsp:txBody>
      <dsp:txXfrm>
        <a:off x="4397" y="0"/>
        <a:ext cx="1779649" cy="1660358"/>
      </dsp:txXfrm>
    </dsp:sp>
    <dsp:sp modelId="{CE3A3C78-A2A7-4E3D-A25E-598F0F4C3A18}">
      <dsp:nvSpPr>
        <dsp:cNvPr id="0" name=""/>
        <dsp:cNvSpPr/>
      </dsp:nvSpPr>
      <dsp:spPr>
        <a:xfrm>
          <a:off x="68667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0A2E7-AC39-4AB5-AAD0-BD8B2C7F5519}">
      <dsp:nvSpPr>
        <dsp:cNvPr id="0" name=""/>
        <dsp:cNvSpPr/>
      </dsp:nvSpPr>
      <dsp:spPr>
        <a:xfrm>
          <a:off x="1845268" y="2490537"/>
          <a:ext cx="1761270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1993-1995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Apertura de los mercados.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IBNR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Creación de los </a:t>
          </a:r>
          <a:r>
            <a:rPr lang="es-MX" sz="1200" b="1" kern="1200" dirty="0" smtClean="0">
              <a:latin typeface="+mj-lt"/>
            </a:rPr>
            <a:t>sistemas estadísticos.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IAIS &amp; OCDE</a:t>
          </a:r>
          <a:endParaRPr lang="es-MX" sz="1200" kern="1200" dirty="0">
            <a:latin typeface="+mj-lt"/>
          </a:endParaRPr>
        </a:p>
      </dsp:txBody>
      <dsp:txXfrm>
        <a:off x="1845268" y="2490537"/>
        <a:ext cx="1761270" cy="1660358"/>
      </dsp:txXfrm>
    </dsp:sp>
    <dsp:sp modelId="{10907C1B-20E9-4A8B-875D-1CDE0678D34A}">
      <dsp:nvSpPr>
        <dsp:cNvPr id="0" name=""/>
        <dsp:cNvSpPr/>
      </dsp:nvSpPr>
      <dsp:spPr>
        <a:xfrm>
          <a:off x="251835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1A4E4-C8BA-4D9D-BD44-10887C664D12}">
      <dsp:nvSpPr>
        <dsp:cNvPr id="0" name=""/>
        <dsp:cNvSpPr/>
      </dsp:nvSpPr>
      <dsp:spPr>
        <a:xfrm>
          <a:off x="3667760" y="0"/>
          <a:ext cx="1376505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Supervisión basada en riesgo / </a:t>
          </a:r>
          <a:r>
            <a:rPr lang="es-MX" sz="1200" kern="1200" dirty="0" smtClean="0">
              <a:latin typeface="+mj-lt"/>
            </a:rPr>
            <a:t>supervisión de reaseguro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3667760" y="0"/>
        <a:ext cx="1376505" cy="1660358"/>
      </dsp:txXfrm>
    </dsp:sp>
    <dsp:sp modelId="{5ECD232D-1119-4B27-934B-37C1E376AF82}">
      <dsp:nvSpPr>
        <dsp:cNvPr id="0" name=""/>
        <dsp:cNvSpPr/>
      </dsp:nvSpPr>
      <dsp:spPr>
        <a:xfrm>
          <a:off x="414846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14283-D8FC-462F-B0AF-4075889686D0}">
      <dsp:nvSpPr>
        <dsp:cNvPr id="0" name=""/>
        <dsp:cNvSpPr/>
      </dsp:nvSpPr>
      <dsp:spPr>
        <a:xfrm>
          <a:off x="5093548" y="2490537"/>
          <a:ext cx="206792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2004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Reservas suficientes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Solvencia Dinámica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Fortalecimiento del </a:t>
          </a:r>
          <a:r>
            <a:rPr lang="es-MX" sz="1200" b="1" kern="1200" dirty="0" smtClean="0">
              <a:latin typeface="+mj-lt"/>
            </a:rPr>
            <a:t>auditor externo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Sistema de registro de productos vía internet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</dsp:txBody>
      <dsp:txXfrm>
        <a:off x="5093548" y="2490537"/>
        <a:ext cx="2067929" cy="1660358"/>
      </dsp:txXfrm>
    </dsp:sp>
    <dsp:sp modelId="{8125FBD0-EEC6-419F-AECA-E9263DF2E138}">
      <dsp:nvSpPr>
        <dsp:cNvPr id="0" name=""/>
        <dsp:cNvSpPr/>
      </dsp:nvSpPr>
      <dsp:spPr>
        <a:xfrm>
          <a:off x="593190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FB0D0-33C8-4359-950C-A4E449D036CA}">
      <dsp:nvSpPr>
        <dsp:cNvPr id="0" name=""/>
        <dsp:cNvSpPr/>
      </dsp:nvSpPr>
      <dsp:spPr>
        <a:xfrm>
          <a:off x="7234638" y="0"/>
          <a:ext cx="1516604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2007  - 2013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Inicio de proyecto de nueva legislación “tipo Solvencia II”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Promulgación de la nueva Ley (LISF)</a:t>
          </a:r>
          <a:endParaRPr lang="es-MX" sz="1200" kern="1200" dirty="0">
            <a:latin typeface="+mj-lt"/>
          </a:endParaRPr>
        </a:p>
      </dsp:txBody>
      <dsp:txXfrm>
        <a:off x="7234638" y="0"/>
        <a:ext cx="1516604" cy="1660358"/>
      </dsp:txXfrm>
    </dsp:sp>
    <dsp:sp modelId="{1169F42E-5A03-48C2-B08F-815AD3B90739}">
      <dsp:nvSpPr>
        <dsp:cNvPr id="0" name=""/>
        <dsp:cNvSpPr/>
      </dsp:nvSpPr>
      <dsp:spPr>
        <a:xfrm>
          <a:off x="7785395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E5F53-E358-4D4C-97EF-B0238C06677F}">
      <dsp:nvSpPr>
        <dsp:cNvPr id="0" name=""/>
        <dsp:cNvSpPr/>
      </dsp:nvSpPr>
      <dsp:spPr>
        <a:xfrm>
          <a:off x="8812464" y="2490537"/>
          <a:ext cx="1708362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2015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Entrada en vigor de la LISF: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Se </a:t>
          </a: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kern="1200" dirty="0">
            <a:solidFill>
              <a:srgbClr val="FF0000"/>
            </a:solidFill>
            <a:latin typeface="+mj-lt"/>
          </a:endParaRPr>
        </a:p>
      </dsp:txBody>
      <dsp:txXfrm>
        <a:off x="8812464" y="2490537"/>
        <a:ext cx="1708362" cy="1660358"/>
      </dsp:txXfrm>
    </dsp:sp>
    <dsp:sp modelId="{742D5E53-D9EA-496B-978F-3BE10CA024FF}">
      <dsp:nvSpPr>
        <dsp:cNvPr id="0" name=""/>
        <dsp:cNvSpPr/>
      </dsp:nvSpPr>
      <dsp:spPr>
        <a:xfrm>
          <a:off x="9459101" y="1867903"/>
          <a:ext cx="415089" cy="415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FAA5-855C-4BDD-A85C-CF63C122537C}">
      <dsp:nvSpPr>
        <dsp:cNvPr id="0" name=""/>
        <dsp:cNvSpPr/>
      </dsp:nvSpPr>
      <dsp:spPr>
        <a:xfrm>
          <a:off x="0" y="1639603"/>
          <a:ext cx="11694694" cy="871688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B3C12F-CC47-4931-9FB2-ED9AB5CDDFBE}">
      <dsp:nvSpPr>
        <dsp:cNvPr id="0" name=""/>
        <dsp:cNvSpPr/>
      </dsp:nvSpPr>
      <dsp:spPr>
        <a:xfrm>
          <a:off x="4397" y="0"/>
          <a:ext cx="177964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Solvencia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-Liberación de tarifas.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-Reglas para reservas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-Margen de Solvencia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-Tablas de mortalidad</a:t>
          </a:r>
          <a:endParaRPr lang="es-MX" sz="1200" kern="1200" dirty="0">
            <a:latin typeface="+mj-lt"/>
          </a:endParaRPr>
        </a:p>
      </dsp:txBody>
      <dsp:txXfrm>
        <a:off x="4397" y="0"/>
        <a:ext cx="1779649" cy="1660358"/>
      </dsp:txXfrm>
    </dsp:sp>
    <dsp:sp modelId="{CE3A3C78-A2A7-4E3D-A25E-598F0F4C3A18}">
      <dsp:nvSpPr>
        <dsp:cNvPr id="0" name=""/>
        <dsp:cNvSpPr/>
      </dsp:nvSpPr>
      <dsp:spPr>
        <a:xfrm>
          <a:off x="68667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0A2E7-AC39-4AB5-AAD0-BD8B2C7F5519}">
      <dsp:nvSpPr>
        <dsp:cNvPr id="0" name=""/>
        <dsp:cNvSpPr/>
      </dsp:nvSpPr>
      <dsp:spPr>
        <a:xfrm>
          <a:off x="1845268" y="2490537"/>
          <a:ext cx="1761270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1993-1995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Apertura de los mercados.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IBNR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j-lt"/>
            </a:rPr>
            <a:t>- Creación de los </a:t>
          </a:r>
          <a:r>
            <a:rPr lang="es-MX" sz="1200" b="1" kern="1200" dirty="0" smtClean="0">
              <a:latin typeface="+mj-lt"/>
            </a:rPr>
            <a:t>sistemas estadísticos.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IAIS &amp; OCDE</a:t>
          </a:r>
          <a:endParaRPr lang="es-MX" sz="1200" kern="1200" dirty="0">
            <a:latin typeface="+mj-lt"/>
          </a:endParaRPr>
        </a:p>
      </dsp:txBody>
      <dsp:txXfrm>
        <a:off x="1845268" y="2490537"/>
        <a:ext cx="1761270" cy="1660358"/>
      </dsp:txXfrm>
    </dsp:sp>
    <dsp:sp modelId="{10907C1B-20E9-4A8B-875D-1CDE0678D34A}">
      <dsp:nvSpPr>
        <dsp:cNvPr id="0" name=""/>
        <dsp:cNvSpPr/>
      </dsp:nvSpPr>
      <dsp:spPr>
        <a:xfrm>
          <a:off x="251835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1A4E4-C8BA-4D9D-BD44-10887C664D12}">
      <dsp:nvSpPr>
        <dsp:cNvPr id="0" name=""/>
        <dsp:cNvSpPr/>
      </dsp:nvSpPr>
      <dsp:spPr>
        <a:xfrm>
          <a:off x="3667760" y="0"/>
          <a:ext cx="1376505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1997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Supervisión basada en riesgo / </a:t>
          </a:r>
          <a:r>
            <a:rPr lang="es-MX" sz="1200" kern="1200" dirty="0" smtClean="0">
              <a:latin typeface="+mj-lt"/>
            </a:rPr>
            <a:t>supervisión de reaseguro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/>
        </a:p>
      </dsp:txBody>
      <dsp:txXfrm>
        <a:off x="3667760" y="0"/>
        <a:ext cx="1376505" cy="1660358"/>
      </dsp:txXfrm>
    </dsp:sp>
    <dsp:sp modelId="{5ECD232D-1119-4B27-934B-37C1E376AF82}">
      <dsp:nvSpPr>
        <dsp:cNvPr id="0" name=""/>
        <dsp:cNvSpPr/>
      </dsp:nvSpPr>
      <dsp:spPr>
        <a:xfrm>
          <a:off x="4148468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14283-D8FC-462F-B0AF-4075889686D0}">
      <dsp:nvSpPr>
        <dsp:cNvPr id="0" name=""/>
        <dsp:cNvSpPr/>
      </dsp:nvSpPr>
      <dsp:spPr>
        <a:xfrm>
          <a:off x="5093548" y="2490537"/>
          <a:ext cx="2067929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2004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Estándares actuariales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+mj-lt"/>
            </a:rPr>
            <a:t>- Certificación de actuarios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Reservas suficientes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</a:t>
          </a:r>
          <a:r>
            <a:rPr lang="es-MX" sz="1200" b="1" kern="1200" dirty="0" smtClean="0">
              <a:latin typeface="+mj-lt"/>
            </a:rPr>
            <a:t>Solvencia Dinámica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Fortalecimiento del </a:t>
          </a:r>
          <a:r>
            <a:rPr lang="es-MX" sz="1200" b="1" kern="1200" dirty="0" smtClean="0">
              <a:latin typeface="+mj-lt"/>
            </a:rPr>
            <a:t>auditor externo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Sistema de registro de productos vía internet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</dsp:txBody>
      <dsp:txXfrm>
        <a:off x="5093548" y="2490537"/>
        <a:ext cx="2067929" cy="1660358"/>
      </dsp:txXfrm>
    </dsp:sp>
    <dsp:sp modelId="{8125FBD0-EEC6-419F-AECA-E9263DF2E138}">
      <dsp:nvSpPr>
        <dsp:cNvPr id="0" name=""/>
        <dsp:cNvSpPr/>
      </dsp:nvSpPr>
      <dsp:spPr>
        <a:xfrm>
          <a:off x="5931907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AFB0D0-33C8-4359-950C-A4E449D036CA}">
      <dsp:nvSpPr>
        <dsp:cNvPr id="0" name=""/>
        <dsp:cNvSpPr/>
      </dsp:nvSpPr>
      <dsp:spPr>
        <a:xfrm>
          <a:off x="7234638" y="0"/>
          <a:ext cx="1516604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2007  - 2013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Inicio de proyecto de nueva legislación “tipo Solvencia II”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Promulgación de la nueva Ley (LISF)</a:t>
          </a:r>
          <a:endParaRPr lang="es-MX" sz="1200" kern="1200" dirty="0">
            <a:latin typeface="+mj-lt"/>
          </a:endParaRPr>
        </a:p>
      </dsp:txBody>
      <dsp:txXfrm>
        <a:off x="7234638" y="0"/>
        <a:ext cx="1516604" cy="1660358"/>
      </dsp:txXfrm>
    </dsp:sp>
    <dsp:sp modelId="{1169F42E-5A03-48C2-B08F-815AD3B90739}">
      <dsp:nvSpPr>
        <dsp:cNvPr id="0" name=""/>
        <dsp:cNvSpPr/>
      </dsp:nvSpPr>
      <dsp:spPr>
        <a:xfrm>
          <a:off x="7785395" y="1867903"/>
          <a:ext cx="415089" cy="415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3E5F53-E358-4D4C-97EF-B0238C06677F}">
      <dsp:nvSpPr>
        <dsp:cNvPr id="0" name=""/>
        <dsp:cNvSpPr/>
      </dsp:nvSpPr>
      <dsp:spPr>
        <a:xfrm>
          <a:off x="8812464" y="2490537"/>
          <a:ext cx="1708362" cy="16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latin typeface="+mj-lt"/>
            </a:rPr>
            <a:t>2015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Entrada en vigor de la LISF: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j-lt"/>
            </a:rPr>
            <a:t>- Se </a:t>
          </a: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fortalece la función actuarial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rgbClr val="FF0000"/>
              </a:solidFill>
              <a:latin typeface="+mj-lt"/>
            </a:rPr>
            <a:t>- Equivalencia con Solvencia II</a:t>
          </a:r>
          <a:endParaRPr lang="es-MX" sz="1200" b="1" kern="1200" dirty="0">
            <a:solidFill>
              <a:srgbClr val="FF0000"/>
            </a:solidFill>
            <a:latin typeface="+mj-lt"/>
          </a:endParaRPr>
        </a:p>
      </dsp:txBody>
      <dsp:txXfrm>
        <a:off x="8812464" y="2490537"/>
        <a:ext cx="1708362" cy="1660358"/>
      </dsp:txXfrm>
    </dsp:sp>
    <dsp:sp modelId="{742D5E53-D9EA-496B-978F-3BE10CA024FF}">
      <dsp:nvSpPr>
        <dsp:cNvPr id="0" name=""/>
        <dsp:cNvSpPr/>
      </dsp:nvSpPr>
      <dsp:spPr>
        <a:xfrm>
          <a:off x="9459101" y="1867903"/>
          <a:ext cx="415089" cy="415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635-8150-6643-B624-FE82E2DC516C}">
      <dsp:nvSpPr>
        <dsp:cNvPr id="0" name=""/>
        <dsp:cNvSpPr/>
      </dsp:nvSpPr>
      <dsp:spPr>
        <a:xfrm>
          <a:off x="3231" y="442847"/>
          <a:ext cx="2213956" cy="3960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ELEMENTOS </a:t>
          </a: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CUANTITATIVOS</a:t>
          </a:r>
          <a:endParaRPr lang="es-ES" sz="1200" b="1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31" y="454447"/>
        <a:ext cx="2190756" cy="372865"/>
      </dsp:txXfrm>
    </dsp:sp>
    <dsp:sp modelId="{CD792240-9882-AF42-87D8-3E16FCC452A4}">
      <dsp:nvSpPr>
        <dsp:cNvPr id="0" name=""/>
        <dsp:cNvSpPr/>
      </dsp:nvSpPr>
      <dsp:spPr>
        <a:xfrm>
          <a:off x="224626" y="838913"/>
          <a:ext cx="221395" cy="190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985"/>
              </a:lnTo>
              <a:lnTo>
                <a:pt x="221395" y="19039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97DFA-A679-BA42-9FA4-97D647A211E6}">
      <dsp:nvSpPr>
        <dsp:cNvPr id="0" name=""/>
        <dsp:cNvSpPr/>
      </dsp:nvSpPr>
      <dsp:spPr>
        <a:xfrm>
          <a:off x="446022" y="1115657"/>
          <a:ext cx="2157349" cy="3254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 Reservas técnicas basadas en  BEL + margen de riesgo.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Modelo estándar y modelos internos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rPr>
            <a:t>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cálculo del RCS (al 99.5%)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Agregación y mitigación de riesgos.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Fondos propios para cubrir el RCS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Generación de balance económico.</a:t>
          </a:r>
          <a:endParaRPr lang="es-ES" sz="1200" b="0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9209" y="1178844"/>
        <a:ext cx="2030975" cy="3128108"/>
      </dsp:txXfrm>
    </dsp:sp>
    <dsp:sp modelId="{68DA0585-9600-4A48-849D-F2474056DE26}">
      <dsp:nvSpPr>
        <dsp:cNvPr id="0" name=""/>
        <dsp:cNvSpPr/>
      </dsp:nvSpPr>
      <dsp:spPr>
        <a:xfrm>
          <a:off x="2770676" y="442847"/>
          <a:ext cx="2213956" cy="433691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REVISIÓN Y CONTROL</a:t>
          </a:r>
          <a:endParaRPr lang="es-ES" sz="1200" b="1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83378" y="455549"/>
        <a:ext cx="2188552" cy="408287"/>
      </dsp:txXfrm>
    </dsp:sp>
    <dsp:sp modelId="{59F4358D-8EDB-CF4A-95DC-C3D424C7E361}">
      <dsp:nvSpPr>
        <dsp:cNvPr id="0" name=""/>
        <dsp:cNvSpPr/>
      </dsp:nvSpPr>
      <dsp:spPr>
        <a:xfrm>
          <a:off x="2992072" y="876539"/>
          <a:ext cx="221395" cy="179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070"/>
              </a:lnTo>
              <a:lnTo>
                <a:pt x="221395" y="17980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439C-E560-424B-9C73-5854F83DD5B1}">
      <dsp:nvSpPr>
        <dsp:cNvPr id="0" name=""/>
        <dsp:cNvSpPr/>
      </dsp:nvSpPr>
      <dsp:spPr>
        <a:xfrm>
          <a:off x="3213467" y="1153284"/>
          <a:ext cx="2172139" cy="3042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Fortalecimiento de las prácticas de gobierno corporativo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Autoevaluación del Riesgo y Solvencia (ORSA).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Revisión del proceso de supervisión: fortalecimiento de la supervisión con base en el riesgo por parte de la CNSF.</a:t>
          </a:r>
          <a:endParaRPr lang="es-ES" sz="1200" b="0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77087" y="1216904"/>
        <a:ext cx="2044899" cy="2915411"/>
      </dsp:txXfrm>
    </dsp:sp>
    <dsp:sp modelId="{325E7E4A-EEC1-684C-A35D-9BD135E7EA1D}">
      <dsp:nvSpPr>
        <dsp:cNvPr id="0" name=""/>
        <dsp:cNvSpPr/>
      </dsp:nvSpPr>
      <dsp:spPr>
        <a:xfrm>
          <a:off x="5538121" y="442847"/>
          <a:ext cx="2213956" cy="471318"/>
        </a:xfrm>
        <a:prstGeom prst="roundRect">
          <a:avLst>
            <a:gd name="adj" fmla="val 10000"/>
          </a:avLst>
        </a:prstGeom>
        <a:solidFill>
          <a:srgbClr val="0066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DISCIPLINA DE MERCADO</a:t>
          </a:r>
          <a:endParaRPr lang="es-MX" sz="1200" b="1" kern="1200" dirty="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51925" y="456651"/>
        <a:ext cx="2186348" cy="443710"/>
      </dsp:txXfrm>
    </dsp:sp>
    <dsp:sp modelId="{B85F245D-EA3B-164B-BC4F-F36EF65FA587}">
      <dsp:nvSpPr>
        <dsp:cNvPr id="0" name=""/>
        <dsp:cNvSpPr/>
      </dsp:nvSpPr>
      <dsp:spPr>
        <a:xfrm>
          <a:off x="5759517" y="914165"/>
          <a:ext cx="221395" cy="1807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473"/>
              </a:lnTo>
              <a:lnTo>
                <a:pt x="221395" y="18074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D338D-1F53-7947-9FF4-0351E089741E}">
      <dsp:nvSpPr>
        <dsp:cNvPr id="0" name=""/>
        <dsp:cNvSpPr/>
      </dsp:nvSpPr>
      <dsp:spPr>
        <a:xfrm>
          <a:off x="5980913" y="1190910"/>
          <a:ext cx="2200300" cy="3061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80975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Reportes regulatorios.</a:t>
          </a:r>
        </a:p>
        <a:p>
          <a:pPr marL="180975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80975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• Transparencia y revelación al público como un mecanismo para mejorar la disciplina de mercado. </a:t>
          </a:r>
          <a:endParaRPr lang="es-MX" sz="1200" b="0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45358" y="1255355"/>
        <a:ext cx="2071410" cy="2932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635-8150-6643-B624-FE82E2DC516C}">
      <dsp:nvSpPr>
        <dsp:cNvPr id="0" name=""/>
        <dsp:cNvSpPr/>
      </dsp:nvSpPr>
      <dsp:spPr>
        <a:xfrm>
          <a:off x="490127" y="2003"/>
          <a:ext cx="2344531" cy="419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ELEMENTOS </a:t>
          </a: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CUANTITATIVOS</a:t>
          </a:r>
          <a:endParaRPr lang="es-ES" sz="1200" b="1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2412" y="14288"/>
        <a:ext cx="2319961" cy="394855"/>
      </dsp:txXfrm>
    </dsp:sp>
    <dsp:sp modelId="{CD792240-9882-AF42-87D8-3E16FCC452A4}">
      <dsp:nvSpPr>
        <dsp:cNvPr id="0" name=""/>
        <dsp:cNvSpPr/>
      </dsp:nvSpPr>
      <dsp:spPr>
        <a:xfrm>
          <a:off x="724581" y="421428"/>
          <a:ext cx="234453" cy="201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279"/>
              </a:lnTo>
              <a:lnTo>
                <a:pt x="234453" y="20162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97DFA-A679-BA42-9FA4-97D647A211E6}">
      <dsp:nvSpPr>
        <dsp:cNvPr id="0" name=""/>
        <dsp:cNvSpPr/>
      </dsp:nvSpPr>
      <dsp:spPr>
        <a:xfrm>
          <a:off x="959034" y="714495"/>
          <a:ext cx="2284586" cy="344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Reservas técnicas basadas en  BEL + margen de riesgo.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Modelo estándar y modelos internos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rPr>
            <a:t>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cálculo del RCS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Agregación y mitigación de riesgos.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Fondos propios para cubrir el RCS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Generación de balance económico.</a:t>
          </a:r>
          <a:endParaRPr lang="es-ES" sz="1200" b="0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25947" y="781408"/>
        <a:ext cx="2150760" cy="3312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635-8150-6643-B624-FE82E2DC516C}">
      <dsp:nvSpPr>
        <dsp:cNvPr id="0" name=""/>
        <dsp:cNvSpPr/>
      </dsp:nvSpPr>
      <dsp:spPr>
        <a:xfrm>
          <a:off x="490127" y="2003"/>
          <a:ext cx="2344531" cy="419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ELEMENTOS </a:t>
          </a: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CUANTITATIVOS</a:t>
          </a:r>
          <a:endParaRPr lang="es-ES" sz="1200" b="1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2412" y="14288"/>
        <a:ext cx="2319961" cy="394855"/>
      </dsp:txXfrm>
    </dsp:sp>
    <dsp:sp modelId="{CD792240-9882-AF42-87D8-3E16FCC452A4}">
      <dsp:nvSpPr>
        <dsp:cNvPr id="0" name=""/>
        <dsp:cNvSpPr/>
      </dsp:nvSpPr>
      <dsp:spPr>
        <a:xfrm>
          <a:off x="724581" y="421428"/>
          <a:ext cx="234453" cy="201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279"/>
              </a:lnTo>
              <a:lnTo>
                <a:pt x="234453" y="20162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97DFA-A679-BA42-9FA4-97D647A211E6}">
      <dsp:nvSpPr>
        <dsp:cNvPr id="0" name=""/>
        <dsp:cNvSpPr/>
      </dsp:nvSpPr>
      <dsp:spPr>
        <a:xfrm>
          <a:off x="959034" y="714495"/>
          <a:ext cx="2284586" cy="344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Reservas técnicas basadas en  BEL + margen de riesgo.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Modelo estándar y modelos internos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rPr>
            <a:t>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cálculo del RCS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Agregación y mitigación de riesgos.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Fondos propios para cubrir el RCS</a:t>
          </a: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Generación de balance económico.</a:t>
          </a:r>
          <a:endParaRPr lang="es-ES" sz="1200" b="0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25947" y="781408"/>
        <a:ext cx="2150760" cy="3312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A0585-9600-4A48-849D-F2474056DE26}">
      <dsp:nvSpPr>
        <dsp:cNvPr id="0" name=""/>
        <dsp:cNvSpPr/>
      </dsp:nvSpPr>
      <dsp:spPr>
        <a:xfrm>
          <a:off x="240782" y="1168"/>
          <a:ext cx="2172855" cy="425640"/>
        </a:xfrm>
        <a:prstGeom prst="roundRect">
          <a:avLst>
            <a:gd name="adj" fmla="val 10000"/>
          </a:avLst>
        </a:prstGeom>
        <a:solidFill>
          <a:srgbClr val="00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REVISIÓN Y CONTROL</a:t>
          </a:r>
          <a:endParaRPr lang="es-ES" sz="1200" b="1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3249" y="13635"/>
        <a:ext cx="2147921" cy="400706"/>
      </dsp:txXfrm>
    </dsp:sp>
    <dsp:sp modelId="{59F4358D-8EDB-CF4A-95DC-C3D424C7E361}">
      <dsp:nvSpPr>
        <dsp:cNvPr id="0" name=""/>
        <dsp:cNvSpPr/>
      </dsp:nvSpPr>
      <dsp:spPr>
        <a:xfrm>
          <a:off x="458068" y="426809"/>
          <a:ext cx="217285" cy="1764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4690"/>
              </a:lnTo>
              <a:lnTo>
                <a:pt x="217285" y="17646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439C-E560-424B-9C73-5854F83DD5B1}">
      <dsp:nvSpPr>
        <dsp:cNvPr id="0" name=""/>
        <dsp:cNvSpPr/>
      </dsp:nvSpPr>
      <dsp:spPr>
        <a:xfrm>
          <a:off x="675353" y="698416"/>
          <a:ext cx="2131814" cy="2986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-17780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  Fortalecimiento de las prácticas de gobierno corporativo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Autoevaluación del Riesgo y Solvencia (ORSA).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	Revisión del proceso de supervisión: fortalecimiento de la supervisión con base en el riesgo por parte de la CNSF.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7792" y="760855"/>
        <a:ext cx="2006936" cy="28612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78635-8150-6643-B624-FE82E2DC516C}">
      <dsp:nvSpPr>
        <dsp:cNvPr id="0" name=""/>
        <dsp:cNvSpPr/>
      </dsp:nvSpPr>
      <dsp:spPr>
        <a:xfrm>
          <a:off x="490127" y="2003"/>
          <a:ext cx="2344531" cy="419425"/>
        </a:xfrm>
        <a:prstGeom prst="roundRect">
          <a:avLst>
            <a:gd name="adj" fmla="val 10000"/>
          </a:avLst>
        </a:prstGeom>
        <a:solidFill>
          <a:srgbClr val="0066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DISCIPLINA DE MERCADO</a:t>
          </a:r>
          <a:endParaRPr lang="es-ES" sz="1200" b="1" kern="1200" dirty="0">
            <a:solidFill>
              <a:schemeClr val="bg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2412" y="14288"/>
        <a:ext cx="2319961" cy="394855"/>
      </dsp:txXfrm>
    </dsp:sp>
    <dsp:sp modelId="{CD792240-9882-AF42-87D8-3E16FCC452A4}">
      <dsp:nvSpPr>
        <dsp:cNvPr id="0" name=""/>
        <dsp:cNvSpPr/>
      </dsp:nvSpPr>
      <dsp:spPr>
        <a:xfrm>
          <a:off x="724581" y="421428"/>
          <a:ext cx="234453" cy="201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279"/>
              </a:lnTo>
              <a:lnTo>
                <a:pt x="234453" y="20162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97DFA-A679-BA42-9FA4-97D647A211E6}">
      <dsp:nvSpPr>
        <dsp:cNvPr id="0" name=""/>
        <dsp:cNvSpPr/>
      </dsp:nvSpPr>
      <dsp:spPr>
        <a:xfrm>
          <a:off x="959034" y="714495"/>
          <a:ext cx="2284586" cy="344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•   Reportes regulatorios.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 Light" panose="020F0302020204030204" pitchFamily="34" charset="0"/>
              <a:ea typeface="Tahoma" panose="020B0604030504040204" pitchFamily="34" charset="0"/>
              <a:cs typeface="Tahoma" panose="020B0604030504040204" pitchFamily="34" charset="0"/>
            </a:rPr>
            <a:t> • Transparencia y revelación al público como un mecanismo para mejorar la disciplina de mercado</a:t>
          </a:r>
        </a:p>
        <a:p>
          <a:pPr marL="177800" lvl="0" indent="-1778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1" kern="1200" dirty="0">
            <a:solidFill>
              <a:schemeClr val="tx1"/>
            </a:solidFill>
            <a:latin typeface="Calibri Light" panose="020F030202020403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25947" y="781408"/>
        <a:ext cx="2150760" cy="331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00261-54BD-4D1E-B2B7-6333BB70FEDC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9A869-CF19-409B-9152-EFDF6831921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976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869-CF19-409B-9152-EFDF68319214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814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869-CF19-409B-9152-EFDF68319214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17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869-CF19-409B-9152-EFDF68319214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225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869-CF19-409B-9152-EFDF68319214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09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869-CF19-409B-9152-EFDF68319214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535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9A869-CF19-409B-9152-EFDF68319214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432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75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812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221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54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06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2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6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44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546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4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58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1815"/>
            <a:ext cx="10515600" cy="99742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200"/>
            </a:lvl1pPr>
            <a:lvl2pPr marL="685800" indent="-22860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 sz="2000" b="0">
                <a:latin typeface="+mj-lt"/>
              </a:defRPr>
            </a:lvl2pPr>
            <a:lvl3pPr>
              <a:buClr>
                <a:schemeClr val="accent5">
                  <a:lumMod val="75000"/>
                </a:schemeClr>
              </a:buCl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82" y="932530"/>
            <a:ext cx="57023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9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97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282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1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741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106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517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8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05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016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55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7184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151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511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76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005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635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53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63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35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60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2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82" y="932530"/>
            <a:ext cx="57023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0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161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716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952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597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933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253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632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69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53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95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3615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8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934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5806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397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066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3159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830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312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039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34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8355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1861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2600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334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391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7074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361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085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5956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518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5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7897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97686"/>
            <a:ext cx="10515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752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1984" y="122238"/>
            <a:ext cx="9364133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1104900" y="1928813"/>
            <a:ext cx="5082117" cy="44370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390218" y="1928814"/>
            <a:ext cx="5084233" cy="21415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6390218" y="4222751"/>
            <a:ext cx="5084233" cy="2143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2500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08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60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BDBE-0562-492B-899F-59DA32A8E4F0}" type="datetimeFigureOut">
              <a:rPr lang="es-MX" smtClean="0"/>
              <a:t>05/04/2018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8A6C-264B-44A2-B224-3A8949DF7E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00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932" r:id="rId32"/>
    <p:sldLayoutId id="2147483933" r:id="rId33"/>
    <p:sldLayoutId id="2147483934" r:id="rId34"/>
    <p:sldLayoutId id="2147483935" r:id="rId35"/>
    <p:sldLayoutId id="2147483936" r:id="rId36"/>
    <p:sldLayoutId id="2147483937" r:id="rId37"/>
    <p:sldLayoutId id="2147483938" r:id="rId38"/>
    <p:sldLayoutId id="2147483939" r:id="rId39"/>
    <p:sldLayoutId id="2147483940" r:id="rId40"/>
    <p:sldLayoutId id="2147483941" r:id="rId41"/>
    <p:sldLayoutId id="2147483942" r:id="rId42"/>
    <p:sldLayoutId id="2147483943" r:id="rId43"/>
    <p:sldLayoutId id="2147483944" r:id="rId44"/>
    <p:sldLayoutId id="2147483945" r:id="rId45"/>
    <p:sldLayoutId id="2147483946" r:id="rId46"/>
    <p:sldLayoutId id="2147483947" r:id="rId47"/>
    <p:sldLayoutId id="2147483948" r:id="rId48"/>
    <p:sldLayoutId id="2147483949" r:id="rId49"/>
    <p:sldLayoutId id="2147483950" r:id="rId50"/>
    <p:sldLayoutId id="2147483951" r:id="rId51"/>
    <p:sldLayoutId id="2147483952" r:id="rId52"/>
    <p:sldLayoutId id="2147483953" r:id="rId53"/>
    <p:sldLayoutId id="2147483954" r:id="rId54"/>
    <p:sldLayoutId id="2147483955" r:id="rId55"/>
    <p:sldLayoutId id="2147483956" r:id="rId56"/>
    <p:sldLayoutId id="2147483957" r:id="rId57"/>
    <p:sldLayoutId id="2147483958" r:id="rId58"/>
    <p:sldLayoutId id="2147483959" r:id="rId59"/>
    <p:sldLayoutId id="2147483960" r:id="rId60"/>
    <p:sldLayoutId id="2147483961" r:id="rId61"/>
    <p:sldLayoutId id="2147483962" r:id="rId62"/>
    <p:sldLayoutId id="2147483963" r:id="rId63"/>
    <p:sldLayoutId id="2147483964" r:id="rId64"/>
    <p:sldLayoutId id="2147483965" r:id="rId65"/>
    <p:sldLayoutId id="2147483978" r:id="rId66"/>
    <p:sldLayoutId id="2147483979" r:id="rId67"/>
    <p:sldLayoutId id="2147483980" r:id="rId68"/>
    <p:sldLayoutId id="2147483981" r:id="rId69"/>
    <p:sldLayoutId id="2147483982" r:id="rId70"/>
    <p:sldLayoutId id="2147483983" r:id="rId7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61533"/>
            <a:ext cx="9144000" cy="14017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Sesión</a:t>
            </a:r>
            <a:r>
              <a:rPr lang="en-US" sz="2800" b="1" dirty="0" smtClean="0"/>
              <a:t> 1: </a:t>
            </a:r>
            <a:r>
              <a:rPr lang="en-US" sz="2800" b="1" dirty="0" smtClean="0"/>
              <a:t>Evaluación</a:t>
            </a:r>
            <a:r>
              <a:rPr lang="en-US" sz="2800" b="1" dirty="0" smtClean="0"/>
              <a:t> y </a:t>
            </a:r>
            <a:r>
              <a:rPr lang="en-US" sz="2800" b="1" dirty="0" smtClean="0"/>
              <a:t>Administración</a:t>
            </a:r>
            <a:r>
              <a:rPr lang="en-US" sz="2800" b="1" dirty="0" smtClean="0"/>
              <a:t> de </a:t>
            </a:r>
            <a:r>
              <a:rPr lang="en-US" sz="2800" b="1" dirty="0" smtClean="0"/>
              <a:t>Riesgos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b="1" dirty="0" smtClean="0"/>
              <a:t>                 </a:t>
            </a:r>
            <a:r>
              <a:rPr lang="en-US" sz="2800" b="1" dirty="0" smtClean="0"/>
              <a:t>Relevancia</a:t>
            </a:r>
            <a:r>
              <a:rPr lang="en-US" sz="2800" b="1" dirty="0" smtClean="0"/>
              <a:t> de la </a:t>
            </a:r>
            <a:r>
              <a:rPr lang="en-US" sz="2800" b="1" dirty="0" smtClean="0"/>
              <a:t>función</a:t>
            </a:r>
            <a:r>
              <a:rPr lang="en-US" sz="2800" b="1" dirty="0" smtClean="0"/>
              <a:t> actuarial</a:t>
            </a:r>
            <a:endParaRPr lang="es-MX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8800"/>
            <a:ext cx="9144000" cy="2108199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algn="l">
              <a:spcBef>
                <a:spcPts val="0"/>
              </a:spcBef>
            </a:pPr>
            <a:r>
              <a:rPr lang="es-MX" sz="1800" b="1" dirty="0" smtClean="0">
                <a:latin typeface="+mj-lt"/>
              </a:rPr>
              <a:t>Norma Alicia Rosas Rodríguez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Presidente</a:t>
            </a:r>
            <a:r>
              <a:rPr lang="en-US" sz="1800" dirty="0" smtClean="0">
                <a:latin typeface="+mj-lt"/>
              </a:rPr>
              <a:t> de la </a:t>
            </a:r>
            <a:r>
              <a:rPr lang="en-US" sz="1800" dirty="0" smtClean="0">
                <a:latin typeface="+mj-lt"/>
              </a:rPr>
              <a:t>Comisión</a:t>
            </a:r>
            <a:r>
              <a:rPr lang="en-US" sz="1800" dirty="0" smtClean="0">
                <a:latin typeface="+mj-lt"/>
              </a:rPr>
              <a:t> Nacional de </a:t>
            </a:r>
            <a:r>
              <a:rPr lang="en-US" sz="1800" dirty="0" smtClean="0">
                <a:latin typeface="+mj-lt"/>
              </a:rPr>
              <a:t>Seguros</a:t>
            </a:r>
            <a:r>
              <a:rPr lang="en-US" sz="1800" dirty="0" smtClean="0">
                <a:latin typeface="+mj-lt"/>
              </a:rPr>
              <a:t> y </a:t>
            </a:r>
            <a:r>
              <a:rPr lang="en-US" sz="1800" dirty="0" smtClean="0">
                <a:latin typeface="+mj-lt"/>
              </a:rPr>
              <a:t>Fianzas</a:t>
            </a:r>
            <a:r>
              <a:rPr lang="en-US" sz="1800" dirty="0" smtClean="0">
                <a:latin typeface="+mj-lt"/>
              </a:rPr>
              <a:t> </a:t>
            </a:r>
            <a:endParaRPr lang="es-MX" sz="1800" dirty="0" smtClean="0">
              <a:latin typeface="+mj-lt"/>
            </a:endParaRPr>
          </a:p>
          <a:p>
            <a:pPr algn="r"/>
            <a:endParaRPr lang="es-MX" sz="2000" dirty="0" smtClean="0">
              <a:latin typeface="+mj-lt"/>
            </a:endParaRPr>
          </a:p>
          <a:p>
            <a:pPr algn="r"/>
            <a:r>
              <a:rPr lang="es-MX" sz="1700" dirty="0" smtClean="0">
                <a:latin typeface="+mj-lt"/>
              </a:rPr>
              <a:t>Santo Domingo, República Dominicana.</a:t>
            </a:r>
          </a:p>
          <a:p>
            <a:pPr algn="r"/>
            <a:r>
              <a:rPr lang="es-MX" sz="1700" dirty="0" smtClean="0">
                <a:latin typeface="+mj-lt"/>
              </a:rPr>
              <a:t>Abril 9, 2018</a:t>
            </a:r>
            <a:r>
              <a:rPr lang="es-MX" sz="1700" dirty="0" smtClean="0"/>
              <a:t>.</a:t>
            </a:r>
            <a:endParaRPr lang="es-MX" sz="1900" dirty="0"/>
          </a:p>
        </p:txBody>
      </p:sp>
      <p:pic>
        <p:nvPicPr>
          <p:cNvPr id="4" name="Imagen 3" descr="logo CNSF (300dpi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53" y="271837"/>
            <a:ext cx="2478016" cy="6205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35986" y="3453089"/>
            <a:ext cx="5923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01800" indent="-1701800"/>
            <a:r>
              <a:rPr lang="es-MX" b="1" dirty="0">
                <a:latin typeface="+mj-lt"/>
              </a:rPr>
              <a:t>Seminario </a:t>
            </a:r>
            <a:r>
              <a:rPr lang="es-MX" b="1" dirty="0" smtClean="0">
                <a:latin typeface="+mj-lt"/>
              </a:rPr>
              <a:t>ASSAL-IAIS</a:t>
            </a:r>
          </a:p>
          <a:p>
            <a:pPr marL="1701800" indent="-1701800"/>
            <a:r>
              <a:rPr lang="es-MX" b="1" dirty="0" smtClean="0">
                <a:latin typeface="+mj-lt"/>
              </a:rPr>
              <a:t>“Análisis y Evaluación de Riesgos en la Industria Aseguradora”</a:t>
            </a:r>
            <a:endParaRPr lang="es-MX" b="1" dirty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4" y="116147"/>
            <a:ext cx="2854592" cy="9101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685130"/>
            <a:ext cx="85344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es-MX" dirty="0"/>
              <a:t>Convergencia Regulatoria en México: </a:t>
            </a:r>
            <a:r>
              <a:rPr lang="es-MX" altLang="es-MX" sz="3100" dirty="0"/>
              <a:t>implicaciones en la función actuarial </a:t>
            </a:r>
            <a:endParaRPr lang="es-MX" altLang="es-MX" sz="1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0247911"/>
              </p:ext>
            </p:extLst>
          </p:nvPr>
        </p:nvGraphicFramePr>
        <p:xfrm>
          <a:off x="248653" y="1479884"/>
          <a:ext cx="11694694" cy="415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Llamada con línea 2 (borde y barra de énfasis) 15"/>
          <p:cNvSpPr/>
          <p:nvPr/>
        </p:nvSpPr>
        <p:spPr>
          <a:xfrm>
            <a:off x="6096000" y="409433"/>
            <a:ext cx="1555844" cy="121465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4185"/>
              <a:gd name="adj6" fmla="val -33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Gobierno corporativo en línea con el sistema financiero desde el 2002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0973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es-MX" dirty="0"/>
              <a:t>Convergencia Regulatoria en México: </a:t>
            </a:r>
            <a:r>
              <a:rPr lang="es-MX" altLang="es-MX" sz="3100" dirty="0"/>
              <a:t>implicaciones en la función actuarial </a:t>
            </a:r>
            <a:endParaRPr lang="es-MX" altLang="es-MX" sz="1800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248653" y="1479884"/>
          <a:ext cx="11694694" cy="415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Llamada con línea 2 (borde y barra de énfasis) 15"/>
          <p:cNvSpPr/>
          <p:nvPr/>
        </p:nvSpPr>
        <p:spPr>
          <a:xfrm>
            <a:off x="7847463" y="477672"/>
            <a:ext cx="1555844" cy="121465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4185"/>
              <a:gd name="adj6" fmla="val -33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Transparencia y revelación de información (disciplina de mercado) desde 2006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8753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altLang="es-MX" dirty="0"/>
              <a:t>Convergencia Regulatoria en México: </a:t>
            </a:r>
            <a:r>
              <a:rPr lang="es-MX" altLang="es-MX" sz="3100" dirty="0"/>
              <a:t>implicaciones en la función actuarial </a:t>
            </a:r>
            <a:endParaRPr lang="es-MX" altLang="es-MX" sz="1800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248653" y="1479884"/>
          <a:ext cx="11694694" cy="415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Llamada con línea 2 (borde y barra de énfasis) 15"/>
          <p:cNvSpPr/>
          <p:nvPr/>
        </p:nvSpPr>
        <p:spPr>
          <a:xfrm>
            <a:off x="10655489" y="1479884"/>
            <a:ext cx="1396621" cy="70968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4185"/>
              <a:gd name="adj6" fmla="val -335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Nueva Certificación de Actuarios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0506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 smtClean="0"/>
              <a:t>Función actuarial en México</a:t>
            </a:r>
            <a:endParaRPr lang="es-MX" altLang="es-MX" sz="3200" dirty="0"/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altLang="es-MX" sz="2000" dirty="0" smtClean="0">
                <a:latin typeface="+mj-lt"/>
              </a:rPr>
              <a:t>Las aseguradoras deberán contar con un </a:t>
            </a:r>
            <a:r>
              <a:rPr lang="es-MX" altLang="es-MX" sz="2000" dirty="0">
                <a:solidFill>
                  <a:srgbClr val="FF0000"/>
                </a:solidFill>
                <a:latin typeface="+mj-lt"/>
              </a:rPr>
              <a:t>sistema eficaz de gobierno </a:t>
            </a:r>
            <a:r>
              <a:rPr lang="es-MX" altLang="es-MX" sz="2000" dirty="0" smtClean="0">
                <a:solidFill>
                  <a:srgbClr val="FF0000"/>
                </a:solidFill>
                <a:latin typeface="+mj-lt"/>
              </a:rPr>
              <a:t>corporativo</a:t>
            </a:r>
            <a:r>
              <a:rPr lang="es-MX" altLang="es-MX" sz="2000" dirty="0" smtClean="0">
                <a:latin typeface="+mj-lt"/>
              </a:rPr>
              <a:t>, </a:t>
            </a:r>
            <a:r>
              <a:rPr lang="es-MX" altLang="es-MX" sz="2000" dirty="0">
                <a:latin typeface="+mj-lt"/>
              </a:rPr>
              <a:t>cuya instrumentación y seguimiento será responsabilidad de su </a:t>
            </a:r>
            <a:r>
              <a:rPr lang="es-MX" altLang="es-MX" sz="2000" dirty="0">
                <a:solidFill>
                  <a:srgbClr val="FF0000"/>
                </a:solidFill>
                <a:latin typeface="+mj-lt"/>
              </a:rPr>
              <a:t>consejo de administración</a:t>
            </a:r>
            <a:r>
              <a:rPr lang="es-MX" altLang="es-MX" sz="2000" dirty="0">
                <a:latin typeface="+mj-lt"/>
              </a:rPr>
              <a:t>.</a:t>
            </a:r>
            <a:endParaRPr lang="es-MX" altLang="es-MX" sz="2000" dirty="0" smtClean="0">
              <a:latin typeface="+mj-lt"/>
            </a:endParaRPr>
          </a:p>
          <a:p>
            <a:r>
              <a:rPr lang="es-MX" altLang="es-MX" sz="2000" dirty="0">
                <a:latin typeface="+mj-lt"/>
              </a:rPr>
              <a:t>El sistema de gobierno corporativo deberá </a:t>
            </a:r>
            <a:r>
              <a:rPr lang="es-MX" altLang="es-MX" sz="2000" dirty="0">
                <a:solidFill>
                  <a:srgbClr val="FF0000"/>
                </a:solidFill>
                <a:latin typeface="+mj-lt"/>
              </a:rPr>
              <a:t>corresponder al volumen de operaciones, así como a la naturaleza y complejidad</a:t>
            </a:r>
            <a:r>
              <a:rPr lang="es-MX" altLang="es-MX" sz="2000" dirty="0">
                <a:latin typeface="+mj-lt"/>
              </a:rPr>
              <a:t> de las actividades de </a:t>
            </a:r>
            <a:r>
              <a:rPr lang="es-MX" altLang="es-MX" sz="2000" dirty="0" smtClean="0">
                <a:latin typeface="+mj-lt"/>
              </a:rPr>
              <a:t>la aseguradora de </a:t>
            </a:r>
            <a:r>
              <a:rPr lang="es-MX" altLang="es-MX" sz="2000" dirty="0">
                <a:latin typeface="+mj-lt"/>
              </a:rPr>
              <a:t>que se trate, y deberá comprender el establecimiento y verificación del cumplimiento de políticas y procedimientos explícitos en materia de </a:t>
            </a:r>
            <a:r>
              <a:rPr lang="es-MX" altLang="es-MX" sz="2000" i="1" dirty="0">
                <a:latin typeface="+mj-lt"/>
              </a:rPr>
              <a:t>administración integral de riesgos</a:t>
            </a:r>
            <a:r>
              <a:rPr lang="es-MX" altLang="es-MX" sz="2000" dirty="0">
                <a:latin typeface="+mj-lt"/>
              </a:rPr>
              <a:t>, </a:t>
            </a:r>
            <a:r>
              <a:rPr lang="es-MX" altLang="es-MX" sz="2000" i="1" dirty="0">
                <a:latin typeface="+mj-lt"/>
              </a:rPr>
              <a:t>auditoría y contraloría internas</a:t>
            </a:r>
            <a:r>
              <a:rPr lang="es-MX" altLang="es-MX" sz="2000" dirty="0">
                <a:latin typeface="+mj-lt"/>
              </a:rPr>
              <a:t>, </a:t>
            </a:r>
            <a:r>
              <a:rPr lang="es-MX" altLang="es-MX" sz="2000" dirty="0">
                <a:solidFill>
                  <a:srgbClr val="FF0000"/>
                </a:solidFill>
                <a:latin typeface="+mj-lt"/>
              </a:rPr>
              <a:t>función actuarial </a:t>
            </a:r>
            <a:r>
              <a:rPr lang="es-MX" altLang="es-MX" sz="2000" dirty="0">
                <a:latin typeface="+mj-lt"/>
              </a:rPr>
              <a:t>y </a:t>
            </a:r>
            <a:r>
              <a:rPr lang="es-MX" altLang="es-MX" sz="2000" i="1" dirty="0">
                <a:latin typeface="+mj-lt"/>
              </a:rPr>
              <a:t>contratación </a:t>
            </a:r>
            <a:r>
              <a:rPr lang="es-MX" altLang="es-MX" sz="2000" i="1" dirty="0" smtClean="0">
                <a:latin typeface="+mj-lt"/>
              </a:rPr>
              <a:t>de servicios con terceros</a:t>
            </a:r>
            <a:r>
              <a:rPr lang="es-MX" altLang="es-MX" sz="2000" dirty="0" smtClean="0">
                <a:latin typeface="+mj-lt"/>
              </a:rPr>
              <a:t>.</a:t>
            </a:r>
            <a:r>
              <a:rPr lang="es-ES_tradnl" altLang="es-MX" sz="2000" dirty="0" smtClean="0">
                <a:latin typeface="+mj-lt"/>
              </a:rPr>
              <a:t> </a:t>
            </a:r>
          </a:p>
          <a:p>
            <a:r>
              <a:rPr lang="es-MX" altLang="es-MX" sz="2000" dirty="0">
                <a:latin typeface="+mj-lt"/>
              </a:rPr>
              <a:t>La función actuarial deberá ser desempeñada por </a:t>
            </a:r>
            <a:r>
              <a:rPr lang="es-MX" altLang="es-MX" sz="2000" dirty="0">
                <a:solidFill>
                  <a:srgbClr val="FF0000"/>
                </a:solidFill>
                <a:latin typeface="+mj-lt"/>
              </a:rPr>
              <a:t>personas con conocimientos y experiencia suficientes de matemática actuarial y financiera, y estadística</a:t>
            </a:r>
            <a:r>
              <a:rPr lang="es-MX" altLang="es-MX" sz="2000" dirty="0" smtClean="0">
                <a:latin typeface="+mj-lt"/>
              </a:rPr>
              <a:t>.</a:t>
            </a:r>
            <a:r>
              <a:rPr lang="es-MX" altLang="es-MX" sz="2000" dirty="0">
                <a:latin typeface="+mj-lt"/>
              </a:rPr>
              <a:t> </a:t>
            </a:r>
            <a:endParaRPr lang="es-MX" altLang="es-MX" sz="2000" dirty="0" smtClean="0">
              <a:latin typeface="+mj-lt"/>
            </a:endParaRPr>
          </a:p>
          <a:p>
            <a:pPr lvl="1"/>
            <a:r>
              <a:rPr lang="es-MX" altLang="es-MX" sz="1800" dirty="0" smtClean="0"/>
              <a:t>Los actuarios que </a:t>
            </a:r>
            <a:r>
              <a:rPr lang="es-MX" altLang="es-MX" sz="1800" i="1" dirty="0" smtClean="0"/>
              <a:t>registran productos de seguros</a:t>
            </a:r>
            <a:r>
              <a:rPr lang="es-MX" altLang="es-MX" sz="1800" dirty="0" smtClean="0"/>
              <a:t>, los que </a:t>
            </a:r>
            <a:r>
              <a:rPr lang="es-MX" altLang="es-MX" sz="1800" i="1" dirty="0" smtClean="0"/>
              <a:t>registran métodos para valuar reservas</a:t>
            </a:r>
            <a:r>
              <a:rPr lang="es-MX" altLang="es-MX" sz="1800" dirty="0" smtClean="0"/>
              <a:t>, los que  </a:t>
            </a:r>
            <a:r>
              <a:rPr lang="es-MX" altLang="es-MX" sz="1800" i="1" dirty="0" smtClean="0"/>
              <a:t>firman la valuación de reservas</a:t>
            </a:r>
            <a:r>
              <a:rPr lang="es-MX" altLang="es-MX" sz="1800" dirty="0" smtClean="0"/>
              <a:t>, los que </a:t>
            </a:r>
            <a:r>
              <a:rPr lang="es-MX" altLang="es-MX" sz="1800" i="1" dirty="0" smtClean="0"/>
              <a:t>elaboran la prueba de solvencia dinámica</a:t>
            </a:r>
            <a:r>
              <a:rPr lang="es-MX" altLang="es-MX" sz="1800" dirty="0" smtClean="0"/>
              <a:t>, así como los actuarios que </a:t>
            </a:r>
            <a:r>
              <a:rPr lang="es-MX" altLang="es-MX" sz="1800" i="1" dirty="0" smtClean="0"/>
              <a:t>dictaminan las reservas técnicas (como actuario independiente)</a:t>
            </a:r>
            <a:r>
              <a:rPr lang="es-MX" altLang="es-MX" sz="1800" dirty="0" smtClean="0"/>
              <a:t>, deberán tener una cédula profesional y la certificación del Colegio de la especialidad o  estar acreditados por la Comisión Nacional de Seguros y Fianzas.</a:t>
            </a:r>
            <a:endParaRPr lang="es-MX" altLang="es-MX" sz="1800" dirty="0"/>
          </a:p>
        </p:txBody>
      </p:sp>
    </p:spTree>
    <p:extLst>
      <p:ext uri="{BB962C8B-B14F-4D97-AF65-F5344CB8AC3E}">
        <p14:creationId xmlns:p14="http://schemas.microsoft.com/office/powerpoint/2010/main" val="11593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 smtClean="0"/>
              <a:t>Elementos de la regulación que inciden en la función actuarial</a:t>
            </a:r>
            <a:endParaRPr lang="es-MX" altLang="es-MX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4229509"/>
              </p:ext>
            </p:extLst>
          </p:nvPr>
        </p:nvGraphicFramePr>
        <p:xfrm>
          <a:off x="2041407" y="1499861"/>
          <a:ext cx="8184445" cy="481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927564" y="1245215"/>
            <a:ext cx="806631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+mj-lt"/>
              </a:rPr>
              <a:t>Pilar </a:t>
            </a:r>
            <a:r>
              <a:rPr lang="es-MX" sz="2000" b="1" dirty="0">
                <a:latin typeface="+mj-lt"/>
              </a:rPr>
              <a:t>I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692684" y="1269242"/>
            <a:ext cx="867545" cy="40011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+mj-lt"/>
              </a:rPr>
              <a:t>Pilar II </a:t>
            </a:r>
            <a:endParaRPr lang="es-MX" sz="2000" b="1" dirty="0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56272" y="1245215"/>
            <a:ext cx="928459" cy="400110"/>
          </a:xfrm>
          <a:prstGeom prst="rect">
            <a:avLst/>
          </a:prstGeom>
          <a:solidFill>
            <a:srgbClr val="0066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Pilar III 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4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 smtClean="0"/>
              <a:t>Elementos de la regulación que inciden en la función actuarial</a:t>
            </a:r>
            <a:endParaRPr lang="es-MX" altLang="es-MX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62205486"/>
              </p:ext>
            </p:extLst>
          </p:nvPr>
        </p:nvGraphicFramePr>
        <p:xfrm>
          <a:off x="0" y="1925053"/>
          <a:ext cx="3733749" cy="416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78448" y="1269242"/>
            <a:ext cx="806631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+mj-lt"/>
              </a:rPr>
              <a:t>Pilar </a:t>
            </a:r>
            <a:r>
              <a:rPr lang="es-MX" sz="2000" b="1" dirty="0">
                <a:latin typeface="+mj-lt"/>
              </a:rPr>
              <a:t>I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0579" y="2355321"/>
            <a:ext cx="7578824" cy="4384355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4223084" y="1546187"/>
            <a:ext cx="7472730" cy="5834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MX" sz="1600" dirty="0" smtClean="0"/>
              <a:t>“Definición clara de los tipos de riesgo a tomar en consideración al evaluar la solvencia de las aseguradoras”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497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 smtClean="0"/>
              <a:t>Elementos de la regulación que inciden en la función actuarial</a:t>
            </a:r>
            <a:endParaRPr lang="es-MX" altLang="es-MX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7972234"/>
              </p:ext>
            </p:extLst>
          </p:nvPr>
        </p:nvGraphicFramePr>
        <p:xfrm>
          <a:off x="0" y="1925053"/>
          <a:ext cx="3733749" cy="416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78448" y="1269242"/>
            <a:ext cx="806631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+mj-lt"/>
              </a:rPr>
              <a:t>Pilar </a:t>
            </a:r>
            <a:r>
              <a:rPr lang="es-MX" sz="2000" b="1" dirty="0">
                <a:latin typeface="+mj-lt"/>
              </a:rPr>
              <a:t>I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030579" y="2256050"/>
            <a:ext cx="7472730" cy="4036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MX" sz="1600" dirty="0" smtClean="0"/>
              <a:t>Aspectos actuariales relevantes en la LISF: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Diseño </a:t>
            </a:r>
            <a:r>
              <a:rPr lang="es-MX" sz="1600" dirty="0"/>
              <a:t>y viabilidad técnica de productos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Cálculo </a:t>
            </a:r>
            <a:r>
              <a:rPr lang="es-MX" sz="1600" dirty="0"/>
              <a:t>y valuación de reservas técnicas. </a:t>
            </a:r>
            <a:endParaRPr lang="es-MX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Verificar </a:t>
            </a:r>
            <a:r>
              <a:rPr lang="es-MX" sz="1600" dirty="0"/>
              <a:t>metodologías </a:t>
            </a:r>
            <a:r>
              <a:rPr lang="es-MX" sz="1600" dirty="0" smtClean="0"/>
              <a:t>empleadas en el cálculo del mejor estimador y margen de riesgo (reserva técnica)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Evaluar </a:t>
            </a:r>
            <a:r>
              <a:rPr lang="es-MX" sz="1600" dirty="0"/>
              <a:t>la confiabilidad, homogeneidad, suficiencia y la calidad de los datos </a:t>
            </a:r>
            <a:endParaRPr lang="es-MX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Elaborar pruebas de </a:t>
            </a:r>
            <a:r>
              <a:rPr lang="es-MX" sz="1600" dirty="0" smtClean="0"/>
              <a:t>Backtesting</a:t>
            </a:r>
            <a:r>
              <a:rPr lang="es-MX" sz="1600" dirty="0" smtClean="0"/>
              <a:t>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Contribuir </a:t>
            </a:r>
            <a:r>
              <a:rPr lang="es-MX" sz="1600" dirty="0"/>
              <a:t>al Sistema de Administración de Riesgos </a:t>
            </a:r>
            <a:endParaRPr lang="es-MX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Modelizar los riesgos </a:t>
            </a:r>
            <a:r>
              <a:rPr lang="es-MX" sz="1600" dirty="0"/>
              <a:t>en que se basa el Requerimiento de </a:t>
            </a:r>
            <a:r>
              <a:rPr lang="es-MX" sz="1600" dirty="0" smtClean="0"/>
              <a:t>Capital</a:t>
            </a:r>
            <a:r>
              <a:rPr lang="es-MX" sz="1600" dirty="0"/>
              <a:t> </a:t>
            </a:r>
            <a:r>
              <a:rPr lang="es-MX" sz="1600" dirty="0" smtClean="0"/>
              <a:t>(al 99.5%)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Introduce la posibilidad de tener modelos internos para el cálculo del Requerimiento de Capital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6928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/>
              <a:t>Elementos de la regulación que inciden en la función actuarial</a:t>
            </a:r>
            <a:endParaRPr lang="es-MX" altLang="es-MX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19074353"/>
              </p:ext>
            </p:extLst>
          </p:nvPr>
        </p:nvGraphicFramePr>
        <p:xfrm>
          <a:off x="344953" y="1945028"/>
          <a:ext cx="3047951" cy="368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88335" y="1274728"/>
            <a:ext cx="867545" cy="400110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+mj-lt"/>
              </a:rPr>
              <a:t>Pilar II </a:t>
            </a:r>
            <a:endParaRPr lang="es-MX" sz="2000" b="1" dirty="0">
              <a:latin typeface="+mj-lt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030579" y="2256050"/>
            <a:ext cx="7472730" cy="4036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MX" sz="1600" dirty="0" smtClean="0"/>
              <a:t>Aspectos actuariales relevantes en la LISF: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Participación en el Sistema de Gobierno Corporativo de las aseguradoras.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Informar </a:t>
            </a:r>
            <a:r>
              <a:rPr lang="es-MX" sz="1600" dirty="0"/>
              <a:t>al Consejo sobre razonabilidad del cálculo de las reservas / pronunciarse sobre la política de suscripción y sobre idoneidad de contratos de reaseguro y dispersión de </a:t>
            </a:r>
            <a:r>
              <a:rPr lang="es-MX" sz="1600" dirty="0" smtClean="0"/>
              <a:t>riesgos.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/>
              <a:t>Contribuir en la Autoevaluación del Riesgo y Solvencia (ORSA).</a:t>
            </a: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Prueba </a:t>
            </a:r>
            <a:r>
              <a:rPr lang="es-MX" sz="1600" dirty="0"/>
              <a:t>de Solvencia Dinámica.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Apoyar </a:t>
            </a:r>
            <a:r>
              <a:rPr lang="es-MX" sz="1600" dirty="0"/>
              <a:t>al Consejo de Administración en  diversos comités.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Actuario </a:t>
            </a:r>
            <a:r>
              <a:rPr lang="es-MX" sz="1600" dirty="0"/>
              <a:t>independiente que dictamina sobre la situación y suficiencia de las reservas técnicas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sz="1600" dirty="0" smtClean="0"/>
          </a:p>
          <a:p>
            <a:pPr algn="just">
              <a:buClr>
                <a:srgbClr val="FF0000"/>
              </a:buClr>
            </a:pPr>
            <a:endParaRPr lang="es-MX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9448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 smtClean="0"/>
              <a:t>Elementos de la regulación que inciden en la función actuarial</a:t>
            </a:r>
            <a:endParaRPr lang="es-MX" altLang="es-MX" sz="1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98602843"/>
              </p:ext>
            </p:extLst>
          </p:nvPr>
        </p:nvGraphicFramePr>
        <p:xfrm>
          <a:off x="0" y="1925053"/>
          <a:ext cx="3733749" cy="416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78448" y="1269242"/>
            <a:ext cx="928459" cy="400110"/>
          </a:xfrm>
          <a:prstGeom prst="rect">
            <a:avLst/>
          </a:prstGeom>
          <a:solidFill>
            <a:srgbClr val="0066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Pilar III 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030579" y="2256050"/>
            <a:ext cx="7472730" cy="4036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MX" sz="1600" dirty="0" smtClean="0"/>
              <a:t>Aspectos actuariales relevantes en la LISF:</a:t>
            </a:r>
          </a:p>
          <a:p>
            <a:pPr algn="just"/>
            <a:endParaRPr lang="es-MX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1600" dirty="0" smtClean="0"/>
              <a:t>Debe entregar reportes regulatorios y revelar información relativa a la función actuarial, como parte de las notas de revelación a los estados financieros.</a:t>
            </a:r>
            <a:endParaRPr lang="es-MX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06" y="3572429"/>
            <a:ext cx="2982130" cy="27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61533"/>
            <a:ext cx="9144000" cy="1401763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Sesión</a:t>
            </a:r>
            <a:r>
              <a:rPr lang="en-US" sz="2800" b="1" dirty="0" smtClean="0"/>
              <a:t> 1: </a:t>
            </a:r>
            <a:r>
              <a:rPr lang="en-US" sz="2800" b="1" dirty="0" smtClean="0"/>
              <a:t>Evaluación</a:t>
            </a:r>
            <a:r>
              <a:rPr lang="en-US" sz="2800" b="1" dirty="0" smtClean="0"/>
              <a:t> y </a:t>
            </a:r>
            <a:r>
              <a:rPr lang="en-US" sz="2800" b="1" dirty="0" smtClean="0"/>
              <a:t>Administración</a:t>
            </a:r>
            <a:r>
              <a:rPr lang="en-US" sz="2800" b="1" dirty="0" smtClean="0"/>
              <a:t> de </a:t>
            </a:r>
            <a:r>
              <a:rPr lang="en-US" sz="2800" b="1" dirty="0" smtClean="0"/>
              <a:t>Riesgos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b="1" dirty="0" smtClean="0"/>
              <a:t>                 </a:t>
            </a:r>
            <a:r>
              <a:rPr lang="en-US" sz="2800" b="1" dirty="0" smtClean="0"/>
              <a:t>Relevancia</a:t>
            </a:r>
            <a:r>
              <a:rPr lang="en-US" sz="2800" b="1" dirty="0" smtClean="0"/>
              <a:t> de la </a:t>
            </a:r>
            <a:r>
              <a:rPr lang="en-US" sz="2800" b="1" dirty="0" smtClean="0"/>
              <a:t>función</a:t>
            </a:r>
            <a:r>
              <a:rPr lang="en-US" sz="2800" b="1" dirty="0" smtClean="0"/>
              <a:t> actuarial</a:t>
            </a:r>
            <a:endParaRPr lang="es-MX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68800"/>
            <a:ext cx="9144000" cy="2108199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algn="l">
              <a:spcBef>
                <a:spcPts val="0"/>
              </a:spcBef>
            </a:pPr>
            <a:r>
              <a:rPr lang="es-MX" sz="1800" b="1" dirty="0" smtClean="0">
                <a:latin typeface="+mj-lt"/>
              </a:rPr>
              <a:t>Norma Alicia Rosas Rodríguez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Presidente</a:t>
            </a:r>
            <a:r>
              <a:rPr lang="en-US" sz="1800" dirty="0" smtClean="0">
                <a:latin typeface="+mj-lt"/>
              </a:rPr>
              <a:t> de la </a:t>
            </a:r>
            <a:r>
              <a:rPr lang="en-US" sz="1800" dirty="0" smtClean="0">
                <a:latin typeface="+mj-lt"/>
              </a:rPr>
              <a:t>Comisión</a:t>
            </a:r>
            <a:r>
              <a:rPr lang="en-US" sz="1800" dirty="0" smtClean="0">
                <a:latin typeface="+mj-lt"/>
              </a:rPr>
              <a:t> Nacional de </a:t>
            </a:r>
            <a:r>
              <a:rPr lang="en-US" sz="1800" dirty="0" smtClean="0">
                <a:latin typeface="+mj-lt"/>
              </a:rPr>
              <a:t>Seguros</a:t>
            </a:r>
            <a:r>
              <a:rPr lang="en-US" sz="1800" dirty="0" smtClean="0">
                <a:latin typeface="+mj-lt"/>
              </a:rPr>
              <a:t> y </a:t>
            </a:r>
            <a:r>
              <a:rPr lang="en-US" sz="1800" dirty="0" smtClean="0">
                <a:latin typeface="+mj-lt"/>
              </a:rPr>
              <a:t>Fianzas</a:t>
            </a:r>
            <a:r>
              <a:rPr lang="en-US" sz="1800" dirty="0" smtClean="0">
                <a:latin typeface="+mj-lt"/>
              </a:rPr>
              <a:t> </a:t>
            </a:r>
            <a:endParaRPr lang="es-MX" sz="1800" dirty="0" smtClean="0">
              <a:latin typeface="+mj-lt"/>
            </a:endParaRPr>
          </a:p>
          <a:p>
            <a:pPr algn="r"/>
            <a:endParaRPr lang="es-MX" sz="2000" dirty="0" smtClean="0">
              <a:latin typeface="+mj-lt"/>
            </a:endParaRPr>
          </a:p>
          <a:p>
            <a:pPr algn="r"/>
            <a:r>
              <a:rPr lang="es-MX" sz="1700" dirty="0" smtClean="0">
                <a:latin typeface="+mj-lt"/>
              </a:rPr>
              <a:t>Santo Domingo, República Dominicana.</a:t>
            </a:r>
          </a:p>
          <a:p>
            <a:pPr algn="r"/>
            <a:r>
              <a:rPr lang="es-MX" sz="1700" dirty="0" smtClean="0">
                <a:latin typeface="+mj-lt"/>
              </a:rPr>
              <a:t>Abril 9, 2018</a:t>
            </a:r>
            <a:r>
              <a:rPr lang="es-MX" sz="1700" dirty="0" smtClean="0"/>
              <a:t>.</a:t>
            </a:r>
            <a:endParaRPr lang="es-MX" sz="1900" dirty="0"/>
          </a:p>
        </p:txBody>
      </p:sp>
      <p:pic>
        <p:nvPicPr>
          <p:cNvPr id="4" name="Imagen 3" descr="logo CNSF (300dpi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53" y="271837"/>
            <a:ext cx="2478016" cy="6205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35986" y="3453089"/>
            <a:ext cx="5923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01800" indent="-1701800"/>
            <a:r>
              <a:rPr lang="es-MX" b="1" dirty="0">
                <a:latin typeface="+mj-lt"/>
              </a:rPr>
              <a:t>Seminario </a:t>
            </a:r>
            <a:r>
              <a:rPr lang="es-MX" b="1" dirty="0" smtClean="0">
                <a:latin typeface="+mj-lt"/>
              </a:rPr>
              <a:t>ASSAL-IAIS</a:t>
            </a:r>
          </a:p>
          <a:p>
            <a:pPr marL="1701800" indent="-1701800"/>
            <a:r>
              <a:rPr lang="es-MX" b="1" dirty="0" smtClean="0">
                <a:latin typeface="+mj-lt"/>
              </a:rPr>
              <a:t>“Análisis y Evaluación de Riesgos en la Industria Aseguradora”</a:t>
            </a:r>
            <a:endParaRPr lang="es-MX" b="1" dirty="0">
              <a:latin typeface="+mj-lt"/>
            </a:endParaRPr>
          </a:p>
          <a:p>
            <a:endParaRPr lang="es-MX" dirty="0"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4" y="116147"/>
            <a:ext cx="2854592" cy="9101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685130"/>
            <a:ext cx="85344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s-MX" sz="3200" dirty="0" smtClean="0"/>
              <a:t>Introducción</a:t>
            </a:r>
            <a:endParaRPr lang="es-MX" altLang="es-MX" sz="3200" dirty="0"/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altLang="es-MX" sz="2200" dirty="0" smtClean="0"/>
              <a:t>En la actualidad resultaría difícil imaginar el desarrollo de los seguros sin el apoyo de las técnicas actuariales.</a:t>
            </a:r>
          </a:p>
          <a:p>
            <a:pPr lvl="1"/>
            <a:r>
              <a:rPr lang="es-MX" altLang="es-MX" dirty="0" smtClean="0"/>
              <a:t>Es universalmente conocido que los seguros </a:t>
            </a:r>
            <a:r>
              <a:rPr lang="es-MX" altLang="es-MX" dirty="0" smtClean="0"/>
              <a:t>dependen </a:t>
            </a:r>
            <a:r>
              <a:rPr lang="es-MX" altLang="es-MX" dirty="0" smtClean="0"/>
              <a:t>fuertemente de las técnicas y habilidades  actuariales.</a:t>
            </a:r>
          </a:p>
          <a:p>
            <a:pPr lvl="1"/>
            <a:endParaRPr lang="es-MX" altLang="es-MX" sz="1800" dirty="0" smtClean="0"/>
          </a:p>
          <a:p>
            <a:r>
              <a:rPr lang="es-ES_tradnl" altLang="es-MX" sz="2200" dirty="0" smtClean="0"/>
              <a:t>Sin embargo, los actuarios se han venido involucrado en diversas cuestiones relacionadas con la propia operación de las compañías de seguros:</a:t>
            </a:r>
          </a:p>
          <a:p>
            <a:pPr lvl="1"/>
            <a:r>
              <a:rPr lang="es-ES_tradnl" altLang="es-MX" dirty="0"/>
              <a:t>Manejo y análisis de datos</a:t>
            </a:r>
          </a:p>
          <a:p>
            <a:pPr lvl="1"/>
            <a:r>
              <a:rPr lang="es-ES_tradnl" altLang="es-MX" dirty="0"/>
              <a:t>Diseño de nuevos </a:t>
            </a:r>
            <a:r>
              <a:rPr lang="es-ES_tradnl" altLang="es-MX" dirty="0" smtClean="0"/>
              <a:t>productos y  </a:t>
            </a:r>
            <a:r>
              <a:rPr lang="es-ES_tradnl" altLang="es-MX" dirty="0"/>
              <a:t>fijación de </a:t>
            </a:r>
            <a:r>
              <a:rPr lang="es-ES_tradnl" altLang="es-MX" dirty="0" smtClean="0"/>
              <a:t>tarifas</a:t>
            </a:r>
          </a:p>
          <a:p>
            <a:pPr lvl="1"/>
            <a:r>
              <a:rPr lang="es-ES_tradnl" altLang="es-MX" dirty="0" smtClean="0"/>
              <a:t>Cálculo </a:t>
            </a:r>
            <a:r>
              <a:rPr lang="es-ES_tradnl" altLang="es-MX" dirty="0"/>
              <a:t>de </a:t>
            </a:r>
            <a:r>
              <a:rPr lang="es-ES_tradnl" altLang="es-MX" dirty="0" smtClean="0"/>
              <a:t>reservas técnicas</a:t>
            </a:r>
          </a:p>
          <a:p>
            <a:pPr lvl="1"/>
            <a:r>
              <a:rPr lang="es-ES_tradnl" altLang="es-MX" dirty="0" smtClean="0"/>
              <a:t>Programas </a:t>
            </a:r>
            <a:r>
              <a:rPr lang="es-ES_tradnl" altLang="es-MX" dirty="0"/>
              <a:t>de reaseguro</a:t>
            </a:r>
          </a:p>
          <a:p>
            <a:pPr lvl="1"/>
            <a:r>
              <a:rPr lang="es-ES_tradnl" altLang="es-MX" dirty="0" smtClean="0"/>
              <a:t>Pruebas de Estrés y evaluación </a:t>
            </a:r>
            <a:r>
              <a:rPr lang="es-ES_tradnl" altLang="es-MX" dirty="0"/>
              <a:t>de las necesidades de </a:t>
            </a:r>
            <a:r>
              <a:rPr lang="es-ES_tradnl" altLang="es-MX" dirty="0" smtClean="0"/>
              <a:t>capital,</a:t>
            </a:r>
          </a:p>
          <a:p>
            <a:pPr marL="457200" lvl="1" indent="0">
              <a:buNone/>
            </a:pPr>
            <a:r>
              <a:rPr lang="es-ES_tradnl" altLang="es-MX" dirty="0" smtClean="0"/>
              <a:t>entre otras. </a:t>
            </a:r>
            <a:endParaRPr lang="es-MX" altLang="es-MX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56" y="4159583"/>
            <a:ext cx="3906293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538649"/>
            <a:ext cx="5181600" cy="3265363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400" dirty="0"/>
              <a:t>Con el paso del tiempo, el papel del actuario se ha visto </a:t>
            </a:r>
            <a:r>
              <a:rPr lang="es-MX" altLang="es-MX" sz="2400" dirty="0" smtClean="0"/>
              <a:t>influenciado por las </a:t>
            </a:r>
            <a:r>
              <a:rPr lang="es-MX" altLang="es-MX" sz="2400" dirty="0" smtClean="0">
                <a:solidFill>
                  <a:srgbClr val="FF0000"/>
                </a:solidFill>
              </a:rPr>
              <a:t>tendencias y marcos regulatorios </a:t>
            </a:r>
            <a:r>
              <a:rPr lang="es-MX" altLang="es-MX" sz="2400" dirty="0"/>
              <a:t>de </a:t>
            </a:r>
            <a:r>
              <a:rPr lang="es-MX" altLang="es-MX" sz="2400" dirty="0" smtClean="0"/>
              <a:t>supervisión y de las </a:t>
            </a:r>
            <a:r>
              <a:rPr lang="es-MX" altLang="es-MX" sz="2400" dirty="0" smtClean="0">
                <a:solidFill>
                  <a:srgbClr val="FF0000"/>
                </a:solidFill>
              </a:rPr>
              <a:t>mejores prácticas internacionales</a:t>
            </a:r>
            <a:r>
              <a:rPr lang="es-MX" altLang="es-MX" sz="2400" dirty="0" smtClean="0"/>
              <a:t>: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altLang="es-MX" sz="900" dirty="0"/>
          </a:p>
          <a:p>
            <a:pPr lvl="1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200" dirty="0" smtClean="0">
                <a:latin typeface="+mj-lt"/>
              </a:rPr>
              <a:t>Dependiendo </a:t>
            </a:r>
            <a:r>
              <a:rPr lang="es-MX" altLang="es-MX" sz="2200" dirty="0">
                <a:latin typeface="+mj-lt"/>
              </a:rPr>
              <a:t>de </a:t>
            </a:r>
            <a:r>
              <a:rPr lang="es-MX" altLang="es-MX" sz="2200" dirty="0" smtClean="0">
                <a:latin typeface="+mj-lt"/>
              </a:rPr>
              <a:t>ello, se han </a:t>
            </a:r>
            <a:r>
              <a:rPr lang="es-MX" altLang="es-MX" sz="2200" dirty="0">
                <a:latin typeface="+mj-lt"/>
              </a:rPr>
              <a:t>otorgado </a:t>
            </a:r>
            <a:r>
              <a:rPr lang="es-MX" altLang="es-MX" sz="2200" dirty="0">
                <a:solidFill>
                  <a:srgbClr val="FF0000"/>
                </a:solidFill>
                <a:latin typeface="+mj-lt"/>
              </a:rPr>
              <a:t>diferentes niveles de responsabilidad profesional</a:t>
            </a:r>
            <a:r>
              <a:rPr lang="es-MX" altLang="es-MX" sz="2200" dirty="0">
                <a:latin typeface="+mj-lt"/>
              </a:rPr>
              <a:t> a la labor realizada por los actuarios</a:t>
            </a:r>
            <a:r>
              <a:rPr lang="es-MX" altLang="es-MX" sz="2200" dirty="0" smtClean="0">
                <a:latin typeface="+mj-lt"/>
              </a:rPr>
              <a:t>.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s-MX" altLang="es-MX" sz="3100" dirty="0" smtClean="0"/>
              <a:t> </a:t>
            </a:r>
          </a:p>
          <a:p>
            <a:pPr marL="0" indent="0">
              <a:buNone/>
            </a:pPr>
            <a:endParaRPr lang="es-MX" altLang="es-MX" dirty="0"/>
          </a:p>
          <a:p>
            <a:pPr lvl="1"/>
            <a:endParaRPr lang="es-ES_tradnl" altLang="es-MX" dirty="0"/>
          </a:p>
          <a:p>
            <a:pPr lvl="1"/>
            <a:endParaRPr lang="es-MX" alt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69290" y="1538648"/>
            <a:ext cx="5117910" cy="5066867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400" dirty="0"/>
              <a:t>La IAIS establece Principios Básicos </a:t>
            </a:r>
            <a:r>
              <a:rPr lang="es-MX" altLang="es-MX" sz="2400" dirty="0" smtClean="0"/>
              <a:t>para la supervisión de </a:t>
            </a:r>
            <a:r>
              <a:rPr lang="es-MX" altLang="es-MX" sz="2400" dirty="0"/>
              <a:t>Seguros (ICP</a:t>
            </a:r>
            <a:r>
              <a:rPr lang="es-MX" altLang="es-MX" sz="2400" dirty="0" smtClean="0"/>
              <a:t>). En los siguientes principios menciona las labores encomendadas al actuario, y en el ICP 8 hace énfasis en la función actuarial: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es-MX" altLang="es-MX" sz="1000" dirty="0"/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latin typeface="+mj-lt"/>
              </a:rPr>
              <a:t>ICP 4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b="1" dirty="0" smtClean="0">
                <a:latin typeface="+mj-lt"/>
              </a:rPr>
              <a:t>  </a:t>
            </a:r>
            <a:r>
              <a:rPr lang="es-MX" altLang="es-MX" sz="2200" dirty="0" smtClean="0">
                <a:latin typeface="+mj-lt"/>
              </a:rPr>
              <a:t>Autorización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latin typeface="+mj-lt"/>
              </a:rPr>
              <a:t>ICP 5 </a:t>
            </a:r>
            <a:r>
              <a:rPr lang="es-MX" altLang="es-MX" sz="2200" b="1" dirty="0" smtClean="0">
                <a:latin typeface="+mj-lt"/>
              </a:rPr>
              <a:t> 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dirty="0" smtClean="0">
                <a:latin typeface="+mj-lt"/>
              </a:rPr>
              <a:t>Idoneidad </a:t>
            </a:r>
            <a:r>
              <a:rPr lang="es-MX" altLang="es-MX" sz="2200" dirty="0" smtClean="0">
                <a:latin typeface="+mj-lt"/>
              </a:rPr>
              <a:t>de personas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latin typeface="+mj-lt"/>
              </a:rPr>
              <a:t>ICP 7 </a:t>
            </a:r>
            <a:r>
              <a:rPr lang="es-MX" altLang="es-MX" sz="2200" b="1" dirty="0" smtClean="0">
                <a:latin typeface="+mj-lt"/>
              </a:rPr>
              <a:t> 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dirty="0" smtClean="0">
                <a:latin typeface="+mj-lt"/>
              </a:rPr>
              <a:t>Gobierno </a:t>
            </a:r>
            <a:r>
              <a:rPr lang="es-MX" altLang="es-MX" sz="2200" dirty="0" smtClean="0">
                <a:latin typeface="+mj-lt"/>
              </a:rPr>
              <a:t>corporativo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solidFill>
                  <a:srgbClr val="FF0000"/>
                </a:solidFill>
                <a:latin typeface="+mj-lt"/>
              </a:rPr>
              <a:t>ICP 8 </a:t>
            </a:r>
            <a:r>
              <a:rPr lang="es-MX" altLang="es-MX" sz="2200" b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s-MX" altLang="es-MX" sz="2200" dirty="0" smtClean="0">
                <a:solidFill>
                  <a:srgbClr val="FF0000"/>
                </a:solidFill>
                <a:latin typeface="+mj-lt"/>
              </a:rPr>
              <a:t>Administración </a:t>
            </a:r>
            <a:r>
              <a:rPr lang="es-MX" altLang="es-MX" sz="2200" dirty="0" smtClean="0">
                <a:solidFill>
                  <a:srgbClr val="FF0000"/>
                </a:solidFill>
                <a:latin typeface="+mj-lt"/>
              </a:rPr>
              <a:t>de riesgos y control interno </a:t>
            </a: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 smtClean="0">
                <a:latin typeface="+mj-lt"/>
              </a:rPr>
              <a:t>ICP </a:t>
            </a:r>
            <a:r>
              <a:rPr lang="es-MX" altLang="es-MX" sz="2200" b="1" dirty="0">
                <a:latin typeface="+mj-lt"/>
              </a:rPr>
              <a:t>9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b="1" dirty="0" smtClean="0">
                <a:latin typeface="+mj-lt"/>
              </a:rPr>
              <a:t>  </a:t>
            </a:r>
            <a:r>
              <a:rPr lang="es-MX" altLang="es-MX" sz="2200" dirty="0" smtClean="0">
                <a:latin typeface="+mj-lt"/>
              </a:rPr>
              <a:t>Revisión </a:t>
            </a:r>
            <a:r>
              <a:rPr lang="es-MX" altLang="es-MX" sz="2200" dirty="0" smtClean="0">
                <a:latin typeface="+mj-lt"/>
              </a:rPr>
              <a:t>por parte del supervisor y reportes  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latin typeface="+mj-lt"/>
              </a:rPr>
              <a:t>ICP 13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dirty="0" smtClean="0">
                <a:latin typeface="+mj-lt"/>
              </a:rPr>
              <a:t>Reaseguro </a:t>
            </a:r>
            <a:r>
              <a:rPr lang="es-MX" altLang="es-MX" sz="2200" dirty="0" smtClean="0">
                <a:latin typeface="+mj-lt"/>
              </a:rPr>
              <a:t>y otras formas de transferencia de riesgos 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latin typeface="+mj-lt"/>
              </a:rPr>
              <a:t>ICP 14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dirty="0" smtClean="0">
                <a:latin typeface="+mj-lt"/>
              </a:rPr>
              <a:t>Valuación 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 smtClean="0">
                <a:latin typeface="+mj-lt"/>
              </a:rPr>
              <a:t>ICP 16  </a:t>
            </a:r>
            <a:r>
              <a:rPr lang="es-MX" altLang="es-MX" sz="2200" dirty="0" smtClean="0">
                <a:latin typeface="+mj-lt"/>
              </a:rPr>
              <a:t>Administración </a:t>
            </a:r>
            <a:r>
              <a:rPr lang="es-MX" altLang="es-MX" sz="2200" dirty="0" smtClean="0">
                <a:latin typeface="+mj-lt"/>
              </a:rPr>
              <a:t>de riesgos para propósitos de </a:t>
            </a:r>
            <a:r>
              <a:rPr lang="es-MX" altLang="es-MX" sz="2200" dirty="0" smtClean="0">
                <a:latin typeface="+mj-lt"/>
              </a:rPr>
              <a:t>solvencia</a:t>
            </a:r>
            <a:endParaRPr lang="es-MX" altLang="es-MX" sz="2200" dirty="0">
              <a:latin typeface="+mj-lt"/>
            </a:endParaRPr>
          </a:p>
          <a:p>
            <a:pPr marL="722313" lvl="1" indent="-265113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200" b="1" dirty="0">
                <a:latin typeface="+mj-lt"/>
              </a:rPr>
              <a:t>ICP 17 </a:t>
            </a:r>
            <a:r>
              <a:rPr lang="es-MX" altLang="es-MX" sz="2200" b="1" dirty="0" smtClean="0">
                <a:latin typeface="+mj-lt"/>
              </a:rPr>
              <a:t> </a:t>
            </a:r>
            <a:r>
              <a:rPr lang="es-MX" altLang="es-MX" sz="2200" dirty="0" smtClean="0">
                <a:latin typeface="+mj-lt"/>
              </a:rPr>
              <a:t>Suficiencia </a:t>
            </a:r>
            <a:r>
              <a:rPr lang="es-MX" altLang="es-MX" sz="2200" dirty="0" smtClean="0">
                <a:latin typeface="+mj-lt"/>
              </a:rPr>
              <a:t>de capital</a:t>
            </a:r>
            <a:endParaRPr lang="es-MX" altLang="es-MX" sz="2200" dirty="0">
              <a:latin typeface="+mj-lt"/>
            </a:endParaRPr>
          </a:p>
          <a:p>
            <a:endParaRPr lang="es-MX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1815"/>
            <a:ext cx="10515600" cy="997427"/>
          </a:xfrm>
        </p:spPr>
        <p:txBody>
          <a:bodyPr>
            <a:normAutofit/>
          </a:bodyPr>
          <a:lstStyle/>
          <a:p>
            <a:r>
              <a:rPr lang="es-MX" altLang="es-MX" sz="3200" dirty="0" smtClean="0"/>
              <a:t>Introducción</a:t>
            </a:r>
            <a:endParaRPr lang="es-MX" altLang="es-MX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180" y="4072081"/>
            <a:ext cx="3936620" cy="23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Principios Básicos de Seguros (ICP):</a:t>
            </a:r>
            <a:endParaRPr lang="es-MX" sz="32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447243" y="1417801"/>
            <a:ext cx="1674722" cy="793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ICP 8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533641" y="1392865"/>
            <a:ext cx="9162173" cy="9994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MX" dirty="0"/>
              <a:t>“El supervisor requiere que las aseguradoras cuenten, como parte de su </a:t>
            </a:r>
            <a:r>
              <a:rPr lang="es-MX" dirty="0" smtClean="0"/>
              <a:t>gobierno </a:t>
            </a:r>
            <a:r>
              <a:rPr lang="es-MX" dirty="0"/>
              <a:t>corporativo, con sistemas efectivos de administración de riesgos y control interno, incluyendo funciones efectivas para </a:t>
            </a:r>
            <a:r>
              <a:rPr lang="es-MX" dirty="0" smtClean="0"/>
              <a:t>administración </a:t>
            </a:r>
            <a:r>
              <a:rPr lang="es-MX" dirty="0"/>
              <a:t>de riesgos, control interno</a:t>
            </a:r>
            <a:r>
              <a:rPr lang="es-MX" b="1" dirty="0">
                <a:solidFill>
                  <a:schemeClr val="tx1"/>
                </a:solidFill>
              </a:rPr>
              <a:t>, función actuarial </a:t>
            </a:r>
            <a:r>
              <a:rPr lang="es-MX" dirty="0"/>
              <a:t>y auditoría interna”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96678" y="1311348"/>
            <a:ext cx="62250" cy="10809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958193" y="3446015"/>
            <a:ext cx="1512627" cy="78478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Función Actuarial</a:t>
            </a:r>
            <a:endParaRPr lang="es-MX" sz="2400" dirty="0"/>
          </a:p>
        </p:txBody>
      </p:sp>
      <p:sp>
        <p:nvSpPr>
          <p:cNvPr id="9" name="Rectángulo redondeado 8"/>
          <p:cNvSpPr/>
          <p:nvPr/>
        </p:nvSpPr>
        <p:spPr>
          <a:xfrm>
            <a:off x="2834868" y="2702257"/>
            <a:ext cx="8860945" cy="37804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MX" dirty="0"/>
              <a:t>“El supervisor requiere que las aseguradoras cuenten con </a:t>
            </a:r>
            <a:r>
              <a:rPr lang="es-MX" b="1" dirty="0">
                <a:solidFill>
                  <a:schemeClr val="tx1"/>
                </a:solidFill>
              </a:rPr>
              <a:t>una función actuarial efectiva, </a:t>
            </a:r>
            <a:r>
              <a:rPr lang="es-MX" dirty="0"/>
              <a:t>capaz de evaluar y ofrecer guía con respecto </a:t>
            </a:r>
            <a:r>
              <a:rPr lang="es-MX" dirty="0" smtClean="0"/>
              <a:t>a </a:t>
            </a:r>
            <a:r>
              <a:rPr lang="es-MX" b="1" dirty="0" smtClean="0">
                <a:solidFill>
                  <a:srgbClr val="FF0000"/>
                </a:solidFill>
              </a:rPr>
              <a:t>reservas </a:t>
            </a:r>
            <a:r>
              <a:rPr lang="es-MX" b="1" dirty="0">
                <a:solidFill>
                  <a:srgbClr val="FF0000"/>
                </a:solidFill>
              </a:rPr>
              <a:t>técnicas, primas y tarificación, suficiencia de capital, reaseguro y cumplimiento </a:t>
            </a:r>
            <a:r>
              <a:rPr lang="es-MX" dirty="0" smtClean="0"/>
              <a:t>regulatorio”. </a:t>
            </a:r>
          </a:p>
          <a:p>
            <a:pPr algn="just"/>
            <a:endParaRPr lang="es-MX" sz="800" dirty="0" smtClean="0"/>
          </a:p>
          <a:p>
            <a:pPr algn="just"/>
            <a:r>
              <a:rPr lang="es-MX" dirty="0" smtClean="0"/>
              <a:t>Sin embargo señala también que la función actuarial: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latin typeface="+mj-lt"/>
              </a:rPr>
              <a:t>debe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reportar</a:t>
            </a:r>
            <a:r>
              <a:rPr lang="es-MX" dirty="0" smtClean="0">
                <a:latin typeface="+mj-lt"/>
              </a:rPr>
              <a:t> periódicamente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al Consejo de Administración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latin typeface="+mj-lt"/>
              </a:rPr>
              <a:t>evaluar y ofrecer consejo en temas como: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pasivos</a:t>
            </a:r>
            <a:r>
              <a:rPr lang="es-MX" dirty="0" smtClean="0">
                <a:latin typeface="+mj-lt"/>
              </a:rPr>
              <a:t>, reservas y obligaciones agregadas de siniestros,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ALM</a:t>
            </a:r>
            <a:r>
              <a:rPr lang="es-MX" dirty="0" smtClean="0">
                <a:latin typeface="+mj-lt"/>
              </a:rPr>
              <a:t>, política de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 inversión </a:t>
            </a:r>
            <a:r>
              <a:rPr lang="es-MX" dirty="0" smtClean="0">
                <a:latin typeface="+mj-lt"/>
              </a:rPr>
              <a:t>y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valuación de activos</a:t>
            </a:r>
            <a:r>
              <a:rPr lang="es-MX" dirty="0" smtClean="0">
                <a:latin typeface="+mj-lt"/>
              </a:rPr>
              <a:t>,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posición de solvencia</a:t>
            </a:r>
            <a:r>
              <a:rPr lang="es-MX" dirty="0" smtClean="0">
                <a:latin typeface="+mj-lt"/>
              </a:rPr>
              <a:t>, políticas y controles de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administración de riesgos </a:t>
            </a:r>
            <a:r>
              <a:rPr lang="es-MX" dirty="0" smtClean="0">
                <a:latin typeface="+mj-lt"/>
              </a:rPr>
              <a:t>relativos a temas actuariales o de la situación financiera,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dividendos</a:t>
            </a:r>
            <a:r>
              <a:rPr lang="es-MX" dirty="0" smtClean="0">
                <a:latin typeface="+mj-lt"/>
              </a:rPr>
              <a:t> a asegurados, política de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suscripción</a:t>
            </a:r>
            <a:r>
              <a:rPr lang="es-MX" dirty="0" smtClean="0">
                <a:latin typeface="+mj-lt"/>
              </a:rPr>
              <a:t>,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contratos de reaseguro</a:t>
            </a:r>
            <a:r>
              <a:rPr lang="es-MX" dirty="0" smtClean="0">
                <a:latin typeface="+mj-lt"/>
              </a:rPr>
              <a:t>, suficiencia y calidad de los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datos</a:t>
            </a:r>
            <a:r>
              <a:rPr lang="es-MX" dirty="0" smtClean="0">
                <a:latin typeface="+mj-lt"/>
              </a:rPr>
              <a:t>, investigación, desarrollo, validación y uso de </a:t>
            </a:r>
            <a:r>
              <a:rPr lang="es-MX" dirty="0" smtClean="0">
                <a:solidFill>
                  <a:srgbClr val="FF0000"/>
                </a:solidFill>
                <a:latin typeface="+mj-lt"/>
              </a:rPr>
              <a:t>modelos internos para proyecciones financieras, actuariales o para el ORSA</a:t>
            </a:r>
            <a:r>
              <a:rPr lang="es-MX" dirty="0" smtClean="0">
                <a:latin typeface="+mj-lt"/>
              </a:rPr>
              <a:t>, etc.</a:t>
            </a:r>
          </a:p>
          <a:p>
            <a:pPr algn="just">
              <a:buClr>
                <a:srgbClr val="FF0000"/>
              </a:buClr>
            </a:pPr>
            <a:endParaRPr lang="es-MX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algn="just"/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2626239" y="2702257"/>
            <a:ext cx="53210" cy="37804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62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89799"/>
            <a:ext cx="5181600" cy="399784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200" dirty="0"/>
              <a:t>Syllabus vigente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rgbClr val="C00000"/>
                </a:solidFill>
                <a:latin typeface="+mj-lt"/>
              </a:rPr>
              <a:t>Matemáticas financieras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5"/>
                </a:solidFill>
                <a:latin typeface="+mj-lt"/>
              </a:rPr>
              <a:t>Probabilidad y Estadística matemática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Economía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rgbClr val="C00000"/>
                </a:solidFill>
                <a:latin typeface="+mj-lt"/>
              </a:rPr>
              <a:t>Contabilidad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rgbClr val="CC66FF"/>
                </a:solidFill>
                <a:latin typeface="+mj-lt"/>
              </a:rPr>
              <a:t>Modelización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5"/>
                </a:solidFill>
                <a:latin typeface="+mj-lt"/>
              </a:rPr>
              <a:t>Métodos Estadísticos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2"/>
                </a:solidFill>
                <a:latin typeface="+mj-lt"/>
              </a:rPr>
              <a:t>Matemática Actuarial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rgbClr val="00B0F0"/>
                </a:solidFill>
                <a:latin typeface="+mj-lt"/>
              </a:rPr>
              <a:t>Administración Financiera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Administración actuarial del riesgo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solidFill>
                  <a:srgbClr val="7030A0"/>
                </a:solidFill>
                <a:latin typeface="+mj-lt"/>
              </a:rPr>
              <a:t>Profesionalismo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6172200" y="2389798"/>
            <a:ext cx="5181600" cy="39978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2200" dirty="0"/>
              <a:t>Propuesta </a:t>
            </a:r>
            <a:r>
              <a:rPr lang="es-MX" sz="2200" dirty="0" smtClean="0"/>
              <a:t>Syllabus (Respuesta a tendencias)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chemeClr val="accent5"/>
                </a:solidFill>
                <a:latin typeface="+mj-lt"/>
              </a:rPr>
              <a:t>Estadística </a:t>
            </a:r>
            <a:r>
              <a:rPr lang="es-MX" sz="1600" dirty="0" smtClean="0">
                <a:solidFill>
                  <a:schemeClr val="accent5"/>
                </a:solidFill>
                <a:latin typeface="+mj-lt"/>
              </a:rPr>
              <a:t>(incluyendo procesos estocásticos y simulación).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Economía 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Finanzas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rgbClr val="0000CC"/>
                </a:solidFill>
                <a:latin typeface="+mj-lt"/>
              </a:rPr>
              <a:t>Sistemas Financieros </a:t>
            </a:r>
            <a:r>
              <a:rPr lang="es-MX" sz="1600" dirty="0" smtClean="0">
                <a:solidFill>
                  <a:srgbClr val="0000CC"/>
                </a:solidFill>
                <a:latin typeface="+mj-lt"/>
              </a:rPr>
              <a:t>(incluyendo factores que  afectan la estabilidad financiera)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B0F0"/>
                </a:solidFill>
                <a:latin typeface="+mj-lt"/>
              </a:rPr>
              <a:t>Activos</a:t>
            </a:r>
            <a:r>
              <a:rPr lang="es-MX" sz="1600" dirty="0" smtClean="0">
                <a:solidFill>
                  <a:srgbClr val="00B0F0"/>
                </a:solidFill>
                <a:latin typeface="+mj-lt"/>
              </a:rPr>
              <a:t> (Inversiones, valuación, administración de portafolios, estrategia de inversiones)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CC66FF"/>
                </a:solidFill>
                <a:latin typeface="+mj-lt"/>
              </a:rPr>
              <a:t>Datos y Sistemas </a:t>
            </a:r>
            <a:r>
              <a:rPr lang="es-MX" sz="1600" dirty="0" smtClean="0">
                <a:solidFill>
                  <a:srgbClr val="CC66FF"/>
                </a:solidFill>
                <a:latin typeface="+mj-lt"/>
              </a:rPr>
              <a:t>(aplicación de métodos estadísticos y ciencias de la computación)</a:t>
            </a:r>
            <a:endParaRPr lang="es-MX" sz="1600" dirty="0">
              <a:solidFill>
                <a:srgbClr val="CC66FF"/>
              </a:solidFill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accent2"/>
                </a:solidFill>
                <a:latin typeface="+mj-lt"/>
              </a:rPr>
              <a:t>Modelos </a:t>
            </a:r>
            <a:r>
              <a:rPr lang="es-MX" sz="2000" dirty="0" smtClean="0">
                <a:solidFill>
                  <a:schemeClr val="accent2"/>
                </a:solidFill>
                <a:latin typeface="+mj-lt"/>
              </a:rPr>
              <a:t>Actuariales (teoría del riesgo)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Administración actuarial de riesgos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solidFill>
                  <a:srgbClr val="7030A0"/>
                </a:solidFill>
                <a:latin typeface="+mj-lt"/>
              </a:rPr>
              <a:t>Práctica profesional y actuarial (comunicación efectiva, toma de decisiones, estándares de práctica, etc.)</a:t>
            </a:r>
            <a:endParaRPr lang="es-MX" sz="2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71815"/>
            <a:ext cx="10515600" cy="99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Asociación Actuarial Internacional (AAI)</a:t>
            </a:r>
            <a:endParaRPr lang="es-MX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8712" y="143539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dirty="0"/>
              <a:t>Fundada en 1895, es la asociación mundial de asociaciones profesionales actuariales.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>
                <a:latin typeface="+mj-lt"/>
              </a:rPr>
              <a:t>Dentro de su misión está promover el profesionalismo, desarrollar estándares comunes de educación actuarial (syllabus) y estándares de práctica actuarial.</a:t>
            </a:r>
          </a:p>
        </p:txBody>
      </p:sp>
    </p:spTree>
    <p:extLst>
      <p:ext uri="{BB962C8B-B14F-4D97-AF65-F5344CB8AC3E}">
        <p14:creationId xmlns:p14="http://schemas.microsoft.com/office/powerpoint/2010/main" val="17276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60" y="4946450"/>
            <a:ext cx="3961689" cy="1827329"/>
          </a:xfrm>
          <a:prstGeom prst="rect">
            <a:avLst/>
          </a:prstGeom>
        </p:spPr>
      </p:pic>
      <p:sp>
        <p:nvSpPr>
          <p:cNvPr id="1039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389799"/>
            <a:ext cx="5181600" cy="399784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200" dirty="0"/>
              <a:t>Syllabus vigente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Matemáticas financieras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Probabilidad y Estadística matemática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Economía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Contabilidad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Modelización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Métodos Estadísticos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Matemática Actuarial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Administración Financiera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Administración actuarial del riesgo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Profesionalismo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6172200" y="2389798"/>
            <a:ext cx="5181600" cy="399784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sz="2200" dirty="0"/>
              <a:t>Propuesta </a:t>
            </a:r>
            <a:r>
              <a:rPr lang="es-MX" sz="2200" dirty="0" smtClean="0"/>
              <a:t>Syllabus (Respuesta a tendencias)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Estadística </a:t>
            </a:r>
            <a:r>
              <a:rPr lang="es-MX" sz="1600" dirty="0" smtClean="0">
                <a:latin typeface="+mj-lt"/>
              </a:rPr>
              <a:t>(incluyendo procesos estocásticos y simulación).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Economía 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Finanzas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Sistemas Financieros </a:t>
            </a:r>
            <a:r>
              <a:rPr lang="es-MX" sz="1600" dirty="0" smtClean="0">
                <a:latin typeface="+mj-lt"/>
              </a:rPr>
              <a:t>(incluyendo factores que  afectan la estabilidad financiera)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+mj-lt"/>
              </a:rPr>
              <a:t>Activos</a:t>
            </a:r>
            <a:r>
              <a:rPr lang="es-MX" sz="1600" dirty="0" smtClean="0">
                <a:latin typeface="+mj-lt"/>
              </a:rPr>
              <a:t> (Inversiones, valuación, administración de portafolios, estrategia de inversiones)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+mj-lt"/>
              </a:rPr>
              <a:t>Datos y Sistemas </a:t>
            </a:r>
            <a:r>
              <a:rPr lang="es-MX" sz="1600" dirty="0" smtClean="0">
                <a:latin typeface="+mj-lt"/>
              </a:rPr>
              <a:t>(aplicación de métodos estadísticos y ciencias de la computación)</a:t>
            </a:r>
            <a:endParaRPr lang="es-MX" sz="1600" dirty="0">
              <a:latin typeface="+mj-lt"/>
            </a:endParaRP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latin typeface="+mj-lt"/>
              </a:rPr>
              <a:t>Modelos </a:t>
            </a:r>
            <a:r>
              <a:rPr lang="es-MX" sz="2000" dirty="0" smtClean="0">
                <a:latin typeface="+mj-lt"/>
              </a:rPr>
              <a:t>Actuariales (teoría del riesgo)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Administración actuarial de riesgos</a:t>
            </a:r>
          </a:p>
          <a:p>
            <a:pPr lvl="1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sz="2000" dirty="0" smtClean="0">
                <a:latin typeface="+mj-lt"/>
              </a:rPr>
              <a:t>Práctica profesional y actuarial (comunicación efectiva, toma de decisiones, estándares de práctica, etc.)</a:t>
            </a:r>
            <a:endParaRPr lang="es-MX" sz="2000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271815"/>
            <a:ext cx="10515600" cy="99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Asociación Actuarial Internacional (AAI)</a:t>
            </a:r>
            <a:endParaRPr lang="es-MX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8712" y="143539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dirty="0"/>
              <a:t>Fundada en 1895, es la asociación mundial de asociaciones profesionales actuariales.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altLang="es-MX" sz="2600" dirty="0">
                <a:latin typeface="+mj-lt"/>
              </a:rPr>
              <a:t>Dentro de su misión está promover el profesionalismo, desarrollar estándares comunes de educación actuarial (syllabus) y estándares de práctica actuarial.</a:t>
            </a:r>
          </a:p>
        </p:txBody>
      </p:sp>
      <p:cxnSp>
        <p:nvCxnSpPr>
          <p:cNvPr id="7" name="Conector curvado 6"/>
          <p:cNvCxnSpPr/>
          <p:nvPr/>
        </p:nvCxnSpPr>
        <p:spPr>
          <a:xfrm rot="5400000">
            <a:off x="4799868" y="3225200"/>
            <a:ext cx="2287467" cy="115503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1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3" y="1269242"/>
            <a:ext cx="8781363" cy="46242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Mapa de la AAI en 2016</a:t>
            </a:r>
            <a:endParaRPr lang="es-MX" sz="32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10186" y="5989737"/>
            <a:ext cx="10171628" cy="711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1800" dirty="0" smtClean="0">
                <a:latin typeface="+mj-lt"/>
              </a:rPr>
              <a:t>Para ser miembro titular de la AAI, las asociaciones deben tener un código de ética profesional y un proceso disciplinario, adoptar las directrices de práctica actuarial fijadas por la AAI  y cubrir los requisitos en materia de formación (syllabus).</a:t>
            </a:r>
            <a:endParaRPr lang="es-MX" altLang="es-MX" sz="1800" dirty="0">
              <a:latin typeface="+mj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202779" y="1046747"/>
            <a:ext cx="979035" cy="745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Elipse 13"/>
          <p:cNvSpPr/>
          <p:nvPr/>
        </p:nvSpPr>
        <p:spPr>
          <a:xfrm>
            <a:off x="3698542" y="3330054"/>
            <a:ext cx="887105" cy="641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1579669" y="1212855"/>
            <a:ext cx="979035" cy="745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10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271815"/>
            <a:ext cx="10515600" cy="997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/>
              <a:t>Convergencia Regulatoria en México: </a:t>
            </a:r>
            <a:r>
              <a:rPr lang="es-MX" sz="2800" dirty="0" smtClean="0"/>
              <a:t>implicaciones en la función actuarial </a:t>
            </a:r>
            <a:endParaRPr lang="es-MX" sz="280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182366"/>
            <a:ext cx="10515600" cy="26452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000" dirty="0">
                <a:latin typeface="+mj-lt"/>
              </a:rPr>
              <a:t>El sector </a:t>
            </a:r>
            <a:r>
              <a:rPr lang="es-MX" altLang="es-MX" sz="2000" dirty="0" smtClean="0">
                <a:latin typeface="+mj-lt"/>
              </a:rPr>
              <a:t>asegurador mexicano </a:t>
            </a:r>
            <a:r>
              <a:rPr lang="es-MX" altLang="es-MX" sz="2000" dirty="0">
                <a:latin typeface="+mj-lt"/>
              </a:rPr>
              <a:t>ha transitado </a:t>
            </a:r>
            <a:r>
              <a:rPr lang="es-MX" altLang="es-MX" sz="2000" dirty="0" smtClean="0">
                <a:latin typeface="+mj-lt"/>
              </a:rPr>
              <a:t>a </a:t>
            </a:r>
            <a:r>
              <a:rPr lang="es-MX" altLang="es-MX" sz="2000" dirty="0">
                <a:latin typeface="+mj-lt"/>
              </a:rPr>
              <a:t>una regulación </a:t>
            </a:r>
            <a:r>
              <a:rPr lang="es-MX" altLang="es-MX" sz="2000" dirty="0" smtClean="0">
                <a:latin typeface="+mj-lt"/>
              </a:rPr>
              <a:t>basada en riesgo (de </a:t>
            </a:r>
            <a:r>
              <a:rPr lang="es-MX" altLang="es-MX" sz="2000" dirty="0">
                <a:latin typeface="+mj-lt"/>
              </a:rPr>
              <a:t>tipo Solvencia </a:t>
            </a:r>
            <a:r>
              <a:rPr lang="es-MX" altLang="es-MX" sz="2000" dirty="0" smtClean="0">
                <a:latin typeface="+mj-lt"/>
              </a:rPr>
              <a:t>II), </a:t>
            </a:r>
            <a:r>
              <a:rPr lang="es-MX" altLang="es-MX" sz="2000" dirty="0">
                <a:latin typeface="+mj-lt"/>
              </a:rPr>
              <a:t>en </a:t>
            </a:r>
            <a:r>
              <a:rPr lang="es-MX" altLang="es-MX" sz="2000" dirty="0" smtClean="0">
                <a:latin typeface="+mj-lt"/>
              </a:rPr>
              <a:t>apego </a:t>
            </a:r>
            <a:r>
              <a:rPr lang="es-MX" altLang="es-MX" sz="2000" dirty="0">
                <a:latin typeface="+mj-lt"/>
              </a:rPr>
              <a:t>a los mejores estándares y prácticas </a:t>
            </a:r>
            <a:r>
              <a:rPr lang="es-MX" altLang="es-MX" sz="2000" dirty="0" smtClean="0">
                <a:latin typeface="+mj-lt"/>
              </a:rPr>
              <a:t>internacionales.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Todo </a:t>
            </a:r>
            <a:r>
              <a:rPr lang="es-MX" altLang="es-MX" sz="2000" dirty="0">
                <a:latin typeface="+mj-lt"/>
              </a:rPr>
              <a:t>ello ocurrió en un periodo de </a:t>
            </a:r>
            <a:r>
              <a:rPr lang="es-MX" altLang="es-MX" sz="2000" dirty="0">
                <a:solidFill>
                  <a:srgbClr val="FF0000"/>
                </a:solidFill>
                <a:latin typeface="+mj-lt"/>
              </a:rPr>
              <a:t>casi 25 </a:t>
            </a:r>
            <a:r>
              <a:rPr lang="es-MX" altLang="es-MX" sz="2000" dirty="0" smtClean="0">
                <a:solidFill>
                  <a:srgbClr val="FF0000"/>
                </a:solidFill>
                <a:latin typeface="+mj-lt"/>
              </a:rPr>
              <a:t>años</a:t>
            </a:r>
            <a:r>
              <a:rPr lang="es-MX" altLang="es-MX" sz="2000" dirty="0" smtClean="0">
                <a:latin typeface="+mj-lt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MX" altLang="es-MX" sz="2000" dirty="0" smtClean="0">
                <a:latin typeface="+mj-lt"/>
              </a:rPr>
              <a:t>Con la nueva Ley de Instituciones de Seguros y de Fianzas (LISF), se fortaleció de manera importante el papel de la función actuarial, permitiendo así cumplir con las mejores prácticas en esta materia.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MX" altLang="es-MX" sz="2000" dirty="0">
              <a:latin typeface="+mj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578913" y="2007170"/>
            <a:ext cx="1309076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+mj-lt"/>
              </a:rPr>
              <a:t>Solvencia I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57763" y="2031016"/>
            <a:ext cx="201600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+mj-lt"/>
              </a:rPr>
              <a:t>Tipo “Solvencia II”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4235097" y="2191836"/>
            <a:ext cx="3024336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880278" y="2400348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+mj-lt"/>
              </a:rPr>
              <a:t>1990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81845" y="24129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+mj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189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3200" dirty="0"/>
              <a:t>Convergencia Regulatoria en México: </a:t>
            </a:r>
            <a:r>
              <a:rPr lang="es-MX" altLang="es-MX" sz="2800" dirty="0"/>
              <a:t>implicaciones en la función actuarial 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248653" y="1479884"/>
          <a:ext cx="11694694" cy="415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24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2089</Words>
  <Application>Microsoft Office PowerPoint</Application>
  <PresentationFormat>Panorámica</PresentationFormat>
  <Paragraphs>330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Wingdings</vt:lpstr>
      <vt:lpstr>Tema de Office</vt:lpstr>
      <vt:lpstr>Sesión 1: Evaluación y Administración de Riesgos:                   Relevancia de la función actuarial</vt:lpstr>
      <vt:lpstr>Introducción</vt:lpstr>
      <vt:lpstr>Introducción</vt:lpstr>
      <vt:lpstr>Principios Básicos de Seguros (ICP):</vt:lpstr>
      <vt:lpstr>Presentación de PowerPoint</vt:lpstr>
      <vt:lpstr>Presentación de PowerPoint</vt:lpstr>
      <vt:lpstr>Mapa de la AAI en 2016</vt:lpstr>
      <vt:lpstr>Presentación de PowerPoint</vt:lpstr>
      <vt:lpstr>Convergencia Regulatoria en México: implicaciones en la función actuarial </vt:lpstr>
      <vt:lpstr>Convergencia Regulatoria en México: implicaciones en la función actuarial </vt:lpstr>
      <vt:lpstr>Convergencia Regulatoria en México: implicaciones en la función actuarial </vt:lpstr>
      <vt:lpstr>Convergencia Regulatoria en México: implicaciones en la función actuarial </vt:lpstr>
      <vt:lpstr>Función actuarial en México</vt:lpstr>
      <vt:lpstr>Elementos de la regulación que inciden en la función actuarial</vt:lpstr>
      <vt:lpstr>Elementos de la regulación que inciden en la función actuarial</vt:lpstr>
      <vt:lpstr>Elementos de la regulación que inciden en la función actuarial</vt:lpstr>
      <vt:lpstr>Elementos de la regulación que inciden en la función actuarial</vt:lpstr>
      <vt:lpstr>Elementos de la regulación que inciden en la función actuarial</vt:lpstr>
      <vt:lpstr>Sesión 1: Evaluación y Administración de Riesgos:                   Relevancia de la función actuarial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RUBIO HERNANDEZ</dc:creator>
  <cp:lastModifiedBy>NORMA ALICIA ROSAS RODRIGUEZ</cp:lastModifiedBy>
  <cp:revision>128</cp:revision>
  <dcterms:created xsi:type="dcterms:W3CDTF">2016-08-11T15:14:35Z</dcterms:created>
  <dcterms:modified xsi:type="dcterms:W3CDTF">2018-04-05T16:33:15Z</dcterms:modified>
</cp:coreProperties>
</file>