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452" r:id="rId6"/>
    <p:sldId id="447" r:id="rId7"/>
    <p:sldId id="446" r:id="rId8"/>
    <p:sldId id="451" r:id="rId9"/>
    <p:sldId id="449" r:id="rId10"/>
    <p:sldId id="453" r:id="rId11"/>
    <p:sldId id="437" r:id="rId12"/>
    <p:sldId id="454" r:id="rId13"/>
    <p:sldId id="265" r:id="rId14"/>
    <p:sldId id="450" r:id="rId15"/>
    <p:sldId id="429" r:id="rId16"/>
    <p:sldId id="428" r:id="rId17"/>
    <p:sldId id="430" r:id="rId18"/>
    <p:sldId id="455" r:id="rId19"/>
    <p:sldId id="445" r:id="rId20"/>
    <p:sldId id="456" r:id="rId21"/>
    <p:sldId id="457" r:id="rId2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olfi, Andrew" initials="A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1" autoAdjust="0"/>
    <p:restoredTop sz="61063" autoAdjust="0"/>
  </p:normalViewPr>
  <p:slideViewPr>
    <p:cSldViewPr>
      <p:cViewPr varScale="1">
        <p:scale>
          <a:sx n="45" d="100"/>
          <a:sy n="45" d="100"/>
        </p:scale>
        <p:origin x="222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85" d="100"/>
          <a:sy n="85" d="100"/>
        </p:scale>
        <p:origin x="-3138" y="-90"/>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E48B0F-D07B-4445-A8AB-FF2CA8B9860C}"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GB"/>
        </a:p>
      </dgm:t>
    </dgm:pt>
    <dgm:pt modelId="{1316CF11-6E22-4D70-84DD-D209A70BA1F2}">
      <dgm:prSet phldrT="[Text]"/>
      <dgm:spPr/>
      <dgm:t>
        <a:bodyPr/>
        <a:lstStyle/>
        <a:p>
          <a:r>
            <a:rPr lang="en-US" dirty="0" smtClean="0"/>
            <a:t>Effective systems of risk management and internal controls</a:t>
          </a:r>
        </a:p>
      </dgm:t>
    </dgm:pt>
    <dgm:pt modelId="{FE77C1F5-F9F5-4417-90FB-72412F87A856}" type="parTrans" cxnId="{C3866781-9074-487C-9F81-F058770DA232}">
      <dgm:prSet/>
      <dgm:spPr/>
      <dgm:t>
        <a:bodyPr/>
        <a:lstStyle/>
        <a:p>
          <a:endParaRPr lang="en-GB"/>
        </a:p>
      </dgm:t>
    </dgm:pt>
    <dgm:pt modelId="{7B282850-8A5E-4522-A207-67EC4BA22576}" type="sibTrans" cxnId="{C3866781-9074-487C-9F81-F058770DA232}">
      <dgm:prSet/>
      <dgm:spPr/>
      <dgm:t>
        <a:bodyPr/>
        <a:lstStyle/>
        <a:p>
          <a:endParaRPr lang="en-GB"/>
        </a:p>
      </dgm:t>
    </dgm:pt>
    <dgm:pt modelId="{03B36551-8F12-4AAB-B069-71513616D004}">
      <dgm:prSet phldrT="[Text]"/>
      <dgm:spPr/>
      <dgm:t>
        <a:bodyPr/>
        <a:lstStyle/>
        <a:p>
          <a:r>
            <a:rPr lang="en-GB" b="0" dirty="0" smtClean="0"/>
            <a:t>Risk management function</a:t>
          </a:r>
          <a:endParaRPr lang="en-GB" b="0" dirty="0"/>
        </a:p>
      </dgm:t>
    </dgm:pt>
    <dgm:pt modelId="{A33B08B2-AA57-4A5B-917C-F067C00749F4}" type="parTrans" cxnId="{EC419EC8-3C6C-43A8-97C7-F1CAEF5E6F4C}">
      <dgm:prSet/>
      <dgm:spPr/>
      <dgm:t>
        <a:bodyPr/>
        <a:lstStyle/>
        <a:p>
          <a:endParaRPr lang="en-GB"/>
        </a:p>
      </dgm:t>
    </dgm:pt>
    <dgm:pt modelId="{D7651D42-2CD8-418D-A093-E3418831EF9C}" type="sibTrans" cxnId="{EC419EC8-3C6C-43A8-97C7-F1CAEF5E6F4C}">
      <dgm:prSet/>
      <dgm:spPr/>
      <dgm:t>
        <a:bodyPr/>
        <a:lstStyle/>
        <a:p>
          <a:endParaRPr lang="en-GB"/>
        </a:p>
      </dgm:t>
    </dgm:pt>
    <dgm:pt modelId="{2D7EADAE-3A99-47C6-BF6D-2A38CCF91CA8}">
      <dgm:prSet phldrT="[Text]"/>
      <dgm:spPr/>
      <dgm:t>
        <a:bodyPr/>
        <a:lstStyle/>
        <a:p>
          <a:r>
            <a:rPr lang="en-GB" b="0" dirty="0" smtClean="0"/>
            <a:t>Compliance function</a:t>
          </a:r>
          <a:endParaRPr lang="en-GB" b="0" dirty="0"/>
        </a:p>
      </dgm:t>
    </dgm:pt>
    <dgm:pt modelId="{F3BA82BD-88E5-47C0-BBA0-350FE07B47C0}" type="parTrans" cxnId="{297510FC-FCEC-4C43-A7D4-8073BD685EBA}">
      <dgm:prSet/>
      <dgm:spPr/>
      <dgm:t>
        <a:bodyPr/>
        <a:lstStyle/>
        <a:p>
          <a:endParaRPr lang="en-GB"/>
        </a:p>
      </dgm:t>
    </dgm:pt>
    <dgm:pt modelId="{C9007CF9-0B77-4075-B89A-9E45AEECD069}" type="sibTrans" cxnId="{297510FC-FCEC-4C43-A7D4-8073BD685EBA}">
      <dgm:prSet/>
      <dgm:spPr/>
      <dgm:t>
        <a:bodyPr/>
        <a:lstStyle/>
        <a:p>
          <a:endParaRPr lang="en-GB"/>
        </a:p>
      </dgm:t>
    </dgm:pt>
    <dgm:pt modelId="{C0A5840D-36CD-4660-94F8-4D9254D58CCC}">
      <dgm:prSet phldrT="[Text]"/>
      <dgm:spPr/>
      <dgm:t>
        <a:bodyPr/>
        <a:lstStyle/>
        <a:p>
          <a:r>
            <a:rPr lang="en-US" b="0" dirty="0" smtClean="0"/>
            <a:t>Actuarial function</a:t>
          </a:r>
          <a:endParaRPr lang="en-GB" b="0" dirty="0"/>
        </a:p>
      </dgm:t>
    </dgm:pt>
    <dgm:pt modelId="{E99855F8-2807-4100-B6A1-8B35F520C91A}" type="parTrans" cxnId="{9F48DE42-DDE3-484F-9F49-3011B3EEAA7D}">
      <dgm:prSet/>
      <dgm:spPr/>
      <dgm:t>
        <a:bodyPr/>
        <a:lstStyle/>
        <a:p>
          <a:endParaRPr lang="en-GB"/>
        </a:p>
      </dgm:t>
    </dgm:pt>
    <dgm:pt modelId="{35C67312-8116-4737-A8EB-7CDEFA75ADC6}" type="sibTrans" cxnId="{9F48DE42-DDE3-484F-9F49-3011B3EEAA7D}">
      <dgm:prSet/>
      <dgm:spPr/>
      <dgm:t>
        <a:bodyPr/>
        <a:lstStyle/>
        <a:p>
          <a:endParaRPr lang="en-GB"/>
        </a:p>
      </dgm:t>
    </dgm:pt>
    <dgm:pt modelId="{0B6081C4-7329-43BD-987A-B43438157119}">
      <dgm:prSet phldrT="[Text]"/>
      <dgm:spPr/>
      <dgm:t>
        <a:bodyPr/>
        <a:lstStyle/>
        <a:p>
          <a:r>
            <a:rPr lang="en-US" b="0" dirty="0" smtClean="0"/>
            <a:t>Internal audit function</a:t>
          </a:r>
          <a:endParaRPr lang="en-GB" b="0" dirty="0"/>
        </a:p>
      </dgm:t>
    </dgm:pt>
    <dgm:pt modelId="{D323BCEB-AFC8-44BD-B975-9877A341762B}" type="parTrans" cxnId="{92B3EBDC-2227-4779-A1BB-8DE366C3CFB2}">
      <dgm:prSet/>
      <dgm:spPr/>
      <dgm:t>
        <a:bodyPr/>
        <a:lstStyle/>
        <a:p>
          <a:endParaRPr lang="en-GB"/>
        </a:p>
      </dgm:t>
    </dgm:pt>
    <dgm:pt modelId="{EAEE3508-E06B-486A-9A0B-5111F63B5D2B}" type="sibTrans" cxnId="{92B3EBDC-2227-4779-A1BB-8DE366C3CFB2}">
      <dgm:prSet/>
      <dgm:spPr/>
      <dgm:t>
        <a:bodyPr/>
        <a:lstStyle/>
        <a:p>
          <a:endParaRPr lang="en-GB"/>
        </a:p>
      </dgm:t>
    </dgm:pt>
    <dgm:pt modelId="{2A0C4412-0E0C-4246-93F4-34AE2D8B0A29}" type="pres">
      <dgm:prSet presAssocID="{0AE48B0F-D07B-4445-A8AB-FF2CA8B9860C}" presName="Name0" presStyleCnt="0">
        <dgm:presLayoutVars>
          <dgm:chMax val="3"/>
          <dgm:chPref val="1"/>
          <dgm:dir/>
          <dgm:animLvl val="lvl"/>
          <dgm:resizeHandles/>
        </dgm:presLayoutVars>
      </dgm:prSet>
      <dgm:spPr/>
      <dgm:t>
        <a:bodyPr/>
        <a:lstStyle/>
        <a:p>
          <a:endParaRPr lang="en-GB"/>
        </a:p>
      </dgm:t>
    </dgm:pt>
    <dgm:pt modelId="{F40DCD91-E1C8-4F20-837B-4C7649093AA6}" type="pres">
      <dgm:prSet presAssocID="{0AE48B0F-D07B-4445-A8AB-FF2CA8B9860C}" presName="outerBox" presStyleCnt="0"/>
      <dgm:spPr/>
    </dgm:pt>
    <dgm:pt modelId="{C2D68A34-130B-457C-BBFD-296CBAEC1FB7}" type="pres">
      <dgm:prSet presAssocID="{0AE48B0F-D07B-4445-A8AB-FF2CA8B9860C}" presName="outerBoxParent" presStyleLbl="node1" presStyleIdx="0" presStyleCnt="1"/>
      <dgm:spPr/>
      <dgm:t>
        <a:bodyPr/>
        <a:lstStyle/>
        <a:p>
          <a:endParaRPr lang="en-GB"/>
        </a:p>
      </dgm:t>
    </dgm:pt>
    <dgm:pt modelId="{E10CD22A-02F4-47F9-B972-049796AD4E1D}" type="pres">
      <dgm:prSet presAssocID="{0AE48B0F-D07B-4445-A8AB-FF2CA8B9860C}" presName="outerBoxChildren" presStyleCnt="0"/>
      <dgm:spPr/>
    </dgm:pt>
    <dgm:pt modelId="{C4AF61A2-9A76-4AC6-8F2F-37F81679069D}" type="pres">
      <dgm:prSet presAssocID="{03B36551-8F12-4AAB-B069-71513616D004}" presName="oChild" presStyleLbl="fgAcc1" presStyleIdx="0" presStyleCnt="4">
        <dgm:presLayoutVars>
          <dgm:bulletEnabled val="1"/>
        </dgm:presLayoutVars>
      </dgm:prSet>
      <dgm:spPr/>
      <dgm:t>
        <a:bodyPr/>
        <a:lstStyle/>
        <a:p>
          <a:endParaRPr lang="en-GB"/>
        </a:p>
      </dgm:t>
    </dgm:pt>
    <dgm:pt modelId="{314782F0-960F-48F5-A0EA-A9B26A6E970C}" type="pres">
      <dgm:prSet presAssocID="{D7651D42-2CD8-418D-A093-E3418831EF9C}" presName="outerSibTrans" presStyleCnt="0"/>
      <dgm:spPr/>
    </dgm:pt>
    <dgm:pt modelId="{4DEC29D7-CD70-4833-AB7E-85AA8ED6359C}" type="pres">
      <dgm:prSet presAssocID="{2D7EADAE-3A99-47C6-BF6D-2A38CCF91CA8}" presName="oChild" presStyleLbl="fgAcc1" presStyleIdx="1" presStyleCnt="4">
        <dgm:presLayoutVars>
          <dgm:bulletEnabled val="1"/>
        </dgm:presLayoutVars>
      </dgm:prSet>
      <dgm:spPr/>
      <dgm:t>
        <a:bodyPr/>
        <a:lstStyle/>
        <a:p>
          <a:endParaRPr lang="en-GB"/>
        </a:p>
      </dgm:t>
    </dgm:pt>
    <dgm:pt modelId="{0803415C-DD75-4BF2-A190-461C0A0D25A4}" type="pres">
      <dgm:prSet presAssocID="{C9007CF9-0B77-4075-B89A-9E45AEECD069}" presName="outerSibTrans" presStyleCnt="0"/>
      <dgm:spPr/>
    </dgm:pt>
    <dgm:pt modelId="{7D49ED0B-97FF-4CE6-9894-3FADF2BACA98}" type="pres">
      <dgm:prSet presAssocID="{C0A5840D-36CD-4660-94F8-4D9254D58CCC}" presName="oChild" presStyleLbl="fgAcc1" presStyleIdx="2" presStyleCnt="4">
        <dgm:presLayoutVars>
          <dgm:bulletEnabled val="1"/>
        </dgm:presLayoutVars>
      </dgm:prSet>
      <dgm:spPr/>
      <dgm:t>
        <a:bodyPr/>
        <a:lstStyle/>
        <a:p>
          <a:endParaRPr lang="en-GB"/>
        </a:p>
      </dgm:t>
    </dgm:pt>
    <dgm:pt modelId="{A8EAAA04-8DF2-4CD2-979A-0388B4FDB2DB}" type="pres">
      <dgm:prSet presAssocID="{35C67312-8116-4737-A8EB-7CDEFA75ADC6}" presName="outerSibTrans" presStyleCnt="0"/>
      <dgm:spPr/>
    </dgm:pt>
    <dgm:pt modelId="{4425EBCF-3085-479A-91D0-FB8D994C36F8}" type="pres">
      <dgm:prSet presAssocID="{0B6081C4-7329-43BD-987A-B43438157119}" presName="oChild" presStyleLbl="fgAcc1" presStyleIdx="3" presStyleCnt="4">
        <dgm:presLayoutVars>
          <dgm:bulletEnabled val="1"/>
        </dgm:presLayoutVars>
      </dgm:prSet>
      <dgm:spPr/>
      <dgm:t>
        <a:bodyPr/>
        <a:lstStyle/>
        <a:p>
          <a:endParaRPr lang="en-GB"/>
        </a:p>
      </dgm:t>
    </dgm:pt>
  </dgm:ptLst>
  <dgm:cxnLst>
    <dgm:cxn modelId="{50E29174-6CD7-4D8D-BD19-F7B2F2AD1E2B}" type="presOf" srcId="{1316CF11-6E22-4D70-84DD-D209A70BA1F2}" destId="{C2D68A34-130B-457C-BBFD-296CBAEC1FB7}" srcOrd="0" destOrd="0" presId="urn:microsoft.com/office/officeart/2005/8/layout/target2"/>
    <dgm:cxn modelId="{297510FC-FCEC-4C43-A7D4-8073BD685EBA}" srcId="{1316CF11-6E22-4D70-84DD-D209A70BA1F2}" destId="{2D7EADAE-3A99-47C6-BF6D-2A38CCF91CA8}" srcOrd="1" destOrd="0" parTransId="{F3BA82BD-88E5-47C0-BBA0-350FE07B47C0}" sibTransId="{C9007CF9-0B77-4075-B89A-9E45AEECD069}"/>
    <dgm:cxn modelId="{92B3EBDC-2227-4779-A1BB-8DE366C3CFB2}" srcId="{1316CF11-6E22-4D70-84DD-D209A70BA1F2}" destId="{0B6081C4-7329-43BD-987A-B43438157119}" srcOrd="3" destOrd="0" parTransId="{D323BCEB-AFC8-44BD-B975-9877A341762B}" sibTransId="{EAEE3508-E06B-486A-9A0B-5111F63B5D2B}"/>
    <dgm:cxn modelId="{96E81270-CF20-4FD9-A5C9-8A3576A04711}" type="presOf" srcId="{03B36551-8F12-4AAB-B069-71513616D004}" destId="{C4AF61A2-9A76-4AC6-8F2F-37F81679069D}" srcOrd="0" destOrd="0" presId="urn:microsoft.com/office/officeart/2005/8/layout/target2"/>
    <dgm:cxn modelId="{A72EBF49-BB05-4AA6-870C-3A2EB9E4DEA1}" type="presOf" srcId="{0AE48B0F-D07B-4445-A8AB-FF2CA8B9860C}" destId="{2A0C4412-0E0C-4246-93F4-34AE2D8B0A29}" srcOrd="0" destOrd="0" presId="urn:microsoft.com/office/officeart/2005/8/layout/target2"/>
    <dgm:cxn modelId="{EC419EC8-3C6C-43A8-97C7-F1CAEF5E6F4C}" srcId="{1316CF11-6E22-4D70-84DD-D209A70BA1F2}" destId="{03B36551-8F12-4AAB-B069-71513616D004}" srcOrd="0" destOrd="0" parTransId="{A33B08B2-AA57-4A5B-917C-F067C00749F4}" sibTransId="{D7651D42-2CD8-418D-A093-E3418831EF9C}"/>
    <dgm:cxn modelId="{C3866781-9074-487C-9F81-F058770DA232}" srcId="{0AE48B0F-D07B-4445-A8AB-FF2CA8B9860C}" destId="{1316CF11-6E22-4D70-84DD-D209A70BA1F2}" srcOrd="0" destOrd="0" parTransId="{FE77C1F5-F9F5-4417-90FB-72412F87A856}" sibTransId="{7B282850-8A5E-4522-A207-67EC4BA22576}"/>
    <dgm:cxn modelId="{EA915B3B-3888-4D71-85A4-E7CA49086955}" type="presOf" srcId="{C0A5840D-36CD-4660-94F8-4D9254D58CCC}" destId="{7D49ED0B-97FF-4CE6-9894-3FADF2BACA98}" srcOrd="0" destOrd="0" presId="urn:microsoft.com/office/officeart/2005/8/layout/target2"/>
    <dgm:cxn modelId="{9F48DE42-DDE3-484F-9F49-3011B3EEAA7D}" srcId="{1316CF11-6E22-4D70-84DD-D209A70BA1F2}" destId="{C0A5840D-36CD-4660-94F8-4D9254D58CCC}" srcOrd="2" destOrd="0" parTransId="{E99855F8-2807-4100-B6A1-8B35F520C91A}" sibTransId="{35C67312-8116-4737-A8EB-7CDEFA75ADC6}"/>
    <dgm:cxn modelId="{92F0486D-99B2-4F66-B5F0-E78ED43A2939}" type="presOf" srcId="{0B6081C4-7329-43BD-987A-B43438157119}" destId="{4425EBCF-3085-479A-91D0-FB8D994C36F8}" srcOrd="0" destOrd="0" presId="urn:microsoft.com/office/officeart/2005/8/layout/target2"/>
    <dgm:cxn modelId="{9A8AD996-ACDE-46C1-AFF2-0FE0A0BA2929}" type="presOf" srcId="{2D7EADAE-3A99-47C6-BF6D-2A38CCF91CA8}" destId="{4DEC29D7-CD70-4833-AB7E-85AA8ED6359C}" srcOrd="0" destOrd="0" presId="urn:microsoft.com/office/officeart/2005/8/layout/target2"/>
    <dgm:cxn modelId="{FE7410D1-74F3-4F4F-9A75-5E996B7994E6}" type="presParOf" srcId="{2A0C4412-0E0C-4246-93F4-34AE2D8B0A29}" destId="{F40DCD91-E1C8-4F20-837B-4C7649093AA6}" srcOrd="0" destOrd="0" presId="urn:microsoft.com/office/officeart/2005/8/layout/target2"/>
    <dgm:cxn modelId="{AA38476D-978C-43E8-AE89-B2074701C5A1}" type="presParOf" srcId="{F40DCD91-E1C8-4F20-837B-4C7649093AA6}" destId="{C2D68A34-130B-457C-BBFD-296CBAEC1FB7}" srcOrd="0" destOrd="0" presId="urn:microsoft.com/office/officeart/2005/8/layout/target2"/>
    <dgm:cxn modelId="{2D0D4056-2CE5-4E08-B404-DFA969FCCC5A}" type="presParOf" srcId="{F40DCD91-E1C8-4F20-837B-4C7649093AA6}" destId="{E10CD22A-02F4-47F9-B972-049796AD4E1D}" srcOrd="1" destOrd="0" presId="urn:microsoft.com/office/officeart/2005/8/layout/target2"/>
    <dgm:cxn modelId="{A05494C3-19AA-4F76-B83F-15DDA5D59E51}" type="presParOf" srcId="{E10CD22A-02F4-47F9-B972-049796AD4E1D}" destId="{C4AF61A2-9A76-4AC6-8F2F-37F81679069D}" srcOrd="0" destOrd="0" presId="urn:microsoft.com/office/officeart/2005/8/layout/target2"/>
    <dgm:cxn modelId="{3D585BB4-D951-415A-B80D-375153A829F1}" type="presParOf" srcId="{E10CD22A-02F4-47F9-B972-049796AD4E1D}" destId="{314782F0-960F-48F5-A0EA-A9B26A6E970C}" srcOrd="1" destOrd="0" presId="urn:microsoft.com/office/officeart/2005/8/layout/target2"/>
    <dgm:cxn modelId="{EAE0174A-04B9-4B02-B033-DAE1F5B4BEAC}" type="presParOf" srcId="{E10CD22A-02F4-47F9-B972-049796AD4E1D}" destId="{4DEC29D7-CD70-4833-AB7E-85AA8ED6359C}" srcOrd="2" destOrd="0" presId="urn:microsoft.com/office/officeart/2005/8/layout/target2"/>
    <dgm:cxn modelId="{A156A7C0-3018-492E-BBC0-404D211D2E33}" type="presParOf" srcId="{E10CD22A-02F4-47F9-B972-049796AD4E1D}" destId="{0803415C-DD75-4BF2-A190-461C0A0D25A4}" srcOrd="3" destOrd="0" presId="urn:microsoft.com/office/officeart/2005/8/layout/target2"/>
    <dgm:cxn modelId="{34232898-439A-46C9-956B-37D5EE193D05}" type="presParOf" srcId="{E10CD22A-02F4-47F9-B972-049796AD4E1D}" destId="{7D49ED0B-97FF-4CE6-9894-3FADF2BACA98}" srcOrd="4" destOrd="0" presId="urn:microsoft.com/office/officeart/2005/8/layout/target2"/>
    <dgm:cxn modelId="{7DE8AF1C-C5D0-42DC-84E2-5D8BB9107943}" type="presParOf" srcId="{E10CD22A-02F4-47F9-B972-049796AD4E1D}" destId="{A8EAAA04-8DF2-4CD2-979A-0388B4FDB2DB}" srcOrd="5" destOrd="0" presId="urn:microsoft.com/office/officeart/2005/8/layout/target2"/>
    <dgm:cxn modelId="{252B4890-A268-4B6D-9434-7B3C84B99E38}" type="presParOf" srcId="{E10CD22A-02F4-47F9-B972-049796AD4E1D}" destId="{4425EBCF-3085-479A-91D0-FB8D994C36F8}" srcOrd="6"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68A34-130B-457C-BBFD-296CBAEC1FB7}">
      <dsp:nvSpPr>
        <dsp:cNvPr id="0" name=""/>
        <dsp:cNvSpPr/>
      </dsp:nvSpPr>
      <dsp:spPr>
        <a:xfrm>
          <a:off x="0" y="0"/>
          <a:ext cx="8229600" cy="4929188"/>
        </a:xfrm>
        <a:prstGeom prst="roundRect">
          <a:avLst>
            <a:gd name="adj" fmla="val 8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3043089" numCol="1" spcCol="1270" anchor="t" anchorCtr="0">
          <a:noAutofit/>
        </a:bodyPr>
        <a:lstStyle/>
        <a:p>
          <a:pPr lvl="0" algn="l" defTabSz="1866900">
            <a:lnSpc>
              <a:spcPct val="90000"/>
            </a:lnSpc>
            <a:spcBef>
              <a:spcPct val="0"/>
            </a:spcBef>
            <a:spcAft>
              <a:spcPct val="35000"/>
            </a:spcAft>
          </a:pPr>
          <a:r>
            <a:rPr lang="en-US" sz="4200" kern="1200" dirty="0" smtClean="0"/>
            <a:t>Effective systems of risk management and internal controls</a:t>
          </a:r>
        </a:p>
      </dsp:txBody>
      <dsp:txXfrm>
        <a:off x="122715" y="122715"/>
        <a:ext cx="7984170" cy="4683758"/>
      </dsp:txXfrm>
    </dsp:sp>
    <dsp:sp modelId="{C4AF61A2-9A76-4AC6-8F2F-37F81679069D}">
      <dsp:nvSpPr>
        <dsp:cNvPr id="0" name=""/>
        <dsp:cNvSpPr/>
      </dsp:nvSpPr>
      <dsp:spPr>
        <a:xfrm>
          <a:off x="205740" y="2218134"/>
          <a:ext cx="1931625" cy="2218134"/>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0" kern="1200" dirty="0" smtClean="0"/>
            <a:t>Risk management function</a:t>
          </a:r>
          <a:endParaRPr lang="en-GB" sz="2300" b="0" kern="1200" dirty="0"/>
        </a:p>
      </dsp:txBody>
      <dsp:txXfrm>
        <a:off x="265144" y="2277538"/>
        <a:ext cx="1812817" cy="2099326"/>
      </dsp:txXfrm>
    </dsp:sp>
    <dsp:sp modelId="{4DEC29D7-CD70-4833-AB7E-85AA8ED6359C}">
      <dsp:nvSpPr>
        <dsp:cNvPr id="0" name=""/>
        <dsp:cNvSpPr/>
      </dsp:nvSpPr>
      <dsp:spPr>
        <a:xfrm>
          <a:off x="2167864" y="2218134"/>
          <a:ext cx="1931625" cy="2218134"/>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0" kern="1200" dirty="0" smtClean="0"/>
            <a:t>Compliance function</a:t>
          </a:r>
          <a:endParaRPr lang="en-GB" sz="2300" b="0" kern="1200" dirty="0"/>
        </a:p>
      </dsp:txBody>
      <dsp:txXfrm>
        <a:off x="2227268" y="2277538"/>
        <a:ext cx="1812817" cy="2099326"/>
      </dsp:txXfrm>
    </dsp:sp>
    <dsp:sp modelId="{7D49ED0B-97FF-4CE6-9894-3FADF2BACA98}">
      <dsp:nvSpPr>
        <dsp:cNvPr id="0" name=""/>
        <dsp:cNvSpPr/>
      </dsp:nvSpPr>
      <dsp:spPr>
        <a:xfrm>
          <a:off x="4129989" y="2218134"/>
          <a:ext cx="1931625" cy="2218134"/>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0" kern="1200" dirty="0" smtClean="0"/>
            <a:t>Actuarial function</a:t>
          </a:r>
          <a:endParaRPr lang="en-GB" sz="2300" b="0" kern="1200" dirty="0"/>
        </a:p>
      </dsp:txBody>
      <dsp:txXfrm>
        <a:off x="4189393" y="2277538"/>
        <a:ext cx="1812817" cy="2099326"/>
      </dsp:txXfrm>
    </dsp:sp>
    <dsp:sp modelId="{4425EBCF-3085-479A-91D0-FB8D994C36F8}">
      <dsp:nvSpPr>
        <dsp:cNvPr id="0" name=""/>
        <dsp:cNvSpPr/>
      </dsp:nvSpPr>
      <dsp:spPr>
        <a:xfrm>
          <a:off x="6092114" y="2218134"/>
          <a:ext cx="1931625" cy="2218134"/>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0" kern="1200" dirty="0" smtClean="0"/>
            <a:t>Internal audit function</a:t>
          </a:r>
          <a:endParaRPr lang="en-GB" sz="2300" b="0" kern="1200" dirty="0"/>
        </a:p>
      </dsp:txBody>
      <dsp:txXfrm>
        <a:off x="6151518" y="2277538"/>
        <a:ext cx="1812817" cy="2099326"/>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6569"/>
          </a:xfrm>
          <a:prstGeom prst="rect">
            <a:avLst/>
          </a:prstGeom>
        </p:spPr>
        <p:txBody>
          <a:bodyPr vert="horz" lIns="91424" tIns="45712" rIns="91424" bIns="45712" rtlCol="0"/>
          <a:lstStyle>
            <a:lvl1pPr algn="l">
              <a:defRPr sz="1300"/>
            </a:lvl1pPr>
          </a:lstStyle>
          <a:p>
            <a:endParaRPr lang="en-GB"/>
          </a:p>
        </p:txBody>
      </p:sp>
      <p:sp>
        <p:nvSpPr>
          <p:cNvPr id="3" name="Date Placeholder 2"/>
          <p:cNvSpPr>
            <a:spLocks noGrp="1"/>
          </p:cNvSpPr>
          <p:nvPr>
            <p:ph type="dt" sz="quarter" idx="1"/>
          </p:nvPr>
        </p:nvSpPr>
        <p:spPr>
          <a:xfrm>
            <a:off x="3848647" y="1"/>
            <a:ext cx="2944283" cy="496569"/>
          </a:xfrm>
          <a:prstGeom prst="rect">
            <a:avLst/>
          </a:prstGeom>
        </p:spPr>
        <p:txBody>
          <a:bodyPr vert="horz" lIns="91424" tIns="45712" rIns="91424" bIns="45712" rtlCol="0"/>
          <a:lstStyle>
            <a:lvl1pPr algn="r">
              <a:defRPr sz="1300"/>
            </a:lvl1pPr>
          </a:lstStyle>
          <a:p>
            <a:fld id="{59228BDA-53D2-4377-9EE3-69B9799EC0F4}" type="datetimeFigureOut">
              <a:rPr lang="en-GB" smtClean="0"/>
              <a:t>08.04.2018</a:t>
            </a:fld>
            <a:endParaRPr lang="en-GB"/>
          </a:p>
        </p:txBody>
      </p:sp>
      <p:sp>
        <p:nvSpPr>
          <p:cNvPr id="4" name="Footer Placeholder 3"/>
          <p:cNvSpPr>
            <a:spLocks noGrp="1"/>
          </p:cNvSpPr>
          <p:nvPr>
            <p:ph type="ftr" sz="quarter" idx="2"/>
          </p:nvPr>
        </p:nvSpPr>
        <p:spPr>
          <a:xfrm>
            <a:off x="0" y="9433106"/>
            <a:ext cx="2944283" cy="496569"/>
          </a:xfrm>
          <a:prstGeom prst="rect">
            <a:avLst/>
          </a:prstGeom>
        </p:spPr>
        <p:txBody>
          <a:bodyPr vert="horz" lIns="91424" tIns="45712" rIns="91424" bIns="45712" rtlCol="0" anchor="b"/>
          <a:lstStyle>
            <a:lvl1pPr algn="l">
              <a:defRPr sz="1300"/>
            </a:lvl1pPr>
          </a:lstStyle>
          <a:p>
            <a:endParaRPr lang="en-GB"/>
          </a:p>
        </p:txBody>
      </p:sp>
      <p:sp>
        <p:nvSpPr>
          <p:cNvPr id="5" name="Slide Number Placeholder 4"/>
          <p:cNvSpPr>
            <a:spLocks noGrp="1"/>
          </p:cNvSpPr>
          <p:nvPr>
            <p:ph type="sldNum" sz="quarter" idx="3"/>
          </p:nvPr>
        </p:nvSpPr>
        <p:spPr>
          <a:xfrm>
            <a:off x="3848647" y="9433106"/>
            <a:ext cx="2944283" cy="496569"/>
          </a:xfrm>
          <a:prstGeom prst="rect">
            <a:avLst/>
          </a:prstGeom>
        </p:spPr>
        <p:txBody>
          <a:bodyPr vert="horz" lIns="91424" tIns="45712" rIns="91424" bIns="45712" rtlCol="0" anchor="b"/>
          <a:lstStyle>
            <a:lvl1pPr algn="r">
              <a:defRPr sz="1300"/>
            </a:lvl1pPr>
          </a:lstStyle>
          <a:p>
            <a:fld id="{C3AD3BAE-ABAA-4634-AE23-A6EE8753F743}" type="slidenum">
              <a:rPr lang="en-GB" smtClean="0"/>
              <a:t>‹#›</a:t>
            </a:fld>
            <a:endParaRPr lang="en-GB"/>
          </a:p>
        </p:txBody>
      </p:sp>
    </p:spTree>
    <p:extLst>
      <p:ext uri="{BB962C8B-B14F-4D97-AF65-F5344CB8AC3E}">
        <p14:creationId xmlns:p14="http://schemas.microsoft.com/office/powerpoint/2010/main" val="361307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4813" cy="496888"/>
          </a:xfrm>
          <a:prstGeom prst="rect">
            <a:avLst/>
          </a:prstGeom>
        </p:spPr>
        <p:txBody>
          <a:bodyPr vert="horz" lIns="91424" tIns="45712" rIns="91424" bIns="45712" rtlCol="0"/>
          <a:lstStyle>
            <a:lvl1pPr algn="l">
              <a:defRPr sz="1300"/>
            </a:lvl1pPr>
          </a:lstStyle>
          <a:p>
            <a:endParaRPr lang="en-GB"/>
          </a:p>
        </p:txBody>
      </p:sp>
      <p:sp>
        <p:nvSpPr>
          <p:cNvPr id="3" name="Date Placeholder 2"/>
          <p:cNvSpPr>
            <a:spLocks noGrp="1"/>
          </p:cNvSpPr>
          <p:nvPr>
            <p:ph type="dt" idx="1"/>
          </p:nvPr>
        </p:nvSpPr>
        <p:spPr>
          <a:xfrm>
            <a:off x="3848102" y="1"/>
            <a:ext cx="2944813" cy="496888"/>
          </a:xfrm>
          <a:prstGeom prst="rect">
            <a:avLst/>
          </a:prstGeom>
        </p:spPr>
        <p:txBody>
          <a:bodyPr vert="horz" lIns="91424" tIns="45712" rIns="91424" bIns="45712" rtlCol="0"/>
          <a:lstStyle>
            <a:lvl1pPr algn="r">
              <a:defRPr sz="1300"/>
            </a:lvl1pPr>
          </a:lstStyle>
          <a:p>
            <a:fld id="{7545D280-1BD8-4669-A8A1-2EF911E5A3FF}" type="datetimeFigureOut">
              <a:rPr lang="en-GB" smtClean="0"/>
              <a:t>08.04.2018</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24" tIns="45712" rIns="91424" bIns="45712" rtlCol="0" anchor="ctr"/>
          <a:lstStyle/>
          <a:p>
            <a:endParaRPr lang="en-GB"/>
          </a:p>
        </p:txBody>
      </p:sp>
      <p:sp>
        <p:nvSpPr>
          <p:cNvPr id="5" name="Notes Placeholder 4"/>
          <p:cNvSpPr>
            <a:spLocks noGrp="1"/>
          </p:cNvSpPr>
          <p:nvPr>
            <p:ph type="body" sz="quarter" idx="3"/>
          </p:nvPr>
        </p:nvSpPr>
        <p:spPr>
          <a:xfrm>
            <a:off x="679450" y="4718051"/>
            <a:ext cx="5435600" cy="4468813"/>
          </a:xfrm>
          <a:prstGeom prst="rect">
            <a:avLst/>
          </a:prstGeom>
        </p:spPr>
        <p:txBody>
          <a:bodyPr vert="horz" lIns="91424" tIns="45712" rIns="91424" bIns="457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32925"/>
            <a:ext cx="2944813" cy="496888"/>
          </a:xfrm>
          <a:prstGeom prst="rect">
            <a:avLst/>
          </a:prstGeom>
        </p:spPr>
        <p:txBody>
          <a:bodyPr vert="horz" lIns="91424" tIns="45712" rIns="91424" bIns="45712" rtlCol="0" anchor="b"/>
          <a:lstStyle>
            <a:lvl1pPr algn="l">
              <a:defRPr sz="1300"/>
            </a:lvl1pPr>
          </a:lstStyle>
          <a:p>
            <a:endParaRPr lang="en-GB"/>
          </a:p>
        </p:txBody>
      </p:sp>
      <p:sp>
        <p:nvSpPr>
          <p:cNvPr id="7" name="Slide Number Placeholder 6"/>
          <p:cNvSpPr>
            <a:spLocks noGrp="1"/>
          </p:cNvSpPr>
          <p:nvPr>
            <p:ph type="sldNum" sz="quarter" idx="5"/>
          </p:nvPr>
        </p:nvSpPr>
        <p:spPr>
          <a:xfrm>
            <a:off x="3848102" y="9432925"/>
            <a:ext cx="2944813" cy="496888"/>
          </a:xfrm>
          <a:prstGeom prst="rect">
            <a:avLst/>
          </a:prstGeom>
        </p:spPr>
        <p:txBody>
          <a:bodyPr vert="horz" lIns="91424" tIns="45712" rIns="91424" bIns="45712" rtlCol="0" anchor="b"/>
          <a:lstStyle>
            <a:lvl1pPr algn="r">
              <a:defRPr sz="1300"/>
            </a:lvl1pPr>
          </a:lstStyle>
          <a:p>
            <a:fld id="{7436C322-1FEC-4C25-9DF9-234F3C994BC8}" type="slidenum">
              <a:rPr lang="en-GB" smtClean="0"/>
              <a:t>‹#›</a:t>
            </a:fld>
            <a:endParaRPr lang="en-GB"/>
          </a:p>
        </p:txBody>
      </p:sp>
    </p:spTree>
    <p:extLst>
      <p:ext uri="{BB962C8B-B14F-4D97-AF65-F5344CB8AC3E}">
        <p14:creationId xmlns:p14="http://schemas.microsoft.com/office/powerpoint/2010/main" val="53306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a:t>
            </a:fld>
            <a:endParaRPr lang="en-GB"/>
          </a:p>
        </p:txBody>
      </p:sp>
    </p:spTree>
    <p:extLst>
      <p:ext uri="{BB962C8B-B14F-4D97-AF65-F5344CB8AC3E}">
        <p14:creationId xmlns:p14="http://schemas.microsoft.com/office/powerpoint/2010/main" val="3459294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Supervisor sets requirements</a:t>
            </a:r>
            <a:r>
              <a:rPr lang="en-GB" b="1" baseline="0" dirty="0" smtClean="0"/>
              <a:t> for insurers</a:t>
            </a:r>
            <a:r>
              <a:rPr lang="en-GB"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supervisor develops </a:t>
            </a:r>
            <a:r>
              <a:rPr lang="en-GB" b="1" dirty="0" smtClean="0"/>
              <a:t>supervisory practices for the assessment</a:t>
            </a:r>
            <a:r>
              <a:rPr lang="en-GB" dirty="0" smtClean="0"/>
              <a:t> of the insurer's systems of risk management and internal controls pursuant to this ICP.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ultimate responsibility, however, for the insurer having in place the necessary systems and functions for risk management and internal controls lies with the Board and Senior Management of the insurer.</a:t>
            </a:r>
          </a:p>
          <a:p>
            <a:r>
              <a:rPr lang="en-US" dirty="0" smtClean="0"/>
              <a:t/>
            </a:r>
            <a:br>
              <a:rPr lang="en-US" dirty="0" smtClean="0"/>
            </a:br>
            <a:endParaRPr lang="en-GB" dirty="0" smtClean="0"/>
          </a:p>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10</a:t>
            </a:fld>
            <a:endParaRPr lang="en-GB"/>
          </a:p>
        </p:txBody>
      </p:sp>
    </p:spTree>
    <p:extLst>
      <p:ext uri="{BB962C8B-B14F-4D97-AF65-F5344CB8AC3E}">
        <p14:creationId xmlns:p14="http://schemas.microsoft.com/office/powerpoint/2010/main" val="1143281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CA" dirty="0" smtClean="0"/>
              <a:t>ICP 7 set on principles of Risk management and internal controls </a:t>
            </a:r>
          </a:p>
          <a:p>
            <a:pPr algn="just"/>
            <a:endParaRPr lang="en-CA" dirty="0" smtClean="0"/>
          </a:p>
          <a:p>
            <a:pPr algn="just"/>
            <a:r>
              <a:rPr lang="en-CA" dirty="0" smtClean="0"/>
              <a:t>ICP 7 requires to a </a:t>
            </a:r>
            <a:r>
              <a:rPr lang="en-GB" dirty="0" smtClean="0"/>
              <a:t>corporate governance framework providing for sound and prudent management and oversight of the insurer’s business and adequately recognising and protecting the interests of policyholders. 	</a:t>
            </a:r>
          </a:p>
          <a:p>
            <a:pPr algn="just"/>
            <a:endParaRPr lang="en-CA" dirty="0" smtClean="0"/>
          </a:p>
          <a:p>
            <a:pPr algn="just"/>
            <a:r>
              <a:rPr lang="en-CA" dirty="0" smtClean="0"/>
              <a:t>Board of Directors’ responsibilities  should</a:t>
            </a:r>
            <a:r>
              <a:rPr lang="en-CA" baseline="0" dirty="0" smtClean="0"/>
              <a:t> include</a:t>
            </a:r>
            <a:r>
              <a:rPr lang="en-CA" dirty="0" smtClean="0"/>
              <a:t>:</a:t>
            </a:r>
          </a:p>
          <a:p>
            <a:pPr lvl="1" algn="just"/>
            <a:r>
              <a:rPr lang="en-CA" dirty="0" smtClean="0"/>
              <a:t>Set and oversee implementation of business objectives and strategies</a:t>
            </a:r>
          </a:p>
          <a:p>
            <a:pPr lvl="1" algn="just"/>
            <a:r>
              <a:rPr lang="en-CA" dirty="0" smtClean="0"/>
              <a:t>Clearly define the roles of the Board, Senior Management and Key Persons in Control Functions.</a:t>
            </a:r>
          </a:p>
          <a:p>
            <a:pPr lvl="1" algn="just"/>
            <a:r>
              <a:rPr lang="en-CA" dirty="0" smtClean="0"/>
              <a:t>Provide oversight in the design and implementation of sound risk management and internal controls.</a:t>
            </a:r>
          </a:p>
          <a:p>
            <a:pPr lvl="1" algn="just">
              <a:spcAft>
                <a:spcPts val="600"/>
              </a:spcAft>
            </a:pPr>
            <a:r>
              <a:rPr lang="en-CA" dirty="0" smtClean="0"/>
              <a:t>Ensure reliable financial reporting (for both public and the supervisor) </a:t>
            </a:r>
          </a:p>
          <a:p>
            <a:pPr lvl="1" algn="just">
              <a:spcAft>
                <a:spcPts val="600"/>
              </a:spcAft>
            </a:pPr>
            <a:r>
              <a:rPr lang="en-CA" dirty="0" smtClean="0"/>
              <a:t>Ensure adequate governance and oversight of external audit process. </a:t>
            </a:r>
          </a:p>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11</a:t>
            </a:fld>
            <a:endParaRPr lang="en-GB"/>
          </a:p>
        </p:txBody>
      </p:sp>
    </p:spTree>
    <p:extLst>
      <p:ext uri="{BB962C8B-B14F-4D97-AF65-F5344CB8AC3E}">
        <p14:creationId xmlns:p14="http://schemas.microsoft.com/office/powerpoint/2010/main" val="3278942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12</a:t>
            </a:fld>
            <a:endParaRPr lang="en-GB"/>
          </a:p>
        </p:txBody>
      </p:sp>
    </p:spTree>
    <p:extLst>
      <p:ext uri="{BB962C8B-B14F-4D97-AF65-F5344CB8AC3E}">
        <p14:creationId xmlns:p14="http://schemas.microsoft.com/office/powerpoint/2010/main" val="2045670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altLang="nl-NL" dirty="0" smtClean="0">
                <a:latin typeface="Arial" charset="0"/>
                <a:cs typeface="Arial" charset="0"/>
              </a:rPr>
              <a:t>The supervisor requires the insurer to establish, and operate within, effective systems of risk management and internal controls.</a:t>
            </a:r>
          </a:p>
          <a:p>
            <a:pPr lvl="0"/>
            <a:r>
              <a:rPr lang="en-GB" altLang="ja-JP" b="1" u="sng" dirty="0" smtClean="0"/>
              <a:t>Risk Management:</a:t>
            </a:r>
            <a:r>
              <a:rPr lang="en-GB" altLang="ja-JP" dirty="0" smtClean="0"/>
              <a:t> identify, assess, monitor, manage and report its key risks in a timely way (ICP 8.3)</a:t>
            </a:r>
          </a:p>
          <a:p>
            <a:pPr lvl="1"/>
            <a:endParaRPr lang="en-GB" altLang="ja-JP" dirty="0" smtClean="0"/>
          </a:p>
          <a:p>
            <a:pPr lvl="0"/>
            <a:r>
              <a:rPr lang="en-GB" altLang="ja-JP" b="1" u="sng" dirty="0" smtClean="0"/>
              <a:t>Compliance:</a:t>
            </a:r>
            <a:r>
              <a:rPr lang="en-GB" altLang="ja-JP" dirty="0" smtClean="0"/>
              <a:t> meet legal and regulatory obligations … culture of compliance and integrity (ICP 8.4)</a:t>
            </a:r>
          </a:p>
          <a:p>
            <a:pPr lvl="1"/>
            <a:endParaRPr lang="en-GB" altLang="ja-JP" dirty="0" smtClean="0"/>
          </a:p>
          <a:p>
            <a:pPr lvl="0"/>
            <a:r>
              <a:rPr lang="en-GB" altLang="ja-JP" b="1" u="sng" dirty="0" smtClean="0"/>
              <a:t>Actuarial:</a:t>
            </a:r>
            <a:r>
              <a:rPr lang="en-GB" altLang="ja-JP" dirty="0" smtClean="0"/>
              <a:t> evaluate and provide advice … on technical provisions, premium and pricing activities … (ICP 8.5)</a:t>
            </a:r>
          </a:p>
          <a:p>
            <a:pPr lvl="1"/>
            <a:endParaRPr lang="en-GB" altLang="ja-JP" dirty="0" smtClean="0"/>
          </a:p>
          <a:p>
            <a:pPr marL="0" indent="0">
              <a:buFont typeface="Arial" pitchFamily="34" charset="0"/>
              <a:buNone/>
            </a:pPr>
            <a:r>
              <a:rPr lang="en-GB" altLang="ja-JP" b="1" u="sng" dirty="0" smtClean="0"/>
              <a:t>Internal Audit:</a:t>
            </a:r>
            <a:r>
              <a:rPr lang="en-GB" altLang="ja-JP" dirty="0" smtClean="0"/>
              <a:t> provide Board with independent assurance in respect of the insurer’s governance (ICP 8.6) </a:t>
            </a:r>
            <a:r>
              <a:rPr lang="en-GB" dirty="0" smtClean="0"/>
              <a:t>The internal audit function is independent from management and is not involved operationally in the business. The internal audit function’s ultimate responsibility is to the Board, not management. The head of the internal audit function reports to the Board or to the Audit Committee.</a:t>
            </a:r>
          </a:p>
          <a:p>
            <a:endParaRPr lang="en-GB" dirty="0" smtClean="0"/>
          </a:p>
          <a:p>
            <a:r>
              <a:rPr lang="en-GB" dirty="0" smtClean="0"/>
              <a:t>A control function should be </a:t>
            </a:r>
            <a:r>
              <a:rPr lang="en-GB" u="sng" dirty="0" smtClean="0"/>
              <a:t>led by a person of appropriate seniority and expertise</a:t>
            </a:r>
            <a:r>
              <a:rPr lang="en-GB" dirty="0" smtClean="0"/>
              <a:t>.</a:t>
            </a:r>
          </a:p>
          <a:p>
            <a:r>
              <a:rPr lang="en-GB" dirty="0" smtClean="0"/>
              <a:t>Each control function should have the </a:t>
            </a:r>
            <a:r>
              <a:rPr lang="en-GB" u="sng" dirty="0" smtClean="0"/>
              <a:t>authority and independence necessary </a:t>
            </a:r>
            <a:r>
              <a:rPr lang="en-GB" dirty="0" smtClean="0"/>
              <a:t>to be effective in fulfilling its duties and attaining its goals.</a:t>
            </a:r>
          </a:p>
          <a:p>
            <a:r>
              <a:rPr lang="en-GB" dirty="0" smtClean="0"/>
              <a:t>The </a:t>
            </a:r>
            <a:r>
              <a:rPr lang="en-GB" u="sng" dirty="0" smtClean="0"/>
              <a:t>Board </a:t>
            </a:r>
            <a:r>
              <a:rPr lang="en-GB" dirty="0" smtClean="0"/>
              <a:t>should set or approve the authority and responsibilities of each control function.</a:t>
            </a:r>
          </a:p>
          <a:p>
            <a:r>
              <a:rPr lang="en-GB" dirty="0" smtClean="0"/>
              <a:t> </a:t>
            </a:r>
          </a:p>
          <a:p>
            <a:r>
              <a:rPr lang="en-GB" dirty="0" smtClean="0"/>
              <a:t>Persons who perform control function should possess the necessary experience, skills and knowledge required for the specific position:</a:t>
            </a:r>
          </a:p>
        </p:txBody>
      </p:sp>
      <p:sp>
        <p:nvSpPr>
          <p:cNvPr id="4" name="Slide Number Placeholder 3"/>
          <p:cNvSpPr>
            <a:spLocks noGrp="1"/>
          </p:cNvSpPr>
          <p:nvPr>
            <p:ph type="sldNum" sz="quarter" idx="10"/>
          </p:nvPr>
        </p:nvSpPr>
        <p:spPr/>
        <p:txBody>
          <a:bodyPr/>
          <a:lstStyle/>
          <a:p>
            <a:fld id="{7436C322-1FEC-4C25-9DF9-234F3C994BC8}" type="slidenum">
              <a:rPr lang="en-GB" smtClean="0"/>
              <a:t>13</a:t>
            </a:fld>
            <a:endParaRPr lang="en-GB"/>
          </a:p>
        </p:txBody>
      </p:sp>
    </p:spTree>
    <p:extLst>
      <p:ext uri="{BB962C8B-B14F-4D97-AF65-F5344CB8AC3E}">
        <p14:creationId xmlns:p14="http://schemas.microsoft.com/office/powerpoint/2010/main" val="2823658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US" sz="1200" dirty="0" smtClean="0"/>
              <a:t>Control functions should have appropriate authority and independence</a:t>
            </a:r>
            <a:endParaRPr lang="en-GB" sz="1200" dirty="0" smtClean="0"/>
          </a:p>
          <a:p>
            <a:pPr algn="just">
              <a:spcAft>
                <a:spcPts val="600"/>
              </a:spcAft>
            </a:pPr>
            <a:endParaRPr lang="en-GB" sz="1200" dirty="0" smtClean="0"/>
          </a:p>
          <a:p>
            <a:pPr algn="just">
              <a:spcAft>
                <a:spcPts val="600"/>
              </a:spcAft>
            </a:pPr>
            <a:r>
              <a:rPr lang="en-GB" sz="1200" dirty="0" smtClean="0"/>
              <a:t>The authority and responsibilities of each control function set or approved by the Board. </a:t>
            </a:r>
          </a:p>
          <a:p>
            <a:pPr algn="just">
              <a:spcAft>
                <a:spcPts val="600"/>
              </a:spcAft>
            </a:pPr>
            <a:r>
              <a:rPr lang="en-GB" sz="1200" dirty="0" smtClean="0"/>
              <a:t>The head of the function to report periodically to the Board. </a:t>
            </a:r>
          </a:p>
          <a:p>
            <a:pPr algn="just">
              <a:spcAft>
                <a:spcPts val="600"/>
              </a:spcAft>
            </a:pPr>
            <a:r>
              <a:rPr lang="en-GB" sz="1200" dirty="0" smtClean="0"/>
              <a:t>The Board should periodically assess the performance of each control function. </a:t>
            </a:r>
            <a:r>
              <a:rPr lang="en-GB" dirty="0" smtClean="0"/>
              <a:t> </a:t>
            </a:r>
          </a:p>
          <a:p>
            <a:pPr algn="just">
              <a:spcAft>
                <a:spcPts val="600"/>
              </a:spcAft>
            </a:pPr>
            <a:endParaRPr lang="en-US" dirty="0" smtClean="0"/>
          </a:p>
          <a:p>
            <a:pPr algn="just">
              <a:spcAft>
                <a:spcPts val="600"/>
              </a:spcAft>
            </a:pPr>
            <a:r>
              <a:rPr lang="en-US" dirty="0" smtClean="0"/>
              <a:t>Control functions should have adequate resources</a:t>
            </a:r>
          </a:p>
          <a:p>
            <a:pPr algn="just">
              <a:spcAft>
                <a:spcPts val="600"/>
              </a:spcAft>
            </a:pPr>
            <a:r>
              <a:rPr lang="en-GB" sz="1200" dirty="0" smtClean="0"/>
              <a:t>Qualified staff and appropriate IT/management information systems should put in place.</a:t>
            </a:r>
          </a:p>
          <a:p>
            <a:pPr algn="just">
              <a:spcAft>
                <a:spcPts val="600"/>
              </a:spcAft>
            </a:pPr>
            <a:r>
              <a:rPr lang="en-GB" sz="1200" dirty="0" smtClean="0"/>
              <a:t>Resources should be reviewed regularly by the head of the control function together with Senior Management</a:t>
            </a:r>
          </a:p>
          <a:p>
            <a:pPr algn="just">
              <a:spcAft>
                <a:spcPts val="600"/>
              </a:spcAft>
            </a:pPr>
            <a:r>
              <a:rPr lang="en-GB" sz="1200" dirty="0" smtClean="0"/>
              <a:t>Necessary experience, skills and knowledge, applicable professional qualifications.</a:t>
            </a:r>
          </a:p>
          <a:p>
            <a:pPr algn="just">
              <a:spcAft>
                <a:spcPts val="600"/>
              </a:spcAft>
            </a:pPr>
            <a:endParaRPr lang="en-US" dirty="0" smtClean="0"/>
          </a:p>
          <a:p>
            <a:pPr algn="just">
              <a:spcAft>
                <a:spcPts val="600"/>
              </a:spcAft>
            </a:pPr>
            <a:r>
              <a:rPr lang="en-US" dirty="0" smtClean="0"/>
              <a:t>In case of outsourcing</a:t>
            </a:r>
          </a:p>
          <a:p>
            <a:pPr marL="0" indent="0" algn="just">
              <a:spcAft>
                <a:spcPts val="600"/>
              </a:spcAft>
              <a:buNone/>
            </a:pPr>
            <a:r>
              <a:rPr lang="en-GB" sz="1200" dirty="0" smtClean="0"/>
              <a:t>To retain at least the same degree of oversight of, and accountability for, any outsourced material activity or function (such as a control function) as applies to non-outsourced activities or functions. </a:t>
            </a:r>
          </a:p>
          <a:p>
            <a:pPr algn="just">
              <a:spcAft>
                <a:spcPts val="600"/>
              </a:spcAft>
            </a:pPr>
            <a:endParaRPr lang="en-GB" dirty="0" smtClean="0"/>
          </a:p>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14</a:t>
            </a:fld>
            <a:endParaRPr lang="en-GB"/>
          </a:p>
        </p:txBody>
      </p:sp>
    </p:spTree>
    <p:extLst>
      <p:ext uri="{BB962C8B-B14F-4D97-AF65-F5344CB8AC3E}">
        <p14:creationId xmlns:p14="http://schemas.microsoft.com/office/powerpoint/2010/main" val="1141254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15</a:t>
            </a:fld>
            <a:endParaRPr lang="en-GB"/>
          </a:p>
        </p:txBody>
      </p:sp>
    </p:spTree>
    <p:extLst>
      <p:ext uri="{BB962C8B-B14F-4D97-AF65-F5344CB8AC3E}">
        <p14:creationId xmlns:p14="http://schemas.microsoft.com/office/powerpoint/2010/main" val="2263183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16</a:t>
            </a:fld>
            <a:endParaRPr lang="en-GB"/>
          </a:p>
        </p:txBody>
      </p:sp>
    </p:spTree>
    <p:extLst>
      <p:ext uri="{BB962C8B-B14F-4D97-AF65-F5344CB8AC3E}">
        <p14:creationId xmlns:p14="http://schemas.microsoft.com/office/powerpoint/2010/main" val="265678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17</a:t>
            </a:fld>
            <a:endParaRPr lang="en-GB"/>
          </a:p>
        </p:txBody>
      </p:sp>
    </p:spTree>
    <p:extLst>
      <p:ext uri="{BB962C8B-B14F-4D97-AF65-F5344CB8AC3E}">
        <p14:creationId xmlns:p14="http://schemas.microsoft.com/office/powerpoint/2010/main" val="207587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4588" indent="-228600">
              <a:defRPr>
                <a:solidFill>
                  <a:schemeClr val="tx1"/>
                </a:solidFill>
                <a:latin typeface="Calibri" panose="020F0502020204030204" pitchFamily="34" charset="0"/>
                <a:cs typeface="Arial" panose="020B0604020202020204" pitchFamily="34" charset="0"/>
              </a:defRPr>
            </a:lvl3pPr>
            <a:lvl4pPr marL="1601788" indent="-228600">
              <a:defRPr>
                <a:solidFill>
                  <a:schemeClr val="tx1"/>
                </a:solidFill>
                <a:latin typeface="Calibri" panose="020F0502020204030204" pitchFamily="34" charset="0"/>
                <a:cs typeface="Arial" panose="020B0604020202020204" pitchFamily="34" charset="0"/>
              </a:defRPr>
            </a:lvl4pPr>
            <a:lvl5pPr marL="2060575" indent="-228600">
              <a:defRPr>
                <a:solidFill>
                  <a:schemeClr val="tx1"/>
                </a:solidFill>
                <a:latin typeface="Calibri" panose="020F0502020204030204" pitchFamily="34" charset="0"/>
                <a:cs typeface="Arial" panose="020B0604020202020204" pitchFamily="34" charset="0"/>
              </a:defRPr>
            </a:lvl5pPr>
            <a:lvl6pPr marL="2517775"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4975"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32175"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9375"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A975D28-E3FA-475D-8B1E-72E8EFF8BD2E}" type="slidenum">
              <a:rPr lang="en-GB" altLang="en-US" smtClean="0"/>
              <a:pPr/>
              <a:t>18</a:t>
            </a:fld>
            <a:endParaRPr lang="en-GB" altLang="en-US" smtClean="0"/>
          </a:p>
        </p:txBody>
      </p:sp>
    </p:spTree>
    <p:extLst>
      <p:ext uri="{BB962C8B-B14F-4D97-AF65-F5344CB8AC3E}">
        <p14:creationId xmlns:p14="http://schemas.microsoft.com/office/powerpoint/2010/main" val="247645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2</a:t>
            </a:fld>
            <a:endParaRPr lang="en-GB"/>
          </a:p>
        </p:txBody>
      </p:sp>
    </p:spTree>
    <p:extLst>
      <p:ext uri="{BB962C8B-B14F-4D97-AF65-F5344CB8AC3E}">
        <p14:creationId xmlns:p14="http://schemas.microsoft.com/office/powerpoint/2010/main" val="23935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3</a:t>
            </a:fld>
            <a:endParaRPr lang="en-GB"/>
          </a:p>
        </p:txBody>
      </p:sp>
    </p:spTree>
    <p:extLst>
      <p:ext uri="{BB962C8B-B14F-4D97-AF65-F5344CB8AC3E}">
        <p14:creationId xmlns:p14="http://schemas.microsoft.com/office/powerpoint/2010/main" val="621117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4</a:t>
            </a:fld>
            <a:endParaRPr lang="en-GB"/>
          </a:p>
        </p:txBody>
      </p:sp>
    </p:spTree>
    <p:extLst>
      <p:ext uri="{BB962C8B-B14F-4D97-AF65-F5344CB8AC3E}">
        <p14:creationId xmlns:p14="http://schemas.microsoft.com/office/powerpoint/2010/main" val="411478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5</a:t>
            </a:fld>
            <a:endParaRPr lang="en-GB"/>
          </a:p>
        </p:txBody>
      </p:sp>
    </p:spTree>
    <p:extLst>
      <p:ext uri="{BB962C8B-B14F-4D97-AF65-F5344CB8AC3E}">
        <p14:creationId xmlns:p14="http://schemas.microsoft.com/office/powerpoint/2010/main" val="446679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6</a:t>
            </a:fld>
            <a:endParaRPr lang="en-GB"/>
          </a:p>
        </p:txBody>
      </p:sp>
    </p:spTree>
    <p:extLst>
      <p:ext uri="{BB962C8B-B14F-4D97-AF65-F5344CB8AC3E}">
        <p14:creationId xmlns:p14="http://schemas.microsoft.com/office/powerpoint/2010/main" val="2094762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7</a:t>
            </a:fld>
            <a:endParaRPr lang="en-GB"/>
          </a:p>
        </p:txBody>
      </p:sp>
    </p:spTree>
    <p:extLst>
      <p:ext uri="{BB962C8B-B14F-4D97-AF65-F5344CB8AC3E}">
        <p14:creationId xmlns:p14="http://schemas.microsoft.com/office/powerpoint/2010/main" val="201061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CA" sz="1500" dirty="0" smtClean="0">
                <a:latin typeface="Arial" charset="0"/>
                <a:cs typeface="Arial" charset="0"/>
              </a:rPr>
              <a:t>After the crisis the insurance core principles for the supervision of insurers were revised. In the context of the importance of supervisory oversight, I would like to highlight corporate governance as an area that can contribute to a strong and stable financial market.</a:t>
            </a:r>
            <a:r>
              <a:rPr lang="en-US" altLang="ja-JP" dirty="0" smtClean="0"/>
              <a:t>. </a:t>
            </a:r>
          </a:p>
          <a:p>
            <a:endParaRPr lang="en-US" altLang="ja-JP" dirty="0" smtClean="0"/>
          </a:p>
          <a:p>
            <a:r>
              <a:rPr lang="en-US" altLang="ja-JP" dirty="0" smtClean="0"/>
              <a:t>Many Financial losses have occurred due to lack of proper risk management and internal controls – such as the UBS London trading office (lack of internal control and risk management, involving false trades on ETF products). Enron was a typical Corporate Governance scandal, so was </a:t>
            </a:r>
            <a:r>
              <a:rPr lang="en-US" altLang="ja-JP" dirty="0" err="1" smtClean="0"/>
              <a:t>Societe</a:t>
            </a:r>
            <a:r>
              <a:rPr lang="en-US" altLang="ja-JP" dirty="0" smtClean="0"/>
              <a:t> </a:t>
            </a:r>
            <a:r>
              <a:rPr lang="en-US" altLang="ja-JP" dirty="0" err="1" smtClean="0"/>
              <a:t>Generale</a:t>
            </a:r>
            <a:r>
              <a:rPr lang="en-US" altLang="ja-JP" dirty="0" smtClean="0"/>
              <a:t> and the Olympus scandal (too much control by the Chairman of the Board).  </a:t>
            </a:r>
          </a:p>
          <a:p>
            <a:pPr>
              <a:buFontTx/>
              <a:buNone/>
            </a:pPr>
            <a:r>
              <a:rPr lang="en-GB" dirty="0" smtClean="0"/>
              <a:t>In many cases priority</a:t>
            </a:r>
            <a:r>
              <a:rPr lang="en-GB" baseline="0" dirty="0" smtClean="0"/>
              <a:t> was given to financial objectives without taking due consideration of the risks involved. The risk management function had not enough status, authority and resources and the CRO often lacked status.</a:t>
            </a:r>
            <a:endParaRPr lang="en-GB" dirty="0" smtClean="0"/>
          </a:p>
          <a:p>
            <a:pPr>
              <a:buFontTx/>
              <a:buNone/>
            </a:pPr>
            <a:endParaRPr lang="en-GB" dirty="0" smtClean="0"/>
          </a:p>
          <a:p>
            <a:pPr>
              <a:buFontTx/>
              <a:buNone/>
            </a:pPr>
            <a:r>
              <a:rPr lang="en-GB" dirty="0" smtClean="0"/>
              <a:t>Effective risk governance: </a:t>
            </a:r>
            <a:r>
              <a:rPr lang="en-US" dirty="0" smtClean="0"/>
              <a:t>Requirements:</a:t>
            </a:r>
          </a:p>
          <a:p>
            <a:pPr marL="285750" indent="-285750">
              <a:buFont typeface="Arial" panose="020B0604020202020204" pitchFamily="34" charset="0"/>
              <a:buChar char="•"/>
            </a:pPr>
            <a:r>
              <a:rPr lang="en-US" dirty="0" smtClean="0"/>
              <a:t>a dedicated set of risk leaders in the boardroom and executive suite;</a:t>
            </a:r>
          </a:p>
          <a:p>
            <a:pPr marL="285750" indent="-285750">
              <a:buFont typeface="Arial" panose="020B0604020202020204" pitchFamily="34" charset="0"/>
              <a:buChar char="•"/>
            </a:pPr>
            <a:r>
              <a:rPr lang="en-US" dirty="0" smtClean="0"/>
              <a:t>robust and appropriate risk frameworks, systems, and processes.</a:t>
            </a:r>
            <a:endParaRPr lang="nl-NL" dirty="0" smtClean="0"/>
          </a:p>
          <a:p>
            <a:pPr>
              <a:buFontTx/>
              <a:buNone/>
            </a:pPr>
            <a:endParaRPr lang="en-GB" dirty="0" smtClean="0"/>
          </a:p>
          <a:p>
            <a:r>
              <a:rPr lang="en-GB" dirty="0" smtClean="0"/>
              <a:t>Ernst &amp; Young survey of risk governance initiatives in the banking sector after the crisis</a:t>
            </a:r>
            <a:r>
              <a:rPr lang="en-US" sz="2000" dirty="0" smtClean="0"/>
              <a:t>- progress in roles and responsibilities: </a:t>
            </a:r>
          </a:p>
          <a:p>
            <a:pPr marL="702900" lvl="3" indent="-342900">
              <a:lnSpc>
                <a:spcPct val="100000"/>
              </a:lnSpc>
              <a:buFont typeface="Arial" panose="020B0604020202020204" pitchFamily="34" charset="0"/>
              <a:buChar char="•"/>
            </a:pPr>
            <a:r>
              <a:rPr lang="en-US" sz="2000" b="0" dirty="0" smtClean="0"/>
              <a:t>Increased Board oversight of risk</a:t>
            </a:r>
          </a:p>
          <a:p>
            <a:pPr marL="702900" lvl="3" indent="-342900">
              <a:lnSpc>
                <a:spcPct val="100000"/>
              </a:lnSpc>
              <a:buFont typeface="Arial" panose="020B0604020202020204" pitchFamily="34" charset="0"/>
              <a:buChar char="•"/>
            </a:pPr>
            <a:r>
              <a:rPr lang="en-US" sz="2000" b="0" dirty="0" smtClean="0"/>
              <a:t>Strengthened role of CRO</a:t>
            </a:r>
          </a:p>
          <a:p>
            <a:pPr marL="702900" lvl="3" indent="-342900">
              <a:lnSpc>
                <a:spcPct val="100000"/>
              </a:lnSpc>
              <a:buFont typeface="Arial" panose="020B0604020202020204" pitchFamily="34" charset="0"/>
              <a:buChar char="•"/>
            </a:pPr>
            <a:r>
              <a:rPr lang="en-US" sz="2000" b="0" dirty="0" smtClean="0"/>
              <a:t>Changes to risk culture: tone from the top</a:t>
            </a:r>
          </a:p>
          <a:p>
            <a:pPr marL="702900" lvl="3" indent="-342900">
              <a:lnSpc>
                <a:spcPct val="100000"/>
              </a:lnSpc>
              <a:buFont typeface="Arial" panose="020B0604020202020204" pitchFamily="34" charset="0"/>
              <a:buChar char="•"/>
            </a:pPr>
            <a:r>
              <a:rPr lang="en-US" sz="2000" b="0" dirty="0" smtClean="0"/>
              <a:t>Establishment of Risk Committees in Board</a:t>
            </a:r>
          </a:p>
          <a:p>
            <a:pPr marL="702900" lvl="3" indent="-342900">
              <a:lnSpc>
                <a:spcPct val="100000"/>
              </a:lnSpc>
              <a:buFont typeface="Arial" panose="020B0604020202020204" pitchFamily="34" charset="0"/>
              <a:buChar char="•"/>
            </a:pPr>
            <a:r>
              <a:rPr lang="en-US" sz="2000" b="0" dirty="0" smtClean="0"/>
              <a:t>Board training</a:t>
            </a:r>
          </a:p>
          <a:p>
            <a:pPr marL="702900" lvl="3" indent="-342900">
              <a:lnSpc>
                <a:spcPct val="100000"/>
              </a:lnSpc>
              <a:buFont typeface="Arial" panose="020B0604020202020204" pitchFamily="34" charset="0"/>
              <a:buChar char="•"/>
            </a:pPr>
            <a:r>
              <a:rPr lang="en-US" sz="2000" b="0" dirty="0" smtClean="0"/>
              <a:t>Risk function resources</a:t>
            </a:r>
          </a:p>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8</a:t>
            </a:fld>
            <a:endParaRPr lang="en-GB"/>
          </a:p>
        </p:txBody>
      </p:sp>
    </p:spTree>
    <p:extLst>
      <p:ext uri="{BB962C8B-B14F-4D97-AF65-F5344CB8AC3E}">
        <p14:creationId xmlns:p14="http://schemas.microsoft.com/office/powerpoint/2010/main" val="81334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9</a:t>
            </a:fld>
            <a:endParaRPr lang="en-GB"/>
          </a:p>
        </p:txBody>
      </p:sp>
    </p:spTree>
    <p:extLst>
      <p:ext uri="{BB962C8B-B14F-4D97-AF65-F5344CB8AC3E}">
        <p14:creationId xmlns:p14="http://schemas.microsoft.com/office/powerpoint/2010/main" val="112356301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Title</a:t>
            </a:r>
          </a:p>
          <a:p>
            <a:endParaRPr lang="en-GB" dirty="0"/>
          </a:p>
        </p:txBody>
      </p:sp>
      <p:pic>
        <p:nvPicPr>
          <p:cNvPr id="7" name="Picture 6"/>
          <p:cNvPicPr/>
          <p:nvPr userDrawn="1"/>
        </p:nvPicPr>
        <p:blipFill>
          <a:blip r:embed="rId2"/>
          <a:stretch>
            <a:fillRect/>
          </a:stretch>
        </p:blipFill>
        <p:spPr>
          <a:xfrm>
            <a:off x="683568" y="371376"/>
            <a:ext cx="2968625" cy="1041400"/>
          </a:xfrm>
          <a:prstGeom prst="rect">
            <a:avLst/>
          </a:prstGeom>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44592"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804" y="5445224"/>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79148" y="5445224"/>
            <a:ext cx="1522908"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8" y="5445224"/>
            <a:ext cx="1522907"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64379"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613390" y="5445224"/>
            <a:ext cx="1530610"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00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Content</a:t>
            </a:r>
            <a:endParaRPr lang="en-GB" dirty="0"/>
          </a:p>
        </p:txBody>
      </p:sp>
      <p:sp>
        <p:nvSpPr>
          <p:cNvPr id="3" name="Content Placeholder 2"/>
          <p:cNvSpPr>
            <a:spLocks noGrp="1"/>
          </p:cNvSpPr>
          <p:nvPr>
            <p:ph idx="1" hasCustomPrompt="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dirty="0" smtClean="0"/>
              <a:t>Section 1							Page #</a:t>
            </a:r>
          </a:p>
          <a:p>
            <a:pPr lvl="0"/>
            <a:r>
              <a:rPr lang="en-US" dirty="0" smtClean="0"/>
              <a:t>Section 2							Page #</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dirty="0" smtClean="0"/>
              <a:t>Section 3							Page #</a:t>
            </a:r>
          </a:p>
          <a:p>
            <a:pPr lvl="1"/>
            <a:r>
              <a:rPr lang="en-US" dirty="0" smtClean="0"/>
              <a:t>Subsection							Page #</a:t>
            </a:r>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429203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3862" y="1700808"/>
            <a:ext cx="8446610" cy="1224136"/>
          </a:xfrm>
        </p:spPr>
        <p:txBody>
          <a:bodyPr anchor="b" anchorCtr="0">
            <a:normAutofit/>
          </a:bodyPr>
          <a:lstStyle>
            <a:lvl1pPr algn="l">
              <a:defRPr sz="3000" b="0" i="0" cap="all" baseline="0">
                <a:solidFill>
                  <a:srgbClr val="359FD2"/>
                </a:solidFill>
                <a:latin typeface="Arial" pitchFamily="34" charset="0"/>
              </a:defRPr>
            </a:lvl1pPr>
          </a:lstStyle>
          <a:p>
            <a:r>
              <a:rPr lang="en-US" dirty="0" smtClean="0"/>
              <a:t>Section title</a:t>
            </a:r>
            <a:endParaRPr lang="en-GB" dirty="0"/>
          </a:p>
        </p:txBody>
      </p:sp>
      <p:sp>
        <p:nvSpPr>
          <p:cNvPr id="3" name="Text Placeholder 2"/>
          <p:cNvSpPr>
            <a:spLocks noGrp="1"/>
          </p:cNvSpPr>
          <p:nvPr>
            <p:ph type="body" idx="1" hasCustomPrompt="1"/>
          </p:nvPr>
        </p:nvSpPr>
        <p:spPr>
          <a:xfrm>
            <a:off x="378364" y="2906713"/>
            <a:ext cx="8442108" cy="378271"/>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cxnSp>
        <p:nvCxnSpPr>
          <p:cNvPr id="7" name="Straight Connector 6"/>
          <p:cNvCxnSpPr/>
          <p:nvPr userDrawn="1"/>
        </p:nvCxnSpPr>
        <p:spPr>
          <a:xfrm>
            <a:off x="467544" y="2908166"/>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34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337761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hasCustomPrompt="1"/>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p:txBody>
      </p:sp>
      <p:pic>
        <p:nvPicPr>
          <p:cNvPr id="11" name="Picture 10"/>
          <p:cNvPicPr/>
          <p:nvPr userDrawn="1"/>
        </p:nvPicPr>
        <p:blipFill>
          <a:blip r:embed="rId2"/>
          <a:stretch>
            <a:fillRect/>
          </a:stretch>
        </p:blipFill>
        <p:spPr>
          <a:xfrm>
            <a:off x="471753" y="6360368"/>
            <a:ext cx="1487170" cy="381000"/>
          </a:xfrm>
          <a:prstGeom prst="rect">
            <a:avLst/>
          </a:prstGeom>
        </p:spPr>
      </p:pic>
      <p:cxnSp>
        <p:nvCxnSpPr>
          <p:cNvPr id="13" name="Straight Connector 12"/>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88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hasCustomPrompt="1"/>
          </p:nvPr>
        </p:nvSpPr>
        <p:spPr>
          <a:xfrm>
            <a:off x="447574" y="802905"/>
            <a:ext cx="8228882" cy="409087"/>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4" name="Content Placeholder 3"/>
          <p:cNvSpPr>
            <a:spLocks noGrp="1"/>
          </p:cNvSpPr>
          <p:nvPr>
            <p:ph sz="half" idx="2" hasCustomPrompt="1"/>
          </p:nvPr>
        </p:nvSpPr>
        <p:spPr>
          <a:xfrm>
            <a:off x="457200" y="1574038"/>
            <a:ext cx="1378496" cy="4552125"/>
          </a:xfrm>
        </p:spPr>
        <p:txBody>
          <a:bodyPr>
            <a:normAutofit/>
          </a:bodyPr>
          <a:lstStyle>
            <a:lvl1pPr marL="0" indent="0">
              <a:buFontTx/>
              <a:buNone/>
              <a:defRPr sz="1000" i="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comments</a:t>
            </a:r>
            <a:endParaRPr lang="en-GB" dirty="0"/>
          </a:p>
        </p:txBody>
      </p:sp>
      <p:sp>
        <p:nvSpPr>
          <p:cNvPr id="5" name="Text Placeholder 4"/>
          <p:cNvSpPr>
            <a:spLocks noGrp="1"/>
          </p:cNvSpPr>
          <p:nvPr>
            <p:ph type="body" sz="quarter" idx="3" hasCustomPrompt="1"/>
          </p:nvPr>
        </p:nvSpPr>
        <p:spPr>
          <a:xfrm>
            <a:off x="2051720" y="1588036"/>
            <a:ext cx="6624736" cy="360040"/>
          </a:xfrm>
          <a:solidFill>
            <a:srgbClr val="0C9BE2"/>
          </a:solidFill>
        </p:spPr>
        <p:txBody>
          <a:bodyPr anchor="ctr" anchorCtr="0">
            <a:normAutofit/>
          </a:bodyPr>
          <a:lstStyle>
            <a:lvl1pPr marL="0" indent="0">
              <a:buNone/>
              <a:defRPr sz="1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Title</a:t>
            </a:r>
          </a:p>
        </p:txBody>
      </p:sp>
      <p:sp>
        <p:nvSpPr>
          <p:cNvPr id="6" name="Content Placeholder 5"/>
          <p:cNvSpPr>
            <a:spLocks noGrp="1"/>
          </p:cNvSpPr>
          <p:nvPr>
            <p:ph sz="quarter" idx="4"/>
          </p:nvPr>
        </p:nvSpPr>
        <p:spPr>
          <a:xfrm>
            <a:off x="2051720" y="2060848"/>
            <a:ext cx="6635081" cy="4065315"/>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t>‹#›</a:t>
            </a:fld>
            <a:endParaRPr lang="en-GB"/>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323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vert="horz" lIns="91440" tIns="45720" rIns="91440" bIns="45720" rtlCol="0" anchor="ctr" anchorCtr="0">
            <a:normAutofit/>
          </a:bodyPr>
          <a:lstStyle>
            <a:lvl1pPr marL="342900" indent="-342900">
              <a:buNone/>
              <a:defRPr lang="en-US" sz="1400" b="1" baseline="0" smtClean="0">
                <a:solidFill>
                  <a:schemeClr val="bg1"/>
                </a:solidFill>
              </a:defRPr>
            </a:lvl1pPr>
          </a:lstStyle>
          <a:p>
            <a:pPr marL="0" lvl="0" indent="0"/>
            <a:r>
              <a:rPr lang="en-US" dirty="0"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vert="horz" lIns="91440" tIns="45720" rIns="91440" bIns="45720" rtlCol="0" anchor="ctr" anchorCtr="0">
            <a:normAutofit/>
          </a:bodyPr>
          <a:lstStyle>
            <a:lvl1pPr marL="342900" indent="-342900">
              <a:buFontTx/>
              <a:buNone/>
              <a:defRPr lang="en-US" sz="1400" b="1" baseline="0" smtClean="0">
                <a:solidFill>
                  <a:schemeClr val="bg1"/>
                </a:solidFill>
              </a:defRPr>
            </a:lvl1pPr>
          </a:lstStyle>
          <a:p>
            <a:pPr marL="0" lvl="0" indent="0"/>
            <a:r>
              <a:rPr lang="en-US" dirty="0"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t>‹#›</a:t>
            </a:fld>
            <a:endParaRPr lang="en-GB"/>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
        <p:nvSpPr>
          <p:cNvPr id="13" name="Text Placeholder 2"/>
          <p:cNvSpPr>
            <a:spLocks noGrp="1"/>
          </p:cNvSpPr>
          <p:nvPr>
            <p:ph type="body" idx="13" hasCustomPrompt="1"/>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Tree>
    <p:extLst>
      <p:ext uri="{BB962C8B-B14F-4D97-AF65-F5344CB8AC3E}">
        <p14:creationId xmlns:p14="http://schemas.microsoft.com/office/powerpoint/2010/main" val="30252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457200" y="2060848"/>
            <a:ext cx="4038600" cy="4065315"/>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4" name="Content Placeholder 3"/>
          <p:cNvSpPr>
            <a:spLocks noGrp="1"/>
          </p:cNvSpPr>
          <p:nvPr>
            <p:ph sz="half" idx="2" hasCustomPrompt="1"/>
          </p:nvPr>
        </p:nvSpPr>
        <p:spPr>
          <a:xfrm>
            <a:off x="4648200" y="2060848"/>
            <a:ext cx="4038600" cy="4065315"/>
          </a:xfrm>
        </p:spPr>
        <p:txBody>
          <a:bodyPr>
            <a:normAutofit/>
          </a:bodyPr>
          <a:lstStyle>
            <a:lvl1pPr marL="0" indent="0">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922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5272" y="1969963"/>
            <a:ext cx="4042792" cy="562074"/>
          </a:xfrm>
        </p:spPr>
        <p:txBody>
          <a:bodyPr>
            <a:normAutofit/>
          </a:bodyPr>
          <a:lstStyle>
            <a:lvl1pPr>
              <a:defRPr sz="18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t>‹#›</a:t>
            </a:fld>
            <a:endParaRPr lang="en-GB"/>
          </a:p>
        </p:txBody>
      </p:sp>
      <p:pic>
        <p:nvPicPr>
          <p:cNvPr id="11" name="Picture 10"/>
          <p:cNvPicPr/>
          <p:nvPr userDrawn="1"/>
        </p:nvPicPr>
        <p:blipFill>
          <a:blip r:embed="rId2"/>
          <a:stretch>
            <a:fillRect/>
          </a:stretch>
        </p:blipFill>
        <p:spPr>
          <a:xfrm>
            <a:off x="467544" y="404664"/>
            <a:ext cx="2968625" cy="1041400"/>
          </a:xfrm>
          <a:prstGeom prst="rect">
            <a:avLst/>
          </a:prstGeom>
        </p:spPr>
      </p:pic>
    </p:spTree>
    <p:extLst>
      <p:ext uri="{BB962C8B-B14F-4D97-AF65-F5344CB8AC3E}">
        <p14:creationId xmlns:p14="http://schemas.microsoft.com/office/powerpoint/2010/main" val="48267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0C179-9F06-40D0-93EA-8FF612BB075F}" type="slidenum">
              <a:rPr lang="en-GB" smtClean="0"/>
              <a:t>‹#›</a:t>
            </a:fld>
            <a:endParaRPr lang="en-GB"/>
          </a:p>
        </p:txBody>
      </p:sp>
    </p:spTree>
    <p:extLst>
      <p:ext uri="{BB962C8B-B14F-4D97-AF65-F5344CB8AC3E}">
        <p14:creationId xmlns:p14="http://schemas.microsoft.com/office/powerpoint/2010/main" val="199864005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0" r:id="rId5"/>
    <p:sldLayoutId id="2147483661" r:id="rId6"/>
    <p:sldLayoutId id="2147483653" r:id="rId7"/>
    <p:sldLayoutId id="2147483652" r:id="rId8"/>
    <p:sldLayoutId id="2147483663" r:id="rId9"/>
  </p:sldLayoutIdLst>
  <p:hf hdr="0" ftr="0" dt="0"/>
  <p:txStyles>
    <p:titleStyle>
      <a:lvl1pPr algn="l" defTabSz="914400" rtl="0" eaLnBrk="1" latinLnBrk="0" hangingPunct="1">
        <a:spcBef>
          <a:spcPct val="0"/>
        </a:spcBef>
        <a:buNone/>
        <a:defRPr sz="30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1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conor.donaldson@bis.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330" y="1556792"/>
            <a:ext cx="8103348" cy="3384375"/>
          </a:xfrm>
        </p:spPr>
        <p:txBody>
          <a:bodyPr>
            <a:normAutofit fontScale="90000"/>
          </a:bodyPr>
          <a:lstStyle/>
          <a:p>
            <a:pPr algn="ctr"/>
            <a:r>
              <a:rPr lang="en-GB" sz="4000" dirty="0" smtClean="0"/>
              <a:t>ICP 8: Risk Management and Internal Controls</a:t>
            </a:r>
            <a:r>
              <a:rPr lang="en-GB" sz="3200" dirty="0" smtClean="0"/>
              <a:t/>
            </a:r>
            <a:br>
              <a:rPr lang="en-GB" sz="3200" dirty="0" smtClean="0"/>
            </a:br>
            <a:r>
              <a:rPr lang="en-GB" sz="3200" dirty="0" smtClean="0"/>
              <a:t/>
            </a:r>
            <a:br>
              <a:rPr lang="en-GB" sz="3200" dirty="0" smtClean="0"/>
            </a:br>
            <a:r>
              <a:rPr lang="en-GB" sz="2400" i="1" dirty="0" smtClean="0"/>
              <a:t>Conor Donaldson</a:t>
            </a:r>
            <a:r>
              <a:rPr lang="en-GB" sz="2400" i="1" dirty="0" smtClean="0"/>
              <a:t/>
            </a:r>
            <a:br>
              <a:rPr lang="en-GB" sz="2400" i="1" dirty="0" smtClean="0"/>
            </a:br>
            <a:r>
              <a:rPr lang="en-GB" sz="2400" i="1" dirty="0" smtClean="0"/>
              <a:t>IAIS </a:t>
            </a:r>
            <a:r>
              <a:rPr lang="en-GB" sz="2400" i="1" dirty="0" smtClean="0"/>
              <a:t>Head of Implementation</a:t>
            </a:r>
            <a:r>
              <a:rPr lang="en-GB" sz="3100" dirty="0" smtClean="0"/>
              <a:t/>
            </a:r>
            <a:br>
              <a:rPr lang="en-GB" sz="3100" dirty="0" smtClean="0"/>
            </a:br>
            <a:r>
              <a:rPr lang="en-GB" sz="3100" dirty="0" smtClean="0"/>
              <a:t/>
            </a:r>
            <a:br>
              <a:rPr lang="en-GB" sz="3100" dirty="0" smtClean="0"/>
            </a:br>
            <a:r>
              <a:rPr lang="en-GB" sz="2700" dirty="0" smtClean="0"/>
              <a:t>Santo Domingo, Dominican Republic, 9 April</a:t>
            </a:r>
            <a:endParaRPr lang="en-GB" sz="2700" dirty="0"/>
          </a:p>
        </p:txBody>
      </p:sp>
    </p:spTree>
    <p:extLst>
      <p:ext uri="{BB962C8B-B14F-4D97-AF65-F5344CB8AC3E}">
        <p14:creationId xmlns:p14="http://schemas.microsoft.com/office/powerpoint/2010/main" val="1079223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467"/>
            <a:ext cx="8229600" cy="706090"/>
          </a:xfrm>
        </p:spPr>
        <p:txBody>
          <a:bodyPr>
            <a:normAutofit/>
          </a:bodyPr>
          <a:lstStyle/>
          <a:p>
            <a:r>
              <a:rPr lang="en-GB" sz="2800" b="1" dirty="0" smtClean="0"/>
              <a:t>ICP 8: Risk Management and Internal Controls </a:t>
            </a:r>
            <a:endParaRPr lang="en-US" sz="2800" b="1" dirty="0"/>
          </a:p>
        </p:txBody>
      </p:sp>
      <p:sp>
        <p:nvSpPr>
          <p:cNvPr id="3" name="Content Placeholder 2"/>
          <p:cNvSpPr>
            <a:spLocks noGrp="1"/>
          </p:cNvSpPr>
          <p:nvPr>
            <p:ph idx="1"/>
          </p:nvPr>
        </p:nvSpPr>
        <p:spPr>
          <a:xfrm>
            <a:off x="558800" y="3933056"/>
            <a:ext cx="8229600" cy="3633267"/>
          </a:xfrm>
        </p:spPr>
        <p:txBody>
          <a:bodyPr>
            <a:normAutofit/>
          </a:bodyPr>
          <a:lstStyle/>
          <a:p>
            <a:pPr marL="0" lvl="0" indent="0">
              <a:spcAft>
                <a:spcPts val="600"/>
              </a:spcAft>
              <a:buNone/>
            </a:pPr>
            <a:r>
              <a:rPr lang="en-US" b="1" dirty="0"/>
              <a:t>General Observations:</a:t>
            </a:r>
          </a:p>
          <a:p>
            <a:pPr marL="285750" indent="-285750">
              <a:spcAft>
                <a:spcPts val="600"/>
              </a:spcAft>
            </a:pPr>
            <a:r>
              <a:rPr lang="en-US" dirty="0" smtClean="0"/>
              <a:t>The Supervisor sets requirements. </a:t>
            </a:r>
            <a:endParaRPr lang="en-US" dirty="0"/>
          </a:p>
          <a:p>
            <a:pPr marL="285750" lvl="0" indent="-285750">
              <a:spcAft>
                <a:spcPts val="600"/>
              </a:spcAft>
            </a:pPr>
            <a:r>
              <a:rPr lang="en-US" dirty="0" smtClean="0"/>
              <a:t>The ultimate responsibility lies with the Board and Senior Management </a:t>
            </a:r>
            <a:endParaRPr lang="en-US" dirty="0"/>
          </a:p>
          <a:p>
            <a:pPr marL="285750" lvl="0" indent="-285750">
              <a:spcAft>
                <a:spcPts val="600"/>
              </a:spcAft>
            </a:pPr>
            <a:endParaRPr lang="en-US" dirty="0"/>
          </a:p>
          <a:p>
            <a:pPr marL="896938">
              <a:buNone/>
            </a:pPr>
            <a:endParaRPr lang="en-GB" sz="2000" dirty="0"/>
          </a:p>
        </p:txBody>
      </p:sp>
      <p:sp>
        <p:nvSpPr>
          <p:cNvPr id="4" name="Slide Number Placeholder 3"/>
          <p:cNvSpPr>
            <a:spLocks noGrp="1"/>
          </p:cNvSpPr>
          <p:nvPr>
            <p:ph type="sldNum" sz="quarter" idx="12"/>
          </p:nvPr>
        </p:nvSpPr>
        <p:spPr/>
        <p:txBody>
          <a:bodyPr/>
          <a:lstStyle/>
          <a:p>
            <a:fld id="{A220C179-9F06-40D0-93EA-8FF612BB075F}" type="slidenum">
              <a:rPr lang="en-GB" smtClean="0"/>
              <a:t>10</a:t>
            </a:fld>
            <a:endParaRPr lang="en-GB"/>
          </a:p>
        </p:txBody>
      </p:sp>
      <p:sp>
        <p:nvSpPr>
          <p:cNvPr id="5" name="Content Placeholder 2"/>
          <p:cNvSpPr txBox="1">
            <a:spLocks/>
          </p:cNvSpPr>
          <p:nvPr/>
        </p:nvSpPr>
        <p:spPr>
          <a:xfrm>
            <a:off x="406400" y="990599"/>
            <a:ext cx="8534400" cy="2726433"/>
          </a:xfrm>
          <a:prstGeom prst="rect">
            <a:avLst/>
          </a:prstGeom>
          <a:ln w="28575">
            <a:solidFill>
              <a:schemeClr val="tx1"/>
            </a:solidFill>
          </a:ln>
        </p:spPr>
        <p:txBody>
          <a:bodyPr vert="horz" lIns="91440" tIns="45720" rIns="91440" bIns="45720" rtlCol="0">
            <a:no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lgn="l" defTabSz="914400" rtl="0" eaLnBrk="1" latinLnBrk="0" hangingPunct="1">
              <a:spcBef>
                <a:spcPct val="20000"/>
              </a:spcBef>
              <a:buFont typeface="+mj-lt"/>
              <a:buAutoNum type="alphaUcPeriod"/>
              <a:defRPr sz="1400" kern="1200" baseline="0">
                <a:solidFill>
                  <a:schemeClr val="tx1"/>
                </a:solidFill>
                <a:latin typeface="Arial" pitchFamily="34" charset="0"/>
                <a:ea typeface="+mn-ea"/>
                <a:cs typeface="Arial" pitchFamily="34" charset="0"/>
              </a:defRPr>
            </a:lvl2pPr>
            <a:lvl3pPr marL="1200150" indent="-285750" algn="l" defTabSz="914400" rtl="0" eaLnBrk="1" latinLnBrk="0" hangingPunct="1">
              <a:spcBef>
                <a:spcPct val="20000"/>
              </a:spcBef>
              <a:buFontTx/>
              <a:buChar char="-"/>
              <a:defRPr sz="1400" kern="1200" baseline="0">
                <a:solidFill>
                  <a:schemeClr val="tx1"/>
                </a:solidFill>
                <a:latin typeface="Arial" pitchFamily="34" charset="0"/>
                <a:ea typeface="+mn-ea"/>
                <a:cs typeface="Arial" pitchFamily="34" charset="0"/>
              </a:defRPr>
            </a:lvl3pPr>
            <a:lvl4pPr marL="1543050" indent="-171450" algn="l" defTabSz="914400" rtl="0" eaLnBrk="1" latinLnBrk="0" hangingPunct="1">
              <a:spcBef>
                <a:spcPct val="20000"/>
              </a:spcBef>
              <a:buFont typeface="Arial" pitchFamily="34" charset="0"/>
              <a:buChar char="•"/>
              <a:defRPr sz="14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4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Font typeface="+mj-lt"/>
              <a:buNone/>
            </a:pPr>
            <a:r>
              <a:rPr lang="en-GB" sz="2800" b="1" dirty="0" smtClean="0"/>
              <a:t>The Supervisor requires an insurer to have, as part of its overall corporate governance framework, effective systems of risk management and internal controls, including effective functions for risk management, compliance, actuarial matters and internal audit.</a:t>
            </a:r>
            <a:endParaRPr lang="en-GB" sz="2800" dirty="0" smtClean="0"/>
          </a:p>
          <a:p>
            <a:pPr>
              <a:spcAft>
                <a:spcPts val="600"/>
              </a:spcAft>
            </a:pPr>
            <a:endParaRPr lang="en-GB" sz="2800" dirty="0" smtClean="0"/>
          </a:p>
          <a:p>
            <a:pPr>
              <a:spcAft>
                <a:spcPts val="600"/>
              </a:spcAft>
            </a:pPr>
            <a:endParaRPr lang="en-GB" sz="2800" dirty="0" smtClean="0"/>
          </a:p>
          <a:p>
            <a:pPr>
              <a:spcAft>
                <a:spcPts val="600"/>
              </a:spcAft>
            </a:pPr>
            <a:endParaRPr lang="en-GB" sz="2000" dirty="0" smtClean="0"/>
          </a:p>
        </p:txBody>
      </p:sp>
    </p:spTree>
    <p:extLst>
      <p:ext uri="{BB962C8B-B14F-4D97-AF65-F5344CB8AC3E}">
        <p14:creationId xmlns:p14="http://schemas.microsoft.com/office/powerpoint/2010/main" val="390351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CA" dirty="0"/>
              <a:t>ICP 7 </a:t>
            </a:r>
            <a:r>
              <a:rPr lang="en-CA" dirty="0" smtClean="0"/>
              <a:t>on </a:t>
            </a:r>
            <a:r>
              <a:rPr lang="en-CA" dirty="0"/>
              <a:t>Risk management and internal controls </a:t>
            </a:r>
            <a:br>
              <a:rPr lang="en-CA" dirty="0"/>
            </a:br>
            <a:endParaRPr lang="en-GB" dirty="0"/>
          </a:p>
        </p:txBody>
      </p:sp>
      <p:sp>
        <p:nvSpPr>
          <p:cNvPr id="3" name="Content Placeholder 2"/>
          <p:cNvSpPr>
            <a:spLocks noGrp="1"/>
          </p:cNvSpPr>
          <p:nvPr>
            <p:ph idx="1"/>
          </p:nvPr>
        </p:nvSpPr>
        <p:spPr>
          <a:xfrm>
            <a:off x="251520" y="1052736"/>
            <a:ext cx="8435280" cy="5073427"/>
          </a:xfrm>
        </p:spPr>
        <p:txBody>
          <a:bodyPr>
            <a:normAutofit fontScale="92500"/>
          </a:bodyPr>
          <a:lstStyle/>
          <a:p>
            <a:pPr algn="just"/>
            <a:endParaRPr lang="en-CA" dirty="0" smtClean="0"/>
          </a:p>
          <a:p>
            <a:pPr algn="just"/>
            <a:r>
              <a:rPr lang="en-CA" sz="2800" dirty="0" smtClean="0"/>
              <a:t>ICP 7 requires to </a:t>
            </a:r>
            <a:r>
              <a:rPr lang="en-CA" sz="2800" dirty="0"/>
              <a:t>a </a:t>
            </a:r>
            <a:r>
              <a:rPr lang="en-GB" sz="2800" dirty="0"/>
              <a:t>corporate governance </a:t>
            </a:r>
            <a:r>
              <a:rPr lang="en-GB" sz="2800" dirty="0" smtClean="0"/>
              <a:t>framework</a:t>
            </a:r>
          </a:p>
          <a:p>
            <a:pPr algn="just"/>
            <a:endParaRPr lang="en-CA" sz="2800" dirty="0" smtClean="0"/>
          </a:p>
          <a:p>
            <a:pPr algn="just"/>
            <a:r>
              <a:rPr lang="en-CA" sz="2800" dirty="0" smtClean="0"/>
              <a:t>Board of Directors’ responsibilities  should include:</a:t>
            </a:r>
          </a:p>
          <a:p>
            <a:pPr lvl="1" algn="just"/>
            <a:r>
              <a:rPr lang="en-CA" sz="2800" dirty="0" smtClean="0"/>
              <a:t>Set strategies</a:t>
            </a:r>
          </a:p>
          <a:p>
            <a:pPr lvl="1" algn="just"/>
            <a:r>
              <a:rPr lang="en-CA" sz="2800" dirty="0" smtClean="0"/>
              <a:t>Define </a:t>
            </a:r>
            <a:r>
              <a:rPr lang="en-CA" sz="2800" dirty="0"/>
              <a:t>the roles of </a:t>
            </a:r>
            <a:r>
              <a:rPr lang="en-CA" sz="2800" dirty="0" smtClean="0"/>
              <a:t>key functions.</a:t>
            </a:r>
          </a:p>
          <a:p>
            <a:pPr lvl="1" algn="just"/>
            <a:r>
              <a:rPr lang="en-CA" sz="2800" dirty="0" smtClean="0"/>
              <a:t>Oversee </a:t>
            </a:r>
            <a:r>
              <a:rPr lang="en-CA" sz="2800" dirty="0"/>
              <a:t>risk management and internal controls</a:t>
            </a:r>
            <a:r>
              <a:rPr lang="en-CA" sz="2800" dirty="0" smtClean="0"/>
              <a:t>.</a:t>
            </a:r>
          </a:p>
          <a:p>
            <a:pPr lvl="1" algn="just">
              <a:spcAft>
                <a:spcPts val="600"/>
              </a:spcAft>
            </a:pPr>
            <a:r>
              <a:rPr lang="en-CA" sz="2800" dirty="0"/>
              <a:t>Ensure </a:t>
            </a:r>
            <a:r>
              <a:rPr lang="en-CA" sz="2800" dirty="0" smtClean="0"/>
              <a:t>reliable </a:t>
            </a:r>
            <a:r>
              <a:rPr lang="en-CA" sz="2800" dirty="0"/>
              <a:t>financial </a:t>
            </a:r>
            <a:r>
              <a:rPr lang="en-CA" sz="2800" dirty="0" smtClean="0"/>
              <a:t>reporting </a:t>
            </a:r>
          </a:p>
          <a:p>
            <a:pPr lvl="1" algn="just">
              <a:spcAft>
                <a:spcPts val="600"/>
              </a:spcAft>
            </a:pPr>
            <a:r>
              <a:rPr lang="en-CA" sz="2800" dirty="0" smtClean="0"/>
              <a:t>Ensure adequate </a:t>
            </a:r>
            <a:r>
              <a:rPr lang="en-CA" sz="2800" dirty="0"/>
              <a:t>governance </a:t>
            </a:r>
            <a:r>
              <a:rPr lang="en-CA" sz="2800" dirty="0" smtClean="0"/>
              <a:t> </a:t>
            </a:r>
            <a:endParaRPr lang="en-CA" sz="2800" dirty="0"/>
          </a:p>
          <a:p>
            <a:pPr lvl="1"/>
            <a:endParaRPr lang="en-CA" sz="2800" dirty="0"/>
          </a:p>
          <a:p>
            <a:pPr lvl="1"/>
            <a:endParaRPr lang="en-CA" dirty="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11</a:t>
            </a:fld>
            <a:endParaRPr lang="en-GB"/>
          </a:p>
        </p:txBody>
      </p:sp>
    </p:spTree>
    <p:extLst>
      <p:ext uri="{BB962C8B-B14F-4D97-AF65-F5344CB8AC3E}">
        <p14:creationId xmlns:p14="http://schemas.microsoft.com/office/powerpoint/2010/main" val="375272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Autofit/>
          </a:bodyPr>
          <a:lstStyle/>
          <a:p>
            <a:r>
              <a:rPr lang="en-US" sz="2400" dirty="0" smtClean="0"/>
              <a:t>Typical structure of the systems of risk management and internal controls </a:t>
            </a:r>
            <a:endParaRPr lang="en-GB" sz="2400" dirty="0"/>
          </a:p>
        </p:txBody>
      </p:sp>
      <p:sp>
        <p:nvSpPr>
          <p:cNvPr id="3" name="Content Placeholder 2"/>
          <p:cNvSpPr>
            <a:spLocks noGrp="1"/>
          </p:cNvSpPr>
          <p:nvPr>
            <p:ph idx="1"/>
          </p:nvPr>
        </p:nvSpPr>
        <p:spPr>
          <a:xfrm>
            <a:off x="457200" y="1196752"/>
            <a:ext cx="8229600" cy="4929411"/>
          </a:xfrm>
        </p:spPr>
        <p:txBody>
          <a:bodyPr>
            <a:normAutofit/>
          </a:bodyPr>
          <a:lstStyle/>
          <a:p>
            <a:pPr>
              <a:spcBef>
                <a:spcPts val="600"/>
              </a:spcBef>
            </a:pPr>
            <a:r>
              <a:rPr lang="en-GB" u="sng" dirty="0" smtClean="0"/>
              <a:t>Strategies</a:t>
            </a:r>
            <a:r>
              <a:rPr lang="en-GB" dirty="0" smtClean="0"/>
              <a:t>  – </a:t>
            </a:r>
            <a:r>
              <a:rPr lang="en-GB" dirty="0"/>
              <a:t>setting out the approach of the insurer for dealing with specific areas of risk and legal and regulatory </a:t>
            </a:r>
            <a:r>
              <a:rPr lang="en-GB" dirty="0" smtClean="0"/>
              <a:t>obligations.</a:t>
            </a:r>
          </a:p>
          <a:p>
            <a:pPr marL="0" indent="0">
              <a:spcBef>
                <a:spcPts val="600"/>
              </a:spcBef>
              <a:buNone/>
            </a:pPr>
            <a:endParaRPr lang="en-GB" dirty="0"/>
          </a:p>
          <a:p>
            <a:pPr>
              <a:spcBef>
                <a:spcPts val="600"/>
              </a:spcBef>
            </a:pPr>
            <a:r>
              <a:rPr lang="en-GB" u="sng" dirty="0"/>
              <a:t>Policies</a:t>
            </a:r>
            <a:r>
              <a:rPr lang="en-GB" dirty="0" smtClean="0"/>
              <a:t> – defining </a:t>
            </a:r>
            <a:r>
              <a:rPr lang="en-GB" dirty="0"/>
              <a:t>the procedures and other requirements that members of the Board and employees need to </a:t>
            </a:r>
            <a:r>
              <a:rPr lang="en-GB" dirty="0" smtClean="0"/>
              <a:t>follow.</a:t>
            </a:r>
          </a:p>
          <a:p>
            <a:pPr marL="0" indent="0">
              <a:spcBef>
                <a:spcPts val="600"/>
              </a:spcBef>
              <a:buNone/>
            </a:pPr>
            <a:endParaRPr lang="en-GB" dirty="0"/>
          </a:p>
          <a:p>
            <a:pPr>
              <a:spcBef>
                <a:spcPts val="600"/>
              </a:spcBef>
            </a:pPr>
            <a:r>
              <a:rPr lang="en-GB" u="sng" dirty="0"/>
              <a:t>Processes</a:t>
            </a:r>
            <a:r>
              <a:rPr lang="en-GB" dirty="0" smtClean="0"/>
              <a:t> – for </a:t>
            </a:r>
            <a:r>
              <a:rPr lang="en-GB" dirty="0"/>
              <a:t>the implementation of the insurer’s strategies and </a:t>
            </a:r>
            <a:r>
              <a:rPr lang="en-GB" dirty="0" smtClean="0"/>
              <a:t>policies.</a:t>
            </a:r>
          </a:p>
          <a:p>
            <a:pPr marL="0" indent="0">
              <a:spcBef>
                <a:spcPts val="600"/>
              </a:spcBef>
              <a:buNone/>
            </a:pPr>
            <a:endParaRPr lang="en-GB" dirty="0"/>
          </a:p>
          <a:p>
            <a:pPr>
              <a:spcBef>
                <a:spcPts val="600"/>
              </a:spcBef>
            </a:pPr>
            <a:r>
              <a:rPr lang="en-GB" u="sng" dirty="0"/>
              <a:t>Controls</a:t>
            </a:r>
            <a:r>
              <a:rPr lang="en-GB" dirty="0" smtClean="0"/>
              <a:t> – </a:t>
            </a:r>
            <a:r>
              <a:rPr lang="en-GB" dirty="0"/>
              <a:t>to ensure that such strategies, policies and processes are in fact in place, are being observed and are attaining their intended objectives.</a:t>
            </a:r>
          </a:p>
          <a:p>
            <a:pPr marL="0" indent="0">
              <a:buNone/>
            </a:pP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solidFill>
                  <a:prstClr val="black">
                    <a:tint val="75000"/>
                  </a:prstClr>
                </a:solidFill>
              </a:rPr>
              <a:pPr/>
              <a:t>12</a:t>
            </a:fld>
            <a:endParaRPr lang="en-GB">
              <a:solidFill>
                <a:prstClr val="black">
                  <a:tint val="75000"/>
                </a:prstClr>
              </a:solidFill>
            </a:endParaRPr>
          </a:p>
        </p:txBody>
      </p:sp>
    </p:spTree>
    <p:extLst>
      <p:ext uri="{BB962C8B-B14F-4D97-AF65-F5344CB8AC3E}">
        <p14:creationId xmlns:p14="http://schemas.microsoft.com/office/powerpoint/2010/main" val="140736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ICP </a:t>
            </a:r>
            <a:r>
              <a:rPr lang="en-US" dirty="0"/>
              <a:t>8</a:t>
            </a:r>
            <a:r>
              <a:rPr lang="en-US" dirty="0" smtClean="0"/>
              <a:t>: Controls</a:t>
            </a:r>
            <a:endParaRPr lang="en-GB" dirty="0"/>
          </a:p>
        </p:txBody>
      </p:sp>
      <p:graphicFrame>
        <p:nvGraphicFramePr>
          <p:cNvPr id="7" name="Content Placeholder 6"/>
          <p:cNvGraphicFramePr>
            <a:graphicFrameLocks noGrp="1"/>
          </p:cNvGraphicFramePr>
          <p:nvPr>
            <p:ph idx="1"/>
            <p:extLst/>
          </p:nvPr>
        </p:nvGraphicFramePr>
        <p:xfrm>
          <a:off x="457200" y="836712"/>
          <a:ext cx="8229600" cy="492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220C179-9F06-40D0-93EA-8FF612BB075F}" type="slidenum">
              <a:rPr lang="en-GB" smtClean="0">
                <a:solidFill>
                  <a:prstClr val="black">
                    <a:tint val="75000"/>
                  </a:prstClr>
                </a:solidFill>
              </a:rPr>
              <a:pPr/>
              <a:t>13</a:t>
            </a:fld>
            <a:endParaRPr lang="en-GB">
              <a:solidFill>
                <a:prstClr val="black">
                  <a:tint val="75000"/>
                </a:prstClr>
              </a:solidFill>
            </a:endParaRPr>
          </a:p>
        </p:txBody>
      </p:sp>
    </p:spTree>
    <p:extLst>
      <p:ext uri="{BB962C8B-B14F-4D97-AF65-F5344CB8AC3E}">
        <p14:creationId xmlns:p14="http://schemas.microsoft.com/office/powerpoint/2010/main" val="286148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functions - requirements</a:t>
            </a:r>
            <a:endParaRPr lang="en-GB" dirty="0"/>
          </a:p>
        </p:txBody>
      </p:sp>
      <p:sp>
        <p:nvSpPr>
          <p:cNvPr id="3" name="Content Placeholder 2"/>
          <p:cNvSpPr>
            <a:spLocks noGrp="1"/>
          </p:cNvSpPr>
          <p:nvPr>
            <p:ph idx="1"/>
          </p:nvPr>
        </p:nvSpPr>
        <p:spPr>
          <a:xfrm>
            <a:off x="457200" y="1124744"/>
            <a:ext cx="8229600" cy="5001419"/>
          </a:xfrm>
        </p:spPr>
        <p:txBody>
          <a:bodyPr>
            <a:normAutofit/>
          </a:bodyPr>
          <a:lstStyle/>
          <a:p>
            <a:pPr algn="just">
              <a:spcAft>
                <a:spcPts val="600"/>
              </a:spcAft>
            </a:pPr>
            <a:r>
              <a:rPr lang="en-GB" sz="2800" dirty="0" smtClean="0"/>
              <a:t>Led </a:t>
            </a:r>
            <a:r>
              <a:rPr lang="en-GB" sz="2800" dirty="0"/>
              <a:t>by a person </a:t>
            </a:r>
            <a:r>
              <a:rPr lang="en-GB" sz="2800" dirty="0" smtClean="0"/>
              <a:t>with seniority </a:t>
            </a:r>
            <a:r>
              <a:rPr lang="en-GB" sz="2800" dirty="0"/>
              <a:t>and expertise. </a:t>
            </a:r>
          </a:p>
          <a:p>
            <a:pPr algn="just">
              <a:spcAft>
                <a:spcPts val="600"/>
              </a:spcAft>
            </a:pPr>
            <a:r>
              <a:rPr lang="en-GB" sz="2800" dirty="0" smtClean="0"/>
              <a:t>The key control functions directly report to the Board </a:t>
            </a:r>
          </a:p>
          <a:p>
            <a:pPr algn="just">
              <a:spcAft>
                <a:spcPts val="600"/>
              </a:spcAft>
            </a:pPr>
            <a:r>
              <a:rPr lang="en-US" sz="2800" dirty="0" smtClean="0"/>
              <a:t>Adequate resources, experience, skills and knowledge.</a:t>
            </a:r>
          </a:p>
          <a:p>
            <a:pPr algn="just">
              <a:spcAft>
                <a:spcPts val="600"/>
              </a:spcAft>
            </a:pPr>
            <a:r>
              <a:rPr lang="en-US" sz="2800" dirty="0" smtClean="0"/>
              <a:t>In </a:t>
            </a:r>
            <a:r>
              <a:rPr lang="en-US" sz="2800" dirty="0"/>
              <a:t>case of outsourcing: </a:t>
            </a:r>
            <a:r>
              <a:rPr lang="en-GB" sz="2800" dirty="0"/>
              <a:t>to retain at least the same degree of </a:t>
            </a:r>
            <a:r>
              <a:rPr lang="en-GB" sz="2800" dirty="0" smtClean="0"/>
              <a:t>oversight. </a:t>
            </a:r>
            <a:endParaRPr lang="en-GB" sz="2800" dirty="0"/>
          </a:p>
          <a:p>
            <a:pPr algn="just">
              <a:spcAft>
                <a:spcPts val="600"/>
              </a:spcAft>
            </a:pPr>
            <a:endParaRPr lang="en-GB" sz="2200" dirty="0" smtClean="0"/>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127695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r>
              <a:rPr lang="en-US" sz="2800" dirty="0">
                <a:solidFill>
                  <a:schemeClr val="tx2">
                    <a:lumMod val="60000"/>
                    <a:lumOff val="40000"/>
                  </a:schemeClr>
                </a:solidFill>
              </a:rPr>
              <a:t>Case of HIH</a:t>
            </a:r>
          </a:p>
          <a:p>
            <a:r>
              <a:rPr lang="en-US" sz="2800" dirty="0">
                <a:solidFill>
                  <a:schemeClr val="tx2">
                    <a:lumMod val="60000"/>
                    <a:lumOff val="40000"/>
                  </a:schemeClr>
                </a:solidFill>
              </a:rPr>
              <a:t>Effective risk management – why it matters</a:t>
            </a:r>
          </a:p>
          <a:p>
            <a:r>
              <a:rPr lang="en-US" sz="2800" dirty="0">
                <a:solidFill>
                  <a:schemeClr val="tx2">
                    <a:lumMod val="60000"/>
                    <a:lumOff val="40000"/>
                  </a:schemeClr>
                </a:solidFill>
              </a:rPr>
              <a:t>ICP 8 </a:t>
            </a:r>
          </a:p>
          <a:p>
            <a:r>
              <a:rPr lang="en-US" sz="2800" b="1" dirty="0">
                <a:solidFill>
                  <a:srgbClr val="002060"/>
                </a:solidFill>
              </a:rPr>
              <a:t>Conclusions</a:t>
            </a:r>
            <a:endParaRPr lang="en-GB" sz="2800" b="1" dirty="0">
              <a:solidFill>
                <a:srgbClr val="002060"/>
              </a:solidFill>
            </a:endParaRPr>
          </a:p>
        </p:txBody>
      </p:sp>
      <p:sp>
        <p:nvSpPr>
          <p:cNvPr id="4" name="Slide Number Placeholder 3"/>
          <p:cNvSpPr>
            <a:spLocks noGrp="1"/>
          </p:cNvSpPr>
          <p:nvPr>
            <p:ph type="sldNum" sz="quarter" idx="12"/>
          </p:nvPr>
        </p:nvSpPr>
        <p:spPr/>
        <p:txBody>
          <a:bodyPr/>
          <a:lstStyle/>
          <a:p>
            <a:fld id="{A220C179-9F06-40D0-93EA-8FF612BB075F}" type="slidenum">
              <a:rPr lang="en-GB" smtClean="0"/>
              <a:t>15</a:t>
            </a:fld>
            <a:endParaRPr lang="en-GB"/>
          </a:p>
        </p:txBody>
      </p:sp>
    </p:spTree>
    <p:extLst>
      <p:ext uri="{BB962C8B-B14F-4D97-AF65-F5344CB8AC3E}">
        <p14:creationId xmlns:p14="http://schemas.microsoft.com/office/powerpoint/2010/main" val="306562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Conclusions</a:t>
            </a:r>
            <a:endParaRPr lang="en-GB" dirty="0">
              <a:solidFill>
                <a:srgbClr val="002060"/>
              </a:solidFill>
            </a:endParaRPr>
          </a:p>
        </p:txBody>
      </p:sp>
      <p:sp>
        <p:nvSpPr>
          <p:cNvPr id="3" name="Content Placeholder 2"/>
          <p:cNvSpPr>
            <a:spLocks noGrp="1"/>
          </p:cNvSpPr>
          <p:nvPr>
            <p:ph idx="1"/>
          </p:nvPr>
        </p:nvSpPr>
        <p:spPr/>
        <p:txBody>
          <a:bodyPr/>
          <a:lstStyle/>
          <a:p>
            <a:pPr algn="just"/>
            <a:r>
              <a:rPr lang="en-US" dirty="0" smtClean="0"/>
              <a:t>Effective risk management and internal controls are an integral part of corporate governance.</a:t>
            </a:r>
          </a:p>
          <a:p>
            <a:pPr marL="0" indent="0" algn="just">
              <a:buNone/>
            </a:pPr>
            <a:endParaRPr lang="en-US" dirty="0" smtClean="0"/>
          </a:p>
          <a:p>
            <a:pPr algn="just"/>
            <a:r>
              <a:rPr lang="en-US" dirty="0" smtClean="0"/>
              <a:t>The Board is ultimately responsible for ensuring effective systems of risk management and internal controls are established and implemented.</a:t>
            </a:r>
          </a:p>
          <a:p>
            <a:pPr marL="0" indent="0" algn="just">
              <a:buNone/>
            </a:pPr>
            <a:endParaRPr lang="en-US" dirty="0" smtClean="0"/>
          </a:p>
          <a:p>
            <a:pPr algn="just"/>
            <a:r>
              <a:rPr lang="en-US" dirty="0" smtClean="0"/>
              <a:t>As part of the effective risk management system, the control </a:t>
            </a:r>
            <a:r>
              <a:rPr lang="en-US" dirty="0"/>
              <a:t>functions need </a:t>
            </a:r>
            <a:r>
              <a:rPr lang="en-GB" dirty="0"/>
              <a:t>necessary authority, independence and resources. </a:t>
            </a:r>
          </a:p>
          <a:p>
            <a:pPr marL="0" indent="0" algn="just">
              <a:buNone/>
            </a:pPr>
            <a:endParaRPr lang="en-US" dirty="0" smtClean="0"/>
          </a:p>
          <a:p>
            <a:pPr algn="just"/>
            <a:r>
              <a:rPr lang="en-GB" dirty="0" smtClean="0"/>
              <a:t>The </a:t>
            </a:r>
            <a:r>
              <a:rPr lang="en-GB" dirty="0"/>
              <a:t>supervisor plays an important role </a:t>
            </a:r>
            <a:r>
              <a:rPr lang="en-GB" dirty="0" smtClean="0"/>
              <a:t>by:</a:t>
            </a:r>
          </a:p>
          <a:p>
            <a:pPr lvl="1" algn="just">
              <a:buFont typeface="Wingdings" panose="05000000000000000000" pitchFamily="2" charset="2"/>
              <a:buChar char="Ø"/>
            </a:pPr>
            <a:r>
              <a:rPr lang="en-GB" dirty="0" smtClean="0"/>
              <a:t>establishing the requirements regarding risk management</a:t>
            </a:r>
          </a:p>
          <a:p>
            <a:pPr lvl="1" algn="just">
              <a:buFont typeface="Wingdings" panose="05000000000000000000" pitchFamily="2" charset="2"/>
              <a:buChar char="Ø"/>
            </a:pPr>
            <a:r>
              <a:rPr lang="en-GB" dirty="0" smtClean="0"/>
              <a:t>proactively assessing whether </a:t>
            </a:r>
            <a:r>
              <a:rPr lang="en-GB" dirty="0"/>
              <a:t>the applicable </a:t>
            </a:r>
            <a:r>
              <a:rPr lang="en-GB" dirty="0" smtClean="0"/>
              <a:t>requirements are being met.</a:t>
            </a:r>
            <a:endParaRPr lang="en-GB" dirty="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16</a:t>
            </a:fld>
            <a:endParaRPr lang="en-GB"/>
          </a:p>
        </p:txBody>
      </p:sp>
    </p:spTree>
    <p:extLst>
      <p:ext uri="{BB962C8B-B14F-4D97-AF65-F5344CB8AC3E}">
        <p14:creationId xmlns:p14="http://schemas.microsoft.com/office/powerpoint/2010/main" val="45542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What is the IAIS doing? </a:t>
            </a:r>
            <a:endParaRPr lang="en-GB" dirty="0">
              <a:solidFill>
                <a:srgbClr val="002060"/>
              </a:solidFill>
            </a:endParaRPr>
          </a:p>
        </p:txBody>
      </p:sp>
      <p:sp>
        <p:nvSpPr>
          <p:cNvPr id="3" name="Content Placeholder 2"/>
          <p:cNvSpPr>
            <a:spLocks noGrp="1"/>
          </p:cNvSpPr>
          <p:nvPr>
            <p:ph idx="1"/>
          </p:nvPr>
        </p:nvSpPr>
        <p:spPr/>
        <p:txBody>
          <a:bodyPr/>
          <a:lstStyle/>
          <a:p>
            <a:r>
              <a:rPr lang="en-US" dirty="0" smtClean="0"/>
              <a:t>5 Year Partnership with th</a:t>
            </a:r>
            <a:r>
              <a:rPr lang="en-US" dirty="0" smtClean="0"/>
              <a:t>e International Actuarial Association (IAA) and Access to Insurance Initiative (A2ii) to support supervisory capacity building – signed in November 2017</a:t>
            </a:r>
          </a:p>
          <a:p>
            <a:endParaRPr lang="en-US" dirty="0"/>
          </a:p>
          <a:p>
            <a:r>
              <a:rPr lang="en-US" dirty="0" smtClean="0"/>
              <a:t>Assessment of ICPs 4, 5, 7 and 8 planned to launch in 2018 </a:t>
            </a:r>
          </a:p>
          <a:p>
            <a:endParaRPr lang="en-US" dirty="0"/>
          </a:p>
          <a:p>
            <a:r>
              <a:rPr lang="en-US" dirty="0" smtClean="0"/>
              <a:t>Updating core curriculum (with inclusion of new modules for actuarial topics) </a:t>
            </a:r>
          </a:p>
          <a:p>
            <a:pPr marL="0" indent="0">
              <a:buNone/>
            </a:pPr>
            <a:endParaRPr lang="en-US" dirty="0" smtClean="0"/>
          </a:p>
          <a:p>
            <a:r>
              <a:rPr lang="en-US" dirty="0" smtClean="0"/>
              <a:t>On-going support for regional trainings / seminars</a:t>
            </a:r>
            <a:endParaRPr lang="en-US" dirty="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17</a:t>
            </a:fld>
            <a:endParaRPr lang="en-GB"/>
          </a:p>
        </p:txBody>
      </p:sp>
    </p:spTree>
    <p:extLst>
      <p:ext uri="{BB962C8B-B14F-4D97-AF65-F5344CB8AC3E}">
        <p14:creationId xmlns:p14="http://schemas.microsoft.com/office/powerpoint/2010/main" val="2754762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GB" altLang="en-US" smtClean="0"/>
              <a:t>Contact information</a:t>
            </a:r>
          </a:p>
        </p:txBody>
      </p:sp>
      <p:sp>
        <p:nvSpPr>
          <p:cNvPr id="68611" name="Content Placeholder 2"/>
          <p:cNvSpPr>
            <a:spLocks noGrp="1"/>
          </p:cNvSpPr>
          <p:nvPr>
            <p:ph sz="half" idx="1"/>
          </p:nvPr>
        </p:nvSpPr>
        <p:spPr>
          <a:xfrm>
            <a:off x="539750" y="2997200"/>
            <a:ext cx="4038600" cy="3128963"/>
          </a:xfrm>
        </p:spPr>
        <p:txBody>
          <a:bodyPr/>
          <a:lstStyle/>
          <a:p>
            <a:r>
              <a:rPr lang="en-GB" altLang="en-US" sz="1200" b="1" smtClean="0"/>
              <a:t>Conor Donaldson</a:t>
            </a:r>
          </a:p>
          <a:p>
            <a:r>
              <a:rPr lang="en-US" altLang="en-US" sz="1200" smtClean="0"/>
              <a:t>Head of Implementation</a:t>
            </a:r>
            <a:endParaRPr lang="en-GB" altLang="en-US" sz="1200" smtClean="0"/>
          </a:p>
          <a:p>
            <a:r>
              <a:rPr lang="en-GB" altLang="en-US" sz="1200" smtClean="0"/>
              <a:t>International  Association of Insurance Supervisors</a:t>
            </a:r>
          </a:p>
          <a:p>
            <a:r>
              <a:rPr lang="en-GB" altLang="en-US" sz="1200" smtClean="0"/>
              <a:t>Centralbahnplatz 2 c/o BIS </a:t>
            </a:r>
          </a:p>
          <a:p>
            <a:endParaRPr lang="en-GB" altLang="en-US" sz="1200" smtClean="0">
              <a:solidFill>
                <a:srgbClr val="FF0000"/>
              </a:solidFill>
            </a:endParaRPr>
          </a:p>
          <a:p>
            <a:r>
              <a:rPr lang="en-GB" altLang="en-US" sz="1200" smtClean="0"/>
              <a:t>tel:    +41 61 280 8602</a:t>
            </a:r>
          </a:p>
          <a:p>
            <a:r>
              <a:rPr lang="en-GB" altLang="en-US" sz="1200" smtClean="0"/>
              <a:t>mobile: +41 76 350 8602</a:t>
            </a:r>
          </a:p>
          <a:p>
            <a:r>
              <a:rPr lang="en-US" altLang="en-US" sz="1200" smtClean="0"/>
              <a:t>Skype: conordonaldson</a:t>
            </a:r>
            <a:endParaRPr lang="en-GB" altLang="en-US" sz="1200" smtClean="0"/>
          </a:p>
          <a:p>
            <a:r>
              <a:rPr lang="en-GB" altLang="en-US" sz="1200" smtClean="0"/>
              <a:t>e-mail: </a:t>
            </a:r>
            <a:r>
              <a:rPr lang="en-GB" altLang="en-US" sz="1200" u="sng" smtClean="0">
                <a:hlinkClick r:id="rId3"/>
              </a:rPr>
              <a:t>conor.donaldson@bis.org</a:t>
            </a:r>
            <a:r>
              <a:rPr lang="en-GB" altLang="en-US" sz="1200" u="sng" smtClean="0"/>
              <a:t> </a:t>
            </a:r>
            <a:endParaRPr lang="en-GB" altLang="en-US" sz="1200" smtClean="0"/>
          </a:p>
          <a:p>
            <a:endParaRPr lang="en-GB" altLang="en-US" sz="1200" smtClean="0"/>
          </a:p>
          <a:p>
            <a:endParaRPr lang="en-GB" altLang="en-US" sz="1200" smtClean="0"/>
          </a:p>
        </p:txBody>
      </p:sp>
      <p:sp>
        <p:nvSpPr>
          <p:cNvPr id="68612"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2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1100">
                <a:solidFill>
                  <a:schemeClr val="tx1"/>
                </a:solidFill>
                <a:latin typeface="Arial" panose="020B0604020202020204" pitchFamily="34" charset="0"/>
                <a:cs typeface="Arial" panose="020B0604020202020204" pitchFamily="34" charset="0"/>
              </a:defRPr>
            </a:lvl9pPr>
          </a:lstStyle>
          <a:p>
            <a:pPr>
              <a:spcBef>
                <a:spcPct val="0"/>
              </a:spcBef>
              <a:buFontTx/>
              <a:buNone/>
            </a:pPr>
            <a:fld id="{BB3395E7-9852-4C12-9B7E-A38DD08053EA}" type="slidenum">
              <a:rPr lang="en-GB" altLang="en-US" sz="1200" smtClean="0">
                <a:solidFill>
                  <a:srgbClr val="898989"/>
                </a:solidFill>
                <a:latin typeface="Calibri" panose="020F0502020204030204" pitchFamily="34" charset="0"/>
              </a:rPr>
              <a:pPr>
                <a:spcBef>
                  <a:spcPct val="0"/>
                </a:spcBef>
                <a:buFontTx/>
                <a:buNone/>
              </a:pPr>
              <a:t>18</a:t>
            </a:fld>
            <a:endParaRPr lang="en-GB" altLang="en-US" sz="1200" smtClean="0">
              <a:solidFill>
                <a:srgbClr val="898989"/>
              </a:solidFill>
              <a:latin typeface="Calibri" panose="020F0502020204030204" pitchFamily="34" charset="0"/>
            </a:endParaRPr>
          </a:p>
        </p:txBody>
      </p:sp>
    </p:spTree>
    <p:extLst>
      <p:ext uri="{BB962C8B-B14F-4D97-AF65-F5344CB8AC3E}">
        <p14:creationId xmlns:p14="http://schemas.microsoft.com/office/powerpoint/2010/main" val="3648289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r>
              <a:rPr lang="en-US" sz="2800" b="1" dirty="0" smtClean="0">
                <a:solidFill>
                  <a:srgbClr val="002060"/>
                </a:solidFill>
              </a:rPr>
              <a:t>Case of HIH</a:t>
            </a:r>
          </a:p>
          <a:p>
            <a:r>
              <a:rPr lang="en-US" sz="2800" dirty="0" smtClean="0">
                <a:solidFill>
                  <a:schemeClr val="tx2">
                    <a:lumMod val="60000"/>
                    <a:lumOff val="40000"/>
                  </a:schemeClr>
                </a:solidFill>
              </a:rPr>
              <a:t>Effective risk management – why it matters</a:t>
            </a:r>
          </a:p>
          <a:p>
            <a:r>
              <a:rPr lang="en-US" sz="2800" dirty="0" smtClean="0">
                <a:solidFill>
                  <a:schemeClr val="tx2">
                    <a:lumMod val="60000"/>
                    <a:lumOff val="40000"/>
                  </a:schemeClr>
                </a:solidFill>
              </a:rPr>
              <a:t>ICP 8 </a:t>
            </a:r>
          </a:p>
          <a:p>
            <a:r>
              <a:rPr lang="en-US" sz="2800" dirty="0" smtClean="0">
                <a:solidFill>
                  <a:schemeClr val="tx2">
                    <a:lumMod val="60000"/>
                    <a:lumOff val="40000"/>
                  </a:schemeClr>
                </a:solidFill>
              </a:rPr>
              <a:t>Conclusions</a:t>
            </a:r>
            <a:endParaRPr lang="en-GB" sz="28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A220C179-9F06-40D0-93EA-8FF612BB075F}" type="slidenum">
              <a:rPr lang="en-GB" smtClean="0"/>
              <a:t>2</a:t>
            </a:fld>
            <a:endParaRPr lang="en-GB"/>
          </a:p>
        </p:txBody>
      </p:sp>
    </p:spTree>
    <p:extLst>
      <p:ext uri="{BB962C8B-B14F-4D97-AF65-F5344CB8AC3E}">
        <p14:creationId xmlns:p14="http://schemas.microsoft.com/office/powerpoint/2010/main" val="2465816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a:t>
            </a:r>
            <a:r>
              <a:rPr lang="en-US" dirty="0" smtClean="0"/>
              <a:t>HIH – background information</a:t>
            </a:r>
            <a:endParaRPr lang="en-GB" dirty="0"/>
          </a:p>
        </p:txBody>
      </p:sp>
      <p:sp>
        <p:nvSpPr>
          <p:cNvPr id="3" name="Content Placeholder 2"/>
          <p:cNvSpPr>
            <a:spLocks noGrp="1"/>
          </p:cNvSpPr>
          <p:nvPr>
            <p:ph idx="1"/>
          </p:nvPr>
        </p:nvSpPr>
        <p:spPr>
          <a:xfrm>
            <a:off x="457200" y="1052736"/>
            <a:ext cx="8229600" cy="5073427"/>
          </a:xfrm>
        </p:spPr>
        <p:txBody>
          <a:bodyPr/>
          <a:lstStyle/>
          <a:p>
            <a:pPr>
              <a:spcBef>
                <a:spcPct val="45000"/>
              </a:spcBef>
              <a:buFontTx/>
              <a:buChar char="•"/>
            </a:pPr>
            <a:r>
              <a:rPr lang="en-GB" altLang="ja-JP" sz="2000" dirty="0">
                <a:ea typeface="MS Mincho" panose="02020609040205080304" pitchFamily="49" charset="-128"/>
              </a:rPr>
              <a:t>Founded by Ray Williams in 1968</a:t>
            </a:r>
          </a:p>
          <a:p>
            <a:pPr>
              <a:spcBef>
                <a:spcPct val="45000"/>
              </a:spcBef>
              <a:buFontTx/>
              <a:buChar char="•"/>
            </a:pPr>
            <a:r>
              <a:rPr lang="en-GB" altLang="ja-JP" sz="2000" dirty="0">
                <a:ea typeface="MS Mincho" panose="02020609040205080304" pitchFamily="49" charset="-128"/>
              </a:rPr>
              <a:t>Australia’s 2</a:t>
            </a:r>
            <a:r>
              <a:rPr lang="en-GB" altLang="ja-JP" sz="2000" baseline="30000" dirty="0">
                <a:ea typeface="MS Mincho" panose="02020609040205080304" pitchFamily="49" charset="-128"/>
              </a:rPr>
              <a:t>nd</a:t>
            </a:r>
            <a:r>
              <a:rPr lang="en-GB" altLang="ja-JP" sz="2000" dirty="0">
                <a:ea typeface="MS Mincho" panose="02020609040205080304" pitchFamily="49" charset="-128"/>
              </a:rPr>
              <a:t> largest non-life insurer</a:t>
            </a:r>
          </a:p>
          <a:p>
            <a:pPr lvl="1">
              <a:spcBef>
                <a:spcPct val="45000"/>
              </a:spcBef>
              <a:buFont typeface="Arial" panose="020B0604020202020204" pitchFamily="34" charset="0"/>
              <a:buChar char="–"/>
            </a:pPr>
            <a:r>
              <a:rPr lang="en-GB" altLang="ja-JP" sz="2000" dirty="0">
                <a:ea typeface="MS Mincho" panose="02020609040205080304" pitchFamily="49" charset="-128"/>
              </a:rPr>
              <a:t>Workers </a:t>
            </a:r>
            <a:r>
              <a:rPr lang="en-GB" altLang="ja-JP" sz="2000" dirty="0" smtClean="0">
                <a:ea typeface="MS Mincho" panose="02020609040205080304" pitchFamily="49" charset="-128"/>
              </a:rPr>
              <a:t>compensation, </a:t>
            </a:r>
            <a:r>
              <a:rPr lang="en-GB" altLang="ja-JP" sz="2000" dirty="0">
                <a:ea typeface="MS Mincho" panose="02020609040205080304" pitchFamily="49" charset="-128"/>
              </a:rPr>
              <a:t>liability and indemnity</a:t>
            </a:r>
          </a:p>
          <a:p>
            <a:pPr lvl="1">
              <a:spcBef>
                <a:spcPct val="45000"/>
              </a:spcBef>
              <a:buFont typeface="Arial" panose="020B0604020202020204" pitchFamily="34" charset="0"/>
              <a:buChar char="–"/>
            </a:pPr>
            <a:r>
              <a:rPr lang="en-GB" altLang="ja-JP" sz="2000" dirty="0">
                <a:ea typeface="MS Mincho" panose="02020609040205080304" pitchFamily="49" charset="-128"/>
              </a:rPr>
              <a:t>In Australia, UK and California (USA)</a:t>
            </a:r>
          </a:p>
          <a:p>
            <a:pPr>
              <a:spcBef>
                <a:spcPct val="45000"/>
              </a:spcBef>
              <a:buFontTx/>
              <a:buChar char="•"/>
            </a:pPr>
            <a:r>
              <a:rPr lang="en-US" altLang="ja-JP" sz="2000" dirty="0">
                <a:ea typeface="MS Mincho" panose="02020609040205080304" pitchFamily="49" charset="-128"/>
              </a:rPr>
              <a:t>In late 1990s, asset of </a:t>
            </a:r>
            <a:r>
              <a:rPr lang="en-GB" altLang="ja-JP" sz="2000" dirty="0">
                <a:ea typeface="MS Mincho" panose="02020609040205080304" pitchFamily="49" charset="-128"/>
              </a:rPr>
              <a:t>A$7 billion, revenue of A$4 billion and operating profit of </a:t>
            </a:r>
            <a:r>
              <a:rPr lang="en-GB" altLang="ja-JP" sz="2000" dirty="0" smtClean="0">
                <a:ea typeface="MS Mincho" panose="02020609040205080304" pitchFamily="49" charset="-128"/>
              </a:rPr>
              <a:t>Australian$ 60 </a:t>
            </a:r>
            <a:r>
              <a:rPr lang="en-GB" altLang="ja-JP" sz="2000" dirty="0">
                <a:ea typeface="MS Mincho" panose="02020609040205080304" pitchFamily="49" charset="-128"/>
              </a:rPr>
              <a:t>million</a:t>
            </a:r>
          </a:p>
          <a:p>
            <a:pPr>
              <a:spcBef>
                <a:spcPct val="45000"/>
              </a:spcBef>
              <a:buFontTx/>
              <a:buChar char="•"/>
            </a:pPr>
            <a:endParaRPr lang="en-GB" altLang="ja-JP" sz="2000" dirty="0">
              <a:ea typeface="MS Mincho" panose="02020609040205080304" pitchFamily="49" charset="-128"/>
            </a:endParaRPr>
          </a:p>
          <a:p>
            <a:pPr>
              <a:spcBef>
                <a:spcPct val="45000"/>
              </a:spcBef>
              <a:buFontTx/>
              <a:buChar char="•"/>
            </a:pPr>
            <a:r>
              <a:rPr lang="en-US" altLang="ja-JP" sz="2000" dirty="0">
                <a:ea typeface="MS Mincho" panose="02020609040205080304" pitchFamily="49" charset="-128"/>
              </a:rPr>
              <a:t>Bankrupt in 2001</a:t>
            </a:r>
            <a:endParaRPr lang="en-GB" altLang="ja-JP" sz="2000" dirty="0">
              <a:ea typeface="MS Mincho" panose="02020609040205080304" pitchFamily="49" charset="-128"/>
            </a:endParaRPr>
          </a:p>
          <a:p>
            <a:pPr lvl="1">
              <a:spcBef>
                <a:spcPct val="45000"/>
              </a:spcBef>
              <a:buFont typeface="Arial" panose="020B0604020202020204" pitchFamily="34" charset="0"/>
              <a:buChar char="–"/>
            </a:pPr>
            <a:r>
              <a:rPr lang="en-US" altLang="ja-JP" sz="2000" dirty="0">
                <a:ea typeface="MS Mincho" panose="02020609040205080304" pitchFamily="49" charset="-128"/>
              </a:rPr>
              <a:t>Largest corporate </a:t>
            </a:r>
            <a:r>
              <a:rPr lang="en-US" altLang="ja-JP" sz="2000" dirty="0" smtClean="0">
                <a:ea typeface="MS Mincho" panose="02020609040205080304" pitchFamily="49" charset="-128"/>
              </a:rPr>
              <a:t>failure in Australia</a:t>
            </a:r>
            <a:endParaRPr lang="en-GB" altLang="ja-JP" sz="2000" dirty="0">
              <a:ea typeface="MS Mincho" panose="02020609040205080304" pitchFamily="49" charset="-128"/>
            </a:endParaRPr>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3</a:t>
            </a:fld>
            <a:endParaRPr lang="en-GB"/>
          </a:p>
        </p:txBody>
      </p:sp>
      <p:sp>
        <p:nvSpPr>
          <p:cNvPr id="6" name="Text Box 3"/>
          <p:cNvSpPr txBox="1">
            <a:spLocks noChangeArrowheads="1"/>
          </p:cNvSpPr>
          <p:nvPr/>
        </p:nvSpPr>
        <p:spPr bwMode="auto">
          <a:xfrm>
            <a:off x="1846263" y="5936457"/>
            <a:ext cx="68405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ja-JP" sz="1400" dirty="0"/>
              <a:t>*case based on the report of the HIH Royal Commission (www.hihroyalcom.gov.au)</a:t>
            </a:r>
            <a:endParaRPr lang="en-GB" altLang="en-US" sz="1400" dirty="0"/>
          </a:p>
        </p:txBody>
      </p:sp>
    </p:spTree>
    <p:extLst>
      <p:ext uri="{BB962C8B-B14F-4D97-AF65-F5344CB8AC3E}">
        <p14:creationId xmlns:p14="http://schemas.microsoft.com/office/powerpoint/2010/main" val="1972642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of HIH – areas of deficiency (1)</a:t>
            </a:r>
            <a:endParaRPr lang="en-GB" dirty="0"/>
          </a:p>
        </p:txBody>
      </p:sp>
      <p:sp>
        <p:nvSpPr>
          <p:cNvPr id="3" name="Content Placeholder 2"/>
          <p:cNvSpPr>
            <a:spLocks noGrp="1"/>
          </p:cNvSpPr>
          <p:nvPr>
            <p:ph idx="1"/>
          </p:nvPr>
        </p:nvSpPr>
        <p:spPr>
          <a:xfrm>
            <a:off x="457200" y="1052736"/>
            <a:ext cx="8229600" cy="5073427"/>
          </a:xfrm>
        </p:spPr>
        <p:txBody>
          <a:bodyPr>
            <a:normAutofit/>
          </a:bodyPr>
          <a:lstStyle/>
          <a:p>
            <a:pPr>
              <a:lnSpc>
                <a:spcPct val="85000"/>
              </a:lnSpc>
              <a:spcBef>
                <a:spcPct val="15000"/>
              </a:spcBef>
              <a:spcAft>
                <a:spcPts val="600"/>
              </a:spcAft>
              <a:buFontTx/>
              <a:buChar char="•"/>
            </a:pPr>
            <a:r>
              <a:rPr lang="en-GB" altLang="ja-JP" sz="2200" dirty="0">
                <a:ea typeface="MS Mincho" panose="02020609040205080304" pitchFamily="49" charset="-128"/>
              </a:rPr>
              <a:t>Ray </a:t>
            </a:r>
            <a:r>
              <a:rPr lang="en-GB" altLang="ja-JP" sz="2200" dirty="0" smtClean="0">
                <a:ea typeface="MS Mincho" panose="02020609040205080304" pitchFamily="49" charset="-128"/>
              </a:rPr>
              <a:t>Williams – </a:t>
            </a:r>
            <a:r>
              <a:rPr lang="en-GB" altLang="ja-JP" sz="2200" dirty="0">
                <a:ea typeface="MS Mincho" panose="02020609040205080304" pitchFamily="49" charset="-128"/>
              </a:rPr>
              <a:t>dominant </a:t>
            </a:r>
            <a:r>
              <a:rPr lang="en-GB" altLang="ja-JP" sz="2200" dirty="0" smtClean="0">
                <a:ea typeface="MS Mincho" panose="02020609040205080304" pitchFamily="49" charset="-128"/>
              </a:rPr>
              <a:t>CEO with much discretion</a:t>
            </a:r>
            <a:endParaRPr lang="en-GB" altLang="ja-JP" sz="2200" dirty="0">
              <a:ea typeface="MS Mincho" panose="02020609040205080304" pitchFamily="49" charset="-128"/>
            </a:endParaRPr>
          </a:p>
          <a:p>
            <a:pPr lvl="1">
              <a:lnSpc>
                <a:spcPct val="85000"/>
              </a:lnSpc>
              <a:spcBef>
                <a:spcPct val="15000"/>
              </a:spcBef>
              <a:spcAft>
                <a:spcPts val="600"/>
              </a:spcAft>
              <a:buFont typeface="Arial" panose="020B0604020202020204" pitchFamily="34" charset="0"/>
              <a:buChar char="–"/>
            </a:pPr>
            <a:r>
              <a:rPr lang="en-GB" altLang="ja-JP" sz="2200" dirty="0" smtClean="0">
                <a:ea typeface="MS Mincho" panose="02020609040205080304" pitchFamily="49" charset="-128"/>
              </a:rPr>
              <a:t>no </a:t>
            </a:r>
            <a:r>
              <a:rPr lang="en-GB" altLang="ja-JP" sz="2200" dirty="0">
                <a:ea typeface="MS Mincho" panose="02020609040205080304" pitchFamily="49" charset="-128"/>
              </a:rPr>
              <a:t>limits </a:t>
            </a:r>
            <a:r>
              <a:rPr lang="en-GB" altLang="ja-JP" sz="2200" dirty="0" smtClean="0">
                <a:ea typeface="MS Mincho" panose="02020609040205080304" pitchFamily="49" charset="-128"/>
              </a:rPr>
              <a:t>on CEO’s authority (investments, donations etc.)</a:t>
            </a:r>
          </a:p>
          <a:p>
            <a:pPr marL="457200" lvl="1" indent="0">
              <a:lnSpc>
                <a:spcPct val="85000"/>
              </a:lnSpc>
              <a:spcBef>
                <a:spcPct val="15000"/>
              </a:spcBef>
              <a:spcAft>
                <a:spcPts val="600"/>
              </a:spcAft>
              <a:buNone/>
            </a:pPr>
            <a:endParaRPr lang="en-GB" altLang="ja-JP" sz="2200" dirty="0" smtClean="0">
              <a:ea typeface="MS Mincho" panose="02020609040205080304" pitchFamily="49" charset="-128"/>
            </a:endParaRPr>
          </a:p>
          <a:p>
            <a:pPr>
              <a:lnSpc>
                <a:spcPct val="85000"/>
              </a:lnSpc>
              <a:spcBef>
                <a:spcPct val="15000"/>
              </a:spcBef>
              <a:spcAft>
                <a:spcPts val="600"/>
              </a:spcAft>
              <a:buFontTx/>
              <a:buChar char="•"/>
            </a:pPr>
            <a:r>
              <a:rPr lang="en-GB" altLang="ja-JP" sz="2200" dirty="0" smtClean="0">
                <a:ea typeface="MS Mincho" panose="02020609040205080304" pitchFamily="49" charset="-128"/>
              </a:rPr>
              <a:t>Powerless </a:t>
            </a:r>
            <a:r>
              <a:rPr lang="en-GB" altLang="ja-JP" sz="2200" dirty="0">
                <a:ea typeface="MS Mincho" panose="02020609040205080304" pitchFamily="49" charset="-128"/>
              </a:rPr>
              <a:t>Board</a:t>
            </a:r>
          </a:p>
          <a:p>
            <a:pPr lvl="1">
              <a:lnSpc>
                <a:spcPct val="85000"/>
              </a:lnSpc>
              <a:spcBef>
                <a:spcPct val="15000"/>
              </a:spcBef>
              <a:spcAft>
                <a:spcPts val="600"/>
              </a:spcAft>
              <a:buFont typeface="Arial" panose="020B0604020202020204" pitchFamily="34" charset="0"/>
              <a:buChar char="–"/>
            </a:pPr>
            <a:r>
              <a:rPr lang="en-GB" altLang="ja-JP" sz="2200" dirty="0" smtClean="0">
                <a:ea typeface="MS Mincho" panose="02020609040205080304" pitchFamily="49" charset="-128"/>
              </a:rPr>
              <a:t>Lack </a:t>
            </a:r>
            <a:r>
              <a:rPr lang="en-GB" altLang="ja-JP" sz="2200" dirty="0">
                <a:ea typeface="MS Mincho" panose="02020609040205080304" pitchFamily="49" charset="-128"/>
              </a:rPr>
              <a:t>of critical analysis or </a:t>
            </a:r>
            <a:r>
              <a:rPr lang="en-GB" altLang="ja-JP" sz="2200" dirty="0" smtClean="0">
                <a:ea typeface="MS Mincho" panose="02020609040205080304" pitchFamily="49" charset="-128"/>
              </a:rPr>
              <a:t>challenge of Williams as CEO</a:t>
            </a:r>
          </a:p>
          <a:p>
            <a:pPr lvl="1">
              <a:lnSpc>
                <a:spcPct val="85000"/>
              </a:lnSpc>
              <a:spcBef>
                <a:spcPct val="15000"/>
              </a:spcBef>
              <a:spcAft>
                <a:spcPts val="600"/>
              </a:spcAft>
              <a:buFont typeface="Arial" panose="020B0604020202020204" pitchFamily="34" charset="0"/>
              <a:buChar char="–"/>
            </a:pPr>
            <a:r>
              <a:rPr lang="en-US" altLang="ja-JP" sz="2200" dirty="0" smtClean="0">
                <a:ea typeface="MS Mincho" panose="02020609040205080304" pitchFamily="49" charset="-128"/>
              </a:rPr>
              <a:t>No major involvement in the process of determining the scope of information presented to the Board</a:t>
            </a:r>
            <a:endParaRPr lang="en-GB" altLang="ja-JP" sz="2200" dirty="0">
              <a:ea typeface="MS Mincho" panose="02020609040205080304" pitchFamily="49" charset="-128"/>
            </a:endParaRPr>
          </a:p>
          <a:p>
            <a:pPr marL="457200" lvl="1" indent="0">
              <a:lnSpc>
                <a:spcPct val="85000"/>
              </a:lnSpc>
              <a:spcBef>
                <a:spcPct val="15000"/>
              </a:spcBef>
              <a:spcAft>
                <a:spcPts val="600"/>
              </a:spcAft>
              <a:buNone/>
            </a:pPr>
            <a:endParaRPr lang="en-GB" altLang="ja-JP" sz="2200" dirty="0">
              <a:ea typeface="MS Mincho" panose="02020609040205080304" pitchFamily="49" charset="-128"/>
            </a:endParaRPr>
          </a:p>
          <a:p>
            <a:pPr>
              <a:lnSpc>
                <a:spcPct val="85000"/>
              </a:lnSpc>
              <a:spcBef>
                <a:spcPct val="15000"/>
              </a:spcBef>
              <a:spcAft>
                <a:spcPts val="600"/>
              </a:spcAft>
              <a:buFontTx/>
              <a:buChar char="•"/>
            </a:pPr>
            <a:r>
              <a:rPr lang="en-GB" altLang="ja-JP" sz="2200" dirty="0">
                <a:ea typeface="MS Mincho" panose="02020609040205080304" pitchFamily="49" charset="-128"/>
              </a:rPr>
              <a:t>Lack of strategy, </a:t>
            </a:r>
            <a:r>
              <a:rPr lang="en-GB" altLang="ja-JP" sz="2200" dirty="0" smtClean="0">
                <a:ea typeface="MS Mincho" panose="02020609040205080304" pitchFamily="49" charset="-128"/>
              </a:rPr>
              <a:t>Board of Directors did not </a:t>
            </a:r>
            <a:r>
              <a:rPr lang="en-GB" altLang="ja-JP" sz="2200" dirty="0">
                <a:ea typeface="MS Mincho" panose="02020609040205080304" pitchFamily="49" charset="-128"/>
              </a:rPr>
              <a:t>understand business or strategy</a:t>
            </a:r>
          </a:p>
          <a:p>
            <a:pPr lvl="1">
              <a:lnSpc>
                <a:spcPct val="85000"/>
              </a:lnSpc>
              <a:spcBef>
                <a:spcPct val="15000"/>
              </a:spcBef>
              <a:spcAft>
                <a:spcPts val="600"/>
              </a:spcAft>
              <a:buFont typeface="Arial" panose="020B0604020202020204" pitchFamily="34" charset="0"/>
              <a:buChar char="–"/>
            </a:pPr>
            <a:r>
              <a:rPr lang="en-US" altLang="ja-JP" sz="2200" dirty="0" smtClean="0">
                <a:ea typeface="MS Mincho" panose="02020609040205080304" pitchFamily="49" charset="-128"/>
              </a:rPr>
              <a:t>No real discussions of the strategy by the Board</a:t>
            </a:r>
            <a:endParaRPr lang="en-GB" altLang="ja-JP" sz="2200" dirty="0" smtClean="0">
              <a:ea typeface="MS Mincho" panose="02020609040205080304" pitchFamily="49" charset="-128"/>
            </a:endParaRPr>
          </a:p>
          <a:p>
            <a:pPr lvl="1">
              <a:lnSpc>
                <a:spcPct val="85000"/>
              </a:lnSpc>
              <a:spcBef>
                <a:spcPct val="15000"/>
              </a:spcBef>
              <a:spcAft>
                <a:spcPts val="600"/>
              </a:spcAft>
              <a:buFont typeface="Arial" panose="020B0604020202020204" pitchFamily="34" charset="0"/>
              <a:buChar char="–"/>
            </a:pPr>
            <a:r>
              <a:rPr lang="en-GB" altLang="ja-JP" sz="2200" dirty="0" smtClean="0">
                <a:ea typeface="MS Mincho" panose="02020609040205080304" pitchFamily="49" charset="-128"/>
              </a:rPr>
              <a:t>No </a:t>
            </a:r>
            <a:r>
              <a:rPr lang="en-GB" altLang="ja-JP" sz="2200" dirty="0">
                <a:ea typeface="MS Mincho" panose="02020609040205080304" pitchFamily="49" charset="-128"/>
              </a:rPr>
              <a:t>involvement when entering or retreating from </a:t>
            </a:r>
            <a:r>
              <a:rPr lang="en-GB" altLang="ja-JP" sz="2200" dirty="0" smtClean="0">
                <a:ea typeface="MS Mincho" panose="02020609040205080304" pitchFamily="49" charset="-128"/>
              </a:rPr>
              <a:t>overseas</a:t>
            </a:r>
          </a:p>
          <a:p>
            <a:pPr marL="457200" lvl="1" indent="0">
              <a:lnSpc>
                <a:spcPct val="85000"/>
              </a:lnSpc>
              <a:spcBef>
                <a:spcPct val="15000"/>
              </a:spcBef>
              <a:spcAft>
                <a:spcPts val="600"/>
              </a:spcAft>
              <a:buNone/>
            </a:pPr>
            <a:endParaRPr lang="en-GB" altLang="ja-JP" sz="2000" dirty="0">
              <a:ea typeface="MS Mincho" panose="02020609040205080304" pitchFamily="49" charset="-128"/>
            </a:endParaRPr>
          </a:p>
          <a:p>
            <a:pPr marL="0" indent="0">
              <a:buNone/>
            </a:pP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4</a:t>
            </a:fld>
            <a:endParaRPr lang="en-GB"/>
          </a:p>
        </p:txBody>
      </p:sp>
      <p:sp>
        <p:nvSpPr>
          <p:cNvPr id="5" name="Text Box 3"/>
          <p:cNvSpPr txBox="1">
            <a:spLocks noChangeArrowheads="1"/>
          </p:cNvSpPr>
          <p:nvPr/>
        </p:nvSpPr>
        <p:spPr bwMode="auto">
          <a:xfrm>
            <a:off x="1846263" y="5936457"/>
            <a:ext cx="68405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ja-JP" sz="1400" smtClean="0"/>
              <a:t>*case based on the report of the HIH Royal Commission (www.hihroyalcom.gov.au)</a:t>
            </a:r>
            <a:endParaRPr lang="en-GB" altLang="en-US" sz="1400" dirty="0"/>
          </a:p>
        </p:txBody>
      </p:sp>
    </p:spTree>
    <p:extLst>
      <p:ext uri="{BB962C8B-B14F-4D97-AF65-F5344CB8AC3E}">
        <p14:creationId xmlns:p14="http://schemas.microsoft.com/office/powerpoint/2010/main" val="2397356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HIH – areas of deficiency </a:t>
            </a:r>
            <a:r>
              <a:rPr lang="en-US" dirty="0" smtClean="0"/>
              <a:t>(2)</a:t>
            </a:r>
            <a:endParaRPr lang="en-GB" dirty="0"/>
          </a:p>
        </p:txBody>
      </p:sp>
      <p:sp>
        <p:nvSpPr>
          <p:cNvPr id="3" name="Content Placeholder 2"/>
          <p:cNvSpPr>
            <a:spLocks noGrp="1"/>
          </p:cNvSpPr>
          <p:nvPr>
            <p:ph idx="1"/>
          </p:nvPr>
        </p:nvSpPr>
        <p:spPr>
          <a:xfrm>
            <a:off x="457200" y="1139562"/>
            <a:ext cx="8229600" cy="4986601"/>
          </a:xfrm>
        </p:spPr>
        <p:txBody>
          <a:bodyPr/>
          <a:lstStyle/>
          <a:p>
            <a:pPr>
              <a:lnSpc>
                <a:spcPct val="85000"/>
              </a:lnSpc>
              <a:spcBef>
                <a:spcPct val="15000"/>
              </a:spcBef>
              <a:spcAft>
                <a:spcPts val="600"/>
              </a:spcAft>
              <a:buFontTx/>
              <a:buChar char="•"/>
            </a:pPr>
            <a:r>
              <a:rPr lang="en-GB" altLang="ja-JP" sz="2200" dirty="0">
                <a:ea typeface="MS Mincho" panose="02020609040205080304" pitchFamily="49" charset="-128"/>
              </a:rPr>
              <a:t>Other Senior Management without accountability</a:t>
            </a:r>
          </a:p>
          <a:p>
            <a:pPr lvl="1">
              <a:lnSpc>
                <a:spcPct val="85000"/>
              </a:lnSpc>
              <a:spcBef>
                <a:spcPct val="15000"/>
              </a:spcBef>
              <a:spcAft>
                <a:spcPts val="600"/>
              </a:spcAft>
              <a:buFont typeface="Arial" panose="020B0604020202020204" pitchFamily="34" charset="0"/>
              <a:buChar char="–"/>
            </a:pPr>
            <a:r>
              <a:rPr lang="en-GB" altLang="ja-JP" sz="2200" dirty="0">
                <a:ea typeface="MS Mincho" panose="02020609040205080304" pitchFamily="49" charset="-128"/>
              </a:rPr>
              <a:t>Performance review </a:t>
            </a:r>
            <a:r>
              <a:rPr lang="en-GB" altLang="ja-JP" sz="2200" dirty="0" smtClean="0">
                <a:ea typeface="MS Mincho" panose="02020609040205080304" pitchFamily="49" charset="-128"/>
              </a:rPr>
              <a:t>was not </a:t>
            </a:r>
            <a:r>
              <a:rPr lang="en-GB" altLang="ja-JP" sz="2200" dirty="0">
                <a:ea typeface="MS Mincho" panose="02020609040205080304" pitchFamily="49" charset="-128"/>
              </a:rPr>
              <a:t>tied to remuneration </a:t>
            </a:r>
            <a:r>
              <a:rPr lang="en-GB" altLang="ja-JP" sz="2200" dirty="0" smtClean="0">
                <a:ea typeface="MS Mincho" panose="02020609040205080304" pitchFamily="49" charset="-128"/>
              </a:rPr>
              <a:t>process</a:t>
            </a:r>
          </a:p>
          <a:p>
            <a:pPr marL="457200" lvl="1" indent="0">
              <a:lnSpc>
                <a:spcPct val="85000"/>
              </a:lnSpc>
              <a:spcBef>
                <a:spcPct val="15000"/>
              </a:spcBef>
              <a:spcAft>
                <a:spcPts val="600"/>
              </a:spcAft>
              <a:buNone/>
            </a:pPr>
            <a:endParaRPr lang="en-GB" altLang="ja-JP" sz="2200" dirty="0">
              <a:ea typeface="MS Mincho" panose="02020609040205080304" pitchFamily="49" charset="-128"/>
            </a:endParaRPr>
          </a:p>
          <a:p>
            <a:pPr>
              <a:lnSpc>
                <a:spcPct val="85000"/>
              </a:lnSpc>
              <a:spcBef>
                <a:spcPct val="15000"/>
              </a:spcBef>
              <a:buFontTx/>
              <a:buChar char="•"/>
            </a:pPr>
            <a:r>
              <a:rPr lang="en-GB" altLang="ja-JP" sz="2200" dirty="0">
                <a:ea typeface="MS Mincho" panose="02020609040205080304" pitchFamily="49" charset="-128"/>
              </a:rPr>
              <a:t>Reckless underwriting and fictitious financial </a:t>
            </a:r>
            <a:r>
              <a:rPr lang="en-GB" altLang="ja-JP" sz="2200" dirty="0" smtClean="0">
                <a:ea typeface="MS Mincho" panose="02020609040205080304" pitchFamily="49" charset="-128"/>
              </a:rPr>
              <a:t>reporting</a:t>
            </a:r>
          </a:p>
          <a:p>
            <a:pPr marL="0" indent="0">
              <a:lnSpc>
                <a:spcPct val="85000"/>
              </a:lnSpc>
              <a:spcBef>
                <a:spcPct val="15000"/>
              </a:spcBef>
              <a:buNone/>
            </a:pPr>
            <a:endParaRPr lang="en-GB" altLang="ja-JP" sz="2200" dirty="0">
              <a:ea typeface="MS Mincho" panose="02020609040205080304" pitchFamily="49" charset="-128"/>
            </a:endParaRPr>
          </a:p>
          <a:p>
            <a:pPr>
              <a:lnSpc>
                <a:spcPct val="85000"/>
              </a:lnSpc>
              <a:spcBef>
                <a:spcPct val="15000"/>
              </a:spcBef>
              <a:buFontTx/>
              <a:buChar char="•"/>
            </a:pPr>
            <a:r>
              <a:rPr lang="en-GB" altLang="ja-JP" sz="2200" dirty="0">
                <a:ea typeface="MS Mincho" panose="02020609040205080304" pitchFamily="49" charset="-128"/>
              </a:rPr>
              <a:t>Very dependant on consulting actuary when setting the amount of </a:t>
            </a:r>
            <a:r>
              <a:rPr lang="en-GB" altLang="ja-JP" sz="2200" dirty="0" smtClean="0">
                <a:ea typeface="MS Mincho" panose="02020609040205080304" pitchFamily="49" charset="-128"/>
              </a:rPr>
              <a:t>reserve</a:t>
            </a:r>
          </a:p>
          <a:p>
            <a:pPr marL="0" indent="0">
              <a:lnSpc>
                <a:spcPct val="85000"/>
              </a:lnSpc>
              <a:spcBef>
                <a:spcPct val="15000"/>
              </a:spcBef>
              <a:buNone/>
            </a:pPr>
            <a:endParaRPr lang="en-GB" altLang="ja-JP" sz="2200" dirty="0">
              <a:ea typeface="MS Mincho" panose="02020609040205080304" pitchFamily="49" charset="-128"/>
            </a:endParaRPr>
          </a:p>
          <a:p>
            <a:pPr>
              <a:lnSpc>
                <a:spcPct val="85000"/>
              </a:lnSpc>
              <a:spcBef>
                <a:spcPct val="15000"/>
              </a:spcBef>
              <a:buFontTx/>
              <a:buChar char="•"/>
            </a:pPr>
            <a:r>
              <a:rPr lang="en-GB" altLang="ja-JP" sz="2200" dirty="0">
                <a:ea typeface="MS Mincho" panose="02020609040205080304" pitchFamily="49" charset="-128"/>
              </a:rPr>
              <a:t>External auditor with conflicts of interest, lack of actuarial knowledge to monitor the sufficiency of reserves</a:t>
            </a:r>
          </a:p>
          <a:p>
            <a:pPr marL="0" indent="0">
              <a:buNone/>
            </a:pP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5</a:t>
            </a:fld>
            <a:endParaRPr lang="en-GB"/>
          </a:p>
        </p:txBody>
      </p:sp>
      <p:sp>
        <p:nvSpPr>
          <p:cNvPr id="5" name="Rectangle 4"/>
          <p:cNvSpPr/>
          <p:nvPr/>
        </p:nvSpPr>
        <p:spPr>
          <a:xfrm>
            <a:off x="5220072" y="5684168"/>
            <a:ext cx="3366819" cy="369332"/>
          </a:xfrm>
          <a:prstGeom prst="rect">
            <a:avLst/>
          </a:prstGeom>
        </p:spPr>
        <p:txBody>
          <a:bodyPr wrap="none">
            <a:spAutoFit/>
          </a:bodyPr>
          <a:lstStyle/>
          <a:p>
            <a:r>
              <a:rPr lang="en-GB" dirty="0"/>
              <a:t>HIH Royal Commission (2003, xvii)</a:t>
            </a:r>
          </a:p>
        </p:txBody>
      </p:sp>
    </p:spTree>
    <p:extLst>
      <p:ext uri="{BB962C8B-B14F-4D97-AF65-F5344CB8AC3E}">
        <p14:creationId xmlns:p14="http://schemas.microsoft.com/office/powerpoint/2010/main" val="394933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HIH – areas of deficiency </a:t>
            </a:r>
            <a:r>
              <a:rPr lang="en-US" dirty="0" smtClean="0"/>
              <a:t>(3)</a:t>
            </a:r>
            <a:endParaRPr lang="en-GB" dirty="0"/>
          </a:p>
        </p:txBody>
      </p:sp>
      <p:sp>
        <p:nvSpPr>
          <p:cNvPr id="3" name="Content Placeholder 2"/>
          <p:cNvSpPr>
            <a:spLocks noGrp="1"/>
          </p:cNvSpPr>
          <p:nvPr>
            <p:ph idx="1"/>
          </p:nvPr>
        </p:nvSpPr>
        <p:spPr/>
        <p:txBody>
          <a:bodyPr>
            <a:normAutofit/>
          </a:bodyPr>
          <a:lstStyle/>
          <a:p>
            <a:pPr marL="0" indent="0" algn="just">
              <a:buNone/>
            </a:pPr>
            <a:r>
              <a:rPr lang="en-GB" sz="2400" dirty="0"/>
              <a:t>“Why was there such serious under-reserving and why were the risks not properly priced? The answer here is that HIH was mismanaged. The factors contributing to the mismanagement of the group ... are many, varied, and complex. … They are epitomized by a lack of attention to detail, a lack of accountability for performance, and a lack of integrity in the company’s internal processes and systems.”</a:t>
            </a:r>
          </a:p>
        </p:txBody>
      </p:sp>
      <p:sp>
        <p:nvSpPr>
          <p:cNvPr id="4" name="Slide Number Placeholder 3"/>
          <p:cNvSpPr>
            <a:spLocks noGrp="1"/>
          </p:cNvSpPr>
          <p:nvPr>
            <p:ph type="sldNum" sz="quarter" idx="12"/>
          </p:nvPr>
        </p:nvSpPr>
        <p:spPr/>
        <p:txBody>
          <a:bodyPr/>
          <a:lstStyle/>
          <a:p>
            <a:fld id="{A220C179-9F06-40D0-93EA-8FF612BB075F}" type="slidenum">
              <a:rPr lang="en-GB" smtClean="0"/>
              <a:t>6</a:t>
            </a:fld>
            <a:endParaRPr lang="en-GB"/>
          </a:p>
        </p:txBody>
      </p:sp>
      <p:sp>
        <p:nvSpPr>
          <p:cNvPr id="5" name="Rectangle 4"/>
          <p:cNvSpPr/>
          <p:nvPr/>
        </p:nvSpPr>
        <p:spPr>
          <a:xfrm>
            <a:off x="5220072" y="5684168"/>
            <a:ext cx="3366819" cy="369332"/>
          </a:xfrm>
          <a:prstGeom prst="rect">
            <a:avLst/>
          </a:prstGeom>
        </p:spPr>
        <p:txBody>
          <a:bodyPr wrap="none">
            <a:spAutoFit/>
          </a:bodyPr>
          <a:lstStyle/>
          <a:p>
            <a:r>
              <a:rPr lang="en-GB" dirty="0"/>
              <a:t>HIH Royal Commission (2003, xvii)</a:t>
            </a:r>
          </a:p>
        </p:txBody>
      </p:sp>
    </p:spTree>
    <p:extLst>
      <p:ext uri="{BB962C8B-B14F-4D97-AF65-F5344CB8AC3E}">
        <p14:creationId xmlns:p14="http://schemas.microsoft.com/office/powerpoint/2010/main" val="144649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r>
              <a:rPr lang="en-US" sz="2800" dirty="0">
                <a:solidFill>
                  <a:schemeClr val="tx2">
                    <a:lumMod val="60000"/>
                    <a:lumOff val="40000"/>
                  </a:schemeClr>
                </a:solidFill>
              </a:rPr>
              <a:t>Case of HIH</a:t>
            </a:r>
          </a:p>
          <a:p>
            <a:r>
              <a:rPr lang="en-US" sz="2800" b="1" dirty="0">
                <a:solidFill>
                  <a:srgbClr val="002060"/>
                </a:solidFill>
              </a:rPr>
              <a:t>Effective risk management – why it matters</a:t>
            </a:r>
          </a:p>
          <a:p>
            <a:r>
              <a:rPr lang="en-US" sz="2800" dirty="0" smtClean="0">
                <a:solidFill>
                  <a:schemeClr val="tx2">
                    <a:lumMod val="60000"/>
                    <a:lumOff val="40000"/>
                  </a:schemeClr>
                </a:solidFill>
              </a:rPr>
              <a:t>ICP 8 </a:t>
            </a:r>
          </a:p>
          <a:p>
            <a:r>
              <a:rPr lang="en-US" sz="2800" dirty="0" smtClean="0">
                <a:solidFill>
                  <a:schemeClr val="tx2">
                    <a:lumMod val="60000"/>
                    <a:lumOff val="40000"/>
                  </a:schemeClr>
                </a:solidFill>
              </a:rPr>
              <a:t>Conclusions</a:t>
            </a:r>
            <a:endParaRPr lang="en-GB" sz="28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A220C179-9F06-40D0-93EA-8FF612BB075F}" type="slidenum">
              <a:rPr lang="en-GB" smtClean="0"/>
              <a:t>7</a:t>
            </a:fld>
            <a:endParaRPr lang="en-GB"/>
          </a:p>
        </p:txBody>
      </p:sp>
    </p:spTree>
    <p:extLst>
      <p:ext uri="{BB962C8B-B14F-4D97-AF65-F5344CB8AC3E}">
        <p14:creationId xmlns:p14="http://schemas.microsoft.com/office/powerpoint/2010/main" val="385845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Risk Management – Why it matters</a:t>
            </a:r>
            <a:endParaRPr lang="en-GB" dirty="0"/>
          </a:p>
        </p:txBody>
      </p:sp>
      <p:sp>
        <p:nvSpPr>
          <p:cNvPr id="3" name="Content Placeholder 2"/>
          <p:cNvSpPr>
            <a:spLocks noGrp="1"/>
          </p:cNvSpPr>
          <p:nvPr>
            <p:ph idx="1"/>
          </p:nvPr>
        </p:nvSpPr>
        <p:spPr>
          <a:xfrm>
            <a:off x="457200" y="1052736"/>
            <a:ext cx="8229600" cy="5073427"/>
          </a:xfrm>
        </p:spPr>
        <p:txBody>
          <a:bodyPr/>
          <a:lstStyle/>
          <a:p>
            <a:pPr marL="0" indent="0" algn="just">
              <a:buNone/>
            </a:pPr>
            <a:r>
              <a:rPr lang="en-GB" sz="2200" dirty="0"/>
              <a:t>Many financial losses occurred due to lack of proper </a:t>
            </a:r>
            <a:r>
              <a:rPr lang="en-US" sz="2200" dirty="0"/>
              <a:t>risk governance, risk management </a:t>
            </a:r>
            <a:r>
              <a:rPr lang="en-GB" sz="2200" dirty="0"/>
              <a:t>and internal controls.</a:t>
            </a:r>
          </a:p>
          <a:p>
            <a:pPr algn="just"/>
            <a:endParaRPr lang="en-GB" sz="2200" dirty="0"/>
          </a:p>
          <a:p>
            <a:pPr marL="0" indent="0" algn="just">
              <a:buNone/>
            </a:pPr>
            <a:r>
              <a:rPr lang="en-GB" sz="2200" dirty="0"/>
              <a:t>Examples of weaknesses:</a:t>
            </a:r>
          </a:p>
          <a:p>
            <a:pPr marL="171450" indent="-171450" algn="just">
              <a:buFont typeface="Arial" panose="020B0604020202020204" pitchFamily="34" charset="0"/>
              <a:buChar char="•"/>
            </a:pPr>
            <a:r>
              <a:rPr lang="en-GB" sz="2200" dirty="0"/>
              <a:t>Lack of adequate management oversight and accountability,</a:t>
            </a:r>
          </a:p>
          <a:p>
            <a:pPr marL="171450" indent="-171450" algn="just">
              <a:buFont typeface="Arial" panose="020B0604020202020204" pitchFamily="34" charset="0"/>
              <a:buChar char="•"/>
            </a:pPr>
            <a:r>
              <a:rPr lang="en-GB" sz="2200" dirty="0"/>
              <a:t>Failure to develop a strong control culture</a:t>
            </a:r>
          </a:p>
          <a:p>
            <a:pPr marL="171450" indent="-171450" algn="just">
              <a:buFont typeface="Arial" panose="020B0604020202020204" pitchFamily="34" charset="0"/>
              <a:buChar char="•"/>
            </a:pPr>
            <a:r>
              <a:rPr lang="en-GB" sz="2200" dirty="0"/>
              <a:t>Inadequate recognition and assessment of risks</a:t>
            </a:r>
          </a:p>
          <a:p>
            <a:pPr marL="171450" indent="-171450" algn="just">
              <a:buFont typeface="Arial" panose="020B0604020202020204" pitchFamily="34" charset="0"/>
              <a:buChar char="•"/>
            </a:pPr>
            <a:r>
              <a:rPr lang="en-GB" sz="2200" dirty="0"/>
              <a:t>Absence or failure of key control structures and activities</a:t>
            </a:r>
          </a:p>
          <a:p>
            <a:pPr marL="171450" indent="-171450" algn="just">
              <a:buFont typeface="Arial" panose="020B0604020202020204" pitchFamily="34" charset="0"/>
              <a:buChar char="•"/>
            </a:pPr>
            <a:r>
              <a:rPr lang="en-GB" sz="2200" dirty="0"/>
              <a:t>Inadequate communication of information between different levels of management, especially the upward communication of problems</a:t>
            </a:r>
          </a:p>
          <a:p>
            <a:pPr marL="171450" indent="-171450" algn="just">
              <a:buFont typeface="Arial" panose="020B0604020202020204" pitchFamily="34" charset="0"/>
              <a:buChar char="•"/>
            </a:pPr>
            <a:r>
              <a:rPr lang="en-GB" sz="2200" dirty="0"/>
              <a:t>Inadequate or ineffective audit programs and monitoring activities</a:t>
            </a:r>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8</a:t>
            </a:fld>
            <a:endParaRPr lang="en-GB"/>
          </a:p>
        </p:txBody>
      </p:sp>
    </p:spTree>
    <p:extLst>
      <p:ext uri="{BB962C8B-B14F-4D97-AF65-F5344CB8AC3E}">
        <p14:creationId xmlns:p14="http://schemas.microsoft.com/office/powerpoint/2010/main" val="388742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r>
              <a:rPr lang="en-US" sz="2800" dirty="0">
                <a:solidFill>
                  <a:schemeClr val="tx2">
                    <a:lumMod val="60000"/>
                    <a:lumOff val="40000"/>
                  </a:schemeClr>
                </a:solidFill>
              </a:rPr>
              <a:t>Case of HIH</a:t>
            </a:r>
          </a:p>
          <a:p>
            <a:r>
              <a:rPr lang="en-US" sz="2800" dirty="0">
                <a:solidFill>
                  <a:schemeClr val="tx2">
                    <a:lumMod val="60000"/>
                    <a:lumOff val="40000"/>
                  </a:schemeClr>
                </a:solidFill>
              </a:rPr>
              <a:t>Effective risk management – why it matters</a:t>
            </a:r>
          </a:p>
          <a:p>
            <a:r>
              <a:rPr lang="en-US" sz="2800" b="1" dirty="0">
                <a:solidFill>
                  <a:srgbClr val="002060"/>
                </a:solidFill>
              </a:rPr>
              <a:t>ICP 8 </a:t>
            </a:r>
          </a:p>
          <a:p>
            <a:r>
              <a:rPr lang="en-US" sz="2800" dirty="0" smtClean="0">
                <a:solidFill>
                  <a:schemeClr val="tx2">
                    <a:lumMod val="60000"/>
                    <a:lumOff val="40000"/>
                  </a:schemeClr>
                </a:solidFill>
              </a:rPr>
              <a:t>Conclusions</a:t>
            </a:r>
            <a:endParaRPr lang="en-GB" sz="28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A220C179-9F06-40D0-93EA-8FF612BB075F}" type="slidenum">
              <a:rPr lang="en-GB" smtClean="0"/>
              <a:t>9</a:t>
            </a:fld>
            <a:endParaRPr lang="en-GB"/>
          </a:p>
        </p:txBody>
      </p:sp>
    </p:spTree>
    <p:extLst>
      <p:ext uri="{BB962C8B-B14F-4D97-AF65-F5344CB8AC3E}">
        <p14:creationId xmlns:p14="http://schemas.microsoft.com/office/powerpoint/2010/main" val="3441132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29A619986BA8488F7CC0CE73EEDB5E" ma:contentTypeVersion="0" ma:contentTypeDescription="Create a new document." ma:contentTypeScope="" ma:versionID="f84f7f81ba4e5c1ed0770d92065ab2e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F10B2E-573B-45BF-86C1-3AD52A4134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D6D31DE-08B6-422A-A813-58CB53575290}">
  <ds:schemaRefs>
    <ds:schemaRef ds:uri="http://schemas.microsoft.com/sharepoint/v3/contenttype/forms"/>
  </ds:schemaRefs>
</ds:datastoreItem>
</file>

<file path=customXml/itemProps3.xml><?xml version="1.0" encoding="utf-8"?>
<ds:datastoreItem xmlns:ds="http://schemas.openxmlformats.org/officeDocument/2006/customXml" ds:itemID="{CBD2EFBF-5B98-49C7-95F6-69A71C78F0B4}">
  <ds:schemaRefs>
    <ds:schemaRef ds:uri="http://schemas.microsoft.com/office/2006/documentManagement/types"/>
    <ds:schemaRef ds:uri="http://purl.org/dc/elements/1.1/"/>
    <ds:schemaRef ds:uri="http://www.w3.org/XML/1998/namespace"/>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9128</TotalTime>
  <Words>1639</Words>
  <Application>Microsoft Office PowerPoint</Application>
  <PresentationFormat>On-screen Show (4:3)</PresentationFormat>
  <Paragraphs>220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MS Mincho</vt:lpstr>
      <vt:lpstr>ＭＳ Ｐゴシック</vt:lpstr>
      <vt:lpstr>Arial</vt:lpstr>
      <vt:lpstr>Calibri</vt:lpstr>
      <vt:lpstr>Wingdings</vt:lpstr>
      <vt:lpstr>Office Theme</vt:lpstr>
      <vt:lpstr>ICP 8: Risk Management and Internal Controls  Conor Donaldson IAIS Head of Implementation  Santo Domingo, Dominican Republic, 9 April</vt:lpstr>
      <vt:lpstr>PowerPoint Presentation</vt:lpstr>
      <vt:lpstr>Case of HIH – background information</vt:lpstr>
      <vt:lpstr>Case of HIH – areas of deficiency (1)</vt:lpstr>
      <vt:lpstr>Case of HIH – areas of deficiency (2)</vt:lpstr>
      <vt:lpstr>Case of HIH – areas of deficiency (3)</vt:lpstr>
      <vt:lpstr>PowerPoint Presentation</vt:lpstr>
      <vt:lpstr>Effective Risk Management – Why it matters</vt:lpstr>
      <vt:lpstr>PowerPoint Presentation</vt:lpstr>
      <vt:lpstr>ICP 8: Risk Management and Internal Controls </vt:lpstr>
      <vt:lpstr>ICP 7 on Risk management and internal controls  </vt:lpstr>
      <vt:lpstr>Typical structure of the systems of risk management and internal controls </vt:lpstr>
      <vt:lpstr>ICP 8: Controls</vt:lpstr>
      <vt:lpstr>Control functions - requirements</vt:lpstr>
      <vt:lpstr>PowerPoint Presentation</vt:lpstr>
      <vt:lpstr>Conclusions</vt:lpstr>
      <vt:lpstr>What is the IAIS doing? </vt:lpstr>
      <vt:lpstr>Contact information</vt:lpstr>
    </vt:vector>
  </TitlesOfParts>
  <Company>Bank for International Settlements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Aubel, Anna</dc:creator>
  <cp:lastModifiedBy>Donaldson, Conor</cp:lastModifiedBy>
  <cp:revision>333</cp:revision>
  <cp:lastPrinted>2015-11-03T10:02:20Z</cp:lastPrinted>
  <dcterms:created xsi:type="dcterms:W3CDTF">2013-10-24T09:50:26Z</dcterms:created>
  <dcterms:modified xsi:type="dcterms:W3CDTF">2018-04-08T22:57:10Z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0x0101006D29A619986BA8488F7CC0CE73EEDB5E</vt:lpwstr>
  </property>
</Properties>
</file>