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1" r:id="rId5"/>
  </p:sldMasterIdLst>
  <p:notesMasterIdLst>
    <p:notesMasterId r:id="rId29"/>
  </p:notesMasterIdLst>
  <p:handoutMasterIdLst>
    <p:handoutMasterId r:id="rId30"/>
  </p:handoutMasterIdLst>
  <p:sldIdLst>
    <p:sldId id="257" r:id="rId6"/>
    <p:sldId id="510" r:id="rId7"/>
    <p:sldId id="511" r:id="rId8"/>
    <p:sldId id="344" r:id="rId9"/>
    <p:sldId id="492" r:id="rId10"/>
    <p:sldId id="494" r:id="rId11"/>
    <p:sldId id="495" r:id="rId12"/>
    <p:sldId id="496" r:id="rId13"/>
    <p:sldId id="497" r:id="rId14"/>
    <p:sldId id="512" r:id="rId15"/>
    <p:sldId id="498" r:id="rId16"/>
    <p:sldId id="499" r:id="rId17"/>
    <p:sldId id="500" r:id="rId18"/>
    <p:sldId id="501" r:id="rId19"/>
    <p:sldId id="502" r:id="rId20"/>
    <p:sldId id="503" r:id="rId21"/>
    <p:sldId id="513" r:id="rId22"/>
    <p:sldId id="504" r:id="rId23"/>
    <p:sldId id="505" r:id="rId24"/>
    <p:sldId id="506" r:id="rId25"/>
    <p:sldId id="507" r:id="rId26"/>
    <p:sldId id="514" r:id="rId27"/>
    <p:sldId id="415" r:id="rId28"/>
  </p:sldIdLst>
  <p:sldSz cx="9144000" cy="6858000" type="screen4x3"/>
  <p:notesSz cx="6805613" cy="99441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mmborginho" initials="HB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596"/>
    <a:srgbClr val="FBAB18"/>
    <a:srgbClr val="0000FF"/>
    <a:srgbClr val="FFD100"/>
    <a:srgbClr val="983E09"/>
    <a:srgbClr val="0074BC"/>
    <a:srgbClr val="00AA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23" autoAdjust="0"/>
    <p:restoredTop sz="89586" autoAdjust="0"/>
  </p:normalViewPr>
  <p:slideViewPr>
    <p:cSldViewPr showGuides="1">
      <p:cViewPr>
        <p:scale>
          <a:sx n="100" d="100"/>
          <a:sy n="100" d="100"/>
        </p:scale>
        <p:origin x="-1980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0639BE-B9C5-4697-8E7E-A0545163CACB}" type="doc">
      <dgm:prSet loTypeId="urn:microsoft.com/office/officeart/2005/8/layout/h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12BC0383-20B3-4A7F-A3B3-6DD356084504}">
      <dgm:prSet phldrT="[Texto]" custT="1"/>
      <dgm:spPr/>
      <dgm:t>
        <a:bodyPr anchor="b"/>
        <a:lstStyle/>
        <a:p>
          <a:r>
            <a:rPr lang="pt-PT" sz="2000" b="1" dirty="0" smtClean="0">
              <a:latin typeface="Myriad Pro" pitchFamily="34" charset="0"/>
            </a:rPr>
            <a:t>1. Requisitos quantitativos</a:t>
          </a:r>
          <a:endParaRPr lang="pt-PT" sz="2000" b="1" dirty="0">
            <a:latin typeface="Myriad Pro" pitchFamily="34" charset="0"/>
          </a:endParaRPr>
        </a:p>
      </dgm:t>
    </dgm:pt>
    <dgm:pt modelId="{609A642A-9E5D-4BF9-9437-636D52E70BB4}" type="parTrans" cxnId="{4E0EBCD6-1D73-4FEA-B5E2-8AEC482E331A}">
      <dgm:prSet/>
      <dgm:spPr/>
      <dgm:t>
        <a:bodyPr/>
        <a:lstStyle/>
        <a:p>
          <a:endParaRPr lang="pt-PT"/>
        </a:p>
      </dgm:t>
    </dgm:pt>
    <dgm:pt modelId="{A2F0112D-79FA-4099-BE28-9DE1BAC02023}" type="sibTrans" cxnId="{4E0EBCD6-1D73-4FEA-B5E2-8AEC482E331A}">
      <dgm:prSet/>
      <dgm:spPr/>
      <dgm:t>
        <a:bodyPr/>
        <a:lstStyle/>
        <a:p>
          <a:endParaRPr lang="pt-PT"/>
        </a:p>
      </dgm:t>
    </dgm:pt>
    <dgm:pt modelId="{5229F571-7535-4D10-A418-75754F3AEB4B}">
      <dgm:prSet phldrT="[Texto]" custT="1"/>
      <dgm:spPr/>
      <dgm:t>
        <a:bodyPr/>
        <a:lstStyle/>
        <a:p>
          <a:r>
            <a:rPr lang="pt-PT" sz="1500" dirty="0" smtClean="0">
              <a:latin typeface="Myriad Pro" pitchFamily="34" charset="0"/>
            </a:rPr>
            <a:t>Provisões técnicas</a:t>
          </a:r>
          <a:endParaRPr lang="pt-PT" sz="1500" dirty="0">
            <a:latin typeface="Myriad Pro" pitchFamily="34" charset="0"/>
          </a:endParaRPr>
        </a:p>
      </dgm:t>
    </dgm:pt>
    <dgm:pt modelId="{88707A0B-F767-4382-8872-D6EFA44AF5E1}" type="parTrans" cxnId="{3880A188-339C-4D45-96F5-37A19A2D5F8D}">
      <dgm:prSet/>
      <dgm:spPr/>
      <dgm:t>
        <a:bodyPr/>
        <a:lstStyle/>
        <a:p>
          <a:endParaRPr lang="pt-PT"/>
        </a:p>
      </dgm:t>
    </dgm:pt>
    <dgm:pt modelId="{5FC185C6-93A9-4CD4-AA62-919816AAB5F1}" type="sibTrans" cxnId="{3880A188-339C-4D45-96F5-37A19A2D5F8D}">
      <dgm:prSet/>
      <dgm:spPr/>
      <dgm:t>
        <a:bodyPr/>
        <a:lstStyle/>
        <a:p>
          <a:endParaRPr lang="pt-PT"/>
        </a:p>
      </dgm:t>
    </dgm:pt>
    <dgm:pt modelId="{E4683B38-B1E9-44C6-8A1D-DEC515D256AA}">
      <dgm:prSet phldrT="[Texto]" custT="1"/>
      <dgm:spPr/>
      <dgm:t>
        <a:bodyPr/>
        <a:lstStyle/>
        <a:p>
          <a:r>
            <a:rPr lang="pt-PT" sz="1500" dirty="0" smtClean="0">
              <a:latin typeface="Myriad Pro" pitchFamily="34" charset="0"/>
            </a:rPr>
            <a:t>Requisitos de capital (SCR e MCR)</a:t>
          </a:r>
          <a:endParaRPr lang="pt-PT" sz="1500" dirty="0">
            <a:latin typeface="Myriad Pro" pitchFamily="34" charset="0"/>
          </a:endParaRPr>
        </a:p>
      </dgm:t>
    </dgm:pt>
    <dgm:pt modelId="{BFC88737-4F5E-4C3E-AFC1-40D32C747ABD}" type="parTrans" cxnId="{0067BD08-FAD5-415B-87CE-D8C68455501A}">
      <dgm:prSet/>
      <dgm:spPr/>
      <dgm:t>
        <a:bodyPr/>
        <a:lstStyle/>
        <a:p>
          <a:endParaRPr lang="pt-PT"/>
        </a:p>
      </dgm:t>
    </dgm:pt>
    <dgm:pt modelId="{3670BE65-F67C-4877-A095-3E1000A34772}" type="sibTrans" cxnId="{0067BD08-FAD5-415B-87CE-D8C68455501A}">
      <dgm:prSet/>
      <dgm:spPr/>
      <dgm:t>
        <a:bodyPr/>
        <a:lstStyle/>
        <a:p>
          <a:endParaRPr lang="pt-PT"/>
        </a:p>
      </dgm:t>
    </dgm:pt>
    <dgm:pt modelId="{0FFFFBC4-BE2B-400C-9565-F713B99F1E18}">
      <dgm:prSet phldrT="[Texto]" custT="1"/>
      <dgm:spPr/>
      <dgm:t>
        <a:bodyPr anchor="b"/>
        <a:lstStyle/>
        <a:p>
          <a:r>
            <a:rPr lang="pt-PT" sz="2000" b="1" dirty="0" smtClean="0">
              <a:latin typeface="Myriad Pro" pitchFamily="34" charset="0"/>
            </a:rPr>
            <a:t>2. Requisitos qualitativos</a:t>
          </a:r>
          <a:endParaRPr lang="pt-PT" sz="2000" b="1" dirty="0">
            <a:latin typeface="Myriad Pro" pitchFamily="34" charset="0"/>
          </a:endParaRPr>
        </a:p>
      </dgm:t>
    </dgm:pt>
    <dgm:pt modelId="{6BE41EDC-749F-46F8-B12B-1A925086C4E0}" type="parTrans" cxnId="{3415E7DF-8470-4A92-80F8-50718C52DA9E}">
      <dgm:prSet/>
      <dgm:spPr/>
      <dgm:t>
        <a:bodyPr/>
        <a:lstStyle/>
        <a:p>
          <a:endParaRPr lang="pt-PT"/>
        </a:p>
      </dgm:t>
    </dgm:pt>
    <dgm:pt modelId="{04F9A033-6702-4850-8878-CE8FA53A5265}" type="sibTrans" cxnId="{3415E7DF-8470-4A92-80F8-50718C52DA9E}">
      <dgm:prSet/>
      <dgm:spPr/>
      <dgm:t>
        <a:bodyPr/>
        <a:lstStyle/>
        <a:p>
          <a:endParaRPr lang="pt-PT"/>
        </a:p>
      </dgm:t>
    </dgm:pt>
    <dgm:pt modelId="{4A7D3DAF-B036-414A-BE50-B4A5EC400761}">
      <dgm:prSet phldrT="[Texto]" custT="1"/>
      <dgm:spPr/>
      <dgm:t>
        <a:bodyPr/>
        <a:lstStyle/>
        <a:p>
          <a:r>
            <a:rPr lang="pt-PT" sz="1500" b="1" dirty="0" smtClean="0">
              <a:solidFill>
                <a:srgbClr val="FFC000"/>
              </a:solidFill>
              <a:latin typeface="Myriad Pro" pitchFamily="34" charset="0"/>
            </a:rPr>
            <a:t>Sistema de governação</a:t>
          </a:r>
          <a:endParaRPr lang="pt-PT" sz="1500" b="1" dirty="0">
            <a:solidFill>
              <a:srgbClr val="FFC000"/>
            </a:solidFill>
            <a:latin typeface="Myriad Pro" pitchFamily="34" charset="0"/>
          </a:endParaRPr>
        </a:p>
      </dgm:t>
    </dgm:pt>
    <dgm:pt modelId="{6E6B53E6-6536-4BEF-AFE6-CC914A7589CF}" type="parTrans" cxnId="{0361A37C-64B3-4792-8EE3-E65854FF3E43}">
      <dgm:prSet/>
      <dgm:spPr/>
      <dgm:t>
        <a:bodyPr/>
        <a:lstStyle/>
        <a:p>
          <a:endParaRPr lang="pt-PT"/>
        </a:p>
      </dgm:t>
    </dgm:pt>
    <dgm:pt modelId="{A328B2C9-C316-4E43-8CA0-3752F795D217}" type="sibTrans" cxnId="{0361A37C-64B3-4792-8EE3-E65854FF3E43}">
      <dgm:prSet/>
      <dgm:spPr/>
      <dgm:t>
        <a:bodyPr/>
        <a:lstStyle/>
        <a:p>
          <a:endParaRPr lang="pt-PT"/>
        </a:p>
      </dgm:t>
    </dgm:pt>
    <dgm:pt modelId="{6B1ED118-3903-48B9-AB3C-16679C79AAD4}">
      <dgm:prSet phldrT="[Texto]" custT="1"/>
      <dgm:spPr/>
      <dgm:t>
        <a:bodyPr anchor="ctr"/>
        <a:lstStyle/>
        <a:p>
          <a:r>
            <a:rPr lang="pt-PT" sz="2000" b="1" smtClean="0">
              <a:latin typeface="Myriad Pro" pitchFamily="34" charset="0"/>
            </a:rPr>
            <a:t>3. Reporte </a:t>
          </a:r>
          <a:r>
            <a:rPr lang="pt-PT" sz="2000" b="1" dirty="0" smtClean="0">
              <a:latin typeface="Myriad Pro" pitchFamily="34" charset="0"/>
            </a:rPr>
            <a:t>e disciplina de mercado</a:t>
          </a:r>
          <a:endParaRPr lang="pt-PT" sz="2000" b="1" dirty="0">
            <a:latin typeface="Myriad Pro" pitchFamily="34" charset="0"/>
          </a:endParaRPr>
        </a:p>
      </dgm:t>
    </dgm:pt>
    <dgm:pt modelId="{5AA39491-E723-4568-AF02-73CD42A6BEC5}" type="parTrans" cxnId="{F44EB0C9-158A-4858-96C6-5FC8FA99265C}">
      <dgm:prSet/>
      <dgm:spPr/>
      <dgm:t>
        <a:bodyPr/>
        <a:lstStyle/>
        <a:p>
          <a:endParaRPr lang="pt-PT"/>
        </a:p>
      </dgm:t>
    </dgm:pt>
    <dgm:pt modelId="{FCAEAC4A-8F40-43A1-B1D6-D81CC15FA62B}" type="sibTrans" cxnId="{F44EB0C9-158A-4858-96C6-5FC8FA99265C}">
      <dgm:prSet/>
      <dgm:spPr/>
      <dgm:t>
        <a:bodyPr/>
        <a:lstStyle/>
        <a:p>
          <a:endParaRPr lang="pt-PT"/>
        </a:p>
      </dgm:t>
    </dgm:pt>
    <dgm:pt modelId="{F1D6A2FE-FC34-4CC0-A795-34B7EAFEC2CB}">
      <dgm:prSet phldrT="[Texto]" custT="1"/>
      <dgm:spPr/>
      <dgm:t>
        <a:bodyPr/>
        <a:lstStyle/>
        <a:p>
          <a:r>
            <a:rPr lang="pt-PT" sz="1500" dirty="0" smtClean="0">
              <a:latin typeface="Myriad Pro" pitchFamily="34" charset="0"/>
            </a:rPr>
            <a:t>Divulgação </a:t>
          </a:r>
          <a:r>
            <a:rPr lang="pt-PT" sz="1500" dirty="0" smtClean="0">
              <a:latin typeface="Myriad Pro" pitchFamily="34" charset="0"/>
            </a:rPr>
            <a:t>pública de informação</a:t>
          </a:r>
          <a:endParaRPr lang="pt-PT" sz="1500" dirty="0">
            <a:latin typeface="Myriad Pro" pitchFamily="34" charset="0"/>
          </a:endParaRPr>
        </a:p>
      </dgm:t>
    </dgm:pt>
    <dgm:pt modelId="{1DC738B8-2F2C-4D8F-88FF-28BFAAF983CF}" type="parTrans" cxnId="{1B008DE1-FC96-42FB-9210-7C0C49972716}">
      <dgm:prSet/>
      <dgm:spPr/>
      <dgm:t>
        <a:bodyPr/>
        <a:lstStyle/>
        <a:p>
          <a:endParaRPr lang="pt-PT"/>
        </a:p>
      </dgm:t>
    </dgm:pt>
    <dgm:pt modelId="{6374B2AE-13A5-43EE-BB3A-BA303C28B1D4}" type="sibTrans" cxnId="{1B008DE1-FC96-42FB-9210-7C0C49972716}">
      <dgm:prSet/>
      <dgm:spPr/>
      <dgm:t>
        <a:bodyPr/>
        <a:lstStyle/>
        <a:p>
          <a:endParaRPr lang="pt-PT"/>
        </a:p>
      </dgm:t>
    </dgm:pt>
    <dgm:pt modelId="{9B12B880-2B5A-48A6-8179-1FF096CD6C8E}">
      <dgm:prSet phldrT="[Texto]" custT="1"/>
      <dgm:spPr/>
      <dgm:t>
        <a:bodyPr/>
        <a:lstStyle/>
        <a:p>
          <a:r>
            <a:rPr lang="pt-PT" sz="1500" dirty="0" smtClean="0">
              <a:latin typeface="Myriad Pro" pitchFamily="34" charset="0"/>
            </a:rPr>
            <a:t>Reporte harmonizado aos supervisores</a:t>
          </a:r>
          <a:endParaRPr lang="pt-PT" sz="1500" dirty="0">
            <a:latin typeface="Myriad Pro" pitchFamily="34" charset="0"/>
          </a:endParaRPr>
        </a:p>
      </dgm:t>
    </dgm:pt>
    <dgm:pt modelId="{DACBD1CC-74CE-4CA1-A0E2-24AC2109E8BC}" type="parTrans" cxnId="{E9A58EA3-B1B5-4F05-ADEC-16DF8F9FDE41}">
      <dgm:prSet/>
      <dgm:spPr/>
      <dgm:t>
        <a:bodyPr/>
        <a:lstStyle/>
        <a:p>
          <a:endParaRPr lang="pt-PT"/>
        </a:p>
      </dgm:t>
    </dgm:pt>
    <dgm:pt modelId="{9A11FFCE-ED19-4E83-8B8F-FB58322038B8}" type="sibTrans" cxnId="{E9A58EA3-B1B5-4F05-ADEC-16DF8F9FDE41}">
      <dgm:prSet/>
      <dgm:spPr/>
      <dgm:t>
        <a:bodyPr/>
        <a:lstStyle/>
        <a:p>
          <a:endParaRPr lang="pt-PT"/>
        </a:p>
      </dgm:t>
    </dgm:pt>
    <dgm:pt modelId="{DC54D73E-1A3E-46A9-ACAD-66FF0773C16F}">
      <dgm:prSet phldrT="[Texto]" custT="1"/>
      <dgm:spPr/>
      <dgm:t>
        <a:bodyPr/>
        <a:lstStyle/>
        <a:p>
          <a:r>
            <a:rPr lang="pt-PT" sz="1500" dirty="0" smtClean="0">
              <a:latin typeface="Myriad Pro" pitchFamily="34" charset="0"/>
            </a:rPr>
            <a:t>Investimentos</a:t>
          </a:r>
          <a:endParaRPr lang="pt-PT" sz="1500" dirty="0">
            <a:latin typeface="Myriad Pro" pitchFamily="34" charset="0"/>
          </a:endParaRPr>
        </a:p>
      </dgm:t>
    </dgm:pt>
    <dgm:pt modelId="{7563FE7C-039B-4987-8188-97FC71F82BAD}" type="parTrans" cxnId="{DCFFDC2D-6DDA-4FBE-8975-0A921A2828E4}">
      <dgm:prSet/>
      <dgm:spPr/>
      <dgm:t>
        <a:bodyPr/>
        <a:lstStyle/>
        <a:p>
          <a:endParaRPr lang="pt-PT"/>
        </a:p>
      </dgm:t>
    </dgm:pt>
    <dgm:pt modelId="{10CBED84-7AC8-4E53-86DA-D4E295EEDE54}" type="sibTrans" cxnId="{DCFFDC2D-6DDA-4FBE-8975-0A921A2828E4}">
      <dgm:prSet/>
      <dgm:spPr/>
      <dgm:t>
        <a:bodyPr/>
        <a:lstStyle/>
        <a:p>
          <a:endParaRPr lang="pt-PT"/>
        </a:p>
      </dgm:t>
    </dgm:pt>
    <dgm:pt modelId="{70F3FEF3-B172-4179-8A7D-2CA2F8E84687}">
      <dgm:prSet phldrT="[Texto]" custT="1"/>
      <dgm:spPr/>
      <dgm:t>
        <a:bodyPr/>
        <a:lstStyle/>
        <a:p>
          <a:r>
            <a:rPr lang="pt-PT" sz="1500" dirty="0" smtClean="0">
              <a:latin typeface="Myriad Pro" pitchFamily="34" charset="0"/>
            </a:rPr>
            <a:t>Fundos próprios</a:t>
          </a:r>
          <a:endParaRPr lang="pt-PT" sz="1500" dirty="0">
            <a:latin typeface="Myriad Pro" pitchFamily="34" charset="0"/>
          </a:endParaRPr>
        </a:p>
      </dgm:t>
    </dgm:pt>
    <dgm:pt modelId="{384B6DDC-515C-4028-8F19-F87455E42C79}" type="parTrans" cxnId="{AA3A5696-C787-4A8D-8B91-956832E43FC2}">
      <dgm:prSet/>
      <dgm:spPr/>
      <dgm:t>
        <a:bodyPr/>
        <a:lstStyle/>
        <a:p>
          <a:endParaRPr lang="pt-PT"/>
        </a:p>
      </dgm:t>
    </dgm:pt>
    <dgm:pt modelId="{60258502-93CF-483D-A085-04A50521CF21}" type="sibTrans" cxnId="{AA3A5696-C787-4A8D-8B91-956832E43FC2}">
      <dgm:prSet/>
      <dgm:spPr/>
      <dgm:t>
        <a:bodyPr/>
        <a:lstStyle/>
        <a:p>
          <a:endParaRPr lang="pt-PT"/>
        </a:p>
      </dgm:t>
    </dgm:pt>
    <dgm:pt modelId="{09BC49E5-E692-4A0A-8A8E-226E9E23D45C}">
      <dgm:prSet phldrT="[Texto]" custT="1"/>
      <dgm:spPr/>
      <dgm:t>
        <a:bodyPr/>
        <a:lstStyle/>
        <a:p>
          <a:r>
            <a:rPr lang="pt-PT" sz="1500" b="1" dirty="0" smtClean="0">
              <a:solidFill>
                <a:srgbClr val="FFC000"/>
              </a:solidFill>
              <a:latin typeface="Myriad Pro" pitchFamily="34" charset="0"/>
            </a:rPr>
            <a:t>Gestão de riscos e Controlo interno</a:t>
          </a:r>
          <a:endParaRPr lang="pt-PT" sz="1500" b="1" dirty="0">
            <a:solidFill>
              <a:srgbClr val="FFC000"/>
            </a:solidFill>
            <a:latin typeface="Myriad Pro" pitchFamily="34" charset="0"/>
          </a:endParaRPr>
        </a:p>
      </dgm:t>
    </dgm:pt>
    <dgm:pt modelId="{60E71D63-9319-4268-B2B8-5F36F1124119}" type="parTrans" cxnId="{449AD4F0-5FF9-430F-B20D-8B65E9BB3474}">
      <dgm:prSet/>
      <dgm:spPr/>
      <dgm:t>
        <a:bodyPr/>
        <a:lstStyle/>
        <a:p>
          <a:endParaRPr lang="pt-PT"/>
        </a:p>
      </dgm:t>
    </dgm:pt>
    <dgm:pt modelId="{FB117F57-DF79-4E6E-8F17-3D6EA023DD4F}" type="sibTrans" cxnId="{449AD4F0-5FF9-430F-B20D-8B65E9BB3474}">
      <dgm:prSet/>
      <dgm:spPr/>
      <dgm:t>
        <a:bodyPr/>
        <a:lstStyle/>
        <a:p>
          <a:endParaRPr lang="pt-PT"/>
        </a:p>
      </dgm:t>
    </dgm:pt>
    <dgm:pt modelId="{D0920256-30E1-40DC-8D26-E71B65FE0305}">
      <dgm:prSet phldrT="[Texto]" custT="1"/>
      <dgm:spPr/>
      <dgm:t>
        <a:bodyPr/>
        <a:lstStyle/>
        <a:p>
          <a:r>
            <a:rPr lang="pt-PT" sz="1500" dirty="0" smtClean="0">
              <a:latin typeface="Myriad Pro" pitchFamily="34" charset="0"/>
            </a:rPr>
            <a:t>Autoavaliação do risco e da solvência (ORSA)</a:t>
          </a:r>
          <a:endParaRPr lang="pt-PT" sz="1500" dirty="0">
            <a:latin typeface="Myriad Pro" pitchFamily="34" charset="0"/>
          </a:endParaRPr>
        </a:p>
      </dgm:t>
    </dgm:pt>
    <dgm:pt modelId="{7E78C38D-9EB0-4D7E-A215-4107A340EB95}" type="parTrans" cxnId="{C7055D45-E57F-40FD-BF36-44170C72143D}">
      <dgm:prSet/>
      <dgm:spPr/>
      <dgm:t>
        <a:bodyPr/>
        <a:lstStyle/>
        <a:p>
          <a:endParaRPr lang="pt-PT"/>
        </a:p>
      </dgm:t>
    </dgm:pt>
    <dgm:pt modelId="{A319A46A-C7E5-48F3-92E4-BE1858AE4177}" type="sibTrans" cxnId="{C7055D45-E57F-40FD-BF36-44170C72143D}">
      <dgm:prSet/>
      <dgm:spPr/>
      <dgm:t>
        <a:bodyPr/>
        <a:lstStyle/>
        <a:p>
          <a:endParaRPr lang="pt-PT"/>
        </a:p>
      </dgm:t>
    </dgm:pt>
    <dgm:pt modelId="{66E0EDD9-F422-4099-A2CD-7A82F05358E9}">
      <dgm:prSet phldrT="[Texto]" custT="1"/>
      <dgm:spPr/>
      <dgm:t>
        <a:bodyPr/>
        <a:lstStyle/>
        <a:p>
          <a:r>
            <a:rPr lang="pt-PT" sz="1500" dirty="0" smtClean="0">
              <a:latin typeface="Myriad Pro" pitchFamily="34" charset="0"/>
            </a:rPr>
            <a:t>Processo de supervisão</a:t>
          </a:r>
          <a:endParaRPr lang="pt-PT" sz="1500" dirty="0">
            <a:latin typeface="Myriad Pro" pitchFamily="34" charset="0"/>
          </a:endParaRPr>
        </a:p>
      </dgm:t>
    </dgm:pt>
    <dgm:pt modelId="{D515ABC5-4AA0-4CE6-9EBD-99958533918F}" type="parTrans" cxnId="{028E1F34-76C6-4797-B424-68E43B016EA0}">
      <dgm:prSet/>
      <dgm:spPr/>
      <dgm:t>
        <a:bodyPr/>
        <a:lstStyle/>
        <a:p>
          <a:endParaRPr lang="pt-PT"/>
        </a:p>
      </dgm:t>
    </dgm:pt>
    <dgm:pt modelId="{C83F54CF-F7D1-4DB2-90F4-2733094A93DB}" type="sibTrans" cxnId="{028E1F34-76C6-4797-B424-68E43B016EA0}">
      <dgm:prSet/>
      <dgm:spPr/>
      <dgm:t>
        <a:bodyPr/>
        <a:lstStyle/>
        <a:p>
          <a:endParaRPr lang="pt-PT"/>
        </a:p>
      </dgm:t>
    </dgm:pt>
    <dgm:pt modelId="{963E0658-C96B-48A7-B018-D949C0CAFDCC}">
      <dgm:prSet phldrT="[Texto]" custT="1"/>
      <dgm:spPr/>
      <dgm:t>
        <a:bodyPr/>
        <a:lstStyle/>
        <a:p>
          <a:r>
            <a:rPr lang="pt-PT" sz="1500" dirty="0" smtClean="0">
              <a:latin typeface="Myriad Pro" pitchFamily="34" charset="0"/>
            </a:rPr>
            <a:t>Transparência</a:t>
          </a:r>
          <a:endParaRPr lang="pt-PT" sz="1500" dirty="0">
            <a:latin typeface="Myriad Pro" pitchFamily="34" charset="0"/>
          </a:endParaRPr>
        </a:p>
      </dgm:t>
    </dgm:pt>
    <dgm:pt modelId="{791DA39B-8BE4-4DC6-BBDC-A928E6F8BBB1}" type="parTrans" cxnId="{5E55A402-2C97-4907-8393-AF04A7A389F1}">
      <dgm:prSet/>
      <dgm:spPr/>
      <dgm:t>
        <a:bodyPr/>
        <a:lstStyle/>
        <a:p>
          <a:endParaRPr lang="pt-PT"/>
        </a:p>
      </dgm:t>
    </dgm:pt>
    <dgm:pt modelId="{3214C444-2785-4AE0-BE02-48EDEEAC80D2}" type="sibTrans" cxnId="{5E55A402-2C97-4907-8393-AF04A7A389F1}">
      <dgm:prSet/>
      <dgm:spPr/>
      <dgm:t>
        <a:bodyPr/>
        <a:lstStyle/>
        <a:p>
          <a:endParaRPr lang="pt-PT"/>
        </a:p>
      </dgm:t>
    </dgm:pt>
    <dgm:pt modelId="{4D1A382E-06C8-4929-AB82-301F75BD6922}">
      <dgm:prSet phldrT="[Texto]" custT="1"/>
      <dgm:spPr/>
      <dgm:t>
        <a:bodyPr/>
        <a:lstStyle/>
        <a:p>
          <a:endParaRPr lang="pt-PT" sz="700" dirty="0">
            <a:latin typeface="Myriad Pro" pitchFamily="34" charset="0"/>
          </a:endParaRPr>
        </a:p>
      </dgm:t>
    </dgm:pt>
    <dgm:pt modelId="{5BEB38EF-B3F2-4183-A6F3-4CD1D84781CC}" type="parTrans" cxnId="{477AC7E5-89CD-43B1-8B25-4C14ECE9232B}">
      <dgm:prSet/>
      <dgm:spPr/>
      <dgm:t>
        <a:bodyPr/>
        <a:lstStyle/>
        <a:p>
          <a:endParaRPr lang="pt-PT"/>
        </a:p>
      </dgm:t>
    </dgm:pt>
    <dgm:pt modelId="{3806FB36-20A4-4A80-AC2D-F6BECDE29311}" type="sibTrans" cxnId="{477AC7E5-89CD-43B1-8B25-4C14ECE9232B}">
      <dgm:prSet/>
      <dgm:spPr/>
      <dgm:t>
        <a:bodyPr/>
        <a:lstStyle/>
        <a:p>
          <a:endParaRPr lang="pt-PT"/>
        </a:p>
      </dgm:t>
    </dgm:pt>
    <dgm:pt modelId="{303833D3-295E-4E60-9AB9-03595E22A8FE}">
      <dgm:prSet phldrT="[Texto]" custT="1"/>
      <dgm:spPr/>
      <dgm:t>
        <a:bodyPr/>
        <a:lstStyle/>
        <a:p>
          <a:endParaRPr lang="pt-PT" sz="700" dirty="0">
            <a:latin typeface="Myriad Pro" pitchFamily="34" charset="0"/>
          </a:endParaRPr>
        </a:p>
      </dgm:t>
    </dgm:pt>
    <dgm:pt modelId="{7CA97EA2-09D7-4FB8-87EE-853A1529A7F0}" type="parTrans" cxnId="{607E7A26-7858-4BC0-AA37-BAB2C8E9BEBE}">
      <dgm:prSet/>
      <dgm:spPr/>
      <dgm:t>
        <a:bodyPr/>
        <a:lstStyle/>
        <a:p>
          <a:endParaRPr lang="pt-PT"/>
        </a:p>
      </dgm:t>
    </dgm:pt>
    <dgm:pt modelId="{E87E3F7A-75AA-43EF-A76F-8F0CAA5A43BF}" type="sibTrans" cxnId="{607E7A26-7858-4BC0-AA37-BAB2C8E9BEBE}">
      <dgm:prSet/>
      <dgm:spPr/>
      <dgm:t>
        <a:bodyPr/>
        <a:lstStyle/>
        <a:p>
          <a:endParaRPr lang="pt-PT"/>
        </a:p>
      </dgm:t>
    </dgm:pt>
    <dgm:pt modelId="{120254A1-BD16-4756-966D-051983054C98}">
      <dgm:prSet phldrT="[Texto]" custT="1"/>
      <dgm:spPr/>
      <dgm:t>
        <a:bodyPr/>
        <a:lstStyle/>
        <a:p>
          <a:endParaRPr lang="pt-PT" sz="700" dirty="0">
            <a:latin typeface="Myriad Pro" pitchFamily="34" charset="0"/>
          </a:endParaRPr>
        </a:p>
      </dgm:t>
    </dgm:pt>
    <dgm:pt modelId="{22144039-5F32-40CA-BAD3-B5A2A1697F0A}" type="parTrans" cxnId="{26711B0B-E244-4109-821D-0B78429B7079}">
      <dgm:prSet/>
      <dgm:spPr/>
      <dgm:t>
        <a:bodyPr/>
        <a:lstStyle/>
        <a:p>
          <a:endParaRPr lang="pt-PT"/>
        </a:p>
      </dgm:t>
    </dgm:pt>
    <dgm:pt modelId="{8BD26CAA-3C43-4A94-9255-B59D29DD19B8}" type="sibTrans" cxnId="{26711B0B-E244-4109-821D-0B78429B7079}">
      <dgm:prSet/>
      <dgm:spPr/>
      <dgm:t>
        <a:bodyPr/>
        <a:lstStyle/>
        <a:p>
          <a:endParaRPr lang="pt-PT"/>
        </a:p>
      </dgm:t>
    </dgm:pt>
    <dgm:pt modelId="{77676079-31B1-447D-8A8A-5E343FEF4187}">
      <dgm:prSet phldrT="[Texto]" custT="1"/>
      <dgm:spPr/>
      <dgm:t>
        <a:bodyPr/>
        <a:lstStyle/>
        <a:p>
          <a:endParaRPr lang="pt-PT" sz="600" dirty="0">
            <a:latin typeface="Myriad Pro" pitchFamily="34" charset="0"/>
          </a:endParaRPr>
        </a:p>
      </dgm:t>
    </dgm:pt>
    <dgm:pt modelId="{F632C784-AFFB-4011-A338-33C4D7B4CFC1}" type="parTrans" cxnId="{EF61FE51-2D0B-4431-BB3B-0A1D8DA219B4}">
      <dgm:prSet/>
      <dgm:spPr/>
      <dgm:t>
        <a:bodyPr/>
        <a:lstStyle/>
        <a:p>
          <a:endParaRPr lang="pt-PT"/>
        </a:p>
      </dgm:t>
    </dgm:pt>
    <dgm:pt modelId="{F1DAC2C2-1D41-4301-9437-612B1361FAF7}" type="sibTrans" cxnId="{EF61FE51-2D0B-4431-BB3B-0A1D8DA219B4}">
      <dgm:prSet/>
      <dgm:spPr/>
      <dgm:t>
        <a:bodyPr/>
        <a:lstStyle/>
        <a:p>
          <a:endParaRPr lang="pt-PT"/>
        </a:p>
      </dgm:t>
    </dgm:pt>
    <dgm:pt modelId="{44CFE117-EECC-4A88-AF12-38FDC8F1BCA6}">
      <dgm:prSet phldrT="[Texto]" custT="1"/>
      <dgm:spPr/>
      <dgm:t>
        <a:bodyPr/>
        <a:lstStyle/>
        <a:p>
          <a:endParaRPr lang="pt-PT" sz="600" dirty="0">
            <a:latin typeface="Myriad Pro" pitchFamily="34" charset="0"/>
          </a:endParaRPr>
        </a:p>
      </dgm:t>
    </dgm:pt>
    <dgm:pt modelId="{493E670E-FCA8-4662-BB2F-FF4A9871883A}" type="parTrans" cxnId="{CC1C9672-C02B-4C77-8EC3-15001FA37D46}">
      <dgm:prSet/>
      <dgm:spPr/>
      <dgm:t>
        <a:bodyPr/>
        <a:lstStyle/>
        <a:p>
          <a:endParaRPr lang="pt-PT"/>
        </a:p>
      </dgm:t>
    </dgm:pt>
    <dgm:pt modelId="{4E0A641D-AC24-4905-9B85-C3C96FD7E5FD}" type="sibTrans" cxnId="{CC1C9672-C02B-4C77-8EC3-15001FA37D46}">
      <dgm:prSet/>
      <dgm:spPr/>
      <dgm:t>
        <a:bodyPr/>
        <a:lstStyle/>
        <a:p>
          <a:endParaRPr lang="pt-PT"/>
        </a:p>
      </dgm:t>
    </dgm:pt>
    <dgm:pt modelId="{147CF923-6B97-41EB-8777-1D7DD750DAA4}">
      <dgm:prSet phldrT="[Texto]" custT="1"/>
      <dgm:spPr/>
      <dgm:t>
        <a:bodyPr/>
        <a:lstStyle/>
        <a:p>
          <a:endParaRPr lang="pt-PT" sz="600" dirty="0">
            <a:latin typeface="Myriad Pro" pitchFamily="34" charset="0"/>
          </a:endParaRPr>
        </a:p>
      </dgm:t>
    </dgm:pt>
    <dgm:pt modelId="{E4C1D925-AC82-4A12-B148-7F51C6E64BB3}" type="parTrans" cxnId="{5B634455-CD3B-4A55-9A03-E221C6F9272B}">
      <dgm:prSet/>
      <dgm:spPr/>
      <dgm:t>
        <a:bodyPr/>
        <a:lstStyle/>
        <a:p>
          <a:endParaRPr lang="pt-PT"/>
        </a:p>
      </dgm:t>
    </dgm:pt>
    <dgm:pt modelId="{46052506-5FDD-415F-B84B-C7FCD05E8BCD}" type="sibTrans" cxnId="{5B634455-CD3B-4A55-9A03-E221C6F9272B}">
      <dgm:prSet/>
      <dgm:spPr/>
      <dgm:t>
        <a:bodyPr/>
        <a:lstStyle/>
        <a:p>
          <a:endParaRPr lang="pt-PT"/>
        </a:p>
      </dgm:t>
    </dgm:pt>
    <dgm:pt modelId="{E1791B26-C237-43AD-AB52-456DA3B225BF}">
      <dgm:prSet phldrT="[Texto]" custT="1"/>
      <dgm:spPr/>
      <dgm:t>
        <a:bodyPr/>
        <a:lstStyle/>
        <a:p>
          <a:endParaRPr lang="pt-PT" sz="600" dirty="0">
            <a:latin typeface="Myriad Pro" pitchFamily="34" charset="0"/>
          </a:endParaRPr>
        </a:p>
      </dgm:t>
    </dgm:pt>
    <dgm:pt modelId="{2B152152-9AEB-472E-B2F5-A8F7205511EC}" type="parTrans" cxnId="{91983B66-7F51-4850-817C-CB065DD0E92B}">
      <dgm:prSet/>
      <dgm:spPr/>
      <dgm:t>
        <a:bodyPr/>
        <a:lstStyle/>
        <a:p>
          <a:endParaRPr lang="pt-PT"/>
        </a:p>
      </dgm:t>
    </dgm:pt>
    <dgm:pt modelId="{F05FE6D1-A018-4D4F-AA30-14122678D3EC}" type="sibTrans" cxnId="{91983B66-7F51-4850-817C-CB065DD0E92B}">
      <dgm:prSet/>
      <dgm:spPr/>
      <dgm:t>
        <a:bodyPr/>
        <a:lstStyle/>
        <a:p>
          <a:endParaRPr lang="pt-PT"/>
        </a:p>
      </dgm:t>
    </dgm:pt>
    <dgm:pt modelId="{3CA86590-5254-4431-BB98-10B7D708B93B}">
      <dgm:prSet phldrT="[Texto]" custT="1"/>
      <dgm:spPr/>
      <dgm:t>
        <a:bodyPr/>
        <a:lstStyle/>
        <a:p>
          <a:endParaRPr lang="pt-PT" sz="600" dirty="0">
            <a:latin typeface="Myriad Pro" pitchFamily="34" charset="0"/>
          </a:endParaRPr>
        </a:p>
      </dgm:t>
    </dgm:pt>
    <dgm:pt modelId="{A2EEA6ED-312E-4147-BD8E-E30BEE082A92}" type="parTrans" cxnId="{CAD8C05A-2708-4FB0-932D-0074F61A199C}">
      <dgm:prSet/>
      <dgm:spPr/>
      <dgm:t>
        <a:bodyPr/>
        <a:lstStyle/>
        <a:p>
          <a:endParaRPr lang="pt-PT"/>
        </a:p>
      </dgm:t>
    </dgm:pt>
    <dgm:pt modelId="{0BC57EF8-8445-4EB2-9055-EB060FF0489D}" type="sibTrans" cxnId="{CAD8C05A-2708-4FB0-932D-0074F61A199C}">
      <dgm:prSet/>
      <dgm:spPr/>
      <dgm:t>
        <a:bodyPr/>
        <a:lstStyle/>
        <a:p>
          <a:endParaRPr lang="pt-PT"/>
        </a:p>
      </dgm:t>
    </dgm:pt>
    <dgm:pt modelId="{7D1BCD10-D5F9-4F09-9829-110925CE6417}" type="pres">
      <dgm:prSet presAssocID="{220639BE-B9C5-4697-8E7E-A0545163CACB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pt-PT"/>
        </a:p>
      </dgm:t>
    </dgm:pt>
    <dgm:pt modelId="{39DF7913-A0F4-4C04-8953-A39883D75E38}" type="pres">
      <dgm:prSet presAssocID="{12BC0383-20B3-4A7F-A3B3-6DD356084504}" presName="compositeNode" presStyleCnt="0">
        <dgm:presLayoutVars>
          <dgm:bulletEnabled val="1"/>
        </dgm:presLayoutVars>
      </dgm:prSet>
      <dgm:spPr/>
    </dgm:pt>
    <dgm:pt modelId="{B2505CDE-E755-48B3-BEEB-6D9E3DA98E29}" type="pres">
      <dgm:prSet presAssocID="{12BC0383-20B3-4A7F-A3B3-6DD356084504}" presName="image" presStyleLbl="fgImgPlace1" presStyleIdx="0" presStyleCnt="3" custFlipVert="1" custFlipHor="1" custScaleX="99309" custScaleY="7770"/>
      <dgm:spPr>
        <a:noFill/>
      </dgm:spPr>
    </dgm:pt>
    <dgm:pt modelId="{485C4647-08B5-4F83-BBD1-037AD0A6861B}" type="pres">
      <dgm:prSet presAssocID="{12BC0383-20B3-4A7F-A3B3-6DD356084504}" presName="childNode" presStyleLbl="node1" presStyleIdx="0" presStyleCnt="3" custScaleX="76996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73EC8E5B-28F5-4057-9074-9597DDDC7AF5}" type="pres">
      <dgm:prSet presAssocID="{12BC0383-20B3-4A7F-A3B3-6DD356084504}" presName="parentNode" presStyleLbl="revTx" presStyleIdx="0" presStyleCnt="3" custLinFactNeighborX="15875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C3FBF876-B0F0-4095-891D-A5F6F2D34911}" type="pres">
      <dgm:prSet presAssocID="{A2F0112D-79FA-4099-BE28-9DE1BAC02023}" presName="sibTrans" presStyleCnt="0"/>
      <dgm:spPr/>
    </dgm:pt>
    <dgm:pt modelId="{40B1E5B0-2991-4B84-9092-F6DE2D597647}" type="pres">
      <dgm:prSet presAssocID="{0FFFFBC4-BE2B-400C-9565-F713B99F1E18}" presName="compositeNode" presStyleCnt="0">
        <dgm:presLayoutVars>
          <dgm:bulletEnabled val="1"/>
        </dgm:presLayoutVars>
      </dgm:prSet>
      <dgm:spPr/>
    </dgm:pt>
    <dgm:pt modelId="{20090401-4B25-4865-B5D3-75BDAF7EA138}" type="pres">
      <dgm:prSet presAssocID="{0FFFFBC4-BE2B-400C-9565-F713B99F1E18}" presName="image" presStyleLbl="fgImgPlace1" presStyleIdx="1" presStyleCnt="3" custFlipVert="1" custFlipHor="1" custScaleX="99309" custScaleY="7770"/>
      <dgm:spPr>
        <a:noFill/>
      </dgm:spPr>
    </dgm:pt>
    <dgm:pt modelId="{0F4179E8-8997-4DFC-9073-CF1A5A2D6C9A}" type="pres">
      <dgm:prSet presAssocID="{0FFFFBC4-BE2B-400C-9565-F713B99F1E18}" presName="childNode" presStyleLbl="node1" presStyleIdx="1" presStyleCnt="3" custScaleX="76996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541C8F86-7F7F-4403-8048-3BEC12798387}" type="pres">
      <dgm:prSet presAssocID="{0FFFFBC4-BE2B-400C-9565-F713B99F1E18}" presName="parentNode" presStyleLbl="revTx" presStyleIdx="1" presStyleCnt="3" custLinFactNeighborX="15875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D144B8CE-7D39-47EF-9B9A-432A9D04B4A2}" type="pres">
      <dgm:prSet presAssocID="{04F9A033-6702-4850-8878-CE8FA53A5265}" presName="sibTrans" presStyleCnt="0"/>
      <dgm:spPr/>
    </dgm:pt>
    <dgm:pt modelId="{C020EB2C-FC86-4CCD-8DF1-524F76EBCB9D}" type="pres">
      <dgm:prSet presAssocID="{6B1ED118-3903-48B9-AB3C-16679C79AAD4}" presName="compositeNode" presStyleCnt="0">
        <dgm:presLayoutVars>
          <dgm:bulletEnabled val="1"/>
        </dgm:presLayoutVars>
      </dgm:prSet>
      <dgm:spPr/>
    </dgm:pt>
    <dgm:pt modelId="{153923D5-F809-40E5-A31D-B55F6F9565D2}" type="pres">
      <dgm:prSet presAssocID="{6B1ED118-3903-48B9-AB3C-16679C79AAD4}" presName="image" presStyleLbl="fgImgPlace1" presStyleIdx="2" presStyleCnt="3" custFlipVert="1" custFlipHor="1" custScaleX="99309" custScaleY="7770"/>
      <dgm:spPr>
        <a:noFill/>
      </dgm:spPr>
    </dgm:pt>
    <dgm:pt modelId="{2BF47678-6CA1-457E-8666-72E881E445CB}" type="pres">
      <dgm:prSet presAssocID="{6B1ED118-3903-48B9-AB3C-16679C79AAD4}" presName="childNode" presStyleLbl="node1" presStyleIdx="2" presStyleCnt="3" custScaleX="76996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E731BBF1-22B1-4C76-9BAA-83BAF797AD87}" type="pres">
      <dgm:prSet presAssocID="{6B1ED118-3903-48B9-AB3C-16679C79AAD4}" presName="parentNode" presStyleLbl="revTx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EF61FE51-2D0B-4431-BB3B-0A1D8DA219B4}" srcId="{0FFFFBC4-BE2B-400C-9565-F713B99F1E18}" destId="{77676079-31B1-447D-8A8A-5E343FEF4187}" srcOrd="1" destOrd="0" parTransId="{F632C784-AFFB-4011-A338-33C4D7B4CFC1}" sibTransId="{F1DAC2C2-1D41-4301-9437-612B1361FAF7}"/>
    <dgm:cxn modelId="{F44EB0C9-158A-4858-96C6-5FC8FA99265C}" srcId="{220639BE-B9C5-4697-8E7E-A0545163CACB}" destId="{6B1ED118-3903-48B9-AB3C-16679C79AAD4}" srcOrd="2" destOrd="0" parTransId="{5AA39491-E723-4568-AF02-73CD42A6BEC5}" sibTransId="{FCAEAC4A-8F40-43A1-B1D6-D81CC15FA62B}"/>
    <dgm:cxn modelId="{4E0EBCD6-1D73-4FEA-B5E2-8AEC482E331A}" srcId="{220639BE-B9C5-4697-8E7E-A0545163CACB}" destId="{12BC0383-20B3-4A7F-A3B3-6DD356084504}" srcOrd="0" destOrd="0" parTransId="{609A642A-9E5D-4BF9-9437-636D52E70BB4}" sibTransId="{A2F0112D-79FA-4099-BE28-9DE1BAC02023}"/>
    <dgm:cxn modelId="{8652A398-8774-400D-BFD2-7F880D15F22F}" type="presOf" srcId="{D0920256-30E1-40DC-8D26-E71B65FE0305}" destId="{0F4179E8-8997-4DFC-9073-CF1A5A2D6C9A}" srcOrd="0" destOrd="4" presId="urn:microsoft.com/office/officeart/2005/8/layout/hList2"/>
    <dgm:cxn modelId="{3415E7DF-8470-4A92-80F8-50718C52DA9E}" srcId="{220639BE-B9C5-4697-8E7E-A0545163CACB}" destId="{0FFFFBC4-BE2B-400C-9565-F713B99F1E18}" srcOrd="1" destOrd="0" parTransId="{6BE41EDC-749F-46F8-B12B-1A925086C4E0}" sibTransId="{04F9A033-6702-4850-8878-CE8FA53A5265}"/>
    <dgm:cxn modelId="{66F7ABBE-0EE2-4E9F-8E44-3F4C197B4415}" type="presOf" srcId="{5229F571-7535-4D10-A418-75754F3AEB4B}" destId="{485C4647-08B5-4F83-BBD1-037AD0A6861B}" srcOrd="0" destOrd="0" presId="urn:microsoft.com/office/officeart/2005/8/layout/hList2"/>
    <dgm:cxn modelId="{ABAA5FDE-1810-422D-A406-DE91915D9BCB}" type="presOf" srcId="{220639BE-B9C5-4697-8E7E-A0545163CACB}" destId="{7D1BCD10-D5F9-4F09-9829-110925CE6417}" srcOrd="0" destOrd="0" presId="urn:microsoft.com/office/officeart/2005/8/layout/hList2"/>
    <dgm:cxn modelId="{5E55A402-2C97-4907-8393-AF04A7A389F1}" srcId="{6B1ED118-3903-48B9-AB3C-16679C79AAD4}" destId="{963E0658-C96B-48A7-B018-D949C0CAFDCC}" srcOrd="2" destOrd="0" parTransId="{791DA39B-8BE4-4DC6-BBDC-A928E6F8BBB1}" sibTransId="{3214C444-2785-4AE0-BE02-48EDEEAC80D2}"/>
    <dgm:cxn modelId="{B4B9BFDE-025A-4422-8EC3-97B7A5DD3D95}" type="presOf" srcId="{0FFFFBC4-BE2B-400C-9565-F713B99F1E18}" destId="{541C8F86-7F7F-4403-8048-3BEC12798387}" srcOrd="0" destOrd="0" presId="urn:microsoft.com/office/officeart/2005/8/layout/hList2"/>
    <dgm:cxn modelId="{0067BD08-FAD5-415B-87CE-D8C68455501A}" srcId="{12BC0383-20B3-4A7F-A3B3-6DD356084504}" destId="{E4683B38-B1E9-44C6-8A1D-DEC515D256AA}" srcOrd="2" destOrd="0" parTransId="{BFC88737-4F5E-4C3E-AFC1-40D32C747ABD}" sibTransId="{3670BE65-F67C-4877-A095-3E1000A34772}"/>
    <dgm:cxn modelId="{26711B0B-E244-4109-821D-0B78429B7079}" srcId="{12BC0383-20B3-4A7F-A3B3-6DD356084504}" destId="{120254A1-BD16-4756-966D-051983054C98}" srcOrd="5" destOrd="0" parTransId="{22144039-5F32-40CA-BAD3-B5A2A1697F0A}" sibTransId="{8BD26CAA-3C43-4A94-9255-B59D29DD19B8}"/>
    <dgm:cxn modelId="{40953B2C-75B8-4518-AC03-304B0C61648B}" type="presOf" srcId="{77676079-31B1-447D-8A8A-5E343FEF4187}" destId="{0F4179E8-8997-4DFC-9073-CF1A5A2D6C9A}" srcOrd="0" destOrd="1" presId="urn:microsoft.com/office/officeart/2005/8/layout/hList2"/>
    <dgm:cxn modelId="{CC1C9672-C02B-4C77-8EC3-15001FA37D46}" srcId="{0FFFFBC4-BE2B-400C-9565-F713B99F1E18}" destId="{44CFE117-EECC-4A88-AF12-38FDC8F1BCA6}" srcOrd="3" destOrd="0" parTransId="{493E670E-FCA8-4662-BB2F-FF4A9871883A}" sibTransId="{4E0A641D-AC24-4905-9B85-C3C96FD7E5FD}"/>
    <dgm:cxn modelId="{91983B66-7F51-4850-817C-CB065DD0E92B}" srcId="{6B1ED118-3903-48B9-AB3C-16679C79AAD4}" destId="{E1791B26-C237-43AD-AB52-456DA3B225BF}" srcOrd="1" destOrd="0" parTransId="{2B152152-9AEB-472E-B2F5-A8F7205511EC}" sibTransId="{F05FE6D1-A018-4D4F-AA30-14122678D3EC}"/>
    <dgm:cxn modelId="{3880A188-339C-4D45-96F5-37A19A2D5F8D}" srcId="{12BC0383-20B3-4A7F-A3B3-6DD356084504}" destId="{5229F571-7535-4D10-A418-75754F3AEB4B}" srcOrd="0" destOrd="0" parTransId="{88707A0B-F767-4382-8872-D6EFA44AF5E1}" sibTransId="{5FC185C6-93A9-4CD4-AA62-919816AAB5F1}"/>
    <dgm:cxn modelId="{5B0FC359-4B68-47BA-948F-16C4859C13C8}" type="presOf" srcId="{66E0EDD9-F422-4099-A2CD-7A82F05358E9}" destId="{0F4179E8-8997-4DFC-9073-CF1A5A2D6C9A}" srcOrd="0" destOrd="6" presId="urn:microsoft.com/office/officeart/2005/8/layout/hList2"/>
    <dgm:cxn modelId="{45DFC565-C49E-448E-8FC4-D817F6ED26FF}" type="presOf" srcId="{09BC49E5-E692-4A0A-8A8E-226E9E23D45C}" destId="{0F4179E8-8997-4DFC-9073-CF1A5A2D6C9A}" srcOrd="0" destOrd="2" presId="urn:microsoft.com/office/officeart/2005/8/layout/hList2"/>
    <dgm:cxn modelId="{E806412A-B5FB-48D8-919A-B5E0DAE9BB63}" type="presOf" srcId="{9B12B880-2B5A-48A6-8179-1FF096CD6C8E}" destId="{2BF47678-6CA1-457E-8666-72E881E445CB}" srcOrd="0" destOrd="4" presId="urn:microsoft.com/office/officeart/2005/8/layout/hList2"/>
    <dgm:cxn modelId="{CB488EB6-B5A0-4305-9D2B-85C50872C800}" type="presOf" srcId="{44CFE117-EECC-4A88-AF12-38FDC8F1BCA6}" destId="{0F4179E8-8997-4DFC-9073-CF1A5A2D6C9A}" srcOrd="0" destOrd="3" presId="urn:microsoft.com/office/officeart/2005/8/layout/hList2"/>
    <dgm:cxn modelId="{0361A37C-64B3-4792-8EE3-E65854FF3E43}" srcId="{0FFFFBC4-BE2B-400C-9565-F713B99F1E18}" destId="{4A7D3DAF-B036-414A-BE50-B4A5EC400761}" srcOrd="0" destOrd="0" parTransId="{6E6B53E6-6536-4BEF-AFE6-CC914A7589CF}" sibTransId="{A328B2C9-C316-4E43-8CA0-3752F795D217}"/>
    <dgm:cxn modelId="{AA3A5696-C787-4A8D-8B91-956832E43FC2}" srcId="{12BC0383-20B3-4A7F-A3B3-6DD356084504}" destId="{70F3FEF3-B172-4179-8A7D-2CA2F8E84687}" srcOrd="6" destOrd="0" parTransId="{384B6DDC-515C-4028-8F19-F87455E42C79}" sibTransId="{60258502-93CF-483D-A085-04A50521CF21}"/>
    <dgm:cxn modelId="{5A7798A7-6C0D-40FF-8114-3AAE388F0EB5}" type="presOf" srcId="{303833D3-295E-4E60-9AB9-03595E22A8FE}" destId="{485C4647-08B5-4F83-BBD1-037AD0A6861B}" srcOrd="0" destOrd="3" presId="urn:microsoft.com/office/officeart/2005/8/layout/hList2"/>
    <dgm:cxn modelId="{55AA3461-210B-44CB-B4D5-F73E3AB7672C}" type="presOf" srcId="{F1D6A2FE-FC34-4CC0-A795-34B7EAFEC2CB}" destId="{2BF47678-6CA1-457E-8666-72E881E445CB}" srcOrd="0" destOrd="0" presId="urn:microsoft.com/office/officeart/2005/8/layout/hList2"/>
    <dgm:cxn modelId="{323B1539-54D4-4D2E-91FB-AA3F7F6A0F67}" type="presOf" srcId="{12BC0383-20B3-4A7F-A3B3-6DD356084504}" destId="{73EC8E5B-28F5-4057-9074-9597DDDC7AF5}" srcOrd="0" destOrd="0" presId="urn:microsoft.com/office/officeart/2005/8/layout/hList2"/>
    <dgm:cxn modelId="{CAD8C05A-2708-4FB0-932D-0074F61A199C}" srcId="{6B1ED118-3903-48B9-AB3C-16679C79AAD4}" destId="{3CA86590-5254-4431-BB98-10B7D708B93B}" srcOrd="3" destOrd="0" parTransId="{A2EEA6ED-312E-4147-BD8E-E30BEE082A92}" sibTransId="{0BC57EF8-8445-4EB2-9055-EB060FF0489D}"/>
    <dgm:cxn modelId="{6F7C8846-CB23-417D-B381-075D0B14EF6A}" type="presOf" srcId="{E1791B26-C237-43AD-AB52-456DA3B225BF}" destId="{2BF47678-6CA1-457E-8666-72E881E445CB}" srcOrd="0" destOrd="1" presId="urn:microsoft.com/office/officeart/2005/8/layout/hList2"/>
    <dgm:cxn modelId="{607E7A26-7858-4BC0-AA37-BAB2C8E9BEBE}" srcId="{12BC0383-20B3-4A7F-A3B3-6DD356084504}" destId="{303833D3-295E-4E60-9AB9-03595E22A8FE}" srcOrd="3" destOrd="0" parTransId="{7CA97EA2-09D7-4FB8-87EE-853A1529A7F0}" sibTransId="{E87E3F7A-75AA-43EF-A76F-8F0CAA5A43BF}"/>
    <dgm:cxn modelId="{0F5D6866-E79F-49D7-8B6E-40710CB67A3E}" type="presOf" srcId="{DC54D73E-1A3E-46A9-ACAD-66FF0773C16F}" destId="{485C4647-08B5-4F83-BBD1-037AD0A6861B}" srcOrd="0" destOrd="4" presId="urn:microsoft.com/office/officeart/2005/8/layout/hList2"/>
    <dgm:cxn modelId="{09AFE2AD-A3E9-48D3-9E80-3414BBD72ACA}" type="presOf" srcId="{4A7D3DAF-B036-414A-BE50-B4A5EC400761}" destId="{0F4179E8-8997-4DFC-9073-CF1A5A2D6C9A}" srcOrd="0" destOrd="0" presId="urn:microsoft.com/office/officeart/2005/8/layout/hList2"/>
    <dgm:cxn modelId="{028E1F34-76C6-4797-B424-68E43B016EA0}" srcId="{0FFFFBC4-BE2B-400C-9565-F713B99F1E18}" destId="{66E0EDD9-F422-4099-A2CD-7A82F05358E9}" srcOrd="6" destOrd="0" parTransId="{D515ABC5-4AA0-4CE6-9EBD-99958533918F}" sibTransId="{C83F54CF-F7D1-4DB2-90F4-2733094A93DB}"/>
    <dgm:cxn modelId="{121EC56C-68FF-47CE-84E1-25D9AE2BC11B}" type="presOf" srcId="{4D1A382E-06C8-4929-AB82-301F75BD6922}" destId="{485C4647-08B5-4F83-BBD1-037AD0A6861B}" srcOrd="0" destOrd="1" presId="urn:microsoft.com/office/officeart/2005/8/layout/hList2"/>
    <dgm:cxn modelId="{9ED6CAFA-CC1B-4D47-A65B-74FE0DCBD699}" type="presOf" srcId="{3CA86590-5254-4431-BB98-10B7D708B93B}" destId="{2BF47678-6CA1-457E-8666-72E881E445CB}" srcOrd="0" destOrd="3" presId="urn:microsoft.com/office/officeart/2005/8/layout/hList2"/>
    <dgm:cxn modelId="{0D32DD69-0B99-4579-83B7-34D30CF1AD46}" type="presOf" srcId="{E4683B38-B1E9-44C6-8A1D-DEC515D256AA}" destId="{485C4647-08B5-4F83-BBD1-037AD0A6861B}" srcOrd="0" destOrd="2" presId="urn:microsoft.com/office/officeart/2005/8/layout/hList2"/>
    <dgm:cxn modelId="{477AC7E5-89CD-43B1-8B25-4C14ECE9232B}" srcId="{12BC0383-20B3-4A7F-A3B3-6DD356084504}" destId="{4D1A382E-06C8-4929-AB82-301F75BD6922}" srcOrd="1" destOrd="0" parTransId="{5BEB38EF-B3F2-4183-A6F3-4CD1D84781CC}" sibTransId="{3806FB36-20A4-4A80-AC2D-F6BECDE29311}"/>
    <dgm:cxn modelId="{1DEC2613-2AA5-4DA0-B273-4FDAA39BED1A}" type="presOf" srcId="{120254A1-BD16-4756-966D-051983054C98}" destId="{485C4647-08B5-4F83-BBD1-037AD0A6861B}" srcOrd="0" destOrd="5" presId="urn:microsoft.com/office/officeart/2005/8/layout/hList2"/>
    <dgm:cxn modelId="{449AD4F0-5FF9-430F-B20D-8B65E9BB3474}" srcId="{0FFFFBC4-BE2B-400C-9565-F713B99F1E18}" destId="{09BC49E5-E692-4A0A-8A8E-226E9E23D45C}" srcOrd="2" destOrd="0" parTransId="{60E71D63-9319-4268-B2B8-5F36F1124119}" sibTransId="{FB117F57-DF79-4E6E-8F17-3D6EA023DD4F}"/>
    <dgm:cxn modelId="{5B634455-CD3B-4A55-9A03-E221C6F9272B}" srcId="{0FFFFBC4-BE2B-400C-9565-F713B99F1E18}" destId="{147CF923-6B97-41EB-8777-1D7DD750DAA4}" srcOrd="5" destOrd="0" parTransId="{E4C1D925-AC82-4A12-B148-7F51C6E64BB3}" sibTransId="{46052506-5FDD-415F-B84B-C7FCD05E8BCD}"/>
    <dgm:cxn modelId="{DCFFDC2D-6DDA-4FBE-8975-0A921A2828E4}" srcId="{12BC0383-20B3-4A7F-A3B3-6DD356084504}" destId="{DC54D73E-1A3E-46A9-ACAD-66FF0773C16F}" srcOrd="4" destOrd="0" parTransId="{7563FE7C-039B-4987-8188-97FC71F82BAD}" sibTransId="{10CBED84-7AC8-4E53-86DA-D4E295EEDE54}"/>
    <dgm:cxn modelId="{A711FBB8-7DEB-4E4C-A7D3-5950D0B5FC29}" type="presOf" srcId="{963E0658-C96B-48A7-B018-D949C0CAFDCC}" destId="{2BF47678-6CA1-457E-8666-72E881E445CB}" srcOrd="0" destOrd="2" presId="urn:microsoft.com/office/officeart/2005/8/layout/hList2"/>
    <dgm:cxn modelId="{C7055D45-E57F-40FD-BF36-44170C72143D}" srcId="{0FFFFBC4-BE2B-400C-9565-F713B99F1E18}" destId="{D0920256-30E1-40DC-8D26-E71B65FE0305}" srcOrd="4" destOrd="0" parTransId="{7E78C38D-9EB0-4D7E-A215-4107A340EB95}" sibTransId="{A319A46A-C7E5-48F3-92E4-BE1858AE4177}"/>
    <dgm:cxn modelId="{C09540CF-E3FC-4F30-9963-15A147608DB1}" type="presOf" srcId="{6B1ED118-3903-48B9-AB3C-16679C79AAD4}" destId="{E731BBF1-22B1-4C76-9BAA-83BAF797AD87}" srcOrd="0" destOrd="0" presId="urn:microsoft.com/office/officeart/2005/8/layout/hList2"/>
    <dgm:cxn modelId="{42018289-F350-4B2A-A539-6319DC6AB643}" type="presOf" srcId="{147CF923-6B97-41EB-8777-1D7DD750DAA4}" destId="{0F4179E8-8997-4DFC-9073-CF1A5A2D6C9A}" srcOrd="0" destOrd="5" presId="urn:microsoft.com/office/officeart/2005/8/layout/hList2"/>
    <dgm:cxn modelId="{E9A58EA3-B1B5-4F05-ADEC-16DF8F9FDE41}" srcId="{6B1ED118-3903-48B9-AB3C-16679C79AAD4}" destId="{9B12B880-2B5A-48A6-8179-1FF096CD6C8E}" srcOrd="4" destOrd="0" parTransId="{DACBD1CC-74CE-4CA1-A0E2-24AC2109E8BC}" sibTransId="{9A11FFCE-ED19-4E83-8B8F-FB58322038B8}"/>
    <dgm:cxn modelId="{8D63F443-D4D4-463B-B00A-6E089F750B66}" type="presOf" srcId="{70F3FEF3-B172-4179-8A7D-2CA2F8E84687}" destId="{485C4647-08B5-4F83-BBD1-037AD0A6861B}" srcOrd="0" destOrd="6" presId="urn:microsoft.com/office/officeart/2005/8/layout/hList2"/>
    <dgm:cxn modelId="{1B008DE1-FC96-42FB-9210-7C0C49972716}" srcId="{6B1ED118-3903-48B9-AB3C-16679C79AAD4}" destId="{F1D6A2FE-FC34-4CC0-A795-34B7EAFEC2CB}" srcOrd="0" destOrd="0" parTransId="{1DC738B8-2F2C-4D8F-88FF-28BFAAF983CF}" sibTransId="{6374B2AE-13A5-43EE-BB3A-BA303C28B1D4}"/>
    <dgm:cxn modelId="{AE251019-720F-4AF6-8B65-C32E94E7E8FE}" type="presParOf" srcId="{7D1BCD10-D5F9-4F09-9829-110925CE6417}" destId="{39DF7913-A0F4-4C04-8953-A39883D75E38}" srcOrd="0" destOrd="0" presId="urn:microsoft.com/office/officeart/2005/8/layout/hList2"/>
    <dgm:cxn modelId="{AEEF4038-D50D-4427-B79F-AA8B2204ADD4}" type="presParOf" srcId="{39DF7913-A0F4-4C04-8953-A39883D75E38}" destId="{B2505CDE-E755-48B3-BEEB-6D9E3DA98E29}" srcOrd="0" destOrd="0" presId="urn:microsoft.com/office/officeart/2005/8/layout/hList2"/>
    <dgm:cxn modelId="{027C7873-D716-4FF6-B673-16D7A09A23E4}" type="presParOf" srcId="{39DF7913-A0F4-4C04-8953-A39883D75E38}" destId="{485C4647-08B5-4F83-BBD1-037AD0A6861B}" srcOrd="1" destOrd="0" presId="urn:microsoft.com/office/officeart/2005/8/layout/hList2"/>
    <dgm:cxn modelId="{F6E21EF2-C341-4F12-8BF3-D0134662359A}" type="presParOf" srcId="{39DF7913-A0F4-4C04-8953-A39883D75E38}" destId="{73EC8E5B-28F5-4057-9074-9597DDDC7AF5}" srcOrd="2" destOrd="0" presId="urn:microsoft.com/office/officeart/2005/8/layout/hList2"/>
    <dgm:cxn modelId="{1E53EBAC-EB78-46DD-8C3A-F57BC6DBE746}" type="presParOf" srcId="{7D1BCD10-D5F9-4F09-9829-110925CE6417}" destId="{C3FBF876-B0F0-4095-891D-A5F6F2D34911}" srcOrd="1" destOrd="0" presId="urn:microsoft.com/office/officeart/2005/8/layout/hList2"/>
    <dgm:cxn modelId="{A953F3BD-5E1B-46EA-8218-4E4C8BA73C06}" type="presParOf" srcId="{7D1BCD10-D5F9-4F09-9829-110925CE6417}" destId="{40B1E5B0-2991-4B84-9092-F6DE2D597647}" srcOrd="2" destOrd="0" presId="urn:microsoft.com/office/officeart/2005/8/layout/hList2"/>
    <dgm:cxn modelId="{DD0AF4FE-685D-4753-9099-1098604E3151}" type="presParOf" srcId="{40B1E5B0-2991-4B84-9092-F6DE2D597647}" destId="{20090401-4B25-4865-B5D3-75BDAF7EA138}" srcOrd="0" destOrd="0" presId="urn:microsoft.com/office/officeart/2005/8/layout/hList2"/>
    <dgm:cxn modelId="{5A300C01-264F-4D41-9339-2AAD7277A1F0}" type="presParOf" srcId="{40B1E5B0-2991-4B84-9092-F6DE2D597647}" destId="{0F4179E8-8997-4DFC-9073-CF1A5A2D6C9A}" srcOrd="1" destOrd="0" presId="urn:microsoft.com/office/officeart/2005/8/layout/hList2"/>
    <dgm:cxn modelId="{83C6F908-850E-4E7E-BCC6-CE80D6A9FFB3}" type="presParOf" srcId="{40B1E5B0-2991-4B84-9092-F6DE2D597647}" destId="{541C8F86-7F7F-4403-8048-3BEC12798387}" srcOrd="2" destOrd="0" presId="urn:microsoft.com/office/officeart/2005/8/layout/hList2"/>
    <dgm:cxn modelId="{14EEB07E-CA68-4150-93CB-75F4A1086F02}" type="presParOf" srcId="{7D1BCD10-D5F9-4F09-9829-110925CE6417}" destId="{D144B8CE-7D39-47EF-9B9A-432A9D04B4A2}" srcOrd="3" destOrd="0" presId="urn:microsoft.com/office/officeart/2005/8/layout/hList2"/>
    <dgm:cxn modelId="{D78475D1-B2BA-4A20-95FD-3B7564B61F4E}" type="presParOf" srcId="{7D1BCD10-D5F9-4F09-9829-110925CE6417}" destId="{C020EB2C-FC86-4CCD-8DF1-524F76EBCB9D}" srcOrd="4" destOrd="0" presId="urn:microsoft.com/office/officeart/2005/8/layout/hList2"/>
    <dgm:cxn modelId="{50B70223-1E30-4AB1-A03D-743AE6489B70}" type="presParOf" srcId="{C020EB2C-FC86-4CCD-8DF1-524F76EBCB9D}" destId="{153923D5-F809-40E5-A31D-B55F6F9565D2}" srcOrd="0" destOrd="0" presId="urn:microsoft.com/office/officeart/2005/8/layout/hList2"/>
    <dgm:cxn modelId="{5483446C-9377-4334-90F4-A1A41CEA996B}" type="presParOf" srcId="{C020EB2C-FC86-4CCD-8DF1-524F76EBCB9D}" destId="{2BF47678-6CA1-457E-8666-72E881E445CB}" srcOrd="1" destOrd="0" presId="urn:microsoft.com/office/officeart/2005/8/layout/hList2"/>
    <dgm:cxn modelId="{DC1B6BB8-68FF-4BC9-9007-31861E997CA7}" type="presParOf" srcId="{C020EB2C-FC86-4CCD-8DF1-524F76EBCB9D}" destId="{E731BBF1-22B1-4C76-9BAA-83BAF797AD87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E6F570-A1CD-4577-AA9C-CECAA9D7636E}" type="doc">
      <dgm:prSet loTypeId="urn:microsoft.com/office/officeart/2005/8/layout/lProcess2" loCatId="list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pt-PT"/>
        </a:p>
      </dgm:t>
    </dgm:pt>
    <dgm:pt modelId="{4E249C27-2301-4F29-BCE1-07CF5E3D1E90}">
      <dgm:prSet phldrT="[Texto]" custT="1"/>
      <dgm:spPr>
        <a:solidFill>
          <a:schemeClr val="tx2"/>
        </a:solidFill>
        <a:ln w="25400">
          <a:solidFill>
            <a:schemeClr val="tx2"/>
          </a:solidFill>
        </a:ln>
      </dgm:spPr>
      <dgm:t>
        <a:bodyPr/>
        <a:lstStyle/>
        <a:p>
          <a:endParaRPr lang="pt-PT" sz="2400" b="1" dirty="0" smtClean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pt-PT" sz="2400" b="1" dirty="0" smtClean="0">
              <a:solidFill>
                <a:schemeClr val="bg1"/>
              </a:solidFill>
              <a:latin typeface="Myriad Pro" pitchFamily="34" charset="0"/>
              <a:cs typeface="Arial" panose="020B0604020202020204" pitchFamily="34" charset="0"/>
            </a:rPr>
            <a:t>Sistema de gestão de riscos</a:t>
          </a:r>
          <a:endParaRPr lang="pt-PT" sz="2400" b="1" dirty="0">
            <a:solidFill>
              <a:schemeClr val="bg1"/>
            </a:solidFill>
            <a:latin typeface="Myriad Pro" pitchFamily="34" charset="0"/>
            <a:cs typeface="Arial" panose="020B0604020202020204" pitchFamily="34" charset="0"/>
          </a:endParaRPr>
        </a:p>
      </dgm:t>
    </dgm:pt>
    <dgm:pt modelId="{D940272C-3233-4D99-AE13-3D956124E820}" type="parTrans" cxnId="{360A92FD-DAF2-42E8-A324-131D07400025}">
      <dgm:prSet/>
      <dgm:spPr/>
      <dgm:t>
        <a:bodyPr/>
        <a:lstStyle/>
        <a:p>
          <a:endParaRPr lang="pt-PT"/>
        </a:p>
      </dgm:t>
    </dgm:pt>
    <dgm:pt modelId="{2872A41E-0C33-4257-9942-C7A6B61D3029}" type="sibTrans" cxnId="{360A92FD-DAF2-42E8-A324-131D07400025}">
      <dgm:prSet/>
      <dgm:spPr/>
      <dgm:t>
        <a:bodyPr/>
        <a:lstStyle/>
        <a:p>
          <a:endParaRPr lang="pt-PT"/>
        </a:p>
      </dgm:t>
    </dgm:pt>
    <dgm:pt modelId="{10A770CD-CC2A-4CD0-A635-6353A2F21586}">
      <dgm:prSet phldrT="[Texto]" custT="1"/>
      <dgm:spPr>
        <a:solidFill>
          <a:schemeClr val="accent2">
            <a:lumMod val="75000"/>
          </a:schemeClr>
        </a:solidFill>
        <a:ln w="25400">
          <a:solidFill>
            <a:schemeClr val="tx2"/>
          </a:solidFill>
        </a:ln>
      </dgm:spPr>
      <dgm:t>
        <a:bodyPr/>
        <a:lstStyle/>
        <a:p>
          <a:endParaRPr lang="pt-PT" sz="2400" b="1" dirty="0" smtClean="0">
            <a:solidFill>
              <a:schemeClr val="bg1"/>
            </a:solidFill>
            <a:latin typeface="Myriad Pro" pitchFamily="34" charset="0"/>
            <a:cs typeface="Arial" panose="020B0604020202020204" pitchFamily="34" charset="0"/>
          </a:endParaRPr>
        </a:p>
        <a:p>
          <a:r>
            <a:rPr lang="pt-PT" sz="2400" b="1" dirty="0" smtClean="0">
              <a:solidFill>
                <a:schemeClr val="bg1"/>
              </a:solidFill>
              <a:latin typeface="Myriad Pro" pitchFamily="34" charset="0"/>
              <a:cs typeface="Arial" panose="020B0604020202020204" pitchFamily="34" charset="0"/>
            </a:rPr>
            <a:t>Sistema de controlo interno</a:t>
          </a:r>
          <a:endParaRPr lang="pt-PT" sz="2400" b="1" dirty="0">
            <a:solidFill>
              <a:schemeClr val="bg1"/>
            </a:solidFill>
            <a:latin typeface="Myriad Pro" pitchFamily="34" charset="0"/>
            <a:cs typeface="Arial" panose="020B0604020202020204" pitchFamily="34" charset="0"/>
          </a:endParaRPr>
        </a:p>
      </dgm:t>
    </dgm:pt>
    <dgm:pt modelId="{F55AF949-A3D9-4EDA-8649-3402BA6E1320}" type="parTrans" cxnId="{4488D8EB-4436-4C5D-9A2D-D5F1BA20D0E2}">
      <dgm:prSet/>
      <dgm:spPr/>
      <dgm:t>
        <a:bodyPr/>
        <a:lstStyle/>
        <a:p>
          <a:endParaRPr lang="pt-PT"/>
        </a:p>
      </dgm:t>
    </dgm:pt>
    <dgm:pt modelId="{79F8105D-1DB4-46F8-8C90-7427C617C40C}" type="sibTrans" cxnId="{4488D8EB-4436-4C5D-9A2D-D5F1BA20D0E2}">
      <dgm:prSet/>
      <dgm:spPr/>
      <dgm:t>
        <a:bodyPr/>
        <a:lstStyle/>
        <a:p>
          <a:endParaRPr lang="pt-PT"/>
        </a:p>
      </dgm:t>
    </dgm:pt>
    <dgm:pt modelId="{F8D33CE8-2208-41D5-889F-D09858998E2C}">
      <dgm:prSet phldrT="[Texto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pt-PT" sz="1800" b="1" dirty="0" smtClean="0">
              <a:latin typeface="Myriad Pro" pitchFamily="34" charset="0"/>
              <a:cs typeface="Arial" panose="020B0604020202020204" pitchFamily="34" charset="0"/>
            </a:rPr>
            <a:t>Função de gestão de riscos</a:t>
          </a:r>
          <a:endParaRPr lang="pt-PT" sz="1800" b="1" dirty="0">
            <a:latin typeface="Myriad Pro" pitchFamily="34" charset="0"/>
            <a:cs typeface="Arial" panose="020B0604020202020204" pitchFamily="34" charset="0"/>
          </a:endParaRPr>
        </a:p>
      </dgm:t>
    </dgm:pt>
    <dgm:pt modelId="{AA8BE895-12B1-4992-8EFB-39F8E052D44E}" type="parTrans" cxnId="{0A9AA464-A32D-4B7A-90F4-BD159371F3EA}">
      <dgm:prSet/>
      <dgm:spPr/>
      <dgm:t>
        <a:bodyPr/>
        <a:lstStyle/>
        <a:p>
          <a:endParaRPr lang="pt-PT"/>
        </a:p>
      </dgm:t>
    </dgm:pt>
    <dgm:pt modelId="{B2F01155-3642-4FEF-9D45-7950406A6A23}" type="sibTrans" cxnId="{0A9AA464-A32D-4B7A-90F4-BD159371F3EA}">
      <dgm:prSet/>
      <dgm:spPr/>
      <dgm:t>
        <a:bodyPr/>
        <a:lstStyle/>
        <a:p>
          <a:endParaRPr lang="pt-PT"/>
        </a:p>
      </dgm:t>
    </dgm:pt>
    <dgm:pt modelId="{6DF58205-6028-4A15-921D-4DAD278B99AC}">
      <dgm:prSet phldrT="[Texto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pt-PT" sz="1800" b="1" dirty="0" smtClean="0">
              <a:latin typeface="Myriad Pro" pitchFamily="34" charset="0"/>
              <a:cs typeface="Arial" panose="020B0604020202020204" pitchFamily="34" charset="0"/>
            </a:rPr>
            <a:t>Função de verificação de cumprimento</a:t>
          </a:r>
          <a:endParaRPr lang="pt-PT" sz="1800" b="1" dirty="0">
            <a:latin typeface="Myriad Pro" pitchFamily="34" charset="0"/>
            <a:cs typeface="Arial" panose="020B0604020202020204" pitchFamily="34" charset="0"/>
          </a:endParaRPr>
        </a:p>
      </dgm:t>
    </dgm:pt>
    <dgm:pt modelId="{7BC343EC-8F03-4E31-9AB6-E8B36CEA7431}" type="parTrans" cxnId="{F06DB2A2-EA44-4DD1-88E9-C2B288854E16}">
      <dgm:prSet/>
      <dgm:spPr/>
      <dgm:t>
        <a:bodyPr/>
        <a:lstStyle/>
        <a:p>
          <a:endParaRPr lang="pt-PT"/>
        </a:p>
      </dgm:t>
    </dgm:pt>
    <dgm:pt modelId="{BB18559E-C304-4C46-B521-A53C3151A28D}" type="sibTrans" cxnId="{F06DB2A2-EA44-4DD1-88E9-C2B288854E16}">
      <dgm:prSet/>
      <dgm:spPr/>
      <dgm:t>
        <a:bodyPr/>
        <a:lstStyle/>
        <a:p>
          <a:endParaRPr lang="pt-PT"/>
        </a:p>
      </dgm:t>
    </dgm:pt>
    <dgm:pt modelId="{9AF4861E-08A6-4794-B960-1205B70E54A3}" type="pres">
      <dgm:prSet presAssocID="{27E6F570-A1CD-4577-AA9C-CECAA9D7636E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0294886C-4A16-4D19-BBD3-9851BF2FE14A}" type="pres">
      <dgm:prSet presAssocID="{4E249C27-2301-4F29-BCE1-07CF5E3D1E90}" presName="compNode" presStyleCnt="0"/>
      <dgm:spPr/>
    </dgm:pt>
    <dgm:pt modelId="{D828B6A9-AD56-4471-8CA3-863FCFFA9794}" type="pres">
      <dgm:prSet presAssocID="{4E249C27-2301-4F29-BCE1-07CF5E3D1E90}" presName="aNode" presStyleLbl="bgShp" presStyleIdx="0" presStyleCnt="2"/>
      <dgm:spPr/>
      <dgm:t>
        <a:bodyPr/>
        <a:lstStyle/>
        <a:p>
          <a:endParaRPr lang="pt-PT"/>
        </a:p>
      </dgm:t>
    </dgm:pt>
    <dgm:pt modelId="{E1126092-2FF1-4B6C-B8CF-4A938F274E35}" type="pres">
      <dgm:prSet presAssocID="{4E249C27-2301-4F29-BCE1-07CF5E3D1E90}" presName="textNode" presStyleLbl="bgShp" presStyleIdx="0" presStyleCnt="2"/>
      <dgm:spPr/>
      <dgm:t>
        <a:bodyPr/>
        <a:lstStyle/>
        <a:p>
          <a:endParaRPr lang="pt-PT"/>
        </a:p>
      </dgm:t>
    </dgm:pt>
    <dgm:pt modelId="{A365E391-8FC2-4449-9CE0-014404E4C890}" type="pres">
      <dgm:prSet presAssocID="{4E249C27-2301-4F29-BCE1-07CF5E3D1E90}" presName="compChildNode" presStyleCnt="0"/>
      <dgm:spPr/>
    </dgm:pt>
    <dgm:pt modelId="{21D527C1-E0AF-47C1-90D7-A08923CCC477}" type="pres">
      <dgm:prSet presAssocID="{4E249C27-2301-4F29-BCE1-07CF5E3D1E90}" presName="theInnerList" presStyleCnt="0"/>
      <dgm:spPr/>
    </dgm:pt>
    <dgm:pt modelId="{020AED3F-2AA2-4B39-9CCD-B9F1AE38E375}" type="pres">
      <dgm:prSet presAssocID="{F8D33CE8-2208-41D5-889F-D09858998E2C}" presName="childNode" presStyleLbl="node1" presStyleIdx="0" presStyleCnt="2" custScaleY="36005" custLinFactNeighborY="-3201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A1CF5C2E-B2EF-467B-86A6-B2F449E45257}" type="pres">
      <dgm:prSet presAssocID="{4E249C27-2301-4F29-BCE1-07CF5E3D1E90}" presName="aSpace" presStyleCnt="0"/>
      <dgm:spPr/>
    </dgm:pt>
    <dgm:pt modelId="{22BEF5F3-E8F3-4903-83C9-A6BB5EEA1E84}" type="pres">
      <dgm:prSet presAssocID="{10A770CD-CC2A-4CD0-A635-6353A2F21586}" presName="compNode" presStyleCnt="0"/>
      <dgm:spPr/>
    </dgm:pt>
    <dgm:pt modelId="{DBEB7F2A-635D-42C1-A595-7ADC6C6AE0DE}" type="pres">
      <dgm:prSet presAssocID="{10A770CD-CC2A-4CD0-A635-6353A2F21586}" presName="aNode" presStyleLbl="bgShp" presStyleIdx="1" presStyleCnt="2" custLinFactNeighborY="3516"/>
      <dgm:spPr/>
      <dgm:t>
        <a:bodyPr/>
        <a:lstStyle/>
        <a:p>
          <a:endParaRPr lang="pt-PT"/>
        </a:p>
      </dgm:t>
    </dgm:pt>
    <dgm:pt modelId="{F6F833A8-B69D-4A91-A38A-43D22F55BAEB}" type="pres">
      <dgm:prSet presAssocID="{10A770CD-CC2A-4CD0-A635-6353A2F21586}" presName="textNode" presStyleLbl="bgShp" presStyleIdx="1" presStyleCnt="2"/>
      <dgm:spPr/>
      <dgm:t>
        <a:bodyPr/>
        <a:lstStyle/>
        <a:p>
          <a:endParaRPr lang="pt-PT"/>
        </a:p>
      </dgm:t>
    </dgm:pt>
    <dgm:pt modelId="{41276663-99DB-4AE5-9201-11D7E0AD897A}" type="pres">
      <dgm:prSet presAssocID="{10A770CD-CC2A-4CD0-A635-6353A2F21586}" presName="compChildNode" presStyleCnt="0"/>
      <dgm:spPr/>
    </dgm:pt>
    <dgm:pt modelId="{28D44EDB-8DFD-4CE8-8C22-4F84AA31327B}" type="pres">
      <dgm:prSet presAssocID="{10A770CD-CC2A-4CD0-A635-6353A2F21586}" presName="theInnerList" presStyleCnt="0"/>
      <dgm:spPr/>
    </dgm:pt>
    <dgm:pt modelId="{6079A3E1-4DAF-4901-ABF1-16CB912BCB9C}" type="pres">
      <dgm:prSet presAssocID="{6DF58205-6028-4A15-921D-4DAD278B99AC}" presName="childNode" presStyleLbl="node1" presStyleIdx="1" presStyleCnt="2" custScaleY="51783" custLinFactNeighborY="-3201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07C13CB7-086A-4B44-8DB2-6524DEA23A32}" type="presOf" srcId="{10A770CD-CC2A-4CD0-A635-6353A2F21586}" destId="{DBEB7F2A-635D-42C1-A595-7ADC6C6AE0DE}" srcOrd="0" destOrd="0" presId="urn:microsoft.com/office/officeart/2005/8/layout/lProcess2"/>
    <dgm:cxn modelId="{0A9AA464-A32D-4B7A-90F4-BD159371F3EA}" srcId="{4E249C27-2301-4F29-BCE1-07CF5E3D1E90}" destId="{F8D33CE8-2208-41D5-889F-D09858998E2C}" srcOrd="0" destOrd="0" parTransId="{AA8BE895-12B1-4992-8EFB-39F8E052D44E}" sibTransId="{B2F01155-3642-4FEF-9D45-7950406A6A23}"/>
    <dgm:cxn modelId="{D513A725-168D-411F-BE03-7B5423569C02}" type="presOf" srcId="{4E249C27-2301-4F29-BCE1-07CF5E3D1E90}" destId="{E1126092-2FF1-4B6C-B8CF-4A938F274E35}" srcOrd="1" destOrd="0" presId="urn:microsoft.com/office/officeart/2005/8/layout/lProcess2"/>
    <dgm:cxn modelId="{4488D8EB-4436-4C5D-9A2D-D5F1BA20D0E2}" srcId="{27E6F570-A1CD-4577-AA9C-CECAA9D7636E}" destId="{10A770CD-CC2A-4CD0-A635-6353A2F21586}" srcOrd="1" destOrd="0" parTransId="{F55AF949-A3D9-4EDA-8649-3402BA6E1320}" sibTransId="{79F8105D-1DB4-46F8-8C90-7427C617C40C}"/>
    <dgm:cxn modelId="{C7FC48BC-8CAA-405B-ABF4-991A7EAF8061}" type="presOf" srcId="{F8D33CE8-2208-41D5-889F-D09858998E2C}" destId="{020AED3F-2AA2-4B39-9CCD-B9F1AE38E375}" srcOrd="0" destOrd="0" presId="urn:microsoft.com/office/officeart/2005/8/layout/lProcess2"/>
    <dgm:cxn modelId="{FD817D40-2346-47EB-825B-897316D7E2CF}" type="presOf" srcId="{10A770CD-CC2A-4CD0-A635-6353A2F21586}" destId="{F6F833A8-B69D-4A91-A38A-43D22F55BAEB}" srcOrd="1" destOrd="0" presId="urn:microsoft.com/office/officeart/2005/8/layout/lProcess2"/>
    <dgm:cxn modelId="{8BF99AA0-69DD-4666-8459-97878645642F}" type="presOf" srcId="{27E6F570-A1CD-4577-AA9C-CECAA9D7636E}" destId="{9AF4861E-08A6-4794-B960-1205B70E54A3}" srcOrd="0" destOrd="0" presId="urn:microsoft.com/office/officeart/2005/8/layout/lProcess2"/>
    <dgm:cxn modelId="{EEDF627F-1882-4073-A510-6E1D68BD5231}" type="presOf" srcId="{4E249C27-2301-4F29-BCE1-07CF5E3D1E90}" destId="{D828B6A9-AD56-4471-8CA3-863FCFFA9794}" srcOrd="0" destOrd="0" presId="urn:microsoft.com/office/officeart/2005/8/layout/lProcess2"/>
    <dgm:cxn modelId="{BB52B719-2533-4EB7-9747-7309FE88DFFA}" type="presOf" srcId="{6DF58205-6028-4A15-921D-4DAD278B99AC}" destId="{6079A3E1-4DAF-4901-ABF1-16CB912BCB9C}" srcOrd="0" destOrd="0" presId="urn:microsoft.com/office/officeart/2005/8/layout/lProcess2"/>
    <dgm:cxn modelId="{F06DB2A2-EA44-4DD1-88E9-C2B288854E16}" srcId="{10A770CD-CC2A-4CD0-A635-6353A2F21586}" destId="{6DF58205-6028-4A15-921D-4DAD278B99AC}" srcOrd="0" destOrd="0" parTransId="{7BC343EC-8F03-4E31-9AB6-E8B36CEA7431}" sibTransId="{BB18559E-C304-4C46-B521-A53C3151A28D}"/>
    <dgm:cxn modelId="{360A92FD-DAF2-42E8-A324-131D07400025}" srcId="{27E6F570-A1CD-4577-AA9C-CECAA9D7636E}" destId="{4E249C27-2301-4F29-BCE1-07CF5E3D1E90}" srcOrd="0" destOrd="0" parTransId="{D940272C-3233-4D99-AE13-3D956124E820}" sibTransId="{2872A41E-0C33-4257-9942-C7A6B61D3029}"/>
    <dgm:cxn modelId="{4CFDC72A-3CEF-40FC-A121-CA1DFF84E983}" type="presParOf" srcId="{9AF4861E-08A6-4794-B960-1205B70E54A3}" destId="{0294886C-4A16-4D19-BBD3-9851BF2FE14A}" srcOrd="0" destOrd="0" presId="urn:microsoft.com/office/officeart/2005/8/layout/lProcess2"/>
    <dgm:cxn modelId="{237F6FDA-A221-4FE3-AFC9-4B3182AD9752}" type="presParOf" srcId="{0294886C-4A16-4D19-BBD3-9851BF2FE14A}" destId="{D828B6A9-AD56-4471-8CA3-863FCFFA9794}" srcOrd="0" destOrd="0" presId="urn:microsoft.com/office/officeart/2005/8/layout/lProcess2"/>
    <dgm:cxn modelId="{EF89D62F-A24F-4ADC-8CEB-919F7A675B98}" type="presParOf" srcId="{0294886C-4A16-4D19-BBD3-9851BF2FE14A}" destId="{E1126092-2FF1-4B6C-B8CF-4A938F274E35}" srcOrd="1" destOrd="0" presId="urn:microsoft.com/office/officeart/2005/8/layout/lProcess2"/>
    <dgm:cxn modelId="{4FA90B69-AED3-47DC-B66C-9CEC2DBB94F0}" type="presParOf" srcId="{0294886C-4A16-4D19-BBD3-9851BF2FE14A}" destId="{A365E391-8FC2-4449-9CE0-014404E4C890}" srcOrd="2" destOrd="0" presId="urn:microsoft.com/office/officeart/2005/8/layout/lProcess2"/>
    <dgm:cxn modelId="{03043ADC-5AF5-40BA-A3CC-B5017BD327FD}" type="presParOf" srcId="{A365E391-8FC2-4449-9CE0-014404E4C890}" destId="{21D527C1-E0AF-47C1-90D7-A08923CCC477}" srcOrd="0" destOrd="0" presId="urn:microsoft.com/office/officeart/2005/8/layout/lProcess2"/>
    <dgm:cxn modelId="{8D7C0838-C79D-44C3-A803-F3E2517AE38C}" type="presParOf" srcId="{21D527C1-E0AF-47C1-90D7-A08923CCC477}" destId="{020AED3F-2AA2-4B39-9CCD-B9F1AE38E375}" srcOrd="0" destOrd="0" presId="urn:microsoft.com/office/officeart/2005/8/layout/lProcess2"/>
    <dgm:cxn modelId="{D3E45A0C-03B4-48AD-8116-0915C68A8D7D}" type="presParOf" srcId="{9AF4861E-08A6-4794-B960-1205B70E54A3}" destId="{A1CF5C2E-B2EF-467B-86A6-B2F449E45257}" srcOrd="1" destOrd="0" presId="urn:microsoft.com/office/officeart/2005/8/layout/lProcess2"/>
    <dgm:cxn modelId="{80596A9A-457F-42EB-9B30-2F1FDB010D01}" type="presParOf" srcId="{9AF4861E-08A6-4794-B960-1205B70E54A3}" destId="{22BEF5F3-E8F3-4903-83C9-A6BB5EEA1E84}" srcOrd="2" destOrd="0" presId="urn:microsoft.com/office/officeart/2005/8/layout/lProcess2"/>
    <dgm:cxn modelId="{49B93DC3-1577-4C9D-BE8D-1C20EB2C117C}" type="presParOf" srcId="{22BEF5F3-E8F3-4903-83C9-A6BB5EEA1E84}" destId="{DBEB7F2A-635D-42C1-A595-7ADC6C6AE0DE}" srcOrd="0" destOrd="0" presId="urn:microsoft.com/office/officeart/2005/8/layout/lProcess2"/>
    <dgm:cxn modelId="{06E29500-381D-483B-AC73-8B70D3FC2DF2}" type="presParOf" srcId="{22BEF5F3-E8F3-4903-83C9-A6BB5EEA1E84}" destId="{F6F833A8-B69D-4A91-A38A-43D22F55BAEB}" srcOrd="1" destOrd="0" presId="urn:microsoft.com/office/officeart/2005/8/layout/lProcess2"/>
    <dgm:cxn modelId="{8B635AAA-EBCC-4428-82D7-64C07B9FE8F1}" type="presParOf" srcId="{22BEF5F3-E8F3-4903-83C9-A6BB5EEA1E84}" destId="{41276663-99DB-4AE5-9201-11D7E0AD897A}" srcOrd="2" destOrd="0" presId="urn:microsoft.com/office/officeart/2005/8/layout/lProcess2"/>
    <dgm:cxn modelId="{454E5D60-2427-4D77-961D-8EED0FCE5324}" type="presParOf" srcId="{41276663-99DB-4AE5-9201-11D7E0AD897A}" destId="{28D44EDB-8DFD-4CE8-8C22-4F84AA31327B}" srcOrd="0" destOrd="0" presId="urn:microsoft.com/office/officeart/2005/8/layout/lProcess2"/>
    <dgm:cxn modelId="{6095A1E5-4EA4-47E9-ADA5-B9035DA68FA9}" type="presParOf" srcId="{28D44EDB-8DFD-4CE8-8C22-4F84AA31327B}" destId="{6079A3E1-4DAF-4901-ABF1-16CB912BCB9C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EC8E5B-28F5-4057-9074-9597DDDC7AF5}">
      <dsp:nvSpPr>
        <dsp:cNvPr id="0" name=""/>
        <dsp:cNvSpPr/>
      </dsp:nvSpPr>
      <dsp:spPr>
        <a:xfrm rot="16200000">
          <a:off x="-1418348" y="2069949"/>
          <a:ext cx="3426140" cy="4193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69866" bIns="0" numCol="1" spcCol="1270" anchor="b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b="1" kern="1200" dirty="0" smtClean="0">
              <a:latin typeface="Myriad Pro" pitchFamily="34" charset="0"/>
            </a:rPr>
            <a:t>1. Requisitos quantitativos</a:t>
          </a:r>
          <a:endParaRPr lang="pt-PT" sz="2000" b="1" kern="1200" dirty="0">
            <a:latin typeface="Myriad Pro" pitchFamily="34" charset="0"/>
          </a:endParaRPr>
        </a:p>
      </dsp:txBody>
      <dsp:txXfrm>
        <a:off x="-1418348" y="2069949"/>
        <a:ext cx="3426140" cy="419375"/>
      </dsp:txXfrm>
    </dsp:sp>
    <dsp:sp modelId="{485C4647-08B5-4F83-BBD1-037AD0A6861B}">
      <dsp:nvSpPr>
        <dsp:cNvPr id="0" name=""/>
        <dsp:cNvSpPr/>
      </dsp:nvSpPr>
      <dsp:spPr>
        <a:xfrm>
          <a:off x="678103" y="566566"/>
          <a:ext cx="1608396" cy="34261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369866" rIns="10668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500" kern="1200" dirty="0" smtClean="0">
              <a:latin typeface="Myriad Pro" pitchFamily="34" charset="0"/>
            </a:rPr>
            <a:t>Provisões técnicas</a:t>
          </a:r>
          <a:endParaRPr lang="pt-PT" sz="1500" kern="1200" dirty="0">
            <a:latin typeface="Myriad Pro" pitchFamily="34" charset="0"/>
          </a:endParaRP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t-PT" sz="700" kern="1200" dirty="0">
            <a:latin typeface="Myriad Pro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500" kern="1200" dirty="0" smtClean="0">
              <a:latin typeface="Myriad Pro" pitchFamily="34" charset="0"/>
            </a:rPr>
            <a:t>Requisitos de capital (SCR e MCR)</a:t>
          </a:r>
          <a:endParaRPr lang="pt-PT" sz="1500" kern="1200" dirty="0">
            <a:latin typeface="Myriad Pro" pitchFamily="34" charset="0"/>
          </a:endParaRP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t-PT" sz="700" kern="1200" dirty="0">
            <a:latin typeface="Myriad Pro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500" kern="1200" dirty="0" smtClean="0">
              <a:latin typeface="Myriad Pro" pitchFamily="34" charset="0"/>
            </a:rPr>
            <a:t>Investimentos</a:t>
          </a:r>
          <a:endParaRPr lang="pt-PT" sz="1500" kern="1200" dirty="0">
            <a:latin typeface="Myriad Pro" pitchFamily="34" charset="0"/>
          </a:endParaRP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t-PT" sz="700" kern="1200" dirty="0">
            <a:latin typeface="Myriad Pro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500" kern="1200" dirty="0" smtClean="0">
              <a:latin typeface="Myriad Pro" pitchFamily="34" charset="0"/>
            </a:rPr>
            <a:t>Fundos próprios</a:t>
          </a:r>
          <a:endParaRPr lang="pt-PT" sz="1500" kern="1200" dirty="0">
            <a:latin typeface="Myriad Pro" pitchFamily="34" charset="0"/>
          </a:endParaRPr>
        </a:p>
      </dsp:txBody>
      <dsp:txXfrm>
        <a:off x="678103" y="566566"/>
        <a:ext cx="1608396" cy="3426140"/>
      </dsp:txXfrm>
    </dsp:sp>
    <dsp:sp modelId="{B2505CDE-E755-48B3-BEEB-6D9E3DA98E29}">
      <dsp:nvSpPr>
        <dsp:cNvPr id="0" name=""/>
        <dsp:cNvSpPr/>
      </dsp:nvSpPr>
      <dsp:spPr>
        <a:xfrm flipH="1" flipV="1">
          <a:off x="21356" y="399780"/>
          <a:ext cx="832955" cy="65170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41C8F86-7F7F-4403-8048-3BEC12798387}">
      <dsp:nvSpPr>
        <dsp:cNvPr id="0" name=""/>
        <dsp:cNvSpPr/>
      </dsp:nvSpPr>
      <dsp:spPr>
        <a:xfrm rot="16200000">
          <a:off x="1389612" y="2069949"/>
          <a:ext cx="3426140" cy="4193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69866" bIns="0" numCol="1" spcCol="1270" anchor="b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b="1" kern="1200" dirty="0" smtClean="0">
              <a:latin typeface="Myriad Pro" pitchFamily="34" charset="0"/>
            </a:rPr>
            <a:t>2. Requisitos qualitativos</a:t>
          </a:r>
          <a:endParaRPr lang="pt-PT" sz="2000" b="1" kern="1200" dirty="0">
            <a:latin typeface="Myriad Pro" pitchFamily="34" charset="0"/>
          </a:endParaRPr>
        </a:p>
      </dsp:txBody>
      <dsp:txXfrm>
        <a:off x="1389612" y="2069949"/>
        <a:ext cx="3426140" cy="419375"/>
      </dsp:txXfrm>
    </dsp:sp>
    <dsp:sp modelId="{0F4179E8-8997-4DFC-9073-CF1A5A2D6C9A}">
      <dsp:nvSpPr>
        <dsp:cNvPr id="0" name=""/>
        <dsp:cNvSpPr/>
      </dsp:nvSpPr>
      <dsp:spPr>
        <a:xfrm>
          <a:off x="3486064" y="566566"/>
          <a:ext cx="1608396" cy="34261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369866" rIns="10668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500" b="1" kern="1200" dirty="0" smtClean="0">
              <a:solidFill>
                <a:srgbClr val="FFC000"/>
              </a:solidFill>
              <a:latin typeface="Myriad Pro" pitchFamily="34" charset="0"/>
            </a:rPr>
            <a:t>Sistema de governação</a:t>
          </a:r>
          <a:endParaRPr lang="pt-PT" sz="1500" b="1" kern="1200" dirty="0">
            <a:solidFill>
              <a:srgbClr val="FFC000"/>
            </a:solidFill>
            <a:latin typeface="Myriad Pro" pitchFamily="34" charset="0"/>
          </a:endParaRPr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t-PT" sz="600" kern="1200" dirty="0">
            <a:latin typeface="Myriad Pro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500" b="1" kern="1200" dirty="0" smtClean="0">
              <a:solidFill>
                <a:srgbClr val="FFC000"/>
              </a:solidFill>
              <a:latin typeface="Myriad Pro" pitchFamily="34" charset="0"/>
            </a:rPr>
            <a:t>Gestão de riscos e Controlo interno</a:t>
          </a:r>
          <a:endParaRPr lang="pt-PT" sz="1500" b="1" kern="1200" dirty="0">
            <a:solidFill>
              <a:srgbClr val="FFC000"/>
            </a:solidFill>
            <a:latin typeface="Myriad Pro" pitchFamily="34" charset="0"/>
          </a:endParaRPr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t-PT" sz="600" kern="1200" dirty="0">
            <a:latin typeface="Myriad Pro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500" kern="1200" dirty="0" smtClean="0">
              <a:latin typeface="Myriad Pro" pitchFamily="34" charset="0"/>
            </a:rPr>
            <a:t>Autoavaliação do risco e da solvência (ORSA)</a:t>
          </a:r>
          <a:endParaRPr lang="pt-PT" sz="1500" kern="1200" dirty="0">
            <a:latin typeface="Myriad Pro" pitchFamily="34" charset="0"/>
          </a:endParaRPr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t-PT" sz="600" kern="1200" dirty="0">
            <a:latin typeface="Myriad Pro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500" kern="1200" dirty="0" smtClean="0">
              <a:latin typeface="Myriad Pro" pitchFamily="34" charset="0"/>
            </a:rPr>
            <a:t>Processo de supervisão</a:t>
          </a:r>
          <a:endParaRPr lang="pt-PT" sz="1500" kern="1200" dirty="0">
            <a:latin typeface="Myriad Pro" pitchFamily="34" charset="0"/>
          </a:endParaRPr>
        </a:p>
      </dsp:txBody>
      <dsp:txXfrm>
        <a:off x="3486064" y="566566"/>
        <a:ext cx="1608396" cy="3426140"/>
      </dsp:txXfrm>
    </dsp:sp>
    <dsp:sp modelId="{20090401-4B25-4865-B5D3-75BDAF7EA138}">
      <dsp:nvSpPr>
        <dsp:cNvPr id="0" name=""/>
        <dsp:cNvSpPr/>
      </dsp:nvSpPr>
      <dsp:spPr>
        <a:xfrm flipH="1" flipV="1">
          <a:off x="2829317" y="399780"/>
          <a:ext cx="832955" cy="65170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731BBF1-22B1-4C76-9BAA-83BAF797AD87}">
      <dsp:nvSpPr>
        <dsp:cNvPr id="0" name=""/>
        <dsp:cNvSpPr/>
      </dsp:nvSpPr>
      <dsp:spPr>
        <a:xfrm rot="16200000">
          <a:off x="4130997" y="2069949"/>
          <a:ext cx="3426140" cy="4193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69866" bIns="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b="1" kern="1200" smtClean="0">
              <a:latin typeface="Myriad Pro" pitchFamily="34" charset="0"/>
            </a:rPr>
            <a:t>3. Reporte </a:t>
          </a:r>
          <a:r>
            <a:rPr lang="pt-PT" sz="2000" b="1" kern="1200" dirty="0" smtClean="0">
              <a:latin typeface="Myriad Pro" pitchFamily="34" charset="0"/>
            </a:rPr>
            <a:t>e disciplina de mercado</a:t>
          </a:r>
          <a:endParaRPr lang="pt-PT" sz="2000" b="1" kern="1200" dirty="0">
            <a:latin typeface="Myriad Pro" pitchFamily="34" charset="0"/>
          </a:endParaRPr>
        </a:p>
      </dsp:txBody>
      <dsp:txXfrm>
        <a:off x="4130997" y="2069949"/>
        <a:ext cx="3426140" cy="419375"/>
      </dsp:txXfrm>
    </dsp:sp>
    <dsp:sp modelId="{2BF47678-6CA1-457E-8666-72E881E445CB}">
      <dsp:nvSpPr>
        <dsp:cNvPr id="0" name=""/>
        <dsp:cNvSpPr/>
      </dsp:nvSpPr>
      <dsp:spPr>
        <a:xfrm>
          <a:off x="6294025" y="566566"/>
          <a:ext cx="1608396" cy="34261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369866" rIns="10668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500" kern="1200" dirty="0" smtClean="0">
              <a:latin typeface="Myriad Pro" pitchFamily="34" charset="0"/>
            </a:rPr>
            <a:t>Divulgação </a:t>
          </a:r>
          <a:r>
            <a:rPr lang="pt-PT" sz="1500" kern="1200" dirty="0" smtClean="0">
              <a:latin typeface="Myriad Pro" pitchFamily="34" charset="0"/>
            </a:rPr>
            <a:t>pública de informação</a:t>
          </a:r>
          <a:endParaRPr lang="pt-PT" sz="1500" kern="1200" dirty="0">
            <a:latin typeface="Myriad Pro" pitchFamily="34" charset="0"/>
          </a:endParaRPr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t-PT" sz="600" kern="1200" dirty="0">
            <a:latin typeface="Myriad Pro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500" kern="1200" dirty="0" smtClean="0">
              <a:latin typeface="Myriad Pro" pitchFamily="34" charset="0"/>
            </a:rPr>
            <a:t>Transparência</a:t>
          </a:r>
          <a:endParaRPr lang="pt-PT" sz="1500" kern="1200" dirty="0">
            <a:latin typeface="Myriad Pro" pitchFamily="34" charset="0"/>
          </a:endParaRPr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t-PT" sz="600" kern="1200" dirty="0">
            <a:latin typeface="Myriad Pro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500" kern="1200" dirty="0" smtClean="0">
              <a:latin typeface="Myriad Pro" pitchFamily="34" charset="0"/>
            </a:rPr>
            <a:t>Reporte harmonizado aos supervisores</a:t>
          </a:r>
          <a:endParaRPr lang="pt-PT" sz="1500" kern="1200" dirty="0">
            <a:latin typeface="Myriad Pro" pitchFamily="34" charset="0"/>
          </a:endParaRPr>
        </a:p>
      </dsp:txBody>
      <dsp:txXfrm>
        <a:off x="6294025" y="566566"/>
        <a:ext cx="1608396" cy="3426140"/>
      </dsp:txXfrm>
    </dsp:sp>
    <dsp:sp modelId="{153923D5-F809-40E5-A31D-B55F6F9565D2}">
      <dsp:nvSpPr>
        <dsp:cNvPr id="0" name=""/>
        <dsp:cNvSpPr/>
      </dsp:nvSpPr>
      <dsp:spPr>
        <a:xfrm flipH="1" flipV="1">
          <a:off x="5637278" y="399780"/>
          <a:ext cx="832955" cy="65170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28B6A9-AD56-4471-8CA3-863FCFFA9794}">
      <dsp:nvSpPr>
        <dsp:cNvPr id="0" name=""/>
        <dsp:cNvSpPr/>
      </dsp:nvSpPr>
      <dsp:spPr>
        <a:xfrm>
          <a:off x="3050" y="0"/>
          <a:ext cx="2934890" cy="2808312"/>
        </a:xfrm>
        <a:prstGeom prst="roundRect">
          <a:avLst>
            <a:gd name="adj" fmla="val 10000"/>
          </a:avLst>
        </a:prstGeom>
        <a:solidFill>
          <a:schemeClr val="tx2"/>
        </a:solidFill>
        <a:ln w="25400">
          <a:solidFill>
            <a:schemeClr val="tx2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2400" b="1" kern="1200" dirty="0" smtClean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b="1" kern="1200" dirty="0" smtClean="0">
              <a:solidFill>
                <a:schemeClr val="bg1"/>
              </a:solidFill>
              <a:latin typeface="Myriad Pro" pitchFamily="34" charset="0"/>
              <a:cs typeface="Arial" panose="020B0604020202020204" pitchFamily="34" charset="0"/>
            </a:rPr>
            <a:t>Sistema de gestão de riscos</a:t>
          </a:r>
          <a:endParaRPr lang="pt-PT" sz="2400" b="1" kern="1200" dirty="0">
            <a:solidFill>
              <a:schemeClr val="bg1"/>
            </a:solidFill>
            <a:latin typeface="Myriad Pro" pitchFamily="34" charset="0"/>
            <a:cs typeface="Arial" panose="020B0604020202020204" pitchFamily="34" charset="0"/>
          </a:endParaRPr>
        </a:p>
      </dsp:txBody>
      <dsp:txXfrm>
        <a:off x="3050" y="0"/>
        <a:ext cx="2934890" cy="842493"/>
      </dsp:txXfrm>
    </dsp:sp>
    <dsp:sp modelId="{020AED3F-2AA2-4B39-9CCD-B9F1AE38E375}">
      <dsp:nvSpPr>
        <dsp:cNvPr id="0" name=""/>
        <dsp:cNvSpPr/>
      </dsp:nvSpPr>
      <dsp:spPr>
        <a:xfrm>
          <a:off x="296540" y="1368145"/>
          <a:ext cx="2347912" cy="657236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800" b="1" kern="1200" dirty="0" smtClean="0">
              <a:latin typeface="Myriad Pro" pitchFamily="34" charset="0"/>
              <a:cs typeface="Arial" panose="020B0604020202020204" pitchFamily="34" charset="0"/>
            </a:rPr>
            <a:t>Função de gestão de riscos</a:t>
          </a:r>
          <a:endParaRPr lang="pt-PT" sz="1800" b="1" kern="1200" dirty="0">
            <a:latin typeface="Myriad Pro" pitchFamily="34" charset="0"/>
            <a:cs typeface="Arial" panose="020B0604020202020204" pitchFamily="34" charset="0"/>
          </a:endParaRPr>
        </a:p>
      </dsp:txBody>
      <dsp:txXfrm>
        <a:off x="315790" y="1387395"/>
        <a:ext cx="2309412" cy="618736"/>
      </dsp:txXfrm>
    </dsp:sp>
    <dsp:sp modelId="{DBEB7F2A-635D-42C1-A595-7ADC6C6AE0DE}">
      <dsp:nvSpPr>
        <dsp:cNvPr id="0" name=""/>
        <dsp:cNvSpPr/>
      </dsp:nvSpPr>
      <dsp:spPr>
        <a:xfrm>
          <a:off x="3158058" y="0"/>
          <a:ext cx="2934890" cy="2808312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25400">
          <a:solidFill>
            <a:schemeClr val="tx2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2400" b="1" kern="1200" dirty="0" smtClean="0">
            <a:solidFill>
              <a:schemeClr val="bg1"/>
            </a:solidFill>
            <a:latin typeface="Myriad Pro" pitchFamily="34" charset="0"/>
            <a:cs typeface="Arial" panose="020B0604020202020204" pitchFamily="34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b="1" kern="1200" dirty="0" smtClean="0">
              <a:solidFill>
                <a:schemeClr val="bg1"/>
              </a:solidFill>
              <a:latin typeface="Myriad Pro" pitchFamily="34" charset="0"/>
              <a:cs typeface="Arial" panose="020B0604020202020204" pitchFamily="34" charset="0"/>
            </a:rPr>
            <a:t>Sistema de controlo interno</a:t>
          </a:r>
          <a:endParaRPr lang="pt-PT" sz="2400" b="1" kern="1200" dirty="0">
            <a:solidFill>
              <a:schemeClr val="bg1"/>
            </a:solidFill>
            <a:latin typeface="Myriad Pro" pitchFamily="34" charset="0"/>
            <a:cs typeface="Arial" panose="020B0604020202020204" pitchFamily="34" charset="0"/>
          </a:endParaRPr>
        </a:p>
      </dsp:txBody>
      <dsp:txXfrm>
        <a:off x="3158058" y="0"/>
        <a:ext cx="2934890" cy="842493"/>
      </dsp:txXfrm>
    </dsp:sp>
    <dsp:sp modelId="{6079A3E1-4DAF-4901-ABF1-16CB912BCB9C}">
      <dsp:nvSpPr>
        <dsp:cNvPr id="0" name=""/>
        <dsp:cNvSpPr/>
      </dsp:nvSpPr>
      <dsp:spPr>
        <a:xfrm>
          <a:off x="3451547" y="1224139"/>
          <a:ext cx="2347912" cy="945248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800" b="1" kern="1200" dirty="0" smtClean="0">
              <a:latin typeface="Myriad Pro" pitchFamily="34" charset="0"/>
              <a:cs typeface="Arial" panose="020B0604020202020204" pitchFamily="34" charset="0"/>
            </a:rPr>
            <a:t>Função de verificação de cumprimento</a:t>
          </a:r>
          <a:endParaRPr lang="pt-PT" sz="1800" b="1" kern="1200" dirty="0">
            <a:latin typeface="Myriad Pro" pitchFamily="34" charset="0"/>
            <a:cs typeface="Arial" panose="020B0604020202020204" pitchFamily="34" charset="0"/>
          </a:endParaRPr>
        </a:p>
      </dsp:txBody>
      <dsp:txXfrm>
        <a:off x="3479232" y="1251824"/>
        <a:ext cx="2292542" cy="8898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76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76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DF3F0B-8F84-4DB7-A5B2-EBE71082EE8B}" type="datetimeFigureOut">
              <a:rPr lang="pt-PT" smtClean="0"/>
              <a:pPr/>
              <a:t>03-04-2018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9444749"/>
            <a:ext cx="2949099" cy="49776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54939" y="9444749"/>
            <a:ext cx="2949099" cy="49776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B16AB2-940C-4429-97D6-714E4D541BC5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799016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369A73-263F-4D9A-A66D-7BB748930B48}" type="datetimeFigureOut">
              <a:rPr lang="pt-PT" smtClean="0"/>
              <a:pPr/>
              <a:t>03-04-2018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80C0C-B982-404D-AB8B-280B68C48B83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1272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noProof="0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80C0C-B982-404D-AB8B-280B68C48B83}" type="slidenum">
              <a:rPr lang="pt-PT" smtClean="0"/>
              <a:pPr/>
              <a:t>1</a:t>
            </a:fld>
            <a:endParaRPr lang="pt-P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80C0C-B982-404D-AB8B-280B68C48B83}" type="slidenum">
              <a:rPr lang="pt-PT" smtClean="0"/>
              <a:pPr/>
              <a:t>10</a:t>
            </a:fld>
            <a:endParaRPr lang="pt-P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aseline="0" noProof="0" dirty="0" smtClean="0">
              <a:solidFill>
                <a:schemeClr val="tx1"/>
              </a:solidFill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AB616-3AA6-45B0-BA43-AB13269092B9}" type="slidenum">
              <a:rPr lang="pt-PT" smtClean="0"/>
              <a:pPr/>
              <a:t>11</a:t>
            </a:fld>
            <a:endParaRPr lang="pt-P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baseline="0" noProof="0" dirty="0" err="1" smtClean="0">
                <a:solidFill>
                  <a:schemeClr val="tx1"/>
                </a:solidFill>
              </a:rPr>
              <a:t>Artigo</a:t>
            </a:r>
            <a:r>
              <a:rPr lang="en-GB" baseline="0" noProof="0" dirty="0" smtClean="0">
                <a:solidFill>
                  <a:schemeClr val="tx1"/>
                </a:solidFill>
              </a:rPr>
              <a:t> 76.º do RJASR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AB616-3AA6-45B0-BA43-AB13269092B9}" type="slidenum">
              <a:rPr lang="pt-PT" smtClean="0"/>
              <a:pPr/>
              <a:t>12</a:t>
            </a:fld>
            <a:endParaRPr lang="pt-P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baseline="0" noProof="0" dirty="0" err="1" smtClean="0">
                <a:solidFill>
                  <a:schemeClr val="tx1"/>
                </a:solidFill>
              </a:rPr>
              <a:t>N.</a:t>
            </a:r>
            <a:r>
              <a:rPr lang="en-GB" baseline="30000" noProof="0" dirty="0" err="1" smtClean="0">
                <a:solidFill>
                  <a:schemeClr val="tx1"/>
                </a:solidFill>
              </a:rPr>
              <a:t>os</a:t>
            </a:r>
            <a:r>
              <a:rPr lang="en-GB" baseline="0" noProof="0" dirty="0" smtClean="0">
                <a:solidFill>
                  <a:schemeClr val="tx1"/>
                </a:solidFill>
              </a:rPr>
              <a:t> 1 e 2 do </a:t>
            </a:r>
            <a:r>
              <a:rPr lang="en-GB" baseline="0" noProof="0" dirty="0" err="1" smtClean="0">
                <a:solidFill>
                  <a:schemeClr val="tx1"/>
                </a:solidFill>
              </a:rPr>
              <a:t>Artigo</a:t>
            </a:r>
            <a:r>
              <a:rPr lang="en-GB" baseline="0" noProof="0" dirty="0" smtClean="0">
                <a:solidFill>
                  <a:schemeClr val="tx1"/>
                </a:solidFill>
              </a:rPr>
              <a:t> 272.º do </a:t>
            </a:r>
            <a:r>
              <a:rPr lang="en-GB" baseline="0" noProof="0" dirty="0" err="1" smtClean="0">
                <a:solidFill>
                  <a:schemeClr val="tx1"/>
                </a:solidFill>
              </a:rPr>
              <a:t>Regulamento</a:t>
            </a:r>
            <a:r>
              <a:rPr lang="en-GB" baseline="0" noProof="0" dirty="0" smtClean="0">
                <a:solidFill>
                  <a:schemeClr val="tx1"/>
                </a:solidFill>
              </a:rPr>
              <a:t> </a:t>
            </a:r>
            <a:r>
              <a:rPr lang="en-GB" baseline="0" noProof="0" dirty="0" err="1" smtClean="0">
                <a:solidFill>
                  <a:schemeClr val="tx1"/>
                </a:solidFill>
              </a:rPr>
              <a:t>Delegado</a:t>
            </a:r>
            <a:endParaRPr lang="en-GB" baseline="0" noProof="0" dirty="0" smtClean="0">
              <a:solidFill>
                <a:schemeClr val="tx1"/>
              </a:solidFill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AB616-3AA6-45B0-BA43-AB13269092B9}" type="slidenum">
              <a:rPr lang="pt-PT" smtClean="0"/>
              <a:pPr/>
              <a:t>13</a:t>
            </a:fld>
            <a:endParaRPr lang="pt-P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noProof="0" dirty="0" err="1" smtClean="0">
                <a:solidFill>
                  <a:schemeClr val="tx1"/>
                </a:solidFill>
              </a:rPr>
              <a:t>N.</a:t>
            </a:r>
            <a:r>
              <a:rPr lang="en-GB" baseline="30000" noProof="0" dirty="0" err="1" smtClean="0">
                <a:solidFill>
                  <a:schemeClr val="tx1"/>
                </a:solidFill>
              </a:rPr>
              <a:t>os</a:t>
            </a:r>
            <a:r>
              <a:rPr lang="en-GB" baseline="0" noProof="0" dirty="0" smtClean="0">
                <a:solidFill>
                  <a:schemeClr val="tx1"/>
                </a:solidFill>
              </a:rPr>
              <a:t> 6 e 7 do </a:t>
            </a:r>
            <a:r>
              <a:rPr lang="en-GB" baseline="0" noProof="0" dirty="0" err="1" smtClean="0">
                <a:solidFill>
                  <a:schemeClr val="tx1"/>
                </a:solidFill>
              </a:rPr>
              <a:t>Artigo</a:t>
            </a:r>
            <a:r>
              <a:rPr lang="en-GB" baseline="0" noProof="0" dirty="0" smtClean="0">
                <a:solidFill>
                  <a:schemeClr val="tx1"/>
                </a:solidFill>
              </a:rPr>
              <a:t> 272.º do </a:t>
            </a:r>
            <a:r>
              <a:rPr lang="en-GB" baseline="0" noProof="0" dirty="0" err="1" smtClean="0">
                <a:solidFill>
                  <a:schemeClr val="tx1"/>
                </a:solidFill>
              </a:rPr>
              <a:t>Regulamento</a:t>
            </a:r>
            <a:r>
              <a:rPr lang="en-GB" baseline="0" noProof="0" dirty="0" smtClean="0">
                <a:solidFill>
                  <a:schemeClr val="tx1"/>
                </a:solidFill>
              </a:rPr>
              <a:t> </a:t>
            </a:r>
            <a:r>
              <a:rPr lang="en-GB" baseline="0" noProof="0" dirty="0" err="1" smtClean="0">
                <a:solidFill>
                  <a:schemeClr val="tx1"/>
                </a:solidFill>
              </a:rPr>
              <a:t>Delegado</a:t>
            </a:r>
            <a:endParaRPr lang="en-GB" baseline="0" noProof="0" dirty="0" smtClean="0">
              <a:solidFill>
                <a:schemeClr val="tx1"/>
              </a:solidFill>
            </a:endParaRPr>
          </a:p>
          <a:p>
            <a:endParaRPr lang="en-GB" baseline="0" noProof="0" dirty="0" smtClean="0">
              <a:solidFill>
                <a:schemeClr val="tx1"/>
              </a:solidFill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AB616-3AA6-45B0-BA43-AB13269092B9}" type="slidenum">
              <a:rPr lang="pt-PT" smtClean="0"/>
              <a:pPr/>
              <a:t>14</a:t>
            </a:fld>
            <a:endParaRPr lang="pt-P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aseline="0" noProof="0" dirty="0" smtClean="0">
              <a:solidFill>
                <a:schemeClr val="tx1"/>
              </a:solidFill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AB616-3AA6-45B0-BA43-AB13269092B9}" type="slidenum">
              <a:rPr lang="pt-PT" smtClean="0"/>
              <a:pPr/>
              <a:t>15</a:t>
            </a:fld>
            <a:endParaRPr lang="pt-PT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noProof="0" dirty="0" err="1" smtClean="0">
                <a:solidFill>
                  <a:schemeClr val="tx1"/>
                </a:solidFill>
              </a:rPr>
              <a:t>N.</a:t>
            </a:r>
            <a:r>
              <a:rPr lang="en-GB" baseline="30000" noProof="0" dirty="0" err="1" smtClean="0">
                <a:solidFill>
                  <a:schemeClr val="tx1"/>
                </a:solidFill>
              </a:rPr>
              <a:t>o</a:t>
            </a:r>
            <a:r>
              <a:rPr lang="en-GB" baseline="0" noProof="0" dirty="0" smtClean="0">
                <a:solidFill>
                  <a:schemeClr val="tx1"/>
                </a:solidFill>
              </a:rPr>
              <a:t> 8 do </a:t>
            </a:r>
            <a:r>
              <a:rPr lang="en-GB" baseline="0" noProof="0" dirty="0" err="1" smtClean="0">
                <a:solidFill>
                  <a:schemeClr val="tx1"/>
                </a:solidFill>
              </a:rPr>
              <a:t>Artigo</a:t>
            </a:r>
            <a:r>
              <a:rPr lang="en-GB" baseline="0" noProof="0" dirty="0" smtClean="0">
                <a:solidFill>
                  <a:schemeClr val="tx1"/>
                </a:solidFill>
              </a:rPr>
              <a:t> 272.º do </a:t>
            </a:r>
            <a:r>
              <a:rPr lang="en-GB" baseline="0" noProof="0" dirty="0" err="1" smtClean="0">
                <a:solidFill>
                  <a:schemeClr val="tx1"/>
                </a:solidFill>
              </a:rPr>
              <a:t>Regulamento</a:t>
            </a:r>
            <a:r>
              <a:rPr lang="en-GB" baseline="0" noProof="0" dirty="0" smtClean="0">
                <a:solidFill>
                  <a:schemeClr val="tx1"/>
                </a:solidFill>
              </a:rPr>
              <a:t> </a:t>
            </a:r>
            <a:r>
              <a:rPr lang="en-GB" baseline="0" noProof="0" dirty="0" err="1" smtClean="0">
                <a:solidFill>
                  <a:schemeClr val="tx1"/>
                </a:solidFill>
              </a:rPr>
              <a:t>Delegado</a:t>
            </a:r>
            <a:endParaRPr lang="en-GB" baseline="0" noProof="0" dirty="0" smtClean="0">
              <a:solidFill>
                <a:schemeClr val="tx1"/>
              </a:solidFill>
            </a:endParaRPr>
          </a:p>
          <a:p>
            <a:endParaRPr lang="en-GB" baseline="0" noProof="0" dirty="0" smtClean="0">
              <a:solidFill>
                <a:schemeClr val="tx1"/>
              </a:solidFill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AB616-3AA6-45B0-BA43-AB13269092B9}" type="slidenum">
              <a:rPr lang="pt-PT" smtClean="0"/>
              <a:pPr/>
              <a:t>16</a:t>
            </a:fld>
            <a:endParaRPr lang="pt-PT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80C0C-B982-404D-AB8B-280B68C48B83}" type="slidenum">
              <a:rPr lang="pt-PT" smtClean="0"/>
              <a:pPr/>
              <a:t>17</a:t>
            </a:fld>
            <a:endParaRPr lang="pt-PT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baseline="0" noProof="0" dirty="0" err="1" smtClean="0">
                <a:solidFill>
                  <a:schemeClr val="tx1"/>
                </a:solidFill>
              </a:rPr>
              <a:t>Artigo</a:t>
            </a:r>
            <a:r>
              <a:rPr lang="en-GB" baseline="0" noProof="0" dirty="0" smtClean="0">
                <a:solidFill>
                  <a:schemeClr val="tx1"/>
                </a:solidFill>
              </a:rPr>
              <a:t> 77.º do </a:t>
            </a:r>
            <a:r>
              <a:rPr lang="en-GB" baseline="0" noProof="0" dirty="0" smtClean="0">
                <a:solidFill>
                  <a:schemeClr val="tx1"/>
                </a:solidFill>
              </a:rPr>
              <a:t>RJASR</a:t>
            </a:r>
          </a:p>
          <a:p>
            <a:r>
              <a:rPr lang="en-GB" baseline="0" noProof="0" dirty="0" err="1" smtClean="0">
                <a:solidFill>
                  <a:schemeClr val="tx1"/>
                </a:solidFill>
              </a:rPr>
              <a:t>Corresponde</a:t>
            </a:r>
            <a:r>
              <a:rPr lang="en-GB" baseline="0" noProof="0" dirty="0" smtClean="0">
                <a:solidFill>
                  <a:schemeClr val="tx1"/>
                </a:solidFill>
              </a:rPr>
              <a:t> à </a:t>
            </a:r>
            <a:r>
              <a:rPr lang="en-GB" baseline="0" noProof="0" dirty="0" err="1" smtClean="0">
                <a:solidFill>
                  <a:schemeClr val="tx1"/>
                </a:solidFill>
              </a:rPr>
              <a:t>figura</a:t>
            </a:r>
            <a:r>
              <a:rPr lang="en-GB" baseline="0" noProof="0" dirty="0" smtClean="0">
                <a:solidFill>
                  <a:schemeClr val="tx1"/>
                </a:solidFill>
              </a:rPr>
              <a:t> do appointed actuary </a:t>
            </a:r>
            <a:r>
              <a:rPr lang="en-GB" baseline="0" noProof="0" dirty="0" err="1" smtClean="0">
                <a:solidFill>
                  <a:schemeClr val="tx1"/>
                </a:solidFill>
              </a:rPr>
              <a:t>referido</a:t>
            </a:r>
            <a:r>
              <a:rPr lang="en-GB" baseline="0" noProof="0" dirty="0" smtClean="0">
                <a:solidFill>
                  <a:schemeClr val="tx1"/>
                </a:solidFill>
              </a:rPr>
              <a:t> no ICP 8 da IAIS.</a:t>
            </a:r>
            <a:endParaRPr lang="en-GB" baseline="0" noProof="0" dirty="0" smtClean="0">
              <a:solidFill>
                <a:schemeClr val="tx1"/>
              </a:solidFill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AB616-3AA6-45B0-BA43-AB13269092B9}" type="slidenum">
              <a:rPr lang="pt-PT" smtClean="0"/>
              <a:pPr/>
              <a:t>18</a:t>
            </a:fld>
            <a:endParaRPr lang="pt-PT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sz="1200" b="1" dirty="0" smtClean="0">
                <a:solidFill>
                  <a:schemeClr val="accent1">
                    <a:lumMod val="50000"/>
                  </a:schemeClr>
                </a:solidFill>
                <a:latin typeface="Myriad Pro" pitchFamily="34" charset="0"/>
              </a:rPr>
              <a:t>NR 6/2016</a:t>
            </a:r>
            <a:endParaRPr lang="en-GB" baseline="0" noProof="0" dirty="0" smtClean="0">
              <a:solidFill>
                <a:schemeClr val="tx1"/>
              </a:solidFill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AB616-3AA6-45B0-BA43-AB13269092B9}" type="slidenum">
              <a:rPr lang="pt-PT" smtClean="0"/>
              <a:pPr/>
              <a:t>19</a:t>
            </a:fld>
            <a:endParaRPr lang="pt-P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aseline="0" noProof="0" dirty="0" smtClean="0">
              <a:solidFill>
                <a:schemeClr val="tx1"/>
              </a:solidFill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AB616-3AA6-45B0-BA43-AB13269092B9}" type="slidenum">
              <a:rPr lang="pt-PT" smtClean="0"/>
              <a:pPr/>
              <a:t>2</a:t>
            </a:fld>
            <a:endParaRPr lang="pt-PT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baseline="0" noProof="0" dirty="0" smtClean="0">
                <a:solidFill>
                  <a:schemeClr val="tx1"/>
                </a:solidFill>
              </a:rPr>
              <a:t>N.</a:t>
            </a:r>
            <a:r>
              <a:rPr lang="en-GB" baseline="30000" noProof="0" dirty="0" smtClean="0">
                <a:solidFill>
                  <a:schemeClr val="tx1"/>
                </a:solidFill>
              </a:rPr>
              <a:t>º</a:t>
            </a:r>
            <a:r>
              <a:rPr lang="en-GB" baseline="0" noProof="0" dirty="0" smtClean="0">
                <a:solidFill>
                  <a:schemeClr val="tx1"/>
                </a:solidFill>
              </a:rPr>
              <a:t> 2 do Art.º 77 do RJASR e </a:t>
            </a:r>
            <a:r>
              <a:rPr lang="en-GB" baseline="0" noProof="0" dirty="0" err="1" smtClean="0">
                <a:solidFill>
                  <a:schemeClr val="tx1"/>
                </a:solidFill>
              </a:rPr>
              <a:t>artigo</a:t>
            </a:r>
            <a:r>
              <a:rPr lang="en-GB" baseline="0" noProof="0" dirty="0" smtClean="0">
                <a:solidFill>
                  <a:schemeClr val="tx1"/>
                </a:solidFill>
              </a:rPr>
              <a:t> 7.º da NR 2/2007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AB616-3AA6-45B0-BA43-AB13269092B9}" type="slidenum">
              <a:rPr lang="pt-PT" smtClean="0"/>
              <a:pPr/>
              <a:t>20</a:t>
            </a:fld>
            <a:endParaRPr lang="pt-PT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noProof="0" dirty="0" err="1" smtClean="0">
                <a:solidFill>
                  <a:schemeClr val="tx1"/>
                </a:solidFill>
              </a:rPr>
              <a:t>Artigo</a:t>
            </a:r>
            <a:r>
              <a:rPr lang="en-GB" baseline="0" noProof="0" dirty="0" smtClean="0">
                <a:solidFill>
                  <a:schemeClr val="tx1"/>
                </a:solidFill>
              </a:rPr>
              <a:t> 9.º e 13.º da NR 2/2007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AB616-3AA6-45B0-BA43-AB13269092B9}" type="slidenum">
              <a:rPr lang="pt-PT" smtClean="0"/>
              <a:pPr/>
              <a:t>21</a:t>
            </a:fld>
            <a:endParaRPr lang="pt-PT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aseline="0" noProof="0" dirty="0" smtClean="0">
              <a:solidFill>
                <a:schemeClr val="tx1"/>
              </a:solidFill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AB616-3AA6-45B0-BA43-AB13269092B9}" type="slidenum">
              <a:rPr lang="pt-PT" smtClean="0"/>
              <a:pPr/>
              <a:t>22</a:t>
            </a:fld>
            <a:endParaRPr lang="pt-PT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noProof="0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80C0C-B982-404D-AB8B-280B68C48B83}" type="slidenum">
              <a:rPr lang="pt-PT" smtClean="0">
                <a:solidFill>
                  <a:prstClr val="black"/>
                </a:solidFill>
              </a:rPr>
              <a:pPr/>
              <a:t>23</a:t>
            </a:fld>
            <a:endParaRPr lang="pt-PT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80C0C-B982-404D-AB8B-280B68C48B83}" type="slidenum">
              <a:rPr lang="pt-PT" smtClean="0"/>
              <a:pPr/>
              <a:t>3</a:t>
            </a:fld>
            <a:endParaRPr lang="pt-P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80C0C-B982-404D-AB8B-280B68C48B83}" type="slidenum">
              <a:rPr lang="pt-PT" smtClean="0"/>
              <a:pPr/>
              <a:t>4</a:t>
            </a:fld>
            <a:endParaRPr lang="pt-P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aseline="0" noProof="0" dirty="0" smtClean="0">
              <a:solidFill>
                <a:schemeClr val="tx1"/>
              </a:solidFill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AB616-3AA6-45B0-BA43-AB13269092B9}" type="slidenum">
              <a:rPr lang="pt-PT" smtClean="0"/>
              <a:pPr/>
              <a:t>5</a:t>
            </a:fld>
            <a:endParaRPr lang="pt-P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aseline="0" noProof="0" dirty="0" smtClean="0">
              <a:solidFill>
                <a:schemeClr val="tx1"/>
              </a:solidFill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AB616-3AA6-45B0-BA43-AB13269092B9}" type="slidenum">
              <a:rPr lang="pt-PT" smtClean="0"/>
              <a:pPr/>
              <a:t>6</a:t>
            </a:fld>
            <a:endParaRPr lang="pt-P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aseline="0" noProof="0" dirty="0" smtClean="0">
              <a:solidFill>
                <a:schemeClr val="tx1"/>
              </a:solidFill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AB616-3AA6-45B0-BA43-AB13269092B9}" type="slidenum">
              <a:rPr lang="pt-PT" smtClean="0"/>
              <a:pPr/>
              <a:t>7</a:t>
            </a:fld>
            <a:endParaRPr lang="pt-P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aseline="0" noProof="0" dirty="0" smtClean="0">
              <a:solidFill>
                <a:schemeClr val="tx1"/>
              </a:solidFill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AB616-3AA6-45B0-BA43-AB13269092B9}" type="slidenum">
              <a:rPr lang="pt-PT" smtClean="0"/>
              <a:pPr/>
              <a:t>8</a:t>
            </a:fld>
            <a:endParaRPr lang="pt-P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aseline="0" noProof="0" dirty="0" smtClean="0">
              <a:solidFill>
                <a:schemeClr val="tx1"/>
              </a:solidFill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AB616-3AA6-45B0-BA43-AB13269092B9}" type="slidenum">
              <a:rPr lang="pt-PT" smtClean="0"/>
              <a:pPr/>
              <a:t>9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498A0-327F-4F7D-8085-FAE678920DA1}" type="datetime1">
              <a:rPr lang="pt-PT" smtClean="0"/>
              <a:pPr/>
              <a:t>03-04-2018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6E965-7293-4CD4-850C-9C2661C22C53}" type="slidenum">
              <a:rPr lang="pt-PT" smtClean="0"/>
              <a:pPr/>
              <a:t>‹nº›</a:t>
            </a:fld>
            <a:endParaRPr lang="pt-PT"/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TextBox 3"/>
          <p:cNvSpPr txBox="1"/>
          <p:nvPr userDrawn="1"/>
        </p:nvSpPr>
        <p:spPr>
          <a:xfrm>
            <a:off x="870573" y="2035165"/>
            <a:ext cx="7261939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E99423"/>
              </a:buClr>
              <a:buFont typeface="Arial"/>
              <a:buChar char="•"/>
            </a:pPr>
            <a:r>
              <a:rPr lang="en-US" sz="13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Lorem</a:t>
            </a:r>
            <a:r>
              <a:rPr lang="en-US" sz="1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en-US" sz="13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ipsum</a:t>
            </a:r>
            <a:r>
              <a:rPr lang="en-US" sz="1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dolor sit </a:t>
            </a:r>
            <a:r>
              <a:rPr lang="en-US" sz="13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amet</a:t>
            </a:r>
            <a:r>
              <a:rPr lang="en-US" sz="1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, </a:t>
            </a:r>
            <a:r>
              <a:rPr lang="en-US" sz="13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consectetur</a:t>
            </a:r>
            <a:r>
              <a:rPr lang="en-US" sz="1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en-US" sz="13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adipiscing</a:t>
            </a:r>
            <a:r>
              <a:rPr lang="en-US" sz="1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en-US" sz="13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elit</a:t>
            </a:r>
            <a:r>
              <a:rPr lang="en-US" sz="1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. </a:t>
            </a:r>
            <a:r>
              <a:rPr lang="en-US" sz="13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Donec</a:t>
            </a:r>
            <a:r>
              <a:rPr lang="en-US" sz="1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en-US" sz="13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vel</a:t>
            </a:r>
            <a:r>
              <a:rPr lang="en-US" sz="1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en-US" sz="13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libero</a:t>
            </a:r>
            <a:r>
              <a:rPr lang="en-US" sz="1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en-US" sz="13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elementum</a:t>
            </a:r>
            <a:r>
              <a:rPr lang="en-US" sz="1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, </a:t>
            </a:r>
            <a:r>
              <a:rPr lang="en-US" sz="13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pretium</a:t>
            </a:r>
            <a:r>
              <a:rPr lang="en-US" sz="1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en-US" sz="13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nunc</a:t>
            </a:r>
            <a:r>
              <a:rPr lang="en-US" sz="1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en-US" sz="13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sed</a:t>
            </a:r>
            <a:r>
              <a:rPr lang="en-US" sz="1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, </a:t>
            </a:r>
            <a:r>
              <a:rPr lang="en-US" sz="13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posuere</a:t>
            </a:r>
            <a:r>
              <a:rPr lang="en-US" sz="1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diam. </a:t>
            </a:r>
            <a:r>
              <a:rPr lang="en-US" sz="13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Nulla</a:t>
            </a:r>
            <a:r>
              <a:rPr lang="en-US" sz="1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en-US" sz="13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leo</a:t>
            </a:r>
            <a:r>
              <a:rPr lang="en-US" sz="1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magna, </a:t>
            </a:r>
            <a:r>
              <a:rPr lang="en-US" sz="13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varius</a:t>
            </a:r>
            <a:r>
              <a:rPr lang="en-US" sz="1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a </a:t>
            </a:r>
            <a:r>
              <a:rPr lang="en-US" sz="13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bibendum</a:t>
            </a:r>
            <a:r>
              <a:rPr lang="en-US" sz="1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vitae, </a:t>
            </a:r>
            <a:r>
              <a:rPr lang="en-US" sz="13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commodo</a:t>
            </a:r>
            <a:r>
              <a:rPr lang="en-US" sz="1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in </a:t>
            </a:r>
            <a:r>
              <a:rPr lang="en-US" sz="13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metus</a:t>
            </a:r>
            <a:r>
              <a:rPr lang="en-US" sz="1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. </a:t>
            </a:r>
            <a:r>
              <a:rPr lang="en-US" sz="13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Mauris</a:t>
            </a:r>
            <a:r>
              <a:rPr lang="en-US" sz="1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vitae </a:t>
            </a:r>
            <a:r>
              <a:rPr lang="en-US" sz="13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tristique</a:t>
            </a:r>
            <a:r>
              <a:rPr lang="en-US" sz="1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en-US" sz="13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urna</a:t>
            </a:r>
            <a:r>
              <a:rPr lang="en-US" sz="1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, </a:t>
            </a:r>
            <a:r>
              <a:rPr lang="en-US" sz="13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sed</a:t>
            </a:r>
            <a:r>
              <a:rPr lang="en-US" sz="1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en-US" sz="13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dapibus</a:t>
            </a:r>
            <a:r>
              <a:rPr lang="en-US" sz="1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mi. </a:t>
            </a:r>
            <a:endParaRPr lang="en-US" sz="1300" dirty="0">
              <a:solidFill>
                <a:schemeClr val="tx1">
                  <a:lumMod val="50000"/>
                  <a:lumOff val="50000"/>
                </a:schemeClr>
              </a:solidFill>
              <a:latin typeface="Verdana"/>
              <a:cs typeface="Verdana"/>
            </a:endParaRPr>
          </a:p>
        </p:txBody>
      </p:sp>
      <p:sp>
        <p:nvSpPr>
          <p:cNvPr id="10" name="TextBox 4"/>
          <p:cNvSpPr txBox="1"/>
          <p:nvPr userDrawn="1"/>
        </p:nvSpPr>
        <p:spPr>
          <a:xfrm>
            <a:off x="870573" y="1196752"/>
            <a:ext cx="7261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004275"/>
                </a:solidFill>
                <a:latin typeface="Verdana"/>
                <a:cs typeface="Verdana"/>
              </a:rPr>
              <a:t>Lorem</a:t>
            </a:r>
            <a:r>
              <a:rPr lang="en-US" b="1" dirty="0" smtClean="0">
                <a:solidFill>
                  <a:srgbClr val="004275"/>
                </a:solidFill>
                <a:latin typeface="Verdana"/>
                <a:cs typeface="Verdana"/>
              </a:rPr>
              <a:t> </a:t>
            </a:r>
            <a:r>
              <a:rPr lang="en-US" b="1" dirty="0" err="1" smtClean="0">
                <a:solidFill>
                  <a:srgbClr val="004275"/>
                </a:solidFill>
                <a:latin typeface="Verdana"/>
                <a:cs typeface="Verdana"/>
              </a:rPr>
              <a:t>ipsum</a:t>
            </a:r>
            <a:r>
              <a:rPr lang="en-US" b="1" dirty="0" smtClean="0">
                <a:solidFill>
                  <a:srgbClr val="004275"/>
                </a:solidFill>
                <a:latin typeface="Verdana"/>
                <a:cs typeface="Verdana"/>
              </a:rPr>
              <a:t> dolor sit </a:t>
            </a:r>
            <a:r>
              <a:rPr lang="en-US" b="1" dirty="0" err="1" smtClean="0">
                <a:solidFill>
                  <a:srgbClr val="004275"/>
                </a:solidFill>
                <a:latin typeface="Verdana"/>
                <a:cs typeface="Verdana"/>
              </a:rPr>
              <a:t>amet</a:t>
            </a:r>
            <a:endParaRPr lang="en-US" b="1" dirty="0">
              <a:solidFill>
                <a:srgbClr val="004275"/>
              </a:solidFill>
              <a:latin typeface="Verdana"/>
              <a:cs typeface="Verdana"/>
            </a:endParaRPr>
          </a:p>
        </p:txBody>
      </p:sp>
      <p:sp>
        <p:nvSpPr>
          <p:cNvPr id="11" name="TextBox 5"/>
          <p:cNvSpPr txBox="1"/>
          <p:nvPr userDrawn="1"/>
        </p:nvSpPr>
        <p:spPr>
          <a:xfrm>
            <a:off x="869328" y="3170812"/>
            <a:ext cx="7261939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E99423"/>
              </a:buClr>
              <a:buFont typeface="Arial"/>
              <a:buChar char="•"/>
            </a:pPr>
            <a:r>
              <a:rPr lang="en-US" sz="13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Lorem</a:t>
            </a:r>
            <a:r>
              <a:rPr lang="en-US" sz="1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en-US" sz="13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ipsum</a:t>
            </a:r>
            <a:r>
              <a:rPr lang="en-US" sz="1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dolor sit </a:t>
            </a:r>
            <a:r>
              <a:rPr lang="en-US" sz="13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amet</a:t>
            </a:r>
            <a:r>
              <a:rPr lang="en-US" sz="1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, </a:t>
            </a:r>
            <a:r>
              <a:rPr lang="en-US" sz="13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consectetur</a:t>
            </a:r>
            <a:r>
              <a:rPr lang="en-US" sz="1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en-US" sz="13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adipiscing</a:t>
            </a:r>
            <a:r>
              <a:rPr lang="en-US" sz="1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en-US" sz="13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elit</a:t>
            </a:r>
            <a:r>
              <a:rPr lang="en-US" sz="1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. </a:t>
            </a:r>
            <a:r>
              <a:rPr lang="en-US" sz="13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Donec</a:t>
            </a:r>
            <a:r>
              <a:rPr lang="en-US" sz="1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en-US" sz="13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vel</a:t>
            </a:r>
            <a:r>
              <a:rPr lang="en-US" sz="1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en-US" sz="13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libero</a:t>
            </a:r>
            <a:r>
              <a:rPr lang="en-US" sz="1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en-US" sz="13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elementum</a:t>
            </a:r>
            <a:r>
              <a:rPr lang="en-US" sz="1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, </a:t>
            </a:r>
            <a:r>
              <a:rPr lang="en-US" sz="13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pretium</a:t>
            </a:r>
            <a:r>
              <a:rPr lang="en-US" sz="1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en-US" sz="13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nunc</a:t>
            </a:r>
            <a:r>
              <a:rPr lang="en-US" sz="1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en-US" sz="13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sed</a:t>
            </a:r>
            <a:r>
              <a:rPr lang="en-US" sz="1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, </a:t>
            </a:r>
            <a:r>
              <a:rPr lang="en-US" sz="13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posuere</a:t>
            </a:r>
            <a:r>
              <a:rPr lang="en-US" sz="1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diam. </a:t>
            </a:r>
            <a:r>
              <a:rPr lang="en-US" sz="13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Nulla</a:t>
            </a:r>
            <a:r>
              <a:rPr lang="en-US" sz="1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en-US" sz="13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leo</a:t>
            </a:r>
            <a:r>
              <a:rPr lang="en-US" sz="1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magna, </a:t>
            </a:r>
            <a:r>
              <a:rPr lang="en-US" sz="13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varius</a:t>
            </a:r>
            <a:r>
              <a:rPr lang="en-US" sz="1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a </a:t>
            </a:r>
            <a:r>
              <a:rPr lang="en-US" sz="13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bibendum</a:t>
            </a:r>
            <a:r>
              <a:rPr lang="en-US" sz="1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vitae, </a:t>
            </a:r>
            <a:r>
              <a:rPr lang="en-US" sz="13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commodo</a:t>
            </a:r>
            <a:r>
              <a:rPr lang="en-US" sz="1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in </a:t>
            </a:r>
            <a:r>
              <a:rPr lang="en-US" sz="13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metus</a:t>
            </a:r>
            <a:r>
              <a:rPr lang="en-US" sz="1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. </a:t>
            </a:r>
            <a:r>
              <a:rPr lang="en-US" sz="13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Mauris</a:t>
            </a:r>
            <a:r>
              <a:rPr lang="en-US" sz="1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vitae </a:t>
            </a:r>
            <a:r>
              <a:rPr lang="en-US" sz="13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tristique</a:t>
            </a:r>
            <a:r>
              <a:rPr lang="en-US" sz="1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en-US" sz="13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urna</a:t>
            </a:r>
            <a:r>
              <a:rPr lang="en-US" sz="1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, </a:t>
            </a:r>
            <a:r>
              <a:rPr lang="en-US" sz="13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sed</a:t>
            </a:r>
            <a:r>
              <a:rPr lang="en-US" sz="1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en-US" sz="13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dapibus</a:t>
            </a:r>
            <a:r>
              <a:rPr lang="en-US" sz="1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 mi. </a:t>
            </a:r>
            <a:endParaRPr lang="en-US" sz="1300" dirty="0">
              <a:solidFill>
                <a:schemeClr val="tx1">
                  <a:lumMod val="50000"/>
                  <a:lumOff val="50000"/>
                </a:schemeClr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5291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ABE3A-0CF1-4093-8CCD-30C37B8B1ED4}" type="datetime1">
              <a:rPr lang="pt-PT" smtClean="0"/>
              <a:pPr/>
              <a:t>03-04-2018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6E965-7293-4CD4-850C-9C2661C22C53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62144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A5578-E2B8-421B-8A26-89B214F9EF23}" type="datetime1">
              <a:rPr lang="pt-PT" smtClean="0"/>
              <a:pPr/>
              <a:t>03-04-2018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6E965-7293-4CD4-850C-9C2661C22C53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168324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498A0-327F-4F7D-8085-FAE678920DA1}" type="datetime1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03-04-2018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6E965-7293-4CD4-850C-9C2661C22C53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TextBox 3"/>
          <p:cNvSpPr txBox="1"/>
          <p:nvPr userDrawn="1"/>
        </p:nvSpPr>
        <p:spPr>
          <a:xfrm>
            <a:off x="870573" y="2035165"/>
            <a:ext cx="7261939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E99423"/>
              </a:buClr>
              <a:buFont typeface="Arial"/>
              <a:buChar char="•"/>
            </a:pPr>
            <a:r>
              <a:rPr lang="en-US" sz="1300" dirty="0" err="1" smtClean="0">
                <a:solidFill>
                  <a:prstClr val="black">
                    <a:lumMod val="50000"/>
                    <a:lumOff val="50000"/>
                  </a:prstClr>
                </a:solidFill>
                <a:latin typeface="Verdana"/>
                <a:cs typeface="Verdana"/>
              </a:rPr>
              <a:t>Lorem</a:t>
            </a:r>
            <a:r>
              <a:rPr lang="en-US" sz="13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Verdana"/>
                <a:cs typeface="Verdana"/>
              </a:rPr>
              <a:t> </a:t>
            </a:r>
            <a:r>
              <a:rPr lang="en-US" sz="1300" dirty="0" err="1" smtClean="0">
                <a:solidFill>
                  <a:prstClr val="black">
                    <a:lumMod val="50000"/>
                    <a:lumOff val="50000"/>
                  </a:prstClr>
                </a:solidFill>
                <a:latin typeface="Verdana"/>
                <a:cs typeface="Verdana"/>
              </a:rPr>
              <a:t>ipsum</a:t>
            </a:r>
            <a:r>
              <a:rPr lang="en-US" sz="13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Verdana"/>
                <a:cs typeface="Verdana"/>
              </a:rPr>
              <a:t> dolor sit </a:t>
            </a:r>
            <a:r>
              <a:rPr lang="en-US" sz="1300" dirty="0" err="1" smtClean="0">
                <a:solidFill>
                  <a:prstClr val="black">
                    <a:lumMod val="50000"/>
                    <a:lumOff val="50000"/>
                  </a:prstClr>
                </a:solidFill>
                <a:latin typeface="Verdana"/>
                <a:cs typeface="Verdana"/>
              </a:rPr>
              <a:t>amet</a:t>
            </a:r>
            <a:r>
              <a:rPr lang="en-US" sz="13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Verdana"/>
                <a:cs typeface="Verdana"/>
              </a:rPr>
              <a:t>, </a:t>
            </a:r>
            <a:r>
              <a:rPr lang="en-US" sz="1300" dirty="0" err="1" smtClean="0">
                <a:solidFill>
                  <a:prstClr val="black">
                    <a:lumMod val="50000"/>
                    <a:lumOff val="50000"/>
                  </a:prstClr>
                </a:solidFill>
                <a:latin typeface="Verdana"/>
                <a:cs typeface="Verdana"/>
              </a:rPr>
              <a:t>consectetur</a:t>
            </a:r>
            <a:r>
              <a:rPr lang="en-US" sz="13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Verdana"/>
                <a:cs typeface="Verdana"/>
              </a:rPr>
              <a:t> </a:t>
            </a:r>
            <a:r>
              <a:rPr lang="en-US" sz="1300" dirty="0" err="1" smtClean="0">
                <a:solidFill>
                  <a:prstClr val="black">
                    <a:lumMod val="50000"/>
                    <a:lumOff val="50000"/>
                  </a:prstClr>
                </a:solidFill>
                <a:latin typeface="Verdana"/>
                <a:cs typeface="Verdana"/>
              </a:rPr>
              <a:t>adipiscing</a:t>
            </a:r>
            <a:r>
              <a:rPr lang="en-US" sz="13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Verdana"/>
                <a:cs typeface="Verdana"/>
              </a:rPr>
              <a:t> </a:t>
            </a:r>
            <a:r>
              <a:rPr lang="en-US" sz="1300" dirty="0" err="1" smtClean="0">
                <a:solidFill>
                  <a:prstClr val="black">
                    <a:lumMod val="50000"/>
                    <a:lumOff val="50000"/>
                  </a:prstClr>
                </a:solidFill>
                <a:latin typeface="Verdana"/>
                <a:cs typeface="Verdana"/>
              </a:rPr>
              <a:t>elit</a:t>
            </a:r>
            <a:r>
              <a:rPr lang="en-US" sz="13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Verdana"/>
                <a:cs typeface="Verdana"/>
              </a:rPr>
              <a:t>. </a:t>
            </a:r>
            <a:r>
              <a:rPr lang="en-US" sz="1300" dirty="0" err="1" smtClean="0">
                <a:solidFill>
                  <a:prstClr val="black">
                    <a:lumMod val="50000"/>
                    <a:lumOff val="50000"/>
                  </a:prstClr>
                </a:solidFill>
                <a:latin typeface="Verdana"/>
                <a:cs typeface="Verdana"/>
              </a:rPr>
              <a:t>Donec</a:t>
            </a:r>
            <a:r>
              <a:rPr lang="en-US" sz="13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Verdana"/>
                <a:cs typeface="Verdana"/>
              </a:rPr>
              <a:t> </a:t>
            </a:r>
            <a:r>
              <a:rPr lang="en-US" sz="1300" dirty="0" err="1" smtClean="0">
                <a:solidFill>
                  <a:prstClr val="black">
                    <a:lumMod val="50000"/>
                    <a:lumOff val="50000"/>
                  </a:prstClr>
                </a:solidFill>
                <a:latin typeface="Verdana"/>
                <a:cs typeface="Verdana"/>
              </a:rPr>
              <a:t>vel</a:t>
            </a:r>
            <a:r>
              <a:rPr lang="en-US" sz="13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Verdana"/>
                <a:cs typeface="Verdana"/>
              </a:rPr>
              <a:t> </a:t>
            </a:r>
            <a:r>
              <a:rPr lang="en-US" sz="1300" dirty="0" err="1" smtClean="0">
                <a:solidFill>
                  <a:prstClr val="black">
                    <a:lumMod val="50000"/>
                    <a:lumOff val="50000"/>
                  </a:prstClr>
                </a:solidFill>
                <a:latin typeface="Verdana"/>
                <a:cs typeface="Verdana"/>
              </a:rPr>
              <a:t>libero</a:t>
            </a:r>
            <a:r>
              <a:rPr lang="en-US" sz="13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Verdana"/>
                <a:cs typeface="Verdana"/>
              </a:rPr>
              <a:t> </a:t>
            </a:r>
            <a:r>
              <a:rPr lang="en-US" sz="1300" dirty="0" err="1" smtClean="0">
                <a:solidFill>
                  <a:prstClr val="black">
                    <a:lumMod val="50000"/>
                    <a:lumOff val="50000"/>
                  </a:prstClr>
                </a:solidFill>
                <a:latin typeface="Verdana"/>
                <a:cs typeface="Verdana"/>
              </a:rPr>
              <a:t>elementum</a:t>
            </a:r>
            <a:r>
              <a:rPr lang="en-US" sz="13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Verdana"/>
                <a:cs typeface="Verdana"/>
              </a:rPr>
              <a:t>, </a:t>
            </a:r>
            <a:r>
              <a:rPr lang="en-US" sz="1300" dirty="0" err="1" smtClean="0">
                <a:solidFill>
                  <a:prstClr val="black">
                    <a:lumMod val="50000"/>
                    <a:lumOff val="50000"/>
                  </a:prstClr>
                </a:solidFill>
                <a:latin typeface="Verdana"/>
                <a:cs typeface="Verdana"/>
              </a:rPr>
              <a:t>pretium</a:t>
            </a:r>
            <a:r>
              <a:rPr lang="en-US" sz="13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Verdana"/>
                <a:cs typeface="Verdana"/>
              </a:rPr>
              <a:t> </a:t>
            </a:r>
            <a:r>
              <a:rPr lang="en-US" sz="1300" dirty="0" err="1" smtClean="0">
                <a:solidFill>
                  <a:prstClr val="black">
                    <a:lumMod val="50000"/>
                    <a:lumOff val="50000"/>
                  </a:prstClr>
                </a:solidFill>
                <a:latin typeface="Verdana"/>
                <a:cs typeface="Verdana"/>
              </a:rPr>
              <a:t>nunc</a:t>
            </a:r>
            <a:r>
              <a:rPr lang="en-US" sz="13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Verdana"/>
                <a:cs typeface="Verdana"/>
              </a:rPr>
              <a:t> </a:t>
            </a:r>
            <a:r>
              <a:rPr lang="en-US" sz="1300" dirty="0" err="1" smtClean="0">
                <a:solidFill>
                  <a:prstClr val="black">
                    <a:lumMod val="50000"/>
                    <a:lumOff val="50000"/>
                  </a:prstClr>
                </a:solidFill>
                <a:latin typeface="Verdana"/>
                <a:cs typeface="Verdana"/>
              </a:rPr>
              <a:t>sed</a:t>
            </a:r>
            <a:r>
              <a:rPr lang="en-US" sz="13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Verdana"/>
                <a:cs typeface="Verdana"/>
              </a:rPr>
              <a:t>, </a:t>
            </a:r>
            <a:r>
              <a:rPr lang="en-US" sz="1300" dirty="0" err="1" smtClean="0">
                <a:solidFill>
                  <a:prstClr val="black">
                    <a:lumMod val="50000"/>
                    <a:lumOff val="50000"/>
                  </a:prstClr>
                </a:solidFill>
                <a:latin typeface="Verdana"/>
                <a:cs typeface="Verdana"/>
              </a:rPr>
              <a:t>posuere</a:t>
            </a:r>
            <a:r>
              <a:rPr lang="en-US" sz="13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Verdana"/>
                <a:cs typeface="Verdana"/>
              </a:rPr>
              <a:t> diam. </a:t>
            </a:r>
            <a:r>
              <a:rPr lang="en-US" sz="1300" dirty="0" err="1" smtClean="0">
                <a:solidFill>
                  <a:prstClr val="black">
                    <a:lumMod val="50000"/>
                    <a:lumOff val="50000"/>
                  </a:prstClr>
                </a:solidFill>
                <a:latin typeface="Verdana"/>
                <a:cs typeface="Verdana"/>
              </a:rPr>
              <a:t>Nulla</a:t>
            </a:r>
            <a:r>
              <a:rPr lang="en-US" sz="13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Verdana"/>
                <a:cs typeface="Verdana"/>
              </a:rPr>
              <a:t> </a:t>
            </a:r>
            <a:r>
              <a:rPr lang="en-US" sz="1300" dirty="0" err="1" smtClean="0">
                <a:solidFill>
                  <a:prstClr val="black">
                    <a:lumMod val="50000"/>
                    <a:lumOff val="50000"/>
                  </a:prstClr>
                </a:solidFill>
                <a:latin typeface="Verdana"/>
                <a:cs typeface="Verdana"/>
              </a:rPr>
              <a:t>leo</a:t>
            </a:r>
            <a:r>
              <a:rPr lang="en-US" sz="13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Verdana"/>
                <a:cs typeface="Verdana"/>
              </a:rPr>
              <a:t> magna, </a:t>
            </a:r>
            <a:r>
              <a:rPr lang="en-US" sz="1300" dirty="0" err="1" smtClean="0">
                <a:solidFill>
                  <a:prstClr val="black">
                    <a:lumMod val="50000"/>
                    <a:lumOff val="50000"/>
                  </a:prstClr>
                </a:solidFill>
                <a:latin typeface="Verdana"/>
                <a:cs typeface="Verdana"/>
              </a:rPr>
              <a:t>varius</a:t>
            </a:r>
            <a:r>
              <a:rPr lang="en-US" sz="13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Verdana"/>
                <a:cs typeface="Verdana"/>
              </a:rPr>
              <a:t> a </a:t>
            </a:r>
            <a:r>
              <a:rPr lang="en-US" sz="1300" dirty="0" err="1" smtClean="0">
                <a:solidFill>
                  <a:prstClr val="black">
                    <a:lumMod val="50000"/>
                    <a:lumOff val="50000"/>
                  </a:prstClr>
                </a:solidFill>
                <a:latin typeface="Verdana"/>
                <a:cs typeface="Verdana"/>
              </a:rPr>
              <a:t>bibendum</a:t>
            </a:r>
            <a:r>
              <a:rPr lang="en-US" sz="13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Verdana"/>
                <a:cs typeface="Verdana"/>
              </a:rPr>
              <a:t> vitae, </a:t>
            </a:r>
            <a:r>
              <a:rPr lang="en-US" sz="1300" dirty="0" err="1" smtClean="0">
                <a:solidFill>
                  <a:prstClr val="black">
                    <a:lumMod val="50000"/>
                    <a:lumOff val="50000"/>
                  </a:prstClr>
                </a:solidFill>
                <a:latin typeface="Verdana"/>
                <a:cs typeface="Verdana"/>
              </a:rPr>
              <a:t>commodo</a:t>
            </a:r>
            <a:r>
              <a:rPr lang="en-US" sz="13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Verdana"/>
                <a:cs typeface="Verdana"/>
              </a:rPr>
              <a:t> in </a:t>
            </a:r>
            <a:r>
              <a:rPr lang="en-US" sz="1300" dirty="0" err="1" smtClean="0">
                <a:solidFill>
                  <a:prstClr val="black">
                    <a:lumMod val="50000"/>
                    <a:lumOff val="50000"/>
                  </a:prstClr>
                </a:solidFill>
                <a:latin typeface="Verdana"/>
                <a:cs typeface="Verdana"/>
              </a:rPr>
              <a:t>metus</a:t>
            </a:r>
            <a:r>
              <a:rPr lang="en-US" sz="13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Verdana"/>
                <a:cs typeface="Verdana"/>
              </a:rPr>
              <a:t>. </a:t>
            </a:r>
            <a:r>
              <a:rPr lang="en-US" sz="1300" dirty="0" err="1" smtClean="0">
                <a:solidFill>
                  <a:prstClr val="black">
                    <a:lumMod val="50000"/>
                    <a:lumOff val="50000"/>
                  </a:prstClr>
                </a:solidFill>
                <a:latin typeface="Verdana"/>
                <a:cs typeface="Verdana"/>
              </a:rPr>
              <a:t>Mauris</a:t>
            </a:r>
            <a:r>
              <a:rPr lang="en-US" sz="13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Verdana"/>
                <a:cs typeface="Verdana"/>
              </a:rPr>
              <a:t> vitae </a:t>
            </a:r>
            <a:r>
              <a:rPr lang="en-US" sz="1300" dirty="0" err="1" smtClean="0">
                <a:solidFill>
                  <a:prstClr val="black">
                    <a:lumMod val="50000"/>
                    <a:lumOff val="50000"/>
                  </a:prstClr>
                </a:solidFill>
                <a:latin typeface="Verdana"/>
                <a:cs typeface="Verdana"/>
              </a:rPr>
              <a:t>tristique</a:t>
            </a:r>
            <a:r>
              <a:rPr lang="en-US" sz="13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Verdana"/>
                <a:cs typeface="Verdana"/>
              </a:rPr>
              <a:t> </a:t>
            </a:r>
            <a:r>
              <a:rPr lang="en-US" sz="1300" dirty="0" err="1" smtClean="0">
                <a:solidFill>
                  <a:prstClr val="black">
                    <a:lumMod val="50000"/>
                    <a:lumOff val="50000"/>
                  </a:prstClr>
                </a:solidFill>
                <a:latin typeface="Verdana"/>
                <a:cs typeface="Verdana"/>
              </a:rPr>
              <a:t>urna</a:t>
            </a:r>
            <a:r>
              <a:rPr lang="en-US" sz="13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Verdana"/>
                <a:cs typeface="Verdana"/>
              </a:rPr>
              <a:t>, </a:t>
            </a:r>
            <a:r>
              <a:rPr lang="en-US" sz="1300" dirty="0" err="1" smtClean="0">
                <a:solidFill>
                  <a:prstClr val="black">
                    <a:lumMod val="50000"/>
                    <a:lumOff val="50000"/>
                  </a:prstClr>
                </a:solidFill>
                <a:latin typeface="Verdana"/>
                <a:cs typeface="Verdana"/>
              </a:rPr>
              <a:t>sed</a:t>
            </a:r>
            <a:r>
              <a:rPr lang="en-US" sz="13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Verdana"/>
                <a:cs typeface="Verdana"/>
              </a:rPr>
              <a:t> </a:t>
            </a:r>
            <a:r>
              <a:rPr lang="en-US" sz="1300" dirty="0" err="1" smtClean="0">
                <a:solidFill>
                  <a:prstClr val="black">
                    <a:lumMod val="50000"/>
                    <a:lumOff val="50000"/>
                  </a:prstClr>
                </a:solidFill>
                <a:latin typeface="Verdana"/>
                <a:cs typeface="Verdana"/>
              </a:rPr>
              <a:t>dapibus</a:t>
            </a:r>
            <a:r>
              <a:rPr lang="en-US" sz="13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Verdana"/>
                <a:cs typeface="Verdana"/>
              </a:rPr>
              <a:t> mi. </a:t>
            </a:r>
            <a:endParaRPr lang="en-US" sz="1300" dirty="0">
              <a:solidFill>
                <a:prstClr val="black">
                  <a:lumMod val="50000"/>
                  <a:lumOff val="50000"/>
                </a:prstClr>
              </a:solidFill>
              <a:latin typeface="Verdana"/>
              <a:cs typeface="Verdana"/>
            </a:endParaRPr>
          </a:p>
        </p:txBody>
      </p:sp>
      <p:sp>
        <p:nvSpPr>
          <p:cNvPr id="10" name="TextBox 4"/>
          <p:cNvSpPr txBox="1"/>
          <p:nvPr userDrawn="1"/>
        </p:nvSpPr>
        <p:spPr>
          <a:xfrm>
            <a:off x="870573" y="1196752"/>
            <a:ext cx="7261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004275"/>
                </a:solidFill>
                <a:latin typeface="Verdana"/>
                <a:cs typeface="Verdana"/>
              </a:rPr>
              <a:t>Lorem</a:t>
            </a:r>
            <a:r>
              <a:rPr lang="en-US" b="1" dirty="0" smtClean="0">
                <a:solidFill>
                  <a:srgbClr val="004275"/>
                </a:solidFill>
                <a:latin typeface="Verdana"/>
                <a:cs typeface="Verdana"/>
              </a:rPr>
              <a:t> </a:t>
            </a:r>
            <a:r>
              <a:rPr lang="en-US" b="1" dirty="0" err="1" smtClean="0">
                <a:solidFill>
                  <a:srgbClr val="004275"/>
                </a:solidFill>
                <a:latin typeface="Verdana"/>
                <a:cs typeface="Verdana"/>
              </a:rPr>
              <a:t>ipsum</a:t>
            </a:r>
            <a:r>
              <a:rPr lang="en-US" b="1" dirty="0" smtClean="0">
                <a:solidFill>
                  <a:srgbClr val="004275"/>
                </a:solidFill>
                <a:latin typeface="Verdana"/>
                <a:cs typeface="Verdana"/>
              </a:rPr>
              <a:t> dolor sit </a:t>
            </a:r>
            <a:r>
              <a:rPr lang="en-US" b="1" dirty="0" err="1" smtClean="0">
                <a:solidFill>
                  <a:srgbClr val="004275"/>
                </a:solidFill>
                <a:latin typeface="Verdana"/>
                <a:cs typeface="Verdana"/>
              </a:rPr>
              <a:t>amet</a:t>
            </a:r>
            <a:endParaRPr lang="en-US" b="1" dirty="0">
              <a:solidFill>
                <a:srgbClr val="004275"/>
              </a:solidFill>
              <a:latin typeface="Verdana"/>
              <a:cs typeface="Verdana"/>
            </a:endParaRPr>
          </a:p>
        </p:txBody>
      </p:sp>
      <p:sp>
        <p:nvSpPr>
          <p:cNvPr id="11" name="TextBox 5"/>
          <p:cNvSpPr txBox="1"/>
          <p:nvPr userDrawn="1"/>
        </p:nvSpPr>
        <p:spPr>
          <a:xfrm>
            <a:off x="869328" y="3170812"/>
            <a:ext cx="7261939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E99423"/>
              </a:buClr>
              <a:buFont typeface="Arial"/>
              <a:buChar char="•"/>
            </a:pPr>
            <a:r>
              <a:rPr lang="en-US" sz="1300" dirty="0" err="1" smtClean="0">
                <a:solidFill>
                  <a:prstClr val="black">
                    <a:lumMod val="50000"/>
                    <a:lumOff val="50000"/>
                  </a:prstClr>
                </a:solidFill>
                <a:latin typeface="Verdana"/>
                <a:cs typeface="Verdana"/>
              </a:rPr>
              <a:t>Lorem</a:t>
            </a:r>
            <a:r>
              <a:rPr lang="en-US" sz="13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Verdana"/>
                <a:cs typeface="Verdana"/>
              </a:rPr>
              <a:t> </a:t>
            </a:r>
            <a:r>
              <a:rPr lang="en-US" sz="1300" dirty="0" err="1" smtClean="0">
                <a:solidFill>
                  <a:prstClr val="black">
                    <a:lumMod val="50000"/>
                    <a:lumOff val="50000"/>
                  </a:prstClr>
                </a:solidFill>
                <a:latin typeface="Verdana"/>
                <a:cs typeface="Verdana"/>
              </a:rPr>
              <a:t>ipsum</a:t>
            </a:r>
            <a:r>
              <a:rPr lang="en-US" sz="13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Verdana"/>
                <a:cs typeface="Verdana"/>
              </a:rPr>
              <a:t> dolor sit </a:t>
            </a:r>
            <a:r>
              <a:rPr lang="en-US" sz="1300" dirty="0" err="1" smtClean="0">
                <a:solidFill>
                  <a:prstClr val="black">
                    <a:lumMod val="50000"/>
                    <a:lumOff val="50000"/>
                  </a:prstClr>
                </a:solidFill>
                <a:latin typeface="Verdana"/>
                <a:cs typeface="Verdana"/>
              </a:rPr>
              <a:t>amet</a:t>
            </a:r>
            <a:r>
              <a:rPr lang="en-US" sz="13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Verdana"/>
                <a:cs typeface="Verdana"/>
              </a:rPr>
              <a:t>, </a:t>
            </a:r>
            <a:r>
              <a:rPr lang="en-US" sz="1300" dirty="0" err="1" smtClean="0">
                <a:solidFill>
                  <a:prstClr val="black">
                    <a:lumMod val="50000"/>
                    <a:lumOff val="50000"/>
                  </a:prstClr>
                </a:solidFill>
                <a:latin typeface="Verdana"/>
                <a:cs typeface="Verdana"/>
              </a:rPr>
              <a:t>consectetur</a:t>
            </a:r>
            <a:r>
              <a:rPr lang="en-US" sz="13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Verdana"/>
                <a:cs typeface="Verdana"/>
              </a:rPr>
              <a:t> </a:t>
            </a:r>
            <a:r>
              <a:rPr lang="en-US" sz="1300" dirty="0" err="1" smtClean="0">
                <a:solidFill>
                  <a:prstClr val="black">
                    <a:lumMod val="50000"/>
                    <a:lumOff val="50000"/>
                  </a:prstClr>
                </a:solidFill>
                <a:latin typeface="Verdana"/>
                <a:cs typeface="Verdana"/>
              </a:rPr>
              <a:t>adipiscing</a:t>
            </a:r>
            <a:r>
              <a:rPr lang="en-US" sz="13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Verdana"/>
                <a:cs typeface="Verdana"/>
              </a:rPr>
              <a:t> </a:t>
            </a:r>
            <a:r>
              <a:rPr lang="en-US" sz="1300" dirty="0" err="1" smtClean="0">
                <a:solidFill>
                  <a:prstClr val="black">
                    <a:lumMod val="50000"/>
                    <a:lumOff val="50000"/>
                  </a:prstClr>
                </a:solidFill>
                <a:latin typeface="Verdana"/>
                <a:cs typeface="Verdana"/>
              </a:rPr>
              <a:t>elit</a:t>
            </a:r>
            <a:r>
              <a:rPr lang="en-US" sz="13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Verdana"/>
                <a:cs typeface="Verdana"/>
              </a:rPr>
              <a:t>. </a:t>
            </a:r>
            <a:r>
              <a:rPr lang="en-US" sz="1300" dirty="0" err="1" smtClean="0">
                <a:solidFill>
                  <a:prstClr val="black">
                    <a:lumMod val="50000"/>
                    <a:lumOff val="50000"/>
                  </a:prstClr>
                </a:solidFill>
                <a:latin typeface="Verdana"/>
                <a:cs typeface="Verdana"/>
              </a:rPr>
              <a:t>Donec</a:t>
            </a:r>
            <a:r>
              <a:rPr lang="en-US" sz="13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Verdana"/>
                <a:cs typeface="Verdana"/>
              </a:rPr>
              <a:t> </a:t>
            </a:r>
            <a:r>
              <a:rPr lang="en-US" sz="1300" dirty="0" err="1" smtClean="0">
                <a:solidFill>
                  <a:prstClr val="black">
                    <a:lumMod val="50000"/>
                    <a:lumOff val="50000"/>
                  </a:prstClr>
                </a:solidFill>
                <a:latin typeface="Verdana"/>
                <a:cs typeface="Verdana"/>
              </a:rPr>
              <a:t>vel</a:t>
            </a:r>
            <a:r>
              <a:rPr lang="en-US" sz="13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Verdana"/>
                <a:cs typeface="Verdana"/>
              </a:rPr>
              <a:t> </a:t>
            </a:r>
            <a:r>
              <a:rPr lang="en-US" sz="1300" dirty="0" err="1" smtClean="0">
                <a:solidFill>
                  <a:prstClr val="black">
                    <a:lumMod val="50000"/>
                    <a:lumOff val="50000"/>
                  </a:prstClr>
                </a:solidFill>
                <a:latin typeface="Verdana"/>
                <a:cs typeface="Verdana"/>
              </a:rPr>
              <a:t>libero</a:t>
            </a:r>
            <a:r>
              <a:rPr lang="en-US" sz="13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Verdana"/>
                <a:cs typeface="Verdana"/>
              </a:rPr>
              <a:t> </a:t>
            </a:r>
            <a:r>
              <a:rPr lang="en-US" sz="1300" dirty="0" err="1" smtClean="0">
                <a:solidFill>
                  <a:prstClr val="black">
                    <a:lumMod val="50000"/>
                    <a:lumOff val="50000"/>
                  </a:prstClr>
                </a:solidFill>
                <a:latin typeface="Verdana"/>
                <a:cs typeface="Verdana"/>
              </a:rPr>
              <a:t>elementum</a:t>
            </a:r>
            <a:r>
              <a:rPr lang="en-US" sz="13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Verdana"/>
                <a:cs typeface="Verdana"/>
              </a:rPr>
              <a:t>, </a:t>
            </a:r>
            <a:r>
              <a:rPr lang="en-US" sz="1300" dirty="0" err="1" smtClean="0">
                <a:solidFill>
                  <a:prstClr val="black">
                    <a:lumMod val="50000"/>
                    <a:lumOff val="50000"/>
                  </a:prstClr>
                </a:solidFill>
                <a:latin typeface="Verdana"/>
                <a:cs typeface="Verdana"/>
              </a:rPr>
              <a:t>pretium</a:t>
            </a:r>
            <a:r>
              <a:rPr lang="en-US" sz="13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Verdana"/>
                <a:cs typeface="Verdana"/>
              </a:rPr>
              <a:t> </a:t>
            </a:r>
            <a:r>
              <a:rPr lang="en-US" sz="1300" dirty="0" err="1" smtClean="0">
                <a:solidFill>
                  <a:prstClr val="black">
                    <a:lumMod val="50000"/>
                    <a:lumOff val="50000"/>
                  </a:prstClr>
                </a:solidFill>
                <a:latin typeface="Verdana"/>
                <a:cs typeface="Verdana"/>
              </a:rPr>
              <a:t>nunc</a:t>
            </a:r>
            <a:r>
              <a:rPr lang="en-US" sz="13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Verdana"/>
                <a:cs typeface="Verdana"/>
              </a:rPr>
              <a:t> </a:t>
            </a:r>
            <a:r>
              <a:rPr lang="en-US" sz="1300" dirty="0" err="1" smtClean="0">
                <a:solidFill>
                  <a:prstClr val="black">
                    <a:lumMod val="50000"/>
                    <a:lumOff val="50000"/>
                  </a:prstClr>
                </a:solidFill>
                <a:latin typeface="Verdana"/>
                <a:cs typeface="Verdana"/>
              </a:rPr>
              <a:t>sed</a:t>
            </a:r>
            <a:r>
              <a:rPr lang="en-US" sz="13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Verdana"/>
                <a:cs typeface="Verdana"/>
              </a:rPr>
              <a:t>, </a:t>
            </a:r>
            <a:r>
              <a:rPr lang="en-US" sz="1300" dirty="0" err="1" smtClean="0">
                <a:solidFill>
                  <a:prstClr val="black">
                    <a:lumMod val="50000"/>
                    <a:lumOff val="50000"/>
                  </a:prstClr>
                </a:solidFill>
                <a:latin typeface="Verdana"/>
                <a:cs typeface="Verdana"/>
              </a:rPr>
              <a:t>posuere</a:t>
            </a:r>
            <a:r>
              <a:rPr lang="en-US" sz="13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Verdana"/>
                <a:cs typeface="Verdana"/>
              </a:rPr>
              <a:t> diam. </a:t>
            </a:r>
            <a:r>
              <a:rPr lang="en-US" sz="1300" dirty="0" err="1" smtClean="0">
                <a:solidFill>
                  <a:prstClr val="black">
                    <a:lumMod val="50000"/>
                    <a:lumOff val="50000"/>
                  </a:prstClr>
                </a:solidFill>
                <a:latin typeface="Verdana"/>
                <a:cs typeface="Verdana"/>
              </a:rPr>
              <a:t>Nulla</a:t>
            </a:r>
            <a:r>
              <a:rPr lang="en-US" sz="13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Verdana"/>
                <a:cs typeface="Verdana"/>
              </a:rPr>
              <a:t> </a:t>
            </a:r>
            <a:r>
              <a:rPr lang="en-US" sz="1300" dirty="0" err="1" smtClean="0">
                <a:solidFill>
                  <a:prstClr val="black">
                    <a:lumMod val="50000"/>
                    <a:lumOff val="50000"/>
                  </a:prstClr>
                </a:solidFill>
                <a:latin typeface="Verdana"/>
                <a:cs typeface="Verdana"/>
              </a:rPr>
              <a:t>leo</a:t>
            </a:r>
            <a:r>
              <a:rPr lang="en-US" sz="13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Verdana"/>
                <a:cs typeface="Verdana"/>
              </a:rPr>
              <a:t> magna, </a:t>
            </a:r>
            <a:r>
              <a:rPr lang="en-US" sz="1300" dirty="0" err="1" smtClean="0">
                <a:solidFill>
                  <a:prstClr val="black">
                    <a:lumMod val="50000"/>
                    <a:lumOff val="50000"/>
                  </a:prstClr>
                </a:solidFill>
                <a:latin typeface="Verdana"/>
                <a:cs typeface="Verdana"/>
              </a:rPr>
              <a:t>varius</a:t>
            </a:r>
            <a:r>
              <a:rPr lang="en-US" sz="13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Verdana"/>
                <a:cs typeface="Verdana"/>
              </a:rPr>
              <a:t> a </a:t>
            </a:r>
            <a:r>
              <a:rPr lang="en-US" sz="1300" dirty="0" err="1" smtClean="0">
                <a:solidFill>
                  <a:prstClr val="black">
                    <a:lumMod val="50000"/>
                    <a:lumOff val="50000"/>
                  </a:prstClr>
                </a:solidFill>
                <a:latin typeface="Verdana"/>
                <a:cs typeface="Verdana"/>
              </a:rPr>
              <a:t>bibendum</a:t>
            </a:r>
            <a:r>
              <a:rPr lang="en-US" sz="13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Verdana"/>
                <a:cs typeface="Verdana"/>
              </a:rPr>
              <a:t> vitae, </a:t>
            </a:r>
            <a:r>
              <a:rPr lang="en-US" sz="1300" dirty="0" err="1" smtClean="0">
                <a:solidFill>
                  <a:prstClr val="black">
                    <a:lumMod val="50000"/>
                    <a:lumOff val="50000"/>
                  </a:prstClr>
                </a:solidFill>
                <a:latin typeface="Verdana"/>
                <a:cs typeface="Verdana"/>
              </a:rPr>
              <a:t>commodo</a:t>
            </a:r>
            <a:r>
              <a:rPr lang="en-US" sz="13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Verdana"/>
                <a:cs typeface="Verdana"/>
              </a:rPr>
              <a:t> in </a:t>
            </a:r>
            <a:r>
              <a:rPr lang="en-US" sz="1300" dirty="0" err="1" smtClean="0">
                <a:solidFill>
                  <a:prstClr val="black">
                    <a:lumMod val="50000"/>
                    <a:lumOff val="50000"/>
                  </a:prstClr>
                </a:solidFill>
                <a:latin typeface="Verdana"/>
                <a:cs typeface="Verdana"/>
              </a:rPr>
              <a:t>metus</a:t>
            </a:r>
            <a:r>
              <a:rPr lang="en-US" sz="13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Verdana"/>
                <a:cs typeface="Verdana"/>
              </a:rPr>
              <a:t>. </a:t>
            </a:r>
            <a:r>
              <a:rPr lang="en-US" sz="1300" dirty="0" err="1" smtClean="0">
                <a:solidFill>
                  <a:prstClr val="black">
                    <a:lumMod val="50000"/>
                    <a:lumOff val="50000"/>
                  </a:prstClr>
                </a:solidFill>
                <a:latin typeface="Verdana"/>
                <a:cs typeface="Verdana"/>
              </a:rPr>
              <a:t>Mauris</a:t>
            </a:r>
            <a:r>
              <a:rPr lang="en-US" sz="13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Verdana"/>
                <a:cs typeface="Verdana"/>
              </a:rPr>
              <a:t> vitae </a:t>
            </a:r>
            <a:r>
              <a:rPr lang="en-US" sz="1300" dirty="0" err="1" smtClean="0">
                <a:solidFill>
                  <a:prstClr val="black">
                    <a:lumMod val="50000"/>
                    <a:lumOff val="50000"/>
                  </a:prstClr>
                </a:solidFill>
                <a:latin typeface="Verdana"/>
                <a:cs typeface="Verdana"/>
              </a:rPr>
              <a:t>tristique</a:t>
            </a:r>
            <a:r>
              <a:rPr lang="en-US" sz="13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Verdana"/>
                <a:cs typeface="Verdana"/>
              </a:rPr>
              <a:t> </a:t>
            </a:r>
            <a:r>
              <a:rPr lang="en-US" sz="1300" dirty="0" err="1" smtClean="0">
                <a:solidFill>
                  <a:prstClr val="black">
                    <a:lumMod val="50000"/>
                    <a:lumOff val="50000"/>
                  </a:prstClr>
                </a:solidFill>
                <a:latin typeface="Verdana"/>
                <a:cs typeface="Verdana"/>
              </a:rPr>
              <a:t>urna</a:t>
            </a:r>
            <a:r>
              <a:rPr lang="en-US" sz="13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Verdana"/>
                <a:cs typeface="Verdana"/>
              </a:rPr>
              <a:t>, </a:t>
            </a:r>
            <a:r>
              <a:rPr lang="en-US" sz="1300" dirty="0" err="1" smtClean="0">
                <a:solidFill>
                  <a:prstClr val="black">
                    <a:lumMod val="50000"/>
                    <a:lumOff val="50000"/>
                  </a:prstClr>
                </a:solidFill>
                <a:latin typeface="Verdana"/>
                <a:cs typeface="Verdana"/>
              </a:rPr>
              <a:t>sed</a:t>
            </a:r>
            <a:r>
              <a:rPr lang="en-US" sz="13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Verdana"/>
                <a:cs typeface="Verdana"/>
              </a:rPr>
              <a:t> </a:t>
            </a:r>
            <a:r>
              <a:rPr lang="en-US" sz="1300" dirty="0" err="1" smtClean="0">
                <a:solidFill>
                  <a:prstClr val="black">
                    <a:lumMod val="50000"/>
                    <a:lumOff val="50000"/>
                  </a:prstClr>
                </a:solidFill>
                <a:latin typeface="Verdana"/>
                <a:cs typeface="Verdana"/>
              </a:rPr>
              <a:t>dapibus</a:t>
            </a:r>
            <a:r>
              <a:rPr lang="en-US" sz="13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Verdana"/>
                <a:cs typeface="Verdana"/>
              </a:rPr>
              <a:t> mi. </a:t>
            </a:r>
            <a:endParaRPr lang="en-US" sz="1300" dirty="0">
              <a:solidFill>
                <a:prstClr val="black">
                  <a:lumMod val="50000"/>
                  <a:lumOff val="50000"/>
                </a:prstClr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5611066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F6E9E-890F-4516-A359-E609692477E1}" type="datetime1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03-04-2018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6E965-7293-4CD4-850C-9C2661C22C53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233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5DA2-7E57-48DB-81BA-7E07E108158B}" type="datetime1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03-04-2018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6E965-7293-4CD4-850C-9C2661C22C53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8408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69847-3A2D-47F1-A826-3D67080DD09B}" type="datetime1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03-04-2018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6E965-7293-4CD4-850C-9C2661C22C53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2021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0D5D1-214D-4752-A8C8-2816B0A1991E}" type="datetime1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03-04-2018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6E965-7293-4CD4-850C-9C2661C22C53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1099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AC116-F8B8-4BCB-AB92-C6725D1BA38B}" type="datetime1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03-04-2018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6E965-7293-4CD4-850C-9C2661C22C53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9757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C3A61-F893-4D16-8DD6-84A4B43F4DEF}" type="datetime1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03-04-2018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6E965-7293-4CD4-850C-9C2661C22C53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9538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C7407-3DE6-469A-9390-B822EE30320F}" type="datetime1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03-04-2018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6E965-7293-4CD4-850C-9C2661C22C53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588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F6E9E-890F-4516-A359-E609692477E1}" type="datetime1">
              <a:rPr lang="pt-PT" smtClean="0"/>
              <a:pPr/>
              <a:t>03-04-2018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6E965-7293-4CD4-850C-9C2661C22C53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04118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uma imagem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FF100-5755-4AFA-96CE-D7ACE01684B2}" type="datetime1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03-04-2018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6E965-7293-4CD4-850C-9C2661C22C53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6475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ABE3A-0CF1-4093-8CCD-30C37B8B1ED4}" type="datetime1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03-04-2018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6E965-7293-4CD4-850C-9C2661C22C53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5543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A5578-E2B8-421B-8A26-89B214F9EF23}" type="datetime1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03-04-2018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6E965-7293-4CD4-850C-9C2661C22C53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9146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97F6-5B2B-4339-8B9A-8F33D03FEB2F}" type="datetimeFigureOut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03-04-2018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6E965-7293-4CD4-850C-9C2661C22C53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ítulo 14"/>
          <p:cNvSpPr>
            <a:spLocks noGrp="1"/>
          </p:cNvSpPr>
          <p:nvPr>
            <p:ph type="title"/>
          </p:nvPr>
        </p:nvSpPr>
        <p:spPr>
          <a:xfrm>
            <a:off x="252000" y="1018923"/>
            <a:ext cx="8640000" cy="523220"/>
          </a:xfrm>
          <a:noFill/>
        </p:spPr>
        <p:txBody>
          <a:bodyPr wrap="square" rtlCol="0">
            <a:spAutoFit/>
          </a:bodyPr>
          <a:lstStyle>
            <a:lvl1pPr>
              <a:defRPr lang="pt-PT" sz="2800" b="1">
                <a:solidFill>
                  <a:srgbClr val="004275"/>
                </a:solidFill>
                <a:latin typeface="Calibri" panose="020F0502020204030204" pitchFamily="34" charset="0"/>
                <a:ea typeface="+mn-ea"/>
                <a:cs typeface="Verdana"/>
              </a:defRPr>
            </a:lvl1pPr>
          </a:lstStyle>
          <a:p>
            <a:pPr marL="0" lvl="0" algn="l"/>
            <a:r>
              <a:rPr lang="pt-PT" dirty="0" smtClean="0"/>
              <a:t>Clique para editar o estilo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156792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95DA2-7E57-48DB-81BA-7E07E108158B}" type="datetime1">
              <a:rPr lang="pt-PT" smtClean="0"/>
              <a:pPr/>
              <a:t>03-04-2018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6E965-7293-4CD4-850C-9C2661C22C53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55380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69847-3A2D-47F1-A826-3D67080DD09B}" type="datetime1">
              <a:rPr lang="pt-PT" smtClean="0"/>
              <a:pPr/>
              <a:t>03-04-2018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6E965-7293-4CD4-850C-9C2661C22C53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09468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0D5D1-214D-4752-A8C8-2816B0A1991E}" type="datetime1">
              <a:rPr lang="pt-PT" smtClean="0"/>
              <a:pPr/>
              <a:t>03-04-2018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6E965-7293-4CD4-850C-9C2661C22C53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5000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AC116-F8B8-4BCB-AB92-C6725D1BA38B}" type="datetime1">
              <a:rPr lang="pt-PT" smtClean="0"/>
              <a:pPr/>
              <a:t>03-04-2018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6E965-7293-4CD4-850C-9C2661C22C53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30111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C3A61-F893-4D16-8DD6-84A4B43F4DEF}" type="datetime1">
              <a:rPr lang="pt-PT" smtClean="0"/>
              <a:pPr/>
              <a:t>03-04-2018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6E965-7293-4CD4-850C-9C2661C22C53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85149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C7407-3DE6-469A-9390-B822EE30320F}" type="datetime1">
              <a:rPr lang="pt-PT" smtClean="0"/>
              <a:pPr/>
              <a:t>03-04-2018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6E965-7293-4CD4-850C-9C2661C22C53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24570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uma imagem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FF100-5755-4AFA-96CE-D7ACE01684B2}" type="datetime1">
              <a:rPr lang="pt-PT" smtClean="0"/>
              <a:pPr/>
              <a:t>03-04-2018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6E965-7293-4CD4-850C-9C2661C22C53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83259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8D9FD-3529-4FC7-864D-CEC848FBC597}" type="datetime1">
              <a:rPr lang="pt-PT" smtClean="0"/>
              <a:pPr/>
              <a:t>03-04-2018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6E965-7293-4CD4-850C-9C2661C22C53}" type="slidenum">
              <a:rPr lang="pt-PT" smtClean="0"/>
              <a:pPr/>
              <a:t>‹nº›</a:t>
            </a:fld>
            <a:endParaRPr lang="pt-PT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990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8D9FD-3529-4FC7-864D-CEC848FBC597}" type="datetime1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03-04-2018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6E965-7293-4CD4-850C-9C2661C22C53}" type="slidenum">
              <a:rPr lang="pt-P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PT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933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5148064" y="2810539"/>
            <a:ext cx="367240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u="sng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Myriad Pro" pitchFamily="34" charset="0"/>
              </a:rPr>
              <a:t>Sessão 1</a:t>
            </a:r>
          </a:p>
          <a:p>
            <a:r>
              <a:rPr lang="pt-PT" sz="28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Myriad Pro" pitchFamily="34" charset="0"/>
              </a:rPr>
              <a:t>Avaliação </a:t>
            </a:r>
            <a:r>
              <a:rPr lang="pt-PT" sz="28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Myriad Pro" pitchFamily="34" charset="0"/>
              </a:rPr>
              <a:t>e gestão de riscos: a relevância da função atuarial</a:t>
            </a:r>
          </a:p>
          <a:p>
            <a:endParaRPr lang="pt-PT" sz="1600" b="1" dirty="0" smtClean="0">
              <a:solidFill>
                <a:schemeClr val="accent6">
                  <a:lumMod val="40000"/>
                  <a:lumOff val="60000"/>
                </a:schemeClr>
              </a:solidFill>
              <a:latin typeface="Myriad Pro" pitchFamily="34" charset="0"/>
            </a:endParaRPr>
          </a:p>
          <a:p>
            <a:endParaRPr lang="pt-PT" sz="1600" b="1" i="1" dirty="0" smtClean="0">
              <a:solidFill>
                <a:schemeClr val="accent6">
                  <a:lumMod val="40000"/>
                  <a:lumOff val="60000"/>
                </a:schemeClr>
              </a:solidFill>
              <a:latin typeface="Myriad Pro" pitchFamily="34" charset="0"/>
            </a:endParaRPr>
          </a:p>
          <a:p>
            <a:endParaRPr lang="pt-PT" sz="1600" b="1" i="1" dirty="0" smtClean="0">
              <a:solidFill>
                <a:schemeClr val="accent6">
                  <a:lumMod val="40000"/>
                  <a:lumOff val="60000"/>
                </a:schemeClr>
              </a:solidFill>
              <a:latin typeface="Myriad Pro" pitchFamily="34" charset="0"/>
            </a:endParaRPr>
          </a:p>
          <a:p>
            <a:pPr algn="r"/>
            <a:r>
              <a:rPr lang="pt-PT" b="1" dirty="0" smtClean="0">
                <a:solidFill>
                  <a:schemeClr val="bg1"/>
                </a:solidFill>
                <a:latin typeface="Myriad Pro" pitchFamily="34" charset="0"/>
              </a:rPr>
              <a:t>José Almaça</a:t>
            </a:r>
          </a:p>
          <a:p>
            <a:pPr algn="r"/>
            <a:r>
              <a:rPr lang="pt-PT" b="1" dirty="0">
                <a:solidFill>
                  <a:schemeClr val="bg1"/>
                </a:solidFill>
                <a:latin typeface="Myriad Pro" pitchFamily="34" charset="0"/>
              </a:rPr>
              <a:t>9</a:t>
            </a:r>
            <a:r>
              <a:rPr lang="pt-PT" b="1" dirty="0" smtClean="0">
                <a:solidFill>
                  <a:schemeClr val="bg1"/>
                </a:solidFill>
                <a:latin typeface="Myriad Pro" pitchFamily="34" charset="0"/>
              </a:rPr>
              <a:t> de abril de 2018</a:t>
            </a:r>
            <a:endParaRPr lang="pt-PT" b="1" dirty="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4499992" y="836712"/>
            <a:ext cx="43924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solidFill>
                  <a:srgbClr val="0070C0"/>
                </a:solidFill>
              </a:rPr>
              <a:t>XIX </a:t>
            </a:r>
            <a:r>
              <a:rPr lang="es-ES" sz="2000" b="1" dirty="0">
                <a:solidFill>
                  <a:srgbClr val="0070C0"/>
                </a:solidFill>
              </a:rPr>
              <a:t>Conferencia Sobre Regulación y Supervisión de </a:t>
            </a:r>
            <a:r>
              <a:rPr lang="es-ES" sz="2000" b="1" dirty="0" smtClean="0">
                <a:solidFill>
                  <a:srgbClr val="0070C0"/>
                </a:solidFill>
              </a:rPr>
              <a:t>Seguros</a:t>
            </a:r>
          </a:p>
          <a:p>
            <a:r>
              <a:rPr lang="es-ES" sz="2000" b="1" i="1" dirty="0" smtClean="0">
                <a:solidFill>
                  <a:srgbClr val="0070C0"/>
                </a:solidFill>
              </a:rPr>
              <a:t>“</a:t>
            </a:r>
            <a:r>
              <a:rPr lang="es-ES" sz="2000" b="1" i="1" dirty="0" err="1" smtClean="0">
                <a:solidFill>
                  <a:srgbClr val="0070C0"/>
                </a:solidFill>
              </a:rPr>
              <a:t>Analisis</a:t>
            </a:r>
            <a:r>
              <a:rPr lang="es-ES" sz="2000" b="1" i="1" dirty="0" smtClean="0">
                <a:solidFill>
                  <a:srgbClr val="0070C0"/>
                </a:solidFill>
              </a:rPr>
              <a:t> y Evaluación de Riesgos en la Industria Aseguradora”</a:t>
            </a:r>
            <a:endParaRPr lang="en-GB" sz="20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27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6E965-7293-4CD4-850C-9C2661C22C53}" type="slidenum">
              <a:rPr lang="pt-PT" smtClean="0"/>
              <a:pPr/>
              <a:t>10</a:t>
            </a:fld>
            <a:endParaRPr lang="pt-PT" dirty="0"/>
          </a:p>
        </p:txBody>
      </p:sp>
      <p:sp>
        <p:nvSpPr>
          <p:cNvPr id="3" name="CaixaDeTexto 2"/>
          <p:cNvSpPr txBox="1"/>
          <p:nvPr/>
        </p:nvSpPr>
        <p:spPr>
          <a:xfrm>
            <a:off x="251520" y="1052736"/>
            <a:ext cx="8640960" cy="5256584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r>
              <a:rPr lang="pt-PT" sz="2800" b="1" dirty="0" smtClean="0">
                <a:solidFill>
                  <a:srgbClr val="005596"/>
                </a:solidFill>
                <a:latin typeface="Myriad Pro" pitchFamily="34" charset="0"/>
              </a:rPr>
              <a:t>Agenda</a:t>
            </a:r>
          </a:p>
          <a:p>
            <a:endParaRPr lang="pt-PT" sz="2400" dirty="0" smtClean="0">
              <a:latin typeface="Myriad Pro" pitchFamily="34" charset="0"/>
            </a:endParaRPr>
          </a:p>
          <a:p>
            <a:endParaRPr lang="pt-PT" sz="2400" dirty="0" smtClean="0">
              <a:latin typeface="Myriad Pro" pitchFamily="34" charset="0"/>
            </a:endParaRPr>
          </a:p>
          <a:p>
            <a:pPr marL="514350" indent="-514350">
              <a:spcAft>
                <a:spcPts val="600"/>
              </a:spcAft>
              <a:buFont typeface="+mj-lt"/>
              <a:buAutoNum type="romanUcPeriod"/>
            </a:pPr>
            <a:r>
              <a:rPr lang="pt-PT" sz="2400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A gestão de riscos no regime </a:t>
            </a:r>
            <a:r>
              <a:rPr lang="pt-PT" sz="2400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europeu Solvência </a:t>
            </a:r>
            <a:r>
              <a:rPr lang="pt-PT" sz="2400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II</a:t>
            </a:r>
          </a:p>
          <a:p>
            <a:pPr marL="514350" indent="-514350">
              <a:spcAft>
                <a:spcPts val="600"/>
              </a:spcAft>
              <a:buFont typeface="+mj-lt"/>
              <a:buAutoNum type="romanUcPeriod"/>
            </a:pPr>
            <a:endParaRPr lang="pt-PT" sz="2400" dirty="0">
              <a:latin typeface="Myriad Pro" pitchFamily="34" charset="0"/>
            </a:endParaRPr>
          </a:p>
          <a:p>
            <a:pPr marL="530225" indent="-514350">
              <a:spcAft>
                <a:spcPts val="600"/>
              </a:spcAft>
              <a:buFont typeface="+mj-lt"/>
              <a:buAutoNum type="romanUcPeriod"/>
              <a:tabLst>
                <a:tab pos="355600" algn="l"/>
              </a:tabLst>
            </a:pPr>
            <a:r>
              <a:rPr lang="pt-PT" sz="2400" b="1" dirty="0">
                <a:latin typeface="Myriad Pro" pitchFamily="34" charset="0"/>
              </a:rPr>
              <a:t>A importância da função atuarial no contexto da avaliação e gestão de riscos</a:t>
            </a:r>
          </a:p>
          <a:p>
            <a:pPr marL="530225" indent="-514350">
              <a:spcAft>
                <a:spcPts val="600"/>
              </a:spcAft>
              <a:buFont typeface="+mj-lt"/>
              <a:buAutoNum type="romanUcPeriod"/>
              <a:tabLst>
                <a:tab pos="355600" algn="l"/>
              </a:tabLst>
            </a:pPr>
            <a:endParaRPr lang="pt-PT" sz="2400" dirty="0">
              <a:solidFill>
                <a:schemeClr val="bg1">
                  <a:lumMod val="50000"/>
                </a:schemeClr>
              </a:solidFill>
              <a:latin typeface="Myriad Pro" pitchFamily="34" charset="0"/>
            </a:endParaRPr>
          </a:p>
          <a:p>
            <a:pPr marL="514350" indent="-514350">
              <a:spcAft>
                <a:spcPts val="600"/>
              </a:spcAft>
              <a:buFont typeface="+mj-lt"/>
              <a:buAutoNum type="romanUcPeriod"/>
            </a:pPr>
            <a:r>
              <a:rPr lang="pt-PT" sz="2400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O papel do atuário </a:t>
            </a:r>
            <a:r>
              <a:rPr lang="pt-PT" sz="2400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responsável no mercado português</a:t>
            </a:r>
            <a:endParaRPr lang="pt-PT" sz="2400" dirty="0">
              <a:solidFill>
                <a:schemeClr val="bg1">
                  <a:lumMod val="50000"/>
                </a:schemeClr>
              </a:solidFill>
              <a:latin typeface="Myriad Pro" pitchFamily="34" charset="0"/>
            </a:endParaRPr>
          </a:p>
          <a:p>
            <a:pPr marL="342900" indent="-342900">
              <a:spcAft>
                <a:spcPts val="600"/>
              </a:spcAft>
              <a:buFont typeface="+mj-lt"/>
              <a:buAutoNum type="romanUcPeriod"/>
            </a:pPr>
            <a:endParaRPr lang="pt-PT" sz="2400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16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Número do Diapositivo 3"/>
          <p:cNvSpPr>
            <a:spLocks noGrp="1"/>
          </p:cNvSpPr>
          <p:nvPr>
            <p:ph type="sldNum" sz="quarter" idx="4294967295"/>
          </p:nvPr>
        </p:nvSpPr>
        <p:spPr>
          <a:xfrm>
            <a:off x="6758400" y="6313220"/>
            <a:ext cx="2133600" cy="365125"/>
          </a:xfrm>
          <a:prstGeom prst="rect">
            <a:avLst/>
          </a:prstGeom>
        </p:spPr>
        <p:txBody>
          <a:bodyPr/>
          <a:lstStyle/>
          <a:p>
            <a:fld id="{63F1900D-C0AF-4C00-8A9A-B77BEF5DA5FD}" type="slidenum">
              <a:rPr lang="pt-PT" smtClean="0">
                <a:solidFill>
                  <a:schemeClr val="accent1">
                    <a:lumMod val="50000"/>
                  </a:schemeClr>
                </a:solidFill>
              </a:rPr>
              <a:pPr/>
              <a:t>11</a:t>
            </a:fld>
            <a:endParaRPr lang="pt-PT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252000" y="1018923"/>
            <a:ext cx="8640000" cy="523220"/>
          </a:xfrm>
        </p:spPr>
        <p:txBody>
          <a:bodyPr>
            <a:normAutofit/>
          </a:bodyPr>
          <a:lstStyle/>
          <a:p>
            <a:pPr lvl="0">
              <a:tabLst>
                <a:tab pos="442913" algn="l"/>
              </a:tabLst>
            </a:pPr>
            <a:r>
              <a:rPr lang="pt-PT" sz="2800" b="1" dirty="0" smtClean="0">
                <a:solidFill>
                  <a:schemeClr val="accent1">
                    <a:lumMod val="50000"/>
                  </a:schemeClr>
                </a:solidFill>
                <a:latin typeface="Myriad Pro" pitchFamily="34" charset="0"/>
              </a:rPr>
              <a:t>Função atuarial: requisitos gerais</a:t>
            </a:r>
            <a:endParaRPr lang="pt-PT" sz="2800" b="1" dirty="0">
              <a:latin typeface="Myriad Pro" pitchFamily="34" charset="0"/>
            </a:endParaRPr>
          </a:p>
        </p:txBody>
      </p:sp>
      <p:sp>
        <p:nvSpPr>
          <p:cNvPr id="6" name="Marcador de Posição do Texto 5"/>
          <p:cNvSpPr>
            <a:spLocks noGrp="1"/>
          </p:cNvSpPr>
          <p:nvPr>
            <p:ph type="body" sz="quarter" idx="4294967295"/>
          </p:nvPr>
        </p:nvSpPr>
        <p:spPr>
          <a:xfrm>
            <a:off x="252000" y="1772816"/>
            <a:ext cx="8640000" cy="4968552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pt-PT" sz="2400" dirty="0" smtClean="0">
                <a:latin typeface="Myriad Pro" pitchFamily="34" charset="0"/>
                <a:cs typeface="Arial" pitchFamily="34" charset="0"/>
              </a:rPr>
              <a:t>Deve ser exercida por pessoas:</a:t>
            </a:r>
          </a:p>
          <a:p>
            <a:pPr lvl="1">
              <a:lnSpc>
                <a:spcPct val="120000"/>
              </a:lnSpc>
            </a:pPr>
            <a:r>
              <a:rPr lang="pt-PT" sz="2400" dirty="0" smtClean="0">
                <a:latin typeface="Myriad Pro" pitchFamily="34" charset="0"/>
                <a:cs typeface="Arial" pitchFamily="34" charset="0"/>
              </a:rPr>
              <a:t>com </a:t>
            </a:r>
            <a:r>
              <a:rPr lang="pt-PT" sz="2400" b="1" dirty="0" smtClean="0">
                <a:latin typeface="Myriad Pro" pitchFamily="34" charset="0"/>
                <a:cs typeface="Arial" pitchFamily="34" charset="0"/>
              </a:rPr>
              <a:t>conhecimentos</a:t>
            </a:r>
            <a:r>
              <a:rPr lang="pt-PT" sz="2400" dirty="0" smtClean="0">
                <a:latin typeface="Myriad Pro" pitchFamily="34" charset="0"/>
                <a:cs typeface="Arial" pitchFamily="34" charset="0"/>
              </a:rPr>
              <a:t> de matemática atuarial e financeira adequados à natureza, dimensão e complexidade dos riscos inerentes à atividade da empresa de seguros</a:t>
            </a:r>
          </a:p>
          <a:p>
            <a:pPr lvl="1">
              <a:lnSpc>
                <a:spcPct val="120000"/>
              </a:lnSpc>
            </a:pPr>
            <a:r>
              <a:rPr lang="pt-PT" sz="2400" dirty="0" smtClean="0">
                <a:latin typeface="Myriad Pro" pitchFamily="34" charset="0"/>
                <a:cs typeface="Arial" pitchFamily="34" charset="0"/>
              </a:rPr>
              <a:t>que demonstrem possuir </a:t>
            </a:r>
            <a:r>
              <a:rPr lang="pt-PT" sz="2400" b="1" dirty="0" smtClean="0">
                <a:latin typeface="Myriad Pro" pitchFamily="34" charset="0"/>
                <a:cs typeface="Arial" pitchFamily="34" charset="0"/>
              </a:rPr>
              <a:t>experiência relevante</a:t>
            </a:r>
            <a:r>
              <a:rPr lang="pt-PT" sz="2400" dirty="0" smtClean="0">
                <a:latin typeface="Myriad Pro" pitchFamily="34" charset="0"/>
                <a:cs typeface="Arial" pitchFamily="34" charset="0"/>
              </a:rPr>
              <a:t> relativamente às normas profissionais e regulamentares aplicáveis</a:t>
            </a:r>
          </a:p>
        </p:txBody>
      </p:sp>
    </p:spTree>
    <p:extLst>
      <p:ext uri="{BB962C8B-B14F-4D97-AF65-F5344CB8AC3E}">
        <p14:creationId xmlns:p14="http://schemas.microsoft.com/office/powerpoint/2010/main" val="96535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Número do Diapositivo 3"/>
          <p:cNvSpPr>
            <a:spLocks noGrp="1"/>
          </p:cNvSpPr>
          <p:nvPr>
            <p:ph type="sldNum" sz="quarter" idx="4294967295"/>
          </p:nvPr>
        </p:nvSpPr>
        <p:spPr>
          <a:xfrm>
            <a:off x="6758400" y="6313220"/>
            <a:ext cx="2133600" cy="365125"/>
          </a:xfrm>
          <a:prstGeom prst="rect">
            <a:avLst/>
          </a:prstGeom>
        </p:spPr>
        <p:txBody>
          <a:bodyPr/>
          <a:lstStyle/>
          <a:p>
            <a:fld id="{63F1900D-C0AF-4C00-8A9A-B77BEF5DA5FD}" type="slidenum">
              <a:rPr lang="pt-PT" smtClean="0">
                <a:solidFill>
                  <a:schemeClr val="accent1">
                    <a:lumMod val="50000"/>
                  </a:schemeClr>
                </a:solidFill>
              </a:rPr>
              <a:pPr/>
              <a:t>12</a:t>
            </a:fld>
            <a:endParaRPr lang="pt-PT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252000" y="1018923"/>
            <a:ext cx="8640000" cy="523220"/>
          </a:xfrm>
        </p:spPr>
        <p:txBody>
          <a:bodyPr>
            <a:normAutofit/>
          </a:bodyPr>
          <a:lstStyle/>
          <a:p>
            <a:pPr lvl="0">
              <a:tabLst>
                <a:tab pos="442913" algn="l"/>
              </a:tabLst>
            </a:pPr>
            <a:r>
              <a:rPr lang="pt-PT" sz="2800" b="1" dirty="0">
                <a:solidFill>
                  <a:schemeClr val="accent1">
                    <a:lumMod val="50000"/>
                  </a:schemeClr>
                </a:solidFill>
                <a:latin typeface="Myriad Pro" pitchFamily="34" charset="0"/>
              </a:rPr>
              <a:t>Função atuarial: </a:t>
            </a:r>
            <a:r>
              <a:rPr lang="pt-PT" sz="2800" b="1" dirty="0" smtClean="0">
                <a:solidFill>
                  <a:schemeClr val="accent1">
                    <a:lumMod val="50000"/>
                  </a:schemeClr>
                </a:solidFill>
                <a:latin typeface="Myriad Pro" pitchFamily="34" charset="0"/>
              </a:rPr>
              <a:t>responsabilidades</a:t>
            </a:r>
            <a:endParaRPr lang="en-GB" sz="2800" b="1" dirty="0">
              <a:latin typeface="Myriad Pro" pitchFamily="34" charset="0"/>
            </a:endParaRPr>
          </a:p>
        </p:txBody>
      </p:sp>
      <p:sp>
        <p:nvSpPr>
          <p:cNvPr id="6" name="Marcador de Posição do Texto 5"/>
          <p:cNvSpPr>
            <a:spLocks noGrp="1"/>
          </p:cNvSpPr>
          <p:nvPr>
            <p:ph type="body" sz="quarter" idx="4294967295"/>
          </p:nvPr>
        </p:nvSpPr>
        <p:spPr>
          <a:xfrm>
            <a:off x="252000" y="1772816"/>
            <a:ext cx="8640000" cy="4968552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pt-PT" sz="2800" dirty="0" smtClean="0">
                <a:latin typeface="Myriad Pro" pitchFamily="34" charset="0"/>
                <a:cs typeface="Arial" pitchFamily="34" charset="0"/>
              </a:rPr>
              <a:t>Responsabilidades relativamente às </a:t>
            </a:r>
            <a:r>
              <a:rPr lang="pt-PT" sz="2800" b="1" dirty="0" smtClean="0">
                <a:latin typeface="Myriad Pro" pitchFamily="34" charset="0"/>
                <a:cs typeface="Arial" pitchFamily="34" charset="0"/>
              </a:rPr>
              <a:t>provisões técnicas</a:t>
            </a:r>
            <a:r>
              <a:rPr lang="pt-PT" sz="2800" dirty="0" smtClean="0">
                <a:latin typeface="Myriad Pro" pitchFamily="34" charset="0"/>
                <a:cs typeface="Arial" pitchFamily="34" charset="0"/>
              </a:rPr>
              <a:t>:</a:t>
            </a:r>
          </a:p>
          <a:p>
            <a:pPr lvl="1">
              <a:lnSpc>
                <a:spcPct val="120000"/>
              </a:lnSpc>
            </a:pPr>
            <a:r>
              <a:rPr lang="pt-PT" sz="2600" dirty="0" smtClean="0">
                <a:latin typeface="Myriad Pro" pitchFamily="34" charset="0"/>
                <a:cs typeface="Arial" pitchFamily="34" charset="0"/>
              </a:rPr>
              <a:t>Coordenação do cálculo</a:t>
            </a:r>
          </a:p>
          <a:p>
            <a:pPr lvl="1">
              <a:lnSpc>
                <a:spcPct val="120000"/>
              </a:lnSpc>
            </a:pPr>
            <a:r>
              <a:rPr lang="pt-PT" sz="2600" dirty="0" smtClean="0">
                <a:latin typeface="Myriad Pro" pitchFamily="34" charset="0"/>
                <a:cs typeface="Arial" pitchFamily="34" charset="0"/>
              </a:rPr>
              <a:t>Assegurar a adequação das metodologias, modelos de base e pressupostos utilizados no cálculo</a:t>
            </a:r>
          </a:p>
          <a:p>
            <a:pPr lvl="1">
              <a:lnSpc>
                <a:spcPct val="120000"/>
              </a:lnSpc>
            </a:pPr>
            <a:r>
              <a:rPr lang="pt-PT" sz="2600" dirty="0">
                <a:latin typeface="Myriad Pro" pitchFamily="34" charset="0"/>
                <a:cs typeface="Arial" pitchFamily="34" charset="0"/>
              </a:rPr>
              <a:t>Avaliar a suficiência e qualidade dos dados </a:t>
            </a:r>
            <a:r>
              <a:rPr lang="pt-PT" sz="2600" dirty="0" smtClean="0">
                <a:latin typeface="Myriad Pro" pitchFamily="34" charset="0"/>
                <a:cs typeface="Arial" pitchFamily="34" charset="0"/>
              </a:rPr>
              <a:t>utilizados </a:t>
            </a:r>
            <a:r>
              <a:rPr lang="pt-PT" sz="2600" dirty="0">
                <a:latin typeface="Myriad Pro" pitchFamily="34" charset="0"/>
                <a:cs typeface="Arial" pitchFamily="34" charset="0"/>
              </a:rPr>
              <a:t>no cálculo</a:t>
            </a:r>
            <a:endParaRPr lang="pt-PT" sz="2600" dirty="0" smtClean="0">
              <a:latin typeface="Myriad Pro" pitchFamily="34" charset="0"/>
              <a:cs typeface="Arial" pitchFamily="34" charset="0"/>
            </a:endParaRPr>
          </a:p>
          <a:p>
            <a:pPr lvl="1">
              <a:lnSpc>
                <a:spcPct val="120000"/>
              </a:lnSpc>
            </a:pPr>
            <a:r>
              <a:rPr lang="pt-PT" sz="2600" dirty="0" smtClean="0">
                <a:latin typeface="Myriad Pro" pitchFamily="34" charset="0"/>
                <a:cs typeface="Arial" pitchFamily="34" charset="0"/>
              </a:rPr>
              <a:t>Comparar o montante da </a:t>
            </a:r>
            <a:r>
              <a:rPr lang="pt-PT" sz="2600" dirty="0">
                <a:latin typeface="Myriad Pro" pitchFamily="34" charset="0"/>
                <a:cs typeface="Arial" pitchFamily="34" charset="0"/>
              </a:rPr>
              <a:t>melhor estimativa com os valores efetivamente </a:t>
            </a:r>
            <a:r>
              <a:rPr lang="pt-PT" sz="2600" dirty="0" smtClean="0">
                <a:latin typeface="Myriad Pro" pitchFamily="34" charset="0"/>
                <a:cs typeface="Arial" pitchFamily="34" charset="0"/>
              </a:rPr>
              <a:t>observados (</a:t>
            </a:r>
            <a:r>
              <a:rPr lang="pt-PT" sz="2600" i="1" dirty="0" err="1" smtClean="0">
                <a:latin typeface="Myriad Pro" pitchFamily="34" charset="0"/>
                <a:cs typeface="Arial" pitchFamily="34" charset="0"/>
              </a:rPr>
              <a:t>back-testing</a:t>
            </a:r>
            <a:r>
              <a:rPr lang="pt-PT" sz="2600" dirty="0">
                <a:latin typeface="Myriad Pro" pitchFamily="34" charset="0"/>
                <a:cs typeface="Arial" pitchFamily="34" charset="0"/>
              </a:rPr>
              <a:t>)</a:t>
            </a:r>
            <a:endParaRPr lang="pt-PT" sz="2600" dirty="0" smtClean="0">
              <a:latin typeface="Myriad Pro" pitchFamily="34" charset="0"/>
              <a:cs typeface="Arial" pitchFamily="34" charset="0"/>
            </a:endParaRPr>
          </a:p>
          <a:p>
            <a:pPr lvl="1">
              <a:lnSpc>
                <a:spcPct val="120000"/>
              </a:lnSpc>
            </a:pPr>
            <a:r>
              <a:rPr lang="pt-PT" sz="2600" dirty="0" smtClean="0">
                <a:latin typeface="Myriad Pro" pitchFamily="34" charset="0"/>
                <a:cs typeface="Arial" pitchFamily="34" charset="0"/>
              </a:rPr>
              <a:t>Informar o órgão de administração sobre o grau de fiabilidade e adequação do cálculo</a:t>
            </a:r>
          </a:p>
          <a:p>
            <a:pPr>
              <a:lnSpc>
                <a:spcPct val="120000"/>
              </a:lnSpc>
            </a:pPr>
            <a:r>
              <a:rPr lang="pt-PT" sz="2800" dirty="0">
                <a:latin typeface="Myriad Pro" pitchFamily="34" charset="0"/>
                <a:cs typeface="Arial" pitchFamily="34" charset="0"/>
              </a:rPr>
              <a:t>Emitir parecer sobre </a:t>
            </a:r>
            <a:r>
              <a:rPr lang="pt-PT" sz="2800" dirty="0" smtClean="0">
                <a:latin typeface="Myriad Pro" pitchFamily="34" charset="0"/>
                <a:cs typeface="Arial" pitchFamily="34" charset="0"/>
              </a:rPr>
              <a:t>as políticas </a:t>
            </a:r>
            <a:r>
              <a:rPr lang="pt-PT" sz="2800" dirty="0">
                <a:latin typeface="Myriad Pro" pitchFamily="34" charset="0"/>
                <a:cs typeface="Arial" pitchFamily="34" charset="0"/>
              </a:rPr>
              <a:t>de </a:t>
            </a:r>
            <a:r>
              <a:rPr lang="pt-PT" sz="2800" b="1" dirty="0" smtClean="0">
                <a:latin typeface="Myriad Pro" pitchFamily="34" charset="0"/>
                <a:cs typeface="Arial" pitchFamily="34" charset="0"/>
              </a:rPr>
              <a:t>subscrição</a:t>
            </a:r>
            <a:r>
              <a:rPr lang="pt-PT" sz="2800" dirty="0" smtClean="0">
                <a:latin typeface="Myriad Pro" pitchFamily="34" charset="0"/>
                <a:cs typeface="Arial" pitchFamily="34" charset="0"/>
              </a:rPr>
              <a:t> e de </a:t>
            </a:r>
            <a:r>
              <a:rPr lang="pt-PT" sz="2800" b="1" dirty="0" smtClean="0">
                <a:latin typeface="Myriad Pro" pitchFamily="34" charset="0"/>
                <a:cs typeface="Arial" pitchFamily="34" charset="0"/>
              </a:rPr>
              <a:t>resseguro</a:t>
            </a:r>
          </a:p>
          <a:p>
            <a:pPr>
              <a:lnSpc>
                <a:spcPct val="120000"/>
              </a:lnSpc>
            </a:pPr>
            <a:r>
              <a:rPr lang="pt-PT" sz="2800" dirty="0" smtClean="0">
                <a:latin typeface="Myriad Pro" pitchFamily="34" charset="0"/>
                <a:cs typeface="Arial" pitchFamily="34" charset="0"/>
              </a:rPr>
              <a:t>Contribuir </a:t>
            </a:r>
            <a:r>
              <a:rPr lang="pt-PT" sz="2800" dirty="0">
                <a:latin typeface="Myriad Pro" pitchFamily="34" charset="0"/>
                <a:cs typeface="Arial" pitchFamily="34" charset="0"/>
              </a:rPr>
              <a:t>para a aplicação efetiva do </a:t>
            </a:r>
            <a:r>
              <a:rPr lang="pt-PT" sz="2800" dirty="0" smtClean="0">
                <a:latin typeface="Myriad Pro" pitchFamily="34" charset="0"/>
                <a:cs typeface="Arial" pitchFamily="34" charset="0"/>
              </a:rPr>
              <a:t>sistema de gestão de riscos, </a:t>
            </a:r>
            <a:r>
              <a:rPr lang="pt-PT" sz="2800" dirty="0">
                <a:latin typeface="Myriad Pro" pitchFamily="34" charset="0"/>
                <a:cs typeface="Arial" pitchFamily="34" charset="0"/>
              </a:rPr>
              <a:t>em especial no que diz respeito </a:t>
            </a:r>
            <a:r>
              <a:rPr lang="pt-PT" sz="2800" dirty="0" smtClean="0">
                <a:latin typeface="Myriad Pro" pitchFamily="34" charset="0"/>
                <a:cs typeface="Arial" pitchFamily="34" charset="0"/>
              </a:rPr>
              <a:t>ao </a:t>
            </a:r>
            <a:r>
              <a:rPr lang="pt-PT" sz="2800" b="1" dirty="0" smtClean="0">
                <a:latin typeface="Myriad Pro" pitchFamily="34" charset="0"/>
                <a:cs typeface="Arial" pitchFamily="34" charset="0"/>
              </a:rPr>
              <a:t>cálculo dos requisitos de capital </a:t>
            </a:r>
            <a:r>
              <a:rPr lang="pt-PT" sz="2800" dirty="0" smtClean="0">
                <a:latin typeface="Myriad Pro" pitchFamily="34" charset="0"/>
                <a:cs typeface="Arial" pitchFamily="34" charset="0"/>
              </a:rPr>
              <a:t>e à </a:t>
            </a:r>
            <a:r>
              <a:rPr lang="pt-PT" sz="2800" b="1" dirty="0" smtClean="0">
                <a:latin typeface="Myriad Pro" pitchFamily="34" charset="0"/>
                <a:cs typeface="Arial" pitchFamily="34" charset="0"/>
              </a:rPr>
              <a:t>autoavaliação do risco e da solvência</a:t>
            </a:r>
            <a:endParaRPr lang="pt-PT" sz="2800" b="1" dirty="0">
              <a:latin typeface="Myriad Pro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4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Número do Diapositivo 3"/>
          <p:cNvSpPr>
            <a:spLocks noGrp="1"/>
          </p:cNvSpPr>
          <p:nvPr>
            <p:ph type="sldNum" sz="quarter" idx="4294967295"/>
          </p:nvPr>
        </p:nvSpPr>
        <p:spPr>
          <a:xfrm>
            <a:off x="6758400" y="6313220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63F1900D-C0AF-4C00-8A9A-B77BEF5DA5FD}" type="slidenum">
              <a:rPr lang="pt-PT" sz="1200" smtClean="0">
                <a:solidFill>
                  <a:schemeClr val="accent1">
                    <a:lumMod val="50000"/>
                  </a:schemeClr>
                </a:solidFill>
              </a:rPr>
              <a:pPr algn="r"/>
              <a:t>13</a:t>
            </a:fld>
            <a:endParaRPr lang="pt-PT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252000" y="1018923"/>
            <a:ext cx="8640000" cy="523220"/>
          </a:xfrm>
        </p:spPr>
        <p:txBody>
          <a:bodyPr>
            <a:normAutofit/>
          </a:bodyPr>
          <a:lstStyle/>
          <a:p>
            <a:pPr lvl="0">
              <a:tabLst>
                <a:tab pos="442913" algn="l"/>
              </a:tabLst>
            </a:pPr>
            <a:r>
              <a:rPr lang="pt-PT" sz="2800" b="1" dirty="0" smtClean="0">
                <a:solidFill>
                  <a:schemeClr val="accent1">
                    <a:lumMod val="50000"/>
                  </a:schemeClr>
                </a:solidFill>
                <a:latin typeface="Myriad Pro" pitchFamily="34" charset="0"/>
              </a:rPr>
              <a:t>Coordenação do calculo das provisões técnicas</a:t>
            </a:r>
            <a:endParaRPr lang="pt-PT" sz="2800" b="1" dirty="0">
              <a:latin typeface="Myriad Pro" pitchFamily="34" charset="0"/>
            </a:endParaRPr>
          </a:p>
        </p:txBody>
      </p:sp>
      <p:sp>
        <p:nvSpPr>
          <p:cNvPr id="6" name="Marcador de Posição do Texto 5"/>
          <p:cNvSpPr>
            <a:spLocks noGrp="1"/>
          </p:cNvSpPr>
          <p:nvPr>
            <p:ph type="body" sz="quarter" idx="4294967295"/>
          </p:nvPr>
        </p:nvSpPr>
        <p:spPr>
          <a:xfrm>
            <a:off x="252000" y="1772816"/>
            <a:ext cx="8640000" cy="496855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pt-PT" sz="2600" dirty="0" smtClean="0">
                <a:latin typeface="Myriad Pro" pitchFamily="34" charset="0"/>
                <a:cs typeface="Arial" pitchFamily="34" charset="0"/>
              </a:rPr>
              <a:t>Tarefas inerentes:</a:t>
            </a:r>
          </a:p>
          <a:p>
            <a:pPr marL="720000" lvl="1">
              <a:lnSpc>
                <a:spcPct val="120000"/>
              </a:lnSpc>
              <a:spcBef>
                <a:spcPts val="0"/>
              </a:spcBef>
            </a:pPr>
            <a:r>
              <a:rPr lang="pt-PT" sz="2200" dirty="0" smtClean="0">
                <a:latin typeface="Myriad Pro" pitchFamily="34" charset="0"/>
                <a:cs typeface="Arial" pitchFamily="34" charset="0"/>
              </a:rPr>
              <a:t>Avaliar a suficiência das provisões técnicas e da conformidade do seu cálculo com as disposições legais</a:t>
            </a:r>
          </a:p>
          <a:p>
            <a:pPr marL="720000" lvl="1">
              <a:lnSpc>
                <a:spcPct val="120000"/>
              </a:lnSpc>
              <a:spcBef>
                <a:spcPts val="0"/>
              </a:spcBef>
            </a:pPr>
            <a:r>
              <a:rPr lang="pt-PT" sz="2200" dirty="0" smtClean="0">
                <a:latin typeface="Myriad Pro" pitchFamily="34" charset="0"/>
                <a:cs typeface="Arial" pitchFamily="34" charset="0"/>
              </a:rPr>
              <a:t>Avaliar a incerteza associada às estimativas</a:t>
            </a:r>
          </a:p>
          <a:p>
            <a:pPr marL="720000" lvl="1">
              <a:lnSpc>
                <a:spcPct val="120000"/>
              </a:lnSpc>
              <a:spcBef>
                <a:spcPts val="0"/>
              </a:spcBef>
            </a:pPr>
            <a:r>
              <a:rPr lang="pt-PT" sz="2200" dirty="0" smtClean="0">
                <a:latin typeface="Myriad Pro" pitchFamily="34" charset="0"/>
                <a:cs typeface="Arial" pitchFamily="34" charset="0"/>
              </a:rPr>
              <a:t>Endereçar as limitações de dados</a:t>
            </a:r>
          </a:p>
          <a:p>
            <a:pPr marL="720000" lvl="1">
              <a:lnSpc>
                <a:spcPct val="120000"/>
              </a:lnSpc>
              <a:spcBef>
                <a:spcPts val="0"/>
              </a:spcBef>
            </a:pPr>
            <a:r>
              <a:rPr lang="pt-PT" sz="2200" dirty="0" smtClean="0">
                <a:latin typeface="Myriad Pro" pitchFamily="34" charset="0"/>
                <a:cs typeface="Arial" pitchFamily="34" charset="0"/>
              </a:rPr>
              <a:t>Assegurar a integração no cálculo de informações relevantes dos mercados financeiros e de dados disponíveis sobre riscos específicos de seguros</a:t>
            </a:r>
          </a:p>
          <a:p>
            <a:pPr marL="720000" lvl="1">
              <a:lnSpc>
                <a:spcPct val="120000"/>
              </a:lnSpc>
              <a:spcBef>
                <a:spcPts val="0"/>
              </a:spcBef>
            </a:pPr>
            <a:r>
              <a:rPr lang="pt-PT" sz="2200" dirty="0" smtClean="0">
                <a:latin typeface="Myriad Pro" pitchFamily="34" charset="0"/>
                <a:cs typeface="Arial" pitchFamily="34" charset="0"/>
              </a:rPr>
              <a:t>Comparar e justificar eventuais diferenças materiais no cálculo de ano para ano</a:t>
            </a:r>
          </a:p>
          <a:p>
            <a:pPr marL="720000" lvl="1">
              <a:lnSpc>
                <a:spcPct val="120000"/>
              </a:lnSpc>
              <a:spcBef>
                <a:spcPts val="0"/>
              </a:spcBef>
            </a:pPr>
            <a:r>
              <a:rPr lang="pt-PT" sz="2200" dirty="0" smtClean="0">
                <a:latin typeface="Myriad Pro" pitchFamily="34" charset="0"/>
                <a:cs typeface="Arial" pitchFamily="34" charset="0"/>
              </a:rPr>
              <a:t>Assegurar a adequação das metodologias e pressupostos às linhas de negócio exploradas e à forma como o negócio é gerido</a:t>
            </a:r>
          </a:p>
        </p:txBody>
      </p:sp>
    </p:spTree>
    <p:extLst>
      <p:ext uri="{BB962C8B-B14F-4D97-AF65-F5344CB8AC3E}">
        <p14:creationId xmlns:p14="http://schemas.microsoft.com/office/powerpoint/2010/main" val="308411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Número do Diapositivo 3"/>
          <p:cNvSpPr>
            <a:spLocks noGrp="1"/>
          </p:cNvSpPr>
          <p:nvPr>
            <p:ph type="sldNum" sz="quarter" idx="4294967295"/>
          </p:nvPr>
        </p:nvSpPr>
        <p:spPr>
          <a:xfrm>
            <a:off x="6758400" y="6313220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63F1900D-C0AF-4C00-8A9A-B77BEF5DA5FD}" type="slidenum">
              <a:rPr lang="pt-PT" sz="1200" smtClean="0">
                <a:solidFill>
                  <a:schemeClr val="accent1">
                    <a:lumMod val="50000"/>
                  </a:schemeClr>
                </a:solidFill>
              </a:rPr>
              <a:pPr algn="r"/>
              <a:t>14</a:t>
            </a:fld>
            <a:endParaRPr lang="pt-PT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0" y="1034312"/>
            <a:ext cx="9144000" cy="492443"/>
          </a:xfrm>
        </p:spPr>
        <p:txBody>
          <a:bodyPr>
            <a:noAutofit/>
          </a:bodyPr>
          <a:lstStyle/>
          <a:p>
            <a:pPr lvl="0">
              <a:tabLst>
                <a:tab pos="442913" algn="l"/>
              </a:tabLst>
            </a:pPr>
            <a:r>
              <a:rPr lang="pt-PT" sz="2800" b="1" dirty="0" smtClean="0">
                <a:solidFill>
                  <a:schemeClr val="accent1">
                    <a:lumMod val="50000"/>
                  </a:schemeClr>
                </a:solidFill>
                <a:latin typeface="Myriad Pro" pitchFamily="34" charset="0"/>
              </a:rPr>
              <a:t>Parecer quanto às políticas de subscrição e de resseguro</a:t>
            </a:r>
            <a:endParaRPr lang="pt-PT" sz="2800" b="1" dirty="0">
              <a:latin typeface="Myriad Pro" pitchFamily="34" charset="0"/>
            </a:endParaRPr>
          </a:p>
        </p:txBody>
      </p:sp>
      <p:sp>
        <p:nvSpPr>
          <p:cNvPr id="6" name="Marcador de Posição do Texto 5"/>
          <p:cNvSpPr>
            <a:spLocks noGrp="1"/>
          </p:cNvSpPr>
          <p:nvPr>
            <p:ph type="body" sz="quarter" idx="4294967295"/>
          </p:nvPr>
        </p:nvSpPr>
        <p:spPr>
          <a:xfrm>
            <a:off x="252000" y="1772816"/>
            <a:ext cx="8640000" cy="4968552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pt-PT" sz="2800" dirty="0" smtClean="0">
                <a:latin typeface="Myriad Pro" pitchFamily="34" charset="0"/>
                <a:cs typeface="Arial" pitchFamily="34" charset="0"/>
              </a:rPr>
              <a:t>Política de subscrição – conclusões sobre:</a:t>
            </a:r>
          </a:p>
          <a:p>
            <a:pPr lvl="1">
              <a:lnSpc>
                <a:spcPct val="120000"/>
              </a:lnSpc>
            </a:pPr>
            <a:r>
              <a:rPr lang="pt-PT" sz="2600" dirty="0">
                <a:latin typeface="Myriad Pro" pitchFamily="34" charset="0"/>
                <a:cs typeface="Arial" pitchFamily="34" charset="0"/>
              </a:rPr>
              <a:t>S</a:t>
            </a:r>
            <a:r>
              <a:rPr lang="pt-PT" sz="2600" dirty="0" smtClean="0">
                <a:latin typeface="Myriad Pro" pitchFamily="34" charset="0"/>
                <a:cs typeface="Arial" pitchFamily="34" charset="0"/>
              </a:rPr>
              <a:t>uficiência dos prémios para cobrir sinistros e despesas futuras</a:t>
            </a:r>
          </a:p>
          <a:p>
            <a:pPr lvl="1">
              <a:lnSpc>
                <a:spcPct val="120000"/>
              </a:lnSpc>
            </a:pPr>
            <a:r>
              <a:rPr lang="pt-PT" sz="2600" dirty="0" smtClean="0">
                <a:latin typeface="Myriad Pro" pitchFamily="34" charset="0"/>
                <a:cs typeface="Arial" pitchFamily="34" charset="0"/>
              </a:rPr>
              <a:t>Efeito </a:t>
            </a:r>
            <a:r>
              <a:rPr lang="pt-PT" sz="2600" dirty="0">
                <a:latin typeface="Myriad Pro" pitchFamily="34" charset="0"/>
                <a:cs typeface="Arial" pitchFamily="34" charset="0"/>
              </a:rPr>
              <a:t>da inflação, do risco legal, da alteração da composição da carteira e dos </a:t>
            </a:r>
            <a:r>
              <a:rPr lang="pt-PT" sz="2600" dirty="0" smtClean="0">
                <a:latin typeface="Myriad Pro" pitchFamily="34" charset="0"/>
                <a:cs typeface="Arial" pitchFamily="34" charset="0"/>
              </a:rPr>
              <a:t>sistemas de </a:t>
            </a:r>
            <a:r>
              <a:rPr lang="pt-PT" sz="2600" i="1" dirty="0" err="1" smtClean="0">
                <a:latin typeface="Myriad Pro" pitchFamily="34" charset="0"/>
                <a:cs typeface="Arial" pitchFamily="34" charset="0"/>
              </a:rPr>
              <a:t>bonus-malus</a:t>
            </a:r>
            <a:endParaRPr lang="pt-PT" sz="2600" i="1" dirty="0" smtClean="0">
              <a:latin typeface="Myriad Pro" pitchFamily="34" charset="0"/>
              <a:cs typeface="Arial" pitchFamily="34" charset="0"/>
            </a:endParaRPr>
          </a:p>
          <a:p>
            <a:pPr lvl="1">
              <a:lnSpc>
                <a:spcPct val="120000"/>
              </a:lnSpc>
            </a:pPr>
            <a:r>
              <a:rPr lang="pt-PT" sz="2600" dirty="0" smtClean="0">
                <a:latin typeface="Myriad Pro" pitchFamily="34" charset="0"/>
                <a:cs typeface="Arial" pitchFamily="34" charset="0"/>
              </a:rPr>
              <a:t>Tendência de </a:t>
            </a:r>
            <a:r>
              <a:rPr lang="pt-PT" sz="2600" dirty="0">
                <a:latin typeface="Myriad Pro" pitchFamily="34" charset="0"/>
                <a:cs typeface="Arial" pitchFamily="34" charset="0"/>
              </a:rPr>
              <a:t>uma carteira de contratos de seguro para atrair ou manter </a:t>
            </a:r>
            <a:r>
              <a:rPr lang="pt-PT" sz="2600" dirty="0" smtClean="0">
                <a:latin typeface="Myriad Pro" pitchFamily="34" charset="0"/>
                <a:cs typeface="Arial" pitchFamily="34" charset="0"/>
              </a:rPr>
              <a:t>segurados </a:t>
            </a:r>
            <a:r>
              <a:rPr lang="pt-PT" sz="2600" dirty="0" smtClean="0">
                <a:latin typeface="Myriad Pro" pitchFamily="34" charset="0"/>
                <a:cs typeface="Arial" pitchFamily="34" charset="0"/>
              </a:rPr>
              <a:t>com </a:t>
            </a:r>
            <a:r>
              <a:rPr lang="pt-PT" sz="2600" dirty="0">
                <a:latin typeface="Myriad Pro" pitchFamily="34" charset="0"/>
                <a:cs typeface="Arial" pitchFamily="34" charset="0"/>
              </a:rPr>
              <a:t>perfil de risco mais elevado </a:t>
            </a:r>
            <a:r>
              <a:rPr lang="pt-PT" sz="2600" dirty="0" smtClean="0">
                <a:latin typeface="Myriad Pro" pitchFamily="34" charset="0"/>
                <a:cs typeface="Arial" pitchFamily="34" charset="0"/>
              </a:rPr>
              <a:t>(</a:t>
            </a:r>
            <a:r>
              <a:rPr lang="pt-PT" sz="2600" dirty="0" err="1" smtClean="0">
                <a:latin typeface="Myriad Pro" pitchFamily="34" charset="0"/>
                <a:cs typeface="Arial" pitchFamily="34" charset="0"/>
              </a:rPr>
              <a:t>antisseleção</a:t>
            </a:r>
            <a:r>
              <a:rPr lang="pt-PT" sz="2600" dirty="0" smtClean="0">
                <a:latin typeface="Myriad Pro" pitchFamily="34" charset="0"/>
                <a:cs typeface="Arial" pitchFamily="34" charset="0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pt-PT" sz="2800" dirty="0" smtClean="0">
                <a:latin typeface="Myriad Pro" pitchFamily="34" charset="0"/>
                <a:cs typeface="Arial" pitchFamily="34" charset="0"/>
              </a:rPr>
              <a:t>Acordos de resseguro – análise da adequação:</a:t>
            </a:r>
          </a:p>
          <a:p>
            <a:pPr lvl="1">
              <a:lnSpc>
                <a:spcPct val="120000"/>
              </a:lnSpc>
            </a:pPr>
            <a:r>
              <a:rPr lang="pt-PT" sz="2600" dirty="0" smtClean="0">
                <a:latin typeface="Myriad Pro" pitchFamily="34" charset="0"/>
                <a:cs typeface="Arial" pitchFamily="34" charset="0"/>
              </a:rPr>
              <a:t>Ao perfil </a:t>
            </a:r>
            <a:r>
              <a:rPr lang="pt-PT" sz="2600" dirty="0">
                <a:latin typeface="Myriad Pro" pitchFamily="34" charset="0"/>
                <a:cs typeface="Arial" pitchFamily="34" charset="0"/>
              </a:rPr>
              <a:t>de risco da empresa e </a:t>
            </a:r>
            <a:r>
              <a:rPr lang="pt-PT" sz="2600" dirty="0" smtClean="0">
                <a:latin typeface="Myriad Pro" pitchFamily="34" charset="0"/>
                <a:cs typeface="Arial" pitchFamily="34" charset="0"/>
              </a:rPr>
              <a:t>à </a:t>
            </a:r>
            <a:r>
              <a:rPr lang="pt-PT" sz="2600" dirty="0">
                <a:latin typeface="Myriad Pro" pitchFamily="34" charset="0"/>
                <a:cs typeface="Arial" pitchFamily="34" charset="0"/>
              </a:rPr>
              <a:t>política de </a:t>
            </a:r>
            <a:r>
              <a:rPr lang="pt-PT" sz="2600" dirty="0" smtClean="0">
                <a:latin typeface="Myriad Pro" pitchFamily="34" charset="0"/>
                <a:cs typeface="Arial" pitchFamily="34" charset="0"/>
              </a:rPr>
              <a:t>subscrição</a:t>
            </a:r>
          </a:p>
          <a:p>
            <a:pPr lvl="1">
              <a:lnSpc>
                <a:spcPct val="120000"/>
              </a:lnSpc>
            </a:pPr>
            <a:r>
              <a:rPr lang="pt-PT" sz="2600" dirty="0" smtClean="0">
                <a:latin typeface="Myriad Pro" pitchFamily="34" charset="0"/>
                <a:cs typeface="Arial" pitchFamily="34" charset="0"/>
              </a:rPr>
              <a:t>Dos resseguradores, considerando a </a:t>
            </a:r>
            <a:r>
              <a:rPr lang="pt-PT" sz="2600" dirty="0">
                <a:latin typeface="Myriad Pro" pitchFamily="34" charset="0"/>
                <a:cs typeface="Arial" pitchFamily="34" charset="0"/>
              </a:rPr>
              <a:t>sua qualidade de crédito</a:t>
            </a:r>
            <a:endParaRPr lang="pt-PT" sz="2600" dirty="0" smtClean="0">
              <a:latin typeface="Myriad Pro" pitchFamily="34" charset="0"/>
              <a:cs typeface="Arial" pitchFamily="34" charset="0"/>
            </a:endParaRPr>
          </a:p>
          <a:p>
            <a:pPr lvl="1">
              <a:lnSpc>
                <a:spcPct val="120000"/>
              </a:lnSpc>
            </a:pPr>
            <a:r>
              <a:rPr lang="pt-PT" sz="2600" dirty="0" smtClean="0">
                <a:latin typeface="Myriad Pro" pitchFamily="34" charset="0"/>
                <a:cs typeface="Arial" pitchFamily="34" charset="0"/>
              </a:rPr>
              <a:t>Da cobertura </a:t>
            </a:r>
            <a:r>
              <a:rPr lang="pt-PT" sz="2600" dirty="0">
                <a:latin typeface="Myriad Pro" pitchFamily="34" charset="0"/>
                <a:cs typeface="Arial" pitchFamily="34" charset="0"/>
              </a:rPr>
              <a:t>esperada </a:t>
            </a:r>
            <a:r>
              <a:rPr lang="pt-PT" sz="2600" dirty="0" smtClean="0">
                <a:latin typeface="Myriad Pro" pitchFamily="34" charset="0"/>
                <a:cs typeface="Arial" pitchFamily="34" charset="0"/>
              </a:rPr>
              <a:t>em cenários </a:t>
            </a:r>
            <a:r>
              <a:rPr lang="pt-PT" sz="2600" dirty="0">
                <a:latin typeface="Myriad Pro" pitchFamily="34" charset="0"/>
                <a:cs typeface="Arial" pitchFamily="34" charset="0"/>
              </a:rPr>
              <a:t>adversos</a:t>
            </a:r>
            <a:endParaRPr lang="pt-PT" sz="2600" dirty="0" smtClean="0">
              <a:latin typeface="Myriad Pro" pitchFamily="34" charset="0"/>
              <a:cs typeface="Arial" pitchFamily="34" charset="0"/>
            </a:endParaRPr>
          </a:p>
          <a:p>
            <a:pPr lvl="1">
              <a:lnSpc>
                <a:spcPct val="120000"/>
              </a:lnSpc>
            </a:pPr>
            <a:r>
              <a:rPr lang="pt-PT" sz="2600" dirty="0" smtClean="0">
                <a:latin typeface="Myriad Pro" pitchFamily="34" charset="0"/>
                <a:cs typeface="Arial" pitchFamily="34" charset="0"/>
              </a:rPr>
              <a:t>Do </a:t>
            </a:r>
            <a:r>
              <a:rPr lang="pt-PT" sz="2600" dirty="0">
                <a:latin typeface="Myriad Pro" pitchFamily="34" charset="0"/>
                <a:cs typeface="Arial" pitchFamily="34" charset="0"/>
              </a:rPr>
              <a:t>cálculo dos montantes </a:t>
            </a:r>
            <a:r>
              <a:rPr lang="pt-PT" sz="2600" dirty="0" smtClean="0">
                <a:latin typeface="Myriad Pro" pitchFamily="34" charset="0"/>
                <a:cs typeface="Arial" pitchFamily="34" charset="0"/>
              </a:rPr>
              <a:t>recuperáveis</a:t>
            </a:r>
            <a:endParaRPr lang="pt-PT" sz="2600" dirty="0">
              <a:latin typeface="Myriad Pro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923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Número do Diapositivo 3"/>
          <p:cNvSpPr>
            <a:spLocks noGrp="1"/>
          </p:cNvSpPr>
          <p:nvPr>
            <p:ph type="sldNum" sz="quarter" idx="4294967295"/>
          </p:nvPr>
        </p:nvSpPr>
        <p:spPr>
          <a:xfrm>
            <a:off x="6758400" y="6313220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63F1900D-C0AF-4C00-8A9A-B77BEF5DA5FD}" type="slidenum">
              <a:rPr lang="pt-PT" sz="1200" smtClean="0">
                <a:solidFill>
                  <a:schemeClr val="accent1">
                    <a:lumMod val="50000"/>
                  </a:schemeClr>
                </a:solidFill>
              </a:rPr>
              <a:pPr algn="r"/>
              <a:t>15</a:t>
            </a:fld>
            <a:endParaRPr lang="pt-PT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252000" y="1018923"/>
            <a:ext cx="8640000" cy="523220"/>
          </a:xfrm>
        </p:spPr>
        <p:txBody>
          <a:bodyPr>
            <a:normAutofit/>
          </a:bodyPr>
          <a:lstStyle/>
          <a:p>
            <a:pPr lvl="0">
              <a:tabLst>
                <a:tab pos="442913" algn="l"/>
              </a:tabLst>
            </a:pPr>
            <a:r>
              <a:rPr lang="pt-PT" sz="2800" b="1" dirty="0" smtClean="0">
                <a:solidFill>
                  <a:schemeClr val="accent1">
                    <a:lumMod val="50000"/>
                  </a:schemeClr>
                </a:solidFill>
                <a:latin typeface="Myriad Pro" pitchFamily="34" charset="0"/>
              </a:rPr>
              <a:t>Princípio da proporcionalidade</a:t>
            </a:r>
            <a:endParaRPr lang="pt-PT" sz="2800" b="1" dirty="0">
              <a:latin typeface="Myriad Pro" pitchFamily="34" charset="0"/>
            </a:endParaRPr>
          </a:p>
        </p:txBody>
      </p:sp>
      <p:sp>
        <p:nvSpPr>
          <p:cNvPr id="6" name="Marcador de Posição do Texto 5"/>
          <p:cNvSpPr>
            <a:spLocks noGrp="1"/>
          </p:cNvSpPr>
          <p:nvPr>
            <p:ph type="body" sz="quarter" idx="4294967295"/>
          </p:nvPr>
        </p:nvSpPr>
        <p:spPr>
          <a:xfrm>
            <a:off x="252000" y="1772816"/>
            <a:ext cx="8640000" cy="4968552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pt-PT" sz="2400" dirty="0" smtClean="0">
                <a:latin typeface="Myriad Pro" pitchFamily="34" charset="0"/>
                <a:cs typeface="Arial" pitchFamily="34" charset="0"/>
              </a:rPr>
              <a:t>A extensão e profundidade das análises deve tomar em consideração o princípio da proporcionalidade, ou seja, a natureza, dimensão e complexidade dos riscos</a:t>
            </a:r>
          </a:p>
          <a:p>
            <a:pPr lvl="1">
              <a:lnSpc>
                <a:spcPct val="120000"/>
              </a:lnSpc>
            </a:pPr>
            <a:r>
              <a:rPr lang="pt-PT" sz="2400" dirty="0" smtClean="0">
                <a:latin typeface="Myriad Pro" pitchFamily="34" charset="0"/>
                <a:cs typeface="Arial" pitchFamily="34" charset="0"/>
              </a:rPr>
              <a:t>A utilização de aproximações e simplificações é aceitável apenas em circunstâncias específicas</a:t>
            </a:r>
            <a:endParaRPr lang="pt-PT" sz="2400" dirty="0" smtClean="0">
              <a:solidFill>
                <a:srgbClr val="FF0000"/>
              </a:solidFill>
              <a:latin typeface="Myriad Pro" pitchFamily="34" charset="0"/>
              <a:cs typeface="Arial" pitchFamily="34" charset="0"/>
            </a:endParaRPr>
          </a:p>
          <a:p>
            <a:pPr lvl="1">
              <a:lnSpc>
                <a:spcPct val="120000"/>
              </a:lnSpc>
            </a:pPr>
            <a:r>
              <a:rPr lang="pt-PT" sz="2400" dirty="0" smtClean="0">
                <a:latin typeface="Myriad Pro" pitchFamily="34" charset="0"/>
                <a:cs typeface="Arial" pitchFamily="34" charset="0"/>
              </a:rPr>
              <a:t>Riscos de maior complexidade e variabilidade requerem a utilização de técnicas mais sofisticadas e análises mais detalhadas</a:t>
            </a:r>
          </a:p>
          <a:p>
            <a:pPr lvl="1">
              <a:lnSpc>
                <a:spcPct val="120000"/>
              </a:lnSpc>
            </a:pPr>
            <a:r>
              <a:rPr lang="pt-PT" sz="2400" dirty="0" smtClean="0">
                <a:latin typeface="Myriad Pro" pitchFamily="34" charset="0"/>
                <a:cs typeface="Arial" pitchFamily="34" charset="0"/>
              </a:rPr>
              <a:t>Todos os principais fatores de risco e dependências devem ser considerados</a:t>
            </a:r>
          </a:p>
        </p:txBody>
      </p:sp>
    </p:spTree>
    <p:extLst>
      <p:ext uri="{BB962C8B-B14F-4D97-AF65-F5344CB8AC3E}">
        <p14:creationId xmlns:p14="http://schemas.microsoft.com/office/powerpoint/2010/main" val="295686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Número do Diapositivo 3"/>
          <p:cNvSpPr>
            <a:spLocks noGrp="1"/>
          </p:cNvSpPr>
          <p:nvPr>
            <p:ph type="sldNum" sz="quarter" idx="4294967295"/>
          </p:nvPr>
        </p:nvSpPr>
        <p:spPr>
          <a:xfrm>
            <a:off x="6758400" y="6313220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63F1900D-C0AF-4C00-8A9A-B77BEF5DA5FD}" type="slidenum">
              <a:rPr lang="pt-PT" sz="1200" smtClean="0">
                <a:solidFill>
                  <a:schemeClr val="accent1">
                    <a:lumMod val="50000"/>
                  </a:schemeClr>
                </a:solidFill>
              </a:rPr>
              <a:pPr algn="r"/>
              <a:t>16</a:t>
            </a:fld>
            <a:endParaRPr lang="pt-PT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252000" y="1018923"/>
            <a:ext cx="8640000" cy="523220"/>
          </a:xfrm>
        </p:spPr>
        <p:txBody>
          <a:bodyPr>
            <a:normAutofit/>
          </a:bodyPr>
          <a:lstStyle/>
          <a:p>
            <a:pPr lvl="0">
              <a:tabLst>
                <a:tab pos="442913" algn="l"/>
              </a:tabLst>
            </a:pPr>
            <a:r>
              <a:rPr lang="pt-PT" sz="2800" b="1" dirty="0" smtClean="0">
                <a:solidFill>
                  <a:schemeClr val="accent1">
                    <a:lumMod val="50000"/>
                  </a:schemeClr>
                </a:solidFill>
                <a:latin typeface="Myriad Pro" pitchFamily="34" charset="0"/>
              </a:rPr>
              <a:t>Comunicação de resultados</a:t>
            </a:r>
            <a:endParaRPr lang="pt-PT" sz="2800" b="1" dirty="0">
              <a:latin typeface="Myriad Pro" pitchFamily="34" charset="0"/>
            </a:endParaRPr>
          </a:p>
        </p:txBody>
      </p:sp>
      <p:sp>
        <p:nvSpPr>
          <p:cNvPr id="6" name="Marcador de Posição do Texto 5"/>
          <p:cNvSpPr>
            <a:spLocks noGrp="1"/>
          </p:cNvSpPr>
          <p:nvPr>
            <p:ph type="body" sz="quarter" idx="4294967295"/>
          </p:nvPr>
        </p:nvSpPr>
        <p:spPr>
          <a:xfrm>
            <a:off x="252000" y="1772816"/>
            <a:ext cx="8640000" cy="4968552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pt-PT" sz="2600" dirty="0">
                <a:latin typeface="Myriad Pro" pitchFamily="34" charset="0"/>
                <a:cs typeface="Arial" pitchFamily="34" charset="0"/>
              </a:rPr>
              <a:t>A função atuarial deve apresentar </a:t>
            </a:r>
            <a:r>
              <a:rPr lang="pt-PT" sz="2600" dirty="0" smtClean="0">
                <a:latin typeface="Myriad Pro" pitchFamily="34" charset="0"/>
                <a:cs typeface="Arial" pitchFamily="34" charset="0"/>
              </a:rPr>
              <a:t>um </a:t>
            </a:r>
            <a:r>
              <a:rPr lang="pt-PT" sz="2600" b="1" dirty="0">
                <a:latin typeface="Myriad Pro" pitchFamily="34" charset="0"/>
                <a:cs typeface="Arial" pitchFamily="34" charset="0"/>
              </a:rPr>
              <a:t>relatório escrito </a:t>
            </a:r>
            <a:r>
              <a:rPr lang="pt-PT" sz="2600" dirty="0" smtClean="0">
                <a:latin typeface="Myriad Pro" pitchFamily="34" charset="0"/>
                <a:cs typeface="Arial" pitchFamily="34" charset="0"/>
              </a:rPr>
              <a:t>ao </a:t>
            </a:r>
            <a:r>
              <a:rPr lang="pt-PT" sz="2600" b="1" dirty="0">
                <a:latin typeface="Myriad Pro" pitchFamily="34" charset="0"/>
                <a:cs typeface="Arial" pitchFamily="34" charset="0"/>
              </a:rPr>
              <a:t>órgão de </a:t>
            </a:r>
            <a:r>
              <a:rPr lang="pt-PT" sz="2600" b="1" dirty="0" smtClean="0">
                <a:latin typeface="Myriad Pro" pitchFamily="34" charset="0"/>
                <a:cs typeface="Arial" pitchFamily="34" charset="0"/>
              </a:rPr>
              <a:t>administração</a:t>
            </a:r>
            <a:r>
              <a:rPr lang="pt-PT" sz="2600" dirty="0" smtClean="0">
                <a:latin typeface="Myriad Pro" pitchFamily="34" charset="0"/>
                <a:cs typeface="Arial" pitchFamily="34" charset="0"/>
              </a:rPr>
              <a:t>, </a:t>
            </a:r>
            <a:r>
              <a:rPr lang="pt-PT" sz="2600" dirty="0">
                <a:latin typeface="Myriad Pro" pitchFamily="34" charset="0"/>
                <a:cs typeface="Arial" pitchFamily="34" charset="0"/>
              </a:rPr>
              <a:t>pelo menos anualmente, </a:t>
            </a:r>
            <a:r>
              <a:rPr lang="pt-PT" sz="2600" dirty="0" smtClean="0">
                <a:latin typeface="Myriad Pro" pitchFamily="34" charset="0"/>
                <a:cs typeface="Arial" pitchFamily="34" charset="0"/>
              </a:rPr>
              <a:t>que documente </a:t>
            </a:r>
            <a:r>
              <a:rPr lang="pt-PT" sz="2600" dirty="0">
                <a:latin typeface="Myriad Pro" pitchFamily="34" charset="0"/>
                <a:cs typeface="Arial" pitchFamily="34" charset="0"/>
              </a:rPr>
              <a:t>todas as tarefas que foram executadas </a:t>
            </a:r>
            <a:r>
              <a:rPr lang="pt-PT" sz="2600" dirty="0" smtClean="0">
                <a:latin typeface="Myriad Pro" pitchFamily="34" charset="0"/>
                <a:cs typeface="Arial" pitchFamily="34" charset="0"/>
              </a:rPr>
              <a:t>e os </a:t>
            </a:r>
            <a:r>
              <a:rPr lang="pt-PT" sz="2600" dirty="0">
                <a:latin typeface="Myriad Pro" pitchFamily="34" charset="0"/>
                <a:cs typeface="Arial" pitchFamily="34" charset="0"/>
              </a:rPr>
              <a:t>seus resultados</a:t>
            </a:r>
            <a:endParaRPr lang="pt-PT" sz="2600" dirty="0" smtClean="0">
              <a:latin typeface="Myriad Pro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</a:pPr>
            <a:r>
              <a:rPr lang="pt-PT" sz="2600" dirty="0" smtClean="0">
                <a:latin typeface="Myriad Pro" pitchFamily="34" charset="0"/>
                <a:cs typeface="Arial" pitchFamily="34" charset="0"/>
              </a:rPr>
              <a:t>O relatório deve incluir:</a:t>
            </a:r>
          </a:p>
          <a:p>
            <a:pPr lvl="1">
              <a:lnSpc>
                <a:spcPct val="120000"/>
              </a:lnSpc>
            </a:pPr>
            <a:r>
              <a:rPr lang="pt-PT" sz="2600" dirty="0" smtClean="0">
                <a:latin typeface="Myriad Pro" pitchFamily="34" charset="0"/>
                <a:cs typeface="Arial" pitchFamily="34" charset="0"/>
              </a:rPr>
              <a:t>Uma </a:t>
            </a:r>
            <a:r>
              <a:rPr lang="pt-PT" sz="2600" dirty="0">
                <a:latin typeface="Myriad Pro" pitchFamily="34" charset="0"/>
                <a:cs typeface="Arial" pitchFamily="34" charset="0"/>
              </a:rPr>
              <a:t>análise </a:t>
            </a:r>
            <a:r>
              <a:rPr lang="pt-PT" sz="2600" dirty="0" smtClean="0">
                <a:latin typeface="Myriad Pro" pitchFamily="34" charset="0"/>
                <a:cs typeface="Arial" pitchFamily="34" charset="0"/>
              </a:rPr>
              <a:t>fundamentada da fiabilidade e adequação do cálculo das provisões técnicas</a:t>
            </a:r>
          </a:p>
          <a:p>
            <a:pPr lvl="1">
              <a:lnSpc>
                <a:spcPct val="120000"/>
              </a:lnSpc>
            </a:pPr>
            <a:r>
              <a:rPr lang="pt-PT" sz="2600" dirty="0" smtClean="0">
                <a:latin typeface="Myriad Pro" pitchFamily="34" charset="0"/>
                <a:cs typeface="Arial" pitchFamily="34" charset="0"/>
              </a:rPr>
              <a:t>As fontes e o grau </a:t>
            </a:r>
            <a:r>
              <a:rPr lang="pt-PT" sz="2600" dirty="0">
                <a:latin typeface="Myriad Pro" pitchFamily="34" charset="0"/>
                <a:cs typeface="Arial" pitchFamily="34" charset="0"/>
              </a:rPr>
              <a:t>de incerteza </a:t>
            </a:r>
            <a:r>
              <a:rPr lang="pt-PT" sz="2600" dirty="0" smtClean="0">
                <a:latin typeface="Myriad Pro" pitchFamily="34" charset="0"/>
                <a:cs typeface="Arial" pitchFamily="34" charset="0"/>
              </a:rPr>
              <a:t>associado </a:t>
            </a:r>
            <a:r>
              <a:rPr lang="pt-PT" sz="2600" dirty="0">
                <a:latin typeface="Myriad Pro" pitchFamily="34" charset="0"/>
                <a:cs typeface="Arial" pitchFamily="34" charset="0"/>
              </a:rPr>
              <a:t>às estimativas </a:t>
            </a:r>
            <a:r>
              <a:rPr lang="pt-PT" sz="2600" dirty="0" smtClean="0">
                <a:latin typeface="Myriad Pro" pitchFamily="34" charset="0"/>
                <a:cs typeface="Arial" pitchFamily="34" charset="0"/>
              </a:rPr>
              <a:t>das </a:t>
            </a:r>
            <a:r>
              <a:rPr lang="pt-PT" sz="2600" dirty="0">
                <a:latin typeface="Myriad Pro" pitchFamily="34" charset="0"/>
                <a:cs typeface="Arial" pitchFamily="34" charset="0"/>
              </a:rPr>
              <a:t>provisões técnicas</a:t>
            </a:r>
            <a:endParaRPr lang="pt-PT" sz="2600" dirty="0" smtClean="0">
              <a:latin typeface="Myriad Pro" pitchFamily="34" charset="0"/>
              <a:cs typeface="Arial" pitchFamily="34" charset="0"/>
            </a:endParaRPr>
          </a:p>
          <a:p>
            <a:pPr lvl="1">
              <a:lnSpc>
                <a:spcPct val="120000"/>
              </a:lnSpc>
            </a:pPr>
            <a:r>
              <a:rPr lang="pt-PT" sz="2600" dirty="0">
                <a:latin typeface="Myriad Pro" pitchFamily="34" charset="0"/>
                <a:cs typeface="Arial" pitchFamily="34" charset="0"/>
              </a:rPr>
              <a:t>Uma análise de sensibilidade das provisões técnicas a cada um </a:t>
            </a:r>
            <a:r>
              <a:rPr lang="pt-PT" sz="2600" dirty="0" smtClean="0">
                <a:latin typeface="Myriad Pro" pitchFamily="34" charset="0"/>
                <a:cs typeface="Arial" pitchFamily="34" charset="0"/>
              </a:rPr>
              <a:t>dos </a:t>
            </a:r>
            <a:r>
              <a:rPr lang="pt-PT" sz="2600" dirty="0">
                <a:latin typeface="Myriad Pro" pitchFamily="34" charset="0"/>
                <a:cs typeface="Arial" pitchFamily="34" charset="0"/>
              </a:rPr>
              <a:t>principais riscos </a:t>
            </a:r>
            <a:r>
              <a:rPr lang="pt-PT" sz="2600" dirty="0" smtClean="0">
                <a:latin typeface="Myriad Pro" pitchFamily="34" charset="0"/>
                <a:cs typeface="Arial" pitchFamily="34" charset="0"/>
              </a:rPr>
              <a:t>subjacentes</a:t>
            </a:r>
          </a:p>
          <a:p>
            <a:pPr lvl="1">
              <a:lnSpc>
                <a:spcPct val="120000"/>
              </a:lnSpc>
            </a:pPr>
            <a:r>
              <a:rPr lang="pt-PT" sz="2600" dirty="0" smtClean="0">
                <a:latin typeface="Myriad Pro" pitchFamily="34" charset="0"/>
                <a:cs typeface="Arial" pitchFamily="34" charset="0"/>
              </a:rPr>
              <a:t>Identificação </a:t>
            </a:r>
            <a:r>
              <a:rPr lang="pt-PT" sz="2600" dirty="0">
                <a:latin typeface="Myriad Pro" pitchFamily="34" charset="0"/>
                <a:cs typeface="Arial" pitchFamily="34" charset="0"/>
              </a:rPr>
              <a:t>de eventuais </a:t>
            </a:r>
            <a:r>
              <a:rPr lang="pt-PT" sz="2600" dirty="0" smtClean="0">
                <a:latin typeface="Myriad Pro" pitchFamily="34" charset="0"/>
                <a:cs typeface="Arial" pitchFamily="34" charset="0"/>
              </a:rPr>
              <a:t>deficiências, </a:t>
            </a:r>
            <a:r>
              <a:rPr lang="pt-PT" sz="2600" dirty="0">
                <a:latin typeface="Myriad Pro" pitchFamily="34" charset="0"/>
                <a:cs typeface="Arial" pitchFamily="34" charset="0"/>
              </a:rPr>
              <a:t>incluindo preocupações sobre a adequação das provisões </a:t>
            </a:r>
            <a:r>
              <a:rPr lang="pt-PT" sz="2600" dirty="0" smtClean="0">
                <a:latin typeface="Myriad Pro" pitchFamily="34" charset="0"/>
                <a:cs typeface="Arial" pitchFamily="34" charset="0"/>
              </a:rPr>
              <a:t>técnicas</a:t>
            </a:r>
            <a:r>
              <a:rPr lang="pt-PT" sz="2600" dirty="0">
                <a:latin typeface="Myriad Pro" pitchFamily="34" charset="0"/>
                <a:cs typeface="Arial" pitchFamily="34" charset="0"/>
              </a:rPr>
              <a:t>, e recomendações sobre a </a:t>
            </a:r>
            <a:r>
              <a:rPr lang="pt-PT" sz="2600" dirty="0" smtClean="0">
                <a:latin typeface="Myriad Pro" pitchFamily="34" charset="0"/>
                <a:cs typeface="Arial" pitchFamily="34" charset="0"/>
              </a:rPr>
              <a:t>sua forma de correção</a:t>
            </a:r>
            <a:endParaRPr lang="pt-PT" sz="2600" dirty="0">
              <a:latin typeface="Myriad Pro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31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6E965-7293-4CD4-850C-9C2661C22C53}" type="slidenum">
              <a:rPr lang="pt-PT" smtClean="0"/>
              <a:pPr/>
              <a:t>17</a:t>
            </a:fld>
            <a:endParaRPr lang="pt-PT" dirty="0"/>
          </a:p>
        </p:txBody>
      </p:sp>
      <p:sp>
        <p:nvSpPr>
          <p:cNvPr id="3" name="CaixaDeTexto 2"/>
          <p:cNvSpPr txBox="1"/>
          <p:nvPr/>
        </p:nvSpPr>
        <p:spPr>
          <a:xfrm>
            <a:off x="251520" y="1052736"/>
            <a:ext cx="8640960" cy="5256584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r>
              <a:rPr lang="pt-PT" sz="2800" b="1" dirty="0" smtClean="0">
                <a:solidFill>
                  <a:srgbClr val="005596"/>
                </a:solidFill>
                <a:latin typeface="Myriad Pro" pitchFamily="34" charset="0"/>
              </a:rPr>
              <a:t>Agenda</a:t>
            </a:r>
          </a:p>
          <a:p>
            <a:endParaRPr lang="pt-PT" sz="2400" dirty="0" smtClean="0">
              <a:latin typeface="Myriad Pro" pitchFamily="34" charset="0"/>
            </a:endParaRPr>
          </a:p>
          <a:p>
            <a:endParaRPr lang="pt-PT" sz="2400" dirty="0" smtClean="0">
              <a:latin typeface="Myriad Pro" pitchFamily="34" charset="0"/>
            </a:endParaRPr>
          </a:p>
          <a:p>
            <a:pPr marL="514350" indent="-514350">
              <a:spcAft>
                <a:spcPts val="600"/>
              </a:spcAft>
              <a:buFont typeface="+mj-lt"/>
              <a:buAutoNum type="romanUcPeriod"/>
            </a:pPr>
            <a:r>
              <a:rPr lang="pt-PT" sz="2400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A gestão de riscos no regime </a:t>
            </a:r>
            <a:r>
              <a:rPr lang="pt-PT" sz="2400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europeu Solvência </a:t>
            </a:r>
            <a:r>
              <a:rPr lang="pt-PT" sz="2400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II</a:t>
            </a:r>
          </a:p>
          <a:p>
            <a:pPr marL="514350" indent="-514350">
              <a:spcAft>
                <a:spcPts val="600"/>
              </a:spcAft>
              <a:buFont typeface="+mj-lt"/>
              <a:buAutoNum type="romanUcPeriod"/>
            </a:pPr>
            <a:endParaRPr lang="pt-PT" sz="2400" dirty="0">
              <a:latin typeface="Myriad Pro" pitchFamily="34" charset="0"/>
            </a:endParaRPr>
          </a:p>
          <a:p>
            <a:pPr marL="530225" indent="-514350">
              <a:spcAft>
                <a:spcPts val="600"/>
              </a:spcAft>
              <a:buFont typeface="+mj-lt"/>
              <a:buAutoNum type="romanUcPeriod"/>
              <a:tabLst>
                <a:tab pos="355600" algn="l"/>
              </a:tabLst>
            </a:pPr>
            <a:r>
              <a:rPr lang="pt-PT" sz="2400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A importância da função atuarial no contexto da avaliação e gestão de riscos</a:t>
            </a:r>
          </a:p>
          <a:p>
            <a:pPr marL="530225" indent="-514350">
              <a:spcAft>
                <a:spcPts val="600"/>
              </a:spcAft>
              <a:buFont typeface="+mj-lt"/>
              <a:buAutoNum type="romanUcPeriod"/>
              <a:tabLst>
                <a:tab pos="355600" algn="l"/>
              </a:tabLst>
            </a:pPr>
            <a:endParaRPr lang="pt-PT" sz="2400" dirty="0">
              <a:solidFill>
                <a:schemeClr val="bg1">
                  <a:lumMod val="50000"/>
                </a:schemeClr>
              </a:solidFill>
              <a:latin typeface="Myriad Pro" pitchFamily="34" charset="0"/>
            </a:endParaRPr>
          </a:p>
          <a:p>
            <a:pPr marL="530225" indent="-514350">
              <a:spcAft>
                <a:spcPts val="600"/>
              </a:spcAft>
              <a:buFont typeface="+mj-lt"/>
              <a:buAutoNum type="romanUcPeriod"/>
              <a:tabLst>
                <a:tab pos="355600" algn="l"/>
              </a:tabLst>
            </a:pPr>
            <a:r>
              <a:rPr lang="pt-PT" sz="2400" b="1" dirty="0">
                <a:latin typeface="Myriad Pro" pitchFamily="34" charset="0"/>
              </a:rPr>
              <a:t>O papel do atuário </a:t>
            </a:r>
            <a:r>
              <a:rPr lang="pt-PT" sz="2400" b="1" dirty="0" smtClean="0">
                <a:latin typeface="Myriad Pro" pitchFamily="34" charset="0"/>
              </a:rPr>
              <a:t>responsável no mercado português</a:t>
            </a:r>
            <a:endParaRPr lang="pt-PT" sz="2400" b="1" dirty="0">
              <a:latin typeface="Myriad Pro" pitchFamily="34" charset="0"/>
            </a:endParaRPr>
          </a:p>
          <a:p>
            <a:pPr marL="342900" indent="-342900">
              <a:spcAft>
                <a:spcPts val="600"/>
              </a:spcAft>
              <a:buFont typeface="+mj-lt"/>
              <a:buAutoNum type="romanUcPeriod"/>
            </a:pPr>
            <a:endParaRPr lang="pt-PT" sz="2400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15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Número do Diapositivo 3"/>
          <p:cNvSpPr>
            <a:spLocks noGrp="1"/>
          </p:cNvSpPr>
          <p:nvPr>
            <p:ph type="sldNum" sz="quarter" idx="4294967295"/>
          </p:nvPr>
        </p:nvSpPr>
        <p:spPr>
          <a:xfrm>
            <a:off x="6758400" y="6313220"/>
            <a:ext cx="2133600" cy="365125"/>
          </a:xfrm>
          <a:prstGeom prst="rect">
            <a:avLst/>
          </a:prstGeom>
        </p:spPr>
        <p:txBody>
          <a:bodyPr/>
          <a:lstStyle/>
          <a:p>
            <a:fld id="{63F1900D-C0AF-4C00-8A9A-B77BEF5DA5FD}" type="slidenum">
              <a:rPr lang="pt-PT" smtClean="0">
                <a:solidFill>
                  <a:schemeClr val="accent1">
                    <a:lumMod val="50000"/>
                  </a:schemeClr>
                </a:solidFill>
              </a:rPr>
              <a:pPr/>
              <a:t>18</a:t>
            </a:fld>
            <a:endParaRPr lang="pt-PT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252000" y="1018923"/>
            <a:ext cx="8640000" cy="523220"/>
          </a:xfrm>
        </p:spPr>
        <p:txBody>
          <a:bodyPr>
            <a:normAutofit/>
          </a:bodyPr>
          <a:lstStyle/>
          <a:p>
            <a:pPr lvl="0">
              <a:tabLst>
                <a:tab pos="442913" algn="l"/>
              </a:tabLst>
            </a:pPr>
            <a:r>
              <a:rPr lang="pt-PT" sz="2800" b="1" dirty="0" smtClean="0">
                <a:solidFill>
                  <a:schemeClr val="accent1">
                    <a:lumMod val="50000"/>
                  </a:schemeClr>
                </a:solidFill>
                <a:latin typeface="Myriad Pro" pitchFamily="34" charset="0"/>
              </a:rPr>
              <a:t>O atuário responsável</a:t>
            </a:r>
            <a:endParaRPr lang="pt-PT" sz="2800" b="1" dirty="0">
              <a:latin typeface="Myriad Pro" pitchFamily="34" charset="0"/>
            </a:endParaRPr>
          </a:p>
        </p:txBody>
      </p:sp>
      <p:sp>
        <p:nvSpPr>
          <p:cNvPr id="6" name="Marcador de Posição do Texto 5"/>
          <p:cNvSpPr>
            <a:spLocks noGrp="1"/>
          </p:cNvSpPr>
          <p:nvPr>
            <p:ph type="body" sz="quarter" idx="4294967295"/>
          </p:nvPr>
        </p:nvSpPr>
        <p:spPr>
          <a:xfrm>
            <a:off x="252000" y="1772816"/>
            <a:ext cx="8640000" cy="4968552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pt-PT" sz="2600" dirty="0" smtClean="0">
                <a:latin typeface="Myriad Pro" pitchFamily="34" charset="0"/>
                <a:cs typeface="Arial" pitchFamily="34" charset="0"/>
              </a:rPr>
              <a:t>Em Portugal, o regime jurídico </a:t>
            </a:r>
            <a:r>
              <a:rPr lang="pt-PT" sz="2600" dirty="0" smtClean="0">
                <a:latin typeface="Myriad Pro" pitchFamily="34" charset="0"/>
                <a:cs typeface="Arial" pitchFamily="34" charset="0"/>
              </a:rPr>
              <a:t>de acesso e exercício da </a:t>
            </a:r>
            <a:r>
              <a:rPr lang="pt-PT" sz="2600" dirty="0" smtClean="0">
                <a:latin typeface="Myriad Pro" pitchFamily="34" charset="0"/>
                <a:cs typeface="Arial" pitchFamily="34" charset="0"/>
              </a:rPr>
              <a:t>atividade seguradora </a:t>
            </a:r>
            <a:r>
              <a:rPr lang="pt-PT" sz="2600" dirty="0" smtClean="0">
                <a:latin typeface="Myriad Pro" pitchFamily="34" charset="0"/>
                <a:cs typeface="Arial" pitchFamily="34" charset="0"/>
              </a:rPr>
              <a:t>e resseguradora, aprovado pela Lei n.º 147/2015, de 9 de setembro, determina </a:t>
            </a:r>
            <a:r>
              <a:rPr lang="pt-PT" sz="2600" dirty="0">
                <a:latin typeface="Myriad Pro" pitchFamily="34" charset="0"/>
                <a:cs typeface="Arial" pitchFamily="34" charset="0"/>
              </a:rPr>
              <a:t>que as </a:t>
            </a:r>
            <a:r>
              <a:rPr lang="pt-PT" sz="2600" dirty="0" smtClean="0">
                <a:latin typeface="Myriad Pro" pitchFamily="34" charset="0"/>
                <a:cs typeface="Arial" pitchFamily="34" charset="0"/>
              </a:rPr>
              <a:t>empresas de seguros devem nomear um atuário responsável, para efeitos de </a:t>
            </a:r>
            <a:r>
              <a:rPr lang="pt-PT" sz="2600" b="1" dirty="0" smtClean="0">
                <a:latin typeface="Myriad Pro" pitchFamily="34" charset="0"/>
                <a:cs typeface="Arial" pitchFamily="34" charset="0"/>
              </a:rPr>
              <a:t>certificação</a:t>
            </a:r>
          </a:p>
          <a:p>
            <a:pPr>
              <a:lnSpc>
                <a:spcPct val="120000"/>
              </a:lnSpc>
            </a:pPr>
            <a:r>
              <a:rPr lang="pt-PT" sz="2600" dirty="0">
                <a:latin typeface="Myriad Pro" pitchFamily="34" charset="0"/>
                <a:cs typeface="Arial" pitchFamily="34" charset="0"/>
              </a:rPr>
              <a:t>Deve ser </a:t>
            </a:r>
            <a:r>
              <a:rPr lang="pt-PT" sz="2600" b="1" dirty="0" smtClean="0">
                <a:latin typeface="Myriad Pro" pitchFamily="34" charset="0"/>
                <a:cs typeface="Arial" pitchFamily="34" charset="0"/>
              </a:rPr>
              <a:t>independente</a:t>
            </a:r>
            <a:r>
              <a:rPr lang="pt-PT" sz="2600" dirty="0" smtClean="0">
                <a:latin typeface="Myriad Pro" pitchFamily="34" charset="0"/>
                <a:cs typeface="Arial" pitchFamily="34" charset="0"/>
              </a:rPr>
              <a:t>, ou seja, não pode participar ou ter capacidade de interferência na produção de quaisquer elementos sujeitos a certificação</a:t>
            </a:r>
          </a:p>
          <a:p>
            <a:pPr>
              <a:lnSpc>
                <a:spcPct val="120000"/>
              </a:lnSpc>
            </a:pPr>
            <a:r>
              <a:rPr lang="pt-PT" sz="2600" dirty="0" smtClean="0">
                <a:latin typeface="Myriad Pro" pitchFamily="34" charset="0"/>
                <a:cs typeface="Arial" pitchFamily="34" charset="0"/>
              </a:rPr>
              <a:t>É sujeito a registo junto da ASF e deve:</a:t>
            </a:r>
          </a:p>
          <a:p>
            <a:pPr lvl="1">
              <a:lnSpc>
                <a:spcPct val="120000"/>
              </a:lnSpc>
            </a:pPr>
            <a:r>
              <a:rPr lang="pt-PT" sz="2600" dirty="0">
                <a:latin typeface="Myriad Pro" pitchFamily="34" charset="0"/>
                <a:cs typeface="Arial" pitchFamily="34" charset="0"/>
              </a:rPr>
              <a:t>Dispor de </a:t>
            </a:r>
            <a:r>
              <a:rPr lang="pt-PT" sz="2600" b="1" dirty="0">
                <a:latin typeface="Myriad Pro" pitchFamily="34" charset="0"/>
                <a:cs typeface="Arial" pitchFamily="34" charset="0"/>
              </a:rPr>
              <a:t>qualificação profissional </a:t>
            </a:r>
            <a:r>
              <a:rPr lang="pt-PT" sz="2600" b="1" dirty="0" smtClean="0">
                <a:latin typeface="Myriad Pro" pitchFamily="34" charset="0"/>
                <a:cs typeface="Arial" pitchFamily="34" charset="0"/>
              </a:rPr>
              <a:t>certificada</a:t>
            </a:r>
          </a:p>
          <a:p>
            <a:pPr lvl="1">
              <a:lnSpc>
                <a:spcPct val="120000"/>
              </a:lnSpc>
            </a:pPr>
            <a:r>
              <a:rPr lang="pt-PT" sz="2600" dirty="0" smtClean="0">
                <a:latin typeface="Myriad Pro" pitchFamily="34" charset="0"/>
                <a:cs typeface="Arial" pitchFamily="34" charset="0"/>
              </a:rPr>
              <a:t>Não </a:t>
            </a:r>
            <a:r>
              <a:rPr lang="pt-PT" sz="2600" dirty="0">
                <a:latin typeface="Myriad Pro" pitchFamily="34" charset="0"/>
                <a:cs typeface="Arial" pitchFamily="34" charset="0"/>
              </a:rPr>
              <a:t>incorrer </a:t>
            </a:r>
            <a:r>
              <a:rPr lang="pt-PT" sz="2600" dirty="0" smtClean="0">
                <a:latin typeface="Myriad Pro" pitchFamily="34" charset="0"/>
                <a:cs typeface="Arial" pitchFamily="34" charset="0"/>
              </a:rPr>
              <a:t>em situações </a:t>
            </a:r>
            <a:r>
              <a:rPr lang="pt-PT" sz="2600" dirty="0">
                <a:latin typeface="Myriad Pro" pitchFamily="34" charset="0"/>
                <a:cs typeface="Arial" pitchFamily="34" charset="0"/>
              </a:rPr>
              <a:t>de </a:t>
            </a:r>
            <a:r>
              <a:rPr lang="pt-PT" sz="2600" dirty="0" smtClean="0">
                <a:latin typeface="Myriad Pro" pitchFamily="34" charset="0"/>
                <a:cs typeface="Arial" pitchFamily="34" charset="0"/>
              </a:rPr>
              <a:t>incompatibilidade ou de conflito </a:t>
            </a:r>
            <a:r>
              <a:rPr lang="pt-PT" sz="2600" dirty="0">
                <a:latin typeface="Myriad Pro" pitchFamily="34" charset="0"/>
                <a:cs typeface="Arial" pitchFamily="34" charset="0"/>
              </a:rPr>
              <a:t>de </a:t>
            </a:r>
            <a:r>
              <a:rPr lang="pt-PT" sz="2600" dirty="0" smtClean="0">
                <a:latin typeface="Myriad Pro" pitchFamily="34" charset="0"/>
                <a:cs typeface="Arial" pitchFamily="34" charset="0"/>
              </a:rPr>
              <a:t>interesses</a:t>
            </a:r>
            <a:endParaRPr lang="pt-PT" sz="2600" dirty="0">
              <a:latin typeface="Myriad Pro" pitchFamily="34" charset="0"/>
              <a:cs typeface="Arial" pitchFamily="34" charset="0"/>
            </a:endParaRPr>
          </a:p>
          <a:p>
            <a:pPr lvl="1">
              <a:lnSpc>
                <a:spcPct val="120000"/>
              </a:lnSpc>
            </a:pPr>
            <a:r>
              <a:rPr lang="pt-PT" sz="2600" dirty="0" smtClean="0">
                <a:latin typeface="Myriad Pro" pitchFamily="34" charset="0"/>
                <a:cs typeface="Arial" pitchFamily="34" charset="0"/>
              </a:rPr>
              <a:t>Respeitar </a:t>
            </a:r>
            <a:r>
              <a:rPr lang="pt-PT" sz="2600" dirty="0">
                <a:latin typeface="Myriad Pro" pitchFamily="34" charset="0"/>
                <a:cs typeface="Arial" pitchFamily="34" charset="0"/>
              </a:rPr>
              <a:t>as regras sobre acumulação de </a:t>
            </a:r>
            <a:r>
              <a:rPr lang="pt-PT" sz="2600" dirty="0" smtClean="0">
                <a:latin typeface="Myriad Pro" pitchFamily="34" charset="0"/>
                <a:cs typeface="Arial" pitchFamily="34" charset="0"/>
              </a:rPr>
              <a:t>nomeações aplicáveis</a:t>
            </a:r>
            <a:r>
              <a:rPr lang="pt-PT" sz="2600" dirty="0">
                <a:latin typeface="Myriad Pro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pt-PT" sz="2600" dirty="0" smtClean="0">
                <a:latin typeface="Myriad Pro" pitchFamily="34" charset="0"/>
                <a:cs typeface="Arial" pitchFamily="34" charset="0"/>
              </a:rPr>
              <a:t>Deve apresentar um </a:t>
            </a:r>
            <a:r>
              <a:rPr lang="pt-PT" sz="2600" b="1" dirty="0" smtClean="0">
                <a:latin typeface="Myriad Pro" pitchFamily="34" charset="0"/>
                <a:cs typeface="Arial" pitchFamily="34" charset="0"/>
              </a:rPr>
              <a:t>relatório de certificação </a:t>
            </a:r>
            <a:r>
              <a:rPr lang="pt-PT" sz="2600" dirty="0" smtClean="0">
                <a:latin typeface="Myriad Pro" pitchFamily="34" charset="0"/>
                <a:cs typeface="Arial" pitchFamily="34" charset="0"/>
              </a:rPr>
              <a:t>ao órgão de administração, que inclua recomendações de melhoria e as medidas </a:t>
            </a:r>
            <a:r>
              <a:rPr lang="pt-PT" sz="2600" dirty="0">
                <a:latin typeface="Myriad Pro" pitchFamily="34" charset="0"/>
                <a:cs typeface="Arial" pitchFamily="34" charset="0"/>
              </a:rPr>
              <a:t>que permitam </a:t>
            </a:r>
            <a:r>
              <a:rPr lang="pt-PT" sz="2600" dirty="0" smtClean="0">
                <a:latin typeface="Myriad Pro" pitchFamily="34" charset="0"/>
                <a:cs typeface="Arial" pitchFamily="34" charset="0"/>
              </a:rPr>
              <a:t>regularizar eventuais situações de incumprimento</a:t>
            </a:r>
          </a:p>
        </p:txBody>
      </p:sp>
    </p:spTree>
    <p:extLst>
      <p:ext uri="{BB962C8B-B14F-4D97-AF65-F5344CB8AC3E}">
        <p14:creationId xmlns:p14="http://schemas.microsoft.com/office/powerpoint/2010/main" val="145983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Número do Diapositivo 3"/>
          <p:cNvSpPr>
            <a:spLocks noGrp="1"/>
          </p:cNvSpPr>
          <p:nvPr>
            <p:ph type="sldNum" sz="quarter" idx="4294967295"/>
          </p:nvPr>
        </p:nvSpPr>
        <p:spPr>
          <a:xfrm>
            <a:off x="6758400" y="6313220"/>
            <a:ext cx="2133600" cy="365125"/>
          </a:xfrm>
          <a:prstGeom prst="rect">
            <a:avLst/>
          </a:prstGeom>
        </p:spPr>
        <p:txBody>
          <a:bodyPr/>
          <a:lstStyle/>
          <a:p>
            <a:fld id="{63F1900D-C0AF-4C00-8A9A-B77BEF5DA5FD}" type="slidenum">
              <a:rPr lang="pt-PT" smtClean="0">
                <a:solidFill>
                  <a:schemeClr val="accent1">
                    <a:lumMod val="50000"/>
                  </a:schemeClr>
                </a:solidFill>
              </a:rPr>
              <a:pPr/>
              <a:t>19</a:t>
            </a:fld>
            <a:endParaRPr lang="pt-PT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252000" y="1018923"/>
            <a:ext cx="8640000" cy="523220"/>
          </a:xfrm>
        </p:spPr>
        <p:txBody>
          <a:bodyPr>
            <a:normAutofit fontScale="90000"/>
          </a:bodyPr>
          <a:lstStyle/>
          <a:p>
            <a:pPr lvl="0">
              <a:tabLst>
                <a:tab pos="442913" algn="l"/>
              </a:tabLst>
            </a:pPr>
            <a:r>
              <a:rPr lang="pt-PT" sz="3100" b="1" dirty="0">
                <a:solidFill>
                  <a:schemeClr val="accent1">
                    <a:lumMod val="50000"/>
                  </a:schemeClr>
                </a:solidFill>
                <a:latin typeface="Myriad Pro" pitchFamily="34" charset="0"/>
              </a:rPr>
              <a:t>Certificação da qualificação </a:t>
            </a:r>
            <a:r>
              <a:rPr lang="pt-PT" sz="3100" b="1" dirty="0" smtClean="0">
                <a:solidFill>
                  <a:schemeClr val="accent1">
                    <a:lumMod val="50000"/>
                  </a:schemeClr>
                </a:solidFill>
                <a:latin typeface="Myriad Pro" pitchFamily="34" charset="0"/>
              </a:rPr>
              <a:t>profissional</a:t>
            </a:r>
            <a:endParaRPr lang="pt-PT" dirty="0">
              <a:latin typeface="Myriad Pro" pitchFamily="34" charset="0"/>
            </a:endParaRPr>
          </a:p>
        </p:txBody>
      </p:sp>
      <p:sp>
        <p:nvSpPr>
          <p:cNvPr id="6" name="Marcador de Posição do Texto 5"/>
          <p:cNvSpPr>
            <a:spLocks noGrp="1"/>
          </p:cNvSpPr>
          <p:nvPr>
            <p:ph type="body" sz="quarter" idx="4294967295"/>
          </p:nvPr>
        </p:nvSpPr>
        <p:spPr>
          <a:xfrm>
            <a:off x="252000" y="1772816"/>
            <a:ext cx="8640000" cy="4968552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pt-PT" sz="2200" b="1" dirty="0" smtClean="0">
                <a:latin typeface="Myriad Pro" pitchFamily="34" charset="0"/>
                <a:cs typeface="Arial" pitchFamily="34" charset="0"/>
              </a:rPr>
              <a:t>Emitida pela ASF </a:t>
            </a:r>
            <a:r>
              <a:rPr lang="pt-PT" sz="2200" dirty="0" smtClean="0">
                <a:latin typeface="Myriad Pro" pitchFamily="34" charset="0"/>
                <a:cs typeface="Arial" pitchFamily="34" charset="0"/>
              </a:rPr>
              <a:t>mediante </a:t>
            </a:r>
            <a:r>
              <a:rPr lang="pt-PT" sz="2200" b="1" dirty="0" smtClean="0">
                <a:latin typeface="Myriad Pro" pitchFamily="34" charset="0"/>
                <a:cs typeface="Arial" pitchFamily="34" charset="0"/>
              </a:rPr>
              <a:t>parecer de júri </a:t>
            </a:r>
            <a:r>
              <a:rPr lang="pt-PT" sz="2200" dirty="0">
                <a:latin typeface="Myriad Pro" pitchFamily="34" charset="0"/>
                <a:cs typeface="Arial" pitchFamily="34" charset="0"/>
              </a:rPr>
              <a:t>constituído por </a:t>
            </a:r>
            <a:r>
              <a:rPr lang="pt-PT" sz="2200" dirty="0" smtClean="0">
                <a:latin typeface="Myriad Pro" pitchFamily="34" charset="0"/>
                <a:cs typeface="Arial" pitchFamily="34" charset="0"/>
              </a:rPr>
              <a:t>especialistas independentes ligados </a:t>
            </a:r>
            <a:r>
              <a:rPr lang="pt-PT" sz="2200" dirty="0">
                <a:latin typeface="Myriad Pro" pitchFamily="34" charset="0"/>
                <a:cs typeface="Arial" pitchFamily="34" charset="0"/>
              </a:rPr>
              <a:t>às ciências </a:t>
            </a:r>
            <a:r>
              <a:rPr lang="pt-PT" sz="2200" dirty="0" smtClean="0">
                <a:latin typeface="Myriad Pro" pitchFamily="34" charset="0"/>
                <a:cs typeface="Arial" pitchFamily="34" charset="0"/>
              </a:rPr>
              <a:t>atuariais</a:t>
            </a:r>
          </a:p>
          <a:p>
            <a:pPr>
              <a:spcBef>
                <a:spcPts val="600"/>
              </a:spcBef>
            </a:pPr>
            <a:r>
              <a:rPr lang="pt-PT" sz="2200" dirty="0" smtClean="0">
                <a:latin typeface="Myriad Pro" pitchFamily="34" charset="0"/>
                <a:cs typeface="Arial" pitchFamily="34" charset="0"/>
              </a:rPr>
              <a:t>Emitida ao atuário, </a:t>
            </a:r>
            <a:r>
              <a:rPr lang="pt-PT" sz="2200" i="1" dirty="0" smtClean="0">
                <a:latin typeface="Myriad Pro" pitchFamily="34" charset="0"/>
                <a:cs typeface="Arial" pitchFamily="34" charset="0"/>
              </a:rPr>
              <a:t>i.e.</a:t>
            </a:r>
            <a:r>
              <a:rPr lang="pt-PT" sz="2200" dirty="0" smtClean="0">
                <a:latin typeface="Myriad Pro" pitchFamily="34" charset="0"/>
                <a:cs typeface="Arial" pitchFamily="34" charset="0"/>
              </a:rPr>
              <a:t> dissociada da(s) </a:t>
            </a:r>
            <a:r>
              <a:rPr lang="pt-PT" sz="2200" dirty="0" smtClean="0">
                <a:latin typeface="Myriad Pro" pitchFamily="34" charset="0"/>
                <a:cs typeface="Arial" pitchFamily="34" charset="0"/>
              </a:rPr>
              <a:t>seguradora(s) </a:t>
            </a:r>
            <a:r>
              <a:rPr lang="pt-PT" sz="2200" dirty="0" smtClean="0">
                <a:latin typeface="Myriad Pro" pitchFamily="34" charset="0"/>
                <a:cs typeface="Arial" pitchFamily="34" charset="0"/>
              </a:rPr>
              <a:t>onde seja nomeado</a:t>
            </a:r>
          </a:p>
          <a:p>
            <a:pPr>
              <a:spcBef>
                <a:spcPts val="600"/>
              </a:spcBef>
            </a:pPr>
            <a:r>
              <a:rPr lang="pt-PT" sz="2200" dirty="0" smtClean="0">
                <a:latin typeface="Myriad Pro" pitchFamily="34" charset="0"/>
                <a:cs typeface="Arial" pitchFamily="34" charset="0"/>
              </a:rPr>
              <a:t>Critérios:</a:t>
            </a:r>
          </a:p>
          <a:p>
            <a:pPr lvl="1">
              <a:spcBef>
                <a:spcPts val="600"/>
              </a:spcBef>
            </a:pPr>
            <a:r>
              <a:rPr lang="pt-PT" sz="2200" dirty="0" smtClean="0">
                <a:latin typeface="Myriad Pro" pitchFamily="34" charset="0"/>
                <a:cs typeface="Arial" pitchFamily="34" charset="0"/>
              </a:rPr>
              <a:t>Curso universitário adequado, abrangendo disciplinas ligadas </a:t>
            </a:r>
            <a:r>
              <a:rPr lang="pt-PT" sz="2200" dirty="0">
                <a:latin typeface="Myriad Pro" pitchFamily="34" charset="0"/>
                <a:cs typeface="Arial" pitchFamily="34" charset="0"/>
              </a:rPr>
              <a:t>às matemáticas atuariais e </a:t>
            </a:r>
            <a:r>
              <a:rPr lang="pt-PT" sz="2200" dirty="0" smtClean="0">
                <a:latin typeface="Myriad Pro" pitchFamily="34" charset="0"/>
                <a:cs typeface="Arial" pitchFamily="34" charset="0"/>
              </a:rPr>
              <a:t>financeiras</a:t>
            </a:r>
            <a:endParaRPr lang="pt-PT" sz="2200" dirty="0">
              <a:latin typeface="Myriad Pro" pitchFamily="34" charset="0"/>
              <a:cs typeface="Arial" pitchFamily="34" charset="0"/>
            </a:endParaRPr>
          </a:p>
          <a:p>
            <a:pPr lvl="1">
              <a:spcBef>
                <a:spcPts val="600"/>
              </a:spcBef>
            </a:pPr>
            <a:r>
              <a:rPr lang="pt-PT" sz="2200" dirty="0" smtClean="0">
                <a:latin typeface="Myriad Pro" pitchFamily="34" charset="0"/>
                <a:cs typeface="Arial" pitchFamily="34" charset="0"/>
              </a:rPr>
              <a:t>Maturidade </a:t>
            </a:r>
            <a:r>
              <a:rPr lang="pt-PT" sz="2200" dirty="0">
                <a:latin typeface="Myriad Pro" pitchFamily="34" charset="0"/>
                <a:cs typeface="Arial" pitchFamily="34" charset="0"/>
              </a:rPr>
              <a:t>de conhecimentos atuariais e </a:t>
            </a:r>
            <a:r>
              <a:rPr lang="pt-PT" sz="2200" dirty="0" smtClean="0">
                <a:latin typeface="Myriad Pro" pitchFamily="34" charset="0"/>
                <a:cs typeface="Arial" pitchFamily="34" charset="0"/>
              </a:rPr>
              <a:t>financeiros</a:t>
            </a:r>
          </a:p>
          <a:p>
            <a:pPr lvl="1">
              <a:spcBef>
                <a:spcPts val="600"/>
              </a:spcBef>
            </a:pPr>
            <a:r>
              <a:rPr lang="pt-PT" sz="2200" dirty="0" smtClean="0">
                <a:latin typeface="Myriad Pro" pitchFamily="34" charset="0"/>
                <a:cs typeface="Arial" pitchFamily="34" charset="0"/>
              </a:rPr>
              <a:t>Experiência profissional relevante superior a </a:t>
            </a:r>
            <a:r>
              <a:rPr lang="pt-PT" sz="2200" dirty="0">
                <a:latin typeface="Myriad Pro" pitchFamily="34" charset="0"/>
                <a:cs typeface="Arial" pitchFamily="34" charset="0"/>
              </a:rPr>
              <a:t>cinco </a:t>
            </a:r>
            <a:r>
              <a:rPr lang="pt-PT" sz="2200" dirty="0" smtClean="0">
                <a:latin typeface="Myriad Pro" pitchFamily="34" charset="0"/>
                <a:cs typeface="Arial" pitchFamily="34" charset="0"/>
              </a:rPr>
              <a:t>anos</a:t>
            </a:r>
            <a:endParaRPr lang="pt-PT" sz="2200" dirty="0">
              <a:latin typeface="Myriad Pro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</a:pPr>
            <a:r>
              <a:rPr lang="pt-PT" sz="2200" dirty="0" smtClean="0">
                <a:latin typeface="Myriad Pro" pitchFamily="34" charset="0"/>
                <a:cs typeface="Arial" pitchFamily="34" charset="0"/>
              </a:rPr>
              <a:t>Sujeita a cancelamento em caso de </a:t>
            </a:r>
            <a:r>
              <a:rPr lang="pt-PT" sz="2200" dirty="0">
                <a:latin typeface="Myriad Pro" pitchFamily="34" charset="0"/>
                <a:cs typeface="Arial" pitchFamily="34" charset="0"/>
              </a:rPr>
              <a:t>falta grave no desempenho das funções </a:t>
            </a:r>
            <a:r>
              <a:rPr lang="pt-PT" sz="2200" dirty="0" smtClean="0">
                <a:latin typeface="Myriad Pro" pitchFamily="34" charset="0"/>
                <a:cs typeface="Arial" pitchFamily="34" charset="0"/>
              </a:rPr>
              <a:t>ou de </a:t>
            </a:r>
            <a:r>
              <a:rPr lang="pt-PT" sz="2200" dirty="0" smtClean="0">
                <a:latin typeface="Myriad Pro" pitchFamily="34" charset="0"/>
                <a:cs typeface="Arial" pitchFamily="34" charset="0"/>
              </a:rPr>
              <a:t>ausência </a:t>
            </a:r>
            <a:r>
              <a:rPr lang="pt-PT" sz="2200" dirty="0">
                <a:latin typeface="Myriad Pro" pitchFamily="34" charset="0"/>
                <a:cs typeface="Arial" pitchFamily="34" charset="0"/>
              </a:rPr>
              <a:t>de exercício de atividade </a:t>
            </a:r>
            <a:r>
              <a:rPr lang="pt-PT" sz="2200" dirty="0" smtClean="0">
                <a:latin typeface="Myriad Pro" pitchFamily="34" charset="0"/>
                <a:cs typeface="Arial" pitchFamily="34" charset="0"/>
              </a:rPr>
              <a:t>num </a:t>
            </a:r>
            <a:r>
              <a:rPr lang="pt-PT" sz="2200" dirty="0">
                <a:latin typeface="Myriad Pro" pitchFamily="34" charset="0"/>
                <a:cs typeface="Arial" pitchFamily="34" charset="0"/>
              </a:rPr>
              <a:t>período igual ou superior a cinco </a:t>
            </a:r>
            <a:r>
              <a:rPr lang="pt-PT" sz="2200" dirty="0" smtClean="0">
                <a:latin typeface="Myriad Pro" pitchFamily="34" charset="0"/>
                <a:cs typeface="Arial" pitchFamily="34" charset="0"/>
              </a:rPr>
              <a:t>anos</a:t>
            </a:r>
          </a:p>
        </p:txBody>
      </p:sp>
    </p:spTree>
    <p:extLst>
      <p:ext uri="{BB962C8B-B14F-4D97-AF65-F5344CB8AC3E}">
        <p14:creationId xmlns:p14="http://schemas.microsoft.com/office/powerpoint/2010/main" val="208221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Número do Diapositivo 3"/>
          <p:cNvSpPr>
            <a:spLocks noGrp="1"/>
          </p:cNvSpPr>
          <p:nvPr>
            <p:ph type="sldNum" sz="quarter" idx="4294967295"/>
          </p:nvPr>
        </p:nvSpPr>
        <p:spPr>
          <a:xfrm>
            <a:off x="6758400" y="6313220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63F1900D-C0AF-4C00-8A9A-B77BEF5DA5FD}" type="slidenum">
              <a:rPr lang="pt-PT" sz="1200" smtClean="0">
                <a:solidFill>
                  <a:schemeClr val="accent1">
                    <a:lumMod val="50000"/>
                  </a:schemeClr>
                </a:solidFill>
              </a:rPr>
              <a:pPr algn="r"/>
              <a:t>2</a:t>
            </a:fld>
            <a:endParaRPr lang="pt-PT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Marcador de Posição do Texto 5"/>
          <p:cNvSpPr>
            <a:spLocks noGrp="1"/>
          </p:cNvSpPr>
          <p:nvPr>
            <p:ph type="body" sz="quarter" idx="4294967295"/>
          </p:nvPr>
        </p:nvSpPr>
        <p:spPr>
          <a:xfrm>
            <a:off x="252000" y="1268760"/>
            <a:ext cx="8640000" cy="4968552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2600" b="1" dirty="0" smtClean="0">
                <a:solidFill>
                  <a:srgbClr val="005596"/>
                </a:solidFill>
                <a:latin typeface="Myriad Pro" pitchFamily="34" charset="0"/>
              </a:rPr>
              <a:t>IAIS’ ICP 8 </a:t>
            </a:r>
            <a:r>
              <a:rPr lang="en-US" sz="2600" b="1" dirty="0" smtClean="0">
                <a:solidFill>
                  <a:srgbClr val="005596"/>
                </a:solidFill>
                <a:latin typeface="Myriad Pro" pitchFamily="34" charset="0"/>
              </a:rPr>
              <a:t>– Risk </a:t>
            </a:r>
            <a:r>
              <a:rPr lang="en-US" sz="2600" b="1" dirty="0">
                <a:solidFill>
                  <a:srgbClr val="005596"/>
                </a:solidFill>
                <a:latin typeface="Myriad Pro" pitchFamily="34" charset="0"/>
              </a:rPr>
              <a:t>Management and Internal Controls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500" i="1" dirty="0" smtClean="0">
                <a:latin typeface="Myriad Pro" pitchFamily="34" charset="0"/>
                <a:cs typeface="Arial" pitchFamily="34" charset="0"/>
              </a:rPr>
              <a:t>“The </a:t>
            </a:r>
            <a:r>
              <a:rPr lang="en-US" sz="2500" i="1" dirty="0">
                <a:latin typeface="Myriad Pro" pitchFamily="34" charset="0"/>
                <a:cs typeface="Arial" pitchFamily="34" charset="0"/>
              </a:rPr>
              <a:t>supervisor requires an insurer to have, as part of its overall corporate governance framework, effective systems of risk management and internal controls, including effective functions for risk </a:t>
            </a:r>
            <a:r>
              <a:rPr lang="en-US" sz="2500" i="1" dirty="0" smtClean="0">
                <a:latin typeface="Myriad Pro" pitchFamily="34" charset="0"/>
                <a:cs typeface="Arial" pitchFamily="34" charset="0"/>
              </a:rPr>
              <a:t>management</a:t>
            </a:r>
            <a:r>
              <a:rPr lang="en-US" sz="2500" i="1" dirty="0">
                <a:latin typeface="Myriad Pro" pitchFamily="34" charset="0"/>
                <a:cs typeface="Arial" pitchFamily="34" charset="0"/>
              </a:rPr>
              <a:t>, compliance, </a:t>
            </a:r>
            <a:r>
              <a:rPr lang="en-US" sz="2500" b="1" i="1" dirty="0">
                <a:latin typeface="Myriad Pro" pitchFamily="34" charset="0"/>
                <a:cs typeface="Arial" pitchFamily="34" charset="0"/>
              </a:rPr>
              <a:t>actuarial matters </a:t>
            </a:r>
            <a:r>
              <a:rPr lang="en-US" sz="2500" i="1" dirty="0">
                <a:latin typeface="Myriad Pro" pitchFamily="34" charset="0"/>
                <a:cs typeface="Arial" pitchFamily="34" charset="0"/>
              </a:rPr>
              <a:t>and internal audit</a:t>
            </a:r>
            <a:r>
              <a:rPr lang="en-US" sz="2500" i="1" dirty="0" smtClean="0">
                <a:latin typeface="Myriad Pro" pitchFamily="34" charset="0"/>
                <a:cs typeface="Arial" pitchFamily="34" charset="0"/>
              </a:rPr>
              <a:t>.”</a:t>
            </a:r>
          </a:p>
          <a:p>
            <a:pPr marL="0" indent="0">
              <a:lnSpc>
                <a:spcPct val="120000"/>
              </a:lnSpc>
              <a:buNone/>
            </a:pPr>
            <a:endParaRPr lang="en-US" sz="1500" i="1" dirty="0" smtClean="0">
              <a:latin typeface="Myriad Pro" pitchFamily="34" charset="0"/>
              <a:cs typeface="Arial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2600" i="1" u="sng" dirty="0" smtClean="0">
                <a:latin typeface="Myriad Pro" pitchFamily="34" charset="0"/>
                <a:cs typeface="Arial" pitchFamily="34" charset="0"/>
              </a:rPr>
              <a:t>Standard 8.6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500" i="1" dirty="0" smtClean="0">
                <a:latin typeface="Myriad Pro" pitchFamily="34" charset="0"/>
                <a:cs typeface="Arial" pitchFamily="34" charset="0"/>
              </a:rPr>
              <a:t>“The </a:t>
            </a:r>
            <a:r>
              <a:rPr lang="en-US" sz="2500" i="1" dirty="0">
                <a:latin typeface="Myriad Pro" pitchFamily="34" charset="0"/>
                <a:cs typeface="Arial" pitchFamily="34" charset="0"/>
              </a:rPr>
              <a:t>supervisor requires the insurer to have an effective </a:t>
            </a:r>
            <a:r>
              <a:rPr lang="en-US" sz="2500" b="1" i="1" dirty="0">
                <a:latin typeface="Myriad Pro" pitchFamily="34" charset="0"/>
                <a:cs typeface="Arial" pitchFamily="34" charset="0"/>
              </a:rPr>
              <a:t>actuarial function</a:t>
            </a:r>
            <a:r>
              <a:rPr lang="en-US" sz="2500" i="1" dirty="0">
                <a:latin typeface="Myriad Pro" pitchFamily="34" charset="0"/>
                <a:cs typeface="Arial" pitchFamily="34" charset="0"/>
              </a:rPr>
              <a:t> capable of evaluating and providing advice regarding, at a minimum, technical provisions, premium and pricing activities, capital adequacy, reinsurance and compliance with related statutory and regulatory requirements</a:t>
            </a:r>
            <a:r>
              <a:rPr lang="en-US" sz="2500" i="1" dirty="0" smtClean="0">
                <a:latin typeface="Myriad Pro" pitchFamily="34" charset="0"/>
                <a:cs typeface="Arial" pitchFamily="34" charset="0"/>
              </a:rPr>
              <a:t>.”</a:t>
            </a:r>
            <a:endParaRPr lang="pt-PT" sz="2500" i="1" dirty="0" smtClean="0">
              <a:latin typeface="Myriad Pro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04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Número do Diapositivo 3"/>
          <p:cNvSpPr>
            <a:spLocks noGrp="1"/>
          </p:cNvSpPr>
          <p:nvPr>
            <p:ph type="sldNum" sz="quarter" idx="4294967295"/>
          </p:nvPr>
        </p:nvSpPr>
        <p:spPr>
          <a:xfrm>
            <a:off x="6758400" y="6313220"/>
            <a:ext cx="2133600" cy="365125"/>
          </a:xfrm>
          <a:prstGeom prst="rect">
            <a:avLst/>
          </a:prstGeom>
        </p:spPr>
        <p:txBody>
          <a:bodyPr/>
          <a:lstStyle/>
          <a:p>
            <a:fld id="{63F1900D-C0AF-4C00-8A9A-B77BEF5DA5FD}" type="slidenum">
              <a:rPr lang="pt-PT" smtClean="0">
                <a:solidFill>
                  <a:schemeClr val="accent1">
                    <a:lumMod val="50000"/>
                  </a:schemeClr>
                </a:solidFill>
              </a:rPr>
              <a:pPr/>
              <a:t>20</a:t>
            </a:fld>
            <a:endParaRPr lang="pt-PT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252000" y="1018923"/>
            <a:ext cx="8640000" cy="523220"/>
          </a:xfrm>
        </p:spPr>
        <p:txBody>
          <a:bodyPr>
            <a:normAutofit/>
          </a:bodyPr>
          <a:lstStyle/>
          <a:p>
            <a:pPr lvl="0">
              <a:tabLst>
                <a:tab pos="442913" algn="l"/>
              </a:tabLst>
            </a:pPr>
            <a:r>
              <a:rPr lang="pt-PT" sz="2800" b="1" dirty="0">
                <a:solidFill>
                  <a:schemeClr val="accent1">
                    <a:lumMod val="50000"/>
                  </a:schemeClr>
                </a:solidFill>
                <a:latin typeface="Myriad Pro" pitchFamily="34" charset="0"/>
              </a:rPr>
              <a:t>Âmbito do relatório de certificação atuarial</a:t>
            </a:r>
          </a:p>
        </p:txBody>
      </p:sp>
      <p:sp>
        <p:nvSpPr>
          <p:cNvPr id="6" name="Marcador de Posição do Texto 5"/>
          <p:cNvSpPr>
            <a:spLocks noGrp="1"/>
          </p:cNvSpPr>
          <p:nvPr>
            <p:ph type="body" sz="quarter" idx="4294967295"/>
          </p:nvPr>
        </p:nvSpPr>
        <p:spPr>
          <a:xfrm>
            <a:off x="252000" y="1772816"/>
            <a:ext cx="8640000" cy="4968552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pt-PT" sz="2300" dirty="0" smtClean="0">
                <a:latin typeface="Myriad Pro" pitchFamily="34" charset="0"/>
                <a:cs typeface="Arial" pitchFamily="34" charset="0"/>
              </a:rPr>
              <a:t>Opinião sobre a adequação às </a:t>
            </a:r>
            <a:r>
              <a:rPr lang="pt-PT" sz="2300" dirty="0">
                <a:latin typeface="Myriad Pro" pitchFamily="34" charset="0"/>
                <a:cs typeface="Arial" pitchFamily="34" charset="0"/>
              </a:rPr>
              <a:t>disposições legais, regulamentares e técnicas </a:t>
            </a:r>
            <a:r>
              <a:rPr lang="pt-PT" sz="2300" dirty="0" smtClean="0">
                <a:latin typeface="Myriad Pro" pitchFamily="34" charset="0"/>
                <a:cs typeface="Arial" pitchFamily="34" charset="0"/>
              </a:rPr>
              <a:t>aplicáveis ao cálculo de:</a:t>
            </a:r>
          </a:p>
          <a:p>
            <a:pPr lvl="1">
              <a:lnSpc>
                <a:spcPct val="120000"/>
              </a:lnSpc>
            </a:pPr>
            <a:r>
              <a:rPr lang="pt-PT" sz="2300" dirty="0">
                <a:latin typeface="Myriad Pro" pitchFamily="34" charset="0"/>
                <a:cs typeface="Arial" pitchFamily="34" charset="0"/>
              </a:rPr>
              <a:t>Provisões </a:t>
            </a:r>
            <a:r>
              <a:rPr lang="pt-PT" sz="2300" dirty="0" smtClean="0">
                <a:latin typeface="Myriad Pro" pitchFamily="34" charset="0"/>
                <a:cs typeface="Arial" pitchFamily="34" charset="0"/>
              </a:rPr>
              <a:t>técnicas</a:t>
            </a:r>
            <a:endParaRPr lang="pt-PT" sz="2300" dirty="0">
              <a:latin typeface="Myriad Pro" pitchFamily="34" charset="0"/>
              <a:cs typeface="Arial" pitchFamily="34" charset="0"/>
            </a:endParaRPr>
          </a:p>
          <a:p>
            <a:pPr lvl="1">
              <a:lnSpc>
                <a:spcPct val="120000"/>
              </a:lnSpc>
            </a:pPr>
            <a:r>
              <a:rPr lang="pt-PT" sz="2300" dirty="0">
                <a:latin typeface="Myriad Pro" pitchFamily="34" charset="0"/>
                <a:cs typeface="Arial" pitchFamily="34" charset="0"/>
              </a:rPr>
              <a:t>Montantes recuperáveis de contratos de </a:t>
            </a:r>
            <a:r>
              <a:rPr lang="pt-PT" sz="2300" dirty="0" smtClean="0">
                <a:latin typeface="Myriad Pro" pitchFamily="34" charset="0"/>
                <a:cs typeface="Arial" pitchFamily="34" charset="0"/>
              </a:rPr>
              <a:t>resseguro e de </a:t>
            </a:r>
            <a:r>
              <a:rPr lang="pt-PT" sz="2300" dirty="0" err="1" smtClean="0">
                <a:latin typeface="Myriad Pro" pitchFamily="34" charset="0"/>
                <a:cs typeface="Arial" pitchFamily="34" charset="0"/>
              </a:rPr>
              <a:t>SPVs</a:t>
            </a:r>
            <a:endParaRPr lang="pt-PT" sz="2300" dirty="0" smtClean="0">
              <a:latin typeface="Myriad Pro" pitchFamily="34" charset="0"/>
              <a:cs typeface="Arial" pitchFamily="34" charset="0"/>
            </a:endParaRPr>
          </a:p>
          <a:p>
            <a:pPr lvl="1">
              <a:lnSpc>
                <a:spcPct val="120000"/>
              </a:lnSpc>
            </a:pPr>
            <a:r>
              <a:rPr lang="pt-PT" sz="2300" dirty="0" smtClean="0">
                <a:latin typeface="Myriad Pro" pitchFamily="34" charset="0"/>
                <a:cs typeface="Arial" pitchFamily="34" charset="0"/>
              </a:rPr>
              <a:t>Requisito de capital </a:t>
            </a:r>
            <a:r>
              <a:rPr lang="pt-PT" sz="2300" dirty="0">
                <a:latin typeface="Myriad Pro" pitchFamily="34" charset="0"/>
                <a:cs typeface="Arial" pitchFamily="34" charset="0"/>
              </a:rPr>
              <a:t>de </a:t>
            </a:r>
            <a:r>
              <a:rPr lang="pt-PT" sz="2300" dirty="0" smtClean="0">
                <a:latin typeface="Myriad Pro" pitchFamily="34" charset="0"/>
                <a:cs typeface="Arial" pitchFamily="34" charset="0"/>
              </a:rPr>
              <a:t>solvência:</a:t>
            </a:r>
          </a:p>
          <a:p>
            <a:pPr lvl="2">
              <a:lnSpc>
                <a:spcPct val="120000"/>
              </a:lnSpc>
            </a:pPr>
            <a:r>
              <a:rPr lang="pt-PT" sz="2300" dirty="0" smtClean="0">
                <a:latin typeface="Myriad Pro" pitchFamily="34" charset="0"/>
                <a:cs typeface="Arial" pitchFamily="34" charset="0"/>
              </a:rPr>
              <a:t>módulos </a:t>
            </a:r>
            <a:r>
              <a:rPr lang="pt-PT" sz="2300" dirty="0">
                <a:latin typeface="Myriad Pro" pitchFamily="34" charset="0"/>
                <a:cs typeface="Arial" pitchFamily="34" charset="0"/>
              </a:rPr>
              <a:t>de </a:t>
            </a:r>
            <a:r>
              <a:rPr lang="pt-PT" sz="2300" dirty="0" smtClean="0">
                <a:latin typeface="Myriad Pro" pitchFamily="34" charset="0"/>
                <a:cs typeface="Arial" pitchFamily="34" charset="0"/>
              </a:rPr>
              <a:t>riscos específicos </a:t>
            </a:r>
            <a:r>
              <a:rPr lang="pt-PT" sz="2300" dirty="0">
                <a:latin typeface="Myriad Pro" pitchFamily="34" charset="0"/>
                <a:cs typeface="Arial" pitchFamily="34" charset="0"/>
              </a:rPr>
              <a:t>de seguros de vida, </a:t>
            </a:r>
            <a:r>
              <a:rPr lang="pt-PT" sz="2300" dirty="0" smtClean="0">
                <a:latin typeface="Myriad Pro" pitchFamily="34" charset="0"/>
                <a:cs typeface="Arial" pitchFamily="34" charset="0"/>
              </a:rPr>
              <a:t>de </a:t>
            </a:r>
            <a:r>
              <a:rPr lang="pt-PT" sz="2300" dirty="0">
                <a:latin typeface="Myriad Pro" pitchFamily="34" charset="0"/>
                <a:cs typeface="Arial" pitchFamily="34" charset="0"/>
              </a:rPr>
              <a:t>seguros não vida, </a:t>
            </a:r>
            <a:r>
              <a:rPr lang="pt-PT" sz="2300" dirty="0" smtClean="0">
                <a:latin typeface="Myriad Pro" pitchFamily="34" charset="0"/>
                <a:cs typeface="Arial" pitchFamily="34" charset="0"/>
              </a:rPr>
              <a:t>e </a:t>
            </a:r>
            <a:r>
              <a:rPr lang="pt-PT" sz="2300" dirty="0">
                <a:latin typeface="Myriad Pro" pitchFamily="34" charset="0"/>
                <a:cs typeface="Arial" pitchFamily="34" charset="0"/>
              </a:rPr>
              <a:t>de seguros de acidentes e </a:t>
            </a:r>
            <a:r>
              <a:rPr lang="pt-PT" sz="2300" dirty="0" smtClean="0">
                <a:latin typeface="Myriad Pro" pitchFamily="34" charset="0"/>
                <a:cs typeface="Arial" pitchFamily="34" charset="0"/>
              </a:rPr>
              <a:t>doença</a:t>
            </a:r>
          </a:p>
          <a:p>
            <a:pPr lvl="2">
              <a:lnSpc>
                <a:spcPct val="120000"/>
              </a:lnSpc>
            </a:pPr>
            <a:r>
              <a:rPr lang="pt-PT" sz="2300" dirty="0" smtClean="0">
                <a:latin typeface="Myriad Pro" pitchFamily="34" charset="0"/>
                <a:cs typeface="Arial" pitchFamily="34" charset="0"/>
              </a:rPr>
              <a:t>ajustamento </a:t>
            </a:r>
            <a:r>
              <a:rPr lang="pt-PT" sz="2300" dirty="0">
                <a:latin typeface="Myriad Pro" pitchFamily="34" charset="0"/>
                <a:cs typeface="Arial" pitchFamily="34" charset="0"/>
              </a:rPr>
              <a:t>para a capacidade de absorção de perdas das provisões </a:t>
            </a:r>
            <a:r>
              <a:rPr lang="pt-PT" sz="2300" dirty="0" smtClean="0">
                <a:latin typeface="Myriad Pro" pitchFamily="34" charset="0"/>
                <a:cs typeface="Arial" pitchFamily="34" charset="0"/>
              </a:rPr>
              <a:t>técnicas</a:t>
            </a:r>
          </a:p>
          <a:p>
            <a:pPr marL="0" indent="0">
              <a:lnSpc>
                <a:spcPct val="120000"/>
              </a:lnSpc>
              <a:buNone/>
            </a:pPr>
            <a:endParaRPr lang="pt-PT" sz="2500" dirty="0" smtClean="0">
              <a:solidFill>
                <a:srgbClr val="FF0000"/>
              </a:solidFill>
              <a:latin typeface="Myriad Pro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Número do Diapositivo 3"/>
          <p:cNvSpPr>
            <a:spLocks noGrp="1"/>
          </p:cNvSpPr>
          <p:nvPr>
            <p:ph type="sldNum" sz="quarter" idx="4294967295"/>
          </p:nvPr>
        </p:nvSpPr>
        <p:spPr>
          <a:xfrm>
            <a:off x="6758400" y="6313220"/>
            <a:ext cx="2133600" cy="365125"/>
          </a:xfrm>
          <a:prstGeom prst="rect">
            <a:avLst/>
          </a:prstGeom>
        </p:spPr>
        <p:txBody>
          <a:bodyPr/>
          <a:lstStyle/>
          <a:p>
            <a:fld id="{63F1900D-C0AF-4C00-8A9A-B77BEF5DA5FD}" type="slidenum">
              <a:rPr lang="pt-PT" smtClean="0">
                <a:solidFill>
                  <a:schemeClr val="accent1">
                    <a:lumMod val="50000"/>
                  </a:schemeClr>
                </a:solidFill>
              </a:rPr>
              <a:pPr/>
              <a:t>21</a:t>
            </a:fld>
            <a:endParaRPr lang="pt-PT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252000" y="1018923"/>
            <a:ext cx="8640000" cy="523220"/>
          </a:xfrm>
        </p:spPr>
        <p:txBody>
          <a:bodyPr>
            <a:normAutofit/>
          </a:bodyPr>
          <a:lstStyle/>
          <a:p>
            <a:pPr lvl="0">
              <a:tabLst>
                <a:tab pos="442913" algn="l"/>
              </a:tabLst>
            </a:pPr>
            <a:r>
              <a:rPr lang="pt-PT" sz="2800" b="1" dirty="0">
                <a:solidFill>
                  <a:schemeClr val="accent1">
                    <a:lumMod val="50000"/>
                  </a:schemeClr>
                </a:solidFill>
                <a:latin typeface="Myriad Pro" pitchFamily="34" charset="0"/>
              </a:rPr>
              <a:t>Aspetos gerais do relatório de certificação atuarial</a:t>
            </a:r>
          </a:p>
        </p:txBody>
      </p:sp>
      <p:sp>
        <p:nvSpPr>
          <p:cNvPr id="6" name="Marcador de Posição do Texto 5"/>
          <p:cNvSpPr>
            <a:spLocks noGrp="1"/>
          </p:cNvSpPr>
          <p:nvPr>
            <p:ph type="body" sz="quarter" idx="4294967295"/>
          </p:nvPr>
        </p:nvSpPr>
        <p:spPr>
          <a:xfrm>
            <a:off x="252000" y="1772816"/>
            <a:ext cx="8640000" cy="4968552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pt-PT" dirty="0" smtClean="0">
                <a:latin typeface="Myriad Pro" pitchFamily="34" charset="0"/>
                <a:cs typeface="Arial" pitchFamily="34" charset="0"/>
              </a:rPr>
              <a:t>Deve seguir modelo apresentado pela ASF</a:t>
            </a:r>
          </a:p>
          <a:p>
            <a:pPr>
              <a:lnSpc>
                <a:spcPct val="120000"/>
              </a:lnSpc>
            </a:pPr>
            <a:r>
              <a:rPr lang="pt-PT" dirty="0" smtClean="0">
                <a:latin typeface="Myriad Pro" pitchFamily="34" charset="0"/>
                <a:cs typeface="Arial" pitchFamily="34" charset="0"/>
              </a:rPr>
              <a:t>Elaborado de forma </a:t>
            </a:r>
            <a:r>
              <a:rPr lang="pt-PT" dirty="0">
                <a:latin typeface="Myriad Pro" pitchFamily="34" charset="0"/>
                <a:cs typeface="Arial" pitchFamily="34" charset="0"/>
              </a:rPr>
              <a:t>suficientemente </a:t>
            </a:r>
            <a:r>
              <a:rPr lang="pt-PT" b="1" dirty="0">
                <a:latin typeface="Myriad Pro" pitchFamily="34" charset="0"/>
                <a:cs typeface="Arial" pitchFamily="34" charset="0"/>
              </a:rPr>
              <a:t>clara</a:t>
            </a:r>
            <a:r>
              <a:rPr lang="pt-PT" dirty="0">
                <a:latin typeface="Myriad Pro" pitchFamily="34" charset="0"/>
                <a:cs typeface="Arial" pitchFamily="34" charset="0"/>
              </a:rPr>
              <a:t>, </a:t>
            </a:r>
            <a:r>
              <a:rPr lang="pt-PT" b="1" dirty="0">
                <a:latin typeface="Myriad Pro" pitchFamily="34" charset="0"/>
                <a:cs typeface="Arial" pitchFamily="34" charset="0"/>
              </a:rPr>
              <a:t>objetiva</a:t>
            </a:r>
            <a:r>
              <a:rPr lang="pt-PT" dirty="0">
                <a:latin typeface="Myriad Pro" pitchFamily="34" charset="0"/>
                <a:cs typeface="Arial" pitchFamily="34" charset="0"/>
              </a:rPr>
              <a:t> e </a:t>
            </a:r>
            <a:r>
              <a:rPr lang="pt-PT" b="1" dirty="0">
                <a:latin typeface="Myriad Pro" pitchFamily="34" charset="0"/>
                <a:cs typeface="Arial" pitchFamily="34" charset="0"/>
              </a:rPr>
              <a:t>completa</a:t>
            </a:r>
            <a:r>
              <a:rPr lang="pt-PT" dirty="0">
                <a:latin typeface="Myriad Pro" pitchFamily="34" charset="0"/>
                <a:cs typeface="Arial" pitchFamily="34" charset="0"/>
              </a:rPr>
              <a:t>, de molde a permitir que um leitor informado afira, inequivocamente, da </a:t>
            </a:r>
            <a:r>
              <a:rPr lang="pt-PT" b="1" dirty="0">
                <a:latin typeface="Myriad Pro" pitchFamily="34" charset="0"/>
                <a:cs typeface="Arial" pitchFamily="34" charset="0"/>
              </a:rPr>
              <a:t>opinião do atuário</a:t>
            </a:r>
            <a:r>
              <a:rPr lang="pt-PT" dirty="0">
                <a:latin typeface="Myriad Pro" pitchFamily="34" charset="0"/>
                <a:cs typeface="Arial" pitchFamily="34" charset="0"/>
              </a:rPr>
              <a:t> sobre a razoabilidade dos elementos certificados e o grau de incerteza subjacente ao valor desses </a:t>
            </a:r>
            <a:r>
              <a:rPr lang="pt-PT" dirty="0" smtClean="0">
                <a:latin typeface="Myriad Pro" pitchFamily="34" charset="0"/>
                <a:cs typeface="Arial" pitchFamily="34" charset="0"/>
              </a:rPr>
              <a:t>elementos</a:t>
            </a:r>
          </a:p>
          <a:p>
            <a:pPr>
              <a:lnSpc>
                <a:spcPct val="120000"/>
              </a:lnSpc>
            </a:pPr>
            <a:r>
              <a:rPr lang="pt-PT" b="1" dirty="0">
                <a:latin typeface="Myriad Pro" pitchFamily="34" charset="0"/>
                <a:cs typeface="Arial" pitchFamily="34" charset="0"/>
              </a:rPr>
              <a:t>Publicado</a:t>
            </a:r>
            <a:r>
              <a:rPr lang="pt-PT" dirty="0">
                <a:latin typeface="Myriad Pro" pitchFamily="34" charset="0"/>
                <a:cs typeface="Arial" pitchFamily="34" charset="0"/>
              </a:rPr>
              <a:t> </a:t>
            </a:r>
            <a:r>
              <a:rPr lang="pt-PT" dirty="0" smtClean="0">
                <a:latin typeface="Myriad Pro" pitchFamily="34" charset="0"/>
                <a:cs typeface="Arial" pitchFamily="34" charset="0"/>
              </a:rPr>
              <a:t>juntamente </a:t>
            </a:r>
            <a:r>
              <a:rPr lang="pt-PT" dirty="0">
                <a:latin typeface="Myriad Pro" pitchFamily="34" charset="0"/>
                <a:cs typeface="Arial" pitchFamily="34" charset="0"/>
              </a:rPr>
              <a:t>com o respetivo relatório sobre a solvência e a situação </a:t>
            </a:r>
            <a:r>
              <a:rPr lang="pt-PT" dirty="0" smtClean="0">
                <a:latin typeface="Myriad Pro" pitchFamily="34" charset="0"/>
                <a:cs typeface="Arial" pitchFamily="34" charset="0"/>
              </a:rPr>
              <a:t>financeira</a:t>
            </a:r>
          </a:p>
          <a:p>
            <a:pPr>
              <a:lnSpc>
                <a:spcPct val="120000"/>
              </a:lnSpc>
            </a:pPr>
            <a:r>
              <a:rPr lang="pt-PT" dirty="0" smtClean="0">
                <a:latin typeface="Myriad Pro" pitchFamily="34" charset="0"/>
                <a:cs typeface="Arial" pitchFamily="34" charset="0"/>
              </a:rPr>
              <a:t>Devem </a:t>
            </a:r>
            <a:r>
              <a:rPr lang="pt-PT" dirty="0">
                <a:latin typeface="Myriad Pro" pitchFamily="34" charset="0"/>
                <a:cs typeface="Arial" pitchFamily="34" charset="0"/>
              </a:rPr>
              <a:t>ser incluídas em anexo (não público</a:t>
            </a:r>
            <a:r>
              <a:rPr lang="pt-PT" dirty="0" smtClean="0">
                <a:latin typeface="Myriad Pro" pitchFamily="34" charset="0"/>
                <a:cs typeface="Arial" pitchFamily="34" charset="0"/>
              </a:rPr>
              <a:t>) ao relatório:</a:t>
            </a:r>
          </a:p>
          <a:p>
            <a:pPr lvl="1">
              <a:lnSpc>
                <a:spcPct val="120000"/>
              </a:lnSpc>
            </a:pPr>
            <a:r>
              <a:rPr lang="pt-PT" sz="3100" dirty="0">
                <a:latin typeface="Myriad Pro" pitchFamily="34" charset="0"/>
                <a:cs typeface="Arial" pitchFamily="34" charset="0"/>
              </a:rPr>
              <a:t>O detalhe das análises </a:t>
            </a:r>
            <a:r>
              <a:rPr lang="pt-PT" sz="3100" dirty="0" smtClean="0">
                <a:latin typeface="Myriad Pro" pitchFamily="34" charset="0"/>
                <a:cs typeface="Arial" pitchFamily="34" charset="0"/>
              </a:rPr>
              <a:t>efetuadas</a:t>
            </a:r>
          </a:p>
          <a:p>
            <a:pPr lvl="1">
              <a:lnSpc>
                <a:spcPct val="120000"/>
              </a:lnSpc>
            </a:pPr>
            <a:r>
              <a:rPr lang="pt-PT" sz="3100" dirty="0">
                <a:latin typeface="Myriad Pro" pitchFamily="34" charset="0"/>
                <a:cs typeface="Arial" pitchFamily="34" charset="0"/>
              </a:rPr>
              <a:t>A formulação de </a:t>
            </a:r>
            <a:r>
              <a:rPr lang="pt-PT" sz="3100" dirty="0" smtClean="0">
                <a:latin typeface="Myriad Pro" pitchFamily="34" charset="0"/>
                <a:cs typeface="Arial" pitchFamily="34" charset="0"/>
              </a:rPr>
              <a:t>recomendações</a:t>
            </a:r>
          </a:p>
          <a:p>
            <a:pPr lvl="1">
              <a:lnSpc>
                <a:spcPct val="120000"/>
              </a:lnSpc>
            </a:pPr>
            <a:r>
              <a:rPr lang="pt-PT" sz="3100" dirty="0">
                <a:latin typeface="Myriad Pro" pitchFamily="34" charset="0"/>
                <a:cs typeface="Arial" pitchFamily="34" charset="0"/>
              </a:rPr>
              <a:t>As medidas propostas ao órgão de administração que permitam regularizar situações de incumprimento ou inexatidão materialmente relevantes</a:t>
            </a:r>
            <a:endParaRPr lang="pt-PT" sz="3100" dirty="0" smtClean="0">
              <a:latin typeface="Myriad Pro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49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Número do Diapositivo 3"/>
          <p:cNvSpPr>
            <a:spLocks noGrp="1"/>
          </p:cNvSpPr>
          <p:nvPr>
            <p:ph type="sldNum" sz="quarter" idx="4294967295"/>
          </p:nvPr>
        </p:nvSpPr>
        <p:spPr>
          <a:xfrm>
            <a:off x="6758400" y="6313220"/>
            <a:ext cx="2133600" cy="365125"/>
          </a:xfrm>
          <a:prstGeom prst="rect">
            <a:avLst/>
          </a:prstGeom>
        </p:spPr>
        <p:txBody>
          <a:bodyPr/>
          <a:lstStyle/>
          <a:p>
            <a:fld id="{63F1900D-C0AF-4C00-8A9A-B77BEF5DA5FD}" type="slidenum">
              <a:rPr lang="pt-PT" smtClean="0">
                <a:solidFill>
                  <a:schemeClr val="accent1">
                    <a:lumMod val="50000"/>
                  </a:schemeClr>
                </a:solidFill>
              </a:rPr>
              <a:pPr/>
              <a:t>22</a:t>
            </a:fld>
            <a:endParaRPr lang="pt-PT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252000" y="1018923"/>
            <a:ext cx="8640000" cy="523220"/>
          </a:xfrm>
        </p:spPr>
        <p:txBody>
          <a:bodyPr>
            <a:normAutofit/>
          </a:bodyPr>
          <a:lstStyle/>
          <a:p>
            <a:pPr lvl="0">
              <a:tabLst>
                <a:tab pos="442913" algn="l"/>
              </a:tabLst>
            </a:pPr>
            <a:r>
              <a:rPr lang="pt-PT" sz="2800" b="1" dirty="0" smtClean="0">
                <a:solidFill>
                  <a:schemeClr val="accent1">
                    <a:lumMod val="50000"/>
                  </a:schemeClr>
                </a:solidFill>
                <a:latin typeface="Myriad Pro" pitchFamily="34" charset="0"/>
              </a:rPr>
              <a:t>Notas finais</a:t>
            </a:r>
            <a:endParaRPr lang="pt-PT" sz="2800" b="1" dirty="0">
              <a:solidFill>
                <a:schemeClr val="accent1">
                  <a:lumMod val="50000"/>
                </a:schemeClr>
              </a:solidFill>
              <a:latin typeface="Myriad Pro" pitchFamily="34" charset="0"/>
            </a:endParaRPr>
          </a:p>
        </p:txBody>
      </p:sp>
      <p:sp>
        <p:nvSpPr>
          <p:cNvPr id="6" name="Marcador de Posição do Texto 5"/>
          <p:cNvSpPr>
            <a:spLocks noGrp="1"/>
          </p:cNvSpPr>
          <p:nvPr>
            <p:ph type="body" sz="quarter" idx="4294967295"/>
          </p:nvPr>
        </p:nvSpPr>
        <p:spPr>
          <a:xfrm>
            <a:off x="252000" y="1772816"/>
            <a:ext cx="8640000" cy="4968552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>
              <a:lnSpc>
                <a:spcPct val="120000"/>
              </a:lnSpc>
            </a:pPr>
            <a:r>
              <a:rPr lang="pt-PT" sz="2600" dirty="0">
                <a:latin typeface="Myriad Pro" pitchFamily="34" charset="0"/>
                <a:cs typeface="Arial" pitchFamily="34" charset="0"/>
              </a:rPr>
              <a:t>A intervenção dos atuários, </a:t>
            </a:r>
            <a:r>
              <a:rPr lang="pt-PT" sz="2600" b="1" dirty="0">
                <a:latin typeface="Myriad Pro" pitchFamily="34" charset="0"/>
                <a:cs typeface="Arial" pitchFamily="34" charset="0"/>
              </a:rPr>
              <a:t>enquanto profissionais altamente qualificados</a:t>
            </a:r>
            <a:r>
              <a:rPr lang="pt-PT" sz="2600" dirty="0">
                <a:latin typeface="Myriad Pro" pitchFamily="34" charset="0"/>
                <a:cs typeface="Arial" pitchFamily="34" charset="0"/>
              </a:rPr>
              <a:t> na identificação e mensuração de riscos, tem-se revelado indispensável para a promoção da </a:t>
            </a:r>
            <a:r>
              <a:rPr lang="pt-PT" sz="2600" b="1" dirty="0">
                <a:latin typeface="Myriad Pro" pitchFamily="34" charset="0"/>
                <a:cs typeface="Arial" pitchFamily="34" charset="0"/>
              </a:rPr>
              <a:t>estabilidade</a:t>
            </a:r>
            <a:r>
              <a:rPr lang="pt-PT" sz="2600" dirty="0">
                <a:latin typeface="Myriad Pro" pitchFamily="34" charset="0"/>
                <a:cs typeface="Arial" pitchFamily="34" charset="0"/>
              </a:rPr>
              <a:t> e da </a:t>
            </a:r>
            <a:r>
              <a:rPr lang="pt-PT" sz="2600" b="1" dirty="0">
                <a:latin typeface="Myriad Pro" pitchFamily="34" charset="0"/>
                <a:cs typeface="Arial" pitchFamily="34" charset="0"/>
              </a:rPr>
              <a:t>confiança</a:t>
            </a:r>
            <a:r>
              <a:rPr lang="pt-PT" sz="2600" dirty="0">
                <a:latin typeface="Myriad Pro" pitchFamily="34" charset="0"/>
                <a:cs typeface="Arial" pitchFamily="34" charset="0"/>
              </a:rPr>
              <a:t> no </a:t>
            </a:r>
            <a:r>
              <a:rPr lang="pt-PT" sz="2600" dirty="0" smtClean="0">
                <a:latin typeface="Myriad Pro" pitchFamily="34" charset="0"/>
                <a:cs typeface="Arial" pitchFamily="34" charset="0"/>
              </a:rPr>
              <a:t>setor segurador</a:t>
            </a:r>
          </a:p>
          <a:p>
            <a:pPr>
              <a:lnSpc>
                <a:spcPct val="120000"/>
              </a:lnSpc>
            </a:pPr>
            <a:r>
              <a:rPr lang="pt-PT" sz="2600" dirty="0">
                <a:latin typeface="Myriad Pro" pitchFamily="34" charset="0"/>
                <a:cs typeface="Arial" pitchFamily="34" charset="0"/>
              </a:rPr>
              <a:t>O quadro legal e regulamentar português reconhece explicitamente a importância dos atuários </a:t>
            </a:r>
            <a:r>
              <a:rPr lang="pt-PT" sz="2600" dirty="0" smtClean="0">
                <a:latin typeface="Myriad Pro" pitchFamily="34" charset="0"/>
                <a:cs typeface="Arial" pitchFamily="34" charset="0"/>
              </a:rPr>
              <a:t>para as </a:t>
            </a:r>
            <a:r>
              <a:rPr lang="pt-PT" sz="2600" dirty="0">
                <a:latin typeface="Myriad Pro" pitchFamily="34" charset="0"/>
                <a:cs typeface="Arial" pitchFamily="34" charset="0"/>
              </a:rPr>
              <a:t>empresas de </a:t>
            </a:r>
            <a:r>
              <a:rPr lang="pt-PT" sz="2600" dirty="0" smtClean="0">
                <a:latin typeface="Myriad Pro" pitchFamily="34" charset="0"/>
                <a:cs typeface="Arial" pitchFamily="34" charset="0"/>
              </a:rPr>
              <a:t>seguros desde </a:t>
            </a:r>
            <a:r>
              <a:rPr lang="pt-PT" sz="2600" dirty="0">
                <a:latin typeface="Myriad Pro" pitchFamily="34" charset="0"/>
                <a:cs typeface="Arial" pitchFamily="34" charset="0"/>
              </a:rPr>
              <a:t>a década de 90</a:t>
            </a:r>
          </a:p>
          <a:p>
            <a:pPr>
              <a:lnSpc>
                <a:spcPct val="120000"/>
              </a:lnSpc>
            </a:pPr>
            <a:r>
              <a:rPr lang="pt-PT" sz="2600" dirty="0">
                <a:latin typeface="Myriad Pro" pitchFamily="34" charset="0"/>
                <a:cs typeface="Arial" pitchFamily="34" charset="0"/>
              </a:rPr>
              <a:t>Com os desafios atuais e futuros, importa </a:t>
            </a:r>
            <a:r>
              <a:rPr lang="pt-PT" sz="2600" b="1" dirty="0">
                <a:latin typeface="Myriad Pro" pitchFamily="34" charset="0"/>
                <a:cs typeface="Arial" pitchFamily="34" charset="0"/>
              </a:rPr>
              <a:t>reforçar</a:t>
            </a:r>
            <a:r>
              <a:rPr lang="pt-PT" sz="2600" dirty="0">
                <a:latin typeface="Myriad Pro" pitchFamily="34" charset="0"/>
                <a:cs typeface="Arial" pitchFamily="34" charset="0"/>
              </a:rPr>
              <a:t> o papel destes profissionais, ao mesmo tempo que se lhes exige  uma atuação </a:t>
            </a:r>
            <a:r>
              <a:rPr lang="pt-PT" sz="2600" b="1" dirty="0">
                <a:latin typeface="Myriad Pro" pitchFamily="34" charset="0"/>
                <a:cs typeface="Arial" pitchFamily="34" charset="0"/>
              </a:rPr>
              <a:t>independente</a:t>
            </a:r>
            <a:r>
              <a:rPr lang="pt-PT" sz="2600" dirty="0">
                <a:latin typeface="Myriad Pro" pitchFamily="34" charset="0"/>
                <a:cs typeface="Arial" pitchFamily="34" charset="0"/>
              </a:rPr>
              <a:t>, </a:t>
            </a:r>
            <a:r>
              <a:rPr lang="pt-PT" sz="2600" b="1" dirty="0">
                <a:latin typeface="Myriad Pro" pitchFamily="34" charset="0"/>
                <a:cs typeface="Arial" pitchFamily="34" charset="0"/>
              </a:rPr>
              <a:t>rigorosa</a:t>
            </a:r>
            <a:r>
              <a:rPr lang="pt-PT" sz="2600" dirty="0">
                <a:latin typeface="Myriad Pro" pitchFamily="34" charset="0"/>
                <a:cs typeface="Arial" pitchFamily="34" charset="0"/>
              </a:rPr>
              <a:t>, </a:t>
            </a:r>
            <a:r>
              <a:rPr lang="pt-PT" sz="2600" b="1" dirty="0">
                <a:latin typeface="Myriad Pro" pitchFamily="34" charset="0"/>
                <a:cs typeface="Arial" pitchFamily="34" charset="0"/>
              </a:rPr>
              <a:t>idónea</a:t>
            </a:r>
            <a:r>
              <a:rPr lang="pt-PT" sz="2600" dirty="0">
                <a:latin typeface="Myriad Pro" pitchFamily="34" charset="0"/>
                <a:cs typeface="Arial" pitchFamily="34" charset="0"/>
              </a:rPr>
              <a:t> e </a:t>
            </a:r>
            <a:r>
              <a:rPr lang="pt-PT" sz="2600" b="1" dirty="0">
                <a:latin typeface="Myriad Pro" pitchFamily="34" charset="0"/>
                <a:cs typeface="Arial" pitchFamily="34" charset="0"/>
              </a:rPr>
              <a:t>transparente</a:t>
            </a:r>
          </a:p>
        </p:txBody>
      </p:sp>
    </p:spTree>
    <p:extLst>
      <p:ext uri="{BB962C8B-B14F-4D97-AF65-F5344CB8AC3E}">
        <p14:creationId xmlns:p14="http://schemas.microsoft.com/office/powerpoint/2010/main" val="307384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5148064" y="3044567"/>
            <a:ext cx="367240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4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itchFamily="34" charset="0"/>
              </a:rPr>
              <a:t>Obrigado</a:t>
            </a:r>
          </a:p>
          <a:p>
            <a:endParaRPr lang="pt-PT" sz="25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yriad Pro" pitchFamily="34" charset="0"/>
            </a:endParaRPr>
          </a:p>
          <a:p>
            <a:endParaRPr lang="pt-PT" sz="25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yriad Pro" pitchFamily="34" charset="0"/>
            </a:endParaRPr>
          </a:p>
          <a:p>
            <a:endParaRPr lang="pt-PT" sz="25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yriad Pro" pitchFamily="34" charset="0"/>
            </a:endParaRPr>
          </a:p>
          <a:p>
            <a:endParaRPr lang="pt-PT" sz="25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60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6E965-7293-4CD4-850C-9C2661C22C53}" type="slidenum">
              <a:rPr lang="pt-PT" smtClean="0"/>
              <a:pPr/>
              <a:t>3</a:t>
            </a:fld>
            <a:endParaRPr lang="pt-PT" dirty="0"/>
          </a:p>
        </p:txBody>
      </p:sp>
      <p:sp>
        <p:nvSpPr>
          <p:cNvPr id="3" name="CaixaDeTexto 2"/>
          <p:cNvSpPr txBox="1"/>
          <p:nvPr/>
        </p:nvSpPr>
        <p:spPr>
          <a:xfrm>
            <a:off x="251520" y="1052736"/>
            <a:ext cx="8640960" cy="5256584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r>
              <a:rPr lang="pt-PT" sz="2800" b="1" dirty="0" smtClean="0">
                <a:solidFill>
                  <a:srgbClr val="005596"/>
                </a:solidFill>
                <a:latin typeface="Myriad Pro" pitchFamily="34" charset="0"/>
              </a:rPr>
              <a:t>Agenda</a:t>
            </a:r>
          </a:p>
          <a:p>
            <a:endParaRPr lang="pt-PT" sz="2400" dirty="0" smtClean="0">
              <a:latin typeface="Myriad Pro" pitchFamily="34" charset="0"/>
            </a:endParaRPr>
          </a:p>
          <a:p>
            <a:endParaRPr lang="pt-PT" sz="2400" dirty="0" smtClean="0">
              <a:latin typeface="Myriad Pro" pitchFamily="34" charset="0"/>
            </a:endParaRPr>
          </a:p>
          <a:p>
            <a:pPr marL="514350" indent="-514350">
              <a:spcAft>
                <a:spcPts val="600"/>
              </a:spcAft>
              <a:buFont typeface="+mj-lt"/>
              <a:buAutoNum type="romanUcPeriod"/>
            </a:pPr>
            <a:r>
              <a:rPr lang="pt-PT" sz="2400" dirty="0" smtClean="0">
                <a:latin typeface="Myriad Pro" pitchFamily="34" charset="0"/>
              </a:rPr>
              <a:t>A gestão de riscos no regime </a:t>
            </a:r>
            <a:r>
              <a:rPr lang="pt-PT" sz="2400" dirty="0" smtClean="0">
                <a:latin typeface="Myriad Pro" pitchFamily="34" charset="0"/>
              </a:rPr>
              <a:t>europeu Solvência </a:t>
            </a:r>
            <a:r>
              <a:rPr lang="pt-PT" sz="2400" dirty="0" smtClean="0">
                <a:latin typeface="Myriad Pro" pitchFamily="34" charset="0"/>
              </a:rPr>
              <a:t>II</a:t>
            </a:r>
            <a:endParaRPr lang="pt-PT" sz="2400" dirty="0">
              <a:latin typeface="Myriad Pro" pitchFamily="34" charset="0"/>
            </a:endParaRPr>
          </a:p>
          <a:p>
            <a:pPr marL="514350" indent="-514350">
              <a:spcAft>
                <a:spcPts val="600"/>
              </a:spcAft>
              <a:buFont typeface="+mj-lt"/>
              <a:buAutoNum type="romanUcPeriod"/>
            </a:pPr>
            <a:endParaRPr lang="pt-PT" sz="2400" dirty="0">
              <a:latin typeface="Myriad Pro" pitchFamily="34" charset="0"/>
            </a:endParaRPr>
          </a:p>
          <a:p>
            <a:pPr marL="530225" indent="-514350">
              <a:spcAft>
                <a:spcPts val="600"/>
              </a:spcAft>
              <a:buFont typeface="+mj-lt"/>
              <a:buAutoNum type="romanUcPeriod"/>
              <a:tabLst>
                <a:tab pos="355600" algn="l"/>
              </a:tabLst>
            </a:pPr>
            <a:r>
              <a:rPr lang="pt-PT" sz="2400" dirty="0" smtClean="0">
                <a:latin typeface="Myriad Pro" pitchFamily="34" charset="0"/>
              </a:rPr>
              <a:t>A importância da função atuarial no contexto da avaliação e gestão de riscos</a:t>
            </a:r>
            <a:endParaRPr lang="pt-PT" sz="2400" dirty="0">
              <a:latin typeface="Myriad Pro" pitchFamily="34" charset="0"/>
            </a:endParaRPr>
          </a:p>
          <a:p>
            <a:pPr marL="530225" indent="-514350">
              <a:spcAft>
                <a:spcPts val="600"/>
              </a:spcAft>
              <a:buFont typeface="+mj-lt"/>
              <a:buAutoNum type="romanUcPeriod"/>
              <a:tabLst>
                <a:tab pos="355600" algn="l"/>
              </a:tabLst>
            </a:pPr>
            <a:endParaRPr lang="pt-PT" sz="2400" dirty="0">
              <a:latin typeface="Myriad Pro" pitchFamily="34" charset="0"/>
            </a:endParaRPr>
          </a:p>
          <a:p>
            <a:pPr marL="514350" indent="-514350">
              <a:spcAft>
                <a:spcPts val="600"/>
              </a:spcAft>
              <a:buFont typeface="+mj-lt"/>
              <a:buAutoNum type="romanUcPeriod"/>
            </a:pPr>
            <a:r>
              <a:rPr lang="pt-PT" sz="2400" dirty="0">
                <a:latin typeface="Myriad Pro" pitchFamily="34" charset="0"/>
              </a:rPr>
              <a:t>O</a:t>
            </a:r>
            <a:r>
              <a:rPr lang="pt-PT" sz="2400" dirty="0" smtClean="0">
                <a:latin typeface="Myriad Pro" pitchFamily="34" charset="0"/>
              </a:rPr>
              <a:t> papel do atuário responsável no mercado português</a:t>
            </a:r>
            <a:endParaRPr lang="pt-PT" sz="2400" dirty="0">
              <a:latin typeface="Myriad Pro" pitchFamily="34" charset="0"/>
            </a:endParaRPr>
          </a:p>
          <a:p>
            <a:pPr marL="342900" indent="-342900">
              <a:spcAft>
                <a:spcPts val="600"/>
              </a:spcAft>
              <a:buFont typeface="+mj-lt"/>
              <a:buAutoNum type="romanUcPeriod"/>
            </a:pPr>
            <a:endParaRPr lang="pt-PT" sz="2400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15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6E965-7293-4CD4-850C-9C2661C22C53}" type="slidenum">
              <a:rPr lang="pt-PT" smtClean="0"/>
              <a:pPr/>
              <a:t>4</a:t>
            </a:fld>
            <a:endParaRPr lang="pt-PT" dirty="0"/>
          </a:p>
        </p:txBody>
      </p:sp>
      <p:sp>
        <p:nvSpPr>
          <p:cNvPr id="3" name="CaixaDeTexto 2"/>
          <p:cNvSpPr txBox="1"/>
          <p:nvPr/>
        </p:nvSpPr>
        <p:spPr>
          <a:xfrm>
            <a:off x="251520" y="1052736"/>
            <a:ext cx="8640960" cy="5256584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r>
              <a:rPr lang="pt-PT" sz="2800" b="1" dirty="0" smtClean="0">
                <a:solidFill>
                  <a:srgbClr val="005596"/>
                </a:solidFill>
                <a:latin typeface="Myriad Pro" pitchFamily="34" charset="0"/>
              </a:rPr>
              <a:t>Agenda</a:t>
            </a:r>
          </a:p>
          <a:p>
            <a:endParaRPr lang="pt-PT" sz="2400" dirty="0" smtClean="0">
              <a:latin typeface="Myriad Pro" pitchFamily="34" charset="0"/>
            </a:endParaRPr>
          </a:p>
          <a:p>
            <a:endParaRPr lang="pt-PT" sz="2400" dirty="0" smtClean="0">
              <a:latin typeface="Myriad Pro" pitchFamily="34" charset="0"/>
            </a:endParaRPr>
          </a:p>
          <a:p>
            <a:pPr marL="514350" indent="-514350">
              <a:spcAft>
                <a:spcPts val="600"/>
              </a:spcAft>
              <a:buFont typeface="+mj-lt"/>
              <a:buAutoNum type="romanUcPeriod"/>
            </a:pPr>
            <a:r>
              <a:rPr lang="pt-PT" sz="2400" b="1" dirty="0">
                <a:latin typeface="Myriad Pro" pitchFamily="34" charset="0"/>
              </a:rPr>
              <a:t>A gestão de riscos no regime </a:t>
            </a:r>
            <a:r>
              <a:rPr lang="pt-PT" sz="2400" b="1" dirty="0" smtClean="0">
                <a:latin typeface="Myriad Pro" pitchFamily="34" charset="0"/>
              </a:rPr>
              <a:t>europeu Solvência </a:t>
            </a:r>
            <a:r>
              <a:rPr lang="pt-PT" sz="2400" b="1" dirty="0">
                <a:latin typeface="Myriad Pro" pitchFamily="34" charset="0"/>
              </a:rPr>
              <a:t>II</a:t>
            </a:r>
          </a:p>
          <a:p>
            <a:pPr marL="514350" indent="-514350">
              <a:spcAft>
                <a:spcPts val="600"/>
              </a:spcAft>
              <a:buFont typeface="+mj-lt"/>
              <a:buAutoNum type="romanUcPeriod"/>
            </a:pPr>
            <a:endParaRPr lang="pt-PT" sz="2400" dirty="0">
              <a:latin typeface="Myriad Pro" pitchFamily="34" charset="0"/>
            </a:endParaRPr>
          </a:p>
          <a:p>
            <a:pPr marL="530225" indent="-514350">
              <a:spcAft>
                <a:spcPts val="600"/>
              </a:spcAft>
              <a:buFont typeface="+mj-lt"/>
              <a:buAutoNum type="romanUcPeriod"/>
              <a:tabLst>
                <a:tab pos="355600" algn="l"/>
              </a:tabLst>
            </a:pPr>
            <a:r>
              <a:rPr lang="pt-PT" sz="2400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A importância da função atuarial no contexto da avaliação e gestão de riscos</a:t>
            </a:r>
          </a:p>
          <a:p>
            <a:pPr marL="530225" indent="-514350">
              <a:spcAft>
                <a:spcPts val="600"/>
              </a:spcAft>
              <a:buFont typeface="+mj-lt"/>
              <a:buAutoNum type="romanUcPeriod"/>
              <a:tabLst>
                <a:tab pos="355600" algn="l"/>
              </a:tabLst>
            </a:pPr>
            <a:endParaRPr lang="pt-PT" sz="2400" dirty="0">
              <a:solidFill>
                <a:schemeClr val="bg1">
                  <a:lumMod val="50000"/>
                </a:schemeClr>
              </a:solidFill>
              <a:latin typeface="Myriad Pro" pitchFamily="34" charset="0"/>
            </a:endParaRPr>
          </a:p>
          <a:p>
            <a:pPr marL="514350" indent="-514350">
              <a:spcAft>
                <a:spcPts val="600"/>
              </a:spcAft>
              <a:buFont typeface="+mj-lt"/>
              <a:buAutoNum type="romanUcPeriod"/>
            </a:pPr>
            <a:r>
              <a:rPr lang="pt-PT" sz="2400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O papel do atuário </a:t>
            </a:r>
            <a:r>
              <a:rPr lang="pt-PT" sz="2400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responsável no mercado português</a:t>
            </a:r>
            <a:endParaRPr lang="pt-PT" sz="2400" dirty="0">
              <a:solidFill>
                <a:schemeClr val="bg1">
                  <a:lumMod val="50000"/>
                </a:schemeClr>
              </a:solidFill>
              <a:latin typeface="Myriad Pro" pitchFamily="34" charset="0"/>
            </a:endParaRPr>
          </a:p>
          <a:p>
            <a:pPr marL="342900" indent="-342900">
              <a:spcAft>
                <a:spcPts val="600"/>
              </a:spcAft>
              <a:buFont typeface="+mj-lt"/>
              <a:buAutoNum type="romanUcPeriod"/>
            </a:pPr>
            <a:endParaRPr lang="pt-PT" sz="2400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46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Número do Diapositivo 3"/>
          <p:cNvSpPr>
            <a:spLocks noGrp="1"/>
          </p:cNvSpPr>
          <p:nvPr>
            <p:ph type="sldNum" sz="quarter" idx="4294967295"/>
          </p:nvPr>
        </p:nvSpPr>
        <p:spPr>
          <a:xfrm>
            <a:off x="6758400" y="6313220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63F1900D-C0AF-4C00-8A9A-B77BEF5DA5FD}" type="slidenum">
              <a:rPr lang="pt-PT" sz="1200" smtClean="0">
                <a:solidFill>
                  <a:schemeClr val="accent1">
                    <a:lumMod val="50000"/>
                  </a:schemeClr>
                </a:solidFill>
              </a:rPr>
              <a:pPr algn="r"/>
              <a:t>5</a:t>
            </a:fld>
            <a:endParaRPr lang="pt-PT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252000" y="1018923"/>
            <a:ext cx="8640000" cy="523220"/>
          </a:xfrm>
        </p:spPr>
        <p:txBody>
          <a:bodyPr>
            <a:normAutofit/>
          </a:bodyPr>
          <a:lstStyle/>
          <a:p>
            <a:pPr lvl="0">
              <a:tabLst>
                <a:tab pos="442913" algn="l"/>
              </a:tabLst>
            </a:pPr>
            <a:r>
              <a:rPr lang="pt-PT" sz="2800" b="1" dirty="0" smtClean="0">
                <a:solidFill>
                  <a:schemeClr val="accent1">
                    <a:lumMod val="50000"/>
                  </a:schemeClr>
                </a:solidFill>
                <a:latin typeface="Myriad Pro" pitchFamily="34" charset="0"/>
              </a:rPr>
              <a:t>Visão geral do regime Solvência II</a:t>
            </a:r>
            <a:endParaRPr lang="pt-PT" sz="2800" b="1" dirty="0">
              <a:latin typeface="Myriad Pro" pitchFamily="34" charset="0"/>
            </a:endParaRPr>
          </a:p>
        </p:txBody>
      </p:sp>
      <p:sp>
        <p:nvSpPr>
          <p:cNvPr id="6" name="Marcador de Posição do Texto 5"/>
          <p:cNvSpPr>
            <a:spLocks noGrp="1"/>
          </p:cNvSpPr>
          <p:nvPr>
            <p:ph type="body" sz="quarter" idx="4294967295"/>
          </p:nvPr>
        </p:nvSpPr>
        <p:spPr>
          <a:xfrm>
            <a:off x="252000" y="1772816"/>
            <a:ext cx="8640000" cy="496855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pt-PT" sz="2400" dirty="0" smtClean="0">
                <a:latin typeface="Myriad Pro" pitchFamily="34" charset="0"/>
                <a:cs typeface="Arial" pitchFamily="34" charset="0"/>
              </a:rPr>
              <a:t>O regime Solvência II </a:t>
            </a:r>
            <a:r>
              <a:rPr lang="pt-PT" sz="2400" dirty="0" smtClean="0">
                <a:latin typeface="Myriad Pro" pitchFamily="34" charset="0"/>
                <a:cs typeface="Arial" pitchFamily="34" charset="0"/>
              </a:rPr>
              <a:t>concretiza </a:t>
            </a:r>
            <a:r>
              <a:rPr lang="pt-PT" sz="2400" dirty="0" smtClean="0">
                <a:latin typeface="Myriad Pro" pitchFamily="34" charset="0"/>
                <a:cs typeface="Arial" pitchFamily="34" charset="0"/>
              </a:rPr>
              <a:t>uma revisão abrangente e profunda do enquadramento regulatório e de supervisão do </a:t>
            </a:r>
            <a:r>
              <a:rPr lang="pt-PT" sz="2400" b="1" dirty="0" smtClean="0">
                <a:latin typeface="Myriad Pro" pitchFamily="34" charset="0"/>
                <a:cs typeface="Arial" pitchFamily="34" charset="0"/>
              </a:rPr>
              <a:t>setor segurador europeu</a:t>
            </a:r>
            <a:r>
              <a:rPr lang="pt-PT" sz="2400" dirty="0" smtClean="0">
                <a:latin typeface="Myriad Pro" pitchFamily="34" charset="0"/>
                <a:cs typeface="Arial" pitchFamily="34" charset="0"/>
              </a:rPr>
              <a:t>, vigente desde 1 de janeiro de 2016</a:t>
            </a:r>
          </a:p>
          <a:p>
            <a:pPr>
              <a:lnSpc>
                <a:spcPct val="120000"/>
              </a:lnSpc>
            </a:pPr>
            <a:r>
              <a:rPr lang="pt-PT" sz="2400" dirty="0" smtClean="0">
                <a:latin typeface="Myriad Pro" pitchFamily="34" charset="0"/>
                <a:cs typeface="Arial" pitchFamily="34" charset="0"/>
              </a:rPr>
              <a:t>Em termos legislativos, compreende:</a:t>
            </a:r>
          </a:p>
          <a:p>
            <a:pPr lvl="1">
              <a:lnSpc>
                <a:spcPct val="120000"/>
              </a:lnSpc>
            </a:pPr>
            <a:r>
              <a:rPr lang="pt-PT" sz="2000" dirty="0" smtClean="0">
                <a:latin typeface="Myriad Pro" pitchFamily="34" charset="0"/>
                <a:cs typeface="Arial" pitchFamily="34" charset="0"/>
              </a:rPr>
              <a:t>A </a:t>
            </a:r>
            <a:r>
              <a:rPr lang="pt-PT" sz="2000" dirty="0" smtClean="0">
                <a:latin typeface="Myriad Pro" pitchFamily="34" charset="0"/>
                <a:cs typeface="Arial" pitchFamily="34" charset="0"/>
              </a:rPr>
              <a:t>Diretiva 2009/138/CE, do Parlamento Europeu e do Conselho, de 25 de novembro de </a:t>
            </a:r>
            <a:r>
              <a:rPr lang="pt-PT" sz="2000" dirty="0" smtClean="0">
                <a:latin typeface="Myriad Pro" pitchFamily="34" charset="0"/>
                <a:cs typeface="Arial" pitchFamily="34" charset="0"/>
              </a:rPr>
              <a:t>2009, que estabelece os princípios gerais do regime;</a:t>
            </a:r>
          </a:p>
          <a:p>
            <a:pPr lvl="1">
              <a:lnSpc>
                <a:spcPct val="120000"/>
              </a:lnSpc>
            </a:pPr>
            <a:r>
              <a:rPr lang="pt-PT" sz="2000" dirty="0" smtClean="0">
                <a:latin typeface="Myriad Pro" pitchFamily="34" charset="0"/>
                <a:cs typeface="Arial" pitchFamily="34" charset="0"/>
              </a:rPr>
              <a:t>O Regulamento Delegado 2015/35, de 10 de outubro de 2014, com as medidas de implementação da Diretiva;</a:t>
            </a:r>
          </a:p>
          <a:p>
            <a:pPr lvl="1">
              <a:lnSpc>
                <a:spcPct val="120000"/>
              </a:lnSpc>
            </a:pPr>
            <a:r>
              <a:rPr lang="pt-PT" sz="2000" dirty="0" smtClean="0">
                <a:latin typeface="Myriad Pro" pitchFamily="34" charset="0"/>
                <a:cs typeface="Arial" pitchFamily="34" charset="0"/>
              </a:rPr>
              <a:t>Regulamentos de Execução, emitidos pela Comissão Europeia, com disposições técnicas adicionais de caráter </a:t>
            </a:r>
            <a:r>
              <a:rPr lang="pt-PT" sz="2000" dirty="0" err="1" smtClean="0">
                <a:latin typeface="Myriad Pro" pitchFamily="34" charset="0"/>
                <a:cs typeface="Arial" pitchFamily="34" charset="0"/>
              </a:rPr>
              <a:t>mandatório</a:t>
            </a:r>
            <a:r>
              <a:rPr lang="pt-PT" sz="2000" dirty="0" smtClean="0">
                <a:latin typeface="Myriad Pro" pitchFamily="34" charset="0"/>
                <a:cs typeface="Arial" pitchFamily="34" charset="0"/>
              </a:rPr>
              <a:t>;</a:t>
            </a:r>
          </a:p>
          <a:p>
            <a:pPr lvl="1">
              <a:lnSpc>
                <a:spcPct val="120000"/>
              </a:lnSpc>
            </a:pPr>
            <a:r>
              <a:rPr lang="pt-PT" sz="2000" dirty="0" smtClean="0">
                <a:latin typeface="Myriad Pro" pitchFamily="34" charset="0"/>
                <a:cs typeface="Arial" pitchFamily="34" charset="0"/>
              </a:rPr>
              <a:t>Orientações da EIOPA, de implementação sujeita ao mecanismo </a:t>
            </a:r>
            <a:r>
              <a:rPr lang="pt-PT" sz="2000" i="1" dirty="0" err="1" smtClean="0">
                <a:latin typeface="Myriad Pro" pitchFamily="34" charset="0"/>
                <a:cs typeface="Arial" pitchFamily="34" charset="0"/>
              </a:rPr>
              <a:t>comply-or-explain</a:t>
            </a:r>
            <a:r>
              <a:rPr lang="pt-PT" sz="2000" dirty="0">
                <a:latin typeface="Myriad Pro" pitchFamily="34" charset="0"/>
                <a:cs typeface="Arial" pitchFamily="34" charset="0"/>
              </a:rPr>
              <a:t>.</a:t>
            </a:r>
            <a:endParaRPr lang="pt-PT" sz="2000" dirty="0" smtClean="0">
              <a:latin typeface="Myriad Pro" pitchFamily="34" charset="0"/>
              <a:cs typeface="Arial" pitchFamily="34" charset="0"/>
            </a:endParaRPr>
          </a:p>
          <a:p>
            <a:pPr lvl="1">
              <a:lnSpc>
                <a:spcPct val="120000"/>
              </a:lnSpc>
            </a:pPr>
            <a:endParaRPr lang="pt-PT" sz="2000" dirty="0" smtClean="0">
              <a:latin typeface="Myriad Pro" pitchFamily="34" charset="0"/>
              <a:cs typeface="Arial" pitchFamily="34" charset="0"/>
            </a:endParaRPr>
          </a:p>
          <a:p>
            <a:pPr lvl="1">
              <a:lnSpc>
                <a:spcPct val="120000"/>
              </a:lnSpc>
            </a:pPr>
            <a:endParaRPr lang="pt-PT" sz="2000" dirty="0" smtClean="0">
              <a:latin typeface="Myriad Pro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66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Número do Diapositivo 3"/>
          <p:cNvSpPr>
            <a:spLocks noGrp="1"/>
          </p:cNvSpPr>
          <p:nvPr>
            <p:ph type="sldNum" sz="quarter" idx="4294967295"/>
          </p:nvPr>
        </p:nvSpPr>
        <p:spPr>
          <a:xfrm>
            <a:off x="6758400" y="6313220"/>
            <a:ext cx="2133600" cy="365125"/>
          </a:xfrm>
          <a:prstGeom prst="rect">
            <a:avLst/>
          </a:prstGeom>
        </p:spPr>
        <p:txBody>
          <a:bodyPr/>
          <a:lstStyle/>
          <a:p>
            <a:fld id="{63F1900D-C0AF-4C00-8A9A-B77BEF5DA5FD}" type="slidenum">
              <a:rPr lang="pt-PT" smtClean="0">
                <a:solidFill>
                  <a:schemeClr val="accent1">
                    <a:lumMod val="50000"/>
                  </a:schemeClr>
                </a:solidFill>
              </a:rPr>
              <a:pPr/>
              <a:t>6</a:t>
            </a:fld>
            <a:endParaRPr lang="pt-PT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252000" y="1018923"/>
            <a:ext cx="8640000" cy="523220"/>
          </a:xfrm>
        </p:spPr>
        <p:txBody>
          <a:bodyPr>
            <a:normAutofit/>
          </a:bodyPr>
          <a:lstStyle/>
          <a:p>
            <a:pPr lvl="0">
              <a:tabLst>
                <a:tab pos="442913" algn="l"/>
              </a:tabLst>
            </a:pPr>
            <a:r>
              <a:rPr lang="pt-PT" sz="2800" b="1" dirty="0" smtClean="0">
                <a:solidFill>
                  <a:schemeClr val="accent1">
                    <a:lumMod val="50000"/>
                  </a:schemeClr>
                </a:solidFill>
                <a:latin typeface="Myriad Pro" pitchFamily="34" charset="0"/>
              </a:rPr>
              <a:t>Os 3 pilares</a:t>
            </a:r>
            <a:endParaRPr lang="pt-PT" sz="2800" b="1" dirty="0">
              <a:latin typeface="Myriad Pro" pitchFamily="34" charset="0"/>
            </a:endParaRPr>
          </a:p>
        </p:txBody>
      </p:sp>
      <p:graphicFrame>
        <p:nvGraphicFramePr>
          <p:cNvPr id="10" name="Diagrama 9"/>
          <p:cNvGraphicFramePr/>
          <p:nvPr>
            <p:extLst>
              <p:ext uri="{D42A27DB-BD31-4B8C-83A1-F6EECF244321}">
                <p14:modId xmlns:p14="http://schemas.microsoft.com/office/powerpoint/2010/main" val="3107133489"/>
              </p:ext>
            </p:extLst>
          </p:nvPr>
        </p:nvGraphicFramePr>
        <p:xfrm>
          <a:off x="467544" y="1916832"/>
          <a:ext cx="7920880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6111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Número do Diapositivo 3"/>
          <p:cNvSpPr>
            <a:spLocks noGrp="1"/>
          </p:cNvSpPr>
          <p:nvPr>
            <p:ph type="sldNum" sz="quarter" idx="4294967295"/>
          </p:nvPr>
        </p:nvSpPr>
        <p:spPr>
          <a:xfrm>
            <a:off x="6758400" y="6313220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63F1900D-C0AF-4C00-8A9A-B77BEF5DA5FD}" type="slidenum">
              <a:rPr lang="pt-PT" sz="1200" smtClean="0">
                <a:solidFill>
                  <a:schemeClr val="accent1">
                    <a:lumMod val="50000"/>
                  </a:schemeClr>
                </a:solidFill>
              </a:rPr>
              <a:pPr algn="r"/>
              <a:t>7</a:t>
            </a:fld>
            <a:endParaRPr lang="pt-PT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252000" y="1018923"/>
            <a:ext cx="8640000" cy="523220"/>
          </a:xfrm>
        </p:spPr>
        <p:txBody>
          <a:bodyPr>
            <a:normAutofit/>
          </a:bodyPr>
          <a:lstStyle/>
          <a:p>
            <a:pPr lvl="0">
              <a:tabLst>
                <a:tab pos="442913" algn="l"/>
              </a:tabLst>
            </a:pPr>
            <a:r>
              <a:rPr lang="pt-PT" sz="2800" b="1" dirty="0" smtClean="0">
                <a:solidFill>
                  <a:schemeClr val="accent1">
                    <a:lumMod val="50000"/>
                  </a:schemeClr>
                </a:solidFill>
                <a:latin typeface="Myriad Pro" pitchFamily="34" charset="0"/>
              </a:rPr>
              <a:t>Princípios gerais do </a:t>
            </a:r>
            <a:r>
              <a:rPr lang="pt-PT" sz="2800" b="1" dirty="0">
                <a:solidFill>
                  <a:schemeClr val="accent1">
                    <a:lumMod val="50000"/>
                  </a:schemeClr>
                </a:solidFill>
                <a:latin typeface="Myriad Pro" pitchFamily="34" charset="0"/>
              </a:rPr>
              <a:t>sistema de governação</a:t>
            </a:r>
            <a:endParaRPr lang="pt-PT" sz="2800" b="1" dirty="0">
              <a:latin typeface="Myriad Pro" pitchFamily="34" charset="0"/>
            </a:endParaRPr>
          </a:p>
        </p:txBody>
      </p:sp>
      <p:sp>
        <p:nvSpPr>
          <p:cNvPr id="6" name="Marcador de Posição do Texto 5"/>
          <p:cNvSpPr>
            <a:spLocks noGrp="1"/>
          </p:cNvSpPr>
          <p:nvPr>
            <p:ph type="body" sz="quarter" idx="4294967295"/>
          </p:nvPr>
        </p:nvSpPr>
        <p:spPr>
          <a:xfrm>
            <a:off x="252000" y="1772816"/>
            <a:ext cx="8640000" cy="4968552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pt-PT" sz="2400" dirty="0">
                <a:latin typeface="Myriad Pro" pitchFamily="34" charset="0"/>
                <a:cs typeface="Arial" pitchFamily="34" charset="0"/>
              </a:rPr>
              <a:t>Um sistema de governação sólido e eficaz constitui a base para </a:t>
            </a:r>
            <a:r>
              <a:rPr lang="pt-PT" sz="2400" dirty="0" smtClean="0">
                <a:latin typeface="Myriad Pro" pitchFamily="34" charset="0"/>
                <a:cs typeface="Arial" pitchFamily="34" charset="0"/>
              </a:rPr>
              <a:t>a </a:t>
            </a:r>
            <a:r>
              <a:rPr lang="pt-PT" sz="2400" b="1" dirty="0" smtClean="0">
                <a:latin typeface="Myriad Pro" pitchFamily="34" charset="0"/>
                <a:cs typeface="Arial" pitchFamily="34" charset="0"/>
              </a:rPr>
              <a:t>gestão </a:t>
            </a:r>
            <a:r>
              <a:rPr lang="pt-PT" sz="2400" b="1" dirty="0">
                <a:latin typeface="Myriad Pro" pitchFamily="34" charset="0"/>
                <a:cs typeface="Arial" pitchFamily="34" charset="0"/>
              </a:rPr>
              <a:t>sã e prudente </a:t>
            </a:r>
            <a:r>
              <a:rPr lang="pt-PT" sz="2400" dirty="0">
                <a:latin typeface="Myriad Pro" pitchFamily="34" charset="0"/>
                <a:cs typeface="Arial" pitchFamily="34" charset="0"/>
              </a:rPr>
              <a:t>do negócio</a:t>
            </a:r>
          </a:p>
          <a:p>
            <a:pPr>
              <a:lnSpc>
                <a:spcPct val="120000"/>
              </a:lnSpc>
            </a:pPr>
            <a:r>
              <a:rPr lang="pt-PT" sz="2400" dirty="0" smtClean="0">
                <a:latin typeface="Myriad Pro" pitchFamily="34" charset="0"/>
                <a:cs typeface="Arial" pitchFamily="34" charset="0"/>
              </a:rPr>
              <a:t>Deve abranger:</a:t>
            </a:r>
          </a:p>
          <a:p>
            <a:pPr lvl="1">
              <a:lnSpc>
                <a:spcPct val="120000"/>
              </a:lnSpc>
            </a:pPr>
            <a:r>
              <a:rPr lang="pt-PT" sz="2400" dirty="0" smtClean="0">
                <a:latin typeface="Myriad Pro" pitchFamily="34" charset="0"/>
                <a:cs typeface="Arial" pitchFamily="34" charset="0"/>
              </a:rPr>
              <a:t>Estrutura organizacional adequada </a:t>
            </a:r>
            <a:r>
              <a:rPr lang="pt-PT" sz="2400" dirty="0">
                <a:latin typeface="Myriad Pro" pitchFamily="34" charset="0"/>
                <a:cs typeface="Arial" pitchFamily="34" charset="0"/>
              </a:rPr>
              <a:t>e </a:t>
            </a:r>
            <a:r>
              <a:rPr lang="pt-PT" sz="2400" dirty="0" smtClean="0">
                <a:latin typeface="Myriad Pro" pitchFamily="34" charset="0"/>
                <a:cs typeface="Arial" pitchFamily="34" charset="0"/>
              </a:rPr>
              <a:t>transparente com </a:t>
            </a:r>
            <a:r>
              <a:rPr lang="pt-PT" sz="2400" dirty="0">
                <a:latin typeface="Myriad Pro" pitchFamily="34" charset="0"/>
                <a:cs typeface="Arial" pitchFamily="34" charset="0"/>
              </a:rPr>
              <a:t>responsabilidades devidamente </a:t>
            </a:r>
            <a:r>
              <a:rPr lang="pt-PT" sz="2400" dirty="0" smtClean="0">
                <a:latin typeface="Myriad Pro" pitchFamily="34" charset="0"/>
                <a:cs typeface="Arial" pitchFamily="34" charset="0"/>
              </a:rPr>
              <a:t>definidas e segregadas</a:t>
            </a:r>
          </a:p>
          <a:p>
            <a:pPr lvl="1">
              <a:lnSpc>
                <a:spcPct val="120000"/>
              </a:lnSpc>
            </a:pPr>
            <a:r>
              <a:rPr lang="pt-PT" sz="2400" dirty="0" smtClean="0">
                <a:latin typeface="Myriad Pro" pitchFamily="34" charset="0"/>
                <a:cs typeface="Arial" pitchFamily="34" charset="0"/>
              </a:rPr>
              <a:t>Pessoal qualificado e idóneo</a:t>
            </a:r>
          </a:p>
          <a:p>
            <a:pPr lvl="1">
              <a:lnSpc>
                <a:spcPct val="120000"/>
              </a:lnSpc>
            </a:pPr>
            <a:r>
              <a:rPr lang="pt-PT" sz="2400" dirty="0" smtClean="0">
                <a:latin typeface="Myriad Pro" pitchFamily="34" charset="0"/>
                <a:cs typeface="Arial" pitchFamily="34" charset="0"/>
              </a:rPr>
              <a:t>Linhas de comunicação e reporte</a:t>
            </a:r>
          </a:p>
          <a:p>
            <a:pPr lvl="1">
              <a:lnSpc>
                <a:spcPct val="120000"/>
              </a:lnSpc>
            </a:pPr>
            <a:r>
              <a:rPr lang="pt-PT" sz="2400" dirty="0" smtClean="0">
                <a:latin typeface="Myriad Pro" pitchFamily="34" charset="0"/>
                <a:cs typeface="Arial" pitchFamily="34" charset="0"/>
              </a:rPr>
              <a:t>Processo de tomada de decisões</a:t>
            </a:r>
          </a:p>
          <a:p>
            <a:pPr lvl="1">
              <a:lnSpc>
                <a:spcPct val="120000"/>
              </a:lnSpc>
            </a:pPr>
            <a:r>
              <a:rPr lang="pt-PT" sz="2400" dirty="0" smtClean="0">
                <a:latin typeface="Myriad Pro" pitchFamily="34" charset="0"/>
                <a:cs typeface="Arial" pitchFamily="34" charset="0"/>
              </a:rPr>
              <a:t>Sistemas de TI que assegurem boa qualidade dos dados</a:t>
            </a:r>
            <a:endParaRPr lang="pt-PT" sz="2400" dirty="0">
              <a:latin typeface="Myriad Pro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Número do Diapositivo 3"/>
          <p:cNvSpPr>
            <a:spLocks noGrp="1"/>
          </p:cNvSpPr>
          <p:nvPr>
            <p:ph type="sldNum" sz="quarter" idx="4294967295"/>
          </p:nvPr>
        </p:nvSpPr>
        <p:spPr>
          <a:xfrm>
            <a:off x="6758400" y="6313220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63F1900D-C0AF-4C00-8A9A-B77BEF5DA5FD}" type="slidenum">
              <a:rPr lang="pt-PT" sz="1200" smtClean="0">
                <a:solidFill>
                  <a:schemeClr val="accent1">
                    <a:lumMod val="50000"/>
                  </a:schemeClr>
                </a:solidFill>
              </a:rPr>
              <a:pPr algn="r"/>
              <a:t>8</a:t>
            </a:fld>
            <a:endParaRPr lang="pt-PT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252000" y="1018923"/>
            <a:ext cx="8640000" cy="523220"/>
          </a:xfrm>
        </p:spPr>
        <p:txBody>
          <a:bodyPr>
            <a:normAutofit/>
          </a:bodyPr>
          <a:lstStyle/>
          <a:p>
            <a:pPr lvl="0">
              <a:tabLst>
                <a:tab pos="442913" algn="l"/>
              </a:tabLst>
            </a:pPr>
            <a:r>
              <a:rPr lang="pt-PT" sz="2800" b="1" dirty="0" smtClean="0">
                <a:solidFill>
                  <a:schemeClr val="accent1">
                    <a:lumMod val="50000"/>
                  </a:schemeClr>
                </a:solidFill>
                <a:latin typeface="Myriad Pro" pitchFamily="34" charset="0"/>
              </a:rPr>
              <a:t>Funções-chave do sistema de governação</a:t>
            </a:r>
            <a:endParaRPr lang="pt-PT" sz="2800" b="1" dirty="0">
              <a:latin typeface="Myriad Pro" pitchFamily="34" charset="0"/>
            </a:endParaRPr>
          </a:p>
        </p:txBody>
      </p:sp>
      <p:sp>
        <p:nvSpPr>
          <p:cNvPr id="6" name="Marcador de Posição do Texto 5"/>
          <p:cNvSpPr>
            <a:spLocks noGrp="1"/>
          </p:cNvSpPr>
          <p:nvPr>
            <p:ph type="body" sz="quarter" idx="4294967295"/>
          </p:nvPr>
        </p:nvSpPr>
        <p:spPr>
          <a:xfrm>
            <a:off x="252000" y="1772816"/>
            <a:ext cx="8640000" cy="4968552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pt-PT" sz="2400" dirty="0" smtClean="0">
                <a:latin typeface="Myriad Pro" pitchFamily="34" charset="0"/>
                <a:cs typeface="Arial" pitchFamily="34" charset="0"/>
              </a:rPr>
              <a:t>O regime Solvência II determina que devem ser estabelecidos um conjunto de funções-chave nas empresas de seguros</a:t>
            </a:r>
          </a:p>
          <a:p>
            <a:pPr lvl="1">
              <a:lnSpc>
                <a:spcPct val="120000"/>
              </a:lnSpc>
            </a:pPr>
            <a:r>
              <a:rPr lang="pt-PT" sz="2400" dirty="0" smtClean="0">
                <a:latin typeface="Myriad Pro" pitchFamily="34" charset="0"/>
                <a:cs typeface="Arial" pitchFamily="34" charset="0"/>
              </a:rPr>
              <a:t>Função de gestão de riscos</a:t>
            </a:r>
          </a:p>
          <a:p>
            <a:pPr lvl="1">
              <a:lnSpc>
                <a:spcPct val="120000"/>
              </a:lnSpc>
            </a:pPr>
            <a:r>
              <a:rPr lang="pt-PT" sz="2400" dirty="0" smtClean="0">
                <a:latin typeface="Myriad Pro" pitchFamily="34" charset="0"/>
                <a:cs typeface="Arial" pitchFamily="34" charset="0"/>
              </a:rPr>
              <a:t>Função de verificação do cumprimento</a:t>
            </a:r>
          </a:p>
          <a:p>
            <a:pPr lvl="1">
              <a:lnSpc>
                <a:spcPct val="120000"/>
              </a:lnSpc>
            </a:pPr>
            <a:r>
              <a:rPr lang="pt-PT" sz="2400" dirty="0" smtClean="0">
                <a:latin typeface="Myriad Pro" pitchFamily="34" charset="0"/>
                <a:cs typeface="Arial" pitchFamily="34" charset="0"/>
              </a:rPr>
              <a:t>Função de auditoria interna</a:t>
            </a:r>
          </a:p>
          <a:p>
            <a:pPr lvl="1">
              <a:lnSpc>
                <a:spcPct val="120000"/>
              </a:lnSpc>
            </a:pPr>
            <a:r>
              <a:rPr lang="pt-PT" sz="2400" b="1" dirty="0" smtClean="0">
                <a:latin typeface="Myriad Pro" pitchFamily="34" charset="0"/>
                <a:cs typeface="Arial" pitchFamily="34" charset="0"/>
              </a:rPr>
              <a:t>Função atuarial</a:t>
            </a:r>
          </a:p>
          <a:p>
            <a:pPr lvl="1">
              <a:lnSpc>
                <a:spcPct val="120000"/>
              </a:lnSpc>
            </a:pPr>
            <a:r>
              <a:rPr lang="pt-PT" sz="2200" dirty="0">
                <a:latin typeface="Myriad Pro" pitchFamily="34" charset="0"/>
                <a:cs typeface="Arial" pitchFamily="34" charset="0"/>
              </a:rPr>
              <a:t>Outras funções que confiram influência </a:t>
            </a:r>
            <a:r>
              <a:rPr lang="pt-PT" sz="2200" dirty="0" smtClean="0">
                <a:latin typeface="Myriad Pro" pitchFamily="34" charset="0"/>
                <a:cs typeface="Arial" pitchFamily="34" charset="0"/>
              </a:rPr>
              <a:t>significativa na </a:t>
            </a:r>
            <a:r>
              <a:rPr lang="pt-PT" sz="2200" dirty="0">
                <a:latin typeface="Myriad Pro" pitchFamily="34" charset="0"/>
                <a:cs typeface="Arial" pitchFamily="34" charset="0"/>
              </a:rPr>
              <a:t>gestão da empresa de </a:t>
            </a:r>
            <a:r>
              <a:rPr lang="pt-PT" sz="2200" dirty="0" smtClean="0">
                <a:latin typeface="Myriad Pro" pitchFamily="34" charset="0"/>
                <a:cs typeface="Arial" pitchFamily="34" charset="0"/>
              </a:rPr>
              <a:t>seguros e que sejam consideradas chave atendendo à natureza, dimensão e complexidade dos riscos inerentes à sua atividade</a:t>
            </a:r>
            <a:endParaRPr lang="pt-PT" sz="2200" dirty="0">
              <a:latin typeface="Myriad Pro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56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Número do Diapositivo 3"/>
          <p:cNvSpPr>
            <a:spLocks noGrp="1"/>
          </p:cNvSpPr>
          <p:nvPr>
            <p:ph type="sldNum" sz="quarter" idx="4294967295"/>
          </p:nvPr>
        </p:nvSpPr>
        <p:spPr>
          <a:xfrm>
            <a:off x="6758400" y="6313220"/>
            <a:ext cx="2133600" cy="365125"/>
          </a:xfrm>
          <a:prstGeom prst="rect">
            <a:avLst/>
          </a:prstGeom>
        </p:spPr>
        <p:txBody>
          <a:bodyPr/>
          <a:lstStyle/>
          <a:p>
            <a:fld id="{63F1900D-C0AF-4C00-8A9A-B77BEF5DA5FD}" type="slidenum">
              <a:rPr lang="pt-PT" smtClean="0">
                <a:solidFill>
                  <a:schemeClr val="accent1">
                    <a:lumMod val="50000"/>
                  </a:schemeClr>
                </a:solidFill>
              </a:rPr>
              <a:pPr/>
              <a:t>9</a:t>
            </a:fld>
            <a:endParaRPr lang="pt-PT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252000" y="1018923"/>
            <a:ext cx="8640000" cy="523220"/>
          </a:xfrm>
        </p:spPr>
        <p:txBody>
          <a:bodyPr>
            <a:noAutofit/>
          </a:bodyPr>
          <a:lstStyle/>
          <a:p>
            <a:pPr lvl="0">
              <a:tabLst>
                <a:tab pos="442913" algn="l"/>
              </a:tabLst>
            </a:pPr>
            <a:r>
              <a:rPr lang="pt-PT" sz="4000" b="1" dirty="0" smtClean="0">
                <a:solidFill>
                  <a:schemeClr val="accent1">
                    <a:lumMod val="50000"/>
                  </a:schemeClr>
                </a:solidFill>
                <a:latin typeface="Myriad Pro" pitchFamily="34" charset="0"/>
              </a:rPr>
              <a:t>Sistemas internos e funções-chave</a:t>
            </a:r>
            <a:endParaRPr lang="pt-PT" sz="4000" b="1" dirty="0">
              <a:latin typeface="Myriad Pro" pitchFamily="34" charset="0"/>
            </a:endParaRPr>
          </a:p>
        </p:txBody>
      </p:sp>
      <p:grpSp>
        <p:nvGrpSpPr>
          <p:cNvPr id="30" name="Grupo 29"/>
          <p:cNvGrpSpPr/>
          <p:nvPr/>
        </p:nvGrpSpPr>
        <p:grpSpPr>
          <a:xfrm>
            <a:off x="323528" y="1772816"/>
            <a:ext cx="8568472" cy="4680520"/>
            <a:chOff x="323528" y="1772816"/>
            <a:chExt cx="8568472" cy="4680520"/>
          </a:xfrm>
        </p:grpSpPr>
        <p:sp>
          <p:nvSpPr>
            <p:cNvPr id="7" name="Rectângulo 6"/>
            <p:cNvSpPr/>
            <p:nvPr/>
          </p:nvSpPr>
          <p:spPr>
            <a:xfrm>
              <a:off x="323528" y="1772816"/>
              <a:ext cx="8568472" cy="3528392"/>
            </a:xfrm>
            <a:prstGeom prst="rect">
              <a:avLst/>
            </a:prstGeom>
            <a:noFill/>
            <a:ln cmpd="sng">
              <a:solidFill>
                <a:schemeClr val="tx2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aphicFrame>
          <p:nvGraphicFramePr>
            <p:cNvPr id="5" name="Diagrama 4"/>
            <p:cNvGraphicFramePr/>
            <p:nvPr>
              <p:extLst>
                <p:ext uri="{D42A27DB-BD31-4B8C-83A1-F6EECF244321}">
                  <p14:modId xmlns:p14="http://schemas.microsoft.com/office/powerpoint/2010/main" val="2082131858"/>
                </p:ext>
              </p:extLst>
            </p:nvPr>
          </p:nvGraphicFramePr>
          <p:xfrm>
            <a:off x="1524000" y="2060848"/>
            <a:ext cx="6096000" cy="280831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grpSp>
          <p:nvGrpSpPr>
            <p:cNvPr id="12" name="Grupo 11"/>
            <p:cNvGrpSpPr/>
            <p:nvPr/>
          </p:nvGrpSpPr>
          <p:grpSpPr>
            <a:xfrm>
              <a:off x="567904" y="4499956"/>
              <a:ext cx="2347912" cy="657236"/>
              <a:chOff x="296540" y="1368145"/>
              <a:chExt cx="2347912" cy="657236"/>
            </a:xfrm>
            <a:solidFill>
              <a:srgbClr val="92D050">
                <a:alpha val="25000"/>
              </a:srgbClr>
            </a:solidFill>
          </p:grpSpPr>
          <p:sp>
            <p:nvSpPr>
              <p:cNvPr id="13" name="Rectângulo arredondado 12"/>
              <p:cNvSpPr/>
              <p:nvPr/>
            </p:nvSpPr>
            <p:spPr>
              <a:xfrm>
                <a:off x="296540" y="1368145"/>
                <a:ext cx="2347912" cy="657236"/>
              </a:xfrm>
              <a:prstGeom prst="roundRect">
                <a:avLst>
                  <a:gd name="adj" fmla="val 10000"/>
                </a:avLst>
              </a:prstGeom>
              <a:grpFill/>
            </p:spPr>
            <p:style>
              <a:lnRef idx="3">
                <a:schemeClr val="accent1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4" name="Rectângulo 13"/>
              <p:cNvSpPr/>
              <p:nvPr/>
            </p:nvSpPr>
            <p:spPr>
              <a:xfrm>
                <a:off x="315790" y="1387395"/>
                <a:ext cx="2309412" cy="618736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45720" tIns="34290" rIns="45720" bIns="34290" numCol="1" spcCol="1270" anchor="ctr" anchorCtr="0">
                <a:noAutofit/>
              </a:bodyPr>
              <a:lstStyle/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pt-PT" sz="1800" b="1" kern="1200" dirty="0" smtClean="0">
                    <a:latin typeface="Myriad Pro" pitchFamily="34" charset="0"/>
                    <a:cs typeface="Arial" panose="020B0604020202020204" pitchFamily="34" charset="0"/>
                  </a:rPr>
                  <a:t>Função atuarial</a:t>
                </a:r>
                <a:endParaRPr lang="pt-PT" sz="1800" b="1" kern="1200" dirty="0">
                  <a:latin typeface="Myriad Pro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9" name="Grupo 28"/>
            <p:cNvGrpSpPr/>
            <p:nvPr/>
          </p:nvGrpSpPr>
          <p:grpSpPr>
            <a:xfrm>
              <a:off x="3394800" y="4941168"/>
              <a:ext cx="2347912" cy="1512168"/>
              <a:chOff x="3419872" y="4941168"/>
              <a:chExt cx="2347912" cy="1512168"/>
            </a:xfrm>
          </p:grpSpPr>
          <p:sp>
            <p:nvSpPr>
              <p:cNvPr id="27" name="Seta para cima 26"/>
              <p:cNvSpPr/>
              <p:nvPr/>
            </p:nvSpPr>
            <p:spPr>
              <a:xfrm>
                <a:off x="3995936" y="5085184"/>
                <a:ext cx="484632" cy="864096"/>
              </a:xfrm>
              <a:prstGeom prst="upArrow">
                <a:avLst/>
              </a:prstGeom>
              <a:solidFill>
                <a:srgbClr val="FFFC8C"/>
              </a:solidFill>
              <a:scene3d>
                <a:camera prst="orthographicFront">
                  <a:rot lat="0" lon="0" rev="270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  <p:sp>
            <p:nvSpPr>
              <p:cNvPr id="28" name="Seta para cima 27"/>
              <p:cNvSpPr/>
              <p:nvPr/>
            </p:nvSpPr>
            <p:spPr>
              <a:xfrm>
                <a:off x="4696592" y="5085184"/>
                <a:ext cx="484632" cy="864096"/>
              </a:xfrm>
              <a:prstGeom prst="upArrow">
                <a:avLst/>
              </a:prstGeom>
              <a:solidFill>
                <a:srgbClr val="FFFC8C"/>
              </a:solidFill>
              <a:scene3d>
                <a:camera prst="orthographicFront">
                  <a:rot lat="0" lon="0" rev="1890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  <p:sp>
            <p:nvSpPr>
              <p:cNvPr id="26" name="Seta para cima 25"/>
              <p:cNvSpPr/>
              <p:nvPr/>
            </p:nvSpPr>
            <p:spPr>
              <a:xfrm>
                <a:off x="4336552" y="4941168"/>
                <a:ext cx="484632" cy="864096"/>
              </a:xfrm>
              <a:prstGeom prst="upArrow">
                <a:avLst/>
              </a:prstGeom>
              <a:solidFill>
                <a:srgbClr val="FFFC8C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  <p:grpSp>
            <p:nvGrpSpPr>
              <p:cNvPr id="15" name="Grupo 14"/>
              <p:cNvGrpSpPr/>
              <p:nvPr/>
            </p:nvGrpSpPr>
            <p:grpSpPr>
              <a:xfrm>
                <a:off x="3419872" y="5796100"/>
                <a:ext cx="2347912" cy="657236"/>
                <a:chOff x="296540" y="1368145"/>
                <a:chExt cx="2347912" cy="657236"/>
              </a:xfrm>
              <a:solidFill>
                <a:srgbClr val="FFFC8C"/>
              </a:solidFill>
            </p:grpSpPr>
            <p:sp>
              <p:nvSpPr>
                <p:cNvPr id="16" name="Rectângulo arredondado 15"/>
                <p:cNvSpPr/>
                <p:nvPr/>
              </p:nvSpPr>
              <p:spPr>
                <a:xfrm>
                  <a:off x="296540" y="1368145"/>
                  <a:ext cx="2347912" cy="657236"/>
                </a:xfrm>
                <a:prstGeom prst="roundRect">
                  <a:avLst>
                    <a:gd name="adj" fmla="val 10000"/>
                  </a:avLst>
                </a:prstGeom>
                <a:grpFill/>
              </p:spPr>
              <p:style>
                <a:lnRef idx="3">
                  <a:schemeClr val="accent1">
                    <a:shade val="80000"/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lt1">
                    <a:hueOff val="0"/>
                    <a:satOff val="0"/>
                    <a:lumOff val="0"/>
                    <a:alphaOff val="0"/>
                  </a:schemeClr>
                </a:fillRef>
                <a:effectRef idx="1">
                  <a:schemeClr val="l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</p:sp>
            <p:sp>
              <p:nvSpPr>
                <p:cNvPr id="17" name="Rectângulo 16"/>
                <p:cNvSpPr/>
                <p:nvPr/>
              </p:nvSpPr>
              <p:spPr>
                <a:xfrm>
                  <a:off x="315790" y="1387395"/>
                  <a:ext cx="2309412" cy="618736"/>
                </a:xfrm>
                <a:prstGeom prst="rect">
                  <a:avLst/>
                </a:prstGeom>
                <a:grpFill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45720" tIns="34290" rIns="45720" bIns="34290" numCol="1" spcCol="1270" anchor="ctr" anchorCtr="0">
                  <a:noAutofit/>
                </a:bodyPr>
                <a:lstStyle/>
                <a:p>
                  <a:pPr lvl="0" algn="ctr" defTabSz="8001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pt-PT" sz="1800" b="1" kern="1200" dirty="0" smtClean="0">
                      <a:latin typeface="Myriad Pro" pitchFamily="34" charset="0"/>
                      <a:cs typeface="Arial" panose="020B0604020202020204" pitchFamily="34" charset="0"/>
                    </a:rPr>
                    <a:t>Função de auditoria interna</a:t>
                  </a:r>
                  <a:endParaRPr lang="pt-PT" sz="1800" b="1" kern="1200" dirty="0">
                    <a:latin typeface="Myriad Pro" pitchFamily="34" charset="0"/>
                    <a:cs typeface="Arial" panose="020B0604020202020204" pitchFamily="34" charset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410310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SF_Apresentaçã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SF_Apresentaçã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571548B02094B4B96D1C0DC8EF5F119" ma:contentTypeVersion="1" ma:contentTypeDescription="Criar um novo documento." ma:contentTypeScope="" ma:versionID="82be11923356ccf6754672559077420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414236b42b04f636bef26a7f67b1e54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7E0DDF7-29E3-458F-8A52-14D1D13F95E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20A3D80-E08C-4962-99F8-FF3C932005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F9A1196-5F0B-4AA7-881E-E54EBBD5BC5F}">
  <ds:schemaRefs>
    <ds:schemaRef ds:uri="http://www.w3.org/XML/1998/namespace"/>
    <ds:schemaRef ds:uri="http://purl.org/dc/elements/1.1/"/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ASF_Apresentação</Template>
  <TotalTime>10546</TotalTime>
  <Words>1702</Words>
  <Application>Microsoft Office PowerPoint</Application>
  <PresentationFormat>Apresentação no Ecrã (4:3)</PresentationFormat>
  <Paragraphs>226</Paragraphs>
  <Slides>23</Slides>
  <Notes>23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dos diapositivos</vt:lpstr>
      </vt:variant>
      <vt:variant>
        <vt:i4>23</vt:i4>
      </vt:variant>
    </vt:vector>
  </HeadingPairs>
  <TitlesOfParts>
    <vt:vector size="25" baseType="lpstr">
      <vt:lpstr>ASF_Apresentação</vt:lpstr>
      <vt:lpstr>1_ASF_Apresentação</vt:lpstr>
      <vt:lpstr>Apresentação do PowerPoint</vt:lpstr>
      <vt:lpstr>Apresentação do PowerPoint</vt:lpstr>
      <vt:lpstr>Apresentação do PowerPoint</vt:lpstr>
      <vt:lpstr>Apresentação do PowerPoint</vt:lpstr>
      <vt:lpstr>Visão geral do regime Solvência II</vt:lpstr>
      <vt:lpstr>Os 3 pilares</vt:lpstr>
      <vt:lpstr>Princípios gerais do sistema de governação</vt:lpstr>
      <vt:lpstr>Funções-chave do sistema de governação</vt:lpstr>
      <vt:lpstr>Sistemas internos e funções-chave</vt:lpstr>
      <vt:lpstr>Apresentação do PowerPoint</vt:lpstr>
      <vt:lpstr>Função atuarial: requisitos gerais</vt:lpstr>
      <vt:lpstr>Função atuarial: responsabilidades</vt:lpstr>
      <vt:lpstr>Coordenação do calculo das provisões técnicas</vt:lpstr>
      <vt:lpstr>Parecer quanto às políticas de subscrição e de resseguro</vt:lpstr>
      <vt:lpstr>Princípio da proporcionalidade</vt:lpstr>
      <vt:lpstr>Comunicação de resultados</vt:lpstr>
      <vt:lpstr>Apresentação do PowerPoint</vt:lpstr>
      <vt:lpstr>O atuário responsável</vt:lpstr>
      <vt:lpstr>Certificação da qualificação profissional</vt:lpstr>
      <vt:lpstr>Âmbito do relatório de certificação atuarial</vt:lpstr>
      <vt:lpstr>Aspetos gerais do relatório de certificação atuarial</vt:lpstr>
      <vt:lpstr>Notas finais</vt:lpstr>
      <vt:lpstr>Apresentação do PowerPoint</vt:lpstr>
    </vt:vector>
  </TitlesOfParts>
  <Company>ISP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SF</dc:creator>
  <cp:lastModifiedBy>hmmborginho</cp:lastModifiedBy>
  <cp:revision>657</cp:revision>
  <cp:lastPrinted>2018-04-03T10:09:08Z</cp:lastPrinted>
  <dcterms:created xsi:type="dcterms:W3CDTF">2015-02-25T10:01:23Z</dcterms:created>
  <dcterms:modified xsi:type="dcterms:W3CDTF">2018-04-03T13:30:46Z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0x0101002571548B02094B4B96D1C0DC8EF5F119</vt:lpwstr>
  </property>
</Properties>
</file>