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6" r:id="rId8"/>
    <p:sldId id="268" r:id="rId9"/>
    <p:sldId id="283" r:id="rId10"/>
    <p:sldId id="270" r:id="rId11"/>
    <p:sldId id="271" r:id="rId12"/>
    <p:sldId id="281" r:id="rId13"/>
    <p:sldId id="272" r:id="rId14"/>
    <p:sldId id="274" r:id="rId15"/>
    <p:sldId id="275" r:id="rId16"/>
    <p:sldId id="276" r:id="rId17"/>
    <p:sldId id="278" r:id="rId18"/>
    <p:sldId id="277" r:id="rId19"/>
    <p:sldId id="279" r:id="rId20"/>
    <p:sldId id="280" r:id="rId21"/>
    <p:sldId id="282" r:id="rId2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C1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1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1958-3A80-4752-910D-365FC5AE6821}" type="datetimeFigureOut">
              <a:rPr lang="es-PA" smtClean="0"/>
              <a:t>11/20/2014</a:t>
            </a:fld>
            <a:endParaRPr lang="es-P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FA2C-CA6A-49B7-9FB2-F58C0F5991A2}" type="slidenum">
              <a:rPr lang="es-PA" smtClean="0"/>
              <a:t>‹Nº›</a:t>
            </a:fld>
            <a:endParaRPr lang="es-P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1958-3A80-4752-910D-365FC5AE6821}" type="datetimeFigureOut">
              <a:rPr lang="es-PA" smtClean="0"/>
              <a:t>11/20/2014</a:t>
            </a:fld>
            <a:endParaRPr lang="es-P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FA2C-CA6A-49B7-9FB2-F58C0F5991A2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1958-3A80-4752-910D-365FC5AE6821}" type="datetimeFigureOut">
              <a:rPr lang="es-PA" smtClean="0"/>
              <a:t>11/20/2014</a:t>
            </a:fld>
            <a:endParaRPr lang="es-P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FA2C-CA6A-49B7-9FB2-F58C0F5991A2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1958-3A80-4752-910D-365FC5AE6821}" type="datetimeFigureOut">
              <a:rPr lang="es-PA" smtClean="0"/>
              <a:t>11/20/2014</a:t>
            </a:fld>
            <a:endParaRPr lang="es-P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FA2C-CA6A-49B7-9FB2-F58C0F5991A2}" type="slidenum">
              <a:rPr lang="es-PA" smtClean="0"/>
              <a:t>‹Nº›</a:t>
            </a:fld>
            <a:endParaRPr lang="es-P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1958-3A80-4752-910D-365FC5AE6821}" type="datetimeFigureOut">
              <a:rPr lang="es-PA" smtClean="0"/>
              <a:t>11/20/2014</a:t>
            </a:fld>
            <a:endParaRPr lang="es-P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FA2C-CA6A-49B7-9FB2-F58C0F5991A2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1958-3A80-4752-910D-365FC5AE6821}" type="datetimeFigureOut">
              <a:rPr lang="es-PA" smtClean="0"/>
              <a:t>11/20/2014</a:t>
            </a:fld>
            <a:endParaRPr lang="es-P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FA2C-CA6A-49B7-9FB2-F58C0F5991A2}" type="slidenum">
              <a:rPr lang="es-PA" smtClean="0"/>
              <a:t>‹Nº›</a:t>
            </a:fld>
            <a:endParaRPr lang="es-P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1958-3A80-4752-910D-365FC5AE6821}" type="datetimeFigureOut">
              <a:rPr lang="es-PA" smtClean="0"/>
              <a:t>11/20/2014</a:t>
            </a:fld>
            <a:endParaRPr lang="es-P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FA2C-CA6A-49B7-9FB2-F58C0F5991A2}" type="slidenum">
              <a:rPr lang="es-PA" smtClean="0"/>
              <a:t>‹Nº›</a:t>
            </a:fld>
            <a:endParaRPr lang="es-PA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1958-3A80-4752-910D-365FC5AE6821}" type="datetimeFigureOut">
              <a:rPr lang="es-PA" smtClean="0"/>
              <a:t>11/20/2014</a:t>
            </a:fld>
            <a:endParaRPr lang="es-P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FA2C-CA6A-49B7-9FB2-F58C0F5991A2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1958-3A80-4752-910D-365FC5AE6821}" type="datetimeFigureOut">
              <a:rPr lang="es-PA" smtClean="0"/>
              <a:t>11/20/2014</a:t>
            </a:fld>
            <a:endParaRPr lang="es-P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FA2C-CA6A-49B7-9FB2-F58C0F5991A2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1958-3A80-4752-910D-365FC5AE6821}" type="datetimeFigureOut">
              <a:rPr lang="es-PA" smtClean="0"/>
              <a:t>11/20/2014</a:t>
            </a:fld>
            <a:endParaRPr lang="es-P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FA2C-CA6A-49B7-9FB2-F58C0F5991A2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1958-3A80-4752-910D-365FC5AE6821}" type="datetimeFigureOut">
              <a:rPr lang="es-PA" smtClean="0"/>
              <a:t>11/20/2014</a:t>
            </a:fld>
            <a:endParaRPr lang="es-P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2FA2C-CA6A-49B7-9FB2-F58C0F5991A2}" type="slidenum">
              <a:rPr lang="es-PA" smtClean="0"/>
              <a:t>‹Nº›</a:t>
            </a:fld>
            <a:endParaRPr lang="es-P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9A1958-3A80-4752-910D-365FC5AE6821}" type="datetimeFigureOut">
              <a:rPr lang="es-PA" smtClean="0"/>
              <a:t>11/20/2014</a:t>
            </a:fld>
            <a:endParaRPr lang="es-P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P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42FA2C-CA6A-49B7-9FB2-F58C0F5991A2}" type="slidenum">
              <a:rPr lang="es-PA" smtClean="0"/>
              <a:t>‹Nº›</a:t>
            </a:fld>
            <a:endParaRPr lang="es-P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source=images&amp;cd=&amp;cad=rja&amp;uact=8&amp;ved=0CAcQjRw&amp;url=http://aldiaargentina.microjuris.com/2013/07/18/responsabilidad-solidaria-entre-la-empleadora-directa-y-la-intermediaria-ante-el-uso-fraudulento-de-la-figura-de-contrato-de-trabajo-eventual/&amp;ei=DJprVMDELsuZgwSliYHgCg&amp;psig=AFQjCNGdMl3Q6AvEWPOJKQLWFWGxIrwXKg&amp;ust=141642425018342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://www.crecenegocios.com/el-balance-general/&amp;ei=1qBrVPj0HMWrNtyBgYAM&amp;psig=AFQjCNFnySx4t6dUTGzKdeKw-3MfbeDjbQ&amp;ust=1416426026717059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url?sa=i&amp;rct=j&amp;q=&amp;esrc=s&amp;source=images&amp;cd=&amp;cad=rja&amp;uact=8&amp;ved=0CAcQjRw&amp;url=http://www.ineaf.es/tribuna/las-obligaciones-tributarias-accesorias-intereses-de-demora-declaracion-extemporanea-y-el-periodo-ejecutivo/&amp;ei=CqJrVJWgLcKhNovBgvgK&amp;psig=AFQjCNHI1pBPzrYc_AagV_jSfuPfmANhMg&amp;ust=141642636432738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://www.seguroslreynoza.com/&amp;ei=iHBrVLe5MMihNu6Tg-AL&amp;bvm=bv.79908130,d.eXY&amp;psig=AFQjCNGTa3eFp7OObo8fGuNSVWiNOOA69A&amp;ust=1416413481365478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980728"/>
            <a:ext cx="4968552" cy="340622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323528" y="4941168"/>
            <a:ext cx="87129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2060"/>
                </a:solidFill>
              </a:rPr>
              <a:t>“Resguardando el Patrimonio de los Asegurados Panameños”</a:t>
            </a:r>
            <a:endParaRPr lang="es-PA" sz="2400" dirty="0">
              <a:solidFill>
                <a:srgbClr val="002060"/>
              </a:solidFill>
            </a:endParaRPr>
          </a:p>
          <a:p>
            <a:endParaRPr lang="es-PA" dirty="0">
              <a:solidFill>
                <a:srgbClr val="00206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31032" y="5679832"/>
            <a:ext cx="87129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400" dirty="0" smtClean="0">
                <a:solidFill>
                  <a:schemeClr val="bg2">
                    <a:lumMod val="25000"/>
                  </a:schemeClr>
                </a:solidFill>
              </a:rPr>
              <a:t>Licda. Marta Estela Aguilar</a:t>
            </a:r>
            <a:endParaRPr lang="es-PA" sz="2400" dirty="0">
              <a:solidFill>
                <a:schemeClr val="bg2">
                  <a:lumMod val="25000"/>
                </a:schemeClr>
              </a:solidFill>
            </a:endParaRPr>
          </a:p>
          <a:p>
            <a:endParaRPr lang="es-P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34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69400"/>
            <a:ext cx="9144000" cy="886156"/>
          </a:xfrm>
        </p:spPr>
        <p:txBody>
          <a:bodyPr/>
          <a:lstStyle/>
          <a:p>
            <a:pPr marL="0" indent="0" algn="ctr">
              <a:buNone/>
            </a:pPr>
            <a:r>
              <a:rPr lang="es-P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DISPOSICIONES COMUNES</a:t>
            </a:r>
            <a:endParaRPr lang="es-PA" sz="3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9500"/>
            <a:ext cx="5820560" cy="5178891"/>
          </a:xfrm>
          <a:prstGeom prst="rect">
            <a:avLst/>
          </a:prstGeom>
          <a:ln w="3492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7920880" cy="50405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400" b="1" dirty="0" smtClean="0">
                <a:solidFill>
                  <a:schemeClr val="tx1"/>
                </a:solidFill>
              </a:rPr>
              <a:t>Fianza de Responsabilidad </a:t>
            </a:r>
          </a:p>
          <a:p>
            <a:pPr marL="45720" lvl="0" indent="0">
              <a:buNone/>
            </a:pPr>
            <a:r>
              <a:rPr lang="es-ES" sz="2400" dirty="0">
                <a:solidFill>
                  <a:schemeClr val="tx1"/>
                </a:solidFill>
                <a:latin typeface="Arial" charset="0"/>
              </a:rPr>
              <a:t>Fianza variable según honorarios generados, 2.5% de los honorarios generados durante el año anterior</a:t>
            </a:r>
            <a:r>
              <a:rPr lang="es-ES" sz="2400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45720" lvl="0" indent="0">
              <a:buNone/>
            </a:pPr>
            <a:endParaRPr lang="es-ES" sz="2400" dirty="0" smtClean="0">
              <a:solidFill>
                <a:schemeClr val="tx1"/>
              </a:solidFill>
              <a:latin typeface="Arial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ES" sz="2400" b="1" dirty="0" smtClean="0">
                <a:solidFill>
                  <a:schemeClr val="tx1"/>
                </a:solidFill>
                <a:latin typeface="Arial" charset="0"/>
              </a:rPr>
              <a:t>Tasa Anual</a:t>
            </a:r>
          </a:p>
          <a:p>
            <a:pPr marL="45720" indent="0" algn="just">
              <a:buNone/>
            </a:pPr>
            <a:r>
              <a:rPr lang="es-ES" sz="2400" dirty="0" smtClean="0">
                <a:solidFill>
                  <a:schemeClr val="tx1"/>
                </a:solidFill>
                <a:latin typeface="Arial" charset="0"/>
              </a:rPr>
              <a:t>La tasa se calcula en base a un </a:t>
            </a:r>
            <a:r>
              <a:rPr lang="es-PA" sz="2400" dirty="0">
                <a:solidFill>
                  <a:schemeClr val="tx1"/>
                </a:solidFill>
              </a:rPr>
              <a:t>0.50% </a:t>
            </a:r>
            <a:r>
              <a:rPr lang="es-PA" sz="2400" dirty="0" smtClean="0">
                <a:solidFill>
                  <a:schemeClr val="tx1"/>
                </a:solidFill>
              </a:rPr>
              <a:t> de las comisiones generadas el año anterior. </a:t>
            </a:r>
          </a:p>
          <a:p>
            <a:pPr marL="45720" indent="0" algn="just">
              <a:buNone/>
            </a:pPr>
            <a:endParaRPr lang="es-PA" sz="2400" dirty="0">
              <a:solidFill>
                <a:schemeClr val="tx1"/>
              </a:solidFill>
              <a:latin typeface="Arial" charset="0"/>
            </a:endParaRPr>
          </a:p>
          <a:p>
            <a:pPr marL="45720" lvl="0" indent="0">
              <a:buNone/>
            </a:pPr>
            <a:endParaRPr lang="es-ES" sz="2400" dirty="0">
              <a:solidFill>
                <a:schemeClr val="tx1"/>
              </a:solidFill>
              <a:latin typeface="Arial" charset="0"/>
            </a:endParaRPr>
          </a:p>
          <a:p>
            <a:pPr marL="45720" indent="0">
              <a:buNone/>
            </a:pPr>
            <a:endParaRPr lang="es-ES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s-ES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13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69400"/>
            <a:ext cx="9144000" cy="886156"/>
          </a:xfrm>
        </p:spPr>
        <p:txBody>
          <a:bodyPr/>
          <a:lstStyle/>
          <a:p>
            <a:pPr marL="0" indent="0" algn="ctr">
              <a:buNone/>
            </a:pPr>
            <a:r>
              <a:rPr lang="es-P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DISPOSICIONES COMUNES</a:t>
            </a:r>
            <a:endParaRPr lang="es-PA" sz="3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726" y="1196752"/>
            <a:ext cx="4505769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9500"/>
            <a:ext cx="5820560" cy="5178891"/>
          </a:xfrm>
          <a:prstGeom prst="rect">
            <a:avLst/>
          </a:prstGeom>
          <a:ln w="3492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208912" cy="51125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400" b="1" dirty="0" smtClean="0">
                <a:solidFill>
                  <a:schemeClr val="tx1"/>
                </a:solidFill>
              </a:rPr>
              <a:t>Reporte de honorarios</a:t>
            </a:r>
          </a:p>
          <a:p>
            <a:pPr marL="45720" indent="0">
              <a:buNone/>
            </a:pPr>
            <a:endParaRPr lang="es-ES" sz="2400" b="1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s-PA" sz="2200" dirty="0" smtClean="0">
                <a:solidFill>
                  <a:schemeClr val="tx1"/>
                </a:solidFill>
                <a:latin typeface="Arial" charset="0"/>
              </a:rPr>
              <a:t>Al </a:t>
            </a:r>
            <a:r>
              <a:rPr lang="es-PA" sz="2200" dirty="0">
                <a:solidFill>
                  <a:schemeClr val="tx1"/>
                </a:solidFill>
                <a:latin typeface="Arial" charset="0"/>
              </a:rPr>
              <a:t>final del año </a:t>
            </a:r>
            <a:r>
              <a:rPr lang="es-PA" sz="2200" dirty="0" smtClean="0">
                <a:solidFill>
                  <a:schemeClr val="tx1"/>
                </a:solidFill>
                <a:latin typeface="Arial" charset="0"/>
              </a:rPr>
              <a:t>fiscal.</a:t>
            </a:r>
          </a:p>
          <a:p>
            <a:pPr lvl="1" algn="just">
              <a:buFont typeface="Wingdings" pitchFamily="2" charset="2"/>
              <a:buChar char="ü"/>
            </a:pPr>
            <a:r>
              <a:rPr lang="es-PA" sz="2200" dirty="0" smtClean="0">
                <a:solidFill>
                  <a:schemeClr val="tx1"/>
                </a:solidFill>
                <a:latin typeface="Arial" charset="0"/>
              </a:rPr>
              <a:t>Con </a:t>
            </a:r>
            <a:r>
              <a:rPr lang="es-PA" sz="2200" dirty="0">
                <a:solidFill>
                  <a:schemeClr val="tx1"/>
                </a:solidFill>
                <a:latin typeface="Arial" charset="0"/>
              </a:rPr>
              <a:t>un periodo de gracia </a:t>
            </a:r>
            <a:endParaRPr lang="es-PA" sz="2200" dirty="0" smtClean="0">
              <a:solidFill>
                <a:schemeClr val="tx1"/>
              </a:solidFill>
              <a:latin typeface="Arial" charset="0"/>
            </a:endParaRPr>
          </a:p>
          <a:p>
            <a:pPr marL="365760" lvl="1" indent="0" algn="just">
              <a:buNone/>
            </a:pPr>
            <a:r>
              <a:rPr lang="es-PA" sz="2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s-PA" sz="2200" dirty="0" smtClean="0">
                <a:solidFill>
                  <a:schemeClr val="tx1"/>
                </a:solidFill>
                <a:latin typeface="Arial" charset="0"/>
              </a:rPr>
              <a:t>   hasta </a:t>
            </a:r>
            <a:r>
              <a:rPr lang="es-PA" sz="2200" dirty="0">
                <a:solidFill>
                  <a:schemeClr val="tx1"/>
                </a:solidFill>
                <a:latin typeface="Arial" charset="0"/>
              </a:rPr>
              <a:t>de dos </a:t>
            </a:r>
            <a:r>
              <a:rPr lang="es-PA" sz="2200" dirty="0" smtClean="0">
                <a:solidFill>
                  <a:schemeClr val="tx1"/>
                </a:solidFill>
                <a:latin typeface="Arial" charset="0"/>
              </a:rPr>
              <a:t>meses.</a:t>
            </a:r>
          </a:p>
          <a:p>
            <a:pPr marL="45720" lvl="0" indent="0" algn="just">
              <a:buNone/>
            </a:pPr>
            <a:endParaRPr lang="es-PA" sz="2400" b="1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s-PA" sz="2400" b="1" dirty="0" smtClean="0">
                <a:solidFill>
                  <a:schemeClr val="tx1"/>
                </a:solidFill>
              </a:rPr>
              <a:t>Suspensión </a:t>
            </a:r>
            <a:r>
              <a:rPr lang="es-PA" sz="2400" b="1" dirty="0">
                <a:solidFill>
                  <a:schemeClr val="tx1"/>
                </a:solidFill>
              </a:rPr>
              <a:t>de Licencia de Corredor</a:t>
            </a:r>
          </a:p>
          <a:p>
            <a:pPr lvl="1" algn="just">
              <a:buFont typeface="Wingdings" pitchFamily="2" charset="2"/>
              <a:buChar char="ü"/>
            </a:pPr>
            <a:r>
              <a:rPr lang="es-PA" sz="2200" dirty="0">
                <a:solidFill>
                  <a:schemeClr val="tx1"/>
                </a:solidFill>
                <a:latin typeface="Arial" charset="0"/>
              </a:rPr>
              <a:t>De Oficio</a:t>
            </a:r>
          </a:p>
          <a:p>
            <a:pPr marL="45720" indent="0" algn="just">
              <a:buNone/>
            </a:pPr>
            <a:endParaRPr lang="es-PA" sz="2400" dirty="0"/>
          </a:p>
          <a:p>
            <a:pPr marL="45720" lvl="0" indent="0" algn="just">
              <a:buNone/>
            </a:pPr>
            <a:endParaRPr lang="es-ES" sz="2400" dirty="0" smtClean="0">
              <a:solidFill>
                <a:schemeClr val="tx1"/>
              </a:solidFill>
              <a:latin typeface="Arial" charset="0"/>
            </a:endParaRPr>
          </a:p>
          <a:p>
            <a:pPr marL="45720" indent="0" algn="just">
              <a:buNone/>
            </a:pPr>
            <a:endParaRPr lang="es-PA" sz="2400" dirty="0">
              <a:solidFill>
                <a:schemeClr val="tx1"/>
              </a:solidFill>
              <a:latin typeface="Arial" charset="0"/>
            </a:endParaRPr>
          </a:p>
          <a:p>
            <a:pPr marL="45720" lvl="0" indent="0">
              <a:buNone/>
            </a:pPr>
            <a:endParaRPr lang="es-ES" sz="2400" dirty="0">
              <a:solidFill>
                <a:schemeClr val="tx1"/>
              </a:solidFill>
              <a:latin typeface="Arial" charset="0"/>
            </a:endParaRPr>
          </a:p>
          <a:p>
            <a:pPr marL="45720" indent="0">
              <a:buNone/>
            </a:pPr>
            <a:endParaRPr lang="es-ES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s-ES" sz="2400" b="1" dirty="0" smtClean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11560" y="5013176"/>
            <a:ext cx="7704856" cy="1384995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s-PA" sz="2200" dirty="0" smtClean="0">
              <a:latin typeface="Arial" charset="0"/>
            </a:endParaRPr>
          </a:p>
          <a:p>
            <a:pPr algn="just"/>
            <a:r>
              <a:rPr lang="es-PA" sz="2200" dirty="0" smtClean="0">
                <a:latin typeface="Arial" charset="0"/>
              </a:rPr>
              <a:t>Las </a:t>
            </a:r>
            <a:r>
              <a:rPr lang="es-PA" sz="2200" dirty="0">
                <a:latin typeface="Arial" charset="0"/>
              </a:rPr>
              <a:t>sociedades corredoras de Seguros no podrán solicitar de parte interesada la suspensión de su respectiva licencia.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881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589500"/>
            <a:ext cx="8568952" cy="886156"/>
          </a:xfrm>
        </p:spPr>
        <p:txBody>
          <a:bodyPr/>
          <a:lstStyle/>
          <a:p>
            <a:pPr marL="0" indent="0" algn="ctr">
              <a:buNone/>
            </a:pPr>
            <a:r>
              <a:rPr lang="es-P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ESTATUS DE LA LICENCIA DE CORREDOR</a:t>
            </a:r>
            <a:endParaRPr lang="es-PA" sz="3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9500"/>
            <a:ext cx="5820560" cy="5178891"/>
          </a:xfrm>
          <a:prstGeom prst="rect">
            <a:avLst/>
          </a:prstGeom>
          <a:ln w="3492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7920880" cy="489654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s-PA" sz="2400" b="1" dirty="0" smtClean="0">
                <a:solidFill>
                  <a:schemeClr val="tx1"/>
                </a:solidFill>
              </a:rPr>
              <a:t>ACTIVACIÓN DE LA LICENCIA:</a:t>
            </a:r>
          </a:p>
          <a:p>
            <a:pPr marL="45720" indent="0">
              <a:buNone/>
            </a:pPr>
            <a:r>
              <a:rPr lang="es-ES" sz="2200" dirty="0" smtClean="0">
                <a:solidFill>
                  <a:schemeClr val="tx1"/>
                </a:solidFill>
              </a:rPr>
              <a:t>La suspensión se levantará automáticamente mediante resolución motivada y previa notificación del corredor suspendido.</a:t>
            </a:r>
          </a:p>
          <a:p>
            <a:pPr marL="45720" indent="0">
              <a:buNone/>
            </a:pPr>
            <a:endParaRPr lang="es-ES" sz="2400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s-PA" sz="2400" b="1" dirty="0" smtClean="0">
                <a:solidFill>
                  <a:schemeClr val="tx1"/>
                </a:solidFill>
              </a:rPr>
              <a:t>NOTIFICACIÓN DE LA RESOLUCIÓN DE SUSPENSIÓN:</a:t>
            </a:r>
          </a:p>
          <a:p>
            <a:pPr>
              <a:buFont typeface="Wingdings" pitchFamily="2" charset="2"/>
              <a:buChar char="Ø"/>
            </a:pPr>
            <a:r>
              <a:rPr lang="es-PA" dirty="0" smtClean="0">
                <a:solidFill>
                  <a:schemeClr val="tx1"/>
                </a:solidFill>
              </a:rPr>
              <a:t>Será entregada </a:t>
            </a:r>
            <a:r>
              <a:rPr lang="es-PA" dirty="0">
                <a:solidFill>
                  <a:schemeClr val="tx1"/>
                </a:solidFill>
              </a:rPr>
              <a:t>en su última dirección registrada en la Superintendencia.</a:t>
            </a:r>
          </a:p>
          <a:p>
            <a:pPr>
              <a:buFont typeface="Wingdings" pitchFamily="2" charset="2"/>
              <a:buChar char="Ø"/>
            </a:pPr>
            <a:r>
              <a:rPr lang="es-PA" dirty="0" smtClean="0">
                <a:solidFill>
                  <a:schemeClr val="tx1"/>
                </a:solidFill>
              </a:rPr>
              <a:t>Notificada </a:t>
            </a:r>
            <a:r>
              <a:rPr lang="es-PA" dirty="0">
                <a:solidFill>
                  <a:schemeClr val="tx1"/>
                </a:solidFill>
              </a:rPr>
              <a:t>mediante edicto.</a:t>
            </a:r>
          </a:p>
          <a:p>
            <a:pPr>
              <a:buFont typeface="Wingdings" pitchFamily="2" charset="2"/>
              <a:buChar char="Ø"/>
            </a:pPr>
            <a:r>
              <a:rPr lang="es-PA" dirty="0" smtClean="0">
                <a:solidFill>
                  <a:schemeClr val="tx1"/>
                </a:solidFill>
              </a:rPr>
              <a:t>Será </a:t>
            </a:r>
            <a:r>
              <a:rPr lang="es-PA" dirty="0">
                <a:solidFill>
                  <a:schemeClr val="tx1"/>
                </a:solidFill>
              </a:rPr>
              <a:t>fijado al </a:t>
            </a:r>
            <a:r>
              <a:rPr lang="es-PA" dirty="0" smtClean="0">
                <a:solidFill>
                  <a:schemeClr val="tx1"/>
                </a:solidFill>
              </a:rPr>
              <a:t>día </a:t>
            </a:r>
            <a:r>
              <a:rPr lang="es-PA" dirty="0">
                <a:solidFill>
                  <a:schemeClr val="tx1"/>
                </a:solidFill>
              </a:rPr>
              <a:t>siguiente de dictada la </a:t>
            </a:r>
            <a:r>
              <a:rPr lang="es-PA" dirty="0" smtClean="0">
                <a:solidFill>
                  <a:schemeClr val="tx1"/>
                </a:solidFill>
              </a:rPr>
              <a:t>resolución.</a:t>
            </a:r>
          </a:p>
          <a:p>
            <a:pPr>
              <a:buFont typeface="Wingdings" pitchFamily="2" charset="2"/>
              <a:buChar char="Ø"/>
            </a:pPr>
            <a:r>
              <a:rPr lang="es-PA" dirty="0">
                <a:solidFill>
                  <a:schemeClr val="tx1"/>
                </a:solidFill>
              </a:rPr>
              <a:t>Una vez desfijado el edicto, quedará hecha la </a:t>
            </a:r>
            <a:r>
              <a:rPr lang="es-PA" dirty="0" smtClean="0">
                <a:solidFill>
                  <a:schemeClr val="tx1"/>
                </a:solidFill>
              </a:rPr>
              <a:t>notificación.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69400"/>
            <a:ext cx="9144000" cy="886156"/>
          </a:xfrm>
        </p:spPr>
        <p:txBody>
          <a:bodyPr/>
          <a:lstStyle/>
          <a:p>
            <a:pPr marL="0" indent="0" algn="ctr">
              <a:buNone/>
            </a:pPr>
            <a:r>
              <a:rPr lang="es-PA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NUEVAS FIGURAS REGULADAS:</a:t>
            </a:r>
            <a:br>
              <a:rPr lang="es-PA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s-PA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9500"/>
            <a:ext cx="5820560" cy="5178891"/>
          </a:xfrm>
          <a:prstGeom prst="rect">
            <a:avLst/>
          </a:prstGeom>
          <a:ln w="3492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7992888" cy="50405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s-MX" sz="24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MX" sz="2400" b="1" dirty="0" smtClean="0">
                <a:solidFill>
                  <a:schemeClr val="tx1"/>
                </a:solidFill>
              </a:rPr>
              <a:t>Ejecutivos </a:t>
            </a:r>
            <a:r>
              <a:rPr lang="es-MX" sz="2400" b="1" dirty="0">
                <a:solidFill>
                  <a:schemeClr val="tx1"/>
                </a:solidFill>
              </a:rPr>
              <a:t>de Cuentas o ventas de </a:t>
            </a:r>
            <a:r>
              <a:rPr lang="es-MX" sz="2400" b="1" dirty="0" smtClean="0">
                <a:solidFill>
                  <a:schemeClr val="tx1"/>
                </a:solidFill>
              </a:rPr>
              <a:t>Seguros.</a:t>
            </a:r>
          </a:p>
          <a:p>
            <a:pPr marL="45720" indent="0">
              <a:buNone/>
            </a:pPr>
            <a:endParaRPr lang="es-MX" sz="24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MX" sz="2400" b="1" dirty="0" smtClean="0">
                <a:solidFill>
                  <a:schemeClr val="tx1"/>
                </a:solidFill>
              </a:rPr>
              <a:t>Agentes </a:t>
            </a:r>
            <a:r>
              <a:rPr lang="es-MX" sz="2400" b="1" dirty="0">
                <a:solidFill>
                  <a:schemeClr val="tx1"/>
                </a:solidFill>
              </a:rPr>
              <a:t>y Agencias de Ventas de </a:t>
            </a:r>
            <a:r>
              <a:rPr lang="es-MX" sz="2400" b="1" dirty="0" smtClean="0">
                <a:solidFill>
                  <a:schemeClr val="tx1"/>
                </a:solidFill>
              </a:rPr>
              <a:t>Seguros.</a:t>
            </a:r>
          </a:p>
          <a:p>
            <a:pPr marL="45720" indent="0">
              <a:buNone/>
            </a:pPr>
            <a:endParaRPr lang="es-MX" sz="2400" b="1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es-PA" sz="2400" dirty="0"/>
          </a:p>
          <a:p>
            <a:pPr marL="45720" lvl="0" indent="0" algn="just">
              <a:buNone/>
            </a:pPr>
            <a:endParaRPr lang="es-ES" sz="2400" dirty="0">
              <a:solidFill>
                <a:schemeClr val="tx1"/>
              </a:solidFill>
              <a:latin typeface="Arial" charset="0"/>
            </a:endParaRPr>
          </a:p>
          <a:p>
            <a:pPr marL="45720" indent="0" algn="just">
              <a:buNone/>
            </a:pPr>
            <a:endParaRPr lang="es-PA" sz="2400" dirty="0">
              <a:solidFill>
                <a:schemeClr val="tx1"/>
              </a:solidFill>
              <a:latin typeface="Arial" charset="0"/>
            </a:endParaRPr>
          </a:p>
          <a:p>
            <a:pPr marL="45720" lvl="0" indent="0">
              <a:buNone/>
            </a:pPr>
            <a:endParaRPr lang="es-ES" sz="2400" dirty="0">
              <a:solidFill>
                <a:schemeClr val="tx1"/>
              </a:solidFill>
              <a:latin typeface="Arial" charset="0"/>
            </a:endParaRPr>
          </a:p>
          <a:p>
            <a:pPr marL="45720" indent="0">
              <a:buNone/>
            </a:pPr>
            <a:endParaRPr lang="es-ES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s-ES" sz="2400" b="1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2" descr="C:\Users\Public\Pictures\trato ech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61048"/>
            <a:ext cx="318477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00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69400"/>
            <a:ext cx="9144000" cy="886156"/>
          </a:xfrm>
        </p:spPr>
        <p:txBody>
          <a:bodyPr/>
          <a:lstStyle/>
          <a:p>
            <a:pPr marL="0" indent="0" algn="ctr">
              <a:buNone/>
            </a:pPr>
            <a:r>
              <a:rPr lang="es-P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EJECUTIVOS DE CUENTAS O VENTAS DE SEGUROS</a:t>
            </a:r>
            <a:r>
              <a:rPr lang="es-PA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s-PA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s-PA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9500"/>
            <a:ext cx="5820560" cy="5178891"/>
          </a:xfrm>
          <a:prstGeom prst="rect">
            <a:avLst/>
          </a:prstGeom>
          <a:ln w="3492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1916832"/>
            <a:ext cx="8136904" cy="46805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PA" sz="2400" b="1" dirty="0" smtClean="0">
                <a:solidFill>
                  <a:schemeClr val="tx1"/>
                </a:solidFill>
              </a:rPr>
              <a:t>Requisitos</a:t>
            </a:r>
          </a:p>
          <a:p>
            <a:pPr algn="just">
              <a:buFont typeface="Wingdings" pitchFamily="2" charset="2"/>
              <a:buChar char="Ø"/>
            </a:pPr>
            <a:r>
              <a:rPr lang="es-PA" sz="2400" b="1" dirty="0">
                <a:solidFill>
                  <a:schemeClr val="tx1"/>
                </a:solidFill>
              </a:rPr>
              <a:t>Autorización de la Superintendencia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sz="2200" dirty="0" smtClean="0">
                <a:solidFill>
                  <a:schemeClr val="tx1"/>
                </a:solidFill>
              </a:rPr>
              <a:t>Resolución </a:t>
            </a:r>
            <a:r>
              <a:rPr lang="es-ES" sz="2200" dirty="0">
                <a:solidFill>
                  <a:schemeClr val="tx1"/>
                </a:solidFill>
              </a:rPr>
              <a:t>motivada por la cual se registrará el nuevo ejecutivo de cuentas o de ventas de </a:t>
            </a:r>
            <a:r>
              <a:rPr lang="es-ES" sz="2200" dirty="0" smtClean="0">
                <a:solidFill>
                  <a:schemeClr val="tx1"/>
                </a:solidFill>
              </a:rPr>
              <a:t>seguros.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sz="2200" dirty="0" smtClean="0">
                <a:solidFill>
                  <a:schemeClr val="tx1"/>
                </a:solidFill>
              </a:rPr>
              <a:t>Emisión de carné de identificación.</a:t>
            </a:r>
          </a:p>
          <a:p>
            <a:pPr lvl="0" algn="just">
              <a:buFont typeface="Wingdings" pitchFamily="2" charset="2"/>
              <a:buChar char="Ø"/>
            </a:pPr>
            <a:r>
              <a:rPr lang="es-ES" sz="2400" b="1" dirty="0" smtClean="0">
                <a:solidFill>
                  <a:schemeClr val="tx1"/>
                </a:solidFill>
                <a:latin typeface="Arial" charset="0"/>
              </a:rPr>
              <a:t>Duración Del Registro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sz="2200" dirty="0">
                <a:solidFill>
                  <a:schemeClr val="tx1"/>
                </a:solidFill>
              </a:rPr>
              <a:t>vigencia de un (1) año a partir de la fecha de expedición de la </a:t>
            </a:r>
            <a:r>
              <a:rPr lang="es-ES" sz="2200" dirty="0" smtClean="0">
                <a:solidFill>
                  <a:schemeClr val="tx1"/>
                </a:solidFill>
              </a:rPr>
              <a:t>misma.</a:t>
            </a:r>
          </a:p>
          <a:p>
            <a:pPr marL="45720" lvl="0" indent="0" algn="just">
              <a:buNone/>
            </a:pPr>
            <a:endParaRPr lang="es-ES" sz="2400" dirty="0">
              <a:solidFill>
                <a:schemeClr val="tx1"/>
              </a:solidFill>
              <a:latin typeface="Arial" charset="0"/>
            </a:endParaRPr>
          </a:p>
          <a:p>
            <a:pPr marL="45720" indent="0" algn="just">
              <a:buNone/>
            </a:pPr>
            <a:endParaRPr lang="es-PA" sz="2400" dirty="0">
              <a:solidFill>
                <a:schemeClr val="tx1"/>
              </a:solidFill>
              <a:latin typeface="Arial" charset="0"/>
            </a:endParaRPr>
          </a:p>
          <a:p>
            <a:pPr marL="45720" lvl="0" indent="0">
              <a:buNone/>
            </a:pPr>
            <a:endParaRPr lang="es-ES" sz="2400" dirty="0">
              <a:solidFill>
                <a:schemeClr val="tx1"/>
              </a:solidFill>
              <a:latin typeface="Arial" charset="0"/>
            </a:endParaRPr>
          </a:p>
          <a:p>
            <a:pPr marL="45720" indent="0">
              <a:buNone/>
            </a:pPr>
            <a:endParaRPr lang="es-ES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s-ES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9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69400"/>
            <a:ext cx="9144000" cy="886156"/>
          </a:xfrm>
        </p:spPr>
        <p:txBody>
          <a:bodyPr/>
          <a:lstStyle/>
          <a:p>
            <a:pPr marL="0" indent="0" algn="ctr">
              <a:buNone/>
            </a:pPr>
            <a:r>
              <a:rPr lang="es-P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EJECUTIVOS DE CUENTAS O VENTAS DE SEGUROS.</a:t>
            </a:r>
            <a:r>
              <a:rPr lang="es-PA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s-PA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s-PA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4" name="Picture 4" descr="https://encrypted-tbn3.gstatic.com/images?q=tbn:ANd9GcSLDdJ_HqdmMeKGQ2YGqq4vKmiaXotAzbFu57WkF_N4_megCsg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501008"/>
            <a:ext cx="4752528" cy="254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9500"/>
            <a:ext cx="5820560" cy="5178891"/>
          </a:xfrm>
          <a:prstGeom prst="rect">
            <a:avLst/>
          </a:prstGeom>
          <a:ln w="3492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1916832"/>
            <a:ext cx="8136904" cy="46805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s-PA" sz="2400" b="1" dirty="0" smtClean="0">
                <a:solidFill>
                  <a:schemeClr val="tx1"/>
                </a:solidFill>
              </a:rPr>
              <a:t>Responsabilidad Solidaria</a:t>
            </a:r>
          </a:p>
          <a:p>
            <a:pPr algn="just">
              <a:buFont typeface="Wingdings" pitchFamily="2" charset="2"/>
              <a:buChar char="ü"/>
            </a:pPr>
            <a:r>
              <a:rPr lang="es-ES" sz="2400" dirty="0" smtClean="0">
                <a:solidFill>
                  <a:schemeClr val="tx1"/>
                </a:solidFill>
              </a:rPr>
              <a:t>Infracciones.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2400" dirty="0" smtClean="0">
                <a:solidFill>
                  <a:schemeClr val="tx1"/>
                </a:solidFill>
              </a:rPr>
              <a:t>Errores </a:t>
            </a:r>
            <a:r>
              <a:rPr lang="es-ES" sz="2400" dirty="0">
                <a:solidFill>
                  <a:schemeClr val="tx1"/>
                </a:solidFill>
              </a:rPr>
              <a:t>u </a:t>
            </a:r>
            <a:r>
              <a:rPr lang="es-ES" sz="2400" dirty="0" smtClean="0">
                <a:solidFill>
                  <a:schemeClr val="tx1"/>
                </a:solidFill>
              </a:rPr>
              <a:t>omisiones. </a:t>
            </a:r>
            <a:endParaRPr lang="es-ES" sz="2400" dirty="0">
              <a:solidFill>
                <a:schemeClr val="tx1"/>
              </a:solidFill>
              <a:latin typeface="Arial" charset="0"/>
            </a:endParaRPr>
          </a:p>
          <a:p>
            <a:pPr marL="45720" indent="0" algn="just">
              <a:buNone/>
            </a:pPr>
            <a:endParaRPr lang="es-PA" sz="2400" dirty="0">
              <a:solidFill>
                <a:schemeClr val="tx1"/>
              </a:solidFill>
              <a:latin typeface="Arial" charset="0"/>
            </a:endParaRPr>
          </a:p>
          <a:p>
            <a:pPr marL="45720" lvl="0" indent="0">
              <a:buNone/>
            </a:pPr>
            <a:endParaRPr lang="es-ES" sz="2400" dirty="0">
              <a:solidFill>
                <a:schemeClr val="tx1"/>
              </a:solidFill>
              <a:latin typeface="Arial" charset="0"/>
            </a:endParaRPr>
          </a:p>
          <a:p>
            <a:pPr marL="45720" indent="0">
              <a:buNone/>
            </a:pPr>
            <a:endParaRPr lang="es-ES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s-ES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AutoShape 2" descr="data:image/jpeg;base64,/9j/4AAQSkZJRgABAQAAAQABAAD/2wCEAAkGBxQTEhQUEhQVFhUWFxYWFxcUGBcXFRkaHBcXHBYeFxYYHSggHx0lGxcZITEiJSkrLi4uGB81ODMsNygtLisBCgoKDg0OGhAQGCwfHyQsLSwtLDA0LCwsLCwsLCwsLCwrLCwsLCwsLCwsLCwsLCwsLCwsLCwsLCwsLCwsLCwsLP/AABEIAJAAwAMBIgACEQEDEQH/xAAcAAACAgMBAQAAAAAAAAAAAAAABgUHAQMEAgj/xABEEAACAQIDBQYCBgYHCQAAAAABAgMAEQQSIQUGMUFRBxNhcYGRIrEUIzJSocFCYnKC0fAVM0NEVJLhCCQ0U5Oio8LS/8QAGQEAAgMBAAAAAAAAAAAAAAAAAAMBAgQF/8QAIxEAAgMAAgICAgMAAAAAAAAAAAECAxEEEiExMkEiYRMzUf/aAAwDAQACEQMRAD8AvGiiigDFF659oSlY2I4gaVDbr7VeUyLJYlbEHw51VzSkkMjVJwc16Qw1msXrNWFhRRRQAUUUUAFFFYvQBmisXrNABRRRQAUUUUAFYrNaMXIVRiOIBI9qAS14br1mond6ZmRszZiGPnrrrUtURerS04OEnFhRRRUlQooooA49qH6pvKlLdWTLProGFv59qcMel0IpGZSrZRoR/IrLc8mmdDirtVKP+jTsLaLzPLmACK1ltx4sNT6X9amagd0Y7Rt0Lm3oKnqfW246zJckptL0FFFFXFBRRRQBEbz7dTBwNM+ttFW9izcgDVHY7tO2g0jOsoQHgqqCi26XF6f+0vCfSMbgoHv3eSWRgOeqj5C3qa0vuxhj/YqOWlIst6vDXTxu8dE7d/tTxsLjvyJ1J+JWsrfusBYVemydoJiIY5o/sSKGF+Nj18aqnF7s4cgr3YAPMcQaYuxrEH6JLAxuYJmX0YBh+JNFVvdlb+O61pYFFFFPMwUUUUAFRm28cI1AIJz3UW4DzqTqJ2/wQacSfYVSx5FjaUnNJnPu7oz+P5H/AFqeqC2No6+INTtVp+Jfk/2MKKKKaZwooooA8uL6darzeoPG91FtDdvLgBVgzyhFLMbKoLEngABcn2pAfeKDF4I4uQhIizquoLG1wFtybTh40m6HZI08azq2OWwXQwRmO2UqPfnfxvUheqFj3wnA/wB1l7qOwAUWPC/3hx11ryN/toRMGMpbXUOFI/AD51KmksKSqbel+0Uq7kb5x49SLZJlALJe4I6qTyv7U00xPRTWezNYNacXi0iRnkYIii7MxsAPE0nbR7VtmxXtK0hHKNCb+TGw/GpIM74JbGROVvaFgp8c4uPYj3qNi2iS2V1INr31F/elfanakmLxMKrAURCwzM4LHNbioFh9nqaYYsarsQis2lz1t1tWK5fkdbiNOtHDPjmdjlFgD/PE/LpTT2cxWOKf7zRadCEN/mKSZ8Zkdgya5SQL6gDmelK2F7QMXhZX+jsgVrZlZcwJHrfnU0L8iOY10PpOs1T2xO2sHTFYf9+Fr+8b2/BjT1sXf7AYllSKdc7Gyo4KsT0APOthyhnorF6wrg8DfyoA9VHbbC90xY2y6g+PL51IXpN353nhgnwmFlNhiGYufuqoshPm5HsaiS1FovGmd+zpLMhPC9h68KY71Wu+DS4bCSTw2QxfGJbqRfkAh4k8LdOdT3ZlvQdoYJZXt3qsY5bCwzCxBA6FSD60ulYsG8iXaSY20UUU0QFFFFAGjG4ZZY3jfVXVkYeBBB+dUHvDutNgV+hhi8RdplIGr6ZQWHJradNK+g6Re0rBMxgdAWN2jsoudbMD/wBrVSz0Mq+WFZ7tbotOWB+EJ8zTPNuPAF0z35m9qlN1biTKRbS566VLbbxndWAAJbkTb8jWNtvydKKS8YLm7ux48FMJkzFgLG5/RP2v58KfcZvZgosveYqFcwut3Go66Uk46ZzEjRj+sJF72y28+dU1vJhu6xMqkW+LNpw+IX/OnUy+mZ+XWljQ+drfaBFi0TD4Ri0YbPI9iAxFsiqDxA1JPgKq0mvN6Aa0GI8yOQLjiOFWtsHFfAgnAJyKyP8AtLrrVUOKvHs/w0WK2dGZvh7oMM+l1C3ufLThSrI6jRx7Okhc202Zssa/E1sxXW/KknerBdzimjH3UY+BI1+VW9uu+FkkksSZQLoHXLdeZUXNz16VU2+82fHzn7rZP8oF/wAb1WqOeRnKnpEoK2RysrKVJDKQykcQQbgjxuBWu9PHZ9umMZDiZG0IKxxHkGtmYn3Ue9Nk8WmaEXJ4iU2z2sYmTCLCFVJCmWWVSSzHmUAAC39ar7B7RlhcSQu8cnHMjMrH9q3H1rftTZr4WRo5gQ45HgRyI8DXBBFnPPzH8KnSGs8Fs7r9scqKRjUEgCnK8fwvmA0DjhY9dLdDVdb3bxSbQxLTzBVJAUIuqqo4AE8eJ18a4cc1rIPWuWOPWjSoybN2njcQseDWR5FZwEjY3GblqdbDjX0Xudu7HgMKkEYGmrsP0nP2j/Dwqt+wrd25kxjjQfVQ+f8AaN8lHrVyVKQMKKKKkgKKKKACuXaOHzoV58R5jUfjXVXJtPGrDE8jGwUE+vIepqH6Ji2nqFzAxBhHJe54hiLGzDUN6/KjbAUIWY2rVu9tBZ4rqfiW3eL+kjEa6fdJ1B8a34oBrBtRxrHKOHTrnr0iJsYBh7kacVPLw1FVJ2iYGdsSZO4l7sogVxG5RrDUhgLc7VZW8m0sLF9t0VgLgZbtp4CrH2QR3ERBuDGhB6gqKZVHzovlzXVJHx4TxHjw5g8wR1oNO/bSR/S01vuRfI0j3p5zz2Bzq1ezmVW2Xi45NVDlSOoZVNvK5qqojT9u8xTZE1uM2JCDyVFv8/wqJDK/ZNboQL9IJY6oisl+IuTmPmAB/mqsMa+eWRjrmkdvdifzp8wM3dyI4P2QwPkVIt71XyjSqwH8pZIw3AVbvY5LIuFmJ1jEhy24ghRn9Dce1VDJVq9kO24hA+GAySq3eMzG6vmNhYcrAAVFvxKcb5jjt7Y2G2jCM/EaxyAfEvlfiOoqndtbHkwTlGU87NbRvIflV7wIi3Ki1+V9PaubHYVHOdxcoCRpqviPGs8bOrNk6FP9Mo5tzsccrHDuxbgq/E37yjgPE1NbF7M9oTOA0PdDm8pAA9AST5Wpy3a3lmXa6QWHcOhFjqwtchmfrc/jVvCtVb1aYboqEsRFbr7FXB4aLDqc2QasRa5OpNuWpqWoopgkKKKKACiiigAquO1jahHdwqdBeV/EiwQHw1J9qsaqI3v2gZppXvoWNv2Rov4CqTeIZWtZCxbbeKRZInKuOBHEdQeRHW9PWxt8o8VZJQI5jzBskn7PQ+FVVi465A5HH3qsZYMkWD2j4KyI9ri7a/pA2Gl/ukA+RXxp87Idu/SMH3TH6zDWjPihuYz7Aj92qkbeeSWJIpSDkcEOeLCxBVh1seNSm4G0DgtpxoP6uciI+TH6v1D2Hk1MbW6hT37F7tfkvtfFeBjH/jX+NKBNTnaFjRNtPGyDgZmUfuWT/wBagFNQUNiHWrAjGXZmDX70s7n1t+Vqrs35VYu2oTFhMFG5+Id4xHS4Sw+dVkOp+R4glvp4geZOlI84KsVOhUkEeI0pnSTh10A9/wCfauPfrZbwYpnbVZ/rFPjYZx5gn8aiA/lvcZAXqQ3Y2tPh8SrYYBpGsmQi4e50BHn7WqKZ6snsx2EqMJ5NZSmdFtoik2uf1jyqZPEZa02/A8YvasqvFGSodtGyDS+W5y35aUYrGMAYhnzEX+yxv62tWjd/DjEStidbKzqvQ8LZfxBpseXKOFY+mvTpfy9VnsVd3t3+4Z55QQ7jKoP2gOJPmdKsnY+L7yMHmND5ikzE4xncctDapnd6YrJlvcMLadRwp1T6vDLcuy0aaKxWa1GQKKKKACiiigDnx72ikPRGPsDXz9jR8IPhX0BtFLxSAcSjj3U1884qfQAa2FLmOq+yDxFaHW4sa68Vqa43NqoXZokQiug4vMim5EkRFiDYlSRYjxVgDWlnrjxQuCfA1ZFGcGMJzsSbliSSeNyST+JNab13zQFlLW00N/OvOx9kyYl3WO3wRvK7HQKiC5JPsPM1ZMU1h3bsYDvHLnQJbL4seHtU5t3aDOyZuIBHypT2btWSE/DqPunh/pU9/ScEw+MlfMcD5iqyHVtIxHNbh79Kb9u4VZsMoluXYZYQNCG+8egHyqF2Dh8MoaSWaM5T8IuLeZvqTTPgojI/e8biy9VXwHP51XcGyfbwV/srdWRpwsykRLL3crKRpbU28DcC/jVy7Pwfw5L2BLXA5C5tbyFhUFLZRbQDMQHNiY3P3uqN48aaNiuTGpIsSAGHGxHEX86pKesIwUTvhRUULGAqqLADkBXnOW9Kwpv4fn41ieewPK1VLmXitr7V07KNpk56/lXNhJOBYC/86V2PNqGA1Ug34UL2RL0NtFeVa+teq2GEKKKKACiiigDBr52x8ORpF1+F3X/KxHD0r6JNUz2k7COGnMq/1c7Mw/Vc6sp8+I8z0qk0MrfkQ8TUViPPyqRxTWPH2sajpm86oMZyLJyrVidVbyokbUmuaWe9SL0dMNPHJCVQEoFC52GW5tqNeNP3ZJu4h2NiXyfXYlZ0YniQoZUA6C/uarDdLDy4yWPDIGJJALAfDGn6bt5DrV87X3xwGzIFijZXKLlSGEhjpwzEaL4k0VrNGXSUksPmXY+zJMRIscS5mIv0AHMk8hUhgN18TLK0SoQUYqzNogINj8XP0q0NwdsQP9IEWHSGZ2aQhSWD5mNhmOtlJtbpaprbm0ocBAztZmXgAftMf4mqOx7iLwoi462QGw9zI4AneHO41zEaX8BypgxU8aRFiQgGpJsACPGkraPaAiRILd7NkGYKbKGtrdvPpVdbV2rLiGvKxI5Lc5R5CoUHL2RKyMfQ47y74I7ZMOO8ZrKTwU9PM059neIdcNllbMwYkEG4ytwseYqm9jL9bc6ZVdr+SkfnVpdnUrNgo8x1UsoP6t9BROKivBFcnJ+R2wkSq0jBj9Y2Ygm4B/V6Vz7QxQVGJPEgelxWuN+R5VFbyzjIaTo8Z4H1FdDOdfzqI2TiA6I4Nsyg6+IrulkABub+VSQOuyWJhjJ+6K7K0YJQI0A4ZV+Vb62r0YX7CiiipICiiigAqI3q2WmJw0sbj9Esp5qwBIIqXri2xJlgmIBJEb2CgsxOU6ADUmgD5jb4hcW1AOtcMjdBf5V34fYuLsAcHixoP7vN0/YrbJsLFBSfomLJ6fR5f/mlYObFzEx6hbanU/lWqHCfEeFqmIt3cYBc4PFlif8ADzdNf0f5tW0bBxd/+DxfA/3efw/UqSng44DlBXgGFmtcZh0a3EX5GvYRRoosPDhXdDu9jWIUYTFXPC8Eqj1ZlAHqaZsB2UbRksWWKIH/AJj3I81QH51GMtqFzd7bCYWbvpFZgqNlC2vc2A41Eb2bzNjXQlcqJmyre51tct46CrRxfZLHBFI2Jx0ZLRyCNSohBky3X42kN7HlbnVIBTbgfxqVH7CVjceq9ExujsgYzGQYYkgSsVJXiPhY39LX9K5dubJlws8mHnW0kbZT0PQqehGvrTh2V4GbDbTw02IgljibMveyxukYuhsc7ADw486n/wDaAwsUkuHxMDxyEhopRGyuwtZoyQpJtYsPQdauKKzSHJh3c8XsP3b/AJ8fSrS3Qi7rDxoOSgn1FzVQESMMv1hHSzGnfs/x7pnjmOVVClO8+E6k3ALctKVZHwOqktLLxcgVSxubAnQXJ8hSXvFjMyBviGYcGFj6ipufaCHgyHyYH5UrbbxAc8R6UjDTo5bqT3w8VuS218DUriZNDpyNK26eLRYFDOF1PEgHj0NTM2OiJCiVPisNXUDU211owEW7CPhXyHyr3Ub/AE9hf8TB/wBWP+Ne4ttYZiFXEQsToAsiEnyANbDAd9FFFSB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98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69400"/>
            <a:ext cx="9144000" cy="886156"/>
          </a:xfrm>
        </p:spPr>
        <p:txBody>
          <a:bodyPr/>
          <a:lstStyle/>
          <a:p>
            <a:pPr marL="0" indent="0" algn="ctr">
              <a:buNone/>
            </a:pPr>
            <a:r>
              <a:rPr lang="es-P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AGENTES DE VENTAS DE SEGUROS.</a:t>
            </a:r>
            <a:r>
              <a:rPr lang="es-PA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s-PA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s-PA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9500"/>
            <a:ext cx="5820560" cy="5178891"/>
          </a:xfrm>
          <a:prstGeom prst="rect">
            <a:avLst/>
          </a:prstGeom>
          <a:ln w="3492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21088"/>
            <a:ext cx="3312368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1916832"/>
            <a:ext cx="8136904" cy="46805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PA" sz="2400" b="1" dirty="0" smtClean="0">
                <a:solidFill>
                  <a:schemeClr val="tx1"/>
                </a:solidFill>
              </a:rPr>
              <a:t>Requisitos.</a:t>
            </a:r>
          </a:p>
          <a:p>
            <a:pPr algn="just">
              <a:buFont typeface="Wingdings" pitchFamily="2" charset="2"/>
              <a:buChar char="Ø"/>
            </a:pPr>
            <a:r>
              <a:rPr lang="es-PA" sz="2400" b="1" dirty="0" smtClean="0">
                <a:solidFill>
                  <a:schemeClr val="tx1"/>
                </a:solidFill>
                <a:latin typeface="Arial" charset="0"/>
              </a:rPr>
              <a:t>Exámenes.</a:t>
            </a:r>
          </a:p>
          <a:p>
            <a:pPr algn="just">
              <a:buFont typeface="Wingdings" pitchFamily="2" charset="2"/>
              <a:buChar char="Ø"/>
            </a:pPr>
            <a:r>
              <a:rPr lang="es-PA" sz="2400" b="1" dirty="0" smtClean="0">
                <a:solidFill>
                  <a:schemeClr val="tx1"/>
                </a:solidFill>
                <a:latin typeface="Arial" charset="0"/>
              </a:rPr>
              <a:t>Autorización de la Superintendencia.</a:t>
            </a:r>
          </a:p>
          <a:p>
            <a:pPr algn="just">
              <a:buFont typeface="Wingdings" pitchFamily="2" charset="2"/>
              <a:buChar char="Ø"/>
            </a:pPr>
            <a:r>
              <a:rPr lang="es-PA" sz="2400" b="1" dirty="0" smtClean="0">
                <a:solidFill>
                  <a:schemeClr val="tx1"/>
                </a:solidFill>
                <a:latin typeface="Arial" charset="0"/>
              </a:rPr>
              <a:t>Identificación del agente.</a:t>
            </a:r>
          </a:p>
          <a:p>
            <a:pPr algn="just">
              <a:buFont typeface="Wingdings" pitchFamily="2" charset="2"/>
              <a:buChar char="Ø"/>
            </a:pPr>
            <a:endParaRPr lang="es-ES" sz="2400" dirty="0">
              <a:solidFill>
                <a:schemeClr val="tx1"/>
              </a:solidFill>
              <a:latin typeface="Arial" charset="0"/>
            </a:endParaRPr>
          </a:p>
          <a:p>
            <a:pPr marL="45720" indent="0" algn="just">
              <a:buNone/>
            </a:pPr>
            <a:endParaRPr lang="es-PA" sz="2400" dirty="0">
              <a:solidFill>
                <a:schemeClr val="tx1"/>
              </a:solidFill>
              <a:latin typeface="Arial" charset="0"/>
            </a:endParaRPr>
          </a:p>
          <a:p>
            <a:pPr marL="45720" lvl="0" indent="0">
              <a:buNone/>
            </a:pPr>
            <a:endParaRPr lang="es-ES" sz="2400" dirty="0">
              <a:solidFill>
                <a:schemeClr val="tx1"/>
              </a:solidFill>
              <a:latin typeface="Arial" charset="0"/>
            </a:endParaRPr>
          </a:p>
          <a:p>
            <a:pPr marL="45720" indent="0">
              <a:buNone/>
            </a:pPr>
            <a:endParaRPr lang="es-ES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s-ES" sz="24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21088"/>
            <a:ext cx="3038475" cy="20939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46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69400"/>
            <a:ext cx="9144000" cy="886156"/>
          </a:xfrm>
        </p:spPr>
        <p:txBody>
          <a:bodyPr/>
          <a:lstStyle/>
          <a:p>
            <a:pPr marL="0" indent="0" algn="ctr">
              <a:buNone/>
            </a:pPr>
            <a:r>
              <a:rPr lang="es-P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AGENCIA DE VENTAS DE SEGUROS.</a:t>
            </a:r>
            <a:r>
              <a:rPr lang="es-PA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s-PA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s-PA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89040"/>
            <a:ext cx="324036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9500"/>
            <a:ext cx="5820560" cy="5178891"/>
          </a:xfrm>
          <a:prstGeom prst="rect">
            <a:avLst/>
          </a:prstGeom>
          <a:ln w="3492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1916832"/>
            <a:ext cx="8136904" cy="46805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PA" sz="2400" b="1" dirty="0" smtClean="0">
                <a:solidFill>
                  <a:schemeClr val="tx1"/>
                </a:solidFill>
              </a:rPr>
              <a:t>Requisitos.</a:t>
            </a:r>
          </a:p>
          <a:p>
            <a:pPr algn="just">
              <a:buFont typeface="Wingdings" pitchFamily="2" charset="2"/>
              <a:buChar char="Ø"/>
            </a:pPr>
            <a:r>
              <a:rPr lang="es-PA" sz="2400" b="1" dirty="0" smtClean="0">
                <a:solidFill>
                  <a:schemeClr val="tx1"/>
                </a:solidFill>
                <a:latin typeface="Arial" charset="0"/>
              </a:rPr>
              <a:t>Autorización de la Superintendencia.</a:t>
            </a:r>
          </a:p>
          <a:p>
            <a:pPr lvl="1" algn="just">
              <a:buFont typeface="Wingdings" pitchFamily="2" charset="2"/>
              <a:buChar char="ü"/>
            </a:pPr>
            <a:r>
              <a:rPr lang="es-PA" dirty="0" smtClean="0">
                <a:solidFill>
                  <a:schemeClr val="tx1"/>
                </a:solidFill>
                <a:latin typeface="Arial" charset="0"/>
              </a:rPr>
              <a:t>Resolución Motivada</a:t>
            </a:r>
          </a:p>
          <a:p>
            <a:pPr algn="just">
              <a:buFont typeface="Wingdings" pitchFamily="2" charset="2"/>
              <a:buChar char="Ø"/>
            </a:pPr>
            <a:endParaRPr lang="es-PA" sz="2400" b="1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buFont typeface="Wingdings" pitchFamily="2" charset="2"/>
              <a:buChar char="Ø"/>
            </a:pPr>
            <a:endParaRPr lang="es-ES" sz="2400" dirty="0">
              <a:solidFill>
                <a:schemeClr val="tx1"/>
              </a:solidFill>
              <a:latin typeface="Arial" charset="0"/>
            </a:endParaRPr>
          </a:p>
          <a:p>
            <a:pPr marL="45720" indent="0" algn="just">
              <a:buNone/>
            </a:pPr>
            <a:endParaRPr lang="es-PA" sz="2400" dirty="0">
              <a:solidFill>
                <a:schemeClr val="tx1"/>
              </a:solidFill>
              <a:latin typeface="Arial" charset="0"/>
            </a:endParaRPr>
          </a:p>
          <a:p>
            <a:pPr marL="45720" lvl="0" indent="0">
              <a:buNone/>
            </a:pPr>
            <a:endParaRPr lang="es-ES" sz="2400" dirty="0">
              <a:solidFill>
                <a:schemeClr val="tx1"/>
              </a:solidFill>
              <a:latin typeface="Arial" charset="0"/>
            </a:endParaRPr>
          </a:p>
          <a:p>
            <a:pPr marL="45720" indent="0">
              <a:buNone/>
            </a:pPr>
            <a:endParaRPr lang="es-ES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s-ES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8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332656"/>
            <a:ext cx="72008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P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DISPOSICIONES COMUNES</a:t>
            </a:r>
            <a:endParaRPr lang="es-PA" sz="3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32656"/>
            <a:ext cx="6686401" cy="594928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7920880" cy="32763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400" b="1" dirty="0" smtClean="0">
                <a:solidFill>
                  <a:schemeClr val="tx1"/>
                </a:solidFill>
                <a:latin typeface="Arial" charset="0"/>
              </a:rPr>
              <a:t>Agentes de Ventas</a:t>
            </a:r>
          </a:p>
          <a:p>
            <a:pPr lvl="1">
              <a:buFont typeface="Wingdings" pitchFamily="2" charset="2"/>
              <a:buChar char="ü"/>
            </a:pPr>
            <a:r>
              <a:rPr lang="es-ES" sz="2200" dirty="0" smtClean="0">
                <a:solidFill>
                  <a:schemeClr val="tx1"/>
                </a:solidFill>
                <a:latin typeface="Arial" charset="0"/>
              </a:rPr>
              <a:t>La tasa anual </a:t>
            </a:r>
            <a:r>
              <a:rPr lang="es-ES" sz="2200" dirty="0">
                <a:solidFill>
                  <a:schemeClr val="tx1"/>
                </a:solidFill>
                <a:latin typeface="Arial" charset="0"/>
              </a:rPr>
              <a:t>se calcula en base a un </a:t>
            </a:r>
            <a:r>
              <a:rPr lang="es-PA" sz="2200" dirty="0">
                <a:solidFill>
                  <a:schemeClr val="tx1"/>
                </a:solidFill>
              </a:rPr>
              <a:t>0.25%  de las comisiones generadas el año anterior. </a:t>
            </a:r>
          </a:p>
          <a:p>
            <a:pPr marL="45720" indent="0">
              <a:buNone/>
            </a:pPr>
            <a:endParaRPr lang="es-PA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PA" sz="2400" b="1" dirty="0">
                <a:solidFill>
                  <a:schemeClr val="tx1"/>
                </a:solidFill>
              </a:rPr>
              <a:t>Las agencias de ventas </a:t>
            </a:r>
            <a:endParaRPr lang="es-PA" sz="2400" b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s-ES" sz="2200" dirty="0">
                <a:solidFill>
                  <a:schemeClr val="tx1"/>
                </a:solidFill>
                <a:latin typeface="Arial" charset="0"/>
              </a:rPr>
              <a:t>La tasa </a:t>
            </a:r>
            <a:r>
              <a:rPr lang="es-ES" sz="2200" dirty="0" smtClean="0">
                <a:solidFill>
                  <a:schemeClr val="tx1"/>
                </a:solidFill>
                <a:latin typeface="Arial" charset="0"/>
              </a:rPr>
              <a:t>anual se </a:t>
            </a:r>
            <a:r>
              <a:rPr lang="es-ES" sz="2200" dirty="0">
                <a:solidFill>
                  <a:schemeClr val="tx1"/>
                </a:solidFill>
                <a:latin typeface="Arial" charset="0"/>
              </a:rPr>
              <a:t>calcula en base a un </a:t>
            </a:r>
            <a:r>
              <a:rPr lang="es-PA" sz="2200" dirty="0" smtClean="0">
                <a:solidFill>
                  <a:schemeClr val="tx1"/>
                </a:solidFill>
              </a:rPr>
              <a:t>0.50%  </a:t>
            </a:r>
            <a:r>
              <a:rPr lang="es-PA" sz="2200" dirty="0">
                <a:solidFill>
                  <a:schemeClr val="tx1"/>
                </a:solidFill>
              </a:rPr>
              <a:t>de las comisiones generadas el año anterior. </a:t>
            </a:r>
          </a:p>
          <a:p>
            <a:pPr>
              <a:buFont typeface="Wingdings" pitchFamily="2" charset="2"/>
              <a:buChar char="Ø"/>
            </a:pPr>
            <a:endParaRPr lang="es-PA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es-PA" dirty="0"/>
          </a:p>
        </p:txBody>
      </p:sp>
      <p:pic>
        <p:nvPicPr>
          <p:cNvPr id="8194" name="Picture 2" descr="https://encrypted-tbn1.gstatic.com/images?q=tbn:ANd9GcRLxDPkkwncqFH6tqDmo1simR8nxKnRJTxylx1ZfhINqmkq_Zdh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863" y="4509120"/>
            <a:ext cx="3713585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2Left"/>
            <a:lightRig rig="threePt" dir="t"/>
          </a:scene3d>
          <a:extLst/>
        </p:spPr>
      </p:pic>
    </p:spTree>
    <p:extLst>
      <p:ext uri="{BB962C8B-B14F-4D97-AF65-F5344CB8AC3E}">
        <p14:creationId xmlns:p14="http://schemas.microsoft.com/office/powerpoint/2010/main" val="91314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332656"/>
            <a:ext cx="7200800" cy="1143000"/>
          </a:xfr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0" indent="0" algn="ctr">
              <a:buNone/>
            </a:pPr>
            <a:r>
              <a:rPr lang="es-PA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RESPONSABILIDAD SOLIDARIA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32656"/>
            <a:ext cx="6686401" cy="594928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7920880" cy="44644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PA" dirty="0">
                <a:solidFill>
                  <a:schemeClr val="tx1"/>
                </a:solidFill>
              </a:rPr>
              <a:t>La aseguradora será responsable por las infracciones, errores u omisiones en que puedan incurrir los agentes de ventas de seguros y las agencias de ventas de seguros, según sea el caso, cometidos en el desempeño de su actividad</a:t>
            </a:r>
            <a:r>
              <a:rPr lang="es-PA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endParaRPr lang="es-PA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s-PA" b="1" dirty="0" smtClean="0">
                <a:solidFill>
                  <a:srgbClr val="FF0000"/>
                </a:solidFill>
              </a:rPr>
              <a:t>PROHIBICIONES</a:t>
            </a:r>
          </a:p>
          <a:p>
            <a:pPr marL="45720" indent="0" algn="just">
              <a:buNone/>
            </a:pPr>
            <a:r>
              <a:rPr lang="es-PA" dirty="0" smtClean="0">
                <a:solidFill>
                  <a:schemeClr val="tx1"/>
                </a:solidFill>
              </a:rPr>
              <a:t>No pueden ser </a:t>
            </a:r>
          </a:p>
          <a:p>
            <a:pPr algn="just">
              <a:buFont typeface="Wingdings" pitchFamily="2" charset="2"/>
              <a:buChar char="ü"/>
            </a:pPr>
            <a:r>
              <a:rPr lang="es-PA" dirty="0">
                <a:solidFill>
                  <a:schemeClr val="tx1"/>
                </a:solidFill>
              </a:rPr>
              <a:t>C</a:t>
            </a:r>
            <a:r>
              <a:rPr lang="es-PA" dirty="0" smtClean="0">
                <a:solidFill>
                  <a:schemeClr val="tx1"/>
                </a:solidFill>
              </a:rPr>
              <a:t>orredores de seguros.</a:t>
            </a:r>
          </a:p>
          <a:p>
            <a:pPr algn="just">
              <a:buFont typeface="Wingdings" pitchFamily="2" charset="2"/>
              <a:buChar char="ü"/>
            </a:pPr>
            <a:r>
              <a:rPr lang="es-PA" dirty="0" smtClean="0">
                <a:solidFill>
                  <a:schemeClr val="tx1"/>
                </a:solidFill>
              </a:rPr>
              <a:t>Reaseguros.</a:t>
            </a:r>
          </a:p>
          <a:p>
            <a:pPr algn="just">
              <a:buFont typeface="Wingdings" pitchFamily="2" charset="2"/>
              <a:buChar char="ü"/>
            </a:pPr>
            <a:r>
              <a:rPr lang="es-PA" dirty="0" smtClean="0">
                <a:solidFill>
                  <a:schemeClr val="tx1"/>
                </a:solidFill>
              </a:rPr>
              <a:t>Hacer gestiones de corretaje de seguros o reaseguros.</a:t>
            </a:r>
            <a:endParaRPr lang="es-PA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1232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31639" y="1052736"/>
            <a:ext cx="669674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INTERMEDIARIOS </a:t>
            </a:r>
          </a:p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SEGUROS</a:t>
            </a:r>
            <a:endParaRPr lang="es-E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31639" y="3356992"/>
            <a:ext cx="64087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A" sz="2400" dirty="0"/>
              <a:t>Persona natural o jurídica </a:t>
            </a:r>
            <a:r>
              <a:rPr lang="es-PA" sz="2400" dirty="0" smtClean="0"/>
              <a:t>autorizada por la Superintendencia de Seguros y Reaseguros,  </a:t>
            </a:r>
            <a:r>
              <a:rPr lang="es-PA" sz="2400" dirty="0"/>
              <a:t>para ser un mediador en la contratación del seguro entre el  contratante y la  aseguradora.</a:t>
            </a:r>
          </a:p>
          <a:p>
            <a:endParaRPr lang="es-PA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268760"/>
            <a:ext cx="5328592" cy="474115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</p:spTree>
    <p:extLst>
      <p:ext uri="{BB962C8B-B14F-4D97-AF65-F5344CB8AC3E}">
        <p14:creationId xmlns:p14="http://schemas.microsoft.com/office/powerpoint/2010/main" val="12471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332656"/>
            <a:ext cx="72008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P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PERIODO TRIBUTARIO</a:t>
            </a:r>
            <a:endParaRPr lang="es-PA" sz="3600" dirty="0"/>
          </a:p>
        </p:txBody>
      </p:sp>
      <p:pic>
        <p:nvPicPr>
          <p:cNvPr id="9218" name="Picture 2" descr="https://encrypted-tbn0.gstatic.com/images?q=tbn:ANd9GcRbbA0QvGPgZtfGBdaGy-c6_7m8eJbEJIhedVM8sw7138kIYZy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3717031"/>
            <a:ext cx="4145866" cy="27599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9500"/>
            <a:ext cx="5820560" cy="5178891"/>
          </a:xfrm>
          <a:prstGeom prst="rect">
            <a:avLst/>
          </a:prstGeom>
          <a:ln w="3492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7920880" cy="446449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s-ES" dirty="0" smtClean="0">
                <a:solidFill>
                  <a:schemeClr val="tx1"/>
                </a:solidFill>
              </a:rPr>
              <a:t>Las </a:t>
            </a:r>
            <a:r>
              <a:rPr lang="es-ES" dirty="0">
                <a:solidFill>
                  <a:schemeClr val="tx1"/>
                </a:solidFill>
              </a:rPr>
              <a:t>tasas </a:t>
            </a:r>
            <a:r>
              <a:rPr lang="es-ES" dirty="0" smtClean="0">
                <a:solidFill>
                  <a:schemeClr val="tx1"/>
                </a:solidFill>
              </a:rPr>
              <a:t>anuales se </a:t>
            </a:r>
            <a:r>
              <a:rPr lang="es-ES" dirty="0">
                <a:solidFill>
                  <a:schemeClr val="tx1"/>
                </a:solidFill>
              </a:rPr>
              <a:t>pagarán dentro del primer trimestre de cada año calendario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45720" lv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PA" dirty="0">
                <a:solidFill>
                  <a:schemeClr val="tx1"/>
                </a:solidFill>
              </a:rPr>
              <a:t>En caso de mora, el monto de las tasas no pagadas tendrá un recargo mensual del 5%, sin perjuicio de las otras sanciones que establezca esta Ley.</a:t>
            </a:r>
          </a:p>
          <a:p>
            <a:pPr marL="45720" lv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115616" y="2420888"/>
            <a:ext cx="72008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es-PA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MUCHAS GRACIAS</a:t>
            </a:r>
            <a:endParaRPr lang="es-PA" sz="40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115616" y="3933056"/>
            <a:ext cx="72008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es-PA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m.aguilar@superseguros.gob.pa</a:t>
            </a:r>
            <a:endParaRPr lang="es-PA" sz="3200" dirty="0"/>
          </a:p>
        </p:txBody>
      </p:sp>
    </p:spTree>
    <p:extLst>
      <p:ext uri="{BB962C8B-B14F-4D97-AF65-F5344CB8AC3E}">
        <p14:creationId xmlns:p14="http://schemas.microsoft.com/office/powerpoint/2010/main" val="243818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39552" y="1628800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A" sz="2400" dirty="0"/>
              <a:t>Dentro de la actividad aseguradora, el tema de los intermediarios de seguros es de gran importancia.  Es por </a:t>
            </a:r>
            <a:r>
              <a:rPr lang="es-PA" sz="2400" dirty="0" smtClean="0"/>
              <a:t>esto que </a:t>
            </a:r>
            <a:r>
              <a:rPr lang="es-PA" sz="2400" dirty="0"/>
              <a:t>la </a:t>
            </a:r>
            <a:r>
              <a:rPr lang="es-PA" sz="2400" dirty="0" smtClean="0"/>
              <a:t>Superintendencia de Seguros es </a:t>
            </a:r>
            <a:r>
              <a:rPr lang="es-PA" sz="2400" dirty="0"/>
              <a:t>la encargada de regular el desarrollo de esta actividad de mediación y velar su actividad, función, vigilancia y control.</a:t>
            </a:r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PA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OBJETIVOS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831" y="4126277"/>
            <a:ext cx="3520337" cy="241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97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MX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Tipos de </a:t>
            </a:r>
            <a:r>
              <a:rPr lang="es-MX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Intermediarios </a:t>
            </a:r>
            <a:r>
              <a:rPr lang="es-MX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de Seguros:</a:t>
            </a:r>
            <a:r>
              <a:rPr lang="es-PA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s-PA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es-PA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http://3.bp.blogspot.com/-A9ixUXTxfgw/TVM8UDPHdjI/AAAAAAAAABc/w2YnOXdRlh0/s1600/FIRMANDO.jpg"/>
          <p:cNvPicPr>
            <a:picLocks noChangeAspect="1" noChangeArrowheads="1"/>
          </p:cNvPicPr>
          <p:nvPr/>
        </p:nvPicPr>
        <p:blipFill>
          <a:blip r:embed="rId2" cstate="print"/>
          <a:srcRect l="2958" r="2958"/>
          <a:stretch>
            <a:fillRect/>
          </a:stretch>
        </p:blipFill>
        <p:spPr bwMode="auto">
          <a:xfrm rot="420000">
            <a:off x="4964835" y="4640779"/>
            <a:ext cx="3359778" cy="192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340768"/>
            <a:ext cx="4752528" cy="4228601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87624" y="1772816"/>
            <a:ext cx="64008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s-MX" sz="2400" dirty="0">
                <a:solidFill>
                  <a:schemeClr val="tx1"/>
                </a:solidFill>
              </a:rPr>
              <a:t>Corredores de </a:t>
            </a:r>
            <a:r>
              <a:rPr lang="es-MX" sz="2400" dirty="0" smtClean="0">
                <a:solidFill>
                  <a:schemeClr val="tx1"/>
                </a:solidFill>
              </a:rPr>
              <a:t>Seguros</a:t>
            </a:r>
            <a:endParaRPr lang="es-PA" sz="2400" dirty="0"/>
          </a:p>
          <a:p>
            <a:pPr marL="45720" indent="0">
              <a:buNone/>
            </a:pPr>
            <a:r>
              <a:rPr lang="es-MX" sz="2400" dirty="0" smtClean="0">
                <a:solidFill>
                  <a:schemeClr val="tx1"/>
                </a:solidFill>
              </a:rPr>
              <a:t>Sociedades Corredoras </a:t>
            </a:r>
            <a:r>
              <a:rPr lang="es-MX" sz="2400" dirty="0">
                <a:solidFill>
                  <a:schemeClr val="tx1"/>
                </a:solidFill>
              </a:rPr>
              <a:t>de </a:t>
            </a:r>
            <a:r>
              <a:rPr lang="es-MX" sz="2400" dirty="0" smtClean="0">
                <a:solidFill>
                  <a:schemeClr val="tx1"/>
                </a:solidFill>
              </a:rPr>
              <a:t>Seguros</a:t>
            </a:r>
          </a:p>
          <a:p>
            <a:pPr marL="45720" indent="0">
              <a:buNone/>
            </a:pPr>
            <a:endParaRPr lang="es-PA" sz="24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s-PA" sz="2400" b="1" dirty="0" smtClean="0">
                <a:solidFill>
                  <a:schemeClr val="tx1"/>
                </a:solidFill>
              </a:rPr>
              <a:t>NUEVAS FIGURAS REGULADAS:</a:t>
            </a:r>
            <a:endParaRPr lang="es-PA" sz="2400" b="1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Ejecutivos de Cuentas o ventas de Seguros.</a:t>
            </a:r>
            <a:endParaRPr lang="es-PA" sz="2400" dirty="0">
              <a:solidFill>
                <a:schemeClr val="tx1"/>
              </a:solidFill>
            </a:endParaRPr>
          </a:p>
          <a:p>
            <a:r>
              <a:rPr lang="es-MX" sz="2400" dirty="0">
                <a:solidFill>
                  <a:schemeClr val="tx1"/>
                </a:solidFill>
              </a:rPr>
              <a:t>Agentes y Agencias de Ventas de Seguros.</a:t>
            </a:r>
            <a:endParaRPr lang="es-P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86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scontent-a-dfw.xx.fbcdn.net/hphotos-xpa1/v/t1.0-9/1601345_680010285355012_133453345_n.jpg?oh=e23feb0982fbe515590a4b75269566ae&amp;oe=54E27A3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45"/>
          <a:stretch/>
        </p:blipFill>
        <p:spPr bwMode="auto">
          <a:xfrm>
            <a:off x="1038998" y="4381440"/>
            <a:ext cx="3356372" cy="2177866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softEdge rad="112500"/>
          </a:effectLst>
          <a:scene3d>
            <a:camera prst="isometricOffAxis1Righ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936104"/>
          </a:xfrm>
        </p:spPr>
        <p:txBody>
          <a:bodyPr/>
          <a:lstStyle/>
          <a:p>
            <a:pPr marL="0" indent="0" algn="ctr">
              <a:buNone/>
            </a:pPr>
            <a:r>
              <a:rPr lang="es-PA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CORREDORES DE SEGUROS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129500"/>
            <a:ext cx="3312368" cy="2432573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8280920" cy="360040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s-PA" dirty="0">
                <a:solidFill>
                  <a:schemeClr val="tx1"/>
                </a:solidFill>
              </a:rPr>
              <a:t>Para optar por la licencia de corredor de seguros el solicitante requiere aprobar tres (3) etapas que están divididas de la siguiente manera</a:t>
            </a:r>
            <a:r>
              <a:rPr lang="es-PA" dirty="0" smtClean="0">
                <a:solidFill>
                  <a:schemeClr val="tx1"/>
                </a:solidFill>
              </a:rPr>
              <a:t>:</a:t>
            </a:r>
          </a:p>
          <a:p>
            <a:pPr marL="45720" indent="0" algn="just">
              <a:buNone/>
            </a:pPr>
            <a:endParaRPr lang="es-PA" dirty="0" smtClean="0">
              <a:solidFill>
                <a:schemeClr val="tx1"/>
              </a:solidFill>
            </a:endParaRPr>
          </a:p>
          <a:p>
            <a:pPr marL="502920" indent="-457200" algn="just">
              <a:buAutoNum type="arabicPeriod"/>
            </a:pPr>
            <a:r>
              <a:rPr lang="es-PA" dirty="0" smtClean="0">
                <a:solidFill>
                  <a:schemeClr val="tx1"/>
                </a:solidFill>
              </a:rPr>
              <a:t>Solicitud y examen de conocimientos.</a:t>
            </a:r>
          </a:p>
          <a:p>
            <a:pPr marL="502920" indent="-457200" algn="just">
              <a:buFont typeface="Georgia" pitchFamily="18" charset="0"/>
              <a:buAutoNum type="arabicPeriod"/>
            </a:pPr>
            <a:r>
              <a:rPr lang="es-PA" dirty="0" smtClean="0">
                <a:solidFill>
                  <a:schemeClr val="tx1"/>
                </a:solidFill>
              </a:rPr>
              <a:t>Permiso Provisional.</a:t>
            </a:r>
          </a:p>
          <a:p>
            <a:pPr marL="502920" indent="-457200" algn="just">
              <a:buFont typeface="Georgia" pitchFamily="18" charset="0"/>
              <a:buAutoNum type="arabicPeriod"/>
            </a:pPr>
            <a:r>
              <a:rPr lang="es-PA" dirty="0" smtClean="0">
                <a:solidFill>
                  <a:schemeClr val="tx1"/>
                </a:solidFill>
              </a:rPr>
              <a:t>Licencia Definitiva.</a:t>
            </a:r>
            <a:endParaRPr lang="es-PA" dirty="0">
              <a:solidFill>
                <a:schemeClr val="tx1"/>
              </a:solidFill>
            </a:endParaRPr>
          </a:p>
          <a:p>
            <a:pPr marL="502920" indent="-457200" algn="just">
              <a:buFont typeface="Georgia" pitchFamily="18" charset="0"/>
              <a:buAutoNum type="arabicPeriod"/>
            </a:pPr>
            <a:endParaRPr lang="es-PA" dirty="0" smtClean="0">
              <a:solidFill>
                <a:schemeClr val="tx1"/>
              </a:solidFill>
            </a:endParaRPr>
          </a:p>
          <a:p>
            <a:pPr marL="502920" indent="-457200" algn="just">
              <a:buFont typeface="Georgia" pitchFamily="18" charset="0"/>
              <a:buAutoNum type="arabicPeriod"/>
            </a:pPr>
            <a:endParaRPr lang="es-PA" dirty="0">
              <a:solidFill>
                <a:schemeClr val="tx1"/>
              </a:solidFill>
            </a:endParaRPr>
          </a:p>
          <a:p>
            <a:pPr marL="502920" indent="-457200" algn="just">
              <a:buAutoNum type="arabicPeriod"/>
            </a:pPr>
            <a:endParaRPr lang="es-PA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s-PA" dirty="0" smtClean="0"/>
          </a:p>
          <a:p>
            <a:pPr marL="502920" indent="-457200">
              <a:buAutoNum type="arabicPeriod"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8205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332656"/>
            <a:ext cx="72008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P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DISPOSICIONES COMUNES</a:t>
            </a:r>
            <a:endParaRPr lang="es-PA" sz="3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32656"/>
            <a:ext cx="6686401" cy="594928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1026" name="Picture 2" descr="C:\Users\Public\Pictures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863" y="3789040"/>
            <a:ext cx="4626529" cy="1903648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7920880" cy="4464496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1"/>
                </a:solidFill>
                <a:latin typeface="Arial" charset="0"/>
              </a:rPr>
              <a:t>Fianza variable según honorarios generados, 2.5% de los honorarios generados durante el año anterior.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MX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1"/>
                </a:solidFill>
                <a:latin typeface="Arial" charset="0"/>
              </a:rPr>
              <a:t>La tasa se calcula en base a un </a:t>
            </a:r>
            <a:r>
              <a:rPr lang="es-PA" dirty="0" smtClean="0">
                <a:solidFill>
                  <a:schemeClr val="tx1"/>
                </a:solidFill>
              </a:rPr>
              <a:t>0.25%  </a:t>
            </a:r>
            <a:r>
              <a:rPr lang="es-PA" dirty="0">
                <a:solidFill>
                  <a:schemeClr val="tx1"/>
                </a:solidFill>
              </a:rPr>
              <a:t>de las comisiones generadas el año anterior. </a:t>
            </a:r>
          </a:p>
          <a:p>
            <a:pPr marL="45720" indent="0" algn="just">
              <a:buNone/>
            </a:pPr>
            <a:endParaRPr lang="es-PA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9153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589500"/>
            <a:ext cx="8568952" cy="886156"/>
          </a:xfrm>
        </p:spPr>
        <p:txBody>
          <a:bodyPr/>
          <a:lstStyle/>
          <a:p>
            <a:pPr marL="0" indent="0" algn="ctr">
              <a:buNone/>
            </a:pPr>
            <a:r>
              <a:rPr lang="es-P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ESTATUS DE LA LICENCIA DE CORREDOR</a:t>
            </a:r>
            <a:endParaRPr lang="es-PA" sz="36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3570428" y="2420888"/>
            <a:ext cx="5544616" cy="1872208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PA" sz="1400" b="1" dirty="0" smtClean="0"/>
          </a:p>
          <a:p>
            <a:r>
              <a:rPr lang="es-PA" sz="1400" b="1" dirty="0" smtClean="0"/>
              <a:t>El </a:t>
            </a:r>
            <a:r>
              <a:rPr lang="es-PA" sz="1400" b="1" dirty="0"/>
              <a:t>corredor de seguros al cual le sea suspendida la licencia no podrá:</a:t>
            </a:r>
            <a:endParaRPr lang="es-PA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PA" sz="1400" dirty="0"/>
              <a:t>Celebrar nuevos contratos de seguros y fianzas.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PA" sz="1400" dirty="0"/>
              <a:t>Percibir las comisiones generales por negocios nuevos ni por </a:t>
            </a:r>
            <a:r>
              <a:rPr lang="es-PA" sz="1400" dirty="0" smtClean="0"/>
              <a:t>la </a:t>
            </a:r>
            <a:r>
              <a:rPr lang="es-PA" sz="1400" dirty="0"/>
              <a:t>renovación de pólizas suscritas.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PA" sz="1400" dirty="0"/>
              <a:t>Brindar asesoramiento y representar los intereses de los asegurados o contratantes de seguros.</a:t>
            </a:r>
          </a:p>
          <a:p>
            <a:pPr algn="ctr"/>
            <a:endParaRPr lang="es-PA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9500"/>
            <a:ext cx="5820560" cy="5178891"/>
          </a:xfrm>
          <a:prstGeom prst="rect">
            <a:avLst/>
          </a:prstGeom>
          <a:ln w="3492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7920880" cy="48965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ES" sz="2400" b="1" dirty="0">
                <a:solidFill>
                  <a:schemeClr val="tx1"/>
                </a:solidFill>
              </a:rPr>
              <a:t>SUSPENSIÓN:</a:t>
            </a:r>
            <a:endParaRPr lang="es-PA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s-ES" sz="2200" b="1" dirty="0">
                <a:solidFill>
                  <a:schemeClr val="tx1"/>
                </a:solidFill>
              </a:rPr>
              <a:t>A solicitud de la parte interesada</a:t>
            </a:r>
            <a:endParaRPr lang="es-PA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s-ES" sz="2200" b="1" dirty="0">
                <a:solidFill>
                  <a:schemeClr val="tx1"/>
                </a:solidFill>
              </a:rPr>
              <a:t>De </a:t>
            </a:r>
            <a:r>
              <a:rPr lang="es-ES" sz="2200" b="1" dirty="0" smtClean="0">
                <a:solidFill>
                  <a:schemeClr val="tx1"/>
                </a:solidFill>
              </a:rPr>
              <a:t>oficio</a:t>
            </a:r>
          </a:p>
          <a:p>
            <a:pPr marL="365760" lvl="1" indent="0">
              <a:buNone/>
            </a:pPr>
            <a:endParaRPr lang="es-ES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s-ES" sz="2400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s-ES" sz="2400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s-ES" sz="2400" b="1" dirty="0" smtClean="0">
                <a:solidFill>
                  <a:schemeClr val="tx1"/>
                </a:solidFill>
              </a:rPr>
              <a:t>CANCELACIÓN:</a:t>
            </a:r>
            <a:endParaRPr lang="es-PA" sz="2400" b="1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s-ES" sz="2200" b="1" dirty="0">
                <a:solidFill>
                  <a:schemeClr val="tx1"/>
                </a:solidFill>
              </a:rPr>
              <a:t>A solicitud de la parte interesada</a:t>
            </a:r>
            <a:endParaRPr lang="es-PA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s-ES" sz="2200" b="1" dirty="0">
                <a:solidFill>
                  <a:schemeClr val="tx1"/>
                </a:solidFill>
              </a:rPr>
              <a:t>De </a:t>
            </a:r>
            <a:r>
              <a:rPr lang="es-ES" sz="2200" b="1" dirty="0" smtClean="0">
                <a:solidFill>
                  <a:schemeClr val="tx1"/>
                </a:solidFill>
              </a:rPr>
              <a:t>oficio</a:t>
            </a:r>
          </a:p>
          <a:p>
            <a:pPr lvl="1">
              <a:buFont typeface="Wingdings" pitchFamily="2" charset="2"/>
              <a:buChar char="ü"/>
            </a:pPr>
            <a:r>
              <a:rPr lang="es-ES" sz="2200" b="1" dirty="0" smtClean="0">
                <a:solidFill>
                  <a:schemeClr val="tx1"/>
                </a:solidFill>
              </a:rPr>
              <a:t>Por Muerte</a:t>
            </a:r>
            <a:endParaRPr lang="es-ES" sz="2200" b="1" dirty="0">
              <a:solidFill>
                <a:schemeClr val="tx1"/>
              </a:solidFill>
            </a:endParaRPr>
          </a:p>
          <a:p>
            <a:pPr marL="365760" lvl="1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98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569400"/>
            <a:ext cx="9144000" cy="886156"/>
          </a:xfrm>
        </p:spPr>
        <p:txBody>
          <a:bodyPr/>
          <a:lstStyle/>
          <a:p>
            <a:pPr marL="0" indent="0" algn="ctr">
              <a:buNone/>
            </a:pPr>
            <a:r>
              <a:rPr lang="es-P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SOCIEDADES CORREDORAS DE SEGUROS</a:t>
            </a:r>
            <a:endParaRPr lang="es-PA" sz="3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89500"/>
            <a:ext cx="5820560" cy="5178891"/>
          </a:xfrm>
          <a:prstGeom prst="rect">
            <a:avLst/>
          </a:prstGeom>
          <a:ln w="3492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1026" name="Picture 2" descr="https://encrypted-tbn0.gstatic.com/images?q=tbn:ANd9GcTUMSvSRWzh4mlvovCxKTSUWHy0Rq-qxIKJt80XqJ7huJMqKxM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789040"/>
            <a:ext cx="5028060" cy="27386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83568" y="1556792"/>
            <a:ext cx="7920880" cy="48965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ES" sz="2400" b="1" dirty="0" smtClean="0">
                <a:solidFill>
                  <a:schemeClr val="tx1"/>
                </a:solidFill>
              </a:rPr>
              <a:t>Persona Jurídica, autorizada por la Superintendencia de Seguros.</a:t>
            </a:r>
          </a:p>
          <a:p>
            <a:pPr marL="45720" indent="0">
              <a:buNone/>
            </a:pPr>
            <a:endParaRPr lang="es-ES" sz="24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ES" sz="2400" b="1" dirty="0" smtClean="0">
                <a:solidFill>
                  <a:schemeClr val="tx1"/>
                </a:solidFill>
              </a:rPr>
              <a:t>Requisitos.</a:t>
            </a:r>
          </a:p>
          <a:p>
            <a:pPr>
              <a:buFont typeface="Wingdings" pitchFamily="2" charset="2"/>
              <a:buChar char="Ø"/>
            </a:pPr>
            <a:r>
              <a:rPr lang="es-ES" sz="2400" b="1" dirty="0" smtClean="0">
                <a:solidFill>
                  <a:schemeClr val="tx1"/>
                </a:solidFill>
              </a:rPr>
              <a:t>Protocolización e Inscripción.</a:t>
            </a:r>
          </a:p>
          <a:p>
            <a:pPr>
              <a:buFont typeface="Wingdings" pitchFamily="2" charset="2"/>
              <a:buChar char="Ø"/>
            </a:pPr>
            <a:r>
              <a:rPr lang="es-ES" sz="2400" b="1" dirty="0" smtClean="0">
                <a:solidFill>
                  <a:schemeClr val="tx1"/>
                </a:solidFill>
              </a:rPr>
              <a:t>Licencia Definitiva.</a:t>
            </a:r>
          </a:p>
        </p:txBody>
      </p:sp>
    </p:spTree>
    <p:extLst>
      <p:ext uri="{BB962C8B-B14F-4D97-AF65-F5344CB8AC3E}">
        <p14:creationId xmlns:p14="http://schemas.microsoft.com/office/powerpoint/2010/main" val="33099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1484784"/>
            <a:ext cx="8064896" cy="4896544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s-ES" sz="2600" b="1" dirty="0">
                <a:solidFill>
                  <a:schemeClr val="tx1"/>
                </a:solidFill>
              </a:rPr>
              <a:t>Reformas al Pacto Social</a:t>
            </a:r>
          </a:p>
          <a:p>
            <a:pPr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</a:rPr>
              <a:t>Cambios </a:t>
            </a:r>
            <a:r>
              <a:rPr lang="es-MX" sz="2400" dirty="0">
                <a:solidFill>
                  <a:schemeClr val="tx1"/>
                </a:solidFill>
              </a:rPr>
              <a:t>de </a:t>
            </a:r>
            <a:r>
              <a:rPr lang="es-MX" sz="2400" dirty="0" smtClean="0">
                <a:solidFill>
                  <a:schemeClr val="tx1"/>
                </a:solidFill>
              </a:rPr>
              <a:t>nombre.</a:t>
            </a:r>
          </a:p>
          <a:p>
            <a:pPr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</a:rPr>
              <a:t>Objetivos</a:t>
            </a:r>
            <a:r>
              <a:rPr lang="es-MX" sz="2400" dirty="0">
                <a:solidFill>
                  <a:schemeClr val="tx1"/>
                </a:solidFill>
              </a:rPr>
              <a:t>, directores, dignatarios, representantes </a:t>
            </a:r>
            <a:r>
              <a:rPr lang="es-MX" sz="2400" dirty="0" smtClean="0">
                <a:solidFill>
                  <a:schemeClr val="tx1"/>
                </a:solidFill>
              </a:rPr>
              <a:t>legales.</a:t>
            </a:r>
          </a:p>
          <a:p>
            <a:pPr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</a:rPr>
              <a:t>Domicilios</a:t>
            </a:r>
          </a:p>
          <a:p>
            <a:pPr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</a:rPr>
              <a:t>Capital autorizado.</a:t>
            </a:r>
          </a:p>
          <a:p>
            <a:pPr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</a:rPr>
              <a:t>Emisión </a:t>
            </a:r>
            <a:r>
              <a:rPr lang="es-MX" sz="2400" dirty="0">
                <a:solidFill>
                  <a:schemeClr val="tx1"/>
                </a:solidFill>
              </a:rPr>
              <a:t>y venta de las acciones </a:t>
            </a:r>
            <a:r>
              <a:rPr lang="es-MX" sz="2400" dirty="0" smtClean="0">
                <a:solidFill>
                  <a:schemeClr val="tx1"/>
                </a:solidFill>
              </a:rPr>
              <a:t>nominativas.</a:t>
            </a:r>
          </a:p>
          <a:p>
            <a:pPr>
              <a:buFont typeface="Wingdings" pitchFamily="2" charset="2"/>
              <a:buChar char="ü"/>
            </a:pPr>
            <a:r>
              <a:rPr lang="es-MX" sz="2400" dirty="0" smtClean="0">
                <a:solidFill>
                  <a:schemeClr val="tx1"/>
                </a:solidFill>
              </a:rPr>
              <a:t>Agentes </a:t>
            </a:r>
            <a:r>
              <a:rPr lang="es-MX" sz="2400" dirty="0">
                <a:solidFill>
                  <a:schemeClr val="tx1"/>
                </a:solidFill>
              </a:rPr>
              <a:t>residentes, </a:t>
            </a:r>
            <a:r>
              <a:rPr lang="es-MX" sz="2400" dirty="0" smtClean="0">
                <a:solidFill>
                  <a:schemeClr val="tx1"/>
                </a:solidFill>
              </a:rPr>
              <a:t>suscriptores.</a:t>
            </a:r>
            <a:endParaRPr lang="es-MX" sz="2400" dirty="0">
              <a:solidFill>
                <a:schemeClr val="tx1"/>
              </a:solidFill>
            </a:endParaRPr>
          </a:p>
          <a:p>
            <a:endParaRPr lang="es-PA" dirty="0" smtClean="0"/>
          </a:p>
          <a:p>
            <a:pPr>
              <a:buFont typeface="Wingdings" pitchFamily="2" charset="2"/>
              <a:buChar char="Ø"/>
            </a:pPr>
            <a:r>
              <a:rPr lang="es-MX" sz="2400" dirty="0" smtClean="0">
                <a:solidFill>
                  <a:schemeClr val="tx1"/>
                </a:solidFill>
              </a:rPr>
              <a:t>Deberá </a:t>
            </a:r>
            <a:r>
              <a:rPr lang="es-MX" sz="2400" dirty="0">
                <a:solidFill>
                  <a:schemeClr val="tx1"/>
                </a:solidFill>
              </a:rPr>
              <a:t>presentar una certificación del secretario o tesorero de la sociedad que contenga los accionistas y el porcentaje de acciones que ostenta cada uno.</a:t>
            </a:r>
            <a:endParaRPr lang="es-PA" sz="2400" dirty="0">
              <a:solidFill>
                <a:schemeClr val="tx1"/>
              </a:solidFill>
            </a:endParaRPr>
          </a:p>
          <a:p>
            <a:endParaRPr lang="es-PA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0" y="569400"/>
            <a:ext cx="9144000" cy="886156"/>
          </a:xfrm>
        </p:spPr>
        <p:txBody>
          <a:bodyPr/>
          <a:lstStyle/>
          <a:p>
            <a:pPr marL="0" indent="0" algn="ctr">
              <a:buNone/>
            </a:pPr>
            <a:r>
              <a:rPr lang="es-PA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SOCIEDADES CORREDORAS DE SEGUROS</a:t>
            </a:r>
            <a:endParaRPr lang="es-PA" sz="3600" dirty="0"/>
          </a:p>
        </p:txBody>
      </p:sp>
    </p:spTree>
    <p:extLst>
      <p:ext uri="{BB962C8B-B14F-4D97-AF65-F5344CB8AC3E}">
        <p14:creationId xmlns:p14="http://schemas.microsoft.com/office/powerpoint/2010/main" val="2748971886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992</TotalTime>
  <Words>816</Words>
  <Application>Microsoft Office PowerPoint</Application>
  <PresentationFormat>Presentación en pantalla (4:3)</PresentationFormat>
  <Paragraphs>153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Georgia</vt:lpstr>
      <vt:lpstr>Trebuchet MS</vt:lpstr>
      <vt:lpstr>Wingdings</vt:lpstr>
      <vt:lpstr>Transmisión de listas</vt:lpstr>
      <vt:lpstr>Presentación de PowerPoint</vt:lpstr>
      <vt:lpstr>Presentación de PowerPoint</vt:lpstr>
      <vt:lpstr>OBJETIVOS</vt:lpstr>
      <vt:lpstr>Tipos de Intermediarios de Seguros: </vt:lpstr>
      <vt:lpstr>CORREDORES DE SEGUROS</vt:lpstr>
      <vt:lpstr>DISPOSICIONES COMUNES</vt:lpstr>
      <vt:lpstr>ESTATUS DE LA LICENCIA DE CORREDOR</vt:lpstr>
      <vt:lpstr>SOCIEDADES CORREDORAS DE SEGUROS</vt:lpstr>
      <vt:lpstr>SOCIEDADES CORREDORAS DE SEGUROS</vt:lpstr>
      <vt:lpstr>DISPOSICIONES COMUNES</vt:lpstr>
      <vt:lpstr>DISPOSICIONES COMUNES</vt:lpstr>
      <vt:lpstr>ESTATUS DE LA LICENCIA DE CORREDOR</vt:lpstr>
      <vt:lpstr>NUEVAS FIGURAS REGULADAS: </vt:lpstr>
      <vt:lpstr>EJECUTIVOS DE CUENTAS O VENTAS DE SEGUROS </vt:lpstr>
      <vt:lpstr>EJECUTIVOS DE CUENTAS O VENTAS DE SEGUROS. </vt:lpstr>
      <vt:lpstr>AGENTES DE VENTAS DE SEGUROS. </vt:lpstr>
      <vt:lpstr>AGENCIA DE VENTAS DE SEGUROS. </vt:lpstr>
      <vt:lpstr>DISPOSICIONES COMUNES</vt:lpstr>
      <vt:lpstr>RESPONSABILIDAD SOLIDARIA</vt:lpstr>
      <vt:lpstr>PERIODO TRIBUTARIO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Aguilar</dc:creator>
  <cp:lastModifiedBy>Lucy Medina</cp:lastModifiedBy>
  <cp:revision>68</cp:revision>
  <dcterms:created xsi:type="dcterms:W3CDTF">2014-11-12T15:02:52Z</dcterms:created>
  <dcterms:modified xsi:type="dcterms:W3CDTF">2014-11-20T13:44:25Z</dcterms:modified>
</cp:coreProperties>
</file>