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333" r:id="rId2"/>
    <p:sldId id="347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8" r:id="rId14"/>
    <p:sldId id="346" r:id="rId15"/>
  </p:sldIdLst>
  <p:sldSz cx="12192000" cy="6858000"/>
  <p:notesSz cx="666273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7212"/>
    <a:srgbClr val="F6E9CA"/>
    <a:srgbClr val="E1B851"/>
    <a:srgbClr val="CF6A1F"/>
    <a:srgbClr val="CF9E23"/>
    <a:srgbClr val="B2881E"/>
    <a:srgbClr val="AA58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400" dirty="0" smtClean="0">
                <a:effectLst/>
              </a:rPr>
              <a:t>Prima </a:t>
            </a:r>
            <a:r>
              <a:rPr lang="en-US" sz="2400" dirty="0" err="1" smtClean="0">
                <a:effectLst/>
              </a:rPr>
              <a:t>Suscrita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Directa</a:t>
            </a:r>
            <a:r>
              <a:rPr lang="en-US" sz="2400" dirty="0" smtClean="0">
                <a:effectLst/>
              </a:rPr>
              <a:t>, </a:t>
            </a:r>
            <a:r>
              <a:rPr lang="en-US" sz="2400" dirty="0">
                <a:effectLst/>
              </a:rPr>
              <a:t>Local </a:t>
            </a:r>
            <a:r>
              <a:rPr lang="en-US" sz="2400" dirty="0" smtClean="0">
                <a:effectLst/>
              </a:rPr>
              <a:t>e </a:t>
            </a:r>
            <a:r>
              <a:rPr lang="en-US" sz="2400" dirty="0" err="1" smtClean="0">
                <a:effectLst/>
              </a:rPr>
              <a:t>Internacional</a:t>
            </a:r>
            <a:r>
              <a:rPr lang="en-US" sz="2400" dirty="0" smtClean="0">
                <a:effectLst/>
              </a:rPr>
              <a:t> 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27876836657100107"/>
          <c:y val="1.616152853774634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v>Domestic Insurers</c:v>
          </c:tx>
          <c:spPr>
            <a:gradFill rotWithShape="1">
              <a:gsLst>
                <a:gs pos="0">
                  <a:schemeClr val="accent3">
                    <a:tint val="65000"/>
                    <a:tint val="98000"/>
                    <a:lumMod val="110000"/>
                  </a:schemeClr>
                </a:gs>
                <a:gs pos="84000">
                  <a:schemeClr val="accent3">
                    <a:tint val="65000"/>
                    <a:shade val="9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88900" dist="38100" dir="504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cat>
            <c:numRef>
              <c:f>'2013-12'!$G$29:$K$29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'2013-12'!$G$34:$K$34</c:f>
              <c:numCache>
                <c:formatCode>_(* #,##0_);_(* \(#,##0\);_(* "-"??_);_(@_)</c:formatCode>
                <c:ptCount val="5"/>
                <c:pt idx="0">
                  <c:v>9804799980.5151596</c:v>
                </c:pt>
                <c:pt idx="1">
                  <c:v>10366934023</c:v>
                </c:pt>
                <c:pt idx="2">
                  <c:v>11082129859</c:v>
                </c:pt>
                <c:pt idx="3">
                  <c:v>10604824588</c:v>
                </c:pt>
                <c:pt idx="4">
                  <c:v>10540760106</c:v>
                </c:pt>
              </c:numCache>
            </c:numRef>
          </c:val>
        </c:ser>
        <c:ser>
          <c:idx val="0"/>
          <c:order val="1"/>
          <c:tx>
            <c:v>International Insurers</c:v>
          </c:tx>
          <c:spPr>
            <a:gradFill rotWithShape="1">
              <a:gsLst>
                <a:gs pos="0">
                  <a:schemeClr val="accent3">
                    <a:shade val="65000"/>
                    <a:tint val="98000"/>
                    <a:lumMod val="110000"/>
                  </a:schemeClr>
                </a:gs>
                <a:gs pos="84000">
                  <a:schemeClr val="accent3">
                    <a:shade val="65000"/>
                    <a:shade val="9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88900" dist="38100" dir="504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cat>
            <c:numRef>
              <c:f>'2013-12'!$G$29:$K$29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'2013-12'!$G$35:$K$35</c:f>
              <c:numCache>
                <c:formatCode>_(* #,##0_);_(* \(#,##0\);_(* "-"??_);_(@_)</c:formatCode>
                <c:ptCount val="5"/>
                <c:pt idx="0">
                  <c:v>31779212</c:v>
                </c:pt>
                <c:pt idx="1">
                  <c:v>41350179</c:v>
                </c:pt>
                <c:pt idx="2">
                  <c:v>73640489</c:v>
                </c:pt>
                <c:pt idx="3">
                  <c:v>65673274</c:v>
                </c:pt>
                <c:pt idx="4">
                  <c:v>149075043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556800"/>
        <c:axId val="134557360"/>
      </c:barChart>
      <c:catAx>
        <c:axId val="13455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A"/>
          </a:p>
        </c:txPr>
        <c:crossAx val="134557360"/>
        <c:crosses val="autoZero"/>
        <c:auto val="1"/>
        <c:lblAlgn val="ctr"/>
        <c:lblOffset val="100"/>
        <c:noMultiLvlLbl val="0"/>
      </c:catAx>
      <c:valAx>
        <c:axId val="13455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A"/>
          </a:p>
        </c:txPr>
        <c:crossAx val="13455680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5571098603364949E-2"/>
                <c:y val="0.47692436172751135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800" b="1" i="0" u="none" strike="noStrike" kern="1200" cap="all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 sz="1800" dirty="0" err="1" smtClean="0"/>
                    <a:t>MillionEs</a:t>
                  </a:r>
                  <a:endParaRPr lang="en-US" sz="1800" dirty="0"/>
                </a:p>
              </c:rich>
            </c:tx>
            <c:spPr>
              <a:noFill/>
              <a:ln>
                <a:noFill/>
              </a:ln>
              <a:effectLst/>
            </c:spPr>
          </c:dispUnitsLbl>
        </c:dispUnits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A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P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00914328714092E-2"/>
          <c:y val="5.4424699535162609E-2"/>
          <c:w val="0.77238899541702366"/>
          <c:h val="0.736161128823388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Domestics - 50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Life &amp; Disability</c:v>
                </c:pt>
                <c:pt idx="1">
                  <c:v>Property &amp; Casualty</c:v>
                </c:pt>
                <c:pt idx="2">
                  <c:v>Health Services Organizations</c:v>
                </c:pt>
                <c:pt idx="3">
                  <c:v>Reinsurers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</c:v>
                </c:pt>
                <c:pt idx="1">
                  <c:v>21</c:v>
                </c:pt>
                <c:pt idx="2">
                  <c:v>14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Foreign - 293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Life &amp; Disability</c:v>
                </c:pt>
                <c:pt idx="1">
                  <c:v>Property &amp; Casualty</c:v>
                </c:pt>
                <c:pt idx="2">
                  <c:v>Health Services Organizations</c:v>
                </c:pt>
                <c:pt idx="3">
                  <c:v>Reinsurers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95</c:v>
                </c:pt>
                <c:pt idx="1">
                  <c:v>144</c:v>
                </c:pt>
                <c:pt idx="2">
                  <c:v>0</c:v>
                </c:pt>
                <c:pt idx="3">
                  <c:v>54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Surplus Lines - 65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Life &amp; Disability</c:v>
                </c:pt>
                <c:pt idx="1">
                  <c:v>Property &amp; Casualty</c:v>
                </c:pt>
                <c:pt idx="2">
                  <c:v>Health Services Organizations</c:v>
                </c:pt>
                <c:pt idx="3">
                  <c:v>Reinsurers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</c:v>
                </c:pt>
                <c:pt idx="1">
                  <c:v>64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555824"/>
        <c:axId val="137556384"/>
      </c:barChart>
      <c:catAx>
        <c:axId val="137555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7556384"/>
        <c:crosses val="autoZero"/>
        <c:auto val="1"/>
        <c:lblAlgn val="ctr"/>
        <c:lblOffset val="100"/>
        <c:noMultiLvlLbl val="0"/>
      </c:catAx>
      <c:valAx>
        <c:axId val="137556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555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035812736481584"/>
          <c:y val="0"/>
          <c:w val="0.17302952154433282"/>
          <c:h val="0.47946207112886502"/>
        </c:manualLayout>
      </c:layout>
      <c:overlay val="0"/>
    </c:legend>
    <c:plotVisOnly val="1"/>
    <c:dispBlanksAs val="gap"/>
    <c:showDLblsOverMax val="0"/>
  </c:chart>
  <c:spPr>
    <a:gradFill>
      <a:gsLst>
        <a:gs pos="68324">
          <a:srgbClr val="EDE7D0"/>
        </a:gs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38100">
      <a:solidFill>
        <a:schemeClr val="tx1">
          <a:lumMod val="65000"/>
          <a:lumOff val="35000"/>
        </a:schemeClr>
      </a:solidFill>
    </a:ln>
  </c:spPr>
  <c:txPr>
    <a:bodyPr/>
    <a:lstStyle/>
    <a:p>
      <a:pPr>
        <a:defRPr sz="1800"/>
      </a:pPr>
      <a:endParaRPr lang="es-PA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Cesiones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Cesiones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Quota Share</c:v>
                </c:pt>
                <c:pt idx="1">
                  <c:v>Surplus Share</c:v>
                </c:pt>
                <c:pt idx="2">
                  <c:v>Excess per Risk</c:v>
                </c:pt>
                <c:pt idx="3">
                  <c:v>Excess Agg</c:v>
                </c:pt>
                <c:pt idx="4">
                  <c:v>Cat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0.43843965867533524</c:v>
                </c:pt>
                <c:pt idx="1">
                  <c:v>0.10686712718407151</c:v>
                </c:pt>
                <c:pt idx="2">
                  <c:v>5.5668427468508738E-2</c:v>
                </c:pt>
                <c:pt idx="3">
                  <c:v>0.10402275497765136</c:v>
                </c:pt>
                <c:pt idx="4">
                  <c:v>0.29500203169443318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281344639612361"/>
          <c:y val="5.0610926923608246E-2"/>
          <c:w val="0.32180193821926106"/>
          <c:h val="0.91353674540682417"/>
        </c:manualLayout>
      </c:layout>
      <c:overlay val="0"/>
      <c:txPr>
        <a:bodyPr/>
        <a:lstStyle/>
        <a:p>
          <a:pPr>
            <a:defRPr sz="1600"/>
          </a:pPr>
          <a:endParaRPr lang="es-P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P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Recobros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Reaseguro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Quota Share</c:v>
                </c:pt>
                <c:pt idx="1">
                  <c:v>Surplus Share</c:v>
                </c:pt>
                <c:pt idx="2">
                  <c:v>Excess per Risk</c:v>
                </c:pt>
                <c:pt idx="3">
                  <c:v>Excess Agg</c:v>
                </c:pt>
                <c:pt idx="4">
                  <c:v>Cat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0.65055248618784534</c:v>
                </c:pt>
                <c:pt idx="1">
                  <c:v>0.13812154696132597</c:v>
                </c:pt>
                <c:pt idx="2">
                  <c:v>0.15607734806629833</c:v>
                </c:pt>
                <c:pt idx="3">
                  <c:v>3.4530386740331494E-2</c:v>
                </c:pt>
                <c:pt idx="4">
                  <c:v>2.0718232044198894E-2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649796799593595"/>
          <c:y val="7.6926716397292455E-2"/>
          <c:w val="0.33737299974599949"/>
          <c:h val="0.88722095593313999"/>
        </c:manualLayout>
      </c:layout>
      <c:overlay val="0"/>
      <c:txPr>
        <a:bodyPr/>
        <a:lstStyle/>
        <a:p>
          <a:pPr>
            <a:defRPr sz="1600"/>
          </a:pPr>
          <a:endParaRPr lang="es-P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P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Vida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956006460730871"/>
          <c:y val="0.25616107197126675"/>
          <c:w val="0.43219382192610539"/>
          <c:h val="0.7392789059262329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Cesiones</c:v>
                </c:pt>
              </c:strCache>
            </c:strRef>
          </c:tx>
          <c:dLbls>
            <c:dLbl>
              <c:idx val="0"/>
              <c:layout>
                <c:manualLayout>
                  <c:x val="2.1427619624470019E-2"/>
                  <c:y val="-3.9062335958005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ADB/G</c:v>
                </c:pt>
                <c:pt idx="1">
                  <c:v>ADB/I</c:v>
                </c:pt>
                <c:pt idx="2">
                  <c:v>AMCO/I</c:v>
                </c:pt>
                <c:pt idx="3">
                  <c:v>CO/I</c:v>
                </c:pt>
                <c:pt idx="4">
                  <c:v>OTH/G</c:v>
                </c:pt>
                <c:pt idx="5">
                  <c:v>OTH/I</c:v>
                </c:pt>
                <c:pt idx="6">
                  <c:v>YRT/G</c:v>
                </c:pt>
                <c:pt idx="7">
                  <c:v>YRT/I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0.78473123863931438</c:v>
                </c:pt>
                <c:pt idx="1">
                  <c:v>2.0773824980524539E-3</c:v>
                </c:pt>
                <c:pt idx="2">
                  <c:v>0.1560633601661906</c:v>
                </c:pt>
                <c:pt idx="3">
                  <c:v>1.5580368735393403E-3</c:v>
                </c:pt>
                <c:pt idx="4">
                  <c:v>2.7525318099195013E-2</c:v>
                </c:pt>
                <c:pt idx="5">
                  <c:v>5.1934562451311347E-4</c:v>
                </c:pt>
                <c:pt idx="6">
                  <c:v>1.4022331861854065E-2</c:v>
                </c:pt>
                <c:pt idx="7">
                  <c:v>1.3502986237340951E-2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409549767817473"/>
          <c:y val="2.8681102362204728E-2"/>
          <c:w val="0.35257116898849183"/>
          <c:h val="0.917922710319104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P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Incapacidad</a:t>
            </a:r>
            <a:endParaRPr lang="en-US" dirty="0"/>
          </a:p>
        </c:rich>
      </c:tx>
      <c:layout>
        <c:manualLayout>
          <c:xMode val="edge"/>
          <c:yMode val="edge"/>
          <c:x val="0.53708169291338581"/>
          <c:y val="4.824564465270887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En Vigor</c:v>
                </c:pt>
              </c:strCache>
            </c:strRef>
          </c:tx>
          <c:dLbls>
            <c:dLbl>
              <c:idx val="0"/>
              <c:layout>
                <c:manualLayout>
                  <c:x val="-6.5359648844297694E-2"/>
                  <c:y val="-1.072769560478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3473853822707644E-2"/>
                  <c:y val="-0.12867316206453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CO/G</c:v>
                </c:pt>
                <c:pt idx="1">
                  <c:v>CO/I</c:v>
                </c:pt>
                <c:pt idx="2">
                  <c:v>OTH/G</c:v>
                </c:pt>
                <c:pt idx="3">
                  <c:v>OTH/I</c:v>
                </c:pt>
                <c:pt idx="4">
                  <c:v>YRT/G</c:v>
                </c:pt>
                <c:pt idx="5">
                  <c:v>YRT/I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0.12121212121212122</c:v>
                </c:pt>
                <c:pt idx="1">
                  <c:v>2.2727272727272724E-2</c:v>
                </c:pt>
                <c:pt idx="2">
                  <c:v>0.30303030303030298</c:v>
                </c:pt>
                <c:pt idx="3">
                  <c:v>3.787878787878788E-3</c:v>
                </c:pt>
                <c:pt idx="4">
                  <c:v>0.12121212121212122</c:v>
                </c:pt>
                <c:pt idx="5">
                  <c:v>0.42803030303030304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PA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F1B454-AAB6-405D-BB41-BFF5B7F9A5C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966410-78F2-45B2-92B4-895CCDD2DE74}">
      <dgm:prSet/>
      <dgm:spPr/>
      <dgm:t>
        <a:bodyPr/>
        <a:lstStyle/>
        <a:p>
          <a:pPr rtl="0"/>
          <a:r>
            <a:rPr lang="en-US" dirty="0" err="1" smtClean="0"/>
            <a:t>Macroecónomicas</a:t>
          </a:r>
          <a:endParaRPr lang="en-US" dirty="0"/>
        </a:p>
      </dgm:t>
    </dgm:pt>
    <dgm:pt modelId="{C479CA75-8571-45AC-A4F5-50A583A8AC1D}" type="parTrans" cxnId="{C30EE3E6-EF6B-4DDA-A3DC-B0C3B5ACE862}">
      <dgm:prSet/>
      <dgm:spPr/>
      <dgm:t>
        <a:bodyPr/>
        <a:lstStyle/>
        <a:p>
          <a:endParaRPr lang="en-US"/>
        </a:p>
      </dgm:t>
    </dgm:pt>
    <dgm:pt modelId="{48166A20-1563-4FF9-9544-BC539C79FD2D}" type="sibTrans" cxnId="{C30EE3E6-EF6B-4DDA-A3DC-B0C3B5ACE862}">
      <dgm:prSet/>
      <dgm:spPr/>
      <dgm:t>
        <a:bodyPr/>
        <a:lstStyle/>
        <a:p>
          <a:endParaRPr lang="en-US"/>
        </a:p>
      </dgm:t>
    </dgm:pt>
    <dgm:pt modelId="{38B6A65B-0085-41B1-B2ED-2573FB99F3F9}">
      <dgm:prSet custT="1"/>
      <dgm:spPr/>
      <dgm:t>
        <a:bodyPr/>
        <a:lstStyle/>
        <a:p>
          <a:pPr rtl="0"/>
          <a:r>
            <a:rPr lang="en-US" sz="2400" dirty="0" err="1" smtClean="0"/>
            <a:t>Transferencia</a:t>
          </a:r>
          <a:r>
            <a:rPr lang="en-US" sz="2400" dirty="0" smtClean="0"/>
            <a:t> de </a:t>
          </a:r>
          <a:r>
            <a:rPr lang="en-US" sz="2400" dirty="0" err="1" smtClean="0"/>
            <a:t>Riqueza</a:t>
          </a:r>
          <a:endParaRPr lang="en-US" sz="2400" dirty="0"/>
        </a:p>
      </dgm:t>
    </dgm:pt>
    <dgm:pt modelId="{6659170E-9FB5-49CD-B3C0-51A23B1B5386}" type="parTrans" cxnId="{47426D44-D6F5-4F61-A07B-FD8AD28FE009}">
      <dgm:prSet/>
      <dgm:spPr/>
      <dgm:t>
        <a:bodyPr/>
        <a:lstStyle/>
        <a:p>
          <a:endParaRPr lang="en-US"/>
        </a:p>
      </dgm:t>
    </dgm:pt>
    <dgm:pt modelId="{BAE77133-8A70-4957-BB1C-949B6AE95A28}" type="sibTrans" cxnId="{47426D44-D6F5-4F61-A07B-FD8AD28FE009}">
      <dgm:prSet/>
      <dgm:spPr/>
      <dgm:t>
        <a:bodyPr/>
        <a:lstStyle/>
        <a:p>
          <a:endParaRPr lang="en-US"/>
        </a:p>
      </dgm:t>
    </dgm:pt>
    <dgm:pt modelId="{AA44A27A-D62B-4702-A416-2384F091D054}">
      <dgm:prSet custT="1"/>
      <dgm:spPr/>
      <dgm:t>
        <a:bodyPr/>
        <a:lstStyle/>
        <a:p>
          <a:pPr rtl="0"/>
          <a:r>
            <a:rPr lang="en-US" sz="2400" dirty="0" err="1" smtClean="0"/>
            <a:t>Uso</a:t>
          </a:r>
          <a:r>
            <a:rPr lang="en-US" sz="2400" dirty="0" smtClean="0"/>
            <a:t> </a:t>
          </a:r>
          <a:r>
            <a:rPr lang="en-US" sz="2400" dirty="0" err="1" smtClean="0"/>
            <a:t>óptimo</a:t>
          </a:r>
          <a:r>
            <a:rPr lang="en-US" sz="2400" dirty="0" smtClean="0"/>
            <a:t> de </a:t>
          </a:r>
          <a:r>
            <a:rPr lang="en-US" sz="2400" dirty="0" err="1" smtClean="0"/>
            <a:t>Reservas</a:t>
          </a:r>
          <a:r>
            <a:rPr lang="en-US" sz="2400" dirty="0" smtClean="0"/>
            <a:t> </a:t>
          </a:r>
          <a:r>
            <a:rPr lang="en-US" sz="2400" dirty="0" err="1" smtClean="0"/>
            <a:t>Catastróficas</a:t>
          </a:r>
          <a:endParaRPr lang="en-US" sz="2400" dirty="0"/>
        </a:p>
      </dgm:t>
    </dgm:pt>
    <dgm:pt modelId="{6B89388F-D595-451E-B9CF-FF1D413EC410}" type="parTrans" cxnId="{0410DC43-4495-4F17-9F0D-3256A9300CC2}">
      <dgm:prSet/>
      <dgm:spPr/>
      <dgm:t>
        <a:bodyPr/>
        <a:lstStyle/>
        <a:p>
          <a:endParaRPr lang="en-US"/>
        </a:p>
      </dgm:t>
    </dgm:pt>
    <dgm:pt modelId="{9F322481-61BC-4BB7-8182-9AAAF28F86AF}" type="sibTrans" cxnId="{0410DC43-4495-4F17-9F0D-3256A9300CC2}">
      <dgm:prSet/>
      <dgm:spPr/>
      <dgm:t>
        <a:bodyPr/>
        <a:lstStyle/>
        <a:p>
          <a:endParaRPr lang="en-US"/>
        </a:p>
      </dgm:t>
    </dgm:pt>
    <dgm:pt modelId="{F0C7D711-B62B-43B0-B5A5-B3D0CD528FC9}">
      <dgm:prSet custT="1"/>
      <dgm:spPr/>
      <dgm:t>
        <a:bodyPr/>
        <a:lstStyle/>
        <a:p>
          <a:pPr rtl="0"/>
          <a:r>
            <a:rPr lang="en-US" sz="2400" dirty="0" err="1" smtClean="0"/>
            <a:t>Oportunidades</a:t>
          </a:r>
          <a:r>
            <a:rPr lang="en-US" sz="2400" dirty="0" smtClean="0"/>
            <a:t> </a:t>
          </a:r>
          <a:r>
            <a:rPr lang="en-US" sz="2400" dirty="0" err="1" smtClean="0"/>
            <a:t>en</a:t>
          </a:r>
          <a:r>
            <a:rPr lang="en-US" sz="2400" dirty="0" smtClean="0"/>
            <a:t> Sector de Salud</a:t>
          </a:r>
          <a:endParaRPr lang="en-US" sz="2400" dirty="0"/>
        </a:p>
      </dgm:t>
    </dgm:pt>
    <dgm:pt modelId="{74D03F4B-0A15-425A-B86B-42EFFB46A282}" type="parTrans" cxnId="{5E743682-F5D9-47C2-94EE-0CFD979ADC4F}">
      <dgm:prSet/>
      <dgm:spPr/>
      <dgm:t>
        <a:bodyPr/>
        <a:lstStyle/>
        <a:p>
          <a:endParaRPr lang="en-US"/>
        </a:p>
      </dgm:t>
    </dgm:pt>
    <dgm:pt modelId="{34A1ECCC-8205-4320-81C8-E24BBA54B027}" type="sibTrans" cxnId="{5E743682-F5D9-47C2-94EE-0CFD979ADC4F}">
      <dgm:prSet/>
      <dgm:spPr/>
      <dgm:t>
        <a:bodyPr/>
        <a:lstStyle/>
        <a:p>
          <a:endParaRPr lang="en-US"/>
        </a:p>
      </dgm:t>
    </dgm:pt>
    <dgm:pt modelId="{07206823-2440-426A-95F7-8CB951B11605}">
      <dgm:prSet custT="1"/>
      <dgm:spPr/>
      <dgm:t>
        <a:bodyPr/>
        <a:lstStyle/>
        <a:p>
          <a:pPr rtl="0"/>
          <a:r>
            <a:rPr lang="en-US" sz="2400" dirty="0" err="1" smtClean="0"/>
            <a:t>Inserción</a:t>
          </a:r>
          <a:r>
            <a:rPr lang="en-US" sz="2400" dirty="0" smtClean="0"/>
            <a:t> </a:t>
          </a:r>
          <a:r>
            <a:rPr lang="en-US" sz="2400" dirty="0" err="1" smtClean="0"/>
            <a:t>en</a:t>
          </a:r>
          <a:r>
            <a:rPr lang="en-US" sz="2400" dirty="0" smtClean="0"/>
            <a:t> Mercado ILS</a:t>
          </a:r>
          <a:endParaRPr lang="en-US" sz="2400" dirty="0"/>
        </a:p>
      </dgm:t>
    </dgm:pt>
    <dgm:pt modelId="{1A2B371A-A92A-462C-8BAD-71512D55BB94}" type="parTrans" cxnId="{DB3A257F-F069-4B93-8505-459D078269C3}">
      <dgm:prSet/>
      <dgm:spPr/>
      <dgm:t>
        <a:bodyPr/>
        <a:lstStyle/>
        <a:p>
          <a:endParaRPr lang="en-US"/>
        </a:p>
      </dgm:t>
    </dgm:pt>
    <dgm:pt modelId="{59C70ABE-473F-442F-A3D5-23C973C8B7DD}" type="sibTrans" cxnId="{DB3A257F-F069-4B93-8505-459D078269C3}">
      <dgm:prSet/>
      <dgm:spPr/>
      <dgm:t>
        <a:bodyPr/>
        <a:lstStyle/>
        <a:p>
          <a:endParaRPr lang="en-US"/>
        </a:p>
      </dgm:t>
    </dgm:pt>
    <dgm:pt modelId="{76574AE1-D511-40B1-9EB2-A69E1DE29818}">
      <dgm:prSet custT="1"/>
      <dgm:spPr/>
      <dgm:t>
        <a:bodyPr/>
        <a:lstStyle/>
        <a:p>
          <a:pPr rtl="0"/>
          <a:r>
            <a:rPr lang="en-US" sz="2400" dirty="0" err="1" smtClean="0"/>
            <a:t>Participación</a:t>
          </a:r>
          <a:r>
            <a:rPr lang="en-US" sz="2400" dirty="0" smtClean="0"/>
            <a:t> con </a:t>
          </a:r>
          <a:r>
            <a:rPr lang="en-US" sz="2400" dirty="0" err="1" smtClean="0"/>
            <a:t>mercados</a:t>
          </a:r>
          <a:r>
            <a:rPr lang="en-US" sz="2400" dirty="0" smtClean="0"/>
            <a:t> LATAM</a:t>
          </a:r>
          <a:endParaRPr lang="en-US" sz="2400" dirty="0"/>
        </a:p>
      </dgm:t>
    </dgm:pt>
    <dgm:pt modelId="{A975D118-36A0-4B92-8072-DF3C1A32AD94}" type="parTrans" cxnId="{0FD0A445-5F8E-4D0E-B060-E9B3C175273F}">
      <dgm:prSet/>
      <dgm:spPr/>
      <dgm:t>
        <a:bodyPr/>
        <a:lstStyle/>
        <a:p>
          <a:endParaRPr lang="en-US"/>
        </a:p>
      </dgm:t>
    </dgm:pt>
    <dgm:pt modelId="{C655927B-35DE-4811-A995-177F9D35316C}" type="sibTrans" cxnId="{0FD0A445-5F8E-4D0E-B060-E9B3C175273F}">
      <dgm:prSet/>
      <dgm:spPr/>
      <dgm:t>
        <a:bodyPr/>
        <a:lstStyle/>
        <a:p>
          <a:endParaRPr lang="en-US"/>
        </a:p>
      </dgm:t>
    </dgm:pt>
    <dgm:pt modelId="{A6327EDD-F924-4A05-ADBC-E59C76262FE7}" type="pres">
      <dgm:prSet presAssocID="{C7F1B454-AAB6-405D-BB41-BFF5B7F9A5C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868D11-0434-40E8-8E12-B886C03190A8}" type="pres">
      <dgm:prSet presAssocID="{90966410-78F2-45B2-92B4-895CCDD2DE74}" presName="circle1" presStyleLbl="node1" presStyleIdx="0" presStyleCnt="1"/>
      <dgm:spPr>
        <a:solidFill>
          <a:schemeClr val="accent2"/>
        </a:solidFill>
      </dgm:spPr>
    </dgm:pt>
    <dgm:pt modelId="{E79E71A1-1F94-4281-BBF9-909E976729BA}" type="pres">
      <dgm:prSet presAssocID="{90966410-78F2-45B2-92B4-895CCDD2DE74}" presName="space" presStyleCnt="0"/>
      <dgm:spPr/>
    </dgm:pt>
    <dgm:pt modelId="{791B639C-F2EC-4B3E-8783-C84B5DFEBCB2}" type="pres">
      <dgm:prSet presAssocID="{90966410-78F2-45B2-92B4-895CCDD2DE74}" presName="rect1" presStyleLbl="alignAcc1" presStyleIdx="0" presStyleCnt="1"/>
      <dgm:spPr/>
      <dgm:t>
        <a:bodyPr/>
        <a:lstStyle/>
        <a:p>
          <a:endParaRPr lang="en-US"/>
        </a:p>
      </dgm:t>
    </dgm:pt>
    <dgm:pt modelId="{16E99D58-6259-486A-A377-58661B88295A}" type="pres">
      <dgm:prSet presAssocID="{90966410-78F2-45B2-92B4-895CCDD2DE74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A0576-6334-40FC-BD4B-F3C8915CE506}" type="pres">
      <dgm:prSet presAssocID="{90966410-78F2-45B2-92B4-895CCDD2DE74}" presName="rect1ChTx" presStyleLbl="alignAcc1" presStyleIdx="0" presStyleCnt="1" custScaleX="116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852AD5-8DDC-4703-BCDE-FCBE6364AFBE}" type="presOf" srcId="{07206823-2440-426A-95F7-8CB951B11605}" destId="{B0EA0576-6334-40FC-BD4B-F3C8915CE506}" srcOrd="0" destOrd="3" presId="urn:microsoft.com/office/officeart/2005/8/layout/target3"/>
    <dgm:cxn modelId="{0410DC43-4495-4F17-9F0D-3256A9300CC2}" srcId="{90966410-78F2-45B2-92B4-895CCDD2DE74}" destId="{AA44A27A-D62B-4702-A416-2384F091D054}" srcOrd="1" destOrd="0" parTransId="{6B89388F-D595-451E-B9CF-FF1D413EC410}" sibTransId="{9F322481-61BC-4BB7-8182-9AAAF28F86AF}"/>
    <dgm:cxn modelId="{C0C1595C-0113-43D1-8435-5DF177D04636}" type="presOf" srcId="{90966410-78F2-45B2-92B4-895CCDD2DE74}" destId="{791B639C-F2EC-4B3E-8783-C84B5DFEBCB2}" srcOrd="0" destOrd="0" presId="urn:microsoft.com/office/officeart/2005/8/layout/target3"/>
    <dgm:cxn modelId="{755ABB3D-83DE-4F99-9EFC-D6095A29BD27}" type="presOf" srcId="{C7F1B454-AAB6-405D-BB41-BFF5B7F9A5CE}" destId="{A6327EDD-F924-4A05-ADBC-E59C76262FE7}" srcOrd="0" destOrd="0" presId="urn:microsoft.com/office/officeart/2005/8/layout/target3"/>
    <dgm:cxn modelId="{47426D44-D6F5-4F61-A07B-FD8AD28FE009}" srcId="{90966410-78F2-45B2-92B4-895CCDD2DE74}" destId="{38B6A65B-0085-41B1-B2ED-2573FB99F3F9}" srcOrd="0" destOrd="0" parTransId="{6659170E-9FB5-49CD-B3C0-51A23B1B5386}" sibTransId="{BAE77133-8A70-4957-BB1C-949B6AE95A28}"/>
    <dgm:cxn modelId="{0FD0A445-5F8E-4D0E-B060-E9B3C175273F}" srcId="{90966410-78F2-45B2-92B4-895CCDD2DE74}" destId="{76574AE1-D511-40B1-9EB2-A69E1DE29818}" srcOrd="4" destOrd="0" parTransId="{A975D118-36A0-4B92-8072-DF3C1A32AD94}" sibTransId="{C655927B-35DE-4811-A995-177F9D35316C}"/>
    <dgm:cxn modelId="{92255915-5710-4F83-A774-C51CF130BC4C}" type="presOf" srcId="{38B6A65B-0085-41B1-B2ED-2573FB99F3F9}" destId="{B0EA0576-6334-40FC-BD4B-F3C8915CE506}" srcOrd="0" destOrd="0" presId="urn:microsoft.com/office/officeart/2005/8/layout/target3"/>
    <dgm:cxn modelId="{919EAF84-3DBA-4866-8DCA-0418E3E28602}" type="presOf" srcId="{90966410-78F2-45B2-92B4-895CCDD2DE74}" destId="{16E99D58-6259-486A-A377-58661B88295A}" srcOrd="1" destOrd="0" presId="urn:microsoft.com/office/officeart/2005/8/layout/target3"/>
    <dgm:cxn modelId="{D094CC5B-9ED5-43B5-9A3D-3D3D583A4294}" type="presOf" srcId="{76574AE1-D511-40B1-9EB2-A69E1DE29818}" destId="{B0EA0576-6334-40FC-BD4B-F3C8915CE506}" srcOrd="0" destOrd="4" presId="urn:microsoft.com/office/officeart/2005/8/layout/target3"/>
    <dgm:cxn modelId="{5E743682-F5D9-47C2-94EE-0CFD979ADC4F}" srcId="{90966410-78F2-45B2-92B4-895CCDD2DE74}" destId="{F0C7D711-B62B-43B0-B5A5-B3D0CD528FC9}" srcOrd="2" destOrd="0" parTransId="{74D03F4B-0A15-425A-B86B-42EFFB46A282}" sibTransId="{34A1ECCC-8205-4320-81C8-E24BBA54B027}"/>
    <dgm:cxn modelId="{C30EE3E6-EF6B-4DDA-A3DC-B0C3B5ACE862}" srcId="{C7F1B454-AAB6-405D-BB41-BFF5B7F9A5CE}" destId="{90966410-78F2-45B2-92B4-895CCDD2DE74}" srcOrd="0" destOrd="0" parTransId="{C479CA75-8571-45AC-A4F5-50A583A8AC1D}" sibTransId="{48166A20-1563-4FF9-9544-BC539C79FD2D}"/>
    <dgm:cxn modelId="{08972E94-E5C2-4193-B061-1EB97EEE1B34}" type="presOf" srcId="{AA44A27A-D62B-4702-A416-2384F091D054}" destId="{B0EA0576-6334-40FC-BD4B-F3C8915CE506}" srcOrd="0" destOrd="1" presId="urn:microsoft.com/office/officeart/2005/8/layout/target3"/>
    <dgm:cxn modelId="{DB3A257F-F069-4B93-8505-459D078269C3}" srcId="{90966410-78F2-45B2-92B4-895CCDD2DE74}" destId="{07206823-2440-426A-95F7-8CB951B11605}" srcOrd="3" destOrd="0" parTransId="{1A2B371A-A92A-462C-8BAD-71512D55BB94}" sibTransId="{59C70ABE-473F-442F-A3D5-23C973C8B7DD}"/>
    <dgm:cxn modelId="{2C1D7984-A177-4160-8B48-B39998F60DB6}" type="presOf" srcId="{F0C7D711-B62B-43B0-B5A5-B3D0CD528FC9}" destId="{B0EA0576-6334-40FC-BD4B-F3C8915CE506}" srcOrd="0" destOrd="2" presId="urn:microsoft.com/office/officeart/2005/8/layout/target3"/>
    <dgm:cxn modelId="{825EDD12-4045-4C83-AC49-D98996D24737}" type="presParOf" srcId="{A6327EDD-F924-4A05-ADBC-E59C76262FE7}" destId="{28868D11-0434-40E8-8E12-B886C03190A8}" srcOrd="0" destOrd="0" presId="urn:microsoft.com/office/officeart/2005/8/layout/target3"/>
    <dgm:cxn modelId="{CE48E8D2-6B87-406A-9110-ADEE21968457}" type="presParOf" srcId="{A6327EDD-F924-4A05-ADBC-E59C76262FE7}" destId="{E79E71A1-1F94-4281-BBF9-909E976729BA}" srcOrd="1" destOrd="0" presId="urn:microsoft.com/office/officeart/2005/8/layout/target3"/>
    <dgm:cxn modelId="{D2FAD52C-A064-4ED0-82B0-81001D0FEC93}" type="presParOf" srcId="{A6327EDD-F924-4A05-ADBC-E59C76262FE7}" destId="{791B639C-F2EC-4B3E-8783-C84B5DFEBCB2}" srcOrd="2" destOrd="0" presId="urn:microsoft.com/office/officeart/2005/8/layout/target3"/>
    <dgm:cxn modelId="{99E0C8F1-9684-48E8-B40A-ED9EDFE0FCB0}" type="presParOf" srcId="{A6327EDD-F924-4A05-ADBC-E59C76262FE7}" destId="{16E99D58-6259-486A-A377-58661B88295A}" srcOrd="3" destOrd="0" presId="urn:microsoft.com/office/officeart/2005/8/layout/target3"/>
    <dgm:cxn modelId="{53AF4788-EB9E-40F6-ACEA-14B815498F32}" type="presParOf" srcId="{A6327EDD-F924-4A05-ADBC-E59C76262FE7}" destId="{B0EA0576-6334-40FC-BD4B-F3C8915CE506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EA9023-8326-4E70-885F-64CF387826B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CB06A43-71E4-4D03-9B1A-E8F92779D0FD}">
      <dgm:prSet/>
      <dgm:spPr/>
      <dgm:t>
        <a:bodyPr/>
        <a:lstStyle/>
        <a:p>
          <a:pPr rtl="0"/>
          <a:endParaRPr lang="en-US">
            <a:solidFill>
              <a:schemeClr val="tx1"/>
            </a:solidFill>
          </a:endParaRPr>
        </a:p>
      </dgm:t>
    </dgm:pt>
    <dgm:pt modelId="{A2EBCE74-4D49-4DD6-AA72-742AB77C2AD6}" type="parTrans" cxnId="{35720E73-DF82-450A-A371-5E9477141C26}">
      <dgm:prSet/>
      <dgm:spPr/>
      <dgm:t>
        <a:bodyPr/>
        <a:lstStyle/>
        <a:p>
          <a:endParaRPr lang="en-US"/>
        </a:p>
      </dgm:t>
    </dgm:pt>
    <dgm:pt modelId="{388E2ABF-E019-4BA1-BDA6-228A072225FE}" type="sibTrans" cxnId="{35720E73-DF82-450A-A371-5E9477141C26}">
      <dgm:prSet/>
      <dgm:spPr/>
      <dgm:t>
        <a:bodyPr/>
        <a:lstStyle/>
        <a:p>
          <a:endParaRPr lang="en-US"/>
        </a:p>
      </dgm:t>
    </dgm:pt>
    <dgm:pt modelId="{416B159F-90DE-4DEA-BF66-06AD281FF417}">
      <dgm:prSet/>
      <dgm:spPr/>
      <dgm:t>
        <a:bodyPr/>
        <a:lstStyle/>
        <a:p>
          <a:pPr rtl="0"/>
          <a:r>
            <a:rPr lang="en-US" smtClean="0"/>
            <a:t>Reaseguro Afiliado</a:t>
          </a:r>
          <a:endParaRPr lang="en-US"/>
        </a:p>
      </dgm:t>
    </dgm:pt>
    <dgm:pt modelId="{6030D31B-614B-4180-BFE1-EB65E87617EB}" type="parTrans" cxnId="{5BFA1C33-954B-43F4-A4B1-E6979DE0AAF0}">
      <dgm:prSet/>
      <dgm:spPr/>
      <dgm:t>
        <a:bodyPr/>
        <a:lstStyle/>
        <a:p>
          <a:endParaRPr lang="en-US"/>
        </a:p>
      </dgm:t>
    </dgm:pt>
    <dgm:pt modelId="{8FB77123-33F7-4BD3-8080-7FD0AA30714F}" type="sibTrans" cxnId="{5BFA1C33-954B-43F4-A4B1-E6979DE0AAF0}">
      <dgm:prSet/>
      <dgm:spPr/>
      <dgm:t>
        <a:bodyPr/>
        <a:lstStyle/>
        <a:p>
          <a:endParaRPr lang="en-US"/>
        </a:p>
      </dgm:t>
    </dgm:pt>
    <dgm:pt modelId="{A4864397-89BB-4002-8E09-AFDEC3264E07}">
      <dgm:prSet/>
      <dgm:spPr/>
      <dgm:t>
        <a:bodyPr/>
        <a:lstStyle/>
        <a:p>
          <a:pPr rtl="0"/>
          <a:r>
            <a:rPr lang="en-US" smtClean="0"/>
            <a:t>Reaseguro (Trusteed)</a:t>
          </a:r>
          <a:endParaRPr lang="en-US"/>
        </a:p>
      </dgm:t>
    </dgm:pt>
    <dgm:pt modelId="{66A12E8A-E7C6-45E0-BD32-B0F09EB8CD7D}" type="parTrans" cxnId="{627B7D6A-4693-404A-B764-FBDBD67103FD}">
      <dgm:prSet/>
      <dgm:spPr/>
      <dgm:t>
        <a:bodyPr/>
        <a:lstStyle/>
        <a:p>
          <a:endParaRPr lang="en-US"/>
        </a:p>
      </dgm:t>
    </dgm:pt>
    <dgm:pt modelId="{B9CA0DF7-1302-44DC-BE8E-5C1556E5441E}" type="sibTrans" cxnId="{627B7D6A-4693-404A-B764-FBDBD67103FD}">
      <dgm:prSet/>
      <dgm:spPr/>
      <dgm:t>
        <a:bodyPr/>
        <a:lstStyle/>
        <a:p>
          <a:endParaRPr lang="en-US"/>
        </a:p>
      </dgm:t>
    </dgm:pt>
    <dgm:pt modelId="{96F04B58-6754-4AFF-9110-A9F81A76FE95}">
      <dgm:prSet/>
      <dgm:spPr/>
      <dgm:t>
        <a:bodyPr/>
        <a:lstStyle/>
        <a:p>
          <a:pPr rtl="0"/>
          <a:r>
            <a:rPr lang="en-US" smtClean="0"/>
            <a:t>Términos de Reaseguro no  justificados economicamente</a:t>
          </a:r>
          <a:endParaRPr lang="en-US"/>
        </a:p>
      </dgm:t>
    </dgm:pt>
    <dgm:pt modelId="{6E369DDD-3D96-449F-B420-C948A3B9F8B7}" type="parTrans" cxnId="{EC312904-4818-4B91-AF42-C2373C8524DE}">
      <dgm:prSet/>
      <dgm:spPr/>
      <dgm:t>
        <a:bodyPr/>
        <a:lstStyle/>
        <a:p>
          <a:endParaRPr lang="en-US"/>
        </a:p>
      </dgm:t>
    </dgm:pt>
    <dgm:pt modelId="{56165242-3487-4B72-B97E-10D66A98E1D9}" type="sibTrans" cxnId="{EC312904-4818-4B91-AF42-C2373C8524DE}">
      <dgm:prSet/>
      <dgm:spPr/>
      <dgm:t>
        <a:bodyPr/>
        <a:lstStyle/>
        <a:p>
          <a:endParaRPr lang="en-US"/>
        </a:p>
      </dgm:t>
    </dgm:pt>
    <dgm:pt modelId="{70978828-1065-4769-817B-7B8C5E9304B6}">
      <dgm:prSet/>
      <dgm:spPr/>
      <dgm:t>
        <a:bodyPr/>
        <a:lstStyle/>
        <a:p>
          <a:pPr rtl="0"/>
          <a:r>
            <a:rPr lang="en-US" dirty="0" err="1" smtClean="0"/>
            <a:t>Impacto</a:t>
          </a:r>
          <a:r>
            <a:rPr lang="en-US" dirty="0" smtClean="0"/>
            <a:t> de </a:t>
          </a:r>
          <a:r>
            <a:rPr lang="en-US" dirty="0" err="1" smtClean="0"/>
            <a:t>tratados</a:t>
          </a:r>
          <a:r>
            <a:rPr lang="en-US" dirty="0" smtClean="0"/>
            <a:t> de </a:t>
          </a:r>
          <a:r>
            <a:rPr lang="en-US" dirty="0" err="1" smtClean="0"/>
            <a:t>Reaseguro</a:t>
          </a:r>
          <a:r>
            <a:rPr lang="en-US" dirty="0" smtClean="0"/>
            <a:t> </a:t>
          </a:r>
          <a:r>
            <a:rPr lang="en-US" dirty="0" err="1" smtClean="0"/>
            <a:t>en</a:t>
          </a:r>
          <a:r>
            <a:rPr lang="en-US" dirty="0" smtClean="0"/>
            <a:t> </a:t>
          </a:r>
          <a:r>
            <a:rPr lang="en-US" dirty="0" err="1" smtClean="0"/>
            <a:t>ofrecimientos</a:t>
          </a:r>
          <a:r>
            <a:rPr lang="en-US" dirty="0" smtClean="0"/>
            <a:t> </a:t>
          </a:r>
          <a:r>
            <a:rPr lang="en-US" dirty="0" err="1" smtClean="0"/>
            <a:t>discriminatorios</a:t>
          </a:r>
          <a:endParaRPr lang="en-US" dirty="0"/>
        </a:p>
      </dgm:t>
    </dgm:pt>
    <dgm:pt modelId="{224F9235-B488-4DA7-B06C-93DF93D8022F}" type="parTrans" cxnId="{5F48D8AE-7460-41F9-995B-9EF1E41AEB98}">
      <dgm:prSet/>
      <dgm:spPr/>
      <dgm:t>
        <a:bodyPr/>
        <a:lstStyle/>
        <a:p>
          <a:endParaRPr lang="en-US"/>
        </a:p>
      </dgm:t>
    </dgm:pt>
    <dgm:pt modelId="{6773D393-A66C-4DB9-8480-784D194547E8}" type="sibTrans" cxnId="{5F48D8AE-7460-41F9-995B-9EF1E41AEB98}">
      <dgm:prSet/>
      <dgm:spPr/>
      <dgm:t>
        <a:bodyPr/>
        <a:lstStyle/>
        <a:p>
          <a:endParaRPr lang="en-US"/>
        </a:p>
      </dgm:t>
    </dgm:pt>
    <dgm:pt modelId="{82CF5BDF-7392-4D23-B5AE-693BC6F4EAED}">
      <dgm:prSet/>
      <dgm:spPr/>
      <dgm:t>
        <a:bodyPr/>
        <a:lstStyle/>
        <a:p>
          <a:pPr rtl="0"/>
          <a:r>
            <a:rPr lang="en-US" smtClean="0"/>
            <a:t>Composición no tipificada de Acuerdos de Reaseguro (L &amp; D)</a:t>
          </a:r>
          <a:endParaRPr lang="en-US"/>
        </a:p>
      </dgm:t>
    </dgm:pt>
    <dgm:pt modelId="{0D92FAB6-EE1C-44E8-A474-9C31FCE59A69}" type="parTrans" cxnId="{F157069E-BE64-4D3C-B469-05C889CF4273}">
      <dgm:prSet/>
      <dgm:spPr/>
      <dgm:t>
        <a:bodyPr/>
        <a:lstStyle/>
        <a:p>
          <a:endParaRPr lang="en-US"/>
        </a:p>
      </dgm:t>
    </dgm:pt>
    <dgm:pt modelId="{FD2AB311-1739-4138-9E5F-DC3386C40CB2}" type="sibTrans" cxnId="{F157069E-BE64-4D3C-B469-05C889CF4273}">
      <dgm:prSet/>
      <dgm:spPr/>
      <dgm:t>
        <a:bodyPr/>
        <a:lstStyle/>
        <a:p>
          <a:endParaRPr lang="en-US"/>
        </a:p>
      </dgm:t>
    </dgm:pt>
    <dgm:pt modelId="{8B8E4700-7AB8-4621-AA3B-0BD941F621AC}">
      <dgm:prSet/>
      <dgm:spPr/>
      <dgm:t>
        <a:bodyPr/>
        <a:lstStyle/>
        <a:p>
          <a:pPr rtl="0"/>
          <a:r>
            <a:rPr lang="en-US" smtClean="0"/>
            <a:t>Acumulaciones de Recobrables por Reasegurador no cícliclas</a:t>
          </a:r>
          <a:endParaRPr lang="en-US"/>
        </a:p>
      </dgm:t>
    </dgm:pt>
    <dgm:pt modelId="{F1E953CD-25A4-492F-94E8-EF9F83DCB606}" type="parTrans" cxnId="{9103E92F-FCCA-44FD-9F93-99628FCECB25}">
      <dgm:prSet/>
      <dgm:spPr/>
      <dgm:t>
        <a:bodyPr/>
        <a:lstStyle/>
        <a:p>
          <a:endParaRPr lang="en-US"/>
        </a:p>
      </dgm:t>
    </dgm:pt>
    <dgm:pt modelId="{D298CAF1-305D-40A4-A83E-E42C38E84539}" type="sibTrans" cxnId="{9103E92F-FCCA-44FD-9F93-99628FCECB25}">
      <dgm:prSet/>
      <dgm:spPr/>
      <dgm:t>
        <a:bodyPr/>
        <a:lstStyle/>
        <a:p>
          <a:endParaRPr lang="en-US"/>
        </a:p>
      </dgm:t>
    </dgm:pt>
    <dgm:pt modelId="{15D046D2-6824-4527-8316-F853307254B3}" type="pres">
      <dgm:prSet presAssocID="{71EA9023-8326-4E70-885F-64CF387826B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B8D5CB-05B2-4D7F-8EDE-30FE68939685}" type="pres">
      <dgm:prSet presAssocID="{BCB06A43-71E4-4D03-9B1A-E8F92779D0FD}" presName="circle1" presStyleLbl="node1" presStyleIdx="0" presStyleCnt="1"/>
      <dgm:spPr>
        <a:solidFill>
          <a:schemeClr val="accent2"/>
        </a:solidFill>
      </dgm:spPr>
    </dgm:pt>
    <dgm:pt modelId="{BD59642D-C58F-43E7-A6AA-355B5929442A}" type="pres">
      <dgm:prSet presAssocID="{BCB06A43-71E4-4D03-9B1A-E8F92779D0FD}" presName="space" presStyleCnt="0"/>
      <dgm:spPr/>
    </dgm:pt>
    <dgm:pt modelId="{F30F2197-E061-4307-B107-E69BEEE8A4E2}" type="pres">
      <dgm:prSet presAssocID="{BCB06A43-71E4-4D03-9B1A-E8F92779D0FD}" presName="rect1" presStyleLbl="alignAcc1" presStyleIdx="0" presStyleCnt="1"/>
      <dgm:spPr/>
      <dgm:t>
        <a:bodyPr/>
        <a:lstStyle/>
        <a:p>
          <a:endParaRPr lang="en-US"/>
        </a:p>
      </dgm:t>
    </dgm:pt>
    <dgm:pt modelId="{911B0E4A-442A-44E4-B838-0551D114ED73}" type="pres">
      <dgm:prSet presAssocID="{BCB06A43-71E4-4D03-9B1A-E8F92779D0FD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6B69B-804B-43E8-99D0-3E2F33E95411}" type="pres">
      <dgm:prSet presAssocID="{BCB06A43-71E4-4D03-9B1A-E8F92779D0FD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48D8AE-7460-41F9-995B-9EF1E41AEB98}" srcId="{BCB06A43-71E4-4D03-9B1A-E8F92779D0FD}" destId="{70978828-1065-4769-817B-7B8C5E9304B6}" srcOrd="3" destOrd="0" parTransId="{224F9235-B488-4DA7-B06C-93DF93D8022F}" sibTransId="{6773D393-A66C-4DB9-8480-784D194547E8}"/>
    <dgm:cxn modelId="{F0E132B2-8C35-41FA-9963-FEA53731E57F}" type="presOf" srcId="{BCB06A43-71E4-4D03-9B1A-E8F92779D0FD}" destId="{911B0E4A-442A-44E4-B838-0551D114ED73}" srcOrd="1" destOrd="0" presId="urn:microsoft.com/office/officeart/2005/8/layout/target3"/>
    <dgm:cxn modelId="{4327D44F-7BD3-406B-B618-2674A525B8D6}" type="presOf" srcId="{416B159F-90DE-4DEA-BF66-06AD281FF417}" destId="{2066B69B-804B-43E8-99D0-3E2F33E95411}" srcOrd="0" destOrd="0" presId="urn:microsoft.com/office/officeart/2005/8/layout/target3"/>
    <dgm:cxn modelId="{5BFA1C33-954B-43F4-A4B1-E6979DE0AAF0}" srcId="{BCB06A43-71E4-4D03-9B1A-E8F92779D0FD}" destId="{416B159F-90DE-4DEA-BF66-06AD281FF417}" srcOrd="0" destOrd="0" parTransId="{6030D31B-614B-4180-BFE1-EB65E87617EB}" sibTransId="{8FB77123-33F7-4BD3-8080-7FD0AA30714F}"/>
    <dgm:cxn modelId="{F95FB0AF-4BAC-4DE2-B537-AE2D1F2308FA}" type="presOf" srcId="{71EA9023-8326-4E70-885F-64CF387826B5}" destId="{15D046D2-6824-4527-8316-F853307254B3}" srcOrd="0" destOrd="0" presId="urn:microsoft.com/office/officeart/2005/8/layout/target3"/>
    <dgm:cxn modelId="{1C746ACF-9D4A-48CF-AC47-943B1C8B7339}" type="presOf" srcId="{8B8E4700-7AB8-4621-AA3B-0BD941F621AC}" destId="{2066B69B-804B-43E8-99D0-3E2F33E95411}" srcOrd="0" destOrd="5" presId="urn:microsoft.com/office/officeart/2005/8/layout/target3"/>
    <dgm:cxn modelId="{DE6DA539-5A82-49D2-B0CA-18670E20780E}" type="presOf" srcId="{70978828-1065-4769-817B-7B8C5E9304B6}" destId="{2066B69B-804B-43E8-99D0-3E2F33E95411}" srcOrd="0" destOrd="3" presId="urn:microsoft.com/office/officeart/2005/8/layout/target3"/>
    <dgm:cxn modelId="{9103E92F-FCCA-44FD-9F93-99628FCECB25}" srcId="{BCB06A43-71E4-4D03-9B1A-E8F92779D0FD}" destId="{8B8E4700-7AB8-4621-AA3B-0BD941F621AC}" srcOrd="5" destOrd="0" parTransId="{F1E953CD-25A4-492F-94E8-EF9F83DCB606}" sibTransId="{D298CAF1-305D-40A4-A83E-E42C38E84539}"/>
    <dgm:cxn modelId="{F157069E-BE64-4D3C-B469-05C889CF4273}" srcId="{BCB06A43-71E4-4D03-9B1A-E8F92779D0FD}" destId="{82CF5BDF-7392-4D23-B5AE-693BC6F4EAED}" srcOrd="4" destOrd="0" parTransId="{0D92FAB6-EE1C-44E8-A474-9C31FCE59A69}" sibTransId="{FD2AB311-1739-4138-9E5F-DC3386C40CB2}"/>
    <dgm:cxn modelId="{35720E73-DF82-450A-A371-5E9477141C26}" srcId="{71EA9023-8326-4E70-885F-64CF387826B5}" destId="{BCB06A43-71E4-4D03-9B1A-E8F92779D0FD}" srcOrd="0" destOrd="0" parTransId="{A2EBCE74-4D49-4DD6-AA72-742AB77C2AD6}" sibTransId="{388E2ABF-E019-4BA1-BDA6-228A072225FE}"/>
    <dgm:cxn modelId="{B88FB837-8C93-4B50-B381-87C8A1084188}" type="presOf" srcId="{96F04B58-6754-4AFF-9110-A9F81A76FE95}" destId="{2066B69B-804B-43E8-99D0-3E2F33E95411}" srcOrd="0" destOrd="2" presId="urn:microsoft.com/office/officeart/2005/8/layout/target3"/>
    <dgm:cxn modelId="{2791AAEB-BD12-4981-ACDD-B895351C088C}" type="presOf" srcId="{A4864397-89BB-4002-8E09-AFDEC3264E07}" destId="{2066B69B-804B-43E8-99D0-3E2F33E95411}" srcOrd="0" destOrd="1" presId="urn:microsoft.com/office/officeart/2005/8/layout/target3"/>
    <dgm:cxn modelId="{EC312904-4818-4B91-AF42-C2373C8524DE}" srcId="{BCB06A43-71E4-4D03-9B1A-E8F92779D0FD}" destId="{96F04B58-6754-4AFF-9110-A9F81A76FE95}" srcOrd="2" destOrd="0" parTransId="{6E369DDD-3D96-449F-B420-C948A3B9F8B7}" sibTransId="{56165242-3487-4B72-B97E-10D66A98E1D9}"/>
    <dgm:cxn modelId="{627B7D6A-4693-404A-B764-FBDBD67103FD}" srcId="{BCB06A43-71E4-4D03-9B1A-E8F92779D0FD}" destId="{A4864397-89BB-4002-8E09-AFDEC3264E07}" srcOrd="1" destOrd="0" parTransId="{66A12E8A-E7C6-45E0-BD32-B0F09EB8CD7D}" sibTransId="{B9CA0DF7-1302-44DC-BE8E-5C1556E5441E}"/>
    <dgm:cxn modelId="{A5E0D5F5-1DC2-488C-929B-6985D6FB9CF1}" type="presOf" srcId="{82CF5BDF-7392-4D23-B5AE-693BC6F4EAED}" destId="{2066B69B-804B-43E8-99D0-3E2F33E95411}" srcOrd="0" destOrd="4" presId="urn:microsoft.com/office/officeart/2005/8/layout/target3"/>
    <dgm:cxn modelId="{B0C5B11A-D809-4659-9A91-21C631065732}" type="presOf" srcId="{BCB06A43-71E4-4D03-9B1A-E8F92779D0FD}" destId="{F30F2197-E061-4307-B107-E69BEEE8A4E2}" srcOrd="0" destOrd="0" presId="urn:microsoft.com/office/officeart/2005/8/layout/target3"/>
    <dgm:cxn modelId="{69F0FAA2-A8C5-4B37-9E80-1B6C1524C294}" type="presParOf" srcId="{15D046D2-6824-4527-8316-F853307254B3}" destId="{F7B8D5CB-05B2-4D7F-8EDE-30FE68939685}" srcOrd="0" destOrd="0" presId="urn:microsoft.com/office/officeart/2005/8/layout/target3"/>
    <dgm:cxn modelId="{08397640-BCA4-4F03-BA6F-FE291D927977}" type="presParOf" srcId="{15D046D2-6824-4527-8316-F853307254B3}" destId="{BD59642D-C58F-43E7-A6AA-355B5929442A}" srcOrd="1" destOrd="0" presId="urn:microsoft.com/office/officeart/2005/8/layout/target3"/>
    <dgm:cxn modelId="{B778D189-C614-4F56-97F4-6C5CD294193D}" type="presParOf" srcId="{15D046D2-6824-4527-8316-F853307254B3}" destId="{F30F2197-E061-4307-B107-E69BEEE8A4E2}" srcOrd="2" destOrd="0" presId="urn:microsoft.com/office/officeart/2005/8/layout/target3"/>
    <dgm:cxn modelId="{78CE1FB3-3D1B-46C2-9A3F-DB26FAC21319}" type="presParOf" srcId="{15D046D2-6824-4527-8316-F853307254B3}" destId="{911B0E4A-442A-44E4-B838-0551D114ED73}" srcOrd="3" destOrd="0" presId="urn:microsoft.com/office/officeart/2005/8/layout/target3"/>
    <dgm:cxn modelId="{0DDAC8D4-9AB4-4325-9B4A-F30CF1C0F8A2}" type="presParOf" srcId="{15D046D2-6824-4527-8316-F853307254B3}" destId="{2066B69B-804B-43E8-99D0-3E2F33E95411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0.12217</cdr:x>
      <cdr:y>0.24749</cdr:y>
    </cdr:from>
    <cdr:to>
      <cdr:x>0.22923</cdr:x>
      <cdr:y>0.36981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55914" y="1021770"/>
          <a:ext cx="925286" cy="505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95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0.18418</cdr:x>
      <cdr:y>0.70043</cdr:y>
    </cdr:from>
    <cdr:to>
      <cdr:x>0.21577</cdr:x>
      <cdr:y>0.83435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31547" y="2576332"/>
          <a:ext cx="348343" cy="492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1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0.28419</cdr:x>
      <cdr:y>0.61191</cdr:y>
    </cdr:from>
    <cdr:to>
      <cdr:x>0.32762</cdr:x>
      <cdr:y>0.71232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34632" y="2250758"/>
          <a:ext cx="478972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 21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0.32499</cdr:x>
      <cdr:y>0.03835</cdr:y>
    </cdr:from>
    <cdr:to>
      <cdr:x>0.41965</cdr:x>
      <cdr:y>0.14095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08862" y="158329"/>
          <a:ext cx="818122" cy="423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144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0.37499</cdr:x>
      <cdr:y>0.41322</cdr:y>
    </cdr:from>
    <cdr:to>
      <cdr:x>0.44964</cdr:x>
      <cdr:y>0.54738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41007" y="1705992"/>
          <a:ext cx="645193" cy="553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64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0.48026</cdr:x>
      <cdr:y>0.64147</cdr:y>
    </cdr:from>
    <cdr:to>
      <cdr:x>0.5329</cdr:x>
      <cdr:y>0.74188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457861" y="2648311"/>
          <a:ext cx="598222" cy="414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14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0.66174</cdr:x>
      <cdr:y>0.70387</cdr:y>
    </cdr:from>
    <cdr:to>
      <cdr:x>0.7078</cdr:x>
      <cdr:y>0.83148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625826" y="2535558"/>
          <a:ext cx="530749" cy="4596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  1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0.71787</cdr:x>
      <cdr:y>0.429</cdr:y>
    </cdr:from>
    <cdr:to>
      <cdr:x>0.76844</cdr:x>
      <cdr:y>0.55922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8272690" y="1545414"/>
          <a:ext cx="582763" cy="469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54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0.85398</cdr:x>
      <cdr:y>0.33953</cdr:y>
    </cdr:from>
    <cdr:to>
      <cdr:x>0.93688</cdr:x>
      <cdr:y>0.59336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9419318" y="122309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0.8476</cdr:x>
      <cdr:y>0.66166</cdr:y>
    </cdr:from>
    <cdr:to>
      <cdr:x>0.96339</cdr:x>
      <cdr:y>0.82716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767660" y="2383538"/>
          <a:ext cx="1334351" cy="596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Total - 408</a:t>
          </a:r>
          <a:endParaRPr lang="en-US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FD9001-CA34-473E-9B3C-1A46758960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5368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790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40" y="0"/>
            <a:ext cx="2887790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13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878" y="4715831"/>
            <a:ext cx="5328983" cy="44666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72"/>
            <a:ext cx="2887790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40" y="9428272"/>
            <a:ext cx="2887790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0A243-DD41-4065-92D0-8308FF175D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4641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75560" y="47822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81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9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9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39492" y="0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8" name="Picture 7" descr="sello editado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320" y="6190871"/>
            <a:ext cx="645307" cy="667129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77342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3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0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5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3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7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3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39490" y="88518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973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257" y="838202"/>
            <a:ext cx="11016343" cy="873616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Experiencias</a:t>
            </a:r>
            <a:r>
              <a:rPr lang="en-US" dirty="0" smtClean="0"/>
              <a:t> del </a:t>
            </a:r>
            <a:r>
              <a:rPr lang="en-US" dirty="0" err="1" smtClean="0"/>
              <a:t>Reaseguro</a:t>
            </a:r>
            <a:r>
              <a:rPr lang="en-US" dirty="0" smtClean="0"/>
              <a:t>  </a:t>
            </a:r>
            <a:r>
              <a:rPr lang="en-US" dirty="0" err="1" smtClean="0"/>
              <a:t>en</a:t>
            </a:r>
            <a:r>
              <a:rPr lang="en-US" dirty="0" smtClean="0"/>
              <a:t> Puerto Rico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43" y="3236686"/>
            <a:ext cx="11742057" cy="3294743"/>
          </a:xfrm>
        </p:spPr>
        <p:txBody>
          <a:bodyPr>
            <a:normAutofit fontScale="92500" lnSpcReduction="10000"/>
          </a:bodyPr>
          <a:lstStyle/>
          <a:p>
            <a:r>
              <a:rPr lang="es-ES" sz="2400" dirty="0" smtClean="0"/>
              <a:t>SEMINARIO </a:t>
            </a:r>
            <a:r>
              <a:rPr lang="es-ES" sz="2400" dirty="0"/>
              <a:t>REGIONAL SOBRE CAPACITACIÓN DE SUPERVISORES DE SEGUROS DE </a:t>
            </a:r>
            <a:r>
              <a:rPr lang="es-ES" sz="2400" dirty="0" smtClean="0"/>
              <a:t>    LATINOAMÉRICA</a:t>
            </a:r>
          </a:p>
          <a:p>
            <a:r>
              <a:rPr lang="es-ES" sz="2400" dirty="0" smtClean="0"/>
              <a:t>ASSAL</a:t>
            </a:r>
          </a:p>
          <a:p>
            <a:r>
              <a:rPr lang="es-ES" sz="2400" dirty="0" smtClean="0"/>
              <a:t>Panamá 2014</a:t>
            </a:r>
          </a:p>
          <a:p>
            <a:endParaRPr lang="es-ES" sz="2400" dirty="0" smtClean="0"/>
          </a:p>
          <a:p>
            <a:r>
              <a:rPr lang="es-ES" sz="2400" dirty="0" smtClean="0"/>
              <a:t>Ruben Gely Rodriguez, CPCU, AAI, ARM</a:t>
            </a:r>
          </a:p>
          <a:p>
            <a:r>
              <a:rPr lang="en-US" sz="1500" dirty="0" err="1"/>
              <a:t>Comisionado</a:t>
            </a:r>
            <a:r>
              <a:rPr lang="en-US" sz="1500" dirty="0"/>
              <a:t> </a:t>
            </a:r>
            <a:r>
              <a:rPr lang="en-US" sz="1500" dirty="0" err="1"/>
              <a:t>Auxiliar</a:t>
            </a:r>
            <a:r>
              <a:rPr lang="en-US" sz="1500" dirty="0"/>
              <a:t> </a:t>
            </a:r>
          </a:p>
          <a:p>
            <a:r>
              <a:rPr lang="en-US" sz="1500" dirty="0" err="1"/>
              <a:t>Supervisión</a:t>
            </a:r>
            <a:r>
              <a:rPr lang="en-US" sz="1500" dirty="0"/>
              <a:t> y </a:t>
            </a:r>
            <a:r>
              <a:rPr lang="en-US" sz="1500" dirty="0" err="1"/>
              <a:t>Cumplimiento</a:t>
            </a:r>
            <a:endParaRPr lang="en-US" sz="1500" dirty="0"/>
          </a:p>
          <a:p>
            <a:endParaRPr lang="es-ES" sz="2400" dirty="0" smtClean="0"/>
          </a:p>
          <a:p>
            <a:endParaRPr lang="es-ES" sz="2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5771" y="1917280"/>
            <a:ext cx="11654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C7212"/>
                </a:solidFill>
              </a:rPr>
              <a:t>  REASEGURO Y OTRAS FORMAS DE TRANSFERENCIA DE RIESGO</a:t>
            </a:r>
            <a:endParaRPr lang="en-US" sz="2400" dirty="0">
              <a:solidFill>
                <a:srgbClr val="DC7212"/>
              </a:solidFill>
            </a:endParaRPr>
          </a:p>
        </p:txBody>
      </p:sp>
      <p:pic>
        <p:nvPicPr>
          <p:cNvPr id="5" name="Picture 4" descr="sello editad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397" y="1711817"/>
            <a:ext cx="1290614" cy="1334258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5433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2815"/>
          </a:xfrm>
        </p:spPr>
        <p:txBody>
          <a:bodyPr>
            <a:normAutofit/>
          </a:bodyPr>
          <a:lstStyle/>
          <a:p>
            <a:r>
              <a:rPr lang="en-US" dirty="0" err="1" smtClean="0"/>
              <a:t>Tendencias</a:t>
            </a:r>
            <a:r>
              <a:rPr lang="en-US" dirty="0" smtClean="0"/>
              <a:t> </a:t>
            </a:r>
            <a:r>
              <a:rPr lang="en-US" dirty="0" err="1" smtClean="0"/>
              <a:t>Globales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678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Experiencia</a:t>
            </a:r>
            <a:r>
              <a:rPr lang="en-US" sz="2400" dirty="0" smtClean="0"/>
              <a:t> </a:t>
            </a:r>
            <a:r>
              <a:rPr lang="en-US" sz="2400" dirty="0" err="1" smtClean="0"/>
              <a:t>Benigna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Catastrofe</a:t>
            </a:r>
            <a:r>
              <a:rPr lang="en-US" sz="2400" dirty="0" smtClean="0"/>
              <a:t>, </a:t>
            </a:r>
            <a:r>
              <a:rPr lang="en-US" sz="2400" dirty="0" err="1" smtClean="0"/>
              <a:t>Demanda</a:t>
            </a:r>
            <a:r>
              <a:rPr lang="en-US" sz="2400" dirty="0" smtClean="0"/>
              <a:t> </a:t>
            </a:r>
            <a:r>
              <a:rPr lang="en-US" sz="2400" dirty="0" err="1" smtClean="0"/>
              <a:t>Constante</a:t>
            </a:r>
            <a:r>
              <a:rPr lang="en-US" sz="2400" dirty="0" smtClean="0"/>
              <a:t>, </a:t>
            </a:r>
            <a:r>
              <a:rPr lang="en-US" sz="2400" dirty="0" err="1" smtClean="0"/>
              <a:t>Tazas</a:t>
            </a:r>
            <a:r>
              <a:rPr lang="en-US" sz="2400" dirty="0" smtClean="0"/>
              <a:t> </a:t>
            </a:r>
            <a:r>
              <a:rPr lang="en-US" sz="2400" dirty="0" err="1" smtClean="0"/>
              <a:t>decrecientes</a:t>
            </a:r>
            <a:endParaRPr lang="en-US" sz="2400" dirty="0" smtClean="0"/>
          </a:p>
          <a:p>
            <a:r>
              <a:rPr lang="en-US" sz="2400" dirty="0" smtClean="0"/>
              <a:t>Cat Bonds</a:t>
            </a:r>
          </a:p>
          <a:p>
            <a:pPr lvl="1"/>
            <a:r>
              <a:rPr lang="en-US" sz="2400" dirty="0" smtClean="0"/>
              <a:t> $22b, </a:t>
            </a:r>
            <a:r>
              <a:rPr lang="en-US" sz="2400" dirty="0" err="1" smtClean="0"/>
              <a:t>Aumento</a:t>
            </a:r>
            <a:r>
              <a:rPr lang="en-US" sz="2400" dirty="0" smtClean="0"/>
              <a:t> de 41% </a:t>
            </a:r>
            <a:r>
              <a:rPr lang="en-US" sz="2400" dirty="0" err="1" smtClean="0"/>
              <a:t>sobre</a:t>
            </a:r>
            <a:r>
              <a:rPr lang="en-US" sz="2400" dirty="0" smtClean="0"/>
              <a:t> 2013 </a:t>
            </a:r>
          </a:p>
          <a:p>
            <a:pPr lvl="1"/>
            <a:r>
              <a:rPr lang="en-US" sz="2400" dirty="0" err="1" smtClean="0"/>
              <a:t>Influjo</a:t>
            </a:r>
            <a:r>
              <a:rPr lang="en-US" sz="2400" dirty="0" smtClean="0"/>
              <a:t> </a:t>
            </a:r>
            <a:r>
              <a:rPr lang="en-US" sz="2400" dirty="0" err="1" smtClean="0"/>
              <a:t>constante</a:t>
            </a:r>
            <a:r>
              <a:rPr lang="en-US" sz="2400" dirty="0" smtClean="0"/>
              <a:t> de Capital </a:t>
            </a:r>
            <a:r>
              <a:rPr lang="en-US" sz="2400" dirty="0" err="1" smtClean="0"/>
              <a:t>mantiene</a:t>
            </a:r>
            <a:r>
              <a:rPr lang="en-US" sz="2400" dirty="0" smtClean="0"/>
              <a:t> </a:t>
            </a:r>
            <a:r>
              <a:rPr lang="en-US" sz="2400" dirty="0" err="1" smtClean="0"/>
              <a:t>presión</a:t>
            </a:r>
            <a:r>
              <a:rPr lang="en-US" sz="2400" dirty="0" smtClean="0"/>
              <a:t> </a:t>
            </a:r>
            <a:r>
              <a:rPr lang="en-US" sz="2400" dirty="0" err="1" smtClean="0"/>
              <a:t>bajista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“spread”</a:t>
            </a:r>
          </a:p>
          <a:p>
            <a:pPr lvl="1"/>
            <a:r>
              <a:rPr lang="en-US" sz="2400" dirty="0" err="1" smtClean="0"/>
              <a:t>Apetito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Indemnity Trigger</a:t>
            </a:r>
          </a:p>
          <a:p>
            <a:r>
              <a:rPr lang="en-US" sz="2400" dirty="0" err="1" smtClean="0"/>
              <a:t>Collaterized</a:t>
            </a:r>
            <a:r>
              <a:rPr lang="en-US" sz="2400" dirty="0" smtClean="0"/>
              <a:t> Reinsurance, Sidecars , ILW </a:t>
            </a:r>
            <a:r>
              <a:rPr lang="en-US" sz="2400" dirty="0" err="1" smtClean="0"/>
              <a:t>permanecen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alternativas</a:t>
            </a:r>
            <a:r>
              <a:rPr lang="en-US" sz="2400" dirty="0" smtClean="0"/>
              <a:t> al </a:t>
            </a:r>
            <a:r>
              <a:rPr lang="en-US" sz="2400" dirty="0" err="1" smtClean="0"/>
              <a:t>mercado</a:t>
            </a:r>
            <a:r>
              <a:rPr lang="en-US" sz="2400" dirty="0" smtClean="0"/>
              <a:t>  </a:t>
            </a:r>
            <a:r>
              <a:rPr lang="en-US" sz="2400" dirty="0" err="1" smtClean="0"/>
              <a:t>tradicional</a:t>
            </a:r>
            <a:r>
              <a:rPr lang="en-US" sz="2400" dirty="0" smtClean="0"/>
              <a:t>, </a:t>
            </a:r>
            <a:r>
              <a:rPr lang="en-US" sz="2400" dirty="0" err="1" smtClean="0"/>
              <a:t>alimentadas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Cat Bonds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587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9273"/>
          </a:xfrm>
        </p:spPr>
        <p:txBody>
          <a:bodyPr>
            <a:normAutofit/>
          </a:bodyPr>
          <a:lstStyle/>
          <a:p>
            <a:r>
              <a:rPr lang="en-US" dirty="0" smtClean="0"/>
              <a:t>Inquietudes </a:t>
            </a:r>
            <a:r>
              <a:rPr lang="en-US" dirty="0" err="1" smtClean="0"/>
              <a:t>Regulatorias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177047"/>
              </p:ext>
            </p:extLst>
          </p:nvPr>
        </p:nvGraphicFramePr>
        <p:xfrm>
          <a:off x="711821" y="2151467"/>
          <a:ext cx="11029615" cy="367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38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8301"/>
          </a:xfrm>
        </p:spPr>
        <p:txBody>
          <a:bodyPr>
            <a:noAutofit/>
          </a:bodyPr>
          <a:lstStyle/>
          <a:p>
            <a:r>
              <a:rPr lang="en-US" dirty="0" smtClean="0"/>
              <a:t>Inquietudes </a:t>
            </a:r>
            <a:r>
              <a:rPr lang="en-US" dirty="0" err="1" smtClean="0"/>
              <a:t>Regulatorias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265946"/>
              </p:ext>
            </p:extLst>
          </p:nvPr>
        </p:nvGraphicFramePr>
        <p:xfrm>
          <a:off x="581192" y="2180496"/>
          <a:ext cx="11029615" cy="367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9313" y="3672114"/>
            <a:ext cx="41220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err="1" smtClean="0"/>
              <a:t>Microeconómicas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7162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119798" y="2466883"/>
            <a:ext cx="9533687" cy="3598974"/>
            <a:chOff x="3030979" y="1251866"/>
            <a:chExt cx="8326799" cy="2685804"/>
          </a:xfrm>
        </p:grpSpPr>
        <p:sp>
          <p:nvSpPr>
            <p:cNvPr id="5" name="Rectangle 4"/>
            <p:cNvSpPr/>
            <p:nvPr/>
          </p:nvSpPr>
          <p:spPr>
            <a:xfrm>
              <a:off x="3030979" y="1251866"/>
              <a:ext cx="8326793" cy="440994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9728" tIns="109728" rIns="109728" bIns="109728" rtlCol="0" anchor="t">
              <a:spAutoFit/>
            </a:bodyPr>
            <a:lstStyle/>
            <a:p>
              <a:r>
                <a:rPr lang="en-US" sz="2400" dirty="0" err="1">
                  <a:solidFill>
                    <a:schemeClr val="tx1"/>
                  </a:solidFill>
                </a:rPr>
                <a:t>Análisis</a:t>
              </a:r>
              <a:r>
                <a:rPr lang="en-US" sz="2400" dirty="0">
                  <a:solidFill>
                    <a:schemeClr val="tx1"/>
                  </a:solidFill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</a:rPr>
                <a:t>Individualizado</a:t>
              </a:r>
              <a:r>
                <a:rPr lang="en-US" sz="2400" dirty="0">
                  <a:solidFill>
                    <a:schemeClr val="tx1"/>
                  </a:solidFill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</a:rPr>
                <a:t>Temprano</a:t>
              </a:r>
              <a:r>
                <a:rPr lang="en-US" sz="2400" dirty="0">
                  <a:solidFill>
                    <a:schemeClr val="tx1"/>
                  </a:solidFill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</a:rPr>
                <a:t>Participativo</a:t>
              </a:r>
              <a:r>
                <a:rPr lang="en-US" sz="2400" dirty="0">
                  <a:solidFill>
                    <a:schemeClr val="tx1"/>
                  </a:solidFill>
                </a:rPr>
                <a:t> de </a:t>
              </a:r>
              <a:r>
                <a:rPr lang="en-US" sz="2400" dirty="0" err="1">
                  <a:solidFill>
                    <a:schemeClr val="tx1"/>
                  </a:solidFill>
                </a:rPr>
                <a:t>Resultados</a:t>
              </a:r>
              <a:r>
                <a:rPr lang="en-US" sz="24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30985" y="1688909"/>
              <a:ext cx="8326793" cy="440994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9728" tIns="109728" rIns="109728" bIns="109728" rtlCol="0" anchor="t">
              <a:spAutoFit/>
            </a:bodyPr>
            <a:lstStyle/>
            <a:p>
              <a:r>
                <a:rPr lang="en-US" sz="2400" dirty="0" err="1">
                  <a:solidFill>
                    <a:schemeClr val="tx1"/>
                  </a:solidFill>
                </a:rPr>
                <a:t>Revisión</a:t>
              </a:r>
              <a:r>
                <a:rPr lang="en-US" sz="2400" dirty="0">
                  <a:solidFill>
                    <a:schemeClr val="tx1"/>
                  </a:solidFill>
                </a:rPr>
                <a:t> Fundamental de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Tarifas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030985" y="2196415"/>
              <a:ext cx="8326793" cy="440994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9728" tIns="109728" rIns="109728" bIns="109728" rtlCol="0" anchor="t">
              <a:spAutoFit/>
            </a:bodyPr>
            <a:lstStyle/>
            <a:p>
              <a:r>
                <a:rPr lang="en-US" sz="2400" dirty="0" err="1">
                  <a:solidFill>
                    <a:schemeClr val="tx1"/>
                  </a:solidFill>
                </a:rPr>
                <a:t>Visibilidad</a:t>
              </a:r>
              <a:r>
                <a:rPr lang="en-US" sz="2400" dirty="0">
                  <a:solidFill>
                    <a:schemeClr val="tx1"/>
                  </a:solidFill>
                </a:rPr>
                <a:t> y </a:t>
              </a:r>
              <a:r>
                <a:rPr lang="en-US" sz="2400" dirty="0" err="1">
                  <a:solidFill>
                    <a:schemeClr val="tx1"/>
                  </a:solidFill>
                </a:rPr>
                <a:t>Análisis</a:t>
              </a:r>
              <a:r>
                <a:rPr lang="en-US" sz="2400" dirty="0">
                  <a:solidFill>
                    <a:schemeClr val="tx1"/>
                  </a:solidFill>
                </a:rPr>
                <a:t> de </a:t>
              </a:r>
              <a:r>
                <a:rPr lang="en-US" sz="2400" dirty="0" err="1">
                  <a:solidFill>
                    <a:schemeClr val="tx1"/>
                  </a:solidFill>
                </a:rPr>
                <a:t>Resultados</a:t>
              </a:r>
              <a:r>
                <a:rPr lang="en-US" sz="2400" dirty="0">
                  <a:solidFill>
                    <a:schemeClr val="tx1"/>
                  </a:solidFill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</a:rPr>
                <a:t>Económicos</a:t>
              </a:r>
              <a:r>
                <a:rPr lang="en-US" sz="2400" dirty="0">
                  <a:solidFill>
                    <a:schemeClr val="tx1"/>
                  </a:solidFill>
                </a:rPr>
                <a:t>: 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anuales</a:t>
              </a:r>
              <a:r>
                <a:rPr lang="en-US" sz="2400" dirty="0">
                  <a:solidFill>
                    <a:schemeClr val="tx1"/>
                  </a:solidFill>
                </a:rPr>
                <a:t>,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trimestrales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30984" y="2709261"/>
              <a:ext cx="8326793" cy="440994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9728" tIns="109728" rIns="109728" bIns="109728" rtlCol="0" anchor="t">
              <a:spAutoFit/>
            </a:bodyPr>
            <a:lstStyle/>
            <a:p>
              <a:r>
                <a:rPr lang="en-US" sz="2400" dirty="0" err="1">
                  <a:solidFill>
                    <a:schemeClr val="tx1"/>
                  </a:solidFill>
                </a:rPr>
                <a:t>Profesionalización</a:t>
              </a:r>
              <a:r>
                <a:rPr lang="en-US" sz="2400" dirty="0">
                  <a:solidFill>
                    <a:schemeClr val="tx1"/>
                  </a:solidFill>
                </a:rPr>
                <a:t> del Sector </a:t>
              </a:r>
              <a:r>
                <a:rPr lang="en-US" sz="2400" dirty="0" err="1">
                  <a:solidFill>
                    <a:schemeClr val="tx1"/>
                  </a:solidFill>
                </a:rPr>
                <a:t>Intermediario</a:t>
              </a:r>
              <a:r>
                <a:rPr lang="en-US" sz="2400" dirty="0">
                  <a:solidFill>
                    <a:schemeClr val="tx1"/>
                  </a:solidFill>
                </a:rPr>
                <a:t> y </a:t>
              </a:r>
              <a:r>
                <a:rPr lang="en-US" sz="2400" dirty="0" smtClean="0">
                  <a:solidFill>
                    <a:schemeClr val="tx1"/>
                  </a:solidFill>
                </a:rPr>
                <a:t>Personal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Regulador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30984" y="3221055"/>
              <a:ext cx="8326793" cy="71661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9728" tIns="109728" rIns="109728" bIns="109728" rtlCol="0" anchor="t">
              <a:spAutoFit/>
            </a:bodyPr>
            <a:lstStyle/>
            <a:p>
              <a:r>
                <a:rPr lang="en-US" sz="2400" dirty="0" err="1" smtClean="0">
                  <a:solidFill>
                    <a:schemeClr val="tx1"/>
                  </a:solidFill>
                </a:rPr>
                <a:t>Habilitación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</a:rPr>
                <a:t>del Centro </a:t>
              </a:r>
              <a:r>
                <a:rPr lang="en-US" sz="2400" dirty="0" err="1">
                  <a:solidFill>
                    <a:schemeClr val="tx1"/>
                  </a:solidFill>
                </a:rPr>
                <a:t>Internacional</a:t>
              </a:r>
              <a:r>
                <a:rPr lang="en-US" sz="2400" dirty="0">
                  <a:solidFill>
                    <a:schemeClr val="tx1"/>
                  </a:solidFill>
                </a:rPr>
                <a:t> de </a:t>
              </a:r>
              <a:r>
                <a:rPr lang="en-US" sz="2400" dirty="0" err="1">
                  <a:solidFill>
                    <a:schemeClr val="tx1"/>
                  </a:solidFill>
                </a:rPr>
                <a:t>Seguros</a:t>
              </a:r>
              <a:r>
                <a:rPr lang="en-US" sz="2400" dirty="0">
                  <a:solidFill>
                    <a:schemeClr val="tx1"/>
                  </a:solidFill>
                </a:rPr>
                <a:t> y </a:t>
              </a:r>
              <a:r>
                <a:rPr lang="en-US" sz="2400" dirty="0" err="1">
                  <a:solidFill>
                    <a:schemeClr val="tx1"/>
                  </a:solidFill>
                </a:rPr>
                <a:t>su</a:t>
              </a:r>
              <a:r>
                <a:rPr lang="en-US" sz="2400" dirty="0">
                  <a:solidFill>
                    <a:schemeClr val="tx1"/>
                  </a:solidFill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</a:rPr>
                <a:t>Interacción</a:t>
              </a:r>
              <a:r>
                <a:rPr lang="en-US" sz="2400" dirty="0">
                  <a:solidFill>
                    <a:schemeClr val="tx1"/>
                  </a:solidFill>
                </a:rPr>
                <a:t> con </a:t>
              </a:r>
              <a:r>
                <a:rPr lang="en-US" sz="2400" dirty="0" err="1">
                  <a:solidFill>
                    <a:schemeClr val="tx1"/>
                  </a:solidFill>
                </a:rPr>
                <a:t>jurisdicciones</a:t>
              </a:r>
              <a:r>
                <a:rPr lang="en-US" sz="2400" dirty="0">
                  <a:solidFill>
                    <a:schemeClr val="tx1"/>
                  </a:solidFill>
                </a:rPr>
                <a:t> </a:t>
              </a:r>
              <a:r>
                <a:rPr lang="en-US" sz="2400" dirty="0" smtClean="0">
                  <a:solidFill>
                    <a:schemeClr val="tx1"/>
                  </a:solidFill>
                </a:rPr>
                <a:t>LATAM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7" name="Picture 16" descr="sello editad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6460" y="6179722"/>
            <a:ext cx="645307" cy="66712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50799"/>
          </a:xfrm>
        </p:spPr>
        <p:txBody>
          <a:bodyPr/>
          <a:lstStyle/>
          <a:p>
            <a:r>
              <a:rPr lang="en-US" dirty="0" err="1"/>
              <a:t>Medidas</a:t>
            </a:r>
            <a:r>
              <a:rPr lang="en-US" dirty="0"/>
              <a:t> </a:t>
            </a:r>
            <a:r>
              <a:rPr lang="en-US" dirty="0" err="1"/>
              <a:t>Regulatorias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1"/>
            <a:ext cx="10972800" cy="406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200" dirty="0" err="1">
                <a:solidFill>
                  <a:schemeClr val="bg1"/>
                </a:solidFill>
              </a:rPr>
              <a:t>Oficina</a:t>
            </a:r>
            <a:r>
              <a:rPr lang="en-US" sz="3200" dirty="0">
                <a:solidFill>
                  <a:schemeClr val="bg1"/>
                </a:solidFill>
              </a:rPr>
              <a:t> del </a:t>
            </a:r>
            <a:r>
              <a:rPr lang="en-US" sz="3200" dirty="0" err="1">
                <a:solidFill>
                  <a:schemeClr val="bg1"/>
                </a:solidFill>
              </a:rPr>
              <a:t>Comisionado</a:t>
            </a:r>
            <a:r>
              <a:rPr lang="en-US" sz="3200" dirty="0">
                <a:solidFill>
                  <a:schemeClr val="bg1"/>
                </a:solidFill>
              </a:rPr>
              <a:t> de </a:t>
            </a:r>
            <a:r>
              <a:rPr lang="en-US" sz="3200" dirty="0" err="1">
                <a:solidFill>
                  <a:schemeClr val="bg1"/>
                </a:solidFill>
              </a:rPr>
              <a:t>Seguros</a:t>
            </a:r>
            <a:r>
              <a:rPr lang="en-US" sz="3200" dirty="0">
                <a:solidFill>
                  <a:schemeClr val="bg1"/>
                </a:solidFill>
              </a:rPr>
              <a:t> de Puerto Rico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6056" y="5550932"/>
            <a:ext cx="28448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Ángela</a:t>
            </a:r>
            <a:r>
              <a:rPr lang="en-US" sz="2000" dirty="0"/>
              <a:t> Weyne </a:t>
            </a:r>
            <a:r>
              <a:rPr lang="en-US" sz="2000" dirty="0" err="1"/>
              <a:t>Roig</a:t>
            </a:r>
            <a:endParaRPr lang="en-US" sz="2000" dirty="0"/>
          </a:p>
          <a:p>
            <a:pPr algn="ctr"/>
            <a:r>
              <a:rPr lang="en-US" dirty="0" err="1"/>
              <a:t>Comisionada</a:t>
            </a:r>
            <a:r>
              <a:rPr lang="en-US" dirty="0"/>
              <a:t> de </a:t>
            </a:r>
            <a:r>
              <a:rPr lang="en-US" dirty="0" err="1"/>
              <a:t>Seguros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82857" y="5550932"/>
            <a:ext cx="3585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Rubén Gely Rodríguez</a:t>
            </a:r>
          </a:p>
          <a:p>
            <a:pPr algn="ctr"/>
            <a:r>
              <a:rPr lang="en-US" dirty="0" err="1"/>
              <a:t>Comisionado</a:t>
            </a:r>
            <a:r>
              <a:rPr lang="en-US" dirty="0"/>
              <a:t> </a:t>
            </a:r>
            <a:r>
              <a:rPr lang="en-US" dirty="0" err="1"/>
              <a:t>Auxiliar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Supervisión</a:t>
            </a:r>
            <a:r>
              <a:rPr lang="en-US" dirty="0"/>
              <a:t> y </a:t>
            </a:r>
            <a:r>
              <a:rPr lang="en-US" dirty="0" err="1"/>
              <a:t>Cumplimiento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4972" y="4064184"/>
            <a:ext cx="37882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  <a:t>GRACIAS</a:t>
            </a:r>
            <a:endParaRPr lang="en-US" sz="4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Picture 7" descr="sello editad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228" y="2507550"/>
            <a:ext cx="1505716" cy="155663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1364684" y="6185958"/>
            <a:ext cx="783771" cy="6720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1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408" y="1164881"/>
            <a:ext cx="651648" cy="4361479"/>
          </a:xfrm>
        </p:spPr>
        <p:txBody>
          <a:bodyPr vert="wordArtVert">
            <a:noAutofit/>
          </a:bodyPr>
          <a:lstStyle/>
          <a:p>
            <a:r>
              <a:rPr lang="en-US" sz="3200" dirty="0" smtClean="0"/>
              <a:t>Agenda</a:t>
            </a:r>
            <a:endParaRPr lang="en-US" sz="32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860027" y="1290315"/>
            <a:ext cx="8326799" cy="4644571"/>
            <a:chOff x="3030979" y="1251866"/>
            <a:chExt cx="8326799" cy="3466101"/>
          </a:xfrm>
        </p:grpSpPr>
        <p:sp>
          <p:nvSpPr>
            <p:cNvPr id="5" name="Rectangle 4"/>
            <p:cNvSpPr/>
            <p:nvPr/>
          </p:nvSpPr>
          <p:spPr>
            <a:xfrm>
              <a:off x="3030979" y="1251866"/>
              <a:ext cx="8326793" cy="43704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9728" tIns="109728" rIns="109728" bIns="109728" rtlCol="0" anchor="t">
              <a:spAutoFit/>
            </a:bodyPr>
            <a:lstStyle/>
            <a:p>
              <a:pPr lvl="0"/>
              <a:r>
                <a:rPr lang="en-US" sz="2400" dirty="0" err="1" smtClean="0">
                  <a:solidFill>
                    <a:schemeClr val="tx1"/>
                  </a:solidFill>
                </a:rPr>
                <a:t>Revisión</a:t>
              </a:r>
              <a:r>
                <a:rPr lang="en-US" sz="2400" dirty="0" smtClean="0">
                  <a:solidFill>
                    <a:schemeClr val="tx1"/>
                  </a:solidFill>
                </a:rPr>
                <a:t> del Mercado de Puerto Rico 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30985" y="1688909"/>
              <a:ext cx="8326793" cy="43704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9728" tIns="109728" rIns="109728" bIns="109728" rtlCol="0" anchor="t">
              <a:spAutoFit/>
            </a:bodyPr>
            <a:lstStyle/>
            <a:p>
              <a:pPr lvl="0"/>
              <a:r>
                <a:rPr lang="en-US" sz="2400" dirty="0" err="1" smtClean="0">
                  <a:solidFill>
                    <a:schemeClr val="tx1"/>
                  </a:solidFill>
                </a:rPr>
                <a:t>Perfil</a:t>
              </a:r>
              <a:r>
                <a:rPr lang="en-US" sz="2400" dirty="0" smtClean="0">
                  <a:solidFill>
                    <a:schemeClr val="tx1"/>
                  </a:solidFill>
                </a:rPr>
                <a:t> del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Reaseguro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por</a:t>
              </a:r>
              <a:r>
                <a:rPr lang="en-US" sz="2400" dirty="0" smtClean="0">
                  <a:solidFill>
                    <a:schemeClr val="tx1"/>
                  </a:solidFill>
                </a:rPr>
                <a:t> Sector – L&amp;D, P&amp;C 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030985" y="2196415"/>
              <a:ext cx="8326793" cy="43704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9728" tIns="109728" rIns="109728" bIns="109728" rtlCol="0" anchor="t">
              <a:spAutoFit/>
            </a:bodyPr>
            <a:lstStyle/>
            <a:p>
              <a:pPr lvl="0"/>
              <a:r>
                <a:rPr lang="en-US" sz="2400" dirty="0" err="1" smtClean="0">
                  <a:solidFill>
                    <a:schemeClr val="tx1"/>
                  </a:solidFill>
                </a:rPr>
                <a:t>Tendencias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30984" y="2709261"/>
              <a:ext cx="8326793" cy="43704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9728" tIns="109728" rIns="109728" bIns="109728" rtlCol="0" anchor="t">
              <a:spAutoFit/>
            </a:bodyPr>
            <a:lstStyle/>
            <a:p>
              <a:pPr lvl="0"/>
              <a:r>
                <a:rPr lang="en-US" sz="2400" dirty="0" smtClean="0">
                  <a:solidFill>
                    <a:schemeClr val="tx1"/>
                  </a:solidFill>
                </a:rPr>
                <a:t>Inquietudes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Regulatorias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30984" y="3221055"/>
              <a:ext cx="8326793" cy="43704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9728" tIns="109728" rIns="109728" bIns="109728" rtlCol="0" anchor="t">
              <a:spAutoFit/>
            </a:bodyPr>
            <a:lstStyle/>
            <a:p>
              <a:pPr lvl="0"/>
              <a:r>
                <a:rPr lang="en-US" sz="2400" dirty="0" smtClean="0">
                  <a:solidFill>
                    <a:schemeClr val="tx1"/>
                  </a:solidFill>
                </a:rPr>
                <a:t>        - Macro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Económicas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30980" y="3739698"/>
              <a:ext cx="8326793" cy="43704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9728" tIns="109728" rIns="109728" bIns="109728" rtlCol="0" anchor="t">
              <a:spAutoFit/>
            </a:bodyPr>
            <a:lstStyle/>
            <a:p>
              <a:pPr lvl="0"/>
              <a:r>
                <a:rPr lang="en-US" sz="2400" dirty="0" smtClean="0">
                  <a:solidFill>
                    <a:schemeClr val="tx1"/>
                  </a:solidFill>
                </a:rPr>
                <a:t>        - Micro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Económicas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030983" y="4280924"/>
              <a:ext cx="8326793" cy="43704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9728" tIns="109728" rIns="109728" bIns="109728" rtlCol="0" anchor="t">
              <a:spAutoFit/>
            </a:bodyPr>
            <a:lstStyle/>
            <a:p>
              <a:pPr lvl="0"/>
              <a:r>
                <a:rPr lang="en-US" sz="2400" dirty="0" err="1" smtClean="0">
                  <a:solidFill>
                    <a:schemeClr val="tx1"/>
                  </a:solidFill>
                </a:rPr>
                <a:t>Medidas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Regulatorias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7" name="Picture 16" descr="sello editad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6460" y="6179722"/>
            <a:ext cx="645307" cy="667129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979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9" y="628058"/>
            <a:ext cx="11029616" cy="988332"/>
          </a:xfrm>
        </p:spPr>
        <p:txBody>
          <a:bodyPr>
            <a:normAutofit/>
          </a:bodyPr>
          <a:lstStyle/>
          <a:p>
            <a:r>
              <a:rPr lang="en-US" dirty="0" smtClean="0"/>
              <a:t>Puerto Rico: Mercado de </a:t>
            </a:r>
            <a:r>
              <a:rPr lang="en-US" dirty="0" err="1" smtClean="0"/>
              <a:t>Seguros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7679049"/>
              </p:ext>
            </p:extLst>
          </p:nvPr>
        </p:nvGraphicFramePr>
        <p:xfrm>
          <a:off x="364088" y="2140857"/>
          <a:ext cx="11292116" cy="3962447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3073679"/>
                <a:gridCol w="2035719"/>
                <a:gridCol w="1991143"/>
                <a:gridCol w="2050580"/>
                <a:gridCol w="2140995"/>
              </a:tblGrid>
              <a:tr h="463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2000" baseline="0" dirty="0" smtClean="0">
                          <a:effectLst/>
                        </a:rPr>
                        <a:t>Prima Suscrita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Domésticos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2000" dirty="0" smtClean="0">
                          <a:effectLst/>
                        </a:rPr>
                        <a:t>Ext.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2000" dirty="0" err="1" smtClean="0">
                          <a:effectLst/>
                        </a:rPr>
                        <a:t>Lineas</a:t>
                      </a:r>
                      <a:r>
                        <a:rPr lang="es-PR" sz="2000" dirty="0" smtClean="0">
                          <a:effectLst/>
                        </a:rPr>
                        <a:t> Excedentes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</a:tr>
              <a:tr h="4630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</a:tr>
              <a:tr h="3969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Vida y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</a:rPr>
                        <a:t>Anualidades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2000" dirty="0">
                          <a:effectLst/>
                        </a:rPr>
                        <a:t>$</a:t>
                      </a:r>
                      <a:r>
                        <a:rPr lang="es-PR" sz="2000" dirty="0" smtClean="0">
                          <a:effectLst/>
                        </a:rPr>
                        <a:t>423.6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2000" dirty="0">
                          <a:effectLst/>
                        </a:rPr>
                        <a:t>$</a:t>
                      </a:r>
                      <a:r>
                        <a:rPr lang="es-PR" sz="2000" dirty="0" smtClean="0">
                          <a:effectLst/>
                        </a:rPr>
                        <a:t>629.4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2000" dirty="0">
                          <a:effectLst/>
                        </a:rPr>
                        <a:t>$0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2000" dirty="0">
                          <a:effectLst/>
                        </a:rPr>
                        <a:t>$</a:t>
                      </a:r>
                      <a:r>
                        <a:rPr lang="es-PR" sz="2000" dirty="0" smtClean="0">
                          <a:effectLst/>
                        </a:rPr>
                        <a:t>1,053.0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</a:tr>
              <a:tr h="3969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</a:tr>
              <a:tr h="3969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Salud</a:t>
                      </a:r>
                      <a:r>
                        <a:rPr lang="en-US" sz="2000" dirty="0" smtClean="0">
                          <a:effectLst/>
                        </a:rPr>
                        <a:t> e </a:t>
                      </a:r>
                      <a:r>
                        <a:rPr lang="en-US" sz="2000" dirty="0" err="1" smtClean="0">
                          <a:effectLst/>
                        </a:rPr>
                        <a:t>Incapacidad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7,462.8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137.3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.8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7,600.9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</a:tr>
              <a:tr h="3969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</a:tr>
              <a:tr h="3969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2000" dirty="0" smtClean="0">
                          <a:effectLst/>
                        </a:rPr>
                        <a:t>Propiedad y Contingencia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1,633.7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230.9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22.3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1,886.9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</a:tr>
              <a:tr h="2439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</a:tr>
              <a:tr h="4630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</a:t>
                      </a:r>
                      <a:r>
                        <a:rPr lang="en-US" sz="2000" dirty="0" smtClean="0">
                          <a:effectLst/>
                        </a:rPr>
                        <a:t>9,520.1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</a:t>
                      </a:r>
                      <a:r>
                        <a:rPr lang="en-US" sz="2000" dirty="0" smtClean="0">
                          <a:effectLst/>
                        </a:rPr>
                        <a:t>997.6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$23.1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</a:t>
                      </a:r>
                      <a:r>
                        <a:rPr lang="en-US" sz="2000" dirty="0" smtClean="0">
                          <a:effectLst/>
                        </a:rPr>
                        <a:t>10,540.8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916" marR="91916" marT="0" marB="0" anchor="ctr"/>
                </a:tc>
              </a:tr>
            </a:tbl>
          </a:graphicData>
        </a:graphic>
      </p:graphicFrame>
      <p:pic>
        <p:nvPicPr>
          <p:cNvPr id="6" name="Picture 5" descr="sello editad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6460" y="6179722"/>
            <a:ext cx="645307" cy="667129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4880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err="1" smtClean="0"/>
              <a:t>Desarrollo</a:t>
            </a:r>
            <a:r>
              <a:rPr lang="en-US" dirty="0" smtClean="0"/>
              <a:t> </a:t>
            </a:r>
            <a:r>
              <a:rPr lang="en-US" dirty="0" err="1" smtClean="0"/>
              <a:t>Reciente</a:t>
            </a:r>
            <a:r>
              <a:rPr lang="en-US" dirty="0" smtClean="0"/>
              <a:t> de Prima </a:t>
            </a:r>
            <a:r>
              <a:rPr lang="en-US" dirty="0" err="1" smtClean="0"/>
              <a:t>Suscrita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252377"/>
              </p:ext>
            </p:extLst>
          </p:nvPr>
        </p:nvGraphicFramePr>
        <p:xfrm>
          <a:off x="597224" y="2098623"/>
          <a:ext cx="11029951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9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476349"/>
              </p:ext>
            </p:extLst>
          </p:nvPr>
        </p:nvGraphicFramePr>
        <p:xfrm>
          <a:off x="449944" y="1884918"/>
          <a:ext cx="11364389" cy="4128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22401" y="4555836"/>
            <a:ext cx="580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3143" y="950466"/>
            <a:ext cx="8046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NÚMERO DE ASEGURADORES POR SECTOR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04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554162"/>
          </a:xfrm>
        </p:spPr>
        <p:txBody>
          <a:bodyPr>
            <a:normAutofit/>
          </a:bodyPr>
          <a:lstStyle/>
          <a:p>
            <a:r>
              <a:rPr lang="en-US" dirty="0" err="1" smtClean="0"/>
              <a:t>Impacto</a:t>
            </a:r>
            <a:r>
              <a:rPr lang="en-US" dirty="0" smtClean="0"/>
              <a:t> de </a:t>
            </a:r>
            <a:r>
              <a:rPr lang="en-US" dirty="0" err="1" smtClean="0"/>
              <a:t>Reaseguro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Negocio</a:t>
            </a:r>
            <a:r>
              <a:rPr lang="en-US" dirty="0" smtClean="0"/>
              <a:t> </a:t>
            </a:r>
            <a:r>
              <a:rPr lang="en-US" dirty="0" err="1" smtClean="0"/>
              <a:t>Suscrito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Aseguradores</a:t>
            </a:r>
            <a:r>
              <a:rPr lang="en-US" dirty="0" smtClean="0"/>
              <a:t> </a:t>
            </a:r>
            <a:r>
              <a:rPr lang="en-US" dirty="0" err="1" smtClean="0"/>
              <a:t>Domesticos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159135"/>
              </p:ext>
            </p:extLst>
          </p:nvPr>
        </p:nvGraphicFramePr>
        <p:xfrm>
          <a:off x="1074057" y="2438399"/>
          <a:ext cx="9855200" cy="3164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040"/>
                <a:gridCol w="1971040"/>
                <a:gridCol w="1971040"/>
                <a:gridCol w="1971040"/>
                <a:gridCol w="1971040"/>
              </a:tblGrid>
              <a:tr h="1054705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Sector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Negocio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Directo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Reaseguro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Asumido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Reaseguro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Cedido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>
                    <a:solidFill>
                      <a:schemeClr val="accent2"/>
                    </a:solidFill>
                  </a:tcPr>
                </a:tc>
              </a:tr>
              <a:tr h="1054705">
                <a:tc>
                  <a:txBody>
                    <a:bodyPr/>
                    <a:lstStyle/>
                    <a:p>
                      <a:r>
                        <a:rPr lang="en-US" dirty="0" smtClean="0"/>
                        <a:t>L &amp; D</a:t>
                      </a:r>
                      <a:endParaRPr lang="en-US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1,011.4</a:t>
                      </a:r>
                      <a:endParaRPr lang="en-US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109.8</a:t>
                      </a:r>
                      <a:endParaRPr lang="en-US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903.2</a:t>
                      </a:r>
                      <a:endParaRPr lang="en-US" dirty="0"/>
                    </a:p>
                  </a:txBody>
                  <a:tcPr marL="121920" marR="121920" anchor="ctr"/>
                </a:tc>
              </a:tr>
              <a:tr h="1054705">
                <a:tc>
                  <a:txBody>
                    <a:bodyPr/>
                    <a:lstStyle/>
                    <a:p>
                      <a:r>
                        <a:rPr lang="en-US" dirty="0" smtClean="0"/>
                        <a:t>P &amp; C</a:t>
                      </a:r>
                      <a:endParaRPr lang="en-US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1,660.5</a:t>
                      </a:r>
                      <a:endParaRPr lang="en-US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48.3</a:t>
                      </a:r>
                      <a:endParaRPr lang="en-US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640.5</a:t>
                      </a:r>
                      <a:endParaRPr lang="en-US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1,068.3</a:t>
                      </a:r>
                      <a:endParaRPr lang="en-US" dirty="0"/>
                    </a:p>
                  </a:txBody>
                  <a:tcPr marL="121920" marR="1219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09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028" y="693057"/>
            <a:ext cx="109728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Cesiones</a:t>
            </a:r>
            <a:r>
              <a:rPr lang="en-US" dirty="0" smtClean="0"/>
              <a:t> y </a:t>
            </a:r>
            <a:r>
              <a:rPr lang="en-US" dirty="0" err="1" smtClean="0"/>
              <a:t>Recobros</a:t>
            </a:r>
            <a:r>
              <a:rPr lang="en-US" dirty="0" smtClean="0"/>
              <a:t>: P &amp; 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40938"/>
              </p:ext>
            </p:extLst>
          </p:nvPr>
        </p:nvGraphicFramePr>
        <p:xfrm>
          <a:off x="551543" y="2031253"/>
          <a:ext cx="11146970" cy="4135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3142"/>
                <a:gridCol w="2300603"/>
                <a:gridCol w="2300603"/>
                <a:gridCol w="1780229"/>
                <a:gridCol w="1862393"/>
              </a:tblGrid>
              <a:tr h="228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>
                    <a:solidFill>
                      <a:schemeClr val="accent2"/>
                    </a:solidFill>
                  </a:tcPr>
                </a:tc>
              </a:tr>
              <a:tr h="761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</a:rPr>
                        <a:t>Prima </a:t>
                      </a:r>
                      <a:r>
                        <a:rPr lang="en-US" sz="1600" b="0" dirty="0" err="1" smtClean="0">
                          <a:effectLst/>
                        </a:rPr>
                        <a:t>Cedida-Afiliada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231,824,038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226,599,449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198,461,327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170,765,407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</a:tr>
              <a:tr h="761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</a:rPr>
                        <a:t>Prima </a:t>
                      </a:r>
                      <a:r>
                        <a:rPr lang="en-US" sz="1600" b="0" dirty="0" err="1" smtClean="0">
                          <a:effectLst/>
                        </a:rPr>
                        <a:t>Cedida</a:t>
                      </a:r>
                      <a:r>
                        <a:rPr lang="en-US" sz="1600" b="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</a:rPr>
                        <a:t>No </a:t>
                      </a:r>
                      <a:r>
                        <a:rPr lang="en-US" sz="1600" b="0" dirty="0" err="1" smtClean="0">
                          <a:effectLst/>
                        </a:rPr>
                        <a:t>Afiliada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381,255,447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387,374,842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365,067,092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406,559,752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</a:tr>
              <a:tr h="808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r>
                        <a:rPr lang="en-US" sz="1600" b="0" dirty="0" smtClean="0">
                          <a:effectLst/>
                        </a:rPr>
                        <a:t>Total </a:t>
                      </a:r>
                      <a:r>
                        <a:rPr lang="en-US" sz="1600" b="0" dirty="0" err="1" smtClean="0">
                          <a:effectLst/>
                        </a:rPr>
                        <a:t>Cesiones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613,079,485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   </a:t>
                      </a:r>
                      <a:r>
                        <a:rPr lang="en-US" sz="1400" dirty="0">
                          <a:effectLst/>
                        </a:rPr>
                        <a:t>613,974,291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563,528,419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577,325,159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</a:tr>
              <a:tr h="762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 smtClean="0">
                          <a:effectLst/>
                        </a:rPr>
                        <a:t>Recobros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92,247,831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</a:t>
                      </a:r>
                      <a:r>
                        <a:rPr lang="en-US" sz="1400" dirty="0" smtClean="0">
                          <a:effectLst/>
                        </a:rPr>
                        <a:t>106,631,514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112,421,297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</a:t>
                      </a:r>
                      <a:r>
                        <a:rPr lang="en-US" sz="1400" dirty="0" smtClean="0">
                          <a:effectLst/>
                        </a:rPr>
                        <a:t>163,263,192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</a:tr>
              <a:tr h="761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% </a:t>
                      </a:r>
                      <a:r>
                        <a:rPr lang="en-US" sz="1600" b="0" dirty="0" smtClean="0">
                          <a:effectLst/>
                        </a:rPr>
                        <a:t>de </a:t>
                      </a:r>
                      <a:r>
                        <a:rPr lang="en-US" sz="1600" b="0" dirty="0" err="1" smtClean="0">
                          <a:effectLst/>
                        </a:rPr>
                        <a:t>Recobros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15.5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17.4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20.0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28.3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27" marR="6872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01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572" y="652009"/>
            <a:ext cx="10972800" cy="792162"/>
          </a:xfrm>
        </p:spPr>
        <p:txBody>
          <a:bodyPr/>
          <a:lstStyle/>
          <a:p>
            <a:r>
              <a:rPr lang="en-US" dirty="0" err="1" smtClean="0"/>
              <a:t>Reaseguro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: P &amp; C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84057356"/>
              </p:ext>
            </p:extLst>
          </p:nvPr>
        </p:nvGraphicFramePr>
        <p:xfrm>
          <a:off x="464457" y="1941285"/>
          <a:ext cx="5776686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58603458"/>
              </p:ext>
            </p:extLst>
          </p:nvPr>
        </p:nvGraphicFramePr>
        <p:xfrm>
          <a:off x="5486400" y="3810000"/>
          <a:ext cx="6299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751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086" y="681039"/>
            <a:ext cx="10972800" cy="792162"/>
          </a:xfrm>
        </p:spPr>
        <p:txBody>
          <a:bodyPr>
            <a:normAutofit/>
          </a:bodyPr>
          <a:lstStyle/>
          <a:p>
            <a:r>
              <a:rPr lang="en-US" dirty="0" err="1" smtClean="0"/>
              <a:t>Reaseguro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: Vida e </a:t>
            </a:r>
            <a:r>
              <a:rPr lang="en-US" dirty="0" err="1" smtClean="0"/>
              <a:t>Incapacidad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18259667"/>
              </p:ext>
            </p:extLst>
          </p:nvPr>
        </p:nvGraphicFramePr>
        <p:xfrm>
          <a:off x="145142" y="2071914"/>
          <a:ext cx="6604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17052533"/>
              </p:ext>
            </p:extLst>
          </p:nvPr>
        </p:nvGraphicFramePr>
        <p:xfrm>
          <a:off x="5486400" y="3410857"/>
          <a:ext cx="6299200" cy="3294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16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2157</TotalTime>
  <Words>438</Words>
  <Application>Microsoft Office PowerPoint</Application>
  <PresentationFormat>Panorámica</PresentationFormat>
  <Paragraphs>185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Calibri</vt:lpstr>
      <vt:lpstr>Gill Sans MT</vt:lpstr>
      <vt:lpstr>Times New Roman</vt:lpstr>
      <vt:lpstr>Wingdings 2</vt:lpstr>
      <vt:lpstr>Dividend</vt:lpstr>
      <vt:lpstr> Experiencias del Reaseguro  en Puerto Rico</vt:lpstr>
      <vt:lpstr>Agenda</vt:lpstr>
      <vt:lpstr>Puerto Rico: Mercado de Seguros  </vt:lpstr>
      <vt:lpstr>Desarrollo Reciente de Prima Suscrita</vt:lpstr>
      <vt:lpstr>Presentación de PowerPoint</vt:lpstr>
      <vt:lpstr>Impacto de Reaseguro en Negocio Suscrito por Aseguradores Domesticos</vt:lpstr>
      <vt:lpstr> Cesiones y Recobros: P &amp; C</vt:lpstr>
      <vt:lpstr>Reaseguro por Tipo: P &amp; C</vt:lpstr>
      <vt:lpstr>Reaseguro por Tipo: Vida e Incapacidad</vt:lpstr>
      <vt:lpstr>Tendencias Globales</vt:lpstr>
      <vt:lpstr>Inquietudes Regulatorias</vt:lpstr>
      <vt:lpstr>Inquietudes Regulatorias </vt:lpstr>
      <vt:lpstr>Medidas Regulatorias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PUERTO RICO International Insurance Center Presentation to the National association of insurance commissioners  South East Zone</dc:title>
  <dc:creator>Marileana Soto</dc:creator>
  <cp:lastModifiedBy>Lucy Medina</cp:lastModifiedBy>
  <cp:revision>198</cp:revision>
  <cp:lastPrinted>2014-11-17T23:16:31Z</cp:lastPrinted>
  <dcterms:created xsi:type="dcterms:W3CDTF">2014-09-11T18:10:04Z</dcterms:created>
  <dcterms:modified xsi:type="dcterms:W3CDTF">2014-11-17T23:17:41Z</dcterms:modified>
</cp:coreProperties>
</file>