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87"/>
  </p:notesMasterIdLst>
  <p:handoutMasterIdLst>
    <p:handoutMasterId r:id="rId88"/>
  </p:handoutMasterIdLst>
  <p:sldIdLst>
    <p:sldId id="520" r:id="rId3"/>
    <p:sldId id="365" r:id="rId4"/>
    <p:sldId id="358" r:id="rId5"/>
    <p:sldId id="546" r:id="rId6"/>
    <p:sldId id="547" r:id="rId7"/>
    <p:sldId id="548" r:id="rId8"/>
    <p:sldId id="549" r:id="rId9"/>
    <p:sldId id="550" r:id="rId10"/>
    <p:sldId id="551" r:id="rId11"/>
    <p:sldId id="521" r:id="rId12"/>
    <p:sldId id="522" r:id="rId13"/>
    <p:sldId id="523" r:id="rId14"/>
    <p:sldId id="552" r:id="rId15"/>
    <p:sldId id="553" r:id="rId16"/>
    <p:sldId id="554" r:id="rId17"/>
    <p:sldId id="555" r:id="rId18"/>
    <p:sldId id="556" r:id="rId19"/>
    <p:sldId id="557" r:id="rId20"/>
    <p:sldId id="558" r:id="rId21"/>
    <p:sldId id="559" r:id="rId22"/>
    <p:sldId id="560" r:id="rId23"/>
    <p:sldId id="524" r:id="rId24"/>
    <p:sldId id="561" r:id="rId25"/>
    <p:sldId id="525" r:id="rId26"/>
    <p:sldId id="562" r:id="rId27"/>
    <p:sldId id="563" r:id="rId28"/>
    <p:sldId id="564" r:id="rId29"/>
    <p:sldId id="565" r:id="rId30"/>
    <p:sldId id="526" r:id="rId31"/>
    <p:sldId id="576" r:id="rId32"/>
    <p:sldId id="577" r:id="rId33"/>
    <p:sldId id="570" r:id="rId34"/>
    <p:sldId id="571" r:id="rId35"/>
    <p:sldId id="572" r:id="rId36"/>
    <p:sldId id="527" r:id="rId37"/>
    <p:sldId id="575" r:id="rId38"/>
    <p:sldId id="528" r:id="rId39"/>
    <p:sldId id="529" r:id="rId40"/>
    <p:sldId id="580" r:id="rId41"/>
    <p:sldId id="581" r:id="rId42"/>
    <p:sldId id="578" r:id="rId43"/>
    <p:sldId id="530" r:id="rId44"/>
    <p:sldId id="579" r:id="rId45"/>
    <p:sldId id="531" r:id="rId46"/>
    <p:sldId id="590" r:id="rId47"/>
    <p:sldId id="532" r:id="rId48"/>
    <p:sldId id="583" r:id="rId49"/>
    <p:sldId id="584" r:id="rId50"/>
    <p:sldId id="585" r:id="rId51"/>
    <p:sldId id="586" r:id="rId52"/>
    <p:sldId id="533" r:id="rId53"/>
    <p:sldId id="595" r:id="rId54"/>
    <p:sldId id="582" r:id="rId55"/>
    <p:sldId id="534" r:id="rId56"/>
    <p:sldId id="596" r:id="rId57"/>
    <p:sldId id="536" r:id="rId58"/>
    <p:sldId id="599" r:id="rId59"/>
    <p:sldId id="597" r:id="rId60"/>
    <p:sldId id="598" r:id="rId61"/>
    <p:sldId id="535" r:id="rId62"/>
    <p:sldId id="587" r:id="rId63"/>
    <p:sldId id="537" r:id="rId64"/>
    <p:sldId id="538" r:id="rId65"/>
    <p:sldId id="601" r:id="rId66"/>
    <p:sldId id="539" r:id="rId67"/>
    <p:sldId id="602" r:id="rId68"/>
    <p:sldId id="540" r:id="rId69"/>
    <p:sldId id="588" r:id="rId70"/>
    <p:sldId id="541" r:id="rId71"/>
    <p:sldId id="542" r:id="rId72"/>
    <p:sldId id="604" r:id="rId73"/>
    <p:sldId id="605" r:id="rId74"/>
    <p:sldId id="603" r:id="rId75"/>
    <p:sldId id="543" r:id="rId76"/>
    <p:sldId id="589" r:id="rId77"/>
    <p:sldId id="606" r:id="rId78"/>
    <p:sldId id="607" r:id="rId79"/>
    <p:sldId id="608" r:id="rId80"/>
    <p:sldId id="609" r:id="rId81"/>
    <p:sldId id="610" r:id="rId82"/>
    <p:sldId id="611" r:id="rId83"/>
    <p:sldId id="612" r:id="rId84"/>
    <p:sldId id="613" r:id="rId85"/>
    <p:sldId id="545" r:id="rId86"/>
  </p:sldIdLst>
  <p:sldSz cx="9144000" cy="6858000" type="screen4x3"/>
  <p:notesSz cx="6662738" cy="9926638"/>
  <p:custDataLst>
    <p:tags r:id="rId8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E5B"/>
    <a:srgbClr val="69A0D9"/>
    <a:srgbClr val="7DA0D9"/>
    <a:srgbClr val="CF942B"/>
    <a:srgbClr val="718571"/>
    <a:srgbClr val="EFDB91"/>
    <a:srgbClr val="8A3000"/>
    <a:srgbClr val="91B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8" autoAdjust="0"/>
    <p:restoredTop sz="68010" autoAdjust="0"/>
  </p:normalViewPr>
  <p:slideViewPr>
    <p:cSldViewPr>
      <p:cViewPr varScale="1">
        <p:scale>
          <a:sx n="75" d="100"/>
          <a:sy n="75" d="100"/>
        </p:scale>
        <p:origin x="2310" y="7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6" y="-96"/>
      </p:cViewPr>
      <p:guideLst>
        <p:guide orient="horz" pos="3127"/>
        <p:guide pos="209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gs" Target="tags/tag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E0984-224F-4695-B802-A37360970E8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4A4E0D93-DF9F-4A61-9A5D-14096BECC951}">
      <dgm:prSet phldrT="[Text]"/>
      <dgm:spPr>
        <a:solidFill>
          <a:schemeClr val="accent1">
            <a:lumMod val="50000"/>
          </a:schemeClr>
        </a:solidFill>
      </dgm:spPr>
      <dgm:t>
        <a:bodyPr/>
        <a:lstStyle/>
        <a:p>
          <a:pPr algn="ctr"/>
          <a:r>
            <a:rPr lang="en-US" dirty="0" smtClean="0"/>
            <a:t>Pressure</a:t>
          </a:r>
          <a:endParaRPr lang="en-US" dirty="0"/>
        </a:p>
      </dgm:t>
    </dgm:pt>
    <dgm:pt modelId="{ED902626-FE05-44B2-8059-EEBBA11BC181}" type="parTrans" cxnId="{0AC8C26B-B851-4D87-98C1-FE766C6CF156}">
      <dgm:prSet/>
      <dgm:spPr/>
      <dgm:t>
        <a:bodyPr/>
        <a:lstStyle/>
        <a:p>
          <a:pPr algn="ctr"/>
          <a:endParaRPr lang="en-US"/>
        </a:p>
      </dgm:t>
    </dgm:pt>
    <dgm:pt modelId="{1D4603E1-27E8-48BB-B3F8-FD4C02C077A3}" type="sibTrans" cxnId="{0AC8C26B-B851-4D87-98C1-FE766C6CF156}">
      <dgm:prSet/>
      <dgm:spPr>
        <a:solidFill>
          <a:schemeClr val="bg2">
            <a:lumMod val="75000"/>
          </a:schemeClr>
        </a:solidFill>
      </dgm:spPr>
      <dgm:t>
        <a:bodyPr/>
        <a:lstStyle/>
        <a:p>
          <a:pPr algn="ctr"/>
          <a:endParaRPr lang="en-US" dirty="0"/>
        </a:p>
      </dgm:t>
    </dgm:pt>
    <dgm:pt modelId="{BECFF6B1-A6F4-48C5-92BA-BAF7279A8B3C}">
      <dgm:prSet phldrT="[Text]"/>
      <dgm:spPr>
        <a:solidFill>
          <a:schemeClr val="accent2">
            <a:lumMod val="75000"/>
          </a:schemeClr>
        </a:solidFill>
      </dgm:spPr>
      <dgm:t>
        <a:bodyPr/>
        <a:lstStyle/>
        <a:p>
          <a:pPr algn="ctr"/>
          <a:r>
            <a:rPr lang="en-US" dirty="0" smtClean="0"/>
            <a:t>Rationalization</a:t>
          </a:r>
          <a:endParaRPr lang="en-US" dirty="0"/>
        </a:p>
      </dgm:t>
    </dgm:pt>
    <dgm:pt modelId="{7C5F1ECA-F49C-4F18-A694-652E25540C7D}" type="parTrans" cxnId="{F07D93AF-AA62-4E27-AE5A-43A9CB141B81}">
      <dgm:prSet/>
      <dgm:spPr/>
      <dgm:t>
        <a:bodyPr/>
        <a:lstStyle/>
        <a:p>
          <a:pPr algn="ctr"/>
          <a:endParaRPr lang="en-US"/>
        </a:p>
      </dgm:t>
    </dgm:pt>
    <dgm:pt modelId="{7EEDAF97-C96F-494B-B3C0-63FFDD45FDD0}" type="sibTrans" cxnId="{F07D93AF-AA62-4E27-AE5A-43A9CB141B81}">
      <dgm:prSet/>
      <dgm:spPr>
        <a:solidFill>
          <a:schemeClr val="bg2">
            <a:lumMod val="75000"/>
          </a:schemeClr>
        </a:solidFill>
      </dgm:spPr>
      <dgm:t>
        <a:bodyPr/>
        <a:lstStyle/>
        <a:p>
          <a:pPr algn="ctr"/>
          <a:endParaRPr lang="en-US" dirty="0"/>
        </a:p>
      </dgm:t>
    </dgm:pt>
    <dgm:pt modelId="{91212DBA-865A-4457-A5A2-03E16E8EE9CD}">
      <dgm:prSet phldrT="[Text]"/>
      <dgm:spPr>
        <a:solidFill>
          <a:srgbClr val="0070C0"/>
        </a:solidFill>
      </dgm:spPr>
      <dgm:t>
        <a:bodyPr/>
        <a:lstStyle/>
        <a:p>
          <a:pPr algn="ctr"/>
          <a:r>
            <a:rPr lang="en-US" dirty="0" smtClean="0"/>
            <a:t>Opportunity</a:t>
          </a:r>
          <a:endParaRPr lang="en-US" dirty="0"/>
        </a:p>
      </dgm:t>
    </dgm:pt>
    <dgm:pt modelId="{A0B11872-3110-4E9E-84D3-7DD01745A3D4}" type="parTrans" cxnId="{11732085-0CCB-40D3-82D9-D068EFA65DE1}">
      <dgm:prSet/>
      <dgm:spPr/>
      <dgm:t>
        <a:bodyPr/>
        <a:lstStyle/>
        <a:p>
          <a:pPr algn="ctr"/>
          <a:endParaRPr lang="en-US"/>
        </a:p>
      </dgm:t>
    </dgm:pt>
    <dgm:pt modelId="{71B00C23-7A7D-4096-A02B-5EB2E1D4108B}" type="sibTrans" cxnId="{11732085-0CCB-40D3-82D9-D068EFA65DE1}">
      <dgm:prSet/>
      <dgm:spPr>
        <a:solidFill>
          <a:schemeClr val="bg2">
            <a:lumMod val="75000"/>
          </a:schemeClr>
        </a:solidFill>
      </dgm:spPr>
      <dgm:t>
        <a:bodyPr/>
        <a:lstStyle/>
        <a:p>
          <a:pPr algn="ctr"/>
          <a:endParaRPr lang="en-US" dirty="0"/>
        </a:p>
      </dgm:t>
    </dgm:pt>
    <dgm:pt modelId="{BCB15567-B7D5-492E-ACA0-D85F9FBC80ED}" type="pres">
      <dgm:prSet presAssocID="{5E7E0984-224F-4695-B802-A37360970E8B}" presName="Name0" presStyleCnt="0">
        <dgm:presLayoutVars>
          <dgm:dir/>
          <dgm:resizeHandles val="exact"/>
        </dgm:presLayoutVars>
      </dgm:prSet>
      <dgm:spPr/>
      <dgm:t>
        <a:bodyPr/>
        <a:lstStyle/>
        <a:p>
          <a:endParaRPr lang="en-US"/>
        </a:p>
      </dgm:t>
    </dgm:pt>
    <dgm:pt modelId="{19835E85-499E-4681-A172-BE8B8FB5F113}" type="pres">
      <dgm:prSet presAssocID="{4A4E0D93-DF9F-4A61-9A5D-14096BECC951}" presName="node" presStyleLbl="node1" presStyleIdx="0" presStyleCnt="3" custScaleX="89148" custScaleY="144093" custRadScaleRad="78347" custRadScaleInc="2797">
        <dgm:presLayoutVars>
          <dgm:bulletEnabled val="1"/>
        </dgm:presLayoutVars>
      </dgm:prSet>
      <dgm:spPr/>
      <dgm:t>
        <a:bodyPr/>
        <a:lstStyle/>
        <a:p>
          <a:endParaRPr lang="en-US"/>
        </a:p>
      </dgm:t>
    </dgm:pt>
    <dgm:pt modelId="{CED1E938-5027-4F31-A0A1-2BFFC9BDBEAF}" type="pres">
      <dgm:prSet presAssocID="{1D4603E1-27E8-48BB-B3F8-FD4C02C077A3}" presName="sibTrans" presStyleLbl="sibTrans2D1" presStyleIdx="0" presStyleCnt="3" custScaleX="76826"/>
      <dgm:spPr/>
      <dgm:t>
        <a:bodyPr/>
        <a:lstStyle/>
        <a:p>
          <a:endParaRPr lang="en-US"/>
        </a:p>
      </dgm:t>
    </dgm:pt>
    <dgm:pt modelId="{F65A2563-C315-4932-8EC4-B359BFB0E745}" type="pres">
      <dgm:prSet presAssocID="{1D4603E1-27E8-48BB-B3F8-FD4C02C077A3}" presName="connectorText" presStyleLbl="sibTrans2D1" presStyleIdx="0" presStyleCnt="3"/>
      <dgm:spPr/>
      <dgm:t>
        <a:bodyPr/>
        <a:lstStyle/>
        <a:p>
          <a:endParaRPr lang="en-US"/>
        </a:p>
      </dgm:t>
    </dgm:pt>
    <dgm:pt modelId="{563CCDCA-7805-4DEA-8D9F-5854298AEA38}" type="pres">
      <dgm:prSet presAssocID="{BECFF6B1-A6F4-48C5-92BA-BAF7279A8B3C}" presName="node" presStyleLbl="node1" presStyleIdx="1" presStyleCnt="3" custScaleX="89058" custScaleY="150338" custRadScaleRad="78815" custRadScaleInc="-11727">
        <dgm:presLayoutVars>
          <dgm:bulletEnabled val="1"/>
        </dgm:presLayoutVars>
      </dgm:prSet>
      <dgm:spPr/>
      <dgm:t>
        <a:bodyPr/>
        <a:lstStyle/>
        <a:p>
          <a:endParaRPr lang="en-US"/>
        </a:p>
      </dgm:t>
    </dgm:pt>
    <dgm:pt modelId="{E1AC2DAE-DFA9-4454-990B-2A643B9E1C1B}" type="pres">
      <dgm:prSet presAssocID="{7EEDAF97-C96F-494B-B3C0-63FFDD45FDD0}" presName="sibTrans" presStyleLbl="sibTrans2D1" presStyleIdx="1" presStyleCnt="3" custScaleX="90087"/>
      <dgm:spPr/>
      <dgm:t>
        <a:bodyPr/>
        <a:lstStyle/>
        <a:p>
          <a:endParaRPr lang="en-US"/>
        </a:p>
      </dgm:t>
    </dgm:pt>
    <dgm:pt modelId="{FB7B5F24-6C35-4B2D-84C9-24317AC46F8C}" type="pres">
      <dgm:prSet presAssocID="{7EEDAF97-C96F-494B-B3C0-63FFDD45FDD0}" presName="connectorText" presStyleLbl="sibTrans2D1" presStyleIdx="1" presStyleCnt="3"/>
      <dgm:spPr/>
      <dgm:t>
        <a:bodyPr/>
        <a:lstStyle/>
        <a:p>
          <a:endParaRPr lang="en-US"/>
        </a:p>
      </dgm:t>
    </dgm:pt>
    <dgm:pt modelId="{F0B9EC41-7AA7-4550-9FA7-D47A6455647B}" type="pres">
      <dgm:prSet presAssocID="{91212DBA-865A-4457-A5A2-03E16E8EE9CD}" presName="node" presStyleLbl="node1" presStyleIdx="2" presStyleCnt="3" custScaleX="91711" custScaleY="143571" custRadScaleRad="80848" custRadScaleInc="12830">
        <dgm:presLayoutVars>
          <dgm:bulletEnabled val="1"/>
        </dgm:presLayoutVars>
      </dgm:prSet>
      <dgm:spPr/>
      <dgm:t>
        <a:bodyPr/>
        <a:lstStyle/>
        <a:p>
          <a:endParaRPr lang="en-US"/>
        </a:p>
      </dgm:t>
    </dgm:pt>
    <dgm:pt modelId="{90E69385-5CB7-49D0-8065-94C17FC5EF47}" type="pres">
      <dgm:prSet presAssocID="{71B00C23-7A7D-4096-A02B-5EB2E1D4108B}" presName="sibTrans" presStyleLbl="sibTrans2D1" presStyleIdx="2" presStyleCnt="3" custScaleX="78051"/>
      <dgm:spPr/>
      <dgm:t>
        <a:bodyPr/>
        <a:lstStyle/>
        <a:p>
          <a:endParaRPr lang="en-US"/>
        </a:p>
      </dgm:t>
    </dgm:pt>
    <dgm:pt modelId="{AEBB9AD4-5AAB-47B7-8579-F55B9BED9A0B}" type="pres">
      <dgm:prSet presAssocID="{71B00C23-7A7D-4096-A02B-5EB2E1D4108B}" presName="connectorText" presStyleLbl="sibTrans2D1" presStyleIdx="2" presStyleCnt="3"/>
      <dgm:spPr/>
      <dgm:t>
        <a:bodyPr/>
        <a:lstStyle/>
        <a:p>
          <a:endParaRPr lang="en-US"/>
        </a:p>
      </dgm:t>
    </dgm:pt>
  </dgm:ptLst>
  <dgm:cxnLst>
    <dgm:cxn modelId="{49A52427-4639-4C14-9367-8ADF12799238}" type="presOf" srcId="{71B00C23-7A7D-4096-A02B-5EB2E1D4108B}" destId="{90E69385-5CB7-49D0-8065-94C17FC5EF47}" srcOrd="0" destOrd="0" presId="urn:microsoft.com/office/officeart/2005/8/layout/cycle7"/>
    <dgm:cxn modelId="{6484E428-7552-479B-82F0-3C4A6E350024}" type="presOf" srcId="{1D4603E1-27E8-48BB-B3F8-FD4C02C077A3}" destId="{CED1E938-5027-4F31-A0A1-2BFFC9BDBEAF}" srcOrd="0" destOrd="0" presId="urn:microsoft.com/office/officeart/2005/8/layout/cycle7"/>
    <dgm:cxn modelId="{CA58AFF1-8A7E-4004-A2AC-FB71373369B2}" type="presOf" srcId="{1D4603E1-27E8-48BB-B3F8-FD4C02C077A3}" destId="{F65A2563-C315-4932-8EC4-B359BFB0E745}" srcOrd="1" destOrd="0" presId="urn:microsoft.com/office/officeart/2005/8/layout/cycle7"/>
    <dgm:cxn modelId="{C536D398-9CCD-4EE5-89E4-69AD29EDB64C}" type="presOf" srcId="{7EEDAF97-C96F-494B-B3C0-63FFDD45FDD0}" destId="{E1AC2DAE-DFA9-4454-990B-2A643B9E1C1B}" srcOrd="0" destOrd="0" presId="urn:microsoft.com/office/officeart/2005/8/layout/cycle7"/>
    <dgm:cxn modelId="{11732085-0CCB-40D3-82D9-D068EFA65DE1}" srcId="{5E7E0984-224F-4695-B802-A37360970E8B}" destId="{91212DBA-865A-4457-A5A2-03E16E8EE9CD}" srcOrd="2" destOrd="0" parTransId="{A0B11872-3110-4E9E-84D3-7DD01745A3D4}" sibTransId="{71B00C23-7A7D-4096-A02B-5EB2E1D4108B}"/>
    <dgm:cxn modelId="{0AC8C26B-B851-4D87-98C1-FE766C6CF156}" srcId="{5E7E0984-224F-4695-B802-A37360970E8B}" destId="{4A4E0D93-DF9F-4A61-9A5D-14096BECC951}" srcOrd="0" destOrd="0" parTransId="{ED902626-FE05-44B2-8059-EEBBA11BC181}" sibTransId="{1D4603E1-27E8-48BB-B3F8-FD4C02C077A3}"/>
    <dgm:cxn modelId="{F07D93AF-AA62-4E27-AE5A-43A9CB141B81}" srcId="{5E7E0984-224F-4695-B802-A37360970E8B}" destId="{BECFF6B1-A6F4-48C5-92BA-BAF7279A8B3C}" srcOrd="1" destOrd="0" parTransId="{7C5F1ECA-F49C-4F18-A694-652E25540C7D}" sibTransId="{7EEDAF97-C96F-494B-B3C0-63FFDD45FDD0}"/>
    <dgm:cxn modelId="{594B4C92-EC3F-43BD-9EDE-0F976EDAEF1B}" type="presOf" srcId="{71B00C23-7A7D-4096-A02B-5EB2E1D4108B}" destId="{AEBB9AD4-5AAB-47B7-8579-F55B9BED9A0B}" srcOrd="1" destOrd="0" presId="urn:microsoft.com/office/officeart/2005/8/layout/cycle7"/>
    <dgm:cxn modelId="{BCEA0A5D-5912-4AB0-96B3-E6ECE4828C74}" type="presOf" srcId="{91212DBA-865A-4457-A5A2-03E16E8EE9CD}" destId="{F0B9EC41-7AA7-4550-9FA7-D47A6455647B}" srcOrd="0" destOrd="0" presId="urn:microsoft.com/office/officeart/2005/8/layout/cycle7"/>
    <dgm:cxn modelId="{1E3B704D-34CB-4EC6-8DAC-A933CB3B886A}" type="presOf" srcId="{4A4E0D93-DF9F-4A61-9A5D-14096BECC951}" destId="{19835E85-499E-4681-A172-BE8B8FB5F113}" srcOrd="0" destOrd="0" presId="urn:microsoft.com/office/officeart/2005/8/layout/cycle7"/>
    <dgm:cxn modelId="{DD2285F6-F0DB-4BE2-BA85-1A8FE89EC411}" type="presOf" srcId="{7EEDAF97-C96F-494B-B3C0-63FFDD45FDD0}" destId="{FB7B5F24-6C35-4B2D-84C9-24317AC46F8C}" srcOrd="1" destOrd="0" presId="urn:microsoft.com/office/officeart/2005/8/layout/cycle7"/>
    <dgm:cxn modelId="{B0663948-14E5-4AC0-A26C-44D6EB8A8FD6}" type="presOf" srcId="{5E7E0984-224F-4695-B802-A37360970E8B}" destId="{BCB15567-B7D5-492E-ACA0-D85F9FBC80ED}" srcOrd="0" destOrd="0" presId="urn:microsoft.com/office/officeart/2005/8/layout/cycle7"/>
    <dgm:cxn modelId="{FD8962F6-B0D6-49C6-A7C0-9016A0ADD5E3}" type="presOf" srcId="{BECFF6B1-A6F4-48C5-92BA-BAF7279A8B3C}" destId="{563CCDCA-7805-4DEA-8D9F-5854298AEA38}" srcOrd="0" destOrd="0" presId="urn:microsoft.com/office/officeart/2005/8/layout/cycle7"/>
    <dgm:cxn modelId="{2C078B3D-F249-42EE-B185-7C89FED7540E}" type="presParOf" srcId="{BCB15567-B7D5-492E-ACA0-D85F9FBC80ED}" destId="{19835E85-499E-4681-A172-BE8B8FB5F113}" srcOrd="0" destOrd="0" presId="urn:microsoft.com/office/officeart/2005/8/layout/cycle7"/>
    <dgm:cxn modelId="{011AEF28-56C7-4487-B213-AAC5376CE7AF}" type="presParOf" srcId="{BCB15567-B7D5-492E-ACA0-D85F9FBC80ED}" destId="{CED1E938-5027-4F31-A0A1-2BFFC9BDBEAF}" srcOrd="1" destOrd="0" presId="urn:microsoft.com/office/officeart/2005/8/layout/cycle7"/>
    <dgm:cxn modelId="{FE121629-5FB8-4057-A3BF-2D4468E4FF80}" type="presParOf" srcId="{CED1E938-5027-4F31-A0A1-2BFFC9BDBEAF}" destId="{F65A2563-C315-4932-8EC4-B359BFB0E745}" srcOrd="0" destOrd="0" presId="urn:microsoft.com/office/officeart/2005/8/layout/cycle7"/>
    <dgm:cxn modelId="{0E09C5A2-AFD8-4676-8326-8B73ADDEE390}" type="presParOf" srcId="{BCB15567-B7D5-492E-ACA0-D85F9FBC80ED}" destId="{563CCDCA-7805-4DEA-8D9F-5854298AEA38}" srcOrd="2" destOrd="0" presId="urn:microsoft.com/office/officeart/2005/8/layout/cycle7"/>
    <dgm:cxn modelId="{DDB94819-0542-465E-9E25-FC92938FFBD4}" type="presParOf" srcId="{BCB15567-B7D5-492E-ACA0-D85F9FBC80ED}" destId="{E1AC2DAE-DFA9-4454-990B-2A643B9E1C1B}" srcOrd="3" destOrd="0" presId="urn:microsoft.com/office/officeart/2005/8/layout/cycle7"/>
    <dgm:cxn modelId="{0998F07D-B158-4E2B-9A17-4573BC7EA34D}" type="presParOf" srcId="{E1AC2DAE-DFA9-4454-990B-2A643B9E1C1B}" destId="{FB7B5F24-6C35-4B2D-84C9-24317AC46F8C}" srcOrd="0" destOrd="0" presId="urn:microsoft.com/office/officeart/2005/8/layout/cycle7"/>
    <dgm:cxn modelId="{C171637F-0E64-4537-A2D1-34E5F4A2A1FF}" type="presParOf" srcId="{BCB15567-B7D5-492E-ACA0-D85F9FBC80ED}" destId="{F0B9EC41-7AA7-4550-9FA7-D47A6455647B}" srcOrd="4" destOrd="0" presId="urn:microsoft.com/office/officeart/2005/8/layout/cycle7"/>
    <dgm:cxn modelId="{2274A36B-4ABC-4E97-BF97-24984943324A}" type="presParOf" srcId="{BCB15567-B7D5-492E-ACA0-D85F9FBC80ED}" destId="{90E69385-5CB7-49D0-8065-94C17FC5EF47}" srcOrd="5" destOrd="0" presId="urn:microsoft.com/office/officeart/2005/8/layout/cycle7"/>
    <dgm:cxn modelId="{BEDC4B96-635A-49C3-8D66-AD0EE684D149}" type="presParOf" srcId="{90E69385-5CB7-49D0-8065-94C17FC5EF47}" destId="{AEBB9AD4-5AAB-47B7-8579-F55B9BED9A0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D92A8-7CAC-4479-9FDD-ADFE2F952B7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8C57961-3EF9-4475-879B-E989AEF15E4E}">
      <dgm:prSet phldrT="[Text]"/>
      <dgm:spPr/>
      <dgm:t>
        <a:bodyPr/>
        <a:lstStyle/>
        <a:p>
          <a:r>
            <a:rPr lang="en-US" dirty="0" smtClean="0"/>
            <a:t>Fraud Exposure</a:t>
          </a:r>
          <a:endParaRPr lang="en-US" dirty="0"/>
        </a:p>
      </dgm:t>
    </dgm:pt>
    <dgm:pt modelId="{8E480723-B0CB-431C-8D9A-48F2C4202478}" type="parTrans" cxnId="{8467FF63-277C-48DA-A359-B1CD7C71DDD0}">
      <dgm:prSet/>
      <dgm:spPr/>
      <dgm:t>
        <a:bodyPr/>
        <a:lstStyle/>
        <a:p>
          <a:endParaRPr lang="en-US"/>
        </a:p>
      </dgm:t>
    </dgm:pt>
    <dgm:pt modelId="{AAE2A402-A9D9-40AF-9467-22C8140C6008}" type="sibTrans" cxnId="{8467FF63-277C-48DA-A359-B1CD7C71DDD0}">
      <dgm:prSet/>
      <dgm:spPr/>
      <dgm:t>
        <a:bodyPr/>
        <a:lstStyle/>
        <a:p>
          <a:endParaRPr lang="en-US"/>
        </a:p>
      </dgm:t>
    </dgm:pt>
    <dgm:pt modelId="{BBA79574-E577-43AD-A9BA-5234919EE11E}">
      <dgm:prSet phldrT="[Text]"/>
      <dgm:spPr>
        <a:solidFill>
          <a:schemeClr val="accent2"/>
        </a:solidFill>
      </dgm:spPr>
      <dgm:t>
        <a:bodyPr/>
        <a:lstStyle/>
        <a:p>
          <a:r>
            <a:rPr lang="en-US" dirty="0" smtClean="0"/>
            <a:t>Management and Directors</a:t>
          </a:r>
          <a:endParaRPr lang="en-US" dirty="0"/>
        </a:p>
      </dgm:t>
    </dgm:pt>
    <dgm:pt modelId="{3999BE61-5F85-4E07-9E6E-29BB1914CB68}" type="parTrans" cxnId="{79A152DB-4B44-4008-A7E8-F55D9B495C86}">
      <dgm:prSet/>
      <dgm:spPr/>
      <dgm:t>
        <a:bodyPr/>
        <a:lstStyle/>
        <a:p>
          <a:endParaRPr lang="en-US"/>
        </a:p>
      </dgm:t>
    </dgm:pt>
    <dgm:pt modelId="{ABFED462-26B8-4924-88D3-FB62FBF8E696}" type="sibTrans" cxnId="{79A152DB-4B44-4008-A7E8-F55D9B495C86}">
      <dgm:prSet/>
      <dgm:spPr/>
      <dgm:t>
        <a:bodyPr/>
        <a:lstStyle/>
        <a:p>
          <a:endParaRPr lang="en-US"/>
        </a:p>
      </dgm:t>
    </dgm:pt>
    <dgm:pt modelId="{F4825E1F-82FA-4810-A14F-2AFB1EE63A73}">
      <dgm:prSet phldrT="[Text]"/>
      <dgm:spPr>
        <a:solidFill>
          <a:schemeClr val="accent1">
            <a:lumMod val="75000"/>
          </a:schemeClr>
        </a:solidFill>
      </dgm:spPr>
      <dgm:t>
        <a:bodyPr/>
        <a:lstStyle/>
        <a:p>
          <a:r>
            <a:rPr lang="en-US" dirty="0" smtClean="0"/>
            <a:t>Relationships with Others</a:t>
          </a:r>
          <a:endParaRPr lang="en-US" dirty="0"/>
        </a:p>
      </dgm:t>
    </dgm:pt>
    <dgm:pt modelId="{D0A1E9B1-254E-4BCA-A8F9-90BBE21B8457}" type="parTrans" cxnId="{45C76CF3-1A81-42D3-B755-18078972583B}">
      <dgm:prSet/>
      <dgm:spPr/>
      <dgm:t>
        <a:bodyPr/>
        <a:lstStyle/>
        <a:p>
          <a:endParaRPr lang="en-US"/>
        </a:p>
      </dgm:t>
    </dgm:pt>
    <dgm:pt modelId="{334511B0-90C6-4AF3-A39D-F5A380A5A428}" type="sibTrans" cxnId="{45C76CF3-1A81-42D3-B755-18078972583B}">
      <dgm:prSet/>
      <dgm:spPr/>
      <dgm:t>
        <a:bodyPr/>
        <a:lstStyle/>
        <a:p>
          <a:endParaRPr lang="en-US"/>
        </a:p>
      </dgm:t>
    </dgm:pt>
    <dgm:pt modelId="{C7C48991-149E-4A27-B878-2AFE86F20D57}">
      <dgm:prSet phldrT="[Text]"/>
      <dgm:spPr>
        <a:solidFill>
          <a:schemeClr val="bg2">
            <a:lumMod val="75000"/>
          </a:schemeClr>
        </a:solidFill>
      </dgm:spPr>
      <dgm:t>
        <a:bodyPr/>
        <a:lstStyle/>
        <a:p>
          <a:r>
            <a:rPr lang="en-US" dirty="0" smtClean="0"/>
            <a:t>Organization and Industry</a:t>
          </a:r>
          <a:endParaRPr lang="en-US" dirty="0"/>
        </a:p>
      </dgm:t>
    </dgm:pt>
    <dgm:pt modelId="{69AFD11E-79BD-4EA0-8A63-AA3036790E15}" type="parTrans" cxnId="{ADE3C46E-46C5-4C3E-8E11-8E1E076F5DA2}">
      <dgm:prSet/>
      <dgm:spPr/>
      <dgm:t>
        <a:bodyPr/>
        <a:lstStyle/>
        <a:p>
          <a:endParaRPr lang="en-US"/>
        </a:p>
      </dgm:t>
    </dgm:pt>
    <dgm:pt modelId="{1F674300-33F8-4278-B7BC-600D19D2161E}" type="sibTrans" cxnId="{ADE3C46E-46C5-4C3E-8E11-8E1E076F5DA2}">
      <dgm:prSet/>
      <dgm:spPr/>
      <dgm:t>
        <a:bodyPr/>
        <a:lstStyle/>
        <a:p>
          <a:endParaRPr lang="en-US"/>
        </a:p>
      </dgm:t>
    </dgm:pt>
    <dgm:pt modelId="{84E958DA-D9A7-4F34-A849-17068D05F777}">
      <dgm:prSet phldrT="[Text]"/>
      <dgm:spPr>
        <a:solidFill>
          <a:schemeClr val="accent5">
            <a:lumMod val="50000"/>
          </a:schemeClr>
        </a:solidFill>
      </dgm:spPr>
      <dgm:t>
        <a:bodyPr/>
        <a:lstStyle/>
        <a:p>
          <a:r>
            <a:rPr lang="en-US" dirty="0" smtClean="0"/>
            <a:t>Financial Results and Operating Characteristics</a:t>
          </a:r>
          <a:endParaRPr lang="en-US" dirty="0"/>
        </a:p>
      </dgm:t>
    </dgm:pt>
    <dgm:pt modelId="{09EB6561-3270-4E85-A797-53E71E818D73}" type="parTrans" cxnId="{7EABBE28-09E4-4583-A7E3-CA0A7B19FA77}">
      <dgm:prSet/>
      <dgm:spPr/>
      <dgm:t>
        <a:bodyPr/>
        <a:lstStyle/>
        <a:p>
          <a:endParaRPr lang="en-US"/>
        </a:p>
      </dgm:t>
    </dgm:pt>
    <dgm:pt modelId="{C96C5767-A565-4463-AC42-9592B20D8E5E}" type="sibTrans" cxnId="{7EABBE28-09E4-4583-A7E3-CA0A7B19FA77}">
      <dgm:prSet/>
      <dgm:spPr/>
      <dgm:t>
        <a:bodyPr/>
        <a:lstStyle/>
        <a:p>
          <a:endParaRPr lang="en-US"/>
        </a:p>
      </dgm:t>
    </dgm:pt>
    <dgm:pt modelId="{CBB7D4DE-5FC9-406D-8D6C-6C3AF8525DFA}" type="pres">
      <dgm:prSet presAssocID="{C1ED92A8-7CAC-4479-9FDD-ADFE2F952B7E}" presName="diagram" presStyleCnt="0">
        <dgm:presLayoutVars>
          <dgm:chMax val="1"/>
          <dgm:dir/>
          <dgm:animLvl val="ctr"/>
          <dgm:resizeHandles val="exact"/>
        </dgm:presLayoutVars>
      </dgm:prSet>
      <dgm:spPr/>
      <dgm:t>
        <a:bodyPr/>
        <a:lstStyle/>
        <a:p>
          <a:endParaRPr lang="en-US"/>
        </a:p>
      </dgm:t>
    </dgm:pt>
    <dgm:pt modelId="{AC5D036D-4422-481C-8672-E54B6345CB6B}" type="pres">
      <dgm:prSet presAssocID="{C1ED92A8-7CAC-4479-9FDD-ADFE2F952B7E}" presName="matrix" presStyleCnt="0"/>
      <dgm:spPr/>
    </dgm:pt>
    <dgm:pt modelId="{619E9FC6-F7DB-4FDD-AEF8-285E0976BE6F}" type="pres">
      <dgm:prSet presAssocID="{C1ED92A8-7CAC-4479-9FDD-ADFE2F952B7E}" presName="tile1" presStyleLbl="node1" presStyleIdx="0" presStyleCnt="4"/>
      <dgm:spPr/>
      <dgm:t>
        <a:bodyPr/>
        <a:lstStyle/>
        <a:p>
          <a:endParaRPr lang="en-US"/>
        </a:p>
      </dgm:t>
    </dgm:pt>
    <dgm:pt modelId="{1BC92CC4-672D-4E59-9986-133B1E15D2B8}" type="pres">
      <dgm:prSet presAssocID="{C1ED92A8-7CAC-4479-9FDD-ADFE2F952B7E}" presName="tile1text" presStyleLbl="node1" presStyleIdx="0" presStyleCnt="4">
        <dgm:presLayoutVars>
          <dgm:chMax val="0"/>
          <dgm:chPref val="0"/>
          <dgm:bulletEnabled val="1"/>
        </dgm:presLayoutVars>
      </dgm:prSet>
      <dgm:spPr/>
      <dgm:t>
        <a:bodyPr/>
        <a:lstStyle/>
        <a:p>
          <a:endParaRPr lang="en-US"/>
        </a:p>
      </dgm:t>
    </dgm:pt>
    <dgm:pt modelId="{1E954329-7B87-4375-BE46-BB02897A61BD}" type="pres">
      <dgm:prSet presAssocID="{C1ED92A8-7CAC-4479-9FDD-ADFE2F952B7E}" presName="tile2" presStyleLbl="node1" presStyleIdx="1" presStyleCnt="4"/>
      <dgm:spPr/>
      <dgm:t>
        <a:bodyPr/>
        <a:lstStyle/>
        <a:p>
          <a:endParaRPr lang="en-US"/>
        </a:p>
      </dgm:t>
    </dgm:pt>
    <dgm:pt modelId="{F6D654AD-56EB-4B34-ABF3-41720F2FFCE2}" type="pres">
      <dgm:prSet presAssocID="{C1ED92A8-7CAC-4479-9FDD-ADFE2F952B7E}" presName="tile2text" presStyleLbl="node1" presStyleIdx="1" presStyleCnt="4">
        <dgm:presLayoutVars>
          <dgm:chMax val="0"/>
          <dgm:chPref val="0"/>
          <dgm:bulletEnabled val="1"/>
        </dgm:presLayoutVars>
      </dgm:prSet>
      <dgm:spPr/>
      <dgm:t>
        <a:bodyPr/>
        <a:lstStyle/>
        <a:p>
          <a:endParaRPr lang="en-US"/>
        </a:p>
      </dgm:t>
    </dgm:pt>
    <dgm:pt modelId="{2571C47C-96FF-4AC9-8F2C-F18BE2187FDB}" type="pres">
      <dgm:prSet presAssocID="{C1ED92A8-7CAC-4479-9FDD-ADFE2F952B7E}" presName="tile3" presStyleLbl="node1" presStyleIdx="2" presStyleCnt="4"/>
      <dgm:spPr/>
      <dgm:t>
        <a:bodyPr/>
        <a:lstStyle/>
        <a:p>
          <a:endParaRPr lang="en-US"/>
        </a:p>
      </dgm:t>
    </dgm:pt>
    <dgm:pt modelId="{17F15D98-9FA1-4EB2-9B80-5D796EDE62ED}" type="pres">
      <dgm:prSet presAssocID="{C1ED92A8-7CAC-4479-9FDD-ADFE2F952B7E}" presName="tile3text" presStyleLbl="node1" presStyleIdx="2" presStyleCnt="4">
        <dgm:presLayoutVars>
          <dgm:chMax val="0"/>
          <dgm:chPref val="0"/>
          <dgm:bulletEnabled val="1"/>
        </dgm:presLayoutVars>
      </dgm:prSet>
      <dgm:spPr/>
      <dgm:t>
        <a:bodyPr/>
        <a:lstStyle/>
        <a:p>
          <a:endParaRPr lang="en-US"/>
        </a:p>
      </dgm:t>
    </dgm:pt>
    <dgm:pt modelId="{C432C1A7-B5C9-4622-8A11-FE18BDC17C43}" type="pres">
      <dgm:prSet presAssocID="{C1ED92A8-7CAC-4479-9FDD-ADFE2F952B7E}" presName="tile4" presStyleLbl="node1" presStyleIdx="3" presStyleCnt="4"/>
      <dgm:spPr/>
      <dgm:t>
        <a:bodyPr/>
        <a:lstStyle/>
        <a:p>
          <a:endParaRPr lang="en-US"/>
        </a:p>
      </dgm:t>
    </dgm:pt>
    <dgm:pt modelId="{505C4990-3B2F-4E41-82DF-8675034F5220}" type="pres">
      <dgm:prSet presAssocID="{C1ED92A8-7CAC-4479-9FDD-ADFE2F952B7E}" presName="tile4text" presStyleLbl="node1" presStyleIdx="3" presStyleCnt="4">
        <dgm:presLayoutVars>
          <dgm:chMax val="0"/>
          <dgm:chPref val="0"/>
          <dgm:bulletEnabled val="1"/>
        </dgm:presLayoutVars>
      </dgm:prSet>
      <dgm:spPr/>
      <dgm:t>
        <a:bodyPr/>
        <a:lstStyle/>
        <a:p>
          <a:endParaRPr lang="en-US"/>
        </a:p>
      </dgm:t>
    </dgm:pt>
    <dgm:pt modelId="{14DD7D87-99B0-4CFC-8497-43AC465739EF}" type="pres">
      <dgm:prSet presAssocID="{C1ED92A8-7CAC-4479-9FDD-ADFE2F952B7E}" presName="centerTile" presStyleLbl="fgShp" presStyleIdx="0" presStyleCnt="1">
        <dgm:presLayoutVars>
          <dgm:chMax val="0"/>
          <dgm:chPref val="0"/>
        </dgm:presLayoutVars>
      </dgm:prSet>
      <dgm:spPr/>
      <dgm:t>
        <a:bodyPr/>
        <a:lstStyle/>
        <a:p>
          <a:endParaRPr lang="en-US"/>
        </a:p>
      </dgm:t>
    </dgm:pt>
  </dgm:ptLst>
  <dgm:cxnLst>
    <dgm:cxn modelId="{2E36E93D-12BE-4415-809B-1D0F9CE98659}" type="presOf" srcId="{C7C48991-149E-4A27-B878-2AFE86F20D57}" destId="{17F15D98-9FA1-4EB2-9B80-5D796EDE62ED}" srcOrd="1" destOrd="0" presId="urn:microsoft.com/office/officeart/2005/8/layout/matrix1"/>
    <dgm:cxn modelId="{6FA0DEDD-BD0A-4D80-AEF9-2C3FC240C581}" type="presOf" srcId="{F4825E1F-82FA-4810-A14F-2AFB1EE63A73}" destId="{F6D654AD-56EB-4B34-ABF3-41720F2FFCE2}" srcOrd="1" destOrd="0" presId="urn:microsoft.com/office/officeart/2005/8/layout/matrix1"/>
    <dgm:cxn modelId="{68CE851B-737E-4737-A89F-78713AAB4A97}" type="presOf" srcId="{C1ED92A8-7CAC-4479-9FDD-ADFE2F952B7E}" destId="{CBB7D4DE-5FC9-406D-8D6C-6C3AF8525DFA}" srcOrd="0" destOrd="0" presId="urn:microsoft.com/office/officeart/2005/8/layout/matrix1"/>
    <dgm:cxn modelId="{45C76CF3-1A81-42D3-B755-18078972583B}" srcId="{28C57961-3EF9-4475-879B-E989AEF15E4E}" destId="{F4825E1F-82FA-4810-A14F-2AFB1EE63A73}" srcOrd="1" destOrd="0" parTransId="{D0A1E9B1-254E-4BCA-A8F9-90BBE21B8457}" sibTransId="{334511B0-90C6-4AF3-A39D-F5A380A5A428}"/>
    <dgm:cxn modelId="{F312636A-A456-4003-9F90-25DE774529AB}" type="presOf" srcId="{BBA79574-E577-43AD-A9BA-5234919EE11E}" destId="{1BC92CC4-672D-4E59-9986-133B1E15D2B8}" srcOrd="1" destOrd="0" presId="urn:microsoft.com/office/officeart/2005/8/layout/matrix1"/>
    <dgm:cxn modelId="{ADE3C46E-46C5-4C3E-8E11-8E1E076F5DA2}" srcId="{28C57961-3EF9-4475-879B-E989AEF15E4E}" destId="{C7C48991-149E-4A27-B878-2AFE86F20D57}" srcOrd="2" destOrd="0" parTransId="{69AFD11E-79BD-4EA0-8A63-AA3036790E15}" sibTransId="{1F674300-33F8-4278-B7BC-600D19D2161E}"/>
    <dgm:cxn modelId="{877A1E6D-6898-48C6-AEBD-E58FF69C2EE9}" type="presOf" srcId="{C7C48991-149E-4A27-B878-2AFE86F20D57}" destId="{2571C47C-96FF-4AC9-8F2C-F18BE2187FDB}" srcOrd="0" destOrd="0" presId="urn:microsoft.com/office/officeart/2005/8/layout/matrix1"/>
    <dgm:cxn modelId="{8467FF63-277C-48DA-A359-B1CD7C71DDD0}" srcId="{C1ED92A8-7CAC-4479-9FDD-ADFE2F952B7E}" destId="{28C57961-3EF9-4475-879B-E989AEF15E4E}" srcOrd="0" destOrd="0" parTransId="{8E480723-B0CB-431C-8D9A-48F2C4202478}" sibTransId="{AAE2A402-A9D9-40AF-9467-22C8140C6008}"/>
    <dgm:cxn modelId="{8FA630A7-3647-4B9D-81B1-A59162E5AD12}" type="presOf" srcId="{BBA79574-E577-43AD-A9BA-5234919EE11E}" destId="{619E9FC6-F7DB-4FDD-AEF8-285E0976BE6F}" srcOrd="0" destOrd="0" presId="urn:microsoft.com/office/officeart/2005/8/layout/matrix1"/>
    <dgm:cxn modelId="{7EABBE28-09E4-4583-A7E3-CA0A7B19FA77}" srcId="{28C57961-3EF9-4475-879B-E989AEF15E4E}" destId="{84E958DA-D9A7-4F34-A849-17068D05F777}" srcOrd="3" destOrd="0" parTransId="{09EB6561-3270-4E85-A797-53E71E818D73}" sibTransId="{C96C5767-A565-4463-AC42-9592B20D8E5E}"/>
    <dgm:cxn modelId="{43EE524F-3230-450E-A215-3768E89C0B44}" type="presOf" srcId="{28C57961-3EF9-4475-879B-E989AEF15E4E}" destId="{14DD7D87-99B0-4CFC-8497-43AC465739EF}" srcOrd="0" destOrd="0" presId="urn:microsoft.com/office/officeart/2005/8/layout/matrix1"/>
    <dgm:cxn modelId="{B868B3F1-0BFB-4BB3-A1D6-B53E9C253EC4}" type="presOf" srcId="{F4825E1F-82FA-4810-A14F-2AFB1EE63A73}" destId="{1E954329-7B87-4375-BE46-BB02897A61BD}" srcOrd="0" destOrd="0" presId="urn:microsoft.com/office/officeart/2005/8/layout/matrix1"/>
    <dgm:cxn modelId="{79A152DB-4B44-4008-A7E8-F55D9B495C86}" srcId="{28C57961-3EF9-4475-879B-E989AEF15E4E}" destId="{BBA79574-E577-43AD-A9BA-5234919EE11E}" srcOrd="0" destOrd="0" parTransId="{3999BE61-5F85-4E07-9E6E-29BB1914CB68}" sibTransId="{ABFED462-26B8-4924-88D3-FB62FBF8E696}"/>
    <dgm:cxn modelId="{3C16246D-78F6-4569-B611-C046DE3B0C3D}" type="presOf" srcId="{84E958DA-D9A7-4F34-A849-17068D05F777}" destId="{C432C1A7-B5C9-4622-8A11-FE18BDC17C43}" srcOrd="0" destOrd="0" presId="urn:microsoft.com/office/officeart/2005/8/layout/matrix1"/>
    <dgm:cxn modelId="{8ADCC2DB-F2EE-4870-8672-791BD7B06B1B}" type="presOf" srcId="{84E958DA-D9A7-4F34-A849-17068D05F777}" destId="{505C4990-3B2F-4E41-82DF-8675034F5220}" srcOrd="1" destOrd="0" presId="urn:microsoft.com/office/officeart/2005/8/layout/matrix1"/>
    <dgm:cxn modelId="{7BFF828D-6127-47E7-A923-5B7FD0847271}" type="presParOf" srcId="{CBB7D4DE-5FC9-406D-8D6C-6C3AF8525DFA}" destId="{AC5D036D-4422-481C-8672-E54B6345CB6B}" srcOrd="0" destOrd="0" presId="urn:microsoft.com/office/officeart/2005/8/layout/matrix1"/>
    <dgm:cxn modelId="{422E3F72-4493-4502-91D0-5AED1A129433}" type="presParOf" srcId="{AC5D036D-4422-481C-8672-E54B6345CB6B}" destId="{619E9FC6-F7DB-4FDD-AEF8-285E0976BE6F}" srcOrd="0" destOrd="0" presId="urn:microsoft.com/office/officeart/2005/8/layout/matrix1"/>
    <dgm:cxn modelId="{73765866-1D9A-473C-908C-1E91A3189B6A}" type="presParOf" srcId="{AC5D036D-4422-481C-8672-E54B6345CB6B}" destId="{1BC92CC4-672D-4E59-9986-133B1E15D2B8}" srcOrd="1" destOrd="0" presId="urn:microsoft.com/office/officeart/2005/8/layout/matrix1"/>
    <dgm:cxn modelId="{B4F09553-B5FD-41C9-A4ED-4B28C70D2BC1}" type="presParOf" srcId="{AC5D036D-4422-481C-8672-E54B6345CB6B}" destId="{1E954329-7B87-4375-BE46-BB02897A61BD}" srcOrd="2" destOrd="0" presId="urn:microsoft.com/office/officeart/2005/8/layout/matrix1"/>
    <dgm:cxn modelId="{8B101165-D189-422E-A085-3D080EBCBD9F}" type="presParOf" srcId="{AC5D036D-4422-481C-8672-E54B6345CB6B}" destId="{F6D654AD-56EB-4B34-ABF3-41720F2FFCE2}" srcOrd="3" destOrd="0" presId="urn:microsoft.com/office/officeart/2005/8/layout/matrix1"/>
    <dgm:cxn modelId="{823EA7C2-46B3-423F-928C-2EC8BADD9726}" type="presParOf" srcId="{AC5D036D-4422-481C-8672-E54B6345CB6B}" destId="{2571C47C-96FF-4AC9-8F2C-F18BE2187FDB}" srcOrd="4" destOrd="0" presId="urn:microsoft.com/office/officeart/2005/8/layout/matrix1"/>
    <dgm:cxn modelId="{2D7F968D-7E61-48DA-8D3F-A456696FFCBA}" type="presParOf" srcId="{AC5D036D-4422-481C-8672-E54B6345CB6B}" destId="{17F15D98-9FA1-4EB2-9B80-5D796EDE62ED}" srcOrd="5" destOrd="0" presId="urn:microsoft.com/office/officeart/2005/8/layout/matrix1"/>
    <dgm:cxn modelId="{92076AF8-772F-45F6-B3C5-23373098B86E}" type="presParOf" srcId="{AC5D036D-4422-481C-8672-E54B6345CB6B}" destId="{C432C1A7-B5C9-4622-8A11-FE18BDC17C43}" srcOrd="6" destOrd="0" presId="urn:microsoft.com/office/officeart/2005/8/layout/matrix1"/>
    <dgm:cxn modelId="{E182CA36-D3DF-4FB4-A302-654A89AA9007}" type="presParOf" srcId="{AC5D036D-4422-481C-8672-E54B6345CB6B}" destId="{505C4990-3B2F-4E41-82DF-8675034F5220}" srcOrd="7" destOrd="0" presId="urn:microsoft.com/office/officeart/2005/8/layout/matrix1"/>
    <dgm:cxn modelId="{6334376A-9AA8-4577-9A4D-84E8DF95E1C7}" type="presParOf" srcId="{CBB7D4DE-5FC9-406D-8D6C-6C3AF8525DFA}" destId="{14DD7D87-99B0-4CFC-8497-43AC465739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35E85-499E-4681-A172-BE8B8FB5F113}">
      <dsp:nvSpPr>
        <dsp:cNvPr id="0" name=""/>
        <dsp:cNvSpPr/>
      </dsp:nvSpPr>
      <dsp:spPr>
        <a:xfrm>
          <a:off x="3279973" y="187498"/>
          <a:ext cx="1877118" cy="151702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Pressure</a:t>
          </a:r>
          <a:endParaRPr lang="en-US" sz="1700" kern="1200" dirty="0"/>
        </a:p>
      </dsp:txBody>
      <dsp:txXfrm>
        <a:off x="3324405" y="231930"/>
        <a:ext cx="1788254" cy="1428161"/>
      </dsp:txXfrm>
    </dsp:sp>
    <dsp:sp modelId="{CED1E938-5027-4F31-A0A1-2BFFC9BDBEAF}">
      <dsp:nvSpPr>
        <dsp:cNvPr id="0" name=""/>
        <dsp:cNvSpPr/>
      </dsp:nvSpPr>
      <dsp:spPr>
        <a:xfrm rot="3432262">
          <a:off x="4679375" y="1841757"/>
          <a:ext cx="470091" cy="368483"/>
        </a:xfrm>
        <a:prstGeom prst="lef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789920" y="1915454"/>
        <a:ext cx="249001" cy="221089"/>
      </dsp:txXfrm>
    </dsp:sp>
    <dsp:sp modelId="{563CCDCA-7805-4DEA-8D9F-5854298AEA38}">
      <dsp:nvSpPr>
        <dsp:cNvPr id="0" name=""/>
        <dsp:cNvSpPr/>
      </dsp:nvSpPr>
      <dsp:spPr>
        <a:xfrm>
          <a:off x="4693879" y="2347474"/>
          <a:ext cx="1875223" cy="158277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Rationalization</a:t>
          </a:r>
          <a:endParaRPr lang="en-US" sz="1700" kern="1200" dirty="0"/>
        </a:p>
      </dsp:txBody>
      <dsp:txXfrm>
        <a:off x="4740237" y="2393832"/>
        <a:ext cx="1782507" cy="1490057"/>
      </dsp:txXfrm>
    </dsp:sp>
    <dsp:sp modelId="{E1AC2DAE-DFA9-4454-990B-2A643B9E1C1B}">
      <dsp:nvSpPr>
        <dsp:cNvPr id="0" name=""/>
        <dsp:cNvSpPr/>
      </dsp:nvSpPr>
      <dsp:spPr>
        <a:xfrm rot="10801604">
          <a:off x="3888316" y="2953934"/>
          <a:ext cx="551234" cy="368483"/>
        </a:xfrm>
        <a:prstGeom prst="lef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998861" y="3027631"/>
        <a:ext cx="330144" cy="221089"/>
      </dsp:txXfrm>
    </dsp:sp>
    <dsp:sp modelId="{F0B9EC41-7AA7-4550-9FA7-D47A6455647B}">
      <dsp:nvSpPr>
        <dsp:cNvPr id="0" name=""/>
        <dsp:cNvSpPr/>
      </dsp:nvSpPr>
      <dsp:spPr>
        <a:xfrm>
          <a:off x="1702902" y="2381713"/>
          <a:ext cx="1931085" cy="151153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Opportunity</a:t>
          </a:r>
          <a:endParaRPr lang="en-US" sz="1700" kern="1200" dirty="0"/>
        </a:p>
      </dsp:txBody>
      <dsp:txXfrm>
        <a:off x="1747173" y="2425984"/>
        <a:ext cx="1842543" cy="1422988"/>
      </dsp:txXfrm>
    </dsp:sp>
    <dsp:sp modelId="{90E69385-5CB7-49D0-8065-94C17FC5EF47}">
      <dsp:nvSpPr>
        <dsp:cNvPr id="0" name=""/>
        <dsp:cNvSpPr/>
      </dsp:nvSpPr>
      <dsp:spPr>
        <a:xfrm rot="18316371">
          <a:off x="3203723" y="1858877"/>
          <a:ext cx="477586" cy="368483"/>
        </a:xfrm>
        <a:prstGeom prst="lef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314268" y="1932574"/>
        <a:ext cx="256496" cy="221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9FC6-F7DB-4FDD-AEF8-285E0976BE6F}">
      <dsp:nvSpPr>
        <dsp:cNvPr id="0" name=""/>
        <dsp:cNvSpPr/>
      </dsp:nvSpPr>
      <dsp:spPr>
        <a:xfrm rot="16200000">
          <a:off x="925909" y="-925909"/>
          <a:ext cx="2262981" cy="41148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Management and Directors</a:t>
          </a:r>
          <a:endParaRPr lang="en-US" sz="2800" kern="1200" dirty="0"/>
        </a:p>
      </dsp:txBody>
      <dsp:txXfrm rot="5400000">
        <a:off x="-1" y="1"/>
        <a:ext cx="4114800" cy="1697236"/>
      </dsp:txXfrm>
    </dsp:sp>
    <dsp:sp modelId="{1E954329-7B87-4375-BE46-BB02897A61BD}">
      <dsp:nvSpPr>
        <dsp:cNvPr id="0" name=""/>
        <dsp:cNvSpPr/>
      </dsp:nvSpPr>
      <dsp:spPr>
        <a:xfrm>
          <a:off x="4114800" y="0"/>
          <a:ext cx="4114800" cy="2262981"/>
        </a:xfrm>
        <a:prstGeom prst="round1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Relationships with Others</a:t>
          </a:r>
          <a:endParaRPr lang="en-US" sz="2800" kern="1200" dirty="0"/>
        </a:p>
      </dsp:txBody>
      <dsp:txXfrm>
        <a:off x="4114800" y="0"/>
        <a:ext cx="4114800" cy="1697236"/>
      </dsp:txXfrm>
    </dsp:sp>
    <dsp:sp modelId="{2571C47C-96FF-4AC9-8F2C-F18BE2187FDB}">
      <dsp:nvSpPr>
        <dsp:cNvPr id="0" name=""/>
        <dsp:cNvSpPr/>
      </dsp:nvSpPr>
      <dsp:spPr>
        <a:xfrm rot="10800000">
          <a:off x="0" y="2262981"/>
          <a:ext cx="4114800" cy="2262981"/>
        </a:xfrm>
        <a:prstGeom prst="round1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Organization and Industry</a:t>
          </a:r>
          <a:endParaRPr lang="en-US" sz="2800" kern="1200" dirty="0"/>
        </a:p>
      </dsp:txBody>
      <dsp:txXfrm rot="10800000">
        <a:off x="0" y="2828726"/>
        <a:ext cx="4114800" cy="1697236"/>
      </dsp:txXfrm>
    </dsp:sp>
    <dsp:sp modelId="{C432C1A7-B5C9-4622-8A11-FE18BDC17C43}">
      <dsp:nvSpPr>
        <dsp:cNvPr id="0" name=""/>
        <dsp:cNvSpPr/>
      </dsp:nvSpPr>
      <dsp:spPr>
        <a:xfrm rot="5400000">
          <a:off x="5040709" y="1337072"/>
          <a:ext cx="2262981" cy="4114800"/>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Financial Results and Operating Characteristics</a:t>
          </a:r>
          <a:endParaRPr lang="en-US" sz="2800" kern="1200" dirty="0"/>
        </a:p>
      </dsp:txBody>
      <dsp:txXfrm rot="-5400000">
        <a:off x="4114799" y="2828726"/>
        <a:ext cx="4114800" cy="1697236"/>
      </dsp:txXfrm>
    </dsp:sp>
    <dsp:sp modelId="{14DD7D87-99B0-4CFC-8497-43AC465739EF}">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Fraud Exposure</a:t>
          </a:r>
          <a:endParaRPr lang="en-US" sz="2800" kern="1200" dirty="0"/>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8487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87790"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20483" name="Rectangle 3"/>
          <p:cNvSpPr>
            <a:spLocks noGrp="1" noChangeArrowheads="1"/>
          </p:cNvSpPr>
          <p:nvPr>
            <p:ph type="dt" idx="1"/>
          </p:nvPr>
        </p:nvSpPr>
        <p:spPr bwMode="auto">
          <a:xfrm>
            <a:off x="3773440" y="0"/>
            <a:ext cx="2887790"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44036"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66878" y="4715831"/>
            <a:ext cx="5328983" cy="44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428272"/>
            <a:ext cx="2887790"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20487" name="Rectangle 7"/>
          <p:cNvSpPr>
            <a:spLocks noGrp="1" noChangeArrowheads="1"/>
          </p:cNvSpPr>
          <p:nvPr>
            <p:ph type="sldNum" sz="quarter" idx="5"/>
          </p:nvPr>
        </p:nvSpPr>
        <p:spPr bwMode="auto">
          <a:xfrm>
            <a:off x="3773440" y="9428272"/>
            <a:ext cx="2887790"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D2102A97-A911-41C0-A00C-DFF43D9B7246}" type="slidenum">
              <a:rPr lang="en-US"/>
              <a:pPr>
                <a:defRPr/>
              </a:pPr>
              <a:t>‹Nº›</a:t>
            </a:fld>
            <a:endParaRPr lang="en-US"/>
          </a:p>
        </p:txBody>
      </p:sp>
    </p:spTree>
    <p:extLst>
      <p:ext uri="{BB962C8B-B14F-4D97-AF65-F5344CB8AC3E}">
        <p14:creationId xmlns:p14="http://schemas.microsoft.com/office/powerpoint/2010/main" val="8178563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850900" y="746125"/>
            <a:ext cx="4960938" cy="3721100"/>
          </a:xfrm>
          <a:ln/>
        </p:spPr>
      </p:sp>
      <p:sp>
        <p:nvSpPr>
          <p:cNvPr id="159747" name="Notes Placeholder 2"/>
          <p:cNvSpPr>
            <a:spLocks noGrp="1"/>
          </p:cNvSpPr>
          <p:nvPr>
            <p:ph type="body" idx="1"/>
          </p:nvPr>
        </p:nvSpPr>
        <p:spPr>
          <a:noFill/>
        </p:spPr>
        <p:txBody>
          <a:bodyPr/>
          <a:lstStyle/>
          <a:p>
            <a:endParaRPr lang="en-GB" smtClean="0"/>
          </a:p>
        </p:txBody>
      </p:sp>
      <p:sp>
        <p:nvSpPr>
          <p:cNvPr id="159748" name="Slide Number Placeholder 3"/>
          <p:cNvSpPr>
            <a:spLocks noGrp="1"/>
          </p:cNvSpPr>
          <p:nvPr>
            <p:ph type="sldNum" sz="quarter" idx="5"/>
          </p:nvPr>
        </p:nvSpPr>
        <p:spPr>
          <a:noFill/>
        </p:spPr>
        <p:txBody>
          <a:bodyPr/>
          <a:lstStyle>
            <a:lvl1pPr defTabSz="884451" eaLnBrk="0" hangingPunct="0">
              <a:defRPr sz="2300">
                <a:solidFill>
                  <a:schemeClr val="tx1"/>
                </a:solidFill>
                <a:latin typeface="Arial" charset="0"/>
              </a:defRPr>
            </a:lvl1pPr>
            <a:lvl2pPr marL="716130" indent="-275434" defTabSz="884451" eaLnBrk="0" hangingPunct="0">
              <a:defRPr sz="2300">
                <a:solidFill>
                  <a:schemeClr val="tx1"/>
                </a:solidFill>
                <a:latin typeface="Arial" charset="0"/>
              </a:defRPr>
            </a:lvl2pPr>
            <a:lvl3pPr marL="1101738" indent="-220348" defTabSz="884451" eaLnBrk="0" hangingPunct="0">
              <a:defRPr sz="2300">
                <a:solidFill>
                  <a:schemeClr val="tx1"/>
                </a:solidFill>
                <a:latin typeface="Arial" charset="0"/>
              </a:defRPr>
            </a:lvl3pPr>
            <a:lvl4pPr marL="1542433" indent="-220348" defTabSz="884451" eaLnBrk="0" hangingPunct="0">
              <a:defRPr sz="2300">
                <a:solidFill>
                  <a:schemeClr val="tx1"/>
                </a:solidFill>
                <a:latin typeface="Arial" charset="0"/>
              </a:defRPr>
            </a:lvl4pPr>
            <a:lvl5pPr marL="1983128" indent="-220348" defTabSz="884451" eaLnBrk="0" hangingPunct="0">
              <a:defRPr sz="2300">
                <a:solidFill>
                  <a:schemeClr val="tx1"/>
                </a:solidFill>
                <a:latin typeface="Arial" charset="0"/>
              </a:defRPr>
            </a:lvl5pPr>
            <a:lvl6pPr marL="2423823" indent="-220348" algn="ctr" defTabSz="884451" eaLnBrk="0" fontAlgn="base" hangingPunct="0">
              <a:spcBef>
                <a:spcPct val="0"/>
              </a:spcBef>
              <a:spcAft>
                <a:spcPct val="0"/>
              </a:spcAft>
              <a:defRPr sz="2300">
                <a:solidFill>
                  <a:schemeClr val="tx1"/>
                </a:solidFill>
                <a:latin typeface="Arial" charset="0"/>
              </a:defRPr>
            </a:lvl6pPr>
            <a:lvl7pPr marL="2864518" indent="-220348" algn="ctr" defTabSz="884451" eaLnBrk="0" fontAlgn="base" hangingPunct="0">
              <a:spcBef>
                <a:spcPct val="0"/>
              </a:spcBef>
              <a:spcAft>
                <a:spcPct val="0"/>
              </a:spcAft>
              <a:defRPr sz="2300">
                <a:solidFill>
                  <a:schemeClr val="tx1"/>
                </a:solidFill>
                <a:latin typeface="Arial" charset="0"/>
              </a:defRPr>
            </a:lvl7pPr>
            <a:lvl8pPr marL="3305213" indent="-220348" algn="ctr" defTabSz="884451" eaLnBrk="0" fontAlgn="base" hangingPunct="0">
              <a:spcBef>
                <a:spcPct val="0"/>
              </a:spcBef>
              <a:spcAft>
                <a:spcPct val="0"/>
              </a:spcAft>
              <a:defRPr sz="2300">
                <a:solidFill>
                  <a:schemeClr val="tx1"/>
                </a:solidFill>
                <a:latin typeface="Arial" charset="0"/>
              </a:defRPr>
            </a:lvl8pPr>
            <a:lvl9pPr marL="3745908" indent="-220348" algn="ctr" defTabSz="884451" eaLnBrk="0" fontAlgn="base" hangingPunct="0">
              <a:spcBef>
                <a:spcPct val="0"/>
              </a:spcBef>
              <a:spcAft>
                <a:spcPct val="0"/>
              </a:spcAft>
              <a:defRPr sz="2300">
                <a:solidFill>
                  <a:schemeClr val="tx1"/>
                </a:solidFill>
                <a:latin typeface="Arial" charset="0"/>
              </a:defRPr>
            </a:lvl9pPr>
          </a:lstStyle>
          <a:p>
            <a:pPr eaLnBrk="1" hangingPunct="1"/>
            <a:fld id="{1572331A-DB35-4418-B236-B4C9F294A43F}" type="slidenum">
              <a:rPr lang="en-GB" sz="1200">
                <a:solidFill>
                  <a:prstClr val="black"/>
                </a:solidFill>
                <a:latin typeface="Times New Roman" pitchFamily="18" charset="0"/>
              </a:rPr>
              <a:pPr eaLnBrk="1" hangingPunct="1"/>
              <a:t>1</a:t>
            </a:fld>
            <a:endParaRPr lang="en-GB" sz="1200">
              <a:solidFill>
                <a:prstClr val="black"/>
              </a:solidFill>
              <a:latin typeface="Times New Roman" pitchFamily="18" charset="0"/>
            </a:endParaRPr>
          </a:p>
        </p:txBody>
      </p:sp>
    </p:spTree>
    <p:extLst>
      <p:ext uri="{BB962C8B-B14F-4D97-AF65-F5344CB8AC3E}">
        <p14:creationId xmlns:p14="http://schemas.microsoft.com/office/powerpoint/2010/main" val="284741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mj-lt"/>
                <a:cs typeface="Times New Roman" pitchFamily="18" charset="0"/>
              </a:rPr>
              <a:t>Now that we’ve covered some of the warning signs that companies in potential trouble may demonstrate, I’d like to talk a little more about each of the most common causes of company failure in the U.S. On an earlier slide, I indicated that deficient reserves were the leading cause of insurer insolvencies. We will talk more about the causes of that in a moment, but lets start by simply talking about reserving risk. </a:t>
            </a:r>
          </a:p>
          <a:p>
            <a:endParaRPr lang="en-US" sz="1200" baseline="0" dirty="0" smtClean="0">
              <a:latin typeface="+mj-lt"/>
              <a:cs typeface="Times New Roman" pitchFamily="18" charset="0"/>
            </a:endParaRPr>
          </a:p>
          <a:p>
            <a:r>
              <a:rPr lang="en-US" sz="1200" baseline="0" dirty="0" smtClean="0">
                <a:latin typeface="+mj-lt"/>
                <a:cs typeface="Times New Roman" pitchFamily="18" charset="0"/>
              </a:rPr>
              <a:t>We have our definition on this slide which is self explanatory. The risk is that losses will be larger than expected leading to deficient reserves. This reserving risk is basically driven by uncertainty. We note in the slide that the focus to address this risk is on the reserve estimates, since that is the mechanical process that leads to the uncertainty. This risk is of the utmost importance to U.S. regulators as there is a great deal of room for assumptions, methodologies and estimates to impact the reserves calculated by the insurer and certified by its appointed actuary in the U.S. reserving requirements, particularly for P&amp;C insurers. </a:t>
            </a:r>
          </a:p>
          <a:p>
            <a:endParaRPr lang="en-US" sz="1200" baseline="0" dirty="0" smtClean="0">
              <a:latin typeface="+mj-lt"/>
              <a:cs typeface="Times New Roman" pitchFamily="18" charset="0"/>
            </a:endParaRPr>
          </a:p>
          <a:p>
            <a:r>
              <a:rPr lang="en-US" sz="1200" dirty="0" smtClean="0">
                <a:latin typeface="+mj-lt"/>
                <a:cs typeface="Times New Roman" pitchFamily="18" charset="0"/>
              </a:rPr>
              <a:t>We will however talk in the next couple of</a:t>
            </a:r>
            <a:r>
              <a:rPr lang="en-US" sz="1200" baseline="0" dirty="0" smtClean="0">
                <a:latin typeface="+mj-lt"/>
                <a:cs typeface="Times New Roman" pitchFamily="18" charset="0"/>
              </a:rPr>
              <a:t> slides about those things that directly correlate to deficient reserves. But first, lets expand a bit more on our earlier discussion about general lines of business.</a:t>
            </a:r>
            <a:endParaRPr lang="en-US" sz="1200" dirty="0">
              <a:latin typeface="+mj-lt"/>
              <a:cs typeface="Times New Roman" pitchFamily="18" charset="0"/>
            </a:endParaRPr>
          </a:p>
        </p:txBody>
      </p:sp>
      <p:sp>
        <p:nvSpPr>
          <p:cNvPr id="4" name="Slide Number Placeholder 3"/>
          <p:cNvSpPr>
            <a:spLocks noGrp="1"/>
          </p:cNvSpPr>
          <p:nvPr>
            <p:ph type="sldNum" sz="quarter" idx="10"/>
          </p:nvPr>
        </p:nvSpPr>
        <p:spPr/>
        <p:txBody>
          <a:bodyPr/>
          <a:lstStyle/>
          <a:p>
            <a:fld id="{4545E604-BE61-40F1-86F4-40856358F64D}" type="slidenum">
              <a:rPr lang="en-US" smtClean="0"/>
              <a:t>10</a:t>
            </a:fld>
            <a:endParaRPr lang="en-US" dirty="0"/>
          </a:p>
        </p:txBody>
      </p:sp>
    </p:spTree>
    <p:extLst>
      <p:ext uri="{BB962C8B-B14F-4D97-AF65-F5344CB8AC3E}">
        <p14:creationId xmlns:p14="http://schemas.microsoft.com/office/powerpoint/2010/main" val="72326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a:t>
            </a:r>
            <a:r>
              <a:rPr lang="en-US" baseline="0" dirty="0" smtClean="0"/>
              <a:t>addresses factors that play into our previous comments about life/annuity and P&amp;C/health reserves. Until pending reserve changes for life products in the U.S. are implemented (known as principle-based reserving), the current reserving process generally results in fairly conservative reserves from the standpoint that the payments are generally not larger than anticipated compared to estimated reserve liabilities.</a:t>
            </a:r>
          </a:p>
          <a:p>
            <a:endParaRPr lang="en-US" baseline="0" dirty="0" smtClean="0"/>
          </a:p>
          <a:p>
            <a:r>
              <a:rPr lang="en-US" baseline="0" dirty="0" smtClean="0"/>
              <a:t>We should be clear though that life products are not without risk in the U.S. system. The biggest risks tend to result from the potential change in interest rates or other economic factors such as equity returns or from the potential that the liabilities are more easily called upon if the product is more like an investment product. </a:t>
            </a:r>
          </a:p>
          <a:p>
            <a:endParaRPr lang="en-US" baseline="0" dirty="0" smtClean="0"/>
          </a:p>
          <a:p>
            <a:r>
              <a:rPr lang="en-US" baseline="0" dirty="0" smtClean="0"/>
              <a:t>Although this risk exists, its not one that has occurred very frequently. Technically, the issue isn’t really an issue of reserves, but rather the potential that the product causes assets to be drawn sooner. </a:t>
            </a:r>
          </a:p>
          <a:p>
            <a:endParaRPr lang="en-US" baseline="0" dirty="0" smtClean="0"/>
          </a:p>
          <a:p>
            <a:r>
              <a:rPr lang="en-US" baseline="0" dirty="0" smtClean="0"/>
              <a:t>For non-life products, health products tend to be less risky because the risk is much more known. This may be attributable to the very short-term nature and how the products can and are re-priced every year. However, at one time in history there were longer-term products on traditional group accident and health. And it lead to underpricing and reserving issues which is easily explained from the standpoint that medical inflation which can be an extremely difficult risk to estimate.</a:t>
            </a:r>
          </a:p>
          <a:p>
            <a:endParaRPr lang="en-US" baseline="0" dirty="0" smtClean="0"/>
          </a:p>
          <a:p>
            <a:r>
              <a:rPr lang="en-US" baseline="0" dirty="0" smtClean="0"/>
              <a:t>That risk still affects other health products today and likely will for the foreseeable future, but historically that uncertainty has been smaller than within property casualty. Most of that can be attributed to the lower frequency but much larger severity factor that occurs with these lines. </a:t>
            </a:r>
          </a:p>
        </p:txBody>
      </p:sp>
      <p:sp>
        <p:nvSpPr>
          <p:cNvPr id="4" name="Slide Number Placeholder 3"/>
          <p:cNvSpPr>
            <a:spLocks noGrp="1"/>
          </p:cNvSpPr>
          <p:nvPr>
            <p:ph type="sldNum" sz="quarter" idx="10"/>
          </p:nvPr>
        </p:nvSpPr>
        <p:spPr/>
        <p:txBody>
          <a:bodyPr/>
          <a:lstStyle/>
          <a:p>
            <a:fld id="{4545E604-BE61-40F1-86F4-40856358F64D}" type="slidenum">
              <a:rPr lang="en-US" smtClean="0"/>
              <a:t>11</a:t>
            </a:fld>
            <a:endParaRPr lang="en-US" dirty="0"/>
          </a:p>
        </p:txBody>
      </p:sp>
    </p:spTree>
    <p:extLst>
      <p:ext uri="{BB962C8B-B14F-4D97-AF65-F5344CB8AC3E}">
        <p14:creationId xmlns:p14="http://schemas.microsoft.com/office/powerpoint/2010/main" val="292580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200" baseline="0" dirty="0" smtClean="0">
                <a:latin typeface="+mj-lt"/>
              </a:rPr>
              <a:t>Lets talk now about the common causes of deficient loss reserves. As we indicated, U.S. reserves are based on estimates. </a:t>
            </a:r>
          </a:p>
          <a:p>
            <a:pPr defTabSz="931774" fontAlgn="base">
              <a:spcBef>
                <a:spcPct val="30000"/>
              </a:spcBef>
              <a:spcAft>
                <a:spcPct val="0"/>
              </a:spcAft>
              <a:defRPr/>
            </a:pPr>
            <a:endParaRPr lang="en-US" sz="1200" baseline="0" dirty="0" smtClean="0">
              <a:latin typeface="+mj-lt"/>
            </a:endParaRPr>
          </a:p>
          <a:p>
            <a:pPr defTabSz="931774" fontAlgn="base">
              <a:spcBef>
                <a:spcPct val="30000"/>
              </a:spcBef>
              <a:spcAft>
                <a:spcPct val="0"/>
              </a:spcAft>
              <a:defRPr/>
            </a:pPr>
            <a:r>
              <a:rPr lang="en-US" sz="1200" dirty="0" smtClean="0">
                <a:latin typeface="+mj-lt"/>
              </a:rPr>
              <a:t>As we have previously suggested,</a:t>
            </a:r>
            <a:r>
              <a:rPr lang="en-US" sz="1200" baseline="0" dirty="0" smtClean="0">
                <a:latin typeface="+mj-lt"/>
              </a:rPr>
              <a:t> r</a:t>
            </a:r>
            <a:r>
              <a:rPr lang="en-US" sz="1200" dirty="0" smtClean="0">
                <a:latin typeface="+mj-lt"/>
              </a:rPr>
              <a:t>eserves for many types</a:t>
            </a:r>
            <a:r>
              <a:rPr lang="en-US" sz="1200" baseline="0" dirty="0" smtClean="0">
                <a:latin typeface="+mj-lt"/>
              </a:rPr>
              <a:t> of losses or claims are difficult to estimate because the policy benefits are not fixed, may be subject to negotiation, or may be subject to determination by the courts. Estimation of reserves is also difficult because the claims may not be settled or closed until an unknown future date and the ultimate cost of the claims may be subject to future events. </a:t>
            </a:r>
            <a:r>
              <a:rPr lang="en-US" sz="1200" dirty="0" smtClean="0">
                <a:latin typeface="+mj-lt"/>
              </a:rPr>
              <a:t>Because of the complexities involved in the reserve estimation process, a high degree of expertise and informed judgment are required to establish adequate</a:t>
            </a:r>
            <a:r>
              <a:rPr lang="en-US" sz="1200" baseline="0" dirty="0" smtClean="0">
                <a:latin typeface="+mj-lt"/>
              </a:rPr>
              <a:t> reserves</a:t>
            </a:r>
            <a:r>
              <a:rPr lang="en-US" sz="1200" dirty="0" smtClean="0">
                <a:latin typeface="+mj-lt"/>
              </a:rPr>
              <a:t>. Most insurers rely on actuaries or individuals</a:t>
            </a:r>
            <a:r>
              <a:rPr lang="en-US" sz="1200" baseline="0" dirty="0" smtClean="0">
                <a:latin typeface="+mj-lt"/>
              </a:rPr>
              <a:t> with actuarial training to assist in estimating reserves. </a:t>
            </a:r>
            <a:endParaRPr lang="en-US" sz="1200" dirty="0" smtClean="0">
              <a:latin typeface="+mj-lt"/>
            </a:endParaRPr>
          </a:p>
          <a:p>
            <a:pPr defTabSz="931774" fontAlgn="base">
              <a:spcBef>
                <a:spcPct val="30000"/>
              </a:spcBef>
              <a:spcAft>
                <a:spcPct val="0"/>
              </a:spcAft>
              <a:defRPr/>
            </a:pPr>
            <a:endParaRPr lang="en-US" sz="1200" dirty="0" smtClean="0">
              <a:latin typeface="+mj-lt"/>
            </a:endParaRPr>
          </a:p>
          <a:p>
            <a:pPr defTabSz="931774" fontAlgn="base">
              <a:spcBef>
                <a:spcPct val="30000"/>
              </a:spcBef>
              <a:spcAft>
                <a:spcPct val="0"/>
              </a:spcAft>
              <a:defRPr/>
            </a:pPr>
            <a:r>
              <a:rPr lang="en-US" sz="1200" dirty="0" smtClean="0">
                <a:latin typeface="+mj-lt"/>
              </a:rPr>
              <a:t>Many cases of inadequate</a:t>
            </a:r>
            <a:r>
              <a:rPr lang="en-US" sz="1200" baseline="0" dirty="0" smtClean="0">
                <a:latin typeface="+mj-lt"/>
              </a:rPr>
              <a:t> reserving are associated with improper, inadequate or incomplete data. Analytical techniques cannot overcome such a basic shortcoming as data deficiencies. A new insurance company or an insurance company writing new lines of business often will not have sufficient loss development data to reasonably estimate its loss reserves. The use of data for similar types of business may not always be an appropriate basis for determining reserves because the business of the specific company may differ from the industry average. </a:t>
            </a:r>
          </a:p>
          <a:p>
            <a:pPr defTabSz="931774" fontAlgn="base">
              <a:spcBef>
                <a:spcPct val="30000"/>
              </a:spcBef>
              <a:spcAft>
                <a:spcPct val="0"/>
              </a:spcAft>
              <a:defRPr/>
            </a:pPr>
            <a:endParaRPr lang="en-US" sz="1200" baseline="0" dirty="0" smtClean="0">
              <a:latin typeface="+mj-lt"/>
            </a:endParaRPr>
          </a:p>
          <a:p>
            <a:pPr defTabSz="931774" fontAlgn="base">
              <a:spcBef>
                <a:spcPct val="30000"/>
              </a:spcBef>
              <a:spcAft>
                <a:spcPct val="0"/>
              </a:spcAft>
              <a:defRPr/>
            </a:pPr>
            <a:r>
              <a:rPr lang="en-US" sz="1200" baseline="0" dirty="0" smtClean="0">
                <a:latin typeface="+mj-lt"/>
              </a:rPr>
              <a:t>Loss reserving is a dynamic process. Adequate reserving requires the use of appropriate projection methods for estimating reserves and it requires procedures to regularly verify the validity of earlier estimates by comparison to actual experience. Reliance on historical trends without considering adjustments to reflect current circumstances may very likely lead to incorrect conclusions.</a:t>
            </a:r>
          </a:p>
          <a:p>
            <a:pPr defTabSz="931774" fontAlgn="base">
              <a:spcBef>
                <a:spcPct val="30000"/>
              </a:spcBef>
              <a:spcAft>
                <a:spcPct val="0"/>
              </a:spcAft>
              <a:defRPr/>
            </a:pPr>
            <a:endParaRPr lang="en-US" sz="1200" baseline="0" dirty="0" smtClean="0">
              <a:latin typeface="+mj-lt"/>
            </a:endParaRPr>
          </a:p>
          <a:p>
            <a:pPr defTabSz="931774" fontAlgn="base">
              <a:spcBef>
                <a:spcPct val="30000"/>
              </a:spcBef>
              <a:spcAft>
                <a:spcPct val="0"/>
              </a:spcAft>
              <a:defRPr/>
            </a:pPr>
            <a:r>
              <a:rPr lang="en-US" sz="1200" baseline="0" dirty="0" smtClean="0">
                <a:latin typeface="+mj-lt"/>
              </a:rPr>
              <a:t>When circumstances that were reflected in the historical database are not expected to recur in the future, the appropriateness of a historical-based methodology should be challenged. Also, changes in circumstances may be frequent enough that previous methodologies are rendered inappropriate. Accordingly, the appropriateness of a methodology should be challenged in each analysis of loss reserving methodology. Failing to do so could result in under-reserving and risk of insolvency. </a:t>
            </a:r>
          </a:p>
          <a:p>
            <a:pPr defTabSz="931774" fontAlgn="base">
              <a:spcBef>
                <a:spcPct val="30000"/>
              </a:spcBef>
              <a:spcAft>
                <a:spcPct val="0"/>
              </a:spcAft>
              <a:defRPr/>
            </a:pPr>
            <a:endParaRPr lang="en-US" sz="1200" dirty="0" smtClean="0">
              <a:latin typeface="+mj-lt"/>
            </a:endParaRPr>
          </a:p>
          <a:p>
            <a:pPr eaLnBrk="1" hangingPunct="1"/>
            <a:r>
              <a:rPr lang="en-US" sz="1200" dirty="0" smtClean="0">
                <a:latin typeface="+mj-lt"/>
              </a:rPr>
              <a:t>In some cases, under-reserving may be the result of a deliberate misstatement of reserves to achieve some financial reporting objective. For example, an insurer</a:t>
            </a:r>
            <a:r>
              <a:rPr lang="en-US" sz="1200" baseline="0" dirty="0" smtClean="0">
                <a:latin typeface="+mj-lt"/>
              </a:rPr>
              <a:t> who knowingly reported reserves on the low end of the scale that writes  business in an area prone to catastrophe’s (such as hurricanes or wild fires) may face solvency concerns.</a:t>
            </a:r>
            <a:endParaRPr lang="en-US" sz="1200" dirty="0">
              <a:latin typeface="+mj-lt"/>
            </a:endParaRPr>
          </a:p>
        </p:txBody>
      </p:sp>
      <p:sp>
        <p:nvSpPr>
          <p:cNvPr id="4" name="Slide Number Placeholder 3"/>
          <p:cNvSpPr>
            <a:spLocks noGrp="1"/>
          </p:cNvSpPr>
          <p:nvPr>
            <p:ph type="sldNum" sz="quarter" idx="10"/>
          </p:nvPr>
        </p:nvSpPr>
        <p:spPr/>
        <p:txBody>
          <a:bodyPr/>
          <a:lstStyle/>
          <a:p>
            <a:fld id="{4545E604-BE61-40F1-86F4-40856358F64D}" type="slidenum">
              <a:rPr lang="en-US" smtClean="0"/>
              <a:t>12</a:t>
            </a:fld>
            <a:endParaRPr lang="en-US" dirty="0"/>
          </a:p>
        </p:txBody>
      </p:sp>
    </p:spTree>
    <p:extLst>
      <p:ext uri="{BB962C8B-B14F-4D97-AF65-F5344CB8AC3E}">
        <p14:creationId xmlns:p14="http://schemas.microsoft.com/office/powerpoint/2010/main" val="330021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pitchFamily="18" charset="0"/>
              </a:rPr>
              <a:t>Lets look at a couple of examples</a:t>
            </a:r>
          </a:p>
          <a:p>
            <a:pPr eaLnBrk="1" hangingPunct="1"/>
            <a:endParaRPr lang="en-US" dirty="0" smtClean="0">
              <a:latin typeface="Times New Roman" pitchFamily="18" charset="0"/>
            </a:endParaRPr>
          </a:p>
          <a:p>
            <a:pPr eaLnBrk="1" hangingPunct="1"/>
            <a:r>
              <a:rPr lang="en-US" dirty="0" smtClean="0">
                <a:latin typeface="Times New Roman" pitchFamily="18" charset="0"/>
              </a:rPr>
              <a:t>Paula Insurance Company</a:t>
            </a:r>
            <a:r>
              <a:rPr lang="en-US" baseline="0" dirty="0" smtClean="0">
                <a:latin typeface="Times New Roman" pitchFamily="18" charset="0"/>
              </a:rPr>
              <a:t>, a workers’ comp writer became insolvent due to deficient loss reserves. The Company reported deficient reserves totaling $37 million for accident years 97 to 99 on its California workers’ comp line of business. The deficient reserves pushed the company into RBC Mandatory Control Level which led to state supervision and eventual liquidation.</a:t>
            </a:r>
          </a:p>
          <a:p>
            <a:pPr eaLnBrk="1" hangingPunct="1"/>
            <a:r>
              <a:rPr lang="en-US" baseline="0" dirty="0" smtClean="0">
                <a:latin typeface="Times New Roman" pitchFamily="18" charset="0"/>
              </a:rPr>
              <a:t> </a:t>
            </a:r>
          </a:p>
          <a:p>
            <a:pPr eaLnBrk="1" hangingPunct="1"/>
            <a:r>
              <a:rPr lang="en-US" dirty="0" smtClean="0">
                <a:latin typeface="Times New Roman" pitchFamily="18" charset="0"/>
              </a:rPr>
              <a:t>Another </a:t>
            </a:r>
            <a:r>
              <a:rPr lang="en-US" b="0" dirty="0" smtClean="0">
                <a:latin typeface="Times New Roman" pitchFamily="18" charset="0"/>
              </a:rPr>
              <a:t>example</a:t>
            </a:r>
            <a:r>
              <a:rPr lang="en-US" dirty="0" smtClean="0">
                <a:latin typeface="Times New Roman" pitchFamily="18" charset="0"/>
              </a:rPr>
              <a:t> is 173-year old Atlantic Mutual Insurance Company, which survived paying claims on the Titanic. The Company was put into liquidation in April 2011 due to declining surplus caused</a:t>
            </a:r>
            <a:r>
              <a:rPr lang="en-US" baseline="0" dirty="0" smtClean="0">
                <a:latin typeface="Times New Roman" pitchFamily="18" charset="0"/>
              </a:rPr>
              <a:t> by</a:t>
            </a:r>
            <a:r>
              <a:rPr lang="en-US" dirty="0" smtClean="0">
                <a:latin typeface="Times New Roman" pitchFamily="18" charset="0"/>
              </a:rPr>
              <a:t> severe loss-reserve development in its commercial lines business, primarily workers’ compensation and general liability.</a:t>
            </a:r>
          </a:p>
          <a:p>
            <a:pPr eaLnBrk="1" hangingPunct="1"/>
            <a:endParaRPr lang="en-US" dirty="0" smtClean="0">
              <a:latin typeface="Times New Roman" pitchFamily="18" charset="0"/>
            </a:endParaRPr>
          </a:p>
          <a:p>
            <a:pPr eaLnBrk="1" hangingPunct="1"/>
            <a:r>
              <a:rPr lang="en-US" dirty="0" smtClean="0">
                <a:latin typeface="Times New Roman" pitchFamily="18" charset="0"/>
              </a:rPr>
              <a:t>And my last example,</a:t>
            </a:r>
            <a:r>
              <a:rPr lang="en-US" baseline="0" dirty="0" smtClean="0">
                <a:latin typeface="Times New Roman" pitchFamily="18" charset="0"/>
              </a:rPr>
              <a:t> Majestic Insurance Company, did not go into liquidation, however, was placed in conservation in April 2011. </a:t>
            </a:r>
            <a:r>
              <a:rPr lang="en-US" dirty="0" smtClean="0"/>
              <a:t>At the end of 2010, Majestic reported capital and surplus of approximately $58 million. However, a reserve deficiency of more than $46 million was recorded. “After increasing reserves to appropriate levels, the company's surplus dropped to $11.5 million, an amount that is too low to permit the company to continue operations outside the protection of a formal conservation”. </a:t>
            </a:r>
            <a:r>
              <a:rPr lang="en-US" dirty="0" smtClean="0">
                <a:latin typeface="Times New Roman" pitchFamily="18" charset="0"/>
              </a:rPr>
              <a:t>As part of the conservation,</a:t>
            </a:r>
            <a:r>
              <a:rPr lang="en-US" baseline="0" dirty="0" smtClean="0">
                <a:latin typeface="Times New Roman" pitchFamily="18" charset="0"/>
              </a:rPr>
              <a:t> </a:t>
            </a:r>
            <a:r>
              <a:rPr lang="en-US" dirty="0" smtClean="0">
                <a:latin typeface="Times New Roman" pitchFamily="18" charset="0"/>
              </a:rPr>
              <a:t>Majestic’s insurance liabilities and certain assets were transferred to AmTrust</a:t>
            </a:r>
            <a:r>
              <a:rPr lang="en-US" baseline="0" dirty="0" smtClean="0">
                <a:latin typeface="Times New Roman" pitchFamily="18" charset="0"/>
              </a:rPr>
              <a:t> North America, Inc.</a:t>
            </a:r>
          </a:p>
        </p:txBody>
      </p:sp>
      <p:sp>
        <p:nvSpPr>
          <p:cNvPr id="4" name="Slide Number Placeholder 3"/>
          <p:cNvSpPr>
            <a:spLocks noGrp="1"/>
          </p:cNvSpPr>
          <p:nvPr>
            <p:ph type="sldNum" sz="quarter" idx="10"/>
          </p:nvPr>
        </p:nvSpPr>
        <p:spPr/>
        <p:txBody>
          <a:bodyPr/>
          <a:lstStyle/>
          <a:p>
            <a:fld id="{4545E604-BE61-40F1-86F4-40856358F64D}" type="slidenum">
              <a:rPr lang="en-US" smtClean="0"/>
              <a:t>13</a:t>
            </a:fld>
            <a:endParaRPr lang="en-US" dirty="0"/>
          </a:p>
        </p:txBody>
      </p:sp>
    </p:spTree>
    <p:extLst>
      <p:ext uri="{BB962C8B-B14F-4D97-AF65-F5344CB8AC3E}">
        <p14:creationId xmlns:p14="http://schemas.microsoft.com/office/powerpoint/2010/main" val="223835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744538"/>
            <a:ext cx="4960937" cy="3722687"/>
          </a:xfrm>
        </p:spPr>
      </p:sp>
      <p:sp>
        <p:nvSpPr>
          <p:cNvPr id="3" name="Notes Placeholder 2"/>
          <p:cNvSpPr>
            <a:spLocks noGrp="1"/>
          </p:cNvSpPr>
          <p:nvPr>
            <p:ph type="body" idx="1"/>
          </p:nvPr>
        </p:nvSpPr>
        <p:spPr/>
        <p:txBody>
          <a:bodyPr/>
          <a:lstStyle/>
          <a:p>
            <a:r>
              <a:rPr lang="en-US" baseline="0" dirty="0" smtClean="0"/>
              <a:t>What can be done by regulators to prevent concerns that exist because of poorly established reserves?</a:t>
            </a:r>
          </a:p>
          <a:p>
            <a:endParaRPr lang="en-US" baseline="0" dirty="0" smtClean="0"/>
          </a:p>
          <a:p>
            <a:r>
              <a:rPr lang="en-US" baseline="0" dirty="0" smtClean="0"/>
              <a:t>What most experienced regulators say is that unless you try and put a zero failure system in place where you require so much capital that its impossible to fail, potential insurer reserve deficiencies are a fact and potential issue. If one did try and put a zero failure system in place, its likely that you would essentially scare away any incoming capital to the industry because insurers couldn’t provide the return that investors demand on such capital. It would also raise the cost of insurance significantly making insurance unaffordable to many. Therefore, it’s a balancing act and we simply have to recognize that it’s a high risk area for many insurers. </a:t>
            </a:r>
          </a:p>
          <a:p>
            <a:endParaRPr lang="en-US" baseline="0" dirty="0" smtClean="0"/>
          </a:p>
          <a:p>
            <a:r>
              <a:rPr lang="en-US" baseline="0" dirty="0" smtClean="0"/>
              <a:t>But, its not as if nothing can be done to address the risk. Because it’s a potential high risk area for so many insurers, regulators can and should monitor various issues to try and catch the issue as soon as possible in order to minimize the impact on policyholder. That process of monitoring is what we are going to spend a fair amount of time on. There are a number of different tools that I am going to walk you through. </a:t>
            </a:r>
            <a:endParaRPr lang="en-US" dirty="0" smtClean="0"/>
          </a:p>
          <a:p>
            <a:endParaRPr lang="en-US" dirty="0" smtClean="0"/>
          </a:p>
          <a:p>
            <a:r>
              <a:rPr lang="en-US" baseline="0" dirty="0" smtClean="0"/>
              <a:t>First the insurer’s financial Statement Pages, IRIS Ratios, Scoring Ratios, the financial profile report, Loss Reserve projections and the Bright Line indicator report are all tools that can be utilized for monitoring insures reserves.</a:t>
            </a:r>
          </a:p>
          <a:p>
            <a:endParaRPr lang="en-US" baseline="0" dirty="0" smtClean="0"/>
          </a:p>
          <a:p>
            <a:r>
              <a:rPr lang="en-US" baseline="0" dirty="0" smtClean="0"/>
              <a:t>Of course these are all simply methods of monitoring issues. I believe most analysts and examiners recognize that these are the means for monitoring, and ultimately any action taken on reserves is frequently the result of an examination of the reserves. When we are discussing these tools, please recognize this fact, but also recognize that the tools can be helpful in allowing state’s to monitor the risk. </a:t>
            </a:r>
          </a:p>
          <a:p>
            <a:endParaRPr lang="en-US" baseline="0" dirty="0" smtClean="0"/>
          </a:p>
          <a:p>
            <a:r>
              <a:rPr lang="en-US" baseline="0" dirty="0" smtClean="0"/>
              <a:t>Let’s take a look at each of these tools in more depth.</a:t>
            </a:r>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14</a:t>
            </a:fld>
            <a:endParaRPr lang="en-US" dirty="0"/>
          </a:p>
        </p:txBody>
      </p:sp>
    </p:spTree>
    <p:extLst>
      <p:ext uri="{BB962C8B-B14F-4D97-AF65-F5344CB8AC3E}">
        <p14:creationId xmlns:p14="http://schemas.microsoft.com/office/powerpoint/2010/main" val="302369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On this slide you see an example of financial statement page data that is collected in the U.S.</a:t>
            </a:r>
            <a:r>
              <a:rPr lang="en-US" baseline="0" dirty="0" smtClean="0"/>
              <a:t> to allow us to analyze reserves held by a P&amp;C insurer. </a:t>
            </a:r>
            <a:endParaRPr lang="en-US" dirty="0" smtClean="0"/>
          </a:p>
          <a:p>
            <a:pPr eaLnBrk="1" hangingPunct="1"/>
            <a:endParaRPr lang="en-US" dirty="0" smtClean="0"/>
          </a:p>
          <a:p>
            <a:pPr eaLnBrk="1" hangingPunct="1"/>
            <a:r>
              <a:rPr lang="en-US" dirty="0" smtClean="0"/>
              <a:t>Schedule P Part 1 Tier 3 summarizes the data reported in tier 1 and 2 and provides the incurred amounts. </a:t>
            </a:r>
          </a:p>
          <a:p>
            <a:endParaRPr lang="en-US" dirty="0" smtClean="0"/>
          </a:p>
          <a:p>
            <a:r>
              <a:rPr lang="en-US" dirty="0" smtClean="0"/>
              <a:t>Part</a:t>
            </a:r>
            <a:r>
              <a:rPr lang="en-US" baseline="0" dirty="0" smtClean="0"/>
              <a:t> 1 of the Schedule P can be utilized by regulators: </a:t>
            </a:r>
          </a:p>
          <a:p>
            <a:r>
              <a:rPr lang="en-US" baseline="0" dirty="0" smtClean="0"/>
              <a:t>-To review the loss and LAE ratios to determine any fluctuations between loss years </a:t>
            </a:r>
          </a:p>
          <a:p>
            <a:r>
              <a:rPr lang="en-US" baseline="0" dirty="0" smtClean="0"/>
              <a:t>-and to find any large variances between an insurer’s loss and LAE ratios and the industry loss and LAE ratios.</a:t>
            </a:r>
            <a:endParaRPr lang="en-US" dirty="0" smtClean="0"/>
          </a:p>
          <a:p>
            <a:endParaRPr lang="en-US" dirty="0" smtClean="0"/>
          </a:p>
          <a:p>
            <a:pPr defTabSz="931774">
              <a:defRPr/>
            </a:pPr>
            <a:r>
              <a:rPr lang="en-US" dirty="0" smtClean="0"/>
              <a:t>For</a:t>
            </a:r>
            <a:r>
              <a:rPr lang="en-US" baseline="0" dirty="0" smtClean="0"/>
              <a:t> example, t</a:t>
            </a:r>
            <a:r>
              <a:rPr lang="en-US" dirty="0" smtClean="0"/>
              <a:t>he</a:t>
            </a:r>
            <a:r>
              <a:rPr lang="en-US" baseline="0" dirty="0" smtClean="0"/>
              <a:t> Company in the slide reported a large fluctuation in loss and loss expense ratio for years 2007 and 2008. One could review Schedule P part 1 by line of business to determine which line(s) are responsible for the elevated loss and LAE. </a:t>
            </a:r>
          </a:p>
          <a:p>
            <a:pPr defTabSz="931774">
              <a:defRPr/>
            </a:pPr>
            <a:endParaRPr lang="en-US" dirty="0" smtClean="0"/>
          </a:p>
          <a:p>
            <a:pPr defTabSz="931774">
              <a:defRPr/>
            </a:pPr>
            <a:r>
              <a:rPr lang="en-US" dirty="0" smtClean="0"/>
              <a:t>So thinking back to our opening comments about reserves, we emphasized the estimation process. The point here is that a large fluctuation</a:t>
            </a:r>
            <a:r>
              <a:rPr lang="en-US" baseline="0" dirty="0" smtClean="0"/>
              <a:t> from one period to the next is obviously a sign that something within either the pricing or the estimation process has caused a large spike.</a:t>
            </a:r>
          </a:p>
          <a:p>
            <a:pPr defTabSz="931774">
              <a:defRPr/>
            </a:pPr>
            <a:endParaRPr lang="en-US" baseline="0" dirty="0" smtClean="0"/>
          </a:p>
          <a:p>
            <a:pPr defTabSz="931774">
              <a:defRPr/>
            </a:pPr>
            <a:r>
              <a:rPr lang="en-US" baseline="0" dirty="0" smtClean="0"/>
              <a:t>The analyst can try and narrow it down to a line of business, but many times it will need to be narrowed down to specific causes by discussing the results with the company. Its highly possible that the analyst may ask the examiner to perform such work. Therefore its important for the examiner to be able to understand the potential implications for that examination work and the potential solvency impact.</a:t>
            </a:r>
          </a:p>
          <a:p>
            <a:pPr defTabSz="931774">
              <a:defRPr/>
            </a:pPr>
            <a:r>
              <a:rPr lang="en-US" baseline="0" dirty="0" smtClean="0"/>
              <a:t> </a:t>
            </a:r>
            <a:endParaRPr lang="en-US" dirty="0" smtClean="0"/>
          </a:p>
          <a:p>
            <a:pPr defTabSz="931774">
              <a:defRPr/>
            </a:pPr>
            <a:r>
              <a:rPr lang="en-US" dirty="0" smtClean="0"/>
              <a:t>(11260)</a:t>
            </a:r>
          </a:p>
          <a:p>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15</a:t>
            </a:fld>
            <a:endParaRPr lang="en-US" dirty="0"/>
          </a:p>
        </p:txBody>
      </p:sp>
    </p:spTree>
    <p:extLst>
      <p:ext uri="{BB962C8B-B14F-4D97-AF65-F5344CB8AC3E}">
        <p14:creationId xmlns:p14="http://schemas.microsoft.com/office/powerpoint/2010/main" val="90403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Schedule P Part</a:t>
            </a:r>
            <a:r>
              <a:rPr lang="en-US" baseline="0" dirty="0" smtClean="0"/>
              <a:t> 2 provides a history of incurred losses and defense &amp; cost containment expenses.</a:t>
            </a:r>
          </a:p>
          <a:p>
            <a:pPr eaLnBrk="1" hangingPunct="1"/>
            <a:endParaRPr lang="en-US" baseline="0" dirty="0" smtClean="0"/>
          </a:p>
          <a:p>
            <a:pPr eaLnBrk="1" hangingPunct="1"/>
            <a:r>
              <a:rPr lang="en-US" baseline="0" dirty="0" smtClean="0"/>
              <a:t>This section of the Schedule P can be used by regulators to determine an insurer’s </a:t>
            </a:r>
            <a:r>
              <a:rPr lang="en-US" dirty="0" smtClean="0"/>
              <a:t>one-and</a:t>
            </a:r>
            <a:r>
              <a:rPr lang="en-US" baseline="0" dirty="0" smtClean="0"/>
              <a:t> two-year reserve development.</a:t>
            </a:r>
            <a:endParaRPr lang="en-US" dirty="0" smtClean="0"/>
          </a:p>
          <a:p>
            <a:pPr eaLnBrk="1" hangingPunct="1"/>
            <a:endParaRPr lang="en-US" dirty="0" smtClean="0"/>
          </a:p>
          <a:p>
            <a:pPr eaLnBrk="1" hangingPunct="1"/>
            <a:r>
              <a:rPr lang="en-US" baseline="0" dirty="0" smtClean="0"/>
              <a:t>As an example, you can see that this Company is reporting adverse two-year development on accident years 2007 and 2008. </a:t>
            </a:r>
            <a:r>
              <a:rPr lang="en-US" dirty="0" smtClean="0"/>
              <a:t>This is the same insurer that</a:t>
            </a:r>
            <a:r>
              <a:rPr lang="en-US" baseline="0" dirty="0" smtClean="0"/>
              <a:t> was shown in the Schedule P Part 1 example. So the reserve development is consistent with the fluctuations discovered in the Part 1.</a:t>
            </a:r>
          </a:p>
          <a:p>
            <a:pPr eaLnBrk="1" hangingPunct="1"/>
            <a:endParaRPr lang="en-US" baseline="0" dirty="0" smtClean="0"/>
          </a:p>
          <a:p>
            <a:pPr eaLnBrk="1" hangingPunct="1"/>
            <a:r>
              <a:rPr lang="en-US" baseline="0" dirty="0" smtClean="0"/>
              <a:t>A regulator would want to review the Schedule P Part 2 by line of business to determine which line(s) the development has occurred. Clearly, what we saw on the previous slide has a real impact, as this schedule shows the amount of deficient reserves on these particular years. Its possible the analyst may want the examiner to focus on these particular years once the get a better sense of the cause of development from the insurer. </a:t>
            </a:r>
            <a:endParaRPr lang="en-US" dirty="0" smtClean="0"/>
          </a:p>
          <a:p>
            <a:pPr eaLnBrk="1" hangingPunct="1"/>
            <a:endParaRPr lang="en-US" dirty="0" smtClean="0"/>
          </a:p>
          <a:p>
            <a:pPr eaLnBrk="1" hangingPunct="1"/>
            <a:r>
              <a:rPr lang="en-US" dirty="0" smtClean="0"/>
              <a:t>Recognize however that the potential reasons that an insurer may report adverse development includes things such as:</a:t>
            </a:r>
          </a:p>
          <a:p>
            <a:pPr marL="171450" indent="-171450" eaLnBrk="1" hangingPunct="1">
              <a:buFont typeface="Arial" pitchFamily="34" charset="0"/>
              <a:buChar char="•"/>
            </a:pPr>
            <a:r>
              <a:rPr lang="en-US" dirty="0" smtClean="0"/>
              <a:t>Strengthening</a:t>
            </a:r>
          </a:p>
          <a:p>
            <a:pPr marL="171450" indent="-171450" eaLnBrk="1" hangingPunct="1">
              <a:buFont typeface="Arial" pitchFamily="34" charset="0"/>
              <a:buChar char="•"/>
            </a:pPr>
            <a:r>
              <a:rPr lang="en-US" dirty="0" smtClean="0"/>
              <a:t>Commutation of ceded reinsurance</a:t>
            </a:r>
          </a:p>
          <a:p>
            <a:pPr marL="171450" indent="-171450" eaLnBrk="1" hangingPunct="1">
              <a:buFont typeface="Arial" pitchFamily="34" charset="0"/>
              <a:buChar char="•"/>
            </a:pPr>
            <a:r>
              <a:rPr lang="en-US" dirty="0" smtClean="0"/>
              <a:t>Changes in discounting</a:t>
            </a:r>
          </a:p>
          <a:p>
            <a:pPr marL="171450" indent="-171450" eaLnBrk="1" hangingPunct="1">
              <a:buFont typeface="Arial" pitchFamily="34" charset="0"/>
              <a:buChar char="•"/>
            </a:pPr>
            <a:r>
              <a:rPr lang="en-US" dirty="0" smtClean="0"/>
              <a:t>Increased writings</a:t>
            </a:r>
          </a:p>
          <a:p>
            <a:pPr eaLnBrk="1" hangingPunct="1"/>
            <a:endParaRPr lang="en-US" dirty="0" smtClean="0"/>
          </a:p>
          <a:p>
            <a:pPr eaLnBrk="1" hangingPunct="1"/>
            <a:endParaRPr lang="en-US" dirty="0" smtClean="0"/>
          </a:p>
          <a:p>
            <a:pPr defTabSz="931774">
              <a:defRPr/>
            </a:pPr>
            <a:r>
              <a:rPr lang="en-US" dirty="0" smtClean="0"/>
              <a:t>(11260)</a:t>
            </a:r>
          </a:p>
          <a:p>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16</a:t>
            </a:fld>
            <a:endParaRPr lang="en-US" dirty="0"/>
          </a:p>
        </p:txBody>
      </p:sp>
    </p:spTree>
    <p:extLst>
      <p:ext uri="{BB962C8B-B14F-4D97-AF65-F5344CB8AC3E}">
        <p14:creationId xmlns:p14="http://schemas.microsoft.com/office/powerpoint/2010/main" val="78722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tools that utilizes the data provided within Schedule P is</a:t>
            </a:r>
            <a:r>
              <a:rPr lang="en-US" baseline="0" dirty="0" smtClean="0"/>
              <a:t> the IRIS ratios. </a:t>
            </a:r>
            <a:r>
              <a:rPr lang="en-US" dirty="0" smtClean="0"/>
              <a:t>There is an IRIS ratio worksheet available on I-Site</a:t>
            </a:r>
            <a:r>
              <a:rPr lang="en-US" baseline="0" dirty="0" smtClean="0"/>
              <a:t> that reports the results of all the IRIS ratios and the usual ranges. If an insurer is reporting a unusual value the result will have an asterisk next to it. </a:t>
            </a:r>
          </a:p>
          <a:p>
            <a:endParaRPr lang="en-US" baseline="0" dirty="0" smtClean="0"/>
          </a:p>
          <a:p>
            <a:r>
              <a:rPr lang="en-US" baseline="0" dirty="0" smtClean="0"/>
              <a:t>Above is an example of the IRIS ratio worksheet, this insurer reported unusual values for all 3 reserve ratios. In conjunction with the review of these three ratios, it would also be beneficial to review the Financial Statement pages and the Profile to see what additional information can be discovered about the Company’s reserves.</a:t>
            </a:r>
          </a:p>
        </p:txBody>
      </p:sp>
      <p:sp>
        <p:nvSpPr>
          <p:cNvPr id="4" name="Slide Number Placeholder 3"/>
          <p:cNvSpPr>
            <a:spLocks noGrp="1"/>
          </p:cNvSpPr>
          <p:nvPr>
            <p:ph type="sldNum" sz="quarter" idx="10"/>
          </p:nvPr>
        </p:nvSpPr>
        <p:spPr/>
        <p:txBody>
          <a:bodyPr/>
          <a:lstStyle/>
          <a:p>
            <a:fld id="{4545E604-BE61-40F1-86F4-40856358F64D}" type="slidenum">
              <a:rPr lang="en-US" smtClean="0"/>
              <a:t>17</a:t>
            </a:fld>
            <a:endParaRPr lang="en-US" dirty="0"/>
          </a:p>
        </p:txBody>
      </p:sp>
    </p:spTree>
    <p:extLst>
      <p:ext uri="{BB962C8B-B14F-4D97-AF65-F5344CB8AC3E}">
        <p14:creationId xmlns:p14="http://schemas.microsoft.com/office/powerpoint/2010/main" val="221239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Highlighted on this slide is the liabilities section of the financial profile report. This report allows U.S. regulators to identify material fluctuations, identify trends and compare data to industry benchmarks. </a:t>
            </a:r>
          </a:p>
          <a:p>
            <a:endParaRPr lang="en-US" baseline="0" dirty="0" smtClean="0"/>
          </a:p>
          <a:p>
            <a:r>
              <a:rPr lang="en-US" baseline="0" dirty="0" smtClean="0"/>
              <a:t>From this information the company shown has total loss and LAE reserves as a percentage of prior year surplus that is slightly below the industry benchmark at 243.6% .  As you can see that the Company reported an 82.6% increase in total loss and LAE reserves from prior year end. Lastly, the company is reporting a trend of one- and two-year adverse reserve development. A quick glance at this report shows there are concerns regarding the insurer’s reserves.</a:t>
            </a:r>
          </a:p>
          <a:p>
            <a:endParaRPr lang="en-US" baseline="0" dirty="0" smtClean="0"/>
          </a:p>
          <a:p>
            <a:r>
              <a:rPr lang="en-US" baseline="0" dirty="0" smtClean="0"/>
              <a:t>Likely this would lead me to the financial statement, actuarial opinion, MD&amp;A, and other resources to investigate these rather troubling issues.</a:t>
            </a:r>
          </a:p>
          <a:p>
            <a:endParaRPr lang="en-US" dirty="0" smtClean="0"/>
          </a:p>
        </p:txBody>
      </p:sp>
      <p:sp>
        <p:nvSpPr>
          <p:cNvPr id="4" name="Slide Number Placeholder 3"/>
          <p:cNvSpPr>
            <a:spLocks noGrp="1"/>
          </p:cNvSpPr>
          <p:nvPr>
            <p:ph type="sldNum" sz="quarter" idx="10"/>
          </p:nvPr>
        </p:nvSpPr>
        <p:spPr/>
        <p:txBody>
          <a:bodyPr/>
          <a:lstStyle/>
          <a:p>
            <a:fld id="{4545E604-BE61-40F1-86F4-40856358F64D}" type="slidenum">
              <a:rPr lang="en-US" smtClean="0"/>
              <a:t>18</a:t>
            </a:fld>
            <a:endParaRPr lang="en-US" dirty="0"/>
          </a:p>
        </p:txBody>
      </p:sp>
    </p:spTree>
    <p:extLst>
      <p:ext uri="{BB962C8B-B14F-4D97-AF65-F5344CB8AC3E}">
        <p14:creationId xmlns:p14="http://schemas.microsoft.com/office/powerpoint/2010/main" val="123263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P/C Loss Reserve</a:t>
            </a:r>
            <a:r>
              <a:rPr lang="en-US" baseline="0" dirty="0" smtClean="0"/>
              <a:t> projection</a:t>
            </a:r>
            <a:r>
              <a:rPr lang="en-US" dirty="0" smtClean="0"/>
              <a:t> tools</a:t>
            </a:r>
            <a:r>
              <a:rPr lang="en-US" baseline="0" dirty="0" smtClean="0"/>
              <a:t> on I-Site gives a regulator the ability to project reserves. The tool projects reserve adequacy or deficiency based on historical experience without considering changes in product design, pricing, claims payment practices, etc. So this is a great tool for when you believe there may be a higher amount of reserving risk. </a:t>
            </a:r>
          </a:p>
          <a:p>
            <a:endParaRPr lang="en-US" baseline="0" dirty="0" smtClean="0"/>
          </a:p>
          <a:p>
            <a:r>
              <a:rPr lang="en-US" baseline="0" dirty="0" smtClean="0"/>
              <a:t>Note however, if a company has experienced a recent merger or a large block of business has been acquired, the tool should not be used.  </a:t>
            </a:r>
          </a:p>
          <a:p>
            <a:endParaRPr lang="en-US" baseline="0" dirty="0" smtClean="0"/>
          </a:p>
          <a:p>
            <a:r>
              <a:rPr lang="en-US" baseline="0" dirty="0" smtClean="0"/>
              <a:t>And, if unusual results are obtained as a result of the loss reserve analysis performed, the regulator should consider having an actuary review the analysis performed. Again, as much as anything we are simply trying to use different tools to isolate our resources to the area where they are most needed. And if nothing else, the tools provide greater certainty that utilization of an actuary is appropriate. </a:t>
            </a:r>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19</a:t>
            </a:fld>
            <a:endParaRPr lang="en-US" dirty="0"/>
          </a:p>
        </p:txBody>
      </p:sp>
    </p:spTree>
    <p:extLst>
      <p:ext uri="{BB962C8B-B14F-4D97-AF65-F5344CB8AC3E}">
        <p14:creationId xmlns:p14="http://schemas.microsoft.com/office/powerpoint/2010/main" val="182204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cause of insurer insolvencies, but this slide lists the top 7 causes of historical insurance company failures in the U.S., based on data tracked and reviewed by AM Best. Deficient Reserves is the leading cause of insolvency followed by inadequate pricing and rapid growth. These causes account for over half of all historical insurer insolvencies in the U.S. The other 5 causes of insurer insolvencies represent between 3 and 10% of historical insurance company failures. </a:t>
            </a:r>
            <a:endParaRPr lang="en-US" dirty="0"/>
          </a:p>
        </p:txBody>
      </p:sp>
    </p:spTree>
    <p:extLst>
      <p:ext uri="{BB962C8B-B14F-4D97-AF65-F5344CB8AC3E}">
        <p14:creationId xmlns:p14="http://schemas.microsoft.com/office/powerpoint/2010/main" val="112525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Here is a </a:t>
            </a:r>
            <a:r>
              <a:rPr lang="en-US" baseline="0" dirty="0" smtClean="0">
                <a:latin typeface="Times New Roman" pitchFamily="18" charset="0"/>
              </a:rPr>
              <a:t>projection that has been ran</a:t>
            </a:r>
            <a:r>
              <a:rPr lang="en-US" dirty="0" smtClean="0">
                <a:latin typeface="Times New Roman" pitchFamily="18" charset="0"/>
              </a:rPr>
              <a:t> </a:t>
            </a:r>
            <a:r>
              <a:rPr lang="en-US" dirty="0">
                <a:latin typeface="Times New Roman" pitchFamily="18" charset="0"/>
              </a:rPr>
              <a:t>for workers comp, using the 3 year average, based on cumulative paid losses.</a:t>
            </a:r>
          </a:p>
          <a:p>
            <a:r>
              <a:rPr lang="en-US" dirty="0">
                <a:latin typeface="Times New Roman" pitchFamily="18" charset="0"/>
              </a:rPr>
              <a:t> </a:t>
            </a:r>
          </a:p>
          <a:p>
            <a:r>
              <a:rPr lang="en-US" dirty="0" smtClean="0">
                <a:latin typeface="Times New Roman" pitchFamily="18" charset="0"/>
              </a:rPr>
              <a:t>What are the results of the loss reserve projection? </a:t>
            </a:r>
          </a:p>
          <a:p>
            <a:endParaRPr lang="en-US" dirty="0" smtClean="0">
              <a:latin typeface="Times New Roman" pitchFamily="18" charset="0"/>
            </a:endParaRPr>
          </a:p>
          <a:p>
            <a:r>
              <a:rPr lang="en-US" dirty="0" smtClean="0">
                <a:latin typeface="Times New Roman" pitchFamily="18" charset="0"/>
              </a:rPr>
              <a:t>We </a:t>
            </a:r>
            <a:r>
              <a:rPr lang="en-US" dirty="0">
                <a:latin typeface="Times New Roman" pitchFamily="18" charset="0"/>
              </a:rPr>
              <a:t>see that this insurer’s workers comp loss reserves are deficient by $27.4 million.</a:t>
            </a:r>
          </a:p>
          <a:p>
            <a:endParaRPr lang="en-US" dirty="0">
              <a:latin typeface="Times New Roman" pitchFamily="18" charset="0"/>
            </a:endParaRPr>
          </a:p>
          <a:p>
            <a:r>
              <a:rPr lang="en-US" dirty="0">
                <a:latin typeface="Times New Roman" pitchFamily="18" charset="0"/>
              </a:rPr>
              <a:t>Again, this is just an </a:t>
            </a:r>
            <a:r>
              <a:rPr lang="en-US" dirty="0" smtClean="0">
                <a:latin typeface="Times New Roman" pitchFamily="18" charset="0"/>
              </a:rPr>
              <a:t>estimate</a:t>
            </a:r>
            <a:r>
              <a:rPr lang="en-US" baseline="0" dirty="0" smtClean="0">
                <a:latin typeface="Times New Roman" pitchFamily="18" charset="0"/>
              </a:rPr>
              <a:t> but it might give the analyst a little better idea of issues before involving the actuary.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20</a:t>
            </a:fld>
            <a:endParaRPr lang="en-US" dirty="0"/>
          </a:p>
        </p:txBody>
      </p:sp>
    </p:spTree>
    <p:extLst>
      <p:ext uri="{BB962C8B-B14F-4D97-AF65-F5344CB8AC3E}">
        <p14:creationId xmlns:p14="http://schemas.microsoft.com/office/powerpoint/2010/main" val="363429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report results take 10% of an insurer’s net loss and LAE reserves and compares it to the difference between the Total Adjusted Capital (TAC) and Company Action Level Capital (CAL) . If 10% of the reserves is greater then the difference between TAC and CAL then the Company would return a yes response in the test column of report. A yes response would indicate that if reserves were 10% higher, the Company would be subject to additional regulatory requirements to address a low surplus level.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Bright Line Indicator report is published on the NAIC’s State Net page on an annual basis. Obviously this is a very rough tool put obviously its purpose is to help evaluate if the reserve risk is higher. What I think the tool does is takes the concept of leverage and potential solvency impact and combined them together to highlight companies that just given some basic figures, are subject to great risk. Obviously its focusing on those companies that are nearing regulatory action level, so generally the issues on these companies are already known, but it’s a simply effective tool. </a:t>
            </a:r>
            <a:endParaRPr lang="en-US" dirty="0"/>
          </a:p>
        </p:txBody>
      </p:sp>
      <p:sp>
        <p:nvSpPr>
          <p:cNvPr id="4" name="Slide Number Placeholder 3"/>
          <p:cNvSpPr>
            <a:spLocks noGrp="1"/>
          </p:cNvSpPr>
          <p:nvPr>
            <p:ph type="sldNum" sz="quarter" idx="10"/>
          </p:nvPr>
        </p:nvSpPr>
        <p:spPr/>
        <p:txBody>
          <a:bodyPr/>
          <a:lstStyle/>
          <a:p>
            <a:fld id="{4545E604-BE61-40F1-86F4-40856358F64D}" type="slidenum">
              <a:rPr lang="en-US" smtClean="0"/>
              <a:t>21</a:t>
            </a:fld>
            <a:endParaRPr lang="en-US" dirty="0"/>
          </a:p>
        </p:txBody>
      </p:sp>
    </p:spTree>
    <p:extLst>
      <p:ext uri="{BB962C8B-B14F-4D97-AF65-F5344CB8AC3E}">
        <p14:creationId xmlns:p14="http://schemas.microsoft.com/office/powerpoint/2010/main" val="169516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 tools provide a means for regulators to identify concerns relating to under reserving. However, once a concern has been identified, regulators need to step in and perform additional work to determine whether reserves are truly understated and should be adjusted for regulatory purposes. This slide lists a number of steps that could be performed during off-site analysis or on-site examination activities to determine whether reserves are truly understated and an adjustment is necessary to truly reflect the insurer’s solvency position. Much of this work typically focuses on a review of the company’s internal processes for calculating and recording loss reserve estimates as well as the involvement of a regulatory actuary in reviewing the reserve estimates. If questions regarding a company’s methodology or estimates arise, U.S. regulators will often ask a regulatory or third-party actuary to perform an independent reserve calculation to estimate the company’s required reserves. If the regulatory actuary determines that the carried reserves are understated, U.S. regulators can require the company to adjust their reported financial results to a level deemed appropriate to the regulator. </a:t>
            </a:r>
            <a:endParaRPr lang="en-US" dirty="0"/>
          </a:p>
        </p:txBody>
      </p:sp>
    </p:spTree>
    <p:extLst>
      <p:ext uri="{BB962C8B-B14F-4D97-AF65-F5344CB8AC3E}">
        <p14:creationId xmlns:p14="http://schemas.microsoft.com/office/powerpoint/2010/main" val="376232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most common cause of historical company</a:t>
            </a:r>
            <a:r>
              <a:rPr lang="en-US" baseline="0" dirty="0" smtClean="0"/>
              <a:t> failure in the U.S. is rapid growth, especially when it is coupled with inadequate pricing. These two risks often go hand and hand as companies are often growing rapidly due to offering rates that are more attractive than their competitors. When it turns out that these rates are inadequate to cover the risks assumed under the policies, companies often become financially troubled and may become insolvent if they can’t turn around their fortunes and increase rates quickly enough. Definitions for pricing &amp; underwriting risk and rapid growth risk are included on this slide for your review. </a:t>
            </a:r>
            <a:endParaRPr lang="en-US" dirty="0"/>
          </a:p>
        </p:txBody>
      </p:sp>
    </p:spTree>
    <p:extLst>
      <p:ext uri="{BB962C8B-B14F-4D97-AF65-F5344CB8AC3E}">
        <p14:creationId xmlns:p14="http://schemas.microsoft.com/office/powerpoint/2010/main" val="108310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pricing is such a crucial</a:t>
            </a:r>
            <a:r>
              <a:rPr lang="en-US" baseline="0" dirty="0" smtClean="0"/>
              <a:t> element in an insurer being successful, let’s cover how an insurer determines premium rates.</a:t>
            </a:r>
          </a:p>
          <a:p>
            <a:endParaRPr lang="en-US" baseline="0" dirty="0" smtClean="0"/>
          </a:p>
          <a:p>
            <a:r>
              <a:rPr lang="en-US" baseline="0" dirty="0" smtClean="0"/>
              <a:t>Pricing insurance products is a very complex process, insurance premiums cannot be priced by supply and demand like most products because the premium policyholders pay for insurance is intended to help protect against the cost of unforeseen events happening. Three factors assist insurers in setting premium rates, they are: Contingency Load, Expense Load and Annual Expected Loss.</a:t>
            </a:r>
          </a:p>
          <a:p>
            <a:endParaRPr lang="en-US" baseline="0" dirty="0" smtClean="0"/>
          </a:p>
          <a:p>
            <a:pPr defTabSz="914350">
              <a:defRPr/>
            </a:pPr>
            <a:r>
              <a:rPr lang="en-US" dirty="0"/>
              <a:t>The </a:t>
            </a:r>
            <a:r>
              <a:rPr lang="en-US" b="1" i="1" dirty="0"/>
              <a:t>contingency load</a:t>
            </a:r>
            <a:r>
              <a:rPr lang="en-US" i="1" dirty="0"/>
              <a:t>  </a:t>
            </a:r>
            <a:r>
              <a:rPr lang="en-US" dirty="0"/>
              <a:t>is the amount charged to compensate the insurer for bearing risk. When reviewing the contingency load insurers focus on the cost of equity capital, the cost of risk transfer, frictional costs and the uncertainty load.</a:t>
            </a:r>
          </a:p>
          <a:p>
            <a:pPr defTabSz="914350">
              <a:defRPr/>
            </a:pPr>
            <a:endParaRPr lang="en-US" dirty="0"/>
          </a:p>
          <a:p>
            <a:pPr marL="171441" indent="-171441" defTabSz="914350">
              <a:buFont typeface="Arial" pitchFamily="34" charset="0"/>
              <a:buChar char="•"/>
              <a:defRPr/>
            </a:pPr>
            <a:r>
              <a:rPr lang="en-US" dirty="0"/>
              <a:t>The </a:t>
            </a:r>
            <a:r>
              <a:rPr lang="en-US" i="1" u="sng" dirty="0"/>
              <a:t>cost of equity capital </a:t>
            </a:r>
            <a:r>
              <a:rPr lang="en-US" dirty="0"/>
              <a:t>compensates the insurer’s owners for placing their capital at risk. </a:t>
            </a:r>
          </a:p>
          <a:p>
            <a:pPr marL="171441" indent="-171441" defTabSz="914350">
              <a:buFont typeface="Arial" pitchFamily="34" charset="0"/>
              <a:buChar char="•"/>
              <a:defRPr/>
            </a:pPr>
            <a:r>
              <a:rPr lang="en-US" dirty="0"/>
              <a:t>The </a:t>
            </a:r>
            <a:r>
              <a:rPr lang="en-US" i="1" u="sng" dirty="0"/>
              <a:t>costs of risk transfer</a:t>
            </a:r>
            <a:r>
              <a:rPr lang="en-US" i="1" dirty="0"/>
              <a:t>  </a:t>
            </a:r>
            <a:r>
              <a:rPr lang="en-US" dirty="0"/>
              <a:t>includes reinsurance premiums as well as premiums paid for alternative risk transfer instruments. </a:t>
            </a:r>
          </a:p>
          <a:p>
            <a:pPr marL="171441" indent="-171441" defTabSz="914350">
              <a:buFont typeface="Arial" pitchFamily="34" charset="0"/>
              <a:buChar char="•"/>
              <a:defRPr/>
            </a:pPr>
            <a:r>
              <a:rPr lang="en-US" i="1" u="sng" dirty="0"/>
              <a:t>Frictional costs </a:t>
            </a:r>
            <a:r>
              <a:rPr lang="en-US" dirty="0"/>
              <a:t>include regulations and taxes imposed on the insurer as well as agency costs. </a:t>
            </a:r>
          </a:p>
          <a:p>
            <a:pPr marL="171441" indent="-171441" defTabSz="914350">
              <a:buFont typeface="Arial" pitchFamily="34" charset="0"/>
              <a:buChar char="•"/>
              <a:defRPr/>
            </a:pPr>
            <a:r>
              <a:rPr lang="en-US" dirty="0"/>
              <a:t>The </a:t>
            </a:r>
            <a:r>
              <a:rPr lang="en-US" i="1" u="sng" dirty="0"/>
              <a:t>uncertainty load  </a:t>
            </a:r>
            <a:r>
              <a:rPr lang="en-US" dirty="0"/>
              <a:t>is a margin to compensate the insurer for limited information or uncertainty associated with writing a specific insurance line. For those lines covering large, infrequent events, and even more frequent events in countries where the quality of data is poor, the uncertainty load can be a significant component of the premium. </a:t>
            </a:r>
          </a:p>
          <a:p>
            <a:pPr defTabSz="914350">
              <a:defRPr/>
            </a:pPr>
            <a:endParaRPr lang="en-US" dirty="0" smtClean="0"/>
          </a:p>
          <a:p>
            <a:pPr defTabSz="914350">
              <a:defRPr/>
            </a:pPr>
            <a:r>
              <a:rPr lang="en-US" dirty="0"/>
              <a:t>The </a:t>
            </a:r>
            <a:r>
              <a:rPr lang="en-US" b="1" i="1" dirty="0"/>
              <a:t>expense load </a:t>
            </a:r>
            <a:r>
              <a:rPr lang="en-US" dirty="0"/>
              <a:t>compensates the insurer for the non-loss expenses of providing insurance. When reviewing the expense load insurers consider the following costs:</a:t>
            </a:r>
          </a:p>
          <a:p>
            <a:pPr defTabSz="914350">
              <a:defRPr/>
            </a:pPr>
            <a:r>
              <a:rPr lang="en-US" dirty="0"/>
              <a:t>	</a:t>
            </a:r>
          </a:p>
          <a:p>
            <a:pPr marL="171441" indent="-171441" defTabSz="914350">
              <a:buFont typeface="Arial" pitchFamily="34" charset="0"/>
              <a:buChar char="•"/>
              <a:defRPr/>
            </a:pPr>
            <a:r>
              <a:rPr lang="en-US" dirty="0"/>
              <a:t>Start-Up Costs</a:t>
            </a:r>
          </a:p>
          <a:p>
            <a:pPr marL="171441" indent="-171441" defTabSz="914350">
              <a:buFont typeface="Arial" pitchFamily="34" charset="0"/>
              <a:buChar char="•"/>
              <a:defRPr/>
            </a:pPr>
            <a:r>
              <a:rPr lang="en-US" dirty="0"/>
              <a:t>Underwriting Costs</a:t>
            </a:r>
          </a:p>
          <a:p>
            <a:pPr marL="171441" indent="-171441" defTabSz="914350">
              <a:buFont typeface="Arial" pitchFamily="34" charset="0"/>
              <a:buChar char="•"/>
              <a:defRPr/>
            </a:pPr>
            <a:r>
              <a:rPr lang="en-US" dirty="0"/>
              <a:t>Administrative Costs</a:t>
            </a:r>
          </a:p>
          <a:p>
            <a:pPr marL="171441" indent="-171441" defTabSz="914350">
              <a:buFont typeface="Arial" pitchFamily="34" charset="0"/>
              <a:buChar char="•"/>
              <a:defRPr/>
            </a:pPr>
            <a:r>
              <a:rPr lang="en-US" dirty="0"/>
              <a:t>Loss Adjustment Costs</a:t>
            </a:r>
          </a:p>
          <a:p>
            <a:pPr marL="171441" indent="-171441" defTabSz="914350">
              <a:buFont typeface="Arial" pitchFamily="34" charset="0"/>
              <a:buChar char="•"/>
              <a:defRPr/>
            </a:pPr>
            <a:r>
              <a:rPr lang="en-US" dirty="0"/>
              <a:t>Marketing and delivery costs</a:t>
            </a:r>
          </a:p>
          <a:p>
            <a:pPr defTabSz="914350">
              <a:defRPr/>
            </a:pPr>
            <a:endParaRPr lang="en-US" dirty="0"/>
          </a:p>
          <a:p>
            <a:pPr defTabSz="914350">
              <a:defRPr/>
            </a:pPr>
            <a:r>
              <a:rPr lang="en-US" dirty="0"/>
              <a:t>All of these expenses should be recovered through the expense load charged in the premium. </a:t>
            </a:r>
          </a:p>
          <a:p>
            <a:endParaRPr lang="en-US" baseline="0" dirty="0" smtClean="0"/>
          </a:p>
          <a:p>
            <a:pPr defTabSz="914350">
              <a:defRPr/>
            </a:pPr>
            <a:r>
              <a:rPr lang="en-US" dirty="0"/>
              <a:t>And the final component of rate setting is the </a:t>
            </a:r>
            <a:r>
              <a:rPr lang="en-US" b="1" i="1" dirty="0"/>
              <a:t>annual expected loss </a:t>
            </a:r>
            <a:r>
              <a:rPr lang="en-US" dirty="0"/>
              <a:t> or pure premium, which is the average loss per year when averaged over a long period. The annual expected loss depends on two factors: the expected loss frequency and the expected loss severity.</a:t>
            </a:r>
          </a:p>
          <a:p>
            <a:pPr defTabSz="914350">
              <a:defRPr/>
            </a:pPr>
            <a:endParaRPr lang="en-US" dirty="0"/>
          </a:p>
        </p:txBody>
      </p:sp>
      <p:sp>
        <p:nvSpPr>
          <p:cNvPr id="4" name="Slide Number Placeholder 3"/>
          <p:cNvSpPr>
            <a:spLocks noGrp="1"/>
          </p:cNvSpPr>
          <p:nvPr>
            <p:ph type="sldNum" sz="quarter" idx="10"/>
          </p:nvPr>
        </p:nvSpPr>
        <p:spPr/>
        <p:txBody>
          <a:bodyPr/>
          <a:lstStyle/>
          <a:p>
            <a:fld id="{47635ED1-B0A8-4414-A8D8-EFFE14913D43}" type="slidenum">
              <a:rPr lang="en-US" smtClean="0"/>
              <a:t>25</a:t>
            </a:fld>
            <a:endParaRPr lang="en-US" dirty="0"/>
          </a:p>
        </p:txBody>
      </p:sp>
    </p:spTree>
    <p:extLst>
      <p:ext uri="{BB962C8B-B14F-4D97-AF65-F5344CB8AC3E}">
        <p14:creationId xmlns:p14="http://schemas.microsoft.com/office/powerpoint/2010/main" val="360316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smtClean="0"/>
              <a:t>Now that we know the factors that are considered  in setting rates, let’s look the methods or sources of data they use to quantify those factors:</a:t>
            </a:r>
          </a:p>
          <a:p>
            <a:endParaRPr lang="en-US" baseline="0" dirty="0" smtClean="0"/>
          </a:p>
          <a:p>
            <a:pPr marL="171441" indent="-171441">
              <a:buFont typeface="Arial" pitchFamily="34" charset="0"/>
              <a:buChar char="•"/>
            </a:pPr>
            <a:r>
              <a:rPr lang="en-US" baseline="0" dirty="0" smtClean="0"/>
              <a:t>The main source of data an insurer uses to set rates is historical insurer data. Insurers use their loss experience as a guide to estimate the amount they can be expected to pay for future claims. </a:t>
            </a:r>
          </a:p>
          <a:p>
            <a:pPr marL="171441" indent="-171441">
              <a:buFont typeface="Arial" pitchFamily="34" charset="0"/>
              <a:buChar char="•"/>
            </a:pPr>
            <a:r>
              <a:rPr lang="en-US" baseline="0" dirty="0" smtClean="0"/>
              <a:t>In addition to historical data, an insurer must take into account the state of the economy and economic trends when setting rates. The amount paid for a claim in the past will not equate to a future claim exactly so an insurer must adjust prices based on current economic or expected economic conditions. </a:t>
            </a:r>
          </a:p>
          <a:p>
            <a:pPr marL="171441" indent="-171441">
              <a:buFont typeface="Arial" pitchFamily="34" charset="0"/>
              <a:buChar char="•"/>
            </a:pPr>
            <a:r>
              <a:rPr lang="en-US" baseline="0" dirty="0" smtClean="0"/>
              <a:t>If an insurer does not have historical data to rely on they may use outsourced data such as the data the ISO provides. The Insurance Services Office (ISO) is a provider of data, underwriting, risk management and legal/regulatory services. ISO has developed databases of information about large volume of individual insurance policies. </a:t>
            </a:r>
          </a:p>
          <a:p>
            <a:pPr marL="171441" indent="-171441">
              <a:buFont typeface="Arial" pitchFamily="34" charset="0"/>
              <a:buChar char="•"/>
            </a:pPr>
            <a:r>
              <a:rPr lang="en-US" dirty="0" smtClean="0"/>
              <a:t>Competitor pricing</a:t>
            </a:r>
            <a:r>
              <a:rPr lang="en-US" baseline="0" dirty="0" smtClean="0"/>
              <a:t> has also been used in the past. We see this in instances where an insurer is attempting to gain market share by pricing products lower then competition and in instances when an insurer lacks experience in a line/territory so they price the product the same as an insurer that has been successful in that line of business or territory. </a:t>
            </a:r>
            <a:endParaRPr lang="en-US" dirty="0" smtClean="0"/>
          </a:p>
          <a:p>
            <a:endParaRPr lang="en-US" dirty="0"/>
          </a:p>
        </p:txBody>
      </p:sp>
      <p:sp>
        <p:nvSpPr>
          <p:cNvPr id="4" name="Slide Number Placeholder 3"/>
          <p:cNvSpPr>
            <a:spLocks noGrp="1"/>
          </p:cNvSpPr>
          <p:nvPr>
            <p:ph type="sldNum" sz="quarter" idx="10"/>
          </p:nvPr>
        </p:nvSpPr>
        <p:spPr/>
        <p:txBody>
          <a:bodyPr/>
          <a:lstStyle/>
          <a:p>
            <a:fld id="{47635ED1-B0A8-4414-A8D8-EFFE14913D43}" type="slidenum">
              <a:rPr lang="en-US" smtClean="0"/>
              <a:t>26</a:t>
            </a:fld>
            <a:endParaRPr lang="en-US" dirty="0"/>
          </a:p>
        </p:txBody>
      </p:sp>
    </p:spTree>
    <p:extLst>
      <p:ext uri="{BB962C8B-B14F-4D97-AF65-F5344CB8AC3E}">
        <p14:creationId xmlns:p14="http://schemas.microsoft.com/office/powerpoint/2010/main" val="326989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Insurers produce writings in two different ways, direct or assumed. The reason I want to bring up business production in this unit is to discuss the growth and pricing concerns specific types of business production present.</a:t>
            </a:r>
          </a:p>
          <a:p>
            <a:endParaRPr lang="en-US" dirty="0"/>
          </a:p>
          <a:p>
            <a:r>
              <a:rPr lang="en-US" dirty="0"/>
              <a:t>When an insurer writes premiums on a direct basis they can use internal resources such as company agents to underwrite the business or often times insurers will use independent agents or MGAs. Managing general agents produce business for an insurer and provide services such as underwriting, premium collection, claims adjustment, claims payout, and reinsurance negotiation. </a:t>
            </a:r>
          </a:p>
          <a:p>
            <a:endParaRPr lang="en-US" dirty="0"/>
          </a:p>
          <a:p>
            <a:r>
              <a:rPr lang="en-US" dirty="0"/>
              <a:t>MGAs have been used by insurers to increase the volume of business written without having to expand internal staffing and to facilitate entry into new lines of business or geographical locations. However, the more authority delegated to MGAs, the greater the opportunity for abuse.</a:t>
            </a:r>
          </a:p>
          <a:p>
            <a:endParaRPr lang="en-US" dirty="0"/>
          </a:p>
          <a:p>
            <a:r>
              <a:rPr lang="en-US" dirty="0"/>
              <a:t>If the insurer relinquishes too much control, management may not be able to effectively guide and monitor operations. MGAs may have priorities or needs that conflict with those of the insurer. For example, there is an inherent conflict for MGAs writing quality business and being compensated by commissions based on the volume of business written. When MGAs are compensated based on their volume of business written, there is an incentive to write as much business as possible. These types of conflicts have played a major role in the failure of several insurers. </a:t>
            </a:r>
          </a:p>
          <a:p>
            <a:endParaRPr lang="en-US" dirty="0"/>
          </a:p>
          <a:p>
            <a:r>
              <a:rPr lang="en-US" dirty="0"/>
              <a:t>So our focus is on MGAs because they provide an example of a risk that must be considered</a:t>
            </a:r>
          </a:p>
          <a:p>
            <a:endParaRPr lang="en-US" dirty="0"/>
          </a:p>
          <a:p>
            <a:r>
              <a:rPr lang="en-US" dirty="0"/>
              <a:t>However, there are other ways to produce business such as, internet sales and direct mail marketing.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635ED1-B0A8-4414-A8D8-EFFE14913D43}" type="slidenum">
              <a:rPr lang="en-US" smtClean="0"/>
              <a:t>27</a:t>
            </a:fld>
            <a:endParaRPr lang="en-US" dirty="0"/>
          </a:p>
        </p:txBody>
      </p:sp>
    </p:spTree>
    <p:extLst>
      <p:ext uri="{BB962C8B-B14F-4D97-AF65-F5344CB8AC3E}">
        <p14:creationId xmlns:p14="http://schemas.microsoft.com/office/powerpoint/2010/main" val="315668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insurer develops and markets an insurance policy, its underwriters have to review applications to determine whether they’re acceptable or not. In so doing, the underwriter considers the various hazards and losses that the applicant would be exposed too under the policy. This includes elements like the applicants health status (for life insurance) or the casualty risks a property is exposed to (for homeowners insurance). </a:t>
            </a:r>
          </a:p>
          <a:p>
            <a:endParaRPr lang="en-US" baseline="0" dirty="0" smtClean="0"/>
          </a:p>
          <a:p>
            <a:r>
              <a:rPr lang="en-US" baseline="0" dirty="0" smtClean="0"/>
              <a:t>In addition, the underwriter typically considers any risk limits the insurer has set, either by product, geographical location or other means in determining whether the insurer has the ability to assume additional exposure in that area. Finally, if the applicant is subject to an increased level of hazards or exposures, the underwriter typically has the ability to adjust the price of the policy to match the exposures. However, that ability is often limited due to the nature of competition, rate regulation and other limits. </a:t>
            </a:r>
          </a:p>
          <a:p>
            <a:endParaRPr lang="en-US" baseline="0" dirty="0" smtClean="0"/>
          </a:p>
          <a:p>
            <a:r>
              <a:rPr lang="en-US" baseline="0" dirty="0" smtClean="0"/>
              <a:t>The underwriting process is often very challenging and can lead to significant risks if it is not handled and controlled correctly. If the insurer underwrites policies for risks that it did not price for or exceeds limits that it had planned on, the eventual results to the insurer’s financial performance can be devastating. </a:t>
            </a:r>
            <a:endParaRPr lang="en-US" dirty="0"/>
          </a:p>
        </p:txBody>
      </p:sp>
    </p:spTree>
    <p:extLst>
      <p:ext uri="{BB962C8B-B14F-4D97-AF65-F5344CB8AC3E}">
        <p14:creationId xmlns:p14="http://schemas.microsoft.com/office/powerpoint/2010/main" val="220635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how pricing and underwriting works at a basic level, I’d like to cover</a:t>
            </a:r>
            <a:r>
              <a:rPr lang="en-US" baseline="0" dirty="0" smtClean="0"/>
              <a:t> some of the primary causes of rapid growth and pricing risk. Often times, we tend to see underpricing of certain products due to the complexities associated with rate setting. It is difficult to predict loss frequency and severity, particularly for new and emerging products, so that can make it easy to underprice the product. </a:t>
            </a:r>
          </a:p>
          <a:p>
            <a:endParaRPr lang="en-US" baseline="0" dirty="0" smtClean="0"/>
          </a:p>
          <a:p>
            <a:r>
              <a:rPr lang="en-US" baseline="0" dirty="0" smtClean="0"/>
              <a:t>In addition, expansion into new markets and locations can result in challenges as the insurer may lack the necessary expertise and experience to underwrite and price the business in the new location. Different geographic areas are subject to various exposures and in some cases laws and regulations. If the company is not familiar with these exposures and rules, it can be easy for them to make mistakes in this area.</a:t>
            </a:r>
          </a:p>
          <a:p>
            <a:endParaRPr lang="en-US" baseline="0" dirty="0" smtClean="0"/>
          </a:p>
          <a:p>
            <a:r>
              <a:rPr lang="en-US" baseline="0" dirty="0" smtClean="0"/>
              <a:t>Another common cause of problems is the lack of sufficient capital to support the level of premiums written. A certain amount of capital is required to provide a level of security in case results don’t meet expectations or a catastrophic loss occurs. In situations where a company releases a product or moves into a line of business that is growing rapidly, it can be difficult for the company to maintain sufficient capital to support the increased writings. </a:t>
            </a:r>
          </a:p>
          <a:p>
            <a:endParaRPr lang="en-US" baseline="0" dirty="0" smtClean="0"/>
          </a:p>
          <a:p>
            <a:r>
              <a:rPr lang="en-US" baseline="0" dirty="0" smtClean="0"/>
              <a:t>Finally, another significant challenge to insurers in pricing and underwriting business is the economic cycle or market factors that impact underwriting and pricing decisions. Often, the market dictates the level of competition for a particular product or line of business and can influence the price and availability of coverage. In a hard market, there is a lack of competition and insurers can typically increase prices as demand exceeds supply. However, a soft market can put a lot of pressure on insurers as competition can drive prices down forcing companies to decide whether to lose market share or lower their rates, sometimes excessively. It is important for regulators to understand these factors to assist in identifying and addressing rapid growth and pricings risks at an insurer. </a:t>
            </a:r>
            <a:endParaRPr lang="en-US" dirty="0"/>
          </a:p>
        </p:txBody>
      </p:sp>
    </p:spTree>
    <p:extLst>
      <p:ext uri="{BB962C8B-B14F-4D97-AF65-F5344CB8AC3E}">
        <p14:creationId xmlns:p14="http://schemas.microsoft.com/office/powerpoint/2010/main" val="11488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Now that we have cover several aspects of </a:t>
            </a:r>
            <a:r>
              <a:rPr lang="en-US" sz="1100" baseline="0" dirty="0" smtClean="0"/>
              <a:t>pricing and growth risks, I’d like to cover some of the financial tools available to U.S. regulators that assist with the monitoring of these risks.</a:t>
            </a:r>
          </a:p>
          <a:p>
            <a:endParaRPr lang="en-US" sz="1100" dirty="0" smtClean="0"/>
          </a:p>
          <a:p>
            <a:r>
              <a:rPr lang="en-US" sz="1100" baseline="0" dirty="0" smtClean="0"/>
              <a:t>The financial profile report is a useful tool for monitoring insurers as it provides a 5-year trend. This allows an analyst to identify fluctuations in the insurer’s financial data. </a:t>
            </a:r>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When reviewing the profile for significant fluctuations an analyst should focus on both premium volume and mix of business. A material change premiums written in total or in a line of business class or geographic region may indicate a change in business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Further, material premium increases in specific lines of business or geographic regions may be associated with the insurer entering into new lines of business or territories a red flag to the analyst. There are several places in the profile that an analyst can get this data such as the financial summary, the writings sections, Life insurer mix of business sections, or P/C exhibit of business/profitability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P/C financial summary, in addition to premiums written, provides an analyst the percentage of long vs. short tail business. This will give the analyst insight on the risk involved with the writings.</a:t>
            </a:r>
          </a:p>
          <a:p>
            <a:endParaRPr lang="en-US" sz="1100" baseline="0" dirty="0" smtClean="0"/>
          </a:p>
          <a:p>
            <a:endParaRPr lang="en-US" sz="1100"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47635ED1-B0A8-4414-A8D8-EFFE14913D43}" type="slidenum">
              <a:rPr lang="en-US" smtClean="0"/>
              <a:t>30</a:t>
            </a:fld>
            <a:endParaRPr lang="en-US" dirty="0"/>
          </a:p>
        </p:txBody>
      </p:sp>
    </p:spTree>
    <p:extLst>
      <p:ext uri="{BB962C8B-B14F-4D97-AF65-F5344CB8AC3E}">
        <p14:creationId xmlns:p14="http://schemas.microsoft.com/office/powerpoint/2010/main" val="341933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a list of the more common general measures for monitoring the day-to-day operations of an insurer. When problems are identified in any one of these areas, it can be a sign of potential trouble that may require greater investigation. Let’s look at a few examples.</a:t>
            </a:r>
            <a:endParaRPr lang="en-US" dirty="0"/>
          </a:p>
        </p:txBody>
      </p:sp>
    </p:spTree>
    <p:extLst>
      <p:ext uri="{BB962C8B-B14F-4D97-AF65-F5344CB8AC3E}">
        <p14:creationId xmlns:p14="http://schemas.microsoft.com/office/powerpoint/2010/main" val="1034912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profile also provides key financial ratios for the insurer. Ratio analysis is necessary </a:t>
            </a:r>
            <a:r>
              <a:rPr lang="en-US" baseline="0" dirty="0" smtClean="0"/>
              <a:t>tool to gauge an insurer’s financial strength and to identify any areas of concern. This slide lists the ratios relevant to pricing and growth risks. It is helpful to view these ratios in the profile and compare them to industry benchmarks.</a:t>
            </a:r>
          </a:p>
          <a:p>
            <a:endParaRPr lang="en-US" baseline="0" dirty="0" smtClean="0"/>
          </a:p>
          <a:p>
            <a:r>
              <a:rPr lang="en-US" baseline="0" dirty="0" smtClean="0"/>
              <a:t>One of the main risks we associate with rapid growth is that the insurer will not have sufficient capital to support the increase in writings. The P/C GPW/PHS &amp; NPW/PHS and Life Net Prem &amp; Dep/C&amp;S measure the extent to which an insurer utilizes its underwriting capacity. High ratio results may indicate that an insurer is excessively leveraged. The degree of leverage should also consider the mix of business.</a:t>
            </a:r>
          </a:p>
          <a:p>
            <a:endParaRPr lang="en-US" baseline="0" dirty="0" smtClean="0"/>
          </a:p>
          <a:p>
            <a:r>
              <a:rPr lang="en-US" baseline="0" dirty="0" smtClean="0"/>
              <a:t>All of these ratios and tools can be useful in identifying risks and trends that warrant further investigation and discussion with the company.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635ED1-B0A8-4414-A8D8-EFFE14913D43}" type="slidenum">
              <a:rPr lang="en-US" smtClean="0"/>
              <a:t>31</a:t>
            </a:fld>
            <a:endParaRPr lang="en-US" dirty="0"/>
          </a:p>
        </p:txBody>
      </p:sp>
    </p:spTree>
    <p:extLst>
      <p:ext uri="{BB962C8B-B14F-4D97-AF65-F5344CB8AC3E}">
        <p14:creationId xmlns:p14="http://schemas.microsoft.com/office/powerpoint/2010/main" val="2717699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sz="1100" dirty="0" smtClean="0"/>
              <a:t>Let’s discuss</a:t>
            </a:r>
            <a:r>
              <a:rPr lang="en-US" sz="1100" baseline="0" dirty="0" smtClean="0"/>
              <a:t> a few situations where U.S. insurers got into trouble due to rapid growth and pricing issues. </a:t>
            </a:r>
            <a:endParaRPr lang="en-US" sz="1100" dirty="0"/>
          </a:p>
          <a:p>
            <a:pPr defTabSz="931723">
              <a:defRPr/>
            </a:pPr>
            <a:endParaRPr lang="en-US" sz="1100" dirty="0"/>
          </a:p>
          <a:p>
            <a:pPr defTabSz="931723">
              <a:defRPr/>
            </a:pPr>
            <a:r>
              <a:rPr lang="en-US" sz="1100" dirty="0"/>
              <a:t>Long-term care coverage includes such benefits as skilled or intermediate nursing care, home health care, adult day care and custodial care. Long-term care entered the market in the 1970s and since then has become a source of financial strain for a number of insurers. </a:t>
            </a:r>
          </a:p>
          <a:p>
            <a:pPr defTabSz="931723">
              <a:defRPr/>
            </a:pPr>
            <a:endParaRPr lang="en-US" sz="1100" dirty="0"/>
          </a:p>
          <a:p>
            <a:pPr defTabSz="931723">
              <a:defRPr/>
            </a:pPr>
            <a:r>
              <a:rPr lang="en-US" sz="1100" dirty="0"/>
              <a:t>What makes long-term care challenging to write is the ever-changing nature of the health care industry. Also, lack of historical data on claim costs and utilization caused some insurers to fail with accurately pricing the product or establishing adequate reserves when the product entered the market. As claim costs and utilization have far exceeded original expectations, insurers have reported large underwriting losses requiring substantial reserve adjustments, premium rate increases and capital and surplus contributions.  </a:t>
            </a:r>
          </a:p>
          <a:p>
            <a:pPr defTabSz="931723">
              <a:defRPr/>
            </a:pPr>
            <a:endParaRPr lang="en-US" sz="1100" dirty="0"/>
          </a:p>
          <a:p>
            <a:pPr defTabSz="931723">
              <a:defRPr/>
            </a:pPr>
            <a:r>
              <a:rPr lang="en-US" sz="1100" dirty="0"/>
              <a:t>In 2002, state insurance departments addressed the long-term care issues by strengthening regulatory requirements. With the implementation of these new standards, premium rates increased substantially, reducing the risk of inadequate pricing for newer LTC products. As historical data becomes available, insurers continue to re-evaluate and modify LTC products and make adjustments to pricing and reserving, however much of the early LTC business remains in run-off and continues to cause a strain on insurers. </a:t>
            </a:r>
          </a:p>
          <a:p>
            <a:pPr defTabSz="931723">
              <a:defRPr/>
            </a:pPr>
            <a:endParaRPr lang="en-US" sz="1100" dirty="0"/>
          </a:p>
          <a:p>
            <a:pPr defTabSz="931723">
              <a:defRPr/>
            </a:pPr>
            <a:r>
              <a:rPr lang="en-US" sz="1100" dirty="0"/>
              <a:t>There is still some uncertainty as to whether the rate increases and reserve adjustments made to date will be sufficient and that the need for future rate increases is inevitable. Although many insurers have been successful in their efforts to increase rates as a means to offset underwriting losses, there is a limit to how much rates can increase before healthy people drop coverage, leaving only the most risky policies in force. </a:t>
            </a:r>
          </a:p>
          <a:p>
            <a:pPr defTabSz="931723">
              <a:defRPr/>
            </a:pPr>
            <a:endParaRPr lang="en-US" sz="1100" dirty="0"/>
          </a:p>
          <a:p>
            <a:pPr defTabSz="931723">
              <a:defRPr/>
            </a:pPr>
            <a:r>
              <a:rPr lang="en-US" sz="1100" dirty="0"/>
              <a:t>For example, National States Insurance Company was licensed in 37 states when it ran into financial issues with its long-term care policies. The Company underpriced its products and as a result was unable to pay future long-term care insurance claims. The Insurer was placed in rehabilitation in April 2010 with the DOI focus on processing existing claims and to find another insurance company to assume the policies of National States. In November 2010 the insurer entered liquidation and in February 2012 an assumption agreement with Family Life Insurance Company that transferred all of National States in-force business to Family Life closed.</a:t>
            </a:r>
          </a:p>
          <a:p>
            <a:pPr defTabSz="931723">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47635ED1-B0A8-4414-A8D8-EFFE14913D43}" type="slidenum">
              <a:rPr lang="en-US" smtClean="0"/>
              <a:t>32</a:t>
            </a:fld>
            <a:endParaRPr lang="en-US" dirty="0"/>
          </a:p>
        </p:txBody>
      </p:sp>
    </p:spTree>
    <p:extLst>
      <p:ext uri="{BB962C8B-B14F-4D97-AF65-F5344CB8AC3E}">
        <p14:creationId xmlns:p14="http://schemas.microsoft.com/office/powerpoint/2010/main" val="3191667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100" dirty="0"/>
              <a:t>Group Health is another line of business in which insurers experience issues with growth and pricing products properly. One of the largest factors leading to inadequate pricing practices in this market is due to the competitive nature of the market. A Health insurer’s desire for greater market share can lead to considerable underpricing due to bidding business at insufficient rates. </a:t>
            </a:r>
          </a:p>
          <a:p>
            <a:pPr eaLnBrk="1" hangingPunct="1">
              <a:lnSpc>
                <a:spcPct val="90000"/>
              </a:lnSpc>
            </a:pPr>
            <a:endParaRPr lang="en-US" sz="1100" dirty="0"/>
          </a:p>
          <a:p>
            <a:pPr eaLnBrk="1" hangingPunct="1">
              <a:lnSpc>
                <a:spcPct val="90000"/>
              </a:lnSpc>
            </a:pPr>
            <a:r>
              <a:rPr lang="en-US" sz="1100" dirty="0"/>
              <a:t>In many cases, a health insurer may establish inadequate reserves due to the need to use estimates when entering a new market which can lead to additional risk. Therefore, if the product is underpriced, it is possible the reserves may be understated.</a:t>
            </a:r>
          </a:p>
          <a:p>
            <a:pPr eaLnBrk="1" hangingPunct="1">
              <a:lnSpc>
                <a:spcPct val="90000"/>
              </a:lnSpc>
            </a:pPr>
            <a:endParaRPr lang="en-US" sz="1100" dirty="0"/>
          </a:p>
          <a:p>
            <a:pPr eaLnBrk="1" hangingPunct="1">
              <a:lnSpc>
                <a:spcPct val="90000"/>
              </a:lnSpc>
            </a:pPr>
            <a:r>
              <a:rPr lang="en-US" sz="1100" dirty="0"/>
              <a:t>Another sign of a trouble is when a health insurer cannot manage fluctuations in enrollment caused by rapid growth or exits from the market. Material changes in enrollment, premium, and utilization could have a material impact on a health insurer’s financial condition. Significant and rapid increases in enrollment should trigger reserve increases, which can strain operations.</a:t>
            </a:r>
          </a:p>
          <a:p>
            <a:pPr eaLnBrk="1" hangingPunct="1">
              <a:lnSpc>
                <a:spcPct val="90000"/>
              </a:lnSpc>
            </a:pPr>
            <a:endParaRPr lang="en-US" sz="1100" dirty="0"/>
          </a:p>
          <a:p>
            <a:pPr eaLnBrk="1" hangingPunct="1">
              <a:lnSpc>
                <a:spcPct val="90000"/>
              </a:lnSpc>
            </a:pPr>
            <a:r>
              <a:rPr lang="en-US" sz="1100" dirty="0"/>
              <a:t>Conversely, larger decreases in enrollment may indicate that the health insurer has exited lines of business or market regions, and drops in premium revenue are likely.  This can have a huge impact on some staff and group models that have a higher percentage of fixed costs due to the ownership of clinic and hospital facilities. </a:t>
            </a:r>
          </a:p>
          <a:p>
            <a:pPr eaLnBrk="1" hangingPunct="1">
              <a:lnSpc>
                <a:spcPct val="90000"/>
              </a:lnSpc>
            </a:pPr>
            <a:endParaRPr lang="en-US" sz="1100" dirty="0"/>
          </a:p>
          <a:p>
            <a:pPr eaLnBrk="1" hangingPunct="1">
              <a:lnSpc>
                <a:spcPct val="90000"/>
              </a:lnSpc>
            </a:pPr>
            <a:r>
              <a:rPr lang="en-US" sz="1100" dirty="0"/>
              <a:t>Here is an example of the impact of growth. At year end 2004, Employers Life Insurance Corp’s direct premiums increased by 56.9% from the prior year end, mostly due to increases in group health business. Benefit payments and commissions also increased 93% and 30.8% respectively as a result of the increased premiums. The premium growth also resulted in a 64.8% decline in surplus and caused the RBC ratio to fall to 45.5%, which is well in the mandatory control level. The Insurer was placed into Supervision and in February 2005 agreed to cease writing medical and group term life and to stop providing coverage effective September 2005. The Insurer was put into liquidation in July of 2005.</a:t>
            </a:r>
          </a:p>
        </p:txBody>
      </p:sp>
      <p:sp>
        <p:nvSpPr>
          <p:cNvPr id="4" name="Slide Number Placeholder 3"/>
          <p:cNvSpPr>
            <a:spLocks noGrp="1"/>
          </p:cNvSpPr>
          <p:nvPr>
            <p:ph type="sldNum" sz="quarter" idx="10"/>
          </p:nvPr>
        </p:nvSpPr>
        <p:spPr/>
        <p:txBody>
          <a:bodyPr/>
          <a:lstStyle/>
          <a:p>
            <a:fld id="{47635ED1-B0A8-4414-A8D8-EFFE14913D43}" type="slidenum">
              <a:rPr lang="en-US" smtClean="0"/>
              <a:t>33</a:t>
            </a:fld>
            <a:endParaRPr lang="en-US" dirty="0"/>
          </a:p>
        </p:txBody>
      </p:sp>
    </p:spTree>
    <p:extLst>
      <p:ext uri="{BB962C8B-B14F-4D97-AF65-F5344CB8AC3E}">
        <p14:creationId xmlns:p14="http://schemas.microsoft.com/office/powerpoint/2010/main" val="4044292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Over the years, we have seen inadequate pricing within the medical professional liability and workers’ comp lines. Pricing these lines of business is difficult as we have already discussed due to the long-tail nature. This long-tail aspect of the business makes it difficult for insurers to estimate future losses in order to set an accurate premium price.</a:t>
            </a:r>
          </a:p>
          <a:p>
            <a:endParaRPr lang="en-US" sz="1100" dirty="0"/>
          </a:p>
          <a:p>
            <a:r>
              <a:rPr lang="en-US" sz="1100" dirty="0"/>
              <a:t>During recent soft markets, we have also seen many insurers engage in competitive pricing on these risky lines. This has led to several insurers becoming troubled and even the insolvent. Let’s take a look at one of those insurers:</a:t>
            </a:r>
          </a:p>
          <a:p>
            <a:endParaRPr lang="en-US" sz="1100" dirty="0"/>
          </a:p>
          <a:p>
            <a:r>
              <a:rPr lang="en-US" sz="1100" dirty="0"/>
              <a:t>PHICO Insurance Company is an example of a med professional liability/workers’ comp writer that became troubled in 2001. The economy was experiencing soft market conditions and the Insurer began decreasing its rates while increasing premium volume in order to compensate for the market conditions. The excessive growth and underpriced business led to rehabilitation in 2001 and eventually insolvency in 2002. </a:t>
            </a:r>
          </a:p>
          <a:p>
            <a:endParaRPr lang="en-US" sz="1100" dirty="0"/>
          </a:p>
          <a:p>
            <a:endParaRPr lang="en-US" sz="1100" b="1" dirty="0"/>
          </a:p>
        </p:txBody>
      </p:sp>
      <p:sp>
        <p:nvSpPr>
          <p:cNvPr id="4" name="Slide Number Placeholder 3"/>
          <p:cNvSpPr>
            <a:spLocks noGrp="1"/>
          </p:cNvSpPr>
          <p:nvPr>
            <p:ph type="sldNum" sz="quarter" idx="10"/>
          </p:nvPr>
        </p:nvSpPr>
        <p:spPr/>
        <p:txBody>
          <a:bodyPr/>
          <a:lstStyle/>
          <a:p>
            <a:fld id="{47635ED1-B0A8-4414-A8D8-EFFE14913D43}" type="slidenum">
              <a:rPr lang="en-US" smtClean="0"/>
              <a:t>34</a:t>
            </a:fld>
            <a:endParaRPr lang="en-US" dirty="0"/>
          </a:p>
        </p:txBody>
      </p:sp>
    </p:spTree>
    <p:extLst>
      <p:ext uri="{BB962C8B-B14F-4D97-AF65-F5344CB8AC3E}">
        <p14:creationId xmlns:p14="http://schemas.microsoft.com/office/powerpoint/2010/main" val="2744515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ways that rapid growth and pricing risks can</a:t>
            </a:r>
            <a:r>
              <a:rPr lang="en-US" baseline="0" dirty="0" smtClean="0"/>
              <a:t> be addressed during analysis and examination processes. However, in all circumstances, regulators should seek to first understand the market conditions that are impacting the company. F</a:t>
            </a:r>
            <a:r>
              <a:rPr lang="en-US" dirty="0" smtClean="0"/>
              <a:t>inancial analysis should take steps to investigate issues</a:t>
            </a:r>
            <a:r>
              <a:rPr lang="en-US" baseline="0" dirty="0" smtClean="0"/>
              <a:t> by i</a:t>
            </a:r>
            <a:r>
              <a:rPr lang="en-US" dirty="0" smtClean="0"/>
              <a:t>nquiring of company regarding changes and areas of concern. This can be done</a:t>
            </a:r>
            <a:r>
              <a:rPr lang="en-US" baseline="0" dirty="0" smtClean="0"/>
              <a:t> through written communication or in-person meetings with the company to discuss</a:t>
            </a:r>
            <a:r>
              <a:rPr lang="en-US" dirty="0" smtClean="0"/>
              <a:t> changes in underwriting and increasing loss ratios. If the changes are significant, the analyst can request an updated business plan and</a:t>
            </a:r>
            <a:r>
              <a:rPr lang="en-US" baseline="0" dirty="0" smtClean="0"/>
              <a:t> m</a:t>
            </a:r>
            <a:r>
              <a:rPr lang="en-US" dirty="0" smtClean="0"/>
              <a:t>odify ongoing analysis accordingly to address the emerging risks. </a:t>
            </a:r>
          </a:p>
          <a:p>
            <a:endParaRPr lang="en-US" dirty="0" smtClean="0"/>
          </a:p>
          <a:p>
            <a:r>
              <a:rPr lang="en-US" dirty="0" smtClean="0"/>
              <a:t>During an onsite examination, regulators</a:t>
            </a:r>
            <a:r>
              <a:rPr lang="en-US" baseline="0" dirty="0" smtClean="0"/>
              <a:t> can focus in on company processes and controls to ensure that the company has sufficient expertise for all products and lines of business and that rates are determined using valid methods including actuarial involvement. To verify that new policies are being underwritten and priced in accordance with company standards and industry best practices, examiners could select a sample of new policies underwritten during the last year for testing. </a:t>
            </a:r>
            <a:endParaRPr lang="en-US" dirty="0" smtClean="0"/>
          </a:p>
          <a:p>
            <a:endParaRPr lang="en-US" dirty="0" smtClean="0"/>
          </a:p>
          <a:p>
            <a:r>
              <a:rPr lang="en-US" dirty="0" smtClean="0"/>
              <a:t>Other more significant actions that </a:t>
            </a:r>
            <a:r>
              <a:rPr lang="en-US" baseline="0" dirty="0" smtClean="0"/>
              <a:t>could be taken to address risks include involving an independent actuary in a review of the company’s rates or taking steps to limit the amount of business the company can write to a certain percentage of surplus. </a:t>
            </a:r>
            <a:endParaRPr lang="en-US" dirty="0"/>
          </a:p>
        </p:txBody>
      </p:sp>
    </p:spTree>
    <p:extLst>
      <p:ext uri="{BB962C8B-B14F-4D97-AF65-F5344CB8AC3E}">
        <p14:creationId xmlns:p14="http://schemas.microsoft.com/office/powerpoint/2010/main" val="2589772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in mind, why should we spend time discussing fraud in this course? Fraud is difficult to identify and even harder to prove, so why is it worth the time and effort of regulators to consider? Well, first of all, the business of insurance is particularly prone to fraud risks. Insurers typically collect premiums up front and invest those funds until a loss payment comes due. This provides fraudsters access to large amounts of cash and liquid assets that can be stolen or diverted with the chance that missing funds will not be noticed for a long time. In addition, the amount of subjectivity and estimates built into the reserving process provide a lot of room for misinformation and deception. Also, the long term nature of many insurance liabilities can again provide fraudsters with some time to get out or turn things around before any deficiencies are recognized. </a:t>
            </a:r>
          </a:p>
          <a:p>
            <a:endParaRPr lang="en-US" baseline="0" dirty="0" smtClean="0"/>
          </a:p>
          <a:p>
            <a:r>
              <a:rPr lang="en-US" dirty="0" smtClean="0"/>
              <a:t>These risks are inherent to the nature of insurance</a:t>
            </a:r>
            <a:r>
              <a:rPr lang="en-US" baseline="0" dirty="0" smtClean="0"/>
              <a:t> and can never be fully mitigated. That is why fraud has been identified as the primary cause or a contributing factor in a number of company failures. In addition, for as many times as fraud has been identified as a problem, there are likely many other cases where frauds occurred but went unrecognized. It is one thing to suspect that companies are intentionally understating reserves or misreporting results, but it is often difficult to prove. Therefore, regulators need to be aware of fraud in fulfilling their regulatory responsibilities. </a:t>
            </a:r>
            <a:endParaRPr lang="en-US" dirty="0"/>
          </a:p>
        </p:txBody>
      </p:sp>
      <p:sp>
        <p:nvSpPr>
          <p:cNvPr id="4" name="Slide Number Placeholder 3"/>
          <p:cNvSpPr>
            <a:spLocks noGrp="1"/>
          </p:cNvSpPr>
          <p:nvPr>
            <p:ph type="sldNum" sz="quarter" idx="10"/>
          </p:nvPr>
        </p:nvSpPr>
        <p:spPr/>
        <p:txBody>
          <a:bodyPr/>
          <a:lstStyle/>
          <a:p>
            <a:pPr>
              <a:defRPr/>
            </a:pPr>
            <a:fld id="{55C32644-2AB7-4BDD-AC81-85053CDDBC1C}" type="slidenum">
              <a:rPr lang="en-US" smtClean="0"/>
              <a:pPr>
                <a:defRPr/>
              </a:pPr>
              <a:t>37</a:t>
            </a:fld>
            <a:endParaRPr lang="en-US"/>
          </a:p>
        </p:txBody>
      </p:sp>
    </p:spTree>
    <p:extLst>
      <p:ext uri="{BB962C8B-B14F-4D97-AF65-F5344CB8AC3E}">
        <p14:creationId xmlns:p14="http://schemas.microsoft.com/office/powerpoint/2010/main" val="339543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 most significant frauds that result in company failures are the result of financial statement fraud, as opposed to asset misappropriation. Financial statement fraud is defined as the deliberate misstatement of numbers or information contained within a company’s financial statements. Or in other words, making your results or financial position look better than they really are. </a:t>
            </a:r>
          </a:p>
          <a:p>
            <a:endParaRPr lang="en-US" baseline="0" dirty="0" smtClean="0"/>
          </a:p>
          <a:p>
            <a:r>
              <a:rPr lang="en-US" baseline="0" dirty="0" smtClean="0"/>
              <a:t>There are a number of different situations that companies can find themselves in that make it more likely for financial statement fraud to occur. First of all, companies that have experienced rapid growth and have grown accustomed to expansion may feel more pressure to commit financial statement fraud when the growth starts to slow down. Perhaps the company’s ratings, stock price or bonuses are dependent on continued growth and the company feels pressure to continue to expand.</a:t>
            </a:r>
          </a:p>
          <a:p>
            <a:endParaRPr lang="en-US" baseline="0" dirty="0" smtClean="0"/>
          </a:p>
          <a:p>
            <a:r>
              <a:rPr lang="en-US" baseline="0" dirty="0" smtClean="0"/>
              <a:t>Another situation might be a troubled company that is doing everything it can to survive. It is often these companies that resort to taking desperate measures like completely overhauling their product offerings or misrepresenting their true results to buy themselves more time.</a:t>
            </a:r>
          </a:p>
          <a:p>
            <a:endParaRPr lang="en-US" baseline="0" dirty="0" smtClean="0"/>
          </a:p>
          <a:p>
            <a:r>
              <a:rPr lang="en-US" baseline="0" dirty="0" smtClean="0"/>
              <a:t>Another situation might be a public company fighting to meet earnings expectations. When company’s don’t meet expectations there can be a dramatic change in how that company is rated and the price that the company’s stock is traded at. Therefore, these companies may feel more pressure to manipulate earnings to meet expectations or set aside cookie-jar reserves for the future. </a:t>
            </a:r>
          </a:p>
          <a:p>
            <a:endParaRPr lang="en-US" baseline="0" dirty="0" smtClean="0"/>
          </a:p>
          <a:p>
            <a:r>
              <a:rPr lang="en-US" baseline="0" dirty="0" smtClean="0"/>
              <a:t>Finally, private companies are not exempt from pressure to commit financial statement fraud. Whether a private company is in need of funding, maintaining a rating or justifying its performance to stakeholders, there can be pressure to commit financial statement fraud. In addition, private companies may have fewer employees or internal controls in place to mitigate risks associated with financial statement fraud leading to more risk in this area. </a:t>
            </a:r>
            <a:endParaRPr lang="en-US" dirty="0"/>
          </a:p>
        </p:txBody>
      </p:sp>
      <p:sp>
        <p:nvSpPr>
          <p:cNvPr id="4" name="Slide Number Placeholder 3"/>
          <p:cNvSpPr>
            <a:spLocks noGrp="1"/>
          </p:cNvSpPr>
          <p:nvPr>
            <p:ph type="sldNum" sz="quarter" idx="10"/>
          </p:nvPr>
        </p:nvSpPr>
        <p:spPr/>
        <p:txBody>
          <a:bodyPr/>
          <a:lstStyle/>
          <a:p>
            <a:pPr>
              <a:defRPr/>
            </a:pPr>
            <a:fld id="{55C32644-2AB7-4BDD-AC81-85053CDDBC1C}" type="slidenum">
              <a:rPr lang="en-US" smtClean="0"/>
              <a:pPr>
                <a:defRPr/>
              </a:pPr>
              <a:t>38</a:t>
            </a:fld>
            <a:endParaRPr lang="en-US"/>
          </a:p>
        </p:txBody>
      </p:sp>
    </p:spTree>
    <p:extLst>
      <p:ext uri="{BB962C8B-B14F-4D97-AF65-F5344CB8AC3E}">
        <p14:creationId xmlns:p14="http://schemas.microsoft.com/office/powerpoint/2010/main" val="2361129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that we have talked about organizations where financial statement fraud is more likely to occur and general regulatory controls in place to limit fraud activity, we’d like to discuss what motivates individuals to commit fraud. The fraud triangle is a widely recognized theory explaining what needs to be in place for individuals or groups to commit fraud. This f</a:t>
            </a:r>
            <a:r>
              <a:rPr lang="en-US" dirty="0" smtClean="0"/>
              <a:t>raud theory explains fraud as the interaction of three different influences – pressure, opportunity</a:t>
            </a:r>
            <a:r>
              <a:rPr lang="en-US" baseline="0" dirty="0" smtClean="0"/>
              <a:t> </a:t>
            </a:r>
            <a:r>
              <a:rPr lang="en-US" dirty="0" smtClean="0"/>
              <a:t>and rationalization. When these three influences</a:t>
            </a:r>
            <a:r>
              <a:rPr lang="en-US" baseline="0" dirty="0" smtClean="0"/>
              <a:t> are in place, fraud is much more likely to occur. </a:t>
            </a:r>
          </a:p>
          <a:p>
            <a:endParaRPr lang="en-US" baseline="0" dirty="0" smtClean="0"/>
          </a:p>
          <a:p>
            <a:r>
              <a:rPr lang="en-US" baseline="0" dirty="0" smtClean="0"/>
              <a:t>Pressure is what motivates the fraud to occur. An individual or an organization has some financial problems that cannot be easily resolved and result in pressure to take drastic steps to fix the problem. For example, an individual is facing personal financial difficulties or an organization is having trouble meeting its earning expectations. </a:t>
            </a:r>
          </a:p>
          <a:p>
            <a:endParaRPr lang="en-US" baseline="0" dirty="0" smtClean="0"/>
          </a:p>
          <a:p>
            <a:r>
              <a:rPr lang="en-US" baseline="0" dirty="0" smtClean="0"/>
              <a:t>Opportunity relates to a perpetrator’s perceived ability to commit a fraudulent act without being caught. The person sees some way in which he or she can abuse their power or authority to solve a financial problem without being caught. For example, a lack of segregated duties at a company allow an employee access to cash that has not yet been recorded. </a:t>
            </a:r>
          </a:p>
          <a:p>
            <a:endParaRPr lang="en-US" baseline="0" dirty="0" smtClean="0"/>
          </a:p>
          <a:p>
            <a:r>
              <a:rPr lang="en-US" baseline="0" dirty="0" smtClean="0"/>
              <a:t>Finally, rationalization is the ability to justify committing a fraudulent activity. The justification may be an intention to correct the action down the road, or tying the action to a perceived slight or injustice in how they have been treated. For example, individuals might justify theft on the basis that they are underpaid by their employer. As many articles and studies have determined, most all people can rationalize fraudulent behavior when placed in certain circumstances. Therefore, the most important areas for regulators to consider in assessing fraud risks at their companies are pressure and opportunity. </a:t>
            </a:r>
            <a:endParaRPr lang="en-US" dirty="0"/>
          </a:p>
        </p:txBody>
      </p:sp>
      <p:sp>
        <p:nvSpPr>
          <p:cNvPr id="4" name="Slide Number Placeholder 3"/>
          <p:cNvSpPr>
            <a:spLocks noGrp="1"/>
          </p:cNvSpPr>
          <p:nvPr>
            <p:ph type="sldNum" sz="quarter" idx="10"/>
          </p:nvPr>
        </p:nvSpPr>
        <p:spPr/>
        <p:txBody>
          <a:bodyPr/>
          <a:lstStyle/>
          <a:p>
            <a:pPr>
              <a:defRPr/>
            </a:pPr>
            <a:fld id="{55C32644-2AB7-4BDD-AC81-85053CDDBC1C}" type="slidenum">
              <a:rPr lang="en-US" smtClean="0"/>
              <a:pPr>
                <a:defRPr/>
              </a:pPr>
              <a:t>39</a:t>
            </a:fld>
            <a:endParaRPr lang="en-US" dirty="0"/>
          </a:p>
        </p:txBody>
      </p:sp>
    </p:spTree>
    <p:extLst>
      <p:ext uri="{BB962C8B-B14F-4D97-AF65-F5344CB8AC3E}">
        <p14:creationId xmlns:p14="http://schemas.microsoft.com/office/powerpoint/2010/main" val="683713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moving on from a discussion of </a:t>
            </a:r>
            <a:r>
              <a:rPr lang="en-US" baseline="0" dirty="0" smtClean="0"/>
              <a:t>fraud theory, which was presented in the form of a triangle, we’d like to cover ways that regulator’s can review and consider the various fraud exposures that companies face. These fraud exposure considerations are presented in terms of a rectangle. Each of the four parts of the rectangle represent areas of fraud exposure that regulators should consider in determining a company’s overall exposure to fraud risk. The categories consist of exposure due to the activities of a company’s management and directors, exposure due to a company’s relationships with others (including lenders, investors, affiliates, lawyers and regulators, exposure due to the organization of the company and industry factors and exposures due to the company’s financial results and operating characteristics. In reviewing and considering each corner of the fraud exposure rectangle, regulators can identify potential areas of heightened fraud risk to discuss with the company and investigate during onsite examinations. </a:t>
            </a: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41" indent="-285747" eaLnBrk="0" hangingPunct="0">
              <a:defRPr>
                <a:solidFill>
                  <a:schemeClr val="tx1"/>
                </a:solidFill>
                <a:latin typeface="Arial" charset="0"/>
              </a:defRPr>
            </a:lvl2pPr>
            <a:lvl3pPr marL="1142987" indent="-228597" eaLnBrk="0" hangingPunct="0">
              <a:defRPr>
                <a:solidFill>
                  <a:schemeClr val="tx1"/>
                </a:solidFill>
                <a:latin typeface="Arial" charset="0"/>
              </a:defRPr>
            </a:lvl3pPr>
            <a:lvl4pPr marL="1600182" indent="-228597" eaLnBrk="0" hangingPunct="0">
              <a:defRPr>
                <a:solidFill>
                  <a:schemeClr val="tx1"/>
                </a:solidFill>
                <a:latin typeface="Arial" charset="0"/>
              </a:defRPr>
            </a:lvl4pPr>
            <a:lvl5pPr marL="2057376" indent="-228597" eaLnBrk="0" hangingPunct="0">
              <a:defRPr>
                <a:solidFill>
                  <a:schemeClr val="tx1"/>
                </a:solidFill>
                <a:latin typeface="Arial" charset="0"/>
              </a:defRPr>
            </a:lvl5pPr>
            <a:lvl6pPr marL="2514571" indent="-228597" eaLnBrk="0" fontAlgn="base" hangingPunct="0">
              <a:spcBef>
                <a:spcPct val="0"/>
              </a:spcBef>
              <a:spcAft>
                <a:spcPct val="0"/>
              </a:spcAft>
              <a:defRPr>
                <a:solidFill>
                  <a:schemeClr val="tx1"/>
                </a:solidFill>
                <a:latin typeface="Arial" charset="0"/>
              </a:defRPr>
            </a:lvl6pPr>
            <a:lvl7pPr marL="2971766" indent="-228597" eaLnBrk="0" fontAlgn="base" hangingPunct="0">
              <a:spcBef>
                <a:spcPct val="0"/>
              </a:spcBef>
              <a:spcAft>
                <a:spcPct val="0"/>
              </a:spcAft>
              <a:defRPr>
                <a:solidFill>
                  <a:schemeClr val="tx1"/>
                </a:solidFill>
                <a:latin typeface="Arial" charset="0"/>
              </a:defRPr>
            </a:lvl7pPr>
            <a:lvl8pPr marL="3428961" indent="-228597" eaLnBrk="0" fontAlgn="base" hangingPunct="0">
              <a:spcBef>
                <a:spcPct val="0"/>
              </a:spcBef>
              <a:spcAft>
                <a:spcPct val="0"/>
              </a:spcAft>
              <a:defRPr>
                <a:solidFill>
                  <a:schemeClr val="tx1"/>
                </a:solidFill>
                <a:latin typeface="Arial" charset="0"/>
              </a:defRPr>
            </a:lvl8pPr>
            <a:lvl9pPr marL="3886155" indent="-228597" eaLnBrk="0" fontAlgn="base" hangingPunct="0">
              <a:spcBef>
                <a:spcPct val="0"/>
              </a:spcBef>
              <a:spcAft>
                <a:spcPct val="0"/>
              </a:spcAft>
              <a:defRPr>
                <a:solidFill>
                  <a:schemeClr val="tx1"/>
                </a:solidFill>
                <a:latin typeface="Arial" charset="0"/>
              </a:defRPr>
            </a:lvl9pPr>
          </a:lstStyle>
          <a:p>
            <a:pPr eaLnBrk="1" hangingPunct="1"/>
            <a:fld id="{3A38157D-7B09-4C3C-B421-F588478E99B5}" type="slidenum">
              <a:rPr lang="en-US" smtClean="0"/>
              <a:pPr eaLnBrk="1" hangingPunct="1"/>
              <a:t>40</a:t>
            </a:fld>
            <a:endParaRPr lang="en-US" dirty="0" smtClean="0"/>
          </a:p>
        </p:txBody>
      </p:sp>
    </p:spTree>
    <p:extLst>
      <p:ext uri="{BB962C8B-B14F-4D97-AF65-F5344CB8AC3E}">
        <p14:creationId xmlns:p14="http://schemas.microsoft.com/office/powerpoint/2010/main" val="922083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various</a:t>
            </a:r>
            <a:r>
              <a:rPr lang="en-US" baseline="0" dirty="0" smtClean="0"/>
              <a:t> areas where companies are exposed to fraud risks we’d like to take a quick look at a couple of the largest international insurance company failures that were linked to fraudulent activities. </a:t>
            </a:r>
            <a:endParaRPr lang="en-US" dirty="0" smtClean="0"/>
          </a:p>
          <a:p>
            <a:endParaRPr lang="en-US" dirty="0" smtClean="0"/>
          </a:p>
          <a:p>
            <a:r>
              <a:rPr lang="en-US" dirty="0" smtClean="0"/>
              <a:t>At its peak in the year 2000, Equitable Life Insurance of the United Kingdom</a:t>
            </a:r>
            <a:r>
              <a:rPr lang="en-US" baseline="0" dirty="0" smtClean="0"/>
              <a:t> </a:t>
            </a:r>
            <a:r>
              <a:rPr lang="en-US" dirty="0" smtClean="0"/>
              <a:t>had 1.5 million policyholders with funds worth £26 billion under management, but it had allowed large unhedged liabilities to accumulate in respect to guaranteed fixed returns to investors without making provision for adverse market changes. When</a:t>
            </a:r>
            <a:r>
              <a:rPr lang="en-US" baseline="0" dirty="0" smtClean="0"/>
              <a:t> Equitable attempted to reduce the value of guaranteed annuities by comingling the policies with its variable rate annuities, policyholders filed suit and eventually won a judgment. However, at this point the company had become insolvent and was taken over by regulators to manage its runoff. Although various reports and studies indicated that the company had acted fraudulently in conducting its business activities, no executives or directors of Equitable were convicted of crimes associated with its collapse. </a:t>
            </a:r>
            <a:endParaRPr lang="en-US" dirty="0" smtClean="0"/>
          </a:p>
          <a:p>
            <a:endParaRPr lang="en-US" dirty="0" smtClean="0"/>
          </a:p>
          <a:p>
            <a:pPr rtl="0"/>
            <a:r>
              <a:rPr lang="en-US" dirty="0" smtClean="0"/>
              <a:t>Another example is HIH.</a:t>
            </a:r>
            <a:r>
              <a:rPr lang="en-US" baseline="0" dirty="0" smtClean="0"/>
              <a:t> </a:t>
            </a:r>
            <a:r>
              <a:rPr lang="en-US" dirty="0" smtClean="0"/>
              <a:t>HIH was the second largest insurance company in Australia</a:t>
            </a:r>
            <a:r>
              <a:rPr lang="en-US" baseline="0" dirty="0" smtClean="0"/>
              <a:t> before its collapse in 2001. The company had grown quickly through a number of acquisitions and by expanding into new markets. However, the company was experiencing significant adverse loss development that began to reduce its surplus. Due to decreasing surplus levels, </a:t>
            </a:r>
            <a:r>
              <a:rPr lang="en-US" dirty="0" smtClean="0"/>
              <a:t>the board appointed a provisional liquidator to take control of HIH and its controlled entities in 2001. The provisional liquidator attributed the HIH company failures to rapid expansion, unsupervised delegation of authority, extensive and complex reinsurance arrangements, under pricing, reserve problems, false reports, reckless management, incompetence, fraud, greed, and self–dealing.</a:t>
            </a:r>
            <a:r>
              <a:rPr lang="en-US" baseline="0" dirty="0" smtClean="0"/>
              <a:t> </a:t>
            </a:r>
            <a:r>
              <a:rPr lang="en-US" dirty="0" smtClean="0"/>
              <a:t>The demise of HIH was the largest corporate failure in Australia's history. HIH liquidators eventually estimated that the company collapsed with losses totaling up to $5.3 billion. As a result of the company’s failure,</a:t>
            </a:r>
            <a:r>
              <a:rPr lang="en-US" baseline="0" dirty="0" smtClean="0"/>
              <a:t> the CEO and a director were convicted of various crimes including market manipulation, </a:t>
            </a:r>
            <a:r>
              <a:rPr lang="en-US" dirty="0" smtClean="0"/>
              <a:t>disseminating false information</a:t>
            </a:r>
            <a:r>
              <a:rPr lang="en-US" baseline="0" dirty="0" smtClean="0"/>
              <a:t> and</a:t>
            </a:r>
            <a:r>
              <a:rPr lang="en-US" dirty="0" smtClean="0"/>
              <a:t> intentionally</a:t>
            </a:r>
            <a:r>
              <a:rPr lang="en-US" baseline="0" dirty="0" smtClean="0"/>
              <a:t> acting dishonestly. </a:t>
            </a:r>
          </a:p>
          <a:p>
            <a:pPr rtl="0"/>
            <a:endParaRPr lang="en-US" baseline="0" dirty="0" smtClean="0"/>
          </a:p>
          <a:p>
            <a:pPr rtl="0"/>
            <a:r>
              <a:rPr lang="en-US" baseline="0" dirty="0" smtClean="0"/>
              <a:t>These companies provide examples of how fraudulent activities can cause or be a contributing factor in the failure of large insurers. They also provide an example of how fraud is difficult to prove and obtain convictions 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5C32644-2AB7-4BDD-AC81-85053CDDBC1C}" type="slidenum">
              <a:rPr lang="en-US" smtClean="0"/>
              <a:pPr>
                <a:defRPr/>
              </a:pPr>
              <a:t>41</a:t>
            </a:fld>
            <a:endParaRPr lang="en-US" dirty="0"/>
          </a:p>
        </p:txBody>
      </p:sp>
    </p:spTree>
    <p:extLst>
      <p:ext uri="{BB962C8B-B14F-4D97-AF65-F5344CB8AC3E}">
        <p14:creationId xmlns:p14="http://schemas.microsoft.com/office/powerpoint/2010/main" val="330710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good example of unstable operations.  The insurer experienced adverse loss reserve development, unprofitable operations, poor liquidity, and declining capitalization, among other issues.</a:t>
            </a:r>
          </a:p>
          <a:p>
            <a:endParaRPr lang="en-US" dirty="0" smtClean="0"/>
          </a:p>
          <a:p>
            <a:r>
              <a:rPr lang="en-US" dirty="0" smtClean="0"/>
              <a:t>These signs all point in the wrong direction.  An analyst would want to uncover the root cause of this insurer’s troubles.</a:t>
            </a:r>
            <a:endParaRPr lang="en-US" dirty="0"/>
          </a:p>
        </p:txBody>
      </p:sp>
    </p:spTree>
    <p:extLst>
      <p:ext uri="{BB962C8B-B14F-4D97-AF65-F5344CB8AC3E}">
        <p14:creationId xmlns:p14="http://schemas.microsoft.com/office/powerpoint/2010/main" val="536772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insurance</a:t>
            </a:r>
            <a:r>
              <a:rPr lang="en-US" baseline="0" dirty="0" smtClean="0"/>
              <a:t> companies are particularly susceptible to fraud risks and the risks can manifest themselves in different ways, regulators need to be constantly aware of these types of risks in conducting solvency monitoring activities. Regulators should look for </a:t>
            </a:r>
            <a:r>
              <a:rPr lang="en-US" dirty="0" smtClean="0"/>
              <a:t>unusual changes in financial results and gain a sufficient understanding of the insurer’s operations to be able to identify unusual</a:t>
            </a:r>
            <a:r>
              <a:rPr lang="en-US" baseline="0" dirty="0" smtClean="0"/>
              <a:t> results that warrant additional review and scrutiny. When particular concerns are identified, the regulator should be obligated to ask questions and follow-up on unusual items, without stopping until the concern is adequately addressed in the regulators mind. To do so, regulators must maintain a skeptical attitude and not just accept a simple response from the company if it doesn’t appear to make sense. </a:t>
            </a:r>
          </a:p>
          <a:p>
            <a:endParaRPr lang="en-US" baseline="0" dirty="0" smtClean="0"/>
          </a:p>
          <a:p>
            <a:r>
              <a:rPr lang="en-US" baseline="0" dirty="0" smtClean="0"/>
              <a:t>In addition, if fraud risks are identified during the course of an onsite examination, planned procedures should be modified as necessary to address and mitigate the risks identified. For example, exam teams may elect to perform enhanced testing in certain areas such as reviewing certain types of risky journal entries, testing cash receipts and disbursements in greater detail and subjecting the review of loss reserves to greater scrutiny. In all circumstances, the regulator should maintain a healthy level of professional skepticism by requiring the insurer to provide an adequate explanation for unusual items and results. </a:t>
            </a:r>
            <a:endParaRPr lang="en-US" dirty="0"/>
          </a:p>
        </p:txBody>
      </p:sp>
    </p:spTree>
    <p:extLst>
      <p:ext uri="{BB962C8B-B14F-4D97-AF65-F5344CB8AC3E}">
        <p14:creationId xmlns:p14="http://schemas.microsoft.com/office/powerpoint/2010/main" val="14541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4</a:t>
            </a:r>
            <a:r>
              <a:rPr lang="en-US" baseline="30000" dirty="0" smtClean="0"/>
              <a:t>th</a:t>
            </a:r>
            <a:r>
              <a:rPr lang="en-US" baseline="0" dirty="0" smtClean="0"/>
              <a:t> most common cause of insurance company failures in the U.S. is problems with investment activities. As you all know, there are variations in the average portfolios of life insurers, property casualty insurers and health insurers. This is because each of these types of insurers have unique goals in terms of what they are trying to achieve with the investment portfolio. Now, we could spend a great deal of time talking about the different investment philosophies of insurers. And clearly, as you begin to examine insurers, and have a discussion with them about their goals, and more specifically the specific investment types that they use to achieve such goals, you would see a wide range of practices. But what you are generally going to see is that insurers investment mix is typically driven most by its products, or what exists on the right side of the balance sheet. You will also see, to a lessor extent, is the use of conservative versus aggressive strategies when you look at individual companies. However, this really gets at the unique goals that each company has coupled with the wide range of different investments used to achieve those goals, and some strategies will be seen as more conservative while others will be seen as more aggressive.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Of course the risk we are generally the most concerned about in reviewing investments is credit risk because it has the ability to reduce the hard earned surplus that has been built up over the years by the insurer. Obviously credit risk can have a material impact on the ability of the insurer to meet the obligations assumed by a product since its possible to lose an entire investment holding in a credit loss. Of course in the worst economic environments, firms can be pressured by the economy and can go out of business more easily, leading to major credit losses that can lead to insolvency. One thing to keep in mind is that history shows that net investment yields are often highest on equity securities even after considering their higher potential for material losses per unit. This is what incentivizes</a:t>
            </a:r>
            <a:r>
              <a:rPr lang="en-US" baseline="0" dirty="0" smtClean="0"/>
              <a:t> companies to invest in equity markets, even though the downside risks may be greater.</a:t>
            </a:r>
            <a:endParaRPr lang="en-US" dirty="0" smtClean="0"/>
          </a:p>
          <a:p>
            <a:endParaRPr lang="en-US" dirty="0" smtClean="0"/>
          </a:p>
          <a:p>
            <a:r>
              <a:rPr lang="en-US" dirty="0" smtClean="0"/>
              <a:t>Insurers are also clearly exposed to market risk, particularly in equity securities, but because most insurers hold their securities for long periods, they generally invest through market cycles, which can limit the risks they face in this area. That being said, insurers can experience material unrealized losses on investments that can lead to capital issues, and insurers can be forced to cut their losses earlier than they like. And of course, changes in economic conditions can lead to market risk for any particular segment of the market, so insurers need to be diversified to avoid significant risks in this area.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However, liquidity risk can also have a significant</a:t>
            </a:r>
            <a:r>
              <a:rPr lang="en-US" baseline="0" dirty="0" smtClean="0"/>
              <a:t> </a:t>
            </a:r>
            <a:r>
              <a:rPr lang="en-US" dirty="0" smtClean="0"/>
              <a:t>impact on an insurer based</a:t>
            </a:r>
            <a:r>
              <a:rPr lang="en-US" baseline="0" dirty="0" smtClean="0"/>
              <a:t> on its investment holdings</a:t>
            </a:r>
            <a:r>
              <a:rPr lang="en-US" dirty="0" smtClean="0"/>
              <a:t>. In fact, as we discussed related to P&amp;C and health portfolios, one of the major drivers of their investment holdings is the need for</a:t>
            </a:r>
            <a:r>
              <a:rPr lang="en-US" baseline="0" dirty="0" smtClean="0"/>
              <a:t> ample</a:t>
            </a:r>
            <a:r>
              <a:rPr lang="en-US" dirty="0" smtClean="0"/>
              <a:t> liquidity due</a:t>
            </a:r>
            <a:r>
              <a:rPr lang="en-US" baseline="0" dirty="0" smtClean="0"/>
              <a:t> to the short term nature and unpredictability of their cash demands</a:t>
            </a:r>
            <a:r>
              <a:rPr lang="en-US" dirty="0" smtClean="0"/>
              <a:t>. And because of this, most P&amp;C and health insurers typically have a lower amount of liquidity risk, at least in terms of the make-up of their portfolio. So ironically, it’s the life insurers, who usually have very stable cash inflows and outflows, that are generally subject to greater liquidity risk. Generally speaking, there is a direct relationship between credit risk and liquidity risk. This is because when large credit events occur within the economy, there is a rush to quality, and because of that, products that have lower credit risk are generally very tradable in all market conditions. </a:t>
            </a:r>
          </a:p>
          <a:p>
            <a:endParaRPr lang="en-US" dirty="0"/>
          </a:p>
        </p:txBody>
      </p:sp>
    </p:spTree>
    <p:extLst>
      <p:ext uri="{BB962C8B-B14F-4D97-AF65-F5344CB8AC3E}">
        <p14:creationId xmlns:p14="http://schemas.microsoft.com/office/powerpoint/2010/main" val="1651481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U.S. insurance regulation</a:t>
            </a:r>
            <a:r>
              <a:rPr lang="en-US" dirty="0" smtClean="0"/>
              <a:t>, there are a number of regulatory requirements that have been put in place to limit the</a:t>
            </a:r>
            <a:r>
              <a:rPr lang="en-US" baseline="0" dirty="0" smtClean="0"/>
              <a:t> amount of risk in an insurer’s investment portfolio</a:t>
            </a:r>
            <a:r>
              <a:rPr lang="en-US" dirty="0" smtClean="0"/>
              <a:t>. These are requirements that frankly are a means to help control some of the risks we have already mentioned. State insurance laws required insurers to maintain diversified portfolios, at</a:t>
            </a:r>
            <a:r>
              <a:rPr lang="en-US" baseline="0" dirty="0" smtClean="0"/>
              <a:t> a general level</a:t>
            </a:r>
            <a:r>
              <a:rPr lang="en-US" dirty="0" smtClean="0"/>
              <a:t>. State laws differ in terms of how they do that, between</a:t>
            </a:r>
            <a:r>
              <a:rPr lang="en-US" baseline="0" dirty="0" smtClean="0"/>
              <a:t> outlining specific limitations in investments and outlining principles for insurers to follow in developing their own standards</a:t>
            </a:r>
            <a:r>
              <a:rPr lang="en-US" dirty="0" smtClean="0"/>
              <a:t>. For example, the defined limits NAIC model investment law puts caps on certain types of investments as well as putting the 3% limit on any one issuer. The defined standards version essentially requires a very prudent approach to any assets used to support insurance liabilities and only allows more discretionary investments on the assets supporting the surplus of the insurer. We also have conservative</a:t>
            </a:r>
            <a:r>
              <a:rPr lang="en-US" baseline="0" dirty="0" smtClean="0"/>
              <a:t> </a:t>
            </a:r>
            <a:r>
              <a:rPr lang="en-US" dirty="0" smtClean="0"/>
              <a:t>impairment rules included in our statutory accounting requirements as well as other valuation requirements that require conservative</a:t>
            </a:r>
            <a:r>
              <a:rPr lang="en-US" baseline="0" dirty="0" smtClean="0"/>
              <a:t> accounting treatment</a:t>
            </a:r>
            <a:r>
              <a:rPr lang="en-US" dirty="0" smtClean="0"/>
              <a:t>. Another control</a:t>
            </a:r>
            <a:r>
              <a:rPr lang="en-US" baseline="0" dirty="0" smtClean="0"/>
              <a:t> that can limit the level of investment risk accepted by an insurer is the RBC process that produces a higher capital charge for riskier investments held by insurers. Finally, there are detailed reporting and disclosure requirements for all of the investment holdings of an insurer, which provide a great deal of information for regulatory analysis and review.</a:t>
            </a: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ED2CDA7E-ECA3-4C77-B1CD-EA099F1EDE6B}" type="slidenum">
              <a:rPr lang="en-US" smtClean="0"/>
              <a:pPr eaLnBrk="1" hangingPunct="1"/>
              <a:t>45</a:t>
            </a:fld>
            <a:endParaRPr lang="en-US" smtClean="0"/>
          </a:p>
        </p:txBody>
      </p:sp>
    </p:spTree>
    <p:extLst>
      <p:ext uri="{BB962C8B-B14F-4D97-AF65-F5344CB8AC3E}">
        <p14:creationId xmlns:p14="http://schemas.microsoft.com/office/powerpoint/2010/main" val="1628074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lists some of the most common causes or signs of investment problems at an insurer. These trends and concerns are tracked and monitored through use of a wide range of analysis tools and ratios built into the U.S. solvency monitoring system, similar to those we presented for reserving and pricing. Analysis tools help to point out significant shifts in an insurer’s portfolio that may indicate a shift in investment strategy or focus. In addition, various tools are used to identify c</a:t>
            </a:r>
            <a:r>
              <a:rPr lang="en-US" dirty="0" smtClean="0"/>
              <a:t>oncentrations in a particular issuer, security type or industry, including historical comparisons</a:t>
            </a:r>
            <a:r>
              <a:rPr lang="en-US" baseline="0" dirty="0" smtClean="0"/>
              <a:t> and benchmarking against peers. We’ll cover a case in a few minutes that highlights the importance of monitoring concerns in this area.</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addition to monitoring for concentrations in an issuer or industry, U.S. regulators maintain a number of tools and resources focused on identifying concentrations in non-investment grade securities or other high risk assets. These tools point out specific assets of concern that can be followed-up on through discussions with the insurer or testing during an onsite examination.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Finally, another common cause of investment problems emerges as a result of a failure to match the maturity of investments with liability cash flows to ensure proper duration matching. U.S. regulators have a number of ratios and tools designed to identify risks in this area and can request additional reporting when signs of a potential mismatch are identified. </a:t>
            </a:r>
            <a:endParaRPr lang="en-US" dirty="0" smtClean="0"/>
          </a:p>
          <a:p>
            <a:endParaRPr lang="en-US" dirty="0"/>
          </a:p>
        </p:txBody>
      </p:sp>
    </p:spTree>
    <p:extLst>
      <p:ext uri="{BB962C8B-B14F-4D97-AF65-F5344CB8AC3E}">
        <p14:creationId xmlns:p14="http://schemas.microsoft.com/office/powerpoint/2010/main" val="2144719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852488" y="91598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case is based on a real company failure that occurred as a result of investment problems encountered during the recent financial crisis. The company was a medium sized life company that wrote all the traditional life lines of business. The company had been in business for almost 100 years and had a pretty good track record of earnings and positive financial performance. As of December 31, 2007, the company held assets of $1.6 billion, total capital and surplus of $120 million and had an AM Best rating of A. </a:t>
            </a:r>
          </a:p>
        </p:txBody>
      </p:sp>
    </p:spTree>
    <p:extLst>
      <p:ext uri="{BB962C8B-B14F-4D97-AF65-F5344CB8AC3E}">
        <p14:creationId xmlns:p14="http://schemas.microsoft.com/office/powerpoint/2010/main" val="83075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the first quarter of 2008, the company made a decision to purchase preferred stock in both Freddie Mac and Fannie Mae. Both companies are Government Sponsored Enterprises (GSEs) whose debt and securities were not backed by the full faith and U.S. Government, but were highly rated. Many investors felt that as the entities were sponsored by the federal government that their securities carried an implicit guarantee of backing. As both of the stock purchases were within state investment limits, which stipulated that no more than 5% of assets or 25% of surplus could be invested in any one issue, the regulators did not raise any concerns regarding the investments. </a:t>
            </a:r>
          </a:p>
        </p:txBody>
      </p:sp>
    </p:spTree>
    <p:extLst>
      <p:ext uri="{BB962C8B-B14F-4D97-AF65-F5344CB8AC3E}">
        <p14:creationId xmlns:p14="http://schemas.microsoft.com/office/powerpoint/2010/main" val="989547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the housing crisis began to increase in 2008, home values in the U.S declined sharply. Many homeowners found themselves “underwater” in in their mortgages. Unemployment shot up and many people found themselves out of work. Many people began losing their homes through foreclosure. It was subsequently discovered that many people were given loans based on faulty information or were extended loans that did not match their income level. As more and more mortgages went into default, the losses mounted at both Freddie Mac and Fannie Mae. The market value on the preferred stock held by XYZ began to decline and eventually the dividends were suspended. At this point, the market value on the preferred stock really sunk and it was too late for the company to sell its holdings without taking a huge loss. Freddie and Fannie were eventually both placed under government conservatorship and XYZ continued to hope that the government would bail out stockholders. </a:t>
            </a:r>
          </a:p>
        </p:txBody>
      </p:sp>
    </p:spTree>
    <p:extLst>
      <p:ext uri="{BB962C8B-B14F-4D97-AF65-F5344CB8AC3E}">
        <p14:creationId xmlns:p14="http://schemas.microsoft.com/office/powerpoint/2010/main" val="36105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end, the federal government backed Freddie and Fannie enough to ensure that their debt was paid off to bondholders, but the preferred stock became worthless. To make a bad situation</a:t>
            </a:r>
            <a:r>
              <a:rPr lang="en-US" smtClean="0"/>
              <a:t>, worse company </a:t>
            </a:r>
            <a:r>
              <a:rPr lang="en-US" dirty="0" smtClean="0"/>
              <a:t>had some other assets tied to the housing market, including mortgage-backed securities, the overall investment losses eroded the company’s surplus and forced the department to seize control of the company. </a:t>
            </a:r>
          </a:p>
          <a:p>
            <a:endParaRPr lang="en-US" dirty="0" smtClean="0"/>
          </a:p>
          <a:p>
            <a:r>
              <a:rPr lang="en-US" dirty="0" smtClean="0"/>
              <a:t>In looking back on the purchase of these securities, even though the company was abiding by the state investment laws, the preferred stocks for these two issues were concentrated in the housing market.  Each individual stock represented about 20% of the company’s surplus, which was within the state investment laws limiting investments in individual securities at 25% or surplus. However, if you combined these two securities, they represented about 40% of the company’s surplus. In comparing the difference in yield between debt issued by Freddie and Fannie and the preferred stock that XYZ purchased, the net result was that the company lost its entire investment in these two entities in an attempt to gain an additional 20 basis points in yield. </a:t>
            </a:r>
          </a:p>
          <a:p>
            <a:endParaRPr lang="en-US" dirty="0" smtClean="0"/>
          </a:p>
          <a:p>
            <a:r>
              <a:rPr lang="en-US" dirty="0" smtClean="0"/>
              <a:t>Hopefully this case study illustrates the importance of reviewing investment portfolio’s for concentrations in certain sectors of the market. In addition, this case should make it clear that although state investment limitations provide some basic level of security and protection to a company’s portfolio, they are not intended to function as a safe harbor and should not be seen as such by regulators. </a:t>
            </a:r>
          </a:p>
        </p:txBody>
      </p:sp>
    </p:spTree>
    <p:extLst>
      <p:ext uri="{BB962C8B-B14F-4D97-AF65-F5344CB8AC3E}">
        <p14:creationId xmlns:p14="http://schemas.microsoft.com/office/powerpoint/2010/main" val="1905805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investment concerns or</a:t>
            </a:r>
            <a:r>
              <a:rPr lang="en-US" baseline="0" dirty="0" smtClean="0"/>
              <a:t> problems are identified during analysis or examination processes, regulators can take a number of different steps to address the issues identified to ensure that risks have been appropriately mitigated.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XYZ case study was provided to show an example of how specific</a:t>
            </a:r>
            <a:r>
              <a:rPr lang="en-US" baseline="0" dirty="0" smtClean="0"/>
              <a:t> investment problems</a:t>
            </a:r>
            <a:r>
              <a:rPr lang="en-US" dirty="0" smtClean="0"/>
              <a:t> can result in a company failure. In performing follow-up procedures from an analysis perspective in responding to potential issues, the regulator is seeking to gain a more detailed understanding of a particular concern in order to reach conclusions regarding the insurers ongoing solvency assessment and whether additional regulatory action may be necessary to address adverse findings. As it pertains to a company’s investment policy and strategy, the regulator</a:t>
            </a:r>
            <a:r>
              <a:rPr lang="en-US" baseline="0" dirty="0" smtClean="0"/>
              <a:t> should seek to understand the policies in place and whether they address the quality, diversification and maturities of investment assets at a sufficient level of detail</a:t>
            </a:r>
            <a:r>
              <a:rPr lang="en-US" dirty="0" smtClean="0"/>
              <a:t>. As you can tell, typically before reviewing such information, the regulator would need to understand other aspects of the insurer, including the types of business written and the liquidity/cash flow needs. And then as indicated, the regulator may want to consider asking the insurer if they are aware of market conditions that could threaten the portfolio.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understanding the insurer’s investment strategy and policies, it is important to verify that those policies</a:t>
            </a:r>
            <a:r>
              <a:rPr lang="en-US" baseline="0" dirty="0" smtClean="0"/>
              <a:t> are being enforced, which can be determined in the course of an onsite examination. In addition, regulators may choose to test the valuation of individual securities that are complex in nature or result in a significant exposure to the insurer. This type of testing can provide the regulator with some assurance regarding the credit quality of assets held by the insurer. </a:t>
            </a:r>
            <a:endParaRPr lang="en-US" dirty="0" smtClean="0"/>
          </a:p>
          <a:p>
            <a:endParaRPr lang="en-US" dirty="0" smtClean="0"/>
          </a:p>
          <a:p>
            <a:r>
              <a:rPr lang="en-US" dirty="0" smtClean="0"/>
              <a:t>Finally, as regulators consider investment risk, its always critical to consider how assets may become stressed in light of changing market conditions. This can be difficult since regulators may not be as in tune to the market as insurers, but </a:t>
            </a:r>
            <a:r>
              <a:rPr lang="en-US" baseline="0" dirty="0" smtClean="0"/>
              <a:t>stress testing and scenario analysis may be worthy of consideration if particular concerns or concentrations are identified</a:t>
            </a:r>
            <a:r>
              <a:rPr lang="en-US" dirty="0" smtClean="0"/>
              <a:t>. Often, the regulator may be able to focus on the insurers</a:t>
            </a:r>
            <a:r>
              <a:rPr lang="en-US" baseline="0" dirty="0" smtClean="0"/>
              <a:t> processes to identify and stress its own portfolio through risk management practices, which may provide valuable information regarding credit and market risks. </a:t>
            </a:r>
            <a:endParaRPr lang="en-US" dirty="0" smtClean="0"/>
          </a:p>
          <a:p>
            <a:endParaRPr lang="en-US" dirty="0"/>
          </a:p>
        </p:txBody>
      </p:sp>
    </p:spTree>
    <p:extLst>
      <p:ext uri="{BB962C8B-B14F-4D97-AF65-F5344CB8AC3E}">
        <p14:creationId xmlns:p14="http://schemas.microsoft.com/office/powerpoint/2010/main" val="3905794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situations where the company’s processes and controls in relation to investing activities seem to be unreliable</a:t>
            </a:r>
            <a:r>
              <a:rPr lang="en-US" dirty="0" smtClean="0"/>
              <a:t>, regulators may need to independently test the valuation of certain securities, subject a portfolio to stress testing or perform other tests to get an understanding of the susceptibility of the company’s portfolio to credit, market and liquidity risks. After detail testing is performed, final conclusions regarding the company’s investments and ongoing risk profile can be developed and control weaknesses or prospective risk concerns can be drafted for communication to the company through a management letter. For example, the company could be asked to review its investment policy and consider developing more specificity around portfolio diversification requirements if this is a concern of regulators.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EEE3F3B2-7E74-4242-B874-35FBC8AFDAFD}" type="slidenum">
              <a:rPr lang="en-US" smtClean="0"/>
              <a:pPr eaLnBrk="1" hangingPunct="1"/>
              <a:t>52</a:t>
            </a:fld>
            <a:endParaRPr lang="en-US" smtClean="0"/>
          </a:p>
        </p:txBody>
      </p:sp>
    </p:spTree>
    <p:extLst>
      <p:ext uri="{BB962C8B-B14F-4D97-AF65-F5344CB8AC3E}">
        <p14:creationId xmlns:p14="http://schemas.microsoft.com/office/powerpoint/2010/main" val="123996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you see a steady rise in DPW while APW have declined leading to overall growth in GPW of about 58% over the past five years.  In this example it is important to understand what is going on with the direct and assumed premiums, why have they</a:t>
            </a:r>
            <a:r>
              <a:rPr lang="en-US" baseline="0" dirty="0" smtClean="0"/>
              <a:t> made changes in how they produce business.  Looking further we see that cessions have risen more than 147% over the past five years so we also need to understand what changes have taken place with regard to their reinsurance.  Below the premium written section you see the resulting fluctuations in all the related ratios.</a:t>
            </a:r>
            <a:endParaRPr lang="en-US" dirty="0"/>
          </a:p>
        </p:txBody>
      </p:sp>
    </p:spTree>
    <p:extLst>
      <p:ext uri="{BB962C8B-B14F-4D97-AF65-F5344CB8AC3E}">
        <p14:creationId xmlns:p14="http://schemas.microsoft.com/office/powerpoint/2010/main" val="252620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Problems with affiliate transactions</a:t>
            </a:r>
            <a:r>
              <a:rPr lang="en-US" baseline="0" dirty="0" smtClean="0"/>
              <a:t> has been identified as the 5</a:t>
            </a:r>
            <a:r>
              <a:rPr lang="en-US" baseline="30000" dirty="0" smtClean="0"/>
              <a:t>th</a:t>
            </a:r>
            <a:r>
              <a:rPr lang="en-US" baseline="0" dirty="0" smtClean="0"/>
              <a:t> most common cause of historical insurance company insolvencies in the U.S. Related party risk can be defined as t</a:t>
            </a:r>
            <a:r>
              <a:rPr lang="en-US" dirty="0" smtClean="0"/>
              <a:t>he risk that transactions with affiliated entities may not reflect economic realities or may not be fair and reasonable to the reporting entity and its policyholders. As related party transactions</a:t>
            </a:r>
            <a:r>
              <a:rPr lang="en-US" baseline="0" dirty="0" smtClean="0"/>
              <a:t> can be utilized to mask true financial results, they should always be reviewed with an appropriate level of professional skepticism. In other words, we have to learn to challenge company results and responses that don’t make sense or aren’t valid. </a:t>
            </a:r>
            <a:endParaRPr lang="en-US" dirty="0" smtClean="0"/>
          </a:p>
          <a:p>
            <a:endParaRPr lang="en-US" dirty="0"/>
          </a:p>
        </p:txBody>
      </p:sp>
    </p:spTree>
    <p:extLst>
      <p:ext uri="{BB962C8B-B14F-4D97-AF65-F5344CB8AC3E}">
        <p14:creationId xmlns:p14="http://schemas.microsoft.com/office/powerpoint/2010/main" val="1374892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U.S. insurance regulation, we’ve developed definitions</a:t>
            </a:r>
            <a:r>
              <a:rPr lang="en-US" baseline="0" dirty="0" smtClean="0"/>
              <a:t> for affiliates and related parties that we use to restrict certain transactions and subject agreements to regulatory review and approval. </a:t>
            </a:r>
          </a:p>
          <a:p>
            <a:pPr defTabSz="931774">
              <a:defRPr/>
            </a:pPr>
            <a:endParaRPr lang="en-US" baseline="0" dirty="0" smtClean="0"/>
          </a:p>
          <a:p>
            <a:pPr defTabSz="931774">
              <a:defRPr/>
            </a:pPr>
            <a:r>
              <a:rPr lang="en-US" dirty="0" smtClean="0"/>
              <a:t>Statutory</a:t>
            </a:r>
            <a:r>
              <a:rPr lang="en-US" baseline="0" dirty="0" smtClean="0"/>
              <a:t> accounting principles </a:t>
            </a:r>
            <a:r>
              <a:rPr lang="en-US" dirty="0" smtClean="0"/>
              <a:t>define </a:t>
            </a:r>
            <a:r>
              <a:rPr lang="en-US" dirty="0"/>
              <a:t>an affiliate as an entity that is within the holding company system that, directly or indirectly, through one or more intermediaries, controls, is controlled by, or is under common control with the reporting entity. </a:t>
            </a:r>
            <a:endParaRPr lang="en-US" dirty="0" smtClean="0"/>
          </a:p>
          <a:p>
            <a:pPr defTabSz="931774">
              <a:defRPr/>
            </a:pPr>
            <a:endParaRPr lang="en-US" sz="1200" dirty="0" smtClean="0"/>
          </a:p>
          <a:p>
            <a:pPr defTabSz="931774">
              <a:defRPr/>
            </a:pPr>
            <a:r>
              <a:rPr lang="en-US" sz="1200" dirty="0" smtClean="0"/>
              <a:t>In</a:t>
            </a:r>
            <a:r>
              <a:rPr lang="en-US" sz="1200" baseline="0" dirty="0" smtClean="0"/>
              <a:t> addition, statutory accounting principles </a:t>
            </a:r>
            <a:r>
              <a:rPr lang="en-US" sz="1200" dirty="0" smtClean="0"/>
              <a:t>define related parties as entities that have common interests as a result of ownership, control, affiliated or by contract.</a:t>
            </a:r>
          </a:p>
          <a:p>
            <a:endParaRPr lang="en-US" sz="900" dirty="0" smtClean="0"/>
          </a:p>
        </p:txBody>
      </p:sp>
      <p:sp>
        <p:nvSpPr>
          <p:cNvPr id="4" name="Slide Number Placeholder 3"/>
          <p:cNvSpPr>
            <a:spLocks noGrp="1"/>
          </p:cNvSpPr>
          <p:nvPr>
            <p:ph type="sldNum" sz="quarter" idx="10"/>
          </p:nvPr>
        </p:nvSpPr>
        <p:spPr/>
        <p:txBody>
          <a:bodyPr/>
          <a:lstStyle/>
          <a:p>
            <a:fld id="{AA5E6C9A-889C-4B03-A9FA-E12D7CE81AF9}" type="slidenum">
              <a:rPr lang="en-US" smtClean="0"/>
              <a:t>55</a:t>
            </a:fld>
            <a:endParaRPr lang="en-US" dirty="0"/>
          </a:p>
        </p:txBody>
      </p:sp>
    </p:spTree>
    <p:extLst>
      <p:ext uri="{BB962C8B-B14F-4D97-AF65-F5344CB8AC3E}">
        <p14:creationId xmlns:p14="http://schemas.microsoft.com/office/powerpoint/2010/main" val="1130487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Arial" charset="0"/>
                <a:ea typeface="+mn-ea"/>
                <a:cs typeface="+mn-cs"/>
              </a:rPr>
              <a:t>There are several different types of affiliated agreements and transactions with related parties that have been found to be subject to abuse by insurers. These agreements and transactions include:</a:t>
            </a:r>
          </a:p>
          <a:p>
            <a:pPr lvl="0"/>
            <a:endParaRPr lang="en-US" sz="1200" kern="1200" baseline="0" dirty="0" smtClean="0">
              <a:solidFill>
                <a:schemeClr val="tx1"/>
              </a:solidFill>
              <a:effectLst/>
              <a:latin typeface="Arial" charset="0"/>
              <a:ea typeface="+mn-ea"/>
              <a:cs typeface="+mn-cs"/>
            </a:endParaRPr>
          </a:p>
          <a:p>
            <a:pPr lvl="1"/>
            <a:r>
              <a:rPr lang="en-US" dirty="0" smtClean="0"/>
              <a:t>Service agreements</a:t>
            </a:r>
          </a:p>
          <a:p>
            <a:pPr lvl="1"/>
            <a:r>
              <a:rPr lang="en-US" dirty="0" smtClean="0"/>
              <a:t>Reinsurance contracts</a:t>
            </a:r>
          </a:p>
          <a:p>
            <a:pPr lvl="1"/>
            <a:r>
              <a:rPr lang="en-US" dirty="0" smtClean="0"/>
              <a:t>Tax sharing agreements</a:t>
            </a:r>
          </a:p>
          <a:p>
            <a:pPr lvl="1"/>
            <a:r>
              <a:rPr lang="en-US" dirty="0" smtClean="0"/>
              <a:t>Mergers and acquisitions</a:t>
            </a:r>
          </a:p>
          <a:p>
            <a:pPr lvl="1"/>
            <a:r>
              <a:rPr lang="en-US" dirty="0" smtClean="0"/>
              <a:t>Dividend payments</a:t>
            </a:r>
          </a:p>
          <a:p>
            <a:pPr lvl="1"/>
            <a:r>
              <a:rPr lang="en-US" dirty="0" smtClean="0"/>
              <a:t>Investment management</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With regard to affiliated agreements, the main concerns relate to the type of service being performed and the reasonableness of the cost.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This is a common area of abuse when the parent company’s overall desire is to withdraw funds from the insurer and would not be permitted to via a shareholder dividend.</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Therefore, there</a:t>
            </a:r>
            <a:r>
              <a:rPr lang="en-US" sz="1200" kern="1200" baseline="0" dirty="0" smtClean="0">
                <a:solidFill>
                  <a:schemeClr val="tx1"/>
                </a:solidFill>
                <a:effectLst/>
                <a:latin typeface="Arial" charset="0"/>
                <a:ea typeface="+mn-ea"/>
                <a:cs typeface="+mn-cs"/>
              </a:rPr>
              <a:t> needs to be an </a:t>
            </a:r>
            <a:r>
              <a:rPr lang="en-US" sz="1200" kern="1200" dirty="0" smtClean="0">
                <a:solidFill>
                  <a:schemeClr val="tx1"/>
                </a:solidFill>
                <a:effectLst/>
                <a:latin typeface="Arial" charset="0"/>
                <a:ea typeface="+mn-ea"/>
                <a:cs typeface="+mn-cs"/>
              </a:rPr>
              <a:t>understanding</a:t>
            </a:r>
            <a:r>
              <a:rPr lang="en-US" sz="1200" kern="1200" baseline="0" dirty="0" smtClean="0">
                <a:solidFill>
                  <a:schemeClr val="tx1"/>
                </a:solidFill>
                <a:effectLst/>
                <a:latin typeface="Arial" charset="0"/>
                <a:ea typeface="+mn-ea"/>
                <a:cs typeface="+mn-cs"/>
              </a:rPr>
              <a:t> of </a:t>
            </a:r>
            <a:r>
              <a:rPr lang="en-US" sz="1200" kern="1200" dirty="0" smtClean="0">
                <a:solidFill>
                  <a:schemeClr val="tx1"/>
                </a:solidFill>
                <a:effectLst/>
                <a:latin typeface="Arial" charset="0"/>
                <a:ea typeface="+mn-ea"/>
                <a:cs typeface="+mn-cs"/>
              </a:rPr>
              <a:t>why the parties were motivated to enter into such affiliated agreements and the overall benefit to the insurer.</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Typically,</a:t>
            </a:r>
            <a:r>
              <a:rPr lang="en-US" sz="1200" kern="1200" baseline="0" dirty="0" smtClean="0">
                <a:solidFill>
                  <a:schemeClr val="tx1"/>
                </a:solidFill>
                <a:effectLst/>
                <a:latin typeface="Arial" charset="0"/>
                <a:ea typeface="+mn-ea"/>
                <a:cs typeface="+mn-cs"/>
              </a:rPr>
              <a:t> a cost prohibitive agreement can be seen through an inflated expense ratio which should be monitored closely when affiliated agreements are in place. An additional consideration would be to look past an offsetting expense reductions such as surplus aid that may mask the true expense paid on an affiliated contract.</a:t>
            </a:r>
            <a:endParaRPr lang="en-US" sz="1200" kern="1200" dirty="0" smtClean="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3253339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lower the level of risk associated with affiliate/related-party transactions,</a:t>
            </a:r>
            <a:r>
              <a:rPr lang="en-US" baseline="0" dirty="0" smtClean="0"/>
              <a:t> U.S. regulators have implemented a number of regulatory requirements and standards that insurers must comply with. These standards include authority granted by the Holding Company Act that grants the regulator broad powers to review and approve/disapprove related party agreements and transactions including the release of extraordinary dividends and the completion of mergers and acquisitions. In addition, statutory accounting principles include conservative protections in relation to affiliate transactions that require these transactions to be reviewed for their economic status. If it is determined that a particular transaction or agreement is not at arms length or is otherwise non-economic in nature, such an agreement must be accounted for at the lower of cost or fair value to ensure that the true nature of the transaction is not masked. In addition, if the purpose of the transaction is to otherwise avoid statutory accounting principles or insurance regulation, the transaction or agreement must be voided. </a:t>
            </a:r>
          </a:p>
          <a:p>
            <a:endParaRPr lang="en-US" baseline="0" dirty="0" smtClean="0"/>
          </a:p>
          <a:p>
            <a:r>
              <a:rPr lang="en-US" baseline="0" dirty="0" smtClean="0"/>
              <a:t>These regulatory processes provide a powerful means for U.S. regulators to protect policyholders against manipulative affiliated transactions and help to ensure fairness and consistency in financial reporting. </a:t>
            </a:r>
            <a:endParaRPr lang="en-US" dirty="0"/>
          </a:p>
        </p:txBody>
      </p:sp>
    </p:spTree>
    <p:extLst>
      <p:ext uri="{BB962C8B-B14F-4D97-AF65-F5344CB8AC3E}">
        <p14:creationId xmlns:p14="http://schemas.microsoft.com/office/powerpoint/2010/main" val="2836685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even</a:t>
            </a:r>
            <a:r>
              <a:rPr lang="en-US" baseline="0" dirty="0" smtClean="0"/>
              <a:t> with strong regulatory processes in place, problems can emerge when companies engage in significant affiliated transactions. </a:t>
            </a:r>
            <a:r>
              <a:rPr lang="en-US" dirty="0" smtClean="0"/>
              <a:t>Lets take a look</a:t>
            </a:r>
            <a:r>
              <a:rPr lang="en-US" baseline="0" dirty="0" smtClean="0"/>
              <a:t> at a troubled company example.</a:t>
            </a:r>
          </a:p>
          <a:p>
            <a:endParaRPr lang="en-US" baseline="0" dirty="0" smtClean="0"/>
          </a:p>
          <a:p>
            <a:r>
              <a:rPr lang="en-US" baseline="0" dirty="0" smtClean="0"/>
              <a:t>This </a:t>
            </a:r>
            <a:r>
              <a:rPr lang="en-US" dirty="0" smtClean="0"/>
              <a:t>particular company</a:t>
            </a:r>
            <a:r>
              <a:rPr lang="en-US" baseline="0" dirty="0" smtClean="0"/>
              <a:t> was a relatively small privately owned stock property/casualty insurance company. During an examination, there were certain concerns discovered that were threatening the financial stability of the Company. </a:t>
            </a:r>
          </a:p>
          <a:p>
            <a:endParaRPr lang="en-US" baseline="0" dirty="0" smtClean="0"/>
          </a:p>
          <a:p>
            <a:r>
              <a:rPr lang="en-US" baseline="0" dirty="0" smtClean="0"/>
              <a:t>One of those concerns was the fact that significant fringe benefits were being paid to a few company officials who were also shareholders. These benefits appear to have been far in excess of what reasonably could be justified for the company’s size. </a:t>
            </a:r>
          </a:p>
          <a:p>
            <a:endParaRPr lang="en-US" baseline="0" dirty="0" smtClean="0"/>
          </a:p>
          <a:p>
            <a:r>
              <a:rPr lang="en-US" baseline="0" dirty="0" smtClean="0"/>
              <a:t>In addition, it was noted that the Company had entered into a management agreement with an affiliated company, whereby the affiliate would provide the Company with investment management guidance for a stipulated fee. However, the agreement appeared to be more form than substance, because the people actually performing the investment work were employees of the Company. It appeared that the management agreement was merely a conduit to allow funds to be diverted to the owners. The management agreement apparently was entered into in violation of the holding company statue because the Company was not able to pay dividends directly to owners due to certain statutory restrictions. </a:t>
            </a:r>
          </a:p>
          <a:p>
            <a:endParaRPr lang="en-US" baseline="0" dirty="0" smtClean="0"/>
          </a:p>
        </p:txBody>
      </p:sp>
      <p:sp>
        <p:nvSpPr>
          <p:cNvPr id="4" name="Slide Number Placeholder 3"/>
          <p:cNvSpPr>
            <a:spLocks noGrp="1"/>
          </p:cNvSpPr>
          <p:nvPr>
            <p:ph type="sldNum" sz="quarter" idx="10"/>
          </p:nvPr>
        </p:nvSpPr>
        <p:spPr/>
        <p:txBody>
          <a:bodyPr/>
          <a:lstStyle/>
          <a:p>
            <a:fld id="{AA5E6C9A-889C-4B03-A9FA-E12D7CE81AF9}" type="slidenum">
              <a:rPr lang="en-US" smtClean="0"/>
              <a:t>58</a:t>
            </a:fld>
            <a:endParaRPr lang="en-US" dirty="0"/>
          </a:p>
        </p:txBody>
      </p:sp>
    </p:spTree>
    <p:extLst>
      <p:ext uri="{BB962C8B-B14F-4D97-AF65-F5344CB8AC3E}">
        <p14:creationId xmlns:p14="http://schemas.microsoft.com/office/powerpoint/2010/main" val="19608258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corrective plan was developed under which the insurance department entered an order that restricted the Company’s transactions with affiliates and required compliance with the holding company statue. The agreement with the Company’s affiliates was voided and funds paid to the Company’s management under the agreement during the preceding year were ordered to be returned. Certain of the officers were required to resign their positions. </a:t>
            </a:r>
            <a:endParaRPr lang="en-US" dirty="0" smtClean="0"/>
          </a:p>
          <a:p>
            <a:endParaRPr lang="en-US" dirty="0"/>
          </a:p>
        </p:txBody>
      </p:sp>
    </p:spTree>
    <p:extLst>
      <p:ext uri="{BB962C8B-B14F-4D97-AF65-F5344CB8AC3E}">
        <p14:creationId xmlns:p14="http://schemas.microsoft.com/office/powerpoint/2010/main" val="104898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given the risk associated with affiliated transactions, what can be done during the solvency monitoring processes to address risks in this area? First of all, regulators should always be familiar with the financial condition of the insurer and its significant affiliates. In the U.S., we are paying greater attention to risks emerging from affiliates by increasing reporting requirements in this area (Form F, ORSA, etc.) and completing enhanced HC analysis on an annual basis. </a:t>
            </a:r>
          </a:p>
          <a:p>
            <a:endParaRPr lang="en-US" baseline="0" dirty="0" smtClean="0"/>
          </a:p>
          <a:p>
            <a:r>
              <a:rPr lang="en-US" baseline="0" dirty="0" smtClean="0"/>
              <a:t>In addition, regulators can closely evaluate related party transactions and gain an understanding for the purpose of the transaction. If the purpose is not clear, this may be a sign of increased risk. As part of gaining an understanding of the purpose of the transaction, the regulator needs to understand the corporate structure of the insurer and its affiliates and how that structure may present different risks to the organization. For example, if the holding company is subject to a significant amount of debt, there may be more incentive to move money out of the insurance company to service that debt. </a:t>
            </a:r>
          </a:p>
          <a:p>
            <a:endParaRPr lang="en-US" baseline="0" dirty="0" smtClean="0"/>
          </a:p>
          <a:p>
            <a:r>
              <a:rPr lang="en-US" baseline="0" dirty="0" smtClean="0"/>
              <a:t>In all cases, regulators should review and test investments in affiliates and cost allocations in service agreements to ensure that amounts are appropriate and equitable. This work should be performed during the initial approval of the transaction/agreement and on an ongoing basis to ensure that the transactions remain fair and equitable throughout their lifetime. It may be difficult to determine whether certain agreements are fair, but regulators can always look to similar arrangements between non-affiliated entities to compare terms. In so doing, regulators will be able to gain comfort in the fairness of affiliate transactions and limit the risk that economic results will </a:t>
            </a:r>
            <a:r>
              <a:rPr lang="en-US" baseline="0" smtClean="0"/>
              <a:t>be masked by manipulative intercompany agreements. </a:t>
            </a:r>
            <a:endParaRPr lang="en-US" dirty="0"/>
          </a:p>
        </p:txBody>
      </p:sp>
    </p:spTree>
    <p:extLst>
      <p:ext uri="{BB962C8B-B14F-4D97-AF65-F5344CB8AC3E}">
        <p14:creationId xmlns:p14="http://schemas.microsoft.com/office/powerpoint/2010/main" val="365211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Catastrophic events pose a significant threat</a:t>
            </a:r>
            <a:r>
              <a:rPr lang="en-US" baseline="0" dirty="0" smtClean="0"/>
              <a:t> to the financial solvency of P/C insurers due to the rapid and unexpected impact that can occur. No single cause of insolvency can affect an insurer’s financial strength more instantaneously than catastrophes. </a:t>
            </a:r>
          </a:p>
          <a:p>
            <a:endParaRPr lang="en-US" baseline="0" dirty="0" smtClean="0"/>
          </a:p>
          <a:p>
            <a:r>
              <a:rPr lang="en-US" baseline="0" dirty="0" smtClean="0"/>
              <a:t>Increased frequency and severity of catastrophic events and concentrated population growth in recent years has brought catastrophe risks to the fore front and challenged insurers and reinsures to improve their catastrophic risk management systems and controls and to provide stronger capitalization to support the risk. </a:t>
            </a:r>
          </a:p>
          <a:p>
            <a:endParaRPr lang="en-US" dirty="0" smtClean="0"/>
          </a:p>
          <a:p>
            <a:pPr defTabSz="931774">
              <a:defRPr/>
            </a:pPr>
            <a:r>
              <a:rPr lang="en-US" dirty="0" smtClean="0"/>
              <a:t>The risk referenced</a:t>
            </a:r>
            <a:r>
              <a:rPr lang="en-US" baseline="0" dirty="0" smtClean="0"/>
              <a:t> in this unit is </a:t>
            </a:r>
            <a:r>
              <a:rPr lang="en-US" dirty="0" smtClean="0"/>
              <a:t>the risk that a natural or man-made catastrophe losses can lead to the insolvency of an insurer when claims exceed the insurer’s financial resources.</a:t>
            </a:r>
          </a:p>
          <a:p>
            <a:pPr defTabSz="931774">
              <a:defRPr/>
            </a:pPr>
            <a:endParaRPr lang="en-US" dirty="0" smtClean="0"/>
          </a:p>
          <a:p>
            <a:pPr defTabSz="931774">
              <a:defRPr/>
            </a:pPr>
            <a:r>
              <a:rPr lang="en-US" dirty="0" smtClean="0"/>
              <a:t>An event is designated as catastrophe per industry standards when direct losses exceed $25M or more and a material amount of policyholders and insurers are impacted.</a:t>
            </a:r>
          </a:p>
          <a:p>
            <a:endParaRPr lang="en-US" dirty="0"/>
          </a:p>
        </p:txBody>
      </p:sp>
    </p:spTree>
    <p:extLst>
      <p:ext uri="{BB962C8B-B14F-4D97-AF65-F5344CB8AC3E}">
        <p14:creationId xmlns:p14="http://schemas.microsoft.com/office/powerpoint/2010/main" val="1183965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shows the most</a:t>
            </a:r>
            <a:r>
              <a:rPr lang="en-US" baseline="0" dirty="0" smtClean="0"/>
              <a:t> costly nature and man-made catastrophes as you can see from the dollar values these events can have a significant impact on an insurer. As you can see by the magnitude of estimated insured losses, these types of events have the potential to wipe out the surplus of an individual insurer or reinsurer if they are overly exposed to a particular catastrophe.</a:t>
            </a:r>
          </a:p>
          <a:p>
            <a:endParaRPr lang="en-US" dirty="0"/>
          </a:p>
        </p:txBody>
      </p:sp>
    </p:spTree>
    <p:extLst>
      <p:ext uri="{BB962C8B-B14F-4D97-AF65-F5344CB8AC3E}">
        <p14:creationId xmlns:p14="http://schemas.microsoft.com/office/powerpoint/2010/main" val="3928968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was noted in the introduction</a:t>
            </a:r>
            <a:r>
              <a:rPr lang="en-US" sz="1200" baseline="0" dirty="0" smtClean="0"/>
              <a:t> of this unit that catastrophic events can </a:t>
            </a:r>
            <a:r>
              <a:rPr lang="en-US" dirty="0" smtClean="0"/>
              <a:t>pose a significant threat</a:t>
            </a:r>
            <a:r>
              <a:rPr lang="en-US" baseline="0" dirty="0" smtClean="0"/>
              <a:t> to the financial solvency of P/C insurers due to the rapid and unexpected impact. Therefore one of the most critical aspects of analysis for this risk is to ensure there is an appropriate level of capital and a sufficient support structure to manage catastrophic risk. </a:t>
            </a:r>
          </a:p>
          <a:p>
            <a:endParaRPr lang="en-US" sz="1200" baseline="0" dirty="0" smtClean="0"/>
          </a:p>
          <a:p>
            <a:r>
              <a:rPr lang="en-US" sz="1200" baseline="0" dirty="0" smtClean="0"/>
              <a:t>Insurers assess the level of risk through models and predict losses which may eventually impact the capital position. It is through this assessment that insurers determine the level of capital needed at not only the insurer level, but also the group level.</a:t>
            </a:r>
          </a:p>
          <a:p>
            <a:endParaRPr lang="en-US" sz="1200" baseline="0" dirty="0" smtClean="0"/>
          </a:p>
          <a:p>
            <a:r>
              <a:rPr lang="en-US" sz="1200" baseline="0" dirty="0" smtClean="0"/>
              <a:t>In the event that the level of capital is not sufficient, a good quality capital support structure is critical. Parental capital  support via a agreement or support via a measure such as, RBC where a parent will provide support if RBC goes below 300% are important to understand in the monitoring process.</a:t>
            </a:r>
          </a:p>
          <a:p>
            <a:endParaRPr lang="en-US" sz="1200" baseline="0" dirty="0" smtClean="0"/>
          </a:p>
          <a:p>
            <a:r>
              <a:rPr lang="en-US" sz="1200" baseline="0" dirty="0" smtClean="0"/>
              <a:t>If this type of support is not particularly evident in your analysis then access to capital must be determined. If the insurer is public it may issue stock to raise funds or seek a venture capital firm to invest in it. However, if it is a mutual it may only be able to assess its policyholders if it is an assessable mutual, if not, it may not have any way to raise capital. Thus, the ability of the insurer to raise additional capital as needed may be an important consideration, depending upon the company’s exposure to cat risks and the amount of </a:t>
            </a:r>
            <a:r>
              <a:rPr lang="en-US" sz="1200" baseline="0" smtClean="0"/>
              <a:t>capital it has on hand.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addition to maintaining adequate</a:t>
            </a:r>
            <a:r>
              <a:rPr lang="en-US" sz="1200" baseline="0" dirty="0" smtClean="0"/>
              <a:t> capital resources, insurers need t</a:t>
            </a:r>
            <a:r>
              <a:rPr lang="en-US" sz="1200" dirty="0" smtClean="0"/>
              <a:t>o manage catastrophe risk by developing an understanding of the likelihood of various levels of potential losses and guard against those probabilities. In so doing, there are several factors</a:t>
            </a:r>
            <a:r>
              <a:rPr lang="en-US" sz="1200" baseline="0" dirty="0" smtClean="0"/>
              <a:t> an insurer must consider when developing a risk management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lvl="0" indent="0">
              <a:buFont typeface="Arial" pitchFamily="34" charset="0"/>
              <a:buNone/>
            </a:pPr>
            <a:r>
              <a:rPr lang="en-US" sz="1200" dirty="0" smtClean="0"/>
              <a:t>First, an</a:t>
            </a:r>
            <a:r>
              <a:rPr lang="en-US" sz="1200" baseline="0" dirty="0" smtClean="0"/>
              <a:t> insurer must identify it’s cat risk appetite, which is how much loss over a given time period can the insurer absorb without an adverse effect to it’s capital. Identifying the risk appetite gives the insurer a basis for setting suitable cat limits. </a:t>
            </a:r>
          </a:p>
          <a:p>
            <a:pPr marL="0" lvl="0" indent="0">
              <a:buFont typeface="Arial" pitchFamily="34" charset="0"/>
              <a:buNone/>
            </a:pPr>
            <a:endParaRPr lang="en-US" sz="1200" baseline="0" dirty="0" smtClean="0"/>
          </a:p>
          <a:p>
            <a:pPr marL="0" lvl="0" indent="0">
              <a:buFont typeface="Arial" pitchFamily="34" charset="0"/>
              <a:buNone/>
            </a:pPr>
            <a:r>
              <a:rPr lang="en-US" sz="1200" baseline="0" dirty="0" smtClean="0"/>
              <a:t>Measuring the level of cat exposure an insurer has is also a key factor in managing catastrophic risks. Most insurers measure exposure using probable maximum loss (PML) levels. An insurer can use it’s PML measures to determine how much business it can write in a specific line of business or geographic location without exceeding it’s cat limit identified when defining it’s risk appetite.   </a:t>
            </a:r>
            <a:endParaRPr lang="en-US" sz="1200" dirty="0" smtClean="0"/>
          </a:p>
          <a:p>
            <a:pPr marL="0" lvl="0" indent="0">
              <a:buFont typeface="Arial" pitchFamily="34" charset="0"/>
              <a:buNone/>
            </a:pPr>
            <a:endParaRPr lang="en-US" sz="1200" dirty="0" smtClean="0"/>
          </a:p>
          <a:p>
            <a:pPr marL="0" lvl="0" indent="0">
              <a:buFont typeface="Arial" pitchFamily="34" charset="0"/>
              <a:buNone/>
            </a:pPr>
            <a:r>
              <a:rPr lang="en-US" sz="1200" dirty="0" smtClean="0"/>
              <a:t>An insurer must also have</a:t>
            </a:r>
            <a:r>
              <a:rPr lang="en-US" sz="1200" baseline="0" dirty="0" smtClean="0"/>
              <a:t> effective risk controls to manage catastrophic risk. First, an insurer must ensure that it factors it’s catastrophic risk in the premium price. An insurer must also perform ongoing analysis of it’s risk profile to ensure that the premium prices remain relevant. It may be necessary to adjust premiums prices if the risk exposure changes.</a:t>
            </a:r>
          </a:p>
          <a:p>
            <a:pPr marL="0" lvl="0" indent="0">
              <a:buFont typeface="Arial" pitchFamily="34" charset="0"/>
              <a:buNone/>
            </a:pPr>
            <a:endParaRPr lang="en-US" sz="1200" baseline="0" dirty="0" smtClean="0"/>
          </a:p>
          <a:p>
            <a:pPr marL="0" lvl="0" indent="0">
              <a:buFont typeface="Arial" pitchFamily="34" charset="0"/>
              <a:buNone/>
            </a:pPr>
            <a:r>
              <a:rPr lang="en-US" sz="1200" baseline="0" dirty="0" smtClean="0"/>
              <a:t>Additionally, an insurer must recognize the need to limit risk. This can be done in several different ways. For example, an insurer’s risk portfolio must be appropriately diversified in both lines of business written and in geographic location. Looking at the group as a whole, the legal entities must be diversified as well or the entire group could experience issues if for example the business is pooled, such as with the Tower Group.</a:t>
            </a:r>
          </a:p>
          <a:p>
            <a:pPr marL="0" lvl="0" indent="0">
              <a:buFont typeface="Arial" pitchFamily="34" charset="0"/>
              <a:buNone/>
            </a:pPr>
            <a:endParaRPr lang="en-US" sz="1200" baseline="0" dirty="0" smtClean="0"/>
          </a:p>
          <a:p>
            <a:pPr marL="0" lvl="0" indent="0">
              <a:buFont typeface="Arial" pitchFamily="34" charset="0"/>
              <a:buNone/>
            </a:pPr>
            <a:r>
              <a:rPr lang="en-US" sz="1200" baseline="0" dirty="0" smtClean="0"/>
              <a:t>The most common way in which an insurer manages it’s catastrophic risk is by utilizing reinsurance. Using reinsurance allows insurer’s to control exposure to catastrophic risks and protect it’s capital base. It is important that an insurer obtain an appropriate level of reinsurance that is consistent with it’s risk profile. Obtaining reinsurance contracts with quality reinsurer’s is equally important. Having reinsurance in place is only effective in managing catastrophic risks if the ceding insurer can easily collect reinsurance losses paid.</a:t>
            </a:r>
            <a:endParaRPr lang="en-US" sz="1200" dirty="0" smtClean="0"/>
          </a:p>
        </p:txBody>
      </p:sp>
      <p:sp>
        <p:nvSpPr>
          <p:cNvPr id="4" name="Slide Number Placeholder 3"/>
          <p:cNvSpPr>
            <a:spLocks noGrp="1"/>
          </p:cNvSpPr>
          <p:nvPr>
            <p:ph type="sldNum" sz="quarter" idx="10"/>
          </p:nvPr>
        </p:nvSpPr>
        <p:spPr/>
        <p:txBody>
          <a:bodyPr/>
          <a:lstStyle/>
          <a:p>
            <a:fld id="{0696B03B-475B-4F4C-B843-803F6E15D29F}" type="slidenum">
              <a:rPr lang="en-US" smtClean="0"/>
              <a:t>64</a:t>
            </a:fld>
            <a:endParaRPr lang="en-US" dirty="0"/>
          </a:p>
        </p:txBody>
      </p:sp>
    </p:spTree>
    <p:extLst>
      <p:ext uri="{BB962C8B-B14F-4D97-AF65-F5344CB8AC3E}">
        <p14:creationId xmlns:p14="http://schemas.microsoft.com/office/powerpoint/2010/main" val="81471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an insurer that has replaced a significant amount of its officers and directors.  The pound</a:t>
            </a:r>
            <a:r>
              <a:rPr lang="en-US" baseline="0" dirty="0" smtClean="0"/>
              <a:t> signs</a:t>
            </a:r>
            <a:r>
              <a:rPr lang="en-US" dirty="0" smtClean="0"/>
              <a:t> indicate change and are a tip to investigate the reasons for the shift in management.  Frequently,</a:t>
            </a:r>
            <a:r>
              <a:rPr lang="en-US" baseline="0" dirty="0" smtClean="0"/>
              <a:t> this type of information can be found in the Notes to Financial Statements.  On occasion these changes in management can be the result of a merger or consolidation which may lead you down a different path of analysis.</a:t>
            </a:r>
            <a:endParaRPr lang="en-US" dirty="0"/>
          </a:p>
        </p:txBody>
      </p:sp>
    </p:spTree>
    <p:extLst>
      <p:ext uri="{BB962C8B-B14F-4D97-AF65-F5344CB8AC3E}">
        <p14:creationId xmlns:p14="http://schemas.microsoft.com/office/powerpoint/2010/main" val="809042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we’ve covered some of the basic controls and processes that insurers should have in place to guard against catastrophic risks, it’s important</a:t>
            </a:r>
            <a:r>
              <a:rPr lang="en-US" baseline="0" dirty="0" smtClean="0"/>
              <a:t> to note that not all insurers will have adequate processes in place in light of the risks they’ve exposed themselves to. This is often due to the complexities associated with cat risk modeling and the cost of various risk management controls such as reinsurance coverage. Therefore, this slide lists some causes or signs of potential exposure to catastrophic risks. </a:t>
            </a:r>
          </a:p>
          <a:p>
            <a:endParaRPr lang="en-US" baseline="0" dirty="0" smtClean="0"/>
          </a:p>
          <a:p>
            <a:pPr lvl="1"/>
            <a:r>
              <a:rPr lang="en-US" dirty="0" smtClean="0"/>
              <a:t>Slim capital/surplus margin</a:t>
            </a:r>
          </a:p>
          <a:p>
            <a:pPr lvl="1"/>
            <a:r>
              <a:rPr lang="en-US" dirty="0" smtClean="0"/>
              <a:t>Concentration in geographic areas</a:t>
            </a:r>
          </a:p>
          <a:p>
            <a:pPr lvl="2"/>
            <a:r>
              <a:rPr lang="en-US" dirty="0" smtClean="0"/>
              <a:t>Coastal exposure, earthquake exposure, hail/tornado exposure, etc.</a:t>
            </a:r>
          </a:p>
          <a:p>
            <a:pPr lvl="1"/>
            <a:r>
              <a:rPr lang="en-US" dirty="0" smtClean="0"/>
              <a:t>Lack of defined risk appetite</a:t>
            </a:r>
          </a:p>
          <a:p>
            <a:pPr lvl="2"/>
            <a:r>
              <a:rPr lang="en-US" dirty="0" smtClean="0"/>
              <a:t>Defined underwriting limits</a:t>
            </a:r>
          </a:p>
          <a:p>
            <a:pPr lvl="1"/>
            <a:r>
              <a:rPr lang="en-US" dirty="0" smtClean="0"/>
              <a:t>Level of reinsurance coverage inadequate</a:t>
            </a:r>
          </a:p>
          <a:p>
            <a:pPr lvl="2"/>
            <a:r>
              <a:rPr lang="en-US" dirty="0" smtClean="0"/>
              <a:t>Types of coverage, retention levels, limits, etc.</a:t>
            </a:r>
          </a:p>
          <a:p>
            <a:endParaRPr lang="en-US" baseline="0" dirty="0" smtClean="0"/>
          </a:p>
          <a:p>
            <a:endParaRPr lang="en-US" dirty="0"/>
          </a:p>
        </p:txBody>
      </p:sp>
    </p:spTree>
    <p:extLst>
      <p:ext uri="{BB962C8B-B14F-4D97-AF65-F5344CB8AC3E}">
        <p14:creationId xmlns:p14="http://schemas.microsoft.com/office/powerpoint/2010/main" val="1490778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insurance regulators</a:t>
            </a:r>
            <a:r>
              <a:rPr lang="en-US" baseline="0" dirty="0" smtClean="0"/>
              <a:t> have a number of </a:t>
            </a:r>
            <a:r>
              <a:rPr lang="en-US" dirty="0" smtClean="0"/>
              <a:t>tools available for use in</a:t>
            </a:r>
            <a:r>
              <a:rPr lang="en-US" baseline="0" dirty="0" smtClean="0"/>
              <a:t> determining an insurer’s exposure to catastrophic risks.</a:t>
            </a:r>
          </a:p>
          <a:p>
            <a:endParaRPr lang="en-US" baseline="0" dirty="0" smtClean="0"/>
          </a:p>
          <a:p>
            <a:r>
              <a:rPr lang="en-US" baseline="0" dirty="0" smtClean="0"/>
              <a:t>Risks may be evident through the review of the financial statement or disclosed within the MD&amp;A, audit report or actuarial opinion. However, one of the most critical aspects of monitoring any risk is understanding the overall picture by knowing the overall risk within the insurer and their financial condition and support. Financial statement information is reported by U.S. insurers regarding the amount of business written, geographic concentrations, reinsurance coverage and other critical information. In addition, the company is required to discuss its exposure to cat risks through the MD&amp;A and such exposure may also be covered in the external audit report and/or the actuarial opinion. The reported financial data can be analyzed through the financial profile report where regulators have the most current data and five year trend of data as well as ratios to help understand overall solvency and risk exposures. </a:t>
            </a:r>
          </a:p>
        </p:txBody>
      </p:sp>
      <p:sp>
        <p:nvSpPr>
          <p:cNvPr id="4" name="Slide Number Placeholder 3"/>
          <p:cNvSpPr>
            <a:spLocks noGrp="1"/>
          </p:cNvSpPr>
          <p:nvPr>
            <p:ph type="sldNum" sz="quarter" idx="10"/>
          </p:nvPr>
        </p:nvSpPr>
        <p:spPr/>
        <p:txBody>
          <a:bodyPr/>
          <a:lstStyle/>
          <a:p>
            <a:fld id="{0696B03B-475B-4F4C-B843-803F6E15D29F}" type="slidenum">
              <a:rPr lang="en-US" smtClean="0"/>
              <a:t>66</a:t>
            </a:fld>
            <a:endParaRPr lang="en-US" dirty="0"/>
          </a:p>
        </p:txBody>
      </p:sp>
    </p:spTree>
    <p:extLst>
      <p:ext uri="{BB962C8B-B14F-4D97-AF65-F5344CB8AC3E}">
        <p14:creationId xmlns:p14="http://schemas.microsoft.com/office/powerpoint/2010/main" val="34311519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significant exposure to catastrophic losses is identified, there are a number of procedures that can be performed to investigate concerns in more detail. For example, the regulator can take additional steps to understand and evaluate the company’s risk appetite and limits and to determine whether those limits are being enforced. For example, if the company has limited the amount of business it will underwrite in a particular geographic area, these controls can be tested during an onsite examination. </a:t>
            </a:r>
          </a:p>
          <a:p>
            <a:endParaRPr lang="en-US" baseline="0" dirty="0" smtClean="0"/>
          </a:p>
          <a:p>
            <a:r>
              <a:rPr lang="en-US" baseline="0" dirty="0" smtClean="0"/>
              <a:t>In addition, regulators can review the company’s use of catastrophe modeling and stress testing to gain an understanding of the impact of various event scenarios. This stress testing can be performed using complex third party models based on the company’s policy data or through a more simplified process. </a:t>
            </a:r>
          </a:p>
          <a:p>
            <a:endParaRPr lang="en-US" baseline="0" dirty="0" smtClean="0"/>
          </a:p>
          <a:p>
            <a:r>
              <a:rPr lang="en-US" baseline="0" dirty="0" smtClean="0"/>
              <a:t>Finally, the company’s reinsurance strategy and treaties in place to cover exposure to cat risk can be reviewed for appropriateness. Often, the results of cat modeling and stress testing can incorporate the reinsurance coverage in place to show the projected impact on the insurer in the event of a catastrophe. In all circumstances, the regulator should understand that controls for cat risk are not an exact science and are subject to variability. However, simple regulatory controls may help to limit cat risk exposure by establishing basic premium to surplus limits for the company to follow or other similar measures to limit a company’s exposure and protect policyholders. </a:t>
            </a:r>
            <a:endParaRPr lang="en-US" dirty="0"/>
          </a:p>
        </p:txBody>
      </p:sp>
    </p:spTree>
    <p:extLst>
      <p:ext uri="{BB962C8B-B14F-4D97-AF65-F5344CB8AC3E}">
        <p14:creationId xmlns:p14="http://schemas.microsoft.com/office/powerpoint/2010/main" val="2643831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category</a:t>
            </a:r>
            <a:r>
              <a:rPr lang="en-US" baseline="0" dirty="0" smtClean="0"/>
              <a:t> for discussion today, and the 7</a:t>
            </a:r>
            <a:r>
              <a:rPr lang="en-US" baseline="30000" dirty="0" smtClean="0"/>
              <a:t>th</a:t>
            </a:r>
            <a:r>
              <a:rPr lang="en-US" baseline="0" dirty="0" smtClean="0"/>
              <a:t> most common cause of company failure in the U.S. is problems with a reinsurance contract. Reinsurance is defined as t</a:t>
            </a:r>
            <a:r>
              <a:rPr lang="en-US" dirty="0" smtClean="0"/>
              <a:t>he assumption by an insurer of all or part of a risk originally undertaken by another insurer. Understanding the reasons for an insurer’s particular reinsurance program may provide a basis for determining if existing or proposed reinsurance pose</a:t>
            </a:r>
            <a:r>
              <a:rPr lang="en-US" baseline="0" dirty="0" smtClean="0"/>
              <a:t> a threat of current or possible solvency concern.</a:t>
            </a:r>
            <a:endParaRPr lang="en-US" dirty="0" smtClean="0"/>
          </a:p>
          <a:p>
            <a:endParaRPr lang="en-US" sz="700" dirty="0" smtClean="0"/>
          </a:p>
          <a:p>
            <a:r>
              <a:rPr lang="en-US" dirty="0" smtClean="0"/>
              <a:t>The four principal</a:t>
            </a:r>
            <a:r>
              <a:rPr lang="en-US" baseline="0" dirty="0" smtClean="0"/>
              <a:t> reasons for an insurer to enter a reinsurance agreement include capacity, stabilization, catastrophic protection, and increased financial strength.</a:t>
            </a:r>
          </a:p>
          <a:p>
            <a:endParaRPr lang="en-US" sz="700" dirty="0" smtClean="0"/>
          </a:p>
          <a:p>
            <a:pPr marL="174708" indent="-174708" defTabSz="931774">
              <a:buFont typeface="Arial" pitchFamily="34" charset="0"/>
              <a:buChar char="•"/>
              <a:defRPr/>
            </a:pPr>
            <a:r>
              <a:rPr lang="en-US" baseline="0" dirty="0" smtClean="0"/>
              <a:t>First, lets look at capacity, reinsurance increases an insurer’s capacity to write greater amounts of premium.</a:t>
            </a:r>
            <a:endParaRPr lang="en-US" sz="700" dirty="0" smtClean="0"/>
          </a:p>
          <a:p>
            <a:pPr marL="174708" indent="-174708" defTabSz="931774">
              <a:buFont typeface="Arial" pitchFamily="34" charset="0"/>
              <a:buChar char="•"/>
              <a:defRPr/>
            </a:pPr>
            <a:r>
              <a:rPr lang="en-US" b="0" dirty="0" smtClean="0"/>
              <a:t>Second,</a:t>
            </a:r>
            <a:r>
              <a:rPr lang="en-US" b="0" baseline="0" dirty="0" smtClean="0"/>
              <a:t> </a:t>
            </a:r>
            <a:r>
              <a:rPr lang="en-US" b="0" dirty="0" smtClean="0"/>
              <a:t>Stabilization. </a:t>
            </a:r>
            <a:r>
              <a:rPr lang="en-US" dirty="0" smtClean="0"/>
              <a:t>Reinsurance</a:t>
            </a:r>
            <a:r>
              <a:rPr lang="en-US" baseline="0" dirty="0" smtClean="0"/>
              <a:t> can serve to stabilize an insurer’s overall underwriting results by allowing an insurer to pass along losses to reinsurers. Reinsurance also stabilizes underwriting risks by reducing possible impact of any one line of business or geographic area on overall results. </a:t>
            </a:r>
            <a:endParaRPr lang="en-US" dirty="0" smtClean="0"/>
          </a:p>
          <a:p>
            <a:pPr marL="174708" indent="-174708">
              <a:buFont typeface="Arial" pitchFamily="34" charset="0"/>
              <a:buChar char="•"/>
            </a:pPr>
            <a:r>
              <a:rPr lang="en-US" b="0" baseline="0" dirty="0" smtClean="0"/>
              <a:t>Third, catastrophe Protection. </a:t>
            </a:r>
            <a:r>
              <a:rPr lang="en-US" baseline="0" dirty="0" smtClean="0"/>
              <a:t>Reinsurance protects insurers against large aggregate losses, such as Hurricane Katrina. While individual losses may be small, an insurer may not be able to absorb the accumulation of multiple losses due to a single event or occurrence. </a:t>
            </a:r>
            <a:endParaRPr lang="en-US" sz="700" dirty="0" smtClean="0"/>
          </a:p>
          <a:p>
            <a:pPr marL="174708" indent="-174708">
              <a:buFont typeface="Arial" pitchFamily="34" charset="0"/>
              <a:buChar char="•"/>
            </a:pPr>
            <a:r>
              <a:rPr lang="en-US" b="0" baseline="0" dirty="0" smtClean="0"/>
              <a:t>And, lastly increased financial strength. Reinsurance </a:t>
            </a:r>
            <a:r>
              <a:rPr lang="en-US" baseline="0" dirty="0" smtClean="0"/>
              <a:t>provides a form of financing for insurance companies. When reinsuring policies, an insurer transfers a portion of its unearned premiums to the reinsurer and receives a ceding commission from the insurer. As a result, the ceding company’s surplus rises by an amount equal to the ceding commission. This function of reinsurance is referred to as surplus aid.</a:t>
            </a:r>
          </a:p>
          <a:p>
            <a:endParaRPr lang="en-US" baseline="0" dirty="0" smtClean="0"/>
          </a:p>
          <a:p>
            <a:r>
              <a:rPr lang="en-US" baseline="0" dirty="0" smtClean="0"/>
              <a:t>However, whenever reinsurance is utilized there is a risk that the agreement will not adequately transfer risk or that the obligations of the agreement will not be fulfilled. Therefore, regulators must be aware of the risks associated with the use of reinsurance and understand what steps the insurer has taken to reduce or mitigate those risks. </a:t>
            </a:r>
            <a:endParaRPr lang="en-US" dirty="0"/>
          </a:p>
        </p:txBody>
      </p:sp>
    </p:spTree>
    <p:extLst>
      <p:ext uri="{BB962C8B-B14F-4D97-AF65-F5344CB8AC3E}">
        <p14:creationId xmlns:p14="http://schemas.microsoft.com/office/powerpoint/2010/main" val="5959093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Under the general heading of reinsurance</a:t>
            </a:r>
            <a:r>
              <a:rPr lang="en-US" baseline="0" dirty="0" smtClean="0"/>
              <a:t> problems, U.S. regulators have identified a number of specific issues and concerns. These key concerns include:</a:t>
            </a:r>
          </a:p>
          <a:p>
            <a:endParaRPr lang="en-US" sz="1200" dirty="0" smtClean="0"/>
          </a:p>
          <a:p>
            <a:pPr marL="228600" indent="-228600">
              <a:buFont typeface="+mj-lt"/>
              <a:buAutoNum type="arabicPeriod"/>
            </a:pPr>
            <a:r>
              <a:rPr lang="en-US" sz="1200" dirty="0" smtClean="0"/>
              <a:t>Transfer of risk - </a:t>
            </a:r>
            <a:r>
              <a:rPr lang="en-US" dirty="0" smtClean="0"/>
              <a:t>An essential element of a true reinsurance contract is the shifting of risk from </a:t>
            </a:r>
            <a:r>
              <a:rPr lang="en-US" baseline="0" dirty="0" smtClean="0"/>
              <a:t>the ceding insurer to the assuming reinsurer</a:t>
            </a:r>
            <a:r>
              <a:rPr lang="en-US" dirty="0" smtClean="0"/>
              <a:t>.</a:t>
            </a:r>
            <a:r>
              <a:rPr lang="en-US" baseline="0" dirty="0" smtClean="0"/>
              <a:t> </a:t>
            </a:r>
            <a:r>
              <a:rPr lang="en-US" dirty="0" smtClean="0"/>
              <a:t>Per stat accounting rules, indemnification of the ceding entity against loss related to insurance risk</a:t>
            </a:r>
            <a:r>
              <a:rPr lang="en-US" baseline="0" dirty="0" smtClean="0"/>
              <a:t> requires t</a:t>
            </a:r>
            <a:r>
              <a:rPr lang="en-US" dirty="0" smtClean="0"/>
              <a:t>he reinsurer to assume significant</a:t>
            </a:r>
            <a:r>
              <a:rPr lang="en-US" baseline="0" dirty="0" smtClean="0"/>
              <a:t> insurance risk under the reinsured portions of the underlying insurance agreements and that it is reasonably possible that the reinsurer may realize a significant loss from the transaction. The transfer of insurance risk requires some element of timing risk and underwriting risk. Unless the contract contains this essential element of risk transfer, the ceding insurer is not allowed to account for the agreement as a reinsurance recoverable and take credit against loss reserves. Therefore, if a reinsurance contract does not transfer insurance risk, the insurer is required to account for the transaction as financing. Determining whether a contract involves true transfer of risk requires a complete understanding of the contract. All contractual features that limit the amount of insurance risk to the reinsurer or delay the timely reimbursement of claims by the reinsurer require interpretation, many times by legal staff.</a:t>
            </a:r>
          </a:p>
          <a:p>
            <a:pPr marL="228600" indent="-228600">
              <a:buFont typeface="+mj-lt"/>
              <a:buAutoNum type="arabicPeriod"/>
            </a:pPr>
            <a:endParaRPr lang="en-US" baseline="0" dirty="0" smtClean="0"/>
          </a:p>
          <a:p>
            <a:pPr marL="228600" indent="-228600">
              <a:buFont typeface="+mj-lt"/>
              <a:buAutoNum type="arabicPeriod"/>
            </a:pPr>
            <a:r>
              <a:rPr lang="en-US" sz="1200" dirty="0" smtClean="0"/>
              <a:t>Uncollectible Reinsurance Recoverable - Another recurring problem has been uncollectible reinsurance </a:t>
            </a:r>
            <a:r>
              <a:rPr lang="en-US" sz="1200" dirty="0" err="1" smtClean="0"/>
              <a:t>recoverables</a:t>
            </a:r>
            <a:r>
              <a:rPr lang="en-US" sz="1200" dirty="0" smtClean="0"/>
              <a:t>. Balances due from reinsurers may become uncollectible due to reinsurer insolvency, or in a dispute over contract terms.</a:t>
            </a:r>
            <a:r>
              <a:rPr lang="en-US" sz="1200" baseline="0" dirty="0" smtClean="0"/>
              <a:t> </a:t>
            </a:r>
            <a:r>
              <a:rPr lang="en-US" sz="1200" dirty="0" smtClean="0"/>
              <a:t>It is for these reasons that appropriate collateral is required to be posted for unauthorized reinsurance in the U.S. It is also important to consider whether appropriate reinsurance diversification is in place. When a major catastrophe arises, lack of diversification can result in recoverable issues.</a:t>
            </a:r>
          </a:p>
          <a:p>
            <a:pPr marL="228600" indent="-228600">
              <a:buFont typeface="+mj-lt"/>
              <a:buAutoNum type="arabicPeriod"/>
            </a:pPr>
            <a:endParaRPr lang="en-US" sz="1200" dirty="0" smtClean="0"/>
          </a:p>
          <a:p>
            <a:pPr marL="228600" indent="-228600">
              <a:buFont typeface="+mj-lt"/>
              <a:buAutoNum type="arabicPeriod"/>
            </a:pPr>
            <a:r>
              <a:rPr lang="en-US" sz="1200" dirty="0" smtClean="0"/>
              <a:t>Solvency of reinsurer</a:t>
            </a:r>
            <a:r>
              <a:rPr lang="en-US" sz="1200" baseline="0" dirty="0" smtClean="0"/>
              <a:t> – In certain cases, an insurer has failed to properly assess the capabilities and responsibility of the reinsurer. In these cases, the reinsurer was found to be unable to honor its obligations. As a result, the insurer will be stuck with the bill and potentially additional expense related to legal avenues to attempt to seek recovery. It is crucial that the insurer evaluate the financial condition and responsibility of its reinsurers to ensure the collectability of reinsurance </a:t>
            </a:r>
            <a:r>
              <a:rPr lang="en-US" sz="1200" baseline="0" dirty="0" err="1" smtClean="0"/>
              <a:t>recoverables</a:t>
            </a:r>
            <a:r>
              <a:rPr lang="en-US" sz="1200" baseline="0" dirty="0" smtClean="0"/>
              <a:t>. When significant reinsurance placements are made, the same type of analysis should be completed on the reinsurer as is done on the ceding insurer. All aspects of capitalization, profitability, liquidity, and leverage should be reviewed to ensure financial soundness. </a:t>
            </a:r>
            <a:endParaRPr lang="en-US" sz="1200" dirty="0" smtClean="0"/>
          </a:p>
          <a:p>
            <a:pPr marL="228600" indent="-228600">
              <a:buFont typeface="+mj-lt"/>
              <a:buAutoNum type="arabicPeriod"/>
            </a:pPr>
            <a:endParaRPr lang="en-US" sz="1200" dirty="0" smtClean="0"/>
          </a:p>
          <a:p>
            <a:pPr marL="228600" indent="-228600">
              <a:buFont typeface="+mj-lt"/>
              <a:buAutoNum type="arabicPeriod"/>
            </a:pPr>
            <a:r>
              <a:rPr lang="en-US" sz="1200" dirty="0" smtClean="0"/>
              <a:t>Reinsurance contracts written for surplus aid/relief – Often times, insurers that are struggling with capacity issues may turn to reinsurance as a means to provide surplus</a:t>
            </a:r>
            <a:r>
              <a:rPr lang="en-US" sz="1200" baseline="0" dirty="0" smtClean="0"/>
              <a:t> relief. Ceding business to a reinsurer allows the insurer to receive a ceding commission and reduce its net premiums to a level more appropriate to the surplus that it has accumulated. However, some reinsurance contracts may be too heavily focused on providing temporary surplus relief to the ceding company, which can be quite expensive and, in the long run, can further aggravate a weakened financial condition. The use of these arrangements may indicate an underlying problem in the adequacy of the ceding company’s surplus. Often, surplus relief can reduce expenses and favorably impact net income and surplus. However, if the reinsurance contract that is producing the surplus aid is cancelled, so goes the aid and expenses rise and surplus falls. For insurers that possess low capitalization this can be detrimental. </a:t>
            </a:r>
          </a:p>
          <a:p>
            <a:pPr marL="228600" indent="-228600">
              <a:buFont typeface="+mj-lt"/>
              <a:buAutoNum type="arabicPeriod"/>
            </a:pPr>
            <a:endParaRPr lang="en-US" dirty="0" smtClean="0"/>
          </a:p>
          <a:p>
            <a:endParaRPr lang="en-US" dirty="0" smtClean="0"/>
          </a:p>
          <a:p>
            <a:endParaRPr lang="en-US" dirty="0"/>
          </a:p>
        </p:txBody>
      </p:sp>
    </p:spTree>
    <p:extLst>
      <p:ext uri="{BB962C8B-B14F-4D97-AF65-F5344CB8AC3E}">
        <p14:creationId xmlns:p14="http://schemas.microsoft.com/office/powerpoint/2010/main" val="460899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Times New Roman" pitchFamily="18" charset="0"/>
              </a:rPr>
              <a:t>As we just discussed the importance</a:t>
            </a:r>
            <a:r>
              <a:rPr lang="en-US" baseline="0" dirty="0" smtClean="0">
                <a:latin typeface="Times New Roman" pitchFamily="18" charset="0"/>
              </a:rPr>
              <a:t> that transfer of risk plays in reinsurance, let me provide you an example of a transfer of risk issue.</a:t>
            </a:r>
            <a:endParaRPr lang="en-US" dirty="0" smtClean="0">
              <a:latin typeface="Times New Roman" pitchFamily="18" charset="0"/>
            </a:endParaRPr>
          </a:p>
          <a:p>
            <a:pPr defTabSz="931774">
              <a:defRPr/>
            </a:pPr>
            <a:endParaRPr lang="en-US" dirty="0" smtClean="0">
              <a:latin typeface="Times New Roman" pitchFamily="18" charset="0"/>
            </a:endParaRPr>
          </a:p>
          <a:p>
            <a:pPr defTabSz="931774">
              <a:defRPr/>
            </a:pPr>
            <a:r>
              <a:rPr lang="en-US" dirty="0" smtClean="0">
                <a:latin typeface="Times New Roman" pitchFamily="18" charset="0"/>
              </a:rPr>
              <a:t>Casualty Reciprocal Exchange wrote mainly</a:t>
            </a:r>
            <a:r>
              <a:rPr lang="en-US" baseline="0" dirty="0" smtClean="0">
                <a:latin typeface="Times New Roman" pitchFamily="18" charset="0"/>
              </a:rPr>
              <a:t> workers’ compensation and auto liability insurance. The insurer </a:t>
            </a:r>
            <a:r>
              <a:rPr lang="en-US" dirty="0" smtClean="0">
                <a:latin typeface="Times New Roman" pitchFamily="18" charset="0"/>
              </a:rPr>
              <a:t>became troubled due to significant</a:t>
            </a:r>
            <a:r>
              <a:rPr lang="en-US" baseline="0" dirty="0" smtClean="0">
                <a:latin typeface="Times New Roman" pitchFamily="18" charset="0"/>
              </a:rPr>
              <a:t> declines in capital and surplus, poor operating results and adverse reserve development. These issues, were in part, due to a interaffiliate pool the insurer had in place with Equity Mutual Insurance Company.</a:t>
            </a:r>
          </a:p>
          <a:p>
            <a:pPr defTabSz="931774">
              <a:defRPr/>
            </a:pPr>
            <a:endParaRPr lang="en-US" baseline="0" dirty="0" smtClean="0">
              <a:latin typeface="Times New Roman" pitchFamily="18" charset="0"/>
            </a:endParaRPr>
          </a:p>
          <a:p>
            <a:pPr defTabSz="931774">
              <a:defRPr/>
            </a:pPr>
            <a:r>
              <a:rPr lang="en-US" dirty="0" smtClean="0">
                <a:latin typeface="Times New Roman" pitchFamily="18" charset="0"/>
              </a:rPr>
              <a:t>The insurer attempted to place most of their business with a reinsurer through 3 reinsurance contracts, this was one of their last attempts to remedy a pending insolvency. Following</a:t>
            </a:r>
            <a:r>
              <a:rPr lang="en-US" baseline="0" dirty="0" smtClean="0">
                <a:latin typeface="Times New Roman" pitchFamily="18" charset="0"/>
              </a:rPr>
              <a:t> review of the contracts by t</a:t>
            </a:r>
            <a:r>
              <a:rPr lang="en-US" dirty="0" smtClean="0">
                <a:latin typeface="Times New Roman" pitchFamily="18" charset="0"/>
              </a:rPr>
              <a:t>he MO DOI, the reinsurance contracts did not transfer risk, shortly thereafter the insurer became</a:t>
            </a:r>
            <a:r>
              <a:rPr lang="en-US" baseline="0" dirty="0" smtClean="0">
                <a:latin typeface="Times New Roman" pitchFamily="18" charset="0"/>
              </a:rPr>
              <a:t> insolvent</a:t>
            </a:r>
            <a:r>
              <a:rPr lang="en-US" dirty="0" smtClean="0">
                <a:latin typeface="Times New Roman" pitchFamily="18" charset="0"/>
              </a:rPr>
              <a:t>.</a:t>
            </a:r>
          </a:p>
          <a:p>
            <a:endParaRPr lang="en-US" dirty="0" smtClean="0"/>
          </a:p>
          <a:p>
            <a:r>
              <a:rPr lang="en-US" dirty="0" smtClean="0"/>
              <a:t>It is important to note, that the reinsurance contracts were a potential remedy and n</a:t>
            </a:r>
            <a:r>
              <a:rPr lang="en-US" baseline="0" dirty="0" smtClean="0"/>
              <a:t>ot the cause insolvency, but this potential corrective measure was appropriately reviewed which proved to be extremely crucial. The company was ultimately liquidated in August 2004.</a:t>
            </a:r>
            <a:endParaRPr lang="en-US" dirty="0"/>
          </a:p>
        </p:txBody>
      </p:sp>
      <p:sp>
        <p:nvSpPr>
          <p:cNvPr id="4" name="Slide Number Placeholder 3"/>
          <p:cNvSpPr>
            <a:spLocks noGrp="1"/>
          </p:cNvSpPr>
          <p:nvPr>
            <p:ph type="sldNum" sz="quarter" idx="10"/>
          </p:nvPr>
        </p:nvSpPr>
        <p:spPr/>
        <p:txBody>
          <a:bodyPr/>
          <a:lstStyle/>
          <a:p>
            <a:fld id="{994F1975-5043-486A-A9E5-69593F79B252}" type="slidenum">
              <a:rPr lang="en-US" smtClean="0"/>
              <a:t>71</a:t>
            </a:fld>
            <a:endParaRPr lang="en-US" dirty="0"/>
          </a:p>
        </p:txBody>
      </p:sp>
    </p:spTree>
    <p:extLst>
      <p:ext uri="{BB962C8B-B14F-4D97-AF65-F5344CB8AC3E}">
        <p14:creationId xmlns:p14="http://schemas.microsoft.com/office/powerpoint/2010/main" val="2357389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and Heath Insurance Company of America was a long-term-care and home health-care products company.</a:t>
            </a:r>
            <a:br>
              <a:rPr lang="en-US" dirty="0" smtClean="0"/>
            </a:br>
            <a:endParaRPr lang="en-US" dirty="0" smtClean="0"/>
          </a:p>
          <a:p>
            <a:pPr eaLnBrk="1" hangingPunct="1">
              <a:buFontTx/>
              <a:buChar char="•"/>
            </a:pPr>
            <a:r>
              <a:rPr lang="en-US" dirty="0" smtClean="0">
                <a:latin typeface="Times New Roman" pitchFamily="18" charset="0"/>
              </a:rPr>
              <a:t>The Company was in dispute with Employers Reinsurance Corporation regarding the obligations of the parties on the termination of two reinsurance agreements covering LTC business.</a:t>
            </a:r>
          </a:p>
          <a:p>
            <a:pPr eaLnBrk="1" hangingPunct="1">
              <a:buFontTx/>
              <a:buChar char="•"/>
            </a:pPr>
            <a:r>
              <a:rPr lang="en-US" dirty="0" smtClean="0">
                <a:latin typeface="Times New Roman" pitchFamily="18" charset="0"/>
              </a:rPr>
              <a:t>The resolution of the dispute was pursued through arbitration.</a:t>
            </a:r>
          </a:p>
          <a:p>
            <a:pPr eaLnBrk="1" hangingPunct="1">
              <a:buFontTx/>
              <a:buChar char="•"/>
            </a:pPr>
            <a:r>
              <a:rPr lang="en-US" dirty="0" smtClean="0">
                <a:latin typeface="Times New Roman" pitchFamily="18" charset="0"/>
              </a:rPr>
              <a:t>In February 2003, the arbitration panel found in favor of the Company</a:t>
            </a:r>
          </a:p>
          <a:p>
            <a:pPr eaLnBrk="1" hangingPunct="1">
              <a:buFontTx/>
              <a:buChar char="•"/>
            </a:pPr>
            <a:r>
              <a:rPr lang="en-US" dirty="0" smtClean="0">
                <a:latin typeface="Times New Roman" pitchFamily="18" charset="0"/>
              </a:rPr>
              <a:t>However, the final award did not cover the Company’s losses, which reduced the Company’s surplus below the required statutory minimum</a:t>
            </a:r>
          </a:p>
          <a:p>
            <a:pPr eaLnBrk="1" hangingPunct="1">
              <a:buFontTx/>
              <a:buChar char="•"/>
            </a:pPr>
            <a:r>
              <a:rPr lang="en-US" dirty="0" smtClean="0">
                <a:latin typeface="Times New Roman" pitchFamily="18" charset="0"/>
              </a:rPr>
              <a:t>The</a:t>
            </a:r>
            <a:r>
              <a:rPr lang="en-US" baseline="0" dirty="0" smtClean="0">
                <a:latin typeface="Times New Roman" pitchFamily="18" charset="0"/>
              </a:rPr>
              <a:t> insurer became insolvent in July 2004</a:t>
            </a:r>
            <a:endParaRPr lang="en-US" dirty="0" smtClean="0">
              <a:latin typeface="Times New Roman"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94F1975-5043-486A-A9E5-69593F79B252}" type="slidenum">
              <a:rPr lang="en-US" smtClean="0"/>
              <a:t>72</a:t>
            </a:fld>
            <a:endParaRPr lang="en-US" dirty="0"/>
          </a:p>
        </p:txBody>
      </p:sp>
    </p:spTree>
    <p:extLst>
      <p:ext uri="{BB962C8B-B14F-4D97-AF65-F5344CB8AC3E}">
        <p14:creationId xmlns:p14="http://schemas.microsoft.com/office/powerpoint/2010/main" val="2177917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another example of an insurer</a:t>
            </a:r>
            <a:r>
              <a:rPr lang="en-US" baseline="0" dirty="0" smtClean="0"/>
              <a:t> that experienced issues due to a reinsurance arrangement. This time, the problems relate to both reinsurance issues and fraud. </a:t>
            </a:r>
          </a:p>
          <a:p>
            <a:endParaRPr lang="en-US" baseline="0" dirty="0" smtClean="0"/>
          </a:p>
          <a:p>
            <a:r>
              <a:rPr lang="en-US" baseline="0" dirty="0" smtClean="0"/>
              <a:t>In November 2006, NLC Mutual Insurance Company discovered it had fallen victim to reinsurance fraud from an intermediary that that Company had used for 10 years. </a:t>
            </a:r>
            <a:r>
              <a:rPr lang="en-US" dirty="0" smtClean="0"/>
              <a:t>NLC-MIC originally dealt with the intermediary</a:t>
            </a:r>
            <a:r>
              <a:rPr lang="en-US" baseline="0" dirty="0" smtClean="0"/>
              <a:t> </a:t>
            </a:r>
            <a:r>
              <a:rPr lang="en-US" dirty="0" smtClean="0"/>
              <a:t>as part of a large brokerage, and because of the past relationship, the individual was given a measure of trust when he approached the firm a few years later offering to place their coverage.</a:t>
            </a:r>
            <a:r>
              <a:rPr lang="en-US" baseline="0" dirty="0" smtClean="0"/>
              <a:t> </a:t>
            </a:r>
            <a:r>
              <a:rPr lang="en-US" dirty="0" smtClean="0"/>
              <a:t>Through the brokerage the</a:t>
            </a:r>
            <a:r>
              <a:rPr lang="en-US" baseline="0" dirty="0" smtClean="0"/>
              <a:t> intermediary </a:t>
            </a:r>
            <a:r>
              <a:rPr lang="en-US" dirty="0" smtClean="0"/>
              <a:t>created in his own name, the intermediary</a:t>
            </a:r>
            <a:r>
              <a:rPr lang="en-US" baseline="0" dirty="0" smtClean="0"/>
              <a:t> </a:t>
            </a:r>
            <a:r>
              <a:rPr lang="en-US" dirty="0" smtClean="0"/>
              <a:t>made legitimate placements for NLC for a number of years, and then the fraud began. </a:t>
            </a:r>
            <a:r>
              <a:rPr lang="en-US" baseline="0" dirty="0" smtClean="0"/>
              <a:t>The Company was led to believe that it had purchased excess workers’ comp reinsurance protection during the years 2003 through 2006. However, the intermediary did not place the business and produced falsified reinsurance agreements that were illegitimate.  In total, the intermediary ran off with more than $10 million in premiums from NLC without completing a reinsurance contract. Eventually, the fraud was uncovered by a state insurance department fraud examiner who discovered that the reinsurance contracts were not legitimate. The intermediary was eventually charged in the case and sentenced to six years in prison. Ultimately, most of the diverted funds were recovered and NLC was able to recover and continue in operation. </a:t>
            </a:r>
            <a:endParaRPr lang="en-US" dirty="0"/>
          </a:p>
        </p:txBody>
      </p:sp>
      <p:sp>
        <p:nvSpPr>
          <p:cNvPr id="4" name="Slide Number Placeholder 3"/>
          <p:cNvSpPr>
            <a:spLocks noGrp="1"/>
          </p:cNvSpPr>
          <p:nvPr>
            <p:ph type="sldNum" sz="quarter" idx="10"/>
          </p:nvPr>
        </p:nvSpPr>
        <p:spPr/>
        <p:txBody>
          <a:bodyPr/>
          <a:lstStyle/>
          <a:p>
            <a:fld id="{994F1975-5043-486A-A9E5-69593F79B252}" type="slidenum">
              <a:rPr lang="en-US" smtClean="0"/>
              <a:t>73</a:t>
            </a:fld>
            <a:endParaRPr lang="en-US" dirty="0"/>
          </a:p>
        </p:txBody>
      </p:sp>
    </p:spTree>
    <p:extLst>
      <p:ext uri="{BB962C8B-B14F-4D97-AF65-F5344CB8AC3E}">
        <p14:creationId xmlns:p14="http://schemas.microsoft.com/office/powerpoint/2010/main" val="459614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given the fact that problems with</a:t>
            </a:r>
            <a:r>
              <a:rPr lang="en-US" baseline="0" dirty="0" smtClean="0"/>
              <a:t> reinsurance contracts can result in solvency concerns, regulators may need to address these risks through analysis and examination processes. A required element of each full-scope exam in the U.S. is to review significant reinsurance contracts to test for appropriate risk transfer. In complex reinsurance contracts, this may require the involvement of a reinsurance expert, lawyer or actuary to test the cash flows associated with the reinsurance agreement. </a:t>
            </a:r>
          </a:p>
          <a:p>
            <a:endParaRPr lang="en-US" baseline="0" dirty="0" smtClean="0"/>
          </a:p>
          <a:p>
            <a:r>
              <a:rPr lang="en-US" baseline="0" dirty="0" smtClean="0"/>
              <a:t>In addition, analysts and examiners can identify, assess and discuss the impact of concentrations of reinsurance coverage with the insurer. In situations where the insurer is too heavily concentrated with one reinsurer, the regulator may recommend diversification and/or require corrective action if the risk is considered severe.</a:t>
            </a:r>
          </a:p>
          <a:p>
            <a:endParaRPr lang="en-US" baseline="0" dirty="0" smtClean="0"/>
          </a:p>
          <a:p>
            <a:r>
              <a:rPr lang="en-US" baseline="0" dirty="0" smtClean="0"/>
              <a:t>For significant reinsurers utilized by the company, the analysts and examiners will often review and assess the financial condition of the reinsurer by reviewing financial statements, ratings, etc. </a:t>
            </a:r>
          </a:p>
          <a:p>
            <a:endParaRPr lang="en-US" baseline="0" dirty="0" smtClean="0"/>
          </a:p>
          <a:p>
            <a:r>
              <a:rPr lang="en-US" baseline="0" dirty="0" smtClean="0"/>
              <a:t>Significant reinsurance </a:t>
            </a:r>
            <a:r>
              <a:rPr lang="en-US" baseline="0" dirty="0" err="1" smtClean="0"/>
              <a:t>recoverables</a:t>
            </a:r>
            <a:r>
              <a:rPr lang="en-US" baseline="0" dirty="0" smtClean="0"/>
              <a:t> recorded by the insurer can be tested for </a:t>
            </a:r>
            <a:r>
              <a:rPr lang="en-US" baseline="0" dirty="0" err="1" smtClean="0"/>
              <a:t>collectibility</a:t>
            </a:r>
            <a:r>
              <a:rPr lang="en-US" baseline="0" dirty="0" smtClean="0"/>
              <a:t> through confirmation with the reinsurer, testing the underlying insurance claims for compliance with treaty provisions or reviewing subsequent collection by the insurer. </a:t>
            </a:r>
          </a:p>
          <a:p>
            <a:endParaRPr lang="en-US" baseline="0" dirty="0" smtClean="0"/>
          </a:p>
          <a:p>
            <a:r>
              <a:rPr lang="en-US" baseline="0" dirty="0" smtClean="0"/>
              <a:t>Finally, often the most significant benefit of a reinsurance treaty is the ability of the ceding insurer to take credit for reinsurance in loss reserve calculations. By netting out the amount of unpaid losses estimated to be covered by reinsurance, ceding companies can greatly reduce the amount of net reserves they are required to hold. However, since much of this process is subject to estimates and assumptions, it is important for regulators to review the reasonableness of loss reserve credits taken for reinsurance. Often, regulators will involve a department actuary in this review. </a:t>
            </a:r>
          </a:p>
          <a:p>
            <a:endParaRPr lang="en-US" baseline="0" dirty="0" smtClean="0"/>
          </a:p>
          <a:p>
            <a:r>
              <a:rPr lang="en-US" baseline="0" dirty="0" smtClean="0"/>
              <a:t>All of these steps serve to help regulators understand the risks associated with the insurer’s reinsurance program and reduce exposure to problems with individual reinsurers. </a:t>
            </a:r>
            <a:endParaRPr lang="en-US" dirty="0"/>
          </a:p>
        </p:txBody>
      </p:sp>
    </p:spTree>
    <p:extLst>
      <p:ext uri="{BB962C8B-B14F-4D97-AF65-F5344CB8AC3E}">
        <p14:creationId xmlns:p14="http://schemas.microsoft.com/office/powerpoint/2010/main" val="11091628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we’ve covered a number of different risk areas that have caused company failures and discussed how to identify</a:t>
            </a:r>
            <a:r>
              <a:rPr lang="en-US" baseline="0" dirty="0" smtClean="0"/>
              <a:t> and assess risks in these areas. In addition, we’ve talked about recommendations and follow-up that can be performed by analysts and examiners. However, it is important to note that certain solvency concerns may require more formal corrective action and enforcement through the use of regulatory authority. In our U.S. system, we’ve developed a range of regulatory authority in different areas that allows us to take corrective action when significant issues are identified. This authority includes actions associated with our Risk Based Capital requirements, specific compliance requirements that can be enforced (allowing transactions to be reversed), hazardous financial condition authority that allows the regulator to step in and require corrective action when a hazardous situation is identified, and the use of informal actions through regulatory suasion. All of these sources of action are commonly used in the U.S. and have helped us reduce the number of troubled companies and failures over the years. </a:t>
            </a:r>
          </a:p>
          <a:p>
            <a:endParaRPr lang="en-US" baseline="0" dirty="0" smtClean="0"/>
          </a:p>
          <a:p>
            <a:r>
              <a:rPr lang="en-US" baseline="0" dirty="0" smtClean="0"/>
              <a:t>However, we stress the importance of communicating significant findings and concerns identified through analysis and exam processes to senior management through our “material adverse finding” standards that require communication and timely action in the event of a significant concern. It is the responsibility of department senior management, not the staff analyst or examiner, to determine what steps should be taken to address any “material adverse findings”. </a:t>
            </a:r>
            <a:endParaRPr lang="en-US" dirty="0"/>
          </a:p>
        </p:txBody>
      </p:sp>
    </p:spTree>
    <p:extLst>
      <p:ext uri="{BB962C8B-B14F-4D97-AF65-F5344CB8AC3E}">
        <p14:creationId xmlns:p14="http://schemas.microsoft.com/office/powerpoint/2010/main" val="284560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you a qualified audit opinion that the insurer did not maintain an appropriate level of internal control, indicating a material weakness in accounting and reporting of insurance policy benefits, amortization expense, the liabilities for its insurance products and the value of its policies in force.</a:t>
            </a:r>
          </a:p>
          <a:p>
            <a:endParaRPr lang="en-US" dirty="0" smtClean="0"/>
          </a:p>
          <a:p>
            <a:r>
              <a:rPr lang="en-US" dirty="0" smtClean="0"/>
              <a:t>Lets move on to concerns by the actuary.</a:t>
            </a:r>
            <a:endParaRPr lang="en-US" dirty="0"/>
          </a:p>
        </p:txBody>
      </p:sp>
    </p:spTree>
    <p:extLst>
      <p:ext uri="{BB962C8B-B14F-4D97-AF65-F5344CB8AC3E}">
        <p14:creationId xmlns:p14="http://schemas.microsoft.com/office/powerpoint/2010/main" val="40652364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all, our system for capital requirements in the U.S. is known as Risk Based Capital or RBC. RBC requires companies to calculate the minimum regulatory capital necessary to support their business operations, which is based on the size and risk profile of the company. Four standardized, factor based formulas are maintained to account for an insurer’s risk exposures and calculate capital charges for each category of significant risk. In general, the formula is intended to reflect the risks inherent in operating an insurance company, which includes the three major categories of asset risk, underwriting risk, and other risks.  </a:t>
            </a:r>
            <a:endParaRPr lang="en-US" dirty="0"/>
          </a:p>
        </p:txBody>
      </p:sp>
    </p:spTree>
    <p:extLst>
      <p:ext uri="{BB962C8B-B14F-4D97-AF65-F5344CB8AC3E}">
        <p14:creationId xmlns:p14="http://schemas.microsoft.com/office/powerpoint/2010/main" val="22107300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system, if a company’s RBC ratio falls below a certain threshold, various actions are triggered. The chart</a:t>
            </a:r>
            <a:r>
              <a:rPr lang="en-US" baseline="0" dirty="0" smtClean="0"/>
              <a:t> on this slide shows the levels at which various actions are authorized and/or required. If a company’s RBC ratio is above 200, no action is authorized under RBC authority, unless a trend test indicates significant downward movement in RBC in successive years. </a:t>
            </a:r>
            <a:endParaRPr lang="en-US" dirty="0"/>
          </a:p>
        </p:txBody>
      </p:sp>
    </p:spTree>
    <p:extLst>
      <p:ext uri="{BB962C8B-B14F-4D97-AF65-F5344CB8AC3E}">
        <p14:creationId xmlns:p14="http://schemas.microsoft.com/office/powerpoint/2010/main" val="3519910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further explains</a:t>
            </a:r>
            <a:r>
              <a:rPr lang="en-US" baseline="0" dirty="0" smtClean="0"/>
              <a:t> the various action levels and the steps allowed/required to be taken:</a:t>
            </a:r>
            <a:endParaRPr lang="en-US" dirty="0" smtClean="0"/>
          </a:p>
          <a:p>
            <a:endParaRPr lang="en-US" dirty="0" smtClean="0"/>
          </a:p>
          <a:p>
            <a:r>
              <a:rPr lang="en-US" dirty="0" smtClean="0"/>
              <a:t>Company Action Level</a:t>
            </a:r>
          </a:p>
          <a:p>
            <a:pPr marL="628558" lvl="1" indent="-171425">
              <a:buFont typeface="Arial" pitchFamily="34" charset="0"/>
              <a:buChar char="•"/>
            </a:pPr>
            <a:r>
              <a:rPr lang="en-US" dirty="0" smtClean="0"/>
              <a:t>Insurer submits an RBC Action Plan including:</a:t>
            </a:r>
          </a:p>
          <a:p>
            <a:pPr marL="1085691" lvl="2" indent="-171425">
              <a:buFont typeface="Arial" pitchFamily="34" charset="0"/>
              <a:buChar char="•"/>
            </a:pPr>
            <a:r>
              <a:rPr lang="en-US" dirty="0" smtClean="0"/>
              <a:t>Identify conditions that led to event.</a:t>
            </a:r>
          </a:p>
          <a:p>
            <a:pPr marL="1085691" lvl="2" indent="-171425">
              <a:buFont typeface="Arial" pitchFamily="34" charset="0"/>
              <a:buChar char="•"/>
            </a:pPr>
            <a:r>
              <a:rPr lang="en-US" dirty="0" smtClean="0"/>
              <a:t>Specify corrective actions to move out of an</a:t>
            </a:r>
            <a:r>
              <a:rPr lang="en-US" baseline="0" dirty="0" smtClean="0"/>
              <a:t> </a:t>
            </a:r>
            <a:r>
              <a:rPr lang="en-US" dirty="0" smtClean="0"/>
              <a:t>action level.</a:t>
            </a:r>
          </a:p>
          <a:p>
            <a:pPr marL="1085691" lvl="2" indent="-171425">
              <a:buFont typeface="Arial" pitchFamily="34" charset="0"/>
              <a:buChar char="•"/>
            </a:pPr>
            <a:r>
              <a:rPr lang="en-US" dirty="0" smtClean="0"/>
              <a:t>Include financial projections for the next 4 years.</a:t>
            </a:r>
          </a:p>
          <a:p>
            <a:pPr marL="1085691" lvl="2" indent="-171425">
              <a:buFont typeface="Arial" pitchFamily="34" charset="0"/>
              <a:buChar char="•"/>
            </a:pPr>
            <a:r>
              <a:rPr lang="en-US" dirty="0" smtClean="0"/>
              <a:t>Describe quality of insurer’s business and any</a:t>
            </a:r>
            <a:r>
              <a:rPr lang="en-US" baseline="0" dirty="0" smtClean="0"/>
              <a:t> </a:t>
            </a:r>
            <a:r>
              <a:rPr lang="en-US" dirty="0" smtClean="0"/>
              <a:t>problems with the business.</a:t>
            </a:r>
          </a:p>
          <a:p>
            <a:pPr marL="1085691" lvl="2" indent="-171425">
              <a:buFont typeface="Arial" pitchFamily="34" charset="0"/>
              <a:buChar char="•"/>
            </a:pPr>
            <a:r>
              <a:rPr lang="en-US" dirty="0" smtClean="0"/>
              <a:t>Plan should be submitted within 45 days of the</a:t>
            </a:r>
            <a:r>
              <a:rPr lang="en-US" baseline="0" dirty="0" smtClean="0"/>
              <a:t> </a:t>
            </a:r>
            <a:r>
              <a:rPr lang="en-US" dirty="0" smtClean="0"/>
              <a:t>action level event.</a:t>
            </a:r>
          </a:p>
          <a:p>
            <a:pPr marL="1085691" lvl="2" indent="-171425">
              <a:buFont typeface="Arial" pitchFamily="34" charset="0"/>
              <a:buChar char="•"/>
            </a:pPr>
            <a:r>
              <a:rPr lang="en-US" dirty="0" smtClean="0"/>
              <a:t>State has 60 days to approve plan or find it</a:t>
            </a:r>
            <a:r>
              <a:rPr lang="en-US" baseline="0" dirty="0" smtClean="0"/>
              <a:t> </a:t>
            </a:r>
            <a:r>
              <a:rPr lang="en-US" dirty="0" smtClean="0"/>
              <a:t>unsatisfactory.</a:t>
            </a:r>
          </a:p>
          <a:p>
            <a:pPr marL="628558" lvl="1" indent="-171425">
              <a:buFont typeface="Arial" pitchFamily="34" charset="0"/>
              <a:buChar char="•"/>
            </a:pPr>
            <a:r>
              <a:rPr lang="en-US" dirty="0" smtClean="0"/>
              <a:t>Trend test can also trigger CAL for companies between 200-300 RBC.</a:t>
            </a:r>
          </a:p>
          <a:p>
            <a:pPr lvl="2"/>
            <a:endParaRPr lang="en-US" dirty="0" smtClean="0"/>
          </a:p>
          <a:p>
            <a:pPr lvl="0"/>
            <a:r>
              <a:rPr lang="en-US" dirty="0" smtClean="0"/>
              <a:t>Regulatory</a:t>
            </a:r>
            <a:r>
              <a:rPr lang="en-US" baseline="0" dirty="0" smtClean="0"/>
              <a:t> Action Level</a:t>
            </a:r>
          </a:p>
          <a:p>
            <a:pPr marL="628558" lvl="1" indent="-171425">
              <a:buFont typeface="Arial" pitchFamily="34" charset="0"/>
              <a:buChar char="•"/>
            </a:pPr>
            <a:r>
              <a:rPr lang="en-US" dirty="0" smtClean="0"/>
              <a:t>Insurer submits an RBC Action Plan</a:t>
            </a:r>
            <a:r>
              <a:rPr lang="en-US" baseline="0" dirty="0" smtClean="0"/>
              <a:t> </a:t>
            </a:r>
            <a:r>
              <a:rPr lang="en-US" dirty="0" smtClean="0"/>
              <a:t>within 45 days.</a:t>
            </a:r>
          </a:p>
          <a:p>
            <a:pPr marL="628558" lvl="1" indent="-171425">
              <a:buFont typeface="Arial" pitchFamily="34" charset="0"/>
              <a:buChar char="•"/>
            </a:pPr>
            <a:r>
              <a:rPr lang="en-US" dirty="0" smtClean="0"/>
              <a:t>Examination or Analysis.</a:t>
            </a:r>
          </a:p>
          <a:p>
            <a:pPr marL="628558" lvl="1" indent="-171425">
              <a:buFont typeface="Arial" pitchFamily="34" charset="0"/>
              <a:buChar char="•"/>
            </a:pPr>
            <a:r>
              <a:rPr lang="en-US" dirty="0" smtClean="0"/>
              <a:t>Commissioner’s Order for Corrective</a:t>
            </a:r>
            <a:r>
              <a:rPr lang="en-US" baseline="0" dirty="0" smtClean="0"/>
              <a:t> </a:t>
            </a:r>
            <a:r>
              <a:rPr lang="en-US" dirty="0" smtClean="0"/>
              <a:t>Actions.</a:t>
            </a:r>
          </a:p>
          <a:p>
            <a:pPr marL="1085691" lvl="2" indent="-171425">
              <a:buFont typeface="Arial" pitchFamily="34" charset="0"/>
              <a:buChar char="•"/>
            </a:pPr>
            <a:r>
              <a:rPr lang="en-US" dirty="0" smtClean="0"/>
              <a:t>Rate changes, cease writing certain lines, etc.</a:t>
            </a:r>
          </a:p>
          <a:p>
            <a:pPr marL="1085691" lvl="2" indent="-171425">
              <a:buFont typeface="Arial" pitchFamily="34" charset="0"/>
              <a:buChar char="•"/>
            </a:pPr>
            <a:endParaRPr lang="en-US" dirty="0" smtClean="0"/>
          </a:p>
          <a:p>
            <a:r>
              <a:rPr lang="en-US" dirty="0" smtClean="0"/>
              <a:t>Authorized</a:t>
            </a:r>
            <a:r>
              <a:rPr lang="en-US" baseline="0" dirty="0" smtClean="0"/>
              <a:t> Control Level</a:t>
            </a:r>
          </a:p>
          <a:p>
            <a:pPr marL="628558" lvl="1" indent="-171425">
              <a:buFont typeface="Arial" pitchFamily="34" charset="0"/>
              <a:buChar char="•"/>
            </a:pPr>
            <a:r>
              <a:rPr lang="en-US" dirty="0" smtClean="0"/>
              <a:t>Place insurer under “Regulatory Control”</a:t>
            </a:r>
            <a:r>
              <a:rPr lang="en-US" baseline="0" dirty="0" smtClean="0"/>
              <a:t> </a:t>
            </a:r>
            <a:r>
              <a:rPr lang="en-US" dirty="0" smtClean="0"/>
              <a:t>– at the discretion of the commissioner</a:t>
            </a:r>
          </a:p>
          <a:p>
            <a:pPr marL="457133" lvl="1"/>
            <a:endParaRPr lang="en-US" dirty="0" smtClean="0"/>
          </a:p>
          <a:p>
            <a:r>
              <a:rPr lang="en-US" dirty="0" smtClean="0"/>
              <a:t>Mandatory</a:t>
            </a:r>
            <a:r>
              <a:rPr lang="en-US" baseline="0" dirty="0" smtClean="0"/>
              <a:t> Control Level</a:t>
            </a:r>
          </a:p>
          <a:p>
            <a:pPr marL="628558" lvl="1" indent="-171425">
              <a:buFont typeface="Arial" pitchFamily="34" charset="0"/>
              <a:buChar char="•"/>
            </a:pPr>
            <a:r>
              <a:rPr lang="en-US" dirty="0" smtClean="0"/>
              <a:t>Place Insurer under “Regulatory Control”</a:t>
            </a:r>
            <a:r>
              <a:rPr lang="en-US" baseline="0" dirty="0" smtClean="0"/>
              <a:t> </a:t>
            </a:r>
            <a:r>
              <a:rPr lang="en-US" dirty="0" smtClean="0"/>
              <a:t>within 90 days</a:t>
            </a:r>
            <a:r>
              <a:rPr lang="en-US" baseline="0" dirty="0" smtClean="0"/>
              <a:t> </a:t>
            </a:r>
            <a:r>
              <a:rPr lang="en-US" dirty="0" smtClean="0"/>
              <a:t>unless</a:t>
            </a:r>
          </a:p>
          <a:p>
            <a:pPr marL="1085691" lvl="2" indent="-171425">
              <a:buFont typeface="Arial" pitchFamily="34" charset="0"/>
              <a:buChar char="•"/>
            </a:pPr>
            <a:r>
              <a:rPr lang="en-US" dirty="0" smtClean="0"/>
              <a:t>The insurer submits a plan that will</a:t>
            </a:r>
            <a:r>
              <a:rPr lang="en-US" baseline="0" dirty="0" smtClean="0"/>
              <a:t> </a:t>
            </a:r>
            <a:r>
              <a:rPr lang="en-US" dirty="0" smtClean="0"/>
              <a:t>eliminate the mandatory control level</a:t>
            </a:r>
            <a:r>
              <a:rPr lang="en-US" baseline="0" dirty="0" smtClean="0"/>
              <a:t> </a:t>
            </a:r>
            <a:r>
              <a:rPr lang="en-US" dirty="0" smtClean="0"/>
              <a:t>event within that 90 days.</a:t>
            </a:r>
          </a:p>
        </p:txBody>
      </p:sp>
    </p:spTree>
    <p:extLst>
      <p:ext uri="{BB962C8B-B14F-4D97-AF65-F5344CB8AC3E}">
        <p14:creationId xmlns:p14="http://schemas.microsoft.com/office/powerpoint/2010/main" val="1490787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RBC requirements, U.S. regulators have broad authority to review and disapprove</a:t>
            </a:r>
            <a:r>
              <a:rPr lang="en-US" baseline="0" dirty="0" smtClean="0"/>
              <a:t> or reverse transactions if regulatory concerns or non-compliance with regulatory requirements is identified. This includes the company licensing process, restrictions over the amount that can be invested in certain areas, requirements related to the ability to take credit for reinsurance, the ability to issue extraordinary dividends and entering into intercompany transactions. </a:t>
            </a:r>
            <a:endParaRPr lang="en-US" dirty="0"/>
          </a:p>
        </p:txBody>
      </p:sp>
    </p:spTree>
    <p:extLst>
      <p:ext uri="{BB962C8B-B14F-4D97-AF65-F5344CB8AC3E}">
        <p14:creationId xmlns:p14="http://schemas.microsoft.com/office/powerpoint/2010/main" val="670484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significant source of authority</a:t>
            </a:r>
            <a:r>
              <a:rPr lang="en-US" baseline="0" dirty="0" smtClean="0"/>
              <a:t> for U.S. regulators is the Hazardous condition authority, which allows the commissioner to determine that a company is operating in a hazardous condition based on a number of different factors, some of which are listed on this slide. </a:t>
            </a:r>
            <a:endParaRPr lang="en-US" dirty="0"/>
          </a:p>
        </p:txBody>
      </p:sp>
    </p:spTree>
    <p:extLst>
      <p:ext uri="{BB962C8B-B14F-4D97-AF65-F5344CB8AC3E}">
        <p14:creationId xmlns:p14="http://schemas.microsoft.com/office/powerpoint/2010/main" val="33979888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a:t>
            </a:r>
            <a:r>
              <a:rPr lang="en-US" baseline="0" dirty="0" smtClean="0"/>
              <a:t> company is deemed to be operating in a hazardous financial condition, the insurance department has the authority to require a number of different corrective actions to address the issue or concern. For example, the department can limit the amount of new or renewal business written, require reductions to commissions, changes to rates, require capital contributions, etc. This authority is very broad and allows the regulator to take action to prevent a hazardous situation from turning into a company failure. </a:t>
            </a:r>
            <a:endParaRPr lang="en-US" dirty="0"/>
          </a:p>
        </p:txBody>
      </p:sp>
    </p:spTree>
    <p:extLst>
      <p:ext uri="{BB962C8B-B14F-4D97-AF65-F5344CB8AC3E}">
        <p14:creationId xmlns:p14="http://schemas.microsoft.com/office/powerpoint/2010/main" val="1445965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a:t>
            </a:r>
            <a:r>
              <a:rPr lang="en-US" baseline="0" dirty="0" smtClean="0"/>
              <a:t> of action that is most commonly used in the U.S. system and is available to all regulators is that of regulatory or moral suasion. Under this type of action, the regulator uses persuasion and informal action to influence or put pressure on a company to take certain changes. For example, the regulator may conduct closed-door meetings with management or the board of directors in an attempt to encourage corrective action. In addition, the regulator could increase the scope of monitoring activities, such as information requests and examinations to encourage the company to take action. In most instances, this type of action is very effective and can result in dramatic improvements. However, it is important for regulators to have a wide range of actions available to address the issues identified at companies that are not as cooperative. </a:t>
            </a:r>
            <a:endParaRPr lang="en-US" dirty="0"/>
          </a:p>
        </p:txBody>
      </p:sp>
    </p:spTree>
    <p:extLst>
      <p:ext uri="{BB962C8B-B14F-4D97-AF65-F5344CB8AC3E}">
        <p14:creationId xmlns:p14="http://schemas.microsoft.com/office/powerpoint/2010/main" val="305224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outlines an insurer that reported loss reserves that do not make for a reasonable</a:t>
            </a:r>
            <a:r>
              <a:rPr lang="en-US" baseline="0" dirty="0" smtClean="0"/>
              <a:t> provision.  Over the past 20 years I have only seen a couple actuarial opinions with a statement like the one in this slide.</a:t>
            </a:r>
            <a:endParaRPr lang="en-US" dirty="0"/>
          </a:p>
        </p:txBody>
      </p:sp>
    </p:spTree>
    <p:extLst>
      <p:ext uri="{BB962C8B-B14F-4D97-AF65-F5344CB8AC3E}">
        <p14:creationId xmlns:p14="http://schemas.microsoft.com/office/powerpoint/2010/main" val="258838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tx1"/>
              </a:buClr>
              <a:buFontTx/>
              <a:buNone/>
            </a:pPr>
            <a:r>
              <a:rPr lang="en-US" sz="1300" dirty="0">
                <a:latin typeface="Times New Roman" pitchFamily="18" charset="0"/>
                <a:cs typeface="Times New Roman" pitchFamily="18" charset="0"/>
              </a:rPr>
              <a:t>This slide shows you an increase in consumer complaints that stemmed from, claims paying issues such as denial of claims, denial of coverage, policy premium changes, or Non-renewal of policy.</a:t>
            </a:r>
          </a:p>
          <a:p>
            <a:pPr lvl="0">
              <a:buClr>
                <a:schemeClr val="tx1"/>
              </a:buClr>
              <a:buFontTx/>
              <a:buNone/>
            </a:pPr>
            <a:endParaRPr lang="en-US" sz="13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7783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4E98B-44D5-4D6B-92BC-8B3EE49A4FC4}" type="slidenum">
              <a:rPr lang="en-US"/>
              <a:pPr>
                <a:defRPr/>
              </a:pPr>
              <a:t>‹Nº›</a:t>
            </a:fld>
            <a:endParaRPr lang="en-US"/>
          </a:p>
        </p:txBody>
      </p:sp>
    </p:spTree>
    <p:extLst>
      <p:ext uri="{BB962C8B-B14F-4D97-AF65-F5344CB8AC3E}">
        <p14:creationId xmlns:p14="http://schemas.microsoft.com/office/powerpoint/2010/main" val="164623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47672-049C-43BE-AD6D-78CBCF56A3C3}" type="slidenum">
              <a:rPr lang="en-US"/>
              <a:pPr>
                <a:defRPr/>
              </a:pPr>
              <a:t>‹Nº›</a:t>
            </a:fld>
            <a:endParaRPr lang="en-US"/>
          </a:p>
        </p:txBody>
      </p:sp>
    </p:spTree>
    <p:extLst>
      <p:ext uri="{BB962C8B-B14F-4D97-AF65-F5344CB8AC3E}">
        <p14:creationId xmlns:p14="http://schemas.microsoft.com/office/powerpoint/2010/main" val="74910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09538"/>
            <a:ext cx="2071687"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09538"/>
            <a:ext cx="6067425"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6E0BD-41EC-4CAF-9332-08BE3075A486}" type="slidenum">
              <a:rPr lang="en-US"/>
              <a:pPr>
                <a:defRPr/>
              </a:pPr>
              <a:t>‹Nº›</a:t>
            </a:fld>
            <a:endParaRPr lang="en-US"/>
          </a:p>
        </p:txBody>
      </p:sp>
    </p:spTree>
    <p:extLst>
      <p:ext uri="{BB962C8B-B14F-4D97-AF65-F5344CB8AC3E}">
        <p14:creationId xmlns:p14="http://schemas.microsoft.com/office/powerpoint/2010/main" val="70624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270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2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166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078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839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278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8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774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087D9-587E-4D92-9BB1-6A2C9EA8AE55}" type="slidenum">
              <a:rPr lang="en-US"/>
              <a:pPr>
                <a:defRPr/>
              </a:pPr>
              <a:t>‹Nº›</a:t>
            </a:fld>
            <a:endParaRPr lang="en-US"/>
          </a:p>
        </p:txBody>
      </p:sp>
    </p:spTree>
    <p:extLst>
      <p:ext uri="{BB962C8B-B14F-4D97-AF65-F5344CB8AC3E}">
        <p14:creationId xmlns:p14="http://schemas.microsoft.com/office/powerpoint/2010/main" val="307649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581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69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69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9DE2A-FFD3-4C93-9A93-838F4EB856B8}" type="slidenum">
              <a:rPr lang="en-US"/>
              <a:pPr>
                <a:defRPr/>
              </a:pPr>
              <a:t>‹Nº›</a:t>
            </a:fld>
            <a:endParaRPr lang="en-US"/>
          </a:p>
        </p:txBody>
      </p:sp>
    </p:spTree>
    <p:extLst>
      <p:ext uri="{BB962C8B-B14F-4D97-AF65-F5344CB8AC3E}">
        <p14:creationId xmlns:p14="http://schemas.microsoft.com/office/powerpoint/2010/main" val="106181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ED9668-247C-484E-B667-5E26260DDAAB}" type="slidenum">
              <a:rPr lang="en-US"/>
              <a:pPr>
                <a:defRPr/>
              </a:pPr>
              <a:t>‹Nº›</a:t>
            </a:fld>
            <a:endParaRPr lang="en-US"/>
          </a:p>
        </p:txBody>
      </p:sp>
    </p:spTree>
    <p:extLst>
      <p:ext uri="{BB962C8B-B14F-4D97-AF65-F5344CB8AC3E}">
        <p14:creationId xmlns:p14="http://schemas.microsoft.com/office/powerpoint/2010/main" val="27247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23DE44-BEB4-4574-B36F-99E0BBFD2129}" type="slidenum">
              <a:rPr lang="en-US"/>
              <a:pPr>
                <a:defRPr/>
              </a:pPr>
              <a:t>‹Nº›</a:t>
            </a:fld>
            <a:endParaRPr lang="en-US"/>
          </a:p>
        </p:txBody>
      </p:sp>
    </p:spTree>
    <p:extLst>
      <p:ext uri="{BB962C8B-B14F-4D97-AF65-F5344CB8AC3E}">
        <p14:creationId xmlns:p14="http://schemas.microsoft.com/office/powerpoint/2010/main" val="145862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7288DF-6B53-47E1-8C5E-01A042DE9EE5}" type="slidenum">
              <a:rPr lang="en-US"/>
              <a:pPr>
                <a:defRPr/>
              </a:pPr>
              <a:t>‹Nº›</a:t>
            </a:fld>
            <a:endParaRPr lang="en-US"/>
          </a:p>
        </p:txBody>
      </p:sp>
    </p:spTree>
    <p:extLst>
      <p:ext uri="{BB962C8B-B14F-4D97-AF65-F5344CB8AC3E}">
        <p14:creationId xmlns:p14="http://schemas.microsoft.com/office/powerpoint/2010/main" val="247826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9D3AAB-3694-4CD3-AA05-C1DED38D3A81}" type="slidenum">
              <a:rPr lang="en-US"/>
              <a:pPr>
                <a:defRPr/>
              </a:pPr>
              <a:t>‹Nº›</a:t>
            </a:fld>
            <a:endParaRPr lang="en-US"/>
          </a:p>
        </p:txBody>
      </p:sp>
    </p:spTree>
    <p:extLst>
      <p:ext uri="{BB962C8B-B14F-4D97-AF65-F5344CB8AC3E}">
        <p14:creationId xmlns:p14="http://schemas.microsoft.com/office/powerpoint/2010/main" val="148853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2924E5-A24F-440C-AD11-23079C07FE94}" type="slidenum">
              <a:rPr lang="en-US"/>
              <a:pPr>
                <a:defRPr/>
              </a:pPr>
              <a:t>‹Nº›</a:t>
            </a:fld>
            <a:endParaRPr lang="en-US"/>
          </a:p>
        </p:txBody>
      </p:sp>
    </p:spTree>
    <p:extLst>
      <p:ext uri="{BB962C8B-B14F-4D97-AF65-F5344CB8AC3E}">
        <p14:creationId xmlns:p14="http://schemas.microsoft.com/office/powerpoint/2010/main" val="4892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83E21F-5AE4-4EFC-BE46-7B64D852106E}" type="slidenum">
              <a:rPr lang="en-US"/>
              <a:pPr>
                <a:defRPr/>
              </a:pPr>
              <a:t>‹Nº›</a:t>
            </a:fld>
            <a:endParaRPr lang="en-US"/>
          </a:p>
        </p:txBody>
      </p:sp>
    </p:spTree>
    <p:extLst>
      <p:ext uri="{BB962C8B-B14F-4D97-AF65-F5344CB8AC3E}">
        <p14:creationId xmlns:p14="http://schemas.microsoft.com/office/powerpoint/2010/main" val="255378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095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248B5F4-AFAD-4C0A-B7C5-468ED7018E86}" type="slidenum">
              <a:rPr lang="en-US"/>
              <a:pPr>
                <a:defRPr/>
              </a:pPr>
              <a:t>‹Nº›</a:t>
            </a:fld>
            <a:endParaRPr lang="en-US"/>
          </a:p>
        </p:txBody>
      </p:sp>
      <p:sp>
        <p:nvSpPr>
          <p:cNvPr id="1031" name="AutoShape 7"/>
          <p:cNvSpPr>
            <a:spLocks noChangeArrowheads="1"/>
          </p:cNvSpPr>
          <p:nvPr/>
        </p:nvSpPr>
        <p:spPr bwMode="auto">
          <a:xfrm>
            <a:off x="1122363" y="6070600"/>
            <a:ext cx="547687" cy="444500"/>
          </a:xfrm>
          <a:prstGeom prst="flowChartAlternateProcess">
            <a:avLst/>
          </a:prstGeom>
          <a:solidFill>
            <a:srgbClr val="91B4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AutoShape 8"/>
          <p:cNvSpPr>
            <a:spLocks noChangeArrowheads="1"/>
          </p:cNvSpPr>
          <p:nvPr/>
        </p:nvSpPr>
        <p:spPr bwMode="auto">
          <a:xfrm>
            <a:off x="1808163" y="6070600"/>
            <a:ext cx="547687" cy="444500"/>
          </a:xfrm>
          <a:prstGeom prst="flowChartAlternateProcess">
            <a:avLst/>
          </a:prstGeom>
          <a:solidFill>
            <a:srgbClr val="7DA0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AutoShape 9"/>
          <p:cNvSpPr>
            <a:spLocks noChangeArrowheads="1"/>
          </p:cNvSpPr>
          <p:nvPr/>
        </p:nvSpPr>
        <p:spPr bwMode="auto">
          <a:xfrm>
            <a:off x="2493963" y="6070600"/>
            <a:ext cx="6262687" cy="444500"/>
          </a:xfrm>
          <a:prstGeom prst="flowChartAlternateProcess">
            <a:avLst/>
          </a:prstGeom>
          <a:solidFill>
            <a:srgbClr val="69A0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AutoShape 10"/>
          <p:cNvSpPr>
            <a:spLocks noChangeArrowheads="1"/>
          </p:cNvSpPr>
          <p:nvPr/>
        </p:nvSpPr>
        <p:spPr bwMode="auto">
          <a:xfrm>
            <a:off x="457200" y="1066800"/>
            <a:ext cx="8305800" cy="152400"/>
          </a:xfrm>
          <a:prstGeom prst="flowChartAlternateProcess">
            <a:avLst/>
          </a:prstGeom>
          <a:solidFill>
            <a:srgbClr val="91B4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7" descr="working_master_medium"/>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685" y="6070600"/>
            <a:ext cx="1060731" cy="6288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Verdana" pitchFamily="34" charset="0"/>
        </a:defRPr>
      </a:lvl2pPr>
      <a:lvl3pPr algn="l" rtl="0" eaLnBrk="0" fontAlgn="base" hangingPunct="0">
        <a:spcBef>
          <a:spcPct val="0"/>
        </a:spcBef>
        <a:spcAft>
          <a:spcPct val="0"/>
        </a:spcAft>
        <a:defRPr sz="3400" b="1">
          <a:solidFill>
            <a:schemeClr val="tx2"/>
          </a:solidFill>
          <a:latin typeface="Verdana" pitchFamily="34" charset="0"/>
        </a:defRPr>
      </a:lvl3pPr>
      <a:lvl4pPr algn="l" rtl="0" eaLnBrk="0" fontAlgn="base" hangingPunct="0">
        <a:spcBef>
          <a:spcPct val="0"/>
        </a:spcBef>
        <a:spcAft>
          <a:spcPct val="0"/>
        </a:spcAft>
        <a:defRPr sz="3400" b="1">
          <a:solidFill>
            <a:schemeClr val="tx2"/>
          </a:solidFill>
          <a:latin typeface="Verdana" pitchFamily="34" charset="0"/>
        </a:defRPr>
      </a:lvl4pPr>
      <a:lvl5pPr algn="l" rtl="0" eaLnBrk="0" fontAlgn="base" hangingPunct="0">
        <a:spcBef>
          <a:spcPct val="0"/>
        </a:spcBef>
        <a:spcAft>
          <a:spcPct val="0"/>
        </a:spcAft>
        <a:defRPr sz="3400" b="1">
          <a:solidFill>
            <a:schemeClr val="tx2"/>
          </a:solidFill>
          <a:latin typeface="Verdana" pitchFamily="34" charset="0"/>
        </a:defRPr>
      </a:lvl5pPr>
      <a:lvl6pPr marL="457200" algn="l" rtl="0" fontAlgn="base">
        <a:spcBef>
          <a:spcPct val="0"/>
        </a:spcBef>
        <a:spcAft>
          <a:spcPct val="0"/>
        </a:spcAft>
        <a:defRPr sz="3800" b="1">
          <a:solidFill>
            <a:schemeClr val="tx2"/>
          </a:solidFill>
          <a:latin typeface="Verdana" pitchFamily="34" charset="0"/>
        </a:defRPr>
      </a:lvl6pPr>
      <a:lvl7pPr marL="914400" algn="l" rtl="0" fontAlgn="base">
        <a:spcBef>
          <a:spcPct val="0"/>
        </a:spcBef>
        <a:spcAft>
          <a:spcPct val="0"/>
        </a:spcAft>
        <a:defRPr sz="3800" b="1">
          <a:solidFill>
            <a:schemeClr val="tx2"/>
          </a:solidFill>
          <a:latin typeface="Verdana" pitchFamily="34" charset="0"/>
        </a:defRPr>
      </a:lvl7pPr>
      <a:lvl8pPr marL="1371600" algn="l" rtl="0" fontAlgn="base">
        <a:spcBef>
          <a:spcPct val="0"/>
        </a:spcBef>
        <a:spcAft>
          <a:spcPct val="0"/>
        </a:spcAft>
        <a:defRPr sz="3800" b="1">
          <a:solidFill>
            <a:schemeClr val="tx2"/>
          </a:solidFill>
          <a:latin typeface="Verdana" pitchFamily="34" charset="0"/>
        </a:defRPr>
      </a:lvl8pPr>
      <a:lvl9pPr marL="1828800" algn="l" rtl="0" fontAlgn="base">
        <a:spcBef>
          <a:spcPct val="0"/>
        </a:spcBef>
        <a:spcAft>
          <a:spcPct val="0"/>
        </a:spcAft>
        <a:defRPr sz="38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2"/>
          <p:cNvSpPr>
            <a:spLocks noGrp="1"/>
          </p:cNvSpPr>
          <p:nvPr>
            <p:ph type="ctrTitle"/>
          </p:nvPr>
        </p:nvSpPr>
        <p:spPr>
          <a:xfrm>
            <a:off x="683568" y="1412779"/>
            <a:ext cx="7772400" cy="1470025"/>
          </a:xfrm>
        </p:spPr>
        <p:txBody>
          <a:bodyPr/>
          <a:lstStyle/>
          <a:p>
            <a:pPr algn="ctr"/>
            <a:r>
              <a:rPr lang="en-US" dirty="0" smtClean="0"/>
              <a:t>Case Study - Causes of Insolvency</a:t>
            </a:r>
            <a:endParaRPr lang="en-GB" dirty="0" smtClean="0">
              <a:ea typeface="ＭＳ Ｐゴシック" pitchFamily="34" charset="-128"/>
            </a:endParaRPr>
          </a:p>
        </p:txBody>
      </p:sp>
      <p:sp>
        <p:nvSpPr>
          <p:cNvPr id="101378" name="Subtitle 1"/>
          <p:cNvSpPr>
            <a:spLocks noGrp="1"/>
          </p:cNvSpPr>
          <p:nvPr>
            <p:ph type="subTitle" idx="1"/>
          </p:nvPr>
        </p:nvSpPr>
        <p:spPr>
          <a:xfrm>
            <a:off x="914400" y="3212976"/>
            <a:ext cx="7315200" cy="1752600"/>
          </a:xfrm>
        </p:spPr>
        <p:txBody>
          <a:bodyPr/>
          <a:lstStyle/>
          <a:p>
            <a:r>
              <a:rPr lang="en-US" sz="2200" b="1" i="1" dirty="0" smtClean="0"/>
              <a:t>ASSAL Conference</a:t>
            </a:r>
          </a:p>
          <a:p>
            <a:r>
              <a:rPr lang="en-US" sz="2200" b="1" i="1" dirty="0" smtClean="0"/>
              <a:t>Nov. 20, 2014</a:t>
            </a:r>
          </a:p>
          <a:p>
            <a:endParaRPr lang="en-US" sz="1800" dirty="0" smtClean="0"/>
          </a:p>
          <a:p>
            <a:r>
              <a:rPr lang="en-US" sz="1800" dirty="0" smtClean="0"/>
              <a:t>David </a:t>
            </a:r>
            <a:r>
              <a:rPr lang="en-US" sz="1800" dirty="0" err="1"/>
              <a:t>Altmaier</a:t>
            </a:r>
            <a:endParaRPr lang="en-US" sz="1800" dirty="0"/>
          </a:p>
          <a:p>
            <a:r>
              <a:rPr lang="en-US" sz="1800" dirty="0"/>
              <a:t>Florida Office of Insurance Regulation</a:t>
            </a:r>
          </a:p>
          <a:p>
            <a:r>
              <a:rPr lang="en-US" sz="2200" b="1" i="1" dirty="0" smtClean="0"/>
              <a:t> </a:t>
            </a:r>
            <a:endParaRPr lang="en-GB" sz="2200" dirty="0">
              <a:ea typeface="ＭＳ Ｐゴシック" pitchFamily="34" charset="-128"/>
            </a:endParaRPr>
          </a:p>
        </p:txBody>
      </p:sp>
    </p:spTree>
    <p:extLst>
      <p:ext uri="{BB962C8B-B14F-4D97-AF65-F5344CB8AC3E}">
        <p14:creationId xmlns:p14="http://schemas.microsoft.com/office/powerpoint/2010/main" val="331666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Deficient Reserves</a:t>
            </a:r>
            <a:endParaRPr lang="en-US" dirty="0"/>
          </a:p>
        </p:txBody>
      </p:sp>
      <p:sp>
        <p:nvSpPr>
          <p:cNvPr id="5" name="Content Placeholder 2"/>
          <p:cNvSpPr>
            <a:spLocks noGrp="1"/>
          </p:cNvSpPr>
          <p:nvPr>
            <p:ph idx="1"/>
          </p:nvPr>
        </p:nvSpPr>
        <p:spPr/>
        <p:txBody>
          <a:bodyPr/>
          <a:lstStyle/>
          <a:p>
            <a:r>
              <a:rPr lang="en-US" dirty="0" smtClean="0"/>
              <a:t>Reserving Risk – Actual losses or other contractual payments reflected in reported reserves or other liabilities will be greater than estimated</a:t>
            </a:r>
          </a:p>
          <a:p>
            <a:pPr lvl="1"/>
            <a:r>
              <a:rPr lang="en-US" dirty="0" smtClean="0"/>
              <a:t>Focus on reserve estimates and actuarial processes supporting estimates</a:t>
            </a:r>
          </a:p>
          <a:p>
            <a:pPr lvl="1"/>
            <a:r>
              <a:rPr lang="en-US" dirty="0" smtClean="0"/>
              <a:t>Largest risk area impacting most insurers</a:t>
            </a:r>
            <a:endParaRPr lang="en-US" dirty="0"/>
          </a:p>
        </p:txBody>
      </p:sp>
      <p:pic>
        <p:nvPicPr>
          <p:cNvPr id="6" name="Picture 2" descr="C:\Users\Bjenson\AppData\Local\Microsoft\Windows\Temporary Internet Files\Content.IE5\4PMQMV7M\MC9002419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599" y="4419600"/>
            <a:ext cx="1234263" cy="15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Deficient Reserves</a:t>
            </a:r>
          </a:p>
        </p:txBody>
      </p:sp>
      <p:sp>
        <p:nvSpPr>
          <p:cNvPr id="5" name="Content Placeholder 2"/>
          <p:cNvSpPr>
            <a:spLocks noGrp="1"/>
          </p:cNvSpPr>
          <p:nvPr>
            <p:ph idx="1"/>
          </p:nvPr>
        </p:nvSpPr>
        <p:spPr/>
        <p:txBody>
          <a:bodyPr/>
          <a:lstStyle/>
          <a:p>
            <a:r>
              <a:rPr lang="en-US" dirty="0" smtClean="0"/>
              <a:t>Reserving risks vary significantly based on industry type:</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86594945"/>
              </p:ext>
            </p:extLst>
          </p:nvPr>
        </p:nvGraphicFramePr>
        <p:xfrm>
          <a:off x="609600" y="2590800"/>
          <a:ext cx="8229600" cy="3302000"/>
        </p:xfrm>
        <a:graphic>
          <a:graphicData uri="http://schemas.openxmlformats.org/drawingml/2006/table">
            <a:tbl>
              <a:tblPr firstRow="1" bandRow="1">
                <a:tableStyleId>{5C22544A-7EE6-4342-B048-85BDC9FD1C3A}</a:tableStyleId>
              </a:tblPr>
              <a:tblGrid>
                <a:gridCol w="4114800"/>
                <a:gridCol w="4114800"/>
              </a:tblGrid>
              <a:tr h="416560">
                <a:tc>
                  <a:txBody>
                    <a:bodyPr/>
                    <a:lstStyle/>
                    <a:p>
                      <a:pPr algn="ctr"/>
                      <a:r>
                        <a:rPr lang="en-US" dirty="0" smtClean="0">
                          <a:solidFill>
                            <a:schemeClr val="tx1"/>
                          </a:solidFill>
                        </a:rPr>
                        <a:t>Life/Annuity Reserves</a:t>
                      </a:r>
                      <a:endParaRPr lang="en-US" dirty="0">
                        <a:solidFill>
                          <a:schemeClr val="tx1"/>
                        </a:solidFill>
                      </a:endParaRPr>
                    </a:p>
                  </a:txBody>
                  <a:tcPr/>
                </a:tc>
                <a:tc>
                  <a:txBody>
                    <a:bodyPr/>
                    <a:lstStyle/>
                    <a:p>
                      <a:pPr algn="ctr"/>
                      <a:r>
                        <a:rPr lang="en-US" dirty="0" smtClean="0">
                          <a:solidFill>
                            <a:schemeClr val="tx1"/>
                          </a:solidFill>
                        </a:rPr>
                        <a:t>P&amp;C/Health Reserves</a:t>
                      </a:r>
                      <a:endParaRPr lang="en-US" dirty="0">
                        <a:solidFill>
                          <a:schemeClr val="tx1"/>
                        </a:solidFill>
                      </a:endParaRPr>
                    </a:p>
                  </a:txBody>
                  <a:tcPr/>
                </a:tc>
              </a:tr>
              <a:tr h="416560">
                <a:tc>
                  <a:txBody>
                    <a:bodyPr/>
                    <a:lstStyle/>
                    <a:p>
                      <a:r>
                        <a:rPr lang="en-US" dirty="0" smtClean="0"/>
                        <a:t>Largely</a:t>
                      </a:r>
                      <a:r>
                        <a:rPr lang="en-US" baseline="0" dirty="0" smtClean="0"/>
                        <a:t> based on policies in force</a:t>
                      </a:r>
                      <a:endParaRPr lang="en-US" dirty="0"/>
                    </a:p>
                  </a:txBody>
                  <a:tcPr/>
                </a:tc>
                <a:tc>
                  <a:txBody>
                    <a:bodyPr/>
                    <a:lstStyle/>
                    <a:p>
                      <a:r>
                        <a:rPr lang="en-US" dirty="0" smtClean="0"/>
                        <a:t>Largely based on historical claim results</a:t>
                      </a:r>
                      <a:endParaRPr lang="en-US" dirty="0"/>
                    </a:p>
                  </a:txBody>
                  <a:tcPr/>
                </a:tc>
              </a:tr>
              <a:tr h="416560">
                <a:tc>
                  <a:txBody>
                    <a:bodyPr/>
                    <a:lstStyle/>
                    <a:p>
                      <a:r>
                        <a:rPr lang="en-US" dirty="0" smtClean="0"/>
                        <a:t>Long-term</a:t>
                      </a:r>
                      <a:r>
                        <a:rPr lang="en-US" baseline="0" dirty="0" smtClean="0"/>
                        <a:t> in nature</a:t>
                      </a:r>
                      <a:endParaRPr lang="en-US" dirty="0"/>
                    </a:p>
                  </a:txBody>
                  <a:tcPr/>
                </a:tc>
                <a:tc>
                  <a:txBody>
                    <a:bodyPr/>
                    <a:lstStyle/>
                    <a:p>
                      <a:r>
                        <a:rPr lang="en-US" dirty="0" smtClean="0"/>
                        <a:t>Typically shorter-term in nature</a:t>
                      </a:r>
                      <a:endParaRPr lang="en-US" dirty="0"/>
                    </a:p>
                  </a:txBody>
                  <a:tcPr/>
                </a:tc>
              </a:tr>
              <a:tr h="416560">
                <a:tc>
                  <a:txBody>
                    <a:bodyPr/>
                    <a:lstStyle/>
                    <a:p>
                      <a:r>
                        <a:rPr lang="en-US" dirty="0" smtClean="0"/>
                        <a:t>Significantly impacted by interest rate changes</a:t>
                      </a:r>
                      <a:endParaRPr lang="en-US" dirty="0"/>
                    </a:p>
                  </a:txBody>
                  <a:tcPr/>
                </a:tc>
                <a:tc>
                  <a:txBody>
                    <a:bodyPr/>
                    <a:lstStyle/>
                    <a:p>
                      <a:r>
                        <a:rPr lang="en-US" dirty="0" smtClean="0"/>
                        <a:t>Significantly impacted by catastrophic events or changes in frequency/severity</a:t>
                      </a:r>
                      <a:endParaRPr lang="en-US" dirty="0"/>
                    </a:p>
                  </a:txBody>
                  <a:tcPr/>
                </a:tc>
              </a:tr>
              <a:tr h="416560">
                <a:tc>
                  <a:txBody>
                    <a:bodyPr/>
                    <a:lstStyle/>
                    <a:p>
                      <a:r>
                        <a:rPr lang="en-US" dirty="0" smtClean="0"/>
                        <a:t>Subject to significant risks related to asset/liability matching &amp; liquidity</a:t>
                      </a:r>
                      <a:endParaRPr lang="en-US" dirty="0"/>
                    </a:p>
                  </a:txBody>
                  <a:tcPr/>
                </a:tc>
                <a:tc>
                  <a:txBody>
                    <a:bodyPr/>
                    <a:lstStyle/>
                    <a:p>
                      <a:r>
                        <a:rPr lang="en-US" dirty="0" smtClean="0"/>
                        <a:t>Subject to significant risks related to reinsurance coverage </a:t>
                      </a:r>
                      <a:endParaRPr lang="en-US" dirty="0"/>
                    </a:p>
                  </a:txBody>
                  <a:tcPr/>
                </a:tc>
              </a:tr>
            </a:tbl>
          </a:graphicData>
        </a:graphic>
      </p:graphicFrame>
    </p:spTree>
    <p:extLst>
      <p:ext uri="{BB962C8B-B14F-4D97-AF65-F5344CB8AC3E}">
        <p14:creationId xmlns:p14="http://schemas.microsoft.com/office/powerpoint/2010/main" val="129239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 Deficient Reserves</a:t>
            </a:r>
          </a:p>
        </p:txBody>
      </p:sp>
      <p:sp>
        <p:nvSpPr>
          <p:cNvPr id="5" name="Rectangle 3"/>
          <p:cNvSpPr>
            <a:spLocks noGrp="1" noChangeArrowheads="1"/>
          </p:cNvSpPr>
          <p:nvPr>
            <p:ph idx="1"/>
          </p:nvPr>
        </p:nvSpPr>
        <p:spPr/>
        <p:txBody>
          <a:bodyPr/>
          <a:lstStyle/>
          <a:p>
            <a:r>
              <a:rPr lang="en-US" dirty="0" smtClean="0"/>
              <a:t>Causes of Deficient Loss Reserves:</a:t>
            </a:r>
          </a:p>
          <a:p>
            <a:pPr lvl="1"/>
            <a:r>
              <a:rPr lang="en-US" dirty="0" smtClean="0"/>
              <a:t>Lack of sufficient expertise</a:t>
            </a:r>
          </a:p>
          <a:p>
            <a:pPr lvl="1"/>
            <a:r>
              <a:rPr lang="en-US" dirty="0" smtClean="0"/>
              <a:t>Lack of sufficient historical data/trends</a:t>
            </a:r>
          </a:p>
          <a:p>
            <a:pPr lvl="1"/>
            <a:r>
              <a:rPr lang="en-US" dirty="0" smtClean="0"/>
              <a:t>Unchallenged reserve methodologies</a:t>
            </a:r>
          </a:p>
          <a:p>
            <a:pPr lvl="1"/>
            <a:r>
              <a:rPr lang="en-US" dirty="0" smtClean="0"/>
              <a:t>Known misstatement</a:t>
            </a:r>
          </a:p>
          <a:p>
            <a:pPr lvl="1"/>
            <a:r>
              <a:rPr lang="en-US" dirty="0" smtClean="0"/>
              <a:t>Consideration of exposure to catastrophe</a:t>
            </a:r>
          </a:p>
          <a:p>
            <a:pPr lvl="1"/>
            <a:r>
              <a:rPr lang="en-US" dirty="0" smtClean="0"/>
              <a:t>Consideration of line of business</a:t>
            </a:r>
          </a:p>
          <a:p>
            <a:endParaRPr lang="en-US" dirty="0" smtClean="0"/>
          </a:p>
        </p:txBody>
      </p:sp>
    </p:spTree>
    <p:extLst>
      <p:ext uri="{BB962C8B-B14F-4D97-AF65-F5344CB8AC3E}">
        <p14:creationId xmlns:p14="http://schemas.microsoft.com/office/powerpoint/2010/main" val="120106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Deficient Reserves</a:t>
            </a:r>
            <a:endParaRPr lang="en-US" dirty="0"/>
          </a:p>
        </p:txBody>
      </p:sp>
      <p:sp>
        <p:nvSpPr>
          <p:cNvPr id="4" name="Content Placeholder 3"/>
          <p:cNvSpPr>
            <a:spLocks noGrp="1"/>
          </p:cNvSpPr>
          <p:nvPr>
            <p:ph sz="quarter" idx="1"/>
          </p:nvPr>
        </p:nvSpPr>
        <p:spPr>
          <a:xfrm>
            <a:off x="457200" y="1600200"/>
            <a:ext cx="8229600" cy="4525963"/>
          </a:xfrm>
        </p:spPr>
        <p:txBody>
          <a:bodyPr/>
          <a:lstStyle/>
          <a:p>
            <a:r>
              <a:rPr lang="en-US" dirty="0"/>
              <a:t>Insurer Insolvencies</a:t>
            </a:r>
            <a:endParaRPr lang="en-US" dirty="0" smtClean="0"/>
          </a:p>
          <a:p>
            <a:pPr lvl="1"/>
            <a:r>
              <a:rPr lang="en-US" dirty="0" smtClean="0"/>
              <a:t>Paula Insurance Company</a:t>
            </a:r>
          </a:p>
          <a:p>
            <a:pPr lvl="1"/>
            <a:r>
              <a:rPr lang="en-US" dirty="0" smtClean="0"/>
              <a:t>Atlantic Mutual Insurance Company</a:t>
            </a:r>
          </a:p>
          <a:p>
            <a:pPr lvl="1"/>
            <a:r>
              <a:rPr lang="en-US" dirty="0" smtClean="0"/>
              <a:t>Majestic Insurance Company</a:t>
            </a:r>
          </a:p>
          <a:p>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173579"/>
            <a:ext cx="2143424" cy="60015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4386407"/>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4738711"/>
            <a:ext cx="2210109" cy="866896"/>
          </a:xfrm>
          <a:prstGeom prst="rect">
            <a:avLst/>
          </a:prstGeom>
        </p:spPr>
      </p:pic>
    </p:spTree>
    <p:extLst>
      <p:ext uri="{BB962C8B-B14F-4D97-AF65-F5344CB8AC3E}">
        <p14:creationId xmlns:p14="http://schemas.microsoft.com/office/powerpoint/2010/main" val="2562308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 Deficient Reserves</a:t>
            </a:r>
            <a:endParaRPr lang="en-US" dirty="0"/>
          </a:p>
        </p:txBody>
      </p:sp>
      <p:sp>
        <p:nvSpPr>
          <p:cNvPr id="7" name="Rectangle 3"/>
          <p:cNvSpPr>
            <a:spLocks noGrp="1" noChangeArrowheads="1"/>
          </p:cNvSpPr>
          <p:nvPr>
            <p:ph idx="1"/>
          </p:nvPr>
        </p:nvSpPr>
        <p:spPr/>
        <p:txBody>
          <a:bodyPr/>
          <a:lstStyle/>
          <a:p>
            <a:r>
              <a:rPr lang="en-US" dirty="0" smtClean="0"/>
              <a:t>U.S. Reserve Analysis Tools</a:t>
            </a:r>
          </a:p>
          <a:p>
            <a:pPr lvl="1"/>
            <a:r>
              <a:rPr lang="en-US" dirty="0" smtClean="0"/>
              <a:t>Financial Statement Pages</a:t>
            </a:r>
          </a:p>
          <a:p>
            <a:pPr lvl="1"/>
            <a:r>
              <a:rPr lang="en-US" dirty="0" smtClean="0"/>
              <a:t>IRIS Ratios</a:t>
            </a:r>
          </a:p>
          <a:p>
            <a:pPr lvl="1"/>
            <a:r>
              <a:rPr lang="en-US" dirty="0" smtClean="0"/>
              <a:t>Scoring System</a:t>
            </a:r>
          </a:p>
          <a:p>
            <a:pPr lvl="1"/>
            <a:r>
              <a:rPr lang="en-US" dirty="0" smtClean="0"/>
              <a:t>Financial Profile Report</a:t>
            </a:r>
          </a:p>
          <a:p>
            <a:pPr lvl="1"/>
            <a:r>
              <a:rPr lang="en-US" dirty="0" smtClean="0"/>
              <a:t>Loss Reserve Projections</a:t>
            </a:r>
          </a:p>
          <a:p>
            <a:pPr lvl="1"/>
            <a:r>
              <a:rPr lang="en-US" dirty="0" smtClean="0"/>
              <a:t>Bright Line Indicator</a:t>
            </a:r>
          </a:p>
          <a:p>
            <a:pPr marL="0" indent="0">
              <a:buNone/>
            </a:pPr>
            <a:endParaRPr lang="en-US" dirty="0" smtClean="0"/>
          </a:p>
        </p:txBody>
      </p:sp>
    </p:spTree>
    <p:extLst>
      <p:ext uri="{BB962C8B-B14F-4D97-AF65-F5344CB8AC3E}">
        <p14:creationId xmlns:p14="http://schemas.microsoft.com/office/powerpoint/2010/main" val="2619260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219200" y="1993900"/>
            <a:ext cx="6512511" cy="3683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000" dirty="0" smtClean="0">
                <a:effectLst/>
              </a:rPr>
              <a:t>Schedule P – Part 1</a:t>
            </a:r>
            <a:endParaRPr lang="en-US" sz="2000" dirty="0">
              <a:effectLst/>
            </a:endParaRPr>
          </a:p>
        </p:txBody>
      </p:sp>
      <p:grpSp>
        <p:nvGrpSpPr>
          <p:cNvPr id="7" name="Group 6"/>
          <p:cNvGrpSpPr/>
          <p:nvPr/>
        </p:nvGrpSpPr>
        <p:grpSpPr>
          <a:xfrm>
            <a:off x="25400" y="2362200"/>
            <a:ext cx="9144000" cy="3390901"/>
            <a:chOff x="-1230" y="495299"/>
            <a:chExt cx="9144000" cy="2552701"/>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 y="495299"/>
              <a:ext cx="9144000" cy="2552701"/>
            </a:xfrm>
            <a:prstGeom prst="rect">
              <a:avLst/>
            </a:prstGeom>
          </p:spPr>
        </p:pic>
        <p:sp>
          <p:nvSpPr>
            <p:cNvPr id="10" name="Oval 9"/>
            <p:cNvSpPr/>
            <p:nvPr/>
          </p:nvSpPr>
          <p:spPr>
            <a:xfrm>
              <a:off x="4796554" y="1892188"/>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p:txBody>
          <a:bodyPr/>
          <a:lstStyle/>
          <a:p>
            <a:r>
              <a:rPr lang="en-US" dirty="0" smtClean="0"/>
              <a:t>1. Deficient Reserves</a:t>
            </a:r>
            <a:endParaRPr lang="en-US" dirty="0"/>
          </a:p>
        </p:txBody>
      </p:sp>
      <p:sp>
        <p:nvSpPr>
          <p:cNvPr id="6" name="TextBox 5"/>
          <p:cNvSpPr txBox="1"/>
          <p:nvPr/>
        </p:nvSpPr>
        <p:spPr>
          <a:xfrm>
            <a:off x="520700" y="1447800"/>
            <a:ext cx="7772400" cy="461665"/>
          </a:xfrm>
          <a:prstGeom prst="rect">
            <a:avLst/>
          </a:prstGeom>
          <a:noFill/>
        </p:spPr>
        <p:txBody>
          <a:bodyPr wrap="square" rtlCol="0">
            <a:spAutoFit/>
          </a:bodyPr>
          <a:lstStyle/>
          <a:p>
            <a:r>
              <a:rPr lang="en-US" sz="2400" b="1" dirty="0" smtClean="0"/>
              <a:t>Financial Statement Pages</a:t>
            </a:r>
            <a:endParaRPr lang="en-US" sz="2400" b="1" dirty="0"/>
          </a:p>
        </p:txBody>
      </p:sp>
    </p:spTree>
    <p:extLst>
      <p:ext uri="{BB962C8B-B14F-4D97-AF65-F5344CB8AC3E}">
        <p14:creationId xmlns:p14="http://schemas.microsoft.com/office/powerpoint/2010/main" val="2205676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708" y="1905000"/>
            <a:ext cx="9144000" cy="3771900"/>
            <a:chOff x="11308" y="495300"/>
            <a:chExt cx="9144000" cy="331470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 y="495300"/>
              <a:ext cx="9144000" cy="3314700"/>
            </a:xfrm>
            <a:prstGeom prst="rect">
              <a:avLst/>
            </a:prstGeom>
          </p:spPr>
        </p:pic>
        <p:sp>
          <p:nvSpPr>
            <p:cNvPr id="3" name="Oval 2"/>
            <p:cNvSpPr/>
            <p:nvPr/>
          </p:nvSpPr>
          <p:spPr>
            <a:xfrm>
              <a:off x="8561246" y="24384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585522" y="357668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p:txBody>
          <a:bodyPr/>
          <a:lstStyle/>
          <a:p>
            <a:r>
              <a:rPr lang="en-US" dirty="0" smtClean="0"/>
              <a:t>1. Deficient Reserves</a:t>
            </a:r>
            <a:endParaRPr lang="en-US" dirty="0"/>
          </a:p>
        </p:txBody>
      </p:sp>
      <p:sp>
        <p:nvSpPr>
          <p:cNvPr id="10" name="TextBox 9"/>
          <p:cNvSpPr txBox="1"/>
          <p:nvPr/>
        </p:nvSpPr>
        <p:spPr>
          <a:xfrm>
            <a:off x="520700" y="1447800"/>
            <a:ext cx="7772400" cy="461665"/>
          </a:xfrm>
          <a:prstGeom prst="rect">
            <a:avLst/>
          </a:prstGeom>
          <a:noFill/>
        </p:spPr>
        <p:txBody>
          <a:bodyPr wrap="square" rtlCol="0">
            <a:spAutoFit/>
          </a:bodyPr>
          <a:lstStyle/>
          <a:p>
            <a:r>
              <a:rPr lang="en-US" sz="2400" b="1" dirty="0" smtClean="0"/>
              <a:t>Financial Statement Pages</a:t>
            </a:r>
            <a:endParaRPr lang="en-US" sz="2400" b="1" dirty="0"/>
          </a:p>
        </p:txBody>
      </p:sp>
    </p:spTree>
    <p:extLst>
      <p:ext uri="{BB962C8B-B14F-4D97-AF65-F5344CB8AC3E}">
        <p14:creationId xmlns:p14="http://schemas.microsoft.com/office/powerpoint/2010/main" val="220200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752600"/>
            <a:ext cx="9155464" cy="2965052"/>
            <a:chOff x="-4720" y="1149748"/>
            <a:chExt cx="9155464" cy="2965052"/>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 y="1447800"/>
              <a:ext cx="9144000" cy="26670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 y="1149748"/>
              <a:ext cx="9155464" cy="298052"/>
            </a:xfrm>
            <a:prstGeom prst="rect">
              <a:avLst/>
            </a:prstGeom>
          </p:spPr>
        </p:pic>
      </p:grpSp>
      <p:sp>
        <p:nvSpPr>
          <p:cNvPr id="9" name="Rectangle 8"/>
          <p:cNvSpPr/>
          <p:nvPr/>
        </p:nvSpPr>
        <p:spPr>
          <a:xfrm>
            <a:off x="157120" y="4095352"/>
            <a:ext cx="8998344" cy="60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1. Deficient Reserves</a:t>
            </a:r>
            <a:endParaRPr lang="en-US" dirty="0"/>
          </a:p>
        </p:txBody>
      </p:sp>
      <p:sp>
        <p:nvSpPr>
          <p:cNvPr id="10" name="TextBox 9"/>
          <p:cNvSpPr txBox="1"/>
          <p:nvPr/>
        </p:nvSpPr>
        <p:spPr>
          <a:xfrm>
            <a:off x="520700" y="1290935"/>
            <a:ext cx="7772400" cy="461665"/>
          </a:xfrm>
          <a:prstGeom prst="rect">
            <a:avLst/>
          </a:prstGeom>
          <a:noFill/>
        </p:spPr>
        <p:txBody>
          <a:bodyPr wrap="square" rtlCol="0">
            <a:spAutoFit/>
          </a:bodyPr>
          <a:lstStyle/>
          <a:p>
            <a:r>
              <a:rPr lang="en-US" sz="2400" b="1" dirty="0" smtClean="0"/>
              <a:t>IRIS Ratios</a:t>
            </a:r>
            <a:endParaRPr lang="en-US" sz="2400" b="1" dirty="0"/>
          </a:p>
        </p:txBody>
      </p:sp>
    </p:spTree>
    <p:extLst>
      <p:ext uri="{BB962C8B-B14F-4D97-AF65-F5344CB8AC3E}">
        <p14:creationId xmlns:p14="http://schemas.microsoft.com/office/powerpoint/2010/main" val="2618426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p:txBody>
          <a:bodyPr/>
          <a:lstStyle/>
          <a:p>
            <a:r>
              <a:rPr lang="en-US" dirty="0" smtClean="0"/>
              <a:t>1. Deficient Reserves</a:t>
            </a:r>
          </a:p>
        </p:txBody>
      </p:sp>
      <p:sp>
        <p:nvSpPr>
          <p:cNvPr id="6" name="Content Placeholder 5"/>
          <p:cNvSpPr>
            <a:spLocks noGrp="1"/>
          </p:cNvSpPr>
          <p:nvPr>
            <p:ph idx="1"/>
          </p:nvPr>
        </p:nvSpPr>
        <p:spPr>
          <a:xfrm>
            <a:off x="495300" y="1371600"/>
            <a:ext cx="8229600" cy="381000"/>
          </a:xfrm>
        </p:spPr>
        <p:txBody>
          <a:bodyPr/>
          <a:lstStyle/>
          <a:p>
            <a:pPr marL="0" indent="0">
              <a:buNone/>
            </a:pPr>
            <a:r>
              <a:rPr lang="en-US" sz="2400" b="1" dirty="0" smtClean="0">
                <a:latin typeface="Arial" panose="020B0604020202020204" pitchFamily="34" charset="0"/>
                <a:cs typeface="Arial" panose="020B0604020202020204" pitchFamily="34" charset="0"/>
              </a:rPr>
              <a:t>Financial Profile Report</a:t>
            </a:r>
            <a:endParaRPr lang="en-US" sz="2400" b="1" dirty="0">
              <a:latin typeface="Arial" panose="020B0604020202020204" pitchFamily="34" charset="0"/>
              <a:cs typeface="Arial" panose="020B0604020202020204" pitchFamily="34" charset="0"/>
            </a:endParaRPr>
          </a:p>
        </p:txBody>
      </p:sp>
      <p:grpSp>
        <p:nvGrpSpPr>
          <p:cNvPr id="3" name="Group 2"/>
          <p:cNvGrpSpPr/>
          <p:nvPr/>
        </p:nvGrpSpPr>
        <p:grpSpPr>
          <a:xfrm>
            <a:off x="437017" y="2057400"/>
            <a:ext cx="8097382" cy="3524742"/>
            <a:chOff x="515890" y="838200"/>
            <a:chExt cx="8097382" cy="3524742"/>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1" y="838200"/>
              <a:ext cx="8097381" cy="3524742"/>
            </a:xfrm>
            <a:prstGeom prst="rect">
              <a:avLst/>
            </a:prstGeom>
          </p:spPr>
        </p:pic>
        <p:sp>
          <p:nvSpPr>
            <p:cNvPr id="9" name="Rectangle 8"/>
            <p:cNvSpPr/>
            <p:nvPr/>
          </p:nvSpPr>
          <p:spPr>
            <a:xfrm>
              <a:off x="515890" y="3124200"/>
              <a:ext cx="8018509" cy="372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15891" y="3496434"/>
              <a:ext cx="8018509" cy="866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3"/>
          <p:cNvSpPr txBox="1">
            <a:spLocks noChangeArrowheads="1"/>
          </p:cNvSpPr>
          <p:nvPr/>
        </p:nvSpPr>
        <p:spPr>
          <a:xfrm>
            <a:off x="228600" y="4495800"/>
            <a:ext cx="8763000" cy="1656858"/>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760" lvl="1" indent="0">
              <a:lnSpc>
                <a:spcPct val="90000"/>
              </a:lnSpc>
              <a:buNone/>
              <a:defRPr/>
            </a:pPr>
            <a:endParaRPr lang="en-US" dirty="0" smtClean="0"/>
          </a:p>
          <a:p>
            <a:pPr marL="365760" lvl="1" indent="0">
              <a:lnSpc>
                <a:spcPct val="90000"/>
              </a:lnSpc>
              <a:buNone/>
              <a:defRPr/>
            </a:pPr>
            <a:endParaRPr lang="en-US" dirty="0" smtClean="0"/>
          </a:p>
          <a:p>
            <a:pPr lvl="1">
              <a:lnSpc>
                <a:spcPct val="90000"/>
              </a:lnSpc>
              <a:defRPr/>
            </a:pPr>
            <a:endParaRPr lang="en-US" dirty="0" smtClean="0"/>
          </a:p>
          <a:p>
            <a:pPr lvl="2">
              <a:lnSpc>
                <a:spcPct val="90000"/>
              </a:lnSpc>
              <a:buFont typeface="Wingdings" pitchFamily="2" charset="2"/>
              <a:buNone/>
              <a:defRPr/>
            </a:pPr>
            <a:endParaRPr lang="en-US" sz="2000" dirty="0" smtClean="0"/>
          </a:p>
        </p:txBody>
      </p:sp>
    </p:spTree>
    <p:extLst>
      <p:ext uri="{BB962C8B-B14F-4D97-AF65-F5344CB8AC3E}">
        <p14:creationId xmlns:p14="http://schemas.microsoft.com/office/powerpoint/2010/main" val="76112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3477" y="1774230"/>
            <a:ext cx="8964323" cy="4191000"/>
            <a:chOff x="-26973" y="577906"/>
            <a:chExt cx="9144000" cy="4527494"/>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 y="577906"/>
              <a:ext cx="9144000" cy="4527494"/>
            </a:xfrm>
            <a:prstGeom prst="rect">
              <a:avLst/>
            </a:prstGeom>
          </p:spPr>
        </p:pic>
        <p:sp>
          <p:nvSpPr>
            <p:cNvPr id="9" name="Line 5"/>
            <p:cNvSpPr>
              <a:spLocks noChangeShapeType="1"/>
            </p:cNvSpPr>
            <p:nvPr/>
          </p:nvSpPr>
          <p:spPr bwMode="auto">
            <a:xfrm flipH="1">
              <a:off x="4648200" y="4648200"/>
              <a:ext cx="1241425" cy="55033"/>
            </a:xfrm>
            <a:prstGeom prst="line">
              <a:avLst/>
            </a:prstGeom>
            <a:noFill/>
            <a:ln w="63500">
              <a:solidFill>
                <a:srgbClr val="FF0000"/>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Line 4"/>
            <p:cNvSpPr>
              <a:spLocks noChangeShapeType="1"/>
            </p:cNvSpPr>
            <p:nvPr/>
          </p:nvSpPr>
          <p:spPr bwMode="auto">
            <a:xfrm flipH="1" flipV="1">
              <a:off x="5181600" y="1143000"/>
              <a:ext cx="803275" cy="605367"/>
            </a:xfrm>
            <a:prstGeom prst="line">
              <a:avLst/>
            </a:prstGeom>
            <a:noFill/>
            <a:ln w="63500">
              <a:solidFill>
                <a:srgbClr val="FF0000"/>
              </a:solidFill>
              <a:miter lim="800000"/>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Title 2"/>
          <p:cNvSpPr>
            <a:spLocks noGrp="1"/>
          </p:cNvSpPr>
          <p:nvPr>
            <p:ph type="title"/>
          </p:nvPr>
        </p:nvSpPr>
        <p:spPr/>
        <p:txBody>
          <a:bodyPr/>
          <a:lstStyle/>
          <a:p>
            <a:r>
              <a:rPr lang="en-US" dirty="0" smtClean="0"/>
              <a:t>1. Deficient Reserves</a:t>
            </a:r>
            <a:endParaRPr lang="en-US" dirty="0"/>
          </a:p>
        </p:txBody>
      </p:sp>
      <p:sp>
        <p:nvSpPr>
          <p:cNvPr id="10" name="TextBox 9"/>
          <p:cNvSpPr txBox="1"/>
          <p:nvPr/>
        </p:nvSpPr>
        <p:spPr>
          <a:xfrm>
            <a:off x="520700" y="1295400"/>
            <a:ext cx="7772400" cy="461665"/>
          </a:xfrm>
          <a:prstGeom prst="rect">
            <a:avLst/>
          </a:prstGeom>
          <a:noFill/>
        </p:spPr>
        <p:txBody>
          <a:bodyPr wrap="square" rtlCol="0">
            <a:spAutoFit/>
          </a:bodyPr>
          <a:lstStyle/>
          <a:p>
            <a:r>
              <a:rPr lang="en-US" sz="2400" b="1" dirty="0" smtClean="0"/>
              <a:t>Loss Reserve Projections</a:t>
            </a:r>
            <a:endParaRPr lang="en-US" sz="2400" b="1" dirty="0"/>
          </a:p>
        </p:txBody>
      </p:sp>
    </p:spTree>
    <p:extLst>
      <p:ext uri="{BB962C8B-B14F-4D97-AF65-F5344CB8AC3E}">
        <p14:creationId xmlns:p14="http://schemas.microsoft.com/office/powerpoint/2010/main" val="50942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7 Typical Causes of Insolvencies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Deficient Reserves</a:t>
            </a:r>
          </a:p>
          <a:p>
            <a:pPr marL="514350" indent="-514350">
              <a:buFont typeface="+mj-lt"/>
              <a:buAutoNum type="arabicPeriod"/>
            </a:pPr>
            <a:r>
              <a:rPr lang="en-US" dirty="0" smtClean="0"/>
              <a:t>Rapid Growth/Inadequate Pricing</a:t>
            </a:r>
          </a:p>
          <a:p>
            <a:pPr marL="514350" indent="-514350">
              <a:buFont typeface="+mj-lt"/>
              <a:buAutoNum type="arabicPeriod"/>
            </a:pPr>
            <a:endParaRPr lang="en-US" sz="1000" dirty="0" smtClean="0"/>
          </a:p>
          <a:p>
            <a:pPr marL="514350" indent="-514350">
              <a:buFont typeface="+mj-lt"/>
              <a:buAutoNum type="arabicPeriod"/>
            </a:pPr>
            <a:r>
              <a:rPr lang="en-US" dirty="0" smtClean="0"/>
              <a:t>Fraud</a:t>
            </a:r>
          </a:p>
          <a:p>
            <a:pPr marL="514350" indent="-514350">
              <a:buFont typeface="+mj-lt"/>
              <a:buAutoNum type="arabicPeriod"/>
            </a:pPr>
            <a:r>
              <a:rPr lang="en-US" dirty="0" smtClean="0"/>
              <a:t>Investment Problems</a:t>
            </a:r>
          </a:p>
          <a:p>
            <a:pPr marL="514350" indent="-514350">
              <a:buFont typeface="+mj-lt"/>
              <a:buAutoNum type="arabicPeriod"/>
            </a:pPr>
            <a:r>
              <a:rPr lang="en-US" dirty="0" smtClean="0"/>
              <a:t>Problems with Affiliates</a:t>
            </a:r>
          </a:p>
          <a:p>
            <a:pPr marL="514350" indent="-514350">
              <a:buFont typeface="+mj-lt"/>
              <a:buAutoNum type="arabicPeriod"/>
            </a:pPr>
            <a:r>
              <a:rPr lang="en-US" dirty="0" smtClean="0"/>
              <a:t>Catastrophic Losses (Property)</a:t>
            </a:r>
          </a:p>
          <a:p>
            <a:pPr marL="514350" indent="-514350">
              <a:buFont typeface="+mj-lt"/>
              <a:buAutoNum type="arabicPeriod"/>
            </a:pPr>
            <a:r>
              <a:rPr lang="en-US" dirty="0" smtClean="0"/>
              <a:t>Reinsurance Problems</a:t>
            </a:r>
            <a:endParaRPr lang="en-US" dirty="0"/>
          </a:p>
        </p:txBody>
      </p:sp>
      <p:cxnSp>
        <p:nvCxnSpPr>
          <p:cNvPr id="5" name="Straight Connector 4"/>
          <p:cNvCxnSpPr/>
          <p:nvPr/>
        </p:nvCxnSpPr>
        <p:spPr>
          <a:xfrm>
            <a:off x="304800" y="2743200"/>
            <a:ext cx="8212895" cy="0"/>
          </a:xfrm>
          <a:prstGeom prst="line">
            <a:avLst/>
          </a:prstGeom>
          <a:ln w="19050">
            <a:solidFill>
              <a:srgbClr val="DE3500"/>
            </a:solidFill>
            <a:prstDash val="dash"/>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7315200" y="2272155"/>
            <a:ext cx="10130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DE3500"/>
                </a:solidFill>
                <a:latin typeface="Arial" pitchFamily="34" charset="0"/>
                <a:cs typeface="Arial" pitchFamily="34" charset="0"/>
              </a:rPr>
              <a:t>50%+</a:t>
            </a:r>
            <a:endParaRPr lang="en-US" sz="2400" b="1" dirty="0">
              <a:solidFill>
                <a:srgbClr val="DE3500"/>
              </a:solidFill>
              <a:latin typeface="Arial" pitchFamily="34" charset="0"/>
              <a:cs typeface="Arial" pitchFamily="34" charset="0"/>
            </a:endParaRPr>
          </a:p>
        </p:txBody>
      </p:sp>
    </p:spTree>
    <p:extLst>
      <p:ext uri="{BB962C8B-B14F-4D97-AF65-F5344CB8AC3E}">
        <p14:creationId xmlns:p14="http://schemas.microsoft.com/office/powerpoint/2010/main" val="2741407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752600"/>
            <a:ext cx="9144000" cy="4612102"/>
            <a:chOff x="0" y="538087"/>
            <a:chExt cx="9144000" cy="4916902"/>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087"/>
              <a:ext cx="9144000" cy="4302732"/>
            </a:xfrm>
            <a:prstGeom prst="rect">
              <a:avLst/>
            </a:prstGeom>
          </p:spPr>
        </p:pic>
        <p:sp>
          <p:nvSpPr>
            <p:cNvPr id="9" name="Line 6"/>
            <p:cNvSpPr>
              <a:spLocks noChangeShapeType="1"/>
            </p:cNvSpPr>
            <p:nvPr/>
          </p:nvSpPr>
          <p:spPr bwMode="auto">
            <a:xfrm flipV="1">
              <a:off x="8160452" y="4800600"/>
              <a:ext cx="155575" cy="654389"/>
            </a:xfrm>
            <a:prstGeom prst="line">
              <a:avLst/>
            </a:prstGeom>
            <a:noFill/>
            <a:ln w="57150">
              <a:solidFill>
                <a:srgbClr val="FF0000"/>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Title 2"/>
          <p:cNvSpPr>
            <a:spLocks noGrp="1"/>
          </p:cNvSpPr>
          <p:nvPr>
            <p:ph type="title"/>
          </p:nvPr>
        </p:nvSpPr>
        <p:spPr/>
        <p:txBody>
          <a:bodyPr/>
          <a:lstStyle/>
          <a:p>
            <a:r>
              <a:rPr lang="en-US" dirty="0" smtClean="0"/>
              <a:t>1. Deficient Reserves</a:t>
            </a:r>
            <a:endParaRPr lang="en-US" dirty="0"/>
          </a:p>
        </p:txBody>
      </p:sp>
      <p:sp>
        <p:nvSpPr>
          <p:cNvPr id="10" name="TextBox 9"/>
          <p:cNvSpPr txBox="1"/>
          <p:nvPr/>
        </p:nvSpPr>
        <p:spPr>
          <a:xfrm>
            <a:off x="520700" y="1295400"/>
            <a:ext cx="7772400" cy="461665"/>
          </a:xfrm>
          <a:prstGeom prst="rect">
            <a:avLst/>
          </a:prstGeom>
          <a:noFill/>
        </p:spPr>
        <p:txBody>
          <a:bodyPr wrap="square" rtlCol="0">
            <a:spAutoFit/>
          </a:bodyPr>
          <a:lstStyle/>
          <a:p>
            <a:r>
              <a:rPr lang="en-US" sz="2400" b="1" dirty="0" smtClean="0"/>
              <a:t>Loss Reserve Projections</a:t>
            </a:r>
            <a:endParaRPr lang="en-US" sz="2400" b="1" dirty="0"/>
          </a:p>
        </p:txBody>
      </p:sp>
    </p:spTree>
    <p:extLst>
      <p:ext uri="{BB962C8B-B14F-4D97-AF65-F5344CB8AC3E}">
        <p14:creationId xmlns:p14="http://schemas.microsoft.com/office/powerpoint/2010/main" val="65482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p:txBody>
          <a:bodyPr/>
          <a:lstStyle/>
          <a:p>
            <a:r>
              <a:rPr lang="en-US" dirty="0" smtClean="0"/>
              <a:t>1. Deficient Reserves</a:t>
            </a:r>
          </a:p>
        </p:txBody>
      </p:sp>
      <p:sp>
        <p:nvSpPr>
          <p:cNvPr id="5" name="Content Placeholder 4"/>
          <p:cNvSpPr>
            <a:spLocks noGrp="1"/>
          </p:cNvSpPr>
          <p:nvPr>
            <p:ph idx="1"/>
          </p:nvPr>
        </p:nvSpPr>
        <p:spPr>
          <a:xfrm>
            <a:off x="457200" y="1371601"/>
            <a:ext cx="8229600" cy="1752599"/>
          </a:xfrm>
        </p:spPr>
        <p:txBody>
          <a:bodyPr/>
          <a:lstStyle/>
          <a:p>
            <a:r>
              <a:rPr lang="en-US" dirty="0" smtClean="0"/>
              <a:t>Bright Line Indicator Report</a:t>
            </a:r>
          </a:p>
          <a:p>
            <a:pPr lvl="1"/>
            <a:r>
              <a:rPr lang="en-US" dirty="0" smtClean="0"/>
              <a:t>Identifies </a:t>
            </a:r>
            <a:r>
              <a:rPr lang="en-US" dirty="0"/>
              <a:t>companies </a:t>
            </a:r>
            <a:r>
              <a:rPr lang="en-US" dirty="0" smtClean="0"/>
              <a:t>subject </a:t>
            </a:r>
            <a:r>
              <a:rPr lang="en-US" dirty="0"/>
              <a:t>to </a:t>
            </a:r>
            <a:r>
              <a:rPr lang="en-US" dirty="0" smtClean="0"/>
              <a:t>regulatory action (RBC) </a:t>
            </a:r>
            <a:r>
              <a:rPr lang="en-US" dirty="0"/>
              <a:t>if reserves were 10% higher</a:t>
            </a:r>
            <a:r>
              <a:rPr lang="en-US" dirty="0" smtClean="0"/>
              <a:t>.</a:t>
            </a:r>
            <a:endParaRPr lang="en-US" dirty="0"/>
          </a:p>
          <a:p>
            <a:pPr lvl="1"/>
            <a:r>
              <a:rPr lang="en-US" dirty="0" smtClean="0"/>
              <a:t>Published annually for regulator review</a:t>
            </a:r>
            <a:endParaRPr lang="en-US" dirty="0"/>
          </a:p>
          <a:p>
            <a:pPr marL="0" indent="0">
              <a:buNone/>
            </a:pPr>
            <a:endParaRPr lang="en-US" dirty="0"/>
          </a:p>
        </p:txBody>
      </p:sp>
      <p:sp>
        <p:nvSpPr>
          <p:cNvPr id="9" name="Rectangle 3"/>
          <p:cNvSpPr txBox="1">
            <a:spLocks noChangeArrowheads="1"/>
          </p:cNvSpPr>
          <p:nvPr/>
        </p:nvSpPr>
        <p:spPr>
          <a:xfrm>
            <a:off x="318961" y="914400"/>
            <a:ext cx="8382000" cy="4678363"/>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90000"/>
              </a:lnSpc>
              <a:buNone/>
              <a:defRPr/>
            </a:pPr>
            <a:r>
              <a:rPr lang="en-US" sz="2800" dirty="0" smtClean="0"/>
              <a:t>	</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1" y="3253581"/>
            <a:ext cx="8748839" cy="2743200"/>
          </a:xfrm>
          <a:prstGeom prst="rect">
            <a:avLst/>
          </a:prstGeom>
        </p:spPr>
      </p:pic>
    </p:spTree>
    <p:extLst>
      <p:ext uri="{BB962C8B-B14F-4D97-AF65-F5344CB8AC3E}">
        <p14:creationId xmlns:p14="http://schemas.microsoft.com/office/powerpoint/2010/main" val="110934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Deficient Reserves</a:t>
            </a:r>
          </a:p>
        </p:txBody>
      </p:sp>
      <p:sp>
        <p:nvSpPr>
          <p:cNvPr id="3" name="Content Placeholder 2"/>
          <p:cNvSpPr>
            <a:spLocks noGrp="1"/>
          </p:cNvSpPr>
          <p:nvPr>
            <p:ph idx="1"/>
          </p:nvPr>
        </p:nvSpPr>
        <p:spPr/>
        <p:txBody>
          <a:bodyPr/>
          <a:lstStyle/>
          <a:p>
            <a:r>
              <a:rPr lang="en-US" dirty="0" smtClean="0"/>
              <a:t>How to address during analysis/ examination processes:</a:t>
            </a:r>
          </a:p>
          <a:p>
            <a:pPr lvl="1"/>
            <a:r>
              <a:rPr lang="en-US" dirty="0" smtClean="0"/>
              <a:t>Understand industry and risk factors</a:t>
            </a:r>
          </a:p>
          <a:p>
            <a:pPr lvl="1"/>
            <a:r>
              <a:rPr lang="en-US" dirty="0" smtClean="0"/>
              <a:t>Review historical development and perform loss reserve analysis</a:t>
            </a:r>
          </a:p>
          <a:p>
            <a:pPr lvl="1"/>
            <a:r>
              <a:rPr lang="en-US" dirty="0"/>
              <a:t>Evaluate company processes and controls</a:t>
            </a:r>
          </a:p>
          <a:p>
            <a:pPr lvl="1"/>
            <a:r>
              <a:rPr lang="en-US" dirty="0" smtClean="0"/>
              <a:t>Test the accuracy and completeness of reserve data</a:t>
            </a:r>
          </a:p>
          <a:p>
            <a:pPr lvl="1"/>
            <a:r>
              <a:rPr lang="en-US" dirty="0" smtClean="0"/>
              <a:t>Involve an actuarial expert in the review process</a:t>
            </a:r>
            <a:endParaRPr lang="en-US" dirty="0"/>
          </a:p>
        </p:txBody>
      </p:sp>
    </p:spTree>
    <p:extLst>
      <p:ext uri="{BB962C8B-B14F-4D97-AF65-F5344CB8AC3E}">
        <p14:creationId xmlns:p14="http://schemas.microsoft.com/office/powerpoint/2010/main" val="87495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Deficient Reserves</a:t>
            </a:r>
            <a:endParaRPr lang="en-US" dirty="0"/>
          </a:p>
        </p:txBody>
      </p:sp>
      <p:pic>
        <p:nvPicPr>
          <p:cNvPr id="1026" name="Picture 2" descr="C:\Users\bjenson\AppData\Local\Microsoft\Windows\Temporary Internet Files\Content.IE5\EBUV8MX0\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9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Rapid Growth &amp; Pricing</a:t>
            </a:r>
            <a:endParaRPr lang="en-US" dirty="0"/>
          </a:p>
        </p:txBody>
      </p:sp>
      <p:sp>
        <p:nvSpPr>
          <p:cNvPr id="3" name="Content Placeholder 2"/>
          <p:cNvSpPr>
            <a:spLocks noGrp="1"/>
          </p:cNvSpPr>
          <p:nvPr>
            <p:ph idx="1"/>
          </p:nvPr>
        </p:nvSpPr>
        <p:spPr/>
        <p:txBody>
          <a:bodyPr/>
          <a:lstStyle/>
          <a:p>
            <a:r>
              <a:rPr lang="en-US" dirty="0"/>
              <a:t>Pricing &amp; Underwriting Risk – Pricing and underwriting practices are inadequate to provide for risks assumed</a:t>
            </a:r>
          </a:p>
          <a:p>
            <a:endParaRPr lang="en-US" dirty="0"/>
          </a:p>
          <a:p>
            <a:r>
              <a:rPr lang="en-US" dirty="0"/>
              <a:t>Rapid Growth Risk -  Surplus is not sufficient to support resulting increased level of exposure from new business</a:t>
            </a:r>
          </a:p>
          <a:p>
            <a:endParaRPr lang="en-US" dirty="0"/>
          </a:p>
        </p:txBody>
      </p:sp>
    </p:spTree>
    <p:extLst>
      <p:ext uri="{BB962C8B-B14F-4D97-AF65-F5344CB8AC3E}">
        <p14:creationId xmlns:p14="http://schemas.microsoft.com/office/powerpoint/2010/main" val="2770834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Rapid Growth &amp; Pricing</a:t>
            </a:r>
            <a:endParaRPr lang="en-US" dirty="0"/>
          </a:p>
        </p:txBody>
      </p:sp>
      <p:sp>
        <p:nvSpPr>
          <p:cNvPr id="6" name="Content Placeholder 5"/>
          <p:cNvSpPr>
            <a:spLocks noGrp="1"/>
          </p:cNvSpPr>
          <p:nvPr>
            <p:ph idx="1"/>
          </p:nvPr>
        </p:nvSpPr>
        <p:spPr/>
        <p:txBody>
          <a:bodyPr/>
          <a:lstStyle/>
          <a:p>
            <a:pPr marL="0" indent="0">
              <a:buNone/>
            </a:pPr>
            <a:r>
              <a:rPr lang="en-US" dirty="0" smtClean="0"/>
              <a:t>How does pricing work?</a:t>
            </a:r>
          </a:p>
          <a:p>
            <a:r>
              <a:rPr lang="en-US" dirty="0" smtClean="0"/>
              <a:t>Rate Composition</a:t>
            </a:r>
            <a:endParaRPr lang="en-US" dirty="0"/>
          </a:p>
          <a:p>
            <a:pPr lvl="1"/>
            <a:r>
              <a:rPr lang="en-US" dirty="0"/>
              <a:t>Contingency Load</a:t>
            </a:r>
          </a:p>
          <a:p>
            <a:pPr lvl="2"/>
            <a:r>
              <a:rPr lang="en-US" dirty="0"/>
              <a:t>Cost of </a:t>
            </a:r>
            <a:r>
              <a:rPr lang="en-US" dirty="0" smtClean="0"/>
              <a:t>capital, cost </a:t>
            </a:r>
            <a:r>
              <a:rPr lang="en-US" dirty="0"/>
              <a:t>of risk </a:t>
            </a:r>
            <a:r>
              <a:rPr lang="en-US" dirty="0" smtClean="0"/>
              <a:t>transfer, uncertainty</a:t>
            </a:r>
            <a:endParaRPr lang="en-US" dirty="0"/>
          </a:p>
          <a:p>
            <a:pPr lvl="1"/>
            <a:r>
              <a:rPr lang="en-US" dirty="0"/>
              <a:t>Expense Load</a:t>
            </a:r>
          </a:p>
          <a:p>
            <a:pPr lvl="2"/>
            <a:r>
              <a:rPr lang="en-US" dirty="0" smtClean="0"/>
              <a:t>Start-up, underwriting, admin, loss adjustment, marketing costs</a:t>
            </a:r>
            <a:endParaRPr lang="en-US" dirty="0"/>
          </a:p>
          <a:p>
            <a:pPr lvl="1"/>
            <a:r>
              <a:rPr lang="en-US" dirty="0" smtClean="0"/>
              <a:t>Annual </a:t>
            </a:r>
            <a:r>
              <a:rPr lang="en-US" dirty="0"/>
              <a:t>Expected </a:t>
            </a:r>
            <a:r>
              <a:rPr lang="en-US" dirty="0" smtClean="0"/>
              <a:t>Losses</a:t>
            </a:r>
            <a:endParaRPr lang="en-US" dirty="0"/>
          </a:p>
          <a:p>
            <a:pPr lvl="2"/>
            <a:r>
              <a:rPr lang="en-US" dirty="0"/>
              <a:t>Expected loss </a:t>
            </a:r>
            <a:r>
              <a:rPr lang="en-US" dirty="0" smtClean="0"/>
              <a:t>frequency and severity</a:t>
            </a:r>
            <a:endParaRPr lang="en-US" dirty="0"/>
          </a:p>
          <a:p>
            <a:endParaRPr lang="en-US" dirty="0"/>
          </a:p>
        </p:txBody>
      </p:sp>
    </p:spTree>
    <p:extLst>
      <p:ext uri="{BB962C8B-B14F-4D97-AF65-F5344CB8AC3E}">
        <p14:creationId xmlns:p14="http://schemas.microsoft.com/office/powerpoint/2010/main" val="784963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dirty="0"/>
          </a:p>
        </p:txBody>
      </p:sp>
      <p:sp>
        <p:nvSpPr>
          <p:cNvPr id="3" name="Title 2"/>
          <p:cNvSpPr>
            <a:spLocks noGrp="1"/>
          </p:cNvSpPr>
          <p:nvPr>
            <p:ph type="title"/>
          </p:nvPr>
        </p:nvSpPr>
        <p:spPr/>
        <p:txBody>
          <a:bodyPr/>
          <a:lstStyle/>
          <a:p>
            <a:r>
              <a:rPr lang="en-US" dirty="0" smtClean="0"/>
              <a:t>2. Rapid Growth &amp; Pricing</a:t>
            </a:r>
            <a:endParaRPr lang="en-US" dirty="0"/>
          </a:p>
        </p:txBody>
      </p:sp>
      <p:sp>
        <p:nvSpPr>
          <p:cNvPr id="6" name="Content Placeholder 2"/>
          <p:cNvSpPr>
            <a:spLocks noGrp="1"/>
          </p:cNvSpPr>
          <p:nvPr>
            <p:ph idx="1"/>
          </p:nvPr>
        </p:nvSpPr>
        <p:spPr/>
        <p:txBody>
          <a:bodyPr/>
          <a:lstStyle/>
          <a:p>
            <a:pPr marL="0" indent="0">
              <a:buNone/>
            </a:pPr>
            <a:r>
              <a:rPr lang="en-US" dirty="0" smtClean="0"/>
              <a:t>How does pricing work?</a:t>
            </a:r>
          </a:p>
          <a:p>
            <a:r>
              <a:rPr lang="en-US" dirty="0" smtClean="0"/>
              <a:t>Rate Setting Methods/Sources</a:t>
            </a:r>
          </a:p>
          <a:p>
            <a:pPr lvl="1"/>
            <a:r>
              <a:rPr lang="en-US" dirty="0" smtClean="0"/>
              <a:t>Insurer History/Experience</a:t>
            </a:r>
          </a:p>
          <a:p>
            <a:pPr lvl="1"/>
            <a:r>
              <a:rPr lang="en-US" dirty="0" smtClean="0"/>
              <a:t>State of Economy</a:t>
            </a:r>
          </a:p>
          <a:p>
            <a:pPr lvl="1"/>
            <a:r>
              <a:rPr lang="en-US" dirty="0" smtClean="0"/>
              <a:t>Advisory Organizations</a:t>
            </a:r>
          </a:p>
          <a:p>
            <a:pPr lvl="1"/>
            <a:r>
              <a:rPr lang="en-US" dirty="0" smtClean="0"/>
              <a:t>Competitor Pricing</a:t>
            </a:r>
          </a:p>
          <a:p>
            <a:pPr lvl="2"/>
            <a:r>
              <a:rPr lang="en-US" dirty="0" smtClean="0"/>
              <a:t>Market share</a:t>
            </a:r>
          </a:p>
          <a:p>
            <a:pPr lvl="2"/>
            <a:r>
              <a:rPr lang="en-US" dirty="0" smtClean="0"/>
              <a:t>Inexperience</a:t>
            </a:r>
          </a:p>
          <a:p>
            <a:endParaRPr lang="en-US" dirty="0"/>
          </a:p>
        </p:txBody>
      </p:sp>
    </p:spTree>
    <p:extLst>
      <p:ext uri="{BB962C8B-B14F-4D97-AF65-F5344CB8AC3E}">
        <p14:creationId xmlns:p14="http://schemas.microsoft.com/office/powerpoint/2010/main" val="3310742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 Rapid Growth &amp; Pricing</a:t>
            </a:r>
            <a:endParaRPr lang="en-US" dirty="0"/>
          </a:p>
        </p:txBody>
      </p:sp>
      <p:sp>
        <p:nvSpPr>
          <p:cNvPr id="3" name="Content Placeholder 2"/>
          <p:cNvSpPr>
            <a:spLocks noGrp="1"/>
          </p:cNvSpPr>
          <p:nvPr>
            <p:ph idx="1"/>
          </p:nvPr>
        </p:nvSpPr>
        <p:spPr/>
        <p:txBody>
          <a:bodyPr/>
          <a:lstStyle/>
          <a:p>
            <a:pPr marL="0" indent="0">
              <a:buNone/>
            </a:pPr>
            <a:r>
              <a:rPr lang="en-US" dirty="0" smtClean="0"/>
              <a:t>How does underwriting work?</a:t>
            </a:r>
          </a:p>
          <a:p>
            <a:r>
              <a:rPr lang="en-US" dirty="0" smtClean="0"/>
              <a:t>Direct Premiums Written</a:t>
            </a:r>
          </a:p>
          <a:p>
            <a:pPr lvl="1"/>
            <a:r>
              <a:rPr lang="en-US" dirty="0" smtClean="0"/>
              <a:t>Company Agent System</a:t>
            </a:r>
          </a:p>
          <a:p>
            <a:pPr lvl="1"/>
            <a:r>
              <a:rPr lang="en-US" dirty="0" smtClean="0"/>
              <a:t>Independent Agent Production</a:t>
            </a:r>
          </a:p>
          <a:p>
            <a:pPr lvl="1"/>
            <a:r>
              <a:rPr lang="en-US" dirty="0" smtClean="0"/>
              <a:t>Managing General Agent (MGA)</a:t>
            </a:r>
          </a:p>
          <a:p>
            <a:pPr lvl="1"/>
            <a:r>
              <a:rPr lang="en-US" dirty="0" smtClean="0"/>
              <a:t>Internet Sales</a:t>
            </a:r>
          </a:p>
          <a:p>
            <a:pPr lvl="1"/>
            <a:r>
              <a:rPr lang="en-US" dirty="0" smtClean="0"/>
              <a:t>Direct Marketing</a:t>
            </a:r>
          </a:p>
        </p:txBody>
      </p:sp>
    </p:spTree>
    <p:extLst>
      <p:ext uri="{BB962C8B-B14F-4D97-AF65-F5344CB8AC3E}">
        <p14:creationId xmlns:p14="http://schemas.microsoft.com/office/powerpoint/2010/main" val="2831544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Rapid Growth &amp; Pricing</a:t>
            </a:r>
            <a:endParaRPr lang="en-US" dirty="0"/>
          </a:p>
        </p:txBody>
      </p:sp>
      <p:sp>
        <p:nvSpPr>
          <p:cNvPr id="3" name="Content Placeholder 2"/>
          <p:cNvSpPr>
            <a:spLocks noGrp="1"/>
          </p:cNvSpPr>
          <p:nvPr>
            <p:ph idx="1"/>
          </p:nvPr>
        </p:nvSpPr>
        <p:spPr/>
        <p:txBody>
          <a:bodyPr/>
          <a:lstStyle/>
          <a:p>
            <a:pPr marL="0" indent="0">
              <a:buNone/>
            </a:pPr>
            <a:r>
              <a:rPr lang="en-US" dirty="0" smtClean="0"/>
              <a:t>How does underwriting work?</a:t>
            </a:r>
          </a:p>
          <a:p>
            <a:r>
              <a:rPr lang="en-US" dirty="0" smtClean="0"/>
              <a:t>Underwriter reviews application to determine acceptance?</a:t>
            </a:r>
          </a:p>
          <a:p>
            <a:pPr lvl="1"/>
            <a:r>
              <a:rPr lang="en-US" dirty="0" smtClean="0"/>
              <a:t>Consider hazards and exposures</a:t>
            </a:r>
          </a:p>
          <a:p>
            <a:pPr lvl="2"/>
            <a:r>
              <a:rPr lang="en-US" dirty="0" smtClean="0"/>
              <a:t>Health status, casualty exposures, etc.</a:t>
            </a:r>
          </a:p>
          <a:p>
            <a:pPr lvl="1"/>
            <a:r>
              <a:rPr lang="en-US" dirty="0" smtClean="0"/>
              <a:t>Consider risk limits</a:t>
            </a:r>
          </a:p>
          <a:p>
            <a:pPr lvl="2"/>
            <a:r>
              <a:rPr lang="en-US" dirty="0" smtClean="0"/>
              <a:t>By product, geographical location, etc.</a:t>
            </a:r>
          </a:p>
          <a:p>
            <a:pPr lvl="1"/>
            <a:r>
              <a:rPr lang="en-US" dirty="0" smtClean="0"/>
              <a:t>Ability to adjust price to match hazards/ exposures</a:t>
            </a:r>
          </a:p>
          <a:p>
            <a:pPr lvl="2"/>
            <a:r>
              <a:rPr lang="en-US" dirty="0" smtClean="0"/>
              <a:t>Competition, rate regulation, etc.</a:t>
            </a:r>
          </a:p>
          <a:p>
            <a:pPr lvl="1"/>
            <a:endParaRPr lang="en-US" dirty="0"/>
          </a:p>
        </p:txBody>
      </p:sp>
    </p:spTree>
    <p:extLst>
      <p:ext uri="{BB962C8B-B14F-4D97-AF65-F5344CB8AC3E}">
        <p14:creationId xmlns:p14="http://schemas.microsoft.com/office/powerpoint/2010/main" val="278813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Rapid Growth &amp; Pricing</a:t>
            </a:r>
          </a:p>
        </p:txBody>
      </p:sp>
      <p:sp>
        <p:nvSpPr>
          <p:cNvPr id="3" name="Content Placeholder 2"/>
          <p:cNvSpPr>
            <a:spLocks noGrp="1"/>
          </p:cNvSpPr>
          <p:nvPr>
            <p:ph idx="1"/>
          </p:nvPr>
        </p:nvSpPr>
        <p:spPr/>
        <p:txBody>
          <a:bodyPr/>
          <a:lstStyle/>
          <a:p>
            <a:r>
              <a:rPr lang="en-US" dirty="0" smtClean="0"/>
              <a:t>Causes of Rapid Growth &amp; Pricing Issues:</a:t>
            </a:r>
          </a:p>
          <a:p>
            <a:pPr lvl="1"/>
            <a:r>
              <a:rPr lang="en-US" dirty="0" smtClean="0"/>
              <a:t>Underpricing due to complexities of Rate Setting</a:t>
            </a:r>
          </a:p>
          <a:p>
            <a:pPr lvl="2"/>
            <a:r>
              <a:rPr lang="en-US" dirty="0" smtClean="0"/>
              <a:t>Anticipating loss frequency &amp; severity</a:t>
            </a:r>
          </a:p>
          <a:p>
            <a:pPr lvl="1"/>
            <a:r>
              <a:rPr lang="en-US" dirty="0" smtClean="0"/>
              <a:t>Expansion into new markets and locations</a:t>
            </a:r>
          </a:p>
          <a:p>
            <a:pPr lvl="2"/>
            <a:r>
              <a:rPr lang="en-US" dirty="0" smtClean="0"/>
              <a:t>Lack of expertise &amp; experience</a:t>
            </a:r>
          </a:p>
          <a:p>
            <a:pPr lvl="1"/>
            <a:r>
              <a:rPr lang="en-US" dirty="0" smtClean="0"/>
              <a:t>Insufficient capital</a:t>
            </a:r>
          </a:p>
          <a:p>
            <a:pPr lvl="2"/>
            <a:r>
              <a:rPr lang="en-US" dirty="0" smtClean="0"/>
              <a:t>Capital can’t support increased writings</a:t>
            </a:r>
          </a:p>
          <a:p>
            <a:pPr lvl="1"/>
            <a:r>
              <a:rPr lang="en-US" dirty="0" smtClean="0"/>
              <a:t>Economic cycle</a:t>
            </a:r>
          </a:p>
          <a:p>
            <a:pPr lvl="2"/>
            <a:r>
              <a:rPr lang="en-US" dirty="0" smtClean="0"/>
              <a:t>Hard vs. Soft Market</a:t>
            </a:r>
          </a:p>
          <a:p>
            <a:pPr lvl="2"/>
            <a:endParaRPr lang="en-US" dirty="0"/>
          </a:p>
        </p:txBody>
      </p:sp>
    </p:spTree>
    <p:extLst>
      <p:ext uri="{BB962C8B-B14F-4D97-AF65-F5344CB8AC3E}">
        <p14:creationId xmlns:p14="http://schemas.microsoft.com/office/powerpoint/2010/main" val="217163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52400"/>
            <a:ext cx="7848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General Considerations</a:t>
            </a:r>
            <a:endParaRPr lang="en-US" sz="3400" b="1" dirty="0">
              <a:latin typeface="+mj-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689429"/>
            <a:ext cx="3016984" cy="434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05200" y="5162372"/>
            <a:ext cx="5486400" cy="477054"/>
          </a:xfrm>
          <a:prstGeom prst="rect">
            <a:avLst/>
          </a:prstGeom>
          <a:noFill/>
        </p:spPr>
        <p:txBody>
          <a:bodyPr wrap="square" rtlCol="0">
            <a:spAutoFit/>
          </a:bodyPr>
          <a:lstStyle/>
          <a:p>
            <a:pPr>
              <a:spcAft>
                <a:spcPts val="600"/>
              </a:spcAft>
            </a:pPr>
            <a:r>
              <a:rPr lang="en-US" sz="2400" dirty="0" smtClean="0">
                <a:latin typeface="+mn-lt"/>
                <a:cs typeface="Arial" pitchFamily="34" charset="0"/>
              </a:rPr>
              <a:t>Increase in consumer complaints</a:t>
            </a:r>
            <a:endParaRPr lang="en-US" sz="2400" dirty="0">
              <a:latin typeface="+mn-lt"/>
              <a:cs typeface="Arial" pitchFamily="34" charset="0"/>
            </a:endParaRPr>
          </a:p>
        </p:txBody>
      </p:sp>
      <p:sp>
        <p:nvSpPr>
          <p:cNvPr id="8" name="TextBox 7"/>
          <p:cNvSpPr txBox="1"/>
          <p:nvPr/>
        </p:nvSpPr>
        <p:spPr>
          <a:xfrm>
            <a:off x="2438400" y="2286000"/>
            <a:ext cx="5486400" cy="477054"/>
          </a:xfrm>
          <a:prstGeom prst="rect">
            <a:avLst/>
          </a:prstGeom>
          <a:noFill/>
        </p:spPr>
        <p:txBody>
          <a:bodyPr wrap="square" rtlCol="0">
            <a:spAutoFit/>
          </a:bodyPr>
          <a:lstStyle/>
          <a:p>
            <a:pPr>
              <a:spcAft>
                <a:spcPts val="600"/>
              </a:spcAft>
            </a:pPr>
            <a:r>
              <a:rPr lang="en-US" sz="2400" dirty="0" smtClean="0">
                <a:latin typeface="+mn-lt"/>
                <a:cs typeface="Arial" pitchFamily="34" charset="0"/>
              </a:rPr>
              <a:t>Unstable operating results</a:t>
            </a:r>
          </a:p>
        </p:txBody>
      </p:sp>
      <p:sp>
        <p:nvSpPr>
          <p:cNvPr id="9" name="TextBox 8"/>
          <p:cNvSpPr txBox="1"/>
          <p:nvPr/>
        </p:nvSpPr>
        <p:spPr>
          <a:xfrm>
            <a:off x="2618096" y="2861274"/>
            <a:ext cx="5486400" cy="477054"/>
          </a:xfrm>
          <a:prstGeom prst="rect">
            <a:avLst/>
          </a:prstGeom>
          <a:noFill/>
        </p:spPr>
        <p:txBody>
          <a:bodyPr wrap="square" rtlCol="0">
            <a:spAutoFit/>
          </a:bodyPr>
          <a:lstStyle/>
          <a:p>
            <a:pPr>
              <a:spcAft>
                <a:spcPts val="600"/>
              </a:spcAft>
            </a:pPr>
            <a:r>
              <a:rPr lang="en-US" sz="2400" dirty="0" smtClean="0">
                <a:latin typeface="+mn-lt"/>
                <a:cs typeface="Arial" pitchFamily="34" charset="0"/>
              </a:rPr>
              <a:t>Material changes in writing</a:t>
            </a:r>
          </a:p>
        </p:txBody>
      </p:sp>
      <p:sp>
        <p:nvSpPr>
          <p:cNvPr id="10" name="TextBox 9"/>
          <p:cNvSpPr txBox="1"/>
          <p:nvPr/>
        </p:nvSpPr>
        <p:spPr>
          <a:xfrm>
            <a:off x="2819400" y="3436548"/>
            <a:ext cx="5943600" cy="461665"/>
          </a:xfrm>
          <a:prstGeom prst="rect">
            <a:avLst/>
          </a:prstGeom>
          <a:noFill/>
        </p:spPr>
        <p:txBody>
          <a:bodyPr wrap="square" rtlCol="0">
            <a:spAutoFit/>
          </a:bodyPr>
          <a:lstStyle/>
          <a:p>
            <a:pPr>
              <a:spcAft>
                <a:spcPts val="600"/>
              </a:spcAft>
            </a:pPr>
            <a:r>
              <a:rPr lang="en-US" sz="2400" dirty="0" smtClean="0">
                <a:latin typeface="+mn-lt"/>
                <a:cs typeface="Arial" pitchFamily="34" charset="0"/>
              </a:rPr>
              <a:t>Changes in ownership/management</a:t>
            </a:r>
          </a:p>
        </p:txBody>
      </p:sp>
      <p:sp>
        <p:nvSpPr>
          <p:cNvPr id="11" name="TextBox 10"/>
          <p:cNvSpPr txBox="1"/>
          <p:nvPr/>
        </p:nvSpPr>
        <p:spPr>
          <a:xfrm>
            <a:off x="3048000" y="4011822"/>
            <a:ext cx="5486400" cy="477054"/>
          </a:xfrm>
          <a:prstGeom prst="rect">
            <a:avLst/>
          </a:prstGeom>
          <a:noFill/>
        </p:spPr>
        <p:txBody>
          <a:bodyPr wrap="square" rtlCol="0">
            <a:spAutoFit/>
          </a:bodyPr>
          <a:lstStyle/>
          <a:p>
            <a:pPr>
              <a:spcAft>
                <a:spcPts val="600"/>
              </a:spcAft>
            </a:pPr>
            <a:r>
              <a:rPr lang="en-US" sz="2400" dirty="0" smtClean="0">
                <a:latin typeface="+mn-lt"/>
                <a:cs typeface="Arial" pitchFamily="34" charset="0"/>
              </a:rPr>
              <a:t>Audit concerns</a:t>
            </a:r>
          </a:p>
        </p:txBody>
      </p:sp>
      <p:sp>
        <p:nvSpPr>
          <p:cNvPr id="12" name="TextBox 11"/>
          <p:cNvSpPr txBox="1"/>
          <p:nvPr/>
        </p:nvSpPr>
        <p:spPr>
          <a:xfrm>
            <a:off x="3276600" y="4587096"/>
            <a:ext cx="5486400" cy="477054"/>
          </a:xfrm>
          <a:prstGeom prst="rect">
            <a:avLst/>
          </a:prstGeom>
          <a:noFill/>
        </p:spPr>
        <p:txBody>
          <a:bodyPr wrap="square" rtlCol="0">
            <a:spAutoFit/>
          </a:bodyPr>
          <a:lstStyle/>
          <a:p>
            <a:pPr>
              <a:spcAft>
                <a:spcPts val="600"/>
              </a:spcAft>
            </a:pPr>
            <a:r>
              <a:rPr lang="en-US" sz="2400" dirty="0" smtClean="0">
                <a:latin typeface="+mn-lt"/>
                <a:cs typeface="Arial" pitchFamily="34" charset="0"/>
              </a:rPr>
              <a:t>Actuarial concerns</a:t>
            </a:r>
          </a:p>
        </p:txBody>
      </p:sp>
      <p:sp>
        <p:nvSpPr>
          <p:cNvPr id="2" name="TextBox 1"/>
          <p:cNvSpPr txBox="1"/>
          <p:nvPr/>
        </p:nvSpPr>
        <p:spPr>
          <a:xfrm>
            <a:off x="2220686" y="1600200"/>
            <a:ext cx="6770914" cy="523220"/>
          </a:xfrm>
          <a:prstGeom prst="rect">
            <a:avLst/>
          </a:prstGeom>
          <a:noFill/>
        </p:spPr>
        <p:txBody>
          <a:bodyPr wrap="square" rtlCol="0">
            <a:spAutoFit/>
          </a:bodyPr>
          <a:lstStyle/>
          <a:p>
            <a:r>
              <a:rPr lang="en-US" sz="2800" dirty="0" smtClean="0">
                <a:latin typeface="+mn-lt"/>
              </a:rPr>
              <a:t>Common Insolvency Risk Indicators:</a:t>
            </a:r>
            <a:endParaRPr lang="en-US" sz="2800" dirty="0">
              <a:latin typeface="+mn-lt"/>
            </a:endParaRPr>
          </a:p>
        </p:txBody>
      </p:sp>
    </p:spTree>
    <p:extLst>
      <p:ext uri="{BB962C8B-B14F-4D97-AF65-F5344CB8AC3E}">
        <p14:creationId xmlns:p14="http://schemas.microsoft.com/office/powerpoint/2010/main" val="398685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52400" y="1828800"/>
            <a:ext cx="3124200" cy="4191000"/>
          </a:xfrm>
          <a:ln w="9525">
            <a:solidFill>
              <a:schemeClr val="tx1"/>
            </a:solidFill>
          </a:ln>
        </p:spPr>
        <p:txBody>
          <a:bodyPr>
            <a:normAutofit fontScale="85000" lnSpcReduction="20000"/>
          </a:bodyPr>
          <a:lstStyle/>
          <a:p>
            <a:pPr marL="0" indent="0" algn="ctr">
              <a:buNone/>
            </a:pPr>
            <a:r>
              <a:rPr lang="en-US" sz="2000" b="1" dirty="0" smtClean="0"/>
              <a:t>P/C</a:t>
            </a:r>
          </a:p>
          <a:p>
            <a:pPr marL="0" indent="0">
              <a:buNone/>
            </a:pPr>
            <a:r>
              <a:rPr lang="en-US" sz="2000" u="sng" dirty="0" smtClean="0"/>
              <a:t>Financial Summary</a:t>
            </a:r>
          </a:p>
          <a:p>
            <a:r>
              <a:rPr lang="en-US" sz="2000" dirty="0" smtClean="0"/>
              <a:t>Premiums Summarized</a:t>
            </a:r>
          </a:p>
          <a:p>
            <a:r>
              <a:rPr lang="en-US" sz="2000" dirty="0" smtClean="0"/>
              <a:t>Premiums - Direct, Assumed, Gross, Ceded and Net Basis</a:t>
            </a:r>
          </a:p>
          <a:p>
            <a:r>
              <a:rPr lang="en-US" sz="2000" dirty="0" smtClean="0"/>
              <a:t>Writings Long-tail and short-tail</a:t>
            </a:r>
          </a:p>
          <a:p>
            <a:r>
              <a:rPr lang="en-US" sz="2000" dirty="0" smtClean="0"/>
              <a:t>Writings to Surplus</a:t>
            </a:r>
          </a:p>
          <a:p>
            <a:pPr marL="0" indent="0">
              <a:buNone/>
            </a:pPr>
            <a:r>
              <a:rPr lang="en-US" sz="2000" u="sng" dirty="0" smtClean="0"/>
              <a:t>Writing Section</a:t>
            </a:r>
          </a:p>
          <a:p>
            <a:r>
              <a:rPr lang="en-US" sz="2000" dirty="0" smtClean="0"/>
              <a:t>Premiums and Direct Loss Ratio By LOB and State</a:t>
            </a:r>
          </a:p>
          <a:p>
            <a:pPr marL="0" indent="0">
              <a:buNone/>
            </a:pPr>
            <a:r>
              <a:rPr lang="en-US" sz="2000" u="sng" dirty="0" smtClean="0"/>
              <a:t>Exhibit of Business/ Profitability</a:t>
            </a:r>
          </a:p>
          <a:p>
            <a:r>
              <a:rPr lang="en-US" sz="2000" dirty="0" smtClean="0"/>
              <a:t>GPW/NPW</a:t>
            </a:r>
          </a:p>
          <a:p>
            <a:r>
              <a:rPr lang="en-US" sz="2000" dirty="0" smtClean="0"/>
              <a:t>Industry Averages</a:t>
            </a:r>
          </a:p>
          <a:p>
            <a:pPr marL="0" indent="0">
              <a:buNone/>
            </a:pPr>
            <a:endParaRPr lang="en-US" sz="2000" dirty="0" smtClean="0"/>
          </a:p>
        </p:txBody>
      </p:sp>
      <p:sp>
        <p:nvSpPr>
          <p:cNvPr id="16" name="Content Placeholder 2"/>
          <p:cNvSpPr txBox="1">
            <a:spLocks/>
          </p:cNvSpPr>
          <p:nvPr/>
        </p:nvSpPr>
        <p:spPr>
          <a:xfrm>
            <a:off x="3276600" y="1828800"/>
            <a:ext cx="3276600" cy="4191000"/>
          </a:xfrm>
          <a:prstGeom prst="rect">
            <a:avLst/>
          </a:prstGeom>
          <a:ln w="635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sz="1900" b="1" dirty="0" smtClean="0">
                <a:solidFill>
                  <a:schemeClr val="tx1"/>
                </a:solidFill>
              </a:rPr>
              <a:t>Life</a:t>
            </a:r>
            <a:endParaRPr lang="en-US" sz="1900" dirty="0" smtClean="0">
              <a:solidFill>
                <a:schemeClr val="tx1"/>
              </a:solidFill>
            </a:endParaRPr>
          </a:p>
          <a:p>
            <a:pPr marL="0" indent="0">
              <a:buNone/>
            </a:pPr>
            <a:r>
              <a:rPr lang="en-US" sz="1900" u="sng" dirty="0" smtClean="0">
                <a:solidFill>
                  <a:schemeClr val="tx1"/>
                </a:solidFill>
              </a:rPr>
              <a:t>Financial Summary </a:t>
            </a:r>
          </a:p>
          <a:p>
            <a:r>
              <a:rPr lang="en-US" sz="1900" dirty="0" smtClean="0">
                <a:solidFill>
                  <a:schemeClr val="tx1"/>
                </a:solidFill>
              </a:rPr>
              <a:t>Premiums by LOB and State</a:t>
            </a:r>
          </a:p>
          <a:p>
            <a:pPr marL="0" indent="0">
              <a:buNone/>
            </a:pPr>
            <a:r>
              <a:rPr lang="en-US" sz="1900" u="sng" dirty="0" smtClean="0">
                <a:solidFill>
                  <a:schemeClr val="tx1"/>
                </a:solidFill>
              </a:rPr>
              <a:t>Mix of Business Section</a:t>
            </a:r>
          </a:p>
          <a:p>
            <a:r>
              <a:rPr lang="en-US" sz="1900" dirty="0" smtClean="0">
                <a:solidFill>
                  <a:schemeClr val="tx1"/>
                </a:solidFill>
              </a:rPr>
              <a:t>Premiums by LOB </a:t>
            </a:r>
          </a:p>
          <a:p>
            <a:r>
              <a:rPr lang="en-US" sz="1900" dirty="0" smtClean="0">
                <a:solidFill>
                  <a:schemeClr val="tx1"/>
                </a:solidFill>
              </a:rPr>
              <a:t>Premiums - Direct, Assumed, Gross, Ceded and Net Basis</a:t>
            </a:r>
            <a:endParaRPr lang="en-US" sz="1900" dirty="0">
              <a:solidFill>
                <a:schemeClr val="tx1"/>
              </a:solidFill>
            </a:endParaRPr>
          </a:p>
          <a:p>
            <a:pPr marL="0" indent="0">
              <a:buNone/>
            </a:pPr>
            <a:r>
              <a:rPr lang="en-US" sz="1900" u="sng" dirty="0" smtClean="0">
                <a:solidFill>
                  <a:schemeClr val="tx1"/>
                </a:solidFill>
              </a:rPr>
              <a:t>Direct Premium Written by State</a:t>
            </a:r>
          </a:p>
          <a:p>
            <a:r>
              <a:rPr lang="en-US" sz="1900" dirty="0" smtClean="0">
                <a:solidFill>
                  <a:schemeClr val="tx1"/>
                </a:solidFill>
              </a:rPr>
              <a:t>3 years history of premiums written in all states</a:t>
            </a:r>
            <a:endParaRPr lang="en-US" sz="1900" dirty="0">
              <a:solidFill>
                <a:schemeClr val="tx1"/>
              </a:solidFill>
            </a:endParaRPr>
          </a:p>
        </p:txBody>
      </p:sp>
      <p:sp>
        <p:nvSpPr>
          <p:cNvPr id="17" name="TextBox 16"/>
          <p:cNvSpPr txBox="1"/>
          <p:nvPr/>
        </p:nvSpPr>
        <p:spPr>
          <a:xfrm>
            <a:off x="6553201" y="1828800"/>
            <a:ext cx="2438400" cy="4191000"/>
          </a:xfrm>
          <a:prstGeom prst="rect">
            <a:avLst/>
          </a:prstGeom>
          <a:noFill/>
          <a:ln w="6350">
            <a:solidFill>
              <a:schemeClr val="tx1"/>
            </a:solidFill>
          </a:ln>
        </p:spPr>
        <p:txBody>
          <a:bodyPr wrap="square" rtlCol="0">
            <a:noAutofit/>
          </a:bodyPr>
          <a:lstStyle/>
          <a:p>
            <a:pPr algn="ctr"/>
            <a:r>
              <a:rPr lang="en-US" sz="1900" b="1" dirty="0" smtClean="0">
                <a:latin typeface="+mj-lt"/>
              </a:rPr>
              <a:t>Health</a:t>
            </a:r>
          </a:p>
          <a:p>
            <a:r>
              <a:rPr lang="en-US" sz="1900" u="sng" dirty="0" smtClean="0">
                <a:latin typeface="+mj-lt"/>
              </a:rPr>
              <a:t>Financial Summary</a:t>
            </a:r>
          </a:p>
          <a:p>
            <a:pPr marL="285750" indent="-285750">
              <a:buFont typeface="Arial" pitchFamily="34" charset="0"/>
              <a:buChar char="•"/>
            </a:pPr>
            <a:r>
              <a:rPr lang="en-US" sz="1900" dirty="0" smtClean="0">
                <a:latin typeface="+mj-lt"/>
              </a:rPr>
              <a:t>Premiums By LOB and State</a:t>
            </a:r>
          </a:p>
          <a:p>
            <a:pPr marL="285750" indent="-285750">
              <a:buFont typeface="Arial" pitchFamily="34" charset="0"/>
              <a:buChar char="•"/>
            </a:pPr>
            <a:r>
              <a:rPr lang="en-US" sz="1900" dirty="0" smtClean="0">
                <a:latin typeface="+mj-lt"/>
              </a:rPr>
              <a:t>Membership by LOB – CY vs PY</a:t>
            </a:r>
            <a:endParaRPr lang="en-US" sz="1900" dirty="0" smtClean="0"/>
          </a:p>
          <a:p>
            <a:r>
              <a:rPr lang="en-US" sz="1900" u="sng" dirty="0">
                <a:latin typeface="+mj-lt"/>
              </a:rPr>
              <a:t>Membership Section</a:t>
            </a:r>
          </a:p>
          <a:p>
            <a:pPr marL="285750" indent="-285750">
              <a:buFont typeface="Arial" pitchFamily="34" charset="0"/>
              <a:buChar char="•"/>
            </a:pPr>
            <a:r>
              <a:rPr lang="en-US" sz="1900" dirty="0">
                <a:latin typeface="+mj-lt"/>
              </a:rPr>
              <a:t>5 years history of membership by LOB</a:t>
            </a:r>
          </a:p>
          <a:p>
            <a:endParaRPr lang="en-US" sz="1900" dirty="0">
              <a:solidFill>
                <a:schemeClr val="tx1">
                  <a:lumMod val="50000"/>
                  <a:lumOff val="50000"/>
                </a:schemeClr>
              </a:solidFill>
            </a:endParaRPr>
          </a:p>
        </p:txBody>
      </p:sp>
      <p:sp>
        <p:nvSpPr>
          <p:cNvPr id="3" name="TextBox 2"/>
          <p:cNvSpPr txBox="1"/>
          <p:nvPr/>
        </p:nvSpPr>
        <p:spPr>
          <a:xfrm>
            <a:off x="457200" y="1295400"/>
            <a:ext cx="4800600" cy="461665"/>
          </a:xfrm>
          <a:prstGeom prst="rect">
            <a:avLst/>
          </a:prstGeom>
          <a:noFill/>
        </p:spPr>
        <p:txBody>
          <a:bodyPr wrap="square" rtlCol="0">
            <a:spAutoFit/>
          </a:bodyPr>
          <a:lstStyle/>
          <a:p>
            <a:r>
              <a:rPr lang="en-US" sz="2400" b="1" dirty="0" smtClean="0"/>
              <a:t>Analysis Tools &amp; Ratios</a:t>
            </a:r>
            <a:endParaRPr lang="en-US" sz="2400" b="1" dirty="0"/>
          </a:p>
        </p:txBody>
      </p:sp>
      <p:sp>
        <p:nvSpPr>
          <p:cNvPr id="7" name="Title 6"/>
          <p:cNvSpPr>
            <a:spLocks noGrp="1"/>
          </p:cNvSpPr>
          <p:nvPr>
            <p:ph type="title"/>
          </p:nvPr>
        </p:nvSpPr>
        <p:spPr/>
        <p:txBody>
          <a:bodyPr/>
          <a:lstStyle/>
          <a:p>
            <a:r>
              <a:rPr lang="en-US" dirty="0" smtClean="0"/>
              <a:t>2. Rapid Growth &amp; Pricing</a:t>
            </a:r>
            <a:endParaRPr lang="en-US" dirty="0"/>
          </a:p>
        </p:txBody>
      </p:sp>
    </p:spTree>
    <p:extLst>
      <p:ext uri="{BB962C8B-B14F-4D97-AF65-F5344CB8AC3E}">
        <p14:creationId xmlns:p14="http://schemas.microsoft.com/office/powerpoint/2010/main" val="1549708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2057400"/>
            <a:ext cx="2667000" cy="3733800"/>
          </a:xfrm>
          <a:prstGeom prst="rect">
            <a:avLst/>
          </a:prstGeom>
          <a:ln w="9525">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sz="2000" b="1" dirty="0" smtClean="0">
                <a:solidFill>
                  <a:schemeClr val="tx1"/>
                </a:solidFill>
              </a:rPr>
              <a:t>P/C</a:t>
            </a:r>
          </a:p>
          <a:p>
            <a:pPr marL="0" indent="0">
              <a:buFont typeface="Arial" pitchFamily="34" charset="0"/>
              <a:buNone/>
            </a:pPr>
            <a:r>
              <a:rPr lang="en-US" sz="2000" u="sng" dirty="0" smtClean="0">
                <a:solidFill>
                  <a:schemeClr val="tx1"/>
                </a:solidFill>
              </a:rPr>
              <a:t>Financial Summary</a:t>
            </a:r>
          </a:p>
          <a:p>
            <a:r>
              <a:rPr lang="en-US" sz="2000" dirty="0" smtClean="0">
                <a:solidFill>
                  <a:schemeClr val="tx1"/>
                </a:solidFill>
              </a:rPr>
              <a:t>Scoring/IRIS</a:t>
            </a:r>
          </a:p>
          <a:p>
            <a:r>
              <a:rPr lang="en-US" sz="2000" dirty="0" smtClean="0">
                <a:solidFill>
                  <a:schemeClr val="tx1"/>
                </a:solidFill>
              </a:rPr>
              <a:t>Combined Ratio</a:t>
            </a:r>
          </a:p>
          <a:p>
            <a:r>
              <a:rPr lang="en-US" sz="2000" dirty="0" smtClean="0">
                <a:solidFill>
                  <a:schemeClr val="tx1"/>
                </a:solidFill>
              </a:rPr>
              <a:t>GPW/PHS, NPW/PHS</a:t>
            </a:r>
          </a:p>
          <a:p>
            <a:pPr marL="0" indent="0">
              <a:buNone/>
            </a:pPr>
            <a:r>
              <a:rPr lang="en-US" sz="2000" u="sng" dirty="0" smtClean="0">
                <a:solidFill>
                  <a:schemeClr val="tx1"/>
                </a:solidFill>
              </a:rPr>
              <a:t>Statement of Income</a:t>
            </a:r>
          </a:p>
          <a:p>
            <a:r>
              <a:rPr lang="en-US" sz="2000" dirty="0" smtClean="0">
                <a:solidFill>
                  <a:schemeClr val="tx1"/>
                </a:solidFill>
              </a:rPr>
              <a:t>Combined Ratio</a:t>
            </a:r>
          </a:p>
          <a:p>
            <a:r>
              <a:rPr lang="en-US" sz="2000" dirty="0" smtClean="0">
                <a:solidFill>
                  <a:schemeClr val="tx1"/>
                </a:solidFill>
              </a:rPr>
              <a:t>Commissions &amp; Brokerage Ratios</a:t>
            </a:r>
            <a:endParaRPr lang="en-US" sz="2000" dirty="0">
              <a:solidFill>
                <a:schemeClr val="tx1"/>
              </a:solidFill>
            </a:endParaRPr>
          </a:p>
        </p:txBody>
      </p:sp>
      <p:sp>
        <p:nvSpPr>
          <p:cNvPr id="6" name="Content Placeholder 2"/>
          <p:cNvSpPr txBox="1">
            <a:spLocks/>
          </p:cNvSpPr>
          <p:nvPr/>
        </p:nvSpPr>
        <p:spPr>
          <a:xfrm>
            <a:off x="2819401" y="2057400"/>
            <a:ext cx="3352799" cy="3733800"/>
          </a:xfrm>
          <a:prstGeom prst="rect">
            <a:avLst/>
          </a:prstGeom>
          <a:ln w="6350">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sz="2000" b="1" dirty="0" smtClean="0">
                <a:solidFill>
                  <a:schemeClr val="tx1"/>
                </a:solidFill>
              </a:rPr>
              <a:t>Life</a:t>
            </a:r>
          </a:p>
          <a:p>
            <a:pPr marL="0" indent="0">
              <a:buNone/>
            </a:pPr>
            <a:r>
              <a:rPr lang="en-US" sz="2000" u="sng" dirty="0" smtClean="0">
                <a:solidFill>
                  <a:schemeClr val="tx1"/>
                </a:solidFill>
              </a:rPr>
              <a:t>Financial Summary</a:t>
            </a:r>
          </a:p>
          <a:p>
            <a:r>
              <a:rPr lang="en-US" sz="2000" dirty="0" smtClean="0">
                <a:solidFill>
                  <a:schemeClr val="tx1"/>
                </a:solidFill>
              </a:rPr>
              <a:t>Scoring/IRIS</a:t>
            </a:r>
          </a:p>
          <a:p>
            <a:r>
              <a:rPr lang="en-US" sz="2000" dirty="0" smtClean="0">
                <a:solidFill>
                  <a:schemeClr val="tx1"/>
                </a:solidFill>
              </a:rPr>
              <a:t>Benefit, Comm &amp; Exp Ratios</a:t>
            </a:r>
          </a:p>
          <a:p>
            <a:r>
              <a:rPr lang="en-US" sz="2000" dirty="0" smtClean="0">
                <a:solidFill>
                  <a:schemeClr val="tx1"/>
                </a:solidFill>
              </a:rPr>
              <a:t>Net Prem &amp; Dep/C&amp;S</a:t>
            </a:r>
          </a:p>
          <a:p>
            <a:pPr marL="0" indent="0">
              <a:buNone/>
            </a:pPr>
            <a:r>
              <a:rPr lang="en-US" sz="2000" u="sng" dirty="0" smtClean="0">
                <a:solidFill>
                  <a:schemeClr val="tx1"/>
                </a:solidFill>
              </a:rPr>
              <a:t>Liabilities</a:t>
            </a:r>
          </a:p>
          <a:p>
            <a:r>
              <a:rPr lang="en-US" sz="2000" dirty="0" smtClean="0">
                <a:solidFill>
                  <a:schemeClr val="tx1"/>
                </a:solidFill>
              </a:rPr>
              <a:t>A&amp;H Loss Ratio</a:t>
            </a:r>
          </a:p>
          <a:p>
            <a:pPr marL="0" indent="0">
              <a:buNone/>
            </a:pPr>
            <a:r>
              <a:rPr lang="en-US" sz="2000" u="sng" dirty="0" smtClean="0">
                <a:solidFill>
                  <a:schemeClr val="tx1"/>
                </a:solidFill>
              </a:rPr>
              <a:t>Line of Business</a:t>
            </a:r>
          </a:p>
          <a:p>
            <a:r>
              <a:rPr lang="en-US" sz="2000" dirty="0" smtClean="0">
                <a:solidFill>
                  <a:schemeClr val="tx1"/>
                </a:solidFill>
              </a:rPr>
              <a:t>Gross Comm/Gross Prem</a:t>
            </a:r>
          </a:p>
          <a:p>
            <a:r>
              <a:rPr lang="en-US" sz="2000" dirty="0" smtClean="0">
                <a:solidFill>
                  <a:schemeClr val="tx1"/>
                </a:solidFill>
              </a:rPr>
              <a:t>Admin&amp;Exp/Gross Premium</a:t>
            </a:r>
            <a:endParaRPr lang="en-US" sz="2000" dirty="0">
              <a:solidFill>
                <a:schemeClr val="tx1"/>
              </a:solidFill>
            </a:endParaRPr>
          </a:p>
        </p:txBody>
      </p:sp>
      <p:sp>
        <p:nvSpPr>
          <p:cNvPr id="7" name="TextBox 6"/>
          <p:cNvSpPr txBox="1"/>
          <p:nvPr/>
        </p:nvSpPr>
        <p:spPr>
          <a:xfrm>
            <a:off x="6172201" y="2057400"/>
            <a:ext cx="2819400" cy="3733800"/>
          </a:xfrm>
          <a:prstGeom prst="rect">
            <a:avLst/>
          </a:prstGeom>
          <a:noFill/>
          <a:ln w="6350">
            <a:solidFill>
              <a:schemeClr val="tx1"/>
            </a:solidFill>
          </a:ln>
        </p:spPr>
        <p:txBody>
          <a:bodyPr wrap="square" rtlCol="0">
            <a:noAutofit/>
          </a:bodyPr>
          <a:lstStyle/>
          <a:p>
            <a:pPr algn="ctr"/>
            <a:r>
              <a:rPr lang="en-US" sz="2000" b="1" dirty="0" smtClean="0">
                <a:latin typeface="+mj-lt"/>
              </a:rPr>
              <a:t>Health</a:t>
            </a:r>
          </a:p>
          <a:p>
            <a:r>
              <a:rPr lang="en-US" sz="2000" u="sng" dirty="0" smtClean="0">
                <a:latin typeface="+mj-lt"/>
              </a:rPr>
              <a:t>Financial Summary</a:t>
            </a:r>
          </a:p>
          <a:p>
            <a:pPr marL="342900" indent="-342900">
              <a:buFont typeface="Arial" pitchFamily="34" charset="0"/>
              <a:buChar char="•"/>
            </a:pPr>
            <a:r>
              <a:rPr lang="en-US" sz="2000" dirty="0" smtClean="0">
                <a:latin typeface="+mj-lt"/>
              </a:rPr>
              <a:t>Scoring</a:t>
            </a:r>
          </a:p>
          <a:p>
            <a:r>
              <a:rPr lang="en-US" sz="2000" u="sng" dirty="0" smtClean="0">
                <a:latin typeface="+mj-lt"/>
              </a:rPr>
              <a:t>Revenues &amp; Expenses</a:t>
            </a:r>
          </a:p>
          <a:p>
            <a:r>
              <a:rPr lang="en-US" sz="2000" dirty="0" smtClean="0">
                <a:latin typeface="+mj-lt"/>
              </a:rPr>
              <a:t>Summarized and by LOB:</a:t>
            </a:r>
          </a:p>
          <a:p>
            <a:pPr marL="285750" indent="-285750">
              <a:buFont typeface="Arial" pitchFamily="34" charset="0"/>
              <a:buChar char="•"/>
            </a:pPr>
            <a:r>
              <a:rPr lang="en-US" sz="2000" dirty="0" smtClean="0">
                <a:latin typeface="+mj-lt"/>
              </a:rPr>
              <a:t>Medical Loss Ratio</a:t>
            </a:r>
          </a:p>
          <a:p>
            <a:pPr marL="285750" indent="-285750">
              <a:buFont typeface="Arial" pitchFamily="34" charset="0"/>
              <a:buChar char="•"/>
            </a:pPr>
            <a:r>
              <a:rPr lang="en-US" sz="2000" dirty="0" smtClean="0">
                <a:latin typeface="+mj-lt"/>
              </a:rPr>
              <a:t>Admin Exp Ratio</a:t>
            </a:r>
          </a:p>
          <a:p>
            <a:pPr marL="285750" indent="-285750">
              <a:buFont typeface="Arial" pitchFamily="34" charset="0"/>
              <a:buChar char="•"/>
            </a:pPr>
            <a:r>
              <a:rPr lang="en-US" sz="2000" dirty="0" smtClean="0">
                <a:latin typeface="+mj-lt"/>
              </a:rPr>
              <a:t>Combined Ratio</a:t>
            </a:r>
          </a:p>
          <a:p>
            <a:pPr marL="285750" indent="-285750">
              <a:buFont typeface="Arial" pitchFamily="34" charset="0"/>
              <a:buChar char="•"/>
            </a:pPr>
            <a:r>
              <a:rPr lang="en-US" sz="2000" dirty="0" smtClean="0">
                <a:latin typeface="+mj-lt"/>
              </a:rPr>
              <a:t>Profit Margin Ratio</a:t>
            </a:r>
          </a:p>
          <a:p>
            <a:endParaRPr lang="en-US" dirty="0" smtClean="0">
              <a:solidFill>
                <a:schemeClr val="tx1">
                  <a:lumMod val="50000"/>
                  <a:lumOff val="50000"/>
                </a:schemeClr>
              </a:solidFill>
            </a:endParaRPr>
          </a:p>
          <a:p>
            <a:endParaRPr lang="en-US" dirty="0">
              <a:solidFill>
                <a:schemeClr val="tx1">
                  <a:lumMod val="50000"/>
                  <a:lumOff val="50000"/>
                </a:schemeClr>
              </a:solidFill>
            </a:endParaRPr>
          </a:p>
        </p:txBody>
      </p:sp>
      <p:sp>
        <p:nvSpPr>
          <p:cNvPr id="8" name="TextBox 7"/>
          <p:cNvSpPr txBox="1"/>
          <p:nvPr/>
        </p:nvSpPr>
        <p:spPr>
          <a:xfrm>
            <a:off x="457200" y="1295400"/>
            <a:ext cx="4800600" cy="461665"/>
          </a:xfrm>
          <a:prstGeom prst="rect">
            <a:avLst/>
          </a:prstGeom>
          <a:noFill/>
        </p:spPr>
        <p:txBody>
          <a:bodyPr wrap="square" rtlCol="0">
            <a:spAutoFit/>
          </a:bodyPr>
          <a:lstStyle/>
          <a:p>
            <a:r>
              <a:rPr lang="en-US" sz="2400" b="1" dirty="0" smtClean="0"/>
              <a:t>Analysis Tools &amp; Ratios</a:t>
            </a:r>
            <a:endParaRPr lang="en-US" sz="2400" b="1" dirty="0"/>
          </a:p>
        </p:txBody>
      </p:sp>
      <p:sp>
        <p:nvSpPr>
          <p:cNvPr id="9" name="Title 6"/>
          <p:cNvSpPr>
            <a:spLocks noGrp="1"/>
          </p:cNvSpPr>
          <p:nvPr>
            <p:ph type="title"/>
          </p:nvPr>
        </p:nvSpPr>
        <p:spPr>
          <a:xfrm>
            <a:off x="395288" y="109538"/>
            <a:ext cx="8229600" cy="1143000"/>
          </a:xfrm>
        </p:spPr>
        <p:txBody>
          <a:bodyPr/>
          <a:lstStyle/>
          <a:p>
            <a:r>
              <a:rPr lang="en-US" dirty="0" smtClean="0"/>
              <a:t>2. Rapid Growth &amp; Pricing</a:t>
            </a:r>
            <a:endParaRPr lang="en-US" dirty="0"/>
          </a:p>
        </p:txBody>
      </p:sp>
    </p:spTree>
    <p:extLst>
      <p:ext uri="{BB962C8B-B14F-4D97-AF65-F5344CB8AC3E}">
        <p14:creationId xmlns:p14="http://schemas.microsoft.com/office/powerpoint/2010/main" val="1149088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lnSpc>
                <a:spcPts val="4000"/>
              </a:lnSpc>
            </a:pPr>
            <a:r>
              <a:rPr lang="en-US" dirty="0"/>
              <a:t>2. Rapid Growth &amp; Pricing</a:t>
            </a:r>
          </a:p>
        </p:txBody>
      </p:sp>
      <p:sp>
        <p:nvSpPr>
          <p:cNvPr id="3" name="Content Placeholder 2"/>
          <p:cNvSpPr>
            <a:spLocks noGrp="1"/>
          </p:cNvSpPr>
          <p:nvPr>
            <p:ph idx="1"/>
          </p:nvPr>
        </p:nvSpPr>
        <p:spPr>
          <a:xfrm>
            <a:off x="5029200" y="1447800"/>
            <a:ext cx="4038600" cy="5181600"/>
          </a:xfrm>
        </p:spPr>
        <p:txBody>
          <a:bodyPr>
            <a:noAutofit/>
          </a:bodyPr>
          <a:lstStyle/>
          <a:p>
            <a:pPr marL="0" indent="0">
              <a:buNone/>
            </a:pPr>
            <a:r>
              <a:rPr lang="en-US" sz="2400" u="sng" dirty="0" smtClean="0"/>
              <a:t>Insolvent Insurer Example</a:t>
            </a:r>
          </a:p>
          <a:p>
            <a:r>
              <a:rPr lang="en-US" sz="2400" dirty="0" smtClean="0"/>
              <a:t>National States Insurance Company</a:t>
            </a:r>
          </a:p>
          <a:p>
            <a:r>
              <a:rPr lang="en-US" sz="2400" dirty="0" smtClean="0"/>
              <a:t>Liquidated in 2010</a:t>
            </a:r>
          </a:p>
          <a:p>
            <a:r>
              <a:rPr lang="en-US" sz="2400" dirty="0" smtClean="0"/>
              <a:t>Causes of Trouble:</a:t>
            </a:r>
          </a:p>
          <a:p>
            <a:pPr lvl="1"/>
            <a:r>
              <a:rPr lang="en-US" sz="2000" dirty="0" smtClean="0"/>
              <a:t>Under priced      products</a:t>
            </a:r>
          </a:p>
          <a:p>
            <a:pPr lvl="1"/>
            <a:r>
              <a:rPr lang="en-US" sz="2000" dirty="0" smtClean="0"/>
              <a:t>Inability to pay future long-tern care insurance claims</a:t>
            </a:r>
            <a:endParaRPr lang="en-US" sz="2000" dirty="0"/>
          </a:p>
        </p:txBody>
      </p:sp>
      <p:sp>
        <p:nvSpPr>
          <p:cNvPr id="5" name="TextBox 4"/>
          <p:cNvSpPr txBox="1"/>
          <p:nvPr/>
        </p:nvSpPr>
        <p:spPr>
          <a:xfrm>
            <a:off x="381000" y="1447800"/>
            <a:ext cx="4572000" cy="3785652"/>
          </a:xfrm>
          <a:prstGeom prst="rect">
            <a:avLst/>
          </a:prstGeom>
          <a:noFill/>
        </p:spPr>
        <p:txBody>
          <a:bodyPr wrap="square" rtlCol="0">
            <a:spAutoFit/>
          </a:bodyPr>
          <a:lstStyle/>
          <a:p>
            <a:r>
              <a:rPr lang="en-US" sz="2400" u="sng" dirty="0" smtClean="0">
                <a:latin typeface="+mj-lt"/>
              </a:rPr>
              <a:t>Long Term Care Insurance</a:t>
            </a:r>
          </a:p>
          <a:p>
            <a:pPr marL="342900" indent="-342900">
              <a:buFont typeface="Arial" pitchFamily="34" charset="0"/>
              <a:buChar char="•"/>
            </a:pPr>
            <a:r>
              <a:rPr lang="en-US" sz="2400" dirty="0" smtClean="0">
                <a:latin typeface="+mj-lt"/>
              </a:rPr>
              <a:t>Lack of historical data</a:t>
            </a:r>
          </a:p>
          <a:p>
            <a:pPr marL="342900" indent="-342900">
              <a:buFont typeface="Arial" pitchFamily="34" charset="0"/>
              <a:buChar char="•"/>
            </a:pPr>
            <a:r>
              <a:rPr lang="en-US" sz="2400" dirty="0" smtClean="0">
                <a:latin typeface="+mj-lt"/>
              </a:rPr>
              <a:t>Fluctuating nature of business</a:t>
            </a:r>
          </a:p>
          <a:p>
            <a:pPr marL="342900" indent="-342900">
              <a:buFont typeface="Arial" pitchFamily="34" charset="0"/>
              <a:buChar char="•"/>
            </a:pPr>
            <a:r>
              <a:rPr lang="en-US" sz="2400" dirty="0" smtClean="0">
                <a:latin typeface="+mj-lt"/>
              </a:rPr>
              <a:t>Underpriced and under reserved older blocks of business</a:t>
            </a:r>
          </a:p>
          <a:p>
            <a:pPr marL="342900" indent="-342900">
              <a:buFont typeface="Arial" pitchFamily="34" charset="0"/>
              <a:buChar char="•"/>
            </a:pPr>
            <a:r>
              <a:rPr lang="en-US" sz="2400" dirty="0" smtClean="0">
                <a:latin typeface="+mj-lt"/>
              </a:rPr>
              <a:t>Uncertainty surrounding rate increases and reserve adjustments</a:t>
            </a:r>
          </a:p>
        </p:txBody>
      </p:sp>
    </p:spTree>
    <p:extLst>
      <p:ext uri="{BB962C8B-B14F-4D97-AF65-F5344CB8AC3E}">
        <p14:creationId xmlns:p14="http://schemas.microsoft.com/office/powerpoint/2010/main" val="3542168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nSpc>
                <a:spcPts val="4000"/>
              </a:lnSpc>
            </a:pPr>
            <a:r>
              <a:rPr lang="en-US" dirty="0"/>
              <a:t>2. Rapid Growth &amp; Pricing</a:t>
            </a:r>
          </a:p>
        </p:txBody>
      </p:sp>
      <p:sp>
        <p:nvSpPr>
          <p:cNvPr id="5" name="Content Placeholder 2"/>
          <p:cNvSpPr>
            <a:spLocks noGrp="1"/>
          </p:cNvSpPr>
          <p:nvPr>
            <p:ph idx="1"/>
          </p:nvPr>
        </p:nvSpPr>
        <p:spPr>
          <a:xfrm>
            <a:off x="4933950" y="1447800"/>
            <a:ext cx="4191000" cy="4525963"/>
          </a:xfrm>
        </p:spPr>
        <p:txBody>
          <a:bodyPr>
            <a:normAutofit fontScale="92500" lnSpcReduction="20000"/>
          </a:bodyPr>
          <a:lstStyle/>
          <a:p>
            <a:pPr marL="0" indent="0">
              <a:buNone/>
            </a:pPr>
            <a:r>
              <a:rPr lang="en-US" sz="2600" u="sng" smtClean="0">
                <a:latin typeface="+mj-lt"/>
              </a:rPr>
              <a:t>Insolvent Insurer Example</a:t>
            </a:r>
          </a:p>
          <a:p>
            <a:r>
              <a:rPr lang="en-US" sz="2600" smtClean="0">
                <a:latin typeface="+mj-lt"/>
              </a:rPr>
              <a:t>Employers Life Ins. Corp</a:t>
            </a:r>
          </a:p>
          <a:p>
            <a:r>
              <a:rPr lang="en-US" sz="2600" smtClean="0">
                <a:latin typeface="+mj-lt"/>
              </a:rPr>
              <a:t>2005 Liquidation</a:t>
            </a:r>
          </a:p>
          <a:p>
            <a:r>
              <a:rPr lang="en-US" sz="2600" smtClean="0">
                <a:latin typeface="+mj-lt"/>
              </a:rPr>
              <a:t>Causes of Trouble:</a:t>
            </a:r>
          </a:p>
          <a:p>
            <a:pPr lvl="1"/>
            <a:r>
              <a:rPr lang="en-US" smtClean="0"/>
              <a:t>Direct Premium, Benefit Payment &amp; Commissions increases</a:t>
            </a:r>
          </a:p>
          <a:p>
            <a:pPr lvl="1"/>
            <a:r>
              <a:rPr lang="en-US" smtClean="0"/>
              <a:t>Surplus decline</a:t>
            </a:r>
          </a:p>
          <a:p>
            <a:pPr lvl="1"/>
            <a:r>
              <a:rPr lang="en-US" smtClean="0"/>
              <a:t>RBC fell into mandatory control level</a:t>
            </a:r>
            <a:endParaRPr lang="en-US" dirty="0"/>
          </a:p>
        </p:txBody>
      </p:sp>
      <p:sp>
        <p:nvSpPr>
          <p:cNvPr id="3" name="TextBox 2"/>
          <p:cNvSpPr txBox="1"/>
          <p:nvPr/>
        </p:nvSpPr>
        <p:spPr>
          <a:xfrm>
            <a:off x="514350" y="1447800"/>
            <a:ext cx="4038600" cy="3785652"/>
          </a:xfrm>
          <a:prstGeom prst="rect">
            <a:avLst/>
          </a:prstGeom>
          <a:noFill/>
        </p:spPr>
        <p:txBody>
          <a:bodyPr wrap="square" rtlCol="0">
            <a:spAutoFit/>
          </a:bodyPr>
          <a:lstStyle/>
          <a:p>
            <a:r>
              <a:rPr lang="en-US" sz="2400" u="sng" dirty="0" smtClean="0">
                <a:latin typeface="+mj-lt"/>
              </a:rPr>
              <a:t>Group Health Concerns</a:t>
            </a:r>
          </a:p>
          <a:p>
            <a:pPr marL="342900" indent="-342900">
              <a:buFont typeface="Arial" pitchFamily="34" charset="0"/>
              <a:buChar char="•"/>
            </a:pPr>
            <a:r>
              <a:rPr lang="en-US" sz="2400" dirty="0" smtClean="0">
                <a:latin typeface="+mj-lt"/>
              </a:rPr>
              <a:t>Competitive Market</a:t>
            </a:r>
          </a:p>
          <a:p>
            <a:pPr marL="342900" indent="-342900">
              <a:buFont typeface="Arial" pitchFamily="34" charset="0"/>
              <a:buChar char="•"/>
            </a:pPr>
            <a:r>
              <a:rPr lang="en-US" sz="2400" dirty="0" smtClean="0">
                <a:latin typeface="+mj-lt"/>
              </a:rPr>
              <a:t>Incremental cost bidding</a:t>
            </a:r>
          </a:p>
          <a:p>
            <a:pPr marL="342900" indent="-342900">
              <a:buFont typeface="Arial" pitchFamily="34" charset="0"/>
              <a:buChar char="•"/>
            </a:pPr>
            <a:r>
              <a:rPr lang="en-US" sz="2400" dirty="0" smtClean="0">
                <a:latin typeface="+mj-lt"/>
              </a:rPr>
              <a:t>Use of estimating in new markets</a:t>
            </a:r>
          </a:p>
          <a:p>
            <a:pPr marL="342900" indent="-342900">
              <a:buFont typeface="Arial" pitchFamily="34" charset="0"/>
              <a:buChar char="•"/>
            </a:pPr>
            <a:r>
              <a:rPr lang="en-US" sz="2400" dirty="0" smtClean="0">
                <a:latin typeface="+mj-lt"/>
              </a:rPr>
              <a:t>Significant changes in enrollment/volume</a:t>
            </a:r>
          </a:p>
          <a:p>
            <a:pPr marL="342900" indent="-342900">
              <a:buFont typeface="Arial" pitchFamily="34" charset="0"/>
              <a:buChar char="•"/>
            </a:pPr>
            <a:r>
              <a:rPr lang="en-US" sz="2400" dirty="0" smtClean="0">
                <a:latin typeface="+mj-lt"/>
              </a:rPr>
              <a:t>Premiums set by Government</a:t>
            </a:r>
            <a:endParaRPr lang="en-US" sz="2400" dirty="0">
              <a:latin typeface="+mj-lt"/>
            </a:endParaRPr>
          </a:p>
        </p:txBody>
      </p:sp>
    </p:spTree>
    <p:extLst>
      <p:ext uri="{BB962C8B-B14F-4D97-AF65-F5344CB8AC3E}">
        <p14:creationId xmlns:p14="http://schemas.microsoft.com/office/powerpoint/2010/main" val="3387012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Rapid Growth &amp; Pricing</a:t>
            </a:r>
          </a:p>
        </p:txBody>
      </p:sp>
      <p:sp>
        <p:nvSpPr>
          <p:cNvPr id="3" name="Content Placeholder 2"/>
          <p:cNvSpPr>
            <a:spLocks noGrp="1"/>
          </p:cNvSpPr>
          <p:nvPr>
            <p:ph idx="1"/>
          </p:nvPr>
        </p:nvSpPr>
        <p:spPr>
          <a:xfrm>
            <a:off x="5105400" y="1600200"/>
            <a:ext cx="3581400" cy="4525963"/>
          </a:xfrm>
        </p:spPr>
        <p:txBody>
          <a:bodyPr/>
          <a:lstStyle/>
          <a:p>
            <a:pPr marL="0" indent="0">
              <a:buNone/>
            </a:pPr>
            <a:r>
              <a:rPr lang="en-US" sz="2400" u="sng" dirty="0" smtClean="0"/>
              <a:t>Insolvent Insurer Example</a:t>
            </a:r>
          </a:p>
          <a:p>
            <a:r>
              <a:rPr lang="en-US" sz="2400" dirty="0" smtClean="0"/>
              <a:t>PHICO Insurance Company</a:t>
            </a:r>
          </a:p>
          <a:p>
            <a:r>
              <a:rPr lang="en-US" sz="2400" dirty="0" smtClean="0"/>
              <a:t>2002 Liquidation</a:t>
            </a:r>
          </a:p>
          <a:p>
            <a:r>
              <a:rPr lang="en-US" sz="2400" dirty="0" smtClean="0"/>
              <a:t>Causes of Trouble:</a:t>
            </a:r>
          </a:p>
          <a:p>
            <a:pPr lvl="1"/>
            <a:r>
              <a:rPr lang="en-US" sz="2000" dirty="0" smtClean="0"/>
              <a:t>Soft Market</a:t>
            </a:r>
          </a:p>
          <a:p>
            <a:pPr lvl="1"/>
            <a:r>
              <a:rPr lang="en-US" sz="2000" dirty="0" smtClean="0"/>
              <a:t>Declining Rates</a:t>
            </a:r>
          </a:p>
          <a:p>
            <a:pPr lvl="1"/>
            <a:r>
              <a:rPr lang="en-US" sz="2000" dirty="0" smtClean="0"/>
              <a:t>Increased Premium Volume</a:t>
            </a:r>
          </a:p>
          <a:p>
            <a:endParaRPr lang="en-US" dirty="0" smtClean="0"/>
          </a:p>
        </p:txBody>
      </p:sp>
      <p:sp>
        <p:nvSpPr>
          <p:cNvPr id="5" name="TextBox 4"/>
          <p:cNvSpPr txBox="1"/>
          <p:nvPr/>
        </p:nvSpPr>
        <p:spPr>
          <a:xfrm>
            <a:off x="409575" y="1676400"/>
            <a:ext cx="3810000" cy="4401205"/>
          </a:xfrm>
          <a:prstGeom prst="rect">
            <a:avLst/>
          </a:prstGeom>
          <a:noFill/>
        </p:spPr>
        <p:txBody>
          <a:bodyPr wrap="square" rtlCol="0">
            <a:spAutoFit/>
          </a:bodyPr>
          <a:lstStyle/>
          <a:p>
            <a:r>
              <a:rPr lang="en-US" sz="2400" u="sng" dirty="0" smtClean="0">
                <a:latin typeface="+mj-lt"/>
              </a:rPr>
              <a:t>Medical Malpractice/</a:t>
            </a:r>
          </a:p>
          <a:p>
            <a:r>
              <a:rPr lang="en-US" sz="2400" u="sng" dirty="0" smtClean="0">
                <a:latin typeface="+mj-lt"/>
              </a:rPr>
              <a:t>Workers’ Comp Concerns</a:t>
            </a:r>
          </a:p>
          <a:p>
            <a:pPr marL="342900" indent="-342900">
              <a:buFont typeface="Arial" pitchFamily="34" charset="0"/>
              <a:buChar char="•"/>
            </a:pPr>
            <a:r>
              <a:rPr lang="en-US" sz="2400" dirty="0" smtClean="0">
                <a:latin typeface="+mj-lt"/>
              </a:rPr>
              <a:t>Soft Market Conditions</a:t>
            </a:r>
          </a:p>
          <a:p>
            <a:pPr marL="342900" indent="-342900">
              <a:buFont typeface="Arial" pitchFamily="34" charset="0"/>
              <a:buChar char="•"/>
            </a:pPr>
            <a:r>
              <a:rPr lang="en-US" sz="2400" dirty="0" smtClean="0">
                <a:latin typeface="+mj-lt"/>
              </a:rPr>
              <a:t>Use of estimates</a:t>
            </a:r>
          </a:p>
          <a:p>
            <a:pPr marL="342900" indent="-342900">
              <a:buFont typeface="Arial" pitchFamily="34" charset="0"/>
              <a:buChar char="•"/>
            </a:pPr>
            <a:r>
              <a:rPr lang="en-US" sz="2400" dirty="0" smtClean="0">
                <a:latin typeface="+mj-lt"/>
              </a:rPr>
              <a:t>Volatile nature of business</a:t>
            </a:r>
          </a:p>
          <a:p>
            <a:pPr marL="342900" indent="-342900">
              <a:buFont typeface="Arial" pitchFamily="34" charset="0"/>
              <a:buChar char="•"/>
            </a:pPr>
            <a:endParaRPr lang="en-US" sz="2200" dirty="0">
              <a:solidFill>
                <a:schemeClr val="tx1">
                  <a:lumMod val="50000"/>
                  <a:lumOff val="50000"/>
                </a:schemeClr>
              </a:solidFill>
              <a:latin typeface="+mj-lt"/>
            </a:endParaRPr>
          </a:p>
          <a:p>
            <a:endParaRPr lang="en-US" sz="2200" u="sng" dirty="0" smtClean="0">
              <a:solidFill>
                <a:schemeClr val="tx1">
                  <a:lumMod val="50000"/>
                  <a:lumOff val="50000"/>
                </a:schemeClr>
              </a:solidFill>
              <a:latin typeface="+mj-lt"/>
            </a:endParaRPr>
          </a:p>
          <a:p>
            <a:endParaRPr lang="en-US" sz="2200" u="sng" dirty="0">
              <a:solidFill>
                <a:schemeClr val="tx1">
                  <a:lumMod val="50000"/>
                  <a:lumOff val="50000"/>
                </a:schemeClr>
              </a:solidFill>
              <a:latin typeface="+mj-lt"/>
            </a:endParaRPr>
          </a:p>
          <a:p>
            <a:endParaRPr lang="en-US" sz="2200" u="sng" dirty="0">
              <a:solidFill>
                <a:schemeClr val="tx1">
                  <a:lumMod val="50000"/>
                  <a:lumOff val="50000"/>
                </a:schemeClr>
              </a:solidFill>
              <a:latin typeface="+mj-lt"/>
            </a:endParaRPr>
          </a:p>
        </p:txBody>
      </p:sp>
    </p:spTree>
    <p:extLst>
      <p:ext uri="{BB962C8B-B14F-4D97-AF65-F5344CB8AC3E}">
        <p14:creationId xmlns:p14="http://schemas.microsoft.com/office/powerpoint/2010/main" val="1524067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Rapid Growth &amp; Pricing</a:t>
            </a:r>
          </a:p>
        </p:txBody>
      </p:sp>
      <p:sp>
        <p:nvSpPr>
          <p:cNvPr id="3" name="Content Placeholder 2"/>
          <p:cNvSpPr>
            <a:spLocks noGrp="1"/>
          </p:cNvSpPr>
          <p:nvPr>
            <p:ph idx="1"/>
          </p:nvPr>
        </p:nvSpPr>
        <p:spPr/>
        <p:txBody>
          <a:bodyPr/>
          <a:lstStyle/>
          <a:p>
            <a:r>
              <a:rPr lang="en-US" dirty="0" smtClean="0"/>
              <a:t>How to address during analysis/ examination processes:</a:t>
            </a:r>
          </a:p>
          <a:p>
            <a:pPr lvl="1"/>
            <a:r>
              <a:rPr lang="en-US" dirty="0" smtClean="0"/>
              <a:t>Understand market conditions</a:t>
            </a:r>
          </a:p>
          <a:p>
            <a:pPr lvl="1"/>
            <a:r>
              <a:rPr lang="en-US" dirty="0" smtClean="0"/>
              <a:t>Review risk indicators and discuss with company</a:t>
            </a:r>
          </a:p>
          <a:p>
            <a:pPr lvl="2"/>
            <a:r>
              <a:rPr lang="en-US" dirty="0" smtClean="0"/>
              <a:t>Combined ratios, premiums to surplus, etc.</a:t>
            </a:r>
          </a:p>
          <a:p>
            <a:pPr lvl="1"/>
            <a:r>
              <a:rPr lang="en-US" dirty="0" smtClean="0"/>
              <a:t>Evaluate </a:t>
            </a:r>
            <a:r>
              <a:rPr lang="en-US" dirty="0"/>
              <a:t>company processes and </a:t>
            </a:r>
            <a:r>
              <a:rPr lang="en-US" dirty="0" smtClean="0"/>
              <a:t>controls</a:t>
            </a:r>
          </a:p>
          <a:p>
            <a:pPr lvl="2"/>
            <a:r>
              <a:rPr lang="en-US" dirty="0" smtClean="0"/>
              <a:t>Sufficient expertise, actuarial involvement in rate setting, etc.</a:t>
            </a:r>
          </a:p>
          <a:p>
            <a:pPr lvl="1"/>
            <a:r>
              <a:rPr lang="en-US" dirty="0" smtClean="0"/>
              <a:t>Test a sample of new policies</a:t>
            </a:r>
          </a:p>
          <a:p>
            <a:pPr lvl="2"/>
            <a:r>
              <a:rPr lang="en-US" dirty="0" smtClean="0"/>
              <a:t>Compliance with UW standards and rate guidelines</a:t>
            </a:r>
            <a:endParaRPr lang="en-US" dirty="0"/>
          </a:p>
        </p:txBody>
      </p:sp>
    </p:spTree>
    <p:extLst>
      <p:ext uri="{BB962C8B-B14F-4D97-AF65-F5344CB8AC3E}">
        <p14:creationId xmlns:p14="http://schemas.microsoft.com/office/powerpoint/2010/main" val="285705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Rapid Growth &amp; Pricing</a:t>
            </a:r>
            <a:endParaRPr lang="en-US" dirty="0"/>
          </a:p>
        </p:txBody>
      </p:sp>
      <p:pic>
        <p:nvPicPr>
          <p:cNvPr id="2050"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6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Fraud</a:t>
            </a:r>
            <a:endParaRPr lang="en-US" dirty="0"/>
          </a:p>
        </p:txBody>
      </p:sp>
      <p:sp>
        <p:nvSpPr>
          <p:cNvPr id="3" name="Content Placeholder 2"/>
          <p:cNvSpPr>
            <a:spLocks noGrp="1"/>
          </p:cNvSpPr>
          <p:nvPr>
            <p:ph idx="1"/>
          </p:nvPr>
        </p:nvSpPr>
        <p:spPr/>
        <p:txBody>
          <a:bodyPr/>
          <a:lstStyle/>
          <a:p>
            <a:r>
              <a:rPr lang="en-US" dirty="0" smtClean="0"/>
              <a:t>Insurance industry is particularly vulnerable to fraud risks</a:t>
            </a:r>
          </a:p>
          <a:p>
            <a:pPr lvl="1"/>
            <a:r>
              <a:rPr lang="en-US" dirty="0" smtClean="0"/>
              <a:t>Access to large amounts of cash and liquid assets</a:t>
            </a:r>
          </a:p>
          <a:p>
            <a:pPr lvl="1"/>
            <a:r>
              <a:rPr lang="en-US" dirty="0" smtClean="0"/>
              <a:t>Liabilities that are difficult to estimate and may not come due for a long time</a:t>
            </a:r>
          </a:p>
          <a:p>
            <a:r>
              <a:rPr lang="en-US" dirty="0"/>
              <a:t>Fraud has been identified as the cause or contributing factor in many insolvencies</a:t>
            </a:r>
          </a:p>
          <a:p>
            <a:pPr lvl="1"/>
            <a:r>
              <a:rPr lang="en-US" dirty="0"/>
              <a:t>Difficult to prove or convict, but often a factor</a:t>
            </a:r>
          </a:p>
          <a:p>
            <a:endParaRPr lang="en-US" dirty="0" smtClean="0"/>
          </a:p>
        </p:txBody>
      </p:sp>
    </p:spTree>
    <p:extLst>
      <p:ext uri="{BB962C8B-B14F-4D97-AF65-F5344CB8AC3E}">
        <p14:creationId xmlns:p14="http://schemas.microsoft.com/office/powerpoint/2010/main" val="1907652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Fraud</a:t>
            </a:r>
            <a:endParaRPr lang="en-US" dirty="0"/>
          </a:p>
        </p:txBody>
      </p:sp>
      <p:sp>
        <p:nvSpPr>
          <p:cNvPr id="3" name="Content Placeholder 2"/>
          <p:cNvSpPr>
            <a:spLocks noGrp="1"/>
          </p:cNvSpPr>
          <p:nvPr>
            <p:ph idx="1"/>
          </p:nvPr>
        </p:nvSpPr>
        <p:spPr>
          <a:xfrm>
            <a:off x="298306" y="1295400"/>
            <a:ext cx="4197493" cy="4724400"/>
          </a:xfrm>
        </p:spPr>
        <p:txBody>
          <a:bodyPr/>
          <a:lstStyle/>
          <a:p>
            <a:pPr marL="0" indent="0">
              <a:buNone/>
            </a:pPr>
            <a:r>
              <a:rPr lang="en-US" sz="2400" dirty="0" smtClean="0"/>
              <a:t>Companies susceptible to fraud:</a:t>
            </a:r>
          </a:p>
          <a:p>
            <a:pPr marL="457200" indent="-457200">
              <a:buFont typeface="+mj-lt"/>
              <a:buAutoNum type="arabicPeriod"/>
            </a:pPr>
            <a:r>
              <a:rPr lang="en-US" sz="2400" dirty="0" smtClean="0"/>
              <a:t>Fast-growth companies whose growth is slowing</a:t>
            </a:r>
          </a:p>
          <a:p>
            <a:pPr marL="457200" indent="-457200">
              <a:buFont typeface="+mj-lt"/>
              <a:buAutoNum type="arabicPeriod"/>
            </a:pPr>
            <a:r>
              <a:rPr lang="en-US" sz="2400" dirty="0" smtClean="0"/>
              <a:t>Troubled companies trying to survive</a:t>
            </a:r>
          </a:p>
          <a:p>
            <a:pPr marL="457200" indent="-457200">
              <a:buFont typeface="+mj-lt"/>
              <a:buAutoNum type="arabicPeriod"/>
            </a:pPr>
            <a:r>
              <a:rPr lang="en-US" sz="2400" dirty="0" smtClean="0"/>
              <a:t>Public companies fighting to meet expectations</a:t>
            </a:r>
          </a:p>
          <a:p>
            <a:pPr marL="457200" indent="-457200">
              <a:buFont typeface="+mj-lt"/>
              <a:buAutoNum type="arabicPeriod"/>
            </a:pPr>
            <a:r>
              <a:rPr lang="en-US" sz="2400" dirty="0" smtClean="0"/>
              <a:t>Private companies with weak controls</a:t>
            </a:r>
            <a:endParaRPr lang="en-US"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648200" cy="313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25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3. Fraud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4292535"/>
              </p:ext>
            </p:extLst>
          </p:nvPr>
        </p:nvGraphicFramePr>
        <p:xfrm>
          <a:off x="457200" y="19050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24200" y="1390134"/>
            <a:ext cx="2971800" cy="461665"/>
          </a:xfrm>
          <a:prstGeom prst="rect">
            <a:avLst/>
          </a:prstGeom>
          <a:noFill/>
        </p:spPr>
        <p:txBody>
          <a:bodyPr wrap="square" rtlCol="0">
            <a:spAutoFit/>
          </a:bodyPr>
          <a:lstStyle/>
          <a:p>
            <a:pPr algn="ctr"/>
            <a:r>
              <a:rPr lang="en-US" sz="2400" b="1" dirty="0" smtClean="0"/>
              <a:t>Fraud Theory</a:t>
            </a:r>
            <a:endParaRPr lang="en-US" sz="2400" b="1" dirty="0"/>
          </a:p>
        </p:txBody>
      </p:sp>
    </p:spTree>
    <p:extLst>
      <p:ext uri="{BB962C8B-B14F-4D97-AF65-F5344CB8AC3E}">
        <p14:creationId xmlns:p14="http://schemas.microsoft.com/office/powerpoint/2010/main" val="13927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69883" y="1674654"/>
            <a:ext cx="8778240" cy="4802346"/>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990600" y="152400"/>
            <a:ext cx="7848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Unstable Operations</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00" y="258127"/>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81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3. Fraud</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173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Fraud</a:t>
            </a:r>
            <a:endParaRPr lang="en-US" dirty="0"/>
          </a:p>
        </p:txBody>
      </p:sp>
      <p:sp>
        <p:nvSpPr>
          <p:cNvPr id="3" name="Content Placeholder 2"/>
          <p:cNvSpPr>
            <a:spLocks noGrp="1"/>
          </p:cNvSpPr>
          <p:nvPr>
            <p:ph idx="1"/>
          </p:nvPr>
        </p:nvSpPr>
        <p:spPr/>
        <p:txBody>
          <a:bodyPr/>
          <a:lstStyle/>
          <a:p>
            <a:r>
              <a:rPr lang="en-US" dirty="0" smtClean="0"/>
              <a:t>Prominent Fraud Cases</a:t>
            </a:r>
          </a:p>
          <a:p>
            <a:pPr lvl="1"/>
            <a:r>
              <a:rPr lang="en-US" dirty="0" smtClean="0"/>
              <a:t>Equitable Life Insurance (UK)</a:t>
            </a:r>
          </a:p>
          <a:p>
            <a:pPr lvl="2"/>
            <a:r>
              <a:rPr lang="en-US" dirty="0" smtClean="0"/>
              <a:t>The company used money from guaranteed annuity rate policyholders to subsidize variable annuity rate policyholders</a:t>
            </a:r>
          </a:p>
          <a:p>
            <a:pPr lvl="2"/>
            <a:r>
              <a:rPr lang="en-US" dirty="0" smtClean="0"/>
              <a:t>No executives/directors were convicted</a:t>
            </a:r>
          </a:p>
          <a:p>
            <a:pPr lvl="1"/>
            <a:r>
              <a:rPr lang="en-US" dirty="0" smtClean="0"/>
              <a:t>HIH Insurance (AZ)</a:t>
            </a:r>
          </a:p>
          <a:p>
            <a:pPr lvl="2"/>
            <a:r>
              <a:rPr lang="en-US" dirty="0" smtClean="0"/>
              <a:t>The company understated reserves, overstated goodwill, reinsurance recoveries and DTAs</a:t>
            </a:r>
          </a:p>
          <a:p>
            <a:pPr lvl="2"/>
            <a:r>
              <a:rPr lang="en-US" dirty="0" smtClean="0"/>
              <a:t>Executives/directors were convicted of stock market manipulation, disseminating false information, etc.</a:t>
            </a:r>
            <a:endParaRPr lang="en-US" dirty="0"/>
          </a:p>
        </p:txBody>
      </p:sp>
    </p:spTree>
    <p:extLst>
      <p:ext uri="{BB962C8B-B14F-4D97-AF65-F5344CB8AC3E}">
        <p14:creationId xmlns:p14="http://schemas.microsoft.com/office/powerpoint/2010/main" val="1296225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Fraud</a:t>
            </a:r>
            <a:endParaRPr lang="en-US" dirty="0"/>
          </a:p>
        </p:txBody>
      </p:sp>
      <p:sp>
        <p:nvSpPr>
          <p:cNvPr id="3" name="Content Placeholder 2"/>
          <p:cNvSpPr>
            <a:spLocks noGrp="1"/>
          </p:cNvSpPr>
          <p:nvPr>
            <p:ph idx="1"/>
          </p:nvPr>
        </p:nvSpPr>
        <p:spPr/>
        <p:txBody>
          <a:bodyPr/>
          <a:lstStyle/>
          <a:p>
            <a:r>
              <a:rPr lang="en-US" dirty="0" smtClean="0"/>
              <a:t>How to address during analysis/ examination processes:</a:t>
            </a:r>
          </a:p>
          <a:p>
            <a:pPr lvl="1"/>
            <a:r>
              <a:rPr lang="en-US" dirty="0"/>
              <a:t>Look for unusual changes in financial results</a:t>
            </a:r>
          </a:p>
          <a:p>
            <a:pPr lvl="2"/>
            <a:r>
              <a:rPr lang="en-US" dirty="0" smtClean="0"/>
              <a:t>Understand </a:t>
            </a:r>
            <a:r>
              <a:rPr lang="en-US" dirty="0"/>
              <a:t>operations to be able to identify unusual </a:t>
            </a:r>
            <a:r>
              <a:rPr lang="en-US" dirty="0" smtClean="0"/>
              <a:t>results</a:t>
            </a:r>
          </a:p>
          <a:p>
            <a:pPr lvl="1"/>
            <a:r>
              <a:rPr lang="en-US" dirty="0" smtClean="0"/>
              <a:t>Ask questions and follow-up on unusual items</a:t>
            </a:r>
          </a:p>
          <a:p>
            <a:pPr lvl="2"/>
            <a:r>
              <a:rPr lang="en-US" dirty="0" smtClean="0"/>
              <a:t>Employ professional skepticism</a:t>
            </a:r>
          </a:p>
          <a:p>
            <a:pPr lvl="1"/>
            <a:r>
              <a:rPr lang="en-US" dirty="0"/>
              <a:t>Adapt </a:t>
            </a:r>
            <a:r>
              <a:rPr lang="en-US" dirty="0" smtClean="0"/>
              <a:t>planned </a:t>
            </a:r>
            <a:r>
              <a:rPr lang="en-US" dirty="0"/>
              <a:t>examination procedures as necessary to mitigate fraud risk.</a:t>
            </a:r>
          </a:p>
          <a:p>
            <a:pPr lvl="2"/>
            <a:r>
              <a:rPr lang="en-US" dirty="0"/>
              <a:t>Enhanced testing in certain areas – </a:t>
            </a:r>
            <a:r>
              <a:rPr lang="en-US" dirty="0" smtClean="0"/>
              <a:t>journal entry </a:t>
            </a:r>
            <a:r>
              <a:rPr lang="en-US" dirty="0"/>
              <a:t>review, reserving, cash receipts/disbursements</a:t>
            </a:r>
          </a:p>
          <a:p>
            <a:pPr lvl="1"/>
            <a:endParaRPr lang="en-US" dirty="0"/>
          </a:p>
          <a:p>
            <a:pPr lvl="1"/>
            <a:endParaRPr lang="en-US" dirty="0" smtClean="0"/>
          </a:p>
        </p:txBody>
      </p:sp>
    </p:spTree>
    <p:extLst>
      <p:ext uri="{BB962C8B-B14F-4D97-AF65-F5344CB8AC3E}">
        <p14:creationId xmlns:p14="http://schemas.microsoft.com/office/powerpoint/2010/main" val="3017407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Fraud</a:t>
            </a:r>
            <a:endParaRPr lang="en-US" dirty="0"/>
          </a:p>
        </p:txBody>
      </p:sp>
      <p:pic>
        <p:nvPicPr>
          <p:cNvPr id="3074"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70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Investment Problems</a:t>
            </a:r>
            <a:endParaRPr lang="en-US" dirty="0"/>
          </a:p>
        </p:txBody>
      </p:sp>
      <p:sp>
        <p:nvSpPr>
          <p:cNvPr id="3" name="Content Placeholder 2"/>
          <p:cNvSpPr>
            <a:spLocks noGrp="1"/>
          </p:cNvSpPr>
          <p:nvPr>
            <p:ph idx="1"/>
          </p:nvPr>
        </p:nvSpPr>
        <p:spPr/>
        <p:txBody>
          <a:bodyPr/>
          <a:lstStyle/>
          <a:p>
            <a:r>
              <a:rPr lang="en-US" dirty="0" smtClean="0"/>
              <a:t>Problems in investment activities typically stem from one of three areas:</a:t>
            </a:r>
          </a:p>
          <a:p>
            <a:pPr lvl="1"/>
            <a:r>
              <a:rPr lang="en-US" dirty="0"/>
              <a:t>Credit Risk – Amounts </a:t>
            </a:r>
            <a:r>
              <a:rPr lang="en-US" dirty="0" smtClean="0"/>
              <a:t>collected </a:t>
            </a:r>
            <a:r>
              <a:rPr lang="en-US" dirty="0"/>
              <a:t>or collectible are less than those contractually due.</a:t>
            </a:r>
          </a:p>
          <a:p>
            <a:pPr lvl="1"/>
            <a:r>
              <a:rPr lang="en-US" dirty="0"/>
              <a:t>Market Risk – Movement in market rates or prices that adversely affect the reported and/or market value of investments.</a:t>
            </a:r>
          </a:p>
          <a:p>
            <a:pPr lvl="1"/>
            <a:r>
              <a:rPr lang="en-US" dirty="0"/>
              <a:t>Liquidity Risk – Inability to meet contractual obligations as they become due because of an inability to liquidate assets or obtain funding without incurring unacceptable losses.</a:t>
            </a:r>
          </a:p>
          <a:p>
            <a:pPr lvl="1"/>
            <a:endParaRPr lang="en-US" dirty="0"/>
          </a:p>
        </p:txBody>
      </p:sp>
    </p:spTree>
    <p:extLst>
      <p:ext uri="{BB962C8B-B14F-4D97-AF65-F5344CB8AC3E}">
        <p14:creationId xmlns:p14="http://schemas.microsoft.com/office/powerpoint/2010/main" val="748414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t>General U.S. Regulatory Controls</a:t>
            </a:r>
          </a:p>
          <a:p>
            <a:pPr lvl="1"/>
            <a:r>
              <a:rPr lang="en-US" dirty="0" smtClean="0"/>
              <a:t>Investment restrictions/limitations</a:t>
            </a:r>
          </a:p>
          <a:p>
            <a:pPr lvl="1"/>
            <a:r>
              <a:rPr lang="en-US" dirty="0" smtClean="0"/>
              <a:t>Conservative accounting requirements</a:t>
            </a:r>
          </a:p>
          <a:p>
            <a:pPr lvl="1"/>
            <a:r>
              <a:rPr lang="en-US" dirty="0" smtClean="0"/>
              <a:t>Increased capital requirements for risky investments</a:t>
            </a:r>
          </a:p>
          <a:p>
            <a:pPr lvl="1"/>
            <a:r>
              <a:rPr lang="en-US" dirty="0" smtClean="0"/>
              <a:t>Detailed reporting and disclosure</a:t>
            </a:r>
          </a:p>
        </p:txBody>
      </p:sp>
      <p:sp>
        <p:nvSpPr>
          <p:cNvPr id="13314" name="Title 1"/>
          <p:cNvSpPr>
            <a:spLocks noGrp="1"/>
          </p:cNvSpPr>
          <p:nvPr>
            <p:ph type="title"/>
          </p:nvPr>
        </p:nvSpPr>
        <p:spPr/>
        <p:txBody>
          <a:bodyPr>
            <a:normAutofit/>
          </a:bodyPr>
          <a:lstStyle/>
          <a:p>
            <a:r>
              <a:rPr lang="en-US" dirty="0" smtClean="0"/>
              <a:t>4. Investment Problems</a:t>
            </a:r>
          </a:p>
        </p:txBody>
      </p:sp>
    </p:spTree>
    <p:extLst>
      <p:ext uri="{BB962C8B-B14F-4D97-AF65-F5344CB8AC3E}">
        <p14:creationId xmlns:p14="http://schemas.microsoft.com/office/powerpoint/2010/main" val="994168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Investment Problems</a:t>
            </a:r>
            <a:endParaRPr lang="en-US" dirty="0"/>
          </a:p>
        </p:txBody>
      </p:sp>
      <p:sp>
        <p:nvSpPr>
          <p:cNvPr id="3" name="Content Placeholder 2"/>
          <p:cNvSpPr>
            <a:spLocks noGrp="1"/>
          </p:cNvSpPr>
          <p:nvPr>
            <p:ph idx="1"/>
          </p:nvPr>
        </p:nvSpPr>
        <p:spPr/>
        <p:txBody>
          <a:bodyPr/>
          <a:lstStyle/>
          <a:p>
            <a:r>
              <a:rPr lang="en-US" dirty="0" smtClean="0"/>
              <a:t>Causes/signs of investment problems:</a:t>
            </a:r>
          </a:p>
          <a:p>
            <a:pPr lvl="1"/>
            <a:r>
              <a:rPr lang="en-US" dirty="0" smtClean="0"/>
              <a:t>Significant shifts in portfolio</a:t>
            </a:r>
          </a:p>
          <a:p>
            <a:pPr lvl="1"/>
            <a:r>
              <a:rPr lang="en-US" dirty="0" smtClean="0"/>
              <a:t>Concentrations in a particular issuer, security type or industry</a:t>
            </a:r>
          </a:p>
          <a:p>
            <a:pPr lvl="1"/>
            <a:r>
              <a:rPr lang="en-US" dirty="0" smtClean="0"/>
              <a:t>Concentrations in non-investment grade securities</a:t>
            </a:r>
          </a:p>
          <a:p>
            <a:pPr lvl="1"/>
            <a:r>
              <a:rPr lang="en-US" dirty="0" smtClean="0"/>
              <a:t>Failure to match duration of portfolio with liability payments</a:t>
            </a:r>
            <a:endParaRPr lang="en-US" dirty="0"/>
          </a:p>
        </p:txBody>
      </p:sp>
    </p:spTree>
    <p:extLst>
      <p:ext uri="{BB962C8B-B14F-4D97-AF65-F5344CB8AC3E}">
        <p14:creationId xmlns:p14="http://schemas.microsoft.com/office/powerpoint/2010/main" val="578704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pPr marL="0" indent="0">
              <a:buFontTx/>
              <a:buNone/>
              <a:defRPr/>
            </a:pPr>
            <a:r>
              <a:rPr lang="en-US" dirty="0" smtClean="0"/>
              <a:t>XYZ Case Study</a:t>
            </a:r>
          </a:p>
          <a:p>
            <a:pPr>
              <a:defRPr/>
            </a:pPr>
            <a:r>
              <a:rPr lang="en-US" dirty="0" smtClean="0"/>
              <a:t>Background Information</a:t>
            </a:r>
            <a:r>
              <a:rPr lang="en-US" dirty="0"/>
              <a:t> </a:t>
            </a:r>
            <a:r>
              <a:rPr lang="en-US" dirty="0" smtClean="0"/>
              <a:t>– 12/31/07</a:t>
            </a:r>
          </a:p>
          <a:p>
            <a:pPr lvl="1">
              <a:defRPr/>
            </a:pPr>
            <a:r>
              <a:rPr lang="en-US" dirty="0" smtClean="0"/>
              <a:t>Assets of $1.6 Billion </a:t>
            </a:r>
          </a:p>
          <a:p>
            <a:pPr lvl="1">
              <a:defRPr/>
            </a:pPr>
            <a:r>
              <a:rPr lang="en-US" dirty="0" smtClean="0"/>
              <a:t>Capital and Surplus of $120 million</a:t>
            </a:r>
          </a:p>
          <a:p>
            <a:pPr lvl="1">
              <a:defRPr/>
            </a:pPr>
            <a:r>
              <a:rPr lang="en-US" dirty="0" smtClean="0"/>
              <a:t>A.M. Best Rating A</a:t>
            </a:r>
          </a:p>
        </p:txBody>
      </p:sp>
      <p:sp>
        <p:nvSpPr>
          <p:cNvPr id="35842" name="Title 1"/>
          <p:cNvSpPr>
            <a:spLocks noGrp="1"/>
          </p:cNvSpPr>
          <p:nvPr>
            <p:ph type="title"/>
          </p:nvPr>
        </p:nvSpPr>
        <p:spPr/>
        <p:txBody>
          <a:bodyPr/>
          <a:lstStyle/>
          <a:p>
            <a:r>
              <a:rPr lang="en-US" dirty="0" smtClean="0"/>
              <a:t>4. Investment Problems</a:t>
            </a:r>
          </a:p>
        </p:txBody>
      </p:sp>
    </p:spTree>
    <p:extLst>
      <p:ext uri="{BB962C8B-B14F-4D97-AF65-F5344CB8AC3E}">
        <p14:creationId xmlns:p14="http://schemas.microsoft.com/office/powerpoint/2010/main" val="4072656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pPr marL="0" indent="0">
              <a:buNone/>
            </a:pPr>
            <a:r>
              <a:rPr lang="en-US" dirty="0" smtClean="0"/>
              <a:t>XYZ Case Study</a:t>
            </a:r>
          </a:p>
          <a:p>
            <a:r>
              <a:rPr lang="en-US" dirty="0" smtClean="0"/>
              <a:t>In the first quarter of 2008 the company purchased the following two securities:</a:t>
            </a:r>
          </a:p>
          <a:p>
            <a:pPr lvl="1"/>
            <a:r>
              <a:rPr lang="en-US" dirty="0" smtClean="0"/>
              <a:t>$25.5 million Freddie Mac Preferred Stock</a:t>
            </a:r>
          </a:p>
          <a:p>
            <a:pPr lvl="1"/>
            <a:r>
              <a:rPr lang="en-US" dirty="0" smtClean="0"/>
              <a:t>$24.2 million Fannie Mae Preferred Stock</a:t>
            </a:r>
          </a:p>
        </p:txBody>
      </p:sp>
      <p:sp>
        <p:nvSpPr>
          <p:cNvPr id="36866" name="Title 1"/>
          <p:cNvSpPr>
            <a:spLocks noGrp="1"/>
          </p:cNvSpPr>
          <p:nvPr>
            <p:ph type="title"/>
          </p:nvPr>
        </p:nvSpPr>
        <p:spPr/>
        <p:txBody>
          <a:bodyPr/>
          <a:lstStyle/>
          <a:p>
            <a:r>
              <a:rPr lang="en-US" dirty="0" smtClean="0"/>
              <a:t>4. Investment Problems</a:t>
            </a:r>
          </a:p>
        </p:txBody>
      </p:sp>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4257675"/>
            <a:ext cx="1771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1006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358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0" indent="0">
              <a:buFontTx/>
              <a:buNone/>
              <a:defRPr/>
            </a:pPr>
            <a:r>
              <a:rPr lang="en-US" dirty="0" smtClean="0"/>
              <a:t>XYZ Case Study</a:t>
            </a:r>
          </a:p>
          <a:p>
            <a:pPr>
              <a:defRPr/>
            </a:pPr>
            <a:r>
              <a:rPr lang="en-US" dirty="0" smtClean="0"/>
              <a:t>Housing Crisis</a:t>
            </a:r>
          </a:p>
          <a:p>
            <a:pPr lvl="1">
              <a:defRPr/>
            </a:pPr>
            <a:r>
              <a:rPr lang="en-US" dirty="0" smtClean="0"/>
              <a:t>The market value on the securities begins to decline.</a:t>
            </a:r>
          </a:p>
          <a:p>
            <a:pPr lvl="1">
              <a:defRPr/>
            </a:pPr>
            <a:r>
              <a:rPr lang="en-US" dirty="0" smtClean="0"/>
              <a:t>The dividends were then suspended and the securities continued their decline.</a:t>
            </a:r>
          </a:p>
          <a:p>
            <a:pPr lvl="1">
              <a:defRPr/>
            </a:pPr>
            <a:r>
              <a:rPr lang="en-US" dirty="0" smtClean="0"/>
              <a:t>Freddie and Fannie were eventually both placed under government conservatorship.</a:t>
            </a:r>
          </a:p>
          <a:p>
            <a:pPr>
              <a:buFontTx/>
              <a:buNone/>
              <a:defRPr/>
            </a:pPr>
            <a:endParaRPr lang="en-US" dirty="0" smtClean="0"/>
          </a:p>
        </p:txBody>
      </p:sp>
      <p:sp>
        <p:nvSpPr>
          <p:cNvPr id="37890" name="Title 1"/>
          <p:cNvSpPr>
            <a:spLocks noGrp="1"/>
          </p:cNvSpPr>
          <p:nvPr>
            <p:ph type="title"/>
          </p:nvPr>
        </p:nvSpPr>
        <p:spPr/>
        <p:txBody>
          <a:bodyPr/>
          <a:lstStyle/>
          <a:p>
            <a:r>
              <a:rPr lang="en-US" dirty="0" smtClean="0"/>
              <a:t>4. Investment Problems</a:t>
            </a:r>
          </a:p>
        </p:txBody>
      </p:sp>
    </p:spTree>
    <p:extLst>
      <p:ext uri="{BB962C8B-B14F-4D97-AF65-F5344CB8AC3E}">
        <p14:creationId xmlns:p14="http://schemas.microsoft.com/office/powerpoint/2010/main" val="1311113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6675" y="2043112"/>
            <a:ext cx="9010650" cy="2771775"/>
          </a:xfrm>
          <a:prstGeom prst="rect">
            <a:avLst/>
          </a:prstGeom>
          <a:ln>
            <a:noFill/>
          </a:ln>
          <a:effectLst>
            <a:outerShdw blurRad="292100" dist="139700" dir="2700000" algn="tl" rotWithShape="0">
              <a:srgbClr val="333333">
                <a:alpha val="65000"/>
              </a:srgbClr>
            </a:outerShdw>
          </a:effectLst>
        </p:spPr>
      </p:pic>
      <p:sp>
        <p:nvSpPr>
          <p:cNvPr id="11" name="Title 1"/>
          <p:cNvSpPr txBox="1">
            <a:spLocks/>
          </p:cNvSpPr>
          <p:nvPr/>
        </p:nvSpPr>
        <p:spPr>
          <a:xfrm>
            <a:off x="990600" y="228600"/>
            <a:ext cx="7848600" cy="11197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Material Changes in Writing</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00" y="493002"/>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636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a:bodyPr>
          <a:lstStyle/>
          <a:p>
            <a:pPr marL="0" indent="0">
              <a:buFontTx/>
              <a:buNone/>
              <a:defRPr/>
            </a:pPr>
            <a:r>
              <a:rPr lang="en-US" dirty="0" smtClean="0"/>
              <a:t>XYZ Case Study Outcome</a:t>
            </a:r>
          </a:p>
          <a:p>
            <a:pPr>
              <a:defRPr/>
            </a:pPr>
            <a:r>
              <a:rPr lang="en-US" dirty="0" smtClean="0"/>
              <a:t>Freddie and Fannie paid off their debt, but the preferred stock became worthless</a:t>
            </a:r>
          </a:p>
          <a:p>
            <a:pPr>
              <a:defRPr/>
            </a:pPr>
            <a:r>
              <a:rPr lang="en-US" dirty="0" smtClean="0"/>
              <a:t>XYZ lost it’s entire investment</a:t>
            </a:r>
          </a:p>
          <a:p>
            <a:pPr>
              <a:defRPr/>
            </a:pPr>
            <a:r>
              <a:rPr lang="en-US" dirty="0" smtClean="0"/>
              <a:t>On February 12, 2009, regulators seized control of XYZ</a:t>
            </a:r>
          </a:p>
          <a:p>
            <a:pPr lvl="1">
              <a:defRPr/>
            </a:pPr>
            <a:r>
              <a:rPr lang="en-US" dirty="0" smtClean="0"/>
              <a:t>The difference in yield between the debt and preferred stock was 20 basis points</a:t>
            </a:r>
          </a:p>
          <a:p>
            <a:pPr marL="0" indent="0">
              <a:buFontTx/>
              <a:buNone/>
              <a:defRPr/>
            </a:pPr>
            <a:endParaRPr lang="en-US" dirty="0" smtClean="0"/>
          </a:p>
        </p:txBody>
      </p:sp>
      <p:sp>
        <p:nvSpPr>
          <p:cNvPr id="38914" name="Title 1"/>
          <p:cNvSpPr>
            <a:spLocks noGrp="1"/>
          </p:cNvSpPr>
          <p:nvPr>
            <p:ph type="title"/>
          </p:nvPr>
        </p:nvSpPr>
        <p:spPr/>
        <p:txBody>
          <a:bodyPr/>
          <a:lstStyle/>
          <a:p>
            <a:r>
              <a:rPr lang="en-US" dirty="0" smtClean="0"/>
              <a:t>4. Investment Problems</a:t>
            </a:r>
          </a:p>
        </p:txBody>
      </p:sp>
    </p:spTree>
    <p:extLst>
      <p:ext uri="{BB962C8B-B14F-4D97-AF65-F5344CB8AC3E}">
        <p14:creationId xmlns:p14="http://schemas.microsoft.com/office/powerpoint/2010/main" val="1474027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Investment Problems</a:t>
            </a:r>
            <a:endParaRPr lang="en-US" dirty="0"/>
          </a:p>
        </p:txBody>
      </p:sp>
      <p:sp>
        <p:nvSpPr>
          <p:cNvPr id="3" name="Content Placeholder 2"/>
          <p:cNvSpPr>
            <a:spLocks noGrp="1"/>
          </p:cNvSpPr>
          <p:nvPr>
            <p:ph idx="1"/>
          </p:nvPr>
        </p:nvSpPr>
        <p:spPr/>
        <p:txBody>
          <a:bodyPr/>
          <a:lstStyle/>
          <a:p>
            <a:r>
              <a:rPr lang="en-US" dirty="0"/>
              <a:t>How to address during analysis/ examination processes:</a:t>
            </a:r>
          </a:p>
          <a:p>
            <a:pPr lvl="1"/>
            <a:r>
              <a:rPr lang="en-US" dirty="0" smtClean="0"/>
              <a:t>Understand and evaluate investment strategy and policies</a:t>
            </a:r>
          </a:p>
          <a:p>
            <a:pPr lvl="2"/>
            <a:r>
              <a:rPr lang="en-US" dirty="0" smtClean="0"/>
              <a:t>Do policies outline standards regarding quality, diversification and maturities of invested assets?</a:t>
            </a:r>
          </a:p>
          <a:p>
            <a:pPr lvl="1"/>
            <a:r>
              <a:rPr lang="en-US" dirty="0" smtClean="0"/>
              <a:t>Determine whether insurer is adhering to its internal policies and regulatory limits</a:t>
            </a:r>
          </a:p>
          <a:p>
            <a:pPr lvl="1"/>
            <a:r>
              <a:rPr lang="en-US" dirty="0" smtClean="0"/>
              <a:t>Evaluate the results of stress testing on potential areas of concentration</a:t>
            </a:r>
          </a:p>
          <a:p>
            <a:pPr lvl="1"/>
            <a:endParaRPr lang="en-US" dirty="0"/>
          </a:p>
        </p:txBody>
      </p:sp>
    </p:spTree>
    <p:extLst>
      <p:ext uri="{BB962C8B-B14F-4D97-AF65-F5344CB8AC3E}">
        <p14:creationId xmlns:p14="http://schemas.microsoft.com/office/powerpoint/2010/main" val="3177767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normAutofit/>
          </a:bodyPr>
          <a:lstStyle/>
          <a:p>
            <a:r>
              <a:rPr lang="en-US" dirty="0" smtClean="0"/>
              <a:t>If controls don’t exist or aren’t operating effectively:</a:t>
            </a:r>
          </a:p>
          <a:p>
            <a:pPr lvl="1"/>
            <a:r>
              <a:rPr lang="en-US" dirty="0" smtClean="0"/>
              <a:t>Perform independent tests to address/assess investment risk exposure.</a:t>
            </a:r>
          </a:p>
          <a:p>
            <a:pPr lvl="1"/>
            <a:r>
              <a:rPr lang="en-US" dirty="0" smtClean="0"/>
              <a:t>Consider involving an investment specialist in reviewing portfolio, performing stress tests, etc.</a:t>
            </a:r>
          </a:p>
          <a:p>
            <a:pPr lvl="1"/>
            <a:r>
              <a:rPr lang="en-US" dirty="0" smtClean="0"/>
              <a:t>Communicate control weaknesses/prospective risk concerns to company</a:t>
            </a:r>
          </a:p>
        </p:txBody>
      </p:sp>
      <p:sp>
        <p:nvSpPr>
          <p:cNvPr id="4506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CDA8E2-B10B-479B-992E-3296F3332488}" type="slidenum">
              <a:rPr lang="en-US" smtClean="0"/>
              <a:pPr eaLnBrk="1" hangingPunct="1"/>
              <a:t>52</a:t>
            </a:fld>
            <a:endParaRPr lang="en-US" smtClean="0"/>
          </a:p>
        </p:txBody>
      </p:sp>
      <p:sp>
        <p:nvSpPr>
          <p:cNvPr id="45058" name="Title 1"/>
          <p:cNvSpPr>
            <a:spLocks noGrp="1"/>
          </p:cNvSpPr>
          <p:nvPr>
            <p:ph type="title"/>
          </p:nvPr>
        </p:nvSpPr>
        <p:spPr/>
        <p:txBody>
          <a:bodyPr>
            <a:normAutofit/>
          </a:bodyPr>
          <a:lstStyle/>
          <a:p>
            <a:r>
              <a:rPr lang="en-US" dirty="0" smtClean="0"/>
              <a:t>4. Investment Problems</a:t>
            </a:r>
          </a:p>
        </p:txBody>
      </p:sp>
    </p:spTree>
    <p:extLst>
      <p:ext uri="{BB962C8B-B14F-4D97-AF65-F5344CB8AC3E}">
        <p14:creationId xmlns:p14="http://schemas.microsoft.com/office/powerpoint/2010/main" val="2680527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Investment Problems</a:t>
            </a:r>
            <a:endParaRPr lang="en-US" dirty="0"/>
          </a:p>
        </p:txBody>
      </p:sp>
      <p:pic>
        <p:nvPicPr>
          <p:cNvPr id="4098"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10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Related Party Risk – The risk that transactions with affiliated entities may </a:t>
            </a:r>
            <a:r>
              <a:rPr lang="en-US" dirty="0"/>
              <a:t>not reflect economic realities or may not be fair and reasonable to the reporting entity and its policyholders.</a:t>
            </a:r>
          </a:p>
          <a:p>
            <a:endParaRPr lang="en-US" dirty="0"/>
          </a:p>
        </p:txBody>
      </p:sp>
    </p:spTree>
    <p:extLst>
      <p:ext uri="{BB962C8B-B14F-4D97-AF65-F5344CB8AC3E}">
        <p14:creationId xmlns:p14="http://schemas.microsoft.com/office/powerpoint/2010/main" val="44102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Affiliate:</a:t>
            </a:r>
          </a:p>
          <a:p>
            <a:pPr lvl="1"/>
            <a:r>
              <a:rPr lang="en-US" dirty="0" smtClean="0"/>
              <a:t>An entity that is within the holding company system that, directly or indirectly, through one or more intermediaries, controls, is controlled by, or is under common control with the reporting entity. </a:t>
            </a:r>
          </a:p>
          <a:p>
            <a:pPr lvl="1"/>
            <a:endParaRPr lang="en-US" sz="1000" dirty="0" smtClean="0"/>
          </a:p>
          <a:p>
            <a:r>
              <a:rPr lang="en-US" dirty="0" smtClean="0"/>
              <a:t>Related Parties:</a:t>
            </a:r>
          </a:p>
          <a:p>
            <a:pPr lvl="1"/>
            <a:r>
              <a:rPr lang="en-US" dirty="0" smtClean="0"/>
              <a:t>Entities that have common interests as a result of ownership, control, affiliated or by contract.</a:t>
            </a:r>
            <a:endParaRPr lang="en-US" dirty="0"/>
          </a:p>
        </p:txBody>
      </p:sp>
    </p:spTree>
    <p:extLst>
      <p:ext uri="{BB962C8B-B14F-4D97-AF65-F5344CB8AC3E}">
        <p14:creationId xmlns:p14="http://schemas.microsoft.com/office/powerpoint/2010/main" val="2059318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Common areas of abuse:</a:t>
            </a:r>
          </a:p>
          <a:p>
            <a:pPr lvl="1"/>
            <a:r>
              <a:rPr lang="en-US" dirty="0" smtClean="0"/>
              <a:t>Service agreements</a:t>
            </a:r>
          </a:p>
          <a:p>
            <a:pPr lvl="1"/>
            <a:r>
              <a:rPr lang="en-US" dirty="0" smtClean="0"/>
              <a:t>Reinsurance contracts</a:t>
            </a:r>
          </a:p>
          <a:p>
            <a:pPr lvl="1"/>
            <a:r>
              <a:rPr lang="en-US" dirty="0" smtClean="0"/>
              <a:t>Tax sharing agreements</a:t>
            </a:r>
          </a:p>
          <a:p>
            <a:pPr lvl="1"/>
            <a:r>
              <a:rPr lang="en-US" dirty="0" smtClean="0"/>
              <a:t>Mergers and acquisitions</a:t>
            </a:r>
          </a:p>
          <a:p>
            <a:pPr lvl="1"/>
            <a:r>
              <a:rPr lang="en-US" dirty="0" smtClean="0"/>
              <a:t>Dividend payments</a:t>
            </a:r>
          </a:p>
          <a:p>
            <a:pPr lvl="1"/>
            <a:r>
              <a:rPr lang="en-US" dirty="0" smtClean="0"/>
              <a:t>Investment management</a:t>
            </a:r>
            <a:endParaRPr lang="en-US" dirty="0"/>
          </a:p>
        </p:txBody>
      </p:sp>
    </p:spTree>
    <p:extLst>
      <p:ext uri="{BB962C8B-B14F-4D97-AF65-F5344CB8AC3E}">
        <p14:creationId xmlns:p14="http://schemas.microsoft.com/office/powerpoint/2010/main" val="3121280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U.S. Regulatory Controls:</a:t>
            </a:r>
          </a:p>
          <a:p>
            <a:pPr lvl="1"/>
            <a:r>
              <a:rPr lang="en-US" dirty="0" smtClean="0"/>
              <a:t>Holding company authority</a:t>
            </a:r>
          </a:p>
          <a:p>
            <a:pPr lvl="2"/>
            <a:r>
              <a:rPr lang="en-US" dirty="0" smtClean="0"/>
              <a:t>All intercompany transactions/agreements subject to regulatory review and approval</a:t>
            </a:r>
          </a:p>
          <a:p>
            <a:pPr lvl="2"/>
            <a:r>
              <a:rPr lang="en-US" dirty="0" smtClean="0"/>
              <a:t>Extraordinary dividends subject to approval</a:t>
            </a:r>
          </a:p>
          <a:p>
            <a:pPr lvl="2"/>
            <a:r>
              <a:rPr lang="en-US" dirty="0" smtClean="0"/>
              <a:t>Mergers and acquisitions subject to approval </a:t>
            </a:r>
          </a:p>
          <a:p>
            <a:pPr lvl="1"/>
            <a:r>
              <a:rPr lang="en-US" dirty="0" smtClean="0"/>
              <a:t>Conservative accounting treatment</a:t>
            </a:r>
          </a:p>
          <a:p>
            <a:pPr lvl="2"/>
            <a:r>
              <a:rPr lang="en-US" dirty="0" smtClean="0"/>
              <a:t>Transactions reviewed for economic status</a:t>
            </a:r>
          </a:p>
          <a:p>
            <a:pPr lvl="2"/>
            <a:r>
              <a:rPr lang="en-US" dirty="0" smtClean="0"/>
              <a:t>Non-economic transactions subject to lower of cost or fair value accounting</a:t>
            </a:r>
          </a:p>
          <a:p>
            <a:pPr lvl="2"/>
            <a:r>
              <a:rPr lang="en-US" dirty="0" smtClean="0"/>
              <a:t>Transactions for the purpose of avoiding statutory accounting principles are voided</a:t>
            </a:r>
            <a:endParaRPr lang="en-US" dirty="0"/>
          </a:p>
        </p:txBody>
      </p:sp>
    </p:spTree>
    <p:extLst>
      <p:ext uri="{BB962C8B-B14F-4D97-AF65-F5344CB8AC3E}">
        <p14:creationId xmlns:p14="http://schemas.microsoft.com/office/powerpoint/2010/main" val="2078003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ABC Company</a:t>
            </a:r>
          </a:p>
          <a:p>
            <a:pPr lvl="1"/>
            <a:r>
              <a:rPr lang="en-US" dirty="0" smtClean="0"/>
              <a:t>Company Concerns:</a:t>
            </a:r>
          </a:p>
          <a:p>
            <a:pPr lvl="2"/>
            <a:r>
              <a:rPr lang="en-US" dirty="0" smtClean="0"/>
              <a:t>Poorly executed affiliated transactions</a:t>
            </a:r>
          </a:p>
          <a:p>
            <a:pPr lvl="2"/>
            <a:r>
              <a:rPr lang="en-US" dirty="0" smtClean="0"/>
              <a:t>Improper affiliated transaction</a:t>
            </a:r>
          </a:p>
          <a:p>
            <a:pPr lvl="1"/>
            <a:r>
              <a:rPr lang="en-US" dirty="0" smtClean="0"/>
              <a:t>Cause of Trouble:</a:t>
            </a:r>
          </a:p>
          <a:p>
            <a:pPr lvl="2"/>
            <a:r>
              <a:rPr lang="en-US" dirty="0" smtClean="0"/>
              <a:t>Significant fringe benefits were being paid to company officials who were also shareholders</a:t>
            </a:r>
          </a:p>
          <a:p>
            <a:pPr lvl="2"/>
            <a:r>
              <a:rPr lang="en-US" dirty="0" smtClean="0"/>
              <a:t>Management agreement that allowed funds to be diverted to owners</a:t>
            </a:r>
          </a:p>
        </p:txBody>
      </p:sp>
    </p:spTree>
    <p:extLst>
      <p:ext uri="{BB962C8B-B14F-4D97-AF65-F5344CB8AC3E}">
        <p14:creationId xmlns:p14="http://schemas.microsoft.com/office/powerpoint/2010/main" val="1722719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smtClean="0"/>
              <a:t>ABC Company (cont.)</a:t>
            </a:r>
            <a:endParaRPr lang="en-US" dirty="0"/>
          </a:p>
          <a:p>
            <a:pPr lvl="1"/>
            <a:r>
              <a:rPr lang="en-US" dirty="0" smtClean="0"/>
              <a:t>Corrective </a:t>
            </a:r>
            <a:r>
              <a:rPr lang="en-US" dirty="0"/>
              <a:t>Actions:</a:t>
            </a:r>
          </a:p>
          <a:p>
            <a:pPr lvl="2"/>
            <a:r>
              <a:rPr lang="en-US" dirty="0"/>
              <a:t>The insurance department entered an order that restricted the Company’s transactions with affiliates and required compliance with the holding company statute</a:t>
            </a:r>
          </a:p>
          <a:p>
            <a:pPr lvl="2"/>
            <a:r>
              <a:rPr lang="en-US" dirty="0"/>
              <a:t>The agreement with the Company’s affiliates was voided and funds paid to the Company’s management under that agreement during the preceding year were ordered to be returned</a:t>
            </a:r>
          </a:p>
          <a:p>
            <a:pPr lvl="2"/>
            <a:r>
              <a:rPr lang="en-US" dirty="0"/>
              <a:t>Certain officers were required to resign their positions</a:t>
            </a:r>
          </a:p>
          <a:p>
            <a:endParaRPr lang="en-US" dirty="0"/>
          </a:p>
        </p:txBody>
      </p:sp>
    </p:spTree>
    <p:extLst>
      <p:ext uri="{BB962C8B-B14F-4D97-AF65-F5344CB8AC3E}">
        <p14:creationId xmlns:p14="http://schemas.microsoft.com/office/powerpoint/2010/main" val="405492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822462"/>
            <a:ext cx="8321040" cy="4197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990600" y="228600"/>
            <a:ext cx="7848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Changes in Ownership/</a:t>
            </a:r>
            <a:r>
              <a:rPr lang="en-US" sz="3400" b="1" dirty="0" err="1" smtClean="0">
                <a:latin typeface="+mj-lt"/>
              </a:rPr>
              <a:t>Mgmt</a:t>
            </a:r>
            <a:endParaRPr lang="en-US" sz="3400" b="1" dirty="0" smtClean="0">
              <a:latin typeface="+mj-lt"/>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00" y="493002"/>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029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sp>
        <p:nvSpPr>
          <p:cNvPr id="3" name="Content Placeholder 2"/>
          <p:cNvSpPr>
            <a:spLocks noGrp="1"/>
          </p:cNvSpPr>
          <p:nvPr>
            <p:ph idx="1"/>
          </p:nvPr>
        </p:nvSpPr>
        <p:spPr/>
        <p:txBody>
          <a:bodyPr/>
          <a:lstStyle/>
          <a:p>
            <a:r>
              <a:rPr lang="en-US" dirty="0"/>
              <a:t>How to address during analysis/ examination processes:</a:t>
            </a:r>
          </a:p>
          <a:p>
            <a:pPr lvl="1"/>
            <a:r>
              <a:rPr lang="en-US" dirty="0" smtClean="0"/>
              <a:t>Review </a:t>
            </a:r>
            <a:r>
              <a:rPr lang="en-US" dirty="0"/>
              <a:t>financial condition of insurer and </a:t>
            </a:r>
            <a:r>
              <a:rPr lang="en-US" dirty="0" smtClean="0"/>
              <a:t>affiliate(s)</a:t>
            </a:r>
            <a:endParaRPr lang="en-US" dirty="0"/>
          </a:p>
          <a:p>
            <a:pPr lvl="1"/>
            <a:r>
              <a:rPr lang="en-US" dirty="0"/>
              <a:t>Evaluate insurer transactions and determine motivation for transaction</a:t>
            </a:r>
          </a:p>
          <a:p>
            <a:pPr lvl="1"/>
            <a:r>
              <a:rPr lang="en-US" dirty="0"/>
              <a:t>Understand the insurer’s corporate structure</a:t>
            </a:r>
          </a:p>
          <a:p>
            <a:pPr lvl="1"/>
            <a:r>
              <a:rPr lang="en-US" dirty="0"/>
              <a:t>Determine whether investments </a:t>
            </a:r>
            <a:r>
              <a:rPr lang="en-US" dirty="0" smtClean="0"/>
              <a:t>in </a:t>
            </a:r>
            <a:r>
              <a:rPr lang="en-US" dirty="0"/>
              <a:t>affiliates are significant and valued </a:t>
            </a:r>
            <a:r>
              <a:rPr lang="en-US" dirty="0" smtClean="0"/>
              <a:t>properly</a:t>
            </a:r>
          </a:p>
          <a:p>
            <a:pPr lvl="1"/>
            <a:r>
              <a:rPr lang="en-US" dirty="0" smtClean="0"/>
              <a:t>Test cost allocations for appropriateness</a:t>
            </a:r>
            <a:endParaRPr lang="en-US" dirty="0"/>
          </a:p>
        </p:txBody>
      </p:sp>
    </p:spTree>
    <p:extLst>
      <p:ext uri="{BB962C8B-B14F-4D97-AF65-F5344CB8AC3E}">
        <p14:creationId xmlns:p14="http://schemas.microsoft.com/office/powerpoint/2010/main" val="477950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Problems with Affiliates</a:t>
            </a:r>
            <a:endParaRPr lang="en-US" dirty="0"/>
          </a:p>
        </p:txBody>
      </p:sp>
      <p:pic>
        <p:nvPicPr>
          <p:cNvPr id="5122"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61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Catastrophic Losses</a:t>
            </a:r>
            <a:endParaRPr lang="en-US" dirty="0"/>
          </a:p>
        </p:txBody>
      </p:sp>
      <p:sp>
        <p:nvSpPr>
          <p:cNvPr id="3" name="Content Placeholder 2"/>
          <p:cNvSpPr>
            <a:spLocks noGrp="1"/>
          </p:cNvSpPr>
          <p:nvPr>
            <p:ph idx="1"/>
          </p:nvPr>
        </p:nvSpPr>
        <p:spPr/>
        <p:txBody>
          <a:bodyPr/>
          <a:lstStyle/>
          <a:p>
            <a:r>
              <a:rPr lang="en-US" dirty="0"/>
              <a:t>Catastrophic Insolvency </a:t>
            </a:r>
            <a:r>
              <a:rPr lang="en-US" dirty="0" smtClean="0"/>
              <a:t>Risk:</a:t>
            </a:r>
          </a:p>
          <a:p>
            <a:pPr lvl="1"/>
            <a:r>
              <a:rPr lang="en-US" dirty="0" smtClean="0"/>
              <a:t>The </a:t>
            </a:r>
            <a:r>
              <a:rPr lang="en-US" dirty="0"/>
              <a:t>risk that natural or man-made catastrophe losses can lead to the insolvency of an insurer when claims exceed the insurer’s financial resources</a:t>
            </a:r>
            <a:r>
              <a:rPr lang="en-US" dirty="0" smtClean="0"/>
              <a:t>.</a:t>
            </a:r>
            <a:endParaRPr lang="en-US" dirty="0"/>
          </a:p>
          <a:p>
            <a:pPr lvl="2"/>
            <a:r>
              <a:rPr lang="en-US" dirty="0" smtClean="0"/>
              <a:t>An </a:t>
            </a:r>
            <a:r>
              <a:rPr lang="en-US" dirty="0"/>
              <a:t>event is designated a catastrophe by the </a:t>
            </a:r>
            <a:r>
              <a:rPr lang="en-US" dirty="0" smtClean="0"/>
              <a:t>U.S. insurance industry </a:t>
            </a:r>
            <a:r>
              <a:rPr lang="en-US" dirty="0"/>
              <a:t>when claims total $25M or more and a significant number of policyholders and insurers are impacted.</a:t>
            </a:r>
          </a:p>
          <a:p>
            <a:endParaRPr lang="en-US" dirty="0"/>
          </a:p>
        </p:txBody>
      </p:sp>
    </p:spTree>
    <p:extLst>
      <p:ext uri="{BB962C8B-B14F-4D97-AF65-F5344CB8AC3E}">
        <p14:creationId xmlns:p14="http://schemas.microsoft.com/office/powerpoint/2010/main" val="2772730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Catastrophic Losses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Top 10 most costly U.S. disasters: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992203358"/>
              </p:ext>
            </p:extLst>
          </p:nvPr>
        </p:nvGraphicFramePr>
        <p:xfrm>
          <a:off x="838200" y="1981200"/>
          <a:ext cx="6802580" cy="4106830"/>
        </p:xfrm>
        <a:graphic>
          <a:graphicData uri="http://schemas.openxmlformats.org/drawingml/2006/table">
            <a:tbl>
              <a:tblPr firstRow="1" bandRow="1">
                <a:tableStyleId>{5C22544A-7EE6-4342-B048-85BDC9FD1C3A}</a:tableStyleId>
              </a:tblPr>
              <a:tblGrid>
                <a:gridCol w="768494"/>
                <a:gridCol w="1383292"/>
                <a:gridCol w="2937690"/>
                <a:gridCol w="1713104"/>
              </a:tblGrid>
              <a:tr h="485490">
                <a:tc>
                  <a:txBody>
                    <a:bodyPr/>
                    <a:lstStyle/>
                    <a:p>
                      <a:pPr algn="ctr"/>
                      <a:r>
                        <a:rPr lang="en-US" sz="1400" dirty="0" smtClean="0">
                          <a:solidFill>
                            <a:schemeClr val="tx1"/>
                          </a:solidFill>
                        </a:rPr>
                        <a:t>Rank</a:t>
                      </a:r>
                      <a:endParaRPr lang="en-US" sz="1400" dirty="0">
                        <a:solidFill>
                          <a:schemeClr val="tx1"/>
                        </a:solidFill>
                      </a:endParaRPr>
                    </a:p>
                  </a:txBody>
                  <a:tcPr/>
                </a:tc>
                <a:tc>
                  <a:txBody>
                    <a:bodyPr/>
                    <a:lstStyle/>
                    <a:p>
                      <a:pPr algn="ctr"/>
                      <a:r>
                        <a:rPr lang="en-US" sz="1400" dirty="0" smtClean="0">
                          <a:solidFill>
                            <a:schemeClr val="tx1"/>
                          </a:solidFill>
                        </a:rPr>
                        <a:t>Date</a:t>
                      </a:r>
                      <a:endParaRPr lang="en-US" sz="1400" dirty="0">
                        <a:solidFill>
                          <a:schemeClr val="tx1"/>
                        </a:solidFill>
                      </a:endParaRPr>
                    </a:p>
                  </a:txBody>
                  <a:tcPr/>
                </a:tc>
                <a:tc>
                  <a:txBody>
                    <a:bodyPr/>
                    <a:lstStyle/>
                    <a:p>
                      <a:pPr algn="ctr"/>
                      <a:r>
                        <a:rPr lang="en-US" sz="1400" dirty="0" smtClean="0">
                          <a:solidFill>
                            <a:schemeClr val="tx1"/>
                          </a:solidFill>
                        </a:rPr>
                        <a:t>Event</a:t>
                      </a:r>
                      <a:endParaRPr lang="en-US" sz="1400" dirty="0">
                        <a:solidFill>
                          <a:schemeClr val="tx1"/>
                        </a:solidFill>
                      </a:endParaRPr>
                    </a:p>
                  </a:txBody>
                  <a:tcPr/>
                </a:tc>
                <a:tc>
                  <a:txBody>
                    <a:bodyPr/>
                    <a:lstStyle/>
                    <a:p>
                      <a:pPr algn="ctr"/>
                      <a:r>
                        <a:rPr lang="en-US" sz="1400" dirty="0" smtClean="0">
                          <a:solidFill>
                            <a:schemeClr val="tx1"/>
                          </a:solidFill>
                        </a:rPr>
                        <a:t>Est.</a:t>
                      </a:r>
                      <a:r>
                        <a:rPr lang="en-US" sz="1400" baseline="0" dirty="0" smtClean="0">
                          <a:solidFill>
                            <a:schemeClr val="tx1"/>
                          </a:solidFill>
                        </a:rPr>
                        <a:t> </a:t>
                      </a:r>
                      <a:r>
                        <a:rPr lang="en-US" sz="1400" dirty="0" smtClean="0">
                          <a:solidFill>
                            <a:schemeClr val="tx1"/>
                          </a:solidFill>
                        </a:rPr>
                        <a:t>insured</a:t>
                      </a:r>
                      <a:r>
                        <a:rPr lang="en-US" sz="1400" baseline="0" dirty="0" smtClean="0">
                          <a:solidFill>
                            <a:schemeClr val="tx1"/>
                          </a:solidFill>
                        </a:rPr>
                        <a:t> losses</a:t>
                      </a:r>
                    </a:p>
                    <a:p>
                      <a:pPr algn="ctr"/>
                      <a:r>
                        <a:rPr lang="en-US" sz="1400" baseline="0" dirty="0" smtClean="0">
                          <a:solidFill>
                            <a:schemeClr val="tx1"/>
                          </a:solidFill>
                        </a:rPr>
                        <a:t>(2012 dollars)</a:t>
                      </a:r>
                      <a:endParaRPr lang="en-US" sz="1400" dirty="0">
                        <a:solidFill>
                          <a:schemeClr val="tx1"/>
                        </a:solidFill>
                      </a:endParaRPr>
                    </a:p>
                  </a:txBody>
                  <a:tcPr/>
                </a:tc>
              </a:tr>
              <a:tr h="337531">
                <a:tc>
                  <a:txBody>
                    <a:bodyPr/>
                    <a:lstStyle/>
                    <a:p>
                      <a:pPr algn="ctr"/>
                      <a:r>
                        <a:rPr lang="en-US" sz="1400" dirty="0" smtClean="0"/>
                        <a:t>1</a:t>
                      </a:r>
                    </a:p>
                  </a:txBody>
                  <a:tcPr/>
                </a:tc>
                <a:tc>
                  <a:txBody>
                    <a:bodyPr/>
                    <a:lstStyle/>
                    <a:p>
                      <a:pPr algn="ctr"/>
                      <a:r>
                        <a:rPr lang="en-US" sz="1400" dirty="0" smtClean="0"/>
                        <a:t>Aug. 2005</a:t>
                      </a:r>
                      <a:endParaRPr lang="en-US" sz="1400" dirty="0"/>
                    </a:p>
                  </a:txBody>
                  <a:tcPr/>
                </a:tc>
                <a:tc>
                  <a:txBody>
                    <a:bodyPr/>
                    <a:lstStyle/>
                    <a:p>
                      <a:r>
                        <a:rPr lang="en-US" sz="1400" dirty="0" smtClean="0"/>
                        <a:t>Hurricane Katrina</a:t>
                      </a:r>
                      <a:endParaRPr lang="en-US" sz="1400" dirty="0"/>
                    </a:p>
                  </a:txBody>
                  <a:tcPr/>
                </a:tc>
                <a:tc>
                  <a:txBody>
                    <a:bodyPr/>
                    <a:lstStyle/>
                    <a:p>
                      <a:pPr algn="ctr"/>
                      <a:r>
                        <a:rPr lang="en-US" sz="1400" dirty="0" smtClean="0"/>
                        <a:t>$47B</a:t>
                      </a:r>
                      <a:endParaRPr lang="en-US" sz="1400" dirty="0"/>
                    </a:p>
                  </a:txBody>
                  <a:tcPr/>
                </a:tc>
              </a:tr>
              <a:tr h="337531">
                <a:tc>
                  <a:txBody>
                    <a:bodyPr/>
                    <a:lstStyle/>
                    <a:p>
                      <a:pPr algn="ctr"/>
                      <a:r>
                        <a:rPr lang="en-US" sz="1400" dirty="0" smtClean="0"/>
                        <a:t>2</a:t>
                      </a:r>
                      <a:endParaRPr lang="en-US" sz="1400" dirty="0"/>
                    </a:p>
                  </a:txBody>
                  <a:tcPr/>
                </a:tc>
                <a:tc>
                  <a:txBody>
                    <a:bodyPr/>
                    <a:lstStyle/>
                    <a:p>
                      <a:pPr algn="ctr"/>
                      <a:r>
                        <a:rPr lang="en-US" sz="1400" dirty="0" smtClean="0"/>
                        <a:t>Sept. 2011</a:t>
                      </a:r>
                      <a:endParaRPr lang="en-US" sz="1400" dirty="0"/>
                    </a:p>
                  </a:txBody>
                  <a:tcPr/>
                </a:tc>
                <a:tc>
                  <a:txBody>
                    <a:bodyPr/>
                    <a:lstStyle/>
                    <a:p>
                      <a:r>
                        <a:rPr lang="en-US" sz="1400" dirty="0" smtClean="0"/>
                        <a:t>911 Attack</a:t>
                      </a:r>
                      <a:endParaRPr lang="en-US" sz="1400" dirty="0"/>
                    </a:p>
                  </a:txBody>
                  <a:tcPr/>
                </a:tc>
                <a:tc>
                  <a:txBody>
                    <a:bodyPr/>
                    <a:lstStyle/>
                    <a:p>
                      <a:pPr algn="ctr"/>
                      <a:r>
                        <a:rPr lang="en-US" sz="1400" dirty="0" smtClean="0"/>
                        <a:t>$23B</a:t>
                      </a:r>
                      <a:endParaRPr lang="en-US" sz="1400" dirty="0"/>
                    </a:p>
                  </a:txBody>
                  <a:tcPr/>
                </a:tc>
              </a:tr>
              <a:tr h="337531">
                <a:tc>
                  <a:txBody>
                    <a:bodyPr/>
                    <a:lstStyle/>
                    <a:p>
                      <a:pPr algn="ctr"/>
                      <a:r>
                        <a:rPr lang="en-US" sz="1400" dirty="0" smtClean="0"/>
                        <a:t>3</a:t>
                      </a:r>
                      <a:endParaRPr lang="en-US" sz="1400" dirty="0"/>
                    </a:p>
                  </a:txBody>
                  <a:tcPr/>
                </a:tc>
                <a:tc>
                  <a:txBody>
                    <a:bodyPr/>
                    <a:lstStyle/>
                    <a:p>
                      <a:pPr algn="ctr"/>
                      <a:r>
                        <a:rPr lang="en-US" sz="1400" dirty="0" smtClean="0"/>
                        <a:t>Aug. 1992</a:t>
                      </a:r>
                      <a:endParaRPr lang="en-US" sz="1400" dirty="0"/>
                    </a:p>
                  </a:txBody>
                  <a:tcPr/>
                </a:tc>
                <a:tc>
                  <a:txBody>
                    <a:bodyPr/>
                    <a:lstStyle/>
                    <a:p>
                      <a:r>
                        <a:rPr lang="en-US" sz="1400" dirty="0" smtClean="0"/>
                        <a:t>Hurricane</a:t>
                      </a:r>
                      <a:r>
                        <a:rPr lang="en-US" sz="1400" baseline="0" dirty="0" smtClean="0"/>
                        <a:t> Andrew</a:t>
                      </a:r>
                      <a:endParaRPr lang="en-US" sz="1400" dirty="0"/>
                    </a:p>
                  </a:txBody>
                  <a:tcPr/>
                </a:tc>
                <a:tc>
                  <a:txBody>
                    <a:bodyPr/>
                    <a:lstStyle/>
                    <a:p>
                      <a:pPr algn="ctr"/>
                      <a:r>
                        <a:rPr lang="en-US" sz="1400" dirty="0" smtClean="0"/>
                        <a:t>$23B</a:t>
                      </a:r>
                      <a:endParaRPr lang="en-US" sz="1400" dirty="0"/>
                    </a:p>
                  </a:txBody>
                  <a:tcPr/>
                </a:tc>
              </a:tr>
              <a:tr h="337531">
                <a:tc>
                  <a:txBody>
                    <a:bodyPr/>
                    <a:lstStyle/>
                    <a:p>
                      <a:pPr algn="ctr"/>
                      <a:r>
                        <a:rPr lang="en-US" sz="1400" dirty="0" smtClean="0"/>
                        <a:t>4</a:t>
                      </a:r>
                      <a:endParaRPr lang="en-US" sz="1400" dirty="0"/>
                    </a:p>
                  </a:txBody>
                  <a:tcPr/>
                </a:tc>
                <a:tc>
                  <a:txBody>
                    <a:bodyPr/>
                    <a:lstStyle/>
                    <a:p>
                      <a:pPr algn="ctr"/>
                      <a:r>
                        <a:rPr lang="en-US" sz="1400" dirty="0" smtClean="0"/>
                        <a:t>Oct. 2012</a:t>
                      </a:r>
                      <a:endParaRPr lang="en-US" sz="1400" dirty="0"/>
                    </a:p>
                  </a:txBody>
                  <a:tcPr/>
                </a:tc>
                <a:tc>
                  <a:txBody>
                    <a:bodyPr/>
                    <a:lstStyle/>
                    <a:p>
                      <a:r>
                        <a:rPr lang="en-US" sz="1400" dirty="0" smtClean="0"/>
                        <a:t>Super Storm</a:t>
                      </a:r>
                      <a:r>
                        <a:rPr lang="en-US" sz="1400" baseline="0" dirty="0" smtClean="0"/>
                        <a:t> Sandy</a:t>
                      </a:r>
                      <a:endParaRPr lang="en-US" sz="1400" dirty="0"/>
                    </a:p>
                  </a:txBody>
                  <a:tcPr/>
                </a:tc>
                <a:tc>
                  <a:txBody>
                    <a:bodyPr/>
                    <a:lstStyle/>
                    <a:p>
                      <a:pPr algn="ctr"/>
                      <a:r>
                        <a:rPr lang="en-US" sz="1400" dirty="0" smtClean="0"/>
                        <a:t>$18B</a:t>
                      </a:r>
                      <a:endParaRPr lang="en-US" sz="1400" dirty="0"/>
                    </a:p>
                  </a:txBody>
                  <a:tcPr/>
                </a:tc>
              </a:tr>
              <a:tr h="337531">
                <a:tc>
                  <a:txBody>
                    <a:bodyPr/>
                    <a:lstStyle/>
                    <a:p>
                      <a:pPr algn="ctr"/>
                      <a:r>
                        <a:rPr lang="en-US" sz="1400" dirty="0" smtClean="0"/>
                        <a:t>5</a:t>
                      </a:r>
                      <a:endParaRPr lang="en-US" sz="1400" dirty="0"/>
                    </a:p>
                  </a:txBody>
                  <a:tcPr/>
                </a:tc>
                <a:tc>
                  <a:txBody>
                    <a:bodyPr/>
                    <a:lstStyle/>
                    <a:p>
                      <a:pPr algn="ctr"/>
                      <a:r>
                        <a:rPr lang="en-US" sz="1400" dirty="0" smtClean="0"/>
                        <a:t>Jan. 1994</a:t>
                      </a:r>
                      <a:endParaRPr lang="en-US" sz="1400" dirty="0"/>
                    </a:p>
                  </a:txBody>
                  <a:tcPr/>
                </a:tc>
                <a:tc>
                  <a:txBody>
                    <a:bodyPr/>
                    <a:lstStyle/>
                    <a:p>
                      <a:r>
                        <a:rPr lang="en-US" sz="1400" dirty="0" smtClean="0"/>
                        <a:t>Northridge,</a:t>
                      </a:r>
                      <a:r>
                        <a:rPr lang="en-US" sz="1400" baseline="0" dirty="0" smtClean="0"/>
                        <a:t> CA earthquake</a:t>
                      </a:r>
                      <a:endParaRPr lang="en-US" sz="1400" dirty="0"/>
                    </a:p>
                  </a:txBody>
                  <a:tcPr/>
                </a:tc>
                <a:tc>
                  <a:txBody>
                    <a:bodyPr/>
                    <a:lstStyle/>
                    <a:p>
                      <a:pPr algn="ctr"/>
                      <a:r>
                        <a:rPr lang="en-US" sz="1400" dirty="0" smtClean="0"/>
                        <a:t>$18B</a:t>
                      </a:r>
                      <a:endParaRPr lang="en-US" sz="1400" dirty="0"/>
                    </a:p>
                  </a:txBody>
                  <a:tcPr/>
                </a:tc>
              </a:tr>
              <a:tr h="337531">
                <a:tc>
                  <a:txBody>
                    <a:bodyPr/>
                    <a:lstStyle/>
                    <a:p>
                      <a:pPr algn="ctr"/>
                      <a:r>
                        <a:rPr lang="en-US" sz="1400" dirty="0" smtClean="0"/>
                        <a:t>6</a:t>
                      </a:r>
                      <a:endParaRPr lang="en-US" sz="1400" dirty="0"/>
                    </a:p>
                  </a:txBody>
                  <a:tcPr/>
                </a:tc>
                <a:tc>
                  <a:txBody>
                    <a:bodyPr/>
                    <a:lstStyle/>
                    <a:p>
                      <a:pPr algn="ctr"/>
                      <a:r>
                        <a:rPr lang="en-US" sz="1400" dirty="0" smtClean="0"/>
                        <a:t>Sept. 2008</a:t>
                      </a:r>
                      <a:endParaRPr lang="en-US" sz="1400" dirty="0"/>
                    </a:p>
                  </a:txBody>
                  <a:tcPr/>
                </a:tc>
                <a:tc>
                  <a:txBody>
                    <a:bodyPr/>
                    <a:lstStyle/>
                    <a:p>
                      <a:r>
                        <a:rPr lang="en-US" sz="1400" dirty="0" smtClean="0"/>
                        <a:t>Hurricane Ike</a:t>
                      </a:r>
                      <a:endParaRPr lang="en-US" sz="1400" dirty="0"/>
                    </a:p>
                  </a:txBody>
                  <a:tcPr/>
                </a:tc>
                <a:tc>
                  <a:txBody>
                    <a:bodyPr/>
                    <a:lstStyle/>
                    <a:p>
                      <a:pPr algn="ctr"/>
                      <a:r>
                        <a:rPr lang="en-US" sz="1400" dirty="0" smtClean="0"/>
                        <a:t>$13B</a:t>
                      </a:r>
                      <a:endParaRPr lang="en-US" sz="1400" dirty="0"/>
                    </a:p>
                  </a:txBody>
                  <a:tcPr/>
                </a:tc>
              </a:tr>
              <a:tr h="337531">
                <a:tc>
                  <a:txBody>
                    <a:bodyPr/>
                    <a:lstStyle/>
                    <a:p>
                      <a:pPr algn="ctr"/>
                      <a:r>
                        <a:rPr lang="en-US" sz="1400" dirty="0" smtClean="0"/>
                        <a:t>7</a:t>
                      </a:r>
                      <a:endParaRPr lang="en-US" sz="1400" dirty="0"/>
                    </a:p>
                  </a:txBody>
                  <a:tcPr/>
                </a:tc>
                <a:tc>
                  <a:txBody>
                    <a:bodyPr/>
                    <a:lstStyle/>
                    <a:p>
                      <a:pPr algn="ctr"/>
                      <a:r>
                        <a:rPr lang="en-US" sz="1400" dirty="0" smtClean="0"/>
                        <a:t>Oct. 2005</a:t>
                      </a:r>
                      <a:endParaRPr lang="en-US" sz="1400" dirty="0"/>
                    </a:p>
                  </a:txBody>
                  <a:tcPr/>
                </a:tc>
                <a:tc>
                  <a:txBody>
                    <a:bodyPr/>
                    <a:lstStyle/>
                    <a:p>
                      <a:r>
                        <a:rPr lang="en-US" sz="1400" dirty="0" smtClean="0"/>
                        <a:t>Hurricane Wilma</a:t>
                      </a:r>
                      <a:endParaRPr lang="en-US" sz="1400" dirty="0"/>
                    </a:p>
                  </a:txBody>
                  <a:tcPr/>
                </a:tc>
                <a:tc>
                  <a:txBody>
                    <a:bodyPr/>
                    <a:lstStyle/>
                    <a:p>
                      <a:pPr algn="ctr"/>
                      <a:r>
                        <a:rPr lang="en-US" sz="1400" dirty="0" smtClean="0"/>
                        <a:t>$12B</a:t>
                      </a:r>
                      <a:endParaRPr lang="en-US" sz="1400" dirty="0"/>
                    </a:p>
                  </a:txBody>
                  <a:tcPr/>
                </a:tc>
              </a:tr>
              <a:tr h="337531">
                <a:tc>
                  <a:txBody>
                    <a:bodyPr/>
                    <a:lstStyle/>
                    <a:p>
                      <a:pPr algn="ctr"/>
                      <a:r>
                        <a:rPr lang="en-US" sz="1400" dirty="0" smtClean="0"/>
                        <a:t>8</a:t>
                      </a:r>
                      <a:endParaRPr lang="en-US" sz="1400" dirty="0"/>
                    </a:p>
                  </a:txBody>
                  <a:tcPr/>
                </a:tc>
                <a:tc>
                  <a:txBody>
                    <a:bodyPr/>
                    <a:lstStyle/>
                    <a:p>
                      <a:pPr algn="ctr"/>
                      <a:r>
                        <a:rPr lang="en-US" sz="1400" dirty="0" smtClean="0"/>
                        <a:t>Aug. 2004</a:t>
                      </a:r>
                      <a:endParaRPr lang="en-US" sz="1400" dirty="0"/>
                    </a:p>
                  </a:txBody>
                  <a:tcPr/>
                </a:tc>
                <a:tc>
                  <a:txBody>
                    <a:bodyPr/>
                    <a:lstStyle/>
                    <a:p>
                      <a:r>
                        <a:rPr lang="en-US" sz="1400" dirty="0" smtClean="0"/>
                        <a:t>Hurricane Charley</a:t>
                      </a:r>
                      <a:endParaRPr lang="en-US" sz="1400" dirty="0"/>
                    </a:p>
                  </a:txBody>
                  <a:tcPr/>
                </a:tc>
                <a:tc>
                  <a:txBody>
                    <a:bodyPr/>
                    <a:lstStyle/>
                    <a:p>
                      <a:pPr algn="ctr"/>
                      <a:r>
                        <a:rPr lang="en-US" sz="1400" dirty="0" smtClean="0"/>
                        <a:t>$9B</a:t>
                      </a:r>
                      <a:endParaRPr lang="en-US" sz="1400" dirty="0"/>
                    </a:p>
                  </a:txBody>
                  <a:tcPr/>
                </a:tc>
              </a:tr>
              <a:tr h="337531">
                <a:tc>
                  <a:txBody>
                    <a:bodyPr/>
                    <a:lstStyle/>
                    <a:p>
                      <a:pPr algn="ctr"/>
                      <a:r>
                        <a:rPr lang="en-US" sz="1400" dirty="0" smtClean="0"/>
                        <a:t>9</a:t>
                      </a:r>
                      <a:endParaRPr lang="en-US" sz="1400" dirty="0"/>
                    </a:p>
                  </a:txBody>
                  <a:tcPr/>
                </a:tc>
                <a:tc>
                  <a:txBody>
                    <a:bodyPr/>
                    <a:lstStyle/>
                    <a:p>
                      <a:pPr algn="ctr"/>
                      <a:r>
                        <a:rPr lang="en-US" sz="1400" dirty="0" smtClean="0"/>
                        <a:t>Sept. 2004</a:t>
                      </a:r>
                      <a:endParaRPr lang="en-US" sz="1400" dirty="0"/>
                    </a:p>
                  </a:txBody>
                  <a:tcPr/>
                </a:tc>
                <a:tc>
                  <a:txBody>
                    <a:bodyPr/>
                    <a:lstStyle/>
                    <a:p>
                      <a:r>
                        <a:rPr lang="en-US" sz="1400" dirty="0" smtClean="0"/>
                        <a:t>Hurricane</a:t>
                      </a:r>
                      <a:r>
                        <a:rPr lang="en-US" sz="1400" baseline="0" dirty="0" smtClean="0"/>
                        <a:t> Ivan</a:t>
                      </a:r>
                      <a:endParaRPr lang="en-US" sz="1400" dirty="0"/>
                    </a:p>
                  </a:txBody>
                  <a:tcPr/>
                </a:tc>
                <a:tc>
                  <a:txBody>
                    <a:bodyPr/>
                    <a:lstStyle/>
                    <a:p>
                      <a:pPr algn="ctr"/>
                      <a:r>
                        <a:rPr lang="en-US" sz="1400" dirty="0" smtClean="0"/>
                        <a:t>$9B</a:t>
                      </a:r>
                      <a:endParaRPr lang="en-US" sz="1400" dirty="0"/>
                    </a:p>
                  </a:txBody>
                  <a:tcPr/>
                </a:tc>
              </a:tr>
              <a:tr h="337531">
                <a:tc>
                  <a:txBody>
                    <a:bodyPr/>
                    <a:lstStyle/>
                    <a:p>
                      <a:pPr algn="ctr"/>
                      <a:r>
                        <a:rPr lang="en-US" sz="1400" dirty="0" smtClean="0"/>
                        <a:t>10</a:t>
                      </a:r>
                      <a:endParaRPr lang="en-US" sz="1400" dirty="0"/>
                    </a:p>
                  </a:txBody>
                  <a:tcPr/>
                </a:tc>
                <a:tc>
                  <a:txBody>
                    <a:bodyPr/>
                    <a:lstStyle/>
                    <a:p>
                      <a:pPr algn="ctr"/>
                      <a:r>
                        <a:rPr lang="en-US" sz="1400" dirty="0" smtClean="0"/>
                        <a:t>Apr. 2011</a:t>
                      </a:r>
                      <a:endParaRPr lang="en-US" sz="1400" dirty="0"/>
                    </a:p>
                  </a:txBody>
                  <a:tcPr/>
                </a:tc>
                <a:tc>
                  <a:txBody>
                    <a:bodyPr/>
                    <a:lstStyle/>
                    <a:p>
                      <a:r>
                        <a:rPr lang="en-US" sz="1400" dirty="0" smtClean="0"/>
                        <a:t>Midwest Storms</a:t>
                      </a:r>
                      <a:endParaRPr lang="en-US" sz="1400" dirty="0"/>
                    </a:p>
                  </a:txBody>
                  <a:tcPr/>
                </a:tc>
                <a:tc>
                  <a:txBody>
                    <a:bodyPr/>
                    <a:lstStyle/>
                    <a:p>
                      <a:pPr algn="ctr"/>
                      <a:r>
                        <a:rPr lang="en-US" sz="1400" dirty="0" smtClean="0"/>
                        <a:t>$7B</a:t>
                      </a:r>
                      <a:endParaRPr lang="en-US" sz="1400" dirty="0"/>
                    </a:p>
                  </a:txBody>
                  <a:tcPr/>
                </a:tc>
              </a:tr>
            </a:tbl>
          </a:graphicData>
        </a:graphic>
      </p:graphicFrame>
    </p:spTree>
    <p:extLst>
      <p:ext uri="{BB962C8B-B14F-4D97-AF65-F5344CB8AC3E}">
        <p14:creationId xmlns:p14="http://schemas.microsoft.com/office/powerpoint/2010/main" val="448469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6. Catastrophe Losses</a:t>
            </a:r>
            <a:endParaRPr lang="en-US" dirty="0"/>
          </a:p>
        </p:txBody>
      </p:sp>
      <p:sp>
        <p:nvSpPr>
          <p:cNvPr id="7" name="Content Placeholder 6"/>
          <p:cNvSpPr>
            <a:spLocks noGrp="1"/>
          </p:cNvSpPr>
          <p:nvPr>
            <p:ph idx="1"/>
          </p:nvPr>
        </p:nvSpPr>
        <p:spPr/>
        <p:txBody>
          <a:bodyPr/>
          <a:lstStyle/>
          <a:p>
            <a:r>
              <a:rPr lang="en-US" smtClean="0"/>
              <a:t>Company Controls</a:t>
            </a:r>
          </a:p>
          <a:p>
            <a:pPr lvl="1"/>
            <a:r>
              <a:rPr lang="en-US" smtClean="0"/>
              <a:t>Capital</a:t>
            </a:r>
          </a:p>
          <a:p>
            <a:pPr lvl="2"/>
            <a:r>
              <a:rPr lang="en-US" smtClean="0"/>
              <a:t>Appropriate level of capital</a:t>
            </a:r>
          </a:p>
          <a:p>
            <a:pPr lvl="2"/>
            <a:r>
              <a:rPr lang="en-US" smtClean="0"/>
              <a:t>Access to additional capital</a:t>
            </a:r>
          </a:p>
          <a:p>
            <a:pPr lvl="1"/>
            <a:r>
              <a:rPr lang="en-US" smtClean="0"/>
              <a:t>Risk appetite</a:t>
            </a:r>
          </a:p>
          <a:p>
            <a:pPr lvl="2"/>
            <a:r>
              <a:rPr lang="en-US" smtClean="0"/>
              <a:t>Risk tolerances/limits</a:t>
            </a:r>
          </a:p>
          <a:p>
            <a:pPr lvl="1"/>
            <a:r>
              <a:rPr lang="en-US" smtClean="0"/>
              <a:t>Risk controls</a:t>
            </a:r>
          </a:p>
          <a:p>
            <a:pPr lvl="2"/>
            <a:r>
              <a:rPr lang="en-US" smtClean="0"/>
              <a:t>Price of business written</a:t>
            </a:r>
          </a:p>
          <a:p>
            <a:pPr lvl="2"/>
            <a:r>
              <a:rPr lang="en-US" smtClean="0"/>
              <a:t>Diversification</a:t>
            </a:r>
          </a:p>
          <a:p>
            <a:pPr lvl="2"/>
            <a:r>
              <a:rPr lang="en-US" smtClean="0"/>
              <a:t>Reinsurance</a:t>
            </a:r>
          </a:p>
          <a:p>
            <a:endParaRPr lang="en-US" dirty="0"/>
          </a:p>
        </p:txBody>
      </p:sp>
    </p:spTree>
    <p:extLst>
      <p:ext uri="{BB962C8B-B14F-4D97-AF65-F5344CB8AC3E}">
        <p14:creationId xmlns:p14="http://schemas.microsoft.com/office/powerpoint/2010/main" val="3526829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Catastrophic Losses</a:t>
            </a:r>
            <a:endParaRPr lang="en-US" dirty="0"/>
          </a:p>
        </p:txBody>
      </p:sp>
      <p:sp>
        <p:nvSpPr>
          <p:cNvPr id="3" name="Content Placeholder 2"/>
          <p:cNvSpPr>
            <a:spLocks noGrp="1"/>
          </p:cNvSpPr>
          <p:nvPr>
            <p:ph idx="1"/>
          </p:nvPr>
        </p:nvSpPr>
        <p:spPr/>
        <p:txBody>
          <a:bodyPr/>
          <a:lstStyle/>
          <a:p>
            <a:r>
              <a:rPr lang="en-US" dirty="0" smtClean="0"/>
              <a:t>Causes/signs of catastrophic risks:</a:t>
            </a:r>
          </a:p>
          <a:p>
            <a:pPr lvl="1"/>
            <a:r>
              <a:rPr lang="en-US" dirty="0" smtClean="0"/>
              <a:t>Slim capital/surplus margin</a:t>
            </a:r>
          </a:p>
          <a:p>
            <a:pPr lvl="1"/>
            <a:r>
              <a:rPr lang="en-US" dirty="0" smtClean="0"/>
              <a:t>Concentration in geographic areas</a:t>
            </a:r>
          </a:p>
          <a:p>
            <a:pPr lvl="2"/>
            <a:r>
              <a:rPr lang="en-US" dirty="0" smtClean="0"/>
              <a:t>Coastal exposure, earthquake exposure, hail/tornado exposure, etc.</a:t>
            </a:r>
          </a:p>
          <a:p>
            <a:pPr lvl="1"/>
            <a:r>
              <a:rPr lang="en-US" dirty="0" smtClean="0"/>
              <a:t>Lack of defined risk appetite</a:t>
            </a:r>
          </a:p>
          <a:p>
            <a:pPr lvl="2"/>
            <a:r>
              <a:rPr lang="en-US" dirty="0" smtClean="0"/>
              <a:t>Defined underwriting limits</a:t>
            </a:r>
          </a:p>
          <a:p>
            <a:pPr lvl="1"/>
            <a:r>
              <a:rPr lang="en-US" dirty="0" smtClean="0"/>
              <a:t>Level of reinsurance coverage inadequate</a:t>
            </a:r>
          </a:p>
          <a:p>
            <a:pPr lvl="2"/>
            <a:r>
              <a:rPr lang="en-US" dirty="0" smtClean="0"/>
              <a:t>Types of coverage, retention levels, limits, etc.</a:t>
            </a:r>
          </a:p>
        </p:txBody>
      </p:sp>
    </p:spTree>
    <p:extLst>
      <p:ext uri="{BB962C8B-B14F-4D97-AF65-F5344CB8AC3E}">
        <p14:creationId xmlns:p14="http://schemas.microsoft.com/office/powerpoint/2010/main" val="2687439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Catastrophic Losses</a:t>
            </a:r>
            <a:endParaRPr lang="en-US" dirty="0"/>
          </a:p>
        </p:txBody>
      </p:sp>
      <p:sp>
        <p:nvSpPr>
          <p:cNvPr id="3" name="Content Placeholder 2"/>
          <p:cNvSpPr>
            <a:spLocks noGrp="1"/>
          </p:cNvSpPr>
          <p:nvPr>
            <p:ph idx="1"/>
          </p:nvPr>
        </p:nvSpPr>
        <p:spPr/>
        <p:txBody>
          <a:bodyPr/>
          <a:lstStyle/>
          <a:p>
            <a:r>
              <a:rPr lang="en-US" dirty="0" smtClean="0"/>
              <a:t>U.S. Analysis Tools:</a:t>
            </a:r>
          </a:p>
          <a:p>
            <a:pPr lvl="1"/>
            <a:r>
              <a:rPr lang="en-US" dirty="0" smtClean="0"/>
              <a:t>Financial Statement</a:t>
            </a:r>
          </a:p>
          <a:p>
            <a:pPr lvl="2"/>
            <a:r>
              <a:rPr lang="en-US" dirty="0" smtClean="0"/>
              <a:t>Schedule T</a:t>
            </a:r>
          </a:p>
          <a:p>
            <a:pPr lvl="2"/>
            <a:r>
              <a:rPr lang="en-US" dirty="0" smtClean="0"/>
              <a:t>Underwriting and Investment Exhibit</a:t>
            </a:r>
          </a:p>
          <a:p>
            <a:pPr lvl="2"/>
            <a:r>
              <a:rPr lang="en-US" dirty="0" smtClean="0"/>
              <a:t>Property and Casualty Notes and Interrogatories</a:t>
            </a:r>
          </a:p>
          <a:p>
            <a:pPr lvl="1"/>
            <a:r>
              <a:rPr lang="en-US" dirty="0" smtClean="0"/>
              <a:t>Management’s Discussion &amp; Analysis</a:t>
            </a:r>
          </a:p>
          <a:p>
            <a:pPr lvl="1"/>
            <a:r>
              <a:rPr lang="en-US" dirty="0" smtClean="0"/>
              <a:t>Audit Report</a:t>
            </a:r>
          </a:p>
          <a:p>
            <a:pPr lvl="1"/>
            <a:r>
              <a:rPr lang="en-US" dirty="0" smtClean="0"/>
              <a:t>Actuarial Opinion</a:t>
            </a:r>
          </a:p>
          <a:p>
            <a:pPr lvl="1"/>
            <a:r>
              <a:rPr lang="en-US" dirty="0" smtClean="0"/>
              <a:t>Financial Profile Report</a:t>
            </a:r>
          </a:p>
          <a:p>
            <a:endParaRPr lang="en-US" dirty="0" smtClean="0"/>
          </a:p>
        </p:txBody>
      </p:sp>
    </p:spTree>
    <p:extLst>
      <p:ext uri="{BB962C8B-B14F-4D97-AF65-F5344CB8AC3E}">
        <p14:creationId xmlns:p14="http://schemas.microsoft.com/office/powerpoint/2010/main" val="14484792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Catastrophic Losses</a:t>
            </a:r>
            <a:endParaRPr lang="en-US" dirty="0"/>
          </a:p>
        </p:txBody>
      </p:sp>
      <p:sp>
        <p:nvSpPr>
          <p:cNvPr id="3" name="Content Placeholder 2"/>
          <p:cNvSpPr>
            <a:spLocks noGrp="1"/>
          </p:cNvSpPr>
          <p:nvPr>
            <p:ph idx="1"/>
          </p:nvPr>
        </p:nvSpPr>
        <p:spPr/>
        <p:txBody>
          <a:bodyPr/>
          <a:lstStyle/>
          <a:p>
            <a:r>
              <a:rPr lang="en-US" dirty="0"/>
              <a:t>How to address during analysis/ examination processes:</a:t>
            </a:r>
          </a:p>
          <a:p>
            <a:pPr lvl="1"/>
            <a:r>
              <a:rPr lang="en-US" dirty="0" smtClean="0"/>
              <a:t>Understand and evaluate company’s risk appetite and limits</a:t>
            </a:r>
          </a:p>
          <a:p>
            <a:pPr lvl="2"/>
            <a:r>
              <a:rPr lang="en-US" dirty="0" smtClean="0"/>
              <a:t>Test enforcement of limits</a:t>
            </a:r>
          </a:p>
          <a:p>
            <a:pPr lvl="1"/>
            <a:r>
              <a:rPr lang="en-US" dirty="0"/>
              <a:t>Review and evaluate results of cat modeling/ stress testing</a:t>
            </a:r>
          </a:p>
          <a:p>
            <a:pPr lvl="1"/>
            <a:r>
              <a:rPr lang="en-US" dirty="0" smtClean="0"/>
              <a:t>Understand and evaluate company’s reinsurance strategy</a:t>
            </a:r>
          </a:p>
          <a:p>
            <a:pPr lvl="2"/>
            <a:r>
              <a:rPr lang="en-US" dirty="0" smtClean="0"/>
              <a:t>Test implementation of strategy</a:t>
            </a:r>
          </a:p>
        </p:txBody>
      </p:sp>
    </p:spTree>
    <p:extLst>
      <p:ext uri="{BB962C8B-B14F-4D97-AF65-F5344CB8AC3E}">
        <p14:creationId xmlns:p14="http://schemas.microsoft.com/office/powerpoint/2010/main" val="3891776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Catastrophic Losses</a:t>
            </a:r>
            <a:endParaRPr lang="en-US" dirty="0"/>
          </a:p>
        </p:txBody>
      </p:sp>
      <p:pic>
        <p:nvPicPr>
          <p:cNvPr id="6146"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73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 </a:t>
            </a:r>
            <a:endParaRPr lang="en-US" dirty="0"/>
          </a:p>
        </p:txBody>
      </p:sp>
      <p:sp>
        <p:nvSpPr>
          <p:cNvPr id="3" name="Content Placeholder 2"/>
          <p:cNvSpPr>
            <a:spLocks noGrp="1"/>
          </p:cNvSpPr>
          <p:nvPr>
            <p:ph idx="1"/>
          </p:nvPr>
        </p:nvSpPr>
        <p:spPr/>
        <p:txBody>
          <a:bodyPr/>
          <a:lstStyle/>
          <a:p>
            <a:r>
              <a:rPr lang="en-US" dirty="0" smtClean="0"/>
              <a:t>Reinsurance - The </a:t>
            </a:r>
            <a:r>
              <a:rPr lang="en-US" dirty="0"/>
              <a:t>assumption by an insurer of all or part of a risk </a:t>
            </a:r>
            <a:r>
              <a:rPr lang="en-US" dirty="0" smtClean="0"/>
              <a:t>originally undertaken by </a:t>
            </a:r>
            <a:r>
              <a:rPr lang="en-US" dirty="0"/>
              <a:t>another insurer</a:t>
            </a:r>
            <a:r>
              <a:rPr lang="en-US" dirty="0" smtClean="0"/>
              <a:t>.</a:t>
            </a:r>
          </a:p>
          <a:p>
            <a:pPr lvl="1"/>
            <a:r>
              <a:rPr lang="en-US" dirty="0" smtClean="0"/>
              <a:t>Can be used for capacity, stabilization, cat protection or to increase financial strength</a:t>
            </a:r>
            <a:endParaRPr lang="en-US" dirty="0"/>
          </a:p>
          <a:p>
            <a:r>
              <a:rPr lang="en-US" dirty="0"/>
              <a:t>Reinsurance </a:t>
            </a:r>
            <a:r>
              <a:rPr lang="en-US" dirty="0" smtClean="0"/>
              <a:t>Risk - The </a:t>
            </a:r>
            <a:r>
              <a:rPr lang="en-US" dirty="0"/>
              <a:t>risk that the reinsurance agreement will not spread or transfer the risk of </a:t>
            </a:r>
            <a:r>
              <a:rPr lang="en-US" dirty="0" smtClean="0"/>
              <a:t>loss or that the obligations of an agreement will not be fulfilled.</a:t>
            </a:r>
            <a:endParaRPr lang="en-US" dirty="0"/>
          </a:p>
          <a:p>
            <a:endParaRPr lang="en-US" dirty="0"/>
          </a:p>
        </p:txBody>
      </p:sp>
    </p:spTree>
    <p:extLst>
      <p:ext uri="{BB962C8B-B14F-4D97-AF65-F5344CB8AC3E}">
        <p14:creationId xmlns:p14="http://schemas.microsoft.com/office/powerpoint/2010/main" val="316494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524000"/>
            <a:ext cx="8717280" cy="5105400"/>
          </a:xfrm>
          <a:prstGeom prst="rect">
            <a:avLst/>
          </a:prstGeom>
          <a:solidFill>
            <a:schemeClr val="bg1">
              <a:lumMod val="95000"/>
            </a:schemeClr>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Grp="1" noChangeArrowheads="1"/>
          </p:cNvSpPr>
          <p:nvPr>
            <p:ph sz="quarter" idx="1"/>
          </p:nvPr>
        </p:nvSpPr>
        <p:spPr>
          <a:xfrm>
            <a:off x="332510" y="1406235"/>
            <a:ext cx="8534400" cy="5410200"/>
          </a:xfrm>
        </p:spPr>
        <p:txBody>
          <a:bodyPr>
            <a:normAutofit lnSpcReduction="10000"/>
          </a:bodyPr>
          <a:lstStyle/>
          <a:p>
            <a:pPr marL="60325" indent="-60325">
              <a:lnSpc>
                <a:spcPct val="80000"/>
              </a:lnSpc>
              <a:buFontTx/>
              <a:buNone/>
            </a:pPr>
            <a:r>
              <a:rPr lang="en-US" sz="2000" dirty="0" smtClean="0">
                <a:solidFill>
                  <a:srgbClr val="000000"/>
                </a:solidFill>
              </a:rPr>
              <a:t> </a:t>
            </a:r>
            <a:endParaRPr lang="en-US" sz="1800" dirty="0">
              <a:solidFill>
                <a:srgbClr val="000000"/>
              </a:solidFill>
              <a:latin typeface="Arial Narrow" pitchFamily="34" charset="0"/>
            </a:endParaRPr>
          </a:p>
          <a:p>
            <a:pPr marL="60325" indent="-60325">
              <a:lnSpc>
                <a:spcPct val="80000"/>
              </a:lnSpc>
              <a:buFontTx/>
              <a:buNone/>
            </a:pPr>
            <a:r>
              <a:rPr lang="en-US" sz="1800" dirty="0" smtClean="0">
                <a:solidFill>
                  <a:srgbClr val="000000"/>
                </a:solidFill>
                <a:latin typeface="Arial Narrow" pitchFamily="34" charset="0"/>
              </a:rPr>
              <a:t> </a:t>
            </a:r>
            <a:r>
              <a:rPr lang="en-US" sz="2000" dirty="0" smtClean="0">
                <a:solidFill>
                  <a:schemeClr val="bg1">
                    <a:lumMod val="50000"/>
                  </a:schemeClr>
                </a:solidFill>
                <a:latin typeface="Arial Narrow" pitchFamily="34" charset="0"/>
              </a:rPr>
              <a:t>Also </a:t>
            </a:r>
            <a:r>
              <a:rPr lang="en-US" sz="2000" dirty="0">
                <a:solidFill>
                  <a:schemeClr val="bg1">
                    <a:lumMod val="50000"/>
                  </a:schemeClr>
                </a:solidFill>
                <a:latin typeface="Arial Narrow" pitchFamily="34" charset="0"/>
              </a:rPr>
              <a:t>in our opinion, </a:t>
            </a:r>
            <a:r>
              <a:rPr lang="en-US" sz="2000" b="1" dirty="0">
                <a:solidFill>
                  <a:srgbClr val="DE3500"/>
                </a:solidFill>
              </a:rPr>
              <a:t>the Company did not maintain, in all material respects, effective </a:t>
            </a:r>
            <a:r>
              <a:rPr lang="en-US" sz="2000" b="1" dirty="0" smtClean="0">
                <a:solidFill>
                  <a:srgbClr val="DE3500"/>
                </a:solidFill>
              </a:rPr>
              <a:t>internal control </a:t>
            </a:r>
            <a:r>
              <a:rPr lang="en-US" sz="2000" b="1" dirty="0">
                <a:solidFill>
                  <a:srgbClr val="DE3500"/>
                </a:solidFill>
              </a:rPr>
              <a:t>over financial reporting as of December 31, 2008</a:t>
            </a:r>
            <a:r>
              <a:rPr lang="en-US" sz="2000" dirty="0">
                <a:solidFill>
                  <a:srgbClr val="000000"/>
                </a:solidFill>
                <a:latin typeface="Arial Narrow" pitchFamily="34" charset="0"/>
              </a:rPr>
              <a:t>, </a:t>
            </a:r>
            <a:r>
              <a:rPr lang="en-US" sz="2000" dirty="0">
                <a:solidFill>
                  <a:schemeClr val="bg1">
                    <a:lumMod val="50000"/>
                  </a:schemeClr>
                </a:solidFill>
                <a:latin typeface="Arial Narrow" pitchFamily="34" charset="0"/>
              </a:rPr>
              <a:t>based on criteria established in Internal Control - Integrated Framework issued by the Committee of Sponsoring Organizations of the Treadway Commission (COSO) because a material weakness in internal control over financial reporting related to the accounting and disclosure of insurance policy benefits, amortization expense, the liabilities for insurance products and the value of policies inforce at the Effective Date existed as of that date. A material weakness is a deficiency, or a combination of deficiencies, in internal control over financial reporting, such that there is a reasonable possibility that a material misstatement of the annual or interim financial statements will not be prevented or detected on a timely basis.</a:t>
            </a:r>
            <a:r>
              <a:rPr lang="en-US" sz="2000" dirty="0">
                <a:solidFill>
                  <a:srgbClr val="000000"/>
                </a:solidFill>
                <a:latin typeface="Arial Narrow" pitchFamily="34" charset="0"/>
              </a:rPr>
              <a:t> </a:t>
            </a:r>
            <a:r>
              <a:rPr lang="en-US" sz="2000" b="1" dirty="0">
                <a:solidFill>
                  <a:srgbClr val="DE3500"/>
                </a:solidFill>
              </a:rPr>
              <a:t>The material weakness referred to above is described in Management's Report on Internal Control Over Financial Reporting appearing under Item 9A</a:t>
            </a:r>
            <a:r>
              <a:rPr lang="en-US" sz="2000" b="1" dirty="0">
                <a:solidFill>
                  <a:schemeClr val="accent6">
                    <a:lumMod val="75000"/>
                  </a:schemeClr>
                </a:solidFill>
                <a:latin typeface="Arial Narrow" pitchFamily="34" charset="0"/>
              </a:rPr>
              <a:t>. </a:t>
            </a:r>
            <a:r>
              <a:rPr lang="en-US" sz="2000" dirty="0">
                <a:solidFill>
                  <a:schemeClr val="bg1">
                    <a:lumMod val="50000"/>
                  </a:schemeClr>
                </a:solidFill>
                <a:latin typeface="Arial Narrow" pitchFamily="34" charset="0"/>
              </a:rPr>
              <a:t>We considered this material weakness in determining the nature, timing, and extent of audit tests applied in our audit of the 2008 consolidated financial statements, and our opinion regarding the effectiveness of the Company's internal control over financial reporting does not affect our opinion on those consolidated financial statements. The Company's management is responsible for these financial statements, for maintaining effective internal control over financial reporting and for its assessment of the effectiveness of internal control over financial reporting included in management's report referred to above.</a:t>
            </a:r>
          </a:p>
          <a:p>
            <a:pPr marL="60325" indent="-60325">
              <a:lnSpc>
                <a:spcPct val="80000"/>
              </a:lnSpc>
            </a:pPr>
            <a:r>
              <a:rPr lang="en-US" sz="2000" dirty="0">
                <a:solidFill>
                  <a:schemeClr val="bg1">
                    <a:lumMod val="50000"/>
                  </a:schemeClr>
                </a:solidFill>
                <a:latin typeface="Arial Narrow" pitchFamily="34" charset="0"/>
              </a:rPr>
              <a:t>/s/ PricewaterhouseCoopers LLP</a:t>
            </a:r>
          </a:p>
        </p:txBody>
      </p:sp>
      <p:sp>
        <p:nvSpPr>
          <p:cNvPr id="11" name="Title 1"/>
          <p:cNvSpPr txBox="1">
            <a:spLocks/>
          </p:cNvSpPr>
          <p:nvPr/>
        </p:nvSpPr>
        <p:spPr>
          <a:xfrm>
            <a:off x="990600" y="304800"/>
            <a:ext cx="7848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Audit Concerns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00" y="493002"/>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7795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a:t>
            </a:r>
            <a:endParaRPr lang="en-US" dirty="0"/>
          </a:p>
        </p:txBody>
      </p:sp>
      <p:sp>
        <p:nvSpPr>
          <p:cNvPr id="3" name="Content Placeholder 2"/>
          <p:cNvSpPr>
            <a:spLocks noGrp="1"/>
          </p:cNvSpPr>
          <p:nvPr>
            <p:ph idx="1"/>
          </p:nvPr>
        </p:nvSpPr>
        <p:spPr/>
        <p:txBody>
          <a:bodyPr/>
          <a:lstStyle/>
          <a:p>
            <a:r>
              <a:rPr lang="en-US" dirty="0" smtClean="0"/>
              <a:t>Common areas of concern:</a:t>
            </a:r>
          </a:p>
          <a:p>
            <a:pPr lvl="1"/>
            <a:r>
              <a:rPr lang="en-US" dirty="0"/>
              <a:t>Transfer of </a:t>
            </a:r>
            <a:r>
              <a:rPr lang="en-US" dirty="0" smtClean="0"/>
              <a:t>risk</a:t>
            </a:r>
          </a:p>
          <a:p>
            <a:pPr lvl="2"/>
            <a:r>
              <a:rPr lang="en-US" dirty="0" smtClean="0"/>
              <a:t>Can mask financial results</a:t>
            </a:r>
            <a:endParaRPr lang="en-US" dirty="0"/>
          </a:p>
          <a:p>
            <a:pPr lvl="1"/>
            <a:r>
              <a:rPr lang="en-US" dirty="0"/>
              <a:t>Uncollectible Reinsurance </a:t>
            </a:r>
            <a:r>
              <a:rPr lang="en-US" dirty="0" smtClean="0"/>
              <a:t>Recoverable</a:t>
            </a:r>
          </a:p>
          <a:p>
            <a:pPr lvl="2"/>
            <a:r>
              <a:rPr lang="en-US" dirty="0" smtClean="0"/>
              <a:t>Amounts in dispute</a:t>
            </a:r>
            <a:endParaRPr lang="en-US" dirty="0"/>
          </a:p>
          <a:p>
            <a:pPr lvl="1"/>
            <a:r>
              <a:rPr lang="en-US" dirty="0"/>
              <a:t>Solvency of </a:t>
            </a:r>
            <a:r>
              <a:rPr lang="en-US" dirty="0" smtClean="0"/>
              <a:t>reinsurer</a:t>
            </a:r>
          </a:p>
          <a:p>
            <a:pPr lvl="2"/>
            <a:r>
              <a:rPr lang="en-US" dirty="0" smtClean="0"/>
              <a:t>Concentrations in coverage</a:t>
            </a:r>
            <a:endParaRPr lang="en-US" dirty="0"/>
          </a:p>
          <a:p>
            <a:pPr lvl="1"/>
            <a:r>
              <a:rPr lang="en-US" dirty="0" smtClean="0"/>
              <a:t>Reinsurance contracts written for surplus aid/relief</a:t>
            </a:r>
          </a:p>
          <a:p>
            <a:pPr lvl="2"/>
            <a:r>
              <a:rPr lang="en-US" dirty="0" smtClean="0"/>
              <a:t>Subject to cancellation, costs can be prohibitive</a:t>
            </a:r>
          </a:p>
          <a:p>
            <a:pPr lvl="1"/>
            <a:endParaRPr lang="en-US" dirty="0"/>
          </a:p>
        </p:txBody>
      </p:sp>
    </p:spTree>
    <p:extLst>
      <p:ext uri="{BB962C8B-B14F-4D97-AF65-F5344CB8AC3E}">
        <p14:creationId xmlns:p14="http://schemas.microsoft.com/office/powerpoint/2010/main" val="4084950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a:t>
            </a:r>
            <a:endParaRPr lang="en-US" dirty="0"/>
          </a:p>
        </p:txBody>
      </p:sp>
      <p:sp>
        <p:nvSpPr>
          <p:cNvPr id="3" name="Content Placeholder 2"/>
          <p:cNvSpPr>
            <a:spLocks noGrp="1"/>
          </p:cNvSpPr>
          <p:nvPr>
            <p:ph idx="1"/>
          </p:nvPr>
        </p:nvSpPr>
        <p:spPr/>
        <p:txBody>
          <a:bodyPr/>
          <a:lstStyle/>
          <a:p>
            <a:r>
              <a:rPr lang="en-US" dirty="0" smtClean="0"/>
              <a:t>Casualty Reciprocal Exchange</a:t>
            </a:r>
          </a:p>
          <a:p>
            <a:pPr lvl="1"/>
            <a:r>
              <a:rPr lang="en-US" dirty="0" smtClean="0"/>
              <a:t>Insurer became troubled due to significant declines in capital, poor operating results and adverse reserve development.</a:t>
            </a:r>
          </a:p>
          <a:p>
            <a:pPr lvl="1"/>
            <a:r>
              <a:rPr lang="en-US" dirty="0" smtClean="0"/>
              <a:t>Attempted to remedy financial strain by securing reinsurance through three contracts</a:t>
            </a:r>
          </a:p>
          <a:p>
            <a:pPr lvl="1"/>
            <a:r>
              <a:rPr lang="en-US" dirty="0" smtClean="0"/>
              <a:t>Missouri Department of Insurance discovered that reinsurance did not transfer risk</a:t>
            </a:r>
          </a:p>
          <a:p>
            <a:pPr lvl="1"/>
            <a:r>
              <a:rPr lang="en-US" dirty="0" smtClean="0"/>
              <a:t>August 2004 insurer was placed in liquidation</a:t>
            </a:r>
            <a:endParaRPr lang="en-US" dirty="0"/>
          </a:p>
        </p:txBody>
      </p:sp>
    </p:spTree>
    <p:extLst>
      <p:ext uri="{BB962C8B-B14F-4D97-AF65-F5344CB8AC3E}">
        <p14:creationId xmlns:p14="http://schemas.microsoft.com/office/powerpoint/2010/main" val="650860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a:t>
            </a:r>
            <a:endParaRPr lang="en-US" dirty="0"/>
          </a:p>
        </p:txBody>
      </p:sp>
      <p:sp>
        <p:nvSpPr>
          <p:cNvPr id="3" name="Content Placeholder 2"/>
          <p:cNvSpPr>
            <a:spLocks noGrp="1"/>
          </p:cNvSpPr>
          <p:nvPr>
            <p:ph idx="1"/>
          </p:nvPr>
        </p:nvSpPr>
        <p:spPr/>
        <p:txBody>
          <a:bodyPr/>
          <a:lstStyle/>
          <a:p>
            <a:r>
              <a:rPr lang="en-US" dirty="0" smtClean="0"/>
              <a:t>Life &amp; Health Insurance Co</a:t>
            </a:r>
          </a:p>
          <a:p>
            <a:pPr lvl="1"/>
            <a:r>
              <a:rPr lang="en-US" dirty="0" smtClean="0"/>
              <a:t>Insurer business consisted of long-term-care insurance, home health-care products, and life insurance.</a:t>
            </a:r>
          </a:p>
          <a:p>
            <a:pPr lvl="1"/>
            <a:r>
              <a:rPr lang="en-US" dirty="0" smtClean="0"/>
              <a:t>Dispute with Employers Reinsurance Corp regarding two terminated reinsurance agreements</a:t>
            </a:r>
          </a:p>
          <a:p>
            <a:pPr lvl="1"/>
            <a:r>
              <a:rPr lang="en-US" dirty="0" smtClean="0"/>
              <a:t>In February 2003 an arbitration panel found in favor of insurer, however, the final award did not cover the insurer’s losses</a:t>
            </a:r>
          </a:p>
          <a:p>
            <a:pPr lvl="1"/>
            <a:r>
              <a:rPr lang="en-US" dirty="0" smtClean="0"/>
              <a:t>Insurer became insolvent July 2004</a:t>
            </a:r>
            <a:endParaRPr lang="en-US" dirty="0"/>
          </a:p>
        </p:txBody>
      </p:sp>
    </p:spTree>
    <p:extLst>
      <p:ext uri="{BB962C8B-B14F-4D97-AF65-F5344CB8AC3E}">
        <p14:creationId xmlns:p14="http://schemas.microsoft.com/office/powerpoint/2010/main" val="1249398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7. Reinsurance Problems</a:t>
            </a:r>
            <a:endParaRPr lang="en-US" dirty="0"/>
          </a:p>
        </p:txBody>
      </p:sp>
      <p:sp>
        <p:nvSpPr>
          <p:cNvPr id="3" name="Content Placeholder 2"/>
          <p:cNvSpPr>
            <a:spLocks noGrp="1"/>
          </p:cNvSpPr>
          <p:nvPr>
            <p:ph idx="1"/>
          </p:nvPr>
        </p:nvSpPr>
        <p:spPr/>
        <p:txBody>
          <a:bodyPr/>
          <a:lstStyle/>
          <a:p>
            <a:r>
              <a:rPr lang="en-US" dirty="0" smtClean="0"/>
              <a:t>NLC Mutual Insurance Company</a:t>
            </a:r>
          </a:p>
          <a:p>
            <a:pPr lvl="1"/>
            <a:r>
              <a:rPr lang="en-US" dirty="0" smtClean="0"/>
              <a:t>November 2006 Company discovered it had fallen victim to reinsurance fraud from intermediary the Company had used for 10 years.</a:t>
            </a:r>
          </a:p>
          <a:p>
            <a:pPr lvl="1"/>
            <a:r>
              <a:rPr lang="en-US" dirty="0" smtClean="0"/>
              <a:t>Company was led to believe it had purchased excess workers’ comp reinsurance protection from 2003-2006.</a:t>
            </a:r>
          </a:p>
          <a:p>
            <a:pPr lvl="1"/>
            <a:r>
              <a:rPr lang="en-US" dirty="0" smtClean="0"/>
              <a:t>Intermediary produced falsified reinsurance agreements that were illegitimate. </a:t>
            </a:r>
            <a:endParaRPr lang="en-US" dirty="0"/>
          </a:p>
        </p:txBody>
      </p:sp>
    </p:spTree>
    <p:extLst>
      <p:ext uri="{BB962C8B-B14F-4D97-AF65-F5344CB8AC3E}">
        <p14:creationId xmlns:p14="http://schemas.microsoft.com/office/powerpoint/2010/main" val="28277066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a:t>
            </a:r>
            <a:endParaRPr lang="en-US" dirty="0"/>
          </a:p>
        </p:txBody>
      </p:sp>
      <p:sp>
        <p:nvSpPr>
          <p:cNvPr id="3" name="Content Placeholder 2"/>
          <p:cNvSpPr>
            <a:spLocks noGrp="1"/>
          </p:cNvSpPr>
          <p:nvPr>
            <p:ph idx="1"/>
          </p:nvPr>
        </p:nvSpPr>
        <p:spPr/>
        <p:txBody>
          <a:bodyPr/>
          <a:lstStyle/>
          <a:p>
            <a:r>
              <a:rPr lang="en-US" dirty="0"/>
              <a:t>How to address during analysis/ examination processes:</a:t>
            </a:r>
          </a:p>
          <a:p>
            <a:pPr lvl="1"/>
            <a:r>
              <a:rPr lang="en-US" dirty="0" smtClean="0"/>
              <a:t>Review significant contracts for existence and test for risk transfer</a:t>
            </a:r>
          </a:p>
          <a:p>
            <a:pPr lvl="1"/>
            <a:r>
              <a:rPr lang="en-US" dirty="0" smtClean="0"/>
              <a:t>Identify and discuss concentrations of coverage</a:t>
            </a:r>
          </a:p>
          <a:p>
            <a:pPr lvl="1"/>
            <a:r>
              <a:rPr lang="en-US" dirty="0" smtClean="0"/>
              <a:t>Review and discuss financial condition of significant reinsurers</a:t>
            </a:r>
          </a:p>
          <a:p>
            <a:pPr lvl="1"/>
            <a:r>
              <a:rPr lang="en-US" dirty="0" smtClean="0"/>
              <a:t>Test the collectibility of significant recoverables</a:t>
            </a:r>
          </a:p>
          <a:p>
            <a:pPr lvl="1"/>
            <a:r>
              <a:rPr lang="en-US" dirty="0" smtClean="0"/>
              <a:t>Test the reasonableness of loss reserve credits</a:t>
            </a:r>
          </a:p>
          <a:p>
            <a:pPr lvl="1"/>
            <a:endParaRPr lang="en-US" dirty="0"/>
          </a:p>
        </p:txBody>
      </p:sp>
    </p:spTree>
    <p:extLst>
      <p:ext uri="{BB962C8B-B14F-4D97-AF65-F5344CB8AC3E}">
        <p14:creationId xmlns:p14="http://schemas.microsoft.com/office/powerpoint/2010/main" val="2252044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Reinsurance Problems</a:t>
            </a:r>
            <a:endParaRPr lang="en-US" dirty="0"/>
          </a:p>
        </p:txBody>
      </p:sp>
      <p:pic>
        <p:nvPicPr>
          <p:cNvPr id="7170"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73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Significant Solvency concerns may require corrective action/enforcement through:</a:t>
            </a:r>
          </a:p>
          <a:p>
            <a:pPr lvl="1"/>
            <a:r>
              <a:rPr lang="en-US" dirty="0" smtClean="0"/>
              <a:t>RBC (capital requirements)</a:t>
            </a:r>
          </a:p>
          <a:p>
            <a:pPr lvl="1"/>
            <a:r>
              <a:rPr lang="en-US" dirty="0" smtClean="0"/>
              <a:t>Specific compliance requirements</a:t>
            </a:r>
          </a:p>
          <a:p>
            <a:pPr lvl="1"/>
            <a:r>
              <a:rPr lang="en-US" dirty="0" smtClean="0"/>
              <a:t>Hazardous Financial Condition</a:t>
            </a:r>
          </a:p>
          <a:p>
            <a:pPr lvl="1"/>
            <a:r>
              <a:rPr lang="en-US" dirty="0" smtClean="0"/>
              <a:t>Regulatory (moral) suasion</a:t>
            </a:r>
          </a:p>
          <a:p>
            <a:r>
              <a:rPr lang="en-US" dirty="0" smtClean="0"/>
              <a:t>Determination of significance should be made by senior management</a:t>
            </a:r>
          </a:p>
          <a:p>
            <a:pPr lvl="1"/>
            <a:r>
              <a:rPr lang="en-US" dirty="0" smtClean="0"/>
              <a:t>Material adverse findings require reporting to senior management for review</a:t>
            </a:r>
          </a:p>
          <a:p>
            <a:endParaRPr lang="en-US" dirty="0"/>
          </a:p>
        </p:txBody>
      </p:sp>
    </p:spTree>
    <p:extLst>
      <p:ext uri="{BB962C8B-B14F-4D97-AF65-F5344CB8AC3E}">
        <p14:creationId xmlns:p14="http://schemas.microsoft.com/office/powerpoint/2010/main" val="2400317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a:t>RBC </a:t>
            </a:r>
            <a:r>
              <a:rPr lang="en-US" dirty="0" smtClean="0"/>
              <a:t>– Calculation of minimum regulatory capital to </a:t>
            </a:r>
            <a:r>
              <a:rPr lang="en-US" dirty="0"/>
              <a:t>support </a:t>
            </a:r>
            <a:r>
              <a:rPr lang="en-US" dirty="0" smtClean="0"/>
              <a:t>overall </a:t>
            </a:r>
            <a:r>
              <a:rPr lang="en-US" dirty="0"/>
              <a:t>business </a:t>
            </a:r>
            <a:r>
              <a:rPr lang="en-US" dirty="0" smtClean="0"/>
              <a:t>operations based </a:t>
            </a:r>
            <a:r>
              <a:rPr lang="en-US" dirty="0"/>
              <a:t>on the size and risk </a:t>
            </a:r>
            <a:r>
              <a:rPr lang="en-US" dirty="0" smtClean="0"/>
              <a:t>profile of an </a:t>
            </a:r>
            <a:r>
              <a:rPr lang="en-US" dirty="0"/>
              <a:t>insurance company</a:t>
            </a:r>
            <a:r>
              <a:rPr lang="en-US" dirty="0" smtClean="0"/>
              <a:t>.</a:t>
            </a:r>
          </a:p>
          <a:p>
            <a:pPr lvl="1"/>
            <a:r>
              <a:rPr lang="en-US" dirty="0" smtClean="0"/>
              <a:t>Four formulas (Life, P&amp;C, Health and Fraternal)</a:t>
            </a:r>
          </a:p>
          <a:p>
            <a:pPr lvl="1"/>
            <a:r>
              <a:rPr lang="en-US" dirty="0" smtClean="0"/>
              <a:t>Factor-based calculation to account </a:t>
            </a:r>
            <a:r>
              <a:rPr lang="en-US" dirty="0"/>
              <a:t>for </a:t>
            </a:r>
            <a:r>
              <a:rPr lang="en-US" dirty="0" smtClean="0"/>
              <a:t>an </a:t>
            </a:r>
            <a:r>
              <a:rPr lang="en-US" dirty="0"/>
              <a:t>insurer’s risk </a:t>
            </a:r>
            <a:r>
              <a:rPr lang="en-US" dirty="0" smtClean="0"/>
              <a:t>exposures.</a:t>
            </a:r>
            <a:endParaRPr lang="en-US" dirty="0"/>
          </a:p>
          <a:p>
            <a:pPr lvl="1"/>
            <a:r>
              <a:rPr lang="en-US" dirty="0" smtClean="0"/>
              <a:t>Reflects risks </a:t>
            </a:r>
            <a:r>
              <a:rPr lang="en-US" dirty="0"/>
              <a:t>inherent </a:t>
            </a:r>
            <a:r>
              <a:rPr lang="en-US" dirty="0" smtClean="0"/>
              <a:t>in operating </a:t>
            </a:r>
            <a:r>
              <a:rPr lang="en-US" dirty="0"/>
              <a:t>an insurance company</a:t>
            </a:r>
            <a:r>
              <a:rPr lang="en-US" dirty="0" smtClean="0"/>
              <a:t>.</a:t>
            </a:r>
          </a:p>
        </p:txBody>
      </p:sp>
    </p:spTree>
    <p:extLst>
      <p:ext uri="{BB962C8B-B14F-4D97-AF65-F5344CB8AC3E}">
        <p14:creationId xmlns:p14="http://schemas.microsoft.com/office/powerpoint/2010/main" val="3264361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a:xfrm>
            <a:off x="457200" y="1600201"/>
            <a:ext cx="8229600" cy="685800"/>
          </a:xfrm>
        </p:spPr>
        <p:txBody>
          <a:bodyPr/>
          <a:lstStyle/>
          <a:p>
            <a:pPr marL="0" indent="0">
              <a:buNone/>
            </a:pPr>
            <a:r>
              <a:rPr lang="en-US" dirty="0" smtClean="0"/>
              <a:t>RBC Ratio = Actual Capital/RBC Calculation</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8349508"/>
              </p:ext>
            </p:extLst>
          </p:nvPr>
        </p:nvGraphicFramePr>
        <p:xfrm>
          <a:off x="609600" y="2438400"/>
          <a:ext cx="7772400" cy="3429000"/>
        </p:xfrm>
        <a:graphic>
          <a:graphicData uri="http://schemas.openxmlformats.org/drawingml/2006/table">
            <a:tbl>
              <a:tblPr firstRow="1" bandRow="1">
                <a:tableStyleId>{5C22544A-7EE6-4342-B048-85BDC9FD1C3A}</a:tableStyleId>
              </a:tblPr>
              <a:tblGrid>
                <a:gridCol w="3276600"/>
                <a:gridCol w="4495800"/>
              </a:tblGrid>
              <a:tr h="571500">
                <a:tc>
                  <a:txBody>
                    <a:bodyPr/>
                    <a:lstStyle/>
                    <a:p>
                      <a:pPr algn="ctr"/>
                      <a:r>
                        <a:rPr lang="en-US" dirty="0" smtClean="0">
                          <a:solidFill>
                            <a:schemeClr val="tx1"/>
                          </a:solidFill>
                        </a:rPr>
                        <a:t>RBC</a:t>
                      </a:r>
                      <a:r>
                        <a:rPr lang="en-US" baseline="0" dirty="0" smtClean="0">
                          <a:solidFill>
                            <a:schemeClr val="tx1"/>
                          </a:solidFill>
                        </a:rPr>
                        <a:t> Ratio</a:t>
                      </a:r>
                      <a:endParaRPr lang="en-US" dirty="0">
                        <a:solidFill>
                          <a:schemeClr val="tx1"/>
                        </a:solidFill>
                      </a:endParaRPr>
                    </a:p>
                  </a:txBody>
                  <a:tcPr/>
                </a:tc>
                <a:tc>
                  <a:txBody>
                    <a:bodyPr/>
                    <a:lstStyle/>
                    <a:p>
                      <a:pPr algn="ctr"/>
                      <a:r>
                        <a:rPr lang="en-US" dirty="0" smtClean="0">
                          <a:solidFill>
                            <a:schemeClr val="tx1"/>
                          </a:solidFill>
                        </a:rPr>
                        <a:t>Action Level</a:t>
                      </a:r>
                      <a:endParaRPr lang="en-US" dirty="0">
                        <a:solidFill>
                          <a:schemeClr val="tx1"/>
                        </a:solidFill>
                      </a:endParaRPr>
                    </a:p>
                  </a:txBody>
                  <a:tcPr/>
                </a:tc>
              </a:tr>
              <a:tr h="571500">
                <a:tc>
                  <a:txBody>
                    <a:bodyPr/>
                    <a:lstStyle/>
                    <a:p>
                      <a:pPr algn="ctr"/>
                      <a:r>
                        <a:rPr lang="en-US" dirty="0" smtClean="0"/>
                        <a:t>&gt;200%</a:t>
                      </a:r>
                      <a:endParaRPr lang="en-US" dirty="0"/>
                    </a:p>
                  </a:txBody>
                  <a:tcPr/>
                </a:tc>
                <a:tc>
                  <a:txBody>
                    <a:bodyPr/>
                    <a:lstStyle/>
                    <a:p>
                      <a:pPr algn="ctr"/>
                      <a:r>
                        <a:rPr lang="en-US" dirty="0" smtClean="0"/>
                        <a:t>No Action Required</a:t>
                      </a:r>
                      <a:endParaRPr lang="en-US" dirty="0"/>
                    </a:p>
                  </a:txBody>
                  <a:tcPr/>
                </a:tc>
              </a:tr>
              <a:tr h="571500">
                <a:tc>
                  <a:txBody>
                    <a:bodyPr/>
                    <a:lstStyle/>
                    <a:p>
                      <a:pPr algn="ctr"/>
                      <a:r>
                        <a:rPr lang="en-US" dirty="0" smtClean="0"/>
                        <a:t>150% - 200%</a:t>
                      </a:r>
                      <a:endParaRPr lang="en-US" dirty="0"/>
                    </a:p>
                  </a:txBody>
                  <a:tcPr/>
                </a:tc>
                <a:tc>
                  <a:txBody>
                    <a:bodyPr/>
                    <a:lstStyle/>
                    <a:p>
                      <a:pPr algn="ctr"/>
                      <a:r>
                        <a:rPr lang="en-US" dirty="0" smtClean="0"/>
                        <a:t>Company Action Level</a:t>
                      </a:r>
                      <a:endParaRPr lang="en-US" dirty="0"/>
                    </a:p>
                  </a:txBody>
                  <a:tcPr/>
                </a:tc>
              </a:tr>
              <a:tr h="571500">
                <a:tc>
                  <a:txBody>
                    <a:bodyPr/>
                    <a:lstStyle/>
                    <a:p>
                      <a:pPr algn="ctr"/>
                      <a:r>
                        <a:rPr lang="en-US" dirty="0" smtClean="0"/>
                        <a:t>100% - 150%</a:t>
                      </a:r>
                      <a:endParaRPr lang="en-US" dirty="0"/>
                    </a:p>
                  </a:txBody>
                  <a:tcPr/>
                </a:tc>
                <a:tc>
                  <a:txBody>
                    <a:bodyPr/>
                    <a:lstStyle/>
                    <a:p>
                      <a:pPr algn="ctr"/>
                      <a:r>
                        <a:rPr lang="en-US" dirty="0" smtClean="0"/>
                        <a:t>Regulatory Action Level</a:t>
                      </a:r>
                      <a:endParaRPr lang="en-US" dirty="0"/>
                    </a:p>
                  </a:txBody>
                  <a:tcPr/>
                </a:tc>
              </a:tr>
              <a:tr h="571500">
                <a:tc>
                  <a:txBody>
                    <a:bodyPr/>
                    <a:lstStyle/>
                    <a:p>
                      <a:pPr algn="ctr"/>
                      <a:r>
                        <a:rPr lang="en-US" dirty="0" smtClean="0"/>
                        <a:t>70% - 100%</a:t>
                      </a:r>
                      <a:endParaRPr lang="en-US" dirty="0"/>
                    </a:p>
                  </a:txBody>
                  <a:tcPr/>
                </a:tc>
                <a:tc>
                  <a:txBody>
                    <a:bodyPr/>
                    <a:lstStyle/>
                    <a:p>
                      <a:pPr algn="ctr"/>
                      <a:r>
                        <a:rPr lang="en-US" dirty="0" smtClean="0"/>
                        <a:t>Authorized Control Level</a:t>
                      </a:r>
                      <a:endParaRPr lang="en-US" dirty="0"/>
                    </a:p>
                  </a:txBody>
                  <a:tcPr/>
                </a:tc>
              </a:tr>
              <a:tr h="571500">
                <a:tc>
                  <a:txBody>
                    <a:bodyPr/>
                    <a:lstStyle/>
                    <a:p>
                      <a:pPr algn="ctr"/>
                      <a:r>
                        <a:rPr lang="en-US" dirty="0" smtClean="0"/>
                        <a:t>&lt;70%</a:t>
                      </a:r>
                      <a:endParaRPr lang="en-US" dirty="0"/>
                    </a:p>
                  </a:txBody>
                  <a:tcPr/>
                </a:tc>
                <a:tc>
                  <a:txBody>
                    <a:bodyPr/>
                    <a:lstStyle/>
                    <a:p>
                      <a:pPr algn="ctr"/>
                      <a:r>
                        <a:rPr lang="en-US" dirty="0" smtClean="0"/>
                        <a:t>Mandatory</a:t>
                      </a:r>
                      <a:r>
                        <a:rPr lang="en-US" baseline="0" dirty="0" smtClean="0"/>
                        <a:t> Control Level</a:t>
                      </a:r>
                      <a:endParaRPr lang="en-US" dirty="0"/>
                    </a:p>
                  </a:txBody>
                  <a:tcPr/>
                </a:tc>
              </a:tr>
            </a:tbl>
          </a:graphicData>
        </a:graphic>
      </p:graphicFrame>
    </p:spTree>
    <p:extLst>
      <p:ext uri="{BB962C8B-B14F-4D97-AF65-F5344CB8AC3E}">
        <p14:creationId xmlns:p14="http://schemas.microsoft.com/office/powerpoint/2010/main" val="2906801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RBC Levels:</a:t>
            </a:r>
          </a:p>
        </p:txBody>
      </p:sp>
      <p:graphicFrame>
        <p:nvGraphicFramePr>
          <p:cNvPr id="4" name="Table 3"/>
          <p:cNvGraphicFramePr>
            <a:graphicFrameLocks noGrp="1"/>
          </p:cNvGraphicFramePr>
          <p:nvPr>
            <p:extLst>
              <p:ext uri="{D42A27DB-BD31-4B8C-83A1-F6EECF244321}">
                <p14:modId xmlns:p14="http://schemas.microsoft.com/office/powerpoint/2010/main" val="4206254584"/>
              </p:ext>
            </p:extLst>
          </p:nvPr>
        </p:nvGraphicFramePr>
        <p:xfrm>
          <a:off x="685800" y="2286000"/>
          <a:ext cx="7772400" cy="3063240"/>
        </p:xfrm>
        <a:graphic>
          <a:graphicData uri="http://schemas.openxmlformats.org/drawingml/2006/table">
            <a:tbl>
              <a:tblPr firstRow="1" bandRow="1">
                <a:tableStyleId>{5C22544A-7EE6-4342-B048-85BDC9FD1C3A}</a:tableStyleId>
              </a:tblPr>
              <a:tblGrid>
                <a:gridCol w="2895600"/>
                <a:gridCol w="4876800"/>
              </a:tblGrid>
              <a:tr h="571500">
                <a:tc>
                  <a:txBody>
                    <a:bodyPr/>
                    <a:lstStyle/>
                    <a:p>
                      <a:pPr algn="ctr"/>
                      <a:r>
                        <a:rPr lang="en-US" dirty="0" smtClean="0">
                          <a:solidFill>
                            <a:schemeClr val="tx1"/>
                          </a:solidFill>
                        </a:rPr>
                        <a:t>RBC</a:t>
                      </a:r>
                      <a:r>
                        <a:rPr lang="en-US" baseline="0" dirty="0" smtClean="0">
                          <a:solidFill>
                            <a:schemeClr val="tx1"/>
                          </a:solidFill>
                        </a:rPr>
                        <a:t> Level</a:t>
                      </a:r>
                      <a:endParaRPr lang="en-US" dirty="0">
                        <a:solidFill>
                          <a:schemeClr val="tx1"/>
                        </a:solidFill>
                      </a:endParaRPr>
                    </a:p>
                  </a:txBody>
                  <a:tcPr/>
                </a:tc>
                <a:tc>
                  <a:txBody>
                    <a:bodyPr/>
                    <a:lstStyle/>
                    <a:p>
                      <a:pPr algn="ctr"/>
                      <a:r>
                        <a:rPr lang="en-US" dirty="0" smtClean="0">
                          <a:solidFill>
                            <a:schemeClr val="tx1"/>
                          </a:solidFill>
                        </a:rPr>
                        <a:t>Description</a:t>
                      </a:r>
                      <a:endParaRPr lang="en-US" dirty="0">
                        <a:solidFill>
                          <a:schemeClr val="tx1"/>
                        </a:solidFill>
                      </a:endParaRPr>
                    </a:p>
                  </a:txBody>
                  <a:tcPr/>
                </a:tc>
              </a:tr>
              <a:tr h="571500">
                <a:tc>
                  <a:txBody>
                    <a:bodyPr/>
                    <a:lstStyle/>
                    <a:p>
                      <a:pPr algn="ctr"/>
                      <a:r>
                        <a:rPr lang="en-US" dirty="0" smtClean="0"/>
                        <a:t>Company Action Level</a:t>
                      </a:r>
                      <a:endParaRPr lang="en-US" dirty="0"/>
                    </a:p>
                  </a:txBody>
                  <a:tcPr/>
                </a:tc>
                <a:tc>
                  <a:txBody>
                    <a:bodyPr/>
                    <a:lstStyle/>
                    <a:p>
                      <a:pPr algn="l"/>
                      <a:r>
                        <a:rPr lang="en-US" dirty="0" smtClean="0"/>
                        <a:t>Company submits an RBC Action Plan</a:t>
                      </a:r>
                      <a:endParaRPr lang="en-US" dirty="0"/>
                    </a:p>
                  </a:txBody>
                  <a:tcPr/>
                </a:tc>
              </a:tr>
              <a:tr h="571500">
                <a:tc>
                  <a:txBody>
                    <a:bodyPr/>
                    <a:lstStyle/>
                    <a:p>
                      <a:pPr algn="ctr"/>
                      <a:r>
                        <a:rPr lang="en-US" dirty="0" smtClean="0"/>
                        <a:t>Regulatory Action Level</a:t>
                      </a:r>
                      <a:endParaRPr lang="en-US" dirty="0"/>
                    </a:p>
                  </a:txBody>
                  <a:tcPr/>
                </a:tc>
                <a:tc>
                  <a:txBody>
                    <a:bodyPr/>
                    <a:lstStyle/>
                    <a:p>
                      <a:pPr marL="0" lvl="1" algn="l" defTabSz="914400" rtl="0" eaLnBrk="1" latinLnBrk="0" hangingPunct="1"/>
                      <a:r>
                        <a:rPr lang="en-US" sz="1800" kern="1200" dirty="0" smtClean="0">
                          <a:solidFill>
                            <a:schemeClr val="dk1"/>
                          </a:solidFill>
                          <a:latin typeface="+mn-lt"/>
                          <a:ea typeface="+mn-ea"/>
                          <a:cs typeface="+mn-cs"/>
                        </a:rPr>
                        <a:t>Commissioner may order specific corrective actions</a:t>
                      </a:r>
                    </a:p>
                  </a:txBody>
                  <a:tcPr/>
                </a:tc>
              </a:tr>
              <a:tr h="571500">
                <a:tc>
                  <a:txBody>
                    <a:bodyPr/>
                    <a:lstStyle/>
                    <a:p>
                      <a:pPr algn="ctr"/>
                      <a:r>
                        <a:rPr lang="en-US" dirty="0" smtClean="0"/>
                        <a:t>Authorized Control Level</a:t>
                      </a:r>
                      <a:endParaRPr lang="en-US" dirty="0"/>
                    </a:p>
                  </a:txBody>
                  <a:tcPr/>
                </a:tc>
                <a:tc>
                  <a:txBody>
                    <a:bodyPr/>
                    <a:lstStyle/>
                    <a:p>
                      <a:pPr marL="0" lvl="1" algn="l" defTabSz="914400" rtl="0" eaLnBrk="1" latinLnBrk="0" hangingPunct="1"/>
                      <a:r>
                        <a:rPr lang="en-US" sz="1800" kern="1200" dirty="0" smtClean="0">
                          <a:solidFill>
                            <a:schemeClr val="dk1"/>
                          </a:solidFill>
                          <a:latin typeface="+mn-lt"/>
                          <a:ea typeface="+mn-ea"/>
                          <a:cs typeface="+mn-cs"/>
                        </a:rPr>
                        <a:t>May place insurer under regulatory control</a:t>
                      </a:r>
                    </a:p>
                  </a:txBody>
                  <a:tcPr/>
                </a:tc>
              </a:tr>
              <a:tr h="571500">
                <a:tc>
                  <a:txBody>
                    <a:bodyPr/>
                    <a:lstStyle/>
                    <a:p>
                      <a:pPr algn="ctr"/>
                      <a:r>
                        <a:rPr lang="en-US" dirty="0" smtClean="0"/>
                        <a:t>Mandatory</a:t>
                      </a:r>
                      <a:r>
                        <a:rPr lang="en-US" baseline="0" dirty="0" smtClean="0"/>
                        <a:t> Control Level</a:t>
                      </a:r>
                      <a:endParaRPr lang="en-US" dirty="0"/>
                    </a:p>
                  </a:txBody>
                  <a:tcPr/>
                </a:tc>
                <a:tc>
                  <a:txBody>
                    <a:bodyPr/>
                    <a:lstStyle/>
                    <a:p>
                      <a:pPr marL="0" lvl="1" algn="l" defTabSz="914400" rtl="0" eaLnBrk="1" latinLnBrk="0" hangingPunct="1"/>
                      <a:r>
                        <a:rPr lang="en-US" sz="1800" kern="1200" dirty="0" smtClean="0">
                          <a:solidFill>
                            <a:schemeClr val="dk1"/>
                          </a:solidFill>
                          <a:latin typeface="+mn-lt"/>
                          <a:ea typeface="+mn-ea"/>
                          <a:cs typeface="+mn-cs"/>
                        </a:rPr>
                        <a:t>Must place insurer under regulatory control</a:t>
                      </a:r>
                      <a:endParaRPr lang="en-US"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67165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818" y="1537855"/>
            <a:ext cx="8717280" cy="4779818"/>
          </a:xfrm>
          <a:prstGeom prst="rect">
            <a:avLst/>
          </a:prstGeom>
          <a:solidFill>
            <a:schemeClr val="bg1">
              <a:lumMod val="95000"/>
            </a:schemeClr>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p:cNvSpPr>
            <a:spLocks noChangeArrowheads="1"/>
          </p:cNvSpPr>
          <p:nvPr/>
        </p:nvSpPr>
        <p:spPr bwMode="auto">
          <a:xfrm>
            <a:off x="228600" y="1697180"/>
            <a:ext cx="8763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b="1" u="sng" dirty="0" smtClean="0">
                <a:solidFill>
                  <a:srgbClr val="000000"/>
                </a:solidFill>
                <a:latin typeface="Arial" pitchFamily="34" charset="0"/>
                <a:cs typeface="Arial" pitchFamily="34" charset="0"/>
              </a:rPr>
              <a:t>OPINION</a:t>
            </a:r>
            <a:endParaRPr lang="en-US" sz="2200" b="1" u="sng" dirty="0">
              <a:solidFill>
                <a:srgbClr val="000000"/>
              </a:solidFill>
              <a:latin typeface="Arial" pitchFamily="34" charset="0"/>
              <a:cs typeface="Arial" pitchFamily="34" charset="0"/>
            </a:endParaRPr>
          </a:p>
          <a:p>
            <a:r>
              <a:rPr lang="en-US" sz="2200" b="1" dirty="0">
                <a:solidFill>
                  <a:srgbClr val="000000"/>
                </a:solidFill>
                <a:latin typeface="Arial" pitchFamily="34" charset="0"/>
                <a:cs typeface="Arial" pitchFamily="34" charset="0"/>
              </a:rPr>
              <a:t>In my opinion, based on the foregoing procedures, the Company's December 31, 2002 statutory-basis loss and loss adjustment expense reserves identified herein:</a:t>
            </a:r>
          </a:p>
          <a:p>
            <a:endParaRPr lang="en-US" sz="2200" b="1" dirty="0">
              <a:solidFill>
                <a:srgbClr val="000000"/>
              </a:solidFill>
              <a:latin typeface="Arial" pitchFamily="34" charset="0"/>
              <a:cs typeface="Arial" pitchFamily="34" charset="0"/>
            </a:endParaRPr>
          </a:p>
          <a:p>
            <a:r>
              <a:rPr lang="en-US" sz="2200" b="1" dirty="0">
                <a:solidFill>
                  <a:srgbClr val="000000"/>
                </a:solidFill>
                <a:latin typeface="Arial" pitchFamily="34" charset="0"/>
                <a:cs typeface="Arial" pitchFamily="34" charset="0"/>
              </a:rPr>
              <a:t>Do not make a reasonable provision in the aggregate for all unpaid losses and loss adjustment expenses, gross and net as to reinsurance ceded, under the terms of the Company's contracts and agreements.</a:t>
            </a:r>
          </a:p>
          <a:p>
            <a:r>
              <a:rPr lang="en-US" sz="2200" b="1" dirty="0">
                <a:solidFill>
                  <a:srgbClr val="000000"/>
                </a:solidFill>
                <a:latin typeface="Arial" pitchFamily="34" charset="0"/>
                <a:cs typeface="Arial" pitchFamily="34" charset="0"/>
              </a:rPr>
              <a:t>Are not consistent with reserves computed in accordance with standards and principles established by the Actuarial Standards Board.</a:t>
            </a:r>
          </a:p>
          <a:p>
            <a:r>
              <a:rPr lang="en-US" sz="2200" b="1" dirty="0">
                <a:solidFill>
                  <a:srgbClr val="000000"/>
                </a:solidFill>
                <a:latin typeface="Arial" pitchFamily="34" charset="0"/>
                <a:cs typeface="Arial" pitchFamily="34" charset="0"/>
              </a:rPr>
              <a:t>Do not meet the relevant requirements of the insurance </a:t>
            </a:r>
            <a:r>
              <a:rPr lang="en-US" sz="2200" b="1" dirty="0" smtClean="0">
                <a:solidFill>
                  <a:srgbClr val="000000"/>
                </a:solidFill>
                <a:latin typeface="Arial" pitchFamily="34" charset="0"/>
                <a:cs typeface="Arial" pitchFamily="34" charset="0"/>
              </a:rPr>
              <a:t>laws.</a:t>
            </a:r>
            <a:endParaRPr lang="en-US" sz="2200" b="1" dirty="0">
              <a:solidFill>
                <a:srgbClr val="000000"/>
              </a:solidFill>
              <a:latin typeface="Arial" pitchFamily="34" charset="0"/>
              <a:cs typeface="Arial" pitchFamily="34" charset="0"/>
            </a:endParaRPr>
          </a:p>
        </p:txBody>
      </p:sp>
      <p:sp>
        <p:nvSpPr>
          <p:cNvPr id="11" name="Title 1"/>
          <p:cNvSpPr txBox="1">
            <a:spLocks/>
          </p:cNvSpPr>
          <p:nvPr/>
        </p:nvSpPr>
        <p:spPr>
          <a:xfrm>
            <a:off x="990600" y="228600"/>
            <a:ext cx="7848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Actuarial Opinion Concerns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00" y="493002"/>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66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Specific Compliance Requirements – Transactions can be reversed or not recognized if non-compliance is identified</a:t>
            </a:r>
          </a:p>
          <a:p>
            <a:pPr lvl="1"/>
            <a:r>
              <a:rPr lang="en-US" dirty="0" smtClean="0"/>
              <a:t>Licensing requirements</a:t>
            </a:r>
          </a:p>
          <a:p>
            <a:pPr lvl="1"/>
            <a:r>
              <a:rPr lang="en-US" dirty="0" smtClean="0"/>
              <a:t>Investment restrictions</a:t>
            </a:r>
          </a:p>
          <a:p>
            <a:pPr lvl="1"/>
            <a:r>
              <a:rPr lang="en-US" dirty="0" smtClean="0"/>
              <a:t>Credit for reinsurance</a:t>
            </a:r>
          </a:p>
          <a:p>
            <a:pPr lvl="1"/>
            <a:r>
              <a:rPr lang="en-US" dirty="0" smtClean="0"/>
              <a:t>Dividends and intercompany transactions</a:t>
            </a:r>
          </a:p>
          <a:p>
            <a:pPr lvl="1"/>
            <a:r>
              <a:rPr lang="en-US" dirty="0" smtClean="0"/>
              <a:t>Other</a:t>
            </a:r>
          </a:p>
        </p:txBody>
      </p:sp>
    </p:spTree>
    <p:extLst>
      <p:ext uri="{BB962C8B-B14F-4D97-AF65-F5344CB8AC3E}">
        <p14:creationId xmlns:p14="http://schemas.microsoft.com/office/powerpoint/2010/main" val="417064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Hazardous Financial Condition –Commissioner may deem an insurer to be operating in a hazardous condition based upon one or more factors including:</a:t>
            </a:r>
          </a:p>
          <a:p>
            <a:pPr lvl="1"/>
            <a:r>
              <a:rPr lang="en-US" dirty="0" smtClean="0"/>
              <a:t>Adverse reserve development;</a:t>
            </a:r>
          </a:p>
          <a:p>
            <a:pPr lvl="1"/>
            <a:r>
              <a:rPr lang="en-US" dirty="0" smtClean="0"/>
              <a:t>Significant losses;</a:t>
            </a:r>
          </a:p>
          <a:p>
            <a:pPr lvl="1"/>
            <a:r>
              <a:rPr lang="en-US" dirty="0" smtClean="0"/>
              <a:t>Management suitability concerns;</a:t>
            </a:r>
          </a:p>
          <a:p>
            <a:pPr lvl="1"/>
            <a:r>
              <a:rPr lang="en-US" dirty="0" smtClean="0"/>
              <a:t>Unsupported rapid growth; or</a:t>
            </a:r>
          </a:p>
          <a:p>
            <a:pPr lvl="1"/>
            <a:r>
              <a:rPr lang="en-US" dirty="0" smtClean="0"/>
              <a:t>Any other factor deemed significant. </a:t>
            </a:r>
            <a:endParaRPr lang="en-US" dirty="0"/>
          </a:p>
        </p:txBody>
      </p:sp>
    </p:spTree>
    <p:extLst>
      <p:ext uri="{BB962C8B-B14F-4D97-AF65-F5344CB8AC3E}">
        <p14:creationId xmlns:p14="http://schemas.microsoft.com/office/powerpoint/2010/main" val="3160784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Hazardous Financial Condition</a:t>
            </a:r>
          </a:p>
          <a:p>
            <a:pPr lvl="1"/>
            <a:r>
              <a:rPr lang="en-US" dirty="0" smtClean="0"/>
              <a:t>Companies deemed to be operating in a hazardous condition may be ordered to:</a:t>
            </a:r>
          </a:p>
          <a:p>
            <a:pPr lvl="2"/>
            <a:r>
              <a:rPr lang="en-US" dirty="0" smtClean="0"/>
              <a:t>Reduce, suspend or limit business written;</a:t>
            </a:r>
          </a:p>
          <a:p>
            <a:pPr lvl="2"/>
            <a:r>
              <a:rPr lang="en-US" dirty="0" smtClean="0"/>
              <a:t>Reduce general expenses and/or commissions;</a:t>
            </a:r>
          </a:p>
          <a:p>
            <a:pPr lvl="2"/>
            <a:r>
              <a:rPr lang="en-US" dirty="0" smtClean="0"/>
              <a:t>Change rates;</a:t>
            </a:r>
          </a:p>
          <a:p>
            <a:pPr lvl="2"/>
            <a:r>
              <a:rPr lang="en-US" dirty="0" smtClean="0"/>
              <a:t>Add capital;</a:t>
            </a:r>
          </a:p>
          <a:p>
            <a:pPr lvl="2"/>
            <a:r>
              <a:rPr lang="en-US" dirty="0" smtClean="0"/>
              <a:t>Change investment holdings and practices;</a:t>
            </a:r>
          </a:p>
          <a:p>
            <a:pPr lvl="2"/>
            <a:r>
              <a:rPr lang="en-US" dirty="0" smtClean="0"/>
              <a:t>Correct governance deficiencies; and</a:t>
            </a:r>
          </a:p>
          <a:p>
            <a:pPr lvl="2"/>
            <a:r>
              <a:rPr lang="en-US" dirty="0" smtClean="0"/>
              <a:t>Provide a business plan. </a:t>
            </a:r>
            <a:endParaRPr lang="en-US" dirty="0"/>
          </a:p>
        </p:txBody>
      </p:sp>
    </p:spTree>
    <p:extLst>
      <p:ext uri="{BB962C8B-B14F-4D97-AF65-F5344CB8AC3E}">
        <p14:creationId xmlns:p14="http://schemas.microsoft.com/office/powerpoint/2010/main" val="24219169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Corrective Actions</a:t>
            </a:r>
            <a:endParaRPr lang="en-US" dirty="0"/>
          </a:p>
        </p:txBody>
      </p:sp>
      <p:sp>
        <p:nvSpPr>
          <p:cNvPr id="3" name="Content Placeholder 2"/>
          <p:cNvSpPr>
            <a:spLocks noGrp="1"/>
          </p:cNvSpPr>
          <p:nvPr>
            <p:ph idx="1"/>
          </p:nvPr>
        </p:nvSpPr>
        <p:spPr/>
        <p:txBody>
          <a:bodyPr/>
          <a:lstStyle/>
          <a:p>
            <a:r>
              <a:rPr lang="en-US" dirty="0" smtClean="0"/>
              <a:t>Regulatory (moral</a:t>
            </a:r>
            <a:r>
              <a:rPr lang="en-US" dirty="0"/>
              <a:t>) suasion - A persuasion tactic used by an authority </a:t>
            </a:r>
            <a:r>
              <a:rPr lang="en-US" dirty="0" smtClean="0"/>
              <a:t>to </a:t>
            </a:r>
            <a:r>
              <a:rPr lang="en-US" dirty="0"/>
              <a:t>influence and pressure, but not force, </a:t>
            </a:r>
            <a:r>
              <a:rPr lang="en-US" dirty="0" smtClean="0"/>
              <a:t>companies </a:t>
            </a:r>
            <a:r>
              <a:rPr lang="en-US" dirty="0"/>
              <a:t>into adhering to policy</a:t>
            </a:r>
            <a:r>
              <a:rPr lang="en-US" dirty="0" smtClean="0"/>
              <a:t>.</a:t>
            </a:r>
          </a:p>
          <a:p>
            <a:pPr lvl="1"/>
            <a:r>
              <a:rPr lang="en-US" dirty="0" smtClean="0"/>
              <a:t>Closed door meetings with management and/or the board</a:t>
            </a:r>
          </a:p>
          <a:p>
            <a:pPr lvl="1"/>
            <a:r>
              <a:rPr lang="en-US" dirty="0" smtClean="0"/>
              <a:t>Increased </a:t>
            </a:r>
            <a:r>
              <a:rPr lang="en-US" dirty="0"/>
              <a:t>requests for </a:t>
            </a:r>
            <a:r>
              <a:rPr lang="en-US" dirty="0" smtClean="0"/>
              <a:t>information and data</a:t>
            </a:r>
            <a:endParaRPr lang="en-US" dirty="0"/>
          </a:p>
          <a:p>
            <a:pPr lvl="1"/>
            <a:r>
              <a:rPr lang="en-US" dirty="0" smtClean="0"/>
              <a:t>Increased frequency and extent of examinations</a:t>
            </a:r>
          </a:p>
        </p:txBody>
      </p:sp>
    </p:spTree>
    <p:extLst>
      <p:ext uri="{BB962C8B-B14F-4D97-AF65-F5344CB8AC3E}">
        <p14:creationId xmlns:p14="http://schemas.microsoft.com/office/powerpoint/2010/main" val="1784181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Questions</a:t>
            </a:r>
            <a:endParaRPr lang="en-US" dirty="0"/>
          </a:p>
        </p:txBody>
      </p:sp>
      <p:pic>
        <p:nvPicPr>
          <p:cNvPr id="8194" name="Picture 2" descr="C:\Users\bjenson\AppData\Local\Microsoft\Windows\Temporary Internet Files\Content.IE5\D18M7ZSV\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7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5910560"/>
              </p:ext>
            </p:extLst>
          </p:nvPr>
        </p:nvGraphicFramePr>
        <p:xfrm>
          <a:off x="601287" y="2209800"/>
          <a:ext cx="7848600" cy="2966720"/>
        </p:xfrm>
        <a:graphic>
          <a:graphicData uri="http://schemas.openxmlformats.org/drawingml/2006/table">
            <a:tbl>
              <a:tblPr firstRow="1" bandRow="1">
                <a:effectLst>
                  <a:outerShdw blurRad="292100" dist="139700" dir="2700000" algn="tl" rotWithShape="0">
                    <a:prstClr val="black">
                      <a:alpha val="65000"/>
                    </a:prstClr>
                  </a:outerShdw>
                </a:effectLst>
                <a:tableStyleId>{5C22544A-7EE6-4342-B048-85BDC9FD1C3A}</a:tableStyleId>
              </a:tblPr>
              <a:tblGrid>
                <a:gridCol w="2616200"/>
                <a:gridCol w="2616200"/>
                <a:gridCol w="2616200"/>
              </a:tblGrid>
              <a:tr h="370840">
                <a:tc gridSpan="3">
                  <a:txBody>
                    <a:bodyPr/>
                    <a:lstStyle/>
                    <a:p>
                      <a:pPr algn="ctr"/>
                      <a:r>
                        <a:rPr lang="en-US" dirty="0" smtClean="0">
                          <a:solidFill>
                            <a:schemeClr val="tx1"/>
                          </a:solidFill>
                          <a:latin typeface="Arial" pitchFamily="34" charset="0"/>
                          <a:cs typeface="Arial" pitchFamily="34" charset="0"/>
                        </a:rPr>
                        <a:t>By Year</a:t>
                      </a:r>
                      <a:endParaRPr lang="en-US" dirty="0">
                        <a:solidFill>
                          <a:schemeClr val="tx1"/>
                        </a:solidFill>
                        <a:latin typeface="Arial" pitchFamily="34" charset="0"/>
                        <a:cs typeface="Arial" pitchFamily="34" charset="0"/>
                      </a:endParaRPr>
                    </a:p>
                  </a:txBody>
                  <a:tcPr>
                    <a:solidFill>
                      <a:schemeClr val="bg1">
                        <a:lumMod val="95000"/>
                      </a:schemeClr>
                    </a:solidFill>
                  </a:tcPr>
                </a:tc>
                <a:tc hMerge="1">
                  <a:txBody>
                    <a:bodyPr/>
                    <a:lstStyle/>
                    <a:p>
                      <a:endParaRPr lang="en-US" dirty="0"/>
                    </a:p>
                  </a:txBody>
                  <a:tcPr>
                    <a:solidFill>
                      <a:srgbClr val="2D7CBD"/>
                    </a:solidFill>
                  </a:tcPr>
                </a:tc>
                <a:tc hMerge="1">
                  <a:txBody>
                    <a:bodyPr/>
                    <a:lstStyle/>
                    <a:p>
                      <a:endParaRPr lang="en-US" dirty="0"/>
                    </a:p>
                  </a:txBody>
                  <a:tcPr>
                    <a:solidFill>
                      <a:srgbClr val="2D7CBD"/>
                    </a:solidFill>
                  </a:tcPr>
                </a:tc>
              </a:tr>
              <a:tr h="370840">
                <a:tc>
                  <a:txBody>
                    <a:bodyPr/>
                    <a:lstStyle/>
                    <a:p>
                      <a:r>
                        <a:rPr lang="en-US" dirty="0" smtClean="0">
                          <a:solidFill>
                            <a:schemeClr val="bg1"/>
                          </a:solidFill>
                          <a:latin typeface="Arial" pitchFamily="34" charset="0"/>
                          <a:cs typeface="Arial" pitchFamily="34" charset="0"/>
                        </a:rPr>
                        <a:t>Year</a:t>
                      </a:r>
                      <a:endParaRPr lang="en-US" dirty="0">
                        <a:solidFill>
                          <a:schemeClr val="bg1"/>
                        </a:solidFill>
                        <a:latin typeface="Arial" pitchFamily="34" charset="0"/>
                        <a:cs typeface="Arial" pitchFamily="34" charset="0"/>
                      </a:endParaRPr>
                    </a:p>
                  </a:txBody>
                  <a:tcPr>
                    <a:solidFill>
                      <a:srgbClr val="2D7CBD"/>
                    </a:solidFill>
                  </a:tcPr>
                </a:tc>
                <a:tc>
                  <a:txBody>
                    <a:bodyPr/>
                    <a:lstStyle/>
                    <a:p>
                      <a:r>
                        <a:rPr lang="en-US" dirty="0" smtClean="0">
                          <a:solidFill>
                            <a:schemeClr val="bg1"/>
                          </a:solidFill>
                          <a:latin typeface="Arial" pitchFamily="34" charset="0"/>
                          <a:cs typeface="Arial" pitchFamily="34" charset="0"/>
                        </a:rPr>
                        <a:t>Number of Complaints</a:t>
                      </a:r>
                      <a:endParaRPr lang="en-US" dirty="0">
                        <a:solidFill>
                          <a:schemeClr val="bg1"/>
                        </a:solidFill>
                        <a:latin typeface="Arial" pitchFamily="34" charset="0"/>
                        <a:cs typeface="Arial" pitchFamily="34" charset="0"/>
                      </a:endParaRPr>
                    </a:p>
                  </a:txBody>
                  <a:tcPr>
                    <a:solidFill>
                      <a:srgbClr val="2D7CBD"/>
                    </a:solidFill>
                  </a:tcPr>
                </a:tc>
                <a:tc>
                  <a:txBody>
                    <a:bodyPr/>
                    <a:lstStyle/>
                    <a:p>
                      <a:r>
                        <a:rPr lang="en-US" dirty="0" smtClean="0">
                          <a:solidFill>
                            <a:schemeClr val="bg1"/>
                          </a:solidFill>
                          <a:latin typeface="Arial" pitchFamily="34" charset="0"/>
                          <a:cs typeface="Arial" pitchFamily="34" charset="0"/>
                        </a:rPr>
                        <a:t>Percent</a:t>
                      </a:r>
                      <a:r>
                        <a:rPr lang="en-US" baseline="0" dirty="0" smtClean="0">
                          <a:solidFill>
                            <a:schemeClr val="bg1"/>
                          </a:solidFill>
                          <a:latin typeface="Arial" pitchFamily="34" charset="0"/>
                          <a:cs typeface="Arial" pitchFamily="34" charset="0"/>
                        </a:rPr>
                        <a:t> of Change</a:t>
                      </a:r>
                      <a:endParaRPr lang="en-US" dirty="0">
                        <a:solidFill>
                          <a:schemeClr val="bg1"/>
                        </a:solidFill>
                        <a:latin typeface="Arial" pitchFamily="34" charset="0"/>
                        <a:cs typeface="Arial" pitchFamily="34" charset="0"/>
                      </a:endParaRPr>
                    </a:p>
                  </a:txBody>
                  <a:tcPr>
                    <a:solidFill>
                      <a:srgbClr val="2D7CBD"/>
                    </a:solidFill>
                  </a:tcPr>
                </a:tc>
              </a:tr>
              <a:tr h="370840">
                <a:tc>
                  <a:txBody>
                    <a:bodyPr/>
                    <a:lstStyle/>
                    <a:p>
                      <a:r>
                        <a:rPr lang="en-US" dirty="0" smtClean="0">
                          <a:solidFill>
                            <a:schemeClr val="tx1"/>
                          </a:solidFill>
                          <a:latin typeface="Arial" pitchFamily="34" charset="0"/>
                          <a:cs typeface="Arial" pitchFamily="34" charset="0"/>
                        </a:rPr>
                        <a:t>2011</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973</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23.79%</a:t>
                      </a:r>
                      <a:endParaRPr lang="en-US" dirty="0">
                        <a:solidFill>
                          <a:schemeClr val="tx1"/>
                        </a:solidFill>
                        <a:latin typeface="Arial" pitchFamily="34" charset="0"/>
                        <a:cs typeface="Arial" pitchFamily="34" charset="0"/>
                      </a:endParaRPr>
                    </a:p>
                  </a:txBody>
                  <a:tcPr>
                    <a:solidFill>
                      <a:schemeClr val="bg1">
                        <a:lumMod val="85000"/>
                      </a:schemeClr>
                    </a:solidFill>
                  </a:tcPr>
                </a:tc>
              </a:tr>
              <a:tr h="370840">
                <a:tc>
                  <a:txBody>
                    <a:bodyPr/>
                    <a:lstStyle/>
                    <a:p>
                      <a:r>
                        <a:rPr lang="en-US" dirty="0" smtClean="0">
                          <a:solidFill>
                            <a:schemeClr val="tx1"/>
                          </a:solidFill>
                          <a:latin typeface="Arial" pitchFamily="34" charset="0"/>
                          <a:cs typeface="Arial" pitchFamily="34" charset="0"/>
                        </a:rPr>
                        <a:t>2010</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dirty="0" smtClean="0">
                          <a:solidFill>
                            <a:schemeClr val="tx1"/>
                          </a:solidFill>
                          <a:latin typeface="Arial" pitchFamily="34" charset="0"/>
                          <a:cs typeface="Arial" pitchFamily="34" charset="0"/>
                        </a:rPr>
                        <a:t>786</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dirty="0" smtClean="0">
                          <a:solidFill>
                            <a:schemeClr val="tx1"/>
                          </a:solidFill>
                          <a:latin typeface="Arial" pitchFamily="34" charset="0"/>
                          <a:cs typeface="Arial" pitchFamily="34" charset="0"/>
                        </a:rPr>
                        <a:t>26.57%</a:t>
                      </a:r>
                      <a:endParaRPr lang="en-US" dirty="0">
                        <a:solidFill>
                          <a:schemeClr val="tx1"/>
                        </a:solidFill>
                        <a:latin typeface="Arial" pitchFamily="34" charset="0"/>
                        <a:cs typeface="Arial" pitchFamily="34" charset="0"/>
                      </a:endParaRPr>
                    </a:p>
                  </a:txBody>
                  <a:tcPr>
                    <a:solidFill>
                      <a:schemeClr val="bg1">
                        <a:lumMod val="95000"/>
                      </a:schemeClr>
                    </a:solidFill>
                  </a:tcPr>
                </a:tc>
              </a:tr>
              <a:tr h="370840">
                <a:tc>
                  <a:txBody>
                    <a:bodyPr/>
                    <a:lstStyle/>
                    <a:p>
                      <a:r>
                        <a:rPr lang="en-US" dirty="0" smtClean="0">
                          <a:solidFill>
                            <a:schemeClr val="tx1"/>
                          </a:solidFill>
                          <a:latin typeface="Arial" pitchFamily="34" charset="0"/>
                          <a:cs typeface="Arial" pitchFamily="34" charset="0"/>
                        </a:rPr>
                        <a:t>2009</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621</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41.78%</a:t>
                      </a:r>
                      <a:endParaRPr lang="en-US" dirty="0">
                        <a:solidFill>
                          <a:schemeClr val="tx1"/>
                        </a:solidFill>
                        <a:latin typeface="Arial" pitchFamily="34" charset="0"/>
                        <a:cs typeface="Arial" pitchFamily="34" charset="0"/>
                      </a:endParaRPr>
                    </a:p>
                  </a:txBody>
                  <a:tcPr>
                    <a:solidFill>
                      <a:schemeClr val="bg1">
                        <a:lumMod val="85000"/>
                      </a:schemeClr>
                    </a:solidFill>
                  </a:tcPr>
                </a:tc>
              </a:tr>
              <a:tr h="370840">
                <a:tc>
                  <a:txBody>
                    <a:bodyPr/>
                    <a:lstStyle/>
                    <a:p>
                      <a:r>
                        <a:rPr lang="en-US" dirty="0" smtClean="0">
                          <a:solidFill>
                            <a:schemeClr val="tx1"/>
                          </a:solidFill>
                          <a:latin typeface="Arial" pitchFamily="34" charset="0"/>
                          <a:cs typeface="Arial" pitchFamily="34" charset="0"/>
                        </a:rPr>
                        <a:t>2008</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dirty="0" smtClean="0">
                          <a:solidFill>
                            <a:schemeClr val="tx1"/>
                          </a:solidFill>
                          <a:latin typeface="Arial" pitchFamily="34" charset="0"/>
                          <a:cs typeface="Arial" pitchFamily="34" charset="0"/>
                        </a:rPr>
                        <a:t>438</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dirty="0" smtClean="0">
                          <a:solidFill>
                            <a:schemeClr val="tx1"/>
                          </a:solidFill>
                          <a:latin typeface="Arial" pitchFamily="34" charset="0"/>
                          <a:cs typeface="Arial" pitchFamily="34" charset="0"/>
                        </a:rPr>
                        <a:t>33.94%</a:t>
                      </a:r>
                      <a:endParaRPr lang="en-US" dirty="0">
                        <a:solidFill>
                          <a:schemeClr val="tx1"/>
                        </a:solidFill>
                        <a:latin typeface="Arial" pitchFamily="34" charset="0"/>
                        <a:cs typeface="Arial" pitchFamily="34" charset="0"/>
                      </a:endParaRPr>
                    </a:p>
                  </a:txBody>
                  <a:tcPr>
                    <a:solidFill>
                      <a:schemeClr val="bg1">
                        <a:lumMod val="95000"/>
                      </a:schemeClr>
                    </a:solidFill>
                  </a:tcPr>
                </a:tc>
              </a:tr>
              <a:tr h="370840">
                <a:tc>
                  <a:txBody>
                    <a:bodyPr/>
                    <a:lstStyle/>
                    <a:p>
                      <a:r>
                        <a:rPr lang="en-US" dirty="0" smtClean="0">
                          <a:solidFill>
                            <a:schemeClr val="tx1"/>
                          </a:solidFill>
                          <a:latin typeface="Arial" pitchFamily="34" charset="0"/>
                          <a:cs typeface="Arial" pitchFamily="34" charset="0"/>
                        </a:rPr>
                        <a:t>2007</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327</a:t>
                      </a:r>
                      <a:endParaRPr lang="en-US"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US" dirty="0" smtClean="0">
                          <a:solidFill>
                            <a:schemeClr val="tx1"/>
                          </a:solidFill>
                          <a:latin typeface="Arial" pitchFamily="34" charset="0"/>
                          <a:cs typeface="Arial" pitchFamily="34" charset="0"/>
                        </a:rPr>
                        <a:t>26.74%</a:t>
                      </a:r>
                      <a:endParaRPr lang="en-US" dirty="0">
                        <a:solidFill>
                          <a:schemeClr val="tx1"/>
                        </a:solidFill>
                        <a:latin typeface="Arial" pitchFamily="34" charset="0"/>
                        <a:cs typeface="Arial" pitchFamily="34" charset="0"/>
                      </a:endParaRPr>
                    </a:p>
                  </a:txBody>
                  <a:tcPr>
                    <a:solidFill>
                      <a:schemeClr val="bg1">
                        <a:lumMod val="85000"/>
                      </a:schemeClr>
                    </a:solidFill>
                  </a:tcPr>
                </a:tc>
              </a:tr>
              <a:tr h="370840">
                <a:tc>
                  <a:txBody>
                    <a:bodyPr/>
                    <a:lstStyle/>
                    <a:p>
                      <a:r>
                        <a:rPr lang="en-US" dirty="0" smtClean="0">
                          <a:solidFill>
                            <a:schemeClr val="tx1"/>
                          </a:solidFill>
                          <a:latin typeface="Arial" pitchFamily="34" charset="0"/>
                          <a:cs typeface="Arial" pitchFamily="34" charset="0"/>
                        </a:rPr>
                        <a:t>2006</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r>
                        <a:rPr lang="en-US" dirty="0" smtClean="0">
                          <a:solidFill>
                            <a:schemeClr val="tx1"/>
                          </a:solidFill>
                          <a:latin typeface="Arial" pitchFamily="34" charset="0"/>
                          <a:cs typeface="Arial" pitchFamily="34" charset="0"/>
                        </a:rPr>
                        <a:t>258</a:t>
                      </a:r>
                      <a:endParaRPr lang="en-US" dirty="0">
                        <a:solidFill>
                          <a:schemeClr val="tx1"/>
                        </a:solidFill>
                        <a:latin typeface="Arial" pitchFamily="34" charset="0"/>
                        <a:cs typeface="Arial" pitchFamily="34" charset="0"/>
                      </a:endParaRPr>
                    </a:p>
                  </a:txBody>
                  <a:tcPr>
                    <a:solidFill>
                      <a:schemeClr val="bg1">
                        <a:lumMod val="95000"/>
                      </a:schemeClr>
                    </a:solidFill>
                  </a:tcPr>
                </a:tc>
                <a:tc>
                  <a:txBody>
                    <a:bodyPr/>
                    <a:lstStyle/>
                    <a:p>
                      <a:endParaRPr lang="en-US" dirty="0">
                        <a:solidFill>
                          <a:schemeClr val="tx1"/>
                        </a:solidFill>
                        <a:latin typeface="Arial" pitchFamily="34" charset="0"/>
                        <a:cs typeface="Arial" pitchFamily="34" charset="0"/>
                      </a:endParaRPr>
                    </a:p>
                  </a:txBody>
                  <a:tcPr>
                    <a:solidFill>
                      <a:schemeClr val="bg1">
                        <a:lumMod val="95000"/>
                      </a:schemeClr>
                    </a:solidFill>
                  </a:tcPr>
                </a:tc>
              </a:tr>
            </a:tbl>
          </a:graphicData>
        </a:graphic>
      </p:graphicFrame>
      <p:sp>
        <p:nvSpPr>
          <p:cNvPr id="10" name="Title 1"/>
          <p:cNvSpPr txBox="1">
            <a:spLocks/>
          </p:cNvSpPr>
          <p:nvPr/>
        </p:nvSpPr>
        <p:spPr>
          <a:xfrm>
            <a:off x="990600" y="304800"/>
            <a:ext cx="7848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Haettenschweiler" pitchFamily="34" charset="0"/>
                <a:ea typeface="+mj-ea"/>
                <a:cs typeface="+mj-cs"/>
              </a:defRPr>
            </a:lvl1pPr>
          </a:lstStyle>
          <a:p>
            <a:pPr algn="l">
              <a:lnSpc>
                <a:spcPts val="5000"/>
              </a:lnSpc>
            </a:pPr>
            <a:r>
              <a:rPr lang="en-US" sz="3400" b="1" dirty="0" smtClean="0">
                <a:latin typeface="+mj-lt"/>
              </a:rPr>
              <a:t>Consumer Complaints</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00" y="493002"/>
            <a:ext cx="594360" cy="8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587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2">
  <a:themeElements>
    <a:clrScheme name="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4293</TotalTime>
  <Words>19419</Words>
  <Application>Microsoft Office PowerPoint</Application>
  <PresentationFormat>Presentación en pantalla (4:3)</PresentationFormat>
  <Paragraphs>1080</Paragraphs>
  <Slides>84</Slides>
  <Notes>76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84</vt:i4>
      </vt:variant>
    </vt:vector>
  </HeadingPairs>
  <TitlesOfParts>
    <vt:vector size="94" baseType="lpstr">
      <vt:lpstr>ＭＳ Ｐゴシック</vt:lpstr>
      <vt:lpstr>Arial</vt:lpstr>
      <vt:lpstr>Arial Narrow</vt:lpstr>
      <vt:lpstr>Calibri</vt:lpstr>
      <vt:lpstr>Georgia</vt:lpstr>
      <vt:lpstr>Times New Roman</vt:lpstr>
      <vt:lpstr>Verdana</vt:lpstr>
      <vt:lpstr>Wingdings</vt:lpstr>
      <vt:lpstr>Template2</vt:lpstr>
      <vt:lpstr>Custom Design</vt:lpstr>
      <vt:lpstr>Case Study - Causes of Insolvency</vt:lpstr>
      <vt:lpstr>7 Typical Causes of Insolvencies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1. Deficient Reserves</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2. Rapid Growth &amp; Pricing</vt:lpstr>
      <vt:lpstr>3. Fraud</vt:lpstr>
      <vt:lpstr>3. Fraud</vt:lpstr>
      <vt:lpstr>3. Fraud</vt:lpstr>
      <vt:lpstr>3. Fraud</vt:lpstr>
      <vt:lpstr>3. Fraud</vt:lpstr>
      <vt:lpstr>3. Fraud</vt:lpstr>
      <vt:lpstr>3. Fraud</vt:lpstr>
      <vt:lpstr>4. Investment Problems</vt:lpstr>
      <vt:lpstr>4. Investment Problems</vt:lpstr>
      <vt:lpstr>4. Investment Problems</vt:lpstr>
      <vt:lpstr>4. Investment Problems</vt:lpstr>
      <vt:lpstr>4. Investment Problems</vt:lpstr>
      <vt:lpstr>4. Investment Problems</vt:lpstr>
      <vt:lpstr>4. Investment Problems</vt:lpstr>
      <vt:lpstr>4. Investment Problems</vt:lpstr>
      <vt:lpstr>4. Investment Problems</vt:lpstr>
      <vt:lpstr>4. Investment Problems</vt:lpstr>
      <vt:lpstr>5. Problems with Affiliates</vt:lpstr>
      <vt:lpstr>5. Problems with Affiliates</vt:lpstr>
      <vt:lpstr>5. Problems with Affiliates</vt:lpstr>
      <vt:lpstr>5. Problems with Affiliates</vt:lpstr>
      <vt:lpstr>5. Problems with Affiliates</vt:lpstr>
      <vt:lpstr>5. Problems with Affiliates</vt:lpstr>
      <vt:lpstr>5. Problems with Affiliates</vt:lpstr>
      <vt:lpstr>5. Problems with Affiliates</vt:lpstr>
      <vt:lpstr>6. Catastrophic Losses</vt:lpstr>
      <vt:lpstr>6. Catastrophic Losses</vt:lpstr>
      <vt:lpstr>6. Catastrophe Losses</vt:lpstr>
      <vt:lpstr>6. Catastrophic Losses</vt:lpstr>
      <vt:lpstr>6. Catastrophic Losses</vt:lpstr>
      <vt:lpstr>6. Catastrophic Losses</vt:lpstr>
      <vt:lpstr>6. Catastrophic Losses</vt:lpstr>
      <vt:lpstr>7. Reinsurance Problems </vt:lpstr>
      <vt:lpstr>7. Reinsurance Problems</vt:lpstr>
      <vt:lpstr>7. Reinsurance Problems</vt:lpstr>
      <vt:lpstr>7. Reinsurance Problems</vt:lpstr>
      <vt:lpstr>7. Reinsurance Problems</vt:lpstr>
      <vt:lpstr>7. Reinsurance Problems</vt:lpstr>
      <vt:lpstr>7. Reinsurance Problems</vt:lpstr>
      <vt:lpstr>U.S. Corrective Actions</vt:lpstr>
      <vt:lpstr>U.S. Corrective Actions</vt:lpstr>
      <vt:lpstr>U.S. Corrective Actions</vt:lpstr>
      <vt:lpstr>U.S. Corrective Actions</vt:lpstr>
      <vt:lpstr>U.S. Corrective Actions</vt:lpstr>
      <vt:lpstr>U.S. Corrective Actions</vt:lpstr>
      <vt:lpstr>U.S. Corrective Actions</vt:lpstr>
      <vt:lpstr>U.S. Corrective Actions</vt:lpstr>
      <vt:lpstr>General Questions</vt:lpstr>
    </vt:vector>
  </TitlesOfParts>
  <Company>NAIC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Surveillance Training</dc:title>
  <dc:creator>Administrator</dc:creator>
  <cp:lastModifiedBy>Lucy Medina</cp:lastModifiedBy>
  <cp:revision>405</cp:revision>
  <cp:lastPrinted>2014-11-17T14:54:02Z</cp:lastPrinted>
  <dcterms:created xsi:type="dcterms:W3CDTF">2008-12-10T21:46:59Z</dcterms:created>
  <dcterms:modified xsi:type="dcterms:W3CDTF">2014-11-17T14:56:28Z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477589647</vt:i4>
  </property>
  <property fmtid="{D5CDD505-2E9C-101B-9397-08002B2CF9AE}" pid="3" name="_NewReviewCycle">
    <vt:lpwstr/>
  </property>
  <property fmtid="{D5CDD505-2E9C-101B-9397-08002B2CF9AE}" pid="4" name="_EmailSubject">
    <vt:lpwstr>Final Presentations for NAIC and Flight Information</vt:lpwstr>
  </property>
  <property fmtid="{D5CDD505-2E9C-101B-9397-08002B2CF9AE}" pid="5" name="_AuthorEmail">
    <vt:lpwstr>ESarper@naic.org</vt:lpwstr>
  </property>
  <property fmtid="{D5CDD505-2E9C-101B-9397-08002B2CF9AE}" pid="6" name="_AuthorEmailDisplayName">
    <vt:lpwstr>Sarper, Ekrem</vt:lpwstr>
  </property>
  <property fmtid="{D5CDD505-2E9C-101B-9397-08002B2CF9AE}" pid="7" name="_PreviousAdHocReviewCycleID">
    <vt:i4>750785312</vt:i4>
  </property>
</Properties>
</file>