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handoutMasterIdLst>
    <p:handoutMasterId r:id="rId16"/>
  </p:handoutMasterIdLst>
  <p:sldIdLst>
    <p:sldId id="256" r:id="rId2"/>
    <p:sldId id="291" r:id="rId3"/>
    <p:sldId id="297" r:id="rId4"/>
    <p:sldId id="299" r:id="rId5"/>
    <p:sldId id="302" r:id="rId6"/>
    <p:sldId id="303" r:id="rId7"/>
    <p:sldId id="300" r:id="rId8"/>
    <p:sldId id="301" r:id="rId9"/>
    <p:sldId id="304" r:id="rId10"/>
    <p:sldId id="292" r:id="rId11"/>
    <p:sldId id="305" r:id="rId12"/>
    <p:sldId id="306" r:id="rId13"/>
    <p:sldId id="290" r:id="rId14"/>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77" autoAdjust="0"/>
  </p:normalViewPr>
  <p:slideViewPr>
    <p:cSldViewPr>
      <p:cViewPr varScale="1">
        <p:scale>
          <a:sx n="75" d="100"/>
          <a:sy n="75" d="100"/>
        </p:scale>
        <p:origin x="255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887186" cy="498056"/>
          </a:xfrm>
          <a:prstGeom prst="rect">
            <a:avLst/>
          </a:prstGeom>
        </p:spPr>
        <p:txBody>
          <a:bodyPr vert="horz" lIns="91440" tIns="45720" rIns="91440" bIns="45720" rtlCol="0"/>
          <a:lstStyle>
            <a:lvl1pPr algn="l">
              <a:defRPr sz="1200"/>
            </a:lvl1pPr>
          </a:lstStyle>
          <a:p>
            <a:endParaRPr lang="es-PA"/>
          </a:p>
        </p:txBody>
      </p:sp>
      <p:sp>
        <p:nvSpPr>
          <p:cNvPr id="3" name="Marcador de fecha 2"/>
          <p:cNvSpPr>
            <a:spLocks noGrp="1"/>
          </p:cNvSpPr>
          <p:nvPr>
            <p:ph type="dt" sz="quarter" idx="1"/>
          </p:nvPr>
        </p:nvSpPr>
        <p:spPr>
          <a:xfrm>
            <a:off x="3774010" y="0"/>
            <a:ext cx="2887186" cy="498056"/>
          </a:xfrm>
          <a:prstGeom prst="rect">
            <a:avLst/>
          </a:prstGeom>
        </p:spPr>
        <p:txBody>
          <a:bodyPr vert="horz" lIns="91440" tIns="45720" rIns="91440" bIns="45720" rtlCol="0"/>
          <a:lstStyle>
            <a:lvl1pPr algn="r">
              <a:defRPr sz="1200"/>
            </a:lvl1pPr>
          </a:lstStyle>
          <a:p>
            <a:fld id="{653B8EED-99E9-439A-AF5E-C8E98A4F92A5}" type="datetimeFigureOut">
              <a:rPr lang="es-PA" smtClean="0"/>
              <a:t>11/17/2014</a:t>
            </a:fld>
            <a:endParaRPr lang="es-PA"/>
          </a:p>
        </p:txBody>
      </p:sp>
      <p:sp>
        <p:nvSpPr>
          <p:cNvPr id="4" name="Marcador de pie de página 3"/>
          <p:cNvSpPr>
            <a:spLocks noGrp="1"/>
          </p:cNvSpPr>
          <p:nvPr>
            <p:ph type="ftr" sz="quarter" idx="2"/>
          </p:nvPr>
        </p:nvSpPr>
        <p:spPr>
          <a:xfrm>
            <a:off x="0" y="9428584"/>
            <a:ext cx="2887186" cy="498055"/>
          </a:xfrm>
          <a:prstGeom prst="rect">
            <a:avLst/>
          </a:prstGeom>
        </p:spPr>
        <p:txBody>
          <a:bodyPr vert="horz" lIns="91440" tIns="45720" rIns="91440" bIns="45720" rtlCol="0" anchor="b"/>
          <a:lstStyle>
            <a:lvl1pPr algn="l">
              <a:defRPr sz="1200"/>
            </a:lvl1pPr>
          </a:lstStyle>
          <a:p>
            <a:endParaRPr lang="es-PA"/>
          </a:p>
        </p:txBody>
      </p:sp>
      <p:sp>
        <p:nvSpPr>
          <p:cNvPr id="5" name="Marcador de número de diapositiva 4"/>
          <p:cNvSpPr>
            <a:spLocks noGrp="1"/>
          </p:cNvSpPr>
          <p:nvPr>
            <p:ph type="sldNum" sz="quarter" idx="3"/>
          </p:nvPr>
        </p:nvSpPr>
        <p:spPr>
          <a:xfrm>
            <a:off x="3774010" y="9428584"/>
            <a:ext cx="2887186" cy="498055"/>
          </a:xfrm>
          <a:prstGeom prst="rect">
            <a:avLst/>
          </a:prstGeom>
        </p:spPr>
        <p:txBody>
          <a:bodyPr vert="horz" lIns="91440" tIns="45720" rIns="91440" bIns="45720" rtlCol="0" anchor="b"/>
          <a:lstStyle>
            <a:lvl1pPr algn="r">
              <a:defRPr sz="1200"/>
            </a:lvl1pPr>
          </a:lstStyle>
          <a:p>
            <a:fld id="{650EBFFF-4951-4172-9943-6D723D80DDD3}" type="slidenum">
              <a:rPr lang="es-PA" smtClean="0"/>
              <a:t>‹Nº›</a:t>
            </a:fld>
            <a:endParaRPr lang="es-PA"/>
          </a:p>
        </p:txBody>
      </p:sp>
    </p:spTree>
    <p:extLst>
      <p:ext uri="{BB962C8B-B14F-4D97-AF65-F5344CB8AC3E}">
        <p14:creationId xmlns:p14="http://schemas.microsoft.com/office/powerpoint/2010/main" val="447389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1D67BCCC-ED9E-4AF1-B829-0892EFBAB76F}" type="datetimeFigureOut">
              <a:rPr lang="en-US" smtClean="0"/>
              <a:t>11/17/2014</a:t>
            </a:fld>
            <a:endParaRPr lang="en-US"/>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2D8C7348-AD88-42EA-B4D9-B64E9D7DA55E}" type="slidenum">
              <a:rPr lang="en-US" smtClean="0"/>
              <a:t>‹Nº›</a:t>
            </a:fld>
            <a:endParaRPr lang="en-US"/>
          </a:p>
        </p:txBody>
      </p:sp>
    </p:spTree>
    <p:extLst>
      <p:ext uri="{BB962C8B-B14F-4D97-AF65-F5344CB8AC3E}">
        <p14:creationId xmlns:p14="http://schemas.microsoft.com/office/powerpoint/2010/main" val="214540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I’m pleased to have the opportunity</a:t>
            </a:r>
            <a:r>
              <a:rPr lang="en-US" baseline="0" dirty="0" smtClean="0"/>
              <a:t> to speak to you today about the U.S. system of reviewing the ERM and internal control practices in place at its domestic insurers.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a:t>
            </a:fld>
            <a:endParaRPr lang="en-US"/>
          </a:p>
        </p:txBody>
      </p:sp>
    </p:spTree>
    <p:extLst>
      <p:ext uri="{BB962C8B-B14F-4D97-AF65-F5344CB8AC3E}">
        <p14:creationId xmlns:p14="http://schemas.microsoft.com/office/powerpoint/2010/main" val="3684432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the review performed</a:t>
            </a:r>
            <a:r>
              <a:rPr lang="en-US" baseline="0" dirty="0" smtClean="0"/>
              <a:t> during an onsite examination, additional requirements have recently been developed for large U.S. insurers (legal entities &gt;$500m in annual premiums or groups &gt; $1b in annual premiums) related to enterprise risk management. </a:t>
            </a:r>
            <a:r>
              <a:rPr lang="en-US" dirty="0" smtClean="0"/>
              <a:t>The recent adoption of an Own Risk &amp; Solvency Assessment Model Act by the NAIC and subsequent adoption by</a:t>
            </a:r>
            <a:r>
              <a:rPr lang="en-US" baseline="0" dirty="0" smtClean="0"/>
              <a:t> individual state insurance departments has required large insurers to develop and maintain an effective risk management framework. In addition, those insurers will be required to perform and “Own Risk and Solvency Assessment” on an annual basis, reporting the results to their regulators each year. The report is required to include three different sections discussing and describing the results of the ORSA. </a:t>
            </a:r>
            <a:endParaRPr lang="en-US" dirty="0" smtClean="0"/>
          </a:p>
          <a:p>
            <a:endParaRPr lang="en-US" baseline="0" dirty="0" smtClean="0"/>
          </a:p>
          <a:p>
            <a:endParaRPr lang="en-US" baseline="0" dirty="0" smtClean="0"/>
          </a:p>
          <a:p>
            <a:r>
              <a:rPr lang="en-US" baseline="0" dirty="0" smtClean="0"/>
              <a:t>Section 1 – Requires insurers to report on their risk management framework in the following areas:</a:t>
            </a:r>
          </a:p>
          <a:p>
            <a:pPr marL="171450" indent="-171450">
              <a:buFont typeface="Arial" panose="020B0604020202020204" pitchFamily="34" charset="0"/>
              <a:buChar char="•"/>
            </a:pPr>
            <a:r>
              <a:rPr lang="en-US" baseline="0" dirty="0" smtClean="0"/>
              <a:t>Risk Culture and Governance</a:t>
            </a:r>
          </a:p>
          <a:p>
            <a:pPr marL="171450" indent="-171450">
              <a:buFont typeface="Arial" panose="020B0604020202020204" pitchFamily="34" charset="0"/>
              <a:buChar char="•"/>
            </a:pPr>
            <a:r>
              <a:rPr lang="en-US" baseline="0" dirty="0" smtClean="0"/>
              <a:t>Risk Identification &amp; Prioritization</a:t>
            </a:r>
          </a:p>
          <a:p>
            <a:pPr marL="171450" indent="-171450">
              <a:buFont typeface="Arial" panose="020B0604020202020204" pitchFamily="34" charset="0"/>
              <a:buChar char="•"/>
            </a:pPr>
            <a:r>
              <a:rPr lang="en-US" baseline="0" dirty="0" smtClean="0"/>
              <a:t>Risk Appetites, Tolerances &amp; Limits</a:t>
            </a:r>
          </a:p>
          <a:p>
            <a:pPr marL="171450" indent="-171450">
              <a:buFont typeface="Arial" panose="020B0604020202020204" pitchFamily="34" charset="0"/>
              <a:buChar char="•"/>
            </a:pPr>
            <a:r>
              <a:rPr lang="en-US" baseline="0" dirty="0" smtClean="0"/>
              <a:t>Risk Management &amp; Controls</a:t>
            </a:r>
          </a:p>
          <a:p>
            <a:pPr marL="171450" indent="-171450">
              <a:buFont typeface="Arial" panose="020B0604020202020204" pitchFamily="34" charset="0"/>
              <a:buChar char="•"/>
            </a:pPr>
            <a:r>
              <a:rPr lang="en-US" baseline="0" dirty="0" smtClean="0"/>
              <a:t>Risk Reporting &amp; Communication</a:t>
            </a:r>
          </a:p>
          <a:p>
            <a:pPr marL="0" indent="0">
              <a:buFont typeface="Arial" panose="020B0604020202020204" pitchFamily="34" charset="0"/>
              <a:buNone/>
            </a:pPr>
            <a:r>
              <a:rPr lang="en-US" baseline="0" dirty="0" smtClean="0"/>
              <a:t>Insurers are encouraged to demonstrate the effectiveness of their framework in these areas by describing practices in place.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Section 2 – Requires insurers to report on their most significant risk exposures. The guidance requires insurers to assess those risks under normal and stressed conditions and to report on the results in this section. This is typically demonstrated through the presentation of stress testing and scenario analysis. The guidance in this section also encourages a discussion of mitigation activities to limit the impact of individual risks. </a:t>
            </a:r>
          </a:p>
          <a:p>
            <a:pPr marL="0" indent="0">
              <a:buFont typeface="Arial" panose="020B0604020202020204" pitchFamily="34" charset="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Section 3 - </a:t>
            </a:r>
            <a:r>
              <a:rPr lang="en-US" sz="1200" dirty="0" smtClean="0">
                <a:solidFill>
                  <a:schemeClr val="accent4">
                    <a:lumMod val="75000"/>
                  </a:schemeClr>
                </a:solidFill>
              </a:rPr>
              <a:t>Section 3 combines the qualitative elements of the risk management framework with the quantitative measures of risk exposure to determine the level of financial resource needs. This section requires the insurer to report on its capital</a:t>
            </a:r>
            <a:r>
              <a:rPr lang="en-US" sz="1200" baseline="0" dirty="0" smtClean="0">
                <a:solidFill>
                  <a:schemeClr val="accent4">
                    <a:lumMod val="75000"/>
                  </a:schemeClr>
                </a:solidFill>
              </a:rPr>
              <a:t> needs (at a group level) and the adequacy of capital held in light of its risk exposures. This is typically demonstrated through the presentation of a capital model, which may be generated internally or based upon an external source such as rating agency or regulatory capital models. Section 3 also requires the insurer to discuss its prospective solvency position over the next 2-3 years in light of its risk exposures and business strategy. </a:t>
            </a:r>
            <a:endParaRPr lang="en-US" sz="1200" dirty="0" smtClean="0">
              <a:solidFill>
                <a:schemeClr val="accent4">
                  <a:lumMod val="75000"/>
                </a:schemeClr>
              </a:solidFill>
            </a:endParaRP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The ORSA requirements</a:t>
            </a:r>
            <a:r>
              <a:rPr lang="en-US" baseline="0" dirty="0" smtClean="0"/>
              <a:t> will become effective in a number of states beginning 1/1/2015 and will likely be required in all states for NAIC accreditation purposes by 1/1/2018. These new requirements will allow U.S. regulators to closely monitor the risk management practices of its insurers and ensure that the standards outlined in ICP 8 are addressed. </a:t>
            </a:r>
            <a:endParaRPr lang="en-US" dirty="0"/>
          </a:p>
        </p:txBody>
      </p:sp>
      <p:sp>
        <p:nvSpPr>
          <p:cNvPr id="4" name="Slide Number Placeholder 3"/>
          <p:cNvSpPr>
            <a:spLocks noGrp="1"/>
          </p:cNvSpPr>
          <p:nvPr>
            <p:ph type="sldNum" sz="quarter" idx="10"/>
          </p:nvPr>
        </p:nvSpPr>
        <p:spPr/>
        <p:txBody>
          <a:bodyPr/>
          <a:lstStyle/>
          <a:p>
            <a:fld id="{D069C355-8BEB-4EAA-8860-22BFB303FFE7}" type="slidenum">
              <a:rPr lang="en-US" smtClean="0"/>
              <a:t>10</a:t>
            </a:fld>
            <a:endParaRPr lang="en-US" dirty="0"/>
          </a:p>
        </p:txBody>
      </p:sp>
    </p:spTree>
    <p:extLst>
      <p:ext uri="{BB962C8B-B14F-4D97-AF65-F5344CB8AC3E}">
        <p14:creationId xmlns:p14="http://schemas.microsoft.com/office/powerpoint/2010/main" val="1488878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a</a:t>
            </a:r>
            <a:r>
              <a:rPr lang="en-US" baseline="0" dirty="0" smtClean="0"/>
              <a:t> review of actuarial functions performed during an onsite examination, there are a number of other requirements related to the actuarial function of an insurer incorporated into U.S. insurance regulation. All insurers are required to select an appointed actuary that meets suitability standards including appropriate credentials and experience. On an annual basis, the appointed actuary is required to present the results of his or her actuarial analysis to the insurer’s Board of Directors. In addition, the appointed actuary is required to provide an opinion on the adequacy of loss reserves recorded by the insurer on an annual basis. These requirements help to ensure that an adequate actuarial function is in place at each U.S. insurer.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11</a:t>
            </a:fld>
            <a:endParaRPr lang="en-US"/>
          </a:p>
        </p:txBody>
      </p:sp>
    </p:spTree>
    <p:extLst>
      <p:ext uri="{BB962C8B-B14F-4D97-AF65-F5344CB8AC3E}">
        <p14:creationId xmlns:p14="http://schemas.microsoft.com/office/powerpoint/2010/main" val="3872441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a number of the corporate</a:t>
            </a:r>
            <a:r>
              <a:rPr lang="en-US" baseline="0" dirty="0" smtClean="0"/>
              <a:t> governance enhancements that Commissioner </a:t>
            </a:r>
            <a:r>
              <a:rPr lang="en-US" baseline="0" dirty="0" err="1" smtClean="0"/>
              <a:t>Donegan</a:t>
            </a:r>
            <a:r>
              <a:rPr lang="en-US" baseline="0" dirty="0" smtClean="0"/>
              <a:t> covered yesterday will have an impact on U.S. oversight of various control functions. First of all, beginning in 2016, large insurers will be expected to maintain an effective internal audit function as a result of changes recently adopted to the Annual Financial Reporting Model Regulation. This requirement will support the review performed during an onsite exam in ensuring that effective internal audit functions are in place. </a:t>
            </a:r>
          </a:p>
          <a:p>
            <a:endParaRPr lang="en-US" baseline="0" dirty="0" smtClean="0"/>
          </a:p>
          <a:p>
            <a:r>
              <a:rPr lang="en-US" baseline="0" dirty="0" smtClean="0"/>
              <a:t>In addition, the Corporate Governance Annual Disclosure that will be received beginning in 2016 will require insurers to discuss the oversight of critical risk areas provided by the Board and Senior Management. This section of the disclosure will require the insurer to describe </a:t>
            </a:r>
            <a:r>
              <a:rPr lang="en-US" dirty="0" smtClean="0"/>
              <a:t>the processes by which the Board, its committees and Senior Management ensure an appropriate amount of oversight to the critical risk areas impacting the insurer’s business activities, including a discussion of:</a:t>
            </a:r>
          </a:p>
          <a:p>
            <a:r>
              <a:rPr lang="en-US" dirty="0" smtClean="0"/>
              <a:t>	</a:t>
            </a:r>
          </a:p>
          <a:p>
            <a:r>
              <a:rPr lang="en-US" dirty="0" smtClean="0"/>
              <a:t>(1)</a:t>
            </a:r>
            <a:r>
              <a:rPr lang="en-US" baseline="0" dirty="0" smtClean="0"/>
              <a:t> </a:t>
            </a:r>
            <a:r>
              <a:rPr lang="en-US" dirty="0" smtClean="0"/>
              <a:t>How oversight and management responsibilities are delegated between the Board, its committees and Senior Management;</a:t>
            </a:r>
          </a:p>
          <a:p>
            <a:endParaRPr lang="en-US" dirty="0" smtClean="0"/>
          </a:p>
          <a:p>
            <a:r>
              <a:rPr lang="en-US" dirty="0" smtClean="0"/>
              <a:t>(2)</a:t>
            </a:r>
            <a:r>
              <a:rPr lang="en-US" baseline="0" dirty="0" smtClean="0"/>
              <a:t> </a:t>
            </a:r>
            <a:r>
              <a:rPr lang="en-US" dirty="0" smtClean="0"/>
              <a:t>How the Board is kept informed of the insurer’s strategic plans, the associated risks, and steps that Senior Management is taking to monitor and manage those risks;</a:t>
            </a:r>
          </a:p>
          <a:p>
            <a:endParaRPr lang="en-US" dirty="0" smtClean="0"/>
          </a:p>
          <a:p>
            <a:r>
              <a:rPr lang="en-US" dirty="0" smtClean="0"/>
              <a:t>(3)</a:t>
            </a:r>
            <a:r>
              <a:rPr lang="en-US" baseline="0" dirty="0" smtClean="0"/>
              <a:t> </a:t>
            </a:r>
            <a:r>
              <a:rPr lang="en-US" dirty="0" smtClean="0"/>
              <a:t>How reporting responsibilities are organized for each critical risk area.  The description should allow the Commissioner to understand the frequency at which information on each critical risk area is reported to and reviewed by Senior Management and the Board. This description may include, for example, the following critical risk areas of the insurer:</a:t>
            </a:r>
          </a:p>
          <a:p>
            <a:endParaRPr lang="en-US" dirty="0" smtClean="0"/>
          </a:p>
          <a:p>
            <a:pPr lvl="1"/>
            <a:r>
              <a:rPr lang="en-US" dirty="0" smtClean="0"/>
              <a:t>(a)	Risk management processes (An ORSA Summary Report filer may refer to its ORSA Summary Report);</a:t>
            </a:r>
          </a:p>
          <a:p>
            <a:pPr lvl="1"/>
            <a:r>
              <a:rPr lang="en-US" dirty="0" smtClean="0"/>
              <a:t>(b)	Actuarial function;</a:t>
            </a:r>
          </a:p>
          <a:p>
            <a:pPr lvl="1"/>
            <a:r>
              <a:rPr lang="en-US" dirty="0" smtClean="0"/>
              <a:t>(c)	Investment decision-making processes;</a:t>
            </a:r>
          </a:p>
          <a:p>
            <a:pPr lvl="1"/>
            <a:r>
              <a:rPr lang="en-US" dirty="0" smtClean="0"/>
              <a:t>(d)	Reinsurance decision-making processes;</a:t>
            </a:r>
          </a:p>
          <a:p>
            <a:pPr lvl="1"/>
            <a:r>
              <a:rPr lang="en-US" dirty="0" smtClean="0"/>
              <a:t>(e)	Business strategy/finance decision-making processes;</a:t>
            </a:r>
          </a:p>
          <a:p>
            <a:pPr lvl="1"/>
            <a:r>
              <a:rPr lang="en-US" dirty="0" smtClean="0"/>
              <a:t>(f)	Compliance function;</a:t>
            </a:r>
          </a:p>
          <a:p>
            <a:pPr lvl="1"/>
            <a:r>
              <a:rPr lang="en-US" dirty="0" smtClean="0"/>
              <a:t>(g)	Financial reporting/internal auditing; and</a:t>
            </a:r>
          </a:p>
          <a:p>
            <a:pPr lvl="1"/>
            <a:r>
              <a:rPr lang="en-US" dirty="0" smtClean="0"/>
              <a:t>(h)	Market conduct decision-making processes.</a:t>
            </a:r>
          </a:p>
          <a:p>
            <a:endParaRPr lang="en-US" dirty="0" smtClean="0"/>
          </a:p>
          <a:p>
            <a:r>
              <a:rPr lang="en-US" dirty="0" smtClean="0"/>
              <a:t>This additional information will assist the financial analyst</a:t>
            </a:r>
            <a:r>
              <a:rPr lang="en-US" baseline="0" dirty="0" smtClean="0"/>
              <a:t> in becoming more involved in the oversight of these control functions and further support the work already performed during an onsite exam in these areas.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12</a:t>
            </a:fld>
            <a:endParaRPr lang="en-US"/>
          </a:p>
        </p:txBody>
      </p:sp>
    </p:spTree>
    <p:extLst>
      <p:ext uri="{BB962C8B-B14F-4D97-AF65-F5344CB8AC3E}">
        <p14:creationId xmlns:p14="http://schemas.microsoft.com/office/powerpoint/2010/main" val="2071547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there are a number of requirements</a:t>
            </a:r>
            <a:r>
              <a:rPr lang="en-US" baseline="0" dirty="0" smtClean="0"/>
              <a:t> and standards for U.S. insurers to follow in implementing risk management and internal control functions within their organizations. These standards will be strengthened in coming years due to the ORSA and Corporate Governance enhancements that are underway within our system. In addition, the onsite exam process provides an ongoing means for U.S. regulators to review and assess the effectiveness of the various processes in place. If concerns or deficiencies are identified, those concerns can be addressed through changes to supervisory plans, ongoing analysis and follow-up or through formal action if the financial condition of the insurer is threatened. All of these activities allow U.S. regulators to actively oversee the risk management and internal control functions in place at its insurers. </a:t>
            </a:r>
          </a:p>
          <a:p>
            <a:endParaRPr lang="en-US" baseline="0" dirty="0" smtClean="0"/>
          </a:p>
          <a:p>
            <a:r>
              <a:rPr lang="en-US" baseline="0" dirty="0" smtClean="0"/>
              <a:t>Ask for any questions </a:t>
            </a:r>
            <a:r>
              <a:rPr lang="en-US" baseline="0" smtClean="0"/>
              <a:t>or comments.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13</a:t>
            </a:fld>
            <a:endParaRPr lang="en-US"/>
          </a:p>
        </p:txBody>
      </p:sp>
    </p:spTree>
    <p:extLst>
      <p:ext uri="{BB962C8B-B14F-4D97-AF65-F5344CB8AC3E}">
        <p14:creationId xmlns:p14="http://schemas.microsoft.com/office/powerpoint/2010/main" val="4035072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reviewing and considering the standards and guidance included in ICP 8 – Risk Management and Internal Controls, we attempted to identify the most significant elements included in the principle, which are listed on this slide. While a number of standards, requirements and review practices are in place within the U.S. system to verify</a:t>
            </a:r>
            <a:r>
              <a:rPr lang="en-US" baseline="0" dirty="0" smtClean="0"/>
              <a:t> that insurers have effective systems in place in these areas, our primary means of assessing and addressing concerns in this area is through our onsite risk-focused examination process. Each of these risk management and control functions are reviewed in the course of a full-scope examination, so we’d like to share a little bit about our examination process with you this morning.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2</a:t>
            </a:fld>
            <a:endParaRPr lang="en-US"/>
          </a:p>
        </p:txBody>
      </p:sp>
    </p:spTree>
    <p:extLst>
      <p:ext uri="{BB962C8B-B14F-4D97-AF65-F5344CB8AC3E}">
        <p14:creationId xmlns:p14="http://schemas.microsoft.com/office/powerpoint/2010/main" val="3164462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889234" y="4715485"/>
            <a:ext cx="4884273" cy="4467644"/>
          </a:xfrm>
          <a:noFill/>
        </p:spPr>
        <p:txBody>
          <a:bodyPr/>
          <a:lstStyle/>
          <a:p>
            <a:r>
              <a:rPr lang="en-US" sz="1000" dirty="0" smtClean="0"/>
              <a:t>U.S. insurance regulation requires a</a:t>
            </a:r>
            <a:r>
              <a:rPr lang="en-US" sz="1000" baseline="0" dirty="0" smtClean="0"/>
              <a:t> full-scope examination to be performed on all domestic insurers at least once every 5 years. The actual frequency of the examination period is expected to vary according to the risks each company presents, so many insurers are examined once every 3 years and other insurers are subject to limited scope examinations on a particular topic in addition to the 5 year full-scope exams. </a:t>
            </a:r>
          </a:p>
          <a:p>
            <a:endParaRPr lang="en-US" sz="1000" baseline="0" dirty="0" smtClean="0"/>
          </a:p>
          <a:p>
            <a:r>
              <a:rPr lang="en-US" sz="1000" baseline="0" dirty="0" smtClean="0"/>
              <a:t>Examinations focus on the ability of an insurer’s controls and processes to identify, address and limit solvency risks impacting the insurer both currently and prospectively. As controls and processes are difficult to assess remotely, regulators are required to be onsite to assess the insurer’s practices in this area. </a:t>
            </a:r>
          </a:p>
          <a:p>
            <a:endParaRPr lang="en-US" sz="1000" baseline="0" dirty="0" smtClean="0"/>
          </a:p>
          <a:p>
            <a:r>
              <a:rPr lang="en-US" sz="1000" baseline="0" dirty="0" smtClean="0"/>
              <a:t>A critical part of each full-scope examination is a review and assessment of general corporate governance and risk management practices in place within an organization. While Commissioner </a:t>
            </a:r>
            <a:r>
              <a:rPr lang="en-US" sz="1000" baseline="0" dirty="0" err="1" smtClean="0"/>
              <a:t>Donegan</a:t>
            </a:r>
            <a:r>
              <a:rPr lang="en-US" sz="1000" baseline="0" dirty="0" smtClean="0"/>
              <a:t> covered this at a high-level yesterday, it’s important to note that this review is performed at both a functional level, and through investigation of specific company activities and risks. This allows the regulator to gain not only an understanding of how the functions are organized, but to also get a better understanding of how effective they are at addressing specific risks impacting the solvency of the insurer. </a:t>
            </a:r>
          </a:p>
          <a:p>
            <a:endParaRPr lang="en-US" sz="1000" baseline="0" dirty="0" smtClean="0"/>
          </a:p>
          <a:p>
            <a:r>
              <a:rPr lang="en-US" sz="1000" baseline="0" dirty="0" smtClean="0"/>
              <a:t>Finally, when specific concerns or deficiencies are identified through the assessment process, the examination process provides a means to communicate those concerns to the company (through a public exam report or management letter) or internally to the financial analysis staff for ongoing consideration and monitoring. This process ensures that concerns are continually tracked and monitored and that the insurer’s supervisory plan is updated to address the issues identified. </a:t>
            </a:r>
            <a:endParaRPr lang="en-US" sz="1000" dirty="0"/>
          </a:p>
        </p:txBody>
      </p:sp>
    </p:spTree>
    <p:extLst>
      <p:ext uri="{BB962C8B-B14F-4D97-AF65-F5344CB8AC3E}">
        <p14:creationId xmlns:p14="http://schemas.microsoft.com/office/powerpoint/2010/main" val="1718027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889234" y="4715485"/>
            <a:ext cx="4884273" cy="4467644"/>
          </a:xfrm>
          <a:noFill/>
        </p:spPr>
        <p:txBody>
          <a:bodyPr/>
          <a:lstStyle/>
          <a:p>
            <a:r>
              <a:rPr lang="en-US" sz="1000" dirty="0" smtClean="0"/>
              <a:t>The U.S.</a:t>
            </a:r>
            <a:r>
              <a:rPr lang="en-US" sz="1000" baseline="0" dirty="0" smtClean="0"/>
              <a:t> risk-focused examination process is divided up into seven distinct phases that are performed during each full-scope examination to ensure that all significant risks are addressed and concluded upon. To provide an understanding of how the process considers risk management and internal controls, I’d like to walk you through Phases 1, 2 and 3 in a little more detail. </a:t>
            </a:r>
            <a:endParaRPr lang="en-US" sz="1000" dirty="0"/>
          </a:p>
        </p:txBody>
      </p:sp>
    </p:spTree>
    <p:extLst>
      <p:ext uri="{BB962C8B-B14F-4D97-AF65-F5344CB8AC3E}">
        <p14:creationId xmlns:p14="http://schemas.microsoft.com/office/powerpoint/2010/main" val="2533131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Phase 1 requires the examination team to gain an understanding of the company to assess overall functions</a:t>
            </a:r>
            <a:r>
              <a:rPr lang="en-US" baseline="0" dirty="0" smtClean="0"/>
              <a:t> and to </a:t>
            </a:r>
            <a:r>
              <a:rPr lang="en-US" dirty="0" smtClean="0"/>
              <a:t>assist</a:t>
            </a:r>
            <a:r>
              <a:rPr lang="en-US" baseline="0" dirty="0" smtClean="0"/>
              <a:t> in identifying the most significant risk areas impacting the company. This includes a documented assessment of the governance structure of the company, which includes internal controls, risk management, compliance and the actuarial function. An assessment tool is included in Exhibit M of the Examiners Handbook to assist in documenting efforts in this area. </a:t>
            </a:r>
          </a:p>
          <a:p>
            <a:endParaRPr lang="en-US" baseline="0" dirty="0" smtClean="0"/>
          </a:p>
          <a:p>
            <a:r>
              <a:rPr lang="en-US" baseline="0" dirty="0" smtClean="0"/>
              <a:t>In addition to the governance assessment, the adequacy of the insurer’s audit function, including internal audit, is performed through the use of the Handbook’s Exhibit E. Conclusions in this area help the exam team understand what reliance they can place on test work performed by the auditors in conducting exam activities. </a:t>
            </a:r>
          </a:p>
          <a:p>
            <a:endParaRPr lang="en-US" baseline="0" dirty="0" smtClean="0"/>
          </a:p>
          <a:p>
            <a:r>
              <a:rPr lang="en-US" baseline="0" dirty="0" smtClean="0"/>
              <a:t>In addition to assessing these important control areas, Phase 1 requires the exam team to identify the key functional activities of the insurer that will be subject to review during the exam as well as identify and consider prospective risks that may emerge in the future that are required to be addressed during the exam.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5</a:t>
            </a:fld>
            <a:endParaRPr lang="en-US"/>
          </a:p>
        </p:txBody>
      </p:sp>
    </p:spTree>
    <p:extLst>
      <p:ext uri="{BB962C8B-B14F-4D97-AF65-F5344CB8AC3E}">
        <p14:creationId xmlns:p14="http://schemas.microsoft.com/office/powerpoint/2010/main" val="35609952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ftr" sz="quarter" idx="4"/>
          </p:nvPr>
        </p:nvSpPr>
        <p:spPr>
          <a:noFill/>
        </p:spPr>
        <p:txBody>
          <a:bodyPr/>
          <a:lstStyle>
            <a:lvl1pPr defTabSz="894548" eaLnBrk="0" hangingPunct="0">
              <a:defRPr>
                <a:solidFill>
                  <a:schemeClr val="tx1"/>
                </a:solidFill>
                <a:latin typeface="Arial" charset="0"/>
              </a:defRPr>
            </a:lvl1pPr>
            <a:lvl2pPr marL="728084" indent="-280033" defTabSz="894548" eaLnBrk="0" hangingPunct="0">
              <a:defRPr>
                <a:solidFill>
                  <a:schemeClr val="tx1"/>
                </a:solidFill>
                <a:latin typeface="Arial" charset="0"/>
              </a:defRPr>
            </a:lvl2pPr>
            <a:lvl3pPr marL="1120130" indent="-224027" defTabSz="894548" eaLnBrk="0" hangingPunct="0">
              <a:defRPr>
                <a:solidFill>
                  <a:schemeClr val="tx1"/>
                </a:solidFill>
                <a:latin typeface="Arial" charset="0"/>
              </a:defRPr>
            </a:lvl3pPr>
            <a:lvl4pPr marL="1568183" indent="-224027" defTabSz="894548" eaLnBrk="0" hangingPunct="0">
              <a:defRPr>
                <a:solidFill>
                  <a:schemeClr val="tx1"/>
                </a:solidFill>
                <a:latin typeface="Arial" charset="0"/>
              </a:defRPr>
            </a:lvl4pPr>
            <a:lvl5pPr marL="2016236" indent="-224027" defTabSz="894548" eaLnBrk="0" hangingPunct="0">
              <a:defRPr>
                <a:solidFill>
                  <a:schemeClr val="tx1"/>
                </a:solidFill>
                <a:latin typeface="Arial" charset="0"/>
              </a:defRPr>
            </a:lvl5pPr>
            <a:lvl6pPr marL="2464287" indent="-224027" defTabSz="894548" eaLnBrk="0" fontAlgn="base" hangingPunct="0">
              <a:spcBef>
                <a:spcPct val="0"/>
              </a:spcBef>
              <a:spcAft>
                <a:spcPct val="0"/>
              </a:spcAft>
              <a:defRPr>
                <a:solidFill>
                  <a:schemeClr val="tx1"/>
                </a:solidFill>
                <a:latin typeface="Arial" charset="0"/>
              </a:defRPr>
            </a:lvl6pPr>
            <a:lvl7pPr marL="2912339" indent="-224027" defTabSz="894548" eaLnBrk="0" fontAlgn="base" hangingPunct="0">
              <a:spcBef>
                <a:spcPct val="0"/>
              </a:spcBef>
              <a:spcAft>
                <a:spcPct val="0"/>
              </a:spcAft>
              <a:defRPr>
                <a:solidFill>
                  <a:schemeClr val="tx1"/>
                </a:solidFill>
                <a:latin typeface="Arial" charset="0"/>
              </a:defRPr>
            </a:lvl7pPr>
            <a:lvl8pPr marL="3360391" indent="-224027" defTabSz="894548" eaLnBrk="0" fontAlgn="base" hangingPunct="0">
              <a:spcBef>
                <a:spcPct val="0"/>
              </a:spcBef>
              <a:spcAft>
                <a:spcPct val="0"/>
              </a:spcAft>
              <a:defRPr>
                <a:solidFill>
                  <a:schemeClr val="tx1"/>
                </a:solidFill>
                <a:latin typeface="Arial" charset="0"/>
              </a:defRPr>
            </a:lvl8pPr>
            <a:lvl9pPr marL="3808443" indent="-224027" defTabSz="894548"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66563" name="Rectangle 7"/>
          <p:cNvSpPr>
            <a:spLocks noGrp="1" noChangeArrowheads="1"/>
          </p:cNvSpPr>
          <p:nvPr>
            <p:ph type="sldNum" sz="quarter" idx="5"/>
          </p:nvPr>
        </p:nvSpPr>
        <p:spPr>
          <a:noFill/>
        </p:spPr>
        <p:txBody>
          <a:bodyPr/>
          <a:lstStyle>
            <a:lvl1pPr defTabSz="894548" eaLnBrk="0" hangingPunct="0">
              <a:defRPr>
                <a:solidFill>
                  <a:schemeClr val="tx1"/>
                </a:solidFill>
                <a:latin typeface="Arial" charset="0"/>
              </a:defRPr>
            </a:lvl1pPr>
            <a:lvl2pPr marL="728084" indent="-280033" defTabSz="894548" eaLnBrk="0" hangingPunct="0">
              <a:defRPr>
                <a:solidFill>
                  <a:schemeClr val="tx1"/>
                </a:solidFill>
                <a:latin typeface="Arial" charset="0"/>
              </a:defRPr>
            </a:lvl2pPr>
            <a:lvl3pPr marL="1120130" indent="-224027" defTabSz="894548" eaLnBrk="0" hangingPunct="0">
              <a:defRPr>
                <a:solidFill>
                  <a:schemeClr val="tx1"/>
                </a:solidFill>
                <a:latin typeface="Arial" charset="0"/>
              </a:defRPr>
            </a:lvl3pPr>
            <a:lvl4pPr marL="1568183" indent="-224027" defTabSz="894548" eaLnBrk="0" hangingPunct="0">
              <a:defRPr>
                <a:solidFill>
                  <a:schemeClr val="tx1"/>
                </a:solidFill>
                <a:latin typeface="Arial" charset="0"/>
              </a:defRPr>
            </a:lvl4pPr>
            <a:lvl5pPr marL="2016236" indent="-224027" defTabSz="894548" eaLnBrk="0" hangingPunct="0">
              <a:defRPr>
                <a:solidFill>
                  <a:schemeClr val="tx1"/>
                </a:solidFill>
                <a:latin typeface="Arial" charset="0"/>
              </a:defRPr>
            </a:lvl5pPr>
            <a:lvl6pPr marL="2464287" indent="-224027" defTabSz="894548" eaLnBrk="0" fontAlgn="base" hangingPunct="0">
              <a:spcBef>
                <a:spcPct val="0"/>
              </a:spcBef>
              <a:spcAft>
                <a:spcPct val="0"/>
              </a:spcAft>
              <a:defRPr>
                <a:solidFill>
                  <a:schemeClr val="tx1"/>
                </a:solidFill>
                <a:latin typeface="Arial" charset="0"/>
              </a:defRPr>
            </a:lvl6pPr>
            <a:lvl7pPr marL="2912339" indent="-224027" defTabSz="894548" eaLnBrk="0" fontAlgn="base" hangingPunct="0">
              <a:spcBef>
                <a:spcPct val="0"/>
              </a:spcBef>
              <a:spcAft>
                <a:spcPct val="0"/>
              </a:spcAft>
              <a:defRPr>
                <a:solidFill>
                  <a:schemeClr val="tx1"/>
                </a:solidFill>
                <a:latin typeface="Arial" charset="0"/>
              </a:defRPr>
            </a:lvl7pPr>
            <a:lvl8pPr marL="3360391" indent="-224027" defTabSz="894548" eaLnBrk="0" fontAlgn="base" hangingPunct="0">
              <a:spcBef>
                <a:spcPct val="0"/>
              </a:spcBef>
              <a:spcAft>
                <a:spcPct val="0"/>
              </a:spcAft>
              <a:defRPr>
                <a:solidFill>
                  <a:schemeClr val="tx1"/>
                </a:solidFill>
                <a:latin typeface="Arial" charset="0"/>
              </a:defRPr>
            </a:lvl8pPr>
            <a:lvl9pPr marL="3808443" indent="-224027" defTabSz="894548" eaLnBrk="0" fontAlgn="base" hangingPunct="0">
              <a:spcBef>
                <a:spcPct val="0"/>
              </a:spcBef>
              <a:spcAft>
                <a:spcPct val="0"/>
              </a:spcAft>
              <a:defRPr>
                <a:solidFill>
                  <a:schemeClr val="tx1"/>
                </a:solidFill>
                <a:latin typeface="Arial" charset="0"/>
              </a:defRPr>
            </a:lvl9pPr>
          </a:lstStyle>
          <a:p>
            <a:pPr eaLnBrk="1" hangingPunct="1"/>
            <a:fld id="{603DEB20-D6D0-4B0D-8371-4E139B841ACC}" type="slidenum">
              <a:rPr lang="en-US" smtClean="0"/>
              <a:pPr eaLnBrk="1" hangingPunct="1"/>
              <a:t>6</a:t>
            </a:fld>
            <a:endParaRPr lang="en-US" smtClean="0"/>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xfrm>
            <a:off x="888971" y="4716086"/>
            <a:ext cx="4884802" cy="4467156"/>
          </a:xfrm>
          <a:noFill/>
        </p:spPr>
        <p:txBody>
          <a:bodyPr/>
          <a:lstStyle/>
          <a:p>
            <a:pPr eaLnBrk="1" hangingPunct="1"/>
            <a:r>
              <a:rPr lang="en-US" dirty="0" smtClean="0"/>
              <a:t>After gaining an</a:t>
            </a:r>
            <a:r>
              <a:rPr lang="en-US" baseline="0" dirty="0" smtClean="0"/>
              <a:t> understanding of the company, assessing general control processes and identifying key functional activities and prospective risks, the exam team is asked to identify and assess risks inherent to each key activity. This is done by requiring the team to identify “what can go wrong” for each key activity. As various components of key activities are often outsourced to service providers (TPAs, MGAs, custodians, etc.), this includes the identification of risks emerging from the use of those service providers. Once significant risks are identified, they are then assessed on a likelihood of occurrence and magnitude of impact scale. The risks identified by the exam team can then be compared back to a list of common critical risks that are to be considered for each exam, which are listed on the slide. </a:t>
            </a:r>
            <a:endParaRPr lang="en-US" dirty="0" smtClean="0"/>
          </a:p>
        </p:txBody>
      </p:sp>
    </p:spTree>
    <p:extLst>
      <p:ext uri="{BB962C8B-B14F-4D97-AF65-F5344CB8AC3E}">
        <p14:creationId xmlns:p14="http://schemas.microsoft.com/office/powerpoint/2010/main" val="2876288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primary tool that examiners use to document consideration of each identified risk is a risk</a:t>
            </a:r>
            <a:r>
              <a:rPr lang="en-US" baseline="0" dirty="0" smtClean="0"/>
              <a:t> assessment matrix. While you won’t be able to see all the detail on the matrix in this slide, it is important to note that the matrix documents assessments and conclusions related to of each of the seven phases of the exam for each significant identified risk. Thus, the matrix is the central document used to demonstrate consideration of each key activity.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7</a:t>
            </a:fld>
            <a:endParaRPr lang="en-US"/>
          </a:p>
        </p:txBody>
      </p:sp>
    </p:spTree>
    <p:extLst>
      <p:ext uri="{BB962C8B-B14F-4D97-AF65-F5344CB8AC3E}">
        <p14:creationId xmlns:p14="http://schemas.microsoft.com/office/powerpoint/2010/main" val="2298830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r>
              <a:rPr lang="en-US" dirty="0" smtClean="0"/>
              <a:t>After specific</a:t>
            </a:r>
            <a:r>
              <a:rPr lang="en-US" baseline="0" dirty="0" smtClean="0"/>
              <a:t> risks are identified, assessed, and placed upon the risk matrix, the exam team is asked to identify and assess controls that the insurer has put in place to mitigate the risks. The examiner utilizes the understanding of general control processes and the audit function gained in Phase 1 of the exam to assist in identifying specific controls in place to mitigate a particular risk. After the controls are identified, the exam team is required to briefly document its understanding of the controls in that area.</a:t>
            </a:r>
          </a:p>
          <a:p>
            <a:endParaRPr lang="en-US" baseline="0" dirty="0" smtClean="0"/>
          </a:p>
          <a:p>
            <a:r>
              <a:rPr lang="en-US" baseline="0" dirty="0" smtClean="0"/>
              <a:t>After the exam team documents its understanding of controls for a particular risk, the team must determine whether the controls appear to be designed appropriately to mitigate the risk. If the design is found to </a:t>
            </a:r>
            <a:r>
              <a:rPr lang="en-US" baseline="0" smtClean="0"/>
              <a:t>be ineffective, </a:t>
            </a:r>
            <a:r>
              <a:rPr lang="en-US" baseline="0" dirty="0" smtClean="0"/>
              <a:t>a control deficiency is identified, the controls are assessed as weak in that area and the exam team moves on to Phase 4 to determine residual risk. However, if the controls do appear to be designed effectively, the exam team is required to test their operating effectiveness through observation, inspection of documents or other means to determine if they can be relied upon. If the controls are proven to be operating effectively, the exam team can assess controls as moderate or strong and use that evaluation to decrease residual risk and independent testing in Phases 4 and 5 of the exam. </a:t>
            </a:r>
            <a:endParaRPr lang="en-US" dirty="0" smtClean="0"/>
          </a:p>
        </p:txBody>
      </p:sp>
      <p:sp>
        <p:nvSpPr>
          <p:cNvPr id="72708" name="Footer Placeholder 3"/>
          <p:cNvSpPr>
            <a:spLocks noGrp="1"/>
          </p:cNvSpPr>
          <p:nvPr>
            <p:ph type="ftr" sz="quarter" idx="4"/>
          </p:nvPr>
        </p:nvSpPr>
        <p:spPr>
          <a:noFill/>
        </p:spPr>
        <p:txBody>
          <a:bodyPr/>
          <a:lstStyle>
            <a:lvl1pPr defTabSz="894548" eaLnBrk="0" hangingPunct="0">
              <a:defRPr>
                <a:solidFill>
                  <a:schemeClr val="tx1"/>
                </a:solidFill>
                <a:latin typeface="Arial" charset="0"/>
              </a:defRPr>
            </a:lvl1pPr>
            <a:lvl2pPr marL="728084" indent="-280033" defTabSz="894548" eaLnBrk="0" hangingPunct="0">
              <a:defRPr>
                <a:solidFill>
                  <a:schemeClr val="tx1"/>
                </a:solidFill>
                <a:latin typeface="Arial" charset="0"/>
              </a:defRPr>
            </a:lvl2pPr>
            <a:lvl3pPr marL="1120130" indent="-224027" defTabSz="894548" eaLnBrk="0" hangingPunct="0">
              <a:defRPr>
                <a:solidFill>
                  <a:schemeClr val="tx1"/>
                </a:solidFill>
                <a:latin typeface="Arial" charset="0"/>
              </a:defRPr>
            </a:lvl3pPr>
            <a:lvl4pPr marL="1568183" indent="-224027" defTabSz="894548" eaLnBrk="0" hangingPunct="0">
              <a:defRPr>
                <a:solidFill>
                  <a:schemeClr val="tx1"/>
                </a:solidFill>
                <a:latin typeface="Arial" charset="0"/>
              </a:defRPr>
            </a:lvl4pPr>
            <a:lvl5pPr marL="2016236" indent="-224027" defTabSz="894548" eaLnBrk="0" hangingPunct="0">
              <a:defRPr>
                <a:solidFill>
                  <a:schemeClr val="tx1"/>
                </a:solidFill>
                <a:latin typeface="Arial" charset="0"/>
              </a:defRPr>
            </a:lvl5pPr>
            <a:lvl6pPr marL="2464287" indent="-224027" defTabSz="894548" eaLnBrk="0" fontAlgn="base" hangingPunct="0">
              <a:spcBef>
                <a:spcPct val="0"/>
              </a:spcBef>
              <a:spcAft>
                <a:spcPct val="0"/>
              </a:spcAft>
              <a:defRPr>
                <a:solidFill>
                  <a:schemeClr val="tx1"/>
                </a:solidFill>
                <a:latin typeface="Arial" charset="0"/>
              </a:defRPr>
            </a:lvl6pPr>
            <a:lvl7pPr marL="2912339" indent="-224027" defTabSz="894548" eaLnBrk="0" fontAlgn="base" hangingPunct="0">
              <a:spcBef>
                <a:spcPct val="0"/>
              </a:spcBef>
              <a:spcAft>
                <a:spcPct val="0"/>
              </a:spcAft>
              <a:defRPr>
                <a:solidFill>
                  <a:schemeClr val="tx1"/>
                </a:solidFill>
                <a:latin typeface="Arial" charset="0"/>
              </a:defRPr>
            </a:lvl7pPr>
            <a:lvl8pPr marL="3360391" indent="-224027" defTabSz="894548" eaLnBrk="0" fontAlgn="base" hangingPunct="0">
              <a:spcBef>
                <a:spcPct val="0"/>
              </a:spcBef>
              <a:spcAft>
                <a:spcPct val="0"/>
              </a:spcAft>
              <a:defRPr>
                <a:solidFill>
                  <a:schemeClr val="tx1"/>
                </a:solidFill>
                <a:latin typeface="Arial" charset="0"/>
              </a:defRPr>
            </a:lvl8pPr>
            <a:lvl9pPr marL="3808443" indent="-224027" defTabSz="894548"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9" name="Slide Number Placeholder 4"/>
          <p:cNvSpPr>
            <a:spLocks noGrp="1"/>
          </p:cNvSpPr>
          <p:nvPr>
            <p:ph type="sldNum" sz="quarter" idx="5"/>
          </p:nvPr>
        </p:nvSpPr>
        <p:spPr>
          <a:noFill/>
        </p:spPr>
        <p:txBody>
          <a:bodyPr/>
          <a:lstStyle>
            <a:lvl1pPr defTabSz="894548" eaLnBrk="0" hangingPunct="0">
              <a:defRPr>
                <a:solidFill>
                  <a:schemeClr val="tx1"/>
                </a:solidFill>
                <a:latin typeface="Arial" charset="0"/>
              </a:defRPr>
            </a:lvl1pPr>
            <a:lvl2pPr marL="728084" indent="-280033" defTabSz="894548" eaLnBrk="0" hangingPunct="0">
              <a:defRPr>
                <a:solidFill>
                  <a:schemeClr val="tx1"/>
                </a:solidFill>
                <a:latin typeface="Arial" charset="0"/>
              </a:defRPr>
            </a:lvl2pPr>
            <a:lvl3pPr marL="1120130" indent="-224027" defTabSz="894548" eaLnBrk="0" hangingPunct="0">
              <a:defRPr>
                <a:solidFill>
                  <a:schemeClr val="tx1"/>
                </a:solidFill>
                <a:latin typeface="Arial" charset="0"/>
              </a:defRPr>
            </a:lvl3pPr>
            <a:lvl4pPr marL="1568183" indent="-224027" defTabSz="894548" eaLnBrk="0" hangingPunct="0">
              <a:defRPr>
                <a:solidFill>
                  <a:schemeClr val="tx1"/>
                </a:solidFill>
                <a:latin typeface="Arial" charset="0"/>
              </a:defRPr>
            </a:lvl4pPr>
            <a:lvl5pPr marL="2016236" indent="-224027" defTabSz="894548" eaLnBrk="0" hangingPunct="0">
              <a:defRPr>
                <a:solidFill>
                  <a:schemeClr val="tx1"/>
                </a:solidFill>
                <a:latin typeface="Arial" charset="0"/>
              </a:defRPr>
            </a:lvl5pPr>
            <a:lvl6pPr marL="2464287" indent="-224027" defTabSz="894548" eaLnBrk="0" fontAlgn="base" hangingPunct="0">
              <a:spcBef>
                <a:spcPct val="0"/>
              </a:spcBef>
              <a:spcAft>
                <a:spcPct val="0"/>
              </a:spcAft>
              <a:defRPr>
                <a:solidFill>
                  <a:schemeClr val="tx1"/>
                </a:solidFill>
                <a:latin typeface="Arial" charset="0"/>
              </a:defRPr>
            </a:lvl6pPr>
            <a:lvl7pPr marL="2912339" indent="-224027" defTabSz="894548" eaLnBrk="0" fontAlgn="base" hangingPunct="0">
              <a:spcBef>
                <a:spcPct val="0"/>
              </a:spcBef>
              <a:spcAft>
                <a:spcPct val="0"/>
              </a:spcAft>
              <a:defRPr>
                <a:solidFill>
                  <a:schemeClr val="tx1"/>
                </a:solidFill>
                <a:latin typeface="Arial" charset="0"/>
              </a:defRPr>
            </a:lvl7pPr>
            <a:lvl8pPr marL="3360391" indent="-224027" defTabSz="894548" eaLnBrk="0" fontAlgn="base" hangingPunct="0">
              <a:spcBef>
                <a:spcPct val="0"/>
              </a:spcBef>
              <a:spcAft>
                <a:spcPct val="0"/>
              </a:spcAft>
              <a:defRPr>
                <a:solidFill>
                  <a:schemeClr val="tx1"/>
                </a:solidFill>
                <a:latin typeface="Arial" charset="0"/>
              </a:defRPr>
            </a:lvl8pPr>
            <a:lvl9pPr marL="3808443" indent="-224027" defTabSz="894548" eaLnBrk="0" fontAlgn="base" hangingPunct="0">
              <a:spcBef>
                <a:spcPct val="0"/>
              </a:spcBef>
              <a:spcAft>
                <a:spcPct val="0"/>
              </a:spcAft>
              <a:defRPr>
                <a:solidFill>
                  <a:schemeClr val="tx1"/>
                </a:solidFill>
                <a:latin typeface="Arial" charset="0"/>
              </a:defRPr>
            </a:lvl9pPr>
          </a:lstStyle>
          <a:p>
            <a:pPr eaLnBrk="1" hangingPunct="1"/>
            <a:fld id="{17175FFD-5BB1-462A-84C8-B4D3D5CD475F}" type="slidenum">
              <a:rPr lang="en-US" smtClean="0"/>
              <a:pPr eaLnBrk="1" hangingPunct="1"/>
              <a:t>8</a:t>
            </a:fld>
            <a:endParaRPr lang="en-US" smtClean="0"/>
          </a:p>
        </p:txBody>
      </p:sp>
    </p:spTree>
    <p:extLst>
      <p:ext uri="{BB962C8B-B14F-4D97-AF65-F5344CB8AC3E}">
        <p14:creationId xmlns:p14="http://schemas.microsoft.com/office/powerpoint/2010/main" val="932738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372DB-75BC-4893-8F08-ADBF4E7F1423}" type="slidenum">
              <a:rPr lang="en-US"/>
              <a:pPr/>
              <a:t>9</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dirty="0" smtClean="0"/>
              <a:t>At the conclusion of the risk-focused exam, the assessments of various control functions and concerns regarding</a:t>
            </a:r>
            <a:r>
              <a:rPr lang="en-US" baseline="0" dirty="0" smtClean="0"/>
              <a:t> deficiencies identified are communicated to both the company and internally within the department for follow-up and monitoring. The internal communications amongst regulators are ultimately incorporated into the Insurer Profile Summary, which is a centralized document used in our system to summarize the ongoing monitoring efforts for a particular insurer. If specific concerns are identified regarding internal controls, risk management or any of the other significant functions of an insurer, they are followed-up on through the U.S. financial analysis process, which is performed on a quarterly basis. Communication and coordination between the onsite exam process and the off-site analysis process ensures that control-related issues are adequately addressed through the U.S. system. </a:t>
            </a:r>
            <a:endParaRPr lang="en-US" dirty="0"/>
          </a:p>
        </p:txBody>
      </p:sp>
    </p:spTree>
    <p:extLst>
      <p:ext uri="{BB962C8B-B14F-4D97-AF65-F5344CB8AC3E}">
        <p14:creationId xmlns:p14="http://schemas.microsoft.com/office/powerpoint/2010/main" val="2937164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7" name="Picture 7" descr="working_master_mediu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1665" y="6140288"/>
            <a:ext cx="1060731" cy="6288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0C969BC4-502E-4E71-B58A-920F70BD8FD7}" type="datetime1">
              <a:rPr lang="en-US" smtClean="0"/>
              <a:t>11/17/2014</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89E4B161-88D9-450A-8EB4-9D342B18C89A}" type="datetime1">
              <a:rPr lang="en-US" smtClean="0"/>
              <a:t>11/17/2014</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8200" y="1600200"/>
            <a:ext cx="7848600" cy="4525963"/>
          </a:xfrm>
        </p:spPr>
        <p:txBody>
          <a:bodyPr/>
          <a:lstStyle>
            <a:lvl1pPr>
              <a:defRPr sz="32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823233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DC990DB3-696F-4966-BAE3-2A6DB612B285}" type="datetime1">
              <a:rPr lang="en-US" smtClean="0"/>
              <a:t>11/17/2014</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7662A3CD-BAFB-48D1-B353-0F287EFB884B}" type="datetime1">
              <a:rPr lang="en-US" smtClean="0"/>
              <a:t>11/17/2014</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E5B9797C-E0D7-4AFE-913D-35D004723FC4}" type="datetime1">
              <a:rPr lang="en-US" smtClean="0"/>
              <a:t>11/17/2014</a:t>
            </a:fld>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fld id="{36877D38-45C5-460A-AB63-F2DF809CB23A}" type="datetime1">
              <a:rPr lang="en-US" smtClean="0"/>
              <a:t>11/17/2014</a:t>
            </a:fld>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5" name="Slide Number Placeholder 4"/>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EC633C2A-AA9B-454B-987F-A9D46A0DFCD5}" type="datetime1">
              <a:rPr lang="en-US" smtClean="0"/>
              <a:t>11/17/2014</a:t>
            </a:fld>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F6278B2B-8598-464B-BDB5-0AB8BCC549DC}" type="datetime1">
              <a:rPr lang="en-US" smtClean="0"/>
              <a:t>11/17/2014</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3C13C1D7-8166-4557-A1A2-594959CA57DA}" type="datetime1">
              <a:rPr lang="en-US" smtClean="0"/>
              <a:t>11/17/2014</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‹Nº›</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7" descr="working_master_medium"/>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59432" y="6172200"/>
            <a:ext cx="1060731" cy="62880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Hoja_de_c_lculo_de_Microsoft_Excel_97-20031.xls"/><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mtClean="0"/>
              <a:t>NAIC </a:t>
            </a:r>
            <a:r>
              <a:rPr lang="en-US" dirty="0" smtClean="0"/>
              <a:t>Review of ERM &amp; Internal Controls</a:t>
            </a:r>
            <a:endParaRPr lang="en-US" dirty="0"/>
          </a:p>
        </p:txBody>
      </p:sp>
      <p:sp>
        <p:nvSpPr>
          <p:cNvPr id="4" name="Subtitle 3"/>
          <p:cNvSpPr>
            <a:spLocks noGrp="1"/>
          </p:cNvSpPr>
          <p:nvPr>
            <p:ph type="subTitle" idx="1"/>
          </p:nvPr>
        </p:nvSpPr>
        <p:spPr/>
        <p:txBody>
          <a:bodyPr/>
          <a:lstStyle/>
          <a:p>
            <a:r>
              <a:rPr lang="en-US" dirty="0" smtClean="0"/>
              <a:t>David </a:t>
            </a:r>
            <a:r>
              <a:rPr lang="en-US" dirty="0" err="1" smtClean="0"/>
              <a:t>Altmaier</a:t>
            </a:r>
            <a:endParaRPr lang="en-US" dirty="0"/>
          </a:p>
          <a:p>
            <a:r>
              <a:rPr lang="en-US" dirty="0" smtClean="0"/>
              <a:t>Florida Office of Insurance Regulation</a:t>
            </a:r>
            <a:endParaRPr lang="en-US" dirty="0"/>
          </a:p>
        </p:txBody>
      </p:sp>
    </p:spTree>
    <p:extLst>
      <p:ext uri="{BB962C8B-B14F-4D97-AF65-F5344CB8AC3E}">
        <p14:creationId xmlns:p14="http://schemas.microsoft.com/office/powerpoint/2010/main" val="1169524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Development of the Risk Management and Own Risk &amp; Solvency Assessment Model Act</a:t>
            </a:r>
          </a:p>
          <a:p>
            <a:pPr lvl="1"/>
            <a:r>
              <a:rPr lang="en-US" dirty="0" smtClean="0"/>
              <a:t>Requires large insurers to maintain an effective risk management function</a:t>
            </a:r>
          </a:p>
          <a:p>
            <a:pPr lvl="1"/>
            <a:r>
              <a:rPr lang="en-US" dirty="0" smtClean="0"/>
              <a:t>Requires large insurers to perform an Own Risk and Solvency Assessment (ORSA) and report results annually to regulators</a:t>
            </a:r>
          </a:p>
          <a:p>
            <a:pPr lvl="2"/>
            <a:r>
              <a:rPr lang="en-US" dirty="0" smtClean="0"/>
              <a:t>Section 1 – Risk Management Framework</a:t>
            </a:r>
          </a:p>
          <a:p>
            <a:pPr lvl="2"/>
            <a:r>
              <a:rPr lang="en-US" dirty="0" smtClean="0"/>
              <a:t>Section 2 – Assessment of Risk Exposures</a:t>
            </a:r>
          </a:p>
          <a:p>
            <a:pPr lvl="2"/>
            <a:r>
              <a:rPr lang="en-US" dirty="0" smtClean="0"/>
              <a:t>Section 3 – Group Risk Capital and Prospective Solvency Assessment</a:t>
            </a:r>
          </a:p>
          <a:p>
            <a:pPr lvl="1"/>
            <a:r>
              <a:rPr lang="en-US" dirty="0" smtClean="0"/>
              <a:t>Effective 1/1/2015</a:t>
            </a:r>
            <a:endParaRPr lang="en-US" dirty="0"/>
          </a:p>
        </p:txBody>
      </p:sp>
      <p:sp>
        <p:nvSpPr>
          <p:cNvPr id="2" name="Title 1"/>
          <p:cNvSpPr>
            <a:spLocks noGrp="1"/>
          </p:cNvSpPr>
          <p:nvPr>
            <p:ph type="title"/>
          </p:nvPr>
        </p:nvSpPr>
        <p:spPr/>
        <p:txBody>
          <a:bodyPr/>
          <a:lstStyle/>
          <a:p>
            <a:r>
              <a:rPr lang="en-US" dirty="0" smtClean="0"/>
              <a:t>U.S. ERM Requirements</a:t>
            </a:r>
            <a:endParaRPr lang="en-US" dirty="0"/>
          </a:p>
        </p:txBody>
      </p:sp>
    </p:spTree>
    <p:extLst>
      <p:ext uri="{BB962C8B-B14F-4D97-AF65-F5344CB8AC3E}">
        <p14:creationId xmlns:p14="http://schemas.microsoft.com/office/powerpoint/2010/main" val="71024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Insurers required to select an “Appointed Actuary” that meets suitability standards</a:t>
            </a:r>
          </a:p>
          <a:p>
            <a:r>
              <a:rPr lang="en-US" dirty="0" smtClean="0"/>
              <a:t>Appointed actuary required to annually present results of actuarial analysis to BOD </a:t>
            </a:r>
          </a:p>
          <a:p>
            <a:r>
              <a:rPr lang="en-US" dirty="0" smtClean="0"/>
              <a:t>Appointed </a:t>
            </a:r>
            <a:r>
              <a:rPr lang="en-US" dirty="0"/>
              <a:t>actuary required to provide an </a:t>
            </a:r>
            <a:r>
              <a:rPr lang="en-US" dirty="0" smtClean="0"/>
              <a:t>annual opinion </a:t>
            </a:r>
            <a:r>
              <a:rPr lang="en-US" dirty="0"/>
              <a:t>on </a:t>
            </a:r>
            <a:r>
              <a:rPr lang="en-US" dirty="0" smtClean="0"/>
              <a:t>the adequacy of loss reserves</a:t>
            </a:r>
            <a:endParaRPr lang="en-US" dirty="0"/>
          </a:p>
          <a:p>
            <a:endParaRPr lang="en-US" dirty="0"/>
          </a:p>
        </p:txBody>
      </p:sp>
      <p:sp>
        <p:nvSpPr>
          <p:cNvPr id="3" name="Title 2"/>
          <p:cNvSpPr>
            <a:spLocks noGrp="1"/>
          </p:cNvSpPr>
          <p:nvPr>
            <p:ph type="title"/>
          </p:nvPr>
        </p:nvSpPr>
        <p:spPr/>
        <p:txBody>
          <a:bodyPr/>
          <a:lstStyle/>
          <a:p>
            <a:r>
              <a:rPr lang="en-US" dirty="0" smtClean="0"/>
              <a:t>Actuarial Function Requirements</a:t>
            </a:r>
            <a:endParaRPr lang="en-US" dirty="0"/>
          </a:p>
        </p:txBody>
      </p:sp>
    </p:spTree>
    <p:extLst>
      <p:ext uri="{BB962C8B-B14F-4D97-AF65-F5344CB8AC3E}">
        <p14:creationId xmlns:p14="http://schemas.microsoft.com/office/powerpoint/2010/main" val="4253138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Enhancements covered yesterday will impact U.S. oversight of these areas:</a:t>
            </a:r>
          </a:p>
          <a:p>
            <a:pPr lvl="1"/>
            <a:r>
              <a:rPr lang="en-US" dirty="0" smtClean="0"/>
              <a:t>IA function requirement for large insurers</a:t>
            </a:r>
          </a:p>
          <a:p>
            <a:pPr lvl="1"/>
            <a:r>
              <a:rPr lang="en-US" dirty="0" smtClean="0"/>
              <a:t>Additional information on functions to be provided in the Corporate Governance Annual Disclosure:</a:t>
            </a:r>
          </a:p>
          <a:p>
            <a:pPr lvl="2"/>
            <a:r>
              <a:rPr lang="en-US" dirty="0" smtClean="0"/>
              <a:t>Risk management processes</a:t>
            </a:r>
          </a:p>
          <a:p>
            <a:pPr lvl="2"/>
            <a:r>
              <a:rPr lang="en-US" dirty="0" smtClean="0"/>
              <a:t>Actuarial Function</a:t>
            </a:r>
          </a:p>
          <a:p>
            <a:pPr lvl="2"/>
            <a:r>
              <a:rPr lang="en-US" dirty="0" smtClean="0"/>
              <a:t>Compliance Function</a:t>
            </a:r>
          </a:p>
          <a:p>
            <a:pPr lvl="2"/>
            <a:r>
              <a:rPr lang="en-US" dirty="0" smtClean="0"/>
              <a:t>Financial reporting/internal auditing</a:t>
            </a:r>
          </a:p>
          <a:p>
            <a:pPr lvl="2"/>
            <a:endParaRPr lang="en-US" dirty="0"/>
          </a:p>
        </p:txBody>
      </p:sp>
      <p:sp>
        <p:nvSpPr>
          <p:cNvPr id="3" name="Title 2"/>
          <p:cNvSpPr>
            <a:spLocks noGrp="1"/>
          </p:cNvSpPr>
          <p:nvPr>
            <p:ph type="title"/>
          </p:nvPr>
        </p:nvSpPr>
        <p:spPr/>
        <p:txBody>
          <a:bodyPr>
            <a:normAutofit fontScale="90000"/>
          </a:bodyPr>
          <a:lstStyle/>
          <a:p>
            <a:r>
              <a:rPr lang="en-US" dirty="0" smtClean="0"/>
              <a:t>Corporate Governance Enhancements</a:t>
            </a:r>
            <a:endParaRPr lang="en-US" dirty="0"/>
          </a:p>
        </p:txBody>
      </p:sp>
    </p:spTree>
    <p:extLst>
      <p:ext uri="{BB962C8B-B14F-4D97-AF65-F5344CB8AC3E}">
        <p14:creationId xmlns:p14="http://schemas.microsoft.com/office/powerpoint/2010/main" val="1974969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jenson\AppData\Local\Microsoft\Windows\Temporary Internet Files\Content.IE5\JZ329LI1\MC900431560[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29000" y="2895600"/>
            <a:ext cx="2285714" cy="228571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2" name="Title 1"/>
          <p:cNvSpPr>
            <a:spLocks noGrp="1"/>
          </p:cNvSpPr>
          <p:nvPr>
            <p:ph type="title"/>
          </p:nvPr>
        </p:nvSpPr>
        <p:spPr/>
        <p:txBody>
          <a:bodyPr/>
          <a:lstStyle/>
          <a:p>
            <a:r>
              <a:rPr lang="en-US" dirty="0"/>
              <a:t>Q</a:t>
            </a:r>
            <a:r>
              <a:rPr lang="en-US" dirty="0" smtClean="0"/>
              <a:t>uestions</a:t>
            </a:r>
            <a:endParaRPr lang="en-US" dirty="0"/>
          </a:p>
        </p:txBody>
      </p:sp>
    </p:spTree>
    <p:extLst>
      <p:ext uri="{BB962C8B-B14F-4D97-AF65-F5344CB8AC3E}">
        <p14:creationId xmlns:p14="http://schemas.microsoft.com/office/powerpoint/2010/main" val="1038805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Control function</a:t>
            </a:r>
          </a:p>
          <a:p>
            <a:r>
              <a:rPr lang="en-US" dirty="0" smtClean="0"/>
              <a:t>ERM function</a:t>
            </a:r>
          </a:p>
          <a:p>
            <a:r>
              <a:rPr lang="en-US" dirty="0" smtClean="0"/>
              <a:t>Compliance function</a:t>
            </a:r>
          </a:p>
          <a:p>
            <a:r>
              <a:rPr lang="en-US" dirty="0" smtClean="0"/>
              <a:t>Actuarial function</a:t>
            </a:r>
          </a:p>
          <a:p>
            <a:r>
              <a:rPr lang="en-US" dirty="0" smtClean="0"/>
              <a:t>Internal audit function</a:t>
            </a:r>
          </a:p>
          <a:p>
            <a:r>
              <a:rPr lang="en-US" dirty="0" smtClean="0"/>
              <a:t>Outsourcing </a:t>
            </a:r>
            <a:endParaRPr lang="en-US" dirty="0"/>
          </a:p>
        </p:txBody>
      </p:sp>
      <p:sp>
        <p:nvSpPr>
          <p:cNvPr id="3" name="Title 2"/>
          <p:cNvSpPr>
            <a:spLocks noGrp="1"/>
          </p:cNvSpPr>
          <p:nvPr>
            <p:ph type="title"/>
          </p:nvPr>
        </p:nvSpPr>
        <p:spPr/>
        <p:txBody>
          <a:bodyPr/>
          <a:lstStyle/>
          <a:p>
            <a:r>
              <a:rPr lang="en-US" dirty="0" smtClean="0"/>
              <a:t>ICP 8 Topics</a:t>
            </a:r>
            <a:endParaRPr lang="en-US" dirty="0"/>
          </a:p>
        </p:txBody>
      </p:sp>
      <p:sp>
        <p:nvSpPr>
          <p:cNvPr id="4" name="Right Brace 3"/>
          <p:cNvSpPr/>
          <p:nvPr/>
        </p:nvSpPr>
        <p:spPr>
          <a:xfrm>
            <a:off x="3962400" y="2717631"/>
            <a:ext cx="1524000" cy="2590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5715000" y="3507346"/>
            <a:ext cx="2667000" cy="1015663"/>
          </a:xfrm>
          <a:prstGeom prst="rect">
            <a:avLst/>
          </a:prstGeom>
          <a:noFill/>
        </p:spPr>
        <p:txBody>
          <a:bodyPr wrap="square" rtlCol="0">
            <a:spAutoFit/>
          </a:bodyPr>
          <a:lstStyle/>
          <a:p>
            <a:pPr algn="ctr"/>
            <a:r>
              <a:rPr lang="en-US" sz="2000" b="1" dirty="0" smtClean="0"/>
              <a:t>Primarily Addressed </a:t>
            </a:r>
            <a:r>
              <a:rPr lang="en-US" sz="2000" b="1" dirty="0"/>
              <a:t>T</a:t>
            </a:r>
            <a:r>
              <a:rPr lang="en-US" sz="2000" b="1" dirty="0" smtClean="0"/>
              <a:t>hrough Risk-Focused </a:t>
            </a:r>
            <a:r>
              <a:rPr lang="en-US" sz="2000" b="1" dirty="0"/>
              <a:t>E</a:t>
            </a:r>
            <a:r>
              <a:rPr lang="en-US" sz="2000" b="1" dirty="0" smtClean="0"/>
              <a:t>xaminations</a:t>
            </a:r>
            <a:endParaRPr lang="en-US" sz="2000" b="1" dirty="0"/>
          </a:p>
        </p:txBody>
      </p:sp>
    </p:spTree>
    <p:extLst>
      <p:ext uri="{BB962C8B-B14F-4D97-AF65-F5344CB8AC3E}">
        <p14:creationId xmlns:p14="http://schemas.microsoft.com/office/powerpoint/2010/main" val="1319071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Risk-Focused Exams</a:t>
            </a:r>
          </a:p>
        </p:txBody>
      </p:sp>
      <p:sp>
        <p:nvSpPr>
          <p:cNvPr id="12291" name="Rectangle 3"/>
          <p:cNvSpPr>
            <a:spLocks noGrp="1" noChangeArrowheads="1"/>
          </p:cNvSpPr>
          <p:nvPr>
            <p:ph idx="1"/>
          </p:nvPr>
        </p:nvSpPr>
        <p:spPr/>
        <p:txBody>
          <a:bodyPr>
            <a:normAutofit fontScale="92500"/>
          </a:bodyPr>
          <a:lstStyle/>
          <a:p>
            <a:r>
              <a:rPr lang="en-US" dirty="0" smtClean="0"/>
              <a:t>Performed at least once every 5 years on all U.S. insurers</a:t>
            </a:r>
          </a:p>
          <a:p>
            <a:pPr lvl="1"/>
            <a:r>
              <a:rPr lang="en-US" dirty="0" smtClean="0"/>
              <a:t>Frequency varies according to risk level</a:t>
            </a:r>
          </a:p>
          <a:p>
            <a:r>
              <a:rPr lang="en-US" dirty="0" smtClean="0"/>
              <a:t>Focus on the ability of company controls and processes to limit current and prospective solvency risk</a:t>
            </a:r>
          </a:p>
          <a:p>
            <a:r>
              <a:rPr lang="en-US" dirty="0" smtClean="0"/>
              <a:t>Include a review of corporate governance and ERM processes </a:t>
            </a:r>
          </a:p>
          <a:p>
            <a:r>
              <a:rPr lang="en-US" dirty="0" smtClean="0"/>
              <a:t>Findings and recommendations communicate to company and internally to assist in ongoing monitoring process</a:t>
            </a:r>
          </a:p>
        </p:txBody>
      </p:sp>
    </p:spTree>
    <p:extLst>
      <p:ext uri="{BB962C8B-B14F-4D97-AF65-F5344CB8AC3E}">
        <p14:creationId xmlns:p14="http://schemas.microsoft.com/office/powerpoint/2010/main" val="20572371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Risk-Focused Exams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7141" y="1981200"/>
            <a:ext cx="7247543" cy="4190397"/>
          </a:xfrm>
          <a:prstGeom prst="rect">
            <a:avLst/>
          </a:prstGeom>
        </p:spPr>
      </p:pic>
    </p:spTree>
    <p:extLst>
      <p:ext uri="{BB962C8B-B14F-4D97-AF65-F5344CB8AC3E}">
        <p14:creationId xmlns:p14="http://schemas.microsoft.com/office/powerpoint/2010/main" val="25560224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Phase 1</a:t>
            </a:r>
          </a:p>
          <a:p>
            <a:pPr lvl="1"/>
            <a:r>
              <a:rPr lang="en-US" dirty="0"/>
              <a:t>Understanding the Company</a:t>
            </a:r>
          </a:p>
          <a:p>
            <a:pPr lvl="1"/>
            <a:r>
              <a:rPr lang="en-US" dirty="0"/>
              <a:t>Understanding the Corporate Governance </a:t>
            </a:r>
            <a:r>
              <a:rPr lang="en-US" dirty="0" smtClean="0"/>
              <a:t>Structure</a:t>
            </a:r>
          </a:p>
          <a:p>
            <a:pPr lvl="2"/>
            <a:r>
              <a:rPr lang="en-US" dirty="0" smtClean="0"/>
              <a:t>Assess oversight of control functions, risk-management function, compliance function &amp; actuarial function</a:t>
            </a:r>
          </a:p>
          <a:p>
            <a:pPr lvl="1"/>
            <a:r>
              <a:rPr lang="en-US" dirty="0" smtClean="0"/>
              <a:t>Assessing </a:t>
            </a:r>
            <a:r>
              <a:rPr lang="en-US" dirty="0"/>
              <a:t>the Adequacy of the Audit </a:t>
            </a:r>
            <a:r>
              <a:rPr lang="en-US" dirty="0" smtClean="0"/>
              <a:t>Function</a:t>
            </a:r>
          </a:p>
          <a:p>
            <a:pPr lvl="2"/>
            <a:r>
              <a:rPr lang="en-US" dirty="0" smtClean="0"/>
              <a:t>Includes assessment of internal audit activities</a:t>
            </a:r>
            <a:endParaRPr lang="en-US" dirty="0"/>
          </a:p>
          <a:p>
            <a:pPr lvl="1"/>
            <a:r>
              <a:rPr lang="en-US" dirty="0"/>
              <a:t>Identifying Key Functional Activities</a:t>
            </a:r>
          </a:p>
          <a:p>
            <a:pPr lvl="1"/>
            <a:r>
              <a:rPr lang="en-US" dirty="0"/>
              <a:t>Consideration of Prospective Risk</a:t>
            </a:r>
          </a:p>
          <a:p>
            <a:pPr lvl="1"/>
            <a:endParaRPr lang="en-US" dirty="0"/>
          </a:p>
        </p:txBody>
      </p:sp>
      <p:sp>
        <p:nvSpPr>
          <p:cNvPr id="3" name="Title 2"/>
          <p:cNvSpPr>
            <a:spLocks noGrp="1"/>
          </p:cNvSpPr>
          <p:nvPr>
            <p:ph type="title"/>
          </p:nvPr>
        </p:nvSpPr>
        <p:spPr/>
        <p:txBody>
          <a:bodyPr/>
          <a:lstStyle/>
          <a:p>
            <a:r>
              <a:rPr lang="en-US" dirty="0" smtClean="0"/>
              <a:t>Risk-Focused Exams</a:t>
            </a:r>
            <a:endParaRPr lang="en-US" dirty="0"/>
          </a:p>
        </p:txBody>
      </p:sp>
    </p:spTree>
    <p:extLst>
      <p:ext uri="{BB962C8B-B14F-4D97-AF65-F5344CB8AC3E}">
        <p14:creationId xmlns:p14="http://schemas.microsoft.com/office/powerpoint/2010/main" val="766683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en-US" dirty="0" smtClean="0"/>
              <a:t>Phase 2 – Identify and Assess Inherent Risk</a:t>
            </a:r>
          </a:p>
          <a:p>
            <a:pPr lvl="1"/>
            <a:r>
              <a:rPr lang="en-US" dirty="0" smtClean="0"/>
              <a:t>Ask “What can go wrong?” for each key activity</a:t>
            </a:r>
          </a:p>
          <a:p>
            <a:pPr lvl="2"/>
            <a:r>
              <a:rPr lang="en-US" dirty="0" smtClean="0"/>
              <a:t>Includes activities outsourced to a 3</a:t>
            </a:r>
            <a:r>
              <a:rPr lang="en-US" baseline="30000" dirty="0" smtClean="0"/>
              <a:t>rd</a:t>
            </a:r>
            <a:r>
              <a:rPr lang="en-US" dirty="0" smtClean="0"/>
              <a:t> party</a:t>
            </a:r>
          </a:p>
          <a:p>
            <a:pPr lvl="1"/>
            <a:r>
              <a:rPr lang="en-US" dirty="0" smtClean="0"/>
              <a:t>Assess Inherent Risk – Likelihood &amp; Impact</a:t>
            </a:r>
          </a:p>
          <a:p>
            <a:pPr lvl="1"/>
            <a:r>
              <a:rPr lang="en-US" dirty="0" smtClean="0"/>
              <a:t>Critical Risk Categories – serve as a double check</a:t>
            </a:r>
          </a:p>
          <a:p>
            <a:pPr lvl="2"/>
            <a:endParaRPr lang="en-US" dirty="0" smtClean="0"/>
          </a:p>
        </p:txBody>
      </p:sp>
      <p:sp>
        <p:nvSpPr>
          <p:cNvPr id="23554" name="Rectangle 2"/>
          <p:cNvSpPr>
            <a:spLocks noGrp="1" noChangeArrowheads="1"/>
          </p:cNvSpPr>
          <p:nvPr>
            <p:ph type="title"/>
          </p:nvPr>
        </p:nvSpPr>
        <p:spPr/>
        <p:txBody>
          <a:bodyPr>
            <a:normAutofit/>
          </a:bodyPr>
          <a:lstStyle/>
          <a:p>
            <a:r>
              <a:rPr lang="en-US" dirty="0" smtClean="0"/>
              <a:t>Risk-Focused Exams</a:t>
            </a:r>
          </a:p>
        </p:txBody>
      </p:sp>
      <p:sp>
        <p:nvSpPr>
          <p:cNvPr id="4" name="TextBox 3"/>
          <p:cNvSpPr txBox="1"/>
          <p:nvPr/>
        </p:nvSpPr>
        <p:spPr>
          <a:xfrm>
            <a:off x="860738" y="4648200"/>
            <a:ext cx="8001000" cy="2554545"/>
          </a:xfrm>
          <a:prstGeom prst="rect">
            <a:avLst/>
          </a:prstGeom>
          <a:noFill/>
        </p:spPr>
        <p:txBody>
          <a:bodyPr wrap="square" numCol="2" rtlCol="0">
            <a:spAutoFit/>
          </a:bodyPr>
          <a:lstStyle/>
          <a:p>
            <a:pPr marL="742950" lvl="1" indent="-285750">
              <a:buFont typeface="Arial" pitchFamily="34" charset="0"/>
              <a:buChar char="•"/>
            </a:pPr>
            <a:r>
              <a:rPr lang="en-US" sz="1600" dirty="0" smtClean="0">
                <a:solidFill>
                  <a:schemeClr val="tx2"/>
                </a:solidFill>
              </a:rPr>
              <a:t>Valuation/Impairment </a:t>
            </a:r>
            <a:r>
              <a:rPr lang="en-US" sz="1600" dirty="0">
                <a:solidFill>
                  <a:schemeClr val="tx2"/>
                </a:solidFill>
              </a:rPr>
              <a:t>of </a:t>
            </a:r>
            <a:r>
              <a:rPr lang="en-US" sz="1600" dirty="0" smtClean="0">
                <a:solidFill>
                  <a:schemeClr val="tx2"/>
                </a:solidFill>
              </a:rPr>
              <a:t>Complex Invested Assets</a:t>
            </a:r>
            <a:endParaRPr lang="en-US" sz="1600" dirty="0">
              <a:solidFill>
                <a:schemeClr val="tx2"/>
              </a:solidFill>
            </a:endParaRPr>
          </a:p>
          <a:p>
            <a:pPr marL="742950" lvl="1" indent="-285750">
              <a:buFont typeface="Arial" pitchFamily="34" charset="0"/>
              <a:buChar char="•"/>
            </a:pPr>
            <a:r>
              <a:rPr lang="en-US" sz="1600" dirty="0">
                <a:solidFill>
                  <a:schemeClr val="tx2"/>
                </a:solidFill>
              </a:rPr>
              <a:t>Liquidity </a:t>
            </a:r>
            <a:r>
              <a:rPr lang="en-US" sz="1600" dirty="0" smtClean="0">
                <a:solidFill>
                  <a:schemeClr val="tx2"/>
                </a:solidFill>
              </a:rPr>
              <a:t>Considerations</a:t>
            </a:r>
          </a:p>
          <a:p>
            <a:pPr marL="742950" lvl="1" indent="-285750">
              <a:buFont typeface="Arial" pitchFamily="34" charset="0"/>
              <a:buChar char="•"/>
            </a:pPr>
            <a:r>
              <a:rPr lang="en-US" sz="1600" dirty="0" smtClean="0">
                <a:solidFill>
                  <a:schemeClr val="tx2"/>
                </a:solidFill>
              </a:rPr>
              <a:t>Investment Strategy</a:t>
            </a:r>
          </a:p>
          <a:p>
            <a:pPr marL="742950" lvl="1" indent="-285750">
              <a:buFont typeface="Arial" pitchFamily="34" charset="0"/>
              <a:buChar char="•"/>
            </a:pPr>
            <a:r>
              <a:rPr lang="en-US" sz="1600" dirty="0" smtClean="0">
                <a:solidFill>
                  <a:schemeClr val="tx2"/>
                </a:solidFill>
              </a:rPr>
              <a:t>Adequacy of Reinsurance</a:t>
            </a:r>
          </a:p>
          <a:p>
            <a:pPr marL="742950" lvl="1" indent="-285750">
              <a:buFont typeface="Arial" pitchFamily="34" charset="0"/>
              <a:buChar char="•"/>
            </a:pPr>
            <a:r>
              <a:rPr lang="en-US" sz="1600" dirty="0" smtClean="0">
                <a:solidFill>
                  <a:schemeClr val="tx2"/>
                </a:solidFill>
              </a:rPr>
              <a:t>Reinsurance Reporting/</a:t>
            </a:r>
            <a:r>
              <a:rPr lang="en-US" sz="1600" dirty="0" err="1" smtClean="0">
                <a:solidFill>
                  <a:schemeClr val="tx2"/>
                </a:solidFill>
              </a:rPr>
              <a:t>Collectibility</a:t>
            </a:r>
            <a:endParaRPr lang="en-US" sz="1600" dirty="0" smtClean="0">
              <a:solidFill>
                <a:schemeClr val="tx2"/>
              </a:solidFill>
            </a:endParaRPr>
          </a:p>
          <a:p>
            <a:pPr marL="742950" lvl="1" indent="-285750">
              <a:buFont typeface="Arial" pitchFamily="34" charset="0"/>
              <a:buChar char="•"/>
            </a:pPr>
            <a:endParaRPr lang="en-US" sz="1600" dirty="0" smtClean="0">
              <a:solidFill>
                <a:schemeClr val="tx2"/>
              </a:solidFill>
            </a:endParaRPr>
          </a:p>
          <a:p>
            <a:pPr marL="742950" lvl="1" indent="-285750">
              <a:buFont typeface="Arial" pitchFamily="34" charset="0"/>
              <a:buChar char="•"/>
            </a:pPr>
            <a:endParaRPr lang="en-US" sz="1600" dirty="0">
              <a:solidFill>
                <a:schemeClr val="tx2"/>
              </a:solidFill>
            </a:endParaRPr>
          </a:p>
          <a:p>
            <a:pPr marL="742950" lvl="1" indent="-285750">
              <a:buFont typeface="Arial" pitchFamily="34" charset="0"/>
              <a:buChar char="•"/>
            </a:pPr>
            <a:endParaRPr lang="en-US" sz="1600" dirty="0" smtClean="0">
              <a:solidFill>
                <a:schemeClr val="tx2"/>
              </a:solidFill>
            </a:endParaRPr>
          </a:p>
          <a:p>
            <a:pPr marL="742950" lvl="1" indent="-285750">
              <a:buFont typeface="Arial" pitchFamily="34" charset="0"/>
              <a:buChar char="•"/>
            </a:pPr>
            <a:endParaRPr lang="en-US" sz="1600" dirty="0">
              <a:solidFill>
                <a:schemeClr val="tx2"/>
              </a:solidFill>
            </a:endParaRPr>
          </a:p>
          <a:p>
            <a:pPr marL="742950" lvl="1" indent="-285750">
              <a:buFont typeface="Arial" pitchFamily="34" charset="0"/>
              <a:buChar char="•"/>
            </a:pPr>
            <a:r>
              <a:rPr lang="en-US" sz="1600" dirty="0" smtClean="0">
                <a:solidFill>
                  <a:schemeClr val="tx2"/>
                </a:solidFill>
              </a:rPr>
              <a:t>Underwriting/Pricing Strategy</a:t>
            </a:r>
            <a:endParaRPr lang="en-US" sz="1600" dirty="0">
              <a:solidFill>
                <a:schemeClr val="tx2"/>
              </a:solidFill>
            </a:endParaRPr>
          </a:p>
          <a:p>
            <a:pPr marL="742950" lvl="1" indent="-285750">
              <a:buFont typeface="Arial" pitchFamily="34" charset="0"/>
              <a:buChar char="•"/>
            </a:pPr>
            <a:r>
              <a:rPr lang="en-US" sz="1600" dirty="0" smtClean="0">
                <a:solidFill>
                  <a:schemeClr val="tx2"/>
                </a:solidFill>
              </a:rPr>
              <a:t>Reserve Adequacy</a:t>
            </a:r>
            <a:endParaRPr lang="en-US" sz="1600" dirty="0">
              <a:solidFill>
                <a:schemeClr val="tx2"/>
              </a:solidFill>
            </a:endParaRPr>
          </a:p>
          <a:p>
            <a:pPr marL="742950" lvl="1" indent="-285750">
              <a:buFont typeface="Arial" pitchFamily="34" charset="0"/>
              <a:buChar char="•"/>
            </a:pPr>
            <a:r>
              <a:rPr lang="en-US" sz="1600" dirty="0" smtClean="0">
                <a:solidFill>
                  <a:schemeClr val="tx2"/>
                </a:solidFill>
              </a:rPr>
              <a:t>Reserve Data</a:t>
            </a:r>
          </a:p>
          <a:p>
            <a:pPr marL="742950" lvl="1" indent="-285750">
              <a:buFont typeface="Arial" pitchFamily="34" charset="0"/>
              <a:buChar char="•"/>
            </a:pPr>
            <a:r>
              <a:rPr lang="en-US" sz="1600" dirty="0" smtClean="0">
                <a:solidFill>
                  <a:schemeClr val="tx2"/>
                </a:solidFill>
              </a:rPr>
              <a:t>Related Party/Holding Company Considerations</a:t>
            </a:r>
          </a:p>
          <a:p>
            <a:pPr marL="742950" lvl="1" indent="-285750">
              <a:buFont typeface="Arial" pitchFamily="34" charset="0"/>
              <a:buChar char="•"/>
            </a:pPr>
            <a:r>
              <a:rPr lang="en-US" sz="1600" dirty="0" smtClean="0">
                <a:solidFill>
                  <a:schemeClr val="tx2"/>
                </a:solidFill>
              </a:rPr>
              <a:t>Capital Management</a:t>
            </a:r>
          </a:p>
        </p:txBody>
      </p:sp>
    </p:spTree>
    <p:extLst>
      <p:ext uri="{BB962C8B-B14F-4D97-AF65-F5344CB8AC3E}">
        <p14:creationId xmlns:p14="http://schemas.microsoft.com/office/powerpoint/2010/main" val="180129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Risk-Focused Exams</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948315870"/>
              </p:ext>
            </p:extLst>
          </p:nvPr>
        </p:nvGraphicFramePr>
        <p:xfrm>
          <a:off x="162175" y="1447800"/>
          <a:ext cx="8956067" cy="4671616"/>
        </p:xfrm>
        <a:graphic>
          <a:graphicData uri="http://schemas.openxmlformats.org/presentationml/2006/ole">
            <mc:AlternateContent xmlns:mc="http://schemas.openxmlformats.org/markup-compatibility/2006">
              <mc:Choice xmlns:v="urn:schemas-microsoft-com:vml" Requires="v">
                <p:oleObj spid="_x0000_s1068" name="Worksheet" r:id="rId5" imgW="16668902" imgH="8696249" progId="Excel.Sheet.8">
                  <p:embed/>
                </p:oleObj>
              </mc:Choice>
              <mc:Fallback>
                <p:oleObj name="Worksheet" r:id="rId5" imgW="16668902" imgH="8696249" progId="Excel.Sheet.8">
                  <p:embed/>
                  <p:pic>
                    <p:nvPicPr>
                      <p:cNvPr id="0" name=""/>
                      <p:cNvPicPr/>
                      <p:nvPr/>
                    </p:nvPicPr>
                    <p:blipFill>
                      <a:blip r:embed="rId6"/>
                      <a:stretch>
                        <a:fillRect/>
                      </a:stretch>
                    </p:blipFill>
                    <p:spPr>
                      <a:xfrm>
                        <a:off x="162175" y="1447800"/>
                        <a:ext cx="8956067" cy="4671616"/>
                      </a:xfrm>
                      <a:prstGeom prst="rect">
                        <a:avLst/>
                      </a:prstGeom>
                      <a:solidFill>
                        <a:schemeClr val="bg1"/>
                      </a:solidFill>
                    </p:spPr>
                  </p:pic>
                </p:oleObj>
              </mc:Fallback>
            </mc:AlternateContent>
          </a:graphicData>
        </a:graphic>
      </p:graphicFrame>
    </p:spTree>
    <p:extLst>
      <p:ext uri="{BB962C8B-B14F-4D97-AF65-F5344CB8AC3E}">
        <p14:creationId xmlns:p14="http://schemas.microsoft.com/office/powerpoint/2010/main" val="424848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fontScale="92500" lnSpcReduction="20000"/>
          </a:bodyPr>
          <a:lstStyle/>
          <a:p>
            <a:r>
              <a:rPr lang="en-US" dirty="0" smtClean="0"/>
              <a:t>Phase 3 – Control  Identification &amp; Evaluation</a:t>
            </a:r>
          </a:p>
          <a:p>
            <a:pPr lvl="1"/>
            <a:r>
              <a:rPr lang="en-US" dirty="0" smtClean="0"/>
              <a:t>Identify and understand internal controls that the insurer/service provider has in place for each identified risk</a:t>
            </a:r>
          </a:p>
          <a:p>
            <a:pPr lvl="2"/>
            <a:r>
              <a:rPr lang="en-US" dirty="0" smtClean="0"/>
              <a:t>Document Understanding</a:t>
            </a:r>
          </a:p>
          <a:p>
            <a:pPr lvl="1"/>
            <a:r>
              <a:rPr lang="en-US" dirty="0" smtClean="0"/>
              <a:t>Consider whether the controls appear to be designed appropriately to mitigate each risk</a:t>
            </a:r>
          </a:p>
          <a:p>
            <a:pPr lvl="2"/>
            <a:r>
              <a:rPr lang="en-US" dirty="0" smtClean="0"/>
              <a:t>If design is ineffective, no need to test controls</a:t>
            </a:r>
          </a:p>
          <a:p>
            <a:pPr lvl="2"/>
            <a:r>
              <a:rPr lang="en-US" dirty="0" smtClean="0"/>
              <a:t>If so, test the controls for operating effectiveness</a:t>
            </a:r>
          </a:p>
          <a:p>
            <a:pPr lvl="1"/>
            <a:r>
              <a:rPr lang="en-US" dirty="0" smtClean="0"/>
              <a:t>Conclude whether the internal controls effectively mitigate each inherent risk</a:t>
            </a:r>
          </a:p>
          <a:p>
            <a:pPr lvl="2"/>
            <a:r>
              <a:rPr lang="en-US" dirty="0" smtClean="0"/>
              <a:t>Strong, Moderate or Weak Risk Mitigation</a:t>
            </a:r>
          </a:p>
        </p:txBody>
      </p:sp>
      <p:sp>
        <p:nvSpPr>
          <p:cNvPr id="30722" name="Rectangle 2"/>
          <p:cNvSpPr>
            <a:spLocks noGrp="1" noChangeArrowheads="1"/>
          </p:cNvSpPr>
          <p:nvPr>
            <p:ph type="title"/>
          </p:nvPr>
        </p:nvSpPr>
        <p:spPr/>
        <p:txBody>
          <a:bodyPr/>
          <a:lstStyle/>
          <a:p>
            <a:r>
              <a:rPr lang="en-US" dirty="0" smtClean="0"/>
              <a:t>Risk-Focused Exams</a:t>
            </a:r>
          </a:p>
        </p:txBody>
      </p:sp>
    </p:spTree>
    <p:extLst>
      <p:ext uri="{BB962C8B-B14F-4D97-AF65-F5344CB8AC3E}">
        <p14:creationId xmlns:p14="http://schemas.microsoft.com/office/powerpoint/2010/main" val="3181535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ChangeArrowheads="1"/>
          </p:cNvSpPr>
          <p:nvPr/>
        </p:nvSpPr>
        <p:spPr bwMode="auto">
          <a:xfrm rot="-16253064">
            <a:off x="4202907" y="4439443"/>
            <a:ext cx="685800" cy="646113"/>
          </a:xfrm>
          <a:prstGeom prst="leftArrow">
            <a:avLst>
              <a:gd name="adj1" fmla="val 50000"/>
              <a:gd name="adj2" fmla="val 26536"/>
            </a:avLst>
          </a:prstGeom>
          <a:solidFill>
            <a:srgbClr val="8A2E00"/>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miter lim="800000"/>
                <a:headEnd type="none" w="sm" len="sm"/>
                <a:tailEnd type="none" w="med" len="lg"/>
              </a14:hiddenLine>
            </a:ext>
          </a:extLst>
        </p:spPr>
        <p:txBody>
          <a:bodyPr wrap="none" anchor="ctr"/>
          <a:lstStyle/>
          <a:p>
            <a:endParaRPr lang="en-US" dirty="0"/>
          </a:p>
        </p:txBody>
      </p:sp>
      <p:sp>
        <p:nvSpPr>
          <p:cNvPr id="20483" name="Arc 3"/>
          <p:cNvSpPr>
            <a:spLocks/>
          </p:cNvSpPr>
          <p:nvPr/>
        </p:nvSpPr>
        <p:spPr bwMode="auto">
          <a:xfrm rot="5248640">
            <a:off x="4686300" y="3062288"/>
            <a:ext cx="1565275" cy="1397000"/>
          </a:xfrm>
          <a:custGeom>
            <a:avLst/>
            <a:gdLst>
              <a:gd name="G0" fmla="+- 0 0 0"/>
              <a:gd name="G1" fmla="+- 20292 0 0"/>
              <a:gd name="G2" fmla="+- 21600 0 0"/>
              <a:gd name="T0" fmla="*/ 7402 w 21046"/>
              <a:gd name="T1" fmla="*/ 0 h 20292"/>
              <a:gd name="T2" fmla="*/ 21046 w 21046"/>
              <a:gd name="T3" fmla="*/ 15431 h 20292"/>
              <a:gd name="T4" fmla="*/ 0 w 21046"/>
              <a:gd name="T5" fmla="*/ 20292 h 20292"/>
            </a:gdLst>
            <a:ahLst/>
            <a:cxnLst>
              <a:cxn ang="0">
                <a:pos x="T0" y="T1"/>
              </a:cxn>
              <a:cxn ang="0">
                <a:pos x="T2" y="T3"/>
              </a:cxn>
              <a:cxn ang="0">
                <a:pos x="T4" y="T5"/>
              </a:cxn>
            </a:cxnLst>
            <a:rect l="0" t="0" r="r" b="b"/>
            <a:pathLst>
              <a:path w="21046" h="20292" fill="none" extrusionOk="0">
                <a:moveTo>
                  <a:pt x="7402" y="-1"/>
                </a:moveTo>
                <a:cubicBezTo>
                  <a:pt x="14267" y="2504"/>
                  <a:pt x="19401" y="8310"/>
                  <a:pt x="21045" y="15431"/>
                </a:cubicBezTo>
              </a:path>
              <a:path w="21046" h="20292" stroke="0" extrusionOk="0">
                <a:moveTo>
                  <a:pt x="7402" y="-1"/>
                </a:moveTo>
                <a:cubicBezTo>
                  <a:pt x="14267" y="2504"/>
                  <a:pt x="19401" y="8310"/>
                  <a:pt x="21045" y="15431"/>
                </a:cubicBezTo>
                <a:lnTo>
                  <a:pt x="0" y="20292"/>
                </a:lnTo>
                <a:close/>
              </a:path>
            </a:pathLst>
          </a:custGeom>
          <a:gradFill rotWithShape="0">
            <a:gsLst>
              <a:gs pos="0">
                <a:srgbClr val="5E9EFF"/>
              </a:gs>
              <a:gs pos="39999">
                <a:srgbClr val="85C2FF"/>
              </a:gs>
              <a:gs pos="70000">
                <a:srgbClr val="C4D6EB"/>
              </a:gs>
              <a:gs pos="100000">
                <a:srgbClr val="FFEBFA"/>
              </a:gs>
            </a:gsLst>
            <a:lin ang="5400000" scaled="0"/>
          </a:gradFill>
          <a:ln w="28575">
            <a:solidFill>
              <a:schemeClr val="tx1"/>
            </a:solidFill>
            <a:round/>
            <a:headEnd/>
            <a:tailEnd/>
          </a:ln>
          <a:effectLst/>
        </p:spPr>
        <p:txBody>
          <a:bodyPr lIns="86493" tIns="43247" rIns="86493" bIns="43247" anchor="ctr"/>
          <a:lstStyle/>
          <a:p>
            <a:endParaRPr lang="en-US" dirty="0"/>
          </a:p>
        </p:txBody>
      </p:sp>
      <p:sp>
        <p:nvSpPr>
          <p:cNvPr id="20484" name="Arc 4"/>
          <p:cNvSpPr>
            <a:spLocks/>
          </p:cNvSpPr>
          <p:nvPr/>
        </p:nvSpPr>
        <p:spPr bwMode="auto">
          <a:xfrm rot="10408640">
            <a:off x="3030538" y="3297238"/>
            <a:ext cx="1479550" cy="1352550"/>
          </a:xfrm>
          <a:custGeom>
            <a:avLst/>
            <a:gdLst>
              <a:gd name="G0" fmla="+- 0 0 0"/>
              <a:gd name="G1" fmla="+- 20301 0 0"/>
              <a:gd name="G2" fmla="+- 21600 0 0"/>
              <a:gd name="T0" fmla="*/ 7378 w 21126"/>
              <a:gd name="T1" fmla="*/ 0 h 20301"/>
              <a:gd name="T2" fmla="*/ 21126 w 21126"/>
              <a:gd name="T3" fmla="*/ 15801 h 20301"/>
              <a:gd name="T4" fmla="*/ 0 w 21126"/>
              <a:gd name="T5" fmla="*/ 20301 h 20301"/>
            </a:gdLst>
            <a:ahLst/>
            <a:cxnLst>
              <a:cxn ang="0">
                <a:pos x="T0" y="T1"/>
              </a:cxn>
              <a:cxn ang="0">
                <a:pos x="T2" y="T3"/>
              </a:cxn>
              <a:cxn ang="0">
                <a:pos x="T4" y="T5"/>
              </a:cxn>
            </a:cxnLst>
            <a:rect l="0" t="0" r="r" b="b"/>
            <a:pathLst>
              <a:path w="21126" h="20301" fill="none" extrusionOk="0">
                <a:moveTo>
                  <a:pt x="7377" y="0"/>
                </a:moveTo>
                <a:cubicBezTo>
                  <a:pt x="14378" y="2544"/>
                  <a:pt x="19574" y="8515"/>
                  <a:pt x="21126" y="15800"/>
                </a:cubicBezTo>
              </a:path>
              <a:path w="21126" h="20301" stroke="0" extrusionOk="0">
                <a:moveTo>
                  <a:pt x="7377" y="0"/>
                </a:moveTo>
                <a:cubicBezTo>
                  <a:pt x="14378" y="2544"/>
                  <a:pt x="19574" y="8515"/>
                  <a:pt x="21126" y="15800"/>
                </a:cubicBezTo>
                <a:lnTo>
                  <a:pt x="0" y="20301"/>
                </a:lnTo>
                <a:close/>
              </a:path>
            </a:pathLst>
          </a:custGeom>
          <a:gradFill rotWithShape="0">
            <a:gsLst>
              <a:gs pos="0">
                <a:srgbClr val="5E9EFF"/>
              </a:gs>
              <a:gs pos="39999">
                <a:srgbClr val="85C2FF"/>
              </a:gs>
              <a:gs pos="70000">
                <a:srgbClr val="C4D6EB"/>
              </a:gs>
              <a:gs pos="100000">
                <a:srgbClr val="FFEBFA"/>
              </a:gs>
            </a:gsLst>
            <a:lin ang="5400000" scaled="0"/>
          </a:gradFill>
          <a:ln w="28575">
            <a:solidFill>
              <a:schemeClr val="tx1"/>
            </a:solidFill>
            <a:round/>
            <a:headEnd/>
            <a:tailEnd/>
          </a:ln>
          <a:effectLst/>
        </p:spPr>
        <p:txBody>
          <a:bodyPr lIns="86493" tIns="43247" rIns="86493" bIns="43247" anchor="ctr"/>
          <a:lstStyle/>
          <a:p>
            <a:endParaRPr lang="en-US" dirty="0"/>
          </a:p>
        </p:txBody>
      </p:sp>
      <p:sp>
        <p:nvSpPr>
          <p:cNvPr id="20485" name="Arc 5"/>
          <p:cNvSpPr>
            <a:spLocks/>
          </p:cNvSpPr>
          <p:nvPr/>
        </p:nvSpPr>
        <p:spPr bwMode="auto">
          <a:xfrm rot="-119738">
            <a:off x="4587875" y="1584325"/>
            <a:ext cx="1577975" cy="1462088"/>
          </a:xfrm>
          <a:custGeom>
            <a:avLst/>
            <a:gdLst>
              <a:gd name="G0" fmla="+- 0 0 0"/>
              <a:gd name="G1" fmla="+- 20300 0 0"/>
              <a:gd name="G2" fmla="+- 21600 0 0"/>
              <a:gd name="T0" fmla="*/ 7381 w 20820"/>
              <a:gd name="T1" fmla="*/ 0 h 20300"/>
              <a:gd name="T2" fmla="*/ 20820 w 20820"/>
              <a:gd name="T3" fmla="*/ 14548 h 20300"/>
              <a:gd name="T4" fmla="*/ 0 w 20820"/>
              <a:gd name="T5" fmla="*/ 20300 h 20300"/>
            </a:gdLst>
            <a:ahLst/>
            <a:cxnLst>
              <a:cxn ang="0">
                <a:pos x="T0" y="T1"/>
              </a:cxn>
              <a:cxn ang="0">
                <a:pos x="T2" y="T3"/>
              </a:cxn>
              <a:cxn ang="0">
                <a:pos x="T4" y="T5"/>
              </a:cxn>
            </a:cxnLst>
            <a:rect l="0" t="0" r="r" b="b"/>
            <a:pathLst>
              <a:path w="20820" h="20300" fill="none" extrusionOk="0">
                <a:moveTo>
                  <a:pt x="7380" y="0"/>
                </a:moveTo>
                <a:cubicBezTo>
                  <a:pt x="13950" y="2388"/>
                  <a:pt x="18958" y="7809"/>
                  <a:pt x="20820" y="14547"/>
                </a:cubicBezTo>
              </a:path>
              <a:path w="20820" h="20300" stroke="0" extrusionOk="0">
                <a:moveTo>
                  <a:pt x="7380" y="0"/>
                </a:moveTo>
                <a:cubicBezTo>
                  <a:pt x="13950" y="2388"/>
                  <a:pt x="18958" y="7809"/>
                  <a:pt x="20820" y="14547"/>
                </a:cubicBezTo>
                <a:lnTo>
                  <a:pt x="0" y="20300"/>
                </a:lnTo>
                <a:close/>
              </a:path>
            </a:pathLst>
          </a:custGeom>
          <a:gradFill rotWithShape="0">
            <a:gsLst>
              <a:gs pos="0">
                <a:srgbClr val="5E9EFF"/>
              </a:gs>
              <a:gs pos="39999">
                <a:srgbClr val="85C2FF"/>
              </a:gs>
              <a:gs pos="70000">
                <a:srgbClr val="C4D6EB"/>
              </a:gs>
              <a:gs pos="100000">
                <a:srgbClr val="FFEBFA"/>
              </a:gs>
            </a:gsLst>
            <a:lin ang="5400000" scaled="0"/>
          </a:gradFill>
          <a:ln w="28575">
            <a:solidFill>
              <a:schemeClr val="tx1"/>
            </a:solidFill>
            <a:round/>
            <a:headEnd/>
            <a:tailEnd/>
          </a:ln>
          <a:effectLst/>
        </p:spPr>
        <p:txBody>
          <a:bodyPr lIns="86493" tIns="43247" rIns="86493" bIns="43247" anchor="ctr"/>
          <a:lstStyle/>
          <a:p>
            <a:endParaRPr lang="en-US" dirty="0"/>
          </a:p>
        </p:txBody>
      </p:sp>
      <p:sp>
        <p:nvSpPr>
          <p:cNvPr id="20486" name="Arc 6"/>
          <p:cNvSpPr>
            <a:spLocks/>
          </p:cNvSpPr>
          <p:nvPr/>
        </p:nvSpPr>
        <p:spPr bwMode="auto">
          <a:xfrm rot="16048641">
            <a:off x="2775744" y="1880394"/>
            <a:ext cx="1549400" cy="1290638"/>
          </a:xfrm>
          <a:custGeom>
            <a:avLst/>
            <a:gdLst>
              <a:gd name="G0" fmla="+- 0 0 0"/>
              <a:gd name="G1" fmla="+- 20301 0 0"/>
              <a:gd name="G2" fmla="+- 21600 0 0"/>
              <a:gd name="T0" fmla="*/ 7377 w 21046"/>
              <a:gd name="T1" fmla="*/ 0 h 20301"/>
              <a:gd name="T2" fmla="*/ 21046 w 21046"/>
              <a:gd name="T3" fmla="*/ 15441 h 20301"/>
              <a:gd name="T4" fmla="*/ 0 w 21046"/>
              <a:gd name="T5" fmla="*/ 20301 h 20301"/>
            </a:gdLst>
            <a:ahLst/>
            <a:cxnLst>
              <a:cxn ang="0">
                <a:pos x="T0" y="T1"/>
              </a:cxn>
              <a:cxn ang="0">
                <a:pos x="T2" y="T3"/>
              </a:cxn>
              <a:cxn ang="0">
                <a:pos x="T4" y="T5"/>
              </a:cxn>
            </a:cxnLst>
            <a:rect l="0" t="0" r="r" b="b"/>
            <a:pathLst>
              <a:path w="21046" h="20301" fill="none" extrusionOk="0">
                <a:moveTo>
                  <a:pt x="7377" y="-1"/>
                </a:moveTo>
                <a:cubicBezTo>
                  <a:pt x="14254" y="2499"/>
                  <a:pt x="19399" y="8310"/>
                  <a:pt x="21046" y="15440"/>
                </a:cubicBezTo>
              </a:path>
              <a:path w="21046" h="20301" stroke="0" extrusionOk="0">
                <a:moveTo>
                  <a:pt x="7377" y="-1"/>
                </a:moveTo>
                <a:cubicBezTo>
                  <a:pt x="14254" y="2499"/>
                  <a:pt x="19399" y="8310"/>
                  <a:pt x="21046" y="15440"/>
                </a:cubicBezTo>
                <a:lnTo>
                  <a:pt x="0" y="20301"/>
                </a:lnTo>
                <a:close/>
              </a:path>
            </a:pathLst>
          </a:custGeom>
          <a:gradFill rotWithShape="1">
            <a:gsLst>
              <a:gs pos="0">
                <a:srgbClr val="5E9EFF"/>
              </a:gs>
              <a:gs pos="39999">
                <a:srgbClr val="85C2FF"/>
              </a:gs>
              <a:gs pos="70000">
                <a:srgbClr val="C4D6EB"/>
              </a:gs>
              <a:gs pos="100000">
                <a:srgbClr val="FFEBFA"/>
              </a:gs>
            </a:gsLst>
            <a:lin ang="5400000" scaled="0"/>
          </a:gradFill>
          <a:ln w="28575">
            <a:solidFill>
              <a:schemeClr val="tx1"/>
            </a:solidFill>
            <a:round/>
            <a:headEnd/>
            <a:tailEnd/>
          </a:ln>
          <a:effectLst/>
        </p:spPr>
        <p:txBody>
          <a:bodyPr lIns="86493" tIns="43247" rIns="86493" bIns="43247" anchor="ctr"/>
          <a:lstStyle/>
          <a:p>
            <a:endParaRPr lang="en-US" dirty="0"/>
          </a:p>
        </p:txBody>
      </p:sp>
      <p:sp>
        <p:nvSpPr>
          <p:cNvPr id="20487" name="Oval 7"/>
          <p:cNvSpPr>
            <a:spLocks noChangeArrowheads="1"/>
          </p:cNvSpPr>
          <p:nvPr/>
        </p:nvSpPr>
        <p:spPr bwMode="auto">
          <a:xfrm>
            <a:off x="3265488" y="1870075"/>
            <a:ext cx="2633662" cy="2357438"/>
          </a:xfrm>
          <a:prstGeom prst="ellipse">
            <a:avLst/>
          </a:prstGeom>
          <a:gradFill rotWithShape="1">
            <a:gsLst>
              <a:gs pos="0">
                <a:srgbClr val="FFFFFF"/>
              </a:gs>
              <a:gs pos="100000">
                <a:srgbClr val="B56E5B"/>
              </a:gs>
            </a:gsLst>
            <a:path path="shape">
              <a:fillToRect l="50000" t="50000" r="50000" b="50000"/>
            </a:path>
          </a:gradFill>
          <a:ln w="28575">
            <a:solidFill>
              <a:schemeClr val="tx1"/>
            </a:solidFill>
            <a:round/>
            <a:headEnd type="none" w="sm" len="sm"/>
            <a:tailEnd type="none" w="med"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nchor="ctr"/>
          <a:lstStyle/>
          <a:p>
            <a:pPr algn="ctr" defTabSz="865188"/>
            <a:r>
              <a:rPr lang="en-GB" sz="2300" b="1" dirty="0">
                <a:solidFill>
                  <a:srgbClr val="000000"/>
                </a:solidFill>
                <a:latin typeface="Times New Roman" pitchFamily="18" charset="0"/>
              </a:rPr>
              <a:t>INSURER PROFILE</a:t>
            </a:r>
          </a:p>
          <a:p>
            <a:pPr algn="ctr" defTabSz="865188"/>
            <a:r>
              <a:rPr lang="en-GB" sz="2300" b="1" dirty="0">
                <a:solidFill>
                  <a:srgbClr val="000000"/>
                </a:solidFill>
                <a:latin typeface="Times New Roman" pitchFamily="18" charset="0"/>
              </a:rPr>
              <a:t>SUMMARY</a:t>
            </a:r>
            <a:endParaRPr lang="en-GB" sz="2100" b="1" dirty="0">
              <a:solidFill>
                <a:srgbClr val="000000"/>
              </a:solidFill>
              <a:latin typeface="Times New Roman" pitchFamily="18" charset="0"/>
            </a:endParaRPr>
          </a:p>
        </p:txBody>
      </p:sp>
      <p:sp>
        <p:nvSpPr>
          <p:cNvPr id="20488" name="Freeform 8"/>
          <p:cNvSpPr>
            <a:spLocks/>
          </p:cNvSpPr>
          <p:nvPr/>
        </p:nvSpPr>
        <p:spPr bwMode="auto">
          <a:xfrm rot="-186641">
            <a:off x="4935538" y="1500188"/>
            <a:ext cx="374650" cy="419100"/>
          </a:xfrm>
          <a:custGeom>
            <a:avLst/>
            <a:gdLst>
              <a:gd name="T0" fmla="*/ 135 w 317"/>
              <a:gd name="T1" fmla="*/ 0 h 345"/>
              <a:gd name="T2" fmla="*/ 316 w 317"/>
              <a:gd name="T3" fmla="*/ 271 h 345"/>
              <a:gd name="T4" fmla="*/ 0 w 317"/>
              <a:gd name="T5" fmla="*/ 344 h 345"/>
            </a:gdLst>
            <a:ahLst/>
            <a:cxnLst>
              <a:cxn ang="0">
                <a:pos x="T0" y="T1"/>
              </a:cxn>
              <a:cxn ang="0">
                <a:pos x="T2" y="T3"/>
              </a:cxn>
              <a:cxn ang="0">
                <a:pos x="T4" y="T5"/>
              </a:cxn>
            </a:cxnLst>
            <a:rect l="0" t="0" r="r" b="b"/>
            <a:pathLst>
              <a:path w="317" h="345">
                <a:moveTo>
                  <a:pt x="135" y="0"/>
                </a:moveTo>
                <a:lnTo>
                  <a:pt x="316" y="271"/>
                </a:lnTo>
                <a:lnTo>
                  <a:pt x="0" y="344"/>
                </a:lnTo>
              </a:path>
            </a:pathLst>
          </a:custGeom>
          <a:gradFill rotWithShape="0">
            <a:gsLst>
              <a:gs pos="0">
                <a:schemeClr val="bg1"/>
              </a:gs>
              <a:gs pos="100000">
                <a:srgbClr val="698CC5"/>
              </a:gs>
            </a:gsLst>
            <a:path path="rect">
              <a:fillToRect l="50000" t="50000" r="50000" b="50000"/>
            </a:path>
          </a:gradFill>
          <a:ln w="2857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nchor="ctr"/>
          <a:lstStyle/>
          <a:p>
            <a:endParaRPr lang="en-US" dirty="0"/>
          </a:p>
        </p:txBody>
      </p:sp>
      <p:sp>
        <p:nvSpPr>
          <p:cNvPr id="20489" name="AutoShape 9"/>
          <p:cNvSpPr>
            <a:spLocks noChangeArrowheads="1"/>
          </p:cNvSpPr>
          <p:nvPr/>
        </p:nvSpPr>
        <p:spPr bwMode="auto">
          <a:xfrm rot="-1305741">
            <a:off x="6019800" y="1828800"/>
            <a:ext cx="798513" cy="579438"/>
          </a:xfrm>
          <a:prstGeom prst="leftArrow">
            <a:avLst>
              <a:gd name="adj1" fmla="val 50000"/>
              <a:gd name="adj2" fmla="val 34452"/>
            </a:avLst>
          </a:prstGeom>
          <a:solidFill>
            <a:srgbClr val="8A2E00"/>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miter lim="800000"/>
                <a:headEnd type="none" w="sm" len="sm"/>
                <a:tailEnd type="none" w="med" len="lg"/>
              </a14:hiddenLine>
            </a:ext>
          </a:extLst>
        </p:spPr>
        <p:txBody>
          <a:bodyPr wrap="none" anchor="ctr"/>
          <a:lstStyle/>
          <a:p>
            <a:endParaRPr lang="en-US" dirty="0"/>
          </a:p>
        </p:txBody>
      </p:sp>
      <p:sp>
        <p:nvSpPr>
          <p:cNvPr id="20490" name="AutoShape 10"/>
          <p:cNvSpPr>
            <a:spLocks noChangeArrowheads="1"/>
          </p:cNvSpPr>
          <p:nvPr/>
        </p:nvSpPr>
        <p:spPr bwMode="auto">
          <a:xfrm rot="2153924">
            <a:off x="6132513" y="4087813"/>
            <a:ext cx="725487" cy="636587"/>
          </a:xfrm>
          <a:prstGeom prst="leftArrow">
            <a:avLst>
              <a:gd name="adj1" fmla="val 50000"/>
              <a:gd name="adj2" fmla="val 28491"/>
            </a:avLst>
          </a:prstGeom>
          <a:solidFill>
            <a:srgbClr val="8A2E00"/>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miter lim="800000"/>
                <a:headEnd type="none" w="sm" len="sm"/>
                <a:tailEnd type="none" w="med" len="lg"/>
              </a14:hiddenLine>
            </a:ext>
          </a:extLst>
        </p:spPr>
        <p:txBody>
          <a:bodyPr wrap="none" anchor="ctr"/>
          <a:lstStyle/>
          <a:p>
            <a:endParaRPr lang="en-US" dirty="0"/>
          </a:p>
        </p:txBody>
      </p:sp>
      <p:sp>
        <p:nvSpPr>
          <p:cNvPr id="20491" name="AutoShape 11"/>
          <p:cNvSpPr>
            <a:spLocks noChangeArrowheads="1"/>
          </p:cNvSpPr>
          <p:nvPr/>
        </p:nvSpPr>
        <p:spPr bwMode="auto">
          <a:xfrm rot="19446076" flipH="1">
            <a:off x="2438400" y="4267200"/>
            <a:ext cx="741363" cy="588963"/>
          </a:xfrm>
          <a:prstGeom prst="leftArrow">
            <a:avLst>
              <a:gd name="adj1" fmla="val 50000"/>
              <a:gd name="adj2" fmla="val 31469"/>
            </a:avLst>
          </a:prstGeom>
          <a:solidFill>
            <a:srgbClr val="8A2E00"/>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miter lim="800000"/>
                <a:headEnd type="none" w="sm" len="sm"/>
                <a:tailEnd type="none" w="med" len="lg"/>
              </a14:hiddenLine>
            </a:ext>
          </a:extLst>
        </p:spPr>
        <p:txBody>
          <a:bodyPr wrap="none" anchor="ctr"/>
          <a:lstStyle/>
          <a:p>
            <a:endParaRPr lang="en-US" dirty="0"/>
          </a:p>
        </p:txBody>
      </p:sp>
      <p:sp>
        <p:nvSpPr>
          <p:cNvPr id="20492" name="AutoShape 12"/>
          <p:cNvSpPr>
            <a:spLocks noChangeArrowheads="1"/>
          </p:cNvSpPr>
          <p:nvPr/>
        </p:nvSpPr>
        <p:spPr bwMode="auto">
          <a:xfrm rot="235670" flipH="1">
            <a:off x="2209800" y="2133600"/>
            <a:ext cx="758825" cy="571500"/>
          </a:xfrm>
          <a:prstGeom prst="leftArrow">
            <a:avLst>
              <a:gd name="adj1" fmla="val 50000"/>
              <a:gd name="adj2" fmla="val 33194"/>
            </a:avLst>
          </a:prstGeom>
          <a:solidFill>
            <a:srgbClr val="8A2E00"/>
          </a:solidFill>
          <a:ln>
            <a:noFill/>
          </a:ln>
          <a:effectLst>
            <a:outerShdw dist="35921" dir="2700000" algn="ctr" rotWithShape="0">
              <a:schemeClr val="bg2"/>
            </a:outerShdw>
          </a:effectLst>
          <a:extLst>
            <a:ext uri="{91240B29-F687-4F45-9708-019B960494DF}">
              <a14:hiddenLine xmlns:a14="http://schemas.microsoft.com/office/drawing/2010/main" w="9525">
                <a:solidFill>
                  <a:srgbClr val="000000"/>
                </a:solidFill>
                <a:miter lim="800000"/>
                <a:headEnd type="none" w="sm" len="sm"/>
                <a:tailEnd type="none" w="med" len="lg"/>
              </a14:hiddenLine>
            </a:ext>
          </a:extLst>
        </p:spPr>
        <p:txBody>
          <a:bodyPr wrap="none" anchor="ctr"/>
          <a:lstStyle/>
          <a:p>
            <a:endParaRPr lang="en-US" dirty="0"/>
          </a:p>
        </p:txBody>
      </p:sp>
      <p:sp>
        <p:nvSpPr>
          <p:cNvPr id="20493" name="Freeform 13"/>
          <p:cNvSpPr>
            <a:spLocks/>
          </p:cNvSpPr>
          <p:nvPr/>
        </p:nvSpPr>
        <p:spPr bwMode="auto">
          <a:xfrm rot="88640">
            <a:off x="3886200" y="4191000"/>
            <a:ext cx="331788" cy="419100"/>
          </a:xfrm>
          <a:custGeom>
            <a:avLst/>
            <a:gdLst>
              <a:gd name="T0" fmla="*/ 212 w 328"/>
              <a:gd name="T1" fmla="*/ 388 h 389"/>
              <a:gd name="T2" fmla="*/ 0 w 328"/>
              <a:gd name="T3" fmla="*/ 145 h 389"/>
              <a:gd name="T4" fmla="*/ 327 w 328"/>
              <a:gd name="T5" fmla="*/ 0 h 389"/>
            </a:gdLst>
            <a:ahLst/>
            <a:cxnLst>
              <a:cxn ang="0">
                <a:pos x="T0" y="T1"/>
              </a:cxn>
              <a:cxn ang="0">
                <a:pos x="T2" y="T3"/>
              </a:cxn>
              <a:cxn ang="0">
                <a:pos x="T4" y="T5"/>
              </a:cxn>
            </a:cxnLst>
            <a:rect l="0" t="0" r="r" b="b"/>
            <a:pathLst>
              <a:path w="328" h="389">
                <a:moveTo>
                  <a:pt x="212" y="388"/>
                </a:moveTo>
                <a:lnTo>
                  <a:pt x="0" y="145"/>
                </a:lnTo>
                <a:lnTo>
                  <a:pt x="327" y="0"/>
                </a:lnTo>
              </a:path>
            </a:pathLst>
          </a:custGeom>
          <a:gradFill rotWithShape="0">
            <a:gsLst>
              <a:gs pos="0">
                <a:schemeClr val="bg1"/>
              </a:gs>
              <a:gs pos="100000">
                <a:srgbClr val="698CC5"/>
              </a:gs>
            </a:gsLst>
            <a:path path="rect">
              <a:fillToRect l="50000" t="50000" r="50000" b="50000"/>
            </a:path>
          </a:gradFill>
          <a:ln w="2857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nchor="ctr"/>
          <a:lstStyle/>
          <a:p>
            <a:endParaRPr lang="en-US" dirty="0"/>
          </a:p>
        </p:txBody>
      </p:sp>
      <p:sp>
        <p:nvSpPr>
          <p:cNvPr id="20494" name="Freeform 14"/>
          <p:cNvSpPr>
            <a:spLocks/>
          </p:cNvSpPr>
          <p:nvPr/>
        </p:nvSpPr>
        <p:spPr bwMode="auto">
          <a:xfrm rot="88640">
            <a:off x="5805488" y="3405188"/>
            <a:ext cx="361950" cy="334962"/>
          </a:xfrm>
          <a:custGeom>
            <a:avLst/>
            <a:gdLst>
              <a:gd name="T0" fmla="*/ 357 w 358"/>
              <a:gd name="T1" fmla="*/ 100 h 311"/>
              <a:gd name="T2" fmla="*/ 90 w 358"/>
              <a:gd name="T3" fmla="*/ 310 h 311"/>
              <a:gd name="T4" fmla="*/ 0 w 358"/>
              <a:gd name="T5" fmla="*/ 0 h 311"/>
            </a:gdLst>
            <a:ahLst/>
            <a:cxnLst>
              <a:cxn ang="0">
                <a:pos x="T0" y="T1"/>
              </a:cxn>
              <a:cxn ang="0">
                <a:pos x="T2" y="T3"/>
              </a:cxn>
              <a:cxn ang="0">
                <a:pos x="T4" y="T5"/>
              </a:cxn>
            </a:cxnLst>
            <a:rect l="0" t="0" r="r" b="b"/>
            <a:pathLst>
              <a:path w="358" h="311">
                <a:moveTo>
                  <a:pt x="357" y="100"/>
                </a:moveTo>
                <a:lnTo>
                  <a:pt x="90" y="310"/>
                </a:lnTo>
                <a:lnTo>
                  <a:pt x="0" y="0"/>
                </a:lnTo>
              </a:path>
            </a:pathLst>
          </a:custGeom>
          <a:gradFill rotWithShape="0">
            <a:gsLst>
              <a:gs pos="0">
                <a:schemeClr val="bg1"/>
              </a:gs>
              <a:gs pos="100000">
                <a:srgbClr val="698CC5"/>
              </a:gs>
            </a:gsLst>
            <a:path path="rect">
              <a:fillToRect l="50000" t="50000" r="50000" b="50000"/>
            </a:path>
          </a:gradFill>
          <a:ln w="2857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nchor="ctr"/>
          <a:lstStyle/>
          <a:p>
            <a:endParaRPr lang="en-US" dirty="0"/>
          </a:p>
        </p:txBody>
      </p:sp>
      <p:sp>
        <p:nvSpPr>
          <p:cNvPr id="20495" name="Freeform 15"/>
          <p:cNvSpPr>
            <a:spLocks/>
          </p:cNvSpPr>
          <p:nvPr/>
        </p:nvSpPr>
        <p:spPr bwMode="auto">
          <a:xfrm rot="88640">
            <a:off x="2884488" y="2592388"/>
            <a:ext cx="419100" cy="373062"/>
          </a:xfrm>
          <a:custGeom>
            <a:avLst/>
            <a:gdLst>
              <a:gd name="T0" fmla="*/ 0 w 414"/>
              <a:gd name="T1" fmla="*/ 221 h 345"/>
              <a:gd name="T2" fmla="*/ 288 w 414"/>
              <a:gd name="T3" fmla="*/ 0 h 345"/>
              <a:gd name="T4" fmla="*/ 413 w 414"/>
              <a:gd name="T5" fmla="*/ 344 h 345"/>
            </a:gdLst>
            <a:ahLst/>
            <a:cxnLst>
              <a:cxn ang="0">
                <a:pos x="T0" y="T1"/>
              </a:cxn>
              <a:cxn ang="0">
                <a:pos x="T2" y="T3"/>
              </a:cxn>
              <a:cxn ang="0">
                <a:pos x="T4" y="T5"/>
              </a:cxn>
            </a:cxnLst>
            <a:rect l="0" t="0" r="r" b="b"/>
            <a:pathLst>
              <a:path w="414" h="345">
                <a:moveTo>
                  <a:pt x="0" y="221"/>
                </a:moveTo>
                <a:lnTo>
                  <a:pt x="288" y="0"/>
                </a:lnTo>
                <a:lnTo>
                  <a:pt x="413" y="344"/>
                </a:lnTo>
              </a:path>
            </a:pathLst>
          </a:custGeom>
          <a:gradFill rotWithShape="0">
            <a:gsLst>
              <a:gs pos="0">
                <a:srgbClr val="698CC5"/>
              </a:gs>
              <a:gs pos="100000">
                <a:schemeClr val="bg1"/>
              </a:gs>
            </a:gsLst>
            <a:path path="rect">
              <a:fillToRect l="50000" t="50000" r="50000" b="50000"/>
            </a:path>
          </a:gradFill>
          <a:ln w="2857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nchor="ctr"/>
          <a:lstStyle/>
          <a:p>
            <a:endParaRPr lang="en-US" dirty="0"/>
          </a:p>
        </p:txBody>
      </p:sp>
      <p:sp>
        <p:nvSpPr>
          <p:cNvPr id="20497" name="Text Box 17"/>
          <p:cNvSpPr txBox="1">
            <a:spLocks noChangeArrowheads="1"/>
          </p:cNvSpPr>
          <p:nvPr/>
        </p:nvSpPr>
        <p:spPr bwMode="auto">
          <a:xfrm>
            <a:off x="2895600" y="4883150"/>
            <a:ext cx="3505200" cy="374650"/>
          </a:xfrm>
          <a:prstGeom prst="rect">
            <a:avLst/>
          </a:prstGeom>
          <a:gradFill rotWithShape="0">
            <a:gsLst>
              <a:gs pos="0">
                <a:schemeClr val="bg1"/>
              </a:gs>
              <a:gs pos="100000">
                <a:srgbClr val="B56E5B"/>
              </a:gs>
            </a:gsLst>
            <a:path path="shape">
              <a:fillToRect l="50000" t="50000" r="50000" b="50000"/>
            </a:path>
          </a:gradFill>
          <a:ln>
            <a:noFill/>
          </a:ln>
          <a:effectLst/>
          <a:scene3d>
            <a:camera prst="legacyPerspectiveBottomLeft"/>
            <a:lightRig rig="legacyFlat3" dir="t"/>
          </a:scene3d>
          <a:sp3d extrusionH="887400" prstMaterial="legacyMatte">
            <a:bevelT w="13500" h="13500" prst="angle"/>
            <a:bevelB w="13500" h="13500" prst="angle"/>
            <a:extrusionClr>
              <a:srgbClr val="B56E5B"/>
            </a:extrusionClr>
          </a:sp3d>
          <a:extLst>
            <a:ext uri="{91240B29-F687-4F45-9708-019B960494DF}">
              <a14:hiddenLine xmlns:a14="http://schemas.microsoft.com/office/drawing/2010/main" w="9525">
                <a:no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flatTx/>
          </a:bodyPr>
          <a:lstStyle>
            <a:lvl1pPr defTabSz="865188">
              <a:defRPr>
                <a:solidFill>
                  <a:schemeClr val="tx1"/>
                </a:solidFill>
                <a:latin typeface="Arial" charset="0"/>
              </a:defRPr>
            </a:lvl1pPr>
            <a:lvl2pPr marL="431800" defTabSz="865188">
              <a:defRPr>
                <a:solidFill>
                  <a:schemeClr val="tx1"/>
                </a:solidFill>
                <a:latin typeface="Arial" charset="0"/>
              </a:defRPr>
            </a:lvl2pPr>
            <a:lvl3pPr marL="865188" defTabSz="865188">
              <a:defRPr>
                <a:solidFill>
                  <a:schemeClr val="tx1"/>
                </a:solidFill>
                <a:latin typeface="Arial" charset="0"/>
              </a:defRPr>
            </a:lvl3pPr>
            <a:lvl4pPr marL="1296988" defTabSz="865188">
              <a:defRPr>
                <a:solidFill>
                  <a:schemeClr val="tx1"/>
                </a:solidFill>
                <a:latin typeface="Arial" charset="0"/>
              </a:defRPr>
            </a:lvl4pPr>
            <a:lvl5pPr marL="1730375" defTabSz="865188">
              <a:defRPr>
                <a:solidFill>
                  <a:schemeClr val="tx1"/>
                </a:solidFill>
                <a:latin typeface="Arial" charset="0"/>
              </a:defRPr>
            </a:lvl5pPr>
            <a:lvl6pPr marL="2187575" defTabSz="865188" fontAlgn="base">
              <a:spcBef>
                <a:spcPct val="0"/>
              </a:spcBef>
              <a:spcAft>
                <a:spcPct val="0"/>
              </a:spcAft>
              <a:defRPr>
                <a:solidFill>
                  <a:schemeClr val="tx1"/>
                </a:solidFill>
                <a:latin typeface="Arial" charset="0"/>
              </a:defRPr>
            </a:lvl6pPr>
            <a:lvl7pPr marL="2644775" defTabSz="865188" fontAlgn="base">
              <a:spcBef>
                <a:spcPct val="0"/>
              </a:spcBef>
              <a:spcAft>
                <a:spcPct val="0"/>
              </a:spcAft>
              <a:defRPr>
                <a:solidFill>
                  <a:schemeClr val="tx1"/>
                </a:solidFill>
                <a:latin typeface="Arial" charset="0"/>
              </a:defRPr>
            </a:lvl7pPr>
            <a:lvl8pPr marL="3101975" defTabSz="865188" fontAlgn="base">
              <a:spcBef>
                <a:spcPct val="0"/>
              </a:spcBef>
              <a:spcAft>
                <a:spcPct val="0"/>
              </a:spcAft>
              <a:defRPr>
                <a:solidFill>
                  <a:schemeClr val="tx1"/>
                </a:solidFill>
                <a:latin typeface="Arial" charset="0"/>
              </a:defRPr>
            </a:lvl8pPr>
            <a:lvl9pPr marL="3559175" defTabSz="865188" fontAlgn="base">
              <a:spcBef>
                <a:spcPct val="0"/>
              </a:spcBef>
              <a:spcAft>
                <a:spcPct val="0"/>
              </a:spcAft>
              <a:defRPr>
                <a:solidFill>
                  <a:schemeClr val="tx1"/>
                </a:solidFill>
                <a:latin typeface="Arial" charset="0"/>
              </a:defRPr>
            </a:lvl9pPr>
          </a:lstStyle>
          <a:p>
            <a:pPr algn="ctr">
              <a:spcBef>
                <a:spcPct val="50000"/>
              </a:spcBef>
            </a:pPr>
            <a:r>
              <a:rPr lang="en-GB" sz="1900" b="1" dirty="0">
                <a:solidFill>
                  <a:srgbClr val="000000"/>
                </a:solidFill>
                <a:latin typeface="Times New Roman" pitchFamily="18" charset="0"/>
              </a:rPr>
              <a:t>Internal/External Changes</a:t>
            </a:r>
          </a:p>
        </p:txBody>
      </p:sp>
      <p:sp>
        <p:nvSpPr>
          <p:cNvPr id="20498" name="Text Box 18"/>
          <p:cNvSpPr txBox="1">
            <a:spLocks noChangeArrowheads="1"/>
          </p:cNvSpPr>
          <p:nvPr/>
        </p:nvSpPr>
        <p:spPr bwMode="auto">
          <a:xfrm>
            <a:off x="6914859" y="1043168"/>
            <a:ext cx="1814513" cy="374650"/>
          </a:xfrm>
          <a:prstGeom prst="rect">
            <a:avLst/>
          </a:prstGeom>
          <a:gradFill rotWithShape="0">
            <a:gsLst>
              <a:gs pos="0">
                <a:schemeClr val="bg1"/>
              </a:gs>
              <a:gs pos="100000">
                <a:srgbClr val="B56E5B"/>
              </a:gs>
            </a:gsLst>
            <a:path path="shape">
              <a:fillToRect l="50000" t="50000" r="50000" b="50000"/>
            </a:path>
          </a:gradFill>
          <a:ln>
            <a:noFill/>
          </a:ln>
          <a:effectLst/>
          <a:scene3d>
            <a:camera prst="legacyPerspectiveBottomLeft"/>
            <a:lightRig rig="legacyFlat3" dir="t"/>
          </a:scene3d>
          <a:sp3d extrusionH="887400" prstMaterial="legacyMatte">
            <a:bevelT w="13500" h="13500" prst="angle"/>
            <a:bevelB w="13500" h="13500" prst="angle"/>
            <a:extrusionClr>
              <a:srgbClr val="B56E5B"/>
            </a:extrusionClr>
          </a:sp3d>
          <a:extLst>
            <a:ext uri="{91240B29-F687-4F45-9708-019B960494DF}">
              <a14:hiddenLine xmlns:a14="http://schemas.microsoft.com/office/drawing/2010/main" w="9525">
                <a:no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flatTx/>
          </a:bodyPr>
          <a:lstStyle>
            <a:lvl1pPr defTabSz="865188">
              <a:defRPr>
                <a:solidFill>
                  <a:schemeClr val="tx1"/>
                </a:solidFill>
                <a:latin typeface="Arial" charset="0"/>
              </a:defRPr>
            </a:lvl1pPr>
            <a:lvl2pPr marL="431800" defTabSz="865188">
              <a:defRPr>
                <a:solidFill>
                  <a:schemeClr val="tx1"/>
                </a:solidFill>
                <a:latin typeface="Arial" charset="0"/>
              </a:defRPr>
            </a:lvl2pPr>
            <a:lvl3pPr marL="865188" defTabSz="865188">
              <a:defRPr>
                <a:solidFill>
                  <a:schemeClr val="tx1"/>
                </a:solidFill>
                <a:latin typeface="Arial" charset="0"/>
              </a:defRPr>
            </a:lvl3pPr>
            <a:lvl4pPr marL="1296988" defTabSz="865188">
              <a:defRPr>
                <a:solidFill>
                  <a:schemeClr val="tx1"/>
                </a:solidFill>
                <a:latin typeface="Arial" charset="0"/>
              </a:defRPr>
            </a:lvl4pPr>
            <a:lvl5pPr marL="1730375" defTabSz="865188">
              <a:defRPr>
                <a:solidFill>
                  <a:schemeClr val="tx1"/>
                </a:solidFill>
                <a:latin typeface="Arial" charset="0"/>
              </a:defRPr>
            </a:lvl5pPr>
            <a:lvl6pPr marL="2187575" defTabSz="865188" fontAlgn="base">
              <a:spcBef>
                <a:spcPct val="0"/>
              </a:spcBef>
              <a:spcAft>
                <a:spcPct val="0"/>
              </a:spcAft>
              <a:defRPr>
                <a:solidFill>
                  <a:schemeClr val="tx1"/>
                </a:solidFill>
                <a:latin typeface="Arial" charset="0"/>
              </a:defRPr>
            </a:lvl6pPr>
            <a:lvl7pPr marL="2644775" defTabSz="865188" fontAlgn="base">
              <a:spcBef>
                <a:spcPct val="0"/>
              </a:spcBef>
              <a:spcAft>
                <a:spcPct val="0"/>
              </a:spcAft>
              <a:defRPr>
                <a:solidFill>
                  <a:schemeClr val="tx1"/>
                </a:solidFill>
                <a:latin typeface="Arial" charset="0"/>
              </a:defRPr>
            </a:lvl7pPr>
            <a:lvl8pPr marL="3101975" defTabSz="865188" fontAlgn="base">
              <a:spcBef>
                <a:spcPct val="0"/>
              </a:spcBef>
              <a:spcAft>
                <a:spcPct val="0"/>
              </a:spcAft>
              <a:defRPr>
                <a:solidFill>
                  <a:schemeClr val="tx1"/>
                </a:solidFill>
                <a:latin typeface="Arial" charset="0"/>
              </a:defRPr>
            </a:lvl8pPr>
            <a:lvl9pPr marL="3559175" defTabSz="865188" fontAlgn="base">
              <a:spcBef>
                <a:spcPct val="0"/>
              </a:spcBef>
              <a:spcAft>
                <a:spcPct val="0"/>
              </a:spcAft>
              <a:defRPr>
                <a:solidFill>
                  <a:schemeClr val="tx1"/>
                </a:solidFill>
                <a:latin typeface="Arial" charset="0"/>
              </a:defRPr>
            </a:lvl9pPr>
          </a:lstStyle>
          <a:p>
            <a:pPr algn="ctr">
              <a:spcBef>
                <a:spcPct val="50000"/>
              </a:spcBef>
            </a:pPr>
            <a:r>
              <a:rPr lang="en-GB" sz="1900" b="1" dirty="0">
                <a:solidFill>
                  <a:srgbClr val="000000"/>
                </a:solidFill>
                <a:latin typeface="Times New Roman" pitchFamily="18" charset="0"/>
              </a:rPr>
              <a:t>Examination</a:t>
            </a:r>
          </a:p>
        </p:txBody>
      </p:sp>
      <p:sp>
        <p:nvSpPr>
          <p:cNvPr id="20499" name="Text Box 19"/>
          <p:cNvSpPr txBox="1">
            <a:spLocks noChangeArrowheads="1"/>
          </p:cNvSpPr>
          <p:nvPr/>
        </p:nvSpPr>
        <p:spPr bwMode="auto">
          <a:xfrm>
            <a:off x="457200" y="3810000"/>
            <a:ext cx="2032000" cy="374650"/>
          </a:xfrm>
          <a:prstGeom prst="rect">
            <a:avLst/>
          </a:prstGeom>
          <a:gradFill rotWithShape="0">
            <a:gsLst>
              <a:gs pos="0">
                <a:schemeClr val="bg1"/>
              </a:gs>
              <a:gs pos="100000">
                <a:srgbClr val="B56E5B"/>
              </a:gs>
            </a:gsLst>
            <a:path path="shape">
              <a:fillToRect l="50000" t="50000" r="50000" b="50000"/>
            </a:path>
          </a:gradFill>
          <a:ln>
            <a:noFill/>
          </a:ln>
          <a:effectLst/>
          <a:scene3d>
            <a:camera prst="legacyPerspectiveBottomLeft"/>
            <a:lightRig rig="legacyFlat3" dir="t"/>
          </a:scene3d>
          <a:sp3d extrusionH="887400" prstMaterial="legacyMatte">
            <a:bevelT w="13500" h="13500" prst="angle"/>
            <a:bevelB w="13500" h="13500" prst="angle"/>
            <a:extrusionClr>
              <a:srgbClr val="B56E5B"/>
            </a:extrusionClr>
          </a:sp3d>
          <a:extLst>
            <a:ext uri="{91240B29-F687-4F45-9708-019B960494DF}">
              <a14:hiddenLine xmlns:a14="http://schemas.microsoft.com/office/drawing/2010/main" w="9525">
                <a:no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flatTx/>
          </a:bodyPr>
          <a:lstStyle>
            <a:lvl1pPr defTabSz="865188">
              <a:defRPr>
                <a:solidFill>
                  <a:schemeClr val="tx1"/>
                </a:solidFill>
                <a:latin typeface="Arial" charset="0"/>
              </a:defRPr>
            </a:lvl1pPr>
            <a:lvl2pPr marL="431800" defTabSz="865188">
              <a:defRPr>
                <a:solidFill>
                  <a:schemeClr val="tx1"/>
                </a:solidFill>
                <a:latin typeface="Arial" charset="0"/>
              </a:defRPr>
            </a:lvl2pPr>
            <a:lvl3pPr marL="865188" defTabSz="865188">
              <a:defRPr>
                <a:solidFill>
                  <a:schemeClr val="tx1"/>
                </a:solidFill>
                <a:latin typeface="Arial" charset="0"/>
              </a:defRPr>
            </a:lvl3pPr>
            <a:lvl4pPr marL="1296988" defTabSz="865188">
              <a:defRPr>
                <a:solidFill>
                  <a:schemeClr val="tx1"/>
                </a:solidFill>
                <a:latin typeface="Arial" charset="0"/>
              </a:defRPr>
            </a:lvl4pPr>
            <a:lvl5pPr marL="1730375" defTabSz="865188">
              <a:defRPr>
                <a:solidFill>
                  <a:schemeClr val="tx1"/>
                </a:solidFill>
                <a:latin typeface="Arial" charset="0"/>
              </a:defRPr>
            </a:lvl5pPr>
            <a:lvl6pPr marL="2187575" defTabSz="865188" fontAlgn="base">
              <a:spcBef>
                <a:spcPct val="0"/>
              </a:spcBef>
              <a:spcAft>
                <a:spcPct val="0"/>
              </a:spcAft>
              <a:defRPr>
                <a:solidFill>
                  <a:schemeClr val="tx1"/>
                </a:solidFill>
                <a:latin typeface="Arial" charset="0"/>
              </a:defRPr>
            </a:lvl6pPr>
            <a:lvl7pPr marL="2644775" defTabSz="865188" fontAlgn="base">
              <a:spcBef>
                <a:spcPct val="0"/>
              </a:spcBef>
              <a:spcAft>
                <a:spcPct val="0"/>
              </a:spcAft>
              <a:defRPr>
                <a:solidFill>
                  <a:schemeClr val="tx1"/>
                </a:solidFill>
                <a:latin typeface="Arial" charset="0"/>
              </a:defRPr>
            </a:lvl7pPr>
            <a:lvl8pPr marL="3101975" defTabSz="865188" fontAlgn="base">
              <a:spcBef>
                <a:spcPct val="0"/>
              </a:spcBef>
              <a:spcAft>
                <a:spcPct val="0"/>
              </a:spcAft>
              <a:defRPr>
                <a:solidFill>
                  <a:schemeClr val="tx1"/>
                </a:solidFill>
                <a:latin typeface="Arial" charset="0"/>
              </a:defRPr>
            </a:lvl8pPr>
            <a:lvl9pPr marL="3559175" defTabSz="865188" fontAlgn="base">
              <a:spcBef>
                <a:spcPct val="0"/>
              </a:spcBef>
              <a:spcAft>
                <a:spcPct val="0"/>
              </a:spcAft>
              <a:defRPr>
                <a:solidFill>
                  <a:schemeClr val="tx1"/>
                </a:solidFill>
                <a:latin typeface="Arial" charset="0"/>
              </a:defRPr>
            </a:lvl9pPr>
          </a:lstStyle>
          <a:p>
            <a:pPr algn="ctr">
              <a:spcBef>
                <a:spcPct val="50000"/>
              </a:spcBef>
            </a:pPr>
            <a:r>
              <a:rPr lang="en-GB" sz="1900" b="1" dirty="0">
                <a:solidFill>
                  <a:srgbClr val="000000"/>
                </a:solidFill>
                <a:latin typeface="Times New Roman" pitchFamily="18" charset="0"/>
              </a:rPr>
              <a:t>Priority System</a:t>
            </a:r>
          </a:p>
        </p:txBody>
      </p:sp>
      <p:sp>
        <p:nvSpPr>
          <p:cNvPr id="20500" name="Text Box 20"/>
          <p:cNvSpPr txBox="1">
            <a:spLocks noChangeArrowheads="1"/>
          </p:cNvSpPr>
          <p:nvPr/>
        </p:nvSpPr>
        <p:spPr bwMode="auto">
          <a:xfrm>
            <a:off x="304800" y="1301750"/>
            <a:ext cx="2209800" cy="374650"/>
          </a:xfrm>
          <a:prstGeom prst="rect">
            <a:avLst/>
          </a:prstGeom>
          <a:gradFill flip="none" rotWithShape="1">
            <a:gsLst>
              <a:gs pos="0">
                <a:schemeClr val="bg1"/>
              </a:gs>
              <a:gs pos="100000">
                <a:srgbClr val="B56E5B"/>
              </a:gs>
            </a:gsLst>
            <a:path path="shape">
              <a:fillToRect l="50000" t="50000" r="50000" b="50000"/>
            </a:path>
            <a:tileRect/>
          </a:gradFill>
          <a:ln>
            <a:noFill/>
          </a:ln>
          <a:effectLst/>
          <a:scene3d>
            <a:camera prst="legacyPerspectiveBottomLeft"/>
            <a:lightRig rig="legacyFlat3" dir="t"/>
          </a:scene3d>
          <a:sp3d extrusionH="887400" prstMaterial="legacyMatte">
            <a:bevelT w="13500" h="13500" prst="angle"/>
            <a:bevelB w="13500" h="13500" prst="angle"/>
            <a:extrusionClr>
              <a:srgbClr val="B56E5B"/>
            </a:extrusionClr>
          </a:sp3d>
        </p:spPr>
        <p:txBody>
          <a:bodyPr lIns="86493" tIns="43247" rIns="86493" bIns="43247">
            <a:spAutoFit/>
            <a:flatTx/>
          </a:bodyPr>
          <a:lstStyle>
            <a:lvl1pPr defTabSz="865188">
              <a:defRPr>
                <a:solidFill>
                  <a:schemeClr val="tx1"/>
                </a:solidFill>
                <a:latin typeface="Arial" charset="0"/>
              </a:defRPr>
            </a:lvl1pPr>
            <a:lvl2pPr marL="431800" defTabSz="865188">
              <a:defRPr>
                <a:solidFill>
                  <a:schemeClr val="tx1"/>
                </a:solidFill>
                <a:latin typeface="Arial" charset="0"/>
              </a:defRPr>
            </a:lvl2pPr>
            <a:lvl3pPr marL="865188" defTabSz="865188">
              <a:defRPr>
                <a:solidFill>
                  <a:schemeClr val="tx1"/>
                </a:solidFill>
                <a:latin typeface="Arial" charset="0"/>
              </a:defRPr>
            </a:lvl3pPr>
            <a:lvl4pPr marL="1296988" defTabSz="865188">
              <a:defRPr>
                <a:solidFill>
                  <a:schemeClr val="tx1"/>
                </a:solidFill>
                <a:latin typeface="Arial" charset="0"/>
              </a:defRPr>
            </a:lvl4pPr>
            <a:lvl5pPr marL="1730375" defTabSz="865188">
              <a:defRPr>
                <a:solidFill>
                  <a:schemeClr val="tx1"/>
                </a:solidFill>
                <a:latin typeface="Arial" charset="0"/>
              </a:defRPr>
            </a:lvl5pPr>
            <a:lvl6pPr marL="2187575" defTabSz="865188" fontAlgn="base">
              <a:spcBef>
                <a:spcPct val="0"/>
              </a:spcBef>
              <a:spcAft>
                <a:spcPct val="0"/>
              </a:spcAft>
              <a:defRPr>
                <a:solidFill>
                  <a:schemeClr val="tx1"/>
                </a:solidFill>
                <a:latin typeface="Arial" charset="0"/>
              </a:defRPr>
            </a:lvl6pPr>
            <a:lvl7pPr marL="2644775" defTabSz="865188" fontAlgn="base">
              <a:spcBef>
                <a:spcPct val="0"/>
              </a:spcBef>
              <a:spcAft>
                <a:spcPct val="0"/>
              </a:spcAft>
              <a:defRPr>
                <a:solidFill>
                  <a:schemeClr val="tx1"/>
                </a:solidFill>
                <a:latin typeface="Arial" charset="0"/>
              </a:defRPr>
            </a:lvl7pPr>
            <a:lvl8pPr marL="3101975" defTabSz="865188" fontAlgn="base">
              <a:spcBef>
                <a:spcPct val="0"/>
              </a:spcBef>
              <a:spcAft>
                <a:spcPct val="0"/>
              </a:spcAft>
              <a:defRPr>
                <a:solidFill>
                  <a:schemeClr val="tx1"/>
                </a:solidFill>
                <a:latin typeface="Arial" charset="0"/>
              </a:defRPr>
            </a:lvl8pPr>
            <a:lvl9pPr marL="3559175" defTabSz="865188" fontAlgn="base">
              <a:spcBef>
                <a:spcPct val="0"/>
              </a:spcBef>
              <a:spcAft>
                <a:spcPct val="0"/>
              </a:spcAft>
              <a:defRPr>
                <a:solidFill>
                  <a:schemeClr val="tx1"/>
                </a:solidFill>
                <a:latin typeface="Arial" charset="0"/>
              </a:defRPr>
            </a:lvl9pPr>
          </a:lstStyle>
          <a:p>
            <a:pPr algn="ctr">
              <a:spcBef>
                <a:spcPct val="50000"/>
              </a:spcBef>
            </a:pPr>
            <a:r>
              <a:rPr lang="en-GB" sz="1900" b="1" dirty="0">
                <a:solidFill>
                  <a:srgbClr val="000000"/>
                </a:solidFill>
                <a:latin typeface="Times New Roman" pitchFamily="18" charset="0"/>
              </a:rPr>
              <a:t>Supervisory Plan</a:t>
            </a:r>
          </a:p>
        </p:txBody>
      </p:sp>
      <p:sp>
        <p:nvSpPr>
          <p:cNvPr id="20501" name="Rectangle 21"/>
          <p:cNvSpPr>
            <a:spLocks noChangeArrowheads="1"/>
          </p:cNvSpPr>
          <p:nvPr/>
        </p:nvSpPr>
        <p:spPr bwMode="auto">
          <a:xfrm>
            <a:off x="6705600" y="1618903"/>
            <a:ext cx="2176463" cy="2119313"/>
          </a:xfrm>
          <a:prstGeom prst="rect">
            <a:avLst/>
          </a:prstGeom>
          <a:gradFill rotWithShape="0">
            <a:gsLst>
              <a:gs pos="0">
                <a:srgbClr val="5E9EFF"/>
              </a:gs>
              <a:gs pos="39999">
                <a:srgbClr val="85C2FF"/>
              </a:gs>
              <a:gs pos="70000">
                <a:srgbClr val="C4D6EB"/>
              </a:gs>
              <a:gs pos="100000">
                <a:srgbClr val="FFEBFA"/>
              </a:gs>
            </a:gsLst>
            <a:lin ang="5400000" scaled="0"/>
          </a:gradFill>
          <a:ln w="9525">
            <a:solidFill>
              <a:schemeClr val="accent2"/>
            </a:solidFill>
            <a:miter lim="800000"/>
            <a:headEnd/>
            <a:tailEnd/>
          </a:ln>
          <a:effectLst/>
        </p:spPr>
        <p:txBody>
          <a:bodyPr lIns="86493" tIns="43247" rIns="86493" bIns="43247" anchor="ctr"/>
          <a:lstStyle/>
          <a:p>
            <a:pPr marL="49213" indent="-49213" algn="ctr" defTabSz="865188"/>
            <a:r>
              <a:rPr lang="en-US" sz="1400" b="1" dirty="0">
                <a:solidFill>
                  <a:srgbClr val="000000"/>
                </a:solidFill>
                <a:latin typeface="Times New Roman" pitchFamily="18" charset="0"/>
              </a:rPr>
              <a:t>Risk-Focused  Examination Seven Phase Process:</a:t>
            </a:r>
          </a:p>
          <a:p>
            <a:pPr marL="49213" indent="-49213" defTabSz="865188">
              <a:buFontTx/>
              <a:buChar char="•"/>
            </a:pPr>
            <a:r>
              <a:rPr lang="en-US" sz="1100" b="1" dirty="0">
                <a:solidFill>
                  <a:srgbClr val="000000"/>
                </a:solidFill>
                <a:latin typeface="Times New Roman" pitchFamily="18" charset="0"/>
              </a:rPr>
              <a:t>Identify Functional Activities</a:t>
            </a:r>
          </a:p>
          <a:p>
            <a:pPr marL="49213" indent="-49213" defTabSz="865188">
              <a:buFontTx/>
              <a:buChar char="•"/>
            </a:pPr>
            <a:r>
              <a:rPr lang="en-US" sz="1100" b="1" dirty="0">
                <a:solidFill>
                  <a:srgbClr val="000000"/>
                </a:solidFill>
                <a:latin typeface="Times New Roman" pitchFamily="18" charset="0"/>
              </a:rPr>
              <a:t>Identify/Assess Inherent Risk</a:t>
            </a:r>
          </a:p>
          <a:p>
            <a:pPr marL="49213" indent="-49213" defTabSz="865188">
              <a:buFontTx/>
              <a:buChar char="•"/>
            </a:pPr>
            <a:r>
              <a:rPr lang="en-US" sz="1100" b="1" dirty="0">
                <a:solidFill>
                  <a:srgbClr val="000000"/>
                </a:solidFill>
                <a:latin typeface="Times New Roman" pitchFamily="18" charset="0"/>
              </a:rPr>
              <a:t>Identify &amp; Evaluate Controls</a:t>
            </a:r>
          </a:p>
          <a:p>
            <a:pPr marL="49213" indent="-49213" defTabSz="865188">
              <a:buFontTx/>
              <a:buChar char="•"/>
            </a:pPr>
            <a:r>
              <a:rPr lang="en-US" sz="1100" b="1" dirty="0">
                <a:solidFill>
                  <a:srgbClr val="000000"/>
                </a:solidFill>
                <a:latin typeface="Times New Roman" pitchFamily="18" charset="0"/>
              </a:rPr>
              <a:t>Determine Residual Risk</a:t>
            </a:r>
          </a:p>
          <a:p>
            <a:pPr marL="49213" indent="-49213" defTabSz="865188">
              <a:buFontTx/>
              <a:buChar char="•"/>
            </a:pPr>
            <a:r>
              <a:rPr lang="en-US" sz="1100" b="1" dirty="0">
                <a:solidFill>
                  <a:srgbClr val="000000"/>
                </a:solidFill>
                <a:latin typeface="Times New Roman" pitchFamily="18" charset="0"/>
              </a:rPr>
              <a:t>Establish Procedures and Conduct Exam</a:t>
            </a:r>
          </a:p>
          <a:p>
            <a:pPr marL="49213" indent="-49213" defTabSz="865188">
              <a:buFontTx/>
              <a:buChar char="•"/>
            </a:pPr>
            <a:r>
              <a:rPr lang="en-US" sz="1100" b="1" dirty="0">
                <a:solidFill>
                  <a:srgbClr val="000000"/>
                </a:solidFill>
                <a:latin typeface="Times New Roman" pitchFamily="18" charset="0"/>
              </a:rPr>
              <a:t>Update Supervisory Plan</a:t>
            </a:r>
          </a:p>
          <a:p>
            <a:pPr marL="49213" indent="-49213" defTabSz="865188">
              <a:buFontTx/>
              <a:buChar char="•"/>
            </a:pPr>
            <a:r>
              <a:rPr lang="en-US" sz="1100" b="1" dirty="0">
                <a:solidFill>
                  <a:srgbClr val="000000"/>
                </a:solidFill>
                <a:latin typeface="Times New Roman" pitchFamily="18" charset="0"/>
              </a:rPr>
              <a:t>Exam Report//</a:t>
            </a:r>
            <a:r>
              <a:rPr lang="en-US" sz="1100" b="1" dirty="0" err="1">
                <a:solidFill>
                  <a:srgbClr val="000000"/>
                </a:solidFill>
                <a:latin typeface="Times New Roman" pitchFamily="18" charset="0"/>
              </a:rPr>
              <a:t>Mgmt</a:t>
            </a:r>
            <a:r>
              <a:rPr lang="en-US" sz="1100" b="1" dirty="0">
                <a:solidFill>
                  <a:srgbClr val="000000"/>
                </a:solidFill>
                <a:latin typeface="Times New Roman" pitchFamily="18" charset="0"/>
              </a:rPr>
              <a:t> Letter</a:t>
            </a:r>
          </a:p>
        </p:txBody>
      </p:sp>
      <p:sp>
        <p:nvSpPr>
          <p:cNvPr id="20502" name="Rectangle 22"/>
          <p:cNvSpPr>
            <a:spLocks noChangeArrowheads="1"/>
          </p:cNvSpPr>
          <p:nvPr/>
        </p:nvSpPr>
        <p:spPr bwMode="auto">
          <a:xfrm>
            <a:off x="304800" y="1828800"/>
            <a:ext cx="2209800" cy="1828800"/>
          </a:xfrm>
          <a:prstGeom prst="rect">
            <a:avLst/>
          </a:prstGeom>
          <a:gradFill rotWithShape="1">
            <a:gsLst>
              <a:gs pos="0">
                <a:srgbClr val="5E9EFF"/>
              </a:gs>
              <a:gs pos="39999">
                <a:srgbClr val="85C2FF"/>
              </a:gs>
              <a:gs pos="70000">
                <a:srgbClr val="C4D6EB"/>
              </a:gs>
              <a:gs pos="100000">
                <a:srgbClr val="FFEBFA"/>
              </a:gs>
            </a:gsLst>
            <a:lin ang="5400000" scaled="0"/>
          </a:gradFill>
          <a:ln w="9525">
            <a:solidFill>
              <a:srgbClr val="698CC5"/>
            </a:solidFill>
            <a:miter lim="800000"/>
            <a:headEnd/>
            <a:tailEnd/>
          </a:ln>
          <a:effectLst/>
        </p:spPr>
        <p:txBody>
          <a:bodyPr lIns="86493" tIns="43247" rIns="86493" bIns="43247" anchor="ctr"/>
          <a:lstStyle/>
          <a:p>
            <a:pPr marL="49213" indent="-49213" algn="ctr" defTabSz="865188"/>
            <a:r>
              <a:rPr lang="en-US" sz="1400" b="1">
                <a:solidFill>
                  <a:srgbClr val="000000"/>
                </a:solidFill>
                <a:latin typeface="Times New Roman" pitchFamily="18" charset="0"/>
              </a:rPr>
              <a:t>Develop Ongoing Supervision That Includes:</a:t>
            </a:r>
          </a:p>
          <a:p>
            <a:pPr marL="49213" indent="-49213" defTabSz="865188">
              <a:buFontTx/>
              <a:buChar char="•"/>
            </a:pPr>
            <a:r>
              <a:rPr lang="en-US" sz="1100" b="1">
                <a:solidFill>
                  <a:srgbClr val="000000"/>
                </a:solidFill>
                <a:latin typeface="Times New Roman" pitchFamily="18" charset="0"/>
              </a:rPr>
              <a:t>Frequency of Exams</a:t>
            </a:r>
          </a:p>
          <a:p>
            <a:pPr marL="49213" indent="-49213" defTabSz="865188">
              <a:buFontTx/>
              <a:buChar char="•"/>
            </a:pPr>
            <a:r>
              <a:rPr lang="en-US" sz="1100" b="1">
                <a:solidFill>
                  <a:srgbClr val="000000"/>
                </a:solidFill>
                <a:latin typeface="Times New Roman" pitchFamily="18" charset="0"/>
              </a:rPr>
              <a:t>Scope of Exams</a:t>
            </a:r>
          </a:p>
          <a:p>
            <a:pPr marL="49213" indent="-49213" defTabSz="865188">
              <a:buFontTx/>
              <a:buChar char="•"/>
            </a:pPr>
            <a:r>
              <a:rPr lang="en-US" sz="1100" b="1">
                <a:solidFill>
                  <a:srgbClr val="000000"/>
                </a:solidFill>
                <a:latin typeface="Times New Roman" pitchFamily="18" charset="0"/>
              </a:rPr>
              <a:t>Meetings with Company Management</a:t>
            </a:r>
          </a:p>
          <a:p>
            <a:pPr marL="49213" indent="-49213" defTabSz="865188">
              <a:buFontTx/>
              <a:buChar char="•"/>
            </a:pPr>
            <a:r>
              <a:rPr lang="en-US" sz="1100" b="1">
                <a:solidFill>
                  <a:srgbClr val="000000"/>
                </a:solidFill>
                <a:latin typeface="Times New Roman" pitchFamily="18" charset="0"/>
              </a:rPr>
              <a:t>Follow-Up on Recommendations</a:t>
            </a:r>
          </a:p>
          <a:p>
            <a:pPr marL="49213" indent="-49213" defTabSz="865188">
              <a:buFontTx/>
              <a:buChar char="•"/>
            </a:pPr>
            <a:r>
              <a:rPr lang="en-US" sz="1100" b="1">
                <a:solidFill>
                  <a:srgbClr val="000000"/>
                </a:solidFill>
                <a:latin typeface="Times New Roman" pitchFamily="18" charset="0"/>
              </a:rPr>
              <a:t>Financial Analysis Monitoring</a:t>
            </a:r>
            <a:endParaRPr lang="en-US" sz="1100">
              <a:solidFill>
                <a:srgbClr val="000000"/>
              </a:solidFill>
              <a:latin typeface="Times New Roman" pitchFamily="18" charset="0"/>
            </a:endParaRPr>
          </a:p>
        </p:txBody>
      </p:sp>
      <p:sp>
        <p:nvSpPr>
          <p:cNvPr id="20503" name="Rectangle 23"/>
          <p:cNvSpPr>
            <a:spLocks noChangeArrowheads="1"/>
          </p:cNvSpPr>
          <p:nvPr/>
        </p:nvSpPr>
        <p:spPr bwMode="auto">
          <a:xfrm>
            <a:off x="228600" y="4343400"/>
            <a:ext cx="2438400" cy="1752600"/>
          </a:xfrm>
          <a:prstGeom prst="rect">
            <a:avLst/>
          </a:prstGeom>
          <a:gradFill rotWithShape="0">
            <a:gsLst>
              <a:gs pos="0">
                <a:srgbClr val="5E9EFF"/>
              </a:gs>
              <a:gs pos="39999">
                <a:srgbClr val="85C2FF"/>
              </a:gs>
              <a:gs pos="70000">
                <a:srgbClr val="C4D6EB"/>
              </a:gs>
              <a:gs pos="100000">
                <a:srgbClr val="FFEBFA"/>
              </a:gs>
            </a:gsLst>
            <a:lin ang="5400000" scaled="0"/>
          </a:gradFill>
          <a:ln w="9525">
            <a:solidFill>
              <a:srgbClr val="698CC5"/>
            </a:solidFill>
            <a:miter lim="800000"/>
            <a:headEnd/>
            <a:tailEnd/>
          </a:ln>
          <a:effectLst/>
        </p:spPr>
        <p:txBody>
          <a:bodyPr lIns="86493" tIns="43247" rIns="86493" bIns="43247" anchor="ctr"/>
          <a:lstStyle/>
          <a:p>
            <a:pPr marL="49213" indent="-49213" algn="ctr" defTabSz="865188"/>
            <a:r>
              <a:rPr lang="en-US" sz="1400" b="1" dirty="0">
                <a:solidFill>
                  <a:srgbClr val="000000"/>
                </a:solidFill>
                <a:latin typeface="Times New Roman" pitchFamily="18" charset="0"/>
              </a:rPr>
              <a:t>Company Priority Score Determined By:</a:t>
            </a:r>
          </a:p>
          <a:p>
            <a:pPr marL="49213" indent="-49213" defTabSz="865188">
              <a:buFontTx/>
              <a:buChar char="•"/>
            </a:pPr>
            <a:r>
              <a:rPr lang="en-US" sz="1100" b="1" dirty="0">
                <a:solidFill>
                  <a:srgbClr val="000000"/>
                </a:solidFill>
                <a:latin typeface="Times New Roman" pitchFamily="18" charset="0"/>
              </a:rPr>
              <a:t>Priority System Based on Dept. analysis and NAIC financial Analysis tools:</a:t>
            </a:r>
          </a:p>
          <a:p>
            <a:pPr marL="431800" lvl="1" defTabSz="865188">
              <a:buFontTx/>
              <a:buChar char="•"/>
            </a:pPr>
            <a:r>
              <a:rPr lang="en-US" sz="1100" b="1" dirty="0">
                <a:solidFill>
                  <a:srgbClr val="000000"/>
                </a:solidFill>
                <a:latin typeface="Times New Roman" pitchFamily="18" charset="0"/>
              </a:rPr>
              <a:t>Scoring System</a:t>
            </a:r>
          </a:p>
          <a:p>
            <a:pPr marL="431800" lvl="1" defTabSz="865188">
              <a:buFontTx/>
              <a:buChar char="•"/>
            </a:pPr>
            <a:r>
              <a:rPr lang="en-US" sz="1100" b="1" dirty="0">
                <a:solidFill>
                  <a:srgbClr val="000000"/>
                </a:solidFill>
                <a:latin typeface="Times New Roman" pitchFamily="18" charset="0"/>
              </a:rPr>
              <a:t>ATS Results</a:t>
            </a:r>
          </a:p>
          <a:p>
            <a:pPr marL="431800" lvl="1" defTabSz="865188">
              <a:buFontTx/>
              <a:buChar char="•"/>
            </a:pPr>
            <a:r>
              <a:rPr lang="en-US" sz="1100" b="1" dirty="0">
                <a:solidFill>
                  <a:srgbClr val="000000"/>
                </a:solidFill>
                <a:latin typeface="Times New Roman" pitchFamily="18" charset="0"/>
              </a:rPr>
              <a:t>IRIS Ratios</a:t>
            </a:r>
          </a:p>
          <a:p>
            <a:pPr marL="49213" indent="-49213" defTabSz="865188">
              <a:buFontTx/>
              <a:buChar char="•"/>
            </a:pPr>
            <a:r>
              <a:rPr lang="en-US" sz="1100" b="1" dirty="0">
                <a:solidFill>
                  <a:srgbClr val="000000"/>
                </a:solidFill>
                <a:latin typeface="Times New Roman" pitchFamily="18" charset="0"/>
              </a:rPr>
              <a:t>Exam Results</a:t>
            </a:r>
          </a:p>
          <a:p>
            <a:pPr marL="49213" indent="-49213" defTabSz="865188">
              <a:buFontTx/>
              <a:buChar char="•"/>
            </a:pPr>
            <a:endParaRPr lang="en-US" sz="1100" b="1" dirty="0">
              <a:solidFill>
                <a:srgbClr val="000000"/>
              </a:solidFill>
              <a:latin typeface="Times New Roman" pitchFamily="18" charset="0"/>
            </a:endParaRPr>
          </a:p>
        </p:txBody>
      </p:sp>
      <p:sp>
        <p:nvSpPr>
          <p:cNvPr id="20504" name="Rectangle 24"/>
          <p:cNvSpPr>
            <a:spLocks noChangeArrowheads="1"/>
          </p:cNvSpPr>
          <p:nvPr/>
        </p:nvSpPr>
        <p:spPr bwMode="auto">
          <a:xfrm>
            <a:off x="6600825" y="4419600"/>
            <a:ext cx="2314575" cy="1862138"/>
          </a:xfrm>
          <a:prstGeom prst="rect">
            <a:avLst/>
          </a:prstGeom>
          <a:gradFill rotWithShape="0">
            <a:gsLst>
              <a:gs pos="0">
                <a:srgbClr val="5E9EFF"/>
              </a:gs>
              <a:gs pos="39999">
                <a:srgbClr val="85C2FF"/>
              </a:gs>
              <a:gs pos="70000">
                <a:srgbClr val="C4D6EB"/>
              </a:gs>
              <a:gs pos="100000">
                <a:srgbClr val="FFEBFA"/>
              </a:gs>
            </a:gsLst>
            <a:lin ang="5400000" scaled="0"/>
          </a:gradFill>
          <a:ln w="9525">
            <a:solidFill>
              <a:schemeClr val="accent2"/>
            </a:solidFill>
            <a:miter lim="800000"/>
            <a:headEnd/>
            <a:tailEnd/>
          </a:ln>
          <a:effectLst/>
        </p:spPr>
        <p:txBody>
          <a:bodyPr lIns="86493" tIns="43247" rIns="86493" bIns="43247" anchor="ctr"/>
          <a:lstStyle/>
          <a:p>
            <a:pPr marL="49213" indent="-49213" algn="ctr" defTabSz="865188"/>
            <a:r>
              <a:rPr lang="en-US" sz="1400" b="1" dirty="0">
                <a:solidFill>
                  <a:srgbClr val="000000"/>
                </a:solidFill>
                <a:latin typeface="Times New Roman" pitchFamily="18" charset="0"/>
              </a:rPr>
              <a:t>Financial Analysis includes:</a:t>
            </a:r>
          </a:p>
          <a:p>
            <a:pPr marL="49213" indent="-49213" defTabSz="865188">
              <a:buFontTx/>
              <a:buChar char="•"/>
            </a:pPr>
            <a:r>
              <a:rPr lang="en-US" sz="1100" b="1" dirty="0">
                <a:solidFill>
                  <a:srgbClr val="000000"/>
                </a:solidFill>
                <a:latin typeface="Times New Roman" pitchFamily="18" charset="0"/>
              </a:rPr>
              <a:t>Risk Assessment Results </a:t>
            </a:r>
          </a:p>
          <a:p>
            <a:pPr marL="49213" indent="-49213" defTabSz="865188">
              <a:buFontTx/>
              <a:buChar char="•"/>
            </a:pPr>
            <a:r>
              <a:rPr lang="en-US" sz="1100" b="1" dirty="0">
                <a:solidFill>
                  <a:srgbClr val="000000"/>
                </a:solidFill>
                <a:latin typeface="Times New Roman" pitchFamily="18" charset="0"/>
              </a:rPr>
              <a:t>Financial Analysis Handbook Process</a:t>
            </a:r>
          </a:p>
          <a:p>
            <a:pPr marL="49213" indent="-49213" defTabSz="865188">
              <a:buFontTx/>
              <a:buChar char="•"/>
            </a:pPr>
            <a:r>
              <a:rPr lang="en-US" sz="1100" b="1" dirty="0">
                <a:solidFill>
                  <a:srgbClr val="000000"/>
                </a:solidFill>
                <a:latin typeface="Times New Roman" pitchFamily="18" charset="0"/>
              </a:rPr>
              <a:t>Ratio Analysis (IRIS, FAST, Internal Ratios)</a:t>
            </a:r>
          </a:p>
          <a:p>
            <a:pPr marL="49213" indent="-49213" defTabSz="865188">
              <a:buFontTx/>
              <a:buChar char="•"/>
            </a:pPr>
            <a:r>
              <a:rPr lang="en-US" sz="1100" b="1" dirty="0">
                <a:solidFill>
                  <a:srgbClr val="000000"/>
                </a:solidFill>
                <a:latin typeface="Times New Roman" pitchFamily="18" charset="0"/>
              </a:rPr>
              <a:t>Actuarial Analysis</a:t>
            </a:r>
          </a:p>
          <a:p>
            <a:pPr marL="49213" indent="-49213" defTabSz="865188">
              <a:buFontTx/>
              <a:buChar char="•"/>
            </a:pPr>
            <a:r>
              <a:rPr lang="en-US" sz="1100" b="1" dirty="0">
                <a:solidFill>
                  <a:srgbClr val="000000"/>
                </a:solidFill>
                <a:latin typeface="Times New Roman" pitchFamily="18" charset="0"/>
              </a:rPr>
              <a:t>Update with internal/external changes</a:t>
            </a:r>
          </a:p>
          <a:p>
            <a:pPr marL="49213" indent="-49213" defTabSz="865188">
              <a:buFontTx/>
              <a:buChar char="•"/>
            </a:pPr>
            <a:endParaRPr lang="en-US" sz="1100" b="1" dirty="0">
              <a:solidFill>
                <a:srgbClr val="000000"/>
              </a:solidFill>
              <a:latin typeface="Times New Roman" pitchFamily="18" charset="0"/>
            </a:endParaRPr>
          </a:p>
        </p:txBody>
      </p:sp>
      <p:sp>
        <p:nvSpPr>
          <p:cNvPr id="20505" name="Text Box 25"/>
          <p:cNvSpPr txBox="1">
            <a:spLocks noChangeArrowheads="1"/>
          </p:cNvSpPr>
          <p:nvPr/>
        </p:nvSpPr>
        <p:spPr bwMode="auto">
          <a:xfrm>
            <a:off x="6705600" y="3859287"/>
            <a:ext cx="2105025" cy="374650"/>
          </a:xfrm>
          <a:prstGeom prst="rect">
            <a:avLst/>
          </a:prstGeom>
          <a:gradFill rotWithShape="0">
            <a:gsLst>
              <a:gs pos="0">
                <a:schemeClr val="bg1"/>
              </a:gs>
              <a:gs pos="100000">
                <a:srgbClr val="B56E5B"/>
              </a:gs>
            </a:gsLst>
            <a:path path="shape">
              <a:fillToRect l="50000" t="50000" r="50000" b="50000"/>
            </a:path>
          </a:gradFill>
          <a:ln>
            <a:noFill/>
          </a:ln>
          <a:effectLst/>
          <a:scene3d>
            <a:camera prst="legacyPerspectiveBottomLeft"/>
            <a:lightRig rig="legacyFlat3" dir="t"/>
          </a:scene3d>
          <a:sp3d extrusionH="887400" prstMaterial="legacyMatte">
            <a:bevelT w="13500" h="13500" prst="angle"/>
            <a:bevelB w="13500" h="13500" prst="angle"/>
            <a:extrusionClr>
              <a:srgbClr val="B56E5B"/>
            </a:extrusionClr>
          </a:sp3d>
          <a:extLst>
            <a:ext uri="{91240B29-F687-4F45-9708-019B960494DF}">
              <a14:hiddenLine xmlns:a14="http://schemas.microsoft.com/office/drawing/2010/main" w="9525">
                <a:noFill/>
                <a:miter lim="800000"/>
                <a:headEnd type="none" w="sm" len="sm"/>
                <a:tailEnd type="none" w="med"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6493" tIns="43247" rIns="86493" bIns="43247">
            <a:spAutoFit/>
            <a:flatTx/>
          </a:bodyPr>
          <a:lstStyle>
            <a:lvl1pPr defTabSz="865188">
              <a:defRPr>
                <a:solidFill>
                  <a:schemeClr val="tx1"/>
                </a:solidFill>
                <a:latin typeface="Arial" charset="0"/>
              </a:defRPr>
            </a:lvl1pPr>
            <a:lvl2pPr marL="431800" defTabSz="865188">
              <a:defRPr>
                <a:solidFill>
                  <a:schemeClr val="tx1"/>
                </a:solidFill>
                <a:latin typeface="Arial" charset="0"/>
              </a:defRPr>
            </a:lvl2pPr>
            <a:lvl3pPr marL="865188" defTabSz="865188">
              <a:defRPr>
                <a:solidFill>
                  <a:schemeClr val="tx1"/>
                </a:solidFill>
                <a:latin typeface="Arial" charset="0"/>
              </a:defRPr>
            </a:lvl3pPr>
            <a:lvl4pPr marL="1296988" defTabSz="865188">
              <a:defRPr>
                <a:solidFill>
                  <a:schemeClr val="tx1"/>
                </a:solidFill>
                <a:latin typeface="Arial" charset="0"/>
              </a:defRPr>
            </a:lvl4pPr>
            <a:lvl5pPr marL="1730375" defTabSz="865188">
              <a:defRPr>
                <a:solidFill>
                  <a:schemeClr val="tx1"/>
                </a:solidFill>
                <a:latin typeface="Arial" charset="0"/>
              </a:defRPr>
            </a:lvl5pPr>
            <a:lvl6pPr marL="2187575" defTabSz="865188" fontAlgn="base">
              <a:spcBef>
                <a:spcPct val="0"/>
              </a:spcBef>
              <a:spcAft>
                <a:spcPct val="0"/>
              </a:spcAft>
              <a:defRPr>
                <a:solidFill>
                  <a:schemeClr val="tx1"/>
                </a:solidFill>
                <a:latin typeface="Arial" charset="0"/>
              </a:defRPr>
            </a:lvl6pPr>
            <a:lvl7pPr marL="2644775" defTabSz="865188" fontAlgn="base">
              <a:spcBef>
                <a:spcPct val="0"/>
              </a:spcBef>
              <a:spcAft>
                <a:spcPct val="0"/>
              </a:spcAft>
              <a:defRPr>
                <a:solidFill>
                  <a:schemeClr val="tx1"/>
                </a:solidFill>
                <a:latin typeface="Arial" charset="0"/>
              </a:defRPr>
            </a:lvl7pPr>
            <a:lvl8pPr marL="3101975" defTabSz="865188" fontAlgn="base">
              <a:spcBef>
                <a:spcPct val="0"/>
              </a:spcBef>
              <a:spcAft>
                <a:spcPct val="0"/>
              </a:spcAft>
              <a:defRPr>
                <a:solidFill>
                  <a:schemeClr val="tx1"/>
                </a:solidFill>
                <a:latin typeface="Arial" charset="0"/>
              </a:defRPr>
            </a:lvl8pPr>
            <a:lvl9pPr marL="3559175" defTabSz="865188" fontAlgn="base">
              <a:spcBef>
                <a:spcPct val="0"/>
              </a:spcBef>
              <a:spcAft>
                <a:spcPct val="0"/>
              </a:spcAft>
              <a:defRPr>
                <a:solidFill>
                  <a:schemeClr val="tx1"/>
                </a:solidFill>
                <a:latin typeface="Arial" charset="0"/>
              </a:defRPr>
            </a:lvl9pPr>
          </a:lstStyle>
          <a:p>
            <a:pPr algn="ctr">
              <a:spcBef>
                <a:spcPct val="50000"/>
              </a:spcBef>
            </a:pPr>
            <a:r>
              <a:rPr lang="en-GB" sz="1900" b="1" dirty="0">
                <a:solidFill>
                  <a:srgbClr val="000000"/>
                </a:solidFill>
                <a:latin typeface="Times New Roman" pitchFamily="18" charset="0"/>
              </a:rPr>
              <a:t>Financial Analysis</a:t>
            </a:r>
          </a:p>
        </p:txBody>
      </p:sp>
      <p:sp>
        <p:nvSpPr>
          <p:cNvPr id="20506" name="Rectangle 26"/>
          <p:cNvSpPr>
            <a:spLocks noChangeArrowheads="1"/>
          </p:cNvSpPr>
          <p:nvPr/>
        </p:nvSpPr>
        <p:spPr bwMode="auto">
          <a:xfrm>
            <a:off x="3429000" y="5410200"/>
            <a:ext cx="2178050" cy="1304925"/>
          </a:xfrm>
          <a:prstGeom prst="rect">
            <a:avLst/>
          </a:prstGeom>
          <a:gradFill rotWithShape="0">
            <a:gsLst>
              <a:gs pos="0">
                <a:srgbClr val="5E9EFF"/>
              </a:gs>
              <a:gs pos="39999">
                <a:srgbClr val="85C2FF"/>
              </a:gs>
              <a:gs pos="70000">
                <a:srgbClr val="C4D6EB"/>
              </a:gs>
              <a:gs pos="100000">
                <a:srgbClr val="FFEBFA"/>
              </a:gs>
            </a:gsLst>
            <a:lin ang="5400000" scaled="0"/>
          </a:gradFill>
          <a:ln w="9525">
            <a:solidFill>
              <a:schemeClr val="accent2"/>
            </a:solidFill>
            <a:miter lim="800000"/>
            <a:headEnd/>
            <a:tailEnd/>
          </a:ln>
          <a:effectLst/>
        </p:spPr>
        <p:txBody>
          <a:bodyPr lIns="86493" tIns="43247" rIns="86493" bIns="43247" anchor="ctr"/>
          <a:lstStyle/>
          <a:p>
            <a:pPr marL="49213" indent="-49213" algn="ctr" defTabSz="865188"/>
            <a:r>
              <a:rPr lang="en-US" sz="1400" b="1">
                <a:solidFill>
                  <a:srgbClr val="000000"/>
                </a:solidFill>
                <a:latin typeface="Times New Roman" pitchFamily="18" charset="0"/>
              </a:rPr>
              <a:t>Consider Changes to:</a:t>
            </a:r>
          </a:p>
          <a:p>
            <a:pPr marL="49213" indent="-49213" defTabSz="865188">
              <a:buFontTx/>
              <a:buChar char="•"/>
            </a:pPr>
            <a:r>
              <a:rPr lang="en-US" sz="1100" b="1">
                <a:solidFill>
                  <a:srgbClr val="000000"/>
                </a:solidFill>
                <a:latin typeface="Times New Roman" pitchFamily="18" charset="0"/>
              </a:rPr>
              <a:t>NRSRO Ratings </a:t>
            </a:r>
          </a:p>
          <a:p>
            <a:pPr marL="49213" indent="-49213" defTabSz="865188">
              <a:buFontTx/>
              <a:buChar char="•"/>
            </a:pPr>
            <a:r>
              <a:rPr lang="en-US" sz="1100" b="1">
                <a:solidFill>
                  <a:srgbClr val="000000"/>
                </a:solidFill>
                <a:latin typeface="Times New Roman" pitchFamily="18" charset="0"/>
              </a:rPr>
              <a:t>Ownership/Management/ Corporate Structure</a:t>
            </a:r>
          </a:p>
          <a:p>
            <a:pPr marL="49213" indent="-49213" defTabSz="865188">
              <a:buFontTx/>
              <a:buChar char="•"/>
            </a:pPr>
            <a:r>
              <a:rPr lang="en-US" sz="1100" b="1">
                <a:solidFill>
                  <a:srgbClr val="000000"/>
                </a:solidFill>
                <a:latin typeface="Times New Roman" pitchFamily="18" charset="0"/>
              </a:rPr>
              <a:t>Business Strategy/Plan</a:t>
            </a:r>
          </a:p>
          <a:p>
            <a:pPr marL="49213" indent="-49213" defTabSz="865188">
              <a:buFontTx/>
              <a:buChar char="•"/>
            </a:pPr>
            <a:r>
              <a:rPr lang="en-US" sz="1100" b="1">
                <a:solidFill>
                  <a:srgbClr val="000000"/>
                </a:solidFill>
                <a:latin typeface="Times New Roman" pitchFamily="18" charset="0"/>
              </a:rPr>
              <a:t>CPA Report or Auditor</a:t>
            </a:r>
          </a:p>
          <a:p>
            <a:pPr marL="49213" indent="-49213" defTabSz="865188">
              <a:buFontTx/>
              <a:buChar char="•"/>
            </a:pPr>
            <a:r>
              <a:rPr lang="en-US" sz="1100" b="1">
                <a:solidFill>
                  <a:srgbClr val="000000"/>
                </a:solidFill>
                <a:latin typeface="Times New Roman" pitchFamily="18" charset="0"/>
              </a:rPr>
              <a:t>Legal or Regulatory Status</a:t>
            </a:r>
          </a:p>
        </p:txBody>
      </p:sp>
      <p:sp>
        <p:nvSpPr>
          <p:cNvPr id="4" name="Title 3"/>
          <p:cNvSpPr>
            <a:spLocks noGrp="1"/>
          </p:cNvSpPr>
          <p:nvPr>
            <p:ph type="title"/>
          </p:nvPr>
        </p:nvSpPr>
        <p:spPr>
          <a:xfrm>
            <a:off x="685800" y="274638"/>
            <a:ext cx="8001000" cy="792162"/>
          </a:xfrm>
        </p:spPr>
        <p:txBody>
          <a:bodyPr>
            <a:noAutofit/>
          </a:bodyPr>
          <a:lstStyle/>
          <a:p>
            <a:pPr algn="ctr"/>
            <a:r>
              <a:rPr lang="en-US" dirty="0" smtClean="0"/>
              <a:t>Risk-Focused Surveillance </a:t>
            </a:r>
            <a:endParaRPr lang="en-US" dirty="0"/>
          </a:p>
        </p:txBody>
      </p:sp>
    </p:spTree>
    <p:extLst>
      <p:ext uri="{BB962C8B-B14F-4D97-AF65-F5344CB8AC3E}">
        <p14:creationId xmlns:p14="http://schemas.microsoft.com/office/powerpoint/2010/main" val="39148263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1964</TotalTime>
  <Words>2826</Words>
  <Application>Microsoft Office PowerPoint</Application>
  <PresentationFormat>Presentación en pantalla (4:3)</PresentationFormat>
  <Paragraphs>192</Paragraphs>
  <Slides>13</Slides>
  <Notes>13</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20" baseType="lpstr">
      <vt:lpstr>Arial</vt:lpstr>
      <vt:lpstr>Calibri</vt:lpstr>
      <vt:lpstr>Candara</vt:lpstr>
      <vt:lpstr>Symbol</vt:lpstr>
      <vt:lpstr>Times New Roman</vt:lpstr>
      <vt:lpstr>Waveform</vt:lpstr>
      <vt:lpstr>Worksheet</vt:lpstr>
      <vt:lpstr>NAIC Review of ERM &amp; Internal Controls</vt:lpstr>
      <vt:lpstr>ICP 8 Topics</vt:lpstr>
      <vt:lpstr>Risk-Focused Exams</vt:lpstr>
      <vt:lpstr>Risk-Focused Exams</vt:lpstr>
      <vt:lpstr>Risk-Focused Exams</vt:lpstr>
      <vt:lpstr>Risk-Focused Exams</vt:lpstr>
      <vt:lpstr>Risk-Focused Exams</vt:lpstr>
      <vt:lpstr>Risk-Focused Exams</vt:lpstr>
      <vt:lpstr>Risk-Focused Surveillance </vt:lpstr>
      <vt:lpstr>U.S. ERM Requirements</vt:lpstr>
      <vt:lpstr>Actuarial Function Requirements</vt:lpstr>
      <vt:lpstr>Corporate Governance Enhancements</vt:lpstr>
      <vt:lpstr>Questions</vt:lpstr>
    </vt:vector>
  </TitlesOfParts>
  <Company>NAIC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Hunsucker, Linda K.</dc:creator>
  <cp:lastModifiedBy>Lucy Medina</cp:lastModifiedBy>
  <cp:revision>222</cp:revision>
  <cp:lastPrinted>2014-11-17T15:15:45Z</cp:lastPrinted>
  <dcterms:created xsi:type="dcterms:W3CDTF">2014-03-24T18:45:29Z</dcterms:created>
  <dcterms:modified xsi:type="dcterms:W3CDTF">2014-11-17T15:18:41Z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1569344907</vt:i4>
  </property>
  <property fmtid="{D5CDD505-2E9C-101B-9397-08002B2CF9AE}" pid="3" name="_NewReviewCycle">
    <vt:lpwstr/>
  </property>
  <property fmtid="{D5CDD505-2E9C-101B-9397-08002B2CF9AE}" pid="4" name="_EmailSubject">
    <vt:lpwstr>Final Presentations for NAIC and Flight Information</vt:lpwstr>
  </property>
  <property fmtid="{D5CDD505-2E9C-101B-9397-08002B2CF9AE}" pid="5" name="_AuthorEmail">
    <vt:lpwstr>ESarper@naic.org</vt:lpwstr>
  </property>
  <property fmtid="{D5CDD505-2E9C-101B-9397-08002B2CF9AE}" pid="6" name="_AuthorEmailDisplayName">
    <vt:lpwstr>Sarper, Ekrem</vt:lpwstr>
  </property>
  <property fmtid="{D5CDD505-2E9C-101B-9397-08002B2CF9AE}" pid="7" name="_PreviousAdHocReviewCycleID">
    <vt:i4>1202053519</vt:i4>
  </property>
</Properties>
</file>