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5" r:id="rId2"/>
    <p:sldId id="276" r:id="rId3"/>
    <p:sldId id="278" r:id="rId4"/>
    <p:sldId id="285" r:id="rId5"/>
    <p:sldId id="265" r:id="rId6"/>
    <p:sldId id="279" r:id="rId7"/>
    <p:sldId id="304" r:id="rId8"/>
    <p:sldId id="305" r:id="rId9"/>
    <p:sldId id="264" r:id="rId10"/>
    <p:sldId id="298" r:id="rId11"/>
    <p:sldId id="268" r:id="rId12"/>
    <p:sldId id="269" r:id="rId13"/>
    <p:sldId id="308" r:id="rId14"/>
    <p:sldId id="309" r:id="rId15"/>
    <p:sldId id="299" r:id="rId16"/>
    <p:sldId id="310" r:id="rId17"/>
    <p:sldId id="270" r:id="rId18"/>
    <p:sldId id="311" r:id="rId19"/>
    <p:sldId id="282" r:id="rId20"/>
    <p:sldId id="281" r:id="rId21"/>
    <p:sldId id="283" r:id="rId22"/>
    <p:sldId id="288" r:id="rId23"/>
    <p:sldId id="294" r:id="rId24"/>
  </p:sldIdLst>
  <p:sldSz cx="9144000" cy="6858000" type="screen4x3"/>
  <p:notesSz cx="666273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62" autoAdjust="0"/>
  </p:normalViewPr>
  <p:slideViewPr>
    <p:cSldViewPr>
      <p:cViewPr varScale="1">
        <p:scale>
          <a:sx n="76" d="100"/>
          <a:sy n="76" d="100"/>
        </p:scale>
        <p:origin x="18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4610C-E40E-41B0-B035-3D96A4A5CC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l-NL"/>
        </a:p>
      </dgm:t>
    </dgm:pt>
    <dgm:pt modelId="{08FA55F2-D6E6-47B3-B1AE-C9A53585F4FD}">
      <dgm:prSet phldrT="[Tekst]"/>
      <dgm:spPr/>
      <dgm:t>
        <a:bodyPr/>
        <a:lstStyle/>
        <a:p>
          <a:r>
            <a:rPr lang="nl-NL" dirty="0" smtClean="0"/>
            <a:t>Parent</a:t>
          </a:r>
          <a:endParaRPr lang="nl-NL" dirty="0"/>
        </a:p>
      </dgm:t>
    </dgm:pt>
    <dgm:pt modelId="{FABFAB23-D1F6-4DBC-B50D-A3EF37FE8E35}" type="parTrans" cxnId="{BE17F03C-73DE-422C-9922-DEB028B68C98}">
      <dgm:prSet/>
      <dgm:spPr/>
      <dgm:t>
        <a:bodyPr/>
        <a:lstStyle/>
        <a:p>
          <a:endParaRPr lang="nl-NL"/>
        </a:p>
      </dgm:t>
    </dgm:pt>
    <dgm:pt modelId="{C70094E6-1AD4-43D3-9961-6A59FC45EE7C}" type="sibTrans" cxnId="{BE17F03C-73DE-422C-9922-DEB028B68C98}">
      <dgm:prSet/>
      <dgm:spPr/>
      <dgm:t>
        <a:bodyPr/>
        <a:lstStyle/>
        <a:p>
          <a:endParaRPr lang="nl-NL"/>
        </a:p>
      </dgm:t>
    </dgm:pt>
    <dgm:pt modelId="{69723508-C32A-4085-910D-E04E1C030E31}">
      <dgm:prSet phldrT="[Tekst]"/>
      <dgm:spPr/>
      <dgm:t>
        <a:bodyPr/>
        <a:lstStyle/>
        <a:p>
          <a:r>
            <a:rPr lang="nl-NL" dirty="0" err="1" smtClean="0"/>
            <a:t>Subs</a:t>
          </a:r>
          <a:endParaRPr lang="nl-NL" dirty="0"/>
        </a:p>
      </dgm:t>
    </dgm:pt>
    <dgm:pt modelId="{3F27812C-E4A3-4D4C-815A-4FB9703FA9B7}" type="parTrans" cxnId="{2CF1B021-560B-4F9E-935A-B0D46D65BF57}">
      <dgm:prSet/>
      <dgm:spPr/>
      <dgm:t>
        <a:bodyPr/>
        <a:lstStyle/>
        <a:p>
          <a:endParaRPr lang="nl-NL"/>
        </a:p>
      </dgm:t>
    </dgm:pt>
    <dgm:pt modelId="{728F3AF1-0EF6-44E9-8A66-6F120C769B87}" type="sibTrans" cxnId="{2CF1B021-560B-4F9E-935A-B0D46D65BF57}">
      <dgm:prSet/>
      <dgm:spPr/>
      <dgm:t>
        <a:bodyPr/>
        <a:lstStyle/>
        <a:p>
          <a:endParaRPr lang="nl-NL"/>
        </a:p>
      </dgm:t>
    </dgm:pt>
    <dgm:pt modelId="{C2CC2CC9-E3C2-4BB4-AF6B-C31F9AFA68B1}">
      <dgm:prSet phldrT="[Tekst]"/>
      <dgm:spPr/>
      <dgm:t>
        <a:bodyPr/>
        <a:lstStyle/>
        <a:p>
          <a:r>
            <a:rPr lang="nl-NL" dirty="0" err="1" smtClean="0"/>
            <a:t>Subs</a:t>
          </a:r>
          <a:endParaRPr lang="nl-NL" dirty="0"/>
        </a:p>
      </dgm:t>
    </dgm:pt>
    <dgm:pt modelId="{33639499-92F0-42ED-8A2C-449E73A499BF}" type="parTrans" cxnId="{952B6930-EB6C-4B61-896E-7BCFC6E2AC6B}">
      <dgm:prSet/>
      <dgm:spPr/>
      <dgm:t>
        <a:bodyPr/>
        <a:lstStyle/>
        <a:p>
          <a:endParaRPr lang="nl-NL"/>
        </a:p>
      </dgm:t>
    </dgm:pt>
    <dgm:pt modelId="{116B86CB-AD82-4EC9-86DC-94CDD58C46DD}" type="sibTrans" cxnId="{952B6930-EB6C-4B61-896E-7BCFC6E2AC6B}">
      <dgm:prSet/>
      <dgm:spPr/>
      <dgm:t>
        <a:bodyPr/>
        <a:lstStyle/>
        <a:p>
          <a:endParaRPr lang="nl-NL"/>
        </a:p>
      </dgm:t>
    </dgm:pt>
    <dgm:pt modelId="{725A97A2-420C-4347-9340-4FFD668BF962}">
      <dgm:prSet phldrT="[Tekst]"/>
      <dgm:spPr/>
      <dgm:t>
        <a:bodyPr/>
        <a:lstStyle/>
        <a:p>
          <a:r>
            <a:rPr lang="nl-NL" dirty="0" err="1" smtClean="0"/>
            <a:t>Subs</a:t>
          </a:r>
          <a:endParaRPr lang="nl-NL" dirty="0"/>
        </a:p>
      </dgm:t>
    </dgm:pt>
    <dgm:pt modelId="{93D689EC-A615-42B9-A805-30BD53A269B0}" type="parTrans" cxnId="{578F5477-9D33-480C-9D8D-ECB954BF26B3}">
      <dgm:prSet/>
      <dgm:spPr/>
      <dgm:t>
        <a:bodyPr/>
        <a:lstStyle/>
        <a:p>
          <a:endParaRPr lang="nl-NL"/>
        </a:p>
      </dgm:t>
    </dgm:pt>
    <dgm:pt modelId="{8BBE38ED-4B31-4343-AA45-25BF0FAFB676}" type="sibTrans" cxnId="{578F5477-9D33-480C-9D8D-ECB954BF26B3}">
      <dgm:prSet/>
      <dgm:spPr/>
      <dgm:t>
        <a:bodyPr/>
        <a:lstStyle/>
        <a:p>
          <a:endParaRPr lang="nl-NL"/>
        </a:p>
      </dgm:t>
    </dgm:pt>
    <dgm:pt modelId="{E31B4860-59E5-420E-942D-52E8D039A2CB}">
      <dgm:prSet phldrT="[Tekst]"/>
      <dgm:spPr/>
      <dgm:t>
        <a:bodyPr/>
        <a:lstStyle/>
        <a:p>
          <a:r>
            <a:rPr lang="nl-NL" dirty="0" err="1" smtClean="0"/>
            <a:t>Subs</a:t>
          </a:r>
          <a:endParaRPr lang="nl-NL" dirty="0"/>
        </a:p>
      </dgm:t>
    </dgm:pt>
    <dgm:pt modelId="{320B0F11-0A14-4737-BC28-A3B62CD2CC8A}" type="parTrans" cxnId="{7A2F366C-9FDD-41BB-9E8F-05F53FDB917D}">
      <dgm:prSet/>
      <dgm:spPr/>
      <dgm:t>
        <a:bodyPr/>
        <a:lstStyle/>
        <a:p>
          <a:endParaRPr lang="nl-NL"/>
        </a:p>
      </dgm:t>
    </dgm:pt>
    <dgm:pt modelId="{8339C0A3-600A-421D-990E-CDF3127D0F84}" type="sibTrans" cxnId="{7A2F366C-9FDD-41BB-9E8F-05F53FDB917D}">
      <dgm:prSet/>
      <dgm:spPr/>
      <dgm:t>
        <a:bodyPr/>
        <a:lstStyle/>
        <a:p>
          <a:endParaRPr lang="nl-NL"/>
        </a:p>
      </dgm:t>
    </dgm:pt>
    <dgm:pt modelId="{61BC14E6-C5E7-404E-9C7D-81B2C229A32D}">
      <dgm:prSet phldrT="[Tekst]"/>
      <dgm:spPr/>
      <dgm:t>
        <a:bodyPr/>
        <a:lstStyle/>
        <a:p>
          <a:r>
            <a:rPr lang="nl-NL" dirty="0" err="1" smtClean="0"/>
            <a:t>Subs</a:t>
          </a:r>
          <a:endParaRPr lang="nl-NL" dirty="0"/>
        </a:p>
      </dgm:t>
    </dgm:pt>
    <dgm:pt modelId="{DFE4B877-99EB-4728-9C36-D66AF6B07ADA}" type="parTrans" cxnId="{54FF7431-072F-4F97-BFF8-43415A144A0F}">
      <dgm:prSet/>
      <dgm:spPr/>
      <dgm:t>
        <a:bodyPr/>
        <a:lstStyle/>
        <a:p>
          <a:endParaRPr lang="nl-NL"/>
        </a:p>
      </dgm:t>
    </dgm:pt>
    <dgm:pt modelId="{DEB0C67E-3814-4829-A621-55798A405FE9}" type="sibTrans" cxnId="{54FF7431-072F-4F97-BFF8-43415A144A0F}">
      <dgm:prSet/>
      <dgm:spPr/>
      <dgm:t>
        <a:bodyPr/>
        <a:lstStyle/>
        <a:p>
          <a:endParaRPr lang="nl-NL"/>
        </a:p>
      </dgm:t>
    </dgm:pt>
    <dgm:pt modelId="{BA0F81D1-3207-4473-88F8-ACE9E658E93F}" type="pres">
      <dgm:prSet presAssocID="{EC74610C-E40E-41B0-B035-3D96A4A5CCC0}" presName="hierChild1" presStyleCnt="0">
        <dgm:presLayoutVars>
          <dgm:chPref val="1"/>
          <dgm:dir/>
          <dgm:animOne val="branch"/>
          <dgm:animLvl val="lvl"/>
          <dgm:resizeHandles/>
        </dgm:presLayoutVars>
      </dgm:prSet>
      <dgm:spPr/>
      <dgm:t>
        <a:bodyPr/>
        <a:lstStyle/>
        <a:p>
          <a:endParaRPr lang="nl-NL"/>
        </a:p>
      </dgm:t>
    </dgm:pt>
    <dgm:pt modelId="{CB57CEEB-CAEE-45EE-BE52-E4F1C03AA596}" type="pres">
      <dgm:prSet presAssocID="{08FA55F2-D6E6-47B3-B1AE-C9A53585F4FD}" presName="hierRoot1" presStyleCnt="0"/>
      <dgm:spPr/>
    </dgm:pt>
    <dgm:pt modelId="{4DFF92CB-EA63-4A1B-9695-B5913A6D4E43}" type="pres">
      <dgm:prSet presAssocID="{08FA55F2-D6E6-47B3-B1AE-C9A53585F4FD}" presName="composite" presStyleCnt="0"/>
      <dgm:spPr/>
    </dgm:pt>
    <dgm:pt modelId="{AC673376-A625-48B7-B848-A8732CFFEA3C}" type="pres">
      <dgm:prSet presAssocID="{08FA55F2-D6E6-47B3-B1AE-C9A53585F4FD}" presName="background" presStyleLbl="node0" presStyleIdx="0" presStyleCnt="1"/>
      <dgm:spPr/>
    </dgm:pt>
    <dgm:pt modelId="{05EBE331-A339-45F9-A407-87078E67A875}" type="pres">
      <dgm:prSet presAssocID="{08FA55F2-D6E6-47B3-B1AE-C9A53585F4FD}" presName="text" presStyleLbl="fgAcc0" presStyleIdx="0" presStyleCnt="1">
        <dgm:presLayoutVars>
          <dgm:chPref val="3"/>
        </dgm:presLayoutVars>
      </dgm:prSet>
      <dgm:spPr/>
      <dgm:t>
        <a:bodyPr/>
        <a:lstStyle/>
        <a:p>
          <a:endParaRPr lang="nl-NL"/>
        </a:p>
      </dgm:t>
    </dgm:pt>
    <dgm:pt modelId="{D322396F-F5E9-4D28-9451-358B0AE1E065}" type="pres">
      <dgm:prSet presAssocID="{08FA55F2-D6E6-47B3-B1AE-C9A53585F4FD}" presName="hierChild2" presStyleCnt="0"/>
      <dgm:spPr/>
    </dgm:pt>
    <dgm:pt modelId="{DFEB618D-5C0C-498E-A753-AFB5A95A6849}" type="pres">
      <dgm:prSet presAssocID="{3F27812C-E4A3-4D4C-815A-4FB9703FA9B7}" presName="Name10" presStyleLbl="parChTrans1D2" presStyleIdx="0" presStyleCnt="2"/>
      <dgm:spPr/>
      <dgm:t>
        <a:bodyPr/>
        <a:lstStyle/>
        <a:p>
          <a:endParaRPr lang="nl-NL"/>
        </a:p>
      </dgm:t>
    </dgm:pt>
    <dgm:pt modelId="{73D5B36D-5FE2-418C-87BB-C981A207B8D8}" type="pres">
      <dgm:prSet presAssocID="{69723508-C32A-4085-910D-E04E1C030E31}" presName="hierRoot2" presStyleCnt="0"/>
      <dgm:spPr/>
    </dgm:pt>
    <dgm:pt modelId="{8AE13D3C-E736-43EF-AAD7-67B7B63355E0}" type="pres">
      <dgm:prSet presAssocID="{69723508-C32A-4085-910D-E04E1C030E31}" presName="composite2" presStyleCnt="0"/>
      <dgm:spPr/>
    </dgm:pt>
    <dgm:pt modelId="{BEEDB211-6A77-4D47-BC3F-68A5B0992E51}" type="pres">
      <dgm:prSet presAssocID="{69723508-C32A-4085-910D-E04E1C030E31}" presName="background2" presStyleLbl="node2" presStyleIdx="0" presStyleCnt="2"/>
      <dgm:spPr/>
    </dgm:pt>
    <dgm:pt modelId="{8C71A2CB-A1A9-4F1D-A0A7-C2BE8456C1D5}" type="pres">
      <dgm:prSet presAssocID="{69723508-C32A-4085-910D-E04E1C030E31}" presName="text2" presStyleLbl="fgAcc2" presStyleIdx="0" presStyleCnt="2">
        <dgm:presLayoutVars>
          <dgm:chPref val="3"/>
        </dgm:presLayoutVars>
      </dgm:prSet>
      <dgm:spPr/>
      <dgm:t>
        <a:bodyPr/>
        <a:lstStyle/>
        <a:p>
          <a:endParaRPr lang="nl-NL"/>
        </a:p>
      </dgm:t>
    </dgm:pt>
    <dgm:pt modelId="{227EA8EB-94DE-4F17-ADAD-2207CA52F71F}" type="pres">
      <dgm:prSet presAssocID="{69723508-C32A-4085-910D-E04E1C030E31}" presName="hierChild3" presStyleCnt="0"/>
      <dgm:spPr/>
    </dgm:pt>
    <dgm:pt modelId="{D961B62A-CF60-4FFD-A66B-72E0FE61E2C0}" type="pres">
      <dgm:prSet presAssocID="{33639499-92F0-42ED-8A2C-449E73A499BF}" presName="Name17" presStyleLbl="parChTrans1D3" presStyleIdx="0" presStyleCnt="3"/>
      <dgm:spPr/>
      <dgm:t>
        <a:bodyPr/>
        <a:lstStyle/>
        <a:p>
          <a:endParaRPr lang="nl-NL"/>
        </a:p>
      </dgm:t>
    </dgm:pt>
    <dgm:pt modelId="{576AB9FE-4AD0-4EEE-B777-986E86D8A113}" type="pres">
      <dgm:prSet presAssocID="{C2CC2CC9-E3C2-4BB4-AF6B-C31F9AFA68B1}" presName="hierRoot3" presStyleCnt="0"/>
      <dgm:spPr/>
    </dgm:pt>
    <dgm:pt modelId="{DFC9CF37-C4DA-4ED8-BC21-8DB1E23F1C78}" type="pres">
      <dgm:prSet presAssocID="{C2CC2CC9-E3C2-4BB4-AF6B-C31F9AFA68B1}" presName="composite3" presStyleCnt="0"/>
      <dgm:spPr/>
    </dgm:pt>
    <dgm:pt modelId="{192261A2-A0E4-4939-A981-CBAA5F1EB6A3}" type="pres">
      <dgm:prSet presAssocID="{C2CC2CC9-E3C2-4BB4-AF6B-C31F9AFA68B1}" presName="background3" presStyleLbl="node3" presStyleIdx="0" presStyleCnt="3"/>
      <dgm:spPr/>
    </dgm:pt>
    <dgm:pt modelId="{71C2FF55-516A-4E99-B020-CF5B78A3068E}" type="pres">
      <dgm:prSet presAssocID="{C2CC2CC9-E3C2-4BB4-AF6B-C31F9AFA68B1}" presName="text3" presStyleLbl="fgAcc3" presStyleIdx="0" presStyleCnt="3">
        <dgm:presLayoutVars>
          <dgm:chPref val="3"/>
        </dgm:presLayoutVars>
      </dgm:prSet>
      <dgm:spPr/>
      <dgm:t>
        <a:bodyPr/>
        <a:lstStyle/>
        <a:p>
          <a:endParaRPr lang="nl-NL"/>
        </a:p>
      </dgm:t>
    </dgm:pt>
    <dgm:pt modelId="{9562E756-A815-46F8-A1DB-A291AFE24D51}" type="pres">
      <dgm:prSet presAssocID="{C2CC2CC9-E3C2-4BB4-AF6B-C31F9AFA68B1}" presName="hierChild4" presStyleCnt="0"/>
      <dgm:spPr/>
    </dgm:pt>
    <dgm:pt modelId="{78BA0D4E-7954-46ED-85C1-6ECE62171448}" type="pres">
      <dgm:prSet presAssocID="{93D689EC-A615-42B9-A805-30BD53A269B0}" presName="Name17" presStyleLbl="parChTrans1D3" presStyleIdx="1" presStyleCnt="3"/>
      <dgm:spPr/>
      <dgm:t>
        <a:bodyPr/>
        <a:lstStyle/>
        <a:p>
          <a:endParaRPr lang="nl-NL"/>
        </a:p>
      </dgm:t>
    </dgm:pt>
    <dgm:pt modelId="{CAF8D973-44FA-4DE8-827A-4AEEDC9C0694}" type="pres">
      <dgm:prSet presAssocID="{725A97A2-420C-4347-9340-4FFD668BF962}" presName="hierRoot3" presStyleCnt="0"/>
      <dgm:spPr/>
    </dgm:pt>
    <dgm:pt modelId="{B3F36CB2-314C-4C65-9DCE-89A623881FB7}" type="pres">
      <dgm:prSet presAssocID="{725A97A2-420C-4347-9340-4FFD668BF962}" presName="composite3" presStyleCnt="0"/>
      <dgm:spPr/>
    </dgm:pt>
    <dgm:pt modelId="{200E859B-4FB0-41D5-977B-53F005D4A0CE}" type="pres">
      <dgm:prSet presAssocID="{725A97A2-420C-4347-9340-4FFD668BF962}" presName="background3" presStyleLbl="node3" presStyleIdx="1" presStyleCnt="3"/>
      <dgm:spPr/>
    </dgm:pt>
    <dgm:pt modelId="{41FA4E06-1CFD-4CCD-9936-8FA1CC123CB4}" type="pres">
      <dgm:prSet presAssocID="{725A97A2-420C-4347-9340-4FFD668BF962}" presName="text3" presStyleLbl="fgAcc3" presStyleIdx="1" presStyleCnt="3">
        <dgm:presLayoutVars>
          <dgm:chPref val="3"/>
        </dgm:presLayoutVars>
      </dgm:prSet>
      <dgm:spPr/>
      <dgm:t>
        <a:bodyPr/>
        <a:lstStyle/>
        <a:p>
          <a:endParaRPr lang="nl-NL"/>
        </a:p>
      </dgm:t>
    </dgm:pt>
    <dgm:pt modelId="{32DBB85A-5EE4-453B-B17D-04F19DD32859}" type="pres">
      <dgm:prSet presAssocID="{725A97A2-420C-4347-9340-4FFD668BF962}" presName="hierChild4" presStyleCnt="0"/>
      <dgm:spPr/>
    </dgm:pt>
    <dgm:pt modelId="{4ABE9D0D-F639-4066-9DD5-0EEC0CD36E92}" type="pres">
      <dgm:prSet presAssocID="{320B0F11-0A14-4737-BC28-A3B62CD2CC8A}" presName="Name10" presStyleLbl="parChTrans1D2" presStyleIdx="1" presStyleCnt="2"/>
      <dgm:spPr/>
      <dgm:t>
        <a:bodyPr/>
        <a:lstStyle/>
        <a:p>
          <a:endParaRPr lang="nl-NL"/>
        </a:p>
      </dgm:t>
    </dgm:pt>
    <dgm:pt modelId="{6D2248E6-25C6-42D2-8C9B-4012D720ABDE}" type="pres">
      <dgm:prSet presAssocID="{E31B4860-59E5-420E-942D-52E8D039A2CB}" presName="hierRoot2" presStyleCnt="0"/>
      <dgm:spPr/>
    </dgm:pt>
    <dgm:pt modelId="{DF37ED67-ADFC-4F01-BD1E-4B0CB16DE039}" type="pres">
      <dgm:prSet presAssocID="{E31B4860-59E5-420E-942D-52E8D039A2CB}" presName="composite2" presStyleCnt="0"/>
      <dgm:spPr/>
    </dgm:pt>
    <dgm:pt modelId="{794C327F-4B0E-42DC-B2AA-9128F521B0CC}" type="pres">
      <dgm:prSet presAssocID="{E31B4860-59E5-420E-942D-52E8D039A2CB}" presName="background2" presStyleLbl="node2" presStyleIdx="1" presStyleCnt="2"/>
      <dgm:spPr/>
    </dgm:pt>
    <dgm:pt modelId="{81F87D1A-4343-4A5E-B622-7750CBE55228}" type="pres">
      <dgm:prSet presAssocID="{E31B4860-59E5-420E-942D-52E8D039A2CB}" presName="text2" presStyleLbl="fgAcc2" presStyleIdx="1" presStyleCnt="2">
        <dgm:presLayoutVars>
          <dgm:chPref val="3"/>
        </dgm:presLayoutVars>
      </dgm:prSet>
      <dgm:spPr/>
      <dgm:t>
        <a:bodyPr/>
        <a:lstStyle/>
        <a:p>
          <a:endParaRPr lang="nl-NL"/>
        </a:p>
      </dgm:t>
    </dgm:pt>
    <dgm:pt modelId="{80906DE1-5F93-415E-9E0F-BEE956CD377A}" type="pres">
      <dgm:prSet presAssocID="{E31B4860-59E5-420E-942D-52E8D039A2CB}" presName="hierChild3" presStyleCnt="0"/>
      <dgm:spPr/>
    </dgm:pt>
    <dgm:pt modelId="{CEDB818F-09E0-49D5-8BFA-DB14C1344F4D}" type="pres">
      <dgm:prSet presAssocID="{DFE4B877-99EB-4728-9C36-D66AF6B07ADA}" presName="Name17" presStyleLbl="parChTrans1D3" presStyleIdx="2" presStyleCnt="3"/>
      <dgm:spPr/>
      <dgm:t>
        <a:bodyPr/>
        <a:lstStyle/>
        <a:p>
          <a:endParaRPr lang="nl-NL"/>
        </a:p>
      </dgm:t>
    </dgm:pt>
    <dgm:pt modelId="{55A3E42D-4730-4A15-9983-D9EA34DCE388}" type="pres">
      <dgm:prSet presAssocID="{61BC14E6-C5E7-404E-9C7D-81B2C229A32D}" presName="hierRoot3" presStyleCnt="0"/>
      <dgm:spPr/>
    </dgm:pt>
    <dgm:pt modelId="{51FBA398-A821-41DD-A06F-AEB9FED8274F}" type="pres">
      <dgm:prSet presAssocID="{61BC14E6-C5E7-404E-9C7D-81B2C229A32D}" presName="composite3" presStyleCnt="0"/>
      <dgm:spPr/>
    </dgm:pt>
    <dgm:pt modelId="{4B1AD0DF-3D90-4A4D-894C-5714B6B246D1}" type="pres">
      <dgm:prSet presAssocID="{61BC14E6-C5E7-404E-9C7D-81B2C229A32D}" presName="background3" presStyleLbl="node3" presStyleIdx="2" presStyleCnt="3"/>
      <dgm:spPr/>
    </dgm:pt>
    <dgm:pt modelId="{57D16A73-9C86-4D59-ABA1-D1382089CAF4}" type="pres">
      <dgm:prSet presAssocID="{61BC14E6-C5E7-404E-9C7D-81B2C229A32D}" presName="text3" presStyleLbl="fgAcc3" presStyleIdx="2" presStyleCnt="3">
        <dgm:presLayoutVars>
          <dgm:chPref val="3"/>
        </dgm:presLayoutVars>
      </dgm:prSet>
      <dgm:spPr/>
      <dgm:t>
        <a:bodyPr/>
        <a:lstStyle/>
        <a:p>
          <a:endParaRPr lang="nl-NL"/>
        </a:p>
      </dgm:t>
    </dgm:pt>
    <dgm:pt modelId="{0DDDCC9B-A79A-4896-87D6-82EF7F8A1B00}" type="pres">
      <dgm:prSet presAssocID="{61BC14E6-C5E7-404E-9C7D-81B2C229A32D}" presName="hierChild4" presStyleCnt="0"/>
      <dgm:spPr/>
    </dgm:pt>
  </dgm:ptLst>
  <dgm:cxnLst>
    <dgm:cxn modelId="{FAE3451C-14F2-4FBD-99D4-81558337C597}" type="presOf" srcId="{725A97A2-420C-4347-9340-4FFD668BF962}" destId="{41FA4E06-1CFD-4CCD-9936-8FA1CC123CB4}" srcOrd="0" destOrd="0" presId="urn:microsoft.com/office/officeart/2005/8/layout/hierarchy1"/>
    <dgm:cxn modelId="{88CBB57B-7A69-430C-8D5E-9B11923BA700}" type="presOf" srcId="{69723508-C32A-4085-910D-E04E1C030E31}" destId="{8C71A2CB-A1A9-4F1D-A0A7-C2BE8456C1D5}" srcOrd="0" destOrd="0" presId="urn:microsoft.com/office/officeart/2005/8/layout/hierarchy1"/>
    <dgm:cxn modelId="{2CF1B021-560B-4F9E-935A-B0D46D65BF57}" srcId="{08FA55F2-D6E6-47B3-B1AE-C9A53585F4FD}" destId="{69723508-C32A-4085-910D-E04E1C030E31}" srcOrd="0" destOrd="0" parTransId="{3F27812C-E4A3-4D4C-815A-4FB9703FA9B7}" sibTransId="{728F3AF1-0EF6-44E9-8A66-6F120C769B87}"/>
    <dgm:cxn modelId="{634F249B-7786-4263-BD36-CF7CCC999430}" type="presOf" srcId="{93D689EC-A615-42B9-A805-30BD53A269B0}" destId="{78BA0D4E-7954-46ED-85C1-6ECE62171448}" srcOrd="0" destOrd="0" presId="urn:microsoft.com/office/officeart/2005/8/layout/hierarchy1"/>
    <dgm:cxn modelId="{EEE146CD-D4BA-4F6D-976F-45BA7E9360D1}" type="presOf" srcId="{E31B4860-59E5-420E-942D-52E8D039A2CB}" destId="{81F87D1A-4343-4A5E-B622-7750CBE55228}" srcOrd="0" destOrd="0" presId="urn:microsoft.com/office/officeart/2005/8/layout/hierarchy1"/>
    <dgm:cxn modelId="{E661EF28-495E-4BE7-98B5-99E37C1D1AA2}" type="presOf" srcId="{3F27812C-E4A3-4D4C-815A-4FB9703FA9B7}" destId="{DFEB618D-5C0C-498E-A753-AFB5A95A6849}" srcOrd="0" destOrd="0" presId="urn:microsoft.com/office/officeart/2005/8/layout/hierarchy1"/>
    <dgm:cxn modelId="{BAF3568E-6C0D-4C6B-8C7C-CF94641C3716}" type="presOf" srcId="{08FA55F2-D6E6-47B3-B1AE-C9A53585F4FD}" destId="{05EBE331-A339-45F9-A407-87078E67A875}" srcOrd="0" destOrd="0" presId="urn:microsoft.com/office/officeart/2005/8/layout/hierarchy1"/>
    <dgm:cxn modelId="{CECB145F-7590-4C40-8F68-E916F6B130C5}" type="presOf" srcId="{C2CC2CC9-E3C2-4BB4-AF6B-C31F9AFA68B1}" destId="{71C2FF55-516A-4E99-B020-CF5B78A3068E}" srcOrd="0" destOrd="0" presId="urn:microsoft.com/office/officeart/2005/8/layout/hierarchy1"/>
    <dgm:cxn modelId="{54FF7431-072F-4F97-BFF8-43415A144A0F}" srcId="{E31B4860-59E5-420E-942D-52E8D039A2CB}" destId="{61BC14E6-C5E7-404E-9C7D-81B2C229A32D}" srcOrd="0" destOrd="0" parTransId="{DFE4B877-99EB-4728-9C36-D66AF6B07ADA}" sibTransId="{DEB0C67E-3814-4829-A621-55798A405FE9}"/>
    <dgm:cxn modelId="{BE17F03C-73DE-422C-9922-DEB028B68C98}" srcId="{EC74610C-E40E-41B0-B035-3D96A4A5CCC0}" destId="{08FA55F2-D6E6-47B3-B1AE-C9A53585F4FD}" srcOrd="0" destOrd="0" parTransId="{FABFAB23-D1F6-4DBC-B50D-A3EF37FE8E35}" sibTransId="{C70094E6-1AD4-43D3-9961-6A59FC45EE7C}"/>
    <dgm:cxn modelId="{9ECDCC51-31E8-4A9E-BC3B-C6BC928728BE}" type="presOf" srcId="{61BC14E6-C5E7-404E-9C7D-81B2C229A32D}" destId="{57D16A73-9C86-4D59-ABA1-D1382089CAF4}" srcOrd="0" destOrd="0" presId="urn:microsoft.com/office/officeart/2005/8/layout/hierarchy1"/>
    <dgm:cxn modelId="{871E506B-63CB-4F23-ADB9-68EE05926FB5}" type="presOf" srcId="{33639499-92F0-42ED-8A2C-449E73A499BF}" destId="{D961B62A-CF60-4FFD-A66B-72E0FE61E2C0}" srcOrd="0" destOrd="0" presId="urn:microsoft.com/office/officeart/2005/8/layout/hierarchy1"/>
    <dgm:cxn modelId="{181B5208-CBAA-47DB-9D33-D6A1B27E54A3}" type="presOf" srcId="{320B0F11-0A14-4737-BC28-A3B62CD2CC8A}" destId="{4ABE9D0D-F639-4066-9DD5-0EEC0CD36E92}" srcOrd="0" destOrd="0" presId="urn:microsoft.com/office/officeart/2005/8/layout/hierarchy1"/>
    <dgm:cxn modelId="{578F5477-9D33-480C-9D8D-ECB954BF26B3}" srcId="{69723508-C32A-4085-910D-E04E1C030E31}" destId="{725A97A2-420C-4347-9340-4FFD668BF962}" srcOrd="1" destOrd="0" parTransId="{93D689EC-A615-42B9-A805-30BD53A269B0}" sibTransId="{8BBE38ED-4B31-4343-AA45-25BF0FAFB676}"/>
    <dgm:cxn modelId="{E8832367-41EB-4D75-B6F9-06B4A3EC9E88}" type="presOf" srcId="{EC74610C-E40E-41B0-B035-3D96A4A5CCC0}" destId="{BA0F81D1-3207-4473-88F8-ACE9E658E93F}" srcOrd="0" destOrd="0" presId="urn:microsoft.com/office/officeart/2005/8/layout/hierarchy1"/>
    <dgm:cxn modelId="{66FAC7EC-A813-4B18-9FC4-ECF909CC435D}" type="presOf" srcId="{DFE4B877-99EB-4728-9C36-D66AF6B07ADA}" destId="{CEDB818F-09E0-49D5-8BFA-DB14C1344F4D}" srcOrd="0" destOrd="0" presId="urn:microsoft.com/office/officeart/2005/8/layout/hierarchy1"/>
    <dgm:cxn modelId="{952B6930-EB6C-4B61-896E-7BCFC6E2AC6B}" srcId="{69723508-C32A-4085-910D-E04E1C030E31}" destId="{C2CC2CC9-E3C2-4BB4-AF6B-C31F9AFA68B1}" srcOrd="0" destOrd="0" parTransId="{33639499-92F0-42ED-8A2C-449E73A499BF}" sibTransId="{116B86CB-AD82-4EC9-86DC-94CDD58C46DD}"/>
    <dgm:cxn modelId="{7A2F366C-9FDD-41BB-9E8F-05F53FDB917D}" srcId="{08FA55F2-D6E6-47B3-B1AE-C9A53585F4FD}" destId="{E31B4860-59E5-420E-942D-52E8D039A2CB}" srcOrd="1" destOrd="0" parTransId="{320B0F11-0A14-4737-BC28-A3B62CD2CC8A}" sibTransId="{8339C0A3-600A-421D-990E-CDF3127D0F84}"/>
    <dgm:cxn modelId="{AD0C439A-7C45-4CB4-ACD4-A5C1608F97FD}" type="presParOf" srcId="{BA0F81D1-3207-4473-88F8-ACE9E658E93F}" destId="{CB57CEEB-CAEE-45EE-BE52-E4F1C03AA596}" srcOrd="0" destOrd="0" presId="urn:microsoft.com/office/officeart/2005/8/layout/hierarchy1"/>
    <dgm:cxn modelId="{75D0E7DA-EA5E-4923-A22A-8931840E0B2C}" type="presParOf" srcId="{CB57CEEB-CAEE-45EE-BE52-E4F1C03AA596}" destId="{4DFF92CB-EA63-4A1B-9695-B5913A6D4E43}" srcOrd="0" destOrd="0" presId="urn:microsoft.com/office/officeart/2005/8/layout/hierarchy1"/>
    <dgm:cxn modelId="{817D0586-2EB4-4D98-9A1F-CDA93ED34C1F}" type="presParOf" srcId="{4DFF92CB-EA63-4A1B-9695-B5913A6D4E43}" destId="{AC673376-A625-48B7-B848-A8732CFFEA3C}" srcOrd="0" destOrd="0" presId="urn:microsoft.com/office/officeart/2005/8/layout/hierarchy1"/>
    <dgm:cxn modelId="{12AB34CC-9321-4F82-B40B-05875B92AEF9}" type="presParOf" srcId="{4DFF92CB-EA63-4A1B-9695-B5913A6D4E43}" destId="{05EBE331-A339-45F9-A407-87078E67A875}" srcOrd="1" destOrd="0" presId="urn:microsoft.com/office/officeart/2005/8/layout/hierarchy1"/>
    <dgm:cxn modelId="{3B72A4CA-BEBB-4660-A4CF-AB62697E4B83}" type="presParOf" srcId="{CB57CEEB-CAEE-45EE-BE52-E4F1C03AA596}" destId="{D322396F-F5E9-4D28-9451-358B0AE1E065}" srcOrd="1" destOrd="0" presId="urn:microsoft.com/office/officeart/2005/8/layout/hierarchy1"/>
    <dgm:cxn modelId="{9FFDBF5A-4D83-4990-A698-5FC36287CECD}" type="presParOf" srcId="{D322396F-F5E9-4D28-9451-358B0AE1E065}" destId="{DFEB618D-5C0C-498E-A753-AFB5A95A6849}" srcOrd="0" destOrd="0" presId="urn:microsoft.com/office/officeart/2005/8/layout/hierarchy1"/>
    <dgm:cxn modelId="{DAC6D76C-79EC-4A35-BAD5-87F8672C62D2}" type="presParOf" srcId="{D322396F-F5E9-4D28-9451-358B0AE1E065}" destId="{73D5B36D-5FE2-418C-87BB-C981A207B8D8}" srcOrd="1" destOrd="0" presId="urn:microsoft.com/office/officeart/2005/8/layout/hierarchy1"/>
    <dgm:cxn modelId="{917E3FBF-AAFB-4950-9AFF-EB4D89BC103F}" type="presParOf" srcId="{73D5B36D-5FE2-418C-87BB-C981A207B8D8}" destId="{8AE13D3C-E736-43EF-AAD7-67B7B63355E0}" srcOrd="0" destOrd="0" presId="urn:microsoft.com/office/officeart/2005/8/layout/hierarchy1"/>
    <dgm:cxn modelId="{4FC20B9D-0632-4C95-AE1E-368A2EA73329}" type="presParOf" srcId="{8AE13D3C-E736-43EF-AAD7-67B7B63355E0}" destId="{BEEDB211-6A77-4D47-BC3F-68A5B0992E51}" srcOrd="0" destOrd="0" presId="urn:microsoft.com/office/officeart/2005/8/layout/hierarchy1"/>
    <dgm:cxn modelId="{BB58D8D5-EA60-48E9-B7A8-F187810F6FF9}" type="presParOf" srcId="{8AE13D3C-E736-43EF-AAD7-67B7B63355E0}" destId="{8C71A2CB-A1A9-4F1D-A0A7-C2BE8456C1D5}" srcOrd="1" destOrd="0" presId="urn:microsoft.com/office/officeart/2005/8/layout/hierarchy1"/>
    <dgm:cxn modelId="{54970E1F-A053-4B25-9AB7-07A78EC02623}" type="presParOf" srcId="{73D5B36D-5FE2-418C-87BB-C981A207B8D8}" destId="{227EA8EB-94DE-4F17-ADAD-2207CA52F71F}" srcOrd="1" destOrd="0" presId="urn:microsoft.com/office/officeart/2005/8/layout/hierarchy1"/>
    <dgm:cxn modelId="{B237E509-85B7-4641-ABDD-6F7BFFB5D128}" type="presParOf" srcId="{227EA8EB-94DE-4F17-ADAD-2207CA52F71F}" destId="{D961B62A-CF60-4FFD-A66B-72E0FE61E2C0}" srcOrd="0" destOrd="0" presId="urn:microsoft.com/office/officeart/2005/8/layout/hierarchy1"/>
    <dgm:cxn modelId="{7F495A66-2E1A-4778-8D76-327180459301}" type="presParOf" srcId="{227EA8EB-94DE-4F17-ADAD-2207CA52F71F}" destId="{576AB9FE-4AD0-4EEE-B777-986E86D8A113}" srcOrd="1" destOrd="0" presId="urn:microsoft.com/office/officeart/2005/8/layout/hierarchy1"/>
    <dgm:cxn modelId="{63EE1DA4-7822-4DFE-951B-D5B320BAB7DD}" type="presParOf" srcId="{576AB9FE-4AD0-4EEE-B777-986E86D8A113}" destId="{DFC9CF37-C4DA-4ED8-BC21-8DB1E23F1C78}" srcOrd="0" destOrd="0" presId="urn:microsoft.com/office/officeart/2005/8/layout/hierarchy1"/>
    <dgm:cxn modelId="{8E45793E-28CA-4A0E-A381-A40DD13DF5B6}" type="presParOf" srcId="{DFC9CF37-C4DA-4ED8-BC21-8DB1E23F1C78}" destId="{192261A2-A0E4-4939-A981-CBAA5F1EB6A3}" srcOrd="0" destOrd="0" presId="urn:microsoft.com/office/officeart/2005/8/layout/hierarchy1"/>
    <dgm:cxn modelId="{E06B9F64-5173-42DF-ACE5-645EE1EACD8B}" type="presParOf" srcId="{DFC9CF37-C4DA-4ED8-BC21-8DB1E23F1C78}" destId="{71C2FF55-516A-4E99-B020-CF5B78A3068E}" srcOrd="1" destOrd="0" presId="urn:microsoft.com/office/officeart/2005/8/layout/hierarchy1"/>
    <dgm:cxn modelId="{E8973189-18F9-475B-AD16-D18007DADBBC}" type="presParOf" srcId="{576AB9FE-4AD0-4EEE-B777-986E86D8A113}" destId="{9562E756-A815-46F8-A1DB-A291AFE24D51}" srcOrd="1" destOrd="0" presId="urn:microsoft.com/office/officeart/2005/8/layout/hierarchy1"/>
    <dgm:cxn modelId="{BCB837E0-C8AC-4E93-BFB9-9C7E86A67513}" type="presParOf" srcId="{227EA8EB-94DE-4F17-ADAD-2207CA52F71F}" destId="{78BA0D4E-7954-46ED-85C1-6ECE62171448}" srcOrd="2" destOrd="0" presId="urn:microsoft.com/office/officeart/2005/8/layout/hierarchy1"/>
    <dgm:cxn modelId="{1F89A205-B172-4D1A-8B86-47A7FBC3A5C4}" type="presParOf" srcId="{227EA8EB-94DE-4F17-ADAD-2207CA52F71F}" destId="{CAF8D973-44FA-4DE8-827A-4AEEDC9C0694}" srcOrd="3" destOrd="0" presId="urn:microsoft.com/office/officeart/2005/8/layout/hierarchy1"/>
    <dgm:cxn modelId="{2B9AFA38-666F-4BA0-B90B-51081072D8FE}" type="presParOf" srcId="{CAF8D973-44FA-4DE8-827A-4AEEDC9C0694}" destId="{B3F36CB2-314C-4C65-9DCE-89A623881FB7}" srcOrd="0" destOrd="0" presId="urn:microsoft.com/office/officeart/2005/8/layout/hierarchy1"/>
    <dgm:cxn modelId="{B8DDC4B6-9417-4E9E-806C-B2ED487F7B76}" type="presParOf" srcId="{B3F36CB2-314C-4C65-9DCE-89A623881FB7}" destId="{200E859B-4FB0-41D5-977B-53F005D4A0CE}" srcOrd="0" destOrd="0" presId="urn:microsoft.com/office/officeart/2005/8/layout/hierarchy1"/>
    <dgm:cxn modelId="{00C9A8C1-43A3-41C7-B39F-542CB24BB2B8}" type="presParOf" srcId="{B3F36CB2-314C-4C65-9DCE-89A623881FB7}" destId="{41FA4E06-1CFD-4CCD-9936-8FA1CC123CB4}" srcOrd="1" destOrd="0" presId="urn:microsoft.com/office/officeart/2005/8/layout/hierarchy1"/>
    <dgm:cxn modelId="{226EEF47-EFCB-4C21-9328-1B26C10DE89C}" type="presParOf" srcId="{CAF8D973-44FA-4DE8-827A-4AEEDC9C0694}" destId="{32DBB85A-5EE4-453B-B17D-04F19DD32859}" srcOrd="1" destOrd="0" presId="urn:microsoft.com/office/officeart/2005/8/layout/hierarchy1"/>
    <dgm:cxn modelId="{9A836A69-1AFC-4686-B0BB-62F3BE7CCD6A}" type="presParOf" srcId="{D322396F-F5E9-4D28-9451-358B0AE1E065}" destId="{4ABE9D0D-F639-4066-9DD5-0EEC0CD36E92}" srcOrd="2" destOrd="0" presId="urn:microsoft.com/office/officeart/2005/8/layout/hierarchy1"/>
    <dgm:cxn modelId="{4C771135-5914-4929-B0D3-90A1FEA75393}" type="presParOf" srcId="{D322396F-F5E9-4D28-9451-358B0AE1E065}" destId="{6D2248E6-25C6-42D2-8C9B-4012D720ABDE}" srcOrd="3" destOrd="0" presId="urn:microsoft.com/office/officeart/2005/8/layout/hierarchy1"/>
    <dgm:cxn modelId="{D851349F-C546-48F4-8A98-19BA3C46BB99}" type="presParOf" srcId="{6D2248E6-25C6-42D2-8C9B-4012D720ABDE}" destId="{DF37ED67-ADFC-4F01-BD1E-4B0CB16DE039}" srcOrd="0" destOrd="0" presId="urn:microsoft.com/office/officeart/2005/8/layout/hierarchy1"/>
    <dgm:cxn modelId="{0CF237AB-2A16-4C61-8BA6-8A3179C677DB}" type="presParOf" srcId="{DF37ED67-ADFC-4F01-BD1E-4B0CB16DE039}" destId="{794C327F-4B0E-42DC-B2AA-9128F521B0CC}" srcOrd="0" destOrd="0" presId="urn:microsoft.com/office/officeart/2005/8/layout/hierarchy1"/>
    <dgm:cxn modelId="{7F0FAA86-377E-474E-B02B-613D505D9BD8}" type="presParOf" srcId="{DF37ED67-ADFC-4F01-BD1E-4B0CB16DE039}" destId="{81F87D1A-4343-4A5E-B622-7750CBE55228}" srcOrd="1" destOrd="0" presId="urn:microsoft.com/office/officeart/2005/8/layout/hierarchy1"/>
    <dgm:cxn modelId="{11F52D3E-3E05-4391-9DB2-8904EFE62766}" type="presParOf" srcId="{6D2248E6-25C6-42D2-8C9B-4012D720ABDE}" destId="{80906DE1-5F93-415E-9E0F-BEE956CD377A}" srcOrd="1" destOrd="0" presId="urn:microsoft.com/office/officeart/2005/8/layout/hierarchy1"/>
    <dgm:cxn modelId="{76F5CB4C-EC6E-4251-B75B-78503CB2800F}" type="presParOf" srcId="{80906DE1-5F93-415E-9E0F-BEE956CD377A}" destId="{CEDB818F-09E0-49D5-8BFA-DB14C1344F4D}" srcOrd="0" destOrd="0" presId="urn:microsoft.com/office/officeart/2005/8/layout/hierarchy1"/>
    <dgm:cxn modelId="{B422D342-2219-4333-830C-6CD4556DAFD3}" type="presParOf" srcId="{80906DE1-5F93-415E-9E0F-BEE956CD377A}" destId="{55A3E42D-4730-4A15-9983-D9EA34DCE388}" srcOrd="1" destOrd="0" presId="urn:microsoft.com/office/officeart/2005/8/layout/hierarchy1"/>
    <dgm:cxn modelId="{D40680CC-10A4-4AB5-ADEB-A8D4DAC7646A}" type="presParOf" srcId="{55A3E42D-4730-4A15-9983-D9EA34DCE388}" destId="{51FBA398-A821-41DD-A06F-AEB9FED8274F}" srcOrd="0" destOrd="0" presId="urn:microsoft.com/office/officeart/2005/8/layout/hierarchy1"/>
    <dgm:cxn modelId="{14AC0817-3443-45FA-8353-5A2AEBC34E32}" type="presParOf" srcId="{51FBA398-A821-41DD-A06F-AEB9FED8274F}" destId="{4B1AD0DF-3D90-4A4D-894C-5714B6B246D1}" srcOrd="0" destOrd="0" presId="urn:microsoft.com/office/officeart/2005/8/layout/hierarchy1"/>
    <dgm:cxn modelId="{C8D81AA7-0F35-425C-9681-467BEEEB5E93}" type="presParOf" srcId="{51FBA398-A821-41DD-A06F-AEB9FED8274F}" destId="{57D16A73-9C86-4D59-ABA1-D1382089CAF4}" srcOrd="1" destOrd="0" presId="urn:microsoft.com/office/officeart/2005/8/layout/hierarchy1"/>
    <dgm:cxn modelId="{52EF2BA7-020D-48A0-BBF0-F87C705E53F1}" type="presParOf" srcId="{55A3E42D-4730-4A15-9983-D9EA34DCE388}" destId="{0DDDCC9B-A79A-4896-87D6-82EF7F8A1B0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E6489-9D29-4192-8828-5830DE8EE6A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101D6CF2-58DB-44E6-955B-135238525020}">
      <dgm:prSet phldrT="[Tekst]"/>
      <dgm:spPr/>
      <dgm:t>
        <a:bodyPr/>
        <a:lstStyle/>
        <a:p>
          <a:r>
            <a:rPr lang="nl-NL" dirty="0" err="1" smtClean="0"/>
            <a:t>Coop</a:t>
          </a:r>
          <a:endParaRPr lang="nl-NL" dirty="0"/>
        </a:p>
      </dgm:t>
    </dgm:pt>
    <dgm:pt modelId="{F4067398-C6C9-44C1-A242-86B0E86461A8}" type="parTrans" cxnId="{F89E2D32-9E7B-43D4-B090-0BFCE4061BCA}">
      <dgm:prSet/>
      <dgm:spPr/>
      <dgm:t>
        <a:bodyPr/>
        <a:lstStyle/>
        <a:p>
          <a:endParaRPr lang="nl-NL"/>
        </a:p>
      </dgm:t>
    </dgm:pt>
    <dgm:pt modelId="{9F19C9E4-FFA6-4046-A56D-F2A40D2408C5}" type="sibTrans" cxnId="{F89E2D32-9E7B-43D4-B090-0BFCE4061BCA}">
      <dgm:prSet/>
      <dgm:spPr/>
      <dgm:t>
        <a:bodyPr/>
        <a:lstStyle/>
        <a:p>
          <a:endParaRPr lang="nl-NL"/>
        </a:p>
      </dgm:t>
    </dgm:pt>
    <dgm:pt modelId="{1C6BE994-8BD7-49C5-B143-D9CBC90DF3FA}">
      <dgm:prSet phldrT="[Tekst]"/>
      <dgm:spPr/>
      <dgm:t>
        <a:bodyPr/>
        <a:lstStyle/>
        <a:p>
          <a:r>
            <a:rPr lang="nl-NL" dirty="0" err="1" smtClean="0"/>
            <a:t>Insurer</a:t>
          </a:r>
          <a:endParaRPr lang="nl-NL" dirty="0"/>
        </a:p>
      </dgm:t>
    </dgm:pt>
    <dgm:pt modelId="{AD48F9F6-05B7-4C86-AE85-186299CCF0E5}" type="parTrans" cxnId="{CCF00265-0FAB-473E-BCEC-7690478BC8E8}">
      <dgm:prSet/>
      <dgm:spPr/>
      <dgm:t>
        <a:bodyPr/>
        <a:lstStyle/>
        <a:p>
          <a:endParaRPr lang="nl-NL"/>
        </a:p>
      </dgm:t>
    </dgm:pt>
    <dgm:pt modelId="{BBB93974-AA81-4C0D-B7BB-418139C746D4}" type="sibTrans" cxnId="{CCF00265-0FAB-473E-BCEC-7690478BC8E8}">
      <dgm:prSet/>
      <dgm:spPr/>
      <dgm:t>
        <a:bodyPr/>
        <a:lstStyle/>
        <a:p>
          <a:endParaRPr lang="nl-NL"/>
        </a:p>
      </dgm:t>
    </dgm:pt>
    <dgm:pt modelId="{963D69C9-B7B5-4A2F-A0C0-655A699CC2EE}">
      <dgm:prSet phldrT="[Tekst]"/>
      <dgm:spPr/>
      <dgm:t>
        <a:bodyPr/>
        <a:lstStyle/>
        <a:p>
          <a:r>
            <a:rPr lang="nl-NL" dirty="0" err="1" smtClean="0"/>
            <a:t>Insurer</a:t>
          </a:r>
          <a:endParaRPr lang="nl-NL" dirty="0"/>
        </a:p>
      </dgm:t>
    </dgm:pt>
    <dgm:pt modelId="{E8C4A78C-6636-4A65-A32E-DB3576E176CC}" type="parTrans" cxnId="{94E06DA6-C1EA-40E9-AA61-197C3697B2E6}">
      <dgm:prSet/>
      <dgm:spPr/>
      <dgm:t>
        <a:bodyPr/>
        <a:lstStyle/>
        <a:p>
          <a:endParaRPr lang="nl-NL"/>
        </a:p>
      </dgm:t>
    </dgm:pt>
    <dgm:pt modelId="{ACF1480D-B184-4E6C-AE77-BAA609BF5D60}" type="sibTrans" cxnId="{94E06DA6-C1EA-40E9-AA61-197C3697B2E6}">
      <dgm:prSet/>
      <dgm:spPr/>
      <dgm:t>
        <a:bodyPr/>
        <a:lstStyle/>
        <a:p>
          <a:endParaRPr lang="nl-NL"/>
        </a:p>
      </dgm:t>
    </dgm:pt>
    <dgm:pt modelId="{D7CCD62F-D8BD-4DBF-A5ED-C190A187C98A}">
      <dgm:prSet phldrT="[Tekst]"/>
      <dgm:spPr/>
      <dgm:t>
        <a:bodyPr/>
        <a:lstStyle/>
        <a:p>
          <a:r>
            <a:rPr lang="nl-NL" dirty="0" err="1" smtClean="0"/>
            <a:t>Insurer</a:t>
          </a:r>
          <a:endParaRPr lang="nl-NL" dirty="0"/>
        </a:p>
      </dgm:t>
    </dgm:pt>
    <dgm:pt modelId="{CE49118A-B3E3-42AA-90B2-FABAC0A671E1}" type="parTrans" cxnId="{E09FAEA5-EFDD-4C06-BF02-B537E9F9A948}">
      <dgm:prSet/>
      <dgm:spPr/>
      <dgm:t>
        <a:bodyPr/>
        <a:lstStyle/>
        <a:p>
          <a:endParaRPr lang="nl-NL"/>
        </a:p>
      </dgm:t>
    </dgm:pt>
    <dgm:pt modelId="{F8E2F4CE-D6EC-479D-B7F8-72737AF8E58D}" type="sibTrans" cxnId="{E09FAEA5-EFDD-4C06-BF02-B537E9F9A948}">
      <dgm:prSet/>
      <dgm:spPr/>
      <dgm:t>
        <a:bodyPr/>
        <a:lstStyle/>
        <a:p>
          <a:endParaRPr lang="nl-NL"/>
        </a:p>
      </dgm:t>
    </dgm:pt>
    <dgm:pt modelId="{4709E8B4-4A41-46A2-AC9D-744467ABA6D6}" type="pres">
      <dgm:prSet presAssocID="{397E6489-9D29-4192-8828-5830DE8EE6A9}" presName="cycle" presStyleCnt="0">
        <dgm:presLayoutVars>
          <dgm:chMax val="1"/>
          <dgm:dir/>
          <dgm:animLvl val="ctr"/>
          <dgm:resizeHandles val="exact"/>
        </dgm:presLayoutVars>
      </dgm:prSet>
      <dgm:spPr/>
      <dgm:t>
        <a:bodyPr/>
        <a:lstStyle/>
        <a:p>
          <a:endParaRPr lang="nl-NL"/>
        </a:p>
      </dgm:t>
    </dgm:pt>
    <dgm:pt modelId="{BB9310A6-2419-4B88-B346-A661A842C88B}" type="pres">
      <dgm:prSet presAssocID="{101D6CF2-58DB-44E6-955B-135238525020}" presName="centerShape" presStyleLbl="node0" presStyleIdx="0" presStyleCnt="1" custLinFactNeighborX="269" custLinFactNeighborY="-42939"/>
      <dgm:spPr/>
      <dgm:t>
        <a:bodyPr/>
        <a:lstStyle/>
        <a:p>
          <a:endParaRPr lang="nl-NL"/>
        </a:p>
      </dgm:t>
    </dgm:pt>
    <dgm:pt modelId="{E0E88596-80F4-47BB-A6D8-A5C679AB7395}" type="pres">
      <dgm:prSet presAssocID="{AD48F9F6-05B7-4C86-AE85-186299CCF0E5}" presName="parTrans" presStyleLbl="bgSibTrans2D1" presStyleIdx="0" presStyleCnt="3" custAng="122387" custScaleX="82434" custLinFactNeighborX="8442" custLinFactNeighborY="-26473"/>
      <dgm:spPr/>
      <dgm:t>
        <a:bodyPr/>
        <a:lstStyle/>
        <a:p>
          <a:endParaRPr lang="nl-NL"/>
        </a:p>
      </dgm:t>
    </dgm:pt>
    <dgm:pt modelId="{D0EA391E-C790-482F-ABBD-6CD90FB393BC}" type="pres">
      <dgm:prSet presAssocID="{1C6BE994-8BD7-49C5-B143-D9CBC90DF3FA}" presName="node" presStyleLbl="node1" presStyleIdx="0" presStyleCnt="3" custRadScaleRad="84892" custRadScaleInc="-66273">
        <dgm:presLayoutVars>
          <dgm:bulletEnabled val="1"/>
        </dgm:presLayoutVars>
      </dgm:prSet>
      <dgm:spPr/>
      <dgm:t>
        <a:bodyPr/>
        <a:lstStyle/>
        <a:p>
          <a:endParaRPr lang="nl-NL"/>
        </a:p>
      </dgm:t>
    </dgm:pt>
    <dgm:pt modelId="{7BB01F3D-5580-4C88-840E-FAC4B99859DE}" type="pres">
      <dgm:prSet presAssocID="{E8C4A78C-6636-4A65-A32E-DB3576E176CC}" presName="parTrans" presStyleLbl="bgSibTrans2D1" presStyleIdx="1" presStyleCnt="3"/>
      <dgm:spPr/>
      <dgm:t>
        <a:bodyPr/>
        <a:lstStyle/>
        <a:p>
          <a:endParaRPr lang="nl-NL"/>
        </a:p>
      </dgm:t>
    </dgm:pt>
    <dgm:pt modelId="{B6481551-9A4A-4D26-BF9F-8693051E8A3D}" type="pres">
      <dgm:prSet presAssocID="{963D69C9-B7B5-4A2F-A0C0-655A699CC2EE}" presName="node" presStyleLbl="node1" presStyleIdx="1" presStyleCnt="3" custRadScaleRad="9099" custRadScaleInc="239750">
        <dgm:presLayoutVars>
          <dgm:bulletEnabled val="1"/>
        </dgm:presLayoutVars>
      </dgm:prSet>
      <dgm:spPr/>
      <dgm:t>
        <a:bodyPr/>
        <a:lstStyle/>
        <a:p>
          <a:endParaRPr lang="nl-NL"/>
        </a:p>
      </dgm:t>
    </dgm:pt>
    <dgm:pt modelId="{B615D008-768E-466A-AAD8-CF067EA35CAF}" type="pres">
      <dgm:prSet presAssocID="{CE49118A-B3E3-42AA-90B2-FABAC0A671E1}" presName="parTrans" presStyleLbl="bgSibTrans2D1" presStyleIdx="2" presStyleCnt="3"/>
      <dgm:spPr/>
      <dgm:t>
        <a:bodyPr/>
        <a:lstStyle/>
        <a:p>
          <a:endParaRPr lang="nl-NL"/>
        </a:p>
      </dgm:t>
    </dgm:pt>
    <dgm:pt modelId="{AFBB27E1-6885-42C4-B5D5-B4C8AA9E3BF1}" type="pres">
      <dgm:prSet presAssocID="{D7CCD62F-D8BD-4DBF-A5ED-C190A187C98A}" presName="node" presStyleLbl="node1" presStyleIdx="2" presStyleCnt="3" custRadScaleRad="91985" custRadScaleInc="67338">
        <dgm:presLayoutVars>
          <dgm:bulletEnabled val="1"/>
        </dgm:presLayoutVars>
      </dgm:prSet>
      <dgm:spPr/>
      <dgm:t>
        <a:bodyPr/>
        <a:lstStyle/>
        <a:p>
          <a:endParaRPr lang="nl-NL"/>
        </a:p>
      </dgm:t>
    </dgm:pt>
  </dgm:ptLst>
  <dgm:cxnLst>
    <dgm:cxn modelId="{3EE1579B-4B02-4CAC-B8FB-E6A41060045F}" type="presOf" srcId="{D7CCD62F-D8BD-4DBF-A5ED-C190A187C98A}" destId="{AFBB27E1-6885-42C4-B5D5-B4C8AA9E3BF1}" srcOrd="0" destOrd="0" presId="urn:microsoft.com/office/officeart/2005/8/layout/radial4"/>
    <dgm:cxn modelId="{94E06DA6-C1EA-40E9-AA61-197C3697B2E6}" srcId="{101D6CF2-58DB-44E6-955B-135238525020}" destId="{963D69C9-B7B5-4A2F-A0C0-655A699CC2EE}" srcOrd="1" destOrd="0" parTransId="{E8C4A78C-6636-4A65-A32E-DB3576E176CC}" sibTransId="{ACF1480D-B184-4E6C-AE77-BAA609BF5D60}"/>
    <dgm:cxn modelId="{AD21D009-2923-4709-903A-5265A956C9A2}" type="presOf" srcId="{E8C4A78C-6636-4A65-A32E-DB3576E176CC}" destId="{7BB01F3D-5580-4C88-840E-FAC4B99859DE}" srcOrd="0" destOrd="0" presId="urn:microsoft.com/office/officeart/2005/8/layout/radial4"/>
    <dgm:cxn modelId="{74DE4D3D-36DF-40ED-B639-10645030F2C8}" type="presOf" srcId="{101D6CF2-58DB-44E6-955B-135238525020}" destId="{BB9310A6-2419-4B88-B346-A661A842C88B}" srcOrd="0" destOrd="0" presId="urn:microsoft.com/office/officeart/2005/8/layout/radial4"/>
    <dgm:cxn modelId="{F89E2D32-9E7B-43D4-B090-0BFCE4061BCA}" srcId="{397E6489-9D29-4192-8828-5830DE8EE6A9}" destId="{101D6CF2-58DB-44E6-955B-135238525020}" srcOrd="0" destOrd="0" parTransId="{F4067398-C6C9-44C1-A242-86B0E86461A8}" sibTransId="{9F19C9E4-FFA6-4046-A56D-F2A40D2408C5}"/>
    <dgm:cxn modelId="{AB0F0337-893D-41A6-853A-67C42D9E55C2}" type="presOf" srcId="{963D69C9-B7B5-4A2F-A0C0-655A699CC2EE}" destId="{B6481551-9A4A-4D26-BF9F-8693051E8A3D}" srcOrd="0" destOrd="0" presId="urn:microsoft.com/office/officeart/2005/8/layout/radial4"/>
    <dgm:cxn modelId="{41C1DA4C-6C47-4F9B-AC57-8E46A2E72A4C}" type="presOf" srcId="{AD48F9F6-05B7-4C86-AE85-186299CCF0E5}" destId="{E0E88596-80F4-47BB-A6D8-A5C679AB7395}" srcOrd="0" destOrd="0" presId="urn:microsoft.com/office/officeart/2005/8/layout/radial4"/>
    <dgm:cxn modelId="{E09FAEA5-EFDD-4C06-BF02-B537E9F9A948}" srcId="{101D6CF2-58DB-44E6-955B-135238525020}" destId="{D7CCD62F-D8BD-4DBF-A5ED-C190A187C98A}" srcOrd="2" destOrd="0" parTransId="{CE49118A-B3E3-42AA-90B2-FABAC0A671E1}" sibTransId="{F8E2F4CE-D6EC-479D-B7F8-72737AF8E58D}"/>
    <dgm:cxn modelId="{70B57F5C-D7C5-4718-A389-477705C52E87}" type="presOf" srcId="{1C6BE994-8BD7-49C5-B143-D9CBC90DF3FA}" destId="{D0EA391E-C790-482F-ABBD-6CD90FB393BC}" srcOrd="0" destOrd="0" presId="urn:microsoft.com/office/officeart/2005/8/layout/radial4"/>
    <dgm:cxn modelId="{CCF00265-0FAB-473E-BCEC-7690478BC8E8}" srcId="{101D6CF2-58DB-44E6-955B-135238525020}" destId="{1C6BE994-8BD7-49C5-B143-D9CBC90DF3FA}" srcOrd="0" destOrd="0" parTransId="{AD48F9F6-05B7-4C86-AE85-186299CCF0E5}" sibTransId="{BBB93974-AA81-4C0D-B7BB-418139C746D4}"/>
    <dgm:cxn modelId="{11A1D77D-2697-4282-889A-7E69F339EB6C}" type="presOf" srcId="{397E6489-9D29-4192-8828-5830DE8EE6A9}" destId="{4709E8B4-4A41-46A2-AC9D-744467ABA6D6}" srcOrd="0" destOrd="0" presId="urn:microsoft.com/office/officeart/2005/8/layout/radial4"/>
    <dgm:cxn modelId="{FFA3F73B-DEB4-4590-A444-6904B1DD8BDB}" type="presOf" srcId="{CE49118A-B3E3-42AA-90B2-FABAC0A671E1}" destId="{B615D008-768E-466A-AAD8-CF067EA35CAF}" srcOrd="0" destOrd="0" presId="urn:microsoft.com/office/officeart/2005/8/layout/radial4"/>
    <dgm:cxn modelId="{D2EB214D-2AE8-4279-8D00-1CDF28890E92}" type="presParOf" srcId="{4709E8B4-4A41-46A2-AC9D-744467ABA6D6}" destId="{BB9310A6-2419-4B88-B346-A661A842C88B}" srcOrd="0" destOrd="0" presId="urn:microsoft.com/office/officeart/2005/8/layout/radial4"/>
    <dgm:cxn modelId="{67BD70BA-0BFD-4A39-9C9D-84C0CACA1D5E}" type="presParOf" srcId="{4709E8B4-4A41-46A2-AC9D-744467ABA6D6}" destId="{E0E88596-80F4-47BB-A6D8-A5C679AB7395}" srcOrd="1" destOrd="0" presId="urn:microsoft.com/office/officeart/2005/8/layout/radial4"/>
    <dgm:cxn modelId="{3CD9E3E6-1017-4EF5-9A25-666E2598C6AF}" type="presParOf" srcId="{4709E8B4-4A41-46A2-AC9D-744467ABA6D6}" destId="{D0EA391E-C790-482F-ABBD-6CD90FB393BC}" srcOrd="2" destOrd="0" presId="urn:microsoft.com/office/officeart/2005/8/layout/radial4"/>
    <dgm:cxn modelId="{2C3B6EDF-6824-449D-A5BE-785F1A0F6917}" type="presParOf" srcId="{4709E8B4-4A41-46A2-AC9D-744467ABA6D6}" destId="{7BB01F3D-5580-4C88-840E-FAC4B99859DE}" srcOrd="3" destOrd="0" presId="urn:microsoft.com/office/officeart/2005/8/layout/radial4"/>
    <dgm:cxn modelId="{1FDE7E78-FE69-4714-91FE-33C2A3BF8CED}" type="presParOf" srcId="{4709E8B4-4A41-46A2-AC9D-744467ABA6D6}" destId="{B6481551-9A4A-4D26-BF9F-8693051E8A3D}" srcOrd="4" destOrd="0" presId="urn:microsoft.com/office/officeart/2005/8/layout/radial4"/>
    <dgm:cxn modelId="{720F4955-9C25-498B-AEEC-D83ECA8B859C}" type="presParOf" srcId="{4709E8B4-4A41-46A2-AC9D-744467ABA6D6}" destId="{B615D008-768E-466A-AAD8-CF067EA35CAF}" srcOrd="5" destOrd="0" presId="urn:microsoft.com/office/officeart/2005/8/layout/radial4"/>
    <dgm:cxn modelId="{BC128572-3FED-4C08-80A6-E55C55286854}" type="presParOf" srcId="{4709E8B4-4A41-46A2-AC9D-744467ABA6D6}" destId="{AFBB27E1-6885-42C4-B5D5-B4C8AA9E3BF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887186" cy="496332"/>
          </a:xfrm>
          <a:prstGeom prst="rect">
            <a:avLst/>
          </a:prstGeom>
        </p:spPr>
        <p:txBody>
          <a:bodyPr vert="horz" lIns="90562" tIns="45281" rIns="90562" bIns="45281" rtlCol="0"/>
          <a:lstStyle>
            <a:lvl1pPr algn="l">
              <a:defRPr sz="1200"/>
            </a:lvl1pPr>
          </a:lstStyle>
          <a:p>
            <a:endParaRPr lang="nl-NL"/>
          </a:p>
        </p:txBody>
      </p:sp>
      <p:sp>
        <p:nvSpPr>
          <p:cNvPr id="3" name="Tijdelijke aanduiding voor datum 2"/>
          <p:cNvSpPr>
            <a:spLocks noGrp="1"/>
          </p:cNvSpPr>
          <p:nvPr>
            <p:ph type="dt" sz="quarter" idx="1"/>
          </p:nvPr>
        </p:nvSpPr>
        <p:spPr>
          <a:xfrm>
            <a:off x="3774010" y="0"/>
            <a:ext cx="2887186" cy="496332"/>
          </a:xfrm>
          <a:prstGeom prst="rect">
            <a:avLst/>
          </a:prstGeom>
        </p:spPr>
        <p:txBody>
          <a:bodyPr vert="horz" lIns="90562" tIns="45281" rIns="90562" bIns="45281" rtlCol="0"/>
          <a:lstStyle>
            <a:lvl1pPr algn="r">
              <a:defRPr sz="1200"/>
            </a:lvl1pPr>
          </a:lstStyle>
          <a:p>
            <a:fld id="{DA31EB1D-C50E-4417-83B7-CBD07B87C7F3}" type="datetimeFigureOut">
              <a:rPr lang="nl-NL" smtClean="0"/>
              <a:t>17-11-2014</a:t>
            </a:fld>
            <a:endParaRPr lang="nl-NL"/>
          </a:p>
        </p:txBody>
      </p:sp>
      <p:sp>
        <p:nvSpPr>
          <p:cNvPr id="4" name="Tijdelijke aanduiding voor voettekst 3"/>
          <p:cNvSpPr>
            <a:spLocks noGrp="1"/>
          </p:cNvSpPr>
          <p:nvPr>
            <p:ph type="ftr" sz="quarter" idx="2"/>
          </p:nvPr>
        </p:nvSpPr>
        <p:spPr>
          <a:xfrm>
            <a:off x="1" y="9428584"/>
            <a:ext cx="2887186" cy="496332"/>
          </a:xfrm>
          <a:prstGeom prst="rect">
            <a:avLst/>
          </a:prstGeom>
        </p:spPr>
        <p:txBody>
          <a:bodyPr vert="horz" lIns="90562" tIns="45281" rIns="90562" bIns="4528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4010" y="9428584"/>
            <a:ext cx="2887186" cy="496332"/>
          </a:xfrm>
          <a:prstGeom prst="rect">
            <a:avLst/>
          </a:prstGeom>
        </p:spPr>
        <p:txBody>
          <a:bodyPr vert="horz" lIns="90562" tIns="45281" rIns="90562" bIns="45281" rtlCol="0" anchor="b"/>
          <a:lstStyle>
            <a:lvl1pPr algn="r">
              <a:defRPr sz="1200"/>
            </a:lvl1pPr>
          </a:lstStyle>
          <a:p>
            <a:fld id="{4BABA6C4-1484-4258-AF7A-C0E98C7A737D}" type="slidenum">
              <a:rPr lang="nl-NL" smtClean="0"/>
              <a:t>‹Nº›</a:t>
            </a:fld>
            <a:endParaRPr lang="nl-NL"/>
          </a:p>
        </p:txBody>
      </p:sp>
    </p:spTree>
    <p:extLst>
      <p:ext uri="{BB962C8B-B14F-4D97-AF65-F5344CB8AC3E}">
        <p14:creationId xmlns:p14="http://schemas.microsoft.com/office/powerpoint/2010/main" val="1367525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6332"/>
          </a:xfrm>
          <a:prstGeom prst="rect">
            <a:avLst/>
          </a:prstGeom>
        </p:spPr>
        <p:txBody>
          <a:bodyPr vert="horz" lIns="90562" tIns="45281" rIns="90562" bIns="45281" rtlCol="0"/>
          <a:lstStyle>
            <a:lvl1pPr algn="l">
              <a:defRPr sz="1200"/>
            </a:lvl1pPr>
          </a:lstStyle>
          <a:p>
            <a:endParaRPr lang="nl-NL"/>
          </a:p>
        </p:txBody>
      </p:sp>
      <p:sp>
        <p:nvSpPr>
          <p:cNvPr id="3" name="Date Placeholder 2"/>
          <p:cNvSpPr>
            <a:spLocks noGrp="1"/>
          </p:cNvSpPr>
          <p:nvPr>
            <p:ph type="dt" idx="1"/>
          </p:nvPr>
        </p:nvSpPr>
        <p:spPr>
          <a:xfrm>
            <a:off x="3774010" y="0"/>
            <a:ext cx="2887186" cy="496332"/>
          </a:xfrm>
          <a:prstGeom prst="rect">
            <a:avLst/>
          </a:prstGeom>
        </p:spPr>
        <p:txBody>
          <a:bodyPr vert="horz" lIns="90562" tIns="45281" rIns="90562" bIns="45281" rtlCol="0"/>
          <a:lstStyle>
            <a:lvl1pPr algn="r">
              <a:defRPr sz="1200"/>
            </a:lvl1pPr>
          </a:lstStyle>
          <a:p>
            <a:fld id="{A718B146-985D-4E38-BC11-33C435825834}" type="datetimeFigureOut">
              <a:rPr lang="nl-NL" smtClean="0"/>
              <a:t>17-11-2014</a:t>
            </a:fld>
            <a:endParaRPr lang="nl-NL"/>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0562" tIns="45281" rIns="90562" bIns="45281" rtlCol="0" anchor="ctr"/>
          <a:lstStyle/>
          <a:p>
            <a:endParaRPr lang="nl-NL"/>
          </a:p>
        </p:txBody>
      </p:sp>
      <p:sp>
        <p:nvSpPr>
          <p:cNvPr id="5" name="Notes Placeholder 4"/>
          <p:cNvSpPr>
            <a:spLocks noGrp="1"/>
          </p:cNvSpPr>
          <p:nvPr>
            <p:ph type="body" sz="quarter" idx="3"/>
          </p:nvPr>
        </p:nvSpPr>
        <p:spPr>
          <a:xfrm>
            <a:off x="666274" y="4715154"/>
            <a:ext cx="5330190" cy="4466987"/>
          </a:xfrm>
          <a:prstGeom prst="rect">
            <a:avLst/>
          </a:prstGeom>
        </p:spPr>
        <p:txBody>
          <a:bodyPr vert="horz" lIns="90562" tIns="45281" rIns="90562" bIns="452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1" y="9428584"/>
            <a:ext cx="2887186" cy="496332"/>
          </a:xfrm>
          <a:prstGeom prst="rect">
            <a:avLst/>
          </a:prstGeom>
        </p:spPr>
        <p:txBody>
          <a:bodyPr vert="horz" lIns="90562" tIns="45281" rIns="90562" bIns="45281" rtlCol="0" anchor="b"/>
          <a:lstStyle>
            <a:lvl1pPr algn="l">
              <a:defRPr sz="1200"/>
            </a:lvl1pPr>
          </a:lstStyle>
          <a:p>
            <a:endParaRPr lang="nl-NL"/>
          </a:p>
        </p:txBody>
      </p:sp>
      <p:sp>
        <p:nvSpPr>
          <p:cNvPr id="7" name="Slide Number Placeholder 6"/>
          <p:cNvSpPr>
            <a:spLocks noGrp="1"/>
          </p:cNvSpPr>
          <p:nvPr>
            <p:ph type="sldNum" sz="quarter" idx="5"/>
          </p:nvPr>
        </p:nvSpPr>
        <p:spPr>
          <a:xfrm>
            <a:off x="3774010" y="9428584"/>
            <a:ext cx="2887186" cy="496332"/>
          </a:xfrm>
          <a:prstGeom prst="rect">
            <a:avLst/>
          </a:prstGeom>
        </p:spPr>
        <p:txBody>
          <a:bodyPr vert="horz" lIns="90562" tIns="45281" rIns="90562" bIns="45281" rtlCol="0" anchor="b"/>
          <a:lstStyle>
            <a:lvl1pPr algn="r">
              <a:defRPr sz="1200"/>
            </a:lvl1pPr>
          </a:lstStyle>
          <a:p>
            <a:fld id="{2391324B-982B-4AA6-BF69-CD1336E80B34}" type="slidenum">
              <a:rPr lang="nl-NL" smtClean="0"/>
              <a:t>‹Nº›</a:t>
            </a:fld>
            <a:endParaRPr lang="nl-NL"/>
          </a:p>
        </p:txBody>
      </p:sp>
    </p:spTree>
    <p:extLst>
      <p:ext uri="{BB962C8B-B14F-4D97-AF65-F5344CB8AC3E}">
        <p14:creationId xmlns:p14="http://schemas.microsoft.com/office/powerpoint/2010/main" val="91565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a:t>
            </a:fld>
            <a:endParaRPr lang="nl-NL"/>
          </a:p>
        </p:txBody>
      </p:sp>
    </p:spTree>
    <p:extLst>
      <p:ext uri="{BB962C8B-B14F-4D97-AF65-F5344CB8AC3E}">
        <p14:creationId xmlns:p14="http://schemas.microsoft.com/office/powerpoint/2010/main" val="197899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DC6F16AC-C061-45D3-8BE4-506D3272A9F3}" type="slidenum">
              <a:rPr lang="nl-NL" smtClean="0"/>
              <a:t>10</a:t>
            </a:fld>
            <a:endParaRPr lang="nl-NL"/>
          </a:p>
        </p:txBody>
      </p:sp>
    </p:spTree>
    <p:extLst>
      <p:ext uri="{BB962C8B-B14F-4D97-AF65-F5344CB8AC3E}">
        <p14:creationId xmlns:p14="http://schemas.microsoft.com/office/powerpoint/2010/main" val="2312429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p:txBody>
      </p:sp>
      <p:sp>
        <p:nvSpPr>
          <p:cNvPr id="4" name="Slide Number Placeholder 3"/>
          <p:cNvSpPr>
            <a:spLocks noGrp="1"/>
          </p:cNvSpPr>
          <p:nvPr>
            <p:ph type="sldNum" sz="quarter" idx="10"/>
          </p:nvPr>
        </p:nvSpPr>
        <p:spPr/>
        <p:txBody>
          <a:bodyPr/>
          <a:lstStyle/>
          <a:p>
            <a:fld id="{9FA85B94-744A-49FC-BB88-8E5687C83009}" type="slidenum">
              <a:rPr lang="nl-NL" smtClean="0"/>
              <a:t>11</a:t>
            </a:fld>
            <a:endParaRPr lang="nl-NL"/>
          </a:p>
        </p:txBody>
      </p:sp>
    </p:spTree>
    <p:extLst>
      <p:ext uri="{BB962C8B-B14F-4D97-AF65-F5344CB8AC3E}">
        <p14:creationId xmlns:p14="http://schemas.microsoft.com/office/powerpoint/2010/main" val="200709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12</a:t>
            </a:fld>
            <a:endParaRPr lang="nl-NL"/>
          </a:p>
        </p:txBody>
      </p:sp>
    </p:spTree>
    <p:extLst>
      <p:ext uri="{BB962C8B-B14F-4D97-AF65-F5344CB8AC3E}">
        <p14:creationId xmlns:p14="http://schemas.microsoft.com/office/powerpoint/2010/main" val="199966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391324B-982B-4AA6-BF69-CD1336E80B34}" type="slidenum">
              <a:rPr lang="nl-NL" smtClean="0"/>
              <a:t>13</a:t>
            </a:fld>
            <a:endParaRPr lang="nl-NL"/>
          </a:p>
        </p:txBody>
      </p:sp>
    </p:spTree>
    <p:extLst>
      <p:ext uri="{BB962C8B-B14F-4D97-AF65-F5344CB8AC3E}">
        <p14:creationId xmlns:p14="http://schemas.microsoft.com/office/powerpoint/2010/main" val="110074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391324B-982B-4AA6-BF69-CD1336E80B34}" type="slidenum">
              <a:rPr lang="nl-NL" smtClean="0"/>
              <a:t>14</a:t>
            </a:fld>
            <a:endParaRPr lang="nl-NL"/>
          </a:p>
        </p:txBody>
      </p:sp>
    </p:spTree>
    <p:extLst>
      <p:ext uri="{BB962C8B-B14F-4D97-AF65-F5344CB8AC3E}">
        <p14:creationId xmlns:p14="http://schemas.microsoft.com/office/powerpoint/2010/main" val="203622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6F16AC-C061-45D3-8BE4-506D3272A9F3}" type="slidenum">
              <a:rPr lang="nl-NL" smtClean="0"/>
              <a:t>15</a:t>
            </a:fld>
            <a:endParaRPr lang="nl-NL"/>
          </a:p>
        </p:txBody>
      </p:sp>
    </p:spTree>
    <p:extLst>
      <p:ext uri="{BB962C8B-B14F-4D97-AF65-F5344CB8AC3E}">
        <p14:creationId xmlns:p14="http://schemas.microsoft.com/office/powerpoint/2010/main" val="2337284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6F16AC-C061-45D3-8BE4-506D3272A9F3}" type="slidenum">
              <a:rPr lang="nl-NL" smtClean="0"/>
              <a:t>16</a:t>
            </a:fld>
            <a:endParaRPr lang="nl-NL"/>
          </a:p>
        </p:txBody>
      </p:sp>
    </p:spTree>
    <p:extLst>
      <p:ext uri="{BB962C8B-B14F-4D97-AF65-F5344CB8AC3E}">
        <p14:creationId xmlns:p14="http://schemas.microsoft.com/office/powerpoint/2010/main" val="233728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17</a:t>
            </a:fld>
            <a:endParaRPr lang="nl-NL"/>
          </a:p>
        </p:txBody>
      </p:sp>
    </p:spTree>
    <p:extLst>
      <p:ext uri="{BB962C8B-B14F-4D97-AF65-F5344CB8AC3E}">
        <p14:creationId xmlns:p14="http://schemas.microsoft.com/office/powerpoint/2010/main" val="372592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2391324B-982B-4AA6-BF69-CD1336E80B34}" type="slidenum">
              <a:rPr lang="nl-NL" smtClean="0"/>
              <a:t>18</a:t>
            </a:fld>
            <a:endParaRPr lang="nl-NL"/>
          </a:p>
        </p:txBody>
      </p:sp>
    </p:spTree>
    <p:extLst>
      <p:ext uri="{BB962C8B-B14F-4D97-AF65-F5344CB8AC3E}">
        <p14:creationId xmlns:p14="http://schemas.microsoft.com/office/powerpoint/2010/main" val="334027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2391324B-982B-4AA6-BF69-CD1336E80B34}" type="slidenum">
              <a:rPr lang="nl-NL" smtClean="0"/>
              <a:t>19</a:t>
            </a:fld>
            <a:endParaRPr lang="nl-NL"/>
          </a:p>
        </p:txBody>
      </p:sp>
    </p:spTree>
    <p:extLst>
      <p:ext uri="{BB962C8B-B14F-4D97-AF65-F5344CB8AC3E}">
        <p14:creationId xmlns:p14="http://schemas.microsoft.com/office/powerpoint/2010/main" val="363606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246916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27E7DD-CD54-44B2-82F3-85B60228BAFD}" type="slidenum">
              <a:rPr lang="en-GB" smtClean="0"/>
              <a:t>20</a:t>
            </a:fld>
            <a:endParaRPr lang="en-GB"/>
          </a:p>
        </p:txBody>
      </p:sp>
    </p:spTree>
    <p:extLst>
      <p:ext uri="{BB962C8B-B14F-4D97-AF65-F5344CB8AC3E}">
        <p14:creationId xmlns:p14="http://schemas.microsoft.com/office/powerpoint/2010/main" val="4140948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2391324B-982B-4AA6-BF69-CD1336E80B34}" type="slidenum">
              <a:rPr lang="nl-NL" smtClean="0"/>
              <a:t>21</a:t>
            </a:fld>
            <a:endParaRPr lang="nl-NL"/>
          </a:p>
        </p:txBody>
      </p:sp>
    </p:spTree>
    <p:extLst>
      <p:ext uri="{BB962C8B-B14F-4D97-AF65-F5344CB8AC3E}">
        <p14:creationId xmlns:p14="http://schemas.microsoft.com/office/powerpoint/2010/main" val="2561093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27E7DD-CD54-44B2-82F3-85B60228BAFD}" type="slidenum">
              <a:rPr lang="en-GB" smtClean="0"/>
              <a:t>22</a:t>
            </a:fld>
            <a:endParaRPr lang="en-GB"/>
          </a:p>
        </p:txBody>
      </p:sp>
    </p:spTree>
    <p:extLst>
      <p:ext uri="{BB962C8B-B14F-4D97-AF65-F5344CB8AC3E}">
        <p14:creationId xmlns:p14="http://schemas.microsoft.com/office/powerpoint/2010/main" val="266020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27E7DD-CD54-44B2-82F3-85B60228BAFD}" type="slidenum">
              <a:rPr lang="en-GB" smtClean="0"/>
              <a:t>23</a:t>
            </a:fld>
            <a:endParaRPr lang="en-GB"/>
          </a:p>
        </p:txBody>
      </p:sp>
    </p:spTree>
    <p:extLst>
      <p:ext uri="{BB962C8B-B14F-4D97-AF65-F5344CB8AC3E}">
        <p14:creationId xmlns:p14="http://schemas.microsoft.com/office/powerpoint/2010/main" val="225233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391324B-982B-4AA6-BF69-CD1336E80B34}" type="slidenum">
              <a:rPr lang="nl-NL" smtClean="0"/>
              <a:t>3</a:t>
            </a:fld>
            <a:endParaRPr lang="nl-NL"/>
          </a:p>
        </p:txBody>
      </p:sp>
    </p:spTree>
    <p:extLst>
      <p:ext uri="{BB962C8B-B14F-4D97-AF65-F5344CB8AC3E}">
        <p14:creationId xmlns:p14="http://schemas.microsoft.com/office/powerpoint/2010/main" val="39776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27E7DD-CD54-44B2-82F3-85B60228BAFD}" type="slidenum">
              <a:rPr lang="en-GB" smtClean="0"/>
              <a:t>4</a:t>
            </a:fld>
            <a:endParaRPr lang="en-GB"/>
          </a:p>
        </p:txBody>
      </p:sp>
    </p:spTree>
    <p:extLst>
      <p:ext uri="{BB962C8B-B14F-4D97-AF65-F5344CB8AC3E}">
        <p14:creationId xmlns:p14="http://schemas.microsoft.com/office/powerpoint/2010/main" val="322398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altLang="nl-NL" dirty="0" smtClean="0">
              <a:latin typeface="Arial" charset="0"/>
            </a:endParaRPr>
          </a:p>
        </p:txBody>
      </p:sp>
    </p:spTree>
    <p:extLst>
      <p:ext uri="{BB962C8B-B14F-4D97-AF65-F5344CB8AC3E}">
        <p14:creationId xmlns:p14="http://schemas.microsoft.com/office/powerpoint/2010/main" val="336637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0651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2391324B-982B-4AA6-BF69-CD1336E80B34}" type="slidenum">
              <a:rPr lang="nl-NL" smtClean="0"/>
              <a:t>7</a:t>
            </a:fld>
            <a:endParaRPr lang="nl-NL"/>
          </a:p>
        </p:txBody>
      </p:sp>
    </p:spTree>
    <p:extLst>
      <p:ext uri="{BB962C8B-B14F-4D97-AF65-F5344CB8AC3E}">
        <p14:creationId xmlns:p14="http://schemas.microsoft.com/office/powerpoint/2010/main" val="200336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2391324B-982B-4AA6-BF69-CD1336E80B34}" type="slidenum">
              <a:rPr lang="nl-NL" smtClean="0"/>
              <a:t>8</a:t>
            </a:fld>
            <a:endParaRPr lang="nl-NL"/>
          </a:p>
        </p:txBody>
      </p:sp>
    </p:spTree>
    <p:extLst>
      <p:ext uri="{BB962C8B-B14F-4D97-AF65-F5344CB8AC3E}">
        <p14:creationId xmlns:p14="http://schemas.microsoft.com/office/powerpoint/2010/main" val="345619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2391324B-982B-4AA6-BF69-CD1336E80B34}" type="slidenum">
              <a:rPr lang="nl-NL" smtClean="0"/>
              <a:t>9</a:t>
            </a:fld>
            <a:endParaRPr lang="nl-NL"/>
          </a:p>
        </p:txBody>
      </p:sp>
    </p:spTree>
    <p:extLst>
      <p:ext uri="{BB962C8B-B14F-4D97-AF65-F5344CB8AC3E}">
        <p14:creationId xmlns:p14="http://schemas.microsoft.com/office/powerpoint/2010/main" val="3848085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Foto">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40" cy="6858000"/>
          </a:xfrm>
          <a:prstGeom prst="rect">
            <a:avLst/>
          </a:prstGeom>
        </p:spPr>
      </p:pic>
      <p:pic>
        <p:nvPicPr>
          <p:cNvPr id="2050" name="Picture 2" descr="R:\Projecten\000_TID_DNBPPT\van_tid\DNB_merkteken_pos_eurosysteemwit_rgb-groo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316829" y="6139119"/>
            <a:ext cx="1210313" cy="365125"/>
          </a:xfrm>
        </p:spPr>
        <p:txBody>
          <a:bodyPr/>
          <a:lstStyle/>
          <a:p>
            <a:r>
              <a:rPr lang="nl-NL" smtClean="0"/>
              <a:t>18-09-2014</a:t>
            </a:r>
            <a:endParaRPr lang="nl-NL"/>
          </a:p>
        </p:txBody>
      </p:sp>
      <p:sp>
        <p:nvSpPr>
          <p:cNvPr id="5" name="Footer Placeholder 4"/>
          <p:cNvSpPr>
            <a:spLocks noGrp="1"/>
          </p:cNvSpPr>
          <p:nvPr>
            <p:ph type="ftr" sz="quarter" idx="11"/>
          </p:nvPr>
        </p:nvSpPr>
        <p:spPr>
          <a:xfrm>
            <a:off x="2510476" y="6139118"/>
            <a:ext cx="3086100" cy="365125"/>
          </a:xfrm>
        </p:spPr>
        <p:txBody>
          <a:bodyPr/>
          <a:lstStyle/>
          <a:p>
            <a:r>
              <a:rPr lang="en-US" smtClean="0"/>
              <a:t>Annick Teubner - Assal  Nov 2014 – Risk management and Internal Controls</a:t>
            </a:r>
            <a:endParaRPr lang="nl-NL"/>
          </a:p>
        </p:txBody>
      </p:sp>
      <p:sp>
        <p:nvSpPr>
          <p:cNvPr id="6" name="Slide Number Placeholder 5"/>
          <p:cNvSpPr>
            <a:spLocks noGrp="1"/>
          </p:cNvSpPr>
          <p:nvPr>
            <p:ph type="sldNum" sz="quarter" idx="12"/>
          </p:nvPr>
        </p:nvSpPr>
        <p:spPr>
          <a:xfrm>
            <a:off x="6172199" y="6139117"/>
            <a:ext cx="2057400" cy="365125"/>
          </a:xfrm>
        </p:spPr>
        <p:txBody>
          <a:bodyPr/>
          <a:lstStyle/>
          <a:p>
            <a:fld id="{73EE6724-4521-4EF8-974D-BA1C7F9CD007}" type="slidenum">
              <a:rPr lang="nl-NL" smtClean="0"/>
              <a:pPr/>
              <a:t>‹Nº›</a:t>
            </a:fld>
            <a:endParaRPr lang="nl-NL"/>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spTree>
    <p:extLst>
      <p:ext uri="{BB962C8B-B14F-4D97-AF65-F5344CB8AC3E}">
        <p14:creationId xmlns:p14="http://schemas.microsoft.com/office/powerpoint/2010/main" val="400099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DNBGrijs2">
    <p:bg>
      <p:bgPr>
        <a:solidFill>
          <a:srgbClr val="7B98AC"/>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DNBGrijs1">
    <p:bg>
      <p:bgPr>
        <a:solidFill>
          <a:srgbClr val="323E48"/>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4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DNBBlauw1">
    <p:bg>
      <p:bgPr>
        <a:solidFill>
          <a:srgbClr val="211261"/>
        </a:solidFill>
        <a:effectLst/>
      </p:bgPr>
    </p:bg>
    <p:spTree>
      <p:nvGrpSpPr>
        <p:cNvPr id="1" name=""/>
        <p:cNvGrpSpPr/>
        <p:nvPr/>
      </p:nvGrpSpPr>
      <p:grpSpPr>
        <a:xfrm>
          <a:off x="0" y="0"/>
          <a:ext cx="0" cy="0"/>
          <a:chOff x="0" y="0"/>
          <a:chExt cx="0" cy="0"/>
        </a:xfrm>
      </p:grpSpPr>
      <p:sp>
        <p:nvSpPr>
          <p:cNvPr id="9" name="Rechthoek 8"/>
          <p:cNvSpPr/>
          <p:nvPr userDrawn="1"/>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ctrTitle"/>
          </p:nvPr>
        </p:nvSpPr>
        <p:spPr>
          <a:xfrm>
            <a:off x="316830" y="2830848"/>
            <a:ext cx="7912769" cy="610184"/>
          </a:xfrm>
          <a:noFill/>
        </p:spPr>
        <p:txBody>
          <a:bodyPr lIns="201600" tIns="0" rIns="201600" bIns="0" anchor="t" anchorCtr="0">
            <a:normAutofit/>
          </a:bodyPr>
          <a:lstStyle>
            <a:lvl1pPr algn="l">
              <a:lnSpc>
                <a:spcPts val="3750"/>
              </a:lnSpc>
              <a:defRPr sz="3750">
                <a:solidFill>
                  <a:srgbClr val="EAE7F4"/>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16830" y="3441627"/>
            <a:ext cx="7912769" cy="665152"/>
          </a:xfrm>
        </p:spPr>
        <p:txBody>
          <a:bodyPr lIns="201600" tIns="0" rIns="201600" bIns="0">
            <a:normAutofit/>
          </a:bodyPr>
          <a:lstStyle>
            <a:lvl1pPr marL="0" indent="0" algn="l">
              <a:lnSpc>
                <a:spcPts val="3750"/>
              </a:lnSpc>
              <a:buNone/>
              <a:defRPr sz="2500" b="0">
                <a:solidFill>
                  <a:srgbClr val="EAE7F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8" name="Tijdelijke aanduiding voor inhoud 7"/>
          <p:cNvSpPr>
            <a:spLocks noGrp="1"/>
          </p:cNvSpPr>
          <p:nvPr>
            <p:ph sz="quarter" idx="13" hasCustomPrompt="1"/>
          </p:nvPr>
        </p:nvSpPr>
        <p:spPr>
          <a:xfrm>
            <a:off x="317500" y="4038346"/>
            <a:ext cx="7912100" cy="609600"/>
          </a:xfrm>
        </p:spPr>
        <p:txBody>
          <a:bodyPr lIns="201600" tIns="0" rIns="201600" bIns="0"/>
          <a:lstStyle>
            <a:lvl1pPr marL="0" indent="0">
              <a:lnSpc>
                <a:spcPts val="3750"/>
              </a:lnSpc>
              <a:buNone/>
              <a:defRPr sz="2500" b="0" baseline="0">
                <a:solidFill>
                  <a:srgbClr val="9888C0"/>
                </a:solidFill>
              </a:defRPr>
            </a:lvl1pPr>
          </a:lstStyle>
          <a:p>
            <a:pPr lvl="0"/>
            <a:r>
              <a:rPr lang="nl-NL" smtClean="0"/>
              <a:t>Klik om de auteur en datum in te typen.</a:t>
            </a:r>
          </a:p>
        </p:txBody>
      </p:sp>
      <p:pic>
        <p:nvPicPr>
          <p:cNvPr id="10" name="Picture 2" descr="R:\Projecten\000_TID_DNBPPT\van_tid\DNB_merkteken_pos_eurosysteemwit_rgb-groo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808" y="4765514"/>
            <a:ext cx="2438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a:xfrm>
            <a:off x="316829" y="2202312"/>
            <a:ext cx="7912770" cy="2446339"/>
          </a:xfrm>
          <a:prstGeom prst="rect">
            <a:avLst/>
          </a:prstGeom>
          <a:solidFill>
            <a:srgbClr val="410099"/>
          </a:solidFill>
          <a:ln>
            <a:noFill/>
          </a:ln>
        </p:spPr>
        <p:style>
          <a:lnRef idx="2">
            <a:schemeClr val="accent5">
              <a:shade val="50000"/>
            </a:schemeClr>
          </a:lnRef>
          <a:fillRef idx="1">
            <a:schemeClr val="accent5"/>
          </a:fillRef>
          <a:effectRef idx="0">
            <a:schemeClr val="accent5"/>
          </a:effectRef>
          <a:fontRef idx="minor">
            <a:schemeClr val="lt1"/>
          </a:fontRef>
        </p:style>
        <p:txBody>
          <a:bodyPr lIns="201600" rIns="201600" rtlCol="0" anchor="ctr"/>
          <a:lstStyle/>
          <a:p>
            <a:pPr algn="ctr"/>
            <a:endParaRPr lang="nl-NL">
              <a:solidFill>
                <a:prstClr val="white"/>
              </a:solidFill>
            </a:endParaRPr>
          </a:p>
        </p:txBody>
      </p:sp>
      <p:sp>
        <p:nvSpPr>
          <p:cNvPr id="2" name="Title 1"/>
          <p:cNvSpPr>
            <a:spLocks noGrp="1"/>
          </p:cNvSpPr>
          <p:nvPr>
            <p:ph type="title"/>
          </p:nvPr>
        </p:nvSpPr>
        <p:spPr>
          <a:xfrm>
            <a:off x="319185" y="2822107"/>
            <a:ext cx="7900988" cy="694091"/>
          </a:xfrm>
        </p:spPr>
        <p:txBody>
          <a:bodyPr lIns="201600" rIns="201600" anchor="t" anchorCtr="0">
            <a:normAutofit/>
          </a:bodyPr>
          <a:lstStyle>
            <a:lvl1pPr>
              <a:defRPr sz="3750">
                <a:solidFill>
                  <a:srgbClr val="EAE7F4"/>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33473" y="3529263"/>
            <a:ext cx="7886700" cy="288592"/>
          </a:xfrm>
        </p:spPr>
        <p:txBody>
          <a:bodyPr lIns="201600" rIns="201600">
            <a:normAutofit/>
          </a:bodyPr>
          <a:lstStyle>
            <a:lvl1pPr marL="0" indent="0">
              <a:buNone/>
              <a:defRPr sz="2500" b="0">
                <a:solidFill>
                  <a:srgbClr val="EAE7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r>
              <a:rPr lang="nl-NL" smtClean="0"/>
              <a:t>18-09-2014</a:t>
            </a:r>
            <a:endParaRPr lang="nl-NL"/>
          </a:p>
        </p:txBody>
      </p:sp>
      <p:sp>
        <p:nvSpPr>
          <p:cNvPr id="5" name="Footer Placeholder 4"/>
          <p:cNvSpPr>
            <a:spLocks noGrp="1"/>
          </p:cNvSpPr>
          <p:nvPr>
            <p:ph type="ftr" sz="quarter" idx="11"/>
          </p:nvPr>
        </p:nvSpPr>
        <p:spPr/>
        <p:txBody>
          <a:bodyPr/>
          <a:lstStyle/>
          <a:p>
            <a:r>
              <a:rPr lang="en-US" smtClean="0"/>
              <a:t>Annick Teubner - Assal  Nov 2014 – Risk management and Internal Controls</a:t>
            </a:r>
            <a:endParaRPr lang="nl-NL"/>
          </a:p>
        </p:txBody>
      </p:sp>
      <p:sp>
        <p:nvSpPr>
          <p:cNvPr id="6" name="Slide Number Placeholder 5"/>
          <p:cNvSpPr>
            <a:spLocks noGrp="1"/>
          </p:cNvSpPr>
          <p:nvPr>
            <p:ph type="sldNum" sz="quarter" idx="12"/>
          </p:nvPr>
        </p:nvSpPr>
        <p:spPr/>
        <p:txBody>
          <a:bodyPr/>
          <a:lstStyle/>
          <a:p>
            <a:fld id="{73EE6724-4521-4EF8-974D-BA1C7F9CD007}" type="slidenum">
              <a:rPr lang="nl-NL" smtClean="0"/>
              <a:pPr/>
              <a:t>‹Nº›</a:t>
            </a:fld>
            <a:endParaRPr lang="nl-NL"/>
          </a:p>
        </p:txBody>
      </p:sp>
    </p:spTree>
    <p:extLst>
      <p:ext uri="{BB962C8B-B14F-4D97-AF65-F5344CB8AC3E}">
        <p14:creationId xmlns:p14="http://schemas.microsoft.com/office/powerpoint/2010/main" val="410487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smtClean="0">
                <a:solidFill>
                  <a:prstClr val="black"/>
                </a:solidFill>
              </a:rPr>
              <a:t>18-09-2014</a:t>
            </a:r>
            <a:endParaRPr lang="nl-NL">
              <a:solidFill>
                <a:prstClr val="black"/>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solidFill>
                  <a:prstClr val="black"/>
                </a:solidFill>
              </a:rPr>
              <a:t>Annick Teubner - Assal  Nov 2014 – Risk management and Internal Controls</a:t>
            </a:r>
            <a:endParaRPr lang="nl-NL">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3EE6724-4521-4EF8-974D-BA1C7F9CD007}" type="slidenum">
              <a:rPr lang="nl-NL" smtClean="0">
                <a:solidFill>
                  <a:prstClr val="black"/>
                </a:solidFill>
              </a:rPr>
              <a:pPr/>
              <a:t>‹Nº›</a:t>
            </a:fld>
            <a:endParaRPr lang="nl-NL">
              <a:solidFill>
                <a:prstClr val="black"/>
              </a:solidFill>
            </a:endParaRPr>
          </a:p>
        </p:txBody>
      </p:sp>
    </p:spTree>
    <p:extLst>
      <p:ext uri="{BB962C8B-B14F-4D97-AF65-F5344CB8AC3E}">
        <p14:creationId xmlns:p14="http://schemas.microsoft.com/office/powerpoint/2010/main" val="302947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295200" y="399600"/>
            <a:ext cx="8371002" cy="97348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2952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572000" y="2138400"/>
            <a:ext cx="4104000" cy="364957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r>
              <a:rPr lang="nl-NL" smtClean="0"/>
              <a:t>18-09-2014</a:t>
            </a:r>
            <a:endParaRPr lang="nl-NL" dirty="0"/>
          </a:p>
        </p:txBody>
      </p:sp>
      <p:sp>
        <p:nvSpPr>
          <p:cNvPr id="6" name="Footer Placeholder 5"/>
          <p:cNvSpPr>
            <a:spLocks noGrp="1"/>
          </p:cNvSpPr>
          <p:nvPr>
            <p:ph type="ftr" sz="quarter" idx="11"/>
          </p:nvPr>
        </p:nvSpPr>
        <p:spPr/>
        <p:txBody>
          <a:bodyPr/>
          <a:lstStyle/>
          <a:p>
            <a:r>
              <a:rPr lang="en-US" smtClean="0"/>
              <a:t>Annick Teubner - Assal  Nov 2014 – Risk management and Internal Controls</a:t>
            </a:r>
            <a:endParaRPr lang="nl-NL"/>
          </a:p>
        </p:txBody>
      </p:sp>
      <p:sp>
        <p:nvSpPr>
          <p:cNvPr id="7" name="Slide Number Placeholder 6"/>
          <p:cNvSpPr>
            <a:spLocks noGrp="1"/>
          </p:cNvSpPr>
          <p:nvPr>
            <p:ph type="sldNum" sz="quarter" idx="12"/>
          </p:nvPr>
        </p:nvSpPr>
        <p:spPr/>
        <p:txBody>
          <a:bodyPr/>
          <a:lstStyle/>
          <a:p>
            <a:fld id="{73EE6724-4521-4EF8-974D-BA1C7F9CD007}" type="slidenum">
              <a:rPr lang="nl-NL" smtClean="0"/>
              <a:pPr/>
              <a:t>‹Nº›</a:t>
            </a:fld>
            <a:endParaRPr lang="nl-NL"/>
          </a:p>
        </p:txBody>
      </p:sp>
    </p:spTree>
    <p:extLst>
      <p:ext uri="{BB962C8B-B14F-4D97-AF65-F5344CB8AC3E}">
        <p14:creationId xmlns:p14="http://schemas.microsoft.com/office/powerpoint/2010/main" val="150289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r>
              <a:rPr lang="nl-NL" smtClean="0"/>
              <a:t>18-09-2014</a:t>
            </a:r>
            <a:endParaRPr lang="nl-NL"/>
          </a:p>
        </p:txBody>
      </p:sp>
      <p:sp>
        <p:nvSpPr>
          <p:cNvPr id="4" name="Footer Placeholder 3"/>
          <p:cNvSpPr>
            <a:spLocks noGrp="1"/>
          </p:cNvSpPr>
          <p:nvPr>
            <p:ph type="ftr" sz="quarter" idx="11"/>
          </p:nvPr>
        </p:nvSpPr>
        <p:spPr/>
        <p:txBody>
          <a:bodyPr/>
          <a:lstStyle/>
          <a:p>
            <a:r>
              <a:rPr lang="en-US" smtClean="0"/>
              <a:t>Annick Teubner - Assal  Nov 2014 – Risk management and Internal Controls</a:t>
            </a:r>
            <a:endParaRPr lang="nl-NL"/>
          </a:p>
        </p:txBody>
      </p:sp>
      <p:sp>
        <p:nvSpPr>
          <p:cNvPr id="5" name="Slide Number Placeholder 4"/>
          <p:cNvSpPr>
            <a:spLocks noGrp="1"/>
          </p:cNvSpPr>
          <p:nvPr>
            <p:ph type="sldNum" sz="quarter" idx="12"/>
          </p:nvPr>
        </p:nvSpPr>
        <p:spPr/>
        <p:txBody>
          <a:bodyPr/>
          <a:lstStyle/>
          <a:p>
            <a:fld id="{73EE6724-4521-4EF8-974D-BA1C7F9CD007}" type="slidenum">
              <a:rPr lang="nl-NL" smtClean="0"/>
              <a:pPr/>
              <a:t>‹Nº›</a:t>
            </a:fld>
            <a:endParaRPr lang="nl-NL"/>
          </a:p>
        </p:txBody>
      </p:sp>
    </p:spTree>
    <p:extLst>
      <p:ext uri="{BB962C8B-B14F-4D97-AF65-F5344CB8AC3E}">
        <p14:creationId xmlns:p14="http://schemas.microsoft.com/office/powerpoint/2010/main" val="123077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18-09-2014</a:t>
            </a:r>
            <a:endParaRPr lang="nl-NL"/>
          </a:p>
        </p:txBody>
      </p:sp>
      <p:sp>
        <p:nvSpPr>
          <p:cNvPr id="3" name="Footer Placeholder 2"/>
          <p:cNvSpPr>
            <a:spLocks noGrp="1"/>
          </p:cNvSpPr>
          <p:nvPr>
            <p:ph type="ftr" sz="quarter" idx="11"/>
          </p:nvPr>
        </p:nvSpPr>
        <p:spPr/>
        <p:txBody>
          <a:bodyPr/>
          <a:lstStyle/>
          <a:p>
            <a:r>
              <a:rPr lang="en-US" smtClean="0"/>
              <a:t>Annick Teubner - Assal  Nov 2014 – Risk management and Internal Controls</a:t>
            </a:r>
            <a:endParaRPr lang="nl-NL"/>
          </a:p>
        </p:txBody>
      </p:sp>
      <p:sp>
        <p:nvSpPr>
          <p:cNvPr id="4" name="Slide Number Placeholder 3"/>
          <p:cNvSpPr>
            <a:spLocks noGrp="1"/>
          </p:cNvSpPr>
          <p:nvPr>
            <p:ph type="sldNum" sz="quarter" idx="12"/>
          </p:nvPr>
        </p:nvSpPr>
        <p:spPr/>
        <p:txBody>
          <a:bodyPr/>
          <a:lstStyle/>
          <a:p>
            <a:fld id="{73EE6724-4521-4EF8-974D-BA1C7F9CD007}" type="slidenum">
              <a:rPr lang="nl-NL" smtClean="0"/>
              <a:pPr/>
              <a:t>‹Nº›</a:t>
            </a:fld>
            <a:endParaRPr lang="nl-NL"/>
          </a:p>
        </p:txBody>
      </p:sp>
    </p:spTree>
    <p:extLst>
      <p:ext uri="{BB962C8B-B14F-4D97-AF65-F5344CB8AC3E}">
        <p14:creationId xmlns:p14="http://schemas.microsoft.com/office/powerpoint/2010/main" val="2530379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R:\Projecten\000_TID_DNBPPT\van_tid\DNB_merkteken_pos_rgb-klei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561" y="5960136"/>
            <a:ext cx="1527175" cy="487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95200" y="399600"/>
            <a:ext cx="8361575" cy="973480"/>
          </a:xfrm>
          <a:prstGeom prst="rect">
            <a:avLst/>
          </a:prstGeom>
        </p:spPr>
        <p:txBody>
          <a:bodyPr vert="horz" lIns="0" tIns="0" rIns="0" bIns="0" rtlCol="0" anchor="t" anchorCtr="0">
            <a:noAutofit/>
          </a:bodyPr>
          <a:lstStyle/>
          <a:p>
            <a:r>
              <a:rPr lang="nl-NL" dirty="0" smtClean="0"/>
              <a:t>Klik om de stijl te bewerken</a:t>
            </a:r>
            <a:endParaRPr lang="en-US" dirty="0"/>
          </a:p>
        </p:txBody>
      </p:sp>
      <p:sp>
        <p:nvSpPr>
          <p:cNvPr id="3" name="Text Placeholder 2"/>
          <p:cNvSpPr>
            <a:spLocks noGrp="1"/>
          </p:cNvSpPr>
          <p:nvPr>
            <p:ph type="body" idx="1"/>
          </p:nvPr>
        </p:nvSpPr>
        <p:spPr>
          <a:xfrm>
            <a:off x="295200" y="2137792"/>
            <a:ext cx="8361575" cy="3594785"/>
          </a:xfrm>
          <a:prstGeom prst="rect">
            <a:avLst/>
          </a:prstGeom>
        </p:spPr>
        <p:txBody>
          <a:bodyPr vert="horz" lIns="0" tIns="0" rIns="0" bIns="0" rtlCol="0" anchor="t" anchorCtr="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7417599" y="6134101"/>
            <a:ext cx="1314182" cy="146200"/>
          </a:xfrm>
          <a:prstGeom prst="rect">
            <a:avLst/>
          </a:prstGeom>
        </p:spPr>
        <p:txBody>
          <a:bodyPr vert="horz" lIns="0" tIns="0" rIns="0" bIns="0" rtlCol="0" anchor="t" anchorCtr="0"/>
          <a:lstStyle>
            <a:lvl1pPr algn="r">
              <a:defRPr sz="1050">
                <a:solidFill>
                  <a:srgbClr val="000000"/>
                </a:solidFill>
              </a:defRPr>
            </a:lvl1pPr>
          </a:lstStyle>
          <a:p>
            <a:r>
              <a:rPr lang="nl-NL" smtClean="0"/>
              <a:t>18-09-2014</a:t>
            </a:r>
            <a:endParaRPr lang="nl-NL" dirty="0"/>
          </a:p>
        </p:txBody>
      </p:sp>
      <p:sp>
        <p:nvSpPr>
          <p:cNvPr id="5" name="Footer Placeholder 4"/>
          <p:cNvSpPr>
            <a:spLocks noGrp="1"/>
          </p:cNvSpPr>
          <p:nvPr>
            <p:ph type="ftr" sz="quarter" idx="3"/>
          </p:nvPr>
        </p:nvSpPr>
        <p:spPr>
          <a:xfrm>
            <a:off x="2912882" y="6134228"/>
            <a:ext cx="4506016" cy="176086"/>
          </a:xfrm>
          <a:prstGeom prst="rect">
            <a:avLst/>
          </a:prstGeom>
        </p:spPr>
        <p:txBody>
          <a:bodyPr vert="horz" lIns="0" tIns="0" rIns="0" bIns="0" rtlCol="0" anchor="t" anchorCtr="0"/>
          <a:lstStyle>
            <a:lvl1pPr algn="r">
              <a:defRPr sz="1050">
                <a:solidFill>
                  <a:srgbClr val="000000"/>
                </a:solidFill>
              </a:defRPr>
            </a:lvl1pPr>
          </a:lstStyle>
          <a:p>
            <a:r>
              <a:rPr lang="en-US" smtClean="0"/>
              <a:t>Annick Teubner - Assal  Nov 2014 – Risk management and Internal Controls</a:t>
            </a:r>
            <a:endParaRPr lang="nl-NL" dirty="0"/>
          </a:p>
        </p:txBody>
      </p:sp>
      <p:sp>
        <p:nvSpPr>
          <p:cNvPr id="6" name="Slide Number Placeholder 5"/>
          <p:cNvSpPr>
            <a:spLocks noGrp="1"/>
          </p:cNvSpPr>
          <p:nvPr>
            <p:ph type="sldNum" sz="quarter" idx="4"/>
          </p:nvPr>
        </p:nvSpPr>
        <p:spPr>
          <a:xfrm>
            <a:off x="2149309" y="5929170"/>
            <a:ext cx="603318" cy="365125"/>
          </a:xfrm>
          <a:prstGeom prst="rect">
            <a:avLst/>
          </a:prstGeom>
        </p:spPr>
        <p:txBody>
          <a:bodyPr vert="horz" lIns="0" tIns="0" rIns="0" bIns="0" rtlCol="0" anchor="b" anchorCtr="0"/>
          <a:lstStyle>
            <a:lvl1pPr algn="ctr">
              <a:defRPr sz="1500">
                <a:solidFill>
                  <a:srgbClr val="000000"/>
                </a:solidFill>
              </a:defRPr>
            </a:lvl1pPr>
          </a:lstStyle>
          <a:p>
            <a:fld id="{73EE6724-4521-4EF8-974D-BA1C7F9CD007}" type="slidenum">
              <a:rPr lang="nl-NL" smtClean="0"/>
              <a:pPr/>
              <a:t>‹Nº›</a:t>
            </a:fld>
            <a:endParaRPr lang="nl-NL"/>
          </a:p>
        </p:txBody>
      </p:sp>
    </p:spTree>
    <p:extLst>
      <p:ext uri="{BB962C8B-B14F-4D97-AF65-F5344CB8AC3E}">
        <p14:creationId xmlns:p14="http://schemas.microsoft.com/office/powerpoint/2010/main" val="594185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ts val="375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ts val="2250"/>
        </a:lnSpc>
        <a:spcBef>
          <a:spcPts val="0"/>
        </a:spcBef>
        <a:buFont typeface="Arial" panose="020B0604020202020204" pitchFamily="34" charset="0"/>
        <a:buNone/>
        <a:defRPr sz="1500" b="0" kern="1200">
          <a:solidFill>
            <a:schemeClr val="tx1"/>
          </a:solidFill>
          <a:latin typeface="+mn-lt"/>
          <a:ea typeface="+mn-ea"/>
          <a:cs typeface="+mn-cs"/>
        </a:defRPr>
      </a:lvl1pPr>
      <a:lvl2pPr marL="0" indent="0" algn="l" defTabSz="914400" rtl="0" eaLnBrk="1" latinLnBrk="0" hangingPunct="1">
        <a:lnSpc>
          <a:spcPts val="1800"/>
        </a:lnSpc>
        <a:spcBef>
          <a:spcPts val="0"/>
        </a:spcBef>
        <a:buSzPct val="125000"/>
        <a:buFontTx/>
        <a:buNone/>
        <a:defRPr sz="1850" b="1" kern="1200">
          <a:solidFill>
            <a:schemeClr val="tx1"/>
          </a:solidFill>
          <a:latin typeface="+mn-lt"/>
          <a:ea typeface="+mn-ea"/>
          <a:cs typeface="+mn-cs"/>
        </a:defRPr>
      </a:lvl2pPr>
      <a:lvl3pPr marL="180975"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3pPr>
      <a:lvl4pPr marL="36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4pPr>
      <a:lvl5pPr marL="540000" indent="-180975" algn="l" defTabSz="914400" rtl="0" eaLnBrk="1" latinLnBrk="0" hangingPunct="1">
        <a:lnSpc>
          <a:spcPts val="2250"/>
        </a:lnSpc>
        <a:spcBef>
          <a:spcPts val="0"/>
        </a:spcBef>
        <a:buSzPct val="125000"/>
        <a:buFont typeface="Wingdings" panose="05000000000000000000" pitchFamily="2" charset="2"/>
        <a:buChar char="§"/>
        <a:defRPr sz="15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Titel 37"/>
          <p:cNvSpPr>
            <a:spLocks noGrp="1"/>
          </p:cNvSpPr>
          <p:nvPr>
            <p:ph type="ctrTitle"/>
          </p:nvPr>
        </p:nvSpPr>
        <p:spPr>
          <a:xfrm>
            <a:off x="316830" y="2272553"/>
            <a:ext cx="7912769" cy="940423"/>
          </a:xfrm>
        </p:spPr>
        <p:txBody>
          <a:bodyPr>
            <a:normAutofit fontScale="90000"/>
          </a:bodyPr>
          <a:lstStyle/>
          <a:p>
            <a:r>
              <a:rPr lang="nl-NL" dirty="0" smtClean="0"/>
              <a:t>Risk Management </a:t>
            </a:r>
            <a:r>
              <a:rPr lang="nl-NL" dirty="0" err="1" smtClean="0"/>
              <a:t>and</a:t>
            </a:r>
            <a:r>
              <a:rPr lang="nl-NL" dirty="0" smtClean="0"/>
              <a:t> </a:t>
            </a:r>
            <a:r>
              <a:rPr lang="nl-NL" dirty="0" err="1" smtClean="0"/>
              <a:t>Internal</a:t>
            </a:r>
            <a:r>
              <a:rPr lang="nl-NL" dirty="0" smtClean="0"/>
              <a:t> Controls</a:t>
            </a:r>
            <a:endParaRPr lang="nl-NL" dirty="0"/>
          </a:p>
        </p:txBody>
      </p:sp>
      <p:sp>
        <p:nvSpPr>
          <p:cNvPr id="39" name="Ondertitel 38"/>
          <p:cNvSpPr>
            <a:spLocks noGrp="1"/>
          </p:cNvSpPr>
          <p:nvPr>
            <p:ph type="subTitle" idx="1"/>
          </p:nvPr>
        </p:nvSpPr>
        <p:spPr>
          <a:xfrm>
            <a:off x="330277" y="3226474"/>
            <a:ext cx="7912769" cy="552149"/>
          </a:xfrm>
        </p:spPr>
        <p:txBody>
          <a:bodyPr>
            <a:normAutofit/>
          </a:bodyPr>
          <a:lstStyle/>
          <a:p>
            <a:r>
              <a:rPr lang="en-US" sz="2400" dirty="0" smtClean="0"/>
              <a:t>ASSAL </a:t>
            </a:r>
            <a:r>
              <a:rPr lang="nl-NL" sz="2400" dirty="0" smtClean="0"/>
              <a:t>20 </a:t>
            </a:r>
            <a:r>
              <a:rPr lang="nl-NL" sz="2400" dirty="0"/>
              <a:t>November 2014</a:t>
            </a:r>
          </a:p>
        </p:txBody>
      </p:sp>
      <p:sp>
        <p:nvSpPr>
          <p:cNvPr id="40" name="Tijdelijke aanduiding voor inhoud 39"/>
          <p:cNvSpPr>
            <a:spLocks noGrp="1"/>
          </p:cNvSpPr>
          <p:nvPr>
            <p:ph sz="quarter" idx="13"/>
          </p:nvPr>
        </p:nvSpPr>
        <p:spPr>
          <a:xfrm>
            <a:off x="304053" y="3688723"/>
            <a:ext cx="7912100" cy="910172"/>
          </a:xfrm>
        </p:spPr>
        <p:txBody>
          <a:bodyPr/>
          <a:lstStyle/>
          <a:p>
            <a:r>
              <a:rPr lang="nl-NL" dirty="0" err="1" smtClean="0"/>
              <a:t>Annick</a:t>
            </a:r>
            <a:r>
              <a:rPr lang="nl-NL" dirty="0" smtClean="0"/>
              <a:t> </a:t>
            </a:r>
            <a:r>
              <a:rPr lang="nl-NL" dirty="0" err="1" smtClean="0"/>
              <a:t>Teubner</a:t>
            </a:r>
            <a:r>
              <a:rPr lang="nl-NL" dirty="0" smtClean="0"/>
              <a:t> 	</a:t>
            </a:r>
          </a:p>
          <a:p>
            <a:r>
              <a:rPr lang="nl-NL" dirty="0" smtClean="0"/>
              <a:t>Chair, IAIS </a:t>
            </a:r>
            <a:r>
              <a:rPr lang="nl-NL" dirty="0" err="1" smtClean="0"/>
              <a:t>Governance</a:t>
            </a:r>
            <a:r>
              <a:rPr lang="nl-NL" dirty="0" smtClean="0"/>
              <a:t> </a:t>
            </a:r>
            <a:r>
              <a:rPr lang="nl-NL" dirty="0" err="1" smtClean="0"/>
              <a:t>Working</a:t>
            </a:r>
            <a:r>
              <a:rPr lang="nl-NL" dirty="0" smtClean="0"/>
              <a:t> Group</a:t>
            </a:r>
          </a:p>
          <a:p>
            <a:endParaRPr lang="nl-NL" dirty="0"/>
          </a:p>
        </p:txBody>
      </p:sp>
    </p:spTree>
    <p:extLst>
      <p:ext uri="{BB962C8B-B14F-4D97-AF65-F5344CB8AC3E}">
        <p14:creationId xmlns:p14="http://schemas.microsoft.com/office/powerpoint/2010/main" val="1692935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Risk </a:t>
            </a:r>
            <a:r>
              <a:rPr lang="nl-NL" dirty="0" err="1" smtClean="0"/>
              <a:t>Governance</a:t>
            </a:r>
            <a:r>
              <a:rPr lang="nl-NL" dirty="0" smtClean="0"/>
              <a:t> </a:t>
            </a:r>
            <a:r>
              <a:rPr lang="nl-NL" dirty="0" err="1" smtClean="0"/>
              <a:t>and</a:t>
            </a:r>
            <a:r>
              <a:rPr lang="nl-NL" dirty="0" smtClean="0"/>
              <a:t> Controls </a:t>
            </a:r>
            <a:r>
              <a:rPr lang="nl-NL" dirty="0" err="1" smtClean="0"/>
              <a:t>within</a:t>
            </a:r>
            <a:r>
              <a:rPr lang="nl-NL" dirty="0" smtClean="0"/>
              <a:t> a </a:t>
            </a:r>
            <a:r>
              <a:rPr lang="nl-NL" dirty="0" err="1" smtClean="0"/>
              <a:t>group</a:t>
            </a:r>
            <a:endParaRPr lang="nl-NL" dirty="0"/>
          </a:p>
        </p:txBody>
      </p:sp>
      <p:sp>
        <p:nvSpPr>
          <p:cNvPr id="3" name="Tijdelijke aanduiding voor inhoud 2"/>
          <p:cNvSpPr>
            <a:spLocks noGrp="1"/>
          </p:cNvSpPr>
          <p:nvPr>
            <p:ph idx="1"/>
          </p:nvPr>
        </p:nvSpPr>
        <p:spPr>
          <a:xfrm>
            <a:off x="295200" y="2276872"/>
            <a:ext cx="8361575" cy="3455705"/>
          </a:xfrm>
        </p:spPr>
        <p:txBody>
          <a:bodyPr>
            <a:normAutofit fontScale="85000" lnSpcReduction="20000"/>
          </a:bodyPr>
          <a:lstStyle/>
          <a:p>
            <a:pPr marL="342900" indent="-342900">
              <a:lnSpc>
                <a:spcPct val="120000"/>
              </a:lnSpc>
              <a:buFont typeface="Arial" panose="020B0604020202020204" pitchFamily="34" charset="0"/>
              <a:buChar char="•"/>
            </a:pPr>
            <a:r>
              <a:rPr lang="nl-NL" sz="2400" dirty="0" smtClean="0"/>
              <a:t>Issues </a:t>
            </a:r>
            <a:r>
              <a:rPr lang="nl-NL" sz="2400" dirty="0"/>
              <a:t>Paper: Approaches </a:t>
            </a:r>
            <a:r>
              <a:rPr lang="nl-NL" sz="2400" dirty="0" err="1"/>
              <a:t>to</a:t>
            </a:r>
            <a:r>
              <a:rPr lang="nl-NL" sz="2400" dirty="0"/>
              <a:t> </a:t>
            </a:r>
            <a:r>
              <a:rPr lang="nl-NL" sz="2400" dirty="0" err="1"/>
              <a:t>group</a:t>
            </a:r>
            <a:r>
              <a:rPr lang="nl-NL" sz="2400" dirty="0"/>
              <a:t> corporate </a:t>
            </a:r>
            <a:r>
              <a:rPr lang="nl-NL" sz="2400" dirty="0" err="1"/>
              <a:t>governance</a:t>
            </a:r>
            <a:r>
              <a:rPr lang="nl-NL" sz="2400" dirty="0"/>
              <a:t>; impact on control </a:t>
            </a:r>
            <a:r>
              <a:rPr lang="nl-NL" sz="2400" dirty="0" err="1"/>
              <a:t>functions</a:t>
            </a:r>
            <a:endParaRPr lang="nl-NL" sz="2400" dirty="0"/>
          </a:p>
          <a:p>
            <a:pPr>
              <a:lnSpc>
                <a:spcPct val="120000"/>
              </a:lnSpc>
            </a:pPr>
            <a:endParaRPr lang="nl-NL" sz="2000" dirty="0"/>
          </a:p>
          <a:p>
            <a:pPr marL="342900" indent="-342900">
              <a:lnSpc>
                <a:spcPct val="120000"/>
              </a:lnSpc>
              <a:buFont typeface="Arial" panose="020B0604020202020204" pitchFamily="34" charset="0"/>
              <a:buChar char="•"/>
            </a:pPr>
            <a:r>
              <a:rPr lang="nl-NL" sz="2400" dirty="0" smtClean="0"/>
              <a:t>Risk </a:t>
            </a:r>
            <a:r>
              <a:rPr lang="nl-NL" sz="2400" dirty="0" err="1" smtClean="0"/>
              <a:t>Governance</a:t>
            </a:r>
            <a:r>
              <a:rPr lang="nl-NL" sz="2400" dirty="0" smtClean="0"/>
              <a:t> </a:t>
            </a:r>
            <a:r>
              <a:rPr lang="nl-NL" sz="2400" dirty="0" err="1" smtClean="0"/>
              <a:t>and</a:t>
            </a:r>
            <a:r>
              <a:rPr lang="nl-NL" sz="2400" dirty="0" smtClean="0"/>
              <a:t> Controls </a:t>
            </a:r>
            <a:r>
              <a:rPr lang="nl-NL" sz="2400" dirty="0" err="1" smtClean="0"/>
              <a:t>should</a:t>
            </a:r>
            <a:r>
              <a:rPr lang="nl-NL" sz="2400" dirty="0" smtClean="0"/>
              <a:t> </a:t>
            </a:r>
            <a:r>
              <a:rPr lang="nl-NL" sz="2400" dirty="0" err="1" smtClean="0"/>
              <a:t>be</a:t>
            </a:r>
            <a:r>
              <a:rPr lang="nl-NL" sz="2400" dirty="0" smtClean="0"/>
              <a:t> </a:t>
            </a:r>
            <a:r>
              <a:rPr lang="nl-NL" sz="2400" dirty="0" err="1" smtClean="0"/>
              <a:t>applied</a:t>
            </a:r>
            <a:r>
              <a:rPr lang="nl-NL" sz="2400" dirty="0" smtClean="0"/>
              <a:t> </a:t>
            </a:r>
            <a:r>
              <a:rPr lang="nl-NL" sz="2400" dirty="0" err="1" smtClean="0"/>
              <a:t>group-wide</a:t>
            </a:r>
            <a:r>
              <a:rPr lang="nl-NL" sz="2400" dirty="0" smtClean="0"/>
              <a:t>: at </a:t>
            </a:r>
            <a:r>
              <a:rPr lang="nl-NL" sz="2400" dirty="0" err="1" smtClean="0"/>
              <a:t>entity</a:t>
            </a:r>
            <a:r>
              <a:rPr lang="nl-NL" sz="2400" dirty="0" smtClean="0"/>
              <a:t> level </a:t>
            </a:r>
            <a:r>
              <a:rPr lang="nl-NL" sz="2400" dirty="0" err="1" smtClean="0"/>
              <a:t>and</a:t>
            </a:r>
            <a:r>
              <a:rPr lang="nl-NL" sz="2400" dirty="0" smtClean="0"/>
              <a:t> at </a:t>
            </a:r>
            <a:r>
              <a:rPr lang="nl-NL" sz="2400" dirty="0" err="1" smtClean="0"/>
              <a:t>group</a:t>
            </a:r>
            <a:r>
              <a:rPr lang="nl-NL" sz="2400" dirty="0" smtClean="0"/>
              <a:t> level</a:t>
            </a:r>
            <a:r>
              <a:rPr lang="nl-NL" sz="2400" dirty="0"/>
              <a:t>;</a:t>
            </a:r>
            <a:r>
              <a:rPr lang="nl-NL" sz="2400" dirty="0" smtClean="0"/>
              <a:t/>
            </a:r>
            <a:br>
              <a:rPr lang="nl-NL" sz="2400" dirty="0" smtClean="0"/>
            </a:br>
            <a:endParaRPr lang="nl-NL" sz="2400" dirty="0" smtClean="0"/>
          </a:p>
          <a:p>
            <a:pPr marL="342900" indent="-342900">
              <a:lnSpc>
                <a:spcPct val="120000"/>
              </a:lnSpc>
              <a:buFont typeface="Arial" panose="020B0604020202020204" pitchFamily="34" charset="0"/>
              <a:buChar char="•"/>
            </a:pPr>
            <a:r>
              <a:rPr lang="en-US" sz="2400" dirty="0" smtClean="0"/>
              <a:t>Inherent </a:t>
            </a:r>
            <a:r>
              <a:rPr lang="en-US" sz="2400" dirty="0"/>
              <a:t>complexity </a:t>
            </a:r>
            <a:r>
              <a:rPr lang="en-US" sz="2400" dirty="0" smtClean="0"/>
              <a:t>of group requires </a:t>
            </a:r>
            <a:r>
              <a:rPr lang="en-US" sz="2400" dirty="0"/>
              <a:t>a balance of powers and of interests at each level of the </a:t>
            </a:r>
            <a:r>
              <a:rPr lang="en-US" sz="2400" dirty="0" smtClean="0"/>
              <a:t>group;</a:t>
            </a:r>
            <a:br>
              <a:rPr lang="en-US" sz="2400" dirty="0" smtClean="0"/>
            </a:br>
            <a:endParaRPr lang="en-US" sz="2400" dirty="0"/>
          </a:p>
          <a:p>
            <a:pPr marL="342900" indent="-342900">
              <a:lnSpc>
                <a:spcPct val="120000"/>
              </a:lnSpc>
              <a:buFont typeface="Arial" panose="020B0604020202020204" pitchFamily="34" charset="0"/>
              <a:buChar char="•"/>
            </a:pPr>
            <a:r>
              <a:rPr lang="en-US" sz="2400" dirty="0" smtClean="0"/>
              <a:t>The </a:t>
            </a:r>
            <a:r>
              <a:rPr lang="en-US" sz="2400" dirty="0"/>
              <a:t>governance framework of a group can vary: more </a:t>
            </a:r>
            <a:r>
              <a:rPr lang="en-US" sz="2400" dirty="0" err="1"/>
              <a:t>centralised</a:t>
            </a:r>
            <a:r>
              <a:rPr lang="en-US" sz="2400" dirty="0"/>
              <a:t> and more </a:t>
            </a:r>
            <a:r>
              <a:rPr lang="en-US" sz="2400" dirty="0" err="1"/>
              <a:t>decentralised</a:t>
            </a:r>
            <a:r>
              <a:rPr lang="en-US" sz="2400" dirty="0"/>
              <a:t> </a:t>
            </a:r>
            <a:r>
              <a:rPr lang="en-US" sz="2400" dirty="0" smtClean="0"/>
              <a:t>models.</a:t>
            </a:r>
            <a:endParaRPr lang="en-US" sz="2400" dirty="0"/>
          </a:p>
          <a:p>
            <a:endParaRPr lang="en-US" sz="2800" dirty="0"/>
          </a:p>
          <a:p>
            <a:endParaRPr lang="en-US" sz="2800" dirty="0"/>
          </a:p>
          <a:p>
            <a:endParaRPr lang="nl-NL" dirty="0" smtClean="0"/>
          </a:p>
        </p:txBody>
      </p:sp>
      <p:sp>
        <p:nvSpPr>
          <p:cNvPr id="4" name="Footer Placeholder 3"/>
          <p:cNvSpPr>
            <a:spLocks noGrp="1"/>
          </p:cNvSpPr>
          <p:nvPr>
            <p:ph type="ftr" sz="quarter" idx="11"/>
          </p:nvPr>
        </p:nvSpPr>
        <p:spPr>
          <a:xfrm>
            <a:off x="2912882" y="6134228"/>
            <a:ext cx="5403534"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380272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Centralised</a:t>
            </a:r>
            <a:r>
              <a:rPr lang="nl-NL" dirty="0" smtClean="0"/>
              <a:t> model </a:t>
            </a:r>
            <a:endParaRPr lang="nl-NL" dirty="0"/>
          </a:p>
        </p:txBody>
      </p:sp>
      <p:sp>
        <p:nvSpPr>
          <p:cNvPr id="3" name="Content Placeholder 2"/>
          <p:cNvSpPr>
            <a:spLocks noGrp="1"/>
          </p:cNvSpPr>
          <p:nvPr>
            <p:ph idx="1"/>
          </p:nvPr>
        </p:nvSpPr>
        <p:spPr/>
        <p:txBody>
          <a:bodyPr>
            <a:normAutofit/>
          </a:bodyPr>
          <a:lstStyle/>
          <a:p>
            <a:endParaRPr lang="nl-NL" dirty="0" smtClean="0"/>
          </a:p>
          <a:p>
            <a:endParaRPr lang="nl-NL" dirty="0" smtClean="0"/>
          </a:p>
          <a:p>
            <a:endParaRPr lang="nl-NL" dirty="0"/>
          </a:p>
          <a:p>
            <a:endParaRPr lang="nl-NL" dirty="0"/>
          </a:p>
        </p:txBody>
      </p:sp>
      <p:sp>
        <p:nvSpPr>
          <p:cNvPr id="5" name="Tijdelijke aanduiding voor voettekst 4"/>
          <p:cNvSpPr>
            <a:spLocks noGrp="1"/>
          </p:cNvSpPr>
          <p:nvPr>
            <p:ph type="ftr" sz="quarter" idx="11"/>
          </p:nvPr>
        </p:nvSpPr>
        <p:spPr>
          <a:xfrm>
            <a:off x="2912882" y="6134228"/>
            <a:ext cx="5379624" cy="175092"/>
          </a:xfrm>
        </p:spPr>
        <p:txBody>
          <a:bodyPr/>
          <a:lstStyle/>
          <a:p>
            <a:r>
              <a:rPr lang="en-US" dirty="0" err="1" smtClean="0"/>
              <a:t>Annick</a:t>
            </a:r>
            <a:r>
              <a:rPr lang="en-US" dirty="0" smtClean="0"/>
              <a:t> </a:t>
            </a:r>
            <a:r>
              <a:rPr lang="en-US" dirty="0" err="1" smtClean="0"/>
              <a:t>Teubner</a:t>
            </a:r>
            <a:r>
              <a:rPr lang="en-US" dirty="0" smtClean="0"/>
              <a:t> - </a:t>
            </a:r>
            <a:r>
              <a:rPr lang="en-US" dirty="0" err="1" smtClean="0"/>
              <a:t>Assal</a:t>
            </a:r>
            <a:r>
              <a:rPr lang="en-US" dirty="0" smtClean="0"/>
              <a:t>  Nov 2014 – Risk management and Internal Controls</a:t>
            </a:r>
            <a:endParaRPr lang="nl-NL" dirty="0"/>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11</a:t>
            </a:fld>
            <a:endParaRPr lang="nl-NL"/>
          </a:p>
        </p:txBody>
      </p:sp>
      <p:graphicFrame>
        <p:nvGraphicFramePr>
          <p:cNvPr id="7" name="Diagram 6"/>
          <p:cNvGraphicFramePr/>
          <p:nvPr>
            <p:extLst>
              <p:ext uri="{D42A27DB-BD31-4B8C-83A1-F6EECF244321}">
                <p14:modId xmlns:p14="http://schemas.microsoft.com/office/powerpoint/2010/main" val="128450442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IJL-OMLAAG 7"/>
          <p:cNvSpPr/>
          <p:nvPr/>
        </p:nvSpPr>
        <p:spPr>
          <a:xfrm>
            <a:off x="798653" y="1307939"/>
            <a:ext cx="855022" cy="3472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nl-NL" dirty="0" smtClean="0">
                <a:solidFill>
                  <a:srgbClr val="FF0000"/>
                </a:solidFill>
              </a:rPr>
              <a:t>DIRECTION</a:t>
            </a:r>
            <a:endParaRPr lang="nl-NL" dirty="0">
              <a:solidFill>
                <a:srgbClr val="FF0000"/>
              </a:solidFill>
            </a:endParaRPr>
          </a:p>
        </p:txBody>
      </p:sp>
      <p:sp>
        <p:nvSpPr>
          <p:cNvPr id="9" name="PIJL-OMLAAG 8"/>
          <p:cNvSpPr/>
          <p:nvPr/>
        </p:nvSpPr>
        <p:spPr>
          <a:xfrm rot="10800000">
            <a:off x="7882359" y="1157465"/>
            <a:ext cx="820296" cy="3819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smtClean="0"/>
              <a:t>INFORMATION</a:t>
            </a:r>
            <a:endParaRPr lang="nl-NL" dirty="0"/>
          </a:p>
        </p:txBody>
      </p:sp>
    </p:spTree>
    <p:extLst>
      <p:ext uri="{BB962C8B-B14F-4D97-AF65-F5344CB8AC3E}">
        <p14:creationId xmlns:p14="http://schemas.microsoft.com/office/powerpoint/2010/main" val="122504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err="1" smtClean="0"/>
              <a:t>Decentralised</a:t>
            </a:r>
            <a:r>
              <a:rPr lang="nl-NL" sz="2800" dirty="0" smtClean="0"/>
              <a:t> model</a:t>
            </a:r>
            <a:r>
              <a:rPr lang="nl-NL" sz="3200" b="1" dirty="0"/>
              <a:t/>
            </a:r>
            <a:br>
              <a:rPr lang="nl-NL" sz="3200" b="1" dirty="0"/>
            </a:b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399797159"/>
              </p:ext>
            </p:extLst>
          </p:nvPr>
        </p:nvGraphicFramePr>
        <p:xfrm>
          <a:off x="295275" y="2138363"/>
          <a:ext cx="8361363"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jdelijke aanduiding voor voettekst 4"/>
          <p:cNvSpPr>
            <a:spLocks noGrp="1"/>
          </p:cNvSpPr>
          <p:nvPr>
            <p:ph type="ftr" sz="quarter" idx="11"/>
          </p:nvPr>
        </p:nvSpPr>
        <p:spPr>
          <a:xfrm>
            <a:off x="2912882" y="6134228"/>
            <a:ext cx="5331526" cy="175092"/>
          </a:xfrm>
        </p:spPr>
        <p:txBody>
          <a:bodyPr/>
          <a:lstStyle/>
          <a:p>
            <a:r>
              <a:rPr lang="en-US" dirty="0" err="1" smtClean="0"/>
              <a:t>Annick</a:t>
            </a:r>
            <a:r>
              <a:rPr lang="en-US" dirty="0" smtClean="0"/>
              <a:t> </a:t>
            </a:r>
            <a:r>
              <a:rPr lang="en-US" dirty="0" err="1" smtClean="0"/>
              <a:t>Teubner</a:t>
            </a:r>
            <a:r>
              <a:rPr lang="en-US" dirty="0" smtClean="0"/>
              <a:t> - </a:t>
            </a:r>
            <a:r>
              <a:rPr lang="en-US" dirty="0" err="1" smtClean="0"/>
              <a:t>Assal</a:t>
            </a:r>
            <a:r>
              <a:rPr lang="en-US" dirty="0" smtClean="0"/>
              <a:t>  Nov 2014 – Risk management and Internal Controls</a:t>
            </a:r>
            <a:endParaRPr lang="nl-NL" dirty="0"/>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12</a:t>
            </a:fld>
            <a:endParaRPr lang="nl-NL"/>
          </a:p>
        </p:txBody>
      </p:sp>
      <p:cxnSp>
        <p:nvCxnSpPr>
          <p:cNvPr id="9" name="Rechte verbindingslijn met pijl 8"/>
          <p:cNvCxnSpPr/>
          <p:nvPr/>
        </p:nvCxnSpPr>
        <p:spPr>
          <a:xfrm flipH="1">
            <a:off x="2407534" y="2685327"/>
            <a:ext cx="1273216" cy="1423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4155311" y="3518704"/>
            <a:ext cx="11575" cy="474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a:off x="5324354" y="2685327"/>
            <a:ext cx="1365813" cy="1423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70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Challenges</a:t>
            </a:r>
            <a:r>
              <a:rPr lang="nl-NL" dirty="0" smtClean="0"/>
              <a:t> in a </a:t>
            </a:r>
            <a:r>
              <a:rPr lang="nl-NL" dirty="0" err="1" smtClean="0"/>
              <a:t>centralised</a:t>
            </a:r>
            <a:r>
              <a:rPr lang="nl-NL" dirty="0" smtClean="0"/>
              <a:t> </a:t>
            </a:r>
            <a:r>
              <a:rPr lang="nl-NL" dirty="0" err="1" smtClean="0"/>
              <a:t>group</a:t>
            </a:r>
            <a:endParaRPr lang="nl-NL" dirty="0"/>
          </a:p>
        </p:txBody>
      </p:sp>
      <p:sp>
        <p:nvSpPr>
          <p:cNvPr id="3" name="Content Placeholder 2"/>
          <p:cNvSpPr>
            <a:spLocks noGrp="1"/>
          </p:cNvSpPr>
          <p:nvPr>
            <p:ph idx="1"/>
          </p:nvPr>
        </p:nvSpPr>
        <p:spPr>
          <a:xfrm>
            <a:off x="295200" y="1772816"/>
            <a:ext cx="8361575" cy="3959761"/>
          </a:xfrm>
        </p:spPr>
        <p:txBody>
          <a:bodyPr/>
          <a:lstStyle/>
          <a:p>
            <a:pPr marL="285750" indent="-285750">
              <a:lnSpc>
                <a:spcPct val="100000"/>
              </a:lnSpc>
              <a:buFont typeface="Arial" panose="020B0604020202020204" pitchFamily="34" charset="0"/>
              <a:buChar char="•"/>
            </a:pPr>
            <a:r>
              <a:rPr lang="nl-NL" sz="2000" dirty="0" err="1" smtClean="0"/>
              <a:t>Difficult</a:t>
            </a:r>
            <a:r>
              <a:rPr lang="nl-NL" sz="2000" dirty="0" smtClean="0"/>
              <a:t> </a:t>
            </a:r>
            <a:r>
              <a:rPr lang="nl-NL" sz="2000" dirty="0" err="1" smtClean="0"/>
              <a:t>for</a:t>
            </a:r>
            <a:r>
              <a:rPr lang="nl-NL" sz="2000" dirty="0" smtClean="0"/>
              <a:t> Control </a:t>
            </a:r>
            <a:r>
              <a:rPr lang="nl-NL" sz="2000" dirty="0" err="1" smtClean="0"/>
              <a:t>Functions</a:t>
            </a:r>
            <a:r>
              <a:rPr lang="nl-NL" sz="2000" dirty="0" smtClean="0"/>
              <a:t> at </a:t>
            </a:r>
            <a:r>
              <a:rPr lang="nl-NL" sz="2000" dirty="0" err="1" smtClean="0"/>
              <a:t>group</a:t>
            </a:r>
            <a:r>
              <a:rPr lang="nl-NL" sz="2000" dirty="0" smtClean="0"/>
              <a:t> level </a:t>
            </a:r>
            <a:r>
              <a:rPr lang="nl-NL" sz="2000" dirty="0" err="1" smtClean="0"/>
              <a:t>to</a:t>
            </a:r>
            <a:r>
              <a:rPr lang="nl-NL" sz="2000" dirty="0" smtClean="0"/>
              <a:t> monitor </a:t>
            </a:r>
            <a:r>
              <a:rPr lang="nl-NL" sz="2000" dirty="0" err="1" smtClean="0"/>
              <a:t>group-wide</a:t>
            </a:r>
            <a:r>
              <a:rPr lang="nl-NL" sz="2000" dirty="0" smtClean="0"/>
              <a:t> </a:t>
            </a:r>
            <a:r>
              <a:rPr lang="nl-NL" sz="2000" dirty="0" err="1" smtClean="0"/>
              <a:t>implementation</a:t>
            </a:r>
            <a:r>
              <a:rPr lang="nl-NL" sz="2000" dirty="0" smtClean="0"/>
              <a:t>;</a:t>
            </a:r>
            <a:br>
              <a:rPr lang="nl-NL" sz="2000" dirty="0" smtClean="0"/>
            </a:br>
            <a:endParaRPr lang="nl-NL" sz="2000" dirty="0" smtClean="0"/>
          </a:p>
          <a:p>
            <a:pPr marL="285750" indent="-285750">
              <a:lnSpc>
                <a:spcPct val="100000"/>
              </a:lnSpc>
              <a:buFont typeface="Arial" panose="020B0604020202020204" pitchFamily="34" charset="0"/>
              <a:buChar char="•"/>
            </a:pPr>
            <a:r>
              <a:rPr lang="nl-NL" sz="2000" dirty="0" smtClean="0"/>
              <a:t>Control </a:t>
            </a:r>
            <a:r>
              <a:rPr lang="nl-NL" sz="2000" dirty="0" err="1" smtClean="0"/>
              <a:t>functions</a:t>
            </a:r>
            <a:r>
              <a:rPr lang="nl-NL" sz="2000" dirty="0" smtClean="0"/>
              <a:t> at </a:t>
            </a:r>
            <a:r>
              <a:rPr lang="nl-NL" sz="2000" dirty="0" err="1" smtClean="0"/>
              <a:t>entity</a:t>
            </a:r>
            <a:r>
              <a:rPr lang="nl-NL" sz="2000" dirty="0" smtClean="0"/>
              <a:t> level </a:t>
            </a:r>
            <a:r>
              <a:rPr lang="nl-NL" sz="2000" dirty="0" err="1" smtClean="0"/>
              <a:t>lacking</a:t>
            </a:r>
            <a:r>
              <a:rPr lang="nl-NL" sz="2000" dirty="0" smtClean="0"/>
              <a:t> </a:t>
            </a:r>
            <a:r>
              <a:rPr lang="nl-NL" sz="2000" dirty="0" err="1" smtClean="0"/>
              <a:t>authority</a:t>
            </a:r>
            <a:r>
              <a:rPr lang="nl-NL" sz="2000" dirty="0" smtClean="0"/>
              <a:t> or </a:t>
            </a:r>
            <a:r>
              <a:rPr lang="nl-NL" sz="2000" dirty="0" err="1" smtClean="0"/>
              <a:t>ability</a:t>
            </a:r>
            <a:r>
              <a:rPr lang="nl-NL" sz="2000" dirty="0" smtClean="0"/>
              <a:t> </a:t>
            </a:r>
            <a:r>
              <a:rPr lang="nl-NL" sz="2000" dirty="0" err="1" smtClean="0"/>
              <a:t>to</a:t>
            </a:r>
            <a:r>
              <a:rPr lang="nl-NL" sz="2000" dirty="0" smtClean="0"/>
              <a:t> take </a:t>
            </a:r>
            <a:r>
              <a:rPr lang="nl-NL" sz="2000" dirty="0" err="1" smtClean="0"/>
              <a:t>responsibility</a:t>
            </a:r>
            <a:r>
              <a:rPr lang="nl-NL" sz="2000" dirty="0" smtClean="0"/>
              <a:t> </a:t>
            </a:r>
            <a:r>
              <a:rPr lang="nl-NL" sz="2000" dirty="0" err="1" smtClean="0"/>
              <a:t>for</a:t>
            </a:r>
            <a:r>
              <a:rPr lang="nl-NL" sz="2000" dirty="0" smtClean="0"/>
              <a:t> </a:t>
            </a:r>
            <a:r>
              <a:rPr lang="nl-NL" sz="2000" dirty="0" err="1" smtClean="0"/>
              <a:t>group</a:t>
            </a:r>
            <a:r>
              <a:rPr lang="nl-NL" sz="2000" dirty="0" smtClean="0"/>
              <a:t> issues;</a:t>
            </a:r>
          </a:p>
          <a:p>
            <a:pPr marL="285750" indent="-285750">
              <a:lnSpc>
                <a:spcPct val="100000"/>
              </a:lnSpc>
              <a:buFont typeface="Arial" panose="020B0604020202020204" pitchFamily="34" charset="0"/>
              <a:buChar char="•"/>
            </a:pPr>
            <a:endParaRPr lang="nl-NL" sz="2000" dirty="0" smtClean="0"/>
          </a:p>
          <a:p>
            <a:pPr marL="285750" indent="-285750">
              <a:lnSpc>
                <a:spcPct val="100000"/>
              </a:lnSpc>
              <a:buFont typeface="Arial" panose="020B0604020202020204" pitchFamily="34" charset="0"/>
              <a:buChar char="•"/>
            </a:pPr>
            <a:r>
              <a:rPr lang="en-US" sz="2000" dirty="0" smtClean="0"/>
              <a:t>Difficult to ensure:</a:t>
            </a:r>
          </a:p>
          <a:p>
            <a:pPr marL="466725" lvl="2" indent="-285750">
              <a:lnSpc>
                <a:spcPct val="100000"/>
              </a:lnSpc>
              <a:buFont typeface="Arial" panose="020B0604020202020204" pitchFamily="34" charset="0"/>
              <a:buChar char="•"/>
            </a:pPr>
            <a:r>
              <a:rPr lang="en-US" sz="2000" dirty="0" smtClean="0"/>
              <a:t>risk </a:t>
            </a:r>
            <a:r>
              <a:rPr lang="en-US" sz="2000" dirty="0"/>
              <a:t>tolerance levels of the group take into account the risk tolerance capacity of </a:t>
            </a:r>
            <a:r>
              <a:rPr lang="en-US" sz="2000" dirty="0" smtClean="0"/>
              <a:t>entities;</a:t>
            </a:r>
          </a:p>
          <a:p>
            <a:pPr marL="466725" lvl="2" indent="-285750">
              <a:lnSpc>
                <a:spcPct val="100000"/>
              </a:lnSpc>
              <a:buFont typeface="Arial" panose="020B0604020202020204" pitchFamily="34" charset="0"/>
              <a:buChar char="•"/>
            </a:pPr>
            <a:r>
              <a:rPr lang="en-US" sz="2000" dirty="0" smtClean="0"/>
              <a:t>the group risk and compliance culture effective </a:t>
            </a:r>
            <a:r>
              <a:rPr lang="en-US" sz="2000" dirty="0"/>
              <a:t>the example for all levels </a:t>
            </a:r>
            <a:endParaRPr lang="en-US" sz="2000" dirty="0" smtClean="0"/>
          </a:p>
          <a:p>
            <a:pPr marL="466725" lvl="2" indent="-285750">
              <a:lnSpc>
                <a:spcPct val="100000"/>
              </a:lnSpc>
              <a:buFont typeface="Arial" panose="020B0604020202020204" pitchFamily="34" charset="0"/>
              <a:buChar char="•"/>
            </a:pPr>
            <a:r>
              <a:rPr lang="en-US" sz="2000" dirty="0" smtClean="0"/>
              <a:t>effective </a:t>
            </a:r>
            <a:r>
              <a:rPr lang="en-US" sz="2000" dirty="0"/>
              <a:t>implementation of group governance requirements by all </a:t>
            </a:r>
            <a:r>
              <a:rPr lang="nl-NL" sz="2000" dirty="0" err="1" smtClean="0"/>
              <a:t>entities</a:t>
            </a:r>
            <a:r>
              <a:rPr lang="nl-NL" sz="2000" dirty="0" smtClean="0"/>
              <a:t>.</a:t>
            </a:r>
            <a:endParaRPr lang="en-US" sz="2000" dirty="0"/>
          </a:p>
          <a:p>
            <a:pPr marL="285750" indent="-285750">
              <a:buFont typeface="Arial" panose="020B0604020202020204" pitchFamily="34" charset="0"/>
              <a:buChar char="•"/>
            </a:pPr>
            <a:endParaRPr lang="nl-NL" sz="2000" dirty="0"/>
          </a:p>
        </p:txBody>
      </p:sp>
      <p:sp>
        <p:nvSpPr>
          <p:cNvPr id="4" name="Footer Placeholder 3"/>
          <p:cNvSpPr>
            <a:spLocks noGrp="1"/>
          </p:cNvSpPr>
          <p:nvPr>
            <p:ph type="ftr" sz="quarter" idx="11"/>
          </p:nvPr>
        </p:nvSpPr>
        <p:spPr>
          <a:xfrm>
            <a:off x="2912882" y="6134228"/>
            <a:ext cx="5403534"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4114359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Challenges</a:t>
            </a:r>
            <a:r>
              <a:rPr lang="nl-NL" dirty="0"/>
              <a:t> in a </a:t>
            </a:r>
            <a:r>
              <a:rPr lang="nl-NL" dirty="0" err="1" smtClean="0"/>
              <a:t>decentralised</a:t>
            </a:r>
            <a:r>
              <a:rPr lang="nl-NL" dirty="0" smtClean="0"/>
              <a:t> </a:t>
            </a:r>
            <a:r>
              <a:rPr lang="nl-NL" dirty="0" err="1"/>
              <a:t>group</a:t>
            </a:r>
            <a:endParaRPr lang="nl-NL" dirty="0"/>
          </a:p>
        </p:txBody>
      </p:sp>
      <p:sp>
        <p:nvSpPr>
          <p:cNvPr id="3" name="Content Placeholder 2"/>
          <p:cNvSpPr>
            <a:spLocks noGrp="1"/>
          </p:cNvSpPr>
          <p:nvPr>
            <p:ph idx="1"/>
          </p:nvPr>
        </p:nvSpPr>
        <p:spPr/>
        <p:txBody>
          <a:bodyPr/>
          <a:lstStyle/>
          <a:p>
            <a:pPr marL="285750" indent="-285750">
              <a:lnSpc>
                <a:spcPct val="100000"/>
              </a:lnSpc>
              <a:buFont typeface="Arial" panose="020B0604020202020204" pitchFamily="34" charset="0"/>
              <a:buChar char="•"/>
            </a:pPr>
            <a:r>
              <a:rPr lang="nl-NL" sz="2000" dirty="0" smtClean="0"/>
              <a:t>Ensure </a:t>
            </a:r>
            <a:r>
              <a:rPr lang="nl-NL" sz="2000" dirty="0" err="1" smtClean="0"/>
              <a:t>independence</a:t>
            </a:r>
            <a:r>
              <a:rPr lang="nl-NL" sz="2000" dirty="0" smtClean="0"/>
              <a:t> of Control </a:t>
            </a:r>
            <a:r>
              <a:rPr lang="nl-NL" sz="2000" dirty="0" err="1" smtClean="0"/>
              <a:t>Functions</a:t>
            </a:r>
            <a:r>
              <a:rPr lang="nl-NL" sz="2000" dirty="0" smtClean="0"/>
              <a:t> at </a:t>
            </a:r>
            <a:r>
              <a:rPr lang="nl-NL" sz="2000" dirty="0" err="1" smtClean="0"/>
              <a:t>entity</a:t>
            </a:r>
            <a:r>
              <a:rPr lang="nl-NL" sz="2000" dirty="0" smtClean="0"/>
              <a:t> level;</a:t>
            </a:r>
          </a:p>
          <a:p>
            <a:pPr marL="285750" indent="-285750">
              <a:lnSpc>
                <a:spcPct val="100000"/>
              </a:lnSpc>
              <a:buFont typeface="Arial" panose="020B0604020202020204" pitchFamily="34" charset="0"/>
              <a:buChar char="•"/>
            </a:pPr>
            <a:endParaRPr lang="nl-NL" sz="2000" dirty="0" smtClean="0"/>
          </a:p>
          <a:p>
            <a:pPr marL="285750" indent="-285750">
              <a:lnSpc>
                <a:spcPct val="100000"/>
              </a:lnSpc>
              <a:buFont typeface="Arial" panose="020B0604020202020204" pitchFamily="34" charset="0"/>
              <a:buChar char="•"/>
            </a:pPr>
            <a:r>
              <a:rPr lang="nl-NL" sz="2000" dirty="0" err="1" smtClean="0"/>
              <a:t>Difficult</a:t>
            </a:r>
            <a:r>
              <a:rPr lang="nl-NL" sz="2000" dirty="0" smtClean="0"/>
              <a:t> </a:t>
            </a:r>
            <a:r>
              <a:rPr lang="en-US" sz="2000" dirty="0" smtClean="0"/>
              <a:t>for Control </a:t>
            </a:r>
            <a:r>
              <a:rPr lang="en-US" sz="2000" dirty="0"/>
              <a:t>Functions at the group </a:t>
            </a:r>
            <a:r>
              <a:rPr lang="en-US" sz="2000" dirty="0" smtClean="0"/>
              <a:t>level to </a:t>
            </a:r>
            <a:r>
              <a:rPr lang="en-US" sz="2000" dirty="0"/>
              <a:t>ascertain </a:t>
            </a:r>
            <a:r>
              <a:rPr lang="en-US" sz="2000" dirty="0" smtClean="0"/>
              <a:t>the </a:t>
            </a:r>
            <a:r>
              <a:rPr lang="en-US" sz="2000" dirty="0"/>
              <a:t>extent to which the common approach of the group is being followed </a:t>
            </a:r>
            <a:r>
              <a:rPr lang="en-US" sz="2000" dirty="0" smtClean="0"/>
              <a:t/>
            </a:r>
            <a:br>
              <a:rPr lang="en-US" sz="2000" dirty="0" smtClean="0"/>
            </a:br>
            <a:endParaRPr lang="en-US" sz="2000" dirty="0" smtClean="0"/>
          </a:p>
          <a:p>
            <a:pPr marL="285750" indent="-285750">
              <a:lnSpc>
                <a:spcPct val="100000"/>
              </a:lnSpc>
              <a:buFont typeface="Arial" panose="020B0604020202020204" pitchFamily="34" charset="0"/>
              <a:buChar char="•"/>
            </a:pPr>
            <a:r>
              <a:rPr lang="en-US" sz="2000" dirty="0" smtClean="0"/>
              <a:t>Difficult </a:t>
            </a:r>
            <a:r>
              <a:rPr lang="en-US" sz="2000" dirty="0"/>
              <a:t>to </a:t>
            </a:r>
            <a:r>
              <a:rPr lang="en-US" sz="2000" dirty="0" smtClean="0"/>
              <a:t>ensure:</a:t>
            </a:r>
          </a:p>
          <a:p>
            <a:pPr marL="466725" lvl="2" indent="-285750">
              <a:lnSpc>
                <a:spcPct val="100000"/>
              </a:lnSpc>
              <a:buFont typeface="Arial" panose="020B0604020202020204" pitchFamily="34" charset="0"/>
              <a:buChar char="•"/>
            </a:pPr>
            <a:r>
              <a:rPr lang="en-US" sz="2000" dirty="0" smtClean="0"/>
              <a:t>risks </a:t>
            </a:r>
            <a:r>
              <a:rPr lang="en-US" sz="2000" dirty="0"/>
              <a:t>are treated consistently across the </a:t>
            </a:r>
            <a:r>
              <a:rPr lang="en-US" sz="2000" dirty="0" smtClean="0"/>
              <a:t>group;</a:t>
            </a:r>
          </a:p>
          <a:p>
            <a:pPr marL="466725" lvl="2" indent="-285750">
              <a:lnSpc>
                <a:spcPct val="100000"/>
              </a:lnSpc>
              <a:buFont typeface="Arial" panose="020B0604020202020204" pitchFamily="34" charset="0"/>
              <a:buChar char="•"/>
            </a:pPr>
            <a:r>
              <a:rPr lang="en-US" sz="2000" dirty="0" smtClean="0"/>
              <a:t>group-wide </a:t>
            </a:r>
            <a:r>
              <a:rPr lang="en-US" sz="2000" dirty="0"/>
              <a:t>risks are properly identified, aggregated and </a:t>
            </a:r>
            <a:r>
              <a:rPr lang="en-US" sz="2000" dirty="0" smtClean="0"/>
              <a:t>mitigated;</a:t>
            </a:r>
          </a:p>
          <a:p>
            <a:pPr marL="466725" lvl="2" indent="-285750">
              <a:lnSpc>
                <a:spcPct val="100000"/>
              </a:lnSpc>
              <a:buFont typeface="Arial" panose="020B0604020202020204" pitchFamily="34" charset="0"/>
              <a:buChar char="•"/>
            </a:pPr>
            <a:r>
              <a:rPr lang="en-US" sz="2000" dirty="0" smtClean="0"/>
              <a:t>A group-wide </a:t>
            </a:r>
            <a:r>
              <a:rPr lang="en-US" sz="2000" dirty="0"/>
              <a:t>consistent risk culture in all </a:t>
            </a:r>
            <a:r>
              <a:rPr lang="en-US" sz="2000" dirty="0" smtClean="0"/>
              <a:t>entities. </a:t>
            </a:r>
            <a:endParaRPr lang="nl-NL" sz="2000" dirty="0" smtClean="0"/>
          </a:p>
          <a:p>
            <a:pPr marL="285750" indent="-285750">
              <a:lnSpc>
                <a:spcPct val="100000"/>
              </a:lnSpc>
              <a:buFont typeface="Arial" panose="020B0604020202020204" pitchFamily="34" charset="0"/>
              <a:buChar char="•"/>
            </a:pPr>
            <a:endParaRPr lang="nl-NL" sz="2000" dirty="0"/>
          </a:p>
        </p:txBody>
      </p:sp>
      <p:sp>
        <p:nvSpPr>
          <p:cNvPr id="4" name="Footer Placeholder 3"/>
          <p:cNvSpPr>
            <a:spLocks noGrp="1"/>
          </p:cNvSpPr>
          <p:nvPr>
            <p:ph type="ftr" sz="quarter" idx="11"/>
          </p:nvPr>
        </p:nvSpPr>
        <p:spPr>
          <a:xfrm>
            <a:off x="2912882" y="6134228"/>
            <a:ext cx="5475542"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656264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Risk management </a:t>
            </a:r>
            <a:r>
              <a:rPr lang="nl-NL" dirty="0" err="1" smtClean="0"/>
              <a:t>and</a:t>
            </a:r>
            <a:r>
              <a:rPr lang="nl-NL" dirty="0" smtClean="0"/>
              <a:t> compliance: </a:t>
            </a:r>
            <a:r>
              <a:rPr lang="nl-NL" dirty="0" err="1" smtClean="0"/>
              <a:t>some</a:t>
            </a:r>
            <a:r>
              <a:rPr lang="nl-NL" dirty="0" smtClean="0"/>
              <a:t> </a:t>
            </a:r>
            <a:r>
              <a:rPr lang="nl-NL" dirty="0" err="1" smtClean="0"/>
              <a:t>practices</a:t>
            </a:r>
            <a:r>
              <a:rPr lang="nl-NL" dirty="0" smtClean="0"/>
              <a:t> </a:t>
            </a:r>
            <a:r>
              <a:rPr lang="nl-NL" dirty="0" err="1" smtClean="0"/>
              <a:t>to</a:t>
            </a:r>
            <a:r>
              <a:rPr lang="nl-NL" dirty="0" smtClean="0"/>
              <a:t> </a:t>
            </a:r>
            <a:r>
              <a:rPr lang="nl-NL" dirty="0" err="1" smtClean="0"/>
              <a:t>address</a:t>
            </a:r>
            <a:r>
              <a:rPr lang="nl-NL" dirty="0" smtClean="0"/>
              <a:t> </a:t>
            </a:r>
            <a:r>
              <a:rPr lang="nl-NL" dirty="0" err="1" smtClean="0"/>
              <a:t>challenges</a:t>
            </a:r>
            <a:endParaRPr lang="nl-NL" dirty="0"/>
          </a:p>
        </p:txBody>
      </p:sp>
      <p:sp>
        <p:nvSpPr>
          <p:cNvPr id="3" name="Tijdelijke aanduiding voor inhoud 2"/>
          <p:cNvSpPr>
            <a:spLocks noGrp="1"/>
          </p:cNvSpPr>
          <p:nvPr>
            <p:ph idx="1"/>
          </p:nvPr>
        </p:nvSpPr>
        <p:spPr>
          <a:xfrm>
            <a:off x="295200" y="2708920"/>
            <a:ext cx="8361575" cy="3023657"/>
          </a:xfrm>
        </p:spPr>
        <p:txBody>
          <a:bodyPr>
            <a:normAutofit/>
          </a:bodyPr>
          <a:lstStyle/>
          <a:p>
            <a:pPr>
              <a:lnSpc>
                <a:spcPct val="100000"/>
              </a:lnSpc>
              <a:buFont typeface="Arial" panose="020B0604020202020204" pitchFamily="34" charset="0"/>
              <a:buChar char="•"/>
            </a:pPr>
            <a:r>
              <a:rPr lang="en-US" sz="2400" dirty="0"/>
              <a:t>Authority and responsibilities of key players </a:t>
            </a:r>
            <a:r>
              <a:rPr lang="en-US" sz="2400" dirty="0" smtClean="0"/>
              <a:t>group-wide;</a:t>
            </a:r>
            <a:endParaRPr lang="en-US" sz="2400" dirty="0"/>
          </a:p>
          <a:p>
            <a:pPr>
              <a:lnSpc>
                <a:spcPct val="100000"/>
              </a:lnSpc>
            </a:pPr>
            <a:endParaRPr lang="nl-NL" sz="2400" dirty="0" smtClean="0"/>
          </a:p>
          <a:p>
            <a:pPr>
              <a:lnSpc>
                <a:spcPct val="100000"/>
              </a:lnSpc>
              <a:buFont typeface="Arial" panose="020B0604020202020204" pitchFamily="34" charset="0"/>
              <a:buChar char="•"/>
            </a:pPr>
            <a:r>
              <a:rPr lang="nl-NL" sz="2400" dirty="0"/>
              <a:t>Group-</a:t>
            </a:r>
            <a:r>
              <a:rPr lang="nl-NL" sz="2400" dirty="0" err="1"/>
              <a:t>wide</a:t>
            </a:r>
            <a:r>
              <a:rPr lang="nl-NL" sz="2400" dirty="0"/>
              <a:t> </a:t>
            </a:r>
            <a:r>
              <a:rPr lang="nl-NL" sz="2400" dirty="0" err="1"/>
              <a:t>direction</a:t>
            </a:r>
            <a:r>
              <a:rPr lang="nl-NL" sz="2400" dirty="0"/>
              <a:t> </a:t>
            </a:r>
            <a:r>
              <a:rPr lang="nl-NL" sz="2400" dirty="0" err="1"/>
              <a:t>and</a:t>
            </a:r>
            <a:r>
              <a:rPr lang="nl-NL" sz="2400" dirty="0"/>
              <a:t> </a:t>
            </a:r>
            <a:r>
              <a:rPr lang="nl-NL" sz="2400" dirty="0" err="1" smtClean="0"/>
              <a:t>coordination</a:t>
            </a:r>
            <a:r>
              <a:rPr lang="nl-NL" sz="2400" dirty="0" smtClean="0"/>
              <a:t>;</a:t>
            </a:r>
            <a:br>
              <a:rPr lang="nl-NL" sz="2400" dirty="0" smtClean="0"/>
            </a:br>
            <a:endParaRPr lang="nl-NL" sz="2400" dirty="0" smtClean="0"/>
          </a:p>
          <a:p>
            <a:pPr>
              <a:lnSpc>
                <a:spcPct val="100000"/>
              </a:lnSpc>
              <a:buFont typeface="Arial" panose="020B0604020202020204" pitchFamily="34" charset="0"/>
              <a:buChar char="•"/>
            </a:pPr>
            <a:r>
              <a:rPr lang="en-US" sz="2400" dirty="0"/>
              <a:t>Consideration of both entity and group </a:t>
            </a:r>
            <a:r>
              <a:rPr lang="en-US" sz="2400" dirty="0" smtClean="0"/>
              <a:t>perspective</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nl-NL" sz="2400" dirty="0"/>
              <a:t>Communication </a:t>
            </a:r>
            <a:r>
              <a:rPr lang="nl-NL" sz="2400" dirty="0" err="1"/>
              <a:t>and</a:t>
            </a:r>
            <a:r>
              <a:rPr lang="nl-NL" sz="2400" dirty="0"/>
              <a:t> information</a:t>
            </a:r>
          </a:p>
          <a:p>
            <a:pPr>
              <a:lnSpc>
                <a:spcPct val="100000"/>
              </a:lnSpc>
              <a:buFont typeface="Arial" panose="020B0604020202020204" pitchFamily="34" charset="0"/>
              <a:buChar char="•"/>
            </a:pPr>
            <a:endParaRPr lang="en-US" sz="2400" i="1" dirty="0"/>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endParaRPr lang="nl-NL" sz="2400" dirty="0"/>
          </a:p>
          <a:p>
            <a:endParaRPr lang="nl-NL" sz="2400" dirty="0"/>
          </a:p>
        </p:txBody>
      </p:sp>
      <p:sp>
        <p:nvSpPr>
          <p:cNvPr id="4" name="Footer Placeholder 3"/>
          <p:cNvSpPr>
            <a:spLocks noGrp="1"/>
          </p:cNvSpPr>
          <p:nvPr>
            <p:ph type="ftr" sz="quarter" idx="11"/>
          </p:nvPr>
        </p:nvSpPr>
        <p:spPr>
          <a:xfrm>
            <a:off x="2912882" y="6134228"/>
            <a:ext cx="5403534"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3482710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Control </a:t>
            </a:r>
            <a:r>
              <a:rPr lang="nl-NL" dirty="0" err="1" smtClean="0"/>
              <a:t>Functions</a:t>
            </a:r>
            <a:r>
              <a:rPr lang="nl-NL" dirty="0" smtClean="0"/>
              <a:t>: </a:t>
            </a:r>
            <a:r>
              <a:rPr lang="nl-NL" dirty="0" err="1" smtClean="0"/>
              <a:t>some</a:t>
            </a:r>
            <a:r>
              <a:rPr lang="nl-NL" dirty="0" smtClean="0"/>
              <a:t> </a:t>
            </a:r>
            <a:r>
              <a:rPr lang="nl-NL" dirty="0" err="1" smtClean="0"/>
              <a:t>practices</a:t>
            </a:r>
            <a:r>
              <a:rPr lang="nl-NL" dirty="0" smtClean="0"/>
              <a:t> </a:t>
            </a:r>
            <a:r>
              <a:rPr lang="nl-NL" dirty="0" err="1" smtClean="0"/>
              <a:t>to</a:t>
            </a:r>
            <a:r>
              <a:rPr lang="nl-NL" dirty="0" smtClean="0"/>
              <a:t> </a:t>
            </a:r>
            <a:r>
              <a:rPr lang="nl-NL" dirty="0" err="1" smtClean="0"/>
              <a:t>address</a:t>
            </a:r>
            <a:r>
              <a:rPr lang="nl-NL" dirty="0" smtClean="0"/>
              <a:t> </a:t>
            </a:r>
            <a:r>
              <a:rPr lang="nl-NL" dirty="0" err="1" smtClean="0"/>
              <a:t>challenges</a:t>
            </a:r>
            <a:endParaRPr lang="nl-NL" dirty="0"/>
          </a:p>
        </p:txBody>
      </p:sp>
      <p:sp>
        <p:nvSpPr>
          <p:cNvPr id="3" name="Tijdelijke aanduiding voor inhoud 2"/>
          <p:cNvSpPr>
            <a:spLocks noGrp="1"/>
          </p:cNvSpPr>
          <p:nvPr>
            <p:ph idx="1"/>
          </p:nvPr>
        </p:nvSpPr>
        <p:spPr>
          <a:xfrm>
            <a:off x="295200" y="2708920"/>
            <a:ext cx="8361575" cy="3023657"/>
          </a:xfrm>
        </p:spPr>
        <p:txBody>
          <a:bodyPr>
            <a:normAutofit/>
          </a:bodyPr>
          <a:lstStyle/>
          <a:p>
            <a:pPr>
              <a:lnSpc>
                <a:spcPct val="100000"/>
              </a:lnSpc>
              <a:buFont typeface="Arial" panose="020B0604020202020204" pitchFamily="34" charset="0"/>
              <a:buChar char="•"/>
            </a:pPr>
            <a:r>
              <a:rPr lang="en-US" sz="2400" dirty="0"/>
              <a:t>Authority and responsibilities of key players </a:t>
            </a:r>
            <a:r>
              <a:rPr lang="en-US" sz="2400" dirty="0" smtClean="0"/>
              <a:t>group-wide;</a:t>
            </a:r>
            <a:endParaRPr lang="en-US" sz="2400" dirty="0"/>
          </a:p>
          <a:p>
            <a:pPr>
              <a:lnSpc>
                <a:spcPct val="100000"/>
              </a:lnSpc>
            </a:pPr>
            <a:endParaRPr lang="nl-NL" sz="2400" dirty="0" smtClean="0"/>
          </a:p>
          <a:p>
            <a:pPr>
              <a:lnSpc>
                <a:spcPct val="100000"/>
              </a:lnSpc>
              <a:buFont typeface="Arial" panose="020B0604020202020204" pitchFamily="34" charset="0"/>
              <a:buChar char="•"/>
            </a:pPr>
            <a:r>
              <a:rPr lang="nl-NL" sz="2400" dirty="0"/>
              <a:t>Group-</a:t>
            </a:r>
            <a:r>
              <a:rPr lang="nl-NL" sz="2400" dirty="0" err="1"/>
              <a:t>wide</a:t>
            </a:r>
            <a:r>
              <a:rPr lang="nl-NL" sz="2400" dirty="0"/>
              <a:t> </a:t>
            </a:r>
            <a:r>
              <a:rPr lang="nl-NL" sz="2400" dirty="0" err="1"/>
              <a:t>direction</a:t>
            </a:r>
            <a:r>
              <a:rPr lang="nl-NL" sz="2400" dirty="0"/>
              <a:t> </a:t>
            </a:r>
            <a:r>
              <a:rPr lang="nl-NL" sz="2400" dirty="0" err="1"/>
              <a:t>and</a:t>
            </a:r>
            <a:r>
              <a:rPr lang="nl-NL" sz="2400" dirty="0"/>
              <a:t> </a:t>
            </a:r>
            <a:r>
              <a:rPr lang="nl-NL" sz="2400" dirty="0" err="1" smtClean="0"/>
              <a:t>coordination</a:t>
            </a:r>
            <a:r>
              <a:rPr lang="nl-NL" sz="2400" dirty="0" smtClean="0"/>
              <a:t>;</a:t>
            </a:r>
            <a:br>
              <a:rPr lang="nl-NL" sz="2400" dirty="0" smtClean="0"/>
            </a:br>
            <a:endParaRPr lang="nl-NL" sz="2400" dirty="0" smtClean="0"/>
          </a:p>
          <a:p>
            <a:pPr>
              <a:lnSpc>
                <a:spcPct val="100000"/>
              </a:lnSpc>
              <a:buFont typeface="Arial" panose="020B0604020202020204" pitchFamily="34" charset="0"/>
              <a:buChar char="•"/>
            </a:pPr>
            <a:r>
              <a:rPr lang="en-US" sz="2400" dirty="0"/>
              <a:t>Consideration of both entity and group </a:t>
            </a:r>
            <a:r>
              <a:rPr lang="en-US" sz="2400" dirty="0" smtClean="0"/>
              <a:t>perspective</a:t>
            </a:r>
          </a:p>
          <a:p>
            <a:pPr>
              <a:lnSpc>
                <a:spcPct val="100000"/>
              </a:lnSpc>
              <a:buFont typeface="Arial" panose="020B0604020202020204" pitchFamily="34" charset="0"/>
              <a:buChar char="•"/>
            </a:pPr>
            <a:endParaRPr lang="en-US" sz="2400" dirty="0"/>
          </a:p>
          <a:p>
            <a:pPr>
              <a:lnSpc>
                <a:spcPct val="100000"/>
              </a:lnSpc>
              <a:buFont typeface="Arial" panose="020B0604020202020204" pitchFamily="34" charset="0"/>
              <a:buChar char="•"/>
            </a:pPr>
            <a:r>
              <a:rPr lang="nl-NL" sz="2400" dirty="0"/>
              <a:t>Communication </a:t>
            </a:r>
            <a:r>
              <a:rPr lang="nl-NL" sz="2400" dirty="0" err="1"/>
              <a:t>and</a:t>
            </a:r>
            <a:r>
              <a:rPr lang="nl-NL" sz="2400" dirty="0"/>
              <a:t> </a:t>
            </a:r>
            <a:r>
              <a:rPr lang="nl-NL" sz="2400" dirty="0" smtClean="0"/>
              <a:t>information</a:t>
            </a:r>
            <a:endParaRPr lang="nl-NL" sz="2400" dirty="0"/>
          </a:p>
          <a:p>
            <a:endParaRPr lang="nl-NL" sz="2400" dirty="0"/>
          </a:p>
        </p:txBody>
      </p:sp>
      <p:sp>
        <p:nvSpPr>
          <p:cNvPr id="4" name="Footer Placeholder 3"/>
          <p:cNvSpPr>
            <a:spLocks noGrp="1"/>
          </p:cNvSpPr>
          <p:nvPr>
            <p:ph type="ftr" sz="quarter" idx="11"/>
          </p:nvPr>
        </p:nvSpPr>
        <p:spPr>
          <a:xfrm>
            <a:off x="2912882" y="6134228"/>
            <a:ext cx="5403534"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16</a:t>
            </a:fld>
            <a:endParaRPr lang="nl-NL">
              <a:solidFill>
                <a:prstClr val="black"/>
              </a:solidFill>
            </a:endParaRPr>
          </a:p>
        </p:txBody>
      </p:sp>
    </p:spTree>
    <p:extLst>
      <p:ext uri="{BB962C8B-B14F-4D97-AF65-F5344CB8AC3E}">
        <p14:creationId xmlns:p14="http://schemas.microsoft.com/office/powerpoint/2010/main" val="2820868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Risk </a:t>
            </a:r>
            <a:r>
              <a:rPr lang="nl-NL" dirty="0" err="1" smtClean="0"/>
              <a:t>Governance</a:t>
            </a:r>
            <a:r>
              <a:rPr lang="nl-NL" dirty="0" smtClean="0"/>
              <a:t> </a:t>
            </a:r>
            <a:r>
              <a:rPr lang="nl-NL" dirty="0" err="1"/>
              <a:t>and</a:t>
            </a:r>
            <a:r>
              <a:rPr lang="nl-NL" dirty="0"/>
              <a:t> Controls </a:t>
            </a:r>
            <a:r>
              <a:rPr lang="nl-NL" dirty="0" err="1"/>
              <a:t>within</a:t>
            </a:r>
            <a:r>
              <a:rPr lang="nl-NL" dirty="0"/>
              <a:t> a </a:t>
            </a:r>
            <a:r>
              <a:rPr lang="nl-NL" dirty="0" err="1"/>
              <a:t>group</a:t>
            </a:r>
            <a:endParaRPr lang="nl-NL" dirty="0"/>
          </a:p>
        </p:txBody>
      </p:sp>
      <p:sp>
        <p:nvSpPr>
          <p:cNvPr id="3" name="Content Placeholder 2"/>
          <p:cNvSpPr>
            <a:spLocks noGrp="1"/>
          </p:cNvSpPr>
          <p:nvPr>
            <p:ph idx="1"/>
          </p:nvPr>
        </p:nvSpPr>
        <p:spPr>
          <a:xfrm>
            <a:off x="295200" y="2636912"/>
            <a:ext cx="8361575" cy="3095665"/>
          </a:xfrm>
        </p:spPr>
        <p:txBody>
          <a:bodyPr>
            <a:normAutofit/>
          </a:bodyPr>
          <a:lstStyle/>
          <a:p>
            <a:pPr>
              <a:lnSpc>
                <a:spcPct val="100000"/>
              </a:lnSpc>
            </a:pPr>
            <a:r>
              <a:rPr lang="en-US" sz="2400" dirty="0"/>
              <a:t>In any model good governance is achievable; </a:t>
            </a:r>
            <a:endParaRPr lang="en-US" sz="2400" dirty="0" smtClean="0"/>
          </a:p>
          <a:p>
            <a:pPr>
              <a:lnSpc>
                <a:spcPct val="100000"/>
              </a:lnSpc>
            </a:pPr>
            <a:endParaRPr lang="en-US" sz="2400" dirty="0"/>
          </a:p>
          <a:p>
            <a:pPr>
              <a:lnSpc>
                <a:spcPct val="100000"/>
              </a:lnSpc>
            </a:pPr>
            <a:r>
              <a:rPr lang="en-US" sz="2400" dirty="0" smtClean="0"/>
              <a:t>Any </a:t>
            </a:r>
            <a:r>
              <a:rPr lang="en-US" sz="2400" dirty="0"/>
              <a:t>model has its the challenges or risks;</a:t>
            </a:r>
          </a:p>
          <a:p>
            <a:pPr>
              <a:lnSpc>
                <a:spcPct val="100000"/>
              </a:lnSpc>
            </a:pPr>
            <a:endParaRPr lang="nl-NL" sz="2400" dirty="0" smtClean="0"/>
          </a:p>
          <a:p>
            <a:pPr>
              <a:lnSpc>
                <a:spcPct val="100000"/>
              </a:lnSpc>
            </a:pPr>
            <a:r>
              <a:rPr lang="nl-NL" sz="2400" dirty="0" smtClean="0"/>
              <a:t>Case-</a:t>
            </a:r>
            <a:r>
              <a:rPr lang="nl-NL" sz="2400" dirty="0" err="1" smtClean="0"/>
              <a:t>by</a:t>
            </a:r>
            <a:r>
              <a:rPr lang="nl-NL" sz="2400" dirty="0" smtClean="0"/>
              <a:t>-case analysis </a:t>
            </a:r>
            <a:r>
              <a:rPr lang="nl-NL" sz="2400" dirty="0" err="1" smtClean="0"/>
              <a:t>needed</a:t>
            </a:r>
            <a:r>
              <a:rPr lang="nl-NL" sz="2400" dirty="0" smtClean="0"/>
              <a:t>;</a:t>
            </a:r>
          </a:p>
          <a:p>
            <a:pPr>
              <a:lnSpc>
                <a:spcPct val="100000"/>
              </a:lnSpc>
            </a:pPr>
            <a:endParaRPr lang="nl-NL" sz="2400" dirty="0"/>
          </a:p>
          <a:p>
            <a:pPr>
              <a:lnSpc>
                <a:spcPct val="100000"/>
              </a:lnSpc>
            </a:pPr>
            <a:r>
              <a:rPr lang="nl-NL" sz="2400" dirty="0" smtClean="0"/>
              <a:t>Balance </a:t>
            </a:r>
            <a:r>
              <a:rPr lang="nl-NL" sz="2400" dirty="0" err="1" smtClean="0"/>
              <a:t>between</a:t>
            </a:r>
            <a:r>
              <a:rPr lang="nl-NL" sz="2400" dirty="0" smtClean="0"/>
              <a:t> </a:t>
            </a:r>
            <a:r>
              <a:rPr lang="nl-NL" sz="2400" dirty="0" err="1" smtClean="0"/>
              <a:t>group-wide</a:t>
            </a:r>
            <a:r>
              <a:rPr lang="nl-NL" sz="2400" dirty="0" smtClean="0"/>
              <a:t> </a:t>
            </a:r>
            <a:r>
              <a:rPr lang="nl-NL" sz="2400" dirty="0" err="1" smtClean="0"/>
              <a:t>interests</a:t>
            </a:r>
            <a:r>
              <a:rPr lang="nl-NL" sz="2400" dirty="0" smtClean="0"/>
              <a:t> </a:t>
            </a:r>
            <a:r>
              <a:rPr lang="nl-NL" sz="2400" dirty="0" err="1" smtClean="0"/>
              <a:t>and</a:t>
            </a:r>
            <a:r>
              <a:rPr lang="nl-NL" sz="2400" dirty="0" smtClean="0"/>
              <a:t> </a:t>
            </a:r>
            <a:r>
              <a:rPr lang="nl-NL" sz="2400" dirty="0" err="1" smtClean="0"/>
              <a:t>interests</a:t>
            </a:r>
            <a:r>
              <a:rPr lang="nl-NL" sz="2400" dirty="0" smtClean="0"/>
              <a:t> of </a:t>
            </a:r>
            <a:r>
              <a:rPr lang="nl-NL" sz="2400" dirty="0" err="1" smtClean="0"/>
              <a:t>entity</a:t>
            </a:r>
            <a:r>
              <a:rPr lang="nl-NL" sz="2400" dirty="0" smtClean="0"/>
              <a:t>.</a:t>
            </a:r>
          </a:p>
          <a:p>
            <a:endParaRPr lang="nl-NL" sz="2800" dirty="0" smtClean="0">
              <a:latin typeface="Calibri" panose="020F0502020204030204" pitchFamily="34" charset="0"/>
            </a:endParaRPr>
          </a:p>
          <a:p>
            <a:endParaRPr lang="nl-NL" sz="2800" dirty="0">
              <a:latin typeface="Calibri" panose="020F0502020204030204" pitchFamily="34" charset="0"/>
            </a:endParaRPr>
          </a:p>
        </p:txBody>
      </p:sp>
      <p:sp>
        <p:nvSpPr>
          <p:cNvPr id="5" name="Tijdelijke aanduiding voor voettekst 4"/>
          <p:cNvSpPr>
            <a:spLocks noGrp="1"/>
          </p:cNvSpPr>
          <p:nvPr>
            <p:ph type="ftr" sz="quarter" idx="11"/>
          </p:nvPr>
        </p:nvSpPr>
        <p:spPr>
          <a:xfrm>
            <a:off x="2912882" y="6134228"/>
            <a:ext cx="5475542" cy="103084"/>
          </a:xfrm>
        </p:spPr>
        <p:txBody>
          <a:bodyPr/>
          <a:lstStyle/>
          <a:p>
            <a:r>
              <a:rPr lang="en-US" dirty="0" err="1" smtClean="0"/>
              <a:t>Annick</a:t>
            </a:r>
            <a:r>
              <a:rPr lang="en-US" dirty="0" smtClean="0"/>
              <a:t> </a:t>
            </a:r>
            <a:r>
              <a:rPr lang="en-US" dirty="0" err="1" smtClean="0"/>
              <a:t>Teubner</a:t>
            </a:r>
            <a:r>
              <a:rPr lang="en-US" dirty="0" smtClean="0"/>
              <a:t> - </a:t>
            </a:r>
            <a:r>
              <a:rPr lang="en-US" dirty="0" err="1" smtClean="0"/>
              <a:t>Assal</a:t>
            </a:r>
            <a:r>
              <a:rPr lang="en-US" dirty="0" smtClean="0"/>
              <a:t>  Nov 2014 – Risk management and Internal Controls</a:t>
            </a:r>
            <a:endParaRPr lang="nl-NL" dirty="0"/>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17</a:t>
            </a:fld>
            <a:endParaRPr lang="nl-NL"/>
          </a:p>
        </p:txBody>
      </p:sp>
    </p:spTree>
    <p:extLst>
      <p:ext uri="{BB962C8B-B14F-4D97-AF65-F5344CB8AC3E}">
        <p14:creationId xmlns:p14="http://schemas.microsoft.com/office/powerpoint/2010/main" val="2221107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nl-NL" dirty="0" err="1" smtClean="0"/>
              <a:t>Thank</a:t>
            </a:r>
            <a:r>
              <a:rPr lang="nl-NL" dirty="0" smtClean="0"/>
              <a:t> </a:t>
            </a:r>
            <a:r>
              <a:rPr lang="nl-NL" dirty="0" err="1" smtClean="0"/>
              <a:t>you</a:t>
            </a:r>
            <a:r>
              <a:rPr lang="nl-NL" dirty="0" smtClean="0"/>
              <a:t> </a:t>
            </a:r>
            <a:r>
              <a:rPr lang="nl-NL" dirty="0" err="1" smtClean="0"/>
              <a:t>for</a:t>
            </a:r>
            <a:r>
              <a:rPr lang="nl-NL" dirty="0" smtClean="0"/>
              <a:t> </a:t>
            </a:r>
            <a:r>
              <a:rPr lang="nl-NL" dirty="0" err="1" smtClean="0"/>
              <a:t>listening</a:t>
            </a:r>
            <a:r>
              <a:rPr lang="nl-NL" dirty="0" smtClean="0"/>
              <a:t> </a:t>
            </a:r>
            <a:r>
              <a:rPr lang="nl-NL" dirty="0" err="1" smtClean="0"/>
              <a:t>and</a:t>
            </a:r>
            <a:r>
              <a:rPr lang="nl-NL" dirty="0" smtClean="0"/>
              <a:t> </a:t>
            </a:r>
            <a:r>
              <a:rPr lang="nl-NL" dirty="0" err="1" smtClean="0"/>
              <a:t>contributing</a:t>
            </a:r>
            <a:r>
              <a:rPr lang="nl-NL" dirty="0" smtClean="0"/>
              <a:t>.</a:t>
            </a:r>
            <a:br>
              <a:rPr lang="nl-NL" dirty="0" smtClean="0"/>
            </a:br>
            <a:r>
              <a:rPr lang="nl-NL" dirty="0" err="1" smtClean="0"/>
              <a:t>Any</a:t>
            </a:r>
            <a:r>
              <a:rPr lang="nl-NL" dirty="0" smtClean="0"/>
              <a:t> </a:t>
            </a:r>
            <a:r>
              <a:rPr lang="nl-NL" dirty="0" err="1" smtClean="0"/>
              <a:t>questions</a:t>
            </a:r>
            <a:r>
              <a:rPr lang="nl-NL" dirty="0" smtClean="0"/>
              <a:t>?</a:t>
            </a:r>
            <a:endParaRPr lang="nl-NL" dirty="0"/>
          </a:p>
        </p:txBody>
      </p:sp>
      <p:sp>
        <p:nvSpPr>
          <p:cNvPr id="7" name="Text Placeholder 6"/>
          <p:cNvSpPr>
            <a:spLocks noGrp="1"/>
          </p:cNvSpPr>
          <p:nvPr>
            <p:ph type="body" idx="1"/>
          </p:nvPr>
        </p:nvSpPr>
        <p:spPr/>
        <p:txBody>
          <a:bodyPr>
            <a:normAutofit fontScale="25000" lnSpcReduction="20000"/>
          </a:bodyPr>
          <a:lstStyle/>
          <a:p>
            <a:endParaRPr lang="nl-NL"/>
          </a:p>
        </p:txBody>
      </p:sp>
      <p:sp>
        <p:nvSpPr>
          <p:cNvPr id="4" name="Footer Placeholder 3"/>
          <p:cNvSpPr>
            <a:spLocks noGrp="1"/>
          </p:cNvSpPr>
          <p:nvPr>
            <p:ph type="ftr" sz="quarter" idx="11"/>
          </p:nvPr>
        </p:nvSpPr>
        <p:spPr>
          <a:xfrm>
            <a:off x="2912882" y="6134228"/>
            <a:ext cx="5403534"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1703036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smtClean="0"/>
              <a:t>Annex ICP 8 </a:t>
            </a:r>
            <a:r>
              <a:rPr lang="nl-NL" dirty="0" err="1" smtClean="0"/>
              <a:t>and</a:t>
            </a:r>
            <a:r>
              <a:rPr lang="nl-NL" dirty="0" smtClean="0"/>
              <a:t> </a:t>
            </a:r>
            <a:r>
              <a:rPr lang="nl-NL" dirty="0"/>
              <a:t>S</a:t>
            </a:r>
            <a:r>
              <a:rPr lang="nl-NL" dirty="0" smtClean="0"/>
              <a:t>tandards</a:t>
            </a:r>
            <a:endParaRPr lang="nl-NL" dirty="0"/>
          </a:p>
        </p:txBody>
      </p:sp>
      <p:sp>
        <p:nvSpPr>
          <p:cNvPr id="10" name="Tijdelijke aanduiding voor tekst 9"/>
          <p:cNvSpPr>
            <a:spLocks noGrp="1"/>
          </p:cNvSpPr>
          <p:nvPr>
            <p:ph type="body" idx="1"/>
          </p:nvPr>
        </p:nvSpPr>
        <p:spPr/>
        <p:txBody>
          <a:bodyPr>
            <a:normAutofit fontScale="25000" lnSpcReduction="20000"/>
          </a:bodyPr>
          <a:lstStyle/>
          <a:p>
            <a:endParaRPr lang="nl-NL"/>
          </a:p>
        </p:txBody>
      </p:sp>
      <p:sp>
        <p:nvSpPr>
          <p:cNvPr id="4" name="Tijdelijke aanduiding voor voettekst 3"/>
          <p:cNvSpPr>
            <a:spLocks noGrp="1"/>
          </p:cNvSpPr>
          <p:nvPr>
            <p:ph type="ftr" sz="quarter" idx="11"/>
          </p:nvPr>
        </p:nvSpPr>
        <p:spPr>
          <a:xfrm>
            <a:off x="2912882" y="6134228"/>
            <a:ext cx="5331526"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524205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4562" y="399600"/>
            <a:ext cx="8182213" cy="973480"/>
          </a:xfrm>
        </p:spPr>
        <p:txBody>
          <a:bodyPr/>
          <a:lstStyle/>
          <a:p>
            <a:r>
              <a:rPr lang="nl-NL" sz="3600" dirty="0" smtClean="0"/>
              <a:t>Agenda</a:t>
            </a:r>
            <a:endParaRPr lang="nl-NL" sz="3600" dirty="0"/>
          </a:p>
        </p:txBody>
      </p:sp>
      <p:sp>
        <p:nvSpPr>
          <p:cNvPr id="3" name="Tijdelijke aanduiding voor inhoud 2"/>
          <p:cNvSpPr>
            <a:spLocks noGrp="1"/>
          </p:cNvSpPr>
          <p:nvPr>
            <p:ph idx="1"/>
          </p:nvPr>
        </p:nvSpPr>
        <p:spPr>
          <a:xfrm>
            <a:off x="518746" y="2420471"/>
            <a:ext cx="8138029" cy="3312106"/>
          </a:xfrm>
        </p:spPr>
        <p:txBody>
          <a:bodyPr/>
          <a:lstStyle/>
          <a:p>
            <a:pPr>
              <a:lnSpc>
                <a:spcPct val="100000"/>
              </a:lnSpc>
              <a:buFont typeface="Arial" panose="020B0604020202020204" pitchFamily="34" charset="0"/>
              <a:buChar char="•"/>
            </a:pPr>
            <a:r>
              <a:rPr lang="nl-NL" sz="2400" dirty="0" err="1" smtClean="0"/>
              <a:t>Introduction</a:t>
            </a:r>
            <a:r>
              <a:rPr lang="nl-NL" sz="2400" dirty="0" smtClean="0"/>
              <a:t> Risk Management </a:t>
            </a:r>
            <a:r>
              <a:rPr lang="nl-NL" sz="2400" dirty="0" err="1" smtClean="0"/>
              <a:t>and</a:t>
            </a:r>
            <a:r>
              <a:rPr lang="nl-NL" sz="2400" dirty="0" smtClean="0"/>
              <a:t> Controls</a:t>
            </a:r>
            <a:br>
              <a:rPr lang="nl-NL" sz="2400" dirty="0" smtClean="0"/>
            </a:br>
            <a:endParaRPr lang="nl-NL" sz="2400" dirty="0" smtClean="0"/>
          </a:p>
          <a:p>
            <a:pPr>
              <a:lnSpc>
                <a:spcPct val="100000"/>
              </a:lnSpc>
              <a:buFont typeface="Arial" panose="020B0604020202020204" pitchFamily="34" charset="0"/>
              <a:buChar char="•"/>
            </a:pPr>
            <a:r>
              <a:rPr lang="nl-NL" sz="2400" dirty="0" err="1" smtClean="0"/>
              <a:t>Why</a:t>
            </a:r>
            <a:r>
              <a:rPr lang="nl-NL" sz="2400" dirty="0" smtClean="0"/>
              <a:t> </a:t>
            </a:r>
            <a:r>
              <a:rPr lang="nl-NL" sz="2400" dirty="0"/>
              <a:t>Risk </a:t>
            </a:r>
            <a:r>
              <a:rPr lang="nl-NL" sz="2400" dirty="0" err="1" smtClean="0"/>
              <a:t>governance</a:t>
            </a:r>
            <a:r>
              <a:rPr lang="nl-NL" sz="2400" dirty="0" smtClean="0"/>
              <a:t> </a:t>
            </a:r>
            <a:r>
              <a:rPr lang="nl-NL" sz="2400" dirty="0" err="1" smtClean="0"/>
              <a:t>and</a:t>
            </a:r>
            <a:r>
              <a:rPr lang="nl-NL" sz="2400" dirty="0" smtClean="0"/>
              <a:t> </a:t>
            </a:r>
            <a:r>
              <a:rPr lang="nl-NL" sz="2400" dirty="0" err="1" smtClean="0"/>
              <a:t>controls</a:t>
            </a:r>
            <a:r>
              <a:rPr lang="nl-NL" sz="2400" dirty="0" smtClean="0"/>
              <a:t> matter…</a:t>
            </a:r>
            <a:br>
              <a:rPr lang="nl-NL" sz="2400" dirty="0" smtClean="0"/>
            </a:br>
            <a:endParaRPr lang="nl-NL" sz="2400" dirty="0"/>
          </a:p>
          <a:p>
            <a:pPr>
              <a:lnSpc>
                <a:spcPct val="100000"/>
              </a:lnSpc>
              <a:buFont typeface="Arial" panose="020B0604020202020204" pitchFamily="34" charset="0"/>
              <a:buChar char="•"/>
            </a:pPr>
            <a:r>
              <a:rPr lang="nl-NL" sz="2400" dirty="0" err="1" smtClean="0"/>
              <a:t>Revision</a:t>
            </a:r>
            <a:r>
              <a:rPr lang="nl-NL" sz="2400" dirty="0" smtClean="0"/>
              <a:t> </a:t>
            </a:r>
            <a:r>
              <a:rPr lang="nl-NL" sz="2400" dirty="0" err="1" smtClean="0"/>
              <a:t>ICPs</a:t>
            </a:r>
            <a:r>
              <a:rPr lang="nl-NL" sz="2400" dirty="0" smtClean="0"/>
              <a:t>’: topics 2014 </a:t>
            </a:r>
            <a:br>
              <a:rPr lang="nl-NL" sz="2400" dirty="0" smtClean="0"/>
            </a:br>
            <a:endParaRPr lang="nl-NL" sz="2400" dirty="0" smtClean="0"/>
          </a:p>
          <a:p>
            <a:pPr>
              <a:lnSpc>
                <a:spcPct val="100000"/>
              </a:lnSpc>
              <a:buFont typeface="Arial" panose="020B0604020202020204" pitchFamily="34" charset="0"/>
              <a:buChar char="•"/>
            </a:pPr>
            <a:r>
              <a:rPr lang="nl-NL" sz="2400" dirty="0" err="1" smtClean="0"/>
              <a:t>Implementation</a:t>
            </a:r>
            <a:r>
              <a:rPr lang="nl-NL" sz="2400" dirty="0" smtClean="0"/>
              <a:t> Risk </a:t>
            </a:r>
            <a:r>
              <a:rPr lang="nl-NL" sz="2400" dirty="0" err="1"/>
              <a:t>G</a:t>
            </a:r>
            <a:r>
              <a:rPr lang="nl-NL" sz="2400" dirty="0" err="1" smtClean="0"/>
              <a:t>overnance</a:t>
            </a:r>
            <a:r>
              <a:rPr lang="nl-NL" sz="2400" dirty="0" smtClean="0"/>
              <a:t> </a:t>
            </a:r>
            <a:r>
              <a:rPr lang="nl-NL" sz="2400" dirty="0" err="1" smtClean="0"/>
              <a:t>and</a:t>
            </a:r>
            <a:r>
              <a:rPr lang="nl-NL" sz="2400" dirty="0" smtClean="0"/>
              <a:t> </a:t>
            </a:r>
            <a:r>
              <a:rPr lang="nl-NL" sz="2400" dirty="0" err="1" smtClean="0"/>
              <a:t>controls</a:t>
            </a:r>
            <a:r>
              <a:rPr lang="nl-NL" sz="2400" dirty="0" smtClean="0"/>
              <a:t> in</a:t>
            </a:r>
            <a:br>
              <a:rPr lang="nl-NL" sz="2400" dirty="0" smtClean="0"/>
            </a:br>
            <a:r>
              <a:rPr lang="nl-NL" sz="2400" dirty="0" smtClean="0"/>
              <a:t>a </a:t>
            </a:r>
            <a:r>
              <a:rPr lang="nl-NL" sz="2400" dirty="0" err="1" smtClean="0"/>
              <a:t>group</a:t>
            </a:r>
            <a:r>
              <a:rPr lang="nl-NL" sz="2400" dirty="0" smtClean="0"/>
              <a:t> </a:t>
            </a:r>
            <a:endParaRPr lang="en-US" sz="1800" dirty="0"/>
          </a:p>
          <a:p>
            <a:pPr>
              <a:lnSpc>
                <a:spcPct val="100000"/>
              </a:lnSpc>
            </a:pPr>
            <a:r>
              <a:rPr lang="nl-NL" sz="1800" dirty="0" smtClean="0"/>
              <a:t> </a:t>
            </a:r>
            <a:endParaRPr lang="nl-NL" sz="1800" dirty="0"/>
          </a:p>
        </p:txBody>
      </p:sp>
      <p:sp>
        <p:nvSpPr>
          <p:cNvPr id="5" name="Tijdelijke aanduiding voor voettekst 4"/>
          <p:cNvSpPr>
            <a:spLocks noGrp="1"/>
          </p:cNvSpPr>
          <p:nvPr>
            <p:ph type="ftr" sz="quarter" idx="11"/>
          </p:nvPr>
        </p:nvSpPr>
        <p:spPr>
          <a:xfrm>
            <a:off x="2912882" y="6165304"/>
            <a:ext cx="5619558" cy="145010"/>
          </a:xfrm>
        </p:spPr>
        <p:txBody>
          <a:bodyPr/>
          <a:lstStyle/>
          <a:p>
            <a:r>
              <a:rPr lang="nl-NL" dirty="0" err="1" smtClean="0"/>
              <a:t>Annick</a:t>
            </a:r>
            <a:r>
              <a:rPr lang="nl-NL" dirty="0" smtClean="0"/>
              <a:t> </a:t>
            </a:r>
            <a:r>
              <a:rPr lang="nl-NL" dirty="0" err="1" smtClean="0"/>
              <a:t>Teubner</a:t>
            </a:r>
            <a:r>
              <a:rPr lang="nl-NL" dirty="0" smtClean="0"/>
              <a:t> - </a:t>
            </a:r>
            <a:r>
              <a:rPr lang="nl-NL" dirty="0" err="1" smtClean="0"/>
              <a:t>Assal</a:t>
            </a:r>
            <a:r>
              <a:rPr lang="nl-NL" dirty="0" smtClean="0"/>
              <a:t>  Nov 2014 – Risk management </a:t>
            </a:r>
            <a:r>
              <a:rPr lang="nl-NL" dirty="0" err="1" smtClean="0"/>
              <a:t>and</a:t>
            </a:r>
            <a:r>
              <a:rPr lang="nl-NL" dirty="0" smtClean="0"/>
              <a:t> </a:t>
            </a:r>
            <a:r>
              <a:rPr lang="nl-NL" dirty="0" err="1" smtClean="0"/>
              <a:t>Internal</a:t>
            </a:r>
            <a:r>
              <a:rPr lang="nl-NL" dirty="0" smtClean="0"/>
              <a:t> Controls</a:t>
            </a:r>
          </a:p>
        </p:txBody>
      </p:sp>
      <p:sp>
        <p:nvSpPr>
          <p:cNvPr id="6" name="Tijdelijke aanduiding voor dianummer 5"/>
          <p:cNvSpPr>
            <a:spLocks noGrp="1"/>
          </p:cNvSpPr>
          <p:nvPr>
            <p:ph type="sldNum" sz="quarter" idx="12"/>
          </p:nvPr>
        </p:nvSpPr>
        <p:spPr/>
        <p:txBody>
          <a:bodyPr/>
          <a:lstStyle/>
          <a:p>
            <a:fld id="{73EE6724-4521-4EF8-974D-BA1C7F9CD007}" type="slidenum">
              <a:rPr lang="nl-NL" smtClean="0"/>
              <a:pPr/>
              <a:t>2</a:t>
            </a:fld>
            <a:endParaRPr lang="nl-NL"/>
          </a:p>
        </p:txBody>
      </p:sp>
    </p:spTree>
    <p:extLst>
      <p:ext uri="{BB962C8B-B14F-4D97-AF65-F5344CB8AC3E}">
        <p14:creationId xmlns:p14="http://schemas.microsoft.com/office/powerpoint/2010/main" val="3512336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ICP 8 Risk Management and Internal Controls</a:t>
            </a:r>
            <a:endParaRPr lang="en-US" dirty="0"/>
          </a:p>
        </p:txBody>
      </p:sp>
      <p:sp>
        <p:nvSpPr>
          <p:cNvPr id="13315" name="Rectangle 3"/>
          <p:cNvSpPr>
            <a:spLocks noGrp="1" noChangeArrowheads="1"/>
          </p:cNvSpPr>
          <p:nvPr>
            <p:ph idx="1"/>
          </p:nvPr>
        </p:nvSpPr>
        <p:spPr>
          <a:xfrm>
            <a:off x="295200" y="2852936"/>
            <a:ext cx="8361575" cy="2879641"/>
          </a:xfrm>
        </p:spPr>
        <p:txBody>
          <a:bodyPr/>
          <a:lstStyle/>
          <a:p>
            <a:pPr>
              <a:lnSpc>
                <a:spcPct val="100000"/>
              </a:lnSpc>
            </a:pPr>
            <a:r>
              <a:rPr lang="en-GB" sz="2400" i="1" u="sng" dirty="0" smtClean="0"/>
              <a:t>Principle Statement:</a:t>
            </a:r>
          </a:p>
          <a:p>
            <a:pPr>
              <a:lnSpc>
                <a:spcPct val="100000"/>
              </a:lnSpc>
            </a:pPr>
            <a:r>
              <a:rPr lang="en-GB" sz="2400" dirty="0" smtClean="0"/>
              <a:t>The </a:t>
            </a:r>
            <a:r>
              <a:rPr lang="en-GB" sz="2400" dirty="0"/>
              <a:t>supervisor requires an insurer to have, as part of its overall corporate governance framework, effective systems of risk management and internal controls, including effective functions for risk management, compliance, actuarial matters and internal </a:t>
            </a:r>
            <a:r>
              <a:rPr lang="en-GB" sz="2400" dirty="0" smtClean="0"/>
              <a:t>audit.</a:t>
            </a:r>
          </a:p>
          <a:p>
            <a:pPr>
              <a:lnSpc>
                <a:spcPct val="100000"/>
              </a:lnSpc>
            </a:pPr>
            <a:endParaRPr lang="en-GB" sz="2400" b="1" i="1" dirty="0">
              <a:solidFill>
                <a:srgbClr val="9F2796"/>
              </a:solidFill>
            </a:endParaRPr>
          </a:p>
          <a:p>
            <a:pPr>
              <a:lnSpc>
                <a:spcPct val="100000"/>
              </a:lnSpc>
            </a:pPr>
            <a:r>
              <a:rPr lang="en-US" sz="2400" b="1" i="1" dirty="0" smtClean="0">
                <a:solidFill>
                  <a:srgbClr val="002060"/>
                </a:solidFill>
              </a:rPr>
              <a:t>Proportionality applies</a:t>
            </a:r>
          </a:p>
          <a:p>
            <a:endParaRPr lang="en-GB" dirty="0"/>
          </a:p>
          <a:p>
            <a:endParaRPr lang="en-US" dirty="0" smtClean="0"/>
          </a:p>
        </p:txBody>
      </p:sp>
      <p:sp>
        <p:nvSpPr>
          <p:cNvPr id="4" name="Slide Number Placeholder 3"/>
          <p:cNvSpPr>
            <a:spLocks noGrp="1"/>
          </p:cNvSpPr>
          <p:nvPr>
            <p:ph type="sldNum" sz="quarter" idx="12"/>
          </p:nvPr>
        </p:nvSpPr>
        <p:spPr/>
        <p:txBody>
          <a:bodyPr/>
          <a:lstStyle/>
          <a:p>
            <a:pPr>
              <a:defRPr/>
            </a:pPr>
            <a:fld id="{EC0ADE8F-DBBD-48B0-BEFB-27011341E64F}" type="slidenum">
              <a:rPr lang="ja-JP" altLang="en-US" smtClean="0"/>
              <a:pPr>
                <a:defRPr/>
              </a:pPr>
              <a:t>20</a:t>
            </a:fld>
            <a:endParaRPr lang="en-US" altLang="ja-JP" dirty="0"/>
          </a:p>
        </p:txBody>
      </p:sp>
      <p:sp>
        <p:nvSpPr>
          <p:cNvPr id="2" name="Footer Placeholder 1"/>
          <p:cNvSpPr>
            <a:spLocks noGrp="1"/>
          </p:cNvSpPr>
          <p:nvPr>
            <p:ph type="ftr" sz="quarter" idx="11"/>
          </p:nvPr>
        </p:nvSpPr>
        <p:spPr>
          <a:xfrm>
            <a:off x="2912882" y="6134228"/>
            <a:ext cx="5547550" cy="175092"/>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Tree>
    <p:extLst>
      <p:ext uri="{BB962C8B-B14F-4D97-AF65-F5344CB8AC3E}">
        <p14:creationId xmlns:p14="http://schemas.microsoft.com/office/powerpoint/2010/main" val="4438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Systems for risk management and internal </a:t>
            </a:r>
            <a:r>
              <a:rPr lang="en-GB" dirty="0" smtClean="0"/>
              <a:t>controls, including </a:t>
            </a:r>
            <a:r>
              <a:rPr lang="en-US" dirty="0"/>
              <a:t>Control functions</a:t>
            </a:r>
            <a:endParaRPr lang="en-GB" dirty="0"/>
          </a:p>
        </p:txBody>
      </p:sp>
      <p:sp>
        <p:nvSpPr>
          <p:cNvPr id="3" name="Content Placeholder 2"/>
          <p:cNvSpPr>
            <a:spLocks noGrp="1"/>
          </p:cNvSpPr>
          <p:nvPr>
            <p:ph idx="1"/>
          </p:nvPr>
        </p:nvSpPr>
        <p:spPr/>
        <p:txBody>
          <a:bodyPr/>
          <a:lstStyle/>
          <a:p>
            <a:endParaRPr lang="en-GB" sz="3200" dirty="0" smtClean="0"/>
          </a:p>
          <a:p>
            <a:pPr>
              <a:lnSpc>
                <a:spcPct val="100000"/>
              </a:lnSpc>
            </a:pPr>
            <a:r>
              <a:rPr lang="en-GB" sz="2400" dirty="0" smtClean="0"/>
              <a:t>Standard </a:t>
            </a:r>
            <a:r>
              <a:rPr lang="en-GB" sz="2400" dirty="0"/>
              <a:t>8.1</a:t>
            </a:r>
          </a:p>
          <a:p>
            <a:pPr>
              <a:lnSpc>
                <a:spcPct val="100000"/>
              </a:lnSpc>
            </a:pPr>
            <a:r>
              <a:rPr lang="en-GB" sz="2400" dirty="0" smtClean="0"/>
              <a:t>The </a:t>
            </a:r>
            <a:r>
              <a:rPr lang="en-GB" sz="2400" dirty="0"/>
              <a:t>supervisor requires the insurer to establish, and operate within, effective </a:t>
            </a:r>
            <a:r>
              <a:rPr lang="en-GB" sz="2400" dirty="0" smtClean="0"/>
              <a:t>systems </a:t>
            </a:r>
            <a:r>
              <a:rPr lang="en-GB" sz="2400" dirty="0"/>
              <a:t>of risk management and internal controls</a:t>
            </a:r>
            <a:r>
              <a:rPr lang="en-GB" sz="2400" dirty="0" smtClean="0"/>
              <a:t>.</a:t>
            </a:r>
          </a:p>
          <a:p>
            <a:pPr>
              <a:lnSpc>
                <a:spcPct val="100000"/>
              </a:lnSpc>
            </a:pPr>
            <a:endParaRPr lang="en-GB" sz="2400" dirty="0"/>
          </a:p>
          <a:p>
            <a:pPr>
              <a:lnSpc>
                <a:spcPct val="100000"/>
              </a:lnSpc>
            </a:pPr>
            <a:r>
              <a:rPr lang="en-US" sz="2400" dirty="0"/>
              <a:t>Standard 8.2 </a:t>
            </a:r>
          </a:p>
          <a:p>
            <a:pPr>
              <a:lnSpc>
                <a:spcPct val="100000"/>
              </a:lnSpc>
            </a:pPr>
            <a:r>
              <a:rPr lang="en-GB" sz="2400" dirty="0" smtClean="0"/>
              <a:t>The </a:t>
            </a:r>
            <a:r>
              <a:rPr lang="en-GB" sz="2400" dirty="0"/>
              <a:t>supervisor requires the insurer to have effective control functions with the necessary authority, independence, and resources.</a:t>
            </a:r>
          </a:p>
          <a:p>
            <a:endParaRPr lang="en-GB" sz="2400" dirty="0"/>
          </a:p>
        </p:txBody>
      </p:sp>
      <p:sp>
        <p:nvSpPr>
          <p:cNvPr id="4" name="Footer Placeholder 3"/>
          <p:cNvSpPr>
            <a:spLocks noGrp="1"/>
          </p:cNvSpPr>
          <p:nvPr>
            <p:ph type="ftr" sz="quarter" idx="11"/>
          </p:nvPr>
        </p:nvSpPr>
        <p:spPr>
          <a:xfrm>
            <a:off x="2915816" y="6093296"/>
            <a:ext cx="5472608" cy="144016"/>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246997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Functions</a:t>
            </a:r>
            <a:endParaRPr lang="en-GB" dirty="0"/>
          </a:p>
        </p:txBody>
      </p:sp>
      <p:sp>
        <p:nvSpPr>
          <p:cNvPr id="3" name="Content Placeholder 2"/>
          <p:cNvSpPr>
            <a:spLocks noGrp="1"/>
          </p:cNvSpPr>
          <p:nvPr>
            <p:ph idx="1"/>
          </p:nvPr>
        </p:nvSpPr>
        <p:spPr>
          <a:xfrm>
            <a:off x="323528" y="1556792"/>
            <a:ext cx="8361575" cy="4103777"/>
          </a:xfrm>
        </p:spPr>
        <p:txBody>
          <a:bodyPr/>
          <a:lstStyle/>
          <a:p>
            <a:pPr>
              <a:lnSpc>
                <a:spcPct val="100000"/>
              </a:lnSpc>
            </a:pPr>
            <a:r>
              <a:rPr lang="en-GB" sz="2000" dirty="0"/>
              <a:t>The supervisor requires the insurer to have an </a:t>
            </a:r>
            <a:r>
              <a:rPr lang="en-GB" sz="2000" dirty="0" smtClean="0"/>
              <a:t>effective:</a:t>
            </a:r>
          </a:p>
          <a:p>
            <a:pPr>
              <a:lnSpc>
                <a:spcPct val="100000"/>
              </a:lnSpc>
            </a:pPr>
            <a:r>
              <a:rPr lang="en-GB" sz="2000" dirty="0" smtClean="0"/>
              <a:t> risk </a:t>
            </a:r>
            <a:r>
              <a:rPr lang="en-GB" sz="2000" dirty="0"/>
              <a:t>management function capable of assisting the insurer to identify, assess, monitor, manage and report on its key risks in a timely way. </a:t>
            </a:r>
            <a:r>
              <a:rPr lang="en-GB" sz="2000" dirty="0" smtClean="0"/>
              <a:t>(8.3)</a:t>
            </a:r>
            <a:endParaRPr lang="en-GB" sz="2000" dirty="0"/>
          </a:p>
          <a:p>
            <a:pPr marL="285750">
              <a:lnSpc>
                <a:spcPct val="100000"/>
              </a:lnSpc>
              <a:buFont typeface="Arial" panose="020B0604020202020204" pitchFamily="34" charset="0"/>
              <a:buChar char="•"/>
            </a:pPr>
            <a:r>
              <a:rPr lang="en-GB" sz="2000" dirty="0" smtClean="0"/>
              <a:t>compliance </a:t>
            </a:r>
            <a:r>
              <a:rPr lang="en-GB" sz="2000" dirty="0"/>
              <a:t>function capable of assisting the insurer to meet its legal and regulatory obligations and promote and sustain a corporate culture of compliance and integrity. (</a:t>
            </a:r>
            <a:r>
              <a:rPr lang="en-GB" sz="2000" dirty="0" smtClean="0"/>
              <a:t>8.4)</a:t>
            </a:r>
            <a:endParaRPr lang="en-GB" sz="2000" dirty="0"/>
          </a:p>
          <a:p>
            <a:pPr marL="285750">
              <a:lnSpc>
                <a:spcPct val="100000"/>
              </a:lnSpc>
              <a:buFont typeface="Arial" panose="020B0604020202020204" pitchFamily="34" charset="0"/>
              <a:buChar char="•"/>
            </a:pPr>
            <a:r>
              <a:rPr lang="en-GB" sz="2000" dirty="0" smtClean="0"/>
              <a:t>actuarial </a:t>
            </a:r>
            <a:r>
              <a:rPr lang="en-GB" sz="2000" dirty="0"/>
              <a:t>function capable of evaluating and providing advice to the insurer regarding, at a minimum, technical provisions, premium and pricing activities, and compliance with related statutory and regulatory requirements. (</a:t>
            </a:r>
            <a:r>
              <a:rPr lang="en-GB" sz="2000" dirty="0" smtClean="0"/>
              <a:t>8.5)</a:t>
            </a:r>
            <a:endParaRPr lang="en-GB" sz="2000" dirty="0"/>
          </a:p>
          <a:p>
            <a:pPr marL="285750">
              <a:lnSpc>
                <a:spcPct val="100000"/>
              </a:lnSpc>
              <a:buFont typeface="Arial" panose="020B0604020202020204" pitchFamily="34" charset="0"/>
              <a:buChar char="•"/>
            </a:pPr>
            <a:r>
              <a:rPr lang="en-GB" sz="2000" dirty="0" smtClean="0"/>
              <a:t>internal </a:t>
            </a:r>
            <a:r>
              <a:rPr lang="en-GB" sz="2000" dirty="0"/>
              <a:t>audit function capable of providing the Board with independent assurance in respect of the insurer’s governance, including its risk management and internal controls. (</a:t>
            </a:r>
            <a:r>
              <a:rPr lang="en-GB" sz="2000" dirty="0" smtClean="0"/>
              <a:t>8.6)</a:t>
            </a:r>
          </a:p>
          <a:p>
            <a:endParaRPr lang="en-GB" dirty="0"/>
          </a:p>
          <a:p>
            <a:r>
              <a:rPr lang="en-GB" dirty="0" smtClean="0"/>
              <a:t> </a:t>
            </a:r>
            <a:endParaRPr lang="en-GB" dirty="0"/>
          </a:p>
          <a:p>
            <a:endParaRPr lang="en-GB" dirty="0"/>
          </a:p>
        </p:txBody>
      </p:sp>
      <p:sp>
        <p:nvSpPr>
          <p:cNvPr id="4" name="Footer Placeholder 3"/>
          <p:cNvSpPr>
            <a:spLocks noGrp="1"/>
          </p:cNvSpPr>
          <p:nvPr>
            <p:ph type="ftr" sz="quarter" idx="11"/>
          </p:nvPr>
        </p:nvSpPr>
        <p:spPr>
          <a:xfrm>
            <a:off x="2915816" y="6093296"/>
            <a:ext cx="5691566" cy="175092"/>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200219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Outsourcing </a:t>
            </a:r>
            <a:endParaRPr lang="en-GB" dirty="0"/>
          </a:p>
        </p:txBody>
      </p:sp>
      <p:sp>
        <p:nvSpPr>
          <p:cNvPr id="3" name="Content Placeholder 2"/>
          <p:cNvSpPr>
            <a:spLocks noGrp="1"/>
          </p:cNvSpPr>
          <p:nvPr>
            <p:ph idx="1"/>
          </p:nvPr>
        </p:nvSpPr>
        <p:spPr>
          <a:xfrm>
            <a:off x="295200" y="2924944"/>
            <a:ext cx="8361575" cy="2807633"/>
          </a:xfrm>
        </p:spPr>
        <p:txBody>
          <a:bodyPr/>
          <a:lstStyle/>
          <a:p>
            <a:pPr>
              <a:lnSpc>
                <a:spcPct val="100000"/>
              </a:lnSpc>
            </a:pPr>
            <a:r>
              <a:rPr lang="en-GB" sz="2400" dirty="0" smtClean="0"/>
              <a:t>Standard 8.7</a:t>
            </a:r>
          </a:p>
          <a:p>
            <a:pPr>
              <a:lnSpc>
                <a:spcPct val="100000"/>
              </a:lnSpc>
            </a:pPr>
            <a:r>
              <a:rPr lang="en-GB" sz="2400" dirty="0" smtClean="0"/>
              <a:t>The </a:t>
            </a:r>
            <a:r>
              <a:rPr lang="en-GB" sz="2400" dirty="0"/>
              <a:t>supervisor requires the insurer to retain at least the same degree of oversight of, and accountability for, any outsourced material activity or function (such as a control function) as applies to non-outsourced activities or functions. </a:t>
            </a:r>
          </a:p>
          <a:p>
            <a:pPr>
              <a:lnSpc>
                <a:spcPct val="100000"/>
              </a:lnSpc>
            </a:pPr>
            <a:endParaRPr lang="en-GB" sz="2400" dirty="0" smtClean="0"/>
          </a:p>
          <a:p>
            <a:endParaRPr lang="en-GB" dirty="0"/>
          </a:p>
        </p:txBody>
      </p:sp>
      <p:sp>
        <p:nvSpPr>
          <p:cNvPr id="4" name="Footer Placeholder 3"/>
          <p:cNvSpPr>
            <a:spLocks noGrp="1"/>
          </p:cNvSpPr>
          <p:nvPr>
            <p:ph type="ftr" sz="quarter" idx="11"/>
          </p:nvPr>
        </p:nvSpPr>
        <p:spPr>
          <a:xfrm>
            <a:off x="2915816" y="6093296"/>
            <a:ext cx="5547550"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Slide Number Placeholder 4"/>
          <p:cNvSpPr>
            <a:spLocks noGrp="1"/>
          </p:cNvSpPr>
          <p:nvPr>
            <p:ph type="sldNum" sz="quarter" idx="12"/>
          </p:nvPr>
        </p:nvSpPr>
        <p:spPr/>
        <p:txBody>
          <a:bodyPr/>
          <a:lstStyle/>
          <a:p>
            <a:fld id="{73EE6724-4521-4EF8-974D-BA1C7F9CD007}"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407967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692" y="2924944"/>
            <a:ext cx="405231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Risk management: quantitative and qualitative aspects</a:t>
            </a:r>
            <a:endParaRPr lang="en-GB" dirty="0"/>
          </a:p>
        </p:txBody>
      </p:sp>
      <p:sp>
        <p:nvSpPr>
          <p:cNvPr id="3" name="Content Placeholder 2"/>
          <p:cNvSpPr>
            <a:spLocks noGrp="1"/>
          </p:cNvSpPr>
          <p:nvPr>
            <p:ph idx="1"/>
          </p:nvPr>
        </p:nvSpPr>
        <p:spPr/>
        <p:txBody>
          <a:bodyPr/>
          <a:lstStyle/>
          <a:p>
            <a:r>
              <a:rPr lang="en-US" sz="2000" b="1" dirty="0" smtClean="0"/>
              <a:t>Risk strategy</a:t>
            </a:r>
          </a:p>
          <a:p>
            <a:r>
              <a:rPr lang="en-US" sz="2000" b="1" dirty="0" smtClean="0"/>
              <a:t>Risk appetite</a:t>
            </a:r>
          </a:p>
          <a:p>
            <a:r>
              <a:rPr lang="en-US" sz="2000" b="1" dirty="0" smtClean="0"/>
              <a:t>Risk tolerance</a:t>
            </a:r>
          </a:p>
          <a:p>
            <a:r>
              <a:rPr lang="en-US" sz="2000" dirty="0"/>
              <a:t>(ICP 16</a:t>
            </a:r>
            <a:r>
              <a:rPr lang="en-US" sz="2000" dirty="0" smtClean="0"/>
              <a:t>)</a:t>
            </a:r>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r>
              <a:rPr lang="en-US" sz="2000" b="1" dirty="0" smtClean="0"/>
              <a:t>Supervisory review </a:t>
            </a:r>
            <a:r>
              <a:rPr lang="en-US" sz="2000" dirty="0" smtClean="0"/>
              <a:t>(ICP 9)</a:t>
            </a:r>
            <a:endParaRPr lang="en-US" sz="2000" b="1" dirty="0" smtClean="0"/>
          </a:p>
          <a:p>
            <a:endParaRPr lang="en-GB" dirty="0"/>
          </a:p>
        </p:txBody>
      </p:sp>
      <p:sp>
        <p:nvSpPr>
          <p:cNvPr id="13" name="Right Arrow 12"/>
          <p:cNvSpPr/>
          <p:nvPr/>
        </p:nvSpPr>
        <p:spPr>
          <a:xfrm rot="7849541">
            <a:off x="5944395" y="2863642"/>
            <a:ext cx="633860" cy="491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a:xfrm>
            <a:off x="2915816" y="6093296"/>
            <a:ext cx="5606069" cy="21602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6" name="Slide Number Placeholder 5"/>
          <p:cNvSpPr>
            <a:spLocks noGrp="1"/>
          </p:cNvSpPr>
          <p:nvPr>
            <p:ph type="sldNum" sz="quarter" idx="12"/>
          </p:nvPr>
        </p:nvSpPr>
        <p:spPr/>
        <p:txBody>
          <a:bodyPr/>
          <a:lstStyle/>
          <a:p>
            <a:fld id="{73EE6724-4521-4EF8-974D-BA1C7F9CD007}" type="slidenum">
              <a:rPr lang="nl-NL" smtClean="0">
                <a:solidFill>
                  <a:prstClr val="black"/>
                </a:solidFill>
              </a:rPr>
              <a:pPr/>
              <a:t>3</a:t>
            </a:fld>
            <a:endParaRPr lang="nl-NL">
              <a:solidFill>
                <a:prstClr val="black"/>
              </a:solidFill>
            </a:endParaRPr>
          </a:p>
        </p:txBody>
      </p:sp>
      <p:sp>
        <p:nvSpPr>
          <p:cNvPr id="7" name="TextBox 6"/>
          <p:cNvSpPr txBox="1"/>
          <p:nvPr/>
        </p:nvSpPr>
        <p:spPr>
          <a:xfrm>
            <a:off x="6410287" y="2299355"/>
            <a:ext cx="2563522" cy="1292662"/>
          </a:xfrm>
          <a:prstGeom prst="rect">
            <a:avLst/>
          </a:prstGeom>
          <a:noFill/>
        </p:spPr>
        <p:txBody>
          <a:bodyPr wrap="none" rtlCol="0">
            <a:spAutoFit/>
          </a:bodyPr>
          <a:lstStyle/>
          <a:p>
            <a:r>
              <a:rPr lang="en-US" sz="2000" b="1" dirty="0"/>
              <a:t>Risk </a:t>
            </a:r>
            <a:r>
              <a:rPr lang="en-US" sz="2000" b="1" dirty="0" smtClean="0"/>
              <a:t>culture</a:t>
            </a:r>
          </a:p>
          <a:p>
            <a:r>
              <a:rPr lang="en-US" sz="2000" b="1" dirty="0" smtClean="0"/>
              <a:t>Risk governance</a:t>
            </a:r>
          </a:p>
          <a:p>
            <a:r>
              <a:rPr lang="en-US" sz="2000" dirty="0"/>
              <a:t>(ICPs 5, 7, 8)</a:t>
            </a:r>
            <a:endParaRPr lang="en-US" sz="2000" b="1" dirty="0"/>
          </a:p>
          <a:p>
            <a:endParaRPr lang="nl-NL" dirty="0"/>
          </a:p>
        </p:txBody>
      </p:sp>
      <p:sp>
        <p:nvSpPr>
          <p:cNvPr id="12" name="Right Arrow 11"/>
          <p:cNvSpPr/>
          <p:nvPr/>
        </p:nvSpPr>
        <p:spPr>
          <a:xfrm rot="3010829">
            <a:off x="2298374" y="2865377"/>
            <a:ext cx="630439" cy="476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993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Sound Risk Management and Controls need..</a:t>
            </a:r>
            <a:endParaRPr lang="en-GB" dirty="0"/>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GB" sz="2400" dirty="0" smtClean="0"/>
              <a:t>Clearly </a:t>
            </a:r>
            <a:r>
              <a:rPr lang="en-GB" sz="2400" dirty="0"/>
              <a:t>defined, documented risk strategy </a:t>
            </a:r>
            <a:r>
              <a:rPr lang="en-GB" sz="2400" dirty="0" smtClean="0"/>
              <a:t>(Board approval);</a:t>
            </a:r>
          </a:p>
          <a:p>
            <a:pPr marL="342900" indent="-342900">
              <a:lnSpc>
                <a:spcPct val="100000"/>
              </a:lnSpc>
              <a:buFont typeface="Arial" panose="020B0604020202020204" pitchFamily="34" charset="0"/>
              <a:buChar char="•"/>
            </a:pPr>
            <a:r>
              <a:rPr lang="en-GB" sz="2400" dirty="0" smtClean="0"/>
              <a:t>Clearly </a:t>
            </a:r>
            <a:r>
              <a:rPr lang="en-GB" sz="2400" dirty="0"/>
              <a:t>defined </a:t>
            </a:r>
            <a:r>
              <a:rPr lang="en-GB" sz="2400" dirty="0" smtClean="0"/>
              <a:t>and embedded risk appetite;</a:t>
            </a:r>
            <a:endParaRPr lang="en-GB" sz="2400" dirty="0"/>
          </a:p>
          <a:p>
            <a:pPr marL="342900" indent="-342900">
              <a:lnSpc>
                <a:spcPct val="100000"/>
              </a:lnSpc>
              <a:buFont typeface="Arial" panose="020B0604020202020204" pitchFamily="34" charset="0"/>
              <a:buChar char="•"/>
            </a:pPr>
            <a:r>
              <a:rPr lang="en-GB" sz="2400" dirty="0" smtClean="0"/>
              <a:t>Proper </a:t>
            </a:r>
            <a:r>
              <a:rPr lang="en-GB" sz="2400" dirty="0"/>
              <a:t>allocation of </a:t>
            </a:r>
            <a:r>
              <a:rPr lang="en-GB" sz="2400" dirty="0" smtClean="0"/>
              <a:t>responsibilities;</a:t>
            </a:r>
          </a:p>
          <a:p>
            <a:pPr marL="342900" indent="-342900">
              <a:lnSpc>
                <a:spcPct val="100000"/>
              </a:lnSpc>
              <a:buFont typeface="Arial" panose="020B0604020202020204" pitchFamily="34" charset="0"/>
              <a:buChar char="•"/>
            </a:pPr>
            <a:r>
              <a:rPr lang="en-GB" sz="2400" dirty="0" smtClean="0"/>
              <a:t>Processes </a:t>
            </a:r>
            <a:r>
              <a:rPr lang="en-GB" sz="2400" dirty="0"/>
              <a:t>for identifying, assessing, monitoring, managing &amp; reporting </a:t>
            </a:r>
            <a:r>
              <a:rPr lang="en-GB" sz="2400" dirty="0" smtClean="0"/>
              <a:t>risks;</a:t>
            </a:r>
          </a:p>
          <a:p>
            <a:pPr marL="342900" indent="-342900">
              <a:lnSpc>
                <a:spcPct val="100000"/>
              </a:lnSpc>
              <a:buFont typeface="Arial" panose="020B0604020202020204" pitchFamily="34" charset="0"/>
              <a:buChar char="•"/>
            </a:pPr>
            <a:r>
              <a:rPr lang="en-GB" sz="2400" dirty="0" smtClean="0"/>
              <a:t>Clear direction and leadership;</a:t>
            </a:r>
          </a:p>
          <a:p>
            <a:pPr marL="342900" indent="-342900">
              <a:lnSpc>
                <a:spcPct val="100000"/>
              </a:lnSpc>
              <a:buFont typeface="Arial" panose="020B0604020202020204" pitchFamily="34" charset="0"/>
              <a:buChar char="•"/>
            </a:pPr>
            <a:r>
              <a:rPr lang="en-GB" sz="2400" dirty="0" smtClean="0"/>
              <a:t>Sound risk culture promoted;</a:t>
            </a:r>
          </a:p>
          <a:p>
            <a:pPr marL="342900" indent="-342900">
              <a:lnSpc>
                <a:spcPct val="100000"/>
              </a:lnSpc>
              <a:buFont typeface="Arial" panose="020B0604020202020204" pitchFamily="34" charset="0"/>
              <a:buChar char="•"/>
            </a:pPr>
            <a:r>
              <a:rPr lang="en-GB" sz="2400" dirty="0" smtClean="0"/>
              <a:t>Strong </a:t>
            </a:r>
            <a:r>
              <a:rPr lang="en-GB" sz="2400" dirty="0"/>
              <a:t>and independent control </a:t>
            </a:r>
            <a:r>
              <a:rPr lang="en-GB" sz="2400" dirty="0" smtClean="0"/>
              <a:t>functions -&gt;</a:t>
            </a:r>
          </a:p>
        </p:txBody>
      </p:sp>
      <p:sp>
        <p:nvSpPr>
          <p:cNvPr id="5" name="Footer Placeholder 4"/>
          <p:cNvSpPr>
            <a:spLocks noGrp="1"/>
          </p:cNvSpPr>
          <p:nvPr>
            <p:ph type="ftr" sz="quarter" idx="11"/>
          </p:nvPr>
        </p:nvSpPr>
        <p:spPr>
          <a:xfrm>
            <a:off x="3131840" y="6165304"/>
            <a:ext cx="5259518"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4" name="Slide Number Placeholder 3"/>
          <p:cNvSpPr>
            <a:spLocks noGrp="1"/>
          </p:cNvSpPr>
          <p:nvPr>
            <p:ph type="sldNum" sz="quarter" idx="12"/>
          </p:nvPr>
        </p:nvSpPr>
        <p:spPr/>
        <p:txBody>
          <a:bodyPr/>
          <a:lstStyle/>
          <a:p>
            <a:pPr>
              <a:defRPr/>
            </a:pPr>
            <a:fld id="{EC0ADE8F-DBBD-48B0-BEFB-27011341E64F}" type="slidenum">
              <a:rPr lang="ja-JP" altLang="en-US" smtClean="0"/>
              <a:pPr>
                <a:defRPr/>
              </a:pPr>
              <a:t>4</a:t>
            </a:fld>
            <a:endParaRPr lang="en-US" altLang="ja-JP"/>
          </a:p>
        </p:txBody>
      </p:sp>
    </p:spTree>
    <p:extLst>
      <p:ext uri="{BB962C8B-B14F-4D97-AF65-F5344CB8AC3E}">
        <p14:creationId xmlns:p14="http://schemas.microsoft.com/office/powerpoint/2010/main" val="377221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nl-NL" sz="2800" dirty="0" smtClean="0">
                <a:effectLst/>
              </a:rPr>
              <a:t>Control Functions</a:t>
            </a:r>
            <a:endParaRPr lang="en-GB" altLang="nl-NL" sz="2800" dirty="0" smtClean="0">
              <a:effectLst/>
            </a:endParaRPr>
          </a:p>
        </p:txBody>
      </p:sp>
      <p:sp>
        <p:nvSpPr>
          <p:cNvPr id="23555" name="Rectangle 3"/>
          <p:cNvSpPr>
            <a:spLocks noGrp="1" noChangeArrowheads="1"/>
          </p:cNvSpPr>
          <p:nvPr>
            <p:ph idx="1"/>
          </p:nvPr>
        </p:nvSpPr>
        <p:spPr bwMode="auto">
          <a:xfrm>
            <a:off x="295200" y="1772816"/>
            <a:ext cx="8361575" cy="395976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en-GB" sz="2400" dirty="0" smtClean="0"/>
              <a:t>Add </a:t>
            </a:r>
            <a:r>
              <a:rPr lang="en-GB" sz="2400" dirty="0"/>
              <a:t>to the governance checks and balances </a:t>
            </a:r>
            <a:r>
              <a:rPr lang="en-GB" sz="2400" dirty="0" smtClean="0"/>
              <a:t>and </a:t>
            </a:r>
            <a:r>
              <a:rPr lang="en-GB" sz="2400" dirty="0"/>
              <a:t>are a source of support for the Board in the fulfilment of its risk, compliance and control oversight </a:t>
            </a:r>
            <a:r>
              <a:rPr lang="en-GB" sz="2400" dirty="0" smtClean="0"/>
              <a:t>duties.</a:t>
            </a:r>
            <a:endParaRPr lang="en-GB" altLang="nl-NL" sz="2400" i="1" dirty="0" smtClean="0"/>
          </a:p>
          <a:p>
            <a:pPr>
              <a:lnSpc>
                <a:spcPct val="90000"/>
              </a:lnSpc>
              <a:buFontTx/>
              <a:buNone/>
            </a:pPr>
            <a:endParaRPr lang="en-GB" altLang="nl-NL" sz="2400" i="1" dirty="0"/>
          </a:p>
          <a:p>
            <a:pPr>
              <a:lnSpc>
                <a:spcPct val="90000"/>
              </a:lnSpc>
              <a:buFontTx/>
              <a:buNone/>
            </a:pPr>
            <a:r>
              <a:rPr lang="en-GB" altLang="nl-NL" sz="2400" dirty="0" smtClean="0"/>
              <a:t>Control functions include: Risk Management, Compliance, Actuarial function, and Internal Audit.</a:t>
            </a:r>
          </a:p>
          <a:p>
            <a:pPr lvl="2">
              <a:lnSpc>
                <a:spcPct val="90000"/>
              </a:lnSpc>
              <a:buFontTx/>
              <a:buNone/>
            </a:pPr>
            <a:endParaRPr lang="en-CA" altLang="nl-NL" sz="2400" dirty="0" smtClean="0">
              <a:cs typeface="Arial" charset="0"/>
            </a:endParaRPr>
          </a:p>
          <a:p>
            <a:pPr>
              <a:lnSpc>
                <a:spcPct val="90000"/>
              </a:lnSpc>
              <a:buFontTx/>
              <a:buNone/>
            </a:pPr>
            <a:r>
              <a:rPr lang="en-US" altLang="nl-NL" sz="2400" dirty="0" smtClean="0"/>
              <a:t>In order to function properly, Control Functions need:</a:t>
            </a:r>
            <a:endParaRPr lang="en-GB" altLang="nl-NL" sz="2400" dirty="0" smtClean="0"/>
          </a:p>
          <a:p>
            <a:pPr lvl="2">
              <a:lnSpc>
                <a:spcPct val="90000"/>
              </a:lnSpc>
            </a:pPr>
            <a:r>
              <a:rPr lang="en-GB" altLang="nl-NL" sz="2400" dirty="0" smtClean="0"/>
              <a:t>Authority and status</a:t>
            </a:r>
          </a:p>
          <a:p>
            <a:pPr lvl="2">
              <a:lnSpc>
                <a:spcPct val="90000"/>
              </a:lnSpc>
            </a:pPr>
            <a:r>
              <a:rPr lang="en-GB" altLang="nl-NL" sz="2400" dirty="0" smtClean="0"/>
              <a:t>Independence</a:t>
            </a:r>
          </a:p>
          <a:p>
            <a:pPr lvl="2">
              <a:lnSpc>
                <a:spcPct val="90000"/>
              </a:lnSpc>
            </a:pPr>
            <a:r>
              <a:rPr lang="en-GB" altLang="nl-NL" sz="2400" dirty="0" smtClean="0"/>
              <a:t>Resources</a:t>
            </a:r>
          </a:p>
          <a:p>
            <a:pPr>
              <a:lnSpc>
                <a:spcPct val="90000"/>
              </a:lnSpc>
              <a:buFontTx/>
              <a:buNone/>
            </a:pPr>
            <a:endParaRPr lang="en-GB" altLang="nl-NL" sz="1800" dirty="0" smtClean="0"/>
          </a:p>
        </p:txBody>
      </p:sp>
      <p:sp>
        <p:nvSpPr>
          <p:cNvPr id="2" name="Footer Placeholder 1"/>
          <p:cNvSpPr>
            <a:spLocks noGrp="1"/>
          </p:cNvSpPr>
          <p:nvPr>
            <p:ph type="ftr" sz="quarter" idx="11"/>
          </p:nvPr>
        </p:nvSpPr>
        <p:spPr>
          <a:xfrm>
            <a:off x="2912882" y="6134228"/>
            <a:ext cx="5475542"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3" name="Slide Number Placeholder 2"/>
          <p:cNvSpPr>
            <a:spLocks noGrp="1"/>
          </p:cNvSpPr>
          <p:nvPr>
            <p:ph type="sldNum" sz="quarter" idx="12"/>
          </p:nvPr>
        </p:nvSpPr>
        <p:spPr/>
        <p:txBody>
          <a:bodyPr/>
          <a:lstStyle/>
          <a:p>
            <a:fld id="{73EE6724-4521-4EF8-974D-BA1C7F9CD007}"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20646543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sz="3200" dirty="0"/>
              <a:t>risk </a:t>
            </a:r>
            <a:r>
              <a:rPr lang="en-US" sz="3200" dirty="0" smtClean="0"/>
              <a:t>governance and controls matter?</a:t>
            </a:r>
            <a:endParaRPr lang="en-GB" dirty="0"/>
          </a:p>
        </p:txBody>
      </p:sp>
      <p:sp>
        <p:nvSpPr>
          <p:cNvPr id="22531" name="Rectangle 3"/>
          <p:cNvSpPr>
            <a:spLocks noGrp="1" noChangeArrowheads="1"/>
          </p:cNvSpPr>
          <p:nvPr>
            <p:ph idx="1"/>
          </p:nvPr>
        </p:nvSpPr>
        <p:spPr bwMode="auto">
          <a:xfrm>
            <a:off x="251520" y="1772816"/>
            <a:ext cx="8361575" cy="39548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00000"/>
              </a:lnSpc>
            </a:pPr>
            <a:r>
              <a:rPr lang="en-GB" sz="2000" dirty="0"/>
              <a:t>Many </a:t>
            </a:r>
            <a:r>
              <a:rPr lang="en-GB" sz="2000" dirty="0" smtClean="0"/>
              <a:t>financial </a:t>
            </a:r>
            <a:r>
              <a:rPr lang="en-GB" sz="2000" dirty="0"/>
              <a:t>losses </a:t>
            </a:r>
            <a:r>
              <a:rPr lang="en-GB" sz="2000" dirty="0" smtClean="0"/>
              <a:t>occurred </a:t>
            </a:r>
            <a:r>
              <a:rPr lang="en-GB" sz="2000" dirty="0"/>
              <a:t>due to lack of proper </a:t>
            </a:r>
            <a:r>
              <a:rPr lang="en-US" sz="2000" dirty="0" smtClean="0"/>
              <a:t>risk governance, risk management </a:t>
            </a:r>
            <a:r>
              <a:rPr lang="en-GB" sz="2000" dirty="0"/>
              <a:t>and internal </a:t>
            </a:r>
            <a:r>
              <a:rPr lang="en-GB" sz="2000" dirty="0" smtClean="0"/>
              <a:t>controls.</a:t>
            </a:r>
          </a:p>
          <a:p>
            <a:pPr>
              <a:lnSpc>
                <a:spcPct val="100000"/>
              </a:lnSpc>
            </a:pPr>
            <a:endParaRPr lang="en-GB" sz="2000" dirty="0"/>
          </a:p>
          <a:p>
            <a:pPr>
              <a:lnSpc>
                <a:spcPct val="100000"/>
              </a:lnSpc>
            </a:pPr>
            <a:r>
              <a:rPr lang="en-GB" sz="2000" dirty="0" smtClean="0"/>
              <a:t>Examples of weaknesses:</a:t>
            </a:r>
            <a:endParaRPr lang="en-GB" sz="2000" dirty="0"/>
          </a:p>
          <a:p>
            <a:pPr marL="171450" indent="-171450">
              <a:buFont typeface="Arial" panose="020B0604020202020204" pitchFamily="34" charset="0"/>
              <a:buChar char="•"/>
            </a:pPr>
            <a:r>
              <a:rPr lang="en-GB" sz="2000" dirty="0"/>
              <a:t>Lack of adequate management oversight and </a:t>
            </a:r>
            <a:r>
              <a:rPr lang="en-GB" sz="2000" dirty="0" smtClean="0"/>
              <a:t>accountability,</a:t>
            </a:r>
          </a:p>
          <a:p>
            <a:pPr marL="171450" indent="-171450">
              <a:buFont typeface="Arial" panose="020B0604020202020204" pitchFamily="34" charset="0"/>
              <a:buChar char="•"/>
            </a:pPr>
            <a:r>
              <a:rPr lang="en-GB" sz="2000" dirty="0" smtClean="0"/>
              <a:t>Failure </a:t>
            </a:r>
            <a:r>
              <a:rPr lang="en-GB" sz="2000" dirty="0"/>
              <a:t>to develop a strong control culture</a:t>
            </a:r>
          </a:p>
          <a:p>
            <a:pPr marL="171450" indent="-171450">
              <a:buFont typeface="Arial" panose="020B0604020202020204" pitchFamily="34" charset="0"/>
              <a:buChar char="•"/>
            </a:pPr>
            <a:r>
              <a:rPr lang="en-GB" sz="2000" dirty="0"/>
              <a:t>Inadequate recognition and assessment of risks</a:t>
            </a:r>
          </a:p>
          <a:p>
            <a:pPr marL="171450" indent="-171450">
              <a:buFont typeface="Arial" panose="020B0604020202020204" pitchFamily="34" charset="0"/>
              <a:buChar char="•"/>
            </a:pPr>
            <a:r>
              <a:rPr lang="en-GB" sz="2000" dirty="0"/>
              <a:t>Absence or failure of key control structures and activities</a:t>
            </a:r>
          </a:p>
          <a:p>
            <a:pPr marL="171450" indent="-171450">
              <a:buFont typeface="Arial" panose="020B0604020202020204" pitchFamily="34" charset="0"/>
              <a:buChar char="•"/>
            </a:pPr>
            <a:r>
              <a:rPr lang="en-GB" sz="2000" dirty="0"/>
              <a:t>Inadequate communication of information between different levels of management, especially the upward communication of problems</a:t>
            </a:r>
          </a:p>
          <a:p>
            <a:pPr marL="171450" indent="-171450">
              <a:buFont typeface="Arial" panose="020B0604020202020204" pitchFamily="34" charset="0"/>
              <a:buChar char="•"/>
            </a:pPr>
            <a:r>
              <a:rPr lang="en-GB" sz="2000" dirty="0"/>
              <a:t>Inadequate or ineffective audit programs and monitoring activities</a:t>
            </a:r>
          </a:p>
          <a:p>
            <a:pPr marL="342900" indent="-342900">
              <a:lnSpc>
                <a:spcPct val="100000"/>
              </a:lnSpc>
              <a:buFont typeface="Arial" panose="020B0604020202020204" pitchFamily="34" charset="0"/>
              <a:buChar char="•"/>
            </a:pPr>
            <a:endParaRPr lang="en-GB" sz="2000" dirty="0" smtClean="0"/>
          </a:p>
          <a:p>
            <a:pPr marL="342900" indent="-342900">
              <a:lnSpc>
                <a:spcPct val="100000"/>
              </a:lnSpc>
              <a:buFont typeface="Arial" panose="020B0604020202020204" pitchFamily="34" charset="0"/>
              <a:buChar char="•"/>
            </a:pPr>
            <a:endParaRPr lang="en-US" sz="2000" dirty="0" smtClean="0"/>
          </a:p>
          <a:p>
            <a:pPr lvl="1">
              <a:buFont typeface="Wingdings" pitchFamily="2" charset="2"/>
              <a:buChar char="Ø"/>
            </a:pPr>
            <a:endParaRPr lang="en-GB" dirty="0" smtClean="0"/>
          </a:p>
        </p:txBody>
      </p:sp>
      <p:sp>
        <p:nvSpPr>
          <p:cNvPr id="3" name="Footer Placeholder 2"/>
          <p:cNvSpPr>
            <a:spLocks noGrp="1"/>
          </p:cNvSpPr>
          <p:nvPr>
            <p:ph type="ftr" sz="quarter" idx="11"/>
          </p:nvPr>
        </p:nvSpPr>
        <p:spPr>
          <a:xfrm>
            <a:off x="2912882" y="6134228"/>
            <a:ext cx="5331526"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4" name="Slide Number Placeholder 3"/>
          <p:cNvSpPr>
            <a:spLocks noGrp="1"/>
          </p:cNvSpPr>
          <p:nvPr>
            <p:ph type="sldNum" sz="quarter" idx="12"/>
          </p:nvPr>
        </p:nvSpPr>
        <p:spPr/>
        <p:txBody>
          <a:bodyPr/>
          <a:lstStyle/>
          <a:p>
            <a:fld id="{73EE6724-4521-4EF8-974D-BA1C7F9CD007}"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42529885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Trends 2014</a:t>
            </a:r>
            <a:endParaRPr lang="nl-NL" dirty="0"/>
          </a:p>
        </p:txBody>
      </p:sp>
      <p:sp>
        <p:nvSpPr>
          <p:cNvPr id="3" name="Tijdelijke aanduiding voor inhoud 2"/>
          <p:cNvSpPr>
            <a:spLocks noGrp="1"/>
          </p:cNvSpPr>
          <p:nvPr>
            <p:ph idx="1"/>
          </p:nvPr>
        </p:nvSpPr>
        <p:spPr>
          <a:xfrm>
            <a:off x="295200" y="1556792"/>
            <a:ext cx="8361575" cy="4175785"/>
          </a:xfrm>
        </p:spPr>
        <p:txBody>
          <a:bodyPr/>
          <a:lstStyle/>
          <a:p>
            <a:pPr>
              <a:lnSpc>
                <a:spcPct val="100000"/>
              </a:lnSpc>
            </a:pPr>
            <a:r>
              <a:rPr lang="nl-NL" sz="2400" dirty="0" smtClean="0"/>
              <a:t>Risk </a:t>
            </a:r>
            <a:r>
              <a:rPr lang="nl-NL" sz="2400" dirty="0" err="1"/>
              <a:t>G</a:t>
            </a:r>
            <a:r>
              <a:rPr lang="nl-NL" sz="2400" dirty="0" err="1" smtClean="0"/>
              <a:t>overnance</a:t>
            </a:r>
            <a:endParaRPr lang="nl-NL" sz="2400" dirty="0" smtClean="0"/>
          </a:p>
          <a:p>
            <a:pPr marL="342900" indent="-342900">
              <a:lnSpc>
                <a:spcPct val="100000"/>
              </a:lnSpc>
              <a:buFont typeface="Arial" panose="020B0604020202020204" pitchFamily="34" charset="0"/>
              <a:buChar char="•"/>
            </a:pPr>
            <a:r>
              <a:rPr lang="en-US" sz="2000" dirty="0" smtClean="0"/>
              <a:t>I</a:t>
            </a:r>
            <a:r>
              <a:rPr lang="en-US" sz="2000" b="0" dirty="0" smtClean="0"/>
              <a:t>mportance </a:t>
            </a:r>
            <a:r>
              <a:rPr lang="en-US" sz="2000" b="0" dirty="0"/>
              <a:t>of a sound risk culture and risk appetite to drive risk management; </a:t>
            </a:r>
            <a:endParaRPr lang="en-US" sz="2000" dirty="0"/>
          </a:p>
          <a:p>
            <a:pPr marL="342900" indent="-342900">
              <a:lnSpc>
                <a:spcPct val="100000"/>
              </a:lnSpc>
              <a:buFont typeface="Arial" panose="020B0604020202020204" pitchFamily="34" charset="0"/>
              <a:buChar char="•"/>
            </a:pPr>
            <a:r>
              <a:rPr lang="en-US" sz="2000" dirty="0" smtClean="0"/>
              <a:t>O</a:t>
            </a:r>
            <a:r>
              <a:rPr lang="en-US" sz="2000" b="0" dirty="0" smtClean="0"/>
              <a:t>versight </a:t>
            </a:r>
            <a:r>
              <a:rPr lang="en-US" sz="2000" b="0" dirty="0"/>
              <a:t>of the implementation of the risk appetite and the risk appetite </a:t>
            </a:r>
            <a:r>
              <a:rPr lang="en-US" sz="2000" b="0" dirty="0" smtClean="0"/>
              <a:t>statement;</a:t>
            </a:r>
          </a:p>
          <a:p>
            <a:pPr marL="342900" indent="-342900">
              <a:lnSpc>
                <a:spcPct val="100000"/>
              </a:lnSpc>
              <a:buFont typeface="Arial" panose="020B0604020202020204" pitchFamily="34" charset="0"/>
              <a:buChar char="•"/>
            </a:pPr>
            <a:r>
              <a:rPr lang="nl-NL" sz="2000" dirty="0" err="1" smtClean="0"/>
              <a:t>Requirements</a:t>
            </a:r>
            <a:r>
              <a:rPr lang="nl-NL" sz="2000" dirty="0" smtClean="0"/>
              <a:t> </a:t>
            </a:r>
            <a:r>
              <a:rPr lang="nl-NL" sz="2000" dirty="0" err="1" smtClean="0"/>
              <a:t>for</a:t>
            </a:r>
            <a:r>
              <a:rPr lang="nl-NL" sz="2000" dirty="0" smtClean="0"/>
              <a:t> boards </a:t>
            </a:r>
            <a:r>
              <a:rPr lang="nl-NL" sz="2000" dirty="0" err="1" smtClean="0"/>
              <a:t>to</a:t>
            </a:r>
            <a:r>
              <a:rPr lang="nl-NL" sz="2000" dirty="0" smtClean="0"/>
              <a:t> </a:t>
            </a:r>
            <a:r>
              <a:rPr lang="nl-NL" sz="2000" dirty="0" err="1"/>
              <a:t>establish</a:t>
            </a:r>
            <a:r>
              <a:rPr lang="nl-NL" sz="2000" dirty="0"/>
              <a:t> </a:t>
            </a:r>
            <a:r>
              <a:rPr lang="nl-NL" sz="2000" dirty="0" err="1" smtClean="0"/>
              <a:t>an</a:t>
            </a:r>
            <a:r>
              <a:rPr lang="nl-NL" sz="2000" dirty="0" smtClean="0"/>
              <a:t> independent </a:t>
            </a:r>
            <a:r>
              <a:rPr lang="nl-NL" sz="2000" dirty="0"/>
              <a:t>risk </a:t>
            </a:r>
            <a:r>
              <a:rPr lang="nl-NL" sz="2000" dirty="0" err="1" smtClean="0"/>
              <a:t>committee</a:t>
            </a:r>
            <a:r>
              <a:rPr lang="nl-NL" sz="2000" dirty="0" smtClean="0"/>
              <a:t>.</a:t>
            </a:r>
          </a:p>
          <a:p>
            <a:endParaRPr lang="nl-NL" sz="2400" dirty="0" smtClean="0"/>
          </a:p>
          <a:p>
            <a:pPr>
              <a:lnSpc>
                <a:spcPct val="100000"/>
              </a:lnSpc>
            </a:pPr>
            <a:r>
              <a:rPr lang="nl-NL" sz="2400" dirty="0" smtClean="0"/>
              <a:t>Control </a:t>
            </a:r>
            <a:r>
              <a:rPr lang="nl-NL" sz="2400" dirty="0" err="1" smtClean="0"/>
              <a:t>Functions</a:t>
            </a:r>
            <a:endParaRPr lang="nl-NL" sz="2400" dirty="0" smtClean="0"/>
          </a:p>
          <a:p>
            <a:pPr marL="342900" indent="-342900">
              <a:lnSpc>
                <a:spcPct val="100000"/>
              </a:lnSpc>
              <a:buFont typeface="Arial" panose="020B0604020202020204" pitchFamily="34" charset="0"/>
              <a:buChar char="•"/>
            </a:pPr>
            <a:r>
              <a:rPr lang="nl-NL" sz="2000" dirty="0" err="1"/>
              <a:t>Not</a:t>
            </a:r>
            <a:r>
              <a:rPr lang="nl-NL" sz="2000" dirty="0"/>
              <a:t> </a:t>
            </a:r>
            <a:r>
              <a:rPr lang="nl-NL" sz="2000" dirty="0" err="1"/>
              <a:t>all</a:t>
            </a:r>
            <a:r>
              <a:rPr lang="nl-NL" sz="2000" dirty="0"/>
              <a:t> 4 Control </a:t>
            </a:r>
            <a:r>
              <a:rPr lang="nl-NL" sz="2000" dirty="0" err="1"/>
              <a:t>Functions</a:t>
            </a:r>
            <a:r>
              <a:rPr lang="nl-NL" sz="2000" dirty="0"/>
              <a:t> </a:t>
            </a:r>
            <a:r>
              <a:rPr lang="nl-NL" sz="2000" dirty="0" err="1"/>
              <a:t>always</a:t>
            </a:r>
            <a:r>
              <a:rPr lang="nl-NL" sz="2000" dirty="0"/>
              <a:t> present</a:t>
            </a:r>
          </a:p>
          <a:p>
            <a:pPr marL="342900" indent="-342900">
              <a:lnSpc>
                <a:spcPct val="100000"/>
              </a:lnSpc>
              <a:buFont typeface="Arial" panose="020B0604020202020204" pitchFamily="34" charset="0"/>
              <a:buChar char="•"/>
            </a:pPr>
            <a:r>
              <a:rPr lang="nl-NL" sz="2000" dirty="0"/>
              <a:t>No </a:t>
            </a:r>
            <a:r>
              <a:rPr lang="nl-NL" sz="2000" dirty="0" err="1"/>
              <a:t>sufficient</a:t>
            </a:r>
            <a:r>
              <a:rPr lang="nl-NL" sz="2000" dirty="0"/>
              <a:t> </a:t>
            </a:r>
            <a:r>
              <a:rPr lang="nl-NL" sz="2000" dirty="0" err="1"/>
              <a:t>distinction</a:t>
            </a:r>
            <a:r>
              <a:rPr lang="nl-NL" sz="2000" dirty="0"/>
              <a:t> </a:t>
            </a:r>
            <a:r>
              <a:rPr lang="nl-NL" sz="2000" dirty="0" err="1"/>
              <a:t>between</a:t>
            </a:r>
            <a:r>
              <a:rPr lang="nl-NL" sz="2000" dirty="0"/>
              <a:t> </a:t>
            </a:r>
            <a:r>
              <a:rPr lang="nl-NL" sz="2000" dirty="0" err="1"/>
              <a:t>functions</a:t>
            </a:r>
            <a:r>
              <a:rPr lang="nl-NL" sz="2000" dirty="0"/>
              <a:t> </a:t>
            </a:r>
          </a:p>
          <a:p>
            <a:pPr marL="342900" indent="-342900">
              <a:lnSpc>
                <a:spcPct val="100000"/>
              </a:lnSpc>
              <a:buFont typeface="Arial" panose="020B0604020202020204" pitchFamily="34" charset="0"/>
              <a:buChar char="•"/>
            </a:pPr>
            <a:r>
              <a:rPr lang="nl-NL" sz="2000" dirty="0" err="1"/>
              <a:t>Lack</a:t>
            </a:r>
            <a:r>
              <a:rPr lang="nl-NL" sz="2000" dirty="0"/>
              <a:t> of </a:t>
            </a:r>
            <a:r>
              <a:rPr lang="nl-NL" sz="2000" dirty="0" err="1"/>
              <a:t>actuarial</a:t>
            </a:r>
            <a:r>
              <a:rPr lang="nl-NL" sz="2000" dirty="0"/>
              <a:t> </a:t>
            </a:r>
            <a:r>
              <a:rPr lang="nl-NL" sz="2000" dirty="0" err="1"/>
              <a:t>capacity</a:t>
            </a:r>
            <a:r>
              <a:rPr lang="nl-NL" sz="2000" dirty="0"/>
              <a:t> or access </a:t>
            </a:r>
            <a:r>
              <a:rPr lang="nl-NL" sz="2000" dirty="0" err="1"/>
              <a:t>to</a:t>
            </a:r>
            <a:r>
              <a:rPr lang="nl-NL" sz="2000" dirty="0"/>
              <a:t> </a:t>
            </a:r>
            <a:r>
              <a:rPr lang="nl-NL" sz="2000" dirty="0" err="1"/>
              <a:t>actuarial</a:t>
            </a:r>
            <a:r>
              <a:rPr lang="nl-NL" sz="2000" dirty="0"/>
              <a:t> services</a:t>
            </a:r>
          </a:p>
          <a:p>
            <a:pPr marL="342900" indent="-342900">
              <a:lnSpc>
                <a:spcPct val="100000"/>
              </a:lnSpc>
              <a:buFont typeface="Arial" panose="020B0604020202020204" pitchFamily="34" charset="0"/>
              <a:buChar char="•"/>
            </a:pPr>
            <a:r>
              <a:rPr lang="nl-NL" sz="2000" dirty="0" err="1"/>
              <a:t>Lack</a:t>
            </a:r>
            <a:r>
              <a:rPr lang="nl-NL" sz="2000" dirty="0"/>
              <a:t> of </a:t>
            </a:r>
            <a:r>
              <a:rPr lang="nl-NL" sz="2000" dirty="0" err="1"/>
              <a:t>controls</a:t>
            </a:r>
            <a:r>
              <a:rPr lang="nl-NL" sz="2000" dirty="0"/>
              <a:t> on outsourcing of </a:t>
            </a:r>
            <a:r>
              <a:rPr lang="nl-NL" sz="2000" dirty="0" err="1"/>
              <a:t>material</a:t>
            </a:r>
            <a:r>
              <a:rPr lang="nl-NL" sz="2400" dirty="0"/>
              <a:t> </a:t>
            </a:r>
            <a:r>
              <a:rPr lang="nl-NL" sz="2000" dirty="0" err="1"/>
              <a:t>functions</a:t>
            </a:r>
            <a:endParaRPr lang="nl-NL" sz="2000" dirty="0"/>
          </a:p>
          <a:p>
            <a:endParaRPr lang="nl-NL" sz="2400" dirty="0" smtClean="0"/>
          </a:p>
          <a:p>
            <a:endParaRPr lang="nl-NL" sz="2400" dirty="0" smtClean="0"/>
          </a:p>
        </p:txBody>
      </p:sp>
      <p:sp>
        <p:nvSpPr>
          <p:cNvPr id="4" name="Tijdelijke aanduiding voor voettekst 3"/>
          <p:cNvSpPr>
            <a:spLocks noGrp="1"/>
          </p:cNvSpPr>
          <p:nvPr>
            <p:ph type="ftr" sz="quarter" idx="11"/>
          </p:nvPr>
        </p:nvSpPr>
        <p:spPr>
          <a:xfrm>
            <a:off x="2912882" y="6134228"/>
            <a:ext cx="5475542"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407181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Trends 2014</a:t>
            </a:r>
            <a:endParaRPr lang="nl-NL" dirty="0"/>
          </a:p>
        </p:txBody>
      </p:sp>
      <p:sp>
        <p:nvSpPr>
          <p:cNvPr id="3" name="Tijdelijke aanduiding voor inhoud 2"/>
          <p:cNvSpPr>
            <a:spLocks noGrp="1"/>
          </p:cNvSpPr>
          <p:nvPr>
            <p:ph idx="1"/>
          </p:nvPr>
        </p:nvSpPr>
        <p:spPr/>
        <p:txBody>
          <a:bodyPr/>
          <a:lstStyle/>
          <a:p>
            <a:r>
              <a:rPr lang="nl-NL" sz="2400" dirty="0" err="1" smtClean="0"/>
              <a:t>Supervisory</a:t>
            </a:r>
            <a:r>
              <a:rPr lang="nl-NL" sz="2400" dirty="0" smtClean="0"/>
              <a:t> review</a:t>
            </a:r>
          </a:p>
          <a:p>
            <a:pPr marL="342900" indent="-342900">
              <a:lnSpc>
                <a:spcPct val="100000"/>
              </a:lnSpc>
              <a:buFont typeface="Arial" panose="020B0604020202020204" pitchFamily="34" charset="0"/>
              <a:buChar char="•"/>
            </a:pPr>
            <a:r>
              <a:rPr lang="nl-NL" sz="2000" dirty="0"/>
              <a:t>A</a:t>
            </a:r>
            <a:r>
              <a:rPr lang="nl-NL" sz="2000" dirty="0" smtClean="0"/>
              <a:t>ssessments of risk management </a:t>
            </a:r>
            <a:r>
              <a:rPr lang="nl-NL" sz="2000" dirty="0" err="1" smtClean="0"/>
              <a:t>and</a:t>
            </a:r>
            <a:r>
              <a:rPr lang="nl-NL" sz="2000" dirty="0" smtClean="0"/>
              <a:t> </a:t>
            </a:r>
            <a:r>
              <a:rPr lang="nl-NL" sz="2000" dirty="0" err="1" smtClean="0"/>
              <a:t>internal</a:t>
            </a:r>
            <a:r>
              <a:rPr lang="nl-NL" sz="2000" dirty="0" smtClean="0"/>
              <a:t> </a:t>
            </a:r>
            <a:r>
              <a:rPr lang="nl-NL" sz="2000" dirty="0" err="1" smtClean="0"/>
              <a:t>controls</a:t>
            </a:r>
            <a:r>
              <a:rPr lang="nl-NL" sz="2000" dirty="0" smtClean="0"/>
              <a:t> </a:t>
            </a:r>
            <a:r>
              <a:rPr lang="nl-NL" sz="2000" dirty="0" err="1" smtClean="0"/>
              <a:t>not</a:t>
            </a:r>
            <a:r>
              <a:rPr lang="nl-NL" sz="2000" dirty="0" smtClean="0"/>
              <a:t> </a:t>
            </a:r>
            <a:r>
              <a:rPr lang="nl-NL" sz="2000" dirty="0" err="1" smtClean="0"/>
              <a:t>always</a:t>
            </a:r>
            <a:r>
              <a:rPr lang="nl-NL" sz="2000" dirty="0" smtClean="0"/>
              <a:t> </a:t>
            </a:r>
            <a:r>
              <a:rPr lang="nl-NL" sz="2000" dirty="0" err="1" smtClean="0"/>
              <a:t>regular</a:t>
            </a:r>
            <a:r>
              <a:rPr lang="nl-NL" sz="2000" dirty="0" smtClean="0"/>
              <a:t>, </a:t>
            </a:r>
            <a:r>
              <a:rPr lang="nl-NL" sz="2000" dirty="0" err="1" smtClean="0"/>
              <a:t>robust</a:t>
            </a:r>
            <a:r>
              <a:rPr lang="nl-NL" sz="2000" dirty="0" smtClean="0"/>
              <a:t> </a:t>
            </a:r>
            <a:r>
              <a:rPr lang="nl-NL" sz="2000" dirty="0" err="1" smtClean="0"/>
              <a:t>and</a:t>
            </a:r>
            <a:r>
              <a:rPr lang="nl-NL" sz="2000" dirty="0" smtClean="0"/>
              <a:t> </a:t>
            </a:r>
            <a:r>
              <a:rPr lang="nl-NL" sz="2000" dirty="0" err="1" smtClean="0"/>
              <a:t>comprehensive</a:t>
            </a:r>
            <a:r>
              <a:rPr lang="nl-NL" sz="2000" dirty="0" smtClean="0"/>
              <a:t>; </a:t>
            </a:r>
            <a:endParaRPr lang="nl-NL" sz="2000" dirty="0"/>
          </a:p>
          <a:p>
            <a:pPr marL="342900" indent="-342900">
              <a:lnSpc>
                <a:spcPct val="100000"/>
              </a:lnSpc>
              <a:buFont typeface="Arial" panose="020B0604020202020204" pitchFamily="34" charset="0"/>
              <a:buChar char="•"/>
            </a:pPr>
            <a:r>
              <a:rPr lang="nl-NL" sz="2000" dirty="0" err="1" smtClean="0"/>
              <a:t>Lack</a:t>
            </a:r>
            <a:r>
              <a:rPr lang="nl-NL" sz="2000" dirty="0" smtClean="0"/>
              <a:t> of </a:t>
            </a:r>
            <a:r>
              <a:rPr lang="nl-NL" sz="2000" dirty="0" err="1" smtClean="0"/>
              <a:t>pro-active</a:t>
            </a:r>
            <a:r>
              <a:rPr lang="nl-NL" sz="2000" dirty="0" smtClean="0"/>
              <a:t> assessments; </a:t>
            </a:r>
            <a:r>
              <a:rPr lang="nl-NL" sz="2000" dirty="0" err="1" smtClean="0"/>
              <a:t>only</a:t>
            </a:r>
            <a:r>
              <a:rPr lang="nl-NL" sz="2000" dirty="0" smtClean="0"/>
              <a:t> </a:t>
            </a:r>
            <a:r>
              <a:rPr lang="nl-NL" sz="2000" dirty="0" err="1" smtClean="0"/>
              <a:t>when</a:t>
            </a:r>
            <a:r>
              <a:rPr lang="nl-NL" sz="2000" dirty="0" smtClean="0"/>
              <a:t> </a:t>
            </a:r>
            <a:r>
              <a:rPr lang="nl-NL" sz="2000" dirty="0" err="1" smtClean="0"/>
              <a:t>problems</a:t>
            </a:r>
            <a:r>
              <a:rPr lang="nl-NL" sz="2000" dirty="0" smtClean="0"/>
              <a:t> are </a:t>
            </a:r>
            <a:r>
              <a:rPr lang="nl-NL" sz="2000" dirty="0" err="1" smtClean="0"/>
              <a:t>identified</a:t>
            </a:r>
            <a:r>
              <a:rPr lang="nl-NL" sz="2000" dirty="0" smtClean="0"/>
              <a:t>;</a:t>
            </a:r>
            <a:endParaRPr lang="nl-NL" sz="2000" dirty="0"/>
          </a:p>
          <a:p>
            <a:pPr marL="342900" indent="-342900">
              <a:lnSpc>
                <a:spcPct val="100000"/>
              </a:lnSpc>
              <a:buFont typeface="Arial" panose="020B0604020202020204" pitchFamily="34" charset="0"/>
              <a:buChar char="•"/>
            </a:pPr>
            <a:r>
              <a:rPr lang="nl-NL" sz="2000" dirty="0" err="1"/>
              <a:t>N</a:t>
            </a:r>
            <a:r>
              <a:rPr lang="nl-NL" sz="2000" dirty="0" err="1" smtClean="0"/>
              <a:t>ot</a:t>
            </a:r>
            <a:r>
              <a:rPr lang="nl-NL" sz="2000" dirty="0" smtClean="0"/>
              <a:t> </a:t>
            </a:r>
            <a:r>
              <a:rPr lang="nl-NL" sz="2000" dirty="0" err="1"/>
              <a:t>always</a:t>
            </a:r>
            <a:r>
              <a:rPr lang="nl-NL" sz="2000" dirty="0"/>
              <a:t> </a:t>
            </a:r>
            <a:r>
              <a:rPr lang="nl-NL" sz="2000" dirty="0" err="1" smtClean="0"/>
              <a:t>all</a:t>
            </a:r>
            <a:r>
              <a:rPr lang="nl-NL" sz="2000" dirty="0" smtClean="0"/>
              <a:t> </a:t>
            </a:r>
            <a:r>
              <a:rPr lang="nl-NL" sz="2000" dirty="0"/>
              <a:t>control </a:t>
            </a:r>
            <a:r>
              <a:rPr lang="nl-NL" sz="2000" dirty="0" err="1" smtClean="0"/>
              <a:t>functions</a:t>
            </a:r>
            <a:r>
              <a:rPr lang="nl-NL" sz="2000" dirty="0" smtClean="0"/>
              <a:t> </a:t>
            </a:r>
            <a:r>
              <a:rPr lang="nl-NL" sz="2000" dirty="0" err="1" smtClean="0"/>
              <a:t>required</a:t>
            </a:r>
            <a:r>
              <a:rPr lang="nl-NL" sz="2000" dirty="0" smtClean="0"/>
              <a:t>;</a:t>
            </a:r>
            <a:endParaRPr lang="nl-NL" sz="2000" dirty="0"/>
          </a:p>
          <a:p>
            <a:pPr marL="342900" indent="-342900">
              <a:lnSpc>
                <a:spcPct val="100000"/>
              </a:lnSpc>
              <a:buFont typeface="Arial" panose="020B0604020202020204" pitchFamily="34" charset="0"/>
              <a:buChar char="•"/>
            </a:pPr>
            <a:r>
              <a:rPr lang="nl-NL" sz="2000" dirty="0" err="1"/>
              <a:t>N</a:t>
            </a:r>
            <a:r>
              <a:rPr lang="nl-NL" sz="2000" dirty="0" err="1" smtClean="0"/>
              <a:t>ot</a:t>
            </a:r>
            <a:r>
              <a:rPr lang="nl-NL" sz="2000" dirty="0" smtClean="0"/>
              <a:t> </a:t>
            </a:r>
            <a:r>
              <a:rPr lang="nl-NL" sz="2000" dirty="0" err="1" smtClean="0"/>
              <a:t>always</a:t>
            </a:r>
            <a:r>
              <a:rPr lang="nl-NL" sz="2000" dirty="0" smtClean="0"/>
              <a:t> assessment of resources, </a:t>
            </a:r>
            <a:r>
              <a:rPr lang="nl-NL" sz="2000" dirty="0" err="1" smtClean="0"/>
              <a:t>independence</a:t>
            </a:r>
            <a:r>
              <a:rPr lang="nl-NL" sz="2000" dirty="0" smtClean="0"/>
              <a:t> </a:t>
            </a:r>
            <a:r>
              <a:rPr lang="nl-NL" sz="2000" dirty="0" err="1" smtClean="0"/>
              <a:t>and</a:t>
            </a:r>
            <a:r>
              <a:rPr lang="nl-NL" sz="2000" dirty="0" smtClean="0"/>
              <a:t> </a:t>
            </a:r>
            <a:r>
              <a:rPr lang="nl-NL" sz="2000" dirty="0" err="1" smtClean="0"/>
              <a:t>authority</a:t>
            </a:r>
            <a:r>
              <a:rPr lang="nl-NL" sz="2000" dirty="0" smtClean="0"/>
              <a:t> of control </a:t>
            </a:r>
            <a:r>
              <a:rPr lang="nl-NL" sz="2000" dirty="0" err="1" smtClean="0"/>
              <a:t>functions</a:t>
            </a:r>
            <a:r>
              <a:rPr lang="nl-NL" sz="2000" dirty="0" smtClean="0"/>
              <a:t>; </a:t>
            </a:r>
          </a:p>
          <a:p>
            <a:pPr marL="342900" indent="-342900">
              <a:lnSpc>
                <a:spcPct val="100000"/>
              </a:lnSpc>
              <a:buFont typeface="Arial" panose="020B0604020202020204" pitchFamily="34" charset="0"/>
              <a:buChar char="•"/>
            </a:pPr>
            <a:r>
              <a:rPr lang="nl-NL" sz="2000" dirty="0" err="1" smtClean="0"/>
              <a:t>Lack</a:t>
            </a:r>
            <a:r>
              <a:rPr lang="nl-NL" sz="2000" dirty="0" smtClean="0"/>
              <a:t> of </a:t>
            </a:r>
            <a:r>
              <a:rPr lang="nl-NL" sz="2000" dirty="0" err="1" smtClean="0"/>
              <a:t>legislative</a:t>
            </a:r>
            <a:r>
              <a:rPr lang="nl-NL" sz="2000" dirty="0" smtClean="0"/>
              <a:t> </a:t>
            </a:r>
            <a:r>
              <a:rPr lang="nl-NL" sz="2000" dirty="0" err="1" smtClean="0"/>
              <a:t>powers</a:t>
            </a:r>
            <a:r>
              <a:rPr lang="nl-NL" sz="2000" dirty="0" smtClean="0"/>
              <a:t> </a:t>
            </a:r>
            <a:r>
              <a:rPr lang="nl-NL" sz="2000" dirty="0" err="1" smtClean="0"/>
              <a:t>with</a:t>
            </a:r>
            <a:r>
              <a:rPr lang="nl-NL" sz="2000" dirty="0" smtClean="0"/>
              <a:t> </a:t>
            </a:r>
            <a:r>
              <a:rPr lang="nl-NL" sz="2000" dirty="0" err="1" smtClean="0"/>
              <a:t>regard</a:t>
            </a:r>
            <a:r>
              <a:rPr lang="nl-NL" sz="2000" dirty="0" smtClean="0"/>
              <a:t> </a:t>
            </a:r>
            <a:r>
              <a:rPr lang="nl-NL" sz="2000" dirty="0" err="1" smtClean="0"/>
              <a:t>to</a:t>
            </a:r>
            <a:r>
              <a:rPr lang="nl-NL" sz="2000" dirty="0" smtClean="0"/>
              <a:t> control </a:t>
            </a:r>
            <a:r>
              <a:rPr lang="nl-NL" sz="2000" dirty="0" err="1" smtClean="0"/>
              <a:t>functions</a:t>
            </a:r>
            <a:r>
              <a:rPr lang="nl-NL" sz="2000" dirty="0" smtClean="0"/>
              <a:t>;</a:t>
            </a:r>
            <a:endParaRPr lang="nl-NL" sz="2000" dirty="0"/>
          </a:p>
          <a:p>
            <a:pPr marL="342900" indent="-342900">
              <a:lnSpc>
                <a:spcPct val="100000"/>
              </a:lnSpc>
              <a:buFont typeface="Arial" panose="020B0604020202020204" pitchFamily="34" charset="0"/>
              <a:buChar char="•"/>
            </a:pPr>
            <a:r>
              <a:rPr lang="nl-NL" sz="2000" dirty="0" err="1" smtClean="0"/>
              <a:t>Need</a:t>
            </a:r>
            <a:r>
              <a:rPr lang="nl-NL" sz="2000" dirty="0" smtClean="0"/>
              <a:t> </a:t>
            </a:r>
            <a:r>
              <a:rPr lang="nl-NL" sz="2000" dirty="0" err="1" smtClean="0"/>
              <a:t>to</a:t>
            </a:r>
            <a:r>
              <a:rPr lang="nl-NL" sz="2000" dirty="0" smtClean="0"/>
              <a:t> </a:t>
            </a:r>
            <a:r>
              <a:rPr lang="nl-NL" sz="2000" dirty="0" err="1" smtClean="0"/>
              <a:t>assess</a:t>
            </a:r>
            <a:r>
              <a:rPr lang="nl-NL" sz="2000" dirty="0" smtClean="0"/>
              <a:t> </a:t>
            </a:r>
            <a:r>
              <a:rPr lang="nl-NL" sz="2000" dirty="0" err="1" smtClean="0"/>
              <a:t>effectiveness</a:t>
            </a:r>
            <a:r>
              <a:rPr lang="nl-NL" sz="2000" dirty="0" smtClean="0"/>
              <a:t> </a:t>
            </a:r>
            <a:r>
              <a:rPr lang="nl-NL" sz="2000" dirty="0"/>
              <a:t>of board </a:t>
            </a:r>
            <a:r>
              <a:rPr lang="nl-NL" sz="2000" dirty="0" err="1"/>
              <a:t>oversight</a:t>
            </a:r>
            <a:r>
              <a:rPr lang="nl-NL" sz="2000" dirty="0"/>
              <a:t> of </a:t>
            </a:r>
            <a:r>
              <a:rPr lang="nl-NL" sz="2000" dirty="0" smtClean="0"/>
              <a:t>risk.</a:t>
            </a:r>
            <a:endParaRPr lang="en-US" sz="2000" dirty="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smtClean="0"/>
          </a:p>
        </p:txBody>
      </p:sp>
      <p:sp>
        <p:nvSpPr>
          <p:cNvPr id="4" name="Tijdelijke aanduiding voor voettekst 3"/>
          <p:cNvSpPr>
            <a:spLocks noGrp="1"/>
          </p:cNvSpPr>
          <p:nvPr>
            <p:ph type="ftr" sz="quarter" idx="11"/>
          </p:nvPr>
        </p:nvSpPr>
        <p:spPr>
          <a:xfrm>
            <a:off x="2912882" y="6134228"/>
            <a:ext cx="5331526" cy="175092"/>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5" name="Tijdelijke aanduiding voor dianummer 4"/>
          <p:cNvSpPr>
            <a:spLocks noGrp="1"/>
          </p:cNvSpPr>
          <p:nvPr>
            <p:ph type="sldNum" sz="quarter" idx="12"/>
          </p:nvPr>
        </p:nvSpPr>
        <p:spPr/>
        <p:txBody>
          <a:bodyPr/>
          <a:lstStyle/>
          <a:p>
            <a:fld id="{73EE6724-4521-4EF8-974D-BA1C7F9CD007}"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192936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pPr>
              <a:defRPr/>
            </a:pPr>
            <a:r>
              <a:rPr lang="en-GB" dirty="0" smtClean="0"/>
              <a:t>Effective risk management and controls</a:t>
            </a:r>
            <a:endParaRPr lang="en-GB" dirty="0"/>
          </a:p>
        </p:txBody>
      </p:sp>
      <p:sp>
        <p:nvSpPr>
          <p:cNvPr id="13315" name="Rectangle 4"/>
          <p:cNvSpPr>
            <a:spLocks noGrp="1" noChangeArrowheads="1"/>
          </p:cNvSpPr>
          <p:nvPr>
            <p:ph idx="1"/>
          </p:nvPr>
        </p:nvSpPr>
        <p:spPr>
          <a:xfrm>
            <a:off x="323528" y="2204864"/>
            <a:ext cx="8333247" cy="3527713"/>
          </a:xfrm>
          <a:noFill/>
        </p:spPr>
        <p:txBody>
          <a:bodyPr>
            <a:noAutofit/>
          </a:bodyPr>
          <a:lstStyle/>
          <a:p>
            <a:pPr eaLnBrk="1" hangingPunct="1">
              <a:lnSpc>
                <a:spcPct val="110000"/>
              </a:lnSpc>
            </a:pPr>
            <a:r>
              <a:rPr lang="en-US" altLang="nl-NL" sz="2400" dirty="0" smtClean="0"/>
              <a:t>To ensure effectiveness, need for more focus on:</a:t>
            </a:r>
            <a:endParaRPr lang="en-US" altLang="ja-JP" sz="2400" dirty="0">
              <a:ea typeface="ＭＳ Ｐゴシック" pitchFamily="34" charset="-128"/>
            </a:endParaRPr>
          </a:p>
          <a:p>
            <a:pPr lvl="1">
              <a:lnSpc>
                <a:spcPct val="110000"/>
              </a:lnSpc>
              <a:buFont typeface="Arial" panose="020B0604020202020204" pitchFamily="34" charset="0"/>
              <a:buChar char="•"/>
            </a:pPr>
            <a:r>
              <a:rPr lang="en-US" altLang="ja-JP" sz="2400" b="0" dirty="0">
                <a:ea typeface="ＭＳ Ｐゴシック" pitchFamily="34" charset="-128"/>
              </a:rPr>
              <a:t>S</a:t>
            </a:r>
            <a:r>
              <a:rPr lang="en-US" altLang="nl-NL" sz="2400" b="0" dirty="0"/>
              <a:t>upervisors: pro-active approach and </a:t>
            </a:r>
            <a:r>
              <a:rPr lang="nl-NL" sz="2400" b="0" dirty="0" err="1"/>
              <a:t>regular</a:t>
            </a:r>
            <a:r>
              <a:rPr lang="nl-NL" sz="2400" b="0" dirty="0"/>
              <a:t>, </a:t>
            </a:r>
            <a:r>
              <a:rPr lang="nl-NL" sz="2400" b="0" dirty="0" err="1"/>
              <a:t>robust</a:t>
            </a:r>
            <a:r>
              <a:rPr lang="nl-NL" sz="2400" b="0" dirty="0"/>
              <a:t> </a:t>
            </a:r>
            <a:r>
              <a:rPr lang="nl-NL" sz="2400" b="0" dirty="0" err="1"/>
              <a:t>and</a:t>
            </a:r>
            <a:r>
              <a:rPr lang="nl-NL" sz="2400" b="0" dirty="0"/>
              <a:t> </a:t>
            </a:r>
            <a:r>
              <a:rPr lang="nl-NL" sz="2400" b="0" dirty="0" err="1"/>
              <a:t>comprehensive</a:t>
            </a:r>
            <a:r>
              <a:rPr lang="nl-NL" sz="2400" b="0" dirty="0"/>
              <a:t> assessments</a:t>
            </a:r>
            <a:r>
              <a:rPr lang="nl-NL" sz="2400" b="0" dirty="0" smtClean="0"/>
              <a:t>.</a:t>
            </a:r>
          </a:p>
          <a:p>
            <a:pPr lvl="1">
              <a:lnSpc>
                <a:spcPct val="110000"/>
              </a:lnSpc>
              <a:buFont typeface="Arial" panose="020B0604020202020204" pitchFamily="34" charset="0"/>
              <a:buChar char="•"/>
            </a:pPr>
            <a:endParaRPr lang="en-GB" altLang="nl-NL" sz="2400" b="0" dirty="0"/>
          </a:p>
          <a:p>
            <a:pPr lvl="1" eaLnBrk="1" hangingPunct="1">
              <a:lnSpc>
                <a:spcPct val="110000"/>
              </a:lnSpc>
              <a:buFont typeface="Arial" panose="020B0604020202020204" pitchFamily="34" charset="0"/>
              <a:buChar char="•"/>
            </a:pPr>
            <a:r>
              <a:rPr lang="en-US" altLang="ja-JP" sz="2400" b="0" dirty="0" smtClean="0">
                <a:ea typeface="ＭＳ Ｐゴシック" pitchFamily="34" charset="-128"/>
              </a:rPr>
              <a:t>People &gt; structures (risk culture)</a:t>
            </a:r>
            <a:br>
              <a:rPr lang="en-US" altLang="ja-JP" sz="2400" b="0" dirty="0" smtClean="0">
                <a:ea typeface="ＭＳ Ｐゴシック" pitchFamily="34" charset="-128"/>
              </a:rPr>
            </a:br>
            <a:endParaRPr lang="en-US" altLang="ja-JP" sz="2400" b="0" dirty="0" smtClean="0">
              <a:ea typeface="ＭＳ Ｐゴシック" pitchFamily="34" charset="-128"/>
            </a:endParaRPr>
          </a:p>
          <a:p>
            <a:pPr lvl="1" eaLnBrk="1" hangingPunct="1">
              <a:lnSpc>
                <a:spcPct val="110000"/>
              </a:lnSpc>
              <a:buFont typeface="Arial" panose="020B0604020202020204" pitchFamily="34" charset="0"/>
              <a:buChar char="•"/>
            </a:pPr>
            <a:r>
              <a:rPr lang="en-US" altLang="ja-JP" sz="2400" b="0" dirty="0" smtClean="0">
                <a:ea typeface="ＭＳ Ｐゴシック" pitchFamily="34" charset="-128"/>
              </a:rPr>
              <a:t>Importance of having independent control functions with sufficient authority and resources </a:t>
            </a:r>
            <a:br>
              <a:rPr lang="en-US" altLang="ja-JP" sz="2400" b="0" dirty="0" smtClean="0">
                <a:ea typeface="ＭＳ Ｐゴシック" pitchFamily="34" charset="-128"/>
              </a:rPr>
            </a:br>
            <a:endParaRPr lang="en-US" altLang="ja-JP" sz="2400" b="0" dirty="0" smtClean="0">
              <a:ea typeface="ＭＳ Ｐゴシック" pitchFamily="34" charset="-128"/>
            </a:endParaRPr>
          </a:p>
        </p:txBody>
      </p:sp>
      <p:sp>
        <p:nvSpPr>
          <p:cNvPr id="2" name="Footer Placeholder 1"/>
          <p:cNvSpPr>
            <a:spLocks noGrp="1"/>
          </p:cNvSpPr>
          <p:nvPr>
            <p:ph type="ftr" sz="quarter" idx="11"/>
          </p:nvPr>
        </p:nvSpPr>
        <p:spPr>
          <a:xfrm>
            <a:off x="2912882" y="6134228"/>
            <a:ext cx="5403534" cy="103084"/>
          </a:xfrm>
        </p:spPr>
        <p:txBody>
          <a:bodyPr/>
          <a:lstStyle/>
          <a:p>
            <a:r>
              <a:rPr lang="en-US" dirty="0" err="1" smtClean="0">
                <a:solidFill>
                  <a:prstClr val="black"/>
                </a:solidFill>
              </a:rPr>
              <a:t>Annick</a:t>
            </a:r>
            <a:r>
              <a:rPr lang="en-US" dirty="0" smtClean="0">
                <a:solidFill>
                  <a:prstClr val="black"/>
                </a:solidFill>
              </a:rPr>
              <a:t> </a:t>
            </a:r>
            <a:r>
              <a:rPr lang="en-US" dirty="0" err="1" smtClean="0">
                <a:solidFill>
                  <a:prstClr val="black"/>
                </a:solidFill>
              </a:rPr>
              <a:t>Teubner</a:t>
            </a:r>
            <a:r>
              <a:rPr lang="en-US" dirty="0" smtClean="0">
                <a:solidFill>
                  <a:prstClr val="black"/>
                </a:solidFill>
              </a:rPr>
              <a:t> - </a:t>
            </a:r>
            <a:r>
              <a:rPr lang="en-US" dirty="0" err="1" smtClean="0">
                <a:solidFill>
                  <a:prstClr val="black"/>
                </a:solidFill>
              </a:rPr>
              <a:t>Assal</a:t>
            </a:r>
            <a:r>
              <a:rPr lang="en-US" dirty="0" smtClean="0">
                <a:solidFill>
                  <a:prstClr val="black"/>
                </a:solidFill>
              </a:rPr>
              <a:t>  Nov 2014 – Risk management and Internal Controls</a:t>
            </a:r>
            <a:endParaRPr lang="nl-NL" dirty="0">
              <a:solidFill>
                <a:prstClr val="black"/>
              </a:solidFill>
            </a:endParaRPr>
          </a:p>
        </p:txBody>
      </p:sp>
      <p:sp>
        <p:nvSpPr>
          <p:cNvPr id="3" name="Slide Number Placeholder 2"/>
          <p:cNvSpPr>
            <a:spLocks noGrp="1"/>
          </p:cNvSpPr>
          <p:nvPr>
            <p:ph type="sldNum" sz="quarter" idx="12"/>
          </p:nvPr>
        </p:nvSpPr>
        <p:spPr/>
        <p:txBody>
          <a:bodyPr/>
          <a:lstStyle/>
          <a:p>
            <a:fld id="{73EE6724-4521-4EF8-974D-BA1C7F9CD007}"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09015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NB Huisstijl Lichte Achtergrond 4x3">
  <a:themeElements>
    <a:clrScheme name="DNB">
      <a:dk1>
        <a:sysClr val="windowText" lastClr="000000"/>
      </a:dk1>
      <a:lt1>
        <a:sysClr val="window" lastClr="FFFFFF"/>
      </a:lt1>
      <a:dk2>
        <a:srgbClr val="44546A"/>
      </a:dk2>
      <a:lt2>
        <a:srgbClr val="E7E6E6"/>
      </a:lt2>
      <a:accent1>
        <a:srgbClr val="2FB5E4"/>
      </a:accent1>
      <a:accent2>
        <a:srgbClr val="162257"/>
      </a:accent2>
      <a:accent3>
        <a:srgbClr val="B8450E"/>
      </a:accent3>
      <a:accent4>
        <a:srgbClr val="9B9000"/>
      </a:accent4>
      <a:accent5>
        <a:srgbClr val="D7CCAF"/>
      </a:accent5>
      <a:accent6>
        <a:srgbClr val="003E3B"/>
      </a:accent6>
      <a:hlink>
        <a:srgbClr val="162257"/>
      </a:hlink>
      <a:folHlink>
        <a:srgbClr val="422335"/>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1.0.5.potx" id="{B270FB89-5B9F-428A-BCB9-6C207FB2C8FE}" vid="{AFFF9D4B-64E8-4DB5-B4AD-056B69DF52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1231</Words>
  <Application>Microsoft Office PowerPoint</Application>
  <PresentationFormat>Presentación en pantalla (4:3)</PresentationFormat>
  <Paragraphs>232</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ＭＳ Ｐゴシック</vt:lpstr>
      <vt:lpstr>Arial</vt:lpstr>
      <vt:lpstr>Calibri</vt:lpstr>
      <vt:lpstr>Verdana</vt:lpstr>
      <vt:lpstr>Wingdings</vt:lpstr>
      <vt:lpstr>DNB Huisstijl Lichte Achtergrond 4x3</vt:lpstr>
      <vt:lpstr>Risk Management and Internal Controls</vt:lpstr>
      <vt:lpstr>Agenda</vt:lpstr>
      <vt:lpstr>Risk management: quantitative and qualitative aspects</vt:lpstr>
      <vt:lpstr>Sound Risk Management and Controls need..</vt:lpstr>
      <vt:lpstr>Control Functions</vt:lpstr>
      <vt:lpstr>Why risk governance and controls matter?</vt:lpstr>
      <vt:lpstr>Trends 2014</vt:lpstr>
      <vt:lpstr>Trends 2014</vt:lpstr>
      <vt:lpstr>Effective risk management and controls</vt:lpstr>
      <vt:lpstr>Risk Governance and Controls within a group</vt:lpstr>
      <vt:lpstr>Centralised model </vt:lpstr>
      <vt:lpstr>Decentralised model </vt:lpstr>
      <vt:lpstr>Challenges in a centralised group</vt:lpstr>
      <vt:lpstr>Challenges in a decentralised group</vt:lpstr>
      <vt:lpstr>Risk management and compliance: some practices to address challenges</vt:lpstr>
      <vt:lpstr>Control Functions: some practices to address challenges</vt:lpstr>
      <vt:lpstr>Risk Governance and Controls within a group</vt:lpstr>
      <vt:lpstr>Thank you for listening and contributing. Any questions?</vt:lpstr>
      <vt:lpstr>Annex ICP 8 and Standards</vt:lpstr>
      <vt:lpstr>ICP 8 Risk Management and Internal Controls</vt:lpstr>
      <vt:lpstr>Systems for risk management and internal controls, including Control functions</vt:lpstr>
      <vt:lpstr>Control Functions</vt:lpstr>
      <vt:lpstr>Outsourcing </vt:lpstr>
    </vt:vector>
  </TitlesOfParts>
  <Company>De Nederlandsche Bank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ICP 8</dc:title>
  <dc:creator>Teubner, mw. A.M.M.</dc:creator>
  <cp:lastModifiedBy>Lucy Medina</cp:lastModifiedBy>
  <cp:revision>66</cp:revision>
  <cp:lastPrinted>2014-11-17T14:49:57Z</cp:lastPrinted>
  <dcterms:created xsi:type="dcterms:W3CDTF">2014-11-09T16:49:05Z</dcterms:created>
  <dcterms:modified xsi:type="dcterms:W3CDTF">2014-11-17T14:57:19Z</dcterms:modified>
</cp:coreProperties>
</file>