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handoutMasterIdLst>
    <p:handoutMasterId r:id="rId20"/>
  </p:handoutMasterIdLst>
  <p:sldIdLst>
    <p:sldId id="271" r:id="rId2"/>
    <p:sldId id="272" r:id="rId3"/>
    <p:sldId id="273" r:id="rId4"/>
    <p:sldId id="274" r:id="rId5"/>
    <p:sldId id="275" r:id="rId6"/>
    <p:sldId id="276" r:id="rId7"/>
    <p:sldId id="266" r:id="rId8"/>
    <p:sldId id="267" r:id="rId9"/>
    <p:sldId id="268" r:id="rId10"/>
    <p:sldId id="269" r:id="rId11"/>
    <p:sldId id="259" r:id="rId12"/>
    <p:sldId id="260" r:id="rId13"/>
    <p:sldId id="261" r:id="rId14"/>
    <p:sldId id="262" r:id="rId15"/>
    <p:sldId id="263" r:id="rId16"/>
    <p:sldId id="264" r:id="rId17"/>
    <p:sldId id="270" r:id="rId18"/>
  </p:sldIdLst>
  <p:sldSz cx="9144000" cy="6858000" type="screen4x3"/>
  <p:notesSz cx="6662738" cy="9926638"/>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09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30" autoAdjust="0"/>
  </p:normalViewPr>
  <p:slideViewPr>
    <p:cSldViewPr>
      <p:cViewPr varScale="1">
        <p:scale>
          <a:sx n="89" d="100"/>
          <a:sy n="89" d="100"/>
        </p:scale>
        <p:origin x="2166" y="90"/>
      </p:cViewPr>
      <p:guideLst>
        <p:guide orient="horz" pos="2160"/>
        <p:guide pos="2880"/>
      </p:guideLst>
    </p:cSldViewPr>
  </p:slideViewPr>
  <p:notesTextViewPr>
    <p:cViewPr>
      <p:scale>
        <a:sx n="100" d="100"/>
        <a:sy n="100" d="100"/>
      </p:scale>
      <p:origin x="0" y="0"/>
    </p:cViewPr>
  </p:notesTextViewPr>
  <p:notesViewPr>
    <p:cSldViewPr>
      <p:cViewPr>
        <p:scale>
          <a:sx n="73" d="100"/>
          <a:sy n="73" d="100"/>
        </p:scale>
        <p:origin x="-2352" y="1212"/>
      </p:cViewPr>
      <p:guideLst>
        <p:guide orient="horz" pos="3127"/>
        <p:guide pos="209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2"/>
            <a:ext cx="2887476"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4" tIns="48322" rIns="96644" bIns="48322" numCol="1" anchor="t" anchorCtr="0" compatLnSpc="1">
            <a:prstTxWarp prst="textNoShape">
              <a:avLst/>
            </a:prstTxWarp>
          </a:bodyPr>
          <a:lstStyle>
            <a:lvl1pPr defTabSz="966698">
              <a:defRPr sz="1200"/>
            </a:lvl1pPr>
          </a:lstStyle>
          <a:p>
            <a:endParaRPr lang="en-US"/>
          </a:p>
        </p:txBody>
      </p:sp>
      <p:sp>
        <p:nvSpPr>
          <p:cNvPr id="7171" name="Rectangle 3"/>
          <p:cNvSpPr>
            <a:spLocks noGrp="1" noChangeArrowheads="1"/>
          </p:cNvSpPr>
          <p:nvPr>
            <p:ph type="dt" sz="quarter" idx="1"/>
          </p:nvPr>
        </p:nvSpPr>
        <p:spPr bwMode="auto">
          <a:xfrm>
            <a:off x="3773816" y="2"/>
            <a:ext cx="2887476"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4" tIns="48322" rIns="96644" bIns="48322" numCol="1" anchor="t" anchorCtr="0" compatLnSpc="1">
            <a:prstTxWarp prst="textNoShape">
              <a:avLst/>
            </a:prstTxWarp>
          </a:bodyPr>
          <a:lstStyle>
            <a:lvl1pPr algn="r" defTabSz="966698">
              <a:defRPr sz="1200"/>
            </a:lvl1pPr>
          </a:lstStyle>
          <a:p>
            <a:endParaRPr lang="en-US"/>
          </a:p>
        </p:txBody>
      </p:sp>
      <p:sp>
        <p:nvSpPr>
          <p:cNvPr id="7172" name="Rectangle 4"/>
          <p:cNvSpPr>
            <a:spLocks noGrp="1" noChangeArrowheads="1"/>
          </p:cNvSpPr>
          <p:nvPr>
            <p:ph type="ftr" sz="quarter" idx="2"/>
          </p:nvPr>
        </p:nvSpPr>
        <p:spPr bwMode="auto">
          <a:xfrm>
            <a:off x="0" y="9427682"/>
            <a:ext cx="5413475"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4" tIns="48322" rIns="96644" bIns="48322" numCol="1" anchor="b" anchorCtr="0" compatLnSpc="1">
            <a:prstTxWarp prst="textNoShape">
              <a:avLst/>
            </a:prstTxWarp>
          </a:bodyPr>
          <a:lstStyle>
            <a:lvl1pPr defTabSz="966698">
              <a:defRPr sz="1200"/>
            </a:lvl1pPr>
          </a:lstStyle>
          <a:p>
            <a:r>
              <a:rPr lang="en-US" smtClean="0"/>
              <a:t>© 2012 National Association of Insurance Commissioners  All Rights Reserved</a:t>
            </a:r>
            <a:endParaRPr lang="en-US" dirty="0"/>
          </a:p>
        </p:txBody>
      </p:sp>
      <p:sp>
        <p:nvSpPr>
          <p:cNvPr id="7173" name="Rectangle 5"/>
          <p:cNvSpPr>
            <a:spLocks noGrp="1" noChangeArrowheads="1"/>
          </p:cNvSpPr>
          <p:nvPr>
            <p:ph type="sldNum" sz="quarter" idx="3"/>
          </p:nvPr>
        </p:nvSpPr>
        <p:spPr bwMode="auto">
          <a:xfrm>
            <a:off x="5721455" y="9427682"/>
            <a:ext cx="939839"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44" tIns="48322" rIns="96644" bIns="48322" numCol="1" anchor="b" anchorCtr="0" compatLnSpc="1">
            <a:prstTxWarp prst="textNoShape">
              <a:avLst/>
            </a:prstTxWarp>
          </a:bodyPr>
          <a:lstStyle>
            <a:lvl1pPr algn="r" defTabSz="966698">
              <a:defRPr sz="1200"/>
            </a:lvl1pPr>
          </a:lstStyle>
          <a:p>
            <a:fld id="{5DD0BEC8-9194-4908-B556-242959CD9476}" type="slidenum">
              <a:rPr lang="en-US"/>
              <a:pPr/>
              <a:t>‹Nº›</a:t>
            </a:fld>
            <a:endParaRPr lang="en-US"/>
          </a:p>
        </p:txBody>
      </p:sp>
    </p:spTree>
    <p:extLst>
      <p:ext uri="{BB962C8B-B14F-4D97-AF65-F5344CB8AC3E}">
        <p14:creationId xmlns:p14="http://schemas.microsoft.com/office/powerpoint/2010/main" val="2020348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2"/>
            <a:ext cx="2887476"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defTabSz="947650">
              <a:defRPr sz="1200"/>
            </a:lvl1pPr>
          </a:lstStyle>
          <a:p>
            <a:endParaRPr lang="en-US"/>
          </a:p>
        </p:txBody>
      </p:sp>
      <p:sp>
        <p:nvSpPr>
          <p:cNvPr id="14339" name="Rectangle 3"/>
          <p:cNvSpPr>
            <a:spLocks noGrp="1" noChangeArrowheads="1"/>
          </p:cNvSpPr>
          <p:nvPr>
            <p:ph type="dt" idx="1"/>
          </p:nvPr>
        </p:nvSpPr>
        <p:spPr bwMode="auto">
          <a:xfrm>
            <a:off x="3773816" y="2"/>
            <a:ext cx="2887476"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lvl1pPr algn="r" defTabSz="947650">
              <a:defRPr sz="1200"/>
            </a:lvl1pPr>
          </a:lstStyle>
          <a:p>
            <a:endParaRPr lang="en-US"/>
          </a:p>
        </p:txBody>
      </p:sp>
      <p:sp>
        <p:nvSpPr>
          <p:cNvPr id="14340" name="Rectangle 4"/>
          <p:cNvSpPr>
            <a:spLocks noGrp="1" noRot="1" noChangeAspect="1" noChangeArrowheads="1" noTextEdit="1"/>
          </p:cNvSpPr>
          <p:nvPr>
            <p:ph type="sldImg" idx="2"/>
          </p:nvPr>
        </p:nvSpPr>
        <p:spPr bwMode="auto">
          <a:xfrm>
            <a:off x="850900" y="742950"/>
            <a:ext cx="4960938" cy="37226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666565" y="4715483"/>
            <a:ext cx="5329612" cy="4467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9427682"/>
            <a:ext cx="4025404"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defTabSz="947650">
              <a:defRPr sz="1200"/>
            </a:lvl1pPr>
          </a:lstStyle>
          <a:p>
            <a:r>
              <a:rPr lang="en-US" smtClean="0"/>
              <a:t>© 2012 National Association of Insurance Commissioners  All Rights Reserved</a:t>
            </a:r>
            <a:endParaRPr lang="en-US" dirty="0"/>
          </a:p>
        </p:txBody>
      </p:sp>
      <p:sp>
        <p:nvSpPr>
          <p:cNvPr id="14343" name="Rectangle 7"/>
          <p:cNvSpPr>
            <a:spLocks noGrp="1" noChangeArrowheads="1"/>
          </p:cNvSpPr>
          <p:nvPr>
            <p:ph type="sldNum" sz="quarter" idx="5"/>
          </p:nvPr>
        </p:nvSpPr>
        <p:spPr bwMode="auto">
          <a:xfrm>
            <a:off x="3773816" y="9427682"/>
            <a:ext cx="2887476" cy="49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42" tIns="47421" rIns="94842" bIns="47421" numCol="1" anchor="b" anchorCtr="0" compatLnSpc="1">
            <a:prstTxWarp prst="textNoShape">
              <a:avLst/>
            </a:prstTxWarp>
          </a:bodyPr>
          <a:lstStyle>
            <a:lvl1pPr algn="r" defTabSz="947650">
              <a:defRPr sz="1200"/>
            </a:lvl1pPr>
          </a:lstStyle>
          <a:p>
            <a:fld id="{CBB6EB2D-7C86-4F21-8E17-C64A4EAABA40}" type="slidenum">
              <a:rPr lang="en-US"/>
              <a:pPr/>
              <a:t>‹Nº›</a:t>
            </a:fld>
            <a:endParaRPr lang="en-US"/>
          </a:p>
        </p:txBody>
      </p:sp>
    </p:spTree>
    <p:extLst>
      <p:ext uri="{BB962C8B-B14F-4D97-AF65-F5344CB8AC3E}">
        <p14:creationId xmlns:p14="http://schemas.microsoft.com/office/powerpoint/2010/main" val="263748744"/>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Financial markets are global in scope and, therefore, weaknesses in international cooperation and information exchange can undermine the efforts of regulatory and supervisory authorities to ensure that laws and regulations are followed and that the global operations of the financial institutions for which they have responsibility are adequately supervised.</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Cooperation and information exchange amongst financial supervisors and regulators are essential for effective oversight in an integrated financial system.</a:t>
            </a:r>
          </a:p>
          <a:p>
            <a:endParaRPr lang="en-US" sz="1200" b="0" i="0" u="none" strike="noStrike" kern="1200" baseline="0" dirty="0" smtClean="0">
              <a:solidFill>
                <a:schemeClr val="tx1"/>
              </a:solidFill>
              <a:latin typeface="Arial" charset="0"/>
              <a:ea typeface="+mn-ea"/>
              <a:cs typeface="+mn-cs"/>
            </a:endParaRPr>
          </a:p>
          <a:p>
            <a:r>
              <a:rPr lang="en-US" dirty="0" smtClean="0"/>
              <a:t>When information is lacking concerning a jurisdiction's adherence to international standards in this area then this creates doubt about authorities' ability to obtain information from that</a:t>
            </a:r>
            <a:r>
              <a:rPr lang="en-US" baseline="0" dirty="0" smtClean="0"/>
              <a:t> other country </a:t>
            </a:r>
            <a:r>
              <a:rPr lang="en-US" dirty="0" smtClean="0"/>
              <a:t>concerning financial entities established in, or financial transactions relating to, that jurisdiction.</a:t>
            </a:r>
            <a:endParaRPr lang="en-US" sz="1200" b="0" i="0" u="none" strike="noStrike" kern="1200" baseline="0" dirty="0" smtClean="0">
              <a:solidFill>
                <a:schemeClr val="tx1"/>
              </a:solidFill>
              <a:latin typeface="Arial" charset="0"/>
              <a:ea typeface="+mn-ea"/>
              <a:cs typeface="+mn-cs"/>
            </a:endParaRPr>
          </a:p>
          <a:p>
            <a:endParaRPr lang="en-US" sz="1200" b="0" i="0" u="none" strike="noStrike" kern="1200" baseline="0" dirty="0" smtClean="0">
              <a:solidFill>
                <a:schemeClr val="tx1"/>
              </a:solidFill>
              <a:latin typeface="Arial" charset="0"/>
              <a:ea typeface="+mn-ea"/>
              <a:cs typeface="+mn-cs"/>
            </a:endParaRPr>
          </a:p>
          <a:p>
            <a:endParaRPr lang="en-US" dirty="0"/>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2</a:t>
            </a:fld>
            <a:endParaRPr lang="en-US"/>
          </a:p>
        </p:txBody>
      </p:sp>
    </p:spTree>
    <p:extLst>
      <p:ext uri="{BB962C8B-B14F-4D97-AF65-F5344CB8AC3E}">
        <p14:creationId xmlns:p14="http://schemas.microsoft.com/office/powerpoint/2010/main" val="221380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8"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dirty="0" smtClean="0"/>
              <a:t>In wake of financial crisis, the FSF</a:t>
            </a:r>
            <a:r>
              <a:rPr lang="en-US" baseline="0" dirty="0" smtClean="0"/>
              <a:t> (now FSB) issued a report in April 2008 to the G7 Finance Ministers and central bank governors entitled “</a:t>
            </a:r>
            <a:r>
              <a:rPr lang="en-US" b="1" baseline="0" dirty="0" smtClean="0"/>
              <a:t>Enhancing Market and Institutional Resilience</a:t>
            </a:r>
            <a:r>
              <a:rPr lang="en-US" baseline="0" dirty="0" smtClean="0"/>
              <a:t>” setting out a comprehensive set of recommendations on weaknesses in the financial system at the root of the financial crisis and the various actions needed for strengthening the global financial system. One recommendation for enhancing market and institutional resilience going forward was the expanded use of supervisory colleges for certain global financial institutions. The goal was to identify gaps in the international regulatory structure and find a way for those gaps to be addressed to prevent  future crisis and manage current ones and one way of doing that was operationalizing a new supervisory tool- supervisory colleges. </a:t>
            </a:r>
          </a:p>
          <a:p>
            <a:pPr>
              <a:buFont typeface="Arial" pitchFamily="34" charset="0"/>
              <a:buNone/>
            </a:pPr>
            <a:endParaRPr lang="en-US" baseline="0" dirty="0" smtClean="0"/>
          </a:p>
          <a:p>
            <a:pPr>
              <a:buFont typeface="Arial" pitchFamily="34" charset="0"/>
              <a:buChar char="•"/>
            </a:pPr>
            <a:r>
              <a:rPr lang="en-US" b="1" baseline="0" dirty="0" smtClean="0"/>
              <a:t>FSAP</a:t>
            </a:r>
            <a:r>
              <a:rPr lang="en-US" baseline="0" dirty="0" smtClean="0"/>
              <a:t> -</a:t>
            </a:r>
            <a:r>
              <a:rPr lang="en-US" sz="1200" kern="1200" dirty="0" smtClean="0">
                <a:solidFill>
                  <a:schemeClr val="tx1"/>
                </a:solidFill>
                <a:effectLst>
                  <a:outerShdw blurRad="50800" dist="38100" algn="tr" rotWithShape="0">
                    <a:prstClr val="black">
                      <a:alpha val="40000"/>
                    </a:prstClr>
                  </a:outerShdw>
                </a:effectLst>
                <a:latin typeface="Arial" charset="0"/>
                <a:ea typeface="+mn-ea"/>
                <a:cs typeface="+mn-cs"/>
              </a:rPr>
              <a:t>Under the FSAP Review conducted in 2010, the following recommendations were made: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outerShdw blurRad="50800" dist="38100" algn="tr" rotWithShape="0">
                    <a:prstClr val="black">
                      <a:alpha val="40000"/>
                    </a:prstClr>
                  </a:outerShdw>
                </a:effectLst>
                <a:latin typeface="Arial" charset="0"/>
                <a:ea typeface="+mn-ea"/>
                <a:cs typeface="+mn-cs"/>
              </a:rPr>
              <a:t>ensure that colleges of supervisors for the U.S. groups with major international operations are established and functioning effectively – and led by U.S. regulators with appropriate insurance expertise. Since then S</a:t>
            </a:r>
            <a:r>
              <a:rPr lang="en-US" sz="1200" kern="1200" dirty="0" smtClean="0">
                <a:solidFill>
                  <a:schemeClr val="tx1"/>
                </a:solidFill>
                <a:effectLst/>
                <a:latin typeface="Arial" charset="0"/>
                <a:ea typeface="+mn-ea"/>
                <a:cs typeface="+mn-cs"/>
              </a:rPr>
              <a:t>tate insurance regulators have organized supervisory colleges for every U.S. insurer meeting the current definition of an IAIG developed by the IAIS</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Additionally, state regulators have participated in numerous supervisory colleges hosted by other jurisdictions subject to the appropriate confidentiality provisions as determined by the college</a:t>
            </a:r>
          </a:p>
          <a:p>
            <a:pPr lvl="0"/>
            <a:r>
              <a:rPr lang="en-US" sz="1200" kern="1200" dirty="0" smtClean="0">
                <a:solidFill>
                  <a:schemeClr val="tx1"/>
                </a:solidFill>
                <a:effectLst/>
                <a:latin typeface="Arial" charset="0"/>
                <a:ea typeface="+mn-ea"/>
                <a:cs typeface="+mn-cs"/>
              </a:rPr>
              <a:t>Revisions to the NAIC’s Model Holding Company Act and accompanying regulation include the concept of supervisory colleges</a:t>
            </a:r>
          </a:p>
          <a:p>
            <a:pPr lvl="1"/>
            <a:r>
              <a:rPr lang="en-US" sz="1200" kern="1200" dirty="0" smtClean="0">
                <a:solidFill>
                  <a:schemeClr val="tx1"/>
                </a:solidFill>
                <a:effectLst/>
                <a:latin typeface="Arial" charset="0"/>
                <a:ea typeface="+mn-ea"/>
                <a:cs typeface="+mn-cs"/>
              </a:rPr>
              <a:t>Currently, 38 states have adopted revisions to the Model Holding Company Act</a:t>
            </a:r>
            <a:endParaRPr lang="en-US" sz="1200" kern="1200" dirty="0">
              <a:solidFill>
                <a:schemeClr val="tx1"/>
              </a:solidFill>
              <a:effectLst/>
              <a:latin typeface="Arial" charset="0"/>
              <a:ea typeface="+mn-ea"/>
              <a:cs typeface="+mn-cs"/>
            </a:endParaRPr>
          </a:p>
          <a:p>
            <a:pPr lvl="1"/>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successful operation of supervisory colleges raises unique and significant challenges, as regulators around the world attempt to develop a common understanding of the overall group-wide risk profile. </a:t>
            </a:r>
            <a:r>
              <a:rPr lang="en-US" sz="1200" b="0" i="0" u="none" strike="noStrike" kern="1200" baseline="0" dirty="0" smtClean="0">
                <a:solidFill>
                  <a:schemeClr val="tx1"/>
                </a:solidFill>
                <a:latin typeface="Arial" charset="0"/>
                <a:ea typeface="+mn-ea"/>
                <a:cs typeface="+mn-cs"/>
              </a:rPr>
              <a:t>International standards and guidelines for Supervisory Colleges are set out in the IAIS Insurance Core Principles, Standards and Guidelines. Under further conditions additional requirements for Internationally Active Insurance Groups (IAIGs) or Global Systemically Important Insurers (G-SIIs) may be or become relevant.</a:t>
            </a:r>
          </a:p>
          <a:p>
            <a:endParaRPr lang="en-US" sz="1200" b="0" i="0" u="none" strike="noStrike" kern="1200" baseline="0" dirty="0" smtClean="0">
              <a:solidFill>
                <a:schemeClr val="tx1"/>
              </a:solidFill>
              <a:effectLst/>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Supervisory Colleges, however, do not affect the legal rights and responsibilities of the insurance regulatory authorities involved in the Supervisory College, as they continue to be subject to their existing legal regulatory framework.</a:t>
            </a:r>
            <a:endParaRPr lang="en-US" sz="1200" kern="1200" dirty="0" smtClean="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49DCF12C-734D-4936-A449-1B78D88B47EF}" type="slidenum">
              <a:rPr lang="en-US" smtClean="0"/>
              <a:t>11</a:t>
            </a:fld>
            <a:endParaRPr lang="en-US" dirty="0"/>
          </a:p>
        </p:txBody>
      </p:sp>
    </p:spTree>
    <p:extLst>
      <p:ext uri="{BB962C8B-B14F-4D97-AF65-F5344CB8AC3E}">
        <p14:creationId xmlns:p14="http://schemas.microsoft.com/office/powerpoint/2010/main" val="2873306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US" sz="1200" kern="1200" dirty="0" smtClean="0">
                <a:solidFill>
                  <a:schemeClr val="tx1"/>
                </a:solidFill>
                <a:effectLst/>
                <a:latin typeface="Arial" charset="0"/>
                <a:ea typeface="+mn-ea"/>
                <a:cs typeface="+mn-cs"/>
              </a:rPr>
              <a:t>The overarching goals of an international supervisory college are quite similar to the lead state approach that has been practiced in the U.S. for many years</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Given the different legal frameworks, backgrounds, outlooks, and expectations of members of a supervisory college, a terms-of-reference document or coordination/cooperation agreement is generally agreed upon by the supervisory college members</a:t>
            </a:r>
          </a:p>
          <a:p>
            <a:pPr lvl="0"/>
            <a:endParaRPr lang="en-US" sz="1200" kern="1200" dirty="0" smtClean="0">
              <a:solidFill>
                <a:schemeClr val="tx1"/>
              </a:solidFill>
              <a:effectLst/>
              <a:latin typeface="Arial" charset="0"/>
              <a:ea typeface="+mn-ea"/>
              <a:cs typeface="+mn-cs"/>
            </a:endParaRPr>
          </a:p>
          <a:p>
            <a:pPr lvl="1"/>
            <a:r>
              <a:rPr lang="en-US" sz="1200" kern="1200" dirty="0" smtClean="0">
                <a:solidFill>
                  <a:schemeClr val="tx1"/>
                </a:solidFill>
                <a:effectLst/>
                <a:latin typeface="Arial" charset="0"/>
                <a:ea typeface="+mn-ea"/>
                <a:cs typeface="+mn-cs"/>
              </a:rPr>
              <a:t>This document serves as defining the expectations of the members of the purpose of the college and can include: clarification on group membership, clarity on who is the lead supervisor(s) and their respective role and responsibilities, scope of activities, agreement on frequency and location of meetings, and whether there will be regional colleges or subgroups</a:t>
            </a:r>
          </a:p>
          <a:p>
            <a:pPr lvl="1"/>
            <a:endParaRPr lang="en-US" sz="1200" kern="1200" dirty="0" smtClean="0">
              <a:solidFill>
                <a:schemeClr val="tx1"/>
              </a:solidFill>
              <a:effectLst/>
              <a:latin typeface="Arial" charset="0"/>
              <a:ea typeface="+mn-ea"/>
              <a:cs typeface="+mn-cs"/>
            </a:endParaRPr>
          </a:p>
          <a:p>
            <a:pPr lvl="1"/>
            <a:r>
              <a:rPr lang="en-US" sz="1200" kern="1200" dirty="0" smtClean="0">
                <a:solidFill>
                  <a:schemeClr val="tx1"/>
                </a:solidFill>
                <a:effectLst/>
                <a:latin typeface="Arial" charset="0"/>
                <a:ea typeface="+mn-ea"/>
                <a:cs typeface="+mn-cs"/>
              </a:rPr>
              <a:t>Relevant terms of reference or coordination/cooperation agreement for a supervisory college will generally include the means by which the regulators will share information and communicate with each other </a:t>
            </a:r>
          </a:p>
          <a:p>
            <a:pPr lvl="1"/>
            <a:endParaRPr lang="en-US" sz="1200" kern="1200" dirty="0" smtClean="0">
              <a:solidFill>
                <a:schemeClr val="tx1"/>
              </a:solidFill>
              <a:effectLst/>
              <a:latin typeface="Arial" charset="0"/>
              <a:ea typeface="+mn-ea"/>
              <a:cs typeface="+mn-cs"/>
            </a:endParaRPr>
          </a:p>
          <a:p>
            <a:pPr lvl="1"/>
            <a:r>
              <a:rPr lang="en-US" sz="1200" kern="1200" dirty="0" smtClean="0">
                <a:solidFill>
                  <a:schemeClr val="tx1"/>
                </a:solidFill>
                <a:effectLst/>
                <a:latin typeface="Arial" charset="0"/>
                <a:ea typeface="+mn-ea"/>
                <a:cs typeface="+mn-cs"/>
              </a:rPr>
              <a:t>Coordination arrangement may also include the processes and procedures by which a comprehensive assessment of the group is undertaken</a:t>
            </a:r>
          </a:p>
          <a:p>
            <a:pPr lvl="1"/>
            <a:endParaRPr lang="en-US" sz="1200" kern="1200" dirty="0" smtClean="0">
              <a:solidFill>
                <a:schemeClr val="tx1"/>
              </a:solidFill>
              <a:effectLst/>
              <a:latin typeface="Arial" charset="0"/>
              <a:ea typeface="+mn-ea"/>
              <a:cs typeface="+mn-cs"/>
            </a:endParaRP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b="1" u="sng" baseline="0" dirty="0" smtClean="0"/>
              <a:t>Coordinated Supervisory Activities </a:t>
            </a:r>
            <a:r>
              <a:rPr lang="en-US" baseline="0" dirty="0" smtClean="0"/>
              <a:t>(may include for example Joint Inspections where relevant and if agreed to in the Terms of Reference by all members)</a:t>
            </a:r>
          </a:p>
          <a:p>
            <a:pPr marL="457200" marR="0" lvl="1" indent="0" algn="l" defTabSz="914400" rtl="0" eaLnBrk="1" fontAlgn="base" latinLnBrk="0" hangingPunct="1">
              <a:lnSpc>
                <a:spcPct val="100000"/>
              </a:lnSpc>
              <a:spcBef>
                <a:spcPct val="30000"/>
              </a:spcBef>
              <a:spcAft>
                <a:spcPct val="0"/>
              </a:spcAft>
              <a:buClrTx/>
              <a:buSzTx/>
              <a:buFontTx/>
              <a:buNone/>
              <a:tabLst/>
              <a:defRPr/>
            </a:pPr>
            <a:endParaRPr lang="en-US" b="1" u="sng" baseline="0" dirty="0" smtClean="0"/>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US" b="1" u="sng" baseline="0" dirty="0" smtClean="0"/>
              <a:t>Role in Crisis Management</a:t>
            </a:r>
            <a:r>
              <a:rPr lang="en-US" baseline="0" dirty="0" smtClean="0"/>
              <a:t>- The NAIC’s Holding Company and Supervisory College Best Practices Document states that “ a supervisory college is a commitment towards cooperation in making advanced preparations for dealing with financial crisis events and in managing crisis. A supervisory college further encourages a company’s identification and implementation of contingency plans and procedures. A supervisory college allows its regulatory member participants to better understand the differing approaches which are utilized by each participant in their attempts to regulate matters…..[this can] assist in avoiding undue concerns and or unwarranted emphasis on unnecessary items and helps focus attention in a more timely and effectively manner if a crisis should occur”</a:t>
            </a:r>
            <a:endParaRPr lang="en-US" dirty="0" smtClean="0"/>
          </a:p>
          <a:p>
            <a:pPr lvl="1"/>
            <a:endParaRPr lang="en-US" sz="1200" kern="1200" dirty="0" smtClean="0">
              <a:solidFill>
                <a:schemeClr val="tx1"/>
              </a:solidFill>
              <a:effectLst/>
              <a:latin typeface="Arial" charset="0"/>
              <a:ea typeface="+mn-ea"/>
              <a:cs typeface="+mn-cs"/>
            </a:endParaRP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49DCF12C-734D-4936-A449-1B78D88B47EF}" type="slidenum">
              <a:rPr lang="en-US" smtClean="0"/>
              <a:t>12</a:t>
            </a:fld>
            <a:endParaRPr lang="en-US" dirty="0"/>
          </a:p>
        </p:txBody>
      </p:sp>
    </p:spTree>
    <p:extLst>
      <p:ext uri="{BB962C8B-B14F-4D97-AF65-F5344CB8AC3E}">
        <p14:creationId xmlns:p14="http://schemas.microsoft.com/office/powerpoint/2010/main" val="3306825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baseline="0" dirty="0" smtClean="0"/>
              <a:t>For international regulators requesting US participation in a college, the NAIC has developed a web based program the </a:t>
            </a:r>
            <a:r>
              <a:rPr lang="en-US" b="1" baseline="0" dirty="0" smtClean="0"/>
              <a:t>International Supervisory Colleges Request Form </a:t>
            </a:r>
            <a:r>
              <a:rPr lang="en-US" b="0" baseline="0" dirty="0" smtClean="0"/>
              <a:t>(located on the NAIC website front page) </a:t>
            </a:r>
            <a:r>
              <a:rPr lang="en-US" baseline="0" dirty="0" smtClean="0"/>
              <a:t>to allow a regulator from a foreign jurisdiction to submit information about a college so the tool can notify the applicable lead state regulator who will then coordinate participation at the college. The NAIC believes that this tool will help further coordinate appropriate US state participation in global colleges.</a:t>
            </a:r>
          </a:p>
          <a:p>
            <a:pPr>
              <a:buFont typeface="Arial" pitchFamily="34" charset="0"/>
              <a:buNone/>
            </a:pPr>
            <a:endParaRPr lang="en-US" dirty="0" smtClean="0"/>
          </a:p>
          <a:p>
            <a:pPr>
              <a:buFont typeface="Arial" pitchFamily="34" charset="0"/>
              <a:buChar char="•"/>
            </a:pPr>
            <a:r>
              <a:rPr lang="en-US" dirty="0" smtClean="0"/>
              <a:t>The NAIC drafted</a:t>
            </a:r>
            <a:r>
              <a:rPr lang="en-US" baseline="0" dirty="0" smtClean="0"/>
              <a:t> </a:t>
            </a:r>
            <a:r>
              <a:rPr lang="en-US" b="1" baseline="0" dirty="0" smtClean="0"/>
              <a:t>Supervisory Colleges Best Practices </a:t>
            </a:r>
            <a:r>
              <a:rPr lang="en-US" baseline="0" dirty="0" smtClean="0"/>
              <a:t>document that includes </a:t>
            </a:r>
            <a:r>
              <a:rPr lang="en-US" u="sng" baseline="0" dirty="0" smtClean="0"/>
              <a:t>standards for participating in international supervisory colleges</a:t>
            </a:r>
            <a:r>
              <a:rPr lang="en-US" u="none" baseline="0" dirty="0" smtClean="0"/>
              <a:t> (less on convening supervisory colleges as this is still work in progress). </a:t>
            </a:r>
            <a:r>
              <a:rPr lang="en-US" baseline="0" dirty="0" smtClean="0"/>
              <a:t>These best practices build upon the IAIS Guidance Paper on the Use of Supervisory Colleges and Group Wide Supervision which the Group Solvency Issues (EX) Working Group of the Solvency Modernization Initiatives (EX) Task Force endorsed as guidance in 2009.</a:t>
            </a:r>
          </a:p>
          <a:p>
            <a:pPr>
              <a:buFont typeface="Arial" pitchFamily="34" charset="0"/>
              <a:buChar char="•"/>
            </a:pPr>
            <a:endParaRPr lang="en-US" dirty="0" smtClean="0"/>
          </a:p>
          <a:p>
            <a:r>
              <a:rPr lang="en-US" dirty="0" smtClean="0"/>
              <a:t>The IAIS Supervisory Colleges Application paper</a:t>
            </a:r>
            <a:r>
              <a:rPr lang="en-US" baseline="0" dirty="0" smtClean="0"/>
              <a:t> which was just approved </a:t>
            </a:r>
            <a:r>
              <a:rPr lang="en-US" sz="1200" b="1" i="0" u="none" strike="noStrike" kern="1200" baseline="0" dirty="0" smtClean="0">
                <a:solidFill>
                  <a:schemeClr val="tx1"/>
                </a:solidFill>
                <a:latin typeface="Arial" charset="0"/>
                <a:ea typeface="+mn-ea"/>
                <a:cs typeface="+mn-cs"/>
              </a:rPr>
              <a:t>provides best practices and examples </a:t>
            </a:r>
            <a:r>
              <a:rPr lang="en-US" sz="1200" b="0" i="0" u="none" strike="noStrike" kern="1200" baseline="0" dirty="0" smtClean="0">
                <a:solidFill>
                  <a:schemeClr val="tx1"/>
                </a:solidFill>
                <a:latin typeface="Arial" charset="0"/>
                <a:ea typeface="+mn-ea"/>
                <a:cs typeface="+mn-cs"/>
              </a:rPr>
              <a:t>throughout all phases of the College process. This includes additional</a:t>
            </a:r>
          </a:p>
          <a:p>
            <a:r>
              <a:rPr lang="en-US" sz="1200" b="0" i="0" u="none" strike="noStrike" kern="1200" baseline="0" dirty="0" smtClean="0">
                <a:solidFill>
                  <a:schemeClr val="tx1"/>
                </a:solidFill>
                <a:latin typeface="Arial" charset="0"/>
                <a:ea typeface="+mn-ea"/>
                <a:cs typeface="+mn-cs"/>
              </a:rPr>
              <a:t>consideration/information/material, including actual examples or case studies pertaining to the areas covered by the supervisory material for the practical application of the principles and standards, or where interpretation and implementation of the principles and standards may pose challenges to some supervisors.</a:t>
            </a:r>
            <a:endParaRPr lang="en-US" dirty="0"/>
          </a:p>
        </p:txBody>
      </p:sp>
      <p:sp>
        <p:nvSpPr>
          <p:cNvPr id="4" name="Slide Number Placeholder 3"/>
          <p:cNvSpPr>
            <a:spLocks noGrp="1"/>
          </p:cNvSpPr>
          <p:nvPr>
            <p:ph type="sldNum" sz="quarter" idx="10"/>
          </p:nvPr>
        </p:nvSpPr>
        <p:spPr/>
        <p:txBody>
          <a:bodyPr/>
          <a:lstStyle/>
          <a:p>
            <a:fld id="{49DCF12C-734D-4936-A449-1B78D88B47EF}" type="slidenum">
              <a:rPr lang="en-US" smtClean="0"/>
              <a:t>13</a:t>
            </a:fld>
            <a:endParaRPr lang="en-US" dirty="0"/>
          </a:p>
        </p:txBody>
      </p:sp>
    </p:spTree>
    <p:extLst>
      <p:ext uri="{BB962C8B-B14F-4D97-AF65-F5344CB8AC3E}">
        <p14:creationId xmlns:p14="http://schemas.microsoft.com/office/powerpoint/2010/main" val="2677935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Prior</a:t>
            </a:r>
            <a:r>
              <a:rPr lang="en-US" b="1" baseline="0" dirty="0" smtClean="0"/>
              <a:t> to the first meeting of the supervisory colleges- the following elements should be in place:</a:t>
            </a:r>
          </a:p>
          <a:p>
            <a:endParaRPr lang="en-US" b="1" baseline="0" dirty="0" smtClean="0"/>
          </a:p>
          <a:p>
            <a:r>
              <a:rPr lang="en-US" b="1" u="sng" dirty="0" smtClean="0"/>
              <a:t>Whether and When to Establish</a:t>
            </a:r>
            <a:r>
              <a:rPr lang="en-US" b="1" u="sng" baseline="0" dirty="0" smtClean="0"/>
              <a:t> a supervisory college</a:t>
            </a:r>
            <a:r>
              <a:rPr lang="en-US" b="1" baseline="0" dirty="0" smtClean="0"/>
              <a:t>-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baseline="0" dirty="0" smtClean="0">
                <a:solidFill>
                  <a:schemeClr val="tx1"/>
                </a:solidFill>
                <a:effectLst/>
                <a:latin typeface="Arial" charset="0"/>
                <a:ea typeface="+mn-ea"/>
                <a:cs typeface="+mn-cs"/>
              </a:rPr>
              <a:t>The </a:t>
            </a:r>
            <a:r>
              <a:rPr lang="en-US" sz="1200" kern="1200" dirty="0" smtClean="0">
                <a:solidFill>
                  <a:schemeClr val="tx1"/>
                </a:solidFill>
                <a:effectLst/>
                <a:latin typeface="Arial" charset="0"/>
                <a:ea typeface="+mn-ea"/>
                <a:cs typeface="+mn-cs"/>
              </a:rPr>
              <a:t>IAIS and NAIC Holding Company model considers supervisory colleges to be</a:t>
            </a:r>
            <a:r>
              <a:rPr lang="en-US" sz="1200" kern="1200" baseline="0" dirty="0" smtClean="0">
                <a:solidFill>
                  <a:schemeClr val="tx1"/>
                </a:solidFill>
                <a:effectLst/>
                <a:latin typeface="Arial" charset="0"/>
                <a:ea typeface="+mn-ea"/>
                <a:cs typeface="+mn-cs"/>
              </a:rPr>
              <a:t> applicable</a:t>
            </a:r>
            <a:r>
              <a:rPr lang="en-US" sz="1200" kern="1200" dirty="0" smtClean="0">
                <a:solidFill>
                  <a:schemeClr val="tx1"/>
                </a:solidFill>
                <a:effectLst/>
                <a:latin typeface="Arial" charset="0"/>
                <a:ea typeface="+mn-ea"/>
                <a:cs typeface="+mn-cs"/>
              </a:rPr>
              <a:t> to a group that has “international operations/activity”. The </a:t>
            </a:r>
            <a:r>
              <a:rPr lang="en-US" sz="1200" i="1" kern="1200" dirty="0" smtClean="0">
                <a:solidFill>
                  <a:schemeClr val="tx1"/>
                </a:solidFill>
                <a:effectLst/>
                <a:latin typeface="Arial" charset="0"/>
                <a:ea typeface="+mn-ea"/>
                <a:cs typeface="+mn-cs"/>
              </a:rPr>
              <a:t>IAIS Guidance paper on the use of supervisory colleges in group wide supervision  </a:t>
            </a:r>
            <a:r>
              <a:rPr lang="en-US" sz="1200" i="0" kern="1200" dirty="0" smtClean="0">
                <a:solidFill>
                  <a:schemeClr val="tx1"/>
                </a:solidFill>
                <a:effectLst/>
                <a:latin typeface="Arial" charset="0"/>
                <a:ea typeface="+mn-ea"/>
                <a:cs typeface="+mn-cs"/>
              </a:rPr>
              <a:t>states that supervisory</a:t>
            </a:r>
            <a:r>
              <a:rPr lang="en-US" sz="1200" i="0" kern="1200" baseline="0" dirty="0" smtClean="0">
                <a:solidFill>
                  <a:schemeClr val="tx1"/>
                </a:solidFill>
                <a:effectLst/>
                <a:latin typeface="Arial" charset="0"/>
                <a:ea typeface="+mn-ea"/>
                <a:cs typeface="+mn-cs"/>
              </a:rPr>
              <a:t> colleges should be considered when “significant cross-border activities and/or intra-group transactions are conducted; where effective group wide supervision is essential to the protection of policy holders’ and/or where effective group wide supervision is essential to the financial stability of the financial market as a whole” .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kern="1200" baseline="0" dirty="0" smtClean="0">
                <a:solidFill>
                  <a:schemeClr val="tx1"/>
                </a:solidFill>
                <a:effectLst/>
                <a:latin typeface="Arial" charset="0"/>
                <a:ea typeface="+mn-ea"/>
                <a:cs typeface="+mn-cs"/>
              </a:rPr>
              <a:t>The paper goes on to say in Section 6.1 (paragraph 77) that the factors that are relevant in this context include (i) relevance of the group to overall financial stability; (ii) the nature and complexity of the business undertaken by the group; (iii) relevance of the group in the specific insurance market; (iii) similarity of supervisory practices among involved supervisors (more practical so expected); (iv) operational and management approach to the group (where centralized sup colleges should be encouraged).</a:t>
            </a:r>
            <a:endParaRPr lang="en-US" sz="1200" i="1" kern="1200" dirty="0" smtClean="0">
              <a:solidFill>
                <a:schemeClr val="tx1"/>
              </a:solidFill>
              <a:effectLst/>
              <a:latin typeface="Arial" charset="0"/>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49DCF12C-734D-4936-A449-1B78D88B47EF}" type="slidenum">
              <a:rPr lang="en-US" smtClean="0"/>
              <a:t>14</a:t>
            </a:fld>
            <a:endParaRPr lang="en-US" dirty="0"/>
          </a:p>
        </p:txBody>
      </p:sp>
    </p:spTree>
    <p:extLst>
      <p:ext uri="{BB962C8B-B14F-4D97-AF65-F5344CB8AC3E}">
        <p14:creationId xmlns:p14="http://schemas.microsoft.com/office/powerpoint/2010/main" val="355593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buFont typeface="Arial" pitchFamily="34" charset="0"/>
              <a:buChar char="•"/>
            </a:pPr>
            <a:r>
              <a:rPr lang="en-US" b="1" dirty="0" smtClean="0"/>
              <a:t>Subgroup-</a:t>
            </a:r>
            <a:r>
              <a:rPr lang="en-US" dirty="0" smtClean="0"/>
              <a:t>Some topics</a:t>
            </a:r>
            <a:r>
              <a:rPr lang="en-US" baseline="0" dirty="0" smtClean="0"/>
              <a:t> and concerns may be specific only to certain segments of a group. The Idea of having subgroups within a complex organizational group may be useful.  This can be discussed at the outset and included in the terms of reference or included once it becomes desirable. For example, issues might be specific only to a group’s life companies or its European Companies and as such, subgroups of the supervisory college may be necessary.</a:t>
            </a:r>
          </a:p>
          <a:p>
            <a:pPr>
              <a:buFont typeface="Arial" pitchFamily="34" charset="0"/>
              <a:buChar char="•"/>
            </a:pPr>
            <a:r>
              <a:rPr lang="en-US" sz="1200" kern="1200" dirty="0" smtClean="0">
                <a:solidFill>
                  <a:schemeClr val="tx1"/>
                </a:solidFill>
                <a:effectLst/>
                <a:latin typeface="Arial" charset="0"/>
                <a:ea typeface="+mn-ea"/>
                <a:cs typeface="+mn-cs"/>
              </a:rPr>
              <a:t>Might discuss the concept of Regional colleges (US, Asia, Europe) reporting to Tier 1 College</a:t>
            </a:r>
          </a:p>
          <a:p>
            <a:pPr>
              <a:buFont typeface="Arial" pitchFamily="34" charset="0"/>
              <a:buChar char="•"/>
            </a:pPr>
            <a:r>
              <a:rPr lang="en-US" sz="1200" kern="1200" dirty="0" smtClean="0">
                <a:solidFill>
                  <a:schemeClr val="tx1"/>
                </a:solidFill>
                <a:effectLst/>
                <a:latin typeface="Arial" charset="0"/>
                <a:ea typeface="+mn-ea"/>
                <a:cs typeface="+mn-cs"/>
              </a:rPr>
              <a:t>Might discuss that Branches can be “involved supervisors” depending</a:t>
            </a:r>
            <a:r>
              <a:rPr lang="en-US" sz="1200" kern="1200" baseline="0" dirty="0" smtClean="0">
                <a:solidFill>
                  <a:schemeClr val="tx1"/>
                </a:solidFill>
                <a:effectLst/>
                <a:latin typeface="Arial" charset="0"/>
                <a:ea typeface="+mn-ea"/>
                <a:cs typeface="+mn-cs"/>
              </a:rPr>
              <a:t> on impacts</a:t>
            </a:r>
            <a:endParaRPr lang="en-US" baseline="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Arial" charset="0"/>
                <a:ea typeface="+mn-ea"/>
                <a:cs typeface="+mn-cs"/>
              </a:rPr>
              <a:t>Might discuss conglomerates. If banking and insurance is large, you could have two separate colleges for banking and insurance</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u="sng" kern="1200" dirty="0" smtClean="0">
                <a:solidFill>
                  <a:schemeClr val="tx1"/>
                </a:solidFill>
                <a:effectLst/>
                <a:latin typeface="Arial" charset="0"/>
                <a:ea typeface="+mn-ea"/>
                <a:cs typeface="+mn-cs"/>
              </a:rPr>
              <a:t>Organization</a:t>
            </a:r>
            <a:r>
              <a:rPr lang="en-US" sz="1200" b="1" u="sng" kern="1200" baseline="0" dirty="0" smtClean="0">
                <a:solidFill>
                  <a:schemeClr val="tx1"/>
                </a:solidFill>
                <a:effectLst/>
                <a:latin typeface="Arial" charset="0"/>
                <a:ea typeface="+mn-ea"/>
                <a:cs typeface="+mn-cs"/>
              </a:rPr>
              <a:t>al issue: </a:t>
            </a:r>
            <a:r>
              <a:rPr lang="en-US" sz="1200" b="0" u="none" kern="1200" baseline="0" dirty="0" smtClean="0">
                <a:solidFill>
                  <a:schemeClr val="tx1"/>
                </a:solidFill>
                <a:effectLst/>
                <a:latin typeface="Arial" charset="0"/>
                <a:ea typeface="+mn-ea"/>
                <a:cs typeface="+mn-cs"/>
              </a:rPr>
              <a:t> It may</a:t>
            </a:r>
            <a:r>
              <a:rPr lang="en-US" sz="1200" kern="1200" dirty="0" smtClean="0">
                <a:solidFill>
                  <a:schemeClr val="tx1"/>
                </a:solidFill>
                <a:effectLst/>
                <a:latin typeface="Arial" charset="0"/>
                <a:ea typeface="+mn-ea"/>
                <a:cs typeface="+mn-cs"/>
              </a:rPr>
              <a:t> take several</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conference calls to get through and finalize MOU discussions, contact lists, planning the agenda for the “face-to-face” meeting, finalizing Tiers, organizing</a:t>
            </a:r>
            <a:r>
              <a:rPr lang="en-US" sz="1200" kern="1200" baseline="0" dirty="0" smtClean="0">
                <a:solidFill>
                  <a:schemeClr val="tx1"/>
                </a:solidFill>
                <a:effectLst/>
                <a:latin typeface="Arial" charset="0"/>
                <a:ea typeface="+mn-ea"/>
                <a:cs typeface="+mn-cs"/>
              </a:rPr>
              <a:t> company participation etc.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1" u="sng" kern="1200" baseline="0" dirty="0" smtClean="0">
              <a:solidFill>
                <a:schemeClr val="tx1"/>
              </a:solidFill>
              <a:effectLst/>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u="sng" dirty="0" smtClean="0"/>
              <a:t>Initial Meeting-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kern="1200" dirty="0" smtClean="0">
                <a:solidFill>
                  <a:schemeClr val="tx1"/>
                </a:solidFill>
                <a:effectLst/>
                <a:latin typeface="Arial" charset="0"/>
                <a:ea typeface="+mn-ea"/>
                <a:cs typeface="+mn-cs"/>
              </a:rPr>
              <a:t>The first meeting doesn’t have to be the “official in person</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college meeting”, with company management.</a:t>
            </a:r>
            <a:r>
              <a:rPr lang="en-US" sz="1200" kern="1200" baseline="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Administrative matters usually have to occur first. </a:t>
            </a:r>
            <a:r>
              <a:rPr lang="en-US" dirty="0" smtClean="0"/>
              <a:t>It is important at the initial meeting for all participants in a supervisory college to have a clear understanding of the regulatory processes</a:t>
            </a:r>
            <a:r>
              <a:rPr lang="en-US" baseline="0" dirty="0" smtClean="0"/>
              <a:t> and timeframes </a:t>
            </a:r>
            <a:r>
              <a:rPr lang="en-US" dirty="0" smtClean="0"/>
              <a:t>of each of the supervisory</a:t>
            </a:r>
            <a:r>
              <a:rPr lang="en-US" baseline="0" dirty="0" smtClean="0"/>
              <a:t> college members. Presenting an organizational chart at the onset is deemed very helpful. </a:t>
            </a:r>
          </a:p>
          <a:p>
            <a:pPr lvl="0"/>
            <a:r>
              <a:rPr lang="en-US" sz="1200" u="sng" kern="1200" dirty="0" smtClean="0">
                <a:solidFill>
                  <a:schemeClr val="tx1"/>
                </a:solidFill>
                <a:effectLst/>
                <a:latin typeface="Arial" charset="0"/>
                <a:ea typeface="+mn-ea"/>
                <a:cs typeface="+mn-cs"/>
              </a:rPr>
              <a:t>For</a:t>
            </a:r>
            <a:r>
              <a:rPr lang="en-US" sz="1200" u="sng" kern="1200" baseline="0" dirty="0" smtClean="0">
                <a:solidFill>
                  <a:schemeClr val="tx1"/>
                </a:solidFill>
                <a:effectLst/>
                <a:latin typeface="Arial" charset="0"/>
                <a:ea typeface="+mn-ea"/>
                <a:cs typeface="+mn-cs"/>
              </a:rPr>
              <a:t> </a:t>
            </a:r>
            <a:r>
              <a:rPr lang="en-US" sz="1200" u="sng" kern="1200" dirty="0" smtClean="0">
                <a:solidFill>
                  <a:schemeClr val="tx1"/>
                </a:solidFill>
                <a:effectLst/>
                <a:latin typeface="Arial" charset="0"/>
                <a:ea typeface="+mn-ea"/>
                <a:cs typeface="+mn-cs"/>
              </a:rPr>
              <a:t>the first few</a:t>
            </a:r>
            <a:r>
              <a:rPr lang="en-US" sz="1200" u="sng" kern="1200" baseline="0" dirty="0" smtClean="0">
                <a:solidFill>
                  <a:schemeClr val="tx1"/>
                </a:solidFill>
                <a:effectLst/>
                <a:latin typeface="Arial" charset="0"/>
                <a:ea typeface="+mn-ea"/>
                <a:cs typeface="+mn-cs"/>
              </a:rPr>
              <a:t> meetings</a:t>
            </a:r>
            <a:r>
              <a:rPr lang="en-US" sz="1200" u="sng"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I suspect the content of the meetings would focus on the following:</a:t>
            </a:r>
            <a:endParaRPr lang="en-US" sz="1100" kern="1200" dirty="0" smtClean="0">
              <a:solidFill>
                <a:schemeClr val="tx1"/>
              </a:solidFill>
              <a:effectLst/>
              <a:latin typeface="Arial" charset="0"/>
              <a:ea typeface="+mn-ea"/>
              <a:cs typeface="+mn-cs"/>
            </a:endParaRPr>
          </a:p>
          <a:p>
            <a:pPr marL="628650" lvl="1" indent="-171450">
              <a:buFont typeface="Arial" pitchFamily="34" charset="0"/>
              <a:buChar char="•"/>
            </a:pPr>
            <a:r>
              <a:rPr lang="en-US" sz="1200" kern="1200" dirty="0" smtClean="0">
                <a:solidFill>
                  <a:schemeClr val="tx1"/>
                </a:solidFill>
                <a:effectLst/>
                <a:latin typeface="Arial" charset="0"/>
                <a:ea typeface="+mn-ea"/>
                <a:cs typeface="+mn-cs"/>
              </a:rPr>
              <a:t>Connectivity of entities within the group </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Contagion risk within the group</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Identification of risky non-insurance activities</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Describing the group and insurer related supervisory activities of each of the Tier 1 involved supervisors, such as Group analysis activities, approval of transactions, etc. The involved supervisors need to understand each others processes in order to rely on one another.</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Discussion of Group’s leverage, liquidity, profitability, and economic/regulatory group capital position</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Governance</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Internal controls</a:t>
            </a:r>
          </a:p>
          <a:p>
            <a:pPr marL="628650" lvl="1" indent="-171450">
              <a:buFont typeface="Arial" pitchFamily="34" charset="0"/>
              <a:buChar char="•"/>
            </a:pPr>
            <a:r>
              <a:rPr lang="en-US" sz="1200" kern="1200" dirty="0" smtClean="0">
                <a:solidFill>
                  <a:schemeClr val="tx1"/>
                </a:solidFill>
                <a:effectLst/>
                <a:latin typeface="Arial" charset="0"/>
                <a:ea typeface="+mn-ea"/>
                <a:cs typeface="+mn-cs"/>
              </a:rPr>
              <a:t>Reserve and reserve</a:t>
            </a:r>
            <a:r>
              <a:rPr lang="en-US" sz="1200" kern="1200" baseline="0" dirty="0" smtClean="0">
                <a:solidFill>
                  <a:schemeClr val="tx1"/>
                </a:solidFill>
                <a:effectLst/>
                <a:latin typeface="Arial" charset="0"/>
                <a:ea typeface="+mn-ea"/>
                <a:cs typeface="+mn-cs"/>
              </a:rPr>
              <a:t> development</a:t>
            </a:r>
          </a:p>
          <a:p>
            <a:pPr marL="628650" lvl="1" indent="-171450">
              <a:buFont typeface="Arial" pitchFamily="34" charset="0"/>
              <a:buChar char="•"/>
            </a:pPr>
            <a:r>
              <a:rPr lang="en-US" sz="1200" kern="1200" baseline="0" dirty="0" smtClean="0">
                <a:solidFill>
                  <a:schemeClr val="tx1"/>
                </a:solidFill>
                <a:effectLst/>
                <a:latin typeface="Arial" charset="0"/>
                <a:ea typeface="+mn-ea"/>
                <a:cs typeface="+mn-cs"/>
              </a:rPr>
              <a:t>Investments</a:t>
            </a:r>
          </a:p>
          <a:p>
            <a:pPr marL="628650" lvl="1" indent="-171450">
              <a:buFont typeface="Arial" pitchFamily="34" charset="0"/>
              <a:buChar char="•"/>
            </a:pPr>
            <a:r>
              <a:rPr lang="en-US" sz="1200" kern="1200" baseline="0" dirty="0" smtClean="0">
                <a:solidFill>
                  <a:schemeClr val="tx1"/>
                </a:solidFill>
                <a:effectLst/>
                <a:latin typeface="Arial" charset="0"/>
                <a:ea typeface="+mn-ea"/>
                <a:cs typeface="+mn-cs"/>
              </a:rPr>
              <a:t>Key management</a:t>
            </a:r>
            <a:endParaRPr lang="en-US" sz="1100" kern="1200" baseline="0" dirty="0" smtClean="0">
              <a:solidFill>
                <a:schemeClr val="tx1"/>
              </a:solidFill>
              <a:effectLst/>
              <a:latin typeface="Arial" charset="0"/>
              <a:ea typeface="+mn-ea"/>
              <a:cs typeface="+mn-cs"/>
            </a:endParaRPr>
          </a:p>
          <a:p>
            <a:pPr marL="457200" lvl="1" indent="0">
              <a:buFont typeface="Arial" pitchFamily="34" charset="0"/>
              <a:buNone/>
            </a:pPr>
            <a:endParaRPr lang="en-US" baseline="0" dirty="0" smtClean="0"/>
          </a:p>
          <a:p>
            <a:pPr>
              <a:buFont typeface="Arial" pitchFamily="34" charset="0"/>
              <a:buChar char="•"/>
            </a:pPr>
            <a:r>
              <a:rPr lang="en-US" b="1" baseline="0" dirty="0" smtClean="0"/>
              <a:t>Goal at Every meeting- </a:t>
            </a:r>
            <a:r>
              <a:rPr lang="en-US" baseline="0" dirty="0" smtClean="0"/>
              <a:t>attempt to develop a common format to present information at each meeting, develop relationships and contacts with the other regulators, develop a common understanding amongst supervisors on the overall group wide risk profile and relative to the major insurance aspects of the group; identify any consensus regarding any changes in the </a:t>
            </a:r>
            <a:r>
              <a:rPr lang="en-US" baseline="0" dirty="0" err="1" smtClean="0"/>
              <a:t>assessements</a:t>
            </a:r>
            <a:r>
              <a:rPr lang="en-US" baseline="0" dirty="0" smtClean="0"/>
              <a:t> of the Company’s group wide risks (strengths and weaknesses); identify any group wide efforts members need to focus on; set time and date for next meeting, discuss leadership of supervisory college.</a:t>
            </a: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kern="1200" dirty="0" smtClean="0">
              <a:solidFill>
                <a:schemeClr val="tx1"/>
              </a:solidFill>
              <a:effectLst/>
              <a:latin typeface="Arial" charset="0"/>
              <a:ea typeface="+mn-ea"/>
              <a:cs typeface="+mn-cs"/>
            </a:endParaRPr>
          </a:p>
          <a:p>
            <a:pPr defTabSz="948419" fontAlgn="auto">
              <a:spcBef>
                <a:spcPts val="0"/>
              </a:spcBef>
              <a:spcAft>
                <a:spcPts val="0"/>
              </a:spcAft>
              <a:defRPr/>
            </a:pPr>
            <a:endParaRPr lang="en-US" dirty="0">
              <a:latin typeface="+mn-lt"/>
            </a:endParaRPr>
          </a:p>
        </p:txBody>
      </p:sp>
      <p:sp>
        <p:nvSpPr>
          <p:cNvPr id="4" name="Slide Number Placeholder 3"/>
          <p:cNvSpPr>
            <a:spLocks noGrp="1"/>
          </p:cNvSpPr>
          <p:nvPr>
            <p:ph type="sldNum" sz="quarter" idx="10"/>
          </p:nvPr>
        </p:nvSpPr>
        <p:spPr/>
        <p:txBody>
          <a:bodyPr/>
          <a:lstStyle/>
          <a:p>
            <a:fld id="{49DCF12C-734D-4936-A449-1B78D88B47EF}" type="slidenum">
              <a:rPr lang="en-US" smtClean="0"/>
              <a:t>15</a:t>
            </a:fld>
            <a:endParaRPr lang="en-US" dirty="0"/>
          </a:p>
        </p:txBody>
      </p:sp>
    </p:spTree>
    <p:extLst>
      <p:ext uri="{BB962C8B-B14F-4D97-AF65-F5344CB8AC3E}">
        <p14:creationId xmlns:p14="http://schemas.microsoft.com/office/powerpoint/2010/main" val="2996802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DCF12C-734D-4936-A449-1B78D88B47EF}" type="slidenum">
              <a:rPr lang="en-US" smtClean="0"/>
              <a:t>16</a:t>
            </a:fld>
            <a:endParaRPr lang="en-US" dirty="0"/>
          </a:p>
        </p:txBody>
      </p:sp>
    </p:spTree>
    <p:extLst>
      <p:ext uri="{BB962C8B-B14F-4D97-AF65-F5344CB8AC3E}">
        <p14:creationId xmlns:p14="http://schemas.microsoft.com/office/powerpoint/2010/main" val="380634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17</a:t>
            </a:fld>
            <a:endParaRPr lang="en-US"/>
          </a:p>
        </p:txBody>
      </p:sp>
    </p:spTree>
    <p:extLst>
      <p:ext uri="{BB962C8B-B14F-4D97-AF65-F5344CB8AC3E}">
        <p14:creationId xmlns:p14="http://schemas.microsoft.com/office/powerpoint/2010/main" val="1155876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 The Financial Stability Board (FSB) commenced in March 2010 an initiative to encourage the adherence by all countries and jurisdictions to regulatory and supervisory standards on international cooperation and information exchange.1,2 The initiative responded to a call by the G20 Leaders at their April 2009 Summit in London for the FSB to develop a toolbox of measures to promote adherence to prudential standards and cooperation with jurisdictions. </a:t>
            </a:r>
          </a:p>
          <a:p>
            <a:endParaRPr lang="en-US" sz="1200" b="0" i="0" u="none" strike="noStrike" kern="1200" baseline="0" dirty="0" smtClean="0">
              <a:solidFill>
                <a:schemeClr val="tx1"/>
              </a:solidFill>
              <a:latin typeface="Arial" charset="0"/>
              <a:ea typeface="+mn-ea"/>
              <a:cs typeface="+mn-cs"/>
            </a:endParaRPr>
          </a:p>
          <a:p>
            <a:r>
              <a:rPr lang="en-US" sz="1200" b="0" i="0" u="none" strike="noStrike" kern="1200" baseline="0" dirty="0" smtClean="0">
                <a:solidFill>
                  <a:schemeClr val="tx1"/>
                </a:solidFill>
                <a:latin typeface="Arial" charset="0"/>
                <a:ea typeface="+mn-ea"/>
                <a:cs typeface="+mn-cs"/>
              </a:rPr>
              <a:t>The IAIS response included updating the Insurance Core Principles (ICPs) related to this area and also launched a Peer Review on Supervisory Cooperation and Information Exchange in 2011.</a:t>
            </a:r>
            <a:endParaRPr lang="en-US" dirty="0"/>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3</a:t>
            </a:fld>
            <a:endParaRPr lang="en-US"/>
          </a:p>
        </p:txBody>
      </p:sp>
    </p:spTree>
    <p:extLst>
      <p:ext uri="{BB962C8B-B14F-4D97-AF65-F5344CB8AC3E}">
        <p14:creationId xmlns:p14="http://schemas.microsoft.com/office/powerpoint/2010/main" val="1326896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The high participation and quality of responses means that the results of the cooperation and information exchange project will be credible, instructive and interesting. Over 70% of the IAIS Membership responded.</a:t>
            </a:r>
          </a:p>
          <a:p>
            <a:endParaRPr lang="en-US" sz="1200" b="0" i="0" u="none" strike="noStrike" kern="1200" baseline="0" dirty="0" smtClean="0">
              <a:solidFill>
                <a:schemeClr val="tx1"/>
              </a:solidFill>
              <a:latin typeface="Arial" charset="0"/>
              <a:ea typeface="+mn-ea"/>
              <a:cs typeface="+mn-cs"/>
            </a:endParaRPr>
          </a:p>
          <a:p>
            <a:pPr marL="0" marR="0" lvl="1" indent="0" algn="l" defTabSz="914400" rtl="0" eaLnBrk="1" fontAlgn="base" latinLnBrk="0" hangingPunct="1">
              <a:lnSpc>
                <a:spcPct val="100000"/>
              </a:lnSpc>
              <a:spcBef>
                <a:spcPct val="30000"/>
              </a:spcBef>
              <a:spcAft>
                <a:spcPct val="0"/>
              </a:spcAft>
              <a:buClrTx/>
              <a:buSzTx/>
              <a:buFontTx/>
              <a:buNone/>
              <a:tabLst/>
              <a:defRPr/>
            </a:pPr>
            <a:r>
              <a:rPr lang="en-US" dirty="0" smtClean="0"/>
              <a:t>The report indicated that insurance supervisor to insurance supervisor relationships are the most frequent, more as host supervisor but many more than may be initially expected do have Home Supervisory roles.</a:t>
            </a:r>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r>
              <a:rPr lang="en-US" sz="1200" b="0" i="0" u="none" strike="noStrike" kern="1200" baseline="0" dirty="0" smtClean="0">
                <a:solidFill>
                  <a:schemeClr val="tx1"/>
                </a:solidFill>
                <a:latin typeface="Arial" charset="0"/>
                <a:ea typeface="+mn-ea"/>
                <a:cs typeface="+mn-cs"/>
              </a:rPr>
              <a:t>The report concluded, as high level recommendations in respect to supervisory cooperation and information exchange, that home and host supervisors should be more active and timely in providing information to supervisors of other entities in the group and that group-wide supervisors (GWS) should undertake periodic reviews of the effectiveness of cooperation and information exchange between supervisors within the group.</a:t>
            </a: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lvl="1" indent="0" algn="l" defTabSz="914400" rtl="0" eaLnBrk="1" fontAlgn="base" latinLnBrk="0" hangingPunct="1">
              <a:lnSpc>
                <a:spcPct val="100000"/>
              </a:lnSpc>
              <a:spcBef>
                <a:spcPct val="30000"/>
              </a:spcBef>
              <a:spcAft>
                <a:spcPct val="0"/>
              </a:spcAft>
              <a:buClrTx/>
              <a:buSzTx/>
              <a:buFontTx/>
              <a:buNone/>
              <a:tabLst/>
              <a:defRPr/>
            </a:pPr>
            <a:r>
              <a:rPr lang="en-GB" sz="1200" b="1" kern="1200" dirty="0" smtClean="0">
                <a:solidFill>
                  <a:schemeClr val="tx1"/>
                </a:solidFill>
                <a:effectLst/>
                <a:latin typeface="Arial" charset="0"/>
                <a:ea typeface="+mn-ea"/>
                <a:cs typeface="+mn-cs"/>
              </a:rPr>
              <a:t>In 2016</a:t>
            </a:r>
            <a:r>
              <a:rPr lang="en-GB" sz="1200" b="1" kern="1200" baseline="0" dirty="0" smtClean="0">
                <a:solidFill>
                  <a:schemeClr val="tx1"/>
                </a:solidFill>
                <a:effectLst/>
                <a:latin typeface="Arial" charset="0"/>
                <a:ea typeface="+mn-ea"/>
                <a:cs typeface="+mn-cs"/>
              </a:rPr>
              <a:t> the IAIS plans to launch an update to the self assessment that was undertaken in 2011 and conduct a peer review of the following ICPs: </a:t>
            </a:r>
            <a:r>
              <a:rPr lang="en-GB" sz="1200" b="1" kern="1200" dirty="0" smtClean="0">
                <a:solidFill>
                  <a:schemeClr val="tx1"/>
                </a:solidFill>
                <a:effectLst/>
                <a:latin typeface="Arial" charset="0"/>
                <a:ea typeface="+mn-ea"/>
                <a:cs typeface="+mn-cs"/>
              </a:rPr>
              <a:t>ICP 3</a:t>
            </a:r>
            <a:r>
              <a:rPr lang="en-GB" sz="1200" b="1" kern="1200" baseline="0" dirty="0" smtClean="0">
                <a:solidFill>
                  <a:schemeClr val="tx1"/>
                </a:solidFill>
                <a:effectLst/>
                <a:latin typeface="Arial" charset="0"/>
                <a:ea typeface="+mn-ea"/>
                <a:cs typeface="+mn-cs"/>
              </a:rPr>
              <a:t> </a:t>
            </a:r>
            <a:r>
              <a:rPr lang="en-GB" sz="1200" b="1" kern="1200" dirty="0" smtClean="0">
                <a:solidFill>
                  <a:schemeClr val="tx1"/>
                </a:solidFill>
                <a:effectLst/>
                <a:latin typeface="Arial" charset="0"/>
                <a:ea typeface="+mn-ea"/>
                <a:cs typeface="+mn-cs"/>
              </a:rPr>
              <a:t>Information exchange and confidentiality requirements; ICP 25 - Supervisory cooperation and coordination; ICP 26 Cross-border cooperation and coordination on crisis management</a:t>
            </a:r>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4</a:t>
            </a:fld>
            <a:endParaRPr lang="en-US"/>
          </a:p>
        </p:txBody>
      </p:sp>
    </p:spTree>
    <p:extLst>
      <p:ext uri="{BB962C8B-B14F-4D97-AF65-F5344CB8AC3E}">
        <p14:creationId xmlns:p14="http://schemas.microsoft.com/office/powerpoint/2010/main" val="258101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Arial" charset="0"/>
                <a:ea typeface="+mn-ea"/>
                <a:cs typeface="+mn-cs"/>
              </a:rPr>
              <a:t>State regulators engage in regulatory dialogues from around the world relating to topics of mutual regulatory concern</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Many states have bilateral agreements in place with jurisdictions from around the world relating to the exchange of confidential information </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Additionally, many states are also either signatory authorities or have applied to become signatories of the IAIS </a:t>
            </a:r>
            <a:r>
              <a:rPr lang="en-US" sz="1200" kern="1200" dirty="0" err="1" smtClean="0">
                <a:solidFill>
                  <a:schemeClr val="tx1"/>
                </a:solidFill>
                <a:effectLst/>
                <a:latin typeface="Arial" charset="0"/>
                <a:ea typeface="+mn-ea"/>
                <a:cs typeface="+mn-cs"/>
              </a:rPr>
              <a:t>MMoU</a:t>
            </a:r>
            <a:r>
              <a:rPr lang="en-US" sz="1200" kern="1200" dirty="0" smtClean="0">
                <a:solidFill>
                  <a:schemeClr val="tx1"/>
                </a:solidFill>
                <a:effectLst/>
                <a:latin typeface="Arial" charset="0"/>
                <a:ea typeface="+mn-ea"/>
                <a:cs typeface="+mn-cs"/>
              </a:rPr>
              <a:t>, the gold standard for information exchange amongst international regulators, with many more states considering applying </a:t>
            </a:r>
          </a:p>
          <a:p>
            <a:endParaRPr lang="en-US" dirty="0" smtClean="0"/>
          </a:p>
          <a:p>
            <a:r>
              <a:rPr lang="en-US" sz="1200" b="0" i="0" u="none" strike="noStrike" kern="1200" baseline="0" dirty="0" smtClean="0">
                <a:solidFill>
                  <a:schemeClr val="tx1"/>
                </a:solidFill>
                <a:latin typeface="Arial" charset="0"/>
                <a:ea typeface="+mn-ea"/>
                <a:cs typeface="+mn-cs"/>
              </a:rPr>
              <a:t>According to the IAIS Glossary a Supervisory College is a forum for cooperation and communication between the involved supervisors, established for the fundamental purpose of facilitating the effectiveness of supervision of entities which belong to an insurance group; facilitating both the supervision of the group as a whole on a group-wide basis and improving the legal entity supervision of the entities within the insurance group. The Supervisory Colleges provide a platform for communicating key supervisory messages among College members in order to help the development of the common understanding of the risks in the insurance group under supervision and to promote a shared agenda for addressing the risks and vulnerabilities by coordinated activities or actions at solo entity and group level.</a:t>
            </a:r>
          </a:p>
          <a:p>
            <a:endParaRPr lang="en-US" sz="1200" b="0" i="0" u="none" strike="noStrike" kern="1200" baseline="0" dirty="0" smtClean="0">
              <a:solidFill>
                <a:schemeClr val="tx1"/>
              </a:solidFill>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Such cooperation among regulators at supervisory colleges or other international fora, is vital to understanding risk trends that could impact U.S. insurers and policyholders in an increasingly global insurance market</a:t>
            </a:r>
          </a:p>
          <a:p>
            <a:endParaRPr lang="en-US" dirty="0"/>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5</a:t>
            </a:fld>
            <a:endParaRPr lang="en-US"/>
          </a:p>
        </p:txBody>
      </p:sp>
    </p:spTree>
    <p:extLst>
      <p:ext uri="{BB962C8B-B14F-4D97-AF65-F5344CB8AC3E}">
        <p14:creationId xmlns:p14="http://schemas.microsoft.com/office/powerpoint/2010/main" val="1568819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NAIC has a number of bilateral dialogues in place </a:t>
            </a:r>
            <a:r>
              <a:rPr lang="en-US" baseline="0" dirty="0" smtClean="0"/>
              <a:t> </a:t>
            </a:r>
            <a:r>
              <a:rPr lang="en-US" sz="1200" kern="1200" dirty="0" smtClean="0">
                <a:solidFill>
                  <a:schemeClr val="tx1"/>
                </a:solidFill>
                <a:effectLst/>
                <a:latin typeface="Arial" charset="0"/>
                <a:ea typeface="+mn-ea"/>
                <a:cs typeface="+mn-cs"/>
              </a:rPr>
              <a:t>relating to topics of mutual regulatory concern including with members of the ASSAL, European Union, Japan, Switzerland, India, China, Bermuda just to name</a:t>
            </a:r>
            <a:r>
              <a:rPr lang="en-US" sz="1200" kern="1200" baseline="0" dirty="0" smtClean="0">
                <a:solidFill>
                  <a:schemeClr val="tx1"/>
                </a:solidFill>
                <a:effectLst/>
                <a:latin typeface="Arial" charset="0"/>
                <a:ea typeface="+mn-ea"/>
                <a:cs typeface="+mn-cs"/>
              </a:rPr>
              <a:t> a few.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Communication and coordination between regulators has always been an important component of state-based solvency regulation</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Information-sharing procedures between states are a component of the NAIC Financial Regulation Standards and Accreditation Program</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State insurance regulators have information-sharing agreements with the Federal Reserve Board, the Office of the Comptroller of the Currency, and the Federal Deposit Insurance Corporation, and also regularly share information with federal authorities on company-specific and market-wide issues</a:t>
            </a:r>
          </a:p>
          <a:p>
            <a:pPr lvl="0"/>
            <a:endParaRPr lang="en-US" sz="1200" kern="1200" dirty="0" smtClean="0">
              <a:solidFill>
                <a:schemeClr val="tx1"/>
              </a:solidFill>
              <a:effectLst/>
              <a:latin typeface="Arial" charset="0"/>
              <a:ea typeface="+mn-ea"/>
              <a:cs typeface="+mn-cs"/>
            </a:endParaRPr>
          </a:p>
          <a:p>
            <a:pPr lvl="0"/>
            <a:r>
              <a:rPr lang="en-US" sz="1200" kern="1200" dirty="0" smtClean="0">
                <a:solidFill>
                  <a:schemeClr val="tx1"/>
                </a:solidFill>
                <a:effectLst/>
                <a:latin typeface="Arial" charset="0"/>
                <a:ea typeface="+mn-ea"/>
                <a:cs typeface="+mn-cs"/>
              </a:rPr>
              <a:t>The NAIC has an MOU to provide public information to the U.S. Treasury Department, including the Federal Insurance Office and Office of Financial Research</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mn-ea"/>
              <a:cs typeface="+mn-cs"/>
            </a:endParaRPr>
          </a:p>
          <a:p>
            <a:endParaRPr lang="en-US" dirty="0"/>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6</a:t>
            </a:fld>
            <a:endParaRPr lang="en-US"/>
          </a:p>
        </p:txBody>
      </p:sp>
    </p:spTree>
    <p:extLst>
      <p:ext uri="{BB962C8B-B14F-4D97-AF65-F5344CB8AC3E}">
        <p14:creationId xmlns:p14="http://schemas.microsoft.com/office/powerpoint/2010/main" val="1408287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7</a:t>
            </a:fld>
            <a:endParaRPr lang="en-US"/>
          </a:p>
        </p:txBody>
      </p:sp>
    </p:spTree>
    <p:extLst>
      <p:ext uri="{BB962C8B-B14F-4D97-AF65-F5344CB8AC3E}">
        <p14:creationId xmlns:p14="http://schemas.microsoft.com/office/powerpoint/2010/main" val="3651051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8</a:t>
            </a:fld>
            <a:endParaRPr lang="en-US"/>
          </a:p>
        </p:txBody>
      </p:sp>
    </p:spTree>
    <p:extLst>
      <p:ext uri="{BB962C8B-B14F-4D97-AF65-F5344CB8AC3E}">
        <p14:creationId xmlns:p14="http://schemas.microsoft.com/office/powerpoint/2010/main" val="67792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9</a:t>
            </a:fld>
            <a:endParaRPr lang="en-US"/>
          </a:p>
        </p:txBody>
      </p:sp>
    </p:spTree>
    <p:extLst>
      <p:ext uri="{BB962C8B-B14F-4D97-AF65-F5344CB8AC3E}">
        <p14:creationId xmlns:p14="http://schemas.microsoft.com/office/powerpoint/2010/main" val="4081826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2012 National Association of Insurance Commissioners  All Rights Reserved</a:t>
            </a:r>
            <a:endParaRPr lang="en-US" dirty="0"/>
          </a:p>
        </p:txBody>
      </p:sp>
      <p:sp>
        <p:nvSpPr>
          <p:cNvPr id="5" name="Slide Number Placeholder 4"/>
          <p:cNvSpPr>
            <a:spLocks noGrp="1"/>
          </p:cNvSpPr>
          <p:nvPr>
            <p:ph type="sldNum" sz="quarter" idx="11"/>
          </p:nvPr>
        </p:nvSpPr>
        <p:spPr/>
        <p:txBody>
          <a:bodyPr/>
          <a:lstStyle/>
          <a:p>
            <a:fld id="{CBB6EB2D-7C86-4F21-8E17-C64A4EAABA40}" type="slidenum">
              <a:rPr lang="en-US" smtClean="0"/>
              <a:pPr/>
              <a:t>10</a:t>
            </a:fld>
            <a:endParaRPr lang="en-US"/>
          </a:p>
        </p:txBody>
      </p:sp>
    </p:spTree>
    <p:extLst>
      <p:ext uri="{BB962C8B-B14F-4D97-AF65-F5344CB8AC3E}">
        <p14:creationId xmlns:p14="http://schemas.microsoft.com/office/powerpoint/2010/main" val="4283023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0065BE-0657-4A47-90AD-C21C55E16B19}" type="datetime4">
              <a:rPr lang="en-US" smtClean="0"/>
              <a:pPr/>
              <a:t>November 17, 2014</a:t>
            </a:fld>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754ED01-E2A0-4C1E-8E21-014B99041579}" type="slidenum">
              <a:rPr lang="en-US" smtClean="0"/>
              <a:pPr/>
              <a:t>‹Nº›</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05600" y="5565728"/>
            <a:ext cx="1857375" cy="1104900"/>
          </a:xfrm>
          <a:prstGeom prst="rect">
            <a:avLst/>
          </a:prstGeom>
        </p:spPr>
      </p:pic>
      <p:sp>
        <p:nvSpPr>
          <p:cNvPr id="17" name="Footer Placeholder 16"/>
          <p:cNvSpPr>
            <a:spLocks noGrp="1"/>
          </p:cNvSpPr>
          <p:nvPr>
            <p:ph type="ftr" sz="quarter" idx="11"/>
          </p:nvPr>
        </p:nvSpPr>
        <p:spPr/>
        <p:txBody>
          <a:bodyPr/>
          <a:lstStyle/>
          <a:p>
            <a:r>
              <a:rPr lang="en-US" dirty="0" smtClean="0"/>
              <a:t>© 2014 National Association of Insurance Commissioners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6C3AA4-67BE-44F7-809A-3582401494AF}" type="datetime4">
              <a:rPr lang="en-US" smtClean="0"/>
              <a:pPr/>
              <a:t>November 17, 2014</a:t>
            </a:fld>
            <a:endParaRPr lang="en-US"/>
          </a:p>
        </p:txBody>
      </p:sp>
      <p:sp>
        <p:nvSpPr>
          <p:cNvPr id="5" name="Footer Placeholder 4"/>
          <p:cNvSpPr>
            <a:spLocks noGrp="1"/>
          </p:cNvSpPr>
          <p:nvPr>
            <p:ph type="ftr" sz="quarter" idx="11"/>
          </p:nvPr>
        </p:nvSpPr>
        <p:spPr/>
        <p:txBody>
          <a:bodyPr/>
          <a:lstStyle/>
          <a:p>
            <a:r>
              <a:rPr lang="en-US" smtClean="0"/>
              <a:t>© 2012 National Association of Insurance Commissioners</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72EEB-1769-4776-AD69-E7C1260563EB}" type="datetime4">
              <a:rPr lang="en-US" smtClean="0"/>
              <a:pPr/>
              <a:t>November 17, 2014</a:t>
            </a:fld>
            <a:endParaRPr lang="en-US"/>
          </a:p>
        </p:txBody>
      </p:sp>
      <p:sp>
        <p:nvSpPr>
          <p:cNvPr id="5" name="Footer Placeholder 4"/>
          <p:cNvSpPr>
            <a:spLocks noGrp="1"/>
          </p:cNvSpPr>
          <p:nvPr>
            <p:ph type="ftr" sz="quarter" idx="11"/>
          </p:nvPr>
        </p:nvSpPr>
        <p:spPr/>
        <p:txBody>
          <a:bodyPr/>
          <a:lstStyle/>
          <a:p>
            <a:r>
              <a:rPr lang="en-US" smtClean="0"/>
              <a:t>© 2012 National Association of Insurance Commissioners</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47BB8AF-C16A-4836-A92D-61834B5F0BA5}" type="datetime4">
              <a:rPr lang="en-US" smtClean="0"/>
              <a:pPr/>
              <a:t>November 17, 2014</a:t>
            </a:fld>
            <a:endParaRPr lang="en-US" dirty="0"/>
          </a:p>
        </p:txBody>
      </p:sp>
      <p:sp>
        <p:nvSpPr>
          <p:cNvPr id="5" name="Footer Placeholder 4"/>
          <p:cNvSpPr>
            <a:spLocks noGrp="1"/>
          </p:cNvSpPr>
          <p:nvPr>
            <p:ph type="ftr" sz="quarter" idx="11"/>
          </p:nvPr>
        </p:nvSpPr>
        <p:spPr/>
        <p:txBody>
          <a:bodyPr/>
          <a:lstStyle/>
          <a:p>
            <a:r>
              <a:rPr lang="en-US" dirty="0" smtClean="0"/>
              <a:t>© 2014 National Association of Insurance Commissioners</a:t>
            </a:r>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‹Nº›</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17, 2014</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 2012 National Association of Insurance Commissioners</a:t>
            </a: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754ED01-E2A0-4C1E-8E21-014B99041579}"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3A18F4-33C3-445B-924C-31108C51719C}" type="datetime4">
              <a:rPr lang="en-US" smtClean="0"/>
              <a:pPr/>
              <a:t>November 17, 2014</a:t>
            </a:fld>
            <a:endParaRPr lang="en-US"/>
          </a:p>
        </p:txBody>
      </p:sp>
      <p:sp>
        <p:nvSpPr>
          <p:cNvPr id="6" name="Footer Placeholder 5"/>
          <p:cNvSpPr>
            <a:spLocks noGrp="1"/>
          </p:cNvSpPr>
          <p:nvPr>
            <p:ph type="ftr" sz="quarter" idx="11"/>
          </p:nvPr>
        </p:nvSpPr>
        <p:spPr/>
        <p:txBody>
          <a:bodyPr/>
          <a:lstStyle/>
          <a:p>
            <a:r>
              <a:rPr lang="en-US" smtClean="0"/>
              <a:t>© 2012 National Association of Insurance Commissioners</a:t>
            </a: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‹Nº›</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F7543A-E259-478F-9E0D-57BA40E442B7}" type="datetime4">
              <a:rPr lang="en-US" smtClean="0"/>
              <a:pPr/>
              <a:t>November 17, 2014</a:t>
            </a:fld>
            <a:endParaRPr lang="en-US"/>
          </a:p>
        </p:txBody>
      </p:sp>
      <p:sp>
        <p:nvSpPr>
          <p:cNvPr id="8" name="Footer Placeholder 7"/>
          <p:cNvSpPr>
            <a:spLocks noGrp="1"/>
          </p:cNvSpPr>
          <p:nvPr>
            <p:ph type="ftr" sz="quarter" idx="11"/>
          </p:nvPr>
        </p:nvSpPr>
        <p:spPr/>
        <p:txBody>
          <a:bodyPr/>
          <a:lstStyle/>
          <a:p>
            <a:r>
              <a:rPr lang="en-US" smtClean="0"/>
              <a:t>© 2012 National Association of Insurance Commissioners</a:t>
            </a:r>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‹Nº›</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FB012D-77A1-44B0-BB26-329BA1EE55C9}" type="datetime4">
              <a:rPr lang="en-US" smtClean="0"/>
              <a:pPr/>
              <a:t>November 17, 2014</a:t>
            </a:fld>
            <a:endParaRPr lang="en-US"/>
          </a:p>
        </p:txBody>
      </p:sp>
      <p:sp>
        <p:nvSpPr>
          <p:cNvPr id="4" name="Footer Placeholder 3"/>
          <p:cNvSpPr>
            <a:spLocks noGrp="1"/>
          </p:cNvSpPr>
          <p:nvPr>
            <p:ph type="ftr" sz="quarter" idx="11"/>
          </p:nvPr>
        </p:nvSpPr>
        <p:spPr/>
        <p:txBody>
          <a:bodyPr/>
          <a:lstStyle/>
          <a:p>
            <a:r>
              <a:rPr lang="en-US" smtClean="0"/>
              <a:t>© 2012 National Association of Insurance Commissioners</a:t>
            </a:r>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17, 2014</a:t>
            </a:fld>
            <a:endParaRPr lang="en-US"/>
          </a:p>
        </p:txBody>
      </p:sp>
      <p:sp>
        <p:nvSpPr>
          <p:cNvPr id="3" name="Footer Placeholder 2"/>
          <p:cNvSpPr>
            <a:spLocks noGrp="1"/>
          </p:cNvSpPr>
          <p:nvPr>
            <p:ph type="ftr" sz="quarter" idx="11"/>
          </p:nvPr>
        </p:nvSpPr>
        <p:spPr/>
        <p:txBody>
          <a:bodyPr/>
          <a:lstStyle/>
          <a:p>
            <a:r>
              <a:rPr lang="en-US" smtClean="0"/>
              <a:t>© 2012 National Association of Insurance Commissioners</a:t>
            </a: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17, 2014</a:t>
            </a:fld>
            <a:endParaRPr lang="en-US"/>
          </a:p>
        </p:txBody>
      </p:sp>
      <p:sp>
        <p:nvSpPr>
          <p:cNvPr id="6" name="Footer Placeholder 5"/>
          <p:cNvSpPr>
            <a:spLocks noGrp="1"/>
          </p:cNvSpPr>
          <p:nvPr>
            <p:ph type="ftr" sz="quarter" idx="11"/>
          </p:nvPr>
        </p:nvSpPr>
        <p:spPr/>
        <p:txBody>
          <a:bodyPr/>
          <a:lstStyle/>
          <a:p>
            <a:r>
              <a:rPr lang="en-US" smtClean="0"/>
              <a:t>© 2012 National Association of Insurance Commissioners</a:t>
            </a: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‹Nº›</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17, 2014</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 2012 National Association of Insurance Commissioners</a:t>
            </a: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2754ED01-E2A0-4C1E-8E21-014B99041579}" type="slidenum">
              <a:rPr lang="en-US" smtClean="0"/>
              <a:pPr/>
              <a:t>‹Nº›</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2B1B13E-D5AF-485E-81A1-82A140076526}" type="datetime4">
              <a:rPr lang="en-US" smtClean="0"/>
              <a:pPr/>
              <a:t>November 17, 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 2012 National Association of Insurance Commissioners</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754ED01-E2A0-4C1E-8E21-014B99041579}"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810000"/>
            <a:ext cx="6477000" cy="1905000"/>
          </a:xfrm>
        </p:spPr>
        <p:txBody>
          <a:bodyPr>
            <a:normAutofit/>
          </a:bodyPr>
          <a:lstStyle/>
          <a:p>
            <a:r>
              <a:rPr lang="en-US" dirty="0" smtClean="0"/>
              <a:t>Ekrem M. Sarper</a:t>
            </a:r>
          </a:p>
          <a:p>
            <a:r>
              <a:rPr lang="en-US" dirty="0" smtClean="0"/>
              <a:t>International Policy Advisor, NAIC</a:t>
            </a:r>
          </a:p>
          <a:p>
            <a:r>
              <a:rPr lang="en-US" dirty="0" smtClean="0"/>
              <a:t>Vice Chair, Implementation Committee, IAIS</a:t>
            </a:r>
          </a:p>
          <a:p>
            <a:r>
              <a:rPr lang="en-US" dirty="0" smtClean="0"/>
              <a:t>November 19, 2014</a:t>
            </a:r>
            <a:endParaRPr lang="en-US" dirty="0"/>
          </a:p>
        </p:txBody>
      </p:sp>
      <p:sp>
        <p:nvSpPr>
          <p:cNvPr id="4" name="Title 3"/>
          <p:cNvSpPr>
            <a:spLocks noGrp="1"/>
          </p:cNvSpPr>
          <p:nvPr>
            <p:ph type="ctrTitle"/>
          </p:nvPr>
        </p:nvSpPr>
        <p:spPr/>
        <p:txBody>
          <a:bodyPr>
            <a:normAutofit/>
          </a:bodyPr>
          <a:lstStyle/>
          <a:p>
            <a:r>
              <a:rPr lang="en-US" dirty="0" smtClean="0"/>
              <a:t>Supervisory Cooperation </a:t>
            </a:r>
            <a:br>
              <a:rPr lang="en-US" dirty="0" smtClean="0"/>
            </a:br>
            <a:r>
              <a:rPr lang="en-US" dirty="0" smtClean="0"/>
              <a:t>and Coordination</a:t>
            </a:r>
            <a:endParaRPr lang="en-US" dirty="0"/>
          </a:p>
        </p:txBody>
      </p:sp>
    </p:spTree>
    <p:extLst>
      <p:ext uri="{BB962C8B-B14F-4D97-AF65-F5344CB8AC3E}">
        <p14:creationId xmlns:p14="http://schemas.microsoft.com/office/powerpoint/2010/main" val="3606393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Autofit/>
          </a:bodyPr>
          <a:lstStyle/>
          <a:p>
            <a:r>
              <a:rPr lang="en-US" dirty="0"/>
              <a:t>Application and </a:t>
            </a:r>
            <a:r>
              <a:rPr lang="en-US" dirty="0" smtClean="0"/>
              <a:t>Accession</a:t>
            </a:r>
            <a:br>
              <a:rPr lang="en-US" dirty="0" smtClean="0"/>
            </a:br>
            <a:r>
              <a:rPr lang="en-US" dirty="0" smtClean="0"/>
              <a:t> (</a:t>
            </a:r>
            <a:r>
              <a:rPr lang="en-US" dirty="0" err="1" smtClean="0"/>
              <a:t>con’t</a:t>
            </a:r>
            <a:r>
              <a:rPr lang="en-US" dirty="0" smtClean="0"/>
              <a:t>)</a:t>
            </a:r>
            <a:endParaRPr lang="en-US" dirty="0"/>
          </a:p>
        </p:txBody>
      </p:sp>
      <p:sp>
        <p:nvSpPr>
          <p:cNvPr id="3" name="Content Placeholder 2"/>
          <p:cNvSpPr>
            <a:spLocks noGrp="1"/>
          </p:cNvSpPr>
          <p:nvPr>
            <p:ph sz="quarter" idx="1"/>
          </p:nvPr>
        </p:nvSpPr>
        <p:spPr>
          <a:xfrm>
            <a:off x="381000" y="2155209"/>
            <a:ext cx="8610600" cy="4724400"/>
          </a:xfrm>
        </p:spPr>
        <p:txBody>
          <a:bodyPr>
            <a:normAutofit/>
          </a:bodyPr>
          <a:lstStyle/>
          <a:p>
            <a:r>
              <a:rPr lang="en-US" sz="2800" dirty="0" smtClean="0"/>
              <a:t>Validators </a:t>
            </a:r>
            <a:r>
              <a:rPr lang="en-US" sz="2800" dirty="0"/>
              <a:t>are considered well versed in legal processes and procedures and insurance laws and </a:t>
            </a:r>
            <a:r>
              <a:rPr lang="en-US" sz="2800" dirty="0" smtClean="0"/>
              <a:t>regulations</a:t>
            </a:r>
          </a:p>
          <a:p>
            <a:endParaRPr lang="en-US" sz="2800" dirty="0" smtClean="0"/>
          </a:p>
          <a:p>
            <a:r>
              <a:rPr lang="en-US" sz="2800" dirty="0" smtClean="0"/>
              <a:t>Validation </a:t>
            </a:r>
            <a:r>
              <a:rPr lang="en-US" sz="2800" dirty="0"/>
              <a:t>team will make a specific recommendation to the Signatories Working Group (SWG) (group of </a:t>
            </a:r>
            <a:r>
              <a:rPr lang="en-US" sz="2800" dirty="0" smtClean="0"/>
              <a:t>signatories</a:t>
            </a:r>
            <a:r>
              <a:rPr lang="en-US" sz="2800" dirty="0"/>
              <a:t>) on a consensual basis concerning the suitability of the applicant jurisdiction to become a Signatory Authority of the IAIS </a:t>
            </a:r>
            <a:r>
              <a:rPr lang="en-US" sz="2800" dirty="0" err="1"/>
              <a:t>MMoU</a:t>
            </a:r>
            <a:endParaRPr lang="en-US" sz="2800" dirty="0"/>
          </a:p>
          <a:p>
            <a:pPr marL="0" indent="0">
              <a:buNone/>
            </a:pPr>
            <a:r>
              <a:rPr lang="en-US" dirty="0"/>
              <a:t> </a:t>
            </a:r>
          </a:p>
          <a:p>
            <a:pPr marL="0" indent="0">
              <a:buNone/>
            </a:pPr>
            <a:r>
              <a:rPr lang="en-US" dirty="0"/>
              <a:t> </a:t>
            </a:r>
          </a:p>
          <a:p>
            <a:endParaRPr lang="en-US" dirty="0"/>
          </a:p>
        </p:txBody>
      </p:sp>
    </p:spTree>
    <p:extLst>
      <p:ext uri="{BB962C8B-B14F-4D97-AF65-F5344CB8AC3E}">
        <p14:creationId xmlns:p14="http://schemas.microsoft.com/office/powerpoint/2010/main" val="3092395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7772400" cy="1143000"/>
          </a:xfrm>
        </p:spPr>
        <p:txBody>
          <a:bodyPr/>
          <a:lstStyle/>
          <a:p>
            <a:r>
              <a:rPr lang="en-US" dirty="0" smtClean="0"/>
              <a:t>Supervisory Colleges Background</a:t>
            </a:r>
            <a:endParaRPr lang="en-US" dirty="0"/>
          </a:p>
        </p:txBody>
      </p:sp>
      <p:sp>
        <p:nvSpPr>
          <p:cNvPr id="6" name="Content Placeholder 5"/>
          <p:cNvSpPr>
            <a:spLocks noGrp="1"/>
          </p:cNvSpPr>
          <p:nvPr>
            <p:ph sz="quarter" idx="1"/>
          </p:nvPr>
        </p:nvSpPr>
        <p:spPr>
          <a:xfrm>
            <a:off x="457200" y="1600200"/>
            <a:ext cx="8382000" cy="4876800"/>
          </a:xfrm>
        </p:spPr>
        <p:txBody>
          <a:bodyPr>
            <a:normAutofit/>
          </a:bodyPr>
          <a:lstStyle/>
          <a:p>
            <a:r>
              <a:rPr lang="en-US" dirty="0" smtClean="0"/>
              <a:t>FSF (now FSB) report  in April 2008: Enhanced use of supervisory colleges</a:t>
            </a:r>
          </a:p>
          <a:p>
            <a:endParaRPr lang="en-US" dirty="0" smtClean="0"/>
          </a:p>
          <a:p>
            <a:r>
              <a:rPr lang="en-US" dirty="0" smtClean="0"/>
              <a:t>2010 FSAP recommendations/FSB Peer Reviews</a:t>
            </a:r>
          </a:p>
          <a:p>
            <a:endParaRPr lang="en-US" dirty="0" smtClean="0"/>
          </a:p>
          <a:p>
            <a:r>
              <a:rPr lang="en-US" dirty="0" smtClean="0"/>
              <a:t>Definition of “supervisory college” </a:t>
            </a:r>
          </a:p>
          <a:p>
            <a:endParaRPr lang="en-US" dirty="0" smtClean="0"/>
          </a:p>
          <a:p>
            <a:r>
              <a:rPr lang="en-US" dirty="0" smtClean="0"/>
              <a:t>US state regulators both participate in and convene supervisory colleges for all IAIGs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70287" y="381000"/>
            <a:ext cx="7772400" cy="1143000"/>
          </a:xfrm>
        </p:spPr>
        <p:txBody>
          <a:bodyPr>
            <a:normAutofit fontScale="90000"/>
          </a:bodyPr>
          <a:lstStyle/>
          <a:p>
            <a:r>
              <a:rPr lang="en-US" dirty="0" smtClean="0"/>
              <a:t/>
            </a:r>
            <a:br>
              <a:rPr lang="en-US" dirty="0" smtClean="0"/>
            </a:br>
            <a:r>
              <a:rPr lang="en-US" sz="4400" dirty="0" smtClean="0"/>
              <a:t>Key Functions for </a:t>
            </a:r>
            <a:br>
              <a:rPr lang="en-US" sz="4400" dirty="0" smtClean="0"/>
            </a:br>
            <a:r>
              <a:rPr lang="en-US" sz="4400" dirty="0" smtClean="0"/>
              <a:t>Supervisory Colleges</a:t>
            </a:r>
            <a:endParaRPr lang="en-US" dirty="0"/>
          </a:p>
        </p:txBody>
      </p:sp>
      <p:sp>
        <p:nvSpPr>
          <p:cNvPr id="6" name="Content Placeholder 5"/>
          <p:cNvSpPr>
            <a:spLocks noGrp="1"/>
          </p:cNvSpPr>
          <p:nvPr>
            <p:ph sz="quarter" idx="1"/>
          </p:nvPr>
        </p:nvSpPr>
        <p:spPr>
          <a:xfrm>
            <a:off x="361188" y="1724256"/>
            <a:ext cx="8724900" cy="4905144"/>
          </a:xfrm>
        </p:spPr>
        <p:txBody>
          <a:bodyPr/>
          <a:lstStyle/>
          <a:p>
            <a:r>
              <a:rPr lang="en-US" dirty="0" smtClean="0"/>
              <a:t>Information sharing</a:t>
            </a:r>
          </a:p>
          <a:p>
            <a:endParaRPr lang="en-US" dirty="0" smtClean="0"/>
          </a:p>
          <a:p>
            <a:r>
              <a:rPr lang="en-US" dirty="0" smtClean="0"/>
              <a:t>Assessment of holding company risk, contagion/ exposure, overall financial soundness, capital adequacy, group governance</a:t>
            </a:r>
          </a:p>
          <a:p>
            <a:endParaRPr lang="en-US" dirty="0" smtClean="0"/>
          </a:p>
          <a:p>
            <a:r>
              <a:rPr lang="en-US" dirty="0" smtClean="0"/>
              <a:t> Coordinated supervisory activities </a:t>
            </a:r>
          </a:p>
          <a:p>
            <a:endParaRPr lang="en-US" dirty="0" smtClean="0"/>
          </a:p>
          <a:p>
            <a:r>
              <a:rPr lang="en-US" dirty="0" smtClean="0"/>
              <a:t>Liaison with holding company management</a:t>
            </a:r>
          </a:p>
          <a:p>
            <a:endParaRPr lang="en-US" dirty="0" smtClean="0"/>
          </a:p>
          <a:p>
            <a:r>
              <a:rPr lang="en-US" dirty="0" smtClean="0"/>
              <a:t> Role in crisis management</a:t>
            </a:r>
          </a:p>
        </p:txBody>
      </p:sp>
      <p:grpSp>
        <p:nvGrpSpPr>
          <p:cNvPr id="3" name="Group 2"/>
          <p:cNvGrpSpPr/>
          <p:nvPr/>
        </p:nvGrpSpPr>
        <p:grpSpPr>
          <a:xfrm>
            <a:off x="7181088" y="5257800"/>
            <a:ext cx="1905000" cy="1223122"/>
            <a:chOff x="7181088" y="5257800"/>
            <a:chExt cx="1905000" cy="1223122"/>
          </a:xfrm>
        </p:grpSpPr>
        <p:pic>
          <p:nvPicPr>
            <p:cNvPr id="1026" name="Picture 2" descr="C:\Documents and Settings\bsmith\Local Settings\Temporary Internet Files\Content.IE5\OPEGJHHX\MC900383836[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7391400" y="5257800"/>
              <a:ext cx="1484376" cy="875565"/>
            </a:xfrm>
            <a:prstGeom prst="rect">
              <a:avLst/>
            </a:prstGeom>
            <a:noFill/>
          </p:spPr>
        </p:pic>
        <p:sp>
          <p:nvSpPr>
            <p:cNvPr id="2" name="TextBox 1"/>
            <p:cNvSpPr txBox="1"/>
            <p:nvPr/>
          </p:nvSpPr>
          <p:spPr>
            <a:xfrm>
              <a:off x="7181088" y="6111590"/>
              <a:ext cx="1905000" cy="369332"/>
            </a:xfrm>
            <a:prstGeom prst="rect">
              <a:avLst/>
            </a:prstGeom>
            <a:noFill/>
          </p:spPr>
          <p:txBody>
            <a:bodyPr wrap="square" rtlCol="0">
              <a:spAutoFit/>
            </a:bodyPr>
            <a:lstStyle/>
            <a:p>
              <a:pPr algn="ctr"/>
              <a:r>
                <a:rPr lang="en-US" b="1" dirty="0" smtClean="0"/>
                <a:t>Key Functions</a:t>
              </a:r>
              <a:endParaRPr lang="en-US" b="1"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369" y="-26158"/>
            <a:ext cx="7772400" cy="1143000"/>
          </a:xfrm>
        </p:spPr>
        <p:txBody>
          <a:bodyPr>
            <a:noAutofit/>
          </a:bodyPr>
          <a:lstStyle/>
          <a:p>
            <a:r>
              <a:rPr lang="en-US" dirty="0" smtClean="0"/>
              <a:t>Attending Supervisory Colleges</a:t>
            </a:r>
            <a:endParaRPr lang="en-US" dirty="0"/>
          </a:p>
        </p:txBody>
      </p:sp>
      <p:sp>
        <p:nvSpPr>
          <p:cNvPr id="3" name="Content Placeholder 2"/>
          <p:cNvSpPr>
            <a:spLocks noGrp="1"/>
          </p:cNvSpPr>
          <p:nvPr>
            <p:ph sz="quarter" idx="1"/>
          </p:nvPr>
        </p:nvSpPr>
        <p:spPr>
          <a:xfrm>
            <a:off x="457200" y="1447800"/>
            <a:ext cx="8534400" cy="4953000"/>
          </a:xfrm>
        </p:spPr>
        <p:txBody>
          <a:bodyPr/>
          <a:lstStyle/>
          <a:p>
            <a:r>
              <a:rPr lang="en-US" dirty="0" smtClean="0"/>
              <a:t>Notification about global supervisory colleges</a:t>
            </a:r>
          </a:p>
          <a:p>
            <a:pPr lvl="1"/>
            <a:r>
              <a:rPr lang="en-US" dirty="0" smtClean="0"/>
              <a:t>NAIC International Supervisory Colleges Request Form</a:t>
            </a:r>
          </a:p>
          <a:p>
            <a:pPr lvl="1"/>
            <a:endParaRPr lang="en-US" dirty="0" smtClean="0"/>
          </a:p>
          <a:p>
            <a:r>
              <a:rPr lang="en-US" dirty="0" smtClean="0"/>
              <a:t>Guidance for participating in supervisory colleges</a:t>
            </a:r>
          </a:p>
          <a:p>
            <a:pPr lvl="1"/>
            <a:r>
              <a:rPr lang="en-US" dirty="0" smtClean="0"/>
              <a:t>IAIS Guidance Paper &amp; IAIS Supervisory Colleges Application Papers</a:t>
            </a:r>
          </a:p>
          <a:p>
            <a:pPr lvl="1"/>
            <a:r>
              <a:rPr lang="en-US" dirty="0" smtClean="0"/>
              <a:t>NAIC Holding Company Best Practices Document</a:t>
            </a:r>
          </a:p>
          <a:p>
            <a:pPr lvl="1"/>
            <a:endParaRPr lang="en-US" dirty="0" smtClean="0"/>
          </a:p>
          <a:p>
            <a:r>
              <a:rPr lang="en-US" dirty="0" smtClean="0"/>
              <a:t>Resources</a:t>
            </a:r>
          </a:p>
          <a:p>
            <a:pPr lvl="1"/>
            <a:r>
              <a:rPr lang="en-US" dirty="0" smtClean="0"/>
              <a:t>Use of Technology</a:t>
            </a:r>
          </a:p>
          <a:p>
            <a:pPr lvl="1"/>
            <a:endParaRPr lang="en-US" dirty="0" smtClean="0"/>
          </a:p>
          <a:p>
            <a:r>
              <a:rPr lang="en-US" dirty="0" smtClean="0"/>
              <a:t>Tracking chart follow-up and continuity</a:t>
            </a:r>
          </a:p>
          <a:p>
            <a:endParaRPr lang="en-US" dirty="0" smtClean="0"/>
          </a:p>
          <a:p>
            <a:endParaRPr lang="en-US" dirty="0" smtClean="0"/>
          </a:p>
          <a:p>
            <a:endParaRPr lang="en-US" dirty="0" smtClean="0"/>
          </a:p>
        </p:txBody>
      </p:sp>
      <p:pic>
        <p:nvPicPr>
          <p:cNvPr id="2052" name="Picture 4" descr="C:\Documents and Settings\bsmith\Local Settings\Temporary Internet Files\Content.IE5\9QZD0TSY\MC9000363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5253" y="4817364"/>
            <a:ext cx="1387693" cy="88087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62800" y="5791200"/>
            <a:ext cx="1752600" cy="923330"/>
          </a:xfrm>
          <a:prstGeom prst="rect">
            <a:avLst/>
          </a:prstGeom>
          <a:noFill/>
        </p:spPr>
        <p:txBody>
          <a:bodyPr wrap="square" rtlCol="0">
            <a:spAutoFit/>
          </a:bodyPr>
          <a:lstStyle/>
          <a:p>
            <a:pPr algn="ctr"/>
            <a:r>
              <a:rPr lang="en-US" b="1" dirty="0" smtClean="0"/>
              <a:t>Attending Supervisory Colleges</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normAutofit/>
          </a:bodyPr>
          <a:lstStyle/>
          <a:p>
            <a:r>
              <a:rPr lang="en-US" dirty="0" smtClean="0"/>
              <a:t>Convening Supervisory Colleges  </a:t>
            </a:r>
            <a:endParaRPr lang="en-US" dirty="0"/>
          </a:p>
        </p:txBody>
      </p:sp>
      <p:sp>
        <p:nvSpPr>
          <p:cNvPr id="3" name="Content Placeholder 2"/>
          <p:cNvSpPr>
            <a:spLocks noGrp="1"/>
          </p:cNvSpPr>
          <p:nvPr>
            <p:ph sz="quarter" idx="1"/>
          </p:nvPr>
        </p:nvSpPr>
        <p:spPr>
          <a:xfrm>
            <a:off x="361188" y="1219200"/>
            <a:ext cx="8724900" cy="5261722"/>
          </a:xfrm>
        </p:spPr>
        <p:txBody>
          <a:bodyPr>
            <a:normAutofit/>
          </a:bodyPr>
          <a:lstStyle/>
          <a:p>
            <a:r>
              <a:rPr lang="en-US" smtClean="0"/>
              <a:t>Key elements:</a:t>
            </a:r>
          </a:p>
          <a:p>
            <a:r>
              <a:rPr lang="en-US" smtClean="0"/>
              <a:t>Should a Supervisory College be established?</a:t>
            </a:r>
          </a:p>
          <a:p>
            <a:r>
              <a:rPr lang="en-US" smtClean="0"/>
              <a:t>What is the level of international activity within group?</a:t>
            </a:r>
          </a:p>
          <a:p>
            <a:r>
              <a:rPr lang="en-US" smtClean="0"/>
              <a:t>Have group-wide supervisors or leads been   identified?</a:t>
            </a:r>
          </a:p>
          <a:p>
            <a:r>
              <a:rPr lang="en-US" smtClean="0"/>
              <a:t>Has the purpose of the college been agreed on?</a:t>
            </a:r>
          </a:p>
          <a:p>
            <a:r>
              <a:rPr lang="en-US" smtClean="0"/>
              <a:t>Have the involved supervisors and tiers been identified?</a:t>
            </a:r>
          </a:p>
          <a:p>
            <a:pPr lvl="1"/>
            <a:r>
              <a:rPr lang="en-US" smtClean="0"/>
              <a:t>Are there other non-insurance functional regulators?</a:t>
            </a:r>
          </a:p>
          <a:p>
            <a:r>
              <a:rPr lang="en-US" smtClean="0"/>
              <a:t>Information Sharing Mechanisms among involve supervisors</a:t>
            </a:r>
          </a:p>
          <a:p>
            <a:pPr lvl="1"/>
            <a:r>
              <a:rPr lang="en-US" smtClean="0"/>
              <a:t>Bilateral MoU’s, Supervisory College specific   agreements, and/or MMoU</a:t>
            </a:r>
          </a:p>
          <a:p>
            <a:r>
              <a:rPr lang="en-US" smtClean="0"/>
              <a:t>Frequency of scheduling events/meeting/calls</a:t>
            </a:r>
          </a:p>
          <a:p>
            <a:endParaRPr lang="en-US" smtClean="0"/>
          </a:p>
          <a:p>
            <a:pPr lvl="1"/>
            <a:endParaRPr lang="en-US" smtClean="0"/>
          </a:p>
          <a:p>
            <a:pPr lvl="1"/>
            <a:endParaRPr lang="en-US" dirty="0"/>
          </a:p>
        </p:txBody>
      </p:sp>
      <p:grpSp>
        <p:nvGrpSpPr>
          <p:cNvPr id="4" name="Group 3"/>
          <p:cNvGrpSpPr/>
          <p:nvPr/>
        </p:nvGrpSpPr>
        <p:grpSpPr>
          <a:xfrm>
            <a:off x="7181088" y="5257800"/>
            <a:ext cx="1905000" cy="1223122"/>
            <a:chOff x="7181088" y="5257800"/>
            <a:chExt cx="1905000" cy="1223122"/>
          </a:xfrm>
        </p:grpSpPr>
        <p:pic>
          <p:nvPicPr>
            <p:cNvPr id="5" name="Picture 2" descr="C:\Documents and Settings\bsmith\Local Settings\Temporary Internet Files\Content.IE5\OPEGJHHX\MC900383836[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7391400" y="5257800"/>
              <a:ext cx="1484376" cy="875565"/>
            </a:xfrm>
            <a:prstGeom prst="rect">
              <a:avLst/>
            </a:prstGeom>
            <a:noFill/>
          </p:spPr>
        </p:pic>
        <p:sp>
          <p:nvSpPr>
            <p:cNvPr id="6" name="TextBox 5"/>
            <p:cNvSpPr txBox="1"/>
            <p:nvPr/>
          </p:nvSpPr>
          <p:spPr>
            <a:xfrm>
              <a:off x="7181088" y="6111590"/>
              <a:ext cx="1905000" cy="369332"/>
            </a:xfrm>
            <a:prstGeom prst="rect">
              <a:avLst/>
            </a:prstGeom>
            <a:noFill/>
          </p:spPr>
          <p:txBody>
            <a:bodyPr wrap="square" rtlCol="0">
              <a:spAutoFit/>
            </a:bodyPr>
            <a:lstStyle/>
            <a:p>
              <a:pPr algn="ctr"/>
              <a:r>
                <a:rPr lang="en-US" b="1" dirty="0" smtClean="0"/>
                <a:t>Key Elements</a:t>
              </a:r>
              <a:endParaRPr lang="en-US" b="1"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6394"/>
            <a:ext cx="7772400" cy="1143000"/>
          </a:xfrm>
        </p:spPr>
        <p:txBody>
          <a:bodyPr/>
          <a:lstStyle/>
          <a:p>
            <a:r>
              <a:rPr lang="en-US" dirty="0" smtClean="0"/>
              <a:t>Supervisory College Format</a:t>
            </a:r>
            <a:endParaRPr lang="en-US" dirty="0"/>
          </a:p>
        </p:txBody>
      </p:sp>
      <p:sp>
        <p:nvSpPr>
          <p:cNvPr id="6" name="Content Placeholder 5"/>
          <p:cNvSpPr>
            <a:spLocks noGrp="1"/>
          </p:cNvSpPr>
          <p:nvPr>
            <p:ph sz="quarter" idx="1"/>
          </p:nvPr>
        </p:nvSpPr>
        <p:spPr>
          <a:xfrm>
            <a:off x="342900" y="1524000"/>
            <a:ext cx="7772400" cy="4572000"/>
          </a:xfrm>
        </p:spPr>
        <p:txBody>
          <a:bodyPr>
            <a:normAutofit lnSpcReduction="10000"/>
          </a:bodyPr>
          <a:lstStyle/>
          <a:p>
            <a:r>
              <a:rPr lang="en-US" dirty="0" smtClean="0"/>
              <a:t>Flexibility to structure /format/content:</a:t>
            </a:r>
          </a:p>
          <a:p>
            <a:endParaRPr lang="en-US" dirty="0" smtClean="0"/>
          </a:p>
          <a:p>
            <a:r>
              <a:rPr lang="en-US" dirty="0" smtClean="0"/>
              <a:t> Possible regional colleges </a:t>
            </a:r>
          </a:p>
          <a:p>
            <a:endParaRPr lang="en-US" dirty="0" smtClean="0"/>
          </a:p>
          <a:p>
            <a:r>
              <a:rPr lang="en-US" dirty="0" smtClean="0"/>
              <a:t> Participation by tiered membership composition?</a:t>
            </a:r>
          </a:p>
          <a:p>
            <a:endParaRPr lang="en-US" dirty="0" smtClean="0"/>
          </a:p>
          <a:p>
            <a:r>
              <a:rPr lang="en-US" dirty="0" smtClean="0"/>
              <a:t> One day meeting on a variety of issues, and follow-up quarterly calls</a:t>
            </a:r>
          </a:p>
          <a:p>
            <a:pPr lvl="1"/>
            <a:r>
              <a:rPr lang="en-US" dirty="0" smtClean="0"/>
              <a:t> Regulator only sessions</a:t>
            </a:r>
          </a:p>
          <a:p>
            <a:pPr lvl="1"/>
            <a:r>
              <a:rPr lang="en-US" dirty="0" smtClean="0"/>
              <a:t> Followed by company presentations </a:t>
            </a:r>
            <a:br>
              <a:rPr lang="en-US" dirty="0" smtClean="0"/>
            </a:br>
            <a:r>
              <a:rPr lang="en-US" dirty="0" smtClean="0"/>
              <a:t> with Q&amp;A session</a:t>
            </a:r>
          </a:p>
          <a:p>
            <a:pPr lvl="2"/>
            <a:endParaRPr lang="en-US" dirty="0"/>
          </a:p>
        </p:txBody>
      </p:sp>
      <p:pic>
        <p:nvPicPr>
          <p:cNvPr id="3076" name="Picture 4" descr="C:\Documents and Settings\bsmith\Local Settings\Temporary Internet Files\Content.IE5\OPEGJHHX\MC900233739[1].wmf"/>
          <p:cNvPicPr>
            <a:picLocks noChangeAspect="1" noChangeArrowheads="1"/>
          </p:cNvPicPr>
          <p:nvPr/>
        </p:nvPicPr>
        <p:blipFill>
          <a:blip r:embed="rId3" cstate="print">
            <a:biLevel thresh="25000"/>
            <a:extLst>
              <a:ext uri="{28A0092B-C50C-407E-A947-70E740481C1C}">
                <a14:useLocalDpi xmlns:a14="http://schemas.microsoft.com/office/drawing/2010/main" val="0"/>
              </a:ext>
            </a:extLst>
          </a:blip>
          <a:srcRect/>
          <a:stretch>
            <a:fillRect/>
          </a:stretch>
        </p:blipFill>
        <p:spPr bwMode="auto">
          <a:xfrm>
            <a:off x="7467600" y="5105400"/>
            <a:ext cx="1378390" cy="11324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467600" y="6237838"/>
            <a:ext cx="1295400" cy="369332"/>
          </a:xfrm>
          <a:prstGeom prst="rect">
            <a:avLst/>
          </a:prstGeom>
          <a:noFill/>
        </p:spPr>
        <p:txBody>
          <a:bodyPr wrap="square" rtlCol="0">
            <a:spAutoFit/>
          </a:bodyPr>
          <a:lstStyle/>
          <a:p>
            <a:pPr algn="ctr"/>
            <a:r>
              <a:rPr lang="en-US" b="1" dirty="0" smtClean="0"/>
              <a:t>Structure </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6394"/>
            <a:ext cx="7772400" cy="1143000"/>
          </a:xfrm>
        </p:spPr>
        <p:txBody>
          <a:bodyPr/>
          <a:lstStyle/>
          <a:p>
            <a:r>
              <a:rPr lang="en-US" dirty="0" smtClean="0"/>
              <a:t>Operational Key Points</a:t>
            </a:r>
            <a:endParaRPr lang="en-US" dirty="0"/>
          </a:p>
        </p:txBody>
      </p:sp>
      <p:sp>
        <p:nvSpPr>
          <p:cNvPr id="6" name="Content Placeholder 5"/>
          <p:cNvSpPr>
            <a:spLocks noGrp="1"/>
          </p:cNvSpPr>
          <p:nvPr>
            <p:ph sz="quarter" idx="1"/>
          </p:nvPr>
        </p:nvSpPr>
        <p:spPr>
          <a:xfrm>
            <a:off x="338442" y="1485165"/>
            <a:ext cx="8043558" cy="4991836"/>
          </a:xfrm>
        </p:spPr>
        <p:txBody>
          <a:bodyPr>
            <a:normAutofit lnSpcReduction="10000"/>
          </a:bodyPr>
          <a:lstStyle/>
          <a:p>
            <a:r>
              <a:rPr lang="en-US" dirty="0" smtClean="0"/>
              <a:t> Consider the resources of lead jurisdiction</a:t>
            </a:r>
          </a:p>
          <a:p>
            <a:endParaRPr lang="en-US" dirty="0" smtClean="0"/>
          </a:p>
          <a:p>
            <a:r>
              <a:rPr lang="en-US" dirty="0" smtClean="0"/>
              <a:t>Put </a:t>
            </a:r>
            <a:r>
              <a:rPr lang="en-US" dirty="0" err="1" smtClean="0"/>
              <a:t>MoU’s</a:t>
            </a:r>
            <a:r>
              <a:rPr lang="en-US" dirty="0" smtClean="0"/>
              <a:t> in place</a:t>
            </a:r>
          </a:p>
          <a:p>
            <a:endParaRPr lang="en-US" dirty="0" smtClean="0"/>
          </a:p>
          <a:p>
            <a:r>
              <a:rPr lang="en-US" dirty="0" smtClean="0"/>
              <a:t>Prepare agenda in advance of meeting</a:t>
            </a:r>
          </a:p>
          <a:p>
            <a:endParaRPr lang="en-US" dirty="0" smtClean="0"/>
          </a:p>
          <a:p>
            <a:r>
              <a:rPr lang="en-US" dirty="0" smtClean="0"/>
              <a:t>Obtain overviews from core member at each meeting</a:t>
            </a:r>
          </a:p>
          <a:p>
            <a:endParaRPr lang="en-US" dirty="0" smtClean="0"/>
          </a:p>
          <a:p>
            <a:r>
              <a:rPr lang="en-US" dirty="0" smtClean="0"/>
              <a:t>Engage membership at all tiers </a:t>
            </a:r>
          </a:p>
          <a:p>
            <a:endParaRPr lang="en-US" dirty="0" smtClean="0"/>
          </a:p>
          <a:p>
            <a:r>
              <a:rPr lang="en-US" dirty="0" smtClean="0"/>
              <a:t>All members have agreed to the supervisory college’s role.</a:t>
            </a:r>
          </a:p>
          <a:p>
            <a:endParaRPr lang="en-US" dirty="0"/>
          </a:p>
        </p:txBody>
      </p:sp>
      <p:grpSp>
        <p:nvGrpSpPr>
          <p:cNvPr id="4" name="Group 3"/>
          <p:cNvGrpSpPr/>
          <p:nvPr/>
        </p:nvGrpSpPr>
        <p:grpSpPr>
          <a:xfrm>
            <a:off x="7387988" y="5181600"/>
            <a:ext cx="1905000" cy="1500121"/>
            <a:chOff x="7181088" y="5257800"/>
            <a:chExt cx="1905000" cy="1500121"/>
          </a:xfrm>
        </p:grpSpPr>
        <p:pic>
          <p:nvPicPr>
            <p:cNvPr id="7" name="Picture 2" descr="C:\Documents and Settings\bsmith\Local Settings\Temporary Internet Files\Content.IE5\OPEGJHHX\MC900383836[1].wmf"/>
            <p:cNvPicPr>
              <a:picLocks noChangeAspect="1" noChangeArrowheads="1"/>
            </p:cNvPicPr>
            <p:nvPr/>
          </p:nvPicPr>
          <p:blipFill>
            <a:blip r:embed="rId3" cstate="print">
              <a:biLevel thresh="50000"/>
              <a:extLst>
                <a:ext uri="{28A0092B-C50C-407E-A947-70E740481C1C}">
                  <a14:useLocalDpi xmlns:a14="http://schemas.microsoft.com/office/drawing/2010/main" val="0"/>
                </a:ext>
              </a:extLst>
            </a:blip>
            <a:srcRect/>
            <a:stretch>
              <a:fillRect/>
            </a:stretch>
          </p:blipFill>
          <p:spPr bwMode="auto">
            <a:xfrm>
              <a:off x="7391400" y="5257800"/>
              <a:ext cx="1484376" cy="875565"/>
            </a:xfrm>
            <a:prstGeom prst="rect">
              <a:avLst/>
            </a:prstGeom>
            <a:noFill/>
          </p:spPr>
        </p:pic>
        <p:sp>
          <p:nvSpPr>
            <p:cNvPr id="8" name="TextBox 7"/>
            <p:cNvSpPr txBox="1"/>
            <p:nvPr/>
          </p:nvSpPr>
          <p:spPr>
            <a:xfrm>
              <a:off x="7181088" y="6111590"/>
              <a:ext cx="1905000" cy="646331"/>
            </a:xfrm>
            <a:prstGeom prst="rect">
              <a:avLst/>
            </a:prstGeom>
            <a:noFill/>
          </p:spPr>
          <p:txBody>
            <a:bodyPr wrap="square" rtlCol="0">
              <a:spAutoFit/>
            </a:bodyPr>
            <a:lstStyle/>
            <a:p>
              <a:pPr algn="ctr"/>
              <a:r>
                <a:rPr lang="en-US" b="1" dirty="0" smtClean="0"/>
                <a:t>Operational Key Points</a:t>
              </a:r>
              <a:endParaRPr lang="en-US" b="1" dirty="0"/>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7772400" cy="1143000"/>
          </a:xfrm>
        </p:spPr>
        <p:txBody>
          <a:bodyPr>
            <a:normAutofit fontScale="90000"/>
          </a:bodyPr>
          <a:lstStyle/>
          <a:p>
            <a:r>
              <a:rPr lang="en-US" dirty="0" smtClean="0"/>
              <a:t>Summary and Importance/</a:t>
            </a:r>
            <a:br>
              <a:rPr lang="en-US" dirty="0" smtClean="0"/>
            </a:br>
            <a:r>
              <a:rPr lang="en-US" dirty="0" smtClean="0"/>
              <a:t>Relevance to US Regulators</a:t>
            </a:r>
            <a:endParaRPr lang="en-US" dirty="0"/>
          </a:p>
        </p:txBody>
      </p:sp>
      <p:sp>
        <p:nvSpPr>
          <p:cNvPr id="3" name="Content Placeholder 2"/>
          <p:cNvSpPr>
            <a:spLocks noGrp="1"/>
          </p:cNvSpPr>
          <p:nvPr>
            <p:ph sz="quarter" idx="1"/>
          </p:nvPr>
        </p:nvSpPr>
        <p:spPr>
          <a:xfrm>
            <a:off x="381000" y="1524000"/>
            <a:ext cx="7772400" cy="4572000"/>
          </a:xfrm>
        </p:spPr>
        <p:txBody>
          <a:bodyPr/>
          <a:lstStyle/>
          <a:p>
            <a:pPr lvl="0"/>
            <a:endParaRPr lang="en-US" dirty="0" smtClean="0"/>
          </a:p>
          <a:p>
            <a:pPr lvl="0"/>
            <a:r>
              <a:rPr lang="en-US" dirty="0" smtClean="0"/>
              <a:t>Supervisory coordination and information exchange is gaining in importance internationally:</a:t>
            </a:r>
          </a:p>
          <a:p>
            <a:pPr lvl="0"/>
            <a:endParaRPr lang="en-US" dirty="0" smtClean="0"/>
          </a:p>
          <a:p>
            <a:pPr lvl="1"/>
            <a:r>
              <a:rPr lang="en-US" dirty="0" smtClean="0"/>
              <a:t>as seen with the recommendations made in the Financial Sector Assessment Program (FSAP)</a:t>
            </a:r>
          </a:p>
          <a:p>
            <a:pPr lvl="1"/>
            <a:endParaRPr lang="en-US" dirty="0" smtClean="0"/>
          </a:p>
          <a:p>
            <a:pPr lvl="1"/>
            <a:r>
              <a:rPr lang="en-US" dirty="0" smtClean="0"/>
              <a:t>at the Financial Stability Board (FSB) Peer Reviews</a:t>
            </a:r>
          </a:p>
          <a:p>
            <a:pPr lvl="1"/>
            <a:endParaRPr lang="en-US" dirty="0" smtClean="0"/>
          </a:p>
          <a:p>
            <a:pPr lvl="1"/>
            <a:r>
              <a:rPr lang="en-US" dirty="0" smtClean="0"/>
              <a:t>For use in Supervisory colleges for global players</a:t>
            </a:r>
            <a:endParaRPr lang="en-US" dirty="0"/>
          </a:p>
        </p:txBody>
      </p:sp>
    </p:spTree>
    <p:extLst>
      <p:ext uri="{BB962C8B-B14F-4D97-AF65-F5344CB8AC3E}">
        <p14:creationId xmlns:p14="http://schemas.microsoft.com/office/powerpoint/2010/main" val="842996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Supervisory Cooperation</a:t>
            </a:r>
            <a:endParaRPr lang="en-US" dirty="0"/>
          </a:p>
        </p:txBody>
      </p:sp>
      <p:sp>
        <p:nvSpPr>
          <p:cNvPr id="3" name="Content Placeholder 2"/>
          <p:cNvSpPr>
            <a:spLocks noGrp="1"/>
          </p:cNvSpPr>
          <p:nvPr>
            <p:ph sz="quarter" idx="1"/>
          </p:nvPr>
        </p:nvSpPr>
        <p:spPr/>
        <p:txBody>
          <a:bodyPr/>
          <a:lstStyle/>
          <a:p>
            <a:endParaRPr lang="en-US" dirty="0"/>
          </a:p>
          <a:p>
            <a:r>
              <a:rPr lang="en-US" dirty="0" smtClean="0"/>
              <a:t>Financial </a:t>
            </a:r>
            <a:r>
              <a:rPr lang="en-US" dirty="0"/>
              <a:t>markets are global in scope </a:t>
            </a:r>
            <a:endParaRPr lang="en-US" dirty="0" smtClean="0"/>
          </a:p>
          <a:p>
            <a:endParaRPr lang="en-US" dirty="0" smtClean="0"/>
          </a:p>
          <a:p>
            <a:r>
              <a:rPr lang="en-US" dirty="0" smtClean="0"/>
              <a:t>Essential </a:t>
            </a:r>
            <a:r>
              <a:rPr lang="en-US" dirty="0"/>
              <a:t>for </a:t>
            </a:r>
            <a:r>
              <a:rPr lang="en-US" dirty="0" smtClean="0"/>
              <a:t>effective oversight </a:t>
            </a:r>
            <a:r>
              <a:rPr lang="en-US" dirty="0"/>
              <a:t>in an </a:t>
            </a:r>
            <a:r>
              <a:rPr lang="en-US" dirty="0" smtClean="0"/>
              <a:t>integrated financial </a:t>
            </a:r>
            <a:r>
              <a:rPr lang="en-US" dirty="0"/>
              <a:t>system.</a:t>
            </a:r>
          </a:p>
        </p:txBody>
      </p:sp>
      <p:pic>
        <p:nvPicPr>
          <p:cNvPr id="11" name="Content Placeholder 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5410200" y="2209800"/>
            <a:ext cx="2857500" cy="2143125"/>
          </a:xfrm>
        </p:spPr>
      </p:pic>
    </p:spTree>
    <p:extLst>
      <p:ext uri="{BB962C8B-B14F-4D97-AF65-F5344CB8AC3E}">
        <p14:creationId xmlns:p14="http://schemas.microsoft.com/office/powerpoint/2010/main" val="11909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1143000"/>
          </a:xfrm>
        </p:spPr>
        <p:txBody>
          <a:bodyPr>
            <a:normAutofit/>
          </a:bodyPr>
          <a:lstStyle/>
          <a:p>
            <a:r>
              <a:rPr lang="en-US" dirty="0" smtClean="0"/>
              <a:t>Post Financial Crisis Response</a:t>
            </a:r>
            <a:endParaRPr lang="en-US" dirty="0"/>
          </a:p>
        </p:txBody>
      </p:sp>
      <p:sp>
        <p:nvSpPr>
          <p:cNvPr id="3" name="Content Placeholder 2"/>
          <p:cNvSpPr>
            <a:spLocks noGrp="1"/>
          </p:cNvSpPr>
          <p:nvPr>
            <p:ph sz="quarter" idx="1"/>
          </p:nvPr>
        </p:nvSpPr>
        <p:spPr>
          <a:xfrm>
            <a:off x="457200" y="1752600"/>
            <a:ext cx="3749040" cy="4572000"/>
          </a:xfrm>
        </p:spPr>
        <p:txBody>
          <a:bodyPr>
            <a:normAutofit lnSpcReduction="10000"/>
          </a:bodyPr>
          <a:lstStyle/>
          <a:p>
            <a:r>
              <a:rPr lang="en-US" dirty="0"/>
              <a:t>Financial Stability </a:t>
            </a:r>
            <a:r>
              <a:rPr lang="en-US" dirty="0" smtClean="0"/>
              <a:t>Board (FSB) push to improve supervisory </a:t>
            </a:r>
            <a:r>
              <a:rPr lang="en-US" dirty="0"/>
              <a:t>standards on international cooperation and information </a:t>
            </a:r>
            <a:r>
              <a:rPr lang="en-US" dirty="0" smtClean="0"/>
              <a:t>exchange </a:t>
            </a:r>
          </a:p>
          <a:p>
            <a:r>
              <a:rPr lang="en-US" dirty="0" smtClean="0"/>
              <a:t>International Association of Insurance Supervisors (IAIS) responded by updating the ICPs on information exchange and launching a peer review on supervisory cooperation</a:t>
            </a:r>
          </a:p>
        </p:txBody>
      </p:sp>
      <p:pic>
        <p:nvPicPr>
          <p:cNvPr id="5" name="Content Placeholder 4"/>
          <p:cNvPicPr>
            <a:picLocks noGrp="1" noChangeAspect="1"/>
          </p:cNvPicPr>
          <p:nvPr>
            <p:ph sz="quarter" idx="2"/>
          </p:nvPr>
        </p:nvPicPr>
        <p:blipFill>
          <a:blip r:embed="rId3" cstate="print">
            <a:extLst>
              <a:ext uri="{28A0092B-C50C-407E-A947-70E740481C1C}">
                <a14:useLocalDpi xmlns:a14="http://schemas.microsoft.com/office/drawing/2010/main" val="0"/>
              </a:ext>
            </a:extLst>
          </a:blip>
          <a:stretch>
            <a:fillRect/>
          </a:stretch>
        </p:blipFill>
        <p:spPr>
          <a:xfrm>
            <a:off x="4933950" y="2535878"/>
            <a:ext cx="3749675" cy="2395844"/>
          </a:xfrm>
        </p:spPr>
      </p:pic>
    </p:spTree>
    <p:extLst>
      <p:ext uri="{BB962C8B-B14F-4D97-AF65-F5344CB8AC3E}">
        <p14:creationId xmlns:p14="http://schemas.microsoft.com/office/powerpoint/2010/main" val="3879952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lstStyle/>
          <a:p>
            <a:r>
              <a:rPr lang="en-US" dirty="0" smtClean="0"/>
              <a:t>IAIS Self Assessment	</a:t>
            </a:r>
            <a:endParaRPr lang="en-US" dirty="0"/>
          </a:p>
        </p:txBody>
      </p:sp>
      <p:sp>
        <p:nvSpPr>
          <p:cNvPr id="3" name="Content Placeholder 2"/>
          <p:cNvSpPr>
            <a:spLocks noGrp="1"/>
          </p:cNvSpPr>
          <p:nvPr>
            <p:ph sz="quarter" idx="1"/>
          </p:nvPr>
        </p:nvSpPr>
        <p:spPr>
          <a:xfrm>
            <a:off x="228600" y="1905000"/>
            <a:ext cx="8458200" cy="2514600"/>
          </a:xfrm>
        </p:spPr>
        <p:txBody>
          <a:bodyPr/>
          <a:lstStyle/>
          <a:p>
            <a:pPr marL="285750" indent="-285750">
              <a:buFont typeface="Arial" pitchFamily="34" charset="0"/>
              <a:buChar char="•"/>
            </a:pPr>
            <a:r>
              <a:rPr lang="en-US" dirty="0"/>
              <a:t>High and diverse </a:t>
            </a:r>
            <a:r>
              <a:rPr lang="en-US" dirty="0" smtClean="0"/>
              <a:t>response – 106 responses</a:t>
            </a:r>
          </a:p>
          <a:p>
            <a:pPr marL="285750" indent="-285750">
              <a:buFont typeface="Arial" pitchFamily="34" charset="0"/>
              <a:buChar char="•"/>
            </a:pPr>
            <a:endParaRPr lang="en-US" dirty="0"/>
          </a:p>
          <a:p>
            <a:pPr marL="285750" indent="-285750">
              <a:buFont typeface="Arial" pitchFamily="34" charset="0"/>
              <a:buChar char="•"/>
            </a:pPr>
            <a:r>
              <a:rPr lang="en-US" dirty="0"/>
              <a:t>A lot of information for use between the lines</a:t>
            </a:r>
            <a:r>
              <a:rPr lang="en-US" dirty="0" smtClean="0"/>
              <a:t>;</a:t>
            </a:r>
          </a:p>
          <a:p>
            <a:pPr marL="285750" indent="-285750">
              <a:buFont typeface="Arial" pitchFamily="34" charset="0"/>
              <a:buChar char="•"/>
            </a:pPr>
            <a:endParaRPr lang="en-US" dirty="0" smtClean="0"/>
          </a:p>
          <a:p>
            <a:pPr marL="285750" indent="-285750">
              <a:buFont typeface="Arial" pitchFamily="34" charset="0"/>
              <a:buChar char="•"/>
            </a:pPr>
            <a:r>
              <a:rPr lang="en-US" dirty="0" smtClean="0"/>
              <a:t>An update to this self assessment will be conducted in 2016</a:t>
            </a:r>
          </a:p>
        </p:txBody>
      </p:sp>
      <p:pic>
        <p:nvPicPr>
          <p:cNvPr id="4" name="Picture 3"/>
          <p:cNvPicPr/>
          <p:nvPr/>
        </p:nvPicPr>
        <p:blipFill>
          <a:blip r:embed="rId3"/>
          <a:stretch>
            <a:fillRect/>
          </a:stretch>
        </p:blipFill>
        <p:spPr>
          <a:xfrm>
            <a:off x="2971800" y="5181600"/>
            <a:ext cx="2968625" cy="1041400"/>
          </a:xfrm>
          <a:prstGeom prst="rect">
            <a:avLst/>
          </a:prstGeom>
        </p:spPr>
      </p:pic>
    </p:spTree>
    <p:extLst>
      <p:ext uri="{BB962C8B-B14F-4D97-AF65-F5344CB8AC3E}">
        <p14:creationId xmlns:p14="http://schemas.microsoft.com/office/powerpoint/2010/main" val="560121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143000"/>
          </a:xfrm>
        </p:spPr>
        <p:txBody>
          <a:bodyPr>
            <a:noAutofit/>
          </a:bodyPr>
          <a:lstStyle/>
          <a:p>
            <a:r>
              <a:rPr lang="en-US" dirty="0" smtClean="0"/>
              <a:t>U.S. State Regulators </a:t>
            </a:r>
            <a:br>
              <a:rPr lang="en-US" dirty="0" smtClean="0"/>
            </a:br>
            <a:r>
              <a:rPr lang="en-US" dirty="0" smtClean="0"/>
              <a:t>&amp; Supervisory Cooperation</a:t>
            </a:r>
            <a:endParaRPr lang="en-US" dirty="0"/>
          </a:p>
        </p:txBody>
      </p:sp>
      <p:sp>
        <p:nvSpPr>
          <p:cNvPr id="4" name="Text Placeholder 3"/>
          <p:cNvSpPr>
            <a:spLocks noGrp="1"/>
          </p:cNvSpPr>
          <p:nvPr>
            <p:ph type="body" idx="1"/>
          </p:nvPr>
        </p:nvSpPr>
        <p:spPr>
          <a:xfrm>
            <a:off x="914400" y="1981200"/>
            <a:ext cx="3733800" cy="762000"/>
          </a:xfrm>
        </p:spPr>
        <p:txBody>
          <a:bodyPr/>
          <a:lstStyle/>
          <a:p>
            <a:r>
              <a:rPr lang="en-US" dirty="0" smtClean="0"/>
              <a:t>Communication Avenues</a:t>
            </a:r>
            <a:endParaRPr lang="en-US" dirty="0"/>
          </a:p>
        </p:txBody>
      </p:sp>
      <p:sp>
        <p:nvSpPr>
          <p:cNvPr id="5" name="Text Placeholder 4"/>
          <p:cNvSpPr>
            <a:spLocks noGrp="1"/>
          </p:cNvSpPr>
          <p:nvPr>
            <p:ph type="body" sz="half" idx="3"/>
          </p:nvPr>
        </p:nvSpPr>
        <p:spPr>
          <a:xfrm>
            <a:off x="4953000" y="1981200"/>
            <a:ext cx="3733800" cy="762000"/>
          </a:xfrm>
        </p:spPr>
        <p:txBody>
          <a:bodyPr/>
          <a:lstStyle/>
          <a:p>
            <a:r>
              <a:rPr lang="en-US" dirty="0" smtClean="0"/>
              <a:t>Cooperation Tools</a:t>
            </a:r>
            <a:endParaRPr lang="en-US" dirty="0"/>
          </a:p>
        </p:txBody>
      </p:sp>
      <p:sp>
        <p:nvSpPr>
          <p:cNvPr id="3" name="Content Placeholder 2"/>
          <p:cNvSpPr>
            <a:spLocks noGrp="1"/>
          </p:cNvSpPr>
          <p:nvPr>
            <p:ph sz="half" idx="2"/>
          </p:nvPr>
        </p:nvSpPr>
        <p:spPr>
          <a:xfrm>
            <a:off x="914400" y="3200400"/>
            <a:ext cx="3733800" cy="3886200"/>
          </a:xfrm>
        </p:spPr>
        <p:txBody>
          <a:bodyPr/>
          <a:lstStyle/>
          <a:p>
            <a:r>
              <a:rPr lang="en-US" dirty="0" smtClean="0"/>
              <a:t>Regulatory dialogues with foreign jurisdictions</a:t>
            </a:r>
          </a:p>
          <a:p>
            <a:endParaRPr lang="en-US" dirty="0" smtClean="0"/>
          </a:p>
          <a:p>
            <a:r>
              <a:rPr lang="en-US" dirty="0" smtClean="0"/>
              <a:t>Supervisory Colleges</a:t>
            </a:r>
            <a:endParaRPr lang="en-US" dirty="0"/>
          </a:p>
        </p:txBody>
      </p:sp>
      <p:sp>
        <p:nvSpPr>
          <p:cNvPr id="6" name="Content Placeholder 5"/>
          <p:cNvSpPr>
            <a:spLocks noGrp="1"/>
          </p:cNvSpPr>
          <p:nvPr>
            <p:ph sz="half" idx="4"/>
          </p:nvPr>
        </p:nvSpPr>
        <p:spPr>
          <a:xfrm>
            <a:off x="4953000" y="3048000"/>
            <a:ext cx="3733800" cy="3886200"/>
          </a:xfrm>
        </p:spPr>
        <p:txBody>
          <a:bodyPr/>
          <a:lstStyle/>
          <a:p>
            <a:r>
              <a:rPr lang="en-US" dirty="0"/>
              <a:t>Bilateral Memorandum of </a:t>
            </a:r>
            <a:r>
              <a:rPr lang="en-US" dirty="0" smtClean="0"/>
              <a:t>Understanding</a:t>
            </a:r>
          </a:p>
          <a:p>
            <a:endParaRPr lang="en-US" dirty="0"/>
          </a:p>
          <a:p>
            <a:r>
              <a:rPr lang="en-US" dirty="0"/>
              <a:t>IAIS Multilateral Memorandum of Understanding</a:t>
            </a:r>
          </a:p>
          <a:p>
            <a:endParaRPr lang="en-US" dirty="0"/>
          </a:p>
        </p:txBody>
      </p:sp>
    </p:spTree>
    <p:extLst>
      <p:ext uri="{BB962C8B-B14F-4D97-AF65-F5344CB8AC3E}">
        <p14:creationId xmlns:p14="http://schemas.microsoft.com/office/powerpoint/2010/main" val="3757601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772400" cy="1143000"/>
          </a:xfrm>
        </p:spPr>
        <p:txBody>
          <a:bodyPr>
            <a:noAutofit/>
          </a:bodyPr>
          <a:lstStyle/>
          <a:p>
            <a:r>
              <a:rPr lang="en-US" dirty="0" smtClean="0"/>
              <a:t>Regulatory Dialogues </a:t>
            </a:r>
            <a:br>
              <a:rPr lang="en-US" dirty="0" smtClean="0"/>
            </a:br>
            <a:r>
              <a:rPr lang="en-US" dirty="0" smtClean="0"/>
              <a:t>&amp; Information Sharing	</a:t>
            </a:r>
            <a:endParaRPr lang="en-US" dirty="0"/>
          </a:p>
        </p:txBody>
      </p:sp>
      <p:sp>
        <p:nvSpPr>
          <p:cNvPr id="3" name="Content Placeholder 2"/>
          <p:cNvSpPr>
            <a:spLocks noGrp="1"/>
          </p:cNvSpPr>
          <p:nvPr>
            <p:ph sz="quarter" idx="1"/>
          </p:nvPr>
        </p:nvSpPr>
        <p:spPr>
          <a:xfrm>
            <a:off x="838200" y="2438400"/>
            <a:ext cx="7772400" cy="4572000"/>
          </a:xfrm>
        </p:spPr>
        <p:txBody>
          <a:bodyPr/>
          <a:lstStyle/>
          <a:p>
            <a:r>
              <a:rPr lang="en-US" dirty="0" smtClean="0"/>
              <a:t>NAIC has a number of bilateral dialogues in place </a:t>
            </a:r>
          </a:p>
          <a:p>
            <a:endParaRPr lang="en-US" dirty="0" smtClean="0"/>
          </a:p>
          <a:p>
            <a:r>
              <a:rPr lang="en-US" dirty="0" smtClean="0"/>
              <a:t>State insurance regulators have information sharing agreements :</a:t>
            </a:r>
          </a:p>
          <a:p>
            <a:endParaRPr lang="en-US" dirty="0" smtClean="0"/>
          </a:p>
          <a:p>
            <a:pPr lvl="1"/>
            <a:r>
              <a:rPr lang="en-US" dirty="0" smtClean="0"/>
              <a:t>Internationally</a:t>
            </a:r>
          </a:p>
          <a:p>
            <a:pPr lvl="1"/>
            <a:r>
              <a:rPr lang="en-US" dirty="0" smtClean="0"/>
              <a:t>Domestically</a:t>
            </a:r>
            <a:endParaRPr lang="en-US" dirty="0"/>
          </a:p>
        </p:txBody>
      </p:sp>
    </p:spTree>
    <p:extLst>
      <p:ext uri="{BB962C8B-B14F-4D97-AF65-F5344CB8AC3E}">
        <p14:creationId xmlns:p14="http://schemas.microsoft.com/office/powerpoint/2010/main" val="1610724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5562600" cy="1143000"/>
          </a:xfrm>
        </p:spPr>
        <p:txBody>
          <a:bodyPr>
            <a:normAutofit/>
          </a:bodyPr>
          <a:lstStyle/>
          <a:p>
            <a:r>
              <a:rPr lang="en-US" dirty="0" smtClean="0"/>
              <a:t>IAIS MMOU Purpose</a:t>
            </a:r>
            <a:endParaRPr lang="en-US" dirty="0"/>
          </a:p>
        </p:txBody>
      </p:sp>
      <p:sp>
        <p:nvSpPr>
          <p:cNvPr id="3" name="Content Placeholder 2"/>
          <p:cNvSpPr>
            <a:spLocks noGrp="1"/>
          </p:cNvSpPr>
          <p:nvPr>
            <p:ph sz="quarter" idx="1"/>
          </p:nvPr>
        </p:nvSpPr>
        <p:spPr>
          <a:xfrm>
            <a:off x="533400" y="1143000"/>
            <a:ext cx="8077200" cy="4724400"/>
          </a:xfrm>
        </p:spPr>
        <p:txBody>
          <a:bodyPr>
            <a:noAutofit/>
          </a:bodyPr>
          <a:lstStyle/>
          <a:p>
            <a:pPr lvl="0"/>
            <a:r>
              <a:rPr lang="en-US" sz="2200" dirty="0">
                <a:cs typeface="Arial" pitchFamily="34" charset="0"/>
              </a:rPr>
              <a:t>Enhance supervision of internationally active insurance companies by creating a formal basis for cross-border cooperation and information exchange amongst supervisors around the </a:t>
            </a:r>
            <a:r>
              <a:rPr lang="en-US" sz="2200" dirty="0" smtClean="0">
                <a:cs typeface="Arial" pitchFamily="34" charset="0"/>
              </a:rPr>
              <a:t>world</a:t>
            </a:r>
          </a:p>
          <a:p>
            <a:pPr marL="0" lvl="0" indent="0">
              <a:buNone/>
            </a:pPr>
            <a:endParaRPr lang="en-US" sz="2200" dirty="0">
              <a:cs typeface="Arial" pitchFamily="34" charset="0"/>
            </a:endParaRPr>
          </a:p>
          <a:p>
            <a:pPr lvl="0"/>
            <a:r>
              <a:rPr lang="en-US" sz="2200" dirty="0" smtClean="0">
                <a:cs typeface="Arial" pitchFamily="34" charset="0"/>
              </a:rPr>
              <a:t>Signatory </a:t>
            </a:r>
            <a:r>
              <a:rPr lang="en-US" sz="2200" dirty="0">
                <a:cs typeface="Arial" pitchFamily="34" charset="0"/>
              </a:rPr>
              <a:t>Authority</a:t>
            </a:r>
            <a:r>
              <a:rPr lang="en-US" sz="2200" baseline="30000" dirty="0">
                <a:cs typeface="Arial" pitchFamily="34" charset="0"/>
              </a:rPr>
              <a:t> </a:t>
            </a:r>
            <a:r>
              <a:rPr lang="en-US" sz="2200" dirty="0">
                <a:cs typeface="Arial" pitchFamily="34" charset="0"/>
              </a:rPr>
              <a:t>can request from and provide to any other Signatory Authority having a legitimate interest, confidential information on all issues relevant to supervised Insurance </a:t>
            </a:r>
            <a:r>
              <a:rPr lang="en-US" sz="2200" dirty="0" smtClean="0">
                <a:cs typeface="Arial" pitchFamily="34" charset="0"/>
              </a:rPr>
              <a:t>Companies</a:t>
            </a:r>
          </a:p>
          <a:p>
            <a:pPr marL="0" lvl="0" indent="0">
              <a:buNone/>
            </a:pPr>
            <a:endParaRPr lang="en-US" sz="2200" dirty="0">
              <a:cs typeface="Arial" pitchFamily="34" charset="0"/>
            </a:endParaRPr>
          </a:p>
          <a:p>
            <a:pPr lvl="0"/>
            <a:r>
              <a:rPr lang="en-US" sz="2200" dirty="0">
                <a:cs typeface="Arial" pitchFamily="34" charset="0"/>
              </a:rPr>
              <a:t>Facilitates the exchange of confidential information in the supervisory college </a:t>
            </a:r>
            <a:r>
              <a:rPr lang="en-US" sz="2200" dirty="0" smtClean="0">
                <a:cs typeface="Arial" pitchFamily="34" charset="0"/>
              </a:rPr>
              <a:t>context</a:t>
            </a:r>
          </a:p>
          <a:p>
            <a:pPr marL="0" lvl="0" indent="0">
              <a:buNone/>
            </a:pPr>
            <a:endParaRPr lang="en-US" sz="2200" dirty="0">
              <a:cs typeface="Arial" pitchFamily="34" charset="0"/>
            </a:endParaRPr>
          </a:p>
          <a:p>
            <a:pPr lvl="0"/>
            <a:r>
              <a:rPr lang="en-US" sz="2200" dirty="0">
                <a:cs typeface="Arial" pitchFamily="34" charset="0"/>
              </a:rPr>
              <a:t>Potential to significantly improve and expedite the cross border exchange of information between supervisors</a:t>
            </a:r>
            <a:r>
              <a:rPr lang="en-US" sz="2200" dirty="0" smtClean="0">
                <a:cs typeface="Arial" pitchFamily="34" charset="0"/>
              </a:rPr>
              <a:t>.</a:t>
            </a:r>
            <a:endParaRPr lang="en-US" sz="2200" dirty="0">
              <a:cs typeface="Arial" pitchFamily="34" charset="0"/>
            </a:endParaRPr>
          </a:p>
        </p:txBody>
      </p:sp>
    </p:spTree>
    <p:extLst>
      <p:ext uri="{BB962C8B-B14F-4D97-AF65-F5344CB8AC3E}">
        <p14:creationId xmlns:p14="http://schemas.microsoft.com/office/powerpoint/2010/main" val="4003213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785"/>
            <a:ext cx="5562600" cy="1143000"/>
          </a:xfrm>
        </p:spPr>
        <p:txBody>
          <a:bodyPr>
            <a:normAutofit/>
          </a:bodyPr>
          <a:lstStyle/>
          <a:p>
            <a:r>
              <a:rPr lang="en-US" dirty="0"/>
              <a:t>Signatory Authorities</a:t>
            </a:r>
          </a:p>
        </p:txBody>
      </p:sp>
      <p:sp>
        <p:nvSpPr>
          <p:cNvPr id="3" name="Content Placeholder 2"/>
          <p:cNvSpPr>
            <a:spLocks noGrp="1"/>
          </p:cNvSpPr>
          <p:nvPr>
            <p:ph sz="quarter" idx="1"/>
          </p:nvPr>
        </p:nvSpPr>
        <p:spPr>
          <a:xfrm>
            <a:off x="533400" y="1905000"/>
            <a:ext cx="8001000" cy="4267200"/>
          </a:xfrm>
        </p:spPr>
        <p:txBody>
          <a:bodyPr>
            <a:normAutofit/>
          </a:bodyPr>
          <a:lstStyle/>
          <a:p>
            <a:pPr lvl="0">
              <a:lnSpc>
                <a:spcPct val="120000"/>
              </a:lnSpc>
              <a:spcBef>
                <a:spcPts val="0"/>
              </a:spcBef>
            </a:pPr>
            <a:r>
              <a:rPr lang="en-US" sz="2400" dirty="0" smtClean="0"/>
              <a:t>There </a:t>
            </a:r>
            <a:r>
              <a:rPr lang="en-US" sz="2400" dirty="0"/>
              <a:t>are currently </a:t>
            </a:r>
            <a:r>
              <a:rPr lang="en-US" sz="2400" dirty="0" smtClean="0"/>
              <a:t>40 (plus) </a:t>
            </a:r>
            <a:r>
              <a:rPr lang="en-US" sz="2400" dirty="0"/>
              <a:t>Signatory </a:t>
            </a:r>
            <a:r>
              <a:rPr lang="en-US" sz="2400" dirty="0" smtClean="0"/>
              <a:t>Authorities </a:t>
            </a:r>
            <a:r>
              <a:rPr lang="en-US" sz="2400" dirty="0"/>
              <a:t>with many more applications </a:t>
            </a:r>
            <a:r>
              <a:rPr lang="en-US" sz="2400" dirty="0" smtClean="0"/>
              <a:t>pending</a:t>
            </a:r>
          </a:p>
          <a:p>
            <a:pPr lvl="0">
              <a:lnSpc>
                <a:spcPct val="120000"/>
              </a:lnSpc>
              <a:spcBef>
                <a:spcPts val="0"/>
              </a:spcBef>
            </a:pPr>
            <a:endParaRPr lang="en-US" sz="2400" dirty="0" smtClean="0"/>
          </a:p>
          <a:p>
            <a:pPr lvl="0">
              <a:lnSpc>
                <a:spcPct val="120000"/>
              </a:lnSpc>
              <a:spcBef>
                <a:spcPts val="0"/>
              </a:spcBef>
            </a:pPr>
            <a:r>
              <a:rPr lang="en-US" sz="2400" dirty="0" smtClean="0"/>
              <a:t>There </a:t>
            </a:r>
            <a:r>
              <a:rPr lang="en-US" sz="2400" dirty="0"/>
              <a:t>are </a:t>
            </a:r>
            <a:r>
              <a:rPr lang="en-US" sz="2400" dirty="0" smtClean="0"/>
              <a:t>6 state Signatory Authorities that </a:t>
            </a:r>
            <a:r>
              <a:rPr lang="en-US" sz="2400" dirty="0"/>
              <a:t>have applied and/or are applying and/or are interested in applying to the </a:t>
            </a:r>
            <a:r>
              <a:rPr lang="en-US" sz="2400" dirty="0" err="1"/>
              <a:t>MMoU</a:t>
            </a:r>
            <a:endParaRPr lang="en-US" sz="2400" dirty="0"/>
          </a:p>
          <a:p>
            <a:pPr marL="0" indent="0">
              <a:lnSpc>
                <a:spcPct val="120000"/>
              </a:lnSpc>
              <a:buNone/>
            </a:pPr>
            <a:endParaRPr lang="en-US" dirty="0"/>
          </a:p>
        </p:txBody>
      </p:sp>
    </p:spTree>
    <p:extLst>
      <p:ext uri="{BB962C8B-B14F-4D97-AF65-F5344CB8AC3E}">
        <p14:creationId xmlns:p14="http://schemas.microsoft.com/office/powerpoint/2010/main" val="273846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010400" cy="1143000"/>
          </a:xfrm>
        </p:spPr>
        <p:txBody>
          <a:bodyPr>
            <a:noAutofit/>
          </a:bodyPr>
          <a:lstStyle/>
          <a:p>
            <a:r>
              <a:rPr lang="en-US" dirty="0"/>
              <a:t>Application and Accession</a:t>
            </a:r>
          </a:p>
        </p:txBody>
      </p:sp>
      <p:sp>
        <p:nvSpPr>
          <p:cNvPr id="3" name="Content Placeholder 2"/>
          <p:cNvSpPr>
            <a:spLocks noGrp="1"/>
          </p:cNvSpPr>
          <p:nvPr>
            <p:ph sz="quarter" idx="1"/>
          </p:nvPr>
        </p:nvSpPr>
        <p:spPr>
          <a:xfrm>
            <a:off x="304800" y="1600200"/>
            <a:ext cx="8686800" cy="4876800"/>
          </a:xfrm>
        </p:spPr>
        <p:txBody>
          <a:bodyPr>
            <a:normAutofit lnSpcReduction="10000"/>
          </a:bodyPr>
          <a:lstStyle/>
          <a:p>
            <a:pPr lvl="0">
              <a:buFont typeface="Arial" pitchFamily="34" charset="0"/>
              <a:buChar char="•"/>
            </a:pPr>
            <a:r>
              <a:rPr lang="en-US" dirty="0"/>
              <a:t>The applicant jurisdiction submits an application for accession through the </a:t>
            </a:r>
            <a:r>
              <a:rPr lang="en-US" dirty="0" err="1"/>
              <a:t>MMoU</a:t>
            </a:r>
            <a:r>
              <a:rPr lang="en-US" dirty="0"/>
              <a:t> online </a:t>
            </a:r>
            <a:r>
              <a:rPr lang="en-US" dirty="0" smtClean="0"/>
              <a:t>tool</a:t>
            </a:r>
          </a:p>
          <a:p>
            <a:pPr lvl="0">
              <a:buFont typeface="Arial" pitchFamily="34" charset="0"/>
              <a:buChar char="•"/>
            </a:pPr>
            <a:endParaRPr lang="en-US" dirty="0"/>
          </a:p>
          <a:p>
            <a:pPr lvl="1">
              <a:buFont typeface="Arial" pitchFamily="34" charset="0"/>
              <a:buChar char="•"/>
            </a:pPr>
            <a:r>
              <a:rPr lang="en-US" dirty="0" smtClean="0"/>
              <a:t>Application includes copies </a:t>
            </a:r>
            <a:r>
              <a:rPr lang="en-US" dirty="0"/>
              <a:t>of relevant supporting laws/rules/regulations explaining the applicant jurisdiction’s legal authority to meet all </a:t>
            </a:r>
            <a:r>
              <a:rPr lang="en-US" dirty="0" err="1"/>
              <a:t>MMoU</a:t>
            </a:r>
            <a:r>
              <a:rPr lang="en-US" dirty="0"/>
              <a:t> provisions essential to mutual cooperation and exchange of information including the confidentiality regime set out in Article 5 and Annex B of the IAIS </a:t>
            </a:r>
            <a:r>
              <a:rPr lang="en-US" dirty="0" err="1" smtClean="0"/>
              <a:t>MMoU</a:t>
            </a:r>
            <a:r>
              <a:rPr lang="en-US" dirty="0" smtClean="0"/>
              <a:t>.</a:t>
            </a:r>
          </a:p>
          <a:p>
            <a:pPr lvl="1">
              <a:buFont typeface="Arial" pitchFamily="34" charset="0"/>
              <a:buChar char="•"/>
            </a:pPr>
            <a:endParaRPr lang="en-US" dirty="0" smtClean="0"/>
          </a:p>
          <a:p>
            <a:pPr lvl="0">
              <a:buFont typeface="Arial" pitchFamily="34" charset="0"/>
              <a:buChar char="•"/>
            </a:pPr>
            <a:r>
              <a:rPr lang="en-US" dirty="0" smtClean="0"/>
              <a:t>Validation </a:t>
            </a:r>
            <a:r>
              <a:rPr lang="en-US" dirty="0"/>
              <a:t>Team </a:t>
            </a:r>
            <a:r>
              <a:rPr lang="en-US" dirty="0" smtClean="0"/>
              <a:t>verify </a:t>
            </a:r>
            <a:r>
              <a:rPr lang="en-US" dirty="0"/>
              <a:t>the </a:t>
            </a:r>
            <a:r>
              <a:rPr lang="en-US" dirty="0" smtClean="0"/>
              <a:t>application (the process is very streamlined)</a:t>
            </a:r>
          </a:p>
          <a:p>
            <a:pPr lvl="1">
              <a:buFont typeface="Arial" pitchFamily="34" charset="0"/>
              <a:buChar char="•"/>
            </a:pPr>
            <a:r>
              <a:rPr lang="en-US" dirty="0"/>
              <a:t>N</a:t>
            </a:r>
            <a:r>
              <a:rPr lang="en-US" dirty="0" smtClean="0"/>
              <a:t>ominated </a:t>
            </a:r>
            <a:r>
              <a:rPr lang="en-US" dirty="0"/>
              <a:t>from IAIS member jurisdictions that are Signatory Authorities or potential Signatory </a:t>
            </a:r>
            <a:r>
              <a:rPr lang="en-US" dirty="0" smtClean="0"/>
              <a:t>Authorities</a:t>
            </a:r>
          </a:p>
          <a:p>
            <a:pPr marL="0" lvl="0" indent="0">
              <a:buNone/>
            </a:pPr>
            <a:endParaRPr lang="en-US" dirty="0"/>
          </a:p>
          <a:p>
            <a:pPr lvl="0"/>
            <a:endParaRPr lang="en-US" dirty="0"/>
          </a:p>
          <a:p>
            <a:endParaRPr lang="en-US" dirty="0"/>
          </a:p>
          <a:p>
            <a:endParaRPr lang="en-US" dirty="0"/>
          </a:p>
        </p:txBody>
      </p:sp>
    </p:spTree>
    <p:extLst>
      <p:ext uri="{BB962C8B-B14F-4D97-AF65-F5344CB8AC3E}">
        <p14:creationId xmlns:p14="http://schemas.microsoft.com/office/powerpoint/2010/main" val="37077140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1197</TotalTime>
  <Words>3181</Words>
  <Application>Microsoft Office PowerPoint</Application>
  <PresentationFormat>Presentación en pantalla (4:3)</PresentationFormat>
  <Paragraphs>260</Paragraphs>
  <Slides>17</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Calibri</vt:lpstr>
      <vt:lpstr>Franklin Gothic Book</vt:lpstr>
      <vt:lpstr>Perpetua</vt:lpstr>
      <vt:lpstr>Wingdings 2</vt:lpstr>
      <vt:lpstr>Equity</vt:lpstr>
      <vt:lpstr>Supervisory Cooperation  and Coordination</vt:lpstr>
      <vt:lpstr>Importance of Supervisory Cooperation</vt:lpstr>
      <vt:lpstr>Post Financial Crisis Response</vt:lpstr>
      <vt:lpstr>IAIS Self Assessment </vt:lpstr>
      <vt:lpstr>U.S. State Regulators  &amp; Supervisory Cooperation</vt:lpstr>
      <vt:lpstr>Regulatory Dialogues  &amp; Information Sharing </vt:lpstr>
      <vt:lpstr>IAIS MMOU Purpose</vt:lpstr>
      <vt:lpstr>Signatory Authorities</vt:lpstr>
      <vt:lpstr>Application and Accession</vt:lpstr>
      <vt:lpstr>Application and Accession  (con’t)</vt:lpstr>
      <vt:lpstr>Supervisory Colleges Background</vt:lpstr>
      <vt:lpstr> Key Functions for  Supervisory Colleges</vt:lpstr>
      <vt:lpstr>Attending Supervisory Colleges</vt:lpstr>
      <vt:lpstr>Convening Supervisory Colleges  </vt:lpstr>
      <vt:lpstr>Supervisory College Format</vt:lpstr>
      <vt:lpstr>Operational Key Points</vt:lpstr>
      <vt:lpstr>Summary and Importance/ Relevance to US Regulators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the Cost of Regulatory Compliance</dc:title>
  <dc:creator>mmanring</dc:creator>
  <cp:lastModifiedBy>Lucy Medina</cp:lastModifiedBy>
  <cp:revision>82</cp:revision>
  <cp:lastPrinted>2014-11-17T15:09:01Z</cp:lastPrinted>
  <dcterms:created xsi:type="dcterms:W3CDTF">2009-08-26T20:04:16Z</dcterms:created>
  <dcterms:modified xsi:type="dcterms:W3CDTF">2014-11-17T15:10:09Z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1249393422</vt:i4>
  </property>
  <property fmtid="{D5CDD505-2E9C-101B-9397-08002B2CF9AE}" pid="3" name="_NewReviewCycle">
    <vt:lpwstr/>
  </property>
  <property fmtid="{D5CDD505-2E9C-101B-9397-08002B2CF9AE}" pid="4" name="_EmailSubject">
    <vt:lpwstr>Final Presentations for NAIC and Flight Information</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1773859918</vt:i4>
  </property>
</Properties>
</file>