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81" r:id="rId2"/>
    <p:sldId id="683" r:id="rId3"/>
    <p:sldId id="674" r:id="rId4"/>
    <p:sldId id="663" r:id="rId5"/>
    <p:sldId id="684" r:id="rId6"/>
    <p:sldId id="718" r:id="rId7"/>
    <p:sldId id="688" r:id="rId8"/>
    <p:sldId id="698" r:id="rId9"/>
    <p:sldId id="702" r:id="rId10"/>
    <p:sldId id="703" r:id="rId11"/>
    <p:sldId id="685" r:id="rId12"/>
    <p:sldId id="711" r:id="rId13"/>
    <p:sldId id="707" r:id="rId14"/>
    <p:sldId id="712" r:id="rId15"/>
    <p:sldId id="690" r:id="rId16"/>
    <p:sldId id="661" r:id="rId17"/>
    <p:sldId id="691" r:id="rId18"/>
    <p:sldId id="659" r:id="rId19"/>
    <p:sldId id="715" r:id="rId20"/>
    <p:sldId id="670" r:id="rId21"/>
    <p:sldId id="717" r:id="rId22"/>
    <p:sldId id="682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3300"/>
    <a:srgbClr val="E6E6E6"/>
    <a:srgbClr val="98B1EA"/>
    <a:srgbClr val="9E301A"/>
    <a:srgbClr val="972E19"/>
    <a:srgbClr val="902C18"/>
    <a:srgbClr val="009900"/>
    <a:srgbClr val="80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83" autoAdjust="0"/>
  </p:normalViewPr>
  <p:slideViewPr>
    <p:cSldViewPr>
      <p:cViewPr varScale="1">
        <p:scale>
          <a:sx n="82" d="100"/>
          <a:sy n="82" d="100"/>
        </p:scale>
        <p:origin x="11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B2A82-B3E3-4BE7-87B6-E419AD68BE99}" type="datetimeFigureOut">
              <a:rPr lang="es-MX" smtClean="0"/>
              <a:t>20/11/2014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5F37-DF62-4CBD-ACC9-ADFD9E04C99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437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BE4E-EA99-4093-AC11-738C4AE22E57}" type="datetimeFigureOut">
              <a:rPr lang="es-MX" smtClean="0"/>
              <a:t>20/11/2014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378D2-DF54-452D-ACAE-150F9CF7E79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461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378D2-DF54-452D-ACAE-150F9CF7E797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7194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11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947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s-MX" b="1" dirty="0"/>
              <a:t>Acuerdo</a:t>
            </a:r>
            <a:endParaRPr lang="es-MX" dirty="0"/>
          </a:p>
          <a:p>
            <a:pPr fontAlgn="t"/>
            <a:r>
              <a:rPr lang="es-MX" b="1" dirty="0"/>
              <a:t>Autoridad Financiera / (Fecha de suscripción)</a:t>
            </a:r>
            <a:endParaRPr lang="es-MX" dirty="0"/>
          </a:p>
          <a:p>
            <a:pPr fontAlgn="t"/>
            <a:r>
              <a:rPr lang="es-MX" dirty="0"/>
              <a:t>Bilateral</a:t>
            </a:r>
          </a:p>
          <a:p>
            <a:pPr fontAlgn="t"/>
            <a:r>
              <a:rPr lang="es-MX" dirty="0"/>
              <a:t>Dirección General de Seguros y Fondos de Pensiones del Ministerio de Economía y Hacienda de España (18/12/2006)</a:t>
            </a:r>
          </a:p>
          <a:p>
            <a:pPr fontAlgn="t"/>
            <a:r>
              <a:rPr lang="es-MX" dirty="0"/>
              <a:t>Superintendencia del Sistema Financiero de El Salvador (04/10/2007)</a:t>
            </a:r>
          </a:p>
          <a:p>
            <a:pPr fontAlgn="t"/>
            <a:r>
              <a:rPr lang="es-MX" dirty="0"/>
              <a:t>Superintendencia de Banca, Seguros y Administradoras Privadas de Fondos y Pensiones de la República del Perú (27/11/2008)</a:t>
            </a:r>
          </a:p>
          <a:p>
            <a:pPr fontAlgn="t"/>
            <a:r>
              <a:rPr lang="es-MX" dirty="0"/>
              <a:t>Oficina de Regulación de Seguros de Florida (30/08/2010)</a:t>
            </a:r>
          </a:p>
          <a:p>
            <a:pPr fontAlgn="t"/>
            <a:r>
              <a:rPr lang="es-MX" dirty="0"/>
              <a:t>Superintendencia de Bancos de la República de Guatemala (30/08/2010)</a:t>
            </a:r>
          </a:p>
          <a:p>
            <a:pPr fontAlgn="t"/>
            <a:r>
              <a:rPr lang="es-MX" dirty="0"/>
              <a:t>Superintendencia de Bancos y Seguros de la República de Ecuador (22/06/2011)</a:t>
            </a:r>
          </a:p>
          <a:p>
            <a:pPr fontAlgn="t"/>
            <a:r>
              <a:rPr lang="es-MX" dirty="0"/>
              <a:t>Superintendencia General de Seguros de la República de Costa Rica (26/06/2011)</a:t>
            </a:r>
          </a:p>
          <a:p>
            <a:pPr fontAlgn="t"/>
            <a:r>
              <a:rPr lang="es-MX" dirty="0"/>
              <a:t>Superintendencia de Seguros de la Nación de Argentina (29/11/2013)</a:t>
            </a:r>
          </a:p>
          <a:p>
            <a:pPr fontAlgn="t"/>
            <a:r>
              <a:rPr lang="es-MX" dirty="0"/>
              <a:t>Multilateral</a:t>
            </a:r>
          </a:p>
          <a:p>
            <a:pPr fontAlgn="t"/>
            <a:r>
              <a:rPr lang="en-US" dirty="0"/>
              <a:t>International Association of Insurance Supervisors IAIS (16/06/2010)</a:t>
            </a:r>
            <a:endParaRPr lang="es-MX" dirty="0"/>
          </a:p>
          <a:p>
            <a:pPr fontAlgn="t"/>
            <a:r>
              <a:rPr lang="es-MX" dirty="0"/>
              <a:t>Asociación de Supervisores de Seguros de América Latina (26/04/2013)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s-MX" b="1" dirty="0"/>
              <a:t>Acuerdo</a:t>
            </a:r>
            <a:endParaRPr lang="es-MX" dirty="0"/>
          </a:p>
          <a:p>
            <a:pPr fontAlgn="t"/>
            <a:r>
              <a:rPr lang="es-MX" b="1" dirty="0"/>
              <a:t>Autoridad Financiera / (Fecha de suscripción)</a:t>
            </a:r>
            <a:endParaRPr lang="es-MX" dirty="0"/>
          </a:p>
          <a:p>
            <a:pPr fontAlgn="t"/>
            <a:r>
              <a:rPr lang="es-MX" dirty="0"/>
              <a:t>Bilateral</a:t>
            </a:r>
          </a:p>
          <a:p>
            <a:pPr fontAlgn="t"/>
            <a:r>
              <a:rPr lang="es-MX" dirty="0"/>
              <a:t>Dirección General de Seguros y Fondos de Pensiones del Ministerio de Economía y Hacienda de España (18/12/2006)</a:t>
            </a:r>
          </a:p>
          <a:p>
            <a:pPr fontAlgn="t"/>
            <a:r>
              <a:rPr lang="es-MX" dirty="0"/>
              <a:t>Superintendencia del Sistema Financiero de El Salvador (04/10/2007)</a:t>
            </a:r>
          </a:p>
          <a:p>
            <a:pPr fontAlgn="t"/>
            <a:r>
              <a:rPr lang="es-MX" dirty="0"/>
              <a:t>Superintendencia de Banca, Seguros y Administradoras Privadas de Fondos y Pensiones de la República del Perú (27/11/2008)</a:t>
            </a:r>
          </a:p>
          <a:p>
            <a:pPr fontAlgn="t"/>
            <a:r>
              <a:rPr lang="es-MX" dirty="0"/>
              <a:t>Oficina de Regulación de Seguros de Florida (30/08/2010)</a:t>
            </a:r>
          </a:p>
          <a:p>
            <a:pPr fontAlgn="t"/>
            <a:r>
              <a:rPr lang="es-MX" dirty="0"/>
              <a:t>Superintendencia de Bancos de la República de Guatemala (30/08/2010)</a:t>
            </a:r>
          </a:p>
          <a:p>
            <a:pPr fontAlgn="t"/>
            <a:r>
              <a:rPr lang="es-MX" dirty="0"/>
              <a:t>Superintendencia de Bancos y Seguros de la República de Ecuador (22/06/2011)</a:t>
            </a:r>
          </a:p>
          <a:p>
            <a:pPr fontAlgn="t"/>
            <a:r>
              <a:rPr lang="es-MX" dirty="0"/>
              <a:t>Superintendencia General de Seguros de la República de Costa Rica (26/06/2011)</a:t>
            </a:r>
          </a:p>
          <a:p>
            <a:pPr fontAlgn="t"/>
            <a:r>
              <a:rPr lang="es-MX" dirty="0"/>
              <a:t>Superintendencia de Seguros de la Nación de Argentina (29/11/2013)</a:t>
            </a:r>
          </a:p>
          <a:p>
            <a:pPr fontAlgn="t"/>
            <a:r>
              <a:rPr lang="es-MX" dirty="0"/>
              <a:t>Multilateral</a:t>
            </a:r>
          </a:p>
          <a:p>
            <a:pPr fontAlgn="t"/>
            <a:r>
              <a:rPr lang="en-US" dirty="0"/>
              <a:t>International Association of Insurance Supervisors IAIS (16/06/2010)</a:t>
            </a:r>
            <a:endParaRPr lang="es-MX" dirty="0"/>
          </a:p>
          <a:p>
            <a:pPr fontAlgn="t"/>
            <a:r>
              <a:rPr lang="es-MX" dirty="0"/>
              <a:t>Asociación de Supervisores de Seguros de América Latina (26/04/2013)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s-MX" b="1" dirty="0"/>
              <a:t>Acuerdo</a:t>
            </a:r>
            <a:endParaRPr lang="es-MX" dirty="0"/>
          </a:p>
          <a:p>
            <a:pPr fontAlgn="t"/>
            <a:r>
              <a:rPr lang="es-MX" b="1" dirty="0"/>
              <a:t>Autoridad Financiera / (Fecha de suscripción)</a:t>
            </a:r>
            <a:endParaRPr lang="es-MX" dirty="0"/>
          </a:p>
          <a:p>
            <a:pPr fontAlgn="t"/>
            <a:r>
              <a:rPr lang="es-MX" dirty="0"/>
              <a:t>Bilateral</a:t>
            </a:r>
          </a:p>
          <a:p>
            <a:pPr fontAlgn="t"/>
            <a:r>
              <a:rPr lang="es-MX" dirty="0"/>
              <a:t>Dirección General de Seguros y Fondos de Pensiones del Ministerio de Economía y Hacienda de España (18/12/2006)</a:t>
            </a:r>
          </a:p>
          <a:p>
            <a:pPr fontAlgn="t"/>
            <a:r>
              <a:rPr lang="es-MX" dirty="0"/>
              <a:t>Superintendencia del Sistema Financiero de El Salvador (04/10/2007)</a:t>
            </a:r>
          </a:p>
          <a:p>
            <a:pPr fontAlgn="t"/>
            <a:r>
              <a:rPr lang="es-MX" dirty="0"/>
              <a:t>Superintendencia de Banca, Seguros y Administradoras Privadas de Fondos y Pensiones de la República del Perú (27/11/2008)</a:t>
            </a:r>
          </a:p>
          <a:p>
            <a:pPr fontAlgn="t"/>
            <a:r>
              <a:rPr lang="es-MX" dirty="0"/>
              <a:t>Oficina de Regulación de Seguros de Florida (30/08/2010)</a:t>
            </a:r>
          </a:p>
          <a:p>
            <a:pPr fontAlgn="t"/>
            <a:r>
              <a:rPr lang="es-MX" dirty="0"/>
              <a:t>Superintendencia de Bancos de la República de Guatemala (30/08/2010)</a:t>
            </a:r>
          </a:p>
          <a:p>
            <a:pPr fontAlgn="t"/>
            <a:r>
              <a:rPr lang="es-MX" dirty="0"/>
              <a:t>Superintendencia de Bancos y Seguros de la República de Ecuador (22/06/2011)</a:t>
            </a:r>
          </a:p>
          <a:p>
            <a:pPr fontAlgn="t"/>
            <a:r>
              <a:rPr lang="es-MX" dirty="0"/>
              <a:t>Superintendencia General de Seguros de la República de Costa Rica (26/06/2011)</a:t>
            </a:r>
          </a:p>
          <a:p>
            <a:pPr fontAlgn="t"/>
            <a:r>
              <a:rPr lang="es-MX" dirty="0"/>
              <a:t>Superintendencia de Seguros de la Nación de Argentina (29/11/2013)</a:t>
            </a:r>
          </a:p>
          <a:p>
            <a:pPr fontAlgn="t"/>
            <a:r>
              <a:rPr lang="es-MX" dirty="0"/>
              <a:t>Multilateral</a:t>
            </a:r>
          </a:p>
          <a:p>
            <a:pPr fontAlgn="t"/>
            <a:r>
              <a:rPr lang="en-US" dirty="0"/>
              <a:t>International Association of Insurance Supervisors IAIS (16/06/2010)</a:t>
            </a:r>
            <a:endParaRPr lang="es-MX" dirty="0"/>
          </a:p>
          <a:p>
            <a:pPr fontAlgn="t"/>
            <a:r>
              <a:rPr lang="es-MX" dirty="0"/>
              <a:t>Asociación de Supervisores de Seguros de América Latina (26/04/2013)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15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947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Colegios de Supervisores			Instituciones relacionadas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s-MX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 Supervisory College Regulator	</a:t>
            </a:r>
            <a:r>
              <a:rPr lang="es-MX" dirty="0" smtClean="0"/>
              <a:t>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 Seguros, S.A., 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ABA Seguros, S.A. de C.V., 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ACE Fianzas Monterrey, S.A</a:t>
            </a:r>
            <a:r>
              <a:rPr lang="es-MX" dirty="0" smtClean="0"/>
              <a:t> 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AXA World College of Supervisors </a:t>
            </a:r>
            <a:r>
              <a:rPr lang="es-MX" dirty="0" smtClean="0"/>
              <a:t> 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AXA Seguros, S.A. de C.V.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AXA Salud, S.A. de C.V.</a:t>
            </a:r>
            <a:r>
              <a:rPr lang="es-MX" b="0" dirty="0" smtClean="0"/>
              <a:t> 	</a:t>
            </a:r>
            <a:r>
              <a:rPr lang="es-MX" dirty="0" smtClean="0"/>
              <a:t>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AIG Supervisory College </a:t>
            </a:r>
            <a:r>
              <a:rPr lang="es-MX" dirty="0" smtClean="0"/>
              <a:t> 	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AIG SEGUROS MEXICO, S.A. DE C.V.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AIG United Guaranty Mexico, S.A</a:t>
            </a:r>
            <a:r>
              <a:rPr lang="es-MX" b="0" dirty="0" smtClean="0"/>
              <a:t> </a:t>
            </a:r>
            <a:r>
              <a:rPr lang="es-MX" dirty="0" smtClean="0"/>
              <a:t>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MetLife Supervisory College Regulator</a:t>
            </a:r>
            <a:r>
              <a:rPr lang="es-MX" dirty="0" smtClean="0"/>
              <a:t> 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MetLife México, S.A.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MetLife Más, S.A. de C.V.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Metife Pensiones, S.A.</a:t>
            </a:r>
            <a:r>
              <a:rPr lang="es-MX" b="0" dirty="0" smtClean="0"/>
              <a:t> </a:t>
            </a:r>
            <a:r>
              <a:rPr lang="es-MX" dirty="0" smtClean="0"/>
              <a:t>	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Supervisory College -Meeting of Zurich Insurance Group </a:t>
            </a:r>
            <a:r>
              <a:rPr lang="es-MX" dirty="0" smtClean="0"/>
              <a:t>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Zurich Compañía de Seguros, S.A. de C.V.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Zurich Vida, Compañía de Seguros, S.A. de C.V.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Zurich Santander Seguros México, S.A.</a:t>
            </a:r>
            <a:r>
              <a:rPr lang="es-MX" b="0" dirty="0" smtClean="0"/>
              <a:t> </a:t>
            </a:r>
            <a:r>
              <a:rPr lang="es-MX" dirty="0" smtClean="0"/>
              <a:t>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Colegio Internacional de Supervisores del Grupo Mapfre</a:t>
            </a:r>
            <a:r>
              <a:rPr lang="es-MX" dirty="0" smtClean="0"/>
              <a:t> 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Mapfre Tepeyac, S.A.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Mapfre Seguros de Crédito, S.A.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Mapfre Fianzas, S.A.</a:t>
            </a:r>
            <a:r>
              <a:rPr lang="es-MX" b="0" dirty="0" smtClean="0"/>
              <a:t> </a:t>
            </a:r>
            <a:r>
              <a:rPr lang="es-MX" dirty="0" smtClean="0"/>
              <a:t>	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QBE Supervisory College </a:t>
            </a:r>
            <a:r>
              <a:rPr lang="es-MX" dirty="0" smtClean="0"/>
              <a:t> 		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QBE de México Compañía de Seguros, S.A. de C.V.</a:t>
            </a:r>
            <a:r>
              <a:rPr lang="es-MX" dirty="0" smtClean="0"/>
              <a:t> 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BNP PARIBAS CARDIF - College of Supervisors </a:t>
            </a:r>
            <a:r>
              <a:rPr lang="es-MX" dirty="0" smtClean="0"/>
              <a:t> 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Cardif México Seguros de Vida, S.A. de C.V</a:t>
            </a:r>
            <a:b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		Cardif México Seguros Generales, S.A. de C.V</a:t>
            </a:r>
            <a:r>
              <a:rPr lang="es-MX" b="0" dirty="0" smtClean="0"/>
              <a:t> 	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r>
              <a:rPr lang="es-MX" dirty="0" smtClean="0"/>
              <a:t> 									</a:t>
            </a:r>
            <a:r>
              <a:rPr lang="es-MX" b="1" dirty="0" smtClean="0"/>
              <a:t>19</a:t>
            </a:r>
          </a:p>
          <a:p>
            <a:r>
              <a:rPr lang="en-US" b="1" dirty="0" smtClean="0"/>
              <a:t>9. Colegio de Supervisores de Quálitas		</a:t>
            </a:r>
            <a:r>
              <a:rPr lang="es-MX" b="0" dirty="0" smtClean="0"/>
              <a:t>Quálitas Compañía de Seguros, S.A.B de C.V.	1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r>
              <a:rPr lang="es-MX" dirty="0" smtClean="0"/>
              <a:t> 									</a:t>
            </a:r>
            <a:r>
              <a:rPr lang="es-MX" b="1" dirty="0" smtClean="0"/>
              <a:t>20</a:t>
            </a:r>
            <a:endParaRPr lang="en-U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17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947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947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378D2-DF54-452D-ACAE-150F9CF7E797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719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94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Grupos Financieros</a:t>
            </a:r>
            <a:r>
              <a:rPr lang="es-MX" dirty="0" smtClean="0"/>
              <a:t> 		</a:t>
            </a:r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Seguros</a:t>
            </a:r>
            <a:r>
              <a:rPr lang="es-MX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Banorte 	    2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Multiva</a:t>
            </a:r>
            <a:r>
              <a:rPr lang="es-MX" b="0" dirty="0" smtClean="0"/>
              <a:t> 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Inbursa</a:t>
            </a:r>
            <a:r>
              <a:rPr lang="es-MX" b="0" dirty="0" smtClean="0"/>
              <a:t>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Interacciones</a:t>
            </a:r>
            <a:r>
              <a:rPr lang="es-MX" b="0" dirty="0" smtClean="0"/>
              <a:t> 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 Grupo Financiero</a:t>
            </a:r>
            <a:r>
              <a:rPr lang="es-MX" b="0" dirty="0" smtClean="0"/>
              <a:t>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Banamex</a:t>
            </a:r>
            <a:r>
              <a:rPr lang="es-MX" b="0" dirty="0" smtClean="0"/>
              <a:t> 	</a:t>
            </a:r>
            <a:r>
              <a:rPr lang="es-MX" b="0" baseline="0" dirty="0" smtClean="0"/>
              <a:t>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HSBC</a:t>
            </a:r>
            <a:r>
              <a:rPr lang="es-MX" b="0" dirty="0" smtClean="0"/>
              <a:t> 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BBVA Bancomer</a:t>
            </a:r>
            <a:r>
              <a:rPr lang="es-MX" b="0" dirty="0" smtClean="0"/>
              <a:t> 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s-MX" b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Afirme Grupo Financiero</a:t>
            </a:r>
            <a:r>
              <a:rPr lang="es-MX" b="0" dirty="0" smtClean="0"/>
              <a:t>	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b="0" dirty="0" smtClean="0"/>
              <a:t> </a:t>
            </a:r>
            <a:endParaRPr lang="es-MX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Financiero Aserta</a:t>
            </a:r>
            <a:r>
              <a:rPr lang="es-MX" b="0" dirty="0" smtClean="0"/>
              <a:t>	</a:t>
            </a:r>
            <a:r>
              <a:rPr lang="es-MX" b="0" baseline="0" dirty="0" smtClean="0"/>
              <a:t>    </a:t>
            </a:r>
            <a:r>
              <a:rPr lang="es-MX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MX" b="0" dirty="0" smtClean="0"/>
              <a:t> </a:t>
            </a:r>
          </a:p>
          <a:p>
            <a:r>
              <a:rPr lang="es-MX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			   16</a:t>
            </a:r>
            <a:r>
              <a:rPr lang="es-MX" b="0" dirty="0" smtClean="0"/>
              <a:t> </a:t>
            </a:r>
          </a:p>
          <a:p>
            <a:endParaRPr lang="es-MX" b="0" dirty="0" smtClean="0"/>
          </a:p>
          <a:p>
            <a:r>
              <a:rPr lang="es-MX" b="1" dirty="0" smtClean="0"/>
              <a:t>Institución</a:t>
            </a:r>
            <a:r>
              <a:rPr lang="es-MX" b="1" baseline="0" dirty="0" smtClean="0"/>
              <a:t> Nacional con inversión en el extranjero:</a:t>
            </a:r>
            <a:r>
              <a:rPr lang="es-MX" b="0" baseline="0" dirty="0" smtClean="0"/>
              <a:t> </a:t>
            </a:r>
            <a:r>
              <a:rPr lang="es-MX" b="0" dirty="0" smtClean="0"/>
              <a:t>Quálitas Compañía de Seguros, S.A.B de C.V.</a:t>
            </a:r>
          </a:p>
          <a:p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642B-98F6-43A7-B0A6-DB9594F8178C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89039"/>
            <a:ext cx="7772400" cy="2160241"/>
          </a:xfrm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bg1"/>
                </a:solidFill>
                <a:latin typeface="Soberana Titular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3" name="2 Grupo"/>
          <p:cNvGrpSpPr/>
          <p:nvPr userDrawn="1"/>
        </p:nvGrpSpPr>
        <p:grpSpPr>
          <a:xfrm>
            <a:off x="1622780" y="1268760"/>
            <a:ext cx="5829539" cy="887483"/>
            <a:chOff x="1622780" y="1268760"/>
            <a:chExt cx="5829539" cy="887483"/>
          </a:xfrm>
        </p:grpSpPr>
        <p:pic>
          <p:nvPicPr>
            <p:cNvPr id="11" name="Imagen 9" descr="logoSHCP_hoz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780" y="1268760"/>
              <a:ext cx="2589181" cy="88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90000" contrast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 bwMode="auto">
            <a:xfrm>
              <a:off x="5508104" y="1476575"/>
              <a:ext cx="1944215" cy="47380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12 Conector recto"/>
          <p:cNvCxnSpPr/>
          <p:nvPr userDrawn="1"/>
        </p:nvCxnSpPr>
        <p:spPr>
          <a:xfrm>
            <a:off x="0" y="3212976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 userDrawn="1"/>
        </p:nvSpPr>
        <p:spPr>
          <a:xfrm>
            <a:off x="3383868" y="6610066"/>
            <a:ext cx="2376264" cy="912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Comisión</a:t>
            </a:r>
            <a:r>
              <a:rPr lang="es-ES" sz="5400" b="1" cap="none" spc="0" baseline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 Nacional de Seguros y Fianzas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latin typeface="Soberana Titular" pitchFamily="50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89039"/>
            <a:ext cx="7772400" cy="2160241"/>
          </a:xfrm>
        </p:spPr>
        <p:txBody>
          <a:bodyPr anchor="ctr" anchorCtr="0">
            <a:no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3" name="2 Grupo"/>
          <p:cNvGrpSpPr/>
          <p:nvPr userDrawn="1"/>
        </p:nvGrpSpPr>
        <p:grpSpPr>
          <a:xfrm>
            <a:off x="1622780" y="1268760"/>
            <a:ext cx="5829539" cy="887483"/>
            <a:chOff x="1622780" y="1268760"/>
            <a:chExt cx="5829539" cy="887483"/>
          </a:xfrm>
        </p:grpSpPr>
        <p:pic>
          <p:nvPicPr>
            <p:cNvPr id="11" name="Imagen 9" descr="logoSHCP_hoz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780" y="1268760"/>
              <a:ext cx="2589181" cy="88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90000" contrast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 bwMode="auto">
            <a:xfrm>
              <a:off x="5508104" y="1476575"/>
              <a:ext cx="1944215" cy="47380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12 Conector recto"/>
          <p:cNvCxnSpPr/>
          <p:nvPr userDrawn="1"/>
        </p:nvCxnSpPr>
        <p:spPr>
          <a:xfrm>
            <a:off x="0" y="3212976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 userDrawn="1"/>
        </p:nvSpPr>
        <p:spPr>
          <a:xfrm>
            <a:off x="3383868" y="6610066"/>
            <a:ext cx="2376264" cy="912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Comisión</a:t>
            </a:r>
            <a:r>
              <a:rPr lang="es-ES" sz="5400" b="1" cap="none" spc="0" baseline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 Nacional de Seguros y Fianzas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latin typeface="Soberana Tit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3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188640"/>
            <a:ext cx="8229600" cy="14115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>
                <a:solidFill>
                  <a:srgbClr val="4F547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Soberana Titular" pitchFamily="50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Contenido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6408712" cy="4032448"/>
          </a:xfrm>
        </p:spPr>
        <p:txBody>
          <a:bodyPr anchor="ctr" anchorCtr="0"/>
          <a:lstStyle>
            <a:lvl1pPr marL="457200" indent="-45720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>
            <a:lvl1pPr algn="l">
              <a:lnSpc>
                <a:spcPct val="100000"/>
              </a:lnSpc>
              <a:defRPr sz="2400">
                <a:solidFill>
                  <a:srgbClr val="4F5477"/>
                </a:solidFill>
                <a:latin typeface="Soberana Titular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>
            <a:lvl1pPr>
              <a:lnSpc>
                <a:spcPct val="112000"/>
              </a:lnSpc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12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12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12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12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0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kern="1200" dirty="0">
                <a:solidFill>
                  <a:srgbClr val="4F547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grpSp>
        <p:nvGrpSpPr>
          <p:cNvPr id="8" name="7 Grupo"/>
          <p:cNvGrpSpPr/>
          <p:nvPr userDrawn="1"/>
        </p:nvGrpSpPr>
        <p:grpSpPr>
          <a:xfrm>
            <a:off x="1622780" y="1268760"/>
            <a:ext cx="5829539" cy="887483"/>
            <a:chOff x="1622780" y="1268760"/>
            <a:chExt cx="5829539" cy="887483"/>
          </a:xfrm>
        </p:grpSpPr>
        <p:pic>
          <p:nvPicPr>
            <p:cNvPr id="9" name="Imagen 9" descr="logoSHCP_hoz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780" y="1268760"/>
              <a:ext cx="2589181" cy="88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90000" contrast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 bwMode="auto">
            <a:xfrm>
              <a:off x="5508104" y="1476575"/>
              <a:ext cx="1944215" cy="4738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464496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844840"/>
            <a:ext cx="4041648" cy="446480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16832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636912"/>
            <a:ext cx="4041648" cy="3744416"/>
          </a:xfr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636899"/>
            <a:ext cx="4041648" cy="3743991"/>
          </a:xfr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0" y="1700808"/>
            <a:ext cx="9144000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10172"/>
          </a:xfrm>
        </p:spPr>
        <p:txBody>
          <a:bodyPr anchor="b"/>
          <a:lstStyle>
            <a:lvl1pPr algn="ctr">
              <a:lnSpc>
                <a:spcPct val="100000"/>
              </a:lnSpc>
              <a:defRPr sz="2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564904"/>
            <a:ext cx="3008313" cy="356125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5796136" y="2420888"/>
            <a:ext cx="3347864" cy="0"/>
          </a:xfrm>
          <a:prstGeom prst="line">
            <a:avLst/>
          </a:prstGeom>
          <a:ln w="47625">
            <a:solidFill>
              <a:srgbClr val="BB3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Rectángulo"/>
          <p:cNvSpPr/>
          <p:nvPr userDrawn="1"/>
        </p:nvSpPr>
        <p:spPr>
          <a:xfrm>
            <a:off x="3383868" y="6610066"/>
            <a:ext cx="2376264" cy="912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Comisión</a:t>
            </a:r>
            <a:r>
              <a:rPr lang="es-ES" sz="5400" b="1" cap="none" spc="0" baseline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Soberana Titular" pitchFamily="50" charset="0"/>
              </a:rPr>
              <a:t> Nacional de Seguros y Fianzas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latin typeface="Soberana Titular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rgbClr val="4F5477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Soberana Titular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Soberana Sans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Soberana Sans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Soberana Sans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>
              <a:lumMod val="75000"/>
              <a:lumOff val="25000"/>
            </a:schemeClr>
          </a:solidFill>
          <a:latin typeface="Soberana Sans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Soberan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789039"/>
            <a:ext cx="7772400" cy="2664297"/>
          </a:xfrm>
        </p:spPr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PBS 25</a:t>
            </a:r>
            <a:br>
              <a:rPr lang="es-MX" dirty="0" smtClean="0"/>
            </a:br>
            <a:r>
              <a:rPr lang="es-MX" dirty="0" smtClean="0"/>
              <a:t>“</a:t>
            </a:r>
            <a:r>
              <a:rPr lang="es-MX" dirty="0"/>
              <a:t>Cooperación </a:t>
            </a:r>
            <a:r>
              <a:rPr lang="es-MX" dirty="0" smtClean="0"/>
              <a:t>y </a:t>
            </a:r>
            <a:r>
              <a:rPr lang="es-MX" dirty="0"/>
              <a:t>coordinación supervisora”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México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/>
              <a:t>Gerardo </a:t>
            </a:r>
            <a:r>
              <a:rPr lang="es-MX" sz="1800" dirty="0"/>
              <a:t>Lozano De León</a:t>
            </a:r>
            <a:br>
              <a:rPr lang="es-MX" sz="18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800" dirty="0"/>
              <a:t>Seminario Regional de Capacitación </a:t>
            </a:r>
            <a:r>
              <a:rPr lang="es-MX" sz="1800" dirty="0" smtClean="0"/>
              <a:t>IAIS-ASSAL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>Panamá, 19 </a:t>
            </a:r>
            <a:r>
              <a:rPr lang="es-MX" sz="1800" dirty="0"/>
              <a:t>de </a:t>
            </a:r>
            <a:r>
              <a:rPr lang="es-MX" sz="1800" dirty="0" smtClean="0"/>
              <a:t>noviembre </a:t>
            </a:r>
            <a:r>
              <a:rPr lang="es-MX" sz="1800" dirty="0"/>
              <a:t>de 2014 </a:t>
            </a:r>
            <a:br>
              <a:rPr lang="es-MX" sz="18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067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1200"/>
              </a:spcAft>
              <a:buNone/>
            </a:pPr>
            <a:r>
              <a:rPr lang="es-MX" b="1" dirty="0">
                <a:cs typeface="Soberana Sans"/>
              </a:rPr>
              <a:t>Coordinación con otros Supervisores Locales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Adicionalmente, se han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establecido acuerdos escritos de cooperación </a:t>
            </a:r>
            <a:r>
              <a:rPr lang="es-MX" dirty="0" smtClean="0">
                <a:latin typeface="+mn-lt"/>
                <a:cs typeface="Soberana Sans"/>
              </a:rPr>
              <a:t>entre la CNSF y la Comisión Nacional para la Protección y Defensa de los Usuarios de Servicios Financieros (CONDUSEF).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El 29 de julio de 2010, mediante Acuerdo del Ejecutivo Federal, se creó el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Consejo de Estabilidad del Sistema Financiero </a:t>
            </a:r>
            <a:r>
              <a:rPr lang="es-MX" dirty="0">
                <a:latin typeface="+mn-lt"/>
                <a:cs typeface="Soberana Sans"/>
              </a:rPr>
              <a:t>(CESF), encargado de la coordinación permanente, evaluación y análisis de riesgos en la estabilidad financiera entre las autoridades que lo integran, a efecto de evitar interrupciones o alteraciones sustanciales en el funcionamiento del sistema financiero. En  enero de 2014, el CESF quedó establecido </a:t>
            </a:r>
            <a:r>
              <a:rPr lang="es-MX" dirty="0" smtClean="0">
                <a:latin typeface="+mn-lt"/>
                <a:cs typeface="Soberana Sans"/>
              </a:rPr>
              <a:t>en la Ley </a:t>
            </a:r>
            <a:r>
              <a:rPr lang="es-MX" dirty="0">
                <a:latin typeface="+mn-lt"/>
                <a:cs typeface="Soberana Sans"/>
              </a:rPr>
              <a:t>para Regular Agrupaciones </a:t>
            </a:r>
            <a:r>
              <a:rPr lang="es-MX" dirty="0" smtClean="0">
                <a:latin typeface="+mn-lt"/>
                <a:cs typeface="Soberana Sans"/>
              </a:rPr>
              <a:t>Financieras.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MX" dirty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/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Experiencia </a:t>
            </a:r>
            <a:r>
              <a:rPr lang="es-MX" cap="small" dirty="0">
                <a:latin typeface="+mj-lt"/>
              </a:rPr>
              <a:t>de </a:t>
            </a:r>
            <a:r>
              <a:rPr lang="es-MX" cap="small" dirty="0" smtClean="0">
                <a:latin typeface="+mj-lt"/>
              </a:rPr>
              <a:t>México (Marco Legal)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1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7200"/>
            <a:ext cx="8229600" cy="1411200"/>
          </a:xfrm>
        </p:spPr>
        <p:txBody>
          <a:bodyPr>
            <a:normAutofit/>
          </a:bodyPr>
          <a:lstStyle/>
          <a:p>
            <a:r>
              <a:rPr lang="es-MX" cap="small" dirty="0" smtClean="0">
                <a:latin typeface="+mj-lt"/>
              </a:rPr>
              <a:t>Contenido</a:t>
            </a:r>
            <a:endParaRPr lang="es-MX" cap="sm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832654"/>
            <a:ext cx="6912000" cy="47646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>
              <a:solidFill>
                <a:srgbClr val="C00000"/>
              </a:solidFill>
            </a:endParaRP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latin typeface="+mj-lt"/>
              </a:rPr>
              <a:t>Aspectos generales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>
                <a:solidFill>
                  <a:srgbClr val="C00000"/>
                </a:solidFill>
                <a:latin typeface="+mj-lt"/>
              </a:rPr>
              <a:t>Experiencia de México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Memorando </a:t>
            </a:r>
            <a:r>
              <a:rPr lang="es-MX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de entendimiento (MoU)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Colegio de supervisores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Cumplimiento de los Principios Básicos de Seguros y Reconocimiento de supervisión de grupo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s-MX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384400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300"/>
              </a:spcBef>
              <a:spcAft>
                <a:spcPts val="1200"/>
              </a:spcAft>
              <a:buNone/>
            </a:pPr>
            <a:r>
              <a:rPr lang="es-MX" dirty="0">
                <a:latin typeface="+mn-lt"/>
                <a:cs typeface="Soberana Sans"/>
              </a:rPr>
              <a:t>El memorando de entendimiento (</a:t>
            </a:r>
            <a:r>
              <a:rPr lang="es-MX" dirty="0" err="1" smtClean="0">
                <a:latin typeface="+mn-lt"/>
                <a:cs typeface="Soberana Sans"/>
              </a:rPr>
              <a:t>MoU</a:t>
            </a:r>
            <a:r>
              <a:rPr lang="es-MX" dirty="0" smtClean="0">
                <a:latin typeface="+mn-lt"/>
                <a:cs typeface="Soberana Sans"/>
              </a:rPr>
              <a:t>):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P</a:t>
            </a:r>
            <a:r>
              <a:rPr lang="es-MX" dirty="0" smtClean="0">
                <a:latin typeface="+mn-lt"/>
                <a:cs typeface="Soberana Sans"/>
              </a:rPr>
              <a:t>uede </a:t>
            </a:r>
            <a:r>
              <a:rPr lang="es-MX" dirty="0">
                <a:latin typeface="+mn-lt"/>
                <a:cs typeface="Soberana Sans"/>
              </a:rPr>
              <a:t>adoptar la forma de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acuerdo</a:t>
            </a:r>
            <a:r>
              <a:rPr lang="es-MX" dirty="0">
                <a:solidFill>
                  <a:srgbClr val="993300"/>
                </a:solidFill>
                <a:latin typeface="+mn-lt"/>
                <a:cs typeface="Soberana Sans"/>
              </a:rPr>
              <a:t>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bilateral</a:t>
            </a:r>
            <a:r>
              <a:rPr lang="es-MX" dirty="0">
                <a:latin typeface="+mn-lt"/>
                <a:cs typeface="Soberana Sans"/>
              </a:rPr>
              <a:t> </a:t>
            </a:r>
            <a:r>
              <a:rPr lang="es-MX" dirty="0" smtClean="0">
                <a:latin typeface="+mn-lt"/>
                <a:cs typeface="Soberana Sans"/>
              </a:rPr>
              <a:t>o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multilateral</a:t>
            </a:r>
            <a:r>
              <a:rPr lang="es-MX" dirty="0" smtClean="0">
                <a:latin typeface="+mn-lt"/>
                <a:cs typeface="Soberana Sans"/>
              </a:rPr>
              <a:t>. 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Puede </a:t>
            </a:r>
            <a:r>
              <a:rPr lang="es-MX" dirty="0">
                <a:latin typeface="+mn-lt"/>
                <a:cs typeface="Soberana Sans"/>
              </a:rPr>
              <a:t>variar en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función de las circunstancias de un grupo particular</a:t>
            </a:r>
            <a:r>
              <a:rPr lang="es-MX" dirty="0">
                <a:latin typeface="+mn-lt"/>
                <a:cs typeface="Soberana Sans"/>
              </a:rPr>
              <a:t> y de los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supervisores involucrados</a:t>
            </a:r>
            <a:r>
              <a:rPr lang="es-MX" dirty="0">
                <a:latin typeface="+mn-lt"/>
                <a:cs typeface="Soberana Sans"/>
              </a:rPr>
              <a:t>, así como estar relacionado con el intercambio de información en función de una petición formal, 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de circunstancias especiales</a:t>
            </a:r>
            <a:r>
              <a:rPr lang="es-MX" dirty="0">
                <a:latin typeface="+mn-lt"/>
                <a:cs typeface="Soberana Sans"/>
              </a:rPr>
              <a:t>, como situaciones de emergencia. 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ebe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garantizar </a:t>
            </a:r>
            <a:r>
              <a:rPr lang="es-MX" dirty="0">
                <a:latin typeface="+mn-lt"/>
                <a:cs typeface="Soberana Sans"/>
              </a:rPr>
              <a:t>un estricto régimen de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confidencialidad</a:t>
            </a:r>
            <a:r>
              <a:rPr lang="es-MX" dirty="0" smtClean="0">
                <a:latin typeface="+mn-lt"/>
                <a:cs typeface="Soberana Sans"/>
              </a:rPr>
              <a:t>.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P</a:t>
            </a:r>
            <a:r>
              <a:rPr lang="es-MX" dirty="0" smtClean="0">
                <a:latin typeface="+mn-lt"/>
                <a:cs typeface="Soberana Sans"/>
              </a:rPr>
              <a:t>uede </a:t>
            </a:r>
            <a:r>
              <a:rPr lang="es-MX" dirty="0">
                <a:latin typeface="+mn-lt"/>
                <a:cs typeface="Soberana Sans"/>
              </a:rPr>
              <a:t>indicar cierto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nivel de confianza </a:t>
            </a:r>
            <a:r>
              <a:rPr lang="es-MX" dirty="0">
                <a:latin typeface="+mn-lt"/>
                <a:cs typeface="Soberana Sans"/>
              </a:rPr>
              <a:t>aceptada por parte de un supervisor en el trabajo de otro supervisor.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Contribuye </a:t>
            </a:r>
            <a:r>
              <a:rPr lang="es-MX" dirty="0">
                <a:latin typeface="+mn-lt"/>
                <a:cs typeface="Soberana Sans"/>
              </a:rPr>
              <a:t>a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simplificar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la supervisión de grupo </a:t>
            </a:r>
            <a:r>
              <a:rPr lang="es-MX" dirty="0">
                <a:latin typeface="+mn-lt"/>
                <a:cs typeface="Soberana Sans"/>
              </a:rPr>
              <a:t>y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evitar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duplicidades. </a:t>
            </a:r>
            <a:endParaRPr lang="es-MX" dirty="0" smtClean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M</a:t>
            </a:r>
            <a:r>
              <a:rPr lang="es-MX" cap="small" dirty="0" smtClean="0">
                <a:latin typeface="+mj-lt"/>
              </a:rPr>
              <a:t>emorando </a:t>
            </a:r>
            <a:r>
              <a:rPr lang="es-MX" cap="small" dirty="0">
                <a:latin typeface="+mj-lt"/>
              </a:rPr>
              <a:t>de entendimiento (MoU</a:t>
            </a:r>
            <a:r>
              <a:rPr lang="es-MX" cap="small" dirty="0" smtClean="0">
                <a:latin typeface="+mj-lt"/>
              </a:rPr>
              <a:t>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01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000"/>
          </a:xfrm>
        </p:spPr>
        <p:txBody>
          <a:bodyPr>
            <a:normAutofit fontScale="92500" lnSpcReduction="10000"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+mn-lt"/>
                <a:cs typeface="Soberana Sans"/>
              </a:rPr>
              <a:t>De las 104 instituciones de seguros autorizadas, 58 corresponden </a:t>
            </a:r>
            <a:r>
              <a:rPr lang="es-MX" sz="1800" dirty="0">
                <a:latin typeface="+mn-lt"/>
                <a:cs typeface="Soberana Sans"/>
              </a:rPr>
              <a:t>a aseguradoras </a:t>
            </a:r>
            <a:r>
              <a:rPr lang="es-MX" sz="1800" dirty="0" smtClean="0">
                <a:latin typeface="+mn-lt"/>
                <a:cs typeface="Soberana Sans"/>
              </a:rPr>
              <a:t>filiales. Además, existen instituciones mexicanas realizan inversiones en el exterior. Por lo anterior, Desde 2006, México ha firmado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6 acuerdos bilaterales </a:t>
            </a:r>
            <a:r>
              <a:rPr lang="es-MX" sz="1800" dirty="0" smtClean="0">
                <a:latin typeface="+mn-lt"/>
                <a:cs typeface="Soberana Sans"/>
              </a:rPr>
              <a:t>y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2 multilaterales</a:t>
            </a:r>
            <a:r>
              <a:rPr lang="es-MX" sz="1800" dirty="0" smtClean="0">
                <a:latin typeface="+mn-lt"/>
                <a:cs typeface="Soberana Sans"/>
              </a:rPr>
              <a:t>, los cuales contienen los siguientes aspectos:</a:t>
            </a:r>
            <a:endParaRPr lang="es-MX" sz="1800" dirty="0">
              <a:latin typeface="+mn-lt"/>
              <a:cs typeface="Soberana Sans"/>
            </a:endParaRP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b="1" dirty="0">
                <a:latin typeface="+mn-lt"/>
                <a:cs typeface="Soberana Sans"/>
              </a:rPr>
              <a:t>Objeto</a:t>
            </a:r>
            <a:r>
              <a:rPr lang="es-MX" sz="1700" dirty="0">
                <a:latin typeface="+mn-lt"/>
                <a:cs typeface="Soberana Sans"/>
              </a:rPr>
              <a:t>: Establecer las bases para que las autoridades supervisoras de </a:t>
            </a:r>
            <a:r>
              <a:rPr lang="es-MX" sz="1700" dirty="0" smtClean="0">
                <a:latin typeface="+mn-lt"/>
                <a:cs typeface="Soberana Sans"/>
              </a:rPr>
              <a:t>países </a:t>
            </a:r>
            <a:r>
              <a:rPr lang="es-MX" sz="1700" dirty="0">
                <a:latin typeface="+mn-lt"/>
                <a:cs typeface="Soberana Sans"/>
              </a:rPr>
              <a:t>involucrados se otorguen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asistencia mutua e intercambio </a:t>
            </a:r>
            <a:r>
              <a:rPr lang="es-MX" sz="1700" dirty="0" smtClean="0">
                <a:latin typeface="+mn-lt"/>
                <a:cs typeface="Soberana Sans"/>
              </a:rPr>
              <a:t>de </a:t>
            </a:r>
            <a:r>
              <a:rPr lang="es-MX" sz="1700" dirty="0">
                <a:latin typeface="+mn-lt"/>
                <a:cs typeface="Soberana Sans"/>
              </a:rPr>
              <a:t>información.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b="1" dirty="0">
                <a:latin typeface="+mn-lt"/>
                <a:cs typeface="Soberana Sans"/>
              </a:rPr>
              <a:t>Definiciones</a:t>
            </a:r>
            <a:r>
              <a:rPr lang="es-MX" sz="1700" dirty="0">
                <a:latin typeface="+mn-lt"/>
                <a:cs typeface="Soberana Sans"/>
              </a:rPr>
              <a:t>: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Conceptos generales </a:t>
            </a:r>
            <a:r>
              <a:rPr lang="es-MX" sz="1700" dirty="0">
                <a:latin typeface="+mn-lt"/>
                <a:cs typeface="Soberana Sans"/>
              </a:rPr>
              <a:t>de entendimiento.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b="1" dirty="0">
                <a:latin typeface="+mn-lt"/>
                <a:cs typeface="Soberana Sans"/>
              </a:rPr>
              <a:t>Alcances</a:t>
            </a:r>
            <a:r>
              <a:rPr lang="es-MX" sz="1700" dirty="0">
                <a:latin typeface="+mn-lt"/>
                <a:cs typeface="Soberana Sans"/>
              </a:rPr>
              <a:t>: Coadyuvar a una </a:t>
            </a:r>
            <a:r>
              <a:rPr lang="es-MX" sz="1700" dirty="0" smtClean="0">
                <a:latin typeface="+mn-lt"/>
                <a:cs typeface="Soberana Sans"/>
              </a:rPr>
              <a:t>supervisión eficaz </a:t>
            </a:r>
            <a:r>
              <a:rPr lang="es-MX" sz="1700" dirty="0">
                <a:latin typeface="+mn-lt"/>
                <a:cs typeface="Soberana Sans"/>
              </a:rPr>
              <a:t>del sector asegurador de las Autoridades Supervisoras, </a:t>
            </a:r>
            <a:r>
              <a:rPr lang="es-MX" sz="1700" dirty="0" smtClean="0">
                <a:latin typeface="+mn-lt"/>
                <a:cs typeface="Soberana Sans"/>
              </a:rPr>
              <a:t>mediante:</a:t>
            </a: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latin typeface="+mn-lt"/>
                <a:cs typeface="Soberana Sans"/>
              </a:rPr>
              <a:t>Intercambio de información relativa al proceso de autorización, adquisición y cambio de control accionario de las instituciones, e</a:t>
            </a: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latin typeface="+mn-lt"/>
                <a:cs typeface="Soberana Sans"/>
              </a:rPr>
              <a:t>Información sobre aspectos de supervisión en general</a:t>
            </a:r>
            <a:r>
              <a:rPr lang="es-MX" sz="1700" dirty="0" smtClean="0">
                <a:latin typeface="+mn-lt"/>
                <a:cs typeface="Soberana Sans"/>
              </a:rPr>
              <a:t>.</a:t>
            </a:r>
            <a:endParaRPr lang="es-MX" dirty="0" smtClean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M</a:t>
            </a:r>
            <a:r>
              <a:rPr lang="es-MX" cap="small" dirty="0" smtClean="0">
                <a:latin typeface="+mj-lt"/>
              </a:rPr>
              <a:t>emorando </a:t>
            </a:r>
            <a:r>
              <a:rPr lang="es-MX" cap="small" dirty="0">
                <a:latin typeface="+mj-lt"/>
              </a:rPr>
              <a:t>de entendimiento (MoU</a:t>
            </a:r>
            <a:r>
              <a:rPr lang="es-MX" cap="small" dirty="0" smtClean="0">
                <a:latin typeface="+mj-lt"/>
              </a:rPr>
              <a:t>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94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000"/>
          </a:xfrm>
        </p:spPr>
        <p:txBody>
          <a:bodyPr>
            <a:normAutofit/>
          </a:bodyPr>
          <a:lstStyle/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600" b="1" dirty="0" smtClean="0">
                <a:latin typeface="+mn-lt"/>
                <a:cs typeface="Soberana Sans"/>
              </a:rPr>
              <a:t>Solicitudes </a:t>
            </a:r>
            <a:r>
              <a:rPr lang="es-MX" sz="1600" b="1" dirty="0">
                <a:latin typeface="+mn-lt"/>
                <a:cs typeface="Soberana Sans"/>
              </a:rPr>
              <a:t>de información</a:t>
            </a:r>
            <a:r>
              <a:rPr lang="es-MX" sz="1600" dirty="0">
                <a:latin typeface="+mn-lt"/>
                <a:cs typeface="Soberana Sans"/>
              </a:rPr>
              <a:t>: Cualquier solicitud de información o asistencia, deberá </a:t>
            </a:r>
            <a:r>
              <a:rPr lang="es-MX" sz="1600" dirty="0">
                <a:solidFill>
                  <a:srgbClr val="C00000"/>
                </a:solidFill>
                <a:latin typeface="+mn-lt"/>
                <a:cs typeface="Soberana Sans"/>
              </a:rPr>
              <a:t>presentarse por escrito </a:t>
            </a:r>
            <a:r>
              <a:rPr lang="es-MX" sz="1600" dirty="0">
                <a:latin typeface="+mn-lt"/>
                <a:cs typeface="Soberana Sans"/>
              </a:rPr>
              <a:t>la cual estará a cargo de la Autoridad Requirente y la Autoridad Requerida responderá a dicha solicitud.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600" b="1" dirty="0">
                <a:latin typeface="+mn-lt"/>
                <a:cs typeface="Soberana Sans"/>
              </a:rPr>
              <a:t>Usos con Permiso y Confidencialidad</a:t>
            </a:r>
            <a:r>
              <a:rPr lang="es-MX" sz="1600" dirty="0">
                <a:latin typeface="+mn-lt"/>
                <a:cs typeface="Soberana Sans"/>
              </a:rPr>
              <a:t>: La información que las Autoridades Supervisoras obtengan, </a:t>
            </a:r>
            <a:r>
              <a:rPr lang="es-MX" sz="1600" dirty="0">
                <a:solidFill>
                  <a:srgbClr val="C00000"/>
                </a:solidFill>
                <a:latin typeface="+mn-lt"/>
                <a:cs typeface="Soberana Sans"/>
              </a:rPr>
              <a:t>se utilizará únicamente para efectos de la supervisión y será propiedad</a:t>
            </a:r>
            <a:r>
              <a:rPr lang="es-MX" sz="1600" dirty="0">
                <a:latin typeface="+mn-lt"/>
                <a:cs typeface="Soberana Sans"/>
              </a:rPr>
              <a:t> de la Autoridad Requerida y </a:t>
            </a:r>
            <a:r>
              <a:rPr lang="es-MX" sz="1600" dirty="0">
                <a:solidFill>
                  <a:srgbClr val="C00000"/>
                </a:solidFill>
                <a:latin typeface="+mn-lt"/>
                <a:cs typeface="Soberana Sans"/>
              </a:rPr>
              <a:t>no podrá ser compartida </a:t>
            </a:r>
            <a:r>
              <a:rPr lang="es-MX" sz="1600" dirty="0">
                <a:latin typeface="+mn-lt"/>
                <a:cs typeface="Soberana Sans"/>
              </a:rPr>
              <a:t>a terceros por la Autoridad Requirente, salvo previo consentimiento del Participante Requerido.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600" b="1" dirty="0">
                <a:latin typeface="+mn-lt"/>
                <a:cs typeface="Soberana Sans"/>
              </a:rPr>
              <a:t>Intercambio de Funcionarios y Cooperación Técnica</a:t>
            </a:r>
            <a:r>
              <a:rPr lang="es-MX" sz="1600" dirty="0">
                <a:latin typeface="+mn-lt"/>
                <a:cs typeface="Soberana Sans"/>
              </a:rPr>
              <a:t>: Promover la </a:t>
            </a:r>
            <a:r>
              <a:rPr lang="es-MX" sz="1600" dirty="0">
                <a:solidFill>
                  <a:srgbClr val="C00000"/>
                </a:solidFill>
                <a:latin typeface="+mn-lt"/>
                <a:cs typeface="Soberana Sans"/>
              </a:rPr>
              <a:t>cooperación en temas técnicos </a:t>
            </a:r>
            <a:r>
              <a:rPr lang="es-MX" sz="1600" dirty="0">
                <a:latin typeface="+mn-lt"/>
                <a:cs typeface="Soberana Sans"/>
              </a:rPr>
              <a:t>mediante el intercambio de funcionarios. Interpretación: </a:t>
            </a:r>
            <a:endParaRPr lang="es-MX" sz="1600" dirty="0" smtClean="0">
              <a:latin typeface="+mn-lt"/>
              <a:cs typeface="Soberana Sans"/>
            </a:endParaRP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600" b="1" dirty="0" smtClean="0">
                <a:latin typeface="+mn-lt"/>
                <a:cs typeface="Soberana Sans"/>
              </a:rPr>
              <a:t>Interpretación:</a:t>
            </a:r>
            <a:r>
              <a:rPr lang="es-MX" sz="1600" dirty="0" smtClean="0">
                <a:latin typeface="+mn-lt"/>
                <a:cs typeface="Soberana Sans"/>
              </a:rPr>
              <a:t> Cualquier </a:t>
            </a:r>
            <a:r>
              <a:rPr lang="es-MX" sz="1600" dirty="0">
                <a:solidFill>
                  <a:srgbClr val="C00000"/>
                </a:solidFill>
                <a:latin typeface="+mn-lt"/>
                <a:cs typeface="Soberana Sans"/>
              </a:rPr>
              <a:t>diferencia o divergencia </a:t>
            </a:r>
            <a:r>
              <a:rPr lang="es-MX" sz="1600" dirty="0">
                <a:latin typeface="+mn-lt"/>
                <a:cs typeface="Soberana Sans"/>
              </a:rPr>
              <a:t>derivada de la interpretación o la aplicación, será resuelta por los participantes por mutuo acuerdo.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endParaRPr lang="es-MX" sz="1600" dirty="0">
              <a:latin typeface="+mn-lt"/>
              <a:cs typeface="Soberana Sans"/>
            </a:endParaRP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endParaRPr lang="es-MX" sz="1700" dirty="0" smtClean="0">
              <a:latin typeface="+mn-lt"/>
              <a:cs typeface="Soberana Sans"/>
            </a:endParaRP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endParaRPr lang="es-MX" sz="1700" dirty="0" smtClean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M</a:t>
            </a:r>
            <a:r>
              <a:rPr lang="es-MX" cap="small" dirty="0" smtClean="0">
                <a:latin typeface="+mj-lt"/>
              </a:rPr>
              <a:t>emorando </a:t>
            </a:r>
            <a:r>
              <a:rPr lang="es-MX" cap="small" dirty="0">
                <a:latin typeface="+mj-lt"/>
              </a:rPr>
              <a:t>de entendimiento (MoU</a:t>
            </a:r>
            <a:r>
              <a:rPr lang="es-MX" cap="small" dirty="0" smtClean="0">
                <a:latin typeface="+mj-lt"/>
              </a:rPr>
              <a:t>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75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7200"/>
            <a:ext cx="8229600" cy="1411200"/>
          </a:xfrm>
        </p:spPr>
        <p:txBody>
          <a:bodyPr>
            <a:normAutofit/>
          </a:bodyPr>
          <a:lstStyle/>
          <a:p>
            <a:r>
              <a:rPr lang="es-MX" cap="small" dirty="0" smtClean="0">
                <a:latin typeface="+mj-lt"/>
              </a:rPr>
              <a:t>Contenido</a:t>
            </a:r>
            <a:endParaRPr lang="es-MX" cap="sm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832654"/>
            <a:ext cx="6912000" cy="47646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>
              <a:solidFill>
                <a:srgbClr val="C00000"/>
              </a:solidFill>
            </a:endParaRP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latin typeface="+mj-lt"/>
              </a:rPr>
              <a:t>Aspectos generales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>
                <a:solidFill>
                  <a:srgbClr val="C00000"/>
                </a:solidFill>
                <a:latin typeface="+mj-lt"/>
              </a:rPr>
              <a:t>Experiencia de México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Memorando </a:t>
            </a:r>
            <a:r>
              <a:rPr lang="es-MX" sz="2000" dirty="0">
                <a:latin typeface="+mn-lt"/>
                <a:cs typeface="Arial" panose="020B0604020202020204" pitchFamily="34" charset="0"/>
              </a:rPr>
              <a:t>de entendimiento (MoU)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Colegio de supervisores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Reconocimiento de supervisión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s-MX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2891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+mn-lt"/>
                <a:cs typeface="Soberana Sans"/>
              </a:rPr>
              <a:t>México </a:t>
            </a:r>
            <a:r>
              <a:rPr lang="es-MX" sz="1800" dirty="0">
                <a:latin typeface="+mn-lt"/>
                <a:cs typeface="Soberana Sans"/>
              </a:rPr>
              <a:t>ha adoptado el compromiso de participar </a:t>
            </a:r>
            <a:r>
              <a:rPr lang="es-MX" sz="1800" dirty="0" smtClean="0">
                <a:latin typeface="+mn-lt"/>
                <a:cs typeface="Soberana Sans"/>
              </a:rPr>
              <a:t>activamente en los Colegios de Supervisores. En los últimos seis años, la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CNSF</a:t>
            </a:r>
            <a:r>
              <a:rPr lang="es-MX" sz="1800" dirty="0" smtClean="0">
                <a:latin typeface="+mn-lt"/>
                <a:cs typeface="Soberana Sans"/>
              </a:rPr>
              <a:t>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ha sido invitada a participar en 8 colegios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de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supervisores que involucran 17 instituciones</a:t>
            </a:r>
            <a:r>
              <a:rPr lang="es-MX" sz="1800" dirty="0" smtClean="0">
                <a:latin typeface="+mn-lt"/>
                <a:cs typeface="Soberana Sans"/>
              </a:rPr>
              <a:t>, </a:t>
            </a:r>
            <a:r>
              <a:rPr lang="es-MX" sz="1800" dirty="0">
                <a:latin typeface="+mn-lt"/>
                <a:cs typeface="Soberana Sans"/>
              </a:rPr>
              <a:t>con los que tiene comunicación y se reúne </a:t>
            </a:r>
            <a:r>
              <a:rPr lang="es-MX" sz="1800" dirty="0" smtClean="0">
                <a:latin typeface="+mn-lt"/>
                <a:cs typeface="Soberana Sans"/>
              </a:rPr>
              <a:t>periódicamente.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+mn-lt"/>
                <a:cs typeface="Soberana Sans"/>
              </a:rPr>
              <a:t>En forma previa a la reunión de cualquier colegio, la </a:t>
            </a:r>
            <a:r>
              <a:rPr lang="es-MX" sz="1800" dirty="0">
                <a:latin typeface="+mn-lt"/>
                <a:cs typeface="Soberana Sans"/>
              </a:rPr>
              <a:t>CNSF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firma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y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envía a los organizadores un acuerdo de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confidencialidad</a:t>
            </a:r>
            <a:r>
              <a:rPr lang="es-MX" sz="1800" dirty="0" smtClean="0">
                <a:latin typeface="+mn-lt"/>
                <a:cs typeface="Soberana Sans"/>
              </a:rPr>
              <a:t>.</a:t>
            </a:r>
            <a:endParaRPr lang="es-MX" sz="1800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sz="1800" dirty="0">
                <a:latin typeface="+mn-lt"/>
                <a:cs typeface="Soberana Sans"/>
              </a:rPr>
              <a:t>La CNSF ha participado en los colegios tanto en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forma presencial como en teleconferencias</a:t>
            </a:r>
            <a:r>
              <a:rPr lang="es-MX" sz="1800" dirty="0" smtClean="0">
                <a:latin typeface="+mn-lt"/>
                <a:cs typeface="Soberana Sans"/>
              </a:rPr>
              <a:t>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sz="1800" dirty="0">
                <a:latin typeface="+mn-lt"/>
                <a:cs typeface="Soberana Sans"/>
              </a:rPr>
              <a:t>Asimismo, </a:t>
            </a:r>
            <a:r>
              <a:rPr lang="es-MX" sz="1800" dirty="0" smtClean="0">
                <a:latin typeface="+mn-lt"/>
                <a:cs typeface="Soberana Sans"/>
              </a:rPr>
              <a:t>en cumplimiento con lo establecido en el PBS 25, la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CNSF consideró importante realizar y organizar el 1er Colegio de Supervisores de 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una institución de seguros local con inversión en </a:t>
            </a:r>
            <a:r>
              <a:rPr lang="es-MX" sz="1800" dirty="0">
                <a:solidFill>
                  <a:srgbClr val="C00000"/>
                </a:solidFill>
                <a:latin typeface="+mn-lt"/>
                <a:cs typeface="Soberana Sans"/>
              </a:rPr>
              <a:t>C</a:t>
            </a:r>
            <a:r>
              <a:rPr lang="es-MX" sz="1800" dirty="0" smtClean="0">
                <a:solidFill>
                  <a:srgbClr val="C00000"/>
                </a:solidFill>
                <a:latin typeface="+mn-lt"/>
                <a:cs typeface="Soberana Sans"/>
              </a:rPr>
              <a:t>entroamérica. </a:t>
            </a:r>
            <a:endParaRPr lang="es-MX" sz="1800" dirty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r>
              <a:rPr lang="es-MX" cap="small" dirty="0" smtClean="0">
                <a:latin typeface="+mj-lt"/>
              </a:rPr>
              <a:t/>
            </a:r>
            <a:br>
              <a:rPr lang="es-MX" cap="small" dirty="0" smtClean="0">
                <a:latin typeface="+mj-lt"/>
              </a:rPr>
            </a:br>
            <a:r>
              <a:rPr lang="es-MX" cap="small" dirty="0">
                <a:latin typeface="+mj-lt"/>
              </a:rPr>
              <a:t>Colegios de supervisores</a:t>
            </a:r>
          </a:p>
        </p:txBody>
      </p:sp>
    </p:spTree>
    <p:extLst>
      <p:ext uri="{BB962C8B-B14F-4D97-AF65-F5344CB8AC3E}">
        <p14:creationId xmlns:p14="http://schemas.microsoft.com/office/powerpoint/2010/main" val="116807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7200"/>
            <a:ext cx="8229600" cy="1411200"/>
          </a:xfrm>
        </p:spPr>
        <p:txBody>
          <a:bodyPr>
            <a:normAutofit/>
          </a:bodyPr>
          <a:lstStyle/>
          <a:p>
            <a:r>
              <a:rPr lang="es-MX" cap="small" dirty="0" smtClean="0">
                <a:latin typeface="+mj-lt"/>
              </a:rPr>
              <a:t>Contenido</a:t>
            </a:r>
            <a:endParaRPr lang="es-MX" cap="sm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832654"/>
            <a:ext cx="6912000" cy="47646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>
              <a:solidFill>
                <a:srgbClr val="C00000"/>
              </a:solidFill>
            </a:endParaRP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latin typeface="+mj-lt"/>
              </a:rPr>
              <a:t>Aspectos generales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>
                <a:solidFill>
                  <a:srgbClr val="C00000"/>
                </a:solidFill>
                <a:latin typeface="+mj-lt"/>
              </a:rPr>
              <a:t>Experiencia de México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Memorando </a:t>
            </a:r>
            <a:r>
              <a:rPr lang="es-MX" sz="2000" dirty="0">
                <a:latin typeface="+mn-lt"/>
                <a:cs typeface="Arial" panose="020B0604020202020204" pitchFamily="34" charset="0"/>
              </a:rPr>
              <a:t>de entendimiento (MoU)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>
                <a:latin typeface="+mn-lt"/>
                <a:cs typeface="Arial" panose="020B0604020202020204" pitchFamily="34" charset="0"/>
              </a:rPr>
              <a:t>Colegio de supervisores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Reconocimiento de supervisión</a:t>
            </a:r>
            <a:endParaRPr lang="es-MX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90977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El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reconocimiento de supervisión </a:t>
            </a:r>
            <a:r>
              <a:rPr lang="es-MX" dirty="0">
                <a:latin typeface="+mn-lt"/>
                <a:cs typeface="Soberana Sans"/>
              </a:rPr>
              <a:t>es una herramienta que puede ser utilizada para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mejorar la cooperación y coordinación transfronterizas</a:t>
            </a:r>
            <a:r>
              <a:rPr lang="es-MX" dirty="0">
                <a:latin typeface="+mn-lt"/>
                <a:cs typeface="Soberana Sans"/>
              </a:rPr>
              <a:t>, ya que busca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evaluar el grado de reconocimiento del régimen de otro supervisor, la calidad de recursos,  la experiencia  y</a:t>
            </a:r>
            <a:r>
              <a:rPr lang="es-MX" dirty="0">
                <a:latin typeface="+mn-lt"/>
                <a:cs typeface="Soberana Sans"/>
              </a:rPr>
              <a:t>, por ende,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el nivel de confianza </a:t>
            </a:r>
            <a:r>
              <a:rPr lang="es-MX" dirty="0">
                <a:latin typeface="+mn-lt"/>
                <a:cs typeface="Soberana Sans"/>
              </a:rPr>
              <a:t>que podría depositarse en el otro supervisor, con el propósito de la supervisión de grupo y cooperación entre los involucrados.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Un </a:t>
            </a:r>
            <a:r>
              <a:rPr lang="es-MX" dirty="0">
                <a:latin typeface="+mn-lt"/>
                <a:cs typeface="Soberana Sans"/>
              </a:rPr>
              <a:t>elemento clave de evaluación y reconocimiento es que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el régimen </a:t>
            </a:r>
            <a:r>
              <a:rPr lang="es-MX" dirty="0">
                <a:latin typeface="+mn-lt"/>
                <a:cs typeface="Soberana Sans"/>
              </a:rPr>
              <a:t>que está siendo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revisado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cumpla satisfactoriamente con los estándares internacionales</a:t>
            </a:r>
            <a:r>
              <a:rPr lang="es-MX" dirty="0" smtClean="0">
                <a:latin typeface="+mn-lt"/>
                <a:cs typeface="Soberana Sans"/>
              </a:rPr>
              <a:t>.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En México, en los últimos quince años se han logrado importantes avances en cuanto al nivel de cumplimiento de los PBS. 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Cumplimiento de los Principios Básicos de Seguros y Reconocimiento de supervisión de </a:t>
            </a:r>
            <a:r>
              <a:rPr lang="es-MX" cap="small" dirty="0" smtClean="0">
                <a:latin typeface="+mj-lt"/>
              </a:rPr>
              <a:t>grupo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124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Cumplimiento de los Principios Básicos de Seguros y Reconocimiento de supervisión de </a:t>
            </a:r>
            <a:r>
              <a:rPr lang="es-MX" cap="small" dirty="0" smtClean="0">
                <a:latin typeface="+mj-lt"/>
              </a:rPr>
              <a:t>grupo</a:t>
            </a:r>
            <a:endParaRPr lang="es-MX" cap="small" dirty="0">
              <a:latin typeface="+mj-lt"/>
            </a:endParaRPr>
          </a:p>
        </p:txBody>
      </p:sp>
      <p:grpSp>
        <p:nvGrpSpPr>
          <p:cNvPr id="17" name="25 Grupo"/>
          <p:cNvGrpSpPr>
            <a:grpSpLocks/>
          </p:cNvGrpSpPr>
          <p:nvPr/>
        </p:nvGrpSpPr>
        <p:grpSpPr bwMode="auto">
          <a:xfrm>
            <a:off x="-252536" y="1772816"/>
            <a:ext cx="9073008" cy="4983359"/>
            <a:chOff x="-795828" y="1739497"/>
            <a:chExt cx="9982125" cy="5805035"/>
          </a:xfrm>
        </p:grpSpPr>
        <p:graphicFrame>
          <p:nvGraphicFramePr>
            <p:cNvPr id="1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926369"/>
                </p:ext>
              </p:extLst>
            </p:nvPr>
          </p:nvGraphicFramePr>
          <p:xfrm>
            <a:off x="-795828" y="1739497"/>
            <a:ext cx="6207125" cy="4930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Gráfico" r:id="rId4" imgW="7134157" imgH="5667285" progId="MSGraph.Chart.8">
                    <p:embed followColorScheme="full"/>
                  </p:oleObj>
                </mc:Choice>
                <mc:Fallback>
                  <p:oleObj name="Gráfico" r:id="rId4" imgW="7134157" imgH="5667285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95828" y="1739497"/>
                          <a:ext cx="6207125" cy="49307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053111" y="2326664"/>
              <a:ext cx="2133186" cy="4406444"/>
            </a:xfrm>
            <a:prstGeom prst="rect">
              <a:avLst/>
            </a:prstGeom>
            <a:solidFill>
              <a:srgbClr val="3E5390">
                <a:alpha val="20000"/>
              </a:srgbClr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Medidas preventivas y correctivas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Sanciones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E-16: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Liquidación y salida del mercado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Supervisión de grupo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Evaluación y administración de riesgos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E-19: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Actividad aseguradora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E-20: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Pasivos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E-21: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Inversione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Derivados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E-23: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Suficiencia de capital y solvencia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Intermediarios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Protección al consumidor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E-26: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Información, revelación y transparencia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Fraude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LD/FT</a:t>
              </a: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4830762" y="2325688"/>
              <a:ext cx="2143125" cy="3819029"/>
            </a:xfrm>
            <a:prstGeom prst="rect">
              <a:avLst/>
            </a:prstGeom>
            <a:solidFill>
              <a:srgbClr val="3E5390">
                <a:alpha val="20000"/>
              </a:srgbClr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Condiciones </a:t>
              </a:r>
              <a:r>
                <a:rPr lang="es-ES" sz="900" u="sng" dirty="0" smtClean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supervisión 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efectiva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Objetivo de la supervisión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E-3: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Autoridad supervisora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Proceso de supervisión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Cooperación e intercambio de información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E-6: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Autorización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Idoneidad de personas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Cambios de control y transferencia de carteras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E-9: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Gobierno corporativo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E-10: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Control interno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E-11: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Análisis de mercado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Vigilancia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E-13: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Inspección in-situ</a:t>
              </a:r>
            </a:p>
          </p:txBody>
        </p:sp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2143125" y="2293938"/>
              <a:ext cx="511175" cy="1527175"/>
              <a:chOff x="1350" y="1445"/>
              <a:chExt cx="322" cy="962"/>
            </a:xfrm>
          </p:grpSpPr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1500" y="1445"/>
                <a:ext cx="172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O</a:t>
                </a:r>
              </a:p>
            </p:txBody>
          </p: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1386" y="1702"/>
                <a:ext cx="286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AO</a:t>
                </a:r>
              </a:p>
            </p:txBody>
          </p:sp>
          <p:sp>
            <p:nvSpPr>
              <p:cNvPr id="26" name="Text Box 9"/>
              <p:cNvSpPr txBox="1">
                <a:spLocks noChangeArrowheads="1"/>
              </p:cNvSpPr>
              <p:nvPr/>
            </p:nvSpPr>
            <p:spPr bwMode="auto">
              <a:xfrm>
                <a:off x="1350" y="1989"/>
                <a:ext cx="322" cy="15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 smtClean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PO</a:t>
                </a:r>
                <a:endParaRPr lang="es-ES" sz="800" b="1" dirty="0">
                  <a:solidFill>
                    <a:srgbClr val="333333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1386" y="2272"/>
                <a:ext cx="286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NO</a:t>
                </a:r>
              </a:p>
            </p:txBody>
          </p:sp>
        </p:grp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644525" y="6838986"/>
              <a:ext cx="5889093" cy="26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O: Observado;  AO: Ampliamente Observado;  </a:t>
              </a:r>
              <a:r>
                <a:rPr lang="es-E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PO</a:t>
              </a:r>
              <a:r>
                <a:rPr lang="es-E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: </a:t>
              </a:r>
              <a:r>
                <a:rPr lang="es-E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Parcialmente </a:t>
              </a:r>
              <a:r>
                <a:rPr lang="es-E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Observado;  NO: No Observado</a:t>
              </a: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-3596" y="7275640"/>
              <a:ext cx="2549525" cy="26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900" b="1" dirty="0">
                  <a:solidFill>
                    <a:schemeClr val="bg1"/>
                  </a:solidFill>
                  <a:cs typeface="Arial" charset="0"/>
                </a:rPr>
                <a:t>Fuente: CNSF</a:t>
              </a:r>
              <a:endParaRPr lang="en-US" sz="900" b="1" i="1" dirty="0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4" name="3 Rectángulo"/>
          <p:cNvSpPr/>
          <p:nvPr/>
        </p:nvSpPr>
        <p:spPr>
          <a:xfrm>
            <a:off x="5940152" y="1869941"/>
            <a:ext cx="2535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FSAP 2011</a:t>
            </a:r>
          </a:p>
        </p:txBody>
      </p:sp>
    </p:spTree>
    <p:extLst>
      <p:ext uri="{BB962C8B-B14F-4D97-AF65-F5344CB8AC3E}">
        <p14:creationId xmlns:p14="http://schemas.microsoft.com/office/powerpoint/2010/main" val="14549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7200"/>
            <a:ext cx="8229600" cy="1411200"/>
          </a:xfrm>
        </p:spPr>
        <p:txBody>
          <a:bodyPr>
            <a:normAutofit/>
          </a:bodyPr>
          <a:lstStyle/>
          <a:p>
            <a:r>
              <a:rPr lang="es-MX" cap="small" dirty="0" smtClean="0">
                <a:latin typeface="+mj-lt"/>
              </a:rPr>
              <a:t>Contenido</a:t>
            </a:r>
            <a:endParaRPr lang="es-MX" cap="sm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832654"/>
            <a:ext cx="6912000" cy="47646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>
              <a:solidFill>
                <a:srgbClr val="C00000"/>
              </a:solidFill>
            </a:endParaRP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solidFill>
                  <a:srgbClr val="C00000"/>
                </a:solidFill>
                <a:latin typeface="+mj-lt"/>
              </a:rPr>
              <a:t>Aspectos generales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latin typeface="+mj-lt"/>
              </a:rPr>
              <a:t>Experiencia de México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Memorando </a:t>
            </a:r>
            <a:r>
              <a:rPr lang="es-MX" sz="2000" dirty="0">
                <a:latin typeface="+mn-lt"/>
                <a:cs typeface="Arial" panose="020B0604020202020204" pitchFamily="34" charset="0"/>
              </a:rPr>
              <a:t>de entendimiento (MoU)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Colegio de supervisores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Reconocimiento de supervisión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s-MX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24630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En </a:t>
            </a:r>
            <a:r>
              <a:rPr lang="es-MX" dirty="0">
                <a:latin typeface="+mn-lt"/>
                <a:cs typeface="Soberana Sans"/>
              </a:rPr>
              <a:t>abril de 2013, el congreso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autorizó la Nueva Ley de Instituciones de Seguros y de Fianzas</a:t>
            </a:r>
            <a:r>
              <a:rPr lang="es-MX" dirty="0">
                <a:latin typeface="+mn-lt"/>
                <a:cs typeface="Soberana Sans"/>
              </a:rPr>
              <a:t>, la cual considera la aplicación de un esquema de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supervisión basado en riesgo</a:t>
            </a:r>
            <a:r>
              <a:rPr lang="es-MX" dirty="0" smtClean="0">
                <a:latin typeface="+mn-lt"/>
                <a:cs typeface="Soberana Sans"/>
              </a:rPr>
              <a:t>, </a:t>
            </a:r>
            <a:r>
              <a:rPr lang="es-MX" dirty="0">
                <a:latin typeface="+mn-lt"/>
                <a:cs typeface="Soberana Sans"/>
              </a:rPr>
              <a:t>basado en tres pilares.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Con esta Ley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se fortalecen las facultades de la Comisión</a:t>
            </a:r>
            <a:r>
              <a:rPr lang="es-MX" dirty="0">
                <a:latin typeface="+mn-lt"/>
                <a:cs typeface="Soberana Sans"/>
              </a:rPr>
              <a:t>, al </a:t>
            </a:r>
            <a:r>
              <a:rPr lang="es-MX" dirty="0" smtClean="0">
                <a:latin typeface="+mn-lt"/>
                <a:cs typeface="Soberana Sans"/>
              </a:rPr>
              <a:t>migrar diversas funciones que mantenía la Secretaría de Hacienda al organismo supervisor.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Con </a:t>
            </a:r>
            <a:r>
              <a:rPr lang="es-MX" dirty="0" smtClean="0">
                <a:latin typeface="+mn-lt"/>
                <a:cs typeface="Soberana Sans"/>
              </a:rPr>
              <a:t>esta </a:t>
            </a:r>
            <a:r>
              <a:rPr lang="es-MX" dirty="0">
                <a:latin typeface="+mn-lt"/>
                <a:cs typeface="Soberana Sans"/>
              </a:rPr>
              <a:t>nueva Ley, se dan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pasos importantes en el nivel de cumplimiento de los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estándares internacionales</a:t>
            </a:r>
            <a:r>
              <a:rPr lang="es-MX" dirty="0" smtClean="0">
                <a:latin typeface="+mn-lt"/>
                <a:cs typeface="Soberana Sans"/>
              </a:rPr>
              <a:t>, </a:t>
            </a:r>
            <a:r>
              <a:rPr lang="es-MX" dirty="0">
                <a:latin typeface="+mn-lt"/>
                <a:cs typeface="Soberana Sans"/>
              </a:rPr>
              <a:t>en aquellos aspectos en los que la regulación mexicana mostraba deficiencias, facilitando así, en su momento, el proceso de reconocimiento de la supervisión en México.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MX" sz="1600" dirty="0" smtClean="0">
              <a:latin typeface="+mn-lt"/>
              <a:cs typeface="Soberana San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Cumplimiento de los Principios Básicos de Seguros y Reconocimiento de supervisión de </a:t>
            </a:r>
            <a:r>
              <a:rPr lang="es-MX" cap="small" dirty="0" smtClean="0">
                <a:latin typeface="+mj-lt"/>
              </a:rPr>
              <a:t>grupo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300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Experiencia de México</a:t>
            </a:r>
            <a:br>
              <a:rPr lang="es-MX" cap="small" dirty="0">
                <a:latin typeface="+mj-lt"/>
              </a:rPr>
            </a:br>
            <a:r>
              <a:rPr lang="es-MX" cap="small" dirty="0">
                <a:latin typeface="+mj-lt"/>
              </a:rPr>
              <a:t>Cumplimiento de los Principios Básicos de Seguros y Reconocimiento de supervisión de </a:t>
            </a:r>
            <a:r>
              <a:rPr lang="es-MX" cap="small" dirty="0" smtClean="0">
                <a:latin typeface="+mj-lt"/>
              </a:rPr>
              <a:t>grupo</a:t>
            </a:r>
            <a:endParaRPr lang="es-MX" cap="small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60032" y="1869941"/>
            <a:ext cx="427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Cumplimiento de Principios con la LISF </a:t>
            </a:r>
          </a:p>
        </p:txBody>
      </p:sp>
      <p:grpSp>
        <p:nvGrpSpPr>
          <p:cNvPr id="15" name="25 Grupo"/>
          <p:cNvGrpSpPr>
            <a:grpSpLocks/>
          </p:cNvGrpSpPr>
          <p:nvPr/>
        </p:nvGrpSpPr>
        <p:grpSpPr bwMode="auto">
          <a:xfrm>
            <a:off x="-252413" y="1971675"/>
            <a:ext cx="9216901" cy="4732274"/>
            <a:chOff x="-795693" y="1738729"/>
            <a:chExt cx="10140437" cy="5512550"/>
          </a:xfrm>
        </p:grpSpPr>
        <p:graphicFrame>
          <p:nvGraphicFramePr>
            <p:cNvPr id="1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9892339"/>
                </p:ext>
              </p:extLst>
            </p:nvPr>
          </p:nvGraphicFramePr>
          <p:xfrm>
            <a:off x="-795693" y="1738729"/>
            <a:ext cx="6207304" cy="49319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Gráfico" r:id="rId4" imgW="7134157" imgH="5667285" progId="MSGraph.Chart.8">
                    <p:embed followColorScheme="full"/>
                  </p:oleObj>
                </mc:Choice>
                <mc:Fallback>
                  <p:oleObj name="Gráfico" r:id="rId4" imgW="7134157" imgH="5667285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95693" y="1738729"/>
                          <a:ext cx="6207304" cy="49319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92537" y="2307932"/>
              <a:ext cx="2252207" cy="3980364"/>
            </a:xfrm>
            <a:prstGeom prst="rect">
              <a:avLst/>
            </a:prstGeom>
            <a:solidFill>
              <a:srgbClr val="3E5390">
                <a:alpha val="20000"/>
              </a:srgbClr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Medidas preventivas y correctivas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Sanciones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E-16: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Liquidación y salida del mercado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Supervisión de grupo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Evaluación y administración de riesgos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E-19: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Actividad aseguradora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E-20: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Pasivos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E-21: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Inversiones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Derivados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E-23: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Suficiencia de capital y solvencia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Intermediarios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Protección al consumidor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E-26: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	Información, revelación y transparencia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Fraude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LD/FT</a:t>
              </a: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4830762" y="2325688"/>
              <a:ext cx="2143125" cy="3819029"/>
            </a:xfrm>
            <a:prstGeom prst="rect">
              <a:avLst/>
            </a:prstGeom>
            <a:solidFill>
              <a:srgbClr val="3E5390">
                <a:alpha val="20000"/>
              </a:srgbClr>
            </a:solidFill>
            <a:ln w="9525" algn="ctr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 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Condiciones </a:t>
              </a:r>
              <a:r>
                <a:rPr lang="es-ES" sz="900" u="sng" dirty="0" smtClean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supervisión 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efectiva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Objetivo de la supervisión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E-3: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u="sng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Autoridad supervisora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E-4: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Proceso de supervisión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E-5: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Cooperación e intercambio de información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E-6: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Autorización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E-7: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Idoneidad de personas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E-8: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Cambios de control y transferencia de carteras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E-9: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Gobierno corporativo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E-10: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Control interno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E-11: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Análisis de mercado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E-12: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Vigilancia</a:t>
              </a:r>
            </a:p>
            <a:p>
              <a:pPr marL="447675" indent="-447675">
                <a:buClr>
                  <a:schemeClr val="accent2"/>
                </a:buClr>
                <a:buFont typeface="Wingdings" pitchFamily="2" charset="2"/>
                <a:buNone/>
                <a:tabLst>
                  <a:tab pos="447675" algn="l"/>
                </a:tabLst>
              </a:pPr>
              <a:r>
                <a:rPr lang="es-ES" sz="900" dirty="0">
                  <a:solidFill>
                    <a:srgbClr val="BA2C00"/>
                  </a:solidFill>
                  <a:latin typeface="Verdana" pitchFamily="34" charset="0"/>
                  <a:cs typeface="Arial" charset="0"/>
                </a:rPr>
                <a:t>E-13:</a:t>
              </a:r>
              <a:r>
                <a:rPr lang="es-ES" sz="900" dirty="0">
                  <a:solidFill>
                    <a:srgbClr val="333333"/>
                  </a:solidFill>
                  <a:latin typeface="Verdana" pitchFamily="34" charset="0"/>
                  <a:cs typeface="Arial" charset="0"/>
                </a:rPr>
                <a:t>	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Inspección in-situ</a:t>
              </a:r>
            </a:p>
          </p:txBody>
        </p: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2143125" y="2293938"/>
              <a:ext cx="511175" cy="1527175"/>
              <a:chOff x="1350" y="1445"/>
              <a:chExt cx="322" cy="962"/>
            </a:xfrm>
          </p:grpSpPr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1500" y="1445"/>
                <a:ext cx="172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O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1386" y="1702"/>
                <a:ext cx="286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AO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350" y="1989"/>
                <a:ext cx="322" cy="15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P</a:t>
                </a:r>
                <a:r>
                  <a:rPr lang="es-ES" sz="800" b="1" dirty="0" smtClean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O</a:t>
                </a:r>
                <a:endParaRPr lang="es-ES" sz="800" b="1" dirty="0">
                  <a:solidFill>
                    <a:srgbClr val="333333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6" name="Text Box 10"/>
              <p:cNvSpPr txBox="1">
                <a:spLocks noChangeArrowheads="1"/>
              </p:cNvSpPr>
              <p:nvPr/>
            </p:nvSpPr>
            <p:spPr bwMode="auto">
              <a:xfrm>
                <a:off x="1386" y="2272"/>
                <a:ext cx="286" cy="1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marL="447675" indent="-447675" algn="r">
                  <a:buClr>
                    <a:schemeClr val="accent2"/>
                  </a:buClr>
                  <a:buFont typeface="Wingdings" pitchFamily="2" charset="2"/>
                  <a:buNone/>
                  <a:tabLst>
                    <a:tab pos="447675" algn="l"/>
                  </a:tabLst>
                </a:pPr>
                <a:r>
                  <a:rPr lang="es-ES" sz="800" b="1" dirty="0">
                    <a:solidFill>
                      <a:srgbClr val="333333"/>
                    </a:solidFill>
                    <a:latin typeface="Verdana" pitchFamily="34" charset="0"/>
                    <a:cs typeface="Arial" charset="0"/>
                  </a:rPr>
                  <a:t>NO</a:t>
                </a:r>
              </a:p>
            </p:txBody>
          </p:sp>
        </p:grp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644526" y="6539939"/>
              <a:ext cx="6770906" cy="26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900" dirty="0">
                  <a:latin typeface="Verdana" pitchFamily="34" charset="0"/>
                  <a:cs typeface="Arial" charset="0"/>
                </a:rPr>
                <a:t>O: Observado;  AO: Ampliamente Observado;  MNO: </a:t>
              </a:r>
              <a:r>
                <a:rPr lang="es-ES" sz="900" dirty="0" smtClean="0">
                  <a:latin typeface="Verdana" pitchFamily="34" charset="0"/>
                  <a:cs typeface="Arial" charset="0"/>
                </a:rPr>
                <a:t>Parcialmente </a:t>
              </a:r>
              <a:r>
                <a:rPr lang="es-ES" sz="900" dirty="0">
                  <a:latin typeface="Verdana" pitchFamily="34" charset="0"/>
                  <a:cs typeface="Arial" charset="0"/>
                </a:rPr>
                <a:t>Observado;  NO: No Observado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47625" y="6982387"/>
              <a:ext cx="2549525" cy="26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900" b="1" dirty="0">
                  <a:solidFill>
                    <a:srgbClr val="FFFFFF"/>
                  </a:solidFill>
                  <a:cs typeface="Arial" charset="0"/>
                </a:rPr>
                <a:t>Fuente: CNSF</a:t>
              </a:r>
              <a:endParaRPr lang="en-US" sz="900" b="1" i="1" dirty="0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58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789039"/>
            <a:ext cx="7772400" cy="2664297"/>
          </a:xfrm>
        </p:spPr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PBS 25</a:t>
            </a:r>
            <a:br>
              <a:rPr lang="es-MX" dirty="0" smtClean="0"/>
            </a:br>
            <a:r>
              <a:rPr lang="es-MX" dirty="0" smtClean="0"/>
              <a:t>“</a:t>
            </a:r>
            <a:r>
              <a:rPr lang="es-MX" dirty="0"/>
              <a:t>Cooperación </a:t>
            </a:r>
            <a:r>
              <a:rPr lang="es-MX" dirty="0" smtClean="0"/>
              <a:t>y </a:t>
            </a:r>
            <a:r>
              <a:rPr lang="es-MX" dirty="0"/>
              <a:t>coordinación supervisora”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México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/>
              <a:t>Gerardo </a:t>
            </a:r>
            <a:r>
              <a:rPr lang="es-MX" sz="1800" dirty="0"/>
              <a:t>Lozano De León</a:t>
            </a:r>
            <a:br>
              <a:rPr lang="es-MX" sz="18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800" dirty="0"/>
              <a:t>Seminario Regional de Capacitación </a:t>
            </a:r>
            <a:r>
              <a:rPr lang="es-MX" sz="1800" dirty="0" smtClean="0"/>
              <a:t>IAIS-ASSAL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>Panamá, 19 </a:t>
            </a:r>
            <a:r>
              <a:rPr lang="es-MX" sz="1800" dirty="0"/>
              <a:t>de </a:t>
            </a:r>
            <a:r>
              <a:rPr lang="es-MX" sz="1800" dirty="0" smtClean="0"/>
              <a:t>noviembre </a:t>
            </a:r>
            <a:r>
              <a:rPr lang="es-MX" sz="1800" dirty="0"/>
              <a:t>de 2014 </a:t>
            </a:r>
            <a:br>
              <a:rPr lang="es-MX" sz="18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68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 smtClean="0">
                <a:latin typeface="+mj-lt"/>
              </a:rPr>
              <a:t>cooperación y coordinación entre supervisores</a:t>
            </a:r>
            <a:endParaRPr lang="es-MX" cap="small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El Principio sobre cooperación y coordinación supervisora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establece un estándar</a:t>
            </a:r>
            <a:r>
              <a:rPr lang="es-MX" dirty="0" smtClean="0">
                <a:latin typeface="+mn-lt"/>
                <a:cs typeface="Soberana Sans"/>
              </a:rPr>
              <a:t> sobre </a:t>
            </a:r>
            <a:r>
              <a:rPr lang="es-MX" dirty="0">
                <a:latin typeface="+mn-lt"/>
                <a:cs typeface="Soberana Sans"/>
              </a:rPr>
              <a:t>cómo </a:t>
            </a:r>
            <a:r>
              <a:rPr lang="es-MX" dirty="0" smtClean="0">
                <a:latin typeface="+mn-lt"/>
                <a:cs typeface="Soberana Sans"/>
              </a:rPr>
              <a:t>el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supervisor coopera y coordina acciones con otros supervisores</a:t>
            </a:r>
            <a:r>
              <a:rPr lang="es-MX" dirty="0">
                <a:latin typeface="+mn-lt"/>
                <a:cs typeface="Soberana Sans"/>
              </a:rPr>
              <a:t> y autoridades </a:t>
            </a:r>
            <a:r>
              <a:rPr lang="es-MX" dirty="0" smtClean="0">
                <a:latin typeface="+mn-lt"/>
                <a:cs typeface="Soberana Sans"/>
              </a:rPr>
              <a:t>competentes</a:t>
            </a:r>
            <a:r>
              <a:rPr lang="es-MX" dirty="0">
                <a:latin typeface="+mn-lt"/>
                <a:cs typeface="Soberana Sans"/>
              </a:rPr>
              <a:t>,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sujeto a requisitos de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confidencialidad</a:t>
            </a:r>
            <a:r>
              <a:rPr lang="es-MX" dirty="0" smtClean="0">
                <a:latin typeface="+mn-lt"/>
                <a:cs typeface="Soberana Sans"/>
              </a:rPr>
              <a:t>, con el propósito de: </a:t>
            </a: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Facilitar</a:t>
            </a:r>
            <a:r>
              <a:rPr lang="es-MX" dirty="0" smtClean="0">
                <a:latin typeface="+mn-lt"/>
                <a:cs typeface="Soberana Sans"/>
              </a:rPr>
              <a:t> </a:t>
            </a:r>
            <a:r>
              <a:rPr lang="es-MX" dirty="0">
                <a:latin typeface="+mn-lt"/>
                <a:cs typeface="Soberana Sans"/>
              </a:rPr>
              <a:t>a todos los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supervisores implicados</a:t>
            </a:r>
            <a:r>
              <a:rPr lang="es-MX" dirty="0">
                <a:latin typeface="+mn-lt"/>
                <a:cs typeface="Soberana Sans"/>
              </a:rPr>
              <a:t>, una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revisión de manera integral </a:t>
            </a:r>
            <a:r>
              <a:rPr lang="es-MX" dirty="0">
                <a:latin typeface="+mn-lt"/>
                <a:cs typeface="Soberana Sans"/>
              </a:rPr>
              <a:t>a través de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grupos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internacionales</a:t>
            </a:r>
            <a:r>
              <a:rPr lang="es-MX" dirty="0" smtClean="0">
                <a:latin typeface="+mn-lt"/>
                <a:cs typeface="Soberana Sans"/>
              </a:rPr>
              <a:t>.</a:t>
            </a:r>
            <a:endParaRPr lang="es-MX" dirty="0">
              <a:latin typeface="+mn-lt"/>
              <a:cs typeface="Soberana Sans"/>
            </a:endParaRP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 smtClean="0">
                <a:latin typeface="+mn-lt"/>
                <a:cs typeface="Soberana Sans"/>
              </a:rPr>
              <a:t>Establecer </a:t>
            </a:r>
            <a:r>
              <a:rPr lang="es-MX" dirty="0">
                <a:latin typeface="+mn-lt"/>
                <a:cs typeface="Soberana Sans"/>
              </a:rPr>
              <a:t>una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plataforma eficiente </a:t>
            </a:r>
            <a:r>
              <a:rPr lang="es-MX" dirty="0">
                <a:latin typeface="+mn-lt"/>
                <a:cs typeface="Soberana Sans"/>
              </a:rPr>
              <a:t>para el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intercambio de información </a:t>
            </a:r>
            <a:r>
              <a:rPr lang="es-MX" dirty="0">
                <a:latin typeface="+mn-lt"/>
                <a:cs typeface="Soberana Sans"/>
              </a:rPr>
              <a:t>en todo el </a:t>
            </a:r>
            <a:r>
              <a:rPr lang="es-MX" dirty="0" smtClean="0">
                <a:latin typeface="+mn-lt"/>
                <a:cs typeface="Soberana Sans"/>
              </a:rPr>
              <a:t>grupo.</a:t>
            </a:r>
            <a:endParaRPr lang="es-MX" dirty="0">
              <a:latin typeface="+mn-lt"/>
              <a:cs typeface="Soberana Sans"/>
            </a:endParaRP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 smtClean="0">
                <a:latin typeface="+mn-lt"/>
                <a:cs typeface="Soberana Sans"/>
              </a:rPr>
              <a:t>Facilitar </a:t>
            </a:r>
            <a:r>
              <a:rPr lang="es-MX" dirty="0">
                <a:latin typeface="+mn-lt"/>
                <a:cs typeface="Soberana Sans"/>
              </a:rPr>
              <a:t>la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comparación de metodologías de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supervisión</a:t>
            </a:r>
            <a:r>
              <a:rPr lang="es-MX" dirty="0" smtClean="0">
                <a:latin typeface="+mn-lt"/>
                <a:cs typeface="Soberana Sans"/>
              </a:rPr>
              <a:t>.</a:t>
            </a:r>
            <a:endParaRPr lang="es-MX" dirty="0">
              <a:latin typeface="+mn-lt"/>
              <a:cs typeface="Soberana Sans"/>
            </a:endParaRP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endParaRPr lang="es-MX" sz="1500" dirty="0" smtClean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416175" algn="l"/>
              </a:tabLst>
            </a:pPr>
            <a:endParaRPr lang="es-MX" sz="1800" dirty="0" smtClean="0">
              <a:latin typeface="+mn-lt"/>
              <a:cs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val="42154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>Principio sobre cooperación y coordinación supervisora</a:t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aspectos generales</a:t>
            </a:r>
            <a:endParaRPr lang="es-MX" cap="small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Existen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diversos mecanismos </a:t>
            </a:r>
            <a:r>
              <a:rPr lang="es-MX" dirty="0">
                <a:latin typeface="+mn-lt"/>
                <a:cs typeface="Soberana Sans"/>
              </a:rPr>
              <a:t>para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impulsar</a:t>
            </a:r>
            <a:r>
              <a:rPr lang="es-MX" dirty="0">
                <a:latin typeface="+mn-lt"/>
                <a:cs typeface="Soberana Sans"/>
              </a:rPr>
              <a:t> la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cooperación, promover la comunicación y el intercambio de información</a:t>
            </a:r>
            <a:r>
              <a:rPr lang="es-MX" dirty="0">
                <a:latin typeface="+mn-lt"/>
                <a:cs typeface="Soberana Sans"/>
              </a:rPr>
              <a:t>, y favorecer una mejor coordinación de la supervisión de </a:t>
            </a:r>
            <a:r>
              <a:rPr lang="es-MX" dirty="0" smtClean="0">
                <a:latin typeface="+mn-lt"/>
                <a:cs typeface="Soberana Sans"/>
              </a:rPr>
              <a:t>grupo, entre los que se encuentran:</a:t>
            </a: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Acuerdos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de coordinación</a:t>
            </a:r>
            <a:r>
              <a:rPr lang="es-MX" dirty="0">
                <a:latin typeface="+mn-lt"/>
                <a:cs typeface="Soberana Sans"/>
              </a:rPr>
              <a:t>, cooperación, comunicación e intercambio de </a:t>
            </a:r>
            <a:r>
              <a:rPr lang="es-MX" dirty="0" smtClean="0">
                <a:latin typeface="+mn-lt"/>
                <a:cs typeface="Soberana Sans"/>
              </a:rPr>
              <a:t>información (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Memorando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de entendimiento MoU</a:t>
            </a:r>
            <a:r>
              <a:rPr lang="es-MX" dirty="0">
                <a:latin typeface="+mn-lt"/>
                <a:cs typeface="Soberana Sans"/>
              </a:rPr>
              <a:t>), suscritos entre los supervisores involucrados</a:t>
            </a:r>
            <a:r>
              <a:rPr lang="es-MX" dirty="0" smtClean="0">
                <a:latin typeface="+mn-lt"/>
                <a:cs typeface="Soberana Sans"/>
              </a:rPr>
              <a:t>.</a:t>
            </a:r>
            <a:endParaRPr lang="es-MX" dirty="0">
              <a:latin typeface="+mn-lt"/>
              <a:cs typeface="Soberana Sans"/>
            </a:endParaRPr>
          </a:p>
          <a:p>
            <a:pPr marL="714375" indent="-355600" algn="just"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>
                <a:latin typeface="+mn-lt"/>
                <a:cs typeface="Soberana Sans"/>
              </a:rPr>
              <a:t>Establecimiento de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colegios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de supervisores</a:t>
            </a:r>
            <a:r>
              <a:rPr lang="es-MX" dirty="0">
                <a:latin typeface="+mn-lt"/>
                <a:cs typeface="Soberana Sans"/>
              </a:rPr>
              <a:t>.</a:t>
            </a:r>
          </a:p>
          <a:p>
            <a:pPr marL="1077913" indent="-358775" algn="just"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tabLst>
                <a:tab pos="2416175" algn="l"/>
              </a:tabLst>
            </a:pP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Intercambio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eficiente y oportuno de información </a:t>
            </a:r>
            <a:r>
              <a:rPr lang="es-MX" dirty="0">
                <a:latin typeface="+mn-lt"/>
                <a:cs typeface="Soberana Sans"/>
              </a:rPr>
              <a:t>entre los </a:t>
            </a:r>
            <a:r>
              <a:rPr lang="es-MX" dirty="0" smtClean="0">
                <a:latin typeface="+mn-lt"/>
                <a:cs typeface="Soberana Sans"/>
              </a:rPr>
              <a:t>supervisores involucrados.</a:t>
            </a:r>
          </a:p>
          <a:p>
            <a:pPr marL="1077913" indent="-358775" algn="just"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tabLst>
                <a:tab pos="2416175" algn="l"/>
              </a:tabLst>
            </a:pP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Reuniones periódicas </a:t>
            </a:r>
            <a:r>
              <a:rPr lang="es-MX" dirty="0" smtClean="0">
                <a:latin typeface="+mn-lt"/>
                <a:cs typeface="Soberana Sans"/>
              </a:rPr>
              <a:t>de </a:t>
            </a:r>
            <a:r>
              <a:rPr lang="es-MX" dirty="0">
                <a:latin typeface="+mn-lt"/>
                <a:cs typeface="Soberana Sans"/>
              </a:rPr>
              <a:t>los supervisores </a:t>
            </a:r>
            <a:r>
              <a:rPr lang="es-MX" dirty="0" smtClean="0">
                <a:latin typeface="+mn-lt"/>
                <a:cs typeface="Soberana Sans"/>
              </a:rPr>
              <a:t>involucrados.</a:t>
            </a:r>
          </a:p>
          <a:p>
            <a:pPr marL="714375" indent="-355600" algn="just">
              <a:spcBef>
                <a:spcPts val="300"/>
              </a:spcBef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  <a:tabLst>
                <a:tab pos="2416175" algn="l"/>
              </a:tabLst>
            </a:pP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Reconocimiento de supervisión de grupo</a:t>
            </a:r>
            <a:r>
              <a:rPr lang="es-MX" dirty="0" smtClean="0">
                <a:latin typeface="+mn-lt"/>
                <a:cs typeface="Soberana Sans"/>
              </a:rPr>
              <a:t>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416175" algn="l"/>
              </a:tabLst>
            </a:pPr>
            <a:endParaRPr lang="es-MX" sz="1800" dirty="0" smtClean="0">
              <a:latin typeface="+mn-lt"/>
              <a:cs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val="28755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7200"/>
            <a:ext cx="8229600" cy="1411200"/>
          </a:xfrm>
        </p:spPr>
        <p:txBody>
          <a:bodyPr>
            <a:normAutofit/>
          </a:bodyPr>
          <a:lstStyle/>
          <a:p>
            <a:r>
              <a:rPr lang="es-MX" cap="small" dirty="0" smtClean="0">
                <a:latin typeface="+mj-lt"/>
              </a:rPr>
              <a:t>Contenido</a:t>
            </a:r>
            <a:endParaRPr lang="es-MX" cap="sm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832654"/>
            <a:ext cx="6912000" cy="47646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>
              <a:solidFill>
                <a:srgbClr val="C00000"/>
              </a:solidFill>
            </a:endParaRP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 smtClean="0">
                <a:latin typeface="+mj-lt"/>
              </a:rPr>
              <a:t>Aspectos generales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000" dirty="0">
                <a:solidFill>
                  <a:srgbClr val="C00000"/>
                </a:solidFill>
                <a:latin typeface="+mj-lt"/>
              </a:rPr>
              <a:t>Experiencia de México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Memorando </a:t>
            </a:r>
            <a:r>
              <a:rPr lang="es-MX" sz="2000" dirty="0">
                <a:latin typeface="+mn-lt"/>
                <a:cs typeface="Arial" panose="020B0604020202020204" pitchFamily="34" charset="0"/>
              </a:rPr>
              <a:t>de entendimiento (MoU)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Colegio de supervisores</a:t>
            </a:r>
          </a:p>
          <a:p>
            <a:pPr marL="1077913" indent="-358775" algn="just"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>
                <a:latin typeface="+mn-lt"/>
                <a:cs typeface="Arial" panose="020B0604020202020204" pitchFamily="34" charset="0"/>
              </a:rPr>
              <a:t>Reconocimiento de supervisión</a:t>
            </a:r>
          </a:p>
          <a:p>
            <a:pPr marL="8001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s-MX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244839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/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Experiencia </a:t>
            </a:r>
            <a:r>
              <a:rPr lang="es-MX" cap="small" dirty="0">
                <a:latin typeface="+mj-lt"/>
              </a:rPr>
              <a:t>de </a:t>
            </a:r>
            <a:r>
              <a:rPr lang="es-MX" cap="small" dirty="0" smtClean="0">
                <a:latin typeface="+mj-lt"/>
              </a:rPr>
              <a:t>México</a:t>
            </a:r>
            <a:endParaRPr lang="es-MX" cap="small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916832"/>
            <a:ext cx="1944216" cy="4392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white"/>
                </a:solidFill>
              </a:rPr>
              <a:t>Sector Asegurador</a:t>
            </a: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r>
              <a:rPr lang="es-MX" dirty="0">
                <a:solidFill>
                  <a:prstClr val="white"/>
                </a:solidFill>
              </a:rPr>
              <a:t>104 Instituciones</a:t>
            </a: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99792" y="1916831"/>
            <a:ext cx="1944216" cy="25202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r>
              <a:rPr lang="es-MX" dirty="0">
                <a:solidFill>
                  <a:prstClr val="white"/>
                </a:solidFill>
              </a:rPr>
              <a:t>58 Instituciones Filiales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699792" y="4474830"/>
            <a:ext cx="1944216" cy="1836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r>
              <a:rPr lang="es-MX" dirty="0">
                <a:solidFill>
                  <a:prstClr val="white"/>
                </a:solidFill>
              </a:rPr>
              <a:t>46 Instituciones Nacionales</a:t>
            </a: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84168" y="4815154"/>
            <a:ext cx="2372072" cy="108012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white"/>
                </a:solidFill>
              </a:rPr>
              <a:t>6 Grupos Financieros</a:t>
            </a:r>
          </a:p>
          <a:p>
            <a:pPr algn="ctr"/>
            <a:r>
              <a:rPr lang="es-MX" sz="1600" dirty="0">
                <a:solidFill>
                  <a:prstClr val="white"/>
                </a:solidFill>
              </a:rPr>
              <a:t>8 Instituciones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4716016" y="2762926"/>
            <a:ext cx="864096" cy="54006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4716016" y="5085184"/>
            <a:ext cx="864096" cy="54006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3" name="12 Cerrar llave"/>
          <p:cNvSpPr/>
          <p:nvPr/>
        </p:nvSpPr>
        <p:spPr>
          <a:xfrm>
            <a:off x="2267744" y="1916832"/>
            <a:ext cx="360040" cy="2520278"/>
          </a:xfrm>
          <a:prstGeom prst="rightBrac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4" name="13 Cerrar llave"/>
          <p:cNvSpPr/>
          <p:nvPr/>
        </p:nvSpPr>
        <p:spPr>
          <a:xfrm>
            <a:off x="2267744" y="4473320"/>
            <a:ext cx="360040" cy="1836000"/>
          </a:xfrm>
          <a:prstGeom prst="rightBrac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084168" y="2492896"/>
            <a:ext cx="2372072" cy="10801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white"/>
                </a:solidFill>
              </a:rPr>
              <a:t>4 Grupos Financieros</a:t>
            </a:r>
          </a:p>
          <a:p>
            <a:pPr algn="ctr"/>
            <a:r>
              <a:rPr lang="es-MX" sz="1600" dirty="0">
                <a:solidFill>
                  <a:prstClr val="white"/>
                </a:solidFill>
              </a:rPr>
              <a:t>8 Instituciones</a:t>
            </a:r>
          </a:p>
        </p:txBody>
      </p:sp>
    </p:spTree>
    <p:extLst>
      <p:ext uri="{BB962C8B-B14F-4D97-AF65-F5344CB8AC3E}">
        <p14:creationId xmlns:p14="http://schemas.microsoft.com/office/powerpoint/2010/main" val="21825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1200"/>
              </a:spcAft>
              <a:buNone/>
            </a:pPr>
            <a:r>
              <a:rPr lang="es-MX" b="1" dirty="0" smtClean="0">
                <a:latin typeface="+mn-lt"/>
                <a:cs typeface="Soberana Sans"/>
              </a:rPr>
              <a:t>Coordinación con Otros Supervisores 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Regulación Vigente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 smtClean="0">
                <a:latin typeface="+mn-lt"/>
                <a:cs typeface="Soberana Sans"/>
              </a:rPr>
              <a:t>La Comisión Nacional de Seguros y Fianzas (CNSF) tiene la facultad de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proporcionar a las autoridades financieras del exterior</a:t>
            </a:r>
            <a:r>
              <a:rPr lang="es-MX" sz="1700" dirty="0" smtClean="0">
                <a:latin typeface="+mn-lt"/>
                <a:cs typeface="Soberana Sans"/>
              </a:rPr>
              <a:t>,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información</a:t>
            </a:r>
            <a:r>
              <a:rPr lang="es-MX" sz="1700" dirty="0" smtClean="0">
                <a:latin typeface="+mn-lt"/>
                <a:cs typeface="Soberana Sans"/>
              </a:rPr>
              <a:t> que reciba de las personas y empresas que supervisa,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siempre que tenga suscritos con dichas autoridades acuerdos de intercambio de información en los que se contemple el principio de reciprocidad</a:t>
            </a:r>
            <a:r>
              <a:rPr lang="es-MX" sz="1700" dirty="0" smtClean="0">
                <a:latin typeface="+mn-lt"/>
                <a:cs typeface="Soberana Sans"/>
              </a:rPr>
              <a:t>.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 smtClean="0">
                <a:latin typeface="+mn-lt"/>
                <a:cs typeface="Soberana Sans"/>
              </a:rPr>
              <a:t>Asimismo, se prevé que cuando las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autoridades supervisoras del país de origen de la Filial,</a:t>
            </a:r>
            <a:r>
              <a:rPr lang="es-MX" sz="1700" dirty="0" smtClean="0">
                <a:latin typeface="+mn-lt"/>
                <a:cs typeface="Soberana Sans"/>
              </a:rPr>
              <a:t> deseen realizar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visitas de inspección</a:t>
            </a:r>
            <a:r>
              <a:rPr lang="es-MX" sz="1700" dirty="0" smtClean="0">
                <a:latin typeface="+mn-lt"/>
                <a:cs typeface="Soberana Sans"/>
              </a:rPr>
              <a:t>, pueden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solicitar la autorización </a:t>
            </a:r>
            <a:r>
              <a:rPr lang="es-MX" sz="1700" dirty="0" smtClean="0">
                <a:latin typeface="+mn-lt"/>
                <a:cs typeface="Soberana Sans"/>
              </a:rPr>
              <a:t>al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organismo supervisor</a:t>
            </a:r>
            <a:r>
              <a:rPr lang="es-MX" sz="1700" dirty="0" smtClean="0">
                <a:latin typeface="+mn-lt"/>
                <a:cs typeface="Soberana Sans"/>
              </a:rPr>
              <a:t>, las cuales podrán realizarse por su conducto o sin que medie su participación.  </a:t>
            </a: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endParaRPr lang="es-MX" dirty="0" smtClean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/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Experiencia </a:t>
            </a:r>
            <a:r>
              <a:rPr lang="es-MX" cap="small" dirty="0">
                <a:latin typeface="+mj-lt"/>
              </a:rPr>
              <a:t>de </a:t>
            </a:r>
            <a:r>
              <a:rPr lang="es-MX" cap="small" dirty="0" smtClean="0">
                <a:latin typeface="+mj-lt"/>
              </a:rPr>
              <a:t>México (Marco Legal)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006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1200"/>
              </a:spcAft>
              <a:buNone/>
            </a:pPr>
            <a:r>
              <a:rPr lang="es-MX" b="1" dirty="0">
                <a:latin typeface="+mn-lt"/>
                <a:cs typeface="Soberana Sans"/>
              </a:rPr>
              <a:t>Coordinación con Otros Supervisores 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Nueva </a:t>
            </a:r>
            <a:r>
              <a:rPr lang="es-MX" dirty="0">
                <a:latin typeface="+mn-lt"/>
                <a:cs typeface="Soberana Sans"/>
              </a:rPr>
              <a:t>Ley de Instituciones de Seguros y de Fianzas </a:t>
            </a:r>
            <a:endParaRPr lang="es-MX" dirty="0" smtClean="0">
              <a:latin typeface="+mn-lt"/>
              <a:cs typeface="Soberana Sans"/>
            </a:endParaRPr>
          </a:p>
          <a:p>
            <a:pPr marL="754063" lvl="1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latin typeface="+mn-lt"/>
                <a:cs typeface="Soberana Sans"/>
              </a:rPr>
              <a:t>Se han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fortalecido las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facultades</a:t>
            </a:r>
            <a:r>
              <a:rPr lang="es-MX" sz="1700" dirty="0" smtClean="0">
                <a:latin typeface="+mn-lt"/>
                <a:cs typeface="Soberana Sans"/>
              </a:rPr>
              <a:t>, </a:t>
            </a:r>
            <a:r>
              <a:rPr lang="es-MX" sz="1700" dirty="0">
                <a:latin typeface="+mn-lt"/>
                <a:cs typeface="Soberana Sans"/>
              </a:rPr>
              <a:t>toda vez que en la nueva Ley, se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establece que la CNSF podrá</a:t>
            </a:r>
            <a:r>
              <a:rPr lang="es-MX" sz="1700" dirty="0">
                <a:latin typeface="+mn-lt"/>
                <a:cs typeface="Soberana Sans"/>
              </a:rPr>
              <a:t>:</a:t>
            </a: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latin typeface="+mn-lt"/>
                <a:cs typeface="Soberana Sans"/>
              </a:rPr>
              <a:t>Celebrar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acuerdos de intercambio de información y convenios </a:t>
            </a:r>
            <a:r>
              <a:rPr lang="es-MX" sz="1700" dirty="0">
                <a:latin typeface="+mn-lt"/>
                <a:cs typeface="Soberana Sans"/>
              </a:rPr>
              <a:t>con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organismos</a:t>
            </a:r>
            <a:r>
              <a:rPr lang="es-MX" sz="1700" dirty="0">
                <a:latin typeface="+mn-lt"/>
                <a:cs typeface="Soberana Sans"/>
              </a:rPr>
              <a:t>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internacionales</a:t>
            </a:r>
            <a:r>
              <a:rPr lang="es-MX" sz="1700" dirty="0" smtClean="0">
                <a:latin typeface="+mn-lt"/>
                <a:cs typeface="Soberana Sans"/>
              </a:rPr>
              <a:t> </a:t>
            </a:r>
            <a:r>
              <a:rPr lang="es-MX" sz="1700" dirty="0">
                <a:latin typeface="+mn-lt"/>
                <a:cs typeface="Soberana Sans"/>
              </a:rPr>
              <a:t>con funciones de supervisión y regulación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similares a las de la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CNSF</a:t>
            </a:r>
            <a:r>
              <a:rPr lang="es-MX" sz="1700" dirty="0" smtClean="0">
                <a:latin typeface="+mn-lt"/>
                <a:cs typeface="Soberana Sans"/>
              </a:rPr>
              <a:t>.</a:t>
            </a: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Participar</a:t>
            </a:r>
            <a:r>
              <a:rPr lang="es-MX" sz="1700" dirty="0">
                <a:latin typeface="+mn-lt"/>
                <a:cs typeface="Soberana Sans"/>
              </a:rPr>
              <a:t> en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foros de consulta y organismos de supervisión </a:t>
            </a:r>
            <a:r>
              <a:rPr lang="es-MX" sz="1700" dirty="0">
                <a:latin typeface="+mn-lt"/>
                <a:cs typeface="Soberana Sans"/>
              </a:rPr>
              <a:t>y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regulación </a:t>
            </a:r>
            <a:r>
              <a:rPr lang="es-MX" sz="1700" dirty="0" smtClean="0">
                <a:solidFill>
                  <a:srgbClr val="C00000"/>
                </a:solidFill>
                <a:latin typeface="+mn-lt"/>
                <a:cs typeface="Soberana Sans"/>
              </a:rPr>
              <a:t>financiera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a nivel internacional</a:t>
            </a:r>
            <a:r>
              <a:rPr lang="es-MX" sz="1700" dirty="0">
                <a:latin typeface="+mn-lt"/>
                <a:cs typeface="Soberana Sans"/>
              </a:rPr>
              <a:t>.</a:t>
            </a:r>
          </a:p>
          <a:p>
            <a:pPr marL="1154113" lvl="2" indent="-354013" algn="just">
              <a:spcBef>
                <a:spcPts val="300"/>
              </a:spcBef>
              <a:spcAft>
                <a:spcPts val="1200"/>
              </a:spcAft>
            </a:pP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Proporcionar </a:t>
            </a:r>
            <a:r>
              <a:rPr lang="es-MX" sz="1700" dirty="0">
                <a:latin typeface="+mn-lt"/>
                <a:cs typeface="Soberana Sans"/>
              </a:rPr>
              <a:t>a las </a:t>
            </a:r>
            <a:r>
              <a:rPr lang="es-MX" sz="1700" dirty="0">
                <a:solidFill>
                  <a:srgbClr val="C00000"/>
                </a:solidFill>
                <a:latin typeface="+mn-lt"/>
                <a:cs typeface="Soberana Sans"/>
              </a:rPr>
              <a:t>autoridades financieras del exterior toda clase de información </a:t>
            </a:r>
            <a:r>
              <a:rPr lang="es-MX" sz="1700" dirty="0">
                <a:latin typeface="+mn-lt"/>
                <a:cs typeface="Soberana Sans"/>
              </a:rPr>
              <a:t>necesaria para atender los requerimientos que le formulen en el ámbito de su </a:t>
            </a:r>
            <a:r>
              <a:rPr lang="es-MX" sz="1700" dirty="0" smtClean="0">
                <a:latin typeface="+mn-lt"/>
                <a:cs typeface="Soberana Sans"/>
              </a:rPr>
              <a:t>competencia.</a:t>
            </a:r>
            <a:endParaRPr lang="es-MX" sz="1700" dirty="0">
              <a:latin typeface="+mn-lt"/>
              <a:cs typeface="Soberana San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/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Experiencia </a:t>
            </a:r>
            <a:r>
              <a:rPr lang="es-MX" cap="small" dirty="0">
                <a:latin typeface="+mj-lt"/>
              </a:rPr>
              <a:t>de </a:t>
            </a:r>
            <a:r>
              <a:rPr lang="es-MX" cap="small" dirty="0" smtClean="0">
                <a:latin typeface="+mj-lt"/>
              </a:rPr>
              <a:t>México (Marco Legal)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116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1200"/>
              </a:spcAft>
              <a:buNone/>
            </a:pPr>
            <a:r>
              <a:rPr lang="es-MX" b="1" dirty="0" smtClean="0">
                <a:latin typeface="+mn-lt"/>
                <a:cs typeface="Soberana Sans"/>
              </a:rPr>
              <a:t>Coordinación con otros Supervisores Locales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>
                <a:latin typeface="+mn-lt"/>
                <a:cs typeface="Soberana Sans"/>
              </a:rPr>
              <a:t>En </a:t>
            </a:r>
            <a:r>
              <a:rPr lang="es-MX" dirty="0" smtClean="0">
                <a:latin typeface="+mn-lt"/>
                <a:cs typeface="Soberana Sans"/>
              </a:rPr>
              <a:t>la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Ley para Regular a las Agrupaciones Financieras</a:t>
            </a:r>
            <a:r>
              <a:rPr lang="es-MX" dirty="0" smtClean="0">
                <a:latin typeface="+mn-lt"/>
                <a:cs typeface="Soberana Sans"/>
              </a:rPr>
              <a:t>, reformada el pasado mes de enero,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se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estableció </a:t>
            </a:r>
            <a:r>
              <a:rPr lang="es-MX" dirty="0">
                <a:latin typeface="+mn-lt"/>
                <a:cs typeface="Soberana Sans"/>
              </a:rPr>
              <a:t>que en marzo de 2014 debía quedar terminado el “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Instrumento de colaboración para una supervisión consolidada efectiva</a:t>
            </a:r>
            <a:r>
              <a:rPr lang="es-MX" dirty="0">
                <a:latin typeface="+mn-lt"/>
                <a:cs typeface="Soberana Sans"/>
              </a:rPr>
              <a:t>”, el cual fue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elaborado en forma conjunta por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las autoridades financieras competentes</a:t>
            </a:r>
            <a:r>
              <a:rPr lang="es-MX" dirty="0" smtClean="0">
                <a:latin typeface="+mn-lt"/>
                <a:cs typeface="Soberana Sans"/>
              </a:rPr>
              <a:t>,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fortaleciendo</a:t>
            </a:r>
            <a:r>
              <a:rPr lang="es-MX" dirty="0" smtClean="0">
                <a:latin typeface="+mn-lt"/>
                <a:cs typeface="Soberana Sans"/>
              </a:rPr>
              <a:t> de esta manera </a:t>
            </a:r>
            <a:r>
              <a:rPr lang="es-MX" dirty="0">
                <a:latin typeface="+mn-lt"/>
                <a:cs typeface="Soberana Sans"/>
              </a:rPr>
              <a:t>las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labores de supervisión </a:t>
            </a:r>
            <a:r>
              <a:rPr lang="es-MX" dirty="0">
                <a:latin typeface="+mn-lt"/>
                <a:cs typeface="Soberana Sans"/>
              </a:rPr>
              <a:t>sobre los Grupos Financieros y cada una de las entidades financieras que los integran.</a:t>
            </a: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En dicho instrumento se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estableció</a:t>
            </a:r>
            <a:r>
              <a:rPr lang="es-MX" dirty="0" smtClean="0">
                <a:latin typeface="+mn-lt"/>
                <a:cs typeface="Soberana Sans"/>
              </a:rPr>
              <a:t> el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intercambio de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información </a:t>
            </a:r>
            <a:r>
              <a:rPr lang="es-MX" dirty="0">
                <a:latin typeface="+mn-lt"/>
                <a:cs typeface="Soberana Sans"/>
              </a:rPr>
              <a:t>que de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manera general y periódica </a:t>
            </a:r>
            <a:r>
              <a:rPr lang="es-MX" dirty="0">
                <a:latin typeface="+mn-lt"/>
                <a:cs typeface="Soberana Sans"/>
              </a:rPr>
              <a:t>reciba cada </a:t>
            </a:r>
            <a:r>
              <a:rPr lang="es-MX" dirty="0" smtClean="0">
                <a:latin typeface="+mn-lt"/>
                <a:cs typeface="Soberana Sans"/>
              </a:rPr>
              <a:t>uno de los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reguladores financieros </a:t>
            </a:r>
            <a:r>
              <a:rPr lang="es-MX" dirty="0" smtClean="0">
                <a:latin typeface="+mn-lt"/>
                <a:cs typeface="Soberana Sans"/>
              </a:rPr>
              <a:t>con </a:t>
            </a:r>
            <a:r>
              <a:rPr lang="es-MX" dirty="0">
                <a:latin typeface="+mn-lt"/>
                <a:cs typeface="Soberana Sans"/>
              </a:rPr>
              <a:t>motivo de la supervisión que </a:t>
            </a:r>
            <a:r>
              <a:rPr lang="es-MX" dirty="0" smtClean="0">
                <a:latin typeface="+mn-lt"/>
                <a:cs typeface="Soberana Sans"/>
              </a:rPr>
              <a:t>realizan.</a:t>
            </a:r>
            <a:endParaRPr lang="es-MX" dirty="0">
              <a:latin typeface="+mn-lt"/>
              <a:cs typeface="Soberana Sans"/>
            </a:endParaRPr>
          </a:p>
          <a:p>
            <a:pPr marL="354013" indent="-354013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MX" dirty="0" smtClean="0">
                <a:latin typeface="+mn-lt"/>
                <a:cs typeface="Soberana Sans"/>
              </a:rPr>
              <a:t>Los </a:t>
            </a:r>
            <a:r>
              <a:rPr lang="es-MX" dirty="0" smtClean="0">
                <a:solidFill>
                  <a:srgbClr val="C00000"/>
                </a:solidFill>
                <a:latin typeface="+mn-lt"/>
                <a:cs typeface="Soberana Sans"/>
              </a:rPr>
              <a:t>reguladores financieros </a:t>
            </a:r>
            <a:r>
              <a:rPr lang="es-MX" dirty="0" smtClean="0">
                <a:latin typeface="+mn-lt"/>
                <a:cs typeface="Soberana Sans"/>
              </a:rPr>
              <a:t>podrán </a:t>
            </a:r>
            <a:r>
              <a:rPr lang="es-MX" dirty="0">
                <a:solidFill>
                  <a:srgbClr val="C00000"/>
                </a:solidFill>
                <a:latin typeface="+mn-lt"/>
                <a:cs typeface="Soberana Sans"/>
              </a:rPr>
              <a:t>participar en las visitas de inspección </a:t>
            </a:r>
            <a:r>
              <a:rPr lang="es-MX" dirty="0">
                <a:latin typeface="+mn-lt"/>
                <a:cs typeface="Soberana Sans"/>
              </a:rPr>
              <a:t>que realicen </a:t>
            </a:r>
            <a:r>
              <a:rPr lang="es-MX" dirty="0" smtClean="0">
                <a:latin typeface="+mn-lt"/>
                <a:cs typeface="Soberana Sans"/>
              </a:rPr>
              <a:t>otros reguladoras, </a:t>
            </a:r>
            <a:r>
              <a:rPr lang="es-MX" dirty="0">
                <a:latin typeface="+mn-lt"/>
                <a:cs typeface="Soberana Sans"/>
              </a:rPr>
              <a:t>en el ámbito de su competencia, a la sociedad controladora y entidades que integren el Grupo Financiero.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41156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cap="small" dirty="0">
                <a:latin typeface="+mj-lt"/>
              </a:rPr>
              <a:t/>
            </a:r>
            <a:br>
              <a:rPr lang="es-MX" cap="small" dirty="0">
                <a:latin typeface="+mj-lt"/>
              </a:rPr>
            </a:br>
            <a:r>
              <a:rPr lang="es-MX" cap="small" dirty="0" smtClean="0">
                <a:latin typeface="+mj-lt"/>
              </a:rPr>
              <a:t>Experiencia </a:t>
            </a:r>
            <a:r>
              <a:rPr lang="es-MX" cap="small" dirty="0">
                <a:latin typeface="+mj-lt"/>
              </a:rPr>
              <a:t>de </a:t>
            </a:r>
            <a:r>
              <a:rPr lang="es-MX" cap="small" dirty="0" smtClean="0">
                <a:latin typeface="+mj-lt"/>
              </a:rPr>
              <a:t>México (Marco Legal)</a:t>
            </a:r>
            <a:endParaRPr lang="es-MX" cap="sm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39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7163</TotalTime>
  <Words>1982</Words>
  <Application>Microsoft Office PowerPoint</Application>
  <PresentationFormat>Presentación en pantalla (4:3)</PresentationFormat>
  <Paragraphs>280</Paragraphs>
  <Slides>22</Slides>
  <Notes>22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Soberana Sans</vt:lpstr>
      <vt:lpstr>Soberana Titular</vt:lpstr>
      <vt:lpstr>Verdana</vt:lpstr>
      <vt:lpstr>Wingdings</vt:lpstr>
      <vt:lpstr>Ejecutivo</vt:lpstr>
      <vt:lpstr>Gráfico</vt:lpstr>
      <vt:lpstr>  PBS 25 “Cooperación y coordinación supervisora” México  Gerardo Lozano De León  Seminario Regional de Capacitación IAIS-ASSAL Panamá, 19 de noviembre de 2014    </vt:lpstr>
      <vt:lpstr>Contenido</vt:lpstr>
      <vt:lpstr>cooperación y coordinación entre supervisores</vt:lpstr>
      <vt:lpstr>Principio sobre cooperación y coordinación supervisora aspectos generales</vt:lpstr>
      <vt:lpstr>Contenido</vt:lpstr>
      <vt:lpstr> Experiencia de México</vt:lpstr>
      <vt:lpstr> Experiencia de México (Marco Legal)</vt:lpstr>
      <vt:lpstr> Experiencia de México (Marco Legal)</vt:lpstr>
      <vt:lpstr> Experiencia de México (Marco Legal)</vt:lpstr>
      <vt:lpstr> Experiencia de México (Marco Legal)</vt:lpstr>
      <vt:lpstr>Contenido</vt:lpstr>
      <vt:lpstr>Experiencia de México Memorando de entendimiento (MoU)</vt:lpstr>
      <vt:lpstr>Experiencia de México Memorando de entendimiento (MoU)</vt:lpstr>
      <vt:lpstr>Experiencia de México Memorando de entendimiento (MoU)</vt:lpstr>
      <vt:lpstr>Contenido</vt:lpstr>
      <vt:lpstr>Experiencia de México Colegios de supervisores</vt:lpstr>
      <vt:lpstr>Contenido</vt:lpstr>
      <vt:lpstr>Experiencia de México Cumplimiento de los Principios Básicos de Seguros y Reconocimiento de supervisión de grupo</vt:lpstr>
      <vt:lpstr>Experiencia de México Cumplimiento de los Principios Básicos de Seguros y Reconocimiento de supervisión de grupo</vt:lpstr>
      <vt:lpstr>Experiencia de México Cumplimiento de los Principios Básicos de Seguros y Reconocimiento de supervisión de grupo</vt:lpstr>
      <vt:lpstr>Experiencia de México Cumplimiento de los Principios Básicos de Seguros y Reconocimiento de supervisión de grupo</vt:lpstr>
      <vt:lpstr>  PBS 25 “Cooperación y coordinación supervisora” México  Gerardo Lozano De León  Seminario Regional de Capacitación IAIS-ASSAL Panamá, 19 de noviembre de 2014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Aguilera</dc:creator>
  <cp:lastModifiedBy>Lucy Medina</cp:lastModifiedBy>
  <cp:revision>805</cp:revision>
  <cp:lastPrinted>2014-11-13T01:05:05Z</cp:lastPrinted>
  <dcterms:created xsi:type="dcterms:W3CDTF">2013-06-19T16:29:10Z</dcterms:created>
  <dcterms:modified xsi:type="dcterms:W3CDTF">2014-11-20T15:01:32Z</dcterms:modified>
</cp:coreProperties>
</file>