
<file path=[Content_Types].xml><?xml version="1.0" encoding="utf-8"?>
<Types xmlns="http://schemas.openxmlformats.org/package/2006/content-types">
  <Default Extension="tmp" ContentType="image/png"/>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2"/>
  </p:notesMasterIdLst>
  <p:handoutMasterIdLst>
    <p:handoutMasterId r:id="rId13"/>
  </p:handoutMasterIdLst>
  <p:sldIdLst>
    <p:sldId id="256" r:id="rId2"/>
    <p:sldId id="257" r:id="rId3"/>
    <p:sldId id="258" r:id="rId4"/>
    <p:sldId id="259" r:id="rId5"/>
    <p:sldId id="260" r:id="rId6"/>
    <p:sldId id="261" r:id="rId7"/>
    <p:sldId id="264" r:id="rId8"/>
    <p:sldId id="263" r:id="rId9"/>
    <p:sldId id="262" r:id="rId10"/>
    <p:sldId id="265" r:id="rId11"/>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7479" autoAdjust="0"/>
  </p:normalViewPr>
  <p:slideViewPr>
    <p:cSldViewPr>
      <p:cViewPr varScale="1">
        <p:scale>
          <a:sx n="95" d="100"/>
          <a:sy n="95" d="100"/>
        </p:scale>
        <p:origin x="198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s-PA"/>
          </a:p>
        </p:txBody>
      </p:sp>
      <p:sp>
        <p:nvSpPr>
          <p:cNvPr id="3" name="Marcador de fecha 2"/>
          <p:cNvSpPr>
            <a:spLocks noGrp="1"/>
          </p:cNvSpPr>
          <p:nvPr>
            <p:ph type="dt" sz="quarter" idx="1"/>
          </p:nvPr>
        </p:nvSpPr>
        <p:spPr>
          <a:xfrm>
            <a:off x="3884613" y="0"/>
            <a:ext cx="2971800" cy="466434"/>
          </a:xfrm>
          <a:prstGeom prst="rect">
            <a:avLst/>
          </a:prstGeom>
        </p:spPr>
        <p:txBody>
          <a:bodyPr vert="horz" lIns="91440" tIns="45720" rIns="91440" bIns="45720" rtlCol="0"/>
          <a:lstStyle>
            <a:lvl1pPr algn="r">
              <a:defRPr sz="1200"/>
            </a:lvl1pPr>
          </a:lstStyle>
          <a:p>
            <a:fld id="{274EB171-74B6-4102-8939-FD2E32E7DDCC}" type="datetimeFigureOut">
              <a:rPr lang="es-PA" smtClean="0"/>
              <a:t>11/17/2014</a:t>
            </a:fld>
            <a:endParaRPr lang="es-PA"/>
          </a:p>
        </p:txBody>
      </p:sp>
      <p:sp>
        <p:nvSpPr>
          <p:cNvPr id="4" name="Marcador de pie de página 3"/>
          <p:cNvSpPr>
            <a:spLocks noGrp="1"/>
          </p:cNvSpPr>
          <p:nvPr>
            <p:ph type="ftr" sz="quarter" idx="2"/>
          </p:nvPr>
        </p:nvSpPr>
        <p:spPr>
          <a:xfrm>
            <a:off x="0" y="8829967"/>
            <a:ext cx="2971800" cy="466433"/>
          </a:xfrm>
          <a:prstGeom prst="rect">
            <a:avLst/>
          </a:prstGeom>
        </p:spPr>
        <p:txBody>
          <a:bodyPr vert="horz" lIns="91440" tIns="45720" rIns="91440" bIns="45720" rtlCol="0" anchor="b"/>
          <a:lstStyle>
            <a:lvl1pPr algn="l">
              <a:defRPr sz="1200"/>
            </a:lvl1pPr>
          </a:lstStyle>
          <a:p>
            <a:endParaRPr lang="es-PA"/>
          </a:p>
        </p:txBody>
      </p:sp>
      <p:sp>
        <p:nvSpPr>
          <p:cNvPr id="5" name="Marcador de número de diapositiva 4"/>
          <p:cNvSpPr>
            <a:spLocks noGrp="1"/>
          </p:cNvSpPr>
          <p:nvPr>
            <p:ph type="sldNum" sz="quarter" idx="3"/>
          </p:nvPr>
        </p:nvSpPr>
        <p:spPr>
          <a:xfrm>
            <a:off x="3884613" y="8829967"/>
            <a:ext cx="2971800" cy="466433"/>
          </a:xfrm>
          <a:prstGeom prst="rect">
            <a:avLst/>
          </a:prstGeom>
        </p:spPr>
        <p:txBody>
          <a:bodyPr vert="horz" lIns="91440" tIns="45720" rIns="91440" bIns="45720" rtlCol="0" anchor="b"/>
          <a:lstStyle>
            <a:lvl1pPr algn="r">
              <a:defRPr sz="1200"/>
            </a:lvl1pPr>
          </a:lstStyle>
          <a:p>
            <a:fld id="{5EB84230-3DAD-4DD3-912C-D37A4E03D37B}" type="slidenum">
              <a:rPr lang="es-PA" smtClean="0"/>
              <a:t>‹Nº›</a:t>
            </a:fld>
            <a:endParaRPr lang="es-PA"/>
          </a:p>
        </p:txBody>
      </p:sp>
    </p:spTree>
    <p:extLst>
      <p:ext uri="{BB962C8B-B14F-4D97-AF65-F5344CB8AC3E}">
        <p14:creationId xmlns:p14="http://schemas.microsoft.com/office/powerpoint/2010/main" val="29955854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EF583703-F8A3-442D-BF83-C12B09C5F585}" type="datetimeFigureOut">
              <a:rPr lang="en-US" smtClean="0"/>
              <a:t>11/17/2014</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38D75686-7CEC-4061-90FE-3A862226F832}" type="slidenum">
              <a:rPr lang="en-US" smtClean="0"/>
              <a:t>‹Nº›</a:t>
            </a:fld>
            <a:endParaRPr lang="en-US" dirty="0"/>
          </a:p>
        </p:txBody>
      </p:sp>
    </p:spTree>
    <p:extLst>
      <p:ext uri="{BB962C8B-B14F-4D97-AF65-F5344CB8AC3E}">
        <p14:creationId xmlns:p14="http://schemas.microsoft.com/office/powerpoint/2010/main" val="490245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A"/>
          </a:p>
        </p:txBody>
      </p:sp>
      <p:sp>
        <p:nvSpPr>
          <p:cNvPr id="4" name="Marcador de número de diapositiva 3"/>
          <p:cNvSpPr>
            <a:spLocks noGrp="1"/>
          </p:cNvSpPr>
          <p:nvPr>
            <p:ph type="sldNum" sz="quarter" idx="10"/>
          </p:nvPr>
        </p:nvSpPr>
        <p:spPr/>
        <p:txBody>
          <a:bodyPr/>
          <a:lstStyle/>
          <a:p>
            <a:fld id="{38D75686-7CEC-4061-90FE-3A862226F832}" type="slidenum">
              <a:rPr lang="en-US" smtClean="0"/>
              <a:t>1</a:t>
            </a:fld>
            <a:endParaRPr lang="en-US" dirty="0"/>
          </a:p>
        </p:txBody>
      </p:sp>
    </p:spTree>
    <p:extLst>
      <p:ext uri="{BB962C8B-B14F-4D97-AF65-F5344CB8AC3E}">
        <p14:creationId xmlns:p14="http://schemas.microsoft.com/office/powerpoint/2010/main" val="229551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A"/>
          </a:p>
        </p:txBody>
      </p:sp>
      <p:sp>
        <p:nvSpPr>
          <p:cNvPr id="4" name="Marcador de número de diapositiva 3"/>
          <p:cNvSpPr>
            <a:spLocks noGrp="1"/>
          </p:cNvSpPr>
          <p:nvPr>
            <p:ph type="sldNum" sz="quarter" idx="10"/>
          </p:nvPr>
        </p:nvSpPr>
        <p:spPr/>
        <p:txBody>
          <a:bodyPr/>
          <a:lstStyle/>
          <a:p>
            <a:fld id="{38D75686-7CEC-4061-90FE-3A862226F832}" type="slidenum">
              <a:rPr lang="en-US" smtClean="0"/>
              <a:t>10</a:t>
            </a:fld>
            <a:endParaRPr lang="en-US" dirty="0"/>
          </a:p>
        </p:txBody>
      </p:sp>
    </p:spTree>
    <p:extLst>
      <p:ext uri="{BB962C8B-B14F-4D97-AF65-F5344CB8AC3E}">
        <p14:creationId xmlns:p14="http://schemas.microsoft.com/office/powerpoint/2010/main" val="40192852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8D75686-7CEC-4061-90FE-3A862226F832}" type="slidenum">
              <a:rPr lang="en-US" smtClean="0"/>
              <a:t>2</a:t>
            </a:fld>
            <a:endParaRPr lang="en-US" dirty="0"/>
          </a:p>
        </p:txBody>
      </p:sp>
    </p:spTree>
    <p:extLst>
      <p:ext uri="{BB962C8B-B14F-4D97-AF65-F5344CB8AC3E}">
        <p14:creationId xmlns:p14="http://schemas.microsoft.com/office/powerpoint/2010/main" val="37815051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One stop for all company licensing information </a:t>
            </a:r>
          </a:p>
          <a:p>
            <a:endParaRPr lang="en-US" dirty="0" smtClean="0"/>
          </a:p>
          <a:p>
            <a:r>
              <a:rPr lang="en-US" dirty="0" smtClean="0"/>
              <a:t>Licensing information is publicly available and easily</a:t>
            </a:r>
            <a:r>
              <a:rPr lang="en-US" baseline="0" dirty="0" smtClean="0"/>
              <a:t> attainable</a:t>
            </a:r>
          </a:p>
          <a:p>
            <a:r>
              <a:rPr lang="en-US" baseline="0" dirty="0" smtClean="0"/>
              <a:t>Web page automatically defaults to the state information page which contains</a:t>
            </a:r>
          </a:p>
          <a:p>
            <a:r>
              <a:rPr lang="en-US" dirty="0" smtClean="0"/>
              <a:t>State requirements and fees for all applications type</a:t>
            </a:r>
            <a:r>
              <a:rPr lang="en-US" baseline="0" dirty="0" smtClean="0"/>
              <a:t> l</a:t>
            </a:r>
            <a:r>
              <a:rPr lang="en-US" dirty="0" smtClean="0"/>
              <a:t>isted under state charts,</a:t>
            </a:r>
          </a:p>
          <a:p>
            <a:r>
              <a:rPr lang="en-US" baseline="0" dirty="0" smtClean="0"/>
              <a:t>additional requirements are listed under state specific information, </a:t>
            </a:r>
          </a:p>
          <a:p>
            <a:r>
              <a:rPr lang="en-US" baseline="0" dirty="0" smtClean="0"/>
              <a:t>And links to the UCAA manual, FAQs and the electronic application portal.</a:t>
            </a:r>
          </a:p>
          <a:p>
            <a:endParaRPr lang="en-US" dirty="0"/>
          </a:p>
        </p:txBody>
      </p:sp>
      <p:sp>
        <p:nvSpPr>
          <p:cNvPr id="4" name="Slide Number Placeholder 3"/>
          <p:cNvSpPr>
            <a:spLocks noGrp="1"/>
          </p:cNvSpPr>
          <p:nvPr>
            <p:ph type="sldNum" sz="quarter" idx="10"/>
          </p:nvPr>
        </p:nvSpPr>
        <p:spPr/>
        <p:txBody>
          <a:bodyPr/>
          <a:lstStyle/>
          <a:p>
            <a:fld id="{38D75686-7CEC-4061-90FE-3A862226F832}" type="slidenum">
              <a:rPr lang="en-US" smtClean="0"/>
              <a:t>3</a:t>
            </a:fld>
            <a:endParaRPr lang="en-US" dirty="0"/>
          </a:p>
        </p:txBody>
      </p:sp>
    </p:spTree>
    <p:extLst>
      <p:ext uri="{BB962C8B-B14F-4D97-AF65-F5344CB8AC3E}">
        <p14:creationId xmlns:p14="http://schemas.microsoft.com/office/powerpoint/2010/main" val="10720031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State</a:t>
            </a:r>
            <a:r>
              <a:rPr lang="en-US" baseline="0" dirty="0" smtClean="0"/>
              <a:t> contact information, requirements and fee information is easily available at one location. </a:t>
            </a:r>
          </a:p>
          <a:p>
            <a:r>
              <a:rPr lang="en-US" baseline="0" dirty="0" smtClean="0"/>
              <a:t>All company applicants visit this website before preparing a licensing application.</a:t>
            </a:r>
          </a:p>
          <a:p>
            <a:r>
              <a:rPr lang="en-US" baseline="0" dirty="0" smtClean="0"/>
              <a:t>State regulators review this page to maintain their state’s current requirements. </a:t>
            </a:r>
            <a:endParaRPr lang="en-US" dirty="0"/>
          </a:p>
        </p:txBody>
      </p:sp>
      <p:sp>
        <p:nvSpPr>
          <p:cNvPr id="4" name="Slide Number Placeholder 3"/>
          <p:cNvSpPr>
            <a:spLocks noGrp="1"/>
          </p:cNvSpPr>
          <p:nvPr>
            <p:ph type="sldNum" sz="quarter" idx="10"/>
          </p:nvPr>
        </p:nvSpPr>
        <p:spPr/>
        <p:txBody>
          <a:bodyPr/>
          <a:lstStyle/>
          <a:p>
            <a:fld id="{38D75686-7CEC-4061-90FE-3A862226F832}" type="slidenum">
              <a:rPr lang="en-US" smtClean="0"/>
              <a:t>4</a:t>
            </a:fld>
            <a:endParaRPr lang="en-US" dirty="0"/>
          </a:p>
        </p:txBody>
      </p:sp>
    </p:spTree>
    <p:extLst>
      <p:ext uri="{BB962C8B-B14F-4D97-AF65-F5344CB8AC3E}">
        <p14:creationId xmlns:p14="http://schemas.microsoft.com/office/powerpoint/2010/main" val="8540071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a:t>
            </a:r>
            <a:r>
              <a:rPr lang="en-US" baseline="0" dirty="0" smtClean="0"/>
              <a:t> are three uniform application types:</a:t>
            </a:r>
          </a:p>
          <a:p>
            <a:r>
              <a:rPr lang="en-US" baseline="0" dirty="0" smtClean="0"/>
              <a:t>Primary application- start-up companies and redomestications</a:t>
            </a:r>
          </a:p>
          <a:p>
            <a:r>
              <a:rPr lang="en-US" baseline="0" dirty="0" smtClean="0"/>
              <a:t>Expansion application- companies expanding their business into other foreign (non-domiciliary) states</a:t>
            </a:r>
          </a:p>
          <a:p>
            <a:r>
              <a:rPr lang="en-US" baseline="0" dirty="0" smtClean="0"/>
              <a:t>Corporate Amendment application – companies amending their certificate of authority </a:t>
            </a:r>
          </a:p>
          <a:p>
            <a:endParaRPr lang="en-US" baseline="0" dirty="0" smtClean="0"/>
          </a:p>
          <a:p>
            <a:r>
              <a:rPr lang="en-US" baseline="0" dirty="0" smtClean="0"/>
              <a:t>Each application type tab provides a link to application specific instructions and all applicable forms so there is no confusion on which forms are required for the type of application the company is submitting. </a:t>
            </a:r>
            <a:endParaRPr lang="en-US" dirty="0"/>
          </a:p>
        </p:txBody>
      </p:sp>
      <p:sp>
        <p:nvSpPr>
          <p:cNvPr id="4" name="Slide Number Placeholder 3"/>
          <p:cNvSpPr>
            <a:spLocks noGrp="1"/>
          </p:cNvSpPr>
          <p:nvPr>
            <p:ph type="sldNum" sz="quarter" idx="10"/>
          </p:nvPr>
        </p:nvSpPr>
        <p:spPr/>
        <p:txBody>
          <a:bodyPr/>
          <a:lstStyle/>
          <a:p>
            <a:fld id="{38D75686-7CEC-4061-90FE-3A862226F832}" type="slidenum">
              <a:rPr lang="en-US" smtClean="0"/>
              <a:t>5</a:t>
            </a:fld>
            <a:endParaRPr lang="en-US" dirty="0"/>
          </a:p>
        </p:txBody>
      </p:sp>
    </p:spTree>
    <p:extLst>
      <p:ext uri="{BB962C8B-B14F-4D97-AF65-F5344CB8AC3E}">
        <p14:creationId xmlns:p14="http://schemas.microsoft.com/office/powerpoint/2010/main" val="23364787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regulatory tool focuses</a:t>
            </a:r>
            <a:r>
              <a:rPr lang="en-US" baseline="0" dirty="0" smtClean="0"/>
              <a:t> on:</a:t>
            </a:r>
          </a:p>
          <a:p>
            <a:r>
              <a:rPr lang="en-US" baseline="0" dirty="0" smtClean="0"/>
              <a:t>	1) the licensing process- the components include administrative filings; analysis of current financial condition; and analysis of the company’s business plan.</a:t>
            </a:r>
          </a:p>
          <a:p>
            <a:r>
              <a:rPr lang="en-US" baseline="0" dirty="0" smtClean="0"/>
              <a:t>	2) interstate communication -  communication with the domestic state regarding the company’s financial condition saves effort by not reanalyzing a company’s current condition.</a:t>
            </a:r>
          </a:p>
          <a:p>
            <a:r>
              <a:rPr lang="en-US" baseline="0" dirty="0" smtClean="0"/>
              <a:t>	3) risk rating/ prioritization – the scope of the financial review may be adjusted based upon risk rating of the insurer. The resources saved by reducing the effort in reviewing companies on the top or bottom of the scale can be better spent performing a more thorough review of those companies where the effect of an expansion or corporate amendment of the business plan is not so easily evident. </a:t>
            </a:r>
          </a:p>
          <a:p>
            <a:endParaRPr lang="en-US" dirty="0"/>
          </a:p>
        </p:txBody>
      </p:sp>
      <p:sp>
        <p:nvSpPr>
          <p:cNvPr id="4" name="Slide Number Placeholder 3"/>
          <p:cNvSpPr>
            <a:spLocks noGrp="1"/>
          </p:cNvSpPr>
          <p:nvPr>
            <p:ph type="sldNum" sz="quarter" idx="10"/>
          </p:nvPr>
        </p:nvSpPr>
        <p:spPr/>
        <p:txBody>
          <a:bodyPr/>
          <a:lstStyle/>
          <a:p>
            <a:fld id="{38D75686-7CEC-4061-90FE-3A862226F832}" type="slidenum">
              <a:rPr lang="en-US" smtClean="0"/>
              <a:t>6</a:t>
            </a:fld>
            <a:endParaRPr lang="en-US" dirty="0"/>
          </a:p>
        </p:txBody>
      </p:sp>
    </p:spTree>
    <p:extLst>
      <p:ext uri="{BB962C8B-B14F-4D97-AF65-F5344CB8AC3E}">
        <p14:creationId xmlns:p14="http://schemas.microsoft.com/office/powerpoint/2010/main" val="39350319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3079" marR="0" indent="-173079"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t>In an environment of streamlined regulatory resources, risk evaluation is an emerging tool to allow regulators to scrutinize what matters, avoid “analysis paralysis”, and make decisions.</a:t>
            </a:r>
          </a:p>
          <a:p>
            <a:pPr marL="173079" marR="0" indent="-173079"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t>This can be accomplished using the Risk-based</a:t>
            </a:r>
            <a:r>
              <a:rPr lang="en-US" sz="1200" baseline="0" dirty="0" smtClean="0"/>
              <a:t> prioritization system.</a:t>
            </a:r>
            <a:endParaRPr lang="en-US" sz="1200" dirty="0" smtClean="0"/>
          </a:p>
          <a:p>
            <a:pPr marL="173079" marR="0" indent="-173079"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t>The review of the company’s licensing application should be structured so that applicants’ risks of financial failure or marketplace impropriety are identified and addressed.</a:t>
            </a:r>
          </a:p>
          <a:p>
            <a:pPr marL="173079" marR="0" indent="-173079"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t>The scope of the financial review may be adjusted based upon the risk rating of the insurer. </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i="1" dirty="0" smtClean="0"/>
              <a:t>Note</a:t>
            </a:r>
            <a:r>
              <a:rPr lang="en-US" sz="1200" b="1" i="1" baseline="0" dirty="0" smtClean="0"/>
              <a:t> to Presenter: not sure if you want to address these categories/if time permits, if not they can be left out.</a:t>
            </a:r>
            <a:endParaRPr lang="en-US" sz="1200" b="1" i="1" dirty="0" smtClean="0"/>
          </a:p>
          <a:p>
            <a:pPr marL="171450" lvl="0" indent="-171450">
              <a:spcBef>
                <a:spcPts val="0"/>
              </a:spcBef>
              <a:buFont typeface="Arial" panose="020B0604020202020204" pitchFamily="34" charset="0"/>
              <a:buChar char="•"/>
            </a:pPr>
            <a:r>
              <a:rPr lang="en-US" dirty="0" smtClean="0"/>
              <a:t>Category 1 applicants</a:t>
            </a:r>
            <a:r>
              <a:rPr lang="en-US" baseline="0" dirty="0" smtClean="0"/>
              <a:t> are insurers that </a:t>
            </a:r>
            <a:r>
              <a:rPr lang="en-US" dirty="0" smtClean="0"/>
              <a:t>appears sound in every aspect.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dirty="0" smtClean="0"/>
              <a:t>In some instances it is recommended that documents submitted with an application should be subject to minimal review. Those documents, although necessary to establish an applicant as a legal entity, do not provide significant insight into the risk profile of a company. By accepting the risk of a minor compliance violation (that, after all, will still be the subject of ongoing monitoring), the regulator will maximize the effectiveness of their department and better fulfill their responsibilities to the citizens of their state.</a:t>
            </a:r>
          </a:p>
          <a:p>
            <a:pPr marL="171450" lvl="0" indent="-171450">
              <a:spcBef>
                <a:spcPts val="0"/>
              </a:spcBef>
              <a:buFont typeface="Arial" panose="020B0604020202020204" pitchFamily="34" charset="0"/>
              <a:buChar char="•"/>
            </a:pPr>
            <a:r>
              <a:rPr lang="en-US" dirty="0" smtClean="0"/>
              <a:t>Category 2 applicants are insurers</a:t>
            </a:r>
            <a:r>
              <a:rPr lang="en-US" baseline="0" dirty="0" smtClean="0"/>
              <a:t> that </a:t>
            </a:r>
            <a:r>
              <a:rPr lang="en-US" dirty="0" smtClean="0"/>
              <a:t>appear neither an obvious candidate for approval nor for denial based on current overall condition.</a:t>
            </a:r>
          </a:p>
          <a:p>
            <a:pPr marL="171450" lvl="0" indent="-171450">
              <a:spcBef>
                <a:spcPts val="0"/>
              </a:spcBef>
              <a:buFont typeface="Arial" panose="020B0604020202020204" pitchFamily="34" charset="0"/>
              <a:buChar char="•"/>
            </a:pPr>
            <a:r>
              <a:rPr lang="en-US" dirty="0" smtClean="0"/>
              <a:t>Category 2 are the most challenging for regulators since there</a:t>
            </a:r>
            <a:r>
              <a:rPr lang="en-US" baseline="0" dirty="0" smtClean="0"/>
              <a:t> is not an easy Yes/No answer.</a:t>
            </a:r>
            <a:endParaRPr lang="en-US" dirty="0" smtClean="0"/>
          </a:p>
          <a:p>
            <a:pPr marL="171450" lvl="0" indent="-171450">
              <a:spcBef>
                <a:spcPts val="0"/>
              </a:spcBef>
              <a:buFont typeface="Arial" panose="020B0604020202020204" pitchFamily="34" charset="0"/>
              <a:buChar char="•"/>
            </a:pPr>
            <a:r>
              <a:rPr lang="en-US" dirty="0" smtClean="0"/>
              <a:t>Category 3 applications</a:t>
            </a:r>
            <a:r>
              <a:rPr lang="en-US" baseline="0" dirty="0" smtClean="0"/>
              <a:t> are i</a:t>
            </a:r>
            <a:r>
              <a:rPr lang="en-US" dirty="0" smtClean="0"/>
              <a:t>nsurers who exhibit some degree of regulatory concern in one or more areas.</a:t>
            </a:r>
          </a:p>
          <a:p>
            <a:pPr marL="173079" indent="-173079">
              <a:buFont typeface="Arial" panose="020B0604020202020204" pitchFamily="34" charset="0"/>
              <a:buChar char="•"/>
            </a:pPr>
            <a:endParaRPr lang="en-US" sz="1200" dirty="0" smtClean="0"/>
          </a:p>
          <a:p>
            <a:endParaRPr lang="en-US" dirty="0"/>
          </a:p>
        </p:txBody>
      </p:sp>
      <p:sp>
        <p:nvSpPr>
          <p:cNvPr id="4" name="Slide Number Placeholder 3"/>
          <p:cNvSpPr>
            <a:spLocks noGrp="1"/>
          </p:cNvSpPr>
          <p:nvPr>
            <p:ph type="sldNum" sz="quarter" idx="10"/>
          </p:nvPr>
        </p:nvSpPr>
        <p:spPr/>
        <p:txBody>
          <a:bodyPr/>
          <a:lstStyle/>
          <a:p>
            <a:fld id="{38D75686-7CEC-4061-90FE-3A862226F832}" type="slidenum">
              <a:rPr lang="en-US" smtClean="0"/>
              <a:t>7</a:t>
            </a:fld>
            <a:endParaRPr lang="en-US" dirty="0"/>
          </a:p>
        </p:txBody>
      </p:sp>
    </p:spTree>
    <p:extLst>
      <p:ext uri="{BB962C8B-B14F-4D97-AF65-F5344CB8AC3E}">
        <p14:creationId xmlns:p14="http://schemas.microsoft.com/office/powerpoint/2010/main" val="40553259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For example,</a:t>
            </a:r>
            <a:r>
              <a:rPr lang="en-US" baseline="0" dirty="0" smtClean="0"/>
              <a:t> </a:t>
            </a:r>
            <a:r>
              <a:rPr lang="en-US" dirty="0" smtClean="0"/>
              <a:t>the pro forma,</a:t>
            </a:r>
            <a:r>
              <a:rPr lang="en-US" baseline="0" dirty="0" smtClean="0"/>
              <a:t> in regards to a start up company primary application, there is a lot of subjective data with the reserve numbers. The reviewing analyst will verify what actuary or actuarial firm helped with the reserve number, material dollar amounts in the ceded reinsurance payable section may be reflective of significant reliance on reinsurance and the evaluating regulator will review further, absent any clarification in the assumptions page of the </a:t>
            </a:r>
            <a:r>
              <a:rPr lang="en-US" baseline="0" dirty="0" err="1" smtClean="0"/>
              <a:t>proforma’s</a:t>
            </a:r>
            <a:r>
              <a:rPr lang="en-US" baseline="0" dirty="0" smtClean="0"/>
              <a:t>.</a:t>
            </a:r>
          </a:p>
          <a:p>
            <a:endParaRPr lang="en-US" dirty="0" smtClean="0"/>
          </a:p>
          <a:p>
            <a:r>
              <a:rPr lang="en-US" baseline="0" dirty="0" smtClean="0"/>
              <a:t>The primary application is also used when a company seeks to </a:t>
            </a:r>
            <a:r>
              <a:rPr lang="en-US" baseline="0" dirty="0" err="1" smtClean="0"/>
              <a:t>redomesticate</a:t>
            </a:r>
            <a:r>
              <a:rPr lang="en-US" baseline="0" dirty="0" smtClean="0"/>
              <a:t> to a new state.  It this scenario, commonly enough, the applicant company has operating experience, making its financial projections that more objective and the Company already has an operating history. In some case, an extensive  operating history.</a:t>
            </a:r>
            <a:endParaRPr lang="en-US" dirty="0" smtClean="0"/>
          </a:p>
          <a:p>
            <a:endParaRPr lang="en-US" dirty="0" smtClean="0"/>
          </a:p>
          <a:p>
            <a:pPr marL="173079" marR="0" indent="-173079"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t>Company licensing personnel concentrate on issues that indicate an applicant may harm the citizens of their state, either through financial failure or marketplace improprieties, as a result of granting or amending a certificate of authority.</a:t>
            </a:r>
          </a:p>
          <a:p>
            <a:pPr marL="173079" marR="0" indent="-173079"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dirty="0" smtClean="0"/>
          </a:p>
          <a:p>
            <a:pPr marL="173079" indent="-173079">
              <a:buFont typeface="Arial" panose="020B0604020202020204" pitchFamily="34" charset="0"/>
              <a:buChar char="•"/>
            </a:pPr>
            <a:r>
              <a:rPr lang="en-US" sz="1200" dirty="0" smtClean="0"/>
              <a:t>It is important</a:t>
            </a:r>
            <a:r>
              <a:rPr lang="en-US" sz="1200" baseline="0" dirty="0" smtClean="0"/>
              <a:t> to remember that </a:t>
            </a:r>
            <a:r>
              <a:rPr lang="en-US" sz="1200" dirty="0" smtClean="0"/>
              <a:t>procedures exist and are readily available through the NAIC’s </a:t>
            </a:r>
            <a:r>
              <a:rPr lang="en-US" sz="1200" i="1" dirty="0" smtClean="0"/>
              <a:t>Financial Analysis Handbook</a:t>
            </a:r>
            <a:r>
              <a:rPr lang="en-US" sz="1200" dirty="0" smtClean="0"/>
              <a:t>, the </a:t>
            </a:r>
            <a:r>
              <a:rPr lang="en-US" sz="1200" i="1" dirty="0" smtClean="0"/>
              <a:t>Financial Condition Examiners Handbook </a:t>
            </a:r>
            <a:r>
              <a:rPr lang="en-US" sz="1200" dirty="0" smtClean="0"/>
              <a:t>and the </a:t>
            </a:r>
            <a:r>
              <a:rPr lang="en-US" sz="1200" i="1" dirty="0" smtClean="0"/>
              <a:t>Market Regulation Handbook  </a:t>
            </a:r>
            <a:r>
              <a:rPr lang="en-US" sz="1200" dirty="0" smtClean="0"/>
              <a:t>for monitoring companies subsequent to admission,</a:t>
            </a:r>
            <a:r>
              <a:rPr lang="en-US" sz="1200" baseline="0" dirty="0" smtClean="0"/>
              <a:t> this review of the risk falls upon the regulators during the </a:t>
            </a:r>
            <a:r>
              <a:rPr lang="en-US" sz="1200" baseline="0" smtClean="0"/>
              <a:t>licensing process. </a:t>
            </a:r>
            <a:endParaRPr lang="en-US" sz="1200" dirty="0" smtClean="0"/>
          </a:p>
          <a:p>
            <a:endParaRPr lang="en-US" dirty="0"/>
          </a:p>
        </p:txBody>
      </p:sp>
      <p:sp>
        <p:nvSpPr>
          <p:cNvPr id="4" name="Slide Number Placeholder 3"/>
          <p:cNvSpPr>
            <a:spLocks noGrp="1"/>
          </p:cNvSpPr>
          <p:nvPr>
            <p:ph type="sldNum" sz="quarter" idx="10"/>
          </p:nvPr>
        </p:nvSpPr>
        <p:spPr/>
        <p:txBody>
          <a:bodyPr/>
          <a:lstStyle/>
          <a:p>
            <a:fld id="{38D75686-7CEC-4061-90FE-3A862226F832}" type="slidenum">
              <a:rPr lang="en-US" smtClean="0"/>
              <a:t>8</a:t>
            </a:fld>
            <a:endParaRPr lang="en-US" dirty="0"/>
          </a:p>
        </p:txBody>
      </p:sp>
    </p:spTree>
    <p:extLst>
      <p:ext uri="{BB962C8B-B14F-4D97-AF65-F5344CB8AC3E}">
        <p14:creationId xmlns:p14="http://schemas.microsoft.com/office/powerpoint/2010/main" val="37162142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a:t>
            </a:r>
            <a:r>
              <a:rPr lang="en-US" baseline="0" dirty="0" smtClean="0"/>
              <a:t> tools promote uniformity to all states and Puerto Rico in the application process.</a:t>
            </a:r>
          </a:p>
          <a:p>
            <a:r>
              <a:rPr lang="en-US" baseline="0" dirty="0" smtClean="0"/>
              <a:t>All information on the NAIC/UCAA website is updated regularly and the UCAA manual and handbook, are updated annually.</a:t>
            </a:r>
          </a:p>
          <a:p>
            <a:r>
              <a:rPr lang="en-US" baseline="0" dirty="0" smtClean="0"/>
              <a:t>All materials are made available to the regulators and industry applicants. </a:t>
            </a:r>
            <a:endParaRPr lang="en-US" dirty="0"/>
          </a:p>
        </p:txBody>
      </p:sp>
      <p:sp>
        <p:nvSpPr>
          <p:cNvPr id="4" name="Slide Number Placeholder 3"/>
          <p:cNvSpPr>
            <a:spLocks noGrp="1"/>
          </p:cNvSpPr>
          <p:nvPr>
            <p:ph type="sldNum" sz="quarter" idx="10"/>
          </p:nvPr>
        </p:nvSpPr>
        <p:spPr/>
        <p:txBody>
          <a:bodyPr/>
          <a:lstStyle/>
          <a:p>
            <a:fld id="{38D75686-7CEC-4061-90FE-3A862226F832}" type="slidenum">
              <a:rPr lang="en-US" smtClean="0"/>
              <a:t>9</a:t>
            </a:fld>
            <a:endParaRPr lang="en-US" dirty="0"/>
          </a:p>
        </p:txBody>
      </p:sp>
    </p:spTree>
    <p:extLst>
      <p:ext uri="{BB962C8B-B14F-4D97-AF65-F5344CB8AC3E}">
        <p14:creationId xmlns:p14="http://schemas.microsoft.com/office/powerpoint/2010/main" val="5126713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24E11D4-BFDA-4785-838D-1EA5960126B9}" type="datetimeFigureOut">
              <a:rPr lang="en-US" smtClean="0"/>
              <a:t>11/17/2014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E01096-8BE3-4CD9-B683-6FDFB4209554}" type="slidenum">
              <a:rPr lang="en-US" smtClean="0"/>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4E11D4-BFDA-4785-838D-1EA5960126B9}" type="datetimeFigureOut">
              <a:rPr lang="en-US" smtClean="0"/>
              <a:t>11/17/2014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E01096-8BE3-4CD9-B683-6FDFB4209554}" type="slidenum">
              <a:rPr lang="en-US" smtClean="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4E11D4-BFDA-4785-838D-1EA5960126B9}" type="datetimeFigureOut">
              <a:rPr lang="en-US" smtClean="0"/>
              <a:t>11/17/2014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E01096-8BE3-4CD9-B683-6FDFB4209554}" type="slidenum">
              <a:rPr lang="en-US" smtClean="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4E11D4-BFDA-4785-838D-1EA5960126B9}" type="datetimeFigureOut">
              <a:rPr lang="en-US" smtClean="0"/>
              <a:t>11/17/2014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E01096-8BE3-4CD9-B683-6FDFB4209554}" type="slidenum">
              <a:rPr lang="en-US" smtClean="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424E11D4-BFDA-4785-838D-1EA5960126B9}" type="datetimeFigureOut">
              <a:rPr lang="en-US" smtClean="0"/>
              <a:t>11/17/2014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E01096-8BE3-4CD9-B683-6FDFB4209554}" type="slidenum">
              <a:rPr lang="en-US" smtClean="0"/>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24E11D4-BFDA-4785-838D-1EA5960126B9}" type="datetimeFigureOut">
              <a:rPr lang="en-US" smtClean="0"/>
              <a:t>11/17/2014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FE01096-8BE3-4CD9-B683-6FDFB4209554}" type="slidenum">
              <a:rPr lang="en-US" smtClean="0"/>
              <a:t>‹Nº›</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24E11D4-BFDA-4785-838D-1EA5960126B9}" type="datetimeFigureOut">
              <a:rPr lang="en-US" smtClean="0"/>
              <a:t>11/17/2014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FE01096-8BE3-4CD9-B683-6FDFB4209554}" type="slidenum">
              <a:rPr lang="en-US" smtClean="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24E11D4-BFDA-4785-838D-1EA5960126B9}" type="datetimeFigureOut">
              <a:rPr lang="en-US" smtClean="0"/>
              <a:t>11/17/2014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FE01096-8BE3-4CD9-B683-6FDFB4209554}" type="slidenum">
              <a:rPr lang="en-US" smtClean="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4E11D4-BFDA-4785-838D-1EA5960126B9}" type="datetimeFigureOut">
              <a:rPr lang="en-US" smtClean="0"/>
              <a:t>11/17/2014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FE01096-8BE3-4CD9-B683-6FDFB4209554}" type="slidenum">
              <a:rPr lang="en-US" smtClean="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424E11D4-BFDA-4785-838D-1EA5960126B9}" type="datetimeFigureOut">
              <a:rPr lang="en-US" smtClean="0"/>
              <a:t>11/17/2014</a:t>
            </a:fld>
            <a:endParaRPr lang="en-US" dirty="0"/>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0FE01096-8BE3-4CD9-B683-6FDFB4209554}" type="slidenum">
              <a:rPr lang="en-US" smtClean="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4E11D4-BFDA-4785-838D-1EA5960126B9}" type="datetimeFigureOut">
              <a:rPr lang="en-US" smtClean="0"/>
              <a:t>11/17/2014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FE01096-8BE3-4CD9-B683-6FDFB4209554}" type="slidenum">
              <a:rPr lang="en-US" smtClean="0"/>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424E11D4-BFDA-4785-838D-1EA5960126B9}" type="datetimeFigureOut">
              <a:rPr lang="en-US" smtClean="0"/>
              <a:t>11/17/2014</a:t>
            </a:fld>
            <a:endParaRPr lang="en-US" dirty="0"/>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0FE01096-8BE3-4CD9-B683-6FDFB4209554}" type="slidenum">
              <a:rPr lang="en-US" smtClean="0"/>
              <a:t>‹Nº›</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tmp"/><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tmp"/><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tmp"/><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9.tmp"/><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NAIC Approach to Company Licensing</a:t>
            </a:r>
            <a:endParaRPr lang="en-US" dirty="0"/>
          </a:p>
        </p:txBody>
      </p:sp>
      <p:sp>
        <p:nvSpPr>
          <p:cNvPr id="3" name="Subtitle 2"/>
          <p:cNvSpPr>
            <a:spLocks noGrp="1"/>
          </p:cNvSpPr>
          <p:nvPr>
            <p:ph type="subTitle" idx="1"/>
          </p:nvPr>
        </p:nvSpPr>
        <p:spPr/>
        <p:txBody>
          <a:bodyPr>
            <a:normAutofit fontScale="92500"/>
          </a:bodyPr>
          <a:lstStyle/>
          <a:p>
            <a:r>
              <a:rPr lang="en-US" dirty="0" smtClean="0"/>
              <a:t>UCAA-Uniform Certificate of Authority Process</a:t>
            </a:r>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53200" y="5204656"/>
            <a:ext cx="2266949" cy="1348544"/>
          </a:xfrm>
          <a:prstGeom prst="rect">
            <a:avLst/>
          </a:prstGeom>
        </p:spPr>
      </p:pic>
      <p:sp>
        <p:nvSpPr>
          <p:cNvPr id="5" name="CuadroTexto 4"/>
          <p:cNvSpPr txBox="1"/>
          <p:nvPr/>
        </p:nvSpPr>
        <p:spPr>
          <a:xfrm>
            <a:off x="1447800" y="5867400"/>
            <a:ext cx="3962400" cy="369332"/>
          </a:xfrm>
          <a:prstGeom prst="rect">
            <a:avLst/>
          </a:prstGeom>
          <a:noFill/>
        </p:spPr>
        <p:txBody>
          <a:bodyPr wrap="square" rtlCol="0">
            <a:spAutoFit/>
          </a:bodyPr>
          <a:lstStyle/>
          <a:p>
            <a:r>
              <a:rPr lang="es-PA" dirty="0" smtClean="0"/>
              <a:t>David </a:t>
            </a:r>
            <a:r>
              <a:rPr lang="es-PA" dirty="0" err="1" smtClean="0"/>
              <a:t>Altamaier</a:t>
            </a:r>
            <a:endParaRPr lang="es-PA" dirty="0"/>
          </a:p>
        </p:txBody>
      </p:sp>
    </p:spTree>
    <p:extLst>
      <p:ext uri="{BB962C8B-B14F-4D97-AF65-F5344CB8AC3E}">
        <p14:creationId xmlns:p14="http://schemas.microsoft.com/office/powerpoint/2010/main" val="36896896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pic>
        <p:nvPicPr>
          <p:cNvPr id="1026" name="Picture 2" descr="C:\Users\bjenson\AppData\Local\Microsoft\Windows\Temporary Internet Files\Content.IE5\EBUV8MX0\MP900315598[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7000" y="3124200"/>
            <a:ext cx="3657600" cy="26090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44980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Licensing Process</a:t>
            </a:r>
            <a:endParaRPr lang="en-US" dirty="0"/>
          </a:p>
        </p:txBody>
      </p:sp>
      <p:sp>
        <p:nvSpPr>
          <p:cNvPr id="3" name="Content Placeholder 2"/>
          <p:cNvSpPr>
            <a:spLocks noGrp="1"/>
          </p:cNvSpPr>
          <p:nvPr>
            <p:ph idx="1"/>
          </p:nvPr>
        </p:nvSpPr>
        <p:spPr>
          <a:xfrm>
            <a:off x="838200" y="1828800"/>
            <a:ext cx="6111240" cy="3090372"/>
          </a:xfrm>
        </p:spPr>
        <p:txBody>
          <a:bodyPr>
            <a:normAutofit/>
          </a:bodyPr>
          <a:lstStyle/>
          <a:p>
            <a:pPr>
              <a:buFont typeface="Arial" panose="020B0604020202020204" pitchFamily="34" charset="0"/>
              <a:buChar char="•"/>
            </a:pPr>
            <a:r>
              <a:rPr lang="en-US" sz="2800" dirty="0" smtClean="0"/>
              <a:t>UCAA Website</a:t>
            </a:r>
          </a:p>
          <a:p>
            <a:pPr>
              <a:buFont typeface="Arial" panose="020B0604020202020204" pitchFamily="34" charset="0"/>
              <a:buChar char="•"/>
            </a:pPr>
            <a:r>
              <a:rPr lang="en-US" sz="2800" dirty="0" smtClean="0"/>
              <a:t>State Information</a:t>
            </a:r>
          </a:p>
          <a:p>
            <a:pPr>
              <a:buFont typeface="Arial" panose="020B0604020202020204" pitchFamily="34" charset="0"/>
              <a:buChar char="•"/>
            </a:pPr>
            <a:r>
              <a:rPr lang="en-US" sz="2800" dirty="0" smtClean="0"/>
              <a:t>Application Instructions</a:t>
            </a:r>
          </a:p>
          <a:p>
            <a:pPr>
              <a:buFont typeface="Arial" panose="020B0604020202020204" pitchFamily="34" charset="0"/>
              <a:buChar char="•"/>
            </a:pPr>
            <a:r>
              <a:rPr lang="en-US" sz="2800" dirty="0" smtClean="0"/>
              <a:t>Forms</a:t>
            </a:r>
          </a:p>
          <a:p>
            <a:pPr>
              <a:buFont typeface="Arial" panose="020B0604020202020204" pitchFamily="34" charset="0"/>
              <a:buChar char="•"/>
            </a:pPr>
            <a:r>
              <a:rPr lang="en-US" sz="2800" dirty="0" smtClean="0"/>
              <a:t>Review Process</a:t>
            </a:r>
            <a:endParaRPr lang="en-US" sz="2800" dirty="0"/>
          </a:p>
        </p:txBody>
      </p:sp>
    </p:spTree>
    <p:extLst>
      <p:ext uri="{BB962C8B-B14F-4D97-AF65-F5344CB8AC3E}">
        <p14:creationId xmlns:p14="http://schemas.microsoft.com/office/powerpoint/2010/main" val="42841272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2079" y="63640"/>
            <a:ext cx="8229600" cy="914400"/>
          </a:xfrm>
        </p:spPr>
        <p:txBody>
          <a:bodyPr>
            <a:normAutofit/>
          </a:bodyPr>
          <a:lstStyle/>
          <a:p>
            <a:r>
              <a:rPr lang="en-US" dirty="0" smtClean="0"/>
              <a:t>UCAA Website</a:t>
            </a:r>
            <a:endParaRPr lang="en-US" dirty="0"/>
          </a:p>
        </p:txBody>
      </p:sp>
      <p:pic>
        <p:nvPicPr>
          <p:cNvPr id="4" name="Content Placeholder 3" descr="Screen Clipping"/>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57200" y="762000"/>
            <a:ext cx="8240790" cy="5867400"/>
          </a:xfrm>
        </p:spPr>
      </p:pic>
    </p:spTree>
    <p:extLst>
      <p:ext uri="{BB962C8B-B14F-4D97-AF65-F5344CB8AC3E}">
        <p14:creationId xmlns:p14="http://schemas.microsoft.com/office/powerpoint/2010/main" val="19151287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349"/>
            <a:ext cx="8229600" cy="1066800"/>
          </a:xfrm>
        </p:spPr>
        <p:txBody>
          <a:bodyPr/>
          <a:lstStyle/>
          <a:p>
            <a:r>
              <a:rPr lang="en-US" dirty="0" smtClean="0"/>
              <a:t>State Information readily available</a:t>
            </a:r>
            <a:endParaRPr lang="en-US" dirty="0"/>
          </a:p>
        </p:txBody>
      </p:sp>
      <p:pic>
        <p:nvPicPr>
          <p:cNvPr id="4" name="Content Placeholder 3" descr="Screen Clipping"/>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638300" y="838200"/>
            <a:ext cx="5410200" cy="5867400"/>
          </a:xfrm>
        </p:spPr>
      </p:pic>
    </p:spTree>
    <p:extLst>
      <p:ext uri="{BB962C8B-B14F-4D97-AF65-F5344CB8AC3E}">
        <p14:creationId xmlns:p14="http://schemas.microsoft.com/office/powerpoint/2010/main" val="40647741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066800"/>
          </a:xfrm>
        </p:spPr>
        <p:txBody>
          <a:bodyPr/>
          <a:lstStyle/>
          <a:p>
            <a:r>
              <a:rPr lang="en-US" dirty="0" smtClean="0"/>
              <a:t>Application types</a:t>
            </a:r>
            <a:endParaRPr lang="en-US" dirty="0"/>
          </a:p>
        </p:txBody>
      </p:sp>
      <p:pic>
        <p:nvPicPr>
          <p:cNvPr id="4" name="Content Placeholder 3" descr="Screen Clipping"/>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143000" y="838200"/>
            <a:ext cx="6248400" cy="5850062"/>
          </a:xfrm>
        </p:spPr>
      </p:pic>
    </p:spTree>
    <p:extLst>
      <p:ext uri="{BB962C8B-B14F-4D97-AF65-F5344CB8AC3E}">
        <p14:creationId xmlns:p14="http://schemas.microsoft.com/office/powerpoint/2010/main" val="35554296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15200" y="685800"/>
            <a:ext cx="1555103" cy="1905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304800" y="304800"/>
            <a:ext cx="8229600" cy="914400"/>
          </a:xfrm>
        </p:spPr>
        <p:txBody>
          <a:bodyPr>
            <a:normAutofit/>
          </a:bodyPr>
          <a:lstStyle/>
          <a:p>
            <a:r>
              <a:rPr lang="en-US" dirty="0" smtClean="0"/>
              <a:t>Review Process</a:t>
            </a:r>
            <a:endParaRPr lang="en-US" dirty="0"/>
          </a:p>
        </p:txBody>
      </p:sp>
      <p:sp>
        <p:nvSpPr>
          <p:cNvPr id="3" name="Content Placeholder 2"/>
          <p:cNvSpPr>
            <a:spLocks noGrp="1"/>
          </p:cNvSpPr>
          <p:nvPr>
            <p:ph idx="1"/>
          </p:nvPr>
        </p:nvSpPr>
        <p:spPr>
          <a:xfrm>
            <a:off x="381000" y="2590801"/>
            <a:ext cx="8229600" cy="4325112"/>
          </a:xfrm>
        </p:spPr>
        <p:txBody>
          <a:bodyPr>
            <a:normAutofit/>
          </a:bodyPr>
          <a:lstStyle/>
          <a:p>
            <a:pPr algn="just"/>
            <a:r>
              <a:rPr lang="en-US" sz="2800" b="1" dirty="0"/>
              <a:t>Company Licensing Best Practices Handbook</a:t>
            </a:r>
            <a:r>
              <a:rPr lang="en-US" sz="2800" dirty="0"/>
              <a:t/>
            </a:r>
            <a:br>
              <a:rPr lang="en-US" sz="2800" dirty="0"/>
            </a:br>
            <a:r>
              <a:rPr lang="en-US" sz="2800" dirty="0" smtClean="0"/>
              <a:t>The </a:t>
            </a:r>
            <a:r>
              <a:rPr lang="en-US" sz="2800" dirty="0"/>
              <a:t>handbook’s objective is to provide a framework that, while not preempting a state’s authority, promotes consistent decisions while reviewing the standardized Uniform Certificate of Authority Application (UCAA) and helps improve the efficiency of the review process. </a:t>
            </a:r>
          </a:p>
        </p:txBody>
      </p:sp>
    </p:spTree>
    <p:extLst>
      <p:ext uri="{BB962C8B-B14F-4D97-AF65-F5344CB8AC3E}">
        <p14:creationId xmlns:p14="http://schemas.microsoft.com/office/powerpoint/2010/main" val="32256355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229600" cy="1066800"/>
          </a:xfrm>
        </p:spPr>
        <p:txBody>
          <a:bodyPr/>
          <a:lstStyle/>
          <a:p>
            <a:r>
              <a:rPr lang="en-US" dirty="0" smtClean="0"/>
              <a:t>Review Process</a:t>
            </a:r>
            <a:endParaRPr lang="en-US" dirty="0"/>
          </a:p>
        </p:txBody>
      </p:sp>
      <p:sp>
        <p:nvSpPr>
          <p:cNvPr id="3" name="Content Placeholder 2"/>
          <p:cNvSpPr>
            <a:spLocks noGrp="1"/>
          </p:cNvSpPr>
          <p:nvPr>
            <p:ph idx="1"/>
          </p:nvPr>
        </p:nvSpPr>
        <p:spPr>
          <a:xfrm>
            <a:off x="304800" y="1143000"/>
            <a:ext cx="8229600" cy="5257800"/>
          </a:xfrm>
        </p:spPr>
        <p:txBody>
          <a:bodyPr>
            <a:normAutofit lnSpcReduction="10000"/>
          </a:bodyPr>
          <a:lstStyle/>
          <a:p>
            <a:r>
              <a:rPr lang="en-US" sz="3000" dirty="0"/>
              <a:t>Administrative Filings</a:t>
            </a:r>
          </a:p>
          <a:p>
            <a:pPr lvl="1"/>
            <a:r>
              <a:rPr lang="en-US" sz="2800" dirty="0"/>
              <a:t>Receipt and processing of certain corporate documents that are needed to establish a corporate existence.</a:t>
            </a:r>
          </a:p>
          <a:p>
            <a:r>
              <a:rPr lang="en-US" sz="3000" dirty="0"/>
              <a:t>Analysis of Current Financial Condition</a:t>
            </a:r>
          </a:p>
          <a:p>
            <a:pPr lvl="1"/>
            <a:r>
              <a:rPr lang="en-US" sz="2800" dirty="0"/>
              <a:t>Documentation of the current operating condition of the company.</a:t>
            </a:r>
          </a:p>
          <a:p>
            <a:r>
              <a:rPr lang="en-US" sz="3000" dirty="0"/>
              <a:t>Analysis of Business Plan</a:t>
            </a:r>
          </a:p>
          <a:p>
            <a:pPr lvl="1"/>
            <a:r>
              <a:rPr lang="en-US" sz="2800" dirty="0"/>
              <a:t>Review of the company’s explanation for the proposed expansion and/or change in its operations and how those changes will effect the company’s operating condition.</a:t>
            </a:r>
          </a:p>
          <a:p>
            <a:endParaRPr lang="en-US" sz="2800" dirty="0"/>
          </a:p>
        </p:txBody>
      </p:sp>
    </p:spTree>
    <p:extLst>
      <p:ext uri="{BB962C8B-B14F-4D97-AF65-F5344CB8AC3E}">
        <p14:creationId xmlns:p14="http://schemas.microsoft.com/office/powerpoint/2010/main" val="3837445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229600" cy="1066800"/>
          </a:xfrm>
        </p:spPr>
        <p:txBody>
          <a:bodyPr/>
          <a:lstStyle/>
          <a:p>
            <a:r>
              <a:rPr lang="en-US" dirty="0" smtClean="0"/>
              <a:t>Review Process</a:t>
            </a:r>
            <a:endParaRPr lang="en-US" dirty="0"/>
          </a:p>
        </p:txBody>
      </p:sp>
      <p:sp>
        <p:nvSpPr>
          <p:cNvPr id="3" name="Content Placeholder 2"/>
          <p:cNvSpPr>
            <a:spLocks noGrp="1"/>
          </p:cNvSpPr>
          <p:nvPr>
            <p:ph idx="1"/>
          </p:nvPr>
        </p:nvSpPr>
        <p:spPr>
          <a:xfrm>
            <a:off x="304800" y="1143000"/>
            <a:ext cx="8229600" cy="5257800"/>
          </a:xfrm>
        </p:spPr>
        <p:txBody>
          <a:bodyPr>
            <a:normAutofit/>
          </a:bodyPr>
          <a:lstStyle/>
          <a:p>
            <a:r>
              <a:rPr lang="en-US" sz="2800" dirty="0" smtClean="0"/>
              <a:t>Primary and Expansion Applications</a:t>
            </a:r>
          </a:p>
          <a:p>
            <a:pPr lvl="1"/>
            <a:r>
              <a:rPr lang="en-US" sz="2800" dirty="0"/>
              <a:t>Company profile</a:t>
            </a:r>
          </a:p>
          <a:p>
            <a:pPr lvl="1"/>
            <a:r>
              <a:rPr lang="en-US" sz="2800" dirty="0"/>
              <a:t>Company agreements</a:t>
            </a:r>
          </a:p>
          <a:p>
            <a:pPr lvl="1"/>
            <a:r>
              <a:rPr lang="en-US" sz="2800" dirty="0"/>
              <a:t>Management</a:t>
            </a:r>
          </a:p>
          <a:p>
            <a:pPr lvl="1"/>
            <a:r>
              <a:rPr lang="en-US" sz="2800" dirty="0"/>
              <a:t>Financing</a:t>
            </a:r>
          </a:p>
          <a:p>
            <a:pPr lvl="1"/>
            <a:r>
              <a:rPr lang="en-US" sz="2800" dirty="0"/>
              <a:t>Plan of operation</a:t>
            </a:r>
          </a:p>
          <a:p>
            <a:pPr lvl="1"/>
            <a:r>
              <a:rPr lang="en-US" sz="2800" b="1" dirty="0"/>
              <a:t>UCAA projections</a:t>
            </a:r>
          </a:p>
          <a:p>
            <a:pPr lvl="1"/>
            <a:r>
              <a:rPr lang="en-US" sz="2800" dirty="0"/>
              <a:t>Reinsurance</a:t>
            </a:r>
          </a:p>
          <a:p>
            <a:pPr lvl="1"/>
            <a:r>
              <a:rPr lang="en-US" sz="2800" dirty="0"/>
              <a:t>Investment plan</a:t>
            </a:r>
          </a:p>
          <a:p>
            <a:pPr lvl="1"/>
            <a:r>
              <a:rPr lang="en-US" sz="2800" dirty="0"/>
              <a:t>Actions taken and meetings</a:t>
            </a:r>
          </a:p>
          <a:p>
            <a:pPr lvl="1"/>
            <a:r>
              <a:rPr lang="en-US" sz="2800" dirty="0"/>
              <a:t>Conclusion</a:t>
            </a:r>
          </a:p>
          <a:p>
            <a:pPr lvl="1"/>
            <a:endParaRPr lang="en-US" dirty="0"/>
          </a:p>
        </p:txBody>
      </p:sp>
    </p:spTree>
    <p:extLst>
      <p:ext uri="{BB962C8B-B14F-4D97-AF65-F5344CB8AC3E}">
        <p14:creationId xmlns:p14="http://schemas.microsoft.com/office/powerpoint/2010/main" val="9862417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Uniformity </a:t>
            </a:r>
            <a:endParaRPr lang="en-US" dirty="0"/>
          </a:p>
        </p:txBody>
      </p:sp>
      <p:pic>
        <p:nvPicPr>
          <p:cNvPr id="4" name="Content Placeholder 3"/>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219200" y="2281846"/>
            <a:ext cx="2590800" cy="33858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81600" y="3124200"/>
            <a:ext cx="2057400" cy="2520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descr="Screen Clippi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81400" y="990600"/>
            <a:ext cx="5020376" cy="1324160"/>
          </a:xfrm>
          <a:prstGeom prst="rect">
            <a:avLst/>
          </a:prstGeom>
        </p:spPr>
      </p:pic>
    </p:spTree>
    <p:extLst>
      <p:ext uri="{BB962C8B-B14F-4D97-AF65-F5344CB8AC3E}">
        <p14:creationId xmlns:p14="http://schemas.microsoft.com/office/powerpoint/2010/main" val="3223131203"/>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Angles</Template>
  <TotalTime>180</TotalTime>
  <Words>858</Words>
  <Application>Microsoft Office PowerPoint</Application>
  <PresentationFormat>Presentación en pantalla (4:3)</PresentationFormat>
  <Paragraphs>86</Paragraphs>
  <Slides>10</Slides>
  <Notes>10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10</vt:i4>
      </vt:variant>
    </vt:vector>
  </HeadingPairs>
  <TitlesOfParts>
    <vt:vector size="17" baseType="lpstr">
      <vt:lpstr>Arial</vt:lpstr>
      <vt:lpstr>Calibri</vt:lpstr>
      <vt:lpstr>Franklin Gothic Book</vt:lpstr>
      <vt:lpstr>Franklin Gothic Medium</vt:lpstr>
      <vt:lpstr>Tunga</vt:lpstr>
      <vt:lpstr>Wingdings</vt:lpstr>
      <vt:lpstr>Angles</vt:lpstr>
      <vt:lpstr>NAIC Approach to Company Licensing</vt:lpstr>
      <vt:lpstr>Licensing Process</vt:lpstr>
      <vt:lpstr>UCAA Website</vt:lpstr>
      <vt:lpstr>State Information readily available</vt:lpstr>
      <vt:lpstr>Application types</vt:lpstr>
      <vt:lpstr>Review Process</vt:lpstr>
      <vt:lpstr>Review Process</vt:lpstr>
      <vt:lpstr>Review Process</vt:lpstr>
      <vt:lpstr>Uniformity </vt:lpstr>
      <vt:lpstr>Questions</vt:lpstr>
    </vt:vector>
  </TitlesOfParts>
  <Company>NAIC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Company Licensing</dc:title>
  <dc:creator>Barr, Jane</dc:creator>
  <cp:lastModifiedBy>Lucy Medina</cp:lastModifiedBy>
  <cp:revision>16</cp:revision>
  <cp:lastPrinted>2014-11-18T02:21:55Z</cp:lastPrinted>
  <dcterms:created xsi:type="dcterms:W3CDTF">2014-10-28T14:19:08Z</dcterms:created>
  <dcterms:modified xsi:type="dcterms:W3CDTF">2014-11-18T02:49:41Z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1909762937</vt:i4>
  </property>
  <property fmtid="{D5CDD505-2E9C-101B-9397-08002B2CF9AE}" pid="3" name="_NewReviewCycle">
    <vt:lpwstr/>
  </property>
  <property fmtid="{D5CDD505-2E9C-101B-9397-08002B2CF9AE}" pid="4" name="_EmailSubject">
    <vt:lpwstr>Final Presentations for NAIC and Flight Information</vt:lpwstr>
  </property>
  <property fmtid="{D5CDD505-2E9C-101B-9397-08002B2CF9AE}" pid="5" name="_AuthorEmail">
    <vt:lpwstr>ESarper@naic.org</vt:lpwstr>
  </property>
  <property fmtid="{D5CDD505-2E9C-101B-9397-08002B2CF9AE}" pid="6" name="_AuthorEmailDisplayName">
    <vt:lpwstr>Sarper, Ekrem</vt:lpwstr>
  </property>
  <property fmtid="{D5CDD505-2E9C-101B-9397-08002B2CF9AE}" pid="7" name="_PreviousAdHocReviewCycleID">
    <vt:i4>1811613565</vt:i4>
  </property>
</Properties>
</file>