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16" r:id="rId2"/>
    <p:sldId id="346" r:id="rId3"/>
    <p:sldId id="347" r:id="rId4"/>
    <p:sldId id="318" r:id="rId5"/>
    <p:sldId id="338" r:id="rId6"/>
    <p:sldId id="341" r:id="rId7"/>
    <p:sldId id="342" r:id="rId8"/>
    <p:sldId id="343" r:id="rId9"/>
    <p:sldId id="348" r:id="rId10"/>
    <p:sldId id="315" r:id="rId11"/>
    <p:sldId id="345" r:id="rId12"/>
    <p:sldId id="344" r:id="rId13"/>
    <p:sldId id="350" r:id="rId14"/>
    <p:sldId id="340" r:id="rId15"/>
    <p:sldId id="349"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23" r:id="rId31"/>
    <p:sldId id="351" r:id="rId32"/>
  </p:sldIdLst>
  <p:sldSz cx="9144000" cy="6858000" type="screen4x3"/>
  <p:notesSz cx="6662738" cy="9926638"/>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 Meza Castro" initials="CM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99"/>
    <a:srgbClr val="FF0000"/>
    <a:srgbClr val="DF4135"/>
    <a:srgbClr val="FF6600"/>
    <a:srgbClr val="3B3BE1"/>
    <a:srgbClr val="000066"/>
    <a:srgbClr val="6699FF"/>
    <a:srgbClr val="00808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97926" autoAdjust="0"/>
  </p:normalViewPr>
  <p:slideViewPr>
    <p:cSldViewPr>
      <p:cViewPr varScale="1">
        <p:scale>
          <a:sx n="113" d="100"/>
          <a:sy n="113" d="100"/>
        </p:scale>
        <p:origin x="14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826" y="10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9158C6-33EC-42C3-8066-E537C574AF13}" type="doc">
      <dgm:prSet loTypeId="urn:microsoft.com/office/officeart/2005/8/layout/lProcess2" loCatId="list" qsTypeId="urn:microsoft.com/office/officeart/2005/8/quickstyle/3d2" qsCatId="3D" csTypeId="urn:microsoft.com/office/officeart/2005/8/colors/accent1_1" csCatId="accent1" phldr="1"/>
      <dgm:spPr/>
      <dgm:t>
        <a:bodyPr/>
        <a:lstStyle/>
        <a:p>
          <a:endParaRPr lang="es-ES"/>
        </a:p>
      </dgm:t>
    </dgm:pt>
    <dgm:pt modelId="{7BA98134-8F42-4689-8A38-FA8DE9E76503}">
      <dgm:prSet phldrT="[Texto]"/>
      <dgm:spPr>
        <a:pattFill prst="dkDnDiag">
          <a:fgClr>
            <a:schemeClr val="bg1">
              <a:lumMod val="85000"/>
            </a:schemeClr>
          </a:fgClr>
          <a:bgClr>
            <a:schemeClr val="bg1"/>
          </a:bgClr>
        </a:pattFill>
      </dgm:spPr>
      <dgm:t>
        <a:bodyPr/>
        <a:lstStyle/>
        <a:p>
          <a:r>
            <a:rPr lang="es-ES" dirty="0" smtClean="0"/>
            <a:t>Fase I: Autorización de Organización</a:t>
          </a:r>
          <a:endParaRPr lang="es-ES" dirty="0"/>
        </a:p>
      </dgm:t>
    </dgm:pt>
    <dgm:pt modelId="{5B39FAC8-3546-42BE-B57F-AA8272F2A55B}" type="parTrans" cxnId="{D09ED5ED-BC8D-4DBA-8BD6-77D101BA2C63}">
      <dgm:prSet/>
      <dgm:spPr/>
      <dgm:t>
        <a:bodyPr/>
        <a:lstStyle/>
        <a:p>
          <a:endParaRPr lang="es-ES"/>
        </a:p>
      </dgm:t>
    </dgm:pt>
    <dgm:pt modelId="{A6408DB0-348C-431E-8F24-AE0808317CFF}" type="sibTrans" cxnId="{D09ED5ED-BC8D-4DBA-8BD6-77D101BA2C63}">
      <dgm:prSet/>
      <dgm:spPr/>
      <dgm:t>
        <a:bodyPr/>
        <a:lstStyle/>
        <a:p>
          <a:endParaRPr lang="es-ES"/>
        </a:p>
      </dgm:t>
    </dgm:pt>
    <dgm:pt modelId="{DE544797-2802-48AB-8C25-3879DE4476E9}">
      <dgm:prSet phldrT="[Texto]"/>
      <dgm:spPr>
        <a:solidFill>
          <a:srgbClr val="0070C0"/>
        </a:solidFill>
      </dgm:spPr>
      <dgm:t>
        <a:bodyPr/>
        <a:lstStyle/>
        <a:p>
          <a:r>
            <a:rPr lang="es-PE" dirty="0" smtClean="0">
              <a:solidFill>
                <a:schemeClr val="bg1"/>
              </a:solidFill>
            </a:rPr>
            <a:t>Empresa en constitución presenta Solicitud de Organización a SBS</a:t>
          </a:r>
          <a:endParaRPr lang="es-ES" dirty="0">
            <a:solidFill>
              <a:schemeClr val="bg1"/>
            </a:solidFill>
          </a:endParaRPr>
        </a:p>
      </dgm:t>
    </dgm:pt>
    <dgm:pt modelId="{BB95B85E-8DD9-4637-9734-0F154D4E11AF}" type="parTrans" cxnId="{7693E11F-819D-43EC-B7C8-E0DD5AB3D82C}">
      <dgm:prSet/>
      <dgm:spPr/>
      <dgm:t>
        <a:bodyPr/>
        <a:lstStyle/>
        <a:p>
          <a:endParaRPr lang="es-ES"/>
        </a:p>
      </dgm:t>
    </dgm:pt>
    <dgm:pt modelId="{F2123C73-B44D-4CE4-BD31-2AF38060C3CF}" type="sibTrans" cxnId="{7693E11F-819D-43EC-B7C8-E0DD5AB3D82C}">
      <dgm:prSet/>
      <dgm:spPr/>
      <dgm:t>
        <a:bodyPr/>
        <a:lstStyle/>
        <a:p>
          <a:endParaRPr lang="es-ES"/>
        </a:p>
      </dgm:t>
    </dgm:pt>
    <dgm:pt modelId="{11E2BB60-0181-4ABC-8BB4-847DCD05FF25}">
      <dgm:prSet phldrT="[Texto]"/>
      <dgm:spPr>
        <a:pattFill prst="dkDnDiag">
          <a:fgClr>
            <a:schemeClr val="bg1">
              <a:lumMod val="85000"/>
            </a:schemeClr>
          </a:fgClr>
          <a:bgClr>
            <a:schemeClr val="bg1"/>
          </a:bgClr>
        </a:pattFill>
      </dgm:spPr>
      <dgm:t>
        <a:bodyPr/>
        <a:lstStyle/>
        <a:p>
          <a:r>
            <a:rPr lang="es-ES" dirty="0" smtClean="0"/>
            <a:t>Fase II: Autorización de Funcionamiento</a:t>
          </a:r>
          <a:endParaRPr lang="es-ES" dirty="0"/>
        </a:p>
      </dgm:t>
    </dgm:pt>
    <dgm:pt modelId="{9A7051E3-DB84-419E-9741-5038623A23DA}" type="parTrans" cxnId="{DC9192B3-A26D-4552-9CEC-9220533DA76E}">
      <dgm:prSet/>
      <dgm:spPr/>
      <dgm:t>
        <a:bodyPr/>
        <a:lstStyle/>
        <a:p>
          <a:endParaRPr lang="es-ES"/>
        </a:p>
      </dgm:t>
    </dgm:pt>
    <dgm:pt modelId="{B94ED14D-7A17-4B9F-B63A-139369942FF2}" type="sibTrans" cxnId="{DC9192B3-A26D-4552-9CEC-9220533DA76E}">
      <dgm:prSet/>
      <dgm:spPr/>
      <dgm:t>
        <a:bodyPr/>
        <a:lstStyle/>
        <a:p>
          <a:endParaRPr lang="es-ES"/>
        </a:p>
      </dgm:t>
    </dgm:pt>
    <dgm:pt modelId="{DD67E8D2-CFA2-4EEE-9F18-978199B42385}">
      <dgm:prSet phldrT="[Texto]"/>
      <dgm:spPr>
        <a:solidFill>
          <a:srgbClr val="0070C0"/>
        </a:solidFill>
      </dgm:spPr>
      <dgm:t>
        <a:bodyPr/>
        <a:lstStyle/>
        <a:p>
          <a:r>
            <a:rPr lang="es-ES" dirty="0" smtClean="0">
              <a:solidFill>
                <a:schemeClr val="bg1"/>
              </a:solidFill>
            </a:rPr>
            <a:t>Proceso de comprobación</a:t>
          </a:r>
          <a:endParaRPr lang="es-ES" dirty="0">
            <a:solidFill>
              <a:schemeClr val="bg1"/>
            </a:solidFill>
          </a:endParaRPr>
        </a:p>
      </dgm:t>
    </dgm:pt>
    <dgm:pt modelId="{A864E90F-4292-44CC-BCAB-83A0E155CFB1}" type="parTrans" cxnId="{0E3B7FE8-79F5-45E6-BB42-E7FCB0AE1B30}">
      <dgm:prSet/>
      <dgm:spPr/>
      <dgm:t>
        <a:bodyPr/>
        <a:lstStyle/>
        <a:p>
          <a:endParaRPr lang="es-ES"/>
        </a:p>
      </dgm:t>
    </dgm:pt>
    <dgm:pt modelId="{F02AA0D5-86E2-435B-AB6B-6028B8E48A09}" type="sibTrans" cxnId="{0E3B7FE8-79F5-45E6-BB42-E7FCB0AE1B30}">
      <dgm:prSet/>
      <dgm:spPr/>
      <dgm:t>
        <a:bodyPr/>
        <a:lstStyle/>
        <a:p>
          <a:endParaRPr lang="es-ES"/>
        </a:p>
      </dgm:t>
    </dgm:pt>
    <dgm:pt modelId="{337B9071-3327-4144-BA87-6E8B16FB8F6B}">
      <dgm:prSet phldrT="[Texto]"/>
      <dgm:spPr>
        <a:solidFill>
          <a:srgbClr val="0070C0"/>
        </a:solidFill>
      </dgm:spPr>
      <dgm:t>
        <a:bodyPr/>
        <a:lstStyle/>
        <a:p>
          <a:r>
            <a:rPr lang="es-ES" dirty="0" smtClean="0">
              <a:solidFill>
                <a:schemeClr val="bg1"/>
              </a:solidFill>
            </a:rPr>
            <a:t>Resolución y certificado de funcionamiento</a:t>
          </a:r>
          <a:endParaRPr lang="es-ES" dirty="0">
            <a:solidFill>
              <a:schemeClr val="bg1"/>
            </a:solidFill>
          </a:endParaRPr>
        </a:p>
      </dgm:t>
    </dgm:pt>
    <dgm:pt modelId="{58C7A100-CA54-4A8B-A23F-6B10A053F80D}" type="parTrans" cxnId="{00D5F582-2974-4200-B7D0-7E7D782C7AF1}">
      <dgm:prSet/>
      <dgm:spPr/>
      <dgm:t>
        <a:bodyPr/>
        <a:lstStyle/>
        <a:p>
          <a:endParaRPr lang="es-ES"/>
        </a:p>
      </dgm:t>
    </dgm:pt>
    <dgm:pt modelId="{2C161D83-AA87-47B6-99DF-D0723FAB05D1}" type="sibTrans" cxnId="{00D5F582-2974-4200-B7D0-7E7D782C7AF1}">
      <dgm:prSet/>
      <dgm:spPr/>
      <dgm:t>
        <a:bodyPr/>
        <a:lstStyle/>
        <a:p>
          <a:endParaRPr lang="es-ES"/>
        </a:p>
      </dgm:t>
    </dgm:pt>
    <dgm:pt modelId="{103C01C2-7C04-4288-BAEC-5EAACD45B52A}">
      <dgm:prSet/>
      <dgm:spPr>
        <a:solidFill>
          <a:srgbClr val="0070C0"/>
        </a:solidFill>
      </dgm:spPr>
      <dgm:t>
        <a:bodyPr/>
        <a:lstStyle/>
        <a:p>
          <a:r>
            <a:rPr lang="es-PE" dirty="0" smtClean="0">
              <a:solidFill>
                <a:schemeClr val="bg1"/>
              </a:solidFill>
            </a:rPr>
            <a:t>SBS evalúa la solicitud</a:t>
          </a:r>
        </a:p>
      </dgm:t>
    </dgm:pt>
    <dgm:pt modelId="{844BB2D2-9B1B-4365-8209-789FA3187E0F}" type="parTrans" cxnId="{9765A6C7-5BE6-430E-A288-917DEA6156B2}">
      <dgm:prSet/>
      <dgm:spPr/>
      <dgm:t>
        <a:bodyPr/>
        <a:lstStyle/>
        <a:p>
          <a:endParaRPr lang="es-ES"/>
        </a:p>
      </dgm:t>
    </dgm:pt>
    <dgm:pt modelId="{EBAFFFDB-B1D1-442A-83CD-76920A0C8658}" type="sibTrans" cxnId="{9765A6C7-5BE6-430E-A288-917DEA6156B2}">
      <dgm:prSet/>
      <dgm:spPr/>
      <dgm:t>
        <a:bodyPr/>
        <a:lstStyle/>
        <a:p>
          <a:endParaRPr lang="es-ES"/>
        </a:p>
      </dgm:t>
    </dgm:pt>
    <dgm:pt modelId="{6E573F93-14E1-4AA2-9287-A81DEDB48F11}">
      <dgm:prSet/>
      <dgm:spPr>
        <a:solidFill>
          <a:srgbClr val="0070C0"/>
        </a:solidFill>
      </dgm:spPr>
      <dgm:t>
        <a:bodyPr/>
        <a:lstStyle/>
        <a:p>
          <a:r>
            <a:rPr lang="es-PE" dirty="0" smtClean="0">
              <a:solidFill>
                <a:schemeClr val="bg1"/>
              </a:solidFill>
            </a:rPr>
            <a:t>SBS emite resolución o denegatoria</a:t>
          </a:r>
        </a:p>
      </dgm:t>
    </dgm:pt>
    <dgm:pt modelId="{BC1498E9-9E74-418C-89E3-4722C2F0AFF5}" type="parTrans" cxnId="{2631008E-20D0-4E1F-AC64-8240F731BDB1}">
      <dgm:prSet/>
      <dgm:spPr/>
      <dgm:t>
        <a:bodyPr/>
        <a:lstStyle/>
        <a:p>
          <a:endParaRPr lang="es-ES"/>
        </a:p>
      </dgm:t>
    </dgm:pt>
    <dgm:pt modelId="{24497AD5-BB73-42E9-A32C-69D53475BF4C}" type="sibTrans" cxnId="{2631008E-20D0-4E1F-AC64-8240F731BDB1}">
      <dgm:prSet/>
      <dgm:spPr/>
      <dgm:t>
        <a:bodyPr/>
        <a:lstStyle/>
        <a:p>
          <a:endParaRPr lang="es-ES"/>
        </a:p>
      </dgm:t>
    </dgm:pt>
    <dgm:pt modelId="{84344538-6EEA-4A79-8DE6-B7C838EE0F42}">
      <dgm:prSet phldrT="[Texto]"/>
      <dgm:spPr>
        <a:solidFill>
          <a:srgbClr val="0070C0"/>
        </a:solidFill>
      </dgm:spPr>
      <dgm:t>
        <a:bodyPr/>
        <a:lstStyle/>
        <a:p>
          <a:r>
            <a:rPr lang="es-ES" dirty="0" smtClean="0">
              <a:solidFill>
                <a:schemeClr val="bg1"/>
              </a:solidFill>
            </a:rPr>
            <a:t>Inscripción de Acciones</a:t>
          </a:r>
          <a:endParaRPr lang="es-ES" dirty="0">
            <a:solidFill>
              <a:schemeClr val="bg1"/>
            </a:solidFill>
          </a:endParaRPr>
        </a:p>
      </dgm:t>
    </dgm:pt>
    <dgm:pt modelId="{DE00460A-17E8-4784-B4E7-E1AE1E0FEA12}" type="parTrans" cxnId="{F4B31EAA-6384-480F-BC7D-1CD1EA4BB363}">
      <dgm:prSet/>
      <dgm:spPr/>
      <dgm:t>
        <a:bodyPr/>
        <a:lstStyle/>
        <a:p>
          <a:endParaRPr lang="es-ES"/>
        </a:p>
      </dgm:t>
    </dgm:pt>
    <dgm:pt modelId="{F5CE54DF-D5FE-442A-8457-DFC3FC52B955}" type="sibTrans" cxnId="{F4B31EAA-6384-480F-BC7D-1CD1EA4BB363}">
      <dgm:prSet/>
      <dgm:spPr/>
      <dgm:t>
        <a:bodyPr/>
        <a:lstStyle/>
        <a:p>
          <a:endParaRPr lang="es-ES"/>
        </a:p>
      </dgm:t>
    </dgm:pt>
    <dgm:pt modelId="{BCAE7CA9-F310-43A3-AA16-E3FB00F96C54}">
      <dgm:prSet phldrT="[Texto]"/>
      <dgm:spPr>
        <a:solidFill>
          <a:srgbClr val="0070C0"/>
        </a:solidFill>
      </dgm:spPr>
      <dgm:t>
        <a:bodyPr/>
        <a:lstStyle/>
        <a:p>
          <a:r>
            <a:rPr lang="es-ES" dirty="0" smtClean="0">
              <a:solidFill>
                <a:schemeClr val="bg1"/>
              </a:solidFill>
            </a:rPr>
            <a:t>Inicio</a:t>
          </a:r>
          <a:endParaRPr lang="es-ES" dirty="0">
            <a:solidFill>
              <a:schemeClr val="bg1"/>
            </a:solidFill>
          </a:endParaRPr>
        </a:p>
      </dgm:t>
    </dgm:pt>
    <dgm:pt modelId="{390AC45A-3908-4A60-A87F-F00145DDF9D8}" type="parTrans" cxnId="{6A70A7C1-D545-4C70-B04B-81944B604386}">
      <dgm:prSet/>
      <dgm:spPr/>
      <dgm:t>
        <a:bodyPr/>
        <a:lstStyle/>
        <a:p>
          <a:endParaRPr lang="es-ES"/>
        </a:p>
      </dgm:t>
    </dgm:pt>
    <dgm:pt modelId="{AFE0872A-2816-486E-B195-CB974D9E6312}" type="sibTrans" cxnId="{6A70A7C1-D545-4C70-B04B-81944B604386}">
      <dgm:prSet/>
      <dgm:spPr/>
      <dgm:t>
        <a:bodyPr/>
        <a:lstStyle/>
        <a:p>
          <a:endParaRPr lang="es-ES"/>
        </a:p>
      </dgm:t>
    </dgm:pt>
    <dgm:pt modelId="{B4480E49-F98D-42CD-B262-80DCC18C8177}" type="pres">
      <dgm:prSet presAssocID="{369158C6-33EC-42C3-8066-E537C574AF13}" presName="theList" presStyleCnt="0">
        <dgm:presLayoutVars>
          <dgm:dir/>
          <dgm:animLvl val="lvl"/>
          <dgm:resizeHandles val="exact"/>
        </dgm:presLayoutVars>
      </dgm:prSet>
      <dgm:spPr/>
      <dgm:t>
        <a:bodyPr/>
        <a:lstStyle/>
        <a:p>
          <a:endParaRPr lang="es-PE"/>
        </a:p>
      </dgm:t>
    </dgm:pt>
    <dgm:pt modelId="{36218A7A-CC95-467F-B13C-2E336CC445D0}" type="pres">
      <dgm:prSet presAssocID="{7BA98134-8F42-4689-8A38-FA8DE9E76503}" presName="compNode" presStyleCnt="0"/>
      <dgm:spPr/>
    </dgm:pt>
    <dgm:pt modelId="{8885D9DE-CA41-43A7-A83A-17D4115B840A}" type="pres">
      <dgm:prSet presAssocID="{7BA98134-8F42-4689-8A38-FA8DE9E76503}" presName="aNode" presStyleLbl="bgShp" presStyleIdx="0" presStyleCnt="2"/>
      <dgm:spPr/>
      <dgm:t>
        <a:bodyPr/>
        <a:lstStyle/>
        <a:p>
          <a:endParaRPr lang="es-ES"/>
        </a:p>
      </dgm:t>
    </dgm:pt>
    <dgm:pt modelId="{36D45FE4-A288-41F3-98DF-BF717888EC17}" type="pres">
      <dgm:prSet presAssocID="{7BA98134-8F42-4689-8A38-FA8DE9E76503}" presName="textNode" presStyleLbl="bgShp" presStyleIdx="0" presStyleCnt="2"/>
      <dgm:spPr/>
      <dgm:t>
        <a:bodyPr/>
        <a:lstStyle/>
        <a:p>
          <a:endParaRPr lang="es-ES"/>
        </a:p>
      </dgm:t>
    </dgm:pt>
    <dgm:pt modelId="{6E73313A-9407-41B0-922C-AE7052BEFAD7}" type="pres">
      <dgm:prSet presAssocID="{7BA98134-8F42-4689-8A38-FA8DE9E76503}" presName="compChildNode" presStyleCnt="0"/>
      <dgm:spPr/>
    </dgm:pt>
    <dgm:pt modelId="{C63ED446-BF9C-427B-86E9-0AEDFD1D98F2}" type="pres">
      <dgm:prSet presAssocID="{7BA98134-8F42-4689-8A38-FA8DE9E76503}" presName="theInnerList" presStyleCnt="0"/>
      <dgm:spPr/>
    </dgm:pt>
    <dgm:pt modelId="{0D6D4A17-9E47-44B5-A55B-4CD9221F4FDC}" type="pres">
      <dgm:prSet presAssocID="{DE544797-2802-48AB-8C25-3879DE4476E9}" presName="childNode" presStyleLbl="node1" presStyleIdx="0" presStyleCnt="7">
        <dgm:presLayoutVars>
          <dgm:bulletEnabled val="1"/>
        </dgm:presLayoutVars>
      </dgm:prSet>
      <dgm:spPr/>
      <dgm:t>
        <a:bodyPr/>
        <a:lstStyle/>
        <a:p>
          <a:endParaRPr lang="es-ES"/>
        </a:p>
      </dgm:t>
    </dgm:pt>
    <dgm:pt modelId="{9DD4D720-B897-4671-9B5A-53199F7BE585}" type="pres">
      <dgm:prSet presAssocID="{DE544797-2802-48AB-8C25-3879DE4476E9}" presName="aSpace2" presStyleCnt="0"/>
      <dgm:spPr/>
    </dgm:pt>
    <dgm:pt modelId="{787CCAF3-596F-4A44-BF90-E5EA57F54C44}" type="pres">
      <dgm:prSet presAssocID="{103C01C2-7C04-4288-BAEC-5EAACD45B52A}" presName="childNode" presStyleLbl="node1" presStyleIdx="1" presStyleCnt="7">
        <dgm:presLayoutVars>
          <dgm:bulletEnabled val="1"/>
        </dgm:presLayoutVars>
      </dgm:prSet>
      <dgm:spPr/>
      <dgm:t>
        <a:bodyPr/>
        <a:lstStyle/>
        <a:p>
          <a:endParaRPr lang="es-ES"/>
        </a:p>
      </dgm:t>
    </dgm:pt>
    <dgm:pt modelId="{07BED13B-0DC1-4688-9345-F81A02A25ED2}" type="pres">
      <dgm:prSet presAssocID="{103C01C2-7C04-4288-BAEC-5EAACD45B52A}" presName="aSpace2" presStyleCnt="0"/>
      <dgm:spPr/>
    </dgm:pt>
    <dgm:pt modelId="{9CA1F682-6250-470E-8EAB-566A422424BC}" type="pres">
      <dgm:prSet presAssocID="{6E573F93-14E1-4AA2-9287-A81DEDB48F11}" presName="childNode" presStyleLbl="node1" presStyleIdx="2" presStyleCnt="7">
        <dgm:presLayoutVars>
          <dgm:bulletEnabled val="1"/>
        </dgm:presLayoutVars>
      </dgm:prSet>
      <dgm:spPr/>
      <dgm:t>
        <a:bodyPr/>
        <a:lstStyle/>
        <a:p>
          <a:endParaRPr lang="es-ES"/>
        </a:p>
      </dgm:t>
    </dgm:pt>
    <dgm:pt modelId="{BFA45ACD-9A6A-4779-96C1-0A6D02D63856}" type="pres">
      <dgm:prSet presAssocID="{7BA98134-8F42-4689-8A38-FA8DE9E76503}" presName="aSpace" presStyleCnt="0"/>
      <dgm:spPr/>
    </dgm:pt>
    <dgm:pt modelId="{72F72E42-1E88-453B-8441-E2C6A97085C8}" type="pres">
      <dgm:prSet presAssocID="{11E2BB60-0181-4ABC-8BB4-847DCD05FF25}" presName="compNode" presStyleCnt="0"/>
      <dgm:spPr/>
    </dgm:pt>
    <dgm:pt modelId="{249B54E3-CF5A-4100-9DBB-A687471BFEDF}" type="pres">
      <dgm:prSet presAssocID="{11E2BB60-0181-4ABC-8BB4-847DCD05FF25}" presName="aNode" presStyleLbl="bgShp" presStyleIdx="1" presStyleCnt="2"/>
      <dgm:spPr/>
      <dgm:t>
        <a:bodyPr/>
        <a:lstStyle/>
        <a:p>
          <a:endParaRPr lang="es-PE"/>
        </a:p>
      </dgm:t>
    </dgm:pt>
    <dgm:pt modelId="{B64BF0BD-1C77-4B07-9221-A710072D22C6}" type="pres">
      <dgm:prSet presAssocID="{11E2BB60-0181-4ABC-8BB4-847DCD05FF25}" presName="textNode" presStyleLbl="bgShp" presStyleIdx="1" presStyleCnt="2"/>
      <dgm:spPr/>
      <dgm:t>
        <a:bodyPr/>
        <a:lstStyle/>
        <a:p>
          <a:endParaRPr lang="es-PE"/>
        </a:p>
      </dgm:t>
    </dgm:pt>
    <dgm:pt modelId="{9E5C6D04-A83A-40FB-BE08-04110FEC7D99}" type="pres">
      <dgm:prSet presAssocID="{11E2BB60-0181-4ABC-8BB4-847DCD05FF25}" presName="compChildNode" presStyleCnt="0"/>
      <dgm:spPr/>
    </dgm:pt>
    <dgm:pt modelId="{5CC1B4EB-9662-4795-B302-7DB12C4F6703}" type="pres">
      <dgm:prSet presAssocID="{11E2BB60-0181-4ABC-8BB4-847DCD05FF25}" presName="theInnerList" presStyleCnt="0"/>
      <dgm:spPr/>
    </dgm:pt>
    <dgm:pt modelId="{2725CACB-39FA-411A-A06B-E28581185EF3}" type="pres">
      <dgm:prSet presAssocID="{DD67E8D2-CFA2-4EEE-9F18-978199B42385}" presName="childNode" presStyleLbl="node1" presStyleIdx="3" presStyleCnt="7">
        <dgm:presLayoutVars>
          <dgm:bulletEnabled val="1"/>
        </dgm:presLayoutVars>
      </dgm:prSet>
      <dgm:spPr/>
      <dgm:t>
        <a:bodyPr/>
        <a:lstStyle/>
        <a:p>
          <a:endParaRPr lang="es-ES"/>
        </a:p>
      </dgm:t>
    </dgm:pt>
    <dgm:pt modelId="{672F416C-54B0-4D1A-8BEC-82E1B6709AFB}" type="pres">
      <dgm:prSet presAssocID="{DD67E8D2-CFA2-4EEE-9F18-978199B42385}" presName="aSpace2" presStyleCnt="0"/>
      <dgm:spPr/>
    </dgm:pt>
    <dgm:pt modelId="{7FAFDDD1-C1AC-47AD-943A-D08BBBEA4759}" type="pres">
      <dgm:prSet presAssocID="{337B9071-3327-4144-BA87-6E8B16FB8F6B}" presName="childNode" presStyleLbl="node1" presStyleIdx="4" presStyleCnt="7">
        <dgm:presLayoutVars>
          <dgm:bulletEnabled val="1"/>
        </dgm:presLayoutVars>
      </dgm:prSet>
      <dgm:spPr/>
      <dgm:t>
        <a:bodyPr/>
        <a:lstStyle/>
        <a:p>
          <a:endParaRPr lang="es-PE"/>
        </a:p>
      </dgm:t>
    </dgm:pt>
    <dgm:pt modelId="{B3D88C71-D4FE-4803-9B46-6BFE951377F1}" type="pres">
      <dgm:prSet presAssocID="{337B9071-3327-4144-BA87-6E8B16FB8F6B}" presName="aSpace2" presStyleCnt="0"/>
      <dgm:spPr/>
    </dgm:pt>
    <dgm:pt modelId="{3FC014E8-4B9C-4F99-A747-7C65DE7E7D58}" type="pres">
      <dgm:prSet presAssocID="{84344538-6EEA-4A79-8DE6-B7C838EE0F42}" presName="childNode" presStyleLbl="node1" presStyleIdx="5" presStyleCnt="7">
        <dgm:presLayoutVars>
          <dgm:bulletEnabled val="1"/>
        </dgm:presLayoutVars>
      </dgm:prSet>
      <dgm:spPr/>
      <dgm:t>
        <a:bodyPr/>
        <a:lstStyle/>
        <a:p>
          <a:endParaRPr lang="es-PE"/>
        </a:p>
      </dgm:t>
    </dgm:pt>
    <dgm:pt modelId="{9B230682-CA76-44BF-8F32-0172447F59D2}" type="pres">
      <dgm:prSet presAssocID="{84344538-6EEA-4A79-8DE6-B7C838EE0F42}" presName="aSpace2" presStyleCnt="0"/>
      <dgm:spPr/>
    </dgm:pt>
    <dgm:pt modelId="{E4921422-5FD7-4A3B-BE40-1C1687B72A70}" type="pres">
      <dgm:prSet presAssocID="{BCAE7CA9-F310-43A3-AA16-E3FB00F96C54}" presName="childNode" presStyleLbl="node1" presStyleIdx="6" presStyleCnt="7">
        <dgm:presLayoutVars>
          <dgm:bulletEnabled val="1"/>
        </dgm:presLayoutVars>
      </dgm:prSet>
      <dgm:spPr/>
      <dgm:t>
        <a:bodyPr/>
        <a:lstStyle/>
        <a:p>
          <a:endParaRPr lang="es-PE"/>
        </a:p>
      </dgm:t>
    </dgm:pt>
  </dgm:ptLst>
  <dgm:cxnLst>
    <dgm:cxn modelId="{F177E1B6-5CA9-45A1-823B-9067441679DE}" type="presOf" srcId="{7BA98134-8F42-4689-8A38-FA8DE9E76503}" destId="{36D45FE4-A288-41F3-98DF-BF717888EC17}" srcOrd="1" destOrd="0" presId="urn:microsoft.com/office/officeart/2005/8/layout/lProcess2"/>
    <dgm:cxn modelId="{9765A6C7-5BE6-430E-A288-917DEA6156B2}" srcId="{7BA98134-8F42-4689-8A38-FA8DE9E76503}" destId="{103C01C2-7C04-4288-BAEC-5EAACD45B52A}" srcOrd="1" destOrd="0" parTransId="{844BB2D2-9B1B-4365-8209-789FA3187E0F}" sibTransId="{EBAFFFDB-B1D1-442A-83CD-76920A0C8658}"/>
    <dgm:cxn modelId="{0E3B7FE8-79F5-45E6-BB42-E7FCB0AE1B30}" srcId="{11E2BB60-0181-4ABC-8BB4-847DCD05FF25}" destId="{DD67E8D2-CFA2-4EEE-9F18-978199B42385}" srcOrd="0" destOrd="0" parTransId="{A864E90F-4292-44CC-BCAB-83A0E155CFB1}" sibTransId="{F02AA0D5-86E2-435B-AB6B-6028B8E48A09}"/>
    <dgm:cxn modelId="{F28F14D9-0134-46C7-ACA3-9E0383C5FE7E}" type="presOf" srcId="{369158C6-33EC-42C3-8066-E537C574AF13}" destId="{B4480E49-F98D-42CD-B262-80DCC18C8177}" srcOrd="0" destOrd="0" presId="urn:microsoft.com/office/officeart/2005/8/layout/lProcess2"/>
    <dgm:cxn modelId="{6A70A7C1-D545-4C70-B04B-81944B604386}" srcId="{11E2BB60-0181-4ABC-8BB4-847DCD05FF25}" destId="{BCAE7CA9-F310-43A3-AA16-E3FB00F96C54}" srcOrd="3" destOrd="0" parTransId="{390AC45A-3908-4A60-A87F-F00145DDF9D8}" sibTransId="{AFE0872A-2816-486E-B195-CB974D9E6312}"/>
    <dgm:cxn modelId="{00D5F582-2974-4200-B7D0-7E7D782C7AF1}" srcId="{11E2BB60-0181-4ABC-8BB4-847DCD05FF25}" destId="{337B9071-3327-4144-BA87-6E8B16FB8F6B}" srcOrd="1" destOrd="0" parTransId="{58C7A100-CA54-4A8B-A23F-6B10A053F80D}" sibTransId="{2C161D83-AA87-47B6-99DF-D0723FAB05D1}"/>
    <dgm:cxn modelId="{B3BBFD06-177A-46EE-B293-F80241F2D392}" type="presOf" srcId="{7BA98134-8F42-4689-8A38-FA8DE9E76503}" destId="{8885D9DE-CA41-43A7-A83A-17D4115B840A}" srcOrd="0" destOrd="0" presId="urn:microsoft.com/office/officeart/2005/8/layout/lProcess2"/>
    <dgm:cxn modelId="{3D1862DE-8AE0-4FD8-96DE-263CAF960CD2}" type="presOf" srcId="{11E2BB60-0181-4ABC-8BB4-847DCD05FF25}" destId="{249B54E3-CF5A-4100-9DBB-A687471BFEDF}" srcOrd="0" destOrd="0" presId="urn:microsoft.com/office/officeart/2005/8/layout/lProcess2"/>
    <dgm:cxn modelId="{038F2E27-3C81-4840-8B63-63A86A5C09C5}" type="presOf" srcId="{DD67E8D2-CFA2-4EEE-9F18-978199B42385}" destId="{2725CACB-39FA-411A-A06B-E28581185EF3}" srcOrd="0" destOrd="0" presId="urn:microsoft.com/office/officeart/2005/8/layout/lProcess2"/>
    <dgm:cxn modelId="{7665A87E-A19D-4D01-8801-E4F56234DCB6}" type="presOf" srcId="{11E2BB60-0181-4ABC-8BB4-847DCD05FF25}" destId="{B64BF0BD-1C77-4B07-9221-A710072D22C6}" srcOrd="1" destOrd="0" presId="urn:microsoft.com/office/officeart/2005/8/layout/lProcess2"/>
    <dgm:cxn modelId="{F63F12E5-16CB-4717-8ED4-37233D9D82FC}" type="presOf" srcId="{337B9071-3327-4144-BA87-6E8B16FB8F6B}" destId="{7FAFDDD1-C1AC-47AD-943A-D08BBBEA4759}" srcOrd="0" destOrd="0" presId="urn:microsoft.com/office/officeart/2005/8/layout/lProcess2"/>
    <dgm:cxn modelId="{D09ED5ED-BC8D-4DBA-8BD6-77D101BA2C63}" srcId="{369158C6-33EC-42C3-8066-E537C574AF13}" destId="{7BA98134-8F42-4689-8A38-FA8DE9E76503}" srcOrd="0" destOrd="0" parTransId="{5B39FAC8-3546-42BE-B57F-AA8272F2A55B}" sibTransId="{A6408DB0-348C-431E-8F24-AE0808317CFF}"/>
    <dgm:cxn modelId="{A05DFC14-7704-477E-9C98-EF0CF92EFDD6}" type="presOf" srcId="{BCAE7CA9-F310-43A3-AA16-E3FB00F96C54}" destId="{E4921422-5FD7-4A3B-BE40-1C1687B72A70}" srcOrd="0" destOrd="0" presId="urn:microsoft.com/office/officeart/2005/8/layout/lProcess2"/>
    <dgm:cxn modelId="{D06B4BD6-2AC0-48A1-B452-3D1D05AFDF0F}" type="presOf" srcId="{84344538-6EEA-4A79-8DE6-B7C838EE0F42}" destId="{3FC014E8-4B9C-4F99-A747-7C65DE7E7D58}" srcOrd="0" destOrd="0" presId="urn:microsoft.com/office/officeart/2005/8/layout/lProcess2"/>
    <dgm:cxn modelId="{2631008E-20D0-4E1F-AC64-8240F731BDB1}" srcId="{7BA98134-8F42-4689-8A38-FA8DE9E76503}" destId="{6E573F93-14E1-4AA2-9287-A81DEDB48F11}" srcOrd="2" destOrd="0" parTransId="{BC1498E9-9E74-418C-89E3-4722C2F0AFF5}" sibTransId="{24497AD5-BB73-42E9-A32C-69D53475BF4C}"/>
    <dgm:cxn modelId="{F4B31EAA-6384-480F-BC7D-1CD1EA4BB363}" srcId="{11E2BB60-0181-4ABC-8BB4-847DCD05FF25}" destId="{84344538-6EEA-4A79-8DE6-B7C838EE0F42}" srcOrd="2" destOrd="0" parTransId="{DE00460A-17E8-4784-B4E7-E1AE1E0FEA12}" sibTransId="{F5CE54DF-D5FE-442A-8457-DFC3FC52B955}"/>
    <dgm:cxn modelId="{306AC835-E1E2-447E-B52A-C43FD5BCB1F8}" type="presOf" srcId="{6E573F93-14E1-4AA2-9287-A81DEDB48F11}" destId="{9CA1F682-6250-470E-8EAB-566A422424BC}" srcOrd="0" destOrd="0" presId="urn:microsoft.com/office/officeart/2005/8/layout/lProcess2"/>
    <dgm:cxn modelId="{DC9192B3-A26D-4552-9CEC-9220533DA76E}" srcId="{369158C6-33EC-42C3-8066-E537C574AF13}" destId="{11E2BB60-0181-4ABC-8BB4-847DCD05FF25}" srcOrd="1" destOrd="0" parTransId="{9A7051E3-DB84-419E-9741-5038623A23DA}" sibTransId="{B94ED14D-7A17-4B9F-B63A-139369942FF2}"/>
    <dgm:cxn modelId="{9FFD6A53-76A1-4815-AFCC-0E40E901E54A}" type="presOf" srcId="{DE544797-2802-48AB-8C25-3879DE4476E9}" destId="{0D6D4A17-9E47-44B5-A55B-4CD9221F4FDC}" srcOrd="0" destOrd="0" presId="urn:microsoft.com/office/officeart/2005/8/layout/lProcess2"/>
    <dgm:cxn modelId="{7693E11F-819D-43EC-B7C8-E0DD5AB3D82C}" srcId="{7BA98134-8F42-4689-8A38-FA8DE9E76503}" destId="{DE544797-2802-48AB-8C25-3879DE4476E9}" srcOrd="0" destOrd="0" parTransId="{BB95B85E-8DD9-4637-9734-0F154D4E11AF}" sibTransId="{F2123C73-B44D-4CE4-BD31-2AF38060C3CF}"/>
    <dgm:cxn modelId="{76031D00-C9BD-42F4-A11D-4AFC486B888A}" type="presOf" srcId="{103C01C2-7C04-4288-BAEC-5EAACD45B52A}" destId="{787CCAF3-596F-4A44-BF90-E5EA57F54C44}" srcOrd="0" destOrd="0" presId="urn:microsoft.com/office/officeart/2005/8/layout/lProcess2"/>
    <dgm:cxn modelId="{26D14291-B66C-48DB-90A0-9E96BD30D5F9}" type="presParOf" srcId="{B4480E49-F98D-42CD-B262-80DCC18C8177}" destId="{36218A7A-CC95-467F-B13C-2E336CC445D0}" srcOrd="0" destOrd="0" presId="urn:microsoft.com/office/officeart/2005/8/layout/lProcess2"/>
    <dgm:cxn modelId="{FA579515-F4BC-4D69-BB55-741BC18CDA83}" type="presParOf" srcId="{36218A7A-CC95-467F-B13C-2E336CC445D0}" destId="{8885D9DE-CA41-43A7-A83A-17D4115B840A}" srcOrd="0" destOrd="0" presId="urn:microsoft.com/office/officeart/2005/8/layout/lProcess2"/>
    <dgm:cxn modelId="{5AAD465D-4384-4886-8939-B079693108AC}" type="presParOf" srcId="{36218A7A-CC95-467F-B13C-2E336CC445D0}" destId="{36D45FE4-A288-41F3-98DF-BF717888EC17}" srcOrd="1" destOrd="0" presId="urn:microsoft.com/office/officeart/2005/8/layout/lProcess2"/>
    <dgm:cxn modelId="{959F2077-B9D1-4409-B12A-F3FB0252C466}" type="presParOf" srcId="{36218A7A-CC95-467F-B13C-2E336CC445D0}" destId="{6E73313A-9407-41B0-922C-AE7052BEFAD7}" srcOrd="2" destOrd="0" presId="urn:microsoft.com/office/officeart/2005/8/layout/lProcess2"/>
    <dgm:cxn modelId="{01751662-555B-4AAF-861F-CC8B744E8212}" type="presParOf" srcId="{6E73313A-9407-41B0-922C-AE7052BEFAD7}" destId="{C63ED446-BF9C-427B-86E9-0AEDFD1D98F2}" srcOrd="0" destOrd="0" presId="urn:microsoft.com/office/officeart/2005/8/layout/lProcess2"/>
    <dgm:cxn modelId="{6C6B81DE-30F6-4F33-A221-5CF3A050926D}" type="presParOf" srcId="{C63ED446-BF9C-427B-86E9-0AEDFD1D98F2}" destId="{0D6D4A17-9E47-44B5-A55B-4CD9221F4FDC}" srcOrd="0" destOrd="0" presId="urn:microsoft.com/office/officeart/2005/8/layout/lProcess2"/>
    <dgm:cxn modelId="{8AC94F3B-FFD8-48AF-B4DF-0A77288FB6AF}" type="presParOf" srcId="{C63ED446-BF9C-427B-86E9-0AEDFD1D98F2}" destId="{9DD4D720-B897-4671-9B5A-53199F7BE585}" srcOrd="1" destOrd="0" presId="urn:microsoft.com/office/officeart/2005/8/layout/lProcess2"/>
    <dgm:cxn modelId="{84FCBDDD-89B1-489A-8BA0-39FC0DEDC1CA}" type="presParOf" srcId="{C63ED446-BF9C-427B-86E9-0AEDFD1D98F2}" destId="{787CCAF3-596F-4A44-BF90-E5EA57F54C44}" srcOrd="2" destOrd="0" presId="urn:microsoft.com/office/officeart/2005/8/layout/lProcess2"/>
    <dgm:cxn modelId="{D7827F78-351C-4A15-9363-CA86C242EEAB}" type="presParOf" srcId="{C63ED446-BF9C-427B-86E9-0AEDFD1D98F2}" destId="{07BED13B-0DC1-4688-9345-F81A02A25ED2}" srcOrd="3" destOrd="0" presId="urn:microsoft.com/office/officeart/2005/8/layout/lProcess2"/>
    <dgm:cxn modelId="{0E43CCDE-EF95-4A1B-892B-1D48A50CABB7}" type="presParOf" srcId="{C63ED446-BF9C-427B-86E9-0AEDFD1D98F2}" destId="{9CA1F682-6250-470E-8EAB-566A422424BC}" srcOrd="4" destOrd="0" presId="urn:microsoft.com/office/officeart/2005/8/layout/lProcess2"/>
    <dgm:cxn modelId="{89E373AB-5C85-43C7-A5A2-822C3CC2077E}" type="presParOf" srcId="{B4480E49-F98D-42CD-B262-80DCC18C8177}" destId="{BFA45ACD-9A6A-4779-96C1-0A6D02D63856}" srcOrd="1" destOrd="0" presId="urn:microsoft.com/office/officeart/2005/8/layout/lProcess2"/>
    <dgm:cxn modelId="{8AA5F4C7-E76A-45E0-B2DF-3F06F8A2488D}" type="presParOf" srcId="{B4480E49-F98D-42CD-B262-80DCC18C8177}" destId="{72F72E42-1E88-453B-8441-E2C6A97085C8}" srcOrd="2" destOrd="0" presId="urn:microsoft.com/office/officeart/2005/8/layout/lProcess2"/>
    <dgm:cxn modelId="{1B294F48-9089-491F-97CD-2362854FF42C}" type="presParOf" srcId="{72F72E42-1E88-453B-8441-E2C6A97085C8}" destId="{249B54E3-CF5A-4100-9DBB-A687471BFEDF}" srcOrd="0" destOrd="0" presId="urn:microsoft.com/office/officeart/2005/8/layout/lProcess2"/>
    <dgm:cxn modelId="{C509BB70-2428-4B4C-95C6-8ECFA48B45A6}" type="presParOf" srcId="{72F72E42-1E88-453B-8441-E2C6A97085C8}" destId="{B64BF0BD-1C77-4B07-9221-A710072D22C6}" srcOrd="1" destOrd="0" presId="urn:microsoft.com/office/officeart/2005/8/layout/lProcess2"/>
    <dgm:cxn modelId="{034FEA2A-5539-4F1D-BB4C-25E467103B1A}" type="presParOf" srcId="{72F72E42-1E88-453B-8441-E2C6A97085C8}" destId="{9E5C6D04-A83A-40FB-BE08-04110FEC7D99}" srcOrd="2" destOrd="0" presId="urn:microsoft.com/office/officeart/2005/8/layout/lProcess2"/>
    <dgm:cxn modelId="{8E1D8A9B-A397-4D52-B0A7-A6A19D9A24CF}" type="presParOf" srcId="{9E5C6D04-A83A-40FB-BE08-04110FEC7D99}" destId="{5CC1B4EB-9662-4795-B302-7DB12C4F6703}" srcOrd="0" destOrd="0" presId="urn:microsoft.com/office/officeart/2005/8/layout/lProcess2"/>
    <dgm:cxn modelId="{3AAFF740-C670-42A9-9639-F883B4494E14}" type="presParOf" srcId="{5CC1B4EB-9662-4795-B302-7DB12C4F6703}" destId="{2725CACB-39FA-411A-A06B-E28581185EF3}" srcOrd="0" destOrd="0" presId="urn:microsoft.com/office/officeart/2005/8/layout/lProcess2"/>
    <dgm:cxn modelId="{7B9F3249-1460-47D8-80D4-06259CD64A07}" type="presParOf" srcId="{5CC1B4EB-9662-4795-B302-7DB12C4F6703}" destId="{672F416C-54B0-4D1A-8BEC-82E1B6709AFB}" srcOrd="1" destOrd="0" presId="urn:microsoft.com/office/officeart/2005/8/layout/lProcess2"/>
    <dgm:cxn modelId="{45BA7333-76A4-49E5-987F-22C9EC0F0C5C}" type="presParOf" srcId="{5CC1B4EB-9662-4795-B302-7DB12C4F6703}" destId="{7FAFDDD1-C1AC-47AD-943A-D08BBBEA4759}" srcOrd="2" destOrd="0" presId="urn:microsoft.com/office/officeart/2005/8/layout/lProcess2"/>
    <dgm:cxn modelId="{EA22EA69-4005-4FB8-94E2-5A0B1BFBAE1E}" type="presParOf" srcId="{5CC1B4EB-9662-4795-B302-7DB12C4F6703}" destId="{B3D88C71-D4FE-4803-9B46-6BFE951377F1}" srcOrd="3" destOrd="0" presId="urn:microsoft.com/office/officeart/2005/8/layout/lProcess2"/>
    <dgm:cxn modelId="{B1D08781-3413-42A8-9161-D51F86F93B42}" type="presParOf" srcId="{5CC1B4EB-9662-4795-B302-7DB12C4F6703}" destId="{3FC014E8-4B9C-4F99-A747-7C65DE7E7D58}" srcOrd="4" destOrd="0" presId="urn:microsoft.com/office/officeart/2005/8/layout/lProcess2"/>
    <dgm:cxn modelId="{5CA720A9-5D01-45D1-BD35-4716120187BF}" type="presParOf" srcId="{5CC1B4EB-9662-4795-B302-7DB12C4F6703}" destId="{9B230682-CA76-44BF-8F32-0172447F59D2}" srcOrd="5" destOrd="0" presId="urn:microsoft.com/office/officeart/2005/8/layout/lProcess2"/>
    <dgm:cxn modelId="{7FA6D87D-19E9-4421-B4C5-00CA9CC478CF}" type="presParOf" srcId="{5CC1B4EB-9662-4795-B302-7DB12C4F6703}" destId="{E4921422-5FD7-4A3B-BE40-1C1687B72A70}"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63F7CEA-984A-46AF-A89B-2C49F29603FB}"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ED6BA23D-12AC-4357-A1D9-9ABBE6E4ED2A}">
      <dgm:prSet phldrT="[Texto]" custT="1"/>
      <dgm:spPr>
        <a:solidFill>
          <a:schemeClr val="accent1">
            <a:lumMod val="60000"/>
            <a:lumOff val="40000"/>
          </a:schemeClr>
        </a:solidFill>
      </dgm:spPr>
      <dgm:t>
        <a:bodyPr/>
        <a:lstStyle/>
        <a:p>
          <a:r>
            <a:rPr lang="es-PE" sz="1400" b="1" dirty="0" smtClean="0"/>
            <a:t>Accionistas</a:t>
          </a:r>
        </a:p>
        <a:p>
          <a:r>
            <a:rPr lang="es-PE" sz="1400" b="0" dirty="0" smtClean="0"/>
            <a:t>Idoneidad Moral y Solvencia Económica</a:t>
          </a:r>
          <a:endParaRPr lang="es-ES" sz="1400" b="0" dirty="0"/>
        </a:p>
      </dgm:t>
    </dgm:pt>
    <dgm:pt modelId="{3156BAF5-1FAC-4281-A875-1D800F590FF2}" type="parTrans" cxnId="{FA4AD158-C11E-4C8E-AD80-33362554A05B}">
      <dgm:prSet/>
      <dgm:spPr/>
      <dgm:t>
        <a:bodyPr/>
        <a:lstStyle/>
        <a:p>
          <a:endParaRPr lang="es-ES" sz="1100"/>
        </a:p>
      </dgm:t>
    </dgm:pt>
    <dgm:pt modelId="{CE262120-92DC-4A49-935E-8E74B45E34EA}" type="sibTrans" cxnId="{FA4AD158-C11E-4C8E-AD80-33362554A05B}">
      <dgm:prSet/>
      <dgm:spPr/>
      <dgm:t>
        <a:bodyPr/>
        <a:lstStyle/>
        <a:p>
          <a:endParaRPr lang="es-ES" sz="1100"/>
        </a:p>
      </dgm:t>
    </dgm:pt>
    <dgm:pt modelId="{B6C77119-DE23-4379-B777-195302C9CCE3}">
      <dgm:prSet phldrT="[Texto]" custT="1"/>
      <dgm:spPr>
        <a:solidFill>
          <a:schemeClr val="accent1">
            <a:lumMod val="20000"/>
            <a:lumOff val="80000"/>
            <a:alpha val="90000"/>
          </a:schemeClr>
        </a:solidFill>
      </dgm:spPr>
      <dgm:t>
        <a:bodyPr/>
        <a:lstStyle/>
        <a:p>
          <a:pPr algn="just"/>
          <a:r>
            <a:rPr lang="es-ES" sz="1200" dirty="0" smtClean="0">
              <a:latin typeface="+mn-lt"/>
            </a:rPr>
            <a:t>Curriculum Vitae debidamente suscrito.</a:t>
          </a:r>
          <a:endParaRPr lang="es-ES" sz="1200" dirty="0">
            <a:latin typeface="+mn-lt"/>
          </a:endParaRPr>
        </a:p>
      </dgm:t>
    </dgm:pt>
    <dgm:pt modelId="{F7EF1B2B-8DFF-4235-86C5-E68C6E231D02}" type="parTrans" cxnId="{AD7C4E24-E5B8-4908-824B-E4E734F32FDA}">
      <dgm:prSet/>
      <dgm:spPr/>
      <dgm:t>
        <a:bodyPr/>
        <a:lstStyle/>
        <a:p>
          <a:endParaRPr lang="es-ES" sz="1100"/>
        </a:p>
      </dgm:t>
    </dgm:pt>
    <dgm:pt modelId="{BC178F67-1FE4-4321-9892-04042D59A769}" type="sibTrans" cxnId="{AD7C4E24-E5B8-4908-824B-E4E734F32FDA}">
      <dgm:prSet/>
      <dgm:spPr/>
      <dgm:t>
        <a:bodyPr/>
        <a:lstStyle/>
        <a:p>
          <a:endParaRPr lang="es-ES" sz="1100"/>
        </a:p>
      </dgm:t>
    </dgm:pt>
    <dgm:pt modelId="{80551209-9151-4052-9E7D-6B7FC972E6A9}">
      <dgm:prSet custT="1"/>
      <dgm:spPr>
        <a:solidFill>
          <a:schemeClr val="accent1">
            <a:lumMod val="20000"/>
            <a:lumOff val="80000"/>
            <a:alpha val="90000"/>
          </a:schemeClr>
        </a:solidFill>
      </dgm:spPr>
      <dgm:t>
        <a:bodyPr/>
        <a:lstStyle/>
        <a:p>
          <a:pPr algn="just"/>
          <a:r>
            <a:rPr lang="es-ES" sz="1200" dirty="0" smtClean="0">
              <a:latin typeface="+mn-lt"/>
            </a:rPr>
            <a:t>Declaración Jurada de no tener antecedentes penales ni policiales en el país y/o en el extranjero para los residentes y no residentes. </a:t>
          </a:r>
          <a:endParaRPr lang="es-ES" sz="1200" dirty="0">
            <a:latin typeface="+mn-lt"/>
          </a:endParaRPr>
        </a:p>
      </dgm:t>
    </dgm:pt>
    <dgm:pt modelId="{99A8C650-7998-4CDC-8A9D-2085DE23F1D7}" type="parTrans" cxnId="{1F419C4C-E392-4599-A23E-31F1C3997993}">
      <dgm:prSet/>
      <dgm:spPr/>
      <dgm:t>
        <a:bodyPr/>
        <a:lstStyle/>
        <a:p>
          <a:endParaRPr lang="es-ES"/>
        </a:p>
      </dgm:t>
    </dgm:pt>
    <dgm:pt modelId="{6293E1C6-B44E-4A97-8667-185EF898EFE5}" type="sibTrans" cxnId="{1F419C4C-E392-4599-A23E-31F1C3997993}">
      <dgm:prSet/>
      <dgm:spPr/>
      <dgm:t>
        <a:bodyPr/>
        <a:lstStyle/>
        <a:p>
          <a:endParaRPr lang="es-ES"/>
        </a:p>
      </dgm:t>
    </dgm:pt>
    <dgm:pt modelId="{EB82E5CD-0D6F-4E3C-ABF1-7214813FEAAE}">
      <dgm:prSet custT="1"/>
      <dgm:spPr>
        <a:solidFill>
          <a:schemeClr val="accent1">
            <a:lumMod val="20000"/>
            <a:lumOff val="80000"/>
            <a:alpha val="90000"/>
          </a:schemeClr>
        </a:solidFill>
      </dgm:spPr>
      <dgm:t>
        <a:bodyPr/>
        <a:lstStyle/>
        <a:p>
          <a:pPr algn="just"/>
          <a:r>
            <a:rPr lang="es-ES" sz="1200" dirty="0" smtClean="0">
              <a:latin typeface="+mn-lt"/>
            </a:rPr>
            <a:t>Declaraciones Juradas de: No encontrarse incursos en los impedimentos y no exceder las limitaciones de tenencia accionaria señalados en los artículos 52°, 53°, 54° y 55° de la Ley N° 26702. </a:t>
          </a:r>
          <a:endParaRPr lang="es-ES" sz="1200" dirty="0">
            <a:latin typeface="+mn-lt"/>
          </a:endParaRPr>
        </a:p>
      </dgm:t>
    </dgm:pt>
    <dgm:pt modelId="{14B9D49F-5753-4514-B716-A4E2A71346F5}" type="parTrans" cxnId="{51610454-BAD9-42DC-ABF1-24E7351F9932}">
      <dgm:prSet/>
      <dgm:spPr/>
      <dgm:t>
        <a:bodyPr/>
        <a:lstStyle/>
        <a:p>
          <a:endParaRPr lang="es-ES"/>
        </a:p>
      </dgm:t>
    </dgm:pt>
    <dgm:pt modelId="{5FA86B56-0D19-4F2E-946C-7CF253725D50}" type="sibTrans" cxnId="{51610454-BAD9-42DC-ABF1-24E7351F9932}">
      <dgm:prSet/>
      <dgm:spPr/>
      <dgm:t>
        <a:bodyPr/>
        <a:lstStyle/>
        <a:p>
          <a:endParaRPr lang="es-ES"/>
        </a:p>
      </dgm:t>
    </dgm:pt>
    <dgm:pt modelId="{0E5D84C2-7E58-4EB3-93EA-22F0CC438149}">
      <dgm:prSet custT="1"/>
      <dgm:spPr>
        <a:solidFill>
          <a:schemeClr val="accent1">
            <a:lumMod val="20000"/>
            <a:lumOff val="80000"/>
            <a:alpha val="90000"/>
          </a:schemeClr>
        </a:solidFill>
      </dgm:spPr>
      <dgm:t>
        <a:bodyPr/>
        <a:lstStyle/>
        <a:p>
          <a:pPr algn="just"/>
          <a:r>
            <a:rPr lang="es-ES" sz="1200" dirty="0" smtClean="0">
              <a:latin typeface="+mn-lt"/>
            </a:rPr>
            <a:t>Relación de sus </a:t>
          </a:r>
          <a:r>
            <a:rPr lang="es-ES" sz="1200" b="1" dirty="0" smtClean="0">
              <a:latin typeface="+mn-lt"/>
            </a:rPr>
            <a:t>bienes patrimoniales</a:t>
          </a:r>
          <a:r>
            <a:rPr lang="es-ES" sz="1200" dirty="0" smtClean="0">
              <a:latin typeface="+mn-lt"/>
            </a:rPr>
            <a:t>. </a:t>
          </a:r>
          <a:endParaRPr lang="es-ES" sz="1200" dirty="0">
            <a:latin typeface="+mn-lt"/>
          </a:endParaRPr>
        </a:p>
      </dgm:t>
    </dgm:pt>
    <dgm:pt modelId="{9C577544-E681-4B7D-8BAF-FC950EC7AD09}" type="parTrans" cxnId="{EEB6305E-D65D-4D68-A7D5-AC21FF6C6255}">
      <dgm:prSet/>
      <dgm:spPr/>
      <dgm:t>
        <a:bodyPr/>
        <a:lstStyle/>
        <a:p>
          <a:endParaRPr lang="es-ES"/>
        </a:p>
      </dgm:t>
    </dgm:pt>
    <dgm:pt modelId="{AF811315-D1AF-489F-9FCA-11A891934ECC}" type="sibTrans" cxnId="{EEB6305E-D65D-4D68-A7D5-AC21FF6C6255}">
      <dgm:prSet/>
      <dgm:spPr/>
      <dgm:t>
        <a:bodyPr/>
        <a:lstStyle/>
        <a:p>
          <a:endParaRPr lang="es-ES"/>
        </a:p>
      </dgm:t>
    </dgm:pt>
    <dgm:pt modelId="{6262BA69-805E-4ADB-8FCD-50D2D9570D6D}">
      <dgm:prSet custT="1"/>
      <dgm:spPr>
        <a:solidFill>
          <a:schemeClr val="accent1">
            <a:lumMod val="20000"/>
            <a:lumOff val="80000"/>
            <a:alpha val="90000"/>
          </a:schemeClr>
        </a:solidFill>
      </dgm:spPr>
      <dgm:t>
        <a:bodyPr/>
        <a:lstStyle/>
        <a:p>
          <a:pPr algn="just"/>
          <a:r>
            <a:rPr lang="es-ES" sz="1200" dirty="0" smtClean="0">
              <a:latin typeface="+mn-lt"/>
            </a:rPr>
            <a:t>Su </a:t>
          </a:r>
          <a:r>
            <a:rPr lang="es-ES" sz="1200" b="1" dirty="0" smtClean="0">
              <a:latin typeface="+mn-lt"/>
            </a:rPr>
            <a:t>participación accionaria</a:t>
          </a:r>
          <a:r>
            <a:rPr lang="es-ES" sz="1200" dirty="0" smtClean="0">
              <a:latin typeface="+mn-lt"/>
            </a:rPr>
            <a:t>. </a:t>
          </a:r>
          <a:endParaRPr lang="es-ES" sz="1200" dirty="0">
            <a:latin typeface="+mn-lt"/>
          </a:endParaRPr>
        </a:p>
      </dgm:t>
    </dgm:pt>
    <dgm:pt modelId="{CC718854-C17E-4C9E-A351-F78CBCAB58CB}" type="parTrans" cxnId="{F38A4638-2822-4E2C-9C78-FC5F1274D221}">
      <dgm:prSet/>
      <dgm:spPr/>
      <dgm:t>
        <a:bodyPr/>
        <a:lstStyle/>
        <a:p>
          <a:endParaRPr lang="es-ES"/>
        </a:p>
      </dgm:t>
    </dgm:pt>
    <dgm:pt modelId="{A11D17EE-5274-497F-B270-8EFC4E2A4893}" type="sibTrans" cxnId="{F38A4638-2822-4E2C-9C78-FC5F1274D221}">
      <dgm:prSet/>
      <dgm:spPr/>
      <dgm:t>
        <a:bodyPr/>
        <a:lstStyle/>
        <a:p>
          <a:endParaRPr lang="es-ES"/>
        </a:p>
      </dgm:t>
    </dgm:pt>
    <dgm:pt modelId="{DE37B6C7-8799-470E-A4E8-90276D1F80D9}">
      <dgm:prSet custT="1"/>
      <dgm:spPr>
        <a:solidFill>
          <a:schemeClr val="accent1">
            <a:lumMod val="20000"/>
            <a:lumOff val="80000"/>
            <a:alpha val="90000"/>
          </a:schemeClr>
        </a:solidFill>
      </dgm:spPr>
      <dgm:t>
        <a:bodyPr/>
        <a:lstStyle/>
        <a:p>
          <a:pPr algn="just"/>
          <a:r>
            <a:rPr lang="es-ES" sz="1200" dirty="0" smtClean="0">
              <a:latin typeface="+mn-lt"/>
            </a:rPr>
            <a:t>Relación de personas con las que los accionistas se encuentran </a:t>
          </a:r>
          <a:r>
            <a:rPr lang="es-ES" sz="1200" b="1" dirty="0" smtClean="0">
              <a:latin typeface="+mn-lt"/>
            </a:rPr>
            <a:t>vinculados</a:t>
          </a:r>
          <a:r>
            <a:rPr lang="es-ES" sz="1200" dirty="0" smtClean="0">
              <a:latin typeface="+mn-lt"/>
            </a:rPr>
            <a:t> y personas jurídicas con las que conforma un </a:t>
          </a:r>
          <a:r>
            <a:rPr lang="es-ES" sz="1200" b="1" dirty="0" smtClean="0">
              <a:latin typeface="+mn-lt"/>
            </a:rPr>
            <a:t>grupo económico.</a:t>
          </a:r>
          <a:endParaRPr lang="es-ES" sz="1200" b="1" dirty="0">
            <a:latin typeface="+mn-lt"/>
          </a:endParaRPr>
        </a:p>
      </dgm:t>
    </dgm:pt>
    <dgm:pt modelId="{B496E2EA-4971-4284-9B90-A50228BF72FC}" type="parTrans" cxnId="{CEB04D8B-3927-4352-BE6E-A1DB01A50752}">
      <dgm:prSet/>
      <dgm:spPr/>
      <dgm:t>
        <a:bodyPr/>
        <a:lstStyle/>
        <a:p>
          <a:endParaRPr lang="es-ES"/>
        </a:p>
      </dgm:t>
    </dgm:pt>
    <dgm:pt modelId="{ABF15FB6-7927-495F-B972-7C9D1E027DF2}" type="sibTrans" cxnId="{CEB04D8B-3927-4352-BE6E-A1DB01A50752}">
      <dgm:prSet/>
      <dgm:spPr/>
      <dgm:t>
        <a:bodyPr/>
        <a:lstStyle/>
        <a:p>
          <a:endParaRPr lang="es-ES"/>
        </a:p>
      </dgm:t>
    </dgm:pt>
    <dgm:pt modelId="{40387B04-04EA-464C-83B1-F64B79F37C6D}">
      <dgm:prSet custT="1"/>
      <dgm:spPr>
        <a:solidFill>
          <a:schemeClr val="accent1">
            <a:lumMod val="20000"/>
            <a:lumOff val="80000"/>
            <a:alpha val="90000"/>
          </a:schemeClr>
        </a:solidFill>
      </dgm:spPr>
      <dgm:t>
        <a:bodyPr/>
        <a:lstStyle/>
        <a:p>
          <a:pPr algn="just"/>
          <a:r>
            <a:rPr lang="es-ES" sz="1200" dirty="0" smtClean="0">
              <a:latin typeface="+mn-lt"/>
            </a:rPr>
            <a:t>Carta de referencia como cliente de una o más empresas del sistema financiero del país y/o del exterior, según corresponda. En caso de ésta última, deberá tratarse de una empresa reconocida de primer nivel.</a:t>
          </a:r>
          <a:endParaRPr lang="es-ES" sz="1200" dirty="0">
            <a:latin typeface="+mn-lt"/>
          </a:endParaRPr>
        </a:p>
      </dgm:t>
    </dgm:pt>
    <dgm:pt modelId="{0A1AD76F-3DB7-4C10-ABF0-1CEB8B2CAC50}" type="parTrans" cxnId="{2908CBB9-9D84-472F-B5CB-E60F231E7FF0}">
      <dgm:prSet/>
      <dgm:spPr/>
      <dgm:t>
        <a:bodyPr/>
        <a:lstStyle/>
        <a:p>
          <a:endParaRPr lang="es-ES"/>
        </a:p>
      </dgm:t>
    </dgm:pt>
    <dgm:pt modelId="{88125E2C-0455-4C34-AAFC-7BF3C1B78BCA}" type="sibTrans" cxnId="{2908CBB9-9D84-472F-B5CB-E60F231E7FF0}">
      <dgm:prSet/>
      <dgm:spPr/>
      <dgm:t>
        <a:bodyPr/>
        <a:lstStyle/>
        <a:p>
          <a:endParaRPr lang="es-ES"/>
        </a:p>
      </dgm:t>
    </dgm:pt>
    <dgm:pt modelId="{998C32D5-82EE-4A78-B422-F5367846BE7C}">
      <dgm:prSet custT="1"/>
      <dgm:spPr>
        <a:solidFill>
          <a:schemeClr val="accent1">
            <a:lumMod val="20000"/>
            <a:lumOff val="80000"/>
            <a:alpha val="90000"/>
          </a:schemeClr>
        </a:solidFill>
      </dgm:spPr>
      <dgm:t>
        <a:bodyPr/>
        <a:lstStyle/>
        <a:p>
          <a:pPr algn="just"/>
          <a:r>
            <a:rPr lang="es-ES" sz="1200" dirty="0" smtClean="0">
              <a:latin typeface="+mn-lt"/>
            </a:rPr>
            <a:t>Los </a:t>
          </a:r>
          <a:r>
            <a:rPr lang="es-ES" sz="1200" b="1" dirty="0" smtClean="0">
              <a:latin typeface="+mn-lt"/>
            </a:rPr>
            <a:t>accionistas personas jurídicas </a:t>
          </a:r>
          <a:r>
            <a:rPr lang="es-ES" sz="1200" dirty="0" smtClean="0">
              <a:latin typeface="+mn-lt"/>
            </a:rPr>
            <a:t>deberán presentar información adicional según normativa (memoria anual, EEFF, Capital Social, Acuerdo de Organo Social, Informe de Clasificación de Riesgo, Comunicación de su supervisor).</a:t>
          </a:r>
          <a:endParaRPr lang="es-ES" sz="1200" dirty="0">
            <a:latin typeface="+mn-lt"/>
          </a:endParaRPr>
        </a:p>
      </dgm:t>
    </dgm:pt>
    <dgm:pt modelId="{93CC2209-982F-466F-8FB7-BDF5C01D1CC0}" type="parTrans" cxnId="{44761F5D-3AB4-4BDF-A59D-2030382961EB}">
      <dgm:prSet/>
      <dgm:spPr/>
      <dgm:t>
        <a:bodyPr/>
        <a:lstStyle/>
        <a:p>
          <a:endParaRPr lang="es-ES"/>
        </a:p>
      </dgm:t>
    </dgm:pt>
    <dgm:pt modelId="{34006C89-CB29-46A4-9F37-E9E2DDE23BD2}" type="sibTrans" cxnId="{44761F5D-3AB4-4BDF-A59D-2030382961EB}">
      <dgm:prSet/>
      <dgm:spPr/>
      <dgm:t>
        <a:bodyPr/>
        <a:lstStyle/>
        <a:p>
          <a:endParaRPr lang="es-ES"/>
        </a:p>
      </dgm:t>
    </dgm:pt>
    <dgm:pt modelId="{11E13440-339A-4104-BD57-1500EDC73D19}" type="pres">
      <dgm:prSet presAssocID="{063F7CEA-984A-46AF-A89B-2C49F29603FB}" presName="Name0" presStyleCnt="0">
        <dgm:presLayoutVars>
          <dgm:dir/>
          <dgm:animLvl val="lvl"/>
          <dgm:resizeHandles val="exact"/>
        </dgm:presLayoutVars>
      </dgm:prSet>
      <dgm:spPr/>
      <dgm:t>
        <a:bodyPr/>
        <a:lstStyle/>
        <a:p>
          <a:endParaRPr lang="es-ES"/>
        </a:p>
      </dgm:t>
    </dgm:pt>
    <dgm:pt modelId="{4F1BE6B4-4F11-4D36-8953-94D095EA0BD4}" type="pres">
      <dgm:prSet presAssocID="{ED6BA23D-12AC-4357-A1D9-9ABBE6E4ED2A}" presName="linNode" presStyleCnt="0"/>
      <dgm:spPr/>
      <dgm:t>
        <a:bodyPr/>
        <a:lstStyle/>
        <a:p>
          <a:endParaRPr lang="es-ES"/>
        </a:p>
      </dgm:t>
    </dgm:pt>
    <dgm:pt modelId="{0EF47A2E-1B6B-422D-8D5A-6AD62AD54C57}" type="pres">
      <dgm:prSet presAssocID="{ED6BA23D-12AC-4357-A1D9-9ABBE6E4ED2A}" presName="parentText" presStyleLbl="node1" presStyleIdx="0" presStyleCnt="1" custScaleX="54706" custScaleY="85710" custLinFactNeighborY="-2">
        <dgm:presLayoutVars>
          <dgm:chMax val="1"/>
          <dgm:bulletEnabled val="1"/>
        </dgm:presLayoutVars>
      </dgm:prSet>
      <dgm:spPr/>
      <dgm:t>
        <a:bodyPr/>
        <a:lstStyle/>
        <a:p>
          <a:endParaRPr lang="es-ES"/>
        </a:p>
      </dgm:t>
    </dgm:pt>
    <dgm:pt modelId="{94F39DC1-1D71-4B35-9DB4-31AAF0DBDB1D}" type="pres">
      <dgm:prSet presAssocID="{ED6BA23D-12AC-4357-A1D9-9ABBE6E4ED2A}" presName="descendantText" presStyleLbl="alignAccFollowNode1" presStyleIdx="0" presStyleCnt="1" custScaleX="117792" custScaleY="107143">
        <dgm:presLayoutVars>
          <dgm:bulletEnabled val="1"/>
        </dgm:presLayoutVars>
      </dgm:prSet>
      <dgm:spPr/>
      <dgm:t>
        <a:bodyPr/>
        <a:lstStyle/>
        <a:p>
          <a:endParaRPr lang="es-ES"/>
        </a:p>
      </dgm:t>
    </dgm:pt>
  </dgm:ptLst>
  <dgm:cxnLst>
    <dgm:cxn modelId="{EEB6305E-D65D-4D68-A7D5-AC21FF6C6255}" srcId="{ED6BA23D-12AC-4357-A1D9-9ABBE6E4ED2A}" destId="{0E5D84C2-7E58-4EB3-93EA-22F0CC438149}" srcOrd="3" destOrd="0" parTransId="{9C577544-E681-4B7D-8BAF-FC950EC7AD09}" sibTransId="{AF811315-D1AF-489F-9FCA-11A891934ECC}"/>
    <dgm:cxn modelId="{AD7C4E24-E5B8-4908-824B-E4E734F32FDA}" srcId="{ED6BA23D-12AC-4357-A1D9-9ABBE6E4ED2A}" destId="{B6C77119-DE23-4379-B777-195302C9CCE3}" srcOrd="0" destOrd="0" parTransId="{F7EF1B2B-8DFF-4235-86C5-E68C6E231D02}" sibTransId="{BC178F67-1FE4-4321-9892-04042D59A769}"/>
    <dgm:cxn modelId="{7D5D6EA6-5F7C-4F81-BE57-C1B29B9CED12}" type="presOf" srcId="{DE37B6C7-8799-470E-A4E8-90276D1F80D9}" destId="{94F39DC1-1D71-4B35-9DB4-31AAF0DBDB1D}" srcOrd="0" destOrd="5" presId="urn:microsoft.com/office/officeart/2005/8/layout/vList5"/>
    <dgm:cxn modelId="{D4EE11DF-1A8C-485B-9FF3-21077ABC205D}" type="presOf" srcId="{998C32D5-82EE-4A78-B422-F5367846BE7C}" destId="{94F39DC1-1D71-4B35-9DB4-31AAF0DBDB1D}" srcOrd="0" destOrd="7" presId="urn:microsoft.com/office/officeart/2005/8/layout/vList5"/>
    <dgm:cxn modelId="{1F419C4C-E392-4599-A23E-31F1C3997993}" srcId="{ED6BA23D-12AC-4357-A1D9-9ABBE6E4ED2A}" destId="{80551209-9151-4052-9E7D-6B7FC972E6A9}" srcOrd="1" destOrd="0" parTransId="{99A8C650-7998-4CDC-8A9D-2085DE23F1D7}" sibTransId="{6293E1C6-B44E-4A97-8667-185EF898EFE5}"/>
    <dgm:cxn modelId="{49257503-4991-4860-A101-0D386B5A9DC9}" type="presOf" srcId="{80551209-9151-4052-9E7D-6B7FC972E6A9}" destId="{94F39DC1-1D71-4B35-9DB4-31AAF0DBDB1D}" srcOrd="0" destOrd="1" presId="urn:microsoft.com/office/officeart/2005/8/layout/vList5"/>
    <dgm:cxn modelId="{725AB318-4E8B-433A-9A14-17E760DD1556}" type="presOf" srcId="{0E5D84C2-7E58-4EB3-93EA-22F0CC438149}" destId="{94F39DC1-1D71-4B35-9DB4-31AAF0DBDB1D}" srcOrd="0" destOrd="3" presId="urn:microsoft.com/office/officeart/2005/8/layout/vList5"/>
    <dgm:cxn modelId="{FA4AD158-C11E-4C8E-AD80-33362554A05B}" srcId="{063F7CEA-984A-46AF-A89B-2C49F29603FB}" destId="{ED6BA23D-12AC-4357-A1D9-9ABBE6E4ED2A}" srcOrd="0" destOrd="0" parTransId="{3156BAF5-1FAC-4281-A875-1D800F590FF2}" sibTransId="{CE262120-92DC-4A49-935E-8E74B45E34EA}"/>
    <dgm:cxn modelId="{CEB04D8B-3927-4352-BE6E-A1DB01A50752}" srcId="{ED6BA23D-12AC-4357-A1D9-9ABBE6E4ED2A}" destId="{DE37B6C7-8799-470E-A4E8-90276D1F80D9}" srcOrd="5" destOrd="0" parTransId="{B496E2EA-4971-4284-9B90-A50228BF72FC}" sibTransId="{ABF15FB6-7927-495F-B972-7C9D1E027DF2}"/>
    <dgm:cxn modelId="{9131A0C1-C20E-434B-8C6F-0DFF3FBDC5CF}" type="presOf" srcId="{6262BA69-805E-4ADB-8FCD-50D2D9570D6D}" destId="{94F39DC1-1D71-4B35-9DB4-31AAF0DBDB1D}" srcOrd="0" destOrd="4" presId="urn:microsoft.com/office/officeart/2005/8/layout/vList5"/>
    <dgm:cxn modelId="{F38A4638-2822-4E2C-9C78-FC5F1274D221}" srcId="{ED6BA23D-12AC-4357-A1D9-9ABBE6E4ED2A}" destId="{6262BA69-805E-4ADB-8FCD-50D2D9570D6D}" srcOrd="4" destOrd="0" parTransId="{CC718854-C17E-4C9E-A351-F78CBCAB58CB}" sibTransId="{A11D17EE-5274-497F-B270-8EFC4E2A4893}"/>
    <dgm:cxn modelId="{44761F5D-3AB4-4BDF-A59D-2030382961EB}" srcId="{ED6BA23D-12AC-4357-A1D9-9ABBE6E4ED2A}" destId="{998C32D5-82EE-4A78-B422-F5367846BE7C}" srcOrd="7" destOrd="0" parTransId="{93CC2209-982F-466F-8FB7-BDF5C01D1CC0}" sibTransId="{34006C89-CB29-46A4-9F37-E9E2DDE23BD2}"/>
    <dgm:cxn modelId="{9FC68C9A-ED1E-4ADD-8E1F-E96AAD8374A5}" type="presOf" srcId="{ED6BA23D-12AC-4357-A1D9-9ABBE6E4ED2A}" destId="{0EF47A2E-1B6B-422D-8D5A-6AD62AD54C57}" srcOrd="0" destOrd="0" presId="urn:microsoft.com/office/officeart/2005/8/layout/vList5"/>
    <dgm:cxn modelId="{2908CBB9-9D84-472F-B5CB-E60F231E7FF0}" srcId="{ED6BA23D-12AC-4357-A1D9-9ABBE6E4ED2A}" destId="{40387B04-04EA-464C-83B1-F64B79F37C6D}" srcOrd="6" destOrd="0" parTransId="{0A1AD76F-3DB7-4C10-ABF0-1CEB8B2CAC50}" sibTransId="{88125E2C-0455-4C34-AAFC-7BF3C1B78BCA}"/>
    <dgm:cxn modelId="{51610454-BAD9-42DC-ABF1-24E7351F9932}" srcId="{ED6BA23D-12AC-4357-A1D9-9ABBE6E4ED2A}" destId="{EB82E5CD-0D6F-4E3C-ABF1-7214813FEAAE}" srcOrd="2" destOrd="0" parTransId="{14B9D49F-5753-4514-B716-A4E2A71346F5}" sibTransId="{5FA86B56-0D19-4F2E-946C-7CF253725D50}"/>
    <dgm:cxn modelId="{1CF1301B-05A6-4EAB-9E8A-97078BFBB4C1}" type="presOf" srcId="{40387B04-04EA-464C-83B1-F64B79F37C6D}" destId="{94F39DC1-1D71-4B35-9DB4-31AAF0DBDB1D}" srcOrd="0" destOrd="6" presId="urn:microsoft.com/office/officeart/2005/8/layout/vList5"/>
    <dgm:cxn modelId="{E7262023-F178-4CAC-9436-65C8350F91D7}" type="presOf" srcId="{EB82E5CD-0D6F-4E3C-ABF1-7214813FEAAE}" destId="{94F39DC1-1D71-4B35-9DB4-31AAF0DBDB1D}" srcOrd="0" destOrd="2" presId="urn:microsoft.com/office/officeart/2005/8/layout/vList5"/>
    <dgm:cxn modelId="{42BE1E4E-B852-4B6A-9915-F1AA81502C43}" type="presOf" srcId="{063F7CEA-984A-46AF-A89B-2C49F29603FB}" destId="{11E13440-339A-4104-BD57-1500EDC73D19}" srcOrd="0" destOrd="0" presId="urn:microsoft.com/office/officeart/2005/8/layout/vList5"/>
    <dgm:cxn modelId="{FB7791B5-7040-4F5F-944A-707B025F8A17}" type="presOf" srcId="{B6C77119-DE23-4379-B777-195302C9CCE3}" destId="{94F39DC1-1D71-4B35-9DB4-31AAF0DBDB1D}" srcOrd="0" destOrd="0" presId="urn:microsoft.com/office/officeart/2005/8/layout/vList5"/>
    <dgm:cxn modelId="{B74FC379-1211-4598-82B1-F106D21A72FD}" type="presParOf" srcId="{11E13440-339A-4104-BD57-1500EDC73D19}" destId="{4F1BE6B4-4F11-4D36-8953-94D095EA0BD4}" srcOrd="0" destOrd="0" presId="urn:microsoft.com/office/officeart/2005/8/layout/vList5"/>
    <dgm:cxn modelId="{0AA46F5D-EB82-4275-8848-62376F323CA1}" type="presParOf" srcId="{4F1BE6B4-4F11-4D36-8953-94D095EA0BD4}" destId="{0EF47A2E-1B6B-422D-8D5A-6AD62AD54C57}" srcOrd="0" destOrd="0" presId="urn:microsoft.com/office/officeart/2005/8/layout/vList5"/>
    <dgm:cxn modelId="{41819DFE-197E-41B3-B8A3-BCAFE2EA1047}" type="presParOf" srcId="{4F1BE6B4-4F11-4D36-8953-94D095EA0BD4}" destId="{94F39DC1-1D71-4B35-9DB4-31AAF0DBDB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F33865-74DC-4AC5-A05D-A1725E5934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32295EDA-A839-446F-BE6D-F7A569848A9A}">
      <dgm:prSet phldrT="[Texto]" custT="1"/>
      <dgm:spPr/>
      <dgm:t>
        <a:bodyPr/>
        <a:lstStyle/>
        <a:p>
          <a:r>
            <a:rPr lang="es-PE" sz="1600" b="1" dirty="0" smtClean="0">
              <a:solidFill>
                <a:schemeClr val="tx1"/>
              </a:solidFill>
            </a:rPr>
            <a:t>Resumen Ejecutivo</a:t>
          </a:r>
          <a:endParaRPr lang="es-ES" sz="1600" b="1" dirty="0">
            <a:solidFill>
              <a:schemeClr val="tx1"/>
            </a:solidFill>
          </a:endParaRPr>
        </a:p>
      </dgm:t>
    </dgm:pt>
    <dgm:pt modelId="{59DB605C-0F98-4D92-98BB-7D578EF57C85}" type="parTrans" cxnId="{5DCD54A1-AE6B-4E8F-9031-E2023D14939B}">
      <dgm:prSet/>
      <dgm:spPr/>
      <dgm:t>
        <a:bodyPr/>
        <a:lstStyle/>
        <a:p>
          <a:endParaRPr lang="es-ES" sz="1200"/>
        </a:p>
      </dgm:t>
    </dgm:pt>
    <dgm:pt modelId="{5CB04D30-D3AE-4997-A1CC-1AA29F2CEF7F}" type="sibTrans" cxnId="{5DCD54A1-AE6B-4E8F-9031-E2023D14939B}">
      <dgm:prSet/>
      <dgm:spPr/>
      <dgm:t>
        <a:bodyPr/>
        <a:lstStyle/>
        <a:p>
          <a:endParaRPr lang="es-ES" sz="1200"/>
        </a:p>
      </dgm:t>
    </dgm:pt>
    <dgm:pt modelId="{ACD8EC4D-65D2-4E85-ABF1-9EFC0D55A7F0}">
      <dgm:prSet phldrT="[Texto]" custT="1"/>
      <dgm:spPr/>
      <dgm:t>
        <a:bodyPr/>
        <a:lstStyle/>
        <a:p>
          <a:pPr algn="just"/>
          <a:r>
            <a:rPr lang="es-PE" sz="1600" dirty="0" smtClean="0"/>
            <a:t>Señalar los principales aspectos del estudio de mercado, financiero y de gestión.</a:t>
          </a:r>
          <a:endParaRPr lang="es-ES" sz="1600" dirty="0"/>
        </a:p>
      </dgm:t>
    </dgm:pt>
    <dgm:pt modelId="{704D69FE-9D51-4B4C-A75D-B2839F537DD0}" type="parTrans" cxnId="{B0EB52CB-8C63-4B8A-AD4B-79E0C248216F}">
      <dgm:prSet/>
      <dgm:spPr/>
      <dgm:t>
        <a:bodyPr/>
        <a:lstStyle/>
        <a:p>
          <a:endParaRPr lang="es-ES" sz="1200"/>
        </a:p>
      </dgm:t>
    </dgm:pt>
    <dgm:pt modelId="{30E05760-8B72-4C47-8B11-A6A4E4E76080}" type="sibTrans" cxnId="{B0EB52CB-8C63-4B8A-AD4B-79E0C248216F}">
      <dgm:prSet/>
      <dgm:spPr/>
      <dgm:t>
        <a:bodyPr/>
        <a:lstStyle/>
        <a:p>
          <a:endParaRPr lang="es-ES" sz="1200"/>
        </a:p>
      </dgm:t>
    </dgm:pt>
    <dgm:pt modelId="{977143FE-B032-42C9-B931-3FD5724209FE}">
      <dgm:prSet phldrT="[Texto]" custT="1"/>
      <dgm:spPr/>
      <dgm:t>
        <a:bodyPr/>
        <a:lstStyle/>
        <a:p>
          <a:r>
            <a:rPr lang="es-PE" sz="1600" b="1" dirty="0" smtClean="0">
              <a:solidFill>
                <a:schemeClr val="tx1"/>
              </a:solidFill>
            </a:rPr>
            <a:t>Análisis de Mercado</a:t>
          </a:r>
          <a:endParaRPr lang="es-ES" sz="1600" b="1" dirty="0">
            <a:solidFill>
              <a:schemeClr val="tx1"/>
            </a:solidFill>
          </a:endParaRPr>
        </a:p>
      </dgm:t>
    </dgm:pt>
    <dgm:pt modelId="{C713DAA9-0279-493C-B861-942EB507D1E3}" type="parTrans" cxnId="{AEFA35A2-9ACC-41C4-A399-0FA07B06457B}">
      <dgm:prSet/>
      <dgm:spPr/>
      <dgm:t>
        <a:bodyPr/>
        <a:lstStyle/>
        <a:p>
          <a:endParaRPr lang="es-ES" sz="1200"/>
        </a:p>
      </dgm:t>
    </dgm:pt>
    <dgm:pt modelId="{F31CDE16-C555-46E0-BF64-42A05852B89A}" type="sibTrans" cxnId="{AEFA35A2-9ACC-41C4-A399-0FA07B06457B}">
      <dgm:prSet/>
      <dgm:spPr/>
      <dgm:t>
        <a:bodyPr/>
        <a:lstStyle/>
        <a:p>
          <a:endParaRPr lang="es-ES" sz="1200"/>
        </a:p>
      </dgm:t>
    </dgm:pt>
    <dgm:pt modelId="{7428D3F7-A2A3-4531-9FDD-75A64E66CA07}">
      <dgm:prSet phldrT="[Texto]" custT="1"/>
      <dgm:spPr/>
      <dgm:t>
        <a:bodyPr/>
        <a:lstStyle/>
        <a:p>
          <a:pPr algn="just"/>
          <a:r>
            <a:rPr lang="es-PE" sz="1600" dirty="0" smtClean="0"/>
            <a:t>Panorama general,</a:t>
          </a:r>
          <a:endParaRPr lang="es-ES" sz="1600" dirty="0"/>
        </a:p>
      </dgm:t>
    </dgm:pt>
    <dgm:pt modelId="{06794873-08DC-48FE-82EB-D47995E65230}" type="parTrans" cxnId="{A7539BAA-387E-4DD2-B71C-5E96D8B167C3}">
      <dgm:prSet/>
      <dgm:spPr/>
      <dgm:t>
        <a:bodyPr/>
        <a:lstStyle/>
        <a:p>
          <a:endParaRPr lang="es-ES" sz="1200"/>
        </a:p>
      </dgm:t>
    </dgm:pt>
    <dgm:pt modelId="{C75B3757-6CDF-4A75-9DD4-C612C813627D}" type="sibTrans" cxnId="{A7539BAA-387E-4DD2-B71C-5E96D8B167C3}">
      <dgm:prSet/>
      <dgm:spPr/>
      <dgm:t>
        <a:bodyPr/>
        <a:lstStyle/>
        <a:p>
          <a:endParaRPr lang="es-ES" sz="1200"/>
        </a:p>
      </dgm:t>
    </dgm:pt>
    <dgm:pt modelId="{4A00488B-37F2-49AC-994D-F307B1234F31}">
      <dgm:prSet phldrT="[Texto]" custT="1"/>
      <dgm:spPr/>
      <dgm:t>
        <a:bodyPr/>
        <a:lstStyle/>
        <a:p>
          <a:pPr algn="just"/>
          <a:r>
            <a:rPr lang="es-PE" sz="1600" dirty="0" smtClean="0"/>
            <a:t>Perfil del mercado actual,</a:t>
          </a:r>
          <a:endParaRPr lang="es-ES" sz="1600" dirty="0"/>
        </a:p>
      </dgm:t>
    </dgm:pt>
    <dgm:pt modelId="{35D3A33A-8652-403B-9045-02F0C63E2F65}" type="parTrans" cxnId="{48EFD21B-B60E-46D5-A03C-1C53BD6BAD0A}">
      <dgm:prSet/>
      <dgm:spPr/>
      <dgm:t>
        <a:bodyPr/>
        <a:lstStyle/>
        <a:p>
          <a:endParaRPr lang="es-ES"/>
        </a:p>
      </dgm:t>
    </dgm:pt>
    <dgm:pt modelId="{14BF565F-337B-4691-BABD-74B428AE9FD9}" type="sibTrans" cxnId="{48EFD21B-B60E-46D5-A03C-1C53BD6BAD0A}">
      <dgm:prSet/>
      <dgm:spPr/>
      <dgm:t>
        <a:bodyPr/>
        <a:lstStyle/>
        <a:p>
          <a:endParaRPr lang="es-ES"/>
        </a:p>
      </dgm:t>
    </dgm:pt>
    <dgm:pt modelId="{B4F53C5E-7AC4-4780-8AED-60ED23A3C37A}">
      <dgm:prSet phldrT="[Texto]" custT="1"/>
      <dgm:spPr/>
      <dgm:t>
        <a:bodyPr/>
        <a:lstStyle/>
        <a:p>
          <a:pPr algn="just"/>
          <a:r>
            <a:rPr lang="es-PE" sz="1600" dirty="0" smtClean="0"/>
            <a:t>Análisis del mercado futuro,</a:t>
          </a:r>
          <a:endParaRPr lang="es-ES" sz="1600" dirty="0"/>
        </a:p>
      </dgm:t>
    </dgm:pt>
    <dgm:pt modelId="{15258FB9-C64A-4D5E-B977-78869AB9A6D9}" type="parTrans" cxnId="{28CF52DD-9E6C-4421-85F7-923CD8B47410}">
      <dgm:prSet/>
      <dgm:spPr/>
      <dgm:t>
        <a:bodyPr/>
        <a:lstStyle/>
        <a:p>
          <a:endParaRPr lang="es-ES"/>
        </a:p>
      </dgm:t>
    </dgm:pt>
    <dgm:pt modelId="{E80C5733-8A75-4564-A2B6-82CA87DD9823}" type="sibTrans" cxnId="{28CF52DD-9E6C-4421-85F7-923CD8B47410}">
      <dgm:prSet/>
      <dgm:spPr/>
      <dgm:t>
        <a:bodyPr/>
        <a:lstStyle/>
        <a:p>
          <a:endParaRPr lang="es-ES"/>
        </a:p>
      </dgm:t>
    </dgm:pt>
    <dgm:pt modelId="{0C203EED-A5DF-4A06-8614-C88466DBF5E3}">
      <dgm:prSet phldrT="[Texto]" custT="1"/>
      <dgm:spPr/>
      <dgm:t>
        <a:bodyPr/>
        <a:lstStyle/>
        <a:p>
          <a:pPr algn="just"/>
          <a:r>
            <a:rPr lang="es-PE" sz="1600" dirty="0" smtClean="0"/>
            <a:t>Análisis de la competencia.</a:t>
          </a:r>
          <a:endParaRPr lang="es-ES" sz="1600" dirty="0"/>
        </a:p>
      </dgm:t>
    </dgm:pt>
    <dgm:pt modelId="{FAC96FEA-E1C6-4755-93F1-A26A6B9C0A60}" type="parTrans" cxnId="{F4EACC0C-D16C-4CF7-86A9-6238E659587E}">
      <dgm:prSet/>
      <dgm:spPr/>
      <dgm:t>
        <a:bodyPr/>
        <a:lstStyle/>
        <a:p>
          <a:endParaRPr lang="es-ES"/>
        </a:p>
      </dgm:t>
    </dgm:pt>
    <dgm:pt modelId="{475B8445-6256-4666-8010-4A531EC0A630}" type="sibTrans" cxnId="{F4EACC0C-D16C-4CF7-86A9-6238E659587E}">
      <dgm:prSet/>
      <dgm:spPr/>
      <dgm:t>
        <a:bodyPr/>
        <a:lstStyle/>
        <a:p>
          <a:endParaRPr lang="es-ES"/>
        </a:p>
      </dgm:t>
    </dgm:pt>
    <dgm:pt modelId="{4D7BF61F-0586-40BE-AA1C-4861E035FA8E}">
      <dgm:prSet phldrT="[Texto]" custT="1"/>
      <dgm:spPr/>
      <dgm:t>
        <a:bodyPr/>
        <a:lstStyle/>
        <a:p>
          <a:pPr algn="just"/>
          <a:endParaRPr lang="es-ES" sz="1600" dirty="0"/>
        </a:p>
      </dgm:t>
    </dgm:pt>
    <dgm:pt modelId="{15F63378-CEE2-4313-ACF7-7261E6E569FA}" type="parTrans" cxnId="{4E1120B2-260B-486F-859E-3DA569F61A38}">
      <dgm:prSet/>
      <dgm:spPr/>
      <dgm:t>
        <a:bodyPr/>
        <a:lstStyle/>
        <a:p>
          <a:endParaRPr lang="es-ES"/>
        </a:p>
      </dgm:t>
    </dgm:pt>
    <dgm:pt modelId="{9A83690A-D733-4F0C-9AF1-D547B283FDB1}" type="sibTrans" cxnId="{4E1120B2-260B-486F-859E-3DA569F61A38}">
      <dgm:prSet/>
      <dgm:spPr/>
      <dgm:t>
        <a:bodyPr/>
        <a:lstStyle/>
        <a:p>
          <a:endParaRPr lang="es-ES"/>
        </a:p>
      </dgm:t>
    </dgm:pt>
    <dgm:pt modelId="{EF1B94D0-C687-4D91-9E29-A768DC266377}" type="pres">
      <dgm:prSet presAssocID="{DAF33865-74DC-4AC5-A05D-A1725E593438}" presName="Name0" presStyleCnt="0">
        <dgm:presLayoutVars>
          <dgm:dir/>
          <dgm:animLvl val="lvl"/>
          <dgm:resizeHandles val="exact"/>
        </dgm:presLayoutVars>
      </dgm:prSet>
      <dgm:spPr/>
      <dgm:t>
        <a:bodyPr/>
        <a:lstStyle/>
        <a:p>
          <a:endParaRPr lang="es-PE"/>
        </a:p>
      </dgm:t>
    </dgm:pt>
    <dgm:pt modelId="{031D4DD8-EF3F-4079-8EB5-AFC93F8F0713}" type="pres">
      <dgm:prSet presAssocID="{32295EDA-A839-446F-BE6D-F7A569848A9A}" presName="composite" presStyleCnt="0"/>
      <dgm:spPr/>
    </dgm:pt>
    <dgm:pt modelId="{27E706AE-E88D-4205-AA4F-FCA01091CE06}" type="pres">
      <dgm:prSet presAssocID="{32295EDA-A839-446F-BE6D-F7A569848A9A}" presName="parTx" presStyleLbl="alignNode1" presStyleIdx="0" presStyleCnt="2">
        <dgm:presLayoutVars>
          <dgm:chMax val="0"/>
          <dgm:chPref val="0"/>
          <dgm:bulletEnabled val="1"/>
        </dgm:presLayoutVars>
      </dgm:prSet>
      <dgm:spPr/>
      <dgm:t>
        <a:bodyPr/>
        <a:lstStyle/>
        <a:p>
          <a:endParaRPr lang="es-ES"/>
        </a:p>
      </dgm:t>
    </dgm:pt>
    <dgm:pt modelId="{A3DF036B-ED8A-464B-861A-9F919DE04B05}" type="pres">
      <dgm:prSet presAssocID="{32295EDA-A839-446F-BE6D-F7A569848A9A}" presName="desTx" presStyleLbl="alignAccFollowNode1" presStyleIdx="0" presStyleCnt="2">
        <dgm:presLayoutVars>
          <dgm:bulletEnabled val="1"/>
        </dgm:presLayoutVars>
      </dgm:prSet>
      <dgm:spPr/>
      <dgm:t>
        <a:bodyPr/>
        <a:lstStyle/>
        <a:p>
          <a:endParaRPr lang="es-ES"/>
        </a:p>
      </dgm:t>
    </dgm:pt>
    <dgm:pt modelId="{1DCC7191-3F8A-4F27-B2A4-7827EF626BE5}" type="pres">
      <dgm:prSet presAssocID="{5CB04D30-D3AE-4997-A1CC-1AA29F2CEF7F}" presName="space" presStyleCnt="0"/>
      <dgm:spPr/>
    </dgm:pt>
    <dgm:pt modelId="{D98C857E-967E-45E7-A006-F719BBBB0D4E}" type="pres">
      <dgm:prSet presAssocID="{977143FE-B032-42C9-B931-3FD5724209FE}" presName="composite" presStyleCnt="0"/>
      <dgm:spPr/>
    </dgm:pt>
    <dgm:pt modelId="{0F8F9C85-19F0-4EB9-9E62-1FDFB9103E76}" type="pres">
      <dgm:prSet presAssocID="{977143FE-B032-42C9-B931-3FD5724209FE}" presName="parTx" presStyleLbl="alignNode1" presStyleIdx="1" presStyleCnt="2">
        <dgm:presLayoutVars>
          <dgm:chMax val="0"/>
          <dgm:chPref val="0"/>
          <dgm:bulletEnabled val="1"/>
        </dgm:presLayoutVars>
      </dgm:prSet>
      <dgm:spPr/>
      <dgm:t>
        <a:bodyPr/>
        <a:lstStyle/>
        <a:p>
          <a:endParaRPr lang="es-ES"/>
        </a:p>
      </dgm:t>
    </dgm:pt>
    <dgm:pt modelId="{3ECCF88A-364C-4F6E-BB84-ACCF5F1C4499}" type="pres">
      <dgm:prSet presAssocID="{977143FE-B032-42C9-B931-3FD5724209FE}" presName="desTx" presStyleLbl="alignAccFollowNode1" presStyleIdx="1" presStyleCnt="2">
        <dgm:presLayoutVars>
          <dgm:bulletEnabled val="1"/>
        </dgm:presLayoutVars>
      </dgm:prSet>
      <dgm:spPr/>
      <dgm:t>
        <a:bodyPr/>
        <a:lstStyle/>
        <a:p>
          <a:endParaRPr lang="es-ES"/>
        </a:p>
      </dgm:t>
    </dgm:pt>
  </dgm:ptLst>
  <dgm:cxnLst>
    <dgm:cxn modelId="{4E1120B2-260B-486F-859E-3DA569F61A38}" srcId="{977143FE-B032-42C9-B931-3FD5724209FE}" destId="{4D7BF61F-0586-40BE-AA1C-4861E035FA8E}" srcOrd="4" destOrd="0" parTransId="{15F63378-CEE2-4313-ACF7-7261E6E569FA}" sibTransId="{9A83690A-D733-4F0C-9AF1-D547B283FDB1}"/>
    <dgm:cxn modelId="{00E7F6FD-4D93-43B5-9CDB-A41D7FB2E121}" type="presOf" srcId="{0C203EED-A5DF-4A06-8614-C88466DBF5E3}" destId="{3ECCF88A-364C-4F6E-BB84-ACCF5F1C4499}" srcOrd="0" destOrd="3" presId="urn:microsoft.com/office/officeart/2005/8/layout/hList1"/>
    <dgm:cxn modelId="{F4EACC0C-D16C-4CF7-86A9-6238E659587E}" srcId="{977143FE-B032-42C9-B931-3FD5724209FE}" destId="{0C203EED-A5DF-4A06-8614-C88466DBF5E3}" srcOrd="3" destOrd="0" parTransId="{FAC96FEA-E1C6-4755-93F1-A26A6B9C0A60}" sibTransId="{475B8445-6256-4666-8010-4A531EC0A630}"/>
    <dgm:cxn modelId="{801AEC06-59F7-40F3-A9D3-33A7E80803B1}" type="presOf" srcId="{7428D3F7-A2A3-4531-9FDD-75A64E66CA07}" destId="{3ECCF88A-364C-4F6E-BB84-ACCF5F1C4499}" srcOrd="0" destOrd="0" presId="urn:microsoft.com/office/officeart/2005/8/layout/hList1"/>
    <dgm:cxn modelId="{08846344-B2F0-4776-BB83-7222564D44DE}" type="presOf" srcId="{32295EDA-A839-446F-BE6D-F7A569848A9A}" destId="{27E706AE-E88D-4205-AA4F-FCA01091CE06}" srcOrd="0" destOrd="0" presId="urn:microsoft.com/office/officeart/2005/8/layout/hList1"/>
    <dgm:cxn modelId="{A978D6C4-E55B-4B2E-ACA3-14445C470CB0}" type="presOf" srcId="{977143FE-B032-42C9-B931-3FD5724209FE}" destId="{0F8F9C85-19F0-4EB9-9E62-1FDFB9103E76}" srcOrd="0" destOrd="0" presId="urn:microsoft.com/office/officeart/2005/8/layout/hList1"/>
    <dgm:cxn modelId="{B0EB52CB-8C63-4B8A-AD4B-79E0C248216F}" srcId="{32295EDA-A839-446F-BE6D-F7A569848A9A}" destId="{ACD8EC4D-65D2-4E85-ABF1-9EFC0D55A7F0}" srcOrd="0" destOrd="0" parTransId="{704D69FE-9D51-4B4C-A75D-B2839F537DD0}" sibTransId="{30E05760-8B72-4C47-8B11-A6A4E4E76080}"/>
    <dgm:cxn modelId="{33E15F03-D221-4123-A842-3E254825A8E0}" type="presOf" srcId="{4D7BF61F-0586-40BE-AA1C-4861E035FA8E}" destId="{3ECCF88A-364C-4F6E-BB84-ACCF5F1C4499}" srcOrd="0" destOrd="4" presId="urn:microsoft.com/office/officeart/2005/8/layout/hList1"/>
    <dgm:cxn modelId="{28CF52DD-9E6C-4421-85F7-923CD8B47410}" srcId="{977143FE-B032-42C9-B931-3FD5724209FE}" destId="{B4F53C5E-7AC4-4780-8AED-60ED23A3C37A}" srcOrd="2" destOrd="0" parTransId="{15258FB9-C64A-4D5E-B977-78869AB9A6D9}" sibTransId="{E80C5733-8A75-4564-A2B6-82CA87DD9823}"/>
    <dgm:cxn modelId="{045216CE-DDA4-4F94-88FE-274C85FC114C}" type="presOf" srcId="{B4F53C5E-7AC4-4780-8AED-60ED23A3C37A}" destId="{3ECCF88A-364C-4F6E-BB84-ACCF5F1C4499}" srcOrd="0" destOrd="2" presId="urn:microsoft.com/office/officeart/2005/8/layout/hList1"/>
    <dgm:cxn modelId="{FCC01B68-9106-46ED-AB18-12EF35BFA8B9}" type="presOf" srcId="{4A00488B-37F2-49AC-994D-F307B1234F31}" destId="{3ECCF88A-364C-4F6E-BB84-ACCF5F1C4499}" srcOrd="0" destOrd="1" presId="urn:microsoft.com/office/officeart/2005/8/layout/hList1"/>
    <dgm:cxn modelId="{D42EFFC4-3B73-4641-8B6D-553A4EB13011}" type="presOf" srcId="{DAF33865-74DC-4AC5-A05D-A1725E593438}" destId="{EF1B94D0-C687-4D91-9E29-A768DC266377}" srcOrd="0" destOrd="0" presId="urn:microsoft.com/office/officeart/2005/8/layout/hList1"/>
    <dgm:cxn modelId="{A7539BAA-387E-4DD2-B71C-5E96D8B167C3}" srcId="{977143FE-B032-42C9-B931-3FD5724209FE}" destId="{7428D3F7-A2A3-4531-9FDD-75A64E66CA07}" srcOrd="0" destOrd="0" parTransId="{06794873-08DC-48FE-82EB-D47995E65230}" sibTransId="{C75B3757-6CDF-4A75-9DD4-C612C813627D}"/>
    <dgm:cxn modelId="{48EFD21B-B60E-46D5-A03C-1C53BD6BAD0A}" srcId="{977143FE-B032-42C9-B931-3FD5724209FE}" destId="{4A00488B-37F2-49AC-994D-F307B1234F31}" srcOrd="1" destOrd="0" parTransId="{35D3A33A-8652-403B-9045-02F0C63E2F65}" sibTransId="{14BF565F-337B-4691-BABD-74B428AE9FD9}"/>
    <dgm:cxn modelId="{4BE03CAD-861F-4494-8B6A-A5B1E565222A}" type="presOf" srcId="{ACD8EC4D-65D2-4E85-ABF1-9EFC0D55A7F0}" destId="{A3DF036B-ED8A-464B-861A-9F919DE04B05}" srcOrd="0" destOrd="0" presId="urn:microsoft.com/office/officeart/2005/8/layout/hList1"/>
    <dgm:cxn modelId="{AEFA35A2-9ACC-41C4-A399-0FA07B06457B}" srcId="{DAF33865-74DC-4AC5-A05D-A1725E593438}" destId="{977143FE-B032-42C9-B931-3FD5724209FE}" srcOrd="1" destOrd="0" parTransId="{C713DAA9-0279-493C-B861-942EB507D1E3}" sibTransId="{F31CDE16-C555-46E0-BF64-42A05852B89A}"/>
    <dgm:cxn modelId="{5DCD54A1-AE6B-4E8F-9031-E2023D14939B}" srcId="{DAF33865-74DC-4AC5-A05D-A1725E593438}" destId="{32295EDA-A839-446F-BE6D-F7A569848A9A}" srcOrd="0" destOrd="0" parTransId="{59DB605C-0F98-4D92-98BB-7D578EF57C85}" sibTransId="{5CB04D30-D3AE-4997-A1CC-1AA29F2CEF7F}"/>
    <dgm:cxn modelId="{94928663-BF0F-4907-A401-EDC53D2141C0}" type="presParOf" srcId="{EF1B94D0-C687-4D91-9E29-A768DC266377}" destId="{031D4DD8-EF3F-4079-8EB5-AFC93F8F0713}" srcOrd="0" destOrd="0" presId="urn:microsoft.com/office/officeart/2005/8/layout/hList1"/>
    <dgm:cxn modelId="{C3F1D77E-2802-4341-9500-B3C5C5A8467B}" type="presParOf" srcId="{031D4DD8-EF3F-4079-8EB5-AFC93F8F0713}" destId="{27E706AE-E88D-4205-AA4F-FCA01091CE06}" srcOrd="0" destOrd="0" presId="urn:microsoft.com/office/officeart/2005/8/layout/hList1"/>
    <dgm:cxn modelId="{209383FE-87B6-4E42-B40A-CA3AFA2B2D8B}" type="presParOf" srcId="{031D4DD8-EF3F-4079-8EB5-AFC93F8F0713}" destId="{A3DF036B-ED8A-464B-861A-9F919DE04B05}" srcOrd="1" destOrd="0" presId="urn:microsoft.com/office/officeart/2005/8/layout/hList1"/>
    <dgm:cxn modelId="{E600A011-E011-4140-AC7D-F279AFC7AC62}" type="presParOf" srcId="{EF1B94D0-C687-4D91-9E29-A768DC266377}" destId="{1DCC7191-3F8A-4F27-B2A4-7827EF626BE5}" srcOrd="1" destOrd="0" presId="urn:microsoft.com/office/officeart/2005/8/layout/hList1"/>
    <dgm:cxn modelId="{2EC8EC64-9761-4150-809B-394E6C2B7538}" type="presParOf" srcId="{EF1B94D0-C687-4D91-9E29-A768DC266377}" destId="{D98C857E-967E-45E7-A006-F719BBBB0D4E}" srcOrd="2" destOrd="0" presId="urn:microsoft.com/office/officeart/2005/8/layout/hList1"/>
    <dgm:cxn modelId="{79EC2CEB-DD7B-48ED-9A39-2854F3992D89}" type="presParOf" srcId="{D98C857E-967E-45E7-A006-F719BBBB0D4E}" destId="{0F8F9C85-19F0-4EB9-9E62-1FDFB9103E76}" srcOrd="0" destOrd="0" presId="urn:microsoft.com/office/officeart/2005/8/layout/hList1"/>
    <dgm:cxn modelId="{E02A956D-B4D4-4A6E-BB1F-6934CF3E15A7}" type="presParOf" srcId="{D98C857E-967E-45E7-A006-F719BBBB0D4E}" destId="{3ECCF88A-364C-4F6E-BB84-ACCF5F1C44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F33865-74DC-4AC5-A05D-A1725E59343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32295EDA-A839-446F-BE6D-F7A569848A9A}">
      <dgm:prSet phldrT="[Texto]" custT="1"/>
      <dgm:spPr/>
      <dgm:t>
        <a:bodyPr/>
        <a:lstStyle/>
        <a:p>
          <a:r>
            <a:rPr lang="es-PE" sz="1600" b="1" dirty="0" smtClean="0">
              <a:solidFill>
                <a:schemeClr val="tx1"/>
              </a:solidFill>
            </a:rPr>
            <a:t>Análisis de Gestión</a:t>
          </a:r>
          <a:endParaRPr lang="es-ES" sz="1600" b="1" dirty="0">
            <a:solidFill>
              <a:schemeClr val="tx1"/>
            </a:solidFill>
          </a:endParaRPr>
        </a:p>
      </dgm:t>
    </dgm:pt>
    <dgm:pt modelId="{59DB605C-0F98-4D92-98BB-7D578EF57C85}" type="parTrans" cxnId="{5DCD54A1-AE6B-4E8F-9031-E2023D14939B}">
      <dgm:prSet/>
      <dgm:spPr/>
      <dgm:t>
        <a:bodyPr/>
        <a:lstStyle/>
        <a:p>
          <a:endParaRPr lang="es-ES" sz="1200"/>
        </a:p>
      </dgm:t>
    </dgm:pt>
    <dgm:pt modelId="{5CB04D30-D3AE-4997-A1CC-1AA29F2CEF7F}" type="sibTrans" cxnId="{5DCD54A1-AE6B-4E8F-9031-E2023D14939B}">
      <dgm:prSet/>
      <dgm:spPr/>
      <dgm:t>
        <a:bodyPr/>
        <a:lstStyle/>
        <a:p>
          <a:endParaRPr lang="es-ES" sz="1200"/>
        </a:p>
      </dgm:t>
    </dgm:pt>
    <dgm:pt modelId="{ACD8EC4D-65D2-4E85-ABF1-9EFC0D55A7F0}">
      <dgm:prSet phldrT="[Texto]" custT="1"/>
      <dgm:spPr/>
      <dgm:t>
        <a:bodyPr/>
        <a:lstStyle/>
        <a:p>
          <a:pPr algn="just"/>
          <a:r>
            <a:rPr lang="es-PE" sz="1600" dirty="0" smtClean="0"/>
            <a:t>Planeamiento estratégico,</a:t>
          </a:r>
          <a:endParaRPr lang="es-ES" sz="1600" dirty="0"/>
        </a:p>
      </dgm:t>
    </dgm:pt>
    <dgm:pt modelId="{704D69FE-9D51-4B4C-A75D-B2839F537DD0}" type="parTrans" cxnId="{B0EB52CB-8C63-4B8A-AD4B-79E0C248216F}">
      <dgm:prSet/>
      <dgm:spPr/>
      <dgm:t>
        <a:bodyPr/>
        <a:lstStyle/>
        <a:p>
          <a:endParaRPr lang="es-ES" sz="1200"/>
        </a:p>
      </dgm:t>
    </dgm:pt>
    <dgm:pt modelId="{30E05760-8B72-4C47-8B11-A6A4E4E76080}" type="sibTrans" cxnId="{B0EB52CB-8C63-4B8A-AD4B-79E0C248216F}">
      <dgm:prSet/>
      <dgm:spPr/>
      <dgm:t>
        <a:bodyPr/>
        <a:lstStyle/>
        <a:p>
          <a:endParaRPr lang="es-ES" sz="1200"/>
        </a:p>
      </dgm:t>
    </dgm:pt>
    <dgm:pt modelId="{977143FE-B032-42C9-B931-3FD5724209FE}">
      <dgm:prSet phldrT="[Texto]" custT="1"/>
      <dgm:spPr/>
      <dgm:t>
        <a:bodyPr/>
        <a:lstStyle/>
        <a:p>
          <a:r>
            <a:rPr lang="es-PE" sz="1600" b="1" dirty="0" smtClean="0">
              <a:solidFill>
                <a:schemeClr val="tx1"/>
              </a:solidFill>
            </a:rPr>
            <a:t>Análisis  Financiero</a:t>
          </a:r>
          <a:endParaRPr lang="es-ES" sz="1600" b="1" dirty="0">
            <a:solidFill>
              <a:schemeClr val="tx1"/>
            </a:solidFill>
          </a:endParaRPr>
        </a:p>
      </dgm:t>
    </dgm:pt>
    <dgm:pt modelId="{C713DAA9-0279-493C-B861-942EB507D1E3}" type="parTrans" cxnId="{AEFA35A2-9ACC-41C4-A399-0FA07B06457B}">
      <dgm:prSet/>
      <dgm:spPr/>
      <dgm:t>
        <a:bodyPr/>
        <a:lstStyle/>
        <a:p>
          <a:endParaRPr lang="es-ES" sz="1200"/>
        </a:p>
      </dgm:t>
    </dgm:pt>
    <dgm:pt modelId="{F31CDE16-C555-46E0-BF64-42A05852B89A}" type="sibTrans" cxnId="{AEFA35A2-9ACC-41C4-A399-0FA07B06457B}">
      <dgm:prSet/>
      <dgm:spPr/>
      <dgm:t>
        <a:bodyPr/>
        <a:lstStyle/>
        <a:p>
          <a:endParaRPr lang="es-ES" sz="1200"/>
        </a:p>
      </dgm:t>
    </dgm:pt>
    <dgm:pt modelId="{7428D3F7-A2A3-4531-9FDD-75A64E66CA07}">
      <dgm:prSet phldrT="[Texto]" custT="1"/>
      <dgm:spPr/>
      <dgm:t>
        <a:bodyPr/>
        <a:lstStyle/>
        <a:p>
          <a:pPr algn="just"/>
          <a:r>
            <a:rPr lang="es-PE" sz="1500" dirty="0" smtClean="0"/>
            <a:t>Capital,</a:t>
          </a:r>
          <a:endParaRPr lang="es-ES" sz="1500" dirty="0"/>
        </a:p>
      </dgm:t>
    </dgm:pt>
    <dgm:pt modelId="{06794873-08DC-48FE-82EB-D47995E65230}" type="parTrans" cxnId="{A7539BAA-387E-4DD2-B71C-5E96D8B167C3}">
      <dgm:prSet/>
      <dgm:spPr/>
      <dgm:t>
        <a:bodyPr/>
        <a:lstStyle/>
        <a:p>
          <a:endParaRPr lang="es-ES" sz="1200"/>
        </a:p>
      </dgm:t>
    </dgm:pt>
    <dgm:pt modelId="{C75B3757-6CDF-4A75-9DD4-C612C813627D}" type="sibTrans" cxnId="{A7539BAA-387E-4DD2-B71C-5E96D8B167C3}">
      <dgm:prSet/>
      <dgm:spPr/>
      <dgm:t>
        <a:bodyPr/>
        <a:lstStyle/>
        <a:p>
          <a:endParaRPr lang="es-ES" sz="1200"/>
        </a:p>
      </dgm:t>
    </dgm:pt>
    <dgm:pt modelId="{4D7BF61F-0586-40BE-AA1C-4861E035FA8E}">
      <dgm:prSet phldrT="[Texto]" custT="1"/>
      <dgm:spPr/>
      <dgm:t>
        <a:bodyPr/>
        <a:lstStyle/>
        <a:p>
          <a:pPr algn="just"/>
          <a:endParaRPr lang="es-ES" sz="1500" dirty="0"/>
        </a:p>
      </dgm:t>
    </dgm:pt>
    <dgm:pt modelId="{15F63378-CEE2-4313-ACF7-7261E6E569FA}" type="parTrans" cxnId="{4E1120B2-260B-486F-859E-3DA569F61A38}">
      <dgm:prSet/>
      <dgm:spPr/>
      <dgm:t>
        <a:bodyPr/>
        <a:lstStyle/>
        <a:p>
          <a:endParaRPr lang="es-ES"/>
        </a:p>
      </dgm:t>
    </dgm:pt>
    <dgm:pt modelId="{9A83690A-D733-4F0C-9AF1-D547B283FDB1}" type="sibTrans" cxnId="{4E1120B2-260B-486F-859E-3DA569F61A38}">
      <dgm:prSet/>
      <dgm:spPr/>
      <dgm:t>
        <a:bodyPr/>
        <a:lstStyle/>
        <a:p>
          <a:endParaRPr lang="es-ES"/>
        </a:p>
      </dgm:t>
    </dgm:pt>
    <dgm:pt modelId="{D7CCEFF6-E37B-4506-9945-9F636B1FF967}">
      <dgm:prSet phldrT="[Texto]" custT="1"/>
      <dgm:spPr/>
      <dgm:t>
        <a:bodyPr/>
        <a:lstStyle/>
        <a:p>
          <a:pPr algn="just"/>
          <a:endParaRPr lang="es-ES" sz="1600" dirty="0"/>
        </a:p>
      </dgm:t>
    </dgm:pt>
    <dgm:pt modelId="{0BCBF6A2-4D25-41B1-A789-51EEE620B6F6}" type="parTrans" cxnId="{149F3317-31AE-4B82-A4A1-DBE0FC82F252}">
      <dgm:prSet/>
      <dgm:spPr/>
      <dgm:t>
        <a:bodyPr/>
        <a:lstStyle/>
        <a:p>
          <a:endParaRPr lang="es-ES"/>
        </a:p>
      </dgm:t>
    </dgm:pt>
    <dgm:pt modelId="{94785BE7-36F5-4AF7-9EAB-E0D69504149A}" type="sibTrans" cxnId="{149F3317-31AE-4B82-A4A1-DBE0FC82F252}">
      <dgm:prSet/>
      <dgm:spPr/>
      <dgm:t>
        <a:bodyPr/>
        <a:lstStyle/>
        <a:p>
          <a:endParaRPr lang="es-ES"/>
        </a:p>
      </dgm:t>
    </dgm:pt>
    <dgm:pt modelId="{043C3A0C-AAC4-4EA0-8B21-C2B6D88D7259}">
      <dgm:prSet phldrT="[Texto]" custT="1"/>
      <dgm:spPr/>
      <dgm:t>
        <a:bodyPr/>
        <a:lstStyle/>
        <a:p>
          <a:pPr algn="just"/>
          <a:r>
            <a:rPr lang="es-PE" sz="1600" dirty="0" smtClean="0"/>
            <a:t>Organización,</a:t>
          </a:r>
          <a:endParaRPr lang="es-ES" sz="1600" dirty="0"/>
        </a:p>
      </dgm:t>
    </dgm:pt>
    <dgm:pt modelId="{621E6C9C-D05A-4F42-8B98-399A077C0D20}" type="parTrans" cxnId="{7AC41A85-F87B-46C8-86B6-493C5DEEEC24}">
      <dgm:prSet/>
      <dgm:spPr/>
      <dgm:t>
        <a:bodyPr/>
        <a:lstStyle/>
        <a:p>
          <a:endParaRPr lang="es-ES"/>
        </a:p>
      </dgm:t>
    </dgm:pt>
    <dgm:pt modelId="{BA957AF9-604B-439B-B729-37C7F8E257AF}" type="sibTrans" cxnId="{7AC41A85-F87B-46C8-86B6-493C5DEEEC24}">
      <dgm:prSet/>
      <dgm:spPr/>
      <dgm:t>
        <a:bodyPr/>
        <a:lstStyle/>
        <a:p>
          <a:endParaRPr lang="es-ES"/>
        </a:p>
      </dgm:t>
    </dgm:pt>
    <dgm:pt modelId="{39719119-4B38-4D6E-9D40-93A553A79480}">
      <dgm:prSet phldrT="[Texto]" custT="1"/>
      <dgm:spPr/>
      <dgm:t>
        <a:bodyPr/>
        <a:lstStyle/>
        <a:p>
          <a:pPr algn="just"/>
          <a:r>
            <a:rPr lang="es-PE" sz="1600" dirty="0" smtClean="0"/>
            <a:t>Políticas y procedimientos generales,</a:t>
          </a:r>
          <a:endParaRPr lang="es-ES" sz="1600" dirty="0"/>
        </a:p>
      </dgm:t>
    </dgm:pt>
    <dgm:pt modelId="{5905E66D-E8ED-4D33-9008-3D59A0BF286D}" type="parTrans" cxnId="{3845C546-CBA4-4F06-B44B-3B42A6728D6A}">
      <dgm:prSet/>
      <dgm:spPr/>
      <dgm:t>
        <a:bodyPr/>
        <a:lstStyle/>
        <a:p>
          <a:endParaRPr lang="es-ES"/>
        </a:p>
      </dgm:t>
    </dgm:pt>
    <dgm:pt modelId="{F699BE67-C838-4FBF-A8F6-7929AEFEDCF7}" type="sibTrans" cxnId="{3845C546-CBA4-4F06-B44B-3B42A6728D6A}">
      <dgm:prSet/>
      <dgm:spPr/>
      <dgm:t>
        <a:bodyPr/>
        <a:lstStyle/>
        <a:p>
          <a:endParaRPr lang="es-ES"/>
        </a:p>
      </dgm:t>
    </dgm:pt>
    <dgm:pt modelId="{8E6F4221-D7A1-41CA-AA68-6D2D6A84B59F}">
      <dgm:prSet phldrT="[Texto]" custT="1"/>
      <dgm:spPr/>
      <dgm:t>
        <a:bodyPr/>
        <a:lstStyle/>
        <a:p>
          <a:pPr algn="just"/>
          <a:endParaRPr lang="es-ES" sz="1600" dirty="0"/>
        </a:p>
      </dgm:t>
    </dgm:pt>
    <dgm:pt modelId="{11B60D60-BE3C-42C4-9F9E-C73CAC3C264B}" type="parTrans" cxnId="{1E1F5218-227F-4E3A-ADFF-3640CE498F0B}">
      <dgm:prSet/>
      <dgm:spPr/>
      <dgm:t>
        <a:bodyPr/>
        <a:lstStyle/>
        <a:p>
          <a:endParaRPr lang="es-ES"/>
        </a:p>
      </dgm:t>
    </dgm:pt>
    <dgm:pt modelId="{8376270E-22E3-4649-AAFF-2575A0A0ADF0}" type="sibTrans" cxnId="{1E1F5218-227F-4E3A-ADFF-3640CE498F0B}">
      <dgm:prSet/>
      <dgm:spPr/>
      <dgm:t>
        <a:bodyPr/>
        <a:lstStyle/>
        <a:p>
          <a:endParaRPr lang="es-ES"/>
        </a:p>
      </dgm:t>
    </dgm:pt>
    <dgm:pt modelId="{51B91AA1-BD42-4E51-B066-5D5571B468C5}">
      <dgm:prSet phldrT="[Texto]" custT="1"/>
      <dgm:spPr/>
      <dgm:t>
        <a:bodyPr/>
        <a:lstStyle/>
        <a:p>
          <a:pPr algn="just"/>
          <a:r>
            <a:rPr lang="es-PE" sz="1600" dirty="0" smtClean="0"/>
            <a:t>Grupo económico.</a:t>
          </a:r>
          <a:endParaRPr lang="es-ES" sz="1600" dirty="0"/>
        </a:p>
      </dgm:t>
    </dgm:pt>
    <dgm:pt modelId="{9BFA7678-9740-42E0-AC77-7E9BD7C25985}" type="parTrans" cxnId="{D456437B-A56A-4A79-BC21-51D1360F8800}">
      <dgm:prSet/>
      <dgm:spPr/>
      <dgm:t>
        <a:bodyPr/>
        <a:lstStyle/>
        <a:p>
          <a:endParaRPr lang="es-ES"/>
        </a:p>
      </dgm:t>
    </dgm:pt>
    <dgm:pt modelId="{3C9679D5-8D2C-42EB-9E01-20AFF6FF3240}" type="sibTrans" cxnId="{D456437B-A56A-4A79-BC21-51D1360F8800}">
      <dgm:prSet/>
      <dgm:spPr/>
      <dgm:t>
        <a:bodyPr/>
        <a:lstStyle/>
        <a:p>
          <a:endParaRPr lang="es-ES"/>
        </a:p>
      </dgm:t>
    </dgm:pt>
    <dgm:pt modelId="{F2D69043-6AFE-4FA7-9587-149CC59C4DC3}">
      <dgm:prSet phldrT="[Texto]" custT="1"/>
      <dgm:spPr/>
      <dgm:t>
        <a:bodyPr/>
        <a:lstStyle/>
        <a:p>
          <a:pPr algn="just"/>
          <a:endParaRPr lang="es-ES" sz="1600" dirty="0"/>
        </a:p>
      </dgm:t>
    </dgm:pt>
    <dgm:pt modelId="{E297E8D0-C943-4DF9-83A7-E667FC6CBEF2}" type="parTrans" cxnId="{E19407CF-2607-4049-8AD7-B55901C73DB9}">
      <dgm:prSet/>
      <dgm:spPr/>
      <dgm:t>
        <a:bodyPr/>
        <a:lstStyle/>
        <a:p>
          <a:endParaRPr lang="es-ES"/>
        </a:p>
      </dgm:t>
    </dgm:pt>
    <dgm:pt modelId="{CBA700C0-DB4F-487D-BC9E-759B7A2D0F18}" type="sibTrans" cxnId="{E19407CF-2607-4049-8AD7-B55901C73DB9}">
      <dgm:prSet/>
      <dgm:spPr/>
      <dgm:t>
        <a:bodyPr/>
        <a:lstStyle/>
        <a:p>
          <a:endParaRPr lang="es-ES"/>
        </a:p>
      </dgm:t>
    </dgm:pt>
    <dgm:pt modelId="{DB8A5D34-51F1-4175-877C-F518567906DE}">
      <dgm:prSet phldrT="[Texto]" custT="1"/>
      <dgm:spPr/>
      <dgm:t>
        <a:bodyPr/>
        <a:lstStyle/>
        <a:p>
          <a:pPr algn="just"/>
          <a:r>
            <a:rPr lang="es-PE" sz="1500" dirty="0" smtClean="0"/>
            <a:t>Proyecciones financieras,</a:t>
          </a:r>
          <a:endParaRPr lang="es-ES" sz="1500" dirty="0"/>
        </a:p>
      </dgm:t>
    </dgm:pt>
    <dgm:pt modelId="{00D659CA-B9C4-404C-AD79-F3306F78A4C4}" type="parTrans" cxnId="{DCC9DEA6-ADFB-41DB-A78E-ACEB444A45B1}">
      <dgm:prSet/>
      <dgm:spPr/>
      <dgm:t>
        <a:bodyPr/>
        <a:lstStyle/>
        <a:p>
          <a:endParaRPr lang="es-ES"/>
        </a:p>
      </dgm:t>
    </dgm:pt>
    <dgm:pt modelId="{28DB4B80-3C41-47D1-A8B8-3B687A86FA4C}" type="sibTrans" cxnId="{DCC9DEA6-ADFB-41DB-A78E-ACEB444A45B1}">
      <dgm:prSet/>
      <dgm:spPr/>
      <dgm:t>
        <a:bodyPr/>
        <a:lstStyle/>
        <a:p>
          <a:endParaRPr lang="es-ES"/>
        </a:p>
      </dgm:t>
    </dgm:pt>
    <dgm:pt modelId="{1A9040E9-EB36-414B-8D97-DD66964A51D4}">
      <dgm:prSet phldrT="[Texto]" custT="1"/>
      <dgm:spPr/>
      <dgm:t>
        <a:bodyPr/>
        <a:lstStyle/>
        <a:p>
          <a:pPr algn="just"/>
          <a:r>
            <a:rPr lang="es-PE" sz="1500" dirty="0" smtClean="0"/>
            <a:t>Supuestos de las proyecciones,</a:t>
          </a:r>
          <a:endParaRPr lang="es-ES" sz="1500" dirty="0"/>
        </a:p>
      </dgm:t>
    </dgm:pt>
    <dgm:pt modelId="{E04ABB4B-5988-4161-AF20-BCCF29F587BD}" type="parTrans" cxnId="{361CEDB0-2145-47AA-80F5-5B268E982E2B}">
      <dgm:prSet/>
      <dgm:spPr/>
      <dgm:t>
        <a:bodyPr/>
        <a:lstStyle/>
        <a:p>
          <a:endParaRPr lang="es-ES"/>
        </a:p>
      </dgm:t>
    </dgm:pt>
    <dgm:pt modelId="{A8F70CBD-8B04-4E50-B339-26F719417FA8}" type="sibTrans" cxnId="{361CEDB0-2145-47AA-80F5-5B268E982E2B}">
      <dgm:prSet/>
      <dgm:spPr/>
      <dgm:t>
        <a:bodyPr/>
        <a:lstStyle/>
        <a:p>
          <a:endParaRPr lang="es-ES"/>
        </a:p>
      </dgm:t>
    </dgm:pt>
    <dgm:pt modelId="{208EE547-F1D4-4894-994A-D9D838161999}">
      <dgm:prSet phldrT="[Texto]" custT="1"/>
      <dgm:spPr/>
      <dgm:t>
        <a:bodyPr/>
        <a:lstStyle/>
        <a:p>
          <a:pPr algn="just"/>
          <a:r>
            <a:rPr lang="es-PE" sz="1500" dirty="0" smtClean="0"/>
            <a:t>Compañías de seguros:</a:t>
          </a:r>
          <a:endParaRPr lang="es-ES" sz="1500" dirty="0"/>
        </a:p>
      </dgm:t>
    </dgm:pt>
    <dgm:pt modelId="{7ED2C17F-C661-4EBF-BB57-E139A2F788B9}" type="parTrans" cxnId="{989B191A-1871-445A-9DDC-A2CEB62AD643}">
      <dgm:prSet/>
      <dgm:spPr/>
      <dgm:t>
        <a:bodyPr/>
        <a:lstStyle/>
        <a:p>
          <a:endParaRPr lang="es-ES"/>
        </a:p>
      </dgm:t>
    </dgm:pt>
    <dgm:pt modelId="{DBC86E2E-7A99-48FD-A51D-1FE4DE37C276}" type="sibTrans" cxnId="{989B191A-1871-445A-9DDC-A2CEB62AD643}">
      <dgm:prSet/>
      <dgm:spPr/>
      <dgm:t>
        <a:bodyPr/>
        <a:lstStyle/>
        <a:p>
          <a:endParaRPr lang="es-ES"/>
        </a:p>
      </dgm:t>
    </dgm:pt>
    <dgm:pt modelId="{40FA663B-666C-43C4-A055-5DDBA0D8C482}">
      <dgm:prSet phldrT="[Texto]" custT="1"/>
      <dgm:spPr/>
      <dgm:t>
        <a:bodyPr/>
        <a:lstStyle/>
        <a:p>
          <a:pPr algn="just"/>
          <a:r>
            <a:rPr lang="es-PE" sz="1500" dirty="0" smtClean="0"/>
            <a:t>Proyección de la cartera de pólizas por producto,</a:t>
          </a:r>
          <a:endParaRPr lang="es-ES" sz="1500" dirty="0"/>
        </a:p>
      </dgm:t>
    </dgm:pt>
    <dgm:pt modelId="{C764E0EB-F85E-4EB5-A66A-95EC25F0E8B6}" type="parTrans" cxnId="{21378CAB-B4C1-4E81-B31C-ABEE2891B622}">
      <dgm:prSet/>
      <dgm:spPr/>
      <dgm:t>
        <a:bodyPr/>
        <a:lstStyle/>
        <a:p>
          <a:endParaRPr lang="es-ES"/>
        </a:p>
      </dgm:t>
    </dgm:pt>
    <dgm:pt modelId="{9B46FCEE-B1FB-46BB-BB8E-5818D60A26F7}" type="sibTrans" cxnId="{21378CAB-B4C1-4E81-B31C-ABEE2891B622}">
      <dgm:prSet/>
      <dgm:spPr/>
      <dgm:t>
        <a:bodyPr/>
        <a:lstStyle/>
        <a:p>
          <a:endParaRPr lang="es-ES"/>
        </a:p>
      </dgm:t>
    </dgm:pt>
    <dgm:pt modelId="{529858ED-DB02-4AAC-90E6-8886AC0B0494}">
      <dgm:prSet phldrT="[Texto]" custT="1"/>
      <dgm:spPr/>
      <dgm:t>
        <a:bodyPr/>
        <a:lstStyle/>
        <a:p>
          <a:pPr algn="just"/>
          <a:r>
            <a:rPr lang="es-PE" sz="1500" dirty="0" smtClean="0"/>
            <a:t>Proyección de capital e indicadores de solvencia,</a:t>
          </a:r>
          <a:endParaRPr lang="es-ES" sz="1500" dirty="0"/>
        </a:p>
      </dgm:t>
    </dgm:pt>
    <dgm:pt modelId="{FD70BEA8-C727-4A20-98A4-37034AEBA723}" type="parTrans" cxnId="{C2DF80D6-04CD-4EB8-8385-EB502FD63D83}">
      <dgm:prSet/>
      <dgm:spPr/>
      <dgm:t>
        <a:bodyPr/>
        <a:lstStyle/>
        <a:p>
          <a:endParaRPr lang="es-ES"/>
        </a:p>
      </dgm:t>
    </dgm:pt>
    <dgm:pt modelId="{4D0F9350-F60B-4CAD-86E5-9716070D1C96}" type="sibTrans" cxnId="{C2DF80D6-04CD-4EB8-8385-EB502FD63D83}">
      <dgm:prSet/>
      <dgm:spPr/>
      <dgm:t>
        <a:bodyPr/>
        <a:lstStyle/>
        <a:p>
          <a:endParaRPr lang="es-ES"/>
        </a:p>
      </dgm:t>
    </dgm:pt>
    <dgm:pt modelId="{DE95C5E7-C6D7-4D64-9908-E152CCFD388C}">
      <dgm:prSet phldrT="[Texto]" custT="1"/>
      <dgm:spPr/>
      <dgm:t>
        <a:bodyPr/>
        <a:lstStyle/>
        <a:p>
          <a:pPr algn="just"/>
          <a:r>
            <a:rPr lang="es-PE" sz="1500" dirty="0" smtClean="0"/>
            <a:t>Especificación de supuestos financieros,</a:t>
          </a:r>
          <a:endParaRPr lang="es-ES" sz="1500" dirty="0"/>
        </a:p>
      </dgm:t>
    </dgm:pt>
    <dgm:pt modelId="{19DFEBE4-865F-4003-BDB8-3D0429328CCD}" type="parTrans" cxnId="{C9CD606A-7408-4A84-891B-3C54B2D2EDD2}">
      <dgm:prSet/>
      <dgm:spPr/>
      <dgm:t>
        <a:bodyPr/>
        <a:lstStyle/>
        <a:p>
          <a:endParaRPr lang="es-ES"/>
        </a:p>
      </dgm:t>
    </dgm:pt>
    <dgm:pt modelId="{2AE229D6-0072-400D-ABB2-97C830D280E8}" type="sibTrans" cxnId="{C9CD606A-7408-4A84-891B-3C54B2D2EDD2}">
      <dgm:prSet/>
      <dgm:spPr/>
      <dgm:t>
        <a:bodyPr/>
        <a:lstStyle/>
        <a:p>
          <a:endParaRPr lang="es-ES"/>
        </a:p>
      </dgm:t>
    </dgm:pt>
    <dgm:pt modelId="{7805BB58-00AC-48D9-A1A7-E311BCFE2B09}">
      <dgm:prSet phldrT="[Texto]" custT="1"/>
      <dgm:spPr/>
      <dgm:t>
        <a:bodyPr/>
        <a:lstStyle/>
        <a:p>
          <a:pPr algn="just"/>
          <a:r>
            <a:rPr lang="es-PE" sz="1500" dirty="0" smtClean="0"/>
            <a:t>Proyección de producción, siniestralidad, RT por producto.</a:t>
          </a:r>
          <a:endParaRPr lang="es-ES" sz="1500" dirty="0"/>
        </a:p>
      </dgm:t>
    </dgm:pt>
    <dgm:pt modelId="{6A0E672B-5E3E-4A1B-BD9D-FA13A39832E6}" type="parTrans" cxnId="{75862CE1-12BE-41AC-8C21-FAFB254F1E8D}">
      <dgm:prSet/>
      <dgm:spPr/>
      <dgm:t>
        <a:bodyPr/>
        <a:lstStyle/>
        <a:p>
          <a:endParaRPr lang="es-ES"/>
        </a:p>
      </dgm:t>
    </dgm:pt>
    <dgm:pt modelId="{3489EC29-787F-49F2-8C67-434FD10D6FC4}" type="sibTrans" cxnId="{75862CE1-12BE-41AC-8C21-FAFB254F1E8D}">
      <dgm:prSet/>
      <dgm:spPr/>
      <dgm:t>
        <a:bodyPr/>
        <a:lstStyle/>
        <a:p>
          <a:endParaRPr lang="es-ES"/>
        </a:p>
      </dgm:t>
    </dgm:pt>
    <dgm:pt modelId="{998182B4-3C6A-43DA-A121-B1A88B5BA44C}">
      <dgm:prSet phldrT="[Texto]" custT="1"/>
      <dgm:spPr/>
      <dgm:t>
        <a:bodyPr/>
        <a:lstStyle/>
        <a:p>
          <a:pPr algn="just"/>
          <a:r>
            <a:rPr lang="es-PE" sz="1500" dirty="0" smtClean="0"/>
            <a:t>Presentación de información financiera.</a:t>
          </a:r>
          <a:endParaRPr lang="es-ES" sz="1500" dirty="0"/>
        </a:p>
      </dgm:t>
    </dgm:pt>
    <dgm:pt modelId="{2D16DD31-1DAE-4C6C-83A6-BD4F63A80897}" type="parTrans" cxnId="{8FE032C8-641B-44F0-86D2-6F1CEC15DDD4}">
      <dgm:prSet/>
      <dgm:spPr/>
      <dgm:t>
        <a:bodyPr/>
        <a:lstStyle/>
        <a:p>
          <a:endParaRPr lang="es-ES"/>
        </a:p>
      </dgm:t>
    </dgm:pt>
    <dgm:pt modelId="{68F45D9B-F23B-4D20-9EE6-6D74EE007FDE}" type="sibTrans" cxnId="{8FE032C8-641B-44F0-86D2-6F1CEC15DDD4}">
      <dgm:prSet/>
      <dgm:spPr/>
      <dgm:t>
        <a:bodyPr/>
        <a:lstStyle/>
        <a:p>
          <a:endParaRPr lang="es-ES"/>
        </a:p>
      </dgm:t>
    </dgm:pt>
    <dgm:pt modelId="{EF1B94D0-C687-4D91-9E29-A768DC266377}" type="pres">
      <dgm:prSet presAssocID="{DAF33865-74DC-4AC5-A05D-A1725E593438}" presName="Name0" presStyleCnt="0">
        <dgm:presLayoutVars>
          <dgm:dir/>
          <dgm:animLvl val="lvl"/>
          <dgm:resizeHandles val="exact"/>
        </dgm:presLayoutVars>
      </dgm:prSet>
      <dgm:spPr/>
      <dgm:t>
        <a:bodyPr/>
        <a:lstStyle/>
        <a:p>
          <a:endParaRPr lang="es-PE"/>
        </a:p>
      </dgm:t>
    </dgm:pt>
    <dgm:pt modelId="{031D4DD8-EF3F-4079-8EB5-AFC93F8F0713}" type="pres">
      <dgm:prSet presAssocID="{32295EDA-A839-446F-BE6D-F7A569848A9A}" presName="composite" presStyleCnt="0"/>
      <dgm:spPr/>
    </dgm:pt>
    <dgm:pt modelId="{27E706AE-E88D-4205-AA4F-FCA01091CE06}" type="pres">
      <dgm:prSet presAssocID="{32295EDA-A839-446F-BE6D-F7A569848A9A}" presName="parTx" presStyleLbl="alignNode1" presStyleIdx="0" presStyleCnt="2">
        <dgm:presLayoutVars>
          <dgm:chMax val="0"/>
          <dgm:chPref val="0"/>
          <dgm:bulletEnabled val="1"/>
        </dgm:presLayoutVars>
      </dgm:prSet>
      <dgm:spPr/>
      <dgm:t>
        <a:bodyPr/>
        <a:lstStyle/>
        <a:p>
          <a:endParaRPr lang="es-ES"/>
        </a:p>
      </dgm:t>
    </dgm:pt>
    <dgm:pt modelId="{A3DF036B-ED8A-464B-861A-9F919DE04B05}" type="pres">
      <dgm:prSet presAssocID="{32295EDA-A839-446F-BE6D-F7A569848A9A}" presName="desTx" presStyleLbl="alignAccFollowNode1" presStyleIdx="0" presStyleCnt="2">
        <dgm:presLayoutVars>
          <dgm:bulletEnabled val="1"/>
        </dgm:presLayoutVars>
      </dgm:prSet>
      <dgm:spPr/>
      <dgm:t>
        <a:bodyPr/>
        <a:lstStyle/>
        <a:p>
          <a:endParaRPr lang="es-ES"/>
        </a:p>
      </dgm:t>
    </dgm:pt>
    <dgm:pt modelId="{1DCC7191-3F8A-4F27-B2A4-7827EF626BE5}" type="pres">
      <dgm:prSet presAssocID="{5CB04D30-D3AE-4997-A1CC-1AA29F2CEF7F}" presName="space" presStyleCnt="0"/>
      <dgm:spPr/>
    </dgm:pt>
    <dgm:pt modelId="{D98C857E-967E-45E7-A006-F719BBBB0D4E}" type="pres">
      <dgm:prSet presAssocID="{977143FE-B032-42C9-B931-3FD5724209FE}" presName="composite" presStyleCnt="0"/>
      <dgm:spPr/>
    </dgm:pt>
    <dgm:pt modelId="{0F8F9C85-19F0-4EB9-9E62-1FDFB9103E76}" type="pres">
      <dgm:prSet presAssocID="{977143FE-B032-42C9-B931-3FD5724209FE}" presName="parTx" presStyleLbl="alignNode1" presStyleIdx="1" presStyleCnt="2">
        <dgm:presLayoutVars>
          <dgm:chMax val="0"/>
          <dgm:chPref val="0"/>
          <dgm:bulletEnabled val="1"/>
        </dgm:presLayoutVars>
      </dgm:prSet>
      <dgm:spPr/>
      <dgm:t>
        <a:bodyPr/>
        <a:lstStyle/>
        <a:p>
          <a:endParaRPr lang="es-ES"/>
        </a:p>
      </dgm:t>
    </dgm:pt>
    <dgm:pt modelId="{3ECCF88A-364C-4F6E-BB84-ACCF5F1C4499}" type="pres">
      <dgm:prSet presAssocID="{977143FE-B032-42C9-B931-3FD5724209FE}" presName="desTx" presStyleLbl="alignAccFollowNode1" presStyleIdx="1" presStyleCnt="2">
        <dgm:presLayoutVars>
          <dgm:bulletEnabled val="1"/>
        </dgm:presLayoutVars>
      </dgm:prSet>
      <dgm:spPr/>
      <dgm:t>
        <a:bodyPr/>
        <a:lstStyle/>
        <a:p>
          <a:endParaRPr lang="es-ES"/>
        </a:p>
      </dgm:t>
    </dgm:pt>
  </dgm:ptLst>
  <dgm:cxnLst>
    <dgm:cxn modelId="{DCC9DEA6-ADFB-41DB-A78E-ACEB444A45B1}" srcId="{977143FE-B032-42C9-B931-3FD5724209FE}" destId="{DB8A5D34-51F1-4175-877C-F518567906DE}" srcOrd="1" destOrd="0" parTransId="{00D659CA-B9C4-404C-AD79-F3306F78A4C4}" sibTransId="{28DB4B80-3C41-47D1-A8B8-3B687A86FA4C}"/>
    <dgm:cxn modelId="{9F4A5F21-3F3E-4E3C-976F-1AF7F893431E}" type="presOf" srcId="{D7CCEFF6-E37B-4506-9945-9F636B1FF967}" destId="{A3DF036B-ED8A-464B-861A-9F919DE04B05}" srcOrd="0" destOrd="6" presId="urn:microsoft.com/office/officeart/2005/8/layout/hList1"/>
    <dgm:cxn modelId="{6A02343D-84C7-4368-A494-2CDB9F832912}" type="presOf" srcId="{ACD8EC4D-65D2-4E85-ABF1-9EFC0D55A7F0}" destId="{A3DF036B-ED8A-464B-861A-9F919DE04B05}" srcOrd="0" destOrd="0" presId="urn:microsoft.com/office/officeart/2005/8/layout/hList1"/>
    <dgm:cxn modelId="{69FA75CB-AB60-4C0F-94A3-9C3BADDBCDDC}" type="presOf" srcId="{7428D3F7-A2A3-4531-9FDD-75A64E66CA07}" destId="{3ECCF88A-364C-4F6E-BB84-ACCF5F1C4499}" srcOrd="0" destOrd="0" presId="urn:microsoft.com/office/officeart/2005/8/layout/hList1"/>
    <dgm:cxn modelId="{75862CE1-12BE-41AC-8C21-FAFB254F1E8D}" srcId="{1A9040E9-EB36-414B-8D97-DD66964A51D4}" destId="{7805BB58-00AC-48D9-A1A7-E311BCFE2B09}" srcOrd="4" destOrd="0" parTransId="{6A0E672B-5E3E-4A1B-BD9D-FA13A39832E6}" sibTransId="{3489EC29-787F-49F2-8C67-434FD10D6FC4}"/>
    <dgm:cxn modelId="{30B8590D-1033-4C00-BBAA-06C81DF09198}" type="presOf" srcId="{51B91AA1-BD42-4E51-B066-5D5571B468C5}" destId="{A3DF036B-ED8A-464B-861A-9F919DE04B05}" srcOrd="0" destOrd="3" presId="urn:microsoft.com/office/officeart/2005/8/layout/hList1"/>
    <dgm:cxn modelId="{AEFA35A2-9ACC-41C4-A399-0FA07B06457B}" srcId="{DAF33865-74DC-4AC5-A05D-A1725E593438}" destId="{977143FE-B032-42C9-B931-3FD5724209FE}" srcOrd="1" destOrd="0" parTransId="{C713DAA9-0279-493C-B861-942EB507D1E3}" sibTransId="{F31CDE16-C555-46E0-BF64-42A05852B89A}"/>
    <dgm:cxn modelId="{3C43AF14-1CA4-4582-A8D4-871A1E0855EA}" type="presOf" srcId="{DAF33865-74DC-4AC5-A05D-A1725E593438}" destId="{EF1B94D0-C687-4D91-9E29-A768DC266377}" srcOrd="0" destOrd="0" presId="urn:microsoft.com/office/officeart/2005/8/layout/hList1"/>
    <dgm:cxn modelId="{D456437B-A56A-4A79-BC21-51D1360F8800}" srcId="{32295EDA-A839-446F-BE6D-F7A569848A9A}" destId="{51B91AA1-BD42-4E51-B066-5D5571B468C5}" srcOrd="3" destOrd="0" parTransId="{9BFA7678-9740-42E0-AC77-7E9BD7C25985}" sibTransId="{3C9679D5-8D2C-42EB-9E01-20AFF6FF3240}"/>
    <dgm:cxn modelId="{C3336336-4FB2-4E0E-8564-0FF84900F0CB}" type="presOf" srcId="{4D7BF61F-0586-40BE-AA1C-4861E035FA8E}" destId="{3ECCF88A-364C-4F6E-BB84-ACCF5F1C4499}" srcOrd="0" destOrd="9" presId="urn:microsoft.com/office/officeart/2005/8/layout/hList1"/>
    <dgm:cxn modelId="{A8243251-3031-4D34-BFE2-701BA3CC7A20}" type="presOf" srcId="{DB8A5D34-51F1-4175-877C-F518567906DE}" destId="{3ECCF88A-364C-4F6E-BB84-ACCF5F1C4499}" srcOrd="0" destOrd="1" presId="urn:microsoft.com/office/officeart/2005/8/layout/hList1"/>
    <dgm:cxn modelId="{A7539BAA-387E-4DD2-B71C-5E96D8B167C3}" srcId="{977143FE-B032-42C9-B931-3FD5724209FE}" destId="{7428D3F7-A2A3-4531-9FDD-75A64E66CA07}" srcOrd="0" destOrd="0" parTransId="{06794873-08DC-48FE-82EB-D47995E65230}" sibTransId="{C75B3757-6CDF-4A75-9DD4-C612C813627D}"/>
    <dgm:cxn modelId="{E19407CF-2607-4049-8AD7-B55901C73DB9}" srcId="{32295EDA-A839-446F-BE6D-F7A569848A9A}" destId="{F2D69043-6AFE-4FA7-9587-149CC59C4DC3}" srcOrd="4" destOrd="0" parTransId="{E297E8D0-C943-4DF9-83A7-E667FC6CBEF2}" sibTransId="{CBA700C0-DB4F-487D-BC9E-759B7A2D0F18}"/>
    <dgm:cxn modelId="{B0EB52CB-8C63-4B8A-AD4B-79E0C248216F}" srcId="{32295EDA-A839-446F-BE6D-F7A569848A9A}" destId="{ACD8EC4D-65D2-4E85-ABF1-9EFC0D55A7F0}" srcOrd="0" destOrd="0" parTransId="{704D69FE-9D51-4B4C-A75D-B2839F537DD0}" sibTransId="{30E05760-8B72-4C47-8B11-A6A4E4E76080}"/>
    <dgm:cxn modelId="{989B191A-1871-445A-9DDC-A2CEB62AD643}" srcId="{1A9040E9-EB36-414B-8D97-DD66964A51D4}" destId="{208EE547-F1D4-4894-994A-D9D838161999}" srcOrd="0" destOrd="0" parTransId="{7ED2C17F-C661-4EBF-BB57-E139A2F788B9}" sibTransId="{DBC86E2E-7A99-48FD-A51D-1FE4DE37C276}"/>
    <dgm:cxn modelId="{7063B3E1-E274-45E7-AB8A-6A86A08B09CB}" type="presOf" srcId="{977143FE-B032-42C9-B931-3FD5724209FE}" destId="{0F8F9C85-19F0-4EB9-9E62-1FDFB9103E76}" srcOrd="0" destOrd="0" presId="urn:microsoft.com/office/officeart/2005/8/layout/hList1"/>
    <dgm:cxn modelId="{149F3317-31AE-4B82-A4A1-DBE0FC82F252}" srcId="{32295EDA-A839-446F-BE6D-F7A569848A9A}" destId="{D7CCEFF6-E37B-4506-9945-9F636B1FF967}" srcOrd="6" destOrd="0" parTransId="{0BCBF6A2-4D25-41B1-A789-51EEE620B6F6}" sibTransId="{94785BE7-36F5-4AF7-9EAB-E0D69504149A}"/>
    <dgm:cxn modelId="{361CEDB0-2145-47AA-80F5-5B268E982E2B}" srcId="{977143FE-B032-42C9-B931-3FD5724209FE}" destId="{1A9040E9-EB36-414B-8D97-DD66964A51D4}" srcOrd="2" destOrd="0" parTransId="{E04ABB4B-5988-4161-AF20-BCCF29F587BD}" sibTransId="{A8F70CBD-8B04-4E50-B339-26F719417FA8}"/>
    <dgm:cxn modelId="{4E1120B2-260B-486F-859E-3DA569F61A38}" srcId="{977143FE-B032-42C9-B931-3FD5724209FE}" destId="{4D7BF61F-0586-40BE-AA1C-4861E035FA8E}" srcOrd="3" destOrd="0" parTransId="{15F63378-CEE2-4313-ACF7-7261E6E569FA}" sibTransId="{9A83690A-D733-4F0C-9AF1-D547B283FDB1}"/>
    <dgm:cxn modelId="{504CFC9C-1D8E-42DF-90E2-7A0E318303A7}" type="presOf" srcId="{8E6F4221-D7A1-41CA-AA68-6D2D6A84B59F}" destId="{A3DF036B-ED8A-464B-861A-9F919DE04B05}" srcOrd="0" destOrd="5" presId="urn:microsoft.com/office/officeart/2005/8/layout/hList1"/>
    <dgm:cxn modelId="{8FE032C8-641B-44F0-86D2-6F1CEC15DDD4}" srcId="{1A9040E9-EB36-414B-8D97-DD66964A51D4}" destId="{998182B4-3C6A-43DA-A121-B1A88B5BA44C}" srcOrd="5" destOrd="0" parTransId="{2D16DD31-1DAE-4C6C-83A6-BD4F63A80897}" sibTransId="{68F45D9B-F23B-4D20-9EE6-6D74EE007FDE}"/>
    <dgm:cxn modelId="{DB0E97B0-6D9A-4DDA-AE42-4A87E21494C2}" type="presOf" srcId="{043C3A0C-AAC4-4EA0-8B21-C2B6D88D7259}" destId="{A3DF036B-ED8A-464B-861A-9F919DE04B05}" srcOrd="0" destOrd="1" presId="urn:microsoft.com/office/officeart/2005/8/layout/hList1"/>
    <dgm:cxn modelId="{C2DF80D6-04CD-4EB8-8385-EB502FD63D83}" srcId="{1A9040E9-EB36-414B-8D97-DD66964A51D4}" destId="{529858ED-DB02-4AAC-90E6-8886AC0B0494}" srcOrd="2" destOrd="0" parTransId="{FD70BEA8-C727-4A20-98A4-37034AEBA723}" sibTransId="{4D0F9350-F60B-4CAD-86E5-9716070D1C96}"/>
    <dgm:cxn modelId="{21378CAB-B4C1-4E81-B31C-ABEE2891B622}" srcId="{1A9040E9-EB36-414B-8D97-DD66964A51D4}" destId="{40FA663B-666C-43C4-A055-5DDBA0D8C482}" srcOrd="1" destOrd="0" parTransId="{C764E0EB-F85E-4EB5-A66A-95EC25F0E8B6}" sibTransId="{9B46FCEE-B1FB-46BB-BB8E-5818D60A26F7}"/>
    <dgm:cxn modelId="{C9CD606A-7408-4A84-891B-3C54B2D2EDD2}" srcId="{1A9040E9-EB36-414B-8D97-DD66964A51D4}" destId="{DE95C5E7-C6D7-4D64-9908-E152CCFD388C}" srcOrd="3" destOrd="0" parTransId="{19DFEBE4-865F-4003-BDB8-3D0429328CCD}" sibTransId="{2AE229D6-0072-400D-ABB2-97C830D280E8}"/>
    <dgm:cxn modelId="{40566D29-B4E8-49D1-9021-F04BE36FF7DE}" type="presOf" srcId="{998182B4-3C6A-43DA-A121-B1A88B5BA44C}" destId="{3ECCF88A-364C-4F6E-BB84-ACCF5F1C4499}" srcOrd="0" destOrd="8" presId="urn:microsoft.com/office/officeart/2005/8/layout/hList1"/>
    <dgm:cxn modelId="{4D0BE877-E918-4E70-8D6C-C9992B1E3714}" type="presOf" srcId="{DE95C5E7-C6D7-4D64-9908-E152CCFD388C}" destId="{3ECCF88A-364C-4F6E-BB84-ACCF5F1C4499}" srcOrd="0" destOrd="6" presId="urn:microsoft.com/office/officeart/2005/8/layout/hList1"/>
    <dgm:cxn modelId="{7AC41A85-F87B-46C8-86B6-493C5DEEEC24}" srcId="{32295EDA-A839-446F-BE6D-F7A569848A9A}" destId="{043C3A0C-AAC4-4EA0-8B21-C2B6D88D7259}" srcOrd="1" destOrd="0" parTransId="{621E6C9C-D05A-4F42-8B98-399A077C0D20}" sibTransId="{BA957AF9-604B-439B-B729-37C7F8E257AF}"/>
    <dgm:cxn modelId="{A57260CF-744B-4DD2-89C7-7298A14A6D8D}" type="presOf" srcId="{7805BB58-00AC-48D9-A1A7-E311BCFE2B09}" destId="{3ECCF88A-364C-4F6E-BB84-ACCF5F1C4499}" srcOrd="0" destOrd="7" presId="urn:microsoft.com/office/officeart/2005/8/layout/hList1"/>
    <dgm:cxn modelId="{B2C7B3F6-AB32-4AEE-8F27-2BBC5E110FF2}" type="presOf" srcId="{208EE547-F1D4-4894-994A-D9D838161999}" destId="{3ECCF88A-364C-4F6E-BB84-ACCF5F1C4499}" srcOrd="0" destOrd="3" presId="urn:microsoft.com/office/officeart/2005/8/layout/hList1"/>
    <dgm:cxn modelId="{B47B8926-020B-40A6-BD75-E82882855DD9}" type="presOf" srcId="{1A9040E9-EB36-414B-8D97-DD66964A51D4}" destId="{3ECCF88A-364C-4F6E-BB84-ACCF5F1C4499}" srcOrd="0" destOrd="2" presId="urn:microsoft.com/office/officeart/2005/8/layout/hList1"/>
    <dgm:cxn modelId="{60071DB0-24E7-4AF4-B9B3-77FBC5202736}" type="presOf" srcId="{F2D69043-6AFE-4FA7-9587-149CC59C4DC3}" destId="{A3DF036B-ED8A-464B-861A-9F919DE04B05}" srcOrd="0" destOrd="4" presId="urn:microsoft.com/office/officeart/2005/8/layout/hList1"/>
    <dgm:cxn modelId="{5DCD54A1-AE6B-4E8F-9031-E2023D14939B}" srcId="{DAF33865-74DC-4AC5-A05D-A1725E593438}" destId="{32295EDA-A839-446F-BE6D-F7A569848A9A}" srcOrd="0" destOrd="0" parTransId="{59DB605C-0F98-4D92-98BB-7D578EF57C85}" sibTransId="{5CB04D30-D3AE-4997-A1CC-1AA29F2CEF7F}"/>
    <dgm:cxn modelId="{58E535DF-3B1E-439F-A477-63BCCC9F9F3B}" type="presOf" srcId="{39719119-4B38-4D6E-9D40-93A553A79480}" destId="{A3DF036B-ED8A-464B-861A-9F919DE04B05}" srcOrd="0" destOrd="2" presId="urn:microsoft.com/office/officeart/2005/8/layout/hList1"/>
    <dgm:cxn modelId="{1E1F5218-227F-4E3A-ADFF-3640CE498F0B}" srcId="{32295EDA-A839-446F-BE6D-F7A569848A9A}" destId="{8E6F4221-D7A1-41CA-AA68-6D2D6A84B59F}" srcOrd="5" destOrd="0" parTransId="{11B60D60-BE3C-42C4-9F9E-C73CAC3C264B}" sibTransId="{8376270E-22E3-4649-AAFF-2575A0A0ADF0}"/>
    <dgm:cxn modelId="{948E4A9A-3F8E-4C84-BA92-0282BD14910B}" type="presOf" srcId="{40FA663B-666C-43C4-A055-5DDBA0D8C482}" destId="{3ECCF88A-364C-4F6E-BB84-ACCF5F1C4499}" srcOrd="0" destOrd="4" presId="urn:microsoft.com/office/officeart/2005/8/layout/hList1"/>
    <dgm:cxn modelId="{ABBDCE69-4BBE-435C-ACD9-C143791BA4D5}" type="presOf" srcId="{32295EDA-A839-446F-BE6D-F7A569848A9A}" destId="{27E706AE-E88D-4205-AA4F-FCA01091CE06}" srcOrd="0" destOrd="0" presId="urn:microsoft.com/office/officeart/2005/8/layout/hList1"/>
    <dgm:cxn modelId="{BEBBC832-1484-4226-992D-117E7B012958}" type="presOf" srcId="{529858ED-DB02-4AAC-90E6-8886AC0B0494}" destId="{3ECCF88A-364C-4F6E-BB84-ACCF5F1C4499}" srcOrd="0" destOrd="5" presId="urn:microsoft.com/office/officeart/2005/8/layout/hList1"/>
    <dgm:cxn modelId="{3845C546-CBA4-4F06-B44B-3B42A6728D6A}" srcId="{32295EDA-A839-446F-BE6D-F7A569848A9A}" destId="{39719119-4B38-4D6E-9D40-93A553A79480}" srcOrd="2" destOrd="0" parTransId="{5905E66D-E8ED-4D33-9008-3D59A0BF286D}" sibTransId="{F699BE67-C838-4FBF-A8F6-7929AEFEDCF7}"/>
    <dgm:cxn modelId="{D045A1DE-BC7E-42B9-8A1B-71C518A1F608}" type="presParOf" srcId="{EF1B94D0-C687-4D91-9E29-A768DC266377}" destId="{031D4DD8-EF3F-4079-8EB5-AFC93F8F0713}" srcOrd="0" destOrd="0" presId="urn:microsoft.com/office/officeart/2005/8/layout/hList1"/>
    <dgm:cxn modelId="{BD2B5A46-8A8A-4103-93B9-3701AB95596A}" type="presParOf" srcId="{031D4DD8-EF3F-4079-8EB5-AFC93F8F0713}" destId="{27E706AE-E88D-4205-AA4F-FCA01091CE06}" srcOrd="0" destOrd="0" presId="urn:microsoft.com/office/officeart/2005/8/layout/hList1"/>
    <dgm:cxn modelId="{34D045EF-C082-4893-A107-A59E0BEB36E1}" type="presParOf" srcId="{031D4DD8-EF3F-4079-8EB5-AFC93F8F0713}" destId="{A3DF036B-ED8A-464B-861A-9F919DE04B05}" srcOrd="1" destOrd="0" presId="urn:microsoft.com/office/officeart/2005/8/layout/hList1"/>
    <dgm:cxn modelId="{DD5CB1A5-B537-4EFB-ABED-E5252D70F00B}" type="presParOf" srcId="{EF1B94D0-C687-4D91-9E29-A768DC266377}" destId="{1DCC7191-3F8A-4F27-B2A4-7827EF626BE5}" srcOrd="1" destOrd="0" presId="urn:microsoft.com/office/officeart/2005/8/layout/hList1"/>
    <dgm:cxn modelId="{CBFFC07A-8E90-4F93-829F-039FF87A3162}" type="presParOf" srcId="{EF1B94D0-C687-4D91-9E29-A768DC266377}" destId="{D98C857E-967E-45E7-A006-F719BBBB0D4E}" srcOrd="2" destOrd="0" presId="urn:microsoft.com/office/officeart/2005/8/layout/hList1"/>
    <dgm:cxn modelId="{F949C5E5-23B8-4049-9733-D022D312D2E2}" type="presParOf" srcId="{D98C857E-967E-45E7-A006-F719BBBB0D4E}" destId="{0F8F9C85-19F0-4EB9-9E62-1FDFB9103E76}" srcOrd="0" destOrd="0" presId="urn:microsoft.com/office/officeart/2005/8/layout/hList1"/>
    <dgm:cxn modelId="{37621E80-91F0-4808-8204-7907181E7689}" type="presParOf" srcId="{D98C857E-967E-45E7-A006-F719BBBB0D4E}" destId="{3ECCF88A-364C-4F6E-BB84-ACCF5F1C449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7BA831-421C-405C-8614-1015556E99E8}" type="doc">
      <dgm:prSet loTypeId="urn:microsoft.com/office/officeart/2005/8/layout/process1" loCatId="process" qsTypeId="urn:microsoft.com/office/officeart/2005/8/quickstyle/simple1" qsCatId="simple" csTypeId="urn:microsoft.com/office/officeart/2005/8/colors/accent1_4" csCatId="accent1" phldr="1"/>
      <dgm:spPr/>
    </dgm:pt>
    <dgm:pt modelId="{9F56EB45-80CE-4E8C-82E3-0545C7A7F2B9}">
      <dgm:prSet phldrT="[Texto]"/>
      <dgm:spPr/>
      <dgm:t>
        <a:bodyPr/>
        <a:lstStyle/>
        <a:p>
          <a:r>
            <a:rPr lang="es-PE" dirty="0" smtClean="0"/>
            <a:t>Organizadores responsables comunicarán haber cumplido con requisitos</a:t>
          </a:r>
          <a:endParaRPr lang="es-PE" dirty="0"/>
        </a:p>
      </dgm:t>
    </dgm:pt>
    <dgm:pt modelId="{DC2FA86D-875E-44B0-931E-9BAEA8B55459}" type="parTrans" cxnId="{92B24090-9DCF-40C3-9F5A-BD7C226AEB4B}">
      <dgm:prSet/>
      <dgm:spPr/>
      <dgm:t>
        <a:bodyPr/>
        <a:lstStyle/>
        <a:p>
          <a:endParaRPr lang="es-PE"/>
        </a:p>
      </dgm:t>
    </dgm:pt>
    <dgm:pt modelId="{885C4AD9-43FF-436B-8A51-EF76DCA7AE1D}" type="sibTrans" cxnId="{92B24090-9DCF-40C3-9F5A-BD7C226AEB4B}">
      <dgm:prSet/>
      <dgm:spPr/>
      <dgm:t>
        <a:bodyPr/>
        <a:lstStyle/>
        <a:p>
          <a:endParaRPr lang="es-PE" dirty="0"/>
        </a:p>
      </dgm:t>
    </dgm:pt>
    <dgm:pt modelId="{B7FDFFBB-43FE-4251-A784-B6922A6AED88}">
      <dgm:prSet phldrT="[Texto]"/>
      <dgm:spPr/>
      <dgm:t>
        <a:bodyPr/>
        <a:lstStyle/>
        <a:p>
          <a:r>
            <a:rPr lang="es-PE" dirty="0" smtClean="0"/>
            <a:t>SBS realiza comprobaciones</a:t>
          </a:r>
          <a:endParaRPr lang="es-PE" dirty="0"/>
        </a:p>
      </dgm:t>
    </dgm:pt>
    <dgm:pt modelId="{214F46B5-69FE-4316-9B96-226C72F9F876}" type="parTrans" cxnId="{B2F2E22F-05B8-4DAD-88A0-BC9569A27A5B}">
      <dgm:prSet/>
      <dgm:spPr/>
      <dgm:t>
        <a:bodyPr/>
        <a:lstStyle/>
        <a:p>
          <a:endParaRPr lang="es-PE"/>
        </a:p>
      </dgm:t>
    </dgm:pt>
    <dgm:pt modelId="{B87A90CD-9F28-429D-BB8B-F67F324FBDC1}" type="sibTrans" cxnId="{B2F2E22F-05B8-4DAD-88A0-BC9569A27A5B}">
      <dgm:prSet/>
      <dgm:spPr/>
      <dgm:t>
        <a:bodyPr/>
        <a:lstStyle/>
        <a:p>
          <a:endParaRPr lang="es-PE" dirty="0"/>
        </a:p>
      </dgm:t>
    </dgm:pt>
    <dgm:pt modelId="{CD355F52-1ADC-4771-BE54-A1204958A1EC}">
      <dgm:prSet phldrT="[Texto]"/>
      <dgm:spPr/>
      <dgm:t>
        <a:bodyPr/>
        <a:lstStyle/>
        <a:p>
          <a:r>
            <a:rPr lang="es-PE" dirty="0" smtClean="0"/>
            <a:t>SBS expide Resolución y certificado de Autorización de Funcionamiento</a:t>
          </a:r>
          <a:endParaRPr lang="es-PE" dirty="0"/>
        </a:p>
      </dgm:t>
    </dgm:pt>
    <dgm:pt modelId="{27052F17-59A4-49A0-87D0-5E8F4D5A6F93}" type="parTrans" cxnId="{D6710C5A-89DA-4207-8F47-65C40598F26B}">
      <dgm:prSet/>
      <dgm:spPr/>
      <dgm:t>
        <a:bodyPr/>
        <a:lstStyle/>
        <a:p>
          <a:endParaRPr lang="es-PE"/>
        </a:p>
      </dgm:t>
    </dgm:pt>
    <dgm:pt modelId="{1D74D95A-B5C1-4AAB-8F41-522805900A30}" type="sibTrans" cxnId="{D6710C5A-89DA-4207-8F47-65C40598F26B}">
      <dgm:prSet/>
      <dgm:spPr/>
      <dgm:t>
        <a:bodyPr/>
        <a:lstStyle/>
        <a:p>
          <a:endParaRPr lang="es-PE"/>
        </a:p>
      </dgm:t>
    </dgm:pt>
    <dgm:pt modelId="{6FB5985A-9CA2-41C4-B3C2-A490D01D56A4}" type="pres">
      <dgm:prSet presAssocID="{617BA831-421C-405C-8614-1015556E99E8}" presName="Name0" presStyleCnt="0">
        <dgm:presLayoutVars>
          <dgm:dir/>
          <dgm:resizeHandles val="exact"/>
        </dgm:presLayoutVars>
      </dgm:prSet>
      <dgm:spPr/>
    </dgm:pt>
    <dgm:pt modelId="{4D2462FF-7D16-4000-A9EB-26761F305057}" type="pres">
      <dgm:prSet presAssocID="{9F56EB45-80CE-4E8C-82E3-0545C7A7F2B9}" presName="node" presStyleLbl="node1" presStyleIdx="0" presStyleCnt="3">
        <dgm:presLayoutVars>
          <dgm:bulletEnabled val="1"/>
        </dgm:presLayoutVars>
      </dgm:prSet>
      <dgm:spPr/>
      <dgm:t>
        <a:bodyPr/>
        <a:lstStyle/>
        <a:p>
          <a:endParaRPr lang="es-PE"/>
        </a:p>
      </dgm:t>
    </dgm:pt>
    <dgm:pt modelId="{28C403A6-A3BE-4655-B8FF-75B9A7EC177E}" type="pres">
      <dgm:prSet presAssocID="{885C4AD9-43FF-436B-8A51-EF76DCA7AE1D}" presName="sibTrans" presStyleLbl="sibTrans2D1" presStyleIdx="0" presStyleCnt="2"/>
      <dgm:spPr/>
      <dgm:t>
        <a:bodyPr/>
        <a:lstStyle/>
        <a:p>
          <a:endParaRPr lang="es-PE"/>
        </a:p>
      </dgm:t>
    </dgm:pt>
    <dgm:pt modelId="{F329E869-3C50-45D6-9690-9D065DE489C6}" type="pres">
      <dgm:prSet presAssocID="{885C4AD9-43FF-436B-8A51-EF76DCA7AE1D}" presName="connectorText" presStyleLbl="sibTrans2D1" presStyleIdx="0" presStyleCnt="2"/>
      <dgm:spPr/>
      <dgm:t>
        <a:bodyPr/>
        <a:lstStyle/>
        <a:p>
          <a:endParaRPr lang="es-PE"/>
        </a:p>
      </dgm:t>
    </dgm:pt>
    <dgm:pt modelId="{0C921BFC-EA13-468E-8453-E2398917EA20}" type="pres">
      <dgm:prSet presAssocID="{B7FDFFBB-43FE-4251-A784-B6922A6AED88}" presName="node" presStyleLbl="node1" presStyleIdx="1" presStyleCnt="3">
        <dgm:presLayoutVars>
          <dgm:bulletEnabled val="1"/>
        </dgm:presLayoutVars>
      </dgm:prSet>
      <dgm:spPr/>
      <dgm:t>
        <a:bodyPr/>
        <a:lstStyle/>
        <a:p>
          <a:endParaRPr lang="es-PE"/>
        </a:p>
      </dgm:t>
    </dgm:pt>
    <dgm:pt modelId="{ECC3614C-59F9-46B3-B452-A25FC06AD8DD}" type="pres">
      <dgm:prSet presAssocID="{B87A90CD-9F28-429D-BB8B-F67F324FBDC1}" presName="sibTrans" presStyleLbl="sibTrans2D1" presStyleIdx="1" presStyleCnt="2"/>
      <dgm:spPr/>
      <dgm:t>
        <a:bodyPr/>
        <a:lstStyle/>
        <a:p>
          <a:endParaRPr lang="es-PE"/>
        </a:p>
      </dgm:t>
    </dgm:pt>
    <dgm:pt modelId="{0C564967-8EC4-4EF3-9F81-DF582D628AE1}" type="pres">
      <dgm:prSet presAssocID="{B87A90CD-9F28-429D-BB8B-F67F324FBDC1}" presName="connectorText" presStyleLbl="sibTrans2D1" presStyleIdx="1" presStyleCnt="2"/>
      <dgm:spPr/>
      <dgm:t>
        <a:bodyPr/>
        <a:lstStyle/>
        <a:p>
          <a:endParaRPr lang="es-PE"/>
        </a:p>
      </dgm:t>
    </dgm:pt>
    <dgm:pt modelId="{706883C0-9B81-4C73-9AC6-692C4F4D3958}" type="pres">
      <dgm:prSet presAssocID="{CD355F52-1ADC-4771-BE54-A1204958A1EC}" presName="node" presStyleLbl="node1" presStyleIdx="2" presStyleCnt="3">
        <dgm:presLayoutVars>
          <dgm:bulletEnabled val="1"/>
        </dgm:presLayoutVars>
      </dgm:prSet>
      <dgm:spPr/>
      <dgm:t>
        <a:bodyPr/>
        <a:lstStyle/>
        <a:p>
          <a:endParaRPr lang="es-PE"/>
        </a:p>
      </dgm:t>
    </dgm:pt>
  </dgm:ptLst>
  <dgm:cxnLst>
    <dgm:cxn modelId="{B2F2E22F-05B8-4DAD-88A0-BC9569A27A5B}" srcId="{617BA831-421C-405C-8614-1015556E99E8}" destId="{B7FDFFBB-43FE-4251-A784-B6922A6AED88}" srcOrd="1" destOrd="0" parTransId="{214F46B5-69FE-4316-9B96-226C72F9F876}" sibTransId="{B87A90CD-9F28-429D-BB8B-F67F324FBDC1}"/>
    <dgm:cxn modelId="{D6710C5A-89DA-4207-8F47-65C40598F26B}" srcId="{617BA831-421C-405C-8614-1015556E99E8}" destId="{CD355F52-1ADC-4771-BE54-A1204958A1EC}" srcOrd="2" destOrd="0" parTransId="{27052F17-59A4-49A0-87D0-5E8F4D5A6F93}" sibTransId="{1D74D95A-B5C1-4AAB-8F41-522805900A30}"/>
    <dgm:cxn modelId="{92B24090-9DCF-40C3-9F5A-BD7C226AEB4B}" srcId="{617BA831-421C-405C-8614-1015556E99E8}" destId="{9F56EB45-80CE-4E8C-82E3-0545C7A7F2B9}" srcOrd="0" destOrd="0" parTransId="{DC2FA86D-875E-44B0-931E-9BAEA8B55459}" sibTransId="{885C4AD9-43FF-436B-8A51-EF76DCA7AE1D}"/>
    <dgm:cxn modelId="{D11A2557-26A5-466D-8FF3-319877C3B3C8}" type="presOf" srcId="{B87A90CD-9F28-429D-BB8B-F67F324FBDC1}" destId="{ECC3614C-59F9-46B3-B452-A25FC06AD8DD}" srcOrd="0" destOrd="0" presId="urn:microsoft.com/office/officeart/2005/8/layout/process1"/>
    <dgm:cxn modelId="{98574086-6329-4F59-B5BE-7C924D89BB3A}" type="presOf" srcId="{885C4AD9-43FF-436B-8A51-EF76DCA7AE1D}" destId="{28C403A6-A3BE-4655-B8FF-75B9A7EC177E}" srcOrd="0" destOrd="0" presId="urn:microsoft.com/office/officeart/2005/8/layout/process1"/>
    <dgm:cxn modelId="{182B9F5D-457C-4988-891B-E2AD368E9EDF}" type="presOf" srcId="{9F56EB45-80CE-4E8C-82E3-0545C7A7F2B9}" destId="{4D2462FF-7D16-4000-A9EB-26761F305057}" srcOrd="0" destOrd="0" presId="urn:microsoft.com/office/officeart/2005/8/layout/process1"/>
    <dgm:cxn modelId="{9765501D-9DB7-4F19-8F96-DBCE40E0F68E}" type="presOf" srcId="{B7FDFFBB-43FE-4251-A784-B6922A6AED88}" destId="{0C921BFC-EA13-468E-8453-E2398917EA20}" srcOrd="0" destOrd="0" presId="urn:microsoft.com/office/officeart/2005/8/layout/process1"/>
    <dgm:cxn modelId="{8D67478D-9673-4AB3-8F4B-769A383778BD}" type="presOf" srcId="{B87A90CD-9F28-429D-BB8B-F67F324FBDC1}" destId="{0C564967-8EC4-4EF3-9F81-DF582D628AE1}" srcOrd="1" destOrd="0" presId="urn:microsoft.com/office/officeart/2005/8/layout/process1"/>
    <dgm:cxn modelId="{180B3A87-7C71-449A-BBCC-C463435F4D41}" type="presOf" srcId="{617BA831-421C-405C-8614-1015556E99E8}" destId="{6FB5985A-9CA2-41C4-B3C2-A490D01D56A4}" srcOrd="0" destOrd="0" presId="urn:microsoft.com/office/officeart/2005/8/layout/process1"/>
    <dgm:cxn modelId="{7A59516F-F08B-4A2F-9164-1A1A084ED788}" type="presOf" srcId="{885C4AD9-43FF-436B-8A51-EF76DCA7AE1D}" destId="{F329E869-3C50-45D6-9690-9D065DE489C6}" srcOrd="1" destOrd="0" presId="urn:microsoft.com/office/officeart/2005/8/layout/process1"/>
    <dgm:cxn modelId="{B15F358F-EC97-43E5-B80E-706123D198B7}" type="presOf" srcId="{CD355F52-1ADC-4771-BE54-A1204958A1EC}" destId="{706883C0-9B81-4C73-9AC6-692C4F4D3958}" srcOrd="0" destOrd="0" presId="urn:microsoft.com/office/officeart/2005/8/layout/process1"/>
    <dgm:cxn modelId="{2674446E-0E00-48D9-A134-97F60EDDB685}" type="presParOf" srcId="{6FB5985A-9CA2-41C4-B3C2-A490D01D56A4}" destId="{4D2462FF-7D16-4000-A9EB-26761F305057}" srcOrd="0" destOrd="0" presId="urn:microsoft.com/office/officeart/2005/8/layout/process1"/>
    <dgm:cxn modelId="{911433A2-8AC3-457A-91F7-120BBBF52BBE}" type="presParOf" srcId="{6FB5985A-9CA2-41C4-B3C2-A490D01D56A4}" destId="{28C403A6-A3BE-4655-B8FF-75B9A7EC177E}" srcOrd="1" destOrd="0" presId="urn:microsoft.com/office/officeart/2005/8/layout/process1"/>
    <dgm:cxn modelId="{15BAC652-1BD9-4B43-A95E-3B71C1B205CF}" type="presParOf" srcId="{28C403A6-A3BE-4655-B8FF-75B9A7EC177E}" destId="{F329E869-3C50-45D6-9690-9D065DE489C6}" srcOrd="0" destOrd="0" presId="urn:microsoft.com/office/officeart/2005/8/layout/process1"/>
    <dgm:cxn modelId="{A5378966-87C2-44A2-9E2F-F7600837B4F9}" type="presParOf" srcId="{6FB5985A-9CA2-41C4-B3C2-A490D01D56A4}" destId="{0C921BFC-EA13-468E-8453-E2398917EA20}" srcOrd="2" destOrd="0" presId="urn:microsoft.com/office/officeart/2005/8/layout/process1"/>
    <dgm:cxn modelId="{ECEECC47-DB5C-4E5C-BAD8-E3F823675B9D}" type="presParOf" srcId="{6FB5985A-9CA2-41C4-B3C2-A490D01D56A4}" destId="{ECC3614C-59F9-46B3-B452-A25FC06AD8DD}" srcOrd="3" destOrd="0" presId="urn:microsoft.com/office/officeart/2005/8/layout/process1"/>
    <dgm:cxn modelId="{478027BF-3BB2-44E3-B317-DEC5A00DEBA1}" type="presParOf" srcId="{ECC3614C-59F9-46B3-B452-A25FC06AD8DD}" destId="{0C564967-8EC4-4EF3-9F81-DF582D628AE1}" srcOrd="0" destOrd="0" presId="urn:microsoft.com/office/officeart/2005/8/layout/process1"/>
    <dgm:cxn modelId="{DB3F4D0B-8656-4D63-85F8-FE7C85C74D58}" type="presParOf" srcId="{6FB5985A-9CA2-41C4-B3C2-A490D01D56A4}" destId="{706883C0-9B81-4C73-9AC6-692C4F4D395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5DFFFA-D5B5-4691-BCD4-DDF3C60FC748}"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s-ES"/>
        </a:p>
      </dgm:t>
    </dgm:pt>
    <dgm:pt modelId="{4B1F3BD5-BEDF-40A6-AF12-2629BD27CA0A}">
      <dgm:prSet phldrT="[Texto]" custT="1"/>
      <dgm:spPr>
        <a:solidFill>
          <a:srgbClr val="FFFF00"/>
        </a:solidFill>
      </dgm:spPr>
      <dgm:t>
        <a:bodyPr/>
        <a:lstStyle/>
        <a:p>
          <a:pPr algn="ctr"/>
          <a:r>
            <a:rPr lang="es-ES" sz="900" b="1" dirty="0" smtClean="0">
              <a:solidFill>
                <a:schemeClr val="tx1"/>
              </a:solidFill>
            </a:rPr>
            <a:t>Compañía de Seguros</a:t>
          </a:r>
          <a:endParaRPr lang="es-ES" sz="900" b="1" dirty="0">
            <a:solidFill>
              <a:schemeClr val="tx1"/>
            </a:solidFill>
          </a:endParaRPr>
        </a:p>
      </dgm:t>
    </dgm:pt>
    <dgm:pt modelId="{E6743802-BAA1-48AD-9FDF-3BC4DB3A75BC}" type="parTrans" cxnId="{7DA8D360-BB45-4DC1-9C65-CE90834D32EA}">
      <dgm:prSet/>
      <dgm:spPr/>
      <dgm:t>
        <a:bodyPr/>
        <a:lstStyle/>
        <a:p>
          <a:pPr algn="ctr"/>
          <a:endParaRPr lang="es-ES" sz="900">
            <a:solidFill>
              <a:schemeClr val="bg1"/>
            </a:solidFill>
          </a:endParaRPr>
        </a:p>
      </dgm:t>
    </dgm:pt>
    <dgm:pt modelId="{CDE4EA77-4FB5-442F-B943-3A2693AE7882}" type="sibTrans" cxnId="{7DA8D360-BB45-4DC1-9C65-CE90834D32EA}">
      <dgm:prSet/>
      <dgm:spPr/>
      <dgm:t>
        <a:bodyPr/>
        <a:lstStyle/>
        <a:p>
          <a:pPr algn="ctr"/>
          <a:endParaRPr lang="es-ES" sz="900">
            <a:solidFill>
              <a:schemeClr val="bg1"/>
            </a:solidFill>
          </a:endParaRPr>
        </a:p>
      </dgm:t>
    </dgm:pt>
    <dgm:pt modelId="{53A2A49F-79E3-4243-810C-8A668686048A}">
      <dgm:prSet phldrT="[Texto]" custT="1"/>
      <dgm:spPr/>
      <dgm:t>
        <a:bodyPr/>
        <a:lstStyle/>
        <a:p>
          <a:pPr algn="ctr"/>
          <a:r>
            <a:rPr lang="es-ES" sz="900" dirty="0" smtClean="0"/>
            <a:t>Persona Jurídica constituida como sociedad anónima</a:t>
          </a:r>
        </a:p>
        <a:p>
          <a:pPr algn="ctr"/>
          <a:r>
            <a:rPr lang="es-PE" sz="900" dirty="0" smtClean="0"/>
            <a:t>(Art. 12 Ley N° 26702)</a:t>
          </a:r>
          <a:endParaRPr lang="es-ES" sz="900" dirty="0"/>
        </a:p>
      </dgm:t>
    </dgm:pt>
    <dgm:pt modelId="{66579710-7C35-424F-A1AD-AEBC7FCF750D}" type="parTrans" cxnId="{1C7B95AD-5FD0-4490-9A5E-930BCEB7E381}">
      <dgm:prSet/>
      <dgm:spPr/>
      <dgm:t>
        <a:bodyPr/>
        <a:lstStyle/>
        <a:p>
          <a:pPr algn="ctr"/>
          <a:endParaRPr lang="es-ES" sz="900">
            <a:solidFill>
              <a:schemeClr val="bg1"/>
            </a:solidFill>
          </a:endParaRPr>
        </a:p>
      </dgm:t>
    </dgm:pt>
    <dgm:pt modelId="{28ABE9D2-6BEA-4F8B-9FFC-50C3CDA45E29}" type="sibTrans" cxnId="{1C7B95AD-5FD0-4490-9A5E-930BCEB7E381}">
      <dgm:prSet/>
      <dgm:spPr/>
      <dgm:t>
        <a:bodyPr/>
        <a:lstStyle/>
        <a:p>
          <a:pPr algn="ctr"/>
          <a:endParaRPr lang="es-ES" sz="900">
            <a:solidFill>
              <a:schemeClr val="bg1"/>
            </a:solidFill>
          </a:endParaRPr>
        </a:p>
      </dgm:t>
    </dgm:pt>
    <dgm:pt modelId="{4C47559D-1658-4724-BAEF-DCF0920B14C3}">
      <dgm:prSet phldrT="[Texto]" custT="1"/>
      <dgm:spPr>
        <a:solidFill>
          <a:schemeClr val="accent1">
            <a:lumMod val="75000"/>
          </a:schemeClr>
        </a:solidFill>
      </dgm:spPr>
      <dgm:t>
        <a:bodyPr/>
        <a:lstStyle/>
        <a:p>
          <a:pPr algn="ctr"/>
          <a:r>
            <a:rPr lang="es-ES" sz="900" dirty="0" smtClean="0"/>
            <a:t>Capital social mínimo según dispone Ley N° 26702 </a:t>
          </a:r>
        </a:p>
        <a:p>
          <a:pPr algn="ctr"/>
          <a:r>
            <a:rPr lang="es-ES" sz="900" dirty="0" smtClean="0"/>
            <a:t>(Circular N° G-177-2014).</a:t>
          </a:r>
          <a:endParaRPr lang="es-ES" sz="900" dirty="0"/>
        </a:p>
      </dgm:t>
    </dgm:pt>
    <dgm:pt modelId="{4A929ED6-6DD2-4AA2-9E65-A5E7B99B0A27}" type="parTrans" cxnId="{8EC840C9-B9FA-41C9-8F37-5CDE615B2F21}">
      <dgm:prSet/>
      <dgm:spPr/>
      <dgm:t>
        <a:bodyPr/>
        <a:lstStyle/>
        <a:p>
          <a:pPr algn="ctr"/>
          <a:endParaRPr lang="es-ES" sz="900">
            <a:solidFill>
              <a:schemeClr val="bg1"/>
            </a:solidFill>
          </a:endParaRPr>
        </a:p>
      </dgm:t>
    </dgm:pt>
    <dgm:pt modelId="{09F1B5BE-621C-434E-AF76-B4F807DBA73C}" type="sibTrans" cxnId="{8EC840C9-B9FA-41C9-8F37-5CDE615B2F21}">
      <dgm:prSet/>
      <dgm:spPr/>
      <dgm:t>
        <a:bodyPr/>
        <a:lstStyle/>
        <a:p>
          <a:pPr algn="ctr"/>
          <a:endParaRPr lang="es-ES" sz="900">
            <a:solidFill>
              <a:schemeClr val="bg1"/>
            </a:solidFill>
          </a:endParaRPr>
        </a:p>
      </dgm:t>
    </dgm:pt>
    <dgm:pt modelId="{BB5DEC5F-E904-438A-988B-BEBE63C3A45C}" type="pres">
      <dgm:prSet presAssocID="{ED5DFFFA-D5B5-4691-BCD4-DDF3C60FC748}" presName="cycle" presStyleCnt="0">
        <dgm:presLayoutVars>
          <dgm:chMax val="1"/>
          <dgm:dir/>
          <dgm:animLvl val="ctr"/>
          <dgm:resizeHandles val="exact"/>
        </dgm:presLayoutVars>
      </dgm:prSet>
      <dgm:spPr/>
      <dgm:t>
        <a:bodyPr/>
        <a:lstStyle/>
        <a:p>
          <a:endParaRPr lang="es-ES"/>
        </a:p>
      </dgm:t>
    </dgm:pt>
    <dgm:pt modelId="{DE0D3C2E-D122-4614-9CFB-3C3ACE1A68BD}" type="pres">
      <dgm:prSet presAssocID="{4B1F3BD5-BEDF-40A6-AF12-2629BD27CA0A}" presName="centerShape" presStyleLbl="node0" presStyleIdx="0" presStyleCnt="1" custScaleX="163330" custScaleY="153963" custLinFactNeighborX="3258" custLinFactNeighborY="-9767"/>
      <dgm:spPr/>
      <dgm:t>
        <a:bodyPr/>
        <a:lstStyle/>
        <a:p>
          <a:endParaRPr lang="es-ES"/>
        </a:p>
      </dgm:t>
    </dgm:pt>
    <dgm:pt modelId="{B6E04411-7DBA-46DB-9EC8-4F33B062A840}" type="pres">
      <dgm:prSet presAssocID="{66579710-7C35-424F-A1AD-AEBC7FCF750D}" presName="parTrans" presStyleLbl="bgSibTrans2D1" presStyleIdx="0" presStyleCnt="2"/>
      <dgm:spPr/>
      <dgm:t>
        <a:bodyPr/>
        <a:lstStyle/>
        <a:p>
          <a:endParaRPr lang="es-ES"/>
        </a:p>
      </dgm:t>
    </dgm:pt>
    <dgm:pt modelId="{6294B534-7CA2-4221-AD2E-F94A959B8E42}" type="pres">
      <dgm:prSet presAssocID="{53A2A49F-79E3-4243-810C-8A668686048A}" presName="node" presStyleLbl="node1" presStyleIdx="0" presStyleCnt="2" custScaleX="164659" custScaleY="181848" custRadScaleRad="135709" custRadScaleInc="-30134">
        <dgm:presLayoutVars>
          <dgm:bulletEnabled val="1"/>
        </dgm:presLayoutVars>
      </dgm:prSet>
      <dgm:spPr/>
      <dgm:t>
        <a:bodyPr/>
        <a:lstStyle/>
        <a:p>
          <a:endParaRPr lang="es-ES"/>
        </a:p>
      </dgm:t>
    </dgm:pt>
    <dgm:pt modelId="{86188860-F3F2-465F-934F-EBD88F458D8E}" type="pres">
      <dgm:prSet presAssocID="{4A929ED6-6DD2-4AA2-9E65-A5E7B99B0A27}" presName="parTrans" presStyleLbl="bgSibTrans2D1" presStyleIdx="1" presStyleCnt="2"/>
      <dgm:spPr/>
      <dgm:t>
        <a:bodyPr/>
        <a:lstStyle/>
        <a:p>
          <a:endParaRPr lang="es-ES"/>
        </a:p>
      </dgm:t>
    </dgm:pt>
    <dgm:pt modelId="{13463FBC-092A-4416-9E4B-2B093242F6F8}" type="pres">
      <dgm:prSet presAssocID="{4C47559D-1658-4724-BAEF-DCF0920B14C3}" presName="node" presStyleLbl="node1" presStyleIdx="1" presStyleCnt="2" custScaleX="255051" custScaleY="186389" custRadScaleRad="194574" custRadScaleInc="32965">
        <dgm:presLayoutVars>
          <dgm:bulletEnabled val="1"/>
        </dgm:presLayoutVars>
      </dgm:prSet>
      <dgm:spPr/>
      <dgm:t>
        <a:bodyPr/>
        <a:lstStyle/>
        <a:p>
          <a:endParaRPr lang="es-ES"/>
        </a:p>
      </dgm:t>
    </dgm:pt>
  </dgm:ptLst>
  <dgm:cxnLst>
    <dgm:cxn modelId="{2E442267-B13F-40A6-AA78-B35A49E957DC}" type="presOf" srcId="{ED5DFFFA-D5B5-4691-BCD4-DDF3C60FC748}" destId="{BB5DEC5F-E904-438A-988B-BEBE63C3A45C}" srcOrd="0" destOrd="0" presId="urn:microsoft.com/office/officeart/2005/8/layout/radial4"/>
    <dgm:cxn modelId="{8EC840C9-B9FA-41C9-8F37-5CDE615B2F21}" srcId="{4B1F3BD5-BEDF-40A6-AF12-2629BD27CA0A}" destId="{4C47559D-1658-4724-BAEF-DCF0920B14C3}" srcOrd="1" destOrd="0" parTransId="{4A929ED6-6DD2-4AA2-9E65-A5E7B99B0A27}" sibTransId="{09F1B5BE-621C-434E-AF76-B4F807DBA73C}"/>
    <dgm:cxn modelId="{F370B892-DE22-4E18-B5C6-DA58569EA8E3}" type="presOf" srcId="{66579710-7C35-424F-A1AD-AEBC7FCF750D}" destId="{B6E04411-7DBA-46DB-9EC8-4F33B062A840}" srcOrd="0" destOrd="0" presId="urn:microsoft.com/office/officeart/2005/8/layout/radial4"/>
    <dgm:cxn modelId="{1DB32AF6-B931-435D-A0F8-5C6EB6B15F8F}" type="presOf" srcId="{4B1F3BD5-BEDF-40A6-AF12-2629BD27CA0A}" destId="{DE0D3C2E-D122-4614-9CFB-3C3ACE1A68BD}" srcOrd="0" destOrd="0" presId="urn:microsoft.com/office/officeart/2005/8/layout/radial4"/>
    <dgm:cxn modelId="{1C7B95AD-5FD0-4490-9A5E-930BCEB7E381}" srcId="{4B1F3BD5-BEDF-40A6-AF12-2629BD27CA0A}" destId="{53A2A49F-79E3-4243-810C-8A668686048A}" srcOrd="0" destOrd="0" parTransId="{66579710-7C35-424F-A1AD-AEBC7FCF750D}" sibTransId="{28ABE9D2-6BEA-4F8B-9FFC-50C3CDA45E29}"/>
    <dgm:cxn modelId="{E37B7EC7-175E-4F6E-BF3D-270EA414DFA0}" type="presOf" srcId="{53A2A49F-79E3-4243-810C-8A668686048A}" destId="{6294B534-7CA2-4221-AD2E-F94A959B8E42}" srcOrd="0" destOrd="0" presId="urn:microsoft.com/office/officeart/2005/8/layout/radial4"/>
    <dgm:cxn modelId="{F14ACC72-5917-4948-A9D5-097EC0EDFE6D}" type="presOf" srcId="{4C47559D-1658-4724-BAEF-DCF0920B14C3}" destId="{13463FBC-092A-4416-9E4B-2B093242F6F8}" srcOrd="0" destOrd="0" presId="urn:microsoft.com/office/officeart/2005/8/layout/radial4"/>
    <dgm:cxn modelId="{64C3D2AC-5502-48D4-99EA-A8AA479BAFD8}" type="presOf" srcId="{4A929ED6-6DD2-4AA2-9E65-A5E7B99B0A27}" destId="{86188860-F3F2-465F-934F-EBD88F458D8E}" srcOrd="0" destOrd="0" presId="urn:microsoft.com/office/officeart/2005/8/layout/radial4"/>
    <dgm:cxn modelId="{7DA8D360-BB45-4DC1-9C65-CE90834D32EA}" srcId="{ED5DFFFA-D5B5-4691-BCD4-DDF3C60FC748}" destId="{4B1F3BD5-BEDF-40A6-AF12-2629BD27CA0A}" srcOrd="0" destOrd="0" parTransId="{E6743802-BAA1-48AD-9FDF-3BC4DB3A75BC}" sibTransId="{CDE4EA77-4FB5-442F-B943-3A2693AE7882}"/>
    <dgm:cxn modelId="{CECDF8E7-0C0A-4269-A4D9-D34A08C47DD7}" type="presParOf" srcId="{BB5DEC5F-E904-438A-988B-BEBE63C3A45C}" destId="{DE0D3C2E-D122-4614-9CFB-3C3ACE1A68BD}" srcOrd="0" destOrd="0" presId="urn:microsoft.com/office/officeart/2005/8/layout/radial4"/>
    <dgm:cxn modelId="{32B47FF9-98A9-4062-9B1C-925838F1A9ED}" type="presParOf" srcId="{BB5DEC5F-E904-438A-988B-BEBE63C3A45C}" destId="{B6E04411-7DBA-46DB-9EC8-4F33B062A840}" srcOrd="1" destOrd="0" presId="urn:microsoft.com/office/officeart/2005/8/layout/radial4"/>
    <dgm:cxn modelId="{67A2D748-6240-4E55-94EF-668E08219D9A}" type="presParOf" srcId="{BB5DEC5F-E904-438A-988B-BEBE63C3A45C}" destId="{6294B534-7CA2-4221-AD2E-F94A959B8E42}" srcOrd="2" destOrd="0" presId="urn:microsoft.com/office/officeart/2005/8/layout/radial4"/>
    <dgm:cxn modelId="{F8833DAF-D53A-49FF-AAD4-469C6B54B93E}" type="presParOf" srcId="{BB5DEC5F-E904-438A-988B-BEBE63C3A45C}" destId="{86188860-F3F2-465F-934F-EBD88F458D8E}" srcOrd="3" destOrd="0" presId="urn:microsoft.com/office/officeart/2005/8/layout/radial4"/>
    <dgm:cxn modelId="{CF7EC871-2001-4FBB-8FEA-A85C964BCBCE}" type="presParOf" srcId="{BB5DEC5F-E904-438A-988B-BEBE63C3A45C}" destId="{13463FBC-092A-4416-9E4B-2B093242F6F8}"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A5CDD9-D40B-4EB9-96EB-7F1771C00031}"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s-ES"/>
        </a:p>
      </dgm:t>
    </dgm:pt>
    <dgm:pt modelId="{188216AD-57DC-45D8-82C2-9536E6D3E8A5}">
      <dgm:prSet phldrT="[Texto]" custT="1"/>
      <dgm:spPr/>
      <dgm:t>
        <a:bodyPr/>
        <a:lstStyle/>
        <a:p>
          <a:r>
            <a:rPr lang="es-PE" sz="1800" dirty="0"/>
            <a:t>Base Legal</a:t>
          </a:r>
          <a:endParaRPr lang="es-ES" sz="1800" dirty="0"/>
        </a:p>
      </dgm:t>
    </dgm:pt>
    <dgm:pt modelId="{18450B38-2265-49D1-9A13-992C99B98C12}" type="parTrans" cxnId="{AB9CC051-BF72-463F-BF43-32BD10AA797B}">
      <dgm:prSet/>
      <dgm:spPr/>
      <dgm:t>
        <a:bodyPr/>
        <a:lstStyle/>
        <a:p>
          <a:endParaRPr lang="es-ES" sz="2800"/>
        </a:p>
      </dgm:t>
    </dgm:pt>
    <dgm:pt modelId="{F7BFF6E3-7630-45C5-B5B8-2AFE7A602787}" type="sibTrans" cxnId="{AB9CC051-BF72-463F-BF43-32BD10AA797B}">
      <dgm:prSet/>
      <dgm:spPr/>
      <dgm:t>
        <a:bodyPr/>
        <a:lstStyle/>
        <a:p>
          <a:endParaRPr lang="es-ES" sz="2800"/>
        </a:p>
      </dgm:t>
    </dgm:pt>
    <dgm:pt modelId="{2B6E3DE6-718C-4A43-BF43-33A07F281971}">
      <dgm:prSet phldrT="[Texto]" custT="1"/>
      <dgm:spPr/>
      <dgm:t>
        <a:bodyPr/>
        <a:lstStyle/>
        <a:p>
          <a:pPr algn="l"/>
          <a:r>
            <a:rPr lang="es-PE" sz="1100" dirty="0" smtClean="0"/>
            <a:t>Titulo I – Constitución de las Empresas del Sistema Financiero y del Sistema de Seguros. </a:t>
          </a:r>
          <a:r>
            <a:rPr lang="es-PE" sz="1100" b="1" dirty="0" smtClean="0"/>
            <a:t>Ley N° 26702</a:t>
          </a:r>
          <a:r>
            <a:rPr lang="es-PE" sz="1100" dirty="0" smtClean="0"/>
            <a:t>, Ley General del Sistema Financiero y del Sistema de Seguros y Orgánica de la Superintendencia de Banca y Seguros.</a:t>
          </a:r>
          <a:endParaRPr lang="es-ES" sz="1100" dirty="0"/>
        </a:p>
      </dgm:t>
    </dgm:pt>
    <dgm:pt modelId="{3CC0921B-E529-4875-A51C-E33B15C156B2}" type="parTrans" cxnId="{343D0F60-8A12-4889-A7F3-1FC5E5663FD1}">
      <dgm:prSet/>
      <dgm:spPr/>
      <dgm:t>
        <a:bodyPr/>
        <a:lstStyle/>
        <a:p>
          <a:endParaRPr lang="es-ES" sz="2800"/>
        </a:p>
      </dgm:t>
    </dgm:pt>
    <dgm:pt modelId="{8F00433E-D68C-4DC0-BC2F-1FFD8544E1DD}" type="sibTrans" cxnId="{343D0F60-8A12-4889-A7F3-1FC5E5663FD1}">
      <dgm:prSet/>
      <dgm:spPr/>
      <dgm:t>
        <a:bodyPr/>
        <a:lstStyle/>
        <a:p>
          <a:endParaRPr lang="es-ES" sz="2800"/>
        </a:p>
      </dgm:t>
    </dgm:pt>
    <dgm:pt modelId="{0EDE5A84-ABB8-4741-A637-078DEE953D15}">
      <dgm:prSet phldrT="[Texto]" custT="1"/>
      <dgm:spPr/>
      <dgm:t>
        <a:bodyPr/>
        <a:lstStyle/>
        <a:p>
          <a:pPr algn="l"/>
          <a:r>
            <a:rPr lang="es-ES" sz="1100" b="1" dirty="0" smtClean="0"/>
            <a:t>Resolución N° 10440-2008</a:t>
          </a:r>
          <a:r>
            <a:rPr lang="es-ES" sz="1100" dirty="0" smtClean="0"/>
            <a:t>. Reglamento para la constitución, reorganización y   establecimiento de empresas y representantes de los  Sistemas Financiero y de Seguros.</a:t>
          </a:r>
          <a:endParaRPr lang="es-ES" sz="1100" dirty="0"/>
        </a:p>
      </dgm:t>
    </dgm:pt>
    <dgm:pt modelId="{9E1117B7-89C5-4A8D-ACDB-CB81EB894E1F}" type="parTrans" cxnId="{87237629-A11B-44BF-B43B-FEDC25D0633A}">
      <dgm:prSet/>
      <dgm:spPr/>
      <dgm:t>
        <a:bodyPr/>
        <a:lstStyle/>
        <a:p>
          <a:endParaRPr lang="es-ES" sz="2800"/>
        </a:p>
      </dgm:t>
    </dgm:pt>
    <dgm:pt modelId="{76B37140-532A-4686-92D7-CA7A2A12DE46}" type="sibTrans" cxnId="{87237629-A11B-44BF-B43B-FEDC25D0633A}">
      <dgm:prSet/>
      <dgm:spPr/>
      <dgm:t>
        <a:bodyPr/>
        <a:lstStyle/>
        <a:p>
          <a:endParaRPr lang="es-ES" sz="2800"/>
        </a:p>
      </dgm:t>
    </dgm:pt>
    <dgm:pt modelId="{C2A0D9E5-416A-4060-8D28-5A192B9705E1}">
      <dgm:prSet phldrT="[Texto]" custT="1"/>
      <dgm:spPr/>
      <dgm:t>
        <a:bodyPr/>
        <a:lstStyle/>
        <a:p>
          <a:pPr algn="l"/>
          <a:r>
            <a:rPr lang="es-PE" sz="1100" b="1" i="0" dirty="0" smtClean="0"/>
            <a:t>Texto Único de Procedimientos Administrativos – TUPA N° 01</a:t>
          </a:r>
          <a:r>
            <a:rPr lang="es-PE" sz="1100" i="0" dirty="0" smtClean="0"/>
            <a:t>, Autorización para la constitución de las empresas referidas en el artículo 16° de la Ley N° 26702.</a:t>
          </a:r>
          <a:endParaRPr lang="es-ES" sz="1100" dirty="0"/>
        </a:p>
      </dgm:t>
    </dgm:pt>
    <dgm:pt modelId="{0E56C03A-910E-4EEE-9691-A30B0A7E1A3C}" type="parTrans" cxnId="{95E6DE79-57F4-4D52-A9CC-0B20E6C9E8E8}">
      <dgm:prSet/>
      <dgm:spPr/>
      <dgm:t>
        <a:bodyPr/>
        <a:lstStyle/>
        <a:p>
          <a:endParaRPr lang="es-ES" sz="2800"/>
        </a:p>
      </dgm:t>
    </dgm:pt>
    <dgm:pt modelId="{57F725D3-B1DD-4C3E-86BF-1FE8A88269D7}" type="sibTrans" cxnId="{95E6DE79-57F4-4D52-A9CC-0B20E6C9E8E8}">
      <dgm:prSet/>
      <dgm:spPr/>
      <dgm:t>
        <a:bodyPr/>
        <a:lstStyle/>
        <a:p>
          <a:endParaRPr lang="es-ES" sz="2800"/>
        </a:p>
      </dgm:t>
    </dgm:pt>
    <dgm:pt modelId="{0CAE28BF-F45F-4D74-A70E-A58F1DF97CDE}">
      <dgm:prSet phldrT="[Texto]" custT="1"/>
      <dgm:spPr/>
      <dgm:t>
        <a:bodyPr/>
        <a:lstStyle/>
        <a:p>
          <a:pPr algn="l"/>
          <a:r>
            <a:rPr lang="es-PE" sz="1100" b="1" dirty="0" smtClean="0"/>
            <a:t>Circular N° G-177-2014- </a:t>
          </a:r>
          <a:r>
            <a:rPr lang="es-PE" sz="1100" dirty="0" smtClean="0"/>
            <a:t>Actualización del capital social mínimo correspondiente al trimestre octubre-diciembre 2014. </a:t>
          </a:r>
          <a:endParaRPr lang="es-ES" sz="1100" dirty="0"/>
        </a:p>
      </dgm:t>
    </dgm:pt>
    <dgm:pt modelId="{4467E4D6-7099-4DB3-9500-8579FD1EEC5B}" type="parTrans" cxnId="{6C31E19A-79EE-4106-9E73-34B760EDEC0F}">
      <dgm:prSet/>
      <dgm:spPr/>
      <dgm:t>
        <a:bodyPr/>
        <a:lstStyle/>
        <a:p>
          <a:endParaRPr lang="es-ES" sz="2800"/>
        </a:p>
      </dgm:t>
    </dgm:pt>
    <dgm:pt modelId="{9D4CD8E4-6997-4633-9767-10E3D346923D}" type="sibTrans" cxnId="{6C31E19A-79EE-4106-9E73-34B760EDEC0F}">
      <dgm:prSet/>
      <dgm:spPr/>
      <dgm:t>
        <a:bodyPr/>
        <a:lstStyle/>
        <a:p>
          <a:endParaRPr lang="es-ES" sz="2800"/>
        </a:p>
      </dgm:t>
    </dgm:pt>
    <dgm:pt modelId="{F0784CA6-420F-49F9-8329-2FD82D8F74CD}" type="pres">
      <dgm:prSet presAssocID="{85A5CDD9-D40B-4EB9-96EB-7F1771C00031}" presName="diagram" presStyleCnt="0">
        <dgm:presLayoutVars>
          <dgm:chPref val="1"/>
          <dgm:dir/>
          <dgm:animOne val="branch"/>
          <dgm:animLvl val="lvl"/>
          <dgm:resizeHandles/>
        </dgm:presLayoutVars>
      </dgm:prSet>
      <dgm:spPr/>
      <dgm:t>
        <a:bodyPr/>
        <a:lstStyle/>
        <a:p>
          <a:endParaRPr lang="es-ES"/>
        </a:p>
      </dgm:t>
    </dgm:pt>
    <dgm:pt modelId="{BB6FFEF5-6139-41DD-A838-C8FE3D8C81D1}" type="pres">
      <dgm:prSet presAssocID="{188216AD-57DC-45D8-82C2-9536E6D3E8A5}" presName="root" presStyleCnt="0"/>
      <dgm:spPr/>
      <dgm:t>
        <a:bodyPr/>
        <a:lstStyle/>
        <a:p>
          <a:endParaRPr lang="es-ES"/>
        </a:p>
      </dgm:t>
    </dgm:pt>
    <dgm:pt modelId="{45A3DA3D-9F86-4375-9552-F756738B4AF6}" type="pres">
      <dgm:prSet presAssocID="{188216AD-57DC-45D8-82C2-9536E6D3E8A5}" presName="rootComposite" presStyleCnt="0"/>
      <dgm:spPr/>
      <dgm:t>
        <a:bodyPr/>
        <a:lstStyle/>
        <a:p>
          <a:endParaRPr lang="es-ES"/>
        </a:p>
      </dgm:t>
    </dgm:pt>
    <dgm:pt modelId="{201BC414-09BB-413A-859C-12521069B710}" type="pres">
      <dgm:prSet presAssocID="{188216AD-57DC-45D8-82C2-9536E6D3E8A5}" presName="rootText" presStyleLbl="node1" presStyleIdx="0" presStyleCnt="1" custScaleY="43896"/>
      <dgm:spPr/>
      <dgm:t>
        <a:bodyPr/>
        <a:lstStyle/>
        <a:p>
          <a:endParaRPr lang="es-ES"/>
        </a:p>
      </dgm:t>
    </dgm:pt>
    <dgm:pt modelId="{034B5F5B-F138-4CDA-AC57-C85F8396550A}" type="pres">
      <dgm:prSet presAssocID="{188216AD-57DC-45D8-82C2-9536E6D3E8A5}" presName="rootConnector" presStyleLbl="node1" presStyleIdx="0" presStyleCnt="1"/>
      <dgm:spPr/>
      <dgm:t>
        <a:bodyPr/>
        <a:lstStyle/>
        <a:p>
          <a:endParaRPr lang="es-ES"/>
        </a:p>
      </dgm:t>
    </dgm:pt>
    <dgm:pt modelId="{36C11A19-3BE2-4534-BDDA-5767D742578D}" type="pres">
      <dgm:prSet presAssocID="{188216AD-57DC-45D8-82C2-9536E6D3E8A5}" presName="childShape" presStyleCnt="0"/>
      <dgm:spPr/>
      <dgm:t>
        <a:bodyPr/>
        <a:lstStyle/>
        <a:p>
          <a:endParaRPr lang="es-ES"/>
        </a:p>
      </dgm:t>
    </dgm:pt>
    <dgm:pt modelId="{E4807BE0-44B2-4DF9-8FB0-49F26C95D606}" type="pres">
      <dgm:prSet presAssocID="{3CC0921B-E529-4875-A51C-E33B15C156B2}" presName="Name13" presStyleLbl="parChTrans1D2" presStyleIdx="0" presStyleCnt="4"/>
      <dgm:spPr/>
      <dgm:t>
        <a:bodyPr/>
        <a:lstStyle/>
        <a:p>
          <a:endParaRPr lang="es-ES"/>
        </a:p>
      </dgm:t>
    </dgm:pt>
    <dgm:pt modelId="{9BF0485B-39A2-4FDB-99C5-8E503FB9D7D6}" type="pres">
      <dgm:prSet presAssocID="{2B6E3DE6-718C-4A43-BF43-33A07F281971}" presName="childText" presStyleLbl="bgAcc1" presStyleIdx="0" presStyleCnt="4" custScaleX="413490">
        <dgm:presLayoutVars>
          <dgm:bulletEnabled val="1"/>
        </dgm:presLayoutVars>
      </dgm:prSet>
      <dgm:spPr/>
      <dgm:t>
        <a:bodyPr/>
        <a:lstStyle/>
        <a:p>
          <a:endParaRPr lang="es-ES"/>
        </a:p>
      </dgm:t>
    </dgm:pt>
    <dgm:pt modelId="{3062CCB1-B4B4-4355-8A27-920EB6A78977}" type="pres">
      <dgm:prSet presAssocID="{9E1117B7-89C5-4A8D-ACDB-CB81EB894E1F}" presName="Name13" presStyleLbl="parChTrans1D2" presStyleIdx="1" presStyleCnt="4"/>
      <dgm:spPr/>
      <dgm:t>
        <a:bodyPr/>
        <a:lstStyle/>
        <a:p>
          <a:endParaRPr lang="es-ES"/>
        </a:p>
      </dgm:t>
    </dgm:pt>
    <dgm:pt modelId="{A61DFC9C-0396-41BC-8929-3EBDAE1E5D88}" type="pres">
      <dgm:prSet presAssocID="{0EDE5A84-ABB8-4741-A637-078DEE953D15}" presName="childText" presStyleLbl="bgAcc1" presStyleIdx="1" presStyleCnt="4" custScaleX="414341">
        <dgm:presLayoutVars>
          <dgm:bulletEnabled val="1"/>
        </dgm:presLayoutVars>
      </dgm:prSet>
      <dgm:spPr/>
      <dgm:t>
        <a:bodyPr/>
        <a:lstStyle/>
        <a:p>
          <a:endParaRPr lang="es-ES"/>
        </a:p>
      </dgm:t>
    </dgm:pt>
    <dgm:pt modelId="{C7D3A709-E71E-432A-87F6-C6D488422B39}" type="pres">
      <dgm:prSet presAssocID="{0E56C03A-910E-4EEE-9691-A30B0A7E1A3C}" presName="Name13" presStyleLbl="parChTrans1D2" presStyleIdx="2" presStyleCnt="4"/>
      <dgm:spPr/>
      <dgm:t>
        <a:bodyPr/>
        <a:lstStyle/>
        <a:p>
          <a:endParaRPr lang="es-ES"/>
        </a:p>
      </dgm:t>
    </dgm:pt>
    <dgm:pt modelId="{0BDDDEFB-B4D1-4FDB-9561-AC4B5CBE402E}" type="pres">
      <dgm:prSet presAssocID="{C2A0D9E5-416A-4060-8D28-5A192B9705E1}" presName="childText" presStyleLbl="bgAcc1" presStyleIdx="2" presStyleCnt="4" custScaleX="414342" custScaleY="82539">
        <dgm:presLayoutVars>
          <dgm:bulletEnabled val="1"/>
        </dgm:presLayoutVars>
      </dgm:prSet>
      <dgm:spPr/>
      <dgm:t>
        <a:bodyPr/>
        <a:lstStyle/>
        <a:p>
          <a:endParaRPr lang="es-ES"/>
        </a:p>
      </dgm:t>
    </dgm:pt>
    <dgm:pt modelId="{3E3376FD-AF48-4353-9BFD-BDA7A7227474}" type="pres">
      <dgm:prSet presAssocID="{4467E4D6-7099-4DB3-9500-8579FD1EEC5B}" presName="Name13" presStyleLbl="parChTrans1D2" presStyleIdx="3" presStyleCnt="4"/>
      <dgm:spPr/>
      <dgm:t>
        <a:bodyPr/>
        <a:lstStyle/>
        <a:p>
          <a:endParaRPr lang="es-ES"/>
        </a:p>
      </dgm:t>
    </dgm:pt>
    <dgm:pt modelId="{E3452AAD-CBEE-4DBA-876A-180B7BEA735E}" type="pres">
      <dgm:prSet presAssocID="{0CAE28BF-F45F-4D74-A70E-A58F1DF97CDE}" presName="childText" presStyleLbl="bgAcc1" presStyleIdx="3" presStyleCnt="4" custScaleX="417023" custScaleY="78753">
        <dgm:presLayoutVars>
          <dgm:bulletEnabled val="1"/>
        </dgm:presLayoutVars>
      </dgm:prSet>
      <dgm:spPr/>
      <dgm:t>
        <a:bodyPr/>
        <a:lstStyle/>
        <a:p>
          <a:endParaRPr lang="es-ES"/>
        </a:p>
      </dgm:t>
    </dgm:pt>
  </dgm:ptLst>
  <dgm:cxnLst>
    <dgm:cxn modelId="{3076B464-DAA5-4360-8421-50929C204FDA}" type="presOf" srcId="{0EDE5A84-ABB8-4741-A637-078DEE953D15}" destId="{A61DFC9C-0396-41BC-8929-3EBDAE1E5D88}" srcOrd="0" destOrd="0" presId="urn:microsoft.com/office/officeart/2005/8/layout/hierarchy3"/>
    <dgm:cxn modelId="{95E6DE79-57F4-4D52-A9CC-0B20E6C9E8E8}" srcId="{188216AD-57DC-45D8-82C2-9536E6D3E8A5}" destId="{C2A0D9E5-416A-4060-8D28-5A192B9705E1}" srcOrd="2" destOrd="0" parTransId="{0E56C03A-910E-4EEE-9691-A30B0A7E1A3C}" sibTransId="{57F725D3-B1DD-4C3E-86BF-1FE8A88269D7}"/>
    <dgm:cxn modelId="{AA029AFA-FD21-4DC1-A50E-1F11B79026EC}" type="presOf" srcId="{0CAE28BF-F45F-4D74-A70E-A58F1DF97CDE}" destId="{E3452AAD-CBEE-4DBA-876A-180B7BEA735E}" srcOrd="0" destOrd="0" presId="urn:microsoft.com/office/officeart/2005/8/layout/hierarchy3"/>
    <dgm:cxn modelId="{86B27D6C-E78D-431C-9045-32DC8A186B21}" type="presOf" srcId="{188216AD-57DC-45D8-82C2-9536E6D3E8A5}" destId="{201BC414-09BB-413A-859C-12521069B710}" srcOrd="0" destOrd="0" presId="urn:microsoft.com/office/officeart/2005/8/layout/hierarchy3"/>
    <dgm:cxn modelId="{B005A40D-B9FE-46C2-BE35-27A90A9D6257}" type="presOf" srcId="{85A5CDD9-D40B-4EB9-96EB-7F1771C00031}" destId="{F0784CA6-420F-49F9-8329-2FD82D8F74CD}" srcOrd="0" destOrd="0" presId="urn:microsoft.com/office/officeart/2005/8/layout/hierarchy3"/>
    <dgm:cxn modelId="{343D0F60-8A12-4889-A7F3-1FC5E5663FD1}" srcId="{188216AD-57DC-45D8-82C2-9536E6D3E8A5}" destId="{2B6E3DE6-718C-4A43-BF43-33A07F281971}" srcOrd="0" destOrd="0" parTransId="{3CC0921B-E529-4875-A51C-E33B15C156B2}" sibTransId="{8F00433E-D68C-4DC0-BC2F-1FFD8544E1DD}"/>
    <dgm:cxn modelId="{6C31E19A-79EE-4106-9E73-34B760EDEC0F}" srcId="{188216AD-57DC-45D8-82C2-9536E6D3E8A5}" destId="{0CAE28BF-F45F-4D74-A70E-A58F1DF97CDE}" srcOrd="3" destOrd="0" parTransId="{4467E4D6-7099-4DB3-9500-8579FD1EEC5B}" sibTransId="{9D4CD8E4-6997-4633-9767-10E3D346923D}"/>
    <dgm:cxn modelId="{87237629-A11B-44BF-B43B-FEDC25D0633A}" srcId="{188216AD-57DC-45D8-82C2-9536E6D3E8A5}" destId="{0EDE5A84-ABB8-4741-A637-078DEE953D15}" srcOrd="1" destOrd="0" parTransId="{9E1117B7-89C5-4A8D-ACDB-CB81EB894E1F}" sibTransId="{76B37140-532A-4686-92D7-CA7A2A12DE46}"/>
    <dgm:cxn modelId="{AB035E17-5EF8-4352-8538-F1E38E3D2774}" type="presOf" srcId="{C2A0D9E5-416A-4060-8D28-5A192B9705E1}" destId="{0BDDDEFB-B4D1-4FDB-9561-AC4B5CBE402E}" srcOrd="0" destOrd="0" presId="urn:microsoft.com/office/officeart/2005/8/layout/hierarchy3"/>
    <dgm:cxn modelId="{AB9CC051-BF72-463F-BF43-32BD10AA797B}" srcId="{85A5CDD9-D40B-4EB9-96EB-7F1771C00031}" destId="{188216AD-57DC-45D8-82C2-9536E6D3E8A5}" srcOrd="0" destOrd="0" parTransId="{18450B38-2265-49D1-9A13-992C99B98C12}" sibTransId="{F7BFF6E3-7630-45C5-B5B8-2AFE7A602787}"/>
    <dgm:cxn modelId="{214AFD73-6435-4013-BE0E-E52AE5AF77C4}" type="presOf" srcId="{0E56C03A-910E-4EEE-9691-A30B0A7E1A3C}" destId="{C7D3A709-E71E-432A-87F6-C6D488422B39}" srcOrd="0" destOrd="0" presId="urn:microsoft.com/office/officeart/2005/8/layout/hierarchy3"/>
    <dgm:cxn modelId="{A78DB707-CDEA-4C38-B9E7-33EEBECBF01F}" type="presOf" srcId="{9E1117B7-89C5-4A8D-ACDB-CB81EB894E1F}" destId="{3062CCB1-B4B4-4355-8A27-920EB6A78977}" srcOrd="0" destOrd="0" presId="urn:microsoft.com/office/officeart/2005/8/layout/hierarchy3"/>
    <dgm:cxn modelId="{138B5710-9378-4F23-B320-4132A3717F59}" type="presOf" srcId="{4467E4D6-7099-4DB3-9500-8579FD1EEC5B}" destId="{3E3376FD-AF48-4353-9BFD-BDA7A7227474}" srcOrd="0" destOrd="0" presId="urn:microsoft.com/office/officeart/2005/8/layout/hierarchy3"/>
    <dgm:cxn modelId="{81C63CB2-436A-4A5B-A1B5-FB524C71E6B5}" type="presOf" srcId="{188216AD-57DC-45D8-82C2-9536E6D3E8A5}" destId="{034B5F5B-F138-4CDA-AC57-C85F8396550A}" srcOrd="1" destOrd="0" presId="urn:microsoft.com/office/officeart/2005/8/layout/hierarchy3"/>
    <dgm:cxn modelId="{E75E9D3B-B548-475D-BC29-7A9CF2EC24B3}" type="presOf" srcId="{3CC0921B-E529-4875-A51C-E33B15C156B2}" destId="{E4807BE0-44B2-4DF9-8FB0-49F26C95D606}" srcOrd="0" destOrd="0" presId="urn:microsoft.com/office/officeart/2005/8/layout/hierarchy3"/>
    <dgm:cxn modelId="{682F0F70-591C-47D9-B471-840C50C0FAFA}" type="presOf" srcId="{2B6E3DE6-718C-4A43-BF43-33A07F281971}" destId="{9BF0485B-39A2-4FDB-99C5-8E503FB9D7D6}" srcOrd="0" destOrd="0" presId="urn:microsoft.com/office/officeart/2005/8/layout/hierarchy3"/>
    <dgm:cxn modelId="{4D9A3417-B2CD-4743-A0A0-39280C46B60E}" type="presParOf" srcId="{F0784CA6-420F-49F9-8329-2FD82D8F74CD}" destId="{BB6FFEF5-6139-41DD-A838-C8FE3D8C81D1}" srcOrd="0" destOrd="0" presId="urn:microsoft.com/office/officeart/2005/8/layout/hierarchy3"/>
    <dgm:cxn modelId="{82A7582D-0DFB-4C2D-BE03-8FDCD618BC10}" type="presParOf" srcId="{BB6FFEF5-6139-41DD-A838-C8FE3D8C81D1}" destId="{45A3DA3D-9F86-4375-9552-F756738B4AF6}" srcOrd="0" destOrd="0" presId="urn:microsoft.com/office/officeart/2005/8/layout/hierarchy3"/>
    <dgm:cxn modelId="{9318F086-DF41-4627-807C-53BFB2991D55}" type="presParOf" srcId="{45A3DA3D-9F86-4375-9552-F756738B4AF6}" destId="{201BC414-09BB-413A-859C-12521069B710}" srcOrd="0" destOrd="0" presId="urn:microsoft.com/office/officeart/2005/8/layout/hierarchy3"/>
    <dgm:cxn modelId="{CA771E33-2EBE-4D28-93FD-51506A27B470}" type="presParOf" srcId="{45A3DA3D-9F86-4375-9552-F756738B4AF6}" destId="{034B5F5B-F138-4CDA-AC57-C85F8396550A}" srcOrd="1" destOrd="0" presId="urn:microsoft.com/office/officeart/2005/8/layout/hierarchy3"/>
    <dgm:cxn modelId="{B324CD3A-A30E-415F-B470-11C3C9CB48A0}" type="presParOf" srcId="{BB6FFEF5-6139-41DD-A838-C8FE3D8C81D1}" destId="{36C11A19-3BE2-4534-BDDA-5767D742578D}" srcOrd="1" destOrd="0" presId="urn:microsoft.com/office/officeart/2005/8/layout/hierarchy3"/>
    <dgm:cxn modelId="{15BC1C66-7B9F-4987-BCDC-5C423992F67A}" type="presParOf" srcId="{36C11A19-3BE2-4534-BDDA-5767D742578D}" destId="{E4807BE0-44B2-4DF9-8FB0-49F26C95D606}" srcOrd="0" destOrd="0" presId="urn:microsoft.com/office/officeart/2005/8/layout/hierarchy3"/>
    <dgm:cxn modelId="{1212F7EC-FF63-4F15-92A7-D167CC8ACF8D}" type="presParOf" srcId="{36C11A19-3BE2-4534-BDDA-5767D742578D}" destId="{9BF0485B-39A2-4FDB-99C5-8E503FB9D7D6}" srcOrd="1" destOrd="0" presId="urn:microsoft.com/office/officeart/2005/8/layout/hierarchy3"/>
    <dgm:cxn modelId="{609E34F7-35F8-4D10-98E1-8D6DC1E8900E}" type="presParOf" srcId="{36C11A19-3BE2-4534-BDDA-5767D742578D}" destId="{3062CCB1-B4B4-4355-8A27-920EB6A78977}" srcOrd="2" destOrd="0" presId="urn:microsoft.com/office/officeart/2005/8/layout/hierarchy3"/>
    <dgm:cxn modelId="{5DB3FB0D-E68A-4D9D-B024-DAC73320E16F}" type="presParOf" srcId="{36C11A19-3BE2-4534-BDDA-5767D742578D}" destId="{A61DFC9C-0396-41BC-8929-3EBDAE1E5D88}" srcOrd="3" destOrd="0" presId="urn:microsoft.com/office/officeart/2005/8/layout/hierarchy3"/>
    <dgm:cxn modelId="{EB4F1EDA-8EEA-4943-B860-4F7062B4E4FC}" type="presParOf" srcId="{36C11A19-3BE2-4534-BDDA-5767D742578D}" destId="{C7D3A709-E71E-432A-87F6-C6D488422B39}" srcOrd="4" destOrd="0" presId="urn:microsoft.com/office/officeart/2005/8/layout/hierarchy3"/>
    <dgm:cxn modelId="{1467D6B8-E0F0-4B98-97F8-55D434509A18}" type="presParOf" srcId="{36C11A19-3BE2-4534-BDDA-5767D742578D}" destId="{0BDDDEFB-B4D1-4FDB-9561-AC4B5CBE402E}" srcOrd="5" destOrd="0" presId="urn:microsoft.com/office/officeart/2005/8/layout/hierarchy3"/>
    <dgm:cxn modelId="{4D80AC63-7566-4C16-B378-5D42BC485EBA}" type="presParOf" srcId="{36C11A19-3BE2-4534-BDDA-5767D742578D}" destId="{3E3376FD-AF48-4353-9BFD-BDA7A7227474}" srcOrd="6" destOrd="0" presId="urn:microsoft.com/office/officeart/2005/8/layout/hierarchy3"/>
    <dgm:cxn modelId="{80ED8AB1-7794-4000-BC91-B9A06E3E8C0D}" type="presParOf" srcId="{36C11A19-3BE2-4534-BDDA-5767D742578D}" destId="{E3452AAD-CBEE-4DBA-876A-180B7BEA735E}" srcOrd="7" destOrd="0" presId="urn:microsoft.com/office/officeart/2005/8/layout/hierarchy3"/>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87BF0A-9E66-4DD6-8586-DD4EE5EA32F1}" type="doc">
      <dgm:prSet loTypeId="urn:microsoft.com/office/officeart/2005/8/layout/process1" loCatId="process" qsTypeId="urn:microsoft.com/office/officeart/2005/8/quickstyle/simple1" qsCatId="simple" csTypeId="urn:microsoft.com/office/officeart/2005/8/colors/accent2_3" csCatId="accent2" phldr="1"/>
      <dgm:spPr/>
    </dgm:pt>
    <dgm:pt modelId="{F4F36838-FFB4-4BE3-8131-1655B735396D}">
      <dgm:prSet phldrT="[Texto]" custT="1"/>
      <dgm:spPr>
        <a:solidFill>
          <a:schemeClr val="accent5">
            <a:lumMod val="75000"/>
          </a:schemeClr>
        </a:solidFill>
      </dgm:spPr>
      <dgm:t>
        <a:bodyPr/>
        <a:lstStyle/>
        <a:p>
          <a:pPr algn="ctr"/>
          <a:r>
            <a:rPr lang="es-ES" sz="1200" b="1" dirty="0"/>
            <a:t>Autorización de Organización</a:t>
          </a:r>
        </a:p>
        <a:p>
          <a:pPr algn="ctr"/>
          <a:r>
            <a:rPr lang="es-ES" sz="1200" b="0" dirty="0"/>
            <a:t>   (</a:t>
          </a:r>
          <a:r>
            <a:rPr lang="es-PE" sz="1200" b="0" dirty="0"/>
            <a:t>Certificado de Organización)</a:t>
          </a:r>
          <a:endParaRPr lang="es-ES" sz="1200" b="0" dirty="0"/>
        </a:p>
      </dgm:t>
    </dgm:pt>
    <dgm:pt modelId="{C9ADC922-1725-4149-B4C5-77DC6C176ED1}" type="parTrans" cxnId="{EDDC507F-5DAD-47FA-95CE-21D0AF258B8C}">
      <dgm:prSet/>
      <dgm:spPr/>
      <dgm:t>
        <a:bodyPr/>
        <a:lstStyle/>
        <a:p>
          <a:endParaRPr lang="es-ES" sz="1200"/>
        </a:p>
      </dgm:t>
    </dgm:pt>
    <dgm:pt modelId="{03D0897E-8E5E-4FFE-AAE9-51A6B09267E2}" type="sibTrans" cxnId="{EDDC507F-5DAD-47FA-95CE-21D0AF258B8C}">
      <dgm:prSet custT="1"/>
      <dgm:spPr/>
      <dgm:t>
        <a:bodyPr/>
        <a:lstStyle/>
        <a:p>
          <a:endParaRPr lang="es-ES" sz="1200" dirty="0"/>
        </a:p>
      </dgm:t>
    </dgm:pt>
    <dgm:pt modelId="{C1AFD67B-7571-4BAE-9E59-73EE5008FD68}">
      <dgm:prSet phldrT="[Texto]" custT="1"/>
      <dgm:spPr>
        <a:solidFill>
          <a:schemeClr val="accent1">
            <a:lumMod val="75000"/>
          </a:schemeClr>
        </a:solidFill>
      </dgm:spPr>
      <dgm:t>
        <a:bodyPr/>
        <a:lstStyle/>
        <a:p>
          <a:r>
            <a:rPr lang="es-ES" sz="1200" b="1" dirty="0"/>
            <a:t>Autorización de Funcionamiento </a:t>
          </a:r>
        </a:p>
        <a:p>
          <a:r>
            <a:rPr lang="es-ES" sz="1200" b="0" dirty="0" smtClean="0"/>
            <a:t>( Certificado de Funcionamiento)</a:t>
          </a:r>
          <a:endParaRPr lang="es-ES" sz="1200" b="0" dirty="0"/>
        </a:p>
      </dgm:t>
    </dgm:pt>
    <dgm:pt modelId="{E51E805F-6E16-49A0-9222-036EC0FA79EC}" type="parTrans" cxnId="{ED339CF7-AE59-40F4-ACA1-DE17C05A737C}">
      <dgm:prSet/>
      <dgm:spPr/>
      <dgm:t>
        <a:bodyPr/>
        <a:lstStyle/>
        <a:p>
          <a:endParaRPr lang="es-ES" sz="1200"/>
        </a:p>
      </dgm:t>
    </dgm:pt>
    <dgm:pt modelId="{55E737CE-7441-4DD7-8C9C-9EFA97E9A9C4}" type="sibTrans" cxnId="{ED339CF7-AE59-40F4-ACA1-DE17C05A737C}">
      <dgm:prSet custT="1"/>
      <dgm:spPr/>
      <dgm:t>
        <a:bodyPr/>
        <a:lstStyle/>
        <a:p>
          <a:endParaRPr lang="es-ES" sz="1200" dirty="0"/>
        </a:p>
      </dgm:t>
    </dgm:pt>
    <dgm:pt modelId="{5C304F4E-CDAA-44A9-BA9C-ACC2A19FBE93}">
      <dgm:prSet phldrT="[Texto]" custT="1"/>
      <dgm:spPr>
        <a:solidFill>
          <a:srgbClr val="F9DAA1"/>
        </a:solidFill>
      </dgm:spPr>
      <dgm:t>
        <a:bodyPr/>
        <a:lstStyle/>
        <a:p>
          <a:r>
            <a:rPr lang="es-ES" sz="1200" b="1" dirty="0">
              <a:solidFill>
                <a:schemeClr val="tx1"/>
              </a:solidFill>
            </a:rPr>
            <a:t>Inicio de Operaciones</a:t>
          </a:r>
        </a:p>
      </dgm:t>
    </dgm:pt>
    <dgm:pt modelId="{96B451B3-5678-4327-B82B-BBDDDA6BC27C}" type="parTrans" cxnId="{62DD4725-1DB1-47BE-A06C-4563DCEC9389}">
      <dgm:prSet/>
      <dgm:spPr/>
      <dgm:t>
        <a:bodyPr/>
        <a:lstStyle/>
        <a:p>
          <a:endParaRPr lang="es-ES" sz="1200"/>
        </a:p>
      </dgm:t>
    </dgm:pt>
    <dgm:pt modelId="{38FB784F-8514-4E5E-9B75-8E73F344DB6C}" type="sibTrans" cxnId="{62DD4725-1DB1-47BE-A06C-4563DCEC9389}">
      <dgm:prSet/>
      <dgm:spPr/>
      <dgm:t>
        <a:bodyPr/>
        <a:lstStyle/>
        <a:p>
          <a:endParaRPr lang="es-ES" sz="1200"/>
        </a:p>
      </dgm:t>
    </dgm:pt>
    <dgm:pt modelId="{84FEEA6B-969A-410F-BE9F-7220B39DC58A}" type="pres">
      <dgm:prSet presAssocID="{7E87BF0A-9E66-4DD6-8586-DD4EE5EA32F1}" presName="Name0" presStyleCnt="0">
        <dgm:presLayoutVars>
          <dgm:dir/>
          <dgm:resizeHandles val="exact"/>
        </dgm:presLayoutVars>
      </dgm:prSet>
      <dgm:spPr/>
    </dgm:pt>
    <dgm:pt modelId="{ADDD92C2-6994-41C2-91E8-5A654D5CBB75}" type="pres">
      <dgm:prSet presAssocID="{F4F36838-FFB4-4BE3-8131-1655B735396D}" presName="node" presStyleLbl="node1" presStyleIdx="0" presStyleCnt="3" custScaleX="93907">
        <dgm:presLayoutVars>
          <dgm:bulletEnabled val="1"/>
        </dgm:presLayoutVars>
      </dgm:prSet>
      <dgm:spPr/>
      <dgm:t>
        <a:bodyPr/>
        <a:lstStyle/>
        <a:p>
          <a:endParaRPr lang="es-ES"/>
        </a:p>
      </dgm:t>
    </dgm:pt>
    <dgm:pt modelId="{E5E550A0-A2FF-4BA4-B200-C84005898F9D}" type="pres">
      <dgm:prSet presAssocID="{03D0897E-8E5E-4FFE-AAE9-51A6B09267E2}" presName="sibTrans" presStyleLbl="sibTrans2D1" presStyleIdx="0" presStyleCnt="2" custScaleY="214182"/>
      <dgm:spPr/>
      <dgm:t>
        <a:bodyPr/>
        <a:lstStyle/>
        <a:p>
          <a:endParaRPr lang="es-ES"/>
        </a:p>
      </dgm:t>
    </dgm:pt>
    <dgm:pt modelId="{749EC0EA-0FDD-422F-87DB-90699499C076}" type="pres">
      <dgm:prSet presAssocID="{03D0897E-8E5E-4FFE-AAE9-51A6B09267E2}" presName="connectorText" presStyleLbl="sibTrans2D1" presStyleIdx="0" presStyleCnt="2"/>
      <dgm:spPr/>
      <dgm:t>
        <a:bodyPr/>
        <a:lstStyle/>
        <a:p>
          <a:endParaRPr lang="es-ES"/>
        </a:p>
      </dgm:t>
    </dgm:pt>
    <dgm:pt modelId="{0C30E966-9C79-431A-BA8D-79C07E8C05CC}" type="pres">
      <dgm:prSet presAssocID="{C1AFD67B-7571-4BAE-9E59-73EE5008FD68}" presName="node" presStyleLbl="node1" presStyleIdx="1" presStyleCnt="3" custScaleX="93907">
        <dgm:presLayoutVars>
          <dgm:bulletEnabled val="1"/>
        </dgm:presLayoutVars>
      </dgm:prSet>
      <dgm:spPr/>
      <dgm:t>
        <a:bodyPr/>
        <a:lstStyle/>
        <a:p>
          <a:endParaRPr lang="es-ES"/>
        </a:p>
      </dgm:t>
    </dgm:pt>
    <dgm:pt modelId="{AC93B44C-7B3A-488D-A105-07B40212EB7F}" type="pres">
      <dgm:prSet presAssocID="{55E737CE-7441-4DD7-8C9C-9EFA97E9A9C4}" presName="sibTrans" presStyleLbl="sibTrans2D1" presStyleIdx="1" presStyleCnt="2" custScaleY="214182"/>
      <dgm:spPr/>
      <dgm:t>
        <a:bodyPr/>
        <a:lstStyle/>
        <a:p>
          <a:endParaRPr lang="es-ES"/>
        </a:p>
      </dgm:t>
    </dgm:pt>
    <dgm:pt modelId="{1824B913-18A1-4CFC-91E1-84B8984A0EFE}" type="pres">
      <dgm:prSet presAssocID="{55E737CE-7441-4DD7-8C9C-9EFA97E9A9C4}" presName="connectorText" presStyleLbl="sibTrans2D1" presStyleIdx="1" presStyleCnt="2"/>
      <dgm:spPr/>
      <dgm:t>
        <a:bodyPr/>
        <a:lstStyle/>
        <a:p>
          <a:endParaRPr lang="es-ES"/>
        </a:p>
      </dgm:t>
    </dgm:pt>
    <dgm:pt modelId="{33C0980D-A7F2-4D7E-B8FA-65EAAFE4D918}" type="pres">
      <dgm:prSet presAssocID="{5C304F4E-CDAA-44A9-BA9C-ACC2A19FBE93}" presName="node" presStyleLbl="node1" presStyleIdx="2" presStyleCnt="3" custScaleX="93907">
        <dgm:presLayoutVars>
          <dgm:bulletEnabled val="1"/>
        </dgm:presLayoutVars>
      </dgm:prSet>
      <dgm:spPr/>
      <dgm:t>
        <a:bodyPr/>
        <a:lstStyle/>
        <a:p>
          <a:endParaRPr lang="es-ES"/>
        </a:p>
      </dgm:t>
    </dgm:pt>
  </dgm:ptLst>
  <dgm:cxnLst>
    <dgm:cxn modelId="{17AABEBA-9705-4485-8381-C42E044E7B0E}" type="presOf" srcId="{C1AFD67B-7571-4BAE-9E59-73EE5008FD68}" destId="{0C30E966-9C79-431A-BA8D-79C07E8C05CC}" srcOrd="0" destOrd="0" presId="urn:microsoft.com/office/officeart/2005/8/layout/process1"/>
    <dgm:cxn modelId="{DF2221D3-EA29-4F05-9DD1-66104CDA9B09}" type="presOf" srcId="{5C304F4E-CDAA-44A9-BA9C-ACC2A19FBE93}" destId="{33C0980D-A7F2-4D7E-B8FA-65EAAFE4D918}" srcOrd="0" destOrd="0" presId="urn:microsoft.com/office/officeart/2005/8/layout/process1"/>
    <dgm:cxn modelId="{CC236311-9EBF-4059-9F5D-D617952DC792}" type="presOf" srcId="{55E737CE-7441-4DD7-8C9C-9EFA97E9A9C4}" destId="{1824B913-18A1-4CFC-91E1-84B8984A0EFE}" srcOrd="1" destOrd="0" presId="urn:microsoft.com/office/officeart/2005/8/layout/process1"/>
    <dgm:cxn modelId="{ED339CF7-AE59-40F4-ACA1-DE17C05A737C}" srcId="{7E87BF0A-9E66-4DD6-8586-DD4EE5EA32F1}" destId="{C1AFD67B-7571-4BAE-9E59-73EE5008FD68}" srcOrd="1" destOrd="0" parTransId="{E51E805F-6E16-49A0-9222-036EC0FA79EC}" sibTransId="{55E737CE-7441-4DD7-8C9C-9EFA97E9A9C4}"/>
    <dgm:cxn modelId="{DB9C5ECD-E6B6-42B3-BA9C-B72AA1E3C185}" type="presOf" srcId="{7E87BF0A-9E66-4DD6-8586-DD4EE5EA32F1}" destId="{84FEEA6B-969A-410F-BE9F-7220B39DC58A}" srcOrd="0" destOrd="0" presId="urn:microsoft.com/office/officeart/2005/8/layout/process1"/>
    <dgm:cxn modelId="{A9C3D4E8-7C95-4B5F-AA79-BC65E5E5BDE5}" type="presOf" srcId="{F4F36838-FFB4-4BE3-8131-1655B735396D}" destId="{ADDD92C2-6994-41C2-91E8-5A654D5CBB75}" srcOrd="0" destOrd="0" presId="urn:microsoft.com/office/officeart/2005/8/layout/process1"/>
    <dgm:cxn modelId="{72B74242-8C4C-4DFE-9F00-6A0551D61B66}" type="presOf" srcId="{03D0897E-8E5E-4FFE-AAE9-51A6B09267E2}" destId="{E5E550A0-A2FF-4BA4-B200-C84005898F9D}" srcOrd="0" destOrd="0" presId="urn:microsoft.com/office/officeart/2005/8/layout/process1"/>
    <dgm:cxn modelId="{EDDC507F-5DAD-47FA-95CE-21D0AF258B8C}" srcId="{7E87BF0A-9E66-4DD6-8586-DD4EE5EA32F1}" destId="{F4F36838-FFB4-4BE3-8131-1655B735396D}" srcOrd="0" destOrd="0" parTransId="{C9ADC922-1725-4149-B4C5-77DC6C176ED1}" sibTransId="{03D0897E-8E5E-4FFE-AAE9-51A6B09267E2}"/>
    <dgm:cxn modelId="{4A436124-4CEA-452A-8C21-F862AAF8E7E6}" type="presOf" srcId="{55E737CE-7441-4DD7-8C9C-9EFA97E9A9C4}" destId="{AC93B44C-7B3A-488D-A105-07B40212EB7F}" srcOrd="0" destOrd="0" presId="urn:microsoft.com/office/officeart/2005/8/layout/process1"/>
    <dgm:cxn modelId="{333BD84F-24FE-40C8-BEFD-9FF3C146AA66}" type="presOf" srcId="{03D0897E-8E5E-4FFE-AAE9-51A6B09267E2}" destId="{749EC0EA-0FDD-422F-87DB-90699499C076}" srcOrd="1" destOrd="0" presId="urn:microsoft.com/office/officeart/2005/8/layout/process1"/>
    <dgm:cxn modelId="{62DD4725-1DB1-47BE-A06C-4563DCEC9389}" srcId="{7E87BF0A-9E66-4DD6-8586-DD4EE5EA32F1}" destId="{5C304F4E-CDAA-44A9-BA9C-ACC2A19FBE93}" srcOrd="2" destOrd="0" parTransId="{96B451B3-5678-4327-B82B-BBDDDA6BC27C}" sibTransId="{38FB784F-8514-4E5E-9B75-8E73F344DB6C}"/>
    <dgm:cxn modelId="{E3CD883E-46F5-4759-9342-F92E1F771656}" type="presParOf" srcId="{84FEEA6B-969A-410F-BE9F-7220B39DC58A}" destId="{ADDD92C2-6994-41C2-91E8-5A654D5CBB75}" srcOrd="0" destOrd="0" presId="urn:microsoft.com/office/officeart/2005/8/layout/process1"/>
    <dgm:cxn modelId="{D3E8E9C0-B89F-4542-B32B-5ED1817B5DBA}" type="presParOf" srcId="{84FEEA6B-969A-410F-BE9F-7220B39DC58A}" destId="{E5E550A0-A2FF-4BA4-B200-C84005898F9D}" srcOrd="1" destOrd="0" presId="urn:microsoft.com/office/officeart/2005/8/layout/process1"/>
    <dgm:cxn modelId="{9012489F-B4CB-4591-8E41-22572DD495B6}" type="presParOf" srcId="{E5E550A0-A2FF-4BA4-B200-C84005898F9D}" destId="{749EC0EA-0FDD-422F-87DB-90699499C076}" srcOrd="0" destOrd="0" presId="urn:microsoft.com/office/officeart/2005/8/layout/process1"/>
    <dgm:cxn modelId="{85E1A242-31A4-49B3-9DB3-ADA8476BFEE3}" type="presParOf" srcId="{84FEEA6B-969A-410F-BE9F-7220B39DC58A}" destId="{0C30E966-9C79-431A-BA8D-79C07E8C05CC}" srcOrd="2" destOrd="0" presId="urn:microsoft.com/office/officeart/2005/8/layout/process1"/>
    <dgm:cxn modelId="{11E78378-3F56-4027-A280-A11D53F75E3E}" type="presParOf" srcId="{84FEEA6B-969A-410F-BE9F-7220B39DC58A}" destId="{AC93B44C-7B3A-488D-A105-07B40212EB7F}" srcOrd="3" destOrd="0" presId="urn:microsoft.com/office/officeart/2005/8/layout/process1"/>
    <dgm:cxn modelId="{C92556CA-1C22-465B-B731-35F3FA6D53EF}" type="presParOf" srcId="{AC93B44C-7B3A-488D-A105-07B40212EB7F}" destId="{1824B913-18A1-4CFC-91E1-84B8984A0EFE}" srcOrd="0" destOrd="0" presId="urn:microsoft.com/office/officeart/2005/8/layout/process1"/>
    <dgm:cxn modelId="{8A68AD7D-27E2-4B35-B9CA-8035850F0128}" type="presParOf" srcId="{84FEEA6B-969A-410F-BE9F-7220B39DC58A}" destId="{33C0980D-A7F2-4D7E-B8FA-65EAAFE4D91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7F7E30-BF6C-4F85-9A72-07C770F03473}" type="doc">
      <dgm:prSet loTypeId="urn:microsoft.com/office/officeart/2005/8/layout/chevron1" loCatId="process" qsTypeId="urn:microsoft.com/office/officeart/2005/8/quickstyle/simple1" qsCatId="simple" csTypeId="urn:microsoft.com/office/officeart/2005/8/colors/accent0_2" csCatId="mainScheme" phldr="1"/>
      <dgm:spPr/>
    </dgm:pt>
    <dgm:pt modelId="{6665E006-B1C6-4B14-B180-FDC96EC317CD}">
      <dgm:prSet phldrT="[Texto]" custT="1"/>
      <dgm:spPr>
        <a:ln>
          <a:solidFill>
            <a:srgbClr val="FF0000"/>
          </a:solidFill>
        </a:ln>
      </dgm:spPr>
      <dgm:t>
        <a:bodyPr/>
        <a:lstStyle/>
        <a:p>
          <a:r>
            <a:rPr lang="es-ES" sz="1400" dirty="0" smtClean="0"/>
            <a:t>220 Días Calendario</a:t>
          </a:r>
          <a:endParaRPr lang="es-ES" sz="1400" dirty="0"/>
        </a:p>
      </dgm:t>
    </dgm:pt>
    <dgm:pt modelId="{531B06AA-0BA9-403B-AA71-E4183A28D2A1}" type="parTrans" cxnId="{DAC6AA3C-07B2-4F40-9AF2-F33BFE2DC447}">
      <dgm:prSet/>
      <dgm:spPr/>
      <dgm:t>
        <a:bodyPr/>
        <a:lstStyle/>
        <a:p>
          <a:endParaRPr lang="es-ES" sz="1400"/>
        </a:p>
      </dgm:t>
    </dgm:pt>
    <dgm:pt modelId="{713BAA06-5C3A-4724-9657-1A2792FAD98C}" type="sibTrans" cxnId="{DAC6AA3C-07B2-4F40-9AF2-F33BFE2DC447}">
      <dgm:prSet/>
      <dgm:spPr/>
      <dgm:t>
        <a:bodyPr/>
        <a:lstStyle/>
        <a:p>
          <a:endParaRPr lang="es-ES" sz="1400"/>
        </a:p>
      </dgm:t>
    </dgm:pt>
    <dgm:pt modelId="{4442BF1D-F291-43E9-843F-8DF67C419CD9}">
      <dgm:prSet phldrT="[Texto]" custT="1"/>
      <dgm:spPr>
        <a:ln>
          <a:solidFill>
            <a:srgbClr val="FF0000"/>
          </a:solidFill>
        </a:ln>
      </dgm:spPr>
      <dgm:t>
        <a:bodyPr/>
        <a:lstStyle/>
        <a:p>
          <a:r>
            <a:rPr lang="es-ES" sz="1400" dirty="0" smtClean="0"/>
            <a:t>180 Días Calendario</a:t>
          </a:r>
          <a:endParaRPr lang="es-ES" sz="1400" dirty="0"/>
        </a:p>
      </dgm:t>
    </dgm:pt>
    <dgm:pt modelId="{363485EA-FC6E-4F09-9B89-DF82F377723F}" type="parTrans" cxnId="{0A7706DC-C54C-4A13-8DFE-FA3909835118}">
      <dgm:prSet/>
      <dgm:spPr/>
      <dgm:t>
        <a:bodyPr/>
        <a:lstStyle/>
        <a:p>
          <a:endParaRPr lang="es-ES" sz="1400"/>
        </a:p>
      </dgm:t>
    </dgm:pt>
    <dgm:pt modelId="{7E4E29BD-0A23-4BB8-874D-F2488604B9D1}" type="sibTrans" cxnId="{0A7706DC-C54C-4A13-8DFE-FA3909835118}">
      <dgm:prSet/>
      <dgm:spPr/>
      <dgm:t>
        <a:bodyPr/>
        <a:lstStyle/>
        <a:p>
          <a:endParaRPr lang="es-ES" sz="1400"/>
        </a:p>
      </dgm:t>
    </dgm:pt>
    <dgm:pt modelId="{4C6BBD23-B321-459F-A6E1-9BB6D43253C8}" type="pres">
      <dgm:prSet presAssocID="{337F7E30-BF6C-4F85-9A72-07C770F03473}" presName="Name0" presStyleCnt="0">
        <dgm:presLayoutVars>
          <dgm:dir/>
          <dgm:animLvl val="lvl"/>
          <dgm:resizeHandles val="exact"/>
        </dgm:presLayoutVars>
      </dgm:prSet>
      <dgm:spPr/>
    </dgm:pt>
    <dgm:pt modelId="{EFDDDFD6-B7E2-4BBB-9F34-4AE2ECF804C8}" type="pres">
      <dgm:prSet presAssocID="{6665E006-B1C6-4B14-B180-FDC96EC317CD}" presName="parTxOnly" presStyleLbl="node1" presStyleIdx="0" presStyleCnt="2">
        <dgm:presLayoutVars>
          <dgm:chMax val="0"/>
          <dgm:chPref val="0"/>
          <dgm:bulletEnabled val="1"/>
        </dgm:presLayoutVars>
      </dgm:prSet>
      <dgm:spPr/>
      <dgm:t>
        <a:bodyPr/>
        <a:lstStyle/>
        <a:p>
          <a:endParaRPr lang="es-ES"/>
        </a:p>
      </dgm:t>
    </dgm:pt>
    <dgm:pt modelId="{349FF0D6-F8FF-47ED-B8F2-716B76F8721E}" type="pres">
      <dgm:prSet presAssocID="{713BAA06-5C3A-4724-9657-1A2792FAD98C}" presName="parTxOnlySpace" presStyleCnt="0"/>
      <dgm:spPr/>
    </dgm:pt>
    <dgm:pt modelId="{467870A7-459E-4171-BB3C-AD721E84F689}" type="pres">
      <dgm:prSet presAssocID="{4442BF1D-F291-43E9-843F-8DF67C419CD9}" presName="parTxOnly" presStyleLbl="node1" presStyleIdx="1" presStyleCnt="2">
        <dgm:presLayoutVars>
          <dgm:chMax val="0"/>
          <dgm:chPref val="0"/>
          <dgm:bulletEnabled val="1"/>
        </dgm:presLayoutVars>
      </dgm:prSet>
      <dgm:spPr/>
      <dgm:t>
        <a:bodyPr/>
        <a:lstStyle/>
        <a:p>
          <a:endParaRPr lang="es-ES"/>
        </a:p>
      </dgm:t>
    </dgm:pt>
  </dgm:ptLst>
  <dgm:cxnLst>
    <dgm:cxn modelId="{37626B3F-1265-4AE7-A645-A4D2904F11E0}" type="presOf" srcId="{4442BF1D-F291-43E9-843F-8DF67C419CD9}" destId="{467870A7-459E-4171-BB3C-AD721E84F689}" srcOrd="0" destOrd="0" presId="urn:microsoft.com/office/officeart/2005/8/layout/chevron1"/>
    <dgm:cxn modelId="{4976F0D1-34E6-4C8B-AE4C-782E0848BE11}" type="presOf" srcId="{337F7E30-BF6C-4F85-9A72-07C770F03473}" destId="{4C6BBD23-B321-459F-A6E1-9BB6D43253C8}" srcOrd="0" destOrd="0" presId="urn:microsoft.com/office/officeart/2005/8/layout/chevron1"/>
    <dgm:cxn modelId="{0A7706DC-C54C-4A13-8DFE-FA3909835118}" srcId="{337F7E30-BF6C-4F85-9A72-07C770F03473}" destId="{4442BF1D-F291-43E9-843F-8DF67C419CD9}" srcOrd="1" destOrd="0" parTransId="{363485EA-FC6E-4F09-9B89-DF82F377723F}" sibTransId="{7E4E29BD-0A23-4BB8-874D-F2488604B9D1}"/>
    <dgm:cxn modelId="{DAC6AA3C-07B2-4F40-9AF2-F33BFE2DC447}" srcId="{337F7E30-BF6C-4F85-9A72-07C770F03473}" destId="{6665E006-B1C6-4B14-B180-FDC96EC317CD}" srcOrd="0" destOrd="0" parTransId="{531B06AA-0BA9-403B-AA71-E4183A28D2A1}" sibTransId="{713BAA06-5C3A-4724-9657-1A2792FAD98C}"/>
    <dgm:cxn modelId="{CD628CC8-9425-48E5-8F71-A813F600E7E2}" type="presOf" srcId="{6665E006-B1C6-4B14-B180-FDC96EC317CD}" destId="{EFDDDFD6-B7E2-4BBB-9F34-4AE2ECF804C8}" srcOrd="0" destOrd="0" presId="urn:microsoft.com/office/officeart/2005/8/layout/chevron1"/>
    <dgm:cxn modelId="{4AB3CF73-4402-4547-A00A-D78D0037A00F}" type="presParOf" srcId="{4C6BBD23-B321-459F-A6E1-9BB6D43253C8}" destId="{EFDDDFD6-B7E2-4BBB-9F34-4AE2ECF804C8}" srcOrd="0" destOrd="0" presId="urn:microsoft.com/office/officeart/2005/8/layout/chevron1"/>
    <dgm:cxn modelId="{BD4CB65C-CFF0-414E-BC9B-42FE678EF087}" type="presParOf" srcId="{4C6BBD23-B321-459F-A6E1-9BB6D43253C8}" destId="{349FF0D6-F8FF-47ED-B8F2-716B76F8721E}" srcOrd="1" destOrd="0" presId="urn:microsoft.com/office/officeart/2005/8/layout/chevron1"/>
    <dgm:cxn modelId="{F1421A34-4532-4A4F-BAE2-8157649996EC}" type="presParOf" srcId="{4C6BBD23-B321-459F-A6E1-9BB6D43253C8}" destId="{467870A7-459E-4171-BB3C-AD721E84F689}"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DBFB9-014F-4EBE-89C3-03FF8933F57F}" type="doc">
      <dgm:prSet loTypeId="urn:microsoft.com/office/officeart/2005/8/layout/process1" loCatId="process" qsTypeId="urn:microsoft.com/office/officeart/2005/8/quickstyle/simple1" qsCatId="simple" csTypeId="urn:microsoft.com/office/officeart/2005/8/colors/colorful1#1" csCatId="colorful" phldr="1"/>
      <dgm:spPr/>
    </dgm:pt>
    <dgm:pt modelId="{3CEF9D12-CC18-4B42-8EB5-6F6584D74B8E}">
      <dgm:prSet phldrT="[Texto]" custT="1"/>
      <dgm:spPr>
        <a:solidFill>
          <a:srgbClr val="FFFF00"/>
        </a:solidFill>
      </dgm:spPr>
      <dgm:t>
        <a:bodyPr/>
        <a:lstStyle/>
        <a:p>
          <a:r>
            <a:rPr lang="es-PE" sz="1200" dirty="0" smtClean="0">
              <a:solidFill>
                <a:schemeClr val="tx1"/>
              </a:solidFill>
            </a:rPr>
            <a:t>Plazo para resolver, según </a:t>
          </a:r>
          <a:r>
            <a:rPr lang="es-PE" sz="1200" b="1" dirty="0" smtClean="0">
              <a:solidFill>
                <a:schemeClr val="tx1"/>
              </a:solidFill>
            </a:rPr>
            <a:t>TUPA N° 01 SBS</a:t>
          </a:r>
          <a:endParaRPr lang="es-ES" sz="1200" b="1" dirty="0">
            <a:solidFill>
              <a:schemeClr val="tx1"/>
            </a:solidFill>
          </a:endParaRPr>
        </a:p>
      </dgm:t>
    </dgm:pt>
    <dgm:pt modelId="{4328465B-6005-4C49-B2E9-BDFBD0D5C444}" type="parTrans" cxnId="{B617C3B7-C212-4292-B0D2-E7F9093B0649}">
      <dgm:prSet/>
      <dgm:spPr/>
      <dgm:t>
        <a:bodyPr/>
        <a:lstStyle/>
        <a:p>
          <a:endParaRPr lang="es-ES"/>
        </a:p>
      </dgm:t>
    </dgm:pt>
    <dgm:pt modelId="{C98CD3CC-2063-45B9-A530-536A4A4706B6}" type="sibTrans" cxnId="{B617C3B7-C212-4292-B0D2-E7F9093B0649}">
      <dgm:prSet/>
      <dgm:spPr/>
      <dgm:t>
        <a:bodyPr/>
        <a:lstStyle/>
        <a:p>
          <a:endParaRPr lang="es-ES"/>
        </a:p>
      </dgm:t>
    </dgm:pt>
    <dgm:pt modelId="{378B069F-3AEC-440E-9D9E-055F4675FC8F}" type="pres">
      <dgm:prSet presAssocID="{4E8DBFB9-014F-4EBE-89C3-03FF8933F57F}" presName="Name0" presStyleCnt="0">
        <dgm:presLayoutVars>
          <dgm:dir/>
          <dgm:resizeHandles val="exact"/>
        </dgm:presLayoutVars>
      </dgm:prSet>
      <dgm:spPr/>
    </dgm:pt>
    <dgm:pt modelId="{E8028DBF-A7C7-4829-B465-49F7F9C4D760}" type="pres">
      <dgm:prSet presAssocID="{3CEF9D12-CC18-4B42-8EB5-6F6584D74B8E}" presName="node" presStyleLbl="node1" presStyleIdx="0" presStyleCnt="1" custScaleX="84808" custScaleY="121662">
        <dgm:presLayoutVars>
          <dgm:bulletEnabled val="1"/>
        </dgm:presLayoutVars>
      </dgm:prSet>
      <dgm:spPr/>
      <dgm:t>
        <a:bodyPr/>
        <a:lstStyle/>
        <a:p>
          <a:endParaRPr lang="es-ES"/>
        </a:p>
      </dgm:t>
    </dgm:pt>
  </dgm:ptLst>
  <dgm:cxnLst>
    <dgm:cxn modelId="{B617C3B7-C212-4292-B0D2-E7F9093B0649}" srcId="{4E8DBFB9-014F-4EBE-89C3-03FF8933F57F}" destId="{3CEF9D12-CC18-4B42-8EB5-6F6584D74B8E}" srcOrd="0" destOrd="0" parTransId="{4328465B-6005-4C49-B2E9-BDFBD0D5C444}" sibTransId="{C98CD3CC-2063-45B9-A530-536A4A4706B6}"/>
    <dgm:cxn modelId="{CB8B28AC-3C60-4E45-8F18-C62E2D2DC37D}" type="presOf" srcId="{4E8DBFB9-014F-4EBE-89C3-03FF8933F57F}" destId="{378B069F-3AEC-440E-9D9E-055F4675FC8F}" srcOrd="0" destOrd="0" presId="urn:microsoft.com/office/officeart/2005/8/layout/process1"/>
    <dgm:cxn modelId="{B20083B5-2B34-4C08-9154-6FBB871BE232}" type="presOf" srcId="{3CEF9D12-CC18-4B42-8EB5-6F6584D74B8E}" destId="{E8028DBF-A7C7-4829-B465-49F7F9C4D760}" srcOrd="0" destOrd="0" presId="urn:microsoft.com/office/officeart/2005/8/layout/process1"/>
    <dgm:cxn modelId="{7743E07F-DA0E-433F-993B-8DEC6384E182}" type="presParOf" srcId="{378B069F-3AEC-440E-9D9E-055F4675FC8F}" destId="{E8028DBF-A7C7-4829-B465-49F7F9C4D760}"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AB99A8-296E-4A3C-A105-75CB7479D034}" type="doc">
      <dgm:prSet loTypeId="urn:microsoft.com/office/officeart/2005/8/layout/process1" loCatId="process" qsTypeId="urn:microsoft.com/office/officeart/2005/8/quickstyle/simple1" qsCatId="simple" csTypeId="urn:microsoft.com/office/officeart/2005/8/colors/accent1_4" csCatId="accent1" phldr="1"/>
      <dgm:spPr/>
    </dgm:pt>
    <dgm:pt modelId="{E703437C-27ED-4C3B-B759-80C65692E928}">
      <dgm:prSet phldrT="[Texto]"/>
      <dgm:spPr/>
      <dgm:t>
        <a:bodyPr/>
        <a:lstStyle/>
        <a:p>
          <a:r>
            <a:rPr lang="es-PE" dirty="0" smtClean="0"/>
            <a:t>Empresa en constitución presenta Solicitud de Organización a SBS</a:t>
          </a:r>
          <a:endParaRPr lang="es-PE" dirty="0"/>
        </a:p>
      </dgm:t>
    </dgm:pt>
    <dgm:pt modelId="{3705E2F2-E334-4561-A97B-C8A0FAD2ECEA}" type="parTrans" cxnId="{54F75404-8C3D-4044-B68C-7C01044A529B}">
      <dgm:prSet/>
      <dgm:spPr/>
      <dgm:t>
        <a:bodyPr/>
        <a:lstStyle/>
        <a:p>
          <a:endParaRPr lang="es-PE"/>
        </a:p>
      </dgm:t>
    </dgm:pt>
    <dgm:pt modelId="{C92FB3B0-208A-447F-8227-586DFE47E1C7}" type="sibTrans" cxnId="{54F75404-8C3D-4044-B68C-7C01044A529B}">
      <dgm:prSet/>
      <dgm:spPr/>
      <dgm:t>
        <a:bodyPr/>
        <a:lstStyle/>
        <a:p>
          <a:endParaRPr lang="es-PE" dirty="0"/>
        </a:p>
      </dgm:t>
    </dgm:pt>
    <dgm:pt modelId="{BA6D6D1D-6C69-4DFE-9B01-CDB53F14257F}">
      <dgm:prSet/>
      <dgm:spPr/>
      <dgm:t>
        <a:bodyPr/>
        <a:lstStyle/>
        <a:p>
          <a:r>
            <a:rPr lang="es-PE" dirty="0" smtClean="0"/>
            <a:t>SBS evalúa la solicitud</a:t>
          </a:r>
        </a:p>
      </dgm:t>
    </dgm:pt>
    <dgm:pt modelId="{2E183ADD-BFEA-40D3-B15D-2A5EA00DB6CC}" type="parTrans" cxnId="{4457900F-D293-4CE7-9C18-8F9D84662362}">
      <dgm:prSet/>
      <dgm:spPr/>
      <dgm:t>
        <a:bodyPr/>
        <a:lstStyle/>
        <a:p>
          <a:endParaRPr lang="es-PE"/>
        </a:p>
      </dgm:t>
    </dgm:pt>
    <dgm:pt modelId="{88724A5A-6DAF-414F-ABE5-F60357BE2C10}" type="sibTrans" cxnId="{4457900F-D293-4CE7-9C18-8F9D84662362}">
      <dgm:prSet/>
      <dgm:spPr/>
      <dgm:t>
        <a:bodyPr/>
        <a:lstStyle/>
        <a:p>
          <a:endParaRPr lang="es-PE" dirty="0"/>
        </a:p>
      </dgm:t>
    </dgm:pt>
    <dgm:pt modelId="{4F60A801-4348-432F-92D7-8E55F788930E}">
      <dgm:prSet/>
      <dgm:spPr/>
      <dgm:t>
        <a:bodyPr/>
        <a:lstStyle/>
        <a:p>
          <a:r>
            <a:rPr lang="es-PE" dirty="0" smtClean="0"/>
            <a:t>SBS emite resolución o denegatoria</a:t>
          </a:r>
        </a:p>
      </dgm:t>
    </dgm:pt>
    <dgm:pt modelId="{C77819EE-72D5-4D25-BC87-BFBC6C36A145}" type="parTrans" cxnId="{70EEEABC-D53C-4FA5-ADAB-C92EE4FA8227}">
      <dgm:prSet/>
      <dgm:spPr/>
      <dgm:t>
        <a:bodyPr/>
        <a:lstStyle/>
        <a:p>
          <a:endParaRPr lang="es-PE"/>
        </a:p>
      </dgm:t>
    </dgm:pt>
    <dgm:pt modelId="{A82AF11E-84A1-40DE-A96F-2FBB575D8AE9}" type="sibTrans" cxnId="{70EEEABC-D53C-4FA5-ADAB-C92EE4FA8227}">
      <dgm:prSet/>
      <dgm:spPr/>
      <dgm:t>
        <a:bodyPr/>
        <a:lstStyle/>
        <a:p>
          <a:endParaRPr lang="es-PE"/>
        </a:p>
      </dgm:t>
    </dgm:pt>
    <dgm:pt modelId="{FDD25321-054C-4250-B8B1-4610DDAB0C3F}" type="pres">
      <dgm:prSet presAssocID="{77AB99A8-296E-4A3C-A105-75CB7479D034}" presName="Name0" presStyleCnt="0">
        <dgm:presLayoutVars>
          <dgm:dir/>
          <dgm:resizeHandles val="exact"/>
        </dgm:presLayoutVars>
      </dgm:prSet>
      <dgm:spPr/>
    </dgm:pt>
    <dgm:pt modelId="{2A821B27-F50F-40E4-A1AF-3FABE4039247}" type="pres">
      <dgm:prSet presAssocID="{E703437C-27ED-4C3B-B759-80C65692E928}" presName="node" presStyleLbl="node1" presStyleIdx="0" presStyleCnt="3">
        <dgm:presLayoutVars>
          <dgm:bulletEnabled val="1"/>
        </dgm:presLayoutVars>
      </dgm:prSet>
      <dgm:spPr/>
      <dgm:t>
        <a:bodyPr/>
        <a:lstStyle/>
        <a:p>
          <a:endParaRPr lang="es-PE"/>
        </a:p>
      </dgm:t>
    </dgm:pt>
    <dgm:pt modelId="{D5089146-9E53-4DCA-9FD1-359C70F30588}" type="pres">
      <dgm:prSet presAssocID="{C92FB3B0-208A-447F-8227-586DFE47E1C7}" presName="sibTrans" presStyleLbl="sibTrans2D1" presStyleIdx="0" presStyleCnt="2"/>
      <dgm:spPr/>
      <dgm:t>
        <a:bodyPr/>
        <a:lstStyle/>
        <a:p>
          <a:endParaRPr lang="es-PE"/>
        </a:p>
      </dgm:t>
    </dgm:pt>
    <dgm:pt modelId="{8937C839-6C0D-4A87-BC71-9209EDC54017}" type="pres">
      <dgm:prSet presAssocID="{C92FB3B0-208A-447F-8227-586DFE47E1C7}" presName="connectorText" presStyleLbl="sibTrans2D1" presStyleIdx="0" presStyleCnt="2"/>
      <dgm:spPr/>
      <dgm:t>
        <a:bodyPr/>
        <a:lstStyle/>
        <a:p>
          <a:endParaRPr lang="es-PE"/>
        </a:p>
      </dgm:t>
    </dgm:pt>
    <dgm:pt modelId="{1EF3ED4C-5258-47FC-9C8C-40F67378C931}" type="pres">
      <dgm:prSet presAssocID="{BA6D6D1D-6C69-4DFE-9B01-CDB53F14257F}" presName="node" presStyleLbl="node1" presStyleIdx="1" presStyleCnt="3">
        <dgm:presLayoutVars>
          <dgm:bulletEnabled val="1"/>
        </dgm:presLayoutVars>
      </dgm:prSet>
      <dgm:spPr/>
      <dgm:t>
        <a:bodyPr/>
        <a:lstStyle/>
        <a:p>
          <a:endParaRPr lang="es-PE"/>
        </a:p>
      </dgm:t>
    </dgm:pt>
    <dgm:pt modelId="{5B8EBDBD-715B-4279-A4DB-C5599CBAABD0}" type="pres">
      <dgm:prSet presAssocID="{88724A5A-6DAF-414F-ABE5-F60357BE2C10}" presName="sibTrans" presStyleLbl="sibTrans2D1" presStyleIdx="1" presStyleCnt="2"/>
      <dgm:spPr/>
      <dgm:t>
        <a:bodyPr/>
        <a:lstStyle/>
        <a:p>
          <a:endParaRPr lang="es-PE"/>
        </a:p>
      </dgm:t>
    </dgm:pt>
    <dgm:pt modelId="{27B62ABD-5CBF-4C63-9C96-89423B4F10F5}" type="pres">
      <dgm:prSet presAssocID="{88724A5A-6DAF-414F-ABE5-F60357BE2C10}" presName="connectorText" presStyleLbl="sibTrans2D1" presStyleIdx="1" presStyleCnt="2"/>
      <dgm:spPr/>
      <dgm:t>
        <a:bodyPr/>
        <a:lstStyle/>
        <a:p>
          <a:endParaRPr lang="es-PE"/>
        </a:p>
      </dgm:t>
    </dgm:pt>
    <dgm:pt modelId="{878A7512-78B2-4083-8A49-4E0E09F511D4}" type="pres">
      <dgm:prSet presAssocID="{4F60A801-4348-432F-92D7-8E55F788930E}" presName="node" presStyleLbl="node1" presStyleIdx="2" presStyleCnt="3">
        <dgm:presLayoutVars>
          <dgm:bulletEnabled val="1"/>
        </dgm:presLayoutVars>
      </dgm:prSet>
      <dgm:spPr/>
      <dgm:t>
        <a:bodyPr/>
        <a:lstStyle/>
        <a:p>
          <a:endParaRPr lang="es-PE"/>
        </a:p>
      </dgm:t>
    </dgm:pt>
  </dgm:ptLst>
  <dgm:cxnLst>
    <dgm:cxn modelId="{79679690-8A23-44D1-A4D1-D8BAB72C912C}" type="presOf" srcId="{77AB99A8-296E-4A3C-A105-75CB7479D034}" destId="{FDD25321-054C-4250-B8B1-4610DDAB0C3F}" srcOrd="0" destOrd="0" presId="urn:microsoft.com/office/officeart/2005/8/layout/process1"/>
    <dgm:cxn modelId="{718DEA60-7470-4BF1-BBE3-CC1CB05E734E}" type="presOf" srcId="{E703437C-27ED-4C3B-B759-80C65692E928}" destId="{2A821B27-F50F-40E4-A1AF-3FABE4039247}" srcOrd="0" destOrd="0" presId="urn:microsoft.com/office/officeart/2005/8/layout/process1"/>
    <dgm:cxn modelId="{54F75404-8C3D-4044-B68C-7C01044A529B}" srcId="{77AB99A8-296E-4A3C-A105-75CB7479D034}" destId="{E703437C-27ED-4C3B-B759-80C65692E928}" srcOrd="0" destOrd="0" parTransId="{3705E2F2-E334-4561-A97B-C8A0FAD2ECEA}" sibTransId="{C92FB3B0-208A-447F-8227-586DFE47E1C7}"/>
    <dgm:cxn modelId="{70EEEABC-D53C-4FA5-ADAB-C92EE4FA8227}" srcId="{77AB99A8-296E-4A3C-A105-75CB7479D034}" destId="{4F60A801-4348-432F-92D7-8E55F788930E}" srcOrd="2" destOrd="0" parTransId="{C77819EE-72D5-4D25-BC87-BFBC6C36A145}" sibTransId="{A82AF11E-84A1-40DE-A96F-2FBB575D8AE9}"/>
    <dgm:cxn modelId="{4457900F-D293-4CE7-9C18-8F9D84662362}" srcId="{77AB99A8-296E-4A3C-A105-75CB7479D034}" destId="{BA6D6D1D-6C69-4DFE-9B01-CDB53F14257F}" srcOrd="1" destOrd="0" parTransId="{2E183ADD-BFEA-40D3-B15D-2A5EA00DB6CC}" sibTransId="{88724A5A-6DAF-414F-ABE5-F60357BE2C10}"/>
    <dgm:cxn modelId="{0E08F43D-F616-4353-8D62-EB166300D820}" type="presOf" srcId="{4F60A801-4348-432F-92D7-8E55F788930E}" destId="{878A7512-78B2-4083-8A49-4E0E09F511D4}" srcOrd="0" destOrd="0" presId="urn:microsoft.com/office/officeart/2005/8/layout/process1"/>
    <dgm:cxn modelId="{C397276A-6E13-462A-928D-44F7A399B83A}" type="presOf" srcId="{C92FB3B0-208A-447F-8227-586DFE47E1C7}" destId="{D5089146-9E53-4DCA-9FD1-359C70F30588}" srcOrd="0" destOrd="0" presId="urn:microsoft.com/office/officeart/2005/8/layout/process1"/>
    <dgm:cxn modelId="{88875D86-95EC-49A9-B59D-EB8C7809243A}" type="presOf" srcId="{88724A5A-6DAF-414F-ABE5-F60357BE2C10}" destId="{5B8EBDBD-715B-4279-A4DB-C5599CBAABD0}" srcOrd="0" destOrd="0" presId="urn:microsoft.com/office/officeart/2005/8/layout/process1"/>
    <dgm:cxn modelId="{FD0EA2D0-5826-4A88-BCD2-2EBE0175DE3E}" type="presOf" srcId="{C92FB3B0-208A-447F-8227-586DFE47E1C7}" destId="{8937C839-6C0D-4A87-BC71-9209EDC54017}" srcOrd="1" destOrd="0" presId="urn:microsoft.com/office/officeart/2005/8/layout/process1"/>
    <dgm:cxn modelId="{4CBD883B-1A69-4F02-A53C-8DE110CD3DE7}" type="presOf" srcId="{88724A5A-6DAF-414F-ABE5-F60357BE2C10}" destId="{27B62ABD-5CBF-4C63-9C96-89423B4F10F5}" srcOrd="1" destOrd="0" presId="urn:microsoft.com/office/officeart/2005/8/layout/process1"/>
    <dgm:cxn modelId="{30213B11-112C-4137-9B98-5B8A7829ABF5}" type="presOf" srcId="{BA6D6D1D-6C69-4DFE-9B01-CDB53F14257F}" destId="{1EF3ED4C-5258-47FC-9C8C-40F67378C931}" srcOrd="0" destOrd="0" presId="urn:microsoft.com/office/officeart/2005/8/layout/process1"/>
    <dgm:cxn modelId="{74C803E9-2E25-4E0C-AFA9-5D8DF5874ABC}" type="presParOf" srcId="{FDD25321-054C-4250-B8B1-4610DDAB0C3F}" destId="{2A821B27-F50F-40E4-A1AF-3FABE4039247}" srcOrd="0" destOrd="0" presId="urn:microsoft.com/office/officeart/2005/8/layout/process1"/>
    <dgm:cxn modelId="{AC9CA8CE-3354-48CE-B762-5CF9D12551FA}" type="presParOf" srcId="{FDD25321-054C-4250-B8B1-4610DDAB0C3F}" destId="{D5089146-9E53-4DCA-9FD1-359C70F30588}" srcOrd="1" destOrd="0" presId="urn:microsoft.com/office/officeart/2005/8/layout/process1"/>
    <dgm:cxn modelId="{90B75C58-B8BB-430A-9F66-E77D8D7829EF}" type="presParOf" srcId="{D5089146-9E53-4DCA-9FD1-359C70F30588}" destId="{8937C839-6C0D-4A87-BC71-9209EDC54017}" srcOrd="0" destOrd="0" presId="urn:microsoft.com/office/officeart/2005/8/layout/process1"/>
    <dgm:cxn modelId="{D2AD4926-3A73-45B4-BDBF-AC2EAB3066DB}" type="presParOf" srcId="{FDD25321-054C-4250-B8B1-4610DDAB0C3F}" destId="{1EF3ED4C-5258-47FC-9C8C-40F67378C931}" srcOrd="2" destOrd="0" presId="urn:microsoft.com/office/officeart/2005/8/layout/process1"/>
    <dgm:cxn modelId="{855ED247-D68E-4849-AFDA-88EF4E63979A}" type="presParOf" srcId="{FDD25321-054C-4250-B8B1-4610DDAB0C3F}" destId="{5B8EBDBD-715B-4279-A4DB-C5599CBAABD0}" srcOrd="3" destOrd="0" presId="urn:microsoft.com/office/officeart/2005/8/layout/process1"/>
    <dgm:cxn modelId="{30D86C8F-2DFB-484F-BBAB-37626D646081}" type="presParOf" srcId="{5B8EBDBD-715B-4279-A4DB-C5599CBAABD0}" destId="{27B62ABD-5CBF-4C63-9C96-89423B4F10F5}" srcOrd="0" destOrd="0" presId="urn:microsoft.com/office/officeart/2005/8/layout/process1"/>
    <dgm:cxn modelId="{217E73EB-BAF7-4397-A948-244598742895}" type="presParOf" srcId="{FDD25321-054C-4250-B8B1-4610DDAB0C3F}" destId="{878A7512-78B2-4083-8A49-4E0E09F511D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3F7CEA-984A-46AF-A89B-2C49F29603FB}"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ED6BA23D-12AC-4357-A1D9-9ABBE6E4ED2A}">
      <dgm:prSet phldrT="[Texto]" custT="1"/>
      <dgm:spPr>
        <a:solidFill>
          <a:schemeClr val="accent1">
            <a:lumMod val="60000"/>
            <a:lumOff val="40000"/>
          </a:schemeClr>
        </a:solidFill>
      </dgm:spPr>
      <dgm:t>
        <a:bodyPr/>
        <a:lstStyle/>
        <a:p>
          <a:r>
            <a:rPr lang="es-PE" sz="1600" b="1" dirty="0" smtClean="0"/>
            <a:t>Solicitud debe incluir</a:t>
          </a:r>
          <a:endParaRPr lang="es-ES" sz="1600" dirty="0"/>
        </a:p>
      </dgm:t>
    </dgm:pt>
    <dgm:pt modelId="{3156BAF5-1FAC-4281-A875-1D800F590FF2}" type="parTrans" cxnId="{FA4AD158-C11E-4C8E-AD80-33362554A05B}">
      <dgm:prSet/>
      <dgm:spPr/>
      <dgm:t>
        <a:bodyPr/>
        <a:lstStyle/>
        <a:p>
          <a:endParaRPr lang="es-ES" sz="400"/>
        </a:p>
      </dgm:t>
    </dgm:pt>
    <dgm:pt modelId="{CE262120-92DC-4A49-935E-8E74B45E34EA}" type="sibTrans" cxnId="{FA4AD158-C11E-4C8E-AD80-33362554A05B}">
      <dgm:prSet/>
      <dgm:spPr/>
      <dgm:t>
        <a:bodyPr/>
        <a:lstStyle/>
        <a:p>
          <a:endParaRPr lang="es-ES" sz="400"/>
        </a:p>
      </dgm:t>
    </dgm:pt>
    <dgm:pt modelId="{B6C77119-DE23-4379-B777-195302C9CCE3}">
      <dgm:prSet phldrT="[Texto]" custT="1"/>
      <dgm:spPr>
        <a:solidFill>
          <a:schemeClr val="accent1">
            <a:lumMod val="20000"/>
            <a:lumOff val="80000"/>
            <a:alpha val="90000"/>
          </a:schemeClr>
        </a:solidFill>
      </dgm:spPr>
      <dgm:t>
        <a:bodyPr/>
        <a:lstStyle/>
        <a:p>
          <a:pPr algn="just"/>
          <a:r>
            <a:rPr lang="es-ES" sz="1400" b="1" dirty="0" smtClean="0"/>
            <a:t>Solicitud de organización </a:t>
          </a:r>
          <a:r>
            <a:rPr lang="es-ES" sz="1400" dirty="0" smtClean="0"/>
            <a:t>dirigida al Superintendente de Banca, Seguros y AFP que se presenta en una sola oportunidad.</a:t>
          </a:r>
          <a:endParaRPr lang="es-ES" sz="1400" dirty="0"/>
        </a:p>
      </dgm:t>
    </dgm:pt>
    <dgm:pt modelId="{F7EF1B2B-8DFF-4235-86C5-E68C6E231D02}" type="parTrans" cxnId="{AD7C4E24-E5B8-4908-824B-E4E734F32FDA}">
      <dgm:prSet/>
      <dgm:spPr/>
      <dgm:t>
        <a:bodyPr/>
        <a:lstStyle/>
        <a:p>
          <a:endParaRPr lang="es-ES" sz="400"/>
        </a:p>
      </dgm:t>
    </dgm:pt>
    <dgm:pt modelId="{BC178F67-1FE4-4321-9892-04042D59A769}" type="sibTrans" cxnId="{AD7C4E24-E5B8-4908-824B-E4E734F32FDA}">
      <dgm:prSet/>
      <dgm:spPr/>
      <dgm:t>
        <a:bodyPr/>
        <a:lstStyle/>
        <a:p>
          <a:endParaRPr lang="es-ES" sz="400"/>
        </a:p>
      </dgm:t>
    </dgm:pt>
    <dgm:pt modelId="{11110C72-AE6A-4661-8442-917F448384EB}">
      <dgm:prSet custT="1"/>
      <dgm:spPr>
        <a:solidFill>
          <a:schemeClr val="accent1">
            <a:lumMod val="20000"/>
            <a:lumOff val="80000"/>
            <a:alpha val="90000"/>
          </a:schemeClr>
        </a:solidFill>
      </dgm:spPr>
      <dgm:t>
        <a:bodyPr/>
        <a:lstStyle/>
        <a:p>
          <a:pPr algn="just"/>
          <a:r>
            <a:rPr lang="es-ES" sz="1400" b="1" dirty="0" smtClean="0"/>
            <a:t>Proyecto de Minuta </a:t>
          </a:r>
          <a:r>
            <a:rPr lang="es-ES" sz="1400" dirty="0" smtClean="0"/>
            <a:t>de Constitución Social. </a:t>
          </a:r>
          <a:endParaRPr lang="es-ES" sz="1400" dirty="0"/>
        </a:p>
      </dgm:t>
    </dgm:pt>
    <dgm:pt modelId="{729A4FCA-2FD0-4305-BEB8-0152401EF24A}" type="parTrans" cxnId="{C8D1CCAB-E495-438E-A5D1-2E9F99955584}">
      <dgm:prSet/>
      <dgm:spPr/>
      <dgm:t>
        <a:bodyPr/>
        <a:lstStyle/>
        <a:p>
          <a:endParaRPr lang="es-ES" sz="800"/>
        </a:p>
      </dgm:t>
    </dgm:pt>
    <dgm:pt modelId="{3B4D7D06-4AE1-4031-863D-292B00F3C647}" type="sibTrans" cxnId="{C8D1CCAB-E495-438E-A5D1-2E9F99955584}">
      <dgm:prSet/>
      <dgm:spPr/>
      <dgm:t>
        <a:bodyPr/>
        <a:lstStyle/>
        <a:p>
          <a:endParaRPr lang="es-ES" sz="800"/>
        </a:p>
      </dgm:t>
    </dgm:pt>
    <dgm:pt modelId="{44473654-267D-4592-BC5E-736FCCA0158C}">
      <dgm:prSet custT="1"/>
      <dgm:spPr>
        <a:solidFill>
          <a:schemeClr val="accent1">
            <a:lumMod val="20000"/>
            <a:lumOff val="80000"/>
            <a:alpha val="90000"/>
          </a:schemeClr>
        </a:solidFill>
      </dgm:spPr>
      <dgm:t>
        <a:bodyPr/>
        <a:lstStyle/>
        <a:p>
          <a:pPr algn="just"/>
          <a:r>
            <a:rPr lang="es-ES" sz="1400" dirty="0" smtClean="0"/>
            <a:t>Relación de </a:t>
          </a:r>
          <a:r>
            <a:rPr lang="es-ES" sz="1400" b="1" dirty="0" smtClean="0"/>
            <a:t>Organizadores, Organizadores Responsables y Accionistas</a:t>
          </a:r>
          <a:r>
            <a:rPr lang="es-ES" sz="1400" dirty="0" smtClean="0"/>
            <a:t>.</a:t>
          </a:r>
          <a:endParaRPr lang="es-ES" sz="1400" dirty="0"/>
        </a:p>
      </dgm:t>
    </dgm:pt>
    <dgm:pt modelId="{E5123F06-6BF4-4A4F-99CA-F7372F67E908}" type="parTrans" cxnId="{801FE796-5CA8-464A-8C9C-49D5D6CFFBE6}">
      <dgm:prSet/>
      <dgm:spPr/>
      <dgm:t>
        <a:bodyPr/>
        <a:lstStyle/>
        <a:p>
          <a:endParaRPr lang="es-ES" sz="800"/>
        </a:p>
      </dgm:t>
    </dgm:pt>
    <dgm:pt modelId="{4A1BB078-5949-4267-B940-949F7A4D5E4A}" type="sibTrans" cxnId="{801FE796-5CA8-464A-8C9C-49D5D6CFFBE6}">
      <dgm:prSet/>
      <dgm:spPr/>
      <dgm:t>
        <a:bodyPr/>
        <a:lstStyle/>
        <a:p>
          <a:endParaRPr lang="es-ES" sz="800"/>
        </a:p>
      </dgm:t>
    </dgm:pt>
    <dgm:pt modelId="{1E414E9E-2C34-4684-A5EB-C5ECC1427DF7}">
      <dgm:prSet custT="1"/>
      <dgm:spPr>
        <a:solidFill>
          <a:schemeClr val="accent1">
            <a:lumMod val="20000"/>
            <a:lumOff val="80000"/>
            <a:alpha val="90000"/>
          </a:schemeClr>
        </a:solidFill>
      </dgm:spPr>
      <dgm:t>
        <a:bodyPr/>
        <a:lstStyle/>
        <a:p>
          <a:pPr algn="just"/>
          <a:r>
            <a:rPr lang="es-ES" sz="1400" dirty="0" smtClean="0"/>
            <a:t>Dos ejemplares del </a:t>
          </a:r>
          <a:r>
            <a:rPr lang="es-ES" sz="1400" b="1" dirty="0" smtClean="0"/>
            <a:t>estudio de factibilidad</a:t>
          </a:r>
          <a:r>
            <a:rPr lang="es-ES" sz="1400" dirty="0" smtClean="0"/>
            <a:t>, de mercado, financiero y de gestión.</a:t>
          </a:r>
          <a:endParaRPr lang="es-ES" sz="1400" dirty="0"/>
        </a:p>
      </dgm:t>
    </dgm:pt>
    <dgm:pt modelId="{0242D2B0-5633-47CF-A682-0741476F5BBE}" type="parTrans" cxnId="{6E0EEE77-DFC9-4378-A96B-158D3D296B60}">
      <dgm:prSet/>
      <dgm:spPr/>
      <dgm:t>
        <a:bodyPr/>
        <a:lstStyle/>
        <a:p>
          <a:endParaRPr lang="es-ES" sz="800"/>
        </a:p>
      </dgm:t>
    </dgm:pt>
    <dgm:pt modelId="{EDB91073-7DEE-45EC-963D-BF00E96E04E5}" type="sibTrans" cxnId="{6E0EEE77-DFC9-4378-A96B-158D3D296B60}">
      <dgm:prSet/>
      <dgm:spPr/>
      <dgm:t>
        <a:bodyPr/>
        <a:lstStyle/>
        <a:p>
          <a:endParaRPr lang="es-ES" sz="800"/>
        </a:p>
      </dgm:t>
    </dgm:pt>
    <dgm:pt modelId="{ED76459A-68CF-4B69-A787-638FA5D427CC}">
      <dgm:prSet custT="1"/>
      <dgm:spPr>
        <a:solidFill>
          <a:schemeClr val="accent1">
            <a:lumMod val="20000"/>
            <a:lumOff val="80000"/>
            <a:alpha val="90000"/>
          </a:schemeClr>
        </a:solidFill>
      </dgm:spPr>
      <dgm:t>
        <a:bodyPr/>
        <a:lstStyle/>
        <a:p>
          <a:pPr algn="just"/>
          <a:r>
            <a:rPr lang="es-ES" sz="1400" b="1" dirty="0" smtClean="0"/>
            <a:t>Certificado de depósito de garantía</a:t>
          </a:r>
          <a:r>
            <a:rPr lang="es-ES" sz="1400" dirty="0" smtClean="0"/>
            <a:t>, constituido en una empresa del sistema financiero del país, vigente al momento de presentarse la solicitud y a la orden de la Superintendencia o endosado a su favor, por un monto equivalente al cinco por ciento (5%) del capital mínimo.</a:t>
          </a:r>
          <a:endParaRPr lang="es-ES" sz="1400" dirty="0"/>
        </a:p>
      </dgm:t>
    </dgm:pt>
    <dgm:pt modelId="{43DAC755-5D76-4423-A33F-BCB4133A209B}" type="parTrans" cxnId="{364A071D-7971-46B4-82DB-90A11AD5B346}">
      <dgm:prSet/>
      <dgm:spPr/>
      <dgm:t>
        <a:bodyPr/>
        <a:lstStyle/>
        <a:p>
          <a:endParaRPr lang="es-ES" sz="800"/>
        </a:p>
      </dgm:t>
    </dgm:pt>
    <dgm:pt modelId="{BA65F848-60AF-45B0-8432-DA69D4148245}" type="sibTrans" cxnId="{364A071D-7971-46B4-82DB-90A11AD5B346}">
      <dgm:prSet/>
      <dgm:spPr/>
      <dgm:t>
        <a:bodyPr/>
        <a:lstStyle/>
        <a:p>
          <a:endParaRPr lang="es-ES" sz="800"/>
        </a:p>
      </dgm:t>
    </dgm:pt>
    <dgm:pt modelId="{11E13440-339A-4104-BD57-1500EDC73D19}" type="pres">
      <dgm:prSet presAssocID="{063F7CEA-984A-46AF-A89B-2C49F29603FB}" presName="Name0" presStyleCnt="0">
        <dgm:presLayoutVars>
          <dgm:dir/>
          <dgm:animLvl val="lvl"/>
          <dgm:resizeHandles val="exact"/>
        </dgm:presLayoutVars>
      </dgm:prSet>
      <dgm:spPr/>
      <dgm:t>
        <a:bodyPr/>
        <a:lstStyle/>
        <a:p>
          <a:endParaRPr lang="es-ES"/>
        </a:p>
      </dgm:t>
    </dgm:pt>
    <dgm:pt modelId="{4F1BE6B4-4F11-4D36-8953-94D095EA0BD4}" type="pres">
      <dgm:prSet presAssocID="{ED6BA23D-12AC-4357-A1D9-9ABBE6E4ED2A}" presName="linNode" presStyleCnt="0"/>
      <dgm:spPr/>
      <dgm:t>
        <a:bodyPr/>
        <a:lstStyle/>
        <a:p>
          <a:endParaRPr lang="es-ES"/>
        </a:p>
      </dgm:t>
    </dgm:pt>
    <dgm:pt modelId="{0EF47A2E-1B6B-422D-8D5A-6AD62AD54C57}" type="pres">
      <dgm:prSet presAssocID="{ED6BA23D-12AC-4357-A1D9-9ABBE6E4ED2A}" presName="parentText" presStyleLbl="node1" presStyleIdx="0" presStyleCnt="1" custScaleX="54706" custScaleY="78575" custLinFactNeighborY="-2">
        <dgm:presLayoutVars>
          <dgm:chMax val="1"/>
          <dgm:bulletEnabled val="1"/>
        </dgm:presLayoutVars>
      </dgm:prSet>
      <dgm:spPr/>
      <dgm:t>
        <a:bodyPr/>
        <a:lstStyle/>
        <a:p>
          <a:endParaRPr lang="es-ES"/>
        </a:p>
      </dgm:t>
    </dgm:pt>
    <dgm:pt modelId="{94F39DC1-1D71-4B35-9DB4-31AAF0DBDB1D}" type="pres">
      <dgm:prSet presAssocID="{ED6BA23D-12AC-4357-A1D9-9ABBE6E4ED2A}" presName="descendantText" presStyleLbl="alignAccFollowNode1" presStyleIdx="0" presStyleCnt="1" custScaleX="110159" custScaleY="98214">
        <dgm:presLayoutVars>
          <dgm:bulletEnabled val="1"/>
        </dgm:presLayoutVars>
      </dgm:prSet>
      <dgm:spPr/>
      <dgm:t>
        <a:bodyPr/>
        <a:lstStyle/>
        <a:p>
          <a:endParaRPr lang="es-ES"/>
        </a:p>
      </dgm:t>
    </dgm:pt>
  </dgm:ptLst>
  <dgm:cxnLst>
    <dgm:cxn modelId="{6E0EEE77-DFC9-4378-A96B-158D3D296B60}" srcId="{ED6BA23D-12AC-4357-A1D9-9ABBE6E4ED2A}" destId="{1E414E9E-2C34-4684-A5EB-C5ECC1427DF7}" srcOrd="3" destOrd="0" parTransId="{0242D2B0-5633-47CF-A682-0741476F5BBE}" sibTransId="{EDB91073-7DEE-45EC-963D-BF00E96E04E5}"/>
    <dgm:cxn modelId="{AD7C4E24-E5B8-4908-824B-E4E734F32FDA}" srcId="{ED6BA23D-12AC-4357-A1D9-9ABBE6E4ED2A}" destId="{B6C77119-DE23-4379-B777-195302C9CCE3}" srcOrd="0" destOrd="0" parTransId="{F7EF1B2B-8DFF-4235-86C5-E68C6E231D02}" sibTransId="{BC178F67-1FE4-4321-9892-04042D59A769}"/>
    <dgm:cxn modelId="{B474748E-2C4E-4231-8B3B-AAD04130E484}" type="presOf" srcId="{44473654-267D-4592-BC5E-736FCCA0158C}" destId="{94F39DC1-1D71-4B35-9DB4-31AAF0DBDB1D}" srcOrd="0" destOrd="2" presId="urn:microsoft.com/office/officeart/2005/8/layout/vList5"/>
    <dgm:cxn modelId="{601E47B7-D6A5-43C1-B750-22D47EEFBE75}" type="presOf" srcId="{11110C72-AE6A-4661-8442-917F448384EB}" destId="{94F39DC1-1D71-4B35-9DB4-31AAF0DBDB1D}" srcOrd="0" destOrd="1" presId="urn:microsoft.com/office/officeart/2005/8/layout/vList5"/>
    <dgm:cxn modelId="{627627A2-0B86-418E-8B8E-7DD7272B6E85}" type="presOf" srcId="{1E414E9E-2C34-4684-A5EB-C5ECC1427DF7}" destId="{94F39DC1-1D71-4B35-9DB4-31AAF0DBDB1D}" srcOrd="0" destOrd="3" presId="urn:microsoft.com/office/officeart/2005/8/layout/vList5"/>
    <dgm:cxn modelId="{FA4AD158-C11E-4C8E-AD80-33362554A05B}" srcId="{063F7CEA-984A-46AF-A89B-2C49F29603FB}" destId="{ED6BA23D-12AC-4357-A1D9-9ABBE6E4ED2A}" srcOrd="0" destOrd="0" parTransId="{3156BAF5-1FAC-4281-A875-1D800F590FF2}" sibTransId="{CE262120-92DC-4A49-935E-8E74B45E34EA}"/>
    <dgm:cxn modelId="{B45EC099-93B4-4674-B6FC-75BE4ED566F5}" type="presOf" srcId="{063F7CEA-984A-46AF-A89B-2C49F29603FB}" destId="{11E13440-339A-4104-BD57-1500EDC73D19}" srcOrd="0" destOrd="0" presId="urn:microsoft.com/office/officeart/2005/8/layout/vList5"/>
    <dgm:cxn modelId="{801FE796-5CA8-464A-8C9C-49D5D6CFFBE6}" srcId="{ED6BA23D-12AC-4357-A1D9-9ABBE6E4ED2A}" destId="{44473654-267D-4592-BC5E-736FCCA0158C}" srcOrd="2" destOrd="0" parTransId="{E5123F06-6BF4-4A4F-99CA-F7372F67E908}" sibTransId="{4A1BB078-5949-4267-B940-949F7A4D5E4A}"/>
    <dgm:cxn modelId="{195CAB82-65C5-4EE7-B81D-FDD6E9699A46}" type="presOf" srcId="{ED76459A-68CF-4B69-A787-638FA5D427CC}" destId="{94F39DC1-1D71-4B35-9DB4-31AAF0DBDB1D}" srcOrd="0" destOrd="4" presId="urn:microsoft.com/office/officeart/2005/8/layout/vList5"/>
    <dgm:cxn modelId="{F17BD558-3263-4325-B70B-9779868AF331}" type="presOf" srcId="{B6C77119-DE23-4379-B777-195302C9CCE3}" destId="{94F39DC1-1D71-4B35-9DB4-31AAF0DBDB1D}" srcOrd="0" destOrd="0" presId="urn:microsoft.com/office/officeart/2005/8/layout/vList5"/>
    <dgm:cxn modelId="{4618FE0F-ED0C-4A87-AD3F-99FE2F7E93E6}" type="presOf" srcId="{ED6BA23D-12AC-4357-A1D9-9ABBE6E4ED2A}" destId="{0EF47A2E-1B6B-422D-8D5A-6AD62AD54C57}" srcOrd="0" destOrd="0" presId="urn:microsoft.com/office/officeart/2005/8/layout/vList5"/>
    <dgm:cxn modelId="{364A071D-7971-46B4-82DB-90A11AD5B346}" srcId="{ED6BA23D-12AC-4357-A1D9-9ABBE6E4ED2A}" destId="{ED76459A-68CF-4B69-A787-638FA5D427CC}" srcOrd="4" destOrd="0" parTransId="{43DAC755-5D76-4423-A33F-BCB4133A209B}" sibTransId="{BA65F848-60AF-45B0-8432-DA69D4148245}"/>
    <dgm:cxn modelId="{C8D1CCAB-E495-438E-A5D1-2E9F99955584}" srcId="{ED6BA23D-12AC-4357-A1D9-9ABBE6E4ED2A}" destId="{11110C72-AE6A-4661-8442-917F448384EB}" srcOrd="1" destOrd="0" parTransId="{729A4FCA-2FD0-4305-BEB8-0152401EF24A}" sibTransId="{3B4D7D06-4AE1-4031-863D-292B00F3C647}"/>
    <dgm:cxn modelId="{D8ACD1E5-3E29-4D92-9541-8C16371D9E04}" type="presParOf" srcId="{11E13440-339A-4104-BD57-1500EDC73D19}" destId="{4F1BE6B4-4F11-4D36-8953-94D095EA0BD4}" srcOrd="0" destOrd="0" presId="urn:microsoft.com/office/officeart/2005/8/layout/vList5"/>
    <dgm:cxn modelId="{8A2F9BD6-DA0D-4DCE-96D2-0923FF836DDA}" type="presParOf" srcId="{4F1BE6B4-4F11-4D36-8953-94D095EA0BD4}" destId="{0EF47A2E-1B6B-422D-8D5A-6AD62AD54C57}" srcOrd="0" destOrd="0" presId="urn:microsoft.com/office/officeart/2005/8/layout/vList5"/>
    <dgm:cxn modelId="{45E34615-366E-4D31-8E57-91301F253522}" type="presParOf" srcId="{4F1BE6B4-4F11-4D36-8953-94D095EA0BD4}" destId="{94F39DC1-1D71-4B35-9DB4-31AAF0DBDB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3F7CEA-984A-46AF-A89B-2C49F29603FB}"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ED6BA23D-12AC-4357-A1D9-9ABBE6E4ED2A}">
      <dgm:prSet phldrT="[Texto]" custT="1"/>
      <dgm:spPr>
        <a:solidFill>
          <a:schemeClr val="accent1">
            <a:lumMod val="60000"/>
            <a:lumOff val="40000"/>
          </a:schemeClr>
        </a:solidFill>
      </dgm:spPr>
      <dgm:t>
        <a:bodyPr/>
        <a:lstStyle/>
        <a:p>
          <a:r>
            <a:rPr lang="es-PE" sz="1100" b="1" dirty="0" smtClean="0"/>
            <a:t>Organizadores</a:t>
          </a:r>
        </a:p>
        <a:p>
          <a:r>
            <a:rPr lang="es-PE" sz="1100" b="0" dirty="0" smtClean="0"/>
            <a:t>Idoneidad moral y solvencia económica</a:t>
          </a:r>
          <a:endParaRPr lang="es-ES" sz="1100" b="0" dirty="0"/>
        </a:p>
      </dgm:t>
    </dgm:pt>
    <dgm:pt modelId="{3156BAF5-1FAC-4281-A875-1D800F590FF2}" type="parTrans" cxnId="{FA4AD158-C11E-4C8E-AD80-33362554A05B}">
      <dgm:prSet/>
      <dgm:spPr/>
      <dgm:t>
        <a:bodyPr/>
        <a:lstStyle/>
        <a:p>
          <a:endParaRPr lang="es-ES" sz="1100"/>
        </a:p>
      </dgm:t>
    </dgm:pt>
    <dgm:pt modelId="{CE262120-92DC-4A49-935E-8E74B45E34EA}" type="sibTrans" cxnId="{FA4AD158-C11E-4C8E-AD80-33362554A05B}">
      <dgm:prSet/>
      <dgm:spPr/>
      <dgm:t>
        <a:bodyPr/>
        <a:lstStyle/>
        <a:p>
          <a:endParaRPr lang="es-ES" sz="1100"/>
        </a:p>
      </dgm:t>
    </dgm:pt>
    <dgm:pt modelId="{B6C77119-DE23-4379-B777-195302C9CCE3}">
      <dgm:prSet phldrT="[Texto]" custT="1"/>
      <dgm:spPr>
        <a:solidFill>
          <a:schemeClr val="accent1">
            <a:lumMod val="20000"/>
            <a:lumOff val="80000"/>
            <a:alpha val="90000"/>
          </a:schemeClr>
        </a:solidFill>
      </dgm:spPr>
      <dgm:t>
        <a:bodyPr/>
        <a:lstStyle/>
        <a:p>
          <a:r>
            <a:rPr lang="es-ES" sz="1400" b="1" dirty="0" smtClean="0">
              <a:latin typeface="+mn-lt"/>
            </a:rPr>
            <a:t>Curriculum Vitae </a:t>
          </a:r>
          <a:r>
            <a:rPr lang="es-ES" sz="1400" dirty="0" smtClean="0">
              <a:latin typeface="+mn-lt"/>
            </a:rPr>
            <a:t>debidamente suscrito o Memoria Anual, según corresponda.</a:t>
          </a:r>
          <a:endParaRPr lang="es-ES" sz="1400" dirty="0">
            <a:latin typeface="+mn-lt"/>
          </a:endParaRPr>
        </a:p>
      </dgm:t>
    </dgm:pt>
    <dgm:pt modelId="{F7EF1B2B-8DFF-4235-86C5-E68C6E231D02}" type="parTrans" cxnId="{AD7C4E24-E5B8-4908-824B-E4E734F32FDA}">
      <dgm:prSet/>
      <dgm:spPr/>
      <dgm:t>
        <a:bodyPr/>
        <a:lstStyle/>
        <a:p>
          <a:endParaRPr lang="es-ES" sz="1100"/>
        </a:p>
      </dgm:t>
    </dgm:pt>
    <dgm:pt modelId="{BC178F67-1FE4-4321-9892-04042D59A769}" type="sibTrans" cxnId="{AD7C4E24-E5B8-4908-824B-E4E734F32FDA}">
      <dgm:prSet/>
      <dgm:spPr/>
      <dgm:t>
        <a:bodyPr/>
        <a:lstStyle/>
        <a:p>
          <a:endParaRPr lang="es-ES" sz="1100"/>
        </a:p>
      </dgm:t>
    </dgm:pt>
    <dgm:pt modelId="{826186C0-388A-4453-B964-3D29EA4D8A0D}">
      <dgm:prSet phldrT="[Texto]" custT="1"/>
      <dgm:spPr>
        <a:solidFill>
          <a:schemeClr val="accent1">
            <a:lumMod val="60000"/>
            <a:lumOff val="40000"/>
          </a:schemeClr>
        </a:solidFill>
      </dgm:spPr>
      <dgm:t>
        <a:bodyPr/>
        <a:lstStyle/>
        <a:p>
          <a:r>
            <a:rPr lang="es-PE" sz="1100" b="1" dirty="0" smtClean="0"/>
            <a:t>Organizadores responsables</a:t>
          </a:r>
        </a:p>
        <a:p>
          <a:r>
            <a:rPr lang="es-PE" sz="1100" b="0" dirty="0" smtClean="0"/>
            <a:t>Responsable trámite en SBS</a:t>
          </a:r>
          <a:endParaRPr lang="es-ES" sz="1100" b="0" dirty="0"/>
        </a:p>
      </dgm:t>
    </dgm:pt>
    <dgm:pt modelId="{8179642E-5564-450D-BDD6-AD562309BD89}" type="parTrans" cxnId="{82BE8B8A-1E15-474A-A6BE-984B4D732B9B}">
      <dgm:prSet/>
      <dgm:spPr/>
      <dgm:t>
        <a:bodyPr/>
        <a:lstStyle/>
        <a:p>
          <a:endParaRPr lang="es-ES" sz="1100"/>
        </a:p>
      </dgm:t>
    </dgm:pt>
    <dgm:pt modelId="{5ED1A2F0-5AA5-44EE-958A-A9C23D6DB8AA}" type="sibTrans" cxnId="{82BE8B8A-1E15-474A-A6BE-984B4D732B9B}">
      <dgm:prSet/>
      <dgm:spPr/>
      <dgm:t>
        <a:bodyPr/>
        <a:lstStyle/>
        <a:p>
          <a:endParaRPr lang="es-ES" sz="1100"/>
        </a:p>
      </dgm:t>
    </dgm:pt>
    <dgm:pt modelId="{0DB58721-226E-45A9-A5D0-CE3604393E2D}">
      <dgm:prSet phldrT="[Texto]" custT="1"/>
      <dgm:spPr>
        <a:solidFill>
          <a:schemeClr val="accent1">
            <a:lumMod val="20000"/>
            <a:lumOff val="80000"/>
            <a:alpha val="90000"/>
          </a:schemeClr>
        </a:solidFill>
      </dgm:spPr>
      <dgm:t>
        <a:bodyPr/>
        <a:lstStyle/>
        <a:p>
          <a:r>
            <a:rPr lang="es-ES" sz="1200" b="1" dirty="0" smtClean="0">
              <a:latin typeface="+mn-lt"/>
            </a:rPr>
            <a:t>Curriculum Vitae </a:t>
          </a:r>
          <a:r>
            <a:rPr lang="es-ES" sz="1200" dirty="0" smtClean="0">
              <a:latin typeface="+mn-lt"/>
            </a:rPr>
            <a:t>debidamente suscrito o Memoria Anual, según corresponda. </a:t>
          </a:r>
          <a:endParaRPr lang="es-ES" sz="1200" dirty="0">
            <a:latin typeface="+mn-lt"/>
          </a:endParaRPr>
        </a:p>
      </dgm:t>
    </dgm:pt>
    <dgm:pt modelId="{02546B71-0943-4E18-829D-B26DA024346A}" type="parTrans" cxnId="{FAF2BB1F-D5CC-4108-8AE0-A4564939C7F3}">
      <dgm:prSet/>
      <dgm:spPr/>
      <dgm:t>
        <a:bodyPr/>
        <a:lstStyle/>
        <a:p>
          <a:endParaRPr lang="es-ES" sz="1100"/>
        </a:p>
      </dgm:t>
    </dgm:pt>
    <dgm:pt modelId="{25C15E64-95A4-466B-994B-47C65D89437B}" type="sibTrans" cxnId="{FAF2BB1F-D5CC-4108-8AE0-A4564939C7F3}">
      <dgm:prSet/>
      <dgm:spPr/>
      <dgm:t>
        <a:bodyPr/>
        <a:lstStyle/>
        <a:p>
          <a:endParaRPr lang="es-ES" sz="1100"/>
        </a:p>
      </dgm:t>
    </dgm:pt>
    <dgm:pt modelId="{3ADE716D-4261-40FB-8881-4B12D1B96144}">
      <dgm:prSet custT="1"/>
      <dgm:spPr>
        <a:solidFill>
          <a:schemeClr val="accent1">
            <a:lumMod val="20000"/>
            <a:lumOff val="80000"/>
            <a:alpha val="90000"/>
          </a:schemeClr>
        </a:solidFill>
      </dgm:spPr>
      <dgm:t>
        <a:bodyPr/>
        <a:lstStyle/>
        <a:p>
          <a:r>
            <a:rPr lang="es-ES" sz="1400" b="1" dirty="0" smtClean="0">
              <a:latin typeface="+mn-lt"/>
            </a:rPr>
            <a:t>Declaración Jurada </a:t>
          </a:r>
          <a:r>
            <a:rPr lang="es-ES" sz="1400" dirty="0" smtClean="0">
              <a:latin typeface="+mn-lt"/>
            </a:rPr>
            <a:t>de no estar incursos en los impedimentos establecidos en el artículo 20° de la Ley N° 26702.</a:t>
          </a:r>
          <a:endParaRPr lang="es-ES" sz="1400" dirty="0">
            <a:latin typeface="+mn-lt"/>
          </a:endParaRPr>
        </a:p>
      </dgm:t>
    </dgm:pt>
    <dgm:pt modelId="{8C7CB350-4FCE-41D6-B51D-819C15B6BD13}" type="parTrans" cxnId="{7A7A700C-2C72-40AB-BF12-9A81B946F9E1}">
      <dgm:prSet/>
      <dgm:spPr/>
      <dgm:t>
        <a:bodyPr/>
        <a:lstStyle/>
        <a:p>
          <a:endParaRPr lang="es-ES"/>
        </a:p>
      </dgm:t>
    </dgm:pt>
    <dgm:pt modelId="{DFDB3344-EB2C-46D8-ACB4-C5D311A5BF1E}" type="sibTrans" cxnId="{7A7A700C-2C72-40AB-BF12-9A81B946F9E1}">
      <dgm:prSet/>
      <dgm:spPr/>
      <dgm:t>
        <a:bodyPr/>
        <a:lstStyle/>
        <a:p>
          <a:endParaRPr lang="es-ES"/>
        </a:p>
      </dgm:t>
    </dgm:pt>
    <dgm:pt modelId="{ED5C594B-55C2-4221-9A04-AB57987787C2}">
      <dgm:prSet custT="1"/>
      <dgm:spPr>
        <a:solidFill>
          <a:schemeClr val="accent1">
            <a:lumMod val="20000"/>
            <a:lumOff val="80000"/>
            <a:alpha val="90000"/>
          </a:schemeClr>
        </a:solidFill>
      </dgm:spPr>
      <dgm:t>
        <a:bodyPr/>
        <a:lstStyle/>
        <a:p>
          <a:r>
            <a:rPr lang="es-ES" sz="1200" b="1" dirty="0" smtClean="0">
              <a:latin typeface="+mn-lt"/>
            </a:rPr>
            <a:t>Declaración Jurada </a:t>
          </a:r>
          <a:r>
            <a:rPr lang="es-ES" sz="1200" dirty="0" smtClean="0">
              <a:latin typeface="+mn-lt"/>
            </a:rPr>
            <a:t>de no tener antecedentes penales ni policiales en el país o en el extranjero para los residentes y no residentes</a:t>
          </a:r>
          <a:endParaRPr lang="es-ES" sz="1200" dirty="0">
            <a:latin typeface="+mn-lt"/>
          </a:endParaRPr>
        </a:p>
      </dgm:t>
    </dgm:pt>
    <dgm:pt modelId="{EE99EE59-7C4B-4B4D-AE5C-AC34A1A4D1B3}" type="parTrans" cxnId="{46DE9E1F-79FF-4D3A-B429-FABFD346EBD9}">
      <dgm:prSet/>
      <dgm:spPr/>
      <dgm:t>
        <a:bodyPr/>
        <a:lstStyle/>
        <a:p>
          <a:endParaRPr lang="es-ES"/>
        </a:p>
      </dgm:t>
    </dgm:pt>
    <dgm:pt modelId="{71AC848C-7EFB-48E6-AF57-D0EA54DD72F2}" type="sibTrans" cxnId="{46DE9E1F-79FF-4D3A-B429-FABFD346EBD9}">
      <dgm:prSet/>
      <dgm:spPr/>
      <dgm:t>
        <a:bodyPr/>
        <a:lstStyle/>
        <a:p>
          <a:endParaRPr lang="es-ES"/>
        </a:p>
      </dgm:t>
    </dgm:pt>
    <dgm:pt modelId="{DFA78F3C-DCEE-4B4B-9F20-7B5A905112EB}">
      <dgm:prSet custT="1"/>
      <dgm:spPr>
        <a:solidFill>
          <a:schemeClr val="accent1">
            <a:lumMod val="20000"/>
            <a:lumOff val="80000"/>
            <a:alpha val="90000"/>
          </a:schemeClr>
        </a:solidFill>
      </dgm:spPr>
      <dgm:t>
        <a:bodyPr/>
        <a:lstStyle/>
        <a:p>
          <a:r>
            <a:rPr lang="es-ES" sz="1200" dirty="0" smtClean="0">
              <a:latin typeface="+mn-lt"/>
            </a:rPr>
            <a:t>Declaraciones juradas de: (i) No encontrarse incursos en los impedimentos a que se refieren los artículos 20° y 81° de la Ley N° 26702. Las sanciones a que se refiere el numeral 12 del artículo 20° de la Ley N° 26702, son aquellas mencionadas en el  numeral 2.2) del presente procedimiento. (ii) Relación de sus bienes patrimoniales, y en caso corresponda, señalar si éstos se encuentran sujetos a algún tipo de gravamen o limitación para su libre disponibilidad. </a:t>
          </a:r>
          <a:endParaRPr lang="es-ES" sz="1200" dirty="0">
            <a:latin typeface="+mn-lt"/>
          </a:endParaRPr>
        </a:p>
      </dgm:t>
    </dgm:pt>
    <dgm:pt modelId="{CEDDD193-2E6C-40CF-94EC-E8673C3EC4D3}" type="parTrans" cxnId="{94D332F2-1C4A-4E53-A1F6-46C5B76F8522}">
      <dgm:prSet/>
      <dgm:spPr/>
      <dgm:t>
        <a:bodyPr/>
        <a:lstStyle/>
        <a:p>
          <a:endParaRPr lang="es-ES"/>
        </a:p>
      </dgm:t>
    </dgm:pt>
    <dgm:pt modelId="{20520D7D-5A74-449E-94AA-BD40709791E6}" type="sibTrans" cxnId="{94D332F2-1C4A-4E53-A1F6-46C5B76F8522}">
      <dgm:prSet/>
      <dgm:spPr/>
      <dgm:t>
        <a:bodyPr/>
        <a:lstStyle/>
        <a:p>
          <a:endParaRPr lang="es-ES"/>
        </a:p>
      </dgm:t>
    </dgm:pt>
    <dgm:pt modelId="{11E13440-339A-4104-BD57-1500EDC73D19}" type="pres">
      <dgm:prSet presAssocID="{063F7CEA-984A-46AF-A89B-2C49F29603FB}" presName="Name0" presStyleCnt="0">
        <dgm:presLayoutVars>
          <dgm:dir/>
          <dgm:animLvl val="lvl"/>
          <dgm:resizeHandles val="exact"/>
        </dgm:presLayoutVars>
      </dgm:prSet>
      <dgm:spPr/>
      <dgm:t>
        <a:bodyPr/>
        <a:lstStyle/>
        <a:p>
          <a:endParaRPr lang="es-ES"/>
        </a:p>
      </dgm:t>
    </dgm:pt>
    <dgm:pt modelId="{4F1BE6B4-4F11-4D36-8953-94D095EA0BD4}" type="pres">
      <dgm:prSet presAssocID="{ED6BA23D-12AC-4357-A1D9-9ABBE6E4ED2A}" presName="linNode" presStyleCnt="0"/>
      <dgm:spPr/>
      <dgm:t>
        <a:bodyPr/>
        <a:lstStyle/>
        <a:p>
          <a:endParaRPr lang="es-ES"/>
        </a:p>
      </dgm:t>
    </dgm:pt>
    <dgm:pt modelId="{0EF47A2E-1B6B-422D-8D5A-6AD62AD54C57}" type="pres">
      <dgm:prSet presAssocID="{ED6BA23D-12AC-4357-A1D9-9ABBE6E4ED2A}" presName="parentText" presStyleLbl="node1" presStyleIdx="0" presStyleCnt="2" custScaleX="54706" custScaleY="63781" custLinFactNeighborY="-2">
        <dgm:presLayoutVars>
          <dgm:chMax val="1"/>
          <dgm:bulletEnabled val="1"/>
        </dgm:presLayoutVars>
      </dgm:prSet>
      <dgm:spPr/>
      <dgm:t>
        <a:bodyPr/>
        <a:lstStyle/>
        <a:p>
          <a:endParaRPr lang="es-ES"/>
        </a:p>
      </dgm:t>
    </dgm:pt>
    <dgm:pt modelId="{94F39DC1-1D71-4B35-9DB4-31AAF0DBDB1D}" type="pres">
      <dgm:prSet presAssocID="{ED6BA23D-12AC-4357-A1D9-9ABBE6E4ED2A}" presName="descendantText" presStyleLbl="alignAccFollowNode1" presStyleIdx="0" presStyleCnt="2" custScaleX="117792" custScaleY="72826">
        <dgm:presLayoutVars>
          <dgm:bulletEnabled val="1"/>
        </dgm:presLayoutVars>
      </dgm:prSet>
      <dgm:spPr/>
      <dgm:t>
        <a:bodyPr/>
        <a:lstStyle/>
        <a:p>
          <a:endParaRPr lang="es-ES"/>
        </a:p>
      </dgm:t>
    </dgm:pt>
    <dgm:pt modelId="{FDE52C56-3B6C-4E7C-9AFB-CB323BE43370}" type="pres">
      <dgm:prSet presAssocID="{CE262120-92DC-4A49-935E-8E74B45E34EA}" presName="sp" presStyleCnt="0"/>
      <dgm:spPr/>
      <dgm:t>
        <a:bodyPr/>
        <a:lstStyle/>
        <a:p>
          <a:endParaRPr lang="es-ES"/>
        </a:p>
      </dgm:t>
    </dgm:pt>
    <dgm:pt modelId="{A9C5F912-457F-4531-A6C5-96FA3E68DAF4}" type="pres">
      <dgm:prSet presAssocID="{826186C0-388A-4453-B964-3D29EA4D8A0D}" presName="linNode" presStyleCnt="0"/>
      <dgm:spPr/>
      <dgm:t>
        <a:bodyPr/>
        <a:lstStyle/>
        <a:p>
          <a:endParaRPr lang="es-ES"/>
        </a:p>
      </dgm:t>
    </dgm:pt>
    <dgm:pt modelId="{07ACFAB5-36F2-4075-8B20-843ED49909FB}" type="pres">
      <dgm:prSet presAssocID="{826186C0-388A-4453-B964-3D29EA4D8A0D}" presName="parentText" presStyleLbl="node1" presStyleIdx="1" presStyleCnt="2" custScaleX="56766" custScaleY="67671">
        <dgm:presLayoutVars>
          <dgm:chMax val="1"/>
          <dgm:bulletEnabled val="1"/>
        </dgm:presLayoutVars>
      </dgm:prSet>
      <dgm:spPr/>
      <dgm:t>
        <a:bodyPr/>
        <a:lstStyle/>
        <a:p>
          <a:endParaRPr lang="es-ES"/>
        </a:p>
      </dgm:t>
    </dgm:pt>
    <dgm:pt modelId="{3AB5DFA3-10A2-46C0-8012-CCB609AA59F9}" type="pres">
      <dgm:prSet presAssocID="{826186C0-388A-4453-B964-3D29EA4D8A0D}" presName="descendantText" presStyleLbl="alignAccFollowNode1" presStyleIdx="1" presStyleCnt="2" custScaleX="117780" custScaleY="102507">
        <dgm:presLayoutVars>
          <dgm:bulletEnabled val="1"/>
        </dgm:presLayoutVars>
      </dgm:prSet>
      <dgm:spPr/>
      <dgm:t>
        <a:bodyPr/>
        <a:lstStyle/>
        <a:p>
          <a:endParaRPr lang="es-ES"/>
        </a:p>
      </dgm:t>
    </dgm:pt>
  </dgm:ptLst>
  <dgm:cxnLst>
    <dgm:cxn modelId="{46DE9E1F-79FF-4D3A-B429-FABFD346EBD9}" srcId="{826186C0-388A-4453-B964-3D29EA4D8A0D}" destId="{ED5C594B-55C2-4221-9A04-AB57987787C2}" srcOrd="1" destOrd="0" parTransId="{EE99EE59-7C4B-4B4D-AE5C-AC34A1A4D1B3}" sibTransId="{71AC848C-7EFB-48E6-AF57-D0EA54DD72F2}"/>
    <dgm:cxn modelId="{FAF2BB1F-D5CC-4108-8AE0-A4564939C7F3}" srcId="{826186C0-388A-4453-B964-3D29EA4D8A0D}" destId="{0DB58721-226E-45A9-A5D0-CE3604393E2D}" srcOrd="0" destOrd="0" parTransId="{02546B71-0943-4E18-829D-B26DA024346A}" sibTransId="{25C15E64-95A4-466B-994B-47C65D89437B}"/>
    <dgm:cxn modelId="{17F24A62-28E9-4A2C-A465-BB358C897DE0}" type="presOf" srcId="{826186C0-388A-4453-B964-3D29EA4D8A0D}" destId="{07ACFAB5-36F2-4075-8B20-843ED49909FB}" srcOrd="0" destOrd="0" presId="urn:microsoft.com/office/officeart/2005/8/layout/vList5"/>
    <dgm:cxn modelId="{A1E390A1-F926-466B-8F8A-A97AAD2CFCB8}" type="presOf" srcId="{DFA78F3C-DCEE-4B4B-9F20-7B5A905112EB}" destId="{3AB5DFA3-10A2-46C0-8012-CCB609AA59F9}" srcOrd="0" destOrd="2" presId="urn:microsoft.com/office/officeart/2005/8/layout/vList5"/>
    <dgm:cxn modelId="{82BE8B8A-1E15-474A-A6BE-984B4D732B9B}" srcId="{063F7CEA-984A-46AF-A89B-2C49F29603FB}" destId="{826186C0-388A-4453-B964-3D29EA4D8A0D}" srcOrd="1" destOrd="0" parTransId="{8179642E-5564-450D-BDD6-AD562309BD89}" sibTransId="{5ED1A2F0-5AA5-44EE-958A-A9C23D6DB8AA}"/>
    <dgm:cxn modelId="{2E8AEEDB-3FBD-4C30-83C4-09CC3D2B09C8}" type="presOf" srcId="{ED6BA23D-12AC-4357-A1D9-9ABBE6E4ED2A}" destId="{0EF47A2E-1B6B-422D-8D5A-6AD62AD54C57}" srcOrd="0" destOrd="0" presId="urn:microsoft.com/office/officeart/2005/8/layout/vList5"/>
    <dgm:cxn modelId="{94D332F2-1C4A-4E53-A1F6-46C5B76F8522}" srcId="{826186C0-388A-4453-B964-3D29EA4D8A0D}" destId="{DFA78F3C-DCEE-4B4B-9F20-7B5A905112EB}" srcOrd="2" destOrd="0" parTransId="{CEDDD193-2E6C-40CF-94EC-E8673C3EC4D3}" sibTransId="{20520D7D-5A74-449E-94AA-BD40709791E6}"/>
    <dgm:cxn modelId="{BCC14950-AA1C-4345-8178-BAD4A1F0EE61}" type="presOf" srcId="{3ADE716D-4261-40FB-8881-4B12D1B96144}" destId="{94F39DC1-1D71-4B35-9DB4-31AAF0DBDB1D}" srcOrd="0" destOrd="1" presId="urn:microsoft.com/office/officeart/2005/8/layout/vList5"/>
    <dgm:cxn modelId="{33BB683B-3208-42D3-B3F0-1417D4E9836C}" type="presOf" srcId="{063F7CEA-984A-46AF-A89B-2C49F29603FB}" destId="{11E13440-339A-4104-BD57-1500EDC73D19}" srcOrd="0" destOrd="0" presId="urn:microsoft.com/office/officeart/2005/8/layout/vList5"/>
    <dgm:cxn modelId="{AD7C4E24-E5B8-4908-824B-E4E734F32FDA}" srcId="{ED6BA23D-12AC-4357-A1D9-9ABBE6E4ED2A}" destId="{B6C77119-DE23-4379-B777-195302C9CCE3}" srcOrd="0" destOrd="0" parTransId="{F7EF1B2B-8DFF-4235-86C5-E68C6E231D02}" sibTransId="{BC178F67-1FE4-4321-9892-04042D59A769}"/>
    <dgm:cxn modelId="{C9C85AF3-C409-4F7A-B64A-03EC35DDB243}" type="presOf" srcId="{0DB58721-226E-45A9-A5D0-CE3604393E2D}" destId="{3AB5DFA3-10A2-46C0-8012-CCB609AA59F9}" srcOrd="0" destOrd="0" presId="urn:microsoft.com/office/officeart/2005/8/layout/vList5"/>
    <dgm:cxn modelId="{FA4AD158-C11E-4C8E-AD80-33362554A05B}" srcId="{063F7CEA-984A-46AF-A89B-2C49F29603FB}" destId="{ED6BA23D-12AC-4357-A1D9-9ABBE6E4ED2A}" srcOrd="0" destOrd="0" parTransId="{3156BAF5-1FAC-4281-A875-1D800F590FF2}" sibTransId="{CE262120-92DC-4A49-935E-8E74B45E34EA}"/>
    <dgm:cxn modelId="{7A7A700C-2C72-40AB-BF12-9A81B946F9E1}" srcId="{ED6BA23D-12AC-4357-A1D9-9ABBE6E4ED2A}" destId="{3ADE716D-4261-40FB-8881-4B12D1B96144}" srcOrd="1" destOrd="0" parTransId="{8C7CB350-4FCE-41D6-B51D-819C15B6BD13}" sibTransId="{DFDB3344-EB2C-46D8-ACB4-C5D311A5BF1E}"/>
    <dgm:cxn modelId="{695991F7-76B4-49C3-9192-EBE8921371CD}" type="presOf" srcId="{B6C77119-DE23-4379-B777-195302C9CCE3}" destId="{94F39DC1-1D71-4B35-9DB4-31AAF0DBDB1D}" srcOrd="0" destOrd="0" presId="urn:microsoft.com/office/officeart/2005/8/layout/vList5"/>
    <dgm:cxn modelId="{C1A57E62-11D4-485F-AFE2-D8AC0C06590A}" type="presOf" srcId="{ED5C594B-55C2-4221-9A04-AB57987787C2}" destId="{3AB5DFA3-10A2-46C0-8012-CCB609AA59F9}" srcOrd="0" destOrd="1" presId="urn:microsoft.com/office/officeart/2005/8/layout/vList5"/>
    <dgm:cxn modelId="{9F078625-368B-4424-B397-3902A81C0C77}" type="presParOf" srcId="{11E13440-339A-4104-BD57-1500EDC73D19}" destId="{4F1BE6B4-4F11-4D36-8953-94D095EA0BD4}" srcOrd="0" destOrd="0" presId="urn:microsoft.com/office/officeart/2005/8/layout/vList5"/>
    <dgm:cxn modelId="{27B40673-2C7D-4B75-9784-4E8C170A85CF}" type="presParOf" srcId="{4F1BE6B4-4F11-4D36-8953-94D095EA0BD4}" destId="{0EF47A2E-1B6B-422D-8D5A-6AD62AD54C57}" srcOrd="0" destOrd="0" presId="urn:microsoft.com/office/officeart/2005/8/layout/vList5"/>
    <dgm:cxn modelId="{4029C1B5-2B39-4C3F-8073-87DDF27FF2D7}" type="presParOf" srcId="{4F1BE6B4-4F11-4D36-8953-94D095EA0BD4}" destId="{94F39DC1-1D71-4B35-9DB4-31AAF0DBDB1D}" srcOrd="1" destOrd="0" presId="urn:microsoft.com/office/officeart/2005/8/layout/vList5"/>
    <dgm:cxn modelId="{A8DED0DF-1BD4-4E82-9F91-576FFB9D51EF}" type="presParOf" srcId="{11E13440-339A-4104-BD57-1500EDC73D19}" destId="{FDE52C56-3B6C-4E7C-9AFB-CB323BE43370}" srcOrd="1" destOrd="0" presId="urn:microsoft.com/office/officeart/2005/8/layout/vList5"/>
    <dgm:cxn modelId="{C63DA38A-4BC5-4147-8687-83210E0BC80B}" type="presParOf" srcId="{11E13440-339A-4104-BD57-1500EDC73D19}" destId="{A9C5F912-457F-4531-A6C5-96FA3E68DAF4}" srcOrd="2" destOrd="0" presId="urn:microsoft.com/office/officeart/2005/8/layout/vList5"/>
    <dgm:cxn modelId="{DE7FCAF1-C389-4047-8E40-18098607A9A2}" type="presParOf" srcId="{A9C5F912-457F-4531-A6C5-96FA3E68DAF4}" destId="{07ACFAB5-36F2-4075-8B20-843ED49909FB}" srcOrd="0" destOrd="0" presId="urn:microsoft.com/office/officeart/2005/8/layout/vList5"/>
    <dgm:cxn modelId="{F168F0B3-FB19-44AB-98AC-F5515E691D3A}" type="presParOf" srcId="{A9C5F912-457F-4531-A6C5-96FA3E68DAF4}" destId="{3AB5DFA3-10A2-46C0-8012-CCB609AA59F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887186" cy="496332"/>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defRPr sz="1200">
                <a:latin typeface="Arial" charset="0"/>
              </a:defRPr>
            </a:lvl1pPr>
          </a:lstStyle>
          <a:p>
            <a:pPr>
              <a:defRPr/>
            </a:pPr>
            <a:endParaRPr lang="es-ES" dirty="0"/>
          </a:p>
        </p:txBody>
      </p:sp>
      <p:sp>
        <p:nvSpPr>
          <p:cNvPr id="4099" name="Rectangle 3"/>
          <p:cNvSpPr>
            <a:spLocks noGrp="1" noChangeArrowheads="1"/>
          </p:cNvSpPr>
          <p:nvPr>
            <p:ph type="dt" sz="quarter" idx="1"/>
          </p:nvPr>
        </p:nvSpPr>
        <p:spPr bwMode="auto">
          <a:xfrm>
            <a:off x="3774011" y="0"/>
            <a:ext cx="2887186" cy="496332"/>
          </a:xfrm>
          <a:prstGeom prst="rect">
            <a:avLst/>
          </a:prstGeom>
          <a:noFill/>
          <a:ln w="9525">
            <a:noFill/>
            <a:miter lim="800000"/>
            <a:headEnd/>
            <a:tailEnd/>
          </a:ln>
          <a:effectLst/>
        </p:spPr>
        <p:txBody>
          <a:bodyPr vert="horz" wrap="square" lIns="90690" tIns="45345" rIns="90690" bIns="45345" numCol="1" anchor="t" anchorCtr="0" compatLnSpc="1">
            <a:prstTxWarp prst="textNoShape">
              <a:avLst/>
            </a:prstTxWarp>
          </a:bodyPr>
          <a:lstStyle>
            <a:lvl1pPr algn="r">
              <a:defRPr sz="1200">
                <a:latin typeface="Arial" charset="0"/>
              </a:defRPr>
            </a:lvl1pPr>
          </a:lstStyle>
          <a:p>
            <a:pPr>
              <a:defRPr/>
            </a:pPr>
            <a:endParaRPr lang="es-ES" dirty="0"/>
          </a:p>
        </p:txBody>
      </p:sp>
      <p:sp>
        <p:nvSpPr>
          <p:cNvPr id="4100" name="Rectangle 4"/>
          <p:cNvSpPr>
            <a:spLocks noGrp="1" noChangeArrowheads="1"/>
          </p:cNvSpPr>
          <p:nvPr>
            <p:ph type="ftr" sz="quarter" idx="2"/>
          </p:nvPr>
        </p:nvSpPr>
        <p:spPr bwMode="auto">
          <a:xfrm>
            <a:off x="1" y="9428584"/>
            <a:ext cx="2887186" cy="496332"/>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defRPr sz="1200">
                <a:latin typeface="Arial" charset="0"/>
              </a:defRPr>
            </a:lvl1pPr>
          </a:lstStyle>
          <a:p>
            <a:pPr>
              <a:defRPr/>
            </a:pPr>
            <a:endParaRPr lang="es-ES" dirty="0"/>
          </a:p>
        </p:txBody>
      </p:sp>
      <p:sp>
        <p:nvSpPr>
          <p:cNvPr id="4101" name="Rectangle 5"/>
          <p:cNvSpPr>
            <a:spLocks noGrp="1" noChangeArrowheads="1"/>
          </p:cNvSpPr>
          <p:nvPr>
            <p:ph type="sldNum" sz="quarter" idx="3"/>
          </p:nvPr>
        </p:nvSpPr>
        <p:spPr bwMode="auto">
          <a:xfrm>
            <a:off x="3774011" y="9428584"/>
            <a:ext cx="2887186" cy="496332"/>
          </a:xfrm>
          <a:prstGeom prst="rect">
            <a:avLst/>
          </a:prstGeom>
          <a:noFill/>
          <a:ln w="9525">
            <a:noFill/>
            <a:miter lim="800000"/>
            <a:headEnd/>
            <a:tailEnd/>
          </a:ln>
          <a:effectLst/>
        </p:spPr>
        <p:txBody>
          <a:bodyPr vert="horz" wrap="square" lIns="90690" tIns="45345" rIns="90690" bIns="45345" numCol="1" anchor="b" anchorCtr="0" compatLnSpc="1">
            <a:prstTxWarp prst="textNoShape">
              <a:avLst/>
            </a:prstTxWarp>
          </a:bodyPr>
          <a:lstStyle>
            <a:lvl1pPr algn="r">
              <a:defRPr sz="1200">
                <a:latin typeface="Arial" charset="0"/>
              </a:defRPr>
            </a:lvl1pPr>
          </a:lstStyle>
          <a:p>
            <a:pPr>
              <a:defRPr/>
            </a:pPr>
            <a:fld id="{49ACE8EA-9AA6-474C-8525-98D7D0ECBABD}" type="slidenum">
              <a:rPr lang="es-ES"/>
              <a:pPr>
                <a:defRPr/>
              </a:pPr>
              <a:t>‹Nº›</a:t>
            </a:fld>
            <a:endParaRPr lang="es-ES" dirty="0"/>
          </a:p>
        </p:txBody>
      </p:sp>
    </p:spTree>
    <p:extLst>
      <p:ext uri="{BB962C8B-B14F-4D97-AF65-F5344CB8AC3E}">
        <p14:creationId xmlns:p14="http://schemas.microsoft.com/office/powerpoint/2010/main" val="996052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887186" cy="496332"/>
          </a:xfrm>
          <a:prstGeom prst="rect">
            <a:avLst/>
          </a:prstGeom>
        </p:spPr>
        <p:txBody>
          <a:bodyPr vert="horz" lIns="90690" tIns="45345" rIns="90690" bIns="45345" rtlCol="0"/>
          <a:lstStyle>
            <a:lvl1pPr algn="l">
              <a:defRPr sz="1200">
                <a:latin typeface="Arial" charset="0"/>
              </a:defRPr>
            </a:lvl1pPr>
          </a:lstStyle>
          <a:p>
            <a:pPr>
              <a:defRPr/>
            </a:pPr>
            <a:endParaRPr lang="es-PE" dirty="0"/>
          </a:p>
        </p:txBody>
      </p:sp>
      <p:sp>
        <p:nvSpPr>
          <p:cNvPr id="3" name="2 Marcador de fecha"/>
          <p:cNvSpPr>
            <a:spLocks noGrp="1"/>
          </p:cNvSpPr>
          <p:nvPr>
            <p:ph type="dt" idx="1"/>
          </p:nvPr>
        </p:nvSpPr>
        <p:spPr>
          <a:xfrm>
            <a:off x="3774011" y="0"/>
            <a:ext cx="2887186" cy="496332"/>
          </a:xfrm>
          <a:prstGeom prst="rect">
            <a:avLst/>
          </a:prstGeom>
        </p:spPr>
        <p:txBody>
          <a:bodyPr vert="horz" lIns="90690" tIns="45345" rIns="90690" bIns="45345" rtlCol="0"/>
          <a:lstStyle>
            <a:lvl1pPr algn="r">
              <a:defRPr sz="1200">
                <a:latin typeface="Arial" charset="0"/>
              </a:defRPr>
            </a:lvl1pPr>
          </a:lstStyle>
          <a:p>
            <a:pPr>
              <a:defRPr/>
            </a:pPr>
            <a:fld id="{803BC134-716E-49F9-BCC4-39A172D1CAC9}" type="datetimeFigureOut">
              <a:rPr lang="es-PE"/>
              <a:pPr>
                <a:defRPr/>
              </a:pPr>
              <a:t>17/11/2014</a:t>
            </a:fld>
            <a:endParaRPr lang="es-PE" dirty="0"/>
          </a:p>
        </p:txBody>
      </p:sp>
      <p:sp>
        <p:nvSpPr>
          <p:cNvPr id="4" name="3 Marcador de imagen de diapositiva"/>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0690" tIns="45345" rIns="90690" bIns="45345" rtlCol="0" anchor="ctr"/>
          <a:lstStyle/>
          <a:p>
            <a:pPr lvl="0"/>
            <a:endParaRPr lang="es-PE" noProof="0" dirty="0" smtClean="0"/>
          </a:p>
        </p:txBody>
      </p:sp>
      <p:sp>
        <p:nvSpPr>
          <p:cNvPr id="5" name="4 Marcador de notas"/>
          <p:cNvSpPr>
            <a:spLocks noGrp="1"/>
          </p:cNvSpPr>
          <p:nvPr>
            <p:ph type="body" sz="quarter" idx="3"/>
          </p:nvPr>
        </p:nvSpPr>
        <p:spPr>
          <a:xfrm>
            <a:off x="666274" y="4715154"/>
            <a:ext cx="5330190" cy="4466987"/>
          </a:xfrm>
          <a:prstGeom prst="rect">
            <a:avLst/>
          </a:prstGeom>
        </p:spPr>
        <p:txBody>
          <a:bodyPr vert="horz" lIns="90690" tIns="45345" rIns="90690" bIns="45345"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1" y="9428584"/>
            <a:ext cx="2887186" cy="496332"/>
          </a:xfrm>
          <a:prstGeom prst="rect">
            <a:avLst/>
          </a:prstGeom>
        </p:spPr>
        <p:txBody>
          <a:bodyPr vert="horz" lIns="90690" tIns="45345" rIns="90690" bIns="45345" rtlCol="0" anchor="b"/>
          <a:lstStyle>
            <a:lvl1pPr algn="l">
              <a:defRPr sz="1200">
                <a:latin typeface="Arial" charset="0"/>
              </a:defRPr>
            </a:lvl1pPr>
          </a:lstStyle>
          <a:p>
            <a:pPr>
              <a:defRPr/>
            </a:pPr>
            <a:endParaRPr lang="es-PE" dirty="0"/>
          </a:p>
        </p:txBody>
      </p:sp>
      <p:sp>
        <p:nvSpPr>
          <p:cNvPr id="7" name="6 Marcador de número de diapositiva"/>
          <p:cNvSpPr>
            <a:spLocks noGrp="1"/>
          </p:cNvSpPr>
          <p:nvPr>
            <p:ph type="sldNum" sz="quarter" idx="5"/>
          </p:nvPr>
        </p:nvSpPr>
        <p:spPr>
          <a:xfrm>
            <a:off x="3774011" y="9428584"/>
            <a:ext cx="2887186" cy="496332"/>
          </a:xfrm>
          <a:prstGeom prst="rect">
            <a:avLst/>
          </a:prstGeom>
        </p:spPr>
        <p:txBody>
          <a:bodyPr vert="horz" lIns="90690" tIns="45345" rIns="90690" bIns="45345" rtlCol="0" anchor="b"/>
          <a:lstStyle>
            <a:lvl1pPr algn="r">
              <a:defRPr sz="1200">
                <a:latin typeface="Arial" charset="0"/>
              </a:defRPr>
            </a:lvl1pPr>
          </a:lstStyle>
          <a:p>
            <a:pPr>
              <a:defRPr/>
            </a:pPr>
            <a:fld id="{266DAF65-B08D-4C23-86DF-B69C84F6B492}" type="slidenum">
              <a:rPr lang="es-PE"/>
              <a:pPr>
                <a:defRPr/>
              </a:pPr>
              <a:t>‹Nº›</a:t>
            </a:fld>
            <a:endParaRPr lang="es-PE" dirty="0"/>
          </a:p>
        </p:txBody>
      </p:sp>
    </p:spTree>
    <p:extLst>
      <p:ext uri="{BB962C8B-B14F-4D97-AF65-F5344CB8AC3E}">
        <p14:creationId xmlns:p14="http://schemas.microsoft.com/office/powerpoint/2010/main" val="144749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848105EC-DF96-4402-80D4-3FBE2B60144B}" type="slidenum">
              <a:rPr lang="es-ES" smtClean="0"/>
              <a:pPr>
                <a:defRPr/>
              </a:pPr>
              <a:t>1</a:t>
            </a:fld>
            <a:endParaRPr lang="es-ES" dirty="0"/>
          </a:p>
        </p:txBody>
      </p:sp>
    </p:spTree>
    <p:extLst>
      <p:ext uri="{BB962C8B-B14F-4D97-AF65-F5344CB8AC3E}">
        <p14:creationId xmlns:p14="http://schemas.microsoft.com/office/powerpoint/2010/main" val="1456407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848105EC-DF96-4402-80D4-3FBE2B60144B}" type="slidenum">
              <a:rPr lang="es-ES" smtClean="0"/>
              <a:pPr>
                <a:defRPr/>
              </a:pPr>
              <a:t>4</a:t>
            </a:fld>
            <a:endParaRPr lang="es-ES" dirty="0"/>
          </a:p>
        </p:txBody>
      </p:sp>
    </p:spTree>
    <p:extLst>
      <p:ext uri="{BB962C8B-B14F-4D97-AF65-F5344CB8AC3E}">
        <p14:creationId xmlns:p14="http://schemas.microsoft.com/office/powerpoint/2010/main" val="160211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pPr>
              <a:defRPr/>
            </a:pPr>
            <a:fld id="{848105EC-DF96-4402-80D4-3FBE2B60144B}" type="slidenum">
              <a:rPr lang="es-ES" smtClean="0"/>
              <a:pPr>
                <a:defRPr/>
              </a:pPr>
              <a:t>31</a:t>
            </a:fld>
            <a:endParaRPr lang="es-ES" dirty="0"/>
          </a:p>
        </p:txBody>
      </p:sp>
    </p:spTree>
    <p:extLst>
      <p:ext uri="{BB962C8B-B14F-4D97-AF65-F5344CB8AC3E}">
        <p14:creationId xmlns:p14="http://schemas.microsoft.com/office/powerpoint/2010/main" val="145640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s-ES"/>
              <a:t>Haga clic para cambiar el estilo de título	</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6C53A0FA-5202-4E3B-A46D-7A988D46C67F}" type="slidenum">
              <a:rPr lang="es-ES"/>
              <a:pPr>
                <a:defRPr/>
              </a:pPr>
              <a:t>‹Nº›</a:t>
            </a:fld>
            <a:endParaRPr lang="es-ES" dirty="0"/>
          </a:p>
        </p:txBody>
      </p:sp>
    </p:spTree>
    <p:extLst>
      <p:ext uri="{BB962C8B-B14F-4D97-AF65-F5344CB8AC3E}">
        <p14:creationId xmlns:p14="http://schemas.microsoft.com/office/powerpoint/2010/main" val="3661599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B28AA111-EAC4-4B18-93FE-B486E77586F9}" type="slidenum">
              <a:rPr lang="es-ES"/>
              <a:pPr>
                <a:defRPr/>
              </a:pPr>
              <a:t>‹Nº›</a:t>
            </a:fld>
            <a:endParaRPr lang="es-ES" dirty="0"/>
          </a:p>
        </p:txBody>
      </p:sp>
    </p:spTree>
    <p:extLst>
      <p:ext uri="{BB962C8B-B14F-4D97-AF65-F5344CB8AC3E}">
        <p14:creationId xmlns:p14="http://schemas.microsoft.com/office/powerpoint/2010/main" val="319824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701675"/>
            <a:ext cx="2057400" cy="5424488"/>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701675"/>
            <a:ext cx="6019800" cy="542448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43F22A8F-BB58-45A5-A72D-8DEDBF641A20}" type="slidenum">
              <a:rPr lang="es-ES"/>
              <a:pPr>
                <a:defRPr/>
              </a:pPr>
              <a:t>‹Nº›</a:t>
            </a:fld>
            <a:endParaRPr lang="es-ES" dirty="0"/>
          </a:p>
        </p:txBody>
      </p:sp>
    </p:spTree>
    <p:extLst>
      <p:ext uri="{BB962C8B-B14F-4D97-AF65-F5344CB8AC3E}">
        <p14:creationId xmlns:p14="http://schemas.microsoft.com/office/powerpoint/2010/main" val="4280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848F1E45-BA62-4D43-878E-585210B73105}" type="slidenum">
              <a:rPr lang="es-ES"/>
              <a:pPr>
                <a:defRPr/>
              </a:pPr>
              <a:t>‹Nº›</a:t>
            </a:fld>
            <a:endParaRPr lang="es-ES" dirty="0"/>
          </a:p>
        </p:txBody>
      </p:sp>
    </p:spTree>
    <p:extLst>
      <p:ext uri="{BB962C8B-B14F-4D97-AF65-F5344CB8AC3E}">
        <p14:creationId xmlns:p14="http://schemas.microsoft.com/office/powerpoint/2010/main" val="243518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6" name="Rectangle 6"/>
          <p:cNvSpPr>
            <a:spLocks noGrp="1" noChangeArrowheads="1"/>
          </p:cNvSpPr>
          <p:nvPr>
            <p:ph type="sldNum" sz="quarter" idx="12"/>
          </p:nvPr>
        </p:nvSpPr>
        <p:spPr>
          <a:ln/>
        </p:spPr>
        <p:txBody>
          <a:bodyPr/>
          <a:lstStyle>
            <a:lvl1pPr>
              <a:defRPr/>
            </a:lvl1pPr>
          </a:lstStyle>
          <a:p>
            <a:pPr>
              <a:defRPr/>
            </a:pPr>
            <a:fld id="{35BC079A-9B5F-45DA-BCE8-7AEFF193176E}" type="slidenum">
              <a:rPr lang="es-ES"/>
              <a:pPr>
                <a:defRPr/>
              </a:pPr>
              <a:t>‹Nº›</a:t>
            </a:fld>
            <a:endParaRPr lang="es-ES" dirty="0"/>
          </a:p>
        </p:txBody>
      </p:sp>
    </p:spTree>
    <p:extLst>
      <p:ext uri="{BB962C8B-B14F-4D97-AF65-F5344CB8AC3E}">
        <p14:creationId xmlns:p14="http://schemas.microsoft.com/office/powerpoint/2010/main" val="168886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3B71CE86-4317-446A-8BB6-A0249EC1EDA2}" type="slidenum">
              <a:rPr lang="es-ES"/>
              <a:pPr>
                <a:defRPr/>
              </a:pPr>
              <a:t>‹Nº›</a:t>
            </a:fld>
            <a:endParaRPr lang="es-ES" dirty="0"/>
          </a:p>
        </p:txBody>
      </p:sp>
    </p:spTree>
    <p:extLst>
      <p:ext uri="{BB962C8B-B14F-4D97-AF65-F5344CB8AC3E}">
        <p14:creationId xmlns:p14="http://schemas.microsoft.com/office/powerpoint/2010/main" val="261968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9" name="Rectangle 6"/>
          <p:cNvSpPr>
            <a:spLocks noGrp="1" noChangeArrowheads="1"/>
          </p:cNvSpPr>
          <p:nvPr>
            <p:ph type="sldNum" sz="quarter" idx="12"/>
          </p:nvPr>
        </p:nvSpPr>
        <p:spPr>
          <a:ln/>
        </p:spPr>
        <p:txBody>
          <a:bodyPr/>
          <a:lstStyle>
            <a:lvl1pPr>
              <a:defRPr/>
            </a:lvl1pPr>
          </a:lstStyle>
          <a:p>
            <a:pPr>
              <a:defRPr/>
            </a:pPr>
            <a:fld id="{EB4A7CA0-89F6-41F3-8C6B-B90D771DCDA9}" type="slidenum">
              <a:rPr lang="es-ES"/>
              <a:pPr>
                <a:defRPr/>
              </a:pPr>
              <a:t>‹Nº›</a:t>
            </a:fld>
            <a:endParaRPr lang="es-ES" dirty="0"/>
          </a:p>
        </p:txBody>
      </p:sp>
    </p:spTree>
    <p:extLst>
      <p:ext uri="{BB962C8B-B14F-4D97-AF65-F5344CB8AC3E}">
        <p14:creationId xmlns:p14="http://schemas.microsoft.com/office/powerpoint/2010/main" val="1030175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5" name="Rectangle 6"/>
          <p:cNvSpPr>
            <a:spLocks noGrp="1" noChangeArrowheads="1"/>
          </p:cNvSpPr>
          <p:nvPr>
            <p:ph type="sldNum" sz="quarter" idx="12"/>
          </p:nvPr>
        </p:nvSpPr>
        <p:spPr>
          <a:ln/>
        </p:spPr>
        <p:txBody>
          <a:bodyPr/>
          <a:lstStyle>
            <a:lvl1pPr>
              <a:defRPr/>
            </a:lvl1pPr>
          </a:lstStyle>
          <a:p>
            <a:pPr>
              <a:defRPr/>
            </a:pPr>
            <a:fld id="{42AB0F67-9CAC-4238-9550-DBB18A984229}" type="slidenum">
              <a:rPr lang="es-ES"/>
              <a:pPr>
                <a:defRPr/>
              </a:pPr>
              <a:t>‹Nº›</a:t>
            </a:fld>
            <a:endParaRPr lang="es-ES" dirty="0"/>
          </a:p>
        </p:txBody>
      </p:sp>
    </p:spTree>
    <p:extLst>
      <p:ext uri="{BB962C8B-B14F-4D97-AF65-F5344CB8AC3E}">
        <p14:creationId xmlns:p14="http://schemas.microsoft.com/office/powerpoint/2010/main" val="397507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4" name="Rectangle 6"/>
          <p:cNvSpPr>
            <a:spLocks noGrp="1" noChangeArrowheads="1"/>
          </p:cNvSpPr>
          <p:nvPr>
            <p:ph type="sldNum" sz="quarter" idx="12"/>
          </p:nvPr>
        </p:nvSpPr>
        <p:spPr>
          <a:ln/>
        </p:spPr>
        <p:txBody>
          <a:bodyPr/>
          <a:lstStyle>
            <a:lvl1pPr>
              <a:defRPr/>
            </a:lvl1pPr>
          </a:lstStyle>
          <a:p>
            <a:pPr>
              <a:defRPr/>
            </a:pPr>
            <a:fld id="{4F701ADB-EEB9-47B6-B508-85DE8CFFC511}" type="slidenum">
              <a:rPr lang="es-ES"/>
              <a:pPr>
                <a:defRPr/>
              </a:pPr>
              <a:t>‹Nº›</a:t>
            </a:fld>
            <a:endParaRPr lang="es-ES" dirty="0"/>
          </a:p>
        </p:txBody>
      </p:sp>
    </p:spTree>
    <p:extLst>
      <p:ext uri="{BB962C8B-B14F-4D97-AF65-F5344CB8AC3E}">
        <p14:creationId xmlns:p14="http://schemas.microsoft.com/office/powerpoint/2010/main" val="26331906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2C07B233-3CC9-4411-8B8F-5C8B31DC408B}" type="slidenum">
              <a:rPr lang="es-ES"/>
              <a:pPr>
                <a:defRPr/>
              </a:pPr>
              <a:t>‹Nº›</a:t>
            </a:fld>
            <a:endParaRPr lang="es-ES" dirty="0"/>
          </a:p>
        </p:txBody>
      </p:sp>
    </p:spTree>
    <p:extLst>
      <p:ext uri="{BB962C8B-B14F-4D97-AF65-F5344CB8AC3E}">
        <p14:creationId xmlns:p14="http://schemas.microsoft.com/office/powerpoint/2010/main" val="392363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p>
        </p:txBody>
      </p:sp>
      <p:sp>
        <p:nvSpPr>
          <p:cNvPr id="7" name="Rectangle 6"/>
          <p:cNvSpPr>
            <a:spLocks noGrp="1" noChangeArrowheads="1"/>
          </p:cNvSpPr>
          <p:nvPr>
            <p:ph type="sldNum" sz="quarter" idx="12"/>
          </p:nvPr>
        </p:nvSpPr>
        <p:spPr>
          <a:ln/>
        </p:spPr>
        <p:txBody>
          <a:bodyPr/>
          <a:lstStyle>
            <a:lvl1pPr>
              <a:defRPr/>
            </a:lvl1pPr>
          </a:lstStyle>
          <a:p>
            <a:pPr>
              <a:defRPr/>
            </a:pPr>
            <a:fld id="{BA742A64-8081-4372-A512-DA5D7BD8AB91}" type="slidenum">
              <a:rPr lang="es-ES"/>
              <a:pPr>
                <a:defRPr/>
              </a:pPr>
              <a:t>‹Nº›</a:t>
            </a:fld>
            <a:endParaRPr lang="es-ES" dirty="0"/>
          </a:p>
        </p:txBody>
      </p:sp>
    </p:spTree>
    <p:extLst>
      <p:ext uri="{BB962C8B-B14F-4D97-AF65-F5344CB8AC3E}">
        <p14:creationId xmlns:p14="http://schemas.microsoft.com/office/powerpoint/2010/main" val="1690950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7016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457200" y="2060575"/>
            <a:ext cx="82296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s-E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s-E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45E6747-A84E-4064-A8C9-9980C0AAC860}"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i="1">
          <a:solidFill>
            <a:srgbClr val="000066"/>
          </a:solidFill>
          <a:latin typeface="+mj-lt"/>
          <a:ea typeface="+mj-ea"/>
          <a:cs typeface="+mj-cs"/>
        </a:defRPr>
      </a:lvl1pPr>
      <a:lvl2pPr algn="ctr" rtl="0" eaLnBrk="0" fontAlgn="base" hangingPunct="0">
        <a:spcBef>
          <a:spcPct val="0"/>
        </a:spcBef>
        <a:spcAft>
          <a:spcPct val="0"/>
        </a:spcAft>
        <a:defRPr sz="3200" b="1" i="1">
          <a:solidFill>
            <a:srgbClr val="000066"/>
          </a:solidFill>
          <a:latin typeface="Verdana" pitchFamily="34" charset="0"/>
        </a:defRPr>
      </a:lvl2pPr>
      <a:lvl3pPr algn="ctr" rtl="0" eaLnBrk="0" fontAlgn="base" hangingPunct="0">
        <a:spcBef>
          <a:spcPct val="0"/>
        </a:spcBef>
        <a:spcAft>
          <a:spcPct val="0"/>
        </a:spcAft>
        <a:defRPr sz="3200" b="1" i="1">
          <a:solidFill>
            <a:srgbClr val="000066"/>
          </a:solidFill>
          <a:latin typeface="Verdana" pitchFamily="34" charset="0"/>
        </a:defRPr>
      </a:lvl3pPr>
      <a:lvl4pPr algn="ctr" rtl="0" eaLnBrk="0" fontAlgn="base" hangingPunct="0">
        <a:spcBef>
          <a:spcPct val="0"/>
        </a:spcBef>
        <a:spcAft>
          <a:spcPct val="0"/>
        </a:spcAft>
        <a:defRPr sz="3200" b="1" i="1">
          <a:solidFill>
            <a:srgbClr val="000066"/>
          </a:solidFill>
          <a:latin typeface="Verdana" pitchFamily="34" charset="0"/>
        </a:defRPr>
      </a:lvl4pPr>
      <a:lvl5pPr algn="ctr" rtl="0" eaLnBrk="0" fontAlgn="base" hangingPunct="0">
        <a:spcBef>
          <a:spcPct val="0"/>
        </a:spcBef>
        <a:spcAft>
          <a:spcPct val="0"/>
        </a:spcAft>
        <a:defRPr sz="3200" b="1" i="1">
          <a:solidFill>
            <a:srgbClr val="000066"/>
          </a:solidFill>
          <a:latin typeface="Verdana" pitchFamily="34" charset="0"/>
        </a:defRPr>
      </a:lvl5pPr>
      <a:lvl6pPr marL="457200" algn="ctr" rtl="0" fontAlgn="base">
        <a:spcBef>
          <a:spcPct val="0"/>
        </a:spcBef>
        <a:spcAft>
          <a:spcPct val="0"/>
        </a:spcAft>
        <a:defRPr sz="3200" b="1" i="1">
          <a:solidFill>
            <a:srgbClr val="000066"/>
          </a:solidFill>
          <a:latin typeface="Verdana" pitchFamily="34" charset="0"/>
        </a:defRPr>
      </a:lvl6pPr>
      <a:lvl7pPr marL="914400" algn="ctr" rtl="0" fontAlgn="base">
        <a:spcBef>
          <a:spcPct val="0"/>
        </a:spcBef>
        <a:spcAft>
          <a:spcPct val="0"/>
        </a:spcAft>
        <a:defRPr sz="3200" b="1" i="1">
          <a:solidFill>
            <a:srgbClr val="000066"/>
          </a:solidFill>
          <a:latin typeface="Verdana" pitchFamily="34" charset="0"/>
        </a:defRPr>
      </a:lvl7pPr>
      <a:lvl8pPr marL="1371600" algn="ctr" rtl="0" fontAlgn="base">
        <a:spcBef>
          <a:spcPct val="0"/>
        </a:spcBef>
        <a:spcAft>
          <a:spcPct val="0"/>
        </a:spcAft>
        <a:defRPr sz="3200" b="1" i="1">
          <a:solidFill>
            <a:srgbClr val="000066"/>
          </a:solidFill>
          <a:latin typeface="Verdana" pitchFamily="34" charset="0"/>
        </a:defRPr>
      </a:lvl8pPr>
      <a:lvl9pPr marL="1828800" algn="ctr" rtl="0" fontAlgn="base">
        <a:spcBef>
          <a:spcPct val="0"/>
        </a:spcBef>
        <a:spcAft>
          <a:spcPct val="0"/>
        </a:spcAft>
        <a:defRPr sz="3200" b="1" i="1">
          <a:solidFill>
            <a:srgbClr val="000066"/>
          </a:solidFill>
          <a:latin typeface="Verdana" pitchFamily="34" charset="0"/>
        </a:defRPr>
      </a:lvl9pPr>
    </p:titleStyle>
    <p:bodyStyle>
      <a:lvl1pPr marL="342900" indent="-342900" algn="just" rtl="0" eaLnBrk="0" fontAlgn="base" hangingPunct="0">
        <a:spcBef>
          <a:spcPct val="20000"/>
        </a:spcBef>
        <a:spcAft>
          <a:spcPct val="0"/>
        </a:spcAft>
        <a:buBlip>
          <a:blip r:embed="rId14"/>
        </a:buBlip>
        <a:defRPr sz="2000">
          <a:solidFill>
            <a:srgbClr val="000066"/>
          </a:solidFill>
          <a:latin typeface="+mn-lt"/>
          <a:ea typeface="+mn-ea"/>
          <a:cs typeface="+mn-cs"/>
        </a:defRPr>
      </a:lvl1pPr>
      <a:lvl2pPr marL="742950" indent="-285750" algn="just" rtl="0" eaLnBrk="0" fontAlgn="base" hangingPunct="0">
        <a:spcBef>
          <a:spcPct val="20000"/>
        </a:spcBef>
        <a:spcAft>
          <a:spcPct val="0"/>
        </a:spcAft>
        <a:buBlip>
          <a:blip r:embed="rId14"/>
        </a:buBlip>
        <a:defRPr>
          <a:solidFill>
            <a:srgbClr val="000066"/>
          </a:solidFill>
          <a:latin typeface="+mn-lt"/>
        </a:defRPr>
      </a:lvl2pPr>
      <a:lvl3pPr marL="1143000" indent="-228600" algn="just" rtl="0" eaLnBrk="0" fontAlgn="base" hangingPunct="0">
        <a:spcBef>
          <a:spcPct val="20000"/>
        </a:spcBef>
        <a:spcAft>
          <a:spcPct val="0"/>
        </a:spcAft>
        <a:buBlip>
          <a:blip r:embed="rId14"/>
        </a:buBlip>
        <a:defRPr sz="1600">
          <a:solidFill>
            <a:srgbClr val="000066"/>
          </a:solidFill>
          <a:latin typeface="+mn-lt"/>
        </a:defRPr>
      </a:lvl3pPr>
      <a:lvl4pPr marL="1600200" indent="-228600" algn="just" rtl="0" eaLnBrk="0" fontAlgn="base" hangingPunct="0">
        <a:spcBef>
          <a:spcPct val="20000"/>
        </a:spcBef>
        <a:spcAft>
          <a:spcPct val="0"/>
        </a:spcAft>
        <a:buBlip>
          <a:blip r:embed="rId14"/>
        </a:buBlip>
        <a:defRPr sz="1400">
          <a:solidFill>
            <a:srgbClr val="000066"/>
          </a:solidFill>
          <a:latin typeface="+mn-lt"/>
        </a:defRPr>
      </a:lvl4pPr>
      <a:lvl5pPr marL="2057400" indent="-228600" algn="just" rtl="0" eaLnBrk="0" fontAlgn="base" hangingPunct="0">
        <a:spcBef>
          <a:spcPct val="20000"/>
        </a:spcBef>
        <a:spcAft>
          <a:spcPct val="0"/>
        </a:spcAft>
        <a:buBlip>
          <a:blip r:embed="rId14"/>
        </a:buBlip>
        <a:defRPr sz="1400">
          <a:solidFill>
            <a:srgbClr val="000066"/>
          </a:solidFill>
          <a:latin typeface="+mn-lt"/>
        </a:defRPr>
      </a:lvl5pPr>
      <a:lvl6pPr marL="2514600" indent="-228600" algn="just" rtl="0" fontAlgn="base">
        <a:spcBef>
          <a:spcPct val="20000"/>
        </a:spcBef>
        <a:spcAft>
          <a:spcPct val="0"/>
        </a:spcAft>
        <a:buBlip>
          <a:blip r:embed="rId14"/>
        </a:buBlip>
        <a:defRPr sz="1400">
          <a:solidFill>
            <a:srgbClr val="000066"/>
          </a:solidFill>
          <a:latin typeface="+mn-lt"/>
        </a:defRPr>
      </a:lvl6pPr>
      <a:lvl7pPr marL="2971800" indent="-228600" algn="just" rtl="0" fontAlgn="base">
        <a:spcBef>
          <a:spcPct val="20000"/>
        </a:spcBef>
        <a:spcAft>
          <a:spcPct val="0"/>
        </a:spcAft>
        <a:buBlip>
          <a:blip r:embed="rId14"/>
        </a:buBlip>
        <a:defRPr sz="1400">
          <a:solidFill>
            <a:srgbClr val="000066"/>
          </a:solidFill>
          <a:latin typeface="+mn-lt"/>
        </a:defRPr>
      </a:lvl7pPr>
      <a:lvl8pPr marL="3429000" indent="-228600" algn="just" rtl="0" fontAlgn="base">
        <a:spcBef>
          <a:spcPct val="20000"/>
        </a:spcBef>
        <a:spcAft>
          <a:spcPct val="0"/>
        </a:spcAft>
        <a:buBlip>
          <a:blip r:embed="rId14"/>
        </a:buBlip>
        <a:defRPr sz="1400">
          <a:solidFill>
            <a:srgbClr val="000066"/>
          </a:solidFill>
          <a:latin typeface="+mn-lt"/>
        </a:defRPr>
      </a:lvl8pPr>
      <a:lvl9pPr marL="3886200" indent="-228600" algn="just" rtl="0" fontAlgn="base">
        <a:spcBef>
          <a:spcPct val="20000"/>
        </a:spcBef>
        <a:spcAft>
          <a:spcPct val="0"/>
        </a:spcAft>
        <a:buBlip>
          <a:blip r:embed="rId14"/>
        </a:buBlip>
        <a:defRPr sz="1400">
          <a:solidFill>
            <a:srgbClr val="000066"/>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18.xml"/><Relationship Id="rId18" Type="http://schemas.openxmlformats.org/officeDocument/2006/relationships/image" Target="../media/image21.gif"/><Relationship Id="rId3" Type="http://schemas.openxmlformats.org/officeDocument/2006/relationships/slide" Target="slide16.xml"/><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0.jpeg"/><Relationship Id="rId2" Type="http://schemas.openxmlformats.org/officeDocument/2006/relationships/image" Target="../media/image9.png"/><Relationship Id="rId16" Type="http://schemas.openxmlformats.org/officeDocument/2006/relationships/slide" Target="slide20.xml"/><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gif"/><Relationship Id="rId5" Type="http://schemas.openxmlformats.org/officeDocument/2006/relationships/slide" Target="slide15.xml"/><Relationship Id="rId15" Type="http://schemas.openxmlformats.org/officeDocument/2006/relationships/image" Target="../media/image19.jpeg"/><Relationship Id="rId10" Type="http://schemas.openxmlformats.org/officeDocument/2006/relationships/image" Target="../media/image15.png"/><Relationship Id="rId19"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4.xml"/><Relationship Id="rId18" Type="http://schemas.openxmlformats.org/officeDocument/2006/relationships/image" Target="../media/image13.jpeg"/><Relationship Id="rId26" Type="http://schemas.openxmlformats.org/officeDocument/2006/relationships/image" Target="../media/image18.jpeg"/><Relationship Id="rId3" Type="http://schemas.openxmlformats.org/officeDocument/2006/relationships/slide" Target="slide12.xml"/><Relationship Id="rId21" Type="http://schemas.openxmlformats.org/officeDocument/2006/relationships/image" Target="../media/image16.gif"/><Relationship Id="rId7" Type="http://schemas.openxmlformats.org/officeDocument/2006/relationships/slide" Target="slide16.xml"/><Relationship Id="rId12" Type="http://schemas.openxmlformats.org/officeDocument/2006/relationships/image" Target="../media/image26.png"/><Relationship Id="rId17" Type="http://schemas.openxmlformats.org/officeDocument/2006/relationships/image" Target="../media/image12.jpeg"/><Relationship Id="rId25" Type="http://schemas.openxmlformats.org/officeDocument/2006/relationships/slide" Target="slide18.xml"/><Relationship Id="rId2" Type="http://schemas.openxmlformats.org/officeDocument/2006/relationships/image" Target="../media/image9.png"/><Relationship Id="rId16" Type="http://schemas.openxmlformats.org/officeDocument/2006/relationships/image" Target="../media/image28.gif"/><Relationship Id="rId20" Type="http://schemas.openxmlformats.org/officeDocument/2006/relationships/image" Target="../media/image15.png"/><Relationship Id="rId29"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slide" Target="slide28.xml"/><Relationship Id="rId24" Type="http://schemas.openxmlformats.org/officeDocument/2006/relationships/image" Target="../media/image30.jpeg"/><Relationship Id="rId5" Type="http://schemas.openxmlformats.org/officeDocument/2006/relationships/slide" Target="slide22.xml"/><Relationship Id="rId15" Type="http://schemas.openxmlformats.org/officeDocument/2006/relationships/slide" Target="slide26.xml"/><Relationship Id="rId23" Type="http://schemas.openxmlformats.org/officeDocument/2006/relationships/image" Target="../media/image29.png"/><Relationship Id="rId28" Type="http://schemas.openxmlformats.org/officeDocument/2006/relationships/slide" Target="slide20.xml"/><Relationship Id="rId10" Type="http://schemas.openxmlformats.org/officeDocument/2006/relationships/image" Target="../media/image11.jpeg"/><Relationship Id="rId19" Type="http://schemas.openxmlformats.org/officeDocument/2006/relationships/image" Target="../media/image14.png"/><Relationship Id="rId4" Type="http://schemas.openxmlformats.org/officeDocument/2006/relationships/image" Target="../media/image24.jpeg"/><Relationship Id="rId9" Type="http://schemas.openxmlformats.org/officeDocument/2006/relationships/slide" Target="slide15.xml"/><Relationship Id="rId14" Type="http://schemas.openxmlformats.org/officeDocument/2006/relationships/image" Target="../media/image27.png"/><Relationship Id="rId22" Type="http://schemas.openxmlformats.org/officeDocument/2006/relationships/image" Target="../media/image17.png"/><Relationship Id="rId27"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4.xml"/><Relationship Id="rId18" Type="http://schemas.openxmlformats.org/officeDocument/2006/relationships/image" Target="../media/image13.jpeg"/><Relationship Id="rId26" Type="http://schemas.openxmlformats.org/officeDocument/2006/relationships/image" Target="../media/image18.jpeg"/><Relationship Id="rId3" Type="http://schemas.openxmlformats.org/officeDocument/2006/relationships/slide" Target="slide12.xml"/><Relationship Id="rId21" Type="http://schemas.openxmlformats.org/officeDocument/2006/relationships/image" Target="../media/image16.gif"/><Relationship Id="rId7" Type="http://schemas.openxmlformats.org/officeDocument/2006/relationships/slide" Target="slide16.xml"/><Relationship Id="rId12" Type="http://schemas.openxmlformats.org/officeDocument/2006/relationships/image" Target="../media/image26.png"/><Relationship Id="rId17" Type="http://schemas.openxmlformats.org/officeDocument/2006/relationships/image" Target="../media/image12.jpeg"/><Relationship Id="rId25" Type="http://schemas.openxmlformats.org/officeDocument/2006/relationships/slide" Target="slide18.xml"/><Relationship Id="rId2" Type="http://schemas.openxmlformats.org/officeDocument/2006/relationships/image" Target="../media/image9.png"/><Relationship Id="rId16" Type="http://schemas.openxmlformats.org/officeDocument/2006/relationships/image" Target="../media/image28.gif"/><Relationship Id="rId20" Type="http://schemas.openxmlformats.org/officeDocument/2006/relationships/image" Target="../media/image15.png"/><Relationship Id="rId29"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slide" Target="slide28.xml"/><Relationship Id="rId24" Type="http://schemas.openxmlformats.org/officeDocument/2006/relationships/image" Target="../media/image30.jpeg"/><Relationship Id="rId5" Type="http://schemas.openxmlformats.org/officeDocument/2006/relationships/slide" Target="slide22.xml"/><Relationship Id="rId15" Type="http://schemas.openxmlformats.org/officeDocument/2006/relationships/slide" Target="slide26.xml"/><Relationship Id="rId23" Type="http://schemas.openxmlformats.org/officeDocument/2006/relationships/image" Target="../media/image29.png"/><Relationship Id="rId28" Type="http://schemas.openxmlformats.org/officeDocument/2006/relationships/slide" Target="slide20.xml"/><Relationship Id="rId10" Type="http://schemas.openxmlformats.org/officeDocument/2006/relationships/image" Target="../media/image11.jpeg"/><Relationship Id="rId19" Type="http://schemas.openxmlformats.org/officeDocument/2006/relationships/image" Target="../media/image14.png"/><Relationship Id="rId4" Type="http://schemas.openxmlformats.org/officeDocument/2006/relationships/image" Target="../media/image24.jpeg"/><Relationship Id="rId9" Type="http://schemas.openxmlformats.org/officeDocument/2006/relationships/slide" Target="slide15.xml"/><Relationship Id="rId14" Type="http://schemas.openxmlformats.org/officeDocument/2006/relationships/image" Target="../media/image27.png"/><Relationship Id="rId22" Type="http://schemas.openxmlformats.org/officeDocument/2006/relationships/image" Target="../media/image17.png"/><Relationship Id="rId27"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mailto:lgonzalez@sbs.gob.p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4365104"/>
            <a:ext cx="7488832" cy="572616"/>
          </a:xfrm>
        </p:spPr>
        <p:txBody>
          <a:bodyPr/>
          <a:lstStyle/>
          <a:p>
            <a:pPr defTabSz="1165225"/>
            <a:r>
              <a:rPr lang="es-PE" sz="1800" b="0" i="0" dirty="0" smtClean="0">
                <a:solidFill>
                  <a:srgbClr val="002060"/>
                </a:solidFill>
              </a:rPr>
              <a:t/>
            </a:r>
            <a:br>
              <a:rPr lang="es-PE" sz="1800" b="0" i="0" dirty="0" smtClean="0">
                <a:solidFill>
                  <a:srgbClr val="002060"/>
                </a:solidFill>
              </a:rPr>
            </a:br>
            <a:r>
              <a:rPr lang="es-PE" sz="1800" b="0" i="0" dirty="0">
                <a:solidFill>
                  <a:srgbClr val="002060"/>
                </a:solidFill>
              </a:rPr>
              <a:t/>
            </a:r>
            <a:br>
              <a:rPr lang="es-PE" sz="1800" b="0" i="0" dirty="0">
                <a:solidFill>
                  <a:srgbClr val="002060"/>
                </a:solidFill>
              </a:rPr>
            </a:br>
            <a:r>
              <a:rPr lang="es-PE" sz="1800" b="0" i="0" dirty="0" smtClean="0">
                <a:solidFill>
                  <a:srgbClr val="002060"/>
                </a:solidFill>
              </a:rPr>
              <a:t/>
            </a:r>
            <a:br>
              <a:rPr lang="es-PE" sz="1800" b="0" i="0" dirty="0" smtClean="0">
                <a:solidFill>
                  <a:srgbClr val="002060"/>
                </a:solidFill>
              </a:rPr>
            </a:br>
            <a:r>
              <a:rPr lang="es-PE" sz="1800" b="0" i="0" dirty="0">
                <a:solidFill>
                  <a:srgbClr val="002060"/>
                </a:solidFill>
              </a:rPr>
              <a:t/>
            </a:r>
            <a:br>
              <a:rPr lang="es-PE" sz="1800" b="0" i="0" dirty="0">
                <a:solidFill>
                  <a:srgbClr val="002060"/>
                </a:solidFill>
              </a:rPr>
            </a:br>
            <a:r>
              <a:rPr lang="es-PE" sz="1800" b="0" i="0" dirty="0" smtClean="0">
                <a:solidFill>
                  <a:srgbClr val="002060"/>
                </a:solidFill>
              </a:rPr>
              <a:t/>
            </a:r>
            <a:br>
              <a:rPr lang="es-PE" sz="1800" b="0" i="0" dirty="0" smtClean="0">
                <a:solidFill>
                  <a:srgbClr val="002060"/>
                </a:solidFill>
              </a:rPr>
            </a:br>
            <a:r>
              <a:rPr lang="es-PE" sz="1800" b="0" i="0" dirty="0">
                <a:solidFill>
                  <a:srgbClr val="002060"/>
                </a:solidFill>
              </a:rPr>
              <a:t/>
            </a:r>
            <a:br>
              <a:rPr lang="es-PE" sz="1800" b="0" i="0" dirty="0">
                <a:solidFill>
                  <a:srgbClr val="002060"/>
                </a:solidFill>
              </a:rPr>
            </a:br>
            <a:r>
              <a:rPr lang="es-PE" sz="1800" b="0" i="0" dirty="0" smtClean="0">
                <a:solidFill>
                  <a:srgbClr val="002060"/>
                </a:solidFill>
              </a:rPr>
              <a:t/>
            </a:r>
            <a:br>
              <a:rPr lang="es-PE" sz="1800" b="0" i="0" dirty="0" smtClean="0">
                <a:solidFill>
                  <a:srgbClr val="002060"/>
                </a:solidFill>
              </a:rPr>
            </a:br>
            <a:r>
              <a:rPr lang="es-PE" sz="1800" b="0" i="0" dirty="0" smtClean="0">
                <a:solidFill>
                  <a:srgbClr val="002060"/>
                </a:solidFill>
              </a:rPr>
              <a:t/>
            </a:r>
            <a:br>
              <a:rPr lang="es-PE" sz="1800" b="0" i="0" dirty="0" smtClean="0">
                <a:solidFill>
                  <a:srgbClr val="002060"/>
                </a:solidFill>
              </a:rPr>
            </a:br>
            <a:r>
              <a:rPr lang="es-PE" sz="2400" i="0" kern="1200" dirty="0" smtClean="0">
                <a:solidFill>
                  <a:schemeClr val="tx1"/>
                </a:solidFill>
                <a:effectLst>
                  <a:outerShdw blurRad="38100" dist="38100" dir="2700000" algn="tl">
                    <a:srgbClr val="000000">
                      <a:alpha val="43137"/>
                    </a:srgbClr>
                  </a:outerShdw>
                </a:effectLst>
                <a:ea typeface="+mn-ea"/>
                <a:cs typeface="Arial" pitchFamily="34" charset="0"/>
              </a:rPr>
              <a:t>Autorización </a:t>
            </a:r>
            <a:r>
              <a:rPr lang="es-PE" sz="2400" i="0" kern="1200" dirty="0">
                <a:solidFill>
                  <a:schemeClr val="tx1"/>
                </a:solidFill>
                <a:effectLst>
                  <a:outerShdw blurRad="38100" dist="38100" dir="2700000" algn="tl">
                    <a:srgbClr val="000000">
                      <a:alpha val="43137"/>
                    </a:srgbClr>
                  </a:outerShdw>
                </a:effectLst>
                <a:ea typeface="+mn-ea"/>
                <a:cs typeface="Arial" pitchFamily="34" charset="0"/>
              </a:rPr>
              <a:t>de Compañías </a:t>
            </a:r>
            <a:r>
              <a:rPr lang="es-PE" sz="1800" i="0" kern="1200" dirty="0">
                <a:solidFill>
                  <a:schemeClr val="tx1"/>
                </a:solidFill>
                <a:effectLst>
                  <a:outerShdw blurRad="38100" dist="38100" dir="2700000" algn="tl">
                    <a:srgbClr val="000000">
                      <a:alpha val="43137"/>
                    </a:srgbClr>
                  </a:outerShdw>
                </a:effectLst>
                <a:ea typeface="+mn-ea"/>
                <a:cs typeface="Arial" pitchFamily="34" charset="0"/>
              </a:rPr>
              <a:t/>
            </a:r>
            <a:br>
              <a:rPr lang="es-PE" sz="1800" i="0" kern="1200" dirty="0">
                <a:solidFill>
                  <a:schemeClr val="tx1"/>
                </a:solidFill>
                <a:effectLst>
                  <a:outerShdw blurRad="38100" dist="38100" dir="2700000" algn="tl">
                    <a:srgbClr val="000000">
                      <a:alpha val="43137"/>
                    </a:srgbClr>
                  </a:outerShdw>
                </a:effectLst>
                <a:ea typeface="+mn-ea"/>
                <a:cs typeface="Arial" pitchFamily="34" charset="0"/>
              </a:rPr>
            </a:br>
            <a:r>
              <a:rPr lang="es-PE" sz="1600" b="0" i="0" kern="1200" dirty="0">
                <a:solidFill>
                  <a:schemeClr val="tx1"/>
                </a:solidFill>
                <a:ea typeface="+mn-ea"/>
                <a:cs typeface="Arial" pitchFamily="34" charset="0"/>
              </a:rPr>
              <a:t>Seminario Regional sobre Capacitación de Supervisores de Seguros de Latinoamérica </a:t>
            </a:r>
            <a:r>
              <a:rPr lang="es-ES" sz="1600" b="0" i="0" kern="1200" dirty="0">
                <a:solidFill>
                  <a:schemeClr val="tx1"/>
                </a:solidFill>
                <a:ea typeface="+mn-ea"/>
                <a:cs typeface="Arial" pitchFamily="34" charset="0"/>
              </a:rPr>
              <a:t>IAIS - ASSAL</a:t>
            </a:r>
          </a:p>
        </p:txBody>
      </p:sp>
      <p:pic>
        <p:nvPicPr>
          <p:cNvPr id="11" name="10 Marcador de posición de imagen" descr="Quantilus_finance.jpg"/>
          <p:cNvPicPr>
            <a:picLocks noGrp="1" noChangeAspect="1"/>
          </p:cNvPicPr>
          <p:nvPr>
            <p:ph type="pic" idx="1"/>
          </p:nvPr>
        </p:nvPicPr>
        <p:blipFill rotWithShape="1">
          <a:blip r:embed="rId3" cstate="print"/>
          <a:srcRect l="-1" t="4368" r="-115" b="24829"/>
          <a:stretch/>
        </p:blipFill>
        <p:spPr>
          <a:xfrm>
            <a:off x="0" y="0"/>
            <a:ext cx="9144000" cy="3806605"/>
          </a:xfrm>
        </p:spPr>
      </p:pic>
      <p:sp>
        <p:nvSpPr>
          <p:cNvPr id="6" name="5 Marcador de texto"/>
          <p:cNvSpPr>
            <a:spLocks noGrp="1"/>
          </p:cNvSpPr>
          <p:nvPr>
            <p:ph type="body" sz="half" idx="2"/>
          </p:nvPr>
        </p:nvSpPr>
        <p:spPr>
          <a:xfrm>
            <a:off x="251520" y="5085184"/>
            <a:ext cx="5652120" cy="792088"/>
          </a:xfrm>
        </p:spPr>
        <p:txBody>
          <a:bodyPr/>
          <a:lstStyle/>
          <a:p>
            <a:pPr algn="l" defTabSz="901700"/>
            <a:r>
              <a:rPr lang="es-ES"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Sr. LUIS </a:t>
            </a:r>
            <a:r>
              <a:rPr lang="es-ES"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rPr>
              <a:t>FERNANDO </a:t>
            </a:r>
            <a:r>
              <a:rPr lang="es-ES" sz="1600" b="1" kern="1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GONZÁLEZ-PRADA </a:t>
            </a:r>
            <a:r>
              <a:rPr lang="es-ES" sz="1600" b="1" kern="1200" dirty="0">
                <a:solidFill>
                  <a:schemeClr val="tx1"/>
                </a:solidFill>
                <a:effectLst>
                  <a:outerShdw blurRad="38100" dist="38100" dir="2700000" algn="tl">
                    <a:srgbClr val="000000">
                      <a:alpha val="43137"/>
                    </a:srgbClr>
                  </a:outerShdw>
                </a:effectLst>
                <a:latin typeface="Arial" pitchFamily="34" charset="0"/>
                <a:cs typeface="Arial" pitchFamily="34" charset="0"/>
              </a:rPr>
              <a:t>SAPONARA</a:t>
            </a:r>
          </a:p>
          <a:p>
            <a:pPr algn="l" defTabSz="901700"/>
            <a:r>
              <a:rPr lang="es-ES" sz="1200" b="1" kern="1200" dirty="0">
                <a:solidFill>
                  <a:schemeClr val="tx1"/>
                </a:solidFill>
                <a:latin typeface="Arial" pitchFamily="34" charset="0"/>
                <a:cs typeface="Arial" pitchFamily="34" charset="0"/>
              </a:rPr>
              <a:t>Superintendente Adjunto de </a:t>
            </a:r>
            <a:r>
              <a:rPr lang="es-ES" sz="1200" b="1" kern="1200" dirty="0" smtClean="0">
                <a:solidFill>
                  <a:schemeClr val="tx1"/>
                </a:solidFill>
                <a:latin typeface="Arial" pitchFamily="34" charset="0"/>
                <a:cs typeface="Arial" pitchFamily="34" charset="0"/>
              </a:rPr>
              <a:t>Seguros</a:t>
            </a:r>
          </a:p>
          <a:p>
            <a:pPr algn="l" defTabSz="901700"/>
            <a:endParaRPr lang="es-ES" sz="1200" b="1" kern="1200" dirty="0">
              <a:solidFill>
                <a:schemeClr val="tx1"/>
              </a:solidFill>
              <a:latin typeface="Arial" pitchFamily="34" charset="0"/>
              <a:cs typeface="Arial" pitchFamily="34" charset="0"/>
            </a:endParaRPr>
          </a:p>
        </p:txBody>
      </p:sp>
      <p:sp>
        <p:nvSpPr>
          <p:cNvPr id="7" name="Text Placeholder 12"/>
          <p:cNvSpPr txBox="1">
            <a:spLocks/>
          </p:cNvSpPr>
          <p:nvPr/>
        </p:nvSpPr>
        <p:spPr bwMode="auto">
          <a:xfrm>
            <a:off x="285412" y="6095366"/>
            <a:ext cx="4689713"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None/>
              <a:defRPr sz="1400">
                <a:solidFill>
                  <a:srgbClr val="000066"/>
                </a:solidFill>
                <a:latin typeface="+mn-lt"/>
                <a:ea typeface="+mn-ea"/>
                <a:cs typeface="+mn-cs"/>
              </a:defRPr>
            </a:lvl1pPr>
            <a:lvl2pPr marL="457200" indent="0" algn="just" rtl="0" eaLnBrk="0" fontAlgn="base" hangingPunct="0">
              <a:spcBef>
                <a:spcPct val="20000"/>
              </a:spcBef>
              <a:spcAft>
                <a:spcPct val="0"/>
              </a:spcAft>
              <a:buNone/>
              <a:defRPr sz="1200">
                <a:solidFill>
                  <a:srgbClr val="000066"/>
                </a:solidFill>
                <a:latin typeface="+mn-lt"/>
              </a:defRPr>
            </a:lvl2pPr>
            <a:lvl3pPr marL="914400" indent="0" algn="just" rtl="0" eaLnBrk="0" fontAlgn="base" hangingPunct="0">
              <a:spcBef>
                <a:spcPct val="20000"/>
              </a:spcBef>
              <a:spcAft>
                <a:spcPct val="0"/>
              </a:spcAft>
              <a:buNone/>
              <a:defRPr sz="1000">
                <a:solidFill>
                  <a:srgbClr val="000066"/>
                </a:solidFill>
                <a:latin typeface="+mn-lt"/>
              </a:defRPr>
            </a:lvl3pPr>
            <a:lvl4pPr marL="1371600" indent="0" algn="just" rtl="0" eaLnBrk="0" fontAlgn="base" hangingPunct="0">
              <a:spcBef>
                <a:spcPct val="20000"/>
              </a:spcBef>
              <a:spcAft>
                <a:spcPct val="0"/>
              </a:spcAft>
              <a:buNone/>
              <a:defRPr sz="900">
                <a:solidFill>
                  <a:srgbClr val="000066"/>
                </a:solidFill>
                <a:latin typeface="+mn-lt"/>
              </a:defRPr>
            </a:lvl4pPr>
            <a:lvl5pPr marL="1828800" indent="0" algn="just" rtl="0" eaLnBrk="0" fontAlgn="base" hangingPunct="0">
              <a:spcBef>
                <a:spcPct val="20000"/>
              </a:spcBef>
              <a:spcAft>
                <a:spcPct val="0"/>
              </a:spcAft>
              <a:buNone/>
              <a:defRPr sz="900">
                <a:solidFill>
                  <a:srgbClr val="000066"/>
                </a:solidFill>
                <a:latin typeface="+mn-lt"/>
              </a:defRPr>
            </a:lvl5pPr>
            <a:lvl6pPr marL="2286000" indent="0" algn="just" rtl="0" fontAlgn="base">
              <a:spcBef>
                <a:spcPct val="20000"/>
              </a:spcBef>
              <a:spcAft>
                <a:spcPct val="0"/>
              </a:spcAft>
              <a:buNone/>
              <a:defRPr sz="900">
                <a:solidFill>
                  <a:srgbClr val="000066"/>
                </a:solidFill>
                <a:latin typeface="+mn-lt"/>
              </a:defRPr>
            </a:lvl6pPr>
            <a:lvl7pPr marL="2743200" indent="0" algn="just" rtl="0" fontAlgn="base">
              <a:spcBef>
                <a:spcPct val="20000"/>
              </a:spcBef>
              <a:spcAft>
                <a:spcPct val="0"/>
              </a:spcAft>
              <a:buNone/>
              <a:defRPr sz="900">
                <a:solidFill>
                  <a:srgbClr val="000066"/>
                </a:solidFill>
                <a:latin typeface="+mn-lt"/>
              </a:defRPr>
            </a:lvl7pPr>
            <a:lvl8pPr marL="3200400" indent="0" algn="just" rtl="0" fontAlgn="base">
              <a:spcBef>
                <a:spcPct val="20000"/>
              </a:spcBef>
              <a:spcAft>
                <a:spcPct val="0"/>
              </a:spcAft>
              <a:buNone/>
              <a:defRPr sz="900">
                <a:solidFill>
                  <a:srgbClr val="000066"/>
                </a:solidFill>
                <a:latin typeface="+mn-lt"/>
              </a:defRPr>
            </a:lvl8pPr>
            <a:lvl9pPr marL="3657600" indent="0" algn="just" rtl="0" fontAlgn="base">
              <a:spcBef>
                <a:spcPct val="20000"/>
              </a:spcBef>
              <a:spcAft>
                <a:spcPct val="0"/>
              </a:spcAft>
              <a:buNone/>
              <a:defRPr sz="900">
                <a:solidFill>
                  <a:srgbClr val="000066"/>
                </a:solidFill>
                <a:latin typeface="+mn-lt"/>
              </a:defRPr>
            </a:lvl9pPr>
          </a:lstStyle>
          <a:p>
            <a:pPr algn="l" defTabSz="901700"/>
            <a:r>
              <a:rPr lang="es-ES" sz="1200" b="1" dirty="0" smtClean="0">
                <a:solidFill>
                  <a:schemeClr val="tx1"/>
                </a:solidFill>
                <a:latin typeface="Arial" pitchFamily="34" charset="0"/>
                <a:cs typeface="Arial" pitchFamily="34" charset="0"/>
              </a:rPr>
              <a:t>Panamá - Noviembre </a:t>
            </a:r>
            <a:r>
              <a:rPr lang="es-ES" sz="1200" b="1" dirty="0">
                <a:solidFill>
                  <a:schemeClr val="tx1"/>
                </a:solidFill>
                <a:latin typeface="Arial" pitchFamily="34" charset="0"/>
                <a:cs typeface="Arial" pitchFamily="34" charset="0"/>
              </a:rPr>
              <a:t>2014</a:t>
            </a:r>
          </a:p>
          <a:p>
            <a:endParaRPr lang="es-ES" sz="1200" kern="0" dirty="0"/>
          </a:p>
        </p:txBody>
      </p:sp>
      <p:cxnSp>
        <p:nvCxnSpPr>
          <p:cNvPr id="8" name="Straight Connector 15"/>
          <p:cNvCxnSpPr/>
          <p:nvPr/>
        </p:nvCxnSpPr>
        <p:spPr>
          <a:xfrm>
            <a:off x="8604448" y="-4083"/>
            <a:ext cx="72008" cy="6862083"/>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1 Triángulo isósceles"/>
          <p:cNvSpPr/>
          <p:nvPr/>
        </p:nvSpPr>
        <p:spPr>
          <a:xfrm rot="16200000" flipH="1">
            <a:off x="8572289" y="5908283"/>
            <a:ext cx="216024"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9" name="Picture 18"/>
          <p:cNvPicPr/>
          <p:nvPr/>
        </p:nvPicPr>
        <p:blipFill rotWithShape="1">
          <a:blip r:embed="rId4"/>
          <a:srcRect l="20372" t="15320" r="53060" b="77245"/>
          <a:stretch/>
        </p:blipFill>
        <p:spPr bwMode="auto">
          <a:xfrm>
            <a:off x="4572000" y="5626620"/>
            <a:ext cx="3888432" cy="707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3983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s-ES" dirty="0" smtClean="0"/>
              <a:t>Sobre la SBS</a:t>
            </a:r>
            <a:endParaRPr lang="es-ES" dirty="0"/>
          </a:p>
        </p:txBody>
      </p:sp>
      <p:sp>
        <p:nvSpPr>
          <p:cNvPr id="10" name="Rectangle 9"/>
          <p:cNvSpPr/>
          <p:nvPr/>
        </p:nvSpPr>
        <p:spPr bwMode="auto">
          <a:xfrm>
            <a:off x="31794" y="1772816"/>
            <a:ext cx="9076710" cy="4464496"/>
          </a:xfrm>
          <a:prstGeom prst="rect">
            <a:avLst/>
          </a:prstGeom>
          <a:pattFill prst="dkUpDiag">
            <a:fgClr>
              <a:schemeClr val="bg2"/>
            </a:fgClr>
            <a:bgClr>
              <a:schemeClr val="bg1"/>
            </a:bgClr>
          </a:patt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274320" tIns="91440" rIns="274320" bIns="91440" anchor="ctr"/>
          <a:lstStyle/>
          <a:p>
            <a:pPr eaLnBrk="0" hangingPunct="0">
              <a:defRPr/>
            </a:pPr>
            <a:endParaRPr lang="en-US" sz="1100" dirty="0">
              <a:solidFill>
                <a:srgbClr val="626469"/>
              </a:solidFill>
            </a:endParaRPr>
          </a:p>
        </p:txBody>
      </p:sp>
      <p:pic>
        <p:nvPicPr>
          <p:cNvPr id="1026" name="Picture 2" descr="http://e.peru21.pe/102/ima/0/0/1/8/0/180193.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49926" y="1988841"/>
            <a:ext cx="2519602" cy="1191561"/>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Triangle 10"/>
          <p:cNvSpPr/>
          <p:nvPr/>
        </p:nvSpPr>
        <p:spPr bwMode="auto">
          <a:xfrm>
            <a:off x="2869528" y="1986740"/>
            <a:ext cx="2935288" cy="2454275"/>
          </a:xfrm>
          <a:custGeom>
            <a:avLst/>
            <a:gdLst>
              <a:gd name="connsiteX0" fmla="*/ 0 w 797653"/>
              <a:gd name="connsiteY0" fmla="*/ 797653 h 797653"/>
              <a:gd name="connsiteX1" fmla="*/ 0 w 797653"/>
              <a:gd name="connsiteY1" fmla="*/ 0 h 797653"/>
              <a:gd name="connsiteX2" fmla="*/ 797653 w 797653"/>
              <a:gd name="connsiteY2" fmla="*/ 797653 h 797653"/>
              <a:gd name="connsiteX3" fmla="*/ 0 w 797653"/>
              <a:gd name="connsiteY3" fmla="*/ 797653 h 797653"/>
              <a:gd name="connsiteX0" fmla="*/ 0 w 2933751"/>
              <a:gd name="connsiteY0" fmla="*/ 797653 h 2454066"/>
              <a:gd name="connsiteX1" fmla="*/ 0 w 2933751"/>
              <a:gd name="connsiteY1" fmla="*/ 0 h 2454066"/>
              <a:gd name="connsiteX2" fmla="*/ 2933751 w 2933751"/>
              <a:gd name="connsiteY2" fmla="*/ 2454066 h 2454066"/>
              <a:gd name="connsiteX3" fmla="*/ 0 w 2933751"/>
              <a:gd name="connsiteY3" fmla="*/ 797653 h 2454066"/>
            </a:gdLst>
            <a:ahLst/>
            <a:cxnLst>
              <a:cxn ang="0">
                <a:pos x="connsiteX0" y="connsiteY0"/>
              </a:cxn>
              <a:cxn ang="0">
                <a:pos x="connsiteX1" y="connsiteY1"/>
              </a:cxn>
              <a:cxn ang="0">
                <a:pos x="connsiteX2" y="connsiteY2"/>
              </a:cxn>
              <a:cxn ang="0">
                <a:pos x="connsiteX3" y="connsiteY3"/>
              </a:cxn>
            </a:cxnLst>
            <a:rect l="l" t="t" r="r" b="b"/>
            <a:pathLst>
              <a:path w="2933751" h="2454066">
                <a:moveTo>
                  <a:pt x="0" y="797653"/>
                </a:moveTo>
                <a:lnTo>
                  <a:pt x="0" y="0"/>
                </a:lnTo>
                <a:lnTo>
                  <a:pt x="2933751" y="2454066"/>
                </a:lnTo>
                <a:lnTo>
                  <a:pt x="0" y="797653"/>
                </a:lnTo>
                <a:close/>
              </a:path>
            </a:pathLst>
          </a:custGeom>
          <a:gradFill flip="none" rotWithShape="1">
            <a:gsLst>
              <a:gs pos="0">
                <a:schemeClr val="bg1">
                  <a:lumMod val="75000"/>
                </a:schemeClr>
              </a:gs>
              <a:gs pos="59000">
                <a:schemeClr val="bg1">
                  <a:lumMod val="95000"/>
                </a:schemeClr>
              </a:gs>
            </a:gsLst>
            <a:lin ang="0" scaled="1"/>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wrap="none" anchor="ctr"/>
          <a:lstStyle/>
          <a:p>
            <a:pPr algn="ctr" defTabSz="858838" eaLnBrk="0" hangingPunct="0">
              <a:spcBef>
                <a:spcPct val="50000"/>
              </a:spcBef>
              <a:defRPr/>
            </a:pPr>
            <a:endParaRPr lang="en-US" sz="600" i="1" dirty="0"/>
          </a:p>
        </p:txBody>
      </p:sp>
      <p:pic>
        <p:nvPicPr>
          <p:cNvPr id="1032" name="Picture 8" descr="http://e.peru21.pe/102/ima/0/0/1/7/5/175860.jpg"/>
          <p:cNvPicPr>
            <a:picLocks noChangeAspect="1" noChangeArrowheads="1"/>
          </p:cNvPicPr>
          <p:nvPr/>
        </p:nvPicPr>
        <p:blipFill rotWithShape="1">
          <a:blip r:embed="rId3">
            <a:extLst>
              <a:ext uri="{28A0092B-C50C-407E-A947-70E740481C1C}">
                <a14:useLocalDpi xmlns:a14="http://schemas.microsoft.com/office/drawing/2010/main" val="0"/>
              </a:ext>
            </a:extLst>
          </a:blip>
          <a:srcRect t="981" r="-211" b="8048"/>
          <a:stretch/>
        </p:blipFill>
        <p:spPr bwMode="auto">
          <a:xfrm>
            <a:off x="349926" y="3358943"/>
            <a:ext cx="2519602" cy="12961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e.elcomercio.pe/66/ima/0/0/5/2/0/520742.jpg"/>
          <p:cNvPicPr>
            <a:picLocks noChangeAspect="1" noChangeArrowheads="1"/>
          </p:cNvPicPr>
          <p:nvPr/>
        </p:nvPicPr>
        <p:blipFill rotWithShape="1">
          <a:blip r:embed="rId4">
            <a:extLst>
              <a:ext uri="{28A0092B-C50C-407E-A947-70E740481C1C}">
                <a14:useLocalDpi xmlns:a14="http://schemas.microsoft.com/office/drawing/2010/main" val="0"/>
              </a:ext>
            </a:extLst>
          </a:blip>
          <a:srcRect t="18334"/>
          <a:stretch/>
        </p:blipFill>
        <p:spPr bwMode="auto">
          <a:xfrm>
            <a:off x="349926" y="4797152"/>
            <a:ext cx="2520401" cy="1283018"/>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Triangle 40"/>
          <p:cNvSpPr/>
          <p:nvPr/>
        </p:nvSpPr>
        <p:spPr bwMode="auto">
          <a:xfrm>
            <a:off x="2869528" y="4655087"/>
            <a:ext cx="3487737" cy="909637"/>
          </a:xfrm>
          <a:custGeom>
            <a:avLst/>
            <a:gdLst>
              <a:gd name="connsiteX0" fmla="*/ 0 w 797653"/>
              <a:gd name="connsiteY0" fmla="*/ 797653 h 797653"/>
              <a:gd name="connsiteX1" fmla="*/ 0 w 797653"/>
              <a:gd name="connsiteY1" fmla="*/ 0 h 797653"/>
              <a:gd name="connsiteX2" fmla="*/ 797653 w 797653"/>
              <a:gd name="connsiteY2" fmla="*/ 797653 h 797653"/>
              <a:gd name="connsiteX3" fmla="*/ 0 w 797653"/>
              <a:gd name="connsiteY3" fmla="*/ 797653 h 797653"/>
              <a:gd name="connsiteX0" fmla="*/ 0 w 3517605"/>
              <a:gd name="connsiteY0" fmla="*/ 797653 h 797653"/>
              <a:gd name="connsiteX1" fmla="*/ 0 w 3517605"/>
              <a:gd name="connsiteY1" fmla="*/ 0 h 797653"/>
              <a:gd name="connsiteX2" fmla="*/ 3517605 w 3517605"/>
              <a:gd name="connsiteY2" fmla="*/ 696914 h 797653"/>
              <a:gd name="connsiteX3" fmla="*/ 0 w 3517605"/>
              <a:gd name="connsiteY3" fmla="*/ 797653 h 797653"/>
              <a:gd name="connsiteX0" fmla="*/ 0 w 3487625"/>
              <a:gd name="connsiteY0" fmla="*/ 910208 h 910208"/>
              <a:gd name="connsiteX1" fmla="*/ 0 w 3487625"/>
              <a:gd name="connsiteY1" fmla="*/ 112555 h 910208"/>
              <a:gd name="connsiteX2" fmla="*/ 3487625 w 3487625"/>
              <a:gd name="connsiteY2" fmla="*/ 0 h 910208"/>
              <a:gd name="connsiteX3" fmla="*/ 0 w 3487625"/>
              <a:gd name="connsiteY3" fmla="*/ 910208 h 910208"/>
            </a:gdLst>
            <a:ahLst/>
            <a:cxnLst>
              <a:cxn ang="0">
                <a:pos x="connsiteX0" y="connsiteY0"/>
              </a:cxn>
              <a:cxn ang="0">
                <a:pos x="connsiteX1" y="connsiteY1"/>
              </a:cxn>
              <a:cxn ang="0">
                <a:pos x="connsiteX2" y="connsiteY2"/>
              </a:cxn>
              <a:cxn ang="0">
                <a:pos x="connsiteX3" y="connsiteY3"/>
              </a:cxn>
            </a:cxnLst>
            <a:rect l="l" t="t" r="r" b="b"/>
            <a:pathLst>
              <a:path w="3487625" h="910208">
                <a:moveTo>
                  <a:pt x="0" y="910208"/>
                </a:moveTo>
                <a:lnTo>
                  <a:pt x="0" y="112555"/>
                </a:lnTo>
                <a:lnTo>
                  <a:pt x="3487625" y="0"/>
                </a:lnTo>
                <a:lnTo>
                  <a:pt x="0" y="910208"/>
                </a:lnTo>
                <a:close/>
              </a:path>
            </a:pathLst>
          </a:custGeom>
          <a:gradFill flip="none" rotWithShape="1">
            <a:gsLst>
              <a:gs pos="0">
                <a:schemeClr val="bg1">
                  <a:lumMod val="75000"/>
                </a:schemeClr>
              </a:gs>
              <a:gs pos="59000">
                <a:schemeClr val="bg1">
                  <a:lumMod val="95000"/>
                </a:schemeClr>
              </a:gs>
            </a:gsLst>
            <a:lin ang="0" scaled="1"/>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wrap="none" anchor="ctr"/>
          <a:lstStyle/>
          <a:p>
            <a:pPr algn="ctr" defTabSz="858838" eaLnBrk="0" hangingPunct="0">
              <a:spcBef>
                <a:spcPct val="50000"/>
              </a:spcBef>
              <a:defRPr/>
            </a:pPr>
            <a:endParaRPr lang="en-US" sz="600" i="1" dirty="0"/>
          </a:p>
        </p:txBody>
      </p:sp>
      <p:sp>
        <p:nvSpPr>
          <p:cNvPr id="17" name="Right Triangle 39"/>
          <p:cNvSpPr/>
          <p:nvPr/>
        </p:nvSpPr>
        <p:spPr bwMode="auto">
          <a:xfrm>
            <a:off x="2869528" y="3570354"/>
            <a:ext cx="2935288" cy="811212"/>
          </a:xfrm>
          <a:custGeom>
            <a:avLst/>
            <a:gdLst>
              <a:gd name="connsiteX0" fmla="*/ 0 w 797653"/>
              <a:gd name="connsiteY0" fmla="*/ 797653 h 797653"/>
              <a:gd name="connsiteX1" fmla="*/ 0 w 797653"/>
              <a:gd name="connsiteY1" fmla="*/ 0 h 797653"/>
              <a:gd name="connsiteX2" fmla="*/ 797653 w 797653"/>
              <a:gd name="connsiteY2" fmla="*/ 797653 h 797653"/>
              <a:gd name="connsiteX3" fmla="*/ 0 w 797653"/>
              <a:gd name="connsiteY3" fmla="*/ 797653 h 797653"/>
              <a:gd name="connsiteX0" fmla="*/ 0 w 3900617"/>
              <a:gd name="connsiteY0" fmla="*/ 797653 h 812644"/>
              <a:gd name="connsiteX1" fmla="*/ 0 w 3900617"/>
              <a:gd name="connsiteY1" fmla="*/ 0 h 812644"/>
              <a:gd name="connsiteX2" fmla="*/ 3900617 w 3900617"/>
              <a:gd name="connsiteY2" fmla="*/ 812644 h 812644"/>
              <a:gd name="connsiteX3" fmla="*/ 0 w 3900617"/>
              <a:gd name="connsiteY3" fmla="*/ 797653 h 812644"/>
            </a:gdLst>
            <a:ahLst/>
            <a:cxnLst>
              <a:cxn ang="0">
                <a:pos x="connsiteX0" y="connsiteY0"/>
              </a:cxn>
              <a:cxn ang="0">
                <a:pos x="connsiteX1" y="connsiteY1"/>
              </a:cxn>
              <a:cxn ang="0">
                <a:pos x="connsiteX2" y="connsiteY2"/>
              </a:cxn>
              <a:cxn ang="0">
                <a:pos x="connsiteX3" y="connsiteY3"/>
              </a:cxn>
            </a:cxnLst>
            <a:rect l="l" t="t" r="r" b="b"/>
            <a:pathLst>
              <a:path w="3900617" h="812644">
                <a:moveTo>
                  <a:pt x="0" y="797653"/>
                </a:moveTo>
                <a:lnTo>
                  <a:pt x="0" y="0"/>
                </a:lnTo>
                <a:lnTo>
                  <a:pt x="3900617" y="812644"/>
                </a:lnTo>
                <a:lnTo>
                  <a:pt x="0" y="797653"/>
                </a:lnTo>
                <a:close/>
              </a:path>
            </a:pathLst>
          </a:custGeom>
          <a:gradFill flip="none" rotWithShape="1">
            <a:gsLst>
              <a:gs pos="0">
                <a:schemeClr val="bg1">
                  <a:lumMod val="75000"/>
                </a:schemeClr>
              </a:gs>
              <a:gs pos="59000">
                <a:schemeClr val="bg1">
                  <a:lumMod val="95000"/>
                </a:schemeClr>
              </a:gs>
            </a:gsLst>
            <a:lin ang="0" scaled="1"/>
            <a:tileRect/>
          </a:gra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wrap="none" anchor="ctr"/>
          <a:lstStyle/>
          <a:p>
            <a:pPr algn="ctr" defTabSz="858838" eaLnBrk="0" hangingPunct="0">
              <a:spcBef>
                <a:spcPct val="50000"/>
              </a:spcBef>
              <a:defRPr/>
            </a:pPr>
            <a:endParaRPr lang="en-US" sz="600" i="1" dirty="0"/>
          </a:p>
        </p:txBody>
      </p:sp>
      <p:sp>
        <p:nvSpPr>
          <p:cNvPr id="8" name="Rounded Rectangle 7"/>
          <p:cNvSpPr/>
          <p:nvPr/>
        </p:nvSpPr>
        <p:spPr>
          <a:xfrm>
            <a:off x="4932040" y="1986740"/>
            <a:ext cx="3816424" cy="4093430"/>
          </a:xfrm>
          <a:prstGeom prst="roundRect">
            <a:avLst/>
          </a:prstGeom>
          <a:gradFill flip="none" rotWithShape="1">
            <a:gsLst>
              <a:gs pos="0">
                <a:schemeClr val="bg1">
                  <a:lumMod val="75000"/>
                </a:schemeClr>
              </a:gs>
              <a:gs pos="50000">
                <a:schemeClr val="bg1">
                  <a:lumMod val="95000"/>
                </a:schemeClr>
              </a:gs>
              <a:gs pos="100000">
                <a:schemeClr val="bg1">
                  <a:lumMod val="7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000" dirty="0"/>
          </a:p>
          <a:p>
            <a:endParaRPr lang="es-ES" sz="1000" dirty="0"/>
          </a:p>
          <a:p>
            <a:r>
              <a:rPr lang="es-ES" sz="1200" dirty="0">
                <a:solidFill>
                  <a:schemeClr val="tx1">
                    <a:lumMod val="75000"/>
                    <a:lumOff val="25000"/>
                  </a:schemeClr>
                </a:solidFill>
                <a:effectLst>
                  <a:outerShdw blurRad="38100" dist="38100" dir="2700000" algn="tl">
                    <a:srgbClr val="000000">
                      <a:alpha val="43137"/>
                    </a:srgbClr>
                  </a:outerShdw>
                </a:effectLst>
              </a:rPr>
              <a:t>La Superintendencia de Banca, Seguros y AFP del Perú (SBS) es el organismo encargado de la </a:t>
            </a:r>
            <a:r>
              <a:rPr lang="es-ES" sz="1200" b="1" dirty="0">
                <a:solidFill>
                  <a:schemeClr val="tx1">
                    <a:lumMod val="75000"/>
                    <a:lumOff val="25000"/>
                  </a:schemeClr>
                </a:solidFill>
                <a:effectLst>
                  <a:outerShdw blurRad="38100" dist="38100" dir="2700000" algn="tl">
                    <a:srgbClr val="000000">
                      <a:alpha val="43137"/>
                    </a:srgbClr>
                  </a:outerShdw>
                </a:effectLst>
              </a:rPr>
              <a:t>regulación y supervisión </a:t>
            </a:r>
            <a:r>
              <a:rPr lang="es-ES" sz="1200" dirty="0">
                <a:solidFill>
                  <a:schemeClr val="tx1">
                    <a:lumMod val="75000"/>
                    <a:lumOff val="25000"/>
                  </a:schemeClr>
                </a:solidFill>
                <a:effectLst>
                  <a:outerShdw blurRad="38100" dist="38100" dir="2700000" algn="tl">
                    <a:srgbClr val="000000">
                      <a:alpha val="43137"/>
                    </a:srgbClr>
                  </a:outerShdw>
                </a:effectLst>
              </a:rPr>
              <a:t>de los sistemas financiero, de seguros y privado de pensiones </a:t>
            </a:r>
          </a:p>
          <a:p>
            <a:endParaRPr lang="es-ES" sz="1200" dirty="0" smtClean="0">
              <a:solidFill>
                <a:schemeClr val="tx1">
                  <a:lumMod val="75000"/>
                  <a:lumOff val="25000"/>
                </a:schemeClr>
              </a:solidFill>
              <a:effectLst>
                <a:outerShdw blurRad="38100" dist="38100" dir="2700000" algn="tl">
                  <a:srgbClr val="000000">
                    <a:alpha val="43137"/>
                  </a:srgbClr>
                </a:outerShdw>
              </a:effectLst>
            </a:endParaRPr>
          </a:p>
          <a:p>
            <a:endParaRPr lang="es-ES" sz="1200" dirty="0">
              <a:solidFill>
                <a:schemeClr val="tx1">
                  <a:lumMod val="75000"/>
                  <a:lumOff val="25000"/>
                </a:schemeClr>
              </a:solidFill>
              <a:effectLst>
                <a:outerShdw blurRad="38100" dist="38100" dir="2700000" algn="tl">
                  <a:srgbClr val="000000">
                    <a:alpha val="43137"/>
                  </a:srgbClr>
                </a:outerShdw>
              </a:effectLst>
            </a:endParaRPr>
          </a:p>
          <a:p>
            <a:endParaRPr lang="es-ES" sz="1200" dirty="0">
              <a:solidFill>
                <a:schemeClr val="tx1">
                  <a:lumMod val="75000"/>
                  <a:lumOff val="25000"/>
                </a:schemeClr>
              </a:solidFill>
              <a:effectLst>
                <a:outerShdw blurRad="38100" dist="38100" dir="2700000" algn="tl">
                  <a:srgbClr val="000000">
                    <a:alpha val="43137"/>
                  </a:srgbClr>
                </a:outerShdw>
              </a:effectLst>
            </a:endParaRPr>
          </a:p>
          <a:p>
            <a:r>
              <a:rPr lang="es-ES" sz="1200" dirty="0" smtClean="0">
                <a:solidFill>
                  <a:schemeClr val="tx1">
                    <a:lumMod val="75000"/>
                    <a:lumOff val="25000"/>
                  </a:schemeClr>
                </a:solidFill>
                <a:effectLst>
                  <a:outerShdw blurRad="38100" dist="38100" dir="2700000" algn="tl">
                    <a:srgbClr val="000000">
                      <a:alpha val="43137"/>
                    </a:srgbClr>
                  </a:outerShdw>
                </a:effectLst>
              </a:rPr>
              <a:t>Objetivo</a:t>
            </a:r>
            <a:r>
              <a:rPr lang="es-ES" sz="1200" dirty="0">
                <a:solidFill>
                  <a:schemeClr val="tx1">
                    <a:lumMod val="75000"/>
                    <a:lumOff val="25000"/>
                  </a:schemeClr>
                </a:solidFill>
                <a:effectLst>
                  <a:outerShdw blurRad="38100" dist="38100" dir="2700000" algn="tl">
                    <a:srgbClr val="000000">
                      <a:alpha val="43137"/>
                    </a:srgbClr>
                  </a:outerShdw>
                </a:effectLst>
              </a:rPr>
              <a:t>: </a:t>
            </a:r>
            <a:r>
              <a:rPr lang="es-ES" sz="1200" b="1" dirty="0">
                <a:solidFill>
                  <a:schemeClr val="tx1">
                    <a:lumMod val="75000"/>
                    <a:lumOff val="25000"/>
                  </a:schemeClr>
                </a:solidFill>
                <a:effectLst>
                  <a:outerShdw blurRad="38100" dist="38100" dir="2700000" algn="tl">
                    <a:srgbClr val="000000">
                      <a:alpha val="43137"/>
                    </a:srgbClr>
                  </a:outerShdw>
                </a:effectLst>
              </a:rPr>
              <a:t>velar por los intereses </a:t>
            </a:r>
            <a:r>
              <a:rPr lang="es-ES" sz="1200" dirty="0">
                <a:solidFill>
                  <a:schemeClr val="tx1">
                    <a:lumMod val="75000"/>
                    <a:lumOff val="25000"/>
                  </a:schemeClr>
                </a:solidFill>
                <a:effectLst>
                  <a:outerShdw blurRad="38100" dist="38100" dir="2700000" algn="tl">
                    <a:srgbClr val="000000">
                      <a:alpha val="43137"/>
                    </a:srgbClr>
                  </a:outerShdw>
                </a:effectLst>
              </a:rPr>
              <a:t>de los depositantes, asegurados y afiliados al SPP </a:t>
            </a:r>
            <a:endParaRPr lang="es-ES" sz="1200" dirty="0" smtClean="0">
              <a:solidFill>
                <a:schemeClr val="tx1">
                  <a:lumMod val="75000"/>
                  <a:lumOff val="25000"/>
                </a:schemeClr>
              </a:solidFill>
              <a:effectLst>
                <a:outerShdw blurRad="38100" dist="38100" dir="2700000" algn="tl">
                  <a:srgbClr val="000000">
                    <a:alpha val="43137"/>
                  </a:srgbClr>
                </a:outerShdw>
              </a:effectLst>
            </a:endParaRPr>
          </a:p>
          <a:p>
            <a:endParaRPr lang="es-ES" sz="1200" dirty="0">
              <a:solidFill>
                <a:schemeClr val="tx1">
                  <a:lumMod val="75000"/>
                  <a:lumOff val="25000"/>
                </a:schemeClr>
              </a:solidFill>
              <a:effectLst>
                <a:outerShdw blurRad="38100" dist="38100" dir="2700000" algn="tl">
                  <a:srgbClr val="000000">
                    <a:alpha val="43137"/>
                  </a:srgbClr>
                </a:outerShdw>
              </a:effectLst>
            </a:endParaRPr>
          </a:p>
          <a:p>
            <a:endParaRPr lang="es-ES" sz="1200" dirty="0" smtClean="0">
              <a:solidFill>
                <a:schemeClr val="tx1">
                  <a:lumMod val="75000"/>
                  <a:lumOff val="25000"/>
                </a:schemeClr>
              </a:solidFill>
              <a:effectLst>
                <a:outerShdw blurRad="38100" dist="38100" dir="2700000" algn="tl">
                  <a:srgbClr val="000000">
                    <a:alpha val="43137"/>
                  </a:srgbClr>
                </a:outerShdw>
              </a:effectLst>
            </a:endParaRPr>
          </a:p>
          <a:p>
            <a:endParaRPr lang="es-ES" sz="1200" dirty="0">
              <a:solidFill>
                <a:schemeClr val="tx1">
                  <a:lumMod val="75000"/>
                  <a:lumOff val="25000"/>
                </a:schemeClr>
              </a:solidFill>
              <a:effectLst>
                <a:outerShdw blurRad="38100" dist="38100" dir="2700000" algn="tl">
                  <a:srgbClr val="000000">
                    <a:alpha val="43137"/>
                  </a:srgbClr>
                </a:outerShdw>
              </a:effectLst>
            </a:endParaRPr>
          </a:p>
          <a:p>
            <a:r>
              <a:rPr lang="es-ES" sz="1200" dirty="0">
                <a:solidFill>
                  <a:schemeClr val="tx1">
                    <a:lumMod val="75000"/>
                    <a:lumOff val="25000"/>
                  </a:schemeClr>
                </a:solidFill>
                <a:effectLst>
                  <a:outerShdw blurRad="38100" dist="38100" dir="2700000" algn="tl">
                    <a:srgbClr val="000000">
                      <a:alpha val="43137"/>
                    </a:srgbClr>
                  </a:outerShdw>
                </a:effectLst>
              </a:rPr>
              <a:t>Institución constitucionalmente </a:t>
            </a:r>
            <a:r>
              <a:rPr lang="es-ES" sz="1200" b="1" dirty="0">
                <a:solidFill>
                  <a:schemeClr val="tx1">
                    <a:lumMod val="75000"/>
                    <a:lumOff val="25000"/>
                  </a:schemeClr>
                </a:solidFill>
                <a:effectLst>
                  <a:outerShdw blurRad="38100" dist="38100" dir="2700000" algn="tl">
                    <a:srgbClr val="000000">
                      <a:alpha val="43137"/>
                    </a:srgbClr>
                  </a:outerShdw>
                </a:effectLst>
              </a:rPr>
              <a:t>autónoma de derecho público</a:t>
            </a:r>
            <a:r>
              <a:rPr lang="es-ES" sz="1200" dirty="0">
                <a:solidFill>
                  <a:schemeClr val="tx1">
                    <a:lumMod val="75000"/>
                    <a:lumOff val="25000"/>
                  </a:schemeClr>
                </a:solidFill>
                <a:effectLst>
                  <a:outerShdw blurRad="38100" dist="38100" dir="2700000" algn="tl">
                    <a:srgbClr val="000000">
                      <a:alpha val="43137"/>
                    </a:srgbClr>
                  </a:outerShdw>
                </a:effectLst>
              </a:rPr>
              <a:t>, además de tener autonomía funcional, económica y administrativa </a:t>
            </a:r>
          </a:p>
          <a:p>
            <a:endParaRPr lang="es-ES" sz="1000" dirty="0"/>
          </a:p>
        </p:txBody>
      </p:sp>
    </p:spTree>
    <p:extLst>
      <p:ext uri="{BB962C8B-B14F-4D97-AF65-F5344CB8AC3E}">
        <p14:creationId xmlns:p14="http://schemas.microsoft.com/office/powerpoint/2010/main" val="562544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27 Conector recto"/>
          <p:cNvCxnSpPr/>
          <p:nvPr/>
        </p:nvCxnSpPr>
        <p:spPr>
          <a:xfrm>
            <a:off x="225605" y="5013176"/>
            <a:ext cx="85950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9"/>
          <p:cNvSpPr>
            <a:spLocks/>
          </p:cNvSpPr>
          <p:nvPr/>
        </p:nvSpPr>
        <p:spPr bwMode="auto">
          <a:xfrm flipH="1">
            <a:off x="5694452" y="908720"/>
            <a:ext cx="3126020" cy="2135188"/>
          </a:xfrm>
          <a:custGeom>
            <a:avLst/>
            <a:gdLst>
              <a:gd name="T0" fmla="*/ 0 w 1254"/>
              <a:gd name="T1" fmla="*/ 0 h 1422"/>
              <a:gd name="T2" fmla="*/ 2147483647 w 1254"/>
              <a:gd name="T3" fmla="*/ 0 h 1422"/>
              <a:gd name="T4" fmla="*/ 2147483647 w 1254"/>
              <a:gd name="T5" fmla="*/ 2147483647 h 1422"/>
              <a:gd name="T6" fmla="*/ 0 60000 65536"/>
              <a:gd name="T7" fmla="*/ 0 60000 65536"/>
              <a:gd name="T8" fmla="*/ 0 60000 65536"/>
              <a:gd name="T9" fmla="*/ 0 w 1254"/>
              <a:gd name="T10" fmla="*/ 0 h 1422"/>
              <a:gd name="T11" fmla="*/ 1254 w 1254"/>
              <a:gd name="T12" fmla="*/ 1422 h 1422"/>
            </a:gdLst>
            <a:ahLst/>
            <a:cxnLst>
              <a:cxn ang="T6">
                <a:pos x="T0" y="T1"/>
              </a:cxn>
              <a:cxn ang="T7">
                <a:pos x="T2" y="T3"/>
              </a:cxn>
              <a:cxn ang="T8">
                <a:pos x="T4" y="T5"/>
              </a:cxn>
            </a:cxnLst>
            <a:rect l="T9" t="T10" r="T11" b="T12"/>
            <a:pathLst>
              <a:path w="1254" h="1422">
                <a:moveTo>
                  <a:pt x="0" y="0"/>
                </a:moveTo>
                <a:lnTo>
                  <a:pt x="1254" y="0"/>
                </a:lnTo>
                <a:lnTo>
                  <a:pt x="1254" y="142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PE" dirty="0"/>
          </a:p>
        </p:txBody>
      </p:sp>
      <p:sp>
        <p:nvSpPr>
          <p:cNvPr id="21" name="Freeform 9"/>
          <p:cNvSpPr>
            <a:spLocks/>
          </p:cNvSpPr>
          <p:nvPr/>
        </p:nvSpPr>
        <p:spPr bwMode="auto">
          <a:xfrm>
            <a:off x="225442" y="908720"/>
            <a:ext cx="3162300" cy="2659063"/>
          </a:xfrm>
          <a:custGeom>
            <a:avLst/>
            <a:gdLst>
              <a:gd name="T0" fmla="*/ 0 w 1254"/>
              <a:gd name="T1" fmla="*/ 0 h 1422"/>
              <a:gd name="T2" fmla="*/ 2147483647 w 1254"/>
              <a:gd name="T3" fmla="*/ 0 h 1422"/>
              <a:gd name="T4" fmla="*/ 2147483647 w 1254"/>
              <a:gd name="T5" fmla="*/ 2147483647 h 1422"/>
              <a:gd name="T6" fmla="*/ 0 60000 65536"/>
              <a:gd name="T7" fmla="*/ 0 60000 65536"/>
              <a:gd name="T8" fmla="*/ 0 60000 65536"/>
              <a:gd name="T9" fmla="*/ 0 w 1254"/>
              <a:gd name="T10" fmla="*/ 0 h 1422"/>
              <a:gd name="T11" fmla="*/ 1254 w 1254"/>
              <a:gd name="T12" fmla="*/ 1422 h 1422"/>
            </a:gdLst>
            <a:ahLst/>
            <a:cxnLst>
              <a:cxn ang="T6">
                <a:pos x="T0" y="T1"/>
              </a:cxn>
              <a:cxn ang="T7">
                <a:pos x="T2" y="T3"/>
              </a:cxn>
              <a:cxn ang="T8">
                <a:pos x="T4" y="T5"/>
              </a:cxn>
            </a:cxnLst>
            <a:rect l="T9" t="T10" r="T11" b="T12"/>
            <a:pathLst>
              <a:path w="1254" h="1422">
                <a:moveTo>
                  <a:pt x="0" y="0"/>
                </a:moveTo>
                <a:lnTo>
                  <a:pt x="1254" y="0"/>
                </a:lnTo>
                <a:lnTo>
                  <a:pt x="1254" y="142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PE" dirty="0"/>
          </a:p>
        </p:txBody>
      </p:sp>
      <p:grpSp>
        <p:nvGrpSpPr>
          <p:cNvPr id="20" name="19 Grupo"/>
          <p:cNvGrpSpPr/>
          <p:nvPr/>
        </p:nvGrpSpPr>
        <p:grpSpPr>
          <a:xfrm>
            <a:off x="2201170" y="1484784"/>
            <a:ext cx="4629138" cy="4608499"/>
            <a:chOff x="2373875" y="1350976"/>
            <a:chExt cx="4629138" cy="4608499"/>
          </a:xfrm>
        </p:grpSpPr>
        <p:grpSp>
          <p:nvGrpSpPr>
            <p:cNvPr id="8" name="Group 4"/>
            <p:cNvGrpSpPr/>
            <p:nvPr/>
          </p:nvGrpSpPr>
          <p:grpSpPr>
            <a:xfrm>
              <a:off x="2517070" y="1350976"/>
              <a:ext cx="4485943" cy="4485943"/>
              <a:chOff x="1411427" y="264159"/>
              <a:chExt cx="3413760" cy="3413760"/>
            </a:xfrm>
            <a:solidFill>
              <a:srgbClr val="0A649D"/>
            </a:solidFill>
          </p:grpSpPr>
          <p:sp>
            <p:nvSpPr>
              <p:cNvPr id="9" name="Pie 11"/>
              <p:cNvSpPr/>
              <p:nvPr/>
            </p:nvSpPr>
            <p:spPr>
              <a:xfrm>
                <a:off x="1411427" y="264159"/>
                <a:ext cx="3413760" cy="3413760"/>
              </a:xfrm>
              <a:prstGeom prst="pie">
                <a:avLst>
                  <a:gd name="adj1" fmla="val 16200000"/>
                  <a:gd name="adj2" fmla="val 180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Pie 4"/>
              <p:cNvSpPr/>
              <p:nvPr/>
            </p:nvSpPr>
            <p:spPr>
              <a:xfrm>
                <a:off x="3294266" y="837540"/>
                <a:ext cx="1271576" cy="752891"/>
              </a:xfrm>
              <a:prstGeom prst="rect">
                <a:avLst/>
              </a:prstGeom>
              <a:no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spcAft>
                    <a:spcPct val="35000"/>
                  </a:spcAft>
                  <a:defRPr/>
                </a:pPr>
                <a:r>
                  <a:rPr lang="en-US" sz="2100" b="1" dirty="0" smtClean="0"/>
                  <a:t>Ramos Generales</a:t>
                </a:r>
                <a:endParaRPr lang="en-US" sz="2100" b="1" dirty="0"/>
              </a:p>
            </p:txBody>
          </p:sp>
        </p:grpSp>
        <p:grpSp>
          <p:nvGrpSpPr>
            <p:cNvPr id="11" name="Group 6"/>
            <p:cNvGrpSpPr/>
            <p:nvPr/>
          </p:nvGrpSpPr>
          <p:grpSpPr>
            <a:xfrm>
              <a:off x="2373875" y="1350976"/>
              <a:ext cx="4485943" cy="4485943"/>
              <a:chOff x="1270812" y="264159"/>
              <a:chExt cx="3413760" cy="3413760"/>
            </a:xfrm>
            <a:solidFill>
              <a:srgbClr val="8CC73F"/>
            </a:solidFill>
          </p:grpSpPr>
          <p:sp>
            <p:nvSpPr>
              <p:cNvPr id="12" name="Pie 7"/>
              <p:cNvSpPr/>
              <p:nvPr/>
            </p:nvSpPr>
            <p:spPr>
              <a:xfrm>
                <a:off x="1270812" y="264159"/>
                <a:ext cx="3413760" cy="3413760"/>
              </a:xfrm>
              <a:prstGeom prst="pie">
                <a:avLst>
                  <a:gd name="adj1" fmla="val 9000000"/>
                  <a:gd name="adj2" fmla="val 1620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Pie 8"/>
              <p:cNvSpPr/>
              <p:nvPr/>
            </p:nvSpPr>
            <p:spPr>
              <a:xfrm>
                <a:off x="1495864" y="723580"/>
                <a:ext cx="1219200" cy="1016000"/>
              </a:xfrm>
              <a:prstGeom prst="rect">
                <a:avLst/>
              </a:prstGeom>
              <a:no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spcAft>
                    <a:spcPct val="35000"/>
                  </a:spcAft>
                  <a:defRPr/>
                </a:pPr>
                <a:r>
                  <a:rPr lang="en-US" sz="2100" b="1" dirty="0" smtClean="0"/>
                  <a:t>Ramos de Vida</a:t>
                </a:r>
                <a:endParaRPr lang="en-US" sz="2100" b="1" dirty="0"/>
              </a:p>
            </p:txBody>
          </p:sp>
        </p:grpSp>
        <p:grpSp>
          <p:nvGrpSpPr>
            <p:cNvPr id="14" name="Group 5"/>
            <p:cNvGrpSpPr>
              <a:grpSpLocks/>
            </p:cNvGrpSpPr>
            <p:nvPr/>
          </p:nvGrpSpPr>
          <p:grpSpPr bwMode="auto">
            <a:xfrm>
              <a:off x="2446338" y="1473200"/>
              <a:ext cx="4486275" cy="4486275"/>
              <a:chOff x="1341119" y="386079"/>
              <a:chExt cx="3413760" cy="3413760"/>
            </a:xfrm>
          </p:grpSpPr>
          <p:sp>
            <p:nvSpPr>
              <p:cNvPr id="15" name="Pie 9"/>
              <p:cNvSpPr>
                <a:spLocks/>
              </p:cNvSpPr>
              <p:nvPr/>
            </p:nvSpPr>
            <p:spPr bwMode="auto">
              <a:xfrm>
                <a:off x="1341119" y="386079"/>
                <a:ext cx="3413760" cy="3413760"/>
              </a:xfrm>
              <a:custGeom>
                <a:avLst/>
                <a:gdLst>
                  <a:gd name="T0" fmla="*/ 3185081 w 3413760"/>
                  <a:gd name="T1" fmla="*/ 2560320 h 3413760"/>
                  <a:gd name="T2" fmla="*/ 1706880 w 3413760"/>
                  <a:gd name="T3" fmla="*/ 3413760 h 3413760"/>
                  <a:gd name="T4" fmla="*/ 228679 w 3413760"/>
                  <a:gd name="T5" fmla="*/ 2560320 h 3413760"/>
                  <a:gd name="T6" fmla="*/ 1706880 w 3413760"/>
                  <a:gd name="T7" fmla="*/ 1706880 h 3413760"/>
                  <a:gd name="T8" fmla="*/ 3185081 w 3413760"/>
                  <a:gd name="T9" fmla="*/ 2560320 h 3413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7F1B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s-PE" dirty="0"/>
              </a:p>
            </p:txBody>
          </p:sp>
          <p:sp>
            <p:nvSpPr>
              <p:cNvPr id="16" name="Pie 6"/>
              <p:cNvSpPr/>
              <p:nvPr/>
            </p:nvSpPr>
            <p:spPr>
              <a:xfrm>
                <a:off x="2183083" y="2716279"/>
                <a:ext cx="1828886" cy="89511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anchor="ctr"/>
              <a:lstStyle>
                <a:lvl1pPr defTabSz="933450">
                  <a:defRPr>
                    <a:solidFill>
                      <a:schemeClr val="tx1"/>
                    </a:solidFill>
                    <a:latin typeface="Arial" pitchFamily="34" charset="0"/>
                  </a:defRPr>
                </a:lvl1pPr>
                <a:lvl2pPr marL="742950" indent="-285750" defTabSz="933450">
                  <a:defRPr>
                    <a:solidFill>
                      <a:schemeClr val="tx1"/>
                    </a:solidFill>
                    <a:latin typeface="Arial" pitchFamily="34" charset="0"/>
                  </a:defRPr>
                </a:lvl2pPr>
                <a:lvl3pPr marL="1143000" indent="-228600" defTabSz="933450">
                  <a:defRPr>
                    <a:solidFill>
                      <a:schemeClr val="tx1"/>
                    </a:solidFill>
                    <a:latin typeface="Arial" pitchFamily="34" charset="0"/>
                  </a:defRPr>
                </a:lvl3pPr>
                <a:lvl4pPr marL="1600200" indent="-228600" defTabSz="933450">
                  <a:defRPr>
                    <a:solidFill>
                      <a:schemeClr val="tx1"/>
                    </a:solidFill>
                    <a:latin typeface="Arial" pitchFamily="34" charset="0"/>
                  </a:defRPr>
                </a:lvl4pPr>
                <a:lvl5pPr marL="2057400" indent="-228600" defTabSz="933450">
                  <a:defRPr>
                    <a:solidFill>
                      <a:schemeClr val="tx1"/>
                    </a:solidFill>
                    <a:latin typeface="Arial" pitchFamily="34" charset="0"/>
                  </a:defRPr>
                </a:lvl5pPr>
                <a:lvl6pPr marL="2514600" indent="-228600" defTabSz="933450" fontAlgn="base">
                  <a:spcBef>
                    <a:spcPct val="0"/>
                  </a:spcBef>
                  <a:spcAft>
                    <a:spcPct val="0"/>
                  </a:spcAft>
                  <a:defRPr>
                    <a:solidFill>
                      <a:schemeClr val="tx1"/>
                    </a:solidFill>
                    <a:latin typeface="Arial" pitchFamily="34" charset="0"/>
                  </a:defRPr>
                </a:lvl6pPr>
                <a:lvl7pPr marL="2971800" indent="-228600" defTabSz="933450" fontAlgn="base">
                  <a:spcBef>
                    <a:spcPct val="0"/>
                  </a:spcBef>
                  <a:spcAft>
                    <a:spcPct val="0"/>
                  </a:spcAft>
                  <a:defRPr>
                    <a:solidFill>
                      <a:schemeClr val="tx1"/>
                    </a:solidFill>
                    <a:latin typeface="Arial" pitchFamily="34" charset="0"/>
                  </a:defRPr>
                </a:lvl7pPr>
                <a:lvl8pPr marL="3429000" indent="-228600" defTabSz="933450" fontAlgn="base">
                  <a:spcBef>
                    <a:spcPct val="0"/>
                  </a:spcBef>
                  <a:spcAft>
                    <a:spcPct val="0"/>
                  </a:spcAft>
                  <a:defRPr>
                    <a:solidFill>
                      <a:schemeClr val="tx1"/>
                    </a:solidFill>
                    <a:latin typeface="Arial" pitchFamily="34" charset="0"/>
                  </a:defRPr>
                </a:lvl8pPr>
                <a:lvl9pPr marL="3886200" indent="-228600" defTabSz="933450" fontAlgn="base">
                  <a:spcBef>
                    <a:spcPct val="0"/>
                  </a:spcBef>
                  <a:spcAft>
                    <a:spcPct val="0"/>
                  </a:spcAft>
                  <a:defRPr>
                    <a:solidFill>
                      <a:schemeClr val="tx1"/>
                    </a:solidFill>
                    <a:latin typeface="Arial" pitchFamily="34" charset="0"/>
                  </a:defRPr>
                </a:lvl9pPr>
              </a:lstStyle>
              <a:p>
                <a:pPr algn="ctr">
                  <a:spcAft>
                    <a:spcPct val="35000"/>
                  </a:spcAft>
                </a:pPr>
                <a:r>
                  <a:rPr lang="en-US" altLang="es-PE" b="1" dirty="0" smtClean="0">
                    <a:solidFill>
                      <a:schemeClr val="bg1"/>
                    </a:solidFill>
                  </a:rPr>
                  <a:t>Mixtos</a:t>
                </a:r>
                <a:endParaRPr lang="en-US" altLang="es-PE" b="1" dirty="0">
                  <a:solidFill>
                    <a:schemeClr val="bg1"/>
                  </a:solidFill>
                </a:endParaRPr>
              </a:p>
            </p:txBody>
          </p:sp>
        </p:grpSp>
        <p:sp>
          <p:nvSpPr>
            <p:cNvPr id="17" name="Oval 14"/>
            <p:cNvSpPr>
              <a:spLocks noChangeArrowheads="1"/>
            </p:cNvSpPr>
            <p:nvPr/>
          </p:nvSpPr>
          <p:spPr bwMode="auto">
            <a:xfrm>
              <a:off x="3817938" y="2832100"/>
              <a:ext cx="1755775" cy="17541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s-PE" altLang="es-PE" dirty="0">
                <a:solidFill>
                  <a:schemeClr val="hlink"/>
                </a:solidFill>
                <a:ea typeface="MS PGothic" pitchFamily="34" charset="-128"/>
              </a:endParaRPr>
            </a:p>
          </p:txBody>
        </p:sp>
        <p:pic>
          <p:nvPicPr>
            <p:cNvPr id="19" name="Imagen 2" descr="LOGOSBS-B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9945" y="3357282"/>
              <a:ext cx="1370935" cy="7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28 CuadroTexto"/>
          <p:cNvSpPr txBox="1"/>
          <p:nvPr/>
        </p:nvSpPr>
        <p:spPr>
          <a:xfrm>
            <a:off x="3736236" y="894329"/>
            <a:ext cx="1552942" cy="584775"/>
          </a:xfrm>
          <a:prstGeom prst="rect">
            <a:avLst/>
          </a:prstGeom>
          <a:noFill/>
        </p:spPr>
        <p:txBody>
          <a:bodyPr wrap="square" rtlCol="0">
            <a:spAutoFit/>
          </a:bodyPr>
          <a:lstStyle/>
          <a:p>
            <a:pPr algn="ctr"/>
            <a:r>
              <a:rPr lang="es-PE" sz="3200" b="1" dirty="0" smtClean="0">
                <a:solidFill>
                  <a:srgbClr val="000066"/>
                </a:solidFill>
              </a:rPr>
              <a:t>2010</a:t>
            </a:r>
            <a:endParaRPr lang="es-PE" sz="3200" b="1" dirty="0">
              <a:solidFill>
                <a:srgbClr val="000066"/>
              </a:solidFill>
            </a:endParaRPr>
          </a:p>
        </p:txBody>
      </p:sp>
      <p:pic>
        <p:nvPicPr>
          <p:cNvPr id="23" name="Picture 4" descr="3521919_orig.png (949×437)">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2805" y="2850454"/>
            <a:ext cx="1244659" cy="5731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original_MAPFRE.JPG (231×136)">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589" b="36194"/>
          <a:stretch/>
        </p:blipFill>
        <p:spPr bwMode="auto">
          <a:xfrm>
            <a:off x="245789" y="3541794"/>
            <a:ext cx="1906250" cy="44011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ecrex.jpg (300×102)">
            <a:hlinkClick r:id="" action="ppaction://noaction"/>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999605"/>
            <a:ext cx="1800363" cy="612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ardif-Horizontal.jpg (661×198)">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2768" y="5994295"/>
            <a:ext cx="1947405" cy="583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hlinkClick r:id="" action="ppaction://noaction"/>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852" b="21259"/>
          <a:stretch/>
        </p:blipFill>
        <p:spPr bwMode="auto">
          <a:xfrm>
            <a:off x="7754883" y="1677596"/>
            <a:ext cx="1065752" cy="69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descr="la-positiva-seguros-generales.png (200×90)">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2960" y="2559969"/>
            <a:ext cx="1282348" cy="5770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ogo_isnur.gif (162×123)">
            <a:hlinkClick r:id="" action="ppaction://noaction"/>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37826"/>
          <a:stretch/>
        </p:blipFill>
        <p:spPr bwMode="auto">
          <a:xfrm>
            <a:off x="7632960" y="3207256"/>
            <a:ext cx="1228672" cy="5800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CE_logo.png (233×215)">
            <a:hlinkClick r:id="" action="ppaction://noaction"/>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r="8202"/>
          <a:stretch/>
        </p:blipFill>
        <p:spPr bwMode="auto">
          <a:xfrm>
            <a:off x="7660696" y="5121951"/>
            <a:ext cx="966311" cy="971331"/>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eGruposDMime.cgi (182×30)">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749" y="5257465"/>
            <a:ext cx="2124255" cy="350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rimac.com/corredores/uploads/images/Nuevo%20logo%20RIMAC.jpg">
            <a:hlinkClick r:id="" action="ppaction://noaction"/>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53386" t="40920" r="5481" b="35022"/>
          <a:stretch/>
        </p:blipFill>
        <p:spPr bwMode="auto">
          <a:xfrm>
            <a:off x="1380752" y="5892337"/>
            <a:ext cx="1702420" cy="68529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158562-29_06_2012_16_30_16_702812178.jpg (480×151)">
            <a:hlinkClick r:id="rId16" action="ppaction://hlinksldjump"/>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594" t="18444" b="24253"/>
          <a:stretch/>
        </p:blipFill>
        <p:spPr bwMode="auto">
          <a:xfrm>
            <a:off x="225605" y="4341162"/>
            <a:ext cx="2042165" cy="3983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datosperu.org/admin/logos/redimensionar.php?imagen=ban-pacifico.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697" y="1017892"/>
            <a:ext cx="1969265" cy="6597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9797" y="1846345"/>
            <a:ext cx="1379766" cy="783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www.clinicadeojosver.com.pe/images/convenios/elpacifico-peruano-suiza.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57462" y="3996592"/>
            <a:ext cx="1524565" cy="88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367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27 Conector recto"/>
          <p:cNvCxnSpPr/>
          <p:nvPr/>
        </p:nvCxnSpPr>
        <p:spPr>
          <a:xfrm>
            <a:off x="225605" y="5013176"/>
            <a:ext cx="85950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9"/>
          <p:cNvSpPr>
            <a:spLocks/>
          </p:cNvSpPr>
          <p:nvPr/>
        </p:nvSpPr>
        <p:spPr bwMode="auto">
          <a:xfrm flipH="1">
            <a:off x="5694452" y="908720"/>
            <a:ext cx="3126020" cy="2135188"/>
          </a:xfrm>
          <a:custGeom>
            <a:avLst/>
            <a:gdLst>
              <a:gd name="T0" fmla="*/ 0 w 1254"/>
              <a:gd name="T1" fmla="*/ 0 h 1422"/>
              <a:gd name="T2" fmla="*/ 2147483647 w 1254"/>
              <a:gd name="T3" fmla="*/ 0 h 1422"/>
              <a:gd name="T4" fmla="*/ 2147483647 w 1254"/>
              <a:gd name="T5" fmla="*/ 2147483647 h 1422"/>
              <a:gd name="T6" fmla="*/ 0 60000 65536"/>
              <a:gd name="T7" fmla="*/ 0 60000 65536"/>
              <a:gd name="T8" fmla="*/ 0 60000 65536"/>
              <a:gd name="T9" fmla="*/ 0 w 1254"/>
              <a:gd name="T10" fmla="*/ 0 h 1422"/>
              <a:gd name="T11" fmla="*/ 1254 w 1254"/>
              <a:gd name="T12" fmla="*/ 1422 h 1422"/>
            </a:gdLst>
            <a:ahLst/>
            <a:cxnLst>
              <a:cxn ang="T6">
                <a:pos x="T0" y="T1"/>
              </a:cxn>
              <a:cxn ang="T7">
                <a:pos x="T2" y="T3"/>
              </a:cxn>
              <a:cxn ang="T8">
                <a:pos x="T4" y="T5"/>
              </a:cxn>
            </a:cxnLst>
            <a:rect l="T9" t="T10" r="T11" b="T12"/>
            <a:pathLst>
              <a:path w="1254" h="1422">
                <a:moveTo>
                  <a:pt x="0" y="0"/>
                </a:moveTo>
                <a:lnTo>
                  <a:pt x="1254" y="0"/>
                </a:lnTo>
                <a:lnTo>
                  <a:pt x="1254" y="142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PE" dirty="0"/>
          </a:p>
        </p:txBody>
      </p:sp>
      <p:sp>
        <p:nvSpPr>
          <p:cNvPr id="21" name="Freeform 9"/>
          <p:cNvSpPr>
            <a:spLocks/>
          </p:cNvSpPr>
          <p:nvPr/>
        </p:nvSpPr>
        <p:spPr bwMode="auto">
          <a:xfrm>
            <a:off x="225442" y="908720"/>
            <a:ext cx="3162300" cy="2659063"/>
          </a:xfrm>
          <a:custGeom>
            <a:avLst/>
            <a:gdLst>
              <a:gd name="T0" fmla="*/ 0 w 1254"/>
              <a:gd name="T1" fmla="*/ 0 h 1422"/>
              <a:gd name="T2" fmla="*/ 2147483647 w 1254"/>
              <a:gd name="T3" fmla="*/ 0 h 1422"/>
              <a:gd name="T4" fmla="*/ 2147483647 w 1254"/>
              <a:gd name="T5" fmla="*/ 2147483647 h 1422"/>
              <a:gd name="T6" fmla="*/ 0 60000 65536"/>
              <a:gd name="T7" fmla="*/ 0 60000 65536"/>
              <a:gd name="T8" fmla="*/ 0 60000 65536"/>
              <a:gd name="T9" fmla="*/ 0 w 1254"/>
              <a:gd name="T10" fmla="*/ 0 h 1422"/>
              <a:gd name="T11" fmla="*/ 1254 w 1254"/>
              <a:gd name="T12" fmla="*/ 1422 h 1422"/>
            </a:gdLst>
            <a:ahLst/>
            <a:cxnLst>
              <a:cxn ang="T6">
                <a:pos x="T0" y="T1"/>
              </a:cxn>
              <a:cxn ang="T7">
                <a:pos x="T2" y="T3"/>
              </a:cxn>
              <a:cxn ang="T8">
                <a:pos x="T4" y="T5"/>
              </a:cxn>
            </a:cxnLst>
            <a:rect l="T9" t="T10" r="T11" b="T12"/>
            <a:pathLst>
              <a:path w="1254" h="1422">
                <a:moveTo>
                  <a:pt x="0" y="0"/>
                </a:moveTo>
                <a:lnTo>
                  <a:pt x="1254" y="0"/>
                </a:lnTo>
                <a:lnTo>
                  <a:pt x="1254" y="142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PE" dirty="0"/>
          </a:p>
        </p:txBody>
      </p:sp>
      <p:grpSp>
        <p:nvGrpSpPr>
          <p:cNvPr id="20" name="19 Grupo"/>
          <p:cNvGrpSpPr/>
          <p:nvPr/>
        </p:nvGrpSpPr>
        <p:grpSpPr>
          <a:xfrm>
            <a:off x="2201170" y="1484784"/>
            <a:ext cx="4629138" cy="4608499"/>
            <a:chOff x="2373875" y="1350976"/>
            <a:chExt cx="4629138" cy="4608499"/>
          </a:xfrm>
        </p:grpSpPr>
        <p:grpSp>
          <p:nvGrpSpPr>
            <p:cNvPr id="8" name="Group 4"/>
            <p:cNvGrpSpPr/>
            <p:nvPr/>
          </p:nvGrpSpPr>
          <p:grpSpPr>
            <a:xfrm>
              <a:off x="2517070" y="1350976"/>
              <a:ext cx="4485943" cy="4485943"/>
              <a:chOff x="1411427" y="264159"/>
              <a:chExt cx="3413760" cy="3413760"/>
            </a:xfrm>
            <a:solidFill>
              <a:srgbClr val="0A649D"/>
            </a:solidFill>
          </p:grpSpPr>
          <p:sp>
            <p:nvSpPr>
              <p:cNvPr id="9" name="Pie 11"/>
              <p:cNvSpPr/>
              <p:nvPr/>
            </p:nvSpPr>
            <p:spPr>
              <a:xfrm>
                <a:off x="1411427" y="264159"/>
                <a:ext cx="3413760" cy="3413760"/>
              </a:xfrm>
              <a:prstGeom prst="pie">
                <a:avLst>
                  <a:gd name="adj1" fmla="val 16200000"/>
                  <a:gd name="adj2" fmla="val 180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Pie 4"/>
              <p:cNvSpPr/>
              <p:nvPr/>
            </p:nvSpPr>
            <p:spPr>
              <a:xfrm>
                <a:off x="3212645" y="822053"/>
                <a:ext cx="1271576" cy="752891"/>
              </a:xfrm>
              <a:prstGeom prst="rect">
                <a:avLst/>
              </a:prstGeom>
              <a:no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spcAft>
                    <a:spcPct val="35000"/>
                  </a:spcAft>
                  <a:defRPr/>
                </a:pPr>
                <a:r>
                  <a:rPr lang="en-US" sz="2100" b="1" dirty="0" smtClean="0"/>
                  <a:t>Ramos Generales</a:t>
                </a:r>
                <a:endParaRPr lang="en-US" sz="2100" b="1" dirty="0"/>
              </a:p>
            </p:txBody>
          </p:sp>
        </p:grpSp>
        <p:grpSp>
          <p:nvGrpSpPr>
            <p:cNvPr id="11" name="Group 6"/>
            <p:cNvGrpSpPr/>
            <p:nvPr/>
          </p:nvGrpSpPr>
          <p:grpSpPr>
            <a:xfrm>
              <a:off x="2373875" y="1350976"/>
              <a:ext cx="4485943" cy="4485943"/>
              <a:chOff x="1270812" y="264159"/>
              <a:chExt cx="3413760" cy="3413760"/>
            </a:xfrm>
            <a:solidFill>
              <a:srgbClr val="8CC73F"/>
            </a:solidFill>
          </p:grpSpPr>
          <p:sp>
            <p:nvSpPr>
              <p:cNvPr id="12" name="Pie 7"/>
              <p:cNvSpPr/>
              <p:nvPr/>
            </p:nvSpPr>
            <p:spPr>
              <a:xfrm>
                <a:off x="1270812" y="264159"/>
                <a:ext cx="3413760" cy="3413760"/>
              </a:xfrm>
              <a:prstGeom prst="pie">
                <a:avLst>
                  <a:gd name="adj1" fmla="val 9000000"/>
                  <a:gd name="adj2" fmla="val 1620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Pie 8"/>
              <p:cNvSpPr/>
              <p:nvPr/>
            </p:nvSpPr>
            <p:spPr>
              <a:xfrm>
                <a:off x="1593589" y="674021"/>
                <a:ext cx="1219200" cy="1016000"/>
              </a:xfrm>
              <a:prstGeom prst="rect">
                <a:avLst/>
              </a:prstGeom>
              <a:no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spcAft>
                    <a:spcPct val="35000"/>
                  </a:spcAft>
                  <a:defRPr/>
                </a:pPr>
                <a:r>
                  <a:rPr lang="en-US" sz="2100" b="1" dirty="0" smtClean="0"/>
                  <a:t>Ramos de Vida</a:t>
                </a:r>
                <a:endParaRPr lang="en-US" sz="2100" b="1" dirty="0"/>
              </a:p>
            </p:txBody>
          </p:sp>
        </p:grpSp>
        <p:grpSp>
          <p:nvGrpSpPr>
            <p:cNvPr id="14" name="Group 5"/>
            <p:cNvGrpSpPr>
              <a:grpSpLocks/>
            </p:cNvGrpSpPr>
            <p:nvPr/>
          </p:nvGrpSpPr>
          <p:grpSpPr bwMode="auto">
            <a:xfrm>
              <a:off x="2446338" y="1473200"/>
              <a:ext cx="4486275" cy="4486275"/>
              <a:chOff x="1341119" y="386079"/>
              <a:chExt cx="3413760" cy="3413760"/>
            </a:xfrm>
          </p:grpSpPr>
          <p:sp>
            <p:nvSpPr>
              <p:cNvPr id="15" name="Pie 9"/>
              <p:cNvSpPr>
                <a:spLocks/>
              </p:cNvSpPr>
              <p:nvPr/>
            </p:nvSpPr>
            <p:spPr bwMode="auto">
              <a:xfrm>
                <a:off x="1341119" y="386079"/>
                <a:ext cx="3413760" cy="3413760"/>
              </a:xfrm>
              <a:custGeom>
                <a:avLst/>
                <a:gdLst>
                  <a:gd name="T0" fmla="*/ 3185081 w 3413760"/>
                  <a:gd name="T1" fmla="*/ 2560320 h 3413760"/>
                  <a:gd name="T2" fmla="*/ 1706880 w 3413760"/>
                  <a:gd name="T3" fmla="*/ 3413760 h 3413760"/>
                  <a:gd name="T4" fmla="*/ 228679 w 3413760"/>
                  <a:gd name="T5" fmla="*/ 2560320 h 3413760"/>
                  <a:gd name="T6" fmla="*/ 1706880 w 3413760"/>
                  <a:gd name="T7" fmla="*/ 1706880 h 3413760"/>
                  <a:gd name="T8" fmla="*/ 3185081 w 3413760"/>
                  <a:gd name="T9" fmla="*/ 2560320 h 3413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7F1B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s-PE" dirty="0"/>
              </a:p>
            </p:txBody>
          </p:sp>
          <p:sp>
            <p:nvSpPr>
              <p:cNvPr id="16" name="Pie 6"/>
              <p:cNvSpPr/>
              <p:nvPr/>
            </p:nvSpPr>
            <p:spPr>
              <a:xfrm>
                <a:off x="2183083" y="2716279"/>
                <a:ext cx="1828886" cy="89511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anchor="ctr"/>
              <a:lstStyle>
                <a:lvl1pPr defTabSz="933450">
                  <a:defRPr>
                    <a:solidFill>
                      <a:schemeClr val="tx1"/>
                    </a:solidFill>
                    <a:latin typeface="Arial" pitchFamily="34" charset="0"/>
                  </a:defRPr>
                </a:lvl1pPr>
                <a:lvl2pPr marL="742950" indent="-285750" defTabSz="933450">
                  <a:defRPr>
                    <a:solidFill>
                      <a:schemeClr val="tx1"/>
                    </a:solidFill>
                    <a:latin typeface="Arial" pitchFamily="34" charset="0"/>
                  </a:defRPr>
                </a:lvl2pPr>
                <a:lvl3pPr marL="1143000" indent="-228600" defTabSz="933450">
                  <a:defRPr>
                    <a:solidFill>
                      <a:schemeClr val="tx1"/>
                    </a:solidFill>
                    <a:latin typeface="Arial" pitchFamily="34" charset="0"/>
                  </a:defRPr>
                </a:lvl3pPr>
                <a:lvl4pPr marL="1600200" indent="-228600" defTabSz="933450">
                  <a:defRPr>
                    <a:solidFill>
                      <a:schemeClr val="tx1"/>
                    </a:solidFill>
                    <a:latin typeface="Arial" pitchFamily="34" charset="0"/>
                  </a:defRPr>
                </a:lvl4pPr>
                <a:lvl5pPr marL="2057400" indent="-228600" defTabSz="933450">
                  <a:defRPr>
                    <a:solidFill>
                      <a:schemeClr val="tx1"/>
                    </a:solidFill>
                    <a:latin typeface="Arial" pitchFamily="34" charset="0"/>
                  </a:defRPr>
                </a:lvl5pPr>
                <a:lvl6pPr marL="2514600" indent="-228600" defTabSz="933450" fontAlgn="base">
                  <a:spcBef>
                    <a:spcPct val="0"/>
                  </a:spcBef>
                  <a:spcAft>
                    <a:spcPct val="0"/>
                  </a:spcAft>
                  <a:defRPr>
                    <a:solidFill>
                      <a:schemeClr val="tx1"/>
                    </a:solidFill>
                    <a:latin typeface="Arial" pitchFamily="34" charset="0"/>
                  </a:defRPr>
                </a:lvl6pPr>
                <a:lvl7pPr marL="2971800" indent="-228600" defTabSz="933450" fontAlgn="base">
                  <a:spcBef>
                    <a:spcPct val="0"/>
                  </a:spcBef>
                  <a:spcAft>
                    <a:spcPct val="0"/>
                  </a:spcAft>
                  <a:defRPr>
                    <a:solidFill>
                      <a:schemeClr val="tx1"/>
                    </a:solidFill>
                    <a:latin typeface="Arial" pitchFamily="34" charset="0"/>
                  </a:defRPr>
                </a:lvl7pPr>
                <a:lvl8pPr marL="3429000" indent="-228600" defTabSz="933450" fontAlgn="base">
                  <a:spcBef>
                    <a:spcPct val="0"/>
                  </a:spcBef>
                  <a:spcAft>
                    <a:spcPct val="0"/>
                  </a:spcAft>
                  <a:defRPr>
                    <a:solidFill>
                      <a:schemeClr val="tx1"/>
                    </a:solidFill>
                    <a:latin typeface="Arial" pitchFamily="34" charset="0"/>
                  </a:defRPr>
                </a:lvl8pPr>
                <a:lvl9pPr marL="3886200" indent="-228600" defTabSz="933450" fontAlgn="base">
                  <a:spcBef>
                    <a:spcPct val="0"/>
                  </a:spcBef>
                  <a:spcAft>
                    <a:spcPct val="0"/>
                  </a:spcAft>
                  <a:defRPr>
                    <a:solidFill>
                      <a:schemeClr val="tx1"/>
                    </a:solidFill>
                    <a:latin typeface="Arial" pitchFamily="34" charset="0"/>
                  </a:defRPr>
                </a:lvl9pPr>
              </a:lstStyle>
              <a:p>
                <a:pPr algn="ctr">
                  <a:spcAft>
                    <a:spcPct val="35000"/>
                  </a:spcAft>
                </a:pPr>
                <a:r>
                  <a:rPr lang="en-US" altLang="es-PE" b="1" dirty="0" smtClean="0">
                    <a:solidFill>
                      <a:schemeClr val="bg1"/>
                    </a:solidFill>
                  </a:rPr>
                  <a:t>Mixtos</a:t>
                </a:r>
                <a:endParaRPr lang="en-US" altLang="es-PE" b="1" dirty="0">
                  <a:solidFill>
                    <a:schemeClr val="bg1"/>
                  </a:solidFill>
                </a:endParaRPr>
              </a:p>
            </p:txBody>
          </p:sp>
        </p:grpSp>
        <p:sp>
          <p:nvSpPr>
            <p:cNvPr id="17" name="Oval 14"/>
            <p:cNvSpPr>
              <a:spLocks noChangeArrowheads="1"/>
            </p:cNvSpPr>
            <p:nvPr/>
          </p:nvSpPr>
          <p:spPr bwMode="auto">
            <a:xfrm>
              <a:off x="3817938" y="2832100"/>
              <a:ext cx="1755775" cy="17541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s-PE" altLang="es-PE" dirty="0">
                <a:solidFill>
                  <a:schemeClr val="hlink"/>
                </a:solidFill>
                <a:ea typeface="MS PGothic" pitchFamily="34" charset="-128"/>
              </a:endParaRPr>
            </a:p>
          </p:txBody>
        </p:sp>
        <p:pic>
          <p:nvPicPr>
            <p:cNvPr id="19" name="Imagen 2" descr="LOGOSBS-B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9945" y="3357282"/>
              <a:ext cx="1370935" cy="7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28 CuadroTexto"/>
          <p:cNvSpPr txBox="1"/>
          <p:nvPr/>
        </p:nvSpPr>
        <p:spPr>
          <a:xfrm>
            <a:off x="3736236" y="894329"/>
            <a:ext cx="1552942" cy="584775"/>
          </a:xfrm>
          <a:prstGeom prst="rect">
            <a:avLst/>
          </a:prstGeom>
          <a:noFill/>
        </p:spPr>
        <p:txBody>
          <a:bodyPr wrap="square" rtlCol="0">
            <a:spAutoFit/>
          </a:bodyPr>
          <a:lstStyle/>
          <a:p>
            <a:pPr algn="ctr"/>
            <a:r>
              <a:rPr lang="es-PE" sz="3200" b="1" dirty="0" smtClean="0">
                <a:solidFill>
                  <a:srgbClr val="000066"/>
                </a:solidFill>
              </a:rPr>
              <a:t>2014</a:t>
            </a:r>
            <a:endParaRPr lang="es-PE" sz="3200" b="1" dirty="0">
              <a:solidFill>
                <a:srgbClr val="000066"/>
              </a:solidFill>
            </a:endParaRPr>
          </a:p>
        </p:txBody>
      </p:sp>
      <p:pic>
        <p:nvPicPr>
          <p:cNvPr id="18" name="Picture 2" descr="PV.jpg (280×77)">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38"/>
          <a:stretch/>
        </p:blipFill>
        <p:spPr bwMode="auto">
          <a:xfrm>
            <a:off x="258396" y="935491"/>
            <a:ext cx="1810917" cy="5492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g_logo_segurosSURA.png (179×4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62" y="1484784"/>
            <a:ext cx="1683578" cy="385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3521919_orig.png (949×437)">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22" y="1986823"/>
            <a:ext cx="1244659" cy="5731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original_MAPFRE.JPG (231×136)">
            <a:hlinkClick r:id="rId9" action="ppaction://hlinksldjump"/>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589" b="36194"/>
          <a:stretch/>
        </p:blipFill>
        <p:spPr bwMode="auto">
          <a:xfrm>
            <a:off x="257671" y="2661856"/>
            <a:ext cx="1906250" cy="4401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hlinkClick r:id="rId11" action="ppaction://hlinksldjump"/>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9529"/>
          <a:stretch/>
        </p:blipFill>
        <p:spPr bwMode="auto">
          <a:xfrm>
            <a:off x="275422" y="3207256"/>
            <a:ext cx="1531170" cy="53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rigel_logo.png (350×109)">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2420" y="3823230"/>
            <a:ext cx="1508743" cy="4698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ogo.gif (234×79)">
            <a:hlinkClick r:id="rId15"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13839"/>
          <a:stretch/>
        </p:blipFill>
        <p:spPr bwMode="auto">
          <a:xfrm>
            <a:off x="357750" y="4372231"/>
            <a:ext cx="1592453" cy="4632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ecrex.jpg (300×102)">
            <a:hlinkClick r:id="" action="ppaction://noac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20272" y="999605"/>
            <a:ext cx="1800363" cy="612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ardif-Horizontal.jpg (661×198)">
            <a:hlinkClick r:id="" action="ppaction://noaction"/>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08550" y="6074524"/>
            <a:ext cx="1947405" cy="583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hlinkClick r:id="" action="ppaction://noaction"/>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3852" b="21259"/>
          <a:stretch/>
        </p:blipFill>
        <p:spPr bwMode="auto">
          <a:xfrm>
            <a:off x="7754883" y="1677596"/>
            <a:ext cx="1065752" cy="69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descr="la-positiva-seguros-generales.png (200×90)">
            <a:hlinkClick r:id="" action="ppaction://noaction"/>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32960" y="2559969"/>
            <a:ext cx="1282348" cy="5770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ogo_isnur.gif (162×123)">
            <a:hlinkClick r:id="" action="ppaction://noaction"/>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37826"/>
          <a:stretch/>
        </p:blipFill>
        <p:spPr bwMode="auto">
          <a:xfrm>
            <a:off x="7632960" y="3207256"/>
            <a:ext cx="1228672" cy="5800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CE_logo.png (233×215)">
            <a:hlinkClick r:id="" action="ppaction://noaction"/>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8202"/>
          <a:stretch/>
        </p:blipFill>
        <p:spPr bwMode="auto">
          <a:xfrm>
            <a:off x="7660697" y="5263654"/>
            <a:ext cx="966311" cy="9713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Logo_652051.png (160×160)">
            <a:hlinkClick r:id="" action="ppaction://noactio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33610" y="3821847"/>
            <a:ext cx="1090145" cy="10901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eguros_magallanes.jpg (212×128)">
            <a:hlinkClick r:id="" action="ppaction://noaction"/>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67556" y="999605"/>
            <a:ext cx="1229395" cy="74227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eGruposDMime.cgi (182×30)">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749" y="5257465"/>
            <a:ext cx="2124255" cy="350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rimac.com/corredores/uploads/images/Nuevo%20logo%20RIMAC.jpg">
            <a:hlinkClick r:id="" action="ppaction://noaction"/>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53386" t="40920" r="5481" b="35022"/>
          <a:stretch/>
        </p:blipFill>
        <p:spPr bwMode="auto">
          <a:xfrm>
            <a:off x="189797" y="5892337"/>
            <a:ext cx="1702420" cy="68529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158562-29_06_2012_16_30_16_702812178.jpg (480×151)">
            <a:hlinkClick r:id="rId28" action="ppaction://hlinksldjump"/>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7594" t="18444" b="24253"/>
          <a:stretch/>
        </p:blipFill>
        <p:spPr bwMode="auto">
          <a:xfrm>
            <a:off x="2163921" y="6107941"/>
            <a:ext cx="2524931" cy="49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45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5807890" y="996058"/>
            <a:ext cx="1082953" cy="852369"/>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Rectángulo"/>
          <p:cNvSpPr/>
          <p:nvPr/>
        </p:nvSpPr>
        <p:spPr>
          <a:xfrm>
            <a:off x="189797" y="3137028"/>
            <a:ext cx="1879516" cy="1774966"/>
          </a:xfrm>
          <a:prstGeom prst="rect">
            <a:avLst/>
          </a:prstGeom>
          <a:solidFill>
            <a:schemeClr val="bg1"/>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8" name="27 Conector recto"/>
          <p:cNvCxnSpPr/>
          <p:nvPr/>
        </p:nvCxnSpPr>
        <p:spPr>
          <a:xfrm>
            <a:off x="225605" y="5013176"/>
            <a:ext cx="85950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9"/>
          <p:cNvSpPr>
            <a:spLocks/>
          </p:cNvSpPr>
          <p:nvPr/>
        </p:nvSpPr>
        <p:spPr bwMode="auto">
          <a:xfrm flipH="1">
            <a:off x="5694452" y="908720"/>
            <a:ext cx="3126020" cy="2135188"/>
          </a:xfrm>
          <a:custGeom>
            <a:avLst/>
            <a:gdLst>
              <a:gd name="T0" fmla="*/ 0 w 1254"/>
              <a:gd name="T1" fmla="*/ 0 h 1422"/>
              <a:gd name="T2" fmla="*/ 2147483647 w 1254"/>
              <a:gd name="T3" fmla="*/ 0 h 1422"/>
              <a:gd name="T4" fmla="*/ 2147483647 w 1254"/>
              <a:gd name="T5" fmla="*/ 2147483647 h 1422"/>
              <a:gd name="T6" fmla="*/ 0 60000 65536"/>
              <a:gd name="T7" fmla="*/ 0 60000 65536"/>
              <a:gd name="T8" fmla="*/ 0 60000 65536"/>
              <a:gd name="T9" fmla="*/ 0 w 1254"/>
              <a:gd name="T10" fmla="*/ 0 h 1422"/>
              <a:gd name="T11" fmla="*/ 1254 w 1254"/>
              <a:gd name="T12" fmla="*/ 1422 h 1422"/>
            </a:gdLst>
            <a:ahLst/>
            <a:cxnLst>
              <a:cxn ang="T6">
                <a:pos x="T0" y="T1"/>
              </a:cxn>
              <a:cxn ang="T7">
                <a:pos x="T2" y="T3"/>
              </a:cxn>
              <a:cxn ang="T8">
                <a:pos x="T4" y="T5"/>
              </a:cxn>
            </a:cxnLst>
            <a:rect l="T9" t="T10" r="T11" b="T12"/>
            <a:pathLst>
              <a:path w="1254" h="1422">
                <a:moveTo>
                  <a:pt x="0" y="0"/>
                </a:moveTo>
                <a:lnTo>
                  <a:pt x="1254" y="0"/>
                </a:lnTo>
                <a:lnTo>
                  <a:pt x="1254" y="142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PE" dirty="0"/>
          </a:p>
        </p:txBody>
      </p:sp>
      <p:sp>
        <p:nvSpPr>
          <p:cNvPr id="21" name="Freeform 9"/>
          <p:cNvSpPr>
            <a:spLocks/>
          </p:cNvSpPr>
          <p:nvPr/>
        </p:nvSpPr>
        <p:spPr bwMode="auto">
          <a:xfrm>
            <a:off x="225442" y="908720"/>
            <a:ext cx="3162300" cy="2659063"/>
          </a:xfrm>
          <a:custGeom>
            <a:avLst/>
            <a:gdLst>
              <a:gd name="T0" fmla="*/ 0 w 1254"/>
              <a:gd name="T1" fmla="*/ 0 h 1422"/>
              <a:gd name="T2" fmla="*/ 2147483647 w 1254"/>
              <a:gd name="T3" fmla="*/ 0 h 1422"/>
              <a:gd name="T4" fmla="*/ 2147483647 w 1254"/>
              <a:gd name="T5" fmla="*/ 2147483647 h 1422"/>
              <a:gd name="T6" fmla="*/ 0 60000 65536"/>
              <a:gd name="T7" fmla="*/ 0 60000 65536"/>
              <a:gd name="T8" fmla="*/ 0 60000 65536"/>
              <a:gd name="T9" fmla="*/ 0 w 1254"/>
              <a:gd name="T10" fmla="*/ 0 h 1422"/>
              <a:gd name="T11" fmla="*/ 1254 w 1254"/>
              <a:gd name="T12" fmla="*/ 1422 h 1422"/>
            </a:gdLst>
            <a:ahLst/>
            <a:cxnLst>
              <a:cxn ang="T6">
                <a:pos x="T0" y="T1"/>
              </a:cxn>
              <a:cxn ang="T7">
                <a:pos x="T2" y="T3"/>
              </a:cxn>
              <a:cxn ang="T8">
                <a:pos x="T4" y="T5"/>
              </a:cxn>
            </a:cxnLst>
            <a:rect l="T9" t="T10" r="T11" b="T12"/>
            <a:pathLst>
              <a:path w="1254" h="1422">
                <a:moveTo>
                  <a:pt x="0" y="0"/>
                </a:moveTo>
                <a:lnTo>
                  <a:pt x="1254" y="0"/>
                </a:lnTo>
                <a:lnTo>
                  <a:pt x="1254" y="142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PE" dirty="0"/>
          </a:p>
        </p:txBody>
      </p:sp>
      <p:grpSp>
        <p:nvGrpSpPr>
          <p:cNvPr id="20" name="19 Grupo"/>
          <p:cNvGrpSpPr/>
          <p:nvPr/>
        </p:nvGrpSpPr>
        <p:grpSpPr>
          <a:xfrm>
            <a:off x="2201170" y="1484784"/>
            <a:ext cx="4629138" cy="4608499"/>
            <a:chOff x="2373875" y="1350976"/>
            <a:chExt cx="4629138" cy="4608499"/>
          </a:xfrm>
        </p:grpSpPr>
        <p:grpSp>
          <p:nvGrpSpPr>
            <p:cNvPr id="8" name="Group 4"/>
            <p:cNvGrpSpPr/>
            <p:nvPr/>
          </p:nvGrpSpPr>
          <p:grpSpPr>
            <a:xfrm>
              <a:off x="2517070" y="1350976"/>
              <a:ext cx="4485943" cy="4485943"/>
              <a:chOff x="1411427" y="264159"/>
              <a:chExt cx="3413760" cy="3413760"/>
            </a:xfrm>
            <a:solidFill>
              <a:srgbClr val="0A649D"/>
            </a:solidFill>
          </p:grpSpPr>
          <p:sp>
            <p:nvSpPr>
              <p:cNvPr id="9" name="Pie 11"/>
              <p:cNvSpPr/>
              <p:nvPr/>
            </p:nvSpPr>
            <p:spPr>
              <a:xfrm>
                <a:off x="1411427" y="264159"/>
                <a:ext cx="3413760" cy="3413760"/>
              </a:xfrm>
              <a:prstGeom prst="pie">
                <a:avLst>
                  <a:gd name="adj1" fmla="val 16200000"/>
                  <a:gd name="adj2" fmla="val 180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Pie 4"/>
              <p:cNvSpPr/>
              <p:nvPr/>
            </p:nvSpPr>
            <p:spPr>
              <a:xfrm>
                <a:off x="3266548" y="837540"/>
                <a:ext cx="1326373" cy="752891"/>
              </a:xfrm>
              <a:prstGeom prst="rect">
                <a:avLst/>
              </a:prstGeom>
              <a:no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spcAft>
                    <a:spcPct val="35000"/>
                  </a:spcAft>
                  <a:defRPr/>
                </a:pPr>
                <a:r>
                  <a:rPr lang="en-US" sz="2100" b="1" dirty="0" smtClean="0"/>
                  <a:t>Ramos Generales</a:t>
                </a:r>
                <a:endParaRPr lang="en-US" sz="2100" b="1" dirty="0"/>
              </a:p>
            </p:txBody>
          </p:sp>
        </p:grpSp>
        <p:grpSp>
          <p:nvGrpSpPr>
            <p:cNvPr id="11" name="Group 6"/>
            <p:cNvGrpSpPr/>
            <p:nvPr/>
          </p:nvGrpSpPr>
          <p:grpSpPr>
            <a:xfrm>
              <a:off x="2373875" y="1350976"/>
              <a:ext cx="4485943" cy="4485943"/>
              <a:chOff x="1270812" y="264159"/>
              <a:chExt cx="3413760" cy="3413760"/>
            </a:xfrm>
            <a:solidFill>
              <a:srgbClr val="8CC73F"/>
            </a:solidFill>
          </p:grpSpPr>
          <p:sp>
            <p:nvSpPr>
              <p:cNvPr id="12" name="Pie 7"/>
              <p:cNvSpPr/>
              <p:nvPr/>
            </p:nvSpPr>
            <p:spPr>
              <a:xfrm>
                <a:off x="1270812" y="264159"/>
                <a:ext cx="3413760" cy="3413760"/>
              </a:xfrm>
              <a:prstGeom prst="pie">
                <a:avLst>
                  <a:gd name="adj1" fmla="val 9000000"/>
                  <a:gd name="adj2" fmla="val 16200000"/>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Pie 8"/>
              <p:cNvSpPr/>
              <p:nvPr/>
            </p:nvSpPr>
            <p:spPr>
              <a:xfrm>
                <a:off x="1593589" y="674021"/>
                <a:ext cx="1219200" cy="1016000"/>
              </a:xfrm>
              <a:prstGeom prst="rect">
                <a:avLst/>
              </a:prstGeom>
              <a:noFill/>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spcAft>
                    <a:spcPct val="35000"/>
                  </a:spcAft>
                  <a:defRPr/>
                </a:pPr>
                <a:r>
                  <a:rPr lang="en-US" sz="2100" b="1" dirty="0" smtClean="0"/>
                  <a:t>Ramos de Vida</a:t>
                </a:r>
                <a:endParaRPr lang="en-US" sz="2100" b="1" dirty="0"/>
              </a:p>
            </p:txBody>
          </p:sp>
        </p:grpSp>
        <p:grpSp>
          <p:nvGrpSpPr>
            <p:cNvPr id="14" name="Group 5"/>
            <p:cNvGrpSpPr>
              <a:grpSpLocks/>
            </p:cNvGrpSpPr>
            <p:nvPr/>
          </p:nvGrpSpPr>
          <p:grpSpPr bwMode="auto">
            <a:xfrm>
              <a:off x="2446338" y="1473200"/>
              <a:ext cx="4486275" cy="4486275"/>
              <a:chOff x="1341119" y="386079"/>
              <a:chExt cx="3413760" cy="3413760"/>
            </a:xfrm>
          </p:grpSpPr>
          <p:sp>
            <p:nvSpPr>
              <p:cNvPr id="15" name="Pie 9"/>
              <p:cNvSpPr>
                <a:spLocks/>
              </p:cNvSpPr>
              <p:nvPr/>
            </p:nvSpPr>
            <p:spPr bwMode="auto">
              <a:xfrm>
                <a:off x="1341119" y="386079"/>
                <a:ext cx="3413760" cy="3413760"/>
              </a:xfrm>
              <a:custGeom>
                <a:avLst/>
                <a:gdLst>
                  <a:gd name="T0" fmla="*/ 3185081 w 3413760"/>
                  <a:gd name="T1" fmla="*/ 2560320 h 3413760"/>
                  <a:gd name="T2" fmla="*/ 1706880 w 3413760"/>
                  <a:gd name="T3" fmla="*/ 3413760 h 3413760"/>
                  <a:gd name="T4" fmla="*/ 228679 w 3413760"/>
                  <a:gd name="T5" fmla="*/ 2560320 h 3413760"/>
                  <a:gd name="T6" fmla="*/ 1706880 w 3413760"/>
                  <a:gd name="T7" fmla="*/ 1706880 h 3413760"/>
                  <a:gd name="T8" fmla="*/ 3185081 w 3413760"/>
                  <a:gd name="T9" fmla="*/ 2560320 h 3413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olidFill>
                <a:srgbClr val="7F1B7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s-PE" dirty="0"/>
              </a:p>
            </p:txBody>
          </p:sp>
          <p:sp>
            <p:nvSpPr>
              <p:cNvPr id="16" name="Pie 6"/>
              <p:cNvSpPr/>
              <p:nvPr/>
            </p:nvSpPr>
            <p:spPr>
              <a:xfrm>
                <a:off x="2183083" y="2716279"/>
                <a:ext cx="1828886" cy="895115"/>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anchor="ctr"/>
              <a:lstStyle>
                <a:lvl1pPr defTabSz="933450">
                  <a:defRPr>
                    <a:solidFill>
                      <a:schemeClr val="tx1"/>
                    </a:solidFill>
                    <a:latin typeface="Arial" pitchFamily="34" charset="0"/>
                  </a:defRPr>
                </a:lvl1pPr>
                <a:lvl2pPr marL="742950" indent="-285750" defTabSz="933450">
                  <a:defRPr>
                    <a:solidFill>
                      <a:schemeClr val="tx1"/>
                    </a:solidFill>
                    <a:latin typeface="Arial" pitchFamily="34" charset="0"/>
                  </a:defRPr>
                </a:lvl2pPr>
                <a:lvl3pPr marL="1143000" indent="-228600" defTabSz="933450">
                  <a:defRPr>
                    <a:solidFill>
                      <a:schemeClr val="tx1"/>
                    </a:solidFill>
                    <a:latin typeface="Arial" pitchFamily="34" charset="0"/>
                  </a:defRPr>
                </a:lvl3pPr>
                <a:lvl4pPr marL="1600200" indent="-228600" defTabSz="933450">
                  <a:defRPr>
                    <a:solidFill>
                      <a:schemeClr val="tx1"/>
                    </a:solidFill>
                    <a:latin typeface="Arial" pitchFamily="34" charset="0"/>
                  </a:defRPr>
                </a:lvl4pPr>
                <a:lvl5pPr marL="2057400" indent="-228600" defTabSz="933450">
                  <a:defRPr>
                    <a:solidFill>
                      <a:schemeClr val="tx1"/>
                    </a:solidFill>
                    <a:latin typeface="Arial" pitchFamily="34" charset="0"/>
                  </a:defRPr>
                </a:lvl5pPr>
                <a:lvl6pPr marL="2514600" indent="-228600" defTabSz="933450" fontAlgn="base">
                  <a:spcBef>
                    <a:spcPct val="0"/>
                  </a:spcBef>
                  <a:spcAft>
                    <a:spcPct val="0"/>
                  </a:spcAft>
                  <a:defRPr>
                    <a:solidFill>
                      <a:schemeClr val="tx1"/>
                    </a:solidFill>
                    <a:latin typeface="Arial" pitchFamily="34" charset="0"/>
                  </a:defRPr>
                </a:lvl6pPr>
                <a:lvl7pPr marL="2971800" indent="-228600" defTabSz="933450" fontAlgn="base">
                  <a:spcBef>
                    <a:spcPct val="0"/>
                  </a:spcBef>
                  <a:spcAft>
                    <a:spcPct val="0"/>
                  </a:spcAft>
                  <a:defRPr>
                    <a:solidFill>
                      <a:schemeClr val="tx1"/>
                    </a:solidFill>
                    <a:latin typeface="Arial" pitchFamily="34" charset="0"/>
                  </a:defRPr>
                </a:lvl7pPr>
                <a:lvl8pPr marL="3429000" indent="-228600" defTabSz="933450" fontAlgn="base">
                  <a:spcBef>
                    <a:spcPct val="0"/>
                  </a:spcBef>
                  <a:spcAft>
                    <a:spcPct val="0"/>
                  </a:spcAft>
                  <a:defRPr>
                    <a:solidFill>
                      <a:schemeClr val="tx1"/>
                    </a:solidFill>
                    <a:latin typeface="Arial" pitchFamily="34" charset="0"/>
                  </a:defRPr>
                </a:lvl8pPr>
                <a:lvl9pPr marL="3886200" indent="-228600" defTabSz="933450" fontAlgn="base">
                  <a:spcBef>
                    <a:spcPct val="0"/>
                  </a:spcBef>
                  <a:spcAft>
                    <a:spcPct val="0"/>
                  </a:spcAft>
                  <a:defRPr>
                    <a:solidFill>
                      <a:schemeClr val="tx1"/>
                    </a:solidFill>
                    <a:latin typeface="Arial" pitchFamily="34" charset="0"/>
                  </a:defRPr>
                </a:lvl9pPr>
              </a:lstStyle>
              <a:p>
                <a:pPr algn="ctr">
                  <a:spcAft>
                    <a:spcPct val="35000"/>
                  </a:spcAft>
                </a:pPr>
                <a:r>
                  <a:rPr lang="en-US" altLang="es-PE" b="1" dirty="0" smtClean="0">
                    <a:solidFill>
                      <a:schemeClr val="bg1"/>
                    </a:solidFill>
                  </a:rPr>
                  <a:t>Mixtos</a:t>
                </a:r>
                <a:endParaRPr lang="en-US" altLang="es-PE" b="1" dirty="0">
                  <a:solidFill>
                    <a:schemeClr val="bg1"/>
                  </a:solidFill>
                </a:endParaRPr>
              </a:p>
            </p:txBody>
          </p:sp>
        </p:grpSp>
        <p:sp>
          <p:nvSpPr>
            <p:cNvPr id="17" name="Oval 14"/>
            <p:cNvSpPr>
              <a:spLocks noChangeArrowheads="1"/>
            </p:cNvSpPr>
            <p:nvPr/>
          </p:nvSpPr>
          <p:spPr bwMode="auto">
            <a:xfrm>
              <a:off x="3817938" y="2832100"/>
              <a:ext cx="1755775" cy="1754188"/>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es-PE" altLang="es-PE" dirty="0">
                <a:solidFill>
                  <a:schemeClr val="hlink"/>
                </a:solidFill>
                <a:ea typeface="MS PGothic" pitchFamily="34" charset="-128"/>
              </a:endParaRPr>
            </a:p>
          </p:txBody>
        </p:sp>
        <p:pic>
          <p:nvPicPr>
            <p:cNvPr id="19" name="Imagen 2" descr="LOGOSBS-B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9945" y="3357282"/>
              <a:ext cx="1370935" cy="71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28 CuadroTexto"/>
          <p:cNvSpPr txBox="1"/>
          <p:nvPr/>
        </p:nvSpPr>
        <p:spPr>
          <a:xfrm>
            <a:off x="3736236" y="894329"/>
            <a:ext cx="1552942" cy="584775"/>
          </a:xfrm>
          <a:prstGeom prst="rect">
            <a:avLst/>
          </a:prstGeom>
          <a:noFill/>
        </p:spPr>
        <p:txBody>
          <a:bodyPr wrap="square" rtlCol="0">
            <a:spAutoFit/>
          </a:bodyPr>
          <a:lstStyle/>
          <a:p>
            <a:pPr algn="ctr"/>
            <a:r>
              <a:rPr lang="es-PE" sz="3200" b="1" dirty="0" smtClean="0">
                <a:solidFill>
                  <a:srgbClr val="000066"/>
                </a:solidFill>
              </a:rPr>
              <a:t>2014</a:t>
            </a:r>
            <a:endParaRPr lang="es-PE" sz="3200" b="1" dirty="0">
              <a:solidFill>
                <a:srgbClr val="000066"/>
              </a:solidFill>
            </a:endParaRPr>
          </a:p>
        </p:txBody>
      </p:sp>
      <p:pic>
        <p:nvPicPr>
          <p:cNvPr id="18" name="Picture 2" descr="PV.jpg (280×77)">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338"/>
          <a:stretch/>
        </p:blipFill>
        <p:spPr bwMode="auto">
          <a:xfrm>
            <a:off x="258396" y="935491"/>
            <a:ext cx="1810917" cy="5492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g_logo_segurosSURA.png (179×41)">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62" y="1484784"/>
            <a:ext cx="1683578" cy="3856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3521919_orig.png (949×437)">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5422" y="1986823"/>
            <a:ext cx="1244659" cy="5731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original_MAPFRE.JPG (231×136)">
            <a:hlinkClick r:id="rId9" action="ppaction://hlinksldjump"/>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4589" b="36194"/>
          <a:stretch/>
        </p:blipFill>
        <p:spPr bwMode="auto">
          <a:xfrm>
            <a:off x="257671" y="2661856"/>
            <a:ext cx="1906250" cy="4401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a:hlinkClick r:id="rId11" action="ppaction://hlinksldjump"/>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9529"/>
          <a:stretch/>
        </p:blipFill>
        <p:spPr bwMode="auto">
          <a:xfrm>
            <a:off x="275422" y="3207256"/>
            <a:ext cx="1531170" cy="533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descr="rigel_logo.png (350×109)">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2420" y="3823230"/>
            <a:ext cx="1508743" cy="4698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logo.gif (234×79)">
            <a:hlinkClick r:id="rId15"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b="13839"/>
          <a:stretch/>
        </p:blipFill>
        <p:spPr bwMode="auto">
          <a:xfrm>
            <a:off x="357750" y="4372231"/>
            <a:ext cx="1592453" cy="46321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secrex.jpg (300×102)">
            <a:hlinkClick r:id="" action="ppaction://noaction"/>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20272" y="999605"/>
            <a:ext cx="1800363" cy="61212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ardif-Horizontal.jpg (661×198)">
            <a:hlinkClick r:id="" action="ppaction://noaction"/>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408550" y="6074524"/>
            <a:ext cx="1947405" cy="5833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hlinkClick r:id="" action="ppaction://noaction"/>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13852" b="21259"/>
          <a:stretch/>
        </p:blipFill>
        <p:spPr bwMode="auto">
          <a:xfrm>
            <a:off x="7754883" y="1677596"/>
            <a:ext cx="1065752" cy="691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5" descr="la-positiva-seguros-generales.png (200×90)">
            <a:hlinkClick r:id="" action="ppaction://noaction"/>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32960" y="2559969"/>
            <a:ext cx="1282348" cy="5770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logo_isnur.gif (162×123)">
            <a:hlinkClick r:id="" action="ppaction://noaction"/>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t="37826"/>
          <a:stretch/>
        </p:blipFill>
        <p:spPr bwMode="auto">
          <a:xfrm>
            <a:off x="7632960" y="3207256"/>
            <a:ext cx="1228672" cy="58000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ACE_logo.png (233×215)">
            <a:hlinkClick r:id="" action="ppaction://noaction"/>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r="8202"/>
          <a:stretch/>
        </p:blipFill>
        <p:spPr bwMode="auto">
          <a:xfrm>
            <a:off x="7660697" y="5263654"/>
            <a:ext cx="966311" cy="97133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Logo_652051.png (160×160)">
            <a:hlinkClick r:id="" action="ppaction://noaction"/>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33610" y="3821847"/>
            <a:ext cx="1090145" cy="109014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seguros_magallanes.jpg (212×128)">
            <a:hlinkClick r:id="" action="ppaction://noaction"/>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64577" y="1073085"/>
            <a:ext cx="965731" cy="68484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eGruposDMime.cgi (182×30)">
            <a:hlinkClick r:id="rId25" action="ppaction://hlinksldjump"/>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57749" y="5257465"/>
            <a:ext cx="2124255" cy="3501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www.rimac.com/corredores/uploads/images/Nuevo%20logo%20RIMAC.jpg">
            <a:hlinkClick r:id="" action="ppaction://noaction"/>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53386" t="40920" r="5481" b="35022"/>
          <a:stretch/>
        </p:blipFill>
        <p:spPr bwMode="auto">
          <a:xfrm>
            <a:off x="189797" y="5892337"/>
            <a:ext cx="1702420" cy="68529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158562-29_06_2012_16_30_16_702812178.jpg (480×151)">
            <a:hlinkClick r:id="rId28" action="ppaction://hlinksldjump"/>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l="7594" t="18444" b="24253"/>
          <a:stretch/>
        </p:blipFill>
        <p:spPr bwMode="auto">
          <a:xfrm>
            <a:off x="2163921" y="6107941"/>
            <a:ext cx="2524931" cy="49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2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6"/>
          <p:cNvGrpSpPr>
            <a:grpSpLocks/>
          </p:cNvGrpSpPr>
          <p:nvPr/>
        </p:nvGrpSpPr>
        <p:grpSpPr bwMode="auto">
          <a:xfrm>
            <a:off x="244500" y="1341550"/>
            <a:ext cx="8630311" cy="5176748"/>
            <a:chOff x="363" y="836"/>
            <a:chExt cx="5806" cy="3307"/>
          </a:xfrm>
        </p:grpSpPr>
        <p:sp>
          <p:nvSpPr>
            <p:cNvPr id="5" name="Rectangle 127"/>
            <p:cNvSpPr>
              <a:spLocks noChangeArrowheads="1"/>
            </p:cNvSpPr>
            <p:nvPr/>
          </p:nvSpPr>
          <p:spPr bwMode="auto">
            <a:xfrm>
              <a:off x="4389" y="3310"/>
              <a:ext cx="1647" cy="817"/>
            </a:xfrm>
            <a:prstGeom prst="rect">
              <a:avLst/>
            </a:prstGeom>
            <a:gradFill rotWithShape="1">
              <a:gsLst>
                <a:gs pos="0">
                  <a:schemeClr val="bg1"/>
                </a:gs>
                <a:gs pos="100000">
                  <a:srgbClr val="FFF1D9"/>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6" name="Rectangle 128"/>
            <p:cNvSpPr>
              <a:spLocks noChangeArrowheads="1"/>
            </p:cNvSpPr>
            <p:nvPr/>
          </p:nvSpPr>
          <p:spPr bwMode="auto">
            <a:xfrm>
              <a:off x="4389" y="1859"/>
              <a:ext cx="1647" cy="1361"/>
            </a:xfrm>
            <a:prstGeom prst="rect">
              <a:avLst/>
            </a:prstGeom>
            <a:gradFill rotWithShape="1">
              <a:gsLst>
                <a:gs pos="0">
                  <a:schemeClr val="bg1"/>
                </a:gs>
                <a:gs pos="100000">
                  <a:srgbClr val="FFF1D9"/>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7" name="Rectangle 129"/>
            <p:cNvSpPr>
              <a:spLocks noChangeArrowheads="1"/>
            </p:cNvSpPr>
            <p:nvPr/>
          </p:nvSpPr>
          <p:spPr bwMode="auto">
            <a:xfrm>
              <a:off x="4389" y="1042"/>
              <a:ext cx="1647" cy="726"/>
            </a:xfrm>
            <a:prstGeom prst="rect">
              <a:avLst/>
            </a:prstGeom>
            <a:gradFill rotWithShape="1">
              <a:gsLst>
                <a:gs pos="0">
                  <a:schemeClr val="bg1"/>
                </a:gs>
                <a:gs pos="100000">
                  <a:srgbClr val="FFF1D9"/>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9" name="AutoShape 83"/>
            <p:cNvSpPr>
              <a:spLocks noChangeArrowheads="1"/>
            </p:cNvSpPr>
            <p:nvPr/>
          </p:nvSpPr>
          <p:spPr bwMode="auto">
            <a:xfrm>
              <a:off x="363" y="836"/>
              <a:ext cx="5806" cy="177"/>
            </a:xfrm>
            <a:prstGeom prst="homePlate">
              <a:avLst>
                <a:gd name="adj" fmla="val 96253"/>
              </a:avLst>
            </a:prstGeom>
            <a:gradFill>
              <a:gsLst>
                <a:gs pos="0">
                  <a:schemeClr val="accent2"/>
                </a:gs>
                <a:gs pos="100000">
                  <a:srgbClr val="C00000"/>
                </a:gs>
              </a:gsLst>
              <a:path path="circle">
                <a:fillToRect l="100000" t="100000"/>
              </a:path>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0" name="Text Box 90"/>
            <p:cNvSpPr txBox="1">
              <a:spLocks noChangeArrowheads="1"/>
            </p:cNvSpPr>
            <p:nvPr/>
          </p:nvSpPr>
          <p:spPr bwMode="auto">
            <a:xfrm>
              <a:off x="1482" y="877"/>
              <a:ext cx="764" cy="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r>
                <a:rPr lang="en-US" altLang="es-PE" sz="900" dirty="0" smtClean="0">
                  <a:solidFill>
                    <a:schemeClr val="bg1"/>
                  </a:solidFill>
                </a:rPr>
                <a:t> </a:t>
              </a:r>
              <a:r>
                <a:rPr lang="en-US" altLang="es-PE" sz="900" dirty="0" err="1" smtClean="0">
                  <a:solidFill>
                    <a:schemeClr val="bg1"/>
                  </a:solidFill>
                </a:rPr>
                <a:t>Diciembre</a:t>
              </a:r>
              <a:r>
                <a:rPr lang="en-US" altLang="es-PE" sz="900" dirty="0" smtClean="0">
                  <a:solidFill>
                    <a:schemeClr val="bg1"/>
                  </a:solidFill>
                </a:rPr>
                <a:t> 2012</a:t>
              </a:r>
              <a:endParaRPr lang="en-US" altLang="es-PE" sz="900" dirty="0">
                <a:solidFill>
                  <a:schemeClr val="bg1"/>
                </a:solidFill>
              </a:endParaRPr>
            </a:p>
          </p:txBody>
        </p:sp>
        <p:sp>
          <p:nvSpPr>
            <p:cNvPr id="12" name="Text Box 92"/>
            <p:cNvSpPr txBox="1">
              <a:spLocks noChangeArrowheads="1"/>
            </p:cNvSpPr>
            <p:nvPr/>
          </p:nvSpPr>
          <p:spPr bwMode="auto">
            <a:xfrm>
              <a:off x="3220" y="877"/>
              <a:ext cx="612" cy="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r>
                <a:rPr lang="en-US" altLang="es-PE" sz="900" dirty="0" err="1" smtClean="0">
                  <a:solidFill>
                    <a:schemeClr val="bg1"/>
                  </a:solidFill>
                </a:rPr>
                <a:t>Diciembre</a:t>
              </a:r>
              <a:r>
                <a:rPr lang="en-US" altLang="es-PE" sz="900" dirty="0" smtClean="0">
                  <a:solidFill>
                    <a:schemeClr val="bg1"/>
                  </a:solidFill>
                </a:rPr>
                <a:t> 2013</a:t>
              </a:r>
              <a:endParaRPr lang="en-US" altLang="es-PE" sz="900" dirty="0">
                <a:solidFill>
                  <a:schemeClr val="bg1"/>
                </a:solidFill>
              </a:endParaRPr>
            </a:p>
          </p:txBody>
        </p:sp>
        <p:sp>
          <p:nvSpPr>
            <p:cNvPr id="14" name="Text Box 94"/>
            <p:cNvSpPr txBox="1">
              <a:spLocks noChangeArrowheads="1"/>
            </p:cNvSpPr>
            <p:nvPr/>
          </p:nvSpPr>
          <p:spPr bwMode="auto">
            <a:xfrm>
              <a:off x="4766" y="877"/>
              <a:ext cx="893" cy="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r>
                <a:rPr lang="en-US" altLang="es-PE" sz="900" dirty="0" err="1" smtClean="0">
                  <a:solidFill>
                    <a:schemeClr val="bg1"/>
                  </a:solidFill>
                </a:rPr>
                <a:t>Setiembre</a:t>
              </a:r>
              <a:r>
                <a:rPr lang="en-US" altLang="es-PE" sz="900" dirty="0" smtClean="0">
                  <a:solidFill>
                    <a:schemeClr val="bg1"/>
                  </a:solidFill>
                </a:rPr>
                <a:t> 2014 </a:t>
              </a:r>
              <a:endParaRPr lang="en-US" altLang="es-PE" sz="900" dirty="0">
                <a:solidFill>
                  <a:schemeClr val="bg1"/>
                </a:solidFill>
              </a:endParaRPr>
            </a:p>
          </p:txBody>
        </p:sp>
        <p:sp>
          <p:nvSpPr>
            <p:cNvPr id="15" name="AutoShape 256"/>
            <p:cNvSpPr>
              <a:spLocks noChangeArrowheads="1"/>
            </p:cNvSpPr>
            <p:nvPr/>
          </p:nvSpPr>
          <p:spPr bwMode="auto">
            <a:xfrm>
              <a:off x="363" y="1875"/>
              <a:ext cx="680" cy="1372"/>
            </a:xfrm>
            <a:prstGeom prst="rect">
              <a:avLst/>
            </a:prstGeom>
            <a:gradFill flip="none" rotWithShape="1">
              <a:gsLst>
                <a:gs pos="0">
                  <a:srgbClr val="002060"/>
                </a:gs>
                <a:gs pos="100000">
                  <a:schemeClr val="accent1">
                    <a:lumMod val="75000"/>
                  </a:schemeClr>
                </a:gs>
              </a:gsLst>
              <a:lin ang="2700000" scaled="1"/>
              <a:tileRect/>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2" tIns="45712" rIns="45712" bIns="45712" anchor="ctr"/>
            <a:lstStyle>
              <a:lvl1pPr defTabSz="160338">
                <a:defRPr sz="1200" b="1">
                  <a:solidFill>
                    <a:schemeClr val="tx1"/>
                  </a:solidFill>
                  <a:latin typeface="Arial" pitchFamily="34" charset="0"/>
                  <a:cs typeface="Arial" pitchFamily="34" charset="0"/>
                </a:defRPr>
              </a:lvl1pPr>
              <a:lvl2pPr marL="742950" indent="-285750" defTabSz="160338">
                <a:defRPr sz="1200" b="1">
                  <a:solidFill>
                    <a:schemeClr val="tx1"/>
                  </a:solidFill>
                  <a:latin typeface="Arial" pitchFamily="34" charset="0"/>
                  <a:cs typeface="Arial" pitchFamily="34" charset="0"/>
                </a:defRPr>
              </a:lvl2pPr>
              <a:lvl3pPr marL="1143000" indent="-228600" defTabSz="160338">
                <a:defRPr sz="1200" b="1">
                  <a:solidFill>
                    <a:schemeClr val="tx1"/>
                  </a:solidFill>
                  <a:latin typeface="Arial" pitchFamily="34" charset="0"/>
                  <a:cs typeface="Arial" pitchFamily="34" charset="0"/>
                </a:defRPr>
              </a:lvl3pPr>
              <a:lvl4pPr marL="1600200" indent="-228600" defTabSz="160338">
                <a:defRPr sz="1200" b="1">
                  <a:solidFill>
                    <a:schemeClr val="tx1"/>
                  </a:solidFill>
                  <a:latin typeface="Arial" pitchFamily="34" charset="0"/>
                  <a:cs typeface="Arial" pitchFamily="34" charset="0"/>
                </a:defRPr>
              </a:lvl4pPr>
              <a:lvl5pPr marL="2057400" indent="-228600" defTabSz="160338">
                <a:defRPr sz="1200" b="1">
                  <a:solidFill>
                    <a:schemeClr val="tx1"/>
                  </a:solidFill>
                  <a:latin typeface="Arial" pitchFamily="34" charset="0"/>
                  <a:cs typeface="Arial" pitchFamily="34" charset="0"/>
                </a:defRPr>
              </a:lvl5pPr>
              <a:lvl6pPr marL="25146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spcBef>
                  <a:spcPct val="25000"/>
                </a:spcBef>
                <a:spcAft>
                  <a:spcPct val="25000"/>
                </a:spcAft>
                <a:buClr>
                  <a:srgbClr val="003868"/>
                </a:buClr>
              </a:pPr>
              <a:r>
                <a:rPr lang="en-US" altLang="ja-JP" sz="1100" dirty="0" smtClean="0">
                  <a:solidFill>
                    <a:schemeClr val="bg1"/>
                  </a:solidFill>
                  <a:latin typeface="Credit Suisse Type Light"/>
                  <a:ea typeface="MS PGothic" pitchFamily="34" charset="-128"/>
                </a:rPr>
                <a:t>Indicadores</a:t>
              </a:r>
              <a:endParaRPr lang="en-US" altLang="ja-JP" sz="1100" dirty="0">
                <a:solidFill>
                  <a:schemeClr val="bg1"/>
                </a:solidFill>
                <a:latin typeface="Credit Suisse Type Light"/>
                <a:ea typeface="MS PGothic" pitchFamily="34" charset="-128"/>
              </a:endParaRPr>
            </a:p>
          </p:txBody>
        </p:sp>
        <p:sp>
          <p:nvSpPr>
            <p:cNvPr id="16" name="AutoShape 256"/>
            <p:cNvSpPr>
              <a:spLocks noChangeArrowheads="1"/>
            </p:cNvSpPr>
            <p:nvPr/>
          </p:nvSpPr>
          <p:spPr bwMode="auto">
            <a:xfrm>
              <a:off x="363" y="3326"/>
              <a:ext cx="680" cy="817"/>
            </a:xfrm>
            <a:prstGeom prst="rect">
              <a:avLst/>
            </a:prstGeom>
            <a:gradFill flip="none" rotWithShape="1">
              <a:gsLst>
                <a:gs pos="0">
                  <a:srgbClr val="002060"/>
                </a:gs>
                <a:gs pos="100000">
                  <a:schemeClr val="accent1">
                    <a:lumMod val="75000"/>
                  </a:schemeClr>
                </a:gs>
              </a:gsLst>
              <a:lin ang="2700000" scaled="1"/>
              <a:tileRect/>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2" tIns="45712" rIns="45712" bIns="45712" anchor="ctr"/>
            <a:lstStyle>
              <a:lvl1pPr defTabSz="160338">
                <a:defRPr sz="1200" b="1">
                  <a:solidFill>
                    <a:schemeClr val="tx1"/>
                  </a:solidFill>
                  <a:latin typeface="Arial" pitchFamily="34" charset="0"/>
                  <a:cs typeface="Arial" pitchFamily="34" charset="0"/>
                </a:defRPr>
              </a:lvl1pPr>
              <a:lvl2pPr marL="742950" indent="-285750" defTabSz="160338">
                <a:defRPr sz="1200" b="1">
                  <a:solidFill>
                    <a:schemeClr val="tx1"/>
                  </a:solidFill>
                  <a:latin typeface="Arial" pitchFamily="34" charset="0"/>
                  <a:cs typeface="Arial" pitchFamily="34" charset="0"/>
                </a:defRPr>
              </a:lvl2pPr>
              <a:lvl3pPr marL="1143000" indent="-228600" defTabSz="160338">
                <a:defRPr sz="1200" b="1">
                  <a:solidFill>
                    <a:schemeClr val="tx1"/>
                  </a:solidFill>
                  <a:latin typeface="Arial" pitchFamily="34" charset="0"/>
                  <a:cs typeface="Arial" pitchFamily="34" charset="0"/>
                </a:defRPr>
              </a:lvl3pPr>
              <a:lvl4pPr marL="1600200" indent="-228600" defTabSz="160338">
                <a:defRPr sz="1200" b="1">
                  <a:solidFill>
                    <a:schemeClr val="tx1"/>
                  </a:solidFill>
                  <a:latin typeface="Arial" pitchFamily="34" charset="0"/>
                  <a:cs typeface="Arial" pitchFamily="34" charset="0"/>
                </a:defRPr>
              </a:lvl4pPr>
              <a:lvl5pPr marL="2057400" indent="-228600" defTabSz="160338">
                <a:defRPr sz="1200" b="1">
                  <a:solidFill>
                    <a:schemeClr val="tx1"/>
                  </a:solidFill>
                  <a:latin typeface="Arial" pitchFamily="34" charset="0"/>
                  <a:cs typeface="Arial" pitchFamily="34" charset="0"/>
                </a:defRPr>
              </a:lvl5pPr>
              <a:lvl6pPr marL="25146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spcBef>
                  <a:spcPct val="25000"/>
                </a:spcBef>
                <a:spcAft>
                  <a:spcPct val="25000"/>
                </a:spcAft>
                <a:buClr>
                  <a:srgbClr val="003868"/>
                </a:buClr>
              </a:pPr>
              <a:r>
                <a:rPr lang="en-US" altLang="ja-JP" sz="1100" dirty="0" smtClean="0">
                  <a:solidFill>
                    <a:schemeClr val="bg1"/>
                  </a:solidFill>
                  <a:latin typeface="Credit Suisse Type Light"/>
                  <a:ea typeface="MS PGothic" pitchFamily="34" charset="-128"/>
                </a:rPr>
                <a:t>Datos del Sector</a:t>
              </a:r>
              <a:endParaRPr lang="en-US" altLang="ja-JP" sz="1100" dirty="0">
                <a:solidFill>
                  <a:schemeClr val="bg1"/>
                </a:solidFill>
                <a:latin typeface="Credit Suisse Type Light"/>
                <a:ea typeface="MS PGothic" pitchFamily="34" charset="-128"/>
              </a:endParaRPr>
            </a:p>
          </p:txBody>
        </p:sp>
        <p:sp>
          <p:nvSpPr>
            <p:cNvPr id="17" name="AutoShape 256"/>
            <p:cNvSpPr>
              <a:spLocks noChangeArrowheads="1"/>
            </p:cNvSpPr>
            <p:nvPr/>
          </p:nvSpPr>
          <p:spPr bwMode="auto">
            <a:xfrm>
              <a:off x="363" y="1058"/>
              <a:ext cx="680" cy="731"/>
            </a:xfrm>
            <a:prstGeom prst="rect">
              <a:avLst/>
            </a:prstGeom>
            <a:gradFill flip="none" rotWithShape="1">
              <a:gsLst>
                <a:gs pos="0">
                  <a:srgbClr val="002060"/>
                </a:gs>
                <a:gs pos="100000">
                  <a:schemeClr val="accent1">
                    <a:lumMod val="75000"/>
                  </a:schemeClr>
                </a:gs>
              </a:gsLst>
              <a:lin ang="2700000" scaled="1"/>
              <a:tileRect/>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2" tIns="45712" rIns="45712" bIns="45712" anchor="ctr"/>
            <a:lstStyle>
              <a:lvl1pPr defTabSz="160338">
                <a:defRPr sz="1200" b="1">
                  <a:solidFill>
                    <a:schemeClr val="tx1"/>
                  </a:solidFill>
                  <a:latin typeface="Arial" pitchFamily="34" charset="0"/>
                  <a:cs typeface="Arial" pitchFamily="34" charset="0"/>
                </a:defRPr>
              </a:lvl1pPr>
              <a:lvl2pPr marL="742950" indent="-285750" defTabSz="160338">
                <a:defRPr sz="1200" b="1">
                  <a:solidFill>
                    <a:schemeClr val="tx1"/>
                  </a:solidFill>
                  <a:latin typeface="Arial" pitchFamily="34" charset="0"/>
                  <a:cs typeface="Arial" pitchFamily="34" charset="0"/>
                </a:defRPr>
              </a:lvl2pPr>
              <a:lvl3pPr marL="1143000" indent="-228600" defTabSz="160338">
                <a:defRPr sz="1200" b="1">
                  <a:solidFill>
                    <a:schemeClr val="tx1"/>
                  </a:solidFill>
                  <a:latin typeface="Arial" pitchFamily="34" charset="0"/>
                  <a:cs typeface="Arial" pitchFamily="34" charset="0"/>
                </a:defRPr>
              </a:lvl3pPr>
              <a:lvl4pPr marL="1600200" indent="-228600" defTabSz="160338">
                <a:defRPr sz="1200" b="1">
                  <a:solidFill>
                    <a:schemeClr val="tx1"/>
                  </a:solidFill>
                  <a:latin typeface="Arial" pitchFamily="34" charset="0"/>
                  <a:cs typeface="Arial" pitchFamily="34" charset="0"/>
                </a:defRPr>
              </a:lvl4pPr>
              <a:lvl5pPr marL="2057400" indent="-228600" defTabSz="160338">
                <a:defRPr sz="1200" b="1">
                  <a:solidFill>
                    <a:schemeClr val="tx1"/>
                  </a:solidFill>
                  <a:latin typeface="Arial" pitchFamily="34" charset="0"/>
                  <a:cs typeface="Arial" pitchFamily="34" charset="0"/>
                </a:defRPr>
              </a:lvl5pPr>
              <a:lvl6pPr marL="25146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160338"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spcBef>
                  <a:spcPct val="25000"/>
                </a:spcBef>
                <a:spcAft>
                  <a:spcPct val="25000"/>
                </a:spcAft>
                <a:buClr>
                  <a:srgbClr val="003868"/>
                </a:buClr>
              </a:pPr>
              <a:r>
                <a:rPr lang="en-US" altLang="ja-JP" sz="1100" dirty="0" err="1" smtClean="0">
                  <a:solidFill>
                    <a:schemeClr val="bg1"/>
                  </a:solidFill>
                  <a:latin typeface="Credit Suisse Type Light"/>
                  <a:ea typeface="MS PGothic" pitchFamily="34" charset="-128"/>
                </a:rPr>
                <a:t>Principales</a:t>
              </a:r>
              <a:r>
                <a:rPr lang="en-US" altLang="ja-JP" sz="1100" dirty="0" smtClean="0">
                  <a:solidFill>
                    <a:schemeClr val="bg1"/>
                  </a:solidFill>
                  <a:latin typeface="Credit Suisse Type Light"/>
                  <a:ea typeface="MS PGothic" pitchFamily="34" charset="-128"/>
                </a:rPr>
                <a:t> </a:t>
              </a:r>
              <a:r>
                <a:rPr lang="en-US" altLang="ja-JP" sz="1100" dirty="0" err="1" smtClean="0">
                  <a:solidFill>
                    <a:schemeClr val="bg1"/>
                  </a:solidFill>
                  <a:latin typeface="Credit Suisse Type Light"/>
                  <a:ea typeface="MS PGothic" pitchFamily="34" charset="-128"/>
                </a:rPr>
                <a:t>Cifras</a:t>
              </a:r>
              <a:r>
                <a:rPr lang="en-US" altLang="ja-JP" sz="1100" dirty="0" smtClean="0">
                  <a:solidFill>
                    <a:schemeClr val="bg1"/>
                  </a:solidFill>
                  <a:latin typeface="Credit Suisse Type Light"/>
                  <a:ea typeface="MS PGothic" pitchFamily="34" charset="-128"/>
                </a:rPr>
                <a:t> </a:t>
              </a:r>
            </a:p>
            <a:p>
              <a:pPr eaLnBrk="1" hangingPunct="1">
                <a:spcBef>
                  <a:spcPct val="25000"/>
                </a:spcBef>
                <a:spcAft>
                  <a:spcPct val="25000"/>
                </a:spcAft>
                <a:buClr>
                  <a:srgbClr val="003868"/>
                </a:buClr>
              </a:pPr>
              <a:r>
                <a:rPr lang="en-US" altLang="ja-JP" sz="1000" dirty="0" smtClean="0">
                  <a:solidFill>
                    <a:schemeClr val="bg1"/>
                  </a:solidFill>
                  <a:latin typeface="Credit Suisse Type Light"/>
                  <a:ea typeface="MS PGothic" pitchFamily="34" charset="-128"/>
                </a:rPr>
                <a:t>(</a:t>
              </a:r>
              <a:r>
                <a:rPr lang="en-US" altLang="ja-JP" sz="1000" dirty="0" err="1" smtClean="0">
                  <a:solidFill>
                    <a:schemeClr val="bg1"/>
                  </a:solidFill>
                  <a:latin typeface="Credit Suisse Type Light"/>
                  <a:ea typeface="MS PGothic" pitchFamily="34" charset="-128"/>
                </a:rPr>
                <a:t>En</a:t>
              </a:r>
              <a:r>
                <a:rPr lang="en-US" altLang="ja-JP" sz="1000" dirty="0" smtClean="0">
                  <a:solidFill>
                    <a:schemeClr val="bg1"/>
                  </a:solidFill>
                  <a:latin typeface="Credit Suisse Type Light"/>
                  <a:ea typeface="MS PGothic" pitchFamily="34" charset="-128"/>
                </a:rPr>
                <a:t> USD)</a:t>
              </a:r>
              <a:endParaRPr lang="en-US" altLang="ja-JP" sz="1000" dirty="0">
                <a:solidFill>
                  <a:schemeClr val="bg1"/>
                </a:solidFill>
                <a:latin typeface="Credit Suisse Type Light"/>
                <a:ea typeface="MS PGothic" pitchFamily="34" charset="-128"/>
              </a:endParaRPr>
            </a:p>
          </p:txBody>
        </p:sp>
        <p:sp>
          <p:nvSpPr>
            <p:cNvPr id="18" name="Line 98"/>
            <p:cNvSpPr>
              <a:spLocks noChangeShapeType="1"/>
            </p:cNvSpPr>
            <p:nvPr/>
          </p:nvSpPr>
          <p:spPr bwMode="auto">
            <a:xfrm>
              <a:off x="363" y="1831"/>
              <a:ext cx="5806"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sp>
          <p:nvSpPr>
            <p:cNvPr id="19" name="Line 99"/>
            <p:cNvSpPr>
              <a:spLocks noChangeShapeType="1"/>
            </p:cNvSpPr>
            <p:nvPr/>
          </p:nvSpPr>
          <p:spPr bwMode="auto">
            <a:xfrm>
              <a:off x="363" y="3286"/>
              <a:ext cx="5806"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sp>
          <p:nvSpPr>
            <p:cNvPr id="25" name="Rectangle 106"/>
            <p:cNvSpPr>
              <a:spLocks noChangeArrowheads="1"/>
            </p:cNvSpPr>
            <p:nvPr/>
          </p:nvSpPr>
          <p:spPr bwMode="auto">
            <a:xfrm>
              <a:off x="1082" y="3314"/>
              <a:ext cx="1563" cy="817"/>
            </a:xfrm>
            <a:prstGeom prst="rect">
              <a:avLst/>
            </a:prstGeom>
            <a:gradFill rotWithShape="1">
              <a:gsLst>
                <a:gs pos="0">
                  <a:schemeClr val="bg1"/>
                </a:gs>
                <a:gs pos="100000">
                  <a:srgbClr val="FFF1D9"/>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26" name="Rectangle 107"/>
            <p:cNvSpPr>
              <a:spLocks noChangeArrowheads="1"/>
            </p:cNvSpPr>
            <p:nvPr/>
          </p:nvSpPr>
          <p:spPr bwMode="auto">
            <a:xfrm>
              <a:off x="1082" y="1863"/>
              <a:ext cx="1563" cy="1361"/>
            </a:xfrm>
            <a:prstGeom prst="rect">
              <a:avLst/>
            </a:prstGeom>
            <a:gradFill rotWithShape="1">
              <a:gsLst>
                <a:gs pos="0">
                  <a:schemeClr val="bg1"/>
                </a:gs>
                <a:gs pos="100000">
                  <a:srgbClr val="FFF1D9"/>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27" name="Rectangle 108"/>
            <p:cNvSpPr>
              <a:spLocks noChangeArrowheads="1"/>
            </p:cNvSpPr>
            <p:nvPr/>
          </p:nvSpPr>
          <p:spPr bwMode="auto">
            <a:xfrm>
              <a:off x="1082" y="1046"/>
              <a:ext cx="1563" cy="726"/>
            </a:xfrm>
            <a:prstGeom prst="rect">
              <a:avLst/>
            </a:prstGeom>
            <a:gradFill rotWithShape="1">
              <a:gsLst>
                <a:gs pos="0">
                  <a:schemeClr val="bg1"/>
                </a:gs>
                <a:gs pos="100000">
                  <a:srgbClr val="FFF1D9"/>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28" name="Rectangle 109"/>
            <p:cNvSpPr>
              <a:spLocks noChangeArrowheads="1"/>
            </p:cNvSpPr>
            <p:nvPr/>
          </p:nvSpPr>
          <p:spPr bwMode="auto">
            <a:xfrm>
              <a:off x="2707" y="3321"/>
              <a:ext cx="1642" cy="817"/>
            </a:xfrm>
            <a:prstGeom prst="rect">
              <a:avLst/>
            </a:prstGeom>
            <a:gradFill rotWithShape="1">
              <a:gsLst>
                <a:gs pos="0">
                  <a:schemeClr val="bg1"/>
                </a:gs>
                <a:gs pos="100000">
                  <a:schemeClr val="bg2"/>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29" name="Rectangle 110"/>
            <p:cNvSpPr>
              <a:spLocks noChangeArrowheads="1"/>
            </p:cNvSpPr>
            <p:nvPr/>
          </p:nvSpPr>
          <p:spPr bwMode="auto">
            <a:xfrm>
              <a:off x="2707" y="1870"/>
              <a:ext cx="1642" cy="1361"/>
            </a:xfrm>
            <a:prstGeom prst="rect">
              <a:avLst/>
            </a:prstGeom>
            <a:gradFill rotWithShape="1">
              <a:gsLst>
                <a:gs pos="0">
                  <a:schemeClr val="bg1"/>
                </a:gs>
                <a:gs pos="100000">
                  <a:schemeClr val="bg2"/>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0" name="Rectangle 111"/>
            <p:cNvSpPr>
              <a:spLocks noChangeArrowheads="1"/>
            </p:cNvSpPr>
            <p:nvPr/>
          </p:nvSpPr>
          <p:spPr bwMode="auto">
            <a:xfrm>
              <a:off x="2707" y="1053"/>
              <a:ext cx="1642" cy="726"/>
            </a:xfrm>
            <a:prstGeom prst="rect">
              <a:avLst/>
            </a:prstGeom>
            <a:gradFill rotWithShape="1">
              <a:gsLst>
                <a:gs pos="0">
                  <a:schemeClr val="bg1"/>
                </a:gs>
                <a:gs pos="100000">
                  <a:schemeClr val="bg2"/>
                </a:gs>
              </a:gsLst>
              <a:lin ang="5400000" scaled="1"/>
            </a:gra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9" name="Text Box 123"/>
            <p:cNvSpPr txBox="1">
              <a:spLocks noChangeArrowheads="1"/>
            </p:cNvSpPr>
            <p:nvPr/>
          </p:nvSpPr>
          <p:spPr bwMode="auto">
            <a:xfrm>
              <a:off x="2935" y="1109"/>
              <a:ext cx="969" cy="2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err="1" smtClean="0"/>
                <a:t>Primas</a:t>
              </a:r>
              <a:r>
                <a:rPr lang="en-US" altLang="es-PE" dirty="0" smtClean="0"/>
                <a:t>: </a:t>
              </a:r>
              <a:r>
                <a:rPr lang="en-US" altLang="es-PE" b="0" dirty="0" smtClean="0"/>
                <a:t>3.2 MM</a:t>
              </a:r>
            </a:p>
            <a:p>
              <a:r>
                <a:rPr lang="en-US" altLang="es-PE" dirty="0" err="1" smtClean="0"/>
                <a:t>Siniestros</a:t>
              </a:r>
              <a:r>
                <a:rPr lang="en-US" altLang="es-PE" dirty="0" smtClean="0"/>
                <a:t>: </a:t>
              </a:r>
              <a:r>
                <a:rPr lang="en-US" altLang="es-PE" b="0" dirty="0" smtClean="0"/>
                <a:t>1.5 MM</a:t>
              </a:r>
              <a:endParaRPr lang="en-US" altLang="es-PE" b="0" dirty="0"/>
            </a:p>
          </p:txBody>
        </p:sp>
        <p:sp>
          <p:nvSpPr>
            <p:cNvPr id="40" name="Oval 124"/>
            <p:cNvSpPr>
              <a:spLocks noChangeArrowheads="1"/>
            </p:cNvSpPr>
            <p:nvPr/>
          </p:nvSpPr>
          <p:spPr bwMode="auto">
            <a:xfrm>
              <a:off x="2824" y="1102"/>
              <a:ext cx="91" cy="9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41" name="Text Box 125"/>
            <p:cNvSpPr txBox="1">
              <a:spLocks noChangeArrowheads="1"/>
            </p:cNvSpPr>
            <p:nvPr/>
          </p:nvSpPr>
          <p:spPr bwMode="auto">
            <a:xfrm>
              <a:off x="4599" y="1109"/>
              <a:ext cx="973" cy="2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smtClean="0"/>
                <a:t>Primas: </a:t>
              </a:r>
              <a:r>
                <a:rPr lang="en-US" altLang="es-PE" b="0" dirty="0" smtClean="0"/>
                <a:t>3.4 MM</a:t>
              </a:r>
            </a:p>
            <a:p>
              <a:r>
                <a:rPr lang="en-US" altLang="es-PE" dirty="0"/>
                <a:t>Siniestros: </a:t>
              </a:r>
              <a:r>
                <a:rPr lang="en-US" altLang="es-PE" b="0" dirty="0" smtClean="0"/>
                <a:t>1.5 MM</a:t>
              </a:r>
              <a:endParaRPr lang="en-US" altLang="es-PE" b="0" dirty="0"/>
            </a:p>
          </p:txBody>
        </p:sp>
        <p:sp>
          <p:nvSpPr>
            <p:cNvPr id="42" name="Oval 126"/>
            <p:cNvSpPr>
              <a:spLocks noChangeArrowheads="1"/>
            </p:cNvSpPr>
            <p:nvPr/>
          </p:nvSpPr>
          <p:spPr bwMode="auto">
            <a:xfrm>
              <a:off x="4488" y="1102"/>
              <a:ext cx="91" cy="9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sp>
        <p:nvSpPr>
          <p:cNvPr id="84" name="Text Box 174"/>
          <p:cNvSpPr txBox="1">
            <a:spLocks noChangeArrowheads="1"/>
          </p:cNvSpPr>
          <p:nvPr/>
        </p:nvSpPr>
        <p:spPr bwMode="auto">
          <a:xfrm>
            <a:off x="1604599" y="1769684"/>
            <a:ext cx="146861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err="1"/>
              <a:t>Primas</a:t>
            </a:r>
            <a:r>
              <a:rPr lang="en-US" altLang="es-PE" dirty="0"/>
              <a:t>: </a:t>
            </a:r>
            <a:r>
              <a:rPr lang="en-US" altLang="es-PE" b="0" dirty="0"/>
              <a:t>3.1 MM</a:t>
            </a:r>
          </a:p>
          <a:p>
            <a:r>
              <a:rPr lang="en-US" altLang="es-PE" dirty="0" err="1"/>
              <a:t>Siniestros</a:t>
            </a:r>
            <a:r>
              <a:rPr lang="en-US" altLang="es-PE" dirty="0"/>
              <a:t>: </a:t>
            </a:r>
            <a:r>
              <a:rPr lang="en-US" altLang="es-PE" b="0" dirty="0"/>
              <a:t>1.4 MM</a:t>
            </a:r>
          </a:p>
        </p:txBody>
      </p:sp>
      <p:sp>
        <p:nvSpPr>
          <p:cNvPr id="85" name="Oval 175"/>
          <p:cNvSpPr>
            <a:spLocks noChangeArrowheads="1"/>
          </p:cNvSpPr>
          <p:nvPr/>
        </p:nvSpPr>
        <p:spPr bwMode="auto">
          <a:xfrm>
            <a:off x="1439604" y="1758726"/>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86" name="Text Box 174"/>
          <p:cNvSpPr txBox="1">
            <a:spLocks noChangeArrowheads="1"/>
          </p:cNvSpPr>
          <p:nvPr/>
        </p:nvSpPr>
        <p:spPr bwMode="auto">
          <a:xfrm>
            <a:off x="1574871" y="2319136"/>
            <a:ext cx="146861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err="1"/>
              <a:t>Activos</a:t>
            </a:r>
            <a:r>
              <a:rPr lang="en-US" altLang="es-PE" sz="1100" dirty="0"/>
              <a:t>: </a:t>
            </a:r>
            <a:r>
              <a:rPr lang="en-US" altLang="es-PE" sz="1100" b="0" dirty="0"/>
              <a:t>8.7 MM</a:t>
            </a:r>
          </a:p>
          <a:p>
            <a:r>
              <a:rPr lang="en-US" altLang="es-PE" sz="1100" dirty="0" err="1"/>
              <a:t>Inversiones</a:t>
            </a:r>
            <a:r>
              <a:rPr lang="en-US" altLang="es-PE" sz="1100" dirty="0"/>
              <a:t>: </a:t>
            </a:r>
            <a:r>
              <a:rPr lang="en-US" altLang="es-PE" sz="1100" b="0" dirty="0"/>
              <a:t>6.6 MM</a:t>
            </a:r>
          </a:p>
        </p:txBody>
      </p:sp>
      <p:sp>
        <p:nvSpPr>
          <p:cNvPr id="87" name="Oval 175"/>
          <p:cNvSpPr>
            <a:spLocks noChangeArrowheads="1"/>
          </p:cNvSpPr>
          <p:nvPr/>
        </p:nvSpPr>
        <p:spPr bwMode="auto">
          <a:xfrm>
            <a:off x="1409876" y="2308178"/>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88" name="Text Box 174"/>
          <p:cNvSpPr txBox="1">
            <a:spLocks noChangeArrowheads="1"/>
          </p:cNvSpPr>
          <p:nvPr/>
        </p:nvSpPr>
        <p:spPr bwMode="auto">
          <a:xfrm>
            <a:off x="1574871" y="3153101"/>
            <a:ext cx="146861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ROE: </a:t>
            </a:r>
            <a:r>
              <a:rPr lang="en-US" altLang="es-PE" sz="1100" b="0" dirty="0"/>
              <a:t>16.0%</a:t>
            </a:r>
          </a:p>
          <a:p>
            <a:r>
              <a:rPr lang="en-US" altLang="es-PE" sz="1100" dirty="0"/>
              <a:t>ROA</a:t>
            </a:r>
            <a:r>
              <a:rPr lang="en-US" altLang="es-PE" sz="1100" b="0" dirty="0"/>
              <a:t>: 3.2%</a:t>
            </a:r>
          </a:p>
        </p:txBody>
      </p:sp>
      <p:sp>
        <p:nvSpPr>
          <p:cNvPr id="89" name="Oval 175"/>
          <p:cNvSpPr>
            <a:spLocks noChangeArrowheads="1"/>
          </p:cNvSpPr>
          <p:nvPr/>
        </p:nvSpPr>
        <p:spPr bwMode="auto">
          <a:xfrm>
            <a:off x="1409876" y="3142143"/>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90" name="Text Box 174"/>
          <p:cNvSpPr txBox="1">
            <a:spLocks noChangeArrowheads="1"/>
          </p:cNvSpPr>
          <p:nvPr/>
        </p:nvSpPr>
        <p:spPr bwMode="auto">
          <a:xfrm>
            <a:off x="1574871" y="3960194"/>
            <a:ext cx="1468610"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err="1"/>
              <a:t>Indice</a:t>
            </a:r>
            <a:r>
              <a:rPr lang="en-US" altLang="es-PE" sz="1100" dirty="0"/>
              <a:t> </a:t>
            </a:r>
            <a:r>
              <a:rPr lang="en-US" altLang="es-PE" sz="1100" dirty="0" err="1"/>
              <a:t>Combinado</a:t>
            </a:r>
            <a:r>
              <a:rPr lang="en-US" altLang="es-PE" sz="1100" dirty="0"/>
              <a:t>:</a:t>
            </a:r>
          </a:p>
          <a:p>
            <a:r>
              <a:rPr lang="en-US" altLang="es-PE" sz="1100" b="0" dirty="0" smtClean="0"/>
              <a:t>75.9</a:t>
            </a:r>
            <a:endParaRPr lang="en-US" altLang="es-PE" sz="1100" b="0" dirty="0"/>
          </a:p>
        </p:txBody>
      </p:sp>
      <p:sp>
        <p:nvSpPr>
          <p:cNvPr id="91" name="Oval 175"/>
          <p:cNvSpPr>
            <a:spLocks noChangeArrowheads="1"/>
          </p:cNvSpPr>
          <p:nvPr/>
        </p:nvSpPr>
        <p:spPr bwMode="auto">
          <a:xfrm>
            <a:off x="1409876" y="3949236"/>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92" name="Text Box 174"/>
          <p:cNvSpPr txBox="1">
            <a:spLocks noChangeArrowheads="1"/>
          </p:cNvSpPr>
          <p:nvPr/>
        </p:nvSpPr>
        <p:spPr bwMode="auto">
          <a:xfrm>
            <a:off x="1574870" y="4637583"/>
            <a:ext cx="1917009"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err="1"/>
              <a:t>Indice</a:t>
            </a:r>
            <a:r>
              <a:rPr lang="en-US" altLang="es-PE" sz="1100" dirty="0"/>
              <a:t> de </a:t>
            </a:r>
            <a:r>
              <a:rPr lang="en-US" altLang="es-PE" sz="1100" dirty="0" err="1"/>
              <a:t>Solvencia</a:t>
            </a:r>
            <a:r>
              <a:rPr lang="en-US" altLang="es-PE" sz="1100" dirty="0"/>
              <a:t>: </a:t>
            </a:r>
            <a:r>
              <a:rPr lang="en-US" altLang="es-PE" sz="1100" dirty="0" smtClean="0"/>
              <a:t>1.29</a:t>
            </a:r>
            <a:endParaRPr lang="en-US" altLang="es-PE" sz="1100" dirty="0"/>
          </a:p>
          <a:p>
            <a:r>
              <a:rPr lang="en-US" altLang="es-PE" sz="1100" dirty="0" err="1"/>
              <a:t>Indice</a:t>
            </a:r>
            <a:r>
              <a:rPr lang="en-US" altLang="es-PE" sz="1100" dirty="0"/>
              <a:t> de </a:t>
            </a:r>
            <a:r>
              <a:rPr lang="en-US" altLang="es-PE" sz="1100" dirty="0" err="1"/>
              <a:t>Cobertura</a:t>
            </a:r>
            <a:r>
              <a:rPr lang="en-US" altLang="es-PE" sz="1100" dirty="0"/>
              <a:t>: 1.09</a:t>
            </a:r>
          </a:p>
        </p:txBody>
      </p:sp>
      <p:sp>
        <p:nvSpPr>
          <p:cNvPr id="93" name="Oval 175"/>
          <p:cNvSpPr>
            <a:spLocks noChangeArrowheads="1"/>
          </p:cNvSpPr>
          <p:nvPr/>
        </p:nvSpPr>
        <p:spPr bwMode="auto">
          <a:xfrm>
            <a:off x="1409876" y="4626625"/>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94" name="Text Box 174"/>
          <p:cNvSpPr txBox="1">
            <a:spLocks noChangeArrowheads="1"/>
          </p:cNvSpPr>
          <p:nvPr/>
        </p:nvSpPr>
        <p:spPr bwMode="auto">
          <a:xfrm>
            <a:off x="1574871" y="5386131"/>
            <a:ext cx="1468610" cy="5078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N° Emp. </a:t>
            </a:r>
            <a:r>
              <a:rPr lang="en-US" altLang="es-PE" sz="1100" dirty="0" err="1"/>
              <a:t>R.Vida</a:t>
            </a:r>
            <a:r>
              <a:rPr lang="en-US" altLang="es-PE" sz="1100" dirty="0"/>
              <a:t>: 5</a:t>
            </a:r>
          </a:p>
          <a:p>
            <a:r>
              <a:rPr lang="en-US" altLang="es-PE" sz="1100" dirty="0"/>
              <a:t>N° Emp. </a:t>
            </a:r>
            <a:r>
              <a:rPr lang="en-US" altLang="es-PE" sz="1100" dirty="0" err="1"/>
              <a:t>R.Gral</a:t>
            </a:r>
            <a:r>
              <a:rPr lang="en-US" altLang="es-PE" sz="1100" dirty="0"/>
              <a:t>: 5</a:t>
            </a:r>
          </a:p>
          <a:p>
            <a:r>
              <a:rPr lang="en-US" altLang="es-PE" sz="1100" dirty="0"/>
              <a:t>N° Emp. </a:t>
            </a:r>
            <a:r>
              <a:rPr lang="en-US" altLang="es-PE" sz="1100" dirty="0" err="1"/>
              <a:t>Mixtas</a:t>
            </a:r>
            <a:r>
              <a:rPr lang="en-US" altLang="es-PE" sz="1100" dirty="0"/>
              <a:t>: 4</a:t>
            </a:r>
          </a:p>
        </p:txBody>
      </p:sp>
      <p:sp>
        <p:nvSpPr>
          <p:cNvPr id="95" name="Oval 175"/>
          <p:cNvSpPr>
            <a:spLocks noChangeArrowheads="1"/>
          </p:cNvSpPr>
          <p:nvPr/>
        </p:nvSpPr>
        <p:spPr bwMode="auto">
          <a:xfrm>
            <a:off x="1409876" y="5375173"/>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96" name="Text Box 174"/>
          <p:cNvSpPr txBox="1">
            <a:spLocks noChangeArrowheads="1"/>
          </p:cNvSpPr>
          <p:nvPr/>
        </p:nvSpPr>
        <p:spPr bwMode="auto">
          <a:xfrm>
            <a:off x="1574870" y="6010328"/>
            <a:ext cx="2061701"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b="0" dirty="0"/>
              <a:t>Nueva Ley de </a:t>
            </a:r>
            <a:r>
              <a:rPr lang="en-US" altLang="es-PE" sz="1100" b="0" dirty="0" err="1"/>
              <a:t>Contrato</a:t>
            </a:r>
            <a:r>
              <a:rPr lang="en-US" altLang="es-PE" sz="1100" b="0" dirty="0"/>
              <a:t> de </a:t>
            </a:r>
            <a:r>
              <a:rPr lang="en-US" altLang="es-PE" sz="1100" b="0" dirty="0" err="1"/>
              <a:t>Seguros</a:t>
            </a:r>
            <a:r>
              <a:rPr lang="en-US" altLang="es-PE" sz="1100" b="0" dirty="0"/>
              <a:t> y </a:t>
            </a:r>
            <a:r>
              <a:rPr lang="en-US" altLang="es-PE" sz="1100" b="0" dirty="0" err="1"/>
              <a:t>Reforma</a:t>
            </a:r>
            <a:r>
              <a:rPr lang="en-US" altLang="es-PE" sz="1100" b="0" dirty="0"/>
              <a:t> del SPP</a:t>
            </a:r>
          </a:p>
        </p:txBody>
      </p:sp>
      <p:sp>
        <p:nvSpPr>
          <p:cNvPr id="97" name="Oval 175"/>
          <p:cNvSpPr>
            <a:spLocks noChangeArrowheads="1"/>
          </p:cNvSpPr>
          <p:nvPr/>
        </p:nvSpPr>
        <p:spPr bwMode="auto">
          <a:xfrm>
            <a:off x="1409876" y="5999370"/>
            <a:ext cx="135267" cy="142451"/>
          </a:xfrm>
          <a:prstGeom prst="ellipse">
            <a:avLst/>
          </a:prstGeom>
          <a:solidFill>
            <a:srgbClr val="A5A6A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98" name="Text Box 123"/>
          <p:cNvSpPr txBox="1">
            <a:spLocks noChangeArrowheads="1"/>
          </p:cNvSpPr>
          <p:nvPr/>
        </p:nvSpPr>
        <p:spPr bwMode="auto">
          <a:xfrm>
            <a:off x="4068383" y="2319135"/>
            <a:ext cx="1439625"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Activos: </a:t>
            </a:r>
            <a:r>
              <a:rPr lang="en-US" altLang="es-PE" sz="1100" b="0" dirty="0" smtClean="0"/>
              <a:t>10.1 </a:t>
            </a:r>
            <a:r>
              <a:rPr lang="en-US" altLang="es-PE" sz="1100" b="0" dirty="0"/>
              <a:t>MM</a:t>
            </a:r>
          </a:p>
          <a:p>
            <a:r>
              <a:rPr lang="en-US" altLang="es-PE" sz="1100" dirty="0"/>
              <a:t>Inversiones: </a:t>
            </a:r>
            <a:r>
              <a:rPr lang="en-US" altLang="es-PE" sz="1100" b="0" dirty="0" smtClean="0"/>
              <a:t>7.1 </a:t>
            </a:r>
            <a:r>
              <a:rPr lang="en-US" altLang="es-PE" sz="1100" b="0" dirty="0"/>
              <a:t>MM</a:t>
            </a:r>
          </a:p>
        </p:txBody>
      </p:sp>
      <p:sp>
        <p:nvSpPr>
          <p:cNvPr id="99" name="Oval 124"/>
          <p:cNvSpPr>
            <a:spLocks noChangeArrowheads="1"/>
          </p:cNvSpPr>
          <p:nvPr/>
        </p:nvSpPr>
        <p:spPr bwMode="auto">
          <a:xfrm>
            <a:off x="3903388" y="2308177"/>
            <a:ext cx="135267" cy="14245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00" name="Text Box 123"/>
          <p:cNvSpPr txBox="1">
            <a:spLocks noChangeArrowheads="1"/>
          </p:cNvSpPr>
          <p:nvPr/>
        </p:nvSpPr>
        <p:spPr bwMode="auto">
          <a:xfrm>
            <a:off x="4068384" y="3138618"/>
            <a:ext cx="1296182"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ROE: </a:t>
            </a:r>
            <a:r>
              <a:rPr lang="en-US" altLang="es-PE" sz="1100" b="0" dirty="0" smtClean="0"/>
              <a:t>15.2%</a:t>
            </a:r>
            <a:endParaRPr lang="en-US" altLang="es-PE" sz="1100" b="0" dirty="0"/>
          </a:p>
          <a:p>
            <a:r>
              <a:rPr lang="en-US" altLang="es-PE" sz="1100" dirty="0"/>
              <a:t>ROA</a:t>
            </a:r>
            <a:r>
              <a:rPr lang="en-US" altLang="es-PE" sz="1100" b="0" dirty="0"/>
              <a:t>: </a:t>
            </a:r>
            <a:r>
              <a:rPr lang="en-US" altLang="es-PE" sz="1100" b="0" dirty="0" smtClean="0"/>
              <a:t>2.6%</a:t>
            </a:r>
            <a:endParaRPr lang="en-US" altLang="es-PE" sz="1100" b="0" dirty="0"/>
          </a:p>
        </p:txBody>
      </p:sp>
      <p:sp>
        <p:nvSpPr>
          <p:cNvPr id="101" name="Oval 124"/>
          <p:cNvSpPr>
            <a:spLocks noChangeArrowheads="1"/>
          </p:cNvSpPr>
          <p:nvPr/>
        </p:nvSpPr>
        <p:spPr bwMode="auto">
          <a:xfrm>
            <a:off x="3903388" y="3127660"/>
            <a:ext cx="135267" cy="14245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02" name="Text Box 123"/>
          <p:cNvSpPr txBox="1">
            <a:spLocks noChangeArrowheads="1"/>
          </p:cNvSpPr>
          <p:nvPr/>
        </p:nvSpPr>
        <p:spPr bwMode="auto">
          <a:xfrm>
            <a:off x="4038655" y="3904096"/>
            <a:ext cx="1296182"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Indice Combinado:</a:t>
            </a:r>
          </a:p>
          <a:p>
            <a:r>
              <a:rPr lang="en-US" altLang="es-PE" sz="1100" b="0" dirty="0" smtClean="0"/>
              <a:t>76.2</a:t>
            </a:r>
            <a:endParaRPr lang="en-US" altLang="es-PE" sz="1100" b="0" dirty="0"/>
          </a:p>
        </p:txBody>
      </p:sp>
      <p:sp>
        <p:nvSpPr>
          <p:cNvPr id="103" name="Oval 124"/>
          <p:cNvSpPr>
            <a:spLocks noChangeArrowheads="1"/>
          </p:cNvSpPr>
          <p:nvPr/>
        </p:nvSpPr>
        <p:spPr bwMode="auto">
          <a:xfrm>
            <a:off x="3873659" y="3893138"/>
            <a:ext cx="135267" cy="14245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04" name="Text Box 123"/>
          <p:cNvSpPr txBox="1">
            <a:spLocks noChangeArrowheads="1"/>
          </p:cNvSpPr>
          <p:nvPr/>
        </p:nvSpPr>
        <p:spPr bwMode="auto">
          <a:xfrm>
            <a:off x="4038654" y="4637583"/>
            <a:ext cx="1973506"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Indice de Solvencia: </a:t>
            </a:r>
            <a:r>
              <a:rPr lang="en-US" altLang="es-PE" sz="1100" dirty="0" smtClean="0"/>
              <a:t>1.23</a:t>
            </a:r>
            <a:endParaRPr lang="en-US" altLang="es-PE" sz="1100" dirty="0"/>
          </a:p>
          <a:p>
            <a:r>
              <a:rPr lang="en-US" altLang="es-PE" sz="1100" dirty="0"/>
              <a:t>Indice de Cobertura: </a:t>
            </a:r>
            <a:r>
              <a:rPr lang="en-US" altLang="es-PE" sz="1100" dirty="0" smtClean="0"/>
              <a:t>1.04</a:t>
            </a:r>
            <a:endParaRPr lang="en-US" altLang="es-PE" sz="1100" dirty="0"/>
          </a:p>
        </p:txBody>
      </p:sp>
      <p:sp>
        <p:nvSpPr>
          <p:cNvPr id="105" name="Oval 124"/>
          <p:cNvSpPr>
            <a:spLocks noChangeArrowheads="1"/>
          </p:cNvSpPr>
          <p:nvPr/>
        </p:nvSpPr>
        <p:spPr bwMode="auto">
          <a:xfrm>
            <a:off x="3873659" y="4626625"/>
            <a:ext cx="135267" cy="14245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06" name="Text Box 123"/>
          <p:cNvSpPr txBox="1">
            <a:spLocks noChangeArrowheads="1"/>
          </p:cNvSpPr>
          <p:nvPr/>
        </p:nvSpPr>
        <p:spPr bwMode="auto">
          <a:xfrm>
            <a:off x="4068384" y="5386131"/>
            <a:ext cx="1296182" cy="5078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N° Emp. R.Vida: 6</a:t>
            </a:r>
          </a:p>
          <a:p>
            <a:r>
              <a:rPr lang="en-US" altLang="es-PE" sz="1100" dirty="0"/>
              <a:t>N° Emp. </a:t>
            </a:r>
            <a:r>
              <a:rPr lang="en-US" altLang="es-PE" sz="1100" dirty="0" err="1" smtClean="0"/>
              <a:t>R.Gral</a:t>
            </a:r>
            <a:r>
              <a:rPr lang="en-US" altLang="es-PE" sz="1100" dirty="0" smtClean="0"/>
              <a:t>: 5</a:t>
            </a:r>
            <a:endParaRPr lang="en-US" altLang="es-PE" sz="1100" dirty="0"/>
          </a:p>
          <a:p>
            <a:r>
              <a:rPr lang="en-US" altLang="es-PE" sz="1100" dirty="0"/>
              <a:t>N° Emp. </a:t>
            </a:r>
            <a:r>
              <a:rPr lang="en-US" altLang="es-PE" sz="1100" dirty="0" smtClean="0"/>
              <a:t>Mixtas</a:t>
            </a:r>
            <a:r>
              <a:rPr lang="en-US" altLang="es-PE" sz="1100" dirty="0"/>
              <a:t>: 4</a:t>
            </a:r>
          </a:p>
        </p:txBody>
      </p:sp>
      <p:sp>
        <p:nvSpPr>
          <p:cNvPr id="107" name="Oval 124"/>
          <p:cNvSpPr>
            <a:spLocks noChangeArrowheads="1"/>
          </p:cNvSpPr>
          <p:nvPr/>
        </p:nvSpPr>
        <p:spPr bwMode="auto">
          <a:xfrm>
            <a:off x="3903388" y="5375173"/>
            <a:ext cx="135267" cy="14245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08" name="Text Box 123"/>
          <p:cNvSpPr txBox="1">
            <a:spLocks noChangeArrowheads="1"/>
          </p:cNvSpPr>
          <p:nvPr/>
        </p:nvSpPr>
        <p:spPr bwMode="auto">
          <a:xfrm>
            <a:off x="4038654" y="6010327"/>
            <a:ext cx="2130824" cy="67710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s-PE" altLang="es-PE" sz="1100" b="0" dirty="0"/>
              <a:t>El </a:t>
            </a:r>
            <a:r>
              <a:rPr lang="es-PE" altLang="es-PE" sz="1100" b="0" dirty="0" smtClean="0"/>
              <a:t>56% </a:t>
            </a:r>
            <a:r>
              <a:rPr lang="es-PE" altLang="es-PE" sz="1100" b="0" dirty="0"/>
              <a:t>de primas se encuentra concentrado en dos grupos </a:t>
            </a:r>
            <a:r>
              <a:rPr lang="es-PE" altLang="es-PE" sz="1100" b="0" dirty="0" smtClean="0"/>
              <a:t>locales. Ingreso de Rigel Perú.</a:t>
            </a:r>
            <a:endParaRPr lang="es-PE" altLang="es-PE" sz="1100" b="0" dirty="0"/>
          </a:p>
          <a:p>
            <a:pPr algn="l"/>
            <a:r>
              <a:rPr lang="en-US" altLang="es-PE" sz="1100" b="0" dirty="0" smtClean="0"/>
              <a:t>.</a:t>
            </a:r>
            <a:endParaRPr lang="en-US" altLang="es-PE" sz="1100" b="0" dirty="0"/>
          </a:p>
        </p:txBody>
      </p:sp>
      <p:sp>
        <p:nvSpPr>
          <p:cNvPr id="109" name="Oval 124"/>
          <p:cNvSpPr>
            <a:spLocks noChangeArrowheads="1"/>
          </p:cNvSpPr>
          <p:nvPr/>
        </p:nvSpPr>
        <p:spPr bwMode="auto">
          <a:xfrm>
            <a:off x="3873659" y="5999369"/>
            <a:ext cx="135267" cy="142451"/>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10" name="Text Box 125"/>
          <p:cNvSpPr txBox="1">
            <a:spLocks noChangeArrowheads="1"/>
          </p:cNvSpPr>
          <p:nvPr/>
        </p:nvSpPr>
        <p:spPr bwMode="auto">
          <a:xfrm>
            <a:off x="6541088" y="2319134"/>
            <a:ext cx="1446313"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Activos: </a:t>
            </a:r>
            <a:r>
              <a:rPr lang="en-US" altLang="es-PE" sz="1100" b="0" dirty="0" smtClean="0"/>
              <a:t>10.3 </a:t>
            </a:r>
            <a:r>
              <a:rPr lang="en-US" altLang="es-PE" sz="1100" b="0" dirty="0"/>
              <a:t>MM</a:t>
            </a:r>
          </a:p>
          <a:p>
            <a:r>
              <a:rPr lang="en-US" altLang="es-PE" sz="1100" dirty="0"/>
              <a:t>Inversiones: </a:t>
            </a:r>
            <a:r>
              <a:rPr lang="en-US" altLang="es-PE" sz="1100" b="0" dirty="0" smtClean="0"/>
              <a:t>8.0 </a:t>
            </a:r>
            <a:r>
              <a:rPr lang="en-US" altLang="es-PE" sz="1100" b="0" dirty="0"/>
              <a:t>MM</a:t>
            </a:r>
          </a:p>
        </p:txBody>
      </p:sp>
      <p:sp>
        <p:nvSpPr>
          <p:cNvPr id="111" name="Oval 126"/>
          <p:cNvSpPr>
            <a:spLocks noChangeArrowheads="1"/>
          </p:cNvSpPr>
          <p:nvPr/>
        </p:nvSpPr>
        <p:spPr bwMode="auto">
          <a:xfrm>
            <a:off x="6376093" y="2308176"/>
            <a:ext cx="135267" cy="14245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12" name="Text Box 125"/>
          <p:cNvSpPr txBox="1">
            <a:spLocks noChangeArrowheads="1"/>
          </p:cNvSpPr>
          <p:nvPr/>
        </p:nvSpPr>
        <p:spPr bwMode="auto">
          <a:xfrm>
            <a:off x="6541087" y="3153101"/>
            <a:ext cx="1446313"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ROE: </a:t>
            </a:r>
            <a:r>
              <a:rPr lang="en-US" altLang="es-PE" sz="1100" b="0" dirty="0" smtClean="0"/>
              <a:t>19.3%</a:t>
            </a:r>
            <a:endParaRPr lang="en-US" altLang="es-PE" sz="1100" b="0" dirty="0"/>
          </a:p>
          <a:p>
            <a:r>
              <a:rPr lang="en-US" altLang="es-PE" sz="1100" dirty="0"/>
              <a:t>ROA</a:t>
            </a:r>
            <a:r>
              <a:rPr lang="en-US" altLang="es-PE" sz="1100" b="0" dirty="0"/>
              <a:t>: </a:t>
            </a:r>
            <a:r>
              <a:rPr lang="en-US" altLang="es-PE" sz="1100" b="0" dirty="0" smtClean="0"/>
              <a:t>3.1%</a:t>
            </a:r>
            <a:endParaRPr lang="en-US" altLang="es-PE" sz="1100" b="0" dirty="0"/>
          </a:p>
        </p:txBody>
      </p:sp>
      <p:sp>
        <p:nvSpPr>
          <p:cNvPr id="113" name="Oval 126"/>
          <p:cNvSpPr>
            <a:spLocks noChangeArrowheads="1"/>
          </p:cNvSpPr>
          <p:nvPr/>
        </p:nvSpPr>
        <p:spPr bwMode="auto">
          <a:xfrm>
            <a:off x="6376092" y="3142143"/>
            <a:ext cx="135267" cy="14245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14" name="Text Box 125"/>
          <p:cNvSpPr txBox="1">
            <a:spLocks noChangeArrowheads="1"/>
          </p:cNvSpPr>
          <p:nvPr/>
        </p:nvSpPr>
        <p:spPr bwMode="auto">
          <a:xfrm>
            <a:off x="6541089" y="3904095"/>
            <a:ext cx="1446313"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Indice Combinado:</a:t>
            </a:r>
          </a:p>
          <a:p>
            <a:r>
              <a:rPr lang="en-US" altLang="es-PE" sz="1100" b="0" dirty="0" smtClean="0"/>
              <a:t>75.0</a:t>
            </a:r>
            <a:endParaRPr lang="en-US" altLang="es-PE" sz="1100" b="0" dirty="0"/>
          </a:p>
        </p:txBody>
      </p:sp>
      <p:sp>
        <p:nvSpPr>
          <p:cNvPr id="115" name="Oval 126"/>
          <p:cNvSpPr>
            <a:spLocks noChangeArrowheads="1"/>
          </p:cNvSpPr>
          <p:nvPr/>
        </p:nvSpPr>
        <p:spPr bwMode="auto">
          <a:xfrm>
            <a:off x="6376094" y="3893137"/>
            <a:ext cx="135267" cy="14245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16" name="Text Box 125"/>
          <p:cNvSpPr txBox="1">
            <a:spLocks noChangeArrowheads="1"/>
          </p:cNvSpPr>
          <p:nvPr/>
        </p:nvSpPr>
        <p:spPr bwMode="auto">
          <a:xfrm>
            <a:off x="6541089" y="4637582"/>
            <a:ext cx="1991351" cy="338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Indice de Solvencia: </a:t>
            </a:r>
            <a:r>
              <a:rPr lang="en-US" altLang="es-PE" sz="1100" dirty="0" smtClean="0"/>
              <a:t>1.34</a:t>
            </a:r>
            <a:endParaRPr lang="en-US" altLang="es-PE" sz="1100" dirty="0"/>
          </a:p>
          <a:p>
            <a:r>
              <a:rPr lang="en-US" altLang="es-PE" sz="1100" dirty="0"/>
              <a:t>Indice de Cobertura: </a:t>
            </a:r>
            <a:r>
              <a:rPr lang="en-US" altLang="es-PE" sz="1100" dirty="0" smtClean="0"/>
              <a:t>1.06</a:t>
            </a:r>
            <a:endParaRPr lang="en-US" altLang="es-PE" sz="1100" dirty="0"/>
          </a:p>
        </p:txBody>
      </p:sp>
      <p:sp>
        <p:nvSpPr>
          <p:cNvPr id="117" name="Oval 126"/>
          <p:cNvSpPr>
            <a:spLocks noChangeArrowheads="1"/>
          </p:cNvSpPr>
          <p:nvPr/>
        </p:nvSpPr>
        <p:spPr bwMode="auto">
          <a:xfrm>
            <a:off x="6376094" y="4626624"/>
            <a:ext cx="135267" cy="14245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18" name="Text Box 125"/>
          <p:cNvSpPr txBox="1">
            <a:spLocks noChangeArrowheads="1"/>
          </p:cNvSpPr>
          <p:nvPr/>
        </p:nvSpPr>
        <p:spPr bwMode="auto">
          <a:xfrm>
            <a:off x="6541086" y="5386130"/>
            <a:ext cx="1446313" cy="5078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100" dirty="0"/>
              <a:t>N° Emp. R.Vida: </a:t>
            </a:r>
            <a:r>
              <a:rPr lang="en-US" altLang="es-PE" sz="1100" dirty="0" smtClean="0"/>
              <a:t>7</a:t>
            </a:r>
            <a:endParaRPr lang="en-US" altLang="es-PE" sz="1100" dirty="0"/>
          </a:p>
          <a:p>
            <a:r>
              <a:rPr lang="en-US" altLang="es-PE" sz="1100" dirty="0"/>
              <a:t>N° Emp. </a:t>
            </a:r>
            <a:r>
              <a:rPr lang="en-US" altLang="es-PE" sz="1100" dirty="0" err="1" smtClean="0"/>
              <a:t>R.Gral</a:t>
            </a:r>
            <a:r>
              <a:rPr lang="en-US" altLang="es-PE" sz="1100" dirty="0" smtClean="0"/>
              <a:t>: 6</a:t>
            </a:r>
            <a:endParaRPr lang="en-US" altLang="es-PE" sz="1100" dirty="0"/>
          </a:p>
          <a:p>
            <a:r>
              <a:rPr lang="en-US" altLang="es-PE" sz="1100" dirty="0"/>
              <a:t>N° Emp. </a:t>
            </a:r>
            <a:r>
              <a:rPr lang="en-US" altLang="es-PE" sz="1100" dirty="0" smtClean="0"/>
              <a:t>Mixtas</a:t>
            </a:r>
            <a:r>
              <a:rPr lang="en-US" altLang="es-PE" sz="1100" dirty="0"/>
              <a:t>: </a:t>
            </a:r>
            <a:r>
              <a:rPr lang="en-US" altLang="es-PE" sz="1100" dirty="0" smtClean="0"/>
              <a:t>5</a:t>
            </a:r>
            <a:endParaRPr lang="en-US" altLang="es-PE" sz="1100" dirty="0"/>
          </a:p>
        </p:txBody>
      </p:sp>
      <p:sp>
        <p:nvSpPr>
          <p:cNvPr id="119" name="Oval 126"/>
          <p:cNvSpPr>
            <a:spLocks noChangeArrowheads="1"/>
          </p:cNvSpPr>
          <p:nvPr/>
        </p:nvSpPr>
        <p:spPr bwMode="auto">
          <a:xfrm>
            <a:off x="6376091" y="5375172"/>
            <a:ext cx="135267" cy="14245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20" name="Text Box 125"/>
          <p:cNvSpPr txBox="1">
            <a:spLocks noChangeArrowheads="1"/>
          </p:cNvSpPr>
          <p:nvPr/>
        </p:nvSpPr>
        <p:spPr bwMode="auto">
          <a:xfrm>
            <a:off x="6541089" y="6010326"/>
            <a:ext cx="1991351" cy="50783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lgn="just"/>
            <a:r>
              <a:rPr lang="en-US" altLang="es-PE" sz="1100" b="0" dirty="0" smtClean="0"/>
              <a:t>Comienzan a operar empresas de vida dedicadas al </a:t>
            </a:r>
            <a:r>
              <a:rPr lang="en-US" altLang="es-PE" sz="1100" b="0" dirty="0" err="1" smtClean="0"/>
              <a:t>Seguro</a:t>
            </a:r>
            <a:r>
              <a:rPr lang="en-US" altLang="es-PE" sz="1100" b="0" dirty="0" smtClean="0"/>
              <a:t> </a:t>
            </a:r>
            <a:r>
              <a:rPr lang="en-US" altLang="es-PE" sz="1100" b="0" dirty="0" err="1" smtClean="0"/>
              <a:t>Previsional</a:t>
            </a:r>
            <a:r>
              <a:rPr lang="en-US" altLang="es-PE" sz="1100" b="0" dirty="0" smtClean="0"/>
              <a:t> + </a:t>
            </a:r>
            <a:r>
              <a:rPr lang="en-US" altLang="es-PE" sz="1100" b="0" dirty="0" err="1" smtClean="0"/>
              <a:t>Nicho</a:t>
            </a:r>
            <a:r>
              <a:rPr lang="en-US" altLang="es-PE" sz="1100" b="0" dirty="0" smtClean="0"/>
              <a:t>.</a:t>
            </a:r>
            <a:endParaRPr lang="en-US" altLang="es-PE" sz="1100" b="0" dirty="0"/>
          </a:p>
        </p:txBody>
      </p:sp>
      <p:sp>
        <p:nvSpPr>
          <p:cNvPr id="121" name="Oval 126"/>
          <p:cNvSpPr>
            <a:spLocks noChangeArrowheads="1"/>
          </p:cNvSpPr>
          <p:nvPr/>
        </p:nvSpPr>
        <p:spPr bwMode="auto">
          <a:xfrm>
            <a:off x="6376094" y="5999368"/>
            <a:ext cx="135267" cy="142451"/>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123" name="122 Rectángulo redondeado"/>
          <p:cNvSpPr/>
          <p:nvPr/>
        </p:nvSpPr>
        <p:spPr>
          <a:xfrm>
            <a:off x="1313255" y="5375172"/>
            <a:ext cx="7363857" cy="518790"/>
          </a:xfrm>
          <a:prstGeom prst="roundRect">
            <a:avLst/>
          </a:prstGeom>
          <a:noFill/>
          <a:ln w="127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730936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159712"/>
            <a:ext cx="8496944" cy="830997"/>
          </a:xfrm>
          <a:prstGeom prst="rect">
            <a:avLst/>
          </a:prstGeom>
        </p:spPr>
        <p:txBody>
          <a:bodyPr wrap="square">
            <a:spAutoFit/>
          </a:bodyPr>
          <a:lstStyle/>
          <a:p>
            <a:pPr lvl="0" algn="ctr"/>
            <a:r>
              <a:rPr lang="es-ES" sz="2400" b="1" dirty="0" smtClean="0">
                <a:solidFill>
                  <a:srgbClr val="0070C0"/>
                </a:solidFill>
                <a:latin typeface="Century Gothic" panose="020B0502020202020204" pitchFamily="34" charset="0"/>
              </a:rPr>
              <a:t>III. </a:t>
            </a:r>
            <a:r>
              <a:rPr lang="es-PE" sz="2400" b="1" dirty="0">
                <a:solidFill>
                  <a:srgbClr val="0070C0"/>
                </a:solidFill>
                <a:latin typeface="Century Gothic" panose="020B0502020202020204" pitchFamily="34" charset="0"/>
              </a:rPr>
              <a:t>Proceso de ingreso de una nueva empresa de seguro al mercado </a:t>
            </a:r>
            <a:r>
              <a:rPr lang="es-PE" sz="2400" b="1" dirty="0" smtClean="0">
                <a:solidFill>
                  <a:srgbClr val="0070C0"/>
                </a:solidFill>
                <a:latin typeface="Century Gothic" panose="020B0502020202020204" pitchFamily="34" charset="0"/>
              </a:rPr>
              <a:t>peruano</a:t>
            </a:r>
            <a:endParaRPr lang="es-PE" sz="2400" b="1"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676049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701675"/>
            <a:ext cx="8229600" cy="783109"/>
          </a:xfrm>
        </p:spPr>
        <p:txBody>
          <a:bodyPr/>
          <a:lstStyle/>
          <a:p>
            <a:r>
              <a:rPr lang="es-PE" i="0" dirty="0" smtClean="0">
                <a:effectLst>
                  <a:outerShdw blurRad="38100" dist="38100" dir="2700000" algn="tl">
                    <a:srgbClr val="000000">
                      <a:alpha val="43137"/>
                    </a:srgbClr>
                  </a:outerShdw>
                </a:effectLst>
              </a:rPr>
              <a:t>Proceso</a:t>
            </a:r>
            <a:endParaRPr lang="es-ES" i="0"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2774300185"/>
              </p:ext>
            </p:extLst>
          </p:nvPr>
        </p:nvGraphicFramePr>
        <p:xfrm>
          <a:off x="457200" y="1556792"/>
          <a:ext cx="82912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341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920880"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pPr lvl="0" defTabSz="711200">
                <a:lnSpc>
                  <a:spcPct val="90000"/>
                </a:lnSpc>
                <a:spcAft>
                  <a:spcPct val="35000"/>
                </a:spcAft>
              </a:pPr>
              <a:r>
                <a:rPr lang="es-ES" sz="1600" dirty="0" smtClean="0"/>
                <a:t>2.- Normas aplicables a las Compañías de Seguros</a:t>
              </a:r>
              <a:endParaRPr lang="es-ES" sz="1600" kern="1200" dirty="0"/>
            </a:p>
          </p:txBody>
        </p:sp>
      </p:grpSp>
      <p:graphicFrame>
        <p:nvGraphicFramePr>
          <p:cNvPr id="13" name="12 Diagrama"/>
          <p:cNvGraphicFramePr/>
          <p:nvPr>
            <p:extLst>
              <p:ext uri="{D42A27DB-BD31-4B8C-83A1-F6EECF244321}">
                <p14:modId xmlns:p14="http://schemas.microsoft.com/office/powerpoint/2010/main" val="1852316471"/>
              </p:ext>
            </p:extLst>
          </p:nvPr>
        </p:nvGraphicFramePr>
        <p:xfrm>
          <a:off x="611560" y="5229200"/>
          <a:ext cx="5184576"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14 Diagrama"/>
          <p:cNvGraphicFramePr/>
          <p:nvPr>
            <p:extLst>
              <p:ext uri="{D42A27DB-BD31-4B8C-83A1-F6EECF244321}">
                <p14:modId xmlns:p14="http://schemas.microsoft.com/office/powerpoint/2010/main" val="1287606693"/>
              </p:ext>
            </p:extLst>
          </p:nvPr>
        </p:nvGraphicFramePr>
        <p:xfrm>
          <a:off x="-972616" y="1628800"/>
          <a:ext cx="8568952" cy="3528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39952965"/>
              </p:ext>
            </p:extLst>
          </p:nvPr>
        </p:nvGraphicFramePr>
        <p:xfrm>
          <a:off x="6012160" y="4869160"/>
          <a:ext cx="2880320" cy="1661160"/>
        </p:xfrm>
        <a:graphic>
          <a:graphicData uri="http://schemas.openxmlformats.org/drawingml/2006/table">
            <a:tbl>
              <a:tblPr/>
              <a:tblGrid>
                <a:gridCol w="2160240"/>
                <a:gridCol w="720080"/>
              </a:tblGrid>
              <a:tr h="282228">
                <a:tc gridSpan="2">
                  <a:txBody>
                    <a:bodyPr/>
                    <a:lstStyle/>
                    <a:p>
                      <a:pPr algn="ctr" fontAlgn="b"/>
                      <a:r>
                        <a:rPr lang="es-ES" sz="1000" b="1" i="0" u="none" strike="noStrike" dirty="0">
                          <a:solidFill>
                            <a:srgbClr val="000000"/>
                          </a:solidFill>
                          <a:latin typeface="Arial Narrow"/>
                          <a:cs typeface="Arial"/>
                        </a:rPr>
                        <a:t>CAPITAL SOCIAL MÍNIMO</a:t>
                      </a:r>
                      <a:r>
                        <a:rPr lang="es-ES" sz="1000" b="1" i="0" u="none" strike="noStrike" baseline="30000" dirty="0">
                          <a:solidFill>
                            <a:srgbClr val="000000"/>
                          </a:solidFill>
                          <a:latin typeface="Arial Narrow"/>
                          <a:cs typeface="Arial"/>
                        </a:rPr>
                        <a:t> </a:t>
                      </a:r>
                      <a:r>
                        <a:rPr lang="es-ES" sz="1000" b="1" i="0" u="none" strike="noStrike" baseline="30000" dirty="0" smtClean="0">
                          <a:solidFill>
                            <a:srgbClr val="000000"/>
                          </a:solidFill>
                          <a:latin typeface="Arial Narrow"/>
                          <a:cs typeface="Arial"/>
                        </a:rPr>
                        <a:t>(*)</a:t>
                      </a:r>
                    </a:p>
                    <a:p>
                      <a:pPr algn="ctr" fontAlgn="b"/>
                      <a:r>
                        <a:rPr lang="es-ES" sz="1200" b="1" i="0" u="none" strike="noStrike" baseline="30000" dirty="0" smtClean="0">
                          <a:solidFill>
                            <a:srgbClr val="000000"/>
                          </a:solidFill>
                          <a:latin typeface="Arial Narrow"/>
                          <a:cs typeface="Arial"/>
                        </a:rPr>
                        <a:t>En Nuevos Soles</a:t>
                      </a:r>
                      <a:endParaRPr lang="es-ES" sz="1200" b="1" i="0" u="none" strike="noStrike" dirty="0">
                        <a:solidFill>
                          <a:srgbClr val="000000"/>
                        </a:solidFill>
                        <a:latin typeface="Arial Narrow"/>
                      </a:endParaRPr>
                    </a:p>
                  </a:txBody>
                  <a:tcPr marL="9525" marR="9525" marT="9525"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s-ES"/>
                    </a:p>
                  </a:txBody>
                  <a:tcPr/>
                </a:tc>
              </a:tr>
              <a:tr h="120064">
                <a:tc>
                  <a:txBody>
                    <a:bodyPr/>
                    <a:lstStyle/>
                    <a:p>
                      <a:pPr algn="l" fontAlgn="b"/>
                      <a:r>
                        <a:rPr lang="es-ES" sz="900" b="1" i="0" u="none" strike="noStrike" dirty="0">
                          <a:solidFill>
                            <a:srgbClr val="000000"/>
                          </a:solidFill>
                          <a:latin typeface="Arial Narrow"/>
                          <a:cs typeface="Arial"/>
                        </a:rPr>
                        <a:t>D. Empresas de Seguros </a:t>
                      </a:r>
                      <a:endParaRPr lang="es-ES" sz="900" b="1" i="0" u="none" strike="noStrike" dirty="0">
                        <a:solidFill>
                          <a:srgbClr val="000000"/>
                        </a:solidFill>
                        <a:latin typeface="Arial Narrow"/>
                      </a:endParaRPr>
                    </a:p>
                  </a:txBody>
                  <a:tcPr marL="85725" marR="9525" marT="952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ES" sz="900" b="0" i="0" u="none" strike="noStrike" dirty="0">
                          <a:solidFill>
                            <a:srgbClr val="000000"/>
                          </a:solidFill>
                          <a:latin typeface="Arial Narrow"/>
                          <a:cs typeface="Arial"/>
                        </a:rPr>
                        <a:t> </a:t>
                      </a:r>
                      <a:endParaRPr lang="es-ES" sz="900" b="0"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32331">
                <a:tc>
                  <a:txBody>
                    <a:bodyPr/>
                    <a:lstStyle/>
                    <a:p>
                      <a:pPr algn="l" fontAlgn="b"/>
                      <a:r>
                        <a:rPr lang="es-ES" sz="900" b="0" i="0" u="none" strike="noStrike" dirty="0">
                          <a:solidFill>
                            <a:srgbClr val="000000"/>
                          </a:solidFill>
                          <a:latin typeface="Arial Narrow"/>
                          <a:cs typeface="Arial"/>
                        </a:rPr>
                        <a:t>1. Empresa que opera en un solo ramo (de riesgos generales o de vida).</a:t>
                      </a:r>
                      <a:endParaRPr lang="es-ES" sz="900" b="0" i="0" u="none" strike="noStrike" dirty="0">
                        <a:solidFill>
                          <a:srgbClr val="000000"/>
                        </a:solidFill>
                        <a:latin typeface="Arial Narrow"/>
                      </a:endParaRPr>
                    </a:p>
                  </a:txBody>
                  <a:tcPr marL="85725" marR="9525" marT="952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es-PE" sz="900">
                          <a:effectLst/>
                          <a:latin typeface="Arial Narrow"/>
                          <a:ea typeface="Times New Roman"/>
                          <a:cs typeface="Arial"/>
                        </a:rPr>
                        <a:t>4,655,573</a:t>
                      </a:r>
                      <a:endParaRPr lang="es-PE" sz="10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232331">
                <a:tc>
                  <a:txBody>
                    <a:bodyPr/>
                    <a:lstStyle/>
                    <a:p>
                      <a:pPr algn="l" fontAlgn="b"/>
                      <a:r>
                        <a:rPr lang="es-ES" sz="900" b="0" i="0" u="none" strike="noStrike" dirty="0">
                          <a:solidFill>
                            <a:srgbClr val="000000"/>
                          </a:solidFill>
                          <a:latin typeface="Arial Narrow"/>
                          <a:cs typeface="Arial"/>
                        </a:rPr>
                        <a:t>2. Empresa que opera en ambos ramos (de riesgos generales y de vida).</a:t>
                      </a:r>
                      <a:endParaRPr lang="es-ES" sz="900" b="0" i="0" u="none" strike="noStrike" dirty="0">
                        <a:solidFill>
                          <a:srgbClr val="000000"/>
                        </a:solidFill>
                        <a:latin typeface="Arial Narrow"/>
                      </a:endParaRPr>
                    </a:p>
                  </a:txBody>
                  <a:tcPr marL="85725" marR="9525" marT="952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es-PE" sz="900">
                          <a:effectLst/>
                          <a:latin typeface="Arial Narrow"/>
                          <a:ea typeface="Times New Roman"/>
                          <a:cs typeface="Arial"/>
                        </a:rPr>
                        <a:t>6,399,697</a:t>
                      </a:r>
                      <a:endParaRPr lang="es-PE" sz="10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20064">
                <a:tc>
                  <a:txBody>
                    <a:bodyPr/>
                    <a:lstStyle/>
                    <a:p>
                      <a:pPr algn="l" fontAlgn="b"/>
                      <a:r>
                        <a:rPr lang="es-ES" sz="900" b="0" i="0" u="none" strike="noStrike" dirty="0">
                          <a:solidFill>
                            <a:srgbClr val="000000"/>
                          </a:solidFill>
                          <a:latin typeface="Arial Narrow"/>
                          <a:cs typeface="Arial"/>
                        </a:rPr>
                        <a:t>3. Empresa de Seguros y Reaseguros.</a:t>
                      </a:r>
                      <a:endParaRPr lang="es-ES" sz="900" b="0" i="0" u="none" strike="noStrike" dirty="0">
                        <a:solidFill>
                          <a:srgbClr val="000000"/>
                        </a:solidFill>
                        <a:latin typeface="Arial Narrow"/>
                      </a:endParaRPr>
                    </a:p>
                  </a:txBody>
                  <a:tcPr marL="85725" marR="9525" marT="952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es-PE" sz="900">
                          <a:effectLst/>
                          <a:latin typeface="Arial Narrow"/>
                          <a:ea typeface="Times New Roman"/>
                          <a:cs typeface="Arial"/>
                        </a:rPr>
                        <a:t>16,292,790</a:t>
                      </a:r>
                      <a:endParaRPr lang="es-PE" sz="100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20064">
                <a:tc>
                  <a:txBody>
                    <a:bodyPr/>
                    <a:lstStyle/>
                    <a:p>
                      <a:pPr algn="l" fontAlgn="b"/>
                      <a:r>
                        <a:rPr lang="es-ES" sz="900" b="0" i="0" u="none" strike="noStrike" dirty="0">
                          <a:solidFill>
                            <a:srgbClr val="000000"/>
                          </a:solidFill>
                          <a:latin typeface="Arial Narrow"/>
                          <a:cs typeface="Arial"/>
                        </a:rPr>
                        <a:t>4. Empresa de Reaseguros.</a:t>
                      </a:r>
                      <a:endParaRPr lang="es-ES" sz="900" b="0" i="0" u="none" strike="noStrike" dirty="0">
                        <a:solidFill>
                          <a:srgbClr val="000000"/>
                        </a:solidFill>
                        <a:latin typeface="Arial Narrow"/>
                      </a:endParaRPr>
                    </a:p>
                  </a:txBody>
                  <a:tcPr marL="85725" marR="9525" marT="952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a:spcAft>
                          <a:spcPts val="0"/>
                        </a:spcAft>
                      </a:pPr>
                      <a:r>
                        <a:rPr lang="es-PE" sz="900" dirty="0">
                          <a:effectLst/>
                          <a:latin typeface="Arial Narrow"/>
                          <a:ea typeface="Times New Roman"/>
                          <a:cs typeface="Arial"/>
                        </a:rPr>
                        <a:t>9,893,093</a:t>
                      </a:r>
                      <a:endParaRPr lang="es-PE" sz="1000" dirty="0">
                        <a:effectLst/>
                        <a:latin typeface="Times New Roman"/>
                        <a:ea typeface="Times New Roman"/>
                      </a:endParaRPr>
                    </a:p>
                  </a:txBody>
                  <a:tcPr marL="44450" marR="44450" marT="0" marB="0">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a:noFill/>
                    </a:lnB>
                    <a:solidFill>
                      <a:srgbClr val="FFFFFF"/>
                    </a:solidFill>
                  </a:tcPr>
                </a:tc>
              </a:tr>
              <a:tr h="132538">
                <a:tc>
                  <a:txBody>
                    <a:bodyPr/>
                    <a:lstStyle/>
                    <a:p>
                      <a:pPr algn="l" fontAlgn="b"/>
                      <a:r>
                        <a:rPr lang="es-ES" sz="1000" b="0" i="0" u="none" strike="noStrike" dirty="0">
                          <a:solidFill>
                            <a:srgbClr val="000000"/>
                          </a:solidFill>
                          <a:latin typeface="Arial"/>
                        </a:rPr>
                        <a:t> </a:t>
                      </a:r>
                    </a:p>
                  </a:txBody>
                  <a:tcPr marL="9525" marR="9525" marT="9525" marB="0" anchor="b">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s-ES" sz="900" b="0" i="0" u="none" strike="noStrike" dirty="0">
                          <a:solidFill>
                            <a:srgbClr val="000000"/>
                          </a:solidFill>
                          <a:latin typeface="Arial Narrow"/>
                          <a:cs typeface="Arial"/>
                        </a:rPr>
                        <a:t> </a:t>
                      </a:r>
                      <a:endParaRPr lang="es-ES" sz="900" b="0" i="0" u="none" strike="noStrike" dirty="0">
                        <a:solidFill>
                          <a:srgbClr val="000000"/>
                        </a:solidFill>
                        <a:latin typeface="Arial Narrow"/>
                      </a:endParaRPr>
                    </a:p>
                  </a:txBody>
                  <a:tcPr marL="9525" marR="9525" marT="9525" marB="0" anchor="b">
                    <a:lnL w="1270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a:noFill/>
                    </a:lnT>
                    <a:lnB w="25400" cap="flat" cmpd="dbl" algn="ctr">
                      <a:solidFill>
                        <a:srgbClr val="000000"/>
                      </a:solidFill>
                      <a:prstDash val="solid"/>
                      <a:round/>
                      <a:headEnd type="none" w="med" len="med"/>
                      <a:tailEnd type="none" w="med" len="med"/>
                    </a:lnB>
                    <a:solidFill>
                      <a:srgbClr val="FFFFFF"/>
                    </a:solidFill>
                  </a:tcPr>
                </a:tc>
              </a:tr>
              <a:tr h="145012">
                <a:tc gridSpan="2">
                  <a:txBody>
                    <a:bodyPr/>
                    <a:lstStyle/>
                    <a:p>
                      <a:pPr algn="l" fontAlgn="b"/>
                      <a:r>
                        <a:rPr lang="es-ES" sz="900" b="0" i="0" u="none" strike="noStrike" dirty="0">
                          <a:solidFill>
                            <a:srgbClr val="000000"/>
                          </a:solidFill>
                          <a:latin typeface="Arial Narrow"/>
                        </a:rPr>
                        <a:t>(*) A </a:t>
                      </a:r>
                      <a:r>
                        <a:rPr lang="es-ES" sz="900" b="0" i="0" u="none" strike="noStrike" dirty="0" smtClean="0">
                          <a:solidFill>
                            <a:srgbClr val="000000"/>
                          </a:solidFill>
                          <a:latin typeface="Arial Narrow"/>
                        </a:rPr>
                        <a:t>noviembre </a:t>
                      </a:r>
                      <a:r>
                        <a:rPr lang="es-ES" sz="900" b="0" i="0" u="none" strike="noStrike" dirty="0">
                          <a:solidFill>
                            <a:srgbClr val="000000"/>
                          </a:solidFill>
                          <a:latin typeface="Arial Narrow"/>
                        </a:rPr>
                        <a:t>de </a:t>
                      </a:r>
                      <a:r>
                        <a:rPr lang="es-ES" sz="900" b="0" i="0" u="none" strike="noStrike" dirty="0" smtClean="0">
                          <a:solidFill>
                            <a:srgbClr val="000000"/>
                          </a:solidFill>
                          <a:latin typeface="Arial Narrow"/>
                        </a:rPr>
                        <a:t>2014 </a:t>
                      </a:r>
                      <a:r>
                        <a:rPr lang="es-ES" sz="900" b="0" i="0" u="none" strike="noStrike" dirty="0">
                          <a:solidFill>
                            <a:srgbClr val="000000"/>
                          </a:solidFill>
                          <a:latin typeface="Arial Narrow"/>
                        </a:rPr>
                        <a:t>- Circular Nº </a:t>
                      </a:r>
                      <a:r>
                        <a:rPr lang="es-ES" sz="900" b="0" i="0" u="none" strike="noStrike" dirty="0" smtClean="0">
                          <a:solidFill>
                            <a:srgbClr val="000000"/>
                          </a:solidFill>
                          <a:latin typeface="Arial Narrow"/>
                        </a:rPr>
                        <a:t>G-177-2014</a:t>
                      </a:r>
                      <a:endParaRPr lang="es-ES" sz="900" b="0" i="0" u="none" strike="noStrike" dirty="0">
                        <a:solidFill>
                          <a:srgbClr val="000000"/>
                        </a:solidFill>
                        <a:latin typeface="Arial Narrow"/>
                      </a:endParaRPr>
                    </a:p>
                  </a:txBody>
                  <a:tcPr marL="85725" marR="9525" marT="9525" marB="0" anchor="b">
                    <a:lnL>
                      <a:noFill/>
                    </a:lnL>
                    <a:lnR>
                      <a:noFill/>
                    </a:lnR>
                    <a:lnT w="25400" cap="flat" cmpd="dbl" algn="ctr">
                      <a:solidFill>
                        <a:srgbClr val="000000"/>
                      </a:solidFill>
                      <a:prstDash val="solid"/>
                      <a:round/>
                      <a:headEnd type="none" w="med" len="med"/>
                      <a:tailEnd type="none" w="med" len="med"/>
                    </a:lnT>
                    <a:lnB>
                      <a:noFill/>
                    </a:lnB>
                    <a:solidFill>
                      <a:srgbClr val="FFFFFF"/>
                    </a:solidFill>
                  </a:tcPr>
                </a:tc>
                <a:tc hMerge="1">
                  <a:txBody>
                    <a:bodyPr/>
                    <a:lstStyle/>
                    <a:p>
                      <a:pPr algn="l" fontAlgn="b"/>
                      <a:endParaRPr lang="es-ES" sz="1100" b="0" i="0" u="none" strike="noStrike" dirty="0">
                        <a:solidFill>
                          <a:srgbClr val="000000"/>
                        </a:solidFill>
                        <a:latin typeface="Calibri"/>
                      </a:endParaRPr>
                    </a:p>
                  </a:txBody>
                  <a:tcPr marL="9525" marR="9525" marT="9525" marB="0" anchor="b">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1967195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632848"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pPr defTabSz="711200">
                <a:lnSpc>
                  <a:spcPct val="90000"/>
                </a:lnSpc>
                <a:spcAft>
                  <a:spcPct val="35000"/>
                </a:spcAft>
              </a:pPr>
              <a:r>
                <a:rPr lang="es-ES" sz="1600" dirty="0" smtClean="0"/>
                <a:t>3.- Procedimiento para la constitución de una Compañía de Seguros</a:t>
              </a:r>
            </a:p>
          </p:txBody>
        </p:sp>
      </p:grpSp>
      <p:graphicFrame>
        <p:nvGraphicFramePr>
          <p:cNvPr id="6" name="5 Diagrama"/>
          <p:cNvGraphicFramePr/>
          <p:nvPr/>
        </p:nvGraphicFramePr>
        <p:xfrm>
          <a:off x="683568" y="2132856"/>
          <a:ext cx="756084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nvGraphicFramePr>
        <p:xfrm>
          <a:off x="1691680" y="4725144"/>
          <a:ext cx="5400600" cy="6480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10 Diagrama"/>
          <p:cNvGraphicFramePr/>
          <p:nvPr/>
        </p:nvGraphicFramePr>
        <p:xfrm>
          <a:off x="1043608" y="5589240"/>
          <a:ext cx="6624736" cy="28803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78224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500" y="2786063"/>
            <a:ext cx="8229600" cy="1143000"/>
          </a:xfrm>
        </p:spPr>
        <p:txBody>
          <a:bodyPr/>
          <a:lstStyle/>
          <a:p>
            <a:pPr>
              <a:defRPr/>
            </a:pPr>
            <a:r>
              <a:rPr lang="es-PE" dirty="0" smtClean="0"/>
              <a:t/>
            </a:r>
            <a:br>
              <a:rPr lang="es-PE" dirty="0" smtClean="0"/>
            </a:br>
            <a:r>
              <a:rPr lang="es-PE" dirty="0" smtClean="0">
                <a:effectLst>
                  <a:outerShdw blurRad="38100" dist="38100" dir="2700000" algn="tl">
                    <a:srgbClr val="000000">
                      <a:alpha val="43137"/>
                    </a:srgbClr>
                  </a:outerShdw>
                </a:effectLst>
              </a:rPr>
              <a:t>Autorización de Organización</a:t>
            </a:r>
            <a:r>
              <a:rPr lang="es-PE" dirty="0" smtClean="0"/>
              <a:t/>
            </a:r>
            <a:br>
              <a:rPr lang="es-PE" dirty="0" smtClean="0"/>
            </a:br>
            <a:r>
              <a:rPr lang="es-PE" dirty="0" smtClean="0"/>
              <a:t/>
            </a:r>
            <a:br>
              <a:rPr lang="es-PE" dirty="0" smtClean="0"/>
            </a:br>
            <a:r>
              <a:rPr lang="es-PE" sz="2000" dirty="0" smtClean="0"/>
              <a:t>Ley General N° 26702 (Titulo I Artículos 19° al 25°) </a:t>
            </a:r>
            <a:br>
              <a:rPr lang="es-PE" sz="2000" dirty="0" smtClean="0"/>
            </a:br>
            <a:endParaRPr lang="es-PE" sz="2000" dirty="0"/>
          </a:p>
        </p:txBody>
      </p:sp>
      <p:sp>
        <p:nvSpPr>
          <p:cNvPr id="12291" name="3 Marcador de número de diapositiva"/>
          <p:cNvSpPr>
            <a:spLocks noGrp="1"/>
          </p:cNvSpPr>
          <p:nvPr>
            <p:ph type="sldNum" sz="quarter" idx="4294967295"/>
          </p:nvPr>
        </p:nvSpPr>
        <p:spPr>
          <a:xfrm>
            <a:off x="6553200" y="6245225"/>
            <a:ext cx="2133600" cy="476250"/>
          </a:xfrm>
          <a:noFill/>
        </p:spPr>
        <p:txBody>
          <a:bodyPr/>
          <a:lstStyle/>
          <a:p>
            <a:fld id="{9C77C6DF-7DC1-4260-8C04-3A8D518D125B}" type="slidenum">
              <a:rPr lang="es-ES" smtClean="0"/>
              <a:pPr/>
              <a:t>19</a:t>
            </a:fld>
            <a:endParaRPr lang="es-ES" dirty="0" smtClean="0"/>
          </a:p>
        </p:txBody>
      </p:sp>
      <p:sp>
        <p:nvSpPr>
          <p:cNvPr id="5" name="4 CuadroTexto"/>
          <p:cNvSpPr txBox="1"/>
          <p:nvPr/>
        </p:nvSpPr>
        <p:spPr>
          <a:xfrm>
            <a:off x="3429000" y="1785938"/>
            <a:ext cx="2000250" cy="584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s-PE" sz="3200" b="1" i="1" dirty="0">
                <a:solidFill>
                  <a:srgbClr val="000066"/>
                </a:solidFill>
                <a:effectLst>
                  <a:outerShdw blurRad="38100" dist="38100" dir="2700000" algn="tl">
                    <a:srgbClr val="000000">
                      <a:alpha val="43137"/>
                    </a:srgbClr>
                  </a:outerShdw>
                </a:effectLst>
                <a:latin typeface="+mj-lt"/>
                <a:ea typeface="+mj-ea"/>
                <a:cs typeface="+mj-cs"/>
              </a:rPr>
              <a:t>FASE 1</a:t>
            </a:r>
          </a:p>
        </p:txBody>
      </p:sp>
    </p:spTree>
    <p:extLst>
      <p:ext uri="{BB962C8B-B14F-4D97-AF65-F5344CB8AC3E}">
        <p14:creationId xmlns:p14="http://schemas.microsoft.com/office/powerpoint/2010/main" val="408493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11560" y="1485779"/>
            <a:ext cx="7772400" cy="611856"/>
          </a:xfrm>
          <a:prstGeom prst="rect">
            <a:avLst/>
          </a:prstGeom>
        </p:spPr>
        <p:txBody>
          <a:bodyPr/>
          <a:lstStyle>
            <a:lvl1pPr algn="ctr" rtl="0" eaLnBrk="0" fontAlgn="base" hangingPunct="0">
              <a:spcBef>
                <a:spcPct val="0"/>
              </a:spcBef>
              <a:spcAft>
                <a:spcPct val="0"/>
              </a:spcAft>
              <a:defRPr sz="3200" b="1" i="1">
                <a:solidFill>
                  <a:srgbClr val="000066"/>
                </a:solidFill>
                <a:latin typeface="+mj-lt"/>
                <a:ea typeface="+mj-ea"/>
                <a:cs typeface="+mj-cs"/>
              </a:defRPr>
            </a:lvl1pPr>
            <a:lvl2pPr algn="ctr" rtl="0" eaLnBrk="0" fontAlgn="base" hangingPunct="0">
              <a:spcBef>
                <a:spcPct val="0"/>
              </a:spcBef>
              <a:spcAft>
                <a:spcPct val="0"/>
              </a:spcAft>
              <a:defRPr sz="3200" b="1" i="1">
                <a:solidFill>
                  <a:srgbClr val="000066"/>
                </a:solidFill>
                <a:latin typeface="Verdana" pitchFamily="34" charset="0"/>
              </a:defRPr>
            </a:lvl2pPr>
            <a:lvl3pPr algn="ctr" rtl="0" eaLnBrk="0" fontAlgn="base" hangingPunct="0">
              <a:spcBef>
                <a:spcPct val="0"/>
              </a:spcBef>
              <a:spcAft>
                <a:spcPct val="0"/>
              </a:spcAft>
              <a:defRPr sz="3200" b="1" i="1">
                <a:solidFill>
                  <a:srgbClr val="000066"/>
                </a:solidFill>
                <a:latin typeface="Verdana" pitchFamily="34" charset="0"/>
              </a:defRPr>
            </a:lvl3pPr>
            <a:lvl4pPr algn="ctr" rtl="0" eaLnBrk="0" fontAlgn="base" hangingPunct="0">
              <a:spcBef>
                <a:spcPct val="0"/>
              </a:spcBef>
              <a:spcAft>
                <a:spcPct val="0"/>
              </a:spcAft>
              <a:defRPr sz="3200" b="1" i="1">
                <a:solidFill>
                  <a:srgbClr val="000066"/>
                </a:solidFill>
                <a:latin typeface="Verdana" pitchFamily="34" charset="0"/>
              </a:defRPr>
            </a:lvl4pPr>
            <a:lvl5pPr algn="ctr" rtl="0" eaLnBrk="0" fontAlgn="base" hangingPunct="0">
              <a:spcBef>
                <a:spcPct val="0"/>
              </a:spcBef>
              <a:spcAft>
                <a:spcPct val="0"/>
              </a:spcAft>
              <a:defRPr sz="3200" b="1" i="1">
                <a:solidFill>
                  <a:srgbClr val="000066"/>
                </a:solidFill>
                <a:latin typeface="Verdana" pitchFamily="34" charset="0"/>
              </a:defRPr>
            </a:lvl5pPr>
            <a:lvl6pPr marL="457200" algn="ctr" rtl="0" fontAlgn="base">
              <a:spcBef>
                <a:spcPct val="0"/>
              </a:spcBef>
              <a:spcAft>
                <a:spcPct val="0"/>
              </a:spcAft>
              <a:defRPr sz="3200" b="1" i="1">
                <a:solidFill>
                  <a:srgbClr val="000066"/>
                </a:solidFill>
                <a:latin typeface="Verdana" pitchFamily="34" charset="0"/>
              </a:defRPr>
            </a:lvl6pPr>
            <a:lvl7pPr marL="914400" algn="ctr" rtl="0" fontAlgn="base">
              <a:spcBef>
                <a:spcPct val="0"/>
              </a:spcBef>
              <a:spcAft>
                <a:spcPct val="0"/>
              </a:spcAft>
              <a:defRPr sz="3200" b="1" i="1">
                <a:solidFill>
                  <a:srgbClr val="000066"/>
                </a:solidFill>
                <a:latin typeface="Verdana" pitchFamily="34" charset="0"/>
              </a:defRPr>
            </a:lvl7pPr>
            <a:lvl8pPr marL="1371600" algn="ctr" rtl="0" fontAlgn="base">
              <a:spcBef>
                <a:spcPct val="0"/>
              </a:spcBef>
              <a:spcAft>
                <a:spcPct val="0"/>
              </a:spcAft>
              <a:defRPr sz="3200" b="1" i="1">
                <a:solidFill>
                  <a:srgbClr val="000066"/>
                </a:solidFill>
                <a:latin typeface="Verdana" pitchFamily="34" charset="0"/>
              </a:defRPr>
            </a:lvl8pPr>
            <a:lvl9pPr marL="1828800" algn="ctr" rtl="0" fontAlgn="base">
              <a:spcBef>
                <a:spcPct val="0"/>
              </a:spcBef>
              <a:spcAft>
                <a:spcPct val="0"/>
              </a:spcAft>
              <a:defRPr sz="3200" b="1" i="1">
                <a:solidFill>
                  <a:srgbClr val="000066"/>
                </a:solidFill>
                <a:latin typeface="Verdana" pitchFamily="34" charset="0"/>
              </a:defRPr>
            </a:lvl9pPr>
          </a:lstStyle>
          <a:p>
            <a:pPr eaLnBrk="1" hangingPunct="1">
              <a:defRPr/>
            </a:pPr>
            <a:r>
              <a:rPr lang="es-PE" sz="2800" i="0" kern="0" dirty="0" smtClean="0">
                <a:solidFill>
                  <a:srgbClr val="0070C0"/>
                </a:solidFill>
                <a:latin typeface="Century Gothic" pitchFamily="34" charset="0"/>
              </a:rPr>
              <a:t>Índice</a:t>
            </a:r>
          </a:p>
          <a:p>
            <a:pPr eaLnBrk="1" hangingPunct="1">
              <a:defRPr/>
            </a:pPr>
            <a:endParaRPr lang="es-PE" sz="2800" i="0" kern="0" dirty="0" smtClean="0">
              <a:solidFill>
                <a:srgbClr val="0070C0"/>
              </a:solidFill>
              <a:latin typeface="Century Gothic" pitchFamily="34" charset="0"/>
            </a:endParaRPr>
          </a:p>
        </p:txBody>
      </p:sp>
      <p:sp>
        <p:nvSpPr>
          <p:cNvPr id="3" name="Rectangle 2"/>
          <p:cNvSpPr txBox="1">
            <a:spLocks noChangeArrowheads="1"/>
          </p:cNvSpPr>
          <p:nvPr/>
        </p:nvSpPr>
        <p:spPr bwMode="auto">
          <a:xfrm>
            <a:off x="827584" y="2420888"/>
            <a:ext cx="7772399"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i="1">
                <a:solidFill>
                  <a:srgbClr val="000066"/>
                </a:solidFill>
                <a:latin typeface="+mj-lt"/>
                <a:ea typeface="+mj-ea"/>
                <a:cs typeface="+mj-cs"/>
              </a:defRPr>
            </a:lvl1pPr>
            <a:lvl2pPr algn="ctr" rtl="0" eaLnBrk="0" fontAlgn="base" hangingPunct="0">
              <a:spcBef>
                <a:spcPct val="0"/>
              </a:spcBef>
              <a:spcAft>
                <a:spcPct val="0"/>
              </a:spcAft>
              <a:defRPr sz="3200" b="1" i="1">
                <a:solidFill>
                  <a:srgbClr val="000066"/>
                </a:solidFill>
                <a:latin typeface="Verdana" pitchFamily="34" charset="0"/>
              </a:defRPr>
            </a:lvl2pPr>
            <a:lvl3pPr algn="ctr" rtl="0" eaLnBrk="0" fontAlgn="base" hangingPunct="0">
              <a:spcBef>
                <a:spcPct val="0"/>
              </a:spcBef>
              <a:spcAft>
                <a:spcPct val="0"/>
              </a:spcAft>
              <a:defRPr sz="3200" b="1" i="1">
                <a:solidFill>
                  <a:srgbClr val="000066"/>
                </a:solidFill>
                <a:latin typeface="Verdana" pitchFamily="34" charset="0"/>
              </a:defRPr>
            </a:lvl3pPr>
            <a:lvl4pPr algn="ctr" rtl="0" eaLnBrk="0" fontAlgn="base" hangingPunct="0">
              <a:spcBef>
                <a:spcPct val="0"/>
              </a:spcBef>
              <a:spcAft>
                <a:spcPct val="0"/>
              </a:spcAft>
              <a:defRPr sz="3200" b="1" i="1">
                <a:solidFill>
                  <a:srgbClr val="000066"/>
                </a:solidFill>
                <a:latin typeface="Verdana" pitchFamily="34" charset="0"/>
              </a:defRPr>
            </a:lvl4pPr>
            <a:lvl5pPr algn="ctr" rtl="0" eaLnBrk="0" fontAlgn="base" hangingPunct="0">
              <a:spcBef>
                <a:spcPct val="0"/>
              </a:spcBef>
              <a:spcAft>
                <a:spcPct val="0"/>
              </a:spcAft>
              <a:defRPr sz="3200" b="1" i="1">
                <a:solidFill>
                  <a:srgbClr val="000066"/>
                </a:solidFill>
                <a:latin typeface="Verdana" pitchFamily="34" charset="0"/>
              </a:defRPr>
            </a:lvl5pPr>
            <a:lvl6pPr marL="457200" algn="ctr" rtl="0" fontAlgn="base">
              <a:spcBef>
                <a:spcPct val="0"/>
              </a:spcBef>
              <a:spcAft>
                <a:spcPct val="0"/>
              </a:spcAft>
              <a:defRPr sz="3200" b="1" i="1">
                <a:solidFill>
                  <a:srgbClr val="000066"/>
                </a:solidFill>
                <a:latin typeface="Verdana" pitchFamily="34" charset="0"/>
              </a:defRPr>
            </a:lvl6pPr>
            <a:lvl7pPr marL="914400" algn="ctr" rtl="0" fontAlgn="base">
              <a:spcBef>
                <a:spcPct val="0"/>
              </a:spcBef>
              <a:spcAft>
                <a:spcPct val="0"/>
              </a:spcAft>
              <a:defRPr sz="3200" b="1" i="1">
                <a:solidFill>
                  <a:srgbClr val="000066"/>
                </a:solidFill>
                <a:latin typeface="Verdana" pitchFamily="34" charset="0"/>
              </a:defRPr>
            </a:lvl7pPr>
            <a:lvl8pPr marL="1371600" algn="ctr" rtl="0" fontAlgn="base">
              <a:spcBef>
                <a:spcPct val="0"/>
              </a:spcBef>
              <a:spcAft>
                <a:spcPct val="0"/>
              </a:spcAft>
              <a:defRPr sz="3200" b="1" i="1">
                <a:solidFill>
                  <a:srgbClr val="000066"/>
                </a:solidFill>
                <a:latin typeface="Verdana" pitchFamily="34" charset="0"/>
              </a:defRPr>
            </a:lvl8pPr>
            <a:lvl9pPr marL="1828800" algn="ctr" rtl="0" fontAlgn="base">
              <a:spcBef>
                <a:spcPct val="0"/>
              </a:spcBef>
              <a:spcAft>
                <a:spcPct val="0"/>
              </a:spcAft>
              <a:defRPr sz="3200" b="1" i="1">
                <a:solidFill>
                  <a:srgbClr val="000066"/>
                </a:solidFill>
                <a:latin typeface="Verdana" pitchFamily="34" charset="0"/>
              </a:defRPr>
            </a:lvl9pPr>
          </a:lstStyle>
          <a:p>
            <a:pPr marL="342900" lvl="0" indent="-342900" algn="l">
              <a:buAutoNum type="arabicPeriod"/>
            </a:pPr>
            <a:r>
              <a:rPr lang="es-PE" sz="1800" i="0" dirty="0" smtClean="0">
                <a:solidFill>
                  <a:schemeClr val="tx1">
                    <a:lumMod val="85000"/>
                    <a:lumOff val="15000"/>
                  </a:schemeClr>
                </a:solidFill>
                <a:latin typeface="Century Gothic" panose="020B0502020202020204" pitchFamily="34" charset="0"/>
              </a:rPr>
              <a:t>PBS 4 “Autorización”.</a:t>
            </a:r>
          </a:p>
          <a:p>
            <a:pPr marL="342900" lvl="0" indent="-342900" algn="l">
              <a:buAutoNum type="arabicPeriod"/>
            </a:pPr>
            <a:endParaRPr lang="es-PE" sz="1800" i="0" dirty="0" smtClean="0">
              <a:solidFill>
                <a:schemeClr val="tx1">
                  <a:lumMod val="85000"/>
                  <a:lumOff val="15000"/>
                </a:schemeClr>
              </a:solidFill>
              <a:latin typeface="Century Gothic" panose="020B0502020202020204" pitchFamily="34" charset="0"/>
            </a:endParaRPr>
          </a:p>
          <a:p>
            <a:pPr marL="342900" lvl="0" indent="-342900" algn="l">
              <a:buAutoNum type="arabicPeriod"/>
            </a:pPr>
            <a:endParaRPr lang="es-PE" sz="1800" i="0" dirty="0" smtClean="0">
              <a:solidFill>
                <a:schemeClr val="tx1">
                  <a:lumMod val="85000"/>
                  <a:lumOff val="15000"/>
                </a:schemeClr>
              </a:solidFill>
              <a:latin typeface="Century Gothic" panose="020B0502020202020204" pitchFamily="34" charset="0"/>
            </a:endParaRPr>
          </a:p>
          <a:p>
            <a:pPr marL="342900" lvl="0" indent="-342900" algn="l">
              <a:buAutoNum type="arabicPeriod"/>
            </a:pPr>
            <a:r>
              <a:rPr lang="es-PE" sz="1800" i="0" dirty="0" smtClean="0">
                <a:solidFill>
                  <a:schemeClr val="tx1">
                    <a:lumMod val="85000"/>
                    <a:lumOff val="15000"/>
                  </a:schemeClr>
                </a:solidFill>
                <a:latin typeface="Century Gothic" panose="020B0502020202020204" pitchFamily="34" charset="0"/>
              </a:rPr>
              <a:t>Evolución del mercado asegurador peruano.</a:t>
            </a:r>
          </a:p>
          <a:p>
            <a:pPr marL="342900" lvl="0" indent="-342900" algn="l">
              <a:buAutoNum type="arabicPeriod"/>
            </a:pPr>
            <a:endParaRPr lang="es-PE" sz="1800" i="0" dirty="0" smtClean="0">
              <a:solidFill>
                <a:schemeClr val="tx1">
                  <a:lumMod val="85000"/>
                  <a:lumOff val="15000"/>
                </a:schemeClr>
              </a:solidFill>
              <a:latin typeface="Century Gothic" panose="020B0502020202020204" pitchFamily="34" charset="0"/>
            </a:endParaRPr>
          </a:p>
          <a:p>
            <a:pPr marL="342900" lvl="0" indent="-342900" algn="l">
              <a:buAutoNum type="arabicPeriod"/>
            </a:pPr>
            <a:endParaRPr lang="es-PE" sz="1800" i="0" dirty="0">
              <a:solidFill>
                <a:schemeClr val="tx1">
                  <a:lumMod val="85000"/>
                  <a:lumOff val="15000"/>
                </a:schemeClr>
              </a:solidFill>
              <a:latin typeface="Century Gothic" panose="020B0502020202020204" pitchFamily="34" charset="0"/>
            </a:endParaRPr>
          </a:p>
          <a:p>
            <a:pPr marL="342900" lvl="0" indent="-342900" algn="l">
              <a:buAutoNum type="arabicPeriod"/>
            </a:pPr>
            <a:r>
              <a:rPr lang="es-PE" sz="1800" i="0" dirty="0">
                <a:solidFill>
                  <a:schemeClr val="tx1">
                    <a:lumMod val="85000"/>
                    <a:lumOff val="15000"/>
                  </a:schemeClr>
                </a:solidFill>
                <a:latin typeface="Century Gothic" panose="020B0502020202020204" pitchFamily="34" charset="0"/>
              </a:rPr>
              <a:t>Proceso de ingreso de una nueva empresa de seguro al </a:t>
            </a:r>
            <a:r>
              <a:rPr lang="es-PE" sz="1800" i="0" dirty="0" smtClean="0">
                <a:solidFill>
                  <a:schemeClr val="tx1">
                    <a:lumMod val="85000"/>
                    <a:lumOff val="15000"/>
                  </a:schemeClr>
                </a:solidFill>
                <a:latin typeface="Century Gothic" panose="020B0502020202020204" pitchFamily="34" charset="0"/>
              </a:rPr>
              <a:t>mercado peruano.</a:t>
            </a:r>
            <a:endParaRPr lang="es-PE" sz="1800" i="0"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3398137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número de diapositiva"/>
          <p:cNvSpPr>
            <a:spLocks noGrp="1"/>
          </p:cNvSpPr>
          <p:nvPr>
            <p:ph type="sldNum" sz="quarter" idx="4294967295"/>
          </p:nvPr>
        </p:nvSpPr>
        <p:spPr>
          <a:xfrm>
            <a:off x="6553200" y="6245225"/>
            <a:ext cx="2133600" cy="476250"/>
          </a:xfrm>
          <a:noFill/>
        </p:spPr>
        <p:txBody>
          <a:bodyPr/>
          <a:lstStyle/>
          <a:p>
            <a:fld id="{D86B4005-46E0-4A40-9073-0D2B9F820C80}" type="slidenum">
              <a:rPr lang="es-ES" smtClean="0"/>
              <a:pPr/>
              <a:t>20</a:t>
            </a:fld>
            <a:endParaRPr lang="es-ES" dirty="0" smtClean="0"/>
          </a:p>
        </p:txBody>
      </p:sp>
      <p:graphicFrame>
        <p:nvGraphicFramePr>
          <p:cNvPr id="6" name="5 Diagrama"/>
          <p:cNvGraphicFramePr/>
          <p:nvPr/>
        </p:nvGraphicFramePr>
        <p:xfrm>
          <a:off x="357190" y="2643182"/>
          <a:ext cx="8572528" cy="3286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a:spLocks noGrp="1"/>
          </p:cNvSpPr>
          <p:nvPr>
            <p:ph type="title"/>
          </p:nvPr>
        </p:nvSpPr>
        <p:spPr>
          <a:xfrm>
            <a:off x="357188" y="1785938"/>
            <a:ext cx="8229600" cy="1143000"/>
          </a:xfrm>
        </p:spPr>
        <p:txBody>
          <a:bodyPr/>
          <a:lstStyle/>
          <a:p>
            <a:pPr>
              <a:defRPr/>
            </a:pPr>
            <a:r>
              <a:rPr lang="es-PE" dirty="0" smtClean="0"/>
              <a:t/>
            </a:r>
            <a:br>
              <a:rPr lang="es-PE" dirty="0" smtClean="0"/>
            </a:br>
            <a:r>
              <a:rPr lang="es-PE" dirty="0" smtClean="0">
                <a:effectLst>
                  <a:outerShdw blurRad="38100" dist="38100" dir="2700000" algn="tl">
                    <a:srgbClr val="000000">
                      <a:alpha val="43137"/>
                    </a:srgbClr>
                  </a:outerShdw>
                </a:effectLst>
              </a:rPr>
              <a:t/>
            </a:r>
            <a:br>
              <a:rPr lang="es-PE" dirty="0" smtClean="0">
                <a:effectLst>
                  <a:outerShdw blurRad="38100" dist="38100" dir="2700000" algn="tl">
                    <a:srgbClr val="000000">
                      <a:alpha val="43137"/>
                    </a:srgbClr>
                  </a:outerShdw>
                </a:effectLst>
              </a:rPr>
            </a:br>
            <a:r>
              <a:rPr lang="es-PE" dirty="0" smtClean="0">
                <a:effectLst>
                  <a:outerShdw blurRad="38100" dist="38100" dir="2700000" algn="tl">
                    <a:srgbClr val="000000">
                      <a:alpha val="43137"/>
                    </a:srgbClr>
                  </a:outerShdw>
                </a:effectLst>
              </a:rPr>
              <a:t>Procedimiento:</a:t>
            </a:r>
            <a:br>
              <a:rPr lang="es-PE" dirty="0" smtClean="0">
                <a:effectLst>
                  <a:outerShdw blurRad="38100" dist="38100" dir="2700000" algn="tl">
                    <a:srgbClr val="000000">
                      <a:alpha val="43137"/>
                    </a:srgbClr>
                  </a:outerShdw>
                </a:effectLst>
              </a:rPr>
            </a:br>
            <a:r>
              <a:rPr lang="es-PE" dirty="0" smtClean="0">
                <a:effectLst>
                  <a:outerShdw blurRad="38100" dist="38100" dir="2700000" algn="tl">
                    <a:srgbClr val="000000">
                      <a:alpha val="43137"/>
                    </a:srgbClr>
                  </a:outerShdw>
                </a:effectLst>
              </a:rPr>
              <a:t>Autorización de Organización</a:t>
            </a:r>
            <a:br>
              <a:rPr lang="es-PE" dirty="0" smtClean="0">
                <a:effectLst>
                  <a:outerShdw blurRad="38100" dist="38100" dir="2700000" algn="tl">
                    <a:srgbClr val="000000">
                      <a:alpha val="43137"/>
                    </a:srgbClr>
                  </a:outerShdw>
                </a:effectLst>
              </a:rPr>
            </a:br>
            <a:r>
              <a:rPr lang="es-PE" dirty="0" smtClean="0">
                <a:effectLst>
                  <a:outerShdw blurRad="38100" dist="38100" dir="2700000" algn="tl">
                    <a:srgbClr val="000000">
                      <a:alpha val="43137"/>
                    </a:srgbClr>
                  </a:outerShdw>
                </a:effectLst>
              </a:rPr>
              <a:t> </a:t>
            </a:r>
            <a:r>
              <a:rPr lang="es-PE" dirty="0" smtClean="0"/>
              <a:t/>
            </a:r>
            <a:br>
              <a:rPr lang="es-PE" dirty="0" smtClean="0"/>
            </a:br>
            <a:r>
              <a:rPr lang="es-PE" dirty="0" smtClean="0"/>
              <a:t/>
            </a:r>
            <a:br>
              <a:rPr lang="es-PE" dirty="0" smtClean="0"/>
            </a:br>
            <a:r>
              <a:rPr lang="es-PE" sz="2000" dirty="0" smtClean="0"/>
              <a:t/>
            </a:r>
            <a:br>
              <a:rPr lang="es-PE" sz="2000" dirty="0" smtClean="0"/>
            </a:br>
            <a:endParaRPr lang="es-PE" sz="2000" dirty="0"/>
          </a:p>
        </p:txBody>
      </p:sp>
    </p:spTree>
    <p:extLst>
      <p:ext uri="{BB962C8B-B14F-4D97-AF65-F5344CB8AC3E}">
        <p14:creationId xmlns:p14="http://schemas.microsoft.com/office/powerpoint/2010/main" val="2555799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507627"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r>
                <a:rPr lang="es-PE" sz="1600" dirty="0" smtClean="0"/>
                <a:t>4.- información general</a:t>
              </a:r>
            </a:p>
          </p:txBody>
        </p:sp>
      </p:grpSp>
      <p:sp>
        <p:nvSpPr>
          <p:cNvPr id="7" name="6 CuadroTexto"/>
          <p:cNvSpPr txBox="1"/>
          <p:nvPr/>
        </p:nvSpPr>
        <p:spPr>
          <a:xfrm>
            <a:off x="683568" y="1628800"/>
            <a:ext cx="7416824" cy="338554"/>
          </a:xfrm>
          <a:prstGeom prst="rect">
            <a:avLst/>
          </a:prstGeom>
          <a:noFill/>
        </p:spPr>
        <p:txBody>
          <a:bodyPr wrap="square" rtlCol="0">
            <a:spAutoFit/>
          </a:bodyPr>
          <a:lstStyle/>
          <a:p>
            <a:r>
              <a:rPr lang="es-PE" sz="1600" dirty="0" smtClean="0"/>
              <a:t>Información a incluir en la solicitud:</a:t>
            </a:r>
            <a:endParaRPr lang="es-ES" sz="1600" dirty="0"/>
          </a:p>
        </p:txBody>
      </p:sp>
      <p:graphicFrame>
        <p:nvGraphicFramePr>
          <p:cNvPr id="10" name="9 Diagrama"/>
          <p:cNvGraphicFramePr/>
          <p:nvPr>
            <p:extLst>
              <p:ext uri="{D42A27DB-BD31-4B8C-83A1-F6EECF244321}">
                <p14:modId xmlns:p14="http://schemas.microsoft.com/office/powerpoint/2010/main" val="1305470324"/>
              </p:ext>
            </p:extLst>
          </p:nvPr>
        </p:nvGraphicFramePr>
        <p:xfrm>
          <a:off x="683568" y="1772816"/>
          <a:ext cx="7344816"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996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507627"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r>
                <a:rPr lang="es-PE" sz="1600" dirty="0" smtClean="0"/>
                <a:t>4.- Procedimiento establecido para la obtención del Certificado de Organización</a:t>
              </a:r>
            </a:p>
          </p:txBody>
        </p:sp>
      </p:grpSp>
      <p:sp>
        <p:nvSpPr>
          <p:cNvPr id="7" name="6 CuadroTexto"/>
          <p:cNvSpPr txBox="1"/>
          <p:nvPr/>
        </p:nvSpPr>
        <p:spPr>
          <a:xfrm>
            <a:off x="683568" y="1628800"/>
            <a:ext cx="7416824" cy="584775"/>
          </a:xfrm>
          <a:prstGeom prst="rect">
            <a:avLst/>
          </a:prstGeom>
          <a:noFill/>
        </p:spPr>
        <p:txBody>
          <a:bodyPr wrap="square" rtlCol="0">
            <a:spAutoFit/>
          </a:bodyPr>
          <a:lstStyle/>
          <a:p>
            <a:r>
              <a:rPr lang="es-PE" sz="1600" dirty="0" smtClean="0"/>
              <a:t>Presentar solicitud de organización ante la SBS, con el siguiente contenido de Información de los organizadores:</a:t>
            </a:r>
            <a:endParaRPr lang="es-ES" sz="1600" dirty="0"/>
          </a:p>
        </p:txBody>
      </p:sp>
      <p:graphicFrame>
        <p:nvGraphicFramePr>
          <p:cNvPr id="10" name="9 Diagrama"/>
          <p:cNvGraphicFramePr/>
          <p:nvPr>
            <p:extLst>
              <p:ext uri="{D42A27DB-BD31-4B8C-83A1-F6EECF244321}">
                <p14:modId xmlns:p14="http://schemas.microsoft.com/office/powerpoint/2010/main" val="1715871"/>
              </p:ext>
            </p:extLst>
          </p:nvPr>
        </p:nvGraphicFramePr>
        <p:xfrm>
          <a:off x="395536" y="2276872"/>
          <a:ext cx="784887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889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507627"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r>
                <a:rPr lang="es-PE" sz="1600" dirty="0" smtClean="0"/>
                <a:t>4.- Procedimiento establecido para la obtención del Certificado de Organización</a:t>
              </a:r>
            </a:p>
          </p:txBody>
        </p:sp>
      </p:grpSp>
      <p:sp>
        <p:nvSpPr>
          <p:cNvPr id="7" name="6 CuadroTexto"/>
          <p:cNvSpPr txBox="1"/>
          <p:nvPr/>
        </p:nvSpPr>
        <p:spPr>
          <a:xfrm>
            <a:off x="683568" y="1628800"/>
            <a:ext cx="7416824" cy="584775"/>
          </a:xfrm>
          <a:prstGeom prst="rect">
            <a:avLst/>
          </a:prstGeom>
          <a:noFill/>
        </p:spPr>
        <p:txBody>
          <a:bodyPr wrap="square" rtlCol="0">
            <a:spAutoFit/>
          </a:bodyPr>
          <a:lstStyle/>
          <a:p>
            <a:r>
              <a:rPr lang="es-PE" sz="1600" dirty="0" smtClean="0"/>
              <a:t>Presentar solicitud de organización ante la SBS, con el siguiente contenido de Información de los accionistas:</a:t>
            </a:r>
            <a:endParaRPr lang="es-ES" sz="1600" dirty="0"/>
          </a:p>
        </p:txBody>
      </p:sp>
      <p:graphicFrame>
        <p:nvGraphicFramePr>
          <p:cNvPr id="10" name="9 Diagrama"/>
          <p:cNvGraphicFramePr/>
          <p:nvPr>
            <p:extLst>
              <p:ext uri="{D42A27DB-BD31-4B8C-83A1-F6EECF244321}">
                <p14:modId xmlns:p14="http://schemas.microsoft.com/office/powerpoint/2010/main" val="3932454836"/>
              </p:ext>
            </p:extLst>
          </p:nvPr>
        </p:nvGraphicFramePr>
        <p:xfrm>
          <a:off x="395536" y="2060848"/>
          <a:ext cx="828092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CuadroTexto"/>
          <p:cNvSpPr txBox="1"/>
          <p:nvPr/>
        </p:nvSpPr>
        <p:spPr>
          <a:xfrm>
            <a:off x="323528" y="6141204"/>
            <a:ext cx="8352928" cy="600164"/>
          </a:xfrm>
          <a:prstGeom prst="rect">
            <a:avLst/>
          </a:prstGeom>
          <a:noFill/>
        </p:spPr>
        <p:txBody>
          <a:bodyPr wrap="square" rtlCol="0">
            <a:spAutoFit/>
          </a:bodyPr>
          <a:lstStyle/>
          <a:p>
            <a:pPr algn="just"/>
            <a:r>
              <a:rPr lang="es-PE" sz="1100" b="1" dirty="0" smtClean="0"/>
              <a:t>Similar información será requerida a los representantes legales de los organizadores personas jurídicas que realizarán funciones directivas y/o gestión en la nueva empresa a constituir, así como los directores y gerente general que figuran en la minuta. </a:t>
            </a:r>
            <a:r>
              <a:rPr lang="es-PE" sz="1100" dirty="0" smtClean="0"/>
              <a:t> </a:t>
            </a:r>
            <a:endParaRPr lang="es-ES" sz="1100" dirty="0"/>
          </a:p>
        </p:txBody>
      </p:sp>
    </p:spTree>
    <p:extLst>
      <p:ext uri="{BB962C8B-B14F-4D97-AF65-F5344CB8AC3E}">
        <p14:creationId xmlns:p14="http://schemas.microsoft.com/office/powerpoint/2010/main" val="2504868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507627"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r>
                <a:rPr lang="es-PE" sz="1600" dirty="0" smtClean="0"/>
                <a:t>4.- Procedimiento establecido para la obtención del Certificado de Organización:</a:t>
              </a:r>
            </a:p>
          </p:txBody>
        </p:sp>
      </p:grpSp>
      <p:sp>
        <p:nvSpPr>
          <p:cNvPr id="7" name="6 Rectángulo"/>
          <p:cNvSpPr/>
          <p:nvPr/>
        </p:nvSpPr>
        <p:spPr>
          <a:xfrm>
            <a:off x="683568" y="1556793"/>
            <a:ext cx="7344816" cy="338554"/>
          </a:xfrm>
          <a:prstGeom prst="rect">
            <a:avLst/>
          </a:prstGeom>
        </p:spPr>
        <p:txBody>
          <a:bodyPr wrap="square">
            <a:spAutoFit/>
          </a:bodyPr>
          <a:lstStyle/>
          <a:p>
            <a:r>
              <a:rPr lang="es-PE" sz="1600" b="1" dirty="0" smtClean="0"/>
              <a:t>Estudio de factibilidad </a:t>
            </a:r>
            <a:r>
              <a:rPr lang="es-PE" sz="1600" dirty="0" smtClean="0"/>
              <a:t>contendrá la siguiente información</a:t>
            </a:r>
            <a:endParaRPr lang="es-PE" sz="1600" baseline="30000" dirty="0" smtClean="0"/>
          </a:p>
        </p:txBody>
      </p:sp>
      <p:graphicFrame>
        <p:nvGraphicFramePr>
          <p:cNvPr id="12" name="11 Diagrama"/>
          <p:cNvGraphicFramePr/>
          <p:nvPr/>
        </p:nvGraphicFramePr>
        <p:xfrm>
          <a:off x="971600" y="2060848"/>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694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p:nvPr/>
        </p:nvGrpSpPr>
        <p:grpSpPr>
          <a:xfrm>
            <a:off x="611560" y="941759"/>
            <a:ext cx="7507627" cy="501840"/>
            <a:chOff x="403244" y="98319"/>
            <a:chExt cx="7507627" cy="501840"/>
          </a:xfrm>
          <a:scene3d>
            <a:camera prst="orthographicFront"/>
            <a:lightRig rig="flat" dir="t"/>
          </a:scene3d>
        </p:grpSpPr>
        <p:sp>
          <p:nvSpPr>
            <p:cNvPr id="8" name="7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9" name="8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r>
                <a:rPr lang="es-PE" sz="1600" dirty="0" smtClean="0"/>
                <a:t>4.- Procedimiento establecido para la obtención del Certificado de Organización:</a:t>
              </a:r>
            </a:p>
          </p:txBody>
        </p:sp>
      </p:grpSp>
      <p:sp>
        <p:nvSpPr>
          <p:cNvPr id="7" name="6 Rectángulo"/>
          <p:cNvSpPr/>
          <p:nvPr/>
        </p:nvSpPr>
        <p:spPr>
          <a:xfrm>
            <a:off x="683568" y="1556793"/>
            <a:ext cx="7344816" cy="338554"/>
          </a:xfrm>
          <a:prstGeom prst="rect">
            <a:avLst/>
          </a:prstGeom>
        </p:spPr>
        <p:txBody>
          <a:bodyPr wrap="square">
            <a:spAutoFit/>
          </a:bodyPr>
          <a:lstStyle/>
          <a:p>
            <a:r>
              <a:rPr lang="es-PE" sz="1600" b="1" dirty="0" smtClean="0"/>
              <a:t>Estudio de factibilidad </a:t>
            </a:r>
            <a:r>
              <a:rPr lang="es-PE" sz="1600" dirty="0" smtClean="0"/>
              <a:t>contendrá la siguiente información</a:t>
            </a:r>
            <a:endParaRPr lang="es-PE" sz="1600" baseline="30000" dirty="0" smtClean="0"/>
          </a:p>
        </p:txBody>
      </p:sp>
      <p:graphicFrame>
        <p:nvGraphicFramePr>
          <p:cNvPr id="12" name="11 Diagrama"/>
          <p:cNvGraphicFramePr/>
          <p:nvPr/>
        </p:nvGraphicFramePr>
        <p:xfrm>
          <a:off x="611560" y="2060848"/>
          <a:ext cx="7776864"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7868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71500" y="2786063"/>
            <a:ext cx="8229600" cy="1143000"/>
          </a:xfrm>
        </p:spPr>
        <p:txBody>
          <a:bodyPr/>
          <a:lstStyle/>
          <a:p>
            <a:pPr>
              <a:defRPr/>
            </a:pPr>
            <a:r>
              <a:rPr lang="es-PE" dirty="0" smtClean="0"/>
              <a:t/>
            </a:r>
            <a:br>
              <a:rPr lang="es-PE" dirty="0" smtClean="0"/>
            </a:br>
            <a:r>
              <a:rPr lang="es-PE" dirty="0" smtClean="0">
                <a:effectLst>
                  <a:outerShdw blurRad="38100" dist="38100" dir="2700000" algn="tl">
                    <a:srgbClr val="C0C0C0"/>
                  </a:outerShdw>
                </a:effectLst>
              </a:rPr>
              <a:t>Autorización de Funcionamiento</a:t>
            </a:r>
            <a:r>
              <a:rPr lang="es-PE" dirty="0" smtClean="0"/>
              <a:t/>
            </a:r>
            <a:br>
              <a:rPr lang="es-PE" dirty="0" smtClean="0"/>
            </a:br>
            <a:r>
              <a:rPr lang="es-PE" dirty="0" smtClean="0"/>
              <a:t/>
            </a:r>
            <a:br>
              <a:rPr lang="es-PE" dirty="0" smtClean="0"/>
            </a:br>
            <a:r>
              <a:rPr lang="es-PE" sz="2000" dirty="0" smtClean="0"/>
              <a:t>Ley General N° 26702 (Titulo I Artículos 26° al 29°) </a:t>
            </a:r>
            <a:br>
              <a:rPr lang="es-PE" sz="2000" dirty="0" smtClean="0"/>
            </a:br>
            <a:endParaRPr lang="es-PE" sz="2000" dirty="0" smtClean="0"/>
          </a:p>
        </p:txBody>
      </p:sp>
      <p:sp>
        <p:nvSpPr>
          <p:cNvPr id="20483" name="3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10DCF3C-2462-4CBF-B449-0F5B25C64242}" type="slidenum">
              <a:rPr lang="es-ES" sz="1400"/>
              <a:pPr algn="r"/>
              <a:t>26</a:t>
            </a:fld>
            <a:endParaRPr lang="es-ES" sz="1400" dirty="0"/>
          </a:p>
        </p:txBody>
      </p:sp>
      <p:sp>
        <p:nvSpPr>
          <p:cNvPr id="5" name="4 CuadroTexto"/>
          <p:cNvSpPr txBox="1"/>
          <p:nvPr/>
        </p:nvSpPr>
        <p:spPr>
          <a:xfrm>
            <a:off x="3429000" y="1785938"/>
            <a:ext cx="2000250" cy="604837"/>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s-PE" sz="3200" b="1" i="1" dirty="0">
                <a:solidFill>
                  <a:srgbClr val="000066"/>
                </a:solidFill>
                <a:effectLst>
                  <a:outerShdw blurRad="38100" dist="38100" dir="2700000" algn="tl">
                    <a:srgbClr val="000000"/>
                  </a:outerShdw>
                </a:effectLst>
              </a:rPr>
              <a:t>FASE 2</a:t>
            </a:r>
          </a:p>
        </p:txBody>
      </p:sp>
    </p:spTree>
    <p:extLst>
      <p:ext uri="{BB962C8B-B14F-4D97-AF65-F5344CB8AC3E}">
        <p14:creationId xmlns:p14="http://schemas.microsoft.com/office/powerpoint/2010/main" val="90231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número de diapositiva"/>
          <p:cNvSpPr>
            <a:spLocks noGrp="1"/>
          </p:cNvSpPr>
          <p:nvPr>
            <p:ph type="sldNum" sz="quarter" idx="4294967295"/>
          </p:nvPr>
        </p:nvSpPr>
        <p:spPr>
          <a:xfrm>
            <a:off x="6553200" y="6245225"/>
            <a:ext cx="2133600" cy="476250"/>
          </a:xfrm>
          <a:noFill/>
        </p:spPr>
        <p:txBody>
          <a:bodyPr/>
          <a:lstStyle/>
          <a:p>
            <a:fld id="{91D3147D-8010-4125-A188-1CEDE35C863F}" type="slidenum">
              <a:rPr lang="es-ES" smtClean="0"/>
              <a:pPr/>
              <a:t>27</a:t>
            </a:fld>
            <a:endParaRPr lang="es-ES" dirty="0" smtClean="0"/>
          </a:p>
        </p:txBody>
      </p:sp>
      <p:sp>
        <p:nvSpPr>
          <p:cNvPr id="7" name="1 Título"/>
          <p:cNvSpPr>
            <a:spLocks noGrp="1"/>
          </p:cNvSpPr>
          <p:nvPr>
            <p:ph type="title"/>
          </p:nvPr>
        </p:nvSpPr>
        <p:spPr>
          <a:xfrm>
            <a:off x="357188" y="1785938"/>
            <a:ext cx="8229600" cy="1143000"/>
          </a:xfrm>
        </p:spPr>
        <p:txBody>
          <a:bodyPr/>
          <a:lstStyle/>
          <a:p>
            <a:pPr>
              <a:defRPr/>
            </a:pPr>
            <a:r>
              <a:rPr lang="es-PE" dirty="0" smtClean="0"/>
              <a:t/>
            </a:r>
            <a:br>
              <a:rPr lang="es-PE" dirty="0" smtClean="0"/>
            </a:br>
            <a:r>
              <a:rPr lang="es-PE" dirty="0" smtClean="0">
                <a:effectLst>
                  <a:outerShdw blurRad="38100" dist="38100" dir="2700000" algn="tl">
                    <a:srgbClr val="000000">
                      <a:alpha val="43137"/>
                    </a:srgbClr>
                  </a:outerShdw>
                </a:effectLst>
              </a:rPr>
              <a:t/>
            </a:r>
            <a:br>
              <a:rPr lang="es-PE" dirty="0" smtClean="0">
                <a:effectLst>
                  <a:outerShdw blurRad="38100" dist="38100" dir="2700000" algn="tl">
                    <a:srgbClr val="000000">
                      <a:alpha val="43137"/>
                    </a:srgbClr>
                  </a:outerShdw>
                </a:effectLst>
              </a:rPr>
            </a:br>
            <a:r>
              <a:rPr lang="es-PE" dirty="0" smtClean="0">
                <a:effectLst>
                  <a:outerShdw blurRad="38100" dist="38100" dir="2700000" algn="tl">
                    <a:srgbClr val="000000">
                      <a:alpha val="43137"/>
                    </a:srgbClr>
                  </a:outerShdw>
                </a:effectLst>
              </a:rPr>
              <a:t>Procedimiento:</a:t>
            </a:r>
            <a:br>
              <a:rPr lang="es-PE" dirty="0" smtClean="0">
                <a:effectLst>
                  <a:outerShdw blurRad="38100" dist="38100" dir="2700000" algn="tl">
                    <a:srgbClr val="000000">
                      <a:alpha val="43137"/>
                    </a:srgbClr>
                  </a:outerShdw>
                </a:effectLst>
              </a:rPr>
            </a:br>
            <a:r>
              <a:rPr lang="es-PE" dirty="0" smtClean="0">
                <a:effectLst>
                  <a:outerShdw blurRad="38100" dist="38100" dir="2700000" algn="tl">
                    <a:srgbClr val="000000">
                      <a:alpha val="43137"/>
                    </a:srgbClr>
                  </a:outerShdw>
                </a:effectLst>
              </a:rPr>
              <a:t>Autorización de Funcionamiento</a:t>
            </a:r>
            <a:br>
              <a:rPr lang="es-PE" dirty="0" smtClean="0">
                <a:effectLst>
                  <a:outerShdw blurRad="38100" dist="38100" dir="2700000" algn="tl">
                    <a:srgbClr val="000000">
                      <a:alpha val="43137"/>
                    </a:srgbClr>
                  </a:outerShdw>
                </a:effectLst>
              </a:rPr>
            </a:br>
            <a:r>
              <a:rPr lang="es-PE" dirty="0" smtClean="0">
                <a:effectLst>
                  <a:outerShdw blurRad="38100" dist="38100" dir="2700000" algn="tl">
                    <a:srgbClr val="000000">
                      <a:alpha val="43137"/>
                    </a:srgbClr>
                  </a:outerShdw>
                </a:effectLst>
              </a:rPr>
              <a:t> </a:t>
            </a:r>
            <a:r>
              <a:rPr lang="es-PE" dirty="0" smtClean="0"/>
              <a:t/>
            </a:r>
            <a:br>
              <a:rPr lang="es-PE" dirty="0" smtClean="0"/>
            </a:br>
            <a:r>
              <a:rPr lang="es-PE" dirty="0" smtClean="0"/>
              <a:t/>
            </a:r>
            <a:br>
              <a:rPr lang="es-PE" dirty="0" smtClean="0"/>
            </a:br>
            <a:r>
              <a:rPr lang="es-PE" sz="2000" dirty="0" smtClean="0"/>
              <a:t/>
            </a:r>
            <a:br>
              <a:rPr lang="es-PE" sz="2000" dirty="0" smtClean="0"/>
            </a:br>
            <a:endParaRPr lang="es-PE" sz="2000" dirty="0"/>
          </a:p>
        </p:txBody>
      </p:sp>
      <p:graphicFrame>
        <p:nvGraphicFramePr>
          <p:cNvPr id="5" name="4 Diagrama"/>
          <p:cNvGraphicFramePr/>
          <p:nvPr/>
        </p:nvGraphicFramePr>
        <p:xfrm>
          <a:off x="1547834" y="2000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8988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Marcador de contenido"/>
          <p:cNvSpPr>
            <a:spLocks noGrp="1"/>
          </p:cNvSpPr>
          <p:nvPr>
            <p:ph idx="1"/>
          </p:nvPr>
        </p:nvSpPr>
        <p:spPr>
          <a:xfrm>
            <a:off x="285750" y="2600325"/>
            <a:ext cx="8643938" cy="4114800"/>
          </a:xfrm>
        </p:spPr>
        <p:txBody>
          <a:bodyPr/>
          <a:lstStyle/>
          <a:p>
            <a:pPr eaLnBrk="1" hangingPunct="1">
              <a:defRPr/>
            </a:pPr>
            <a:endParaRPr lang="es-ES" dirty="0" smtClean="0">
              <a:latin typeface="Arial Narrow" pitchFamily="34" charset="0"/>
            </a:endParaRPr>
          </a:p>
          <a:p>
            <a:pPr eaLnBrk="1" hangingPunct="1">
              <a:defRPr/>
            </a:pPr>
            <a:r>
              <a:rPr lang="es-ES" sz="1800" dirty="0" smtClean="0"/>
              <a:t>Organizadores responsables </a:t>
            </a:r>
            <a:r>
              <a:rPr lang="es-ES" sz="1800" b="1" dirty="0" smtClean="0"/>
              <a:t>comunicarán haber cumplido con todos los requisitos exigidos para el funcionamiento </a:t>
            </a:r>
            <a:r>
              <a:rPr lang="es-ES" sz="1800" dirty="0" smtClean="0"/>
              <a:t>de la empresa de acuerdo a la información presentada en la etapa de organización y además </a:t>
            </a:r>
            <a:r>
              <a:rPr lang="es-ES" sz="1800" b="1" dirty="0" smtClean="0"/>
              <a:t>presentar lo siguiente</a:t>
            </a:r>
            <a:r>
              <a:rPr lang="es-ES" sz="1800" dirty="0" smtClean="0"/>
              <a:t>:</a:t>
            </a:r>
          </a:p>
          <a:p>
            <a:pPr marL="800100" lvl="1" indent="-342900" eaLnBrk="1" hangingPunct="1">
              <a:buFont typeface="+mj-lt"/>
              <a:buAutoNum type="alphaLcParenR"/>
              <a:defRPr/>
            </a:pPr>
            <a:r>
              <a:rPr lang="es-ES" sz="1600" dirty="0" smtClean="0">
                <a:ea typeface="+mn-ea"/>
                <a:cs typeface="+mn-cs"/>
              </a:rPr>
              <a:t>Escritura pública de constitución debidamente inscrita en RRPP.</a:t>
            </a:r>
          </a:p>
          <a:p>
            <a:pPr marL="800100" lvl="1" indent="-342900" eaLnBrk="1" hangingPunct="1">
              <a:buFont typeface="+mj-lt"/>
              <a:buAutoNum type="alphaLcParenR"/>
              <a:defRPr/>
            </a:pPr>
            <a:r>
              <a:rPr lang="es-ES" sz="1600" dirty="0" smtClean="0">
                <a:ea typeface="+mn-ea"/>
                <a:cs typeface="+mn-cs"/>
              </a:rPr>
              <a:t>Relación y DJ de directores y de funcionarios, señalando que no tengan impedimento normado por la Ley General, currículum vitae y antecedentes penales y policiales.</a:t>
            </a:r>
          </a:p>
          <a:p>
            <a:pPr marL="800100" lvl="1" indent="-342900" eaLnBrk="1" hangingPunct="1">
              <a:buFont typeface="+mj-lt"/>
              <a:buAutoNum type="alphaLcParenR"/>
              <a:defRPr/>
            </a:pPr>
            <a:r>
              <a:rPr lang="es-ES" sz="1600" dirty="0" smtClean="0">
                <a:ea typeface="+mn-ea"/>
                <a:cs typeface="+mn-cs"/>
              </a:rPr>
              <a:t>Manuales de políticas y procedimientos, y demás documentos pertinentes.</a:t>
            </a:r>
          </a:p>
          <a:p>
            <a:pPr eaLnBrk="1" hangingPunct="1">
              <a:buFontTx/>
              <a:buNone/>
              <a:defRPr/>
            </a:pPr>
            <a:endParaRPr lang="es-ES" sz="1800" dirty="0" smtClean="0"/>
          </a:p>
          <a:p>
            <a:pPr eaLnBrk="1" hangingPunct="1">
              <a:defRPr/>
            </a:pPr>
            <a:r>
              <a:rPr lang="es-ES" sz="1800" dirty="0" smtClean="0"/>
              <a:t>La SBS podrá realizar </a:t>
            </a:r>
            <a:r>
              <a:rPr lang="es-ES" sz="1800" b="1" dirty="0" smtClean="0"/>
              <a:t>visitas de inspección, reuniones </a:t>
            </a:r>
            <a:r>
              <a:rPr lang="es-ES" sz="1800" dirty="0" smtClean="0"/>
              <a:t>con los Organizadores Responsables, Directores y Principales Funcionarios, así como solicitar cualquier información.</a:t>
            </a:r>
            <a:r>
              <a:rPr lang="es-ES" dirty="0" smtClean="0">
                <a:latin typeface="Arial Narrow" pitchFamily="34" charset="0"/>
              </a:rPr>
              <a:t>   </a:t>
            </a:r>
            <a:endParaRPr lang="es-PE" dirty="0" smtClean="0">
              <a:latin typeface="Arial Narrow" pitchFamily="34" charset="0"/>
            </a:endParaRPr>
          </a:p>
        </p:txBody>
      </p:sp>
      <p:grpSp>
        <p:nvGrpSpPr>
          <p:cNvPr id="2" name="3 Grupo"/>
          <p:cNvGrpSpPr>
            <a:grpSpLocks/>
          </p:cNvGrpSpPr>
          <p:nvPr/>
        </p:nvGrpSpPr>
        <p:grpSpPr bwMode="auto">
          <a:xfrm>
            <a:off x="3643313" y="1547813"/>
            <a:ext cx="1601787" cy="1095375"/>
            <a:chOff x="5357" y="1484024"/>
            <a:chExt cx="1601390" cy="1095951"/>
          </a:xfrm>
        </p:grpSpPr>
        <p:sp>
          <p:nvSpPr>
            <p:cNvPr id="5" name="4 Rectángulo redondeado"/>
            <p:cNvSpPr/>
            <p:nvPr/>
          </p:nvSpPr>
          <p:spPr>
            <a:xfrm>
              <a:off x="5357" y="1484024"/>
              <a:ext cx="1601390" cy="1095951"/>
            </a:xfrm>
            <a:prstGeom prst="roundRect">
              <a:avLst>
                <a:gd name="adj" fmla="val 10000"/>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6" name="5 Rectángulo"/>
            <p:cNvSpPr/>
            <p:nvPr/>
          </p:nvSpPr>
          <p:spPr>
            <a:xfrm>
              <a:off x="37099" y="1515791"/>
              <a:ext cx="1537906" cy="1032418"/>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s-PE" sz="1300" dirty="0"/>
                <a:t>Organizadores responsables comunicarán haber cumplido con requisitos</a:t>
              </a:r>
            </a:p>
          </p:txBody>
        </p:sp>
      </p:grpSp>
    </p:spTree>
    <p:extLst>
      <p:ext uri="{BB962C8B-B14F-4D97-AF65-F5344CB8AC3E}">
        <p14:creationId xmlns:p14="http://schemas.microsoft.com/office/powerpoint/2010/main" val="16436925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457200" y="2506663"/>
            <a:ext cx="8229600" cy="4065587"/>
          </a:xfrm>
        </p:spPr>
        <p:txBody>
          <a:bodyPr/>
          <a:lstStyle/>
          <a:p>
            <a:pPr eaLnBrk="1" hangingPunct="1"/>
            <a:r>
              <a:rPr lang="es-ES" sz="1800" dirty="0" smtClean="0"/>
              <a:t>Culminadas las </a:t>
            </a:r>
            <a:r>
              <a:rPr lang="es-ES" sz="1800" b="1" dirty="0" smtClean="0"/>
              <a:t>comprobaciones</a:t>
            </a:r>
            <a:r>
              <a:rPr lang="es-ES" sz="1800" dirty="0" smtClean="0"/>
              <a:t> y dentro de un plazo no mayor de 30 días, la SBS expide la resolución y se otorga un </a:t>
            </a:r>
            <a:r>
              <a:rPr lang="es-ES" sz="1800" b="1" dirty="0" smtClean="0"/>
              <a:t>certificado de autorización de funcionamiento</a:t>
            </a:r>
            <a:r>
              <a:rPr lang="es-ES" sz="1800" dirty="0" smtClean="0"/>
              <a:t>.</a:t>
            </a:r>
          </a:p>
          <a:p>
            <a:pPr eaLnBrk="1" hangingPunct="1">
              <a:buFontTx/>
              <a:buNone/>
            </a:pPr>
            <a:endParaRPr lang="es-ES" sz="1800" dirty="0" smtClean="0"/>
          </a:p>
          <a:p>
            <a:pPr eaLnBrk="1" hangingPunct="1"/>
            <a:r>
              <a:rPr lang="es-ES" sz="1800" b="1" dirty="0" smtClean="0"/>
              <a:t>Certificado debe ser publicado </a:t>
            </a:r>
            <a:r>
              <a:rPr lang="es-ES" sz="1800" dirty="0" smtClean="0"/>
              <a:t>por los organizadores responsables por 2 veces alternadas: 1era en el Diario Oficial y la 2da en uno de extensa circulación nacional. </a:t>
            </a:r>
          </a:p>
          <a:p>
            <a:pPr eaLnBrk="1" hangingPunct="1">
              <a:buFontTx/>
              <a:buNone/>
            </a:pPr>
            <a:endParaRPr lang="es-ES" sz="1800" dirty="0" smtClean="0"/>
          </a:p>
          <a:p>
            <a:pPr eaLnBrk="1" hangingPunct="1"/>
            <a:r>
              <a:rPr lang="es-ES" sz="1800" dirty="0" smtClean="0"/>
              <a:t>El </a:t>
            </a:r>
            <a:r>
              <a:rPr lang="es-ES" sz="1800" b="1" dirty="0" smtClean="0"/>
              <a:t>Certificado deberá exhibirse permanentemente </a:t>
            </a:r>
            <a:r>
              <a:rPr lang="es-ES" sz="1800" dirty="0" smtClean="0"/>
              <a:t>en la oficina principal de la empresa, en lugar visible al público</a:t>
            </a:r>
            <a:r>
              <a:rPr lang="es-PE" sz="1800" dirty="0" smtClean="0"/>
              <a:t>.</a:t>
            </a:r>
          </a:p>
          <a:p>
            <a:pPr eaLnBrk="1" hangingPunct="1">
              <a:buFontTx/>
              <a:buNone/>
            </a:pPr>
            <a:endParaRPr lang="es-PE" sz="1800" dirty="0" smtClean="0"/>
          </a:p>
          <a:p>
            <a:pPr eaLnBrk="1" hangingPunct="1"/>
            <a:r>
              <a:rPr lang="es-ES" sz="1800" dirty="0" smtClean="0"/>
              <a:t>La empresa deberá </a:t>
            </a:r>
            <a:r>
              <a:rPr lang="es-ES" sz="1800" b="1" dirty="0" smtClean="0"/>
              <a:t>acreditar la inscripción en BV</a:t>
            </a:r>
            <a:r>
              <a:rPr lang="es-ES" sz="1800" dirty="0" smtClean="0"/>
              <a:t> de las acciones representativas de su capital social antes de iniciar sus operaciones con el público</a:t>
            </a:r>
            <a:r>
              <a:rPr lang="es-ES" dirty="0" smtClean="0">
                <a:latin typeface="Arial Narrow" pitchFamily="34" charset="0"/>
              </a:rPr>
              <a:t>. </a:t>
            </a:r>
            <a:endParaRPr lang="es-PE" dirty="0" smtClean="0">
              <a:latin typeface="Arial Narrow" pitchFamily="34" charset="0"/>
            </a:endParaRPr>
          </a:p>
          <a:p>
            <a:pPr eaLnBrk="1" hangingPunct="1"/>
            <a:endParaRPr lang="es-PE" dirty="0" smtClean="0"/>
          </a:p>
        </p:txBody>
      </p:sp>
      <p:grpSp>
        <p:nvGrpSpPr>
          <p:cNvPr id="2" name="3 Grupo"/>
          <p:cNvGrpSpPr>
            <a:grpSpLocks/>
          </p:cNvGrpSpPr>
          <p:nvPr/>
        </p:nvGrpSpPr>
        <p:grpSpPr bwMode="auto">
          <a:xfrm>
            <a:off x="2106414" y="1124744"/>
            <a:ext cx="1601788" cy="1095375"/>
            <a:chOff x="2247304" y="1484024"/>
            <a:chExt cx="1601390" cy="1095951"/>
          </a:xfrm>
        </p:grpSpPr>
        <p:sp>
          <p:nvSpPr>
            <p:cNvPr id="5" name="4 Rectángulo redondeado"/>
            <p:cNvSpPr/>
            <p:nvPr/>
          </p:nvSpPr>
          <p:spPr>
            <a:xfrm>
              <a:off x="2247304" y="1484024"/>
              <a:ext cx="1601390" cy="1095951"/>
            </a:xfrm>
            <a:prstGeom prst="roundRect">
              <a:avLst>
                <a:gd name="adj" fmla="val 10000"/>
              </a:avLst>
            </a:pr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sp>
        <p:sp>
          <p:nvSpPr>
            <p:cNvPr id="6" name="5 Rectángulo"/>
            <p:cNvSpPr/>
            <p:nvPr/>
          </p:nvSpPr>
          <p:spPr>
            <a:xfrm>
              <a:off x="2279046" y="1515791"/>
              <a:ext cx="1537906" cy="1032418"/>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s-PE" sz="1300" dirty="0"/>
                <a:t>SBS realiza comprobaciones</a:t>
              </a:r>
            </a:p>
          </p:txBody>
        </p:sp>
      </p:grpSp>
      <p:grpSp>
        <p:nvGrpSpPr>
          <p:cNvPr id="3" name="6 Grupo"/>
          <p:cNvGrpSpPr>
            <a:grpSpLocks/>
          </p:cNvGrpSpPr>
          <p:nvPr/>
        </p:nvGrpSpPr>
        <p:grpSpPr bwMode="auto">
          <a:xfrm>
            <a:off x="5148064" y="1124744"/>
            <a:ext cx="1601788" cy="1095375"/>
            <a:chOff x="4489251" y="1484024"/>
            <a:chExt cx="1601390" cy="1095951"/>
          </a:xfrm>
        </p:grpSpPr>
        <p:sp>
          <p:nvSpPr>
            <p:cNvPr id="8" name="7 Rectángulo redondeado"/>
            <p:cNvSpPr/>
            <p:nvPr/>
          </p:nvSpPr>
          <p:spPr>
            <a:xfrm>
              <a:off x="4489251" y="1484024"/>
              <a:ext cx="1601390" cy="1095951"/>
            </a:xfrm>
            <a:prstGeom prst="roundRect">
              <a:avLst>
                <a:gd name="adj" fmla="val 10000"/>
              </a:avLst>
            </a:prstGeom>
          </p:spPr>
          <p:style>
            <a:lnRef idx="2">
              <a:schemeClr val="lt1">
                <a:hueOff val="0"/>
                <a:satOff val="0"/>
                <a:lumOff val="0"/>
                <a:alphaOff val="0"/>
              </a:schemeClr>
            </a:lnRef>
            <a:fillRef idx="1">
              <a:schemeClr val="accent1">
                <a:shade val="50000"/>
                <a:hueOff val="240958"/>
                <a:satOff val="-5040"/>
                <a:lumOff val="28042"/>
                <a:alphaOff val="0"/>
              </a:schemeClr>
            </a:fillRef>
            <a:effectRef idx="0">
              <a:schemeClr val="accent1">
                <a:shade val="50000"/>
                <a:hueOff val="240958"/>
                <a:satOff val="-5040"/>
                <a:lumOff val="28042"/>
                <a:alphaOff val="0"/>
              </a:schemeClr>
            </a:effectRef>
            <a:fontRef idx="minor">
              <a:schemeClr val="lt1"/>
            </a:fontRef>
          </p:style>
        </p:sp>
        <p:sp>
          <p:nvSpPr>
            <p:cNvPr id="9" name="8 Rectángulo"/>
            <p:cNvSpPr/>
            <p:nvPr/>
          </p:nvSpPr>
          <p:spPr>
            <a:xfrm>
              <a:off x="4520993" y="1515791"/>
              <a:ext cx="1537906" cy="1032418"/>
            </a:xfrm>
            <a:prstGeom prst="rect">
              <a:avLst/>
            </a:prstGeom>
          </p:spPr>
          <p:style>
            <a:lnRef idx="0">
              <a:scrgbClr r="0" g="0" b="0"/>
            </a:lnRef>
            <a:fillRef idx="0">
              <a:scrgbClr r="0" g="0" b="0"/>
            </a:fillRef>
            <a:effectRef idx="0">
              <a:scrgbClr r="0" g="0" b="0"/>
            </a:effectRef>
            <a:fontRef idx="minor">
              <a:schemeClr val="lt1"/>
            </a:fontRef>
          </p:style>
          <p:txBody>
            <a:bodyPr lIns="49530" tIns="49530" rIns="49530" bIns="49530" spcCol="1270" anchor="ctr"/>
            <a:lstStyle/>
            <a:p>
              <a:pPr algn="ctr" defTabSz="577850">
                <a:lnSpc>
                  <a:spcPct val="90000"/>
                </a:lnSpc>
                <a:spcAft>
                  <a:spcPct val="35000"/>
                </a:spcAft>
                <a:defRPr/>
              </a:pPr>
              <a:r>
                <a:rPr lang="es-PE" sz="1300" dirty="0"/>
                <a:t>SBS expide Resolución y certificado de Autorización de Funcionamiento</a:t>
              </a:r>
            </a:p>
          </p:txBody>
        </p:sp>
      </p:grpSp>
      <p:grpSp>
        <p:nvGrpSpPr>
          <p:cNvPr id="4" name="9 Grupo"/>
          <p:cNvGrpSpPr>
            <a:grpSpLocks/>
          </p:cNvGrpSpPr>
          <p:nvPr/>
        </p:nvGrpSpPr>
        <p:grpSpPr bwMode="auto">
          <a:xfrm>
            <a:off x="4365427" y="1466057"/>
            <a:ext cx="339725" cy="396875"/>
            <a:chOff x="4008834" y="1833427"/>
            <a:chExt cx="339494" cy="397144"/>
          </a:xfrm>
        </p:grpSpPr>
        <p:sp>
          <p:nvSpPr>
            <p:cNvPr id="11" name="10 Flecha derecha"/>
            <p:cNvSpPr/>
            <p:nvPr/>
          </p:nvSpPr>
          <p:spPr>
            <a:xfrm>
              <a:off x="4008834" y="1833427"/>
              <a:ext cx="339494" cy="397144"/>
            </a:xfrm>
            <a:prstGeom prst="rightArrow">
              <a:avLst>
                <a:gd name="adj1" fmla="val 60000"/>
                <a:gd name="adj2" fmla="val 50000"/>
              </a:avLst>
            </a:prstGeom>
          </p:spPr>
          <p:style>
            <a:lnRef idx="0">
              <a:schemeClr val="accent1">
                <a:shade val="90000"/>
                <a:hueOff val="375112"/>
                <a:satOff val="-6927"/>
                <a:lumOff val="32127"/>
                <a:alphaOff val="0"/>
              </a:schemeClr>
            </a:lnRef>
            <a:fillRef idx="1">
              <a:schemeClr val="accent1">
                <a:shade val="90000"/>
                <a:hueOff val="375112"/>
                <a:satOff val="-6927"/>
                <a:lumOff val="32127"/>
                <a:alphaOff val="0"/>
              </a:schemeClr>
            </a:fillRef>
            <a:effectRef idx="0">
              <a:schemeClr val="accent1">
                <a:shade val="90000"/>
                <a:hueOff val="375112"/>
                <a:satOff val="-6927"/>
                <a:lumOff val="32127"/>
                <a:alphaOff val="0"/>
              </a:schemeClr>
            </a:effectRef>
            <a:fontRef idx="minor">
              <a:schemeClr val="lt1"/>
            </a:fontRef>
          </p:style>
        </p:sp>
        <p:sp>
          <p:nvSpPr>
            <p:cNvPr id="12" name="Flecha derecha 4"/>
            <p:cNvSpPr/>
            <p:nvPr/>
          </p:nvSpPr>
          <p:spPr>
            <a:xfrm>
              <a:off x="4008834"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44500">
                <a:lnSpc>
                  <a:spcPct val="90000"/>
                </a:lnSpc>
                <a:spcAft>
                  <a:spcPct val="35000"/>
                </a:spcAft>
                <a:defRPr/>
              </a:pPr>
              <a:endParaRPr lang="es-PE" sz="1000" dirty="0"/>
            </a:p>
          </p:txBody>
        </p:sp>
      </p:grpSp>
    </p:spTree>
    <p:extLst>
      <p:ext uri="{BB962C8B-B14F-4D97-AF65-F5344CB8AC3E}">
        <p14:creationId xmlns:p14="http://schemas.microsoft.com/office/powerpoint/2010/main" val="78715267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159712"/>
            <a:ext cx="8496944" cy="461665"/>
          </a:xfrm>
          <a:prstGeom prst="rect">
            <a:avLst/>
          </a:prstGeom>
        </p:spPr>
        <p:txBody>
          <a:bodyPr wrap="square">
            <a:spAutoFit/>
          </a:bodyPr>
          <a:lstStyle/>
          <a:p>
            <a:pPr lvl="0" algn="ctr"/>
            <a:r>
              <a:rPr lang="es-ES" sz="2400" b="1" dirty="0" smtClean="0">
                <a:solidFill>
                  <a:srgbClr val="0070C0"/>
                </a:solidFill>
                <a:latin typeface="Century Gothic" panose="020B0502020202020204" pitchFamily="34" charset="0"/>
              </a:rPr>
              <a:t>I. </a:t>
            </a:r>
            <a:r>
              <a:rPr lang="es-PE" sz="2400" b="1" dirty="0">
                <a:solidFill>
                  <a:srgbClr val="0070C0"/>
                </a:solidFill>
                <a:latin typeface="Century Gothic" panose="020B0502020202020204" pitchFamily="34" charset="0"/>
              </a:rPr>
              <a:t>PBS 4 “Autorización” </a:t>
            </a:r>
          </a:p>
        </p:txBody>
      </p:sp>
    </p:spTree>
    <p:extLst>
      <p:ext uri="{BB962C8B-B14F-4D97-AF65-F5344CB8AC3E}">
        <p14:creationId xmlns:p14="http://schemas.microsoft.com/office/powerpoint/2010/main" val="3676049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484784"/>
            <a:ext cx="9144000" cy="4424139"/>
          </a:xfrm>
          <a:prstGeom prst="rect">
            <a:avLst/>
          </a:prstGeom>
          <a:noFill/>
          <a:ln w="9525">
            <a:noFill/>
            <a:miter lim="800000"/>
            <a:headEnd/>
            <a:tailEnd/>
          </a:ln>
          <a:effectLst/>
        </p:spPr>
      </p:pic>
      <p:sp>
        <p:nvSpPr>
          <p:cNvPr id="5" name="4 Marcador de número de diapositiva"/>
          <p:cNvSpPr>
            <a:spLocks noGrp="1"/>
          </p:cNvSpPr>
          <p:nvPr>
            <p:ph type="sldNum" sz="quarter" idx="12"/>
          </p:nvPr>
        </p:nvSpPr>
        <p:spPr>
          <a:xfrm>
            <a:off x="6553200" y="6181130"/>
            <a:ext cx="2133600" cy="476250"/>
          </a:xfrm>
        </p:spPr>
        <p:txBody>
          <a:bodyPr/>
          <a:lstStyle/>
          <a:p>
            <a:pPr>
              <a:defRPr/>
            </a:pPr>
            <a:fld id="{BDBE9495-49A6-4F66-A9E8-B9FA7166074A}" type="slidenum">
              <a:rPr lang="es-ES" smtClean="0"/>
              <a:pPr>
                <a:defRPr/>
              </a:pPr>
              <a:t>30</a:t>
            </a:fld>
            <a:endParaRPr lang="es-ES" dirty="0"/>
          </a:p>
        </p:txBody>
      </p:sp>
      <p:sp>
        <p:nvSpPr>
          <p:cNvPr id="7" name="6 CuadroTexto"/>
          <p:cNvSpPr txBox="1"/>
          <p:nvPr/>
        </p:nvSpPr>
        <p:spPr>
          <a:xfrm>
            <a:off x="467544" y="6012577"/>
            <a:ext cx="8424936" cy="584775"/>
          </a:xfrm>
          <a:prstGeom prst="rect">
            <a:avLst/>
          </a:prstGeom>
          <a:noFill/>
        </p:spPr>
        <p:txBody>
          <a:bodyPr wrap="square" rtlCol="0">
            <a:spAutoFit/>
          </a:bodyPr>
          <a:lstStyle/>
          <a:p>
            <a:r>
              <a:rPr lang="es-PE" sz="1600" dirty="0" smtClean="0">
                <a:latin typeface="Arial Narrow" pitchFamily="34" charset="0"/>
              </a:rPr>
              <a:t>Se estima en el mejor escenario, un mínimo de 120 días calendario para iniciar operaciones, siempre que la empresa esté en capacidad de operar. 50 días calendario para obtener certificado de organización.</a:t>
            </a:r>
            <a:endParaRPr lang="es-ES" sz="1600" dirty="0">
              <a:latin typeface="Arial Narrow" pitchFamily="34" charset="0"/>
            </a:endParaRPr>
          </a:p>
        </p:txBody>
      </p:sp>
      <p:grpSp>
        <p:nvGrpSpPr>
          <p:cNvPr id="8" name="6 Grupo"/>
          <p:cNvGrpSpPr/>
          <p:nvPr/>
        </p:nvGrpSpPr>
        <p:grpSpPr>
          <a:xfrm>
            <a:off x="611560" y="836712"/>
            <a:ext cx="7507627" cy="501840"/>
            <a:chOff x="403244" y="98319"/>
            <a:chExt cx="7507627" cy="501840"/>
          </a:xfrm>
          <a:scene3d>
            <a:camera prst="orthographicFront"/>
            <a:lightRig rig="flat" dir="t"/>
          </a:scene3d>
        </p:grpSpPr>
        <p:sp>
          <p:nvSpPr>
            <p:cNvPr id="9" name="8 Rectángulo redondeado"/>
            <p:cNvSpPr/>
            <p:nvPr/>
          </p:nvSpPr>
          <p:spPr>
            <a:xfrm>
              <a:off x="403244" y="98319"/>
              <a:ext cx="7507627" cy="501840"/>
            </a:xfrm>
            <a:prstGeom prst="roundRect">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0" name="9 Rectángulo"/>
            <p:cNvSpPr/>
            <p:nvPr/>
          </p:nvSpPr>
          <p:spPr>
            <a:xfrm>
              <a:off x="427742" y="122817"/>
              <a:ext cx="7458631" cy="45284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13384" tIns="0" rIns="213384" bIns="0" numCol="1" spcCol="1270" anchor="ctr" anchorCtr="0">
              <a:noAutofit/>
            </a:bodyPr>
            <a:lstStyle/>
            <a:p>
              <a:r>
                <a:rPr lang="es-PE" sz="1600" dirty="0" smtClean="0"/>
                <a:t>Resumen de tiempos – Mejor escenario</a:t>
              </a:r>
              <a:endParaRPr lang="es-ES" sz="1600" dirty="0"/>
            </a:p>
          </p:txBody>
        </p:sp>
      </p:grpSp>
      <p:cxnSp>
        <p:nvCxnSpPr>
          <p:cNvPr id="12" name="11 Conector recto"/>
          <p:cNvCxnSpPr/>
          <p:nvPr/>
        </p:nvCxnSpPr>
        <p:spPr>
          <a:xfrm flipV="1">
            <a:off x="5004048" y="1700808"/>
            <a:ext cx="0" cy="417646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3347864" y="1700808"/>
            <a:ext cx="1484702" cy="338554"/>
          </a:xfrm>
          <a:prstGeom prst="rect">
            <a:avLst/>
          </a:prstGeom>
          <a:solidFill>
            <a:srgbClr val="FFFF00"/>
          </a:solidFill>
        </p:spPr>
        <p:txBody>
          <a:bodyPr wrap="none" rtlCol="0">
            <a:spAutoFit/>
          </a:bodyPr>
          <a:lstStyle/>
          <a:p>
            <a:r>
              <a:rPr lang="es-PE" sz="1600" b="1" dirty="0" smtClean="0"/>
              <a:t>Organización</a:t>
            </a:r>
            <a:endParaRPr lang="es-ES" sz="1600" b="1" dirty="0"/>
          </a:p>
        </p:txBody>
      </p:sp>
      <p:sp>
        <p:nvSpPr>
          <p:cNvPr id="16" name="15 CuadroTexto"/>
          <p:cNvSpPr txBox="1"/>
          <p:nvPr/>
        </p:nvSpPr>
        <p:spPr>
          <a:xfrm>
            <a:off x="5364088" y="1722294"/>
            <a:ext cx="1768433" cy="338554"/>
          </a:xfrm>
          <a:prstGeom prst="rect">
            <a:avLst/>
          </a:prstGeom>
          <a:solidFill>
            <a:srgbClr val="FFFF00"/>
          </a:solidFill>
        </p:spPr>
        <p:txBody>
          <a:bodyPr wrap="none" rtlCol="0">
            <a:spAutoFit/>
          </a:bodyPr>
          <a:lstStyle/>
          <a:p>
            <a:r>
              <a:rPr lang="es-PE" sz="1600" b="1" dirty="0" smtClean="0"/>
              <a:t>Funcionamiento</a:t>
            </a:r>
            <a:endParaRPr lang="es-ES" sz="1600" b="1" dirty="0"/>
          </a:p>
        </p:txBody>
      </p:sp>
      <p:cxnSp>
        <p:nvCxnSpPr>
          <p:cNvPr id="17" name="16 Conector recto"/>
          <p:cNvCxnSpPr/>
          <p:nvPr/>
        </p:nvCxnSpPr>
        <p:spPr>
          <a:xfrm flipV="1">
            <a:off x="7884368" y="1700808"/>
            <a:ext cx="0" cy="4176464"/>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8100392" y="1772816"/>
            <a:ext cx="864096" cy="830997"/>
          </a:xfrm>
          <a:prstGeom prst="rect">
            <a:avLst/>
          </a:prstGeom>
          <a:solidFill>
            <a:srgbClr val="FFFF00"/>
          </a:solidFill>
        </p:spPr>
        <p:txBody>
          <a:bodyPr wrap="square" rtlCol="0">
            <a:spAutoFit/>
          </a:bodyPr>
          <a:lstStyle/>
          <a:p>
            <a:pPr algn="ctr"/>
            <a:r>
              <a:rPr lang="es-PE" sz="1600" b="1" dirty="0" smtClean="0"/>
              <a:t>Antes de </a:t>
            </a:r>
          </a:p>
          <a:p>
            <a:pPr algn="ctr"/>
            <a:r>
              <a:rPr lang="es-PE" sz="1600" b="1" dirty="0" smtClean="0"/>
              <a:t>operar</a:t>
            </a:r>
            <a:endParaRPr lang="es-ES" sz="1600" b="1" dirty="0"/>
          </a:p>
        </p:txBody>
      </p:sp>
    </p:spTree>
    <p:extLst>
      <p:ext uri="{BB962C8B-B14F-4D97-AF65-F5344CB8AC3E}">
        <p14:creationId xmlns:p14="http://schemas.microsoft.com/office/powerpoint/2010/main" val="23941481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5412" y="4941168"/>
            <a:ext cx="6840760" cy="572616"/>
          </a:xfrm>
        </p:spPr>
        <p:txBody>
          <a:bodyPr/>
          <a:lstStyle/>
          <a:p>
            <a:pPr defTabSz="1165225"/>
            <a:r>
              <a:rPr lang="es-ES" sz="2600" dirty="0">
                <a:solidFill>
                  <a:schemeClr val="tx1"/>
                </a:solidFill>
              </a:rPr>
              <a:t>MUCHAS GRACIAS</a:t>
            </a:r>
            <a:br>
              <a:rPr lang="es-ES" sz="2600" dirty="0">
                <a:solidFill>
                  <a:schemeClr val="tx1"/>
                </a:solidFill>
              </a:rPr>
            </a:br>
            <a:r>
              <a:rPr lang="es-ES" sz="1800" dirty="0" smtClean="0">
                <a:solidFill>
                  <a:schemeClr val="tx1"/>
                </a:solidFill>
                <a:hlinkClick r:id="rId3"/>
              </a:rPr>
              <a:t>lgonzalez@sbs.gob.pe</a:t>
            </a:r>
            <a:r>
              <a:rPr lang="es-ES" sz="1800" dirty="0" smtClean="0">
                <a:solidFill>
                  <a:schemeClr val="tx1"/>
                </a:solidFill>
              </a:rPr>
              <a:t/>
            </a:r>
            <a:br>
              <a:rPr lang="es-ES" sz="1800" dirty="0" smtClean="0">
                <a:solidFill>
                  <a:schemeClr val="tx1"/>
                </a:solidFill>
              </a:rPr>
            </a:br>
            <a:endParaRPr lang="es-ES" sz="1800" dirty="0">
              <a:solidFill>
                <a:schemeClr val="tx1"/>
              </a:solidFill>
            </a:endParaRPr>
          </a:p>
        </p:txBody>
      </p:sp>
      <p:pic>
        <p:nvPicPr>
          <p:cNvPr id="11" name="10 Marcador de posición de imagen" descr="Quantilus_finance.jpg"/>
          <p:cNvPicPr>
            <a:picLocks noGrp="1" noChangeAspect="1"/>
          </p:cNvPicPr>
          <p:nvPr>
            <p:ph type="pic" idx="1"/>
          </p:nvPr>
        </p:nvPicPr>
        <p:blipFill rotWithShape="1">
          <a:blip r:embed="rId4" cstate="print"/>
          <a:srcRect l="-1" t="4368" r="-115" b="24829"/>
          <a:stretch/>
        </p:blipFill>
        <p:spPr>
          <a:xfrm>
            <a:off x="0" y="0"/>
            <a:ext cx="9144000" cy="3806605"/>
          </a:xfrm>
        </p:spPr>
      </p:pic>
      <p:sp>
        <p:nvSpPr>
          <p:cNvPr id="7" name="Text Placeholder 12"/>
          <p:cNvSpPr txBox="1">
            <a:spLocks/>
          </p:cNvSpPr>
          <p:nvPr/>
        </p:nvSpPr>
        <p:spPr bwMode="auto">
          <a:xfrm>
            <a:off x="285412" y="6095366"/>
            <a:ext cx="4689713"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just" rtl="0" eaLnBrk="0" fontAlgn="base" hangingPunct="0">
              <a:spcBef>
                <a:spcPct val="20000"/>
              </a:spcBef>
              <a:spcAft>
                <a:spcPct val="0"/>
              </a:spcAft>
              <a:buNone/>
              <a:defRPr sz="1400">
                <a:solidFill>
                  <a:srgbClr val="000066"/>
                </a:solidFill>
                <a:latin typeface="+mn-lt"/>
                <a:ea typeface="+mn-ea"/>
                <a:cs typeface="+mn-cs"/>
              </a:defRPr>
            </a:lvl1pPr>
            <a:lvl2pPr marL="457200" indent="0" algn="just" rtl="0" eaLnBrk="0" fontAlgn="base" hangingPunct="0">
              <a:spcBef>
                <a:spcPct val="20000"/>
              </a:spcBef>
              <a:spcAft>
                <a:spcPct val="0"/>
              </a:spcAft>
              <a:buNone/>
              <a:defRPr sz="1200">
                <a:solidFill>
                  <a:srgbClr val="000066"/>
                </a:solidFill>
                <a:latin typeface="+mn-lt"/>
              </a:defRPr>
            </a:lvl2pPr>
            <a:lvl3pPr marL="914400" indent="0" algn="just" rtl="0" eaLnBrk="0" fontAlgn="base" hangingPunct="0">
              <a:spcBef>
                <a:spcPct val="20000"/>
              </a:spcBef>
              <a:spcAft>
                <a:spcPct val="0"/>
              </a:spcAft>
              <a:buNone/>
              <a:defRPr sz="1000">
                <a:solidFill>
                  <a:srgbClr val="000066"/>
                </a:solidFill>
                <a:latin typeface="+mn-lt"/>
              </a:defRPr>
            </a:lvl3pPr>
            <a:lvl4pPr marL="1371600" indent="0" algn="just" rtl="0" eaLnBrk="0" fontAlgn="base" hangingPunct="0">
              <a:spcBef>
                <a:spcPct val="20000"/>
              </a:spcBef>
              <a:spcAft>
                <a:spcPct val="0"/>
              </a:spcAft>
              <a:buNone/>
              <a:defRPr sz="900">
                <a:solidFill>
                  <a:srgbClr val="000066"/>
                </a:solidFill>
                <a:latin typeface="+mn-lt"/>
              </a:defRPr>
            </a:lvl4pPr>
            <a:lvl5pPr marL="1828800" indent="0" algn="just" rtl="0" eaLnBrk="0" fontAlgn="base" hangingPunct="0">
              <a:spcBef>
                <a:spcPct val="20000"/>
              </a:spcBef>
              <a:spcAft>
                <a:spcPct val="0"/>
              </a:spcAft>
              <a:buNone/>
              <a:defRPr sz="900">
                <a:solidFill>
                  <a:srgbClr val="000066"/>
                </a:solidFill>
                <a:latin typeface="+mn-lt"/>
              </a:defRPr>
            </a:lvl5pPr>
            <a:lvl6pPr marL="2286000" indent="0" algn="just" rtl="0" fontAlgn="base">
              <a:spcBef>
                <a:spcPct val="20000"/>
              </a:spcBef>
              <a:spcAft>
                <a:spcPct val="0"/>
              </a:spcAft>
              <a:buNone/>
              <a:defRPr sz="900">
                <a:solidFill>
                  <a:srgbClr val="000066"/>
                </a:solidFill>
                <a:latin typeface="+mn-lt"/>
              </a:defRPr>
            </a:lvl6pPr>
            <a:lvl7pPr marL="2743200" indent="0" algn="just" rtl="0" fontAlgn="base">
              <a:spcBef>
                <a:spcPct val="20000"/>
              </a:spcBef>
              <a:spcAft>
                <a:spcPct val="0"/>
              </a:spcAft>
              <a:buNone/>
              <a:defRPr sz="900">
                <a:solidFill>
                  <a:srgbClr val="000066"/>
                </a:solidFill>
                <a:latin typeface="+mn-lt"/>
              </a:defRPr>
            </a:lvl7pPr>
            <a:lvl8pPr marL="3200400" indent="0" algn="just" rtl="0" fontAlgn="base">
              <a:spcBef>
                <a:spcPct val="20000"/>
              </a:spcBef>
              <a:spcAft>
                <a:spcPct val="0"/>
              </a:spcAft>
              <a:buNone/>
              <a:defRPr sz="900">
                <a:solidFill>
                  <a:srgbClr val="000066"/>
                </a:solidFill>
                <a:latin typeface="+mn-lt"/>
              </a:defRPr>
            </a:lvl8pPr>
            <a:lvl9pPr marL="3657600" indent="0" algn="just" rtl="0" fontAlgn="base">
              <a:spcBef>
                <a:spcPct val="20000"/>
              </a:spcBef>
              <a:spcAft>
                <a:spcPct val="0"/>
              </a:spcAft>
              <a:buNone/>
              <a:defRPr sz="900">
                <a:solidFill>
                  <a:srgbClr val="000066"/>
                </a:solidFill>
                <a:latin typeface="+mn-lt"/>
              </a:defRPr>
            </a:lvl9pPr>
          </a:lstStyle>
          <a:p>
            <a:pPr algn="l" defTabSz="901700"/>
            <a:r>
              <a:rPr lang="es-ES" sz="1200" b="1" dirty="0" smtClean="0">
                <a:solidFill>
                  <a:schemeClr val="tx1"/>
                </a:solidFill>
                <a:latin typeface="Arial" pitchFamily="34" charset="0"/>
                <a:cs typeface="Arial" pitchFamily="34" charset="0"/>
              </a:rPr>
              <a:t>Panamá - Noviembre </a:t>
            </a:r>
            <a:r>
              <a:rPr lang="es-ES" sz="1200" b="1" dirty="0">
                <a:solidFill>
                  <a:schemeClr val="tx1"/>
                </a:solidFill>
                <a:latin typeface="Arial" pitchFamily="34" charset="0"/>
                <a:cs typeface="Arial" pitchFamily="34" charset="0"/>
              </a:rPr>
              <a:t>2014</a:t>
            </a:r>
          </a:p>
          <a:p>
            <a:endParaRPr lang="es-ES" sz="1200" kern="0" dirty="0"/>
          </a:p>
        </p:txBody>
      </p:sp>
      <p:cxnSp>
        <p:nvCxnSpPr>
          <p:cNvPr id="8" name="Straight Connector 15"/>
          <p:cNvCxnSpPr/>
          <p:nvPr/>
        </p:nvCxnSpPr>
        <p:spPr>
          <a:xfrm>
            <a:off x="8604448" y="-4083"/>
            <a:ext cx="72008" cy="6862083"/>
          </a:xfrm>
          <a:prstGeom prst="line">
            <a:avLst/>
          </a:prstGeom>
          <a:ln w="1016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1 Triángulo isósceles"/>
          <p:cNvSpPr/>
          <p:nvPr/>
        </p:nvSpPr>
        <p:spPr>
          <a:xfrm rot="16200000" flipH="1">
            <a:off x="8572289" y="5908283"/>
            <a:ext cx="216024"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9" name="Picture 18"/>
          <p:cNvPicPr/>
          <p:nvPr/>
        </p:nvPicPr>
        <p:blipFill rotWithShape="1">
          <a:blip r:embed="rId5"/>
          <a:srcRect l="20372" t="15320" r="53060" b="77245"/>
          <a:stretch/>
        </p:blipFill>
        <p:spPr bwMode="auto">
          <a:xfrm>
            <a:off x="4572000" y="5626620"/>
            <a:ext cx="3888432" cy="7073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557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p:nvPr/>
        </p:nvSpPr>
        <p:spPr bwMode="auto">
          <a:xfrm>
            <a:off x="31794" y="908720"/>
            <a:ext cx="9076710" cy="5760640"/>
          </a:xfrm>
          <a:prstGeom prst="rect">
            <a:avLst/>
          </a:prstGeom>
          <a:pattFill prst="dkUpDiag">
            <a:fgClr>
              <a:schemeClr val="bg2"/>
            </a:fgClr>
            <a:bgClr>
              <a:schemeClr val="bg1"/>
            </a:bgClr>
          </a:pattFill>
          <a:ln>
            <a:noFill/>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lIns="274320" tIns="91440" rIns="274320" bIns="91440" anchor="ctr"/>
          <a:lstStyle/>
          <a:p>
            <a:pPr eaLnBrk="0" hangingPunct="0">
              <a:defRPr/>
            </a:pPr>
            <a:endParaRPr lang="en-US" sz="1100" dirty="0">
              <a:solidFill>
                <a:srgbClr val="626469"/>
              </a:solidFill>
            </a:endParaRPr>
          </a:p>
        </p:txBody>
      </p:sp>
      <p:sp>
        <p:nvSpPr>
          <p:cNvPr id="2" name="1 Título"/>
          <p:cNvSpPr>
            <a:spLocks noGrp="1"/>
          </p:cNvSpPr>
          <p:nvPr>
            <p:ph type="title"/>
          </p:nvPr>
        </p:nvSpPr>
        <p:spPr/>
        <p:txBody>
          <a:bodyPr/>
          <a:lstStyle/>
          <a:p>
            <a:r>
              <a:rPr lang="es-PE" dirty="0"/>
              <a:t>PBS 4 </a:t>
            </a:r>
            <a:r>
              <a:rPr lang="es-PE" dirty="0" smtClean="0"/>
              <a:t>- Autorización</a:t>
            </a:r>
            <a:endParaRPr lang="es-PE" dirty="0"/>
          </a:p>
        </p:txBody>
      </p:sp>
      <p:sp>
        <p:nvSpPr>
          <p:cNvPr id="3" name="2 Marcador de contenido"/>
          <p:cNvSpPr>
            <a:spLocks noGrp="1"/>
          </p:cNvSpPr>
          <p:nvPr>
            <p:ph idx="1"/>
          </p:nvPr>
        </p:nvSpPr>
        <p:spPr/>
        <p:txBody>
          <a:bodyPr/>
          <a:lstStyle/>
          <a:p>
            <a:pPr marL="0" indent="0">
              <a:buNone/>
            </a:pPr>
            <a:r>
              <a:rPr lang="es-PE" dirty="0" smtClean="0"/>
              <a:t>“Una </a:t>
            </a:r>
            <a:r>
              <a:rPr lang="es-PE" b="1" dirty="0"/>
              <a:t>entidad jurídica </a:t>
            </a:r>
            <a:r>
              <a:rPr lang="es-PE" dirty="0"/>
              <a:t>cuya intención es participar de actividades </a:t>
            </a:r>
            <a:r>
              <a:rPr lang="es-PE" dirty="0" smtClean="0"/>
              <a:t>aseguradoras </a:t>
            </a:r>
            <a:r>
              <a:rPr lang="es-PE" b="1" dirty="0" smtClean="0"/>
              <a:t>debe </a:t>
            </a:r>
            <a:r>
              <a:rPr lang="es-PE" b="1" dirty="0"/>
              <a:t>estar autorizada antes de poder operar</a:t>
            </a:r>
            <a:r>
              <a:rPr lang="es-PE" dirty="0"/>
              <a:t> dentro de una jurisdicción. </a:t>
            </a:r>
            <a:r>
              <a:rPr lang="es-PE" dirty="0" smtClean="0"/>
              <a:t>Los </a:t>
            </a:r>
            <a:r>
              <a:rPr lang="es-PE" b="1" u="sng" dirty="0" smtClean="0"/>
              <a:t>requisitos</a:t>
            </a:r>
            <a:r>
              <a:rPr lang="es-PE" dirty="0" smtClean="0"/>
              <a:t> </a:t>
            </a:r>
            <a:r>
              <a:rPr lang="es-PE" dirty="0"/>
              <a:t>y procedimientos para la autorización deben ser </a:t>
            </a:r>
            <a:r>
              <a:rPr lang="es-PE" b="1" dirty="0">
                <a:solidFill>
                  <a:schemeClr val="tx2">
                    <a:lumMod val="60000"/>
                    <a:lumOff val="40000"/>
                  </a:schemeClr>
                </a:solidFill>
              </a:rPr>
              <a:t>claros, objetivos </a:t>
            </a:r>
            <a:r>
              <a:rPr lang="es-PE" b="1" dirty="0" smtClean="0">
                <a:solidFill>
                  <a:schemeClr val="tx2">
                    <a:lumMod val="60000"/>
                    <a:lumOff val="40000"/>
                  </a:schemeClr>
                </a:solidFill>
              </a:rPr>
              <a:t>y públicos</a:t>
            </a:r>
            <a:r>
              <a:rPr lang="es-PE" b="1" dirty="0">
                <a:solidFill>
                  <a:schemeClr val="tx2">
                    <a:lumMod val="60000"/>
                    <a:lumOff val="40000"/>
                  </a:schemeClr>
                </a:solidFill>
              </a:rPr>
              <a:t>, y estar aplicados de manera </a:t>
            </a:r>
            <a:r>
              <a:rPr lang="es-PE" b="1" dirty="0" smtClean="0">
                <a:solidFill>
                  <a:schemeClr val="tx2">
                    <a:lumMod val="60000"/>
                    <a:lumOff val="40000"/>
                  </a:schemeClr>
                </a:solidFill>
              </a:rPr>
              <a:t>coherente</a:t>
            </a:r>
            <a:r>
              <a:rPr lang="es-PE" dirty="0" smtClean="0"/>
              <a:t>”</a:t>
            </a:r>
            <a:endParaRPr lang="es-PE" dirty="0"/>
          </a:p>
        </p:txBody>
      </p:sp>
      <p:sp>
        <p:nvSpPr>
          <p:cNvPr id="5" name="Line 4"/>
          <p:cNvSpPr>
            <a:spLocks noChangeShapeType="1"/>
          </p:cNvSpPr>
          <p:nvPr/>
        </p:nvSpPr>
        <p:spPr bwMode="auto">
          <a:xfrm>
            <a:off x="472032" y="1700808"/>
            <a:ext cx="8568952" cy="0"/>
          </a:xfrm>
          <a:prstGeom prst="line">
            <a:avLst/>
          </a:prstGeom>
          <a:noFill/>
          <a:ln w="12700">
            <a:solidFill>
              <a:srgbClr val="62646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grpSp>
        <p:nvGrpSpPr>
          <p:cNvPr id="10" name="9 Grupo"/>
          <p:cNvGrpSpPr/>
          <p:nvPr/>
        </p:nvGrpSpPr>
        <p:grpSpPr>
          <a:xfrm>
            <a:off x="1979712" y="3922970"/>
            <a:ext cx="4894435" cy="2448272"/>
            <a:chOff x="1374775" y="1822450"/>
            <a:chExt cx="6394450" cy="3213100"/>
          </a:xfrm>
        </p:grpSpPr>
        <p:sp>
          <p:nvSpPr>
            <p:cNvPr id="6" name="Freeform 11"/>
            <p:cNvSpPr>
              <a:spLocks/>
            </p:cNvSpPr>
            <p:nvPr/>
          </p:nvSpPr>
          <p:spPr bwMode="auto">
            <a:xfrm>
              <a:off x="1374775" y="2762250"/>
              <a:ext cx="2073275" cy="2273300"/>
            </a:xfrm>
            <a:custGeom>
              <a:avLst/>
              <a:gdLst>
                <a:gd name="T0" fmla="*/ 465335785 w 2337"/>
                <a:gd name="T1" fmla="*/ 0 h 2556"/>
                <a:gd name="T2" fmla="*/ 465335785 w 2337"/>
                <a:gd name="T3" fmla="*/ 0 h 2556"/>
                <a:gd name="T4" fmla="*/ 0 w 2337"/>
                <a:gd name="T5" fmla="*/ 1132751962 h 2556"/>
                <a:gd name="T6" fmla="*/ 794765383 w 2337"/>
                <a:gd name="T7" fmla="*/ 1132751962 h 2556"/>
                <a:gd name="T8" fmla="*/ 1027873274 w 2337"/>
                <a:gd name="T9" fmla="*/ 566375981 h 2556"/>
                <a:gd name="T10" fmla="*/ 465335785 w 2337"/>
                <a:gd name="T11" fmla="*/ 0 h 25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7" h="2556">
                  <a:moveTo>
                    <a:pt x="1058" y="0"/>
                  </a:moveTo>
                  <a:lnTo>
                    <a:pt x="1058" y="0"/>
                  </a:lnTo>
                  <a:cubicBezTo>
                    <a:pt x="352" y="706"/>
                    <a:pt x="0" y="1558"/>
                    <a:pt x="0" y="2556"/>
                  </a:cubicBezTo>
                  <a:lnTo>
                    <a:pt x="1807" y="2556"/>
                  </a:lnTo>
                  <a:cubicBezTo>
                    <a:pt x="1807" y="2057"/>
                    <a:pt x="2010" y="1605"/>
                    <a:pt x="2337" y="1278"/>
                  </a:cubicBezTo>
                  <a:lnTo>
                    <a:pt x="1058" y="0"/>
                  </a:lnTo>
                  <a:close/>
                </a:path>
              </a:pathLst>
            </a:custGeom>
            <a:solidFill>
              <a:srgbClr val="15883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lnSpc>
                  <a:spcPct val="90000"/>
                </a:lnSpc>
                <a:spcBef>
                  <a:spcPct val="0"/>
                </a:spcBef>
                <a:spcAft>
                  <a:spcPct val="0"/>
                </a:spcAft>
                <a:defRPr sz="2200" kern="1200">
                  <a:solidFill>
                    <a:schemeClr val="hlink"/>
                  </a:solidFill>
                  <a:latin typeface="Arial"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itchFamily="34" charset="0"/>
                  <a:ea typeface="+mn-ea"/>
                  <a:cs typeface="+mn-cs"/>
                </a:defRPr>
              </a:lvl5pPr>
              <a:lvl6pPr marL="2286000" algn="l" defTabSz="914400" rtl="0" eaLnBrk="1" latinLnBrk="0" hangingPunct="1">
                <a:defRPr sz="2200" kern="1200">
                  <a:solidFill>
                    <a:schemeClr val="hlink"/>
                  </a:solidFill>
                  <a:latin typeface="Arial" pitchFamily="34" charset="0"/>
                  <a:ea typeface="+mn-ea"/>
                  <a:cs typeface="+mn-cs"/>
                </a:defRPr>
              </a:lvl6pPr>
              <a:lvl7pPr marL="2743200" algn="l" defTabSz="914400" rtl="0" eaLnBrk="1" latinLnBrk="0" hangingPunct="1">
                <a:defRPr sz="2200" kern="1200">
                  <a:solidFill>
                    <a:schemeClr val="hlink"/>
                  </a:solidFill>
                  <a:latin typeface="Arial" pitchFamily="34" charset="0"/>
                  <a:ea typeface="+mn-ea"/>
                  <a:cs typeface="+mn-cs"/>
                </a:defRPr>
              </a:lvl7pPr>
              <a:lvl8pPr marL="3200400" algn="l" defTabSz="914400" rtl="0" eaLnBrk="1" latinLnBrk="0" hangingPunct="1">
                <a:defRPr sz="2200" kern="1200">
                  <a:solidFill>
                    <a:schemeClr val="hlink"/>
                  </a:solidFill>
                  <a:latin typeface="Arial" pitchFamily="34" charset="0"/>
                  <a:ea typeface="+mn-ea"/>
                  <a:cs typeface="+mn-cs"/>
                </a:defRPr>
              </a:lvl8pPr>
              <a:lvl9pPr marL="3657600" algn="l" defTabSz="914400" rtl="0" eaLnBrk="1" latinLnBrk="0" hangingPunct="1">
                <a:defRPr sz="2200" kern="1200">
                  <a:solidFill>
                    <a:schemeClr val="hlink"/>
                  </a:solidFill>
                  <a:latin typeface="Arial" pitchFamily="34" charset="0"/>
                  <a:ea typeface="+mn-ea"/>
                  <a:cs typeface="+mn-cs"/>
                </a:defRPr>
              </a:lvl9pPr>
            </a:lstStyle>
            <a:p>
              <a:endParaRPr lang="es-PE" dirty="0"/>
            </a:p>
          </p:txBody>
        </p:sp>
        <p:sp>
          <p:nvSpPr>
            <p:cNvPr id="7" name="Freeform 12"/>
            <p:cNvSpPr>
              <a:spLocks/>
            </p:cNvSpPr>
            <p:nvPr/>
          </p:nvSpPr>
          <p:spPr bwMode="auto">
            <a:xfrm>
              <a:off x="2312988" y="1822450"/>
              <a:ext cx="2268537" cy="2076450"/>
            </a:xfrm>
            <a:custGeom>
              <a:avLst/>
              <a:gdLst>
                <a:gd name="T0" fmla="*/ 1124766847 w 2557"/>
                <a:gd name="T1" fmla="*/ 799448454 h 2336"/>
                <a:gd name="T2" fmla="*/ 1124766847 w 2557"/>
                <a:gd name="T3" fmla="*/ 799448454 h 2336"/>
                <a:gd name="T4" fmla="*/ 1124766847 w 2557"/>
                <a:gd name="T5" fmla="*/ 0 h 2336"/>
                <a:gd name="T6" fmla="*/ 0 w 2557"/>
                <a:gd name="T7" fmla="*/ 468077613 h 2336"/>
                <a:gd name="T8" fmla="*/ 562603316 w 2557"/>
                <a:gd name="T9" fmla="*/ 1033487012 h 2336"/>
                <a:gd name="T10" fmla="*/ 1124766847 w 2557"/>
                <a:gd name="T11" fmla="*/ 799448454 h 2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7" h="2336">
                  <a:moveTo>
                    <a:pt x="2557" y="1807"/>
                  </a:moveTo>
                  <a:lnTo>
                    <a:pt x="2557" y="1807"/>
                  </a:lnTo>
                  <a:lnTo>
                    <a:pt x="2557" y="0"/>
                  </a:lnTo>
                  <a:cubicBezTo>
                    <a:pt x="1559" y="0"/>
                    <a:pt x="706" y="352"/>
                    <a:pt x="0" y="1058"/>
                  </a:cubicBezTo>
                  <a:lnTo>
                    <a:pt x="1279" y="2336"/>
                  </a:lnTo>
                  <a:cubicBezTo>
                    <a:pt x="1606" y="2009"/>
                    <a:pt x="2058" y="1807"/>
                    <a:pt x="2557" y="1807"/>
                  </a:cubicBezTo>
                  <a:close/>
                </a:path>
              </a:pathLst>
            </a:custGeom>
            <a:solidFill>
              <a:srgbClr val="1D9E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lnSpc>
                  <a:spcPct val="90000"/>
                </a:lnSpc>
                <a:spcBef>
                  <a:spcPct val="0"/>
                </a:spcBef>
                <a:spcAft>
                  <a:spcPct val="0"/>
                </a:spcAft>
                <a:defRPr sz="2200" kern="1200">
                  <a:solidFill>
                    <a:schemeClr val="hlink"/>
                  </a:solidFill>
                  <a:latin typeface="Arial"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itchFamily="34" charset="0"/>
                  <a:ea typeface="+mn-ea"/>
                  <a:cs typeface="+mn-cs"/>
                </a:defRPr>
              </a:lvl5pPr>
              <a:lvl6pPr marL="2286000" algn="l" defTabSz="914400" rtl="0" eaLnBrk="1" latinLnBrk="0" hangingPunct="1">
                <a:defRPr sz="2200" kern="1200">
                  <a:solidFill>
                    <a:schemeClr val="hlink"/>
                  </a:solidFill>
                  <a:latin typeface="Arial" pitchFamily="34" charset="0"/>
                  <a:ea typeface="+mn-ea"/>
                  <a:cs typeface="+mn-cs"/>
                </a:defRPr>
              </a:lvl6pPr>
              <a:lvl7pPr marL="2743200" algn="l" defTabSz="914400" rtl="0" eaLnBrk="1" latinLnBrk="0" hangingPunct="1">
                <a:defRPr sz="2200" kern="1200">
                  <a:solidFill>
                    <a:schemeClr val="hlink"/>
                  </a:solidFill>
                  <a:latin typeface="Arial" pitchFamily="34" charset="0"/>
                  <a:ea typeface="+mn-ea"/>
                  <a:cs typeface="+mn-cs"/>
                </a:defRPr>
              </a:lvl7pPr>
              <a:lvl8pPr marL="3200400" algn="l" defTabSz="914400" rtl="0" eaLnBrk="1" latinLnBrk="0" hangingPunct="1">
                <a:defRPr sz="2200" kern="1200">
                  <a:solidFill>
                    <a:schemeClr val="hlink"/>
                  </a:solidFill>
                  <a:latin typeface="Arial" pitchFamily="34" charset="0"/>
                  <a:ea typeface="+mn-ea"/>
                  <a:cs typeface="+mn-cs"/>
                </a:defRPr>
              </a:lvl8pPr>
              <a:lvl9pPr marL="3657600" algn="l" defTabSz="914400" rtl="0" eaLnBrk="1" latinLnBrk="0" hangingPunct="1">
                <a:defRPr sz="2200" kern="1200">
                  <a:solidFill>
                    <a:schemeClr val="hlink"/>
                  </a:solidFill>
                  <a:latin typeface="Arial" pitchFamily="34" charset="0"/>
                  <a:ea typeface="+mn-ea"/>
                  <a:cs typeface="+mn-cs"/>
                </a:defRPr>
              </a:lvl9pPr>
            </a:lstStyle>
            <a:p>
              <a:endParaRPr lang="es-PE" dirty="0"/>
            </a:p>
          </p:txBody>
        </p:sp>
        <p:sp>
          <p:nvSpPr>
            <p:cNvPr id="8" name="Freeform 13"/>
            <p:cNvSpPr>
              <a:spLocks/>
            </p:cNvSpPr>
            <p:nvPr/>
          </p:nvSpPr>
          <p:spPr bwMode="auto">
            <a:xfrm>
              <a:off x="4562475" y="1822450"/>
              <a:ext cx="2266950" cy="2076450"/>
            </a:xfrm>
            <a:custGeom>
              <a:avLst/>
              <a:gdLst>
                <a:gd name="T0" fmla="*/ 560984509 w 2557"/>
                <a:gd name="T1" fmla="*/ 1033487012 h 2336"/>
                <a:gd name="T2" fmla="*/ 560984509 w 2557"/>
                <a:gd name="T3" fmla="*/ 1033487012 h 2336"/>
                <a:gd name="T4" fmla="*/ 1122407692 w 2557"/>
                <a:gd name="T5" fmla="*/ 468077613 h 2336"/>
                <a:gd name="T6" fmla="*/ 0 w 2557"/>
                <a:gd name="T7" fmla="*/ 0 h 2336"/>
                <a:gd name="T8" fmla="*/ 0 w 2557"/>
                <a:gd name="T9" fmla="*/ 799448454 h 2336"/>
                <a:gd name="T10" fmla="*/ 560984509 w 2557"/>
                <a:gd name="T11" fmla="*/ 1033487012 h 2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57" h="2336">
                  <a:moveTo>
                    <a:pt x="1278" y="2336"/>
                  </a:moveTo>
                  <a:lnTo>
                    <a:pt x="1278" y="2336"/>
                  </a:lnTo>
                  <a:lnTo>
                    <a:pt x="2557" y="1058"/>
                  </a:lnTo>
                  <a:cubicBezTo>
                    <a:pt x="1851" y="352"/>
                    <a:pt x="999" y="0"/>
                    <a:pt x="0" y="0"/>
                  </a:cubicBezTo>
                  <a:lnTo>
                    <a:pt x="0" y="1807"/>
                  </a:lnTo>
                  <a:cubicBezTo>
                    <a:pt x="499" y="1807"/>
                    <a:pt x="951" y="2009"/>
                    <a:pt x="1278" y="2336"/>
                  </a:cubicBezTo>
                  <a:close/>
                </a:path>
              </a:pathLst>
            </a:custGeom>
            <a:solidFill>
              <a:srgbClr val="1D9EE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lnSpc>
                  <a:spcPct val="90000"/>
                </a:lnSpc>
                <a:spcBef>
                  <a:spcPct val="0"/>
                </a:spcBef>
                <a:spcAft>
                  <a:spcPct val="0"/>
                </a:spcAft>
                <a:defRPr sz="2200" kern="1200">
                  <a:solidFill>
                    <a:schemeClr val="hlink"/>
                  </a:solidFill>
                  <a:latin typeface="Arial"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itchFamily="34" charset="0"/>
                  <a:ea typeface="+mn-ea"/>
                  <a:cs typeface="+mn-cs"/>
                </a:defRPr>
              </a:lvl5pPr>
              <a:lvl6pPr marL="2286000" algn="l" defTabSz="914400" rtl="0" eaLnBrk="1" latinLnBrk="0" hangingPunct="1">
                <a:defRPr sz="2200" kern="1200">
                  <a:solidFill>
                    <a:schemeClr val="hlink"/>
                  </a:solidFill>
                  <a:latin typeface="Arial" pitchFamily="34" charset="0"/>
                  <a:ea typeface="+mn-ea"/>
                  <a:cs typeface="+mn-cs"/>
                </a:defRPr>
              </a:lvl6pPr>
              <a:lvl7pPr marL="2743200" algn="l" defTabSz="914400" rtl="0" eaLnBrk="1" latinLnBrk="0" hangingPunct="1">
                <a:defRPr sz="2200" kern="1200">
                  <a:solidFill>
                    <a:schemeClr val="hlink"/>
                  </a:solidFill>
                  <a:latin typeface="Arial" pitchFamily="34" charset="0"/>
                  <a:ea typeface="+mn-ea"/>
                  <a:cs typeface="+mn-cs"/>
                </a:defRPr>
              </a:lvl7pPr>
              <a:lvl8pPr marL="3200400" algn="l" defTabSz="914400" rtl="0" eaLnBrk="1" latinLnBrk="0" hangingPunct="1">
                <a:defRPr sz="2200" kern="1200">
                  <a:solidFill>
                    <a:schemeClr val="hlink"/>
                  </a:solidFill>
                  <a:latin typeface="Arial" pitchFamily="34" charset="0"/>
                  <a:ea typeface="+mn-ea"/>
                  <a:cs typeface="+mn-cs"/>
                </a:defRPr>
              </a:lvl8pPr>
              <a:lvl9pPr marL="3657600" algn="l" defTabSz="914400" rtl="0" eaLnBrk="1" latinLnBrk="0" hangingPunct="1">
                <a:defRPr sz="2200" kern="1200">
                  <a:solidFill>
                    <a:schemeClr val="hlink"/>
                  </a:solidFill>
                  <a:latin typeface="Arial" pitchFamily="34" charset="0"/>
                  <a:ea typeface="+mn-ea"/>
                  <a:cs typeface="+mn-cs"/>
                </a:defRPr>
              </a:lvl9pPr>
            </a:lstStyle>
            <a:p>
              <a:endParaRPr lang="es-PE" dirty="0"/>
            </a:p>
          </p:txBody>
        </p:sp>
        <p:sp>
          <p:nvSpPr>
            <p:cNvPr id="9" name="Freeform 14"/>
            <p:cNvSpPr>
              <a:spLocks/>
            </p:cNvSpPr>
            <p:nvPr/>
          </p:nvSpPr>
          <p:spPr bwMode="auto">
            <a:xfrm>
              <a:off x="5695950" y="2762250"/>
              <a:ext cx="2073275" cy="2273300"/>
            </a:xfrm>
            <a:custGeom>
              <a:avLst/>
              <a:gdLst>
                <a:gd name="T0" fmla="*/ 561816135 w 2338"/>
                <a:gd name="T1" fmla="*/ 0 h 2556"/>
                <a:gd name="T2" fmla="*/ 561816135 w 2338"/>
                <a:gd name="T3" fmla="*/ 0 h 2556"/>
                <a:gd name="T4" fmla="*/ 0 w 2338"/>
                <a:gd name="T5" fmla="*/ 566375981 h 2556"/>
                <a:gd name="T6" fmla="*/ 232808960 w 2338"/>
                <a:gd name="T7" fmla="*/ 1132751962 h 2556"/>
                <a:gd name="T8" fmla="*/ 1026994186 w 2338"/>
                <a:gd name="T9" fmla="*/ 1132751962 h 2556"/>
                <a:gd name="T10" fmla="*/ 561816135 w 2338"/>
                <a:gd name="T11" fmla="*/ 0 h 25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8" h="2556">
                  <a:moveTo>
                    <a:pt x="1279" y="0"/>
                  </a:moveTo>
                  <a:lnTo>
                    <a:pt x="1279" y="0"/>
                  </a:lnTo>
                  <a:lnTo>
                    <a:pt x="0" y="1278"/>
                  </a:lnTo>
                  <a:cubicBezTo>
                    <a:pt x="328" y="1605"/>
                    <a:pt x="530" y="2057"/>
                    <a:pt x="530" y="2556"/>
                  </a:cubicBezTo>
                  <a:lnTo>
                    <a:pt x="2338" y="2556"/>
                  </a:lnTo>
                  <a:cubicBezTo>
                    <a:pt x="2338" y="1558"/>
                    <a:pt x="1985" y="706"/>
                    <a:pt x="1279" y="0"/>
                  </a:cubicBezTo>
                  <a:close/>
                </a:path>
              </a:pathLst>
            </a:custGeom>
            <a:solidFill>
              <a:srgbClr val="0E2F7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defPPr>
                <a:defRPr lang="en-US"/>
              </a:defPPr>
              <a:lvl1pPr algn="l" rtl="0" fontAlgn="base">
                <a:lnSpc>
                  <a:spcPct val="90000"/>
                </a:lnSpc>
                <a:spcBef>
                  <a:spcPct val="0"/>
                </a:spcBef>
                <a:spcAft>
                  <a:spcPct val="0"/>
                </a:spcAft>
                <a:defRPr sz="2200" kern="1200">
                  <a:solidFill>
                    <a:schemeClr val="hlink"/>
                  </a:solidFill>
                  <a:latin typeface="Arial" pitchFamily="34" charset="0"/>
                  <a:ea typeface="+mn-ea"/>
                  <a:cs typeface="+mn-cs"/>
                </a:defRPr>
              </a:lvl1pPr>
              <a:lvl2pPr marL="457200" algn="l" rtl="0" fontAlgn="base">
                <a:lnSpc>
                  <a:spcPct val="90000"/>
                </a:lnSpc>
                <a:spcBef>
                  <a:spcPct val="0"/>
                </a:spcBef>
                <a:spcAft>
                  <a:spcPct val="0"/>
                </a:spcAft>
                <a:defRPr sz="2200" kern="1200">
                  <a:solidFill>
                    <a:schemeClr val="hlink"/>
                  </a:solidFill>
                  <a:latin typeface="Arial" pitchFamily="34" charset="0"/>
                  <a:ea typeface="+mn-ea"/>
                  <a:cs typeface="+mn-cs"/>
                </a:defRPr>
              </a:lvl2pPr>
              <a:lvl3pPr marL="914400" algn="l" rtl="0" fontAlgn="base">
                <a:lnSpc>
                  <a:spcPct val="90000"/>
                </a:lnSpc>
                <a:spcBef>
                  <a:spcPct val="0"/>
                </a:spcBef>
                <a:spcAft>
                  <a:spcPct val="0"/>
                </a:spcAft>
                <a:defRPr sz="2200" kern="1200">
                  <a:solidFill>
                    <a:schemeClr val="hlink"/>
                  </a:solidFill>
                  <a:latin typeface="Arial" pitchFamily="34" charset="0"/>
                  <a:ea typeface="+mn-ea"/>
                  <a:cs typeface="+mn-cs"/>
                </a:defRPr>
              </a:lvl3pPr>
              <a:lvl4pPr marL="1371600" algn="l" rtl="0" fontAlgn="base">
                <a:lnSpc>
                  <a:spcPct val="90000"/>
                </a:lnSpc>
                <a:spcBef>
                  <a:spcPct val="0"/>
                </a:spcBef>
                <a:spcAft>
                  <a:spcPct val="0"/>
                </a:spcAft>
                <a:defRPr sz="2200" kern="1200">
                  <a:solidFill>
                    <a:schemeClr val="hlink"/>
                  </a:solidFill>
                  <a:latin typeface="Arial" pitchFamily="34" charset="0"/>
                  <a:ea typeface="+mn-ea"/>
                  <a:cs typeface="+mn-cs"/>
                </a:defRPr>
              </a:lvl4pPr>
              <a:lvl5pPr marL="1828800" algn="l" rtl="0" fontAlgn="base">
                <a:lnSpc>
                  <a:spcPct val="90000"/>
                </a:lnSpc>
                <a:spcBef>
                  <a:spcPct val="0"/>
                </a:spcBef>
                <a:spcAft>
                  <a:spcPct val="0"/>
                </a:spcAft>
                <a:defRPr sz="2200" kern="1200">
                  <a:solidFill>
                    <a:schemeClr val="hlink"/>
                  </a:solidFill>
                  <a:latin typeface="Arial" pitchFamily="34" charset="0"/>
                  <a:ea typeface="+mn-ea"/>
                  <a:cs typeface="+mn-cs"/>
                </a:defRPr>
              </a:lvl5pPr>
              <a:lvl6pPr marL="2286000" algn="l" defTabSz="914400" rtl="0" eaLnBrk="1" latinLnBrk="0" hangingPunct="1">
                <a:defRPr sz="2200" kern="1200">
                  <a:solidFill>
                    <a:schemeClr val="hlink"/>
                  </a:solidFill>
                  <a:latin typeface="Arial" pitchFamily="34" charset="0"/>
                  <a:ea typeface="+mn-ea"/>
                  <a:cs typeface="+mn-cs"/>
                </a:defRPr>
              </a:lvl6pPr>
              <a:lvl7pPr marL="2743200" algn="l" defTabSz="914400" rtl="0" eaLnBrk="1" latinLnBrk="0" hangingPunct="1">
                <a:defRPr sz="2200" kern="1200">
                  <a:solidFill>
                    <a:schemeClr val="hlink"/>
                  </a:solidFill>
                  <a:latin typeface="Arial" pitchFamily="34" charset="0"/>
                  <a:ea typeface="+mn-ea"/>
                  <a:cs typeface="+mn-cs"/>
                </a:defRPr>
              </a:lvl7pPr>
              <a:lvl8pPr marL="3200400" algn="l" defTabSz="914400" rtl="0" eaLnBrk="1" latinLnBrk="0" hangingPunct="1">
                <a:defRPr sz="2200" kern="1200">
                  <a:solidFill>
                    <a:schemeClr val="hlink"/>
                  </a:solidFill>
                  <a:latin typeface="Arial" pitchFamily="34" charset="0"/>
                  <a:ea typeface="+mn-ea"/>
                  <a:cs typeface="+mn-cs"/>
                </a:defRPr>
              </a:lvl8pPr>
              <a:lvl9pPr marL="3657600" algn="l" defTabSz="914400" rtl="0" eaLnBrk="1" latinLnBrk="0" hangingPunct="1">
                <a:defRPr sz="2200" kern="1200">
                  <a:solidFill>
                    <a:schemeClr val="hlink"/>
                  </a:solidFill>
                  <a:latin typeface="Arial" pitchFamily="34" charset="0"/>
                  <a:ea typeface="+mn-ea"/>
                  <a:cs typeface="+mn-cs"/>
                </a:defRPr>
              </a:lvl9pPr>
            </a:lstStyle>
            <a:p>
              <a:endParaRPr lang="es-PE" dirty="0"/>
            </a:p>
          </p:txBody>
        </p:sp>
      </p:grpSp>
      <p:sp>
        <p:nvSpPr>
          <p:cNvPr id="15" name="Rectangle 14"/>
          <p:cNvSpPr>
            <a:spLocks noChangeArrowheads="1"/>
          </p:cNvSpPr>
          <p:nvPr/>
        </p:nvSpPr>
        <p:spPr bwMode="auto">
          <a:xfrm>
            <a:off x="1979712" y="5699635"/>
            <a:ext cx="1519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type="none" w="lg"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s-PE" sz="1400" b="1" dirty="0" smtClean="0">
                <a:solidFill>
                  <a:schemeClr val="bg1"/>
                </a:solidFill>
                <a:ea typeface="MS PGothic" pitchFamily="34" charset="-128"/>
                <a:cs typeface="Arial" pitchFamily="34" charset="0"/>
              </a:rPr>
              <a:t>Claros </a:t>
            </a:r>
            <a:endParaRPr lang="en-US" altLang="es-PE" sz="1400" b="1" dirty="0">
              <a:solidFill>
                <a:schemeClr val="bg1"/>
              </a:solidFill>
              <a:ea typeface="MS PGothic" pitchFamily="34" charset="-128"/>
              <a:cs typeface="Arial" pitchFamily="34" charset="0"/>
            </a:endParaRPr>
          </a:p>
        </p:txBody>
      </p:sp>
      <p:sp>
        <p:nvSpPr>
          <p:cNvPr id="16" name="Rectangle 14"/>
          <p:cNvSpPr>
            <a:spLocks noChangeArrowheads="1"/>
          </p:cNvSpPr>
          <p:nvPr/>
        </p:nvSpPr>
        <p:spPr bwMode="auto">
          <a:xfrm>
            <a:off x="3632392" y="4293096"/>
            <a:ext cx="1519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type="none" w="lg"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s-PE" sz="1400" b="1" dirty="0" smtClean="0">
                <a:solidFill>
                  <a:schemeClr val="bg1"/>
                </a:solidFill>
                <a:ea typeface="MS PGothic" pitchFamily="34" charset="-128"/>
                <a:cs typeface="Arial" pitchFamily="34" charset="0"/>
              </a:rPr>
              <a:t>Objetivos y público </a:t>
            </a:r>
            <a:endParaRPr lang="en-US" altLang="es-PE" sz="1400" b="1" dirty="0">
              <a:solidFill>
                <a:schemeClr val="bg1"/>
              </a:solidFill>
              <a:ea typeface="MS PGothic" pitchFamily="34" charset="-128"/>
              <a:cs typeface="Arial" pitchFamily="34" charset="0"/>
            </a:endParaRPr>
          </a:p>
        </p:txBody>
      </p:sp>
      <p:sp>
        <p:nvSpPr>
          <p:cNvPr id="17" name="Rectangle 14"/>
          <p:cNvSpPr>
            <a:spLocks noChangeArrowheads="1"/>
          </p:cNvSpPr>
          <p:nvPr/>
        </p:nvSpPr>
        <p:spPr bwMode="auto">
          <a:xfrm>
            <a:off x="5395187" y="5591913"/>
            <a:ext cx="1519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type="none" w="lg" len="lg"/>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en-US" altLang="es-PE" sz="1400" b="1" dirty="0" smtClean="0">
                <a:solidFill>
                  <a:schemeClr val="bg1"/>
                </a:solidFill>
                <a:ea typeface="MS PGothic" pitchFamily="34" charset="-128"/>
                <a:cs typeface="Arial" pitchFamily="34" charset="0"/>
              </a:rPr>
              <a:t>Aplicación coherente </a:t>
            </a:r>
            <a:endParaRPr lang="en-US" altLang="es-PE" sz="1400" b="1" dirty="0">
              <a:solidFill>
                <a:schemeClr val="bg1"/>
              </a:solidFill>
              <a:ea typeface="MS PGothic" pitchFamily="34" charset="-128"/>
              <a:cs typeface="Arial" pitchFamily="34" charset="0"/>
            </a:endParaRPr>
          </a:p>
        </p:txBody>
      </p:sp>
      <p:sp>
        <p:nvSpPr>
          <p:cNvPr id="11" name="10 CuadroTexto"/>
          <p:cNvSpPr txBox="1"/>
          <p:nvPr/>
        </p:nvSpPr>
        <p:spPr>
          <a:xfrm>
            <a:off x="3410558" y="5858566"/>
            <a:ext cx="2047323" cy="307777"/>
          </a:xfrm>
          <a:prstGeom prst="rect">
            <a:avLst/>
          </a:prstGeom>
          <a:noFill/>
        </p:spPr>
        <p:txBody>
          <a:bodyPr wrap="square" rtlCol="0">
            <a:spAutoFit/>
          </a:bodyPr>
          <a:lstStyle/>
          <a:p>
            <a:pPr algn="ctr"/>
            <a:r>
              <a:rPr lang="es-PE" sz="1400" b="1" dirty="0" smtClean="0">
                <a:solidFill>
                  <a:schemeClr val="accent5">
                    <a:lumMod val="50000"/>
                  </a:schemeClr>
                </a:solidFill>
              </a:rPr>
              <a:t>REQUISITOS</a:t>
            </a:r>
            <a:endParaRPr lang="es-PE" sz="1400" b="1" dirty="0">
              <a:solidFill>
                <a:schemeClr val="accent5">
                  <a:lumMod val="50000"/>
                </a:schemeClr>
              </a:solidFill>
            </a:endParaRPr>
          </a:p>
        </p:txBody>
      </p:sp>
    </p:spTree>
    <p:extLst>
      <p:ext uri="{BB962C8B-B14F-4D97-AF65-F5344CB8AC3E}">
        <p14:creationId xmlns:p14="http://schemas.microsoft.com/office/powerpoint/2010/main" val="2260058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48 Grupo"/>
          <p:cNvGrpSpPr/>
          <p:nvPr/>
        </p:nvGrpSpPr>
        <p:grpSpPr>
          <a:xfrm>
            <a:off x="326341" y="1454147"/>
            <a:ext cx="8102349" cy="5200652"/>
            <a:chOff x="646113" y="1287461"/>
            <a:chExt cx="8102349" cy="5200652"/>
          </a:xfrm>
        </p:grpSpPr>
        <p:cxnSp>
          <p:nvCxnSpPr>
            <p:cNvPr id="4" name="Straight Connector 48"/>
            <p:cNvCxnSpPr>
              <a:cxnSpLocks noChangeShapeType="1"/>
            </p:cNvCxnSpPr>
            <p:nvPr/>
          </p:nvCxnSpPr>
          <p:spPr bwMode="auto">
            <a:xfrm flipH="1">
              <a:off x="650875" y="6472238"/>
              <a:ext cx="3921125"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5" name="Straight Connector 46"/>
            <p:cNvCxnSpPr>
              <a:cxnSpLocks noChangeShapeType="1"/>
            </p:cNvCxnSpPr>
            <p:nvPr/>
          </p:nvCxnSpPr>
          <p:spPr bwMode="auto">
            <a:xfrm flipH="1">
              <a:off x="650875" y="5902325"/>
              <a:ext cx="3810000"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6" name="Straight Connector 44"/>
            <p:cNvCxnSpPr>
              <a:cxnSpLocks noChangeShapeType="1"/>
            </p:cNvCxnSpPr>
            <p:nvPr/>
          </p:nvCxnSpPr>
          <p:spPr bwMode="auto">
            <a:xfrm flipH="1">
              <a:off x="650875" y="5313363"/>
              <a:ext cx="3646488"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7" name="Straight Connector 42"/>
            <p:cNvCxnSpPr>
              <a:cxnSpLocks noChangeShapeType="1"/>
            </p:cNvCxnSpPr>
            <p:nvPr/>
          </p:nvCxnSpPr>
          <p:spPr bwMode="auto">
            <a:xfrm flipH="1">
              <a:off x="650875" y="4733925"/>
              <a:ext cx="3403600"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8" name="Straight Connector 40"/>
            <p:cNvCxnSpPr>
              <a:cxnSpLocks noChangeShapeType="1"/>
            </p:cNvCxnSpPr>
            <p:nvPr/>
          </p:nvCxnSpPr>
          <p:spPr bwMode="auto">
            <a:xfrm flipH="1">
              <a:off x="660400" y="4156075"/>
              <a:ext cx="3281363"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9" name="Straight Connector 37"/>
            <p:cNvCxnSpPr>
              <a:cxnSpLocks noChangeShapeType="1"/>
            </p:cNvCxnSpPr>
            <p:nvPr/>
          </p:nvCxnSpPr>
          <p:spPr bwMode="auto">
            <a:xfrm flipH="1">
              <a:off x="660400" y="2987675"/>
              <a:ext cx="2905125"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10" name="Straight Connector 38"/>
            <p:cNvCxnSpPr>
              <a:cxnSpLocks noChangeShapeType="1"/>
            </p:cNvCxnSpPr>
            <p:nvPr/>
          </p:nvCxnSpPr>
          <p:spPr bwMode="auto">
            <a:xfrm flipH="1">
              <a:off x="660400" y="3576638"/>
              <a:ext cx="3209925"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cxnSp>
          <p:nvCxnSpPr>
            <p:cNvPr id="11" name="Straight Connector 2"/>
            <p:cNvCxnSpPr>
              <a:cxnSpLocks noChangeShapeType="1"/>
            </p:cNvCxnSpPr>
            <p:nvPr/>
          </p:nvCxnSpPr>
          <p:spPr bwMode="auto">
            <a:xfrm flipH="1">
              <a:off x="660400" y="2408238"/>
              <a:ext cx="2905125"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12" name="Trapezoid 6"/>
            <p:cNvSpPr/>
            <p:nvPr/>
          </p:nvSpPr>
          <p:spPr bwMode="auto">
            <a:xfrm rot="10800000">
              <a:off x="3225800" y="1866900"/>
              <a:ext cx="5400675" cy="550863"/>
            </a:xfrm>
            <a:prstGeom prst="trapezoid">
              <a:avLst/>
            </a:prstGeom>
            <a:solidFill>
              <a:srgbClr val="3459AD"/>
            </a:solidFill>
            <a:ln w="9525" cap="flat" cmpd="sng" algn="ctr">
              <a:noFill/>
              <a:prstDash val="solid"/>
              <a:round/>
              <a:headEnd type="none" w="med" len="med"/>
              <a:tailEnd type="none" w="med" len="med"/>
            </a:ln>
            <a:effectLst/>
          </p:spPr>
          <p:txBody>
            <a:bodyPr vert="wordArtVert"/>
            <a:lstStyle/>
            <a:p>
              <a:pPr eaLnBrk="0" hangingPunct="0">
                <a:defRPr/>
              </a:pPr>
              <a:endParaRPr lang="en-US" dirty="0">
                <a:solidFill>
                  <a:srgbClr val="649CE6"/>
                </a:solidFill>
                <a:cs typeface="ＭＳ Ｐゴシック" charset="0"/>
              </a:endParaRPr>
            </a:p>
          </p:txBody>
        </p:sp>
        <p:sp>
          <p:nvSpPr>
            <p:cNvPr id="13" name="TextBox 7"/>
            <p:cNvSpPr txBox="1">
              <a:spLocks noChangeArrowheads="1"/>
            </p:cNvSpPr>
            <p:nvPr/>
          </p:nvSpPr>
          <p:spPr bwMode="auto">
            <a:xfrm>
              <a:off x="3378200" y="1951511"/>
              <a:ext cx="50958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lnSpc>
                  <a:spcPct val="100000"/>
                </a:lnSpc>
                <a:spcBef>
                  <a:spcPct val="0"/>
                </a:spcBef>
                <a:buSzTx/>
                <a:buFontTx/>
                <a:buNone/>
              </a:pPr>
              <a:r>
                <a:rPr lang="en-US" altLang="en-US" sz="1600" dirty="0" smtClean="0">
                  <a:solidFill>
                    <a:schemeClr val="bg1"/>
                  </a:solidFill>
                </a:rPr>
                <a:t>Requisitos de la Legislación de Seguros</a:t>
              </a:r>
              <a:endParaRPr lang="en-US" altLang="en-US" sz="1400" dirty="0">
                <a:solidFill>
                  <a:schemeClr val="bg1"/>
                </a:solidFill>
              </a:endParaRPr>
            </a:p>
          </p:txBody>
        </p:sp>
        <p:sp>
          <p:nvSpPr>
            <p:cNvPr id="14" name="Trapezoid 8"/>
            <p:cNvSpPr/>
            <p:nvPr/>
          </p:nvSpPr>
          <p:spPr bwMode="auto">
            <a:xfrm rot="10800000">
              <a:off x="3375025" y="2451100"/>
              <a:ext cx="5116513" cy="550863"/>
            </a:xfrm>
            <a:prstGeom prst="trapezoid">
              <a:avLst/>
            </a:prstGeom>
            <a:solidFill>
              <a:srgbClr val="4678CC"/>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15" name="TextBox 9"/>
            <p:cNvSpPr txBox="1">
              <a:spLocks noChangeArrowheads="1"/>
            </p:cNvSpPr>
            <p:nvPr/>
          </p:nvSpPr>
          <p:spPr bwMode="auto">
            <a:xfrm>
              <a:off x="3517900" y="2550515"/>
              <a:ext cx="486568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s-PE" altLang="en-US" sz="1600" dirty="0" smtClean="0">
                  <a:solidFill>
                    <a:schemeClr val="bg1"/>
                  </a:solidFill>
                </a:rPr>
                <a:t>Procedimientos </a:t>
              </a:r>
              <a:r>
                <a:rPr lang="es-PE" altLang="en-US" sz="1600" dirty="0">
                  <a:solidFill>
                    <a:schemeClr val="bg1"/>
                  </a:solidFill>
                </a:rPr>
                <a:t>y requisitos de autorización </a:t>
              </a:r>
              <a:endParaRPr lang="en-US" altLang="en-US" sz="1400" dirty="0">
                <a:solidFill>
                  <a:schemeClr val="bg1"/>
                </a:solidFill>
              </a:endParaRPr>
            </a:p>
          </p:txBody>
        </p:sp>
        <p:sp>
          <p:nvSpPr>
            <p:cNvPr id="16" name="Trapezoid 10"/>
            <p:cNvSpPr/>
            <p:nvPr/>
          </p:nvSpPr>
          <p:spPr bwMode="auto">
            <a:xfrm rot="10800000">
              <a:off x="3525838" y="3033713"/>
              <a:ext cx="4826000" cy="550862"/>
            </a:xfrm>
            <a:prstGeom prst="trapezoid">
              <a:avLst/>
            </a:prstGeom>
            <a:solidFill>
              <a:srgbClr val="649CE6"/>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17" name="TextBox 11"/>
            <p:cNvSpPr txBox="1">
              <a:spLocks noChangeArrowheads="1"/>
            </p:cNvSpPr>
            <p:nvPr/>
          </p:nvSpPr>
          <p:spPr bwMode="auto">
            <a:xfrm>
              <a:off x="3667125" y="3048000"/>
              <a:ext cx="45593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n-US" altLang="en-US" sz="1600" dirty="0" smtClean="0">
                  <a:solidFill>
                    <a:schemeClr val="bg1"/>
                  </a:solidFill>
                </a:rPr>
                <a:t>Establecimiento de sucursales o filiales en jurisdicción extranjera</a:t>
              </a:r>
              <a:endParaRPr lang="en-US" altLang="en-US" sz="1400" dirty="0">
                <a:solidFill>
                  <a:schemeClr val="bg1"/>
                </a:solidFill>
              </a:endParaRPr>
            </a:p>
          </p:txBody>
        </p:sp>
        <p:sp>
          <p:nvSpPr>
            <p:cNvPr id="18" name="Trapezoid 12"/>
            <p:cNvSpPr/>
            <p:nvPr/>
          </p:nvSpPr>
          <p:spPr bwMode="auto">
            <a:xfrm rot="10800000">
              <a:off x="3665538" y="3617913"/>
              <a:ext cx="4533900" cy="550862"/>
            </a:xfrm>
            <a:prstGeom prst="trapezoid">
              <a:avLst/>
            </a:prstGeom>
            <a:solidFill>
              <a:srgbClr val="3459AD"/>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19" name="TextBox 13"/>
            <p:cNvSpPr txBox="1">
              <a:spLocks noChangeArrowheads="1"/>
            </p:cNvSpPr>
            <p:nvPr/>
          </p:nvSpPr>
          <p:spPr bwMode="auto">
            <a:xfrm>
              <a:off x="3843337" y="3718915"/>
              <a:ext cx="4191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n-US" altLang="en-US" sz="1600" dirty="0" smtClean="0">
                  <a:solidFill>
                    <a:schemeClr val="bg1"/>
                  </a:solidFill>
                </a:rPr>
                <a:t>Actividades transfronterizas de seguros</a:t>
              </a:r>
              <a:endParaRPr lang="en-US" altLang="en-US" sz="1400" dirty="0">
                <a:solidFill>
                  <a:schemeClr val="bg1"/>
                </a:solidFill>
              </a:endParaRPr>
            </a:p>
          </p:txBody>
        </p:sp>
        <p:sp>
          <p:nvSpPr>
            <p:cNvPr id="20" name="Trapezoid 14"/>
            <p:cNvSpPr/>
            <p:nvPr/>
          </p:nvSpPr>
          <p:spPr bwMode="auto">
            <a:xfrm rot="10800000">
              <a:off x="3806825" y="4198938"/>
              <a:ext cx="4249738" cy="550862"/>
            </a:xfrm>
            <a:prstGeom prst="trapezoid">
              <a:avLst/>
            </a:prstGeom>
            <a:solidFill>
              <a:srgbClr val="4678CC"/>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21" name="TextBox 15"/>
            <p:cNvSpPr txBox="1">
              <a:spLocks noChangeArrowheads="1"/>
            </p:cNvSpPr>
            <p:nvPr/>
          </p:nvSpPr>
          <p:spPr bwMode="auto">
            <a:xfrm>
              <a:off x="3926555" y="4317403"/>
              <a:ext cx="39751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n-US" altLang="en-US" sz="1600" dirty="0" smtClean="0">
                  <a:solidFill>
                    <a:schemeClr val="bg1"/>
                  </a:solidFill>
                </a:rPr>
                <a:t>Evaluación de solicitudes</a:t>
              </a:r>
              <a:endParaRPr lang="en-US" altLang="en-US" sz="1400" dirty="0">
                <a:solidFill>
                  <a:schemeClr val="bg1"/>
                </a:solidFill>
              </a:endParaRPr>
            </a:p>
          </p:txBody>
        </p:sp>
        <p:sp>
          <p:nvSpPr>
            <p:cNvPr id="22" name="Trapezoid 16"/>
            <p:cNvSpPr/>
            <p:nvPr/>
          </p:nvSpPr>
          <p:spPr bwMode="auto">
            <a:xfrm rot="10800000">
              <a:off x="3952875" y="4779963"/>
              <a:ext cx="3962400" cy="550862"/>
            </a:xfrm>
            <a:prstGeom prst="trapezoid">
              <a:avLst/>
            </a:prstGeom>
            <a:solidFill>
              <a:srgbClr val="70A3EB"/>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23" name="TextBox 17"/>
            <p:cNvSpPr txBox="1">
              <a:spLocks noChangeArrowheads="1"/>
            </p:cNvSpPr>
            <p:nvPr/>
          </p:nvSpPr>
          <p:spPr bwMode="auto">
            <a:xfrm>
              <a:off x="4094163" y="4795838"/>
              <a:ext cx="3678237"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n-US" altLang="en-US" sz="1600" dirty="0" smtClean="0">
                  <a:solidFill>
                    <a:schemeClr val="bg1"/>
                  </a:solidFill>
                </a:rPr>
                <a:t>Negación de permisos y requerimientos adicionales</a:t>
              </a:r>
              <a:endParaRPr lang="en-US" altLang="en-US" sz="1400" dirty="0">
                <a:solidFill>
                  <a:schemeClr val="bg1"/>
                </a:solidFill>
              </a:endParaRPr>
            </a:p>
          </p:txBody>
        </p:sp>
        <p:sp>
          <p:nvSpPr>
            <p:cNvPr id="24" name="Trapezoid 18"/>
            <p:cNvSpPr/>
            <p:nvPr/>
          </p:nvSpPr>
          <p:spPr bwMode="auto">
            <a:xfrm rot="10800000">
              <a:off x="4095750" y="5359400"/>
              <a:ext cx="3676650" cy="550863"/>
            </a:xfrm>
            <a:prstGeom prst="trapezoid">
              <a:avLst/>
            </a:prstGeom>
            <a:solidFill>
              <a:srgbClr val="3459AD"/>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25" name="TextBox 19"/>
            <p:cNvSpPr txBox="1">
              <a:spLocks noChangeArrowheads="1"/>
            </p:cNvSpPr>
            <p:nvPr/>
          </p:nvSpPr>
          <p:spPr bwMode="auto">
            <a:xfrm>
              <a:off x="4257675" y="5372100"/>
              <a:ext cx="337185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n-US" altLang="en-US" sz="1600" dirty="0" smtClean="0">
                  <a:solidFill>
                    <a:schemeClr val="bg1"/>
                  </a:solidFill>
                </a:rPr>
                <a:t>Explicación de autorizaciones denegadas</a:t>
              </a:r>
              <a:endParaRPr lang="en-US" altLang="en-US" sz="1400" dirty="0">
                <a:solidFill>
                  <a:schemeClr val="bg1"/>
                </a:solidFill>
              </a:endParaRPr>
            </a:p>
          </p:txBody>
        </p:sp>
        <p:sp>
          <p:nvSpPr>
            <p:cNvPr id="26" name="Trapezoid 20"/>
            <p:cNvSpPr/>
            <p:nvPr/>
          </p:nvSpPr>
          <p:spPr bwMode="auto">
            <a:xfrm rot="10800000">
              <a:off x="4243388" y="5937250"/>
              <a:ext cx="3376612" cy="550863"/>
            </a:xfrm>
            <a:prstGeom prst="trapezoid">
              <a:avLst/>
            </a:prstGeom>
            <a:solidFill>
              <a:srgbClr val="4678CC"/>
            </a:solidFill>
            <a:ln w="9525" cap="flat" cmpd="sng" algn="ctr">
              <a:noFill/>
              <a:prstDash val="solid"/>
              <a:round/>
              <a:headEnd type="none" w="med" len="med"/>
              <a:tailEnd type="none" w="med" len="med"/>
            </a:ln>
            <a:effectLst/>
          </p:spPr>
          <p:txBody>
            <a:bodyPr vert="wordArtVert"/>
            <a:lstStyle/>
            <a:p>
              <a:pPr eaLnBrk="0" hangingPunct="0">
                <a:defRPr/>
              </a:pPr>
              <a:endParaRPr lang="en-US" dirty="0">
                <a:cs typeface="ＭＳ Ｐゴシック" charset="0"/>
              </a:endParaRPr>
            </a:p>
          </p:txBody>
        </p:sp>
        <p:sp>
          <p:nvSpPr>
            <p:cNvPr id="27" name="TextBox 21"/>
            <p:cNvSpPr txBox="1">
              <a:spLocks noChangeArrowheads="1"/>
            </p:cNvSpPr>
            <p:nvPr/>
          </p:nvSpPr>
          <p:spPr bwMode="auto">
            <a:xfrm>
              <a:off x="4389438" y="5940425"/>
              <a:ext cx="308768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spcBef>
                  <a:spcPct val="0"/>
                </a:spcBef>
                <a:buSzTx/>
                <a:buFontTx/>
                <a:buNone/>
              </a:pPr>
              <a:r>
                <a:rPr lang="en-US" altLang="en-US" sz="1600" dirty="0" smtClean="0">
                  <a:solidFill>
                    <a:schemeClr val="bg1"/>
                  </a:solidFill>
                </a:rPr>
                <a:t>Alcance de la autorización</a:t>
              </a:r>
              <a:endParaRPr lang="en-US" altLang="en-US" sz="1400" dirty="0">
                <a:solidFill>
                  <a:schemeClr val="bg1"/>
                </a:solidFill>
              </a:endParaRPr>
            </a:p>
          </p:txBody>
        </p:sp>
        <p:sp>
          <p:nvSpPr>
            <p:cNvPr id="29" name="Rectangle 104"/>
            <p:cNvSpPr>
              <a:spLocks noChangeArrowheads="1"/>
            </p:cNvSpPr>
            <p:nvPr/>
          </p:nvSpPr>
          <p:spPr bwMode="auto">
            <a:xfrm>
              <a:off x="660400" y="1909763"/>
              <a:ext cx="66675" cy="436562"/>
            </a:xfrm>
            <a:prstGeom prst="rect">
              <a:avLst/>
            </a:prstGeom>
            <a:solidFill>
              <a:srgbClr val="3459A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chemeClr val="tx1"/>
                </a:solidFill>
                <a:latin typeface="Arial" pitchFamily="34" charset="0"/>
              </a:endParaRPr>
            </a:p>
          </p:txBody>
        </p:sp>
        <p:sp>
          <p:nvSpPr>
            <p:cNvPr id="31" name="Rectangle 106"/>
            <p:cNvSpPr>
              <a:spLocks noChangeArrowheads="1"/>
            </p:cNvSpPr>
            <p:nvPr/>
          </p:nvSpPr>
          <p:spPr bwMode="auto">
            <a:xfrm>
              <a:off x="660400" y="2489200"/>
              <a:ext cx="66675" cy="436563"/>
            </a:xfrm>
            <a:prstGeom prst="rect">
              <a:avLst/>
            </a:prstGeom>
            <a:solidFill>
              <a:srgbClr val="4678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rgbClr val="649CE6"/>
                </a:solidFill>
                <a:latin typeface="Arial" pitchFamily="34" charset="0"/>
              </a:endParaRPr>
            </a:p>
          </p:txBody>
        </p:sp>
        <p:sp>
          <p:nvSpPr>
            <p:cNvPr id="33" name="Rectangle 108"/>
            <p:cNvSpPr>
              <a:spLocks noChangeArrowheads="1"/>
            </p:cNvSpPr>
            <p:nvPr/>
          </p:nvSpPr>
          <p:spPr bwMode="auto">
            <a:xfrm>
              <a:off x="660400" y="3067050"/>
              <a:ext cx="66675" cy="438150"/>
            </a:xfrm>
            <a:prstGeom prst="rect">
              <a:avLst/>
            </a:prstGeom>
            <a:solidFill>
              <a:srgbClr val="70A3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rgbClr val="70A3EB"/>
                </a:solidFill>
                <a:latin typeface="Arial" pitchFamily="34" charset="0"/>
              </a:endParaRPr>
            </a:p>
          </p:txBody>
        </p:sp>
        <p:sp>
          <p:nvSpPr>
            <p:cNvPr id="35" name="Rectangle 111"/>
            <p:cNvSpPr>
              <a:spLocks noChangeArrowheads="1"/>
            </p:cNvSpPr>
            <p:nvPr/>
          </p:nvSpPr>
          <p:spPr bwMode="auto">
            <a:xfrm>
              <a:off x="660400" y="3657600"/>
              <a:ext cx="66675" cy="436563"/>
            </a:xfrm>
            <a:prstGeom prst="rect">
              <a:avLst/>
            </a:prstGeom>
            <a:solidFill>
              <a:srgbClr val="3459A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chemeClr val="tx1"/>
                </a:solidFill>
                <a:latin typeface="Arial" pitchFamily="34" charset="0"/>
              </a:endParaRPr>
            </a:p>
          </p:txBody>
        </p:sp>
        <p:sp>
          <p:nvSpPr>
            <p:cNvPr id="37" name="Rectangle 113"/>
            <p:cNvSpPr>
              <a:spLocks noChangeArrowheads="1"/>
            </p:cNvSpPr>
            <p:nvPr/>
          </p:nvSpPr>
          <p:spPr bwMode="auto">
            <a:xfrm>
              <a:off x="660400" y="4235450"/>
              <a:ext cx="66675" cy="438150"/>
            </a:xfrm>
            <a:prstGeom prst="rect">
              <a:avLst/>
            </a:prstGeom>
            <a:solidFill>
              <a:srgbClr val="4678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rgbClr val="649CE6"/>
                </a:solidFill>
                <a:latin typeface="Arial" pitchFamily="34" charset="0"/>
              </a:endParaRPr>
            </a:p>
          </p:txBody>
        </p:sp>
        <p:sp>
          <p:nvSpPr>
            <p:cNvPr id="39" name="Rectangle 115"/>
            <p:cNvSpPr>
              <a:spLocks noChangeArrowheads="1"/>
            </p:cNvSpPr>
            <p:nvPr/>
          </p:nvSpPr>
          <p:spPr bwMode="auto">
            <a:xfrm>
              <a:off x="660400" y="4816475"/>
              <a:ext cx="66675" cy="436563"/>
            </a:xfrm>
            <a:prstGeom prst="rect">
              <a:avLst/>
            </a:prstGeom>
            <a:solidFill>
              <a:srgbClr val="70A3E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rgbClr val="70A3EB"/>
                </a:solidFill>
                <a:latin typeface="Arial" pitchFamily="34" charset="0"/>
              </a:endParaRPr>
            </a:p>
          </p:txBody>
        </p:sp>
        <p:sp>
          <p:nvSpPr>
            <p:cNvPr id="41" name="Rectangle 117"/>
            <p:cNvSpPr>
              <a:spLocks noChangeArrowheads="1"/>
            </p:cNvSpPr>
            <p:nvPr/>
          </p:nvSpPr>
          <p:spPr bwMode="auto">
            <a:xfrm>
              <a:off x="660400" y="5394325"/>
              <a:ext cx="66675" cy="436563"/>
            </a:xfrm>
            <a:prstGeom prst="rect">
              <a:avLst/>
            </a:prstGeom>
            <a:solidFill>
              <a:srgbClr val="3459A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chemeClr val="tx1"/>
                </a:solidFill>
                <a:latin typeface="Arial" pitchFamily="34" charset="0"/>
              </a:endParaRPr>
            </a:p>
          </p:txBody>
        </p:sp>
        <p:sp>
          <p:nvSpPr>
            <p:cNvPr id="43" name="Rectangle 119"/>
            <p:cNvSpPr>
              <a:spLocks noChangeArrowheads="1"/>
            </p:cNvSpPr>
            <p:nvPr/>
          </p:nvSpPr>
          <p:spPr bwMode="auto">
            <a:xfrm>
              <a:off x="660400" y="5973763"/>
              <a:ext cx="66675" cy="436562"/>
            </a:xfrm>
            <a:prstGeom prst="rect">
              <a:avLst/>
            </a:prstGeom>
            <a:solidFill>
              <a:srgbClr val="4678CC"/>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nSpc>
                  <a:spcPct val="100000"/>
                </a:lnSpc>
                <a:spcBef>
                  <a:spcPct val="0"/>
                </a:spcBef>
                <a:buSzTx/>
                <a:buFontTx/>
                <a:buNone/>
              </a:pPr>
              <a:endParaRPr lang="en-US" altLang="en-US" sz="2400" dirty="0">
                <a:solidFill>
                  <a:srgbClr val="649CE6"/>
                </a:solidFill>
                <a:latin typeface="Arial" pitchFamily="34" charset="0"/>
              </a:endParaRPr>
            </a:p>
          </p:txBody>
        </p:sp>
        <p:cxnSp>
          <p:nvCxnSpPr>
            <p:cNvPr id="44" name="Straight Connector 2"/>
            <p:cNvCxnSpPr>
              <a:cxnSpLocks noChangeShapeType="1"/>
            </p:cNvCxnSpPr>
            <p:nvPr/>
          </p:nvCxnSpPr>
          <p:spPr bwMode="auto">
            <a:xfrm flipH="1">
              <a:off x="646113" y="1828801"/>
              <a:ext cx="2905125" cy="0"/>
            </a:xfrm>
            <a:prstGeom prst="line">
              <a:avLst/>
            </a:prstGeom>
            <a:noFill/>
            <a:ln w="9525">
              <a:solidFill>
                <a:srgbClr val="7F7F7F"/>
              </a:solidFill>
              <a:prstDash val="sysDash"/>
              <a:round/>
              <a:headEnd/>
              <a:tailEnd/>
            </a:ln>
            <a:extLst>
              <a:ext uri="{909E8E84-426E-40DD-AFC4-6F175D3DCCD1}">
                <a14:hiddenFill xmlns:a14="http://schemas.microsoft.com/office/drawing/2010/main">
                  <a:noFill/>
                </a14:hiddenFill>
              </a:ext>
            </a:extLst>
          </p:spPr>
        </p:cxnSp>
        <p:sp>
          <p:nvSpPr>
            <p:cNvPr id="45" name="Trapezoid 6"/>
            <p:cNvSpPr/>
            <p:nvPr/>
          </p:nvSpPr>
          <p:spPr bwMode="auto">
            <a:xfrm rot="10800000">
              <a:off x="3079749" y="1287461"/>
              <a:ext cx="5668713" cy="550863"/>
            </a:xfrm>
            <a:prstGeom prst="trapezoid">
              <a:avLst/>
            </a:prstGeom>
            <a:solidFill>
              <a:srgbClr val="6699FF"/>
            </a:solidFill>
            <a:ln w="9525" cap="flat" cmpd="sng" algn="ctr">
              <a:noFill/>
              <a:prstDash val="solid"/>
              <a:round/>
              <a:headEnd type="none" w="med" len="med"/>
              <a:tailEnd type="none" w="med" len="med"/>
            </a:ln>
            <a:effectLst/>
          </p:spPr>
          <p:txBody>
            <a:bodyPr vert="wordArtVert"/>
            <a:lstStyle/>
            <a:p>
              <a:pPr eaLnBrk="0" hangingPunct="0">
                <a:defRPr/>
              </a:pPr>
              <a:endParaRPr lang="en-US" dirty="0">
                <a:solidFill>
                  <a:srgbClr val="649CE6"/>
                </a:solidFill>
                <a:cs typeface="ＭＳ Ｐゴシック" charset="0"/>
              </a:endParaRPr>
            </a:p>
          </p:txBody>
        </p:sp>
        <p:sp>
          <p:nvSpPr>
            <p:cNvPr id="46" name="TextBox 7"/>
            <p:cNvSpPr txBox="1">
              <a:spLocks noChangeArrowheads="1"/>
            </p:cNvSpPr>
            <p:nvPr/>
          </p:nvSpPr>
          <p:spPr bwMode="auto">
            <a:xfrm>
              <a:off x="3363913" y="1361104"/>
              <a:ext cx="52625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algn="ctr" eaLnBrk="1" hangingPunct="1">
                <a:lnSpc>
                  <a:spcPct val="100000"/>
                </a:lnSpc>
                <a:spcBef>
                  <a:spcPct val="0"/>
                </a:spcBef>
                <a:buSzTx/>
                <a:buFontTx/>
                <a:buNone/>
              </a:pPr>
              <a:r>
                <a:rPr lang="es-PE" altLang="en-US" sz="1500" dirty="0" smtClean="0">
                  <a:solidFill>
                    <a:schemeClr val="bg1"/>
                  </a:solidFill>
                </a:rPr>
                <a:t>Capacidad de control de la jurisdicción, </a:t>
              </a:r>
              <a:r>
                <a:rPr lang="es-PE" altLang="en-US" sz="1500" dirty="0">
                  <a:solidFill>
                    <a:schemeClr val="bg1"/>
                  </a:solidFill>
                </a:rPr>
                <a:t>a través de la </a:t>
              </a:r>
              <a:r>
                <a:rPr lang="es-PE" altLang="en-US" sz="1500" dirty="0" smtClean="0">
                  <a:solidFill>
                    <a:schemeClr val="bg1"/>
                  </a:solidFill>
                </a:rPr>
                <a:t>autorización</a:t>
              </a:r>
              <a:endParaRPr lang="en-US" altLang="en-US" sz="1500" dirty="0">
                <a:solidFill>
                  <a:schemeClr val="bg1"/>
                </a:solidFill>
              </a:endParaRPr>
            </a:p>
          </p:txBody>
        </p:sp>
        <p:sp>
          <p:nvSpPr>
            <p:cNvPr id="47" name="TextBox 102"/>
            <p:cNvSpPr txBox="1">
              <a:spLocks noChangeArrowheads="1"/>
            </p:cNvSpPr>
            <p:nvPr/>
          </p:nvSpPr>
          <p:spPr bwMode="auto">
            <a:xfrm>
              <a:off x="727075" y="1330326"/>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4.1</a:t>
              </a:r>
              <a:endParaRPr lang="en-US" altLang="en-US" sz="2000" dirty="0"/>
            </a:p>
          </p:txBody>
        </p:sp>
        <p:sp>
          <p:nvSpPr>
            <p:cNvPr id="48" name="Rectangle 104"/>
            <p:cNvSpPr>
              <a:spLocks noChangeArrowheads="1"/>
            </p:cNvSpPr>
            <p:nvPr/>
          </p:nvSpPr>
          <p:spPr bwMode="auto">
            <a:xfrm>
              <a:off x="656792" y="1330326"/>
              <a:ext cx="45719" cy="436562"/>
            </a:xfrm>
            <a:prstGeom prst="rect">
              <a:avLst/>
            </a:prstGeom>
            <a:solidFill>
              <a:srgbClr val="70A3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ltLang="en-US" sz="2400" dirty="0">
                <a:solidFill>
                  <a:srgbClr val="70A3EB"/>
                </a:solidFill>
                <a:latin typeface="Arial" pitchFamily="34" charset="0"/>
                <a:ea typeface="MS PGothic" pitchFamily="34" charset="-128"/>
              </a:endParaRPr>
            </a:p>
          </p:txBody>
        </p:sp>
      </p:grpSp>
      <p:sp>
        <p:nvSpPr>
          <p:cNvPr id="50" name="TextBox 102"/>
          <p:cNvSpPr txBox="1">
            <a:spLocks noChangeArrowheads="1"/>
          </p:cNvSpPr>
          <p:nvPr/>
        </p:nvSpPr>
        <p:spPr bwMode="auto">
          <a:xfrm>
            <a:off x="407303" y="2087419"/>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4.2</a:t>
            </a:r>
            <a:endParaRPr lang="en-US" altLang="en-US" sz="2000" dirty="0"/>
          </a:p>
        </p:txBody>
      </p:sp>
      <p:sp>
        <p:nvSpPr>
          <p:cNvPr id="51" name="TextBox 102"/>
          <p:cNvSpPr txBox="1">
            <a:spLocks noChangeArrowheads="1"/>
          </p:cNvSpPr>
          <p:nvPr/>
        </p:nvSpPr>
        <p:spPr bwMode="auto">
          <a:xfrm>
            <a:off x="382764" y="2674112"/>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4.3</a:t>
            </a:r>
            <a:endParaRPr lang="en-US" altLang="en-US" sz="2000" dirty="0"/>
          </a:p>
        </p:txBody>
      </p:sp>
      <p:sp>
        <p:nvSpPr>
          <p:cNvPr id="52" name="TextBox 102"/>
          <p:cNvSpPr txBox="1">
            <a:spLocks noChangeArrowheads="1"/>
          </p:cNvSpPr>
          <p:nvPr/>
        </p:nvSpPr>
        <p:spPr bwMode="auto">
          <a:xfrm>
            <a:off x="400953" y="3275774"/>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4.4</a:t>
            </a:r>
            <a:endParaRPr lang="en-US" altLang="en-US" sz="2000" dirty="0"/>
          </a:p>
        </p:txBody>
      </p:sp>
      <p:sp>
        <p:nvSpPr>
          <p:cNvPr id="53" name="TextBox 102"/>
          <p:cNvSpPr txBox="1">
            <a:spLocks noChangeArrowheads="1"/>
          </p:cNvSpPr>
          <p:nvPr/>
        </p:nvSpPr>
        <p:spPr bwMode="auto">
          <a:xfrm>
            <a:off x="412772" y="3842512"/>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4.5</a:t>
            </a:r>
            <a:endParaRPr lang="en-US" altLang="en-US" sz="2000" dirty="0"/>
          </a:p>
        </p:txBody>
      </p:sp>
      <p:sp>
        <p:nvSpPr>
          <p:cNvPr id="54" name="TextBox 102"/>
          <p:cNvSpPr txBox="1">
            <a:spLocks noChangeArrowheads="1"/>
          </p:cNvSpPr>
          <p:nvPr/>
        </p:nvSpPr>
        <p:spPr bwMode="auto">
          <a:xfrm>
            <a:off x="419668" y="4421156"/>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4.6</a:t>
            </a:r>
            <a:endParaRPr lang="en-US" altLang="en-US" sz="2000" dirty="0"/>
          </a:p>
        </p:txBody>
      </p:sp>
      <p:sp>
        <p:nvSpPr>
          <p:cNvPr id="55" name="TextBox 102"/>
          <p:cNvSpPr txBox="1">
            <a:spLocks noChangeArrowheads="1"/>
          </p:cNvSpPr>
          <p:nvPr/>
        </p:nvSpPr>
        <p:spPr bwMode="auto">
          <a:xfrm>
            <a:off x="407303" y="4983161"/>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4.7</a:t>
            </a:r>
            <a:endParaRPr lang="en-US" altLang="en-US" sz="2000" dirty="0"/>
          </a:p>
        </p:txBody>
      </p:sp>
      <p:sp>
        <p:nvSpPr>
          <p:cNvPr id="56" name="TextBox 102"/>
          <p:cNvSpPr txBox="1">
            <a:spLocks noChangeArrowheads="1"/>
          </p:cNvSpPr>
          <p:nvPr/>
        </p:nvSpPr>
        <p:spPr bwMode="auto">
          <a:xfrm>
            <a:off x="412772" y="5579237"/>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4.8</a:t>
            </a:r>
            <a:endParaRPr lang="en-US" altLang="en-US" sz="2000" dirty="0"/>
          </a:p>
        </p:txBody>
      </p:sp>
      <p:sp>
        <p:nvSpPr>
          <p:cNvPr id="57" name="TextBox 102"/>
          <p:cNvSpPr txBox="1">
            <a:spLocks noChangeArrowheads="1"/>
          </p:cNvSpPr>
          <p:nvPr/>
        </p:nvSpPr>
        <p:spPr bwMode="auto">
          <a:xfrm>
            <a:off x="407303" y="6158675"/>
            <a:ext cx="314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buSzPct val="100000"/>
              <a:buFont typeface="Arial" pitchFamily="34" charset="0"/>
              <a:buChar char="•"/>
              <a:defRPr sz="2800">
                <a:solidFill>
                  <a:srgbClr val="495061"/>
                </a:solidFill>
                <a:latin typeface="Calibri" pitchFamily="34" charset="0"/>
                <a:ea typeface="MS PGothic" pitchFamily="34" charset="-128"/>
              </a:defRPr>
            </a:lvl1pPr>
            <a:lvl2pPr marL="742950" indent="-285750" eaLnBrk="0" hangingPunct="0">
              <a:lnSpc>
                <a:spcPct val="90000"/>
              </a:lnSpc>
              <a:spcBef>
                <a:spcPct val="20000"/>
              </a:spcBef>
              <a:buSzPct val="100000"/>
              <a:buFont typeface="Arial" pitchFamily="34" charset="0"/>
              <a:buChar char="•"/>
              <a:defRPr sz="2400">
                <a:solidFill>
                  <a:srgbClr val="495061"/>
                </a:solidFill>
                <a:latin typeface="Calibri" pitchFamily="34" charset="0"/>
                <a:ea typeface="MS PGothic" pitchFamily="34" charset="-128"/>
              </a:defRPr>
            </a:lvl2pPr>
            <a:lvl3pPr marL="1143000" indent="-228600" eaLnBrk="0" hangingPunct="0">
              <a:lnSpc>
                <a:spcPct val="90000"/>
              </a:lnSpc>
              <a:spcBef>
                <a:spcPct val="20000"/>
              </a:spcBef>
              <a:buSzPct val="60000"/>
              <a:buFont typeface="Courier New" pitchFamily="49" charset="0"/>
              <a:buChar char="o"/>
              <a:defRPr sz="2400">
                <a:solidFill>
                  <a:srgbClr val="495061"/>
                </a:solidFill>
                <a:latin typeface="Calibri" pitchFamily="34" charset="0"/>
                <a:ea typeface="MS PGothic" pitchFamily="34" charset="-128"/>
              </a:defRPr>
            </a:lvl3pPr>
            <a:lvl4pPr marL="16002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4pPr>
            <a:lvl5pPr marL="2057400" indent="-228600" eaLnBrk="0" hangingPunct="0">
              <a:lnSpc>
                <a:spcPct val="90000"/>
              </a:lnSpc>
              <a:spcBef>
                <a:spcPct val="20000"/>
              </a:spcBef>
              <a:buSzPct val="50000"/>
              <a:buFont typeface="Wingdings" pitchFamily="2" charset="2"/>
              <a:buChar char="☐"/>
              <a:defRPr sz="2000">
                <a:solidFill>
                  <a:srgbClr val="495061"/>
                </a:solidFill>
                <a:latin typeface="Calibri" pitchFamily="34" charset="0"/>
                <a:ea typeface="MS PGothic" pitchFamily="34" charset="-128"/>
              </a:defRPr>
            </a:lvl5pPr>
            <a:lvl6pPr marL="25146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6pPr>
            <a:lvl7pPr marL="29718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7pPr>
            <a:lvl8pPr marL="34290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8pPr>
            <a:lvl9pPr marL="3886200" indent="-228600" eaLnBrk="0" fontAlgn="base" hangingPunct="0">
              <a:lnSpc>
                <a:spcPct val="90000"/>
              </a:lnSpc>
              <a:spcBef>
                <a:spcPct val="20000"/>
              </a:spcBef>
              <a:spcAft>
                <a:spcPct val="0"/>
              </a:spcAft>
              <a:buSzPct val="50000"/>
              <a:buFont typeface="Wingdings" pitchFamily="2" charset="2"/>
              <a:buChar char="☐"/>
              <a:defRPr sz="2000">
                <a:solidFill>
                  <a:srgbClr val="495061"/>
                </a:solidFill>
                <a:latin typeface="Calibri" pitchFamily="34" charset="0"/>
                <a:ea typeface="MS PGothic" pitchFamily="34" charset="-128"/>
              </a:defRPr>
            </a:lvl9pPr>
          </a:lstStyle>
          <a:p>
            <a:pPr eaLnBrk="1" hangingPunct="1">
              <a:lnSpc>
                <a:spcPct val="100000"/>
              </a:lnSpc>
              <a:spcBef>
                <a:spcPct val="0"/>
              </a:spcBef>
              <a:buSzTx/>
              <a:buFontTx/>
              <a:buNone/>
            </a:pPr>
            <a:r>
              <a:rPr lang="en-US" altLang="en-US" sz="2000" dirty="0" smtClean="0"/>
              <a:t>4.9</a:t>
            </a:r>
            <a:endParaRPr lang="en-US" altLang="en-US" sz="2000" dirty="0"/>
          </a:p>
        </p:txBody>
      </p:sp>
      <p:sp>
        <p:nvSpPr>
          <p:cNvPr id="58" name="Rectangle 31"/>
          <p:cNvSpPr>
            <a:spLocks noChangeArrowheads="1"/>
          </p:cNvSpPr>
          <p:nvPr/>
        </p:nvSpPr>
        <p:spPr bwMode="auto">
          <a:xfrm>
            <a:off x="340628" y="844804"/>
            <a:ext cx="8496944" cy="431800"/>
          </a:xfrm>
          <a:prstGeom prst="rect">
            <a:avLst/>
          </a:prstGeom>
          <a:gradFill flip="none" rotWithShape="1">
            <a:gsLst>
              <a:gs pos="0">
                <a:srgbClr val="FFFFFF"/>
              </a:gs>
              <a:gs pos="100000">
                <a:schemeClr val="tx2"/>
              </a:gs>
            </a:gsLst>
            <a:path path="circle">
              <a:fillToRect l="100000" t="100000"/>
            </a:path>
            <a:tileRect r="-100000" b="-100000"/>
          </a:gradFill>
          <a:ln>
            <a:noFill/>
          </a:ln>
          <a:effectLst/>
        </p:spPr>
        <p:txBody>
          <a:bodyPr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20000"/>
              </a:spcBef>
            </a:pPr>
            <a:r>
              <a:rPr lang="es-PE" altLang="es-PE" sz="1600" dirty="0" smtClean="0">
                <a:solidFill>
                  <a:schemeClr val="bg1"/>
                </a:solidFill>
              </a:rPr>
              <a:t>Estándar - Requisitos</a:t>
            </a:r>
            <a:endParaRPr lang="es-PE" altLang="es-PE" sz="1600" dirty="0">
              <a:solidFill>
                <a:schemeClr val="bg1"/>
              </a:solidFill>
            </a:endParaRPr>
          </a:p>
        </p:txBody>
      </p:sp>
    </p:spTree>
    <p:extLst>
      <p:ext uri="{BB962C8B-B14F-4D97-AF65-F5344CB8AC3E}">
        <p14:creationId xmlns:p14="http://schemas.microsoft.com/office/powerpoint/2010/main" val="375765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03417" y="1784322"/>
            <a:ext cx="4340591" cy="1368152"/>
            <a:chOff x="293950" y="980729"/>
            <a:chExt cx="5142146" cy="1368152"/>
          </a:xfrm>
        </p:grpSpPr>
        <p:sp>
          <p:nvSpPr>
            <p:cNvPr id="4" name="Rectangle 17"/>
            <p:cNvSpPr/>
            <p:nvPr/>
          </p:nvSpPr>
          <p:spPr bwMode="auto">
            <a:xfrm>
              <a:off x="396344" y="980729"/>
              <a:ext cx="5039752" cy="1368152"/>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400" dirty="0" smtClean="0"/>
                <a:t>4.1</a:t>
              </a:r>
              <a:endParaRPr lang="en-US" altLang="es-PE" sz="1400" dirty="0"/>
            </a:p>
            <a:p>
              <a:pPr marL="0" lvl="1" indent="0" algn="just">
                <a:buClr>
                  <a:schemeClr val="tx2"/>
                </a:buClr>
              </a:pPr>
              <a:r>
                <a:rPr lang="es-PE" altLang="es-PE" sz="1400" b="0" dirty="0" smtClean="0"/>
                <a:t>La </a:t>
              </a:r>
              <a:r>
                <a:rPr lang="es-PE" altLang="es-PE" sz="1400" b="0" dirty="0"/>
                <a:t>jurisdicción debe ser capaz de </a:t>
              </a:r>
              <a:r>
                <a:rPr lang="es-PE" altLang="es-PE" sz="1400" dirty="0"/>
                <a:t>controla</a:t>
              </a:r>
              <a:r>
                <a:rPr lang="es-PE" altLang="es-PE" sz="1400" b="0" dirty="0"/>
                <a:t>r, a través de la </a:t>
              </a:r>
              <a:r>
                <a:rPr lang="es-PE" altLang="es-PE" sz="1400" dirty="0"/>
                <a:t>autorización</a:t>
              </a:r>
              <a:r>
                <a:rPr lang="es-PE" altLang="es-PE" sz="1400" b="0" dirty="0"/>
                <a:t>, a las entidades que estén autorizadas para llevar a cabo actividades de seguros dentro de su jurisdicción.</a:t>
              </a:r>
            </a:p>
            <a:p>
              <a:pPr>
                <a:spcBef>
                  <a:spcPct val="50000"/>
                </a:spcBef>
              </a:pPr>
              <a:endParaRPr lang="en-GB" altLang="es-PE" sz="1400" i="1" dirty="0"/>
            </a:p>
          </p:txBody>
        </p:sp>
        <p:sp>
          <p:nvSpPr>
            <p:cNvPr id="5" name="Rectangle 21"/>
            <p:cNvSpPr>
              <a:spLocks noChangeArrowheads="1"/>
            </p:cNvSpPr>
            <p:nvPr/>
          </p:nvSpPr>
          <p:spPr bwMode="auto">
            <a:xfrm>
              <a:off x="293950" y="980729"/>
              <a:ext cx="102394" cy="1368152"/>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sz="1400" i="1" dirty="0"/>
            </a:p>
          </p:txBody>
        </p:sp>
      </p:grpSp>
      <p:sp>
        <p:nvSpPr>
          <p:cNvPr id="7" name="Rectangle 31"/>
          <p:cNvSpPr>
            <a:spLocks noChangeArrowheads="1"/>
          </p:cNvSpPr>
          <p:nvPr/>
        </p:nvSpPr>
        <p:spPr bwMode="auto">
          <a:xfrm>
            <a:off x="282378" y="881949"/>
            <a:ext cx="8496944" cy="431800"/>
          </a:xfrm>
          <a:prstGeom prst="rect">
            <a:avLst/>
          </a:prstGeom>
          <a:gradFill flip="none" rotWithShape="1">
            <a:gsLst>
              <a:gs pos="0">
                <a:srgbClr val="FFFFFF"/>
              </a:gs>
              <a:gs pos="100000">
                <a:schemeClr val="tx2"/>
              </a:gs>
            </a:gsLst>
            <a:path path="circle">
              <a:fillToRect l="100000" t="100000"/>
            </a:path>
            <a:tileRect r="-100000" b="-100000"/>
          </a:gradFill>
          <a:ln>
            <a:noFill/>
          </a:ln>
          <a:effectLst/>
        </p:spPr>
        <p:txBody>
          <a:bodyPr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20000"/>
              </a:spcBef>
            </a:pPr>
            <a:r>
              <a:rPr lang="es-PE" altLang="es-PE" sz="1600" dirty="0" smtClean="0">
                <a:solidFill>
                  <a:schemeClr val="bg1"/>
                </a:solidFill>
              </a:rPr>
              <a:t>Estándar - Requisitos</a:t>
            </a:r>
            <a:endParaRPr lang="es-PE" altLang="es-PE" sz="1600" dirty="0">
              <a:solidFill>
                <a:schemeClr val="bg1"/>
              </a:solidFill>
            </a:endParaRPr>
          </a:p>
        </p:txBody>
      </p:sp>
      <p:pic>
        <p:nvPicPr>
          <p:cNvPr id="8" name="Picture 2" descr="http://perumineria.files.wordpress.com/2011/10/bandera_pe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794" y="1469996"/>
            <a:ext cx="476250" cy="31432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4716016" y="1412776"/>
            <a:ext cx="4176464" cy="513958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1" name="10 Grupo"/>
          <p:cNvGrpSpPr/>
          <p:nvPr/>
        </p:nvGrpSpPr>
        <p:grpSpPr>
          <a:xfrm>
            <a:off x="313647" y="3270872"/>
            <a:ext cx="4330361" cy="3281491"/>
            <a:chOff x="293950" y="980727"/>
            <a:chExt cx="4834417" cy="6308281"/>
          </a:xfrm>
        </p:grpSpPr>
        <p:sp>
          <p:nvSpPr>
            <p:cNvPr id="12" name="Rectangle 17"/>
            <p:cNvSpPr/>
            <p:nvPr/>
          </p:nvSpPr>
          <p:spPr bwMode="auto">
            <a:xfrm>
              <a:off x="396344" y="980729"/>
              <a:ext cx="4732023" cy="6308279"/>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400" dirty="0" smtClean="0"/>
                <a:t>4.2</a:t>
              </a:r>
              <a:endParaRPr lang="en-US" altLang="es-PE" sz="1400" dirty="0"/>
            </a:p>
            <a:p>
              <a:pPr marL="0" lvl="1" indent="0" algn="just">
                <a:buClr>
                  <a:schemeClr val="tx2"/>
                </a:buClr>
              </a:pPr>
              <a:r>
                <a:rPr lang="es-PE" altLang="es-PE" sz="1400" b="0" dirty="0" smtClean="0"/>
                <a:t>La </a:t>
              </a:r>
              <a:r>
                <a:rPr lang="es-PE" altLang="es-PE" sz="1400" b="0" dirty="0"/>
                <a:t>legislación de seguros:</a:t>
              </a:r>
            </a:p>
            <a:p>
              <a:pPr marL="285750" lvl="1" indent="-285750" algn="just">
                <a:buClr>
                  <a:schemeClr val="tx2"/>
                </a:buClr>
                <a:buFont typeface="Arial" panose="020B0604020202020204" pitchFamily="34" charset="0"/>
                <a:buChar char="•"/>
              </a:pPr>
              <a:r>
                <a:rPr lang="es-PE" altLang="es-PE" sz="1300" b="0" dirty="0" smtClean="0"/>
                <a:t>Incluye </a:t>
              </a:r>
              <a:r>
                <a:rPr lang="es-PE" altLang="es-PE" sz="1300" b="0" dirty="0"/>
                <a:t>la definición de las </a:t>
              </a:r>
              <a:r>
                <a:rPr lang="es-PE" altLang="es-PE" sz="1300" dirty="0"/>
                <a:t>actividades de seguros </a:t>
              </a:r>
              <a:r>
                <a:rPr lang="es-PE" altLang="es-PE" sz="1300" b="0" dirty="0"/>
                <a:t>reguladas sujetas a </a:t>
              </a:r>
              <a:r>
                <a:rPr lang="es-PE" altLang="es-PE" sz="1300" b="0" dirty="0" smtClean="0"/>
                <a:t>autorización;</a:t>
              </a:r>
              <a:endParaRPr lang="es-PE" altLang="es-PE" sz="1300" b="0" dirty="0"/>
            </a:p>
            <a:p>
              <a:pPr marL="285750" lvl="1" indent="-285750" algn="just">
                <a:buClr>
                  <a:schemeClr val="tx2"/>
                </a:buClr>
                <a:buFont typeface="Arial" panose="020B0604020202020204" pitchFamily="34" charset="0"/>
                <a:buChar char="•"/>
              </a:pPr>
              <a:r>
                <a:rPr lang="es-PE" altLang="es-PE" sz="1300" b="0" dirty="0" smtClean="0"/>
                <a:t>Prohíbe </a:t>
              </a:r>
              <a:r>
                <a:rPr lang="es-PE" altLang="es-PE" sz="1300" b="0" dirty="0"/>
                <a:t>las actividades de seguros </a:t>
              </a:r>
              <a:r>
                <a:rPr lang="es-PE" altLang="es-PE" sz="1300" dirty="0"/>
                <a:t>no autorizadas</a:t>
              </a:r>
              <a:r>
                <a:rPr lang="es-PE" altLang="es-PE" sz="1300" b="0" dirty="0"/>
                <a:t>;</a:t>
              </a:r>
            </a:p>
            <a:p>
              <a:pPr marL="285750" lvl="1" indent="-285750" algn="just">
                <a:buClr>
                  <a:schemeClr val="tx2"/>
                </a:buClr>
                <a:buFont typeface="Arial" panose="020B0604020202020204" pitchFamily="34" charset="0"/>
                <a:buChar char="•"/>
              </a:pPr>
              <a:r>
                <a:rPr lang="es-PE" altLang="es-PE" sz="1300" b="0" dirty="0" smtClean="0"/>
                <a:t>Define </a:t>
              </a:r>
              <a:r>
                <a:rPr lang="es-PE" altLang="es-PE" sz="1300" b="0" dirty="0"/>
                <a:t>las </a:t>
              </a:r>
              <a:r>
                <a:rPr lang="es-PE" altLang="es-PE" sz="1300" dirty="0"/>
                <a:t>formas legales </a:t>
              </a:r>
              <a:r>
                <a:rPr lang="es-PE" altLang="es-PE" sz="1300" b="0" dirty="0"/>
                <a:t>permitidas para las aseguradoras domésticas;</a:t>
              </a:r>
            </a:p>
            <a:p>
              <a:pPr marL="285750" lvl="1" indent="-285750" algn="just">
                <a:buClr>
                  <a:schemeClr val="tx2"/>
                </a:buClr>
                <a:buFont typeface="Arial" panose="020B0604020202020204" pitchFamily="34" charset="0"/>
                <a:buChar char="•"/>
              </a:pPr>
              <a:r>
                <a:rPr lang="es-PE" altLang="es-PE" sz="1300" b="0" dirty="0" smtClean="0"/>
                <a:t>Asigna </a:t>
              </a:r>
              <a:r>
                <a:rPr lang="es-PE" altLang="es-PE" sz="1300" b="0" dirty="0"/>
                <a:t>la </a:t>
              </a:r>
              <a:r>
                <a:rPr lang="es-PE" altLang="es-PE" sz="1300" dirty="0"/>
                <a:t>responsabilidad de la expedición </a:t>
              </a:r>
              <a:r>
                <a:rPr lang="es-PE" altLang="es-PE" sz="1300" b="0" dirty="0"/>
                <a:t>de autorizaciones; y</a:t>
              </a:r>
            </a:p>
            <a:p>
              <a:pPr marL="285750" lvl="1" indent="-285750" algn="just">
                <a:buClr>
                  <a:schemeClr val="tx2"/>
                </a:buClr>
                <a:buFont typeface="Arial" panose="020B0604020202020204" pitchFamily="34" charset="0"/>
                <a:buChar char="•"/>
              </a:pPr>
              <a:r>
                <a:rPr lang="es-PE" altLang="es-PE" sz="1300" b="0" dirty="0" smtClean="0"/>
                <a:t>Determina </a:t>
              </a:r>
              <a:r>
                <a:rPr lang="es-PE" altLang="es-PE" sz="1300" b="0" dirty="0"/>
                <a:t>el </a:t>
              </a:r>
              <a:r>
                <a:rPr lang="es-PE" altLang="es-PE" sz="1300" dirty="0"/>
                <a:t>procedimiento</a:t>
              </a:r>
              <a:r>
                <a:rPr lang="es-PE" altLang="es-PE" sz="1300" b="0" dirty="0"/>
                <a:t> y la </a:t>
              </a:r>
              <a:r>
                <a:rPr lang="es-PE" altLang="es-PE" sz="1300" dirty="0"/>
                <a:t>forma</a:t>
              </a:r>
              <a:r>
                <a:rPr lang="es-PE" altLang="es-PE" sz="1300" b="0" dirty="0"/>
                <a:t> de establecimiento a través de los cuales las aseguradoras extranjeras están autorizados para llevar a cabo actividades de seguros dentro de la jurisdicción.</a:t>
              </a:r>
            </a:p>
          </p:txBody>
        </p:sp>
        <p:sp>
          <p:nvSpPr>
            <p:cNvPr id="13" name="Rectangle 21"/>
            <p:cNvSpPr>
              <a:spLocks noChangeArrowheads="1"/>
            </p:cNvSpPr>
            <p:nvPr/>
          </p:nvSpPr>
          <p:spPr bwMode="auto">
            <a:xfrm>
              <a:off x="293950" y="980727"/>
              <a:ext cx="102394" cy="6308281"/>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sz="600" i="1" dirty="0"/>
            </a:p>
          </p:txBody>
        </p:sp>
      </p:grpSp>
      <p:sp>
        <p:nvSpPr>
          <p:cNvPr id="18" name="Text Box 132"/>
          <p:cNvSpPr txBox="1">
            <a:spLocks noChangeArrowheads="1"/>
          </p:cNvSpPr>
          <p:nvPr/>
        </p:nvSpPr>
        <p:spPr bwMode="auto">
          <a:xfrm>
            <a:off x="5032469" y="1997045"/>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345° </a:t>
            </a:r>
          </a:p>
          <a:p>
            <a:r>
              <a:rPr lang="es-PE" altLang="es-PE" sz="800" b="0" dirty="0"/>
              <a:t>Superintendencia de Banca y </a:t>
            </a:r>
            <a:r>
              <a:rPr lang="es-PE" altLang="es-PE" sz="800" b="0" dirty="0" smtClean="0"/>
              <a:t>Seguros</a:t>
            </a:r>
          </a:p>
          <a:p>
            <a:r>
              <a:rPr lang="es-PE" sz="800" dirty="0" smtClean="0"/>
              <a:t>Ley </a:t>
            </a:r>
            <a:r>
              <a:rPr lang="es-PE" sz="800" dirty="0"/>
              <a:t>N° 26702</a:t>
            </a:r>
            <a:endParaRPr lang="en-US" altLang="es-PE" sz="800" b="0" dirty="0"/>
          </a:p>
        </p:txBody>
      </p:sp>
      <p:sp>
        <p:nvSpPr>
          <p:cNvPr id="19" name="Oval 133"/>
          <p:cNvSpPr>
            <a:spLocks noChangeArrowheads="1"/>
          </p:cNvSpPr>
          <p:nvPr/>
        </p:nvSpPr>
        <p:spPr bwMode="auto">
          <a:xfrm>
            <a:off x="4867474" y="1987168"/>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26" name="Text Box 132"/>
          <p:cNvSpPr txBox="1">
            <a:spLocks noChangeArrowheads="1"/>
          </p:cNvSpPr>
          <p:nvPr/>
        </p:nvSpPr>
        <p:spPr bwMode="auto">
          <a:xfrm>
            <a:off x="5032470" y="2387897"/>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347° </a:t>
            </a:r>
            <a:endParaRPr lang="en-US" altLang="es-PE" sz="800" dirty="0"/>
          </a:p>
          <a:p>
            <a:r>
              <a:rPr lang="en-US" altLang="es-PE" sz="800" b="0" dirty="0" smtClean="0"/>
              <a:t>Finalidad de </a:t>
            </a:r>
            <a:r>
              <a:rPr lang="en-US" altLang="es-PE" sz="800" b="0" dirty="0"/>
              <a:t>la </a:t>
            </a:r>
            <a:r>
              <a:rPr lang="en-US" altLang="es-PE" sz="800" b="0" dirty="0" smtClean="0"/>
              <a:t>Superintendencia</a:t>
            </a:r>
            <a:endParaRPr lang="en-US" altLang="es-PE" sz="800" b="0" dirty="0"/>
          </a:p>
          <a:p>
            <a:r>
              <a:rPr lang="es-PE" sz="800" dirty="0"/>
              <a:t>Ley N° 26702</a:t>
            </a:r>
            <a:endParaRPr lang="en-US" altLang="es-PE" sz="800" b="0" dirty="0"/>
          </a:p>
        </p:txBody>
      </p:sp>
      <p:sp>
        <p:nvSpPr>
          <p:cNvPr id="27" name="Oval 133"/>
          <p:cNvSpPr>
            <a:spLocks noChangeArrowheads="1"/>
          </p:cNvSpPr>
          <p:nvPr/>
        </p:nvSpPr>
        <p:spPr bwMode="auto">
          <a:xfrm>
            <a:off x="4867475" y="2378020"/>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28" name="Text Box 132"/>
          <p:cNvSpPr txBox="1">
            <a:spLocks noChangeArrowheads="1"/>
          </p:cNvSpPr>
          <p:nvPr/>
        </p:nvSpPr>
        <p:spPr bwMode="auto">
          <a:xfrm>
            <a:off x="5032471" y="2773265"/>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349° </a:t>
            </a:r>
            <a:endParaRPr lang="en-US" altLang="es-PE" sz="800" dirty="0"/>
          </a:p>
          <a:p>
            <a:r>
              <a:rPr lang="en-US" altLang="es-PE" sz="800" b="0" dirty="0" smtClean="0"/>
              <a:t>Atribuciones</a:t>
            </a:r>
            <a:endParaRPr lang="en-US" altLang="es-PE" sz="800" b="0" dirty="0"/>
          </a:p>
          <a:p>
            <a:r>
              <a:rPr lang="es-PE" sz="800" dirty="0"/>
              <a:t>Ley N° 26702</a:t>
            </a:r>
            <a:endParaRPr lang="en-US" altLang="es-PE" sz="800" b="0" dirty="0"/>
          </a:p>
        </p:txBody>
      </p:sp>
      <p:sp>
        <p:nvSpPr>
          <p:cNvPr id="29" name="Oval 133"/>
          <p:cNvSpPr>
            <a:spLocks noChangeArrowheads="1"/>
          </p:cNvSpPr>
          <p:nvPr/>
        </p:nvSpPr>
        <p:spPr bwMode="auto">
          <a:xfrm>
            <a:off x="4867476" y="2763388"/>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0" name="Text Box 132"/>
          <p:cNvSpPr txBox="1">
            <a:spLocks noChangeArrowheads="1"/>
          </p:cNvSpPr>
          <p:nvPr/>
        </p:nvSpPr>
        <p:spPr bwMode="auto">
          <a:xfrm>
            <a:off x="7123620" y="2019105"/>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381° </a:t>
            </a:r>
            <a:endParaRPr lang="en-US" altLang="es-PE" sz="800" dirty="0"/>
          </a:p>
          <a:p>
            <a:r>
              <a:rPr lang="en-US" altLang="es-PE" sz="800" b="0" dirty="0"/>
              <a:t>Facultades de la Superintendencia</a:t>
            </a:r>
          </a:p>
          <a:p>
            <a:r>
              <a:rPr lang="es-PE" sz="800" dirty="0" smtClean="0"/>
              <a:t>Ley </a:t>
            </a:r>
            <a:r>
              <a:rPr lang="es-PE" sz="800" dirty="0"/>
              <a:t>N° 26702</a:t>
            </a:r>
            <a:endParaRPr lang="en-US" altLang="es-PE" sz="800" b="0" dirty="0"/>
          </a:p>
        </p:txBody>
      </p:sp>
      <p:sp>
        <p:nvSpPr>
          <p:cNvPr id="31" name="Oval 133"/>
          <p:cNvSpPr>
            <a:spLocks noChangeArrowheads="1"/>
          </p:cNvSpPr>
          <p:nvPr/>
        </p:nvSpPr>
        <p:spPr bwMode="auto">
          <a:xfrm>
            <a:off x="6958625" y="2009228"/>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2" name="Text Box 132"/>
          <p:cNvSpPr txBox="1">
            <a:spLocks noChangeArrowheads="1"/>
          </p:cNvSpPr>
          <p:nvPr/>
        </p:nvSpPr>
        <p:spPr bwMode="auto">
          <a:xfrm>
            <a:off x="7123621" y="2409957"/>
            <a:ext cx="1771779"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347° </a:t>
            </a:r>
            <a:endParaRPr lang="en-US" altLang="es-PE" sz="800" dirty="0"/>
          </a:p>
          <a:p>
            <a:r>
              <a:rPr lang="es-PE" altLang="es-PE" sz="800" b="0" dirty="0"/>
              <a:t>Actividades que requieren autorización de la </a:t>
            </a:r>
            <a:r>
              <a:rPr lang="es-PE" altLang="es-PE" sz="800" b="0" dirty="0" smtClean="0"/>
              <a:t>Superintendencia</a:t>
            </a:r>
          </a:p>
          <a:p>
            <a:r>
              <a:rPr lang="es-PE" sz="800" dirty="0" smtClean="0"/>
              <a:t>Ley </a:t>
            </a:r>
            <a:r>
              <a:rPr lang="es-PE" sz="800" dirty="0"/>
              <a:t>N° 26702</a:t>
            </a:r>
            <a:endParaRPr lang="en-US" altLang="es-PE" sz="800" b="0" dirty="0"/>
          </a:p>
        </p:txBody>
      </p:sp>
      <p:sp>
        <p:nvSpPr>
          <p:cNvPr id="33" name="Oval 133"/>
          <p:cNvSpPr>
            <a:spLocks noChangeArrowheads="1"/>
          </p:cNvSpPr>
          <p:nvPr/>
        </p:nvSpPr>
        <p:spPr bwMode="auto">
          <a:xfrm>
            <a:off x="6958626" y="2400080"/>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6" name="Line 98"/>
          <p:cNvSpPr>
            <a:spLocks noChangeShapeType="1"/>
          </p:cNvSpPr>
          <p:nvPr/>
        </p:nvSpPr>
        <p:spPr bwMode="auto">
          <a:xfrm>
            <a:off x="262169" y="3196847"/>
            <a:ext cx="8630311"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grpSp>
        <p:nvGrpSpPr>
          <p:cNvPr id="39" name="38 Grupo"/>
          <p:cNvGrpSpPr/>
          <p:nvPr/>
        </p:nvGrpSpPr>
        <p:grpSpPr>
          <a:xfrm>
            <a:off x="4867473" y="3823646"/>
            <a:ext cx="3805026" cy="401269"/>
            <a:chOff x="4867473" y="3422377"/>
            <a:chExt cx="3805026" cy="401269"/>
          </a:xfrm>
        </p:grpSpPr>
        <p:sp>
          <p:nvSpPr>
            <p:cNvPr id="24" name="Text Box 138"/>
            <p:cNvSpPr txBox="1">
              <a:spLocks noChangeArrowheads="1"/>
            </p:cNvSpPr>
            <p:nvPr/>
          </p:nvSpPr>
          <p:spPr bwMode="auto">
            <a:xfrm>
              <a:off x="5032469" y="3432255"/>
              <a:ext cx="1548878"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318°</a:t>
              </a:r>
              <a:endParaRPr lang="en-US" altLang="es-PE" sz="800" dirty="0"/>
            </a:p>
            <a:p>
              <a:r>
                <a:rPr lang="en-US" altLang="es-PE" sz="800" b="0" dirty="0" err="1" smtClean="0"/>
                <a:t>Operaciones</a:t>
              </a:r>
              <a:r>
                <a:rPr lang="en-US" altLang="es-PE" sz="800" b="0" dirty="0" smtClean="0"/>
                <a:t> de </a:t>
              </a:r>
              <a:r>
                <a:rPr lang="en-US" altLang="es-PE" sz="800" b="0" dirty="0" err="1" smtClean="0"/>
                <a:t>seguros</a:t>
              </a:r>
              <a:endParaRPr lang="en-US" altLang="es-PE" sz="800" b="0" dirty="0" smtClean="0"/>
            </a:p>
            <a:p>
              <a:r>
                <a:rPr lang="en-US" altLang="es-PE" sz="800" dirty="0"/>
                <a:t>Ley N° 26702</a:t>
              </a:r>
            </a:p>
          </p:txBody>
        </p:sp>
        <p:sp>
          <p:nvSpPr>
            <p:cNvPr id="25" name="Oval 139"/>
            <p:cNvSpPr>
              <a:spLocks noChangeArrowheads="1"/>
            </p:cNvSpPr>
            <p:nvPr/>
          </p:nvSpPr>
          <p:spPr bwMode="auto">
            <a:xfrm>
              <a:off x="4867473" y="3422377"/>
              <a:ext cx="135267" cy="128406"/>
            </a:xfrm>
            <a:prstGeom prst="ellipse">
              <a:avLst/>
            </a:prstGeom>
            <a:solidFill>
              <a:srgbClr val="3B3BE1"/>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7" name="Text Box 138"/>
            <p:cNvSpPr txBox="1">
              <a:spLocks noChangeArrowheads="1"/>
            </p:cNvSpPr>
            <p:nvPr/>
          </p:nvSpPr>
          <p:spPr bwMode="auto">
            <a:xfrm>
              <a:off x="7123621" y="3454314"/>
              <a:ext cx="1548878"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321°</a:t>
              </a:r>
              <a:endParaRPr lang="en-US" altLang="es-PE" sz="800" dirty="0"/>
            </a:p>
            <a:p>
              <a:r>
                <a:rPr lang="en-US" altLang="es-PE" sz="800" b="0" dirty="0"/>
                <a:t>Otra operaciones </a:t>
              </a:r>
              <a:r>
                <a:rPr lang="en-US" altLang="es-PE" sz="800" b="0" dirty="0" smtClean="0"/>
                <a:t>autorizadas</a:t>
              </a:r>
            </a:p>
            <a:p>
              <a:r>
                <a:rPr lang="en-US" altLang="es-PE" sz="800" dirty="0" smtClean="0"/>
                <a:t>Ley </a:t>
              </a:r>
              <a:r>
                <a:rPr lang="en-US" altLang="es-PE" sz="800" dirty="0"/>
                <a:t>N° 26702</a:t>
              </a:r>
            </a:p>
          </p:txBody>
        </p:sp>
        <p:sp>
          <p:nvSpPr>
            <p:cNvPr id="38" name="Oval 139"/>
            <p:cNvSpPr>
              <a:spLocks noChangeArrowheads="1"/>
            </p:cNvSpPr>
            <p:nvPr/>
          </p:nvSpPr>
          <p:spPr bwMode="auto">
            <a:xfrm>
              <a:off x="6958625" y="3444436"/>
              <a:ext cx="135267" cy="128406"/>
            </a:xfrm>
            <a:prstGeom prst="ellipse">
              <a:avLst/>
            </a:prstGeom>
            <a:solidFill>
              <a:srgbClr val="3B3BE1"/>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sp>
        <p:nvSpPr>
          <p:cNvPr id="40" name="Text Box 144"/>
          <p:cNvSpPr txBox="1">
            <a:spLocks noChangeArrowheads="1"/>
          </p:cNvSpPr>
          <p:nvPr/>
        </p:nvSpPr>
        <p:spPr bwMode="auto">
          <a:xfrm>
            <a:off x="5032471" y="4336467"/>
            <a:ext cx="1771781"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325° </a:t>
            </a:r>
            <a:endParaRPr lang="en-US" altLang="es-PE" sz="800" dirty="0" smtClean="0"/>
          </a:p>
          <a:p>
            <a:r>
              <a:rPr lang="en-US" altLang="es-PE" sz="800" b="0" dirty="0"/>
              <a:t>Actividades prohibidas a las empresas de </a:t>
            </a:r>
            <a:r>
              <a:rPr lang="en-US" altLang="es-PE" sz="800" b="0" dirty="0" smtClean="0"/>
              <a:t>seguros</a:t>
            </a:r>
          </a:p>
          <a:p>
            <a:r>
              <a:rPr lang="en-US" altLang="es-PE" sz="800" dirty="0" smtClean="0"/>
              <a:t>Ley </a:t>
            </a:r>
            <a:r>
              <a:rPr lang="en-US" altLang="es-PE" sz="800" dirty="0"/>
              <a:t>N° 26702</a:t>
            </a:r>
          </a:p>
        </p:txBody>
      </p:sp>
      <p:sp>
        <p:nvSpPr>
          <p:cNvPr id="41" name="Oval 145"/>
          <p:cNvSpPr>
            <a:spLocks noChangeArrowheads="1"/>
          </p:cNvSpPr>
          <p:nvPr/>
        </p:nvSpPr>
        <p:spPr bwMode="auto">
          <a:xfrm>
            <a:off x="4867475" y="4326589"/>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42" name="Text Box 144"/>
          <p:cNvSpPr txBox="1">
            <a:spLocks noChangeArrowheads="1"/>
          </p:cNvSpPr>
          <p:nvPr/>
        </p:nvSpPr>
        <p:spPr bwMode="auto">
          <a:xfrm>
            <a:off x="5032471" y="4911617"/>
            <a:ext cx="1771781"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12° </a:t>
            </a:r>
          </a:p>
          <a:p>
            <a:r>
              <a:rPr lang="en-US" altLang="es-PE" sz="800" b="0" dirty="0"/>
              <a:t>Constitución de </a:t>
            </a:r>
            <a:r>
              <a:rPr lang="en-US" altLang="es-PE" sz="800" b="0" dirty="0" smtClean="0"/>
              <a:t>empresas</a:t>
            </a:r>
          </a:p>
          <a:p>
            <a:r>
              <a:rPr lang="en-US" altLang="es-PE" sz="800" dirty="0" smtClean="0"/>
              <a:t>Ley </a:t>
            </a:r>
            <a:r>
              <a:rPr lang="en-US" altLang="es-PE" sz="800" dirty="0"/>
              <a:t>N° 26702</a:t>
            </a:r>
          </a:p>
        </p:txBody>
      </p:sp>
      <p:sp>
        <p:nvSpPr>
          <p:cNvPr id="43" name="Oval 145"/>
          <p:cNvSpPr>
            <a:spLocks noChangeArrowheads="1"/>
          </p:cNvSpPr>
          <p:nvPr/>
        </p:nvSpPr>
        <p:spPr bwMode="auto">
          <a:xfrm>
            <a:off x="4867475" y="4901739"/>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44" name="Text Box 144"/>
          <p:cNvSpPr txBox="1">
            <a:spLocks noChangeArrowheads="1"/>
          </p:cNvSpPr>
          <p:nvPr/>
        </p:nvSpPr>
        <p:spPr bwMode="auto">
          <a:xfrm>
            <a:off x="5032470" y="5404060"/>
            <a:ext cx="2865590"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11° </a:t>
            </a:r>
          </a:p>
          <a:p>
            <a:r>
              <a:rPr lang="es-PE" altLang="es-PE" sz="800" b="0" dirty="0"/>
              <a:t>Actividades que requieren autorización de la </a:t>
            </a:r>
            <a:r>
              <a:rPr lang="es-PE" altLang="es-PE" sz="800" b="0" dirty="0" smtClean="0"/>
              <a:t>Superintendencia</a:t>
            </a:r>
          </a:p>
          <a:p>
            <a:r>
              <a:rPr lang="en-US" altLang="es-PE" sz="800" dirty="0" smtClean="0"/>
              <a:t>Ley </a:t>
            </a:r>
            <a:r>
              <a:rPr lang="en-US" altLang="es-PE" sz="800" dirty="0"/>
              <a:t>N° 26702</a:t>
            </a:r>
          </a:p>
        </p:txBody>
      </p:sp>
      <p:sp>
        <p:nvSpPr>
          <p:cNvPr id="45" name="Oval 145"/>
          <p:cNvSpPr>
            <a:spLocks noChangeArrowheads="1"/>
          </p:cNvSpPr>
          <p:nvPr/>
        </p:nvSpPr>
        <p:spPr bwMode="auto">
          <a:xfrm>
            <a:off x="4867475" y="5394182"/>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46" name="Text Box 144"/>
          <p:cNvSpPr txBox="1">
            <a:spLocks noChangeArrowheads="1"/>
          </p:cNvSpPr>
          <p:nvPr/>
        </p:nvSpPr>
        <p:spPr bwMode="auto">
          <a:xfrm>
            <a:off x="5032467" y="5908373"/>
            <a:ext cx="3640032"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s-PE" altLang="es-PE" sz="800" dirty="0"/>
              <a:t>Título II Otras Autorizaciones, Capitulo IV Autorización para el establecimiento de empresas de los sistemas financieros y de seguros del </a:t>
            </a:r>
            <a:r>
              <a:rPr lang="es-PE" altLang="es-PE" sz="800" dirty="0" smtClean="0"/>
              <a:t>exterior</a:t>
            </a:r>
          </a:p>
          <a:p>
            <a:r>
              <a:rPr lang="en-US" altLang="es-PE" sz="800" dirty="0" smtClean="0"/>
              <a:t>Ley </a:t>
            </a:r>
            <a:r>
              <a:rPr lang="en-US" altLang="es-PE" sz="800" dirty="0"/>
              <a:t>N° 26702</a:t>
            </a:r>
          </a:p>
        </p:txBody>
      </p:sp>
      <p:sp>
        <p:nvSpPr>
          <p:cNvPr id="47" name="Oval 145"/>
          <p:cNvSpPr>
            <a:spLocks noChangeArrowheads="1"/>
          </p:cNvSpPr>
          <p:nvPr/>
        </p:nvSpPr>
        <p:spPr bwMode="auto">
          <a:xfrm>
            <a:off x="4867471" y="5898495"/>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5" name="34 CuadroTexto"/>
          <p:cNvSpPr txBox="1"/>
          <p:nvPr/>
        </p:nvSpPr>
        <p:spPr>
          <a:xfrm>
            <a:off x="823190" y="1777020"/>
            <a:ext cx="3625933" cy="338554"/>
          </a:xfrm>
          <a:prstGeom prst="rect">
            <a:avLst/>
          </a:prstGeom>
          <a:noFill/>
        </p:spPr>
        <p:txBody>
          <a:bodyPr wrap="square" rtlCol="0">
            <a:spAutoFit/>
          </a:bodyPr>
          <a:lstStyle/>
          <a:p>
            <a:r>
              <a:rPr lang="es-PE" sz="1600" b="1" dirty="0" smtClean="0">
                <a:solidFill>
                  <a:schemeClr val="accent1">
                    <a:lumMod val="75000"/>
                  </a:schemeClr>
                </a:solidFill>
              </a:rPr>
              <a:t>Proteger Intereses de Asegurados</a:t>
            </a:r>
            <a:endParaRPr lang="es-PE" sz="1600" b="1" dirty="0">
              <a:solidFill>
                <a:schemeClr val="accent1">
                  <a:lumMod val="75000"/>
                </a:schemeClr>
              </a:solidFill>
            </a:endParaRPr>
          </a:p>
        </p:txBody>
      </p:sp>
      <p:sp>
        <p:nvSpPr>
          <p:cNvPr id="48" name="47 CuadroTexto"/>
          <p:cNvSpPr txBox="1"/>
          <p:nvPr/>
        </p:nvSpPr>
        <p:spPr>
          <a:xfrm>
            <a:off x="800493" y="3250273"/>
            <a:ext cx="3625933" cy="338554"/>
          </a:xfrm>
          <a:prstGeom prst="rect">
            <a:avLst/>
          </a:prstGeom>
          <a:noFill/>
        </p:spPr>
        <p:txBody>
          <a:bodyPr wrap="square" rtlCol="0">
            <a:spAutoFit/>
          </a:bodyPr>
          <a:lstStyle/>
          <a:p>
            <a:r>
              <a:rPr lang="es-PE" sz="1600" b="1" dirty="0" smtClean="0">
                <a:solidFill>
                  <a:schemeClr val="accent1">
                    <a:lumMod val="75000"/>
                  </a:schemeClr>
                </a:solidFill>
              </a:rPr>
              <a:t>Legislación</a:t>
            </a:r>
            <a:endParaRPr lang="es-PE" sz="1600" b="1" dirty="0">
              <a:solidFill>
                <a:schemeClr val="accent1">
                  <a:lumMod val="75000"/>
                </a:schemeClr>
              </a:solidFill>
            </a:endParaRPr>
          </a:p>
        </p:txBody>
      </p:sp>
    </p:spTree>
    <p:extLst>
      <p:ext uri="{BB962C8B-B14F-4D97-AF65-F5344CB8AC3E}">
        <p14:creationId xmlns:p14="http://schemas.microsoft.com/office/powerpoint/2010/main" val="1293152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03417" y="1784321"/>
            <a:ext cx="4340591" cy="3245823"/>
            <a:chOff x="293950" y="980728"/>
            <a:chExt cx="5142146" cy="3245823"/>
          </a:xfrm>
        </p:grpSpPr>
        <p:sp>
          <p:nvSpPr>
            <p:cNvPr id="4" name="Rectangle 17"/>
            <p:cNvSpPr/>
            <p:nvPr/>
          </p:nvSpPr>
          <p:spPr bwMode="auto">
            <a:xfrm>
              <a:off x="396344" y="980728"/>
              <a:ext cx="5039752" cy="3245823"/>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400" dirty="0" smtClean="0"/>
                <a:t>4.3</a:t>
              </a:r>
              <a:endParaRPr lang="en-US" altLang="es-PE" sz="1400" dirty="0"/>
            </a:p>
            <a:p>
              <a:pPr marL="0" lvl="1" indent="0">
                <a:buClr>
                  <a:schemeClr val="tx2"/>
                </a:buClr>
              </a:pPr>
              <a:r>
                <a:rPr lang="es-PE" altLang="es-PE" sz="1400" b="0" dirty="0" smtClean="0"/>
                <a:t>Los </a:t>
              </a:r>
              <a:r>
                <a:rPr lang="es-PE" altLang="es-PE" sz="1400" dirty="0"/>
                <a:t>procedimientos y requisitos </a:t>
              </a:r>
              <a:r>
                <a:rPr lang="es-PE" altLang="es-PE" sz="1400" b="0" dirty="0"/>
                <a:t>de autorización deben ser claros, objetivos y públicos y deben aplicarse con coherencia, exigiéndose:</a:t>
              </a:r>
            </a:p>
            <a:p>
              <a:pPr marL="285750" lvl="1" indent="-285750">
                <a:buClr>
                  <a:schemeClr val="tx2"/>
                </a:buClr>
                <a:buFont typeface="Arial" panose="020B0604020202020204" pitchFamily="34" charset="0"/>
                <a:buChar char="•"/>
              </a:pPr>
              <a:r>
                <a:rPr lang="es-PE" altLang="es-PE" sz="1300" b="0" dirty="0" smtClean="0"/>
                <a:t>Que </a:t>
              </a:r>
              <a:r>
                <a:rPr lang="es-PE" altLang="es-PE" sz="1300" b="0" dirty="0"/>
                <a:t>los solicitantes, ya sea los </a:t>
              </a:r>
              <a:r>
                <a:rPr lang="es-PE" altLang="es-PE" sz="1300" b="0" dirty="0" smtClean="0"/>
                <a:t>propietarios relevantes</a:t>
              </a:r>
              <a:r>
                <a:rPr lang="es-PE" altLang="es-PE" sz="1300" b="0" dirty="0"/>
                <a:t>, los miembros del Consejo de Administración, altos directivos y empleados clave en funciones de control, sean </a:t>
              </a:r>
              <a:r>
                <a:rPr lang="es-PE" altLang="es-PE" sz="1300" dirty="0"/>
                <a:t>adecuados</a:t>
              </a:r>
              <a:r>
                <a:rPr lang="es-PE" altLang="es-PE" sz="1300" b="0" dirty="0"/>
                <a:t>, tanto a nivel individual como colectivamente;</a:t>
              </a:r>
            </a:p>
            <a:p>
              <a:pPr marL="285750" lvl="1" indent="-285750">
                <a:buClr>
                  <a:schemeClr val="tx2"/>
                </a:buClr>
                <a:buFont typeface="Arial" panose="020B0604020202020204" pitchFamily="34" charset="0"/>
                <a:buChar char="•"/>
              </a:pPr>
              <a:r>
                <a:rPr lang="es-PE" altLang="es-PE" sz="1300" b="0" dirty="0" smtClean="0"/>
                <a:t>Que </a:t>
              </a:r>
              <a:r>
                <a:rPr lang="es-PE" altLang="es-PE" sz="1300" b="0" dirty="0"/>
                <a:t>el solicitante cumpla los </a:t>
              </a:r>
              <a:r>
                <a:rPr lang="es-PE" altLang="es-PE" sz="1300" dirty="0"/>
                <a:t>requisitos de capital</a:t>
              </a:r>
              <a:r>
                <a:rPr lang="es-PE" altLang="es-PE" sz="1300" b="0" dirty="0"/>
                <a:t>;</a:t>
              </a:r>
            </a:p>
            <a:p>
              <a:pPr marL="285750" lvl="1" indent="-285750">
                <a:buClr>
                  <a:schemeClr val="tx2"/>
                </a:buClr>
                <a:buFont typeface="Arial" panose="020B0604020202020204" pitchFamily="34" charset="0"/>
                <a:buChar char="•"/>
              </a:pPr>
              <a:r>
                <a:rPr lang="es-PE" altLang="es-PE" sz="1300" b="0" dirty="0" smtClean="0"/>
                <a:t>Que </a:t>
              </a:r>
              <a:r>
                <a:rPr lang="es-PE" altLang="es-PE" sz="1300" b="0" dirty="0"/>
                <a:t>el solicitante tenga una </a:t>
              </a:r>
              <a:r>
                <a:rPr lang="es-PE" altLang="es-PE" sz="1300" dirty="0"/>
                <a:t>estructura corporativa </a:t>
              </a:r>
              <a:r>
                <a:rPr lang="es-PE" altLang="es-PE" sz="1300" b="0" dirty="0"/>
                <a:t>y de gestión sólida; y</a:t>
              </a:r>
            </a:p>
            <a:p>
              <a:pPr marL="285750" lvl="1" indent="-285750">
                <a:buClr>
                  <a:schemeClr val="tx2"/>
                </a:buClr>
                <a:buFont typeface="Arial" panose="020B0604020202020204" pitchFamily="34" charset="0"/>
                <a:buChar char="•"/>
              </a:pPr>
              <a:r>
                <a:rPr lang="es-PE" altLang="es-PE" sz="1300" b="0" dirty="0" smtClean="0"/>
                <a:t>Que </a:t>
              </a:r>
              <a:r>
                <a:rPr lang="es-PE" altLang="es-PE" sz="1300" b="0" dirty="0"/>
                <a:t>el solicitante tenga </a:t>
              </a:r>
              <a:r>
                <a:rPr lang="es-PE" altLang="es-PE" sz="1300" dirty="0"/>
                <a:t>planes financieros </a:t>
              </a:r>
              <a:r>
                <a:rPr lang="es-PE" altLang="es-PE" sz="1300" b="0" dirty="0"/>
                <a:t>y de negocios sólidos.</a:t>
              </a:r>
            </a:p>
            <a:p>
              <a:pPr>
                <a:spcBef>
                  <a:spcPct val="50000"/>
                </a:spcBef>
              </a:pPr>
              <a:endParaRPr lang="en-GB" altLang="es-PE" sz="1400" i="1" dirty="0"/>
            </a:p>
          </p:txBody>
        </p:sp>
        <p:sp>
          <p:nvSpPr>
            <p:cNvPr id="5" name="Rectangle 21"/>
            <p:cNvSpPr>
              <a:spLocks noChangeArrowheads="1"/>
            </p:cNvSpPr>
            <p:nvPr/>
          </p:nvSpPr>
          <p:spPr bwMode="auto">
            <a:xfrm>
              <a:off x="293950" y="980728"/>
              <a:ext cx="102394" cy="3245823"/>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sz="1400" i="1" dirty="0"/>
            </a:p>
          </p:txBody>
        </p:sp>
      </p:grpSp>
      <p:sp>
        <p:nvSpPr>
          <p:cNvPr id="7" name="Rectangle 31"/>
          <p:cNvSpPr>
            <a:spLocks noChangeArrowheads="1"/>
          </p:cNvSpPr>
          <p:nvPr/>
        </p:nvSpPr>
        <p:spPr bwMode="auto">
          <a:xfrm>
            <a:off x="282378" y="881949"/>
            <a:ext cx="8496944" cy="431800"/>
          </a:xfrm>
          <a:prstGeom prst="rect">
            <a:avLst/>
          </a:prstGeom>
          <a:gradFill flip="none" rotWithShape="1">
            <a:gsLst>
              <a:gs pos="0">
                <a:srgbClr val="FFFFFF"/>
              </a:gs>
              <a:gs pos="100000">
                <a:srgbClr val="FF6600"/>
              </a:gs>
            </a:gsLst>
            <a:path path="circle">
              <a:fillToRect l="100000" t="100000"/>
            </a:path>
            <a:tileRect r="-100000" b="-100000"/>
          </a:gradFill>
          <a:ln>
            <a:noFill/>
          </a:ln>
          <a:effectLst/>
        </p:spPr>
        <p:txBody>
          <a:bodyPr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20000"/>
              </a:spcBef>
            </a:pPr>
            <a:r>
              <a:rPr lang="es-PE" altLang="es-PE" sz="1600" dirty="0">
                <a:solidFill>
                  <a:schemeClr val="bg1"/>
                </a:solidFill>
              </a:rPr>
              <a:t>Estándar - Requisitos</a:t>
            </a:r>
          </a:p>
        </p:txBody>
      </p:sp>
      <p:pic>
        <p:nvPicPr>
          <p:cNvPr id="8" name="Picture 2" descr="http://perumineria.files.wordpress.com/2011/10/bandera_pe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794" y="1469996"/>
            <a:ext cx="476250" cy="31432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4716016" y="1412776"/>
            <a:ext cx="4176464" cy="5139587"/>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1" name="10 Grupo"/>
          <p:cNvGrpSpPr/>
          <p:nvPr/>
        </p:nvGrpSpPr>
        <p:grpSpPr>
          <a:xfrm>
            <a:off x="313647" y="5280949"/>
            <a:ext cx="4330361" cy="1271414"/>
            <a:chOff x="293950" y="980727"/>
            <a:chExt cx="4834417" cy="6308281"/>
          </a:xfrm>
        </p:grpSpPr>
        <p:sp>
          <p:nvSpPr>
            <p:cNvPr id="12" name="Rectangle 17"/>
            <p:cNvSpPr/>
            <p:nvPr/>
          </p:nvSpPr>
          <p:spPr bwMode="auto">
            <a:xfrm>
              <a:off x="396344" y="980729"/>
              <a:ext cx="4732023" cy="6308279"/>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1400" dirty="0" smtClean="0"/>
                <a:t>4.4</a:t>
              </a:r>
              <a:endParaRPr lang="en-US" altLang="es-PE" sz="1400" dirty="0"/>
            </a:p>
            <a:p>
              <a:pPr marL="0" lvl="1" indent="0" algn="just">
                <a:buClr>
                  <a:schemeClr val="tx2"/>
                </a:buClr>
              </a:pPr>
              <a:r>
                <a:rPr lang="es-PE" altLang="es-PE" sz="1400" b="0" dirty="0"/>
                <a:t>Cuando una compañía de seguros busca establecer una </a:t>
              </a:r>
              <a:r>
                <a:rPr lang="es-PE" altLang="es-PE" sz="1400" dirty="0"/>
                <a:t>sucursal</a:t>
              </a:r>
              <a:r>
                <a:rPr lang="es-PE" altLang="es-PE" sz="1400" b="0" dirty="0"/>
                <a:t> o una filial en una jurisdicción extranjera, los supervisores interesados se consultarán entre sí, antes de emitir una autorización.</a:t>
              </a:r>
            </a:p>
          </p:txBody>
        </p:sp>
        <p:sp>
          <p:nvSpPr>
            <p:cNvPr id="13" name="Rectangle 21"/>
            <p:cNvSpPr>
              <a:spLocks noChangeArrowheads="1"/>
            </p:cNvSpPr>
            <p:nvPr/>
          </p:nvSpPr>
          <p:spPr bwMode="auto">
            <a:xfrm>
              <a:off x="293950" y="980727"/>
              <a:ext cx="102394" cy="6308281"/>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sz="600" i="1" dirty="0"/>
            </a:p>
          </p:txBody>
        </p:sp>
      </p:grpSp>
      <p:sp>
        <p:nvSpPr>
          <p:cNvPr id="18" name="Text Box 132"/>
          <p:cNvSpPr txBox="1">
            <a:spLocks noChangeArrowheads="1"/>
          </p:cNvSpPr>
          <p:nvPr/>
        </p:nvSpPr>
        <p:spPr bwMode="auto">
          <a:xfrm>
            <a:off x="5032469" y="1997045"/>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19° </a:t>
            </a:r>
            <a:endParaRPr lang="en-US" altLang="es-PE" sz="800" dirty="0"/>
          </a:p>
          <a:p>
            <a:r>
              <a:rPr lang="es-PE" altLang="es-PE" sz="800" b="0" dirty="0"/>
              <a:t>Organizadores de </a:t>
            </a:r>
            <a:r>
              <a:rPr lang="es-PE" altLang="es-PE" sz="800" b="0" dirty="0" smtClean="0"/>
              <a:t>empresas</a:t>
            </a:r>
          </a:p>
          <a:p>
            <a:r>
              <a:rPr lang="es-PE" sz="800" dirty="0" smtClean="0"/>
              <a:t>Ley </a:t>
            </a:r>
            <a:r>
              <a:rPr lang="es-PE" sz="800" dirty="0"/>
              <a:t>N° 26702</a:t>
            </a:r>
            <a:endParaRPr lang="en-US" altLang="es-PE" sz="800" b="0" dirty="0"/>
          </a:p>
        </p:txBody>
      </p:sp>
      <p:sp>
        <p:nvSpPr>
          <p:cNvPr id="19" name="Oval 133"/>
          <p:cNvSpPr>
            <a:spLocks noChangeArrowheads="1"/>
          </p:cNvSpPr>
          <p:nvPr/>
        </p:nvSpPr>
        <p:spPr bwMode="auto">
          <a:xfrm>
            <a:off x="4867474" y="1987168"/>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0" name="Text Box 132"/>
          <p:cNvSpPr txBox="1">
            <a:spLocks noChangeArrowheads="1"/>
          </p:cNvSpPr>
          <p:nvPr/>
        </p:nvSpPr>
        <p:spPr bwMode="auto">
          <a:xfrm>
            <a:off x="7123620" y="2019105"/>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20° </a:t>
            </a:r>
            <a:endParaRPr lang="en-US" altLang="es-PE" sz="800" dirty="0"/>
          </a:p>
          <a:p>
            <a:r>
              <a:rPr lang="en-US" altLang="es-PE" sz="800" b="0" dirty="0"/>
              <a:t>Impedimentos para ser </a:t>
            </a:r>
            <a:r>
              <a:rPr lang="en-US" altLang="es-PE" sz="800" b="0" dirty="0" smtClean="0"/>
              <a:t>organizadores</a:t>
            </a:r>
          </a:p>
          <a:p>
            <a:r>
              <a:rPr lang="es-PE" sz="800" dirty="0" smtClean="0"/>
              <a:t>Ley </a:t>
            </a:r>
            <a:r>
              <a:rPr lang="es-PE" sz="800" dirty="0"/>
              <a:t>N° 26702</a:t>
            </a:r>
            <a:endParaRPr lang="en-US" altLang="es-PE" sz="800" b="0" dirty="0"/>
          </a:p>
        </p:txBody>
      </p:sp>
      <p:sp>
        <p:nvSpPr>
          <p:cNvPr id="31" name="Oval 133"/>
          <p:cNvSpPr>
            <a:spLocks noChangeArrowheads="1"/>
          </p:cNvSpPr>
          <p:nvPr/>
        </p:nvSpPr>
        <p:spPr bwMode="auto">
          <a:xfrm>
            <a:off x="6958625" y="2009228"/>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nvGrpSpPr>
          <p:cNvPr id="2" name="1 Grupo"/>
          <p:cNvGrpSpPr/>
          <p:nvPr/>
        </p:nvGrpSpPr>
        <p:grpSpPr>
          <a:xfrm>
            <a:off x="4853924" y="2421189"/>
            <a:ext cx="4027925" cy="401269"/>
            <a:chOff x="4867475" y="2515877"/>
            <a:chExt cx="4027925" cy="401269"/>
          </a:xfrm>
        </p:grpSpPr>
        <p:sp>
          <p:nvSpPr>
            <p:cNvPr id="26"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22° </a:t>
              </a:r>
              <a:endParaRPr lang="en-US" altLang="es-PE" sz="800" dirty="0"/>
            </a:p>
            <a:p>
              <a:r>
                <a:rPr lang="en-US" altLang="es-PE" sz="800" b="0" dirty="0"/>
                <a:t>Requisitos para ser organizador </a:t>
              </a:r>
              <a:endParaRPr lang="en-US" altLang="es-PE" sz="800" b="0" dirty="0" smtClean="0"/>
            </a:p>
            <a:p>
              <a:r>
                <a:rPr lang="es-PE" sz="800" dirty="0" smtClean="0"/>
                <a:t>Ley </a:t>
              </a:r>
              <a:r>
                <a:rPr lang="es-PE" sz="800" dirty="0"/>
                <a:t>N° 26702</a:t>
              </a:r>
              <a:endParaRPr lang="en-US" altLang="es-PE" sz="800" b="0" dirty="0"/>
            </a:p>
          </p:txBody>
        </p:sp>
        <p:sp>
          <p:nvSpPr>
            <p:cNvPr id="27" name="Oval 133"/>
            <p:cNvSpPr>
              <a:spLocks noChangeArrowheads="1"/>
            </p:cNvSpPr>
            <p:nvPr/>
          </p:nvSpPr>
          <p:spPr bwMode="auto">
            <a:xfrm>
              <a:off x="4867475" y="251587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32" name="Text Box 132"/>
            <p:cNvSpPr txBox="1">
              <a:spLocks noChangeArrowheads="1"/>
            </p:cNvSpPr>
            <p:nvPr/>
          </p:nvSpPr>
          <p:spPr bwMode="auto">
            <a:xfrm>
              <a:off x="7123621" y="254781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4° </a:t>
              </a:r>
              <a:endParaRPr lang="en-US" altLang="es-PE" sz="800" dirty="0"/>
            </a:p>
            <a:p>
              <a:r>
                <a:rPr lang="es-PE" altLang="es-PE" sz="800" b="0" dirty="0" smtClean="0"/>
                <a:t>Organizadores</a:t>
              </a:r>
            </a:p>
            <a:p>
              <a:r>
                <a:rPr lang="es-PE" sz="800" dirty="0" smtClean="0"/>
                <a:t>Resolución SBS N° 10440-2008</a:t>
              </a:r>
              <a:endParaRPr lang="en-US" altLang="es-PE" sz="800" b="0" dirty="0"/>
            </a:p>
          </p:txBody>
        </p:sp>
        <p:sp>
          <p:nvSpPr>
            <p:cNvPr id="33" name="Oval 133"/>
            <p:cNvSpPr>
              <a:spLocks noChangeArrowheads="1"/>
            </p:cNvSpPr>
            <p:nvPr/>
          </p:nvSpPr>
          <p:spPr bwMode="auto">
            <a:xfrm>
              <a:off x="6958626" y="253793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sp>
        <p:nvSpPr>
          <p:cNvPr id="36" name="Line 98"/>
          <p:cNvSpPr>
            <a:spLocks noChangeShapeType="1"/>
          </p:cNvSpPr>
          <p:nvPr/>
        </p:nvSpPr>
        <p:spPr bwMode="auto">
          <a:xfrm>
            <a:off x="282378" y="5157192"/>
            <a:ext cx="8630311"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sp>
        <p:nvSpPr>
          <p:cNvPr id="44" name="Text Box 144"/>
          <p:cNvSpPr txBox="1">
            <a:spLocks noChangeArrowheads="1"/>
          </p:cNvSpPr>
          <p:nvPr/>
        </p:nvSpPr>
        <p:spPr bwMode="auto">
          <a:xfrm>
            <a:off x="5032470" y="5404060"/>
            <a:ext cx="2865590"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17° </a:t>
            </a:r>
          </a:p>
          <a:p>
            <a:r>
              <a:rPr lang="es-PE" altLang="es-PE" sz="800" b="0" dirty="0"/>
              <a:t>Autorización para la </a:t>
            </a:r>
            <a:r>
              <a:rPr lang="es-PE" altLang="es-PE" sz="800" b="0" dirty="0" smtClean="0"/>
              <a:t>constitución</a:t>
            </a:r>
          </a:p>
          <a:p>
            <a:r>
              <a:rPr lang="es-PE" altLang="es-PE" sz="800" b="0" dirty="0" smtClean="0"/>
              <a:t>de subsidiarias</a:t>
            </a:r>
          </a:p>
          <a:p>
            <a:r>
              <a:rPr lang="en-US" altLang="es-PE" sz="800" dirty="0"/>
              <a:t>Resolución SBS N° 10440-2008</a:t>
            </a:r>
          </a:p>
        </p:txBody>
      </p:sp>
      <p:sp>
        <p:nvSpPr>
          <p:cNvPr id="45" name="Oval 145"/>
          <p:cNvSpPr>
            <a:spLocks noChangeArrowheads="1"/>
          </p:cNvSpPr>
          <p:nvPr/>
        </p:nvSpPr>
        <p:spPr bwMode="auto">
          <a:xfrm>
            <a:off x="4867475" y="5394182"/>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46" name="Text Box 144"/>
          <p:cNvSpPr txBox="1">
            <a:spLocks noChangeArrowheads="1"/>
          </p:cNvSpPr>
          <p:nvPr/>
        </p:nvSpPr>
        <p:spPr bwMode="auto">
          <a:xfrm>
            <a:off x="5032467" y="5908373"/>
            <a:ext cx="3640032"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s-PE" altLang="es-PE" sz="800" dirty="0"/>
              <a:t>Título II Otras Autorizaciones, Capitulo II Autorización para la constitución de subsidiarias </a:t>
            </a:r>
          </a:p>
          <a:p>
            <a:r>
              <a:rPr lang="en-US" altLang="es-PE" sz="800" dirty="0" smtClean="0"/>
              <a:t>Ley </a:t>
            </a:r>
            <a:r>
              <a:rPr lang="en-US" altLang="es-PE" sz="800" dirty="0"/>
              <a:t>N° 26702</a:t>
            </a:r>
          </a:p>
        </p:txBody>
      </p:sp>
      <p:sp>
        <p:nvSpPr>
          <p:cNvPr id="47" name="Oval 145"/>
          <p:cNvSpPr>
            <a:spLocks noChangeArrowheads="1"/>
          </p:cNvSpPr>
          <p:nvPr/>
        </p:nvSpPr>
        <p:spPr bwMode="auto">
          <a:xfrm>
            <a:off x="4867471" y="5898495"/>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nvGrpSpPr>
          <p:cNvPr id="48" name="47 Grupo"/>
          <p:cNvGrpSpPr/>
          <p:nvPr/>
        </p:nvGrpSpPr>
        <p:grpSpPr>
          <a:xfrm>
            <a:off x="4853924" y="2838529"/>
            <a:ext cx="4027925" cy="401269"/>
            <a:chOff x="4867475" y="2515877"/>
            <a:chExt cx="4027925" cy="401269"/>
          </a:xfrm>
        </p:grpSpPr>
        <p:sp>
          <p:nvSpPr>
            <p:cNvPr id="49"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5° </a:t>
              </a:r>
            </a:p>
            <a:p>
              <a:r>
                <a:rPr lang="en-US" altLang="es-PE" sz="800" b="0" dirty="0"/>
                <a:t>Organizadores </a:t>
              </a:r>
              <a:r>
                <a:rPr lang="en-US" altLang="es-PE" sz="800" b="0" dirty="0" smtClean="0"/>
                <a:t>responsable</a:t>
              </a:r>
            </a:p>
            <a:p>
              <a:r>
                <a:rPr lang="es-PE" sz="800" dirty="0"/>
                <a:t>Resolución SBS N° 10440-2008</a:t>
              </a:r>
              <a:endParaRPr lang="en-US" altLang="es-PE" sz="800" b="0" dirty="0"/>
            </a:p>
          </p:txBody>
        </p:sp>
        <p:sp>
          <p:nvSpPr>
            <p:cNvPr id="50" name="Oval 133"/>
            <p:cNvSpPr>
              <a:spLocks noChangeArrowheads="1"/>
            </p:cNvSpPr>
            <p:nvPr/>
          </p:nvSpPr>
          <p:spPr bwMode="auto">
            <a:xfrm>
              <a:off x="4867475" y="251587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51" name="Text Box 132"/>
            <p:cNvSpPr txBox="1">
              <a:spLocks noChangeArrowheads="1"/>
            </p:cNvSpPr>
            <p:nvPr/>
          </p:nvSpPr>
          <p:spPr bwMode="auto">
            <a:xfrm>
              <a:off x="7123621" y="254781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6° </a:t>
              </a:r>
              <a:endParaRPr lang="en-US" altLang="es-PE" sz="800" dirty="0"/>
            </a:p>
            <a:p>
              <a:r>
                <a:rPr lang="es-PE" altLang="es-PE" sz="800" b="0" dirty="0" smtClean="0"/>
                <a:t>Accionistas</a:t>
              </a:r>
            </a:p>
            <a:p>
              <a:r>
                <a:rPr lang="es-PE" sz="800" dirty="0"/>
                <a:t>Resolución SBS N° 10440-2008</a:t>
              </a:r>
              <a:endParaRPr lang="en-US" altLang="es-PE" sz="800" b="0" dirty="0"/>
            </a:p>
          </p:txBody>
        </p:sp>
        <p:sp>
          <p:nvSpPr>
            <p:cNvPr id="52" name="Oval 133"/>
            <p:cNvSpPr>
              <a:spLocks noChangeArrowheads="1"/>
            </p:cNvSpPr>
            <p:nvPr/>
          </p:nvSpPr>
          <p:spPr bwMode="auto">
            <a:xfrm>
              <a:off x="6958626" y="253793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53" name="52 Grupo"/>
          <p:cNvGrpSpPr/>
          <p:nvPr/>
        </p:nvGrpSpPr>
        <p:grpSpPr>
          <a:xfrm>
            <a:off x="4867475" y="3243262"/>
            <a:ext cx="4027925" cy="401269"/>
            <a:chOff x="4867475" y="2515877"/>
            <a:chExt cx="4027925" cy="401269"/>
          </a:xfrm>
        </p:grpSpPr>
        <p:sp>
          <p:nvSpPr>
            <p:cNvPr id="54"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7° </a:t>
              </a:r>
              <a:endParaRPr lang="en-US" altLang="es-PE" sz="800" dirty="0"/>
            </a:p>
            <a:p>
              <a:r>
                <a:rPr lang="es-PE" altLang="es-PE" sz="800" b="0" dirty="0"/>
                <a:t>Funciones directivas y/o de </a:t>
              </a:r>
              <a:r>
                <a:rPr lang="es-PE" altLang="es-PE" sz="800" b="0" dirty="0" smtClean="0"/>
                <a:t>gestión</a:t>
              </a:r>
            </a:p>
            <a:p>
              <a:r>
                <a:rPr lang="es-PE" sz="800" dirty="0"/>
                <a:t>Resolución SBS N° 10440-2008</a:t>
              </a:r>
              <a:endParaRPr lang="en-US" altLang="es-PE" sz="800" b="0" dirty="0"/>
            </a:p>
          </p:txBody>
        </p:sp>
        <p:sp>
          <p:nvSpPr>
            <p:cNvPr id="55" name="Oval 133"/>
            <p:cNvSpPr>
              <a:spLocks noChangeArrowheads="1"/>
            </p:cNvSpPr>
            <p:nvPr/>
          </p:nvSpPr>
          <p:spPr bwMode="auto">
            <a:xfrm>
              <a:off x="4867475" y="251587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56" name="Text Box 132"/>
            <p:cNvSpPr txBox="1">
              <a:spLocks noChangeArrowheads="1"/>
            </p:cNvSpPr>
            <p:nvPr/>
          </p:nvSpPr>
          <p:spPr bwMode="auto">
            <a:xfrm>
              <a:off x="7123621" y="254781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21° </a:t>
              </a:r>
              <a:endParaRPr lang="en-US" altLang="es-PE" sz="800" dirty="0"/>
            </a:p>
            <a:p>
              <a:r>
                <a:rPr lang="es-PE" altLang="es-PE" sz="800" b="0" dirty="0"/>
                <a:t>Solicitud de </a:t>
              </a:r>
              <a:r>
                <a:rPr lang="es-PE" altLang="es-PE" sz="800" b="0" dirty="0" smtClean="0"/>
                <a:t>organización</a:t>
              </a:r>
            </a:p>
            <a:p>
              <a:r>
                <a:rPr lang="es-PE" sz="800" dirty="0" smtClean="0"/>
                <a:t>Ley </a:t>
              </a:r>
              <a:r>
                <a:rPr lang="es-PE" sz="800" dirty="0"/>
                <a:t>N° 26702</a:t>
              </a:r>
              <a:endParaRPr lang="en-US" altLang="es-PE" sz="800" b="0" dirty="0"/>
            </a:p>
          </p:txBody>
        </p:sp>
        <p:sp>
          <p:nvSpPr>
            <p:cNvPr id="57" name="Oval 133"/>
            <p:cNvSpPr>
              <a:spLocks noChangeArrowheads="1"/>
            </p:cNvSpPr>
            <p:nvPr/>
          </p:nvSpPr>
          <p:spPr bwMode="auto">
            <a:xfrm>
              <a:off x="6958626" y="253793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58" name="57 Grupo"/>
          <p:cNvGrpSpPr/>
          <p:nvPr/>
        </p:nvGrpSpPr>
        <p:grpSpPr>
          <a:xfrm>
            <a:off x="4879159" y="3703824"/>
            <a:ext cx="4027925" cy="401269"/>
            <a:chOff x="4867475" y="2515877"/>
            <a:chExt cx="4027925" cy="401269"/>
          </a:xfrm>
        </p:grpSpPr>
        <p:sp>
          <p:nvSpPr>
            <p:cNvPr id="59"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16° </a:t>
              </a:r>
              <a:endParaRPr lang="en-US" altLang="es-PE" sz="800" dirty="0"/>
            </a:p>
            <a:p>
              <a:r>
                <a:rPr lang="en-US" altLang="es-PE" sz="800" b="0" dirty="0"/>
                <a:t>Capital mínimo </a:t>
              </a:r>
              <a:endParaRPr lang="en-US" altLang="es-PE" sz="800" b="0" dirty="0" smtClean="0"/>
            </a:p>
            <a:p>
              <a:r>
                <a:rPr lang="es-PE" sz="800" dirty="0" smtClean="0"/>
                <a:t>Ley </a:t>
              </a:r>
              <a:r>
                <a:rPr lang="es-PE" sz="800" dirty="0"/>
                <a:t>N° 26702</a:t>
              </a:r>
              <a:endParaRPr lang="en-US" altLang="es-PE" sz="800" b="0" dirty="0"/>
            </a:p>
          </p:txBody>
        </p:sp>
        <p:sp>
          <p:nvSpPr>
            <p:cNvPr id="60" name="Oval 133"/>
            <p:cNvSpPr>
              <a:spLocks noChangeArrowheads="1"/>
            </p:cNvSpPr>
            <p:nvPr/>
          </p:nvSpPr>
          <p:spPr bwMode="auto">
            <a:xfrm>
              <a:off x="4867475" y="251587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61" name="Text Box 132"/>
            <p:cNvSpPr txBox="1">
              <a:spLocks noChangeArrowheads="1"/>
            </p:cNvSpPr>
            <p:nvPr/>
          </p:nvSpPr>
          <p:spPr bwMode="auto">
            <a:xfrm>
              <a:off x="7123621" y="254781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10° </a:t>
              </a:r>
              <a:endParaRPr lang="en-US" altLang="es-PE" sz="800" dirty="0"/>
            </a:p>
            <a:p>
              <a:r>
                <a:rPr lang="es-PE" altLang="es-PE" sz="800" b="0" dirty="0" smtClean="0"/>
                <a:t>Evaluaciones</a:t>
              </a:r>
            </a:p>
            <a:p>
              <a:r>
                <a:rPr lang="es-PE" sz="800" dirty="0"/>
                <a:t>Resolución SBS N° 10440-2008</a:t>
              </a:r>
              <a:endParaRPr lang="en-US" altLang="es-PE" sz="800" b="0" dirty="0"/>
            </a:p>
          </p:txBody>
        </p:sp>
        <p:sp>
          <p:nvSpPr>
            <p:cNvPr id="62" name="Oval 133"/>
            <p:cNvSpPr>
              <a:spLocks noChangeArrowheads="1"/>
            </p:cNvSpPr>
            <p:nvPr/>
          </p:nvSpPr>
          <p:spPr bwMode="auto">
            <a:xfrm>
              <a:off x="6958626" y="253793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63" name="62 Grupo"/>
          <p:cNvGrpSpPr/>
          <p:nvPr/>
        </p:nvGrpSpPr>
        <p:grpSpPr>
          <a:xfrm>
            <a:off x="4879159" y="4178211"/>
            <a:ext cx="4027925" cy="524380"/>
            <a:chOff x="4867475" y="2515877"/>
            <a:chExt cx="4027925" cy="524380"/>
          </a:xfrm>
        </p:grpSpPr>
        <p:sp>
          <p:nvSpPr>
            <p:cNvPr id="64" name="Text Box 132"/>
            <p:cNvSpPr txBox="1">
              <a:spLocks noChangeArrowheads="1"/>
            </p:cNvSpPr>
            <p:nvPr/>
          </p:nvSpPr>
          <p:spPr bwMode="auto">
            <a:xfrm>
              <a:off x="5032470" y="2525754"/>
              <a:ext cx="1771779"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3</a:t>
              </a:r>
              <a:r>
                <a:rPr lang="en-US" altLang="es-PE" sz="800" dirty="0" smtClean="0"/>
                <a:t>° </a:t>
              </a:r>
              <a:endParaRPr lang="en-US" altLang="es-PE" sz="800" dirty="0"/>
            </a:p>
            <a:p>
              <a:r>
                <a:rPr lang="es-PE" altLang="es-PE" sz="800" b="0" dirty="0"/>
                <a:t>Información de la empresa que solicita </a:t>
              </a:r>
              <a:r>
                <a:rPr lang="es-PE" altLang="es-PE" sz="800" b="0" dirty="0" smtClean="0"/>
                <a:t>constituirse</a:t>
              </a:r>
            </a:p>
            <a:p>
              <a:r>
                <a:rPr lang="es-PE" sz="800" dirty="0" smtClean="0"/>
                <a:t>Resolución </a:t>
              </a:r>
              <a:r>
                <a:rPr lang="es-PE" sz="800" dirty="0"/>
                <a:t>SBS N° 10440-2008</a:t>
              </a:r>
            </a:p>
          </p:txBody>
        </p:sp>
        <p:sp>
          <p:nvSpPr>
            <p:cNvPr id="65" name="Oval 133"/>
            <p:cNvSpPr>
              <a:spLocks noChangeArrowheads="1"/>
            </p:cNvSpPr>
            <p:nvPr/>
          </p:nvSpPr>
          <p:spPr bwMode="auto">
            <a:xfrm>
              <a:off x="4867475" y="251587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66" name="Text Box 132"/>
            <p:cNvSpPr txBox="1">
              <a:spLocks noChangeArrowheads="1"/>
            </p:cNvSpPr>
            <p:nvPr/>
          </p:nvSpPr>
          <p:spPr bwMode="auto">
            <a:xfrm>
              <a:off x="7123621" y="2547814"/>
              <a:ext cx="1771779"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8° </a:t>
              </a:r>
              <a:endParaRPr lang="en-US" altLang="es-PE" sz="800" dirty="0"/>
            </a:p>
            <a:p>
              <a:r>
                <a:rPr lang="es-PE" altLang="es-PE" sz="800" b="0" dirty="0"/>
                <a:t>Estudio de factibilidad de mercado, financiero y de </a:t>
              </a:r>
              <a:r>
                <a:rPr lang="es-PE" altLang="es-PE" sz="800" b="0" dirty="0" smtClean="0"/>
                <a:t>gestión</a:t>
              </a:r>
            </a:p>
            <a:p>
              <a:r>
                <a:rPr lang="es-PE" sz="800" dirty="0" smtClean="0"/>
                <a:t>Ley </a:t>
              </a:r>
              <a:r>
                <a:rPr lang="es-PE" sz="800" dirty="0"/>
                <a:t>N° 26702</a:t>
              </a:r>
              <a:endParaRPr lang="en-US" altLang="es-PE" sz="800" b="0" dirty="0"/>
            </a:p>
          </p:txBody>
        </p:sp>
        <p:sp>
          <p:nvSpPr>
            <p:cNvPr id="67" name="Oval 133"/>
            <p:cNvSpPr>
              <a:spLocks noChangeArrowheads="1"/>
            </p:cNvSpPr>
            <p:nvPr/>
          </p:nvSpPr>
          <p:spPr bwMode="auto">
            <a:xfrm>
              <a:off x="6958626" y="253793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sp>
        <p:nvSpPr>
          <p:cNvPr id="3" name="2 CuadroTexto"/>
          <p:cNvSpPr txBox="1"/>
          <p:nvPr/>
        </p:nvSpPr>
        <p:spPr>
          <a:xfrm>
            <a:off x="827584" y="1734877"/>
            <a:ext cx="3625933" cy="338554"/>
          </a:xfrm>
          <a:prstGeom prst="rect">
            <a:avLst/>
          </a:prstGeom>
          <a:noFill/>
        </p:spPr>
        <p:txBody>
          <a:bodyPr wrap="square" rtlCol="0">
            <a:spAutoFit/>
          </a:bodyPr>
          <a:lstStyle/>
          <a:p>
            <a:r>
              <a:rPr lang="es-PE" sz="1600" b="1" dirty="0" smtClean="0">
                <a:solidFill>
                  <a:schemeClr val="accent1">
                    <a:lumMod val="75000"/>
                  </a:schemeClr>
                </a:solidFill>
              </a:rPr>
              <a:t>Procedimientos y Requisitos</a:t>
            </a:r>
            <a:endParaRPr lang="es-PE" sz="1600" b="1" dirty="0">
              <a:solidFill>
                <a:schemeClr val="accent1">
                  <a:lumMod val="75000"/>
                </a:schemeClr>
              </a:solidFill>
            </a:endParaRPr>
          </a:p>
        </p:txBody>
      </p:sp>
      <p:sp>
        <p:nvSpPr>
          <p:cNvPr id="68" name="67 CuadroTexto"/>
          <p:cNvSpPr txBox="1"/>
          <p:nvPr/>
        </p:nvSpPr>
        <p:spPr>
          <a:xfrm>
            <a:off x="832732" y="5224905"/>
            <a:ext cx="3625933" cy="338554"/>
          </a:xfrm>
          <a:prstGeom prst="rect">
            <a:avLst/>
          </a:prstGeom>
          <a:noFill/>
        </p:spPr>
        <p:txBody>
          <a:bodyPr wrap="square" rtlCol="0">
            <a:spAutoFit/>
          </a:bodyPr>
          <a:lstStyle/>
          <a:p>
            <a:r>
              <a:rPr lang="es-PE" sz="1600" b="1" dirty="0" smtClean="0">
                <a:solidFill>
                  <a:schemeClr val="accent1">
                    <a:lumMod val="75000"/>
                  </a:schemeClr>
                </a:solidFill>
              </a:rPr>
              <a:t>Sucursales</a:t>
            </a:r>
            <a:endParaRPr lang="es-PE" sz="1600" b="1" dirty="0">
              <a:solidFill>
                <a:schemeClr val="accent1">
                  <a:lumMod val="75000"/>
                </a:schemeClr>
              </a:solidFill>
            </a:endParaRPr>
          </a:p>
        </p:txBody>
      </p:sp>
      <p:sp>
        <p:nvSpPr>
          <p:cNvPr id="69" name="Text Box 132"/>
          <p:cNvSpPr txBox="1">
            <a:spLocks noChangeArrowheads="1"/>
          </p:cNvSpPr>
          <p:nvPr/>
        </p:nvSpPr>
        <p:spPr bwMode="auto">
          <a:xfrm>
            <a:off x="7135305" y="5394182"/>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s-PE" altLang="es-PE" sz="800" dirty="0" smtClean="0"/>
              <a:t>MMoU</a:t>
            </a:r>
          </a:p>
          <a:p>
            <a:r>
              <a:rPr lang="es-PE" altLang="es-PE" sz="800" dirty="0"/>
              <a:t>Memorandos de entendimiento</a:t>
            </a:r>
          </a:p>
          <a:p>
            <a:endParaRPr lang="en-US" altLang="es-PE" sz="800" b="0" dirty="0"/>
          </a:p>
        </p:txBody>
      </p:sp>
      <p:sp>
        <p:nvSpPr>
          <p:cNvPr id="70" name="Oval 145"/>
          <p:cNvSpPr>
            <a:spLocks noChangeArrowheads="1"/>
          </p:cNvSpPr>
          <p:nvPr/>
        </p:nvSpPr>
        <p:spPr bwMode="auto">
          <a:xfrm>
            <a:off x="6970310" y="5460706"/>
            <a:ext cx="135267" cy="128406"/>
          </a:xfrm>
          <a:prstGeom prst="ellipse">
            <a:avLst/>
          </a:prstGeom>
          <a:solidFill>
            <a:schemeClr val="hlink"/>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Tree>
    <p:extLst>
      <p:ext uri="{BB962C8B-B14F-4D97-AF65-F5344CB8AC3E}">
        <p14:creationId xmlns:p14="http://schemas.microsoft.com/office/powerpoint/2010/main" val="107400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303417" y="1784322"/>
            <a:ext cx="4340591" cy="1173609"/>
            <a:chOff x="293950" y="980729"/>
            <a:chExt cx="5142146" cy="1173609"/>
          </a:xfrm>
        </p:grpSpPr>
        <p:sp>
          <p:nvSpPr>
            <p:cNvPr id="4" name="Rectangle 17"/>
            <p:cNvSpPr/>
            <p:nvPr/>
          </p:nvSpPr>
          <p:spPr bwMode="auto">
            <a:xfrm>
              <a:off x="396344" y="980729"/>
              <a:ext cx="5039752" cy="1173609"/>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smtClean="0"/>
                <a:t>4.5</a:t>
              </a:r>
              <a:endParaRPr lang="en-US" altLang="es-PE" dirty="0"/>
            </a:p>
            <a:p>
              <a:pPr marL="0" lvl="1" indent="0" algn="just">
                <a:buClr>
                  <a:schemeClr val="tx2"/>
                </a:buClr>
              </a:pPr>
              <a:r>
                <a:rPr lang="es-PE" altLang="es-PE" b="0" dirty="0"/>
                <a:t>Cuando una compañía de seguros busca llevar a cabo </a:t>
              </a:r>
              <a:r>
                <a:rPr lang="es-PE" altLang="es-PE" dirty="0"/>
                <a:t>actividades transfronterizas </a:t>
              </a:r>
              <a:r>
                <a:rPr lang="es-PE" altLang="es-PE" b="0" dirty="0"/>
                <a:t>de seguros sin la presencia física en la jurisdicción del supervisor anfitrión, </a:t>
              </a:r>
              <a:r>
                <a:rPr lang="es-PE" altLang="es-PE" dirty="0"/>
                <a:t>los supervisores interesados deben consultarse entre sí</a:t>
              </a:r>
              <a:r>
                <a:rPr lang="es-PE" altLang="es-PE" b="0" dirty="0"/>
                <a:t>, de manera apropiada, antes de permitir estas actividades.</a:t>
              </a:r>
              <a:endParaRPr lang="en-GB" altLang="es-PE" i="1" dirty="0"/>
            </a:p>
          </p:txBody>
        </p:sp>
        <p:sp>
          <p:nvSpPr>
            <p:cNvPr id="5" name="Rectangle 21"/>
            <p:cNvSpPr>
              <a:spLocks noChangeArrowheads="1"/>
            </p:cNvSpPr>
            <p:nvPr/>
          </p:nvSpPr>
          <p:spPr bwMode="auto">
            <a:xfrm>
              <a:off x="293950" y="980729"/>
              <a:ext cx="102394" cy="1173609"/>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i="1" dirty="0"/>
            </a:p>
          </p:txBody>
        </p:sp>
      </p:grpSp>
      <p:sp>
        <p:nvSpPr>
          <p:cNvPr id="7" name="Rectangle 31"/>
          <p:cNvSpPr>
            <a:spLocks noChangeArrowheads="1"/>
          </p:cNvSpPr>
          <p:nvPr/>
        </p:nvSpPr>
        <p:spPr bwMode="auto">
          <a:xfrm>
            <a:off x="282378" y="881949"/>
            <a:ext cx="8496944" cy="431800"/>
          </a:xfrm>
          <a:prstGeom prst="rect">
            <a:avLst/>
          </a:prstGeom>
          <a:gradFill flip="none" rotWithShape="1">
            <a:gsLst>
              <a:gs pos="0">
                <a:srgbClr val="FFFFFF"/>
              </a:gs>
              <a:gs pos="100000">
                <a:srgbClr val="00B050"/>
              </a:gs>
            </a:gsLst>
            <a:path path="circle">
              <a:fillToRect l="100000" t="100000"/>
            </a:path>
            <a:tileRect r="-100000" b="-100000"/>
          </a:gradFill>
          <a:ln>
            <a:noFill/>
          </a:ln>
          <a:effectLst/>
        </p:spPr>
        <p:txBody>
          <a:bodyPr anchor="ct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20000"/>
              </a:spcBef>
            </a:pPr>
            <a:r>
              <a:rPr lang="es-PE" altLang="es-PE" sz="1600" dirty="0">
                <a:solidFill>
                  <a:schemeClr val="bg1"/>
                </a:solidFill>
              </a:rPr>
              <a:t>Estándar - Requisitos</a:t>
            </a:r>
          </a:p>
        </p:txBody>
      </p:sp>
      <p:pic>
        <p:nvPicPr>
          <p:cNvPr id="8" name="Picture 2" descr="http://perumineria.files.wordpress.com/2011/10/bandera_per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794" y="1469996"/>
            <a:ext cx="476250" cy="314326"/>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redondeado"/>
          <p:cNvSpPr/>
          <p:nvPr/>
        </p:nvSpPr>
        <p:spPr>
          <a:xfrm>
            <a:off x="4716016" y="1412776"/>
            <a:ext cx="4176464" cy="5256584"/>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grpSp>
        <p:nvGrpSpPr>
          <p:cNvPr id="11" name="10 Grupo"/>
          <p:cNvGrpSpPr/>
          <p:nvPr/>
        </p:nvGrpSpPr>
        <p:grpSpPr>
          <a:xfrm>
            <a:off x="303417" y="3042128"/>
            <a:ext cx="4330361" cy="813455"/>
            <a:chOff x="293950" y="980729"/>
            <a:chExt cx="4834417" cy="2467571"/>
          </a:xfrm>
        </p:grpSpPr>
        <p:sp>
          <p:nvSpPr>
            <p:cNvPr id="12" name="Rectangle 17"/>
            <p:cNvSpPr/>
            <p:nvPr/>
          </p:nvSpPr>
          <p:spPr bwMode="auto">
            <a:xfrm>
              <a:off x="396344" y="980729"/>
              <a:ext cx="4732023" cy="2467571"/>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smtClean="0"/>
                <a:t>4.6</a:t>
              </a:r>
              <a:endParaRPr lang="en-US" altLang="es-PE" dirty="0"/>
            </a:p>
            <a:p>
              <a:pPr marL="0" lvl="1" indent="0" algn="just">
                <a:buClr>
                  <a:schemeClr val="tx2"/>
                </a:buClr>
              </a:pPr>
              <a:r>
                <a:rPr lang="es-PE" altLang="es-PE" b="0" dirty="0"/>
                <a:t>El supervisor debe </a:t>
              </a:r>
              <a:r>
                <a:rPr lang="es-PE" altLang="es-PE" dirty="0"/>
                <a:t>evaluar las solicitudes</a:t>
              </a:r>
              <a:r>
                <a:rPr lang="es-PE" altLang="es-PE" b="0" dirty="0"/>
                <a:t>, tomar decisiones e informar la decisión a los solicitantes en un plazo razonable, que esté claramente especificado.</a:t>
              </a:r>
            </a:p>
          </p:txBody>
        </p:sp>
        <p:sp>
          <p:nvSpPr>
            <p:cNvPr id="13" name="Rectangle 21"/>
            <p:cNvSpPr>
              <a:spLocks noChangeArrowheads="1"/>
            </p:cNvSpPr>
            <p:nvPr/>
          </p:nvSpPr>
          <p:spPr bwMode="auto">
            <a:xfrm>
              <a:off x="293950" y="980729"/>
              <a:ext cx="102394" cy="2467571"/>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i="1" dirty="0"/>
            </a:p>
          </p:txBody>
        </p:sp>
      </p:grpSp>
      <p:sp>
        <p:nvSpPr>
          <p:cNvPr id="36" name="Line 98"/>
          <p:cNvSpPr>
            <a:spLocks noChangeShapeType="1"/>
          </p:cNvSpPr>
          <p:nvPr/>
        </p:nvSpPr>
        <p:spPr bwMode="auto">
          <a:xfrm>
            <a:off x="303417" y="2974933"/>
            <a:ext cx="8630311"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sp>
        <p:nvSpPr>
          <p:cNvPr id="52" name="Rectangle 17"/>
          <p:cNvSpPr/>
          <p:nvPr/>
        </p:nvSpPr>
        <p:spPr bwMode="auto">
          <a:xfrm>
            <a:off x="397607" y="3919083"/>
            <a:ext cx="4238643" cy="1177200"/>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smtClean="0"/>
              <a:t>4.7</a:t>
            </a:r>
            <a:endParaRPr lang="en-US" altLang="es-PE" dirty="0"/>
          </a:p>
          <a:p>
            <a:pPr marL="0" lvl="1" indent="0" algn="just">
              <a:buClr>
                <a:schemeClr val="tx2"/>
              </a:buClr>
            </a:pPr>
            <a:r>
              <a:rPr lang="es-PE" altLang="es-PE" b="0" dirty="0"/>
              <a:t>El Supervisor debe </a:t>
            </a:r>
            <a:r>
              <a:rPr lang="es-PE" altLang="es-PE" dirty="0"/>
              <a:t>negarse a expedir un permiso </a:t>
            </a:r>
            <a:r>
              <a:rPr lang="es-PE" altLang="es-PE" b="0" dirty="0"/>
              <a:t>si el solicitante no cumple con los requisitos de autorización. El supervisor debe tener autoridad para imponer requerimientos adicionales, condiciones o restricciones a un solicitante cuando sea necesario.</a:t>
            </a:r>
          </a:p>
        </p:txBody>
      </p:sp>
      <p:sp>
        <p:nvSpPr>
          <p:cNvPr id="53" name="Rectangle 21"/>
          <p:cNvSpPr>
            <a:spLocks noChangeArrowheads="1"/>
          </p:cNvSpPr>
          <p:nvPr/>
        </p:nvSpPr>
        <p:spPr bwMode="auto">
          <a:xfrm>
            <a:off x="305889" y="3919083"/>
            <a:ext cx="91718" cy="1177200"/>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i="1" dirty="0"/>
          </a:p>
        </p:txBody>
      </p:sp>
      <p:sp>
        <p:nvSpPr>
          <p:cNvPr id="54" name="Rectangle 17"/>
          <p:cNvSpPr/>
          <p:nvPr/>
        </p:nvSpPr>
        <p:spPr bwMode="auto">
          <a:xfrm>
            <a:off x="400076" y="5158308"/>
            <a:ext cx="4238643" cy="650658"/>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smtClean="0"/>
              <a:t>4.8</a:t>
            </a:r>
            <a:endParaRPr lang="en-US" altLang="es-PE" dirty="0"/>
          </a:p>
          <a:p>
            <a:pPr marL="0" lvl="1" indent="0">
              <a:buClr>
                <a:schemeClr val="tx2"/>
              </a:buClr>
            </a:pPr>
            <a:r>
              <a:rPr lang="es-PE" altLang="es-PE" b="0" dirty="0"/>
              <a:t>Si la autorización es denegada, condicionada o restringida, el solicitante debe recibir una </a:t>
            </a:r>
            <a:r>
              <a:rPr lang="es-PE" altLang="es-PE" dirty="0"/>
              <a:t>explicación</a:t>
            </a:r>
            <a:r>
              <a:rPr lang="es-PE" altLang="es-PE" b="0" dirty="0"/>
              <a:t>.</a:t>
            </a:r>
          </a:p>
        </p:txBody>
      </p:sp>
      <p:sp>
        <p:nvSpPr>
          <p:cNvPr id="55" name="Rectangle 21"/>
          <p:cNvSpPr>
            <a:spLocks noChangeArrowheads="1"/>
          </p:cNvSpPr>
          <p:nvPr/>
        </p:nvSpPr>
        <p:spPr bwMode="auto">
          <a:xfrm>
            <a:off x="308358" y="5158308"/>
            <a:ext cx="91718" cy="650658"/>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i="1" dirty="0"/>
          </a:p>
        </p:txBody>
      </p:sp>
      <p:sp>
        <p:nvSpPr>
          <p:cNvPr id="56" name="Rectangle 17"/>
          <p:cNvSpPr/>
          <p:nvPr/>
        </p:nvSpPr>
        <p:spPr bwMode="auto">
          <a:xfrm>
            <a:off x="400076" y="5877919"/>
            <a:ext cx="4238643" cy="502321"/>
          </a:xfrm>
          <a:prstGeom prst="rect">
            <a:avLst/>
          </a:prstGeom>
          <a:solidFill>
            <a:schemeClr val="bg1">
              <a:lumMod val="95000"/>
            </a:schemeClr>
          </a:solidFill>
          <a:ln w="6350" cap="flat" cmpd="sng" algn="ctr">
            <a:noFill/>
            <a:prstDash val="solid"/>
            <a:round/>
            <a:headEnd type="none" w="med" len="med"/>
            <a:tailEnd type="none" w="med" len="med"/>
          </a:ln>
          <a:effectLst/>
        </p:spPr>
        <p:txBody>
          <a:bodyPr/>
          <a:lstStyle>
            <a:lvl1pPr>
              <a:defRPr sz="1200" b="1">
                <a:solidFill>
                  <a:schemeClr val="tx1"/>
                </a:solidFill>
                <a:latin typeface="Arial" pitchFamily="34" charset="0"/>
                <a:cs typeface="Arial" pitchFamily="34" charset="0"/>
              </a:defRPr>
            </a:lvl1pPr>
            <a:lvl2pPr marL="171450" indent="-1714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dirty="0" smtClean="0"/>
              <a:t>4.9</a:t>
            </a:r>
            <a:endParaRPr lang="en-US" altLang="es-PE" dirty="0"/>
          </a:p>
          <a:p>
            <a:pPr marL="0" lvl="1" indent="0">
              <a:buClr>
                <a:schemeClr val="tx2"/>
              </a:buClr>
            </a:pPr>
            <a:r>
              <a:rPr lang="es-PE" altLang="es-PE" b="0" dirty="0"/>
              <a:t>Una autorización deberá indicar claramente su </a:t>
            </a:r>
            <a:r>
              <a:rPr lang="es-PE" altLang="es-PE" dirty="0"/>
              <a:t>alcance</a:t>
            </a:r>
            <a:r>
              <a:rPr lang="es-PE" altLang="es-PE" b="0" dirty="0"/>
              <a:t>.</a:t>
            </a:r>
          </a:p>
        </p:txBody>
      </p:sp>
      <p:sp>
        <p:nvSpPr>
          <p:cNvPr id="57" name="Rectangle 21"/>
          <p:cNvSpPr>
            <a:spLocks noChangeArrowheads="1"/>
          </p:cNvSpPr>
          <p:nvPr/>
        </p:nvSpPr>
        <p:spPr bwMode="auto">
          <a:xfrm>
            <a:off x="308358" y="5877919"/>
            <a:ext cx="91718" cy="502321"/>
          </a:xfrm>
          <a:prstGeom prst="rect">
            <a:avLst/>
          </a:prstGeom>
          <a:solidFill>
            <a:schemeClr val="tx2"/>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a:lstStyle>
            <a:lvl1pPr defTabSz="858838">
              <a:defRPr sz="1200" b="1">
                <a:solidFill>
                  <a:schemeClr val="tx1"/>
                </a:solidFill>
                <a:latin typeface="Arial" pitchFamily="34" charset="0"/>
                <a:cs typeface="Arial" pitchFamily="34" charset="0"/>
              </a:defRPr>
            </a:lvl1pPr>
            <a:lvl2pPr marL="742950" indent="-285750" defTabSz="858838">
              <a:defRPr sz="1200" b="1">
                <a:solidFill>
                  <a:schemeClr val="tx1"/>
                </a:solidFill>
                <a:latin typeface="Arial" pitchFamily="34" charset="0"/>
                <a:cs typeface="Arial" pitchFamily="34" charset="0"/>
              </a:defRPr>
            </a:lvl2pPr>
            <a:lvl3pPr marL="1143000" indent="-228600" defTabSz="858838">
              <a:defRPr sz="1200" b="1">
                <a:solidFill>
                  <a:schemeClr val="tx1"/>
                </a:solidFill>
                <a:latin typeface="Arial" pitchFamily="34" charset="0"/>
                <a:cs typeface="Arial" pitchFamily="34" charset="0"/>
              </a:defRPr>
            </a:lvl3pPr>
            <a:lvl4pPr marL="1600200" indent="-228600" defTabSz="858838">
              <a:defRPr sz="1200" b="1">
                <a:solidFill>
                  <a:schemeClr val="tx1"/>
                </a:solidFill>
                <a:latin typeface="Arial" pitchFamily="34" charset="0"/>
                <a:cs typeface="Arial" pitchFamily="34" charset="0"/>
              </a:defRPr>
            </a:lvl4pPr>
            <a:lvl5pPr marL="2057400" indent="-228600" defTabSz="858838">
              <a:defRPr sz="1200" b="1">
                <a:solidFill>
                  <a:schemeClr val="tx1"/>
                </a:solidFill>
                <a:latin typeface="Arial" pitchFamily="34" charset="0"/>
                <a:cs typeface="Arial" pitchFamily="34" charset="0"/>
              </a:defRPr>
            </a:lvl5pPr>
            <a:lvl6pPr marL="25146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858838" eaLnBrk="0" fontAlgn="base" hangingPunct="0">
              <a:spcBef>
                <a:spcPct val="0"/>
              </a:spcBef>
              <a:spcAft>
                <a:spcPct val="0"/>
              </a:spcAft>
              <a:defRPr sz="1200" b="1">
                <a:solidFill>
                  <a:schemeClr val="tx1"/>
                </a:solidFill>
                <a:latin typeface="Arial" pitchFamily="34" charset="0"/>
                <a:cs typeface="Arial" pitchFamily="34" charset="0"/>
              </a:defRPr>
            </a:lvl9pPr>
          </a:lstStyle>
          <a:p>
            <a:pPr>
              <a:spcBef>
                <a:spcPct val="50000"/>
              </a:spcBef>
            </a:pPr>
            <a:endParaRPr lang="en-US" altLang="es-PE" i="1" dirty="0"/>
          </a:p>
        </p:txBody>
      </p:sp>
      <p:sp>
        <p:nvSpPr>
          <p:cNvPr id="58" name="Line 98"/>
          <p:cNvSpPr>
            <a:spLocks noChangeShapeType="1"/>
          </p:cNvSpPr>
          <p:nvPr/>
        </p:nvSpPr>
        <p:spPr bwMode="auto">
          <a:xfrm>
            <a:off x="303416" y="3875704"/>
            <a:ext cx="8630311"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sp>
        <p:nvSpPr>
          <p:cNvPr id="59" name="Line 98"/>
          <p:cNvSpPr>
            <a:spLocks noChangeShapeType="1"/>
          </p:cNvSpPr>
          <p:nvPr/>
        </p:nvSpPr>
        <p:spPr bwMode="auto">
          <a:xfrm>
            <a:off x="323528" y="5085184"/>
            <a:ext cx="8630311"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sp>
        <p:nvSpPr>
          <p:cNvPr id="60" name="Line 98"/>
          <p:cNvSpPr>
            <a:spLocks noChangeShapeType="1"/>
          </p:cNvSpPr>
          <p:nvPr/>
        </p:nvSpPr>
        <p:spPr bwMode="auto">
          <a:xfrm>
            <a:off x="303415" y="5853511"/>
            <a:ext cx="8630311" cy="0"/>
          </a:xfrm>
          <a:prstGeom prst="line">
            <a:avLst/>
          </a:prstGeom>
          <a:noFill/>
          <a:ln w="12700">
            <a:solidFill>
              <a:srgbClr val="A5A6A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p>
            <a:endParaRPr lang="es-PE" dirty="0"/>
          </a:p>
        </p:txBody>
      </p:sp>
      <p:grpSp>
        <p:nvGrpSpPr>
          <p:cNvPr id="61" name="60 Grupo"/>
          <p:cNvGrpSpPr/>
          <p:nvPr/>
        </p:nvGrpSpPr>
        <p:grpSpPr>
          <a:xfrm>
            <a:off x="4790285" y="2170491"/>
            <a:ext cx="4027925" cy="524380"/>
            <a:chOff x="4867475" y="2515877"/>
            <a:chExt cx="4027925" cy="524380"/>
          </a:xfrm>
        </p:grpSpPr>
        <p:sp>
          <p:nvSpPr>
            <p:cNvPr id="62"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s-PE" altLang="es-PE" sz="800" dirty="0" smtClean="0"/>
                <a:t>MMoU</a:t>
              </a:r>
            </a:p>
            <a:p>
              <a:r>
                <a:rPr lang="es-PE" altLang="es-PE" sz="800" dirty="0"/>
                <a:t>Memorandos de entendimiento</a:t>
              </a:r>
            </a:p>
            <a:p>
              <a:endParaRPr lang="en-US" altLang="es-PE" sz="800" b="0" dirty="0"/>
            </a:p>
          </p:txBody>
        </p:sp>
        <p:sp>
          <p:nvSpPr>
            <p:cNvPr id="63" name="Oval 133"/>
            <p:cNvSpPr>
              <a:spLocks noChangeArrowheads="1"/>
            </p:cNvSpPr>
            <p:nvPr/>
          </p:nvSpPr>
          <p:spPr bwMode="auto">
            <a:xfrm>
              <a:off x="4867475" y="251587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64" name="Text Box 132"/>
            <p:cNvSpPr txBox="1">
              <a:spLocks noChangeArrowheads="1"/>
            </p:cNvSpPr>
            <p:nvPr/>
          </p:nvSpPr>
          <p:spPr bwMode="auto">
            <a:xfrm>
              <a:off x="7123621" y="2547814"/>
              <a:ext cx="1771779"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10° </a:t>
              </a:r>
              <a:endParaRPr lang="en-US" altLang="es-PE" sz="800" dirty="0"/>
            </a:p>
            <a:p>
              <a:r>
                <a:rPr lang="es-PE" altLang="es-PE" sz="800" b="0" dirty="0" smtClean="0"/>
                <a:t>Libertad para contratar seguros y reaseguros en el exterior</a:t>
              </a:r>
            </a:p>
            <a:p>
              <a:r>
                <a:rPr lang="es-PE" sz="800" dirty="0"/>
                <a:t>Ley N° 26702</a:t>
              </a:r>
              <a:endParaRPr lang="en-US" altLang="es-PE" sz="800" b="0" dirty="0"/>
            </a:p>
          </p:txBody>
        </p:sp>
        <p:sp>
          <p:nvSpPr>
            <p:cNvPr id="65" name="Oval 133"/>
            <p:cNvSpPr>
              <a:spLocks noChangeArrowheads="1"/>
            </p:cNvSpPr>
            <p:nvPr/>
          </p:nvSpPr>
          <p:spPr bwMode="auto">
            <a:xfrm>
              <a:off x="6958626" y="2537937"/>
              <a:ext cx="135267" cy="128406"/>
            </a:xfrm>
            <a:prstGeom prst="ellipse">
              <a:avLst/>
            </a:prstGeom>
            <a:solidFill>
              <a:srgbClr val="008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66" name="65 Grupo"/>
          <p:cNvGrpSpPr/>
          <p:nvPr/>
        </p:nvGrpSpPr>
        <p:grpSpPr>
          <a:xfrm>
            <a:off x="4790285" y="3243583"/>
            <a:ext cx="4027925" cy="401269"/>
            <a:chOff x="4867475" y="2515877"/>
            <a:chExt cx="4027925" cy="401269"/>
          </a:xfrm>
        </p:grpSpPr>
        <p:sp>
          <p:nvSpPr>
            <p:cNvPr id="67"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10° </a:t>
              </a:r>
              <a:endParaRPr lang="en-US" altLang="es-PE" sz="800" dirty="0"/>
            </a:p>
            <a:p>
              <a:r>
                <a:rPr lang="en-US" altLang="es-PE" sz="800" b="0" dirty="0" smtClean="0"/>
                <a:t>Evaluaciones</a:t>
              </a:r>
            </a:p>
            <a:p>
              <a:r>
                <a:rPr lang="es-PE" sz="800" dirty="0"/>
                <a:t>Resolución SBS N° 10440-2008</a:t>
              </a:r>
              <a:endParaRPr lang="en-US" altLang="es-PE" sz="800" b="0" dirty="0"/>
            </a:p>
          </p:txBody>
        </p:sp>
        <p:sp>
          <p:nvSpPr>
            <p:cNvPr id="68" name="Oval 133"/>
            <p:cNvSpPr>
              <a:spLocks noChangeArrowheads="1"/>
            </p:cNvSpPr>
            <p:nvPr/>
          </p:nvSpPr>
          <p:spPr bwMode="auto">
            <a:xfrm>
              <a:off x="4867475" y="2515877"/>
              <a:ext cx="135267" cy="128406"/>
            </a:xfrm>
            <a:prstGeom prst="ellipse">
              <a:avLst/>
            </a:prstGeom>
            <a:solidFill>
              <a:srgbClr val="0033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69" name="Text Box 132"/>
            <p:cNvSpPr txBox="1">
              <a:spLocks noChangeArrowheads="1"/>
            </p:cNvSpPr>
            <p:nvPr/>
          </p:nvSpPr>
          <p:spPr bwMode="auto">
            <a:xfrm>
              <a:off x="7123621" y="254781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smtClean="0"/>
                <a:t>Artículo 11° </a:t>
              </a:r>
              <a:endParaRPr lang="en-US" altLang="es-PE" sz="800" dirty="0"/>
            </a:p>
            <a:p>
              <a:r>
                <a:rPr lang="es-PE" altLang="es-PE" sz="800" b="0" dirty="0" smtClean="0"/>
                <a:t>Resolución de organización</a:t>
              </a:r>
            </a:p>
            <a:p>
              <a:r>
                <a:rPr lang="es-PE" sz="800" dirty="0"/>
                <a:t>Resolución SBS N° 10440-2008</a:t>
              </a:r>
              <a:endParaRPr lang="en-US" altLang="es-PE" sz="800" b="0" dirty="0"/>
            </a:p>
          </p:txBody>
        </p:sp>
        <p:sp>
          <p:nvSpPr>
            <p:cNvPr id="70" name="Oval 133"/>
            <p:cNvSpPr>
              <a:spLocks noChangeArrowheads="1"/>
            </p:cNvSpPr>
            <p:nvPr/>
          </p:nvSpPr>
          <p:spPr bwMode="auto">
            <a:xfrm>
              <a:off x="6958626" y="2537937"/>
              <a:ext cx="135267" cy="128406"/>
            </a:xfrm>
            <a:prstGeom prst="ellipse">
              <a:avLst/>
            </a:prstGeom>
            <a:solidFill>
              <a:srgbClr val="003399"/>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71" name="70 Grupo"/>
          <p:cNvGrpSpPr/>
          <p:nvPr/>
        </p:nvGrpSpPr>
        <p:grpSpPr>
          <a:xfrm>
            <a:off x="4790285" y="4106414"/>
            <a:ext cx="1936774" cy="379209"/>
            <a:chOff x="4867475" y="2515877"/>
            <a:chExt cx="1936774" cy="379209"/>
          </a:xfrm>
        </p:grpSpPr>
        <p:sp>
          <p:nvSpPr>
            <p:cNvPr id="72"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11° </a:t>
              </a:r>
            </a:p>
            <a:p>
              <a:r>
                <a:rPr lang="es-PE" altLang="es-PE" sz="800" b="0" dirty="0"/>
                <a:t>Resolución de organización</a:t>
              </a:r>
            </a:p>
            <a:p>
              <a:r>
                <a:rPr lang="es-PE" sz="800" dirty="0"/>
                <a:t>Resolución SBS N° 10440-2008</a:t>
              </a:r>
              <a:endParaRPr lang="en-US" altLang="es-PE" sz="800" b="0" dirty="0"/>
            </a:p>
          </p:txBody>
        </p:sp>
        <p:sp>
          <p:nvSpPr>
            <p:cNvPr id="73" name="Oval 133"/>
            <p:cNvSpPr>
              <a:spLocks noChangeArrowheads="1"/>
            </p:cNvSpPr>
            <p:nvPr/>
          </p:nvSpPr>
          <p:spPr bwMode="auto">
            <a:xfrm>
              <a:off x="4867475" y="2515877"/>
              <a:ext cx="135267" cy="128406"/>
            </a:xfrm>
            <a:prstGeom prst="ellipse">
              <a:avLst/>
            </a:prstGeom>
            <a:solidFill>
              <a:srgbClr val="7030A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76" name="75 Grupo"/>
          <p:cNvGrpSpPr/>
          <p:nvPr/>
        </p:nvGrpSpPr>
        <p:grpSpPr>
          <a:xfrm>
            <a:off x="4779660" y="5283002"/>
            <a:ext cx="1936774" cy="379209"/>
            <a:chOff x="4867475" y="2515877"/>
            <a:chExt cx="1936774" cy="379209"/>
          </a:xfrm>
        </p:grpSpPr>
        <p:sp>
          <p:nvSpPr>
            <p:cNvPr id="77"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11° </a:t>
              </a:r>
            </a:p>
            <a:p>
              <a:r>
                <a:rPr lang="es-PE" altLang="es-PE" sz="800" b="0" dirty="0"/>
                <a:t>Resolución de organización</a:t>
              </a:r>
            </a:p>
            <a:p>
              <a:r>
                <a:rPr lang="es-PE" sz="800" dirty="0"/>
                <a:t>Resolución SBS N° 10440-2008</a:t>
              </a:r>
              <a:endParaRPr lang="en-US" altLang="es-PE" sz="800" b="0" dirty="0"/>
            </a:p>
          </p:txBody>
        </p:sp>
        <p:sp>
          <p:nvSpPr>
            <p:cNvPr id="78" name="Oval 133"/>
            <p:cNvSpPr>
              <a:spLocks noChangeArrowheads="1"/>
            </p:cNvSpPr>
            <p:nvPr/>
          </p:nvSpPr>
          <p:spPr bwMode="auto">
            <a:xfrm>
              <a:off x="4867475" y="2515877"/>
              <a:ext cx="135267" cy="128406"/>
            </a:xfrm>
            <a:prstGeom prst="ellipse">
              <a:avLst/>
            </a:prstGeom>
            <a:solidFill>
              <a:srgbClr val="FF66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grpSp>
        <p:nvGrpSpPr>
          <p:cNvPr id="81" name="80 Grupo"/>
          <p:cNvGrpSpPr/>
          <p:nvPr/>
        </p:nvGrpSpPr>
        <p:grpSpPr>
          <a:xfrm>
            <a:off x="4751397" y="5978971"/>
            <a:ext cx="4027925" cy="524380"/>
            <a:chOff x="4867475" y="2515877"/>
            <a:chExt cx="4027925" cy="524380"/>
          </a:xfrm>
        </p:grpSpPr>
        <p:sp>
          <p:nvSpPr>
            <p:cNvPr id="82" name="Text Box 132"/>
            <p:cNvSpPr txBox="1">
              <a:spLocks noChangeArrowheads="1"/>
            </p:cNvSpPr>
            <p:nvPr/>
          </p:nvSpPr>
          <p:spPr bwMode="auto">
            <a:xfrm>
              <a:off x="5032470" y="2525754"/>
              <a:ext cx="1771779" cy="36933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12° </a:t>
              </a:r>
              <a:endParaRPr lang="en-US" altLang="es-PE" sz="800" dirty="0"/>
            </a:p>
            <a:p>
              <a:r>
                <a:rPr lang="en-US" altLang="es-PE" sz="800" b="0" dirty="0" smtClean="0"/>
                <a:t>Certificado de organización</a:t>
              </a:r>
            </a:p>
            <a:p>
              <a:r>
                <a:rPr lang="es-PE" sz="800" dirty="0"/>
                <a:t>Resolución SBS N° 10440-2008</a:t>
              </a:r>
              <a:endParaRPr lang="en-US" altLang="es-PE" sz="800" b="0" dirty="0"/>
            </a:p>
          </p:txBody>
        </p:sp>
        <p:sp>
          <p:nvSpPr>
            <p:cNvPr id="83" name="Oval 133"/>
            <p:cNvSpPr>
              <a:spLocks noChangeArrowheads="1"/>
            </p:cNvSpPr>
            <p:nvPr/>
          </p:nvSpPr>
          <p:spPr bwMode="auto">
            <a:xfrm>
              <a:off x="4867475" y="2515877"/>
              <a:ext cx="135267" cy="128406"/>
            </a:xfrm>
            <a:prstGeom prst="ellipse">
              <a:avLst/>
            </a:prstGeom>
            <a:solidFill>
              <a:srgbClr val="C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sp>
          <p:nvSpPr>
            <p:cNvPr id="84" name="Text Box 132"/>
            <p:cNvSpPr txBox="1">
              <a:spLocks noChangeArrowheads="1"/>
            </p:cNvSpPr>
            <p:nvPr/>
          </p:nvSpPr>
          <p:spPr bwMode="auto">
            <a:xfrm>
              <a:off x="7123621" y="2547814"/>
              <a:ext cx="1771779" cy="49244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defTabSz="901700">
                <a:defRPr sz="1200" b="1">
                  <a:solidFill>
                    <a:schemeClr val="tx1"/>
                  </a:solidFill>
                  <a:latin typeface="Arial" pitchFamily="34" charset="0"/>
                  <a:cs typeface="Arial" pitchFamily="34" charset="0"/>
                </a:defRPr>
              </a:lvl1pPr>
              <a:lvl2pPr marL="742950" indent="-285750" defTabSz="901700">
                <a:defRPr sz="1200" b="1">
                  <a:solidFill>
                    <a:schemeClr val="tx1"/>
                  </a:solidFill>
                  <a:latin typeface="Arial" pitchFamily="34" charset="0"/>
                  <a:cs typeface="Arial" pitchFamily="34" charset="0"/>
                </a:defRPr>
              </a:lvl2pPr>
              <a:lvl3pPr marL="1143000" indent="-228600" defTabSz="901700">
                <a:defRPr sz="1200" b="1">
                  <a:solidFill>
                    <a:schemeClr val="tx1"/>
                  </a:solidFill>
                  <a:latin typeface="Arial" pitchFamily="34" charset="0"/>
                  <a:cs typeface="Arial" pitchFamily="34" charset="0"/>
                </a:defRPr>
              </a:lvl3pPr>
              <a:lvl4pPr marL="1600200" indent="-228600" defTabSz="901700">
                <a:defRPr sz="1200" b="1">
                  <a:solidFill>
                    <a:schemeClr val="tx1"/>
                  </a:solidFill>
                  <a:latin typeface="Arial" pitchFamily="34" charset="0"/>
                  <a:cs typeface="Arial" pitchFamily="34" charset="0"/>
                </a:defRPr>
              </a:lvl4pPr>
              <a:lvl5pPr marL="2057400" indent="-228600" defTabSz="901700">
                <a:defRPr sz="1200" b="1">
                  <a:solidFill>
                    <a:schemeClr val="tx1"/>
                  </a:solidFill>
                  <a:latin typeface="Arial" pitchFamily="34" charset="0"/>
                  <a:cs typeface="Arial" pitchFamily="34" charset="0"/>
                </a:defRPr>
              </a:lvl5pPr>
              <a:lvl6pPr marL="25146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defTabSz="901700" eaLnBrk="0" fontAlgn="base" hangingPunct="0">
                <a:spcBef>
                  <a:spcPct val="0"/>
                </a:spcBef>
                <a:spcAft>
                  <a:spcPct val="0"/>
                </a:spcAft>
                <a:defRPr sz="1200" b="1">
                  <a:solidFill>
                    <a:schemeClr val="tx1"/>
                  </a:solidFill>
                  <a:latin typeface="Arial" pitchFamily="34" charset="0"/>
                  <a:cs typeface="Arial" pitchFamily="34" charset="0"/>
                </a:defRPr>
              </a:lvl9pPr>
            </a:lstStyle>
            <a:p>
              <a:r>
                <a:rPr lang="en-US" altLang="es-PE" sz="800" dirty="0"/>
                <a:t>Artículo </a:t>
              </a:r>
              <a:r>
                <a:rPr lang="en-US" altLang="es-PE" sz="800" dirty="0" smtClean="0"/>
                <a:t>23° </a:t>
              </a:r>
              <a:endParaRPr lang="en-US" altLang="es-PE" sz="800" dirty="0"/>
            </a:p>
            <a:p>
              <a:r>
                <a:rPr lang="es-PE" altLang="es-PE" sz="800" b="0" dirty="0" smtClean="0"/>
                <a:t>Certificado de autorización de organización</a:t>
              </a:r>
            </a:p>
            <a:p>
              <a:r>
                <a:rPr lang="es-PE" sz="800" dirty="0"/>
                <a:t>Resolución SBS N° 10440-2008</a:t>
              </a:r>
              <a:endParaRPr lang="en-US" altLang="es-PE" sz="800" b="0" dirty="0"/>
            </a:p>
          </p:txBody>
        </p:sp>
        <p:sp>
          <p:nvSpPr>
            <p:cNvPr id="85" name="Oval 133"/>
            <p:cNvSpPr>
              <a:spLocks noChangeArrowheads="1"/>
            </p:cNvSpPr>
            <p:nvPr/>
          </p:nvSpPr>
          <p:spPr bwMode="auto">
            <a:xfrm>
              <a:off x="6958626" y="2537937"/>
              <a:ext cx="135267" cy="128406"/>
            </a:xfrm>
            <a:prstGeom prst="ellipse">
              <a:avLst/>
            </a:prstGeom>
            <a:solidFill>
              <a:srgbClr val="C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37829" rIns="0" bIns="0" anchor="ctr"/>
            <a:lstStyle>
              <a:lvl1pPr>
                <a:defRPr sz="1200" b="1">
                  <a:solidFill>
                    <a:schemeClr val="tx1"/>
                  </a:solidFill>
                  <a:latin typeface="Arial" pitchFamily="34" charset="0"/>
                  <a:cs typeface="Arial" pitchFamily="34" charset="0"/>
                </a:defRPr>
              </a:lvl1pPr>
              <a:lvl2pPr marL="742950" indent="-285750">
                <a:defRPr sz="1200" b="1">
                  <a:solidFill>
                    <a:schemeClr val="tx1"/>
                  </a:solidFill>
                  <a:latin typeface="Arial" pitchFamily="34" charset="0"/>
                  <a:cs typeface="Arial" pitchFamily="34" charset="0"/>
                </a:defRPr>
              </a:lvl2pPr>
              <a:lvl3pPr marL="1143000" indent="-228600">
                <a:defRPr sz="1200" b="1">
                  <a:solidFill>
                    <a:schemeClr val="tx1"/>
                  </a:solidFill>
                  <a:latin typeface="Arial" pitchFamily="34" charset="0"/>
                  <a:cs typeface="Arial" pitchFamily="34" charset="0"/>
                </a:defRPr>
              </a:lvl3pPr>
              <a:lvl4pPr marL="1600200" indent="-228600">
                <a:defRPr sz="1200" b="1">
                  <a:solidFill>
                    <a:schemeClr val="tx1"/>
                  </a:solidFill>
                  <a:latin typeface="Arial" pitchFamily="34" charset="0"/>
                  <a:cs typeface="Arial" pitchFamily="34" charset="0"/>
                </a:defRPr>
              </a:lvl4pPr>
              <a:lvl5pPr marL="2057400" indent="-228600">
                <a:defRPr sz="12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200" b="1">
                  <a:solidFill>
                    <a:schemeClr val="tx1"/>
                  </a:solidFill>
                  <a:latin typeface="Arial" pitchFamily="34" charset="0"/>
                  <a:cs typeface="Arial" pitchFamily="34" charset="0"/>
                </a:defRPr>
              </a:lvl9pPr>
            </a:lstStyle>
            <a:p>
              <a:endParaRPr lang="en-US" altLang="es-PE" dirty="0"/>
            </a:p>
          </p:txBody>
        </p:sp>
      </p:grpSp>
      <p:sp>
        <p:nvSpPr>
          <p:cNvPr id="43" name="42 CuadroTexto"/>
          <p:cNvSpPr txBox="1"/>
          <p:nvPr/>
        </p:nvSpPr>
        <p:spPr>
          <a:xfrm>
            <a:off x="848177" y="1771070"/>
            <a:ext cx="3625933" cy="307777"/>
          </a:xfrm>
          <a:prstGeom prst="rect">
            <a:avLst/>
          </a:prstGeom>
          <a:noFill/>
        </p:spPr>
        <p:txBody>
          <a:bodyPr wrap="square" rtlCol="0">
            <a:spAutoFit/>
          </a:bodyPr>
          <a:lstStyle/>
          <a:p>
            <a:r>
              <a:rPr lang="es-PE" sz="1400" b="1" dirty="0" smtClean="0">
                <a:solidFill>
                  <a:schemeClr val="accent1">
                    <a:lumMod val="75000"/>
                  </a:schemeClr>
                </a:solidFill>
              </a:rPr>
              <a:t>Actividades Transfronterizas</a:t>
            </a:r>
            <a:endParaRPr lang="es-PE" sz="1400" b="1" dirty="0">
              <a:solidFill>
                <a:schemeClr val="accent1">
                  <a:lumMod val="75000"/>
                </a:schemeClr>
              </a:solidFill>
            </a:endParaRPr>
          </a:p>
        </p:txBody>
      </p:sp>
      <p:sp>
        <p:nvSpPr>
          <p:cNvPr id="44" name="43 CuadroTexto"/>
          <p:cNvSpPr txBox="1"/>
          <p:nvPr/>
        </p:nvSpPr>
        <p:spPr>
          <a:xfrm>
            <a:off x="848176" y="3000009"/>
            <a:ext cx="3625933" cy="307777"/>
          </a:xfrm>
          <a:prstGeom prst="rect">
            <a:avLst/>
          </a:prstGeom>
          <a:noFill/>
        </p:spPr>
        <p:txBody>
          <a:bodyPr wrap="square" rtlCol="0">
            <a:spAutoFit/>
          </a:bodyPr>
          <a:lstStyle/>
          <a:p>
            <a:r>
              <a:rPr lang="es-PE" sz="1400" b="1" dirty="0" smtClean="0">
                <a:solidFill>
                  <a:schemeClr val="accent1">
                    <a:lumMod val="75000"/>
                  </a:schemeClr>
                </a:solidFill>
              </a:rPr>
              <a:t>Obligación del Supervisor</a:t>
            </a:r>
            <a:endParaRPr lang="es-PE" sz="1400" b="1" dirty="0">
              <a:solidFill>
                <a:schemeClr val="accent1">
                  <a:lumMod val="75000"/>
                </a:schemeClr>
              </a:solidFill>
            </a:endParaRPr>
          </a:p>
        </p:txBody>
      </p:sp>
      <p:sp>
        <p:nvSpPr>
          <p:cNvPr id="45" name="44 CuadroTexto"/>
          <p:cNvSpPr txBox="1"/>
          <p:nvPr/>
        </p:nvSpPr>
        <p:spPr>
          <a:xfrm>
            <a:off x="848177" y="3855583"/>
            <a:ext cx="3625933" cy="307777"/>
          </a:xfrm>
          <a:prstGeom prst="rect">
            <a:avLst/>
          </a:prstGeom>
          <a:noFill/>
        </p:spPr>
        <p:txBody>
          <a:bodyPr wrap="square" rtlCol="0">
            <a:spAutoFit/>
          </a:bodyPr>
          <a:lstStyle/>
          <a:p>
            <a:r>
              <a:rPr lang="es-PE" sz="1400" b="1" dirty="0" smtClean="0">
                <a:solidFill>
                  <a:schemeClr val="accent1">
                    <a:lumMod val="75000"/>
                  </a:schemeClr>
                </a:solidFill>
              </a:rPr>
              <a:t>Obligación del Supervisor</a:t>
            </a:r>
            <a:endParaRPr lang="es-PE" sz="1400" b="1" dirty="0">
              <a:solidFill>
                <a:schemeClr val="accent1">
                  <a:lumMod val="75000"/>
                </a:schemeClr>
              </a:solidFill>
            </a:endParaRPr>
          </a:p>
        </p:txBody>
      </p:sp>
      <p:sp>
        <p:nvSpPr>
          <p:cNvPr id="46" name="45 CuadroTexto"/>
          <p:cNvSpPr txBox="1"/>
          <p:nvPr/>
        </p:nvSpPr>
        <p:spPr>
          <a:xfrm>
            <a:off x="848177" y="5104444"/>
            <a:ext cx="3625933" cy="307777"/>
          </a:xfrm>
          <a:prstGeom prst="rect">
            <a:avLst/>
          </a:prstGeom>
          <a:noFill/>
        </p:spPr>
        <p:txBody>
          <a:bodyPr wrap="square" rtlCol="0">
            <a:spAutoFit/>
          </a:bodyPr>
          <a:lstStyle/>
          <a:p>
            <a:r>
              <a:rPr lang="es-PE" sz="1400" b="1" dirty="0" smtClean="0">
                <a:solidFill>
                  <a:schemeClr val="accent1">
                    <a:lumMod val="75000"/>
                  </a:schemeClr>
                </a:solidFill>
              </a:rPr>
              <a:t>Obligación del Supervisor</a:t>
            </a:r>
            <a:endParaRPr lang="es-PE" sz="1400" b="1" dirty="0">
              <a:solidFill>
                <a:schemeClr val="accent1">
                  <a:lumMod val="75000"/>
                </a:schemeClr>
              </a:solidFill>
            </a:endParaRPr>
          </a:p>
        </p:txBody>
      </p:sp>
      <p:sp>
        <p:nvSpPr>
          <p:cNvPr id="47" name="46 CuadroTexto"/>
          <p:cNvSpPr txBox="1"/>
          <p:nvPr/>
        </p:nvSpPr>
        <p:spPr>
          <a:xfrm>
            <a:off x="848175" y="5830743"/>
            <a:ext cx="3625933" cy="307777"/>
          </a:xfrm>
          <a:prstGeom prst="rect">
            <a:avLst/>
          </a:prstGeom>
          <a:noFill/>
        </p:spPr>
        <p:txBody>
          <a:bodyPr wrap="square" rtlCol="0">
            <a:spAutoFit/>
          </a:bodyPr>
          <a:lstStyle/>
          <a:p>
            <a:r>
              <a:rPr lang="es-PE" sz="1400" b="1" dirty="0" smtClean="0">
                <a:solidFill>
                  <a:schemeClr val="accent1">
                    <a:lumMod val="75000"/>
                  </a:schemeClr>
                </a:solidFill>
              </a:rPr>
              <a:t>Obligación del Supervisor</a:t>
            </a:r>
            <a:endParaRPr lang="es-PE" sz="1400" b="1" dirty="0">
              <a:solidFill>
                <a:schemeClr val="accent1">
                  <a:lumMod val="75000"/>
                </a:schemeClr>
              </a:solidFill>
            </a:endParaRPr>
          </a:p>
        </p:txBody>
      </p:sp>
    </p:spTree>
    <p:extLst>
      <p:ext uri="{BB962C8B-B14F-4D97-AF65-F5344CB8AC3E}">
        <p14:creationId xmlns:p14="http://schemas.microsoft.com/office/powerpoint/2010/main" val="1074000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159712"/>
            <a:ext cx="8496944" cy="461665"/>
          </a:xfrm>
          <a:prstGeom prst="rect">
            <a:avLst/>
          </a:prstGeom>
        </p:spPr>
        <p:txBody>
          <a:bodyPr wrap="square">
            <a:spAutoFit/>
          </a:bodyPr>
          <a:lstStyle/>
          <a:p>
            <a:pPr lvl="0" algn="ctr"/>
            <a:r>
              <a:rPr lang="es-ES" sz="2400" b="1" dirty="0" smtClean="0">
                <a:solidFill>
                  <a:srgbClr val="0070C0"/>
                </a:solidFill>
                <a:latin typeface="Century Gothic" panose="020B0502020202020204" pitchFamily="34" charset="0"/>
              </a:rPr>
              <a:t>II. </a:t>
            </a:r>
            <a:r>
              <a:rPr lang="es-PE" sz="2400" b="1" dirty="0">
                <a:solidFill>
                  <a:srgbClr val="0070C0"/>
                </a:solidFill>
                <a:latin typeface="Century Gothic" panose="020B0502020202020204" pitchFamily="34" charset="0"/>
              </a:rPr>
              <a:t>Evolución del mercado asegurador peruano</a:t>
            </a:r>
          </a:p>
        </p:txBody>
      </p:sp>
    </p:spTree>
    <p:extLst>
      <p:ext uri="{BB962C8B-B14F-4D97-AF65-F5344CB8AC3E}">
        <p14:creationId xmlns:p14="http://schemas.microsoft.com/office/powerpoint/2010/main" val="36760494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13644</TotalTime>
  <Words>2661</Words>
  <Application>Microsoft Office PowerPoint</Application>
  <PresentationFormat>Presentación en pantalla (4:3)</PresentationFormat>
  <Paragraphs>400</Paragraphs>
  <Slides>31</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MS PGothic</vt:lpstr>
      <vt:lpstr>MS PGothic</vt:lpstr>
      <vt:lpstr>Arial</vt:lpstr>
      <vt:lpstr>Arial Narrow</vt:lpstr>
      <vt:lpstr>Calibri</vt:lpstr>
      <vt:lpstr>Century Gothic</vt:lpstr>
      <vt:lpstr>Credit Suisse Type Light</vt:lpstr>
      <vt:lpstr>Times New Roman</vt:lpstr>
      <vt:lpstr>Verdana</vt:lpstr>
      <vt:lpstr>Diseño predeterminado</vt:lpstr>
      <vt:lpstr>        Autorización de Compañías  Seminario Regional sobre Capacitación de Supervisores de Seguros de Latinoamérica IAIS - ASSAL</vt:lpstr>
      <vt:lpstr>Presentación de PowerPoint</vt:lpstr>
      <vt:lpstr>Presentación de PowerPoint</vt:lpstr>
      <vt:lpstr>PBS 4 - Autorización</vt:lpstr>
      <vt:lpstr>Presentación de PowerPoint</vt:lpstr>
      <vt:lpstr>Presentación de PowerPoint</vt:lpstr>
      <vt:lpstr>Presentación de PowerPoint</vt:lpstr>
      <vt:lpstr>Presentación de PowerPoint</vt:lpstr>
      <vt:lpstr>Presentación de PowerPoint</vt:lpstr>
      <vt:lpstr>Sobre la SBS</vt:lpstr>
      <vt:lpstr>Presentación de PowerPoint</vt:lpstr>
      <vt:lpstr>Presentación de PowerPoint</vt:lpstr>
      <vt:lpstr>Presentación de PowerPoint</vt:lpstr>
      <vt:lpstr>Presentación de PowerPoint</vt:lpstr>
      <vt:lpstr>Presentación de PowerPoint</vt:lpstr>
      <vt:lpstr>Proceso</vt:lpstr>
      <vt:lpstr>Presentación de PowerPoint</vt:lpstr>
      <vt:lpstr>Presentación de PowerPoint</vt:lpstr>
      <vt:lpstr> Autorización de Organización  Ley General N° 26702 (Titulo I Artículos 19° al 25°)  </vt:lpstr>
      <vt:lpstr>  Procedimiento: Autorización de Organización     </vt:lpstr>
      <vt:lpstr>Presentación de PowerPoint</vt:lpstr>
      <vt:lpstr>Presentación de PowerPoint</vt:lpstr>
      <vt:lpstr>Presentación de PowerPoint</vt:lpstr>
      <vt:lpstr>Presentación de PowerPoint</vt:lpstr>
      <vt:lpstr>Presentación de PowerPoint</vt:lpstr>
      <vt:lpstr> Autorización de Funcionamiento  Ley General N° 26702 (Titulo I Artículos 26° al 29°)  </vt:lpstr>
      <vt:lpstr>  Procedimiento: Autorización de Funcionamiento     </vt:lpstr>
      <vt:lpstr>Presentación de PowerPoint</vt:lpstr>
      <vt:lpstr>Presentación de PowerPoint</vt:lpstr>
      <vt:lpstr>Presentación de PowerPoint</vt:lpstr>
      <vt:lpstr>MUCHAS GRACIAS lgonzalez@sbs.gob.pe </vt:lpstr>
    </vt:vector>
  </TitlesOfParts>
  <Company>S.B.S.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CChumbiauca</dc:creator>
  <cp:lastModifiedBy>Lucy Medina</cp:lastModifiedBy>
  <cp:revision>819</cp:revision>
  <cp:lastPrinted>2014-11-17T14:59:33Z</cp:lastPrinted>
  <dcterms:created xsi:type="dcterms:W3CDTF">2008-02-14T16:54:23Z</dcterms:created>
  <dcterms:modified xsi:type="dcterms:W3CDTF">2014-11-17T15:05:59Z</dcterms:modified>
</cp:coreProperties>
</file>