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60" r:id="rId2"/>
    <p:sldId id="277" r:id="rId3"/>
    <p:sldId id="262" r:id="rId4"/>
    <p:sldId id="271" r:id="rId5"/>
    <p:sldId id="272" r:id="rId6"/>
    <p:sldId id="278" r:id="rId7"/>
    <p:sldId id="265" r:id="rId8"/>
    <p:sldId id="269" r:id="rId9"/>
    <p:sldId id="273" r:id="rId10"/>
    <p:sldId id="274" r:id="rId11"/>
    <p:sldId id="275" r:id="rId12"/>
    <p:sldId id="276" r:id="rId13"/>
    <p:sldId id="270" r:id="rId14"/>
    <p:sldId id="263" r:id="rId15"/>
    <p:sldId id="261" r:id="rId16"/>
    <p:sldId id="266" r:id="rId17"/>
    <p:sldId id="267" r:id="rId18"/>
    <p:sldId id="264" r:id="rId19"/>
    <p:sldId id="268" r:id="rId20"/>
    <p:sldId id="257" r:id="rId21"/>
    <p:sldId id="258" r:id="rId22"/>
    <p:sldId id="259" r:id="rId23"/>
    <p:sldId id="279" r:id="rId24"/>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0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67521" autoAdjust="0"/>
  </p:normalViewPr>
  <p:slideViewPr>
    <p:cSldViewPr>
      <p:cViewPr varScale="1">
        <p:scale>
          <a:sx n="113" d="100"/>
          <a:sy n="113" d="100"/>
        </p:scale>
        <p:origin x="2190" y="96"/>
      </p:cViewPr>
      <p:guideLst>
        <p:guide orient="horz" pos="2160"/>
        <p:guide pos="2880"/>
      </p:guideLst>
    </p:cSldViewPr>
  </p:slideViewPr>
  <p:notesTextViewPr>
    <p:cViewPr>
      <p:scale>
        <a:sx n="1" d="1"/>
        <a:sy n="1" d="1"/>
      </p:scale>
      <p:origin x="0" y="0"/>
    </p:cViewPr>
  </p:notesTextViewPr>
  <p:sorterViewPr>
    <p:cViewPr>
      <p:scale>
        <a:sx n="100" d="100"/>
        <a:sy n="100" d="100"/>
      </p:scale>
      <p:origin x="0" y="2659"/>
    </p:cViewPr>
  </p:sorterViewPr>
  <p:notesViewPr>
    <p:cSldViewPr>
      <p:cViewPr>
        <p:scale>
          <a:sx n="125" d="100"/>
          <a:sy n="125" d="100"/>
        </p:scale>
        <p:origin x="-2232" y="-60"/>
      </p:cViewPr>
      <p:guideLst>
        <p:guide orient="horz" pos="3127"/>
        <p:guide pos="20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790" cy="49667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3440" y="0"/>
            <a:ext cx="2887790" cy="496671"/>
          </a:xfrm>
          <a:prstGeom prst="rect">
            <a:avLst/>
          </a:prstGeom>
        </p:spPr>
        <p:txBody>
          <a:bodyPr vert="horz" lIns="91440" tIns="45720" rIns="91440" bIns="45720" rtlCol="0"/>
          <a:lstStyle>
            <a:lvl1pPr algn="r">
              <a:defRPr sz="1200"/>
            </a:lvl1pPr>
          </a:lstStyle>
          <a:p>
            <a:fld id="{5B555583-1CF5-4819-9460-611A85E7D897}" type="datetimeFigureOut">
              <a:rPr lang="en-US" smtClean="0"/>
              <a:t>11/17/2014</a:t>
            </a:fld>
            <a:endParaRPr lang="en-US"/>
          </a:p>
        </p:txBody>
      </p:sp>
      <p:sp>
        <p:nvSpPr>
          <p:cNvPr id="4" name="Footer Placeholder 3"/>
          <p:cNvSpPr>
            <a:spLocks noGrp="1"/>
          </p:cNvSpPr>
          <p:nvPr>
            <p:ph type="ftr" sz="quarter" idx="2"/>
          </p:nvPr>
        </p:nvSpPr>
        <p:spPr>
          <a:xfrm>
            <a:off x="0" y="9428272"/>
            <a:ext cx="2887790" cy="49667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3440" y="9428272"/>
            <a:ext cx="2887790" cy="496671"/>
          </a:xfrm>
          <a:prstGeom prst="rect">
            <a:avLst/>
          </a:prstGeom>
        </p:spPr>
        <p:txBody>
          <a:bodyPr vert="horz" lIns="91440" tIns="45720" rIns="91440" bIns="45720" rtlCol="0" anchor="b"/>
          <a:lstStyle>
            <a:lvl1pPr algn="r">
              <a:defRPr sz="1200"/>
            </a:lvl1pPr>
          </a:lstStyle>
          <a:p>
            <a:fld id="{31777FAB-6FDA-4A93-8254-248B9DE37A80}" type="slidenum">
              <a:rPr lang="en-US" smtClean="0"/>
              <a:t>‹Nº›</a:t>
            </a:fld>
            <a:endParaRPr lang="en-US"/>
          </a:p>
        </p:txBody>
      </p:sp>
    </p:spTree>
    <p:extLst>
      <p:ext uri="{BB962C8B-B14F-4D97-AF65-F5344CB8AC3E}">
        <p14:creationId xmlns:p14="http://schemas.microsoft.com/office/powerpoint/2010/main" val="2519322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3177" tIns="46589" rIns="93177" bIns="46589" rtlCol="0"/>
          <a:lstStyle>
            <a:lvl1pPr algn="r">
              <a:defRPr sz="1200"/>
            </a:lvl1pPr>
          </a:lstStyle>
          <a:p>
            <a:fld id="{8194686B-D876-429E-9828-47E3B20F9BF9}" type="datetimeFigureOut">
              <a:rPr lang="en-US" smtClean="0"/>
              <a:t>11/17/2014</a:t>
            </a:fld>
            <a:endParaRPr lang="en-US"/>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887186" cy="49633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4"/>
            <a:ext cx="2887186" cy="496332"/>
          </a:xfrm>
          <a:prstGeom prst="rect">
            <a:avLst/>
          </a:prstGeom>
        </p:spPr>
        <p:txBody>
          <a:bodyPr vert="horz" lIns="93177" tIns="46589" rIns="93177" bIns="46589" rtlCol="0" anchor="b"/>
          <a:lstStyle>
            <a:lvl1pPr algn="r">
              <a:defRPr sz="1200"/>
            </a:lvl1pPr>
          </a:lstStyle>
          <a:p>
            <a:fld id="{5139B866-E638-44B4-BB4D-061289E5F08A}" type="slidenum">
              <a:rPr lang="en-US" smtClean="0"/>
              <a:t>‹Nº›</a:t>
            </a:fld>
            <a:endParaRPr lang="en-US"/>
          </a:p>
        </p:txBody>
      </p:sp>
    </p:spTree>
    <p:extLst>
      <p:ext uri="{BB962C8B-B14F-4D97-AF65-F5344CB8AC3E}">
        <p14:creationId xmlns:p14="http://schemas.microsoft.com/office/powerpoint/2010/main" val="302900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39B866-E638-44B4-BB4D-061289E5F08A}" type="slidenum">
              <a:rPr lang="en-US" smtClean="0"/>
              <a:t>1</a:t>
            </a:fld>
            <a:endParaRPr lang="en-US"/>
          </a:p>
        </p:txBody>
      </p:sp>
    </p:spTree>
    <p:extLst>
      <p:ext uri="{BB962C8B-B14F-4D97-AF65-F5344CB8AC3E}">
        <p14:creationId xmlns:p14="http://schemas.microsoft.com/office/powerpoint/2010/main" val="32638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module takes us to some more advanced data.  This is information that is not so specific to the basic solvency profile of the industry or insurance market information.  In its initial population, it takes us to broader market indicators.</a:t>
            </a:r>
          </a:p>
          <a:p>
            <a:endParaRPr lang="en-US" dirty="0"/>
          </a:p>
          <a:p>
            <a:r>
              <a:rPr lang="en-US" dirty="0" smtClean="0"/>
              <a:t>As the indicators for the risk categories I previously talked about are developed, it is here that we will be sharing information.</a:t>
            </a:r>
          </a:p>
          <a:p>
            <a:endParaRPr lang="en-US" dirty="0"/>
          </a:p>
          <a:p>
            <a:r>
              <a:rPr lang="en-US" dirty="0" smtClean="0"/>
              <a:t>The expectation is that the data here will be updated on a fairly regular basis, at least annually, hopefully quarterly.  Maybe more often for those data points that are more volatile.</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10</a:t>
            </a:fld>
            <a:endParaRPr lang="en-US"/>
          </a:p>
        </p:txBody>
      </p:sp>
    </p:spTree>
    <p:extLst>
      <p:ext uri="{BB962C8B-B14F-4D97-AF65-F5344CB8AC3E}">
        <p14:creationId xmlns:p14="http://schemas.microsoft.com/office/powerpoint/2010/main" val="3563486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module will vary in its content from time to time.  At the outset, this will have some of the work of the US.  Published items of the NAIC.  Capital Markets Special Reports that provide some good information on the investment exposures of US insurers.  But also some snapshot information for each the insurance sectors on size and growth in the US.</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11</a:t>
            </a:fld>
            <a:endParaRPr lang="en-US"/>
          </a:p>
        </p:txBody>
      </p:sp>
    </p:spTree>
    <p:extLst>
      <p:ext uri="{BB962C8B-B14F-4D97-AF65-F5344CB8AC3E}">
        <p14:creationId xmlns:p14="http://schemas.microsoft.com/office/powerpoint/2010/main" val="2205805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fourth and final module is a space for sharing what is the most current thinking on the topic of </a:t>
            </a:r>
            <a:r>
              <a:rPr lang="en-US" dirty="0" err="1" smtClean="0"/>
              <a:t>macroprudential</a:t>
            </a:r>
            <a:r>
              <a:rPr lang="en-US" dirty="0" smtClean="0"/>
              <a:t> policy and surveillance.  Things like academic papers and more advanced research.</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12</a:t>
            </a:fld>
            <a:endParaRPr lang="en-US"/>
          </a:p>
        </p:txBody>
      </p:sp>
    </p:spTree>
    <p:extLst>
      <p:ext uri="{BB962C8B-B14F-4D97-AF65-F5344CB8AC3E}">
        <p14:creationId xmlns:p14="http://schemas.microsoft.com/office/powerpoint/2010/main" val="11480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39B866-E638-44B4-BB4D-061289E5F08A}" type="slidenum">
              <a:rPr lang="en-US" smtClean="0"/>
              <a:t>13</a:t>
            </a:fld>
            <a:endParaRPr lang="en-US"/>
          </a:p>
        </p:txBody>
      </p:sp>
    </p:spTree>
    <p:extLst>
      <p:ext uri="{BB962C8B-B14F-4D97-AF65-F5344CB8AC3E}">
        <p14:creationId xmlns:p14="http://schemas.microsoft.com/office/powerpoint/2010/main" val="202978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the US state regulatory</a:t>
            </a:r>
            <a:r>
              <a:rPr lang="en-US" baseline="0" dirty="0" smtClean="0"/>
              <a:t> system, there are a number of ways we focus on </a:t>
            </a:r>
            <a:r>
              <a:rPr lang="en-US" baseline="0" dirty="0" err="1" smtClean="0"/>
              <a:t>macroprudential</a:t>
            </a:r>
            <a:r>
              <a:rPr lang="en-US" baseline="0" dirty="0" smtClean="0"/>
              <a:t> issues.  </a:t>
            </a:r>
          </a:p>
          <a:p>
            <a:endParaRPr lang="en-US" dirty="0"/>
          </a:p>
          <a:p>
            <a:r>
              <a:rPr lang="en-US" baseline="0" dirty="0" smtClean="0"/>
              <a:t>While</a:t>
            </a:r>
            <a:r>
              <a:rPr lang="en-US" dirty="0" smtClean="0"/>
              <a:t> each individual state insurance department is responsible for this, there is support that we get from the NAIC. </a:t>
            </a:r>
            <a:r>
              <a:rPr lang="en-US" baseline="0" dirty="0" smtClean="0"/>
              <a:t> I would like to highlight two groups within the NAIC that provide support to state regulators.</a:t>
            </a:r>
          </a:p>
          <a:p>
            <a:endParaRPr lang="en-US" baseline="0" dirty="0" smtClean="0"/>
          </a:p>
          <a:p>
            <a:r>
              <a:rPr lang="en-US" baseline="0" dirty="0" smtClean="0"/>
              <a:t>The Capital Markets Bureau is based in the NAIC’s Capital Markets &amp; Investment Analysis Office in New York.  The Financial Regulatory Services Department is located in the NAIC’s Central Office in Kansas City.</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14</a:t>
            </a:fld>
            <a:endParaRPr lang="en-US"/>
          </a:p>
        </p:txBody>
      </p:sp>
    </p:spTree>
    <p:extLst>
      <p:ext uri="{BB962C8B-B14F-4D97-AF65-F5344CB8AC3E}">
        <p14:creationId xmlns:p14="http://schemas.microsoft.com/office/powerpoint/2010/main" val="252725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NAIC’s Capital Markets Bureau monitors developments and trends in the financial markets.  It has a number of ways to pass along potential concerns to state insurance regulators, all with the idea of making information easily available. </a:t>
            </a:r>
          </a:p>
          <a:p>
            <a:endParaRPr lang="en-US" dirty="0" smtClean="0"/>
          </a:p>
          <a:p>
            <a:pPr marL="171450" indent="-171450">
              <a:buFont typeface="Arial" panose="020B0604020202020204" pitchFamily="34" charset="0"/>
              <a:buChar char="•"/>
            </a:pPr>
            <a:r>
              <a:rPr lang="en-US" dirty="0" smtClean="0"/>
              <a:t>The daily newsletter</a:t>
            </a:r>
            <a:r>
              <a:rPr lang="en-US" baseline="0" dirty="0" smtClean="0"/>
              <a:t> is for regulators only.  It provides regulators with a brief summary of the top news headlines and the exposure within US insurance companies where appropriate.  </a:t>
            </a:r>
          </a:p>
          <a:p>
            <a:pPr marL="171450" indent="-171450">
              <a:buFont typeface="Arial" panose="020B0604020202020204" pitchFamily="34" charset="0"/>
              <a:buChar char="•"/>
            </a:pPr>
            <a:r>
              <a:rPr lang="en-US" baseline="0" dirty="0" smtClean="0"/>
              <a:t>Some issues are further highlighted in what we call a Hot Spot.  These are things that are not a major problem for the US insurance industry, but still are things regulators should pay attention to.</a:t>
            </a:r>
          </a:p>
          <a:p>
            <a:pPr marL="171450" indent="-171450">
              <a:buFont typeface="Arial" panose="020B0604020202020204" pitchFamily="34" charset="0"/>
              <a:buChar char="•"/>
            </a:pPr>
            <a:r>
              <a:rPr lang="en-US" dirty="0" smtClean="0"/>
              <a:t>Th</a:t>
            </a:r>
            <a:r>
              <a:rPr lang="en-US" baseline="0" dirty="0" smtClean="0"/>
              <a:t>e Bureau also holds conference calls on the quarterly basis, again for regulators only.  This gives the staff an opportunity to highlight analysis of trends, but also gives regulators a chance to ask questions and get clarifications, both about topics that were discussed as well as about any other topic of interest that has to do with investments.</a:t>
            </a:r>
          </a:p>
          <a:p>
            <a:pPr marL="171450" indent="-171450">
              <a:buFont typeface="Arial" panose="020B0604020202020204" pitchFamily="34" charset="0"/>
              <a:buChar char="•"/>
            </a:pPr>
            <a:r>
              <a:rPr lang="en-US" baseline="0" dirty="0" smtClean="0"/>
              <a:t>Regulators are also provided easy access to market data and different reports through a secure page on the NAIC’s website.  This is very much like the IAIS’s Knowledge Portal I described earlier.</a:t>
            </a:r>
          </a:p>
          <a:p>
            <a:pPr marL="171450" indent="-171450">
              <a:buFont typeface="Arial" panose="020B0604020202020204" pitchFamily="34" charset="0"/>
              <a:buChar char="•"/>
            </a:pPr>
            <a:r>
              <a:rPr lang="en-US" baseline="0" dirty="0" smtClean="0"/>
              <a:t>One of the regularly referenced tools for US insurance regulators are the Capital Markets Special Reports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15</a:t>
            </a:fld>
            <a:endParaRPr lang="en-US"/>
          </a:p>
        </p:txBody>
      </p:sp>
    </p:spTree>
    <p:extLst>
      <p:ext uri="{BB962C8B-B14F-4D97-AF65-F5344CB8AC3E}">
        <p14:creationId xmlns:p14="http://schemas.microsoft.com/office/powerpoint/2010/main" val="3112568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market conditions vary, the NAIC’s Capital Markets Bureau focuses on issues that may have an impact on insurers investment portfolios and may require regulatory attention.  In many instances, after analyzing the exposure within US insurance companies, they will report on their findings in Special Reports.  While available to the general public, these are targeted specifically to the concerns of insurance regulators.  Most recent, was a report on the growing</a:t>
            </a:r>
            <a:r>
              <a:rPr lang="en-US" dirty="0" smtClean="0"/>
              <a:t> market for Insurance Linked Securities and potential implications for Reinsures and the more traditional reinsurance market.</a:t>
            </a:r>
            <a:endParaRPr lang="en-US" baseline="0" dirty="0" smtClean="0"/>
          </a:p>
          <a:p>
            <a:endParaRPr lang="en-US" dirty="0"/>
          </a:p>
          <a:p>
            <a:r>
              <a:rPr lang="en-US" dirty="0"/>
              <a:t>In the past, the Capital Markets Bureau has done pieces on derivatives exposure, investments in a variety of different asset types, different portfolio strategies such as involvement in securities lending and repurchase agreements. Many </a:t>
            </a:r>
            <a:r>
              <a:rPr lang="en-US" baseline="0" dirty="0" smtClean="0"/>
              <a:t>times the result of their analysis is that there is not significant reason for concern, and that is just as important as raising alarm bells over more serious issues.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16</a:t>
            </a:fld>
            <a:endParaRPr lang="en-US"/>
          </a:p>
        </p:txBody>
      </p:sp>
    </p:spTree>
    <p:extLst>
      <p:ext uri="{BB962C8B-B14F-4D97-AF65-F5344CB8AC3E}">
        <p14:creationId xmlns:p14="http://schemas.microsoft.com/office/powerpoint/2010/main" val="172075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 General Accounting</a:t>
            </a:r>
            <a:r>
              <a:rPr lang="en-US" baseline="0" dirty="0" smtClean="0"/>
              <a:t> Office in 2013 completed a study and published a report analyzing </a:t>
            </a:r>
            <a:r>
              <a:rPr lang="en-US" sz="1200" dirty="0" smtClean="0"/>
              <a:t>Impacts of and Regulatory Response to the 2007-2009 Financial Crisis in the Insurance Markets.  The report noted that the US insurance industry fared</a:t>
            </a:r>
            <a:r>
              <a:rPr lang="en-US" sz="1200" baseline="0" dirty="0" smtClean="0"/>
              <a:t> relatively well through the financial crisis and the system of state based insurance regulation in the United States proved to be effective.</a:t>
            </a:r>
          </a:p>
          <a:p>
            <a:endParaRPr lang="en-US" sz="1200" baseline="0" dirty="0" smtClean="0"/>
          </a:p>
          <a:p>
            <a:r>
              <a:rPr lang="en-US" sz="1200" baseline="0" dirty="0" smtClean="0"/>
              <a:t>The report also noted on several occasions the usefulness of the Capital Markets Special Reports in focusing attention on potentially problematic situations before they become problems.  This is true not just on an industry wide basis, but also when US regulators are dealing with individual companies that they regulate.  In the risk-focused examination process, it is important to spend time and resources on those areas that can have a negative impact on solvency.</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17</a:t>
            </a:fld>
            <a:endParaRPr lang="en-US"/>
          </a:p>
        </p:txBody>
      </p:sp>
    </p:spTree>
    <p:extLst>
      <p:ext uri="{BB962C8B-B14F-4D97-AF65-F5344CB8AC3E}">
        <p14:creationId xmlns:p14="http://schemas.microsoft.com/office/powerpoint/2010/main" val="3079242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important regulator group that focuses on these broad issues at the NAIC is the Financial Analysis Working Group, or FAWG.  The FAWG process involves</a:t>
            </a:r>
            <a:r>
              <a:rPr lang="en-US" baseline="0" dirty="0" smtClean="0"/>
              <a:t> a team of analysts that monitors company financial performance. These efforts often result in the identification of macro-prudential issues that are researched and communicated to state insurance departments.</a:t>
            </a:r>
            <a:r>
              <a:rPr lang="en-US" baseline="0" dirty="0"/>
              <a:t> </a:t>
            </a:r>
            <a:r>
              <a:rPr lang="en-US" baseline="0" dirty="0" smtClean="0"/>
              <a:t>In addition, analysts from </a:t>
            </a:r>
            <a:r>
              <a:rPr lang="en-US" dirty="0" smtClean="0"/>
              <a:t>the NAIC’s Financial Regulatory Services </a:t>
            </a:r>
            <a:r>
              <a:rPr lang="en-US" baseline="0" dirty="0" smtClean="0"/>
              <a:t>monitor industry wide results for the property &amp; casualty, life and health insurance segments in the U.S. and produce semi-annual reports on the state of each industry segment for distribution to state insurance departments. Finally, FRS staff routinely perform ad hoc queries of various company financial information maintained in the NAIC Financial Data Repository (FDR) database to identify emerging risks and trends. Risks identified through these queries are communicated to state insurance departments to support their ongoing monitoring efforts. </a:t>
            </a:r>
          </a:p>
        </p:txBody>
      </p:sp>
      <p:sp>
        <p:nvSpPr>
          <p:cNvPr id="4" name="Slide Number Placeholder 3"/>
          <p:cNvSpPr>
            <a:spLocks noGrp="1"/>
          </p:cNvSpPr>
          <p:nvPr>
            <p:ph type="sldNum" sz="quarter" idx="10"/>
          </p:nvPr>
        </p:nvSpPr>
        <p:spPr/>
        <p:txBody>
          <a:bodyPr/>
          <a:lstStyle/>
          <a:p>
            <a:fld id="{5139B866-E638-44B4-BB4D-061289E5F08A}" type="slidenum">
              <a:rPr lang="en-US" smtClean="0"/>
              <a:t>18</a:t>
            </a:fld>
            <a:endParaRPr lang="en-US"/>
          </a:p>
        </p:txBody>
      </p:sp>
    </p:spTree>
    <p:extLst>
      <p:ext uri="{BB962C8B-B14F-4D97-AF65-F5344CB8AC3E}">
        <p14:creationId xmlns:p14="http://schemas.microsoft.com/office/powerpoint/2010/main" val="253164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macro-prudential i</a:t>
            </a:r>
            <a:r>
              <a:rPr lang="en-US" baseline="0" dirty="0" smtClean="0"/>
              <a:t>ssues are identified, the impact of these issues is considered in developing enhancements to the U.S. solvency monitoring framework. This includes modifications to risk-based capital charges, accounting and reporting requirements and suggested exam/analysis procedures. A couple of specific recent examples of enhancements to the U.S. solvency monitoring framework include the development of U.S. ORSA requirements and modifications to risk-focused surveillance practices. </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19</a:t>
            </a:fld>
            <a:endParaRPr lang="en-US"/>
          </a:p>
        </p:txBody>
      </p:sp>
    </p:spTree>
    <p:extLst>
      <p:ext uri="{BB962C8B-B14F-4D97-AF65-F5344CB8AC3E}">
        <p14:creationId xmlns:p14="http://schemas.microsoft.com/office/powerpoint/2010/main" val="3649034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paying attention to volatility in the general economy and marketplace has always been a component of insurance regulation, the importance of these issues as they are distinct for </a:t>
            </a:r>
            <a:r>
              <a:rPr lang="en-US" dirty="0" err="1" smtClean="0"/>
              <a:t>microprudential</a:t>
            </a:r>
            <a:r>
              <a:rPr lang="en-US" dirty="0" smtClean="0"/>
              <a:t> supervision has become an increasing part of the discussion.</a:t>
            </a:r>
          </a:p>
          <a:p>
            <a:endParaRPr lang="en-US" dirty="0"/>
          </a:p>
          <a:p>
            <a:r>
              <a:rPr lang="en-US" dirty="0" err="1" smtClean="0"/>
              <a:t>Microprudential</a:t>
            </a:r>
            <a:r>
              <a:rPr lang="en-US" dirty="0" smtClean="0"/>
              <a:t> supervision is the building of our policies and practices, as well as the recognition of potential vulnerabilities, from the ground up, focusing on the performance of our insurance entities.  </a:t>
            </a:r>
            <a:r>
              <a:rPr lang="en-US" dirty="0" err="1" smtClean="0"/>
              <a:t>Macroprudential</a:t>
            </a:r>
            <a:r>
              <a:rPr lang="en-US" dirty="0" smtClean="0"/>
              <a:t> surveillance and the development of policies from there recognize that the general economy and the marketplace as a whole can have a material, and potentially very negative, impact on even the best managed company.</a:t>
            </a:r>
          </a:p>
          <a:p>
            <a:endParaRPr lang="en-US" dirty="0"/>
          </a:p>
          <a:p>
            <a:r>
              <a:rPr lang="en-US" dirty="0" smtClean="0"/>
              <a:t>I also want to draw an importance distinction between </a:t>
            </a:r>
            <a:r>
              <a:rPr lang="en-US" dirty="0" err="1" smtClean="0"/>
              <a:t>macroprudential</a:t>
            </a:r>
            <a:r>
              <a:rPr lang="en-US" dirty="0" smtClean="0"/>
              <a:t> surveillance from a supervisory standpoint, from macroeconomic policies, which are clearly the purview of central banks and governments.</a:t>
            </a:r>
          </a:p>
          <a:p>
            <a:endParaRPr lang="en-US" dirty="0"/>
          </a:p>
          <a:p>
            <a:r>
              <a:rPr lang="en-US" dirty="0" smtClean="0"/>
              <a:t>Insurance Core Principle 24 lays out the responsibilities of insurance supervisors when it comes to </a:t>
            </a:r>
            <a:r>
              <a:rPr lang="en-US" dirty="0" err="1" smtClean="0"/>
              <a:t>macroprudential</a:t>
            </a:r>
            <a:r>
              <a:rPr lang="en-US" dirty="0" smtClean="0"/>
              <a:t> policy and surveillance.</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2</a:t>
            </a:fld>
            <a:endParaRPr lang="en-US"/>
          </a:p>
        </p:txBody>
      </p:sp>
    </p:spTree>
    <p:extLst>
      <p:ext uri="{BB962C8B-B14F-4D97-AF65-F5344CB8AC3E}">
        <p14:creationId xmlns:p14="http://schemas.microsoft.com/office/powerpoint/2010/main" val="3455593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ORSA requirements have been</a:t>
            </a:r>
            <a:r>
              <a:rPr lang="en-US" baseline="0" dirty="0" smtClean="0"/>
              <a:t> developed to be flexible</a:t>
            </a:r>
            <a:r>
              <a:rPr lang="en-US" dirty="0" smtClean="0"/>
              <a:t> enough to </a:t>
            </a:r>
            <a:r>
              <a:rPr lang="en-US" baseline="0" dirty="0" smtClean="0"/>
              <a:t>address macro-prudential issues that are relevant</a:t>
            </a:r>
            <a:r>
              <a:rPr lang="en-US" dirty="0" smtClean="0"/>
              <a:t> at that time</a:t>
            </a:r>
            <a:r>
              <a:rPr lang="en-US" baseline="0" dirty="0" smtClean="0"/>
              <a:t>. </a:t>
            </a:r>
            <a:r>
              <a:rPr lang="en-US" dirty="0" smtClean="0"/>
              <a:t>The NAIC’s ORSA requirements should allow regulators to</a:t>
            </a:r>
            <a:r>
              <a:rPr lang="en-US" baseline="0" dirty="0" smtClean="0"/>
              <a:t> get more access to information from insurers regarding how they manage their most significant solvency risks. They will help ensure that all U.S. insurers are required to maintain an effective risk management function. Those insurers that write more than $500 million in annual premium, or insurance groups that write more than $1 billion in annual premium, will be subject to ORSA reporting requirements. This reporting will provide regulators information on the most significant solvency risks that the insurer has identified, the insurer’s processes for identifying, monitoring and mitigating those risks and the insurer’s calculation of its economic capital requirements and prospective solvency position. </a:t>
            </a:r>
          </a:p>
          <a:p>
            <a:endParaRPr lang="en-US" baseline="0" dirty="0" smtClean="0"/>
          </a:p>
          <a:p>
            <a:r>
              <a:rPr lang="en-US" baseline="0" dirty="0" smtClean="0"/>
              <a:t>While much of this information will be company specific, regulators will be able to get an understanding of broader issues impacting the insurance industry by looking across the various ORSAs that are received. This information should allow regulators to customize their solvency monitoring of individual insurers, as well as identify broad issues that may need to be addressed at the industry-wide level. </a:t>
            </a:r>
            <a:endParaRPr lang="en-US" dirty="0"/>
          </a:p>
        </p:txBody>
      </p:sp>
      <p:sp>
        <p:nvSpPr>
          <p:cNvPr id="4" name="Slide Number Placeholder 3"/>
          <p:cNvSpPr>
            <a:spLocks noGrp="1"/>
          </p:cNvSpPr>
          <p:nvPr>
            <p:ph type="sldNum" sz="quarter" idx="10"/>
          </p:nvPr>
        </p:nvSpPr>
        <p:spPr/>
        <p:txBody>
          <a:bodyPr/>
          <a:lstStyle/>
          <a:p>
            <a:fld id="{D069C355-8BEB-4EAA-8860-22BFB303FFE7}"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488878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Guidance for regulator use in reviewing and utilizing ORSA reporting is continuing to be developed and refined. However, the primary focus</a:t>
            </a:r>
            <a:r>
              <a:rPr lang="en-US" baseline="0" dirty="0" smtClean="0"/>
              <a:t> will be on assessing a group’s Enterprise Risk Management processes through the use of a maturity model. Groups demonstrating more mature processes will be rewarded with more efficient examinations and monitoring processes. Companies with less mature, robust frameworks will be subject to greater regulator scrutiny and review. </a:t>
            </a:r>
          </a:p>
          <a:p>
            <a:endParaRPr lang="en-US" baseline="0" dirty="0" smtClean="0"/>
          </a:p>
          <a:p>
            <a:r>
              <a:rPr lang="en-US" baseline="0" dirty="0" smtClean="0"/>
              <a:t>Smaller insurers not subject to ORSA reporting requirements will not be exempt from a review of their ERM capabilities, but such a review will be customized based on the nature and extent of the risks the company is exposed to. </a:t>
            </a:r>
            <a:endParaRPr lang="en-US" dirty="0"/>
          </a:p>
        </p:txBody>
      </p:sp>
      <p:sp>
        <p:nvSpPr>
          <p:cNvPr id="4" name="Slide Number Placeholder 3"/>
          <p:cNvSpPr>
            <a:spLocks noGrp="1"/>
          </p:cNvSpPr>
          <p:nvPr>
            <p:ph type="sldNum" sz="quarter" idx="10"/>
          </p:nvPr>
        </p:nvSpPr>
        <p:spPr/>
        <p:txBody>
          <a:bodyPr/>
          <a:lstStyle/>
          <a:p>
            <a:fld id="{D069C355-8BEB-4EAA-8860-22BFB303FFE7}"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634935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Risk Focused Surveillance is the term we use to describe our company monitoring system in the U.S.  Some of the most recent changes that have been made to risk-focused surveillance in light of macro-prudential surveillance are listed on this slide:</a:t>
            </a:r>
            <a:endParaRPr lang="en-US" dirty="0" smtClean="0"/>
          </a:p>
          <a:p>
            <a:pPr marL="171450" indent="-171450">
              <a:buFont typeface="Arial" panose="020B0604020202020204" pitchFamily="34" charset="0"/>
              <a:buChar char="•"/>
            </a:pPr>
            <a:r>
              <a:rPr lang="en-US" dirty="0" smtClean="0"/>
              <a:t>Risk-focused</a:t>
            </a:r>
            <a:r>
              <a:rPr lang="en-US" baseline="0" dirty="0" smtClean="0"/>
              <a:t> surveillance n</a:t>
            </a:r>
            <a:r>
              <a:rPr lang="en-US" dirty="0" smtClean="0"/>
              <a:t>ow requires</a:t>
            </a:r>
            <a:r>
              <a:rPr lang="en-US" baseline="0" dirty="0" smtClean="0"/>
              <a:t> additional financial analysis at the group level, and communication of that analysis to impacted states. States are also conducting and participating in more supervisory colleges. Finally, U.S. regulators are starting on a project to obtain direct authority over Holding Company groups and the ability to apply financial reporting and capital requirements at the group level. </a:t>
            </a:r>
          </a:p>
          <a:p>
            <a:pPr marL="171450" indent="-171450">
              <a:buFont typeface="Arial" panose="020B0604020202020204" pitchFamily="34" charset="0"/>
              <a:buChar char="•"/>
            </a:pPr>
            <a:r>
              <a:rPr lang="en-US" baseline="0" dirty="0" smtClean="0"/>
              <a:t>There is an increased focus on emerging and prospective risks that will come through the review and consideration of ORSA information. However, even for companies that don’t provide ORSA reporting, the focus of our work is turning more to prospective risks that could threaten the future solvency of the company. This includes additional focus on development</a:t>
            </a:r>
            <a:r>
              <a:rPr lang="en-US" dirty="0" smtClean="0"/>
              <a:t> </a:t>
            </a:r>
            <a:r>
              <a:rPr lang="en-US" baseline="0" dirty="0" smtClean="0"/>
              <a:t>strategies, as opposed to simply historical performance.</a:t>
            </a:r>
          </a:p>
          <a:p>
            <a:pPr marL="171450" indent="-171450">
              <a:buFont typeface="Arial" panose="020B0604020202020204" pitchFamily="34" charset="0"/>
              <a:buChar char="•"/>
            </a:pPr>
            <a:r>
              <a:rPr lang="en-US" dirty="0" smtClean="0"/>
              <a:t>In addition to considering new and emerging risks, we are honing</a:t>
            </a:r>
            <a:r>
              <a:rPr lang="en-US" baseline="0" dirty="0" smtClean="0"/>
              <a:t> our focus on r</a:t>
            </a:r>
            <a:r>
              <a:rPr lang="en-US" dirty="0" smtClean="0"/>
              <a:t>isks known to have</a:t>
            </a:r>
            <a:r>
              <a:rPr lang="en-US" baseline="0" dirty="0" smtClean="0"/>
              <a:t> caused </a:t>
            </a:r>
            <a:r>
              <a:rPr lang="en-US" dirty="0" smtClean="0"/>
              <a:t>company failures</a:t>
            </a:r>
            <a:r>
              <a:rPr lang="en-US" baseline="0" dirty="0" smtClean="0"/>
              <a:t>. </a:t>
            </a:r>
          </a:p>
          <a:p>
            <a:pPr marL="171450" indent="-171450">
              <a:buFont typeface="Arial" panose="020B0604020202020204" pitchFamily="34" charset="0"/>
              <a:buChar char="•"/>
            </a:pPr>
            <a:r>
              <a:rPr lang="en-US" baseline="0" dirty="0" smtClean="0"/>
              <a:t>Another enhancement we are working on within our framework is in improving communication across functions, to ensure that the most critical risks facing insurers are being effectively monitored through both off-site analysis and on-site examination. The efforts are to emphasize</a:t>
            </a:r>
            <a:r>
              <a:rPr lang="en-US" dirty="0" smtClean="0"/>
              <a:t> </a:t>
            </a:r>
            <a:r>
              <a:rPr lang="en-US" baseline="0" dirty="0" smtClean="0"/>
              <a:t>the use of a consistent language in communicating about ongoing risks and to suggest specific procedures for follow-up and additional testing. </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22</a:t>
            </a:fld>
            <a:endParaRPr lang="en-US"/>
          </a:p>
        </p:txBody>
      </p:sp>
    </p:spTree>
    <p:extLst>
      <p:ext uri="{BB962C8B-B14F-4D97-AF65-F5344CB8AC3E}">
        <p14:creationId xmlns:p14="http://schemas.microsoft.com/office/powerpoint/2010/main" val="3415997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paying attention to economic and market conditions that could have an impact on the industry has always been an important aspect of insurance regulation, the still recent memories of the financial crisis has raised this to a new threshold.  We recognize the fundamental reality that sound management at the individual company level can be overrun by external pressures, and that the insurance industry and insurance entities are more and more interconnected with other financial institutions.  This makes them, unfortunately, vulnerable to macro issues.</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23</a:t>
            </a:fld>
            <a:endParaRPr lang="en-US"/>
          </a:p>
        </p:txBody>
      </p:sp>
    </p:spTree>
    <p:extLst>
      <p:ext uri="{BB962C8B-B14F-4D97-AF65-F5344CB8AC3E}">
        <p14:creationId xmlns:p14="http://schemas.microsoft.com/office/powerpoint/2010/main" val="322887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NAIC chairs the </a:t>
            </a:r>
            <a:r>
              <a:rPr lang="en-US" baseline="0" dirty="0" err="1" smtClean="0"/>
              <a:t>Macroprudential</a:t>
            </a:r>
            <a:r>
              <a:rPr lang="en-US" baseline="0" dirty="0" smtClean="0"/>
              <a:t> Policy and Surveillance Subcommittee of the International Association of Insurance Supervisors.  This </a:t>
            </a:r>
            <a:r>
              <a:rPr lang="en-US" baseline="0" dirty="0" err="1" smtClean="0"/>
              <a:t>subcommitee</a:t>
            </a:r>
            <a:r>
              <a:rPr lang="en-US" dirty="0" smtClean="0"/>
              <a:t>, which will become a working group next year after a merger with the Reinsurance </a:t>
            </a:r>
            <a:r>
              <a:rPr lang="en-US" dirty="0" err="1" smtClean="0"/>
              <a:t>subcommitee</a:t>
            </a:r>
            <a:r>
              <a:rPr lang="en-US" dirty="0" smtClean="0"/>
              <a:t>, reports to the Financial Stability Committee of the IAIS.</a:t>
            </a:r>
            <a:endParaRPr lang="en-US" baseline="0" dirty="0" smtClean="0"/>
          </a:p>
          <a:p>
            <a:endParaRPr lang="en-US" baseline="0" dirty="0" smtClean="0"/>
          </a:p>
          <a:p>
            <a:r>
              <a:rPr lang="en-US" baseline="0" dirty="0" smtClean="0"/>
              <a:t>In July</a:t>
            </a:r>
            <a:r>
              <a:rPr lang="en-US" dirty="0" smtClean="0"/>
              <a:t> of 2013</a:t>
            </a:r>
            <a:r>
              <a:rPr lang="en-US" baseline="0" dirty="0" smtClean="0"/>
              <a:t>, the subcommittee published a paper that describes the conceptual framework as it relates to insurance.</a:t>
            </a:r>
          </a:p>
          <a:p>
            <a:endParaRPr lang="en-US" baseline="0" dirty="0" smtClean="0"/>
          </a:p>
          <a:p>
            <a:r>
              <a:rPr lang="en-US" baseline="0" dirty="0" smtClean="0"/>
              <a:t>Since the paper was published, the subcommittee has forged ahead towards the  development of indicators and tools that will assist insurance supervisors around the world.  Two key steps are the development of the Risk Categories</a:t>
            </a:r>
            <a:r>
              <a:rPr lang="en-US" dirty="0" smtClean="0"/>
              <a:t> Working Document and the launching of the Knowledge Portal.</a:t>
            </a:r>
          </a:p>
          <a:p>
            <a:endParaRPr lang="en-US" dirty="0"/>
          </a:p>
          <a:p>
            <a:r>
              <a:rPr lang="en-US" dirty="0" smtClean="0"/>
              <a:t>Related to the Risk Categories, the </a:t>
            </a:r>
            <a:r>
              <a:rPr lang="en-US" dirty="0" err="1" smtClean="0"/>
              <a:t>Macroprudential</a:t>
            </a:r>
            <a:r>
              <a:rPr lang="en-US" dirty="0" smtClean="0"/>
              <a:t> group also has recently taken responsibility for the Key Insurance Risks Survey, or KIRT, and the Global Insurance </a:t>
            </a:r>
            <a:r>
              <a:rPr lang="en-US" dirty="0"/>
              <a:t>M</a:t>
            </a:r>
            <a:r>
              <a:rPr lang="en-US" dirty="0" smtClean="0"/>
              <a:t>arkets Report, or GIMAR.  Those will serve as valuable sources of information  in the ongoing work.</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3</a:t>
            </a:fld>
            <a:endParaRPr lang="en-US"/>
          </a:p>
        </p:txBody>
      </p:sp>
    </p:spTree>
    <p:extLst>
      <p:ext uri="{BB962C8B-B14F-4D97-AF65-F5344CB8AC3E}">
        <p14:creationId xmlns:p14="http://schemas.microsoft.com/office/powerpoint/2010/main" val="578104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back to the conceptual framework for </a:t>
            </a:r>
            <a:r>
              <a:rPr lang="en-US" dirty="0" err="1" smtClean="0"/>
              <a:t>macroprudential</a:t>
            </a:r>
            <a:r>
              <a:rPr lang="en-US" dirty="0" smtClean="0"/>
              <a:t>  surveillance, I’d like emphasize a couple specific paragraphs of the report that was published in 2013.</a:t>
            </a:r>
          </a:p>
          <a:p>
            <a:endParaRPr lang="en-US" dirty="0"/>
          </a:p>
          <a:p>
            <a:r>
              <a:rPr lang="en-US" dirty="0" smtClean="0"/>
              <a:t>The focus of </a:t>
            </a:r>
            <a:r>
              <a:rPr lang="en-US" dirty="0" err="1" smtClean="0"/>
              <a:t>macroprudential</a:t>
            </a:r>
            <a:r>
              <a:rPr lang="en-US" dirty="0" smtClean="0"/>
              <a:t> surveillance and, hence, policies is on system-wide issues.  While there are possible if not likely specific effects on individual institutions, the concern is how risks and shifts in the environment could negatively impact the industry as a whole or large sectors on the industry, either globally or regionally.</a:t>
            </a:r>
          </a:p>
          <a:p>
            <a:endParaRPr lang="en-US" dirty="0"/>
          </a:p>
          <a:p>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4</a:t>
            </a:fld>
            <a:endParaRPr lang="en-US"/>
          </a:p>
        </p:txBody>
      </p:sp>
    </p:spTree>
    <p:extLst>
      <p:ext uri="{BB962C8B-B14F-4D97-AF65-F5344CB8AC3E}">
        <p14:creationId xmlns:p14="http://schemas.microsoft.com/office/powerpoint/2010/main" val="82666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 is unavoidable overlap, </a:t>
            </a:r>
            <a:r>
              <a:rPr lang="en-US" dirty="0" err="1" smtClean="0"/>
              <a:t>macroprudential</a:t>
            </a:r>
            <a:r>
              <a:rPr lang="en-US" dirty="0" smtClean="0"/>
              <a:t> surveillance is distinct from </a:t>
            </a:r>
            <a:r>
              <a:rPr lang="en-US" dirty="0" err="1" smtClean="0"/>
              <a:t>microprudential</a:t>
            </a:r>
            <a:r>
              <a:rPr lang="en-US" dirty="0" smtClean="0"/>
              <a:t> supervision.  The latter focuses on the solvency of individual insurers; what are they doing or not doing within their company, that could create concerns about their ability to meet their obligations.  What we have learned though is that even well-run companies can be very heavily impacted by market forces that may be beyond their ability to manage.  The financial crisis was a good example.  Other examples are those that are broad based across the entire market.  These are “portfolio risks”.  When we focus exclusively on the individual companies one at a time, it may be possible to overlook either short or long term trends, especially those that do not have an immediate impact on the typical solvency measures.</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5</a:t>
            </a:fld>
            <a:endParaRPr lang="en-US"/>
          </a:p>
        </p:txBody>
      </p:sp>
    </p:spTree>
    <p:extLst>
      <p:ext uri="{BB962C8B-B14F-4D97-AF65-F5344CB8AC3E}">
        <p14:creationId xmlns:p14="http://schemas.microsoft.com/office/powerpoint/2010/main" val="67590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also important to make a distinction between </a:t>
            </a:r>
            <a:r>
              <a:rPr lang="en-US" dirty="0" err="1" smtClean="0"/>
              <a:t>macroprudential</a:t>
            </a:r>
            <a:r>
              <a:rPr lang="en-US" dirty="0" smtClean="0"/>
              <a:t> surveillance for insurance and macroeconomic policy.  There is no reason to duplicate the already very good work of central banks and international bodies like the IMF.  That would be a waste of resources.  The key is to focus on the added value.  As insurance supervisors there are specific things we should be focusing on that are different from the broad economic issues.  Alternatively, there is a specific slant or bias that we have in the way we look at the economic data as it may impact insurance products or insurance companies.</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6</a:t>
            </a:fld>
            <a:endParaRPr lang="en-US"/>
          </a:p>
        </p:txBody>
      </p:sp>
    </p:spTree>
    <p:extLst>
      <p:ext uri="{BB962C8B-B14F-4D97-AF65-F5344CB8AC3E}">
        <p14:creationId xmlns:p14="http://schemas.microsoft.com/office/powerpoint/2010/main" val="1803418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said, one of the products of the IAIS’s </a:t>
            </a:r>
            <a:r>
              <a:rPr lang="en-US" dirty="0" err="1" smtClean="0"/>
              <a:t>Macroprudential</a:t>
            </a:r>
            <a:r>
              <a:rPr lang="en-US" dirty="0" smtClean="0"/>
              <a:t> Subcommittee was the development of a working document that listed broad risk categories that could impact insurance.  Th</a:t>
            </a:r>
            <a:r>
              <a:rPr lang="en-US" baseline="0" dirty="0" smtClean="0"/>
              <a:t>e working document listed twenty one risk categories that it considered important.  Also included in the working document were brief descriptions of each risk category and examples of potential downside scenarios to illustrate the subcommittee’s intentions.</a:t>
            </a:r>
          </a:p>
          <a:p>
            <a:endParaRPr lang="en-US" baseline="0" dirty="0" smtClean="0"/>
          </a:p>
          <a:p>
            <a:r>
              <a:rPr lang="en-US" baseline="0" dirty="0" smtClean="0"/>
              <a:t>Although all of the risk categories on the list were considered important by the subcommittee, it did prioritize the risk categories into high, medium and low.  The distinctions focused on near term deliverability as well as the potential for risks escalating quickly as opposed to having a longer development period.</a:t>
            </a:r>
          </a:p>
          <a:p>
            <a:endParaRPr lang="en-US" baseline="0" dirty="0" smtClean="0"/>
          </a:p>
          <a:p>
            <a:r>
              <a:rPr lang="en-US" baseline="0" dirty="0" smtClean="0"/>
              <a:t>The next steps of the subcommittee are to consider and make recommendations for indicators and tools for insurance supervisors to monitor these risks on a global, regional and national level, using common definitions and data points.</a:t>
            </a:r>
          </a:p>
          <a:p>
            <a:endParaRPr lang="en-US" dirty="0"/>
          </a:p>
          <a:p>
            <a:r>
              <a:rPr lang="en-US" dirty="0" smtClean="0"/>
              <a:t>The idea of having common definitions and data points is an important aspect.  Level setting so that insurance supervisors globally are speaking from the same book will improve the dialogue and enhance all of our ability to </a:t>
            </a:r>
            <a:r>
              <a:rPr lang="en-US" dirty="0" err="1" smtClean="0"/>
              <a:t>coorperate</a:t>
            </a:r>
            <a:r>
              <a:rPr lang="en-US" dirty="0" smtClean="0"/>
              <a:t>.</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7</a:t>
            </a:fld>
            <a:endParaRPr lang="en-US"/>
          </a:p>
        </p:txBody>
      </p:sp>
    </p:spTree>
    <p:extLst>
      <p:ext uri="{BB962C8B-B14F-4D97-AF65-F5344CB8AC3E}">
        <p14:creationId xmlns:p14="http://schemas.microsoft.com/office/powerpoint/2010/main" val="256784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piece towards level setting that is just being launched at the end of this year is the Knowledge Portal.  This is a page on the IAIS website that is for insurance supervisors only.  It will be a way to share common information and be useful in building our understanding of </a:t>
            </a:r>
            <a:r>
              <a:rPr lang="en-US" dirty="0" err="1" smtClean="0"/>
              <a:t>macroprudential</a:t>
            </a:r>
            <a:r>
              <a:rPr lang="en-US" dirty="0" smtClean="0"/>
              <a:t> surveillance as well as the tools needed for policy development to deal with these issues.</a:t>
            </a:r>
          </a:p>
          <a:p>
            <a:endParaRPr lang="en-US" dirty="0"/>
          </a:p>
          <a:p>
            <a:r>
              <a:rPr lang="en-US" dirty="0" smtClean="0"/>
              <a:t>To start out with there are four modules to the portal.</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8</a:t>
            </a:fld>
            <a:endParaRPr lang="en-US"/>
          </a:p>
        </p:txBody>
      </p:sp>
    </p:spTree>
    <p:extLst>
      <p:ext uri="{BB962C8B-B14F-4D97-AF65-F5344CB8AC3E}">
        <p14:creationId xmlns:p14="http://schemas.microsoft.com/office/powerpoint/2010/main" val="3305630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module contains very basic data on the insurance industry generally.  Some key statistics.</a:t>
            </a:r>
            <a:endParaRPr lang="en-US" dirty="0"/>
          </a:p>
        </p:txBody>
      </p:sp>
      <p:sp>
        <p:nvSpPr>
          <p:cNvPr id="4" name="Slide Number Placeholder 3"/>
          <p:cNvSpPr>
            <a:spLocks noGrp="1"/>
          </p:cNvSpPr>
          <p:nvPr>
            <p:ph type="sldNum" sz="quarter" idx="10"/>
          </p:nvPr>
        </p:nvSpPr>
        <p:spPr/>
        <p:txBody>
          <a:bodyPr/>
          <a:lstStyle/>
          <a:p>
            <a:fld id="{5139B866-E638-44B4-BB4D-061289E5F08A}" type="slidenum">
              <a:rPr lang="en-US" smtClean="0"/>
              <a:t>9</a:t>
            </a:fld>
            <a:endParaRPr lang="en-US"/>
          </a:p>
        </p:txBody>
      </p:sp>
    </p:spTree>
    <p:extLst>
      <p:ext uri="{BB962C8B-B14F-4D97-AF65-F5344CB8AC3E}">
        <p14:creationId xmlns:p14="http://schemas.microsoft.com/office/powerpoint/2010/main" val="174837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44E98B-44D5-4D6B-92BC-8B3EE49A4FC4}"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165437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E47672-049C-43BE-AD6D-78CBCF56A3C3}"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334637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09538"/>
            <a:ext cx="2071687" cy="601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109538"/>
            <a:ext cx="6067425" cy="601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66E0BD-41EC-4CAF-9332-08BE3075A486}"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393862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C087D9-587E-4D92-9BB1-6A2C9EA8AE55}"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44796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89DE2A-FFD3-4C93-9A93-838F4EB856B8}"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190753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8ED9668-247C-484E-B667-5E26260DDAAB}"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151077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F23DE44-BEB4-4574-B36F-99E0BBFD2129}"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2218096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27288DF-6B53-47E1-8C5E-01A042DE9EE5}"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237697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9D3AAB-3694-4CD3-AA05-C1DED38D3A81}"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3953529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2924E5-A24F-440C-AD11-23079C07FE94}"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150577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fontAlgn="base">
              <a:spcBef>
                <a:spcPct val="0"/>
              </a:spcBef>
              <a:spcAft>
                <a:spcPct val="0"/>
              </a:spcAft>
              <a:defRPr/>
            </a:pPr>
            <a:endParaRPr lang="en-US" dirty="0">
              <a:solidFill>
                <a:srgbClr val="000000"/>
              </a:solidFill>
              <a:latin typeface="Arial"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83E21F-5AE4-4EFC-BE46-7B64D852106E}" type="slidenum">
              <a:rPr lang="en-US">
                <a:solidFill>
                  <a:srgbClr val="000000"/>
                </a:solidFill>
              </a:rPr>
              <a:pPr>
                <a:defRPr/>
              </a:pPr>
              <a:t>‹Nº›</a:t>
            </a:fld>
            <a:endParaRPr lang="en-US" dirty="0">
              <a:solidFill>
                <a:srgbClr val="000000"/>
              </a:solidFill>
            </a:endParaRPr>
          </a:p>
        </p:txBody>
      </p:sp>
    </p:spTree>
    <p:extLst>
      <p:ext uri="{BB962C8B-B14F-4D97-AF65-F5344CB8AC3E}">
        <p14:creationId xmlns:p14="http://schemas.microsoft.com/office/powerpoint/2010/main" val="329527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095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dirty="0">
              <a:solidFill>
                <a:srgbClr val="000000"/>
              </a:solidFill>
              <a:latin typeface="Arial" charset="0"/>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C248B5F4-AFAD-4C0A-B7C5-468ED7018E86}" type="slidenum">
              <a:rPr lang="en-US">
                <a:solidFill>
                  <a:srgbClr val="000000"/>
                </a:solidFill>
                <a:latin typeface="Arial" charset="0"/>
              </a:rPr>
              <a:pPr fontAlgn="base">
                <a:spcBef>
                  <a:spcPct val="0"/>
                </a:spcBef>
                <a:spcAft>
                  <a:spcPct val="0"/>
                </a:spcAft>
                <a:defRPr/>
              </a:pPr>
              <a:t>‹Nº›</a:t>
            </a:fld>
            <a:endParaRPr lang="en-US" dirty="0">
              <a:solidFill>
                <a:srgbClr val="000000"/>
              </a:solidFill>
              <a:latin typeface="Arial" charset="0"/>
            </a:endParaRPr>
          </a:p>
        </p:txBody>
      </p:sp>
      <p:sp>
        <p:nvSpPr>
          <p:cNvPr id="1031" name="AutoShape 7"/>
          <p:cNvSpPr>
            <a:spLocks noChangeArrowheads="1"/>
          </p:cNvSpPr>
          <p:nvPr/>
        </p:nvSpPr>
        <p:spPr bwMode="auto">
          <a:xfrm>
            <a:off x="1122363" y="6070600"/>
            <a:ext cx="547687" cy="444500"/>
          </a:xfrm>
          <a:prstGeom prst="flowChartAlternateProcess">
            <a:avLst/>
          </a:prstGeom>
          <a:solidFill>
            <a:srgbClr val="91B4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1032" name="AutoShape 8"/>
          <p:cNvSpPr>
            <a:spLocks noChangeArrowheads="1"/>
          </p:cNvSpPr>
          <p:nvPr/>
        </p:nvSpPr>
        <p:spPr bwMode="auto">
          <a:xfrm>
            <a:off x="1808163" y="6070600"/>
            <a:ext cx="547687" cy="444500"/>
          </a:xfrm>
          <a:prstGeom prst="flowChartAlternateProcess">
            <a:avLst/>
          </a:prstGeom>
          <a:solidFill>
            <a:srgbClr val="7DA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1033" name="AutoShape 9"/>
          <p:cNvSpPr>
            <a:spLocks noChangeArrowheads="1"/>
          </p:cNvSpPr>
          <p:nvPr/>
        </p:nvSpPr>
        <p:spPr bwMode="auto">
          <a:xfrm>
            <a:off x="2493963" y="6070600"/>
            <a:ext cx="6262687" cy="444500"/>
          </a:xfrm>
          <a:prstGeom prst="flowChartAlternateProcess">
            <a:avLst/>
          </a:prstGeom>
          <a:solidFill>
            <a:srgbClr val="69A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1034" name="AutoShape 10"/>
          <p:cNvSpPr>
            <a:spLocks noChangeArrowheads="1"/>
          </p:cNvSpPr>
          <p:nvPr/>
        </p:nvSpPr>
        <p:spPr bwMode="auto">
          <a:xfrm>
            <a:off x="457200" y="1066800"/>
            <a:ext cx="8305800" cy="152400"/>
          </a:xfrm>
          <a:prstGeom prst="flowChartAlternateProcess">
            <a:avLst/>
          </a:prstGeom>
          <a:solidFill>
            <a:srgbClr val="91B4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000000"/>
              </a:solidFill>
              <a:latin typeface="Arial" charset="0"/>
            </a:endParaRPr>
          </a:p>
        </p:txBody>
      </p:sp>
      <p:pic>
        <p:nvPicPr>
          <p:cNvPr id="11"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685" y="60706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5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3400" b="1">
          <a:solidFill>
            <a:schemeClr val="tx2"/>
          </a:solidFill>
          <a:latin typeface="+mj-lt"/>
          <a:ea typeface="+mj-ea"/>
          <a:cs typeface="+mj-cs"/>
        </a:defRPr>
      </a:lvl1pPr>
      <a:lvl2pPr algn="l" rtl="0" eaLnBrk="0" fontAlgn="base" hangingPunct="0">
        <a:spcBef>
          <a:spcPct val="0"/>
        </a:spcBef>
        <a:spcAft>
          <a:spcPct val="0"/>
        </a:spcAft>
        <a:defRPr sz="3400" b="1">
          <a:solidFill>
            <a:schemeClr val="tx2"/>
          </a:solidFill>
          <a:latin typeface="Verdana" pitchFamily="34" charset="0"/>
        </a:defRPr>
      </a:lvl2pPr>
      <a:lvl3pPr algn="l" rtl="0" eaLnBrk="0" fontAlgn="base" hangingPunct="0">
        <a:spcBef>
          <a:spcPct val="0"/>
        </a:spcBef>
        <a:spcAft>
          <a:spcPct val="0"/>
        </a:spcAft>
        <a:defRPr sz="3400" b="1">
          <a:solidFill>
            <a:schemeClr val="tx2"/>
          </a:solidFill>
          <a:latin typeface="Verdana" pitchFamily="34" charset="0"/>
        </a:defRPr>
      </a:lvl3pPr>
      <a:lvl4pPr algn="l" rtl="0" eaLnBrk="0" fontAlgn="base" hangingPunct="0">
        <a:spcBef>
          <a:spcPct val="0"/>
        </a:spcBef>
        <a:spcAft>
          <a:spcPct val="0"/>
        </a:spcAft>
        <a:defRPr sz="3400" b="1">
          <a:solidFill>
            <a:schemeClr val="tx2"/>
          </a:solidFill>
          <a:latin typeface="Verdana" pitchFamily="34" charset="0"/>
        </a:defRPr>
      </a:lvl4pPr>
      <a:lvl5pPr algn="l" rtl="0" eaLnBrk="0" fontAlgn="base" hangingPunct="0">
        <a:spcBef>
          <a:spcPct val="0"/>
        </a:spcBef>
        <a:spcAft>
          <a:spcPct val="0"/>
        </a:spcAft>
        <a:defRPr sz="3400" b="1">
          <a:solidFill>
            <a:schemeClr val="tx2"/>
          </a:solidFill>
          <a:latin typeface="Verdana" pitchFamily="34" charset="0"/>
        </a:defRPr>
      </a:lvl5pPr>
      <a:lvl6pPr marL="457200" algn="l" rtl="0" fontAlgn="base">
        <a:spcBef>
          <a:spcPct val="0"/>
        </a:spcBef>
        <a:spcAft>
          <a:spcPct val="0"/>
        </a:spcAft>
        <a:defRPr sz="3800" b="1">
          <a:solidFill>
            <a:schemeClr val="tx2"/>
          </a:solidFill>
          <a:latin typeface="Verdana" pitchFamily="34" charset="0"/>
        </a:defRPr>
      </a:lvl6pPr>
      <a:lvl7pPr marL="914400" algn="l" rtl="0" fontAlgn="base">
        <a:spcBef>
          <a:spcPct val="0"/>
        </a:spcBef>
        <a:spcAft>
          <a:spcPct val="0"/>
        </a:spcAft>
        <a:defRPr sz="3800" b="1">
          <a:solidFill>
            <a:schemeClr val="tx2"/>
          </a:solidFill>
          <a:latin typeface="Verdana" pitchFamily="34" charset="0"/>
        </a:defRPr>
      </a:lvl7pPr>
      <a:lvl8pPr marL="1371600" algn="l" rtl="0" fontAlgn="base">
        <a:spcBef>
          <a:spcPct val="0"/>
        </a:spcBef>
        <a:spcAft>
          <a:spcPct val="0"/>
        </a:spcAft>
        <a:defRPr sz="3800" b="1">
          <a:solidFill>
            <a:schemeClr val="tx2"/>
          </a:solidFill>
          <a:latin typeface="Verdana" pitchFamily="34" charset="0"/>
        </a:defRPr>
      </a:lvl8pPr>
      <a:lvl9pPr marL="1828800" algn="l" rtl="0" fontAlgn="base">
        <a:spcBef>
          <a:spcPct val="0"/>
        </a:spcBef>
        <a:spcAft>
          <a:spcPct val="0"/>
        </a:spcAft>
        <a:defRPr sz="3800" b="1">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Macroprudential</a:t>
            </a:r>
            <a:r>
              <a:rPr lang="en-US" dirty="0" smtClean="0"/>
              <a:t> Surveillance and Insurance Supervision</a:t>
            </a:r>
            <a:endParaRPr lang="en-US" dirty="0"/>
          </a:p>
        </p:txBody>
      </p:sp>
      <p:sp>
        <p:nvSpPr>
          <p:cNvPr id="3" name="Subtitle 2"/>
          <p:cNvSpPr>
            <a:spLocks noGrp="1"/>
          </p:cNvSpPr>
          <p:nvPr>
            <p:ph type="subTitle" idx="1"/>
          </p:nvPr>
        </p:nvSpPr>
        <p:spPr/>
        <p:txBody>
          <a:bodyPr/>
          <a:lstStyle/>
          <a:p>
            <a:r>
              <a:rPr lang="en-US" dirty="0" smtClean="0"/>
              <a:t>Commissioner Susan Donegan</a:t>
            </a:r>
          </a:p>
          <a:p>
            <a:r>
              <a:rPr lang="en-US" dirty="0" smtClean="0"/>
              <a:t>November 19, 2014</a:t>
            </a:r>
          </a:p>
          <a:p>
            <a:r>
              <a:rPr lang="en-US" sz="2000" dirty="0" smtClean="0"/>
              <a:t>Regional Training Seminar for Insurance Supervisors of Latin America</a:t>
            </a:r>
            <a:endParaRPr lang="en-US" sz="2000" dirty="0"/>
          </a:p>
        </p:txBody>
      </p:sp>
    </p:spTree>
    <p:extLst>
      <p:ext uri="{BB962C8B-B14F-4D97-AF65-F5344CB8AC3E}">
        <p14:creationId xmlns:p14="http://schemas.microsoft.com/office/powerpoint/2010/main" val="86209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4197349"/>
          </a:xfrm>
        </p:spPr>
        <p:txBody>
          <a:bodyPr/>
          <a:lstStyle/>
          <a:p>
            <a:pPr marL="0" indent="0">
              <a:buNone/>
            </a:pP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9164"/>
            <a:ext cx="8382000" cy="4258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631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825" y="1600201"/>
            <a:ext cx="8388350" cy="3921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3301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3759199"/>
          </a:xfrm>
        </p:spPr>
        <p:txBody>
          <a:bodyPr/>
          <a:lstStyle/>
          <a:p>
            <a:pPr marL="0" indent="0">
              <a:buNone/>
            </a:pP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98600"/>
            <a:ext cx="8305800" cy="421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023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MACROPRUDENTIAL SURVEILLANCE AND THE NAIC</a:t>
            </a:r>
            <a:endParaRPr lang="en-US" sz="28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6335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NAIC Tools and Support</a:t>
            </a:r>
            <a:endParaRPr lang="en-US" dirty="0"/>
          </a:p>
        </p:txBody>
      </p:sp>
      <p:sp>
        <p:nvSpPr>
          <p:cNvPr id="3" name="Content Placeholder 2"/>
          <p:cNvSpPr>
            <a:spLocks noGrp="1"/>
          </p:cNvSpPr>
          <p:nvPr>
            <p:ph idx="1"/>
          </p:nvPr>
        </p:nvSpPr>
        <p:spPr/>
        <p:txBody>
          <a:bodyPr/>
          <a:lstStyle/>
          <a:p>
            <a:r>
              <a:rPr lang="en-US" dirty="0" smtClean="0"/>
              <a:t>Capital Markets Bureau</a:t>
            </a:r>
          </a:p>
          <a:p>
            <a:r>
              <a:rPr lang="en-US" dirty="0" smtClean="0"/>
              <a:t>Financial Regulatory Services</a:t>
            </a:r>
            <a:endParaRPr lang="en-US" dirty="0"/>
          </a:p>
        </p:txBody>
      </p:sp>
    </p:spTree>
    <p:extLst>
      <p:ext uri="{BB962C8B-B14F-4D97-AF65-F5344CB8AC3E}">
        <p14:creationId xmlns:p14="http://schemas.microsoft.com/office/powerpoint/2010/main" val="133259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Markets Bureau</a:t>
            </a:r>
            <a:endParaRPr lang="en-US" dirty="0"/>
          </a:p>
        </p:txBody>
      </p:sp>
      <p:sp>
        <p:nvSpPr>
          <p:cNvPr id="3" name="Content Placeholder 2"/>
          <p:cNvSpPr>
            <a:spLocks noGrp="1"/>
          </p:cNvSpPr>
          <p:nvPr>
            <p:ph idx="1"/>
          </p:nvPr>
        </p:nvSpPr>
        <p:spPr/>
        <p:txBody>
          <a:bodyPr/>
          <a:lstStyle/>
          <a:p>
            <a:r>
              <a:rPr lang="en-US" dirty="0" smtClean="0"/>
              <a:t>Putting information readily in the hands of insurance regulators</a:t>
            </a:r>
          </a:p>
          <a:p>
            <a:pPr lvl="1"/>
            <a:r>
              <a:rPr lang="en-US" dirty="0" smtClean="0"/>
              <a:t>Capital Markets Daily Newsletter</a:t>
            </a:r>
          </a:p>
          <a:p>
            <a:pPr lvl="1"/>
            <a:r>
              <a:rPr lang="en-US" dirty="0" smtClean="0"/>
              <a:t>Hot Spots</a:t>
            </a:r>
          </a:p>
          <a:p>
            <a:pPr lvl="1"/>
            <a:r>
              <a:rPr lang="en-US" dirty="0" smtClean="0"/>
              <a:t>Capital Markets Conference Calls</a:t>
            </a:r>
          </a:p>
          <a:p>
            <a:pPr lvl="1"/>
            <a:r>
              <a:rPr lang="en-US" dirty="0" smtClean="0"/>
              <a:t>Investment Portal</a:t>
            </a:r>
          </a:p>
          <a:p>
            <a:pPr lvl="1"/>
            <a:r>
              <a:rPr lang="en-US" dirty="0" smtClean="0"/>
              <a:t>Special Reports</a:t>
            </a:r>
            <a:endParaRPr lang="en-US" dirty="0"/>
          </a:p>
        </p:txBody>
      </p:sp>
    </p:spTree>
    <p:extLst>
      <p:ext uri="{BB962C8B-B14F-4D97-AF65-F5344CB8AC3E}">
        <p14:creationId xmlns:p14="http://schemas.microsoft.com/office/powerpoint/2010/main" val="4116952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Markets Special Reports</a:t>
            </a:r>
            <a:endParaRPr lang="en-US" dirty="0"/>
          </a:p>
        </p:txBody>
      </p:sp>
      <p:sp>
        <p:nvSpPr>
          <p:cNvPr id="3" name="Content Placeholder 2"/>
          <p:cNvSpPr>
            <a:spLocks noGrp="1"/>
          </p:cNvSpPr>
          <p:nvPr>
            <p:ph idx="1"/>
          </p:nvPr>
        </p:nvSpPr>
        <p:spPr>
          <a:xfrm>
            <a:off x="457200" y="1600201"/>
            <a:ext cx="8229600" cy="4260849"/>
          </a:xfrm>
        </p:spPr>
        <p:txBody>
          <a:bodyPr/>
          <a:lstStyle/>
          <a:p>
            <a:pPr marL="0" indent="0">
              <a:buNone/>
            </a:pP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83058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0301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GAO Report (2013)</a:t>
            </a:r>
            <a:endParaRPr lang="en-US" dirty="0"/>
          </a:p>
        </p:txBody>
      </p:sp>
      <p:sp>
        <p:nvSpPr>
          <p:cNvPr id="3" name="Content Placeholder 2"/>
          <p:cNvSpPr>
            <a:spLocks noGrp="1"/>
          </p:cNvSpPr>
          <p:nvPr>
            <p:ph idx="1"/>
          </p:nvPr>
        </p:nvSpPr>
        <p:spPr/>
        <p:txBody>
          <a:bodyPr/>
          <a:lstStyle/>
          <a:p>
            <a:pPr marL="0" indent="0">
              <a:buNone/>
            </a:pPr>
            <a:r>
              <a:rPr lang="en-US" sz="2000" dirty="0" smtClean="0"/>
              <a:t>“NAIC </a:t>
            </a:r>
            <a:r>
              <a:rPr lang="en-US" sz="2000" dirty="0"/>
              <a:t>also expanded its Capital Markets Bureau activities during the crisis to help analyze information on the insurance industry’s investments, such as exposure to potential market volatility, said NAIC officials. </a:t>
            </a:r>
          </a:p>
          <a:p>
            <a:pPr marL="0" indent="0">
              <a:buNone/>
            </a:pPr>
            <a:endParaRPr lang="en-US" sz="2000" dirty="0"/>
          </a:p>
          <a:p>
            <a:pPr marL="0" indent="0">
              <a:buNone/>
            </a:pPr>
            <a:r>
              <a:rPr lang="en-US" sz="2000" dirty="0"/>
              <a:t>For example, one state said that the report on the effects of the European debt crisis on U.S. insurers was useful and another state said the reports on securities lending helped focus their dialogue with domiciled insurers about their risk management practices</a:t>
            </a:r>
            <a:r>
              <a:rPr lang="en-US" sz="2000" dirty="0" smtClean="0"/>
              <a:t>.”</a:t>
            </a:r>
            <a:endParaRPr lang="en-US" sz="2000" dirty="0"/>
          </a:p>
        </p:txBody>
      </p:sp>
    </p:spTree>
    <p:extLst>
      <p:ext uri="{BB962C8B-B14F-4D97-AF65-F5344CB8AC3E}">
        <p14:creationId xmlns:p14="http://schemas.microsoft.com/office/powerpoint/2010/main" val="235204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Financial Regulatory Services</a:t>
            </a:r>
            <a:endParaRPr lang="en-US" sz="3200" dirty="0"/>
          </a:p>
        </p:txBody>
      </p:sp>
      <p:sp>
        <p:nvSpPr>
          <p:cNvPr id="3" name="Content Placeholder 2"/>
          <p:cNvSpPr>
            <a:spLocks noGrp="1"/>
          </p:cNvSpPr>
          <p:nvPr>
            <p:ph idx="1"/>
          </p:nvPr>
        </p:nvSpPr>
        <p:spPr/>
        <p:txBody>
          <a:bodyPr/>
          <a:lstStyle/>
          <a:p>
            <a:r>
              <a:rPr lang="en-US" dirty="0" smtClean="0"/>
              <a:t>Supports state insurance departments in solvency monitoring efforts and initiatives</a:t>
            </a:r>
          </a:p>
          <a:p>
            <a:r>
              <a:rPr lang="en-US" dirty="0" smtClean="0"/>
              <a:t>Macro-prudential efforts include:</a:t>
            </a:r>
          </a:p>
          <a:p>
            <a:pPr lvl="1"/>
            <a:r>
              <a:rPr lang="en-US" dirty="0" smtClean="0"/>
              <a:t>Identification, research and communication of emerging issues through FAWG process</a:t>
            </a:r>
          </a:p>
          <a:p>
            <a:pPr lvl="1"/>
            <a:r>
              <a:rPr lang="en-US" dirty="0" smtClean="0"/>
              <a:t>Semi-annual monitoring and reporting on industry financial results</a:t>
            </a:r>
          </a:p>
          <a:p>
            <a:pPr lvl="1"/>
            <a:r>
              <a:rPr lang="en-US" dirty="0" smtClean="0"/>
              <a:t>Ad hoc queries of FDR database to identify emerging risks and trends</a:t>
            </a:r>
            <a:endParaRPr lang="en-US" dirty="0"/>
          </a:p>
        </p:txBody>
      </p:sp>
    </p:spTree>
    <p:extLst>
      <p:ext uri="{BB962C8B-B14F-4D97-AF65-F5344CB8AC3E}">
        <p14:creationId xmlns:p14="http://schemas.microsoft.com/office/powerpoint/2010/main" val="120919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Enhancements</a:t>
            </a:r>
            <a:endParaRPr lang="en-US" dirty="0"/>
          </a:p>
        </p:txBody>
      </p:sp>
      <p:sp>
        <p:nvSpPr>
          <p:cNvPr id="3" name="Content Placeholder 2"/>
          <p:cNvSpPr>
            <a:spLocks noGrp="1"/>
          </p:cNvSpPr>
          <p:nvPr>
            <p:ph idx="1"/>
          </p:nvPr>
        </p:nvSpPr>
        <p:spPr/>
        <p:txBody>
          <a:bodyPr/>
          <a:lstStyle/>
          <a:p>
            <a:r>
              <a:rPr lang="en-US" dirty="0" smtClean="0"/>
              <a:t>Macro-prudential surveillance results in ongoing enhancements to the U.S. solvency monitoring framework </a:t>
            </a:r>
          </a:p>
          <a:p>
            <a:pPr lvl="1"/>
            <a:r>
              <a:rPr lang="en-US" dirty="0" smtClean="0"/>
              <a:t>RBC, Accounting &amp; Reporting, Exam Procedures, etc.</a:t>
            </a:r>
          </a:p>
          <a:p>
            <a:r>
              <a:rPr lang="en-US" dirty="0" smtClean="0"/>
              <a:t>Specific recent examples include:</a:t>
            </a:r>
          </a:p>
          <a:p>
            <a:pPr lvl="1"/>
            <a:r>
              <a:rPr lang="en-US" dirty="0" smtClean="0"/>
              <a:t>ORSA Requirements</a:t>
            </a:r>
          </a:p>
          <a:p>
            <a:pPr lvl="1"/>
            <a:r>
              <a:rPr lang="en-US" dirty="0" smtClean="0"/>
              <a:t>Risk Focused Surveillance</a:t>
            </a:r>
            <a:endParaRPr lang="en-US" dirty="0"/>
          </a:p>
        </p:txBody>
      </p:sp>
    </p:spTree>
    <p:extLst>
      <p:ext uri="{BB962C8B-B14F-4D97-AF65-F5344CB8AC3E}">
        <p14:creationId xmlns:p14="http://schemas.microsoft.com/office/powerpoint/2010/main" val="183837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Core Principle 24</a:t>
            </a:r>
            <a:endParaRPr lang="en-US" dirty="0"/>
          </a:p>
        </p:txBody>
      </p:sp>
      <p:sp>
        <p:nvSpPr>
          <p:cNvPr id="3" name="Content Placeholder 2"/>
          <p:cNvSpPr>
            <a:spLocks noGrp="1"/>
          </p:cNvSpPr>
          <p:nvPr>
            <p:ph idx="1"/>
          </p:nvPr>
        </p:nvSpPr>
        <p:spPr>
          <a:xfrm>
            <a:off x="457200" y="1600201"/>
            <a:ext cx="8229600" cy="4038600"/>
          </a:xfrm>
        </p:spPr>
        <p:txBody>
          <a:bodyPr/>
          <a:lstStyle/>
          <a:p>
            <a:pPr marL="0" indent="0">
              <a:buNone/>
            </a:pPr>
            <a:r>
              <a:rPr lang="en-US" dirty="0"/>
              <a:t>The supervisor identifies, monitors and analyzes market and financial developments and other environmental factors that may impact insurers and insurance markets and uses this information in the supervision of individual insurers. Such tasks should, where appropriate, </a:t>
            </a:r>
            <a:r>
              <a:rPr lang="en-US" dirty="0" smtClean="0"/>
              <a:t>utilize </a:t>
            </a:r>
            <a:r>
              <a:rPr lang="en-US" dirty="0"/>
              <a:t>information from, and insights gained by, other national authorities.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26367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ORSA Requirements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Risk </a:t>
            </a:r>
            <a:r>
              <a:rPr lang="en-US" dirty="0"/>
              <a:t>Management and </a:t>
            </a:r>
            <a:r>
              <a:rPr lang="en-US" dirty="0" smtClean="0"/>
              <a:t>Own Risk &amp; Solvency Assessment Model Act</a:t>
            </a:r>
            <a:endParaRPr lang="en-US" dirty="0"/>
          </a:p>
          <a:p>
            <a:pPr lvl="1" indent="-342900">
              <a:defRPr/>
            </a:pPr>
            <a:r>
              <a:rPr lang="en-US" dirty="0" smtClean="0"/>
              <a:t>Requires all </a:t>
            </a:r>
            <a:r>
              <a:rPr lang="en-US" dirty="0"/>
              <a:t>insurers </a:t>
            </a:r>
            <a:r>
              <a:rPr lang="en-US" dirty="0" smtClean="0"/>
              <a:t>to </a:t>
            </a:r>
            <a:r>
              <a:rPr lang="en-US" dirty="0"/>
              <a:t>maintain a risk management function</a:t>
            </a:r>
          </a:p>
          <a:p>
            <a:pPr lvl="1" indent="-342900">
              <a:defRPr/>
            </a:pPr>
            <a:r>
              <a:rPr lang="en-US" dirty="0"/>
              <a:t>Large insurers must perform an ORSA and report results annually to regulators</a:t>
            </a:r>
          </a:p>
          <a:p>
            <a:pPr lvl="2" indent="-342900">
              <a:defRPr/>
            </a:pPr>
            <a:r>
              <a:rPr lang="en-US" dirty="0"/>
              <a:t>Section 1 – Risk Management Framework</a:t>
            </a:r>
          </a:p>
          <a:p>
            <a:pPr lvl="2" indent="-342900">
              <a:defRPr/>
            </a:pPr>
            <a:r>
              <a:rPr lang="en-US" dirty="0"/>
              <a:t>Section 2 – Assessment of Risk Exposures</a:t>
            </a:r>
          </a:p>
          <a:p>
            <a:pPr lvl="2" indent="-342900">
              <a:defRPr/>
            </a:pPr>
            <a:r>
              <a:rPr lang="en-US" dirty="0"/>
              <a:t>Section 3 – Group Risk Capital and Prospective Solvency </a:t>
            </a:r>
            <a:r>
              <a:rPr lang="en-US" dirty="0" smtClean="0"/>
              <a:t>Assessment</a:t>
            </a:r>
          </a:p>
          <a:p>
            <a:pPr lvl="1" indent="-342900">
              <a:defRPr/>
            </a:pPr>
            <a:r>
              <a:rPr lang="en-US" dirty="0" smtClean="0"/>
              <a:t>Effective 1/1/2015</a:t>
            </a:r>
            <a:endParaRPr lang="en-US" dirty="0"/>
          </a:p>
        </p:txBody>
      </p:sp>
    </p:spTree>
    <p:extLst>
      <p:ext uri="{BB962C8B-B14F-4D97-AF65-F5344CB8AC3E}">
        <p14:creationId xmlns:p14="http://schemas.microsoft.com/office/powerpoint/2010/main" val="2672482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a:t>
            </a:r>
            <a:r>
              <a:rPr lang="en-US" dirty="0" smtClean="0"/>
              <a:t>ORSA Requirements</a:t>
            </a:r>
            <a:endParaRPr lang="en-US" dirty="0"/>
          </a:p>
        </p:txBody>
      </p:sp>
      <p:sp>
        <p:nvSpPr>
          <p:cNvPr id="3" name="Content Placeholder 2"/>
          <p:cNvSpPr>
            <a:spLocks noGrp="1"/>
          </p:cNvSpPr>
          <p:nvPr>
            <p:ph idx="1"/>
          </p:nvPr>
        </p:nvSpPr>
        <p:spPr/>
        <p:txBody>
          <a:bodyPr/>
          <a:lstStyle/>
          <a:p>
            <a:r>
              <a:rPr lang="en-US" dirty="0" smtClean="0"/>
              <a:t>Guidance for regulatory use in reviewing and assessing ORSA under development</a:t>
            </a:r>
          </a:p>
          <a:p>
            <a:pPr lvl="1"/>
            <a:r>
              <a:rPr lang="en-US" dirty="0" smtClean="0"/>
              <a:t>Plan to incorporate review and assessment into existing Financial Analysis and Financial Examination processes</a:t>
            </a:r>
          </a:p>
          <a:p>
            <a:pPr lvl="1"/>
            <a:r>
              <a:rPr lang="en-US" dirty="0" smtClean="0"/>
              <a:t>Information provided in ORSA summary report should assist in streamlining risk-focused monitoring processes</a:t>
            </a:r>
          </a:p>
          <a:p>
            <a:pPr lvl="1"/>
            <a:r>
              <a:rPr lang="en-US" dirty="0" smtClean="0"/>
              <a:t>Small insurers expected to implement risk management concepts</a:t>
            </a:r>
            <a:endParaRPr lang="en-US" dirty="0"/>
          </a:p>
        </p:txBody>
      </p:sp>
    </p:spTree>
    <p:extLst>
      <p:ext uri="{BB962C8B-B14F-4D97-AF65-F5344CB8AC3E}">
        <p14:creationId xmlns:p14="http://schemas.microsoft.com/office/powerpoint/2010/main" val="3306522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Focused Surveillance</a:t>
            </a:r>
            <a:endParaRPr lang="en-US" dirty="0"/>
          </a:p>
        </p:txBody>
      </p:sp>
      <p:sp>
        <p:nvSpPr>
          <p:cNvPr id="3" name="Content Placeholder 2"/>
          <p:cNvSpPr>
            <a:spLocks noGrp="1"/>
          </p:cNvSpPr>
          <p:nvPr>
            <p:ph idx="1"/>
          </p:nvPr>
        </p:nvSpPr>
        <p:spPr/>
        <p:txBody>
          <a:bodyPr/>
          <a:lstStyle/>
          <a:p>
            <a:r>
              <a:rPr lang="en-US" dirty="0" smtClean="0"/>
              <a:t>Ongoing enhancements include:</a:t>
            </a:r>
          </a:p>
          <a:p>
            <a:pPr lvl="1"/>
            <a:r>
              <a:rPr lang="en-US" dirty="0" smtClean="0"/>
              <a:t>Increased focus on holding company/group issues </a:t>
            </a:r>
          </a:p>
          <a:p>
            <a:pPr lvl="1"/>
            <a:r>
              <a:rPr lang="en-US" dirty="0" smtClean="0"/>
              <a:t>Increased focus on emerging &amp; prospective risks</a:t>
            </a:r>
          </a:p>
          <a:p>
            <a:pPr lvl="1"/>
            <a:r>
              <a:rPr lang="en-US" dirty="0" smtClean="0"/>
              <a:t>Increased focus on risks known to cause company failures</a:t>
            </a:r>
          </a:p>
          <a:p>
            <a:pPr lvl="1"/>
            <a:r>
              <a:rPr lang="en-US" dirty="0" smtClean="0"/>
              <a:t>Improved communication between functions (analysis &amp; examination) and states</a:t>
            </a:r>
          </a:p>
          <a:p>
            <a:pPr lvl="1"/>
            <a:endParaRPr lang="en-US" dirty="0"/>
          </a:p>
        </p:txBody>
      </p:sp>
    </p:spTree>
    <p:extLst>
      <p:ext uri="{BB962C8B-B14F-4D97-AF65-F5344CB8AC3E}">
        <p14:creationId xmlns:p14="http://schemas.microsoft.com/office/powerpoint/2010/main" val="422808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5931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Macroprudential</a:t>
            </a:r>
            <a:r>
              <a:rPr lang="en-US" sz="2400" dirty="0" smtClean="0"/>
              <a:t> Policy and Surveillance Subcommittee</a:t>
            </a:r>
            <a:endParaRPr lang="en-US" sz="2400" dirty="0"/>
          </a:p>
        </p:txBody>
      </p:sp>
      <p:sp>
        <p:nvSpPr>
          <p:cNvPr id="3" name="Content Placeholder 2"/>
          <p:cNvSpPr>
            <a:spLocks noGrp="1"/>
          </p:cNvSpPr>
          <p:nvPr>
            <p:ph idx="1"/>
          </p:nvPr>
        </p:nvSpPr>
        <p:spPr/>
        <p:txBody>
          <a:bodyPr/>
          <a:lstStyle/>
          <a:p>
            <a:r>
              <a:rPr lang="en-US" sz="2400" dirty="0" smtClean="0"/>
              <a:t>Published “</a:t>
            </a:r>
            <a:r>
              <a:rPr lang="en-US" sz="2400" dirty="0" err="1" smtClean="0"/>
              <a:t>Macroprudential</a:t>
            </a:r>
            <a:r>
              <a:rPr lang="en-US" sz="2400" dirty="0"/>
              <a:t> </a:t>
            </a:r>
            <a:r>
              <a:rPr lang="en-US" sz="2400" dirty="0" smtClean="0"/>
              <a:t>Policy and Surveillance in Insurance” (July 2013)</a:t>
            </a:r>
          </a:p>
          <a:p>
            <a:r>
              <a:rPr lang="en-US" sz="2400" dirty="0" smtClean="0"/>
              <a:t>Risk Categories Working Document</a:t>
            </a:r>
          </a:p>
          <a:p>
            <a:r>
              <a:rPr lang="en-US" sz="2400" dirty="0" err="1" smtClean="0"/>
              <a:t>Macroprudential</a:t>
            </a:r>
            <a:r>
              <a:rPr lang="en-US" sz="2400" dirty="0" smtClean="0"/>
              <a:t> Knowledge Portal</a:t>
            </a:r>
          </a:p>
          <a:p>
            <a:pPr lvl="1"/>
            <a:r>
              <a:rPr lang="en-US" dirty="0" smtClean="0"/>
              <a:t>Indicators and Tools</a:t>
            </a:r>
          </a:p>
          <a:p>
            <a:r>
              <a:rPr lang="en-US" sz="2400" dirty="0" smtClean="0"/>
              <a:t>Key Insurance Risk Trends (KIRT) Survey</a:t>
            </a:r>
          </a:p>
          <a:p>
            <a:r>
              <a:rPr lang="en-US" sz="2400" dirty="0" smtClean="0"/>
              <a:t>Global Insurance Markets Report (GIMAR)</a:t>
            </a:r>
          </a:p>
          <a:p>
            <a:r>
              <a:rPr lang="en-US" sz="2400" dirty="0" smtClean="0"/>
              <a:t>Merger with Reinsurance and Other Forms of Risk Transfer Subcommittee</a:t>
            </a:r>
            <a:endParaRPr lang="en-US" sz="2400" dirty="0"/>
          </a:p>
          <a:p>
            <a:pPr marL="0" indent="0">
              <a:buNone/>
            </a:pPr>
            <a:endParaRPr lang="en-US" dirty="0"/>
          </a:p>
        </p:txBody>
      </p:sp>
    </p:spTree>
    <p:extLst>
      <p:ext uri="{BB962C8B-B14F-4D97-AF65-F5344CB8AC3E}">
        <p14:creationId xmlns:p14="http://schemas.microsoft.com/office/powerpoint/2010/main" val="422737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Macroprudential</a:t>
            </a:r>
            <a:r>
              <a:rPr lang="en-US" sz="2400" dirty="0" smtClean="0"/>
              <a:t> </a:t>
            </a:r>
            <a:r>
              <a:rPr lang="en-US" sz="2400" dirty="0"/>
              <a:t>Policy and Surveillance </a:t>
            </a:r>
            <a:r>
              <a:rPr lang="en-US" sz="2400" dirty="0" smtClean="0"/>
              <a:t>in Insurance</a:t>
            </a:r>
            <a:endParaRPr lang="en-US" sz="2400" dirty="0"/>
          </a:p>
        </p:txBody>
      </p:sp>
      <p:sp>
        <p:nvSpPr>
          <p:cNvPr id="3" name="Content Placeholder 2"/>
          <p:cNvSpPr>
            <a:spLocks noGrp="1"/>
          </p:cNvSpPr>
          <p:nvPr>
            <p:ph idx="1"/>
          </p:nvPr>
        </p:nvSpPr>
        <p:spPr>
          <a:xfrm>
            <a:off x="457200" y="1600201"/>
            <a:ext cx="8229600" cy="4419600"/>
          </a:xfrm>
        </p:spPr>
        <p:txBody>
          <a:bodyPr/>
          <a:lstStyle/>
          <a:p>
            <a:pPr marL="0" indent="0">
              <a:buNone/>
            </a:pPr>
            <a:r>
              <a:rPr lang="en-US" sz="1600" b="1" dirty="0" smtClean="0"/>
              <a:t>The </a:t>
            </a:r>
            <a:r>
              <a:rPr lang="en-US" sz="1600" b="1" dirty="0"/>
              <a:t>primary objective of MPS is to limit or mitigate systemic risks with the goal of maintaining financial stability and </a:t>
            </a:r>
            <a:r>
              <a:rPr lang="en-US" sz="1600" b="1" dirty="0" smtClean="0"/>
              <a:t>minimizing </a:t>
            </a:r>
            <a:r>
              <a:rPr lang="en-US" sz="1600" b="1" dirty="0"/>
              <a:t>the incidence and impact of disruptions in the provision of key financial products and services that can have adverse consequences for the real economy and broader implications for economic growth. </a:t>
            </a:r>
            <a:r>
              <a:rPr lang="en-US" sz="1600" dirty="0" err="1"/>
              <a:t>Macroprudential</a:t>
            </a:r>
            <a:r>
              <a:rPr lang="en-US" sz="1600" dirty="0"/>
              <a:t> surveillance is predicated on: (</a:t>
            </a:r>
            <a:r>
              <a:rPr lang="en-US" sz="1600" dirty="0" err="1"/>
              <a:t>i</a:t>
            </a:r>
            <a:r>
              <a:rPr lang="en-US" sz="1600" dirty="0"/>
              <a:t>) the assessment of system-wide vulnerabilities and the accurate identification of threats arising from the build-up and unwinding of financial imbalances; (ii) shared exposures to macro-financial shocks; and (iii) possible contagion or spillover effects from individual institutions and markets due to direct or indirect connectedness. The findings from surveillance efforts support </a:t>
            </a:r>
            <a:r>
              <a:rPr lang="en-US" sz="1600" dirty="0" err="1"/>
              <a:t>macroprudential</a:t>
            </a:r>
            <a:r>
              <a:rPr lang="en-US" sz="1600" dirty="0"/>
              <a:t> policy, which includes measures to counter increases in potential systemic risks using existing </a:t>
            </a:r>
            <a:r>
              <a:rPr lang="en-US" sz="1600" dirty="0" err="1"/>
              <a:t>microprudential</a:t>
            </a:r>
            <a:r>
              <a:rPr lang="en-US" sz="1600" dirty="0"/>
              <a:t> tools or instruments designed specifically to mitigate systemic risk. </a:t>
            </a:r>
          </a:p>
          <a:p>
            <a:pPr marL="0" indent="0">
              <a:buNone/>
            </a:pPr>
            <a:endParaRPr lang="en-US" sz="1600" dirty="0"/>
          </a:p>
        </p:txBody>
      </p:sp>
    </p:spTree>
    <p:extLst>
      <p:ext uri="{BB962C8B-B14F-4D97-AF65-F5344CB8AC3E}">
        <p14:creationId xmlns:p14="http://schemas.microsoft.com/office/powerpoint/2010/main" val="91565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Macroprudential</a:t>
            </a:r>
            <a:r>
              <a:rPr lang="en-US" sz="2400" dirty="0"/>
              <a:t> Policy and Surveillance in Insurance</a:t>
            </a:r>
          </a:p>
        </p:txBody>
      </p:sp>
      <p:sp>
        <p:nvSpPr>
          <p:cNvPr id="3" name="Content Placeholder 2"/>
          <p:cNvSpPr>
            <a:spLocks noGrp="1"/>
          </p:cNvSpPr>
          <p:nvPr>
            <p:ph idx="1"/>
          </p:nvPr>
        </p:nvSpPr>
        <p:spPr/>
        <p:txBody>
          <a:bodyPr/>
          <a:lstStyle/>
          <a:p>
            <a:pPr marL="0" indent="0">
              <a:buNone/>
            </a:pPr>
            <a:r>
              <a:rPr lang="en-US" sz="1600" b="1" dirty="0" smtClean="0"/>
              <a:t>In </a:t>
            </a:r>
            <a:r>
              <a:rPr lang="en-US" sz="1600" b="1" dirty="0"/>
              <a:t>contrast to </a:t>
            </a:r>
            <a:r>
              <a:rPr lang="en-US" sz="1600" b="1" dirty="0" err="1"/>
              <a:t>microprudential</a:t>
            </a:r>
            <a:r>
              <a:rPr lang="en-US" sz="1600" b="1" dirty="0"/>
              <a:t> supervision, which is concerned with the viability of individual institutions, MPS takes a market-wide perspective (“portfolio risk”) with a view </a:t>
            </a:r>
            <a:r>
              <a:rPr lang="en-US" sz="1600" b="1" dirty="0" smtClean="0"/>
              <a:t>to </a:t>
            </a:r>
            <a:r>
              <a:rPr lang="en-US" sz="1600" b="1" dirty="0"/>
              <a:t>maintaining financial </a:t>
            </a:r>
            <a:r>
              <a:rPr lang="en-US" sz="1600" b="1" dirty="0" smtClean="0"/>
              <a:t>stability</a:t>
            </a:r>
            <a:r>
              <a:rPr lang="en-US" sz="1600" dirty="0" smtClean="0"/>
              <a:t>.  Its </a:t>
            </a:r>
            <a:r>
              <a:rPr lang="en-US" sz="1600" dirty="0"/>
              <a:t>successful implementation depends on the quality of surveillance activities and analytical tools, strength of supervisory measures and institutions, and effectiveness of policy instruments (including the persuasiveness of recommendations). </a:t>
            </a:r>
          </a:p>
          <a:p>
            <a:pPr marL="0" indent="0">
              <a:buNone/>
            </a:pPr>
            <a:endParaRPr lang="en-US" sz="1600" dirty="0"/>
          </a:p>
        </p:txBody>
      </p:sp>
    </p:spTree>
    <p:extLst>
      <p:ext uri="{BB962C8B-B14F-4D97-AF65-F5344CB8AC3E}">
        <p14:creationId xmlns:p14="http://schemas.microsoft.com/office/powerpoint/2010/main" val="39459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Macroprudential</a:t>
            </a:r>
            <a:r>
              <a:rPr lang="en-US" sz="2400" dirty="0"/>
              <a:t> Policy and Surveillance in Insurance</a:t>
            </a:r>
          </a:p>
        </p:txBody>
      </p:sp>
      <p:sp>
        <p:nvSpPr>
          <p:cNvPr id="3" name="Content Placeholder 2"/>
          <p:cNvSpPr>
            <a:spLocks noGrp="1"/>
          </p:cNvSpPr>
          <p:nvPr>
            <p:ph idx="1"/>
          </p:nvPr>
        </p:nvSpPr>
        <p:spPr/>
        <p:txBody>
          <a:bodyPr/>
          <a:lstStyle/>
          <a:p>
            <a:pPr marL="0" indent="0">
              <a:buNone/>
            </a:pPr>
            <a:r>
              <a:rPr lang="en-US" sz="1600" b="1" dirty="0" smtClean="0"/>
              <a:t>Clear </a:t>
            </a:r>
            <a:r>
              <a:rPr lang="en-US" sz="1600" b="1" dirty="0"/>
              <a:t>differences between insurance and banking demonstrate, however, that insurance supervisors must have a lead role at the </a:t>
            </a:r>
            <a:r>
              <a:rPr lang="en-US" sz="1600" b="1" dirty="0" err="1"/>
              <a:t>macroprudential</a:t>
            </a:r>
            <a:r>
              <a:rPr lang="en-US" sz="1600" b="1" dirty="0"/>
              <a:t> policy design table for insurance entities. </a:t>
            </a:r>
            <a:r>
              <a:rPr lang="en-US" sz="1600" dirty="0"/>
              <a:t>The preceding statements appear to give the lead to central banks while relegating supervisors to a merely supporting role. There should be little, if any, disagreement that cooperation and a robust dialogue between central banks and supervisors would be beneficial. In their role, central banks develop and have access to a wealth of information about broad economic and market factors. Economic and broad market considerations are very important aspects of </a:t>
            </a:r>
            <a:r>
              <a:rPr lang="en-US" sz="1600" dirty="0" err="1"/>
              <a:t>macroprudential</a:t>
            </a:r>
            <a:r>
              <a:rPr lang="en-US" sz="1600" dirty="0"/>
              <a:t> surveillance by financial </a:t>
            </a:r>
            <a:r>
              <a:rPr lang="en-US" sz="1600" dirty="0" smtClean="0"/>
              <a:t>supervisors </a:t>
            </a:r>
            <a:r>
              <a:rPr lang="en-US" sz="1600" dirty="0"/>
              <a:t>overall, including insurance supervisors, and can substantively inform the development of </a:t>
            </a:r>
            <a:r>
              <a:rPr lang="en-US" sz="1600" dirty="0" err="1"/>
              <a:t>macroprudential</a:t>
            </a:r>
            <a:r>
              <a:rPr lang="en-US" sz="1600" dirty="0"/>
              <a:t> policies. However, while there is a substantive overlap in certain areas, an approach that places central banks in a lead role with insurance supervisors providing simple technical support has the potential to lead to inappropriate results. </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28251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Categories</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628805"/>
            <a:ext cx="7620000" cy="416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09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Macroprudential</a:t>
            </a:r>
            <a:r>
              <a:rPr lang="en-US" sz="3200" dirty="0" smtClean="0"/>
              <a:t> Knowledge Portal</a:t>
            </a:r>
            <a:endParaRPr lang="en-US" sz="3200" dirty="0"/>
          </a:p>
        </p:txBody>
      </p:sp>
      <p:sp>
        <p:nvSpPr>
          <p:cNvPr id="3" name="Content Placeholder 2"/>
          <p:cNvSpPr>
            <a:spLocks noGrp="1"/>
          </p:cNvSpPr>
          <p:nvPr>
            <p:ph idx="1"/>
          </p:nvPr>
        </p:nvSpPr>
        <p:spPr>
          <a:xfrm>
            <a:off x="457200" y="1600201"/>
            <a:ext cx="8229600" cy="4343400"/>
          </a:xfrm>
        </p:spPr>
        <p:txBody>
          <a:bodyPr/>
          <a:lstStyle/>
          <a:p>
            <a:pPr marL="0" indent="0">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1"/>
            <a:ext cx="8305800" cy="4419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023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4162424"/>
          </a:xfrm>
        </p:spPr>
        <p:txBody>
          <a:bodyPr/>
          <a:lstStyle/>
          <a:p>
            <a:pPr marL="0" indent="0">
              <a:buNone/>
            </a:pPr>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524000"/>
            <a:ext cx="82423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0327408"/>
      </p:ext>
    </p:extLst>
  </p:cSld>
  <p:clrMapOvr>
    <a:masterClrMapping/>
  </p:clrMapOvr>
</p:sld>
</file>

<file path=ppt/theme/theme1.xml><?xml version="1.0" encoding="utf-8"?>
<a:theme xmlns:a="http://schemas.openxmlformats.org/drawingml/2006/main" name="Template2">
  <a:themeElements>
    <a:clrScheme name="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3603</Words>
  <Application>Microsoft Office PowerPoint</Application>
  <PresentationFormat>Presentación en pantalla (4:3)</PresentationFormat>
  <Paragraphs>163</Paragraphs>
  <Slides>23</Slides>
  <Notes>23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Verdana</vt:lpstr>
      <vt:lpstr>Template2</vt:lpstr>
      <vt:lpstr>Macroprudential Surveillance and Insurance Supervision</vt:lpstr>
      <vt:lpstr>Insurance Core Principle 24</vt:lpstr>
      <vt:lpstr>Macroprudential Policy and Surveillance Subcommittee</vt:lpstr>
      <vt:lpstr>Macroprudential Policy and Surveillance in Insurance</vt:lpstr>
      <vt:lpstr>Macroprudential Policy and Surveillance in Insurance</vt:lpstr>
      <vt:lpstr>Macroprudential Policy and Surveillance in Insurance</vt:lpstr>
      <vt:lpstr>Risk Categories</vt:lpstr>
      <vt:lpstr>Macroprudential Knowledge Portal</vt:lpstr>
      <vt:lpstr>Presentación de PowerPoint</vt:lpstr>
      <vt:lpstr>Presentación de PowerPoint</vt:lpstr>
      <vt:lpstr>Presentación de PowerPoint</vt:lpstr>
      <vt:lpstr>Presentación de PowerPoint</vt:lpstr>
      <vt:lpstr>MACROPRUDENTIAL SURVEILLANCE AND THE NAIC</vt:lpstr>
      <vt:lpstr>NAIC Tools and Support</vt:lpstr>
      <vt:lpstr>Capital Markets Bureau</vt:lpstr>
      <vt:lpstr>Capital Markets Special Reports</vt:lpstr>
      <vt:lpstr>GAO Report (2013)</vt:lpstr>
      <vt:lpstr>Financial Regulatory Services</vt:lpstr>
      <vt:lpstr>Framework Enhancements</vt:lpstr>
      <vt:lpstr>U.S. ORSA Requirements</vt:lpstr>
      <vt:lpstr>U.S. ORSA Requirements</vt:lpstr>
      <vt:lpstr>Risk Focused Surveillance</vt:lpstr>
      <vt:lpstr>Questions?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ORSA Requirements</dc:title>
  <dc:creator>Bruce Jenson</dc:creator>
  <cp:lastModifiedBy>Lucy Medina</cp:lastModifiedBy>
  <cp:revision>79</cp:revision>
  <cp:lastPrinted>2014-11-17T15:10:50Z</cp:lastPrinted>
  <dcterms:created xsi:type="dcterms:W3CDTF">2014-04-08T15:52:11Z</dcterms:created>
  <dcterms:modified xsi:type="dcterms:W3CDTF">2014-11-17T15:12:03Z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-2106262290</vt:i4>
  </property>
  <property fmtid="{D5CDD505-2E9C-101B-9397-08002B2CF9AE}" pid="3" name="_NewReviewCycle">
    <vt:lpwstr/>
  </property>
  <property fmtid="{D5CDD505-2E9C-101B-9397-08002B2CF9AE}" pid="4" name="_EmailSubject">
    <vt:lpwstr>Final Presentations for NAIC and Flight Information</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-843258990</vt:i4>
  </property>
</Properties>
</file>