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handoutMasterIdLst>
    <p:handoutMasterId r:id="rId18"/>
  </p:handoutMasterIdLst>
  <p:sldIdLst>
    <p:sldId id="256" r:id="rId2"/>
    <p:sldId id="286" r:id="rId3"/>
    <p:sldId id="260" r:id="rId4"/>
    <p:sldId id="263" r:id="rId5"/>
    <p:sldId id="264" r:id="rId6"/>
    <p:sldId id="265" r:id="rId7"/>
    <p:sldId id="266" r:id="rId8"/>
    <p:sldId id="270" r:id="rId9"/>
    <p:sldId id="273" r:id="rId10"/>
    <p:sldId id="274" r:id="rId11"/>
    <p:sldId id="312" r:id="rId12"/>
    <p:sldId id="275" r:id="rId13"/>
    <p:sldId id="277" r:id="rId14"/>
    <p:sldId id="289" r:id="rId15"/>
    <p:sldId id="290" r:id="rId1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277" autoAdjust="0"/>
  </p:normalViewPr>
  <p:slideViewPr>
    <p:cSldViewPr>
      <p:cViewPr varScale="1">
        <p:scale>
          <a:sx n="75" d="100"/>
          <a:sy n="75" d="100"/>
        </p:scale>
        <p:origin x="255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887790" cy="498366"/>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sz="quarter" idx="1"/>
          </p:nvPr>
        </p:nvSpPr>
        <p:spPr>
          <a:xfrm>
            <a:off x="3773440" y="1"/>
            <a:ext cx="2887790" cy="498366"/>
          </a:xfrm>
          <a:prstGeom prst="rect">
            <a:avLst/>
          </a:prstGeom>
        </p:spPr>
        <p:txBody>
          <a:bodyPr vert="horz" lIns="91440" tIns="45720" rIns="91440" bIns="45720" rtlCol="0"/>
          <a:lstStyle>
            <a:lvl1pPr algn="r">
              <a:defRPr sz="1200"/>
            </a:lvl1pPr>
          </a:lstStyle>
          <a:p>
            <a:fld id="{8B12B397-E4A3-4BE6-9902-2939AA5E3AFF}" type="datetimeFigureOut">
              <a:rPr lang="es-PA" smtClean="0"/>
              <a:t>11/17/2014</a:t>
            </a:fld>
            <a:endParaRPr lang="es-PA"/>
          </a:p>
        </p:txBody>
      </p:sp>
      <p:sp>
        <p:nvSpPr>
          <p:cNvPr id="4" name="Marcador de pie de página 3"/>
          <p:cNvSpPr>
            <a:spLocks noGrp="1"/>
          </p:cNvSpPr>
          <p:nvPr>
            <p:ph type="ftr" sz="quarter" idx="2"/>
          </p:nvPr>
        </p:nvSpPr>
        <p:spPr>
          <a:xfrm>
            <a:off x="0" y="9428273"/>
            <a:ext cx="2887790" cy="498366"/>
          </a:xfrm>
          <a:prstGeom prst="rect">
            <a:avLst/>
          </a:prstGeom>
        </p:spPr>
        <p:txBody>
          <a:bodyPr vert="horz" lIns="91440" tIns="45720" rIns="91440" bIns="45720"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773440" y="9428273"/>
            <a:ext cx="2887790" cy="498366"/>
          </a:xfrm>
          <a:prstGeom prst="rect">
            <a:avLst/>
          </a:prstGeom>
        </p:spPr>
        <p:txBody>
          <a:bodyPr vert="horz" lIns="91440" tIns="45720" rIns="91440" bIns="45720" rtlCol="0" anchor="b"/>
          <a:lstStyle>
            <a:lvl1pPr algn="r">
              <a:defRPr sz="1200"/>
            </a:lvl1pPr>
          </a:lstStyle>
          <a:p>
            <a:fld id="{E9A00EC8-AC43-4BC4-A82C-961500AF3BAE}" type="slidenum">
              <a:rPr lang="es-PA" smtClean="0"/>
              <a:t>‹Nº›</a:t>
            </a:fld>
            <a:endParaRPr lang="es-PA"/>
          </a:p>
        </p:txBody>
      </p:sp>
    </p:spTree>
    <p:extLst>
      <p:ext uri="{BB962C8B-B14F-4D97-AF65-F5344CB8AC3E}">
        <p14:creationId xmlns:p14="http://schemas.microsoft.com/office/powerpoint/2010/main" val="1916788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3177" tIns="46589" rIns="93177" bIns="46589" rtlCol="0"/>
          <a:lstStyle>
            <a:lvl1pPr algn="r">
              <a:defRPr sz="1200"/>
            </a:lvl1pPr>
          </a:lstStyle>
          <a:p>
            <a:fld id="{1D67BCCC-ED9E-4AF1-B829-0892EFBAB76F}" type="datetimeFigureOut">
              <a:rPr lang="en-US" smtClean="0"/>
              <a:t>11/17/2014</a:t>
            </a:fld>
            <a:endParaRPr lang="en-US"/>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887186" cy="49633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4"/>
            <a:ext cx="2887186" cy="496332"/>
          </a:xfrm>
          <a:prstGeom prst="rect">
            <a:avLst/>
          </a:prstGeom>
        </p:spPr>
        <p:txBody>
          <a:bodyPr vert="horz" lIns="93177" tIns="46589" rIns="93177" bIns="46589" rtlCol="0" anchor="b"/>
          <a:lstStyle>
            <a:lvl1pPr algn="r">
              <a:defRPr sz="1200"/>
            </a:lvl1pPr>
          </a:lstStyle>
          <a:p>
            <a:fld id="{2D8C7348-AD88-42EA-B4D9-B64E9D7DA55E}" type="slidenum">
              <a:rPr lang="en-US" smtClean="0"/>
              <a:t>‹Nº›</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a:t>
            </a:r>
            <a:r>
              <a:rPr lang="en-US" baseline="0" dirty="0" smtClean="0"/>
              <a:t> all, the most significant need identified by U.S. regulators was to gather additional information from insurers on their governance practices on a more regular basis. Although detailed governance information and practices are reviewed in detail during an onsite examination, U.S. regulators typically only conduct onsite exam activities reviewing governance practices every 3-5 years. Therefore, to get a better understanding of governance practices and changes from year-to-year, U.S. regulators will now be requiring a Corporate Governance Annual Disclosure beginning in 2016. This disclosure requirement will be authorized and confidentially protected through the adoption of a new Model Act, which was adopted earlier this week by the NAIC membership. The model act requires each U.S. insurer to prepare and file a document describing its governance framework and practices to regulators on an annual basis.</a:t>
            </a:r>
            <a:endParaRPr lang="en-US" dirty="0"/>
          </a:p>
        </p:txBody>
      </p:sp>
      <p:sp>
        <p:nvSpPr>
          <p:cNvPr id="4" name="Slide Number Placeholder 3"/>
          <p:cNvSpPr>
            <a:spLocks noGrp="1"/>
          </p:cNvSpPr>
          <p:nvPr>
            <p:ph type="sldNum" sz="quarter" idx="10"/>
          </p:nvPr>
        </p:nvSpPr>
        <p:spPr/>
        <p:txBody>
          <a:bodyPr/>
          <a:lstStyle/>
          <a:p>
            <a:fld id="{F8C2DFF1-2948-431F-A319-5BBC392B4742}" type="slidenum">
              <a:rPr lang="en-US" smtClean="0"/>
              <a:t>10</a:t>
            </a:fld>
            <a:endParaRPr lang="en-US"/>
          </a:p>
        </p:txBody>
      </p:sp>
    </p:spTree>
    <p:extLst>
      <p:ext uri="{BB962C8B-B14F-4D97-AF65-F5344CB8AC3E}">
        <p14:creationId xmlns:p14="http://schemas.microsoft.com/office/powerpoint/2010/main" val="278556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model act refers to a model</a:t>
            </a:r>
            <a:r>
              <a:rPr lang="en-US" baseline="0" dirty="0" smtClean="0"/>
              <a:t> regulation that describes the details required for inclusion in the annual disclosure. The disclosure requirements highlight four primary topics for discussion:</a:t>
            </a:r>
            <a:endParaRPr lang="en-US" dirty="0" smtClean="0"/>
          </a:p>
          <a:p>
            <a:endParaRPr lang="en-US" dirty="0" smtClean="0"/>
          </a:p>
          <a:p>
            <a:pPr marL="232943" indent="-232943">
              <a:buFont typeface="+mj-lt"/>
              <a:buAutoNum type="arabicPeriod"/>
            </a:pPr>
            <a:r>
              <a:rPr lang="en-US" dirty="0" smtClean="0"/>
              <a:t>Corporate Governance Framework &amp; Structure </a:t>
            </a:r>
          </a:p>
          <a:p>
            <a:pPr marL="640594" lvl="1" indent="-174708">
              <a:buFont typeface="Arial" panose="020B0604020202020204" pitchFamily="34" charset="0"/>
              <a:buChar char="•"/>
            </a:pPr>
            <a:r>
              <a:rPr lang="en-US" dirty="0" smtClean="0"/>
              <a:t>Rationale for current Board size and structure and discussion of the roles of CEO and Chairman</a:t>
            </a:r>
          </a:p>
          <a:p>
            <a:pPr marL="465887" lvl="1"/>
            <a:endParaRPr lang="en-US" dirty="0" smtClean="0"/>
          </a:p>
          <a:p>
            <a:pPr marL="232943" indent="-232943">
              <a:buFont typeface="+mj-lt"/>
              <a:buAutoNum type="arabicPeriod"/>
            </a:pPr>
            <a:r>
              <a:rPr lang="en-US" dirty="0" smtClean="0"/>
              <a:t>Board of Directors Policies &amp; Practices </a:t>
            </a:r>
          </a:p>
          <a:p>
            <a:pPr marL="698830" lvl="1" indent="-232943">
              <a:buFont typeface="Arial" panose="020B0604020202020204" pitchFamily="34" charset="0"/>
              <a:buChar char="•"/>
            </a:pPr>
            <a:r>
              <a:rPr lang="en-US" dirty="0" smtClean="0"/>
              <a:t>Qualifications and experience of board members and process for electing members of the board and evaluating the board’s performance</a:t>
            </a:r>
          </a:p>
          <a:p>
            <a:pPr marL="465887" lvl="1"/>
            <a:endParaRPr lang="en-US" dirty="0" smtClean="0"/>
          </a:p>
          <a:p>
            <a:pPr marL="232943" indent="-232943">
              <a:buFont typeface="+mj-lt"/>
              <a:buAutoNum type="arabicPeriod"/>
            </a:pPr>
            <a:r>
              <a:rPr lang="en-US" dirty="0" smtClean="0"/>
              <a:t>Management Policies &amp; Practices </a:t>
            </a:r>
          </a:p>
          <a:p>
            <a:pPr marL="640594" lvl="1" indent="-174708">
              <a:buFont typeface="Arial" panose="020B0604020202020204" pitchFamily="34" charset="0"/>
              <a:buChar char="•"/>
            </a:pPr>
            <a:r>
              <a:rPr lang="en-US" dirty="0" smtClean="0"/>
              <a:t>Utilization of suitability standards, code of business conduct and ethics, and the process for overseeing compensation and succession planning</a:t>
            </a:r>
          </a:p>
          <a:p>
            <a:pPr marL="465887" lvl="1"/>
            <a:endParaRPr lang="en-US" dirty="0" smtClean="0"/>
          </a:p>
          <a:p>
            <a:pPr marL="232943" indent="-232943">
              <a:buFont typeface="+mj-lt"/>
              <a:buAutoNum type="arabicPeriod"/>
            </a:pPr>
            <a:r>
              <a:rPr lang="en-US" dirty="0" smtClean="0"/>
              <a:t>Oversight of Critical Risk Areas </a:t>
            </a:r>
          </a:p>
          <a:p>
            <a:pPr marL="640594" lvl="1" indent="-174708">
              <a:buFont typeface="Arial" panose="020B0604020202020204" pitchFamily="34" charset="0"/>
              <a:buChar char="•"/>
            </a:pPr>
            <a:r>
              <a:rPr lang="en-US" dirty="0" smtClean="0"/>
              <a:t>May include actuarial function, investment and reinsurance decision-making processes, market conduct oversight and the compliance function</a:t>
            </a:r>
          </a:p>
          <a:p>
            <a:endParaRPr lang="en-US" dirty="0" smtClean="0"/>
          </a:p>
          <a:p>
            <a:r>
              <a:rPr lang="en-US" dirty="0" smtClean="0"/>
              <a:t>The model regulation was also just adopted by the full</a:t>
            </a:r>
            <a:r>
              <a:rPr lang="en-US" baseline="0" dirty="0" smtClean="0"/>
              <a:t> NAIC membership earlier this week. Now that both models have been adopted by the NAIC, they will need to be adopted by the individual state insurance departments in accordance with the NAIC accreditation process. It is expected that state insurance departments will begin receiving the Corporate Governance Annual Disclosures from companies as early as 2016.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a:p>
        </p:txBody>
      </p:sp>
    </p:spTree>
    <p:extLst>
      <p:ext uri="{BB962C8B-B14F-4D97-AF65-F5344CB8AC3E}">
        <p14:creationId xmlns:p14="http://schemas.microsoft.com/office/powerpoint/2010/main" val="3902463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enhancement that the CGWG</a:t>
            </a:r>
            <a:r>
              <a:rPr lang="en-US" baseline="0" dirty="0" smtClean="0"/>
              <a:t> identified to enhance the U.S. system of governance oversight was to require all large insurers to maintain an effective internal audit function. To do so, the NAIC recently adopted changes to its Model Audit Rule that are proposed to be effective beginning in 2016. The requirement is applicable to individual insurers that write more than </a:t>
            </a:r>
            <a:r>
              <a:rPr lang="en-US" dirty="0" smtClean="0"/>
              <a:t>$500 million in annual premium or groups writing more than $1 billion in annual premium. The requirement</a:t>
            </a:r>
            <a:r>
              <a:rPr lang="en-US" baseline="0" dirty="0" smtClean="0"/>
              <a:t> states that the IA function of these insurers must provide independent assurance to the audit committee that corporate governance, risk management and internal control functions of the organization are operating effectively.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12</a:t>
            </a:fld>
            <a:endParaRPr lang="en-US"/>
          </a:p>
        </p:txBody>
      </p:sp>
    </p:spTree>
    <p:extLst>
      <p:ext uri="{BB962C8B-B14F-4D97-AF65-F5344CB8AC3E}">
        <p14:creationId xmlns:p14="http://schemas.microsoft.com/office/powerpoint/2010/main" val="3107009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31774">
              <a:defRPr/>
            </a:pPr>
            <a:r>
              <a:rPr lang="en-US" dirty="0" smtClean="0"/>
              <a:t>One other significant enhancement</a:t>
            </a:r>
            <a:r>
              <a:rPr lang="en-US" baseline="0" dirty="0" smtClean="0"/>
              <a:t> that U.S. regulators identified and have taken steps to implement is in clarifying regulatory authority to require corrective action when corporate governance deficiencies are identified. Each state insurance department in the U.S. is required by NAIC accreditation standards to have the authority to take corrective action when an insurer is deemed to be operating in a hazardous financial condition. To further clarify this authority, specific language was added to the accreditation standard in this area requiring the insurance department to have the authority to </a:t>
            </a:r>
            <a:r>
              <a:rPr lang="en-US" dirty="0" smtClean="0"/>
              <a:t>“Correct corporate governance practice deficiencies, and adopt and utilize governance practices acceptable to the commissioner.”</a:t>
            </a:r>
            <a:r>
              <a:rPr lang="en-US" baseline="0" dirty="0"/>
              <a:t> </a:t>
            </a:r>
            <a:r>
              <a:rPr lang="en-US" baseline="0" dirty="0" smtClean="0"/>
              <a:t>This additional standard was recently adopted by the Accreditation Committee of the NAIC and individual state insurance departments will have until 1/1/2017 to ensure that this explicit authority is captured within their statutes or regulations. </a:t>
            </a:r>
            <a:endParaRPr lang="en-US" dirty="0" smtClean="0"/>
          </a:p>
        </p:txBody>
      </p:sp>
      <p:sp>
        <p:nvSpPr>
          <p:cNvPr id="4" name="Slide Number Placeholder 3"/>
          <p:cNvSpPr>
            <a:spLocks noGrp="1"/>
          </p:cNvSpPr>
          <p:nvPr>
            <p:ph type="sldNum" sz="quarter" idx="10"/>
          </p:nvPr>
        </p:nvSpPr>
        <p:spPr/>
        <p:txBody>
          <a:bodyPr/>
          <a:lstStyle/>
          <a:p>
            <a:fld id="{F8C2DFF1-2948-431F-A319-5BBC392B4742}" type="slidenum">
              <a:rPr lang="en-US" smtClean="0"/>
              <a:t>13</a:t>
            </a:fld>
            <a:endParaRPr lang="en-US"/>
          </a:p>
        </p:txBody>
      </p:sp>
    </p:spTree>
    <p:extLst>
      <p:ext uri="{BB962C8B-B14F-4D97-AF65-F5344CB8AC3E}">
        <p14:creationId xmlns:p14="http://schemas.microsoft.com/office/powerpoint/2010/main" val="2332238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As you can see, there</a:t>
            </a:r>
            <a:r>
              <a:rPr lang="en-US" baseline="0" dirty="0" smtClean="0"/>
              <a:t> are a number of requirements, standards and practices within U.S. insurance regulation focused on the corporate governance practices of insurers. We feel that the r</a:t>
            </a:r>
            <a:r>
              <a:rPr lang="en-US" dirty="0" smtClean="0"/>
              <a:t>eview and assessment of insurers’ corporate governance practices is an essential element of effective solvency monitoring. In light of the financial crisis, international developments and a review of our own regulatory needs, U.S. insurance regulators have taken steps to incorporate enhancements into our practices that will go into effect over the next couple of years. The</a:t>
            </a:r>
            <a:r>
              <a:rPr lang="en-US" baseline="0" dirty="0" smtClean="0"/>
              <a:t> most significant enhancement will require insurers </a:t>
            </a:r>
            <a:r>
              <a:rPr lang="en-US" dirty="0" smtClean="0"/>
              <a:t>to report detailed information on their governance practices to regulators on an annual basis. U.S. regulators will be expected to utilize these enhancements to more effectively monitor the current and prospective solvency of insurers.  </a:t>
            </a:r>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14</a:t>
            </a:fld>
            <a:endParaRPr lang="en-US"/>
          </a:p>
        </p:txBody>
      </p:sp>
    </p:spTree>
    <p:extLst>
      <p:ext uri="{BB962C8B-B14F-4D97-AF65-F5344CB8AC3E}">
        <p14:creationId xmlns:p14="http://schemas.microsoft.com/office/powerpoint/2010/main" val="1576902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15</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Corporate governance can mean a lot of things to different people,</a:t>
            </a:r>
            <a:r>
              <a:rPr lang="en-US" baseline="0" dirty="0" smtClean="0"/>
              <a:t> but some elements that U.S. regulators have identified as critical to effective corporate governance are shown on this slide. Corporate governance is generally most effective when:</a:t>
            </a:r>
          </a:p>
          <a:p>
            <a:endParaRPr lang="en-US" baseline="0" dirty="0" smtClean="0"/>
          </a:p>
          <a:p>
            <a:pPr marL="174708" indent="-174708">
              <a:buFont typeface="Arial" panose="020B0604020202020204" pitchFamily="34" charset="0"/>
              <a:buChar char="•"/>
            </a:pPr>
            <a:r>
              <a:rPr lang="en-US" dirty="0" smtClean="0"/>
              <a:t>Responsibilities and roles of the Board of Directors, its committees and Senior Management are clearly defined, designated and documented</a:t>
            </a:r>
          </a:p>
          <a:p>
            <a:pPr marL="174708" indent="-174708">
              <a:buFont typeface="Arial" panose="020B0604020202020204" pitchFamily="34" charset="0"/>
              <a:buChar char="•"/>
            </a:pPr>
            <a:r>
              <a:rPr lang="en-US" dirty="0" smtClean="0"/>
              <a:t>The Board of Directors and its committees are composed of a sufficient number of independent and active members to fulfill their responsibilities</a:t>
            </a:r>
          </a:p>
          <a:p>
            <a:pPr marL="174708" indent="-174708">
              <a:buFont typeface="Arial" panose="020B0604020202020204" pitchFamily="34" charset="0"/>
              <a:buChar char="•"/>
            </a:pPr>
            <a:r>
              <a:rPr lang="en-US" dirty="0" smtClean="0"/>
              <a:t>Individuals placed in positions of responsibility (e.g. directors and senior managers) are suitable for the roles in which they have been assigned</a:t>
            </a:r>
          </a:p>
          <a:p>
            <a:pPr marL="174708" indent="-174708">
              <a:buFont typeface="Arial" panose="020B0604020202020204" pitchFamily="34" charset="0"/>
              <a:buChar char="•"/>
            </a:pPr>
            <a:r>
              <a:rPr lang="en-US" dirty="0" smtClean="0"/>
              <a:t>Members of the Board act in good faith and exercise a duty of care, loyalty and candor in fulfilling their responsibilities</a:t>
            </a:r>
          </a:p>
          <a:p>
            <a:pPr marL="174708" indent="-174708">
              <a:buFont typeface="Arial" panose="020B0604020202020204" pitchFamily="34" charset="0"/>
              <a:buChar char="•"/>
            </a:pPr>
            <a:r>
              <a:rPr lang="en-US" dirty="0" smtClean="0"/>
              <a:t>Sufficient oversight is provided in relation to significant company activities</a:t>
            </a:r>
            <a:r>
              <a:rPr lang="en-US" baseline="0" dirty="0" smtClean="0"/>
              <a:t> (e.g. </a:t>
            </a:r>
            <a:r>
              <a:rPr lang="en-US" dirty="0" smtClean="0"/>
              <a:t>corporate strategy, risk management, financial reporting, etc.)</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2</a:t>
            </a:fld>
            <a:endParaRPr lang="en-US"/>
          </a:p>
        </p:txBody>
      </p:sp>
    </p:spTree>
    <p:extLst>
      <p:ext uri="{BB962C8B-B14F-4D97-AF65-F5344CB8AC3E}">
        <p14:creationId xmlns:p14="http://schemas.microsoft.com/office/powerpoint/2010/main" val="1308356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we’ve highlighted some of the principles of</a:t>
            </a:r>
            <a:r>
              <a:rPr lang="en-US" baseline="0" dirty="0" smtClean="0"/>
              <a:t> effective corporate governance</a:t>
            </a:r>
            <a:r>
              <a:rPr lang="en-US" dirty="0" smtClean="0"/>
              <a:t>, I’d like to cover</a:t>
            </a:r>
            <a:r>
              <a:rPr lang="en-US" baseline="0" dirty="0" smtClean="0"/>
              <a:t> some of the requirements and practices in place within the U.S. regulatory system to encourage insurers to establish effective systems of corporate governance. We’ll start by looking at requirements for all companies, before looking at some requirements that are specific to insurers through our insurance regulatory system. </a:t>
            </a:r>
          </a:p>
          <a:p>
            <a:endParaRPr lang="en-US" baseline="0" dirty="0" smtClean="0"/>
          </a:p>
          <a:p>
            <a:r>
              <a:rPr lang="en-US" dirty="0" smtClean="0"/>
              <a:t>General Corporate Law</a:t>
            </a:r>
          </a:p>
          <a:p>
            <a:pPr lvl="1"/>
            <a:r>
              <a:rPr lang="en-US" dirty="0" smtClean="0"/>
              <a:t>Primarily at the State Level</a:t>
            </a:r>
          </a:p>
          <a:p>
            <a:pPr lvl="2"/>
            <a:r>
              <a:rPr lang="en-US" dirty="0" smtClean="0"/>
              <a:t>Generally enforced by the State’s Attorney General</a:t>
            </a:r>
          </a:p>
          <a:p>
            <a:pPr lvl="3"/>
            <a:r>
              <a:rPr lang="en-US" dirty="0" smtClean="0"/>
              <a:t>Outlines required board structure</a:t>
            </a:r>
          </a:p>
          <a:p>
            <a:pPr lvl="3"/>
            <a:r>
              <a:rPr lang="en-US" dirty="0" smtClean="0"/>
              <a:t>Outlines duties required of members</a:t>
            </a:r>
          </a:p>
          <a:p>
            <a:r>
              <a:rPr lang="en-US" dirty="0" smtClean="0"/>
              <a:t>Case Law</a:t>
            </a:r>
          </a:p>
          <a:p>
            <a:pPr lvl="1"/>
            <a:r>
              <a:rPr lang="en-US" dirty="0" smtClean="0"/>
              <a:t>Primarily at the State Level</a:t>
            </a:r>
          </a:p>
          <a:p>
            <a:pPr lvl="2"/>
            <a:r>
              <a:rPr lang="en-US" dirty="0" smtClean="0"/>
              <a:t>Court rulings on duties, liability, negligence</a:t>
            </a:r>
          </a:p>
          <a:p>
            <a:pPr lvl="2"/>
            <a:endParaRPr lang="en-US" dirty="0" smtClean="0"/>
          </a:p>
          <a:p>
            <a:r>
              <a:rPr lang="en-US" dirty="0" smtClean="0"/>
              <a:t>SEC Requirements </a:t>
            </a:r>
          </a:p>
          <a:p>
            <a:pPr lvl="1"/>
            <a:r>
              <a:rPr lang="en-US" dirty="0" smtClean="0"/>
              <a:t>Securities Acts of 1933 and 1934</a:t>
            </a:r>
          </a:p>
          <a:p>
            <a:pPr lvl="2"/>
            <a:r>
              <a:rPr lang="en-US" dirty="0" smtClean="0"/>
              <a:t>Broad governance and reporting requirements</a:t>
            </a:r>
          </a:p>
          <a:p>
            <a:pPr lvl="1"/>
            <a:r>
              <a:rPr lang="en-US" dirty="0" smtClean="0"/>
              <a:t>Sarbanes-Oxley Act of 2002</a:t>
            </a:r>
          </a:p>
          <a:p>
            <a:pPr lvl="2"/>
            <a:r>
              <a:rPr lang="en-US" dirty="0" smtClean="0"/>
              <a:t>Audit Committee independence and attestation regarding internal control over financial reporting</a:t>
            </a:r>
          </a:p>
          <a:p>
            <a:pPr lvl="1"/>
            <a:r>
              <a:rPr lang="en-US" dirty="0" smtClean="0"/>
              <a:t>Other new requirements</a:t>
            </a:r>
          </a:p>
          <a:p>
            <a:pPr lvl="2"/>
            <a:r>
              <a:rPr lang="en-US" dirty="0" smtClean="0"/>
              <a:t>Board’s Role in Remuneration and Risk Management</a:t>
            </a:r>
          </a:p>
          <a:p>
            <a:pPr lvl="2"/>
            <a:r>
              <a:rPr lang="en-US" dirty="0" smtClean="0"/>
              <a:t>Dodd/Frank Act </a:t>
            </a:r>
          </a:p>
          <a:p>
            <a:pPr lvl="2"/>
            <a:endParaRPr lang="en-US" dirty="0" smtClean="0"/>
          </a:p>
          <a:p>
            <a:pPr rtl="0"/>
            <a:r>
              <a:rPr lang="en-US" dirty="0" smtClean="0"/>
              <a:t>Companies listed on the NYSE and other stock exchanges are required to meet certain governance standards. For example, the NYSE Listed Company Manual requires, among many other elements:</a:t>
            </a:r>
          </a:p>
          <a:p>
            <a:pPr marL="174708" indent="-174708">
              <a:buFont typeface="Arial" panose="020B0604020202020204" pitchFamily="34" charset="0"/>
              <a:buChar char="•"/>
            </a:pPr>
            <a:r>
              <a:rPr lang="en-US" dirty="0" smtClean="0"/>
              <a:t>A certain number of Independent directors,</a:t>
            </a:r>
            <a:r>
              <a:rPr lang="en-US" baseline="0" dirty="0" smtClean="0"/>
              <a:t> </a:t>
            </a:r>
            <a:r>
              <a:rPr lang="en-US" dirty="0" smtClean="0"/>
              <a:t>Board meetings that exclude management and requirements for Boards to organize their members into committees with specific responsibilities and defined charters. </a:t>
            </a:r>
          </a:p>
          <a:p>
            <a:pPr marL="174708" indent="-174708">
              <a:buFont typeface="Arial" panose="020B0604020202020204" pitchFamily="34" charset="0"/>
              <a:buChar char="•"/>
            </a:pPr>
            <a:endParaRPr lang="en-US" dirty="0" smtClean="0"/>
          </a:p>
          <a:p>
            <a:r>
              <a:rPr lang="en-US" dirty="0" smtClean="0"/>
              <a:t>Other</a:t>
            </a:r>
            <a:r>
              <a:rPr lang="en-US" baseline="0" dirty="0" smtClean="0"/>
              <a:t> federal requirements apply to all insurers (public or not) and bar those convicted of criminal acts from serving in a senior management or director capacity at an insurer.</a:t>
            </a:r>
            <a:endParaRPr lang="en-US" dirty="0" smtClean="0"/>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3</a:t>
            </a:fld>
            <a:endParaRPr lang="en-US"/>
          </a:p>
        </p:txBody>
      </p:sp>
    </p:spTree>
    <p:extLst>
      <p:ext uri="{BB962C8B-B14F-4D97-AF65-F5344CB8AC3E}">
        <p14:creationId xmlns:p14="http://schemas.microsoft.com/office/powerpoint/2010/main" val="425511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a:t>
            </a:r>
            <a:r>
              <a:rPr lang="en-US" baseline="0" dirty="0" smtClean="0"/>
              <a:t> to standards/requirements outside of insurance regulation, there are a number of standards/requirements placed upon insurers through U.S. insurance regulatory processes. </a:t>
            </a:r>
          </a:p>
          <a:p>
            <a:endParaRPr lang="en-US" baseline="0" dirty="0" smtClean="0"/>
          </a:p>
          <a:p>
            <a:r>
              <a:rPr lang="en-US" baseline="0" dirty="0" smtClean="0"/>
              <a:t>The U.S. Model Audit Rule, which requires all insurers to receive an annual audit from an external public accounting firm, also requires insurers to have an independent audit committee and effective controls over financial reporting. Other laws in our insurance regulatory system require all companies within a holding company group to attest to the effectiveness of their governance practices and grant the insurance department the authority to require corrective action if serious governance problems are identified.</a:t>
            </a:r>
          </a:p>
          <a:p>
            <a:endParaRPr lang="en-US" baseline="0" dirty="0" smtClean="0"/>
          </a:p>
          <a:p>
            <a:r>
              <a:rPr lang="en-US" baseline="0" dirty="0" smtClean="0"/>
              <a:t>Finally, our system requires annual reporting on basic governance elements such as a code of conduct and the results of audits and actuarial assessments of controls and business processes.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4</a:t>
            </a:fld>
            <a:endParaRPr lang="en-US"/>
          </a:p>
        </p:txBody>
      </p:sp>
    </p:spTree>
    <p:extLst>
      <p:ext uri="{BB962C8B-B14F-4D97-AF65-F5344CB8AC3E}">
        <p14:creationId xmlns:p14="http://schemas.microsoft.com/office/powerpoint/2010/main" val="2986826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laws and requirements for insurers to comply with, we have incorporated a number of review practices into our regulatory process. The first review practice occurs during the company licensing process. As we will describe later in the session on licensing, the U.S. licensing process requires applicants to submit a great deal of information regarding the qualifications and backgrounds of individuals seeking a license to write insurance business. These qualifications and background information is submitted through what we call “biographical affidavits”, which are reviewed in detail to consider the suitability of individuals before. In addition, background checks must be performed on key officials before a license can be granted. In addition to reviewing the suitability of officers and key employees, the background and financial resources of significant owners are reviewed as is the plan of operations for the company. Only after all the information has been reviewed and assessed can a license to write certain insurance products be granted and the license can be denied if the information provided is incomplete or inappropriate. </a:t>
            </a:r>
            <a:endParaRPr lang="en-US" dirty="0" smtClean="0"/>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371688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a:t>
            </a:r>
            <a:r>
              <a:rPr lang="en-US" baseline="0" dirty="0" smtClean="0"/>
              <a:t> area of regulatory review of governance practices occurs during our annual financial analysis process. As part of this process, a financial regulator reviews the information provided by the insurer through the U.S. annual statement and supplemental filings related to governance matters. This includes responses to questions regarding a code of conduct and ethics, information reported on internal controls within the organization, data provided on management compensation and general information on risk management practices. If issues or concerns are identified during this process, the financial analyst will contact the insurer to obtain additional information and respond. If significant concerns are identified, these may be reported to department senior management for potential action against the company.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6</a:t>
            </a:fld>
            <a:endParaRPr lang="en-US"/>
          </a:p>
        </p:txBody>
      </p:sp>
    </p:spTree>
    <p:extLst>
      <p:ext uri="{BB962C8B-B14F-4D97-AF65-F5344CB8AC3E}">
        <p14:creationId xmlns:p14="http://schemas.microsoft.com/office/powerpoint/2010/main" val="1206609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third major area of regulatory review of corporate governance practices occurs during our onsite examinations. A specific exhibit in our Examiners Handbook provides extensive guidance for use by examiners in reviewing and assessing an insurer’s governance practices. As part of this process, the examiner interviews directors and senior managers at the company to assess their suitability and uncover potential solvency risks. In addition, the examiner reviews documentation relating to insurer governance practices including meeting minutes and informational packets, committee charters, internal policies, etc. After conducting interviews and reviewing governance processes, the examiner is required to reach an overall assessment of the insurer’s corporate governance practices and to adjust ongoing solvency monitoring activities accordingly. In addition, the exam team will often make improvement recommendations to the company regarding governance matters through use of a management letter or can propose more aggressive action if critical findings are identified.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7</a:t>
            </a:fld>
            <a:endParaRPr lang="en-US"/>
          </a:p>
        </p:txBody>
      </p:sp>
    </p:spTree>
    <p:extLst>
      <p:ext uri="{BB962C8B-B14F-4D97-AF65-F5344CB8AC3E}">
        <p14:creationId xmlns:p14="http://schemas.microsoft.com/office/powerpoint/2010/main" val="2774149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U.S. regulators already had requirements</a:t>
            </a:r>
            <a:r>
              <a:rPr lang="en-US" baseline="0" dirty="0" smtClean="0"/>
              <a:t> and review practices in place for corporate governance, a</a:t>
            </a:r>
            <a:r>
              <a:rPr lang="en-US" dirty="0" smtClean="0"/>
              <a:t>s a result of the financial crisis,</a:t>
            </a:r>
            <a:r>
              <a:rPr lang="en-US" baseline="0" dirty="0" smtClean="0"/>
              <a:t> recommendations from the 2009 FSAP and revisions to the governance related ICPs, the NAIC identified a need to form a Corporate Governance Working Group to study the need for additional enhancements to the U.S. system. This was done as part of the broader Solvency Modernization Initiative, which reviewed various aspects of the U.S. regulatory process. The Working Group was charged with developing enhancements to improve insurer’s corporate governance practices and the regulator assessment of those practices. In so doing, the group was asked to consider the 2009 FSAP recommendations, international developments (including ICP revisions) and U.S. regulatory needs. The goal was to identify enhancements that work in our system, rather than blindly adopting international standards that may not be appropriate in light of U.S. corporate law and existing regulations.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8</a:t>
            </a:fld>
            <a:endParaRPr lang="en-US"/>
          </a:p>
        </p:txBody>
      </p:sp>
    </p:spTree>
    <p:extLst>
      <p:ext uri="{BB962C8B-B14F-4D97-AF65-F5344CB8AC3E}">
        <p14:creationId xmlns:p14="http://schemas.microsoft.com/office/powerpoint/2010/main" val="3088776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spending a</a:t>
            </a:r>
            <a:r>
              <a:rPr lang="en-US" baseline="0" dirty="0" smtClean="0"/>
              <a:t> couple of years studying existing requirements and regulatory needs, U.S. regulators identified a number of critical enhancements that could be made to strengthen U.S. regulatory practices in this area. A few of the more significant enhancements are shown on this slide, which I will cover in greater detail on the subsequent slides.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9</a:t>
            </a:fld>
            <a:endParaRPr lang="en-US"/>
          </a:p>
        </p:txBody>
      </p:sp>
    </p:spTree>
    <p:extLst>
      <p:ext uri="{BB962C8B-B14F-4D97-AF65-F5344CB8AC3E}">
        <p14:creationId xmlns:p14="http://schemas.microsoft.com/office/powerpoint/2010/main" val="4221343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11/17/2014</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11/17/2014</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11/17/2014</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mtClean="0"/>
              <a:t>NAIC Oversight </a:t>
            </a:r>
            <a:r>
              <a:rPr lang="en-US" dirty="0" smtClean="0"/>
              <a:t>of Corporate Governance</a:t>
            </a:r>
            <a:endParaRPr lang="en-US" dirty="0"/>
          </a:p>
        </p:txBody>
      </p:sp>
      <p:sp>
        <p:nvSpPr>
          <p:cNvPr id="4" name="Subtitle 3"/>
          <p:cNvSpPr>
            <a:spLocks noGrp="1"/>
          </p:cNvSpPr>
          <p:nvPr>
            <p:ph type="subTitle" idx="1"/>
          </p:nvPr>
        </p:nvSpPr>
        <p:spPr/>
        <p:txBody>
          <a:bodyPr/>
          <a:lstStyle/>
          <a:p>
            <a:r>
              <a:rPr lang="en-US" dirty="0" smtClean="0"/>
              <a:t>Commissioner Susan </a:t>
            </a:r>
            <a:r>
              <a:rPr lang="en-US" dirty="0" err="1" smtClean="0"/>
              <a:t>Donegan</a:t>
            </a:r>
            <a:endParaRPr lang="en-US" dirty="0"/>
          </a:p>
          <a:p>
            <a:r>
              <a:rPr lang="en-US" dirty="0" smtClean="0"/>
              <a:t>Vermont Department of Financial Regulation</a:t>
            </a:r>
            <a:endParaRPr lang="en-US" dirty="0"/>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Annual collection of information on company CG practices</a:t>
            </a:r>
          </a:p>
          <a:p>
            <a:pPr lvl="1"/>
            <a:r>
              <a:rPr lang="en-US" dirty="0" smtClean="0"/>
              <a:t>Developed a model act to authorize confidential collection of information:</a:t>
            </a:r>
          </a:p>
          <a:p>
            <a:pPr lvl="3"/>
            <a:r>
              <a:rPr lang="en-US" dirty="0" smtClean="0"/>
              <a:t>Expected to begin in 2016</a:t>
            </a:r>
          </a:p>
          <a:p>
            <a:pPr lvl="1"/>
            <a:r>
              <a:rPr lang="en-US" dirty="0"/>
              <a:t>Refers to the Corporate Governance Annual Disclosure Model Regulation for further detail about the content of the filing</a:t>
            </a:r>
          </a:p>
          <a:p>
            <a:pPr lvl="1"/>
            <a:r>
              <a:rPr lang="en-US" dirty="0" smtClean="0"/>
              <a:t>Model adopted by the NAIC at its 2014 Fall NM</a:t>
            </a:r>
          </a:p>
          <a:p>
            <a:pPr lvl="2"/>
            <a:endParaRPr lang="en-US" dirty="0"/>
          </a:p>
        </p:txBody>
      </p:sp>
      <p:sp>
        <p:nvSpPr>
          <p:cNvPr id="2" name="Title 1"/>
          <p:cNvSpPr>
            <a:spLocks noGrp="1"/>
          </p:cNvSpPr>
          <p:nvPr>
            <p:ph type="title"/>
          </p:nvPr>
        </p:nvSpPr>
        <p:spPr/>
        <p:txBody>
          <a:bodyPr>
            <a:normAutofit/>
          </a:bodyPr>
          <a:lstStyle/>
          <a:p>
            <a:r>
              <a:rPr lang="en-US" dirty="0" smtClean="0"/>
              <a:t>III. Recent Enhancements</a:t>
            </a:r>
            <a:endParaRPr lang="en-US" dirty="0"/>
          </a:p>
        </p:txBody>
      </p:sp>
    </p:spTree>
    <p:extLst>
      <p:ext uri="{BB962C8B-B14F-4D97-AF65-F5344CB8AC3E}">
        <p14:creationId xmlns:p14="http://schemas.microsoft.com/office/powerpoint/2010/main" val="3640079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Corporate Governance Annual Disclosure Model Regulation</a:t>
            </a:r>
          </a:p>
          <a:p>
            <a:pPr lvl="1"/>
            <a:r>
              <a:rPr lang="en-US" dirty="0" smtClean="0"/>
              <a:t>Describes the information to be provided by insurers in the following areas:</a:t>
            </a:r>
          </a:p>
          <a:p>
            <a:pPr lvl="2"/>
            <a:r>
              <a:rPr lang="en-US" dirty="0" smtClean="0"/>
              <a:t>Corporate Governance Framework &amp; Structure </a:t>
            </a:r>
          </a:p>
          <a:p>
            <a:pPr lvl="2"/>
            <a:r>
              <a:rPr lang="en-US" dirty="0" smtClean="0"/>
              <a:t>Board of Directors Policies &amp; Practices </a:t>
            </a:r>
          </a:p>
          <a:p>
            <a:pPr lvl="2"/>
            <a:r>
              <a:rPr lang="en-US" dirty="0" smtClean="0"/>
              <a:t>Management Policies &amp; Practices </a:t>
            </a:r>
          </a:p>
          <a:p>
            <a:pPr lvl="2"/>
            <a:r>
              <a:rPr lang="en-US" dirty="0" smtClean="0"/>
              <a:t>Oversight of Critical Risk Areas </a:t>
            </a:r>
          </a:p>
          <a:p>
            <a:pPr lvl="1"/>
            <a:r>
              <a:rPr lang="en-US" dirty="0" smtClean="0"/>
              <a:t>Model adopted by the NAIC at its 2014 Fall NM</a:t>
            </a:r>
          </a:p>
          <a:p>
            <a:endParaRPr lang="en-US" dirty="0"/>
          </a:p>
        </p:txBody>
      </p:sp>
      <p:sp>
        <p:nvSpPr>
          <p:cNvPr id="2" name="Title 1"/>
          <p:cNvSpPr>
            <a:spLocks noGrp="1"/>
          </p:cNvSpPr>
          <p:nvPr>
            <p:ph type="title"/>
          </p:nvPr>
        </p:nvSpPr>
        <p:spPr/>
        <p:txBody>
          <a:bodyPr>
            <a:normAutofit/>
          </a:bodyPr>
          <a:lstStyle/>
          <a:p>
            <a:r>
              <a:rPr lang="en-US" dirty="0"/>
              <a:t>III. Recent Enhancements</a:t>
            </a:r>
          </a:p>
        </p:txBody>
      </p:sp>
    </p:spTree>
    <p:extLst>
      <p:ext uri="{BB962C8B-B14F-4D97-AF65-F5344CB8AC3E}">
        <p14:creationId xmlns:p14="http://schemas.microsoft.com/office/powerpoint/2010/main" val="125630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Internal audit function requirement for large insurers</a:t>
            </a:r>
          </a:p>
          <a:p>
            <a:pPr lvl="1"/>
            <a:r>
              <a:rPr lang="en-US" dirty="0" smtClean="0"/>
              <a:t>Existing Model Audit Rule revised to incorporate requirement</a:t>
            </a:r>
          </a:p>
          <a:p>
            <a:pPr lvl="2"/>
            <a:r>
              <a:rPr lang="en-US" dirty="0" smtClean="0"/>
              <a:t>Proposed effective date of 1/1/2016</a:t>
            </a:r>
          </a:p>
          <a:p>
            <a:pPr lvl="1"/>
            <a:r>
              <a:rPr lang="en-US" dirty="0" smtClean="0"/>
              <a:t>Impacts insurers with more than $500 million in annual premium or groups with more than $1 billion in annual premium</a:t>
            </a:r>
          </a:p>
          <a:p>
            <a:pPr lvl="1"/>
            <a:r>
              <a:rPr lang="en-US" dirty="0" smtClean="0"/>
              <a:t>Function must be capable of providing independent assurance regarding:</a:t>
            </a:r>
          </a:p>
          <a:p>
            <a:pPr lvl="2"/>
            <a:r>
              <a:rPr lang="en-US" dirty="0" smtClean="0"/>
              <a:t>Corporate governance</a:t>
            </a:r>
          </a:p>
          <a:p>
            <a:pPr lvl="2"/>
            <a:r>
              <a:rPr lang="en-US" dirty="0" smtClean="0"/>
              <a:t>Risk management</a:t>
            </a:r>
          </a:p>
          <a:p>
            <a:pPr lvl="2"/>
            <a:r>
              <a:rPr lang="en-US" dirty="0" smtClean="0"/>
              <a:t>Internal controls</a:t>
            </a:r>
            <a:endParaRPr lang="en-US" dirty="0"/>
          </a:p>
        </p:txBody>
      </p:sp>
      <p:sp>
        <p:nvSpPr>
          <p:cNvPr id="2" name="Title 1"/>
          <p:cNvSpPr>
            <a:spLocks noGrp="1"/>
          </p:cNvSpPr>
          <p:nvPr>
            <p:ph type="title"/>
          </p:nvPr>
        </p:nvSpPr>
        <p:spPr/>
        <p:txBody>
          <a:bodyPr>
            <a:normAutofit/>
          </a:bodyPr>
          <a:lstStyle/>
          <a:p>
            <a:r>
              <a:rPr lang="en-US" dirty="0"/>
              <a:t>III. Recent Enhancements</a:t>
            </a:r>
          </a:p>
        </p:txBody>
      </p:sp>
    </p:spTree>
    <p:extLst>
      <p:ext uri="{BB962C8B-B14F-4D97-AF65-F5344CB8AC3E}">
        <p14:creationId xmlns:p14="http://schemas.microsoft.com/office/powerpoint/2010/main" val="2812389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Require commissioner authority to mandate correction of CG deficiencies</a:t>
            </a:r>
          </a:p>
          <a:p>
            <a:pPr lvl="1"/>
            <a:r>
              <a:rPr lang="en-US" dirty="0" smtClean="0"/>
              <a:t>Require an existing element of Hazardous Financial Condition Model Regulation (NAIC #385) for accreditation</a:t>
            </a:r>
          </a:p>
          <a:p>
            <a:pPr lvl="2"/>
            <a:r>
              <a:rPr lang="en-US" dirty="0" smtClean="0"/>
              <a:t>“Correct corporate governance practice deficiencies, and adopt and utilize governance practices acceptable to the commissioner.”</a:t>
            </a:r>
          </a:p>
          <a:p>
            <a:pPr lvl="1"/>
            <a:r>
              <a:rPr lang="en-US" dirty="0" smtClean="0"/>
              <a:t>Element was adopted by the Financial Regulatory Standards and Accreditation (F) Committee at the Summer 2014 National Meeting</a:t>
            </a:r>
          </a:p>
          <a:p>
            <a:pPr lvl="2"/>
            <a:r>
              <a:rPr lang="en-US" dirty="0" smtClean="0"/>
              <a:t>States will have until 1/1/2017 to adopt this required element to demonstrate compliance with accreditation requirements</a:t>
            </a:r>
            <a:endParaRPr lang="en-US" dirty="0"/>
          </a:p>
        </p:txBody>
      </p:sp>
      <p:sp>
        <p:nvSpPr>
          <p:cNvPr id="2" name="Title 1"/>
          <p:cNvSpPr>
            <a:spLocks noGrp="1"/>
          </p:cNvSpPr>
          <p:nvPr>
            <p:ph type="title"/>
          </p:nvPr>
        </p:nvSpPr>
        <p:spPr/>
        <p:txBody>
          <a:bodyPr>
            <a:normAutofit/>
          </a:bodyPr>
          <a:lstStyle/>
          <a:p>
            <a:r>
              <a:rPr lang="en-US" dirty="0"/>
              <a:t>III. Recent Enhancements</a:t>
            </a:r>
          </a:p>
        </p:txBody>
      </p:sp>
    </p:spTree>
    <p:extLst>
      <p:ext uri="{BB962C8B-B14F-4D97-AF65-F5344CB8AC3E}">
        <p14:creationId xmlns:p14="http://schemas.microsoft.com/office/powerpoint/2010/main" val="105951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Review and assessment of an insurer’s corporate governance practices is an essential element of effective solvency monitoring</a:t>
            </a:r>
          </a:p>
          <a:p>
            <a:r>
              <a:rPr lang="en-US" dirty="0" smtClean="0"/>
              <a:t>Significant enhancements have been made to the U.S. system of corporate governance standards/requirements</a:t>
            </a:r>
          </a:p>
          <a:p>
            <a:r>
              <a:rPr lang="en-US" dirty="0" smtClean="0"/>
              <a:t>Insurers will be required to report detailed information on their governance practices to regulators on an annual basis</a:t>
            </a:r>
          </a:p>
          <a:p>
            <a:r>
              <a:rPr lang="en-US" dirty="0" smtClean="0"/>
              <a:t>Regulators are expected to utilize these enhancements to more effectively monitor the current and prospective solvency of insurers </a:t>
            </a:r>
            <a:endParaRPr lang="en-US" dirty="0"/>
          </a:p>
        </p:txBody>
      </p:sp>
      <p:sp>
        <p:nvSpPr>
          <p:cNvPr id="2" name="Title 1"/>
          <p:cNvSpPr>
            <a:spLocks noGrp="1"/>
          </p:cNvSpPr>
          <p:nvPr>
            <p:ph type="title"/>
          </p:nvPr>
        </p:nvSpPr>
        <p:spPr/>
        <p:txBody>
          <a:bodyPr/>
          <a:lstStyle/>
          <a:p>
            <a:r>
              <a:rPr lang="en-US" smtClean="0"/>
              <a:t>Conclusion</a:t>
            </a:r>
            <a:endParaRPr lang="en-US" dirty="0"/>
          </a:p>
        </p:txBody>
      </p:sp>
    </p:spTree>
    <p:extLst>
      <p:ext uri="{BB962C8B-B14F-4D97-AF65-F5344CB8AC3E}">
        <p14:creationId xmlns:p14="http://schemas.microsoft.com/office/powerpoint/2010/main" val="3639941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29000" y="28956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a:t>Q</a:t>
            </a:r>
            <a:r>
              <a:rPr lang="en-US" dirty="0" smtClean="0"/>
              <a:t>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Key elements of effective corporate governance at the Board level include the following:</a:t>
            </a:r>
          </a:p>
          <a:p>
            <a:pPr lvl="1"/>
            <a:r>
              <a:rPr lang="en-US" dirty="0" smtClean="0"/>
              <a:t>Clearly defined roles and responsibilities</a:t>
            </a:r>
          </a:p>
          <a:p>
            <a:pPr lvl="1"/>
            <a:r>
              <a:rPr lang="en-US" dirty="0" smtClean="0"/>
              <a:t>Independent and active board members</a:t>
            </a:r>
            <a:endParaRPr lang="en-US" dirty="0"/>
          </a:p>
          <a:p>
            <a:pPr lvl="1"/>
            <a:r>
              <a:rPr lang="en-US" dirty="0" smtClean="0"/>
              <a:t>Individuals are suitable for their roles </a:t>
            </a:r>
          </a:p>
          <a:p>
            <a:pPr lvl="1"/>
            <a:r>
              <a:rPr lang="en-US" dirty="0" smtClean="0"/>
              <a:t>Members act </a:t>
            </a:r>
            <a:r>
              <a:rPr lang="en-US" dirty="0"/>
              <a:t>in good faith and exercise a duty of care, loyalty and candor </a:t>
            </a:r>
            <a:endParaRPr lang="en-US" dirty="0" smtClean="0"/>
          </a:p>
          <a:p>
            <a:pPr lvl="2"/>
            <a:r>
              <a:rPr lang="en-US" dirty="0" smtClean="0"/>
              <a:t>Sufficient oversight provided for significant company activities</a:t>
            </a:r>
          </a:p>
        </p:txBody>
      </p:sp>
      <p:sp>
        <p:nvSpPr>
          <p:cNvPr id="2" name="Title 1"/>
          <p:cNvSpPr>
            <a:spLocks noGrp="1"/>
          </p:cNvSpPr>
          <p:nvPr>
            <p:ph type="title"/>
          </p:nvPr>
        </p:nvSpPr>
        <p:spPr/>
        <p:txBody>
          <a:bodyPr>
            <a:normAutofit fontScale="90000"/>
          </a:bodyPr>
          <a:lstStyle/>
          <a:p>
            <a:r>
              <a:rPr lang="en-US" dirty="0"/>
              <a:t>I</a:t>
            </a:r>
            <a:r>
              <a:rPr lang="en-US" dirty="0" smtClean="0"/>
              <a:t>. Background on Corporate </a:t>
            </a:r>
            <a:r>
              <a:rPr lang="en-US" dirty="0"/>
              <a:t>G</a:t>
            </a:r>
            <a:r>
              <a:rPr lang="en-US" dirty="0" smtClean="0"/>
              <a:t>overnance</a:t>
            </a:r>
            <a:endParaRPr lang="en-US" dirty="0"/>
          </a:p>
        </p:txBody>
      </p:sp>
    </p:spTree>
    <p:extLst>
      <p:ext uri="{BB962C8B-B14F-4D97-AF65-F5344CB8AC3E}">
        <p14:creationId xmlns:p14="http://schemas.microsoft.com/office/powerpoint/2010/main" val="2713564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r>
              <a:rPr lang="en-US" dirty="0" smtClean="0"/>
              <a:t>Requirements Outside of State Insurance Regulation:</a:t>
            </a:r>
          </a:p>
          <a:p>
            <a:pPr lvl="1"/>
            <a:r>
              <a:rPr lang="en-US" dirty="0" smtClean="0"/>
              <a:t>General Corporate Law</a:t>
            </a:r>
          </a:p>
          <a:p>
            <a:pPr lvl="1"/>
            <a:r>
              <a:rPr lang="en-US" dirty="0" smtClean="0"/>
              <a:t>Case Law</a:t>
            </a:r>
          </a:p>
          <a:p>
            <a:pPr lvl="1"/>
            <a:r>
              <a:rPr lang="en-US" dirty="0" smtClean="0"/>
              <a:t>SEC Requirements</a:t>
            </a:r>
          </a:p>
          <a:p>
            <a:pPr lvl="1"/>
            <a:r>
              <a:rPr lang="en-US" dirty="0" smtClean="0"/>
              <a:t>Stock Exchange Listing Requirements</a:t>
            </a:r>
          </a:p>
          <a:p>
            <a:pPr lvl="1"/>
            <a:r>
              <a:rPr lang="en-US" dirty="0" smtClean="0"/>
              <a:t>18 U.S.C. § 1033-1034</a:t>
            </a:r>
          </a:p>
        </p:txBody>
      </p:sp>
      <p:sp>
        <p:nvSpPr>
          <p:cNvPr id="4098" name="Rectangle 2"/>
          <p:cNvSpPr>
            <a:spLocks noGrp="1" noChangeArrowheads="1"/>
          </p:cNvSpPr>
          <p:nvPr>
            <p:ph type="title"/>
          </p:nvPr>
        </p:nvSpPr>
        <p:spPr/>
        <p:txBody>
          <a:bodyPr/>
          <a:lstStyle/>
          <a:p>
            <a:r>
              <a:rPr lang="en-US" dirty="0" smtClean="0"/>
              <a:t>II. Existing U.S. Requirements</a:t>
            </a:r>
          </a:p>
        </p:txBody>
      </p:sp>
    </p:spTree>
    <p:extLst>
      <p:ext uri="{BB962C8B-B14F-4D97-AF65-F5344CB8AC3E}">
        <p14:creationId xmlns:p14="http://schemas.microsoft.com/office/powerpoint/2010/main" val="1558428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normAutofit lnSpcReduction="10000"/>
          </a:bodyPr>
          <a:lstStyle/>
          <a:p>
            <a:r>
              <a:rPr lang="en-US" dirty="0" smtClean="0"/>
              <a:t>State Insurance Regulatory Requirements:</a:t>
            </a:r>
          </a:p>
          <a:p>
            <a:pPr lvl="1"/>
            <a:r>
              <a:rPr lang="en-US" dirty="0" smtClean="0"/>
              <a:t>Model Audit Rule (NAIC #205)</a:t>
            </a:r>
          </a:p>
          <a:p>
            <a:pPr lvl="2"/>
            <a:r>
              <a:rPr lang="en-US" dirty="0" smtClean="0"/>
              <a:t>Audit Committee Independence</a:t>
            </a:r>
          </a:p>
          <a:p>
            <a:pPr lvl="2"/>
            <a:r>
              <a:rPr lang="en-US" dirty="0" smtClean="0"/>
              <a:t>Internal Control over Financial Reporting</a:t>
            </a:r>
          </a:p>
          <a:p>
            <a:pPr lvl="1"/>
            <a:r>
              <a:rPr lang="en-US" dirty="0" smtClean="0"/>
              <a:t>Holding Company Models (#440 &amp; #450)</a:t>
            </a:r>
          </a:p>
          <a:p>
            <a:pPr lvl="1"/>
            <a:r>
              <a:rPr lang="en-US" dirty="0" smtClean="0"/>
              <a:t>Hazardous Financial Condition Model (#385)</a:t>
            </a:r>
          </a:p>
          <a:p>
            <a:pPr lvl="1"/>
            <a:r>
              <a:rPr lang="en-US" dirty="0" smtClean="0"/>
              <a:t>Required Reporting and Disclosures</a:t>
            </a:r>
          </a:p>
          <a:p>
            <a:pPr lvl="2"/>
            <a:r>
              <a:rPr lang="en-US" dirty="0" smtClean="0"/>
              <a:t>Annual Statement and Supplemental Filings</a:t>
            </a:r>
          </a:p>
          <a:p>
            <a:pPr lvl="2"/>
            <a:r>
              <a:rPr lang="en-US" dirty="0" smtClean="0"/>
              <a:t>Audit Report and Actuarial Report</a:t>
            </a:r>
          </a:p>
        </p:txBody>
      </p:sp>
      <p:sp>
        <p:nvSpPr>
          <p:cNvPr id="7170" name="Rectangle 2"/>
          <p:cNvSpPr>
            <a:spLocks noGrp="1" noChangeArrowheads="1"/>
          </p:cNvSpPr>
          <p:nvPr>
            <p:ph type="title"/>
          </p:nvPr>
        </p:nvSpPr>
        <p:spPr/>
        <p:txBody>
          <a:bodyPr>
            <a:normAutofit/>
          </a:bodyPr>
          <a:lstStyle/>
          <a:p>
            <a:r>
              <a:rPr lang="en-US" dirty="0" smtClean="0"/>
              <a:t>II. Existing U.S. Requirements</a:t>
            </a:r>
          </a:p>
        </p:txBody>
      </p:sp>
    </p:spTree>
    <p:extLst>
      <p:ext uri="{BB962C8B-B14F-4D97-AF65-F5344CB8AC3E}">
        <p14:creationId xmlns:p14="http://schemas.microsoft.com/office/powerpoint/2010/main" val="3799920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Regulatory Review Practices:</a:t>
            </a:r>
          </a:p>
          <a:p>
            <a:pPr lvl="1"/>
            <a:r>
              <a:rPr lang="en-US" dirty="0" smtClean="0"/>
              <a:t>Company Licensing</a:t>
            </a:r>
          </a:p>
          <a:p>
            <a:pPr lvl="2"/>
            <a:r>
              <a:rPr lang="en-US" dirty="0" smtClean="0"/>
              <a:t>Review CG information before license is granted</a:t>
            </a:r>
          </a:p>
          <a:p>
            <a:pPr lvl="3"/>
            <a:r>
              <a:rPr lang="en-US" dirty="0" smtClean="0"/>
              <a:t>Biographical Affidavits</a:t>
            </a:r>
          </a:p>
          <a:p>
            <a:pPr lvl="3"/>
            <a:r>
              <a:rPr lang="en-US" dirty="0" smtClean="0"/>
              <a:t>Criminal Background Checks</a:t>
            </a:r>
          </a:p>
          <a:p>
            <a:pPr lvl="3"/>
            <a:r>
              <a:rPr lang="en-US" dirty="0" smtClean="0"/>
              <a:t>Plan of Operations</a:t>
            </a:r>
          </a:p>
          <a:p>
            <a:pPr lvl="2"/>
            <a:r>
              <a:rPr lang="en-US" dirty="0" smtClean="0"/>
              <a:t>License denied if information is incomplete or inappropriate</a:t>
            </a:r>
          </a:p>
        </p:txBody>
      </p:sp>
      <p:sp>
        <p:nvSpPr>
          <p:cNvPr id="2" name="Title 1"/>
          <p:cNvSpPr>
            <a:spLocks noGrp="1"/>
          </p:cNvSpPr>
          <p:nvPr>
            <p:ph type="title"/>
          </p:nvPr>
        </p:nvSpPr>
        <p:spPr/>
        <p:txBody>
          <a:bodyPr>
            <a:normAutofit/>
          </a:bodyPr>
          <a:lstStyle/>
          <a:p>
            <a:r>
              <a:rPr lang="en-US" dirty="0" smtClean="0"/>
              <a:t>II. Existing U.S. Requirements</a:t>
            </a:r>
            <a:endParaRPr lang="en-US" dirty="0"/>
          </a:p>
        </p:txBody>
      </p:sp>
    </p:spTree>
    <p:extLst>
      <p:ext uri="{BB962C8B-B14F-4D97-AF65-F5344CB8AC3E}">
        <p14:creationId xmlns:p14="http://schemas.microsoft.com/office/powerpoint/2010/main" val="116176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normAutofit/>
          </a:bodyPr>
          <a:lstStyle/>
          <a:p>
            <a:r>
              <a:rPr lang="en-US" dirty="0" smtClean="0"/>
              <a:t>Regulatory Review Practices:</a:t>
            </a:r>
          </a:p>
          <a:p>
            <a:pPr lvl="1"/>
            <a:r>
              <a:rPr lang="en-US" dirty="0" smtClean="0"/>
              <a:t>Financial Analysis and Reporting</a:t>
            </a:r>
          </a:p>
          <a:p>
            <a:pPr lvl="2"/>
            <a:r>
              <a:rPr lang="en-US" dirty="0" smtClean="0"/>
              <a:t>Code of Conduct Responses</a:t>
            </a:r>
          </a:p>
          <a:p>
            <a:pPr lvl="2"/>
            <a:r>
              <a:rPr lang="en-US" dirty="0" smtClean="0"/>
              <a:t>Management’s Report of Internal Controls</a:t>
            </a:r>
          </a:p>
          <a:p>
            <a:pPr lvl="2"/>
            <a:r>
              <a:rPr lang="en-US" dirty="0" smtClean="0"/>
              <a:t>Supplemental Compensation Exhibit</a:t>
            </a:r>
          </a:p>
          <a:p>
            <a:pPr lvl="2"/>
            <a:r>
              <a:rPr lang="en-US" dirty="0" smtClean="0"/>
              <a:t>Information on Risk Management</a:t>
            </a:r>
          </a:p>
          <a:p>
            <a:pPr lvl="3"/>
            <a:r>
              <a:rPr lang="en-US" dirty="0" smtClean="0"/>
              <a:t>Holding Company Filings</a:t>
            </a:r>
          </a:p>
          <a:p>
            <a:pPr lvl="3"/>
            <a:r>
              <a:rPr lang="en-US" dirty="0" smtClean="0"/>
              <a:t>Actuarial Report</a:t>
            </a:r>
          </a:p>
          <a:p>
            <a:pPr lvl="3"/>
            <a:r>
              <a:rPr lang="en-US" dirty="0" smtClean="0"/>
              <a:t>Management’s Discussion &amp; Analysis</a:t>
            </a:r>
          </a:p>
        </p:txBody>
      </p:sp>
      <p:sp>
        <p:nvSpPr>
          <p:cNvPr id="2" name="Title 1"/>
          <p:cNvSpPr>
            <a:spLocks noGrp="1"/>
          </p:cNvSpPr>
          <p:nvPr>
            <p:ph type="title"/>
          </p:nvPr>
        </p:nvSpPr>
        <p:spPr/>
        <p:txBody>
          <a:bodyPr>
            <a:normAutofit/>
          </a:bodyPr>
          <a:lstStyle/>
          <a:p>
            <a:r>
              <a:rPr lang="en-US" dirty="0" smtClean="0"/>
              <a:t>II. Existing U.S. Requirements</a:t>
            </a:r>
            <a:endParaRPr lang="en-US" dirty="0"/>
          </a:p>
        </p:txBody>
      </p:sp>
    </p:spTree>
    <p:extLst>
      <p:ext uri="{BB962C8B-B14F-4D97-AF65-F5344CB8AC3E}">
        <p14:creationId xmlns:p14="http://schemas.microsoft.com/office/powerpoint/2010/main" val="152752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r>
              <a:rPr lang="en-US" dirty="0" smtClean="0"/>
              <a:t>Regulatory Review Practices:</a:t>
            </a:r>
          </a:p>
          <a:p>
            <a:pPr lvl="1"/>
            <a:r>
              <a:rPr lang="en-US" dirty="0" smtClean="0"/>
              <a:t>Financial Examination</a:t>
            </a:r>
          </a:p>
          <a:p>
            <a:pPr lvl="2"/>
            <a:r>
              <a:rPr lang="en-US" dirty="0" smtClean="0"/>
              <a:t>Exhibit M of Financial Condition Examiners Handbook</a:t>
            </a:r>
          </a:p>
          <a:p>
            <a:pPr lvl="3"/>
            <a:r>
              <a:rPr lang="en-US" dirty="0" smtClean="0"/>
              <a:t>Onsite review of corporate governance and risk management.</a:t>
            </a:r>
          </a:p>
          <a:p>
            <a:pPr lvl="3"/>
            <a:r>
              <a:rPr lang="en-US" dirty="0" smtClean="0"/>
              <a:t>Interviews of Directors and Senior Management</a:t>
            </a:r>
          </a:p>
          <a:p>
            <a:pPr lvl="3"/>
            <a:r>
              <a:rPr lang="en-US" dirty="0" smtClean="0"/>
              <a:t>Review of BOD minutes and activities</a:t>
            </a:r>
          </a:p>
          <a:p>
            <a:pPr lvl="3"/>
            <a:r>
              <a:rPr lang="en-US" dirty="0" smtClean="0"/>
              <a:t>Overall CG Assessment</a:t>
            </a:r>
            <a:endParaRPr lang="en-US" dirty="0"/>
          </a:p>
        </p:txBody>
      </p:sp>
      <p:sp>
        <p:nvSpPr>
          <p:cNvPr id="2" name="Title 1"/>
          <p:cNvSpPr>
            <a:spLocks noGrp="1"/>
          </p:cNvSpPr>
          <p:nvPr>
            <p:ph type="title"/>
          </p:nvPr>
        </p:nvSpPr>
        <p:spPr/>
        <p:txBody>
          <a:bodyPr>
            <a:normAutofit/>
          </a:bodyPr>
          <a:lstStyle/>
          <a:p>
            <a:r>
              <a:rPr lang="en-US" dirty="0" smtClean="0"/>
              <a:t>II. Existing U.S. Requirements</a:t>
            </a:r>
            <a:endParaRPr lang="en-US" dirty="0"/>
          </a:p>
        </p:txBody>
      </p:sp>
    </p:spTree>
    <p:extLst>
      <p:ext uri="{BB962C8B-B14F-4D97-AF65-F5344CB8AC3E}">
        <p14:creationId xmlns:p14="http://schemas.microsoft.com/office/powerpoint/2010/main" val="50997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r>
              <a:rPr lang="en-US" dirty="0" smtClean="0"/>
              <a:t>Corporate Governance (E) Working Group</a:t>
            </a:r>
          </a:p>
          <a:p>
            <a:pPr lvl="1"/>
            <a:r>
              <a:rPr lang="en-US" dirty="0" smtClean="0"/>
              <a:t>Part of a broader Solvency Modernization Initiative</a:t>
            </a:r>
          </a:p>
          <a:p>
            <a:pPr lvl="1"/>
            <a:r>
              <a:rPr lang="en-US" dirty="0" smtClean="0"/>
              <a:t>Developed changes to improve CG practices and regulator assessment</a:t>
            </a:r>
          </a:p>
          <a:p>
            <a:pPr lvl="2"/>
            <a:r>
              <a:rPr lang="en-US" dirty="0" smtClean="0"/>
              <a:t>2009 FSAP Recommendations</a:t>
            </a:r>
          </a:p>
          <a:p>
            <a:pPr lvl="2"/>
            <a:r>
              <a:rPr lang="en-US" dirty="0" smtClean="0"/>
              <a:t>International Developments</a:t>
            </a:r>
          </a:p>
          <a:p>
            <a:pPr lvl="2"/>
            <a:r>
              <a:rPr lang="en-US" dirty="0" smtClean="0"/>
              <a:t>Regulatory Needs</a:t>
            </a:r>
          </a:p>
        </p:txBody>
      </p:sp>
      <p:sp>
        <p:nvSpPr>
          <p:cNvPr id="11266" name="Rectangle 2"/>
          <p:cNvSpPr>
            <a:spLocks noGrp="1" noChangeArrowheads="1"/>
          </p:cNvSpPr>
          <p:nvPr>
            <p:ph type="title"/>
          </p:nvPr>
        </p:nvSpPr>
        <p:spPr/>
        <p:txBody>
          <a:bodyPr>
            <a:normAutofit/>
          </a:bodyPr>
          <a:lstStyle/>
          <a:p>
            <a:r>
              <a:rPr lang="en-US" dirty="0" smtClean="0"/>
              <a:t>III. Recent </a:t>
            </a:r>
            <a:r>
              <a:rPr lang="en-US" dirty="0"/>
              <a:t>E</a:t>
            </a:r>
            <a:r>
              <a:rPr lang="en-US" dirty="0" smtClean="0"/>
              <a:t>nhancements</a:t>
            </a:r>
          </a:p>
        </p:txBody>
      </p:sp>
    </p:spTree>
    <p:extLst>
      <p:ext uri="{BB962C8B-B14F-4D97-AF65-F5344CB8AC3E}">
        <p14:creationId xmlns:p14="http://schemas.microsoft.com/office/powerpoint/2010/main" val="4177626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Results of CGWG Efforts:</a:t>
            </a:r>
          </a:p>
          <a:p>
            <a:pPr lvl="1"/>
            <a:r>
              <a:rPr lang="en-US" dirty="0" smtClean="0"/>
              <a:t>Annual collection of information on company governance practices</a:t>
            </a:r>
          </a:p>
          <a:p>
            <a:pPr lvl="1"/>
            <a:r>
              <a:rPr lang="en-US" dirty="0" smtClean="0"/>
              <a:t>Internal audit function requirement for large insurers</a:t>
            </a:r>
          </a:p>
          <a:p>
            <a:pPr lvl="1"/>
            <a:r>
              <a:rPr lang="en-US" dirty="0" smtClean="0"/>
              <a:t>Require explicit commissioner authority to correct CG deficiencies</a:t>
            </a:r>
          </a:p>
        </p:txBody>
      </p:sp>
      <p:sp>
        <p:nvSpPr>
          <p:cNvPr id="2" name="Title 1"/>
          <p:cNvSpPr>
            <a:spLocks noGrp="1"/>
          </p:cNvSpPr>
          <p:nvPr>
            <p:ph type="title"/>
          </p:nvPr>
        </p:nvSpPr>
        <p:spPr/>
        <p:txBody>
          <a:bodyPr>
            <a:normAutofit/>
          </a:bodyPr>
          <a:lstStyle/>
          <a:p>
            <a:r>
              <a:rPr lang="en-US" dirty="0" smtClean="0"/>
              <a:t>III. Recent Enhancements</a:t>
            </a:r>
            <a:endParaRPr lang="en-US" dirty="0"/>
          </a:p>
        </p:txBody>
      </p:sp>
    </p:spTree>
    <p:extLst>
      <p:ext uri="{BB962C8B-B14F-4D97-AF65-F5344CB8AC3E}">
        <p14:creationId xmlns:p14="http://schemas.microsoft.com/office/powerpoint/2010/main" val="444053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1730</TotalTime>
  <Words>2660</Words>
  <Application>Microsoft Office PowerPoint</Application>
  <PresentationFormat>Presentación en pantalla (4:3)</PresentationFormat>
  <Paragraphs>177</Paragraphs>
  <Slides>15</Slides>
  <Notes>15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Candara</vt:lpstr>
      <vt:lpstr>Symbol</vt:lpstr>
      <vt:lpstr>Waveform</vt:lpstr>
      <vt:lpstr>NAIC Oversight of Corporate Governance</vt:lpstr>
      <vt:lpstr>I. Background on Corporate Governance</vt:lpstr>
      <vt:lpstr>II. Existing U.S. Requirements</vt:lpstr>
      <vt:lpstr>II. Existing U.S. Requirements</vt:lpstr>
      <vt:lpstr>II. Existing U.S. Requirements</vt:lpstr>
      <vt:lpstr>II. Existing U.S. Requirements</vt:lpstr>
      <vt:lpstr>II. Existing U.S. Requirements</vt:lpstr>
      <vt:lpstr>III. Recent Enhancements</vt:lpstr>
      <vt:lpstr>III. Recent Enhancements</vt:lpstr>
      <vt:lpstr>III. Recent Enhancements</vt:lpstr>
      <vt:lpstr>III. Recent Enhancements</vt:lpstr>
      <vt:lpstr>III. Recent Enhancements</vt:lpstr>
      <vt:lpstr>III. Recent Enhancements</vt:lpstr>
      <vt:lpstr>Conclusion</vt:lpstr>
      <vt:lpstr>Questions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Lucy Medina</cp:lastModifiedBy>
  <cp:revision>187</cp:revision>
  <cp:lastPrinted>2014-11-17T14:58:00Z</cp:lastPrinted>
  <dcterms:created xsi:type="dcterms:W3CDTF">2014-03-24T18:45:29Z</dcterms:created>
  <dcterms:modified xsi:type="dcterms:W3CDTF">2014-11-17T14:58:51Z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-1891710710</vt:i4>
  </property>
  <property fmtid="{D5CDD505-2E9C-101B-9397-08002B2CF9AE}" pid="4" name="_EmailSubject">
    <vt:lpwstr>Final Presentations for NAIC and Flight Information</vt:lpwstr>
  </property>
  <property fmtid="{D5CDD505-2E9C-101B-9397-08002B2CF9AE}" pid="5" name="_AuthorEmail">
    <vt:lpwstr>ESarper@naic.org</vt:lpwstr>
  </property>
  <property fmtid="{D5CDD505-2E9C-101B-9397-08002B2CF9AE}" pid="6" name="_AuthorEmailDisplayName">
    <vt:lpwstr>Sarper, Ekrem</vt:lpwstr>
  </property>
</Properties>
</file>