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39"/>
  </p:notesMasterIdLst>
  <p:handoutMasterIdLst>
    <p:handoutMasterId r:id="rId40"/>
  </p:handoutMasterIdLst>
  <p:sldIdLst>
    <p:sldId id="258" r:id="rId2"/>
    <p:sldId id="313" r:id="rId3"/>
    <p:sldId id="315" r:id="rId4"/>
    <p:sldId id="316" r:id="rId5"/>
    <p:sldId id="318" r:id="rId6"/>
    <p:sldId id="279" r:id="rId7"/>
    <p:sldId id="364" r:id="rId8"/>
    <p:sldId id="321" r:id="rId9"/>
    <p:sldId id="331" r:id="rId10"/>
    <p:sldId id="367" r:id="rId11"/>
    <p:sldId id="374" r:id="rId12"/>
    <p:sldId id="345" r:id="rId13"/>
    <p:sldId id="330" r:id="rId14"/>
    <p:sldId id="343" r:id="rId15"/>
    <p:sldId id="363" r:id="rId16"/>
    <p:sldId id="371" r:id="rId17"/>
    <p:sldId id="325" r:id="rId18"/>
    <p:sldId id="373" r:id="rId19"/>
    <p:sldId id="370" r:id="rId20"/>
    <p:sldId id="369" r:id="rId21"/>
    <p:sldId id="372" r:id="rId22"/>
    <p:sldId id="273" r:id="rId23"/>
    <p:sldId id="357" r:id="rId24"/>
    <p:sldId id="375" r:id="rId25"/>
    <p:sldId id="376" r:id="rId26"/>
    <p:sldId id="346" r:id="rId27"/>
    <p:sldId id="329" r:id="rId28"/>
    <p:sldId id="347" r:id="rId29"/>
    <p:sldId id="348" r:id="rId30"/>
    <p:sldId id="349" r:id="rId31"/>
    <p:sldId id="350" r:id="rId32"/>
    <p:sldId id="351" r:id="rId33"/>
    <p:sldId id="352" r:id="rId34"/>
    <p:sldId id="353" r:id="rId35"/>
    <p:sldId id="354" r:id="rId36"/>
    <p:sldId id="355" r:id="rId37"/>
    <p:sldId id="356" r:id="rId38"/>
  </p:sldIdLst>
  <p:sldSz cx="9144000" cy="6858000" type="screen4x3"/>
  <p:notesSz cx="666273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11261"/>
    <a:srgbClr val="323E48"/>
    <a:srgbClr val="410099"/>
    <a:srgbClr val="7B98AC"/>
    <a:srgbClr val="D7CCAF"/>
    <a:srgbClr val="EAE7F4"/>
    <a:srgbClr val="988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06" autoAdjust="0"/>
    <p:restoredTop sz="61252" autoAdjust="0"/>
  </p:normalViewPr>
  <p:slideViewPr>
    <p:cSldViewPr snapToGrid="0" showGuides="1">
      <p:cViewPr varScale="1">
        <p:scale>
          <a:sx n="75" d="100"/>
          <a:sy n="75" d="100"/>
        </p:scale>
        <p:origin x="177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8E645-5EE1-4A19-9DC9-C3229114EA89}" type="doc">
      <dgm:prSet loTypeId="urn:microsoft.com/office/officeart/2005/8/layout/gear1" loCatId="relationship" qsTypeId="urn:microsoft.com/office/officeart/2005/8/quickstyle/simple1" qsCatId="simple" csTypeId="urn:microsoft.com/office/officeart/2005/8/colors/accent1_2" csCatId="accent1" phldr="1"/>
      <dgm:spPr/>
    </dgm:pt>
    <dgm:pt modelId="{E849FA20-01B7-41F9-BAED-CBA9A19B3FC5}">
      <dgm:prSet phldrT="[Text]"/>
      <dgm:spPr>
        <a:solidFill>
          <a:srgbClr val="FFFF00"/>
        </a:solidFill>
      </dgm:spPr>
      <dgm:t>
        <a:bodyPr/>
        <a:lstStyle/>
        <a:p>
          <a:r>
            <a:rPr lang="nl-NL" dirty="0" smtClean="0">
              <a:solidFill>
                <a:srgbClr val="00B050"/>
              </a:solidFill>
            </a:rPr>
            <a:t>Board</a:t>
          </a:r>
          <a:endParaRPr lang="nl-NL" dirty="0">
            <a:solidFill>
              <a:srgbClr val="00B050"/>
            </a:solidFill>
          </a:endParaRPr>
        </a:p>
      </dgm:t>
    </dgm:pt>
    <dgm:pt modelId="{DDA0A9A6-5E00-4D36-BB2E-918DF14E55EA}" type="parTrans" cxnId="{9F26A166-4C07-4C59-AD2E-8C6B1B8B5F21}">
      <dgm:prSet/>
      <dgm:spPr/>
      <dgm:t>
        <a:bodyPr/>
        <a:lstStyle/>
        <a:p>
          <a:endParaRPr lang="nl-NL"/>
        </a:p>
      </dgm:t>
    </dgm:pt>
    <dgm:pt modelId="{87C8B319-DC7F-45F9-8264-421806D37A33}" type="sibTrans" cxnId="{9F26A166-4C07-4C59-AD2E-8C6B1B8B5F21}">
      <dgm:prSet/>
      <dgm:spPr/>
      <dgm:t>
        <a:bodyPr/>
        <a:lstStyle/>
        <a:p>
          <a:endParaRPr lang="nl-NL"/>
        </a:p>
      </dgm:t>
    </dgm:pt>
    <dgm:pt modelId="{689960DA-D992-4F41-A19E-28FB4D51D839}">
      <dgm:prSet phldrT="[Text]"/>
      <dgm:spPr>
        <a:solidFill>
          <a:srgbClr val="FFFF00"/>
        </a:solidFill>
      </dgm:spPr>
      <dgm:t>
        <a:bodyPr/>
        <a:lstStyle/>
        <a:p>
          <a:r>
            <a:rPr lang="nl-NL" dirty="0" smtClean="0">
              <a:solidFill>
                <a:srgbClr val="00B050"/>
              </a:solidFill>
            </a:rPr>
            <a:t>Business</a:t>
          </a:r>
          <a:endParaRPr lang="nl-NL" dirty="0">
            <a:solidFill>
              <a:srgbClr val="00B050"/>
            </a:solidFill>
          </a:endParaRPr>
        </a:p>
      </dgm:t>
    </dgm:pt>
    <dgm:pt modelId="{81418804-3C29-4978-A791-E4A8D0A0F2E1}" type="parTrans" cxnId="{FFFF0FA4-E038-4443-9984-028EAE24886A}">
      <dgm:prSet/>
      <dgm:spPr/>
      <dgm:t>
        <a:bodyPr/>
        <a:lstStyle/>
        <a:p>
          <a:endParaRPr lang="nl-NL"/>
        </a:p>
      </dgm:t>
    </dgm:pt>
    <dgm:pt modelId="{D95BD8A2-E7B0-4BEF-99C2-C83A685D64FE}" type="sibTrans" cxnId="{FFFF0FA4-E038-4443-9984-028EAE24886A}">
      <dgm:prSet/>
      <dgm:spPr/>
      <dgm:t>
        <a:bodyPr/>
        <a:lstStyle/>
        <a:p>
          <a:endParaRPr lang="nl-NL"/>
        </a:p>
      </dgm:t>
    </dgm:pt>
    <dgm:pt modelId="{5F2407A8-8353-4B74-B5AD-6CADA4ACAB03}">
      <dgm:prSet phldrT="[Text]"/>
      <dgm:spPr>
        <a:solidFill>
          <a:srgbClr val="FFFF00"/>
        </a:solidFill>
      </dgm:spPr>
      <dgm:t>
        <a:bodyPr/>
        <a:lstStyle/>
        <a:p>
          <a:r>
            <a:rPr lang="nl-NL" dirty="0" smtClean="0">
              <a:solidFill>
                <a:srgbClr val="00B050"/>
              </a:solidFill>
            </a:rPr>
            <a:t>CF</a:t>
          </a:r>
          <a:endParaRPr lang="nl-NL" dirty="0">
            <a:solidFill>
              <a:srgbClr val="00B050"/>
            </a:solidFill>
          </a:endParaRPr>
        </a:p>
      </dgm:t>
    </dgm:pt>
    <dgm:pt modelId="{D8C59C5D-55A2-4A4C-90E7-F491488DA84A}" type="parTrans" cxnId="{A795D421-A188-4619-A368-4246189F9E3A}">
      <dgm:prSet/>
      <dgm:spPr/>
      <dgm:t>
        <a:bodyPr/>
        <a:lstStyle/>
        <a:p>
          <a:endParaRPr lang="nl-NL"/>
        </a:p>
      </dgm:t>
    </dgm:pt>
    <dgm:pt modelId="{D6600579-7824-4F44-AB34-2F7C49F34CBC}" type="sibTrans" cxnId="{A795D421-A188-4619-A368-4246189F9E3A}">
      <dgm:prSet/>
      <dgm:spPr/>
      <dgm:t>
        <a:bodyPr/>
        <a:lstStyle/>
        <a:p>
          <a:endParaRPr lang="nl-NL"/>
        </a:p>
      </dgm:t>
    </dgm:pt>
    <dgm:pt modelId="{5AC10513-CC8B-4A22-B4DF-9FD1702FDDAB}" type="pres">
      <dgm:prSet presAssocID="{12D8E645-5EE1-4A19-9DC9-C3229114EA89}" presName="composite" presStyleCnt="0">
        <dgm:presLayoutVars>
          <dgm:chMax val="3"/>
          <dgm:animLvl val="lvl"/>
          <dgm:resizeHandles val="exact"/>
        </dgm:presLayoutVars>
      </dgm:prSet>
      <dgm:spPr/>
    </dgm:pt>
    <dgm:pt modelId="{5F464141-99C6-4851-BBFA-84EE99B275C5}" type="pres">
      <dgm:prSet presAssocID="{E849FA20-01B7-41F9-BAED-CBA9A19B3FC5}" presName="gear1" presStyleLbl="node1" presStyleIdx="0" presStyleCnt="3">
        <dgm:presLayoutVars>
          <dgm:chMax val="1"/>
          <dgm:bulletEnabled val="1"/>
        </dgm:presLayoutVars>
      </dgm:prSet>
      <dgm:spPr/>
      <dgm:t>
        <a:bodyPr/>
        <a:lstStyle/>
        <a:p>
          <a:endParaRPr lang="nl-NL"/>
        </a:p>
      </dgm:t>
    </dgm:pt>
    <dgm:pt modelId="{0C6DB25C-F5F5-4F11-A847-081419D892D2}" type="pres">
      <dgm:prSet presAssocID="{E849FA20-01B7-41F9-BAED-CBA9A19B3FC5}" presName="gear1srcNode" presStyleLbl="node1" presStyleIdx="0" presStyleCnt="3"/>
      <dgm:spPr/>
      <dgm:t>
        <a:bodyPr/>
        <a:lstStyle/>
        <a:p>
          <a:endParaRPr lang="nl-NL"/>
        </a:p>
      </dgm:t>
    </dgm:pt>
    <dgm:pt modelId="{23353C58-3AA7-4F25-938C-6E9864D633D6}" type="pres">
      <dgm:prSet presAssocID="{E849FA20-01B7-41F9-BAED-CBA9A19B3FC5}" presName="gear1dstNode" presStyleLbl="node1" presStyleIdx="0" presStyleCnt="3"/>
      <dgm:spPr/>
      <dgm:t>
        <a:bodyPr/>
        <a:lstStyle/>
        <a:p>
          <a:endParaRPr lang="nl-NL"/>
        </a:p>
      </dgm:t>
    </dgm:pt>
    <dgm:pt modelId="{C2429DDA-62B3-43BE-9B7E-E07C78EC3A76}" type="pres">
      <dgm:prSet presAssocID="{689960DA-D992-4F41-A19E-28FB4D51D839}" presName="gear2" presStyleLbl="node1" presStyleIdx="1" presStyleCnt="3">
        <dgm:presLayoutVars>
          <dgm:chMax val="1"/>
          <dgm:bulletEnabled val="1"/>
        </dgm:presLayoutVars>
      </dgm:prSet>
      <dgm:spPr/>
      <dgm:t>
        <a:bodyPr/>
        <a:lstStyle/>
        <a:p>
          <a:endParaRPr lang="nl-NL"/>
        </a:p>
      </dgm:t>
    </dgm:pt>
    <dgm:pt modelId="{4F8D8E5A-D18D-4F4A-9C95-7D96C42E9226}" type="pres">
      <dgm:prSet presAssocID="{689960DA-D992-4F41-A19E-28FB4D51D839}" presName="gear2srcNode" presStyleLbl="node1" presStyleIdx="1" presStyleCnt="3"/>
      <dgm:spPr/>
      <dgm:t>
        <a:bodyPr/>
        <a:lstStyle/>
        <a:p>
          <a:endParaRPr lang="nl-NL"/>
        </a:p>
      </dgm:t>
    </dgm:pt>
    <dgm:pt modelId="{578825E3-9EEA-4018-9448-A934230D6555}" type="pres">
      <dgm:prSet presAssocID="{689960DA-D992-4F41-A19E-28FB4D51D839}" presName="gear2dstNode" presStyleLbl="node1" presStyleIdx="1" presStyleCnt="3"/>
      <dgm:spPr/>
      <dgm:t>
        <a:bodyPr/>
        <a:lstStyle/>
        <a:p>
          <a:endParaRPr lang="nl-NL"/>
        </a:p>
      </dgm:t>
    </dgm:pt>
    <dgm:pt modelId="{54353694-7A91-4DBE-A8CB-92CFE7D4CECD}" type="pres">
      <dgm:prSet presAssocID="{5F2407A8-8353-4B74-B5AD-6CADA4ACAB03}" presName="gear3" presStyleLbl="node1" presStyleIdx="2" presStyleCnt="3"/>
      <dgm:spPr/>
      <dgm:t>
        <a:bodyPr/>
        <a:lstStyle/>
        <a:p>
          <a:endParaRPr lang="nl-NL"/>
        </a:p>
      </dgm:t>
    </dgm:pt>
    <dgm:pt modelId="{D0BB9DA7-89FB-4E98-BA16-4E657F44E882}" type="pres">
      <dgm:prSet presAssocID="{5F2407A8-8353-4B74-B5AD-6CADA4ACAB03}" presName="gear3tx" presStyleLbl="node1" presStyleIdx="2" presStyleCnt="3">
        <dgm:presLayoutVars>
          <dgm:chMax val="1"/>
          <dgm:bulletEnabled val="1"/>
        </dgm:presLayoutVars>
      </dgm:prSet>
      <dgm:spPr/>
      <dgm:t>
        <a:bodyPr/>
        <a:lstStyle/>
        <a:p>
          <a:endParaRPr lang="nl-NL"/>
        </a:p>
      </dgm:t>
    </dgm:pt>
    <dgm:pt modelId="{A5E74825-63F7-433C-8510-AA4BB46CA53C}" type="pres">
      <dgm:prSet presAssocID="{5F2407A8-8353-4B74-B5AD-6CADA4ACAB03}" presName="gear3srcNode" presStyleLbl="node1" presStyleIdx="2" presStyleCnt="3"/>
      <dgm:spPr/>
      <dgm:t>
        <a:bodyPr/>
        <a:lstStyle/>
        <a:p>
          <a:endParaRPr lang="nl-NL"/>
        </a:p>
      </dgm:t>
    </dgm:pt>
    <dgm:pt modelId="{E49F16E9-60BF-431B-B5EA-E1496A8234E5}" type="pres">
      <dgm:prSet presAssocID="{5F2407A8-8353-4B74-B5AD-6CADA4ACAB03}" presName="gear3dstNode" presStyleLbl="node1" presStyleIdx="2" presStyleCnt="3"/>
      <dgm:spPr/>
      <dgm:t>
        <a:bodyPr/>
        <a:lstStyle/>
        <a:p>
          <a:endParaRPr lang="nl-NL"/>
        </a:p>
      </dgm:t>
    </dgm:pt>
    <dgm:pt modelId="{924FED16-255C-492E-B8CB-21A1002F7770}" type="pres">
      <dgm:prSet presAssocID="{87C8B319-DC7F-45F9-8264-421806D37A33}" presName="connector1" presStyleLbl="sibTrans2D1" presStyleIdx="0" presStyleCnt="3"/>
      <dgm:spPr/>
      <dgm:t>
        <a:bodyPr/>
        <a:lstStyle/>
        <a:p>
          <a:endParaRPr lang="nl-NL"/>
        </a:p>
      </dgm:t>
    </dgm:pt>
    <dgm:pt modelId="{BE89C5B9-1EF7-48C9-A7A4-192AE1CC2EB6}" type="pres">
      <dgm:prSet presAssocID="{D95BD8A2-E7B0-4BEF-99C2-C83A685D64FE}" presName="connector2" presStyleLbl="sibTrans2D1" presStyleIdx="1" presStyleCnt="3"/>
      <dgm:spPr/>
      <dgm:t>
        <a:bodyPr/>
        <a:lstStyle/>
        <a:p>
          <a:endParaRPr lang="nl-NL"/>
        </a:p>
      </dgm:t>
    </dgm:pt>
    <dgm:pt modelId="{C1F3B673-1DAA-479A-98DD-E8E63076F08E}" type="pres">
      <dgm:prSet presAssocID="{D6600579-7824-4F44-AB34-2F7C49F34CBC}" presName="connector3" presStyleLbl="sibTrans2D1" presStyleIdx="2" presStyleCnt="3"/>
      <dgm:spPr/>
      <dgm:t>
        <a:bodyPr/>
        <a:lstStyle/>
        <a:p>
          <a:endParaRPr lang="nl-NL"/>
        </a:p>
      </dgm:t>
    </dgm:pt>
  </dgm:ptLst>
  <dgm:cxnLst>
    <dgm:cxn modelId="{1702BC57-E6A1-409B-B677-76A12B72862F}" type="presOf" srcId="{12D8E645-5EE1-4A19-9DC9-C3229114EA89}" destId="{5AC10513-CC8B-4A22-B4DF-9FD1702FDDAB}" srcOrd="0" destOrd="0" presId="urn:microsoft.com/office/officeart/2005/8/layout/gear1"/>
    <dgm:cxn modelId="{FFFF0FA4-E038-4443-9984-028EAE24886A}" srcId="{12D8E645-5EE1-4A19-9DC9-C3229114EA89}" destId="{689960DA-D992-4F41-A19E-28FB4D51D839}" srcOrd="1" destOrd="0" parTransId="{81418804-3C29-4978-A791-E4A8D0A0F2E1}" sibTransId="{D95BD8A2-E7B0-4BEF-99C2-C83A685D64FE}"/>
    <dgm:cxn modelId="{2CE94384-795A-45A5-9402-EED693B09AB8}" type="presOf" srcId="{689960DA-D992-4F41-A19E-28FB4D51D839}" destId="{578825E3-9EEA-4018-9448-A934230D6555}" srcOrd="2" destOrd="0" presId="urn:microsoft.com/office/officeart/2005/8/layout/gear1"/>
    <dgm:cxn modelId="{C0849F8D-9C17-4A6E-8B9A-2E43C41AC99E}" type="presOf" srcId="{E849FA20-01B7-41F9-BAED-CBA9A19B3FC5}" destId="{23353C58-3AA7-4F25-938C-6E9864D633D6}" srcOrd="2" destOrd="0" presId="urn:microsoft.com/office/officeart/2005/8/layout/gear1"/>
    <dgm:cxn modelId="{97465F3F-871F-4635-9CC8-F0E72CA33E5B}" type="presOf" srcId="{5F2407A8-8353-4B74-B5AD-6CADA4ACAB03}" destId="{54353694-7A91-4DBE-A8CB-92CFE7D4CECD}" srcOrd="0" destOrd="0" presId="urn:microsoft.com/office/officeart/2005/8/layout/gear1"/>
    <dgm:cxn modelId="{F694839B-9F05-4397-A72B-1E57CB2F9466}" type="presOf" srcId="{689960DA-D992-4F41-A19E-28FB4D51D839}" destId="{4F8D8E5A-D18D-4F4A-9C95-7D96C42E9226}" srcOrd="1" destOrd="0" presId="urn:microsoft.com/office/officeart/2005/8/layout/gear1"/>
    <dgm:cxn modelId="{15333BBE-2E2A-4603-A2F9-860BEFFBB1E6}" type="presOf" srcId="{5F2407A8-8353-4B74-B5AD-6CADA4ACAB03}" destId="{D0BB9DA7-89FB-4E98-BA16-4E657F44E882}" srcOrd="1" destOrd="0" presId="urn:microsoft.com/office/officeart/2005/8/layout/gear1"/>
    <dgm:cxn modelId="{F5557576-80DC-4468-B8E6-50E3644348C2}" type="presOf" srcId="{E849FA20-01B7-41F9-BAED-CBA9A19B3FC5}" destId="{5F464141-99C6-4851-BBFA-84EE99B275C5}" srcOrd="0" destOrd="0" presId="urn:microsoft.com/office/officeart/2005/8/layout/gear1"/>
    <dgm:cxn modelId="{C3C9C3B8-1144-435F-ACB3-761233EC2D24}" type="presOf" srcId="{5F2407A8-8353-4B74-B5AD-6CADA4ACAB03}" destId="{E49F16E9-60BF-431B-B5EA-E1496A8234E5}" srcOrd="3" destOrd="0" presId="urn:microsoft.com/office/officeart/2005/8/layout/gear1"/>
    <dgm:cxn modelId="{85866195-8261-4671-93F6-D06F63D11BE1}" type="presOf" srcId="{E849FA20-01B7-41F9-BAED-CBA9A19B3FC5}" destId="{0C6DB25C-F5F5-4F11-A847-081419D892D2}" srcOrd="1" destOrd="0" presId="urn:microsoft.com/office/officeart/2005/8/layout/gear1"/>
    <dgm:cxn modelId="{44262E7F-FA27-463D-815D-43AA8B8B3EAF}" type="presOf" srcId="{5F2407A8-8353-4B74-B5AD-6CADA4ACAB03}" destId="{A5E74825-63F7-433C-8510-AA4BB46CA53C}" srcOrd="2" destOrd="0" presId="urn:microsoft.com/office/officeart/2005/8/layout/gear1"/>
    <dgm:cxn modelId="{738517A3-055F-4FC7-BA28-8EEDB04BE1CE}" type="presOf" srcId="{689960DA-D992-4F41-A19E-28FB4D51D839}" destId="{C2429DDA-62B3-43BE-9B7E-E07C78EC3A76}" srcOrd="0" destOrd="0" presId="urn:microsoft.com/office/officeart/2005/8/layout/gear1"/>
    <dgm:cxn modelId="{A795D421-A188-4619-A368-4246189F9E3A}" srcId="{12D8E645-5EE1-4A19-9DC9-C3229114EA89}" destId="{5F2407A8-8353-4B74-B5AD-6CADA4ACAB03}" srcOrd="2" destOrd="0" parTransId="{D8C59C5D-55A2-4A4C-90E7-F491488DA84A}" sibTransId="{D6600579-7824-4F44-AB34-2F7C49F34CBC}"/>
    <dgm:cxn modelId="{AF601665-1CF8-46E0-B7AB-87610458E0DC}" type="presOf" srcId="{87C8B319-DC7F-45F9-8264-421806D37A33}" destId="{924FED16-255C-492E-B8CB-21A1002F7770}" srcOrd="0" destOrd="0" presId="urn:microsoft.com/office/officeart/2005/8/layout/gear1"/>
    <dgm:cxn modelId="{CF6AAD68-8E22-4333-9F3D-FEA357187C54}" type="presOf" srcId="{D6600579-7824-4F44-AB34-2F7C49F34CBC}" destId="{C1F3B673-1DAA-479A-98DD-E8E63076F08E}" srcOrd="0" destOrd="0" presId="urn:microsoft.com/office/officeart/2005/8/layout/gear1"/>
    <dgm:cxn modelId="{9F26A166-4C07-4C59-AD2E-8C6B1B8B5F21}" srcId="{12D8E645-5EE1-4A19-9DC9-C3229114EA89}" destId="{E849FA20-01B7-41F9-BAED-CBA9A19B3FC5}" srcOrd="0" destOrd="0" parTransId="{DDA0A9A6-5E00-4D36-BB2E-918DF14E55EA}" sibTransId="{87C8B319-DC7F-45F9-8264-421806D37A33}"/>
    <dgm:cxn modelId="{6699DC7B-4177-46AC-BEA6-CA3CB3067512}" type="presOf" srcId="{D95BD8A2-E7B0-4BEF-99C2-C83A685D64FE}" destId="{BE89C5B9-1EF7-48C9-A7A4-192AE1CC2EB6}" srcOrd="0" destOrd="0" presId="urn:microsoft.com/office/officeart/2005/8/layout/gear1"/>
    <dgm:cxn modelId="{09B23F1B-E3C2-4A01-A520-4F807D380F3E}" type="presParOf" srcId="{5AC10513-CC8B-4A22-B4DF-9FD1702FDDAB}" destId="{5F464141-99C6-4851-BBFA-84EE99B275C5}" srcOrd="0" destOrd="0" presId="urn:microsoft.com/office/officeart/2005/8/layout/gear1"/>
    <dgm:cxn modelId="{CCBB163D-CE66-4C41-BE43-4F5A105896B1}" type="presParOf" srcId="{5AC10513-CC8B-4A22-B4DF-9FD1702FDDAB}" destId="{0C6DB25C-F5F5-4F11-A847-081419D892D2}" srcOrd="1" destOrd="0" presId="urn:microsoft.com/office/officeart/2005/8/layout/gear1"/>
    <dgm:cxn modelId="{5F8709A4-BE14-4D98-97FF-CE8FBA865C56}" type="presParOf" srcId="{5AC10513-CC8B-4A22-B4DF-9FD1702FDDAB}" destId="{23353C58-3AA7-4F25-938C-6E9864D633D6}" srcOrd="2" destOrd="0" presId="urn:microsoft.com/office/officeart/2005/8/layout/gear1"/>
    <dgm:cxn modelId="{B05846B1-C738-45FE-BE08-AFD459B538F8}" type="presParOf" srcId="{5AC10513-CC8B-4A22-B4DF-9FD1702FDDAB}" destId="{C2429DDA-62B3-43BE-9B7E-E07C78EC3A76}" srcOrd="3" destOrd="0" presId="urn:microsoft.com/office/officeart/2005/8/layout/gear1"/>
    <dgm:cxn modelId="{2766216E-D31C-487A-AA80-C2786B52A528}" type="presParOf" srcId="{5AC10513-CC8B-4A22-B4DF-9FD1702FDDAB}" destId="{4F8D8E5A-D18D-4F4A-9C95-7D96C42E9226}" srcOrd="4" destOrd="0" presId="urn:microsoft.com/office/officeart/2005/8/layout/gear1"/>
    <dgm:cxn modelId="{0A402834-A3D2-4BAC-9412-9FB67151E179}" type="presParOf" srcId="{5AC10513-CC8B-4A22-B4DF-9FD1702FDDAB}" destId="{578825E3-9EEA-4018-9448-A934230D6555}" srcOrd="5" destOrd="0" presId="urn:microsoft.com/office/officeart/2005/8/layout/gear1"/>
    <dgm:cxn modelId="{6CAC2F3C-585D-4781-A8CC-3C89F74D69DC}" type="presParOf" srcId="{5AC10513-CC8B-4A22-B4DF-9FD1702FDDAB}" destId="{54353694-7A91-4DBE-A8CB-92CFE7D4CECD}" srcOrd="6" destOrd="0" presId="urn:microsoft.com/office/officeart/2005/8/layout/gear1"/>
    <dgm:cxn modelId="{4AA518C8-7777-44EE-84D3-9F84E8C1EB63}" type="presParOf" srcId="{5AC10513-CC8B-4A22-B4DF-9FD1702FDDAB}" destId="{D0BB9DA7-89FB-4E98-BA16-4E657F44E882}" srcOrd="7" destOrd="0" presId="urn:microsoft.com/office/officeart/2005/8/layout/gear1"/>
    <dgm:cxn modelId="{3F88C37A-F0F9-4C03-88DB-121542263723}" type="presParOf" srcId="{5AC10513-CC8B-4A22-B4DF-9FD1702FDDAB}" destId="{A5E74825-63F7-433C-8510-AA4BB46CA53C}" srcOrd="8" destOrd="0" presId="urn:microsoft.com/office/officeart/2005/8/layout/gear1"/>
    <dgm:cxn modelId="{911CC798-3F36-44A3-BF2A-1B07CCE560EE}" type="presParOf" srcId="{5AC10513-CC8B-4A22-B4DF-9FD1702FDDAB}" destId="{E49F16E9-60BF-431B-B5EA-E1496A8234E5}" srcOrd="9" destOrd="0" presId="urn:microsoft.com/office/officeart/2005/8/layout/gear1"/>
    <dgm:cxn modelId="{53CC22C0-06FC-4DFB-93FE-5C036E9D0CD9}" type="presParOf" srcId="{5AC10513-CC8B-4A22-B4DF-9FD1702FDDAB}" destId="{924FED16-255C-492E-B8CB-21A1002F7770}" srcOrd="10" destOrd="0" presId="urn:microsoft.com/office/officeart/2005/8/layout/gear1"/>
    <dgm:cxn modelId="{4E703191-8DEF-420C-9107-A26353555B9A}" type="presParOf" srcId="{5AC10513-CC8B-4A22-B4DF-9FD1702FDDAB}" destId="{BE89C5B9-1EF7-48C9-A7A4-192AE1CC2EB6}" srcOrd="11" destOrd="0" presId="urn:microsoft.com/office/officeart/2005/8/layout/gear1"/>
    <dgm:cxn modelId="{EEC2DED1-6813-4F00-BC3F-BD2FCF2CD671}" type="presParOf" srcId="{5AC10513-CC8B-4A22-B4DF-9FD1702FDDAB}" destId="{C1F3B673-1DAA-479A-98DD-E8E63076F08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203F78-946A-4BAB-B804-5C7063213D6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168B7A59-99B9-4313-916A-23C64C635E44}">
      <dgm:prSet phldrT="[Tekst]" custT="1"/>
      <dgm:spPr>
        <a:solidFill>
          <a:schemeClr val="bg2">
            <a:lumMod val="75000"/>
          </a:schemeClr>
        </a:solidFill>
      </dgm:spPr>
      <dgm:t>
        <a:bodyPr/>
        <a:lstStyle/>
        <a:p>
          <a:r>
            <a:rPr lang="nl-NL" sz="2400" b="1" dirty="0" err="1" smtClean="0">
              <a:solidFill>
                <a:srgbClr val="002060"/>
              </a:solidFill>
            </a:rPr>
            <a:t>Behaviour</a:t>
          </a:r>
          <a:endParaRPr lang="nl-NL" sz="2400" b="1" dirty="0">
            <a:solidFill>
              <a:srgbClr val="002060"/>
            </a:solidFill>
          </a:endParaRPr>
        </a:p>
      </dgm:t>
    </dgm:pt>
    <dgm:pt modelId="{128E0BE4-C352-475F-B421-0B29F4A8841D}" type="parTrans" cxnId="{F0BF16A5-128D-4154-88E2-599C15C00BF7}">
      <dgm:prSet/>
      <dgm:spPr/>
      <dgm:t>
        <a:bodyPr/>
        <a:lstStyle/>
        <a:p>
          <a:endParaRPr lang="nl-NL"/>
        </a:p>
      </dgm:t>
    </dgm:pt>
    <dgm:pt modelId="{B99957F9-1176-49FB-93F7-F1626B5CDFB2}" type="sibTrans" cxnId="{F0BF16A5-128D-4154-88E2-599C15C00BF7}">
      <dgm:prSet/>
      <dgm:spPr/>
      <dgm:t>
        <a:bodyPr/>
        <a:lstStyle/>
        <a:p>
          <a:endParaRPr lang="nl-NL"/>
        </a:p>
      </dgm:t>
    </dgm:pt>
    <dgm:pt modelId="{C75D9733-C4E1-4567-86A3-4FBB9A196228}">
      <dgm:prSet phldrT="[Tekst]" custT="1"/>
      <dgm:spPr>
        <a:solidFill>
          <a:srgbClr val="002060"/>
        </a:solidFill>
        <a:ln>
          <a:solidFill>
            <a:schemeClr val="accent2">
              <a:lumMod val="75000"/>
            </a:schemeClr>
          </a:solidFill>
        </a:ln>
      </dgm:spPr>
      <dgm:t>
        <a:bodyPr/>
        <a:lstStyle/>
        <a:p>
          <a:r>
            <a:rPr lang="nl-NL" sz="2000" b="0" dirty="0" err="1" smtClean="0"/>
            <a:t>External</a:t>
          </a:r>
          <a:r>
            <a:rPr lang="nl-NL" sz="2000" b="0" dirty="0" smtClean="0"/>
            <a:t> </a:t>
          </a:r>
          <a:r>
            <a:rPr lang="nl-NL" sz="2000" b="0" dirty="0" err="1" smtClean="0"/>
            <a:t>Direction</a:t>
          </a:r>
          <a:r>
            <a:rPr lang="nl-NL" sz="2000" b="0" dirty="0" smtClean="0"/>
            <a:t>: </a:t>
          </a:r>
          <a:r>
            <a:rPr lang="nl-NL" sz="2000" b="0" dirty="0" err="1" smtClean="0"/>
            <a:t>legal</a:t>
          </a:r>
          <a:r>
            <a:rPr lang="nl-NL" sz="2000" b="0" dirty="0" smtClean="0"/>
            <a:t> </a:t>
          </a:r>
          <a:r>
            <a:rPr lang="nl-NL" sz="2000" b="0" dirty="0" err="1" smtClean="0"/>
            <a:t>framework</a:t>
          </a:r>
          <a:endParaRPr lang="nl-NL" sz="2000" b="0" dirty="0"/>
        </a:p>
      </dgm:t>
    </dgm:pt>
    <dgm:pt modelId="{84E30855-48AB-49FE-AEA3-A9D65BAF305A}" type="parTrans" cxnId="{DE78D9A8-24EC-414D-890F-A562E1D7C965}">
      <dgm:prSet/>
      <dgm:spPr>
        <a:solidFill>
          <a:schemeClr val="bg2"/>
        </a:solidFill>
        <a:ln>
          <a:solidFill>
            <a:srgbClr val="002060"/>
          </a:solidFill>
        </a:ln>
      </dgm:spPr>
      <dgm:t>
        <a:bodyPr/>
        <a:lstStyle/>
        <a:p>
          <a:endParaRPr lang="nl-NL"/>
        </a:p>
      </dgm:t>
    </dgm:pt>
    <dgm:pt modelId="{143DE56E-11DB-4753-BE4B-B275AE1A95FE}" type="sibTrans" cxnId="{DE78D9A8-24EC-414D-890F-A562E1D7C965}">
      <dgm:prSet/>
      <dgm:spPr/>
      <dgm:t>
        <a:bodyPr/>
        <a:lstStyle/>
        <a:p>
          <a:endParaRPr lang="nl-NL"/>
        </a:p>
      </dgm:t>
    </dgm:pt>
    <dgm:pt modelId="{7B7F9978-4082-4F76-BB7A-DA7D3E45FA81}">
      <dgm:prSet phldrT="[Tekst]" custT="1"/>
      <dgm:spPr>
        <a:solidFill>
          <a:srgbClr val="002060"/>
        </a:solidFill>
      </dgm:spPr>
      <dgm:t>
        <a:bodyPr/>
        <a:lstStyle/>
        <a:p>
          <a:r>
            <a:rPr lang="nl-NL" sz="2400" b="1" dirty="0" smtClean="0"/>
            <a:t>Culture</a:t>
          </a:r>
        </a:p>
        <a:p>
          <a:r>
            <a:rPr lang="nl-NL" sz="2000" b="0" dirty="0" err="1" smtClean="0"/>
            <a:t>Values</a:t>
          </a:r>
          <a:r>
            <a:rPr lang="nl-NL" sz="2000" b="0" dirty="0" smtClean="0"/>
            <a:t> - </a:t>
          </a:r>
          <a:r>
            <a:rPr lang="nl-NL" sz="2000" b="0" dirty="0" err="1" smtClean="0"/>
            <a:t>practices</a:t>
          </a:r>
          <a:endParaRPr lang="nl-NL" sz="2000" b="0" dirty="0"/>
        </a:p>
      </dgm:t>
    </dgm:pt>
    <dgm:pt modelId="{043E6479-1389-41AD-9860-C470FCEAD969}" type="parTrans" cxnId="{C17595AB-88F6-4D78-B1B6-929E1514C976}">
      <dgm:prSet/>
      <dgm:spPr>
        <a:solidFill>
          <a:schemeClr val="bg2"/>
        </a:solidFill>
        <a:ln>
          <a:solidFill>
            <a:srgbClr val="002060"/>
          </a:solidFill>
        </a:ln>
      </dgm:spPr>
      <dgm:t>
        <a:bodyPr/>
        <a:lstStyle/>
        <a:p>
          <a:endParaRPr lang="nl-NL"/>
        </a:p>
      </dgm:t>
    </dgm:pt>
    <dgm:pt modelId="{5414C130-C624-4BDE-AF7C-5EA803E320BA}" type="sibTrans" cxnId="{C17595AB-88F6-4D78-B1B6-929E1514C976}">
      <dgm:prSet/>
      <dgm:spPr/>
      <dgm:t>
        <a:bodyPr/>
        <a:lstStyle/>
        <a:p>
          <a:endParaRPr lang="nl-NL"/>
        </a:p>
      </dgm:t>
    </dgm:pt>
    <dgm:pt modelId="{6955629D-36F1-4B21-8317-AFBC5BE66B8C}">
      <dgm:prSet phldrT="[Tekst]" custT="1"/>
      <dgm:spPr>
        <a:solidFill>
          <a:srgbClr val="002060"/>
        </a:solidFill>
      </dgm:spPr>
      <dgm:t>
        <a:bodyPr/>
        <a:lstStyle/>
        <a:p>
          <a:r>
            <a:rPr lang="nl-NL" sz="2000" b="0" dirty="0" err="1" smtClean="0"/>
            <a:t>Internal</a:t>
          </a:r>
          <a:r>
            <a:rPr lang="nl-NL" sz="2000" b="0" dirty="0" smtClean="0"/>
            <a:t> </a:t>
          </a:r>
          <a:r>
            <a:rPr lang="nl-NL" sz="2000" b="0" dirty="0" err="1" smtClean="0"/>
            <a:t>direction</a:t>
          </a:r>
          <a:r>
            <a:rPr lang="nl-NL" sz="2000" b="0" dirty="0" smtClean="0"/>
            <a:t>:</a:t>
          </a:r>
        </a:p>
        <a:p>
          <a:r>
            <a:rPr lang="nl-NL" sz="2000" b="0" dirty="0" err="1" smtClean="0"/>
            <a:t>strategy</a:t>
          </a:r>
          <a:r>
            <a:rPr lang="nl-NL" sz="2000" b="0" dirty="0" smtClean="0"/>
            <a:t> - incentives</a:t>
          </a:r>
          <a:endParaRPr lang="nl-NL" sz="2000" b="0" dirty="0"/>
        </a:p>
      </dgm:t>
    </dgm:pt>
    <dgm:pt modelId="{9672336C-C54E-4AEE-B82B-58906549188C}" type="parTrans" cxnId="{117E50FB-4227-4539-AB7D-353E61858030}">
      <dgm:prSet/>
      <dgm:spPr>
        <a:solidFill>
          <a:schemeClr val="bg2"/>
        </a:solidFill>
        <a:ln>
          <a:solidFill>
            <a:srgbClr val="002060"/>
          </a:solidFill>
        </a:ln>
      </dgm:spPr>
      <dgm:t>
        <a:bodyPr/>
        <a:lstStyle/>
        <a:p>
          <a:endParaRPr lang="nl-NL"/>
        </a:p>
      </dgm:t>
    </dgm:pt>
    <dgm:pt modelId="{E352D7B6-0637-459F-AEA1-357C8AD74DD6}" type="sibTrans" cxnId="{117E50FB-4227-4539-AB7D-353E61858030}">
      <dgm:prSet/>
      <dgm:spPr/>
      <dgm:t>
        <a:bodyPr/>
        <a:lstStyle/>
        <a:p>
          <a:endParaRPr lang="nl-NL"/>
        </a:p>
      </dgm:t>
    </dgm:pt>
    <dgm:pt modelId="{F8DF0C40-C56F-46CD-B92F-C2A61B42D78A}">
      <dgm:prSet phldrT="[Tekst]" custScaleX="116976" custScaleY="74249" custRadScaleRad="103589" custRadScaleInc="-473"/>
      <dgm:spPr/>
      <dgm:t>
        <a:bodyPr/>
        <a:lstStyle/>
        <a:p>
          <a:endParaRPr lang="nl-NL"/>
        </a:p>
      </dgm:t>
    </dgm:pt>
    <dgm:pt modelId="{688B2790-E84A-485C-9C33-566BA7A9815A}" type="parTrans" cxnId="{5F7B13B3-E5D4-468C-AB59-F1699B420AAF}">
      <dgm:prSet/>
      <dgm:spPr/>
      <dgm:t>
        <a:bodyPr/>
        <a:lstStyle/>
        <a:p>
          <a:endParaRPr lang="nl-NL"/>
        </a:p>
      </dgm:t>
    </dgm:pt>
    <dgm:pt modelId="{C429B09D-E595-49D5-8547-0FA18521C9B0}" type="sibTrans" cxnId="{5F7B13B3-E5D4-468C-AB59-F1699B420AAF}">
      <dgm:prSet/>
      <dgm:spPr/>
      <dgm:t>
        <a:bodyPr/>
        <a:lstStyle/>
        <a:p>
          <a:endParaRPr lang="nl-NL"/>
        </a:p>
      </dgm:t>
    </dgm:pt>
    <dgm:pt modelId="{812A5449-0804-4763-8A2B-1B6EF681A0C0}">
      <dgm:prSet phldrT="[Tekst]" custScaleX="116976" custScaleY="74249" custRadScaleRad="103589" custRadScaleInc="-473"/>
      <dgm:spPr/>
      <dgm:t>
        <a:bodyPr/>
        <a:lstStyle/>
        <a:p>
          <a:endParaRPr lang="nl-NL"/>
        </a:p>
      </dgm:t>
    </dgm:pt>
    <dgm:pt modelId="{C7C4F84D-6ADF-454B-B96B-7334A5EE9DAD}" type="parTrans" cxnId="{71550E17-F193-47F0-BB1F-14B3D4BB2A83}">
      <dgm:prSet/>
      <dgm:spPr/>
      <dgm:t>
        <a:bodyPr/>
        <a:lstStyle/>
        <a:p>
          <a:endParaRPr lang="nl-NL"/>
        </a:p>
      </dgm:t>
    </dgm:pt>
    <dgm:pt modelId="{9A7DE1C0-6835-481E-B358-91673F746C5B}" type="sibTrans" cxnId="{71550E17-F193-47F0-BB1F-14B3D4BB2A83}">
      <dgm:prSet/>
      <dgm:spPr/>
      <dgm:t>
        <a:bodyPr/>
        <a:lstStyle/>
        <a:p>
          <a:endParaRPr lang="nl-NL"/>
        </a:p>
      </dgm:t>
    </dgm:pt>
    <dgm:pt modelId="{723C52EC-5A09-4EEE-83FA-C8FF18D2A53F}" type="pres">
      <dgm:prSet presAssocID="{13203F78-946A-4BAB-B804-5C7063213D6D}" presName="cycle" presStyleCnt="0">
        <dgm:presLayoutVars>
          <dgm:chMax val="1"/>
          <dgm:dir/>
          <dgm:animLvl val="ctr"/>
          <dgm:resizeHandles val="exact"/>
        </dgm:presLayoutVars>
      </dgm:prSet>
      <dgm:spPr/>
      <dgm:t>
        <a:bodyPr/>
        <a:lstStyle/>
        <a:p>
          <a:endParaRPr lang="nl-NL"/>
        </a:p>
      </dgm:t>
    </dgm:pt>
    <dgm:pt modelId="{90EF928F-869F-4DF0-8A80-A93D201A543D}" type="pres">
      <dgm:prSet presAssocID="{168B7A59-99B9-4313-916A-23C64C635E44}" presName="centerShape" presStyleLbl="node0" presStyleIdx="0" presStyleCnt="1" custScaleX="154439" custScaleY="96966" custLinFactNeighborX="1538" custLinFactNeighborY="-11533"/>
      <dgm:spPr/>
      <dgm:t>
        <a:bodyPr/>
        <a:lstStyle/>
        <a:p>
          <a:endParaRPr lang="nl-NL"/>
        </a:p>
      </dgm:t>
    </dgm:pt>
    <dgm:pt modelId="{6FC2D77B-4E35-4130-BAF4-1AAB12F47CAD}" type="pres">
      <dgm:prSet presAssocID="{84E30855-48AB-49FE-AEA3-A9D65BAF305A}" presName="parTrans" presStyleLbl="bgSibTrans2D1" presStyleIdx="0" presStyleCnt="3" custLinFactNeighborX="-11841" custLinFactNeighborY="89566"/>
      <dgm:spPr/>
      <dgm:t>
        <a:bodyPr/>
        <a:lstStyle/>
        <a:p>
          <a:endParaRPr lang="nl-NL"/>
        </a:p>
      </dgm:t>
    </dgm:pt>
    <dgm:pt modelId="{BF1F0883-6369-4CD9-B622-EFB632EA80DD}" type="pres">
      <dgm:prSet presAssocID="{C75D9733-C4E1-4567-86A3-4FBB9A196228}" presName="node" presStyleLbl="node1" presStyleIdx="0" presStyleCnt="3" custScaleX="123348" custRadScaleRad="127795" custRadScaleInc="-5999">
        <dgm:presLayoutVars>
          <dgm:bulletEnabled val="1"/>
        </dgm:presLayoutVars>
      </dgm:prSet>
      <dgm:spPr/>
      <dgm:t>
        <a:bodyPr/>
        <a:lstStyle/>
        <a:p>
          <a:endParaRPr lang="nl-NL"/>
        </a:p>
      </dgm:t>
    </dgm:pt>
    <dgm:pt modelId="{C74D29FF-DAB3-49BD-8D21-C2DC8BA857A8}" type="pres">
      <dgm:prSet presAssocID="{043E6479-1389-41AD-9860-C470FCEAD969}" presName="parTrans" presStyleLbl="bgSibTrans2D1" presStyleIdx="1" presStyleCnt="3" custAng="153130" custLinFactNeighborX="2322" custLinFactNeighborY="11785"/>
      <dgm:spPr/>
      <dgm:t>
        <a:bodyPr/>
        <a:lstStyle/>
        <a:p>
          <a:endParaRPr lang="nl-NL"/>
        </a:p>
      </dgm:t>
    </dgm:pt>
    <dgm:pt modelId="{AD93B6EB-5E8A-45DA-9B1B-5D9B760F214F}" type="pres">
      <dgm:prSet presAssocID="{7B7F9978-4082-4F76-BB7A-DA7D3E45FA81}" presName="node" presStyleLbl="node1" presStyleIdx="1" presStyleCnt="3" custScaleX="116976" custScaleY="74249" custRadScaleRad="103589" custRadScaleInc="-473">
        <dgm:presLayoutVars>
          <dgm:bulletEnabled val="1"/>
        </dgm:presLayoutVars>
      </dgm:prSet>
      <dgm:spPr/>
      <dgm:t>
        <a:bodyPr/>
        <a:lstStyle/>
        <a:p>
          <a:endParaRPr lang="nl-NL"/>
        </a:p>
      </dgm:t>
    </dgm:pt>
    <dgm:pt modelId="{673623FF-0B6C-4FE7-BF59-B2A43334C746}" type="pres">
      <dgm:prSet presAssocID="{9672336C-C54E-4AEE-B82B-58906549188C}" presName="parTrans" presStyleLbl="bgSibTrans2D1" presStyleIdx="2" presStyleCnt="3" custScaleX="106924" custLinFactNeighborX="15399" custLinFactNeighborY="82494"/>
      <dgm:spPr/>
      <dgm:t>
        <a:bodyPr/>
        <a:lstStyle/>
        <a:p>
          <a:endParaRPr lang="nl-NL"/>
        </a:p>
      </dgm:t>
    </dgm:pt>
    <dgm:pt modelId="{2C6AC89B-8865-45A0-A46F-7C97EA89A10F}" type="pres">
      <dgm:prSet presAssocID="{6955629D-36F1-4B21-8317-AFBC5BE66B8C}" presName="node" presStyleLbl="node1" presStyleIdx="2" presStyleCnt="3" custScaleX="119687" custRadScaleRad="131396" custRadScaleInc="6721">
        <dgm:presLayoutVars>
          <dgm:bulletEnabled val="1"/>
        </dgm:presLayoutVars>
      </dgm:prSet>
      <dgm:spPr/>
      <dgm:t>
        <a:bodyPr/>
        <a:lstStyle/>
        <a:p>
          <a:endParaRPr lang="nl-NL"/>
        </a:p>
      </dgm:t>
    </dgm:pt>
  </dgm:ptLst>
  <dgm:cxnLst>
    <dgm:cxn modelId="{C17595AB-88F6-4D78-B1B6-929E1514C976}" srcId="{168B7A59-99B9-4313-916A-23C64C635E44}" destId="{7B7F9978-4082-4F76-BB7A-DA7D3E45FA81}" srcOrd="1" destOrd="0" parTransId="{043E6479-1389-41AD-9860-C470FCEAD969}" sibTransId="{5414C130-C624-4BDE-AF7C-5EA803E320BA}"/>
    <dgm:cxn modelId="{0A25C546-DABF-4E49-B954-A5CF576437F6}" type="presOf" srcId="{043E6479-1389-41AD-9860-C470FCEAD969}" destId="{C74D29FF-DAB3-49BD-8D21-C2DC8BA857A8}" srcOrd="0" destOrd="0" presId="urn:microsoft.com/office/officeart/2005/8/layout/radial4"/>
    <dgm:cxn modelId="{5F7B13B3-E5D4-468C-AB59-F1699B420AAF}" srcId="{13203F78-946A-4BAB-B804-5C7063213D6D}" destId="{F8DF0C40-C56F-46CD-B92F-C2A61B42D78A}" srcOrd="1" destOrd="0" parTransId="{688B2790-E84A-485C-9C33-566BA7A9815A}" sibTransId="{C429B09D-E595-49D5-8547-0FA18521C9B0}"/>
    <dgm:cxn modelId="{D672E758-A793-4341-AC63-67CBAE2C7A31}" type="presOf" srcId="{7B7F9978-4082-4F76-BB7A-DA7D3E45FA81}" destId="{AD93B6EB-5E8A-45DA-9B1B-5D9B760F214F}" srcOrd="0" destOrd="0" presId="urn:microsoft.com/office/officeart/2005/8/layout/radial4"/>
    <dgm:cxn modelId="{B5107373-C731-43D3-AC91-21E5AF3C77E4}" type="presOf" srcId="{9672336C-C54E-4AEE-B82B-58906549188C}" destId="{673623FF-0B6C-4FE7-BF59-B2A43334C746}" srcOrd="0" destOrd="0" presId="urn:microsoft.com/office/officeart/2005/8/layout/radial4"/>
    <dgm:cxn modelId="{94FE49C3-F121-428F-92FF-0FC86466028A}" type="presOf" srcId="{6955629D-36F1-4B21-8317-AFBC5BE66B8C}" destId="{2C6AC89B-8865-45A0-A46F-7C97EA89A10F}" srcOrd="0" destOrd="0" presId="urn:microsoft.com/office/officeart/2005/8/layout/radial4"/>
    <dgm:cxn modelId="{E387E23E-53FB-4A23-96F4-63058BBD1B7E}" type="presOf" srcId="{13203F78-946A-4BAB-B804-5C7063213D6D}" destId="{723C52EC-5A09-4EEE-83FA-C8FF18D2A53F}" srcOrd="0" destOrd="0" presId="urn:microsoft.com/office/officeart/2005/8/layout/radial4"/>
    <dgm:cxn modelId="{7C2E9A61-813B-4A07-9B20-4B8C3A2E9434}" type="presOf" srcId="{168B7A59-99B9-4313-916A-23C64C635E44}" destId="{90EF928F-869F-4DF0-8A80-A93D201A543D}" srcOrd="0" destOrd="0" presId="urn:microsoft.com/office/officeart/2005/8/layout/radial4"/>
    <dgm:cxn modelId="{8EC9F0E2-61E5-4859-8899-152A0173B6E7}" type="presOf" srcId="{C75D9733-C4E1-4567-86A3-4FBB9A196228}" destId="{BF1F0883-6369-4CD9-B622-EFB632EA80DD}" srcOrd="0" destOrd="0" presId="urn:microsoft.com/office/officeart/2005/8/layout/radial4"/>
    <dgm:cxn modelId="{133B6BEF-6EA0-4255-A1F5-24A4EFDEEBAF}" type="presOf" srcId="{84E30855-48AB-49FE-AEA3-A9D65BAF305A}" destId="{6FC2D77B-4E35-4130-BAF4-1AAB12F47CAD}" srcOrd="0" destOrd="0" presId="urn:microsoft.com/office/officeart/2005/8/layout/radial4"/>
    <dgm:cxn modelId="{117E50FB-4227-4539-AB7D-353E61858030}" srcId="{168B7A59-99B9-4313-916A-23C64C635E44}" destId="{6955629D-36F1-4B21-8317-AFBC5BE66B8C}" srcOrd="2" destOrd="0" parTransId="{9672336C-C54E-4AEE-B82B-58906549188C}" sibTransId="{E352D7B6-0637-459F-AEA1-357C8AD74DD6}"/>
    <dgm:cxn modelId="{DE78D9A8-24EC-414D-890F-A562E1D7C965}" srcId="{168B7A59-99B9-4313-916A-23C64C635E44}" destId="{C75D9733-C4E1-4567-86A3-4FBB9A196228}" srcOrd="0" destOrd="0" parTransId="{84E30855-48AB-49FE-AEA3-A9D65BAF305A}" sibTransId="{143DE56E-11DB-4753-BE4B-B275AE1A95FE}"/>
    <dgm:cxn modelId="{71550E17-F193-47F0-BB1F-14B3D4BB2A83}" srcId="{13203F78-946A-4BAB-B804-5C7063213D6D}" destId="{812A5449-0804-4763-8A2B-1B6EF681A0C0}" srcOrd="2" destOrd="0" parTransId="{C7C4F84D-6ADF-454B-B96B-7334A5EE9DAD}" sibTransId="{9A7DE1C0-6835-481E-B358-91673F746C5B}"/>
    <dgm:cxn modelId="{F0BF16A5-128D-4154-88E2-599C15C00BF7}" srcId="{13203F78-946A-4BAB-B804-5C7063213D6D}" destId="{168B7A59-99B9-4313-916A-23C64C635E44}" srcOrd="0" destOrd="0" parTransId="{128E0BE4-C352-475F-B421-0B29F4A8841D}" sibTransId="{B99957F9-1176-49FB-93F7-F1626B5CDFB2}"/>
    <dgm:cxn modelId="{3E8C1BCE-5794-41BB-A789-0F76816ABA51}" type="presParOf" srcId="{723C52EC-5A09-4EEE-83FA-C8FF18D2A53F}" destId="{90EF928F-869F-4DF0-8A80-A93D201A543D}" srcOrd="0" destOrd="0" presId="urn:microsoft.com/office/officeart/2005/8/layout/radial4"/>
    <dgm:cxn modelId="{842694C8-7B0C-4BCD-BD76-00F6F11A9B8A}" type="presParOf" srcId="{723C52EC-5A09-4EEE-83FA-C8FF18D2A53F}" destId="{6FC2D77B-4E35-4130-BAF4-1AAB12F47CAD}" srcOrd="1" destOrd="0" presId="urn:microsoft.com/office/officeart/2005/8/layout/radial4"/>
    <dgm:cxn modelId="{5F2E313C-1ECE-418E-BE56-3B90C74217A3}" type="presParOf" srcId="{723C52EC-5A09-4EEE-83FA-C8FF18D2A53F}" destId="{BF1F0883-6369-4CD9-B622-EFB632EA80DD}" srcOrd="2" destOrd="0" presId="urn:microsoft.com/office/officeart/2005/8/layout/radial4"/>
    <dgm:cxn modelId="{A00BAFE9-DDE1-45FD-BBCD-9CAA19AD7880}" type="presParOf" srcId="{723C52EC-5A09-4EEE-83FA-C8FF18D2A53F}" destId="{C74D29FF-DAB3-49BD-8D21-C2DC8BA857A8}" srcOrd="3" destOrd="0" presId="urn:microsoft.com/office/officeart/2005/8/layout/radial4"/>
    <dgm:cxn modelId="{A30DD78B-4459-42E4-9E5E-A1832DBC58CC}" type="presParOf" srcId="{723C52EC-5A09-4EEE-83FA-C8FF18D2A53F}" destId="{AD93B6EB-5E8A-45DA-9B1B-5D9B760F214F}" srcOrd="4" destOrd="0" presId="urn:microsoft.com/office/officeart/2005/8/layout/radial4"/>
    <dgm:cxn modelId="{DAFFA995-929C-45AD-A5E8-24967178EB57}" type="presParOf" srcId="{723C52EC-5A09-4EEE-83FA-C8FF18D2A53F}" destId="{673623FF-0B6C-4FE7-BF59-B2A43334C746}" srcOrd="5" destOrd="0" presId="urn:microsoft.com/office/officeart/2005/8/layout/radial4"/>
    <dgm:cxn modelId="{48FFEABE-7210-4F9C-8B0E-56975DB3C9CA}" type="presParOf" srcId="{723C52EC-5A09-4EEE-83FA-C8FF18D2A53F}" destId="{2C6AC89B-8865-45A0-A46F-7C97EA89A10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53" cy="496015"/>
          </a:xfrm>
          <a:prstGeom prst="rect">
            <a:avLst/>
          </a:prstGeom>
        </p:spPr>
        <p:txBody>
          <a:bodyPr vert="horz" lIns="90552" tIns="45276" rIns="90552" bIns="45276" rtlCol="0"/>
          <a:lstStyle>
            <a:lvl1pPr algn="l">
              <a:defRPr sz="1200"/>
            </a:lvl1pPr>
          </a:lstStyle>
          <a:p>
            <a:endParaRPr lang="nl-NL"/>
          </a:p>
        </p:txBody>
      </p:sp>
      <p:sp>
        <p:nvSpPr>
          <p:cNvPr id="3" name="Date Placeholder 2"/>
          <p:cNvSpPr>
            <a:spLocks noGrp="1"/>
          </p:cNvSpPr>
          <p:nvPr>
            <p:ph type="dt" sz="quarter" idx="1"/>
          </p:nvPr>
        </p:nvSpPr>
        <p:spPr>
          <a:xfrm>
            <a:off x="3773531" y="0"/>
            <a:ext cx="2887653" cy="496015"/>
          </a:xfrm>
          <a:prstGeom prst="rect">
            <a:avLst/>
          </a:prstGeom>
        </p:spPr>
        <p:txBody>
          <a:bodyPr vert="horz" lIns="90552" tIns="45276" rIns="90552" bIns="45276" rtlCol="0"/>
          <a:lstStyle>
            <a:lvl1pPr algn="r">
              <a:defRPr sz="1200"/>
            </a:lvl1pPr>
          </a:lstStyle>
          <a:p>
            <a:fld id="{CBC46C70-66F7-4DA1-BD5C-71A5BD432B78}" type="datetimeFigureOut">
              <a:rPr lang="nl-NL" smtClean="0"/>
              <a:t>17-11-2014</a:t>
            </a:fld>
            <a:endParaRPr lang="nl-NL"/>
          </a:p>
        </p:txBody>
      </p:sp>
      <p:sp>
        <p:nvSpPr>
          <p:cNvPr id="4" name="Footer Placeholder 3"/>
          <p:cNvSpPr>
            <a:spLocks noGrp="1"/>
          </p:cNvSpPr>
          <p:nvPr>
            <p:ph type="ftr" sz="quarter" idx="2"/>
          </p:nvPr>
        </p:nvSpPr>
        <p:spPr>
          <a:xfrm>
            <a:off x="0" y="9429040"/>
            <a:ext cx="2887653" cy="496015"/>
          </a:xfrm>
          <a:prstGeom prst="rect">
            <a:avLst/>
          </a:prstGeom>
        </p:spPr>
        <p:txBody>
          <a:bodyPr vert="horz" lIns="90552" tIns="45276" rIns="90552" bIns="45276" rtlCol="0" anchor="b"/>
          <a:lstStyle>
            <a:lvl1pPr algn="l">
              <a:defRPr sz="1200"/>
            </a:lvl1pPr>
          </a:lstStyle>
          <a:p>
            <a:endParaRPr lang="nl-NL"/>
          </a:p>
        </p:txBody>
      </p:sp>
      <p:sp>
        <p:nvSpPr>
          <p:cNvPr id="5" name="Slide Number Placeholder 4"/>
          <p:cNvSpPr>
            <a:spLocks noGrp="1"/>
          </p:cNvSpPr>
          <p:nvPr>
            <p:ph type="sldNum" sz="quarter" idx="3"/>
          </p:nvPr>
        </p:nvSpPr>
        <p:spPr>
          <a:xfrm>
            <a:off x="3773531" y="9429040"/>
            <a:ext cx="2887653" cy="496015"/>
          </a:xfrm>
          <a:prstGeom prst="rect">
            <a:avLst/>
          </a:prstGeom>
        </p:spPr>
        <p:txBody>
          <a:bodyPr vert="horz" lIns="90552" tIns="45276" rIns="90552" bIns="45276" rtlCol="0" anchor="b"/>
          <a:lstStyle>
            <a:lvl1pPr algn="r">
              <a:defRPr sz="1200"/>
            </a:lvl1pPr>
          </a:lstStyle>
          <a:p>
            <a:fld id="{1B0E269B-E0E2-4F7C-A004-D4C79F6F4128}" type="slidenum">
              <a:rPr lang="nl-NL" smtClean="0"/>
              <a:t>‹Nº›</a:t>
            </a:fld>
            <a:endParaRPr lang="nl-NL"/>
          </a:p>
        </p:txBody>
      </p:sp>
    </p:spTree>
    <p:extLst>
      <p:ext uri="{BB962C8B-B14F-4D97-AF65-F5344CB8AC3E}">
        <p14:creationId xmlns:p14="http://schemas.microsoft.com/office/powerpoint/2010/main" val="3667188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0"/>
            <a:ext cx="2887186" cy="498056"/>
          </a:xfrm>
          <a:prstGeom prst="rect">
            <a:avLst/>
          </a:prstGeom>
        </p:spPr>
        <p:txBody>
          <a:bodyPr vert="horz" lIns="90552" tIns="45276" rIns="90552" bIns="45276" rtlCol="0"/>
          <a:lstStyle>
            <a:lvl1pPr algn="l">
              <a:defRPr sz="1200"/>
            </a:lvl1pPr>
          </a:lstStyle>
          <a:p>
            <a:endParaRPr lang="nl-NL"/>
          </a:p>
        </p:txBody>
      </p:sp>
      <p:sp>
        <p:nvSpPr>
          <p:cNvPr id="3" name="Tijdelijke aanduiding voor datum 2"/>
          <p:cNvSpPr>
            <a:spLocks noGrp="1"/>
          </p:cNvSpPr>
          <p:nvPr>
            <p:ph type="dt" idx="1"/>
          </p:nvPr>
        </p:nvSpPr>
        <p:spPr>
          <a:xfrm>
            <a:off x="3774010" y="0"/>
            <a:ext cx="2887186" cy="498056"/>
          </a:xfrm>
          <a:prstGeom prst="rect">
            <a:avLst/>
          </a:prstGeom>
        </p:spPr>
        <p:txBody>
          <a:bodyPr vert="horz" lIns="90552" tIns="45276" rIns="90552" bIns="45276" rtlCol="0"/>
          <a:lstStyle>
            <a:lvl1pPr algn="r">
              <a:defRPr sz="1200"/>
            </a:lvl1pPr>
          </a:lstStyle>
          <a:p>
            <a:fld id="{900D5B51-A3C5-4FC7-8A0D-54EFEFAFACD3}" type="datetimeFigureOut">
              <a:rPr lang="nl-NL" smtClean="0"/>
              <a:t>17-11-2014</a:t>
            </a:fld>
            <a:endParaRPr lang="nl-NL"/>
          </a:p>
        </p:txBody>
      </p:sp>
      <p:sp>
        <p:nvSpPr>
          <p:cNvPr id="4" name="Tijdelijke aanduiding voor dia-afbeelding 3"/>
          <p:cNvSpPr>
            <a:spLocks noGrp="1" noRot="1" noChangeAspect="1"/>
          </p:cNvSpPr>
          <p:nvPr>
            <p:ph type="sldImg" idx="2"/>
          </p:nvPr>
        </p:nvSpPr>
        <p:spPr>
          <a:xfrm>
            <a:off x="1098550" y="1241425"/>
            <a:ext cx="4465638" cy="3349625"/>
          </a:xfrm>
          <a:prstGeom prst="rect">
            <a:avLst/>
          </a:prstGeom>
          <a:noFill/>
          <a:ln w="12700">
            <a:solidFill>
              <a:prstClr val="black"/>
            </a:solidFill>
          </a:ln>
        </p:spPr>
        <p:txBody>
          <a:bodyPr vert="horz" lIns="90552" tIns="45276" rIns="90552" bIns="45276" rtlCol="0" anchor="ctr"/>
          <a:lstStyle/>
          <a:p>
            <a:endParaRPr lang="nl-NL"/>
          </a:p>
        </p:txBody>
      </p:sp>
      <p:sp>
        <p:nvSpPr>
          <p:cNvPr id="5" name="Tijdelijke aanduiding voor notities 4"/>
          <p:cNvSpPr>
            <a:spLocks noGrp="1"/>
          </p:cNvSpPr>
          <p:nvPr>
            <p:ph type="body" sz="quarter" idx="3"/>
          </p:nvPr>
        </p:nvSpPr>
        <p:spPr>
          <a:xfrm>
            <a:off x="666274" y="4777196"/>
            <a:ext cx="5330190" cy="3908613"/>
          </a:xfrm>
          <a:prstGeom prst="rect">
            <a:avLst/>
          </a:prstGeom>
        </p:spPr>
        <p:txBody>
          <a:bodyPr vert="horz" lIns="90552" tIns="45276" rIns="90552" bIns="45276"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2" y="9428586"/>
            <a:ext cx="2887186" cy="498055"/>
          </a:xfrm>
          <a:prstGeom prst="rect">
            <a:avLst/>
          </a:prstGeom>
        </p:spPr>
        <p:txBody>
          <a:bodyPr vert="horz" lIns="90552" tIns="45276" rIns="90552" bIns="45276"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4010" y="9428586"/>
            <a:ext cx="2887186" cy="498055"/>
          </a:xfrm>
          <a:prstGeom prst="rect">
            <a:avLst/>
          </a:prstGeom>
        </p:spPr>
        <p:txBody>
          <a:bodyPr vert="horz" lIns="90552" tIns="45276" rIns="90552" bIns="45276" rtlCol="0" anchor="b"/>
          <a:lstStyle>
            <a:lvl1pPr algn="r">
              <a:defRPr sz="1200"/>
            </a:lvl1pPr>
          </a:lstStyle>
          <a:p>
            <a:fld id="{F9513F78-5509-4637-B397-C3DEABA56153}" type="slidenum">
              <a:rPr lang="nl-NL" smtClean="0"/>
              <a:t>‹Nº›</a:t>
            </a:fld>
            <a:endParaRPr lang="nl-NL"/>
          </a:p>
        </p:txBody>
      </p:sp>
    </p:spTree>
    <p:extLst>
      <p:ext uri="{BB962C8B-B14F-4D97-AF65-F5344CB8AC3E}">
        <p14:creationId xmlns:p14="http://schemas.microsoft.com/office/powerpoint/2010/main" val="413885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a:t>
            </a:fld>
            <a:endParaRPr lang="nl-NL"/>
          </a:p>
        </p:txBody>
      </p:sp>
    </p:spTree>
    <p:extLst>
      <p:ext uri="{BB962C8B-B14F-4D97-AF65-F5344CB8AC3E}">
        <p14:creationId xmlns:p14="http://schemas.microsoft.com/office/powerpoint/2010/main" val="197899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11</a:t>
            </a:fld>
            <a:endParaRPr lang="nl-NL"/>
          </a:p>
        </p:txBody>
      </p:sp>
    </p:spTree>
    <p:extLst>
      <p:ext uri="{BB962C8B-B14F-4D97-AF65-F5344CB8AC3E}">
        <p14:creationId xmlns:p14="http://schemas.microsoft.com/office/powerpoint/2010/main" val="3916956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altLang="nl-NL" baseline="0" dirty="0" smtClean="0"/>
          </a:p>
        </p:txBody>
      </p:sp>
    </p:spTree>
    <p:extLst>
      <p:ext uri="{BB962C8B-B14F-4D97-AF65-F5344CB8AC3E}">
        <p14:creationId xmlns:p14="http://schemas.microsoft.com/office/powerpoint/2010/main" val="127980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nl-NL" sz="3400" dirty="0"/>
          </a:p>
        </p:txBody>
      </p:sp>
    </p:spTree>
    <p:extLst>
      <p:ext uri="{BB962C8B-B14F-4D97-AF65-F5344CB8AC3E}">
        <p14:creationId xmlns:p14="http://schemas.microsoft.com/office/powerpoint/2010/main" val="2108299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altLang="nl-NL" dirty="0" smtClean="0"/>
          </a:p>
        </p:txBody>
      </p:sp>
    </p:spTree>
    <p:extLst>
      <p:ext uri="{BB962C8B-B14F-4D97-AF65-F5344CB8AC3E}">
        <p14:creationId xmlns:p14="http://schemas.microsoft.com/office/powerpoint/2010/main" val="83608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15</a:t>
            </a:fld>
            <a:endParaRPr lang="nl-NL"/>
          </a:p>
        </p:txBody>
      </p:sp>
    </p:spTree>
    <p:extLst>
      <p:ext uri="{BB962C8B-B14F-4D97-AF65-F5344CB8AC3E}">
        <p14:creationId xmlns:p14="http://schemas.microsoft.com/office/powerpoint/2010/main" val="33587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16</a:t>
            </a:fld>
            <a:endParaRPr lang="nl-NL"/>
          </a:p>
        </p:txBody>
      </p:sp>
    </p:spTree>
    <p:extLst>
      <p:ext uri="{BB962C8B-B14F-4D97-AF65-F5344CB8AC3E}">
        <p14:creationId xmlns:p14="http://schemas.microsoft.com/office/powerpoint/2010/main" val="1615789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nl-NL" dirty="0"/>
          </a:p>
          <a:p>
            <a:endParaRPr lang="en-GB" dirty="0" smtClean="0"/>
          </a:p>
        </p:txBody>
      </p:sp>
    </p:spTree>
    <p:extLst>
      <p:ext uri="{BB962C8B-B14F-4D97-AF65-F5344CB8AC3E}">
        <p14:creationId xmlns:p14="http://schemas.microsoft.com/office/powerpoint/2010/main" val="2025103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18</a:t>
            </a:fld>
            <a:endParaRPr lang="nl-NL"/>
          </a:p>
        </p:txBody>
      </p:sp>
    </p:spTree>
    <p:extLst>
      <p:ext uri="{BB962C8B-B14F-4D97-AF65-F5344CB8AC3E}">
        <p14:creationId xmlns:p14="http://schemas.microsoft.com/office/powerpoint/2010/main" val="168201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19</a:t>
            </a:fld>
            <a:endParaRPr lang="nl-NL"/>
          </a:p>
        </p:txBody>
      </p:sp>
    </p:spTree>
    <p:extLst>
      <p:ext uri="{BB962C8B-B14F-4D97-AF65-F5344CB8AC3E}">
        <p14:creationId xmlns:p14="http://schemas.microsoft.com/office/powerpoint/2010/main" val="9674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20</a:t>
            </a:fld>
            <a:endParaRPr lang="nl-NL"/>
          </a:p>
        </p:txBody>
      </p:sp>
    </p:spTree>
    <p:extLst>
      <p:ext uri="{BB962C8B-B14F-4D97-AF65-F5344CB8AC3E}">
        <p14:creationId xmlns:p14="http://schemas.microsoft.com/office/powerpoint/2010/main" val="133362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a:t>
            </a:fld>
            <a:endParaRPr lang="nl-NL"/>
          </a:p>
        </p:txBody>
      </p:sp>
    </p:spTree>
    <p:extLst>
      <p:ext uri="{BB962C8B-B14F-4D97-AF65-F5344CB8AC3E}">
        <p14:creationId xmlns:p14="http://schemas.microsoft.com/office/powerpoint/2010/main" val="2469166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21</a:t>
            </a:fld>
            <a:endParaRPr lang="nl-NL"/>
          </a:p>
        </p:txBody>
      </p:sp>
    </p:spTree>
    <p:extLst>
      <p:ext uri="{BB962C8B-B14F-4D97-AF65-F5344CB8AC3E}">
        <p14:creationId xmlns:p14="http://schemas.microsoft.com/office/powerpoint/2010/main" val="934430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22</a:t>
            </a:fld>
            <a:endParaRPr lang="nl-NL"/>
          </a:p>
        </p:txBody>
      </p:sp>
    </p:spTree>
    <p:extLst>
      <p:ext uri="{BB962C8B-B14F-4D97-AF65-F5344CB8AC3E}">
        <p14:creationId xmlns:p14="http://schemas.microsoft.com/office/powerpoint/2010/main" val="1978995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69804" indent="-169804">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25</a:t>
            </a:fld>
            <a:endParaRPr lang="nl-NL"/>
          </a:p>
        </p:txBody>
      </p:sp>
    </p:spTree>
    <p:extLst>
      <p:ext uri="{BB962C8B-B14F-4D97-AF65-F5344CB8AC3E}">
        <p14:creationId xmlns:p14="http://schemas.microsoft.com/office/powerpoint/2010/main" val="4103845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3840679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p:txBody>
      </p:sp>
      <p:sp>
        <p:nvSpPr>
          <p:cNvPr id="4" name="Slide Number Placeholder 3"/>
          <p:cNvSpPr>
            <a:spLocks noGrp="1"/>
          </p:cNvSpPr>
          <p:nvPr>
            <p:ph type="sldNum" sz="quarter" idx="10"/>
          </p:nvPr>
        </p:nvSpPr>
        <p:spPr/>
        <p:txBody>
          <a:bodyPr/>
          <a:lstStyle/>
          <a:p>
            <a:fld id="{A5914D57-7585-4CB7-BC91-8502F96ED9CF}" type="slidenum">
              <a:rPr lang="en-GB" smtClean="0"/>
              <a:t>28</a:t>
            </a:fld>
            <a:endParaRPr lang="en-GB"/>
          </a:p>
        </p:txBody>
      </p:sp>
    </p:spTree>
    <p:extLst>
      <p:ext uri="{BB962C8B-B14F-4D97-AF65-F5344CB8AC3E}">
        <p14:creationId xmlns:p14="http://schemas.microsoft.com/office/powerpoint/2010/main" val="1490726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p:txBody>
      </p:sp>
      <p:sp>
        <p:nvSpPr>
          <p:cNvPr id="4" name="Slide Number Placeholder 3"/>
          <p:cNvSpPr>
            <a:spLocks noGrp="1"/>
          </p:cNvSpPr>
          <p:nvPr>
            <p:ph type="sldNum" sz="quarter" idx="10"/>
          </p:nvPr>
        </p:nvSpPr>
        <p:spPr/>
        <p:txBody>
          <a:bodyPr/>
          <a:lstStyle/>
          <a:p>
            <a:fld id="{A5914D57-7585-4CB7-BC91-8502F96ED9CF}" type="slidenum">
              <a:rPr lang="en-GB" smtClean="0"/>
              <a:t>29</a:t>
            </a:fld>
            <a:endParaRPr lang="en-GB"/>
          </a:p>
        </p:txBody>
      </p:sp>
    </p:spTree>
    <p:extLst>
      <p:ext uri="{BB962C8B-B14F-4D97-AF65-F5344CB8AC3E}">
        <p14:creationId xmlns:p14="http://schemas.microsoft.com/office/powerpoint/2010/main" val="1490726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914D57-7585-4CB7-BC91-8502F96ED9CF}" type="slidenum">
              <a:rPr lang="en-GB" smtClean="0"/>
              <a:t>30</a:t>
            </a:fld>
            <a:endParaRPr lang="en-GB"/>
          </a:p>
        </p:txBody>
      </p:sp>
    </p:spTree>
    <p:extLst>
      <p:ext uri="{BB962C8B-B14F-4D97-AF65-F5344CB8AC3E}">
        <p14:creationId xmlns:p14="http://schemas.microsoft.com/office/powerpoint/2010/main" val="1490726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p:txBody>
      </p:sp>
      <p:sp>
        <p:nvSpPr>
          <p:cNvPr id="4" name="Slide Number Placeholder 3"/>
          <p:cNvSpPr>
            <a:spLocks noGrp="1"/>
          </p:cNvSpPr>
          <p:nvPr>
            <p:ph type="sldNum" sz="quarter" idx="10"/>
          </p:nvPr>
        </p:nvSpPr>
        <p:spPr/>
        <p:txBody>
          <a:bodyPr/>
          <a:lstStyle/>
          <a:p>
            <a:fld id="{A5914D57-7585-4CB7-BC91-8502F96ED9CF}" type="slidenum">
              <a:rPr lang="en-GB" smtClean="0"/>
              <a:t>31</a:t>
            </a:fld>
            <a:endParaRPr lang="en-GB"/>
          </a:p>
        </p:txBody>
      </p:sp>
    </p:spTree>
    <p:extLst>
      <p:ext uri="{BB962C8B-B14F-4D97-AF65-F5344CB8AC3E}">
        <p14:creationId xmlns:p14="http://schemas.microsoft.com/office/powerpoint/2010/main" val="1490726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914D57-7585-4CB7-BC91-8502F96ED9CF}" type="slidenum">
              <a:rPr lang="en-GB" smtClean="0"/>
              <a:t>32</a:t>
            </a:fld>
            <a:endParaRPr lang="en-GB"/>
          </a:p>
        </p:txBody>
      </p:sp>
    </p:spTree>
    <p:extLst>
      <p:ext uri="{BB962C8B-B14F-4D97-AF65-F5344CB8AC3E}">
        <p14:creationId xmlns:p14="http://schemas.microsoft.com/office/powerpoint/2010/main" val="1490726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914D57-7585-4CB7-BC91-8502F96ED9CF}" type="slidenum">
              <a:rPr lang="en-GB" smtClean="0"/>
              <a:t>33</a:t>
            </a:fld>
            <a:endParaRPr lang="en-GB"/>
          </a:p>
        </p:txBody>
      </p:sp>
    </p:spTree>
    <p:extLst>
      <p:ext uri="{BB962C8B-B14F-4D97-AF65-F5344CB8AC3E}">
        <p14:creationId xmlns:p14="http://schemas.microsoft.com/office/powerpoint/2010/main" val="149072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ja-JP" altLang="en-US" dirty="0" smtClean="0"/>
          </a:p>
        </p:txBody>
      </p:sp>
      <p:sp>
        <p:nvSpPr>
          <p:cNvPr id="23556" name="スライド番号プレースホルダ 3"/>
          <p:cNvSpPr txBox="1">
            <a:spLocks noGrp="1"/>
          </p:cNvSpPr>
          <p:nvPr/>
        </p:nvSpPr>
        <p:spPr bwMode="auto">
          <a:xfrm>
            <a:off x="3775451" y="9430307"/>
            <a:ext cx="288728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16" tIns="45509" rIns="91016" bIns="45509" anchor="b"/>
          <a:lstStyle>
            <a:lvl1pPr defTabSz="928688" eaLnBrk="0" hangingPunct="0">
              <a:defRPr sz="2400">
                <a:solidFill>
                  <a:schemeClr val="tx1"/>
                </a:solidFill>
                <a:latin typeface="Times New Roman" pitchFamily="18" charset="0"/>
              </a:defRPr>
            </a:lvl1pPr>
            <a:lvl2pPr marL="742950" indent="-285750" defTabSz="928688" eaLnBrk="0" hangingPunct="0">
              <a:defRPr sz="2400">
                <a:solidFill>
                  <a:schemeClr val="tx1"/>
                </a:solidFill>
                <a:latin typeface="Times New Roman" pitchFamily="18" charset="0"/>
              </a:defRPr>
            </a:lvl2pPr>
            <a:lvl3pPr marL="1143000" indent="-228600" defTabSz="928688" eaLnBrk="0" hangingPunct="0">
              <a:defRPr sz="2400">
                <a:solidFill>
                  <a:schemeClr val="tx1"/>
                </a:solidFill>
                <a:latin typeface="Times New Roman" pitchFamily="18" charset="0"/>
              </a:defRPr>
            </a:lvl3pPr>
            <a:lvl4pPr marL="1600200" indent="-228600" defTabSz="928688" eaLnBrk="0" hangingPunct="0">
              <a:defRPr sz="2400">
                <a:solidFill>
                  <a:schemeClr val="tx1"/>
                </a:solidFill>
                <a:latin typeface="Times New Roman" pitchFamily="18" charset="0"/>
              </a:defRPr>
            </a:lvl4pPr>
            <a:lvl5pPr marL="2057400" indent="-228600" defTabSz="928688" eaLnBrk="0" hangingPunct="0">
              <a:defRPr sz="2400">
                <a:solidFill>
                  <a:schemeClr val="tx1"/>
                </a:solidFill>
                <a:latin typeface="Times New Roman" pitchFamily="18" charset="0"/>
              </a:defRPr>
            </a:lvl5pPr>
            <a:lvl6pPr marL="2514600" indent="-228600" algn="ctr" defTabSz="928688" eaLnBrk="0" fontAlgn="base" hangingPunct="0">
              <a:spcBef>
                <a:spcPct val="0"/>
              </a:spcBef>
              <a:spcAft>
                <a:spcPct val="0"/>
              </a:spcAft>
              <a:defRPr sz="2400">
                <a:solidFill>
                  <a:schemeClr val="tx1"/>
                </a:solidFill>
                <a:latin typeface="Times New Roman" pitchFamily="18" charset="0"/>
              </a:defRPr>
            </a:lvl6pPr>
            <a:lvl7pPr marL="2971800" indent="-228600" algn="ctr" defTabSz="928688" eaLnBrk="0" fontAlgn="base" hangingPunct="0">
              <a:spcBef>
                <a:spcPct val="0"/>
              </a:spcBef>
              <a:spcAft>
                <a:spcPct val="0"/>
              </a:spcAft>
              <a:defRPr sz="2400">
                <a:solidFill>
                  <a:schemeClr val="tx1"/>
                </a:solidFill>
                <a:latin typeface="Times New Roman" pitchFamily="18" charset="0"/>
              </a:defRPr>
            </a:lvl7pPr>
            <a:lvl8pPr marL="3429000" indent="-228600" algn="ctr" defTabSz="928688" eaLnBrk="0" fontAlgn="base" hangingPunct="0">
              <a:spcBef>
                <a:spcPct val="0"/>
              </a:spcBef>
              <a:spcAft>
                <a:spcPct val="0"/>
              </a:spcAft>
              <a:defRPr sz="2400">
                <a:solidFill>
                  <a:schemeClr val="tx1"/>
                </a:solidFill>
                <a:latin typeface="Times New Roman" pitchFamily="18" charset="0"/>
              </a:defRPr>
            </a:lvl8pPr>
            <a:lvl9pPr marL="3886200" indent="-228600" algn="ctr" defTabSz="928688" eaLnBrk="0" fontAlgn="base" hangingPunct="0">
              <a:spcBef>
                <a:spcPct val="0"/>
              </a:spcBef>
              <a:spcAft>
                <a:spcPct val="0"/>
              </a:spcAft>
              <a:defRPr sz="2400">
                <a:solidFill>
                  <a:schemeClr val="tx1"/>
                </a:solidFill>
                <a:latin typeface="Times New Roman" pitchFamily="18" charset="0"/>
              </a:defRPr>
            </a:lvl9pPr>
          </a:lstStyle>
          <a:p>
            <a:pPr algn="r" eaLnBrk="1" hangingPunct="1"/>
            <a:fld id="{180BCC1E-CE45-414C-9B98-DD9976C439F4}" type="slidenum">
              <a:rPr lang="en-GB" altLang="ja-JP" sz="1200"/>
              <a:pPr algn="r" eaLnBrk="1" hangingPunct="1"/>
              <a:t>3</a:t>
            </a:fld>
            <a:endParaRPr lang="en-GB" altLang="ja-JP" sz="1200"/>
          </a:p>
        </p:txBody>
      </p:sp>
    </p:spTree>
    <p:extLst>
      <p:ext uri="{BB962C8B-B14F-4D97-AF65-F5344CB8AC3E}">
        <p14:creationId xmlns:p14="http://schemas.microsoft.com/office/powerpoint/2010/main" val="2857461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914D57-7585-4CB7-BC91-8502F96ED9CF}" type="slidenum">
              <a:rPr lang="en-GB" smtClean="0"/>
              <a:t>34</a:t>
            </a:fld>
            <a:endParaRPr lang="en-GB"/>
          </a:p>
        </p:txBody>
      </p:sp>
    </p:spTree>
    <p:extLst>
      <p:ext uri="{BB962C8B-B14F-4D97-AF65-F5344CB8AC3E}">
        <p14:creationId xmlns:p14="http://schemas.microsoft.com/office/powerpoint/2010/main" val="1490726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914D57-7585-4CB7-BC91-8502F96ED9CF}" type="slidenum">
              <a:rPr lang="en-GB" smtClean="0"/>
              <a:t>35</a:t>
            </a:fld>
            <a:endParaRPr lang="en-GB"/>
          </a:p>
        </p:txBody>
      </p:sp>
    </p:spTree>
    <p:extLst>
      <p:ext uri="{BB962C8B-B14F-4D97-AF65-F5344CB8AC3E}">
        <p14:creationId xmlns:p14="http://schemas.microsoft.com/office/powerpoint/2010/main" val="1490726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914D57-7585-4CB7-BC91-8502F96ED9CF}" type="slidenum">
              <a:rPr lang="en-GB" smtClean="0"/>
              <a:t>36</a:t>
            </a:fld>
            <a:endParaRPr lang="en-GB"/>
          </a:p>
        </p:txBody>
      </p:sp>
    </p:spTree>
    <p:extLst>
      <p:ext uri="{BB962C8B-B14F-4D97-AF65-F5344CB8AC3E}">
        <p14:creationId xmlns:p14="http://schemas.microsoft.com/office/powerpoint/2010/main" val="1490726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p:txBody>
      </p:sp>
      <p:sp>
        <p:nvSpPr>
          <p:cNvPr id="4" name="Slide Number Placeholder 3"/>
          <p:cNvSpPr>
            <a:spLocks noGrp="1"/>
          </p:cNvSpPr>
          <p:nvPr>
            <p:ph type="sldNum" sz="quarter" idx="10"/>
          </p:nvPr>
        </p:nvSpPr>
        <p:spPr/>
        <p:txBody>
          <a:bodyPr/>
          <a:lstStyle/>
          <a:p>
            <a:fld id="{A5914D57-7585-4CB7-BC91-8502F96ED9CF}" type="slidenum">
              <a:rPr lang="en-GB" smtClean="0"/>
              <a:t>37</a:t>
            </a:fld>
            <a:endParaRPr lang="en-GB"/>
          </a:p>
        </p:txBody>
      </p:sp>
    </p:spTree>
    <p:extLst>
      <p:ext uri="{BB962C8B-B14F-4D97-AF65-F5344CB8AC3E}">
        <p14:creationId xmlns:p14="http://schemas.microsoft.com/office/powerpoint/2010/main" val="149072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9513F78-5509-4637-B397-C3DEABA56153}" type="slidenum">
              <a:rPr lang="nl-NL" smtClean="0"/>
              <a:t>4</a:t>
            </a:fld>
            <a:endParaRPr lang="nl-NL"/>
          </a:p>
        </p:txBody>
      </p:sp>
    </p:spTree>
    <p:extLst>
      <p:ext uri="{BB962C8B-B14F-4D97-AF65-F5344CB8AC3E}">
        <p14:creationId xmlns:p14="http://schemas.microsoft.com/office/powerpoint/2010/main" val="3630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518B848-3D5D-4DC5-AA5B-0838B3F01E69}" type="slidenum">
              <a:rPr lang="nl-NL" smtClean="0"/>
              <a:t>5</a:t>
            </a:fld>
            <a:endParaRPr lang="nl-NL"/>
          </a:p>
        </p:txBody>
      </p:sp>
    </p:spTree>
    <p:extLst>
      <p:ext uri="{BB962C8B-B14F-4D97-AF65-F5344CB8AC3E}">
        <p14:creationId xmlns:p14="http://schemas.microsoft.com/office/powerpoint/2010/main" val="406946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6</a:t>
            </a:fld>
            <a:endParaRPr lang="nl-NL"/>
          </a:p>
        </p:txBody>
      </p:sp>
    </p:spTree>
    <p:extLst>
      <p:ext uri="{BB962C8B-B14F-4D97-AF65-F5344CB8AC3E}">
        <p14:creationId xmlns:p14="http://schemas.microsoft.com/office/powerpoint/2010/main" val="2502091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914D57-7585-4CB7-BC91-8502F96ED9CF}" type="slidenum">
              <a:rPr lang="en-GB" smtClean="0"/>
              <a:t>8</a:t>
            </a:fld>
            <a:endParaRPr lang="en-GB"/>
          </a:p>
        </p:txBody>
      </p:sp>
    </p:spTree>
    <p:extLst>
      <p:ext uri="{BB962C8B-B14F-4D97-AF65-F5344CB8AC3E}">
        <p14:creationId xmlns:p14="http://schemas.microsoft.com/office/powerpoint/2010/main" val="1291680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419692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05429">
              <a:defRPr/>
            </a:pPr>
            <a:endParaRPr lang="nl-NL" dirty="0" smtClean="0"/>
          </a:p>
        </p:txBody>
      </p:sp>
      <p:sp>
        <p:nvSpPr>
          <p:cNvPr id="4" name="Tijdelijke aanduiding voor dianummer 3"/>
          <p:cNvSpPr>
            <a:spLocks noGrp="1"/>
          </p:cNvSpPr>
          <p:nvPr>
            <p:ph type="sldNum" sz="quarter" idx="10"/>
          </p:nvPr>
        </p:nvSpPr>
        <p:spPr/>
        <p:txBody>
          <a:bodyPr/>
          <a:lstStyle/>
          <a:p>
            <a:fld id="{DC6F16AC-C061-45D3-8BE4-506D3272A9F3}"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2312429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Foto">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 y="0"/>
            <a:ext cx="9142840" cy="6858000"/>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316829" y="6139119"/>
            <a:ext cx="1210313" cy="365125"/>
          </a:xfrm>
        </p:spPr>
        <p:txBody>
          <a:bodyPr/>
          <a:lstStyle/>
          <a:p>
            <a:r>
              <a:rPr lang="nl-NL" smtClean="0"/>
              <a:t>18-09-2014</a:t>
            </a:r>
            <a:endParaRPr lang="nl-NL"/>
          </a:p>
        </p:txBody>
      </p:sp>
      <p:sp>
        <p:nvSpPr>
          <p:cNvPr id="5" name="Footer Placeholder 4"/>
          <p:cNvSpPr>
            <a:spLocks noGrp="1"/>
          </p:cNvSpPr>
          <p:nvPr>
            <p:ph type="ftr" sz="quarter" idx="11"/>
          </p:nvPr>
        </p:nvSpPr>
        <p:spPr>
          <a:xfrm>
            <a:off x="2510476" y="6139118"/>
            <a:ext cx="3086100" cy="365125"/>
          </a:xfrm>
        </p:spPr>
        <p:txBody>
          <a:bodyPr/>
          <a:lstStyle/>
          <a:p>
            <a:r>
              <a:rPr lang="nl-NL" smtClean="0"/>
              <a:t>Annick Teubner - Assal  Nov 2014 - Corporate Governance</a:t>
            </a:r>
            <a:endParaRPr lang="nl-NL"/>
          </a:p>
        </p:txBody>
      </p:sp>
      <p:sp>
        <p:nvSpPr>
          <p:cNvPr id="6" name="Slide Number Placeholder 5"/>
          <p:cNvSpPr>
            <a:spLocks noGrp="1"/>
          </p:cNvSpPr>
          <p:nvPr>
            <p:ph type="sldNum" sz="quarter" idx="12"/>
          </p:nvPr>
        </p:nvSpPr>
        <p:spPr>
          <a:xfrm>
            <a:off x="6172199" y="6139117"/>
            <a:ext cx="2057400" cy="365125"/>
          </a:xfrm>
        </p:spPr>
        <p:txBody>
          <a:bodyPr/>
          <a:lstStyle/>
          <a:p>
            <a:fld id="{73EE6724-4521-4EF8-974D-BA1C7F9CD007}" type="slidenum">
              <a:rPr lang="nl-NL" smtClean="0"/>
              <a:t>‹Nº›</a:t>
            </a:fld>
            <a:endParaRPr lang="nl-NL"/>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spTree>
    <p:extLst>
      <p:ext uri="{BB962C8B-B14F-4D97-AF65-F5344CB8AC3E}">
        <p14:creationId xmlns:p14="http://schemas.microsoft.com/office/powerpoint/2010/main" val="221026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DNBGrijs2">
    <p:bg>
      <p:bgPr>
        <a:solidFill>
          <a:srgbClr val="7B98AC"/>
        </a:solidFill>
        <a:effectLst/>
      </p:bgPr>
    </p:bg>
    <p:spTree>
      <p:nvGrpSpPr>
        <p:cNvPr id="1" name=""/>
        <p:cNvGrpSpPr/>
        <p:nvPr/>
      </p:nvGrpSpPr>
      <p:grpSpPr>
        <a:xfrm>
          <a:off x="0" y="0"/>
          <a:ext cx="0" cy="0"/>
          <a:chOff x="0" y="0"/>
          <a:chExt cx="0" cy="0"/>
        </a:xfrm>
      </p:grpSpPr>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1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DNBGrijs1">
    <p:bg>
      <p:bgPr>
        <a:solidFill>
          <a:srgbClr val="323E48"/>
        </a:solidFill>
        <a:effectLst/>
      </p:bgPr>
    </p:bg>
    <p:spTree>
      <p:nvGrpSpPr>
        <p:cNvPr id="1" name=""/>
        <p:cNvGrpSpPr/>
        <p:nvPr/>
      </p:nvGrpSpPr>
      <p:grpSpPr>
        <a:xfrm>
          <a:off x="0" y="0"/>
          <a:ext cx="0" cy="0"/>
          <a:chOff x="0" y="0"/>
          <a:chExt cx="0" cy="0"/>
        </a:xfrm>
      </p:grpSpPr>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72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diaDNBBlauw1">
    <p:bg>
      <p:bgPr>
        <a:solidFill>
          <a:srgbClr val="211261"/>
        </a:solidFill>
        <a:effectLst/>
      </p:bgPr>
    </p:bg>
    <p:spTree>
      <p:nvGrpSpPr>
        <p:cNvPr id="1" name=""/>
        <p:cNvGrpSpPr/>
        <p:nvPr/>
      </p:nvGrpSpPr>
      <p:grpSpPr>
        <a:xfrm>
          <a:off x="0" y="0"/>
          <a:ext cx="0" cy="0"/>
          <a:chOff x="0" y="0"/>
          <a:chExt cx="0" cy="0"/>
        </a:xfrm>
      </p:grpSpPr>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65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title"/>
          </p:nvPr>
        </p:nvSpPr>
        <p:spPr>
          <a:xfrm>
            <a:off x="319185" y="2822107"/>
            <a:ext cx="7900988" cy="694091"/>
          </a:xfrm>
        </p:spPr>
        <p:txBody>
          <a:bodyPr lIns="201600" rIns="201600" anchor="t" anchorCtr="0">
            <a:normAutofit/>
          </a:bodyPr>
          <a:lstStyle>
            <a:lvl1pPr>
              <a:defRPr sz="3750">
                <a:solidFill>
                  <a:srgbClr val="EAE7F4"/>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333473" y="3529263"/>
            <a:ext cx="7886700" cy="288592"/>
          </a:xfrm>
        </p:spPr>
        <p:txBody>
          <a:bodyPr lIns="201600" rIns="201600">
            <a:normAutofit/>
          </a:bodyPr>
          <a:lstStyle>
            <a:lvl1pPr marL="0" indent="0">
              <a:buNone/>
              <a:defRPr sz="2500" b="0">
                <a:solidFill>
                  <a:srgbClr val="EAE7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r>
              <a:rPr lang="nl-NL" smtClean="0"/>
              <a:t>18-09-2014</a:t>
            </a:r>
            <a:endParaRPr lang="nl-NL"/>
          </a:p>
        </p:txBody>
      </p:sp>
      <p:sp>
        <p:nvSpPr>
          <p:cNvPr id="5" name="Footer Placeholder 4"/>
          <p:cNvSpPr>
            <a:spLocks noGrp="1"/>
          </p:cNvSpPr>
          <p:nvPr>
            <p:ph type="ftr" sz="quarter" idx="11"/>
          </p:nvPr>
        </p:nvSpPr>
        <p:spPr/>
        <p:txBody>
          <a:bodyPr/>
          <a:lstStyle/>
          <a:p>
            <a:r>
              <a:rPr lang="nl-NL" smtClean="0"/>
              <a:t>Annick Teubner - Assal  Nov 2014 - Corporate Governance</a:t>
            </a:r>
            <a:endParaRPr lang="nl-NL"/>
          </a:p>
        </p:txBody>
      </p:sp>
      <p:sp>
        <p:nvSpPr>
          <p:cNvPr id="6" name="Slide Number Placeholder 5"/>
          <p:cNvSpPr>
            <a:spLocks noGrp="1"/>
          </p:cNvSpPr>
          <p:nvPr>
            <p:ph type="sldNum" sz="quarter" idx="12"/>
          </p:nvPr>
        </p:nvSpPr>
        <p:spPr/>
        <p:txBody>
          <a:bodyPr/>
          <a:lstStyle/>
          <a:p>
            <a:fld id="{73EE6724-4521-4EF8-974D-BA1C7F9CD007}" type="slidenum">
              <a:rPr lang="nl-NL" smtClean="0"/>
              <a:t>‹Nº›</a:t>
            </a:fld>
            <a:endParaRPr lang="nl-NL"/>
          </a:p>
        </p:txBody>
      </p:sp>
    </p:spTree>
    <p:extLst>
      <p:ext uri="{BB962C8B-B14F-4D97-AF65-F5344CB8AC3E}">
        <p14:creationId xmlns:p14="http://schemas.microsoft.com/office/powerpoint/2010/main" val="41641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nl-NL" smtClean="0"/>
              <a:t>18-09-2014</a:t>
            </a:r>
            <a:endParaRPr lang="nl-NL"/>
          </a:p>
        </p:txBody>
      </p:sp>
      <p:sp>
        <p:nvSpPr>
          <p:cNvPr id="5" name="Footer Placeholder 4"/>
          <p:cNvSpPr>
            <a:spLocks noGrp="1"/>
          </p:cNvSpPr>
          <p:nvPr>
            <p:ph type="ftr" sz="quarter" idx="11"/>
          </p:nvPr>
        </p:nvSpPr>
        <p:spPr/>
        <p:txBody>
          <a:bodyPr/>
          <a:lstStyle>
            <a:lvl1pPr>
              <a:defRPr>
                <a:solidFill>
                  <a:schemeClr val="tx1"/>
                </a:solidFill>
              </a:defRPr>
            </a:lvl1pPr>
          </a:lstStyle>
          <a:p>
            <a:r>
              <a:rPr lang="nl-NL" smtClean="0"/>
              <a:t>Annick Teubner - Assal  Nov 2014 - Corporate Governance</a:t>
            </a:r>
            <a:endParaRPr lang="nl-NL"/>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3EE6724-4521-4EF8-974D-BA1C7F9CD007}" type="slidenum">
              <a:rPr lang="nl-NL" smtClean="0"/>
              <a:pPr/>
              <a:t>‹Nº›</a:t>
            </a:fld>
            <a:endParaRPr lang="nl-NL"/>
          </a:p>
        </p:txBody>
      </p:sp>
    </p:spTree>
    <p:extLst>
      <p:ext uri="{BB962C8B-B14F-4D97-AF65-F5344CB8AC3E}">
        <p14:creationId xmlns:p14="http://schemas.microsoft.com/office/powerpoint/2010/main" val="277685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295200" y="399600"/>
            <a:ext cx="8371002" cy="973480"/>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295200" y="2138400"/>
            <a:ext cx="4104000" cy="364957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572000" y="2138400"/>
            <a:ext cx="4104000" cy="364957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r>
              <a:rPr lang="nl-NL" smtClean="0"/>
              <a:t>18-09-2014</a:t>
            </a:r>
            <a:endParaRPr lang="nl-NL" dirty="0"/>
          </a:p>
        </p:txBody>
      </p:sp>
      <p:sp>
        <p:nvSpPr>
          <p:cNvPr id="6" name="Footer Placeholder 5"/>
          <p:cNvSpPr>
            <a:spLocks noGrp="1"/>
          </p:cNvSpPr>
          <p:nvPr>
            <p:ph type="ftr" sz="quarter" idx="11"/>
          </p:nvPr>
        </p:nvSpPr>
        <p:spPr/>
        <p:txBody>
          <a:bodyPr/>
          <a:lstStyle/>
          <a:p>
            <a:r>
              <a:rPr lang="nl-NL" smtClean="0"/>
              <a:t>Annick Teubner - Assal  Nov 2014 - Corporate Governance</a:t>
            </a:r>
            <a:endParaRPr lang="nl-NL"/>
          </a:p>
        </p:txBody>
      </p:sp>
      <p:sp>
        <p:nvSpPr>
          <p:cNvPr id="7" name="Slide Number Placeholder 6"/>
          <p:cNvSpPr>
            <a:spLocks noGrp="1"/>
          </p:cNvSpPr>
          <p:nvPr>
            <p:ph type="sldNum" sz="quarter" idx="12"/>
          </p:nvPr>
        </p:nvSpPr>
        <p:spPr/>
        <p:txBody>
          <a:bodyPr/>
          <a:lstStyle/>
          <a:p>
            <a:fld id="{73EE6724-4521-4EF8-974D-BA1C7F9CD007}" type="slidenum">
              <a:rPr lang="nl-NL" smtClean="0"/>
              <a:t>‹Nº›</a:t>
            </a:fld>
            <a:endParaRPr lang="nl-NL"/>
          </a:p>
        </p:txBody>
      </p:sp>
    </p:spTree>
    <p:extLst>
      <p:ext uri="{BB962C8B-B14F-4D97-AF65-F5344CB8AC3E}">
        <p14:creationId xmlns:p14="http://schemas.microsoft.com/office/powerpoint/2010/main" val="341176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r>
              <a:rPr lang="nl-NL" smtClean="0"/>
              <a:t>18-09-2014</a:t>
            </a:r>
            <a:endParaRPr lang="nl-NL"/>
          </a:p>
        </p:txBody>
      </p:sp>
      <p:sp>
        <p:nvSpPr>
          <p:cNvPr id="4" name="Footer Placeholder 3"/>
          <p:cNvSpPr>
            <a:spLocks noGrp="1"/>
          </p:cNvSpPr>
          <p:nvPr>
            <p:ph type="ftr" sz="quarter" idx="11"/>
          </p:nvPr>
        </p:nvSpPr>
        <p:spPr/>
        <p:txBody>
          <a:bodyPr/>
          <a:lstStyle/>
          <a:p>
            <a:r>
              <a:rPr lang="nl-NL" smtClean="0"/>
              <a:t>Annick Teubner - Assal  Nov 2014 - Corporate Governance</a:t>
            </a:r>
            <a:endParaRPr lang="nl-NL"/>
          </a:p>
        </p:txBody>
      </p:sp>
      <p:sp>
        <p:nvSpPr>
          <p:cNvPr id="5" name="Slide Number Placeholder 4"/>
          <p:cNvSpPr>
            <a:spLocks noGrp="1"/>
          </p:cNvSpPr>
          <p:nvPr>
            <p:ph type="sldNum" sz="quarter" idx="12"/>
          </p:nvPr>
        </p:nvSpPr>
        <p:spPr/>
        <p:txBody>
          <a:bodyPr/>
          <a:lstStyle/>
          <a:p>
            <a:fld id="{73EE6724-4521-4EF8-974D-BA1C7F9CD007}" type="slidenum">
              <a:rPr lang="nl-NL" smtClean="0"/>
              <a:t>‹Nº›</a:t>
            </a:fld>
            <a:endParaRPr lang="nl-NL"/>
          </a:p>
        </p:txBody>
      </p:sp>
    </p:spTree>
    <p:extLst>
      <p:ext uri="{BB962C8B-B14F-4D97-AF65-F5344CB8AC3E}">
        <p14:creationId xmlns:p14="http://schemas.microsoft.com/office/powerpoint/2010/main" val="405152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smtClean="0"/>
              <a:t>18-09-2014</a:t>
            </a:r>
            <a:endParaRPr lang="nl-NL"/>
          </a:p>
        </p:txBody>
      </p:sp>
      <p:sp>
        <p:nvSpPr>
          <p:cNvPr id="3" name="Footer Placeholder 2"/>
          <p:cNvSpPr>
            <a:spLocks noGrp="1"/>
          </p:cNvSpPr>
          <p:nvPr>
            <p:ph type="ftr" sz="quarter" idx="11"/>
          </p:nvPr>
        </p:nvSpPr>
        <p:spPr/>
        <p:txBody>
          <a:bodyPr/>
          <a:lstStyle/>
          <a:p>
            <a:r>
              <a:rPr lang="nl-NL" smtClean="0"/>
              <a:t>Annick Teubner - Assal  Nov 2014 - Corporate Governance</a:t>
            </a:r>
            <a:endParaRPr lang="nl-NL"/>
          </a:p>
        </p:txBody>
      </p:sp>
      <p:sp>
        <p:nvSpPr>
          <p:cNvPr id="4" name="Slide Number Placeholder 3"/>
          <p:cNvSpPr>
            <a:spLocks noGrp="1"/>
          </p:cNvSpPr>
          <p:nvPr>
            <p:ph type="sldNum" sz="quarter" idx="12"/>
          </p:nvPr>
        </p:nvSpPr>
        <p:spPr/>
        <p:txBody>
          <a:bodyPr/>
          <a:lstStyle/>
          <a:p>
            <a:fld id="{73EE6724-4521-4EF8-974D-BA1C7F9CD007}" type="slidenum">
              <a:rPr lang="nl-NL" smtClean="0"/>
              <a:t>‹Nº›</a:t>
            </a:fld>
            <a:endParaRPr lang="nl-NL"/>
          </a:p>
        </p:txBody>
      </p:sp>
    </p:spTree>
    <p:extLst>
      <p:ext uri="{BB962C8B-B14F-4D97-AF65-F5344CB8AC3E}">
        <p14:creationId xmlns:p14="http://schemas.microsoft.com/office/powerpoint/2010/main" val="405005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R:\Projecten\000_TID_DNBPPT\van_tid\DNB_merkteken_pos_rgb-klei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1561" y="5960136"/>
            <a:ext cx="1527175" cy="487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95200" y="399600"/>
            <a:ext cx="8361575" cy="973480"/>
          </a:xfrm>
          <a:prstGeom prst="rect">
            <a:avLst/>
          </a:prstGeom>
        </p:spPr>
        <p:txBody>
          <a:bodyPr vert="horz" lIns="0" tIns="0" rIns="0" bIns="0" rtlCol="0" anchor="t" anchorCtr="0">
            <a:noAutofit/>
          </a:bodyPr>
          <a:lstStyle/>
          <a:p>
            <a:r>
              <a:rPr lang="nl-NL" dirty="0" smtClean="0"/>
              <a:t>Klik om de stijl te bewerken</a:t>
            </a:r>
            <a:endParaRPr lang="en-US" dirty="0"/>
          </a:p>
        </p:txBody>
      </p:sp>
      <p:sp>
        <p:nvSpPr>
          <p:cNvPr id="3" name="Text Placeholder 2"/>
          <p:cNvSpPr>
            <a:spLocks noGrp="1"/>
          </p:cNvSpPr>
          <p:nvPr>
            <p:ph type="body" idx="1"/>
          </p:nvPr>
        </p:nvSpPr>
        <p:spPr>
          <a:xfrm>
            <a:off x="295200" y="2137792"/>
            <a:ext cx="8361575" cy="3594785"/>
          </a:xfrm>
          <a:prstGeom prst="rect">
            <a:avLst/>
          </a:prstGeom>
        </p:spPr>
        <p:txBody>
          <a:bodyPr vert="horz" lIns="0" tIns="0" rIns="0" bIns="0" rtlCol="0" anchor="t" anchorCtr="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Date Placeholder 3"/>
          <p:cNvSpPr>
            <a:spLocks noGrp="1"/>
          </p:cNvSpPr>
          <p:nvPr>
            <p:ph type="dt" sz="half" idx="2"/>
          </p:nvPr>
        </p:nvSpPr>
        <p:spPr>
          <a:xfrm>
            <a:off x="7417599" y="6134101"/>
            <a:ext cx="1314182" cy="146200"/>
          </a:xfrm>
          <a:prstGeom prst="rect">
            <a:avLst/>
          </a:prstGeom>
        </p:spPr>
        <p:txBody>
          <a:bodyPr vert="horz" lIns="0" tIns="0" rIns="0" bIns="0" rtlCol="0" anchor="t" anchorCtr="0"/>
          <a:lstStyle>
            <a:lvl1pPr algn="r">
              <a:defRPr sz="1050">
                <a:solidFill>
                  <a:srgbClr val="000000"/>
                </a:solidFill>
              </a:defRPr>
            </a:lvl1pPr>
          </a:lstStyle>
          <a:p>
            <a:r>
              <a:rPr lang="nl-NL" smtClean="0"/>
              <a:t>18-09-2014</a:t>
            </a:r>
            <a:endParaRPr lang="nl-NL" dirty="0"/>
          </a:p>
        </p:txBody>
      </p:sp>
      <p:sp>
        <p:nvSpPr>
          <p:cNvPr id="5" name="Footer Placeholder 4"/>
          <p:cNvSpPr>
            <a:spLocks noGrp="1"/>
          </p:cNvSpPr>
          <p:nvPr>
            <p:ph type="ftr" sz="quarter" idx="3"/>
          </p:nvPr>
        </p:nvSpPr>
        <p:spPr>
          <a:xfrm>
            <a:off x="2912882" y="6134228"/>
            <a:ext cx="4506016" cy="176086"/>
          </a:xfrm>
          <a:prstGeom prst="rect">
            <a:avLst/>
          </a:prstGeom>
        </p:spPr>
        <p:txBody>
          <a:bodyPr vert="horz" lIns="0" tIns="0" rIns="0" bIns="0" rtlCol="0" anchor="t" anchorCtr="0"/>
          <a:lstStyle>
            <a:lvl1pPr algn="r">
              <a:defRPr sz="1050">
                <a:solidFill>
                  <a:srgbClr val="000000"/>
                </a:solidFill>
              </a:defRPr>
            </a:lvl1pPr>
          </a:lstStyle>
          <a:p>
            <a:r>
              <a:rPr lang="nl-NL" smtClean="0"/>
              <a:t>Annick Teubner - Assal  Nov 2014 - Corporate Governance</a:t>
            </a:r>
            <a:endParaRPr lang="nl-NL" dirty="0"/>
          </a:p>
        </p:txBody>
      </p:sp>
      <p:sp>
        <p:nvSpPr>
          <p:cNvPr id="6" name="Slide Number Placeholder 5"/>
          <p:cNvSpPr>
            <a:spLocks noGrp="1"/>
          </p:cNvSpPr>
          <p:nvPr>
            <p:ph type="sldNum" sz="quarter" idx="4"/>
          </p:nvPr>
        </p:nvSpPr>
        <p:spPr>
          <a:xfrm>
            <a:off x="2149309" y="5929170"/>
            <a:ext cx="603318" cy="365125"/>
          </a:xfrm>
          <a:prstGeom prst="rect">
            <a:avLst/>
          </a:prstGeom>
        </p:spPr>
        <p:txBody>
          <a:bodyPr vert="horz" lIns="0" tIns="0" rIns="0" bIns="0" rtlCol="0" anchor="b" anchorCtr="0"/>
          <a:lstStyle>
            <a:lvl1pPr algn="ctr">
              <a:defRPr sz="1500">
                <a:solidFill>
                  <a:srgbClr val="000000"/>
                </a:solidFill>
              </a:defRPr>
            </a:lvl1pPr>
          </a:lstStyle>
          <a:p>
            <a:fld id="{73EE6724-4521-4EF8-974D-BA1C7F9CD007}" type="slidenum">
              <a:rPr lang="nl-NL" smtClean="0"/>
              <a:pPr/>
              <a:t>‹Nº›</a:t>
            </a:fld>
            <a:endParaRPr lang="nl-NL"/>
          </a:p>
        </p:txBody>
      </p:sp>
    </p:spTree>
    <p:extLst>
      <p:ext uri="{BB962C8B-B14F-4D97-AF65-F5344CB8AC3E}">
        <p14:creationId xmlns:p14="http://schemas.microsoft.com/office/powerpoint/2010/main" val="548300563"/>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6" r:id="rId3"/>
    <p:sldLayoutId id="2147483678" r:id="rId4"/>
    <p:sldLayoutId id="2147483671" r:id="rId5"/>
    <p:sldLayoutId id="2147483670" r:id="rId6"/>
    <p:sldLayoutId id="2147483672" r:id="rId7"/>
    <p:sldLayoutId id="2147483674" r:id="rId8"/>
    <p:sldLayoutId id="2147483675" r:id="rId9"/>
  </p:sldLayoutIdLst>
  <p:hf hdr="0" dt="0"/>
  <p:txStyles>
    <p:titleStyle>
      <a:lvl1pPr algn="l" defTabSz="914400" rtl="0" eaLnBrk="1" latinLnBrk="0" hangingPunct="1">
        <a:lnSpc>
          <a:spcPts val="375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iaisweb.org/index.cfm?pageID=47&amp;vSearchLetter=R&amp;glossaryId=640"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Titel 37"/>
          <p:cNvSpPr>
            <a:spLocks noGrp="1"/>
          </p:cNvSpPr>
          <p:nvPr>
            <p:ph type="ctrTitle"/>
          </p:nvPr>
        </p:nvSpPr>
        <p:spPr>
          <a:xfrm>
            <a:off x="316830" y="2272553"/>
            <a:ext cx="7912769" cy="711279"/>
          </a:xfrm>
        </p:spPr>
        <p:txBody>
          <a:bodyPr>
            <a:normAutofit fontScale="90000"/>
          </a:bodyPr>
          <a:lstStyle/>
          <a:p>
            <a:r>
              <a:rPr lang="nl-NL" dirty="0" smtClean="0"/>
              <a:t>Corporate </a:t>
            </a:r>
            <a:r>
              <a:rPr lang="nl-NL" dirty="0" err="1"/>
              <a:t>G</a:t>
            </a:r>
            <a:r>
              <a:rPr lang="nl-NL" dirty="0" err="1" smtClean="0"/>
              <a:t>overnance</a:t>
            </a:r>
            <a:r>
              <a:rPr lang="nl-NL" dirty="0" smtClean="0"/>
              <a:t> of the Insurance companies</a:t>
            </a:r>
            <a:endParaRPr lang="nl-NL" dirty="0"/>
          </a:p>
        </p:txBody>
      </p:sp>
      <p:sp>
        <p:nvSpPr>
          <p:cNvPr id="39" name="Ondertitel 38"/>
          <p:cNvSpPr>
            <a:spLocks noGrp="1"/>
          </p:cNvSpPr>
          <p:nvPr>
            <p:ph type="subTitle" idx="1"/>
          </p:nvPr>
        </p:nvSpPr>
        <p:spPr>
          <a:xfrm>
            <a:off x="330277" y="3226474"/>
            <a:ext cx="7912769" cy="552149"/>
          </a:xfrm>
        </p:spPr>
        <p:txBody>
          <a:bodyPr>
            <a:normAutofit/>
          </a:bodyPr>
          <a:lstStyle/>
          <a:p>
            <a:r>
              <a:rPr lang="en-US" sz="2400" dirty="0" smtClean="0"/>
              <a:t>ASSAL </a:t>
            </a:r>
            <a:r>
              <a:rPr lang="nl-NL" sz="2400" dirty="0"/>
              <a:t>19 November 2014</a:t>
            </a:r>
          </a:p>
        </p:txBody>
      </p:sp>
      <p:sp>
        <p:nvSpPr>
          <p:cNvPr id="40" name="Tijdelijke aanduiding voor inhoud 39"/>
          <p:cNvSpPr>
            <a:spLocks noGrp="1"/>
          </p:cNvSpPr>
          <p:nvPr>
            <p:ph sz="quarter" idx="13"/>
          </p:nvPr>
        </p:nvSpPr>
        <p:spPr>
          <a:xfrm>
            <a:off x="304053" y="3688723"/>
            <a:ext cx="7912100" cy="910172"/>
          </a:xfrm>
        </p:spPr>
        <p:txBody>
          <a:bodyPr/>
          <a:lstStyle/>
          <a:p>
            <a:r>
              <a:rPr lang="nl-NL" dirty="0" err="1" smtClean="0"/>
              <a:t>Annick</a:t>
            </a:r>
            <a:r>
              <a:rPr lang="nl-NL" dirty="0" smtClean="0"/>
              <a:t> </a:t>
            </a:r>
            <a:r>
              <a:rPr lang="nl-NL" dirty="0" err="1" smtClean="0"/>
              <a:t>Teubner</a:t>
            </a:r>
            <a:r>
              <a:rPr lang="nl-NL" dirty="0" smtClean="0"/>
              <a:t> 	</a:t>
            </a:r>
          </a:p>
          <a:p>
            <a:r>
              <a:rPr lang="nl-NL" dirty="0" smtClean="0"/>
              <a:t>Chair, IAIS </a:t>
            </a:r>
            <a:r>
              <a:rPr lang="nl-NL" dirty="0" err="1" smtClean="0"/>
              <a:t>Governance</a:t>
            </a:r>
            <a:r>
              <a:rPr lang="nl-NL" dirty="0" smtClean="0"/>
              <a:t> </a:t>
            </a:r>
            <a:r>
              <a:rPr lang="nl-NL" dirty="0" err="1" smtClean="0"/>
              <a:t>Working</a:t>
            </a:r>
            <a:r>
              <a:rPr lang="nl-NL" dirty="0" smtClean="0"/>
              <a:t> Group</a:t>
            </a:r>
          </a:p>
          <a:p>
            <a:endParaRPr lang="nl-NL" dirty="0"/>
          </a:p>
        </p:txBody>
      </p:sp>
    </p:spTree>
    <p:extLst>
      <p:ext uri="{BB962C8B-B14F-4D97-AF65-F5344CB8AC3E}">
        <p14:creationId xmlns:p14="http://schemas.microsoft.com/office/powerpoint/2010/main" val="323149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nl-NL" dirty="0" smtClean="0"/>
              <a:t>7.2 </a:t>
            </a:r>
            <a:r>
              <a:rPr lang="nl-NL" dirty="0" err="1" smtClean="0"/>
              <a:t>Allocation</a:t>
            </a:r>
            <a:r>
              <a:rPr lang="nl-NL" dirty="0" smtClean="0"/>
              <a:t> of </a:t>
            </a:r>
            <a:r>
              <a:rPr lang="nl-NL" dirty="0" err="1" smtClean="0"/>
              <a:t>responsibilities</a:t>
            </a:r>
            <a:r>
              <a:rPr lang="nl-NL" dirty="0" smtClean="0"/>
              <a:t> </a:t>
            </a:r>
            <a:r>
              <a:rPr lang="nl-NL" dirty="0" err="1" smtClean="0"/>
              <a:t>and</a:t>
            </a:r>
            <a:r>
              <a:rPr lang="nl-NL" dirty="0" smtClean="0"/>
              <a:t> </a:t>
            </a:r>
            <a:r>
              <a:rPr lang="nl-NL" dirty="0" err="1" smtClean="0"/>
              <a:t>oversight</a:t>
            </a:r>
            <a:endParaRPr lang="nl-NL" dirty="0"/>
          </a:p>
        </p:txBody>
      </p:sp>
      <p:sp>
        <p:nvSpPr>
          <p:cNvPr id="3" name="Tijdelijke aanduiding voor inhoud 2"/>
          <p:cNvSpPr>
            <a:spLocks noGrp="1"/>
          </p:cNvSpPr>
          <p:nvPr>
            <p:ph idx="1"/>
          </p:nvPr>
        </p:nvSpPr>
        <p:spPr>
          <a:xfrm>
            <a:off x="295200" y="1423686"/>
            <a:ext cx="8361575" cy="4308891"/>
          </a:xfrm>
          <a:ln w="19050">
            <a:solidFill>
              <a:schemeClr val="tx1"/>
            </a:solidFill>
          </a:ln>
        </p:spPr>
        <p:txBody>
          <a:bodyPr/>
          <a:lstStyle/>
          <a:p>
            <a:pPr marL="0" indent="0" algn="ctr">
              <a:buNone/>
            </a:pPr>
            <a:r>
              <a:rPr lang="nl-NL" dirty="0" smtClean="0">
                <a:solidFill>
                  <a:srgbClr val="0070C0"/>
                </a:solidFill>
              </a:rPr>
              <a:t>BLUE</a:t>
            </a:r>
            <a:r>
              <a:rPr lang="nl-NL" dirty="0" smtClean="0"/>
              <a:t> = input ; </a:t>
            </a:r>
            <a:r>
              <a:rPr lang="nl-NL" dirty="0" smtClean="0">
                <a:solidFill>
                  <a:srgbClr val="00B050"/>
                </a:solidFill>
              </a:rPr>
              <a:t>GREEN</a:t>
            </a:r>
            <a:r>
              <a:rPr lang="nl-NL" dirty="0" smtClean="0"/>
              <a:t> = </a:t>
            </a:r>
            <a:r>
              <a:rPr lang="nl-NL" dirty="0" err="1" smtClean="0"/>
              <a:t>direction</a:t>
            </a:r>
            <a:r>
              <a:rPr lang="nl-NL" dirty="0" smtClean="0"/>
              <a:t> ; </a:t>
            </a:r>
            <a:r>
              <a:rPr lang="nl-NL" dirty="0" smtClean="0">
                <a:solidFill>
                  <a:srgbClr val="FF0000"/>
                </a:solidFill>
              </a:rPr>
              <a:t>RED</a:t>
            </a:r>
            <a:r>
              <a:rPr lang="nl-NL" dirty="0" smtClean="0"/>
              <a:t> = </a:t>
            </a:r>
            <a:r>
              <a:rPr lang="nl-NL" dirty="0" err="1" smtClean="0"/>
              <a:t>oversight</a:t>
            </a:r>
            <a:r>
              <a:rPr lang="nl-NL" dirty="0" smtClean="0"/>
              <a:t> / control</a:t>
            </a:r>
          </a:p>
        </p:txBody>
      </p:sp>
      <p:sp>
        <p:nvSpPr>
          <p:cNvPr id="4" name="Ovaal 3"/>
          <p:cNvSpPr/>
          <p:nvPr/>
        </p:nvSpPr>
        <p:spPr>
          <a:xfrm>
            <a:off x="683568" y="1916831"/>
            <a:ext cx="2304256" cy="121155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6" name="Ovaal 5"/>
          <p:cNvSpPr/>
          <p:nvPr/>
        </p:nvSpPr>
        <p:spPr>
          <a:xfrm>
            <a:off x="5990660" y="1853951"/>
            <a:ext cx="2304256" cy="12241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7" name="Ovaal 6"/>
          <p:cNvSpPr/>
          <p:nvPr/>
        </p:nvSpPr>
        <p:spPr>
          <a:xfrm>
            <a:off x="683568" y="4365104"/>
            <a:ext cx="2376264" cy="12241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8" name="Ovaal 7"/>
          <p:cNvSpPr/>
          <p:nvPr/>
        </p:nvSpPr>
        <p:spPr>
          <a:xfrm>
            <a:off x="5939137" y="4365104"/>
            <a:ext cx="2355779" cy="12241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cxnSp>
        <p:nvCxnSpPr>
          <p:cNvPr id="10" name="Rechte verbindingslijn met pijl 9"/>
          <p:cNvCxnSpPr/>
          <p:nvPr/>
        </p:nvCxnSpPr>
        <p:spPr>
          <a:xfrm>
            <a:off x="3041830" y="2636912"/>
            <a:ext cx="2966832"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a:off x="2998066" y="2456891"/>
            <a:ext cx="3002836"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flipV="1">
            <a:off x="7236296" y="3092386"/>
            <a:ext cx="0" cy="12367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a:off x="7020272" y="3128390"/>
            <a:ext cx="0" cy="1236714"/>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flipV="1">
            <a:off x="2843808" y="2852936"/>
            <a:ext cx="3312368" cy="16561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a:off x="3059831" y="4971574"/>
            <a:ext cx="2879305"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p:nvPr/>
        </p:nvCxnSpPr>
        <p:spPr>
          <a:xfrm flipH="1">
            <a:off x="3047458" y="4869160"/>
            <a:ext cx="2905067"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flipV="1">
            <a:off x="1835696" y="3164394"/>
            <a:ext cx="0" cy="116470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Tekstvak 26"/>
          <p:cNvSpPr txBox="1"/>
          <p:nvPr/>
        </p:nvSpPr>
        <p:spPr>
          <a:xfrm>
            <a:off x="845586" y="2190636"/>
            <a:ext cx="2052228" cy="892552"/>
          </a:xfrm>
          <a:prstGeom prst="rect">
            <a:avLst/>
          </a:prstGeom>
          <a:noFill/>
        </p:spPr>
        <p:txBody>
          <a:bodyPr wrap="square" rtlCol="0">
            <a:spAutoFit/>
          </a:bodyPr>
          <a:lstStyle/>
          <a:p>
            <a:pPr algn="ctr"/>
            <a:r>
              <a:rPr lang="nl-NL" dirty="0" err="1">
                <a:solidFill>
                  <a:prstClr val="white"/>
                </a:solidFill>
              </a:rPr>
              <a:t>Strategy</a:t>
            </a:r>
            <a:r>
              <a:rPr lang="nl-NL" dirty="0">
                <a:solidFill>
                  <a:prstClr val="white"/>
                </a:solidFill>
              </a:rPr>
              <a:t> </a:t>
            </a:r>
            <a:r>
              <a:rPr lang="nl-NL" dirty="0" err="1">
                <a:solidFill>
                  <a:prstClr val="white"/>
                </a:solidFill>
              </a:rPr>
              <a:t>and</a:t>
            </a:r>
            <a:r>
              <a:rPr lang="nl-NL" dirty="0">
                <a:solidFill>
                  <a:prstClr val="white"/>
                </a:solidFill>
              </a:rPr>
              <a:t> </a:t>
            </a:r>
            <a:r>
              <a:rPr lang="nl-NL" dirty="0" err="1">
                <a:solidFill>
                  <a:prstClr val="white"/>
                </a:solidFill>
              </a:rPr>
              <a:t>Direction</a:t>
            </a:r>
            <a:endParaRPr lang="nl-NL" dirty="0">
              <a:solidFill>
                <a:prstClr val="white"/>
              </a:solidFill>
            </a:endParaRPr>
          </a:p>
          <a:p>
            <a:pPr algn="ctr"/>
            <a:r>
              <a:rPr lang="nl-NL" sz="1600" dirty="0">
                <a:solidFill>
                  <a:prstClr val="white"/>
                </a:solidFill>
              </a:rPr>
              <a:t>(</a:t>
            </a:r>
            <a:r>
              <a:rPr lang="nl-NL" sz="1600" dirty="0" err="1">
                <a:solidFill>
                  <a:prstClr val="white"/>
                </a:solidFill>
              </a:rPr>
              <a:t>Sup</a:t>
            </a:r>
            <a:r>
              <a:rPr lang="nl-NL" sz="1600" dirty="0">
                <a:solidFill>
                  <a:prstClr val="white"/>
                </a:solidFill>
              </a:rPr>
              <a:t> body)</a:t>
            </a:r>
          </a:p>
        </p:txBody>
      </p:sp>
      <p:sp>
        <p:nvSpPr>
          <p:cNvPr id="30" name="Tekstvak 29"/>
          <p:cNvSpPr txBox="1"/>
          <p:nvPr/>
        </p:nvSpPr>
        <p:spPr>
          <a:xfrm>
            <a:off x="5964510" y="1960384"/>
            <a:ext cx="2290260" cy="892552"/>
          </a:xfrm>
          <a:prstGeom prst="rect">
            <a:avLst/>
          </a:prstGeom>
          <a:noFill/>
        </p:spPr>
        <p:txBody>
          <a:bodyPr wrap="square" rtlCol="0">
            <a:spAutoFit/>
          </a:bodyPr>
          <a:lstStyle/>
          <a:p>
            <a:pPr algn="ctr"/>
            <a:r>
              <a:rPr lang="nl-NL" dirty="0">
                <a:solidFill>
                  <a:prstClr val="white"/>
                </a:solidFill>
              </a:rPr>
              <a:t>Day-</a:t>
            </a:r>
            <a:r>
              <a:rPr lang="nl-NL" dirty="0" err="1">
                <a:solidFill>
                  <a:prstClr val="white"/>
                </a:solidFill>
              </a:rPr>
              <a:t>to</a:t>
            </a:r>
            <a:r>
              <a:rPr lang="nl-NL" dirty="0">
                <a:solidFill>
                  <a:prstClr val="white"/>
                </a:solidFill>
              </a:rPr>
              <a:t>-</a:t>
            </a:r>
            <a:r>
              <a:rPr lang="nl-NL" dirty="0" err="1">
                <a:solidFill>
                  <a:prstClr val="white"/>
                </a:solidFill>
              </a:rPr>
              <a:t>day</a:t>
            </a:r>
            <a:r>
              <a:rPr lang="nl-NL" dirty="0">
                <a:solidFill>
                  <a:prstClr val="white"/>
                </a:solidFill>
              </a:rPr>
              <a:t> management</a:t>
            </a:r>
          </a:p>
          <a:p>
            <a:pPr algn="ctr"/>
            <a:r>
              <a:rPr lang="nl-NL" sz="1600" dirty="0">
                <a:solidFill>
                  <a:prstClr val="white"/>
                </a:solidFill>
              </a:rPr>
              <a:t>(man body)</a:t>
            </a:r>
          </a:p>
        </p:txBody>
      </p:sp>
      <p:sp>
        <p:nvSpPr>
          <p:cNvPr id="31" name="Tekstvak 30"/>
          <p:cNvSpPr txBox="1"/>
          <p:nvPr/>
        </p:nvSpPr>
        <p:spPr>
          <a:xfrm>
            <a:off x="1187624" y="4669395"/>
            <a:ext cx="1451404" cy="615553"/>
          </a:xfrm>
          <a:prstGeom prst="rect">
            <a:avLst/>
          </a:prstGeom>
          <a:noFill/>
        </p:spPr>
        <p:txBody>
          <a:bodyPr wrap="square" rtlCol="0">
            <a:spAutoFit/>
          </a:bodyPr>
          <a:lstStyle/>
          <a:p>
            <a:pPr algn="ctr"/>
            <a:r>
              <a:rPr lang="nl-NL" dirty="0" err="1">
                <a:solidFill>
                  <a:prstClr val="white"/>
                </a:solidFill>
              </a:rPr>
              <a:t>Oversight</a:t>
            </a:r>
            <a:endParaRPr lang="nl-NL" dirty="0">
              <a:solidFill>
                <a:prstClr val="white"/>
              </a:solidFill>
            </a:endParaRPr>
          </a:p>
          <a:p>
            <a:pPr algn="ctr"/>
            <a:r>
              <a:rPr lang="nl-NL" sz="1600" dirty="0">
                <a:solidFill>
                  <a:prstClr val="white"/>
                </a:solidFill>
              </a:rPr>
              <a:t>(</a:t>
            </a:r>
            <a:r>
              <a:rPr lang="nl-NL" sz="1600" dirty="0" err="1">
                <a:solidFill>
                  <a:prstClr val="white"/>
                </a:solidFill>
              </a:rPr>
              <a:t>Sup</a:t>
            </a:r>
            <a:r>
              <a:rPr lang="nl-NL" sz="1600" dirty="0">
                <a:solidFill>
                  <a:prstClr val="white"/>
                </a:solidFill>
              </a:rPr>
              <a:t> Body)</a:t>
            </a:r>
          </a:p>
        </p:txBody>
      </p:sp>
      <p:sp>
        <p:nvSpPr>
          <p:cNvPr id="32" name="Tekstvak 31"/>
          <p:cNvSpPr txBox="1"/>
          <p:nvPr/>
        </p:nvSpPr>
        <p:spPr>
          <a:xfrm>
            <a:off x="6040270" y="4509120"/>
            <a:ext cx="2254646" cy="892552"/>
          </a:xfrm>
          <a:prstGeom prst="rect">
            <a:avLst/>
          </a:prstGeom>
          <a:noFill/>
        </p:spPr>
        <p:txBody>
          <a:bodyPr wrap="square" rtlCol="0">
            <a:spAutoFit/>
          </a:bodyPr>
          <a:lstStyle/>
          <a:p>
            <a:pPr algn="ctr"/>
            <a:r>
              <a:rPr lang="nl-NL" dirty="0">
                <a:solidFill>
                  <a:prstClr val="white"/>
                </a:solidFill>
              </a:rPr>
              <a:t>Independent Control</a:t>
            </a:r>
          </a:p>
          <a:p>
            <a:pPr algn="ctr"/>
            <a:r>
              <a:rPr lang="nl-NL" sz="1600" dirty="0">
                <a:solidFill>
                  <a:prstClr val="white"/>
                </a:solidFill>
              </a:rPr>
              <a:t>(Control </a:t>
            </a:r>
            <a:r>
              <a:rPr lang="nl-NL" sz="1600" dirty="0" err="1">
                <a:solidFill>
                  <a:prstClr val="white"/>
                </a:solidFill>
              </a:rPr>
              <a:t>Functions</a:t>
            </a:r>
            <a:r>
              <a:rPr lang="nl-NL" sz="1600" dirty="0">
                <a:solidFill>
                  <a:prstClr val="white"/>
                </a:solidFill>
              </a:rPr>
              <a:t>)</a:t>
            </a:r>
          </a:p>
        </p:txBody>
      </p:sp>
      <p:cxnSp>
        <p:nvCxnSpPr>
          <p:cNvPr id="17" name="Rechte verbindingslijn met pijl 16"/>
          <p:cNvCxnSpPr/>
          <p:nvPr/>
        </p:nvCxnSpPr>
        <p:spPr bwMode="auto">
          <a:xfrm>
            <a:off x="3059832" y="5157192"/>
            <a:ext cx="2892693" cy="0"/>
          </a:xfrm>
          <a:prstGeom prst="straightConnector1">
            <a:avLst/>
          </a:prstGeom>
          <a:noFill/>
          <a:ln w="19050" cap="flat" cmpd="sng" algn="ctr">
            <a:solidFill>
              <a:srgbClr val="00B050"/>
            </a:solidFill>
            <a:prstDash val="solid"/>
            <a:round/>
            <a:headEnd type="none" w="med" len="med"/>
            <a:tailEnd type="arrow"/>
          </a:ln>
          <a:effectLst/>
        </p:spPr>
      </p:cxnSp>
      <p:sp>
        <p:nvSpPr>
          <p:cNvPr id="5" name="Footer Placeholder 4"/>
          <p:cNvSpPr>
            <a:spLocks noGrp="1"/>
          </p:cNvSpPr>
          <p:nvPr>
            <p:ph type="ftr" sz="quarter" idx="10"/>
          </p:nvPr>
        </p:nvSpPr>
        <p:spPr>
          <a:xfrm>
            <a:off x="4365493" y="6238754"/>
            <a:ext cx="4343078" cy="74960"/>
          </a:xfrm>
        </p:spPr>
        <p:txBody>
          <a:bodyPr/>
          <a:lstStyle/>
          <a:p>
            <a:pPr>
              <a:defRPr/>
            </a:pPr>
            <a:r>
              <a:rPr lang="en-US" dirty="0" err="1" smtClean="0">
                <a:solidFill>
                  <a:srgbClr val="28316C"/>
                </a:solidFill>
              </a:rPr>
              <a:t>Annick</a:t>
            </a:r>
            <a:r>
              <a:rPr lang="en-US" dirty="0" smtClean="0">
                <a:solidFill>
                  <a:srgbClr val="28316C"/>
                </a:solidFill>
              </a:rPr>
              <a:t> </a:t>
            </a:r>
            <a:r>
              <a:rPr lang="en-US" dirty="0" err="1" smtClean="0">
                <a:solidFill>
                  <a:srgbClr val="28316C"/>
                </a:solidFill>
              </a:rPr>
              <a:t>Teubner</a:t>
            </a:r>
            <a:r>
              <a:rPr lang="en-US" dirty="0" smtClean="0">
                <a:solidFill>
                  <a:srgbClr val="28316C"/>
                </a:solidFill>
              </a:rPr>
              <a:t> - </a:t>
            </a:r>
            <a:r>
              <a:rPr lang="en-US" dirty="0" err="1" smtClean="0">
                <a:solidFill>
                  <a:srgbClr val="28316C"/>
                </a:solidFill>
              </a:rPr>
              <a:t>Assal</a:t>
            </a:r>
            <a:r>
              <a:rPr lang="en-US" dirty="0" smtClean="0">
                <a:solidFill>
                  <a:srgbClr val="28316C"/>
                </a:solidFill>
              </a:rPr>
              <a:t>  Nov 2014 - Corporate Governance</a:t>
            </a:r>
            <a:endParaRPr lang="nl-NL" dirty="0">
              <a:solidFill>
                <a:srgbClr val="28316C"/>
              </a:solidFill>
            </a:endParaRPr>
          </a:p>
        </p:txBody>
      </p:sp>
      <p:sp>
        <p:nvSpPr>
          <p:cNvPr id="25" name="Tijdelijke aanduiding voor dianummer 24"/>
          <p:cNvSpPr>
            <a:spLocks noGrp="1"/>
          </p:cNvSpPr>
          <p:nvPr>
            <p:ph type="sldNum" sz="quarter" idx="12"/>
          </p:nvPr>
        </p:nvSpPr>
        <p:spPr/>
        <p:txBody>
          <a:bodyPr/>
          <a:lstStyle/>
          <a:p>
            <a:fld id="{73EE6724-4521-4EF8-974D-BA1C7F9CD007}"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69147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Effectiveness</a:t>
            </a:r>
            <a:r>
              <a:rPr lang="nl-NL" dirty="0"/>
              <a:t> of </a:t>
            </a:r>
            <a:r>
              <a:rPr lang="nl-NL" dirty="0" err="1"/>
              <a:t>G</a:t>
            </a:r>
            <a:r>
              <a:rPr lang="nl-NL" dirty="0" err="1" smtClean="0"/>
              <a:t>overnance</a:t>
            </a:r>
            <a:r>
              <a:rPr lang="nl-NL" dirty="0" smtClean="0"/>
              <a:t> </a:t>
            </a:r>
            <a:r>
              <a:rPr lang="nl-NL" dirty="0" err="1"/>
              <a:t>framework</a:t>
            </a:r>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183102859"/>
              </p:ext>
            </p:extLst>
          </p:nvPr>
        </p:nvGraphicFramePr>
        <p:xfrm>
          <a:off x="295275" y="1344706"/>
          <a:ext cx="8361363" cy="4387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11</a:t>
            </a:fld>
            <a:endParaRPr lang="nl-NL"/>
          </a:p>
        </p:txBody>
      </p:sp>
      <p:sp>
        <p:nvSpPr>
          <p:cNvPr id="9" name="Afgeronde rechthoek 8"/>
          <p:cNvSpPr/>
          <p:nvPr/>
        </p:nvSpPr>
        <p:spPr>
          <a:xfrm>
            <a:off x="1801906" y="5257800"/>
            <a:ext cx="5889812" cy="65890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err="1">
                <a:solidFill>
                  <a:srgbClr val="002060"/>
                </a:solidFill>
              </a:rPr>
              <a:t>Effective</a:t>
            </a:r>
            <a:r>
              <a:rPr lang="nl-NL" sz="2400" b="1" dirty="0">
                <a:solidFill>
                  <a:srgbClr val="002060"/>
                </a:solidFill>
              </a:rPr>
              <a:t> Corporate </a:t>
            </a:r>
            <a:r>
              <a:rPr lang="nl-NL" sz="2400" b="1" dirty="0" err="1">
                <a:solidFill>
                  <a:srgbClr val="002060"/>
                </a:solidFill>
              </a:rPr>
              <a:t>Governance</a:t>
            </a:r>
            <a:endParaRPr lang="nl-NL" sz="2400" b="1" dirty="0">
              <a:solidFill>
                <a:srgbClr val="002060"/>
              </a:solidFill>
            </a:endParaRPr>
          </a:p>
        </p:txBody>
      </p:sp>
      <p:sp>
        <p:nvSpPr>
          <p:cNvPr id="10" name="PIJL-OMLAAG 9"/>
          <p:cNvSpPr/>
          <p:nvPr/>
        </p:nvSpPr>
        <p:spPr>
          <a:xfrm>
            <a:off x="4356848" y="4693022"/>
            <a:ext cx="484632" cy="696019"/>
          </a:xfrm>
          <a:prstGeom prst="downArrow">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10318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nl-NL" dirty="0" smtClean="0">
                <a:effectLst/>
              </a:rPr>
              <a:t>Remuneration </a:t>
            </a:r>
            <a:endParaRPr lang="en-GB" altLang="nl-NL" dirty="0" smtClean="0">
              <a:effectLst/>
            </a:endParaRPr>
          </a:p>
        </p:txBody>
      </p:sp>
      <p:pic>
        <p:nvPicPr>
          <p:cNvPr id="3482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10186" y="2274888"/>
            <a:ext cx="4731540" cy="35941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Text Box 5"/>
          <p:cNvSpPr txBox="1">
            <a:spLocks noChangeArrowheads="1"/>
          </p:cNvSpPr>
          <p:nvPr/>
        </p:nvSpPr>
        <p:spPr bwMode="auto">
          <a:xfrm>
            <a:off x="387804" y="1196975"/>
            <a:ext cx="72723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 typeface="Wingdings" pitchFamily="2" charset="2"/>
              <a:buNone/>
            </a:pPr>
            <a:r>
              <a:rPr lang="en-CA" altLang="nl-NL" sz="2400" dirty="0" smtClean="0">
                <a:solidFill>
                  <a:schemeClr val="tx1"/>
                </a:solidFill>
              </a:rPr>
              <a:t>7.6 The </a:t>
            </a:r>
            <a:r>
              <a:rPr lang="en-CA" altLang="nl-NL" sz="2400" dirty="0">
                <a:solidFill>
                  <a:schemeClr val="tx1"/>
                </a:solidFill>
              </a:rPr>
              <a:t>Board shall have oversight of remuneration policies and practices (incentives for compensation and risk taking)</a:t>
            </a:r>
            <a:endParaRPr lang="en-GB" altLang="nl-NL" sz="2400" dirty="0"/>
          </a:p>
        </p:txBody>
      </p:sp>
      <p:sp>
        <p:nvSpPr>
          <p:cNvPr id="2" name="Tijdelijke aanduiding voor voettekst 1"/>
          <p:cNvSpPr>
            <a:spLocks noGrp="1"/>
          </p:cNvSpPr>
          <p:nvPr>
            <p:ph type="ftr" sz="quarter" idx="11"/>
          </p:nvPr>
        </p:nvSpPr>
        <p:spPr/>
        <p:txBody>
          <a:bodyPr/>
          <a:lstStyle/>
          <a:p>
            <a:r>
              <a:rPr lang="nl-NL" smtClean="0"/>
              <a:t>Annick Teubner - Assal  Nov 2014 - Corporate Governance</a:t>
            </a:r>
            <a:endParaRPr lang="nl-NL"/>
          </a:p>
        </p:txBody>
      </p:sp>
      <p:sp>
        <p:nvSpPr>
          <p:cNvPr id="3" name="Tijdelijke aanduiding voor dianummer 2"/>
          <p:cNvSpPr>
            <a:spLocks noGrp="1"/>
          </p:cNvSpPr>
          <p:nvPr>
            <p:ph type="sldNum" sz="quarter" idx="12"/>
          </p:nvPr>
        </p:nvSpPr>
        <p:spPr/>
        <p:txBody>
          <a:bodyPr/>
          <a:lstStyle/>
          <a:p>
            <a:fld id="{73EE6724-4521-4EF8-974D-BA1C7F9CD007}" type="slidenum">
              <a:rPr lang="nl-NL" smtClean="0"/>
              <a:pPr/>
              <a:t>12</a:t>
            </a:fld>
            <a:endParaRPr lang="nl-NL"/>
          </a:p>
        </p:txBody>
      </p:sp>
    </p:spTree>
    <p:extLst>
      <p:ext uri="{BB962C8B-B14F-4D97-AF65-F5344CB8AC3E}">
        <p14:creationId xmlns:p14="http://schemas.microsoft.com/office/powerpoint/2010/main" val="37294995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altLang="ja-JP" dirty="0"/>
              <a:t>ICP 7 Board composition and structure</a:t>
            </a:r>
            <a:br>
              <a:rPr lang="en-US" altLang="ja-JP" dirty="0"/>
            </a:br>
            <a:endParaRPr lang="en-GB" dirty="0"/>
          </a:p>
        </p:txBody>
      </p:sp>
      <p:sp>
        <p:nvSpPr>
          <p:cNvPr id="45059" name="Rectangle 3"/>
          <p:cNvSpPr>
            <a:spLocks noGrp="1" noChangeArrowheads="1"/>
          </p:cNvSpPr>
          <p:nvPr>
            <p:ph idx="1"/>
          </p:nvPr>
        </p:nvSpPr>
        <p:spPr bwMode="auto">
          <a:xfrm>
            <a:off x="280686" y="2152307"/>
            <a:ext cx="8361575" cy="359478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nSpc>
                <a:spcPct val="100000"/>
              </a:lnSpc>
            </a:pPr>
            <a:r>
              <a:rPr lang="en-US" altLang="ja-JP" sz="2400" dirty="0" smtClean="0">
                <a:ea typeface="ＭＳ Ｐゴシック" pitchFamily="34" charset="-128"/>
              </a:rPr>
              <a:t>7.3	Structure </a:t>
            </a:r>
            <a:r>
              <a:rPr lang="en-US" altLang="ja-JP" sz="2400" dirty="0" smtClean="0">
                <a:solidFill>
                  <a:schemeClr val="tx1"/>
                </a:solidFill>
                <a:ea typeface="ＭＳ Ｐゴシック" pitchFamily="34" charset="-128"/>
              </a:rPr>
              <a:t>an</a:t>
            </a:r>
            <a:r>
              <a:rPr lang="en-GB" altLang="ja-JP" sz="2400" dirty="0" smtClean="0">
                <a:solidFill>
                  <a:schemeClr val="tx1"/>
                </a:solidFill>
                <a:ea typeface="ＭＳ Ｐゴシック" pitchFamily="34" charset="-128"/>
              </a:rPr>
              <a:t>d governance of the Board</a:t>
            </a:r>
            <a:endParaRPr lang="en-GB" altLang="ja-JP" sz="2400" dirty="0">
              <a:ea typeface="ＭＳ Ｐゴシック" pitchFamily="34" charset="-128"/>
            </a:endParaRPr>
          </a:p>
          <a:p>
            <a:pPr>
              <a:lnSpc>
                <a:spcPct val="100000"/>
              </a:lnSpc>
              <a:buFont typeface="Arial" panose="020B0604020202020204" pitchFamily="34" charset="0"/>
              <a:buChar char="•"/>
            </a:pPr>
            <a:r>
              <a:rPr lang="en-US" sz="2000" i="1" dirty="0" smtClean="0"/>
              <a:t> ensure </a:t>
            </a:r>
            <a:r>
              <a:rPr lang="en-US" sz="2000" i="1" dirty="0"/>
              <a:t>that there is an overall adequate level of knowledge, skills and expertise at the Board </a:t>
            </a:r>
            <a:r>
              <a:rPr lang="en-US" sz="2000" i="1" dirty="0" smtClean="0"/>
              <a:t>level</a:t>
            </a:r>
          </a:p>
          <a:p>
            <a:pPr>
              <a:lnSpc>
                <a:spcPct val="100000"/>
              </a:lnSpc>
              <a:buFont typeface="Arial" panose="020B0604020202020204" pitchFamily="34" charset="0"/>
              <a:buChar char="•"/>
            </a:pPr>
            <a:r>
              <a:rPr lang="en-US" sz="2000" i="1" dirty="0" smtClean="0"/>
              <a:t> practices </a:t>
            </a:r>
            <a:r>
              <a:rPr lang="en-US" sz="2000" i="1" dirty="0"/>
              <a:t>and procedures </a:t>
            </a:r>
            <a:r>
              <a:rPr lang="en-US" sz="2000" i="1" dirty="0" smtClean="0"/>
              <a:t>for efficient</a:t>
            </a:r>
            <a:r>
              <a:rPr lang="en-US" sz="2000" i="1" dirty="0"/>
              <a:t>, objective and independent judgment and decision making</a:t>
            </a:r>
            <a:endParaRPr lang="en-US" sz="2000" i="1" dirty="0" smtClean="0"/>
          </a:p>
          <a:p>
            <a:pPr>
              <a:lnSpc>
                <a:spcPct val="100000"/>
              </a:lnSpc>
            </a:pPr>
            <a:endParaRPr lang="en-US" altLang="ja-JP" sz="2400" dirty="0" smtClean="0">
              <a:solidFill>
                <a:schemeClr val="tx1"/>
              </a:solidFill>
              <a:ea typeface="ＭＳ Ｐゴシック" pitchFamily="34" charset="-128"/>
            </a:endParaRPr>
          </a:p>
          <a:p>
            <a:pPr>
              <a:lnSpc>
                <a:spcPct val="100000"/>
              </a:lnSpc>
            </a:pPr>
            <a:r>
              <a:rPr lang="en-US" altLang="ja-JP" sz="2400" dirty="0" smtClean="0">
                <a:solidFill>
                  <a:schemeClr val="tx1"/>
                </a:solidFill>
                <a:ea typeface="ＭＳ Ｐゴシック" pitchFamily="34" charset="-128"/>
              </a:rPr>
              <a:t>7.4	Duties of individual Board members</a:t>
            </a:r>
            <a:endParaRPr lang="en-US" sz="2400" dirty="0" smtClean="0"/>
          </a:p>
          <a:p>
            <a:pPr>
              <a:lnSpc>
                <a:spcPct val="100000"/>
              </a:lnSpc>
              <a:buFont typeface="Arial" panose="020B0604020202020204" pitchFamily="34" charset="0"/>
              <a:buChar char="•"/>
            </a:pPr>
            <a:r>
              <a:rPr lang="en-US" sz="2000" i="1" dirty="0" smtClean="0"/>
              <a:t> exercise </a:t>
            </a:r>
            <a:r>
              <a:rPr lang="en-US" sz="2000" i="1" dirty="0"/>
              <a:t>independent judgment and objectivity in his/her decision making, taking due account of the interests of the insurer and policyholders</a:t>
            </a:r>
            <a:r>
              <a:rPr lang="en-US" altLang="ja-JP" sz="2000" i="1" dirty="0" smtClean="0">
                <a:solidFill>
                  <a:schemeClr val="tx1"/>
                </a:solidFill>
                <a:ea typeface="ＭＳ Ｐゴシック" pitchFamily="34" charset="-128"/>
              </a:rPr>
              <a:t> </a:t>
            </a:r>
          </a:p>
          <a:p>
            <a:pPr lvl="1">
              <a:buNone/>
            </a:pPr>
            <a:endParaRPr lang="en-US" altLang="ja-JP" sz="2400" dirty="0" smtClean="0">
              <a:solidFill>
                <a:schemeClr val="tx1"/>
              </a:solidFill>
            </a:endParaRPr>
          </a:p>
          <a:p>
            <a:endParaRPr lang="en-GB" altLang="ja-JP" sz="2400" dirty="0" smtClean="0">
              <a:ea typeface="ＭＳ Ｐゴシック" pitchFamily="34" charset="-128"/>
            </a:endParaRPr>
          </a:p>
          <a:p>
            <a:endParaRPr lang="en-GB" sz="2400" dirty="0" smtClean="0"/>
          </a:p>
        </p:txBody>
      </p:sp>
      <p:sp>
        <p:nvSpPr>
          <p:cNvPr id="2" name="Tijdelijke aanduiding voor voettekst 1"/>
          <p:cNvSpPr>
            <a:spLocks noGrp="1"/>
          </p:cNvSpPr>
          <p:nvPr>
            <p:ph type="ftr" sz="quarter" idx="11"/>
          </p:nvPr>
        </p:nvSpPr>
        <p:spPr/>
        <p:txBody>
          <a:bodyPr/>
          <a:lstStyle/>
          <a:p>
            <a:r>
              <a:rPr lang="nl-NL" smtClean="0"/>
              <a:t>Annick Teubner - Assal  Nov 2014 - Corporate Governance</a:t>
            </a:r>
            <a:endParaRPr lang="nl-NL"/>
          </a:p>
        </p:txBody>
      </p:sp>
      <p:sp>
        <p:nvSpPr>
          <p:cNvPr id="3" name="Tijdelijke aanduiding voor dianummer 2"/>
          <p:cNvSpPr>
            <a:spLocks noGrp="1"/>
          </p:cNvSpPr>
          <p:nvPr>
            <p:ph type="sldNum" sz="quarter" idx="12"/>
          </p:nvPr>
        </p:nvSpPr>
        <p:spPr/>
        <p:txBody>
          <a:bodyPr/>
          <a:lstStyle/>
          <a:p>
            <a:fld id="{73EE6724-4521-4EF8-974D-BA1C7F9CD007}" type="slidenum">
              <a:rPr lang="nl-NL" smtClean="0"/>
              <a:pPr/>
              <a:t>13</a:t>
            </a:fld>
            <a:endParaRPr lang="nl-NL"/>
          </a:p>
        </p:txBody>
      </p:sp>
    </p:spTree>
    <p:extLst>
      <p:ext uri="{BB962C8B-B14F-4D97-AF65-F5344CB8AC3E}">
        <p14:creationId xmlns:p14="http://schemas.microsoft.com/office/powerpoint/2010/main" val="117248714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nl-NL" dirty="0"/>
              <a:t>ICP 5 Suitability of Persons</a:t>
            </a:r>
            <a:endParaRPr lang="en-GB" altLang="nl-NL" dirty="0"/>
          </a:p>
        </p:txBody>
      </p:sp>
      <p:sp>
        <p:nvSpPr>
          <p:cNvPr id="29699" name="Rectangle 3"/>
          <p:cNvSpPr>
            <a:spLocks noGrp="1" noChangeArrowheads="1"/>
          </p:cNvSpPr>
          <p:nvPr>
            <p:ph idx="1"/>
          </p:nvPr>
        </p:nvSpPr>
        <p:spPr bwMode="auto">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buFontTx/>
              <a:buNone/>
            </a:pPr>
            <a:r>
              <a:rPr lang="en-GB" altLang="nl-NL" sz="2400" dirty="0" smtClean="0"/>
              <a:t>“The supervisor requires Board Members, Senior Management, Key Persons in Control Functions and Significant Owners of an insurer to be and </a:t>
            </a:r>
            <a:r>
              <a:rPr lang="en-GB" altLang="nl-NL" sz="2400" u="sng" dirty="0" smtClean="0"/>
              <a:t>remain</a:t>
            </a:r>
            <a:r>
              <a:rPr lang="en-GB" altLang="nl-NL" sz="2400" dirty="0" smtClean="0"/>
              <a:t> suitable to fulfil their respective roles”. </a:t>
            </a:r>
          </a:p>
          <a:p>
            <a:pPr>
              <a:lnSpc>
                <a:spcPct val="100000"/>
              </a:lnSpc>
              <a:buFontTx/>
              <a:buNone/>
            </a:pPr>
            <a:endParaRPr lang="en-US" altLang="nl-NL" sz="2400" dirty="0" smtClean="0"/>
          </a:p>
          <a:p>
            <a:pPr lvl="1">
              <a:lnSpc>
                <a:spcPct val="100000"/>
              </a:lnSpc>
              <a:buFont typeface="Arial" panose="020B0604020202020204" pitchFamily="34" charset="0"/>
              <a:buChar char="•"/>
            </a:pPr>
            <a:r>
              <a:rPr lang="en-US" altLang="nl-NL" sz="2000" b="0" i="1" dirty="0" smtClean="0"/>
              <a:t>Knowledge/experience (proper understanding of the business)</a:t>
            </a:r>
          </a:p>
          <a:p>
            <a:pPr lvl="1">
              <a:lnSpc>
                <a:spcPct val="100000"/>
              </a:lnSpc>
              <a:buFont typeface="Arial" panose="020B0604020202020204" pitchFamily="34" charset="0"/>
              <a:buChar char="•"/>
            </a:pPr>
            <a:r>
              <a:rPr lang="en-US" altLang="nl-NL" sz="2000" b="0" i="1" dirty="0" smtClean="0"/>
              <a:t>Skills</a:t>
            </a:r>
          </a:p>
          <a:p>
            <a:pPr lvl="1">
              <a:lnSpc>
                <a:spcPct val="100000"/>
              </a:lnSpc>
              <a:buFont typeface="Arial" panose="020B0604020202020204" pitchFamily="34" charset="0"/>
              <a:buChar char="•"/>
            </a:pPr>
            <a:r>
              <a:rPr lang="en-US" altLang="nl-NL" sz="2000" b="0" i="1" dirty="0" smtClean="0"/>
              <a:t>Attitude and </a:t>
            </a:r>
            <a:r>
              <a:rPr lang="en-US" altLang="nl-NL" sz="2000" b="0" i="1" dirty="0" err="1" smtClean="0"/>
              <a:t>behaviour</a:t>
            </a:r>
            <a:endParaRPr lang="en-US" altLang="nl-NL" sz="2000" b="0" i="1" dirty="0" smtClean="0"/>
          </a:p>
          <a:p>
            <a:pPr lvl="1">
              <a:lnSpc>
                <a:spcPct val="100000"/>
              </a:lnSpc>
              <a:buFont typeface="Wingdings" pitchFamily="2" charset="2"/>
              <a:buNone/>
            </a:pPr>
            <a:endParaRPr lang="en-US" altLang="nl-NL" dirty="0" smtClean="0"/>
          </a:p>
          <a:p>
            <a:pPr marL="0" lvl="2" indent="0">
              <a:lnSpc>
                <a:spcPct val="100000"/>
              </a:lnSpc>
              <a:buFont typeface="Wingdings" pitchFamily="2" charset="2"/>
              <a:buChar char="ü"/>
            </a:pPr>
            <a:r>
              <a:rPr lang="en-US" altLang="nl-NL" sz="1600" i="1" dirty="0" smtClean="0"/>
              <a:t>Suitable background, education and professional expertise/ understand and respect the law / ethical </a:t>
            </a:r>
            <a:r>
              <a:rPr lang="en-US" altLang="nl-NL" sz="1600" i="1" dirty="0" err="1" smtClean="0"/>
              <a:t>behaviour</a:t>
            </a:r>
            <a:r>
              <a:rPr lang="en-US" altLang="nl-NL" sz="1600" i="1" dirty="0" smtClean="0"/>
              <a:t> / avoid conflicts of interest etc.</a:t>
            </a:r>
          </a:p>
          <a:p>
            <a:pPr lvl="1">
              <a:lnSpc>
                <a:spcPct val="80000"/>
              </a:lnSpc>
              <a:buFont typeface="Wingdings" pitchFamily="2" charset="2"/>
              <a:buChar char="Ø"/>
            </a:pPr>
            <a:endParaRPr lang="en-GB" altLang="nl-NL" i="1" dirty="0" smtClean="0"/>
          </a:p>
        </p:txBody>
      </p:sp>
      <p:sp>
        <p:nvSpPr>
          <p:cNvPr id="2" name="Tijdelijke aanduiding voor voettekst 1"/>
          <p:cNvSpPr>
            <a:spLocks noGrp="1"/>
          </p:cNvSpPr>
          <p:nvPr>
            <p:ph type="ftr" sz="quarter" idx="11"/>
          </p:nvPr>
        </p:nvSpPr>
        <p:spPr/>
        <p:txBody>
          <a:bodyPr/>
          <a:lstStyle/>
          <a:p>
            <a:r>
              <a:rPr lang="nl-NL" smtClean="0"/>
              <a:t>Annick Teubner - Assal  Nov 2014 - Corporate Governance</a:t>
            </a:r>
            <a:endParaRPr lang="nl-NL"/>
          </a:p>
        </p:txBody>
      </p:sp>
      <p:sp>
        <p:nvSpPr>
          <p:cNvPr id="3" name="Tijdelijke aanduiding voor dianummer 2"/>
          <p:cNvSpPr>
            <a:spLocks noGrp="1"/>
          </p:cNvSpPr>
          <p:nvPr>
            <p:ph type="sldNum" sz="quarter" idx="12"/>
          </p:nvPr>
        </p:nvSpPr>
        <p:spPr/>
        <p:txBody>
          <a:bodyPr/>
          <a:lstStyle/>
          <a:p>
            <a:fld id="{73EE6724-4521-4EF8-974D-BA1C7F9CD007}" type="slidenum">
              <a:rPr lang="nl-NL" smtClean="0"/>
              <a:pPr/>
              <a:t>14</a:t>
            </a:fld>
            <a:endParaRPr lang="nl-NL"/>
          </a:p>
        </p:txBody>
      </p:sp>
    </p:spTree>
    <p:extLst>
      <p:ext uri="{BB962C8B-B14F-4D97-AF65-F5344CB8AC3E}">
        <p14:creationId xmlns:p14="http://schemas.microsoft.com/office/powerpoint/2010/main" val="366482409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Corporate Culture</a:t>
            </a:r>
            <a:endParaRPr lang="nl-NL" dirty="0"/>
          </a:p>
        </p:txBody>
      </p:sp>
      <p:sp>
        <p:nvSpPr>
          <p:cNvPr id="7" name="Content Placeholder 6"/>
          <p:cNvSpPr>
            <a:spLocks noGrp="1"/>
          </p:cNvSpPr>
          <p:nvPr>
            <p:ph idx="1"/>
          </p:nvPr>
        </p:nvSpPr>
        <p:spPr>
          <a:xfrm>
            <a:off x="295200" y="2635623"/>
            <a:ext cx="8361575" cy="3096953"/>
          </a:xfrm>
        </p:spPr>
        <p:txBody>
          <a:bodyPr/>
          <a:lstStyle/>
          <a:p>
            <a:pPr>
              <a:lnSpc>
                <a:spcPct val="100000"/>
              </a:lnSpc>
            </a:pPr>
            <a:r>
              <a:rPr lang="nl-NL" sz="2400" dirty="0" smtClean="0"/>
              <a:t>IMF</a:t>
            </a:r>
            <a:r>
              <a:rPr lang="nl-NL" sz="2400" i="1" dirty="0" smtClean="0"/>
              <a:t> </a:t>
            </a:r>
            <a:r>
              <a:rPr lang="nl-NL" sz="2400" dirty="0"/>
              <a:t>Global Financial </a:t>
            </a:r>
            <a:r>
              <a:rPr lang="nl-NL" sz="2400" dirty="0" err="1"/>
              <a:t>Stability</a:t>
            </a:r>
            <a:r>
              <a:rPr lang="nl-NL" sz="2400" dirty="0"/>
              <a:t> </a:t>
            </a:r>
            <a:r>
              <a:rPr lang="nl-NL" sz="2400" dirty="0" smtClean="0"/>
              <a:t>Report</a:t>
            </a:r>
            <a:r>
              <a:rPr lang="nl-NL" sz="2400" i="1" dirty="0" smtClean="0"/>
              <a:t> </a:t>
            </a:r>
          </a:p>
          <a:p>
            <a:pPr>
              <a:lnSpc>
                <a:spcPct val="100000"/>
              </a:lnSpc>
            </a:pPr>
            <a:r>
              <a:rPr lang="nl-NL" sz="2000" i="1" dirty="0" smtClean="0"/>
              <a:t>‘</a:t>
            </a:r>
            <a:r>
              <a:rPr lang="nl-NL" sz="2000" i="1" dirty="0"/>
              <a:t>It is </a:t>
            </a:r>
            <a:r>
              <a:rPr lang="en-US" sz="2000" i="1" dirty="0"/>
              <a:t>impossible to design an incentive structure that leads a bank manager to make the “right” decision every time... In cases in which incentive rules are insufficient, corporate culture will guide decisions and complement a bank’s ability to manage risk. </a:t>
            </a:r>
            <a:br>
              <a:rPr lang="en-US" sz="2000" i="1" dirty="0"/>
            </a:br>
            <a:r>
              <a:rPr lang="en-US" sz="2000" i="1" dirty="0"/>
              <a:t>Corporate culture thus provides a set of unwritten, but widely accepted, rules that determine acceptable behavior— which in some corporate cultures may include disregarding </a:t>
            </a:r>
            <a:r>
              <a:rPr lang="nl-NL" sz="2000" i="1" dirty="0" err="1"/>
              <a:t>written</a:t>
            </a:r>
            <a:r>
              <a:rPr lang="nl-NL" sz="2000" i="1" dirty="0"/>
              <a:t> </a:t>
            </a:r>
            <a:r>
              <a:rPr lang="nl-NL" sz="2000" i="1" dirty="0" err="1"/>
              <a:t>rules</a:t>
            </a:r>
            <a:r>
              <a:rPr lang="nl-NL" sz="2000" i="1" dirty="0"/>
              <a:t>.’</a:t>
            </a:r>
            <a:endParaRPr lang="nl-NL" sz="2000" dirty="0"/>
          </a:p>
          <a:p>
            <a:endParaRPr lang="nl-NL" dirty="0"/>
          </a:p>
        </p:txBody>
      </p:sp>
      <p:sp>
        <p:nvSpPr>
          <p:cNvPr id="4" name="Footer Placeholder 3"/>
          <p:cNvSpPr>
            <a:spLocks noGrp="1"/>
          </p:cNvSpPr>
          <p:nvPr>
            <p:ph type="ftr" sz="quarter" idx="11"/>
          </p:nvPr>
        </p:nvSpPr>
        <p:spPr/>
        <p:txBody>
          <a:bodyPr/>
          <a:lstStyle/>
          <a:p>
            <a:r>
              <a:rPr lang="nl-NL" smtClean="0"/>
              <a:t>Annick Teubner - Assal  Nov 2014 - Corporate Governance</a:t>
            </a:r>
            <a:endParaRPr lang="nl-NL"/>
          </a:p>
        </p:txBody>
      </p:sp>
      <p:sp>
        <p:nvSpPr>
          <p:cNvPr id="5" name="Slide Number Placeholder 4"/>
          <p:cNvSpPr>
            <a:spLocks noGrp="1"/>
          </p:cNvSpPr>
          <p:nvPr>
            <p:ph type="sldNum" sz="quarter" idx="12"/>
          </p:nvPr>
        </p:nvSpPr>
        <p:spPr/>
        <p:txBody>
          <a:bodyPr/>
          <a:lstStyle/>
          <a:p>
            <a:fld id="{73EE6724-4521-4EF8-974D-BA1C7F9CD007}" type="slidenum">
              <a:rPr lang="nl-NL" smtClean="0"/>
              <a:pPr/>
              <a:t>15</a:t>
            </a:fld>
            <a:endParaRPr lang="nl-NL"/>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7766" y="228598"/>
            <a:ext cx="2926228" cy="202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90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Culture: indicators</a:t>
            </a:r>
            <a:endParaRPr lang="nl-NL" dirty="0"/>
          </a:p>
        </p:txBody>
      </p:sp>
      <p:sp>
        <p:nvSpPr>
          <p:cNvPr id="3" name="Tijdelijke aanduiding voor inhoud 2"/>
          <p:cNvSpPr>
            <a:spLocks noGrp="1"/>
          </p:cNvSpPr>
          <p:nvPr>
            <p:ph idx="1"/>
          </p:nvPr>
        </p:nvSpPr>
        <p:spPr>
          <a:xfrm>
            <a:off x="295200" y="2528047"/>
            <a:ext cx="8361575" cy="3204530"/>
          </a:xfrm>
        </p:spPr>
        <p:txBody>
          <a:bodyPr/>
          <a:lstStyle/>
          <a:p>
            <a:pPr>
              <a:lnSpc>
                <a:spcPct val="100000"/>
              </a:lnSpc>
            </a:pPr>
            <a:r>
              <a:rPr lang="nl-NL" sz="2400" dirty="0"/>
              <a:t>FSB paper on risk </a:t>
            </a:r>
            <a:r>
              <a:rPr lang="nl-NL" sz="2400" dirty="0" smtClean="0"/>
              <a:t>culture - </a:t>
            </a:r>
            <a:r>
              <a:rPr lang="nl-NL" sz="2400" dirty="0"/>
              <a:t>4 indicators of a sound risk culture</a:t>
            </a:r>
            <a:r>
              <a:rPr lang="nl-NL" sz="2400" dirty="0" smtClean="0"/>
              <a:t>:</a:t>
            </a:r>
          </a:p>
          <a:p>
            <a:pPr>
              <a:lnSpc>
                <a:spcPct val="100000"/>
              </a:lnSpc>
            </a:pPr>
            <a:endParaRPr lang="nl-NL" sz="2400" dirty="0"/>
          </a:p>
          <a:p>
            <a:pPr marL="342900" indent="-342900">
              <a:lnSpc>
                <a:spcPct val="100000"/>
              </a:lnSpc>
              <a:buFont typeface="Arial" panose="020B0604020202020204" pitchFamily="34" charset="0"/>
              <a:buChar char="•"/>
            </a:pPr>
            <a:r>
              <a:rPr lang="nl-NL" sz="2400" dirty="0" smtClean="0"/>
              <a:t>Tone </a:t>
            </a:r>
            <a:r>
              <a:rPr lang="nl-NL" sz="2400" dirty="0" err="1"/>
              <a:t>from</a:t>
            </a:r>
            <a:r>
              <a:rPr lang="nl-NL" sz="2400" dirty="0"/>
              <a:t> the </a:t>
            </a:r>
            <a:r>
              <a:rPr lang="nl-NL" sz="2400" dirty="0" smtClean="0"/>
              <a:t>top</a:t>
            </a:r>
            <a:endParaRPr lang="nl-NL" sz="2400" dirty="0"/>
          </a:p>
          <a:p>
            <a:pPr marL="342900" indent="-342900">
              <a:lnSpc>
                <a:spcPct val="100000"/>
              </a:lnSpc>
              <a:buFont typeface="Arial" panose="020B0604020202020204" pitchFamily="34" charset="0"/>
              <a:buChar char="•"/>
            </a:pPr>
            <a:r>
              <a:rPr lang="nl-NL" sz="2400" dirty="0" smtClean="0"/>
              <a:t>Accountability</a:t>
            </a:r>
          </a:p>
          <a:p>
            <a:pPr marL="342900" indent="-342900">
              <a:lnSpc>
                <a:spcPct val="100000"/>
              </a:lnSpc>
              <a:buFont typeface="Arial" panose="020B0604020202020204" pitchFamily="34" charset="0"/>
              <a:buChar char="•"/>
            </a:pPr>
            <a:r>
              <a:rPr lang="nl-NL" sz="2400" dirty="0" err="1" smtClean="0"/>
              <a:t>Effective</a:t>
            </a:r>
            <a:r>
              <a:rPr lang="nl-NL" sz="2400" dirty="0" smtClean="0"/>
              <a:t> </a:t>
            </a:r>
            <a:r>
              <a:rPr lang="nl-NL" sz="2400" dirty="0" err="1"/>
              <a:t>communication</a:t>
            </a:r>
            <a:r>
              <a:rPr lang="nl-NL" sz="2400" dirty="0"/>
              <a:t> </a:t>
            </a:r>
            <a:r>
              <a:rPr lang="nl-NL" sz="2400" dirty="0" err="1"/>
              <a:t>and</a:t>
            </a:r>
            <a:r>
              <a:rPr lang="nl-NL" sz="2400" dirty="0"/>
              <a:t> </a:t>
            </a:r>
            <a:r>
              <a:rPr lang="nl-NL" sz="2400" dirty="0" err="1" smtClean="0"/>
              <a:t>challenge</a:t>
            </a:r>
            <a:endParaRPr lang="nl-NL" sz="2400" dirty="0"/>
          </a:p>
          <a:p>
            <a:pPr marL="342900" indent="-342900">
              <a:lnSpc>
                <a:spcPct val="100000"/>
              </a:lnSpc>
              <a:buFont typeface="Arial" panose="020B0604020202020204" pitchFamily="34" charset="0"/>
              <a:buChar char="•"/>
            </a:pPr>
            <a:r>
              <a:rPr lang="nl-NL" sz="2400" dirty="0" smtClean="0"/>
              <a:t>Incentives</a:t>
            </a:r>
            <a:endParaRPr lang="nl-NL" sz="2400" dirty="0"/>
          </a:p>
          <a:p>
            <a:endParaRPr lang="nl-NL"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16</a:t>
            </a:fld>
            <a:endParaRPr lang="nl-NL"/>
          </a:p>
        </p:txBody>
      </p:sp>
    </p:spTree>
    <p:extLst>
      <p:ext uri="{BB962C8B-B14F-4D97-AF65-F5344CB8AC3E}">
        <p14:creationId xmlns:p14="http://schemas.microsoft.com/office/powerpoint/2010/main" val="909635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GB" dirty="0"/>
              <a:t>Supervisory review</a:t>
            </a:r>
          </a:p>
        </p:txBody>
      </p:sp>
      <p:sp>
        <p:nvSpPr>
          <p:cNvPr id="31747" name="Rectangle 3"/>
          <p:cNvSpPr>
            <a:spLocks noGrp="1" noChangeArrowheads="1"/>
          </p:cNvSpPr>
          <p:nvPr>
            <p:ph idx="1"/>
          </p:nvPr>
        </p:nvSpPr>
        <p:spPr bwMode="auto">
          <a:xfrm>
            <a:off x="295200" y="1775012"/>
            <a:ext cx="8361575" cy="395756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1">
              <a:lnSpc>
                <a:spcPct val="100000"/>
              </a:lnSpc>
            </a:pPr>
            <a:r>
              <a:rPr lang="en-GB" altLang="ja-JP" sz="2400" b="0" dirty="0">
                <a:solidFill>
                  <a:srgbClr val="000000"/>
                </a:solidFill>
                <a:ea typeface="ＭＳ Ｐゴシック" pitchFamily="34" charset="-128"/>
              </a:rPr>
              <a:t>Supervisory </a:t>
            </a:r>
            <a:r>
              <a:rPr lang="en-GB" altLang="ja-JP" sz="2400" b="0" dirty="0" smtClean="0">
                <a:solidFill>
                  <a:srgbClr val="000000"/>
                </a:solidFill>
                <a:ea typeface="ＭＳ Ｐゴシック" pitchFamily="34" charset="-128"/>
              </a:rPr>
              <a:t>powers </a:t>
            </a:r>
            <a:endParaRPr lang="en-GB" altLang="ja-JP" sz="2400" b="0" dirty="0">
              <a:solidFill>
                <a:srgbClr val="000000"/>
              </a:solidFill>
              <a:ea typeface="ＭＳ Ｐゴシック" pitchFamily="34" charset="-128"/>
            </a:endParaRPr>
          </a:p>
          <a:p>
            <a:pPr lvl="1">
              <a:lnSpc>
                <a:spcPct val="100000"/>
              </a:lnSpc>
            </a:pPr>
            <a:r>
              <a:rPr lang="en-GB" altLang="ja-JP" sz="2400" b="0" dirty="0">
                <a:solidFill>
                  <a:srgbClr val="000000"/>
                </a:solidFill>
                <a:ea typeface="ＭＳ Ｐゴシック" pitchFamily="34" charset="-128"/>
              </a:rPr>
              <a:t>7.10 regarding the adequacy and effectiveness of corporate governance frameworks</a:t>
            </a:r>
          </a:p>
          <a:p>
            <a:pPr lvl="1">
              <a:lnSpc>
                <a:spcPct val="100000"/>
              </a:lnSpc>
            </a:pPr>
            <a:endParaRPr lang="en-GB" altLang="ja-JP" sz="2400" b="0" dirty="0">
              <a:solidFill>
                <a:srgbClr val="000000"/>
              </a:solidFill>
              <a:ea typeface="ＭＳ Ｐゴシック" pitchFamily="34" charset="-128"/>
            </a:endParaRPr>
          </a:p>
          <a:p>
            <a:pPr lvl="1">
              <a:lnSpc>
                <a:spcPct val="100000"/>
              </a:lnSpc>
            </a:pPr>
            <a:r>
              <a:rPr lang="en-GB" altLang="ja-JP" sz="2400" b="0" dirty="0">
                <a:solidFill>
                  <a:srgbClr val="000000"/>
                </a:solidFill>
                <a:ea typeface="ＭＳ Ｐゴシック" pitchFamily="34" charset="-128"/>
              </a:rPr>
              <a:t>ICP 11 to impose corrective measures </a:t>
            </a:r>
            <a:endParaRPr lang="en-GB" altLang="ja-JP" sz="2400" b="0" dirty="0" smtClean="0">
              <a:solidFill>
                <a:srgbClr val="000000"/>
              </a:solidFill>
              <a:ea typeface="ＭＳ Ｐゴシック" pitchFamily="34" charset="-128"/>
            </a:endParaRPr>
          </a:p>
          <a:p>
            <a:pPr>
              <a:lnSpc>
                <a:spcPct val="100000"/>
              </a:lnSpc>
              <a:buFontTx/>
              <a:buNone/>
            </a:pPr>
            <a:endParaRPr lang="en-GB" sz="2400" dirty="0" smtClean="0"/>
          </a:p>
          <a:p>
            <a:pPr>
              <a:lnSpc>
                <a:spcPct val="100000"/>
              </a:lnSpc>
              <a:buFontTx/>
              <a:buNone/>
            </a:pPr>
            <a:r>
              <a:rPr lang="en-GB" sz="2400" dirty="0" smtClean="0"/>
              <a:t>Trends</a:t>
            </a:r>
          </a:p>
          <a:p>
            <a:pPr marL="342900" indent="-342900">
              <a:lnSpc>
                <a:spcPct val="100000"/>
              </a:lnSpc>
              <a:buFont typeface="Arial" panose="020B0604020202020204" pitchFamily="34" charset="0"/>
              <a:buChar char="•"/>
            </a:pPr>
            <a:r>
              <a:rPr lang="nl-NL" sz="2400" dirty="0" err="1" smtClean="0"/>
              <a:t>Lack</a:t>
            </a:r>
            <a:r>
              <a:rPr lang="nl-NL" sz="2400" dirty="0" smtClean="0"/>
              <a:t> </a:t>
            </a:r>
            <a:r>
              <a:rPr lang="nl-NL" sz="2400" dirty="0"/>
              <a:t>of </a:t>
            </a:r>
            <a:r>
              <a:rPr lang="nl-NL" sz="2400" dirty="0" err="1" smtClean="0"/>
              <a:t>robust</a:t>
            </a:r>
            <a:r>
              <a:rPr lang="nl-NL" sz="2400" dirty="0" smtClean="0"/>
              <a:t>, frequent </a:t>
            </a:r>
            <a:r>
              <a:rPr lang="nl-NL" sz="2400" dirty="0" err="1"/>
              <a:t>and</a:t>
            </a:r>
            <a:r>
              <a:rPr lang="nl-NL" sz="2400" dirty="0"/>
              <a:t> </a:t>
            </a:r>
            <a:r>
              <a:rPr lang="nl-NL" sz="2400" dirty="0" err="1"/>
              <a:t>ongoing</a:t>
            </a:r>
            <a:r>
              <a:rPr lang="nl-NL" sz="2400" dirty="0"/>
              <a:t> </a:t>
            </a:r>
            <a:r>
              <a:rPr lang="nl-NL" sz="2400" dirty="0" err="1"/>
              <a:t>supervision</a:t>
            </a:r>
            <a:r>
              <a:rPr lang="nl-NL" sz="2400" dirty="0"/>
              <a:t> </a:t>
            </a:r>
            <a:endParaRPr lang="nl-NL" sz="2400" dirty="0" smtClean="0"/>
          </a:p>
          <a:p>
            <a:pPr marL="342900" indent="-342900">
              <a:lnSpc>
                <a:spcPct val="100000"/>
              </a:lnSpc>
              <a:buFont typeface="Arial" panose="020B0604020202020204" pitchFamily="34" charset="0"/>
              <a:buChar char="•"/>
            </a:pPr>
            <a:r>
              <a:rPr lang="nl-NL" sz="2400" dirty="0" err="1" smtClean="0"/>
              <a:t>Need</a:t>
            </a:r>
            <a:r>
              <a:rPr lang="nl-NL" sz="2400" dirty="0" smtClean="0"/>
              <a:t> fot new </a:t>
            </a:r>
            <a:r>
              <a:rPr lang="nl-NL" sz="2400" dirty="0" err="1"/>
              <a:t>supervisory</a:t>
            </a:r>
            <a:r>
              <a:rPr lang="nl-NL" sz="2400" dirty="0"/>
              <a:t> approaches </a:t>
            </a:r>
            <a:r>
              <a:rPr lang="nl-NL" sz="2400" dirty="0" err="1" smtClean="0"/>
              <a:t>to</a:t>
            </a:r>
            <a:r>
              <a:rPr lang="nl-NL" sz="2400" dirty="0" smtClean="0"/>
              <a:t> </a:t>
            </a:r>
            <a:r>
              <a:rPr lang="nl-NL" sz="2400" dirty="0" err="1" smtClean="0"/>
              <a:t>assess</a:t>
            </a:r>
            <a:r>
              <a:rPr lang="nl-NL" sz="2400" dirty="0" smtClean="0"/>
              <a:t> </a:t>
            </a:r>
            <a:r>
              <a:rPr lang="nl-NL" sz="2400" dirty="0" err="1" smtClean="0"/>
              <a:t>effectiveness</a:t>
            </a:r>
            <a:endParaRPr lang="nl-NL" sz="2400" dirty="0"/>
          </a:p>
          <a:p>
            <a:pPr>
              <a:buFontTx/>
              <a:buNone/>
            </a:pPr>
            <a:endParaRPr lang="en-GB" sz="2000" dirty="0" smtClean="0"/>
          </a:p>
          <a:p>
            <a:pPr>
              <a:buFontTx/>
              <a:buNone/>
            </a:pPr>
            <a:endParaRPr lang="en-GB" sz="2000" dirty="0" smtClean="0"/>
          </a:p>
        </p:txBody>
      </p:sp>
      <p:sp>
        <p:nvSpPr>
          <p:cNvPr id="2" name="Tijdelijke aanduiding voor voettekst 1"/>
          <p:cNvSpPr>
            <a:spLocks noGrp="1"/>
          </p:cNvSpPr>
          <p:nvPr>
            <p:ph type="ftr" sz="quarter" idx="11"/>
          </p:nvPr>
        </p:nvSpPr>
        <p:spPr/>
        <p:txBody>
          <a:bodyPr/>
          <a:lstStyle/>
          <a:p>
            <a:r>
              <a:rPr lang="nl-NL" smtClean="0"/>
              <a:t>Annick Teubner - Assal  Nov 2014 - Corporate Governance</a:t>
            </a:r>
            <a:endParaRPr lang="nl-NL"/>
          </a:p>
        </p:txBody>
      </p:sp>
      <p:sp>
        <p:nvSpPr>
          <p:cNvPr id="3" name="Tijdelijke aanduiding voor dianummer 2"/>
          <p:cNvSpPr>
            <a:spLocks noGrp="1"/>
          </p:cNvSpPr>
          <p:nvPr>
            <p:ph type="sldNum" sz="quarter" idx="12"/>
          </p:nvPr>
        </p:nvSpPr>
        <p:spPr/>
        <p:txBody>
          <a:bodyPr/>
          <a:lstStyle/>
          <a:p>
            <a:fld id="{73EE6724-4521-4EF8-974D-BA1C7F9CD007}" type="slidenum">
              <a:rPr lang="nl-NL" smtClean="0"/>
              <a:pPr/>
              <a:t>17</a:t>
            </a:fld>
            <a:endParaRPr lang="nl-NL"/>
          </a:p>
        </p:txBody>
      </p:sp>
    </p:spTree>
    <p:extLst>
      <p:ext uri="{BB962C8B-B14F-4D97-AF65-F5344CB8AC3E}">
        <p14:creationId xmlns:p14="http://schemas.microsoft.com/office/powerpoint/2010/main" val="22938359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Supervisory</a:t>
            </a:r>
            <a:r>
              <a:rPr lang="nl-NL" dirty="0" smtClean="0"/>
              <a:t> review </a:t>
            </a:r>
            <a:r>
              <a:rPr lang="nl-NL" dirty="0" err="1" smtClean="0"/>
              <a:t>effectiveness</a:t>
            </a:r>
            <a:endParaRPr lang="nl-NL" dirty="0"/>
          </a:p>
        </p:txBody>
      </p:sp>
      <p:sp>
        <p:nvSpPr>
          <p:cNvPr id="3" name="Tijdelijke aanduiding voor inhoud 2"/>
          <p:cNvSpPr>
            <a:spLocks noGrp="1"/>
          </p:cNvSpPr>
          <p:nvPr>
            <p:ph idx="1"/>
          </p:nvPr>
        </p:nvSpPr>
        <p:spPr>
          <a:xfrm>
            <a:off x="268306" y="1801616"/>
            <a:ext cx="8361575" cy="4034408"/>
          </a:xfrm>
        </p:spPr>
        <p:txBody>
          <a:bodyPr/>
          <a:lstStyle/>
          <a:p>
            <a:pPr>
              <a:lnSpc>
                <a:spcPct val="100000"/>
              </a:lnSpc>
            </a:pPr>
            <a:r>
              <a:rPr lang="nl-NL" sz="2400" dirty="0" smtClean="0"/>
              <a:t>No </a:t>
            </a:r>
            <a:r>
              <a:rPr lang="nl-NL" sz="2400" dirty="0" err="1" smtClean="0"/>
              <a:t>prescriptive</a:t>
            </a:r>
            <a:r>
              <a:rPr lang="nl-NL" sz="2400" dirty="0" smtClean="0"/>
              <a:t> approach / compliance </a:t>
            </a:r>
            <a:r>
              <a:rPr lang="nl-NL" sz="2400" dirty="0" err="1" smtClean="0"/>
              <a:t>exercise</a:t>
            </a:r>
            <a:r>
              <a:rPr lang="nl-NL" sz="2400" dirty="0" smtClean="0"/>
              <a:t> </a:t>
            </a:r>
          </a:p>
          <a:p>
            <a:pPr>
              <a:lnSpc>
                <a:spcPct val="100000"/>
              </a:lnSpc>
            </a:pPr>
            <a:endParaRPr lang="nl-NL" sz="2400" dirty="0"/>
          </a:p>
          <a:p>
            <a:pPr>
              <a:lnSpc>
                <a:spcPct val="100000"/>
              </a:lnSpc>
            </a:pPr>
            <a:r>
              <a:rPr lang="nl-NL" sz="2400" dirty="0" err="1" smtClean="0"/>
              <a:t>Own</a:t>
            </a:r>
            <a:r>
              <a:rPr lang="nl-NL" sz="2400" dirty="0" smtClean="0"/>
              <a:t> assessment – </a:t>
            </a:r>
            <a:r>
              <a:rPr lang="nl-NL" sz="2400" dirty="0" err="1" smtClean="0"/>
              <a:t>dialogue</a:t>
            </a:r>
            <a:r>
              <a:rPr lang="nl-NL" sz="2400" dirty="0" smtClean="0"/>
              <a:t> </a:t>
            </a:r>
            <a:r>
              <a:rPr lang="nl-NL" sz="2400" dirty="0" err="1" smtClean="0"/>
              <a:t>with</a:t>
            </a:r>
            <a:r>
              <a:rPr lang="nl-NL" sz="2400" dirty="0" smtClean="0"/>
              <a:t> supervisor</a:t>
            </a:r>
          </a:p>
          <a:p>
            <a:pPr>
              <a:lnSpc>
                <a:spcPct val="100000"/>
              </a:lnSpc>
            </a:pPr>
            <a:endParaRPr lang="nl-NL" sz="2400" dirty="0"/>
          </a:p>
          <a:p>
            <a:pPr>
              <a:lnSpc>
                <a:spcPct val="100000"/>
              </a:lnSpc>
            </a:pPr>
            <a:r>
              <a:rPr lang="nl-NL" sz="2400" dirty="0" err="1" smtClean="0"/>
              <a:t>Assessing</a:t>
            </a:r>
            <a:r>
              <a:rPr lang="nl-NL" sz="2400" dirty="0" smtClean="0"/>
              <a:t> </a:t>
            </a:r>
            <a:r>
              <a:rPr lang="nl-NL" sz="2400" dirty="0" err="1" smtClean="0"/>
              <a:t>effectiveness</a:t>
            </a:r>
            <a:r>
              <a:rPr lang="nl-NL" sz="2400" dirty="0" smtClean="0"/>
              <a:t> is </a:t>
            </a:r>
            <a:r>
              <a:rPr lang="nl-NL" sz="2400" dirty="0" err="1" smtClean="0"/>
              <a:t>assessing</a:t>
            </a:r>
            <a:r>
              <a:rPr lang="nl-NL" sz="2400" dirty="0" smtClean="0"/>
              <a:t>:</a:t>
            </a:r>
          </a:p>
          <a:p>
            <a:pPr marL="342900" indent="-342900">
              <a:lnSpc>
                <a:spcPct val="100000"/>
              </a:lnSpc>
              <a:buFont typeface="Arial" panose="020B0604020202020204" pitchFamily="34" charset="0"/>
              <a:buChar char="•"/>
            </a:pPr>
            <a:r>
              <a:rPr lang="nl-NL" sz="2400" dirty="0" err="1" smtClean="0"/>
              <a:t>Behaviour</a:t>
            </a:r>
            <a:r>
              <a:rPr lang="nl-NL" sz="2400" dirty="0"/>
              <a:t> </a:t>
            </a:r>
            <a:r>
              <a:rPr lang="nl-NL" sz="2400" dirty="0" smtClean="0"/>
              <a:t>of </a:t>
            </a:r>
            <a:r>
              <a:rPr lang="nl-NL" sz="2400" dirty="0" err="1" smtClean="0"/>
              <a:t>people</a:t>
            </a:r>
            <a:endParaRPr lang="nl-NL" sz="2400" dirty="0" smtClean="0"/>
          </a:p>
          <a:p>
            <a:pPr marL="342900" indent="-342900">
              <a:lnSpc>
                <a:spcPct val="100000"/>
              </a:lnSpc>
              <a:buFont typeface="Arial" panose="020B0604020202020204" pitchFamily="34" charset="0"/>
              <a:buChar char="•"/>
            </a:pPr>
            <a:r>
              <a:rPr lang="nl-NL" sz="2400" dirty="0" smtClean="0"/>
              <a:t>Business model &amp; </a:t>
            </a:r>
            <a:r>
              <a:rPr lang="nl-NL" sz="2400" dirty="0" err="1" smtClean="0"/>
              <a:t>strategy</a:t>
            </a:r>
            <a:endParaRPr lang="nl-NL" sz="2400" dirty="0" smtClean="0"/>
          </a:p>
          <a:p>
            <a:pPr marL="342900" indent="-342900">
              <a:lnSpc>
                <a:spcPct val="100000"/>
              </a:lnSpc>
              <a:buFont typeface="Arial" panose="020B0604020202020204" pitchFamily="34" charset="0"/>
              <a:buChar char="•"/>
            </a:pPr>
            <a:r>
              <a:rPr lang="nl-NL" sz="2400" dirty="0" err="1" smtClean="0"/>
              <a:t>Compensation</a:t>
            </a:r>
            <a:r>
              <a:rPr lang="nl-NL" sz="2400" dirty="0" smtClean="0"/>
              <a:t> </a:t>
            </a:r>
            <a:r>
              <a:rPr lang="nl-NL" sz="2400" dirty="0" err="1" smtClean="0"/>
              <a:t>and</a:t>
            </a:r>
            <a:r>
              <a:rPr lang="nl-NL" sz="2400" dirty="0" smtClean="0"/>
              <a:t> </a:t>
            </a:r>
            <a:r>
              <a:rPr lang="nl-NL" sz="2400" dirty="0" err="1" smtClean="0"/>
              <a:t>personnel</a:t>
            </a:r>
            <a:r>
              <a:rPr lang="nl-NL" sz="2400" dirty="0" smtClean="0"/>
              <a:t> </a:t>
            </a:r>
            <a:r>
              <a:rPr lang="nl-NL" sz="2400" dirty="0" err="1" smtClean="0"/>
              <a:t>decisions</a:t>
            </a:r>
            <a:endParaRPr lang="nl-NL" sz="2400" dirty="0" smtClean="0"/>
          </a:p>
          <a:p>
            <a:pPr>
              <a:lnSpc>
                <a:spcPct val="100000"/>
              </a:lnSpc>
            </a:pPr>
            <a:endParaRPr lang="nl-NL" sz="2400" dirty="0"/>
          </a:p>
          <a:p>
            <a:pPr>
              <a:lnSpc>
                <a:spcPct val="100000"/>
              </a:lnSpc>
            </a:pPr>
            <a:r>
              <a:rPr lang="nl-NL" sz="2400" dirty="0" smtClean="0"/>
              <a:t>Supervisor </a:t>
            </a:r>
            <a:r>
              <a:rPr lang="nl-NL" sz="2400" dirty="0" err="1" smtClean="0"/>
              <a:t>needs</a:t>
            </a:r>
            <a:r>
              <a:rPr lang="nl-NL" sz="2400" dirty="0" smtClean="0"/>
              <a:t> new skills, </a:t>
            </a:r>
            <a:r>
              <a:rPr lang="nl-NL" sz="2400" smtClean="0"/>
              <a:t>instruments</a:t>
            </a:r>
            <a:r>
              <a:rPr lang="nl-NL" sz="2400" dirty="0" smtClean="0"/>
              <a:t> </a:t>
            </a:r>
            <a:r>
              <a:rPr lang="nl-NL" sz="2400" dirty="0" err="1" smtClean="0"/>
              <a:t>and</a:t>
            </a:r>
            <a:r>
              <a:rPr lang="nl-NL" sz="2400" dirty="0" smtClean="0"/>
              <a:t> approaches</a:t>
            </a:r>
            <a:endParaRPr lang="nl-NL" sz="2400" dirty="0"/>
          </a:p>
          <a:p>
            <a:pPr>
              <a:lnSpc>
                <a:spcPct val="100000"/>
              </a:lnSpc>
            </a:pPr>
            <a:endParaRPr lang="nl-NL" sz="2400"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18</a:t>
            </a:fld>
            <a:endParaRPr lang="nl-NL"/>
          </a:p>
        </p:txBody>
      </p:sp>
    </p:spTree>
    <p:extLst>
      <p:ext uri="{BB962C8B-B14F-4D97-AF65-F5344CB8AC3E}">
        <p14:creationId xmlns:p14="http://schemas.microsoft.com/office/powerpoint/2010/main" val="3514917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a:t>
            </a:r>
            <a:r>
              <a:rPr lang="nl-NL" dirty="0" err="1"/>
              <a:t>upervisory</a:t>
            </a:r>
            <a:r>
              <a:rPr lang="nl-NL" dirty="0"/>
              <a:t> </a:t>
            </a:r>
            <a:r>
              <a:rPr lang="nl-NL" dirty="0" smtClean="0"/>
              <a:t>review </a:t>
            </a:r>
            <a:r>
              <a:rPr lang="nl-NL" dirty="0" err="1" smtClean="0"/>
              <a:t>suitability</a:t>
            </a:r>
            <a:r>
              <a:rPr lang="nl-NL" dirty="0" smtClean="0"/>
              <a:t>: DNB </a:t>
            </a:r>
            <a:r>
              <a:rPr lang="nl-NL" dirty="0" err="1" smtClean="0"/>
              <a:t>practice</a:t>
            </a:r>
            <a:endParaRPr lang="nl-NL" dirty="0"/>
          </a:p>
        </p:txBody>
      </p:sp>
      <p:sp>
        <p:nvSpPr>
          <p:cNvPr id="3" name="Tijdelijke aanduiding voor inhoud 2"/>
          <p:cNvSpPr>
            <a:spLocks noGrp="1"/>
          </p:cNvSpPr>
          <p:nvPr>
            <p:ph idx="1"/>
          </p:nvPr>
        </p:nvSpPr>
        <p:spPr>
          <a:xfrm>
            <a:off x="295200" y="2554941"/>
            <a:ext cx="8361575" cy="3177636"/>
          </a:xfrm>
        </p:spPr>
        <p:txBody>
          <a:bodyPr/>
          <a:lstStyle/>
          <a:p>
            <a:pPr>
              <a:lnSpc>
                <a:spcPct val="100000"/>
              </a:lnSpc>
              <a:buFont typeface="Arial" panose="020B0604020202020204" pitchFamily="34" charset="0"/>
              <a:buChar char="•"/>
            </a:pPr>
            <a:r>
              <a:rPr lang="nl-NL" sz="2400" dirty="0"/>
              <a:t>Desk research</a:t>
            </a:r>
          </a:p>
          <a:p>
            <a:pPr>
              <a:lnSpc>
                <a:spcPct val="100000"/>
              </a:lnSpc>
              <a:buFont typeface="Arial" panose="020B0604020202020204" pitchFamily="34" charset="0"/>
              <a:buChar char="•"/>
            </a:pPr>
            <a:r>
              <a:rPr lang="nl-NL" sz="2400" dirty="0" smtClean="0"/>
              <a:t>Check </a:t>
            </a:r>
            <a:r>
              <a:rPr lang="nl-NL" sz="2400" dirty="0" err="1" smtClean="0"/>
              <a:t>antecedents</a:t>
            </a:r>
            <a:endParaRPr lang="nl-NL" sz="2400" dirty="0"/>
          </a:p>
          <a:p>
            <a:pPr>
              <a:lnSpc>
                <a:spcPct val="100000"/>
              </a:lnSpc>
              <a:buFont typeface="Arial" panose="020B0604020202020204" pitchFamily="34" charset="0"/>
              <a:buChar char="•"/>
            </a:pPr>
            <a:r>
              <a:rPr lang="nl-NL" sz="2400" dirty="0" smtClean="0">
                <a:solidFill>
                  <a:srgbClr val="0070C0"/>
                </a:solidFill>
              </a:rPr>
              <a:t>Interview(s) </a:t>
            </a:r>
            <a:r>
              <a:rPr lang="nl-NL" sz="2400" dirty="0" err="1" smtClean="0">
                <a:solidFill>
                  <a:srgbClr val="0070C0"/>
                </a:solidFill>
              </a:rPr>
              <a:t>with</a:t>
            </a:r>
            <a:r>
              <a:rPr lang="nl-NL" sz="2400" dirty="0" smtClean="0">
                <a:solidFill>
                  <a:srgbClr val="0070C0"/>
                </a:solidFill>
              </a:rPr>
              <a:t> </a:t>
            </a:r>
            <a:r>
              <a:rPr lang="nl-NL" sz="2400" dirty="0" err="1" smtClean="0">
                <a:solidFill>
                  <a:srgbClr val="0070C0"/>
                </a:solidFill>
              </a:rPr>
              <a:t>proposed</a:t>
            </a:r>
            <a:r>
              <a:rPr lang="nl-NL" sz="2400" dirty="0" smtClean="0">
                <a:solidFill>
                  <a:srgbClr val="0070C0"/>
                </a:solidFill>
              </a:rPr>
              <a:t> </a:t>
            </a:r>
            <a:r>
              <a:rPr lang="nl-NL" sz="2400" dirty="0" err="1" smtClean="0">
                <a:solidFill>
                  <a:srgbClr val="0070C0"/>
                </a:solidFill>
              </a:rPr>
              <a:t>candidate</a:t>
            </a:r>
            <a:endParaRPr lang="nl-NL" sz="2400" dirty="0">
              <a:solidFill>
                <a:srgbClr val="0070C0"/>
              </a:solidFill>
            </a:endParaRPr>
          </a:p>
          <a:p>
            <a:pPr>
              <a:lnSpc>
                <a:spcPct val="100000"/>
              </a:lnSpc>
              <a:buFont typeface="Arial" panose="020B0604020202020204" pitchFamily="34" charset="0"/>
              <a:buChar char="•"/>
            </a:pPr>
            <a:r>
              <a:rPr lang="nl-NL" sz="2400" dirty="0" smtClean="0"/>
              <a:t>Interviews </a:t>
            </a:r>
            <a:r>
              <a:rPr lang="nl-NL" sz="2400" dirty="0" err="1" smtClean="0"/>
              <a:t>references</a:t>
            </a:r>
            <a:endParaRPr lang="nl-NL" sz="2400" dirty="0" smtClean="0"/>
          </a:p>
          <a:p>
            <a:pPr>
              <a:lnSpc>
                <a:spcPct val="100000"/>
              </a:lnSpc>
              <a:buFont typeface="Arial" panose="020B0604020202020204" pitchFamily="34" charset="0"/>
              <a:buChar char="•"/>
            </a:pPr>
            <a:r>
              <a:rPr lang="nl-NL" sz="2400" dirty="0" err="1" smtClean="0"/>
              <a:t>Collective</a:t>
            </a:r>
            <a:r>
              <a:rPr lang="nl-NL" sz="2400" dirty="0" smtClean="0"/>
              <a:t> </a:t>
            </a:r>
            <a:r>
              <a:rPr lang="nl-NL" sz="2400" dirty="0" err="1" smtClean="0"/>
              <a:t>suitability</a:t>
            </a:r>
            <a:r>
              <a:rPr lang="nl-NL" sz="2400" dirty="0" smtClean="0"/>
              <a:t>: </a:t>
            </a:r>
            <a:r>
              <a:rPr lang="nl-NL" sz="2400" dirty="0" err="1" smtClean="0">
                <a:solidFill>
                  <a:srgbClr val="0070C0"/>
                </a:solidFill>
              </a:rPr>
              <a:t>competences</a:t>
            </a:r>
            <a:r>
              <a:rPr lang="nl-NL" sz="2400" dirty="0" smtClean="0">
                <a:solidFill>
                  <a:srgbClr val="0070C0"/>
                </a:solidFill>
              </a:rPr>
              <a:t> matrix</a:t>
            </a:r>
          </a:p>
          <a:p>
            <a:pPr>
              <a:lnSpc>
                <a:spcPct val="100000"/>
              </a:lnSpc>
              <a:buFont typeface="Arial" panose="020B0604020202020204" pitchFamily="34" charset="0"/>
              <a:buChar char="•"/>
            </a:pPr>
            <a:endParaRPr lang="nl-NL" sz="2400" dirty="0"/>
          </a:p>
          <a:p>
            <a:pPr>
              <a:lnSpc>
                <a:spcPct val="100000"/>
              </a:lnSpc>
              <a:buFont typeface="Arial" panose="020B0604020202020204" pitchFamily="34" charset="0"/>
              <a:buChar char="•"/>
            </a:pPr>
            <a:r>
              <a:rPr lang="nl-NL" sz="2400" dirty="0" smtClean="0"/>
              <a:t>New approach: </a:t>
            </a:r>
            <a:r>
              <a:rPr lang="nl-NL" sz="2400" dirty="0" err="1" smtClean="0"/>
              <a:t>objections</a:t>
            </a:r>
            <a:r>
              <a:rPr lang="nl-NL" sz="2400" dirty="0" smtClean="0"/>
              <a:t> </a:t>
            </a:r>
            <a:r>
              <a:rPr lang="nl-NL" sz="2400" dirty="0" err="1" smtClean="0"/>
              <a:t>doubled</a:t>
            </a:r>
            <a:endParaRPr lang="nl-NL" sz="2400"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19</a:t>
            </a:fld>
            <a:endParaRPr lang="nl-NL"/>
          </a:p>
        </p:txBody>
      </p:sp>
    </p:spTree>
    <p:extLst>
      <p:ext uri="{BB962C8B-B14F-4D97-AF65-F5344CB8AC3E}">
        <p14:creationId xmlns:p14="http://schemas.microsoft.com/office/powerpoint/2010/main" val="2197072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4562" y="399600"/>
            <a:ext cx="8182213" cy="973480"/>
          </a:xfrm>
        </p:spPr>
        <p:txBody>
          <a:bodyPr/>
          <a:lstStyle/>
          <a:p>
            <a:r>
              <a:rPr lang="nl-NL" sz="3600" dirty="0" smtClean="0"/>
              <a:t>Agenda</a:t>
            </a:r>
            <a:endParaRPr lang="nl-NL" sz="3600" dirty="0"/>
          </a:p>
        </p:txBody>
      </p:sp>
      <p:sp>
        <p:nvSpPr>
          <p:cNvPr id="3" name="Tijdelijke aanduiding voor inhoud 2"/>
          <p:cNvSpPr>
            <a:spLocks noGrp="1"/>
          </p:cNvSpPr>
          <p:nvPr>
            <p:ph idx="1"/>
          </p:nvPr>
        </p:nvSpPr>
        <p:spPr>
          <a:xfrm>
            <a:off x="518746" y="2420471"/>
            <a:ext cx="8138029" cy="3312106"/>
          </a:xfrm>
        </p:spPr>
        <p:txBody>
          <a:bodyPr/>
          <a:lstStyle/>
          <a:p>
            <a:pPr>
              <a:lnSpc>
                <a:spcPct val="150000"/>
              </a:lnSpc>
              <a:buFont typeface="Arial" panose="020B0604020202020204" pitchFamily="34" charset="0"/>
              <a:buChar char="•"/>
            </a:pPr>
            <a:r>
              <a:rPr lang="nl-NL" sz="2400" dirty="0" err="1" smtClean="0"/>
              <a:t>Introduction</a:t>
            </a:r>
            <a:r>
              <a:rPr lang="nl-NL" sz="2400" dirty="0" smtClean="0"/>
              <a:t> IAIS </a:t>
            </a:r>
            <a:r>
              <a:rPr lang="nl-NL" sz="2400" dirty="0" err="1" smtClean="0"/>
              <a:t>principles</a:t>
            </a:r>
            <a:endParaRPr lang="nl-NL" sz="2400" dirty="0" smtClean="0"/>
          </a:p>
          <a:p>
            <a:pPr>
              <a:lnSpc>
                <a:spcPct val="150000"/>
              </a:lnSpc>
              <a:buFont typeface="Arial" panose="020B0604020202020204" pitchFamily="34" charset="0"/>
              <a:buChar char="•"/>
            </a:pPr>
            <a:r>
              <a:rPr lang="nl-NL" sz="2400" dirty="0" err="1" smtClean="0"/>
              <a:t>Why</a:t>
            </a:r>
            <a:r>
              <a:rPr lang="nl-NL" sz="2400" dirty="0" smtClean="0"/>
              <a:t> Corporate </a:t>
            </a:r>
            <a:r>
              <a:rPr lang="nl-NL" sz="2400" dirty="0" err="1" smtClean="0"/>
              <a:t>Governance</a:t>
            </a:r>
            <a:r>
              <a:rPr lang="nl-NL" sz="2400" dirty="0" smtClean="0"/>
              <a:t> </a:t>
            </a:r>
            <a:r>
              <a:rPr lang="nl-NL" sz="2400" dirty="0" err="1" smtClean="0"/>
              <a:t>matters</a:t>
            </a:r>
            <a:endParaRPr lang="nl-NL" sz="2400" dirty="0" smtClean="0"/>
          </a:p>
          <a:p>
            <a:pPr>
              <a:lnSpc>
                <a:spcPct val="150000"/>
              </a:lnSpc>
              <a:buFont typeface="Arial" panose="020B0604020202020204" pitchFamily="34" charset="0"/>
              <a:buChar char="•"/>
            </a:pPr>
            <a:r>
              <a:rPr lang="nl-NL" sz="2400" dirty="0" err="1" smtClean="0"/>
              <a:t>Revision</a:t>
            </a:r>
            <a:r>
              <a:rPr lang="nl-NL" sz="2400" dirty="0" smtClean="0"/>
              <a:t> </a:t>
            </a:r>
            <a:r>
              <a:rPr lang="nl-NL" sz="2400" dirty="0" err="1" smtClean="0"/>
              <a:t>ICPs</a:t>
            </a:r>
            <a:r>
              <a:rPr lang="nl-NL" sz="2400" dirty="0" smtClean="0"/>
              <a:t>: topics 2014</a:t>
            </a:r>
          </a:p>
          <a:p>
            <a:pPr>
              <a:lnSpc>
                <a:spcPct val="150000"/>
              </a:lnSpc>
              <a:buFont typeface="Arial" panose="020B0604020202020204" pitchFamily="34" charset="0"/>
              <a:buChar char="•"/>
            </a:pPr>
            <a:r>
              <a:rPr lang="nl-NL" sz="2400" dirty="0" err="1" smtClean="0"/>
              <a:t>Effective</a:t>
            </a:r>
            <a:r>
              <a:rPr lang="nl-NL" sz="2400" dirty="0" smtClean="0"/>
              <a:t> corporate </a:t>
            </a:r>
            <a:r>
              <a:rPr lang="nl-NL" sz="2400" dirty="0" err="1" smtClean="0"/>
              <a:t>governance</a:t>
            </a:r>
            <a:endParaRPr lang="nl-NL" sz="2400" dirty="0" smtClean="0"/>
          </a:p>
          <a:p>
            <a:pPr>
              <a:lnSpc>
                <a:spcPct val="150000"/>
              </a:lnSpc>
              <a:buFont typeface="Arial" panose="020B0604020202020204" pitchFamily="34" charset="0"/>
              <a:buChar char="•"/>
            </a:pPr>
            <a:r>
              <a:rPr lang="nl-NL" sz="2400" dirty="0" err="1" smtClean="0"/>
              <a:t>Supervisory</a:t>
            </a:r>
            <a:r>
              <a:rPr lang="nl-NL" sz="2400" dirty="0" smtClean="0"/>
              <a:t> review of </a:t>
            </a:r>
            <a:r>
              <a:rPr lang="nl-NL" sz="2400" dirty="0" err="1" smtClean="0"/>
              <a:t>effective</a:t>
            </a:r>
            <a:r>
              <a:rPr lang="nl-NL" sz="2400" dirty="0" smtClean="0"/>
              <a:t> corporate </a:t>
            </a:r>
            <a:r>
              <a:rPr lang="nl-NL" sz="2400" dirty="0" err="1" smtClean="0"/>
              <a:t>governance</a:t>
            </a:r>
            <a:endParaRPr lang="nl-NL" sz="2400" dirty="0"/>
          </a:p>
          <a:p>
            <a:endParaRPr lang="en-US" sz="1800" dirty="0"/>
          </a:p>
          <a:p>
            <a:r>
              <a:rPr lang="nl-NL" sz="1800" dirty="0" smtClean="0"/>
              <a:t> </a:t>
            </a:r>
            <a:endParaRPr lang="nl-NL" sz="1800" dirty="0"/>
          </a:p>
        </p:txBody>
      </p:sp>
      <p:sp>
        <p:nvSpPr>
          <p:cNvPr id="5" name="Tijdelijke aanduiding voor voettekst 4"/>
          <p:cNvSpPr>
            <a:spLocks noGrp="1"/>
          </p:cNvSpPr>
          <p:nvPr>
            <p:ph type="ftr" sz="quarter" idx="11"/>
          </p:nvPr>
        </p:nvSpPr>
        <p:spPr/>
        <p:txBody>
          <a:bodyPr/>
          <a:lstStyle/>
          <a:p>
            <a:r>
              <a:rPr lang="nl-NL" smtClean="0"/>
              <a:t>Annick Teubner - Assal  Nov 2014 - Corporate Governance</a:t>
            </a:r>
            <a:endParaRPr lang="nl-NL" dirty="0"/>
          </a:p>
        </p:txBody>
      </p:sp>
      <p:sp>
        <p:nvSpPr>
          <p:cNvPr id="6" name="Tijdelijke aanduiding voor dianummer 5"/>
          <p:cNvSpPr>
            <a:spLocks noGrp="1"/>
          </p:cNvSpPr>
          <p:nvPr>
            <p:ph type="sldNum" sz="quarter" idx="12"/>
          </p:nvPr>
        </p:nvSpPr>
        <p:spPr/>
        <p:txBody>
          <a:bodyPr/>
          <a:lstStyle/>
          <a:p>
            <a:fld id="{73EE6724-4521-4EF8-974D-BA1C7F9CD007}" type="slidenum">
              <a:rPr lang="nl-NL" smtClean="0"/>
              <a:pPr/>
              <a:t>2</a:t>
            </a:fld>
            <a:endParaRPr lang="nl-NL"/>
          </a:p>
        </p:txBody>
      </p:sp>
    </p:spTree>
    <p:extLst>
      <p:ext uri="{BB962C8B-B14F-4D97-AF65-F5344CB8AC3E}">
        <p14:creationId xmlns:p14="http://schemas.microsoft.com/office/powerpoint/2010/main" val="3249503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Suitability</a:t>
            </a:r>
            <a:r>
              <a:rPr lang="nl-NL" dirty="0" smtClean="0"/>
              <a:t>: DNB </a:t>
            </a:r>
            <a:r>
              <a:rPr lang="nl-NL" dirty="0" err="1" smtClean="0"/>
              <a:t>Competences</a:t>
            </a:r>
            <a:r>
              <a:rPr lang="nl-NL" dirty="0" smtClean="0"/>
              <a:t> </a:t>
            </a:r>
            <a:r>
              <a:rPr lang="nl-NL" dirty="0"/>
              <a:t>Matrix</a:t>
            </a:r>
            <a:br>
              <a:rPr lang="nl-NL" dirty="0"/>
            </a:br>
            <a:endParaRPr lang="nl-NL" sz="1400" dirty="0"/>
          </a:p>
        </p:txBody>
      </p:sp>
      <p:sp>
        <p:nvSpPr>
          <p:cNvPr id="3" name="Tijdelijke aanduiding voor inhoud 2"/>
          <p:cNvSpPr>
            <a:spLocks noGrp="1"/>
          </p:cNvSpPr>
          <p:nvPr>
            <p:ph idx="1"/>
          </p:nvPr>
        </p:nvSpPr>
        <p:spPr>
          <a:xfrm>
            <a:off x="295200" y="1667435"/>
            <a:ext cx="8361575" cy="4262717"/>
          </a:xfrm>
        </p:spPr>
        <p:txBody>
          <a:bodyPr/>
          <a:lstStyle/>
          <a:p>
            <a:r>
              <a:rPr lang="nl-NL" sz="1600" dirty="0" smtClean="0"/>
              <a:t>http</a:t>
            </a:r>
            <a:r>
              <a:rPr lang="nl-NL" sz="1600" dirty="0"/>
              <a:t>://www.toezicht.dnb.nl/en/binaries/51-226115.doc</a:t>
            </a:r>
            <a:endParaRPr lang="nl-NL" b="1" dirty="0" smtClean="0"/>
          </a:p>
          <a:p>
            <a:r>
              <a:rPr lang="en-GB" b="1" dirty="0" smtClean="0"/>
              <a:t>4 factors - D</a:t>
            </a:r>
            <a:r>
              <a:rPr lang="en-GB" b="1" dirty="0"/>
              <a:t>. Balanced and consistent decision-making</a:t>
            </a:r>
            <a:endParaRPr lang="nl-NL" dirty="0" smtClean="0"/>
          </a:p>
          <a:p>
            <a:endParaRPr lang="nl-NL" dirty="0"/>
          </a:p>
          <a:p>
            <a:r>
              <a:rPr lang="nl-NL" b="1" dirty="0"/>
              <a:t>4 factors – </a:t>
            </a:r>
            <a:endParaRPr lang="nl-NL"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20</a:t>
            </a:fld>
            <a:endParaRPr lang="nl-NL"/>
          </a:p>
        </p:txBody>
      </p:sp>
      <p:graphicFrame>
        <p:nvGraphicFramePr>
          <p:cNvPr id="6" name="Tabel 5"/>
          <p:cNvGraphicFramePr>
            <a:graphicFrameLocks noGrp="1"/>
          </p:cNvGraphicFramePr>
          <p:nvPr>
            <p:extLst>
              <p:ext uri="{D42A27DB-BD31-4B8C-83A1-F6EECF244321}">
                <p14:modId xmlns:p14="http://schemas.microsoft.com/office/powerpoint/2010/main" val="418851548"/>
              </p:ext>
            </p:extLst>
          </p:nvPr>
        </p:nvGraphicFramePr>
        <p:xfrm>
          <a:off x="295838" y="2433918"/>
          <a:ext cx="8390964" cy="3438034"/>
        </p:xfrm>
        <a:graphic>
          <a:graphicData uri="http://schemas.openxmlformats.org/drawingml/2006/table">
            <a:tbl>
              <a:tblPr firstRow="1" firstCol="1" lastRow="1" lastCol="1" bandRow="1" bandCol="1">
                <a:tableStyleId>{5C22544A-7EE6-4342-B048-85BDC9FD1C3A}</a:tableStyleId>
              </a:tblPr>
              <a:tblGrid>
                <a:gridCol w="6851336"/>
                <a:gridCol w="384907"/>
                <a:gridCol w="384907"/>
                <a:gridCol w="384907"/>
                <a:gridCol w="384907"/>
              </a:tblGrid>
              <a:tr h="475519">
                <a:tc>
                  <a:txBody>
                    <a:bodyPr/>
                    <a:lstStyle/>
                    <a:p>
                      <a:pPr>
                        <a:spcAft>
                          <a:spcPts val="0"/>
                        </a:spcAft>
                      </a:pPr>
                      <a:r>
                        <a:rPr lang="en-GB" sz="1200" dirty="0">
                          <a:effectLst/>
                        </a:rPr>
                        <a:t>Knows how the internal decision-making process is organised</a:t>
                      </a:r>
                      <a:endParaRPr lang="nl-NL" sz="1200" dirty="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r>
              <a:tr h="435837">
                <a:tc>
                  <a:txBody>
                    <a:bodyPr/>
                    <a:lstStyle/>
                    <a:p>
                      <a:pPr>
                        <a:spcAft>
                          <a:spcPts val="0"/>
                        </a:spcAft>
                      </a:pPr>
                      <a:r>
                        <a:rPr lang="en-GB" sz="1200" dirty="0">
                          <a:effectLst/>
                        </a:rPr>
                        <a:t>Knows when to ask for missing information to fulfil his/her task adequately</a:t>
                      </a:r>
                      <a:endParaRPr lang="nl-NL" sz="1200" dirty="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r>
              <a:tr h="490799">
                <a:tc>
                  <a:txBody>
                    <a:bodyPr/>
                    <a:lstStyle/>
                    <a:p>
                      <a:pPr>
                        <a:spcAft>
                          <a:spcPts val="0"/>
                        </a:spcAft>
                      </a:pPr>
                      <a:r>
                        <a:rPr lang="en-GB" sz="1200" dirty="0">
                          <a:effectLst/>
                        </a:rPr>
                        <a:t>Is capable of and has experience with ensuring that sufficient alternatives are being weighed in a decision-making process</a:t>
                      </a:r>
                      <a:endParaRPr lang="nl-NL" sz="1200" dirty="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r>
              <a:tr h="634624">
                <a:tc>
                  <a:txBody>
                    <a:bodyPr/>
                    <a:lstStyle/>
                    <a:p>
                      <a:pPr>
                        <a:spcAft>
                          <a:spcPts val="0"/>
                        </a:spcAft>
                      </a:pPr>
                      <a:r>
                        <a:rPr lang="en-GB" sz="1200" dirty="0">
                          <a:effectLst/>
                        </a:rPr>
                        <a:t>Knows how in a decision-making process the interests of all stakeholders are weighed and has experience with this</a:t>
                      </a:r>
                      <a:endParaRPr lang="nl-NL" sz="1200" dirty="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r>
              <a:tr h="491698">
                <a:tc>
                  <a:txBody>
                    <a:bodyPr/>
                    <a:lstStyle/>
                    <a:p>
                      <a:pPr>
                        <a:spcAft>
                          <a:spcPts val="0"/>
                        </a:spcAft>
                      </a:pPr>
                      <a:r>
                        <a:rPr lang="en-GB" sz="1200" dirty="0">
                          <a:effectLst/>
                        </a:rPr>
                        <a:t>Has knowledge of and experience with recognizing and raising the issue of conflicts of interests in the decision-making process</a:t>
                      </a:r>
                      <a:endParaRPr lang="nl-NL" sz="1200" dirty="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r>
              <a:tr h="473720">
                <a:tc>
                  <a:txBody>
                    <a:bodyPr/>
                    <a:lstStyle/>
                    <a:p>
                      <a:pPr>
                        <a:spcAft>
                          <a:spcPts val="0"/>
                        </a:spcAft>
                      </a:pPr>
                      <a:r>
                        <a:rPr lang="en-GB" sz="1200" dirty="0">
                          <a:effectLst/>
                        </a:rPr>
                        <a:t>Is capable of sufficiently assessing whether decisions have been taken in line with the company strategy</a:t>
                      </a:r>
                      <a:endParaRPr lang="nl-NL" sz="1200" dirty="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r>
              <a:tr h="435837">
                <a:tc>
                  <a:txBody>
                    <a:bodyPr/>
                    <a:lstStyle/>
                    <a:p>
                      <a:pPr>
                        <a:spcAft>
                          <a:spcPts val="0"/>
                        </a:spcAft>
                      </a:pPr>
                      <a:r>
                        <a:rPr lang="en-GB" sz="1200" dirty="0">
                          <a:effectLst/>
                        </a:rPr>
                        <a:t>Knows how decision-making is laid down carefully and has experience with this</a:t>
                      </a:r>
                      <a:endParaRPr lang="nl-NL" sz="1200" dirty="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a:effectLst/>
                        </a:rPr>
                        <a:t> </a:t>
                      </a:r>
                      <a:endParaRPr lang="nl-NL" sz="1200">
                        <a:effectLst/>
                        <a:latin typeface="Times New Roman"/>
                        <a:ea typeface="Times New Roman"/>
                      </a:endParaRPr>
                    </a:p>
                  </a:txBody>
                  <a:tcPr marL="68580" marR="68580" marT="0" marB="0" anchor="ctr"/>
                </a:tc>
                <a:tc>
                  <a:txBody>
                    <a:bodyPr/>
                    <a:lstStyle/>
                    <a:p>
                      <a:pPr>
                        <a:spcAft>
                          <a:spcPts val="0"/>
                        </a:spcAft>
                      </a:pPr>
                      <a:r>
                        <a:rPr lang="en-GB" sz="800" dirty="0">
                          <a:effectLst/>
                        </a:rPr>
                        <a:t> </a:t>
                      </a:r>
                      <a:endParaRPr lang="nl-NL"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346728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a:t>
            </a:r>
            <a:r>
              <a:rPr lang="en-US" dirty="0" smtClean="0"/>
              <a:t>valuation of culture: DNB practice</a:t>
            </a:r>
            <a:endParaRPr lang="nl-NL" dirty="0"/>
          </a:p>
        </p:txBody>
      </p:sp>
      <p:sp>
        <p:nvSpPr>
          <p:cNvPr id="3" name="Tijdelijke aanduiding voor inhoud 2"/>
          <p:cNvSpPr>
            <a:spLocks noGrp="1"/>
          </p:cNvSpPr>
          <p:nvPr>
            <p:ph idx="1"/>
          </p:nvPr>
        </p:nvSpPr>
        <p:spPr/>
        <p:txBody>
          <a:bodyPr>
            <a:normAutofit/>
          </a:bodyPr>
          <a:lstStyle/>
          <a:p>
            <a:pPr>
              <a:lnSpc>
                <a:spcPct val="100000"/>
              </a:lnSpc>
            </a:pPr>
            <a:r>
              <a:rPr lang="en-US" sz="2400" dirty="0" smtClean="0"/>
              <a:t>IMF</a:t>
            </a:r>
          </a:p>
          <a:p>
            <a:pPr>
              <a:lnSpc>
                <a:spcPct val="100000"/>
              </a:lnSpc>
            </a:pPr>
            <a:r>
              <a:rPr lang="en-US" sz="2000" dirty="0" smtClean="0"/>
              <a:t>the </a:t>
            </a:r>
            <a:r>
              <a:rPr lang="en-US" sz="2000" dirty="0"/>
              <a:t>“tone from the top” is important </a:t>
            </a:r>
            <a:r>
              <a:rPr lang="en-US" sz="2000" dirty="0" smtClean="0"/>
              <a:t>in shaping </a:t>
            </a:r>
            <a:r>
              <a:rPr lang="en-US" sz="2000" dirty="0"/>
              <a:t>risk </a:t>
            </a:r>
            <a:r>
              <a:rPr lang="en-US" sz="2000" dirty="0" smtClean="0"/>
              <a:t>taking - supervisors </a:t>
            </a:r>
            <a:r>
              <a:rPr lang="en-US" sz="2000" dirty="0"/>
              <a:t>should evaluate </a:t>
            </a:r>
            <a:r>
              <a:rPr lang="en-US" sz="2000" dirty="0" smtClean="0"/>
              <a:t>risk culture and </a:t>
            </a:r>
            <a:r>
              <a:rPr lang="en-US" sz="2000" dirty="0"/>
              <a:t>governance regularly. </a:t>
            </a:r>
            <a:endParaRPr lang="en-US" sz="2000" dirty="0" smtClean="0"/>
          </a:p>
          <a:p>
            <a:pPr>
              <a:lnSpc>
                <a:spcPct val="100000"/>
              </a:lnSpc>
            </a:pPr>
            <a:endParaRPr lang="en-US" sz="2000" dirty="0" smtClean="0"/>
          </a:p>
          <a:p>
            <a:pPr>
              <a:lnSpc>
                <a:spcPct val="100000"/>
              </a:lnSpc>
            </a:pPr>
            <a:r>
              <a:rPr lang="en-US" sz="2400" dirty="0" smtClean="0"/>
              <a:t>DNB</a:t>
            </a:r>
            <a:r>
              <a:rPr lang="en-US" sz="2000" dirty="0" smtClean="0"/>
              <a:t> </a:t>
            </a:r>
          </a:p>
          <a:p>
            <a:pPr>
              <a:lnSpc>
                <a:spcPct val="100000"/>
              </a:lnSpc>
              <a:buFont typeface="Arial" panose="020B0604020202020204" pitchFamily="34" charset="0"/>
              <a:buChar char="•"/>
            </a:pPr>
            <a:r>
              <a:rPr lang="en-US" sz="2000" dirty="0" smtClean="0"/>
              <a:t>qualitative </a:t>
            </a:r>
            <a:r>
              <a:rPr lang="en-US" sz="2000" dirty="0"/>
              <a:t>assessment of bank </a:t>
            </a:r>
            <a:r>
              <a:rPr lang="en-US" sz="2000" dirty="0" smtClean="0"/>
              <a:t>conduct and </a:t>
            </a:r>
            <a:r>
              <a:rPr lang="en-US" sz="2000" dirty="0"/>
              <a:t>culture </a:t>
            </a:r>
            <a:r>
              <a:rPr lang="en-US" sz="2000" dirty="0" smtClean="0"/>
              <a:t>as </a:t>
            </a:r>
            <a:r>
              <a:rPr lang="en-US" sz="2000" dirty="0"/>
              <a:t>a complement to the </a:t>
            </a:r>
            <a:r>
              <a:rPr lang="en-US" sz="2000" dirty="0" smtClean="0"/>
              <a:t>more traditional </a:t>
            </a:r>
            <a:r>
              <a:rPr lang="en-US" sz="2000" dirty="0"/>
              <a:t>prudential </a:t>
            </a:r>
            <a:r>
              <a:rPr lang="en-US" sz="2000" dirty="0" smtClean="0"/>
              <a:t>supervision</a:t>
            </a:r>
          </a:p>
          <a:p>
            <a:pPr>
              <a:lnSpc>
                <a:spcPct val="100000"/>
              </a:lnSpc>
              <a:buFont typeface="Arial" panose="020B0604020202020204" pitchFamily="34" charset="0"/>
              <a:buChar char="•"/>
            </a:pPr>
            <a:r>
              <a:rPr lang="en-US" sz="2000" dirty="0"/>
              <a:t>s</a:t>
            </a:r>
            <a:r>
              <a:rPr lang="nl-NL" sz="2000" dirty="0" err="1" smtClean="0"/>
              <a:t>upervision</a:t>
            </a:r>
            <a:r>
              <a:rPr lang="nl-NL" sz="2000" dirty="0" smtClean="0"/>
              <a:t> </a:t>
            </a:r>
            <a:r>
              <a:rPr lang="en-US" sz="2000" dirty="0" smtClean="0"/>
              <a:t>focuses </a:t>
            </a:r>
            <a:r>
              <a:rPr lang="en-US" sz="2000" dirty="0"/>
              <a:t>on leadership </a:t>
            </a:r>
            <a:r>
              <a:rPr lang="en-US" sz="2000" dirty="0" smtClean="0"/>
              <a:t>styles; the example </a:t>
            </a:r>
            <a:r>
              <a:rPr lang="en-US" sz="2000" dirty="0"/>
              <a:t>that </a:t>
            </a:r>
            <a:r>
              <a:rPr lang="en-US" sz="2000" dirty="0" smtClean="0"/>
              <a:t>leaders set; accountability; shared values; openness </a:t>
            </a:r>
            <a:r>
              <a:rPr lang="en-US" sz="2000" dirty="0"/>
              <a:t>to </a:t>
            </a:r>
            <a:r>
              <a:rPr lang="en-US" sz="2000" dirty="0" smtClean="0"/>
              <a:t>discussion; and </a:t>
            </a:r>
            <a:r>
              <a:rPr lang="en-US" sz="2000" dirty="0"/>
              <a:t>the effects of groupthink</a:t>
            </a:r>
            <a:r>
              <a:rPr lang="en-US" sz="2000" dirty="0" smtClean="0"/>
              <a:t>.</a:t>
            </a:r>
            <a:endParaRPr lang="nl-NL" sz="2000"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21</a:t>
            </a:fld>
            <a:endParaRPr lang="nl-NL"/>
          </a:p>
        </p:txBody>
      </p:sp>
    </p:spTree>
    <p:extLst>
      <p:ext uri="{BB962C8B-B14F-4D97-AF65-F5344CB8AC3E}">
        <p14:creationId xmlns:p14="http://schemas.microsoft.com/office/powerpoint/2010/main" val="1548187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el 37"/>
          <p:cNvSpPr>
            <a:spLocks noGrp="1"/>
          </p:cNvSpPr>
          <p:nvPr>
            <p:ph type="ctrTitle"/>
          </p:nvPr>
        </p:nvSpPr>
        <p:spPr>
          <a:xfrm>
            <a:off x="316830" y="2373648"/>
            <a:ext cx="7912769" cy="610184"/>
          </a:xfrm>
        </p:spPr>
        <p:txBody>
          <a:bodyPr>
            <a:normAutofit fontScale="90000"/>
          </a:bodyPr>
          <a:lstStyle/>
          <a:p>
            <a:pPr lvl="0" algn="ctr"/>
            <a:r>
              <a:rPr lang="en-US" sz="4000" dirty="0" smtClean="0"/>
              <a:t>Governance 2.0:</a:t>
            </a:r>
            <a:br>
              <a:rPr lang="en-US" sz="4000" dirty="0" smtClean="0"/>
            </a:br>
            <a:r>
              <a:rPr lang="en-US" sz="4000" dirty="0" smtClean="0"/>
              <a:t>effectiveness and pro-active supervision</a:t>
            </a:r>
            <a:r>
              <a:rPr lang="en-US" sz="4000" dirty="0"/>
              <a:t/>
            </a:r>
            <a:br>
              <a:rPr lang="en-US" sz="4000" dirty="0"/>
            </a:br>
            <a:r>
              <a:rPr lang="en-US" sz="4000" dirty="0" smtClean="0"/>
              <a:t/>
            </a:r>
            <a:br>
              <a:rPr lang="en-US" sz="4000" dirty="0" smtClean="0"/>
            </a:br>
            <a:endParaRPr lang="nl-NL" dirty="0"/>
          </a:p>
        </p:txBody>
      </p:sp>
    </p:spTree>
    <p:extLst>
      <p:ext uri="{BB962C8B-B14F-4D97-AF65-F5344CB8AC3E}">
        <p14:creationId xmlns:p14="http://schemas.microsoft.com/office/powerpoint/2010/main" val="1786599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4000" dirty="0" smtClean="0"/>
              <a:t>Thank </a:t>
            </a:r>
            <a:r>
              <a:rPr lang="en-GB" sz="4000" dirty="0"/>
              <a:t>you for listening and for </a:t>
            </a:r>
            <a:r>
              <a:rPr lang="en-GB" sz="4000" dirty="0" smtClean="0"/>
              <a:t>contributing. </a:t>
            </a:r>
            <a:br>
              <a:rPr lang="en-GB" sz="4000" dirty="0" smtClean="0"/>
            </a:br>
            <a:r>
              <a:rPr lang="en-GB" sz="4000" dirty="0" smtClean="0"/>
              <a:t>Any </a:t>
            </a:r>
            <a:r>
              <a:rPr lang="en-GB" sz="4000" dirty="0"/>
              <a:t>questions? </a:t>
            </a:r>
            <a:r>
              <a:rPr lang="nl-NL" dirty="0"/>
              <a:t/>
            </a:r>
            <a:br>
              <a:rPr lang="nl-NL" dirty="0"/>
            </a:br>
            <a:endParaRPr lang="en-GB" dirty="0"/>
          </a:p>
        </p:txBody>
      </p:sp>
    </p:spTree>
    <p:extLst>
      <p:ext uri="{BB962C8B-B14F-4D97-AF65-F5344CB8AC3E}">
        <p14:creationId xmlns:p14="http://schemas.microsoft.com/office/powerpoint/2010/main" val="3904027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smtClean="0"/>
              <a:t>Annex </a:t>
            </a:r>
            <a:br>
              <a:rPr lang="nl-NL" dirty="0" smtClean="0"/>
            </a:br>
            <a:r>
              <a:rPr lang="nl-NL" dirty="0" smtClean="0"/>
              <a:t>IAIS </a:t>
            </a:r>
            <a:r>
              <a:rPr lang="nl-NL" dirty="0" err="1" smtClean="0"/>
              <a:t>Governance</a:t>
            </a:r>
            <a:r>
              <a:rPr lang="nl-NL" dirty="0" smtClean="0"/>
              <a:t> </a:t>
            </a:r>
            <a:r>
              <a:rPr lang="nl-NL" dirty="0" err="1" smtClean="0"/>
              <a:t>Working</a:t>
            </a:r>
            <a:r>
              <a:rPr lang="nl-NL" dirty="0" smtClean="0"/>
              <a:t> Group</a:t>
            </a:r>
            <a:endParaRPr lang="nl-NL" dirty="0"/>
          </a:p>
        </p:txBody>
      </p:sp>
      <p:sp>
        <p:nvSpPr>
          <p:cNvPr id="2" name="Tijdelijke aanduiding voor voettekst 1"/>
          <p:cNvSpPr>
            <a:spLocks noGrp="1"/>
          </p:cNvSpPr>
          <p:nvPr>
            <p:ph type="ftr" sz="quarter" idx="11"/>
          </p:nvPr>
        </p:nvSpPr>
        <p:spPr/>
        <p:txBody>
          <a:bodyPr/>
          <a:lstStyle/>
          <a:p>
            <a:r>
              <a:rPr lang="nl-NL" smtClean="0"/>
              <a:t>Annick Teubner - Assal  Nov 2014 - Corporate Governance</a:t>
            </a:r>
            <a:endParaRPr lang="nl-NL"/>
          </a:p>
        </p:txBody>
      </p:sp>
      <p:sp>
        <p:nvSpPr>
          <p:cNvPr id="3" name="Tijdelijke aanduiding voor dianummer 2"/>
          <p:cNvSpPr>
            <a:spLocks noGrp="1"/>
          </p:cNvSpPr>
          <p:nvPr>
            <p:ph type="sldNum" sz="quarter" idx="12"/>
          </p:nvPr>
        </p:nvSpPr>
        <p:spPr/>
        <p:txBody>
          <a:bodyPr/>
          <a:lstStyle/>
          <a:p>
            <a:fld id="{73EE6724-4521-4EF8-974D-BA1C7F9CD007}" type="slidenum">
              <a:rPr lang="nl-NL" smtClean="0"/>
              <a:t>24</a:t>
            </a:fld>
            <a:endParaRPr lang="nl-NL"/>
          </a:p>
        </p:txBody>
      </p:sp>
    </p:spTree>
    <p:extLst>
      <p:ext uri="{BB962C8B-B14F-4D97-AF65-F5344CB8AC3E}">
        <p14:creationId xmlns:p14="http://schemas.microsoft.com/office/powerpoint/2010/main" val="3628419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200" y="1344706"/>
            <a:ext cx="8361575" cy="4387871"/>
          </a:xfrm>
        </p:spPr>
        <p:txBody>
          <a:bodyPr>
            <a:noAutofit/>
          </a:bodyPr>
          <a:lstStyle/>
          <a:p>
            <a:pPr>
              <a:lnSpc>
                <a:spcPct val="120000"/>
              </a:lnSpc>
              <a:buFontTx/>
              <a:buNone/>
            </a:pPr>
            <a:r>
              <a:rPr lang="en-GB" sz="1800" dirty="0" smtClean="0"/>
              <a:t>The Governance Working Group (GWG) has been established to provide a framework to develop high level corporate governance principles and guidance applicable to the insurance industry and in insurance supervision.</a:t>
            </a:r>
          </a:p>
          <a:p>
            <a:pPr>
              <a:lnSpc>
                <a:spcPct val="120000"/>
              </a:lnSpc>
            </a:pPr>
            <a:r>
              <a:rPr lang="en-GB" sz="1800" dirty="0" smtClean="0"/>
              <a:t>To this end the GWG will:</a:t>
            </a:r>
          </a:p>
          <a:p>
            <a:pPr marL="171450" indent="-171450">
              <a:lnSpc>
                <a:spcPct val="120000"/>
              </a:lnSpc>
              <a:buFont typeface="Arial" panose="020B0604020202020204" pitchFamily="34" charset="0"/>
              <a:buChar char="•"/>
            </a:pPr>
            <a:r>
              <a:rPr lang="en-US" sz="1800" dirty="0" smtClean="0"/>
              <a:t>Recommend </a:t>
            </a:r>
            <a:r>
              <a:rPr lang="en-US" sz="1800" dirty="0"/>
              <a:t>and provide input to standard-setting work relating to corporate governance</a:t>
            </a:r>
            <a:r>
              <a:rPr lang="nl-NL" sz="1800" dirty="0"/>
              <a:t>;</a:t>
            </a:r>
          </a:p>
          <a:p>
            <a:pPr marL="171450" indent="-171450">
              <a:lnSpc>
                <a:spcPct val="120000"/>
              </a:lnSpc>
              <a:buFont typeface="Arial" panose="020B0604020202020204" pitchFamily="34" charset="0"/>
              <a:buChar char="•"/>
            </a:pPr>
            <a:r>
              <a:rPr lang="en-US" sz="1800" dirty="0"/>
              <a:t>Contribute to the development of the Common Framework for the IAIGs;</a:t>
            </a:r>
          </a:p>
          <a:p>
            <a:pPr marL="171450" indent="-171450">
              <a:lnSpc>
                <a:spcPct val="120000"/>
              </a:lnSpc>
              <a:buFont typeface="Arial" panose="020B0604020202020204" pitchFamily="34" charset="0"/>
              <a:buChar char="•"/>
            </a:pPr>
            <a:r>
              <a:rPr lang="en-US" sz="1800" dirty="0"/>
              <a:t>Promote the effective and efficient application of governance-related supervisory and supporting </a:t>
            </a:r>
            <a:r>
              <a:rPr lang="en-US" sz="1800" dirty="0" smtClean="0"/>
              <a:t>material;</a:t>
            </a:r>
            <a:endParaRPr lang="en-US" sz="1800" dirty="0"/>
          </a:p>
          <a:p>
            <a:pPr marL="171450" indent="-171450">
              <a:lnSpc>
                <a:spcPct val="120000"/>
              </a:lnSpc>
              <a:buFont typeface="Arial" panose="020B0604020202020204" pitchFamily="34" charset="0"/>
              <a:buChar char="•"/>
            </a:pPr>
            <a:r>
              <a:rPr lang="en-US" sz="1800" dirty="0"/>
              <a:t>Cooperate with other IAIS committees and liaise with other relevant regional or international </a:t>
            </a:r>
            <a:r>
              <a:rPr lang="en-US" sz="1800" dirty="0" smtClean="0"/>
              <a:t>bodies.</a:t>
            </a:r>
            <a:endParaRPr lang="nl-NL" sz="1800" dirty="0"/>
          </a:p>
          <a:p>
            <a:pPr>
              <a:lnSpc>
                <a:spcPct val="120000"/>
              </a:lnSpc>
              <a:buFontTx/>
              <a:buNone/>
            </a:pPr>
            <a:endParaRPr lang="en-GB" sz="1800" dirty="0" smtClean="0"/>
          </a:p>
          <a:p>
            <a:pPr>
              <a:lnSpc>
                <a:spcPct val="120000"/>
              </a:lnSpc>
            </a:pPr>
            <a:endParaRPr lang="en-US" sz="1800" dirty="0" smtClean="0"/>
          </a:p>
        </p:txBody>
      </p:sp>
      <p:sp>
        <p:nvSpPr>
          <p:cNvPr id="8" name="Slide Number Placeholder 7"/>
          <p:cNvSpPr>
            <a:spLocks noGrp="1"/>
          </p:cNvSpPr>
          <p:nvPr>
            <p:ph type="sldNum" sz="quarter" idx="12"/>
          </p:nvPr>
        </p:nvSpPr>
        <p:spPr/>
        <p:txBody>
          <a:bodyPr/>
          <a:lstStyle/>
          <a:p>
            <a:fld id="{81EB329E-716F-4A2E-99DB-0FEE6F8F0D6B}" type="slidenum">
              <a:rPr lang="en-US" smtClean="0"/>
              <a:t>25</a:t>
            </a:fld>
            <a:endParaRPr lang="en-US" dirty="0"/>
          </a:p>
        </p:txBody>
      </p:sp>
      <p:sp>
        <p:nvSpPr>
          <p:cNvPr id="2" name="Title 1"/>
          <p:cNvSpPr>
            <a:spLocks noGrp="1"/>
          </p:cNvSpPr>
          <p:nvPr>
            <p:ph type="title"/>
          </p:nvPr>
        </p:nvSpPr>
        <p:spPr/>
        <p:txBody>
          <a:bodyPr>
            <a:normAutofit/>
          </a:bodyPr>
          <a:lstStyle/>
          <a:p>
            <a:r>
              <a:rPr lang="en-US" dirty="0" smtClean="0"/>
              <a:t>IAIS Governance Working Group</a:t>
            </a:r>
            <a:endParaRPr lang="en-US"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Tree>
    <p:extLst>
      <p:ext uri="{BB962C8B-B14F-4D97-AF65-F5344CB8AC3E}">
        <p14:creationId xmlns:p14="http://schemas.microsoft.com/office/powerpoint/2010/main" val="1862707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dirty="0" smtClean="0"/>
              <a:t>Annex </a:t>
            </a:r>
            <a:r>
              <a:rPr lang="en-GB" dirty="0"/>
              <a:t>ICP 7 Standards</a:t>
            </a:r>
            <a:endParaRPr lang="nl-NL" dirty="0"/>
          </a:p>
        </p:txBody>
      </p:sp>
      <p:sp>
        <p:nvSpPr>
          <p:cNvPr id="2" name="Tijdelijke aanduiding voor voettekst 1"/>
          <p:cNvSpPr>
            <a:spLocks noGrp="1"/>
          </p:cNvSpPr>
          <p:nvPr>
            <p:ph type="ftr" sz="quarter" idx="11"/>
          </p:nvPr>
        </p:nvSpPr>
        <p:spPr/>
        <p:txBody>
          <a:bodyPr/>
          <a:lstStyle/>
          <a:p>
            <a:r>
              <a:rPr lang="nl-NL" smtClean="0"/>
              <a:t>Annick Teubner - Assal  Nov 2014 - Corporate Governance</a:t>
            </a:r>
            <a:endParaRPr lang="nl-NL"/>
          </a:p>
        </p:txBody>
      </p:sp>
      <p:sp>
        <p:nvSpPr>
          <p:cNvPr id="3" name="Tijdelijke aanduiding voor dianummer 2"/>
          <p:cNvSpPr>
            <a:spLocks noGrp="1"/>
          </p:cNvSpPr>
          <p:nvPr>
            <p:ph type="sldNum" sz="quarter" idx="12"/>
          </p:nvPr>
        </p:nvSpPr>
        <p:spPr/>
        <p:txBody>
          <a:bodyPr/>
          <a:lstStyle/>
          <a:p>
            <a:fld id="{73EE6724-4521-4EF8-974D-BA1C7F9CD007}" type="slidenum">
              <a:rPr lang="nl-NL" smtClean="0"/>
              <a:t>26</a:t>
            </a:fld>
            <a:endParaRPr lang="nl-NL"/>
          </a:p>
        </p:txBody>
      </p:sp>
    </p:spTree>
    <p:extLst>
      <p:ext uri="{BB962C8B-B14F-4D97-AF65-F5344CB8AC3E}">
        <p14:creationId xmlns:p14="http://schemas.microsoft.com/office/powerpoint/2010/main" val="3924303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altLang="ja-JP" sz="3200" dirty="0" smtClean="0">
                <a:effectLst/>
                <a:ea typeface="ＭＳ Ｐゴシック" pitchFamily="34" charset="-128"/>
              </a:rPr>
              <a:t>ICP 7 Overview of Standards</a:t>
            </a:r>
            <a:r>
              <a:rPr lang="en-US" altLang="ja-JP" dirty="0" smtClean="0">
                <a:effectLst/>
                <a:ea typeface="ＭＳ Ｐゴシック" pitchFamily="34" charset="-128"/>
              </a:rPr>
              <a:t/>
            </a:r>
            <a:br>
              <a:rPr lang="en-US" altLang="ja-JP" dirty="0" smtClean="0">
                <a:effectLst/>
                <a:ea typeface="ＭＳ Ｐゴシック" pitchFamily="34" charset="-128"/>
              </a:rPr>
            </a:br>
            <a:endParaRPr lang="en-GB" dirty="0" smtClean="0">
              <a:effectLst/>
            </a:endParaRPr>
          </a:p>
        </p:txBody>
      </p:sp>
      <p:sp>
        <p:nvSpPr>
          <p:cNvPr id="45059" name="Rectangle 3"/>
          <p:cNvSpPr>
            <a:spLocks noGrp="1" noChangeArrowheads="1"/>
          </p:cNvSpPr>
          <p:nvPr>
            <p:ph idx="1"/>
          </p:nvPr>
        </p:nvSpPr>
        <p:spPr bwMode="auto">
          <a:xfrm>
            <a:off x="280686" y="2152307"/>
            <a:ext cx="8361575" cy="359478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nSpc>
                <a:spcPct val="100000"/>
              </a:lnSpc>
            </a:pPr>
            <a:r>
              <a:rPr lang="en-US" altLang="ja-JP" sz="2000" dirty="0" smtClean="0">
                <a:solidFill>
                  <a:schemeClr val="tx1"/>
                </a:solidFill>
                <a:ea typeface="ＭＳ Ｐゴシック" pitchFamily="34" charset="-128"/>
              </a:rPr>
              <a:t>Setting objectives and strategies of the insurer  (7.1)</a:t>
            </a:r>
          </a:p>
          <a:p>
            <a:pPr>
              <a:lnSpc>
                <a:spcPct val="100000"/>
              </a:lnSpc>
            </a:pPr>
            <a:r>
              <a:rPr lang="en-US" altLang="ja-JP" sz="2000" dirty="0" smtClean="0">
                <a:solidFill>
                  <a:schemeClr val="tx1"/>
                </a:solidFill>
              </a:rPr>
              <a:t>Allocation of oversight and management responsibilities (7.2)</a:t>
            </a:r>
          </a:p>
          <a:p>
            <a:pPr>
              <a:lnSpc>
                <a:spcPct val="100000"/>
              </a:lnSpc>
            </a:pPr>
            <a:r>
              <a:rPr lang="en-US" altLang="ja-JP" sz="2000" dirty="0" smtClean="0">
                <a:solidFill>
                  <a:schemeClr val="tx1"/>
                </a:solidFill>
                <a:ea typeface="ＭＳ Ｐゴシック" pitchFamily="34" charset="-128"/>
              </a:rPr>
              <a:t>Structure an</a:t>
            </a:r>
            <a:r>
              <a:rPr lang="en-GB" altLang="ja-JP" sz="2000" dirty="0" smtClean="0">
                <a:solidFill>
                  <a:schemeClr val="tx1"/>
                </a:solidFill>
                <a:ea typeface="ＭＳ Ｐゴシック" pitchFamily="34" charset="-128"/>
              </a:rPr>
              <a:t>d governance of the Board </a:t>
            </a:r>
            <a:r>
              <a:rPr lang="en-US" altLang="ja-JP" sz="2000" dirty="0" smtClean="0">
                <a:solidFill>
                  <a:schemeClr val="tx1"/>
                </a:solidFill>
                <a:ea typeface="ＭＳ Ｐゴシック" pitchFamily="34" charset="-128"/>
              </a:rPr>
              <a:t>(Standard 7.3)</a:t>
            </a:r>
          </a:p>
          <a:p>
            <a:pPr>
              <a:lnSpc>
                <a:spcPct val="100000"/>
              </a:lnSpc>
            </a:pPr>
            <a:r>
              <a:rPr lang="en-US" altLang="ja-JP" sz="2000" dirty="0" smtClean="0">
                <a:solidFill>
                  <a:schemeClr val="tx1"/>
                </a:solidFill>
                <a:ea typeface="ＭＳ Ｐゴシック" pitchFamily="34" charset="-128"/>
              </a:rPr>
              <a:t>Duties of individual Board members (7.4) </a:t>
            </a:r>
          </a:p>
          <a:p>
            <a:pPr>
              <a:lnSpc>
                <a:spcPct val="100000"/>
              </a:lnSpc>
            </a:pPr>
            <a:r>
              <a:rPr lang="en-US" altLang="ja-JP" sz="2000" dirty="0" smtClean="0">
                <a:solidFill>
                  <a:schemeClr val="tx1"/>
                </a:solidFill>
              </a:rPr>
              <a:t>Risk management &amp; internal control systems &amp; functions (7.5)</a:t>
            </a:r>
          </a:p>
          <a:p>
            <a:pPr>
              <a:lnSpc>
                <a:spcPct val="100000"/>
              </a:lnSpc>
            </a:pPr>
            <a:r>
              <a:rPr lang="en-US" altLang="ja-JP" sz="2000" dirty="0" smtClean="0">
                <a:solidFill>
                  <a:schemeClr val="tx1"/>
                </a:solidFill>
              </a:rPr>
              <a:t>Remuneration policy and practices (7.6)</a:t>
            </a:r>
          </a:p>
          <a:p>
            <a:pPr>
              <a:lnSpc>
                <a:spcPct val="100000"/>
              </a:lnSpc>
            </a:pPr>
            <a:r>
              <a:rPr lang="en-US" altLang="ja-JP" sz="2000" dirty="0" smtClean="0">
                <a:solidFill>
                  <a:schemeClr val="tx1"/>
                </a:solidFill>
              </a:rPr>
              <a:t>Reliable and transparent financial reporting (7.7)</a:t>
            </a:r>
          </a:p>
          <a:p>
            <a:pPr>
              <a:lnSpc>
                <a:spcPct val="100000"/>
              </a:lnSpc>
            </a:pPr>
            <a:r>
              <a:rPr lang="en-US" altLang="ja-JP" sz="2000" dirty="0" smtClean="0">
                <a:solidFill>
                  <a:schemeClr val="tx1"/>
                </a:solidFill>
              </a:rPr>
              <a:t>Transparency &amp; communications (7.8)</a:t>
            </a:r>
          </a:p>
          <a:p>
            <a:pPr>
              <a:lnSpc>
                <a:spcPct val="100000"/>
              </a:lnSpc>
            </a:pPr>
            <a:r>
              <a:rPr lang="en-US" altLang="ja-JP" sz="2000" dirty="0" smtClean="0">
                <a:solidFill>
                  <a:schemeClr val="tx1"/>
                </a:solidFill>
              </a:rPr>
              <a:t>Duties of senior management (7.9)</a:t>
            </a:r>
          </a:p>
          <a:p>
            <a:pPr lvl="1">
              <a:lnSpc>
                <a:spcPct val="100000"/>
              </a:lnSpc>
              <a:buNone/>
            </a:pPr>
            <a:endParaRPr lang="en-US" altLang="ja-JP" sz="2000" dirty="0" smtClean="0">
              <a:solidFill>
                <a:schemeClr val="tx1"/>
              </a:solidFill>
            </a:endParaRPr>
          </a:p>
          <a:p>
            <a:pPr lvl="1">
              <a:lnSpc>
                <a:spcPct val="100000"/>
              </a:lnSpc>
              <a:buNone/>
            </a:pPr>
            <a:r>
              <a:rPr lang="en-US" altLang="ja-JP" sz="2000" b="1" i="1" dirty="0" smtClean="0">
                <a:solidFill>
                  <a:srgbClr val="002060"/>
                </a:solidFill>
              </a:rPr>
              <a:t>10</a:t>
            </a:r>
            <a:r>
              <a:rPr lang="en-US" altLang="ja-JP" sz="2000" b="1" i="1" baseline="30000" dirty="0" smtClean="0">
                <a:solidFill>
                  <a:srgbClr val="002060"/>
                </a:solidFill>
              </a:rPr>
              <a:t>th</a:t>
            </a:r>
            <a:r>
              <a:rPr lang="en-US" altLang="ja-JP" sz="2000" b="1" i="1" dirty="0" smtClean="0">
                <a:solidFill>
                  <a:srgbClr val="002060"/>
                </a:solidFill>
              </a:rPr>
              <a:t> Standard : Supervisory Review (7.10)</a:t>
            </a:r>
          </a:p>
          <a:p>
            <a:pPr lvl="1">
              <a:buNone/>
            </a:pPr>
            <a:endParaRPr lang="en-GB" altLang="ja-JP" sz="2000" dirty="0" smtClean="0">
              <a:solidFill>
                <a:schemeClr val="tx1"/>
              </a:solidFill>
              <a:ea typeface="ＭＳ Ｐゴシック" pitchFamily="34" charset="-128"/>
            </a:endParaRPr>
          </a:p>
          <a:p>
            <a:endParaRPr lang="en-GB" altLang="ja-JP" sz="2400" dirty="0" smtClean="0">
              <a:ea typeface="ＭＳ Ｐゴシック" pitchFamily="34" charset="-128"/>
            </a:endParaRPr>
          </a:p>
          <a:p>
            <a:endParaRPr lang="en-GB" sz="2400" dirty="0" smtClean="0"/>
          </a:p>
        </p:txBody>
      </p:sp>
      <p:sp>
        <p:nvSpPr>
          <p:cNvPr id="2" name="Tijdelijke aanduiding voor voettekst 1"/>
          <p:cNvSpPr>
            <a:spLocks noGrp="1"/>
          </p:cNvSpPr>
          <p:nvPr>
            <p:ph type="ftr" sz="quarter" idx="11"/>
          </p:nvPr>
        </p:nvSpPr>
        <p:spPr/>
        <p:txBody>
          <a:bodyPr/>
          <a:lstStyle/>
          <a:p>
            <a:r>
              <a:rPr lang="nl-NL" smtClean="0"/>
              <a:t>Annick Teubner - Assal  Nov 2014 - Corporate Governance</a:t>
            </a:r>
            <a:endParaRPr lang="nl-NL"/>
          </a:p>
        </p:txBody>
      </p:sp>
      <p:sp>
        <p:nvSpPr>
          <p:cNvPr id="3" name="Tijdelijke aanduiding voor dianummer 2"/>
          <p:cNvSpPr>
            <a:spLocks noGrp="1"/>
          </p:cNvSpPr>
          <p:nvPr>
            <p:ph type="sldNum" sz="quarter" idx="12"/>
          </p:nvPr>
        </p:nvSpPr>
        <p:spPr/>
        <p:txBody>
          <a:bodyPr/>
          <a:lstStyle/>
          <a:p>
            <a:fld id="{73EE6724-4521-4EF8-974D-BA1C7F9CD007}" type="slidenum">
              <a:rPr lang="nl-NL" smtClean="0"/>
              <a:pPr/>
              <a:t>27</a:t>
            </a:fld>
            <a:endParaRPr lang="nl-NL"/>
          </a:p>
        </p:txBody>
      </p:sp>
    </p:spTree>
    <p:extLst>
      <p:ext uri="{BB962C8B-B14F-4D97-AF65-F5344CB8AC3E}">
        <p14:creationId xmlns:p14="http://schemas.microsoft.com/office/powerpoint/2010/main" val="37650203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ICP 7 Standards</a:t>
            </a:r>
            <a:endParaRPr lang="en-GB" dirty="0"/>
          </a:p>
        </p:txBody>
      </p:sp>
      <p:sp>
        <p:nvSpPr>
          <p:cNvPr id="3" name="Content Placeholder 2"/>
          <p:cNvSpPr>
            <a:spLocks noGrp="1"/>
          </p:cNvSpPr>
          <p:nvPr>
            <p:ph idx="1"/>
          </p:nvPr>
        </p:nvSpPr>
        <p:spPr/>
        <p:txBody>
          <a:bodyPr/>
          <a:lstStyle/>
          <a:p>
            <a:pPr marL="0" indent="0">
              <a:lnSpc>
                <a:spcPct val="100000"/>
              </a:lnSpc>
              <a:buNone/>
            </a:pPr>
            <a:r>
              <a:rPr lang="en-US" sz="2000" b="1" dirty="0" smtClean="0"/>
              <a:t>7.1 Objectives </a:t>
            </a:r>
            <a:r>
              <a:rPr lang="en-US" sz="2000" b="1" dirty="0"/>
              <a:t>and Strategies of the </a:t>
            </a:r>
            <a:r>
              <a:rPr lang="en-US" sz="2000" b="1" dirty="0" smtClean="0"/>
              <a:t>Insurer</a:t>
            </a:r>
            <a:endParaRPr lang="en-US" sz="2000" b="1" dirty="0"/>
          </a:p>
          <a:p>
            <a:pPr marL="0" indent="0">
              <a:lnSpc>
                <a:spcPct val="100000"/>
              </a:lnSpc>
              <a:buNone/>
            </a:pPr>
            <a:r>
              <a:rPr lang="en-US" sz="2000" dirty="0"/>
              <a:t>The supervisor requires the insurer’s Board to set and oversee the implementation of the insurer’s business objectives and strategies for achieving those objectives, including its risk strategy and risk appetite, in line with the insurer’s long term interests and viability. </a:t>
            </a:r>
          </a:p>
          <a:p>
            <a:pPr marL="0" indent="0">
              <a:lnSpc>
                <a:spcPct val="100000"/>
              </a:lnSpc>
              <a:buNone/>
            </a:pPr>
            <a:endParaRPr lang="en-GB" sz="2000"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28</a:t>
            </a:fld>
            <a:endParaRPr lang="nl-NL"/>
          </a:p>
        </p:txBody>
      </p:sp>
    </p:spTree>
    <p:extLst>
      <p:ext uri="{BB962C8B-B14F-4D97-AF65-F5344CB8AC3E}">
        <p14:creationId xmlns:p14="http://schemas.microsoft.com/office/powerpoint/2010/main" val="3468808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ICP 7 Standards</a:t>
            </a:r>
          </a:p>
        </p:txBody>
      </p:sp>
      <p:sp>
        <p:nvSpPr>
          <p:cNvPr id="3" name="Content Placeholder 2"/>
          <p:cNvSpPr>
            <a:spLocks noGrp="1"/>
          </p:cNvSpPr>
          <p:nvPr>
            <p:ph idx="1"/>
          </p:nvPr>
        </p:nvSpPr>
        <p:spPr/>
        <p:txBody>
          <a:bodyPr/>
          <a:lstStyle/>
          <a:p>
            <a:pPr marL="0" indent="0">
              <a:lnSpc>
                <a:spcPct val="100000"/>
              </a:lnSpc>
              <a:buNone/>
            </a:pPr>
            <a:r>
              <a:rPr lang="en-US" sz="2000" b="1" dirty="0" smtClean="0"/>
              <a:t>7.2 Appropriate </a:t>
            </a:r>
            <a:r>
              <a:rPr lang="en-US" sz="2000" b="1" dirty="0"/>
              <a:t>Allocation of Oversight and Management </a:t>
            </a:r>
            <a:r>
              <a:rPr lang="en-US" sz="2000" b="1" dirty="0" smtClean="0"/>
              <a:t>Responsibilities</a:t>
            </a:r>
            <a:endParaRPr lang="en-US" sz="2000" b="1" dirty="0"/>
          </a:p>
          <a:p>
            <a:pPr marL="0" indent="0">
              <a:lnSpc>
                <a:spcPct val="100000"/>
              </a:lnSpc>
              <a:buNone/>
            </a:pPr>
            <a:r>
              <a:rPr lang="en-US" sz="2000" dirty="0"/>
              <a:t>The supervisor requires the insurer’s Board to:</a:t>
            </a:r>
          </a:p>
          <a:p>
            <a:pPr>
              <a:lnSpc>
                <a:spcPct val="100000"/>
              </a:lnSpc>
            </a:pPr>
            <a:r>
              <a:rPr lang="en-US" sz="2000" dirty="0"/>
              <a:t>ensure that the roles and responsibilities allocated to the Board, </a:t>
            </a:r>
            <a:r>
              <a:rPr lang="en-US" sz="2000" dirty="0" smtClean="0"/>
              <a:t>Senior management </a:t>
            </a:r>
            <a:r>
              <a:rPr lang="en-US" sz="2000" dirty="0"/>
              <a:t>and Key Persons in </a:t>
            </a:r>
            <a:r>
              <a:rPr lang="en-US" sz="2000" dirty="0" smtClean="0"/>
              <a:t>Control functions </a:t>
            </a:r>
            <a:r>
              <a:rPr lang="en-US" sz="2000" dirty="0"/>
              <a:t>are clearly defined so as to promote an appropriate separation of the oversight function from the management responsibilities; and</a:t>
            </a:r>
          </a:p>
          <a:p>
            <a:pPr>
              <a:lnSpc>
                <a:spcPct val="100000"/>
              </a:lnSpc>
            </a:pPr>
            <a:r>
              <a:rPr lang="en-US" sz="2000" dirty="0"/>
              <a:t>provide adequate oversight of the Senior Management.</a:t>
            </a:r>
          </a:p>
          <a:p>
            <a:pPr marL="0" indent="0">
              <a:lnSpc>
                <a:spcPct val="100000"/>
              </a:lnSpc>
              <a:buNone/>
            </a:pPr>
            <a:endParaRPr lang="en-GB" sz="2000"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29</a:t>
            </a:fld>
            <a:endParaRPr lang="nl-NL"/>
          </a:p>
        </p:txBody>
      </p:sp>
    </p:spTree>
    <p:extLst>
      <p:ext uri="{BB962C8B-B14F-4D97-AF65-F5344CB8AC3E}">
        <p14:creationId xmlns:p14="http://schemas.microsoft.com/office/powerpoint/2010/main" val="1877076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ja-JP" dirty="0"/>
              <a:t>IAIS Framework for Insurance Supervision</a:t>
            </a:r>
          </a:p>
        </p:txBody>
      </p:sp>
      <p:sp>
        <p:nvSpPr>
          <p:cNvPr id="4099" name="スライド番号プレースホルダ 7"/>
          <p:cNvSpPr txBox="1">
            <a:spLocks noGrp="1"/>
          </p:cNvSpPr>
          <p:nvPr/>
        </p:nvSpPr>
        <p:spPr bwMode="auto">
          <a:xfrm>
            <a:off x="8229600" y="6248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1F5EE331-2EC4-4C12-8A69-2C404E7F281F}" type="slidenum">
              <a:rPr lang="ja-JP" altLang="en-US" sz="1000">
                <a:latin typeface="Arial" charset="0"/>
                <a:ea typeface="ＭＳ Ｐゴシック" pitchFamily="34" charset="-128"/>
              </a:rPr>
              <a:pPr algn="r" eaLnBrk="1" hangingPunct="1"/>
              <a:t>3</a:t>
            </a:fld>
            <a:endParaRPr lang="en-US" altLang="ja-JP" sz="1000">
              <a:latin typeface="Arial" charset="0"/>
              <a:ea typeface="ＭＳ Ｐゴシック" pitchFamily="34" charset="-128"/>
            </a:endParaRPr>
          </a:p>
        </p:txBody>
      </p:sp>
      <p:sp>
        <p:nvSpPr>
          <p:cNvPr id="4100" name="Rectangle 24"/>
          <p:cNvSpPr>
            <a:spLocks noChangeArrowheads="1"/>
          </p:cNvSpPr>
          <p:nvPr/>
        </p:nvSpPr>
        <p:spPr bwMode="auto">
          <a:xfrm>
            <a:off x="2351273" y="1620837"/>
            <a:ext cx="5330825" cy="3859213"/>
          </a:xfrm>
          <a:prstGeom prst="rect">
            <a:avLst/>
          </a:prstGeom>
          <a:solidFill>
            <a:srgbClr val="99CCFF"/>
          </a:solidFill>
          <a:ln w="1270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altLang="nl-NL"/>
          </a:p>
        </p:txBody>
      </p:sp>
      <p:sp>
        <p:nvSpPr>
          <p:cNvPr id="4101" name="Freeform 25"/>
          <p:cNvSpPr>
            <a:spLocks/>
          </p:cNvSpPr>
          <p:nvPr/>
        </p:nvSpPr>
        <p:spPr bwMode="auto">
          <a:xfrm>
            <a:off x="327820" y="4121150"/>
            <a:ext cx="1439862" cy="1358900"/>
          </a:xfrm>
          <a:custGeom>
            <a:avLst/>
            <a:gdLst>
              <a:gd name="T0" fmla="*/ 0 w 2197"/>
              <a:gd name="T1" fmla="*/ 278586 h 1717"/>
              <a:gd name="T2" fmla="*/ 0 w 2197"/>
              <a:gd name="T3" fmla="*/ 1358900 h 1717"/>
              <a:gd name="T4" fmla="*/ 1439862 w 2197"/>
              <a:gd name="T5" fmla="*/ 1358900 h 1717"/>
              <a:gd name="T6" fmla="*/ 1439862 w 2197"/>
              <a:gd name="T7" fmla="*/ 278586 h 1717"/>
              <a:gd name="T8" fmla="*/ 720259 w 2197"/>
              <a:gd name="T9" fmla="*/ 0 h 1717"/>
              <a:gd name="T10" fmla="*/ 0 w 2197"/>
              <a:gd name="T11" fmla="*/ 278586 h 17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7" h="1717">
                <a:moveTo>
                  <a:pt x="0" y="352"/>
                </a:moveTo>
                <a:lnTo>
                  <a:pt x="0" y="1717"/>
                </a:lnTo>
                <a:lnTo>
                  <a:pt x="2197" y="1717"/>
                </a:lnTo>
                <a:lnTo>
                  <a:pt x="2197" y="352"/>
                </a:lnTo>
                <a:lnTo>
                  <a:pt x="1099" y="0"/>
                </a:lnTo>
                <a:lnTo>
                  <a:pt x="0" y="352"/>
                </a:lnTo>
                <a:close/>
              </a:path>
            </a:pathLst>
          </a:custGeom>
          <a:solidFill>
            <a:srgbClr val="C0C0C0">
              <a:alpha val="50195"/>
            </a:srgbClr>
          </a:solidFill>
          <a:ln w="12700">
            <a:solidFill>
              <a:srgbClr val="000000"/>
            </a:solidFill>
            <a:prstDash val="solid"/>
            <a:round/>
            <a:headEnd/>
            <a:tailEnd/>
          </a:ln>
        </p:spPr>
        <p:txBody>
          <a:bodyPr/>
          <a:lstStyle/>
          <a:p>
            <a:endParaRPr lang="nl-NL"/>
          </a:p>
        </p:txBody>
      </p:sp>
      <p:sp>
        <p:nvSpPr>
          <p:cNvPr id="4102" name="Rectangle 26"/>
          <p:cNvSpPr>
            <a:spLocks noChangeArrowheads="1"/>
          </p:cNvSpPr>
          <p:nvPr/>
        </p:nvSpPr>
        <p:spPr bwMode="auto">
          <a:xfrm>
            <a:off x="2351273" y="3106738"/>
            <a:ext cx="1778000" cy="1287462"/>
          </a:xfrm>
          <a:prstGeom prst="rect">
            <a:avLst/>
          </a:prstGeom>
          <a:solidFill>
            <a:srgbClr val="99CCFF"/>
          </a:solidFill>
          <a:ln w="1270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altLang="nl-NL"/>
          </a:p>
        </p:txBody>
      </p:sp>
      <p:sp>
        <p:nvSpPr>
          <p:cNvPr id="4103" name="Rectangle 27"/>
          <p:cNvSpPr>
            <a:spLocks noChangeArrowheads="1"/>
          </p:cNvSpPr>
          <p:nvPr/>
        </p:nvSpPr>
        <p:spPr bwMode="auto">
          <a:xfrm>
            <a:off x="4116573" y="3106738"/>
            <a:ext cx="1774825" cy="1287462"/>
          </a:xfrm>
          <a:prstGeom prst="rect">
            <a:avLst/>
          </a:prstGeom>
          <a:solidFill>
            <a:srgbClr val="99CCFF"/>
          </a:solidFill>
          <a:ln w="1270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altLang="nl-NL"/>
          </a:p>
        </p:txBody>
      </p:sp>
      <p:sp>
        <p:nvSpPr>
          <p:cNvPr id="4104" name="Rectangle 28"/>
          <p:cNvSpPr>
            <a:spLocks noChangeArrowheads="1"/>
          </p:cNvSpPr>
          <p:nvPr/>
        </p:nvSpPr>
        <p:spPr bwMode="auto">
          <a:xfrm>
            <a:off x="5891399" y="3115212"/>
            <a:ext cx="1790700" cy="1278988"/>
          </a:xfrm>
          <a:prstGeom prst="rect">
            <a:avLst/>
          </a:prstGeom>
          <a:solidFill>
            <a:srgbClr val="99CCFF"/>
          </a:solidFill>
          <a:ln w="1270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altLang="nl-NL"/>
          </a:p>
        </p:txBody>
      </p:sp>
      <p:sp>
        <p:nvSpPr>
          <p:cNvPr id="4105" name="Rectangle 29"/>
          <p:cNvSpPr>
            <a:spLocks noChangeArrowheads="1"/>
          </p:cNvSpPr>
          <p:nvPr/>
        </p:nvSpPr>
        <p:spPr bwMode="auto">
          <a:xfrm>
            <a:off x="2351273" y="1625600"/>
            <a:ext cx="5330825" cy="1287463"/>
          </a:xfrm>
          <a:prstGeom prst="rect">
            <a:avLst/>
          </a:prstGeom>
          <a:solidFill>
            <a:srgbClr val="99CCFF"/>
          </a:solidFill>
          <a:ln w="12700">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altLang="nl-NL"/>
          </a:p>
        </p:txBody>
      </p:sp>
      <p:sp>
        <p:nvSpPr>
          <p:cNvPr id="4106" name="Rectangle 30"/>
          <p:cNvSpPr>
            <a:spLocks noChangeArrowheads="1"/>
          </p:cNvSpPr>
          <p:nvPr/>
        </p:nvSpPr>
        <p:spPr bwMode="auto">
          <a:xfrm>
            <a:off x="2363973" y="3474243"/>
            <a:ext cx="175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nl-NL" sz="1800" dirty="0">
                <a:solidFill>
                  <a:srgbClr val="000000"/>
                </a:solidFill>
                <a:latin typeface="Arial" charset="0"/>
              </a:rPr>
              <a:t>Financial</a:t>
            </a:r>
            <a:endParaRPr lang="en-GB" altLang="nl-NL" sz="1800" dirty="0">
              <a:latin typeface="Arial" charset="0"/>
            </a:endParaRPr>
          </a:p>
        </p:txBody>
      </p:sp>
      <p:sp>
        <p:nvSpPr>
          <p:cNvPr id="4107" name="Rectangle 31"/>
          <p:cNvSpPr>
            <a:spLocks noChangeArrowheads="1"/>
          </p:cNvSpPr>
          <p:nvPr/>
        </p:nvSpPr>
        <p:spPr bwMode="auto">
          <a:xfrm>
            <a:off x="4127685" y="3459162"/>
            <a:ext cx="175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nl-NL" sz="1800" b="1" u="sng" dirty="0">
                <a:solidFill>
                  <a:srgbClr val="000000"/>
                </a:solidFill>
                <a:latin typeface="Arial" charset="0"/>
              </a:rPr>
              <a:t>Governance</a:t>
            </a:r>
            <a:endParaRPr lang="en-GB" altLang="nl-NL" sz="1800" b="1" u="sng" dirty="0">
              <a:latin typeface="Arial" charset="0"/>
            </a:endParaRPr>
          </a:p>
        </p:txBody>
      </p:sp>
      <p:sp>
        <p:nvSpPr>
          <p:cNvPr id="4108" name="Rectangle 32"/>
          <p:cNvSpPr>
            <a:spLocks noChangeArrowheads="1"/>
          </p:cNvSpPr>
          <p:nvPr/>
        </p:nvSpPr>
        <p:spPr bwMode="auto">
          <a:xfrm>
            <a:off x="5963630" y="3490953"/>
            <a:ext cx="16462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nl-NL" sz="1800" dirty="0">
                <a:solidFill>
                  <a:srgbClr val="000000"/>
                </a:solidFill>
                <a:latin typeface="Arial" charset="0"/>
              </a:rPr>
              <a:t>Market conduct</a:t>
            </a:r>
            <a:endParaRPr lang="en-GB" altLang="nl-NL" sz="1800" dirty="0">
              <a:latin typeface="Arial" charset="0"/>
            </a:endParaRPr>
          </a:p>
        </p:txBody>
      </p:sp>
      <p:sp>
        <p:nvSpPr>
          <p:cNvPr id="4109" name="Rectangle 33"/>
          <p:cNvSpPr>
            <a:spLocks noChangeArrowheads="1"/>
          </p:cNvSpPr>
          <p:nvPr/>
        </p:nvSpPr>
        <p:spPr bwMode="auto">
          <a:xfrm>
            <a:off x="2387785" y="2074068"/>
            <a:ext cx="525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nl-NL" sz="1800" dirty="0">
                <a:solidFill>
                  <a:srgbClr val="000000"/>
                </a:solidFill>
                <a:latin typeface="Arial" charset="0"/>
              </a:rPr>
              <a:t>Supervisory assessment &amp; intervention</a:t>
            </a:r>
            <a:endParaRPr lang="en-GB" altLang="nl-NL" sz="1800" dirty="0">
              <a:latin typeface="Arial" charset="0"/>
            </a:endParaRPr>
          </a:p>
        </p:txBody>
      </p:sp>
      <p:sp>
        <p:nvSpPr>
          <p:cNvPr id="4110" name="Freeform 37"/>
          <p:cNvSpPr>
            <a:spLocks/>
          </p:cNvSpPr>
          <p:nvPr/>
        </p:nvSpPr>
        <p:spPr bwMode="auto">
          <a:xfrm>
            <a:off x="327820" y="2767804"/>
            <a:ext cx="1439862" cy="1565275"/>
          </a:xfrm>
          <a:custGeom>
            <a:avLst/>
            <a:gdLst>
              <a:gd name="T0" fmla="*/ 0 w 2197"/>
              <a:gd name="T1" fmla="*/ 280785 h 1979"/>
              <a:gd name="T2" fmla="*/ 0 w 2197"/>
              <a:gd name="T3" fmla="*/ 1565275 h 1979"/>
              <a:gd name="T4" fmla="*/ 720259 w 2197"/>
              <a:gd name="T5" fmla="*/ 1284490 h 1979"/>
              <a:gd name="T6" fmla="*/ 1439862 w 2197"/>
              <a:gd name="T7" fmla="*/ 1565275 h 1979"/>
              <a:gd name="T8" fmla="*/ 1439862 w 2197"/>
              <a:gd name="T9" fmla="*/ 280785 h 1979"/>
              <a:gd name="T10" fmla="*/ 720259 w 2197"/>
              <a:gd name="T11" fmla="*/ 0 h 1979"/>
              <a:gd name="T12" fmla="*/ 0 w 2197"/>
              <a:gd name="T13" fmla="*/ 280785 h 19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7" h="1979">
                <a:moveTo>
                  <a:pt x="0" y="355"/>
                </a:moveTo>
                <a:lnTo>
                  <a:pt x="0" y="1979"/>
                </a:lnTo>
                <a:lnTo>
                  <a:pt x="1099" y="1624"/>
                </a:lnTo>
                <a:lnTo>
                  <a:pt x="2197" y="1979"/>
                </a:lnTo>
                <a:lnTo>
                  <a:pt x="2197" y="355"/>
                </a:lnTo>
                <a:lnTo>
                  <a:pt x="1099" y="0"/>
                </a:lnTo>
                <a:lnTo>
                  <a:pt x="0" y="355"/>
                </a:lnTo>
                <a:close/>
              </a:path>
            </a:pathLst>
          </a:custGeom>
          <a:solidFill>
            <a:srgbClr val="C0C0C0">
              <a:alpha val="50195"/>
            </a:srgbClr>
          </a:solidFill>
          <a:ln w="12700">
            <a:solidFill>
              <a:srgbClr val="000000"/>
            </a:solidFill>
            <a:prstDash val="solid"/>
            <a:round/>
            <a:headEnd/>
            <a:tailEnd/>
          </a:ln>
        </p:spPr>
        <p:txBody>
          <a:bodyPr/>
          <a:lstStyle/>
          <a:p>
            <a:endParaRPr lang="nl-NL"/>
          </a:p>
        </p:txBody>
      </p:sp>
      <p:sp>
        <p:nvSpPr>
          <p:cNvPr id="4111" name="Freeform 38"/>
          <p:cNvSpPr>
            <a:spLocks/>
          </p:cNvSpPr>
          <p:nvPr/>
        </p:nvSpPr>
        <p:spPr bwMode="auto">
          <a:xfrm>
            <a:off x="323851" y="1559718"/>
            <a:ext cx="1439862" cy="1419225"/>
          </a:xfrm>
          <a:custGeom>
            <a:avLst/>
            <a:gdLst>
              <a:gd name="T0" fmla="*/ 0 w 2197"/>
              <a:gd name="T1" fmla="*/ 286856 h 1791"/>
              <a:gd name="T2" fmla="*/ 0 w 2197"/>
              <a:gd name="T3" fmla="*/ 1419225 h 1791"/>
              <a:gd name="T4" fmla="*/ 719603 w 2197"/>
              <a:gd name="T5" fmla="*/ 1133161 h 1791"/>
              <a:gd name="T6" fmla="*/ 1439862 w 2197"/>
              <a:gd name="T7" fmla="*/ 1419225 h 1791"/>
              <a:gd name="T8" fmla="*/ 1439862 w 2197"/>
              <a:gd name="T9" fmla="*/ 286856 h 1791"/>
              <a:gd name="T10" fmla="*/ 719603 w 2197"/>
              <a:gd name="T11" fmla="*/ 0 h 1791"/>
              <a:gd name="T12" fmla="*/ 0 w 2197"/>
              <a:gd name="T13" fmla="*/ 286856 h 17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7" h="1791">
                <a:moveTo>
                  <a:pt x="0" y="362"/>
                </a:moveTo>
                <a:lnTo>
                  <a:pt x="0" y="1791"/>
                </a:lnTo>
                <a:lnTo>
                  <a:pt x="1098" y="1430"/>
                </a:lnTo>
                <a:lnTo>
                  <a:pt x="2197" y="1791"/>
                </a:lnTo>
                <a:lnTo>
                  <a:pt x="2197" y="362"/>
                </a:lnTo>
                <a:lnTo>
                  <a:pt x="1098" y="0"/>
                </a:lnTo>
                <a:lnTo>
                  <a:pt x="0" y="362"/>
                </a:lnTo>
                <a:close/>
              </a:path>
            </a:pathLst>
          </a:custGeom>
          <a:solidFill>
            <a:srgbClr val="C0C0C0">
              <a:alpha val="50195"/>
            </a:srgbClr>
          </a:solidFill>
          <a:ln w="12700">
            <a:solidFill>
              <a:srgbClr val="000000"/>
            </a:solidFill>
            <a:prstDash val="solid"/>
            <a:round/>
            <a:headEnd/>
            <a:tailEnd/>
          </a:ln>
        </p:spPr>
        <p:txBody>
          <a:bodyPr/>
          <a:lstStyle/>
          <a:p>
            <a:endParaRPr lang="nl-NL"/>
          </a:p>
        </p:txBody>
      </p:sp>
      <p:sp>
        <p:nvSpPr>
          <p:cNvPr id="4112" name="Rectangle 39"/>
          <p:cNvSpPr>
            <a:spLocks noChangeArrowheads="1"/>
          </p:cNvSpPr>
          <p:nvPr/>
        </p:nvSpPr>
        <p:spPr bwMode="auto">
          <a:xfrm>
            <a:off x="2481447" y="4548002"/>
            <a:ext cx="50450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nl-NL" sz="1800" dirty="0">
                <a:solidFill>
                  <a:srgbClr val="000000"/>
                </a:solidFill>
                <a:latin typeface="Arial" charset="0"/>
              </a:rPr>
              <a:t>Basic conditions for the effective functioning of insurance sector &amp;supervision </a:t>
            </a:r>
          </a:p>
        </p:txBody>
      </p:sp>
      <p:sp>
        <p:nvSpPr>
          <p:cNvPr id="4113" name="Rectangle 35"/>
          <p:cNvSpPr>
            <a:spLocks noChangeArrowheads="1"/>
          </p:cNvSpPr>
          <p:nvPr/>
        </p:nvSpPr>
        <p:spPr bwMode="auto">
          <a:xfrm>
            <a:off x="396082" y="3275805"/>
            <a:ext cx="1371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nl-NL" sz="1800" dirty="0">
                <a:solidFill>
                  <a:srgbClr val="000000"/>
                </a:solidFill>
                <a:latin typeface="Arial" charset="0"/>
              </a:rPr>
              <a:t>Regulatory requirements</a:t>
            </a:r>
            <a:endParaRPr lang="en-GB" altLang="nl-NL" sz="1800" dirty="0">
              <a:latin typeface="Arial" charset="0"/>
            </a:endParaRPr>
          </a:p>
        </p:txBody>
      </p:sp>
      <p:sp>
        <p:nvSpPr>
          <p:cNvPr id="4114" name="Rectangle 34"/>
          <p:cNvSpPr>
            <a:spLocks noChangeArrowheads="1"/>
          </p:cNvSpPr>
          <p:nvPr/>
        </p:nvSpPr>
        <p:spPr bwMode="auto">
          <a:xfrm>
            <a:off x="379413" y="4711988"/>
            <a:ext cx="138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nl-NL" sz="1800" dirty="0">
                <a:solidFill>
                  <a:srgbClr val="000000"/>
                </a:solidFill>
                <a:latin typeface="Arial" charset="0"/>
              </a:rPr>
              <a:t>Preconditions</a:t>
            </a:r>
            <a:endParaRPr lang="en-GB" altLang="nl-NL" sz="1800" dirty="0">
              <a:latin typeface="Arial" charset="0"/>
            </a:endParaRPr>
          </a:p>
        </p:txBody>
      </p:sp>
      <p:sp>
        <p:nvSpPr>
          <p:cNvPr id="4115" name="Rectangle 36"/>
          <p:cNvSpPr>
            <a:spLocks noChangeArrowheads="1"/>
          </p:cNvSpPr>
          <p:nvPr/>
        </p:nvSpPr>
        <p:spPr bwMode="auto">
          <a:xfrm>
            <a:off x="355601" y="1936750"/>
            <a:ext cx="13763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nl-NL" sz="1800" dirty="0">
                <a:solidFill>
                  <a:srgbClr val="000000"/>
                </a:solidFill>
                <a:latin typeface="Arial" charset="0"/>
              </a:rPr>
              <a:t>Supervisory action</a:t>
            </a:r>
            <a:endParaRPr lang="en-GB" altLang="nl-NL" sz="1800" dirty="0">
              <a:latin typeface="Arial" charset="0"/>
            </a:endParaRPr>
          </a:p>
        </p:txBody>
      </p:sp>
      <p:sp>
        <p:nvSpPr>
          <p:cNvPr id="2" name="Footer Placeholder 1"/>
          <p:cNvSpPr>
            <a:spLocks noGrp="1"/>
          </p:cNvSpPr>
          <p:nvPr>
            <p:ph type="ftr" sz="quarter" idx="11"/>
          </p:nvPr>
        </p:nvSpPr>
        <p:spPr/>
        <p:txBody>
          <a:bodyPr/>
          <a:lstStyle/>
          <a:p>
            <a:r>
              <a:rPr lang="nl-NL" dirty="0" err="1" smtClean="0"/>
              <a:t>Annick</a:t>
            </a:r>
            <a:r>
              <a:rPr lang="nl-NL" dirty="0" smtClean="0"/>
              <a:t> </a:t>
            </a:r>
            <a:r>
              <a:rPr lang="nl-NL" dirty="0" err="1" smtClean="0"/>
              <a:t>Teubner</a:t>
            </a:r>
            <a:r>
              <a:rPr lang="nl-NL" dirty="0" smtClean="0"/>
              <a:t> - </a:t>
            </a:r>
            <a:r>
              <a:rPr lang="nl-NL" dirty="0" err="1" smtClean="0"/>
              <a:t>Assal</a:t>
            </a:r>
            <a:r>
              <a:rPr lang="nl-NL" dirty="0" smtClean="0"/>
              <a:t>  Nov 2014 - Corporate </a:t>
            </a:r>
            <a:r>
              <a:rPr lang="nl-NL" dirty="0" err="1" smtClean="0"/>
              <a:t>Governance</a:t>
            </a:r>
            <a:endParaRPr lang="nl-NL" dirty="0"/>
          </a:p>
        </p:txBody>
      </p:sp>
      <p:sp>
        <p:nvSpPr>
          <p:cNvPr id="3" name="Slide Number Placeholder 2"/>
          <p:cNvSpPr>
            <a:spLocks noGrp="1"/>
          </p:cNvSpPr>
          <p:nvPr>
            <p:ph type="sldNum" sz="quarter" idx="12"/>
          </p:nvPr>
        </p:nvSpPr>
        <p:spPr/>
        <p:txBody>
          <a:bodyPr/>
          <a:lstStyle/>
          <a:p>
            <a:fld id="{73EE6724-4521-4EF8-974D-BA1C7F9CD007}" type="slidenum">
              <a:rPr lang="nl-NL" smtClean="0"/>
              <a:t>3</a:t>
            </a:fld>
            <a:endParaRPr lang="nl-NL"/>
          </a:p>
        </p:txBody>
      </p:sp>
    </p:spTree>
    <p:extLst>
      <p:ext uri="{BB962C8B-B14F-4D97-AF65-F5344CB8AC3E}">
        <p14:creationId xmlns:p14="http://schemas.microsoft.com/office/powerpoint/2010/main" val="4139941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ICP 7 Standards</a:t>
            </a:r>
          </a:p>
        </p:txBody>
      </p:sp>
      <p:sp>
        <p:nvSpPr>
          <p:cNvPr id="3" name="Content Placeholder 2"/>
          <p:cNvSpPr>
            <a:spLocks noGrp="1"/>
          </p:cNvSpPr>
          <p:nvPr>
            <p:ph idx="1"/>
          </p:nvPr>
        </p:nvSpPr>
        <p:spPr/>
        <p:txBody>
          <a:bodyPr>
            <a:normAutofit fontScale="92500" lnSpcReduction="10000"/>
          </a:bodyPr>
          <a:lstStyle/>
          <a:p>
            <a:pPr marL="0" indent="0">
              <a:lnSpc>
                <a:spcPct val="100000"/>
              </a:lnSpc>
              <a:buNone/>
            </a:pPr>
            <a:r>
              <a:rPr lang="en-US" sz="2000" b="1" dirty="0" smtClean="0"/>
              <a:t>7.3 Structure </a:t>
            </a:r>
            <a:r>
              <a:rPr lang="en-US" sz="2000" b="1" dirty="0"/>
              <a:t>and Governance of the </a:t>
            </a:r>
            <a:r>
              <a:rPr lang="en-US" sz="2000" b="1" dirty="0" smtClean="0"/>
              <a:t>Board</a:t>
            </a:r>
            <a:endParaRPr lang="en-US" sz="2000" b="1" dirty="0"/>
          </a:p>
          <a:p>
            <a:pPr marL="0" indent="0">
              <a:lnSpc>
                <a:spcPct val="100000"/>
              </a:lnSpc>
              <a:buNone/>
            </a:pPr>
            <a:r>
              <a:rPr lang="en-US" sz="2000" dirty="0"/>
              <a:t>The supervisor requires the insurer’s Board to have, on an on-going basis:</a:t>
            </a:r>
          </a:p>
          <a:p>
            <a:pPr>
              <a:lnSpc>
                <a:spcPct val="100000"/>
              </a:lnSpc>
            </a:pPr>
            <a:r>
              <a:rPr lang="en-US" sz="2000" dirty="0"/>
              <a:t>an appropriate number and mix of individuals to ensure that there is an overall adequate level of knowledge, skills and expertise at the Board level commensurate with the governance structure and the nature, scale and complexity of the insurer’s business;</a:t>
            </a:r>
          </a:p>
          <a:p>
            <a:pPr>
              <a:lnSpc>
                <a:spcPct val="100000"/>
              </a:lnSpc>
            </a:pPr>
            <a:r>
              <a:rPr lang="en-US" sz="2000" dirty="0"/>
              <a:t>appropriate internal governance practices and procedures to support the work of the Board in a manner that promotes the efficient, objective and independent judgment and decision making by the Board; and</a:t>
            </a:r>
          </a:p>
          <a:p>
            <a:pPr>
              <a:lnSpc>
                <a:spcPct val="100000"/>
              </a:lnSpc>
            </a:pPr>
            <a:r>
              <a:rPr lang="en-US" sz="2000" dirty="0"/>
              <a:t>adequate powers and resources to be able to discharge its duties fully and effectively. </a:t>
            </a:r>
            <a:endParaRPr lang="en-GB" sz="2000" dirty="0"/>
          </a:p>
          <a:p>
            <a:pPr marL="0" indent="0">
              <a:buNone/>
            </a:pPr>
            <a:endParaRPr lang="en-GB" sz="1600"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30</a:t>
            </a:fld>
            <a:endParaRPr lang="nl-NL"/>
          </a:p>
        </p:txBody>
      </p:sp>
    </p:spTree>
    <p:extLst>
      <p:ext uri="{BB962C8B-B14F-4D97-AF65-F5344CB8AC3E}">
        <p14:creationId xmlns:p14="http://schemas.microsoft.com/office/powerpoint/2010/main" val="3592024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ICP 7 Standards</a:t>
            </a:r>
          </a:p>
        </p:txBody>
      </p:sp>
      <p:sp>
        <p:nvSpPr>
          <p:cNvPr id="3" name="Content Placeholder 2"/>
          <p:cNvSpPr>
            <a:spLocks noGrp="1"/>
          </p:cNvSpPr>
          <p:nvPr>
            <p:ph idx="1"/>
          </p:nvPr>
        </p:nvSpPr>
        <p:spPr/>
        <p:txBody>
          <a:bodyPr>
            <a:normAutofit lnSpcReduction="10000"/>
          </a:bodyPr>
          <a:lstStyle/>
          <a:p>
            <a:pPr marL="0" indent="0">
              <a:lnSpc>
                <a:spcPct val="100000"/>
              </a:lnSpc>
              <a:buNone/>
            </a:pPr>
            <a:r>
              <a:rPr lang="en-US" sz="2000" b="1" dirty="0" smtClean="0"/>
              <a:t>7.4 Duties </a:t>
            </a:r>
            <a:r>
              <a:rPr lang="en-US" sz="2000" b="1" dirty="0"/>
              <a:t>of Individual Board </a:t>
            </a:r>
            <a:r>
              <a:rPr lang="en-US" sz="2000" b="1" dirty="0" smtClean="0"/>
              <a:t>Members</a:t>
            </a:r>
            <a:endParaRPr lang="en-US" sz="2000" b="1" dirty="0"/>
          </a:p>
          <a:p>
            <a:pPr marL="0" indent="0">
              <a:lnSpc>
                <a:spcPct val="100000"/>
              </a:lnSpc>
              <a:buNone/>
            </a:pPr>
            <a:r>
              <a:rPr lang="en-US" sz="2000" dirty="0"/>
              <a:t>The supervisor requires the individual members of the Board to:</a:t>
            </a:r>
          </a:p>
          <a:p>
            <a:pPr>
              <a:lnSpc>
                <a:spcPct val="100000"/>
              </a:lnSpc>
            </a:pPr>
            <a:r>
              <a:rPr lang="en-US" sz="2000" dirty="0"/>
              <a:t>act in good faith, honestly and reasonably;</a:t>
            </a:r>
          </a:p>
          <a:p>
            <a:pPr>
              <a:lnSpc>
                <a:spcPct val="100000"/>
              </a:lnSpc>
            </a:pPr>
            <a:r>
              <a:rPr lang="en-US" sz="2000" dirty="0"/>
              <a:t>exercise due care and diligence;</a:t>
            </a:r>
          </a:p>
          <a:p>
            <a:pPr>
              <a:lnSpc>
                <a:spcPct val="100000"/>
              </a:lnSpc>
            </a:pPr>
            <a:r>
              <a:rPr lang="en-US" sz="2000" dirty="0"/>
              <a:t>act in the best interests of the insurer and policyholders, putting those interests of the insurer and policyholders ahead of his/her own interests;</a:t>
            </a:r>
          </a:p>
          <a:p>
            <a:pPr>
              <a:lnSpc>
                <a:spcPct val="100000"/>
              </a:lnSpc>
            </a:pPr>
            <a:r>
              <a:rPr lang="en-US" sz="2000" dirty="0"/>
              <a:t>exercise independent judgment and objectivity in his/her decision making, taking due account of the interests of the insurer and policyholders; and</a:t>
            </a:r>
          </a:p>
          <a:p>
            <a:pPr>
              <a:lnSpc>
                <a:spcPct val="100000"/>
              </a:lnSpc>
            </a:pPr>
            <a:r>
              <a:rPr lang="en-US" sz="2000" dirty="0"/>
              <a:t>not use his/her position to gain undue personal advantage or cause any detriment to the insurer. </a:t>
            </a:r>
          </a:p>
          <a:p>
            <a:pPr marL="0" indent="0">
              <a:buNone/>
            </a:pPr>
            <a:endParaRPr lang="en-GB" sz="1600"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31</a:t>
            </a:fld>
            <a:endParaRPr lang="nl-NL"/>
          </a:p>
        </p:txBody>
      </p:sp>
    </p:spTree>
    <p:extLst>
      <p:ext uri="{BB962C8B-B14F-4D97-AF65-F5344CB8AC3E}">
        <p14:creationId xmlns:p14="http://schemas.microsoft.com/office/powerpoint/2010/main" val="3977625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ICP 7 Standards</a:t>
            </a:r>
          </a:p>
        </p:txBody>
      </p:sp>
      <p:sp>
        <p:nvSpPr>
          <p:cNvPr id="3" name="Content Placeholder 2"/>
          <p:cNvSpPr>
            <a:spLocks noGrp="1"/>
          </p:cNvSpPr>
          <p:nvPr>
            <p:ph idx="1"/>
          </p:nvPr>
        </p:nvSpPr>
        <p:spPr>
          <a:xfrm>
            <a:off x="280686" y="2137792"/>
            <a:ext cx="8361575" cy="3594785"/>
          </a:xfrm>
        </p:spPr>
        <p:txBody>
          <a:bodyPr/>
          <a:lstStyle/>
          <a:p>
            <a:pPr marL="0" indent="0">
              <a:lnSpc>
                <a:spcPct val="100000"/>
              </a:lnSpc>
              <a:buNone/>
            </a:pPr>
            <a:r>
              <a:rPr lang="en-US" sz="2000" b="1" dirty="0" smtClean="0"/>
              <a:t>7.5 Risk </a:t>
            </a:r>
            <a:r>
              <a:rPr lang="en-US" sz="2000" b="1" dirty="0"/>
              <a:t>Management and Internal Control Systems and </a:t>
            </a:r>
            <a:r>
              <a:rPr lang="en-US" sz="2000" b="1" dirty="0" smtClean="0"/>
              <a:t>Functions</a:t>
            </a:r>
            <a:endParaRPr lang="en-US" sz="2000" b="1" dirty="0"/>
          </a:p>
          <a:p>
            <a:pPr marL="0" indent="0">
              <a:lnSpc>
                <a:spcPct val="100000"/>
              </a:lnSpc>
              <a:buNone/>
            </a:pPr>
            <a:r>
              <a:rPr lang="en-US" sz="2000" dirty="0"/>
              <a:t>The supervisor requires the insurer’s Board to provide oversight in respect of the design and implementation of sound </a:t>
            </a:r>
            <a:r>
              <a:rPr lang="en-US" sz="2000" dirty="0" smtClean="0"/>
              <a:t>R</a:t>
            </a:r>
            <a:r>
              <a:rPr lang="en-US" sz="2000" dirty="0" smtClean="0">
                <a:hlinkClick r:id="rId3" tooltip="Risk management"/>
              </a:rPr>
              <a:t>i</a:t>
            </a:r>
            <a:r>
              <a:rPr lang="en-US" sz="2000" dirty="0" smtClean="0"/>
              <a:t>sk management </a:t>
            </a:r>
            <a:r>
              <a:rPr lang="en-US" sz="2000" dirty="0"/>
              <a:t>and internal control systems and functions.</a:t>
            </a:r>
            <a:endParaRPr lang="en-GB" sz="2000"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32</a:t>
            </a:fld>
            <a:endParaRPr lang="nl-NL"/>
          </a:p>
        </p:txBody>
      </p:sp>
    </p:spTree>
    <p:extLst>
      <p:ext uri="{BB962C8B-B14F-4D97-AF65-F5344CB8AC3E}">
        <p14:creationId xmlns:p14="http://schemas.microsoft.com/office/powerpoint/2010/main" val="2609599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ICP 7 Standards</a:t>
            </a:r>
          </a:p>
        </p:txBody>
      </p:sp>
      <p:sp>
        <p:nvSpPr>
          <p:cNvPr id="3" name="Content Placeholder 2"/>
          <p:cNvSpPr>
            <a:spLocks noGrp="1"/>
          </p:cNvSpPr>
          <p:nvPr>
            <p:ph idx="1"/>
          </p:nvPr>
        </p:nvSpPr>
        <p:spPr/>
        <p:txBody>
          <a:bodyPr>
            <a:noAutofit/>
          </a:bodyPr>
          <a:lstStyle/>
          <a:p>
            <a:pPr marL="0" indent="0">
              <a:lnSpc>
                <a:spcPct val="100000"/>
              </a:lnSpc>
              <a:buNone/>
            </a:pPr>
            <a:r>
              <a:rPr lang="en-US" sz="2000" b="1" dirty="0" smtClean="0"/>
              <a:t>7.6 Remuneration </a:t>
            </a:r>
            <a:r>
              <a:rPr lang="en-US" sz="2000" b="1" dirty="0"/>
              <a:t>Policy and </a:t>
            </a:r>
            <a:r>
              <a:rPr lang="en-US" sz="2000" b="1" dirty="0" smtClean="0"/>
              <a:t>Practices</a:t>
            </a:r>
            <a:endParaRPr lang="en-US" sz="2000" b="1" dirty="0"/>
          </a:p>
          <a:p>
            <a:pPr marL="0" indent="0">
              <a:lnSpc>
                <a:spcPct val="100000"/>
              </a:lnSpc>
              <a:buNone/>
            </a:pPr>
            <a:r>
              <a:rPr lang="en-US" sz="2000" dirty="0"/>
              <a:t>The supervisor requires the insurer’s Board to:</a:t>
            </a:r>
          </a:p>
          <a:p>
            <a:pPr>
              <a:lnSpc>
                <a:spcPct val="100000"/>
              </a:lnSpc>
            </a:pPr>
            <a:r>
              <a:rPr lang="en-US" sz="2000" dirty="0"/>
              <a:t>adopt and oversee the effective implementation of a remuneration policy, which does not induce excessive or inappropriate risk taking, is in line with the identified </a:t>
            </a:r>
            <a:r>
              <a:rPr lang="en-US" sz="2000" dirty="0" smtClean="0"/>
              <a:t>Risk appetite </a:t>
            </a:r>
            <a:r>
              <a:rPr lang="en-US" sz="2000" dirty="0"/>
              <a:t>and long term interests of the insurer, and has proper regard to the interests of its stakeholders; and</a:t>
            </a:r>
          </a:p>
          <a:p>
            <a:pPr>
              <a:lnSpc>
                <a:spcPct val="100000"/>
              </a:lnSpc>
            </a:pPr>
            <a:r>
              <a:rPr lang="en-US" sz="2000" dirty="0"/>
              <a:t>ensure that such a remuneration policy, at a minimum, covers those individuals who are members of the Board, Senior Management, Key Persons in </a:t>
            </a:r>
            <a:r>
              <a:rPr lang="en-US" sz="2000" dirty="0" smtClean="0"/>
              <a:t>Control functions </a:t>
            </a:r>
            <a:r>
              <a:rPr lang="en-US" sz="2000" dirty="0"/>
              <a:t>and other employees whose actions may have a material impact on the risk exposure of the insurer (major risk–taking staff). </a:t>
            </a:r>
          </a:p>
          <a:p>
            <a:pPr marL="0" indent="0">
              <a:lnSpc>
                <a:spcPct val="100000"/>
              </a:lnSpc>
              <a:buNone/>
            </a:pPr>
            <a:endParaRPr lang="en-GB" sz="2000"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33</a:t>
            </a:fld>
            <a:endParaRPr lang="nl-NL"/>
          </a:p>
        </p:txBody>
      </p:sp>
    </p:spTree>
    <p:extLst>
      <p:ext uri="{BB962C8B-B14F-4D97-AF65-F5344CB8AC3E}">
        <p14:creationId xmlns:p14="http://schemas.microsoft.com/office/powerpoint/2010/main" val="3994875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ICP 7 Standards</a:t>
            </a:r>
          </a:p>
        </p:txBody>
      </p:sp>
      <p:sp>
        <p:nvSpPr>
          <p:cNvPr id="3" name="Content Placeholder 2"/>
          <p:cNvSpPr>
            <a:spLocks noGrp="1"/>
          </p:cNvSpPr>
          <p:nvPr>
            <p:ph idx="1"/>
          </p:nvPr>
        </p:nvSpPr>
        <p:spPr/>
        <p:txBody>
          <a:bodyPr/>
          <a:lstStyle/>
          <a:p>
            <a:pPr marL="0" indent="0">
              <a:lnSpc>
                <a:spcPct val="100000"/>
              </a:lnSpc>
              <a:buNone/>
            </a:pPr>
            <a:r>
              <a:rPr lang="en-US" sz="2000" b="1" dirty="0" smtClean="0"/>
              <a:t>7.7 Reliable </a:t>
            </a:r>
            <a:r>
              <a:rPr lang="en-US" sz="2000" b="1" dirty="0"/>
              <a:t>and Transparent Financial </a:t>
            </a:r>
            <a:r>
              <a:rPr lang="en-US" sz="2000" b="1" dirty="0" smtClean="0"/>
              <a:t>Reporting</a:t>
            </a:r>
            <a:endParaRPr lang="en-US" sz="2000" b="1" dirty="0"/>
          </a:p>
          <a:p>
            <a:pPr marL="0" indent="0">
              <a:lnSpc>
                <a:spcPct val="100000"/>
              </a:lnSpc>
              <a:buNone/>
            </a:pPr>
            <a:r>
              <a:rPr lang="en-US" sz="2000" dirty="0"/>
              <a:t>The supervisor requires the insurer’s Board to ensure there is a reliable financial reporting process for both public and supervisory purposes which is supported by clearly defined roles and responsibilities of the Board, </a:t>
            </a:r>
            <a:r>
              <a:rPr lang="en-US" sz="2000" dirty="0" smtClean="0"/>
              <a:t>Senior management </a:t>
            </a:r>
            <a:r>
              <a:rPr lang="en-US" sz="2000" dirty="0"/>
              <a:t>and the external auditor.</a:t>
            </a:r>
          </a:p>
          <a:p>
            <a:pPr marL="0" indent="0">
              <a:buNone/>
            </a:pPr>
            <a:endParaRPr lang="en-GB"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34</a:t>
            </a:fld>
            <a:endParaRPr lang="nl-NL"/>
          </a:p>
        </p:txBody>
      </p:sp>
    </p:spTree>
    <p:extLst>
      <p:ext uri="{BB962C8B-B14F-4D97-AF65-F5344CB8AC3E}">
        <p14:creationId xmlns:p14="http://schemas.microsoft.com/office/powerpoint/2010/main" val="30106105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ICP 7 Standards</a:t>
            </a:r>
          </a:p>
        </p:txBody>
      </p:sp>
      <p:sp>
        <p:nvSpPr>
          <p:cNvPr id="3" name="Content Placeholder 2"/>
          <p:cNvSpPr>
            <a:spLocks noGrp="1"/>
          </p:cNvSpPr>
          <p:nvPr>
            <p:ph idx="1"/>
          </p:nvPr>
        </p:nvSpPr>
        <p:spPr/>
        <p:txBody>
          <a:bodyPr/>
          <a:lstStyle/>
          <a:p>
            <a:pPr marL="0" indent="0">
              <a:lnSpc>
                <a:spcPct val="100000"/>
              </a:lnSpc>
              <a:buNone/>
            </a:pPr>
            <a:r>
              <a:rPr lang="en-US" sz="2000" b="1" dirty="0" smtClean="0"/>
              <a:t>7.8 Transparency </a:t>
            </a:r>
            <a:r>
              <a:rPr lang="en-US" sz="2000" b="1" dirty="0"/>
              <a:t>and </a:t>
            </a:r>
            <a:r>
              <a:rPr lang="en-US" sz="2000" b="1" dirty="0" smtClean="0"/>
              <a:t>Communications</a:t>
            </a:r>
            <a:endParaRPr lang="en-US" sz="2000" b="1" dirty="0"/>
          </a:p>
          <a:p>
            <a:pPr marL="0" indent="0">
              <a:lnSpc>
                <a:spcPct val="100000"/>
              </a:lnSpc>
              <a:buNone/>
            </a:pPr>
            <a:r>
              <a:rPr lang="en-US" sz="2000" dirty="0"/>
              <a:t>The supervisor requires the insurer’s Board to have systems and controls to ensure the promotion of appropriate, timely and effective communications with the supervisor and relevant stakeholders on the governance of the insurer. </a:t>
            </a:r>
          </a:p>
          <a:p>
            <a:pPr marL="0" indent="0">
              <a:lnSpc>
                <a:spcPct val="100000"/>
              </a:lnSpc>
              <a:buNone/>
            </a:pPr>
            <a:endParaRPr lang="en-GB" sz="2000"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35</a:t>
            </a:fld>
            <a:endParaRPr lang="nl-NL"/>
          </a:p>
        </p:txBody>
      </p:sp>
    </p:spTree>
    <p:extLst>
      <p:ext uri="{BB962C8B-B14F-4D97-AF65-F5344CB8AC3E}">
        <p14:creationId xmlns:p14="http://schemas.microsoft.com/office/powerpoint/2010/main" val="12531980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ICP 7 Standards</a:t>
            </a:r>
          </a:p>
        </p:txBody>
      </p:sp>
      <p:sp>
        <p:nvSpPr>
          <p:cNvPr id="3" name="Content Placeholder 2"/>
          <p:cNvSpPr>
            <a:spLocks noGrp="1"/>
          </p:cNvSpPr>
          <p:nvPr>
            <p:ph idx="1"/>
          </p:nvPr>
        </p:nvSpPr>
        <p:spPr>
          <a:xfrm>
            <a:off x="295200" y="1210236"/>
            <a:ext cx="8361575" cy="4522342"/>
          </a:xfrm>
        </p:spPr>
        <p:txBody>
          <a:bodyPr>
            <a:noAutofit/>
          </a:bodyPr>
          <a:lstStyle/>
          <a:p>
            <a:pPr marL="0" indent="0">
              <a:lnSpc>
                <a:spcPct val="120000"/>
              </a:lnSpc>
              <a:buNone/>
            </a:pPr>
            <a:r>
              <a:rPr lang="en-US" sz="1800" b="1" dirty="0"/>
              <a:t>7.9 Duties of the Senior </a:t>
            </a:r>
            <a:r>
              <a:rPr lang="en-US" sz="1800" b="1" dirty="0" smtClean="0"/>
              <a:t>Management</a:t>
            </a:r>
            <a:endParaRPr lang="en-US" sz="1800" b="1" dirty="0"/>
          </a:p>
          <a:p>
            <a:pPr marL="0" indent="0">
              <a:lnSpc>
                <a:spcPct val="120000"/>
              </a:lnSpc>
              <a:buNone/>
            </a:pPr>
            <a:r>
              <a:rPr lang="en-US" sz="1800" dirty="0"/>
              <a:t>The supervisor requires the insurer’s Board to have appropriate policies and procedures to ensure that Senior Management:</a:t>
            </a:r>
          </a:p>
          <a:p>
            <a:pPr>
              <a:lnSpc>
                <a:spcPct val="120000"/>
              </a:lnSpc>
            </a:pPr>
            <a:r>
              <a:rPr lang="en-US" sz="1800" dirty="0"/>
              <a:t>carries out the day-to-day operations of the insurer effectively and in accordance with the insurer’s strategies, policies and procedures;</a:t>
            </a:r>
          </a:p>
          <a:p>
            <a:pPr>
              <a:lnSpc>
                <a:spcPct val="120000"/>
              </a:lnSpc>
            </a:pPr>
            <a:r>
              <a:rPr lang="en-US" sz="1800" dirty="0"/>
              <a:t>promotes a culture of sound risk management, compliance and fair treatment of customers;</a:t>
            </a:r>
          </a:p>
          <a:p>
            <a:pPr>
              <a:lnSpc>
                <a:spcPct val="120000"/>
              </a:lnSpc>
            </a:pPr>
            <a:r>
              <a:rPr lang="en-US" sz="1800" dirty="0"/>
              <a:t>provides the Board adequate and timely information to enable the Board to carry out its duties and functions including the monitoring and review of the performance and risk exposures of the insurer, and the performance of Senior Management; and</a:t>
            </a:r>
          </a:p>
          <a:p>
            <a:pPr>
              <a:lnSpc>
                <a:spcPct val="120000"/>
              </a:lnSpc>
            </a:pPr>
            <a:r>
              <a:rPr lang="en-US" sz="1800" dirty="0"/>
              <a:t>provides to the relevant stakeholders and the supervisor the information required to satisfy the legal and other obligations applicable to the insurer or Senior Management. </a:t>
            </a:r>
          </a:p>
          <a:p>
            <a:pPr marL="0" indent="0">
              <a:buNone/>
            </a:pPr>
            <a:endParaRPr lang="en-GB" sz="2000"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36</a:t>
            </a:fld>
            <a:endParaRPr lang="nl-NL"/>
          </a:p>
        </p:txBody>
      </p:sp>
    </p:spTree>
    <p:extLst>
      <p:ext uri="{BB962C8B-B14F-4D97-AF65-F5344CB8AC3E}">
        <p14:creationId xmlns:p14="http://schemas.microsoft.com/office/powerpoint/2010/main" val="574015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ICP 7 Standards</a:t>
            </a:r>
          </a:p>
        </p:txBody>
      </p:sp>
      <p:sp>
        <p:nvSpPr>
          <p:cNvPr id="3" name="Content Placeholder 2"/>
          <p:cNvSpPr>
            <a:spLocks noGrp="1"/>
          </p:cNvSpPr>
          <p:nvPr>
            <p:ph idx="1"/>
          </p:nvPr>
        </p:nvSpPr>
        <p:spPr/>
        <p:txBody>
          <a:bodyPr/>
          <a:lstStyle/>
          <a:p>
            <a:pPr marL="0" indent="0">
              <a:lnSpc>
                <a:spcPct val="100000"/>
              </a:lnSpc>
              <a:buNone/>
            </a:pPr>
            <a:r>
              <a:rPr lang="en-US" sz="2000" b="1" dirty="0" smtClean="0"/>
              <a:t>7.10 Supervisory Review</a:t>
            </a:r>
            <a:endParaRPr lang="en-US" sz="2000" b="1" dirty="0"/>
          </a:p>
          <a:p>
            <a:pPr marL="0" indent="0">
              <a:lnSpc>
                <a:spcPct val="100000"/>
              </a:lnSpc>
              <a:buNone/>
            </a:pPr>
            <a:r>
              <a:rPr lang="en-US" sz="2000" dirty="0"/>
              <a:t>The supervisor has the power to require the insurer to demonstrate the adequacy and effectiveness of its </a:t>
            </a:r>
            <a:r>
              <a:rPr lang="en-US" sz="2000" dirty="0" smtClean="0"/>
              <a:t>Corporate governance </a:t>
            </a:r>
            <a:r>
              <a:rPr lang="en-US" sz="2000" dirty="0"/>
              <a:t>framework. </a:t>
            </a:r>
            <a:endParaRPr lang="en-GB" sz="2000" dirty="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37</a:t>
            </a:fld>
            <a:endParaRPr lang="nl-NL"/>
          </a:p>
        </p:txBody>
      </p:sp>
    </p:spTree>
    <p:extLst>
      <p:ext uri="{BB962C8B-B14F-4D97-AF65-F5344CB8AC3E}">
        <p14:creationId xmlns:p14="http://schemas.microsoft.com/office/powerpoint/2010/main" val="1729404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00000"/>
              </a:lnSpc>
            </a:pPr>
            <a:r>
              <a:rPr lang="en-US" sz="1800" b="1" dirty="0" smtClean="0"/>
              <a:t>Purpose</a:t>
            </a:r>
            <a:r>
              <a:rPr lang="en-US" sz="1800" dirty="0" smtClean="0"/>
              <a:t>: “maintaining a fair, safe and stable insurance sector for the benefit and protection of the interests od policyholders, beneficiaries and claimants …contributing to the stability of the financial system.”</a:t>
            </a:r>
          </a:p>
          <a:p>
            <a:pPr>
              <a:lnSpc>
                <a:spcPct val="100000"/>
              </a:lnSpc>
            </a:pPr>
            <a:r>
              <a:rPr lang="en-US" sz="1800" dirty="0" smtClean="0"/>
              <a:t>Provide a globally accepted framework for supervision of the insurance sector.</a:t>
            </a:r>
          </a:p>
          <a:p>
            <a:pPr>
              <a:lnSpc>
                <a:spcPct val="100000"/>
              </a:lnSpc>
            </a:pPr>
            <a:endParaRPr lang="en-US" sz="1800" dirty="0" smtClean="0"/>
          </a:p>
          <a:p>
            <a:pPr>
              <a:lnSpc>
                <a:spcPct val="100000"/>
              </a:lnSpc>
            </a:pPr>
            <a:r>
              <a:rPr lang="en-US" sz="1800" b="1" dirty="0" smtClean="0"/>
              <a:t>ICP Framework</a:t>
            </a:r>
            <a:endParaRPr lang="en-US" sz="1800" b="1" dirty="0"/>
          </a:p>
          <a:p>
            <a:pPr>
              <a:lnSpc>
                <a:spcPct val="100000"/>
              </a:lnSpc>
            </a:pPr>
            <a:r>
              <a:rPr lang="en-US" sz="1800" i="1" u="sng" dirty="0"/>
              <a:t>Statements</a:t>
            </a:r>
            <a:r>
              <a:rPr lang="en-US" sz="1800" i="1" dirty="0"/>
              <a:t> </a:t>
            </a:r>
            <a:r>
              <a:rPr lang="en-US" sz="1800" dirty="0"/>
              <a:t>– highest level, prescribes essential elements to promote a financially sound insurance sector </a:t>
            </a:r>
          </a:p>
          <a:p>
            <a:pPr>
              <a:lnSpc>
                <a:spcPct val="100000"/>
              </a:lnSpc>
            </a:pPr>
            <a:r>
              <a:rPr lang="en-US" sz="1800" i="1" u="sng" dirty="0"/>
              <a:t>Standards</a:t>
            </a:r>
            <a:r>
              <a:rPr lang="en-US" sz="1800" dirty="0"/>
              <a:t> -  set out key high level requirements that are fundamental to the implementation of the ICP statement </a:t>
            </a:r>
          </a:p>
          <a:p>
            <a:pPr>
              <a:lnSpc>
                <a:spcPct val="100000"/>
              </a:lnSpc>
            </a:pPr>
            <a:r>
              <a:rPr lang="en-US" sz="1800" i="1" u="sng" dirty="0"/>
              <a:t>Guidance</a:t>
            </a:r>
            <a:r>
              <a:rPr lang="en-US" sz="1800" dirty="0"/>
              <a:t> - provides detail on how to implement an ICP statement or standard. </a:t>
            </a:r>
          </a:p>
        </p:txBody>
      </p:sp>
      <p:sp>
        <p:nvSpPr>
          <p:cNvPr id="6" name="Slide Number Placeholder 5"/>
          <p:cNvSpPr>
            <a:spLocks noGrp="1"/>
          </p:cNvSpPr>
          <p:nvPr>
            <p:ph type="sldNum" sz="quarter" idx="12"/>
          </p:nvPr>
        </p:nvSpPr>
        <p:spPr/>
        <p:txBody>
          <a:bodyPr/>
          <a:lstStyle/>
          <a:p>
            <a:fld id="{81EB329E-716F-4A2E-99DB-0FEE6F8F0D6B}" type="slidenum">
              <a:rPr lang="en-US" smtClean="0"/>
              <a:t>4</a:t>
            </a:fld>
            <a:endParaRPr lang="en-US" dirty="0"/>
          </a:p>
        </p:txBody>
      </p:sp>
      <p:sp>
        <p:nvSpPr>
          <p:cNvPr id="2" name="Title 1"/>
          <p:cNvSpPr>
            <a:spLocks noGrp="1"/>
          </p:cNvSpPr>
          <p:nvPr>
            <p:ph type="title"/>
          </p:nvPr>
        </p:nvSpPr>
        <p:spPr/>
        <p:txBody>
          <a:bodyPr/>
          <a:lstStyle/>
          <a:p>
            <a:r>
              <a:rPr lang="en-US" dirty="0" smtClean="0"/>
              <a:t>Insurance Core Principles (ICPs)</a:t>
            </a:r>
            <a:endParaRPr lang="en-US" dirty="0"/>
          </a:p>
        </p:txBody>
      </p:sp>
      <p:sp>
        <p:nvSpPr>
          <p:cNvPr id="4" name="Footer Placeholder 3"/>
          <p:cNvSpPr>
            <a:spLocks noGrp="1"/>
          </p:cNvSpPr>
          <p:nvPr>
            <p:ph type="ftr" sz="quarter" idx="11"/>
          </p:nvPr>
        </p:nvSpPr>
        <p:spPr/>
        <p:txBody>
          <a:bodyPr/>
          <a:lstStyle/>
          <a:p>
            <a:r>
              <a:rPr lang="nl-NL" smtClean="0"/>
              <a:t>Annick Teubner - Assal  Nov 2014 - Corporate Governance</a:t>
            </a:r>
            <a:endParaRPr lang="nl-NL"/>
          </a:p>
        </p:txBody>
      </p:sp>
    </p:spTree>
    <p:extLst>
      <p:ext uri="{BB962C8B-B14F-4D97-AF65-F5344CB8AC3E}">
        <p14:creationId xmlns:p14="http://schemas.microsoft.com/office/powerpoint/2010/main" val="338565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Why</a:t>
            </a:r>
            <a:r>
              <a:rPr lang="nl-NL" dirty="0"/>
              <a:t> </a:t>
            </a:r>
            <a:r>
              <a:rPr lang="nl-NL" dirty="0" smtClean="0"/>
              <a:t>Corporate </a:t>
            </a:r>
            <a:r>
              <a:rPr lang="nl-NL" dirty="0" err="1" smtClean="0"/>
              <a:t>Governance</a:t>
            </a:r>
            <a:r>
              <a:rPr lang="nl-NL" dirty="0" smtClean="0"/>
              <a:t> </a:t>
            </a:r>
            <a:r>
              <a:rPr lang="nl-NL" dirty="0" err="1" smtClean="0"/>
              <a:t>matters</a:t>
            </a:r>
            <a:r>
              <a:rPr lang="nl-NL" dirty="0" smtClean="0"/>
              <a:t> </a:t>
            </a:r>
            <a:endParaRPr lang="nl-NL" dirty="0"/>
          </a:p>
        </p:txBody>
      </p:sp>
      <p:sp>
        <p:nvSpPr>
          <p:cNvPr id="3" name="Content Placeholder 2"/>
          <p:cNvSpPr>
            <a:spLocks noGrp="1"/>
          </p:cNvSpPr>
          <p:nvPr>
            <p:ph idx="1"/>
          </p:nvPr>
        </p:nvSpPr>
        <p:spPr/>
        <p:txBody>
          <a:bodyPr/>
          <a:lstStyle/>
          <a:p>
            <a:pPr marL="0" indent="0">
              <a:buNone/>
            </a:pPr>
            <a:endParaRPr lang="nl-NL" dirty="0" smtClean="0"/>
          </a:p>
          <a:p>
            <a:pPr marL="0" indent="0">
              <a:buNone/>
            </a:pPr>
            <a:endParaRPr lang="nl-NL" dirty="0" smtClean="0"/>
          </a:p>
          <a:p>
            <a:pPr marL="0" indent="0">
              <a:buNone/>
            </a:pPr>
            <a:endParaRPr lang="nl-NL" dirty="0"/>
          </a:p>
        </p:txBody>
      </p:sp>
      <p:sp>
        <p:nvSpPr>
          <p:cNvPr id="5" name="TextBox 4"/>
          <p:cNvSpPr txBox="1"/>
          <p:nvPr/>
        </p:nvSpPr>
        <p:spPr>
          <a:xfrm>
            <a:off x="266579" y="1425285"/>
            <a:ext cx="4218353" cy="584775"/>
          </a:xfrm>
          <a:prstGeom prst="rect">
            <a:avLst/>
          </a:prstGeom>
          <a:noFill/>
        </p:spPr>
        <p:txBody>
          <a:bodyPr wrap="square" rtlCol="0">
            <a:spAutoFit/>
          </a:bodyPr>
          <a:lstStyle/>
          <a:p>
            <a:r>
              <a:rPr lang="nl-NL" sz="3200" i="1" dirty="0" smtClean="0">
                <a:solidFill>
                  <a:srgbClr val="0070C0"/>
                </a:solidFill>
              </a:rPr>
              <a:t>General Motors</a:t>
            </a:r>
            <a:endParaRPr lang="nl-NL" sz="3200" i="1" dirty="0">
              <a:solidFill>
                <a:srgbClr val="0070C0"/>
              </a:solidFill>
            </a:endParaRPr>
          </a:p>
        </p:txBody>
      </p:sp>
      <p:sp>
        <p:nvSpPr>
          <p:cNvPr id="6" name="TextBox 5"/>
          <p:cNvSpPr txBox="1"/>
          <p:nvPr/>
        </p:nvSpPr>
        <p:spPr>
          <a:xfrm>
            <a:off x="3078115" y="2555488"/>
            <a:ext cx="1339506" cy="584775"/>
          </a:xfrm>
          <a:prstGeom prst="rect">
            <a:avLst/>
          </a:prstGeom>
          <a:noFill/>
        </p:spPr>
        <p:txBody>
          <a:bodyPr wrap="square" rtlCol="0">
            <a:spAutoFit/>
          </a:bodyPr>
          <a:lstStyle/>
          <a:p>
            <a:r>
              <a:rPr lang="nl-NL" sz="3200" b="1" dirty="0" smtClean="0">
                <a:solidFill>
                  <a:srgbClr val="0070C0"/>
                </a:solidFill>
                <a:latin typeface="Batang" panose="02030600000101010101" pitchFamily="18" charset="-127"/>
                <a:ea typeface="Batang" panose="02030600000101010101" pitchFamily="18" charset="-127"/>
              </a:rPr>
              <a:t>BCCI</a:t>
            </a:r>
            <a:endParaRPr lang="nl-NL" sz="3200" b="1" dirty="0">
              <a:solidFill>
                <a:srgbClr val="0070C0"/>
              </a:solidFill>
              <a:latin typeface="Batang" panose="02030600000101010101" pitchFamily="18" charset="-127"/>
              <a:ea typeface="Batang" panose="02030600000101010101" pitchFamily="18" charset="-127"/>
            </a:endParaRPr>
          </a:p>
        </p:txBody>
      </p:sp>
      <p:sp>
        <p:nvSpPr>
          <p:cNvPr id="10" name="TextBox 9"/>
          <p:cNvSpPr txBox="1"/>
          <p:nvPr/>
        </p:nvSpPr>
        <p:spPr>
          <a:xfrm>
            <a:off x="3887767" y="1717672"/>
            <a:ext cx="957366" cy="707886"/>
          </a:xfrm>
          <a:prstGeom prst="rect">
            <a:avLst/>
          </a:prstGeom>
          <a:noFill/>
        </p:spPr>
        <p:txBody>
          <a:bodyPr wrap="square" rtlCol="0">
            <a:spAutoFit/>
          </a:bodyPr>
          <a:lstStyle/>
          <a:p>
            <a:r>
              <a:rPr lang="nl-NL" sz="4000" dirty="0" smtClean="0">
                <a:solidFill>
                  <a:srgbClr val="0070C0"/>
                </a:solidFill>
              </a:rPr>
              <a:t>HP</a:t>
            </a:r>
            <a:endParaRPr lang="nl-NL" sz="4000" dirty="0">
              <a:solidFill>
                <a:srgbClr val="0070C0"/>
              </a:solidFill>
            </a:endParaRPr>
          </a:p>
        </p:txBody>
      </p:sp>
      <p:sp>
        <p:nvSpPr>
          <p:cNvPr id="11" name="TextBox 10"/>
          <p:cNvSpPr txBox="1"/>
          <p:nvPr/>
        </p:nvSpPr>
        <p:spPr>
          <a:xfrm>
            <a:off x="5099388" y="2071615"/>
            <a:ext cx="2336193" cy="646331"/>
          </a:xfrm>
          <a:prstGeom prst="rect">
            <a:avLst/>
          </a:prstGeom>
          <a:noFill/>
        </p:spPr>
        <p:txBody>
          <a:bodyPr wrap="square" rtlCol="0">
            <a:spAutoFit/>
          </a:bodyPr>
          <a:lstStyle/>
          <a:p>
            <a:r>
              <a:rPr lang="nl-NL" sz="3600" b="1" dirty="0" smtClean="0">
                <a:solidFill>
                  <a:srgbClr val="0070C0"/>
                </a:solidFill>
              </a:rPr>
              <a:t>ENRON</a:t>
            </a:r>
            <a:endParaRPr lang="nl-NL" sz="3600" b="1" dirty="0">
              <a:solidFill>
                <a:srgbClr val="0070C0"/>
              </a:solidFill>
            </a:endParaRPr>
          </a:p>
        </p:txBody>
      </p:sp>
      <p:sp>
        <p:nvSpPr>
          <p:cNvPr id="12" name="TextBox 11"/>
          <p:cNvSpPr txBox="1"/>
          <p:nvPr/>
        </p:nvSpPr>
        <p:spPr>
          <a:xfrm>
            <a:off x="323529" y="3139857"/>
            <a:ext cx="3240360" cy="707886"/>
          </a:xfrm>
          <a:prstGeom prst="rect">
            <a:avLst/>
          </a:prstGeom>
          <a:noFill/>
        </p:spPr>
        <p:txBody>
          <a:bodyPr wrap="square" rtlCol="0">
            <a:spAutoFit/>
          </a:bodyPr>
          <a:lstStyle/>
          <a:p>
            <a:r>
              <a:rPr lang="nl-NL" sz="4000" dirty="0" err="1" smtClean="0">
                <a:solidFill>
                  <a:srgbClr val="0070C0"/>
                </a:solidFill>
              </a:rPr>
              <a:t>Worldcom</a:t>
            </a:r>
            <a:endParaRPr lang="nl-NL" sz="4000" dirty="0">
              <a:solidFill>
                <a:srgbClr val="0070C0"/>
              </a:solidFill>
            </a:endParaRPr>
          </a:p>
        </p:txBody>
      </p:sp>
      <p:sp>
        <p:nvSpPr>
          <p:cNvPr id="13" name="TextBox 12"/>
          <p:cNvSpPr txBox="1"/>
          <p:nvPr/>
        </p:nvSpPr>
        <p:spPr>
          <a:xfrm>
            <a:off x="6397084" y="2807726"/>
            <a:ext cx="1894447" cy="584775"/>
          </a:xfrm>
          <a:prstGeom prst="rect">
            <a:avLst/>
          </a:prstGeom>
          <a:noFill/>
        </p:spPr>
        <p:txBody>
          <a:bodyPr wrap="square" rtlCol="0">
            <a:spAutoFit/>
          </a:bodyPr>
          <a:lstStyle/>
          <a:p>
            <a:r>
              <a:rPr lang="nl-NL" sz="3200" dirty="0" smtClean="0">
                <a:solidFill>
                  <a:srgbClr val="0070C0"/>
                </a:solidFill>
              </a:rPr>
              <a:t>AHOLD</a:t>
            </a:r>
            <a:endParaRPr lang="nl-NL" sz="3200" dirty="0">
              <a:solidFill>
                <a:srgbClr val="0070C0"/>
              </a:solidFill>
            </a:endParaRPr>
          </a:p>
        </p:txBody>
      </p:sp>
      <p:sp>
        <p:nvSpPr>
          <p:cNvPr id="14" name="TextBox 13"/>
          <p:cNvSpPr txBox="1"/>
          <p:nvPr/>
        </p:nvSpPr>
        <p:spPr>
          <a:xfrm>
            <a:off x="6585323" y="1413656"/>
            <a:ext cx="1517970" cy="584775"/>
          </a:xfrm>
          <a:prstGeom prst="rect">
            <a:avLst/>
          </a:prstGeom>
          <a:noFill/>
        </p:spPr>
        <p:txBody>
          <a:bodyPr wrap="square" rtlCol="0">
            <a:spAutoFit/>
          </a:bodyPr>
          <a:lstStyle/>
          <a:p>
            <a:r>
              <a:rPr lang="nl-NL" sz="3200" dirty="0" smtClean="0">
                <a:solidFill>
                  <a:srgbClr val="0070C0"/>
                </a:solidFill>
              </a:rPr>
              <a:t>HBOS</a:t>
            </a:r>
            <a:endParaRPr lang="nl-NL" sz="3200" dirty="0">
              <a:solidFill>
                <a:srgbClr val="0070C0"/>
              </a:solidFill>
            </a:endParaRPr>
          </a:p>
        </p:txBody>
      </p:sp>
      <p:sp>
        <p:nvSpPr>
          <p:cNvPr id="15" name="TextBox 14"/>
          <p:cNvSpPr txBox="1"/>
          <p:nvPr/>
        </p:nvSpPr>
        <p:spPr>
          <a:xfrm>
            <a:off x="3887767" y="3201412"/>
            <a:ext cx="2587088" cy="646331"/>
          </a:xfrm>
          <a:prstGeom prst="rect">
            <a:avLst/>
          </a:prstGeom>
          <a:noFill/>
        </p:spPr>
        <p:txBody>
          <a:bodyPr wrap="square" rtlCol="0">
            <a:spAutoFit/>
          </a:bodyPr>
          <a:lstStyle/>
          <a:p>
            <a:r>
              <a:rPr lang="nl-NL" sz="3600" i="1" dirty="0" err="1" smtClean="0">
                <a:solidFill>
                  <a:srgbClr val="0070C0"/>
                </a:solidFill>
              </a:rPr>
              <a:t>Parmalat</a:t>
            </a:r>
            <a:endParaRPr lang="nl-NL" sz="3600" i="1" dirty="0">
              <a:solidFill>
                <a:srgbClr val="0070C0"/>
              </a:solidFill>
            </a:endParaRPr>
          </a:p>
        </p:txBody>
      </p:sp>
      <p:sp>
        <p:nvSpPr>
          <p:cNvPr id="16" name="TextBox 15"/>
          <p:cNvSpPr txBox="1"/>
          <p:nvPr/>
        </p:nvSpPr>
        <p:spPr>
          <a:xfrm>
            <a:off x="1329529" y="2088800"/>
            <a:ext cx="1651869" cy="707886"/>
          </a:xfrm>
          <a:prstGeom prst="rect">
            <a:avLst/>
          </a:prstGeom>
          <a:noFill/>
        </p:spPr>
        <p:txBody>
          <a:bodyPr wrap="square" rtlCol="0">
            <a:spAutoFit/>
          </a:bodyPr>
          <a:lstStyle/>
          <a:p>
            <a:r>
              <a:rPr lang="nl-NL" sz="4000" dirty="0" smtClean="0">
                <a:solidFill>
                  <a:srgbClr val="0070C0"/>
                </a:solidFill>
                <a:latin typeface="Berlin Sans FB" panose="020E0602020502020306" pitchFamily="34" charset="0"/>
              </a:rPr>
              <a:t>LIBOR</a:t>
            </a:r>
            <a:endParaRPr lang="nl-NL" sz="4000" dirty="0">
              <a:solidFill>
                <a:srgbClr val="0070C0"/>
              </a:solidFill>
              <a:latin typeface="Berlin Sans FB" panose="020E0602020502020306" pitchFamily="34" charset="0"/>
            </a:endParaRPr>
          </a:p>
        </p:txBody>
      </p:sp>
      <p:sp>
        <p:nvSpPr>
          <p:cNvPr id="7" name="TextBox 6"/>
          <p:cNvSpPr txBox="1"/>
          <p:nvPr/>
        </p:nvSpPr>
        <p:spPr>
          <a:xfrm>
            <a:off x="323529" y="4271387"/>
            <a:ext cx="8352928" cy="1261884"/>
          </a:xfrm>
          <a:prstGeom prst="rect">
            <a:avLst/>
          </a:prstGeom>
          <a:noFill/>
        </p:spPr>
        <p:txBody>
          <a:bodyPr wrap="square" rtlCol="0">
            <a:spAutoFit/>
          </a:bodyPr>
          <a:lstStyle/>
          <a:p>
            <a:r>
              <a:rPr lang="nl-NL" sz="2800" dirty="0"/>
              <a:t>‘</a:t>
            </a:r>
            <a:r>
              <a:rPr lang="nl-NL" sz="2400" dirty="0" err="1"/>
              <a:t>Capital</a:t>
            </a:r>
            <a:r>
              <a:rPr lang="nl-NL" sz="2400" dirty="0"/>
              <a:t> </a:t>
            </a:r>
            <a:r>
              <a:rPr lang="nl-NL" sz="2400" dirty="0" err="1"/>
              <a:t>opens</a:t>
            </a:r>
            <a:r>
              <a:rPr lang="nl-NL" sz="2400" dirty="0"/>
              <a:t> the door – without </a:t>
            </a:r>
            <a:r>
              <a:rPr lang="nl-NL" sz="2400" dirty="0" err="1"/>
              <a:t>it</a:t>
            </a:r>
            <a:r>
              <a:rPr lang="nl-NL" sz="2400" dirty="0"/>
              <a:t> </a:t>
            </a:r>
            <a:r>
              <a:rPr lang="nl-NL" sz="2400" dirty="0" err="1"/>
              <a:t>you</a:t>
            </a:r>
            <a:r>
              <a:rPr lang="nl-NL" sz="2400" dirty="0"/>
              <a:t> </a:t>
            </a:r>
            <a:r>
              <a:rPr lang="nl-NL" sz="2400" dirty="0" err="1"/>
              <a:t>can’t</a:t>
            </a:r>
            <a:r>
              <a:rPr lang="nl-NL" sz="2400" dirty="0"/>
              <a:t> start the business. But </a:t>
            </a:r>
            <a:r>
              <a:rPr lang="nl-NL" sz="2400" dirty="0" err="1"/>
              <a:t>to</a:t>
            </a:r>
            <a:r>
              <a:rPr lang="nl-NL" sz="2400" dirty="0"/>
              <a:t> </a:t>
            </a:r>
            <a:r>
              <a:rPr lang="nl-NL" sz="2400" dirty="0" err="1"/>
              <a:t>be</a:t>
            </a:r>
            <a:r>
              <a:rPr lang="nl-NL" sz="2400" dirty="0"/>
              <a:t> </a:t>
            </a:r>
            <a:r>
              <a:rPr lang="nl-NL" sz="2400" dirty="0" err="1" smtClean="0"/>
              <a:t>successful</a:t>
            </a:r>
            <a:r>
              <a:rPr lang="nl-NL" sz="2400" dirty="0" smtClean="0"/>
              <a:t> </a:t>
            </a:r>
            <a:r>
              <a:rPr lang="nl-NL" sz="2400" dirty="0" err="1"/>
              <a:t>you</a:t>
            </a:r>
            <a:r>
              <a:rPr lang="nl-NL" sz="2400" dirty="0"/>
              <a:t> </a:t>
            </a:r>
            <a:r>
              <a:rPr lang="nl-NL" sz="2400" dirty="0" err="1"/>
              <a:t>need</a:t>
            </a:r>
            <a:r>
              <a:rPr lang="nl-NL" sz="2400" dirty="0"/>
              <a:t> </a:t>
            </a:r>
            <a:r>
              <a:rPr lang="nl-NL" sz="2400" dirty="0" err="1" smtClean="0"/>
              <a:t>governance</a:t>
            </a:r>
            <a:r>
              <a:rPr lang="nl-NL" sz="2400" dirty="0" smtClean="0"/>
              <a:t> </a:t>
            </a:r>
            <a:r>
              <a:rPr lang="nl-NL" sz="2400" dirty="0" err="1" smtClean="0"/>
              <a:t>and</a:t>
            </a:r>
            <a:r>
              <a:rPr lang="nl-NL" sz="2400" dirty="0" smtClean="0"/>
              <a:t> risk management’</a:t>
            </a:r>
            <a:endParaRPr lang="nl-NL" sz="2400" dirty="0"/>
          </a:p>
        </p:txBody>
      </p:sp>
      <p:sp>
        <p:nvSpPr>
          <p:cNvPr id="8" name="Footer Placeholder 7"/>
          <p:cNvSpPr>
            <a:spLocks noGrp="1"/>
          </p:cNvSpPr>
          <p:nvPr>
            <p:ph type="ftr" sz="quarter" idx="11"/>
          </p:nvPr>
        </p:nvSpPr>
        <p:spPr/>
        <p:txBody>
          <a:bodyPr/>
          <a:lstStyle/>
          <a:p>
            <a:r>
              <a:rPr lang="nl-NL" smtClean="0"/>
              <a:t>Annick Teubner - Assal  Nov 2014 - Corporate Governance</a:t>
            </a:r>
            <a:endParaRPr lang="nl-NL"/>
          </a:p>
        </p:txBody>
      </p:sp>
      <p:sp>
        <p:nvSpPr>
          <p:cNvPr id="9" name="Slide Number Placeholder 8"/>
          <p:cNvSpPr>
            <a:spLocks noGrp="1"/>
          </p:cNvSpPr>
          <p:nvPr>
            <p:ph type="sldNum" sz="quarter" idx="12"/>
          </p:nvPr>
        </p:nvSpPr>
        <p:spPr/>
        <p:txBody>
          <a:bodyPr/>
          <a:lstStyle/>
          <a:p>
            <a:fld id="{73EE6724-4521-4EF8-974D-BA1C7F9CD007}" type="slidenum">
              <a:rPr lang="nl-NL" smtClean="0"/>
              <a:pPr/>
              <a:t>5</a:t>
            </a:fld>
            <a:endParaRPr lang="nl-NL"/>
          </a:p>
        </p:txBody>
      </p:sp>
    </p:spTree>
    <p:extLst>
      <p:ext uri="{BB962C8B-B14F-4D97-AF65-F5344CB8AC3E}">
        <p14:creationId xmlns:p14="http://schemas.microsoft.com/office/powerpoint/2010/main" val="3699231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41304568"/>
              </p:ext>
            </p:extLst>
          </p:nvPr>
        </p:nvGraphicFramePr>
        <p:xfrm>
          <a:off x="2919506" y="201097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nl-NL" dirty="0" smtClean="0"/>
              <a:t>CG </a:t>
            </a:r>
            <a:r>
              <a:rPr lang="nl-NL" dirty="0"/>
              <a:t>foundation</a:t>
            </a:r>
            <a:r>
              <a:rPr lang="nl-NL" dirty="0" smtClean="0"/>
              <a:t> of </a:t>
            </a:r>
            <a:r>
              <a:rPr lang="nl-NL" dirty="0" err="1" smtClean="0"/>
              <a:t>insurers</a:t>
            </a:r>
            <a:r>
              <a:rPr lang="nl-NL" dirty="0" smtClean="0"/>
              <a:t> business</a:t>
            </a:r>
            <a:endParaRPr lang="nl-NL" dirty="0"/>
          </a:p>
        </p:txBody>
      </p:sp>
      <p:sp>
        <p:nvSpPr>
          <p:cNvPr id="3" name="Content Placeholder 2"/>
          <p:cNvSpPr>
            <a:spLocks noGrp="1"/>
          </p:cNvSpPr>
          <p:nvPr>
            <p:ph idx="1"/>
          </p:nvPr>
        </p:nvSpPr>
        <p:spPr>
          <a:xfrm>
            <a:off x="342701" y="1958943"/>
            <a:ext cx="7150627" cy="3834329"/>
          </a:xfrm>
        </p:spPr>
        <p:txBody>
          <a:bodyPr>
            <a:normAutofit fontScale="85000" lnSpcReduction="20000"/>
          </a:bodyPr>
          <a:lstStyle/>
          <a:p>
            <a:pPr>
              <a:lnSpc>
                <a:spcPct val="110000"/>
              </a:lnSpc>
              <a:buFont typeface="Arial" panose="020B0604020202020204" pitchFamily="34" charset="0"/>
              <a:buChar char="•"/>
            </a:pPr>
            <a:r>
              <a:rPr lang="nl-NL" sz="2800" dirty="0" smtClean="0">
                <a:latin typeface="Calibri" panose="020F0502020204030204" pitchFamily="34" charset="0"/>
              </a:rPr>
              <a:t> </a:t>
            </a:r>
            <a:r>
              <a:rPr lang="nl-NL" sz="2800" dirty="0" err="1" smtClean="0"/>
              <a:t>Structures</a:t>
            </a:r>
            <a:r>
              <a:rPr lang="nl-NL" sz="2800" dirty="0" smtClean="0"/>
              <a:t> </a:t>
            </a:r>
            <a:r>
              <a:rPr lang="nl-NL" sz="2800" dirty="0" err="1" smtClean="0"/>
              <a:t>to</a:t>
            </a:r>
            <a:r>
              <a:rPr lang="nl-NL" sz="2800" dirty="0" smtClean="0"/>
              <a:t> </a:t>
            </a:r>
            <a:r>
              <a:rPr lang="nl-NL" sz="2800" dirty="0" err="1" smtClean="0"/>
              <a:t>establish</a:t>
            </a:r>
            <a:r>
              <a:rPr lang="nl-NL" sz="2800" dirty="0" smtClean="0"/>
              <a:t> </a:t>
            </a:r>
            <a:r>
              <a:rPr lang="nl-NL" sz="2800" dirty="0" err="1" smtClean="0"/>
              <a:t>and</a:t>
            </a:r>
            <a:r>
              <a:rPr lang="nl-NL" sz="2800" dirty="0" smtClean="0"/>
              <a:t> </a:t>
            </a:r>
            <a:r>
              <a:rPr lang="nl-NL" sz="2800" dirty="0" err="1" smtClean="0"/>
              <a:t>implement</a:t>
            </a:r>
            <a:endParaRPr lang="nl-NL" sz="2800" dirty="0" smtClean="0"/>
          </a:p>
          <a:p>
            <a:pPr>
              <a:lnSpc>
                <a:spcPct val="110000"/>
              </a:lnSpc>
            </a:pPr>
            <a:r>
              <a:rPr lang="nl-NL" sz="2800" dirty="0" smtClean="0"/>
              <a:t> </a:t>
            </a:r>
            <a:r>
              <a:rPr lang="nl-NL" sz="2800" dirty="0" err="1" smtClean="0"/>
              <a:t>objectives</a:t>
            </a:r>
            <a:r>
              <a:rPr lang="nl-NL" sz="2800" dirty="0" smtClean="0"/>
              <a:t>, </a:t>
            </a:r>
            <a:r>
              <a:rPr lang="nl-NL" sz="2800" dirty="0" err="1" smtClean="0"/>
              <a:t>strategy</a:t>
            </a:r>
            <a:r>
              <a:rPr lang="nl-NL" sz="2800" dirty="0" smtClean="0"/>
              <a:t> </a:t>
            </a:r>
            <a:r>
              <a:rPr lang="nl-NL" sz="2800" dirty="0" err="1" smtClean="0"/>
              <a:t>and</a:t>
            </a:r>
            <a:r>
              <a:rPr lang="nl-NL" sz="2800" dirty="0" smtClean="0"/>
              <a:t> risk </a:t>
            </a:r>
            <a:r>
              <a:rPr lang="nl-NL" sz="2800" dirty="0" err="1" smtClean="0"/>
              <a:t>appetite</a:t>
            </a:r>
            <a:r>
              <a:rPr lang="nl-NL" sz="2800" dirty="0" smtClean="0"/>
              <a:t> </a:t>
            </a:r>
            <a:r>
              <a:rPr lang="nl-NL" sz="2800" dirty="0" err="1" smtClean="0"/>
              <a:t>and</a:t>
            </a:r>
            <a:endParaRPr lang="nl-NL" sz="2800" dirty="0" smtClean="0"/>
          </a:p>
          <a:p>
            <a:pPr>
              <a:lnSpc>
                <a:spcPct val="110000"/>
              </a:lnSpc>
            </a:pPr>
            <a:r>
              <a:rPr lang="nl-NL" sz="2800" dirty="0" smtClean="0"/>
              <a:t> </a:t>
            </a:r>
            <a:r>
              <a:rPr lang="nl-NL" sz="2800" dirty="0" err="1" smtClean="0"/>
              <a:t>controls</a:t>
            </a:r>
            <a:endParaRPr lang="nl-NL" sz="2800" dirty="0" smtClean="0"/>
          </a:p>
          <a:p>
            <a:pPr>
              <a:lnSpc>
                <a:spcPct val="110000"/>
              </a:lnSpc>
            </a:pPr>
            <a:endParaRPr lang="nl-NL" sz="2800" dirty="0" smtClean="0"/>
          </a:p>
          <a:p>
            <a:pPr>
              <a:lnSpc>
                <a:spcPct val="110000"/>
              </a:lnSpc>
              <a:buFont typeface="Arial" panose="020B0604020202020204" pitchFamily="34" charset="0"/>
              <a:buChar char="•"/>
            </a:pPr>
            <a:r>
              <a:rPr lang="nl-NL" sz="2800" dirty="0" smtClean="0"/>
              <a:t> </a:t>
            </a:r>
            <a:r>
              <a:rPr lang="nl-NL" sz="2800" dirty="0" err="1" smtClean="0"/>
              <a:t>Roles</a:t>
            </a:r>
            <a:r>
              <a:rPr lang="nl-NL" sz="2800" dirty="0" smtClean="0"/>
              <a:t>, </a:t>
            </a:r>
            <a:r>
              <a:rPr lang="nl-NL" sz="2800" dirty="0" err="1" smtClean="0"/>
              <a:t>responsibilities</a:t>
            </a:r>
            <a:r>
              <a:rPr lang="nl-NL" sz="2800" dirty="0" smtClean="0"/>
              <a:t> </a:t>
            </a:r>
            <a:r>
              <a:rPr lang="nl-NL" sz="2800" dirty="0" err="1" smtClean="0"/>
              <a:t>and</a:t>
            </a:r>
            <a:r>
              <a:rPr lang="nl-NL" sz="2800" dirty="0" smtClean="0"/>
              <a:t> </a:t>
            </a:r>
            <a:r>
              <a:rPr lang="nl-NL" sz="2800" dirty="0" err="1" smtClean="0"/>
              <a:t>relationships</a:t>
            </a:r>
            <a:r>
              <a:rPr lang="nl-NL" sz="2800" dirty="0" smtClean="0"/>
              <a:t>  </a:t>
            </a:r>
            <a:r>
              <a:rPr lang="nl-NL" sz="2800" dirty="0"/>
              <a:t/>
            </a:r>
            <a:br>
              <a:rPr lang="nl-NL" sz="2800" dirty="0"/>
            </a:br>
            <a:r>
              <a:rPr lang="nl-NL" sz="2800" dirty="0" smtClean="0"/>
              <a:t>  </a:t>
            </a:r>
            <a:r>
              <a:rPr lang="nl-NL" sz="2800" b="0" dirty="0" smtClean="0"/>
              <a:t>Board, business </a:t>
            </a:r>
            <a:r>
              <a:rPr lang="nl-NL" sz="2800" b="0" dirty="0" err="1" smtClean="0"/>
              <a:t>and</a:t>
            </a:r>
            <a:r>
              <a:rPr lang="nl-NL" sz="2800" b="0" dirty="0" smtClean="0"/>
              <a:t> control </a:t>
            </a:r>
            <a:r>
              <a:rPr lang="nl-NL" sz="2800" b="0" dirty="0" err="1" smtClean="0"/>
              <a:t>functions</a:t>
            </a:r>
            <a:endParaRPr lang="nl-NL" sz="2800" b="0" dirty="0" smtClean="0"/>
          </a:p>
          <a:p>
            <a:pPr>
              <a:lnSpc>
                <a:spcPct val="110000"/>
              </a:lnSpc>
            </a:pPr>
            <a:endParaRPr lang="nl-NL" sz="2800" dirty="0" smtClean="0"/>
          </a:p>
          <a:p>
            <a:pPr>
              <a:lnSpc>
                <a:spcPct val="110000"/>
              </a:lnSpc>
              <a:buFont typeface="Arial" panose="020B0604020202020204" pitchFamily="34" charset="0"/>
              <a:buChar char="•"/>
            </a:pPr>
            <a:r>
              <a:rPr lang="nl-NL" sz="2800" dirty="0" smtClean="0"/>
              <a:t> Culture/incentives/</a:t>
            </a:r>
            <a:r>
              <a:rPr lang="nl-NL" sz="2800" dirty="0" err="1" smtClean="0"/>
              <a:t>behaviour</a:t>
            </a:r>
            <a:endParaRPr lang="nl-NL" sz="2800" dirty="0"/>
          </a:p>
          <a:p>
            <a:pPr>
              <a:lnSpc>
                <a:spcPct val="110000"/>
              </a:lnSpc>
            </a:pPr>
            <a:endParaRPr lang="nl-NL" sz="2800" dirty="0" smtClean="0"/>
          </a:p>
          <a:p>
            <a:pPr>
              <a:lnSpc>
                <a:spcPct val="110000"/>
              </a:lnSpc>
            </a:pPr>
            <a:endParaRPr lang="nl-NL" sz="2800" dirty="0" smtClean="0"/>
          </a:p>
          <a:p>
            <a:pPr>
              <a:lnSpc>
                <a:spcPct val="110000"/>
              </a:lnSpc>
              <a:buFont typeface="Arial" panose="020B0604020202020204" pitchFamily="34" charset="0"/>
              <a:buChar char="•"/>
            </a:pPr>
            <a:r>
              <a:rPr lang="nl-NL" sz="2800" dirty="0" err="1" smtClean="0"/>
              <a:t>Integrated</a:t>
            </a:r>
            <a:r>
              <a:rPr lang="nl-NL" sz="2800" dirty="0" smtClean="0"/>
              <a:t> </a:t>
            </a:r>
            <a:r>
              <a:rPr lang="nl-NL" sz="2800" dirty="0" err="1" smtClean="0"/>
              <a:t>framework</a:t>
            </a:r>
            <a:r>
              <a:rPr lang="nl-NL" sz="2800" dirty="0" smtClean="0"/>
              <a:t> – </a:t>
            </a:r>
            <a:r>
              <a:rPr lang="nl-NL" sz="2800" dirty="0" err="1" smtClean="0"/>
              <a:t>interactive</a:t>
            </a:r>
            <a:r>
              <a:rPr lang="nl-NL" sz="2800" dirty="0" smtClean="0"/>
              <a:t> </a:t>
            </a:r>
            <a:r>
              <a:rPr lang="nl-NL" sz="2800" dirty="0" err="1" smtClean="0"/>
              <a:t>elements</a:t>
            </a:r>
            <a:endParaRPr lang="nl-NL" sz="2800" dirty="0" smtClean="0"/>
          </a:p>
          <a:p>
            <a:endParaRPr lang="nl-NL" sz="2400" dirty="0" smtClean="0"/>
          </a:p>
        </p:txBody>
      </p:sp>
      <p:sp>
        <p:nvSpPr>
          <p:cNvPr id="7" name="Tijdelijke aanduiding voor dianummer 6"/>
          <p:cNvSpPr>
            <a:spLocks noGrp="1"/>
          </p:cNvSpPr>
          <p:nvPr>
            <p:ph type="sldNum" sz="quarter" idx="12"/>
          </p:nvPr>
        </p:nvSpPr>
        <p:spPr/>
        <p:txBody>
          <a:bodyPr/>
          <a:lstStyle/>
          <a:p>
            <a:fld id="{73EE6724-4521-4EF8-974D-BA1C7F9CD007}" type="slidenum">
              <a:rPr lang="nl-NL" smtClean="0"/>
              <a:pPr/>
              <a:t>6</a:t>
            </a:fld>
            <a:endParaRPr lang="nl-NL"/>
          </a:p>
        </p:txBody>
      </p:sp>
      <p:sp>
        <p:nvSpPr>
          <p:cNvPr id="8" name="Footer Placeholder 7"/>
          <p:cNvSpPr>
            <a:spLocks noGrp="1"/>
          </p:cNvSpPr>
          <p:nvPr>
            <p:ph type="ftr" sz="quarter" idx="11"/>
          </p:nvPr>
        </p:nvSpPr>
        <p:spPr/>
        <p:txBody>
          <a:bodyPr/>
          <a:lstStyle/>
          <a:p>
            <a:r>
              <a:rPr lang="nl-NL" smtClean="0"/>
              <a:t>Annick Teubner - Assal  Nov 2014 - Corporate Governance</a:t>
            </a:r>
            <a:endParaRPr lang="nl-NL"/>
          </a:p>
        </p:txBody>
      </p:sp>
    </p:spTree>
    <p:extLst>
      <p:ext uri="{BB962C8B-B14F-4D97-AF65-F5344CB8AC3E}">
        <p14:creationId xmlns:p14="http://schemas.microsoft.com/office/powerpoint/2010/main" val="2825329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p:txBody>
          <a:bodyPr>
            <a:normAutofit/>
          </a:bodyPr>
          <a:lstStyle/>
          <a:p>
            <a:pPr eaLnBrk="1" hangingPunct="1">
              <a:defRPr/>
            </a:pPr>
            <a:r>
              <a:rPr lang="en-GB" altLang="ja-JP" dirty="0" smtClean="0">
                <a:ea typeface="ＭＳ Ｐゴシック" pitchFamily="34" charset="-128"/>
              </a:rPr>
              <a:t>Relevant Insurance Core Principles</a:t>
            </a:r>
            <a:endParaRPr lang="en-GB" dirty="0" smtClean="0"/>
          </a:p>
        </p:txBody>
      </p:sp>
      <p:sp>
        <p:nvSpPr>
          <p:cNvPr id="6147" name="Rectangle 3"/>
          <p:cNvSpPr>
            <a:spLocks noGrp="1" noChangeArrowheads="1"/>
          </p:cNvSpPr>
          <p:nvPr>
            <p:ph idx="1"/>
          </p:nvPr>
        </p:nvSpPr>
        <p:spPr/>
        <p:txBody>
          <a:bodyPr>
            <a:normAutofit fontScale="85000" lnSpcReduction="20000"/>
          </a:bodyPr>
          <a:lstStyle/>
          <a:p>
            <a:pPr eaLnBrk="1" hangingPunct="1"/>
            <a:endParaRPr lang="en-GB" altLang="ja-JP" sz="2800" b="1" u="sng" dirty="0" smtClean="0">
              <a:solidFill>
                <a:srgbClr val="0000FF"/>
              </a:solidFill>
              <a:ea typeface="ＭＳ Ｐゴシック" pitchFamily="34" charset="-128"/>
            </a:endParaRPr>
          </a:p>
          <a:p>
            <a:pPr eaLnBrk="1" hangingPunct="1">
              <a:lnSpc>
                <a:spcPct val="110000"/>
              </a:lnSpc>
            </a:pPr>
            <a:r>
              <a:rPr lang="en-GB" altLang="ja-JP" sz="2800" b="1" u="sng" dirty="0" smtClean="0">
                <a:ea typeface="ＭＳ Ｐゴシック" pitchFamily="34" charset="-128"/>
              </a:rPr>
              <a:t>ICP 7:</a:t>
            </a:r>
            <a:r>
              <a:rPr lang="en-GB" altLang="ja-JP" sz="2800" dirty="0" smtClean="0">
                <a:ea typeface="ＭＳ Ｐゴシック" pitchFamily="34" charset="-128"/>
              </a:rPr>
              <a:t> Corporate Governance</a:t>
            </a:r>
          </a:p>
          <a:p>
            <a:pPr>
              <a:lnSpc>
                <a:spcPct val="110000"/>
              </a:lnSpc>
            </a:pPr>
            <a:r>
              <a:rPr lang="en-GB" sz="2800" dirty="0"/>
              <a:t>The supervisor requires insurers to establish and implement a </a:t>
            </a:r>
            <a:r>
              <a:rPr lang="en-GB" sz="2800" u="sng" dirty="0"/>
              <a:t>corporate governance framework </a:t>
            </a:r>
            <a:r>
              <a:rPr lang="en-GB" sz="2800" dirty="0"/>
              <a:t>which provides for sound and prudent </a:t>
            </a:r>
            <a:r>
              <a:rPr lang="en-GB" sz="2800" u="sng" dirty="0"/>
              <a:t>management</a:t>
            </a:r>
            <a:r>
              <a:rPr lang="en-GB" sz="2800" dirty="0"/>
              <a:t> and </a:t>
            </a:r>
            <a:r>
              <a:rPr lang="en-GB" sz="2800" u="sng" dirty="0"/>
              <a:t>oversight</a:t>
            </a:r>
            <a:r>
              <a:rPr lang="en-GB" sz="2800" dirty="0"/>
              <a:t> of the insurer’s business and adequately recognises and protects the </a:t>
            </a:r>
            <a:r>
              <a:rPr lang="en-GB" sz="2800" u="sng" dirty="0"/>
              <a:t>interests of policyholders</a:t>
            </a:r>
            <a:r>
              <a:rPr lang="en-GB" sz="2800" dirty="0"/>
              <a:t>.</a:t>
            </a:r>
          </a:p>
          <a:p>
            <a:pPr eaLnBrk="1" hangingPunct="1">
              <a:lnSpc>
                <a:spcPct val="110000"/>
              </a:lnSpc>
            </a:pPr>
            <a:endParaRPr lang="en-GB" altLang="ja-JP" sz="2800" dirty="0" smtClean="0">
              <a:ea typeface="ＭＳ Ｐゴシック" pitchFamily="34" charset="-128"/>
            </a:endParaRPr>
          </a:p>
          <a:p>
            <a:pPr eaLnBrk="1" hangingPunct="1">
              <a:lnSpc>
                <a:spcPct val="110000"/>
              </a:lnSpc>
            </a:pPr>
            <a:endParaRPr lang="en-GB" altLang="ja-JP" sz="1400" b="1" i="1" u="sng" dirty="0" smtClean="0">
              <a:ea typeface="ＭＳ Ｐゴシック" pitchFamily="34" charset="-128"/>
            </a:endParaRPr>
          </a:p>
          <a:p>
            <a:pPr eaLnBrk="1" hangingPunct="1">
              <a:lnSpc>
                <a:spcPct val="110000"/>
              </a:lnSpc>
            </a:pPr>
            <a:r>
              <a:rPr lang="en-GB" altLang="ja-JP" sz="2800" b="1" u="sng" dirty="0" smtClean="0">
                <a:ea typeface="ＭＳ Ｐゴシック" pitchFamily="34" charset="-128"/>
              </a:rPr>
              <a:t>ICP 5:</a:t>
            </a:r>
            <a:r>
              <a:rPr lang="en-GB" altLang="ja-JP" sz="2800" dirty="0" smtClean="0">
                <a:ea typeface="ＭＳ Ｐゴシック" pitchFamily="34" charset="-128"/>
              </a:rPr>
              <a:t> Suitability of Persons</a:t>
            </a:r>
          </a:p>
          <a:p>
            <a:pPr eaLnBrk="1" hangingPunct="1">
              <a:lnSpc>
                <a:spcPct val="110000"/>
              </a:lnSpc>
            </a:pPr>
            <a:endParaRPr lang="en-GB" altLang="ja-JP" sz="1400" i="1" dirty="0" smtClean="0">
              <a:ea typeface="ＭＳ Ｐゴシック" pitchFamily="34" charset="-128"/>
            </a:endParaRPr>
          </a:p>
          <a:p>
            <a:pPr eaLnBrk="1" hangingPunct="1">
              <a:lnSpc>
                <a:spcPct val="110000"/>
              </a:lnSpc>
            </a:pPr>
            <a:r>
              <a:rPr lang="en-GB" altLang="ja-JP" sz="2800" b="1" u="sng" dirty="0" smtClean="0">
                <a:ea typeface="ＭＳ Ｐゴシック" pitchFamily="34" charset="-128"/>
              </a:rPr>
              <a:t>ICP 8:</a:t>
            </a:r>
            <a:r>
              <a:rPr lang="en-GB" altLang="ja-JP" sz="2800" dirty="0" smtClean="0">
                <a:ea typeface="ＭＳ Ｐゴシック" pitchFamily="34" charset="-128"/>
              </a:rPr>
              <a:t> Risk Management and Internal Controls</a:t>
            </a:r>
          </a:p>
        </p:txBody>
      </p:sp>
      <p:sp>
        <p:nvSpPr>
          <p:cNvPr id="2" name="Tijdelijke aanduiding voor voettekst 1"/>
          <p:cNvSpPr>
            <a:spLocks noGrp="1"/>
          </p:cNvSpPr>
          <p:nvPr>
            <p:ph type="ftr" sz="quarter" idx="11"/>
          </p:nvPr>
        </p:nvSpPr>
        <p:spPr/>
        <p:txBody>
          <a:bodyPr/>
          <a:lstStyle/>
          <a:p>
            <a:r>
              <a:rPr lang="nl-NL" smtClean="0"/>
              <a:t>Annick Teubner - Assal  Nov 2014 - Corporate Governance</a:t>
            </a:r>
            <a:endParaRPr lang="nl-NL"/>
          </a:p>
        </p:txBody>
      </p:sp>
      <p:sp>
        <p:nvSpPr>
          <p:cNvPr id="3" name="Tijdelijke aanduiding voor dianummer 2"/>
          <p:cNvSpPr>
            <a:spLocks noGrp="1"/>
          </p:cNvSpPr>
          <p:nvPr>
            <p:ph type="sldNum" sz="quarter" idx="12"/>
          </p:nvPr>
        </p:nvSpPr>
        <p:spPr/>
        <p:txBody>
          <a:bodyPr/>
          <a:lstStyle/>
          <a:p>
            <a:fld id="{73EE6724-4521-4EF8-974D-BA1C7F9CD007}" type="slidenum">
              <a:rPr lang="nl-NL" smtClean="0"/>
              <a:pPr/>
              <a:t>7</a:t>
            </a:fld>
            <a:endParaRPr lang="nl-NL"/>
          </a:p>
        </p:txBody>
      </p:sp>
    </p:spTree>
    <p:extLst>
      <p:ext uri="{BB962C8B-B14F-4D97-AF65-F5344CB8AC3E}">
        <p14:creationId xmlns:p14="http://schemas.microsoft.com/office/powerpoint/2010/main" val="56483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Revision ICPs</a:t>
            </a:r>
            <a:endParaRPr lang="en-GB" dirty="0"/>
          </a:p>
        </p:txBody>
      </p:sp>
      <p:sp>
        <p:nvSpPr>
          <p:cNvPr id="3" name="Content Placeholder 2"/>
          <p:cNvSpPr>
            <a:spLocks noGrp="1"/>
          </p:cNvSpPr>
          <p:nvPr>
            <p:ph idx="1"/>
          </p:nvPr>
        </p:nvSpPr>
        <p:spPr>
          <a:xfrm>
            <a:off x="259574" y="1888410"/>
            <a:ext cx="8361575" cy="3853484"/>
          </a:xfrm>
        </p:spPr>
        <p:txBody>
          <a:bodyPr/>
          <a:lstStyle/>
          <a:p>
            <a:pPr lvl="0">
              <a:lnSpc>
                <a:spcPct val="100000"/>
              </a:lnSpc>
            </a:pPr>
            <a:r>
              <a:rPr lang="en-US" sz="2400" dirty="0" smtClean="0"/>
              <a:t>Revision governance ICPs in 2015</a:t>
            </a:r>
          </a:p>
          <a:p>
            <a:pPr lvl="0">
              <a:lnSpc>
                <a:spcPct val="100000"/>
              </a:lnSpc>
              <a:buFont typeface="Arial" panose="020B0604020202020204" pitchFamily="34" charset="0"/>
              <a:buChar char="•"/>
            </a:pPr>
            <a:r>
              <a:rPr lang="en-US" sz="2000" i="1" smtClean="0"/>
              <a:t>SAPR</a:t>
            </a:r>
            <a:r>
              <a:rPr lang="en-US" sz="2000" i="1" dirty="0" smtClean="0"/>
              <a:t>; </a:t>
            </a:r>
          </a:p>
          <a:p>
            <a:pPr lvl="0">
              <a:lnSpc>
                <a:spcPct val="100000"/>
              </a:lnSpc>
              <a:buFont typeface="Arial" panose="020B0604020202020204" pitchFamily="34" charset="0"/>
              <a:buChar char="•"/>
            </a:pPr>
            <a:r>
              <a:rPr lang="en-US" sz="2000" i="1" dirty="0" smtClean="0"/>
              <a:t>revised Governance principles OECD </a:t>
            </a:r>
          </a:p>
          <a:p>
            <a:pPr lvl="0">
              <a:lnSpc>
                <a:spcPct val="100000"/>
              </a:lnSpc>
              <a:buFont typeface="Arial" panose="020B0604020202020204" pitchFamily="34" charset="0"/>
              <a:buChar char="•"/>
            </a:pPr>
            <a:r>
              <a:rPr lang="en-US" sz="2000" i="1" dirty="0"/>
              <a:t>revised Governance principles </a:t>
            </a:r>
            <a:r>
              <a:rPr lang="en-US" sz="2000" i="1" dirty="0" smtClean="0"/>
              <a:t>BCBS</a:t>
            </a:r>
          </a:p>
          <a:p>
            <a:pPr lvl="0">
              <a:lnSpc>
                <a:spcPct val="100000"/>
              </a:lnSpc>
              <a:buFont typeface="Arial" panose="020B0604020202020204" pitchFamily="34" charset="0"/>
              <a:buChar char="•"/>
            </a:pPr>
            <a:r>
              <a:rPr lang="en-US" sz="2000" i="1" dirty="0" smtClean="0"/>
              <a:t>IMF </a:t>
            </a:r>
            <a:r>
              <a:rPr lang="nl-NL" sz="2000" i="1" dirty="0"/>
              <a:t>Global Financial </a:t>
            </a:r>
            <a:r>
              <a:rPr lang="nl-NL" sz="2000" i="1" dirty="0" err="1"/>
              <a:t>Stability</a:t>
            </a:r>
            <a:r>
              <a:rPr lang="nl-NL" sz="2000" i="1" dirty="0"/>
              <a:t> </a:t>
            </a:r>
            <a:r>
              <a:rPr lang="en-US" sz="2000" i="1" dirty="0" smtClean="0"/>
              <a:t>Report </a:t>
            </a:r>
          </a:p>
          <a:p>
            <a:pPr lvl="0">
              <a:lnSpc>
                <a:spcPct val="100000"/>
              </a:lnSpc>
            </a:pPr>
            <a:endParaRPr lang="en-US" sz="2000" i="1" dirty="0"/>
          </a:p>
          <a:p>
            <a:pPr lvl="0">
              <a:lnSpc>
                <a:spcPct val="100000"/>
              </a:lnSpc>
            </a:pPr>
            <a:r>
              <a:rPr lang="en-US" sz="2400" dirty="0" smtClean="0"/>
              <a:t>Hot topics:</a:t>
            </a:r>
          </a:p>
          <a:p>
            <a:pPr lvl="0">
              <a:lnSpc>
                <a:spcPct val="100000"/>
              </a:lnSpc>
              <a:buFont typeface="+mj-lt"/>
              <a:buAutoNum type="arabicPeriod"/>
            </a:pPr>
            <a:r>
              <a:rPr lang="en-US" sz="2000" i="1" dirty="0" smtClean="0"/>
              <a:t>Board responsibilities </a:t>
            </a:r>
          </a:p>
          <a:p>
            <a:pPr lvl="0">
              <a:lnSpc>
                <a:spcPct val="100000"/>
              </a:lnSpc>
              <a:buFont typeface="+mj-lt"/>
              <a:buAutoNum type="arabicPeriod"/>
            </a:pPr>
            <a:r>
              <a:rPr lang="en-US" sz="2000" i="1" dirty="0" smtClean="0"/>
              <a:t>Effectiveness - </a:t>
            </a:r>
            <a:r>
              <a:rPr lang="en-US" sz="2000" i="1" dirty="0" err="1" smtClean="0"/>
              <a:t>behavioural</a:t>
            </a:r>
            <a:r>
              <a:rPr lang="en-US" sz="2000" i="1" dirty="0" smtClean="0"/>
              <a:t> factors: </a:t>
            </a:r>
            <a:br>
              <a:rPr lang="en-US" sz="2000" i="1" dirty="0" smtClean="0"/>
            </a:br>
            <a:r>
              <a:rPr lang="en-US" sz="2000" i="1" dirty="0" smtClean="0"/>
              <a:t>independence, time commitment,</a:t>
            </a:r>
            <a:r>
              <a:rPr lang="en-US" sz="2000" i="1" dirty="0"/>
              <a:t> </a:t>
            </a:r>
            <a:r>
              <a:rPr lang="en-US" sz="2000" i="1" dirty="0" smtClean="0"/>
              <a:t>suitability, culture</a:t>
            </a:r>
          </a:p>
          <a:p>
            <a:pPr lvl="0">
              <a:lnSpc>
                <a:spcPct val="100000"/>
              </a:lnSpc>
              <a:buFont typeface="+mj-lt"/>
              <a:buAutoNum type="arabicPeriod"/>
            </a:pPr>
            <a:r>
              <a:rPr lang="en-US" sz="2000" i="1" dirty="0" smtClean="0"/>
              <a:t>Supervisory review</a:t>
            </a:r>
          </a:p>
          <a:p>
            <a:pPr marL="342900" lvl="0" indent="-342900">
              <a:lnSpc>
                <a:spcPct val="100000"/>
              </a:lnSpc>
              <a:buFont typeface="Arial" panose="020B0604020202020204" pitchFamily="34" charset="0"/>
              <a:buChar char="•"/>
            </a:pPr>
            <a:endParaRPr lang="en-US" sz="2000" i="1" dirty="0" smtClean="0"/>
          </a:p>
          <a:p>
            <a:pPr lvl="0">
              <a:lnSpc>
                <a:spcPct val="100000"/>
              </a:lnSpc>
            </a:pPr>
            <a:endParaRPr lang="en-US" sz="2000" i="1" dirty="0" smtClean="0"/>
          </a:p>
        </p:txBody>
      </p:sp>
      <p:sp>
        <p:nvSpPr>
          <p:cNvPr id="4" name="Tijdelijke aanduiding voor voettekst 3"/>
          <p:cNvSpPr>
            <a:spLocks noGrp="1"/>
          </p:cNvSpPr>
          <p:nvPr>
            <p:ph type="ftr" sz="quarter" idx="11"/>
          </p:nvPr>
        </p:nvSpPr>
        <p:spPr/>
        <p:txBody>
          <a:bodyPr/>
          <a:lstStyle/>
          <a:p>
            <a:r>
              <a:rPr lang="nl-NL" smtClean="0"/>
              <a:t>Annick Teubner - Assal  Nov 2014 - Corporate Governance</a:t>
            </a:r>
            <a:endParaRPr lang="nl-NL"/>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pPr/>
              <a:t>8</a:t>
            </a:fld>
            <a:endParaRPr lang="nl-NL"/>
          </a:p>
        </p:txBody>
      </p:sp>
    </p:spTree>
    <p:extLst>
      <p:ext uri="{BB962C8B-B14F-4D97-AF65-F5344CB8AC3E}">
        <p14:creationId xmlns:p14="http://schemas.microsoft.com/office/powerpoint/2010/main" val="1930309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altLang="ja-JP" dirty="0" smtClean="0">
                <a:effectLst/>
                <a:ea typeface="ＭＳ Ｐゴシック" pitchFamily="34" charset="-128"/>
              </a:rPr>
              <a:t>ICP 7 Responsibilitie</a:t>
            </a:r>
            <a:r>
              <a:rPr lang="en-US" altLang="ja-JP" dirty="0" smtClean="0">
                <a:ea typeface="ＭＳ Ｐゴシック" pitchFamily="34" charset="-128"/>
              </a:rPr>
              <a:t>s of the Board and senior management</a:t>
            </a:r>
            <a:r>
              <a:rPr lang="en-US" altLang="ja-JP" dirty="0" smtClean="0">
                <a:effectLst/>
                <a:ea typeface="ＭＳ Ｐゴシック" pitchFamily="34" charset="-128"/>
              </a:rPr>
              <a:t/>
            </a:r>
            <a:br>
              <a:rPr lang="en-US" altLang="ja-JP" dirty="0" smtClean="0">
                <a:effectLst/>
                <a:ea typeface="ＭＳ Ｐゴシック" pitchFamily="34" charset="-128"/>
              </a:rPr>
            </a:br>
            <a:endParaRPr lang="en-GB" dirty="0" smtClean="0">
              <a:effectLst/>
            </a:endParaRPr>
          </a:p>
        </p:txBody>
      </p:sp>
      <p:sp>
        <p:nvSpPr>
          <p:cNvPr id="45059" name="Rectangle 3"/>
          <p:cNvSpPr>
            <a:spLocks noGrp="1" noChangeArrowheads="1"/>
          </p:cNvSpPr>
          <p:nvPr>
            <p:ph idx="1"/>
          </p:nvPr>
        </p:nvSpPr>
        <p:spPr bwMode="auto">
          <a:xfrm>
            <a:off x="280686" y="2985247"/>
            <a:ext cx="8361575" cy="276184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nSpc>
                <a:spcPct val="100000"/>
              </a:lnSpc>
            </a:pPr>
            <a:r>
              <a:rPr lang="en-US" altLang="ja-JP" sz="2000" dirty="0" smtClean="0">
                <a:ea typeface="ＭＳ Ｐゴシック" pitchFamily="34" charset="-128"/>
              </a:rPr>
              <a:t>7.1 </a:t>
            </a:r>
            <a:r>
              <a:rPr lang="en-US" altLang="ja-JP" sz="2000" dirty="0" smtClean="0">
                <a:solidFill>
                  <a:schemeClr val="tx1"/>
                </a:solidFill>
                <a:ea typeface="ＭＳ Ｐゴシック" pitchFamily="34" charset="-128"/>
              </a:rPr>
              <a:t>Setting objectives and strategies of the insurer  </a:t>
            </a:r>
            <a:r>
              <a:rPr lang="en-US" altLang="ja-JP" sz="2000" dirty="0" smtClean="0">
                <a:solidFill>
                  <a:srgbClr val="0070C0"/>
                </a:solidFill>
              </a:rPr>
              <a:t>7.2</a:t>
            </a:r>
            <a:r>
              <a:rPr lang="en-US" altLang="ja-JP" sz="2000" dirty="0" smtClean="0"/>
              <a:t> </a:t>
            </a:r>
            <a:r>
              <a:rPr lang="en-US" altLang="ja-JP" sz="2000" dirty="0" smtClean="0">
                <a:solidFill>
                  <a:srgbClr val="0070C0"/>
                </a:solidFill>
              </a:rPr>
              <a:t>Allocation of oversight and management responsibilities </a:t>
            </a:r>
          </a:p>
          <a:p>
            <a:pPr>
              <a:lnSpc>
                <a:spcPct val="100000"/>
              </a:lnSpc>
            </a:pPr>
            <a:r>
              <a:rPr lang="en-US" altLang="ja-JP" sz="2000" dirty="0" smtClean="0"/>
              <a:t>7.5 Risk </a:t>
            </a:r>
            <a:r>
              <a:rPr lang="en-US" altLang="ja-JP" sz="2000" dirty="0" smtClean="0">
                <a:solidFill>
                  <a:schemeClr val="tx1"/>
                </a:solidFill>
              </a:rPr>
              <a:t>management &amp; internal control systems &amp; functions </a:t>
            </a:r>
          </a:p>
          <a:p>
            <a:pPr>
              <a:lnSpc>
                <a:spcPct val="100000"/>
              </a:lnSpc>
            </a:pPr>
            <a:r>
              <a:rPr lang="en-US" altLang="ja-JP" sz="2000" dirty="0" smtClean="0">
                <a:solidFill>
                  <a:srgbClr val="0070C0"/>
                </a:solidFill>
              </a:rPr>
              <a:t>7.6 Remuneration policy and practices</a:t>
            </a:r>
            <a:r>
              <a:rPr lang="en-US" altLang="ja-JP" sz="2000" dirty="0" smtClean="0">
                <a:solidFill>
                  <a:schemeClr val="tx1"/>
                </a:solidFill>
              </a:rPr>
              <a:t> </a:t>
            </a:r>
          </a:p>
          <a:p>
            <a:pPr>
              <a:lnSpc>
                <a:spcPct val="100000"/>
              </a:lnSpc>
            </a:pPr>
            <a:r>
              <a:rPr lang="en-US" altLang="ja-JP" sz="2000" dirty="0" smtClean="0"/>
              <a:t>7.7 Reliable and transparent financial reporting</a:t>
            </a:r>
            <a:endParaRPr lang="en-US" altLang="ja-JP" sz="2000" dirty="0" smtClean="0">
              <a:solidFill>
                <a:schemeClr val="tx1"/>
              </a:solidFill>
            </a:endParaRPr>
          </a:p>
          <a:p>
            <a:pPr>
              <a:lnSpc>
                <a:spcPct val="100000"/>
              </a:lnSpc>
            </a:pPr>
            <a:r>
              <a:rPr lang="en-US" altLang="ja-JP" sz="2000" dirty="0" smtClean="0"/>
              <a:t>7.8 Transparency </a:t>
            </a:r>
            <a:r>
              <a:rPr lang="en-US" altLang="ja-JP" sz="2000" dirty="0" smtClean="0">
                <a:solidFill>
                  <a:schemeClr val="tx1"/>
                </a:solidFill>
              </a:rPr>
              <a:t>&amp; communications</a:t>
            </a:r>
          </a:p>
          <a:p>
            <a:pPr>
              <a:lnSpc>
                <a:spcPct val="100000"/>
              </a:lnSpc>
            </a:pPr>
            <a:r>
              <a:rPr lang="en-US" altLang="ja-JP" sz="2000" dirty="0" smtClean="0"/>
              <a:t>7.9 Duties </a:t>
            </a:r>
            <a:r>
              <a:rPr lang="en-US" altLang="ja-JP" sz="2000" dirty="0" smtClean="0">
                <a:solidFill>
                  <a:schemeClr val="tx1"/>
                </a:solidFill>
              </a:rPr>
              <a:t>of senior management</a:t>
            </a:r>
            <a:r>
              <a:rPr lang="en-US" altLang="ja-JP" sz="2400" dirty="0" smtClean="0">
                <a:solidFill>
                  <a:schemeClr val="tx1"/>
                </a:solidFill>
              </a:rPr>
              <a:t> </a:t>
            </a:r>
          </a:p>
          <a:p>
            <a:pPr lvl="1">
              <a:buNone/>
            </a:pPr>
            <a:endParaRPr lang="en-US" altLang="ja-JP" sz="2000" dirty="0" smtClean="0">
              <a:solidFill>
                <a:schemeClr val="tx1"/>
              </a:solidFill>
            </a:endParaRPr>
          </a:p>
          <a:p>
            <a:endParaRPr lang="en-GB" sz="2400" dirty="0" smtClean="0"/>
          </a:p>
        </p:txBody>
      </p:sp>
      <p:sp>
        <p:nvSpPr>
          <p:cNvPr id="2" name="Tijdelijke aanduiding voor voettekst 1"/>
          <p:cNvSpPr>
            <a:spLocks noGrp="1"/>
          </p:cNvSpPr>
          <p:nvPr>
            <p:ph type="ftr" sz="quarter" idx="11"/>
          </p:nvPr>
        </p:nvSpPr>
        <p:spPr/>
        <p:txBody>
          <a:bodyPr/>
          <a:lstStyle/>
          <a:p>
            <a:r>
              <a:rPr lang="nl-NL" smtClean="0"/>
              <a:t>Annick Teubner - Assal  Nov 2014 - Corporate Governance</a:t>
            </a:r>
            <a:endParaRPr lang="nl-NL"/>
          </a:p>
        </p:txBody>
      </p:sp>
      <p:sp>
        <p:nvSpPr>
          <p:cNvPr id="3" name="Tijdelijke aanduiding voor dianummer 2"/>
          <p:cNvSpPr>
            <a:spLocks noGrp="1"/>
          </p:cNvSpPr>
          <p:nvPr>
            <p:ph type="sldNum" sz="quarter" idx="12"/>
          </p:nvPr>
        </p:nvSpPr>
        <p:spPr/>
        <p:txBody>
          <a:bodyPr/>
          <a:lstStyle/>
          <a:p>
            <a:fld id="{73EE6724-4521-4EF8-974D-BA1C7F9CD007}" type="slidenum">
              <a:rPr lang="nl-NL" smtClean="0"/>
              <a:pPr/>
              <a:t>9</a:t>
            </a:fld>
            <a:endParaRPr lang="nl-NL"/>
          </a:p>
        </p:txBody>
      </p:sp>
    </p:spTree>
    <p:extLst>
      <p:ext uri="{BB962C8B-B14F-4D97-AF65-F5344CB8AC3E}">
        <p14:creationId xmlns:p14="http://schemas.microsoft.com/office/powerpoint/2010/main" val="328924740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NB Huisstijl Lichte Achtergrond 4x3">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1.0.5.potx" id="{B270FB89-5B9F-428A-BCB9-6C207FB2C8FE}" vid="{AFFF9D4B-64E8-4DB5-B4AD-056B69DF52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DNB Huisstijl Lichte Achtergrond 4x3</Template>
  <TotalTime>2696</TotalTime>
  <Words>2234</Words>
  <Application>Microsoft Office PowerPoint</Application>
  <PresentationFormat>Presentación en pantalla (4:3)</PresentationFormat>
  <Paragraphs>369</Paragraphs>
  <Slides>37</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37</vt:i4>
      </vt:variant>
    </vt:vector>
  </HeadingPairs>
  <TitlesOfParts>
    <vt:vector size="46" baseType="lpstr">
      <vt:lpstr>Batang</vt:lpstr>
      <vt:lpstr>ＭＳ Ｐゴシック</vt:lpstr>
      <vt:lpstr>Arial</vt:lpstr>
      <vt:lpstr>Berlin Sans FB</vt:lpstr>
      <vt:lpstr>Calibri</vt:lpstr>
      <vt:lpstr>Times New Roman</vt:lpstr>
      <vt:lpstr>Verdana</vt:lpstr>
      <vt:lpstr>Wingdings</vt:lpstr>
      <vt:lpstr>DNB Huisstijl Lichte Achtergrond 4x3</vt:lpstr>
      <vt:lpstr>Corporate Governance of the Insurance companies</vt:lpstr>
      <vt:lpstr>Agenda</vt:lpstr>
      <vt:lpstr>IAIS Framework for Insurance Supervision</vt:lpstr>
      <vt:lpstr>Insurance Core Principles (ICPs)</vt:lpstr>
      <vt:lpstr>Why Corporate Governance matters </vt:lpstr>
      <vt:lpstr>CG foundation of insurers business</vt:lpstr>
      <vt:lpstr>Relevant Insurance Core Principles</vt:lpstr>
      <vt:lpstr>Revision ICPs</vt:lpstr>
      <vt:lpstr>ICP 7 Responsibilities of the Board and senior management </vt:lpstr>
      <vt:lpstr>7.2 Allocation of responsibilities and oversight</vt:lpstr>
      <vt:lpstr>Effectiveness of Governance framework</vt:lpstr>
      <vt:lpstr>Remuneration </vt:lpstr>
      <vt:lpstr>ICP 7 Board composition and structure </vt:lpstr>
      <vt:lpstr>ICP 5 Suitability of Persons</vt:lpstr>
      <vt:lpstr>Corporate Culture</vt:lpstr>
      <vt:lpstr>Culture: indicators</vt:lpstr>
      <vt:lpstr>Supervisory review</vt:lpstr>
      <vt:lpstr>Supervisory review effectiveness</vt:lpstr>
      <vt:lpstr>Supervisory review suitability: DNB practice</vt:lpstr>
      <vt:lpstr>Suitability: DNB Competences Matrix </vt:lpstr>
      <vt:lpstr>Evaluation of culture: DNB practice</vt:lpstr>
      <vt:lpstr>Governance 2.0: effectiveness and pro-active supervision  </vt:lpstr>
      <vt:lpstr>Thank you for listening and for contributing.  Any questions?  </vt:lpstr>
      <vt:lpstr>Annex  IAIS Governance Working Group</vt:lpstr>
      <vt:lpstr>IAIS Governance Working Group</vt:lpstr>
      <vt:lpstr>Annex ICP 7 Standards</vt:lpstr>
      <vt:lpstr>ICP 7 Overview of Standards </vt:lpstr>
      <vt:lpstr>ICP 7 Standards</vt:lpstr>
      <vt:lpstr>ICP 7 Standards</vt:lpstr>
      <vt:lpstr>ICP 7 Standards</vt:lpstr>
      <vt:lpstr>ICP 7 Standards</vt:lpstr>
      <vt:lpstr>ICP 7 Standards</vt:lpstr>
      <vt:lpstr>ICP 7 Standards</vt:lpstr>
      <vt:lpstr>ICP 7 Standards</vt:lpstr>
      <vt:lpstr>ICP 7 Standards</vt:lpstr>
      <vt:lpstr>ICP 7 Standards</vt:lpstr>
      <vt:lpstr>ICP 7 Standards</vt:lpstr>
    </vt:vector>
  </TitlesOfParts>
  <Company>De Nederlandsche Bank N.V.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Teubner, mw. A.M.M.</dc:creator>
  <cp:lastModifiedBy>Lucy Medina</cp:lastModifiedBy>
  <cp:revision>175</cp:revision>
  <cp:lastPrinted>2014-11-17T23:21:01Z</cp:lastPrinted>
  <dcterms:created xsi:type="dcterms:W3CDTF">2014-09-17T09:19:11Z</dcterms:created>
  <dcterms:modified xsi:type="dcterms:W3CDTF">2014-11-17T23:21:52Z</dcterms:modified>
</cp:coreProperties>
</file>