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3" r:id="rId2"/>
    <p:sldId id="319" r:id="rId3"/>
    <p:sldId id="320" r:id="rId4"/>
    <p:sldId id="322" r:id="rId5"/>
    <p:sldId id="323" r:id="rId6"/>
    <p:sldId id="321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1" r:id="rId15"/>
    <p:sldId id="344" r:id="rId16"/>
    <p:sldId id="348" r:id="rId17"/>
    <p:sldId id="349" r:id="rId18"/>
    <p:sldId id="350" r:id="rId19"/>
    <p:sldId id="351" r:id="rId20"/>
    <p:sldId id="345" r:id="rId21"/>
    <p:sldId id="346" r:id="rId22"/>
    <p:sldId id="347" r:id="rId23"/>
    <p:sldId id="326" r:id="rId24"/>
    <p:sldId id="327" r:id="rId25"/>
    <p:sldId id="331" r:id="rId26"/>
    <p:sldId id="33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66"/>
    <a:srgbClr val="000099"/>
    <a:srgbClr val="003399"/>
    <a:srgbClr val="0099CC"/>
    <a:srgbClr val="195B79"/>
    <a:srgbClr val="33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4" autoAdjust="0"/>
    <p:restoredTop sz="94660"/>
  </p:normalViewPr>
  <p:slideViewPr>
    <p:cSldViewPr>
      <p:cViewPr>
        <p:scale>
          <a:sx n="70" d="100"/>
          <a:sy n="70" d="100"/>
        </p:scale>
        <p:origin x="-281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5F73A-B0BE-445F-A4A2-46D7614EA547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5C86F-CDB9-460C-8AA5-0B23685832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90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CL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17B61D-022E-43EB-8422-8FD3BD438EE0}" type="slidenum">
              <a:rPr lang="es-ES" altLang="es-CL" smtClean="0"/>
              <a:pPr eaLnBrk="1" hangingPunct="1">
                <a:spcBef>
                  <a:spcPct val="0"/>
                </a:spcBef>
              </a:pPr>
              <a:t>1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830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215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E894F-745F-4B5D-A25A-1844B6BD7163}" type="slidenum">
              <a:rPr lang="es-CL" smtClean="0">
                <a:solidFill>
                  <a:prstClr val="black"/>
                </a:solidFill>
              </a:rPr>
              <a:pPr/>
              <a:t>12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34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3727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E894F-745F-4B5D-A25A-1844B6BD7163}" type="slidenum">
              <a:rPr lang="es-CL" smtClean="0"/>
              <a:t>14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61242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718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E894F-745F-4B5D-A25A-1844B6BD7163}" type="slidenum">
              <a:rPr lang="es-CL" smtClean="0"/>
              <a:t>20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2802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143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6092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CL" altLang="es-CL" b="1" smtClean="0"/>
              <a:t>Se aborda en PPt del Ministro</a:t>
            </a:r>
            <a:endParaRPr lang="es-CL" altLang="es-CL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DFA2E1-6E07-49B9-8318-40AACB595EF4}" type="slidenum">
              <a:rPr lang="es-ES" altLang="es-CL" smtClean="0"/>
              <a:pPr eaLnBrk="1" hangingPunct="1">
                <a:spcBef>
                  <a:spcPct val="0"/>
                </a:spcBef>
              </a:pPr>
              <a:t>23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CL" b="1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075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9300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2525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44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486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2ECA01-7C21-4580-AE26-E8E774654D6C}" type="slidenum">
              <a:rPr lang="es-ES" altLang="es-CL" smtClean="0"/>
              <a:pPr eaLnBrk="1" hangingPunct="1">
                <a:spcBef>
                  <a:spcPct val="0"/>
                </a:spcBef>
              </a:pPr>
              <a:t>3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dirty="0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DA2479-98CC-463B-8EDD-423DF27FBEAD}" type="slidenum">
              <a:rPr lang="es-ES" altLang="es-CL" smtClean="0"/>
              <a:pPr eaLnBrk="1" hangingPunct="1">
                <a:spcBef>
                  <a:spcPct val="0"/>
                </a:spcBef>
              </a:pPr>
              <a:t>4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9CC510-9CFA-44B1-913D-3817FD13FCF4}" type="slidenum">
              <a:rPr lang="es-ES" altLang="es-CL" smtClean="0"/>
              <a:pPr eaLnBrk="1" hangingPunct="1">
                <a:spcBef>
                  <a:spcPct val="0"/>
                </a:spcBef>
              </a:pPr>
              <a:t>5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DCAE43-CFE8-40E0-AF65-63AA23585D26}" type="slidenum">
              <a:rPr lang="es-ES" altLang="es-CL" smtClean="0"/>
              <a:pPr eaLnBrk="1" hangingPunct="1">
                <a:spcBef>
                  <a:spcPct val="0"/>
                </a:spcBef>
              </a:pPr>
              <a:t>6</a:t>
            </a:fld>
            <a:endParaRPr lang="es-ES" altLang="es-C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6415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4375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9A3E9-FC59-434E-9A64-A90102DF06A1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06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8897-D242-4B30-A1A5-C119679607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27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1969C-8AE1-4948-B8EC-4F76957593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41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9AA0-20FE-4443-B3A9-09790095D673}" type="datetimeFigureOut">
              <a:rPr lang="es-CL" smtClean="0"/>
              <a:t>10-10-2014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7200800" y="5621178"/>
            <a:ext cx="19797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000" b="1" dirty="0">
                <a:latin typeface="Century Gothic" panose="020B0502020202020204" pitchFamily="34" charset="0"/>
              </a:rPr>
              <a:t>Julio 2014</a:t>
            </a:r>
          </a:p>
        </p:txBody>
      </p:sp>
      <p:sp>
        <p:nvSpPr>
          <p:cNvPr id="3077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076126" y="1552129"/>
            <a:ext cx="7104386" cy="2020887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s-ES" sz="3200" b="1" dirty="0" smtClean="0">
                <a:latin typeface="Century Gothic" panose="020B0502020202020204" pitchFamily="34" charset="0"/>
              </a:rPr>
              <a:t>SISTEMA DE SUPERVISION BASADO EN RIESGOS PARA LAS COMPAÑIAS DE SEGUROS CHILENAS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2553843" y="2679706"/>
            <a:ext cx="377985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s-MX" altLang="es-CL" sz="1800">
              <a:solidFill>
                <a:schemeClr val="accent2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732240" y="63093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Adriana Ardiles 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0571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2800" dirty="0" smtClean="0">
                <a:solidFill>
                  <a:srgbClr val="002060"/>
                </a:solidFill>
              </a:rPr>
              <a:t>La metodología separa la compañía en actividades significativas, porque éstas </a:t>
            </a:r>
            <a:r>
              <a:rPr lang="es-ES_tradnl" sz="2800" dirty="0">
                <a:solidFill>
                  <a:srgbClr val="002060"/>
                </a:solidFill>
              </a:rPr>
              <a:t>tienen riesgos </a:t>
            </a:r>
            <a:r>
              <a:rPr lang="es-ES_tradnl" sz="2800" dirty="0" smtClean="0">
                <a:solidFill>
                  <a:srgbClr val="002060"/>
                </a:solidFill>
              </a:rPr>
              <a:t>diferentes y porque de ese modo se </a:t>
            </a:r>
            <a:r>
              <a:rPr lang="es-ES_tradnl" sz="2800" dirty="0">
                <a:solidFill>
                  <a:srgbClr val="002060"/>
                </a:solidFill>
              </a:rPr>
              <a:t>facilita el </a:t>
            </a:r>
            <a:r>
              <a:rPr lang="es-ES_tradnl" sz="2800" dirty="0" smtClean="0">
                <a:solidFill>
                  <a:srgbClr val="002060"/>
                </a:solidFill>
              </a:rPr>
              <a:t>análisis.</a:t>
            </a:r>
          </a:p>
          <a:p>
            <a:pPr marL="114300" indent="0" algn="just">
              <a:buNone/>
            </a:pPr>
            <a:endParaRPr lang="es-ES_tradnl" sz="2800" dirty="0">
              <a:solidFill>
                <a:srgbClr val="002060"/>
              </a:solidFill>
            </a:endParaRPr>
          </a:p>
          <a:p>
            <a:pPr algn="just"/>
            <a:r>
              <a:rPr lang="es-ES_tradnl" sz="2800" dirty="0" smtClean="0">
                <a:solidFill>
                  <a:srgbClr val="002060"/>
                </a:solidFill>
              </a:rPr>
              <a:t>Se analizarán los riesgos de todas las actividades significativas que la compañía realiza, a fin de obtener una evaluación de la empresa como un todo.</a:t>
            </a:r>
          </a:p>
          <a:p>
            <a:pPr marL="0" indent="0" algn="just">
              <a:buNone/>
            </a:pP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10</a:t>
            </a:fld>
            <a:endParaRPr lang="es-C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63272" cy="720080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 smtClean="0">
                <a:solidFill>
                  <a:srgbClr val="002060"/>
                </a:solidFill>
              </a:rPr>
              <a:t>Riesgos </a:t>
            </a:r>
            <a:r>
              <a:rPr lang="es-CL" sz="3200" b="1" dirty="0">
                <a:solidFill>
                  <a:srgbClr val="002060"/>
                </a:solidFill>
              </a:rPr>
              <a:t>Inherentes</a:t>
            </a:r>
            <a:endParaRPr lang="es-CL" sz="3200" dirty="0">
              <a:solidFill>
                <a:srgbClr val="002060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840760" cy="441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s-CL" sz="3200" b="1" dirty="0" smtClean="0">
                <a:solidFill>
                  <a:srgbClr val="002060"/>
                </a:solidFill>
              </a:rPr>
              <a:t>Riesgos Inherentes</a:t>
            </a:r>
            <a:endParaRPr lang="es-CL" sz="32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080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800" dirty="0" smtClean="0">
                <a:solidFill>
                  <a:srgbClr val="002060"/>
                </a:solidFill>
              </a:rPr>
              <a:t>En </a:t>
            </a:r>
            <a:r>
              <a:rPr lang="es-ES_tradnl" sz="2800" dirty="0">
                <a:solidFill>
                  <a:srgbClr val="002060"/>
                </a:solidFill>
              </a:rPr>
              <a:t>la práctica los riesgos inherentes serán evaluados </a:t>
            </a:r>
            <a:r>
              <a:rPr lang="es-ES_tradnl" sz="2800" dirty="0" smtClean="0">
                <a:solidFill>
                  <a:srgbClr val="002060"/>
                </a:solidFill>
              </a:rPr>
              <a:t>de la siguiente forma:</a:t>
            </a:r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marL="114300" indent="0">
              <a:buNone/>
            </a:pPr>
            <a:endParaRPr lang="es-ES_tradnl" dirty="0"/>
          </a:p>
          <a:p>
            <a:pPr marL="411480" lvl="1" indent="0">
              <a:buNone/>
            </a:pPr>
            <a:endParaRPr lang="es-CL" dirty="0"/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683568" y="3381437"/>
            <a:ext cx="1728192" cy="864096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prstClr val="white"/>
                </a:solidFill>
              </a:rPr>
              <a:t>Evaluación Riesgo Inherente</a:t>
            </a:r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5" name="4 Más"/>
          <p:cNvSpPr/>
          <p:nvPr/>
        </p:nvSpPr>
        <p:spPr>
          <a:xfrm>
            <a:off x="5554960" y="3356992"/>
            <a:ext cx="457200" cy="457200"/>
          </a:xfrm>
          <a:prstGeom prst="mathPl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6" name="5 Menos"/>
          <p:cNvSpPr/>
          <p:nvPr/>
        </p:nvSpPr>
        <p:spPr>
          <a:xfrm>
            <a:off x="5554960" y="3789040"/>
            <a:ext cx="457200" cy="457200"/>
          </a:xfrm>
          <a:prstGeom prst="mathMinu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sp>
        <p:nvSpPr>
          <p:cNvPr id="8" name="7 Igual que"/>
          <p:cNvSpPr/>
          <p:nvPr/>
        </p:nvSpPr>
        <p:spPr>
          <a:xfrm>
            <a:off x="2606615" y="3490319"/>
            <a:ext cx="648072" cy="646332"/>
          </a:xfrm>
          <a:prstGeom prst="mathEqua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12" name="11 Redondear rectángulo de esquina diagonal"/>
          <p:cNvSpPr/>
          <p:nvPr/>
        </p:nvSpPr>
        <p:spPr>
          <a:xfrm>
            <a:off x="3419872" y="3356992"/>
            <a:ext cx="1728192" cy="864096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white"/>
                </a:solidFill>
              </a:rPr>
              <a:t>Evaluación Cuantitativa del Riesgo</a:t>
            </a:r>
          </a:p>
        </p:txBody>
      </p:sp>
      <p:sp>
        <p:nvSpPr>
          <p:cNvPr id="13" name="12 Redondear rectángulo de esquina diagonal"/>
          <p:cNvSpPr/>
          <p:nvPr/>
        </p:nvSpPr>
        <p:spPr>
          <a:xfrm>
            <a:off x="6300192" y="3356992"/>
            <a:ext cx="1944216" cy="864096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white"/>
                </a:solidFill>
              </a:rPr>
              <a:t>Opinión Fundada</a:t>
            </a:r>
          </a:p>
          <a:p>
            <a:pPr algn="ctr"/>
            <a:r>
              <a:rPr lang="es-CL" dirty="0">
                <a:solidFill>
                  <a:prstClr val="white"/>
                </a:solidFill>
              </a:rPr>
              <a:t>Unidad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12</a:t>
            </a:fld>
            <a:endParaRPr lang="es-CL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35280" cy="792088"/>
          </a:xfrm>
        </p:spPr>
        <p:txBody>
          <a:bodyPr>
            <a:normAutofit/>
          </a:bodyPr>
          <a:lstStyle/>
          <a:p>
            <a:pPr algn="ctr"/>
            <a:r>
              <a:rPr lang="es-CL" sz="3200" b="1" dirty="0" smtClean="0">
                <a:solidFill>
                  <a:srgbClr val="002060"/>
                </a:solidFill>
              </a:rPr>
              <a:t>Gestión </a:t>
            </a:r>
            <a:r>
              <a:rPr lang="es-CL" sz="3200" b="1" dirty="0">
                <a:solidFill>
                  <a:srgbClr val="002060"/>
                </a:solidFill>
              </a:rPr>
              <a:t>de </a:t>
            </a:r>
            <a:r>
              <a:rPr lang="es-CL" sz="3200" b="1" dirty="0" smtClean="0">
                <a:solidFill>
                  <a:srgbClr val="002060"/>
                </a:solidFill>
              </a:rPr>
              <a:t>Riesgos</a:t>
            </a:r>
            <a:endParaRPr lang="es-CL" sz="32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Se evalúan las funciones o instrumentos con los que cuenta la compañía para mitigar los riesgos a los que está expuesta.</a:t>
            </a:r>
          </a:p>
          <a:p>
            <a:pPr marL="0" indent="0" algn="just">
              <a:buNone/>
            </a:pPr>
            <a:endParaRPr lang="es-CL" sz="2800" dirty="0" smtClean="0">
              <a:solidFill>
                <a:srgbClr val="002060"/>
              </a:solidFill>
            </a:endParaRP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Para realizar este análisis se han separado en </a:t>
            </a:r>
            <a:r>
              <a:rPr lang="es-CL" sz="2800" b="1" dirty="0" smtClean="0">
                <a:solidFill>
                  <a:srgbClr val="002060"/>
                </a:solidFill>
              </a:rPr>
              <a:t>tres </a:t>
            </a:r>
            <a:r>
              <a:rPr lang="es-CL" sz="2800" dirty="0" smtClean="0">
                <a:solidFill>
                  <a:srgbClr val="002060"/>
                </a:solidFill>
              </a:rPr>
              <a:t>funciones teóricas. </a:t>
            </a:r>
          </a:p>
          <a:p>
            <a:pPr marL="0" indent="0" algn="just">
              <a:buNone/>
            </a:pPr>
            <a:endParaRPr lang="es-CL" sz="2800" dirty="0" smtClean="0">
              <a:solidFill>
                <a:srgbClr val="002060"/>
              </a:solidFill>
            </a:endParaRPr>
          </a:p>
          <a:p>
            <a:pPr algn="just"/>
            <a:r>
              <a:rPr lang="es-ES_tradnl" sz="2800" dirty="0">
                <a:solidFill>
                  <a:srgbClr val="002060"/>
                </a:solidFill>
              </a:rPr>
              <a:t>La gestión de riesgos será evaluada de acuerdo al principio de proporcionalidad, esto es,  de acuerdo al tamaño, a la naturaleza, complejidad y perfil de los negocios de la compañía.</a:t>
            </a:r>
            <a:endParaRPr lang="es-CL" sz="2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CL" dirty="0" smtClean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13</a:t>
            </a:fld>
            <a:endParaRPr lang="es-C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39"/>
            <a:ext cx="7620000" cy="576065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b="1" dirty="0" smtClean="0">
                <a:solidFill>
                  <a:srgbClr val="002060"/>
                </a:solidFill>
              </a:rPr>
              <a:t>Mitigación de Riesgos</a:t>
            </a:r>
            <a:endParaRPr lang="es-CL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264520"/>
              </p:ext>
            </p:extLst>
          </p:nvPr>
        </p:nvGraphicFramePr>
        <p:xfrm>
          <a:off x="467544" y="2063824"/>
          <a:ext cx="8496880" cy="290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240"/>
                <a:gridCol w="2928347"/>
                <a:gridCol w="2832293"/>
              </a:tblGrid>
              <a:tr h="547617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solidFill>
                            <a:schemeClr val="bg1"/>
                          </a:solidFill>
                        </a:rPr>
                        <a:t>Funciones de Dirección y</a:t>
                      </a:r>
                      <a:r>
                        <a:rPr lang="es-CL" sz="1600" baseline="0" dirty="0" smtClean="0">
                          <a:solidFill>
                            <a:schemeClr val="bg1"/>
                          </a:solidFill>
                        </a:rPr>
                        <a:t> S</a:t>
                      </a:r>
                      <a:r>
                        <a:rPr lang="es-CL" sz="1600" dirty="0" smtClean="0">
                          <a:solidFill>
                            <a:schemeClr val="bg1"/>
                          </a:solidFill>
                        </a:rPr>
                        <a:t>upervisión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solidFill>
                            <a:schemeClr val="bg1"/>
                          </a:solidFill>
                        </a:rPr>
                        <a:t>Funciones de Gestión del Negocio</a:t>
                      </a:r>
                      <a:endParaRPr lang="es-C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>
                          <a:solidFill>
                            <a:schemeClr val="bg1"/>
                          </a:solidFill>
                        </a:rPr>
                        <a:t>Funciones de Gestión de Riesgos</a:t>
                      </a:r>
                      <a:endParaRPr lang="es-CL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88219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Directorio y Alta</a:t>
                      </a:r>
                      <a:r>
                        <a:rPr lang="es-CL" sz="1400" baseline="0" dirty="0" smtClean="0"/>
                        <a:t> Administración</a:t>
                      </a:r>
                      <a:endParaRPr lang="es-CL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P</a:t>
                      </a:r>
                      <a:r>
                        <a:rPr lang="es-CL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rocedimientos del Negocio</a:t>
                      </a:r>
                      <a:endParaRPr lang="es-CL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Políticas de Gestión de Riesgos</a:t>
                      </a:r>
                    </a:p>
                  </a:txBody>
                  <a:tcPr/>
                </a:tc>
              </a:tr>
              <a:tr h="489973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Estrategia y Políticas Alto</a:t>
                      </a:r>
                      <a:r>
                        <a:rPr lang="es-CL" sz="1400" baseline="0" dirty="0" smtClean="0"/>
                        <a:t> Nivel</a:t>
                      </a:r>
                      <a:endParaRPr lang="es-CL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Procedimientos de Gestión de Riesgos</a:t>
                      </a:r>
                    </a:p>
                  </a:txBody>
                  <a:tcPr/>
                </a:tc>
              </a:tr>
              <a:tr h="561143">
                <a:tc>
                  <a:txBody>
                    <a:bodyPr/>
                    <a:lstStyle/>
                    <a:p>
                      <a:pPr algn="ctr"/>
                      <a:endParaRPr lang="es-CL" sz="1400" dirty="0" smtClean="0"/>
                    </a:p>
                    <a:p>
                      <a:pPr algn="ctr"/>
                      <a:r>
                        <a:rPr lang="es-CL" sz="1400" dirty="0" smtClean="0"/>
                        <a:t>Estructura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Control</a:t>
                      </a:r>
                      <a:r>
                        <a:rPr lang="es-CL" sz="1400" baseline="0" dirty="0" smtClean="0"/>
                        <a:t> Interno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 smtClean="0"/>
                    </a:p>
                    <a:p>
                      <a:pPr algn="ctr"/>
                      <a:r>
                        <a:rPr lang="es-CL" sz="1400" dirty="0" smtClean="0"/>
                        <a:t>Cumplimiento</a:t>
                      </a:r>
                    </a:p>
                  </a:txBody>
                  <a:tcPr/>
                </a:tc>
              </a:tr>
              <a:tr h="893480"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Auditoría Interna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Sistema de Información para Control de gestión y  Toma de Decisiones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dirty="0" smtClean="0"/>
                        <a:t>Proceso de Gestión de Riesgos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Elipse"/>
          <p:cNvSpPr/>
          <p:nvPr/>
        </p:nvSpPr>
        <p:spPr>
          <a:xfrm>
            <a:off x="2483768" y="895473"/>
            <a:ext cx="3481536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b="1" dirty="0" smtClean="0">
                <a:solidFill>
                  <a:schemeClr val="accent1"/>
                </a:solidFill>
              </a:rPr>
              <a:t>Gobierno Corporativo y Sistema de Gestión de Riesgos</a:t>
            </a:r>
            <a:endParaRPr lang="es-CL" sz="1400" b="1" dirty="0">
              <a:solidFill>
                <a:schemeClr val="accent1"/>
              </a:solidFill>
            </a:endParaRPr>
          </a:p>
        </p:txBody>
      </p:sp>
      <p:cxnSp>
        <p:nvCxnSpPr>
          <p:cNvPr id="6" name="5 Conector recto de flecha"/>
          <p:cNvCxnSpPr>
            <a:stCxn id="3" idx="2"/>
          </p:cNvCxnSpPr>
          <p:nvPr/>
        </p:nvCxnSpPr>
        <p:spPr>
          <a:xfrm flipH="1">
            <a:off x="1835696" y="1352673"/>
            <a:ext cx="648072" cy="71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3" idx="6"/>
          </p:cNvCxnSpPr>
          <p:nvPr/>
        </p:nvCxnSpPr>
        <p:spPr>
          <a:xfrm>
            <a:off x="5965304" y="1352673"/>
            <a:ext cx="1343000" cy="71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283968" y="1828315"/>
            <a:ext cx="0" cy="237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0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CL" sz="3200" b="1" kern="1200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Riesgo Neto Agregado Compañía</a:t>
            </a:r>
            <a:r>
              <a:rPr lang="es-C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s-C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752528"/>
          </a:xfrm>
        </p:spPr>
        <p:txBody>
          <a:bodyPr>
            <a:normAutofit fontScale="85000" lnSpcReduction="10000"/>
          </a:bodyPr>
          <a:lstStyle/>
          <a:p>
            <a:pPr algn="just"/>
            <a:endParaRPr lang="es-CL" sz="2800" dirty="0" smtClean="0">
              <a:solidFill>
                <a:srgbClr val="002060"/>
              </a:solidFill>
            </a:endParaRP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Para obtener el riesgo neto agregado de una compañía con más de una actividad significativa, debemos definir dos conceptos:</a:t>
            </a:r>
          </a:p>
          <a:p>
            <a:pPr marL="0" indent="0" algn="just">
              <a:buNone/>
            </a:pPr>
            <a:endParaRPr lang="es-CL" sz="2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CL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Importancia</a:t>
            </a:r>
            <a:endParaRPr lang="es-CL" sz="2800" dirty="0">
              <a:solidFill>
                <a:srgbClr val="002060"/>
              </a:solidFill>
            </a:endParaRPr>
          </a:p>
          <a:p>
            <a:pPr algn="just"/>
            <a:r>
              <a:rPr lang="es-CL" sz="2800" dirty="0">
                <a:solidFill>
                  <a:srgbClr val="002060"/>
                </a:solidFill>
              </a:rPr>
              <a:t>Se define la importancia como un ponderador que al ser aplicado a cada riesgo neto permite “sumar” riesgos y determinar el Riesgo Neto Cía. </a:t>
            </a:r>
            <a:endParaRPr lang="es-CL" sz="2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CL" sz="2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C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Materialidad</a:t>
            </a:r>
            <a:r>
              <a:rPr lang="es-CL" sz="28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Entendemos por materialidad la proporción que representa cada  Actividad </a:t>
            </a:r>
            <a:r>
              <a:rPr lang="es-CL" sz="2800" dirty="0">
                <a:solidFill>
                  <a:srgbClr val="002060"/>
                </a:solidFill>
              </a:rPr>
              <a:t>S</a:t>
            </a:r>
            <a:r>
              <a:rPr lang="es-CL" sz="2800" dirty="0" smtClean="0">
                <a:solidFill>
                  <a:srgbClr val="002060"/>
                </a:solidFill>
              </a:rPr>
              <a:t>ignificativa para la compañía.</a:t>
            </a:r>
          </a:p>
          <a:p>
            <a:pPr algn="just"/>
            <a:endParaRPr lang="es-CL" sz="2800" dirty="0" smtClean="0">
              <a:solidFill>
                <a:srgbClr val="002060"/>
              </a:solidFill>
            </a:endParaRPr>
          </a:p>
          <a:p>
            <a:pPr marL="114300" indent="0" algn="just">
              <a:buNone/>
            </a:pPr>
            <a:endParaRPr lang="es-CL" sz="12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CL" sz="1800" dirty="0" smtClean="0"/>
          </a:p>
          <a:p>
            <a:pPr marL="0" indent="0" algn="just">
              <a:buNone/>
            </a:pPr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 smtClean="0"/>
          </a:p>
          <a:p>
            <a:pPr marL="114300" indent="0" algn="just">
              <a:buNone/>
            </a:pPr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algn="just"/>
            <a:endParaRPr lang="es-CL" sz="1800" dirty="0" smtClean="0"/>
          </a:p>
          <a:p>
            <a:pPr algn="just"/>
            <a:endParaRPr lang="es-CL" sz="1800" dirty="0"/>
          </a:p>
          <a:p>
            <a:pPr marL="114300" indent="0" algn="just">
              <a:buNone/>
            </a:pPr>
            <a:endParaRPr lang="es-CL" sz="1800" dirty="0" smtClean="0"/>
          </a:p>
          <a:p>
            <a:pPr lvl="1" algn="just"/>
            <a:endParaRPr lang="es-CL" sz="1600" dirty="0"/>
          </a:p>
          <a:p>
            <a:pPr algn="just"/>
            <a:endParaRPr lang="es-CL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15</a:t>
            </a:fld>
            <a:endParaRPr lang="es-C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100" b="1" dirty="0">
                <a:solidFill>
                  <a:srgbClr val="002060"/>
                </a:solidFill>
              </a:rPr>
              <a:t>Riesgo Neto Compañía</a:t>
            </a:r>
            <a:br>
              <a:rPr lang="es-ES_tradnl" sz="3100" b="1" dirty="0">
                <a:solidFill>
                  <a:srgbClr val="002060"/>
                </a:solidFill>
              </a:rPr>
            </a:br>
            <a:r>
              <a:rPr lang="es-ES_tradnl" sz="3100" b="1" dirty="0">
                <a:solidFill>
                  <a:srgbClr val="002060"/>
                </a:solidFill>
              </a:rPr>
              <a:t>Activos</a:t>
            </a:r>
          </a:p>
        </p:txBody>
      </p:sp>
      <p:sp>
        <p:nvSpPr>
          <p:cNvPr id="1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19200" cy="365125"/>
          </a:xfrm>
        </p:spPr>
        <p:txBody>
          <a:bodyPr/>
          <a:lstStyle/>
          <a:p>
            <a:fld id="{F7F384E3-EC3D-4EF8-ADC1-38228C1D79E1}" type="slidenum">
              <a:rPr lang="es-CL" smtClean="0"/>
              <a:t>16</a:t>
            </a:fld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642910" y="2214554"/>
            <a:ext cx="1500198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de Crédito</a:t>
            </a:r>
          </a:p>
          <a:p>
            <a:pPr algn="ctr"/>
            <a:endParaRPr lang="es-ES_tradnl" dirty="0"/>
          </a:p>
        </p:txBody>
      </p:sp>
      <p:sp>
        <p:nvSpPr>
          <p:cNvPr id="5" name="4 Elipse"/>
          <p:cNvSpPr/>
          <p:nvPr/>
        </p:nvSpPr>
        <p:spPr>
          <a:xfrm>
            <a:off x="2786050" y="2000240"/>
            <a:ext cx="1857388" cy="85725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Importancia del Riesgo</a:t>
            </a:r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642910" y="3286124"/>
            <a:ext cx="1500198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de Mercado</a:t>
            </a:r>
          </a:p>
          <a:p>
            <a:pPr algn="ctr"/>
            <a:endParaRPr lang="es-ES_tradnl" dirty="0"/>
          </a:p>
        </p:txBody>
      </p:sp>
      <p:sp>
        <p:nvSpPr>
          <p:cNvPr id="8" name="7 Elipse"/>
          <p:cNvSpPr/>
          <p:nvPr/>
        </p:nvSpPr>
        <p:spPr>
          <a:xfrm>
            <a:off x="2786050" y="3071810"/>
            <a:ext cx="1857388" cy="85725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Importancia del Riesgo</a:t>
            </a:r>
            <a:endParaRPr lang="es-ES_tradnl" dirty="0"/>
          </a:p>
        </p:txBody>
      </p:sp>
      <p:sp>
        <p:nvSpPr>
          <p:cNvPr id="10" name="9 Rectángulo"/>
          <p:cNvSpPr/>
          <p:nvPr/>
        </p:nvSpPr>
        <p:spPr>
          <a:xfrm>
            <a:off x="642910" y="4357694"/>
            <a:ext cx="1500198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de Liquidez</a:t>
            </a:r>
          </a:p>
          <a:p>
            <a:pPr algn="ctr"/>
            <a:endParaRPr lang="es-ES_tradnl" dirty="0"/>
          </a:p>
        </p:txBody>
      </p:sp>
      <p:sp>
        <p:nvSpPr>
          <p:cNvPr id="11" name="10 Elipse"/>
          <p:cNvSpPr/>
          <p:nvPr/>
        </p:nvSpPr>
        <p:spPr>
          <a:xfrm>
            <a:off x="2786050" y="4214818"/>
            <a:ext cx="1857388" cy="100013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Importancia del Riesgo</a:t>
            </a:r>
            <a:endParaRPr lang="es-ES_tradnl" dirty="0"/>
          </a:p>
        </p:txBody>
      </p:sp>
      <p:sp>
        <p:nvSpPr>
          <p:cNvPr id="14" name="13 Rectángulo"/>
          <p:cNvSpPr/>
          <p:nvPr/>
        </p:nvSpPr>
        <p:spPr>
          <a:xfrm>
            <a:off x="5429256" y="1928802"/>
            <a:ext cx="285752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_tradnl" dirty="0" smtClean="0"/>
              <a:t>Materialidad  =  100%</a:t>
            </a:r>
            <a:endParaRPr lang="es-ES_tradn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204158" y="314324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=</a:t>
            </a:r>
            <a:endParaRPr lang="es-ES_tradnl" sz="4000" dirty="0"/>
          </a:p>
        </p:txBody>
      </p:sp>
      <p:sp>
        <p:nvSpPr>
          <p:cNvPr id="16" name="15 Elipse"/>
          <p:cNvSpPr/>
          <p:nvPr/>
        </p:nvSpPr>
        <p:spPr>
          <a:xfrm>
            <a:off x="7215206" y="2143116"/>
            <a:ext cx="1643074" cy="30003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Aporte del Riesgo Neto de Activos al Riesgo Neto Compañía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085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100" b="1" dirty="0">
                <a:solidFill>
                  <a:srgbClr val="002060"/>
                </a:solidFill>
              </a:rPr>
              <a:t>Riesgo Neto Compañía</a:t>
            </a:r>
            <a:br>
              <a:rPr lang="es-ES_tradnl" sz="3100" b="1" dirty="0">
                <a:solidFill>
                  <a:srgbClr val="002060"/>
                </a:solidFill>
              </a:rPr>
            </a:br>
            <a:r>
              <a:rPr lang="es-ES_tradnl" sz="3100" b="1" dirty="0">
                <a:solidFill>
                  <a:srgbClr val="002060"/>
                </a:solidFill>
              </a:rPr>
              <a:t>Riesgos de Grupo</a:t>
            </a:r>
          </a:p>
        </p:txBody>
      </p:sp>
      <p:sp>
        <p:nvSpPr>
          <p:cNvPr id="9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19200" cy="365125"/>
          </a:xfrm>
        </p:spPr>
        <p:txBody>
          <a:bodyPr/>
          <a:lstStyle/>
          <a:p>
            <a:fld id="{F7F384E3-EC3D-4EF8-ADC1-38228C1D79E1}" type="slidenum">
              <a:rPr lang="es-CL" smtClean="0"/>
              <a:t>17</a:t>
            </a:fld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571472" y="3214686"/>
            <a:ext cx="150019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de Grupo </a:t>
            </a:r>
            <a:endParaRPr lang="es-ES_tradn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43636" y="335756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=</a:t>
            </a:r>
            <a:endParaRPr lang="es-ES_tradnl" sz="4000" dirty="0"/>
          </a:p>
        </p:txBody>
      </p:sp>
      <p:sp>
        <p:nvSpPr>
          <p:cNvPr id="16" name="15 Elipse"/>
          <p:cNvSpPr/>
          <p:nvPr/>
        </p:nvSpPr>
        <p:spPr>
          <a:xfrm>
            <a:off x="7072330" y="1857364"/>
            <a:ext cx="1857388" cy="328614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Aporte  del Riesgo neto de grupo al Riesgo Neto Compañía</a:t>
            </a:r>
            <a:endParaRPr lang="es-ES_tradnl" dirty="0"/>
          </a:p>
        </p:txBody>
      </p:sp>
      <p:sp>
        <p:nvSpPr>
          <p:cNvPr id="12" name="11 Rectángulo"/>
          <p:cNvSpPr/>
          <p:nvPr/>
        </p:nvSpPr>
        <p:spPr>
          <a:xfrm>
            <a:off x="5429256" y="1928802"/>
            <a:ext cx="285752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_tradnl" dirty="0" smtClean="0"/>
              <a:t>Materialidad  =  100%</a:t>
            </a:r>
            <a:endParaRPr lang="es-ES_tradnl" baseline="-25000" dirty="0"/>
          </a:p>
        </p:txBody>
      </p:sp>
      <p:sp>
        <p:nvSpPr>
          <p:cNvPr id="13" name="12 Elipse"/>
          <p:cNvSpPr/>
          <p:nvPr/>
        </p:nvSpPr>
        <p:spPr>
          <a:xfrm>
            <a:off x="2699792" y="3143248"/>
            <a:ext cx="2015084" cy="100013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Importancia del Riesgo</a:t>
            </a:r>
            <a:endParaRPr lang="es-ES_tradnl" baseline="-25000" dirty="0"/>
          </a:p>
        </p:txBody>
      </p:sp>
    </p:spTree>
    <p:extLst>
      <p:ext uri="{BB962C8B-B14F-4D97-AF65-F5344CB8AC3E}">
        <p14:creationId xmlns:p14="http://schemas.microsoft.com/office/powerpoint/2010/main" val="37949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100" b="1" dirty="0">
                <a:solidFill>
                  <a:srgbClr val="002060"/>
                </a:solidFill>
              </a:rPr>
              <a:t>Riesgo Neto Compañía</a:t>
            </a:r>
            <a:br>
              <a:rPr lang="es-ES_tradnl" sz="3100" b="1" dirty="0">
                <a:solidFill>
                  <a:srgbClr val="002060"/>
                </a:solidFill>
              </a:rPr>
            </a:br>
            <a:r>
              <a:rPr lang="es-ES_tradnl" sz="3100" b="1" dirty="0">
                <a:solidFill>
                  <a:srgbClr val="002060"/>
                </a:solidFill>
              </a:rPr>
              <a:t>Riesgos Específicos </a:t>
            </a:r>
            <a:r>
              <a:rPr lang="es-ES_tradnl" sz="3100" b="1" dirty="0" err="1">
                <a:solidFill>
                  <a:srgbClr val="002060"/>
                </a:solidFill>
              </a:rPr>
              <a:t>ASi</a:t>
            </a:r>
            <a:endParaRPr lang="es-ES_tradnl" sz="3100" b="1" dirty="0">
              <a:solidFill>
                <a:srgbClr val="002060"/>
              </a:solidFill>
            </a:endParaRPr>
          </a:p>
        </p:txBody>
      </p:sp>
      <p:sp>
        <p:nvSpPr>
          <p:cNvPr id="16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19200" cy="365125"/>
          </a:xfrm>
        </p:spPr>
        <p:txBody>
          <a:bodyPr/>
          <a:lstStyle/>
          <a:p>
            <a:fld id="{F7F384E3-EC3D-4EF8-ADC1-38228C1D79E1}" type="slidenum">
              <a:rPr lang="es-CL" smtClean="0"/>
              <a:t>18</a:t>
            </a:fld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642910" y="1928802"/>
            <a:ext cx="150019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del  Seguro</a:t>
            </a:r>
          </a:p>
          <a:p>
            <a:pPr algn="ctr"/>
            <a:r>
              <a:rPr lang="es-ES_tradnl" dirty="0" err="1" smtClean="0"/>
              <a:t>AS</a:t>
            </a:r>
            <a:r>
              <a:rPr lang="es-ES_tradnl" baseline="-25000" dirty="0" err="1" smtClean="0"/>
              <a:t>i</a:t>
            </a:r>
            <a:endParaRPr lang="es-ES_tradnl" dirty="0"/>
          </a:p>
        </p:txBody>
      </p:sp>
      <p:sp>
        <p:nvSpPr>
          <p:cNvPr id="5" name="4 Elipse"/>
          <p:cNvSpPr/>
          <p:nvPr/>
        </p:nvSpPr>
        <p:spPr>
          <a:xfrm>
            <a:off x="2786050" y="1928802"/>
            <a:ext cx="1857388" cy="100013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Importancia del Riesgo para </a:t>
            </a:r>
            <a:r>
              <a:rPr lang="es-ES_tradnl" dirty="0" err="1" smtClean="0"/>
              <a:t>AS</a:t>
            </a:r>
            <a:r>
              <a:rPr lang="es-ES_tradnl" baseline="-25000" dirty="0" err="1" smtClean="0"/>
              <a:t>i</a:t>
            </a:r>
            <a:endParaRPr lang="es-ES_tradnl" baseline="-25000" dirty="0"/>
          </a:p>
        </p:txBody>
      </p:sp>
      <p:sp>
        <p:nvSpPr>
          <p:cNvPr id="7" name="6 Rectángulo"/>
          <p:cNvSpPr/>
          <p:nvPr/>
        </p:nvSpPr>
        <p:spPr>
          <a:xfrm>
            <a:off x="642910" y="3214686"/>
            <a:ext cx="1500198" cy="11430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Legal y Normativo</a:t>
            </a:r>
          </a:p>
          <a:p>
            <a:pPr algn="ctr"/>
            <a:r>
              <a:rPr lang="es-ES_tradnl" dirty="0" err="1" smtClean="0"/>
              <a:t>AS</a:t>
            </a:r>
            <a:r>
              <a:rPr lang="es-ES_tradnl" baseline="-25000" dirty="0" err="1" smtClean="0"/>
              <a:t>i</a:t>
            </a:r>
            <a:endParaRPr lang="es-ES_tradnl" dirty="0"/>
          </a:p>
        </p:txBody>
      </p:sp>
      <p:sp>
        <p:nvSpPr>
          <p:cNvPr id="10" name="9 Rectángulo"/>
          <p:cNvSpPr/>
          <p:nvPr/>
        </p:nvSpPr>
        <p:spPr>
          <a:xfrm>
            <a:off x="642910" y="4500570"/>
            <a:ext cx="150019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Operacional</a:t>
            </a:r>
          </a:p>
          <a:p>
            <a:pPr algn="ctr"/>
            <a:r>
              <a:rPr lang="es-ES_tradnl" dirty="0" err="1" smtClean="0"/>
              <a:t>AS</a:t>
            </a:r>
            <a:r>
              <a:rPr lang="es-ES_tradnl" baseline="-25000" dirty="0" err="1" smtClean="0"/>
              <a:t>i</a:t>
            </a:r>
            <a:endParaRPr lang="es-ES_tradnl" dirty="0" smtClean="0"/>
          </a:p>
          <a:p>
            <a:pPr algn="ctr"/>
            <a:endParaRPr lang="es-ES_tradn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43636" y="335756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=</a:t>
            </a:r>
            <a:endParaRPr lang="es-ES_tradnl" sz="4000" dirty="0"/>
          </a:p>
        </p:txBody>
      </p:sp>
      <p:sp>
        <p:nvSpPr>
          <p:cNvPr id="12" name="11 Rectángulo"/>
          <p:cNvSpPr/>
          <p:nvPr/>
        </p:nvSpPr>
        <p:spPr>
          <a:xfrm>
            <a:off x="5429256" y="1928802"/>
            <a:ext cx="285752" cy="3357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_tradnl" dirty="0" smtClean="0"/>
              <a:t>Materialidad  =  AS </a:t>
            </a:r>
            <a:r>
              <a:rPr lang="es-ES_tradnl" baseline="-25000" dirty="0" smtClean="0"/>
              <a:t>i</a:t>
            </a:r>
            <a:endParaRPr lang="es-ES_tradnl" baseline="-25000" dirty="0"/>
          </a:p>
        </p:txBody>
      </p:sp>
      <p:sp>
        <p:nvSpPr>
          <p:cNvPr id="13" name="12 Elipse"/>
          <p:cNvSpPr/>
          <p:nvPr/>
        </p:nvSpPr>
        <p:spPr>
          <a:xfrm>
            <a:off x="2857488" y="3143248"/>
            <a:ext cx="1857388" cy="100013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Importancia del Riesgo para </a:t>
            </a:r>
            <a:r>
              <a:rPr lang="es-ES_tradnl" dirty="0" err="1" smtClean="0"/>
              <a:t>AS</a:t>
            </a:r>
            <a:r>
              <a:rPr lang="es-ES_tradnl" baseline="-25000" dirty="0" err="1" smtClean="0"/>
              <a:t>i</a:t>
            </a:r>
            <a:endParaRPr lang="es-ES_tradnl" baseline="-25000" dirty="0"/>
          </a:p>
        </p:txBody>
      </p:sp>
      <p:sp>
        <p:nvSpPr>
          <p:cNvPr id="17" name="16 Elipse"/>
          <p:cNvSpPr/>
          <p:nvPr/>
        </p:nvSpPr>
        <p:spPr>
          <a:xfrm>
            <a:off x="2857488" y="4429132"/>
            <a:ext cx="1857388" cy="100013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Importancia del Riesgo para </a:t>
            </a:r>
            <a:r>
              <a:rPr lang="es-ES_tradnl" dirty="0" err="1" smtClean="0"/>
              <a:t>AS</a:t>
            </a:r>
            <a:r>
              <a:rPr lang="es-ES_tradnl" baseline="-25000" dirty="0" err="1" smtClean="0"/>
              <a:t>i</a:t>
            </a:r>
            <a:endParaRPr lang="es-ES_tradnl" baseline="-25000" dirty="0"/>
          </a:p>
        </p:txBody>
      </p:sp>
      <p:sp>
        <p:nvSpPr>
          <p:cNvPr id="18" name="17 Elipse"/>
          <p:cNvSpPr/>
          <p:nvPr/>
        </p:nvSpPr>
        <p:spPr>
          <a:xfrm>
            <a:off x="7215206" y="2285992"/>
            <a:ext cx="1643074" cy="300039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Aporte del Riesgo Neto </a:t>
            </a:r>
            <a:r>
              <a:rPr lang="es-ES_tradnl" dirty="0" err="1" smtClean="0"/>
              <a:t>As</a:t>
            </a:r>
            <a:r>
              <a:rPr lang="es-ES_tradnl" baseline="-25000" dirty="0" err="1" smtClean="0"/>
              <a:t>i</a:t>
            </a:r>
            <a:r>
              <a:rPr lang="es-ES_tradnl" baseline="-25000" dirty="0" smtClean="0"/>
              <a:t> </a:t>
            </a:r>
            <a:r>
              <a:rPr lang="es-ES_tradnl" dirty="0" smtClean="0"/>
              <a:t>al Riesgo Neto Compañía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3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s-ES_tradnl" sz="3100" b="1" dirty="0">
                <a:solidFill>
                  <a:srgbClr val="002060"/>
                </a:solidFill>
              </a:rPr>
              <a:t>Riesgo Neto Agregado Compañía</a:t>
            </a:r>
            <a:br>
              <a:rPr lang="es-ES_tradnl" sz="3100" b="1" dirty="0">
                <a:solidFill>
                  <a:srgbClr val="002060"/>
                </a:solidFill>
              </a:rPr>
            </a:br>
            <a:endParaRPr lang="es-ES_tradnl" sz="3100" b="1" dirty="0">
              <a:solidFill>
                <a:srgbClr val="002060"/>
              </a:solidFill>
            </a:endParaRPr>
          </a:p>
        </p:txBody>
      </p:sp>
      <p:sp>
        <p:nvSpPr>
          <p:cNvPr id="12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47192" cy="365125"/>
          </a:xfrm>
        </p:spPr>
        <p:txBody>
          <a:bodyPr/>
          <a:lstStyle/>
          <a:p>
            <a:fld id="{F7F384E3-EC3D-4EF8-ADC1-38228C1D79E1}" type="slidenum">
              <a:rPr lang="es-CL" smtClean="0"/>
              <a:t>19</a:t>
            </a:fld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72264" y="335756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=</a:t>
            </a:r>
            <a:endParaRPr lang="es-ES_tradnl" sz="4000" dirty="0"/>
          </a:p>
        </p:txBody>
      </p:sp>
      <p:sp>
        <p:nvSpPr>
          <p:cNvPr id="16" name="15 Elipse"/>
          <p:cNvSpPr/>
          <p:nvPr/>
        </p:nvSpPr>
        <p:spPr>
          <a:xfrm>
            <a:off x="4644008" y="2071678"/>
            <a:ext cx="1713942" cy="328614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Aporte  del Riesgo Neto de Grupo al Riesgo Neto Compañía</a:t>
            </a:r>
            <a:endParaRPr lang="es-ES_tradnl" dirty="0"/>
          </a:p>
        </p:txBody>
      </p:sp>
      <p:sp>
        <p:nvSpPr>
          <p:cNvPr id="10" name="9 Elipse"/>
          <p:cNvSpPr/>
          <p:nvPr/>
        </p:nvSpPr>
        <p:spPr>
          <a:xfrm>
            <a:off x="357158" y="2143116"/>
            <a:ext cx="1643074" cy="307183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Aporte del Riesgo Neto de Activos al Riesgo Neto Compañía</a:t>
            </a:r>
            <a:endParaRPr lang="es-ES_tradnl" dirty="0"/>
          </a:p>
        </p:txBody>
      </p:sp>
      <p:sp>
        <p:nvSpPr>
          <p:cNvPr id="11" name="10 Elipse"/>
          <p:cNvSpPr/>
          <p:nvPr/>
        </p:nvSpPr>
        <p:spPr>
          <a:xfrm>
            <a:off x="2571736" y="1500174"/>
            <a:ext cx="1214446" cy="16430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Aporte del Riesgo Neto As</a:t>
            </a:r>
            <a:r>
              <a:rPr lang="es-ES_tradnl" sz="1200" baseline="-25000" dirty="0" smtClean="0"/>
              <a:t>1 </a:t>
            </a:r>
            <a:r>
              <a:rPr lang="es-ES_tradnl" sz="1200" dirty="0" smtClean="0"/>
              <a:t>al Riesgo Neto Compañía</a:t>
            </a:r>
            <a:endParaRPr lang="es-ES_tradnl" sz="1200" dirty="0"/>
          </a:p>
        </p:txBody>
      </p:sp>
      <p:sp>
        <p:nvSpPr>
          <p:cNvPr id="14" name="13 Elipse"/>
          <p:cNvSpPr/>
          <p:nvPr/>
        </p:nvSpPr>
        <p:spPr>
          <a:xfrm>
            <a:off x="7367606" y="2438392"/>
            <a:ext cx="1643074" cy="30003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Riesgo Neto Compañía</a:t>
            </a:r>
            <a:endParaRPr lang="es-ES_tradn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000232" y="342900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+</a:t>
            </a:r>
            <a:endParaRPr lang="es-ES_tradnl" sz="4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071934" y="3429000"/>
            <a:ext cx="42862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/>
              <a:t>+</a:t>
            </a:r>
            <a:endParaRPr lang="es-ES_tradnl" sz="4000" dirty="0"/>
          </a:p>
        </p:txBody>
      </p:sp>
      <p:sp>
        <p:nvSpPr>
          <p:cNvPr id="20" name="19 Elipse"/>
          <p:cNvSpPr/>
          <p:nvPr/>
        </p:nvSpPr>
        <p:spPr>
          <a:xfrm>
            <a:off x="2571736" y="3286124"/>
            <a:ext cx="1214446" cy="16430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Aporte del Riesgo Neto As</a:t>
            </a:r>
            <a:r>
              <a:rPr lang="es-ES_tradnl" sz="1200" baseline="-25000" dirty="0" smtClean="0"/>
              <a:t>2 </a:t>
            </a:r>
            <a:r>
              <a:rPr lang="es-ES_tradnl" sz="1200" dirty="0" smtClean="0"/>
              <a:t>al Riesgo Neto Compañía</a:t>
            </a:r>
            <a:endParaRPr lang="es-ES_tradnl" sz="1200" dirty="0"/>
          </a:p>
        </p:txBody>
      </p:sp>
      <p:sp>
        <p:nvSpPr>
          <p:cNvPr id="21" name="20 Elipse"/>
          <p:cNvSpPr/>
          <p:nvPr/>
        </p:nvSpPr>
        <p:spPr>
          <a:xfrm>
            <a:off x="2571736" y="5072074"/>
            <a:ext cx="1214446" cy="16430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Aporte del Riesgo Neto </a:t>
            </a:r>
            <a:r>
              <a:rPr lang="es-ES_tradnl" sz="1200" dirty="0" err="1" smtClean="0"/>
              <a:t>As</a:t>
            </a:r>
            <a:r>
              <a:rPr lang="es-ES_tradnl" sz="1200" baseline="-25000" dirty="0" err="1" smtClean="0"/>
              <a:t>n</a:t>
            </a:r>
            <a:r>
              <a:rPr lang="es-ES_tradnl" sz="1200" baseline="-25000" dirty="0" smtClean="0"/>
              <a:t> </a:t>
            </a:r>
            <a:r>
              <a:rPr lang="es-ES_tradnl" sz="1200" dirty="0" smtClean="0"/>
              <a:t>al Riesgo Neto Compañía</a:t>
            </a: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38141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251520" y="908720"/>
            <a:ext cx="85693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ES" sz="1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● </a:t>
            </a:r>
            <a:r>
              <a:rPr lang="es-ES" sz="2000" dirty="0">
                <a:solidFill>
                  <a:srgbClr val="000099"/>
                </a:solidFill>
                <a:latin typeface="Arial" pitchFamily="34" charset="0"/>
              </a:rPr>
              <a:t>Hasta 2005 el enfoque de supervisión de solvencia estaba exclusivamente enfocado en: </a:t>
            </a:r>
          </a:p>
          <a:p>
            <a:pPr marL="357188" indent="-357188"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ES" sz="700" dirty="0">
              <a:solidFill>
                <a:srgbClr val="000099"/>
              </a:solidFill>
              <a:latin typeface="Arial" pitchFamily="34" charset="0"/>
            </a:endParaRPr>
          </a:p>
          <a:p>
            <a:pPr marL="1338263" lvl="1" indent="-530225" algn="just">
              <a:spcBef>
                <a:spcPct val="20000"/>
              </a:spcBef>
              <a:buSzPct val="120000"/>
              <a:buFont typeface="Arial" pitchFamily="34" charset="0"/>
              <a:buChar char="•"/>
              <a:defRPr/>
            </a:pPr>
            <a:r>
              <a:rPr lang="es-ES" sz="2000" dirty="0">
                <a:solidFill>
                  <a:srgbClr val="000099"/>
                </a:solidFill>
                <a:latin typeface="Arial" pitchFamily="34" charset="0"/>
              </a:rPr>
              <a:t>establecimiento de normas prudenciales, </a:t>
            </a:r>
          </a:p>
          <a:p>
            <a:pPr marL="1338263" lvl="1" indent="-530225" algn="just">
              <a:spcBef>
                <a:spcPct val="20000"/>
              </a:spcBef>
              <a:buSzPct val="120000"/>
              <a:buFont typeface="Arial" pitchFamily="34" charset="0"/>
              <a:buChar char="•"/>
              <a:defRPr/>
            </a:pPr>
            <a:r>
              <a:rPr lang="es-ES" sz="2000" dirty="0">
                <a:solidFill>
                  <a:srgbClr val="000099"/>
                </a:solidFill>
                <a:latin typeface="Arial" pitchFamily="34" charset="0"/>
              </a:rPr>
              <a:t>la supervisión del cumplimiento de estas normas, </a:t>
            </a:r>
          </a:p>
          <a:p>
            <a:pPr marL="1338263" lvl="1" indent="-530225" algn="just">
              <a:spcBef>
                <a:spcPct val="20000"/>
              </a:spcBef>
              <a:buSzPct val="120000"/>
              <a:buFont typeface="Arial" pitchFamily="34" charset="0"/>
              <a:buChar char="•"/>
              <a:defRPr/>
            </a:pPr>
            <a:r>
              <a:rPr lang="es-ES" sz="2000" dirty="0">
                <a:solidFill>
                  <a:srgbClr val="000099"/>
                </a:solidFill>
                <a:latin typeface="Arial" pitchFamily="34" charset="0"/>
              </a:rPr>
              <a:t>y la revisión de los estados financieros y otra información técnica o financiera.</a:t>
            </a:r>
          </a:p>
          <a:p>
            <a:pPr marL="1338263" lvl="1" indent="-530225" algn="just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None/>
              <a:defRPr/>
            </a:pPr>
            <a:endParaRPr lang="es-ES" sz="700" dirty="0">
              <a:solidFill>
                <a:srgbClr val="000099"/>
              </a:solidFill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ES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● </a:t>
            </a:r>
            <a:r>
              <a:rPr lang="es-ES" sz="2000" dirty="0">
                <a:solidFill>
                  <a:srgbClr val="000099"/>
                </a:solidFill>
                <a:latin typeface="Arial" pitchFamily="34" charset="0"/>
              </a:rPr>
              <a:t>Sin embargo, se le daba poca atención al </a:t>
            </a:r>
            <a:r>
              <a:rPr lang="es-ES" sz="2000" u="sng" dirty="0">
                <a:solidFill>
                  <a:srgbClr val="000099"/>
                </a:solidFill>
                <a:latin typeface="Arial" pitchFamily="34" charset="0"/>
              </a:rPr>
              <a:t>gobierno corporativo</a:t>
            </a:r>
            <a:r>
              <a:rPr lang="es-ES" sz="2000" dirty="0">
                <a:solidFill>
                  <a:srgbClr val="000099"/>
                </a:solidFill>
                <a:latin typeface="Arial" pitchFamily="34" charset="0"/>
              </a:rPr>
              <a:t> y a la </a:t>
            </a:r>
            <a:r>
              <a:rPr lang="es-ES" sz="2000" u="sng" dirty="0">
                <a:solidFill>
                  <a:srgbClr val="000099"/>
                </a:solidFill>
                <a:latin typeface="Arial" pitchFamily="34" charset="0"/>
              </a:rPr>
              <a:t>gestión de riesgo</a:t>
            </a:r>
            <a:r>
              <a:rPr lang="es-ES" sz="2000" dirty="0">
                <a:solidFill>
                  <a:srgbClr val="000099"/>
                </a:solidFill>
                <a:latin typeface="Arial" pitchFamily="34" charset="0"/>
              </a:rPr>
              <a:t> de las aseguradoras.</a:t>
            </a:r>
          </a:p>
          <a:p>
            <a:pPr marL="357188" indent="-357188"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ES" sz="2000" u="sng" dirty="0">
              <a:solidFill>
                <a:srgbClr val="000099"/>
              </a:solidFill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CL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● </a:t>
            </a:r>
            <a:r>
              <a:rPr lang="es-CL" sz="2000" dirty="0">
                <a:solidFill>
                  <a:srgbClr val="000099"/>
                </a:solidFill>
                <a:latin typeface="Arial" pitchFamily="34" charset="0"/>
              </a:rPr>
              <a:t>Modelo de supervisión ha evolucionado hacia la SBR, pero con las limitaciones del marco legal vigente.</a:t>
            </a: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CL" sz="2000" dirty="0">
              <a:solidFill>
                <a:srgbClr val="000099"/>
              </a:solidFill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r>
              <a:rPr lang="es-CL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● En este sentido, dicho marco legal se centra en el cumplimiento de reglas fijas que no son sensibles a los riesgos, tales como la aplicación de límites de inversiones a las aseguradoras.</a:t>
            </a:r>
            <a:endParaRPr lang="es-CL" sz="2000" dirty="0">
              <a:solidFill>
                <a:srgbClr val="000099"/>
              </a:solidFill>
              <a:latin typeface="Arial" pitchFamily="34" charset="0"/>
            </a:endParaRPr>
          </a:p>
          <a:p>
            <a:pPr algn="just">
              <a:spcBef>
                <a:spcPct val="20000"/>
              </a:spcBef>
              <a:buClr>
                <a:srgbClr val="000099"/>
              </a:buClr>
              <a:buSzPct val="120000"/>
              <a:defRPr/>
            </a:pPr>
            <a:endParaRPr lang="es-ES" sz="2400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9460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06F980-D1A1-44C0-A86F-7DD778E7F58D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s-ES" altLang="es-CL" sz="1400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SISTEMA DE SUPERVISION EN CHILE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088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200" b="1" dirty="0" smtClean="0">
                <a:solidFill>
                  <a:srgbClr val="002060"/>
                </a:solidFill>
              </a:rPr>
              <a:t>Evaluación </a:t>
            </a:r>
            <a:r>
              <a:rPr lang="es-CL" sz="3200" b="1" dirty="0">
                <a:solidFill>
                  <a:srgbClr val="002060"/>
                </a:solidFill>
              </a:rPr>
              <a:t>Cualitativa del Patrimonio</a:t>
            </a:r>
            <a:r>
              <a:rPr lang="es-CL" sz="4800" dirty="0">
                <a:solidFill>
                  <a:srgbClr val="FF0000"/>
                </a:solidFill>
              </a:rPr>
              <a:t/>
            </a:r>
            <a:br>
              <a:rPr lang="es-CL" sz="4800" dirty="0">
                <a:solidFill>
                  <a:srgbClr val="FF0000"/>
                </a:solidFill>
              </a:rPr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32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s-ES_tradnl" sz="6000" dirty="0">
                <a:solidFill>
                  <a:srgbClr val="002060"/>
                </a:solidFill>
              </a:rPr>
              <a:t>La situación patrimonial de las compañías se evalúa en dos partes complementarias, una </a:t>
            </a:r>
            <a:r>
              <a:rPr lang="es-ES_tradnl" sz="6000" dirty="0" smtClean="0">
                <a:solidFill>
                  <a:srgbClr val="002060"/>
                </a:solidFill>
              </a:rPr>
              <a:t>cuantitativa y </a:t>
            </a:r>
            <a:r>
              <a:rPr lang="es-ES_tradnl" sz="6000" dirty="0">
                <a:solidFill>
                  <a:srgbClr val="002060"/>
                </a:solidFill>
              </a:rPr>
              <a:t>otra </a:t>
            </a:r>
            <a:r>
              <a:rPr lang="es-ES_tradnl" sz="6000" dirty="0" smtClean="0">
                <a:solidFill>
                  <a:srgbClr val="002060"/>
                </a:solidFill>
              </a:rPr>
              <a:t>cualitativa</a:t>
            </a:r>
            <a:r>
              <a:rPr lang="es-ES_tradnl" sz="6000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s-ES_tradnl" sz="6000" dirty="0">
              <a:solidFill>
                <a:srgbClr val="002060"/>
              </a:solidFill>
            </a:endParaRPr>
          </a:p>
          <a:p>
            <a:pPr algn="just"/>
            <a:r>
              <a:rPr lang="es-CL" sz="6000" dirty="0">
                <a:solidFill>
                  <a:srgbClr val="002060"/>
                </a:solidFill>
              </a:rPr>
              <a:t>Esto se evaluará a través </a:t>
            </a:r>
            <a:r>
              <a:rPr lang="es-CL" sz="6000" dirty="0" smtClean="0">
                <a:solidFill>
                  <a:srgbClr val="002060"/>
                </a:solidFill>
              </a:rPr>
              <a:t>de:</a:t>
            </a:r>
          </a:p>
          <a:p>
            <a:pPr marL="0" indent="0" algn="just">
              <a:buNone/>
            </a:pPr>
            <a:endParaRPr lang="es-CL" sz="6000" dirty="0" smtClean="0">
              <a:solidFill>
                <a:srgbClr val="002060"/>
              </a:solidFill>
            </a:endParaRPr>
          </a:p>
          <a:p>
            <a:pPr lvl="1" algn="just"/>
            <a:r>
              <a:rPr lang="es-CL" sz="5600" dirty="0" smtClean="0">
                <a:solidFill>
                  <a:srgbClr val="002060"/>
                </a:solidFill>
              </a:rPr>
              <a:t>Análisis de la rentabilidad patrimonial de la aseguradora (ROE) y su coeficiente de variación</a:t>
            </a:r>
            <a:endParaRPr lang="es-ES_tradnl" sz="5600" dirty="0">
              <a:solidFill>
                <a:srgbClr val="002060"/>
              </a:solidFill>
            </a:endParaRPr>
          </a:p>
          <a:p>
            <a:pPr lvl="1" algn="just"/>
            <a:r>
              <a:rPr lang="es-ES_tradnl" sz="5600" dirty="0" smtClean="0">
                <a:solidFill>
                  <a:srgbClr val="002060"/>
                </a:solidFill>
              </a:rPr>
              <a:t>Evaluación de la disponibilidad y permanencia de las partidas que componen el patrimonio</a:t>
            </a:r>
          </a:p>
          <a:p>
            <a:pPr lvl="1" algn="just"/>
            <a:r>
              <a:rPr lang="es-CL" sz="5700" dirty="0">
                <a:solidFill>
                  <a:srgbClr val="002060"/>
                </a:solidFill>
              </a:rPr>
              <a:t>La capacidad y disposición de los controladores para aportar nuevo capital </a:t>
            </a:r>
            <a:endParaRPr lang="es-CL" sz="4600" dirty="0" smtClean="0">
              <a:solidFill>
                <a:srgbClr val="002060"/>
              </a:solidFill>
            </a:endParaRP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20</a:t>
            </a:fld>
            <a:endParaRPr lang="es-C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CL" sz="3200" b="1" kern="1200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Riesgo </a:t>
            </a:r>
            <a:r>
              <a:rPr lang="es-CL" sz="3200" b="1" kern="1200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Neto </a:t>
            </a:r>
            <a:r>
              <a:rPr lang="es-CL" sz="3200" b="1" kern="1200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Final</a:t>
            </a:r>
            <a:r>
              <a:rPr lang="es-C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s-C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158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dirty="0" smtClean="0">
                <a:solidFill>
                  <a:srgbClr val="002060"/>
                </a:solidFill>
              </a:rPr>
              <a:t>La combinación de la evaluación cualitativa del patrimonio y la evaluación del riesgo neto agregado resulta en el riesgo neto final de la compañía:</a:t>
            </a:r>
            <a:endParaRPr lang="es-CL" sz="28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s-CL" dirty="0"/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395536" y="3858404"/>
            <a:ext cx="1944216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Riesgo Neto Agregado</a:t>
            </a:r>
            <a:endParaRPr lang="es-CL" dirty="0"/>
          </a:p>
        </p:txBody>
      </p:sp>
      <p:sp>
        <p:nvSpPr>
          <p:cNvPr id="6" name="5 Más"/>
          <p:cNvSpPr/>
          <p:nvPr/>
        </p:nvSpPr>
        <p:spPr>
          <a:xfrm>
            <a:off x="2645434" y="3861048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6 Menos"/>
          <p:cNvSpPr/>
          <p:nvPr/>
        </p:nvSpPr>
        <p:spPr>
          <a:xfrm>
            <a:off x="2645434" y="4290452"/>
            <a:ext cx="457200" cy="457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7 Operación manual"/>
          <p:cNvSpPr/>
          <p:nvPr/>
        </p:nvSpPr>
        <p:spPr>
          <a:xfrm>
            <a:off x="3491880" y="3645024"/>
            <a:ext cx="2016224" cy="1115254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Evaluación Cualitativa Patrimonio</a:t>
            </a:r>
            <a:endParaRPr lang="es-CL" sz="1600" dirty="0"/>
          </a:p>
        </p:txBody>
      </p:sp>
      <p:sp>
        <p:nvSpPr>
          <p:cNvPr id="9" name="8 Igual que"/>
          <p:cNvSpPr/>
          <p:nvPr/>
        </p:nvSpPr>
        <p:spPr>
          <a:xfrm>
            <a:off x="5724128" y="3879485"/>
            <a:ext cx="648072" cy="6463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0" name="9 Proceso alternativo"/>
          <p:cNvSpPr/>
          <p:nvPr/>
        </p:nvSpPr>
        <p:spPr>
          <a:xfrm>
            <a:off x="6660232" y="3734434"/>
            <a:ext cx="1944216" cy="11120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Riesgo Neto Final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21</a:t>
            </a:fld>
            <a:endParaRPr lang="es-CL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0609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CL" sz="3600" b="1" kern="1200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Riesgo </a:t>
            </a:r>
            <a:r>
              <a:rPr lang="es-CL" sz="3600" b="1" kern="1200" spc="-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Neto </a:t>
            </a:r>
            <a:r>
              <a:rPr lang="es-CL" sz="3600" b="1" kern="1200" spc="-1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Final</a:t>
            </a:r>
            <a:r>
              <a:rPr lang="es-C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s-CL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es-CL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1080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dirty="0" smtClean="0">
                <a:solidFill>
                  <a:srgbClr val="002060"/>
                </a:solidFill>
              </a:rPr>
              <a:t>La combinación anterior se determina de </a:t>
            </a:r>
            <a:r>
              <a:rPr lang="es-CL" sz="2800" dirty="0">
                <a:solidFill>
                  <a:srgbClr val="002060"/>
                </a:solidFill>
              </a:rPr>
              <a:t>acuerdo a la siguiente tabla:</a:t>
            </a:r>
          </a:p>
          <a:p>
            <a:pPr marL="114300" indent="0">
              <a:buNone/>
            </a:pPr>
            <a:endParaRPr lang="es-CL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91134"/>
              </p:ext>
            </p:extLst>
          </p:nvPr>
        </p:nvGraphicFramePr>
        <p:xfrm>
          <a:off x="827584" y="2492896"/>
          <a:ext cx="7992888" cy="3888432"/>
        </p:xfrm>
        <a:graphic>
          <a:graphicData uri="http://schemas.openxmlformats.org/drawingml/2006/table">
            <a:tbl>
              <a:tblPr/>
              <a:tblGrid>
                <a:gridCol w="663593"/>
                <a:gridCol w="1344201"/>
                <a:gridCol w="1650473"/>
                <a:gridCol w="1646219"/>
                <a:gridCol w="1344201"/>
                <a:gridCol w="1344201"/>
              </a:tblGrid>
              <a:tr h="33742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Evaluación </a:t>
                      </a:r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Riesgo Neto Final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Riesgo Neto Agregado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42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Bajo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Moderado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Medio Alto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39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Evaluación Cualitativa Patrimonio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Fuerte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A: Bajo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A: Bajo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Nivel B:</a:t>
                      </a:r>
                      <a:b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Moderado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0339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Aceptable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A: Bajo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Nivel B:</a:t>
                      </a:r>
                      <a:b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Moderado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Nivel C:</a:t>
                      </a:r>
                      <a:b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Medio 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0339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Necesita Mejorar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Nivel C:</a:t>
                      </a:r>
                      <a:b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Medio 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Nivel C:</a:t>
                      </a:r>
                      <a:b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Medio 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0339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Débil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Nivel D:</a:t>
                      </a:r>
                      <a:b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</a:br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22</a:t>
            </a:fld>
            <a:endParaRPr lang="es-C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395288" y="1628775"/>
            <a:ext cx="82804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es-ES" sz="2000" dirty="0">
                <a:solidFill>
                  <a:srgbClr val="000099"/>
                </a:solidFill>
              </a:rPr>
              <a:t>Las aseguradoras se clasificarán de acuerdo a su nivel de solvencia, el que se determinará considerando:</a:t>
            </a:r>
          </a:p>
          <a:p>
            <a:pPr marL="185738" indent="-185738" algn="just">
              <a:spcBef>
                <a:spcPct val="20000"/>
              </a:spcBef>
              <a:buFontTx/>
              <a:buChar char="•"/>
              <a:defRPr/>
            </a:pPr>
            <a:endParaRPr lang="es-ES" sz="800" dirty="0">
              <a:solidFill>
                <a:srgbClr val="000099"/>
              </a:solidFill>
            </a:endParaRPr>
          </a:p>
          <a:p>
            <a:pPr marL="800100" lvl="1" indent="-357188" algn="just">
              <a:spcBef>
                <a:spcPct val="20000"/>
              </a:spcBef>
              <a:buFontTx/>
              <a:buChar char="–"/>
              <a:defRPr/>
            </a:pPr>
            <a:r>
              <a:rPr lang="es-ES" sz="2000" dirty="0">
                <a:solidFill>
                  <a:srgbClr val="000099"/>
                </a:solidFill>
              </a:rPr>
              <a:t>La </a:t>
            </a:r>
            <a:r>
              <a:rPr lang="es-ES" sz="2000" b="1" u="sng" dirty="0">
                <a:solidFill>
                  <a:srgbClr val="000099"/>
                </a:solidFill>
              </a:rPr>
              <a:t>fortaleza patrimonial</a:t>
            </a:r>
            <a:r>
              <a:rPr lang="es-ES" sz="2000" dirty="0">
                <a:solidFill>
                  <a:srgbClr val="000099"/>
                </a:solidFill>
              </a:rPr>
              <a:t> dada por la relación entre Patrimonio Disponible y el Capital Requerido. Esto es:</a:t>
            </a:r>
          </a:p>
          <a:p>
            <a:pPr marL="800100" lvl="1" indent="-357188" algn="just">
              <a:spcBef>
                <a:spcPct val="20000"/>
              </a:spcBef>
              <a:buFontTx/>
              <a:buChar char="–"/>
              <a:defRPr/>
            </a:pPr>
            <a:endParaRPr lang="es-ES" sz="2000" dirty="0">
              <a:solidFill>
                <a:srgbClr val="000099"/>
              </a:solidFill>
            </a:endParaRPr>
          </a:p>
          <a:p>
            <a:pPr marL="800100" lvl="1" indent="-357188" algn="just">
              <a:spcBef>
                <a:spcPct val="20000"/>
              </a:spcBef>
              <a:buFontTx/>
              <a:buChar char="–"/>
              <a:defRPr/>
            </a:pPr>
            <a:endParaRPr lang="es-ES" sz="2000" dirty="0">
              <a:solidFill>
                <a:srgbClr val="000099"/>
              </a:solidFill>
            </a:endParaRPr>
          </a:p>
          <a:p>
            <a:pPr marL="442912" lvl="1" algn="just">
              <a:spcBef>
                <a:spcPct val="20000"/>
              </a:spcBef>
              <a:defRPr/>
            </a:pPr>
            <a:endParaRPr lang="es-ES" sz="800" dirty="0">
              <a:solidFill>
                <a:srgbClr val="000099"/>
              </a:solidFill>
            </a:endParaRPr>
          </a:p>
          <a:p>
            <a:pPr marL="800100" lvl="1" indent="-357188" algn="just">
              <a:spcBef>
                <a:spcPct val="20000"/>
              </a:spcBef>
              <a:buFontTx/>
              <a:buChar char="–"/>
              <a:defRPr/>
            </a:pPr>
            <a:r>
              <a:rPr lang="es-ES" sz="2000" dirty="0">
                <a:solidFill>
                  <a:srgbClr val="000099"/>
                </a:solidFill>
              </a:rPr>
              <a:t>El </a:t>
            </a:r>
            <a:r>
              <a:rPr lang="es-ES" sz="2000" b="1" u="sng" dirty="0">
                <a:solidFill>
                  <a:srgbClr val="000099"/>
                </a:solidFill>
              </a:rPr>
              <a:t>nivel de riesgo neto final</a:t>
            </a:r>
            <a:r>
              <a:rPr lang="es-ES" sz="2000" dirty="0">
                <a:solidFill>
                  <a:srgbClr val="000099"/>
                </a:solidFill>
              </a:rPr>
              <a:t>, que se determina sobre la base del análisis de la exposición al riesgo (riesgo inherente), la calidad de la gestión de riesgos de la compañía y la evaluación cualitativa del patrimonio.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5288" y="981075"/>
            <a:ext cx="8013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400" b="1" dirty="0" smtClean="0">
                <a:solidFill>
                  <a:srgbClr val="000099"/>
                </a:solidFill>
              </a:rPr>
              <a:t>Evaluación </a:t>
            </a:r>
            <a:r>
              <a:rPr lang="es-CL" altLang="es-CL" sz="2400" b="1" dirty="0">
                <a:solidFill>
                  <a:srgbClr val="000099"/>
                </a:solidFill>
              </a:rPr>
              <a:t>de solvencia</a:t>
            </a:r>
          </a:p>
        </p:txBody>
      </p:sp>
      <p:graphicFrame>
        <p:nvGraphicFramePr>
          <p:cNvPr id="199685" name="Object 5"/>
          <p:cNvGraphicFramePr>
            <a:graphicFrameLocks noGrp="1" noChangeAspect="1"/>
          </p:cNvGraphicFramePr>
          <p:nvPr>
            <p:ph/>
          </p:nvPr>
        </p:nvGraphicFramePr>
        <p:xfrm>
          <a:off x="3351213" y="3254375"/>
          <a:ext cx="23685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cuación" r:id="rId4" imgW="1536700" imgH="419100" progId="Equation.3">
                  <p:embed/>
                </p:oleObj>
              </mc:Choice>
              <mc:Fallback>
                <p:oleObj name="Ecuación" r:id="rId4" imgW="1536700" imgH="4191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3" y="3254375"/>
                        <a:ext cx="236855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</a:p>
        </p:txBody>
      </p:sp>
      <p:sp>
        <p:nvSpPr>
          <p:cNvPr id="30726" name="1 CuadroTexto"/>
          <p:cNvSpPr txBox="1">
            <a:spLocks noChangeArrowheads="1"/>
          </p:cNvSpPr>
          <p:nvPr/>
        </p:nvSpPr>
        <p:spPr bwMode="auto">
          <a:xfrm>
            <a:off x="611188" y="5641975"/>
            <a:ext cx="77057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CL" altLang="es-CL" sz="1400"/>
              <a:t>* Patrimonio Disponible = Total Activos – Total Pasivos Exigibles; se restan del patrimonio los activos que no constituyan inversión efectiva o que estén afectos a gravámenes); las inversiones en relacionadas que pudieran ser objeto de doble contabilización; los préstamos otorgados por compañía a sus relacionadas; y se sustraen los pasivos avales o fianzas.</a:t>
            </a:r>
            <a:endParaRPr lang="es-CL" altLang="es-CL" sz="1600"/>
          </a:p>
        </p:txBody>
      </p:sp>
      <p:sp>
        <p:nvSpPr>
          <p:cNvPr id="26631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C36BAD-1875-40D1-9E62-EE835F27C968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s-ES" altLang="es-CL" sz="1400" smtClean="0"/>
          </a:p>
        </p:txBody>
      </p:sp>
    </p:spTree>
    <p:extLst>
      <p:ext uri="{BB962C8B-B14F-4D97-AF65-F5344CB8AC3E}">
        <p14:creationId xmlns:p14="http://schemas.microsoft.com/office/powerpoint/2010/main" val="25621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8"/>
          <p:cNvSpPr>
            <a:spLocks noChangeArrowheads="1"/>
          </p:cNvSpPr>
          <p:nvPr/>
        </p:nvSpPr>
        <p:spPr bwMode="auto">
          <a:xfrm>
            <a:off x="395288" y="908050"/>
            <a:ext cx="8013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400" b="1">
                <a:solidFill>
                  <a:srgbClr val="000099"/>
                </a:solidFill>
              </a:rPr>
              <a:t>Nuevo sistema de evaluación de solvencia</a:t>
            </a:r>
            <a:endParaRPr lang="es-CL" altLang="es-CL" sz="2400" b="1">
              <a:solidFill>
                <a:srgbClr val="E80207"/>
              </a:solidFill>
            </a:endParaRPr>
          </a:p>
        </p:txBody>
      </p:sp>
      <p:pic>
        <p:nvPicPr>
          <p:cNvPr id="21509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000250"/>
            <a:ext cx="8672513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27653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B0C7A1-942D-40EA-A381-0FC80C485DDA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s-ES" altLang="es-CL" sz="1400" smtClean="0"/>
          </a:p>
        </p:txBody>
      </p:sp>
    </p:spTree>
    <p:extLst>
      <p:ext uri="{BB962C8B-B14F-4D97-AF65-F5344CB8AC3E}">
        <p14:creationId xmlns:p14="http://schemas.microsoft.com/office/powerpoint/2010/main" val="27013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altLang="es-CL" sz="4000" b="1" dirty="0">
                <a:solidFill>
                  <a:srgbClr val="000099"/>
                </a:solidFill>
              </a:rPr>
              <a:t>DESCRIPCION DEL MODELO </a:t>
            </a:r>
            <a:r>
              <a:rPr lang="es-CL" altLang="es-CL" sz="4000" b="1" dirty="0" smtClean="0">
                <a:solidFill>
                  <a:srgbClr val="000099"/>
                </a:solidFill>
              </a:rPr>
              <a:t>SBR:</a:t>
            </a:r>
            <a:br>
              <a:rPr lang="es-CL" altLang="es-CL" sz="4000" b="1" dirty="0" smtClean="0">
                <a:solidFill>
                  <a:srgbClr val="000099"/>
                </a:solidFill>
              </a:rPr>
            </a:br>
            <a:r>
              <a:rPr lang="es-CL" altLang="es-CL" sz="4000" b="1" dirty="0" smtClean="0">
                <a:solidFill>
                  <a:srgbClr val="000099"/>
                </a:solidFill>
              </a:rPr>
              <a:t> PASOS A SEGUIR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r>
              <a:rPr lang="es-CL" sz="2400" dirty="0" smtClean="0">
                <a:solidFill>
                  <a:srgbClr val="000099"/>
                </a:solidFill>
              </a:rPr>
              <a:t>Aprobación por parte del Congreso del Proyecto de Ley de Seguros</a:t>
            </a:r>
          </a:p>
          <a:p>
            <a:r>
              <a:rPr lang="es-CL" sz="2400" dirty="0" smtClean="0">
                <a:solidFill>
                  <a:srgbClr val="000099"/>
                </a:solidFill>
              </a:rPr>
              <a:t>Perfeccionamiento </a:t>
            </a:r>
            <a:r>
              <a:rPr lang="es-CL" sz="2400" dirty="0">
                <a:solidFill>
                  <a:srgbClr val="000099"/>
                </a:solidFill>
              </a:rPr>
              <a:t>de la </a:t>
            </a:r>
            <a:r>
              <a:rPr lang="es-CL" sz="2400" dirty="0" smtClean="0">
                <a:solidFill>
                  <a:srgbClr val="000099"/>
                </a:solidFill>
              </a:rPr>
              <a:t>metodología de evaluación de riesgos (proceso continuo)</a:t>
            </a:r>
          </a:p>
          <a:p>
            <a:r>
              <a:rPr lang="es-CL" sz="2400" dirty="0" smtClean="0">
                <a:solidFill>
                  <a:srgbClr val="000099"/>
                </a:solidFill>
              </a:rPr>
              <a:t>Capacitación de los equipos de trabajo</a:t>
            </a:r>
            <a:endParaRPr lang="es-CL" sz="2400" dirty="0">
              <a:solidFill>
                <a:srgbClr val="000099"/>
              </a:solidFill>
            </a:endParaRPr>
          </a:p>
          <a:p>
            <a:pPr lvl="0"/>
            <a:r>
              <a:rPr lang="es-CL" sz="2400" dirty="0">
                <a:solidFill>
                  <a:srgbClr val="000099"/>
                </a:solidFill>
              </a:rPr>
              <a:t>Continuar con aplicación de la matriz de riesgos en las compañías de seguros</a:t>
            </a:r>
            <a:endParaRPr lang="es-CL" sz="20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4504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endParaRPr lang="es-CL" sz="2000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GRACIAS</a:t>
            </a:r>
            <a:endParaRPr lang="es-C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5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3 Grupo"/>
          <p:cNvGrpSpPr>
            <a:grpSpLocks/>
          </p:cNvGrpSpPr>
          <p:nvPr/>
        </p:nvGrpSpPr>
        <p:grpSpPr bwMode="auto">
          <a:xfrm>
            <a:off x="-55563" y="1196975"/>
            <a:ext cx="9110663" cy="5688013"/>
            <a:chOff x="-20637" y="544186"/>
            <a:chExt cx="9313865" cy="6675436"/>
          </a:xfrm>
        </p:grpSpPr>
        <p:sp>
          <p:nvSpPr>
            <p:cNvPr id="43013" name="1 CuadroTexto"/>
            <p:cNvSpPr txBox="1">
              <a:spLocks noChangeArrowheads="1"/>
            </p:cNvSpPr>
            <p:nvPr/>
          </p:nvSpPr>
          <p:spPr bwMode="auto">
            <a:xfrm>
              <a:off x="7139049" y="544186"/>
              <a:ext cx="1374925" cy="175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1588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</a:pPr>
              <a:r>
                <a:rPr lang="es-ES" altLang="es-CL" sz="1300" b="1"/>
                <a:t> Indicaciones PDL</a:t>
              </a:r>
            </a:p>
            <a:p>
              <a:pPr algn="just" eaLnBrk="1" hangingPunct="1">
                <a:spcBef>
                  <a:spcPct val="0"/>
                </a:spcBef>
              </a:pPr>
              <a:r>
                <a:rPr lang="es-ES" altLang="es-CL" sz="1300" b="1"/>
                <a:t> Aprobación en Cámara Diputados</a:t>
              </a:r>
            </a:p>
            <a:p>
              <a:pPr algn="just" eaLnBrk="1" hangingPunct="1">
                <a:spcBef>
                  <a:spcPct val="0"/>
                </a:spcBef>
              </a:pPr>
              <a:r>
                <a:rPr lang="es-ES" altLang="es-CL" sz="1300" b="1"/>
                <a:t> Inicio trámite en Senado.</a:t>
              </a:r>
            </a:p>
          </p:txBody>
        </p:sp>
        <p:grpSp>
          <p:nvGrpSpPr>
            <p:cNvPr id="43014" name="2 Grupo"/>
            <p:cNvGrpSpPr>
              <a:grpSpLocks/>
            </p:cNvGrpSpPr>
            <p:nvPr/>
          </p:nvGrpSpPr>
          <p:grpSpPr bwMode="auto">
            <a:xfrm>
              <a:off x="-20637" y="713184"/>
              <a:ext cx="9313865" cy="6506438"/>
              <a:chOff x="-20637" y="713184"/>
              <a:chExt cx="9313865" cy="6506438"/>
            </a:xfrm>
          </p:grpSpPr>
          <p:grpSp>
            <p:nvGrpSpPr>
              <p:cNvPr id="43015" name="Group 75"/>
              <p:cNvGrpSpPr>
                <a:grpSpLocks/>
              </p:cNvGrpSpPr>
              <p:nvPr/>
            </p:nvGrpSpPr>
            <p:grpSpPr bwMode="auto">
              <a:xfrm>
                <a:off x="-20637" y="782639"/>
                <a:ext cx="9313865" cy="4830766"/>
                <a:chOff x="43" y="911"/>
                <a:chExt cx="5867" cy="3043"/>
              </a:xfrm>
            </p:grpSpPr>
            <p:sp>
              <p:nvSpPr>
                <p:cNvPr id="43030" name="Line 3"/>
                <p:cNvSpPr>
                  <a:spLocks noChangeShapeType="1"/>
                </p:cNvSpPr>
                <p:nvPr/>
              </p:nvSpPr>
              <p:spPr bwMode="auto">
                <a:xfrm>
                  <a:off x="147" y="2205"/>
                  <a:ext cx="5307" cy="0"/>
                </a:xfrm>
                <a:prstGeom prst="line">
                  <a:avLst/>
                </a:prstGeom>
                <a:noFill/>
                <a:ln w="152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3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8" y="1625"/>
                  <a:ext cx="485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2004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(Enero)</a:t>
                  </a:r>
                  <a:endParaRPr lang="es-ES" altLang="es-CL" sz="1300" b="1"/>
                </a:p>
              </p:txBody>
            </p:sp>
            <p:sp>
              <p:nvSpPr>
                <p:cNvPr id="430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3" y="2469"/>
                  <a:ext cx="104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Recomendaciones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FSAP 2004</a:t>
                  </a:r>
                  <a:endParaRPr lang="es-ES" altLang="es-CL" sz="1300" b="1"/>
                </a:p>
              </p:txBody>
            </p:sp>
            <p:sp>
              <p:nvSpPr>
                <p:cNvPr id="430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53" y="1761"/>
                  <a:ext cx="351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2005</a:t>
                  </a:r>
                  <a:endParaRPr lang="es-ES" altLang="es-CL" sz="1300" b="1"/>
                </a:p>
              </p:txBody>
            </p:sp>
            <p:sp>
              <p:nvSpPr>
                <p:cNvPr id="430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69" y="1187"/>
                  <a:ext cx="1021" cy="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Consultoría FIRST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(OSFI CANADA)</a:t>
                  </a:r>
                  <a:endParaRPr lang="es-ES" altLang="es-CL" sz="1300" b="1"/>
                </a:p>
              </p:txBody>
            </p:sp>
            <p:sp>
              <p:nvSpPr>
                <p:cNvPr id="43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95" y="1768"/>
                  <a:ext cx="351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2006</a:t>
                  </a:r>
                  <a:endParaRPr lang="es-ES" altLang="es-CL" sz="1300" b="1"/>
                </a:p>
              </p:txBody>
            </p:sp>
            <p:sp>
              <p:nvSpPr>
                <p:cNvPr id="430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895" y="2606"/>
                  <a:ext cx="842" cy="6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Publicación 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White Paper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Nuevo modelo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supervisión</a:t>
                  </a:r>
                  <a:endParaRPr lang="es-ES" altLang="es-CL" sz="1300" b="1"/>
                </a:p>
              </p:txBody>
            </p:sp>
            <p:sp>
              <p:nvSpPr>
                <p:cNvPr id="43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85" y="1751"/>
                  <a:ext cx="351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2007</a:t>
                  </a:r>
                  <a:endParaRPr lang="es-ES" altLang="es-CL" sz="1300" b="1"/>
                </a:p>
              </p:txBody>
            </p:sp>
            <p:sp>
              <p:nvSpPr>
                <p:cNvPr id="43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336" y="911"/>
                  <a:ext cx="998" cy="8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Cambios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Estructura 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Organizacional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Intendencia 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de Seguros</a:t>
                  </a:r>
                  <a:endParaRPr lang="es-ES" altLang="es-CL" sz="1300" b="1"/>
                </a:p>
              </p:txBody>
            </p:sp>
            <p:sp>
              <p:nvSpPr>
                <p:cNvPr id="430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983" y="1751"/>
                  <a:ext cx="351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2008</a:t>
                  </a:r>
                  <a:endParaRPr lang="es-ES" altLang="es-CL" sz="1300" b="1"/>
                </a:p>
              </p:txBody>
            </p:sp>
            <p:sp>
              <p:nvSpPr>
                <p:cNvPr id="43040" name="AutoShape 17"/>
                <p:cNvSpPr>
                  <a:spLocks noChangeArrowheads="1"/>
                </p:cNvSpPr>
                <p:nvPr/>
              </p:nvSpPr>
              <p:spPr bwMode="auto">
                <a:xfrm>
                  <a:off x="5400" y="2115"/>
                  <a:ext cx="510" cy="180"/>
                </a:xfrm>
                <a:prstGeom prst="rightArrow">
                  <a:avLst>
                    <a:gd name="adj1" fmla="val 50000"/>
                    <a:gd name="adj2" fmla="val 37568"/>
                  </a:avLst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s-CL" sz="1300" b="1"/>
                </a:p>
              </p:txBody>
            </p:sp>
            <p:sp>
              <p:nvSpPr>
                <p:cNvPr id="43041" name="Line 18"/>
                <p:cNvSpPr>
                  <a:spLocks noChangeShapeType="1"/>
                </p:cNvSpPr>
                <p:nvPr/>
              </p:nvSpPr>
              <p:spPr bwMode="auto">
                <a:xfrm>
                  <a:off x="155" y="1961"/>
                  <a:ext cx="0" cy="453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42" name="Line 19"/>
                <p:cNvSpPr>
                  <a:spLocks noChangeShapeType="1"/>
                </p:cNvSpPr>
                <p:nvPr/>
              </p:nvSpPr>
              <p:spPr bwMode="auto">
                <a:xfrm>
                  <a:off x="623" y="1942"/>
                  <a:ext cx="0" cy="453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43" name="Line 20"/>
                <p:cNvSpPr>
                  <a:spLocks noChangeShapeType="1"/>
                </p:cNvSpPr>
                <p:nvPr/>
              </p:nvSpPr>
              <p:spPr bwMode="auto">
                <a:xfrm>
                  <a:off x="1122" y="1942"/>
                  <a:ext cx="0" cy="453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44" name="Line 21"/>
                <p:cNvSpPr>
                  <a:spLocks noChangeShapeType="1"/>
                </p:cNvSpPr>
                <p:nvPr/>
              </p:nvSpPr>
              <p:spPr bwMode="auto">
                <a:xfrm>
                  <a:off x="1666" y="1942"/>
                  <a:ext cx="0" cy="453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45" name="Line 22"/>
                <p:cNvSpPr>
                  <a:spLocks noChangeShapeType="1"/>
                </p:cNvSpPr>
                <p:nvPr/>
              </p:nvSpPr>
              <p:spPr bwMode="auto">
                <a:xfrm>
                  <a:off x="2165" y="1942"/>
                  <a:ext cx="0" cy="453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46" name="Line 23"/>
                <p:cNvSpPr>
                  <a:spLocks noChangeShapeType="1"/>
                </p:cNvSpPr>
                <p:nvPr/>
              </p:nvSpPr>
              <p:spPr bwMode="auto">
                <a:xfrm>
                  <a:off x="3163" y="1942"/>
                  <a:ext cx="0" cy="453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4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853" y="974"/>
                  <a:ext cx="945" cy="8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ES" altLang="es-CL" sz="1300" b="1"/>
                    <a:t>Preparación y 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ES" altLang="es-CL" sz="1300" b="1"/>
                    <a:t>envío anteproyecto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ES" altLang="es-CL" sz="1300" b="1"/>
                    <a:t>Ley a M. Hacienda</a:t>
                  </a:r>
                </a:p>
              </p:txBody>
            </p:sp>
            <p:sp>
              <p:nvSpPr>
                <p:cNvPr id="4304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49" y="2480"/>
                  <a:ext cx="862" cy="8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es-CL" altLang="es-CL" sz="1300" b="1"/>
                    <a:t> Construcción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  Software de 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  Apoyo</a:t>
                  </a:r>
                </a:p>
                <a:p>
                  <a:pPr eaLnBrk="1" hangingPunct="1">
                    <a:spcBef>
                      <a:spcPct val="0"/>
                    </a:spcBef>
                  </a:pPr>
                  <a:r>
                    <a:rPr lang="es-CL" altLang="es-CL" sz="1300" b="1"/>
                    <a:t> Manuales de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  Supervisión </a:t>
                  </a:r>
                  <a:endParaRPr lang="es-ES" altLang="es-CL" sz="1300" b="1"/>
                </a:p>
              </p:txBody>
            </p:sp>
            <p:sp>
              <p:nvSpPr>
                <p:cNvPr id="43049" name="Line 26"/>
                <p:cNvSpPr>
                  <a:spLocks noChangeShapeType="1"/>
                </p:cNvSpPr>
                <p:nvPr/>
              </p:nvSpPr>
              <p:spPr bwMode="auto">
                <a:xfrm>
                  <a:off x="3707" y="1961"/>
                  <a:ext cx="0" cy="453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4305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526" y="1758"/>
                  <a:ext cx="345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2011</a:t>
                  </a:r>
                  <a:endParaRPr lang="es-ES" altLang="es-CL" sz="1300" b="1"/>
                </a:p>
              </p:txBody>
            </p:sp>
            <p:sp>
              <p:nvSpPr>
                <p:cNvPr id="43051" name="AutoShape 29"/>
                <p:cNvSpPr>
                  <a:spLocks/>
                </p:cNvSpPr>
                <p:nvPr/>
              </p:nvSpPr>
              <p:spPr bwMode="auto">
                <a:xfrm rot="5400000">
                  <a:off x="2601" y="1840"/>
                  <a:ext cx="267" cy="3216"/>
                </a:xfrm>
                <a:prstGeom prst="rightBrace">
                  <a:avLst>
                    <a:gd name="adj1" fmla="val 72716"/>
                    <a:gd name="adj2" fmla="val 49968"/>
                  </a:avLst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s-CL" sz="1300" b="1"/>
                </a:p>
              </p:txBody>
            </p:sp>
            <p:sp>
              <p:nvSpPr>
                <p:cNvPr id="4305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14" y="3590"/>
                  <a:ext cx="802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Capacitación 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Funcionarios</a:t>
                  </a:r>
                  <a:endParaRPr lang="es-ES" altLang="es-CL" sz="1300" b="1"/>
                </a:p>
              </p:txBody>
            </p:sp>
            <p:sp>
              <p:nvSpPr>
                <p:cNvPr id="4305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981" y="1758"/>
                  <a:ext cx="364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s-CL" altLang="es-CL" sz="1300" b="1"/>
                    <a:t>2010</a:t>
                  </a:r>
                  <a:endParaRPr lang="es-ES" altLang="es-CL" sz="1300" b="1"/>
                </a:p>
              </p:txBody>
            </p:sp>
          </p:grpSp>
          <p:sp>
            <p:nvSpPr>
              <p:cNvPr id="43016" name="Line 26"/>
              <p:cNvSpPr>
                <a:spLocks noChangeShapeType="1"/>
              </p:cNvSpPr>
              <p:nvPr/>
            </p:nvSpPr>
            <p:spPr bwMode="auto">
              <a:xfrm>
                <a:off x="6804248" y="2420938"/>
                <a:ext cx="0" cy="719137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3017" name="Text Box 27"/>
              <p:cNvSpPr txBox="1">
                <a:spLocks noChangeArrowheads="1"/>
              </p:cNvSpPr>
              <p:nvPr/>
            </p:nvSpPr>
            <p:spPr bwMode="auto">
              <a:xfrm>
                <a:off x="6516216" y="2133600"/>
                <a:ext cx="556563" cy="343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2012</a:t>
                </a:r>
                <a:endParaRPr lang="es-ES" altLang="es-CL" sz="1300" b="1"/>
              </a:p>
            </p:txBody>
          </p:sp>
          <p:sp>
            <p:nvSpPr>
              <p:cNvPr id="43018" name="Text Box 24"/>
              <p:cNvSpPr txBox="1">
                <a:spLocks noChangeArrowheads="1"/>
              </p:cNvSpPr>
              <p:nvPr/>
            </p:nvSpPr>
            <p:spPr bwMode="auto">
              <a:xfrm>
                <a:off x="5652120" y="713184"/>
                <a:ext cx="1535112" cy="1516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s-ES" altLang="es-CL" sz="1300" b="1"/>
                  <a:t> Norma Gob. Corp. N°309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s-CL" altLang="es-CL" sz="1300" b="1"/>
                  <a:t> Norma de Gestión de Riesgo (Matriz) N°325. </a:t>
                </a:r>
              </a:p>
            </p:txBody>
          </p:sp>
          <p:sp>
            <p:nvSpPr>
              <p:cNvPr id="43019" name="Line 23"/>
              <p:cNvSpPr>
                <a:spLocks noChangeShapeType="1"/>
              </p:cNvSpPr>
              <p:nvPr/>
            </p:nvSpPr>
            <p:spPr bwMode="auto">
              <a:xfrm>
                <a:off x="4067944" y="2422525"/>
                <a:ext cx="0" cy="71913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43020" name="Text Box 34"/>
              <p:cNvSpPr txBox="1">
                <a:spLocks noChangeArrowheads="1"/>
              </p:cNvSpPr>
              <p:nvPr/>
            </p:nvSpPr>
            <p:spPr bwMode="auto">
              <a:xfrm>
                <a:off x="3779912" y="2128838"/>
                <a:ext cx="577850" cy="343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2009</a:t>
                </a:r>
                <a:endParaRPr lang="es-ES" altLang="es-CL" sz="1300" b="1"/>
              </a:p>
            </p:txBody>
          </p:sp>
          <p:sp>
            <p:nvSpPr>
              <p:cNvPr id="43021" name="Text Box 28"/>
              <p:cNvSpPr txBox="1">
                <a:spLocks noChangeArrowheads="1"/>
              </p:cNvSpPr>
              <p:nvPr/>
            </p:nvSpPr>
            <p:spPr bwMode="auto">
              <a:xfrm>
                <a:off x="5372430" y="3141663"/>
                <a:ext cx="1071778" cy="1047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Ingreso a Trámite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legislativo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PdL</a:t>
                </a:r>
                <a:endParaRPr lang="es-ES" altLang="es-CL" sz="1300" b="1"/>
              </a:p>
            </p:txBody>
          </p:sp>
          <p:sp>
            <p:nvSpPr>
              <p:cNvPr id="43022" name="AutoShape 29"/>
              <p:cNvSpPr>
                <a:spLocks/>
              </p:cNvSpPr>
              <p:nvPr/>
            </p:nvSpPr>
            <p:spPr bwMode="auto">
              <a:xfrm rot="5400000">
                <a:off x="6416774" y="3734830"/>
                <a:ext cx="252414" cy="4518025"/>
              </a:xfrm>
              <a:prstGeom prst="rightBrace">
                <a:avLst>
                  <a:gd name="adj1" fmla="val 72509"/>
                  <a:gd name="adj2" fmla="val 49681"/>
                </a:avLst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s-CL" sz="1300" b="1"/>
              </a:p>
            </p:txBody>
          </p:sp>
          <p:sp>
            <p:nvSpPr>
              <p:cNvPr id="43023" name="Text Box 24"/>
              <p:cNvSpPr txBox="1">
                <a:spLocks noChangeArrowheads="1"/>
              </p:cNvSpPr>
              <p:nvPr/>
            </p:nvSpPr>
            <p:spPr bwMode="auto">
              <a:xfrm>
                <a:off x="5003495" y="6172239"/>
                <a:ext cx="3708400" cy="1047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r>
                  <a:rPr lang="es-ES" altLang="es-CL" sz="1300" b="1"/>
                  <a:t> Aplicación progresiva de la metodología SBR a partir del 2009. 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s-CL" altLang="es-CL" sz="1300" b="1"/>
                  <a:t> Matriz de Riesgo aplicada a 47 aseguradoras a diciembre 2013.</a:t>
                </a:r>
                <a:endParaRPr lang="es-ES" altLang="es-CL" sz="1300" b="1"/>
              </a:p>
            </p:txBody>
          </p:sp>
          <p:sp>
            <p:nvSpPr>
              <p:cNvPr id="43024" name="2 Rectángulo"/>
              <p:cNvSpPr>
                <a:spLocks noChangeArrowheads="1"/>
              </p:cNvSpPr>
              <p:nvPr/>
            </p:nvSpPr>
            <p:spPr bwMode="auto">
              <a:xfrm>
                <a:off x="6372200" y="3128481"/>
                <a:ext cx="1296144" cy="151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Consultoría Banco Mundial y desarrollo de metodología de CBR.</a:t>
                </a:r>
              </a:p>
            </p:txBody>
          </p:sp>
          <p:pic>
            <p:nvPicPr>
              <p:cNvPr id="43025" name="Picture 4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2360" y="2422525"/>
                <a:ext cx="49212" cy="719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3026" name="Picture 4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27244" y="2420888"/>
                <a:ext cx="49212" cy="719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027" name="Text Box 27"/>
              <p:cNvSpPr txBox="1">
                <a:spLocks noChangeArrowheads="1"/>
              </p:cNvSpPr>
              <p:nvPr/>
            </p:nvSpPr>
            <p:spPr bwMode="auto">
              <a:xfrm>
                <a:off x="7524328" y="2132856"/>
                <a:ext cx="556563" cy="343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2013</a:t>
                </a:r>
                <a:endParaRPr lang="es-ES" altLang="es-CL" sz="1300" b="1"/>
              </a:p>
            </p:txBody>
          </p:sp>
          <p:sp>
            <p:nvSpPr>
              <p:cNvPr id="43028" name="44 CuadroTexto"/>
              <p:cNvSpPr txBox="1">
                <a:spLocks noChangeArrowheads="1"/>
              </p:cNvSpPr>
              <p:nvPr/>
            </p:nvSpPr>
            <p:spPr bwMode="auto">
              <a:xfrm>
                <a:off x="7703783" y="3163661"/>
                <a:ext cx="1295071" cy="2456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indent="1588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</a:pPr>
                <a:r>
                  <a:rPr lang="es-ES" altLang="es-CL" sz="1300" b="1" dirty="0"/>
                  <a:t> WP1 Metodología CBR.</a:t>
                </a:r>
              </a:p>
              <a:p>
                <a:pPr algn="just" eaLnBrk="1" hangingPunct="1">
                  <a:spcBef>
                    <a:spcPct val="0"/>
                  </a:spcBef>
                </a:pPr>
                <a:r>
                  <a:rPr lang="es-ES" altLang="es-CL" sz="1300" b="1" dirty="0"/>
                  <a:t> Ejercicio de Impacto 1.</a:t>
                </a:r>
              </a:p>
              <a:p>
                <a:pPr algn="just" eaLnBrk="1" hangingPunct="1">
                  <a:spcBef>
                    <a:spcPct val="0"/>
                  </a:spcBef>
                </a:pPr>
                <a:r>
                  <a:rPr lang="es-ES" altLang="es-CL" sz="1300" b="1" dirty="0" smtClean="0"/>
                  <a:t>Mesas </a:t>
                </a:r>
                <a:r>
                  <a:rPr lang="es-ES" altLang="es-CL" sz="1300" b="1" dirty="0"/>
                  <a:t>de trabajo con la industria</a:t>
                </a:r>
                <a:r>
                  <a:rPr lang="es-ES" altLang="es-CL" sz="1300" b="1" dirty="0" smtClean="0"/>
                  <a:t>.</a:t>
                </a:r>
              </a:p>
              <a:p>
                <a:pPr algn="just" eaLnBrk="1" hangingPunct="1">
                  <a:spcBef>
                    <a:spcPct val="0"/>
                  </a:spcBef>
                </a:pPr>
                <a:r>
                  <a:rPr lang="es-ES" altLang="es-CL" sz="1300" b="1" dirty="0" smtClean="0"/>
                  <a:t>Taller Pilar I</a:t>
                </a:r>
              </a:p>
              <a:p>
                <a:pPr algn="just" eaLnBrk="1" hangingPunct="1">
                  <a:spcBef>
                    <a:spcPct val="0"/>
                  </a:spcBef>
                </a:pPr>
                <a:r>
                  <a:rPr lang="es-ES" altLang="es-CL" sz="1300" b="1" dirty="0" smtClean="0"/>
                  <a:t>Taller Pilar II</a:t>
                </a:r>
                <a:endParaRPr lang="es-ES" altLang="es-CL" sz="1300" b="1" dirty="0"/>
              </a:p>
            </p:txBody>
          </p:sp>
          <p:sp>
            <p:nvSpPr>
              <p:cNvPr id="43029" name="Text Box 27"/>
              <p:cNvSpPr txBox="1">
                <a:spLocks noChangeArrowheads="1"/>
              </p:cNvSpPr>
              <p:nvPr/>
            </p:nvSpPr>
            <p:spPr bwMode="auto">
              <a:xfrm>
                <a:off x="8335917" y="2132856"/>
                <a:ext cx="556563" cy="3431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s-CL" altLang="es-CL" sz="1300" b="1"/>
                  <a:t>2014</a:t>
                </a:r>
                <a:endParaRPr lang="es-ES" altLang="es-CL" sz="1300" b="1"/>
              </a:p>
            </p:txBody>
          </p:sp>
        </p:grpSp>
      </p:grpSp>
      <p:sp>
        <p:nvSpPr>
          <p:cNvPr id="43011" name="Text Box 28"/>
          <p:cNvSpPr txBox="1">
            <a:spLocks noChangeArrowheads="1"/>
          </p:cNvSpPr>
          <p:nvPr/>
        </p:nvSpPr>
        <p:spPr bwMode="auto">
          <a:xfrm>
            <a:off x="8243888" y="1327150"/>
            <a:ext cx="104775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5250" indent="-952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CL" altLang="es-CL" sz="1300" b="1" dirty="0"/>
              <a:t>WP2 31.01.14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s-CL" altLang="es-CL" sz="1300" b="1" dirty="0"/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87313" y="202283"/>
            <a:ext cx="848727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MODELO SBR: AVANCES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52513"/>
            <a:ext cx="8424863" cy="504825"/>
          </a:xfrm>
          <a:noFill/>
        </p:spPr>
        <p:txBody>
          <a:bodyPr/>
          <a:lstStyle/>
          <a:p>
            <a:pPr algn="l" eaLnBrk="1" hangingPunct="1"/>
            <a:r>
              <a:rPr lang="es-CL" altLang="es-CL" sz="2400" b="1" smtClean="0">
                <a:solidFill>
                  <a:srgbClr val="000099"/>
                </a:solidFill>
              </a:rPr>
              <a:t>Nuevo Modelo de Supervisión de Seguros de la SVS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28750"/>
            <a:ext cx="8678863" cy="4643438"/>
          </a:xfrm>
        </p:spPr>
        <p:txBody>
          <a:bodyPr/>
          <a:lstStyle/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000" dirty="0" smtClean="0">
              <a:solidFill>
                <a:schemeClr val="accent6"/>
              </a:solidFill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ES" sz="2400" dirty="0" smtClean="0">
                <a:solidFill>
                  <a:srgbClr val="000099"/>
                </a:solidFill>
                <a:cs typeface="Times New Roman" pitchFamily="18" charset="0"/>
              </a:rPr>
              <a:t>Nuevo enfoque distingue entre compañías de seguros que toman distintos niveles de riesgos y la gestión que realizan de éstos.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ES" sz="2400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ES" sz="2400" dirty="0" smtClean="0">
                <a:solidFill>
                  <a:srgbClr val="000099"/>
                </a:solidFill>
                <a:cs typeface="Times New Roman" pitchFamily="18" charset="0"/>
              </a:rPr>
              <a:t>A igual calidad de gestión de riesgos, tomar un mayor riesgo en los activos y pasivos =&gt; mayor requerimiento de capital.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  <a:cs typeface="Times New Roman" pitchFamily="18" charset="0"/>
              </a:rPr>
              <a:t>Un débil gobierno corporativo y una débil gestión de riesgos =&gt; mayores requerimientos del supervisor e indirectamente mayor requerimiento de capital.</a:t>
            </a:r>
          </a:p>
          <a:p>
            <a:pPr marL="177800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marL="177800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  <a:cs typeface="Times New Roman" pitchFamily="18" charset="0"/>
              </a:rPr>
              <a:t>Es un enfoque preventivo.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22533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0B4A1D-B413-4937-92EF-62DDCDE18FF3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s-ES" altLang="es-CL" sz="1400" smtClean="0"/>
          </a:p>
        </p:txBody>
      </p:sp>
    </p:spTree>
    <p:extLst>
      <p:ext uri="{BB962C8B-B14F-4D97-AF65-F5344CB8AC3E}">
        <p14:creationId xmlns:p14="http://schemas.microsoft.com/office/powerpoint/2010/main" val="4623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52513"/>
            <a:ext cx="8424863" cy="431800"/>
          </a:xfrm>
          <a:noFill/>
        </p:spPr>
        <p:txBody>
          <a:bodyPr>
            <a:noAutofit/>
          </a:bodyPr>
          <a:lstStyle/>
          <a:p>
            <a:pPr algn="l" eaLnBrk="1" hangingPunct="1"/>
            <a:r>
              <a:rPr lang="es-CL" altLang="es-CL" sz="2400" b="1" dirty="0" smtClean="0">
                <a:solidFill>
                  <a:srgbClr val="000099"/>
                </a:solidFill>
              </a:rPr>
              <a:t>Nuevo Modelo de Supervisión de Seguros de la SVS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42350" cy="4584700"/>
          </a:xfrm>
        </p:spPr>
        <p:txBody>
          <a:bodyPr>
            <a:normAutofit lnSpcReduction="10000"/>
          </a:bodyPr>
          <a:lstStyle/>
          <a:p>
            <a:pPr marL="177800" indent="-1778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es-MX" sz="2400" b="1" dirty="0" smtClean="0">
                <a:solidFill>
                  <a:srgbClr val="000099"/>
                </a:solidFill>
              </a:rPr>
              <a:t>Objetivos y beneficios esperados:</a:t>
            </a:r>
          </a:p>
          <a:p>
            <a:pPr marL="177800" indent="-177800" algn="just" eaLnBrk="1" hangingPunct="1">
              <a:lnSpc>
                <a:spcPct val="80000"/>
              </a:lnSpc>
              <a:buFontTx/>
              <a:buNone/>
              <a:defRPr/>
            </a:pPr>
            <a:endParaRPr lang="es-MX" sz="2400" b="1" dirty="0" smtClean="0">
              <a:solidFill>
                <a:srgbClr val="000099"/>
              </a:solidFill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</a:rPr>
              <a:t> Fortalecimiento de los sistemas de gestión de riesgos</a:t>
            </a:r>
          </a:p>
          <a:p>
            <a:pPr marL="577850" lvl="1" indent="-177800" eaLnBrk="1" hangingPunct="1">
              <a:lnSpc>
                <a:spcPct val="80000"/>
              </a:lnSpc>
              <a:defRPr/>
            </a:pPr>
            <a:endParaRPr lang="es-MX" sz="1800" dirty="0" smtClean="0">
              <a:solidFill>
                <a:srgbClr val="000099"/>
              </a:solidFill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</a:rPr>
              <a:t> Enfoque preventivo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1800" dirty="0" smtClean="0">
              <a:solidFill>
                <a:srgbClr val="000099"/>
              </a:solidFill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</a:rPr>
              <a:t> Regulación más flexible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1800" dirty="0" smtClean="0">
              <a:solidFill>
                <a:srgbClr val="000099"/>
              </a:solidFill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</a:rPr>
              <a:t> Focalización de los recursos del supervisor </a:t>
            </a:r>
          </a:p>
          <a:p>
            <a:pPr marL="400050" lvl="1" indent="0" algn="just" eaLnBrk="1" hangingPunct="1">
              <a:lnSpc>
                <a:spcPct val="80000"/>
              </a:lnSpc>
              <a:buFontTx/>
              <a:buNone/>
              <a:defRPr/>
            </a:pPr>
            <a:endParaRPr lang="es-MX" sz="1800" dirty="0" smtClean="0">
              <a:solidFill>
                <a:srgbClr val="000099"/>
              </a:solidFill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</a:rPr>
              <a:t> Capital ajustado a requerimientos de compañías, según sus riesgos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solidFill>
                <a:srgbClr val="000099"/>
              </a:solidFill>
            </a:endParaRP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r>
              <a:rPr lang="es-MX" sz="2400" dirty="0" smtClean="0">
                <a:solidFill>
                  <a:srgbClr val="000099"/>
                </a:solidFill>
              </a:rPr>
              <a:t>Alineamiento a recomendaciones internacionales</a:t>
            </a:r>
          </a:p>
          <a:p>
            <a:pPr marL="577850" lvl="1" indent="-177800" algn="just" eaLnBrk="1" hangingPunct="1">
              <a:lnSpc>
                <a:spcPct val="80000"/>
              </a:lnSpc>
              <a:defRPr/>
            </a:pPr>
            <a:endParaRPr lang="es-MX" sz="2400" dirty="0" smtClean="0">
              <a:solidFill>
                <a:srgbClr val="000099"/>
              </a:solidFill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23557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58B9AF3-58D6-4C99-BE97-A1A36806100F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s-ES" altLang="es-CL" sz="1400" smtClean="0"/>
          </a:p>
        </p:txBody>
      </p:sp>
    </p:spTree>
    <p:extLst>
      <p:ext uri="{BB962C8B-B14F-4D97-AF65-F5344CB8AC3E}">
        <p14:creationId xmlns:p14="http://schemas.microsoft.com/office/powerpoint/2010/main" val="12333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78" name="Group 2"/>
          <p:cNvGraphicFramePr>
            <a:graphicFrameLocks noGrp="1"/>
          </p:cNvGraphicFramePr>
          <p:nvPr/>
        </p:nvGraphicFramePr>
        <p:xfrm>
          <a:off x="1797050" y="3573463"/>
          <a:ext cx="2743200" cy="2232025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22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NIVEL REGULATORIO: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REQUERIMIENTOS MINIMOS DE SOLVENCIA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512" name="AutoShape 8"/>
          <p:cNvSpPr>
            <a:spLocks noChangeArrowheads="1"/>
          </p:cNvSpPr>
          <p:nvPr/>
        </p:nvSpPr>
        <p:spPr bwMode="auto">
          <a:xfrm rot="-5400000">
            <a:off x="248444" y="2026444"/>
            <a:ext cx="1441450" cy="1366838"/>
          </a:xfrm>
          <a:prstGeom prst="chevron">
            <a:avLst>
              <a:gd name="adj" fmla="val 2636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CL" sz="1600" b="1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CL" sz="1600" b="1">
                <a:latin typeface="Times New Roman" pitchFamily="18" charset="0"/>
              </a:rPr>
              <a:t>PILAR 2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rot="-5400000">
            <a:off x="249237" y="3970338"/>
            <a:ext cx="1439863" cy="1366838"/>
          </a:xfrm>
          <a:prstGeom prst="chevron">
            <a:avLst>
              <a:gd name="adj" fmla="val 26336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MX" altLang="es-CL" sz="1600" b="1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CL" sz="1600" b="1">
                <a:latin typeface="Times New Roman" pitchFamily="18" charset="0"/>
              </a:rPr>
              <a:t>PILAR 1</a:t>
            </a:r>
          </a:p>
        </p:txBody>
      </p:sp>
      <p:graphicFrame>
        <p:nvGraphicFramePr>
          <p:cNvPr id="178186" name="Group 10"/>
          <p:cNvGraphicFramePr>
            <a:graphicFrameLocks noGrp="1"/>
          </p:cNvGraphicFramePr>
          <p:nvPr/>
        </p:nvGraphicFramePr>
        <p:xfrm>
          <a:off x="1797050" y="1724025"/>
          <a:ext cx="2744788" cy="1704975"/>
        </p:xfrm>
        <a:graphic>
          <a:graphicData uri="http://schemas.openxmlformats.org/drawingml/2006/table">
            <a:tbl>
              <a:tblPr/>
              <a:tblGrid>
                <a:gridCol w="2744788"/>
              </a:tblGrid>
              <a:tr h="170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NIVEL DE SUPERVISION: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PROCESO DE EVALUACIÓN DE RIESGOS Y ACTIVIDADES DE MITIGACION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46088" y="785813"/>
            <a:ext cx="8229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400" b="1">
                <a:solidFill>
                  <a:srgbClr val="000099"/>
                </a:solidFill>
              </a:rPr>
              <a:t>Nuevo Modelo de Supervisión de Seguros de la SVS</a:t>
            </a:r>
          </a:p>
        </p:txBody>
      </p:sp>
      <p:graphicFrame>
        <p:nvGraphicFramePr>
          <p:cNvPr id="178193" name="Group 17"/>
          <p:cNvGraphicFramePr>
            <a:graphicFrameLocks noGrp="1"/>
          </p:cNvGraphicFramePr>
          <p:nvPr>
            <p:ph sz="half" idx="1"/>
          </p:nvPr>
        </p:nvGraphicFramePr>
        <p:xfrm>
          <a:off x="4533900" y="1700213"/>
          <a:ext cx="2808288" cy="1300162"/>
        </p:xfrm>
        <a:graphic>
          <a:graphicData uri="http://schemas.openxmlformats.org/drawingml/2006/table">
            <a:tbl>
              <a:tblPr/>
              <a:tblGrid>
                <a:gridCol w="2808288"/>
              </a:tblGrid>
              <a:tr h="1300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EVALUACION DE RIESGOS DE LAS ASEGURADORAS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MEDIDAS DE MITIGACION OBLIGATORIAS DE IMPLEMENTAR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8199" name="Group 23"/>
          <p:cNvGraphicFramePr>
            <a:graphicFrameLocks noGrp="1"/>
          </p:cNvGraphicFramePr>
          <p:nvPr>
            <p:ph sz="half" idx="2"/>
          </p:nvPr>
        </p:nvGraphicFramePr>
        <p:xfrm>
          <a:off x="4533900" y="3570288"/>
          <a:ext cx="2808288" cy="1158875"/>
        </p:xfrm>
        <a:graphic>
          <a:graphicData uri="http://schemas.openxmlformats.org/drawingml/2006/table">
            <a:tbl>
              <a:tblPr/>
              <a:tblGrid>
                <a:gridCol w="2808288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CAPITAL BASADO EN RIESGO  (CBR)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MX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NUEVO REGIMEN DE INVERSIONES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45" marB="4574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21533" name="Text Box 32"/>
          <p:cNvSpPr txBox="1">
            <a:spLocks noChangeArrowheads="1"/>
          </p:cNvSpPr>
          <p:nvPr/>
        </p:nvSpPr>
        <p:spPr bwMode="auto">
          <a:xfrm>
            <a:off x="4533900" y="4724400"/>
            <a:ext cx="2808288" cy="10795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MX" altLang="es-CL" sz="1400" b="1"/>
              <a:t>NUEVAS NORMAS SOBRE VALORIZACION DE ACTIVOS Y PASIVOS</a:t>
            </a:r>
            <a:endParaRPr lang="es-ES" altLang="es-CL" sz="1400"/>
          </a:p>
        </p:txBody>
      </p:sp>
      <p:sp>
        <p:nvSpPr>
          <p:cNvPr id="21534" name="Rectangle 33"/>
          <p:cNvSpPr>
            <a:spLocks noChangeArrowheads="1"/>
          </p:cNvSpPr>
          <p:nvPr/>
        </p:nvSpPr>
        <p:spPr bwMode="auto">
          <a:xfrm>
            <a:off x="285750" y="6237288"/>
            <a:ext cx="215900" cy="1444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CL" sz="1800"/>
          </a:p>
        </p:txBody>
      </p:sp>
      <p:sp>
        <p:nvSpPr>
          <p:cNvPr id="21535" name="Text Box 34"/>
          <p:cNvSpPr txBox="1">
            <a:spLocks noChangeArrowheads="1"/>
          </p:cNvSpPr>
          <p:nvPr/>
        </p:nvSpPr>
        <p:spPr bwMode="auto">
          <a:xfrm>
            <a:off x="625475" y="6186488"/>
            <a:ext cx="2428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/>
              <a:t>NO REQUIERE CAMBIO LEGAL</a:t>
            </a:r>
            <a:endParaRPr lang="es-ES" altLang="es-CL" sz="1200"/>
          </a:p>
        </p:txBody>
      </p:sp>
      <p:sp>
        <p:nvSpPr>
          <p:cNvPr id="21536" name="Rectangle 35"/>
          <p:cNvSpPr>
            <a:spLocks noChangeArrowheads="1"/>
          </p:cNvSpPr>
          <p:nvPr/>
        </p:nvSpPr>
        <p:spPr bwMode="auto">
          <a:xfrm>
            <a:off x="285750" y="6453188"/>
            <a:ext cx="215900" cy="144462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CL" sz="1800"/>
          </a:p>
        </p:txBody>
      </p:sp>
      <p:sp>
        <p:nvSpPr>
          <p:cNvPr id="21537" name="Text Box 36"/>
          <p:cNvSpPr txBox="1">
            <a:spLocks noChangeArrowheads="1"/>
          </p:cNvSpPr>
          <p:nvPr/>
        </p:nvSpPr>
        <p:spPr bwMode="auto">
          <a:xfrm>
            <a:off x="646113" y="6394450"/>
            <a:ext cx="2208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/>
              <a:t>REQUIERE CAMBIO DE LEY</a:t>
            </a:r>
            <a:endParaRPr lang="es-ES" altLang="es-CL" sz="1200"/>
          </a:p>
        </p:txBody>
      </p:sp>
      <p:sp>
        <p:nvSpPr>
          <p:cNvPr id="21538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  <p:sp>
        <p:nvSpPr>
          <p:cNvPr id="21539" name="AutoShape 29"/>
          <p:cNvSpPr>
            <a:spLocks noChangeArrowheads="1"/>
          </p:cNvSpPr>
          <p:nvPr/>
        </p:nvSpPr>
        <p:spPr bwMode="auto">
          <a:xfrm rot="5400000">
            <a:off x="7993857" y="2135981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300"/>
              <a:t>Norma Gobierno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L" altLang="es-CL" sz="1300"/>
              <a:t>Corporativo (*)</a:t>
            </a:r>
            <a:endParaRPr lang="es-ES" altLang="es-CL" sz="1300"/>
          </a:p>
        </p:txBody>
      </p:sp>
      <p:sp>
        <p:nvSpPr>
          <p:cNvPr id="21540" name="AutoShape 29"/>
          <p:cNvSpPr>
            <a:spLocks noChangeArrowheads="1"/>
          </p:cNvSpPr>
          <p:nvPr/>
        </p:nvSpPr>
        <p:spPr bwMode="auto">
          <a:xfrm rot="5400000">
            <a:off x="7993857" y="2778918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Norma Sistema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Gestión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de Riesgos (*)</a:t>
            </a:r>
          </a:p>
        </p:txBody>
      </p:sp>
      <p:sp>
        <p:nvSpPr>
          <p:cNvPr id="21541" name="AutoShape 29"/>
          <p:cNvSpPr>
            <a:spLocks noChangeArrowheads="1"/>
          </p:cNvSpPr>
          <p:nvPr/>
        </p:nvSpPr>
        <p:spPr bwMode="auto">
          <a:xfrm rot="5400000">
            <a:off x="7993857" y="4317206"/>
            <a:ext cx="609600" cy="1547813"/>
          </a:xfrm>
          <a:prstGeom prst="flowChartOffpageConnector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Normas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Res. Técnicas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CL" sz="1300"/>
              <a:t> e Inversiones (*)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244296" y="6381750"/>
            <a:ext cx="1857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1200" dirty="0"/>
              <a:t>(*) EMITIDAS EN 2011</a:t>
            </a:r>
            <a:endParaRPr lang="es-ES" altLang="es-CL" sz="1200" dirty="0"/>
          </a:p>
        </p:txBody>
      </p:sp>
      <p:sp>
        <p:nvSpPr>
          <p:cNvPr id="21543" name="Text Box 32"/>
          <p:cNvSpPr txBox="1">
            <a:spLocks noChangeArrowheads="1"/>
          </p:cNvSpPr>
          <p:nvPr/>
        </p:nvSpPr>
        <p:spPr bwMode="auto">
          <a:xfrm>
            <a:off x="4549775" y="3000375"/>
            <a:ext cx="2808288" cy="4286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s-ES" altLang="es-CL" sz="1400" b="1"/>
              <a:t>NUEVAS NORMAS: SGR Y GC</a:t>
            </a:r>
          </a:p>
        </p:txBody>
      </p:sp>
      <p:sp>
        <p:nvSpPr>
          <p:cNvPr id="21544" name="1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D8B354-1078-45E9-9841-0331A2F118FB}" type="slidenum">
              <a:rPr lang="es-ES" altLang="es-CL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s-ES" altLang="es-CL" sz="1400" smtClean="0"/>
          </a:p>
        </p:txBody>
      </p:sp>
    </p:spTree>
    <p:extLst>
      <p:ext uri="{BB962C8B-B14F-4D97-AF65-F5344CB8AC3E}">
        <p14:creationId xmlns:p14="http://schemas.microsoft.com/office/powerpoint/2010/main" val="25740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400" dirty="0">
                <a:solidFill>
                  <a:srgbClr val="002060"/>
                </a:solidFill>
              </a:rPr>
              <a:t>La </a:t>
            </a:r>
            <a:r>
              <a:rPr lang="es-CL" sz="2400" dirty="0" smtClean="0">
                <a:solidFill>
                  <a:srgbClr val="002060"/>
                </a:solidFill>
              </a:rPr>
              <a:t>evaluación de Solvencia </a:t>
            </a:r>
            <a:r>
              <a:rPr lang="es-CL" sz="2400" dirty="0">
                <a:solidFill>
                  <a:srgbClr val="002060"/>
                </a:solidFill>
              </a:rPr>
              <a:t>se basa en lo </a:t>
            </a:r>
            <a:r>
              <a:rPr lang="es-CL" sz="2400" dirty="0" smtClean="0">
                <a:solidFill>
                  <a:srgbClr val="002060"/>
                </a:solidFill>
              </a:rPr>
              <a:t>dispuesto </a:t>
            </a:r>
            <a:r>
              <a:rPr lang="es-CL" sz="2400" dirty="0">
                <a:solidFill>
                  <a:srgbClr val="002060"/>
                </a:solidFill>
              </a:rPr>
              <a:t>en la NCG N°325 y contempla </a:t>
            </a:r>
            <a:r>
              <a:rPr lang="es-CL" sz="2400" dirty="0" smtClean="0">
                <a:solidFill>
                  <a:srgbClr val="002060"/>
                </a:solidFill>
              </a:rPr>
              <a:t>los </a:t>
            </a:r>
            <a:r>
              <a:rPr lang="es-CL" sz="2400" dirty="0">
                <a:solidFill>
                  <a:srgbClr val="002060"/>
                </a:solidFill>
              </a:rPr>
              <a:t>siguientes elementos:</a:t>
            </a:r>
          </a:p>
          <a:p>
            <a:pPr algn="just"/>
            <a:endParaRPr lang="es-CL" sz="800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ES_tradnl" sz="2400" dirty="0">
                <a:solidFill>
                  <a:srgbClr val="002060"/>
                </a:solidFill>
              </a:rPr>
              <a:t>Evaluación de </a:t>
            </a:r>
            <a:r>
              <a:rPr lang="es-ES_tradnl" sz="2400" dirty="0" smtClean="0">
                <a:solidFill>
                  <a:srgbClr val="002060"/>
                </a:solidFill>
              </a:rPr>
              <a:t>Riesgos Inicial </a:t>
            </a:r>
            <a:endParaRPr lang="es-CL" sz="2400" dirty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ES_tradnl" sz="2400" dirty="0">
                <a:solidFill>
                  <a:srgbClr val="002060"/>
                </a:solidFill>
              </a:rPr>
              <a:t>Matriz de Riesgos 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ES_tradnl" dirty="0">
                <a:solidFill>
                  <a:srgbClr val="002060"/>
                </a:solidFill>
              </a:rPr>
              <a:t>Determinación de Actividades Significativas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ES_tradnl" dirty="0">
                <a:solidFill>
                  <a:srgbClr val="002060"/>
                </a:solidFill>
              </a:rPr>
              <a:t>Evaluación de Riesgos Inherentes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ES_tradnl" dirty="0">
                <a:solidFill>
                  <a:srgbClr val="002060"/>
                </a:solidFill>
              </a:rPr>
              <a:t>Evaluación de Gestión de Riesgos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ES_tradnl" dirty="0">
                <a:solidFill>
                  <a:srgbClr val="002060"/>
                </a:solidFill>
              </a:rPr>
              <a:t>Evaluación de Riesgo Neto Agregado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ES_tradnl" dirty="0">
                <a:solidFill>
                  <a:srgbClr val="002060"/>
                </a:solidFill>
              </a:rPr>
              <a:t>Evaluación Cualitativa del Patrimonio</a:t>
            </a:r>
          </a:p>
          <a:p>
            <a:pPr marL="1314450" lvl="2" indent="-457200">
              <a:buFont typeface="+mj-lt"/>
              <a:buAutoNum type="alphaLcParenR"/>
            </a:pPr>
            <a:r>
              <a:rPr lang="es-ES_tradnl" dirty="0">
                <a:solidFill>
                  <a:srgbClr val="002060"/>
                </a:solidFill>
              </a:rPr>
              <a:t>Riesgo Neto Final</a:t>
            </a:r>
            <a:endParaRPr lang="es-CL" dirty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ES_tradnl" sz="2400" dirty="0">
                <a:solidFill>
                  <a:srgbClr val="002060"/>
                </a:solidFill>
              </a:rPr>
              <a:t>Evaluación de </a:t>
            </a:r>
            <a:r>
              <a:rPr lang="es-ES_tradnl" sz="2400" dirty="0" smtClean="0">
                <a:solidFill>
                  <a:srgbClr val="002060"/>
                </a:solidFill>
              </a:rPr>
              <a:t>Solvencia</a:t>
            </a:r>
            <a:endParaRPr lang="es-CL" sz="2400" dirty="0">
              <a:solidFill>
                <a:srgbClr val="002060"/>
              </a:solidFill>
            </a:endParaRPr>
          </a:p>
          <a:p>
            <a:pPr marL="411480" lvl="1" indent="0">
              <a:buNone/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7</a:t>
            </a:fld>
            <a:endParaRPr lang="es-CL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556" y="1268761"/>
            <a:ext cx="8229600" cy="5272178"/>
          </a:xfrm>
        </p:spPr>
        <p:txBody>
          <a:bodyPr/>
          <a:lstStyle/>
          <a:p>
            <a:pPr marL="0" indent="0">
              <a:buNone/>
            </a:pPr>
            <a:r>
              <a:rPr lang="es-CL" b="1" dirty="0">
                <a:solidFill>
                  <a:srgbClr val="0070C0"/>
                </a:solidFill>
              </a:rPr>
              <a:t>1. </a:t>
            </a:r>
            <a:r>
              <a:rPr lang="es-CL" b="1" dirty="0" smtClean="0">
                <a:solidFill>
                  <a:srgbClr val="0070C0"/>
                </a:solidFill>
              </a:rPr>
              <a:t>Evaluación </a:t>
            </a:r>
            <a:r>
              <a:rPr lang="es-ES_tradnl" b="1" dirty="0">
                <a:solidFill>
                  <a:srgbClr val="0070C0"/>
                </a:solidFill>
              </a:rPr>
              <a:t>de riesgos inicial</a:t>
            </a:r>
            <a:endParaRPr lang="es-CL" b="1" dirty="0">
              <a:solidFill>
                <a:srgbClr val="0070C0"/>
              </a:solidFill>
            </a:endParaRPr>
          </a:p>
          <a:p>
            <a:pPr algn="just"/>
            <a:r>
              <a:rPr lang="es-CL" sz="2600" dirty="0" smtClean="0">
                <a:solidFill>
                  <a:srgbClr val="002060"/>
                </a:solidFill>
              </a:rPr>
              <a:t>La </a:t>
            </a:r>
            <a:r>
              <a:rPr lang="es-CL" sz="2600" dirty="0">
                <a:solidFill>
                  <a:srgbClr val="002060"/>
                </a:solidFill>
              </a:rPr>
              <a:t>evaluación de riesgos inicial se realiza mediante:</a:t>
            </a:r>
          </a:p>
          <a:p>
            <a:pPr lvl="2" algn="just">
              <a:buFont typeface="Calibri" panose="020F0502020204030204" pitchFamily="34" charset="0"/>
              <a:buChar char="₋"/>
            </a:pPr>
            <a:r>
              <a:rPr lang="es-CL" sz="2200" dirty="0" smtClean="0">
                <a:solidFill>
                  <a:srgbClr val="002060"/>
                </a:solidFill>
              </a:rPr>
              <a:t>Recopilación de antecedentes de la compañía y sus negocios</a:t>
            </a:r>
          </a:p>
          <a:p>
            <a:pPr lvl="2" algn="just">
              <a:buFont typeface="Calibri" panose="020F0502020204030204" pitchFamily="34" charset="0"/>
              <a:buChar char="₋"/>
            </a:pPr>
            <a:r>
              <a:rPr lang="es-CL" sz="2200" dirty="0" smtClean="0">
                <a:solidFill>
                  <a:srgbClr val="002060"/>
                </a:solidFill>
              </a:rPr>
              <a:t>Análisis de información financiera y técnica de la Compañía.</a:t>
            </a:r>
          </a:p>
          <a:p>
            <a:pPr lvl="2" algn="just">
              <a:buFont typeface="Calibri" panose="020F0502020204030204" pitchFamily="34" charset="0"/>
              <a:buChar char="₋"/>
            </a:pPr>
            <a:r>
              <a:rPr lang="es-CL" sz="2400" dirty="0" smtClean="0">
                <a:solidFill>
                  <a:srgbClr val="002060"/>
                </a:solidFill>
              </a:rPr>
              <a:t>SIAT (Sistema de Indicadores de Alerta Temprana)</a:t>
            </a:r>
          </a:p>
          <a:p>
            <a:pPr lvl="2" algn="just">
              <a:buFont typeface="Calibri" panose="020F0502020204030204" pitchFamily="34" charset="0"/>
              <a:buChar char="₋"/>
            </a:pPr>
            <a:r>
              <a:rPr lang="es-CL" sz="2400" dirty="0" smtClean="0">
                <a:solidFill>
                  <a:srgbClr val="002060"/>
                </a:solidFill>
              </a:rPr>
              <a:t>Otras herramientas de análisis</a:t>
            </a:r>
          </a:p>
          <a:p>
            <a:pPr lvl="1" algn="just"/>
            <a:endParaRPr lang="es-CL" sz="900" dirty="0">
              <a:solidFill>
                <a:srgbClr val="002060"/>
              </a:solidFill>
            </a:endParaRPr>
          </a:p>
          <a:p>
            <a:pPr algn="just"/>
            <a:r>
              <a:rPr lang="es-CL" sz="2600" dirty="0" smtClean="0">
                <a:solidFill>
                  <a:srgbClr val="002060"/>
                </a:solidFill>
              </a:rPr>
              <a:t>Con el análisis anterior, se logrará conocer de mejor modo la compañía y planificar la aplicación de la Matriz de Riesgos.</a:t>
            </a:r>
            <a:endParaRPr lang="es-CL" sz="2600" dirty="0">
              <a:solidFill>
                <a:srgbClr val="002060"/>
              </a:solidFill>
            </a:endParaRPr>
          </a:p>
          <a:p>
            <a:pPr marL="411480" lvl="1" indent="0">
              <a:buNone/>
            </a:pP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8</a:t>
            </a:fld>
            <a:endParaRPr lang="es-C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313" y="115888"/>
            <a:ext cx="8229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L" altLang="es-CL" sz="2800" b="1" dirty="0" smtClean="0">
                <a:solidFill>
                  <a:srgbClr val="000099"/>
                </a:solidFill>
              </a:rPr>
              <a:t>DESCRIPCION </a:t>
            </a:r>
            <a:r>
              <a:rPr lang="es-CL" altLang="es-CL" sz="2800" b="1" dirty="0">
                <a:solidFill>
                  <a:srgbClr val="000099"/>
                </a:solidFill>
              </a:rPr>
              <a:t>DEL MODELO SBR</a:t>
            </a:r>
            <a:endParaRPr lang="es-ES" altLang="es-CL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6468"/>
            <a:ext cx="7620000" cy="694260"/>
          </a:xfrm>
        </p:spPr>
        <p:txBody>
          <a:bodyPr/>
          <a:lstStyle/>
          <a:p>
            <a:pPr algn="ctr"/>
            <a:r>
              <a:rPr lang="es-ES_tradnl" sz="32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Matriz </a:t>
            </a:r>
            <a:r>
              <a:rPr lang="es-ES_tradnl" sz="32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es-ES_tradnl" sz="32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Riesgos</a:t>
            </a:r>
            <a:endParaRPr lang="es-CL" sz="3200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7694" y="1124744"/>
            <a:ext cx="5490490" cy="36004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11430" indent="0" algn="ctr">
              <a:buClr>
                <a:schemeClr val="accent2"/>
              </a:buClr>
              <a:buNone/>
            </a:pPr>
            <a:r>
              <a:rPr lang="es-CL" sz="2200" b="1" dirty="0" smtClean="0">
                <a:solidFill>
                  <a:schemeClr val="accent1"/>
                </a:solidFill>
              </a:rPr>
              <a:t>Determinación </a:t>
            </a:r>
            <a:r>
              <a:rPr lang="es-CL" sz="2200" b="1" dirty="0">
                <a:solidFill>
                  <a:schemeClr val="accent1"/>
                </a:solidFill>
              </a:rPr>
              <a:t>de Actividades </a:t>
            </a:r>
            <a:r>
              <a:rPr lang="es-CL" sz="2200" b="1" dirty="0" smtClean="0">
                <a:solidFill>
                  <a:schemeClr val="accent1"/>
                </a:solidFill>
              </a:rPr>
              <a:t>Significativas</a:t>
            </a:r>
            <a:endParaRPr lang="es-CL" sz="2200" b="1" dirty="0">
              <a:solidFill>
                <a:schemeClr val="accent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483768" y="1701961"/>
            <a:ext cx="2024608" cy="7909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b="1" dirty="0" smtClean="0">
                <a:solidFill>
                  <a:schemeClr val="bg1">
                    <a:lumMod val="95000"/>
                  </a:schemeClr>
                </a:solidFill>
              </a:rPr>
              <a:t>Riesgos Inherentes</a:t>
            </a:r>
            <a:endParaRPr lang="es-CL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753810" y="2708920"/>
            <a:ext cx="5437333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s-CL" b="1" dirty="0" smtClean="0">
                <a:solidFill>
                  <a:schemeClr val="accent1"/>
                </a:solidFill>
              </a:rPr>
              <a:t>Mitigados por la Gestión de Riesgos</a:t>
            </a:r>
            <a:endParaRPr lang="es-CL" b="1" dirty="0">
              <a:solidFill>
                <a:schemeClr val="accent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2225819" y="5208316"/>
            <a:ext cx="2664296" cy="7090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b="1" dirty="0" smtClean="0">
                <a:solidFill>
                  <a:srgbClr val="002060"/>
                </a:solidFill>
              </a:rPr>
              <a:t>Evaluación Cualitativa del Patrimonio</a:t>
            </a:r>
            <a:endParaRPr lang="es-CL" sz="1600" b="1" dirty="0">
              <a:solidFill>
                <a:srgbClr val="002060"/>
              </a:solidFill>
            </a:endParaRP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2286783" y="6237312"/>
            <a:ext cx="2592288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Font typeface="Arial" pitchFamily="34" charset="0"/>
              <a:buNone/>
            </a:pPr>
            <a:r>
              <a:rPr lang="es-CL" b="1" dirty="0" smtClean="0">
                <a:solidFill>
                  <a:schemeClr val="tx2">
                    <a:lumMod val="50000"/>
                  </a:schemeClr>
                </a:solidFill>
              </a:rPr>
              <a:t>Riesgo Neto Final</a:t>
            </a:r>
            <a:endParaRPr lang="es-CL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1664573" y="4509120"/>
            <a:ext cx="3744416" cy="3600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 algn="ctr">
              <a:buFont typeface="Arial" pitchFamily="34" charset="0"/>
              <a:buNone/>
            </a:pPr>
            <a:r>
              <a:rPr lang="es-CL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Riesgo Neto Agregado</a:t>
            </a:r>
            <a:endParaRPr lang="es-CL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2111833" y="3427706"/>
            <a:ext cx="2755343" cy="7443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500" b="1" dirty="0" smtClean="0">
                <a:solidFill>
                  <a:srgbClr val="002060"/>
                </a:solidFill>
              </a:rPr>
              <a:t>Gobierno Corporativo y Sistema de Gestión de Riesgos</a:t>
            </a:r>
            <a:endParaRPr lang="es-CL" sz="1500" b="1" dirty="0">
              <a:solidFill>
                <a:srgbClr val="00206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092280" y="1199328"/>
            <a:ext cx="1728192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500" dirty="0" smtClean="0">
                <a:solidFill>
                  <a:srgbClr val="002060"/>
                </a:solidFill>
              </a:rPr>
              <a:t>Materialidad</a:t>
            </a:r>
            <a:endParaRPr lang="es-CL" sz="1500" dirty="0">
              <a:solidFill>
                <a:srgbClr val="002060"/>
              </a:solidFill>
            </a:endParaRPr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3503806" y="1521365"/>
            <a:ext cx="0" cy="18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3491880" y="2492896"/>
            <a:ext cx="0" cy="1805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3518108" y="4869160"/>
            <a:ext cx="0" cy="337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507406" y="3068960"/>
            <a:ext cx="0" cy="289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3504994" y="4172066"/>
            <a:ext cx="0" cy="289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3536781" y="5917361"/>
            <a:ext cx="0" cy="342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6697057" y="136505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84E3-EC3D-4EF8-ADC1-38228C1D79E1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276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1" grpId="0" animBg="1"/>
      <p:bldP spid="19" grpId="0" animBg="1"/>
      <p:bldP spid="20" grpId="0" animBg="1"/>
      <p:bldP spid="13" grpId="0" animBg="1"/>
      <p:bldP spid="22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1641</Words>
  <Application>Microsoft Office PowerPoint</Application>
  <PresentationFormat>Presentación en pantalla (4:3)</PresentationFormat>
  <Paragraphs>366</Paragraphs>
  <Slides>26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Tema de Office</vt:lpstr>
      <vt:lpstr>Ecuación</vt:lpstr>
      <vt:lpstr>SISTEMA DE SUPERVISION BASADO EN RIESGOS PARA LAS COMPAÑIAS DE SEGUROS CHILENAS</vt:lpstr>
      <vt:lpstr>Presentación de PowerPoint</vt:lpstr>
      <vt:lpstr>Presentación de PowerPoint</vt:lpstr>
      <vt:lpstr>Nuevo Modelo de Supervisión de Seguros de la SVS</vt:lpstr>
      <vt:lpstr>Nuevo Modelo de Supervisión de Seguros de la SVS</vt:lpstr>
      <vt:lpstr>Presentación de PowerPoint</vt:lpstr>
      <vt:lpstr>Presentación de PowerPoint</vt:lpstr>
      <vt:lpstr>Presentación de PowerPoint</vt:lpstr>
      <vt:lpstr>Matriz de Riesgos</vt:lpstr>
      <vt:lpstr>Presentación de PowerPoint</vt:lpstr>
      <vt:lpstr>Riesgos Inherentes</vt:lpstr>
      <vt:lpstr>Riesgos Inherentes</vt:lpstr>
      <vt:lpstr>Gestión de Riesgos</vt:lpstr>
      <vt:lpstr>Mitigación de Riesgos</vt:lpstr>
      <vt:lpstr>Riesgo Neto Agregado Compañía </vt:lpstr>
      <vt:lpstr>Riesgo Neto Compañía Activos</vt:lpstr>
      <vt:lpstr>Riesgo Neto Compañía Riesgos de Grupo</vt:lpstr>
      <vt:lpstr>Riesgo Neto Compañía Riesgos Específicos ASi</vt:lpstr>
      <vt:lpstr>Riesgo Neto Agregado Compañía </vt:lpstr>
      <vt:lpstr>Evaluación Cualitativa del Patrimonio </vt:lpstr>
      <vt:lpstr>Riesgo Neto Final </vt:lpstr>
      <vt:lpstr>Riesgo Neto Final </vt:lpstr>
      <vt:lpstr>Presentación de PowerPoint</vt:lpstr>
      <vt:lpstr>Presentación de PowerPoint</vt:lpstr>
      <vt:lpstr>DESCRIPCION DEL MODELO SBR:  PASOS A SEGUIR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Rodríguez Rodríguez Roxana Graciela</dc:creator>
  <cp:lastModifiedBy>Ardiles Navarro Adriana</cp:lastModifiedBy>
  <cp:revision>259</cp:revision>
  <dcterms:created xsi:type="dcterms:W3CDTF">2013-03-27T12:46:05Z</dcterms:created>
  <dcterms:modified xsi:type="dcterms:W3CDTF">2014-10-10T12:38:39Z</dcterms:modified>
</cp:coreProperties>
</file>