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857" r:id="rId2"/>
    <p:sldId id="891" r:id="rId3"/>
    <p:sldId id="892" r:id="rId4"/>
    <p:sldId id="885" r:id="rId5"/>
    <p:sldId id="893" r:id="rId6"/>
    <p:sldId id="894" r:id="rId7"/>
    <p:sldId id="859" r:id="rId8"/>
    <p:sldId id="858" r:id="rId9"/>
    <p:sldId id="904" r:id="rId10"/>
    <p:sldId id="886" r:id="rId11"/>
    <p:sldId id="872" r:id="rId12"/>
    <p:sldId id="876" r:id="rId13"/>
    <p:sldId id="905" r:id="rId14"/>
    <p:sldId id="897" r:id="rId15"/>
    <p:sldId id="895" r:id="rId16"/>
    <p:sldId id="887" r:id="rId17"/>
    <p:sldId id="890" r:id="rId18"/>
    <p:sldId id="909" r:id="rId19"/>
    <p:sldId id="898" r:id="rId20"/>
    <p:sldId id="883" r:id="rId21"/>
    <p:sldId id="906" r:id="rId22"/>
    <p:sldId id="879" r:id="rId23"/>
    <p:sldId id="907" r:id="rId24"/>
    <p:sldId id="880" r:id="rId25"/>
    <p:sldId id="908" r:id="rId26"/>
    <p:sldId id="881" r:id="rId27"/>
    <p:sldId id="910" r:id="rId28"/>
    <p:sldId id="882" r:id="rId29"/>
    <p:sldId id="911" r:id="rId30"/>
    <p:sldId id="860" r:id="rId31"/>
    <p:sldId id="902" r:id="rId32"/>
    <p:sldId id="888" r:id="rId33"/>
    <p:sldId id="900" r:id="rId34"/>
    <p:sldId id="901" r:id="rId35"/>
    <p:sldId id="861" r:id="rId36"/>
    <p:sldId id="912" r:id="rId37"/>
    <p:sldId id="862" r:id="rId38"/>
    <p:sldId id="913" r:id="rId39"/>
    <p:sldId id="863" r:id="rId40"/>
    <p:sldId id="864" r:id="rId41"/>
    <p:sldId id="914" r:id="rId42"/>
    <p:sldId id="865" r:id="rId43"/>
    <p:sldId id="915" r:id="rId44"/>
    <p:sldId id="866" r:id="rId45"/>
    <p:sldId id="916" r:id="rId46"/>
    <p:sldId id="903" r:id="rId47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aunders" initials="DS" lastIdx="20" clrIdx="0"/>
  <p:cmAuthor id="1" name="Onur Azcan" initials="O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231E"/>
    <a:srgbClr val="01ADEF"/>
    <a:srgbClr val="ECD5C4"/>
    <a:srgbClr val="FCEAEA"/>
    <a:srgbClr val="FFC000"/>
    <a:srgbClr val="767878"/>
    <a:srgbClr val="000000"/>
    <a:srgbClr val="FF8989"/>
    <a:srgbClr val="F5BC1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87955" autoAdjust="0"/>
  </p:normalViewPr>
  <p:slideViewPr>
    <p:cSldViewPr snapToGrid="0">
      <p:cViewPr>
        <p:scale>
          <a:sx n="70" d="100"/>
          <a:sy n="70" d="100"/>
        </p:scale>
        <p:origin x="-1326" y="-72"/>
      </p:cViewPr>
      <p:guideLst>
        <p:guide orient="horz" pos="960"/>
        <p:guide orient="horz" pos="1512"/>
        <p:guide orient="horz" pos="2072"/>
        <p:guide orient="horz" pos="2568"/>
        <p:guide orient="horz" pos="3196"/>
        <p:guide orient="horz" pos="3752"/>
        <p:guide pos="3916"/>
        <p:guide pos="484"/>
        <p:guide pos="5504"/>
        <p:guide pos="4896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notesViewPr>
    <p:cSldViewPr snapToGrid="0">
      <p:cViewPr>
        <p:scale>
          <a:sx n="196" d="100"/>
          <a:sy n="196" d="100"/>
        </p:scale>
        <p:origin x="60" y="1800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pPr>
            <a:r>
              <a:rPr lang="de-DE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Expansión estimada de los microseguros</a:t>
            </a:r>
            <a:endParaRPr lang="de-DE" sz="2000" dirty="0">
              <a:solidFill>
                <a:schemeClr val="bg2"/>
              </a:solidFill>
              <a:latin typeface="Calibri" panose="020F050202020403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681878081074694E-2"/>
          <c:y val="0.1676726196241613"/>
          <c:w val="0.78322435276623026"/>
          <c:h val="0.75489212476298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ECD5C4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Tabelle1!$B$3:$E$3</c:f>
              <c:strCache>
                <c:ptCount val="4"/>
                <c:pt idx="0">
                  <c:v>Africa</c:v>
                </c:pt>
                <c:pt idx="1">
                  <c:v>Latin America</c:v>
                </c:pt>
                <c:pt idx="2">
                  <c:v>Asia</c:v>
                </c:pt>
                <c:pt idx="3">
                  <c:v>Total</c:v>
                </c:pt>
              </c:strCache>
            </c:strRef>
          </c:cat>
          <c:val>
            <c:numRef>
              <c:f>Tabelle1!$B$4:$E$4</c:f>
              <c:numCache>
                <c:formatCode>0</c:formatCode>
                <c:ptCount val="4"/>
                <c:pt idx="0">
                  <c:v>4.5</c:v>
                </c:pt>
                <c:pt idx="1">
                  <c:v>8</c:v>
                </c:pt>
                <c:pt idx="2">
                  <c:v>66</c:v>
                </c:pt>
                <c:pt idx="3">
                  <c:v>78.5</c:v>
                </c:pt>
              </c:numCache>
            </c:numRef>
          </c:val>
        </c:ser>
        <c:ser>
          <c:idx val="1"/>
          <c:order val="1"/>
          <c:tx>
            <c:strRef>
              <c:f>Tabelle1!$A$5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A0231E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Tabelle1!$B$3:$E$3</c:f>
              <c:strCache>
                <c:ptCount val="4"/>
                <c:pt idx="0">
                  <c:v>Africa</c:v>
                </c:pt>
                <c:pt idx="1">
                  <c:v>Latin America</c:v>
                </c:pt>
                <c:pt idx="2">
                  <c:v>Asia</c:v>
                </c:pt>
                <c:pt idx="3">
                  <c:v>Total</c:v>
                </c:pt>
              </c:strCache>
            </c:strRef>
          </c:cat>
          <c:val>
            <c:numRef>
              <c:f>Tabelle1!$B$5:$E$5</c:f>
              <c:numCache>
                <c:formatCode>0</c:formatCode>
                <c:ptCount val="4"/>
                <c:pt idx="0">
                  <c:v>21</c:v>
                </c:pt>
                <c:pt idx="1">
                  <c:v>47.5</c:v>
                </c:pt>
                <c:pt idx="2">
                  <c:v>375</c:v>
                </c:pt>
                <c:pt idx="3">
                  <c:v>443.5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874112"/>
        <c:axId val="142875648"/>
      </c:barChart>
      <c:catAx>
        <c:axId val="1428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s-CL"/>
          </a:p>
        </c:txPr>
        <c:crossAx val="142875648"/>
        <c:crosses val="autoZero"/>
        <c:auto val="1"/>
        <c:lblAlgn val="ctr"/>
        <c:lblOffset val="100"/>
        <c:tickLblSkip val="1"/>
        <c:noMultiLvlLbl val="0"/>
      </c:catAx>
      <c:valAx>
        <c:axId val="142875648"/>
        <c:scaling>
          <c:orientation val="minMax"/>
          <c:max val="450"/>
        </c:scaling>
        <c:delete val="1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de-DE" sz="1600" dirty="0" err="1" smtClean="0">
                    <a:solidFill>
                      <a:schemeClr val="tx1"/>
                    </a:solidFill>
                  </a:rPr>
                  <a:t>Millones</a:t>
                </a:r>
                <a:r>
                  <a:rPr lang="de-DE" sz="160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de-DE" sz="1600" dirty="0" err="1" smtClean="0">
                    <a:solidFill>
                      <a:schemeClr val="tx1"/>
                    </a:solidFill>
                  </a:rPr>
                  <a:t>riesgos</a:t>
                </a:r>
                <a:r>
                  <a:rPr lang="de-DE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1600" dirty="0" err="1" smtClean="0">
                    <a:solidFill>
                      <a:schemeClr val="tx1"/>
                    </a:solidFill>
                  </a:rPr>
                  <a:t>cubiertos</a:t>
                </a:r>
                <a:endParaRPr lang="de-DE" sz="16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one"/>
        <c:crossAx val="1428741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5051205294912779"/>
          <c:y val="0.41118422304832086"/>
          <c:w val="0.11141390323288518"/>
          <c:h val="0.29394579866249848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9B3C7-C107-4E73-9604-1B21BD6B049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1C657F0-7118-4C7F-8FC3-CA4980D057DE}">
      <dgm:prSet phldrT="[Text]" custT="1"/>
      <dgm:spPr>
        <a:solidFill>
          <a:srgbClr val="C00000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2000" b="1" dirty="0" smtClean="0">
              <a:latin typeface="Calibri" panose="020F0502020204030204" pitchFamily="34" charset="0"/>
            </a:rPr>
            <a:t>Paso 1</a:t>
          </a:r>
          <a:endParaRPr lang="de-DE" sz="2000" b="1" dirty="0">
            <a:latin typeface="Calibri" panose="020F0502020204030204" pitchFamily="34" charset="0"/>
          </a:endParaRPr>
        </a:p>
      </dgm:t>
    </dgm:pt>
    <dgm:pt modelId="{A28E7879-2828-49C5-9133-E74A58B0C8D8}" type="parTrans" cxnId="{99B57AC6-A093-491A-BEE1-C5431EAA81D1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39E64AA9-CCD9-485C-9AFC-E7B2666D78A0}" type="sibTrans" cxnId="{99B57AC6-A093-491A-BEE1-C5431EAA81D1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A3835EA4-B114-4E01-B139-8120A45268FD}">
      <dgm:prSet phldrT="[Text]" custT="1"/>
      <dgm:spPr>
        <a:solidFill>
          <a:srgbClr val="C00000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2000" b="1" dirty="0" smtClean="0">
              <a:latin typeface="Calibri" panose="020F0502020204030204" pitchFamily="34" charset="0"/>
            </a:rPr>
            <a:t>Paso 2</a:t>
          </a:r>
          <a:endParaRPr lang="de-DE" sz="2000" b="1" dirty="0">
            <a:latin typeface="Calibri" panose="020F0502020204030204" pitchFamily="34" charset="0"/>
          </a:endParaRPr>
        </a:p>
      </dgm:t>
    </dgm:pt>
    <dgm:pt modelId="{3CB6B80C-52CE-4381-BDA9-80BC177F5542}" type="parTrans" cxnId="{CD67A0F0-0A6A-429D-A12A-F2C4AD03A6DE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7B674D5D-8F60-45C4-8B12-B42ABB792060}" type="sibTrans" cxnId="{CD67A0F0-0A6A-429D-A12A-F2C4AD03A6DE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EAF71910-5800-4FF3-A2BB-B49DB35E4C49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Hoja de ruta regulatoria para la autoridad supervisora: identificar actividades para fortalecer las capacidades de los supervisores y para eliminar barreras regulatorias</a:t>
          </a:r>
          <a:endParaRPr lang="de-DE" sz="1600" dirty="0">
            <a:latin typeface="Calibri" panose="020F0502020204030204" pitchFamily="34" charset="0"/>
          </a:endParaRPr>
        </a:p>
      </dgm:t>
    </dgm:pt>
    <dgm:pt modelId="{5AE03803-4E62-4568-BE0E-79A658682BFE}" type="parTrans" cxnId="{1A84168A-4A2D-4E01-97D4-7075E498EBF9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1656307B-09C7-4C70-99D4-036E2A48FA38}" type="sibTrans" cxnId="{1A84168A-4A2D-4E01-97D4-7075E498EBF9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5C212E01-5E4F-4DE7-BC1B-48AEA505C495}">
      <dgm:prSet phldrT="[Text]" custT="1"/>
      <dgm:spPr>
        <a:solidFill>
          <a:srgbClr val="C00000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2000" b="1" dirty="0" smtClean="0">
              <a:latin typeface="Calibri" panose="020F0502020204030204" pitchFamily="34" charset="0"/>
            </a:rPr>
            <a:t>Paso 3</a:t>
          </a:r>
          <a:endParaRPr lang="de-DE" sz="2000" b="1" dirty="0">
            <a:latin typeface="Calibri" panose="020F0502020204030204" pitchFamily="34" charset="0"/>
          </a:endParaRPr>
        </a:p>
      </dgm:t>
    </dgm:pt>
    <dgm:pt modelId="{119FEB2F-AD1D-4FAE-9BC5-B61BE76ACE78}" type="parTrans" cxnId="{6F2BDF69-CD08-4569-9099-451592E9D859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968FEE8B-E65E-44AE-BAF8-D7F53C6DE2B9}" type="sibTrans" cxnId="{6F2BDF69-CD08-4569-9099-451592E9D859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FD3AC2FA-EFBD-4ED5-8F7E-A8561C5411D0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de-DE" sz="1600" dirty="0" err="1" smtClean="0">
              <a:latin typeface="Calibri" panose="020F0502020204030204" pitchFamily="34" charset="0"/>
            </a:rPr>
            <a:t>Difusión</a:t>
          </a:r>
          <a:r>
            <a:rPr lang="de-DE" sz="1600" dirty="0" smtClean="0">
              <a:latin typeface="Calibri" panose="020F0502020204030204" pitchFamily="34" charset="0"/>
            </a:rPr>
            <a:t> regional: </a:t>
          </a:r>
          <a:r>
            <a:rPr lang="es-ES" sz="1600" dirty="0" smtClean="0">
              <a:latin typeface="Calibri" panose="020F0502020204030204" pitchFamily="34" charset="0"/>
            </a:rPr>
            <a:t>Compartir el aprendizaje de 3 países con otros en la región</a:t>
          </a:r>
          <a:endParaRPr lang="de-DE" sz="1600" dirty="0">
            <a:latin typeface="Calibri" panose="020F0502020204030204" pitchFamily="34" charset="0"/>
          </a:endParaRPr>
        </a:p>
      </dgm:t>
    </dgm:pt>
    <dgm:pt modelId="{710D3145-7B0F-4834-931B-EAA5C7C6DA7C}" type="parTrans" cxnId="{8863D65F-6137-492F-915A-B13559791508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B527AA13-4B83-4D9A-88B1-FFBB149A4C4E}" type="sibTrans" cxnId="{8863D65F-6137-492F-915A-B13559791508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4B7D1EC1-D5C9-4D3C-BA9F-211605C723FF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Diagnóstico y evaluación de ICP (PBS): evaluar las oportunidades y barreras para la inclusión financiera</a:t>
          </a:r>
          <a:endParaRPr lang="de-DE" sz="1600" dirty="0">
            <a:latin typeface="Calibri" panose="020F0502020204030204" pitchFamily="34" charset="0"/>
          </a:endParaRPr>
        </a:p>
      </dgm:t>
    </dgm:pt>
    <dgm:pt modelId="{92848268-C707-4113-B35B-16FD6310B78E}" type="sibTrans" cxnId="{261E76BD-313A-43F1-B20E-CA192CEE7A4A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3B6DDFC5-6666-48EA-92F5-5C7FC4797244}" type="parTrans" cxnId="{261E76BD-313A-43F1-B20E-CA192CEE7A4A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7CE53BEF-634C-4DE5-81BE-E22AC2F2D5C1}">
      <dgm:prSet custT="1"/>
      <dgm:spPr/>
      <dgm:t>
        <a:bodyPr/>
        <a:lstStyle/>
        <a:p>
          <a:endParaRPr lang="de-DE" sz="1600" dirty="0">
            <a:latin typeface="Calibri" panose="020F0502020204030204" pitchFamily="34" charset="0"/>
          </a:endParaRPr>
        </a:p>
      </dgm:t>
    </dgm:pt>
    <dgm:pt modelId="{78BF899C-8A17-4013-BB11-C0291DBB37D4}" type="parTrans" cxnId="{3BB1ADDA-9CB0-4FB1-8FF7-FA241ECBC58A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486428EB-49A7-43D4-8551-2FA11030D713}" type="sibTrans" cxnId="{3BB1ADDA-9CB0-4FB1-8FF7-FA241ECBC58A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734BB965-7086-4815-85C2-B459165E6170}">
      <dgm:prSet custT="1"/>
      <dgm:spPr/>
      <dgm:t>
        <a:bodyPr/>
        <a:lstStyle/>
        <a:p>
          <a:endParaRPr lang="de-DE" sz="1600" dirty="0">
            <a:latin typeface="Calibri" panose="020F0502020204030204" pitchFamily="34" charset="0"/>
          </a:endParaRPr>
        </a:p>
      </dgm:t>
    </dgm:pt>
    <dgm:pt modelId="{E66BDF91-629A-4622-A0C6-CDDE5C08E1D1}" type="parTrans" cxnId="{C63ED152-1B82-4655-8621-E7ED4852FFE5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59028069-BC45-4C22-BE0C-561E170E935B}" type="sibTrans" cxnId="{C63ED152-1B82-4655-8621-E7ED4852FFE5}">
      <dgm:prSet/>
      <dgm:spPr/>
      <dgm:t>
        <a:bodyPr/>
        <a:lstStyle/>
        <a:p>
          <a:endParaRPr lang="de-DE" sz="1600">
            <a:latin typeface="Calibri" panose="020F0502020204030204" pitchFamily="34" charset="0"/>
          </a:endParaRPr>
        </a:p>
      </dgm:t>
    </dgm:pt>
    <dgm:pt modelId="{97828CD6-63B2-4095-A414-855FA6FEDFBC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endParaRPr lang="de-DE" sz="1600" dirty="0">
            <a:latin typeface="Calibri" panose="020F0502020204030204" pitchFamily="34" charset="0"/>
          </a:endParaRPr>
        </a:p>
      </dgm:t>
    </dgm:pt>
    <dgm:pt modelId="{1C1D8B96-5FA8-4E6B-AB2F-76D2625704AD}" type="parTrans" cxnId="{F9DC0689-2870-461C-9FB2-47E262F4C52D}">
      <dgm:prSet/>
      <dgm:spPr/>
      <dgm:t>
        <a:bodyPr/>
        <a:lstStyle/>
        <a:p>
          <a:endParaRPr lang="de-DE"/>
        </a:p>
      </dgm:t>
    </dgm:pt>
    <dgm:pt modelId="{52F8472C-A08A-47E5-B1F6-262DA8C094EE}" type="sibTrans" cxnId="{F9DC0689-2870-461C-9FB2-47E262F4C52D}">
      <dgm:prSet/>
      <dgm:spPr/>
      <dgm:t>
        <a:bodyPr/>
        <a:lstStyle/>
        <a:p>
          <a:endParaRPr lang="de-DE"/>
        </a:p>
      </dgm:t>
    </dgm:pt>
    <dgm:pt modelId="{3A1A28DB-697C-4395-AE45-1788C4408F13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endParaRPr lang="de-DE" sz="1600" dirty="0">
            <a:latin typeface="Calibri" panose="020F0502020204030204" pitchFamily="34" charset="0"/>
          </a:endParaRPr>
        </a:p>
      </dgm:t>
    </dgm:pt>
    <dgm:pt modelId="{BEA7F554-5F17-4645-91D5-645E2468BE11}" type="parTrans" cxnId="{92FA1141-4EA5-4C51-9E41-99420C532B8B}">
      <dgm:prSet/>
      <dgm:spPr/>
      <dgm:t>
        <a:bodyPr/>
        <a:lstStyle/>
        <a:p>
          <a:endParaRPr lang="de-DE"/>
        </a:p>
      </dgm:t>
    </dgm:pt>
    <dgm:pt modelId="{156E0B7F-2592-4461-AB48-4AB000825593}" type="sibTrans" cxnId="{92FA1141-4EA5-4C51-9E41-99420C532B8B}">
      <dgm:prSet/>
      <dgm:spPr/>
      <dgm:t>
        <a:bodyPr/>
        <a:lstStyle/>
        <a:p>
          <a:endParaRPr lang="de-DE"/>
        </a:p>
      </dgm:t>
    </dgm:pt>
    <dgm:pt modelId="{564F26FF-A2B9-4631-A886-D380130FFA81}" type="pres">
      <dgm:prSet presAssocID="{6549B3C7-C107-4E73-9604-1B21BD6B04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B2BD48-A28F-4150-BBE6-82A6B4D1EBE6}" type="pres">
      <dgm:prSet presAssocID="{A1C657F0-7118-4C7F-8FC3-CA4980D057DE}" presName="composite" presStyleCnt="0"/>
      <dgm:spPr/>
    </dgm:pt>
    <dgm:pt modelId="{06DC4C2C-38B4-4CF6-A3DE-C85DA2BA4C69}" type="pres">
      <dgm:prSet presAssocID="{A1C657F0-7118-4C7F-8FC3-CA4980D057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0D06E7-184E-47B1-8A12-E1E5E8D4770D}" type="pres">
      <dgm:prSet presAssocID="{A1C657F0-7118-4C7F-8FC3-CA4980D057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8D7C60-25B6-4937-ADC6-943EADDD7C83}" type="pres">
      <dgm:prSet presAssocID="{39E64AA9-CCD9-485C-9AFC-E7B2666D78A0}" presName="sp" presStyleCnt="0"/>
      <dgm:spPr/>
    </dgm:pt>
    <dgm:pt modelId="{E0EE1482-4E00-40B4-8E34-C940FA736C9A}" type="pres">
      <dgm:prSet presAssocID="{A3835EA4-B114-4E01-B139-8120A45268FD}" presName="composite" presStyleCnt="0"/>
      <dgm:spPr/>
    </dgm:pt>
    <dgm:pt modelId="{416184E8-D740-4A01-9523-AE964595AE96}" type="pres">
      <dgm:prSet presAssocID="{A3835EA4-B114-4E01-B139-8120A45268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7E05D2-3504-4E59-91DA-3269AE85AEB6}" type="pres">
      <dgm:prSet presAssocID="{A3835EA4-B114-4E01-B139-8120A45268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C68248-47DC-4E31-99C2-17B02889BD13}" type="pres">
      <dgm:prSet presAssocID="{7B674D5D-8F60-45C4-8B12-B42ABB792060}" presName="sp" presStyleCnt="0"/>
      <dgm:spPr/>
    </dgm:pt>
    <dgm:pt modelId="{A1C2AE96-E6C1-4B25-88EA-03414F453D86}" type="pres">
      <dgm:prSet presAssocID="{5C212E01-5E4F-4DE7-BC1B-48AEA505C495}" presName="composite" presStyleCnt="0"/>
      <dgm:spPr/>
    </dgm:pt>
    <dgm:pt modelId="{C2B6F5C4-8ACD-4813-8964-1CA345548507}" type="pres">
      <dgm:prSet presAssocID="{5C212E01-5E4F-4DE7-BC1B-48AEA505C4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A672B6-4D25-48E9-B42F-01B3BDE94811}" type="pres">
      <dgm:prSet presAssocID="{5C212E01-5E4F-4DE7-BC1B-48AEA505C4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72E2B1-2490-46DA-9903-444561A9593D}" type="presOf" srcId="{97828CD6-63B2-4095-A414-855FA6FEDFBC}" destId="{F97E05D2-3504-4E59-91DA-3269AE85AEB6}" srcOrd="0" destOrd="0" presId="urn:microsoft.com/office/officeart/2005/8/layout/chevron2"/>
    <dgm:cxn modelId="{F9DC0689-2870-461C-9FB2-47E262F4C52D}" srcId="{A3835EA4-B114-4E01-B139-8120A45268FD}" destId="{97828CD6-63B2-4095-A414-855FA6FEDFBC}" srcOrd="0" destOrd="0" parTransId="{1C1D8B96-5FA8-4E6B-AB2F-76D2625704AD}" sibTransId="{52F8472C-A08A-47E5-B1F6-262DA8C094EE}"/>
    <dgm:cxn modelId="{21981A36-DEF1-45BB-A883-93DACE80F86C}" type="presOf" srcId="{A1C657F0-7118-4C7F-8FC3-CA4980D057DE}" destId="{06DC4C2C-38B4-4CF6-A3DE-C85DA2BA4C69}" srcOrd="0" destOrd="0" presId="urn:microsoft.com/office/officeart/2005/8/layout/chevron2"/>
    <dgm:cxn modelId="{C63ED152-1B82-4655-8621-E7ED4852FFE5}" srcId="{5C212E01-5E4F-4DE7-BC1B-48AEA505C495}" destId="{734BB965-7086-4815-85C2-B459165E6170}" srcOrd="2" destOrd="0" parTransId="{E66BDF91-629A-4622-A0C6-CDDE5C08E1D1}" sibTransId="{59028069-BC45-4C22-BE0C-561E170E935B}"/>
    <dgm:cxn modelId="{8863D65F-6137-492F-915A-B13559791508}" srcId="{5C212E01-5E4F-4DE7-BC1B-48AEA505C495}" destId="{FD3AC2FA-EFBD-4ED5-8F7E-A8561C5411D0}" srcOrd="1" destOrd="0" parTransId="{710D3145-7B0F-4834-931B-EAA5C7C6DA7C}" sibTransId="{B527AA13-4B83-4D9A-88B1-FFBB149A4C4E}"/>
    <dgm:cxn modelId="{BE09BA10-C5B2-46E3-A67F-54E825F6012B}" type="presOf" srcId="{6549B3C7-C107-4E73-9604-1B21BD6B0491}" destId="{564F26FF-A2B9-4631-A886-D380130FFA81}" srcOrd="0" destOrd="0" presId="urn:microsoft.com/office/officeart/2005/8/layout/chevron2"/>
    <dgm:cxn modelId="{99B57AC6-A093-491A-BEE1-C5431EAA81D1}" srcId="{6549B3C7-C107-4E73-9604-1B21BD6B0491}" destId="{A1C657F0-7118-4C7F-8FC3-CA4980D057DE}" srcOrd="0" destOrd="0" parTransId="{A28E7879-2828-49C5-9133-E74A58B0C8D8}" sibTransId="{39E64AA9-CCD9-485C-9AFC-E7B2666D78A0}"/>
    <dgm:cxn modelId="{4D91CB49-AE5E-4298-B96E-DAC779049845}" type="presOf" srcId="{A3835EA4-B114-4E01-B139-8120A45268FD}" destId="{416184E8-D740-4A01-9523-AE964595AE96}" srcOrd="0" destOrd="0" presId="urn:microsoft.com/office/officeart/2005/8/layout/chevron2"/>
    <dgm:cxn modelId="{6F2BDF69-CD08-4569-9099-451592E9D859}" srcId="{6549B3C7-C107-4E73-9604-1B21BD6B0491}" destId="{5C212E01-5E4F-4DE7-BC1B-48AEA505C495}" srcOrd="2" destOrd="0" parTransId="{119FEB2F-AD1D-4FAE-9BC5-B61BE76ACE78}" sibTransId="{968FEE8B-E65E-44AE-BAF8-D7F53C6DE2B9}"/>
    <dgm:cxn modelId="{705CDCAA-D5FC-4F9E-AE49-4A9B0BCE4E0D}" type="presOf" srcId="{5C212E01-5E4F-4DE7-BC1B-48AEA505C495}" destId="{C2B6F5C4-8ACD-4813-8964-1CA345548507}" srcOrd="0" destOrd="0" presId="urn:microsoft.com/office/officeart/2005/8/layout/chevron2"/>
    <dgm:cxn modelId="{0A943F40-1880-4E6E-A689-E612351DD1B8}" type="presOf" srcId="{3A1A28DB-697C-4395-AE45-1788C4408F13}" destId="{0EA672B6-4D25-48E9-B42F-01B3BDE94811}" srcOrd="0" destOrd="0" presId="urn:microsoft.com/office/officeart/2005/8/layout/chevron2"/>
    <dgm:cxn modelId="{3BB1ADDA-9CB0-4FB1-8FF7-FA241ECBC58A}" srcId="{A3835EA4-B114-4E01-B139-8120A45268FD}" destId="{7CE53BEF-634C-4DE5-81BE-E22AC2F2D5C1}" srcOrd="2" destOrd="0" parTransId="{78BF899C-8A17-4013-BB11-C0291DBB37D4}" sibTransId="{486428EB-49A7-43D4-8551-2FA11030D713}"/>
    <dgm:cxn modelId="{CD67A0F0-0A6A-429D-A12A-F2C4AD03A6DE}" srcId="{6549B3C7-C107-4E73-9604-1B21BD6B0491}" destId="{A3835EA4-B114-4E01-B139-8120A45268FD}" srcOrd="1" destOrd="0" parTransId="{3CB6B80C-52CE-4381-BDA9-80BC177F5542}" sibTransId="{7B674D5D-8F60-45C4-8B12-B42ABB792060}"/>
    <dgm:cxn modelId="{7C112171-38DF-4E9D-BC53-7A91387044DE}" type="presOf" srcId="{734BB965-7086-4815-85C2-B459165E6170}" destId="{0EA672B6-4D25-48E9-B42F-01B3BDE94811}" srcOrd="0" destOrd="2" presId="urn:microsoft.com/office/officeart/2005/8/layout/chevron2"/>
    <dgm:cxn modelId="{D8BE35C5-F160-4218-9985-520653C1985B}" type="presOf" srcId="{FD3AC2FA-EFBD-4ED5-8F7E-A8561C5411D0}" destId="{0EA672B6-4D25-48E9-B42F-01B3BDE94811}" srcOrd="0" destOrd="1" presId="urn:microsoft.com/office/officeart/2005/8/layout/chevron2"/>
    <dgm:cxn modelId="{261E76BD-313A-43F1-B20E-CA192CEE7A4A}" srcId="{A1C657F0-7118-4C7F-8FC3-CA4980D057DE}" destId="{4B7D1EC1-D5C9-4D3C-BA9F-211605C723FF}" srcOrd="0" destOrd="0" parTransId="{3B6DDFC5-6666-48EA-92F5-5C7FC4797244}" sibTransId="{92848268-C707-4113-B35B-16FD6310B78E}"/>
    <dgm:cxn modelId="{1A84168A-4A2D-4E01-97D4-7075E498EBF9}" srcId="{A3835EA4-B114-4E01-B139-8120A45268FD}" destId="{EAF71910-5800-4FF3-A2BB-B49DB35E4C49}" srcOrd="1" destOrd="0" parTransId="{5AE03803-4E62-4568-BE0E-79A658682BFE}" sibTransId="{1656307B-09C7-4C70-99D4-036E2A48FA38}"/>
    <dgm:cxn modelId="{BE046741-120E-4AC1-B0A6-A564079CEEB7}" type="presOf" srcId="{EAF71910-5800-4FF3-A2BB-B49DB35E4C49}" destId="{F97E05D2-3504-4E59-91DA-3269AE85AEB6}" srcOrd="0" destOrd="1" presId="urn:microsoft.com/office/officeart/2005/8/layout/chevron2"/>
    <dgm:cxn modelId="{92FA1141-4EA5-4C51-9E41-99420C532B8B}" srcId="{5C212E01-5E4F-4DE7-BC1B-48AEA505C495}" destId="{3A1A28DB-697C-4395-AE45-1788C4408F13}" srcOrd="0" destOrd="0" parTransId="{BEA7F554-5F17-4645-91D5-645E2468BE11}" sibTransId="{156E0B7F-2592-4461-AB48-4AB000825593}"/>
    <dgm:cxn modelId="{FC0B91C3-8BE7-4461-902A-8821153BCC15}" type="presOf" srcId="{4B7D1EC1-D5C9-4D3C-BA9F-211605C723FF}" destId="{E70D06E7-184E-47B1-8A12-E1E5E8D4770D}" srcOrd="0" destOrd="0" presId="urn:microsoft.com/office/officeart/2005/8/layout/chevron2"/>
    <dgm:cxn modelId="{D96CE2A3-4829-4B1F-9600-1227A4C58933}" type="presOf" srcId="{7CE53BEF-634C-4DE5-81BE-E22AC2F2D5C1}" destId="{F97E05D2-3504-4E59-91DA-3269AE85AEB6}" srcOrd="0" destOrd="2" presId="urn:microsoft.com/office/officeart/2005/8/layout/chevron2"/>
    <dgm:cxn modelId="{F509B90E-DD00-4874-B793-E3E72A56EB8D}" type="presParOf" srcId="{564F26FF-A2B9-4631-A886-D380130FFA81}" destId="{3CB2BD48-A28F-4150-BBE6-82A6B4D1EBE6}" srcOrd="0" destOrd="0" presId="urn:microsoft.com/office/officeart/2005/8/layout/chevron2"/>
    <dgm:cxn modelId="{13888EB5-DA02-4ECE-8812-6958FA9ED9F4}" type="presParOf" srcId="{3CB2BD48-A28F-4150-BBE6-82A6B4D1EBE6}" destId="{06DC4C2C-38B4-4CF6-A3DE-C85DA2BA4C69}" srcOrd="0" destOrd="0" presId="urn:microsoft.com/office/officeart/2005/8/layout/chevron2"/>
    <dgm:cxn modelId="{4C3346D8-40C6-4E5E-BE4B-E2875F3C861F}" type="presParOf" srcId="{3CB2BD48-A28F-4150-BBE6-82A6B4D1EBE6}" destId="{E70D06E7-184E-47B1-8A12-E1E5E8D4770D}" srcOrd="1" destOrd="0" presId="urn:microsoft.com/office/officeart/2005/8/layout/chevron2"/>
    <dgm:cxn modelId="{DBA49BEC-54D0-4B77-8D43-CA9942DBFC54}" type="presParOf" srcId="{564F26FF-A2B9-4631-A886-D380130FFA81}" destId="{D38D7C60-25B6-4937-ADC6-943EADDD7C83}" srcOrd="1" destOrd="0" presId="urn:microsoft.com/office/officeart/2005/8/layout/chevron2"/>
    <dgm:cxn modelId="{1E4113EF-FFA7-4227-81DD-03DDDD99D543}" type="presParOf" srcId="{564F26FF-A2B9-4631-A886-D380130FFA81}" destId="{E0EE1482-4E00-40B4-8E34-C940FA736C9A}" srcOrd="2" destOrd="0" presId="urn:microsoft.com/office/officeart/2005/8/layout/chevron2"/>
    <dgm:cxn modelId="{25F01AE9-9B56-4CB6-95C5-858A828C642C}" type="presParOf" srcId="{E0EE1482-4E00-40B4-8E34-C940FA736C9A}" destId="{416184E8-D740-4A01-9523-AE964595AE96}" srcOrd="0" destOrd="0" presId="urn:microsoft.com/office/officeart/2005/8/layout/chevron2"/>
    <dgm:cxn modelId="{D8B155B4-238F-401F-9439-07D92623EFA9}" type="presParOf" srcId="{E0EE1482-4E00-40B4-8E34-C940FA736C9A}" destId="{F97E05D2-3504-4E59-91DA-3269AE85AEB6}" srcOrd="1" destOrd="0" presId="urn:microsoft.com/office/officeart/2005/8/layout/chevron2"/>
    <dgm:cxn modelId="{ECF0CAB2-8787-4115-AEEB-F824F724A935}" type="presParOf" srcId="{564F26FF-A2B9-4631-A886-D380130FFA81}" destId="{56C68248-47DC-4E31-99C2-17B02889BD13}" srcOrd="3" destOrd="0" presId="urn:microsoft.com/office/officeart/2005/8/layout/chevron2"/>
    <dgm:cxn modelId="{62E3804D-C43F-450A-965A-5DE4D4451BA1}" type="presParOf" srcId="{564F26FF-A2B9-4631-A886-D380130FFA81}" destId="{A1C2AE96-E6C1-4B25-88EA-03414F453D86}" srcOrd="4" destOrd="0" presId="urn:microsoft.com/office/officeart/2005/8/layout/chevron2"/>
    <dgm:cxn modelId="{D548E0AB-DE24-456B-90B0-0B1EC278AF8A}" type="presParOf" srcId="{A1C2AE96-E6C1-4B25-88EA-03414F453D86}" destId="{C2B6F5C4-8ACD-4813-8964-1CA345548507}" srcOrd="0" destOrd="0" presId="urn:microsoft.com/office/officeart/2005/8/layout/chevron2"/>
    <dgm:cxn modelId="{1A80B820-2163-44EA-8536-CF05EDC14869}" type="presParOf" srcId="{A1C2AE96-E6C1-4B25-88EA-03414F453D86}" destId="{0EA672B6-4D25-48E9-B42F-01B3BDE9481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10" y="0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6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10" y="9447846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CF8610D7-1BBC-474F-B20D-F2F2E6EC5508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7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10" y="0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54" y="4723924"/>
            <a:ext cx="5027893" cy="44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846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10" y="9447846"/>
            <a:ext cx="2972291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D3FF2CC-D2A1-4E66-AE6E-F971136394B1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217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E90FC-1A50-4CAA-B7FC-9737130B377D}" type="slidenum">
              <a:rPr lang="de-DE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5" y="4723923"/>
            <a:ext cx="5049135" cy="49227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de-DE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2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65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65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65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DD5FA0EC-B233-482C-A417-D3EB87682C93}" type="slidenum">
              <a:rPr lang="de-DE" sz="1200"/>
              <a:pPr algn="r" eaLnBrk="0" hangingPunct="0"/>
              <a:t>14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654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654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18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2484" indent="-289416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7668" indent="-231534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20735" indent="-231534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3802" indent="-231534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6869" indent="-231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9936" indent="-231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73003" indent="-231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36070" indent="-2315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15E7AD7-73E8-43F5-B114-2CAAFF871858}" type="slidenum">
              <a:rPr lang="de-DE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de-DE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5" y="4723925"/>
            <a:ext cx="5049134" cy="4922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20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21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22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23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24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25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26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27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28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29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534">
              <a:spcBef>
                <a:spcPct val="50000"/>
              </a:spcBef>
              <a:buClr>
                <a:srgbClr val="C00000"/>
              </a:buClr>
              <a:defRPr/>
            </a:pPr>
            <a:endParaRPr lang="en-US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436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4" y="9447418"/>
            <a:ext cx="2972097" cy="4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32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724532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310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5905" y="9447418"/>
            <a:ext cx="2972097" cy="4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4" rIns="91748" bIns="45874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/>
            <a:fld id="{62D3768A-1F18-4659-B413-089C59724614}" type="slidenum">
              <a:rPr lang="de-DE" sz="1200"/>
              <a:pPr algn="r" eaLnBrk="0" hangingPunct="0"/>
              <a:t>34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5" y="4724533"/>
            <a:ext cx="5048250" cy="4921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48" tIns="45874" rIns="91748" bIns="45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endParaRPr lang="de-DE" sz="10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56" indent="-1722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534">
              <a:spcBef>
                <a:spcPct val="50000"/>
              </a:spcBef>
              <a:buClr>
                <a:srgbClr val="C00000"/>
              </a:buClr>
              <a:defRPr/>
            </a:pPr>
            <a:endParaRPr lang="en-US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94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25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7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" name="Gruppieren 21"/>
          <p:cNvGrpSpPr>
            <a:grpSpLocks/>
          </p:cNvGrpSpPr>
          <p:nvPr userDrawn="1"/>
        </p:nvGrpSpPr>
        <p:grpSpPr bwMode="auto">
          <a:xfrm>
            <a:off x="5573713" y="1524000"/>
            <a:ext cx="3582987" cy="5334000"/>
            <a:chOff x="5573713" y="1524000"/>
            <a:chExt cx="3582987" cy="5334000"/>
          </a:xfrm>
        </p:grpSpPr>
        <p:sp>
          <p:nvSpPr>
            <p:cNvPr id="6" name="Rectangle 36"/>
            <p:cNvSpPr>
              <a:spLocks noChangeArrowheads="1"/>
            </p:cNvSpPr>
            <p:nvPr userDrawn="1"/>
          </p:nvSpPr>
          <p:spPr bwMode="auto">
            <a:xfrm>
              <a:off x="8261350" y="5081588"/>
              <a:ext cx="895350" cy="884237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7" name="Picture 19" descr="Health camp_klei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4186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Junge_Mark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152400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Jungs_Regenschirm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Maenner_Boot_klei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2408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Tomaten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713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Uganda 00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3294063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Mann_Nähmaschine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50" y="5075238"/>
              <a:ext cx="893763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9"/>
            <p:cNvSpPr>
              <a:spLocks noChangeArrowheads="1"/>
            </p:cNvSpPr>
            <p:nvPr userDrawn="1"/>
          </p:nvSpPr>
          <p:spPr bwMode="auto">
            <a:xfrm>
              <a:off x="8261350" y="2408238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 sz="2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5" name="Picture 34" descr="TIE2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5" descr="2 Frauen_Colombia 2008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4186238"/>
              <a:ext cx="895350" cy="895350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7" descr="Kairo 1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5962650"/>
              <a:ext cx="8937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8" descr="Market_1_klei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45"/>
          <p:cNvSpPr>
            <a:spLocks noChangeShapeType="1"/>
          </p:cNvSpPr>
          <p:nvPr userDrawn="1"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46"/>
          <p:cNvSpPr>
            <a:spLocks noChangeArrowheads="1"/>
          </p:cNvSpPr>
          <p:nvPr userDrawn="1"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 sz="2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" name="Picture 52" descr="Globus_50schwarz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5334000" cy="1295400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505200"/>
            <a:ext cx="5638800" cy="16764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8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19812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791200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773F-913A-4E68-A82D-6BA7DC83A17A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533900"/>
            <a:ext cx="79248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0C1A-FD17-4E8A-8A58-D17053A55886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EA99E-7A21-44F5-9ABB-738CBD9AA4A9}" type="datetime1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2C17-C015-45DC-B245-35DE0EF969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38A6-001F-4BA8-BA4D-2C36A9E4E82C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2726-58F2-4AC3-AC9A-E098BC1C7CCC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3E9A-71BE-4BCC-BB24-7E0662BA86B7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3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13DE-6216-4963-A6E0-1A299024E6CB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001F-8BB9-44AF-B547-85530489F1B6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8F24-0C6C-40E0-B95F-BD86E13BAB56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A24B-4A6B-45E9-A4AC-4DB91CC8F5D9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B2E2-9A23-4E69-AB79-4221047DE4BB}" type="slidenum">
              <a:rPr lang="de-DE"/>
              <a:pPr>
                <a:defRPr/>
              </a:pPr>
              <a:t>‹Nº›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5F6ED1-0B87-4054-B42A-1D57E166E1D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44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 sz="2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34" name="Picture 50" descr="Globus_50schwa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9F231E"/>
        </a:buClr>
        <a:buChar char="•"/>
        <a:defRPr sz="2400" b="1">
          <a:solidFill>
            <a:srgbClr val="777978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0231E"/>
        </a:buClr>
        <a:buFont typeface="Times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571500" indent="101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54100" indent="317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76450" indent="-6413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336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908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480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9052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b="1"/>
              <a:t/>
            </a:r>
            <a:br>
              <a:rPr lang="de-DE" b="1"/>
            </a:br>
            <a:endParaRPr lang="de-DE" b="1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938338"/>
            <a:ext cx="33210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hteck 15"/>
          <p:cNvSpPr>
            <a:spLocks noChangeArrowheads="1"/>
          </p:cNvSpPr>
          <p:nvPr/>
        </p:nvSpPr>
        <p:spPr bwMode="auto">
          <a:xfrm>
            <a:off x="673100" y="1536700"/>
            <a:ext cx="606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GB" sz="3200" b="1" dirty="0">
              <a:solidFill>
                <a:srgbClr val="A1241E"/>
              </a:solidFill>
              <a:latin typeface="Calibri Bold"/>
            </a:endParaRPr>
          </a:p>
          <a:p>
            <a:pPr eaLnBrk="0" hangingPunct="0"/>
            <a:r>
              <a:rPr lang="en-GB" sz="3200" b="1" dirty="0">
                <a:solidFill>
                  <a:srgbClr val="A1241E"/>
                </a:solidFill>
                <a:latin typeface="Calibri Bold"/>
              </a:rPr>
              <a:t>Access to Insurance Initiative</a:t>
            </a:r>
          </a:p>
          <a:p>
            <a:pPr eaLnBrk="0" hangingPunct="0"/>
            <a:r>
              <a:rPr lang="en-GB" sz="1400" b="1" dirty="0">
                <a:solidFill>
                  <a:srgbClr val="3F3F3F"/>
                </a:solidFill>
                <a:latin typeface="Calibri" pitchFamily="34" charset="0"/>
              </a:rPr>
              <a:t>A global programme for sound regulatory and supervisory frameworks</a:t>
            </a:r>
          </a:p>
          <a:p>
            <a:pPr eaLnBrk="0" hangingPunct="0"/>
            <a:endParaRPr lang="en-GB" sz="2000" b="1" dirty="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73099" y="3346915"/>
            <a:ext cx="6196052" cy="29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Developing fair, safe and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stable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insurance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markets while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increasing insurance penetration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>8 July 2014, San José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rPr>
              <a:t>Onur Azcan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>Access to Insurance Initiative</a:t>
            </a:r>
            <a:endParaRPr lang="en-GB" sz="2000" b="1" dirty="0">
              <a:solidFill>
                <a:srgbClr val="77797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711946"/>
            <a:ext cx="7189621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600" dirty="0" err="1" smtClean="0">
                <a:solidFill>
                  <a:srgbClr val="800000"/>
                </a:solidFill>
              </a:rPr>
              <a:t>Barreras</a:t>
            </a:r>
            <a:r>
              <a:rPr lang="en-US" sz="2600" dirty="0" smtClean="0">
                <a:solidFill>
                  <a:srgbClr val="800000"/>
                </a:solidFill>
              </a:rPr>
              <a:t> a los </a:t>
            </a:r>
            <a:r>
              <a:rPr lang="en-US" sz="2600" dirty="0" err="1" smtClean="0">
                <a:solidFill>
                  <a:srgbClr val="800000"/>
                </a:solidFill>
              </a:rPr>
              <a:t>mercados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inclusivos</a:t>
            </a:r>
            <a:r>
              <a:rPr lang="en-US" sz="2600" dirty="0" smtClean="0">
                <a:solidFill>
                  <a:srgbClr val="800000"/>
                </a:solidFill>
              </a:rPr>
              <a:t> de </a:t>
            </a:r>
            <a:r>
              <a:rPr lang="en-US" sz="2600" dirty="0" err="1" smtClean="0">
                <a:solidFill>
                  <a:srgbClr val="800000"/>
                </a:solidFill>
              </a:rPr>
              <a:t>seguros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endParaRPr lang="en-US" sz="2600" dirty="0" smtClean="0">
              <a:solidFill>
                <a:srgbClr val="800000"/>
              </a:solidFill>
              <a:latin typeface="Calibri" pitchFamily="34" charset="0"/>
            </a:endParaRPr>
          </a:p>
          <a:p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2158222"/>
            <a:ext cx="3020528" cy="43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10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540326" y="1764030"/>
            <a:ext cx="8271164" cy="452758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s-PR" sz="20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Menos que la plena inclusión, significa que hay algunas barreras que llevan a algunas personas a ser sub-atendidas o no-atendidas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s-PR" sz="2000" kern="12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533400" lvl="2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R" sz="18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Varias formas/tipos  incluyendo regulación y supervisión</a:t>
            </a:r>
          </a:p>
          <a:p>
            <a:pPr marL="533400" lvl="2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R" sz="18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Barreras pueden existir en cualquier lado/sitio a lo largo de la cadena de valor</a:t>
            </a:r>
          </a:p>
          <a:p>
            <a:pPr marL="533400" lvl="2" indent="-3429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R" sz="18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Pueden limitar la oferta o demanda a los seguros</a:t>
            </a:r>
          </a:p>
          <a:p>
            <a:pPr marL="190500" lvl="2" indent="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s-PR" sz="1600" kern="12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R" sz="20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Se necesitan innovaciones para superar, eliminar o evitar las "barreras".</a:t>
            </a:r>
            <a:endParaRPr lang="es-PR" sz="2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Calibri" panose="020F0502020204030204" pitchFamily="34" charset="0"/>
              <a:buChar char="→"/>
              <a:defRPr/>
            </a:pPr>
            <a:r>
              <a:rPr lang="es-PR" sz="2000" kern="12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Enfoque proporcional para remover barreras regulatorias y de supervisión</a:t>
            </a:r>
            <a:endParaRPr lang="es-P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95B86C8-4696-4960-9721-CC0E2AAB97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825750" y="1042988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err="1">
                <a:solidFill>
                  <a:srgbClr val="800000"/>
                </a:solidFill>
              </a:rPr>
              <a:t>Barreras</a:t>
            </a:r>
            <a:r>
              <a:rPr lang="en-US" sz="2600" dirty="0">
                <a:solidFill>
                  <a:srgbClr val="800000"/>
                </a:solidFill>
              </a:rPr>
              <a:t> a los </a:t>
            </a:r>
            <a:r>
              <a:rPr lang="en-US" sz="2600" dirty="0" err="1">
                <a:solidFill>
                  <a:srgbClr val="800000"/>
                </a:solidFill>
              </a:rPr>
              <a:t>mercados</a:t>
            </a:r>
            <a:r>
              <a:rPr lang="en-US" sz="2600" dirty="0">
                <a:solidFill>
                  <a:srgbClr val="800000"/>
                </a:solidFill>
              </a:rPr>
              <a:t> </a:t>
            </a:r>
            <a:r>
              <a:rPr lang="en-US" sz="2600" dirty="0" err="1">
                <a:solidFill>
                  <a:srgbClr val="800000"/>
                </a:solidFill>
              </a:rPr>
              <a:t>inclusivos</a:t>
            </a:r>
            <a:r>
              <a:rPr lang="en-US" sz="2600" dirty="0">
                <a:solidFill>
                  <a:srgbClr val="800000"/>
                </a:solidFill>
              </a:rPr>
              <a:t> de </a:t>
            </a:r>
            <a:r>
              <a:rPr lang="en-US" sz="2600" dirty="0" err="1">
                <a:solidFill>
                  <a:srgbClr val="800000"/>
                </a:solidFill>
              </a:rPr>
              <a:t>seguros</a:t>
            </a:r>
            <a:r>
              <a:rPr lang="en-US" sz="2600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95B86C8-4696-4960-9721-CC0E2AAB976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25750" y="1042988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Barriers to market development </a:t>
            </a:r>
          </a:p>
        </p:txBody>
      </p:sp>
      <p:sp>
        <p:nvSpPr>
          <p:cNvPr id="7" name="Rectangle 4"/>
          <p:cNvSpPr/>
          <p:nvPr/>
        </p:nvSpPr>
        <p:spPr bwMode="auto">
          <a:xfrm>
            <a:off x="380998" y="1676400"/>
            <a:ext cx="2079465" cy="963462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Nascent Market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Few</a:t>
            </a:r>
            <a:r>
              <a:rPr kumimoji="0" lang="en-ZA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MI products, mainly credit life</a:t>
            </a:r>
            <a:endParaRPr kumimoji="0" lang="en-Z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9" name="Rectangle 29"/>
          <p:cNvSpPr/>
          <p:nvPr/>
        </p:nvSpPr>
        <p:spPr bwMode="auto">
          <a:xfrm>
            <a:off x="2590800" y="1676400"/>
            <a:ext cx="1897349" cy="955252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Growing Market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Simple</a:t>
            </a:r>
            <a:r>
              <a:rPr kumimoji="0" lang="en-ZA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products are scaled up</a:t>
            </a:r>
            <a:endParaRPr kumimoji="0" lang="en-Z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0" name="Rectangle 33"/>
          <p:cNvSpPr/>
          <p:nvPr/>
        </p:nvSpPr>
        <p:spPr bwMode="auto">
          <a:xfrm>
            <a:off x="4612274" y="1676400"/>
            <a:ext cx="1979025" cy="955252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Diversifying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More complex products are developed</a:t>
            </a:r>
            <a:endParaRPr kumimoji="0" lang="en-Z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81000" y="2819399"/>
            <a:ext cx="2079465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fr-CH" sz="1600" dirty="0" err="1">
                <a:latin typeface="Calibri" panose="020F0502020204030204" pitchFamily="34" charset="0"/>
              </a:rPr>
              <a:t>Awareness</a:t>
            </a:r>
            <a:r>
              <a:rPr lang="fr-CH" sz="1600" dirty="0">
                <a:latin typeface="Calibri" panose="020F0502020204030204" pitchFamily="34" charset="0"/>
              </a:rPr>
              <a:t> and </a:t>
            </a:r>
            <a:r>
              <a:rPr lang="fr-CH" sz="1600" dirty="0" err="1">
                <a:latin typeface="Calibri" panose="020F0502020204030204" pitchFamily="34" charset="0"/>
              </a:rPr>
              <a:t>interest</a:t>
            </a:r>
            <a:endParaRPr lang="en-US" sz="1600" dirty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fr-CH" sz="1600" dirty="0" err="1">
                <a:latin typeface="Calibri" panose="020F0502020204030204" pitchFamily="34" charset="0"/>
              </a:rPr>
              <a:t>Skills</a:t>
            </a:r>
            <a:r>
              <a:rPr lang="fr-CH" sz="1600" dirty="0">
                <a:latin typeface="Calibri" panose="020F0502020204030204" pitchFamily="34" charset="0"/>
              </a:rPr>
              <a:t> (basic)</a:t>
            </a:r>
            <a:endParaRPr lang="en-US" sz="1600" dirty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fr-CH" sz="1600" dirty="0">
                <a:latin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</a:endParaRPr>
          </a:p>
          <a:p>
            <a:pPr marL="230400" lvl="1" indent="-230400" defTabSz="1066800" fontAlgn="auto">
              <a:lnSpc>
                <a:spcPct val="100000"/>
              </a:lnSpc>
              <a:spcAft>
                <a:spcPts val="432"/>
              </a:spcAft>
              <a:buFontTx/>
              <a:buChar char="••"/>
              <a:defRPr/>
            </a:pPr>
            <a:r>
              <a:rPr lang="fr-CH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Understanding</a:t>
            </a:r>
            <a:r>
              <a:rPr lang="fr-CH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CH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&amp; Trust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590800" y="2819400"/>
            <a:ext cx="1897349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Font typeface="Times"/>
              <a:buChar char="••"/>
              <a:defRPr/>
            </a:pPr>
            <a:r>
              <a:rPr lang="fr-CH" sz="1600" dirty="0">
                <a:latin typeface="Calibri" panose="020F0502020204030204" pitchFamily="34" charset="0"/>
              </a:rPr>
              <a:t>Distribution &amp; business case</a:t>
            </a:r>
            <a:endParaRPr lang="en-US" sz="1600" dirty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Font typeface="Times"/>
              <a:buChar char="••"/>
              <a:defRPr/>
            </a:pPr>
            <a:r>
              <a:rPr lang="fr-CH" sz="1600" dirty="0">
                <a:latin typeface="Calibri" panose="020F0502020204030204" pitchFamily="34" charset="0"/>
              </a:rPr>
              <a:t>Pilot innovation</a:t>
            </a:r>
            <a:endParaRPr lang="en-US" sz="1600" dirty="0">
              <a:latin typeface="Calibri" panose="020F0502020204030204" pitchFamily="34" charset="0"/>
            </a:endParaRPr>
          </a:p>
          <a:p>
            <a:pPr marL="230400" lvl="1" indent="-230400" fontAlgn="auto">
              <a:lnSpc>
                <a:spcPct val="100000"/>
              </a:lnSpc>
              <a:spcAft>
                <a:spcPts val="432"/>
              </a:spcAft>
              <a:buFontTx/>
              <a:buChar char="••"/>
              <a:defRPr/>
            </a:pPr>
            <a:r>
              <a:rPr lang="fr-CH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Enhance</a:t>
            </a:r>
            <a:r>
              <a:rPr lang="fr-CH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fr-CH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product</a:t>
            </a:r>
            <a:r>
              <a:rPr lang="fr-CH" sz="1600" dirty="0">
                <a:solidFill>
                  <a:srgbClr val="C00000"/>
                </a:solidFill>
                <a:latin typeface="Calibri" panose="020F0502020204030204" pitchFamily="34" charset="0"/>
              </a:rPr>
              <a:t>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88473" y="2819400"/>
            <a:ext cx="1902825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CH" sz="1600" dirty="0" err="1">
                <a:latin typeface="Calibri" panose="020F0502020204030204" pitchFamily="34" charset="0"/>
              </a:rPr>
              <a:t>Skills</a:t>
            </a:r>
            <a:r>
              <a:rPr lang="fr-CH" sz="1600" dirty="0">
                <a:latin typeface="Calibri" panose="020F0502020204030204" pitchFamily="34" charset="0"/>
              </a:rPr>
              <a:t> (</a:t>
            </a:r>
            <a:r>
              <a:rPr lang="fr-CH" sz="1600" dirty="0" err="1">
                <a:latin typeface="Calibri" panose="020F0502020204030204" pitchFamily="34" charset="0"/>
              </a:rPr>
              <a:t>advanced</a:t>
            </a:r>
            <a:r>
              <a:rPr lang="fr-CH" sz="1600" dirty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CH" sz="1600" dirty="0">
                <a:latin typeface="Calibri" panose="020F0502020204030204" pitchFamily="34" charset="0"/>
              </a:rPr>
              <a:t>Business case &amp; PPP</a:t>
            </a:r>
            <a:endParaRPr lang="en-US" sz="1600" dirty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CH" sz="1600" dirty="0">
                <a:solidFill>
                  <a:srgbClr val="C00000"/>
                </a:solidFill>
                <a:latin typeface="Calibri" panose="020F0502020204030204" pitchFamily="34" charset="0"/>
              </a:rPr>
              <a:t>Consumer protection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6" name="Rectangle 33"/>
          <p:cNvSpPr/>
          <p:nvPr/>
        </p:nvSpPr>
        <p:spPr bwMode="auto">
          <a:xfrm>
            <a:off x="6936373" y="1676400"/>
            <a:ext cx="1979025" cy="4699000"/>
          </a:xfrm>
          <a:prstGeom prst="rect">
            <a:avLst/>
          </a:prstGeom>
          <a:solidFill>
            <a:schemeClr val="bg1">
              <a:lumMod val="75000"/>
              <a:alpha val="3803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Competition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Clients have choice of products and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providers</a:t>
            </a:r>
          </a:p>
          <a:p>
            <a:pPr algn="ctr" eaLnBrk="0" hangingPunct="0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Increase inclusion</a:t>
            </a:r>
          </a:p>
          <a:p>
            <a:pPr algn="ctr" eaLnBrk="0" hangingPunct="0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0" name="Pfeil nach rechts 29"/>
          <p:cNvSpPr/>
          <p:nvPr/>
        </p:nvSpPr>
        <p:spPr bwMode="auto">
          <a:xfrm>
            <a:off x="939800" y="4724400"/>
            <a:ext cx="5536405" cy="1879600"/>
          </a:xfrm>
          <a:prstGeom prst="rightArrow">
            <a:avLst/>
          </a:prstGeom>
          <a:solidFill>
            <a:srgbClr val="FC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CH" sz="2400" dirty="0" smtClean="0">
              <a:latin typeface="Calibri" panose="020F0502020204030204" pitchFamily="34" charset="0"/>
            </a:endParaRPr>
          </a:p>
          <a:p>
            <a:r>
              <a:rPr lang="fr-CH" sz="2800" dirty="0" smtClean="0">
                <a:latin typeface="Calibri" panose="020F0502020204030204" pitchFamily="34" charset="0"/>
              </a:rPr>
              <a:t> 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112042" y="5433367"/>
            <a:ext cx="536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Research, capacity building, innovation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3" name="Down Arrow 11"/>
          <p:cNvSpPr/>
          <p:nvPr/>
        </p:nvSpPr>
        <p:spPr bwMode="auto">
          <a:xfrm rot="10800000">
            <a:off x="1074101" y="4376256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4" name="Down Arrow 11"/>
          <p:cNvSpPr/>
          <p:nvPr/>
        </p:nvSpPr>
        <p:spPr bwMode="auto">
          <a:xfrm rot="10800000">
            <a:off x="5293254" y="4389083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5" name="Down Arrow 11"/>
          <p:cNvSpPr/>
          <p:nvPr/>
        </p:nvSpPr>
        <p:spPr bwMode="auto">
          <a:xfrm rot="10800000">
            <a:off x="3171269" y="4388629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8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95B86C8-4696-4960-9721-CC0E2AAB976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25750" y="1042988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Barreras al desarrollo del mercado</a:t>
            </a:r>
            <a:endParaRPr lang="es-ES" sz="26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4"/>
          <p:cNvSpPr/>
          <p:nvPr/>
        </p:nvSpPr>
        <p:spPr bwMode="auto">
          <a:xfrm>
            <a:off x="380998" y="1676400"/>
            <a:ext cx="2079465" cy="1142998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tx1"/>
                </a:solidFill>
                <a:ea typeface="ＭＳ Ｐゴシック" pitchFamily="-32" charset="-128"/>
              </a:rPr>
              <a:t>Mercado naciente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rPr>
              <a:t>Pocos productos, principalmente </a:t>
            </a:r>
            <a:r>
              <a:rPr kumimoji="0" lang="es-E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rPr>
              <a:t>seguros de vida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32" charset="-128"/>
            </a:endParaRPr>
          </a:p>
        </p:txBody>
      </p:sp>
      <p:sp>
        <p:nvSpPr>
          <p:cNvPr id="9" name="Rectangle 29"/>
          <p:cNvSpPr/>
          <p:nvPr/>
        </p:nvSpPr>
        <p:spPr bwMode="auto">
          <a:xfrm>
            <a:off x="2590800" y="1676400"/>
            <a:ext cx="1897349" cy="1142998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tx1"/>
                </a:solidFill>
                <a:ea typeface="ＭＳ Ｐゴシック" pitchFamily="-32" charset="-128"/>
              </a:rPr>
              <a:t>Mercado creciente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rPr>
              <a:t>Están aumentando los productos simples</a:t>
            </a:r>
          </a:p>
        </p:txBody>
      </p:sp>
      <p:sp>
        <p:nvSpPr>
          <p:cNvPr id="10" name="Rectangle 33"/>
          <p:cNvSpPr/>
          <p:nvPr/>
        </p:nvSpPr>
        <p:spPr bwMode="auto">
          <a:xfrm>
            <a:off x="4612274" y="1676399"/>
            <a:ext cx="1979025" cy="1142999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Diversificación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Se </a:t>
            </a:r>
            <a:r>
              <a:rPr lang="es-ES" sz="1600" dirty="0" smtClean="0">
                <a:solidFill>
                  <a:schemeClr val="tx1"/>
                </a:solidFill>
                <a:ea typeface="ＭＳ Ｐゴシック" pitchFamily="-32" charset="-128"/>
              </a:rPr>
              <a:t>están desarrollando </a:t>
            </a:r>
            <a:r>
              <a:rPr lang="es-ES" sz="1600" dirty="0">
                <a:solidFill>
                  <a:schemeClr val="tx1"/>
                </a:solidFill>
                <a:ea typeface="ＭＳ Ｐゴシック" pitchFamily="-32" charset="-128"/>
              </a:rPr>
              <a:t>p</a:t>
            </a:r>
            <a:r>
              <a:rPr lang="es-ES" sz="1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32" charset="-128"/>
              </a:rPr>
              <a:t>roductos más complejos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81000" y="2819399"/>
            <a:ext cx="2079465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es-ES" sz="1600" dirty="0" smtClean="0"/>
              <a:t>Conciencia e interés</a:t>
            </a: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es-ES" sz="1600" dirty="0" smtClean="0"/>
              <a:t>Competencias (básicas)</a:t>
            </a: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Char char="••"/>
            </a:pPr>
            <a:r>
              <a:rPr lang="es-ES" sz="1600" dirty="0" smtClean="0"/>
              <a:t>Información</a:t>
            </a:r>
          </a:p>
          <a:p>
            <a:pPr marL="230400" lvl="1" indent="-230400" defTabSz="1066800" fontAlgn="auto">
              <a:lnSpc>
                <a:spcPct val="100000"/>
              </a:lnSpc>
              <a:spcAft>
                <a:spcPts val="432"/>
              </a:spcAft>
              <a:buFontTx/>
              <a:buChar char="••"/>
              <a:defRPr/>
            </a:pPr>
            <a:r>
              <a:rPr lang="es-ES" sz="1600" dirty="0" smtClean="0">
                <a:solidFill>
                  <a:srgbClr val="C00000"/>
                </a:solidFill>
              </a:rPr>
              <a:t>Conocimientos &amp; confianza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590800" y="2819400"/>
            <a:ext cx="1897349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Font typeface="Times"/>
              <a:buChar char="••"/>
              <a:defRPr/>
            </a:pPr>
            <a:r>
              <a:rPr lang="es-ES" sz="1600" dirty="0" smtClean="0"/>
              <a:t>Distribución &amp; caso de negocio</a:t>
            </a:r>
          </a:p>
          <a:p>
            <a:pPr marL="228600" lvl="1" indent="-228600" defTabSz="1066800">
              <a:lnSpc>
                <a:spcPct val="100000"/>
              </a:lnSpc>
              <a:spcAft>
                <a:spcPct val="15000"/>
              </a:spcAft>
              <a:buFont typeface="Times"/>
              <a:buChar char="••"/>
              <a:defRPr/>
            </a:pPr>
            <a:r>
              <a:rPr lang="es-ES" sz="1600" dirty="0" smtClean="0"/>
              <a:t>Piloto de innovación</a:t>
            </a:r>
          </a:p>
          <a:p>
            <a:pPr marL="230400" lvl="1" indent="-230400" fontAlgn="auto">
              <a:lnSpc>
                <a:spcPct val="100000"/>
              </a:lnSpc>
              <a:spcAft>
                <a:spcPts val="432"/>
              </a:spcAft>
              <a:buFontTx/>
              <a:buChar char="••"/>
              <a:defRPr/>
            </a:pPr>
            <a:r>
              <a:rPr lang="es-ES" sz="1600" dirty="0" smtClean="0">
                <a:solidFill>
                  <a:srgbClr val="C00000"/>
                </a:solidFill>
              </a:rPr>
              <a:t>Mejorar el valor del producto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32" charset="-128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88473" y="2819400"/>
            <a:ext cx="1902825" cy="15875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ES" sz="1600" dirty="0" smtClean="0">
                <a:latin typeface="Calibri" panose="020F0502020204030204" pitchFamily="34" charset="0"/>
              </a:rPr>
              <a:t>Competencias (avanzadas)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ES" sz="1600" dirty="0" smtClean="0">
                <a:latin typeface="Calibri" panose="020F0502020204030204" pitchFamily="34" charset="0"/>
              </a:rPr>
              <a:t>Caso de negocio &amp; </a:t>
            </a:r>
            <a:r>
              <a:rPr lang="es-ES" sz="1600" dirty="0" smtClean="0"/>
              <a:t>alianzas publico privadas</a:t>
            </a:r>
            <a:endParaRPr lang="es-ES" sz="1600" dirty="0" smtClean="0">
              <a:latin typeface="Calibri" panose="020F050202020403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s-E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Protección al consumidor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6" name="Rectangle 33"/>
          <p:cNvSpPr/>
          <p:nvPr/>
        </p:nvSpPr>
        <p:spPr bwMode="auto">
          <a:xfrm>
            <a:off x="6936373" y="1676400"/>
            <a:ext cx="1979025" cy="4699000"/>
          </a:xfrm>
          <a:prstGeom prst="rect">
            <a:avLst/>
          </a:prstGeom>
          <a:solidFill>
            <a:schemeClr val="bg1">
              <a:lumMod val="75000"/>
              <a:alpha val="3803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1600" b="1" dirty="0" smtClean="0">
                <a:solidFill>
                  <a:schemeClr val="tx1"/>
                </a:solidFill>
                <a:ea typeface="ＭＳ Ｐゴシック" pitchFamily="-32" charset="-128"/>
              </a:rPr>
              <a:t>Competencia</a:t>
            </a:r>
          </a:p>
          <a:p>
            <a:pPr algn="ctr" eaLnBrk="0" hangingPunct="0"/>
            <a:r>
              <a:rPr lang="es-ES" sz="1600" dirty="0" smtClean="0">
                <a:solidFill>
                  <a:schemeClr val="tx1"/>
                </a:solidFill>
                <a:ea typeface="ＭＳ Ｐゴシック" pitchFamily="-32" charset="-128"/>
              </a:rPr>
              <a:t>Clientes pueden elegir entre productos y proveedores </a:t>
            </a:r>
          </a:p>
          <a:p>
            <a:pPr algn="ctr" eaLnBrk="0" hangingPunct="0"/>
            <a:r>
              <a:rPr lang="es-ES" sz="1600" dirty="0">
                <a:solidFill>
                  <a:schemeClr val="tx1"/>
                </a:solidFill>
                <a:ea typeface="ＭＳ Ｐゴシック" pitchFamily="-32" charset="-128"/>
              </a:rPr>
              <a:t>d</a:t>
            </a:r>
            <a:r>
              <a:rPr lang="es-ES" sz="1600" dirty="0" smtClean="0">
                <a:solidFill>
                  <a:schemeClr val="tx1"/>
                </a:solidFill>
                <a:ea typeface="ＭＳ Ｐゴシック" pitchFamily="-32" charset="-128"/>
              </a:rPr>
              <a:t>iferentes</a:t>
            </a:r>
          </a:p>
          <a:p>
            <a:pPr algn="ctr" eaLnBrk="0" hangingPunct="0"/>
            <a:r>
              <a:rPr lang="es-ES" sz="1600" dirty="0" smtClean="0">
                <a:solidFill>
                  <a:schemeClr val="tx1"/>
                </a:solidFill>
                <a:ea typeface="ＭＳ Ｐゴシック" pitchFamily="-32" charset="-128"/>
              </a:rPr>
              <a:t>Aumentar inclusión</a:t>
            </a:r>
          </a:p>
          <a:p>
            <a:pPr algn="ctr" eaLnBrk="0" hangingPunct="0"/>
            <a:r>
              <a:rPr lang="es-ES" sz="1600" dirty="0" smtClean="0">
                <a:solidFill>
                  <a:schemeClr val="tx1"/>
                </a:solidFill>
                <a:ea typeface="ＭＳ Ｐゴシック" pitchFamily="-32" charset="-128"/>
              </a:rPr>
              <a:t> </a:t>
            </a:r>
            <a:endParaRPr lang="es-ES" sz="1200" dirty="0">
              <a:solidFill>
                <a:schemeClr val="tx1"/>
              </a:solidFill>
              <a:ea typeface="ＭＳ Ｐゴシック" pitchFamily="-32" charset="-128"/>
            </a:endParaRPr>
          </a:p>
        </p:txBody>
      </p:sp>
      <p:sp>
        <p:nvSpPr>
          <p:cNvPr id="30" name="Pfeil nach rechts 29"/>
          <p:cNvSpPr/>
          <p:nvPr/>
        </p:nvSpPr>
        <p:spPr bwMode="auto">
          <a:xfrm>
            <a:off x="939800" y="4724400"/>
            <a:ext cx="5536405" cy="1879600"/>
          </a:xfrm>
          <a:prstGeom prst="rightArrow">
            <a:avLst/>
          </a:prstGeom>
          <a:solidFill>
            <a:srgbClr val="FC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CH" sz="2400" dirty="0" smtClean="0">
              <a:latin typeface="Calibri" panose="020F0502020204030204" pitchFamily="34" charset="0"/>
            </a:endParaRPr>
          </a:p>
          <a:p>
            <a:r>
              <a:rPr lang="fr-CH" sz="2800" dirty="0" smtClean="0">
                <a:latin typeface="Calibri" panose="020F0502020204030204" pitchFamily="34" charset="0"/>
              </a:rPr>
              <a:t> </a:t>
            </a:r>
            <a:endParaRPr lang="de-DE" sz="2800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112042" y="5433367"/>
            <a:ext cx="536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" panose="020F0502020204030204" pitchFamily="34" charset="0"/>
              </a:rPr>
              <a:t>Investigación, desarrollo de  capacidades, innovación</a:t>
            </a:r>
            <a:endParaRPr lang="es-ES" sz="2400" dirty="0">
              <a:latin typeface="Calibri" panose="020F0502020204030204" pitchFamily="34" charset="0"/>
            </a:endParaRPr>
          </a:p>
        </p:txBody>
      </p:sp>
      <p:sp>
        <p:nvSpPr>
          <p:cNvPr id="33" name="Down Arrow 11"/>
          <p:cNvSpPr/>
          <p:nvPr/>
        </p:nvSpPr>
        <p:spPr bwMode="auto">
          <a:xfrm rot="10800000">
            <a:off x="1074101" y="4376256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4" name="Down Arrow 11"/>
          <p:cNvSpPr/>
          <p:nvPr/>
        </p:nvSpPr>
        <p:spPr bwMode="auto">
          <a:xfrm rot="10800000">
            <a:off x="5293254" y="4389083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5" name="Down Arrow 11"/>
          <p:cNvSpPr/>
          <p:nvPr/>
        </p:nvSpPr>
        <p:spPr bwMode="auto">
          <a:xfrm rot="10800000">
            <a:off x="3171269" y="4388629"/>
            <a:ext cx="693261" cy="301933"/>
          </a:xfrm>
          <a:prstGeom prst="downArrow">
            <a:avLst/>
          </a:prstGeom>
          <a:solidFill>
            <a:schemeClr val="bg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4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DC241452-9771-4F94-AA62-4C86D5F5A629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14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2800" b="1">
                <a:ea typeface="ＭＳ Ｐゴシック" pitchFamily="34" charset="-128"/>
              </a:rPr>
              <a:t/>
            </a:r>
            <a:br>
              <a:rPr lang="de-DE" sz="2800" b="1">
                <a:ea typeface="ＭＳ Ｐゴシック" pitchFamily="34" charset="-128"/>
              </a:rPr>
            </a:br>
            <a:endParaRPr lang="de-DE" sz="2800" b="1">
              <a:ea typeface="ＭＳ Ｐゴシック" pitchFamily="34" charset="-128"/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658813" y="5276850"/>
            <a:ext cx="52959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de-DE">
                <a:solidFill>
                  <a:srgbClr val="777978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400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79878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79882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9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77010"/>
              </p:ext>
            </p:extLst>
          </p:nvPr>
        </p:nvGraphicFramePr>
        <p:xfrm>
          <a:off x="381000" y="1905000"/>
          <a:ext cx="8458200" cy="3749040"/>
        </p:xfrm>
        <a:graphic>
          <a:graphicData uri="http://schemas.openxmlformats.org/drawingml/2006/table">
            <a:tbl>
              <a:tblPr/>
              <a:tblGrid>
                <a:gridCol w="2049463"/>
                <a:gridCol w="640873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Innovaciones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2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Ejemplos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231E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Productos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Pólizas más cortas, pocas o ninguna exclusión. Productos  atados a otros productos financieros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Servicios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Pago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reembolso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simple 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rápido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tecnología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para la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inscripción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educación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valor de la prima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almacenado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en 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móvil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pago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siniestro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través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él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Canales 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distribución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Bancos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Microfinancieras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corresponsales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bancarios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empresas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servicios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públicos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cooperativas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agricolas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otras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proveedores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servicios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salud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grupos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comunitarios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grupos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religiosos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Aseguradoras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Grandes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pequeñas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dedicada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a los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microseguros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o no,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dedicada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a los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seguros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o no,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dedicada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financiar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o no, ONGs,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instituciones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microfinancieras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pilotos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registrados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2825750" y="760601"/>
            <a:ext cx="6359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endParaRPr lang="en-US" sz="2400" b="1" kern="0" dirty="0" smtClean="0">
              <a:solidFill>
                <a:srgbClr val="A0231E"/>
              </a:solidFill>
            </a:endParaRPr>
          </a:p>
          <a:p>
            <a:pPr marL="457200" indent="-457200" algn="r">
              <a:defRPr/>
            </a:pPr>
            <a:r>
              <a:rPr lang="en-US" sz="2400" b="1" kern="0" dirty="0" err="1" smtClean="0">
                <a:solidFill>
                  <a:srgbClr val="A0231E"/>
                </a:solidFill>
              </a:rPr>
              <a:t>Ejemplos</a:t>
            </a:r>
            <a:r>
              <a:rPr lang="en-US" sz="2400" b="1" kern="0" dirty="0" smtClean="0">
                <a:solidFill>
                  <a:srgbClr val="A0231E"/>
                </a:solidFill>
              </a:rPr>
              <a:t> de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innovación</a:t>
            </a:r>
            <a:endParaRPr lang="en-US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825750" y="1042988"/>
            <a:ext cx="63595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400" b="1" kern="0" dirty="0" err="1" smtClean="0">
                <a:solidFill>
                  <a:srgbClr val="A0231E"/>
                </a:solidFill>
              </a:rPr>
              <a:t>Desafíos</a:t>
            </a:r>
            <a:r>
              <a:rPr lang="en-US" sz="2400" b="1" kern="0" dirty="0" smtClean="0">
                <a:solidFill>
                  <a:srgbClr val="A0231E"/>
                </a:solidFill>
              </a:rPr>
              <a:t> de la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supervisión</a:t>
            </a:r>
            <a:endParaRPr lang="en-US" sz="2400" b="1" kern="0" dirty="0">
              <a:solidFill>
                <a:srgbClr val="A0231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3641101" y="4198811"/>
            <a:ext cx="581500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b="1" dirty="0" smtClean="0"/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755063" y="6494462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defRPr sz="9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15</a:t>
            </a:fld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0" name="Group 68"/>
          <p:cNvGrpSpPr/>
          <p:nvPr/>
        </p:nvGrpSpPr>
        <p:grpSpPr>
          <a:xfrm>
            <a:off x="4890349" y="3706977"/>
            <a:ext cx="3681969" cy="1456062"/>
            <a:chOff x="1027816" y="2225801"/>
            <a:chExt cx="3681969" cy="1456062"/>
          </a:xfrm>
        </p:grpSpPr>
        <p:sp>
          <p:nvSpPr>
            <p:cNvPr id="15" name="Rectangle 69"/>
            <p:cNvSpPr/>
            <p:nvPr/>
          </p:nvSpPr>
          <p:spPr bwMode="auto">
            <a:xfrm>
              <a:off x="1027816" y="2225801"/>
              <a:ext cx="3681969" cy="14560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400" b="1" dirty="0" err="1"/>
                <a:t>Modelos</a:t>
              </a:r>
              <a:r>
                <a:rPr lang="en-GB" sz="1400" b="1" dirty="0"/>
                <a:t> </a:t>
              </a:r>
              <a:r>
                <a:rPr lang="en-GB" sz="1400" b="1" dirty="0" err="1"/>
                <a:t>innovadores</a:t>
              </a:r>
              <a:r>
                <a:rPr lang="en-GB" sz="1400" b="1" dirty="0"/>
                <a:t> de </a:t>
              </a:r>
              <a:r>
                <a:rPr lang="en-GB" sz="1400" b="1" dirty="0" err="1"/>
                <a:t>intermediación</a:t>
              </a:r>
              <a:endParaRPr kumimoji="0" lang="en-Z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8007" y="2742601"/>
              <a:ext cx="561975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Rectangle 71"/>
            <p:cNvSpPr/>
            <p:nvPr/>
          </p:nvSpPr>
          <p:spPr>
            <a:xfrm>
              <a:off x="2180077" y="2584500"/>
              <a:ext cx="24643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en-GB" sz="1400" dirty="0" err="1"/>
                <a:t>Ventas</a:t>
              </a:r>
              <a:r>
                <a:rPr lang="en-GB" sz="1400" dirty="0"/>
                <a:t> </a:t>
              </a:r>
              <a:r>
                <a:rPr lang="en-GB" sz="1400" dirty="0" smtClean="0"/>
                <a:t>a </a:t>
              </a:r>
              <a:r>
                <a:rPr lang="en-GB" sz="1400" dirty="0" err="1" smtClean="0"/>
                <a:t>través</a:t>
              </a:r>
              <a:r>
                <a:rPr lang="en-GB" sz="1400" dirty="0" smtClean="0"/>
                <a:t> de </a:t>
              </a:r>
              <a:r>
                <a:rPr lang="en-GB" sz="1400" dirty="0" err="1" smtClean="0"/>
                <a:t>teléfonos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móviles</a:t>
              </a:r>
              <a:r>
                <a:rPr lang="en-GB" sz="1400" dirty="0" smtClean="0"/>
                <a:t>, </a:t>
              </a:r>
              <a:r>
                <a:rPr lang="en-GB" sz="1400" dirty="0" err="1"/>
                <a:t>tiendas</a:t>
              </a:r>
              <a:r>
                <a:rPr lang="en-GB" sz="1400" dirty="0"/>
                <a:t> </a:t>
              </a:r>
              <a:r>
                <a:rPr lang="en-GB" sz="1400" dirty="0" err="1"/>
                <a:t>minoristas</a:t>
              </a:r>
              <a:r>
                <a:rPr lang="en-GB" sz="1400" dirty="0"/>
                <a:t>, </a:t>
              </a:r>
              <a:r>
                <a:rPr lang="en-GB" sz="1400" dirty="0" err="1"/>
                <a:t>empresas</a:t>
              </a:r>
              <a:r>
                <a:rPr lang="en-GB" sz="1400" dirty="0"/>
                <a:t> de </a:t>
              </a:r>
              <a:r>
                <a:rPr lang="en-GB" sz="1400" dirty="0" err="1"/>
                <a:t>servicios</a:t>
              </a:r>
              <a:r>
                <a:rPr lang="en-GB" sz="1400" dirty="0"/>
                <a:t>, </a:t>
              </a:r>
              <a:r>
                <a:rPr lang="en-GB" sz="1400" dirty="0" err="1"/>
                <a:t>redes</a:t>
              </a:r>
              <a:r>
                <a:rPr lang="en-GB" sz="1400" dirty="0"/>
                <a:t> </a:t>
              </a:r>
              <a:r>
                <a:rPr lang="en-GB" sz="1400" dirty="0" err="1"/>
                <a:t>sociales</a:t>
              </a:r>
              <a:r>
                <a:rPr lang="en-GB" sz="1400" dirty="0"/>
                <a:t>, </a:t>
              </a:r>
              <a:r>
                <a:rPr lang="en-GB" sz="1400" dirty="0" err="1"/>
                <a:t>etc</a:t>
              </a:r>
              <a:endParaRPr lang="en-GB" sz="1400" dirty="0"/>
            </a:p>
          </p:txBody>
        </p:sp>
      </p:grpSp>
      <p:sp>
        <p:nvSpPr>
          <p:cNvPr id="12" name="AutoShape 18"/>
          <p:cNvSpPr>
            <a:spLocks noChangeAspect="1" noChangeArrowheads="1" noTextEdit="1"/>
          </p:cNvSpPr>
          <p:nvPr/>
        </p:nvSpPr>
        <p:spPr bwMode="auto">
          <a:xfrm>
            <a:off x="5649930" y="5490755"/>
            <a:ext cx="611668" cy="5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1200"/>
          </a:p>
        </p:txBody>
      </p:sp>
      <p:sp>
        <p:nvSpPr>
          <p:cNvPr id="18" name="Rectangle 39"/>
          <p:cNvSpPr/>
          <p:nvPr/>
        </p:nvSpPr>
        <p:spPr bwMode="auto">
          <a:xfrm>
            <a:off x="820485" y="2106112"/>
            <a:ext cx="3681969" cy="1442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400" b="1" dirty="0" err="1" smtClean="0"/>
              <a:t>Variedad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proveedores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32" charset="-128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2068264" y="2579220"/>
            <a:ext cx="2441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n-GB" sz="1400" dirty="0" err="1" smtClean="0"/>
              <a:t>Tradicional</a:t>
            </a:r>
            <a:r>
              <a:rPr lang="en-GB" sz="1400" dirty="0"/>
              <a:t>, </a:t>
            </a:r>
            <a:r>
              <a:rPr lang="en-GB" sz="1400" dirty="0" smtClean="0"/>
              <a:t>no-</a:t>
            </a:r>
            <a:r>
              <a:rPr lang="en-GB" sz="1400" dirty="0" err="1" smtClean="0"/>
              <a:t>tradicional</a:t>
            </a:r>
            <a:r>
              <a:rPr lang="en-GB" sz="1400" dirty="0"/>
              <a:t>, </a:t>
            </a:r>
            <a:r>
              <a:rPr lang="en-GB" sz="1400" dirty="0" smtClean="0"/>
              <a:t>                                                  </a:t>
            </a:r>
            <a:r>
              <a:rPr lang="en-GB" sz="1400" dirty="0" err="1" smtClean="0"/>
              <a:t>nuevos</a:t>
            </a:r>
            <a:r>
              <a:rPr lang="en-GB" sz="1400" dirty="0" smtClean="0"/>
              <a:t> </a:t>
            </a:r>
            <a:r>
              <a:rPr lang="en-GB" sz="1400" dirty="0" err="1" smtClean="0"/>
              <a:t>negocios</a:t>
            </a:r>
            <a:r>
              <a:rPr lang="en-GB" sz="1400" dirty="0" smtClean="0"/>
              <a:t>, </a:t>
            </a:r>
            <a:r>
              <a:rPr lang="en-GB" sz="1400" dirty="0"/>
              <a:t>formal </a:t>
            </a:r>
            <a:r>
              <a:rPr lang="en-GB" sz="1400" dirty="0" smtClean="0"/>
              <a:t>e </a:t>
            </a:r>
            <a:r>
              <a:rPr lang="en-GB" sz="1400" dirty="0"/>
              <a:t>informal</a:t>
            </a:r>
          </a:p>
        </p:txBody>
      </p:sp>
      <p:grpSp>
        <p:nvGrpSpPr>
          <p:cNvPr id="36" name="Group 2"/>
          <p:cNvGrpSpPr/>
          <p:nvPr/>
        </p:nvGrpSpPr>
        <p:grpSpPr>
          <a:xfrm>
            <a:off x="827380" y="3706977"/>
            <a:ext cx="3681969" cy="1456062"/>
            <a:chOff x="920432" y="4822521"/>
            <a:chExt cx="3681969" cy="1456062"/>
          </a:xfrm>
        </p:grpSpPr>
        <p:grpSp>
          <p:nvGrpSpPr>
            <p:cNvPr id="37" name="Group 47"/>
            <p:cNvGrpSpPr/>
            <p:nvPr/>
          </p:nvGrpSpPr>
          <p:grpSpPr>
            <a:xfrm>
              <a:off x="920432" y="4822521"/>
              <a:ext cx="3681969" cy="1456062"/>
              <a:chOff x="1027816" y="2164601"/>
              <a:chExt cx="3681969" cy="1456062"/>
            </a:xfrm>
          </p:grpSpPr>
          <p:sp>
            <p:nvSpPr>
              <p:cNvPr id="41" name="Rectangle 48"/>
              <p:cNvSpPr/>
              <p:nvPr/>
            </p:nvSpPr>
            <p:spPr bwMode="auto">
              <a:xfrm>
                <a:off x="1027816" y="2164601"/>
                <a:ext cx="3681969" cy="14560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GB" sz="1400" b="1" dirty="0" err="1" smtClean="0"/>
                  <a:t>Diversidad</a:t>
                </a:r>
                <a:r>
                  <a:rPr lang="en-GB" sz="1400" b="1" dirty="0" smtClean="0"/>
                  <a:t> de  </a:t>
                </a:r>
                <a:r>
                  <a:rPr lang="en-GB" sz="1400" b="1" dirty="0" err="1" smtClean="0"/>
                  <a:t>clientes</a:t>
                </a:r>
                <a:endParaRPr kumimoji="0" lang="en-Z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endParaRPr>
              </a:p>
            </p:txBody>
          </p:sp>
          <p:sp>
            <p:nvSpPr>
              <p:cNvPr id="4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48007" y="2742601"/>
                <a:ext cx="561975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3" name="Rectangle 50"/>
              <p:cNvSpPr/>
              <p:nvPr/>
            </p:nvSpPr>
            <p:spPr>
              <a:xfrm>
                <a:off x="2261805" y="2438020"/>
                <a:ext cx="23677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Aft>
                    <a:spcPts val="600"/>
                  </a:spcAft>
                  <a:buClr>
                    <a:srgbClr val="C00000"/>
                  </a:buClr>
                  <a:defRPr/>
                </a:pPr>
                <a:r>
                  <a:rPr lang="es-PE" sz="1400" dirty="0"/>
                  <a:t>Formación </a:t>
                </a:r>
                <a:r>
                  <a:rPr lang="es-PE" sz="1400" dirty="0" smtClean="0"/>
                  <a:t>educativa, </a:t>
                </a:r>
                <a:r>
                  <a:rPr lang="es-PE" sz="1400" dirty="0"/>
                  <a:t>mayor vulnerabilidad al riesgo, la falta de conocimiento sobre los seguros</a:t>
                </a:r>
                <a:endParaRPr lang="en-GB" sz="1400" dirty="0"/>
              </a:p>
            </p:txBody>
          </p:sp>
        </p:grpSp>
        <p:grpSp>
          <p:nvGrpSpPr>
            <p:cNvPr id="38" name="Group 6"/>
            <p:cNvGrpSpPr>
              <a:grpSpLocks noChangeAspect="1"/>
            </p:cNvGrpSpPr>
            <p:nvPr/>
          </p:nvGrpSpPr>
          <p:grpSpPr bwMode="auto">
            <a:xfrm>
              <a:off x="1041004" y="5163492"/>
              <a:ext cx="515890" cy="974459"/>
              <a:chOff x="769" y="3071"/>
              <a:chExt cx="387" cy="731"/>
            </a:xfrm>
          </p:grpSpPr>
          <p:sp>
            <p:nvSpPr>
              <p:cNvPr id="3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803" y="3071"/>
                <a:ext cx="353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769" y="3414"/>
                <a:ext cx="353" cy="388"/>
              </a:xfrm>
              <a:custGeom>
                <a:avLst/>
                <a:gdLst>
                  <a:gd name="T0" fmla="*/ 1300 w 8611"/>
                  <a:gd name="T1" fmla="*/ 2796 h 9465"/>
                  <a:gd name="T2" fmla="*/ 1300 w 8611"/>
                  <a:gd name="T3" fmla="*/ 2796 h 9465"/>
                  <a:gd name="T4" fmla="*/ 2270 w 8611"/>
                  <a:gd name="T5" fmla="*/ 1826 h 9465"/>
                  <a:gd name="T6" fmla="*/ 1300 w 8611"/>
                  <a:gd name="T7" fmla="*/ 855 h 9465"/>
                  <a:gd name="T8" fmla="*/ 330 w 8611"/>
                  <a:gd name="T9" fmla="*/ 1826 h 9465"/>
                  <a:gd name="T10" fmla="*/ 1300 w 8611"/>
                  <a:gd name="T11" fmla="*/ 2796 h 9465"/>
                  <a:gd name="T12" fmla="*/ 3611 w 8611"/>
                  <a:gd name="T13" fmla="*/ 2886 h 9465"/>
                  <a:gd name="T14" fmla="*/ 3611 w 8611"/>
                  <a:gd name="T15" fmla="*/ 2886 h 9465"/>
                  <a:gd name="T16" fmla="*/ 4757 w 8611"/>
                  <a:gd name="T17" fmla="*/ 1740 h 9465"/>
                  <a:gd name="T18" fmla="*/ 3611 w 8611"/>
                  <a:gd name="T19" fmla="*/ 594 h 9465"/>
                  <a:gd name="T20" fmla="*/ 2465 w 8611"/>
                  <a:gd name="T21" fmla="*/ 1740 h 9465"/>
                  <a:gd name="T22" fmla="*/ 3611 w 8611"/>
                  <a:gd name="T23" fmla="*/ 2886 h 9465"/>
                  <a:gd name="T24" fmla="*/ 6474 w 8611"/>
                  <a:gd name="T25" fmla="*/ 3149 h 9465"/>
                  <a:gd name="T26" fmla="*/ 6474 w 8611"/>
                  <a:gd name="T27" fmla="*/ 3149 h 9465"/>
                  <a:gd name="T28" fmla="*/ 8049 w 8611"/>
                  <a:gd name="T29" fmla="*/ 1574 h 9465"/>
                  <a:gd name="T30" fmla="*/ 6474 w 8611"/>
                  <a:gd name="T31" fmla="*/ 0 h 9465"/>
                  <a:gd name="T32" fmla="*/ 4900 w 8611"/>
                  <a:gd name="T33" fmla="*/ 1574 h 9465"/>
                  <a:gd name="T34" fmla="*/ 6474 w 8611"/>
                  <a:gd name="T35" fmla="*/ 3149 h 9465"/>
                  <a:gd name="T36" fmla="*/ 6488 w 8611"/>
                  <a:gd name="T37" fmla="*/ 3450 h 9465"/>
                  <a:gd name="T38" fmla="*/ 6488 w 8611"/>
                  <a:gd name="T39" fmla="*/ 3450 h 9465"/>
                  <a:gd name="T40" fmla="*/ 5034 w 8611"/>
                  <a:gd name="T41" fmla="*/ 4026 h 9465"/>
                  <a:gd name="T42" fmla="*/ 3621 w 8611"/>
                  <a:gd name="T43" fmla="*/ 3105 h 9465"/>
                  <a:gd name="T44" fmla="*/ 2447 w 8611"/>
                  <a:gd name="T45" fmla="*/ 3646 h 9465"/>
                  <a:gd name="T46" fmla="*/ 1309 w 8611"/>
                  <a:gd name="T47" fmla="*/ 2981 h 9465"/>
                  <a:gd name="T48" fmla="*/ 0 w 8611"/>
                  <a:gd name="T49" fmla="*/ 4290 h 9465"/>
                  <a:gd name="T50" fmla="*/ 0 w 8611"/>
                  <a:gd name="T51" fmla="*/ 6688 h 9465"/>
                  <a:gd name="T52" fmla="*/ 2075 w 8611"/>
                  <a:gd name="T53" fmla="*/ 6688 h 9465"/>
                  <a:gd name="T54" fmla="*/ 2075 w 8611"/>
                  <a:gd name="T55" fmla="*/ 7483 h 9465"/>
                  <a:gd name="T56" fmla="*/ 4364 w 8611"/>
                  <a:gd name="T57" fmla="*/ 7483 h 9465"/>
                  <a:gd name="T58" fmla="*/ 4364 w 8611"/>
                  <a:gd name="T59" fmla="*/ 9465 h 9465"/>
                  <a:gd name="T60" fmla="*/ 8611 w 8611"/>
                  <a:gd name="T61" fmla="*/ 9465 h 9465"/>
                  <a:gd name="T62" fmla="*/ 8611 w 8611"/>
                  <a:gd name="T63" fmla="*/ 5573 h 9465"/>
                  <a:gd name="T64" fmla="*/ 6488 w 8611"/>
                  <a:gd name="T65" fmla="*/ 3450 h 9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11" h="9465">
                    <a:moveTo>
                      <a:pt x="1300" y="2796"/>
                    </a:moveTo>
                    <a:lnTo>
                      <a:pt x="1300" y="2796"/>
                    </a:lnTo>
                    <a:cubicBezTo>
                      <a:pt x="1835" y="2796"/>
                      <a:pt x="2270" y="2361"/>
                      <a:pt x="2270" y="1826"/>
                    </a:cubicBezTo>
                    <a:cubicBezTo>
                      <a:pt x="2270" y="1290"/>
                      <a:pt x="1835" y="855"/>
                      <a:pt x="1300" y="855"/>
                    </a:cubicBezTo>
                    <a:cubicBezTo>
                      <a:pt x="763" y="855"/>
                      <a:pt x="330" y="1290"/>
                      <a:pt x="330" y="1826"/>
                    </a:cubicBezTo>
                    <a:cubicBezTo>
                      <a:pt x="330" y="2361"/>
                      <a:pt x="763" y="2796"/>
                      <a:pt x="1300" y="2796"/>
                    </a:cubicBezTo>
                    <a:close/>
                    <a:moveTo>
                      <a:pt x="3611" y="2886"/>
                    </a:moveTo>
                    <a:lnTo>
                      <a:pt x="3611" y="2886"/>
                    </a:lnTo>
                    <a:cubicBezTo>
                      <a:pt x="4244" y="2886"/>
                      <a:pt x="4757" y="2373"/>
                      <a:pt x="4757" y="1740"/>
                    </a:cubicBezTo>
                    <a:cubicBezTo>
                      <a:pt x="4757" y="1107"/>
                      <a:pt x="4244" y="594"/>
                      <a:pt x="3611" y="594"/>
                    </a:cubicBezTo>
                    <a:cubicBezTo>
                      <a:pt x="2978" y="594"/>
                      <a:pt x="2465" y="1107"/>
                      <a:pt x="2465" y="1740"/>
                    </a:cubicBezTo>
                    <a:cubicBezTo>
                      <a:pt x="2465" y="2373"/>
                      <a:pt x="2978" y="2886"/>
                      <a:pt x="3611" y="2886"/>
                    </a:cubicBezTo>
                    <a:close/>
                    <a:moveTo>
                      <a:pt x="6474" y="3149"/>
                    </a:moveTo>
                    <a:lnTo>
                      <a:pt x="6474" y="3149"/>
                    </a:lnTo>
                    <a:cubicBezTo>
                      <a:pt x="7344" y="3149"/>
                      <a:pt x="8049" y="2444"/>
                      <a:pt x="8049" y="1574"/>
                    </a:cubicBezTo>
                    <a:cubicBezTo>
                      <a:pt x="8049" y="704"/>
                      <a:pt x="7344" y="0"/>
                      <a:pt x="6474" y="0"/>
                    </a:cubicBezTo>
                    <a:cubicBezTo>
                      <a:pt x="5604" y="0"/>
                      <a:pt x="4900" y="704"/>
                      <a:pt x="4900" y="1574"/>
                    </a:cubicBezTo>
                    <a:cubicBezTo>
                      <a:pt x="4900" y="2444"/>
                      <a:pt x="5604" y="3149"/>
                      <a:pt x="6474" y="3149"/>
                    </a:cubicBezTo>
                    <a:close/>
                    <a:moveTo>
                      <a:pt x="6488" y="3450"/>
                    </a:moveTo>
                    <a:lnTo>
                      <a:pt x="6488" y="3450"/>
                    </a:lnTo>
                    <a:cubicBezTo>
                      <a:pt x="5925" y="3450"/>
                      <a:pt x="5414" y="3669"/>
                      <a:pt x="5034" y="4026"/>
                    </a:cubicBezTo>
                    <a:cubicBezTo>
                      <a:pt x="4795" y="3484"/>
                      <a:pt x="4252" y="3105"/>
                      <a:pt x="3621" y="3105"/>
                    </a:cubicBezTo>
                    <a:cubicBezTo>
                      <a:pt x="3151" y="3105"/>
                      <a:pt x="2730" y="3315"/>
                      <a:pt x="2447" y="3646"/>
                    </a:cubicBezTo>
                    <a:cubicBezTo>
                      <a:pt x="2223" y="3249"/>
                      <a:pt x="1797" y="2981"/>
                      <a:pt x="1309" y="2981"/>
                    </a:cubicBezTo>
                    <a:cubicBezTo>
                      <a:pt x="586" y="2981"/>
                      <a:pt x="0" y="3567"/>
                      <a:pt x="0" y="4290"/>
                    </a:cubicBezTo>
                    <a:lnTo>
                      <a:pt x="0" y="6688"/>
                    </a:lnTo>
                    <a:lnTo>
                      <a:pt x="2075" y="6688"/>
                    </a:lnTo>
                    <a:lnTo>
                      <a:pt x="2075" y="7483"/>
                    </a:lnTo>
                    <a:lnTo>
                      <a:pt x="4364" y="7483"/>
                    </a:lnTo>
                    <a:lnTo>
                      <a:pt x="4364" y="9465"/>
                    </a:lnTo>
                    <a:lnTo>
                      <a:pt x="8611" y="9465"/>
                    </a:lnTo>
                    <a:lnTo>
                      <a:pt x="8611" y="5573"/>
                    </a:lnTo>
                    <a:cubicBezTo>
                      <a:pt x="8611" y="4401"/>
                      <a:pt x="7660" y="3450"/>
                      <a:pt x="6488" y="345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</p:grpSp>
      <p:grpSp>
        <p:nvGrpSpPr>
          <p:cNvPr id="84" name="Group 30"/>
          <p:cNvGrpSpPr/>
          <p:nvPr/>
        </p:nvGrpSpPr>
        <p:grpSpPr>
          <a:xfrm>
            <a:off x="921765" y="2686943"/>
            <a:ext cx="954660" cy="756032"/>
            <a:chOff x="807416" y="2793333"/>
            <a:chExt cx="2480093" cy="2530802"/>
          </a:xfrm>
        </p:grpSpPr>
        <p:sp>
          <p:nvSpPr>
            <p:cNvPr id="111" name="Oval 103"/>
            <p:cNvSpPr/>
            <p:nvPr/>
          </p:nvSpPr>
          <p:spPr bwMode="auto">
            <a:xfrm>
              <a:off x="1559514" y="2793333"/>
              <a:ext cx="1017064" cy="1033051"/>
            </a:xfrm>
            <a:prstGeom prst="ellipse">
              <a:avLst/>
            </a:prstGeom>
            <a:solidFill>
              <a:srgbClr val="A0241E">
                <a:alpha val="75000"/>
              </a:srgbClr>
            </a:solidFill>
            <a:ln>
              <a:solidFill>
                <a:srgbClr val="A024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87" name="Group 112"/>
            <p:cNvGrpSpPr/>
            <p:nvPr/>
          </p:nvGrpSpPr>
          <p:grpSpPr>
            <a:xfrm>
              <a:off x="807416" y="4653340"/>
              <a:ext cx="2480093" cy="670795"/>
              <a:chOff x="973137" y="5513943"/>
              <a:chExt cx="2574926" cy="737239"/>
            </a:xfrm>
          </p:grpSpPr>
          <p:sp>
            <p:nvSpPr>
              <p:cNvPr id="89" name="Oval 113"/>
              <p:cNvSpPr/>
              <p:nvPr/>
            </p:nvSpPr>
            <p:spPr bwMode="auto">
              <a:xfrm>
                <a:off x="1076325" y="5941620"/>
                <a:ext cx="330200" cy="309562"/>
              </a:xfrm>
              <a:prstGeom prst="ellipse">
                <a:avLst/>
              </a:prstGeom>
              <a:solidFill>
                <a:schemeClr val="bg1">
                  <a:lumMod val="90000"/>
                </a:schemeClr>
              </a:solidFill>
              <a:ln>
                <a:solidFill>
                  <a:srgbClr val="A02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TextBox 17"/>
              <p:cNvSpPr txBox="1"/>
              <p:nvPr/>
            </p:nvSpPr>
            <p:spPr bwMode="auto">
              <a:xfrm>
                <a:off x="973137" y="5936898"/>
                <a:ext cx="536575" cy="3048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b="1" dirty="0">
                    <a:solidFill>
                      <a:sysClr val="windowText" lastClr="000000"/>
                    </a:solidFill>
                  </a:rPr>
                  <a:t>P</a:t>
                </a:r>
              </a:p>
            </p:txBody>
          </p:sp>
          <p:sp>
            <p:nvSpPr>
              <p:cNvPr id="91" name="Oval 115"/>
              <p:cNvSpPr/>
              <p:nvPr/>
            </p:nvSpPr>
            <p:spPr bwMode="auto">
              <a:xfrm>
                <a:off x="1892300" y="5941620"/>
                <a:ext cx="328613" cy="309562"/>
              </a:xfrm>
              <a:prstGeom prst="ellipse">
                <a:avLst/>
              </a:prstGeom>
              <a:solidFill>
                <a:schemeClr val="bg1">
                  <a:lumMod val="90000"/>
                  <a:alpha val="75000"/>
                </a:schemeClr>
              </a:solidFill>
              <a:ln>
                <a:solidFill>
                  <a:srgbClr val="A02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TextBox 21"/>
              <p:cNvSpPr txBox="1"/>
              <p:nvPr/>
            </p:nvSpPr>
            <p:spPr bwMode="auto">
              <a:xfrm>
                <a:off x="1789112" y="5946382"/>
                <a:ext cx="534987" cy="3048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solidFill>
                      <a:sysClr val="windowText" lastClr="000000"/>
                    </a:solidFill>
                  </a:rPr>
                  <a:t>P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93" name="Group 53"/>
              <p:cNvGrpSpPr>
                <a:grpSpLocks/>
              </p:cNvGrpSpPr>
              <p:nvPr/>
            </p:nvGrpSpPr>
            <p:grpSpPr bwMode="auto">
              <a:xfrm>
                <a:off x="2196344" y="5940912"/>
                <a:ext cx="536248" cy="310270"/>
                <a:chOff x="941160" y="2666454"/>
                <a:chExt cx="495300" cy="299175"/>
              </a:xfrm>
            </p:grpSpPr>
            <p:sp>
              <p:nvSpPr>
                <p:cNvPr id="109" name="Oval 133"/>
                <p:cNvSpPr/>
                <p:nvPr/>
              </p:nvSpPr>
              <p:spPr>
                <a:xfrm>
                  <a:off x="1037167" y="2667137"/>
                  <a:ext cx="303519" cy="298492"/>
                </a:xfrm>
                <a:prstGeom prst="ellipse">
                  <a:avLst/>
                </a:prstGeom>
                <a:solidFill>
                  <a:schemeClr val="bg1">
                    <a:lumMod val="90000"/>
                  </a:schemeClr>
                </a:solidFill>
                <a:ln>
                  <a:solidFill>
                    <a:srgbClr val="A02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TextBox 24"/>
                <p:cNvSpPr txBox="1"/>
                <p:nvPr/>
              </p:nvSpPr>
              <p:spPr>
                <a:xfrm>
                  <a:off x="941858" y="2667137"/>
                  <a:ext cx="494136" cy="29390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b="1" dirty="0" smtClean="0">
                      <a:solidFill>
                        <a:sysClr val="windowText" lastClr="000000"/>
                      </a:solidFill>
                    </a:rPr>
                    <a:t>P</a:t>
                  </a:r>
                  <a:endParaRPr lang="en-US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4" name="Oval 118"/>
              <p:cNvSpPr/>
              <p:nvPr/>
            </p:nvSpPr>
            <p:spPr bwMode="auto">
              <a:xfrm>
                <a:off x="2706688" y="5941620"/>
                <a:ext cx="330200" cy="309562"/>
              </a:xfrm>
              <a:prstGeom prst="ellipse">
                <a:avLst/>
              </a:prstGeom>
              <a:solidFill>
                <a:schemeClr val="bg1">
                  <a:lumMod val="90000"/>
                  <a:alpha val="75000"/>
                </a:schemeClr>
              </a:solidFill>
              <a:ln>
                <a:solidFill>
                  <a:srgbClr val="A024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TextBox 27"/>
              <p:cNvSpPr txBox="1"/>
              <p:nvPr/>
            </p:nvSpPr>
            <p:spPr bwMode="auto">
              <a:xfrm>
                <a:off x="2603500" y="5946382"/>
                <a:ext cx="536575" cy="3048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b="1" dirty="0" smtClean="0">
                    <a:solidFill>
                      <a:sysClr val="windowText" lastClr="000000"/>
                    </a:solidFill>
                  </a:rPr>
                  <a:t>P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96" name="Group 55"/>
              <p:cNvGrpSpPr>
                <a:grpSpLocks/>
              </p:cNvGrpSpPr>
              <p:nvPr/>
            </p:nvGrpSpPr>
            <p:grpSpPr bwMode="auto">
              <a:xfrm>
                <a:off x="3011815" y="5940912"/>
                <a:ext cx="536248" cy="310270"/>
                <a:chOff x="1568600" y="2666454"/>
                <a:chExt cx="495300" cy="299175"/>
              </a:xfrm>
            </p:grpSpPr>
            <p:sp>
              <p:nvSpPr>
                <p:cNvPr id="107" name="Oval 131"/>
                <p:cNvSpPr/>
                <p:nvPr/>
              </p:nvSpPr>
              <p:spPr>
                <a:xfrm>
                  <a:off x="1663606" y="2667137"/>
                  <a:ext cx="304986" cy="298492"/>
                </a:xfrm>
                <a:prstGeom prst="ellipse">
                  <a:avLst/>
                </a:prstGeom>
                <a:solidFill>
                  <a:schemeClr val="bg1">
                    <a:lumMod val="90000"/>
                  </a:schemeClr>
                </a:solidFill>
                <a:ln>
                  <a:solidFill>
                    <a:srgbClr val="A02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TextBox 30"/>
                <p:cNvSpPr txBox="1"/>
                <p:nvPr/>
              </p:nvSpPr>
              <p:spPr>
                <a:xfrm>
                  <a:off x="1568298" y="2667137"/>
                  <a:ext cx="495602" cy="29390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b="1" dirty="0" smtClean="0">
                      <a:solidFill>
                        <a:sysClr val="windowText" lastClr="000000"/>
                      </a:solidFill>
                    </a:rPr>
                    <a:t>P</a:t>
                  </a:r>
                  <a:endParaRPr lang="en-US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97" name="Group 56"/>
              <p:cNvGrpSpPr>
                <a:grpSpLocks/>
              </p:cNvGrpSpPr>
              <p:nvPr/>
            </p:nvGrpSpPr>
            <p:grpSpPr bwMode="auto">
              <a:xfrm>
                <a:off x="1380874" y="5940912"/>
                <a:ext cx="536248" cy="310270"/>
                <a:chOff x="313720" y="2666454"/>
                <a:chExt cx="495300" cy="299175"/>
              </a:xfrm>
            </p:grpSpPr>
            <p:sp>
              <p:nvSpPr>
                <p:cNvPr id="105" name="Oval 129"/>
                <p:cNvSpPr/>
                <p:nvPr/>
              </p:nvSpPr>
              <p:spPr>
                <a:xfrm>
                  <a:off x="409260" y="2667137"/>
                  <a:ext cx="304986" cy="298492"/>
                </a:xfrm>
                <a:prstGeom prst="ellipse">
                  <a:avLst/>
                </a:prstGeom>
                <a:solidFill>
                  <a:schemeClr val="bg1">
                    <a:lumMod val="90000"/>
                  </a:schemeClr>
                </a:solidFill>
                <a:ln>
                  <a:solidFill>
                    <a:srgbClr val="A02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TextBox 33"/>
                <p:cNvSpPr txBox="1"/>
                <p:nvPr/>
              </p:nvSpPr>
              <p:spPr>
                <a:xfrm>
                  <a:off x="313952" y="2667137"/>
                  <a:ext cx="495602" cy="29390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b="1" dirty="0" smtClean="0">
                      <a:solidFill>
                        <a:sysClr val="windowText" lastClr="000000"/>
                      </a:solidFill>
                    </a:rPr>
                    <a:t>P</a:t>
                  </a:r>
                  <a:endParaRPr lang="en-US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98" name="Straight Arrow Connector 122"/>
              <p:cNvCxnSpPr>
                <a:endCxn id="89" idx="0"/>
              </p:cNvCxnSpPr>
              <p:nvPr/>
            </p:nvCxnSpPr>
            <p:spPr bwMode="auto">
              <a:xfrm>
                <a:off x="1241425" y="5518665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9" name="Straight Arrow Connector 123"/>
              <p:cNvCxnSpPr/>
              <p:nvPr/>
            </p:nvCxnSpPr>
            <p:spPr bwMode="auto">
              <a:xfrm>
                <a:off x="1646825" y="5518665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0" name="Straight Arrow Connector 124"/>
              <p:cNvCxnSpPr/>
              <p:nvPr/>
            </p:nvCxnSpPr>
            <p:spPr bwMode="auto">
              <a:xfrm>
                <a:off x="2037036" y="5515120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1" name="Straight Arrow Connector 125"/>
              <p:cNvCxnSpPr/>
              <p:nvPr/>
            </p:nvCxnSpPr>
            <p:spPr bwMode="auto">
              <a:xfrm>
                <a:off x="2464594" y="5513945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2" name="Straight Arrow Connector 126"/>
              <p:cNvCxnSpPr/>
              <p:nvPr/>
            </p:nvCxnSpPr>
            <p:spPr bwMode="auto">
              <a:xfrm>
                <a:off x="2871788" y="5513944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3" name="Straight Arrow Connector 127"/>
              <p:cNvCxnSpPr/>
              <p:nvPr/>
            </p:nvCxnSpPr>
            <p:spPr bwMode="auto">
              <a:xfrm>
                <a:off x="3279775" y="5513943"/>
                <a:ext cx="0" cy="42295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4" name="Straight Connector 128"/>
              <p:cNvCxnSpPr/>
              <p:nvPr/>
            </p:nvCxnSpPr>
            <p:spPr bwMode="auto">
              <a:xfrm>
                <a:off x="1258307" y="5534182"/>
                <a:ext cx="20383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Connector 29"/>
            <p:cNvCxnSpPr>
              <a:stCxn id="111" idx="4"/>
            </p:cNvCxnSpPr>
            <p:nvPr/>
          </p:nvCxnSpPr>
          <p:spPr bwMode="auto">
            <a:xfrm flipH="1">
              <a:off x="2063722" y="3826383"/>
              <a:ext cx="4323" cy="84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4" name="Group 68"/>
          <p:cNvGrpSpPr/>
          <p:nvPr/>
        </p:nvGrpSpPr>
        <p:grpSpPr>
          <a:xfrm>
            <a:off x="4920819" y="2106112"/>
            <a:ext cx="3779292" cy="1456062"/>
            <a:chOff x="1027816" y="2225801"/>
            <a:chExt cx="3779292" cy="1456062"/>
          </a:xfrm>
        </p:grpSpPr>
        <p:sp>
          <p:nvSpPr>
            <p:cNvPr id="125" name="Rectangle 69"/>
            <p:cNvSpPr/>
            <p:nvPr/>
          </p:nvSpPr>
          <p:spPr bwMode="auto">
            <a:xfrm>
              <a:off x="1027816" y="2225801"/>
              <a:ext cx="3681969" cy="14560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400" b="1" dirty="0" err="1" smtClean="0"/>
                <a:t>Nuevos</a:t>
              </a:r>
              <a:r>
                <a:rPr lang="en-GB" sz="1400" b="1" dirty="0" smtClean="0"/>
                <a:t> </a:t>
              </a:r>
              <a:r>
                <a:rPr lang="en-GB" sz="1400" b="1" dirty="0" err="1" smtClean="0"/>
                <a:t>productos</a:t>
              </a:r>
              <a:endParaRPr lang="en-ZA" sz="1400" b="1" dirty="0">
                <a:solidFill>
                  <a:schemeClr val="tx1"/>
                </a:solidFill>
                <a:ea typeface="ＭＳ Ｐゴシック" pitchFamily="-32" charset="-128"/>
              </a:endParaRPr>
            </a:p>
          </p:txBody>
        </p:sp>
        <p:sp>
          <p:nvSpPr>
            <p:cNvPr id="1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8007" y="2742601"/>
              <a:ext cx="561975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7" name="Rectangle 71"/>
            <p:cNvSpPr/>
            <p:nvPr/>
          </p:nvSpPr>
          <p:spPr>
            <a:xfrm>
              <a:off x="1736576" y="2500650"/>
              <a:ext cx="30705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en-GB" sz="1400" dirty="0" smtClean="0"/>
                <a:t>.</a:t>
              </a:r>
              <a:endParaRPr lang="en-GB" sz="1400" dirty="0"/>
            </a:p>
          </p:txBody>
        </p:sp>
      </p:grpSp>
      <p:sp>
        <p:nvSpPr>
          <p:cNvPr id="128" name="Rechteck 127"/>
          <p:cNvSpPr/>
          <p:nvPr/>
        </p:nvSpPr>
        <p:spPr>
          <a:xfrm>
            <a:off x="6205655" y="2686942"/>
            <a:ext cx="213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n-GB" sz="1400" dirty="0" err="1" smtClean="0">
                <a:solidFill>
                  <a:schemeClr val="tx1"/>
                </a:solidFill>
              </a:rPr>
              <a:t>Seguros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atados</a:t>
            </a:r>
            <a:r>
              <a:rPr lang="en-GB" sz="1400" dirty="0" smtClean="0">
                <a:solidFill>
                  <a:schemeClr val="tx1"/>
                </a:solidFill>
              </a:rPr>
              <a:t> a </a:t>
            </a:r>
            <a:r>
              <a:rPr lang="en-GB" sz="1400" dirty="0" err="1" smtClean="0">
                <a:solidFill>
                  <a:schemeClr val="tx1"/>
                </a:solidFill>
              </a:rPr>
              <a:t>otros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servicios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</a:rPr>
              <a:t>seguros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</a:rPr>
              <a:t>basado</a:t>
            </a:r>
            <a:r>
              <a:rPr lang="en-GB" sz="1400" dirty="0" smtClean="0">
                <a:solidFill>
                  <a:schemeClr val="tx1"/>
                </a:solidFill>
              </a:rPr>
              <a:t> en </a:t>
            </a:r>
            <a:r>
              <a:rPr lang="en-GB" sz="1400" dirty="0" err="1" smtClean="0">
                <a:solidFill>
                  <a:schemeClr val="tx1"/>
                </a:solidFill>
              </a:rPr>
              <a:t>índices</a:t>
            </a:r>
            <a:r>
              <a:rPr lang="en-GB" sz="1400" dirty="0" smtClean="0">
                <a:solidFill>
                  <a:schemeClr val="tx1"/>
                </a:solidFill>
              </a:rPr>
              <a:t>/</a:t>
            </a:r>
            <a:r>
              <a:rPr lang="en-GB" sz="1400" dirty="0" err="1" smtClean="0">
                <a:solidFill>
                  <a:schemeClr val="tx1"/>
                </a:solidFill>
              </a:rPr>
              <a:t>Ahorros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400" dirty="0">
                <a:solidFill>
                  <a:schemeClr val="tx1"/>
                </a:solidFill>
              </a:rPr>
              <a:t>etc.</a:t>
            </a:r>
          </a:p>
        </p:txBody>
      </p:sp>
      <p:grpSp>
        <p:nvGrpSpPr>
          <p:cNvPr id="131" name="Gruppieren 130"/>
          <p:cNvGrpSpPr/>
          <p:nvPr/>
        </p:nvGrpSpPr>
        <p:grpSpPr>
          <a:xfrm>
            <a:off x="5056291" y="2757943"/>
            <a:ext cx="619039" cy="640180"/>
            <a:chOff x="7238007" y="1890833"/>
            <a:chExt cx="650345" cy="694162"/>
          </a:xfrm>
        </p:grpSpPr>
        <p:sp>
          <p:nvSpPr>
            <p:cNvPr id="123" name="Textfeld 122"/>
            <p:cNvSpPr txBox="1"/>
            <p:nvPr/>
          </p:nvSpPr>
          <p:spPr>
            <a:xfrm>
              <a:off x="7273899" y="2183776"/>
              <a:ext cx="614453" cy="33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</a:rPr>
                <a:t>NEW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7238007" y="1890833"/>
              <a:ext cx="611668" cy="694162"/>
              <a:chOff x="7238007" y="1890833"/>
              <a:chExt cx="611668" cy="69416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7238007" y="2106112"/>
                <a:ext cx="611668" cy="478883"/>
              </a:xfrm>
              <a:custGeom>
                <a:avLst/>
                <a:gdLst>
                  <a:gd name="T0" fmla="*/ 8406 w 10367"/>
                  <a:gd name="T1" fmla="*/ 0 h 11062"/>
                  <a:gd name="T2" fmla="*/ 8406 w 10367"/>
                  <a:gd name="T3" fmla="*/ 0 h 11062"/>
                  <a:gd name="T4" fmla="*/ 10367 w 10367"/>
                  <a:gd name="T5" fmla="*/ 2394 h 11062"/>
                  <a:gd name="T6" fmla="*/ 10367 w 10367"/>
                  <a:gd name="T7" fmla="*/ 8621 h 11062"/>
                  <a:gd name="T8" fmla="*/ 7936 w 10367"/>
                  <a:gd name="T9" fmla="*/ 11062 h 11062"/>
                  <a:gd name="T10" fmla="*/ 2431 w 10367"/>
                  <a:gd name="T11" fmla="*/ 11062 h 11062"/>
                  <a:gd name="T12" fmla="*/ 0 w 10367"/>
                  <a:gd name="T13" fmla="*/ 8621 h 11062"/>
                  <a:gd name="T14" fmla="*/ 0 w 10367"/>
                  <a:gd name="T15" fmla="*/ 2394 h 11062"/>
                  <a:gd name="T16" fmla="*/ 1955 w 10367"/>
                  <a:gd name="T17" fmla="*/ 1 h 11062"/>
                  <a:gd name="T18" fmla="*/ 1840 w 10367"/>
                  <a:gd name="T19" fmla="*/ 432 h 11062"/>
                  <a:gd name="T20" fmla="*/ 1840 w 10367"/>
                  <a:gd name="T21" fmla="*/ 1096 h 11062"/>
                  <a:gd name="T22" fmla="*/ 1067 w 10367"/>
                  <a:gd name="T23" fmla="*/ 2644 h 11062"/>
                  <a:gd name="T24" fmla="*/ 1067 w 10367"/>
                  <a:gd name="T25" fmla="*/ 8103 h 11062"/>
                  <a:gd name="T26" fmla="*/ 2998 w 10367"/>
                  <a:gd name="T27" fmla="*/ 10040 h 11062"/>
                  <a:gd name="T28" fmla="*/ 7369 w 10367"/>
                  <a:gd name="T29" fmla="*/ 10040 h 11062"/>
                  <a:gd name="T30" fmla="*/ 9300 w 10367"/>
                  <a:gd name="T31" fmla="*/ 8103 h 11062"/>
                  <a:gd name="T32" fmla="*/ 9300 w 10367"/>
                  <a:gd name="T33" fmla="*/ 2644 h 11062"/>
                  <a:gd name="T34" fmla="*/ 8521 w 10367"/>
                  <a:gd name="T35" fmla="*/ 1092 h 11062"/>
                  <a:gd name="T36" fmla="*/ 8521 w 10367"/>
                  <a:gd name="T37" fmla="*/ 432 h 11062"/>
                  <a:gd name="T38" fmla="*/ 8406 w 10367"/>
                  <a:gd name="T39" fmla="*/ 0 h 1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67" h="11062">
                    <a:moveTo>
                      <a:pt x="8406" y="0"/>
                    </a:moveTo>
                    <a:lnTo>
                      <a:pt x="8406" y="0"/>
                    </a:lnTo>
                    <a:cubicBezTo>
                      <a:pt x="9520" y="221"/>
                      <a:pt x="10367" y="1213"/>
                      <a:pt x="10367" y="2394"/>
                    </a:cubicBezTo>
                    <a:lnTo>
                      <a:pt x="10367" y="8621"/>
                    </a:lnTo>
                    <a:cubicBezTo>
                      <a:pt x="10367" y="9964"/>
                      <a:pt x="9274" y="11062"/>
                      <a:pt x="7936" y="11062"/>
                    </a:cubicBezTo>
                    <a:lnTo>
                      <a:pt x="2431" y="11062"/>
                    </a:lnTo>
                    <a:cubicBezTo>
                      <a:pt x="1094" y="11062"/>
                      <a:pt x="0" y="9964"/>
                      <a:pt x="0" y="8621"/>
                    </a:cubicBezTo>
                    <a:lnTo>
                      <a:pt x="0" y="2394"/>
                    </a:lnTo>
                    <a:cubicBezTo>
                      <a:pt x="0" y="1215"/>
                      <a:pt x="844" y="225"/>
                      <a:pt x="1955" y="1"/>
                    </a:cubicBezTo>
                    <a:cubicBezTo>
                      <a:pt x="1882" y="129"/>
                      <a:pt x="1840" y="276"/>
                      <a:pt x="1840" y="432"/>
                    </a:cubicBezTo>
                    <a:lnTo>
                      <a:pt x="1840" y="1096"/>
                    </a:lnTo>
                    <a:cubicBezTo>
                      <a:pt x="1372" y="1451"/>
                      <a:pt x="1067" y="2013"/>
                      <a:pt x="1067" y="2644"/>
                    </a:cubicBezTo>
                    <a:lnTo>
                      <a:pt x="1067" y="8103"/>
                    </a:lnTo>
                    <a:cubicBezTo>
                      <a:pt x="1067" y="9168"/>
                      <a:pt x="1936" y="10040"/>
                      <a:pt x="2998" y="10040"/>
                    </a:cubicBezTo>
                    <a:lnTo>
                      <a:pt x="7369" y="10040"/>
                    </a:lnTo>
                    <a:cubicBezTo>
                      <a:pt x="8431" y="10040"/>
                      <a:pt x="9300" y="9168"/>
                      <a:pt x="9300" y="8103"/>
                    </a:cubicBezTo>
                    <a:lnTo>
                      <a:pt x="9300" y="2644"/>
                    </a:lnTo>
                    <a:cubicBezTo>
                      <a:pt x="9300" y="2011"/>
                      <a:pt x="8993" y="1446"/>
                      <a:pt x="8521" y="1092"/>
                    </a:cubicBezTo>
                    <a:lnTo>
                      <a:pt x="8521" y="432"/>
                    </a:lnTo>
                    <a:cubicBezTo>
                      <a:pt x="8521" y="275"/>
                      <a:pt x="8479" y="127"/>
                      <a:pt x="8406" y="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sz="1200"/>
              </a:p>
            </p:txBody>
          </p:sp>
          <p:sp>
            <p:nvSpPr>
              <p:cNvPr id="129" name="Freeform 21"/>
              <p:cNvSpPr>
                <a:spLocks noEditPoints="1"/>
              </p:cNvSpPr>
              <p:nvPr/>
            </p:nvSpPr>
            <p:spPr bwMode="auto">
              <a:xfrm>
                <a:off x="7365505" y="1890833"/>
                <a:ext cx="356672" cy="215735"/>
              </a:xfrm>
              <a:custGeom>
                <a:avLst/>
                <a:gdLst>
                  <a:gd name="T0" fmla="*/ 2977 w 6045"/>
                  <a:gd name="T1" fmla="*/ 2306 h 4975"/>
                  <a:gd name="T2" fmla="*/ 2977 w 6045"/>
                  <a:gd name="T3" fmla="*/ 2306 h 4975"/>
                  <a:gd name="T4" fmla="*/ 2205 w 6045"/>
                  <a:gd name="T5" fmla="*/ 1530 h 4975"/>
                  <a:gd name="T6" fmla="*/ 2977 w 6045"/>
                  <a:gd name="T7" fmla="*/ 755 h 4975"/>
                  <a:gd name="T8" fmla="*/ 3750 w 6045"/>
                  <a:gd name="T9" fmla="*/ 1530 h 4975"/>
                  <a:gd name="T10" fmla="*/ 2977 w 6045"/>
                  <a:gd name="T11" fmla="*/ 2306 h 4975"/>
                  <a:gd name="T12" fmla="*/ 1323 w 6045"/>
                  <a:gd name="T13" fmla="*/ 1508 h 4975"/>
                  <a:gd name="T14" fmla="*/ 1323 w 6045"/>
                  <a:gd name="T15" fmla="*/ 1508 h 4975"/>
                  <a:gd name="T16" fmla="*/ 2956 w 6045"/>
                  <a:gd name="T17" fmla="*/ 0 h 4975"/>
                  <a:gd name="T18" fmla="*/ 4589 w 6045"/>
                  <a:gd name="T19" fmla="*/ 1508 h 4975"/>
                  <a:gd name="T20" fmla="*/ 5182 w 6045"/>
                  <a:gd name="T21" fmla="*/ 1508 h 4975"/>
                  <a:gd name="T22" fmla="*/ 6045 w 6045"/>
                  <a:gd name="T23" fmla="*/ 2374 h 4975"/>
                  <a:gd name="T24" fmla="*/ 6045 w 6045"/>
                  <a:gd name="T25" fmla="*/ 4108 h 4975"/>
                  <a:gd name="T26" fmla="*/ 5182 w 6045"/>
                  <a:gd name="T27" fmla="*/ 4975 h 4975"/>
                  <a:gd name="T28" fmla="*/ 864 w 6045"/>
                  <a:gd name="T29" fmla="*/ 4975 h 4975"/>
                  <a:gd name="T30" fmla="*/ 0 w 6045"/>
                  <a:gd name="T31" fmla="*/ 4108 h 4975"/>
                  <a:gd name="T32" fmla="*/ 0 w 6045"/>
                  <a:gd name="T33" fmla="*/ 2374 h 4975"/>
                  <a:gd name="T34" fmla="*/ 864 w 6045"/>
                  <a:gd name="T35" fmla="*/ 1508 h 4975"/>
                  <a:gd name="T36" fmla="*/ 1323 w 6045"/>
                  <a:gd name="T37" fmla="*/ 1508 h 4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45" h="4975">
                    <a:moveTo>
                      <a:pt x="2977" y="2306"/>
                    </a:moveTo>
                    <a:lnTo>
                      <a:pt x="2977" y="2306"/>
                    </a:lnTo>
                    <a:cubicBezTo>
                      <a:pt x="2550" y="2306"/>
                      <a:pt x="2205" y="1959"/>
                      <a:pt x="2205" y="1530"/>
                    </a:cubicBezTo>
                    <a:cubicBezTo>
                      <a:pt x="2205" y="1102"/>
                      <a:pt x="2550" y="755"/>
                      <a:pt x="2977" y="755"/>
                    </a:cubicBezTo>
                    <a:cubicBezTo>
                      <a:pt x="3404" y="755"/>
                      <a:pt x="3750" y="1102"/>
                      <a:pt x="3750" y="1530"/>
                    </a:cubicBezTo>
                    <a:cubicBezTo>
                      <a:pt x="3750" y="1959"/>
                      <a:pt x="3404" y="2306"/>
                      <a:pt x="2977" y="2306"/>
                    </a:cubicBezTo>
                    <a:close/>
                    <a:moveTo>
                      <a:pt x="1323" y="1508"/>
                    </a:moveTo>
                    <a:lnTo>
                      <a:pt x="1323" y="1508"/>
                    </a:lnTo>
                    <a:cubicBezTo>
                      <a:pt x="1392" y="663"/>
                      <a:pt x="2097" y="0"/>
                      <a:pt x="2956" y="0"/>
                    </a:cubicBezTo>
                    <a:cubicBezTo>
                      <a:pt x="3815" y="0"/>
                      <a:pt x="4520" y="663"/>
                      <a:pt x="4589" y="1508"/>
                    </a:cubicBezTo>
                    <a:lnTo>
                      <a:pt x="5182" y="1508"/>
                    </a:lnTo>
                    <a:cubicBezTo>
                      <a:pt x="5657" y="1508"/>
                      <a:pt x="6045" y="1898"/>
                      <a:pt x="6045" y="2374"/>
                    </a:cubicBezTo>
                    <a:lnTo>
                      <a:pt x="6045" y="4108"/>
                    </a:lnTo>
                    <a:cubicBezTo>
                      <a:pt x="6045" y="4585"/>
                      <a:pt x="5657" y="4975"/>
                      <a:pt x="5182" y="4975"/>
                    </a:cubicBezTo>
                    <a:lnTo>
                      <a:pt x="864" y="4975"/>
                    </a:lnTo>
                    <a:cubicBezTo>
                      <a:pt x="388" y="4975"/>
                      <a:pt x="0" y="4585"/>
                      <a:pt x="0" y="4108"/>
                    </a:cubicBezTo>
                    <a:lnTo>
                      <a:pt x="0" y="2374"/>
                    </a:lnTo>
                    <a:cubicBezTo>
                      <a:pt x="0" y="1898"/>
                      <a:pt x="388" y="1508"/>
                      <a:pt x="864" y="1508"/>
                    </a:cubicBezTo>
                    <a:lnTo>
                      <a:pt x="1323" y="1508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sz="1200"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53" y="4349728"/>
            <a:ext cx="750288" cy="7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4" y="1811053"/>
            <a:ext cx="7874761" cy="32932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600" dirty="0" err="1" smtClean="0">
                <a:solidFill>
                  <a:srgbClr val="800000"/>
                </a:solidFill>
              </a:rPr>
              <a:t>Regulación</a:t>
            </a:r>
            <a:r>
              <a:rPr lang="en-US" sz="2600" dirty="0" smtClean="0">
                <a:solidFill>
                  <a:srgbClr val="800000"/>
                </a:solidFill>
              </a:rPr>
              <a:t> y </a:t>
            </a:r>
            <a:r>
              <a:rPr lang="en-US" sz="2600" dirty="0" err="1" smtClean="0">
                <a:solidFill>
                  <a:srgbClr val="800000"/>
                </a:solidFill>
              </a:rPr>
              <a:t>Supervisión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apoyando</a:t>
            </a:r>
            <a:r>
              <a:rPr lang="en-US" sz="2600" dirty="0" smtClean="0">
                <a:solidFill>
                  <a:srgbClr val="800000"/>
                </a:solidFill>
              </a:rPr>
              <a:t> a </a:t>
            </a:r>
          </a:p>
          <a:p>
            <a:r>
              <a:rPr lang="en-US" sz="2600" dirty="0" err="1" smtClean="0">
                <a:solidFill>
                  <a:srgbClr val="800000"/>
                </a:solidFill>
              </a:rPr>
              <a:t>mercados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inclusivos</a:t>
            </a:r>
            <a:r>
              <a:rPr lang="en-US" sz="2600" dirty="0">
                <a:solidFill>
                  <a:srgbClr val="800000"/>
                </a:solidFill>
              </a:rPr>
              <a:t> </a:t>
            </a:r>
            <a:r>
              <a:rPr lang="en-US" sz="2600" dirty="0" smtClean="0">
                <a:solidFill>
                  <a:srgbClr val="800000"/>
                </a:solidFill>
              </a:rPr>
              <a:t>de </a:t>
            </a:r>
            <a:r>
              <a:rPr lang="en-US" sz="2600" dirty="0" err="1" smtClean="0">
                <a:solidFill>
                  <a:srgbClr val="800000"/>
                </a:solidFill>
              </a:rPr>
              <a:t>seguros</a:t>
            </a:r>
            <a:r>
              <a:rPr lang="en-US" sz="2600" dirty="0" smtClean="0">
                <a:solidFill>
                  <a:srgbClr val="800000"/>
                </a:solidFill>
              </a:rPr>
              <a:t>  </a:t>
            </a:r>
          </a:p>
          <a:p>
            <a:endParaRPr lang="en-US" sz="2600" dirty="0">
              <a:solidFill>
                <a:srgbClr val="800000"/>
              </a:solidFill>
            </a:endParaRPr>
          </a:p>
          <a:p>
            <a:endParaRPr lang="en-US" sz="2600" dirty="0" smtClean="0">
              <a:solidFill>
                <a:srgbClr val="800000"/>
              </a:solidFill>
            </a:endParaRPr>
          </a:p>
          <a:p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  <a:p>
            <a:endParaRPr lang="en-US" sz="2600" dirty="0" smtClean="0">
              <a:solidFill>
                <a:srgbClr val="800000"/>
              </a:solidFill>
            </a:endParaRPr>
          </a:p>
          <a:p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  <a:p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2158222"/>
            <a:ext cx="3020528" cy="43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16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57201" y="2030505"/>
            <a:ext cx="7113493" cy="42492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romote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the maintenance of fair, safe, and stable insurance sector for the benefit and protection of 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policyholders: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000" b="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Market conduct</a:t>
            </a:r>
          </a:p>
          <a:p>
            <a:pPr>
              <a:buFontTx/>
              <a:buChar char="-"/>
            </a:pPr>
            <a:r>
              <a:rPr lang="en-US" sz="2000" b="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Prudential</a:t>
            </a:r>
          </a:p>
          <a:p>
            <a:pPr marL="0" indent="0">
              <a:buNone/>
            </a:pPr>
            <a:endParaRPr lang="en-US" b="0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Adding inclusiveness objectives requires careful balancing! 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Path towards proportionate framework</a:t>
            </a:r>
            <a:endParaRPr lang="de-DE" sz="2400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95B86C8-4696-4960-9721-CC0E2AAB97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825750" y="1042988"/>
            <a:ext cx="63595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400" b="1" kern="0" dirty="0" smtClean="0">
                <a:solidFill>
                  <a:srgbClr val="A0231E"/>
                </a:solidFill>
              </a:rPr>
              <a:t>Balancing supervisory objectives</a:t>
            </a:r>
            <a:endParaRPr lang="en-US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57201" y="2030505"/>
            <a:ext cx="7113493" cy="4249272"/>
          </a:xfrm>
        </p:spPr>
        <p:txBody>
          <a:bodyPr/>
          <a:lstStyle/>
          <a:p>
            <a:pPr marL="0" indent="0">
              <a:buNone/>
            </a:pPr>
            <a:r>
              <a:rPr lang="es-ES_tradnl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Promover el mantenimiento del sector de seguros justo, seguro y estable para el  beneficio y protección de los asegurados:</a:t>
            </a:r>
          </a:p>
          <a:p>
            <a:pPr>
              <a:buFontTx/>
              <a:buChar char="-"/>
            </a:pPr>
            <a:r>
              <a:rPr lang="es-ES_tradnl" sz="2000" b="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Conducta en el mercado</a:t>
            </a:r>
          </a:p>
          <a:p>
            <a:pPr>
              <a:buFontTx/>
              <a:buChar char="-"/>
            </a:pPr>
            <a:r>
              <a:rPr lang="es-ES_tradnl" sz="2000" b="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Prudencial</a:t>
            </a:r>
          </a:p>
          <a:p>
            <a:pPr marL="0" indent="0">
              <a:buNone/>
            </a:pPr>
            <a:endParaRPr lang="es-ES_tradnl" b="0" dirty="0" smtClean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Añadir objetivos de inclusión requiere un cuidadoso equilibrio!</a:t>
            </a:r>
          </a:p>
          <a:p>
            <a:pPr marL="0" indent="0">
              <a:buNone/>
            </a:pPr>
            <a:endParaRPr lang="es-ES_tradnl" sz="2400" dirty="0" smtClean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Camino hacia un marco proporcional</a:t>
            </a:r>
            <a:endParaRPr lang="es-ES_tradnl" sz="2400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95B86C8-4696-4960-9721-CC0E2AAB97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825750" y="1042988"/>
            <a:ext cx="63595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Balancear objetivos de supervisión</a:t>
            </a:r>
            <a:endParaRPr lang="es-ES_tradnl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8320" y="541020"/>
            <a:ext cx="7345680" cy="914400"/>
          </a:xfrm>
        </p:spPr>
        <p:txBody>
          <a:bodyPr/>
          <a:lstStyle/>
          <a:p>
            <a:pPr marL="457200" indent="-457200" algn="r"/>
            <a:r>
              <a:rPr lang="en-GB" b="1" dirty="0" smtClean="0">
                <a:latin typeface="Calibi"/>
              </a:rPr>
              <a:t> </a:t>
            </a:r>
            <a:r>
              <a:rPr lang="en-GB" b="1" dirty="0" err="1" smtClean="0">
                <a:latin typeface="Calibi"/>
              </a:rPr>
              <a:t>Guía</a:t>
            </a:r>
            <a:r>
              <a:rPr lang="en-GB" b="1" dirty="0" smtClean="0">
                <a:latin typeface="Calibi"/>
              </a:rPr>
              <a:t> de la IAIS para </a:t>
            </a:r>
            <a:r>
              <a:rPr lang="en-GB" b="1" dirty="0" err="1" smtClean="0">
                <a:latin typeface="Calibi"/>
              </a:rPr>
              <a:t>apoyar</a:t>
            </a:r>
            <a:r>
              <a:rPr lang="en-GB" b="1" dirty="0" smtClean="0">
                <a:latin typeface="Calibi"/>
              </a:rPr>
              <a:t> </a:t>
            </a:r>
            <a:r>
              <a:rPr lang="en-GB" b="1" dirty="0" err="1" smtClean="0">
                <a:latin typeface="Calibi"/>
              </a:rPr>
              <a:t>mercados</a:t>
            </a:r>
            <a:r>
              <a:rPr lang="en-GB" b="1" dirty="0" smtClean="0">
                <a:latin typeface="Calibi"/>
              </a:rPr>
              <a:t> de </a:t>
            </a:r>
            <a:r>
              <a:rPr lang="en-GB" b="1" dirty="0" err="1" smtClean="0">
                <a:latin typeface="Calibi"/>
              </a:rPr>
              <a:t>seguros</a:t>
            </a:r>
            <a:r>
              <a:rPr lang="en-GB" b="1" dirty="0" smtClean="0">
                <a:latin typeface="Calibi"/>
              </a:rPr>
              <a:t> </a:t>
            </a:r>
            <a:r>
              <a:rPr lang="en-GB" b="1" dirty="0" err="1" smtClean="0">
                <a:latin typeface="Calibi"/>
              </a:rPr>
              <a:t>inclusivos</a:t>
            </a:r>
            <a:r>
              <a:rPr lang="en-GB" b="1" dirty="0" smtClean="0">
                <a:latin typeface="Calibi"/>
              </a:rPr>
              <a:t> </a:t>
            </a:r>
            <a:endParaRPr lang="en-US" b="1" dirty="0">
              <a:solidFill>
                <a:srgbClr val="A0231E"/>
              </a:solidFill>
              <a:latin typeface="Calibi"/>
              <a:ea typeface="ＭＳ Ｐゴシック" pitchFamily="34" charset="-128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009774"/>
            <a:ext cx="5882640" cy="4276725"/>
          </a:xfrm>
        </p:spPr>
        <p:txBody>
          <a:bodyPr/>
          <a:lstStyle/>
          <a:p>
            <a:pPr marL="0" indent="0">
              <a:buClr>
                <a:srgbClr val="A0231E"/>
              </a:buClr>
              <a:buNone/>
              <a:tabLst>
                <a:tab pos="2190750" algn="l"/>
              </a:tabLst>
              <a:defRPr/>
            </a:pPr>
            <a:endParaRPr lang="en-ZA" sz="20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rgbClr val="A0231E"/>
              </a:buClr>
              <a:buNone/>
              <a:tabLst>
                <a:tab pos="2190750" algn="l"/>
              </a:tabLst>
              <a:defRPr/>
            </a:pPr>
            <a:endParaRPr lang="en-ZA" sz="20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rgbClr val="A0231E"/>
              </a:buClr>
              <a:buNone/>
              <a:tabLst>
                <a:tab pos="2190750" algn="l"/>
              </a:tabLst>
              <a:defRPr/>
            </a:pPr>
            <a:endParaRPr lang="en-ZA" sz="20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 typeface="Wingdings" panose="05000000000000000000" pitchFamily="2" charset="2"/>
              <a:buChar char="ü"/>
              <a:tabLst>
                <a:tab pos="2190750" algn="l"/>
              </a:tabLst>
              <a:defRPr/>
            </a:pP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El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seguro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debería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ser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formal</a:t>
            </a:r>
            <a:endParaRPr lang="en-ZA" sz="2000" b="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Tx/>
              <a:buAutoNum type="arabicPeriod"/>
              <a:tabLst>
                <a:tab pos="2190750" algn="l"/>
              </a:tabLst>
              <a:defRPr/>
            </a:pPr>
            <a:endParaRPr lang="en-ZA" sz="2000" b="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 typeface="Wingdings" panose="05000000000000000000" pitchFamily="2" charset="2"/>
              <a:buChar char="ü"/>
              <a:tabLst>
                <a:tab pos="2190750" algn="l"/>
              </a:tabLst>
              <a:defRPr/>
            </a:pPr>
            <a:r>
              <a:rPr lang="en-ZA" sz="20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Innovaciones</a:t>
            </a:r>
            <a:r>
              <a:rPr lang="en-ZA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tienen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ser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facilitadas</a:t>
            </a:r>
            <a:endParaRPr lang="en-ZA" sz="2000" b="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Tx/>
              <a:buAutoNum type="arabicPeriod"/>
              <a:tabLst>
                <a:tab pos="2190750" algn="l"/>
              </a:tabLst>
              <a:defRPr/>
            </a:pPr>
            <a:endParaRPr lang="en-ZA" sz="2000" b="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 typeface="Wingdings" panose="05000000000000000000" pitchFamily="2" charset="2"/>
              <a:buChar char="ü"/>
              <a:tabLst>
                <a:tab pos="2190750" algn="l"/>
              </a:tabLst>
              <a:defRPr/>
            </a:pPr>
            <a:r>
              <a:rPr lang="en-ZA" sz="20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Proporcionalidad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en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práctica</a:t>
            </a:r>
            <a:endParaRPr lang="en-ZA" sz="2000" b="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Tx/>
              <a:buAutoNum type="arabicPeriod"/>
              <a:tabLst>
                <a:tab pos="2190750" algn="l"/>
              </a:tabLst>
              <a:defRPr/>
            </a:pPr>
            <a:endParaRPr lang="en-ZA" sz="2000" b="0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 typeface="Wingdings" panose="05000000000000000000" pitchFamily="2" charset="2"/>
              <a:buChar char="ü"/>
              <a:tabLst>
                <a:tab pos="2190750" algn="l"/>
              </a:tabLst>
              <a:defRPr/>
            </a:pPr>
            <a:r>
              <a:rPr lang="es-PE" sz="2000" b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Roles y </a:t>
            </a:r>
            <a:r>
              <a:rPr lang="es-PE" sz="2000" b="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responsabilidades deben ser </a:t>
            </a:r>
            <a:r>
              <a:rPr lang="es-PE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asignadas </a:t>
            </a:r>
            <a:r>
              <a:rPr lang="es-PE" sz="2000" b="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y </a:t>
            </a:r>
            <a:r>
              <a:rPr lang="es-PE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definidas </a:t>
            </a:r>
            <a:r>
              <a:rPr lang="es-PE" sz="2000" b="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- las necesidades de protección de los consumidores son más </a:t>
            </a:r>
            <a:r>
              <a:rPr lang="es-PE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altas</a:t>
            </a:r>
            <a:endParaRPr lang="es-PE" sz="2000" b="0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rgbClr val="A0231E"/>
              </a:buClr>
              <a:buNone/>
              <a:tabLst>
                <a:tab pos="2190750" algn="l"/>
              </a:tabLst>
              <a:defRPr/>
            </a:pPr>
            <a:endParaRPr lang="en-ZA" sz="2000" b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>
                <a:srgbClr val="A0231E"/>
              </a:buClr>
              <a:buFont typeface="Wingdings" panose="05000000000000000000" pitchFamily="2" charset="2"/>
              <a:buChar char="ü"/>
              <a:tabLst>
                <a:tab pos="2190750" algn="l"/>
              </a:tabLst>
              <a:defRPr/>
            </a:pPr>
            <a:r>
              <a:rPr lang="en-ZA" sz="2000" b="0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Definiciones</a:t>
            </a:r>
            <a:r>
              <a:rPr lang="en-ZA" sz="2000" b="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ZA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 </a:t>
            </a:r>
            <a:r>
              <a:rPr lang="en-ZA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microseguros</a:t>
            </a:r>
            <a:endParaRPr lang="en-ZA" sz="2000" b="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19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2499" r="33134" b="8751"/>
          <a:stretch/>
        </p:blipFill>
        <p:spPr bwMode="auto">
          <a:xfrm>
            <a:off x="6705599" y="3025726"/>
            <a:ext cx="2118360" cy="293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00722" y="1785547"/>
            <a:ext cx="78336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A0231E"/>
              </a:buClr>
              <a:tabLst>
                <a:tab pos="2190750" algn="l"/>
              </a:tabLst>
              <a:defRPr/>
            </a:pP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Documento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de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Aplicación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sobre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Regulación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y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Supervisión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en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apoyo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a 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mercados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de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seguros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inclusivos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(IAIS), 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cubre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5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amplios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ZA" sz="2000" b="1" kern="0" dirty="0" err="1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temas</a:t>
            </a:r>
            <a:r>
              <a:rPr lang="en-ZA" sz="2000" b="1" kern="0" dirty="0" smtClean="0">
                <a:solidFill>
                  <a:srgbClr val="01ADEF"/>
                </a:solidFill>
                <a:ea typeface="ＭＳ Ｐゴシック"/>
                <a:cs typeface="Arial" pitchFamily="34" charset="0"/>
              </a:rPr>
              <a:t>:</a:t>
            </a:r>
            <a:endParaRPr lang="en-ZA" sz="2000" b="1" kern="0" dirty="0">
              <a:solidFill>
                <a:srgbClr val="01ADEF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2800" b="1">
                <a:solidFill>
                  <a:schemeClr val="tx1"/>
                </a:solidFill>
              </a:rPr>
              <a:t/>
            </a:r>
            <a:br>
              <a:rPr lang="de-DE" sz="2800" b="1">
                <a:solidFill>
                  <a:schemeClr val="tx1"/>
                </a:solidFill>
              </a:rPr>
            </a:br>
            <a:endParaRPr lang="de-DE" sz="2800" b="1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562100"/>
            <a:ext cx="400526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hteck 15"/>
          <p:cNvSpPr>
            <a:spLocks noChangeArrowheads="1"/>
          </p:cNvSpPr>
          <p:nvPr/>
        </p:nvSpPr>
        <p:spPr bwMode="auto">
          <a:xfrm>
            <a:off x="690563" y="1536700"/>
            <a:ext cx="645080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GB" sz="3200" b="1" dirty="0">
              <a:solidFill>
                <a:srgbClr val="A1241E"/>
              </a:solidFill>
            </a:endParaRPr>
          </a:p>
          <a:p>
            <a:pPr eaLnBrk="0" hangingPunct="0"/>
            <a:r>
              <a:rPr lang="en-GB" sz="3200" b="1" dirty="0" err="1" smtClean="0">
                <a:solidFill>
                  <a:srgbClr val="A1241E"/>
                </a:solidFill>
              </a:rPr>
              <a:t>Iniciativa</a:t>
            </a:r>
            <a:r>
              <a:rPr lang="en-GB" sz="3200" b="1" dirty="0" smtClean="0">
                <a:solidFill>
                  <a:srgbClr val="A1241E"/>
                </a:solidFill>
              </a:rPr>
              <a:t> de </a:t>
            </a:r>
            <a:r>
              <a:rPr lang="en-GB" sz="3200" b="1" dirty="0" err="1" smtClean="0">
                <a:solidFill>
                  <a:srgbClr val="A1241E"/>
                </a:solidFill>
              </a:rPr>
              <a:t>Acceso</a:t>
            </a:r>
            <a:r>
              <a:rPr lang="en-GB" sz="3200" b="1" dirty="0" smtClean="0">
                <a:solidFill>
                  <a:srgbClr val="A1241E"/>
                </a:solidFill>
              </a:rPr>
              <a:t> a </a:t>
            </a:r>
            <a:r>
              <a:rPr lang="en-GB" sz="3200" b="1" dirty="0" err="1" smtClean="0">
                <a:solidFill>
                  <a:srgbClr val="A1241E"/>
                </a:solidFill>
              </a:rPr>
              <a:t>Seguros</a:t>
            </a:r>
            <a:r>
              <a:rPr lang="en-GB" sz="3200" b="1" dirty="0" smtClean="0">
                <a:solidFill>
                  <a:srgbClr val="A1241E"/>
                </a:solidFill>
              </a:rPr>
              <a:t> (A2ii)</a:t>
            </a:r>
            <a:endParaRPr lang="en-GB" sz="3200" b="1" dirty="0">
              <a:solidFill>
                <a:srgbClr val="A1241E"/>
              </a:solidFill>
            </a:endParaRPr>
          </a:p>
          <a:p>
            <a:pPr lvl="0"/>
            <a:r>
              <a:rPr lang="es-ES_tradnl" altLang="de-DE" sz="1400" b="1" dirty="0">
                <a:ea typeface="MS PGothic" pitchFamily="34" charset="-128"/>
                <a:cs typeface="Arial" pitchFamily="34" charset="0"/>
              </a:rPr>
              <a:t>Alianza global para un marco sólido de regulación y supervisión</a:t>
            </a:r>
          </a:p>
          <a:p>
            <a:pPr eaLnBrk="0" hangingPunct="0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69747" y="3047863"/>
            <a:ext cx="5432706" cy="33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s-E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s-E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Desarrollo de mercados de seguros justos, seguros y estables, incrementando así la penetración de los seguros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s-ES" sz="1600" b="1" dirty="0" smtClean="0">
              <a:solidFill>
                <a:srgbClr val="777978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s-ES" sz="1600" b="1" dirty="0" smtClean="0">
                <a:solidFill>
                  <a:srgbClr val="777978"/>
                </a:solidFill>
              </a:rPr>
              <a:t>        8 Julio 2014, San José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s-ES" sz="1600" b="1" dirty="0" smtClean="0">
              <a:solidFill>
                <a:srgbClr val="777978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s-ES" sz="1600" b="1" dirty="0" smtClean="0">
                <a:solidFill>
                  <a:schemeClr val="bg1">
                    <a:lumMod val="10000"/>
                  </a:schemeClr>
                </a:solidFill>
              </a:rPr>
              <a:t>        Onur Azcan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s-ES" sz="1600" b="1" dirty="0" smtClean="0">
                <a:solidFill>
                  <a:srgbClr val="777978"/>
                </a:solidFill>
              </a:rPr>
              <a:t>        Iniciativa de Acceso a Seguros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000" b="1" dirty="0" smtClean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000" b="1" dirty="0" smtClean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000" b="1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400" b="1" dirty="0">
              <a:solidFill>
                <a:srgbClr val="777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20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2800" b="1">
                <a:ea typeface="ＭＳ Ｐゴシック" pitchFamily="34" charset="-128"/>
              </a:rPr>
              <a:t/>
            </a:r>
            <a:br>
              <a:rPr lang="de-DE" sz="2800" b="1">
                <a:ea typeface="ＭＳ Ｐゴシック" pitchFamily="34" charset="-128"/>
              </a:rPr>
            </a:br>
            <a:endParaRPr lang="de-DE" sz="2800" b="1">
              <a:ea typeface="ＭＳ Ｐゴシック" pitchFamily="34" charset="-128"/>
            </a:endParaRPr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658813" y="5276850"/>
            <a:ext cx="52959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de-DE">
                <a:solidFill>
                  <a:srgbClr val="777978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400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25750" y="1031558"/>
            <a:ext cx="6359525" cy="49244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algn="r">
              <a:defRPr/>
            </a:pPr>
            <a:r>
              <a:rPr lang="en-US" sz="2600" dirty="0">
                <a:solidFill>
                  <a:srgbClr val="A0231E"/>
                </a:solidFill>
              </a:rPr>
              <a:t>1. </a:t>
            </a:r>
            <a:r>
              <a:rPr lang="en-US" sz="2600" dirty="0" smtClean="0">
                <a:solidFill>
                  <a:srgbClr val="A0231E"/>
                </a:solidFill>
              </a:rPr>
              <a:t>El </a:t>
            </a:r>
            <a:r>
              <a:rPr lang="en-US" sz="2600" dirty="0" err="1" smtClean="0">
                <a:solidFill>
                  <a:srgbClr val="A0231E"/>
                </a:solidFill>
              </a:rPr>
              <a:t>seguro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 err="1" smtClean="0">
                <a:solidFill>
                  <a:srgbClr val="A0231E"/>
                </a:solidFill>
              </a:rPr>
              <a:t>debería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 err="1" smtClean="0">
                <a:solidFill>
                  <a:srgbClr val="A0231E"/>
                </a:solidFill>
              </a:rPr>
              <a:t>ser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>
                <a:solidFill>
                  <a:srgbClr val="A0231E"/>
                </a:solidFill>
              </a:rPr>
              <a:t>formal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535" y="1524001"/>
            <a:ext cx="8018929" cy="51474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No proveedores informales 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pero permitir para la transición a la formalidad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Separar entidades combinadas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por ejemplo: compañías de telecomunicaciones, entidades comerciales, otras instituciones financieras, proveedores de atención médica, salas funerarias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Pero permitir la innovación</a:t>
            </a:r>
          </a:p>
          <a:p>
            <a:pPr marL="190500" lvl="2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endParaRPr lang="es-ES_tradn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Regular pilotos</a:t>
            </a:r>
          </a:p>
          <a:p>
            <a:pPr marL="5334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Permitir la innovación, protegiendo al mismo tiempo al consumidor</a:t>
            </a:r>
            <a:endParaRPr lang="es-ES_tradnl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  <a:sym typeface="Wingdings" panose="05000000000000000000" pitchFamily="2" charset="2"/>
              </a:rPr>
              <a:t>Tamaño mínimo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Existe un tamaño mínimo por debajo del cual “es inapropiado para entidades conservar el riesgo de seguro por razones técnicas y comerciales”</a:t>
            </a:r>
            <a:endParaRPr lang="es-ES_tradnl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21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2800" b="1">
                <a:ea typeface="ＭＳ Ｐゴシック" pitchFamily="34" charset="-128"/>
              </a:rPr>
              <a:t/>
            </a:r>
            <a:br>
              <a:rPr lang="de-DE" sz="2800" b="1">
                <a:ea typeface="ＭＳ Ｐゴシック" pitchFamily="34" charset="-128"/>
              </a:rPr>
            </a:br>
            <a:endParaRPr lang="de-DE" sz="2800" b="1">
              <a:ea typeface="ＭＳ Ｐゴシック" pitchFamily="34" charset="-128"/>
            </a:endParaRPr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658813" y="5276850"/>
            <a:ext cx="52959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de-DE">
                <a:solidFill>
                  <a:srgbClr val="777978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400" b="1">
              <a:solidFill>
                <a:srgbClr val="777978"/>
              </a:solidFill>
              <a:latin typeface="Akz Reg"/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25750" y="1031558"/>
            <a:ext cx="6359525" cy="49244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algn="r">
              <a:defRPr/>
            </a:pPr>
            <a:r>
              <a:rPr lang="en-US" sz="2600" dirty="0">
                <a:solidFill>
                  <a:srgbClr val="A0231E"/>
                </a:solidFill>
              </a:rPr>
              <a:t>1. </a:t>
            </a:r>
            <a:r>
              <a:rPr lang="en-US" sz="2600" dirty="0" smtClean="0">
                <a:solidFill>
                  <a:srgbClr val="A0231E"/>
                </a:solidFill>
              </a:rPr>
              <a:t>El </a:t>
            </a:r>
            <a:r>
              <a:rPr lang="en-US" sz="2600" dirty="0" err="1" smtClean="0">
                <a:solidFill>
                  <a:srgbClr val="A0231E"/>
                </a:solidFill>
              </a:rPr>
              <a:t>seguro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 err="1" smtClean="0">
                <a:solidFill>
                  <a:srgbClr val="A0231E"/>
                </a:solidFill>
              </a:rPr>
              <a:t>debería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 err="1" smtClean="0">
                <a:solidFill>
                  <a:srgbClr val="A0231E"/>
                </a:solidFill>
              </a:rPr>
              <a:t>ser</a:t>
            </a:r>
            <a:r>
              <a:rPr lang="en-US" sz="2600" dirty="0" smtClean="0">
                <a:solidFill>
                  <a:srgbClr val="A0231E"/>
                </a:solidFill>
              </a:rPr>
              <a:t> </a:t>
            </a:r>
            <a:r>
              <a:rPr lang="en-US" sz="2600" dirty="0">
                <a:solidFill>
                  <a:srgbClr val="A0231E"/>
                </a:solidFill>
              </a:rPr>
              <a:t>formal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535" y="1743784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No informal providers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but allow for transition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Separate mixed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entities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e.g. Telecom companies, commercial entities, other financial institutions, Health care providers, funeral parlors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But enable innovation</a:t>
            </a:r>
          </a:p>
          <a:p>
            <a:pPr marL="190500" lvl="2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Regulate Pilots</a:t>
            </a:r>
          </a:p>
          <a:p>
            <a:pPr marL="5334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Allow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for innovation while protecting consumers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  <a:sym typeface="Wingdings" panose="05000000000000000000" pitchFamily="2" charset="2"/>
              </a:rPr>
              <a:t>Minimum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  <a:sym typeface="Wingdings" panose="05000000000000000000" pitchFamily="2" charset="2"/>
              </a:rPr>
              <a:t>size </a:t>
            </a:r>
          </a:p>
          <a:p>
            <a:pPr marL="533400" lvl="2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34" charset="-128"/>
              </a:rPr>
              <a:t>There is  minimum size below which it is “inappropriate for an entity to retain  insurance risk for technical and business reasons”.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4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22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1087813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600" kern="0" dirty="0" smtClean="0">
                <a:solidFill>
                  <a:srgbClr val="A0231E"/>
                </a:solidFill>
              </a:rPr>
              <a:t>2.  Innovaciones tienen que ser facilitadas</a:t>
            </a:r>
            <a:endParaRPr lang="es-ES_tradnl" sz="2600" kern="0" dirty="0">
              <a:solidFill>
                <a:srgbClr val="A0231E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2535" y="166564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s-ES_tradnl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 evitar ser una barrera, la regulación tiene que reconocer y facilitar la necesidad de innovar cuando los mercados de seguros se hacen más inclusivos</a:t>
            </a:r>
            <a:endParaRPr lang="es-ES_tradnl" sz="20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s-ES_tradnl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7970520" y="5273040"/>
            <a:ext cx="784543" cy="97984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23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1087813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600" kern="0" dirty="0" smtClean="0">
                <a:solidFill>
                  <a:srgbClr val="A0231E"/>
                </a:solidFill>
              </a:rPr>
              <a:t>2.  </a:t>
            </a:r>
            <a:r>
              <a:rPr lang="en-US" sz="2600" kern="0" dirty="0">
                <a:solidFill>
                  <a:srgbClr val="A0231E"/>
                </a:solidFill>
              </a:rPr>
              <a:t>Innovations have to be </a:t>
            </a:r>
            <a:r>
              <a:rPr lang="en-US" sz="2600" kern="0" dirty="0" smtClean="0">
                <a:solidFill>
                  <a:srgbClr val="A0231E"/>
                </a:solidFill>
              </a:rPr>
              <a:t>facilitated </a:t>
            </a:r>
            <a:endParaRPr lang="en-US" sz="2600" kern="0" dirty="0">
              <a:solidFill>
                <a:srgbClr val="A0231E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2535" y="166564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To avoid being a barrier, regulation has to </a:t>
            </a:r>
            <a:endParaRPr lang="en-US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recognise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and facilitate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the need for innovation if insurance markets </a:t>
            </a:r>
            <a:endParaRPr lang="en-US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are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to become 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more inclusive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7970520" y="5273040"/>
            <a:ext cx="784543" cy="97984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C00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24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1031557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600" kern="0" dirty="0" smtClean="0">
                <a:solidFill>
                  <a:srgbClr val="A0231E"/>
                </a:solidFill>
              </a:rPr>
              <a:t>3.  Proporcionalidad en práctica</a:t>
            </a:r>
            <a:endParaRPr lang="es-ES_tradnl" sz="2600" kern="0" dirty="0">
              <a:solidFill>
                <a:srgbClr val="A0231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4071" y="20618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6934200" y="5148168"/>
            <a:ext cx="1676400" cy="1220974"/>
            <a:chOff x="2585" y="1675"/>
            <a:chExt cx="773" cy="563"/>
          </a:xfrm>
        </p:grpSpPr>
        <p:sp>
          <p:nvSpPr>
            <p:cNvPr id="1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585" y="1675"/>
              <a:ext cx="77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585" y="1675"/>
              <a:ext cx="774" cy="564"/>
            </a:xfrm>
            <a:custGeom>
              <a:avLst/>
              <a:gdLst>
                <a:gd name="T0" fmla="*/ 8357 w 10024"/>
                <a:gd name="T1" fmla="*/ 4301 h 7305"/>
                <a:gd name="T2" fmla="*/ 9622 w 10024"/>
                <a:gd name="T3" fmla="*/ 4301 h 7305"/>
                <a:gd name="T4" fmla="*/ 8161 w 10024"/>
                <a:gd name="T5" fmla="*/ 4301 h 7305"/>
                <a:gd name="T6" fmla="*/ 6895 w 10024"/>
                <a:gd name="T7" fmla="*/ 4301 h 7305"/>
                <a:gd name="T8" fmla="*/ 8161 w 10024"/>
                <a:gd name="T9" fmla="*/ 4301 h 7305"/>
                <a:gd name="T10" fmla="*/ 1932 w 10024"/>
                <a:gd name="T11" fmla="*/ 5506 h 7305"/>
                <a:gd name="T12" fmla="*/ 3197 w 10024"/>
                <a:gd name="T13" fmla="*/ 5506 h 7305"/>
                <a:gd name="T14" fmla="*/ 1735 w 10024"/>
                <a:gd name="T15" fmla="*/ 5506 h 7305"/>
                <a:gd name="T16" fmla="*/ 470 w 10024"/>
                <a:gd name="T17" fmla="*/ 5506 h 7305"/>
                <a:gd name="T18" fmla="*/ 1735 w 10024"/>
                <a:gd name="T19" fmla="*/ 5506 h 7305"/>
                <a:gd name="T20" fmla="*/ 9843 w 10024"/>
                <a:gd name="T21" fmla="*/ 4301 h 7305"/>
                <a:gd name="T22" fmla="*/ 8742 w 10024"/>
                <a:gd name="T23" fmla="*/ 1050 h 7305"/>
                <a:gd name="T24" fmla="*/ 7809 w 10024"/>
                <a:gd name="T25" fmla="*/ 1050 h 7305"/>
                <a:gd name="T26" fmla="*/ 7474 w 10024"/>
                <a:gd name="T27" fmla="*/ 1163 h 7305"/>
                <a:gd name="T28" fmla="*/ 5462 w 10024"/>
                <a:gd name="T29" fmla="*/ 1099 h 7305"/>
                <a:gd name="T30" fmla="*/ 5384 w 10024"/>
                <a:gd name="T31" fmla="*/ 533 h 7305"/>
                <a:gd name="T32" fmla="*/ 5178 w 10024"/>
                <a:gd name="T33" fmla="*/ 69 h 7305"/>
                <a:gd name="T34" fmla="*/ 5071 w 10024"/>
                <a:gd name="T35" fmla="*/ 30 h 7305"/>
                <a:gd name="T36" fmla="*/ 4964 w 10024"/>
                <a:gd name="T37" fmla="*/ 69 h 7305"/>
                <a:gd name="T38" fmla="*/ 4758 w 10024"/>
                <a:gd name="T39" fmla="*/ 533 h 7305"/>
                <a:gd name="T40" fmla="*/ 4680 w 10024"/>
                <a:gd name="T41" fmla="*/ 1241 h 7305"/>
                <a:gd name="T42" fmla="*/ 1850 w 10024"/>
                <a:gd name="T43" fmla="*/ 1788 h 7305"/>
                <a:gd name="T44" fmla="*/ 1687 w 10024"/>
                <a:gd name="T45" fmla="*/ 2691 h 7305"/>
                <a:gd name="T46" fmla="*/ 0 w 10024"/>
                <a:gd name="T47" fmla="*/ 5506 h 7305"/>
                <a:gd name="T48" fmla="*/ 1877 w 10024"/>
                <a:gd name="T49" fmla="*/ 6235 h 7305"/>
                <a:gd name="T50" fmla="*/ 3507 w 10024"/>
                <a:gd name="T51" fmla="*/ 5655 h 7305"/>
                <a:gd name="T52" fmla="*/ 3417 w 10024"/>
                <a:gd name="T53" fmla="*/ 5506 h 7305"/>
                <a:gd name="T54" fmla="*/ 2280 w 10024"/>
                <a:gd name="T55" fmla="*/ 2437 h 7305"/>
                <a:gd name="T56" fmla="*/ 4680 w 10024"/>
                <a:gd name="T57" fmla="*/ 2437 h 7305"/>
                <a:gd name="T58" fmla="*/ 4814 w 10024"/>
                <a:gd name="T59" fmla="*/ 5067 h 7305"/>
                <a:gd name="T60" fmla="*/ 4681 w 10024"/>
                <a:gd name="T61" fmla="*/ 5183 h 7305"/>
                <a:gd name="T62" fmla="*/ 2302 w 10024"/>
                <a:gd name="T63" fmla="*/ 7109 h 7305"/>
                <a:gd name="T64" fmla="*/ 7840 w 10024"/>
                <a:gd name="T65" fmla="*/ 7305 h 7305"/>
                <a:gd name="T66" fmla="*/ 5446 w 10024"/>
                <a:gd name="T67" fmla="*/ 5389 h 7305"/>
                <a:gd name="T68" fmla="*/ 5482 w 10024"/>
                <a:gd name="T69" fmla="*/ 5067 h 7305"/>
                <a:gd name="T70" fmla="*/ 5329 w 10024"/>
                <a:gd name="T71" fmla="*/ 2437 h 7305"/>
                <a:gd name="T72" fmla="*/ 5462 w 10024"/>
                <a:gd name="T73" fmla="*/ 1304 h 7305"/>
                <a:gd name="T74" fmla="*/ 7474 w 10024"/>
                <a:gd name="T75" fmla="*/ 1359 h 7305"/>
                <a:gd name="T76" fmla="*/ 7894 w 10024"/>
                <a:gd name="T77" fmla="*/ 1317 h 7305"/>
                <a:gd name="T78" fmla="*/ 6674 w 10024"/>
                <a:gd name="T79" fmla="*/ 4301 h 7305"/>
                <a:gd name="T80" fmla="*/ 6560 w 10024"/>
                <a:gd name="T81" fmla="*/ 4462 h 7305"/>
                <a:gd name="T82" fmla="*/ 8311 w 10024"/>
                <a:gd name="T83" fmla="*/ 5030 h 7305"/>
                <a:gd name="T84" fmla="*/ 10024 w 10024"/>
                <a:gd name="T85" fmla="*/ 4301 h 7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24" h="7305">
                  <a:moveTo>
                    <a:pt x="8357" y="4301"/>
                  </a:moveTo>
                  <a:lnTo>
                    <a:pt x="8357" y="4301"/>
                  </a:lnTo>
                  <a:lnTo>
                    <a:pt x="8357" y="1825"/>
                  </a:lnTo>
                  <a:lnTo>
                    <a:pt x="9622" y="4301"/>
                  </a:lnTo>
                  <a:lnTo>
                    <a:pt x="8357" y="4301"/>
                  </a:lnTo>
                  <a:close/>
                  <a:moveTo>
                    <a:pt x="8161" y="4301"/>
                  </a:moveTo>
                  <a:lnTo>
                    <a:pt x="8161" y="4301"/>
                  </a:lnTo>
                  <a:lnTo>
                    <a:pt x="6895" y="4301"/>
                  </a:lnTo>
                  <a:lnTo>
                    <a:pt x="8161" y="1824"/>
                  </a:lnTo>
                  <a:lnTo>
                    <a:pt x="8161" y="4301"/>
                  </a:lnTo>
                  <a:close/>
                  <a:moveTo>
                    <a:pt x="1932" y="5506"/>
                  </a:moveTo>
                  <a:lnTo>
                    <a:pt x="1932" y="5506"/>
                  </a:lnTo>
                  <a:lnTo>
                    <a:pt x="1932" y="3030"/>
                  </a:lnTo>
                  <a:lnTo>
                    <a:pt x="3197" y="5506"/>
                  </a:lnTo>
                  <a:lnTo>
                    <a:pt x="1932" y="5506"/>
                  </a:lnTo>
                  <a:close/>
                  <a:moveTo>
                    <a:pt x="1735" y="5506"/>
                  </a:moveTo>
                  <a:lnTo>
                    <a:pt x="1735" y="5506"/>
                  </a:lnTo>
                  <a:lnTo>
                    <a:pt x="470" y="5506"/>
                  </a:lnTo>
                  <a:lnTo>
                    <a:pt x="1735" y="3029"/>
                  </a:lnTo>
                  <a:lnTo>
                    <a:pt x="1735" y="5506"/>
                  </a:lnTo>
                  <a:close/>
                  <a:moveTo>
                    <a:pt x="9843" y="4301"/>
                  </a:moveTo>
                  <a:lnTo>
                    <a:pt x="9843" y="4301"/>
                  </a:lnTo>
                  <a:lnTo>
                    <a:pt x="8409" y="1495"/>
                  </a:lnTo>
                  <a:cubicBezTo>
                    <a:pt x="8601" y="1436"/>
                    <a:pt x="8742" y="1260"/>
                    <a:pt x="8742" y="1050"/>
                  </a:cubicBezTo>
                  <a:cubicBezTo>
                    <a:pt x="8742" y="792"/>
                    <a:pt x="8533" y="584"/>
                    <a:pt x="8275" y="584"/>
                  </a:cubicBezTo>
                  <a:cubicBezTo>
                    <a:pt x="8018" y="584"/>
                    <a:pt x="7809" y="792"/>
                    <a:pt x="7809" y="1050"/>
                  </a:cubicBezTo>
                  <a:cubicBezTo>
                    <a:pt x="7809" y="1078"/>
                    <a:pt x="7813" y="1105"/>
                    <a:pt x="7818" y="1132"/>
                  </a:cubicBezTo>
                  <a:cubicBezTo>
                    <a:pt x="7705" y="1154"/>
                    <a:pt x="7590" y="1163"/>
                    <a:pt x="7474" y="1163"/>
                  </a:cubicBezTo>
                  <a:cubicBezTo>
                    <a:pt x="7014" y="1165"/>
                    <a:pt x="6526" y="1019"/>
                    <a:pt x="6019" y="1018"/>
                  </a:cubicBezTo>
                  <a:cubicBezTo>
                    <a:pt x="5836" y="1018"/>
                    <a:pt x="5649" y="1042"/>
                    <a:pt x="5462" y="1099"/>
                  </a:cubicBezTo>
                  <a:lnTo>
                    <a:pt x="5462" y="533"/>
                  </a:lnTo>
                  <a:lnTo>
                    <a:pt x="5384" y="533"/>
                  </a:lnTo>
                  <a:cubicBezTo>
                    <a:pt x="5401" y="491"/>
                    <a:pt x="5412" y="440"/>
                    <a:pt x="5412" y="380"/>
                  </a:cubicBezTo>
                  <a:cubicBezTo>
                    <a:pt x="5403" y="195"/>
                    <a:pt x="5268" y="110"/>
                    <a:pt x="5178" y="69"/>
                  </a:cubicBezTo>
                  <a:lnTo>
                    <a:pt x="5178" y="0"/>
                  </a:lnTo>
                  <a:lnTo>
                    <a:pt x="5071" y="30"/>
                  </a:lnTo>
                  <a:lnTo>
                    <a:pt x="4964" y="2"/>
                  </a:lnTo>
                  <a:lnTo>
                    <a:pt x="4964" y="69"/>
                  </a:lnTo>
                  <a:cubicBezTo>
                    <a:pt x="4875" y="110"/>
                    <a:pt x="4740" y="196"/>
                    <a:pt x="4730" y="380"/>
                  </a:cubicBezTo>
                  <a:cubicBezTo>
                    <a:pt x="4730" y="440"/>
                    <a:pt x="4741" y="491"/>
                    <a:pt x="4758" y="533"/>
                  </a:cubicBezTo>
                  <a:lnTo>
                    <a:pt x="4680" y="533"/>
                  </a:lnTo>
                  <a:lnTo>
                    <a:pt x="4680" y="1241"/>
                  </a:lnTo>
                  <a:cubicBezTo>
                    <a:pt x="3738" y="1371"/>
                    <a:pt x="3146" y="2208"/>
                    <a:pt x="2315" y="2239"/>
                  </a:cubicBezTo>
                  <a:cubicBezTo>
                    <a:pt x="2307" y="1989"/>
                    <a:pt x="2102" y="1788"/>
                    <a:pt x="1850" y="1788"/>
                  </a:cubicBezTo>
                  <a:cubicBezTo>
                    <a:pt x="1592" y="1788"/>
                    <a:pt x="1383" y="1997"/>
                    <a:pt x="1383" y="2254"/>
                  </a:cubicBezTo>
                  <a:cubicBezTo>
                    <a:pt x="1383" y="2455"/>
                    <a:pt x="1510" y="2624"/>
                    <a:pt x="1687" y="2691"/>
                  </a:cubicBezTo>
                  <a:lnTo>
                    <a:pt x="249" y="5506"/>
                  </a:lnTo>
                  <a:lnTo>
                    <a:pt x="0" y="5506"/>
                  </a:lnTo>
                  <a:lnTo>
                    <a:pt x="135" y="5668"/>
                  </a:lnTo>
                  <a:cubicBezTo>
                    <a:pt x="148" y="5685"/>
                    <a:pt x="627" y="6236"/>
                    <a:pt x="1877" y="6235"/>
                  </a:cubicBezTo>
                  <a:lnTo>
                    <a:pt x="1886" y="6235"/>
                  </a:lnTo>
                  <a:cubicBezTo>
                    <a:pt x="3127" y="6235"/>
                    <a:pt x="3495" y="5680"/>
                    <a:pt x="3507" y="5655"/>
                  </a:cubicBezTo>
                  <a:lnTo>
                    <a:pt x="3599" y="5506"/>
                  </a:lnTo>
                  <a:lnTo>
                    <a:pt x="3417" y="5506"/>
                  </a:lnTo>
                  <a:lnTo>
                    <a:pt x="1984" y="2700"/>
                  </a:lnTo>
                  <a:cubicBezTo>
                    <a:pt x="2117" y="2659"/>
                    <a:pt x="2226" y="2563"/>
                    <a:pt x="2280" y="2437"/>
                  </a:cubicBezTo>
                  <a:cubicBezTo>
                    <a:pt x="3250" y="2401"/>
                    <a:pt x="3847" y="1554"/>
                    <a:pt x="4680" y="1434"/>
                  </a:cubicBezTo>
                  <a:lnTo>
                    <a:pt x="4680" y="2437"/>
                  </a:lnTo>
                  <a:lnTo>
                    <a:pt x="4814" y="2437"/>
                  </a:lnTo>
                  <a:lnTo>
                    <a:pt x="4814" y="5067"/>
                  </a:lnTo>
                  <a:lnTo>
                    <a:pt x="4661" y="5067"/>
                  </a:lnTo>
                  <a:lnTo>
                    <a:pt x="4681" y="5183"/>
                  </a:lnTo>
                  <a:cubicBezTo>
                    <a:pt x="4681" y="5183"/>
                    <a:pt x="4695" y="5260"/>
                    <a:pt x="4695" y="5389"/>
                  </a:cubicBezTo>
                  <a:cubicBezTo>
                    <a:pt x="4680" y="5893"/>
                    <a:pt x="4516" y="7096"/>
                    <a:pt x="2302" y="7109"/>
                  </a:cubicBezTo>
                  <a:lnTo>
                    <a:pt x="2302" y="7305"/>
                  </a:lnTo>
                  <a:lnTo>
                    <a:pt x="7840" y="7305"/>
                  </a:lnTo>
                  <a:lnTo>
                    <a:pt x="7840" y="7109"/>
                  </a:lnTo>
                  <a:cubicBezTo>
                    <a:pt x="5625" y="7096"/>
                    <a:pt x="5462" y="5892"/>
                    <a:pt x="5446" y="5389"/>
                  </a:cubicBezTo>
                  <a:cubicBezTo>
                    <a:pt x="5446" y="5260"/>
                    <a:pt x="5461" y="5184"/>
                    <a:pt x="5461" y="5184"/>
                  </a:cubicBezTo>
                  <a:lnTo>
                    <a:pt x="5482" y="5067"/>
                  </a:lnTo>
                  <a:lnTo>
                    <a:pt x="5329" y="5067"/>
                  </a:lnTo>
                  <a:lnTo>
                    <a:pt x="5329" y="2437"/>
                  </a:lnTo>
                  <a:lnTo>
                    <a:pt x="5462" y="2437"/>
                  </a:lnTo>
                  <a:lnTo>
                    <a:pt x="5462" y="1304"/>
                  </a:lnTo>
                  <a:cubicBezTo>
                    <a:pt x="5646" y="1240"/>
                    <a:pt x="5830" y="1214"/>
                    <a:pt x="6019" y="1214"/>
                  </a:cubicBezTo>
                  <a:cubicBezTo>
                    <a:pt x="6487" y="1213"/>
                    <a:pt x="6975" y="1359"/>
                    <a:pt x="7474" y="1359"/>
                  </a:cubicBezTo>
                  <a:lnTo>
                    <a:pt x="7477" y="1359"/>
                  </a:lnTo>
                  <a:cubicBezTo>
                    <a:pt x="7615" y="1359"/>
                    <a:pt x="7754" y="1347"/>
                    <a:pt x="7894" y="1317"/>
                  </a:cubicBezTo>
                  <a:cubicBezTo>
                    <a:pt x="7947" y="1393"/>
                    <a:pt x="8024" y="1450"/>
                    <a:pt x="8114" y="1484"/>
                  </a:cubicBezTo>
                  <a:lnTo>
                    <a:pt x="6674" y="4301"/>
                  </a:lnTo>
                  <a:lnTo>
                    <a:pt x="6425" y="4301"/>
                  </a:lnTo>
                  <a:lnTo>
                    <a:pt x="6560" y="4462"/>
                  </a:lnTo>
                  <a:cubicBezTo>
                    <a:pt x="6573" y="4479"/>
                    <a:pt x="7053" y="5031"/>
                    <a:pt x="8303" y="5030"/>
                  </a:cubicBezTo>
                  <a:lnTo>
                    <a:pt x="8311" y="5030"/>
                  </a:lnTo>
                  <a:cubicBezTo>
                    <a:pt x="9553" y="5030"/>
                    <a:pt x="9920" y="4476"/>
                    <a:pt x="9932" y="4451"/>
                  </a:cubicBezTo>
                  <a:lnTo>
                    <a:pt x="10024" y="4301"/>
                  </a:lnTo>
                  <a:lnTo>
                    <a:pt x="9843" y="4301"/>
                  </a:lnTo>
                  <a:close/>
                </a:path>
              </a:pathLst>
            </a:custGeom>
            <a:solidFill>
              <a:srgbClr val="A0231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s-ES_tradnl" sz="20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Estándares globales de seguros ya invocan proporcionalidad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Muy importante en términos de</a:t>
            </a: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Reglas</a:t>
            </a: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Procesos de supervisión</a:t>
            </a: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Practicas de supervisión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Considerar `riesgos’ en términos de ‘</a:t>
            </a: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naturaleza</a:t>
            </a: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escala </a:t>
            </a: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y </a:t>
            </a: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complejidad</a:t>
            </a: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’.</a:t>
            </a:r>
            <a:endParaRPr lang="es-ES_tradnl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3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25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1031557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600" kern="0" dirty="0" smtClean="0">
                <a:solidFill>
                  <a:srgbClr val="A0231E"/>
                </a:solidFill>
              </a:rPr>
              <a:t>3.  </a:t>
            </a:r>
            <a:r>
              <a:rPr lang="en-US" sz="2600" kern="0" dirty="0">
                <a:solidFill>
                  <a:srgbClr val="A0231E"/>
                </a:solidFill>
              </a:rPr>
              <a:t>Proportionality in practice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4071" y="20618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6934200" y="5148168"/>
            <a:ext cx="1676400" cy="1220974"/>
            <a:chOff x="2585" y="1675"/>
            <a:chExt cx="773" cy="563"/>
          </a:xfrm>
        </p:grpSpPr>
        <p:sp>
          <p:nvSpPr>
            <p:cNvPr id="1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585" y="1675"/>
              <a:ext cx="77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585" y="1675"/>
              <a:ext cx="774" cy="564"/>
            </a:xfrm>
            <a:custGeom>
              <a:avLst/>
              <a:gdLst>
                <a:gd name="T0" fmla="*/ 8357 w 10024"/>
                <a:gd name="T1" fmla="*/ 4301 h 7305"/>
                <a:gd name="T2" fmla="*/ 9622 w 10024"/>
                <a:gd name="T3" fmla="*/ 4301 h 7305"/>
                <a:gd name="T4" fmla="*/ 8161 w 10024"/>
                <a:gd name="T5" fmla="*/ 4301 h 7305"/>
                <a:gd name="T6" fmla="*/ 6895 w 10024"/>
                <a:gd name="T7" fmla="*/ 4301 h 7305"/>
                <a:gd name="T8" fmla="*/ 8161 w 10024"/>
                <a:gd name="T9" fmla="*/ 4301 h 7305"/>
                <a:gd name="T10" fmla="*/ 1932 w 10024"/>
                <a:gd name="T11" fmla="*/ 5506 h 7305"/>
                <a:gd name="T12" fmla="*/ 3197 w 10024"/>
                <a:gd name="T13" fmla="*/ 5506 h 7305"/>
                <a:gd name="T14" fmla="*/ 1735 w 10024"/>
                <a:gd name="T15" fmla="*/ 5506 h 7305"/>
                <a:gd name="T16" fmla="*/ 470 w 10024"/>
                <a:gd name="T17" fmla="*/ 5506 h 7305"/>
                <a:gd name="T18" fmla="*/ 1735 w 10024"/>
                <a:gd name="T19" fmla="*/ 5506 h 7305"/>
                <a:gd name="T20" fmla="*/ 9843 w 10024"/>
                <a:gd name="T21" fmla="*/ 4301 h 7305"/>
                <a:gd name="T22" fmla="*/ 8742 w 10024"/>
                <a:gd name="T23" fmla="*/ 1050 h 7305"/>
                <a:gd name="T24" fmla="*/ 7809 w 10024"/>
                <a:gd name="T25" fmla="*/ 1050 h 7305"/>
                <a:gd name="T26" fmla="*/ 7474 w 10024"/>
                <a:gd name="T27" fmla="*/ 1163 h 7305"/>
                <a:gd name="T28" fmla="*/ 5462 w 10024"/>
                <a:gd name="T29" fmla="*/ 1099 h 7305"/>
                <a:gd name="T30" fmla="*/ 5384 w 10024"/>
                <a:gd name="T31" fmla="*/ 533 h 7305"/>
                <a:gd name="T32" fmla="*/ 5178 w 10024"/>
                <a:gd name="T33" fmla="*/ 69 h 7305"/>
                <a:gd name="T34" fmla="*/ 5071 w 10024"/>
                <a:gd name="T35" fmla="*/ 30 h 7305"/>
                <a:gd name="T36" fmla="*/ 4964 w 10024"/>
                <a:gd name="T37" fmla="*/ 69 h 7305"/>
                <a:gd name="T38" fmla="*/ 4758 w 10024"/>
                <a:gd name="T39" fmla="*/ 533 h 7305"/>
                <a:gd name="T40" fmla="*/ 4680 w 10024"/>
                <a:gd name="T41" fmla="*/ 1241 h 7305"/>
                <a:gd name="T42" fmla="*/ 1850 w 10024"/>
                <a:gd name="T43" fmla="*/ 1788 h 7305"/>
                <a:gd name="T44" fmla="*/ 1687 w 10024"/>
                <a:gd name="T45" fmla="*/ 2691 h 7305"/>
                <a:gd name="T46" fmla="*/ 0 w 10024"/>
                <a:gd name="T47" fmla="*/ 5506 h 7305"/>
                <a:gd name="T48" fmla="*/ 1877 w 10024"/>
                <a:gd name="T49" fmla="*/ 6235 h 7305"/>
                <a:gd name="T50" fmla="*/ 3507 w 10024"/>
                <a:gd name="T51" fmla="*/ 5655 h 7305"/>
                <a:gd name="T52" fmla="*/ 3417 w 10024"/>
                <a:gd name="T53" fmla="*/ 5506 h 7305"/>
                <a:gd name="T54" fmla="*/ 2280 w 10024"/>
                <a:gd name="T55" fmla="*/ 2437 h 7305"/>
                <a:gd name="T56" fmla="*/ 4680 w 10024"/>
                <a:gd name="T57" fmla="*/ 2437 h 7305"/>
                <a:gd name="T58" fmla="*/ 4814 w 10024"/>
                <a:gd name="T59" fmla="*/ 5067 h 7305"/>
                <a:gd name="T60" fmla="*/ 4681 w 10024"/>
                <a:gd name="T61" fmla="*/ 5183 h 7305"/>
                <a:gd name="T62" fmla="*/ 2302 w 10024"/>
                <a:gd name="T63" fmla="*/ 7109 h 7305"/>
                <a:gd name="T64" fmla="*/ 7840 w 10024"/>
                <a:gd name="T65" fmla="*/ 7305 h 7305"/>
                <a:gd name="T66" fmla="*/ 5446 w 10024"/>
                <a:gd name="T67" fmla="*/ 5389 h 7305"/>
                <a:gd name="T68" fmla="*/ 5482 w 10024"/>
                <a:gd name="T69" fmla="*/ 5067 h 7305"/>
                <a:gd name="T70" fmla="*/ 5329 w 10024"/>
                <a:gd name="T71" fmla="*/ 2437 h 7305"/>
                <a:gd name="T72" fmla="*/ 5462 w 10024"/>
                <a:gd name="T73" fmla="*/ 1304 h 7305"/>
                <a:gd name="T74" fmla="*/ 7474 w 10024"/>
                <a:gd name="T75" fmla="*/ 1359 h 7305"/>
                <a:gd name="T76" fmla="*/ 7894 w 10024"/>
                <a:gd name="T77" fmla="*/ 1317 h 7305"/>
                <a:gd name="T78" fmla="*/ 6674 w 10024"/>
                <a:gd name="T79" fmla="*/ 4301 h 7305"/>
                <a:gd name="T80" fmla="*/ 6560 w 10024"/>
                <a:gd name="T81" fmla="*/ 4462 h 7305"/>
                <a:gd name="T82" fmla="*/ 8311 w 10024"/>
                <a:gd name="T83" fmla="*/ 5030 h 7305"/>
                <a:gd name="T84" fmla="*/ 10024 w 10024"/>
                <a:gd name="T85" fmla="*/ 4301 h 7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24" h="7305">
                  <a:moveTo>
                    <a:pt x="8357" y="4301"/>
                  </a:moveTo>
                  <a:lnTo>
                    <a:pt x="8357" y="4301"/>
                  </a:lnTo>
                  <a:lnTo>
                    <a:pt x="8357" y="1825"/>
                  </a:lnTo>
                  <a:lnTo>
                    <a:pt x="9622" y="4301"/>
                  </a:lnTo>
                  <a:lnTo>
                    <a:pt x="8357" y="4301"/>
                  </a:lnTo>
                  <a:close/>
                  <a:moveTo>
                    <a:pt x="8161" y="4301"/>
                  </a:moveTo>
                  <a:lnTo>
                    <a:pt x="8161" y="4301"/>
                  </a:lnTo>
                  <a:lnTo>
                    <a:pt x="6895" y="4301"/>
                  </a:lnTo>
                  <a:lnTo>
                    <a:pt x="8161" y="1824"/>
                  </a:lnTo>
                  <a:lnTo>
                    <a:pt x="8161" y="4301"/>
                  </a:lnTo>
                  <a:close/>
                  <a:moveTo>
                    <a:pt x="1932" y="5506"/>
                  </a:moveTo>
                  <a:lnTo>
                    <a:pt x="1932" y="5506"/>
                  </a:lnTo>
                  <a:lnTo>
                    <a:pt x="1932" y="3030"/>
                  </a:lnTo>
                  <a:lnTo>
                    <a:pt x="3197" y="5506"/>
                  </a:lnTo>
                  <a:lnTo>
                    <a:pt x="1932" y="5506"/>
                  </a:lnTo>
                  <a:close/>
                  <a:moveTo>
                    <a:pt x="1735" y="5506"/>
                  </a:moveTo>
                  <a:lnTo>
                    <a:pt x="1735" y="5506"/>
                  </a:lnTo>
                  <a:lnTo>
                    <a:pt x="470" y="5506"/>
                  </a:lnTo>
                  <a:lnTo>
                    <a:pt x="1735" y="3029"/>
                  </a:lnTo>
                  <a:lnTo>
                    <a:pt x="1735" y="5506"/>
                  </a:lnTo>
                  <a:close/>
                  <a:moveTo>
                    <a:pt x="9843" y="4301"/>
                  </a:moveTo>
                  <a:lnTo>
                    <a:pt x="9843" y="4301"/>
                  </a:lnTo>
                  <a:lnTo>
                    <a:pt x="8409" y="1495"/>
                  </a:lnTo>
                  <a:cubicBezTo>
                    <a:pt x="8601" y="1436"/>
                    <a:pt x="8742" y="1260"/>
                    <a:pt x="8742" y="1050"/>
                  </a:cubicBezTo>
                  <a:cubicBezTo>
                    <a:pt x="8742" y="792"/>
                    <a:pt x="8533" y="584"/>
                    <a:pt x="8275" y="584"/>
                  </a:cubicBezTo>
                  <a:cubicBezTo>
                    <a:pt x="8018" y="584"/>
                    <a:pt x="7809" y="792"/>
                    <a:pt x="7809" y="1050"/>
                  </a:cubicBezTo>
                  <a:cubicBezTo>
                    <a:pt x="7809" y="1078"/>
                    <a:pt x="7813" y="1105"/>
                    <a:pt x="7818" y="1132"/>
                  </a:cubicBezTo>
                  <a:cubicBezTo>
                    <a:pt x="7705" y="1154"/>
                    <a:pt x="7590" y="1163"/>
                    <a:pt x="7474" y="1163"/>
                  </a:cubicBezTo>
                  <a:cubicBezTo>
                    <a:pt x="7014" y="1165"/>
                    <a:pt x="6526" y="1019"/>
                    <a:pt x="6019" y="1018"/>
                  </a:cubicBezTo>
                  <a:cubicBezTo>
                    <a:pt x="5836" y="1018"/>
                    <a:pt x="5649" y="1042"/>
                    <a:pt x="5462" y="1099"/>
                  </a:cubicBezTo>
                  <a:lnTo>
                    <a:pt x="5462" y="533"/>
                  </a:lnTo>
                  <a:lnTo>
                    <a:pt x="5384" y="533"/>
                  </a:lnTo>
                  <a:cubicBezTo>
                    <a:pt x="5401" y="491"/>
                    <a:pt x="5412" y="440"/>
                    <a:pt x="5412" y="380"/>
                  </a:cubicBezTo>
                  <a:cubicBezTo>
                    <a:pt x="5403" y="195"/>
                    <a:pt x="5268" y="110"/>
                    <a:pt x="5178" y="69"/>
                  </a:cubicBezTo>
                  <a:lnTo>
                    <a:pt x="5178" y="0"/>
                  </a:lnTo>
                  <a:lnTo>
                    <a:pt x="5071" y="30"/>
                  </a:lnTo>
                  <a:lnTo>
                    <a:pt x="4964" y="2"/>
                  </a:lnTo>
                  <a:lnTo>
                    <a:pt x="4964" y="69"/>
                  </a:lnTo>
                  <a:cubicBezTo>
                    <a:pt x="4875" y="110"/>
                    <a:pt x="4740" y="196"/>
                    <a:pt x="4730" y="380"/>
                  </a:cubicBezTo>
                  <a:cubicBezTo>
                    <a:pt x="4730" y="440"/>
                    <a:pt x="4741" y="491"/>
                    <a:pt x="4758" y="533"/>
                  </a:cubicBezTo>
                  <a:lnTo>
                    <a:pt x="4680" y="533"/>
                  </a:lnTo>
                  <a:lnTo>
                    <a:pt x="4680" y="1241"/>
                  </a:lnTo>
                  <a:cubicBezTo>
                    <a:pt x="3738" y="1371"/>
                    <a:pt x="3146" y="2208"/>
                    <a:pt x="2315" y="2239"/>
                  </a:cubicBezTo>
                  <a:cubicBezTo>
                    <a:pt x="2307" y="1989"/>
                    <a:pt x="2102" y="1788"/>
                    <a:pt x="1850" y="1788"/>
                  </a:cubicBezTo>
                  <a:cubicBezTo>
                    <a:pt x="1592" y="1788"/>
                    <a:pt x="1383" y="1997"/>
                    <a:pt x="1383" y="2254"/>
                  </a:cubicBezTo>
                  <a:cubicBezTo>
                    <a:pt x="1383" y="2455"/>
                    <a:pt x="1510" y="2624"/>
                    <a:pt x="1687" y="2691"/>
                  </a:cubicBezTo>
                  <a:lnTo>
                    <a:pt x="249" y="5506"/>
                  </a:lnTo>
                  <a:lnTo>
                    <a:pt x="0" y="5506"/>
                  </a:lnTo>
                  <a:lnTo>
                    <a:pt x="135" y="5668"/>
                  </a:lnTo>
                  <a:cubicBezTo>
                    <a:pt x="148" y="5685"/>
                    <a:pt x="627" y="6236"/>
                    <a:pt x="1877" y="6235"/>
                  </a:cubicBezTo>
                  <a:lnTo>
                    <a:pt x="1886" y="6235"/>
                  </a:lnTo>
                  <a:cubicBezTo>
                    <a:pt x="3127" y="6235"/>
                    <a:pt x="3495" y="5680"/>
                    <a:pt x="3507" y="5655"/>
                  </a:cubicBezTo>
                  <a:lnTo>
                    <a:pt x="3599" y="5506"/>
                  </a:lnTo>
                  <a:lnTo>
                    <a:pt x="3417" y="5506"/>
                  </a:lnTo>
                  <a:lnTo>
                    <a:pt x="1984" y="2700"/>
                  </a:lnTo>
                  <a:cubicBezTo>
                    <a:pt x="2117" y="2659"/>
                    <a:pt x="2226" y="2563"/>
                    <a:pt x="2280" y="2437"/>
                  </a:cubicBezTo>
                  <a:cubicBezTo>
                    <a:pt x="3250" y="2401"/>
                    <a:pt x="3847" y="1554"/>
                    <a:pt x="4680" y="1434"/>
                  </a:cubicBezTo>
                  <a:lnTo>
                    <a:pt x="4680" y="2437"/>
                  </a:lnTo>
                  <a:lnTo>
                    <a:pt x="4814" y="2437"/>
                  </a:lnTo>
                  <a:lnTo>
                    <a:pt x="4814" y="5067"/>
                  </a:lnTo>
                  <a:lnTo>
                    <a:pt x="4661" y="5067"/>
                  </a:lnTo>
                  <a:lnTo>
                    <a:pt x="4681" y="5183"/>
                  </a:lnTo>
                  <a:cubicBezTo>
                    <a:pt x="4681" y="5183"/>
                    <a:pt x="4695" y="5260"/>
                    <a:pt x="4695" y="5389"/>
                  </a:cubicBezTo>
                  <a:cubicBezTo>
                    <a:pt x="4680" y="5893"/>
                    <a:pt x="4516" y="7096"/>
                    <a:pt x="2302" y="7109"/>
                  </a:cubicBezTo>
                  <a:lnTo>
                    <a:pt x="2302" y="7305"/>
                  </a:lnTo>
                  <a:lnTo>
                    <a:pt x="7840" y="7305"/>
                  </a:lnTo>
                  <a:lnTo>
                    <a:pt x="7840" y="7109"/>
                  </a:lnTo>
                  <a:cubicBezTo>
                    <a:pt x="5625" y="7096"/>
                    <a:pt x="5462" y="5892"/>
                    <a:pt x="5446" y="5389"/>
                  </a:cubicBezTo>
                  <a:cubicBezTo>
                    <a:pt x="5446" y="5260"/>
                    <a:pt x="5461" y="5184"/>
                    <a:pt x="5461" y="5184"/>
                  </a:cubicBezTo>
                  <a:lnTo>
                    <a:pt x="5482" y="5067"/>
                  </a:lnTo>
                  <a:lnTo>
                    <a:pt x="5329" y="5067"/>
                  </a:lnTo>
                  <a:lnTo>
                    <a:pt x="5329" y="2437"/>
                  </a:lnTo>
                  <a:lnTo>
                    <a:pt x="5462" y="2437"/>
                  </a:lnTo>
                  <a:lnTo>
                    <a:pt x="5462" y="1304"/>
                  </a:lnTo>
                  <a:cubicBezTo>
                    <a:pt x="5646" y="1240"/>
                    <a:pt x="5830" y="1214"/>
                    <a:pt x="6019" y="1214"/>
                  </a:cubicBezTo>
                  <a:cubicBezTo>
                    <a:pt x="6487" y="1213"/>
                    <a:pt x="6975" y="1359"/>
                    <a:pt x="7474" y="1359"/>
                  </a:cubicBezTo>
                  <a:lnTo>
                    <a:pt x="7477" y="1359"/>
                  </a:lnTo>
                  <a:cubicBezTo>
                    <a:pt x="7615" y="1359"/>
                    <a:pt x="7754" y="1347"/>
                    <a:pt x="7894" y="1317"/>
                  </a:cubicBezTo>
                  <a:cubicBezTo>
                    <a:pt x="7947" y="1393"/>
                    <a:pt x="8024" y="1450"/>
                    <a:pt x="8114" y="1484"/>
                  </a:cubicBezTo>
                  <a:lnTo>
                    <a:pt x="6674" y="4301"/>
                  </a:lnTo>
                  <a:lnTo>
                    <a:pt x="6425" y="4301"/>
                  </a:lnTo>
                  <a:lnTo>
                    <a:pt x="6560" y="4462"/>
                  </a:lnTo>
                  <a:cubicBezTo>
                    <a:pt x="6573" y="4479"/>
                    <a:pt x="7053" y="5031"/>
                    <a:pt x="8303" y="5030"/>
                  </a:cubicBezTo>
                  <a:lnTo>
                    <a:pt x="8311" y="5030"/>
                  </a:lnTo>
                  <a:cubicBezTo>
                    <a:pt x="9553" y="5030"/>
                    <a:pt x="9920" y="4476"/>
                    <a:pt x="9932" y="4451"/>
                  </a:cubicBezTo>
                  <a:lnTo>
                    <a:pt x="10024" y="4301"/>
                  </a:lnTo>
                  <a:lnTo>
                    <a:pt x="9843" y="4301"/>
                  </a:lnTo>
                  <a:close/>
                </a:path>
              </a:pathLst>
            </a:custGeom>
            <a:solidFill>
              <a:srgbClr val="A0231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Global insurance standards 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already invoke 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proportionality.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Very important in terms of  </a:t>
            </a:r>
            <a:endParaRPr lang="en-US" sz="2000" dirty="0" smtClean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Rules</a:t>
            </a: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Supervisory processes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704850" lvl="2" indent="-5143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romanLcPeriod"/>
              <a:defRPr/>
            </a:pP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Supervisory 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practices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Consider ‘risks’ in terms of ‘</a:t>
            </a: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nature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scale</a:t>
            </a: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 and </a:t>
            </a: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complexity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’.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26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02860" y="698746"/>
            <a:ext cx="6649872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es-ES_tradnl" sz="2600" kern="0" dirty="0" smtClean="0">
                <a:solidFill>
                  <a:srgbClr val="A0231E"/>
                </a:solidFill>
              </a:rPr>
              <a:t>4. </a:t>
            </a:r>
            <a:r>
              <a:rPr lang="es-ES_tradnl" sz="2800" dirty="0" smtClean="0">
                <a:solidFill>
                  <a:srgbClr val="C00000"/>
                </a:solidFill>
              </a:rPr>
              <a:t>Definiciones requieren atención/cuidado </a:t>
            </a:r>
            <a:endParaRPr lang="es-ES_tradnl" sz="2800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Tener una definición: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Una definición conceptual es buena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De todos modos es bueno implementar alguna guía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Una definición cuantitativa puede tener pros y contras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Difícil de evitar una vez una distinción ha sido implementada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Puede surgir de necesidades de supervisores o de otros lados por ejemplo de los impuestos u otros esfuerzos regulatorios</a:t>
            </a:r>
            <a:endParaRPr lang="es-ES_tradnl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7108825" y="5124434"/>
            <a:ext cx="1421093" cy="1239359"/>
          </a:xfrm>
          <a:custGeom>
            <a:avLst/>
            <a:gdLst>
              <a:gd name="T0" fmla="*/ 382 w 13883"/>
              <a:gd name="T1" fmla="*/ 11068 h 11068"/>
              <a:gd name="T2" fmla="*/ 382 w 13883"/>
              <a:gd name="T3" fmla="*/ 11068 h 11068"/>
              <a:gd name="T4" fmla="*/ 168 w 13883"/>
              <a:gd name="T5" fmla="*/ 10645 h 11068"/>
              <a:gd name="T6" fmla="*/ 6632 w 13883"/>
              <a:gd name="T7" fmla="*/ 232 h 11068"/>
              <a:gd name="T8" fmla="*/ 7249 w 13883"/>
              <a:gd name="T9" fmla="*/ 232 h 11068"/>
              <a:gd name="T10" fmla="*/ 13713 w 13883"/>
              <a:gd name="T11" fmla="*/ 10645 h 11068"/>
              <a:gd name="T12" fmla="*/ 13499 w 13883"/>
              <a:gd name="T13" fmla="*/ 11068 h 11068"/>
              <a:gd name="T14" fmla="*/ 382 w 13883"/>
              <a:gd name="T15" fmla="*/ 11068 h 1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83" h="11068">
                <a:moveTo>
                  <a:pt x="382" y="11068"/>
                </a:moveTo>
                <a:lnTo>
                  <a:pt x="382" y="11068"/>
                </a:lnTo>
                <a:cubicBezTo>
                  <a:pt x="95" y="11068"/>
                  <a:pt x="0" y="10878"/>
                  <a:pt x="168" y="10645"/>
                </a:cubicBezTo>
                <a:lnTo>
                  <a:pt x="6632" y="232"/>
                </a:lnTo>
                <a:cubicBezTo>
                  <a:pt x="6802" y="0"/>
                  <a:pt x="7080" y="0"/>
                  <a:pt x="7249" y="232"/>
                </a:cubicBezTo>
                <a:lnTo>
                  <a:pt x="13713" y="10645"/>
                </a:lnTo>
                <a:cubicBezTo>
                  <a:pt x="13883" y="10878"/>
                  <a:pt x="13787" y="11068"/>
                  <a:pt x="13499" y="11068"/>
                </a:cubicBezTo>
                <a:lnTo>
                  <a:pt x="382" y="11068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7744867" y="5400233"/>
            <a:ext cx="149008" cy="849123"/>
          </a:xfrm>
          <a:custGeom>
            <a:avLst/>
            <a:gdLst>
              <a:gd name="T0" fmla="*/ 125 w 1445"/>
              <a:gd name="T1" fmla="*/ 522 h 6342"/>
              <a:gd name="T2" fmla="*/ 125 w 1445"/>
              <a:gd name="T3" fmla="*/ 522 h 6342"/>
              <a:gd name="T4" fmla="*/ 648 w 1445"/>
              <a:gd name="T5" fmla="*/ 0 h 6342"/>
              <a:gd name="T6" fmla="*/ 798 w 1445"/>
              <a:gd name="T7" fmla="*/ 0 h 6342"/>
              <a:gd name="T8" fmla="*/ 1320 w 1445"/>
              <a:gd name="T9" fmla="*/ 522 h 6342"/>
              <a:gd name="T10" fmla="*/ 1320 w 1445"/>
              <a:gd name="T11" fmla="*/ 2412 h 6342"/>
              <a:gd name="T12" fmla="*/ 1237 w 1445"/>
              <a:gd name="T13" fmla="*/ 3451 h 6342"/>
              <a:gd name="T14" fmla="*/ 1170 w 1445"/>
              <a:gd name="T15" fmla="*/ 3873 h 6342"/>
              <a:gd name="T16" fmla="*/ 723 w 1445"/>
              <a:gd name="T17" fmla="*/ 4388 h 6342"/>
              <a:gd name="T18" fmla="*/ 274 w 1445"/>
              <a:gd name="T19" fmla="*/ 3873 h 6342"/>
              <a:gd name="T20" fmla="*/ 207 w 1445"/>
              <a:gd name="T21" fmla="*/ 3451 h 6342"/>
              <a:gd name="T22" fmla="*/ 125 w 1445"/>
              <a:gd name="T23" fmla="*/ 2412 h 6342"/>
              <a:gd name="T24" fmla="*/ 125 w 1445"/>
              <a:gd name="T25" fmla="*/ 522 h 6342"/>
              <a:gd name="T26" fmla="*/ 0 w 1445"/>
              <a:gd name="T27" fmla="*/ 5656 h 6342"/>
              <a:gd name="T28" fmla="*/ 0 w 1445"/>
              <a:gd name="T29" fmla="*/ 5656 h 6342"/>
              <a:gd name="T30" fmla="*/ 196 w 1445"/>
              <a:gd name="T31" fmla="*/ 5160 h 6342"/>
              <a:gd name="T32" fmla="*/ 713 w 1445"/>
              <a:gd name="T33" fmla="*/ 4978 h 6342"/>
              <a:gd name="T34" fmla="*/ 1248 w 1445"/>
              <a:gd name="T35" fmla="*/ 5160 h 6342"/>
              <a:gd name="T36" fmla="*/ 1445 w 1445"/>
              <a:gd name="T37" fmla="*/ 5656 h 6342"/>
              <a:gd name="T38" fmla="*/ 1248 w 1445"/>
              <a:gd name="T39" fmla="*/ 6156 h 6342"/>
              <a:gd name="T40" fmla="*/ 713 w 1445"/>
              <a:gd name="T41" fmla="*/ 6342 h 6342"/>
              <a:gd name="T42" fmla="*/ 196 w 1445"/>
              <a:gd name="T43" fmla="*/ 6156 h 6342"/>
              <a:gd name="T44" fmla="*/ 0 w 1445"/>
              <a:gd name="T45" fmla="*/ 5656 h 6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5" h="6342">
                <a:moveTo>
                  <a:pt x="125" y="522"/>
                </a:moveTo>
                <a:lnTo>
                  <a:pt x="125" y="522"/>
                </a:lnTo>
                <a:cubicBezTo>
                  <a:pt x="125" y="235"/>
                  <a:pt x="360" y="0"/>
                  <a:pt x="648" y="0"/>
                </a:cubicBezTo>
                <a:lnTo>
                  <a:pt x="798" y="0"/>
                </a:lnTo>
                <a:cubicBezTo>
                  <a:pt x="1085" y="0"/>
                  <a:pt x="1320" y="235"/>
                  <a:pt x="1320" y="522"/>
                </a:cubicBezTo>
                <a:lnTo>
                  <a:pt x="1320" y="2412"/>
                </a:lnTo>
                <a:cubicBezTo>
                  <a:pt x="1320" y="2699"/>
                  <a:pt x="1282" y="3166"/>
                  <a:pt x="1237" y="3451"/>
                </a:cubicBezTo>
                <a:lnTo>
                  <a:pt x="1170" y="3873"/>
                </a:lnTo>
                <a:cubicBezTo>
                  <a:pt x="1124" y="4157"/>
                  <a:pt x="925" y="4388"/>
                  <a:pt x="723" y="4388"/>
                </a:cubicBezTo>
                <a:cubicBezTo>
                  <a:pt x="522" y="4388"/>
                  <a:pt x="320" y="4157"/>
                  <a:pt x="274" y="3873"/>
                </a:cubicBezTo>
                <a:lnTo>
                  <a:pt x="207" y="3451"/>
                </a:lnTo>
                <a:cubicBezTo>
                  <a:pt x="162" y="3166"/>
                  <a:pt x="125" y="2699"/>
                  <a:pt x="125" y="2412"/>
                </a:cubicBezTo>
                <a:lnTo>
                  <a:pt x="125" y="522"/>
                </a:lnTo>
                <a:close/>
                <a:moveTo>
                  <a:pt x="0" y="5656"/>
                </a:moveTo>
                <a:lnTo>
                  <a:pt x="0" y="5656"/>
                </a:lnTo>
                <a:cubicBezTo>
                  <a:pt x="0" y="5448"/>
                  <a:pt x="65" y="5282"/>
                  <a:pt x="196" y="5160"/>
                </a:cubicBezTo>
                <a:cubicBezTo>
                  <a:pt x="326" y="5039"/>
                  <a:pt x="500" y="4978"/>
                  <a:pt x="713" y="4978"/>
                </a:cubicBezTo>
                <a:cubicBezTo>
                  <a:pt x="939" y="4978"/>
                  <a:pt x="1118" y="5039"/>
                  <a:pt x="1248" y="5160"/>
                </a:cubicBezTo>
                <a:cubicBezTo>
                  <a:pt x="1380" y="5282"/>
                  <a:pt x="1445" y="5448"/>
                  <a:pt x="1445" y="5656"/>
                </a:cubicBezTo>
                <a:cubicBezTo>
                  <a:pt x="1445" y="5863"/>
                  <a:pt x="1380" y="6030"/>
                  <a:pt x="1248" y="6156"/>
                </a:cubicBezTo>
                <a:cubicBezTo>
                  <a:pt x="1118" y="6280"/>
                  <a:pt x="939" y="6342"/>
                  <a:pt x="713" y="6342"/>
                </a:cubicBezTo>
                <a:cubicBezTo>
                  <a:pt x="500" y="6342"/>
                  <a:pt x="326" y="6280"/>
                  <a:pt x="196" y="6156"/>
                </a:cubicBezTo>
                <a:cubicBezTo>
                  <a:pt x="65" y="6030"/>
                  <a:pt x="0" y="5863"/>
                  <a:pt x="0" y="5656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27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1005263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600" kern="0" dirty="0" smtClean="0">
                <a:solidFill>
                  <a:srgbClr val="A0231E"/>
                </a:solidFill>
              </a:rPr>
              <a:t>4. </a:t>
            </a:r>
            <a:r>
              <a:rPr lang="en-US" sz="2600" kern="0" dirty="0">
                <a:solidFill>
                  <a:srgbClr val="A0231E"/>
                </a:solidFill>
              </a:rPr>
              <a:t>Definitions need care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n-US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Having a definition: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Conceptual is good</a:t>
            </a: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Necessary to implement some of the guidance anyway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Quantitative definition can have pros and 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cons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5334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Difficult to avoid once a distinction is to be 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implemented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May come from supervisory needs, or from elsewhere such as taxation or other regulatory 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efforts</a:t>
            </a: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7108825" y="5124434"/>
            <a:ext cx="1421093" cy="1239359"/>
          </a:xfrm>
          <a:custGeom>
            <a:avLst/>
            <a:gdLst>
              <a:gd name="T0" fmla="*/ 382 w 13883"/>
              <a:gd name="T1" fmla="*/ 11068 h 11068"/>
              <a:gd name="T2" fmla="*/ 382 w 13883"/>
              <a:gd name="T3" fmla="*/ 11068 h 11068"/>
              <a:gd name="T4" fmla="*/ 168 w 13883"/>
              <a:gd name="T5" fmla="*/ 10645 h 11068"/>
              <a:gd name="T6" fmla="*/ 6632 w 13883"/>
              <a:gd name="T7" fmla="*/ 232 h 11068"/>
              <a:gd name="T8" fmla="*/ 7249 w 13883"/>
              <a:gd name="T9" fmla="*/ 232 h 11068"/>
              <a:gd name="T10" fmla="*/ 13713 w 13883"/>
              <a:gd name="T11" fmla="*/ 10645 h 11068"/>
              <a:gd name="T12" fmla="*/ 13499 w 13883"/>
              <a:gd name="T13" fmla="*/ 11068 h 11068"/>
              <a:gd name="T14" fmla="*/ 382 w 13883"/>
              <a:gd name="T15" fmla="*/ 11068 h 1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83" h="11068">
                <a:moveTo>
                  <a:pt x="382" y="11068"/>
                </a:moveTo>
                <a:lnTo>
                  <a:pt x="382" y="11068"/>
                </a:lnTo>
                <a:cubicBezTo>
                  <a:pt x="95" y="11068"/>
                  <a:pt x="0" y="10878"/>
                  <a:pt x="168" y="10645"/>
                </a:cubicBezTo>
                <a:lnTo>
                  <a:pt x="6632" y="232"/>
                </a:lnTo>
                <a:cubicBezTo>
                  <a:pt x="6802" y="0"/>
                  <a:pt x="7080" y="0"/>
                  <a:pt x="7249" y="232"/>
                </a:cubicBezTo>
                <a:lnTo>
                  <a:pt x="13713" y="10645"/>
                </a:lnTo>
                <a:cubicBezTo>
                  <a:pt x="13883" y="10878"/>
                  <a:pt x="13787" y="11068"/>
                  <a:pt x="13499" y="11068"/>
                </a:cubicBezTo>
                <a:lnTo>
                  <a:pt x="382" y="11068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7744867" y="5400233"/>
            <a:ext cx="149008" cy="849123"/>
          </a:xfrm>
          <a:custGeom>
            <a:avLst/>
            <a:gdLst>
              <a:gd name="T0" fmla="*/ 125 w 1445"/>
              <a:gd name="T1" fmla="*/ 522 h 6342"/>
              <a:gd name="T2" fmla="*/ 125 w 1445"/>
              <a:gd name="T3" fmla="*/ 522 h 6342"/>
              <a:gd name="T4" fmla="*/ 648 w 1445"/>
              <a:gd name="T5" fmla="*/ 0 h 6342"/>
              <a:gd name="T6" fmla="*/ 798 w 1445"/>
              <a:gd name="T7" fmla="*/ 0 h 6342"/>
              <a:gd name="T8" fmla="*/ 1320 w 1445"/>
              <a:gd name="T9" fmla="*/ 522 h 6342"/>
              <a:gd name="T10" fmla="*/ 1320 w 1445"/>
              <a:gd name="T11" fmla="*/ 2412 h 6342"/>
              <a:gd name="T12" fmla="*/ 1237 w 1445"/>
              <a:gd name="T13" fmla="*/ 3451 h 6342"/>
              <a:gd name="T14" fmla="*/ 1170 w 1445"/>
              <a:gd name="T15" fmla="*/ 3873 h 6342"/>
              <a:gd name="T16" fmla="*/ 723 w 1445"/>
              <a:gd name="T17" fmla="*/ 4388 h 6342"/>
              <a:gd name="T18" fmla="*/ 274 w 1445"/>
              <a:gd name="T19" fmla="*/ 3873 h 6342"/>
              <a:gd name="T20" fmla="*/ 207 w 1445"/>
              <a:gd name="T21" fmla="*/ 3451 h 6342"/>
              <a:gd name="T22" fmla="*/ 125 w 1445"/>
              <a:gd name="T23" fmla="*/ 2412 h 6342"/>
              <a:gd name="T24" fmla="*/ 125 w 1445"/>
              <a:gd name="T25" fmla="*/ 522 h 6342"/>
              <a:gd name="T26" fmla="*/ 0 w 1445"/>
              <a:gd name="T27" fmla="*/ 5656 h 6342"/>
              <a:gd name="T28" fmla="*/ 0 w 1445"/>
              <a:gd name="T29" fmla="*/ 5656 h 6342"/>
              <a:gd name="T30" fmla="*/ 196 w 1445"/>
              <a:gd name="T31" fmla="*/ 5160 h 6342"/>
              <a:gd name="T32" fmla="*/ 713 w 1445"/>
              <a:gd name="T33" fmla="*/ 4978 h 6342"/>
              <a:gd name="T34" fmla="*/ 1248 w 1445"/>
              <a:gd name="T35" fmla="*/ 5160 h 6342"/>
              <a:gd name="T36" fmla="*/ 1445 w 1445"/>
              <a:gd name="T37" fmla="*/ 5656 h 6342"/>
              <a:gd name="T38" fmla="*/ 1248 w 1445"/>
              <a:gd name="T39" fmla="*/ 6156 h 6342"/>
              <a:gd name="T40" fmla="*/ 713 w 1445"/>
              <a:gd name="T41" fmla="*/ 6342 h 6342"/>
              <a:gd name="T42" fmla="*/ 196 w 1445"/>
              <a:gd name="T43" fmla="*/ 6156 h 6342"/>
              <a:gd name="T44" fmla="*/ 0 w 1445"/>
              <a:gd name="T45" fmla="*/ 5656 h 6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5" h="6342">
                <a:moveTo>
                  <a:pt x="125" y="522"/>
                </a:moveTo>
                <a:lnTo>
                  <a:pt x="125" y="522"/>
                </a:lnTo>
                <a:cubicBezTo>
                  <a:pt x="125" y="235"/>
                  <a:pt x="360" y="0"/>
                  <a:pt x="648" y="0"/>
                </a:cubicBezTo>
                <a:lnTo>
                  <a:pt x="798" y="0"/>
                </a:lnTo>
                <a:cubicBezTo>
                  <a:pt x="1085" y="0"/>
                  <a:pt x="1320" y="235"/>
                  <a:pt x="1320" y="522"/>
                </a:cubicBezTo>
                <a:lnTo>
                  <a:pt x="1320" y="2412"/>
                </a:lnTo>
                <a:cubicBezTo>
                  <a:pt x="1320" y="2699"/>
                  <a:pt x="1282" y="3166"/>
                  <a:pt x="1237" y="3451"/>
                </a:cubicBezTo>
                <a:lnTo>
                  <a:pt x="1170" y="3873"/>
                </a:lnTo>
                <a:cubicBezTo>
                  <a:pt x="1124" y="4157"/>
                  <a:pt x="925" y="4388"/>
                  <a:pt x="723" y="4388"/>
                </a:cubicBezTo>
                <a:cubicBezTo>
                  <a:pt x="522" y="4388"/>
                  <a:pt x="320" y="4157"/>
                  <a:pt x="274" y="3873"/>
                </a:cubicBezTo>
                <a:lnTo>
                  <a:pt x="207" y="3451"/>
                </a:lnTo>
                <a:cubicBezTo>
                  <a:pt x="162" y="3166"/>
                  <a:pt x="125" y="2699"/>
                  <a:pt x="125" y="2412"/>
                </a:cubicBezTo>
                <a:lnTo>
                  <a:pt x="125" y="522"/>
                </a:lnTo>
                <a:close/>
                <a:moveTo>
                  <a:pt x="0" y="5656"/>
                </a:moveTo>
                <a:lnTo>
                  <a:pt x="0" y="5656"/>
                </a:lnTo>
                <a:cubicBezTo>
                  <a:pt x="0" y="5448"/>
                  <a:pt x="65" y="5282"/>
                  <a:pt x="196" y="5160"/>
                </a:cubicBezTo>
                <a:cubicBezTo>
                  <a:pt x="326" y="5039"/>
                  <a:pt x="500" y="4978"/>
                  <a:pt x="713" y="4978"/>
                </a:cubicBezTo>
                <a:cubicBezTo>
                  <a:pt x="939" y="4978"/>
                  <a:pt x="1118" y="5039"/>
                  <a:pt x="1248" y="5160"/>
                </a:cubicBezTo>
                <a:cubicBezTo>
                  <a:pt x="1380" y="5282"/>
                  <a:pt x="1445" y="5448"/>
                  <a:pt x="1445" y="5656"/>
                </a:cubicBezTo>
                <a:cubicBezTo>
                  <a:pt x="1445" y="5863"/>
                  <a:pt x="1380" y="6030"/>
                  <a:pt x="1248" y="6156"/>
                </a:cubicBezTo>
                <a:cubicBezTo>
                  <a:pt x="1118" y="6280"/>
                  <a:pt x="939" y="6342"/>
                  <a:pt x="713" y="6342"/>
                </a:cubicBezTo>
                <a:cubicBezTo>
                  <a:pt x="500" y="6342"/>
                  <a:pt x="326" y="6280"/>
                  <a:pt x="196" y="6156"/>
                </a:cubicBezTo>
                <a:cubicBezTo>
                  <a:pt x="65" y="6030"/>
                  <a:pt x="0" y="5863"/>
                  <a:pt x="0" y="5656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95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28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979785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600" kern="0" dirty="0" smtClean="0">
                <a:solidFill>
                  <a:srgbClr val="A0231E"/>
                </a:solidFill>
              </a:rPr>
              <a:t>5. Roles y responsabilidades </a:t>
            </a:r>
            <a:endParaRPr lang="es-ES_tradnl" sz="2600" kern="0" dirty="0">
              <a:solidFill>
                <a:srgbClr val="A0231E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Gobiernos: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Tener una “política para el sector financiero” que incluye el seguro y la inclusión  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Supervisores de seguros: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El supervisor de seguros debe asumir el papel de liderazgo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Apoyar los proyectos para mejorar la información y las experiencias técnicas 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s-ES_tradnl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Otras agencias: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Colaborar e intercambiar información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Poner salvaguardas en marcha</a:t>
            </a:r>
            <a:endParaRPr lang="es-ES_tradnl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7823316" y="5358659"/>
            <a:ext cx="399699" cy="351686"/>
          </a:xfrm>
          <a:custGeom>
            <a:avLst/>
            <a:gdLst>
              <a:gd name="T0" fmla="*/ 4527 w 4527"/>
              <a:gd name="T1" fmla="*/ 3706 h 3706"/>
              <a:gd name="T2" fmla="*/ 4527 w 4527"/>
              <a:gd name="T3" fmla="*/ 3706 h 3706"/>
              <a:gd name="T4" fmla="*/ 0 w 4527"/>
              <a:gd name="T5" fmla="*/ 3706 h 3706"/>
              <a:gd name="T6" fmla="*/ 0 w 4527"/>
              <a:gd name="T7" fmla="*/ 3061 h 3706"/>
              <a:gd name="T8" fmla="*/ 4527 w 4527"/>
              <a:gd name="T9" fmla="*/ 3061 h 3706"/>
              <a:gd name="T10" fmla="*/ 4527 w 4527"/>
              <a:gd name="T11" fmla="*/ 3706 h 3706"/>
              <a:gd name="T12" fmla="*/ 1097 w 4527"/>
              <a:gd name="T13" fmla="*/ 344 h 3706"/>
              <a:gd name="T14" fmla="*/ 1097 w 4527"/>
              <a:gd name="T15" fmla="*/ 344 h 3706"/>
              <a:gd name="T16" fmla="*/ 2263 w 4527"/>
              <a:gd name="T17" fmla="*/ 1065 h 3706"/>
              <a:gd name="T18" fmla="*/ 3430 w 4527"/>
              <a:gd name="T19" fmla="*/ 344 h 3706"/>
              <a:gd name="T20" fmla="*/ 4527 w 4527"/>
              <a:gd name="T21" fmla="*/ 1442 h 3706"/>
              <a:gd name="T22" fmla="*/ 4527 w 4527"/>
              <a:gd name="T23" fmla="*/ 2324 h 3706"/>
              <a:gd name="T24" fmla="*/ 0 w 4527"/>
              <a:gd name="T25" fmla="*/ 2324 h 3706"/>
              <a:gd name="T26" fmla="*/ 0 w 4527"/>
              <a:gd name="T27" fmla="*/ 1442 h 3706"/>
              <a:gd name="T28" fmla="*/ 1097 w 4527"/>
              <a:gd name="T29" fmla="*/ 344 h 3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27" h="3706">
                <a:moveTo>
                  <a:pt x="4527" y="3706"/>
                </a:moveTo>
                <a:lnTo>
                  <a:pt x="4527" y="3706"/>
                </a:lnTo>
                <a:lnTo>
                  <a:pt x="0" y="3706"/>
                </a:lnTo>
                <a:lnTo>
                  <a:pt x="0" y="3061"/>
                </a:lnTo>
                <a:lnTo>
                  <a:pt x="4527" y="3061"/>
                </a:lnTo>
                <a:lnTo>
                  <a:pt x="4527" y="3706"/>
                </a:lnTo>
                <a:close/>
                <a:moveTo>
                  <a:pt x="1097" y="344"/>
                </a:moveTo>
                <a:lnTo>
                  <a:pt x="1097" y="344"/>
                </a:lnTo>
                <a:cubicBezTo>
                  <a:pt x="1459" y="561"/>
                  <a:pt x="1940" y="1065"/>
                  <a:pt x="2263" y="1065"/>
                </a:cubicBezTo>
                <a:cubicBezTo>
                  <a:pt x="2709" y="1065"/>
                  <a:pt x="3198" y="478"/>
                  <a:pt x="3430" y="344"/>
                </a:cubicBezTo>
                <a:cubicBezTo>
                  <a:pt x="4026" y="0"/>
                  <a:pt x="4527" y="839"/>
                  <a:pt x="4527" y="1442"/>
                </a:cubicBezTo>
                <a:lnTo>
                  <a:pt x="4527" y="2324"/>
                </a:lnTo>
                <a:lnTo>
                  <a:pt x="0" y="2324"/>
                </a:lnTo>
                <a:lnTo>
                  <a:pt x="0" y="1442"/>
                </a:lnTo>
                <a:cubicBezTo>
                  <a:pt x="0" y="838"/>
                  <a:pt x="579" y="34"/>
                  <a:pt x="1097" y="344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7918272" y="5132915"/>
            <a:ext cx="220828" cy="237626"/>
          </a:xfrm>
          <a:custGeom>
            <a:avLst/>
            <a:gdLst>
              <a:gd name="T0" fmla="*/ 1252 w 2504"/>
              <a:gd name="T1" fmla="*/ 0 h 2503"/>
              <a:gd name="T2" fmla="*/ 1252 w 2504"/>
              <a:gd name="T3" fmla="*/ 0 h 2503"/>
              <a:gd name="T4" fmla="*/ 2504 w 2504"/>
              <a:gd name="T5" fmla="*/ 1251 h 2503"/>
              <a:gd name="T6" fmla="*/ 1252 w 2504"/>
              <a:gd name="T7" fmla="*/ 2503 h 2503"/>
              <a:gd name="T8" fmla="*/ 0 w 2504"/>
              <a:gd name="T9" fmla="*/ 1251 h 2503"/>
              <a:gd name="T10" fmla="*/ 1252 w 2504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4" h="2503">
                <a:moveTo>
                  <a:pt x="1252" y="0"/>
                </a:moveTo>
                <a:lnTo>
                  <a:pt x="1252" y="0"/>
                </a:lnTo>
                <a:cubicBezTo>
                  <a:pt x="1943" y="0"/>
                  <a:pt x="2504" y="559"/>
                  <a:pt x="2504" y="1251"/>
                </a:cubicBezTo>
                <a:cubicBezTo>
                  <a:pt x="2504" y="1942"/>
                  <a:pt x="1943" y="2503"/>
                  <a:pt x="1252" y="2503"/>
                </a:cubicBezTo>
                <a:cubicBezTo>
                  <a:pt x="561" y="2503"/>
                  <a:pt x="0" y="1942"/>
                  <a:pt x="0" y="1251"/>
                </a:cubicBezTo>
                <a:cubicBezTo>
                  <a:pt x="0" y="559"/>
                  <a:pt x="561" y="0"/>
                  <a:pt x="1252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8273806" y="5132915"/>
            <a:ext cx="223036" cy="237626"/>
          </a:xfrm>
          <a:custGeom>
            <a:avLst/>
            <a:gdLst>
              <a:gd name="T0" fmla="*/ 1251 w 2503"/>
              <a:gd name="T1" fmla="*/ 0 h 2503"/>
              <a:gd name="T2" fmla="*/ 1251 w 2503"/>
              <a:gd name="T3" fmla="*/ 0 h 2503"/>
              <a:gd name="T4" fmla="*/ 2503 w 2503"/>
              <a:gd name="T5" fmla="*/ 1251 h 2503"/>
              <a:gd name="T6" fmla="*/ 1251 w 2503"/>
              <a:gd name="T7" fmla="*/ 2503 h 2503"/>
              <a:gd name="T8" fmla="*/ 0 w 2503"/>
              <a:gd name="T9" fmla="*/ 1251 h 2503"/>
              <a:gd name="T10" fmla="*/ 1251 w 2503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3" h="2503">
                <a:moveTo>
                  <a:pt x="1251" y="0"/>
                </a:moveTo>
                <a:lnTo>
                  <a:pt x="1251" y="0"/>
                </a:lnTo>
                <a:cubicBezTo>
                  <a:pt x="1943" y="0"/>
                  <a:pt x="2503" y="559"/>
                  <a:pt x="2503" y="1251"/>
                </a:cubicBezTo>
                <a:cubicBezTo>
                  <a:pt x="2503" y="1942"/>
                  <a:pt x="1943" y="2503"/>
                  <a:pt x="1251" y="2503"/>
                </a:cubicBezTo>
                <a:cubicBezTo>
                  <a:pt x="560" y="2503"/>
                  <a:pt x="0" y="1942"/>
                  <a:pt x="0" y="1251"/>
                </a:cubicBezTo>
                <a:cubicBezTo>
                  <a:pt x="0" y="559"/>
                  <a:pt x="560" y="0"/>
                  <a:pt x="1251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7553906" y="5132915"/>
            <a:ext cx="220828" cy="237626"/>
          </a:xfrm>
          <a:custGeom>
            <a:avLst/>
            <a:gdLst>
              <a:gd name="T0" fmla="*/ 1252 w 2504"/>
              <a:gd name="T1" fmla="*/ 0 h 2503"/>
              <a:gd name="T2" fmla="*/ 1252 w 2504"/>
              <a:gd name="T3" fmla="*/ 0 h 2503"/>
              <a:gd name="T4" fmla="*/ 2504 w 2504"/>
              <a:gd name="T5" fmla="*/ 1251 h 2503"/>
              <a:gd name="T6" fmla="*/ 1252 w 2504"/>
              <a:gd name="T7" fmla="*/ 2503 h 2503"/>
              <a:gd name="T8" fmla="*/ 0 w 2504"/>
              <a:gd name="T9" fmla="*/ 1251 h 2503"/>
              <a:gd name="T10" fmla="*/ 1252 w 2504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4" h="2503">
                <a:moveTo>
                  <a:pt x="1252" y="0"/>
                </a:moveTo>
                <a:lnTo>
                  <a:pt x="1252" y="0"/>
                </a:lnTo>
                <a:cubicBezTo>
                  <a:pt x="1943" y="0"/>
                  <a:pt x="2504" y="559"/>
                  <a:pt x="2504" y="1251"/>
                </a:cubicBezTo>
                <a:cubicBezTo>
                  <a:pt x="2504" y="1942"/>
                  <a:pt x="1943" y="2503"/>
                  <a:pt x="1252" y="2503"/>
                </a:cubicBezTo>
                <a:cubicBezTo>
                  <a:pt x="560" y="2503"/>
                  <a:pt x="0" y="1942"/>
                  <a:pt x="0" y="1251"/>
                </a:cubicBezTo>
                <a:cubicBezTo>
                  <a:pt x="0" y="559"/>
                  <a:pt x="560" y="0"/>
                  <a:pt x="1252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7580405" y="5401432"/>
            <a:ext cx="375408" cy="755650"/>
          </a:xfrm>
          <a:custGeom>
            <a:avLst/>
            <a:gdLst>
              <a:gd name="T0" fmla="*/ 9 w 4263"/>
              <a:gd name="T1" fmla="*/ 686 h 7959"/>
              <a:gd name="T2" fmla="*/ 9 w 4263"/>
              <a:gd name="T3" fmla="*/ 686 h 7959"/>
              <a:gd name="T4" fmla="*/ 901 w 4263"/>
              <a:gd name="T5" fmla="*/ 0 h 7959"/>
              <a:gd name="T6" fmla="*/ 1793 w 4263"/>
              <a:gd name="T7" fmla="*/ 686 h 7959"/>
              <a:gd name="T8" fmla="*/ 1793 w 4263"/>
              <a:gd name="T9" fmla="*/ 4048 h 7959"/>
              <a:gd name="T10" fmla="*/ 3724 w 4263"/>
              <a:gd name="T11" fmla="*/ 4048 h 7959"/>
              <a:gd name="T12" fmla="*/ 4160 w 4263"/>
              <a:gd name="T13" fmla="*/ 4151 h 7959"/>
              <a:gd name="T14" fmla="*/ 4263 w 4263"/>
              <a:gd name="T15" fmla="*/ 4565 h 7959"/>
              <a:gd name="T16" fmla="*/ 4263 w 4263"/>
              <a:gd name="T17" fmla="*/ 7341 h 7959"/>
              <a:gd name="T18" fmla="*/ 3577 w 4263"/>
              <a:gd name="T19" fmla="*/ 7959 h 7959"/>
              <a:gd name="T20" fmla="*/ 2822 w 4263"/>
              <a:gd name="T21" fmla="*/ 7341 h 7959"/>
              <a:gd name="T22" fmla="*/ 2822 w 4263"/>
              <a:gd name="T23" fmla="*/ 5351 h 7959"/>
              <a:gd name="T24" fmla="*/ 731 w 4263"/>
              <a:gd name="T25" fmla="*/ 5351 h 7959"/>
              <a:gd name="T26" fmla="*/ 0 w 4263"/>
              <a:gd name="T27" fmla="*/ 4694 h 7959"/>
              <a:gd name="T28" fmla="*/ 9 w 4263"/>
              <a:gd name="T29" fmla="*/ 686 h 7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3" h="7959">
                <a:moveTo>
                  <a:pt x="9" y="686"/>
                </a:moveTo>
                <a:lnTo>
                  <a:pt x="9" y="686"/>
                </a:lnTo>
                <a:cubicBezTo>
                  <a:pt x="9" y="686"/>
                  <a:pt x="215" y="0"/>
                  <a:pt x="901" y="0"/>
                </a:cubicBezTo>
                <a:cubicBezTo>
                  <a:pt x="1519" y="0"/>
                  <a:pt x="1793" y="686"/>
                  <a:pt x="1793" y="686"/>
                </a:cubicBezTo>
                <a:lnTo>
                  <a:pt x="1793" y="4048"/>
                </a:lnTo>
                <a:lnTo>
                  <a:pt x="3724" y="4048"/>
                </a:lnTo>
                <a:cubicBezTo>
                  <a:pt x="3936" y="4048"/>
                  <a:pt x="4086" y="4052"/>
                  <a:pt x="4160" y="4151"/>
                </a:cubicBezTo>
                <a:cubicBezTo>
                  <a:pt x="4263" y="4288"/>
                  <a:pt x="4247" y="4426"/>
                  <a:pt x="4263" y="4565"/>
                </a:cubicBezTo>
                <a:lnTo>
                  <a:pt x="4263" y="7341"/>
                </a:lnTo>
                <a:cubicBezTo>
                  <a:pt x="4263" y="7547"/>
                  <a:pt x="4057" y="7959"/>
                  <a:pt x="3577" y="7959"/>
                </a:cubicBezTo>
                <a:cubicBezTo>
                  <a:pt x="3231" y="7959"/>
                  <a:pt x="2852" y="7754"/>
                  <a:pt x="2822" y="7341"/>
                </a:cubicBezTo>
                <a:lnTo>
                  <a:pt x="2822" y="5351"/>
                </a:lnTo>
                <a:lnTo>
                  <a:pt x="731" y="5351"/>
                </a:lnTo>
                <a:cubicBezTo>
                  <a:pt x="40" y="5351"/>
                  <a:pt x="9" y="5283"/>
                  <a:pt x="0" y="4694"/>
                </a:cubicBezTo>
                <a:lnTo>
                  <a:pt x="9" y="686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8088310" y="5401432"/>
            <a:ext cx="377616" cy="755650"/>
          </a:xfrm>
          <a:custGeom>
            <a:avLst/>
            <a:gdLst>
              <a:gd name="T0" fmla="*/ 4253 w 4263"/>
              <a:gd name="T1" fmla="*/ 686 h 7958"/>
              <a:gd name="T2" fmla="*/ 4253 w 4263"/>
              <a:gd name="T3" fmla="*/ 686 h 7958"/>
              <a:gd name="T4" fmla="*/ 3361 w 4263"/>
              <a:gd name="T5" fmla="*/ 0 h 7958"/>
              <a:gd name="T6" fmla="*/ 2470 w 4263"/>
              <a:gd name="T7" fmla="*/ 686 h 7958"/>
              <a:gd name="T8" fmla="*/ 2470 w 4263"/>
              <a:gd name="T9" fmla="*/ 4048 h 7958"/>
              <a:gd name="T10" fmla="*/ 538 w 4263"/>
              <a:gd name="T11" fmla="*/ 4048 h 7958"/>
              <a:gd name="T12" fmla="*/ 103 w 4263"/>
              <a:gd name="T13" fmla="*/ 4151 h 7958"/>
              <a:gd name="T14" fmla="*/ 0 w 4263"/>
              <a:gd name="T15" fmla="*/ 4565 h 7958"/>
              <a:gd name="T16" fmla="*/ 0 w 4263"/>
              <a:gd name="T17" fmla="*/ 7341 h 7958"/>
              <a:gd name="T18" fmla="*/ 686 w 4263"/>
              <a:gd name="T19" fmla="*/ 7958 h 7958"/>
              <a:gd name="T20" fmla="*/ 1441 w 4263"/>
              <a:gd name="T21" fmla="*/ 7341 h 7958"/>
              <a:gd name="T22" fmla="*/ 1441 w 4263"/>
              <a:gd name="T23" fmla="*/ 5351 h 7958"/>
              <a:gd name="T24" fmla="*/ 3531 w 4263"/>
              <a:gd name="T25" fmla="*/ 5351 h 7958"/>
              <a:gd name="T26" fmla="*/ 4263 w 4263"/>
              <a:gd name="T27" fmla="*/ 4694 h 7958"/>
              <a:gd name="T28" fmla="*/ 4253 w 4263"/>
              <a:gd name="T29" fmla="*/ 686 h 7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3" h="7958">
                <a:moveTo>
                  <a:pt x="4253" y="686"/>
                </a:moveTo>
                <a:lnTo>
                  <a:pt x="4253" y="686"/>
                </a:lnTo>
                <a:cubicBezTo>
                  <a:pt x="4253" y="686"/>
                  <a:pt x="4047" y="0"/>
                  <a:pt x="3361" y="0"/>
                </a:cubicBezTo>
                <a:cubicBezTo>
                  <a:pt x="2744" y="0"/>
                  <a:pt x="2470" y="686"/>
                  <a:pt x="2470" y="686"/>
                </a:cubicBezTo>
                <a:lnTo>
                  <a:pt x="2470" y="4048"/>
                </a:lnTo>
                <a:lnTo>
                  <a:pt x="538" y="4048"/>
                </a:lnTo>
                <a:cubicBezTo>
                  <a:pt x="327" y="4048"/>
                  <a:pt x="177" y="4052"/>
                  <a:pt x="103" y="4151"/>
                </a:cubicBezTo>
                <a:cubicBezTo>
                  <a:pt x="0" y="4288"/>
                  <a:pt x="16" y="4426"/>
                  <a:pt x="0" y="4565"/>
                </a:cubicBezTo>
                <a:lnTo>
                  <a:pt x="0" y="7341"/>
                </a:lnTo>
                <a:cubicBezTo>
                  <a:pt x="0" y="7547"/>
                  <a:pt x="205" y="7958"/>
                  <a:pt x="686" y="7958"/>
                </a:cubicBezTo>
                <a:cubicBezTo>
                  <a:pt x="1031" y="7958"/>
                  <a:pt x="1410" y="7754"/>
                  <a:pt x="1441" y="7341"/>
                </a:cubicBezTo>
                <a:lnTo>
                  <a:pt x="1441" y="5351"/>
                </a:lnTo>
                <a:lnTo>
                  <a:pt x="3531" y="5351"/>
                </a:lnTo>
                <a:cubicBezTo>
                  <a:pt x="4223" y="5351"/>
                  <a:pt x="4253" y="5283"/>
                  <a:pt x="4263" y="4694"/>
                </a:cubicBezTo>
                <a:lnTo>
                  <a:pt x="4253" y="686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1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29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916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84475" y="979785"/>
            <a:ext cx="63595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600" kern="0" dirty="0" smtClean="0">
                <a:solidFill>
                  <a:srgbClr val="A0231E"/>
                </a:solidFill>
              </a:rPr>
              <a:t>5. </a:t>
            </a:r>
            <a:r>
              <a:rPr lang="en-US" sz="2600" kern="0" dirty="0">
                <a:solidFill>
                  <a:srgbClr val="A0231E"/>
                </a:solidFill>
              </a:rPr>
              <a:t>Roles and responsibilities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6471" y="1909482"/>
            <a:ext cx="8018929" cy="44913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Governments: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Have a “financial sector policy” that includes insurance and </a:t>
            </a:r>
            <a:r>
              <a:rPr lang="en-US" sz="2000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inclusion.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n-US" sz="2000" b="1" dirty="0" smtClean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Insurance </a:t>
            </a: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Supervisors: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Put the Insurance Supervisor in the lead.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Support projects to improve data and technical expertise.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n-US" sz="2000" b="1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Other agencies: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Cooperate and exchange information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rPr>
              <a:t>Put safeguards in place.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7823316" y="5358659"/>
            <a:ext cx="399699" cy="351686"/>
          </a:xfrm>
          <a:custGeom>
            <a:avLst/>
            <a:gdLst>
              <a:gd name="T0" fmla="*/ 4527 w 4527"/>
              <a:gd name="T1" fmla="*/ 3706 h 3706"/>
              <a:gd name="T2" fmla="*/ 4527 w 4527"/>
              <a:gd name="T3" fmla="*/ 3706 h 3706"/>
              <a:gd name="T4" fmla="*/ 0 w 4527"/>
              <a:gd name="T5" fmla="*/ 3706 h 3706"/>
              <a:gd name="T6" fmla="*/ 0 w 4527"/>
              <a:gd name="T7" fmla="*/ 3061 h 3706"/>
              <a:gd name="T8" fmla="*/ 4527 w 4527"/>
              <a:gd name="T9" fmla="*/ 3061 h 3706"/>
              <a:gd name="T10" fmla="*/ 4527 w 4527"/>
              <a:gd name="T11" fmla="*/ 3706 h 3706"/>
              <a:gd name="T12" fmla="*/ 1097 w 4527"/>
              <a:gd name="T13" fmla="*/ 344 h 3706"/>
              <a:gd name="T14" fmla="*/ 1097 w 4527"/>
              <a:gd name="T15" fmla="*/ 344 h 3706"/>
              <a:gd name="T16" fmla="*/ 2263 w 4527"/>
              <a:gd name="T17" fmla="*/ 1065 h 3706"/>
              <a:gd name="T18" fmla="*/ 3430 w 4527"/>
              <a:gd name="T19" fmla="*/ 344 h 3706"/>
              <a:gd name="T20" fmla="*/ 4527 w 4527"/>
              <a:gd name="T21" fmla="*/ 1442 h 3706"/>
              <a:gd name="T22" fmla="*/ 4527 w 4527"/>
              <a:gd name="T23" fmla="*/ 2324 h 3706"/>
              <a:gd name="T24" fmla="*/ 0 w 4527"/>
              <a:gd name="T25" fmla="*/ 2324 h 3706"/>
              <a:gd name="T26" fmla="*/ 0 w 4527"/>
              <a:gd name="T27" fmla="*/ 1442 h 3706"/>
              <a:gd name="T28" fmla="*/ 1097 w 4527"/>
              <a:gd name="T29" fmla="*/ 344 h 3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27" h="3706">
                <a:moveTo>
                  <a:pt x="4527" y="3706"/>
                </a:moveTo>
                <a:lnTo>
                  <a:pt x="4527" y="3706"/>
                </a:lnTo>
                <a:lnTo>
                  <a:pt x="0" y="3706"/>
                </a:lnTo>
                <a:lnTo>
                  <a:pt x="0" y="3061"/>
                </a:lnTo>
                <a:lnTo>
                  <a:pt x="4527" y="3061"/>
                </a:lnTo>
                <a:lnTo>
                  <a:pt x="4527" y="3706"/>
                </a:lnTo>
                <a:close/>
                <a:moveTo>
                  <a:pt x="1097" y="344"/>
                </a:moveTo>
                <a:lnTo>
                  <a:pt x="1097" y="344"/>
                </a:lnTo>
                <a:cubicBezTo>
                  <a:pt x="1459" y="561"/>
                  <a:pt x="1940" y="1065"/>
                  <a:pt x="2263" y="1065"/>
                </a:cubicBezTo>
                <a:cubicBezTo>
                  <a:pt x="2709" y="1065"/>
                  <a:pt x="3198" y="478"/>
                  <a:pt x="3430" y="344"/>
                </a:cubicBezTo>
                <a:cubicBezTo>
                  <a:pt x="4026" y="0"/>
                  <a:pt x="4527" y="839"/>
                  <a:pt x="4527" y="1442"/>
                </a:cubicBezTo>
                <a:lnTo>
                  <a:pt x="4527" y="2324"/>
                </a:lnTo>
                <a:lnTo>
                  <a:pt x="0" y="2324"/>
                </a:lnTo>
                <a:lnTo>
                  <a:pt x="0" y="1442"/>
                </a:lnTo>
                <a:cubicBezTo>
                  <a:pt x="0" y="838"/>
                  <a:pt x="579" y="34"/>
                  <a:pt x="1097" y="344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7918272" y="5132915"/>
            <a:ext cx="220828" cy="237626"/>
          </a:xfrm>
          <a:custGeom>
            <a:avLst/>
            <a:gdLst>
              <a:gd name="T0" fmla="*/ 1252 w 2504"/>
              <a:gd name="T1" fmla="*/ 0 h 2503"/>
              <a:gd name="T2" fmla="*/ 1252 w 2504"/>
              <a:gd name="T3" fmla="*/ 0 h 2503"/>
              <a:gd name="T4" fmla="*/ 2504 w 2504"/>
              <a:gd name="T5" fmla="*/ 1251 h 2503"/>
              <a:gd name="T6" fmla="*/ 1252 w 2504"/>
              <a:gd name="T7" fmla="*/ 2503 h 2503"/>
              <a:gd name="T8" fmla="*/ 0 w 2504"/>
              <a:gd name="T9" fmla="*/ 1251 h 2503"/>
              <a:gd name="T10" fmla="*/ 1252 w 2504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4" h="2503">
                <a:moveTo>
                  <a:pt x="1252" y="0"/>
                </a:moveTo>
                <a:lnTo>
                  <a:pt x="1252" y="0"/>
                </a:lnTo>
                <a:cubicBezTo>
                  <a:pt x="1943" y="0"/>
                  <a:pt x="2504" y="559"/>
                  <a:pt x="2504" y="1251"/>
                </a:cubicBezTo>
                <a:cubicBezTo>
                  <a:pt x="2504" y="1942"/>
                  <a:pt x="1943" y="2503"/>
                  <a:pt x="1252" y="2503"/>
                </a:cubicBezTo>
                <a:cubicBezTo>
                  <a:pt x="561" y="2503"/>
                  <a:pt x="0" y="1942"/>
                  <a:pt x="0" y="1251"/>
                </a:cubicBezTo>
                <a:cubicBezTo>
                  <a:pt x="0" y="559"/>
                  <a:pt x="561" y="0"/>
                  <a:pt x="1252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8273806" y="5132915"/>
            <a:ext cx="223036" cy="237626"/>
          </a:xfrm>
          <a:custGeom>
            <a:avLst/>
            <a:gdLst>
              <a:gd name="T0" fmla="*/ 1251 w 2503"/>
              <a:gd name="T1" fmla="*/ 0 h 2503"/>
              <a:gd name="T2" fmla="*/ 1251 w 2503"/>
              <a:gd name="T3" fmla="*/ 0 h 2503"/>
              <a:gd name="T4" fmla="*/ 2503 w 2503"/>
              <a:gd name="T5" fmla="*/ 1251 h 2503"/>
              <a:gd name="T6" fmla="*/ 1251 w 2503"/>
              <a:gd name="T7" fmla="*/ 2503 h 2503"/>
              <a:gd name="T8" fmla="*/ 0 w 2503"/>
              <a:gd name="T9" fmla="*/ 1251 h 2503"/>
              <a:gd name="T10" fmla="*/ 1251 w 2503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3" h="2503">
                <a:moveTo>
                  <a:pt x="1251" y="0"/>
                </a:moveTo>
                <a:lnTo>
                  <a:pt x="1251" y="0"/>
                </a:lnTo>
                <a:cubicBezTo>
                  <a:pt x="1943" y="0"/>
                  <a:pt x="2503" y="559"/>
                  <a:pt x="2503" y="1251"/>
                </a:cubicBezTo>
                <a:cubicBezTo>
                  <a:pt x="2503" y="1942"/>
                  <a:pt x="1943" y="2503"/>
                  <a:pt x="1251" y="2503"/>
                </a:cubicBezTo>
                <a:cubicBezTo>
                  <a:pt x="560" y="2503"/>
                  <a:pt x="0" y="1942"/>
                  <a:pt x="0" y="1251"/>
                </a:cubicBezTo>
                <a:cubicBezTo>
                  <a:pt x="0" y="559"/>
                  <a:pt x="560" y="0"/>
                  <a:pt x="1251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7553906" y="5132915"/>
            <a:ext cx="220828" cy="237626"/>
          </a:xfrm>
          <a:custGeom>
            <a:avLst/>
            <a:gdLst>
              <a:gd name="T0" fmla="*/ 1252 w 2504"/>
              <a:gd name="T1" fmla="*/ 0 h 2503"/>
              <a:gd name="T2" fmla="*/ 1252 w 2504"/>
              <a:gd name="T3" fmla="*/ 0 h 2503"/>
              <a:gd name="T4" fmla="*/ 2504 w 2504"/>
              <a:gd name="T5" fmla="*/ 1251 h 2503"/>
              <a:gd name="T6" fmla="*/ 1252 w 2504"/>
              <a:gd name="T7" fmla="*/ 2503 h 2503"/>
              <a:gd name="T8" fmla="*/ 0 w 2504"/>
              <a:gd name="T9" fmla="*/ 1251 h 2503"/>
              <a:gd name="T10" fmla="*/ 1252 w 2504"/>
              <a:gd name="T11" fmla="*/ 0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4" h="2503">
                <a:moveTo>
                  <a:pt x="1252" y="0"/>
                </a:moveTo>
                <a:lnTo>
                  <a:pt x="1252" y="0"/>
                </a:lnTo>
                <a:cubicBezTo>
                  <a:pt x="1943" y="0"/>
                  <a:pt x="2504" y="559"/>
                  <a:pt x="2504" y="1251"/>
                </a:cubicBezTo>
                <a:cubicBezTo>
                  <a:pt x="2504" y="1942"/>
                  <a:pt x="1943" y="2503"/>
                  <a:pt x="1252" y="2503"/>
                </a:cubicBezTo>
                <a:cubicBezTo>
                  <a:pt x="560" y="2503"/>
                  <a:pt x="0" y="1942"/>
                  <a:pt x="0" y="1251"/>
                </a:cubicBezTo>
                <a:cubicBezTo>
                  <a:pt x="0" y="559"/>
                  <a:pt x="560" y="0"/>
                  <a:pt x="1252" y="0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7580405" y="5401432"/>
            <a:ext cx="375408" cy="755650"/>
          </a:xfrm>
          <a:custGeom>
            <a:avLst/>
            <a:gdLst>
              <a:gd name="T0" fmla="*/ 9 w 4263"/>
              <a:gd name="T1" fmla="*/ 686 h 7959"/>
              <a:gd name="T2" fmla="*/ 9 w 4263"/>
              <a:gd name="T3" fmla="*/ 686 h 7959"/>
              <a:gd name="T4" fmla="*/ 901 w 4263"/>
              <a:gd name="T5" fmla="*/ 0 h 7959"/>
              <a:gd name="T6" fmla="*/ 1793 w 4263"/>
              <a:gd name="T7" fmla="*/ 686 h 7959"/>
              <a:gd name="T8" fmla="*/ 1793 w 4263"/>
              <a:gd name="T9" fmla="*/ 4048 h 7959"/>
              <a:gd name="T10" fmla="*/ 3724 w 4263"/>
              <a:gd name="T11" fmla="*/ 4048 h 7959"/>
              <a:gd name="T12" fmla="*/ 4160 w 4263"/>
              <a:gd name="T13" fmla="*/ 4151 h 7959"/>
              <a:gd name="T14" fmla="*/ 4263 w 4263"/>
              <a:gd name="T15" fmla="*/ 4565 h 7959"/>
              <a:gd name="T16" fmla="*/ 4263 w 4263"/>
              <a:gd name="T17" fmla="*/ 7341 h 7959"/>
              <a:gd name="T18" fmla="*/ 3577 w 4263"/>
              <a:gd name="T19" fmla="*/ 7959 h 7959"/>
              <a:gd name="T20" fmla="*/ 2822 w 4263"/>
              <a:gd name="T21" fmla="*/ 7341 h 7959"/>
              <a:gd name="T22" fmla="*/ 2822 w 4263"/>
              <a:gd name="T23" fmla="*/ 5351 h 7959"/>
              <a:gd name="T24" fmla="*/ 731 w 4263"/>
              <a:gd name="T25" fmla="*/ 5351 h 7959"/>
              <a:gd name="T26" fmla="*/ 0 w 4263"/>
              <a:gd name="T27" fmla="*/ 4694 h 7959"/>
              <a:gd name="T28" fmla="*/ 9 w 4263"/>
              <a:gd name="T29" fmla="*/ 686 h 7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3" h="7959">
                <a:moveTo>
                  <a:pt x="9" y="686"/>
                </a:moveTo>
                <a:lnTo>
                  <a:pt x="9" y="686"/>
                </a:lnTo>
                <a:cubicBezTo>
                  <a:pt x="9" y="686"/>
                  <a:pt x="215" y="0"/>
                  <a:pt x="901" y="0"/>
                </a:cubicBezTo>
                <a:cubicBezTo>
                  <a:pt x="1519" y="0"/>
                  <a:pt x="1793" y="686"/>
                  <a:pt x="1793" y="686"/>
                </a:cubicBezTo>
                <a:lnTo>
                  <a:pt x="1793" y="4048"/>
                </a:lnTo>
                <a:lnTo>
                  <a:pt x="3724" y="4048"/>
                </a:lnTo>
                <a:cubicBezTo>
                  <a:pt x="3936" y="4048"/>
                  <a:pt x="4086" y="4052"/>
                  <a:pt x="4160" y="4151"/>
                </a:cubicBezTo>
                <a:cubicBezTo>
                  <a:pt x="4263" y="4288"/>
                  <a:pt x="4247" y="4426"/>
                  <a:pt x="4263" y="4565"/>
                </a:cubicBezTo>
                <a:lnTo>
                  <a:pt x="4263" y="7341"/>
                </a:lnTo>
                <a:cubicBezTo>
                  <a:pt x="4263" y="7547"/>
                  <a:pt x="4057" y="7959"/>
                  <a:pt x="3577" y="7959"/>
                </a:cubicBezTo>
                <a:cubicBezTo>
                  <a:pt x="3231" y="7959"/>
                  <a:pt x="2852" y="7754"/>
                  <a:pt x="2822" y="7341"/>
                </a:cubicBezTo>
                <a:lnTo>
                  <a:pt x="2822" y="5351"/>
                </a:lnTo>
                <a:lnTo>
                  <a:pt x="731" y="5351"/>
                </a:lnTo>
                <a:cubicBezTo>
                  <a:pt x="40" y="5351"/>
                  <a:pt x="9" y="5283"/>
                  <a:pt x="0" y="4694"/>
                </a:cubicBezTo>
                <a:lnTo>
                  <a:pt x="9" y="686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8088310" y="5401432"/>
            <a:ext cx="377616" cy="755650"/>
          </a:xfrm>
          <a:custGeom>
            <a:avLst/>
            <a:gdLst>
              <a:gd name="T0" fmla="*/ 4253 w 4263"/>
              <a:gd name="T1" fmla="*/ 686 h 7958"/>
              <a:gd name="T2" fmla="*/ 4253 w 4263"/>
              <a:gd name="T3" fmla="*/ 686 h 7958"/>
              <a:gd name="T4" fmla="*/ 3361 w 4263"/>
              <a:gd name="T5" fmla="*/ 0 h 7958"/>
              <a:gd name="T6" fmla="*/ 2470 w 4263"/>
              <a:gd name="T7" fmla="*/ 686 h 7958"/>
              <a:gd name="T8" fmla="*/ 2470 w 4263"/>
              <a:gd name="T9" fmla="*/ 4048 h 7958"/>
              <a:gd name="T10" fmla="*/ 538 w 4263"/>
              <a:gd name="T11" fmla="*/ 4048 h 7958"/>
              <a:gd name="T12" fmla="*/ 103 w 4263"/>
              <a:gd name="T13" fmla="*/ 4151 h 7958"/>
              <a:gd name="T14" fmla="*/ 0 w 4263"/>
              <a:gd name="T15" fmla="*/ 4565 h 7958"/>
              <a:gd name="T16" fmla="*/ 0 w 4263"/>
              <a:gd name="T17" fmla="*/ 7341 h 7958"/>
              <a:gd name="T18" fmla="*/ 686 w 4263"/>
              <a:gd name="T19" fmla="*/ 7958 h 7958"/>
              <a:gd name="T20" fmla="*/ 1441 w 4263"/>
              <a:gd name="T21" fmla="*/ 7341 h 7958"/>
              <a:gd name="T22" fmla="*/ 1441 w 4263"/>
              <a:gd name="T23" fmla="*/ 5351 h 7958"/>
              <a:gd name="T24" fmla="*/ 3531 w 4263"/>
              <a:gd name="T25" fmla="*/ 5351 h 7958"/>
              <a:gd name="T26" fmla="*/ 4263 w 4263"/>
              <a:gd name="T27" fmla="*/ 4694 h 7958"/>
              <a:gd name="T28" fmla="*/ 4253 w 4263"/>
              <a:gd name="T29" fmla="*/ 686 h 7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3" h="7958">
                <a:moveTo>
                  <a:pt x="4253" y="686"/>
                </a:moveTo>
                <a:lnTo>
                  <a:pt x="4253" y="686"/>
                </a:lnTo>
                <a:cubicBezTo>
                  <a:pt x="4253" y="686"/>
                  <a:pt x="4047" y="0"/>
                  <a:pt x="3361" y="0"/>
                </a:cubicBezTo>
                <a:cubicBezTo>
                  <a:pt x="2744" y="0"/>
                  <a:pt x="2470" y="686"/>
                  <a:pt x="2470" y="686"/>
                </a:cubicBezTo>
                <a:lnTo>
                  <a:pt x="2470" y="4048"/>
                </a:lnTo>
                <a:lnTo>
                  <a:pt x="538" y="4048"/>
                </a:lnTo>
                <a:cubicBezTo>
                  <a:pt x="327" y="4048"/>
                  <a:pt x="177" y="4052"/>
                  <a:pt x="103" y="4151"/>
                </a:cubicBezTo>
                <a:cubicBezTo>
                  <a:pt x="0" y="4288"/>
                  <a:pt x="16" y="4426"/>
                  <a:pt x="0" y="4565"/>
                </a:cubicBezTo>
                <a:lnTo>
                  <a:pt x="0" y="7341"/>
                </a:lnTo>
                <a:cubicBezTo>
                  <a:pt x="0" y="7547"/>
                  <a:pt x="205" y="7958"/>
                  <a:pt x="686" y="7958"/>
                </a:cubicBezTo>
                <a:cubicBezTo>
                  <a:pt x="1031" y="7958"/>
                  <a:pt x="1410" y="7754"/>
                  <a:pt x="1441" y="7341"/>
                </a:cubicBezTo>
                <a:lnTo>
                  <a:pt x="1441" y="5351"/>
                </a:lnTo>
                <a:lnTo>
                  <a:pt x="3531" y="5351"/>
                </a:lnTo>
                <a:cubicBezTo>
                  <a:pt x="4223" y="5351"/>
                  <a:pt x="4253" y="5283"/>
                  <a:pt x="4263" y="4694"/>
                </a:cubicBezTo>
                <a:lnTo>
                  <a:pt x="4253" y="686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94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6"/>
          <p:cNvSpPr>
            <a:spLocks noChangeArrowheads="1"/>
          </p:cNvSpPr>
          <p:nvPr/>
        </p:nvSpPr>
        <p:spPr bwMode="auto">
          <a:xfrm>
            <a:off x="4689475" y="1008063"/>
            <a:ext cx="4454525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de-DE" sz="2400" b="1" dirty="0" smtClean="0">
                <a:solidFill>
                  <a:srgbClr val="A0241E"/>
                </a:solidFill>
              </a:rPr>
              <a:t>La Iniciativa      </a:t>
            </a:r>
            <a:endParaRPr lang="en-US" altLang="de-DE" sz="2400" b="1" dirty="0">
              <a:solidFill>
                <a:srgbClr val="A0241E"/>
              </a:solidFill>
            </a:endParaRPr>
          </a:p>
        </p:txBody>
      </p:sp>
      <p:sp>
        <p:nvSpPr>
          <p:cNvPr id="14339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3</a:t>
            </a:fld>
            <a:endParaRPr lang="de-DE" altLang="de-DE" sz="900">
              <a:solidFill>
                <a:schemeClr val="tx1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47700" y="50673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de-DE" sz="2000" b="1" dirty="0">
              <a:solidFill>
                <a:srgbClr val="A0231E"/>
              </a:solidFill>
            </a:endParaRP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3052780"/>
            <a:ext cx="89519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82624" y="3648076"/>
            <a:ext cx="79772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ct val="50000"/>
              </a:spcBef>
              <a:buClr>
                <a:srgbClr val="C00000"/>
              </a:buClr>
              <a:defRPr/>
            </a:pPr>
            <a:endParaRPr lang="en-US" sz="2000" dirty="0" smtClean="0">
              <a:solidFill>
                <a:schemeClr val="bg1">
                  <a:lumMod val="25000"/>
                </a:schemeClr>
              </a:solidFill>
              <a:ea typeface="ＭＳ Ｐゴシック" pitchFamily="34" charset="-128"/>
            </a:endParaRPr>
          </a:p>
          <a:p>
            <a:pPr marL="228600">
              <a:spcBef>
                <a:spcPct val="50000"/>
              </a:spcBef>
              <a:buClr>
                <a:srgbClr val="C00000"/>
              </a:buClr>
              <a:defRPr/>
            </a:pPr>
            <a:endParaRPr lang="en-US" sz="2000" dirty="0">
              <a:solidFill>
                <a:schemeClr val="bg1">
                  <a:lumMod val="2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4301" y="2780931"/>
            <a:ext cx="5143500" cy="31085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s-ES_tradnl" sz="2600" b="1" dirty="0" smtClean="0">
                <a:solidFill>
                  <a:srgbClr val="800000"/>
                </a:solidFill>
              </a:rPr>
              <a:t>Algunos resultados del trabajo de la A2ii</a:t>
            </a:r>
            <a:endParaRPr lang="es-ES_tradnl" sz="2600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rgbClr val="800000"/>
                </a:solidFill>
              </a:rPr>
              <a:t>IDB-A2ii Proyecto regional acerca de la Inclusión </a:t>
            </a:r>
            <a:r>
              <a:rPr lang="es-ES_tradnl" sz="2400" dirty="0">
                <a:solidFill>
                  <a:srgbClr val="800000"/>
                </a:solidFill>
              </a:rPr>
              <a:t>F</a:t>
            </a:r>
            <a:r>
              <a:rPr lang="es-ES_tradnl" sz="2400" dirty="0" smtClean="0">
                <a:solidFill>
                  <a:srgbClr val="800000"/>
                </a:solidFill>
              </a:rPr>
              <a:t>inanciera en América Latina y el Caribe</a:t>
            </a:r>
          </a:p>
          <a:p>
            <a:pPr>
              <a:defRPr/>
            </a:pPr>
            <a:endParaRPr lang="es-ES_tradnl" sz="2400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s-ES_tradnl" sz="2400" dirty="0" err="1" smtClean="0">
                <a:solidFill>
                  <a:srgbClr val="800000"/>
                </a:solidFill>
              </a:rPr>
              <a:t>Toolkit</a:t>
            </a:r>
            <a:r>
              <a:rPr lang="es-ES_tradnl" sz="2400" dirty="0" smtClean="0">
                <a:solidFill>
                  <a:srgbClr val="800000"/>
                </a:solidFill>
              </a:rPr>
              <a:t> III : </a:t>
            </a:r>
            <a:r>
              <a:rPr lang="es-PE" sz="2400" dirty="0" smtClean="0">
                <a:solidFill>
                  <a:srgbClr val="800000"/>
                </a:solidFill>
              </a:rPr>
              <a:t>Autoevaluación y evaluación de pares para la Inclusión Financiera</a:t>
            </a:r>
            <a:endParaRPr lang="es-ES_tradnl" sz="2400" dirty="0">
              <a:solidFill>
                <a:srgbClr val="8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1831652"/>
            <a:ext cx="3020528" cy="43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30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31</a:t>
            </a:fld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945301" y="3265261"/>
            <a:ext cx="3779292" cy="1456062"/>
            <a:chOff x="4980082" y="3431955"/>
            <a:chExt cx="3779292" cy="1456062"/>
          </a:xfrm>
        </p:grpSpPr>
        <p:grpSp>
          <p:nvGrpSpPr>
            <p:cNvPr id="69" name="Group 68"/>
            <p:cNvGrpSpPr/>
            <p:nvPr/>
          </p:nvGrpSpPr>
          <p:grpSpPr>
            <a:xfrm>
              <a:off x="4980082" y="3431955"/>
              <a:ext cx="3779292" cy="1456062"/>
              <a:chOff x="1027816" y="2225801"/>
              <a:chExt cx="3779292" cy="1456062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1027816" y="2225801"/>
                <a:ext cx="3681969" cy="14560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ZA" sz="1400" b="1" dirty="0" err="1">
                    <a:solidFill>
                      <a:schemeClr val="tx1"/>
                    </a:solidFill>
                    <a:ea typeface="ＭＳ Ｐゴシック" pitchFamily="-32" charset="-128"/>
                  </a:rPr>
                  <a:t>E</a:t>
                </a:r>
                <a:r>
                  <a:rPr kumimoji="0" lang="en-ZA" sz="1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ＭＳ Ｐゴシック" pitchFamily="-32" charset="-128"/>
                  </a:rPr>
                  <a:t>valuaciones</a:t>
                </a:r>
                <a:endParaRPr kumimoji="0" lang="en-Z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endParaRPr>
              </a:p>
            </p:txBody>
          </p:sp>
          <p:sp>
            <p:nvSpPr>
              <p:cNvPr id="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48007" y="2742601"/>
                <a:ext cx="561975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736576" y="2500650"/>
                <a:ext cx="307053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400" dirty="0"/>
                  <a:t>Evaluaciones del </a:t>
                </a:r>
                <a:r>
                  <a:rPr lang="es-PE" sz="1400" dirty="0" smtClean="0"/>
                  <a:t>ICP, </a:t>
                </a:r>
                <a:r>
                  <a:rPr lang="es-PE" sz="1400" dirty="0"/>
                  <a:t>autoevaluaciones, evaluaciones temáticas, evaluaciones de impacto regulatorio</a:t>
                </a:r>
                <a:endParaRPr lang="en-ZA" sz="1400" dirty="0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 bwMode="auto">
            <a:xfrm>
              <a:off x="5180356" y="3829157"/>
              <a:ext cx="431483" cy="493958"/>
              <a:chOff x="812" y="1552"/>
              <a:chExt cx="379" cy="475"/>
            </a:xfrm>
          </p:grpSpPr>
          <p:sp>
            <p:nvSpPr>
              <p:cNvPr id="20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812" y="1552"/>
                <a:ext cx="37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sz="120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2" y="1623"/>
                <a:ext cx="379" cy="404"/>
              </a:xfrm>
              <a:custGeom>
                <a:avLst/>
                <a:gdLst>
                  <a:gd name="T0" fmla="*/ 8406 w 10367"/>
                  <a:gd name="T1" fmla="*/ 0 h 11062"/>
                  <a:gd name="T2" fmla="*/ 8406 w 10367"/>
                  <a:gd name="T3" fmla="*/ 0 h 11062"/>
                  <a:gd name="T4" fmla="*/ 10367 w 10367"/>
                  <a:gd name="T5" fmla="*/ 2394 h 11062"/>
                  <a:gd name="T6" fmla="*/ 10367 w 10367"/>
                  <a:gd name="T7" fmla="*/ 8621 h 11062"/>
                  <a:gd name="T8" fmla="*/ 7936 w 10367"/>
                  <a:gd name="T9" fmla="*/ 11062 h 11062"/>
                  <a:gd name="T10" fmla="*/ 2431 w 10367"/>
                  <a:gd name="T11" fmla="*/ 11062 h 11062"/>
                  <a:gd name="T12" fmla="*/ 0 w 10367"/>
                  <a:gd name="T13" fmla="*/ 8621 h 11062"/>
                  <a:gd name="T14" fmla="*/ 0 w 10367"/>
                  <a:gd name="T15" fmla="*/ 2394 h 11062"/>
                  <a:gd name="T16" fmla="*/ 1955 w 10367"/>
                  <a:gd name="T17" fmla="*/ 1 h 11062"/>
                  <a:gd name="T18" fmla="*/ 1840 w 10367"/>
                  <a:gd name="T19" fmla="*/ 432 h 11062"/>
                  <a:gd name="T20" fmla="*/ 1840 w 10367"/>
                  <a:gd name="T21" fmla="*/ 1096 h 11062"/>
                  <a:gd name="T22" fmla="*/ 1067 w 10367"/>
                  <a:gd name="T23" fmla="*/ 2644 h 11062"/>
                  <a:gd name="T24" fmla="*/ 1067 w 10367"/>
                  <a:gd name="T25" fmla="*/ 8103 h 11062"/>
                  <a:gd name="T26" fmla="*/ 2998 w 10367"/>
                  <a:gd name="T27" fmla="*/ 10040 h 11062"/>
                  <a:gd name="T28" fmla="*/ 7369 w 10367"/>
                  <a:gd name="T29" fmla="*/ 10040 h 11062"/>
                  <a:gd name="T30" fmla="*/ 9300 w 10367"/>
                  <a:gd name="T31" fmla="*/ 8103 h 11062"/>
                  <a:gd name="T32" fmla="*/ 9300 w 10367"/>
                  <a:gd name="T33" fmla="*/ 2644 h 11062"/>
                  <a:gd name="T34" fmla="*/ 8521 w 10367"/>
                  <a:gd name="T35" fmla="*/ 1092 h 11062"/>
                  <a:gd name="T36" fmla="*/ 8521 w 10367"/>
                  <a:gd name="T37" fmla="*/ 432 h 11062"/>
                  <a:gd name="T38" fmla="*/ 8406 w 10367"/>
                  <a:gd name="T39" fmla="*/ 0 h 1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67" h="11062">
                    <a:moveTo>
                      <a:pt x="8406" y="0"/>
                    </a:moveTo>
                    <a:lnTo>
                      <a:pt x="8406" y="0"/>
                    </a:lnTo>
                    <a:cubicBezTo>
                      <a:pt x="9520" y="221"/>
                      <a:pt x="10367" y="1213"/>
                      <a:pt x="10367" y="2394"/>
                    </a:cubicBezTo>
                    <a:lnTo>
                      <a:pt x="10367" y="8621"/>
                    </a:lnTo>
                    <a:cubicBezTo>
                      <a:pt x="10367" y="9964"/>
                      <a:pt x="9274" y="11062"/>
                      <a:pt x="7936" y="11062"/>
                    </a:cubicBezTo>
                    <a:lnTo>
                      <a:pt x="2431" y="11062"/>
                    </a:lnTo>
                    <a:cubicBezTo>
                      <a:pt x="1094" y="11062"/>
                      <a:pt x="0" y="9964"/>
                      <a:pt x="0" y="8621"/>
                    </a:cubicBezTo>
                    <a:lnTo>
                      <a:pt x="0" y="2394"/>
                    </a:lnTo>
                    <a:cubicBezTo>
                      <a:pt x="0" y="1215"/>
                      <a:pt x="844" y="225"/>
                      <a:pt x="1955" y="1"/>
                    </a:cubicBezTo>
                    <a:cubicBezTo>
                      <a:pt x="1882" y="129"/>
                      <a:pt x="1840" y="276"/>
                      <a:pt x="1840" y="432"/>
                    </a:cubicBezTo>
                    <a:lnTo>
                      <a:pt x="1840" y="1096"/>
                    </a:lnTo>
                    <a:cubicBezTo>
                      <a:pt x="1372" y="1451"/>
                      <a:pt x="1067" y="2013"/>
                      <a:pt x="1067" y="2644"/>
                    </a:cubicBezTo>
                    <a:lnTo>
                      <a:pt x="1067" y="8103"/>
                    </a:lnTo>
                    <a:cubicBezTo>
                      <a:pt x="1067" y="9168"/>
                      <a:pt x="1936" y="10040"/>
                      <a:pt x="2998" y="10040"/>
                    </a:cubicBezTo>
                    <a:lnTo>
                      <a:pt x="7369" y="10040"/>
                    </a:lnTo>
                    <a:cubicBezTo>
                      <a:pt x="8431" y="10040"/>
                      <a:pt x="9300" y="9168"/>
                      <a:pt x="9300" y="8103"/>
                    </a:cubicBezTo>
                    <a:lnTo>
                      <a:pt x="9300" y="2644"/>
                    </a:lnTo>
                    <a:cubicBezTo>
                      <a:pt x="9300" y="2011"/>
                      <a:pt x="8993" y="1446"/>
                      <a:pt x="8521" y="1092"/>
                    </a:cubicBezTo>
                    <a:lnTo>
                      <a:pt x="8521" y="432"/>
                    </a:lnTo>
                    <a:cubicBezTo>
                      <a:pt x="8521" y="275"/>
                      <a:pt x="8479" y="127"/>
                      <a:pt x="8406" y="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sz="1200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891" y="1552"/>
                <a:ext cx="221" cy="182"/>
              </a:xfrm>
              <a:custGeom>
                <a:avLst/>
                <a:gdLst>
                  <a:gd name="T0" fmla="*/ 2977 w 6045"/>
                  <a:gd name="T1" fmla="*/ 2306 h 4975"/>
                  <a:gd name="T2" fmla="*/ 2977 w 6045"/>
                  <a:gd name="T3" fmla="*/ 2306 h 4975"/>
                  <a:gd name="T4" fmla="*/ 2205 w 6045"/>
                  <a:gd name="T5" fmla="*/ 1530 h 4975"/>
                  <a:gd name="T6" fmla="*/ 2977 w 6045"/>
                  <a:gd name="T7" fmla="*/ 755 h 4975"/>
                  <a:gd name="T8" fmla="*/ 3750 w 6045"/>
                  <a:gd name="T9" fmla="*/ 1530 h 4975"/>
                  <a:gd name="T10" fmla="*/ 2977 w 6045"/>
                  <a:gd name="T11" fmla="*/ 2306 h 4975"/>
                  <a:gd name="T12" fmla="*/ 1323 w 6045"/>
                  <a:gd name="T13" fmla="*/ 1508 h 4975"/>
                  <a:gd name="T14" fmla="*/ 1323 w 6045"/>
                  <a:gd name="T15" fmla="*/ 1508 h 4975"/>
                  <a:gd name="T16" fmla="*/ 2956 w 6045"/>
                  <a:gd name="T17" fmla="*/ 0 h 4975"/>
                  <a:gd name="T18" fmla="*/ 4589 w 6045"/>
                  <a:gd name="T19" fmla="*/ 1508 h 4975"/>
                  <a:gd name="T20" fmla="*/ 5182 w 6045"/>
                  <a:gd name="T21" fmla="*/ 1508 h 4975"/>
                  <a:gd name="T22" fmla="*/ 6045 w 6045"/>
                  <a:gd name="T23" fmla="*/ 2374 h 4975"/>
                  <a:gd name="T24" fmla="*/ 6045 w 6045"/>
                  <a:gd name="T25" fmla="*/ 4108 h 4975"/>
                  <a:gd name="T26" fmla="*/ 5182 w 6045"/>
                  <a:gd name="T27" fmla="*/ 4975 h 4975"/>
                  <a:gd name="T28" fmla="*/ 864 w 6045"/>
                  <a:gd name="T29" fmla="*/ 4975 h 4975"/>
                  <a:gd name="T30" fmla="*/ 0 w 6045"/>
                  <a:gd name="T31" fmla="*/ 4108 h 4975"/>
                  <a:gd name="T32" fmla="*/ 0 w 6045"/>
                  <a:gd name="T33" fmla="*/ 2374 h 4975"/>
                  <a:gd name="T34" fmla="*/ 864 w 6045"/>
                  <a:gd name="T35" fmla="*/ 1508 h 4975"/>
                  <a:gd name="T36" fmla="*/ 1323 w 6045"/>
                  <a:gd name="T37" fmla="*/ 1508 h 4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45" h="4975">
                    <a:moveTo>
                      <a:pt x="2977" y="2306"/>
                    </a:moveTo>
                    <a:lnTo>
                      <a:pt x="2977" y="2306"/>
                    </a:lnTo>
                    <a:cubicBezTo>
                      <a:pt x="2550" y="2306"/>
                      <a:pt x="2205" y="1959"/>
                      <a:pt x="2205" y="1530"/>
                    </a:cubicBezTo>
                    <a:cubicBezTo>
                      <a:pt x="2205" y="1102"/>
                      <a:pt x="2550" y="755"/>
                      <a:pt x="2977" y="755"/>
                    </a:cubicBezTo>
                    <a:cubicBezTo>
                      <a:pt x="3404" y="755"/>
                      <a:pt x="3750" y="1102"/>
                      <a:pt x="3750" y="1530"/>
                    </a:cubicBezTo>
                    <a:cubicBezTo>
                      <a:pt x="3750" y="1959"/>
                      <a:pt x="3404" y="2306"/>
                      <a:pt x="2977" y="2306"/>
                    </a:cubicBezTo>
                    <a:close/>
                    <a:moveTo>
                      <a:pt x="1323" y="1508"/>
                    </a:moveTo>
                    <a:lnTo>
                      <a:pt x="1323" y="1508"/>
                    </a:lnTo>
                    <a:cubicBezTo>
                      <a:pt x="1392" y="663"/>
                      <a:pt x="2097" y="0"/>
                      <a:pt x="2956" y="0"/>
                    </a:cubicBezTo>
                    <a:cubicBezTo>
                      <a:pt x="3815" y="0"/>
                      <a:pt x="4520" y="663"/>
                      <a:pt x="4589" y="1508"/>
                    </a:cubicBezTo>
                    <a:lnTo>
                      <a:pt x="5182" y="1508"/>
                    </a:lnTo>
                    <a:cubicBezTo>
                      <a:pt x="5657" y="1508"/>
                      <a:pt x="6045" y="1898"/>
                      <a:pt x="6045" y="2374"/>
                    </a:cubicBezTo>
                    <a:lnTo>
                      <a:pt x="6045" y="4108"/>
                    </a:lnTo>
                    <a:cubicBezTo>
                      <a:pt x="6045" y="4585"/>
                      <a:pt x="5657" y="4975"/>
                      <a:pt x="5182" y="4975"/>
                    </a:cubicBezTo>
                    <a:lnTo>
                      <a:pt x="864" y="4975"/>
                    </a:lnTo>
                    <a:cubicBezTo>
                      <a:pt x="388" y="4975"/>
                      <a:pt x="0" y="4585"/>
                      <a:pt x="0" y="4108"/>
                    </a:cubicBezTo>
                    <a:lnTo>
                      <a:pt x="0" y="2374"/>
                    </a:lnTo>
                    <a:cubicBezTo>
                      <a:pt x="0" y="1898"/>
                      <a:pt x="388" y="1508"/>
                      <a:pt x="864" y="1508"/>
                    </a:cubicBezTo>
                    <a:lnTo>
                      <a:pt x="1323" y="1508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 sz="1200"/>
              </a:p>
            </p:txBody>
          </p:sp>
        </p:grpSp>
      </p:grpSp>
      <p:sp>
        <p:nvSpPr>
          <p:cNvPr id="40" name="Rectangle 39"/>
          <p:cNvSpPr/>
          <p:nvPr/>
        </p:nvSpPr>
        <p:spPr bwMode="auto">
          <a:xfrm>
            <a:off x="882332" y="1664396"/>
            <a:ext cx="3681969" cy="1442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rPr>
              <a:t>Herramientas y traducciones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1002523" y="2241664"/>
            <a:ext cx="561975" cy="560387"/>
            <a:chOff x="2433" y="1075"/>
            <a:chExt cx="354" cy="353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3" y="1075"/>
              <a:ext cx="35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430" y="1072"/>
              <a:ext cx="358" cy="360"/>
            </a:xfrm>
            <a:custGeom>
              <a:avLst/>
              <a:gdLst>
                <a:gd name="T0" fmla="*/ 1126 w 8476"/>
                <a:gd name="T1" fmla="*/ 7818 h 8510"/>
                <a:gd name="T2" fmla="*/ 1126 w 8476"/>
                <a:gd name="T3" fmla="*/ 7818 h 8510"/>
                <a:gd name="T4" fmla="*/ 1626 w 8476"/>
                <a:gd name="T5" fmla="*/ 7318 h 8510"/>
                <a:gd name="T6" fmla="*/ 1126 w 8476"/>
                <a:gd name="T7" fmla="*/ 6817 h 8510"/>
                <a:gd name="T8" fmla="*/ 625 w 8476"/>
                <a:gd name="T9" fmla="*/ 7318 h 8510"/>
                <a:gd name="T10" fmla="*/ 1126 w 8476"/>
                <a:gd name="T11" fmla="*/ 7818 h 8510"/>
                <a:gd name="T12" fmla="*/ 4569 w 8476"/>
                <a:gd name="T13" fmla="*/ 2502 h 8510"/>
                <a:gd name="T14" fmla="*/ 4569 w 8476"/>
                <a:gd name="T15" fmla="*/ 2502 h 8510"/>
                <a:gd name="T16" fmla="*/ 310 w 8476"/>
                <a:gd name="T17" fmla="*/ 6730 h 8510"/>
                <a:gd name="T18" fmla="*/ 310 w 8476"/>
                <a:gd name="T19" fmla="*/ 7854 h 8510"/>
                <a:gd name="T20" fmla="*/ 657 w 8476"/>
                <a:gd name="T21" fmla="*/ 8201 h 8510"/>
                <a:gd name="T22" fmla="*/ 1780 w 8476"/>
                <a:gd name="T23" fmla="*/ 8201 h 8510"/>
                <a:gd name="T24" fmla="*/ 5915 w 8476"/>
                <a:gd name="T25" fmla="*/ 4066 h 8510"/>
                <a:gd name="T26" fmla="*/ 8441 w 8476"/>
                <a:gd name="T27" fmla="*/ 2336 h 8510"/>
                <a:gd name="T28" fmla="*/ 8257 w 8476"/>
                <a:gd name="T29" fmla="*/ 1469 h 8510"/>
                <a:gd name="T30" fmla="*/ 7006 w 8476"/>
                <a:gd name="T31" fmla="*/ 2720 h 8510"/>
                <a:gd name="T32" fmla="*/ 5817 w 8476"/>
                <a:gd name="T33" fmla="*/ 1531 h 8510"/>
                <a:gd name="T34" fmla="*/ 7006 w 8476"/>
                <a:gd name="T35" fmla="*/ 343 h 8510"/>
                <a:gd name="T36" fmla="*/ 6161 w 8476"/>
                <a:gd name="T37" fmla="*/ 124 h 8510"/>
                <a:gd name="T38" fmla="*/ 4569 w 8476"/>
                <a:gd name="T39" fmla="*/ 2502 h 8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76" h="8510">
                  <a:moveTo>
                    <a:pt x="1126" y="7818"/>
                  </a:moveTo>
                  <a:lnTo>
                    <a:pt x="1126" y="7818"/>
                  </a:lnTo>
                  <a:cubicBezTo>
                    <a:pt x="1402" y="7818"/>
                    <a:pt x="1626" y="7594"/>
                    <a:pt x="1626" y="7318"/>
                  </a:cubicBezTo>
                  <a:cubicBezTo>
                    <a:pt x="1626" y="7041"/>
                    <a:pt x="1402" y="6817"/>
                    <a:pt x="1126" y="6817"/>
                  </a:cubicBezTo>
                  <a:cubicBezTo>
                    <a:pt x="849" y="6817"/>
                    <a:pt x="625" y="7041"/>
                    <a:pt x="625" y="7318"/>
                  </a:cubicBezTo>
                  <a:cubicBezTo>
                    <a:pt x="625" y="7594"/>
                    <a:pt x="849" y="7818"/>
                    <a:pt x="1126" y="7818"/>
                  </a:cubicBezTo>
                  <a:close/>
                  <a:moveTo>
                    <a:pt x="4569" y="2502"/>
                  </a:moveTo>
                  <a:lnTo>
                    <a:pt x="4569" y="2502"/>
                  </a:lnTo>
                  <a:lnTo>
                    <a:pt x="310" y="6730"/>
                  </a:lnTo>
                  <a:cubicBezTo>
                    <a:pt x="0" y="7038"/>
                    <a:pt x="2" y="7545"/>
                    <a:pt x="310" y="7854"/>
                  </a:cubicBezTo>
                  <a:lnTo>
                    <a:pt x="657" y="8201"/>
                  </a:lnTo>
                  <a:cubicBezTo>
                    <a:pt x="966" y="8510"/>
                    <a:pt x="1471" y="8510"/>
                    <a:pt x="1780" y="8201"/>
                  </a:cubicBezTo>
                  <a:lnTo>
                    <a:pt x="5915" y="4066"/>
                  </a:lnTo>
                  <a:cubicBezTo>
                    <a:pt x="7200" y="4416"/>
                    <a:pt x="8441" y="3488"/>
                    <a:pt x="8441" y="2336"/>
                  </a:cubicBezTo>
                  <a:cubicBezTo>
                    <a:pt x="8476" y="2063"/>
                    <a:pt x="8476" y="1187"/>
                    <a:pt x="8257" y="1469"/>
                  </a:cubicBezTo>
                  <a:lnTo>
                    <a:pt x="7006" y="2720"/>
                  </a:lnTo>
                  <a:cubicBezTo>
                    <a:pt x="6443" y="3283"/>
                    <a:pt x="5192" y="2125"/>
                    <a:pt x="5817" y="1531"/>
                  </a:cubicBezTo>
                  <a:lnTo>
                    <a:pt x="7006" y="343"/>
                  </a:lnTo>
                  <a:cubicBezTo>
                    <a:pt x="7288" y="92"/>
                    <a:pt x="6662" y="0"/>
                    <a:pt x="6161" y="124"/>
                  </a:cubicBezTo>
                  <a:cubicBezTo>
                    <a:pt x="5129" y="374"/>
                    <a:pt x="4347" y="1187"/>
                    <a:pt x="4569" y="25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591092" y="1889458"/>
            <a:ext cx="29732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/>
              <a:t>Desarrollo de capacitaciones, planes de implementación regional, diagnósticos temáticos alineado a los ICP,  traducciones de las herramientas y los materiales de supervisión y estudios de caso.</a:t>
            </a:r>
            <a:endParaRPr lang="es-ES" sz="13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82332" y="4894646"/>
            <a:ext cx="3779292" cy="1439810"/>
            <a:chOff x="920432" y="3469528"/>
            <a:chExt cx="3779292" cy="1439810"/>
          </a:xfrm>
        </p:grpSpPr>
        <p:grpSp>
          <p:nvGrpSpPr>
            <p:cNvPr id="42" name="Group 41"/>
            <p:cNvGrpSpPr/>
            <p:nvPr/>
          </p:nvGrpSpPr>
          <p:grpSpPr>
            <a:xfrm>
              <a:off x="920432" y="3469528"/>
              <a:ext cx="3779292" cy="1439810"/>
              <a:chOff x="1027816" y="2225800"/>
              <a:chExt cx="3779292" cy="143981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1027816" y="2225800"/>
                <a:ext cx="3681969" cy="143981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400" b="1" dirty="0" smtClean="0">
                    <a:solidFill>
                      <a:schemeClr val="tx1"/>
                    </a:solidFill>
                    <a:ea typeface="ＭＳ Ｐゴシック" pitchFamily="-32" charset="-128"/>
                  </a:rPr>
                  <a:t>Entrenamientos</a:t>
                </a:r>
                <a:endPara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endParaRPr>
              </a:p>
            </p:txBody>
          </p: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48007" y="2742601"/>
                <a:ext cx="561975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36576" y="2438020"/>
                <a:ext cx="30705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smtClean="0"/>
                  <a:t>Talleres, seminarios regionales, entrenamiento On-line,  entrenamiento, </a:t>
                </a:r>
                <a:r>
                  <a:rPr lang="es-ES" sz="1400" dirty="0" err="1" smtClean="0"/>
                  <a:t>on-site</a:t>
                </a:r>
                <a:r>
                  <a:rPr lang="es-ES" sz="1400" dirty="0" smtClean="0"/>
                  <a:t>, trabajo  de campo</a:t>
                </a:r>
                <a:endParaRPr lang="es-ES" sz="1400" dirty="0"/>
              </a:p>
            </p:txBody>
          </p:sp>
        </p:grpSp>
        <p:grpSp>
          <p:nvGrpSpPr>
            <p:cNvPr id="5" name="Group 10"/>
            <p:cNvGrpSpPr>
              <a:grpSpLocks noChangeAspect="1"/>
            </p:cNvGrpSpPr>
            <p:nvPr/>
          </p:nvGrpSpPr>
          <p:grpSpPr bwMode="auto">
            <a:xfrm>
              <a:off x="1083998" y="3834608"/>
              <a:ext cx="498453" cy="503943"/>
              <a:chOff x="751" y="2330"/>
              <a:chExt cx="454" cy="459"/>
            </a:xfrm>
          </p:grpSpPr>
          <p:sp>
            <p:nvSpPr>
              <p:cNvPr id="6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751" y="2330"/>
                <a:ext cx="454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7" name="Freeform 11"/>
              <p:cNvSpPr>
                <a:spLocks noEditPoints="1"/>
              </p:cNvSpPr>
              <p:nvPr/>
            </p:nvSpPr>
            <p:spPr bwMode="auto">
              <a:xfrm>
                <a:off x="881" y="2431"/>
                <a:ext cx="193" cy="158"/>
              </a:xfrm>
              <a:custGeom>
                <a:avLst/>
                <a:gdLst>
                  <a:gd name="T0" fmla="*/ 4527 w 4527"/>
                  <a:gd name="T1" fmla="*/ 3706 h 3706"/>
                  <a:gd name="T2" fmla="*/ 4527 w 4527"/>
                  <a:gd name="T3" fmla="*/ 3706 h 3706"/>
                  <a:gd name="T4" fmla="*/ 0 w 4527"/>
                  <a:gd name="T5" fmla="*/ 3706 h 3706"/>
                  <a:gd name="T6" fmla="*/ 0 w 4527"/>
                  <a:gd name="T7" fmla="*/ 3061 h 3706"/>
                  <a:gd name="T8" fmla="*/ 4527 w 4527"/>
                  <a:gd name="T9" fmla="*/ 3061 h 3706"/>
                  <a:gd name="T10" fmla="*/ 4527 w 4527"/>
                  <a:gd name="T11" fmla="*/ 3706 h 3706"/>
                  <a:gd name="T12" fmla="*/ 1097 w 4527"/>
                  <a:gd name="T13" fmla="*/ 344 h 3706"/>
                  <a:gd name="T14" fmla="*/ 1097 w 4527"/>
                  <a:gd name="T15" fmla="*/ 344 h 3706"/>
                  <a:gd name="T16" fmla="*/ 2263 w 4527"/>
                  <a:gd name="T17" fmla="*/ 1065 h 3706"/>
                  <a:gd name="T18" fmla="*/ 3430 w 4527"/>
                  <a:gd name="T19" fmla="*/ 344 h 3706"/>
                  <a:gd name="T20" fmla="*/ 4527 w 4527"/>
                  <a:gd name="T21" fmla="*/ 1442 h 3706"/>
                  <a:gd name="T22" fmla="*/ 4527 w 4527"/>
                  <a:gd name="T23" fmla="*/ 2324 h 3706"/>
                  <a:gd name="T24" fmla="*/ 0 w 4527"/>
                  <a:gd name="T25" fmla="*/ 2324 h 3706"/>
                  <a:gd name="T26" fmla="*/ 0 w 4527"/>
                  <a:gd name="T27" fmla="*/ 1442 h 3706"/>
                  <a:gd name="T28" fmla="*/ 1097 w 4527"/>
                  <a:gd name="T29" fmla="*/ 344 h 3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27" h="3706">
                    <a:moveTo>
                      <a:pt x="4527" y="3706"/>
                    </a:moveTo>
                    <a:lnTo>
                      <a:pt x="4527" y="3706"/>
                    </a:lnTo>
                    <a:lnTo>
                      <a:pt x="0" y="3706"/>
                    </a:lnTo>
                    <a:lnTo>
                      <a:pt x="0" y="3061"/>
                    </a:lnTo>
                    <a:lnTo>
                      <a:pt x="4527" y="3061"/>
                    </a:lnTo>
                    <a:lnTo>
                      <a:pt x="4527" y="3706"/>
                    </a:lnTo>
                    <a:close/>
                    <a:moveTo>
                      <a:pt x="1097" y="344"/>
                    </a:moveTo>
                    <a:lnTo>
                      <a:pt x="1097" y="344"/>
                    </a:lnTo>
                    <a:cubicBezTo>
                      <a:pt x="1459" y="561"/>
                      <a:pt x="1940" y="1065"/>
                      <a:pt x="2263" y="1065"/>
                    </a:cubicBezTo>
                    <a:cubicBezTo>
                      <a:pt x="2709" y="1065"/>
                      <a:pt x="3198" y="478"/>
                      <a:pt x="3430" y="344"/>
                    </a:cubicBezTo>
                    <a:cubicBezTo>
                      <a:pt x="4026" y="0"/>
                      <a:pt x="4527" y="839"/>
                      <a:pt x="4527" y="1442"/>
                    </a:cubicBezTo>
                    <a:lnTo>
                      <a:pt x="4527" y="2324"/>
                    </a:lnTo>
                    <a:lnTo>
                      <a:pt x="0" y="2324"/>
                    </a:lnTo>
                    <a:lnTo>
                      <a:pt x="0" y="1442"/>
                    </a:lnTo>
                    <a:cubicBezTo>
                      <a:pt x="0" y="838"/>
                      <a:pt x="579" y="34"/>
                      <a:pt x="1097" y="344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926" y="2330"/>
                <a:ext cx="107" cy="107"/>
              </a:xfrm>
              <a:custGeom>
                <a:avLst/>
                <a:gdLst>
                  <a:gd name="T0" fmla="*/ 1252 w 2504"/>
                  <a:gd name="T1" fmla="*/ 0 h 2503"/>
                  <a:gd name="T2" fmla="*/ 1252 w 2504"/>
                  <a:gd name="T3" fmla="*/ 0 h 2503"/>
                  <a:gd name="T4" fmla="*/ 2504 w 2504"/>
                  <a:gd name="T5" fmla="*/ 1251 h 2503"/>
                  <a:gd name="T6" fmla="*/ 1252 w 2504"/>
                  <a:gd name="T7" fmla="*/ 2503 h 2503"/>
                  <a:gd name="T8" fmla="*/ 0 w 2504"/>
                  <a:gd name="T9" fmla="*/ 1251 h 2503"/>
                  <a:gd name="T10" fmla="*/ 1252 w 2504"/>
                  <a:gd name="T11" fmla="*/ 0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4" h="2503">
                    <a:moveTo>
                      <a:pt x="1252" y="0"/>
                    </a:moveTo>
                    <a:lnTo>
                      <a:pt x="1252" y="0"/>
                    </a:lnTo>
                    <a:cubicBezTo>
                      <a:pt x="1943" y="0"/>
                      <a:pt x="2504" y="559"/>
                      <a:pt x="2504" y="1251"/>
                    </a:cubicBezTo>
                    <a:cubicBezTo>
                      <a:pt x="2504" y="1942"/>
                      <a:pt x="1943" y="2503"/>
                      <a:pt x="1252" y="2503"/>
                    </a:cubicBezTo>
                    <a:cubicBezTo>
                      <a:pt x="561" y="2503"/>
                      <a:pt x="0" y="1942"/>
                      <a:pt x="0" y="1251"/>
                    </a:cubicBezTo>
                    <a:cubicBezTo>
                      <a:pt x="0" y="559"/>
                      <a:pt x="561" y="0"/>
                      <a:pt x="1252" y="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1099" y="2330"/>
                <a:ext cx="107" cy="107"/>
              </a:xfrm>
              <a:custGeom>
                <a:avLst/>
                <a:gdLst>
                  <a:gd name="T0" fmla="*/ 1251 w 2503"/>
                  <a:gd name="T1" fmla="*/ 0 h 2503"/>
                  <a:gd name="T2" fmla="*/ 1251 w 2503"/>
                  <a:gd name="T3" fmla="*/ 0 h 2503"/>
                  <a:gd name="T4" fmla="*/ 2503 w 2503"/>
                  <a:gd name="T5" fmla="*/ 1251 h 2503"/>
                  <a:gd name="T6" fmla="*/ 1251 w 2503"/>
                  <a:gd name="T7" fmla="*/ 2503 h 2503"/>
                  <a:gd name="T8" fmla="*/ 0 w 2503"/>
                  <a:gd name="T9" fmla="*/ 1251 h 2503"/>
                  <a:gd name="T10" fmla="*/ 1251 w 2503"/>
                  <a:gd name="T11" fmla="*/ 0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3" h="2503">
                    <a:moveTo>
                      <a:pt x="1251" y="0"/>
                    </a:moveTo>
                    <a:lnTo>
                      <a:pt x="1251" y="0"/>
                    </a:lnTo>
                    <a:cubicBezTo>
                      <a:pt x="1943" y="0"/>
                      <a:pt x="2503" y="559"/>
                      <a:pt x="2503" y="1251"/>
                    </a:cubicBezTo>
                    <a:cubicBezTo>
                      <a:pt x="2503" y="1942"/>
                      <a:pt x="1943" y="2503"/>
                      <a:pt x="1251" y="2503"/>
                    </a:cubicBezTo>
                    <a:cubicBezTo>
                      <a:pt x="560" y="2503"/>
                      <a:pt x="0" y="1942"/>
                      <a:pt x="0" y="1251"/>
                    </a:cubicBezTo>
                    <a:cubicBezTo>
                      <a:pt x="0" y="559"/>
                      <a:pt x="560" y="0"/>
                      <a:pt x="1251" y="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751" y="2330"/>
                <a:ext cx="107" cy="107"/>
              </a:xfrm>
              <a:custGeom>
                <a:avLst/>
                <a:gdLst>
                  <a:gd name="T0" fmla="*/ 1252 w 2504"/>
                  <a:gd name="T1" fmla="*/ 0 h 2503"/>
                  <a:gd name="T2" fmla="*/ 1252 w 2504"/>
                  <a:gd name="T3" fmla="*/ 0 h 2503"/>
                  <a:gd name="T4" fmla="*/ 2504 w 2504"/>
                  <a:gd name="T5" fmla="*/ 1251 h 2503"/>
                  <a:gd name="T6" fmla="*/ 1252 w 2504"/>
                  <a:gd name="T7" fmla="*/ 2503 h 2503"/>
                  <a:gd name="T8" fmla="*/ 0 w 2504"/>
                  <a:gd name="T9" fmla="*/ 1251 h 2503"/>
                  <a:gd name="T10" fmla="*/ 1252 w 2504"/>
                  <a:gd name="T11" fmla="*/ 0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4" h="2503">
                    <a:moveTo>
                      <a:pt x="1252" y="0"/>
                    </a:moveTo>
                    <a:lnTo>
                      <a:pt x="1252" y="0"/>
                    </a:lnTo>
                    <a:cubicBezTo>
                      <a:pt x="1943" y="0"/>
                      <a:pt x="2504" y="559"/>
                      <a:pt x="2504" y="1251"/>
                    </a:cubicBezTo>
                    <a:cubicBezTo>
                      <a:pt x="2504" y="1942"/>
                      <a:pt x="1943" y="2503"/>
                      <a:pt x="1252" y="2503"/>
                    </a:cubicBezTo>
                    <a:cubicBezTo>
                      <a:pt x="560" y="2503"/>
                      <a:pt x="0" y="1942"/>
                      <a:pt x="0" y="1251"/>
                    </a:cubicBezTo>
                    <a:cubicBezTo>
                      <a:pt x="0" y="559"/>
                      <a:pt x="560" y="0"/>
                      <a:pt x="1252" y="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>
                <a:off x="764" y="2450"/>
                <a:ext cx="181" cy="339"/>
              </a:xfrm>
              <a:custGeom>
                <a:avLst/>
                <a:gdLst>
                  <a:gd name="T0" fmla="*/ 9 w 4263"/>
                  <a:gd name="T1" fmla="*/ 686 h 7959"/>
                  <a:gd name="T2" fmla="*/ 9 w 4263"/>
                  <a:gd name="T3" fmla="*/ 686 h 7959"/>
                  <a:gd name="T4" fmla="*/ 901 w 4263"/>
                  <a:gd name="T5" fmla="*/ 0 h 7959"/>
                  <a:gd name="T6" fmla="*/ 1793 w 4263"/>
                  <a:gd name="T7" fmla="*/ 686 h 7959"/>
                  <a:gd name="T8" fmla="*/ 1793 w 4263"/>
                  <a:gd name="T9" fmla="*/ 4048 h 7959"/>
                  <a:gd name="T10" fmla="*/ 3724 w 4263"/>
                  <a:gd name="T11" fmla="*/ 4048 h 7959"/>
                  <a:gd name="T12" fmla="*/ 4160 w 4263"/>
                  <a:gd name="T13" fmla="*/ 4151 h 7959"/>
                  <a:gd name="T14" fmla="*/ 4263 w 4263"/>
                  <a:gd name="T15" fmla="*/ 4565 h 7959"/>
                  <a:gd name="T16" fmla="*/ 4263 w 4263"/>
                  <a:gd name="T17" fmla="*/ 7341 h 7959"/>
                  <a:gd name="T18" fmla="*/ 3577 w 4263"/>
                  <a:gd name="T19" fmla="*/ 7959 h 7959"/>
                  <a:gd name="T20" fmla="*/ 2822 w 4263"/>
                  <a:gd name="T21" fmla="*/ 7341 h 7959"/>
                  <a:gd name="T22" fmla="*/ 2822 w 4263"/>
                  <a:gd name="T23" fmla="*/ 5351 h 7959"/>
                  <a:gd name="T24" fmla="*/ 731 w 4263"/>
                  <a:gd name="T25" fmla="*/ 5351 h 7959"/>
                  <a:gd name="T26" fmla="*/ 0 w 4263"/>
                  <a:gd name="T27" fmla="*/ 4694 h 7959"/>
                  <a:gd name="T28" fmla="*/ 9 w 4263"/>
                  <a:gd name="T29" fmla="*/ 686 h 7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63" h="7959">
                    <a:moveTo>
                      <a:pt x="9" y="686"/>
                    </a:moveTo>
                    <a:lnTo>
                      <a:pt x="9" y="686"/>
                    </a:lnTo>
                    <a:cubicBezTo>
                      <a:pt x="9" y="686"/>
                      <a:pt x="215" y="0"/>
                      <a:pt x="901" y="0"/>
                    </a:cubicBezTo>
                    <a:cubicBezTo>
                      <a:pt x="1519" y="0"/>
                      <a:pt x="1793" y="686"/>
                      <a:pt x="1793" y="686"/>
                    </a:cubicBezTo>
                    <a:lnTo>
                      <a:pt x="1793" y="4048"/>
                    </a:lnTo>
                    <a:lnTo>
                      <a:pt x="3724" y="4048"/>
                    </a:lnTo>
                    <a:cubicBezTo>
                      <a:pt x="3936" y="4048"/>
                      <a:pt x="4086" y="4052"/>
                      <a:pt x="4160" y="4151"/>
                    </a:cubicBezTo>
                    <a:cubicBezTo>
                      <a:pt x="4263" y="4288"/>
                      <a:pt x="4247" y="4426"/>
                      <a:pt x="4263" y="4565"/>
                    </a:cubicBezTo>
                    <a:lnTo>
                      <a:pt x="4263" y="7341"/>
                    </a:lnTo>
                    <a:cubicBezTo>
                      <a:pt x="4263" y="7547"/>
                      <a:pt x="4057" y="7959"/>
                      <a:pt x="3577" y="7959"/>
                    </a:cubicBezTo>
                    <a:cubicBezTo>
                      <a:pt x="3231" y="7959"/>
                      <a:pt x="2852" y="7754"/>
                      <a:pt x="2822" y="7341"/>
                    </a:cubicBezTo>
                    <a:lnTo>
                      <a:pt x="2822" y="5351"/>
                    </a:lnTo>
                    <a:lnTo>
                      <a:pt x="731" y="5351"/>
                    </a:lnTo>
                    <a:cubicBezTo>
                      <a:pt x="40" y="5351"/>
                      <a:pt x="9" y="5283"/>
                      <a:pt x="0" y="4694"/>
                    </a:cubicBezTo>
                    <a:lnTo>
                      <a:pt x="9" y="686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1009" y="2450"/>
                <a:ext cx="182" cy="339"/>
              </a:xfrm>
              <a:custGeom>
                <a:avLst/>
                <a:gdLst>
                  <a:gd name="T0" fmla="*/ 4253 w 4263"/>
                  <a:gd name="T1" fmla="*/ 686 h 7958"/>
                  <a:gd name="T2" fmla="*/ 4253 w 4263"/>
                  <a:gd name="T3" fmla="*/ 686 h 7958"/>
                  <a:gd name="T4" fmla="*/ 3361 w 4263"/>
                  <a:gd name="T5" fmla="*/ 0 h 7958"/>
                  <a:gd name="T6" fmla="*/ 2470 w 4263"/>
                  <a:gd name="T7" fmla="*/ 686 h 7958"/>
                  <a:gd name="T8" fmla="*/ 2470 w 4263"/>
                  <a:gd name="T9" fmla="*/ 4048 h 7958"/>
                  <a:gd name="T10" fmla="*/ 538 w 4263"/>
                  <a:gd name="T11" fmla="*/ 4048 h 7958"/>
                  <a:gd name="T12" fmla="*/ 103 w 4263"/>
                  <a:gd name="T13" fmla="*/ 4151 h 7958"/>
                  <a:gd name="T14" fmla="*/ 0 w 4263"/>
                  <a:gd name="T15" fmla="*/ 4565 h 7958"/>
                  <a:gd name="T16" fmla="*/ 0 w 4263"/>
                  <a:gd name="T17" fmla="*/ 7341 h 7958"/>
                  <a:gd name="T18" fmla="*/ 686 w 4263"/>
                  <a:gd name="T19" fmla="*/ 7958 h 7958"/>
                  <a:gd name="T20" fmla="*/ 1441 w 4263"/>
                  <a:gd name="T21" fmla="*/ 7341 h 7958"/>
                  <a:gd name="T22" fmla="*/ 1441 w 4263"/>
                  <a:gd name="T23" fmla="*/ 5351 h 7958"/>
                  <a:gd name="T24" fmla="*/ 3531 w 4263"/>
                  <a:gd name="T25" fmla="*/ 5351 h 7958"/>
                  <a:gd name="T26" fmla="*/ 4263 w 4263"/>
                  <a:gd name="T27" fmla="*/ 4694 h 7958"/>
                  <a:gd name="T28" fmla="*/ 4253 w 4263"/>
                  <a:gd name="T29" fmla="*/ 686 h 7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63" h="7958">
                    <a:moveTo>
                      <a:pt x="4253" y="686"/>
                    </a:moveTo>
                    <a:lnTo>
                      <a:pt x="4253" y="686"/>
                    </a:lnTo>
                    <a:cubicBezTo>
                      <a:pt x="4253" y="686"/>
                      <a:pt x="4047" y="0"/>
                      <a:pt x="3361" y="0"/>
                    </a:cubicBezTo>
                    <a:cubicBezTo>
                      <a:pt x="2744" y="0"/>
                      <a:pt x="2470" y="686"/>
                      <a:pt x="2470" y="686"/>
                    </a:cubicBezTo>
                    <a:lnTo>
                      <a:pt x="2470" y="4048"/>
                    </a:lnTo>
                    <a:lnTo>
                      <a:pt x="538" y="4048"/>
                    </a:lnTo>
                    <a:cubicBezTo>
                      <a:pt x="327" y="4048"/>
                      <a:pt x="177" y="4052"/>
                      <a:pt x="103" y="4151"/>
                    </a:cubicBezTo>
                    <a:cubicBezTo>
                      <a:pt x="0" y="4288"/>
                      <a:pt x="16" y="4426"/>
                      <a:pt x="0" y="4565"/>
                    </a:cubicBezTo>
                    <a:lnTo>
                      <a:pt x="0" y="7341"/>
                    </a:lnTo>
                    <a:cubicBezTo>
                      <a:pt x="0" y="7547"/>
                      <a:pt x="205" y="7958"/>
                      <a:pt x="686" y="7958"/>
                    </a:cubicBezTo>
                    <a:cubicBezTo>
                      <a:pt x="1031" y="7958"/>
                      <a:pt x="1410" y="7754"/>
                      <a:pt x="1441" y="7341"/>
                    </a:cubicBezTo>
                    <a:lnTo>
                      <a:pt x="1441" y="5351"/>
                    </a:lnTo>
                    <a:lnTo>
                      <a:pt x="3531" y="5351"/>
                    </a:lnTo>
                    <a:cubicBezTo>
                      <a:pt x="4223" y="5351"/>
                      <a:pt x="4253" y="5283"/>
                      <a:pt x="4263" y="4694"/>
                    </a:cubicBezTo>
                    <a:lnTo>
                      <a:pt x="4253" y="686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82332" y="3265261"/>
            <a:ext cx="3779292" cy="1456062"/>
            <a:chOff x="920432" y="4822521"/>
            <a:chExt cx="3779292" cy="1456062"/>
          </a:xfrm>
        </p:grpSpPr>
        <p:grpSp>
          <p:nvGrpSpPr>
            <p:cNvPr id="48" name="Group 47"/>
            <p:cNvGrpSpPr/>
            <p:nvPr/>
          </p:nvGrpSpPr>
          <p:grpSpPr>
            <a:xfrm>
              <a:off x="920432" y="4822521"/>
              <a:ext cx="3779292" cy="1456062"/>
              <a:chOff x="1027816" y="2164601"/>
              <a:chExt cx="3779292" cy="1456062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1027816" y="2164601"/>
                <a:ext cx="3681969" cy="14560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s-ES" sz="1400" b="1" dirty="0" smtClean="0">
                    <a:solidFill>
                      <a:schemeClr val="tx1"/>
                    </a:solidFill>
                    <a:ea typeface="ＭＳ Ｐゴシック" pitchFamily="-32" charset="-128"/>
                  </a:rPr>
                  <a:t>Intercambio y diálogo entre pares</a:t>
                </a:r>
                <a:endPara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endParaRPr>
              </a:p>
            </p:txBody>
          </p:sp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48007" y="2742601"/>
                <a:ext cx="561975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36576" y="2438020"/>
                <a:ext cx="30705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400" dirty="0" smtClean="0"/>
                  <a:t>Diálogos nacionales, regionales o mundiales o seminarios temáticos, conferencias, intercambios de personal, llamadas de consulta.</a:t>
                </a:r>
                <a:endParaRPr lang="es-ES" sz="1400" dirty="0"/>
              </a:p>
            </p:txBody>
          </p:sp>
        </p:grpSp>
        <p:grpSp>
          <p:nvGrpSpPr>
            <p:cNvPr id="16" name="Group 6"/>
            <p:cNvGrpSpPr>
              <a:grpSpLocks noChangeAspect="1"/>
            </p:cNvGrpSpPr>
            <p:nvPr/>
          </p:nvGrpSpPr>
          <p:grpSpPr bwMode="auto">
            <a:xfrm>
              <a:off x="1086327" y="5163491"/>
              <a:ext cx="470566" cy="517223"/>
              <a:chOff x="803" y="3071"/>
              <a:chExt cx="353" cy="388"/>
            </a:xfrm>
          </p:grpSpPr>
          <p:sp>
            <p:nvSpPr>
              <p:cNvPr id="17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803" y="3071"/>
                <a:ext cx="353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803" y="3071"/>
                <a:ext cx="353" cy="388"/>
              </a:xfrm>
              <a:custGeom>
                <a:avLst/>
                <a:gdLst>
                  <a:gd name="T0" fmla="*/ 1300 w 8611"/>
                  <a:gd name="T1" fmla="*/ 2796 h 9465"/>
                  <a:gd name="T2" fmla="*/ 1300 w 8611"/>
                  <a:gd name="T3" fmla="*/ 2796 h 9465"/>
                  <a:gd name="T4" fmla="*/ 2270 w 8611"/>
                  <a:gd name="T5" fmla="*/ 1826 h 9465"/>
                  <a:gd name="T6" fmla="*/ 1300 w 8611"/>
                  <a:gd name="T7" fmla="*/ 855 h 9465"/>
                  <a:gd name="T8" fmla="*/ 330 w 8611"/>
                  <a:gd name="T9" fmla="*/ 1826 h 9465"/>
                  <a:gd name="T10" fmla="*/ 1300 w 8611"/>
                  <a:gd name="T11" fmla="*/ 2796 h 9465"/>
                  <a:gd name="T12" fmla="*/ 3611 w 8611"/>
                  <a:gd name="T13" fmla="*/ 2886 h 9465"/>
                  <a:gd name="T14" fmla="*/ 3611 w 8611"/>
                  <a:gd name="T15" fmla="*/ 2886 h 9465"/>
                  <a:gd name="T16" fmla="*/ 4757 w 8611"/>
                  <a:gd name="T17" fmla="*/ 1740 h 9465"/>
                  <a:gd name="T18" fmla="*/ 3611 w 8611"/>
                  <a:gd name="T19" fmla="*/ 594 h 9465"/>
                  <a:gd name="T20" fmla="*/ 2465 w 8611"/>
                  <a:gd name="T21" fmla="*/ 1740 h 9465"/>
                  <a:gd name="T22" fmla="*/ 3611 w 8611"/>
                  <a:gd name="T23" fmla="*/ 2886 h 9465"/>
                  <a:gd name="T24" fmla="*/ 6474 w 8611"/>
                  <a:gd name="T25" fmla="*/ 3149 h 9465"/>
                  <a:gd name="T26" fmla="*/ 6474 w 8611"/>
                  <a:gd name="T27" fmla="*/ 3149 h 9465"/>
                  <a:gd name="T28" fmla="*/ 8049 w 8611"/>
                  <a:gd name="T29" fmla="*/ 1574 h 9465"/>
                  <a:gd name="T30" fmla="*/ 6474 w 8611"/>
                  <a:gd name="T31" fmla="*/ 0 h 9465"/>
                  <a:gd name="T32" fmla="*/ 4900 w 8611"/>
                  <a:gd name="T33" fmla="*/ 1574 h 9465"/>
                  <a:gd name="T34" fmla="*/ 6474 w 8611"/>
                  <a:gd name="T35" fmla="*/ 3149 h 9465"/>
                  <a:gd name="T36" fmla="*/ 6488 w 8611"/>
                  <a:gd name="T37" fmla="*/ 3450 h 9465"/>
                  <a:gd name="T38" fmla="*/ 6488 w 8611"/>
                  <a:gd name="T39" fmla="*/ 3450 h 9465"/>
                  <a:gd name="T40" fmla="*/ 5034 w 8611"/>
                  <a:gd name="T41" fmla="*/ 4026 h 9465"/>
                  <a:gd name="T42" fmla="*/ 3621 w 8611"/>
                  <a:gd name="T43" fmla="*/ 3105 h 9465"/>
                  <a:gd name="T44" fmla="*/ 2447 w 8611"/>
                  <a:gd name="T45" fmla="*/ 3646 h 9465"/>
                  <a:gd name="T46" fmla="*/ 1309 w 8611"/>
                  <a:gd name="T47" fmla="*/ 2981 h 9465"/>
                  <a:gd name="T48" fmla="*/ 0 w 8611"/>
                  <a:gd name="T49" fmla="*/ 4290 h 9465"/>
                  <a:gd name="T50" fmla="*/ 0 w 8611"/>
                  <a:gd name="T51" fmla="*/ 6688 h 9465"/>
                  <a:gd name="T52" fmla="*/ 2075 w 8611"/>
                  <a:gd name="T53" fmla="*/ 6688 h 9465"/>
                  <a:gd name="T54" fmla="*/ 2075 w 8611"/>
                  <a:gd name="T55" fmla="*/ 7483 h 9465"/>
                  <a:gd name="T56" fmla="*/ 4364 w 8611"/>
                  <a:gd name="T57" fmla="*/ 7483 h 9465"/>
                  <a:gd name="T58" fmla="*/ 4364 w 8611"/>
                  <a:gd name="T59" fmla="*/ 9465 h 9465"/>
                  <a:gd name="T60" fmla="*/ 8611 w 8611"/>
                  <a:gd name="T61" fmla="*/ 9465 h 9465"/>
                  <a:gd name="T62" fmla="*/ 8611 w 8611"/>
                  <a:gd name="T63" fmla="*/ 5573 h 9465"/>
                  <a:gd name="T64" fmla="*/ 6488 w 8611"/>
                  <a:gd name="T65" fmla="*/ 3450 h 9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11" h="9465">
                    <a:moveTo>
                      <a:pt x="1300" y="2796"/>
                    </a:moveTo>
                    <a:lnTo>
                      <a:pt x="1300" y="2796"/>
                    </a:lnTo>
                    <a:cubicBezTo>
                      <a:pt x="1835" y="2796"/>
                      <a:pt x="2270" y="2361"/>
                      <a:pt x="2270" y="1826"/>
                    </a:cubicBezTo>
                    <a:cubicBezTo>
                      <a:pt x="2270" y="1290"/>
                      <a:pt x="1835" y="855"/>
                      <a:pt x="1300" y="855"/>
                    </a:cubicBezTo>
                    <a:cubicBezTo>
                      <a:pt x="763" y="855"/>
                      <a:pt x="330" y="1290"/>
                      <a:pt x="330" y="1826"/>
                    </a:cubicBezTo>
                    <a:cubicBezTo>
                      <a:pt x="330" y="2361"/>
                      <a:pt x="763" y="2796"/>
                      <a:pt x="1300" y="2796"/>
                    </a:cubicBezTo>
                    <a:close/>
                    <a:moveTo>
                      <a:pt x="3611" y="2886"/>
                    </a:moveTo>
                    <a:lnTo>
                      <a:pt x="3611" y="2886"/>
                    </a:lnTo>
                    <a:cubicBezTo>
                      <a:pt x="4244" y="2886"/>
                      <a:pt x="4757" y="2373"/>
                      <a:pt x="4757" y="1740"/>
                    </a:cubicBezTo>
                    <a:cubicBezTo>
                      <a:pt x="4757" y="1107"/>
                      <a:pt x="4244" y="594"/>
                      <a:pt x="3611" y="594"/>
                    </a:cubicBezTo>
                    <a:cubicBezTo>
                      <a:pt x="2978" y="594"/>
                      <a:pt x="2465" y="1107"/>
                      <a:pt x="2465" y="1740"/>
                    </a:cubicBezTo>
                    <a:cubicBezTo>
                      <a:pt x="2465" y="2373"/>
                      <a:pt x="2978" y="2886"/>
                      <a:pt x="3611" y="2886"/>
                    </a:cubicBezTo>
                    <a:close/>
                    <a:moveTo>
                      <a:pt x="6474" y="3149"/>
                    </a:moveTo>
                    <a:lnTo>
                      <a:pt x="6474" y="3149"/>
                    </a:lnTo>
                    <a:cubicBezTo>
                      <a:pt x="7344" y="3149"/>
                      <a:pt x="8049" y="2444"/>
                      <a:pt x="8049" y="1574"/>
                    </a:cubicBezTo>
                    <a:cubicBezTo>
                      <a:pt x="8049" y="704"/>
                      <a:pt x="7344" y="0"/>
                      <a:pt x="6474" y="0"/>
                    </a:cubicBezTo>
                    <a:cubicBezTo>
                      <a:pt x="5604" y="0"/>
                      <a:pt x="4900" y="704"/>
                      <a:pt x="4900" y="1574"/>
                    </a:cubicBezTo>
                    <a:cubicBezTo>
                      <a:pt x="4900" y="2444"/>
                      <a:pt x="5604" y="3149"/>
                      <a:pt x="6474" y="3149"/>
                    </a:cubicBezTo>
                    <a:close/>
                    <a:moveTo>
                      <a:pt x="6488" y="3450"/>
                    </a:moveTo>
                    <a:lnTo>
                      <a:pt x="6488" y="3450"/>
                    </a:lnTo>
                    <a:cubicBezTo>
                      <a:pt x="5925" y="3450"/>
                      <a:pt x="5414" y="3669"/>
                      <a:pt x="5034" y="4026"/>
                    </a:cubicBezTo>
                    <a:cubicBezTo>
                      <a:pt x="4795" y="3484"/>
                      <a:pt x="4252" y="3105"/>
                      <a:pt x="3621" y="3105"/>
                    </a:cubicBezTo>
                    <a:cubicBezTo>
                      <a:pt x="3151" y="3105"/>
                      <a:pt x="2730" y="3315"/>
                      <a:pt x="2447" y="3646"/>
                    </a:cubicBezTo>
                    <a:cubicBezTo>
                      <a:pt x="2223" y="3249"/>
                      <a:pt x="1797" y="2981"/>
                      <a:pt x="1309" y="2981"/>
                    </a:cubicBezTo>
                    <a:cubicBezTo>
                      <a:pt x="586" y="2981"/>
                      <a:pt x="0" y="3567"/>
                      <a:pt x="0" y="4290"/>
                    </a:cubicBezTo>
                    <a:lnTo>
                      <a:pt x="0" y="6688"/>
                    </a:lnTo>
                    <a:lnTo>
                      <a:pt x="2075" y="6688"/>
                    </a:lnTo>
                    <a:lnTo>
                      <a:pt x="2075" y="7483"/>
                    </a:lnTo>
                    <a:lnTo>
                      <a:pt x="4364" y="7483"/>
                    </a:lnTo>
                    <a:lnTo>
                      <a:pt x="4364" y="9465"/>
                    </a:lnTo>
                    <a:lnTo>
                      <a:pt x="8611" y="9465"/>
                    </a:lnTo>
                    <a:lnTo>
                      <a:pt x="8611" y="5573"/>
                    </a:lnTo>
                    <a:cubicBezTo>
                      <a:pt x="8611" y="4401"/>
                      <a:pt x="7660" y="3450"/>
                      <a:pt x="6488" y="3450"/>
                    </a:cubicBez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1982" y="1659774"/>
            <a:ext cx="3779292" cy="1451481"/>
            <a:chOff x="5043582" y="1769453"/>
            <a:chExt cx="3779292" cy="1451481"/>
          </a:xfrm>
        </p:grpSpPr>
        <p:grpSp>
          <p:nvGrpSpPr>
            <p:cNvPr id="57" name="Group 56"/>
            <p:cNvGrpSpPr/>
            <p:nvPr/>
          </p:nvGrpSpPr>
          <p:grpSpPr>
            <a:xfrm>
              <a:off x="5043582" y="1769453"/>
              <a:ext cx="3779292" cy="1451481"/>
              <a:chOff x="1027816" y="2225800"/>
              <a:chExt cx="3779292" cy="1166327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1027816" y="2225800"/>
                <a:ext cx="3681969" cy="115612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ZA" sz="1400" b="1" dirty="0" err="1">
                    <a:solidFill>
                      <a:schemeClr val="tx1"/>
                    </a:solidFill>
                    <a:ea typeface="ＭＳ Ｐゴシック" pitchFamily="-32" charset="-128"/>
                  </a:rPr>
                  <a:t>Investigación</a:t>
                </a:r>
                <a:r>
                  <a:rPr lang="en-ZA" sz="1400" b="1" dirty="0">
                    <a:solidFill>
                      <a:schemeClr val="tx1"/>
                    </a:solidFill>
                    <a:ea typeface="ＭＳ Ｐゴシック" pitchFamily="-32" charset="-128"/>
                  </a:rPr>
                  <a:t> y </a:t>
                </a:r>
                <a:r>
                  <a:rPr lang="en-ZA" sz="1400" b="1" dirty="0" err="1">
                    <a:solidFill>
                      <a:schemeClr val="tx1"/>
                    </a:solidFill>
                    <a:ea typeface="ＭＳ Ｐゴシック" pitchFamily="-32" charset="-128"/>
                  </a:rPr>
                  <a:t>difusión</a:t>
                </a:r>
                <a:endParaRPr kumimoji="0" lang="en-Z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endParaRPr>
              </a:p>
            </p:txBody>
          </p:sp>
          <p:sp>
            <p:nvSpPr>
              <p:cNvPr id="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48007" y="2742601"/>
                <a:ext cx="561975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36576" y="2438020"/>
                <a:ext cx="30705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400" dirty="0"/>
                  <a:t>Estudios temáticos, documentos de síntesis, resúmenes de innovación, hojas de datos, llamadas de consulta, página web, </a:t>
                </a:r>
                <a:r>
                  <a:rPr lang="es-PE" sz="1400" dirty="0" smtClean="0"/>
                  <a:t>contribuciones </a:t>
                </a:r>
                <a:r>
                  <a:rPr lang="es-PE" sz="1400" dirty="0"/>
                  <a:t>a otros </a:t>
                </a:r>
                <a:r>
                  <a:rPr lang="es-PE" sz="1400" dirty="0" smtClean="0"/>
                  <a:t>sitios web.</a:t>
                </a:r>
                <a:endParaRPr lang="en-ZA" sz="1400" dirty="0"/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5163773" y="2091882"/>
              <a:ext cx="604358" cy="501261"/>
              <a:chOff x="1865" y="1298"/>
              <a:chExt cx="680" cy="564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65" y="1298"/>
                <a:ext cx="680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2064" y="1314"/>
                <a:ext cx="167" cy="545"/>
              </a:xfrm>
              <a:custGeom>
                <a:avLst/>
                <a:gdLst>
                  <a:gd name="T0" fmla="*/ 0 w 3150"/>
                  <a:gd name="T1" fmla="*/ 180 h 10284"/>
                  <a:gd name="T2" fmla="*/ 0 w 3150"/>
                  <a:gd name="T3" fmla="*/ 180 h 10284"/>
                  <a:gd name="T4" fmla="*/ 180 w 3150"/>
                  <a:gd name="T5" fmla="*/ 0 h 10284"/>
                  <a:gd name="T6" fmla="*/ 2970 w 3150"/>
                  <a:gd name="T7" fmla="*/ 0 h 10284"/>
                  <a:gd name="T8" fmla="*/ 3150 w 3150"/>
                  <a:gd name="T9" fmla="*/ 180 h 10284"/>
                  <a:gd name="T10" fmla="*/ 3150 w 3150"/>
                  <a:gd name="T11" fmla="*/ 10104 h 10284"/>
                  <a:gd name="T12" fmla="*/ 2970 w 3150"/>
                  <a:gd name="T13" fmla="*/ 10284 h 10284"/>
                  <a:gd name="T14" fmla="*/ 180 w 3150"/>
                  <a:gd name="T15" fmla="*/ 10284 h 10284"/>
                  <a:gd name="T16" fmla="*/ 0 w 3150"/>
                  <a:gd name="T17" fmla="*/ 10104 h 10284"/>
                  <a:gd name="T18" fmla="*/ 0 w 3150"/>
                  <a:gd name="T19" fmla="*/ 180 h 10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0" h="10284">
                    <a:moveTo>
                      <a:pt x="0" y="180"/>
                    </a:moveTo>
                    <a:lnTo>
                      <a:pt x="0" y="180"/>
                    </a:lnTo>
                    <a:cubicBezTo>
                      <a:pt x="0" y="81"/>
                      <a:pt x="80" y="0"/>
                      <a:pt x="180" y="0"/>
                    </a:cubicBezTo>
                    <a:lnTo>
                      <a:pt x="2970" y="0"/>
                    </a:lnTo>
                    <a:cubicBezTo>
                      <a:pt x="3070" y="0"/>
                      <a:pt x="3150" y="81"/>
                      <a:pt x="3150" y="180"/>
                    </a:cubicBezTo>
                    <a:lnTo>
                      <a:pt x="3150" y="10104"/>
                    </a:lnTo>
                    <a:cubicBezTo>
                      <a:pt x="3150" y="10203"/>
                      <a:pt x="3070" y="10284"/>
                      <a:pt x="2970" y="10284"/>
                    </a:cubicBezTo>
                    <a:lnTo>
                      <a:pt x="180" y="10284"/>
                    </a:lnTo>
                    <a:cubicBezTo>
                      <a:pt x="80" y="10284"/>
                      <a:pt x="0" y="10203"/>
                      <a:pt x="0" y="10104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2079" y="1367"/>
                <a:ext cx="138" cy="38"/>
              </a:xfrm>
              <a:custGeom>
                <a:avLst/>
                <a:gdLst>
                  <a:gd name="T0" fmla="*/ 0 w 2603"/>
                  <a:gd name="T1" fmla="*/ 0 h 709"/>
                  <a:gd name="T2" fmla="*/ 0 w 2603"/>
                  <a:gd name="T3" fmla="*/ 0 h 709"/>
                  <a:gd name="T4" fmla="*/ 2603 w 2603"/>
                  <a:gd name="T5" fmla="*/ 0 h 709"/>
                  <a:gd name="T6" fmla="*/ 2603 w 2603"/>
                  <a:gd name="T7" fmla="*/ 709 h 709"/>
                  <a:gd name="T8" fmla="*/ 0 w 2603"/>
                  <a:gd name="T9" fmla="*/ 709 h 709"/>
                  <a:gd name="T10" fmla="*/ 0 w 2603"/>
                  <a:gd name="T11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709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709"/>
                    </a:lnTo>
                    <a:lnTo>
                      <a:pt x="0" y="7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2079" y="1419"/>
                <a:ext cx="138" cy="20"/>
              </a:xfrm>
              <a:custGeom>
                <a:avLst/>
                <a:gdLst>
                  <a:gd name="T0" fmla="*/ 0 w 2603"/>
                  <a:gd name="T1" fmla="*/ 0 h 384"/>
                  <a:gd name="T2" fmla="*/ 0 w 2603"/>
                  <a:gd name="T3" fmla="*/ 0 h 384"/>
                  <a:gd name="T4" fmla="*/ 2603 w 2603"/>
                  <a:gd name="T5" fmla="*/ 0 h 384"/>
                  <a:gd name="T6" fmla="*/ 2603 w 2603"/>
                  <a:gd name="T7" fmla="*/ 384 h 384"/>
                  <a:gd name="T8" fmla="*/ 0 w 2603"/>
                  <a:gd name="T9" fmla="*/ 384 h 384"/>
                  <a:gd name="T10" fmla="*/ 0 w 2603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384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384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2079" y="1796"/>
                <a:ext cx="138" cy="21"/>
              </a:xfrm>
              <a:custGeom>
                <a:avLst/>
                <a:gdLst>
                  <a:gd name="T0" fmla="*/ 0 w 2603"/>
                  <a:gd name="T1" fmla="*/ 0 h 384"/>
                  <a:gd name="T2" fmla="*/ 0 w 2603"/>
                  <a:gd name="T3" fmla="*/ 0 h 384"/>
                  <a:gd name="T4" fmla="*/ 2603 w 2603"/>
                  <a:gd name="T5" fmla="*/ 0 h 384"/>
                  <a:gd name="T6" fmla="*/ 2603 w 2603"/>
                  <a:gd name="T7" fmla="*/ 384 h 384"/>
                  <a:gd name="T8" fmla="*/ 0 w 2603"/>
                  <a:gd name="T9" fmla="*/ 384 h 384"/>
                  <a:gd name="T10" fmla="*/ 0 w 2603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384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384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865" y="1314"/>
                <a:ext cx="166" cy="545"/>
              </a:xfrm>
              <a:custGeom>
                <a:avLst/>
                <a:gdLst>
                  <a:gd name="T0" fmla="*/ 0 w 3150"/>
                  <a:gd name="T1" fmla="*/ 180 h 10284"/>
                  <a:gd name="T2" fmla="*/ 0 w 3150"/>
                  <a:gd name="T3" fmla="*/ 180 h 10284"/>
                  <a:gd name="T4" fmla="*/ 180 w 3150"/>
                  <a:gd name="T5" fmla="*/ 0 h 10284"/>
                  <a:gd name="T6" fmla="*/ 2970 w 3150"/>
                  <a:gd name="T7" fmla="*/ 0 h 10284"/>
                  <a:gd name="T8" fmla="*/ 3150 w 3150"/>
                  <a:gd name="T9" fmla="*/ 180 h 10284"/>
                  <a:gd name="T10" fmla="*/ 3150 w 3150"/>
                  <a:gd name="T11" fmla="*/ 10104 h 10284"/>
                  <a:gd name="T12" fmla="*/ 2970 w 3150"/>
                  <a:gd name="T13" fmla="*/ 10284 h 10284"/>
                  <a:gd name="T14" fmla="*/ 180 w 3150"/>
                  <a:gd name="T15" fmla="*/ 10284 h 10284"/>
                  <a:gd name="T16" fmla="*/ 0 w 3150"/>
                  <a:gd name="T17" fmla="*/ 10104 h 10284"/>
                  <a:gd name="T18" fmla="*/ 0 w 3150"/>
                  <a:gd name="T19" fmla="*/ 180 h 10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0" h="10284">
                    <a:moveTo>
                      <a:pt x="0" y="180"/>
                    </a:moveTo>
                    <a:lnTo>
                      <a:pt x="0" y="180"/>
                    </a:lnTo>
                    <a:cubicBezTo>
                      <a:pt x="0" y="81"/>
                      <a:pt x="80" y="0"/>
                      <a:pt x="180" y="0"/>
                    </a:cubicBezTo>
                    <a:lnTo>
                      <a:pt x="2970" y="0"/>
                    </a:lnTo>
                    <a:cubicBezTo>
                      <a:pt x="3070" y="0"/>
                      <a:pt x="3150" y="81"/>
                      <a:pt x="3150" y="180"/>
                    </a:cubicBezTo>
                    <a:lnTo>
                      <a:pt x="3150" y="10104"/>
                    </a:lnTo>
                    <a:cubicBezTo>
                      <a:pt x="3150" y="10203"/>
                      <a:pt x="3070" y="10284"/>
                      <a:pt x="2970" y="10284"/>
                    </a:cubicBezTo>
                    <a:lnTo>
                      <a:pt x="180" y="10284"/>
                    </a:lnTo>
                    <a:cubicBezTo>
                      <a:pt x="80" y="10284"/>
                      <a:pt x="0" y="10203"/>
                      <a:pt x="0" y="10104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880" y="1367"/>
                <a:ext cx="137" cy="38"/>
              </a:xfrm>
              <a:custGeom>
                <a:avLst/>
                <a:gdLst>
                  <a:gd name="T0" fmla="*/ 0 w 2603"/>
                  <a:gd name="T1" fmla="*/ 0 h 709"/>
                  <a:gd name="T2" fmla="*/ 0 w 2603"/>
                  <a:gd name="T3" fmla="*/ 0 h 709"/>
                  <a:gd name="T4" fmla="*/ 2603 w 2603"/>
                  <a:gd name="T5" fmla="*/ 0 h 709"/>
                  <a:gd name="T6" fmla="*/ 2603 w 2603"/>
                  <a:gd name="T7" fmla="*/ 709 h 709"/>
                  <a:gd name="T8" fmla="*/ 0 w 2603"/>
                  <a:gd name="T9" fmla="*/ 709 h 709"/>
                  <a:gd name="T10" fmla="*/ 0 w 2603"/>
                  <a:gd name="T11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709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709"/>
                    </a:lnTo>
                    <a:lnTo>
                      <a:pt x="0" y="7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1880" y="1419"/>
                <a:ext cx="137" cy="20"/>
              </a:xfrm>
              <a:custGeom>
                <a:avLst/>
                <a:gdLst>
                  <a:gd name="T0" fmla="*/ 0 w 2603"/>
                  <a:gd name="T1" fmla="*/ 0 h 384"/>
                  <a:gd name="T2" fmla="*/ 0 w 2603"/>
                  <a:gd name="T3" fmla="*/ 0 h 384"/>
                  <a:gd name="T4" fmla="*/ 2603 w 2603"/>
                  <a:gd name="T5" fmla="*/ 0 h 384"/>
                  <a:gd name="T6" fmla="*/ 2603 w 2603"/>
                  <a:gd name="T7" fmla="*/ 384 h 384"/>
                  <a:gd name="T8" fmla="*/ 0 w 2603"/>
                  <a:gd name="T9" fmla="*/ 384 h 384"/>
                  <a:gd name="T10" fmla="*/ 0 w 2603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384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384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880" y="1796"/>
                <a:ext cx="137" cy="21"/>
              </a:xfrm>
              <a:custGeom>
                <a:avLst/>
                <a:gdLst>
                  <a:gd name="T0" fmla="*/ 0 w 2603"/>
                  <a:gd name="T1" fmla="*/ 0 h 384"/>
                  <a:gd name="T2" fmla="*/ 0 w 2603"/>
                  <a:gd name="T3" fmla="*/ 0 h 384"/>
                  <a:gd name="T4" fmla="*/ 2603 w 2603"/>
                  <a:gd name="T5" fmla="*/ 0 h 384"/>
                  <a:gd name="T6" fmla="*/ 2603 w 2603"/>
                  <a:gd name="T7" fmla="*/ 384 h 384"/>
                  <a:gd name="T8" fmla="*/ 0 w 2603"/>
                  <a:gd name="T9" fmla="*/ 384 h 384"/>
                  <a:gd name="T10" fmla="*/ 0 w 2603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3" h="384">
                    <a:moveTo>
                      <a:pt x="0" y="0"/>
                    </a:moveTo>
                    <a:lnTo>
                      <a:pt x="0" y="0"/>
                    </a:lnTo>
                    <a:lnTo>
                      <a:pt x="2603" y="0"/>
                    </a:lnTo>
                    <a:lnTo>
                      <a:pt x="2603" y="384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228" y="1297"/>
                <a:ext cx="319" cy="567"/>
              </a:xfrm>
              <a:custGeom>
                <a:avLst/>
                <a:gdLst>
                  <a:gd name="T0" fmla="*/ 30 w 6036"/>
                  <a:gd name="T1" fmla="*/ 1090 h 10706"/>
                  <a:gd name="T2" fmla="*/ 30 w 6036"/>
                  <a:gd name="T3" fmla="*/ 1090 h 10706"/>
                  <a:gd name="T4" fmla="*/ 148 w 6036"/>
                  <a:gd name="T5" fmla="*/ 864 h 10706"/>
                  <a:gd name="T6" fmla="*/ 2811 w 6036"/>
                  <a:gd name="T7" fmla="*/ 28 h 10706"/>
                  <a:gd name="T8" fmla="*/ 3036 w 6036"/>
                  <a:gd name="T9" fmla="*/ 147 h 10706"/>
                  <a:gd name="T10" fmla="*/ 6007 w 6036"/>
                  <a:gd name="T11" fmla="*/ 9615 h 10706"/>
                  <a:gd name="T12" fmla="*/ 5888 w 6036"/>
                  <a:gd name="T13" fmla="*/ 9841 h 10706"/>
                  <a:gd name="T14" fmla="*/ 3226 w 6036"/>
                  <a:gd name="T15" fmla="*/ 10676 h 10706"/>
                  <a:gd name="T16" fmla="*/ 3000 w 6036"/>
                  <a:gd name="T17" fmla="*/ 10558 h 10706"/>
                  <a:gd name="T18" fmla="*/ 30 w 6036"/>
                  <a:gd name="T19" fmla="*/ 1090 h 10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36" h="10706">
                    <a:moveTo>
                      <a:pt x="30" y="1090"/>
                    </a:moveTo>
                    <a:lnTo>
                      <a:pt x="30" y="1090"/>
                    </a:lnTo>
                    <a:cubicBezTo>
                      <a:pt x="0" y="995"/>
                      <a:pt x="53" y="893"/>
                      <a:pt x="148" y="864"/>
                    </a:cubicBezTo>
                    <a:lnTo>
                      <a:pt x="2811" y="28"/>
                    </a:lnTo>
                    <a:cubicBezTo>
                      <a:pt x="2905" y="0"/>
                      <a:pt x="3006" y="52"/>
                      <a:pt x="3036" y="147"/>
                    </a:cubicBezTo>
                    <a:lnTo>
                      <a:pt x="6007" y="9615"/>
                    </a:lnTo>
                    <a:cubicBezTo>
                      <a:pt x="6036" y="9710"/>
                      <a:pt x="5984" y="9811"/>
                      <a:pt x="5888" y="9841"/>
                    </a:cubicBezTo>
                    <a:lnTo>
                      <a:pt x="3226" y="10676"/>
                    </a:lnTo>
                    <a:cubicBezTo>
                      <a:pt x="3131" y="10706"/>
                      <a:pt x="3030" y="10653"/>
                      <a:pt x="3000" y="10558"/>
                    </a:cubicBezTo>
                    <a:lnTo>
                      <a:pt x="30" y="1090"/>
                    </a:lnTo>
                    <a:close/>
                  </a:path>
                </a:pathLst>
              </a:custGeom>
              <a:solidFill>
                <a:srgbClr val="A023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257" y="1350"/>
                <a:ext cx="142" cy="77"/>
              </a:xfrm>
              <a:custGeom>
                <a:avLst/>
                <a:gdLst>
                  <a:gd name="T0" fmla="*/ 0 w 2696"/>
                  <a:gd name="T1" fmla="*/ 779 h 1455"/>
                  <a:gd name="T2" fmla="*/ 0 w 2696"/>
                  <a:gd name="T3" fmla="*/ 779 h 1455"/>
                  <a:gd name="T4" fmla="*/ 2484 w 2696"/>
                  <a:gd name="T5" fmla="*/ 0 h 1455"/>
                  <a:gd name="T6" fmla="*/ 2696 w 2696"/>
                  <a:gd name="T7" fmla="*/ 676 h 1455"/>
                  <a:gd name="T8" fmla="*/ 213 w 2696"/>
                  <a:gd name="T9" fmla="*/ 1455 h 1455"/>
                  <a:gd name="T10" fmla="*/ 0 w 2696"/>
                  <a:gd name="T11" fmla="*/ 779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6" h="1455">
                    <a:moveTo>
                      <a:pt x="0" y="779"/>
                    </a:moveTo>
                    <a:lnTo>
                      <a:pt x="0" y="779"/>
                    </a:lnTo>
                    <a:lnTo>
                      <a:pt x="2484" y="0"/>
                    </a:lnTo>
                    <a:lnTo>
                      <a:pt x="2696" y="676"/>
                    </a:lnTo>
                    <a:lnTo>
                      <a:pt x="213" y="1455"/>
                    </a:lnTo>
                    <a:lnTo>
                      <a:pt x="0" y="7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272" y="1400"/>
                <a:ext cx="137" cy="60"/>
              </a:xfrm>
              <a:custGeom>
                <a:avLst/>
                <a:gdLst>
                  <a:gd name="T0" fmla="*/ 0 w 2598"/>
                  <a:gd name="T1" fmla="*/ 779 h 1145"/>
                  <a:gd name="T2" fmla="*/ 0 w 2598"/>
                  <a:gd name="T3" fmla="*/ 779 h 1145"/>
                  <a:gd name="T4" fmla="*/ 2483 w 2598"/>
                  <a:gd name="T5" fmla="*/ 0 h 1145"/>
                  <a:gd name="T6" fmla="*/ 2598 w 2598"/>
                  <a:gd name="T7" fmla="*/ 367 h 1145"/>
                  <a:gd name="T8" fmla="*/ 115 w 2598"/>
                  <a:gd name="T9" fmla="*/ 1145 h 1145"/>
                  <a:gd name="T10" fmla="*/ 0 w 2598"/>
                  <a:gd name="T11" fmla="*/ 779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8" h="1145">
                    <a:moveTo>
                      <a:pt x="0" y="779"/>
                    </a:moveTo>
                    <a:lnTo>
                      <a:pt x="0" y="779"/>
                    </a:lnTo>
                    <a:lnTo>
                      <a:pt x="2483" y="0"/>
                    </a:lnTo>
                    <a:lnTo>
                      <a:pt x="2598" y="367"/>
                    </a:lnTo>
                    <a:lnTo>
                      <a:pt x="115" y="1145"/>
                    </a:lnTo>
                    <a:lnTo>
                      <a:pt x="0" y="7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2385" y="1760"/>
                <a:ext cx="137" cy="60"/>
              </a:xfrm>
              <a:custGeom>
                <a:avLst/>
                <a:gdLst>
                  <a:gd name="T0" fmla="*/ 0 w 2598"/>
                  <a:gd name="T1" fmla="*/ 779 h 1145"/>
                  <a:gd name="T2" fmla="*/ 0 w 2598"/>
                  <a:gd name="T3" fmla="*/ 779 h 1145"/>
                  <a:gd name="T4" fmla="*/ 2483 w 2598"/>
                  <a:gd name="T5" fmla="*/ 0 h 1145"/>
                  <a:gd name="T6" fmla="*/ 2598 w 2598"/>
                  <a:gd name="T7" fmla="*/ 366 h 1145"/>
                  <a:gd name="T8" fmla="*/ 115 w 2598"/>
                  <a:gd name="T9" fmla="*/ 1145 h 1145"/>
                  <a:gd name="T10" fmla="*/ 0 w 2598"/>
                  <a:gd name="T11" fmla="*/ 779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8" h="1145">
                    <a:moveTo>
                      <a:pt x="0" y="779"/>
                    </a:moveTo>
                    <a:lnTo>
                      <a:pt x="0" y="779"/>
                    </a:lnTo>
                    <a:lnTo>
                      <a:pt x="2483" y="0"/>
                    </a:lnTo>
                    <a:lnTo>
                      <a:pt x="2598" y="366"/>
                    </a:lnTo>
                    <a:lnTo>
                      <a:pt x="115" y="1145"/>
                    </a:lnTo>
                    <a:lnTo>
                      <a:pt x="0" y="7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931381" y="4899504"/>
            <a:ext cx="3779292" cy="1434952"/>
            <a:chOff x="1027816" y="2225801"/>
            <a:chExt cx="3779292" cy="1434952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027816" y="2225801"/>
              <a:ext cx="3681969" cy="1434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rPr>
                <a:t>Apoyo a la medida</a:t>
              </a:r>
            </a:p>
          </p:txBody>
        </p:sp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8007" y="2742601"/>
              <a:ext cx="561975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36576" y="2500650"/>
              <a:ext cx="30705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smtClean="0"/>
                <a:t>Coaching para aspectos específicos de  regulación y supervisión, con el apoyo de un equipo experimentado de expertos.</a:t>
              </a:r>
              <a:endParaRPr lang="es-ES" sz="1400" dirty="0"/>
            </a:p>
          </p:txBody>
        </p:sp>
      </p:grpSp>
      <p:sp>
        <p:nvSpPr>
          <p:cNvPr id="82" name="Rechteck 4"/>
          <p:cNvSpPr/>
          <p:nvPr/>
        </p:nvSpPr>
        <p:spPr>
          <a:xfrm>
            <a:off x="3147664" y="680138"/>
            <a:ext cx="6008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IAIS, la Iniciativa y la inclusión financiera</a:t>
            </a:r>
          </a:p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Alcance del apoyo de la Iniciativa</a:t>
            </a:r>
            <a:endParaRPr lang="es-ES_tradnl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32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874135636"/>
              </p:ext>
            </p:extLst>
          </p:nvPr>
        </p:nvGraphicFramePr>
        <p:xfrm>
          <a:off x="1831041" y="2547716"/>
          <a:ext cx="5481918" cy="37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Rechteck 20"/>
          <p:cNvSpPr/>
          <p:nvPr/>
        </p:nvSpPr>
        <p:spPr>
          <a:xfrm>
            <a:off x="2784475" y="567671"/>
            <a:ext cx="6359525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</a:rPr>
              <a:t>IDB-A2ii Proyecto regional</a:t>
            </a:r>
          </a:p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</a:rPr>
              <a:t>Acerca de Inclusión </a:t>
            </a:r>
            <a:r>
              <a:rPr lang="es-ES_tradnl" sz="2600" dirty="0">
                <a:solidFill>
                  <a:srgbClr val="800000"/>
                </a:solidFill>
              </a:rPr>
              <a:t>F</a:t>
            </a:r>
            <a:r>
              <a:rPr lang="es-ES_tradnl" sz="2600" dirty="0" smtClean="0">
                <a:solidFill>
                  <a:srgbClr val="800000"/>
                </a:solidFill>
              </a:rPr>
              <a:t>inanciera en ALC</a:t>
            </a:r>
            <a:endParaRPr lang="es-ES_tradnl" sz="2600" dirty="0">
              <a:solidFill>
                <a:srgbClr val="8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26951" y="1579440"/>
            <a:ext cx="6658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  <a:defRPr/>
            </a:pPr>
            <a:r>
              <a:rPr lang="es-ES_tradnl" sz="2000" b="1" dirty="0" smtClean="0"/>
              <a:t>Camino hacia una mejor inclusión en Perú, Colombia y Jamaica: IDB/A2ii proyecto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0665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02C17-C015-45DC-B245-35DE0EF969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hteck 11"/>
          <p:cNvSpPr/>
          <p:nvPr/>
        </p:nvSpPr>
        <p:spPr>
          <a:xfrm>
            <a:off x="2784475" y="660231"/>
            <a:ext cx="6359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Resultados iniciales de los diagnósticos de País:</a:t>
            </a:r>
          </a:p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Oferta y demanda</a:t>
            </a:r>
            <a:endParaRPr lang="es-ES_tradnl" sz="2400" b="1" kern="0" dirty="0">
              <a:solidFill>
                <a:srgbClr val="A0231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2500" y="1974334"/>
            <a:ext cx="666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endParaRPr lang="en-GB" dirty="0"/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5010" y="1676461"/>
            <a:ext cx="3699350" cy="595746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PE" b="1" dirty="0" smtClean="0">
                <a:solidFill>
                  <a:schemeClr val="tx1"/>
                </a:solidFill>
                <a:latin typeface="Calibi"/>
                <a:ea typeface="ＭＳ Ｐゴシック" pitchFamily="-32" charset="-128"/>
              </a:rPr>
              <a:t>Análisis </a:t>
            </a:r>
            <a:r>
              <a:rPr lang="es-PE" b="1" dirty="0">
                <a:solidFill>
                  <a:schemeClr val="tx1"/>
                </a:solidFill>
                <a:latin typeface="Calibi"/>
                <a:ea typeface="ＭＳ Ｐゴシック" pitchFamily="-32" charset="-128"/>
              </a:rPr>
              <a:t>de la demanda</a:t>
            </a:r>
          </a:p>
        </p:txBody>
      </p:sp>
      <p:sp>
        <p:nvSpPr>
          <p:cNvPr id="6" name="Rectangle 29"/>
          <p:cNvSpPr/>
          <p:nvPr/>
        </p:nvSpPr>
        <p:spPr bwMode="auto">
          <a:xfrm>
            <a:off x="4602479" y="1676461"/>
            <a:ext cx="4194679" cy="595746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_tradnl" b="1" dirty="0" smtClean="0">
                <a:solidFill>
                  <a:schemeClr val="tx1"/>
                </a:solidFill>
                <a:latin typeface="Calibi"/>
                <a:ea typeface="ＭＳ Ｐゴシック" pitchFamily="-32" charset="-128"/>
              </a:rPr>
              <a:t>Análisis de la oferta</a:t>
            </a:r>
            <a:endParaRPr kumimoji="0" lang="es-ES_tradn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i"/>
              <a:ea typeface="ＭＳ Ｐゴシック" pitchFamily="-32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05010" y="2363647"/>
            <a:ext cx="3699350" cy="40219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La educación financiera es una necesidad: una tarea para los sectores público y privado 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DESCONFIANZA </a:t>
            </a:r>
            <a:r>
              <a:rPr lang="es-PE" sz="1700" dirty="0" smtClean="0"/>
              <a:t>en </a:t>
            </a:r>
            <a:r>
              <a:rPr lang="es-PE" sz="1700" dirty="0"/>
              <a:t>las instituciones financieras 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Baja conciencia sobre los mecanismos de protección </a:t>
            </a:r>
            <a:r>
              <a:rPr lang="es-PE" sz="1700" dirty="0" smtClean="0"/>
              <a:t>a favor de </a:t>
            </a:r>
            <a:r>
              <a:rPr lang="es-PE" sz="1700" dirty="0"/>
              <a:t>los consumidores en materia de seguros 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La supervisión de la industria juega un papel clave</a:t>
            </a:r>
            <a:endParaRPr lang="en-GB" sz="17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4602480" y="2363647"/>
            <a:ext cx="4194678" cy="40219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Conocimiento limitado </a:t>
            </a:r>
            <a:r>
              <a:rPr lang="es-PE" sz="1700" dirty="0" smtClean="0"/>
              <a:t>por </a:t>
            </a:r>
            <a:r>
              <a:rPr lang="es-PE" sz="1700" dirty="0"/>
              <a:t>las compañías de seguros sobre el mercado </a:t>
            </a:r>
            <a:r>
              <a:rPr lang="es-PE" sz="1700" dirty="0" smtClean="0"/>
              <a:t>objetivo y sus necesidades</a:t>
            </a:r>
            <a:endParaRPr lang="es-PE" sz="1700" dirty="0"/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 smtClean="0"/>
              <a:t>Uso </a:t>
            </a:r>
            <a:r>
              <a:rPr lang="es-PE" sz="1700" dirty="0"/>
              <a:t>limitado de canales </a:t>
            </a:r>
            <a:r>
              <a:rPr lang="es-PE" sz="1700" dirty="0" smtClean="0"/>
              <a:t>de intermediación </a:t>
            </a:r>
            <a:r>
              <a:rPr lang="es-PE" sz="1700" dirty="0"/>
              <a:t>alternativos (cuando </a:t>
            </a:r>
            <a:r>
              <a:rPr lang="es-PE" sz="1700" dirty="0" smtClean="0"/>
              <a:t>es permitido) </a:t>
            </a:r>
            <a:endParaRPr lang="es-PE" sz="1700" dirty="0"/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Productos </a:t>
            </a:r>
            <a:r>
              <a:rPr lang="es-PE" sz="1700" dirty="0" smtClean="0"/>
              <a:t>masivos </a:t>
            </a:r>
            <a:r>
              <a:rPr lang="es-PE" sz="1700" dirty="0"/>
              <a:t>con </a:t>
            </a:r>
            <a:r>
              <a:rPr lang="es-PE" sz="1700" dirty="0" smtClean="0"/>
              <a:t>divulgación </a:t>
            </a:r>
            <a:r>
              <a:rPr lang="es-PE" sz="1700" dirty="0"/>
              <a:t>inadecuada </a:t>
            </a:r>
            <a:r>
              <a:rPr lang="es-PE" sz="1700" dirty="0" smtClean="0"/>
              <a:t>de condicionado</a:t>
            </a:r>
            <a:endParaRPr lang="es-PE" sz="1700" dirty="0"/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/>
              <a:t>Índice de siniestralidad baja en los productos obligatorios o </a:t>
            </a:r>
            <a:r>
              <a:rPr lang="es-PE" sz="1700" dirty="0" smtClean="0"/>
              <a:t>de amplio uso </a:t>
            </a:r>
            <a:r>
              <a:rPr lang="es-PE" sz="1700" dirty="0"/>
              <a:t>en el mercado (como el seguro de vida de </a:t>
            </a:r>
            <a:r>
              <a:rPr lang="es-PE" sz="1700" dirty="0" smtClean="0"/>
              <a:t>crédito o desgravamen) </a:t>
            </a:r>
            <a:endParaRPr lang="es-PE" sz="1700" dirty="0"/>
          </a:p>
          <a:p>
            <a:pPr marL="285750" indent="-285750" eaLnBrk="0" hangingPunct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PE" sz="1700" dirty="0" smtClean="0"/>
              <a:t>Las empresas de servicios </a:t>
            </a:r>
            <a:r>
              <a:rPr lang="es-PE" sz="1700" dirty="0"/>
              <a:t>públicos y las IMF entre los principales canales de distribución </a:t>
            </a:r>
            <a:endParaRPr kumimoji="0" lang="de-D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3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280160" y="5212080"/>
            <a:ext cx="5989320" cy="8839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83970" name="Foliennummernplatzhalter 3"/>
          <p:cNvSpPr txBox="1">
            <a:spLocks noGrp="1"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239531C9-ECF6-481F-AC41-790A816C86D5}" type="slidenum">
              <a:rPr lang="de-DE" sz="900">
                <a:solidFill>
                  <a:schemeClr val="bg1"/>
                </a:solidFill>
                <a:ea typeface="ＭＳ Ｐゴシック" pitchFamily="34" charset="-128"/>
              </a:rPr>
              <a:pPr algn="ctr" eaLnBrk="0" hangingPunct="0"/>
              <a:t>34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4" name="Picture 50" descr="Globus_50schw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ZA" sz="2800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pic>
        <p:nvPicPr>
          <p:cNvPr id="8397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2702860" y="3194564"/>
            <a:ext cx="6441140" cy="34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9684" y="1878359"/>
            <a:ext cx="7460129" cy="41865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dirty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1800" dirty="0" smtClean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1800" dirty="0" smtClean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1800" dirty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1800" dirty="0" smtClean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18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F3F3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1157984" y="1624905"/>
            <a:ext cx="6766815" cy="595746"/>
          </a:xfrm>
          <a:prstGeom prst="rect">
            <a:avLst/>
          </a:prstGeom>
          <a:solidFill>
            <a:srgbClr val="C0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_tradnl" b="1" dirty="0" smtClean="0">
                <a:solidFill>
                  <a:schemeClr val="tx1"/>
                </a:solidFill>
                <a:latin typeface="Calibi"/>
                <a:ea typeface="ＭＳ Ｐゴシック" pitchFamily="-32" charset="-128"/>
              </a:rPr>
              <a:t>Análisis del marco regulatorio y de supervisión</a:t>
            </a:r>
            <a:endParaRPr kumimoji="0" lang="es-ES_tradn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i"/>
              <a:ea typeface="ＭＳ Ｐゴシック" pitchFamily="-32" charset="-128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1280160" y="5349240"/>
            <a:ext cx="6339839" cy="746760"/>
          </a:xfrm>
          <a:prstGeom prst="rect">
            <a:avLst/>
          </a:prstGeom>
          <a:solidFill>
            <a:srgbClr val="ECD5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157984" y="2312091"/>
            <a:ext cx="6766815" cy="41776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s-ES_tradnl" dirty="0" smtClean="0"/>
              <a:t>PREGUNTA MARCO:</a:t>
            </a:r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s-ES_tradnl" dirty="0" smtClean="0"/>
              <a:t>¿Hay necesidad de una regulación específica para microseguros? </a:t>
            </a:r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s-ES_tradnl" dirty="0" smtClean="0"/>
              <a:t>Definir objetivos y elementos de una regulación</a:t>
            </a:r>
          </a:p>
          <a:p>
            <a:pPr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es-ES_tradnl" dirty="0" smtClean="0"/>
              <a:t>Otros aspectos: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dirty="0" smtClean="0"/>
              <a:t>impacto de los productos masivos  en el futuro desarrollo de los seguros –hoy: poco conocimiento de los clientes y bajos índices de reclamación-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dirty="0" smtClean="0"/>
              <a:t>Equilibrio entre las innovaciones y la protección del asegurado </a:t>
            </a:r>
          </a:p>
          <a:p>
            <a:pPr marL="800100" lvl="1" indent="-342900" eaLnBrk="0" hangingPunct="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ES_tradnl" dirty="0" smtClean="0"/>
              <a:t>Innovaciones requieren mucha coordinación y cooperación entre distintas autoridades de supervisión (bancos centrales, supervisores de banca e IMF,  supervisores de empresas de telefonía móvil, entre otros)</a:t>
            </a:r>
          </a:p>
          <a:p>
            <a:pPr lvl="1" eaLnBrk="0" hangingPunct="0">
              <a:spcAft>
                <a:spcPts val="600"/>
              </a:spcAft>
              <a:buClr>
                <a:srgbClr val="C00000"/>
              </a:buClr>
              <a:defRPr/>
            </a:pPr>
            <a:endParaRPr lang="es-ES_tradnl" dirty="0"/>
          </a:p>
        </p:txBody>
      </p:sp>
      <p:sp>
        <p:nvSpPr>
          <p:cNvPr id="19" name="Rechteck 11"/>
          <p:cNvSpPr/>
          <p:nvPr/>
        </p:nvSpPr>
        <p:spPr>
          <a:xfrm>
            <a:off x="2784475" y="694370"/>
            <a:ext cx="6359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Resultados iniciales de los Diagnósticos de País </a:t>
            </a:r>
          </a:p>
          <a:p>
            <a:pPr marL="457200" indent="-457200" algn="r">
              <a:defRPr/>
            </a:pPr>
            <a:r>
              <a:rPr lang="es-ES_tradnl" sz="2400" b="1" kern="0" dirty="0" smtClean="0">
                <a:solidFill>
                  <a:srgbClr val="A0231E"/>
                </a:solidFill>
              </a:rPr>
              <a:t>Marco regulatorio y de supervisión</a:t>
            </a:r>
            <a:endParaRPr lang="es-ES_tradnl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5553" y="590230"/>
            <a:ext cx="5728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Toolkit III: </a:t>
            </a:r>
            <a:r>
              <a:rPr lang="es-PE" sz="2800" dirty="0">
                <a:solidFill>
                  <a:srgbClr val="800000"/>
                </a:solidFill>
              </a:rPr>
              <a:t>Autoevaluación y evaluación </a:t>
            </a:r>
            <a:r>
              <a:rPr lang="es-PE" sz="2800" dirty="0" smtClean="0">
                <a:solidFill>
                  <a:srgbClr val="800000"/>
                </a:solidFill>
              </a:rPr>
              <a:t>de </a:t>
            </a:r>
            <a:r>
              <a:rPr lang="es-PE" sz="2800" dirty="0">
                <a:solidFill>
                  <a:srgbClr val="800000"/>
                </a:solidFill>
              </a:rPr>
              <a:t>pares para la Inclusión </a:t>
            </a:r>
            <a:r>
              <a:rPr lang="es-PE" sz="2800" dirty="0" smtClean="0">
                <a:solidFill>
                  <a:srgbClr val="800000"/>
                </a:solidFill>
              </a:rPr>
              <a:t>Financiera (SAPR)</a:t>
            </a:r>
            <a:endParaRPr lang="es-ES_tradnl" sz="2800" dirty="0">
              <a:solidFill>
                <a:srgbClr val="8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68679" y="1582593"/>
            <a:ext cx="7315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s-ES_trad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Objetivo</a:t>
            </a:r>
          </a:p>
          <a:p>
            <a:pPr>
              <a:buClr>
                <a:srgbClr val="C00000"/>
              </a:buClr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Basado en el documento de Aplicación sobre Regulación y Supervisión en Apoyo de los Mercados Inclusivos de Seguros, la IAIS y la A2ii desarrollaron una SAPR (por sus siglas en inglés) con el fin de revisar el nivel de respaldo de las políticas, programas e iniciativas, llevados a cabo actualmente por miembros de la IAIS, para mejorar la inclusión en los mercados de seguros para:</a:t>
            </a:r>
          </a:p>
          <a:p>
            <a:pPr>
              <a:buClr>
                <a:srgbClr val="C00000"/>
              </a:buClr>
              <a:defRPr/>
            </a:pPr>
            <a:endParaRPr lang="es-ES_trad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Establecer una línea de base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Generar impulsos para un cambio regulatorio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Apoyar la Iniciativa G20 en inclusión financiera proporcionando datos sobre el estado de la inclusión financiera en los seguros</a:t>
            </a:r>
            <a:endParaRPr lang="es-ES_tradnl" sz="2000" dirty="0" smtClean="0"/>
          </a:p>
          <a:p>
            <a:pPr>
              <a:buClr>
                <a:srgbClr val="C00000"/>
              </a:buClr>
              <a:defRPr/>
            </a:pPr>
            <a:r>
              <a:rPr lang="es-ES_tradnl" sz="2000" dirty="0" smtClean="0"/>
              <a:t>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6560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5553" y="590230"/>
            <a:ext cx="57284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Toolkit III: Self-Assessment and Peer Review  (SAPR) on Financial Inclusion</a:t>
            </a:r>
          </a:p>
        </p:txBody>
      </p:sp>
      <p:sp>
        <p:nvSpPr>
          <p:cNvPr id="2" name="Rechteck 1"/>
          <p:cNvSpPr/>
          <p:nvPr/>
        </p:nvSpPr>
        <p:spPr>
          <a:xfrm>
            <a:off x="868679" y="1951083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1. Aim</a:t>
            </a:r>
          </a:p>
          <a:p>
            <a:pPr>
              <a:buClr>
                <a:srgbClr val="C00000"/>
              </a:buCl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Based on the Application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Paper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 Regulation and Supervision supporting Inclusive Insurance Markets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IAIS and A2ii developed a SAPR to review the supportiveness of IAIS members’ current policies, programs and initiatives to the cause of enhancing inclusive insurance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markets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</a:t>
            </a:r>
          </a:p>
          <a:p>
            <a:pPr>
              <a:buClr>
                <a:srgbClr val="C00000"/>
              </a:buClr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establish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baseline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generate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impetus for regulatory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change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support G20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initiative on financial inclusion by providing data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state of financial inclusion in insurance.</a:t>
            </a:r>
          </a:p>
          <a:p>
            <a:pPr>
              <a:buClr>
                <a:srgbClr val="C00000"/>
              </a:buClr>
              <a:defRPr/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5553" y="620710"/>
            <a:ext cx="57284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Toolkit III</a:t>
            </a:r>
            <a:r>
              <a:rPr lang="en-US" sz="2400" dirty="0">
                <a:solidFill>
                  <a:srgbClr val="800000"/>
                </a:solidFill>
              </a:rPr>
              <a:t>: </a:t>
            </a:r>
            <a:r>
              <a:rPr lang="es-PE" sz="2400" dirty="0">
                <a:solidFill>
                  <a:srgbClr val="800000"/>
                </a:solidFill>
              </a:rPr>
              <a:t>Autoevaluación y evaluación por pares para la Inclusión Financiera (SAPR)</a:t>
            </a:r>
            <a:endParaRPr lang="es-ES_tradnl" sz="2400" dirty="0">
              <a:solidFill>
                <a:srgbClr val="8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8650" y="1573626"/>
            <a:ext cx="731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s-ES_trad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Proceso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Primer SAPR ha sido realizado por la IAIS y la Iniciativa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herramienta ha sido desarrollada con el apoyo de especialistas externos , financiados por la Iniciativa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46 jurisdicciones participaron 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1/3</a:t>
            </a:r>
            <a:r>
              <a:rPr lang="es-ES_tradnl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aquellos fueron usuarios nuevos del proceso IAIS SAPR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 regional diverso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8650" y="4303455"/>
            <a:ext cx="7315200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s-ES_trad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Contenido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Mercado inclusivo de seguros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Legislación 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Supervisión 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Productos &amp; procesos inclusivos de seguros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s-ES_trad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s-ES_trad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s-ES_trad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Intermediarios 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Apoyar seguros inclusivos a nivel de políticas 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nformación de mercado 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15553" y="620710"/>
            <a:ext cx="57284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Toolkit III: Self-Assessment </a:t>
            </a: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and </a:t>
            </a: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Peer </a:t>
            </a: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R</a:t>
            </a: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eview  (SAPR) on Financial Inclusion</a:t>
            </a:r>
            <a:endParaRPr lang="en-US" sz="2600" b="1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8650" y="1573626"/>
            <a:ext cx="731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Proceso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First SAPR undertaken by IAIS and the Initiative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tool was developed with the support of external specialists funded by the Initiative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46 jurisdictions have participated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1/3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first time users of the IAIS SAPR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Diverse regional coverage </a:t>
            </a:r>
          </a:p>
        </p:txBody>
      </p:sp>
      <p:sp>
        <p:nvSpPr>
          <p:cNvPr id="6" name="Rechteck 5"/>
          <p:cNvSpPr/>
          <p:nvPr/>
        </p:nvSpPr>
        <p:spPr>
          <a:xfrm>
            <a:off x="628650" y="4303455"/>
            <a:ext cx="7315200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3. Content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Inclusive insurance market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Legislation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Supervision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Inclusive insurance products &amp; processes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Intermediaries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Supporting inclusive insurance on the policy level</a:t>
            </a:r>
          </a:p>
          <a:p>
            <a:pPr marL="342900" indent="-34290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Market information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3595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sobre Inclusión Financiera</a:t>
            </a:r>
          </a:p>
          <a:p>
            <a:pPr algn="r">
              <a:defRPr/>
            </a:pPr>
            <a:r>
              <a:rPr lang="es-ES_tradnl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Algunos resultados para ALC</a:t>
            </a:r>
            <a:endParaRPr lang="es-ES_tradnl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745116"/>
              </p:ext>
            </p:extLst>
          </p:nvPr>
        </p:nvGraphicFramePr>
        <p:xfrm>
          <a:off x="439738" y="2190750"/>
          <a:ext cx="7959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Arbeitsblatt" r:id="rId5" imgW="3238449" imgH="1333410" progId="Excel.Sheet.12">
                  <p:embed/>
                </p:oleObj>
              </mc:Choice>
              <mc:Fallback>
                <p:oleObj name="Arbeitsblatt" r:id="rId5" imgW="3238449" imgH="13334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738" y="2190750"/>
                        <a:ext cx="795972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8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3" y="1684745"/>
            <a:ext cx="7189621" cy="492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ES" sz="2600" dirty="0" smtClean="0">
                <a:solidFill>
                  <a:srgbClr val="800000"/>
                </a:solidFill>
                <a:latin typeface="Calibri" pitchFamily="34" charset="0"/>
              </a:rPr>
              <a:t>La importancia de mercados inclusivos de seguros</a:t>
            </a:r>
            <a:endParaRPr lang="es-ES" sz="26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2158222"/>
            <a:ext cx="3020528" cy="43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4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6611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sobre Inclusión Financiera</a:t>
            </a:r>
          </a:p>
          <a:p>
            <a:pPr algn="r">
              <a:defRPr/>
            </a:pPr>
            <a:r>
              <a:rPr lang="es-ES_tradnl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Algunos resultados para ALC</a:t>
            </a:r>
            <a:endParaRPr lang="es-ES_tradnl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93086"/>
              </p:ext>
            </p:extLst>
          </p:nvPr>
        </p:nvGraphicFramePr>
        <p:xfrm>
          <a:off x="327314" y="1836767"/>
          <a:ext cx="8562097" cy="19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Arbeitsblatt" r:id="rId5" imgW="6690431" imgH="1516379" progId="Excel.Sheet.12">
                  <p:embed/>
                </p:oleObj>
              </mc:Choice>
              <mc:Fallback>
                <p:oleObj name="Arbeitsblatt" r:id="rId5" imgW="6690431" imgH="15163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14" y="1836767"/>
                        <a:ext cx="8562097" cy="194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57200" y="4020410"/>
            <a:ext cx="8250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Extent of support for inclusive insurance markets as described in the Application Paper on Regulation and Supervision supporting Inclusive Insurance Markets (October 2012):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7 of nine countries partly supportive, 2 non-supportive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In average all areas partly supportive, exception Inclusive insurance markets</a:t>
            </a:r>
          </a:p>
        </p:txBody>
      </p:sp>
    </p:spTree>
    <p:extLst>
      <p:ext uri="{BB962C8B-B14F-4D97-AF65-F5344CB8AC3E}">
        <p14:creationId xmlns:p14="http://schemas.microsoft.com/office/powerpoint/2010/main" val="3191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6611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sobre Inclusión Financiera</a:t>
            </a:r>
          </a:p>
          <a:p>
            <a:pPr algn="r">
              <a:defRPr/>
            </a:pPr>
            <a:r>
              <a:rPr lang="es-ES_tradnl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Algunos resultados de ALC</a:t>
            </a:r>
            <a:endParaRPr lang="es-ES_tradnl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03596"/>
              </p:ext>
            </p:extLst>
          </p:nvPr>
        </p:nvGraphicFramePr>
        <p:xfrm>
          <a:off x="327025" y="1836738"/>
          <a:ext cx="8339138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Arbeitsblatt" r:id="rId5" imgW="6515216" imgH="1628852" progId="Excel.Sheet.12">
                  <p:embed/>
                </p:oleObj>
              </mc:Choice>
              <mc:Fallback>
                <p:oleObj name="Arbeitsblatt" r:id="rId5" imgW="6515216" imgH="16288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025" y="1836738"/>
                        <a:ext cx="8339138" cy="208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57200" y="4143240"/>
            <a:ext cx="8250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Extensión del apoyo para mercados  inclusivos de seguros, como está descrita en el Documento de Aplicación sobre Regulación y Supervisión en Apoyo de los Mercados Inclusivos de Seguros (Octubre 2012):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7 de 9 países que apoyan parcialmente, 2 que no apoyan. </a:t>
            </a:r>
          </a:p>
          <a:p>
            <a:r>
              <a:rPr lang="es-ES_tradnl" sz="2000" dirty="0" smtClean="0"/>
              <a:t>En promedio todas las áreas apoyan parcialmente, con excepción de mercados inclusivos de seguros.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292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3563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</a:rPr>
              <a:t>SAPR sobre Inclusión Financiera</a:t>
            </a:r>
          </a:p>
          <a:p>
            <a:pPr algn="r">
              <a:defRPr/>
            </a:pPr>
            <a:r>
              <a:rPr lang="es-ES_tradnl" sz="2600" kern="0" dirty="0" smtClean="0">
                <a:solidFill>
                  <a:srgbClr val="800000"/>
                </a:solidFill>
              </a:rPr>
              <a:t>- Algunos resultados de ALC</a:t>
            </a:r>
            <a:endParaRPr lang="es-ES_tradnl" sz="2600" kern="0" dirty="0">
              <a:solidFill>
                <a:srgbClr val="8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7180" y="1853226"/>
            <a:ext cx="8343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s-ES_tradnl" sz="2000" dirty="0" smtClean="0"/>
              <a:t>Observaciones frecuentes</a:t>
            </a:r>
          </a:p>
          <a:p>
            <a:pPr>
              <a:buClr>
                <a:srgbClr val="800000"/>
              </a:buClr>
            </a:pPr>
            <a:endParaRPr lang="es-ES_tradnl" sz="2000" dirty="0" smtClean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 smtClean="0"/>
              <a:t>No todas las entidades que actúan como aseguradoras están sujetas a licenciamiento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 smtClean="0"/>
              <a:t>No se dispone de un tratamiento regulatorio especial para aseguradoras </a:t>
            </a:r>
            <a:r>
              <a:rPr lang="es-ES_tradnl" sz="2000" dirty="0"/>
              <a:t>que ofrecen productos  inclusivos de seguros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 smtClean="0"/>
              <a:t>Autoridades no están realizando revisiones regulares de mercados inclusivos de seguros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 smtClean="0"/>
              <a:t>Autoridades no hicieron uso de la cooperación con otras autoridades  como un medio para incluir uno o más tipos de entidades como aseguradoras en el mercado supervisado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PE" sz="2000" dirty="0"/>
              <a:t>Las aseguradoras que operan en los mercados de seguros inclusivos no se les permite tener un capital mínimo inferior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9849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3563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</a:t>
            </a:r>
            <a:r>
              <a:rPr lang="en-US" sz="2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sobre</a:t>
            </a: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</a:rPr>
              <a:t>I</a:t>
            </a:r>
            <a:r>
              <a:rPr lang="en-US" sz="2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nclusión</a:t>
            </a: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Financiera</a:t>
            </a:r>
            <a:endParaRPr lang="en-US" sz="2600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en-US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</a:t>
            </a:r>
            <a:r>
              <a:rPr lang="en-US" sz="2600" kern="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Algunos</a:t>
            </a:r>
            <a:r>
              <a:rPr lang="en-US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sz="2600" kern="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resultados</a:t>
            </a:r>
            <a:r>
              <a:rPr lang="en-US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de ALC</a:t>
            </a:r>
            <a:endParaRPr lang="en-US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7180" y="1634862"/>
            <a:ext cx="8343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000" dirty="0" smtClean="0">
                <a:latin typeface="Calibri" panose="020F0502020204030204" pitchFamily="34" charset="0"/>
              </a:rPr>
              <a:t>Frequent observations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buClr>
                <a:srgbClr val="800000"/>
              </a:buClr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Not all entities acting as insurers are subject to licensing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There is no special regulatory treatment available for insurers </a:t>
            </a:r>
            <a:r>
              <a:rPr lang="en-US" sz="2000" dirty="0"/>
              <a:t>that offer inclusive insurance products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Authorities  do not carry out regular reviews of the inclusive insurance market Authorities  did </a:t>
            </a:r>
            <a:r>
              <a:rPr lang="en-US" sz="2000" dirty="0">
                <a:latin typeface="Calibri" panose="020F0502020204030204" pitchFamily="34" charset="0"/>
              </a:rPr>
              <a:t>not made use of cooperation with other authorities as a means of including one or more type of entity as insurers in the supervised market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Insurers operating in inclusive insurance markets are not allowed to have a lower Minimum Capital Requirement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3563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sobre Inclusión Financiera</a:t>
            </a:r>
          </a:p>
          <a:p>
            <a:pPr algn="r">
              <a:defRPr/>
            </a:pPr>
            <a:r>
              <a:rPr lang="es-ES_tradnl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Algunos resultados para ALC</a:t>
            </a:r>
            <a:endParaRPr lang="es-ES_tradnl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653" y="2129475"/>
            <a:ext cx="8343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 smtClean="0"/>
              <a:t>La gama de productos con características que apoyan a los mercados inclusivos de seguros son limitados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000" dirty="0"/>
              <a:t>Autoridades no recogen regularmente información/estadísticas sobre los productos inclusivos de seguros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PE" sz="2000" dirty="0" smtClean="0"/>
              <a:t>Existe </a:t>
            </a:r>
            <a:r>
              <a:rPr lang="es-PE" sz="2000" dirty="0"/>
              <a:t>una flexibilidad limitada en relación con los </a:t>
            </a:r>
            <a:r>
              <a:rPr lang="es-PE" sz="2000" dirty="0" smtClean="0"/>
              <a:t>requerimientos </a:t>
            </a:r>
            <a:r>
              <a:rPr lang="es-PE" sz="2000" dirty="0"/>
              <a:t>aplicables a los intermediarios</a:t>
            </a:r>
            <a:endParaRPr lang="es-ES_tradnl" sz="2000" dirty="0" smtClean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PE" sz="2000" dirty="0"/>
              <a:t>No existe una orientación adicional sobre los requisitos de información para las entidades que </a:t>
            </a:r>
            <a:r>
              <a:rPr lang="es-PE" sz="2000" dirty="0" smtClean="0"/>
              <a:t>ofrecen </a:t>
            </a:r>
            <a:r>
              <a:rPr lang="es-PE" sz="2000" dirty="0"/>
              <a:t>productos inclusivos de seguros.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PE" sz="2000" dirty="0" smtClean="0"/>
              <a:t>Sólo </a:t>
            </a:r>
            <a:r>
              <a:rPr lang="es-PE" sz="2000" dirty="0"/>
              <a:t>en algunos casos el compromiso del gobierno para apoyar la inclusión financiera existe con referencia explícita a los seguros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4664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76450" y="635630"/>
            <a:ext cx="706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SAPR on Financial Inclusion</a:t>
            </a:r>
          </a:p>
          <a:p>
            <a:pPr algn="r">
              <a:defRPr/>
            </a:pPr>
            <a:r>
              <a:rPr lang="en-US" sz="2600" kern="0" dirty="0" smtClean="0">
                <a:solidFill>
                  <a:srgbClr val="800000"/>
                </a:solidFill>
                <a:latin typeface="Calibri" panose="020F0502020204030204" pitchFamily="34" charset="0"/>
              </a:rPr>
              <a:t>- Some results for LAC</a:t>
            </a:r>
            <a:endParaRPr lang="en-US" sz="2600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653" y="2258315"/>
            <a:ext cx="8343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range of products with features that support inclusive insurance markets is limited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Authorities </a:t>
            </a:r>
            <a:r>
              <a:rPr lang="en-US" sz="2000" dirty="0" smtClean="0">
                <a:latin typeface="Calibri" panose="020F0502020204030204" pitchFamily="34" charset="0"/>
              </a:rPr>
              <a:t> do </a:t>
            </a:r>
            <a:r>
              <a:rPr lang="en-US" sz="2000" dirty="0">
                <a:latin typeface="Calibri" panose="020F0502020204030204" pitchFamily="34" charset="0"/>
              </a:rPr>
              <a:t>not collect regularly information/ statistics regarding </a:t>
            </a:r>
            <a:r>
              <a:rPr lang="en-US" sz="2000" dirty="0"/>
              <a:t>inclusive insurance products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There is limited flexibility in relation to requirements applied to </a:t>
            </a:r>
            <a:r>
              <a:rPr lang="en-US" sz="2000" dirty="0" smtClean="0">
                <a:latin typeface="Calibri" panose="020F0502020204030204" pitchFamily="34" charset="0"/>
              </a:rPr>
              <a:t>intermediaries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There is no additional </a:t>
            </a:r>
            <a:r>
              <a:rPr lang="en-US" sz="2000" dirty="0">
                <a:latin typeface="Calibri" panose="020F0502020204030204" pitchFamily="34" charset="0"/>
              </a:rPr>
              <a:t>guidance regarding reporting requirements for entities </a:t>
            </a:r>
            <a:r>
              <a:rPr lang="en-US" sz="2000" dirty="0"/>
              <a:t>offering inclusive insurance products 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Only in few c</a:t>
            </a:r>
            <a:r>
              <a:rPr lang="en-US" sz="2000" dirty="0">
                <a:latin typeface="Calibri" panose="020F0502020204030204" pitchFamily="34" charset="0"/>
              </a:rPr>
              <a:t>ases government commitment to supporting financial inclusion exists with explicit reference to </a:t>
            </a:r>
            <a:r>
              <a:rPr lang="en-US" sz="2000" dirty="0" smtClean="0">
                <a:latin typeface="Calibri" panose="020F0502020204030204" pitchFamily="34" charset="0"/>
              </a:rPr>
              <a:t>insurance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46</a:t>
            </a:fld>
            <a:endParaRPr lang="de-DE" altLang="de-DE" sz="900">
              <a:solidFill>
                <a:schemeClr val="tx1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47700" y="50673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de-DE" sz="2000" b="1">
              <a:solidFill>
                <a:srgbClr val="A0231E"/>
              </a:solidFill>
            </a:endParaRP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3301088"/>
            <a:ext cx="89519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82624" y="3648076"/>
            <a:ext cx="79772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ct val="50000"/>
              </a:spcBef>
              <a:buClr>
                <a:srgbClr val="C00000"/>
              </a:buClr>
              <a:defRPr/>
            </a:pPr>
            <a:endParaRPr lang="en-US" sz="2000" dirty="0" smtClean="0">
              <a:solidFill>
                <a:schemeClr val="bg1">
                  <a:lumMod val="25000"/>
                </a:schemeClr>
              </a:solidFill>
              <a:ea typeface="ＭＳ Ｐゴシック" pitchFamily="34" charset="-128"/>
            </a:endParaRPr>
          </a:p>
          <a:p>
            <a:pPr marL="228600">
              <a:spcBef>
                <a:spcPct val="50000"/>
              </a:spcBef>
              <a:buClr>
                <a:srgbClr val="C00000"/>
              </a:buClr>
              <a:defRPr/>
            </a:pP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ea typeface="ＭＳ Ｐゴシック" pitchFamily="34" charset="-128"/>
              </a:rPr>
              <a:t>.</a:t>
            </a:r>
            <a:endParaRPr lang="en-US" sz="2000" dirty="0">
              <a:solidFill>
                <a:schemeClr val="bg1">
                  <a:lumMod val="2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29501" y="950615"/>
            <a:ext cx="189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>
                <a:solidFill>
                  <a:srgbClr val="A0231E"/>
                </a:solidFill>
              </a:rPr>
              <a:t>www.a2ii.org</a:t>
            </a:r>
            <a:endParaRPr lang="de-DE" sz="2400" b="1" dirty="0">
              <a:solidFill>
                <a:srgbClr val="A0231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79683" y="2333297"/>
            <a:ext cx="34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     ¡GRACIAS POR SU ATENCION!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08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Rechteck 4"/>
          <p:cNvSpPr/>
          <p:nvPr/>
        </p:nvSpPr>
        <p:spPr>
          <a:xfrm>
            <a:off x="2365426" y="680138"/>
            <a:ext cx="6790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defRPr/>
            </a:pPr>
            <a:r>
              <a:rPr lang="en-US" sz="2400" b="1" kern="0" dirty="0" err="1" smtClean="0">
                <a:solidFill>
                  <a:srgbClr val="A0231E"/>
                </a:solidFill>
              </a:rPr>
              <a:t>Estableciendo</a:t>
            </a:r>
            <a:r>
              <a:rPr lang="en-US" sz="2400" b="1" kern="0" dirty="0" smtClean="0">
                <a:solidFill>
                  <a:srgbClr val="A0231E"/>
                </a:solidFill>
              </a:rPr>
              <a:t> un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marco</a:t>
            </a:r>
            <a:r>
              <a:rPr lang="en-US" sz="2400" b="1" kern="0" dirty="0" smtClean="0">
                <a:solidFill>
                  <a:srgbClr val="A0231E"/>
                </a:solidFill>
              </a:rPr>
              <a:t> para el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Acceso</a:t>
            </a:r>
            <a:r>
              <a:rPr lang="en-US" sz="2400" b="1" kern="0" dirty="0" smtClean="0">
                <a:solidFill>
                  <a:srgbClr val="A0231E"/>
                </a:solidFill>
              </a:rPr>
              <a:t> 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Seguros</a:t>
            </a:r>
            <a:r>
              <a:rPr lang="en-US" sz="2400" b="1" kern="0" dirty="0" smtClean="0">
                <a:solidFill>
                  <a:srgbClr val="A0231E"/>
                </a:solidFill>
              </a:rPr>
              <a:t> :  el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rol</a:t>
            </a:r>
            <a:r>
              <a:rPr lang="en-US" sz="2400" b="1" kern="0" dirty="0" smtClean="0">
                <a:solidFill>
                  <a:srgbClr val="A0231E"/>
                </a:solidFill>
              </a:rPr>
              <a:t> de la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regulación</a:t>
            </a:r>
            <a:r>
              <a:rPr lang="en-US" sz="2400" b="1" kern="0" dirty="0" smtClean="0">
                <a:solidFill>
                  <a:srgbClr val="A0231E"/>
                </a:solidFill>
              </a:rPr>
              <a:t> y la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supervisión</a:t>
            </a:r>
            <a:endParaRPr lang="en-US" sz="2400" b="1" kern="0" dirty="0">
              <a:solidFill>
                <a:srgbClr val="A0231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0457" y="1710076"/>
            <a:ext cx="8475896" cy="4913803"/>
            <a:chOff x="350604" y="1625016"/>
            <a:chExt cx="8475896" cy="4913803"/>
          </a:xfrm>
        </p:grpSpPr>
        <p:grpSp>
          <p:nvGrpSpPr>
            <p:cNvPr id="11" name="Group 10"/>
            <p:cNvGrpSpPr/>
            <p:nvPr/>
          </p:nvGrpSpPr>
          <p:grpSpPr>
            <a:xfrm>
              <a:off x="350604" y="1625016"/>
              <a:ext cx="8475896" cy="2931744"/>
              <a:chOff x="350604" y="2069516"/>
              <a:chExt cx="8475896" cy="2931744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50604" y="2069516"/>
                <a:ext cx="2504864" cy="595746"/>
              </a:xfrm>
              <a:prstGeom prst="rect">
                <a:avLst/>
              </a:prstGeom>
              <a:solidFill>
                <a:srgbClr val="C00000">
                  <a:alpha val="3803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Los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seguros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apoyan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un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amplio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rango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de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objetivos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de </a:t>
                </a:r>
                <a:r>
                  <a:rPr lang="es-ES_tradnl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política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</a:t>
                </a:r>
                <a:endParaRPr kumimoji="0" lang="en-Z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86048" y="2759407"/>
                <a:ext cx="2504865" cy="2175699"/>
                <a:chOff x="107770" y="3114437"/>
                <a:chExt cx="2638440" cy="217569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983020" y="3250674"/>
                  <a:ext cx="118063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Desarrollo</a:t>
                  </a:r>
                  <a:r>
                    <a:rPr lang="en-ZA" sz="13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agrícola</a:t>
                  </a:r>
                  <a:endParaRPr lang="en-ZA" sz="13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445424" y="4014256"/>
                  <a:ext cx="124298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Desarrollo</a:t>
                  </a:r>
                  <a:r>
                    <a:rPr lang="en-ZA" sz="1300" dirty="0" smtClean="0">
                      <a:solidFill>
                        <a:schemeClr val="tx1"/>
                      </a:solidFill>
                    </a:rPr>
                    <a:t> de las PYME</a:t>
                  </a:r>
                  <a:endParaRPr lang="en-ZA" sz="13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09018" y="4506699"/>
                  <a:ext cx="11806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Reducción</a:t>
                  </a:r>
                  <a:r>
                    <a:rPr lang="en-ZA" sz="1300" dirty="0" smtClean="0">
                      <a:solidFill>
                        <a:schemeClr val="tx1"/>
                      </a:solidFill>
                    </a:rPr>
                    <a:t> de la </a:t>
                  </a:r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pobreza</a:t>
                  </a:r>
                  <a:endParaRPr lang="en-ZA" sz="13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445424" y="4538767"/>
                  <a:ext cx="118063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1300" dirty="0" smtClean="0">
                      <a:solidFill>
                        <a:schemeClr val="tx1"/>
                      </a:solidFill>
                    </a:rPr>
                    <a:t>Inclusion </a:t>
                  </a:r>
                  <a:r>
                    <a:rPr lang="en-ZA" sz="1300" dirty="0" err="1" smtClean="0">
                      <a:solidFill>
                        <a:schemeClr val="tx1"/>
                      </a:solidFill>
                    </a:rPr>
                    <a:t>financiera</a:t>
                  </a:r>
                  <a:endParaRPr lang="en-ZA" sz="13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" name="Oval 1"/>
                <p:cNvSpPr/>
                <p:nvPr/>
              </p:nvSpPr>
              <p:spPr bwMode="auto">
                <a:xfrm>
                  <a:off x="107770" y="3114437"/>
                  <a:ext cx="2638440" cy="217569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ZA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32" charset="-128"/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 bwMode="auto">
              <a:xfrm>
                <a:off x="3375857" y="2100505"/>
                <a:ext cx="2357406" cy="595746"/>
              </a:xfrm>
              <a:prstGeom prst="rect">
                <a:avLst/>
              </a:prstGeom>
              <a:solidFill>
                <a:srgbClr val="C00000">
                  <a:alpha val="3803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El desarrollo del mercado requiere</a:t>
                </a:r>
                <a:endPara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253194" y="2069516"/>
                <a:ext cx="2573305" cy="595746"/>
              </a:xfrm>
              <a:prstGeom prst="rect">
                <a:avLst/>
              </a:prstGeom>
              <a:solidFill>
                <a:srgbClr val="C00000">
                  <a:alpha val="38039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Regulación</a:t>
                </a:r>
                <a:r>
                  <a:rPr lang="en-ZA" sz="12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 y </a:t>
                </a:r>
                <a:r>
                  <a:rPr lang="en-ZA" sz="1200" b="1" dirty="0" err="1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supervisión</a:t>
                </a:r>
                <a:endParaRPr kumimoji="0" lang="en-Z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291294" y="2910771"/>
                <a:ext cx="2535206" cy="209048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s-ES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IAIS: </a:t>
                </a:r>
                <a:r>
                  <a:rPr lang="es-ES" sz="1300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Establece estándares globales para la supervisión de la industria de seguros</a:t>
                </a:r>
              </a:p>
              <a:p>
                <a:pPr eaLnBrk="0" hangingPunct="0"/>
                <a:endParaRPr lang="es-ES" sz="1300" b="1" dirty="0" smtClean="0">
                  <a:solidFill>
                    <a:schemeClr val="tx1"/>
                  </a:solidFill>
                  <a:latin typeface="Calibi"/>
                  <a:ea typeface="ＭＳ Ｐゴシック" pitchFamily="-32" charset="-128"/>
                </a:endParaRPr>
              </a:p>
              <a:p>
                <a:pPr eaLnBrk="0" hangingPunct="0"/>
                <a:r>
                  <a:rPr lang="es-ES" sz="1300" b="1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Supervisores: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papel crucial en salvaguardar la calidad de los seguros, motivando a la industria a atender a los no-atendidos a través de la  eliminación de las barreras de acceso ,mientras garantizan una industria bien supervisada.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Z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375857" y="2945197"/>
                <a:ext cx="2357406" cy="497989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Regulación: </a:t>
                </a:r>
                <a:r>
                  <a:rPr kumimoji="0" lang="es-ES" sz="13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un entorno regulatorio promotor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375857" y="3683188"/>
                <a:ext cx="2357406" cy="497989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Demanda: </a:t>
                </a:r>
                <a:r>
                  <a:rPr kumimoji="0" lang="es-ES" sz="13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Productos apropiados y</a:t>
                </a:r>
                <a:r>
                  <a:rPr kumimoji="0" lang="es-ES" sz="13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 de valor</a:t>
                </a:r>
                <a:endParaRPr kumimoji="0" lang="es-ES" sz="13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383576" y="4299075"/>
                <a:ext cx="2357407" cy="667019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i"/>
                    <a:ea typeface="ＭＳ Ｐゴシック" pitchFamily="-32" charset="-128"/>
                  </a:rPr>
                  <a:t>Fuente: </a:t>
                </a:r>
                <a:r>
                  <a:rPr lang="es-ES" sz="1300" dirty="0" smtClean="0">
                    <a:solidFill>
                      <a:schemeClr val="tx1"/>
                    </a:solidFill>
                    <a:latin typeface="Calibi"/>
                    <a:ea typeface="ＭＳ Ｐゴシック" pitchFamily="-32" charset="-128"/>
                  </a:rPr>
                  <a:t>Modelos de negocios innovadores y viables.</a:t>
                </a:r>
                <a:endParaRPr kumimoji="0" lang="es-E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i"/>
                  <a:ea typeface="ＭＳ Ｐゴシック" pitchFamily="-32" charset="-128"/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 bwMode="auto">
              <a:xfrm>
                <a:off x="3073400" y="2957388"/>
                <a:ext cx="279400" cy="405253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Z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32" charset="-128"/>
                </a:endParaRPr>
              </a:p>
            </p:txBody>
          </p:sp>
          <p:sp>
            <p:nvSpPr>
              <p:cNvPr id="47" name="Right Arrow 46"/>
              <p:cNvSpPr/>
              <p:nvPr/>
            </p:nvSpPr>
            <p:spPr bwMode="auto">
              <a:xfrm>
                <a:off x="3086100" y="3695745"/>
                <a:ext cx="279400" cy="405253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Z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32" charset="-128"/>
                </a:endParaRPr>
              </a:p>
            </p:txBody>
          </p:sp>
          <p:sp>
            <p:nvSpPr>
              <p:cNvPr id="48" name="Right Arrow 47"/>
              <p:cNvSpPr/>
              <p:nvPr/>
            </p:nvSpPr>
            <p:spPr bwMode="auto">
              <a:xfrm>
                <a:off x="3086100" y="4429959"/>
                <a:ext cx="279400" cy="405253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Z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32" charset="-128"/>
                </a:endParaRPr>
              </a:p>
            </p:txBody>
          </p:sp>
          <p:sp>
            <p:nvSpPr>
              <p:cNvPr id="49" name="Right Arrow 48"/>
              <p:cNvSpPr/>
              <p:nvPr/>
            </p:nvSpPr>
            <p:spPr bwMode="auto">
              <a:xfrm>
                <a:off x="5973795" y="2947875"/>
                <a:ext cx="279400" cy="405253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Z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32" charset="-128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03548" y="4858693"/>
              <a:ext cx="2504865" cy="160043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s-PR" sz="1400" b="1" dirty="0" smtClean="0">
                  <a:solidFill>
                    <a:schemeClr val="tx1"/>
                  </a:solidFill>
                </a:rPr>
                <a:t>El Seguro </a:t>
              </a:r>
              <a:r>
                <a:rPr lang="es-PR" sz="1400" dirty="0" smtClean="0">
                  <a:solidFill>
                    <a:schemeClr val="tx1"/>
                  </a:solidFill>
                </a:rPr>
                <a:t>es una de las opciones en la amplia y compleja gama de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herramientas financieras y de mecanismos para afrontar riesgos, </a:t>
              </a:r>
              <a:r>
                <a:rPr lang="es-PR" sz="1400" dirty="0" smtClean="0">
                  <a:solidFill>
                    <a:schemeClr val="tx1"/>
                  </a:solidFill>
                </a:rPr>
                <a:t>disponibles para los clientes de bajos recursos.</a:t>
              </a:r>
              <a:endParaRPr lang="es-P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1287744" y="4556760"/>
              <a:ext cx="693261" cy="301933"/>
            </a:xfrm>
            <a:prstGeom prst="downArrow">
              <a:avLst/>
            </a:prstGeom>
            <a:solidFill>
              <a:schemeClr val="bg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28106" y="4938381"/>
              <a:ext cx="2385770" cy="160043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s-PR" sz="1400" dirty="0" smtClean="0">
                  <a:solidFill>
                    <a:schemeClr val="tx1"/>
                  </a:solidFill>
                </a:rPr>
                <a:t>Desarrollar y mantener un mercado de seguros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justo</a:t>
              </a:r>
              <a:r>
                <a:rPr lang="es-PR" sz="1400" dirty="0" smtClean="0">
                  <a:solidFill>
                    <a:schemeClr val="tx1"/>
                  </a:solidFill>
                </a:rPr>
                <a:t>,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seguro</a:t>
              </a:r>
              <a:r>
                <a:rPr lang="es-PR" sz="1400" dirty="0" smtClean="0">
                  <a:solidFill>
                    <a:schemeClr val="tx1"/>
                  </a:solidFill>
                </a:rPr>
                <a:t> y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estable</a:t>
              </a:r>
              <a:r>
                <a:rPr lang="es-PR" sz="1400" dirty="0" smtClean="0">
                  <a:solidFill>
                    <a:schemeClr val="tx1"/>
                  </a:solidFill>
                </a:rPr>
                <a:t> para el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beneficio</a:t>
              </a:r>
              <a:r>
                <a:rPr lang="es-PR" sz="1400" dirty="0" smtClean="0">
                  <a:solidFill>
                    <a:schemeClr val="tx1"/>
                  </a:solidFill>
                </a:rPr>
                <a:t> y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protección</a:t>
              </a:r>
              <a:r>
                <a:rPr lang="es-PR" sz="1400" dirty="0" smtClean="0">
                  <a:solidFill>
                    <a:schemeClr val="tx1"/>
                  </a:solidFill>
                </a:rPr>
                <a:t> de los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asegurados</a:t>
              </a:r>
              <a:r>
                <a:rPr lang="es-PR" sz="1400" dirty="0" smtClean="0">
                  <a:solidFill>
                    <a:schemeClr val="tx1"/>
                  </a:solidFill>
                </a:rPr>
                <a:t>, y contribuir a la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estabilidad financiera mundial</a:t>
              </a:r>
              <a:r>
                <a:rPr lang="es-PR" sz="1400" dirty="0" smtClean="0">
                  <a:solidFill>
                    <a:schemeClr val="tx1"/>
                  </a:solidFill>
                </a:rPr>
                <a:t>. </a:t>
              </a:r>
              <a:endParaRPr lang="es-PR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 bwMode="auto">
            <a:xfrm>
              <a:off x="7110754" y="4636135"/>
              <a:ext cx="693261" cy="301933"/>
            </a:xfrm>
            <a:prstGeom prst="downArrow">
              <a:avLst/>
            </a:prstGeom>
            <a:solidFill>
              <a:schemeClr val="bg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97294" y="4923761"/>
              <a:ext cx="2357406" cy="160043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s-PR" sz="1400" dirty="0" smtClean="0">
                  <a:solidFill>
                    <a:schemeClr val="tx1"/>
                  </a:solidFill>
                </a:rPr>
                <a:t>Los </a:t>
              </a:r>
              <a:r>
                <a:rPr lang="es-PR" sz="1400" dirty="0" err="1" smtClean="0">
                  <a:solidFill>
                    <a:schemeClr val="tx1"/>
                  </a:solidFill>
                </a:rPr>
                <a:t>Microseguros</a:t>
              </a:r>
              <a:r>
                <a:rPr lang="es-PR" sz="1400" dirty="0" smtClean="0">
                  <a:solidFill>
                    <a:schemeClr val="tx1"/>
                  </a:solidFill>
                </a:rPr>
                <a:t> han pasado de cubrir a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78 millones de personas</a:t>
              </a:r>
              <a:r>
                <a:rPr lang="es-PR" sz="1400" dirty="0" smtClean="0">
                  <a:solidFill>
                    <a:schemeClr val="tx1"/>
                  </a:solidFill>
                </a:rPr>
                <a:t> en  los 100 países más pobres en el 2006 a más de </a:t>
              </a:r>
              <a:r>
                <a:rPr lang="es-PR" sz="1400" b="1" dirty="0" smtClean="0">
                  <a:solidFill>
                    <a:schemeClr val="tx1"/>
                  </a:solidFill>
                </a:rPr>
                <a:t>500 millones  de personas </a:t>
              </a:r>
              <a:r>
                <a:rPr lang="es-PR" sz="1400" dirty="0" smtClean="0">
                  <a:solidFill>
                    <a:schemeClr val="tx1"/>
                  </a:solidFill>
                </a:rPr>
                <a:t>en 2011, y siguen creciendo rápidamente.</a:t>
              </a:r>
              <a:endParaRPr lang="es-PR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4329366" y="4556760"/>
              <a:ext cx="693261" cy="301933"/>
            </a:xfrm>
            <a:prstGeom prst="downArrow">
              <a:avLst/>
            </a:prstGeom>
            <a:solidFill>
              <a:schemeClr val="bg1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291294" y="2529771"/>
            <a:ext cx="2535206" cy="2141289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297" y="3082874"/>
            <a:ext cx="13470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dirty="0" err="1" smtClean="0">
                <a:solidFill>
                  <a:schemeClr val="tx1"/>
                </a:solidFill>
              </a:rPr>
              <a:t>Protección</a:t>
            </a:r>
            <a:r>
              <a:rPr lang="en-ZA" sz="1300" dirty="0" smtClean="0">
                <a:solidFill>
                  <a:schemeClr val="tx1"/>
                </a:solidFill>
              </a:rPr>
              <a:t> ante el </a:t>
            </a:r>
            <a:r>
              <a:rPr lang="en-ZA" sz="1300" dirty="0" err="1" smtClean="0">
                <a:solidFill>
                  <a:schemeClr val="tx1"/>
                </a:solidFill>
              </a:rPr>
              <a:t>cambio</a:t>
            </a:r>
            <a:r>
              <a:rPr lang="en-ZA" sz="1300" dirty="0" smtClean="0">
                <a:solidFill>
                  <a:schemeClr val="tx1"/>
                </a:solidFill>
              </a:rPr>
              <a:t> </a:t>
            </a:r>
            <a:r>
              <a:rPr lang="en-ZA" sz="1300" dirty="0" err="1" smtClean="0">
                <a:solidFill>
                  <a:schemeClr val="tx1"/>
                </a:solidFill>
              </a:rPr>
              <a:t>climático</a:t>
            </a:r>
            <a:endParaRPr lang="en-ZA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2657" y="1975123"/>
            <a:ext cx="7828743" cy="4197077"/>
            <a:chOff x="1035857" y="1886223"/>
            <a:chExt cx="7828743" cy="4197077"/>
          </a:xfrm>
        </p:grpSpPr>
        <p:sp>
          <p:nvSpPr>
            <p:cNvPr id="6" name="TextBox 5"/>
            <p:cNvSpPr txBox="1"/>
            <p:nvPr/>
          </p:nvSpPr>
          <p:spPr>
            <a:xfrm>
              <a:off x="4165600" y="2359800"/>
              <a:ext cx="21698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_tradnl" sz="1400" dirty="0" smtClean="0"/>
                <a:t>Salvaguardar la calidad de los seguros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1400" dirty="0" smtClean="0"/>
                <a:t>Garantizar las experiencias de los asegurados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1400" dirty="0" smtClean="0"/>
                <a:t>Motivar a la industria a atender a los no-atendidos</a:t>
              </a:r>
              <a:endParaRPr lang="es-ES_tradnl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65899" y="3378187"/>
              <a:ext cx="229870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_tradnl" sz="1400" dirty="0" smtClean="0"/>
                <a:t>Inspirar y apoyar a los supervisores a promover seguros inclusivos y responsables, reduciendo la vulnerabilidad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_tradnl" sz="1400" dirty="0" smtClean="0"/>
                <a:t>Socio implementador de  la IAIS </a:t>
              </a:r>
              <a:endParaRPr lang="es-ES_tradnl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4735" y="2359800"/>
              <a:ext cx="21698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_tradnl" sz="1400" dirty="0" smtClean="0"/>
                <a:t>Seguros: críticos para proteger contra las pérdidas inesperadas  y para la mitigación de riesgo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_tradnl" sz="1400" dirty="0" smtClean="0"/>
                <a:t>Actualmente 4 billones de personas en todo el mundo no tienen acceso a seguros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165600" y="1886223"/>
              <a:ext cx="2169824" cy="458272"/>
            </a:xfrm>
            <a:prstGeom prst="rect">
              <a:avLst/>
            </a:prstGeom>
            <a:solidFill>
              <a:schemeClr val="bg1">
                <a:lumMod val="90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400" b="1" dirty="0" smtClean="0">
                  <a:solidFill>
                    <a:schemeClr val="tx1"/>
                  </a:solidFill>
                  <a:ea typeface="ＭＳ Ｐゴシック" pitchFamily="-32" charset="-128"/>
                </a:rPr>
                <a:t>Rol del supervisor:</a:t>
              </a:r>
              <a:endPara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64735" y="1901528"/>
              <a:ext cx="2169824" cy="458272"/>
            </a:xfrm>
            <a:prstGeom prst="rect">
              <a:avLst/>
            </a:prstGeom>
            <a:solidFill>
              <a:schemeClr val="bg1">
                <a:lumMod val="90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400" b="1" dirty="0" smtClean="0">
                  <a:solidFill>
                    <a:schemeClr val="tx1"/>
                  </a:solidFill>
                  <a:ea typeface="ＭＳ Ｐゴシック" pitchFamily="-32" charset="-128"/>
                </a:rPr>
                <a:t>Por qué el Acceso a Seguros? </a:t>
              </a:r>
              <a:endPara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65899" y="2898882"/>
              <a:ext cx="2298701" cy="458272"/>
            </a:xfrm>
            <a:prstGeom prst="rect">
              <a:avLst/>
            </a:prstGeom>
            <a:solidFill>
              <a:schemeClr val="bg1">
                <a:lumMod val="90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_tradnl" sz="1400" b="1" dirty="0" smtClean="0">
                  <a:solidFill>
                    <a:schemeClr val="tx1"/>
                  </a:solidFill>
                  <a:ea typeface="ＭＳ Ｐゴシック" pitchFamily="-32" charset="-128"/>
                </a:rPr>
                <a:t>Misión/</a:t>
              </a:r>
              <a:r>
                <a:rPr lang="es-ES_tradnl" sz="1400" b="1" dirty="0" err="1" smtClean="0">
                  <a:solidFill>
                    <a:schemeClr val="tx1"/>
                  </a:solidFill>
                  <a:ea typeface="ＭＳ Ｐゴシック" pitchFamily="-32" charset="-128"/>
                </a:rPr>
                <a:t>Vision</a:t>
              </a:r>
              <a:r>
                <a:rPr lang="es-ES_tradnl" sz="1400" b="1" dirty="0" smtClean="0">
                  <a:solidFill>
                    <a:schemeClr val="tx1"/>
                  </a:solidFill>
                  <a:ea typeface="ＭＳ Ｐゴシック" pitchFamily="-32" charset="-128"/>
                </a:rPr>
                <a:t> de la A2ii:</a:t>
              </a:r>
              <a:endPara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3462857" y="1901528"/>
              <a:ext cx="583458" cy="45827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2" name="Bent Arrow 21"/>
            <p:cNvSpPr/>
            <p:nvPr/>
          </p:nvSpPr>
          <p:spPr bwMode="auto">
            <a:xfrm rot="5400000">
              <a:off x="6887853" y="1668157"/>
              <a:ext cx="816592" cy="1460500"/>
            </a:xfrm>
            <a:prstGeom prst="ben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s-ES_tradnl" sz="2800" dirty="0">
                <a:solidFill>
                  <a:schemeClr val="tx1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3" name="Bent Arrow 22"/>
            <p:cNvSpPr/>
            <p:nvPr/>
          </p:nvSpPr>
          <p:spPr bwMode="auto">
            <a:xfrm rot="10800000">
              <a:off x="7138694" y="5181824"/>
              <a:ext cx="887705" cy="825276"/>
            </a:xfrm>
            <a:prstGeom prst="bentArrow">
              <a:avLst>
                <a:gd name="adj1" fmla="val 25000"/>
                <a:gd name="adj2" fmla="val 25577"/>
                <a:gd name="adj3" fmla="val 25000"/>
                <a:gd name="adj4" fmla="val 43750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s-ES_tradnl" sz="2800" dirty="0">
                <a:solidFill>
                  <a:schemeClr val="tx1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035857" y="4799833"/>
              <a:ext cx="2298701" cy="1194568"/>
            </a:xfrm>
            <a:prstGeom prst="rect">
              <a:avLst/>
            </a:prstGeom>
            <a:solidFill>
              <a:schemeClr val="bg1">
                <a:lumMod val="90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rPr>
                <a:t>IAIS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rPr>
                <a:t>Principios Básicos de Seguros, Materiales de Orientación y Formación</a:t>
              </a:r>
              <a:endPara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89399" y="4744400"/>
              <a:ext cx="2476500" cy="1338900"/>
            </a:xfrm>
            <a:prstGeom prst="rect">
              <a:avLst/>
            </a:prstGeom>
            <a:solidFill>
              <a:srgbClr val="92D050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marR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_tradnl" sz="1400" dirty="0" smtClean="0">
                  <a:solidFill>
                    <a:schemeClr val="tx1"/>
                  </a:solidFill>
                  <a:ea typeface="ＭＳ Ｐゴシック" pitchFamily="-32" charset="-128"/>
                </a:rPr>
                <a:t>Proveer el conocimiento que los supervisores necesitan</a:t>
              </a:r>
            </a:p>
            <a:p>
              <a:pPr marL="285750" marR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_tradnl" sz="1400" dirty="0" smtClean="0">
                  <a:solidFill>
                    <a:schemeClr val="tx1"/>
                  </a:solidFill>
                  <a:ea typeface="ＭＳ Ｐゴシック" pitchFamily="-32" charset="-128"/>
                </a:rPr>
                <a:t>Desarrollar las capacidades de los supervisores</a:t>
              </a:r>
            </a:p>
            <a:p>
              <a:pPr marL="285750" marR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s-ES_tradnl" sz="1400" dirty="0" smtClean="0">
                  <a:solidFill>
                    <a:schemeClr val="tx1"/>
                  </a:solidFill>
                  <a:ea typeface="ＭＳ Ｐゴシック" pitchFamily="-32" charset="-128"/>
                </a:rPr>
                <a:t>D</a:t>
              </a:r>
              <a:r>
                <a:rPr kumimoji="0" lang="es-ES_tradnl" sz="14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32" charset="-128"/>
                </a:rPr>
                <a:t>ivulgación</a:t>
              </a:r>
              <a:endParaRPr kumimoji="0" lang="es-ES_tradn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32" charset="-128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3458243" y="5136190"/>
              <a:ext cx="583458" cy="45827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s-ES_tradnl" sz="2800" dirty="0">
                <a:solidFill>
                  <a:schemeClr val="tx1"/>
                </a:solidFill>
                <a:latin typeface="Arial" charset="0"/>
                <a:ea typeface="ＭＳ Ｐゴシック" pitchFamily="-32" charset="-128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3886199" y="4375028"/>
            <a:ext cx="2169825" cy="458272"/>
          </a:xfrm>
          <a:prstGeom prst="rect">
            <a:avLst/>
          </a:prstGeom>
          <a:solidFill>
            <a:schemeClr val="bg1">
              <a:lumMod val="90000"/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400" b="1" dirty="0" err="1" smtClean="0">
                <a:solidFill>
                  <a:schemeClr val="tx1"/>
                </a:solidFill>
                <a:ea typeface="ＭＳ Ｐゴシック" pitchFamily="-32" charset="-128"/>
              </a:rPr>
              <a:t>Objetivos</a:t>
            </a:r>
            <a:r>
              <a:rPr lang="en-ZA" sz="1400" b="1" dirty="0" smtClean="0">
                <a:solidFill>
                  <a:schemeClr val="tx1"/>
                </a:solidFill>
                <a:ea typeface="ＭＳ Ｐゴシック" pitchFamily="-32" charset="-128"/>
              </a:rPr>
              <a:t> de la A2ii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32" charset="-128"/>
            </a:endParaRPr>
          </a:p>
        </p:txBody>
      </p:sp>
      <p:sp>
        <p:nvSpPr>
          <p:cNvPr id="32" name="Rechteck 4"/>
          <p:cNvSpPr/>
          <p:nvPr/>
        </p:nvSpPr>
        <p:spPr>
          <a:xfrm>
            <a:off x="2784475" y="680337"/>
            <a:ext cx="6359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400" b="1" kern="0" dirty="0">
                <a:solidFill>
                  <a:srgbClr val="A0231E"/>
                </a:solidFill>
              </a:rPr>
              <a:t>IAIS, </a:t>
            </a:r>
            <a:r>
              <a:rPr lang="en-US" sz="2400" b="1" kern="0" dirty="0" smtClean="0">
                <a:solidFill>
                  <a:srgbClr val="A0231E"/>
                </a:solidFill>
              </a:rPr>
              <a:t>la Iniciativa y la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Inclusión</a:t>
            </a:r>
            <a:r>
              <a:rPr lang="en-US" sz="2400" b="1" kern="0" dirty="0" smtClean="0">
                <a:solidFill>
                  <a:srgbClr val="A0231E"/>
                </a:solidFill>
              </a:rPr>
              <a:t>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financiera</a:t>
            </a:r>
            <a:r>
              <a:rPr lang="en-US" sz="2400" b="1" kern="0" dirty="0" smtClean="0">
                <a:solidFill>
                  <a:srgbClr val="A0231E"/>
                </a:solidFill>
              </a:rPr>
              <a:t>:</a:t>
            </a:r>
          </a:p>
          <a:p>
            <a:pPr marL="457200" indent="-457200" algn="r">
              <a:defRPr/>
            </a:pPr>
            <a:r>
              <a:rPr lang="en-US" sz="2400" b="1" kern="0" dirty="0" err="1" smtClean="0">
                <a:solidFill>
                  <a:srgbClr val="A0231E"/>
                </a:solidFill>
              </a:rPr>
              <a:t>Mecanismos</a:t>
            </a:r>
            <a:r>
              <a:rPr lang="en-US" sz="2400" b="1" kern="0" dirty="0" smtClean="0">
                <a:solidFill>
                  <a:srgbClr val="A0231E"/>
                </a:solidFill>
              </a:rPr>
              <a:t> para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una</a:t>
            </a:r>
            <a:r>
              <a:rPr lang="en-US" sz="2400" b="1" kern="0" dirty="0" smtClean="0">
                <a:solidFill>
                  <a:srgbClr val="A0231E"/>
                </a:solidFill>
              </a:rPr>
              <a:t>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regulación</a:t>
            </a:r>
            <a:r>
              <a:rPr lang="en-US" sz="2400" b="1" kern="0" dirty="0" smtClean="0">
                <a:solidFill>
                  <a:srgbClr val="A0231E"/>
                </a:solidFill>
              </a:rPr>
              <a:t> </a:t>
            </a:r>
            <a:r>
              <a:rPr lang="en-US" sz="2400" b="1" kern="0" dirty="0" err="1" smtClean="0">
                <a:solidFill>
                  <a:srgbClr val="A0231E"/>
                </a:solidFill>
              </a:rPr>
              <a:t>promotora</a:t>
            </a:r>
            <a:r>
              <a:rPr lang="en-US" sz="2400" b="1" kern="0" dirty="0" smtClean="0">
                <a:solidFill>
                  <a:srgbClr val="A0231E"/>
                </a:solidFill>
              </a:rPr>
              <a:t> </a:t>
            </a:r>
            <a:endParaRPr lang="en-US" sz="2400" b="1" kern="0" dirty="0">
              <a:solidFill>
                <a:srgbClr val="A0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784475" y="620710"/>
            <a:ext cx="6359525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600" kern="0" dirty="0" err="1" smtClean="0">
                <a:solidFill>
                  <a:srgbClr val="A0231E"/>
                </a:solidFill>
              </a:rPr>
              <a:t>Inclusión</a:t>
            </a:r>
            <a:r>
              <a:rPr lang="en-US" sz="2600" kern="0" dirty="0" smtClean="0">
                <a:solidFill>
                  <a:srgbClr val="A0231E"/>
                </a:solidFill>
              </a:rPr>
              <a:t> </a:t>
            </a:r>
            <a:r>
              <a:rPr lang="en-US" sz="2600" kern="0" dirty="0" err="1" smtClean="0">
                <a:solidFill>
                  <a:srgbClr val="A0231E"/>
                </a:solidFill>
              </a:rPr>
              <a:t>Financiera</a:t>
            </a:r>
            <a:r>
              <a:rPr lang="en-US" sz="2600" kern="0" dirty="0" smtClean="0">
                <a:solidFill>
                  <a:srgbClr val="A0231E"/>
                </a:solidFill>
              </a:rPr>
              <a:t> en </a:t>
            </a:r>
            <a:r>
              <a:rPr lang="en-US" sz="2600" kern="0" dirty="0" err="1" smtClean="0">
                <a:solidFill>
                  <a:srgbClr val="A0231E"/>
                </a:solidFill>
              </a:rPr>
              <a:t>Seguros</a:t>
            </a:r>
            <a:r>
              <a:rPr lang="en-US" sz="2600" kern="0" dirty="0" smtClean="0">
                <a:solidFill>
                  <a:srgbClr val="A0231E"/>
                </a:solidFill>
              </a:rPr>
              <a:t> -</a:t>
            </a:r>
          </a:p>
          <a:p>
            <a:pPr algn="r">
              <a:defRPr/>
            </a:pPr>
            <a:r>
              <a:rPr lang="en-US" sz="2600" kern="0" dirty="0" err="1" smtClean="0">
                <a:solidFill>
                  <a:srgbClr val="A0231E"/>
                </a:solidFill>
              </a:rPr>
              <a:t>Expansión</a:t>
            </a:r>
            <a:r>
              <a:rPr lang="en-US" sz="2600" kern="0" dirty="0" smtClean="0">
                <a:solidFill>
                  <a:srgbClr val="A0231E"/>
                </a:solidFill>
              </a:rPr>
              <a:t> </a:t>
            </a:r>
            <a:r>
              <a:rPr lang="en-US" sz="2600" kern="0" dirty="0" err="1" smtClean="0">
                <a:solidFill>
                  <a:srgbClr val="A0231E"/>
                </a:solidFill>
              </a:rPr>
              <a:t>enorme</a:t>
            </a:r>
            <a:endParaRPr lang="en-US" sz="2600" kern="0" dirty="0">
              <a:solidFill>
                <a:srgbClr val="A0231E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26129230"/>
              </p:ext>
            </p:extLst>
          </p:nvPr>
        </p:nvGraphicFramePr>
        <p:xfrm>
          <a:off x="199096" y="1538918"/>
          <a:ext cx="8808757" cy="472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21442" y="6554107"/>
            <a:ext cx="4317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dirty="0">
                <a:solidFill>
                  <a:schemeClr val="tx1"/>
                </a:solidFill>
              </a:rPr>
              <a:t>Sources: Landscaping study </a:t>
            </a:r>
            <a:r>
              <a:rPr lang="en-GB" sz="1200" dirty="0" smtClean="0">
                <a:solidFill>
                  <a:schemeClr val="tx1"/>
                </a:solidFill>
              </a:rPr>
              <a:t>(2007</a:t>
            </a:r>
            <a:r>
              <a:rPr lang="en-GB" sz="1200" dirty="0">
                <a:solidFill>
                  <a:schemeClr val="tx1"/>
                </a:solidFill>
              </a:rPr>
              <a:t>) and MI Compendium II </a:t>
            </a:r>
            <a:r>
              <a:rPr lang="en-GB" sz="1200" dirty="0" smtClean="0">
                <a:solidFill>
                  <a:schemeClr val="tx1"/>
                </a:solidFill>
              </a:rPr>
              <a:t>(2012)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57551" y="997521"/>
            <a:ext cx="5886450" cy="492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2600" dirty="0" smtClean="0">
                <a:solidFill>
                  <a:srgbClr val="800000"/>
                </a:solidFill>
                <a:latin typeface="Calibri" pitchFamily="34" charset="0"/>
              </a:rPr>
              <a:t>Relevance of financial inclusion in LAC</a:t>
            </a:r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9100" y="1659291"/>
            <a:ext cx="83629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Insurance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sector in LAC experiences tremendous growth in life and accident coverage </a:t>
            </a:r>
            <a:endParaRPr lang="de-DE" sz="2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Primary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health and property microinsurance coverage remains extremely limited</a:t>
            </a:r>
            <a:endParaRPr lang="de-DE" sz="2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Target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population (low/ middle-income)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representing 80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% of population 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Trust that specific regulatory framework can contribute to financial inclusion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Rising number of countries preparing financial inclusion framework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2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8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57551" y="597414"/>
            <a:ext cx="5886450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s-ES_tradnl" sz="2600" dirty="0" smtClean="0">
                <a:solidFill>
                  <a:srgbClr val="800000"/>
                </a:solidFill>
              </a:rPr>
              <a:t>Relevancia de la Inclusión Financiera en ALC</a:t>
            </a:r>
            <a:endParaRPr lang="es-ES_tradnl" sz="2600" dirty="0">
              <a:solidFill>
                <a:srgbClr val="8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9100" y="1659291"/>
            <a:ext cx="8362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sector de seguros en América Latina y el Caribe está experimentando un crecimiento tremendo en la cobertura de vida y accidentes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cobertura de </a:t>
            </a:r>
            <a:r>
              <a:rPr lang="es-ES_tradnl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microseguros</a:t>
            </a: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salud y de propiedad continúa siendo extremadamente limitada.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población objetivo (de ingresos bajos y medianos ) representa un 80% de la población total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Confiar en que el Marco regulatorio específico puede contribuir a la inclusión financiera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_tradn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creciente número de países está preparando un marco de inclusión financiera 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s-ES_tradn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9</a:t>
            </a:fld>
            <a:endParaRPr lang="de-DE" altLang="de-DE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03 17 A2ii Presentation">
  <a:themeElements>
    <a:clrScheme name="Leere Präsentation 13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F7F3C3"/>
      </a:accent1>
      <a:accent2>
        <a:srgbClr val="1E554A"/>
      </a:accent2>
      <a:accent3>
        <a:srgbClr val="FEFEFE"/>
      </a:accent3>
      <a:accent4>
        <a:srgbClr val="000000"/>
      </a:accent4>
      <a:accent5>
        <a:srgbClr val="FAF8DE"/>
      </a:accent5>
      <a:accent6>
        <a:srgbClr val="1A4C42"/>
      </a:accent6>
      <a:hlink>
        <a:srgbClr val="4C363C"/>
      </a:hlink>
      <a:folHlink>
        <a:srgbClr val="E3D968"/>
      </a:folHlink>
    </a:clrScheme>
    <a:fontScheme name="Leere Präsentation">
      <a:majorFont>
        <a:latin typeface="Akz Med"/>
        <a:ea typeface="ＭＳ Ｐゴシック"/>
        <a:cs typeface=""/>
      </a:majorFont>
      <a:minorFont>
        <a:latin typeface="Akz Re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EFEFE"/>
        </a:lt1>
        <a:dk2>
          <a:srgbClr val="000000"/>
        </a:dk2>
        <a:lt2>
          <a:srgbClr val="808080"/>
        </a:lt2>
        <a:accent1>
          <a:srgbClr val="F7F3C3"/>
        </a:accent1>
        <a:accent2>
          <a:srgbClr val="1E554A"/>
        </a:accent2>
        <a:accent3>
          <a:srgbClr val="FEFEFE"/>
        </a:accent3>
        <a:accent4>
          <a:srgbClr val="000000"/>
        </a:accent4>
        <a:accent5>
          <a:srgbClr val="FAF8DE"/>
        </a:accent5>
        <a:accent6>
          <a:srgbClr val="1A4C42"/>
        </a:accent6>
        <a:hlink>
          <a:srgbClr val="4C363C"/>
        </a:hlink>
        <a:folHlink>
          <a:srgbClr val="E3D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ere Präsentation 13">
    <a:dk1>
      <a:srgbClr val="000000"/>
    </a:dk1>
    <a:lt1>
      <a:srgbClr val="FEFEFE"/>
    </a:lt1>
    <a:dk2>
      <a:srgbClr val="000000"/>
    </a:dk2>
    <a:lt2>
      <a:srgbClr val="808080"/>
    </a:lt2>
    <a:accent1>
      <a:srgbClr val="F7F3C3"/>
    </a:accent1>
    <a:accent2>
      <a:srgbClr val="1E554A"/>
    </a:accent2>
    <a:accent3>
      <a:srgbClr val="FEFEFE"/>
    </a:accent3>
    <a:accent4>
      <a:srgbClr val="000000"/>
    </a:accent4>
    <a:accent5>
      <a:srgbClr val="FAF8DE"/>
    </a:accent5>
    <a:accent6>
      <a:srgbClr val="1A4C42"/>
    </a:accent6>
    <a:hlink>
      <a:srgbClr val="4C363C"/>
    </a:hlink>
    <a:folHlink>
      <a:srgbClr val="E3D968"/>
    </a:folHlink>
  </a:clrScheme>
  <a:fontScheme name="Leere Präsentation">
    <a:majorFont>
      <a:latin typeface="Akz Med"/>
      <a:ea typeface="ＭＳ Ｐゴシック"/>
      <a:cs typeface=""/>
    </a:majorFont>
    <a:minorFont>
      <a:latin typeface="Akz Reg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2011 03 17 A2ii Presentation</Template>
  <TotalTime>0</TotalTime>
  <Words>3190</Words>
  <Application>Microsoft Office PowerPoint</Application>
  <PresentationFormat>Presentación en pantalla (4:3)</PresentationFormat>
  <Paragraphs>562</Paragraphs>
  <Slides>46</Slides>
  <Notes>46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2011 03 17 A2ii Presentation</vt:lpstr>
      <vt:lpstr>Arbeitsblatt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Guía de la IAIS para apoyar mercados de seguros inclusivos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GTZ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Patricia Inga Falcon</dc:creator>
  <cp:lastModifiedBy>Salashina Olga</cp:lastModifiedBy>
  <cp:revision>1313</cp:revision>
  <cp:lastPrinted>2014-03-20T22:46:18Z</cp:lastPrinted>
  <dcterms:created xsi:type="dcterms:W3CDTF">2011-03-17T19:10:20Z</dcterms:created>
  <dcterms:modified xsi:type="dcterms:W3CDTF">2014-07-04T14:30:12Z</dcterms:modified>
</cp:coreProperties>
</file>