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38" r:id="rId2"/>
    <p:sldId id="501" r:id="rId3"/>
    <p:sldId id="487" r:id="rId4"/>
    <p:sldId id="488" r:id="rId5"/>
    <p:sldId id="489" r:id="rId6"/>
    <p:sldId id="490" r:id="rId7"/>
    <p:sldId id="492" r:id="rId8"/>
    <p:sldId id="493" r:id="rId9"/>
    <p:sldId id="495" r:id="rId10"/>
    <p:sldId id="499" r:id="rId11"/>
    <p:sldId id="478" r:id="rId12"/>
  </p:sldIdLst>
  <p:sldSz cx="9144000" cy="6858000" type="screen4x3"/>
  <p:notesSz cx="68580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96" autoAdjust="0"/>
    <p:restoredTop sz="94533" autoAdjust="0"/>
  </p:normalViewPr>
  <p:slideViewPr>
    <p:cSldViewPr>
      <p:cViewPr>
        <p:scale>
          <a:sx n="60" d="100"/>
          <a:sy n="60" d="100"/>
        </p:scale>
        <p:origin x="-582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6"/>
    </p:cViewPr>
  </p:sorterViewPr>
  <p:notesViewPr>
    <p:cSldViewPr>
      <p:cViewPr varScale="1">
        <p:scale>
          <a:sx n="68" d="100"/>
          <a:sy n="68" d="100"/>
        </p:scale>
        <p:origin x="-2856" y="-120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028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26415-583F-4019-A16D-D00E42FE084C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028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DE83B-DEB3-4FE8-9B8C-C21E1956853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9929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D5339-DBA9-4151-92A6-99D4083E45A8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6427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9131F-299F-4E49-A751-70EA9F14941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8957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9131F-299F-4E49-A751-70EA9F14941D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2714620"/>
            <a:ext cx="6715172" cy="1470025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429132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5FBF2F86-CD56-462E-B3ED-3C487C2055F0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46AB36EA-C791-48B4-AD19-FC42BD9B6B5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2F86-CD56-462E-B3ED-3C487C2055F0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36EA-C791-48B4-AD19-FC42BD9B6B5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2F86-CD56-462E-B3ED-3C487C2055F0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36EA-C791-48B4-AD19-FC42BD9B6B5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2F86-CD56-462E-B3ED-3C487C2055F0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36EA-C791-48B4-AD19-FC42BD9B6B5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2F86-CD56-462E-B3ED-3C487C2055F0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36EA-C791-48B4-AD19-FC42BD9B6B5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2F86-CD56-462E-B3ED-3C487C2055F0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36EA-C791-48B4-AD19-FC42BD9B6B5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A1DBF-B702-4585-9AA3-C8FA62684AA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57158" y="214290"/>
            <a:ext cx="7186634" cy="9890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fld id="{5FBF2F86-CD56-462E-B3ED-3C487C2055F0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46AB36EA-C791-48B4-AD19-FC42BD9B6B5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9144000" cy="6873875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536" y="260648"/>
            <a:ext cx="8280920" cy="2232248"/>
          </a:xfrm>
        </p:spPr>
        <p:txBody>
          <a:bodyPr>
            <a:normAutofit/>
          </a:bodyPr>
          <a:lstStyle/>
          <a:p>
            <a:pPr algn="ctr"/>
            <a:r>
              <a:rPr lang="es-GT" sz="6000" b="0" dirty="0" smtClean="0">
                <a:solidFill>
                  <a:schemeClr val="bg1"/>
                </a:solidFill>
                <a:cs typeface="Arial" pitchFamily="34" charset="0"/>
              </a:rPr>
              <a:t>CAMBIOS REGULATORIOS EN GUATEMALA</a:t>
            </a:r>
            <a:endParaRPr lang="es-ES" sz="6000" b="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Conclusiones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lvl="0" algn="just"/>
            <a:endParaRPr lang="es-GT" sz="2800" dirty="0" smtClean="0"/>
          </a:p>
          <a:p>
            <a:pPr lvl="0" algn="just"/>
            <a:r>
              <a:rPr lang="es-GT" sz="2800" dirty="0" smtClean="0"/>
              <a:t>Se crean las bases para iniciar un proceso de modernización y de crecimiento del mercado de seguros, respaldado por procedimientos que garanticen el fortalecimiento patrimonial y </a:t>
            </a:r>
            <a:r>
              <a:rPr lang="es-GT" sz="2800" dirty="0"/>
              <a:t> </a:t>
            </a:r>
            <a:r>
              <a:rPr lang="es-GT" sz="2800" dirty="0" smtClean="0"/>
              <a:t>la solvencia de </a:t>
            </a:r>
            <a:r>
              <a:rPr lang="es-GT" sz="2800" dirty="0"/>
              <a:t>las </a:t>
            </a:r>
            <a:r>
              <a:rPr lang="es-GT" sz="2800" dirty="0" smtClean="0"/>
              <a:t>aseguradoras</a:t>
            </a:r>
            <a:endParaRPr lang="es-GT" sz="800" dirty="0"/>
          </a:p>
          <a:p>
            <a:pPr lvl="0" algn="just"/>
            <a:endParaRPr lang="es-GT" sz="900" dirty="0" smtClean="0"/>
          </a:p>
          <a:p>
            <a:pPr algn="just"/>
            <a:r>
              <a:rPr lang="es-GT" sz="2800" dirty="0" smtClean="0"/>
              <a:t>Se </a:t>
            </a:r>
            <a:r>
              <a:rPr lang="es-GT" sz="2800" dirty="0" smtClean="0"/>
              <a:t>fortalecen </a:t>
            </a:r>
            <a:r>
              <a:rPr lang="es-GT" sz="2800" dirty="0" smtClean="0"/>
              <a:t>las facultades del órgano de supervisión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69352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4" descr="PPT final pa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7594" y="1627189"/>
            <a:ext cx="2840805" cy="26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5" descr="let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70" y="4508500"/>
            <a:ext cx="564633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0454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14290"/>
            <a:ext cx="7416824" cy="989034"/>
          </a:xfrm>
        </p:spPr>
        <p:txBody>
          <a:bodyPr/>
          <a:lstStyle/>
          <a:p>
            <a:pPr algn="ctr"/>
            <a:r>
              <a:rPr lang="es-GT" sz="3600" dirty="0"/>
              <a:t>Cambios </a:t>
            </a:r>
            <a:r>
              <a:rPr lang="es-GT" sz="3600" dirty="0" smtClean="0"/>
              <a:t>relevantes en </a:t>
            </a:r>
            <a:r>
              <a:rPr lang="es-GT" sz="3600" dirty="0"/>
              <a:t>la regulación</a:t>
            </a:r>
            <a:endParaRPr lang="es-GT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GT" b="1" dirty="0" smtClean="0"/>
          </a:p>
          <a:p>
            <a:pPr algn="just"/>
            <a:r>
              <a:rPr lang="es-GT" b="1" dirty="0" smtClean="0"/>
              <a:t>Ley de la Actividad </a:t>
            </a:r>
            <a:r>
              <a:rPr lang="es-GT" b="1" dirty="0" smtClean="0"/>
              <a:t>Aseguradora, Decreto </a:t>
            </a:r>
            <a:r>
              <a:rPr lang="es-GT" b="1" dirty="0" smtClean="0"/>
              <a:t>Número </a:t>
            </a:r>
            <a:r>
              <a:rPr lang="es-GT" b="1" dirty="0" smtClean="0"/>
              <a:t>25-2010 </a:t>
            </a:r>
            <a:r>
              <a:rPr lang="es-GT" b="1" dirty="0" smtClean="0"/>
              <a:t>del Congreso de la </a:t>
            </a:r>
            <a:r>
              <a:rPr lang="es-GT" b="1" dirty="0" smtClean="0"/>
              <a:t>República de Guatemala</a:t>
            </a:r>
            <a:endParaRPr lang="es-GT" b="1" dirty="0" smtClean="0"/>
          </a:p>
          <a:p>
            <a:r>
              <a:rPr lang="es-GT" b="1" dirty="0" smtClean="0"/>
              <a:t>15 reglamentos de la Junta Monetaria</a:t>
            </a:r>
          </a:p>
          <a:p>
            <a:r>
              <a:rPr lang="es-GT" b="1" dirty="0" smtClean="0"/>
              <a:t> 2  Acuerdos del Superintendente de Bancos</a:t>
            </a:r>
          </a:p>
          <a:p>
            <a:r>
              <a:rPr lang="es-GT" b="1" dirty="0" smtClean="0"/>
              <a:t>7 proyectos de reglamento </a:t>
            </a:r>
            <a:r>
              <a:rPr lang="es-GT" b="1" dirty="0" smtClean="0"/>
              <a:t>para el año 2012</a:t>
            </a:r>
          </a:p>
          <a:p>
            <a:pPr marL="0" indent="0">
              <a:buNone/>
            </a:pPr>
            <a:endParaRPr lang="es-GT" b="1" dirty="0" smtClean="0"/>
          </a:p>
          <a:p>
            <a:pPr marL="0" indent="0" algn="ctr">
              <a:buNone/>
            </a:pPr>
            <a:endParaRPr lang="es-GT" b="1" dirty="0"/>
          </a:p>
        </p:txBody>
      </p:sp>
    </p:spTree>
    <p:extLst>
      <p:ext uri="{BB962C8B-B14F-4D97-AF65-F5344CB8AC3E}">
        <p14:creationId xmlns:p14="http://schemas.microsoft.com/office/powerpoint/2010/main" val="99195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14290"/>
            <a:ext cx="7848872" cy="989034"/>
          </a:xfrm>
        </p:spPr>
        <p:txBody>
          <a:bodyPr/>
          <a:lstStyle/>
          <a:p>
            <a:pPr algn="ctr"/>
            <a:r>
              <a:rPr lang="es-GT" sz="3600" dirty="0"/>
              <a:t>Cambios relevantes en </a:t>
            </a:r>
            <a:r>
              <a:rPr lang="es-GT" sz="3600" dirty="0" smtClean="0"/>
              <a:t>la regulación</a:t>
            </a:r>
            <a:endParaRPr lang="es-GT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GT" b="1" u="sng" dirty="0" smtClean="0"/>
              <a:t>Régimen de Entrada</a:t>
            </a:r>
            <a:r>
              <a:rPr lang="es-GT" b="1" dirty="0" smtClean="0"/>
              <a:t>:</a:t>
            </a:r>
          </a:p>
          <a:p>
            <a:pPr marL="725488" indent="-363538"/>
            <a:r>
              <a:rPr lang="es-GT" dirty="0" smtClean="0"/>
              <a:t>Acciones </a:t>
            </a:r>
            <a:r>
              <a:rPr lang="es-GT" dirty="0" smtClean="0"/>
              <a:t>nominativas</a:t>
            </a:r>
          </a:p>
          <a:p>
            <a:pPr marL="725488" indent="-363538"/>
            <a:r>
              <a:rPr lang="es-GT" dirty="0" smtClean="0"/>
              <a:t>Estudio de Factibilidad </a:t>
            </a:r>
            <a:r>
              <a:rPr lang="es-GT" dirty="0" err="1" smtClean="0"/>
              <a:t>Economico</a:t>
            </a:r>
            <a:r>
              <a:rPr lang="es-GT" dirty="0" smtClean="0"/>
              <a:t>-Financiero</a:t>
            </a:r>
            <a:endParaRPr lang="es-GT" dirty="0" smtClean="0"/>
          </a:p>
          <a:p>
            <a:pPr marL="725488" indent="-363538"/>
            <a:r>
              <a:rPr lang="es-GT" dirty="0" smtClean="0"/>
              <a:t>Capital pagado inicial</a:t>
            </a:r>
          </a:p>
          <a:p>
            <a:pPr marL="725488" indent="-363538"/>
            <a:r>
              <a:rPr lang="es-GT" dirty="0" smtClean="0"/>
              <a:t>Autorización de la Junta Monetaria</a:t>
            </a:r>
          </a:p>
          <a:p>
            <a:pPr marL="361950" indent="0">
              <a:buNone/>
            </a:pPr>
            <a:endParaRPr lang="es-GT" sz="1000" dirty="0" smtClean="0"/>
          </a:p>
          <a:p>
            <a:pPr marL="441325" indent="-441325">
              <a:tabLst>
                <a:tab pos="0" algn="l"/>
              </a:tabLst>
            </a:pPr>
            <a:r>
              <a:rPr lang="es-GT" b="1" dirty="0" smtClean="0"/>
              <a:t>Aseguradoras o Reaseguradoras Extranjeras pueden establecer sucursales</a:t>
            </a:r>
          </a:p>
          <a:p>
            <a:pPr marL="361950" indent="0">
              <a:buNone/>
            </a:pPr>
            <a:endParaRPr lang="es-GT" dirty="0" smtClean="0"/>
          </a:p>
          <a:p>
            <a:pPr marL="725488" indent="-363538"/>
            <a:endParaRPr lang="es-GT" dirty="0" smtClean="0"/>
          </a:p>
        </p:txBody>
      </p:sp>
    </p:spTree>
    <p:extLst>
      <p:ext uri="{BB962C8B-B14F-4D97-AF65-F5344CB8AC3E}">
        <p14:creationId xmlns:p14="http://schemas.microsoft.com/office/powerpoint/2010/main" val="169421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718" y="214290"/>
            <a:ext cx="7186634" cy="989034"/>
          </a:xfrm>
        </p:spPr>
        <p:txBody>
          <a:bodyPr/>
          <a:lstStyle/>
          <a:p>
            <a:pPr algn="ctr"/>
            <a:r>
              <a:rPr lang="es-GT" sz="3600" dirty="0"/>
              <a:t>Cambios relevantes en la regulación</a:t>
            </a:r>
            <a:endParaRPr lang="es-GT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896544"/>
          </a:xfrm>
        </p:spPr>
        <p:txBody>
          <a:bodyPr>
            <a:normAutofit/>
          </a:bodyPr>
          <a:lstStyle/>
          <a:p>
            <a:r>
              <a:rPr lang="es-GT" b="1" u="sng" dirty="0" smtClean="0"/>
              <a:t>Adquisición de acciones</a:t>
            </a:r>
            <a:r>
              <a:rPr lang="es-GT" b="1" dirty="0" smtClean="0"/>
              <a:t>:</a:t>
            </a:r>
          </a:p>
          <a:p>
            <a:pPr marL="725488" indent="-457200" algn="just">
              <a:tabLst>
                <a:tab pos="725488" algn="l"/>
              </a:tabLst>
            </a:pPr>
            <a:r>
              <a:rPr lang="es-GT" sz="2800" dirty="0" smtClean="0"/>
              <a:t>Autorización de SIB, adquiera 5% o más del capital pagado</a:t>
            </a:r>
          </a:p>
          <a:p>
            <a:pPr marL="725488" indent="-457200" algn="just">
              <a:tabLst>
                <a:tab pos="725488" algn="l"/>
              </a:tabLst>
            </a:pPr>
            <a:r>
              <a:rPr lang="es-GT" sz="2800" dirty="0" smtClean="0"/>
              <a:t>Presentar a la SIB nómina accionistas, enero de c/año</a:t>
            </a:r>
          </a:p>
          <a:p>
            <a:pPr marL="361950" indent="-361950" algn="just">
              <a:buNone/>
            </a:pPr>
            <a:endParaRPr lang="es-GT" sz="1100" dirty="0" smtClean="0"/>
          </a:p>
          <a:p>
            <a:pPr algn="just"/>
            <a:r>
              <a:rPr lang="es-GT" b="1" u="sng" dirty="0"/>
              <a:t>Consejo de </a:t>
            </a:r>
            <a:r>
              <a:rPr lang="es-GT" b="1" u="sng" dirty="0" smtClean="0"/>
              <a:t>Administración</a:t>
            </a:r>
            <a:r>
              <a:rPr lang="es-GT" sz="2800" b="1" dirty="0" smtClean="0"/>
              <a:t>:</a:t>
            </a:r>
          </a:p>
          <a:p>
            <a:pPr marL="817563" indent="-457200" algn="just"/>
            <a:r>
              <a:rPr lang="es-GT" sz="2800" dirty="0" smtClean="0"/>
              <a:t>Establece deberes y atribuciones</a:t>
            </a:r>
          </a:p>
          <a:p>
            <a:pPr marL="360363" indent="0" algn="just">
              <a:buNone/>
            </a:pPr>
            <a:endParaRPr lang="es-GT" sz="800" dirty="0" smtClean="0"/>
          </a:p>
          <a:p>
            <a:r>
              <a:rPr lang="es-GT" b="1" u="sng" dirty="0" smtClean="0"/>
              <a:t>Planes </a:t>
            </a:r>
            <a:r>
              <a:rPr lang="es-GT" b="1" u="sng" dirty="0"/>
              <a:t>de Seguros:</a:t>
            </a:r>
          </a:p>
          <a:p>
            <a:pPr marL="819150" indent="-457200"/>
            <a:r>
              <a:rPr lang="es-GT" sz="2800" dirty="0"/>
              <a:t>Registro </a:t>
            </a:r>
            <a:r>
              <a:rPr lang="es-GT" sz="2800" dirty="0" smtClean="0"/>
              <a:t>previo en </a:t>
            </a:r>
            <a:r>
              <a:rPr lang="es-GT" sz="2800" dirty="0"/>
              <a:t>la SIB</a:t>
            </a:r>
          </a:p>
          <a:p>
            <a:pPr marL="817563" indent="-457200" algn="just"/>
            <a:endParaRPr lang="es-GT" sz="2800" dirty="0"/>
          </a:p>
        </p:txBody>
      </p:sp>
    </p:spTree>
    <p:extLst>
      <p:ext uri="{BB962C8B-B14F-4D97-AF65-F5344CB8AC3E}">
        <p14:creationId xmlns:p14="http://schemas.microsoft.com/office/powerpoint/2010/main" val="148329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sz="3600" dirty="0"/>
              <a:t>Cambios relevantes en la regulación</a:t>
            </a:r>
            <a:endParaRPr lang="es-GT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tabLst>
                <a:tab pos="441325" algn="l"/>
              </a:tabLst>
            </a:pPr>
            <a:r>
              <a:rPr lang="es-GT" b="1" u="sng" dirty="0" smtClean="0"/>
              <a:t>Reserva Técnica del Ramo de Daños</a:t>
            </a:r>
            <a:r>
              <a:rPr lang="es-GT" b="1" dirty="0" smtClean="0"/>
              <a:t>:</a:t>
            </a:r>
          </a:p>
          <a:p>
            <a:pPr marL="819150" indent="-457200" algn="just">
              <a:tabLst>
                <a:tab pos="441325" algn="l"/>
              </a:tabLst>
            </a:pPr>
            <a:r>
              <a:rPr lang="es-GT" sz="3000" dirty="0" smtClean="0"/>
              <a:t>Prima </a:t>
            </a:r>
            <a:r>
              <a:rPr lang="es-GT" sz="3000" dirty="0"/>
              <a:t>no devengada de retención, calculada póliza por </a:t>
            </a:r>
            <a:r>
              <a:rPr lang="es-GT" sz="3000" dirty="0" smtClean="0"/>
              <a:t>póliza</a:t>
            </a:r>
          </a:p>
          <a:p>
            <a:pPr marL="361950" indent="0" algn="just">
              <a:buNone/>
              <a:tabLst>
                <a:tab pos="441325" algn="l"/>
              </a:tabLst>
            </a:pPr>
            <a:endParaRPr lang="es-GT" sz="900" dirty="0" smtClean="0"/>
          </a:p>
          <a:p>
            <a:pPr marL="361950" indent="-361950" algn="just">
              <a:tabLst>
                <a:tab pos="441325" algn="l"/>
              </a:tabLst>
            </a:pPr>
            <a:r>
              <a:rPr lang="es-GT" b="1" u="sng" dirty="0"/>
              <a:t>Reserva para Obligaciones Pendientes de Pago</a:t>
            </a:r>
            <a:r>
              <a:rPr lang="es-GT" b="1" dirty="0" smtClean="0"/>
              <a:t>:</a:t>
            </a:r>
          </a:p>
          <a:p>
            <a:pPr marL="803275" indent="-441325" algn="just"/>
            <a:r>
              <a:rPr lang="es-GT" dirty="0" smtClean="0"/>
              <a:t>	</a:t>
            </a:r>
            <a:r>
              <a:rPr lang="es-GT" sz="3000" dirty="0" smtClean="0"/>
              <a:t>Reserva para siniestros ocurridos y no reportados</a:t>
            </a:r>
          </a:p>
          <a:p>
            <a:pPr marL="361950" indent="-361950" algn="just">
              <a:buNone/>
            </a:pPr>
            <a:endParaRPr lang="es-GT" sz="900" dirty="0" smtClean="0"/>
          </a:p>
          <a:p>
            <a:pPr marL="361950" indent="-361950" algn="just">
              <a:tabLst>
                <a:tab pos="441325" algn="l"/>
              </a:tabLst>
            </a:pPr>
            <a:r>
              <a:rPr lang="es-GT" b="1" u="sng" dirty="0"/>
              <a:t>Reserva para riesgos Catastróficos</a:t>
            </a:r>
            <a:r>
              <a:rPr lang="es-GT" sz="2800" b="1" dirty="0" smtClean="0"/>
              <a:t>:</a:t>
            </a:r>
          </a:p>
          <a:p>
            <a:pPr marL="819150" indent="-457200" algn="just">
              <a:tabLst>
                <a:tab pos="441325" algn="l"/>
              </a:tabLst>
            </a:pPr>
            <a:r>
              <a:rPr lang="es-GT" sz="3000" dirty="0" smtClean="0"/>
              <a:t>Cubre los riesgos de la naturaleza </a:t>
            </a:r>
            <a:r>
              <a:rPr lang="es-GT" sz="2000" dirty="0" smtClean="0"/>
              <a:t>(terremoto, temblor y/o erupción volcánica, caída ceniza y/o arena volcánica, incendio consecutivo, tormentas tropicales, maremotos, huracanes, inundaciones por desbordes de ríos, mares, lagos o lagunas y otros riesgos de naturaleza catastrófica)</a:t>
            </a:r>
          </a:p>
          <a:p>
            <a:endParaRPr lang="es-GT" sz="2800" dirty="0"/>
          </a:p>
        </p:txBody>
      </p:sp>
    </p:spTree>
    <p:extLst>
      <p:ext uri="{BB962C8B-B14F-4D97-AF65-F5344CB8AC3E}">
        <p14:creationId xmlns:p14="http://schemas.microsoft.com/office/powerpoint/2010/main" val="256683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718" y="214290"/>
            <a:ext cx="7186634" cy="989034"/>
          </a:xfrm>
        </p:spPr>
        <p:txBody>
          <a:bodyPr/>
          <a:lstStyle/>
          <a:p>
            <a:pPr algn="ctr"/>
            <a:r>
              <a:rPr lang="es-GT" sz="3600" dirty="0"/>
              <a:t>Cambios relevantes en la regulación</a:t>
            </a:r>
            <a:endParaRPr lang="es-GT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/>
          <a:lstStyle/>
          <a:p>
            <a:pPr algn="just">
              <a:tabLst>
                <a:tab pos="441325" algn="l"/>
              </a:tabLst>
            </a:pPr>
            <a:r>
              <a:rPr lang="es-GT" b="1" u="sng" dirty="0"/>
              <a:t>Margen de Solvencia</a:t>
            </a:r>
            <a:r>
              <a:rPr lang="es-GT" b="1" dirty="0"/>
              <a:t>:</a:t>
            </a:r>
          </a:p>
          <a:p>
            <a:pPr marL="361950" indent="0" algn="just">
              <a:buNone/>
              <a:tabLst>
                <a:tab pos="441325" algn="l"/>
              </a:tabLst>
            </a:pPr>
            <a:r>
              <a:rPr lang="es-GT" sz="2800" dirty="0"/>
              <a:t>Se adiciona el MS para los riesgos de inversión y de </a:t>
            </a:r>
            <a:r>
              <a:rPr lang="es-GT" sz="2800" dirty="0" smtClean="0"/>
              <a:t>crédito</a:t>
            </a:r>
            <a:r>
              <a:rPr lang="es-GT" dirty="0" smtClean="0"/>
              <a:t> </a:t>
            </a:r>
            <a:r>
              <a:rPr lang="es-GT" sz="2000" dirty="0" smtClean="0"/>
              <a:t>(10% activos ponderados de acuerdo a su riesgo)</a:t>
            </a:r>
          </a:p>
          <a:p>
            <a:pPr marL="361950" indent="0" algn="just">
              <a:buNone/>
              <a:tabLst>
                <a:tab pos="441325" algn="l"/>
              </a:tabLst>
            </a:pPr>
            <a:endParaRPr lang="es-GT" sz="1000" dirty="0"/>
          </a:p>
          <a:p>
            <a:r>
              <a:rPr lang="es-GT" b="1" u="sng" dirty="0"/>
              <a:t>Patrimonio Técnico</a:t>
            </a:r>
            <a:r>
              <a:rPr lang="es-GT" b="1" dirty="0" smtClean="0"/>
              <a:t>:</a:t>
            </a:r>
          </a:p>
          <a:p>
            <a:pPr marL="361950" indent="0" algn="just">
              <a:buNone/>
            </a:pPr>
            <a:r>
              <a:rPr lang="es-GT" sz="2800" dirty="0" smtClean="0"/>
              <a:t>Invertirse en activos que ofrezcan condiciones de liquidez, seguridad, rentabilidad y diversificación</a:t>
            </a:r>
          </a:p>
          <a:p>
            <a:pPr marL="361950" indent="0">
              <a:buNone/>
            </a:pPr>
            <a:endParaRPr lang="es-GT" sz="1000" dirty="0" smtClean="0"/>
          </a:p>
          <a:p>
            <a:pPr marL="361950" indent="-361950"/>
            <a:r>
              <a:rPr lang="es-GT" b="1" u="sng" dirty="0" smtClean="0"/>
              <a:t>Inversiones</a:t>
            </a:r>
            <a:r>
              <a:rPr lang="es-GT" sz="2800" b="1" dirty="0" smtClean="0"/>
              <a:t>:</a:t>
            </a:r>
          </a:p>
          <a:p>
            <a:pPr marL="819150" indent="-457200" algn="just"/>
            <a:r>
              <a:rPr lang="es-GT" sz="2800" dirty="0" smtClean="0"/>
              <a:t>Extranjero, hasta el 30% de las reservas técnicas</a:t>
            </a:r>
          </a:p>
          <a:p>
            <a:pPr marL="819150" indent="-457200" algn="just"/>
            <a:r>
              <a:rPr lang="es-GT" sz="2800" dirty="0" smtClean="0"/>
              <a:t>Calce de inversiones y pasivos en ME</a:t>
            </a:r>
            <a:endParaRPr lang="es-GT" sz="2800" dirty="0"/>
          </a:p>
        </p:txBody>
      </p:sp>
    </p:spTree>
    <p:extLst>
      <p:ext uri="{BB962C8B-B14F-4D97-AF65-F5344CB8AC3E}">
        <p14:creationId xmlns:p14="http://schemas.microsoft.com/office/powerpoint/2010/main" val="65005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sz="3600" dirty="0"/>
              <a:t>Cambios relevantes en la regulación</a:t>
            </a:r>
            <a:endParaRPr lang="es-GT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GT" sz="800" b="1" u="sng" dirty="0" smtClean="0"/>
          </a:p>
          <a:p>
            <a:r>
              <a:rPr lang="es-GT" b="1" u="sng" dirty="0" smtClean="0"/>
              <a:t>Intermediarios de Seguros y Reaseguros</a:t>
            </a:r>
            <a:r>
              <a:rPr lang="es-GT" b="1" dirty="0" smtClean="0"/>
              <a:t>:</a:t>
            </a:r>
          </a:p>
          <a:p>
            <a:pPr marL="0" indent="0">
              <a:buNone/>
            </a:pPr>
            <a:endParaRPr lang="es-GT" sz="800" b="1" u="sng" dirty="0" smtClean="0"/>
          </a:p>
          <a:p>
            <a:pPr marL="803275" indent="-441325">
              <a:tabLst>
                <a:tab pos="898525" algn="l"/>
              </a:tabLst>
            </a:pPr>
            <a:r>
              <a:rPr lang="es-GT" b="1" u="sng" dirty="0" smtClean="0"/>
              <a:t>Comercialización Masiva de Seguros</a:t>
            </a:r>
            <a:r>
              <a:rPr lang="es-GT" b="1" dirty="0" smtClean="0"/>
              <a:t>:</a:t>
            </a:r>
            <a:endParaRPr lang="es-GT" b="1" u="sng" dirty="0" smtClean="0"/>
          </a:p>
          <a:p>
            <a:pPr marL="1071563" indent="-268288">
              <a:tabLst>
                <a:tab pos="1071563" algn="l"/>
              </a:tabLst>
            </a:pPr>
            <a:r>
              <a:rPr lang="es-GT" sz="2800" dirty="0" smtClean="0"/>
              <a:t>Personas  Jurídicas</a:t>
            </a:r>
          </a:p>
          <a:p>
            <a:pPr marL="1071563" indent="-268288">
              <a:tabLst>
                <a:tab pos="1071563" algn="l"/>
              </a:tabLst>
            </a:pPr>
            <a:r>
              <a:rPr lang="es-GT" sz="2800" dirty="0" smtClean="0"/>
              <a:t>Contrato Mercantil de Comercialización</a:t>
            </a:r>
          </a:p>
          <a:p>
            <a:pPr marL="1071563" indent="-268288">
              <a:tabLst>
                <a:tab pos="1071563" algn="l"/>
              </a:tabLst>
            </a:pPr>
            <a:r>
              <a:rPr lang="es-GT" sz="2800" dirty="0" smtClean="0"/>
              <a:t>Registrarse en la SIB</a:t>
            </a:r>
          </a:p>
          <a:p>
            <a:pPr marL="1071563" indent="-268288">
              <a:tabLst>
                <a:tab pos="1071563" algn="l"/>
              </a:tabLst>
            </a:pPr>
            <a:r>
              <a:rPr lang="es-GT" sz="2800" dirty="0"/>
              <a:t>Productos deben tener ciertas </a:t>
            </a:r>
            <a:r>
              <a:rPr lang="es-GT" sz="2800" dirty="0" smtClean="0"/>
              <a:t>características</a:t>
            </a:r>
            <a:r>
              <a:rPr lang="es-GT" sz="2400" dirty="0" smtClean="0"/>
              <a:t> (sin mayor complejidad técnica, de fácil comprensión para los asegurados)</a:t>
            </a:r>
            <a:endParaRPr lang="es-GT" sz="2800" dirty="0"/>
          </a:p>
          <a:p>
            <a:pPr marL="803275" indent="0">
              <a:buNone/>
              <a:tabLst>
                <a:tab pos="1071563" algn="l"/>
              </a:tabLst>
            </a:pPr>
            <a:endParaRPr lang="es-GT" sz="2800" dirty="0" smtClean="0"/>
          </a:p>
          <a:p>
            <a:pPr marL="361950" indent="0">
              <a:buNone/>
              <a:tabLst>
                <a:tab pos="725488" algn="l"/>
              </a:tabLst>
            </a:pPr>
            <a:endParaRPr lang="es-GT" sz="800" dirty="0" smtClean="0"/>
          </a:p>
        </p:txBody>
      </p:sp>
    </p:spTree>
    <p:extLst>
      <p:ext uri="{BB962C8B-B14F-4D97-AF65-F5344CB8AC3E}">
        <p14:creationId xmlns:p14="http://schemas.microsoft.com/office/powerpoint/2010/main" val="310490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710" y="214290"/>
            <a:ext cx="7186634" cy="989034"/>
          </a:xfrm>
        </p:spPr>
        <p:txBody>
          <a:bodyPr/>
          <a:lstStyle/>
          <a:p>
            <a:pPr algn="ctr"/>
            <a:r>
              <a:rPr lang="es-GT" sz="3600" dirty="0"/>
              <a:t>Cambios relevantes en la regulación</a:t>
            </a:r>
            <a:endParaRPr lang="es-GT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s-GT" b="1" u="sng" dirty="0" smtClean="0"/>
              <a:t>Sanciones</a:t>
            </a:r>
            <a:r>
              <a:rPr lang="es-GT" dirty="0" smtClean="0"/>
              <a:t>:</a:t>
            </a:r>
          </a:p>
          <a:p>
            <a:pPr marL="361950" indent="0">
              <a:buNone/>
            </a:pPr>
            <a:endParaRPr lang="es-GT" sz="700" dirty="0" smtClean="0"/>
          </a:p>
          <a:p>
            <a:pPr marL="819150" indent="-457200" algn="just"/>
            <a:r>
              <a:rPr lang="es-GT" sz="2600" b="1" dirty="0" smtClean="0"/>
              <a:t>Multas:</a:t>
            </a:r>
            <a:r>
              <a:rPr lang="es-GT" sz="2600" dirty="0" smtClean="0"/>
              <a:t>  </a:t>
            </a:r>
            <a:r>
              <a:rPr lang="es-GT" sz="2400" dirty="0" smtClean="0"/>
              <a:t>Aseguradoras o reaseguradoras 500 a 40,000 unidades de multa (US$1.00)</a:t>
            </a:r>
          </a:p>
          <a:p>
            <a:pPr marL="361950" indent="0" algn="just">
              <a:buNone/>
            </a:pPr>
            <a:endParaRPr lang="es-GT" sz="700" dirty="0" smtClean="0"/>
          </a:p>
          <a:p>
            <a:pPr marL="803275" indent="0" algn="just">
              <a:buNone/>
            </a:pPr>
            <a:r>
              <a:rPr lang="es-GT" sz="2600" dirty="0" smtClean="0"/>
              <a:t>Intermediarios de seguros, reaseguros y ajustadores  100 a 10,000 unidades de multa</a:t>
            </a:r>
          </a:p>
          <a:p>
            <a:pPr marL="803275" indent="0" algn="just">
              <a:buNone/>
            </a:pPr>
            <a:endParaRPr lang="es-GT" sz="700" dirty="0" smtClean="0"/>
          </a:p>
          <a:p>
            <a:pPr marL="819150" indent="-457200" algn="just"/>
            <a:r>
              <a:rPr lang="es-GT" sz="2600" b="1" dirty="0" smtClean="0"/>
              <a:t>Otras medidas: </a:t>
            </a:r>
            <a:r>
              <a:rPr lang="es-GT" sz="2400" dirty="0" smtClean="0"/>
              <a:t>Sanciones para el Consejo de Administración, gerente general, gerentes, subgerentes, representantes legales, mandatarios,  auditores responsables de infracciones</a:t>
            </a:r>
            <a:endParaRPr lang="es-GT" sz="2400" dirty="0"/>
          </a:p>
        </p:txBody>
      </p:sp>
    </p:spTree>
    <p:extLst>
      <p:ext uri="{BB962C8B-B14F-4D97-AF65-F5344CB8AC3E}">
        <p14:creationId xmlns:p14="http://schemas.microsoft.com/office/powerpoint/2010/main" val="226130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718" y="214290"/>
            <a:ext cx="7186634" cy="989034"/>
          </a:xfrm>
        </p:spPr>
        <p:txBody>
          <a:bodyPr/>
          <a:lstStyle/>
          <a:p>
            <a:pPr algn="ctr"/>
            <a:r>
              <a:rPr lang="es-GT" sz="3600" dirty="0"/>
              <a:t>Cambios relevantes en la regulación</a:t>
            </a:r>
            <a:endParaRPr lang="es-GT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b="1" u="sng" dirty="0" smtClean="0"/>
              <a:t>Régimen de Salida</a:t>
            </a:r>
            <a:r>
              <a:rPr lang="es-GT" dirty="0" smtClean="0"/>
              <a:t>:</a:t>
            </a:r>
          </a:p>
          <a:p>
            <a:pPr marL="725488" indent="-363538"/>
            <a:r>
              <a:rPr lang="es-GT" dirty="0" smtClean="0"/>
              <a:t>Planes de Regularización</a:t>
            </a:r>
          </a:p>
          <a:p>
            <a:pPr marL="725488" indent="-363538"/>
            <a:r>
              <a:rPr lang="es-GT" dirty="0" smtClean="0"/>
              <a:t>Suspensión de Operaciones</a:t>
            </a:r>
          </a:p>
          <a:p>
            <a:pPr marL="725488" indent="-363538"/>
            <a:r>
              <a:rPr lang="es-GT" dirty="0" smtClean="0"/>
              <a:t>Junta de Exclusión de Activos y Pasivos</a:t>
            </a:r>
          </a:p>
          <a:p>
            <a:pPr marL="725488" indent="-363538"/>
            <a:r>
              <a:rPr lang="es-GT" dirty="0" smtClean="0"/>
              <a:t>Declaración de </a:t>
            </a:r>
            <a:r>
              <a:rPr lang="es-GT" dirty="0" smtClean="0"/>
              <a:t>Quiebra</a:t>
            </a:r>
          </a:p>
          <a:p>
            <a:pPr marL="361950" indent="0">
              <a:buNone/>
            </a:pPr>
            <a:endParaRPr lang="es-GT" sz="800" dirty="0"/>
          </a:p>
          <a:p>
            <a:pPr marL="361950" indent="-361950">
              <a:tabLst>
                <a:tab pos="268288" algn="l"/>
              </a:tabLst>
            </a:pPr>
            <a:r>
              <a:rPr lang="es-GT" b="1" dirty="0" smtClean="0"/>
              <a:t>Seguro de Caución</a:t>
            </a:r>
            <a:endParaRPr lang="es-GT" b="1" dirty="0" smtClean="0"/>
          </a:p>
          <a:p>
            <a:pPr marL="361950" indent="0">
              <a:buNone/>
            </a:pP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38263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ción_institucio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6163</TotalTime>
  <Words>395</Words>
  <Application>Microsoft Office PowerPoint</Application>
  <PresentationFormat>Presentación en pantalla (4:3)</PresentationFormat>
  <Paragraphs>75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Presentación_institucional</vt:lpstr>
      <vt:lpstr>CAMBIOS REGULATORIOS EN GUATEMALA</vt:lpstr>
      <vt:lpstr>Cambios relevantes en la regulación</vt:lpstr>
      <vt:lpstr>Cambios relevantes en la regulación</vt:lpstr>
      <vt:lpstr>Cambios relevantes en la regulación</vt:lpstr>
      <vt:lpstr>Cambios relevantes en la regulación</vt:lpstr>
      <vt:lpstr>Cambios relevantes en la regulación</vt:lpstr>
      <vt:lpstr>Cambios relevantes en la regulación</vt:lpstr>
      <vt:lpstr>Cambios relevantes en la regulación</vt:lpstr>
      <vt:lpstr>Cambios relevantes en la regulación</vt:lpstr>
      <vt:lpstr>Conclusiones</vt:lpstr>
      <vt:lpstr>Presentación de PowerPoint</vt:lpstr>
    </vt:vector>
  </TitlesOfParts>
  <Company>Superintendencia de Bancos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COMISIÓN SB-AGIS</dc:title>
  <dc:creator>rsjuarez</dc:creator>
  <cp:lastModifiedBy>Ana María Gil Cordero</cp:lastModifiedBy>
  <cp:revision>543</cp:revision>
  <cp:lastPrinted>2011-06-08T22:04:54Z</cp:lastPrinted>
  <dcterms:created xsi:type="dcterms:W3CDTF">2009-08-10T15:33:30Z</dcterms:created>
  <dcterms:modified xsi:type="dcterms:W3CDTF">2012-04-18T23:15:56Z</dcterms:modified>
</cp:coreProperties>
</file>