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406" r:id="rId2"/>
    <p:sldId id="549" r:id="rId3"/>
    <p:sldId id="585" r:id="rId4"/>
    <p:sldId id="583" r:id="rId5"/>
    <p:sldId id="547" r:id="rId6"/>
    <p:sldId id="564" r:id="rId7"/>
    <p:sldId id="582" r:id="rId8"/>
    <p:sldId id="578" r:id="rId9"/>
    <p:sldId id="586" r:id="rId10"/>
    <p:sldId id="587" r:id="rId11"/>
    <p:sldId id="581" r:id="rId12"/>
    <p:sldId id="571" r:id="rId13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Gonçalves Visgueiro" initials="MGV" lastIdx="1" clrIdx="0">
    <p:extLst>
      <p:ext uri="{19B8F6BF-5375-455C-9EA6-DF929625EA0E}">
        <p15:presenceInfo xmlns:p15="http://schemas.microsoft.com/office/powerpoint/2012/main" xmlns="" userId="S-1-5-21-1347037574-3560159764-2244076814-48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033"/>
    <a:srgbClr val="E9E915"/>
    <a:srgbClr val="3985B3"/>
    <a:srgbClr val="3979B3"/>
    <a:srgbClr val="99E6FF"/>
    <a:srgbClr val="003399"/>
    <a:srgbClr val="C8DB11"/>
    <a:srgbClr val="FFCC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024" autoAdjust="0"/>
    <p:restoredTop sz="95501" autoAdjust="0"/>
  </p:normalViewPr>
  <p:slideViewPr>
    <p:cSldViewPr>
      <p:cViewPr>
        <p:scale>
          <a:sx n="80" d="100"/>
          <a:sy n="80" d="100"/>
        </p:scale>
        <p:origin x="-84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1.0253608923884498E-2"/>
                  <c:y val="-6.1930118110236312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463746719160114E-2"/>
                  <c:y val="-0.1681801181102362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5,35%</a:t>
                    </a:r>
                    <a:endParaRPr lang="en-US" dirty="0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577385341022679E-2"/>
                  <c:y val="-3.5446278540229616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5.3576244053690998E-2"/>
                      <c:h val="5.9503876193009848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4.5431430446194422E-3"/>
                  <c:y val="-8.05312500000000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0,59%</a:t>
                    </a:r>
                    <a:endParaRPr lang="en-US" dirty="0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42,06%</a:t>
                    </a:r>
                    <a:endParaRPr lang="en-US" dirty="0"/>
                  </a:p>
                </c:rich>
              </c:tx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Plan1!$A$2:$A$7</c:f>
              <c:strCache>
                <c:ptCount val="6"/>
                <c:pt idx="0">
                  <c:v>Sistema Único de Salud (SUS)</c:v>
                </c:pt>
                <c:pt idx="1">
                  <c:v>Departamento Nacional de Trânsito (DENATRAN)</c:v>
                </c:pt>
                <c:pt idx="2">
                  <c:v>Gastos Administrativos da Seguradora Líder</c:v>
                </c:pt>
                <c:pt idx="3">
                  <c:v>Beneficio</c:v>
                </c:pt>
                <c:pt idx="4">
                  <c:v>Corretaje medio</c:v>
                </c:pt>
                <c:pt idx="5">
                  <c:v>Indemnizaciones de Siniestros</c:v>
                </c:pt>
              </c:strCache>
            </c:strRef>
          </c:cat>
          <c:val>
            <c:numRef>
              <c:f>Plan1!$B$2:$B$7</c:f>
              <c:numCache>
                <c:formatCode>0.00%</c:formatCode>
                <c:ptCount val="6"/>
                <c:pt idx="0">
                  <c:v>0.45</c:v>
                </c:pt>
                <c:pt idx="1">
                  <c:v>0.05</c:v>
                </c:pt>
                <c:pt idx="2">
                  <c:v>5.3499999999999999E-2</c:v>
                </c:pt>
                <c:pt idx="3">
                  <c:v>2.0000000000000011E-2</c:v>
                </c:pt>
                <c:pt idx="4">
                  <c:v>5.9000000000000103E-3</c:v>
                </c:pt>
                <c:pt idx="5">
                  <c:v>0.42060000000000008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694473341346306"/>
          <c:y val="0.19992120971559871"/>
          <c:w val="0.31343512337013058"/>
          <c:h val="0.65143076186890159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>
        <c:manualLayout>
          <c:layoutTarget val="inner"/>
          <c:xMode val="edge"/>
          <c:yMode val="edge"/>
          <c:x val="0.15229770539853971"/>
          <c:y val="5.0364601872552872E-2"/>
          <c:w val="0.76120710327106389"/>
          <c:h val="0.56198706770706197"/>
        </c:manualLayout>
      </c:layout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ene a set/2014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2.6280009299642013E-2"/>
                  <c:y val="0"/>
                </c:manualLayout>
              </c:layout>
              <c:showVal val="1"/>
            </c:dLbl>
            <c:showVal val="1"/>
          </c:dLbls>
          <c:cat>
            <c:strRef>
              <c:f>Plan1!$A$2:$A$5</c:f>
              <c:strCache>
                <c:ptCount val="4"/>
                <c:pt idx="0">
                  <c:v>Muerte</c:v>
                </c:pt>
                <c:pt idx="1">
                  <c:v>Invalidez Permanente</c:v>
                </c:pt>
                <c:pt idx="2">
                  <c:v>DAMS</c:v>
                </c:pt>
                <c:pt idx="3">
                  <c:v>TOTAL</c:v>
                </c:pt>
              </c:strCache>
            </c:strRef>
          </c:cat>
          <c:val>
            <c:numRef>
              <c:f>Plan1!$B$2:$B$5</c:f>
              <c:numCache>
                <c:formatCode>_-* #,##0_-;\-* #,##0_-;_-* "-"??_-;_-@_-</c:formatCode>
                <c:ptCount val="4"/>
                <c:pt idx="0">
                  <c:v>40198</c:v>
                </c:pt>
                <c:pt idx="1">
                  <c:v>430322</c:v>
                </c:pt>
                <c:pt idx="2">
                  <c:v>88603</c:v>
                </c:pt>
                <c:pt idx="3">
                  <c:v>559123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ene a set/2015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4.6376486999368256E-2"/>
                  <c:y val="0"/>
                </c:manualLayout>
              </c:layout>
              <c:showVal val="1"/>
            </c:dLbl>
            <c:showVal val="1"/>
          </c:dLbls>
          <c:cat>
            <c:strRef>
              <c:f>Plan1!$A$2:$A$5</c:f>
              <c:strCache>
                <c:ptCount val="4"/>
                <c:pt idx="0">
                  <c:v>Muerte</c:v>
                </c:pt>
                <c:pt idx="1">
                  <c:v>Invalidez Permanente</c:v>
                </c:pt>
                <c:pt idx="2">
                  <c:v>DAMS</c:v>
                </c:pt>
                <c:pt idx="3">
                  <c:v>TOTAL</c:v>
                </c:pt>
              </c:strCache>
            </c:strRef>
          </c:cat>
          <c:val>
            <c:numRef>
              <c:f>Plan1!$C$2:$C$5</c:f>
              <c:numCache>
                <c:formatCode>_-* #,##0_-;\-* #,##0_-;_-* "-"??_-;_-@_-</c:formatCode>
                <c:ptCount val="4"/>
                <c:pt idx="0">
                  <c:v>33251</c:v>
                </c:pt>
                <c:pt idx="1">
                  <c:v>409248</c:v>
                </c:pt>
                <c:pt idx="2">
                  <c:v>75803</c:v>
                </c:pt>
                <c:pt idx="3">
                  <c:v>518302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ene a set/2016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4.3284721199410375E-2"/>
                  <c:y val="-6.349161910627797E-3"/>
                </c:manualLayout>
              </c:layout>
              <c:showVal val="1"/>
            </c:dLbl>
            <c:showVal val="1"/>
          </c:dLbls>
          <c:cat>
            <c:strRef>
              <c:f>Plan1!$A$2:$A$5</c:f>
              <c:strCache>
                <c:ptCount val="4"/>
                <c:pt idx="0">
                  <c:v>Muerte</c:v>
                </c:pt>
                <c:pt idx="1">
                  <c:v>Invalidez Permanente</c:v>
                </c:pt>
                <c:pt idx="2">
                  <c:v>DAMS</c:v>
                </c:pt>
                <c:pt idx="3">
                  <c:v>TOTAL</c:v>
                </c:pt>
              </c:strCache>
            </c:strRef>
          </c:cat>
          <c:val>
            <c:numRef>
              <c:f>Plan1!$D$2:$D$5</c:f>
              <c:numCache>
                <c:formatCode>_-* #,##0_-;\-* #,##0_-;_-* "-"??_-;_-@_-</c:formatCode>
                <c:ptCount val="4"/>
                <c:pt idx="0">
                  <c:v>24123</c:v>
                </c:pt>
                <c:pt idx="1">
                  <c:v>255512</c:v>
                </c:pt>
                <c:pt idx="2">
                  <c:v>41024</c:v>
                </c:pt>
                <c:pt idx="3">
                  <c:v>320659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ene a set/2017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7.2656496299010276E-2"/>
                  <c:y val="4.4444133374394582E-2"/>
                </c:manualLayout>
              </c:layout>
              <c:showVal val="1"/>
            </c:dLbl>
            <c:showVal val="1"/>
          </c:dLbls>
          <c:cat>
            <c:strRef>
              <c:f>Plan1!$A$2:$A$5</c:f>
              <c:strCache>
                <c:ptCount val="4"/>
                <c:pt idx="0">
                  <c:v>Muerte</c:v>
                </c:pt>
                <c:pt idx="1">
                  <c:v>Invalidez Permanente</c:v>
                </c:pt>
                <c:pt idx="2">
                  <c:v>DAMS</c:v>
                </c:pt>
                <c:pt idx="3">
                  <c:v>TOTAL</c:v>
                </c:pt>
              </c:strCache>
            </c:strRef>
          </c:cat>
          <c:val>
            <c:numRef>
              <c:f>Plan1!$E$2:$E$5</c:f>
              <c:numCache>
                <c:formatCode>_-* #,##0_-;\-* #,##0_-;_-* "-"??_-;_-@_-</c:formatCode>
                <c:ptCount val="4"/>
                <c:pt idx="0">
                  <c:v>31004</c:v>
                </c:pt>
                <c:pt idx="1">
                  <c:v>220153</c:v>
                </c:pt>
                <c:pt idx="2">
                  <c:v>43823</c:v>
                </c:pt>
                <c:pt idx="3">
                  <c:v>294980</c:v>
                </c:pt>
              </c:numCache>
            </c:numRef>
          </c:val>
        </c:ser>
        <c:shape val="box"/>
        <c:axId val="142444416"/>
        <c:axId val="142445952"/>
        <c:axId val="0"/>
      </c:bar3DChart>
      <c:catAx>
        <c:axId val="142444416"/>
        <c:scaling>
          <c:orientation val="minMax"/>
        </c:scaling>
        <c:axPos val="b"/>
        <c:tickLblPos val="nextTo"/>
        <c:crossAx val="142445952"/>
        <c:crosses val="autoZero"/>
        <c:auto val="1"/>
        <c:lblAlgn val="ctr"/>
        <c:lblOffset val="100"/>
      </c:catAx>
      <c:valAx>
        <c:axId val="142445952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crossAx val="14244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3897438581585532E-2"/>
          <c:y val="0.86136954059995119"/>
          <c:w val="0.93982255211877253"/>
          <c:h val="0.13863045940004884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Indenizações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55.415</a:t>
                    </a:r>
                    <a:r>
                      <a:rPr lang="en-US"/>
                      <a:t>; 19%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0705981866573498E-2"/>
                  <c:y val="-0.32364427895517833"/>
                </c:manualLayout>
              </c:layout>
              <c:tx>
                <c:rich>
                  <a:bodyPr/>
                  <a:lstStyle/>
                  <a:p>
                    <a:pPr>
                      <a:defRPr baseline="0">
                        <a:solidFill>
                          <a:schemeClr val="bg1"/>
                        </a:solidFill>
                      </a:defRPr>
                    </a:pP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218.659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; 74%</a:t>
                    </a:r>
                  </a:p>
                </c:rich>
              </c:tx>
              <c:numFmt formatCode="0%" sourceLinked="0"/>
              <c:spPr/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20.906</a:t>
                    </a:r>
                    <a:r>
                      <a:rPr lang="en-US"/>
                      <a:t>; 7%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Val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Automóviles</c:v>
                </c:pt>
                <c:pt idx="1">
                  <c:v>Motocicletas</c:v>
                </c:pt>
                <c:pt idx="2">
                  <c:v>Otros tipos</c:v>
                </c:pt>
              </c:strCache>
            </c:strRef>
          </c:cat>
          <c:val>
            <c:numRef>
              <c:f>Plan1!$B$2:$B$4</c:f>
              <c:numCache>
                <c:formatCode>_-* #,##0_-;\-* #,##0_-;_-* "-"??_-;_-@_-</c:formatCode>
                <c:ptCount val="3"/>
                <c:pt idx="0">
                  <c:v>55415</c:v>
                </c:pt>
                <c:pt idx="1">
                  <c:v>218659</c:v>
                </c:pt>
                <c:pt idx="2">
                  <c:v>20906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Frota nacional</c:v>
                </c:pt>
              </c:strCache>
            </c:strRef>
          </c:tx>
          <c:dLbls>
            <c:dLbl>
              <c:idx val="0"/>
              <c:layout>
                <c:manualLayout>
                  <c:x val="-0.18612365809222647"/>
                  <c:y val="-0.1323714947046344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55.304.025; </a:t>
                    </a:r>
                    <a:r>
                      <a:rPr lang="en-US"/>
                      <a:t>60%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683099264859327E-2"/>
                  <c:y val="0.1655267956242679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25.445.078; </a:t>
                    </a:r>
                    <a:r>
                      <a:rPr lang="en-US" dirty="0"/>
                      <a:t>28%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847405878273129"/>
                  <c:y val="6.45156774789598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11.121.992; </a:t>
                    </a:r>
                    <a:r>
                      <a:rPr lang="en-US"/>
                      <a:t>12%</a:t>
                    </a:r>
                  </a:p>
                </c:rich>
              </c:tx>
              <c:showVal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Automóviles</c:v>
                </c:pt>
                <c:pt idx="1">
                  <c:v>Motocicletas</c:v>
                </c:pt>
                <c:pt idx="2">
                  <c:v>Otros tipos</c:v>
                </c:pt>
              </c:strCache>
            </c:strRef>
          </c:cat>
          <c:val>
            <c:numRef>
              <c:f>Plan1!$B$2:$B$4</c:f>
              <c:numCache>
                <c:formatCode>_-* #,##0_-;\-* #,##0_-;_-* "-"??_-;_-@_-</c:formatCode>
                <c:ptCount val="3"/>
                <c:pt idx="0">
                  <c:v>55304025</c:v>
                </c:pt>
                <c:pt idx="1">
                  <c:v>25445078</c:v>
                </c:pt>
                <c:pt idx="2">
                  <c:v>11121992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0481251191825"/>
          <c:y val="0.26333414311891484"/>
          <c:w val="0.21379628832390399"/>
          <c:h val="0.4733317137621704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t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14" y="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51677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b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14" y="951677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fld id="{05F5F4F8-F250-4DDE-8AD2-2C08655C5F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85151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t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14" y="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49300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939" y="4758386"/>
            <a:ext cx="5050290" cy="450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51677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b" anchorCtr="0" compatLnSpc="1">
            <a:prstTxWarp prst="textNoShape">
              <a:avLst/>
            </a:prstTxWarp>
          </a:bodyPr>
          <a:lstStyle>
            <a:lvl1pPr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14" y="9516770"/>
            <a:ext cx="2986153" cy="50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3" tIns="45036" rIns="90073" bIns="45036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fld id="{4A502C4A-861D-45C1-9A6D-81EFF6EA1F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783037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26319-0A85-4A38-87CD-48D7F440AA0B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9682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4496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0796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26319-0A85-4A38-87CD-48D7F440AA0B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389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7291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286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014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690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02105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733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6322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502C4A-861D-45C1-9A6D-81EFF6EA1F1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Modelo Brasileiro do Seguro Obrigatório de Automóveis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449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152650" cy="6126162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05550" cy="612616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Título 1"/>
          <p:cNvSpPr txBox="1">
            <a:spLocks/>
          </p:cNvSpPr>
          <p:nvPr userDrawn="1"/>
        </p:nvSpPr>
        <p:spPr>
          <a:xfrm>
            <a:off x="467544" y="1628800"/>
            <a:ext cx="8229600" cy="46085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/>
          </a:p>
        </p:txBody>
      </p:sp>
      <p:pic>
        <p:nvPicPr>
          <p:cNvPr id="1028" name="Picture 19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00" y="114300"/>
            <a:ext cx="1066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30" name="Line 18"/>
          <p:cNvSpPr>
            <a:spLocks noChangeShapeType="1"/>
          </p:cNvSpPr>
          <p:nvPr userDrawn="1"/>
        </p:nvSpPr>
        <p:spPr bwMode="auto">
          <a:xfrm>
            <a:off x="1219200" y="304800"/>
            <a:ext cx="7924800" cy="0"/>
          </a:xfrm>
          <a:prstGeom prst="line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/>
          </a:p>
        </p:txBody>
      </p:sp>
      <p:sp>
        <p:nvSpPr>
          <p:cNvPr id="64531" name="Line 19"/>
          <p:cNvSpPr>
            <a:spLocks noChangeShapeType="1"/>
          </p:cNvSpPr>
          <p:nvPr userDrawn="1"/>
        </p:nvSpPr>
        <p:spPr bwMode="auto">
          <a:xfrm>
            <a:off x="1219200" y="254000"/>
            <a:ext cx="7924800" cy="0"/>
          </a:xfrm>
          <a:prstGeom prst="line">
            <a:avLst/>
          </a:prstGeom>
          <a:noFill/>
          <a:ln w="762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/>
          </a:p>
        </p:txBody>
      </p:sp>
      <p:sp>
        <p:nvSpPr>
          <p:cNvPr id="64532" name="Line 20"/>
          <p:cNvSpPr>
            <a:spLocks noChangeShapeType="1"/>
          </p:cNvSpPr>
          <p:nvPr userDrawn="1"/>
        </p:nvSpPr>
        <p:spPr bwMode="auto">
          <a:xfrm>
            <a:off x="1219200" y="342900"/>
            <a:ext cx="7924800" cy="0"/>
          </a:xfrm>
          <a:prstGeom prst="line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s.Visgueiro@susep.gov.b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guradoralider.com.br/Pages/Desempenho-DPVAT-completo-2016-ano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eguradoralider.com.br/Pages/Desempenho-DPVAT-completo-2016-premios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guradoralider.com.br/Documents/boletim-estatistico/Boletim-201709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hyperlink" Target="https://www.seguradoralider.com.br/Documents/boletim-estatistico/Boletim-Estatistico-Ano-05-Volume-0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guradoralider.com.br/Documents/boletim-estatistico/Boletim-201709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139952" y="1346924"/>
            <a:ext cx="7772400" cy="4801945"/>
          </a:xfrm>
          <a:prstGeom prst="rect">
            <a:avLst/>
          </a:prstGeom>
        </p:spPr>
        <p:txBody>
          <a:bodyPr anchor="t"/>
          <a:lstStyle/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/>
          </a:p>
          <a:p>
            <a:pPr eaLnBrk="0" hangingPunct="0">
              <a:defRPr/>
            </a:pPr>
            <a:endParaRPr lang="pt-BR" dirty="0"/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8"/>
          <p:cNvSpPr txBox="1">
            <a:spLocks/>
          </p:cNvSpPr>
          <p:nvPr/>
        </p:nvSpPr>
        <p:spPr>
          <a:xfrm>
            <a:off x="714348" y="1000108"/>
            <a:ext cx="7666620" cy="4568997"/>
          </a:xfrm>
          <a:prstGeom prst="rect">
            <a:avLst/>
          </a:prstGeom>
        </p:spPr>
        <p:txBody>
          <a:bodyPr rtlCol="0" anchor="t">
            <a:noAutofit/>
          </a:bodyPr>
          <a:lstStyle/>
          <a:p>
            <a:pPr algn="ctr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kern="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Modelo </a:t>
            </a:r>
            <a:r>
              <a:rPr lang="es-ES" sz="5400" kern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Brasileño del</a:t>
            </a:r>
            <a:endParaRPr lang="pt-BR" sz="5400" kern="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  <a:p>
            <a:pPr lvl="0" algn="ctr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s-ES" sz="54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Seguro </a:t>
            </a:r>
            <a:r>
              <a:rPr lang="es-ES" sz="5400" kern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Obligatorio </a:t>
            </a:r>
            <a:r>
              <a:rPr kumimoji="0" lang="es-ES" sz="54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de</a:t>
            </a:r>
            <a:r>
              <a:rPr kumimoji="0" lang="es-ES" sz="54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Automóviles </a:t>
            </a:r>
          </a:p>
          <a:p>
            <a:pPr lvl="0"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s-ES" sz="54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(</a:t>
            </a:r>
            <a:r>
              <a:rPr lang="es-ES" sz="5400" kern="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Seguro </a:t>
            </a:r>
            <a:r>
              <a:rPr kumimoji="0" lang="es-ES" sz="54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DPVAT)</a:t>
            </a:r>
            <a:endParaRPr kumimoji="0" lang="es-ES" sz="5400" i="0" u="none" strike="noStrike" kern="0" cap="small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071670" y="6000768"/>
            <a:ext cx="3720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Marcos Gonçalves Visgueiro</a:t>
            </a:r>
          </a:p>
          <a:p>
            <a:r>
              <a:rPr lang="pt-BR" sz="1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Coordinador de Fiscalización Prudencial 1</a:t>
            </a:r>
            <a:endParaRPr lang="pt-BR" sz="1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572264" y="6210425"/>
            <a:ext cx="1896280" cy="361847"/>
          </a:xfrm>
        </p:spPr>
        <p:txBody>
          <a:bodyPr/>
          <a:lstStyle/>
          <a:p>
            <a:pPr lvl="0" algn="r">
              <a:spcBef>
                <a:spcPts val="600"/>
              </a:spcBef>
              <a:spcAft>
                <a:spcPts val="2400"/>
              </a:spcAft>
              <a:defRPr/>
            </a:pPr>
            <a:r>
              <a:rPr lang="pt-BR" sz="1400" b="0" kern="120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 de </a:t>
            </a:r>
            <a:r>
              <a:rPr lang="pt-BR" sz="1400" b="0" kern="1200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noviembre </a:t>
            </a:r>
            <a:r>
              <a:rPr lang="pt-BR" sz="1400" b="0" kern="120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4728" y="600362"/>
            <a:ext cx="8969272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ATRIBUICIONES DE LA SUSEP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399315" y="1130550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Procedimiento de revisión anual del cálculo de la tarifa</a:t>
            </a:r>
            <a:endParaRPr lang="pt-BR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00306"/>
            <a:ext cx="2500330" cy="155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928934"/>
            <a:ext cx="171582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Seta para a direita 28"/>
          <p:cNvSpPr/>
          <p:nvPr/>
        </p:nvSpPr>
        <p:spPr bwMode="auto">
          <a:xfrm>
            <a:off x="2000232" y="3714752"/>
            <a:ext cx="785818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85720" y="4572008"/>
            <a:ext cx="19288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Seguradora Líder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143380"/>
            <a:ext cx="234943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CaixaDeTexto 31"/>
          <p:cNvSpPr txBox="1"/>
          <p:nvPr/>
        </p:nvSpPr>
        <p:spPr>
          <a:xfrm>
            <a:off x="3643306" y="5286388"/>
            <a:ext cx="857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SUSEP</a:t>
            </a:r>
          </a:p>
        </p:txBody>
      </p:sp>
      <p:sp>
        <p:nvSpPr>
          <p:cNvPr id="33" name="Seta para a direita 32"/>
          <p:cNvSpPr/>
          <p:nvPr/>
        </p:nvSpPr>
        <p:spPr bwMode="auto">
          <a:xfrm>
            <a:off x="5429256" y="3857628"/>
            <a:ext cx="785818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031" name="Picture 7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2285992"/>
            <a:ext cx="2095514" cy="1571636"/>
          </a:xfrm>
          <a:prstGeom prst="rect">
            <a:avLst/>
          </a:prstGeom>
          <a:noFill/>
        </p:spPr>
      </p:pic>
      <p:sp>
        <p:nvSpPr>
          <p:cNvPr id="1033" name="AutoShape 9" descr="Resultado de imagem para L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5" name="AutoShape 11" descr="Resultado de imagem para LE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3929066"/>
            <a:ext cx="2000264" cy="130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CaixaDeTexto 37"/>
          <p:cNvSpPr txBox="1"/>
          <p:nvPr/>
        </p:nvSpPr>
        <p:spPr>
          <a:xfrm>
            <a:off x="7286644" y="5286388"/>
            <a:ext cx="7143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CNSP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39482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2" grpId="0"/>
      <p:bldP spid="33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4728" y="600362"/>
            <a:ext cx="8969272" cy="523220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8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PUNTOS POSITIVOS Y NEGATIVOS DEL MODELO</a:t>
            </a:r>
            <a:endParaRPr lang="pt-BR" sz="28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19979" y="1168236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Puntos Positivos</a:t>
            </a:r>
            <a:endParaRPr lang="pt-BR" sz="2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6050" y="2643182"/>
            <a:ext cx="2700300" cy="18002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072198" y="4000504"/>
            <a:ext cx="32581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Puntos Negativos</a:t>
            </a:r>
            <a:endParaRPr lang="pt-BR" sz="20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319979" y="1582223"/>
            <a:ext cx="568078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x-none" sz="1400" dirty="0" smtClean="0">
                <a:cs typeface="Arial" charset="0"/>
              </a:rPr>
              <a:t>La indemnización se paga independientemente de quien sea culpable por el accidente, de la identificación del vehículo o del pago del premio.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x-none" sz="1400" dirty="0" smtClean="0">
                <a:cs typeface="Arial" charset="0"/>
              </a:rPr>
              <a:t>Centralización de la operación trae mayor eficiencia en el proceso de cobro de los premios.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14876" y="4429132"/>
            <a:ext cx="419822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dirty="0" smtClean="0"/>
              <a:t>Gran incumplimiento en el pago del premio por los propietarios de motocicletas.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1400" dirty="0" smtClean="0"/>
              <a:t>La fijación del beneficio como porcentaje de la recaudación incentiva la ineficacia en la gestión de los gastos.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4282" y="5786454"/>
            <a:ext cx="871543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400" i="1" dirty="0" smtClean="0">
                <a:solidFill>
                  <a:srgbClr val="0000FF"/>
                </a:solidFill>
              </a:rPr>
              <a:t>Constitución de una Comisión con la participación de la SUSEP y de actores del mercado para estudiar mejoras en el modelo actual del seguro DPVAT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306198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83568" y="1340768"/>
            <a:ext cx="7772400" cy="4801945"/>
          </a:xfrm>
          <a:prstGeom prst="rect">
            <a:avLst/>
          </a:prstGeom>
        </p:spPr>
        <p:txBody>
          <a:bodyPr anchor="t"/>
          <a:lstStyle/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endParaRPr lang="pt-BR" dirty="0"/>
          </a:p>
          <a:p>
            <a:pPr eaLnBrk="0" hangingPunct="0">
              <a:defRPr/>
            </a:pPr>
            <a:endParaRPr lang="pt-BR" dirty="0"/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pt-BR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R="0" lvl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8"/>
          <p:cNvSpPr txBox="1">
            <a:spLocks/>
          </p:cNvSpPr>
          <p:nvPr/>
        </p:nvSpPr>
        <p:spPr>
          <a:xfrm>
            <a:off x="895128" y="2157564"/>
            <a:ext cx="7560840" cy="3168352"/>
          </a:xfrm>
          <a:prstGeom prst="rect">
            <a:avLst/>
          </a:prstGeom>
        </p:spPr>
        <p:txBody>
          <a:bodyPr rtlCol="0" anchor="t">
            <a:noAutofit/>
          </a:bodyPr>
          <a:lstStyle/>
          <a:p>
            <a:pPr lvl="0" algn="ctr" eaLnBrk="0" fontAlgn="auto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kumimoji="0" lang="es-ES" sz="6600" i="0" u="none" strike="noStrike" kern="0" cap="small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Muchas</a:t>
            </a:r>
            <a:r>
              <a:rPr kumimoji="0" lang="es-ES" sz="6600" i="0" u="none" strike="noStrike" kern="0" cap="small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Gracias!</a:t>
            </a:r>
            <a:endParaRPr kumimoji="0" lang="pt-BR" sz="6600" i="0" u="none" strike="noStrike" kern="0" cap="all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04738" y="4872033"/>
            <a:ext cx="387747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</a:rPr>
              <a:t>Marcos Gonçalves Visgueiro</a:t>
            </a: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</a:rPr>
              <a:t>Coordinador de Fiscalización Prudencial 1</a:t>
            </a: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</a:rPr>
              <a:t>SUSEP/DISOL/CGFIP/CFIP1</a:t>
            </a: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hlinkClick r:id="rId3"/>
              </a:rPr>
              <a:t>marcos.visgueiro@susep.gov.br</a:t>
            </a:r>
            <a:endParaRPr lang="pt-BR" sz="14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</a:endParaRPr>
          </a:p>
          <a:p>
            <a:r>
              <a:rPr lang="pt-BR" sz="14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</a:rPr>
              <a:t>Tel. 55 21 32334081</a:t>
            </a:r>
            <a:endParaRPr lang="pt-BR" sz="14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36415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40000" y="550421"/>
            <a:ext cx="8229600" cy="646331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6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AGENDA</a:t>
            </a:r>
            <a:endParaRPr lang="pt-BR" sz="26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1700808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/>
              <a:t>BASE </a:t>
            </a:r>
            <a:r>
              <a:rPr lang="pt-BR" sz="2000" b="1" dirty="0" smtClean="0"/>
              <a:t>LEGAL Y GESTIÓN DEL SEGURO DPVAT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 smtClean="0"/>
              <a:t>COBERTURAS DEL SEGURO DPVAT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 smtClean="0"/>
              <a:t>DESTINO DE LOS PREMIOS RECAUDADOS</a:t>
            </a:r>
          </a:p>
          <a:p>
            <a:pPr marL="285750" indent="-285750"/>
            <a:endParaRPr lang="pt-BR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 smtClean="0"/>
              <a:t>DATOS ESTADÍSTICOS</a:t>
            </a:r>
          </a:p>
          <a:p>
            <a:endParaRPr lang="pt-BR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 smtClean="0"/>
              <a:t>ATRIBUICIONES DE LA SUSEP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b="1" dirty="0" smtClean="0"/>
              <a:t>PUNTOS POSITIVOS Y NEGATIVOS DEL MODELO</a:t>
            </a:r>
          </a:p>
          <a:p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2343800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858280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BASE LEGAL Y GESTIÓN DEL SEGURO DPVAT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428596" y="1357298"/>
            <a:ext cx="8286808" cy="318946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96000"/>
              </a:lnSpc>
            </a:pPr>
            <a:r>
              <a:rPr lang="pt-BR" sz="2000" b="1" dirty="0">
                <a:solidFill>
                  <a:schemeClr val="bg1"/>
                </a:solidFill>
                <a:cs typeface="Arial" charset="0"/>
              </a:rPr>
              <a:t>Base legal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: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Ley nº 6.194, de 19 de diciembre de 1974</a:t>
            </a:r>
          </a:p>
          <a:p>
            <a:pPr algn="just" eaLnBrk="0" hangingPunct="0">
              <a:lnSpc>
                <a:spcPct val="96000"/>
              </a:lnSpc>
            </a:pPr>
            <a:endParaRPr lang="pt-BR" sz="800" dirty="0" smtClean="0">
              <a:solidFill>
                <a:schemeClr val="bg1"/>
              </a:solidFill>
              <a:cs typeface="Arial" charset="0"/>
            </a:endParaRPr>
          </a:p>
          <a:p>
            <a:pPr algn="just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 Establece el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Seguro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Obligatorio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de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Daños Personales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causados por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Vehiculos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Automotores de Via Terrestre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o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por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su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carga, a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personas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transportadas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o no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(Seguro DPVAT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).</a:t>
            </a:r>
          </a:p>
          <a:p>
            <a:pPr algn="just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 Establece también las coberturas e los valores de indemnización.</a:t>
            </a:r>
          </a:p>
          <a:p>
            <a:pPr algn="just" eaLnBrk="0" hangingPunct="0">
              <a:spcBef>
                <a:spcPts val="30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 El Consejo Nacional de Seguros Privados (CNSP), órgano regulador del Sistema Nacional de Seguros Privados, expedirá normas disciplinadoras y tarifas que atiendan a lo dispuesto en esta ley.</a:t>
            </a:r>
          </a:p>
          <a:p>
            <a:pPr algn="just" eaLnBrk="0" hangingPunct="0">
              <a:lnSpc>
                <a:spcPct val="96000"/>
              </a:lnSpc>
            </a:pPr>
            <a:endParaRPr lang="pt-BR" sz="800" dirty="0" smtClean="0">
              <a:solidFill>
                <a:schemeClr val="bg1"/>
              </a:solidFill>
              <a:cs typeface="Arial" charset="0"/>
            </a:endParaRPr>
          </a:p>
          <a:p>
            <a:pPr algn="just" eaLnBrk="0" hangingPunct="0">
              <a:lnSpc>
                <a:spcPct val="96000"/>
              </a:lnSpc>
            </a:pPr>
            <a:r>
              <a:rPr lang="pt-BR" sz="2000" b="1" dirty="0" smtClean="0">
                <a:solidFill>
                  <a:schemeClr val="bg1"/>
                </a:solidFill>
                <a:cs typeface="Arial" charset="0"/>
              </a:rPr>
              <a:t>Base infralegal: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 Resoluciones CNSP nº 153/2006 y nº 332/2015</a:t>
            </a:r>
            <a:endParaRPr lang="pt-BR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28596" y="4643446"/>
            <a:ext cx="8286808" cy="169584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96000"/>
              </a:lnSpc>
              <a:defRPr/>
            </a:pPr>
            <a:r>
              <a:rPr lang="pt-BR" sz="2000" b="1" dirty="0" smtClean="0">
                <a:solidFill>
                  <a:schemeClr val="bg1"/>
                </a:solidFill>
                <a:cs typeface="Arial" charset="0"/>
              </a:rPr>
              <a:t>Gestión del Seguro</a:t>
            </a:r>
            <a:r>
              <a:rPr lang="pt-BR" sz="2000" b="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  <a:cs typeface="Arial" charset="0"/>
              </a:rPr>
              <a:t>DPVAT</a:t>
            </a:r>
          </a:p>
          <a:p>
            <a:pPr marL="342900" indent="-342900" algn="just" eaLnBrk="0" hangingPunct="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 smtClean="0">
                <a:solidFill>
                  <a:schemeClr val="bg1"/>
                </a:solidFill>
                <a:ea typeface="Calibri" pitchFamily="34" charset="0"/>
              </a:rPr>
              <a:t>Consorcio </a:t>
            </a:r>
            <a:r>
              <a:rPr lang="pt-BR" sz="2000" dirty="0">
                <a:solidFill>
                  <a:schemeClr val="bg1"/>
                </a:solidFill>
                <a:ea typeface="Calibri" pitchFamily="34" charset="0"/>
              </a:rPr>
              <a:t>formado por </a:t>
            </a:r>
            <a:r>
              <a:rPr lang="pt-BR" sz="2000" dirty="0" smtClean="0">
                <a:solidFill>
                  <a:schemeClr val="bg1"/>
                </a:solidFill>
                <a:ea typeface="Calibri" pitchFamily="34" charset="0"/>
              </a:rPr>
              <a:t>76 aseguradoras privadas.</a:t>
            </a:r>
          </a:p>
          <a:p>
            <a:pPr marL="342900" indent="-342900" algn="just" eaLnBrk="0" hangingPunct="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 smtClean="0">
                <a:solidFill>
                  <a:schemeClr val="bg1"/>
                </a:solidFill>
                <a:ea typeface="Calibri" pitchFamily="34" charset="0"/>
              </a:rPr>
              <a:t>Gestor: </a:t>
            </a:r>
            <a:r>
              <a:rPr lang="pt-BR" sz="2000" dirty="0">
                <a:solidFill>
                  <a:schemeClr val="bg1"/>
                </a:solidFill>
                <a:ea typeface="Calibri" pitchFamily="34" charset="0"/>
              </a:rPr>
              <a:t>Seguradora Líder do Consórcio do Seguro </a:t>
            </a:r>
            <a:r>
              <a:rPr lang="pt-BR" sz="2000" dirty="0" smtClean="0">
                <a:solidFill>
                  <a:schemeClr val="bg1"/>
                </a:solidFill>
                <a:ea typeface="Calibri" pitchFamily="34" charset="0"/>
              </a:rPr>
              <a:t>DPVAT S.A.</a:t>
            </a:r>
          </a:p>
          <a:p>
            <a:pPr marL="342900" indent="-342900" algn="just" eaLnBrk="0" hangingPunct="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 smtClean="0">
                <a:solidFill>
                  <a:schemeClr val="bg1"/>
                </a:solidFill>
                <a:ea typeface="Calibri" pitchFamily="34" charset="0"/>
              </a:rPr>
              <a:t>Ingresos y gastos se prorratean en proporción a la participación </a:t>
            </a:r>
            <a:r>
              <a:rPr lang="pt-BR" sz="2000" dirty="0">
                <a:solidFill>
                  <a:schemeClr val="bg1"/>
                </a:solidFill>
                <a:ea typeface="Calibri" pitchFamily="34" charset="0"/>
              </a:rPr>
              <a:t>de cada </a:t>
            </a:r>
            <a:r>
              <a:rPr lang="pt-BR" sz="2000" dirty="0" smtClean="0">
                <a:solidFill>
                  <a:schemeClr val="bg1"/>
                </a:solidFill>
                <a:ea typeface="Calibri" pitchFamily="34" charset="0"/>
              </a:rPr>
              <a:t>consorciada.</a:t>
            </a:r>
            <a:endParaRPr lang="pt-BR" sz="2000" dirty="0">
              <a:solidFill>
                <a:schemeClr val="bg1"/>
              </a:solidFill>
              <a:ea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58017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23201" y="704966"/>
            <a:ext cx="8198983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COBERTURAS DEL SEGURO DPVAT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291204" y="1625715"/>
            <a:ext cx="3423540" cy="38779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96000"/>
              </a:lnSpc>
            </a:pP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Muerte: R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$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13.500 (€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3,623)</a:t>
            </a:r>
            <a:endParaRPr lang="pt-BR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3000364" y="3068960"/>
            <a:ext cx="5977018" cy="38779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96000"/>
              </a:lnSpc>
            </a:pP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Invalidez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Permanente –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hasta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R$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13.500 (€ 3,623)</a:t>
            </a:r>
            <a:endParaRPr lang="pt-BR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714348" y="4628791"/>
            <a:ext cx="5369820" cy="68326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96000"/>
              </a:lnSpc>
            </a:pP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Gastos de asistencia médica y suplementarios (DAMS)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–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hasta </a:t>
            </a:r>
            <a:r>
              <a:rPr lang="pt-BR" sz="2000" dirty="0">
                <a:solidFill>
                  <a:schemeClr val="bg1"/>
                </a:solidFill>
                <a:cs typeface="Arial" charset="0"/>
              </a:rPr>
              <a:t>R$ </a:t>
            </a:r>
            <a:r>
              <a:rPr lang="pt-BR" sz="2000" dirty="0" smtClean="0">
                <a:solidFill>
                  <a:schemeClr val="bg1"/>
                </a:solidFill>
                <a:cs typeface="Arial" charset="0"/>
              </a:rPr>
              <a:t>2.700 (€ 725)</a:t>
            </a:r>
            <a:endParaRPr lang="pt-BR" sz="20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357298"/>
            <a:ext cx="1512168" cy="94776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2786058"/>
            <a:ext cx="1275844" cy="144515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4776" y="4183534"/>
            <a:ext cx="1765220" cy="166587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184" y="4507374"/>
            <a:ext cx="1078605" cy="1060324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3052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1520" y="550421"/>
            <a:ext cx="8712968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DESTINO DE LOS PREMIOS RECAUDADOS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2009549992"/>
              </p:ext>
            </p:extLst>
          </p:nvPr>
        </p:nvGraphicFramePr>
        <p:xfrm>
          <a:off x="467544" y="1556792"/>
          <a:ext cx="7920880" cy="470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399315" y="1130550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err="1" smtClean="0">
                <a:ea typeface="Calibri" pitchFamily="34" charset="0"/>
              </a:rPr>
              <a:t>Resolución</a:t>
            </a:r>
            <a:r>
              <a:rPr lang="pt-BR" sz="2000" b="1" dirty="0" smtClean="0">
                <a:ea typeface="Calibri" pitchFamily="34" charset="0"/>
              </a:rPr>
              <a:t> CNSP nº 346/2016</a:t>
            </a:r>
            <a:endParaRPr lang="pt-BR" sz="20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28016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40000" y="550421"/>
            <a:ext cx="8229600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DATOS ESTADÍSTICOS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3357562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Indemnizaciones y gastos de indemnización – 2016</a:t>
            </a:r>
            <a:endParaRPr lang="pt-BR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5421008"/>
              </p:ext>
            </p:extLst>
          </p:nvPr>
        </p:nvGraphicFramePr>
        <p:xfrm>
          <a:off x="1214414" y="3786190"/>
          <a:ext cx="5929355" cy="232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571636"/>
                <a:gridCol w="171451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Cobertura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Cantidad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</a:t>
                      </a:r>
                    </a:p>
                    <a:p>
                      <a:pPr algn="ctr"/>
                      <a:r>
                        <a:rPr lang="pt-BR" sz="1600" b="0" dirty="0" smtClean="0"/>
                        <a:t>(en</a:t>
                      </a:r>
                      <a:r>
                        <a:rPr lang="pt-BR" sz="1600" b="0" baseline="0" dirty="0" smtClean="0"/>
                        <a:t> millones)</a:t>
                      </a:r>
                      <a:endParaRPr lang="pt-BR" sz="1600" b="0" dirty="0"/>
                    </a:p>
                  </a:txBody>
                  <a:tcPr/>
                </a:tc>
              </a:tr>
              <a:tr h="42847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Muerte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33.547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R$ 489</a:t>
                      </a:r>
                      <a:endParaRPr lang="pt-BR" dirty="0"/>
                    </a:p>
                  </a:txBody>
                  <a:tcPr/>
                </a:tc>
              </a:tr>
              <a:tr h="42847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Invalidez</a:t>
                      </a:r>
                      <a:r>
                        <a:rPr lang="pt-BR" baseline="0" dirty="0" smtClean="0"/>
                        <a:t> Permanente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346.060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R$ 1.894</a:t>
                      </a:r>
                      <a:endParaRPr lang="pt-BR" dirty="0"/>
                    </a:p>
                  </a:txBody>
                  <a:tcPr/>
                </a:tc>
              </a:tr>
              <a:tr h="42847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54.639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R$ 72</a:t>
                      </a:r>
                      <a:endParaRPr lang="pt-BR" dirty="0"/>
                    </a:p>
                  </a:txBody>
                  <a:tcPr/>
                </a:tc>
              </a:tr>
              <a:tr h="428479">
                <a:tc>
                  <a:txBody>
                    <a:bodyPr/>
                    <a:lstStyle/>
                    <a:p>
                      <a:pPr algn="ctr"/>
                      <a:r>
                        <a:rPr lang="pt-BR" b="0" u="sng" dirty="0" smtClean="0"/>
                        <a:t>TOTAL</a:t>
                      </a:r>
                      <a:endParaRPr lang="pt-BR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u="sng" dirty="0" smtClean="0"/>
                        <a:t>434.246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u="sng" dirty="0" smtClean="0"/>
                        <a:t>R$ 2.455</a:t>
                      </a:r>
                      <a:endParaRPr lang="pt-BR" b="0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214414" y="6072206"/>
            <a:ext cx="8590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Fuente</a:t>
            </a:r>
            <a:r>
              <a:rPr lang="pt-BR" sz="1050" dirty="0">
                <a:solidFill>
                  <a:srgbClr val="0000FF"/>
                </a:solidFill>
              </a:rPr>
              <a:t>: </a:t>
            </a:r>
            <a:r>
              <a:rPr lang="pt-BR" sz="105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pt-BR" sz="1050" dirty="0" smtClean="0">
                <a:solidFill>
                  <a:srgbClr val="0000FF"/>
                </a:solidFill>
                <a:hlinkClick r:id="rId3"/>
              </a:rPr>
              <a:t>www.seguradoralider.com.br/Pages/Desempenho-DPVAT-completo-2016-ano.aspx</a:t>
            </a:r>
            <a:r>
              <a:rPr lang="pt-BR" sz="105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45648" y="1059235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Premios recaudados – 2016 </a:t>
            </a:r>
            <a:r>
              <a:rPr lang="pt-BR" sz="1800" dirty="0" smtClean="0">
                <a:ea typeface="Calibri" pitchFamily="34" charset="0"/>
              </a:rPr>
              <a:t>(en millones)</a:t>
            </a:r>
            <a:endParaRPr lang="pt-BR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2901412"/>
              </p:ext>
            </p:extLst>
          </p:nvPr>
        </p:nvGraphicFramePr>
        <p:xfrm>
          <a:off x="417120" y="1459345"/>
          <a:ext cx="72267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830"/>
                <a:gridCol w="128588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Premios recaudados en bruto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R$ 8.693</a:t>
                      </a:r>
                      <a:endParaRPr lang="pt-BR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Repases al</a:t>
                      </a:r>
                      <a:r>
                        <a:rPr lang="pt-BR" baseline="0" dirty="0" smtClean="0"/>
                        <a:t> SUS/DENATRAN (-)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-R$</a:t>
                      </a:r>
                      <a:r>
                        <a:rPr lang="pt-BR" baseline="0" dirty="0" smtClean="0"/>
                        <a:t> 4.347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u="sng" dirty="0" smtClean="0"/>
                        <a:t>Premios recaudados</a:t>
                      </a:r>
                      <a:r>
                        <a:rPr lang="pt-BR" u="sng" baseline="0" dirty="0" smtClean="0"/>
                        <a:t> para la operación del Seguro DPVAT</a:t>
                      </a:r>
                      <a:endParaRPr lang="pt-BR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u="sng" dirty="0" smtClean="0"/>
                        <a:t>R$ 4.345</a:t>
                      </a:r>
                      <a:endParaRPr lang="pt-BR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99525" y="2567884"/>
            <a:ext cx="8590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Fuente</a:t>
            </a:r>
            <a:r>
              <a:rPr lang="pt-BR" sz="1050" dirty="0">
                <a:solidFill>
                  <a:srgbClr val="0000FF"/>
                </a:solidFill>
              </a:rPr>
              <a:t>: </a:t>
            </a:r>
            <a:r>
              <a:rPr lang="pt-BR" sz="1050" dirty="0">
                <a:solidFill>
                  <a:srgbClr val="0000FF"/>
                </a:solidFill>
                <a:hlinkClick r:id="rId4"/>
              </a:rPr>
              <a:t>https://</a:t>
            </a:r>
            <a:r>
              <a:rPr lang="pt-BR" sz="1050" dirty="0" smtClean="0">
                <a:solidFill>
                  <a:srgbClr val="0000FF"/>
                </a:solidFill>
                <a:hlinkClick r:id="rId4"/>
              </a:rPr>
              <a:t>www.seguradoralider.com.br/Pages/Desempenho-DPVAT-completo-2016-premios.aspx</a:t>
            </a:r>
            <a:r>
              <a:rPr lang="pt-BR" sz="105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001024" y="2285992"/>
            <a:ext cx="813224" cy="307777"/>
          </a:xfrm>
          <a:prstGeom prst="rect">
            <a:avLst/>
          </a:pr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>
                <a:cs typeface="Arial" charset="0"/>
              </a:rPr>
              <a:t>€ 1,2</a:t>
            </a:r>
            <a:r>
              <a:rPr lang="pt-BR" sz="1400" dirty="0" smtClean="0"/>
              <a:t> bi</a:t>
            </a:r>
          </a:p>
        </p:txBody>
      </p:sp>
      <p:cxnSp>
        <p:nvCxnSpPr>
          <p:cNvPr id="12" name="Conector de seta reta 11"/>
          <p:cNvCxnSpPr>
            <a:endCxn id="4" idx="1"/>
          </p:cNvCxnSpPr>
          <p:nvPr/>
        </p:nvCxnSpPr>
        <p:spPr bwMode="auto">
          <a:xfrm>
            <a:off x="7643834" y="2428868"/>
            <a:ext cx="357190" cy="11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3" name="CaixaDeTexto 12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382632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0" grpId="0"/>
      <p:bldP spid="11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40000" y="550421"/>
            <a:ext cx="8229600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DATOS ESTADÍSTICOS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69" y="1232887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Cantidad de Indemnizaciones – </a:t>
            </a:r>
            <a:r>
              <a:rPr lang="pt-BR" sz="2000" b="1" dirty="0" smtClean="0">
                <a:ea typeface="Calibri" pitchFamily="34" charset="0"/>
              </a:rPr>
              <a:t>2014 a 2017 (ene a set)</a:t>
            </a:r>
            <a:endParaRPr lang="pt-BR" sz="20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553911" y="5857892"/>
            <a:ext cx="85900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err="1" smtClean="0"/>
              <a:t>Fuentes</a:t>
            </a:r>
            <a:r>
              <a:rPr lang="pt-BR" sz="1050" dirty="0" smtClean="0">
                <a:solidFill>
                  <a:srgbClr val="0000FF"/>
                </a:solidFill>
              </a:rPr>
              <a:t>: </a:t>
            </a:r>
            <a:r>
              <a:rPr lang="pt-BR" sz="105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pt-BR" sz="1050" dirty="0" smtClean="0">
                <a:solidFill>
                  <a:srgbClr val="0000FF"/>
                </a:solidFill>
                <a:hlinkClick r:id="rId3"/>
              </a:rPr>
              <a:t>www.seguradoralider.com.br/Documents/boletim-estatistico/Boletim-201709.pdf</a:t>
            </a:r>
            <a:r>
              <a:rPr lang="pt-BR" sz="1050" dirty="0" smtClean="0">
                <a:solidFill>
                  <a:srgbClr val="0000FF"/>
                </a:solidFill>
              </a:rPr>
              <a:t>  </a:t>
            </a:r>
            <a:endParaRPr lang="pt-BR" sz="1050" dirty="0" smtClean="0">
              <a:solidFill>
                <a:srgbClr val="0000FF"/>
              </a:solidFill>
            </a:endParaRPr>
          </a:p>
          <a:p>
            <a:r>
              <a:rPr lang="pt-BR" sz="1050" dirty="0" smtClean="0">
                <a:solidFill>
                  <a:srgbClr val="0000FF"/>
                </a:solidFill>
                <a:hlinkClick r:id="rId4"/>
              </a:rPr>
              <a:t>https://</a:t>
            </a:r>
            <a:r>
              <a:rPr lang="pt-BR" sz="1050" dirty="0" smtClean="0">
                <a:solidFill>
                  <a:srgbClr val="0000FF"/>
                </a:solidFill>
                <a:hlinkClick r:id="rId4"/>
              </a:rPr>
              <a:t>www.seguradoralider.com.br/Documents/boletim-estatistico/Boletim-Estatistico-Ano-05-Volume-03.pdf</a:t>
            </a:r>
            <a:r>
              <a:rPr lang="pt-BR" sz="1050" dirty="0" smtClean="0">
                <a:solidFill>
                  <a:srgbClr val="0000FF"/>
                </a:solidFill>
              </a:rPr>
              <a:t> </a:t>
            </a:r>
            <a:endParaRPr lang="pt-BR" sz="1050" dirty="0" smtClean="0">
              <a:solidFill>
                <a:srgbClr val="0000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00034" y="1643050"/>
          <a:ext cx="821537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182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40000" y="550421"/>
            <a:ext cx="8229600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DATOS ESTADÍSTICOS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1142984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Indemnizaciones por tipo de vehículo – ene a set/2017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53911" y="6072206"/>
            <a:ext cx="8590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Fonte</a:t>
            </a:r>
            <a:r>
              <a:rPr lang="pt-BR" sz="1050" dirty="0">
                <a:solidFill>
                  <a:srgbClr val="0000FF"/>
                </a:solidFill>
              </a:rPr>
              <a:t>: </a:t>
            </a:r>
            <a:r>
              <a:rPr lang="pt-BR" sz="1050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pt-BR" sz="1050" dirty="0" smtClean="0">
                <a:solidFill>
                  <a:srgbClr val="0000FF"/>
                </a:solidFill>
                <a:hlinkClick r:id="rId3"/>
              </a:rPr>
              <a:t>www.seguradoralider.com.br/Documents/boletim-estatistico/Boletim-201709.pdf</a:t>
            </a:r>
            <a:r>
              <a:rPr lang="pt-BR" sz="1050" dirty="0" smtClean="0">
                <a:solidFill>
                  <a:srgbClr val="0000FF"/>
                </a:solidFill>
              </a:rPr>
              <a:t>  </a:t>
            </a:r>
          </a:p>
        </p:txBody>
      </p:sp>
      <p:graphicFrame>
        <p:nvGraphicFramePr>
          <p:cNvPr id="12" name="Gráfico 11"/>
          <p:cNvGraphicFramePr/>
          <p:nvPr/>
        </p:nvGraphicFramePr>
        <p:xfrm>
          <a:off x="785786" y="1643050"/>
          <a:ext cx="635798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tângulo 12"/>
          <p:cNvSpPr/>
          <p:nvPr/>
        </p:nvSpPr>
        <p:spPr>
          <a:xfrm>
            <a:off x="323528" y="3643314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b="1" dirty="0" smtClean="0">
                <a:ea typeface="Calibri" pitchFamily="34" charset="0"/>
              </a:rPr>
              <a:t>Flota nacional por tipo de vehículo - ene </a:t>
            </a:r>
            <a:r>
              <a:rPr lang="pt-BR" sz="2000" b="1" dirty="0">
                <a:ea typeface="Calibri" pitchFamily="34" charset="0"/>
              </a:rPr>
              <a:t>a set/2017</a:t>
            </a:r>
            <a:endParaRPr lang="pt-BR" sz="2000" b="1" dirty="0"/>
          </a:p>
        </p:txBody>
      </p:sp>
      <p:graphicFrame>
        <p:nvGraphicFramePr>
          <p:cNvPr id="14" name="Gráfico 13"/>
          <p:cNvGraphicFramePr/>
          <p:nvPr/>
        </p:nvGraphicFramePr>
        <p:xfrm>
          <a:off x="428596" y="3929066"/>
          <a:ext cx="757242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76382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Graphic spid="12" grpId="0">
        <p:bldAsOne/>
      </p:bldGraphic>
      <p:bldP spid="13" grpId="0"/>
      <p:bldGraphic spid="1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4728" y="600362"/>
            <a:ext cx="8969272" cy="553998"/>
          </a:xfr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3000" b="1" kern="1200" dirty="0" smtClean="0">
                <a:solidFill>
                  <a:srgbClr val="336699"/>
                </a:solidFill>
                <a:latin typeface="Tahoma" pitchFamily="34" charset="0"/>
                <a:ea typeface="+mn-ea"/>
                <a:cs typeface="Times New Roman" pitchFamily="18" charset="0"/>
              </a:rPr>
              <a:t>ATRIBUICIONES DE LA SUSEP</a:t>
            </a:r>
            <a:endParaRPr lang="pt-BR" sz="3000" b="1" i="1" kern="1200" dirty="0">
              <a:solidFill>
                <a:srgbClr val="336699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865337" y="4523773"/>
            <a:ext cx="6200811" cy="812959"/>
            <a:chOff x="1773159" y="0"/>
            <a:chExt cx="6200811" cy="812959"/>
          </a:xfrm>
          <a:scene3d>
            <a:camera prst="orthographicFront"/>
            <a:lightRig rig="flat" dir="t"/>
          </a:scene3d>
        </p:grpSpPr>
        <p:sp>
          <p:nvSpPr>
            <p:cNvPr id="7" name="Pentágono 6"/>
            <p:cNvSpPr/>
            <p:nvPr/>
          </p:nvSpPr>
          <p:spPr>
            <a:xfrm rot="10800000">
              <a:off x="1773159" y="0"/>
              <a:ext cx="6200811" cy="812959"/>
            </a:xfrm>
            <a:prstGeom prst="homePlate">
              <a:avLst/>
            </a:prstGeom>
            <a:solidFill>
              <a:srgbClr val="0070C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Pentágono 4"/>
            <p:cNvSpPr/>
            <p:nvPr/>
          </p:nvSpPr>
          <p:spPr>
            <a:xfrm rot="21600000">
              <a:off x="1976399" y="0"/>
              <a:ext cx="5997571" cy="812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8493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dirty="0" smtClean="0">
                  <a:ea typeface="Calibri" pitchFamily="34" charset="0"/>
                </a:rPr>
                <a:t>Fiscalización de la Seguradora Líder</a:t>
              </a:r>
              <a:endParaRPr lang="pt-BR" sz="1800" kern="1200" dirty="0"/>
            </a:p>
          </p:txBody>
        </p:sp>
      </p:grpSp>
      <p:sp>
        <p:nvSpPr>
          <p:cNvPr id="10" name="Elipse 9"/>
          <p:cNvSpPr/>
          <p:nvPr/>
        </p:nvSpPr>
        <p:spPr>
          <a:xfrm>
            <a:off x="1022737" y="1348241"/>
            <a:ext cx="812959" cy="812959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upo 10"/>
          <p:cNvGrpSpPr/>
          <p:nvPr/>
        </p:nvGrpSpPr>
        <p:grpSpPr>
          <a:xfrm>
            <a:off x="1824972" y="5514155"/>
            <a:ext cx="6200811" cy="812959"/>
            <a:chOff x="1765098" y="1058165"/>
            <a:chExt cx="6200811" cy="812959"/>
          </a:xfrm>
          <a:scene3d>
            <a:camera prst="orthographicFront"/>
            <a:lightRig rig="flat" dir="t"/>
          </a:scene3d>
        </p:grpSpPr>
        <p:sp>
          <p:nvSpPr>
            <p:cNvPr id="13" name="Pentágono 12"/>
            <p:cNvSpPr/>
            <p:nvPr/>
          </p:nvSpPr>
          <p:spPr>
            <a:xfrm rot="10800000">
              <a:off x="1765098" y="1058165"/>
              <a:ext cx="6200811" cy="812959"/>
            </a:xfrm>
            <a:prstGeom prst="homePlate">
              <a:avLst/>
            </a:prstGeom>
            <a:solidFill>
              <a:srgbClr val="0070C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entágono 4"/>
            <p:cNvSpPr/>
            <p:nvPr/>
          </p:nvSpPr>
          <p:spPr>
            <a:xfrm rot="21600000">
              <a:off x="1968338" y="1058165"/>
              <a:ext cx="5997571" cy="812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8493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dirty="0" smtClean="0">
                  <a:ea typeface="Calibri" pitchFamily="34" charset="0"/>
                </a:rPr>
                <a:t>Subsidiar a</a:t>
              </a:r>
              <a:r>
                <a:rPr lang="pt-BR" sz="1800" dirty="0" smtClean="0">
                  <a:ea typeface="Calibri" pitchFamily="34" charset="0"/>
                </a:rPr>
                <a:t>l</a:t>
              </a:r>
              <a:r>
                <a:rPr lang="pt-BR" sz="1800" kern="1200" dirty="0" smtClean="0">
                  <a:ea typeface="Calibri" pitchFamily="34" charset="0"/>
                </a:rPr>
                <a:t> CNSP en la revisión anual del cálculo de la tarifa del seguro DPVAT</a:t>
              </a:r>
              <a:endParaRPr lang="pt-BR" sz="1800" kern="1200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839441" y="1362284"/>
            <a:ext cx="6200811" cy="812959"/>
            <a:chOff x="1765098" y="2113799"/>
            <a:chExt cx="6200811" cy="812959"/>
          </a:xfrm>
          <a:scene3d>
            <a:camera prst="orthographicFront"/>
            <a:lightRig rig="flat" dir="t"/>
          </a:scene3d>
        </p:grpSpPr>
        <p:sp>
          <p:nvSpPr>
            <p:cNvPr id="16" name="Pentágono 15"/>
            <p:cNvSpPr/>
            <p:nvPr/>
          </p:nvSpPr>
          <p:spPr>
            <a:xfrm rot="10800000">
              <a:off x="1765098" y="2113799"/>
              <a:ext cx="6200811" cy="812959"/>
            </a:xfrm>
            <a:prstGeom prst="homePlate">
              <a:avLst/>
            </a:prstGeom>
            <a:solidFill>
              <a:srgbClr val="0070C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entágono 4"/>
            <p:cNvSpPr/>
            <p:nvPr/>
          </p:nvSpPr>
          <p:spPr>
            <a:xfrm rot="21600000">
              <a:off x="1968338" y="2113799"/>
              <a:ext cx="5997571" cy="812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8493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dirty="0" smtClean="0">
                  <a:ea typeface="Calibri" pitchFamily="34" charset="0"/>
                </a:rPr>
                <a:t>Aprobación de los gestores de la Seguradora Líder</a:t>
              </a:r>
              <a:endParaRPr lang="pt-BR" sz="1800" i="1" kern="1200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824973" y="2413339"/>
            <a:ext cx="6200811" cy="901671"/>
            <a:chOff x="1765098" y="3080721"/>
            <a:chExt cx="6200811" cy="901671"/>
          </a:xfrm>
          <a:scene3d>
            <a:camera prst="orthographicFront"/>
            <a:lightRig rig="flat" dir="t"/>
          </a:scene3d>
        </p:grpSpPr>
        <p:sp>
          <p:nvSpPr>
            <p:cNvPr id="19" name="Pentágono 18"/>
            <p:cNvSpPr/>
            <p:nvPr/>
          </p:nvSpPr>
          <p:spPr>
            <a:xfrm rot="10800000">
              <a:off x="1765098" y="3080721"/>
              <a:ext cx="6200811" cy="812959"/>
            </a:xfrm>
            <a:prstGeom prst="homePlate">
              <a:avLst/>
            </a:prstGeom>
            <a:solidFill>
              <a:srgbClr val="0070C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Pentágono 4"/>
            <p:cNvSpPr/>
            <p:nvPr/>
          </p:nvSpPr>
          <p:spPr>
            <a:xfrm rot="21600000">
              <a:off x="1968338" y="3169433"/>
              <a:ext cx="5997571" cy="812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8493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dirty="0" smtClean="0">
                  <a:ea typeface="Calibri" pitchFamily="34" charset="0"/>
                </a:rPr>
                <a:t>Autorización para que las aseguradoras consorciadas operen</a:t>
              </a:r>
              <a:endParaRPr lang="pt-BR" sz="1800" kern="1200" dirty="0">
                <a:ea typeface="Calibri" pitchFamily="34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1820971" y="3507801"/>
            <a:ext cx="6200811" cy="812959"/>
            <a:chOff x="1765098" y="4225067"/>
            <a:chExt cx="6200811" cy="812959"/>
          </a:xfrm>
          <a:scene3d>
            <a:camera prst="orthographicFront"/>
            <a:lightRig rig="flat" dir="t"/>
          </a:scene3d>
        </p:grpSpPr>
        <p:sp>
          <p:nvSpPr>
            <p:cNvPr id="22" name="Pentágono 21"/>
            <p:cNvSpPr/>
            <p:nvPr/>
          </p:nvSpPr>
          <p:spPr>
            <a:xfrm rot="10800000">
              <a:off x="1765098" y="4225067"/>
              <a:ext cx="6200811" cy="812959"/>
            </a:xfrm>
            <a:prstGeom prst="homePlate">
              <a:avLst/>
            </a:prstGeom>
            <a:solidFill>
              <a:srgbClr val="0070C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Pentágono 4"/>
            <p:cNvSpPr/>
            <p:nvPr/>
          </p:nvSpPr>
          <p:spPr>
            <a:xfrm rot="21600000">
              <a:off x="1968338" y="4225067"/>
              <a:ext cx="5997571" cy="812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8493" tIns="68580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dirty="0" smtClean="0">
                  <a:ea typeface="Calibri" pitchFamily="34" charset="0"/>
                </a:rPr>
                <a:t>Seguimient</a:t>
              </a:r>
              <a:r>
                <a:rPr lang="pt-BR" sz="1800" dirty="0" smtClean="0">
                  <a:ea typeface="Calibri" pitchFamily="34" charset="0"/>
                </a:rPr>
                <a:t>o</a:t>
              </a:r>
              <a:r>
                <a:rPr lang="pt-BR" sz="1800" kern="1200" dirty="0" smtClean="0">
                  <a:ea typeface="Calibri" pitchFamily="34" charset="0"/>
                </a:rPr>
                <a:t> de las provisiones técnicas y de los activos garantizados</a:t>
              </a:r>
              <a:endParaRPr lang="pt-BR" sz="1800" kern="1200" dirty="0"/>
            </a:p>
          </p:txBody>
        </p:sp>
      </p:grpSp>
      <p:sp>
        <p:nvSpPr>
          <p:cNvPr id="24" name="Elipse 23"/>
          <p:cNvSpPr/>
          <p:nvPr/>
        </p:nvSpPr>
        <p:spPr>
          <a:xfrm>
            <a:off x="1012015" y="2401904"/>
            <a:ext cx="812959" cy="812959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Elipse 24"/>
          <p:cNvSpPr/>
          <p:nvPr/>
        </p:nvSpPr>
        <p:spPr>
          <a:xfrm>
            <a:off x="1026499" y="3454549"/>
            <a:ext cx="812959" cy="812959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Elipse 25"/>
          <p:cNvSpPr/>
          <p:nvPr/>
        </p:nvSpPr>
        <p:spPr>
          <a:xfrm>
            <a:off x="1052378" y="4489275"/>
            <a:ext cx="812959" cy="812959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Elipse 26"/>
          <p:cNvSpPr/>
          <p:nvPr/>
        </p:nvSpPr>
        <p:spPr>
          <a:xfrm>
            <a:off x="1012014" y="5479657"/>
            <a:ext cx="812959" cy="812959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CaixaDeTexto 27"/>
          <p:cNvSpPr txBox="1"/>
          <p:nvPr/>
        </p:nvSpPr>
        <p:spPr>
          <a:xfrm>
            <a:off x="417120" y="6381328"/>
            <a:ext cx="83524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Modelo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Brasileño del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Seguro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Obligatorio </a:t>
            </a:r>
            <a:r>
              <a:rPr lang="pt-BR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pt-BR" sz="1000" dirty="0" smtClean="0">
                <a:solidFill>
                  <a:schemeClr val="bg1">
                    <a:lumMod val="50000"/>
                  </a:schemeClr>
                </a:solidFill>
              </a:rPr>
              <a:t>Automóviles (Seguro DPVAT)</a:t>
            </a:r>
          </a:p>
        </p:txBody>
      </p:sp>
    </p:spTree>
    <p:extLst>
      <p:ext uri="{BB962C8B-B14F-4D97-AF65-F5344CB8AC3E}">
        <p14:creationId xmlns:p14="http://schemas.microsoft.com/office/powerpoint/2010/main" xmlns="" val="39482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eometrico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apresentação\Geometrico.pot</Template>
  <TotalTime>22519</TotalTime>
  <Words>828</Words>
  <Application>Microsoft Office PowerPoint</Application>
  <PresentationFormat>Apresentação na tela (4:3)</PresentationFormat>
  <Paragraphs>187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Geometrico</vt:lpstr>
      <vt:lpstr>6 de noviembre de 2017</vt:lpstr>
      <vt:lpstr>AGENDA</vt:lpstr>
      <vt:lpstr>BASE LEGAL Y GESTIÓN DEL SEGURO DPVAT</vt:lpstr>
      <vt:lpstr>COBERTURAS DEL SEGURO DPVAT</vt:lpstr>
      <vt:lpstr>DESTINO DE LOS PREMIOS RECAUDADOS</vt:lpstr>
      <vt:lpstr>DATOS ESTADÍSTICOS</vt:lpstr>
      <vt:lpstr>DATOS ESTADÍSTICOS</vt:lpstr>
      <vt:lpstr>DATOS ESTADÍSTICOS</vt:lpstr>
      <vt:lpstr>ATRIBUICIONES DE LA SUSEP</vt:lpstr>
      <vt:lpstr>ATRIBUICIONES DE LA SUSEP</vt:lpstr>
      <vt:lpstr>PUNTOS POSITIVOS Y NEGATIVOS DEL MODELO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do concurso / Analista Técnico – SUSEP/2010</dc:title>
  <dc:creator>lsasaki</dc:creator>
  <cp:lastModifiedBy>mgvisgueiro</cp:lastModifiedBy>
  <cp:revision>1160</cp:revision>
  <cp:lastPrinted>2017-10-17T15:27:14Z</cp:lastPrinted>
  <dcterms:created xsi:type="dcterms:W3CDTF">2010-03-07T14:13:55Z</dcterms:created>
  <dcterms:modified xsi:type="dcterms:W3CDTF">2017-11-01T01:00:31Z</dcterms:modified>
</cp:coreProperties>
</file>