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324" r:id="rId2"/>
    <p:sldId id="343" r:id="rId3"/>
    <p:sldId id="344" r:id="rId4"/>
    <p:sldId id="345" r:id="rId5"/>
    <p:sldId id="346" r:id="rId6"/>
    <p:sldId id="353" r:id="rId7"/>
    <p:sldId id="347" r:id="rId8"/>
    <p:sldId id="328" r:id="rId9"/>
    <p:sldId id="348" r:id="rId10"/>
    <p:sldId id="349" r:id="rId11"/>
    <p:sldId id="350" r:id="rId12"/>
    <p:sldId id="355" r:id="rId13"/>
    <p:sldId id="356" r:id="rId14"/>
    <p:sldId id="357" r:id="rId15"/>
    <p:sldId id="352" r:id="rId16"/>
    <p:sldId id="338" r:id="rId17"/>
    <p:sldId id="339" r:id="rId1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1708DC"/>
    <a:srgbClr val="F1A069"/>
    <a:srgbClr val="F97FBF"/>
    <a:srgbClr val="F088DC"/>
    <a:srgbClr val="B097C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0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14791424989466"/>
          <c:y val="1.8387069474836645E-2"/>
          <c:w val="0.83959387826231713"/>
          <c:h val="0.734028643904573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Accidentes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40203</c:v>
                </c:pt>
                <c:pt idx="1">
                  <c:v>43829</c:v>
                </c:pt>
                <c:pt idx="2">
                  <c:v>43082</c:v>
                </c:pt>
                <c:pt idx="3">
                  <c:v>48118</c:v>
                </c:pt>
                <c:pt idx="4">
                  <c:v>55486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Heridos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13386</c:v>
                </c:pt>
                <c:pt idx="1">
                  <c:v>12561</c:v>
                </c:pt>
                <c:pt idx="2">
                  <c:v>11580</c:v>
                </c:pt>
                <c:pt idx="3">
                  <c:v>13475</c:v>
                </c:pt>
                <c:pt idx="4">
                  <c:v>12421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Muertos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  <c:pt idx="0">
                  <c:v>430</c:v>
                </c:pt>
                <c:pt idx="1">
                  <c:v>386</c:v>
                </c:pt>
                <c:pt idx="2">
                  <c:v>430</c:v>
                </c:pt>
                <c:pt idx="3">
                  <c:v>418</c:v>
                </c:pt>
                <c:pt idx="4">
                  <c:v>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996920"/>
        <c:axId val="223997312"/>
        <c:axId val="0"/>
      </c:bar3DChart>
      <c:catAx>
        <c:axId val="22399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997312"/>
        <c:crosses val="autoZero"/>
        <c:auto val="1"/>
        <c:lblAlgn val="ctr"/>
        <c:lblOffset val="100"/>
        <c:noMultiLvlLbl val="0"/>
      </c:catAx>
      <c:valAx>
        <c:axId val="2239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996920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96386-855A-4637-8783-C92234FF573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C6E6F3-11E7-42CB-8E5E-1774BB72739B}">
      <dgm:prSet phldrT="[Texto]"/>
      <dgm:spPr/>
      <dgm:t>
        <a:bodyPr/>
        <a:lstStyle/>
        <a:p>
          <a:r>
            <a:rPr lang="es-ES" dirty="0" smtClean="0"/>
            <a:t>Parque Vehicular</a:t>
          </a:r>
          <a:endParaRPr lang="es-ES" dirty="0"/>
        </a:p>
      </dgm:t>
    </dgm:pt>
    <dgm:pt modelId="{6FF0C84A-1ECA-4B1C-8C73-33B10B1EDBA3}" type="parTrans" cxnId="{36D5E5D5-B885-4762-B4D5-D849AC521C28}">
      <dgm:prSet/>
      <dgm:spPr/>
      <dgm:t>
        <a:bodyPr/>
        <a:lstStyle/>
        <a:p>
          <a:endParaRPr lang="es-ES"/>
        </a:p>
      </dgm:t>
    </dgm:pt>
    <dgm:pt modelId="{D5CE9408-8D18-4DDE-8A48-87B2A05D6781}" type="sibTrans" cxnId="{36D5E5D5-B885-4762-B4D5-D849AC521C28}">
      <dgm:prSet/>
      <dgm:spPr/>
      <dgm:t>
        <a:bodyPr/>
        <a:lstStyle/>
        <a:p>
          <a:endParaRPr lang="es-ES"/>
        </a:p>
      </dgm:t>
    </dgm:pt>
    <dgm:pt modelId="{A9CCF3FA-CE54-4DA7-9CDB-13685ACFD380}">
      <dgm:prSet phldrT="[Texto]"/>
      <dgm:spPr/>
      <dgm:t>
        <a:bodyPr/>
        <a:lstStyle/>
        <a:p>
          <a:r>
            <a:rPr lang="es-ES" dirty="0" smtClean="0"/>
            <a:t>Pólizas de Autos</a:t>
          </a:r>
          <a:endParaRPr lang="es-ES" dirty="0"/>
        </a:p>
      </dgm:t>
    </dgm:pt>
    <dgm:pt modelId="{7178236C-A758-4D43-B0B0-E3440F06C447}" type="parTrans" cxnId="{D3B4B393-C04B-4275-92CE-268547F89DCF}">
      <dgm:prSet/>
      <dgm:spPr/>
      <dgm:t>
        <a:bodyPr/>
        <a:lstStyle/>
        <a:p>
          <a:endParaRPr lang="es-ES"/>
        </a:p>
      </dgm:t>
    </dgm:pt>
    <dgm:pt modelId="{200628A9-A35C-4811-9E53-754934A35334}" type="sibTrans" cxnId="{D3B4B393-C04B-4275-92CE-268547F89DCF}">
      <dgm:prSet/>
      <dgm:spPr/>
      <dgm:t>
        <a:bodyPr/>
        <a:lstStyle/>
        <a:p>
          <a:endParaRPr lang="es-ES"/>
        </a:p>
      </dgm:t>
    </dgm:pt>
    <dgm:pt modelId="{503B9936-25E8-417B-9098-2FBE3407975F}">
      <dgm:prSet/>
      <dgm:spPr/>
      <dgm:t>
        <a:bodyPr/>
        <a:lstStyle/>
        <a:p>
          <a:r>
            <a:rPr lang="es-ES" b="0" i="0" dirty="0" smtClean="0"/>
            <a:t>1,221,999 (75% en la capital) </a:t>
          </a:r>
          <a:endParaRPr lang="es-ES" dirty="0"/>
        </a:p>
      </dgm:t>
    </dgm:pt>
    <dgm:pt modelId="{63CB8404-605D-43FF-B69B-ACAFB440B4CE}" type="parTrans" cxnId="{92C2B6B5-BD44-4472-8D05-A90CAC5CC59D}">
      <dgm:prSet/>
      <dgm:spPr/>
      <dgm:t>
        <a:bodyPr/>
        <a:lstStyle/>
        <a:p>
          <a:endParaRPr lang="es-ES"/>
        </a:p>
      </dgm:t>
    </dgm:pt>
    <dgm:pt modelId="{9653DEF3-CFF3-444F-B4CA-17BFB8B45F40}" type="sibTrans" cxnId="{92C2B6B5-BD44-4472-8D05-A90CAC5CC59D}">
      <dgm:prSet/>
      <dgm:spPr/>
      <dgm:t>
        <a:bodyPr/>
        <a:lstStyle/>
        <a:p>
          <a:endParaRPr lang="es-ES"/>
        </a:p>
      </dgm:t>
    </dgm:pt>
    <dgm:pt modelId="{B31423DC-A443-41D9-BD71-C1B5FB6E78FA}">
      <dgm:prSet/>
      <dgm:spPr/>
      <dgm:t>
        <a:bodyPr/>
        <a:lstStyle/>
        <a:p>
          <a:r>
            <a:rPr lang="es-ES" dirty="0" smtClean="0"/>
            <a:t>671,242 (incluye Colectivos)</a:t>
          </a:r>
          <a:endParaRPr lang="es-ES" dirty="0"/>
        </a:p>
      </dgm:t>
    </dgm:pt>
    <dgm:pt modelId="{AE178E58-8B54-4F87-A9B7-3197232E6D7E}" type="parTrans" cxnId="{2834AB52-84B4-4C9D-B3E6-5EE7CFE4839C}">
      <dgm:prSet/>
      <dgm:spPr/>
      <dgm:t>
        <a:bodyPr/>
        <a:lstStyle/>
        <a:p>
          <a:endParaRPr lang="es-ES"/>
        </a:p>
      </dgm:t>
    </dgm:pt>
    <dgm:pt modelId="{64F3D9BA-6756-4292-9282-B44AFDA404C5}" type="sibTrans" cxnId="{2834AB52-84B4-4C9D-B3E6-5EE7CFE4839C}">
      <dgm:prSet/>
      <dgm:spPr/>
      <dgm:t>
        <a:bodyPr/>
        <a:lstStyle/>
        <a:p>
          <a:endParaRPr lang="es-ES"/>
        </a:p>
      </dgm:t>
    </dgm:pt>
    <dgm:pt modelId="{11A3DCA1-59ED-48DD-9162-7B5C4C5B583F}">
      <dgm:prSet phldrT="[Texto]"/>
      <dgm:spPr/>
      <dgm:t>
        <a:bodyPr/>
        <a:lstStyle/>
        <a:p>
          <a:r>
            <a:rPr lang="es-ES" dirty="0" smtClean="0"/>
            <a:t>Población</a:t>
          </a:r>
          <a:endParaRPr lang="es-ES" dirty="0"/>
        </a:p>
      </dgm:t>
    </dgm:pt>
    <dgm:pt modelId="{B54F98BD-007C-43C5-ABC5-D9445EDF5C90}" type="parTrans" cxnId="{42BE173D-6488-433C-9038-541B246DDC0A}">
      <dgm:prSet/>
      <dgm:spPr/>
      <dgm:t>
        <a:bodyPr/>
        <a:lstStyle/>
        <a:p>
          <a:endParaRPr lang="es-PA"/>
        </a:p>
      </dgm:t>
    </dgm:pt>
    <dgm:pt modelId="{1E512F53-22C6-4A14-8C76-09F88CE65496}" type="sibTrans" cxnId="{42BE173D-6488-433C-9038-541B246DDC0A}">
      <dgm:prSet/>
      <dgm:spPr/>
      <dgm:t>
        <a:bodyPr/>
        <a:lstStyle/>
        <a:p>
          <a:endParaRPr lang="es-PA"/>
        </a:p>
      </dgm:t>
    </dgm:pt>
    <dgm:pt modelId="{AD4B3F9E-A270-4C6A-AB51-6CA1FB50643A}">
      <dgm:prSet/>
      <dgm:spPr/>
      <dgm:t>
        <a:bodyPr/>
        <a:lstStyle/>
        <a:p>
          <a:r>
            <a:rPr lang="es-ES" b="0" i="0" dirty="0" smtClean="0"/>
            <a:t>4,058,372 habitantes (Nacionales)</a:t>
          </a:r>
          <a:endParaRPr lang="es-PA" dirty="0"/>
        </a:p>
      </dgm:t>
    </dgm:pt>
    <dgm:pt modelId="{C383148F-17AF-4E0D-BB15-F58D0EC4CC9B}" type="parTrans" cxnId="{3B84E9CB-6FD7-497C-9D77-D7ACD6F1531A}">
      <dgm:prSet/>
      <dgm:spPr/>
      <dgm:t>
        <a:bodyPr/>
        <a:lstStyle/>
        <a:p>
          <a:endParaRPr lang="es-PA"/>
        </a:p>
      </dgm:t>
    </dgm:pt>
    <dgm:pt modelId="{91FBAD76-2559-476A-B213-C178C6E2A1D0}" type="sibTrans" cxnId="{3B84E9CB-6FD7-497C-9D77-D7ACD6F1531A}">
      <dgm:prSet/>
      <dgm:spPr/>
      <dgm:t>
        <a:bodyPr/>
        <a:lstStyle/>
        <a:p>
          <a:endParaRPr lang="es-PA"/>
        </a:p>
      </dgm:t>
    </dgm:pt>
    <dgm:pt modelId="{049FA87E-80C5-410F-92CF-D372D3A3A88C}" type="pres">
      <dgm:prSet presAssocID="{CD896386-855A-4637-8783-C92234FF57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8002F-203A-4A21-84CA-59D964C9B4EC}" type="pres">
      <dgm:prSet presAssocID="{11A3DCA1-59ED-48DD-9162-7B5C4C5B583F}" presName="parentLin" presStyleCnt="0"/>
      <dgm:spPr/>
    </dgm:pt>
    <dgm:pt modelId="{BF397D46-7553-41EB-97EB-3EAF57F6DD84}" type="pres">
      <dgm:prSet presAssocID="{11A3DCA1-59ED-48DD-9162-7B5C4C5B583F}" presName="parentLeftMargin" presStyleLbl="node1" presStyleIdx="0" presStyleCnt="3"/>
      <dgm:spPr/>
      <dgm:t>
        <a:bodyPr/>
        <a:lstStyle/>
        <a:p>
          <a:endParaRPr lang="es-PA"/>
        </a:p>
      </dgm:t>
    </dgm:pt>
    <dgm:pt modelId="{BBCCA297-ADA4-4B5B-ACED-984C4801B159}" type="pres">
      <dgm:prSet presAssocID="{11A3DCA1-59ED-48DD-9162-7B5C4C5B5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5335C01-3974-4E16-925A-E4C73AA70CD1}" type="pres">
      <dgm:prSet presAssocID="{11A3DCA1-59ED-48DD-9162-7B5C4C5B583F}" presName="negativeSpace" presStyleCnt="0"/>
      <dgm:spPr/>
    </dgm:pt>
    <dgm:pt modelId="{740F69BD-5A24-405A-AB0F-D5A42150106B}" type="pres">
      <dgm:prSet presAssocID="{11A3DCA1-59ED-48DD-9162-7B5C4C5B583F}" presName="childText" presStyleLbl="conFgAcc1" presStyleIdx="0" presStyleCnt="3" custLinFactNeighborX="0" custLinFactNeighborY="302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85DF5F0-6489-4F67-BFBE-8D5B0ED47BB2}" type="pres">
      <dgm:prSet presAssocID="{1E512F53-22C6-4A14-8C76-09F88CE65496}" presName="spaceBetweenRectangles" presStyleCnt="0"/>
      <dgm:spPr/>
    </dgm:pt>
    <dgm:pt modelId="{C350C7C8-6C88-4346-85E3-DFEB90D1D6CC}" type="pres">
      <dgm:prSet presAssocID="{6AC6E6F3-11E7-42CB-8E5E-1774BB72739B}" presName="parentLin" presStyleCnt="0"/>
      <dgm:spPr/>
    </dgm:pt>
    <dgm:pt modelId="{EAC0783D-1C04-49C0-A69B-D59D6982030E}" type="pres">
      <dgm:prSet presAssocID="{6AC6E6F3-11E7-42CB-8E5E-1774BB72739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7DF6F6E-71A0-4FE5-8DF4-47FFE71AB3E7}" type="pres">
      <dgm:prSet presAssocID="{6AC6E6F3-11E7-42CB-8E5E-1774BB7273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800E1-1A9F-491E-939F-689621AACE28}" type="pres">
      <dgm:prSet presAssocID="{6AC6E6F3-11E7-42CB-8E5E-1774BB72739B}" presName="negativeSpace" presStyleCnt="0"/>
      <dgm:spPr/>
    </dgm:pt>
    <dgm:pt modelId="{EEBFCA51-F66A-4D96-B33B-166FAE2C8A64}" type="pres">
      <dgm:prSet presAssocID="{6AC6E6F3-11E7-42CB-8E5E-1774BB72739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EB355-D795-4ED9-89B7-A25973A48938}" type="pres">
      <dgm:prSet presAssocID="{D5CE9408-8D18-4DDE-8A48-87B2A05D6781}" presName="spaceBetweenRectangles" presStyleCnt="0"/>
      <dgm:spPr/>
    </dgm:pt>
    <dgm:pt modelId="{8973D647-8362-410E-94C1-213DD06599EA}" type="pres">
      <dgm:prSet presAssocID="{A9CCF3FA-CE54-4DA7-9CDB-13685ACFD380}" presName="parentLin" presStyleCnt="0"/>
      <dgm:spPr/>
    </dgm:pt>
    <dgm:pt modelId="{3BE1D2B8-FC47-411F-8A13-1912CC7B6A35}" type="pres">
      <dgm:prSet presAssocID="{A9CCF3FA-CE54-4DA7-9CDB-13685ACFD380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408E352B-844D-48C0-9AC9-01CD38F02DDA}" type="pres">
      <dgm:prSet presAssocID="{A9CCF3FA-CE54-4DA7-9CDB-13685ACFD3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9F3A0-6A11-4F25-9E62-3C285F30B056}" type="pres">
      <dgm:prSet presAssocID="{A9CCF3FA-CE54-4DA7-9CDB-13685ACFD380}" presName="negativeSpace" presStyleCnt="0"/>
      <dgm:spPr/>
    </dgm:pt>
    <dgm:pt modelId="{944262B4-00BA-45CF-8EB2-8289EC1745ED}" type="pres">
      <dgm:prSet presAssocID="{A9CCF3FA-CE54-4DA7-9CDB-13685ACFD38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D5E5D5-B885-4762-B4D5-D849AC521C28}" srcId="{CD896386-855A-4637-8783-C92234FF5732}" destId="{6AC6E6F3-11E7-42CB-8E5E-1774BB72739B}" srcOrd="1" destOrd="0" parTransId="{6FF0C84A-1ECA-4B1C-8C73-33B10B1EDBA3}" sibTransId="{D5CE9408-8D18-4DDE-8A48-87B2A05D6781}"/>
    <dgm:cxn modelId="{3B84E9CB-6FD7-497C-9D77-D7ACD6F1531A}" srcId="{11A3DCA1-59ED-48DD-9162-7B5C4C5B583F}" destId="{AD4B3F9E-A270-4C6A-AB51-6CA1FB50643A}" srcOrd="0" destOrd="0" parTransId="{C383148F-17AF-4E0D-BB15-F58D0EC4CC9B}" sibTransId="{91FBAD76-2559-476A-B213-C178C6E2A1D0}"/>
    <dgm:cxn modelId="{905B5291-A28E-4246-9AD5-56B0E95F123C}" type="presOf" srcId="{11A3DCA1-59ED-48DD-9162-7B5C4C5B583F}" destId="{BBCCA297-ADA4-4B5B-ACED-984C4801B159}" srcOrd="1" destOrd="0" presId="urn:microsoft.com/office/officeart/2005/8/layout/list1"/>
    <dgm:cxn modelId="{020E3DE1-D9CC-4018-BC8E-C0995D156079}" type="presOf" srcId="{CD896386-855A-4637-8783-C92234FF5732}" destId="{049FA87E-80C5-410F-92CF-D372D3A3A88C}" srcOrd="0" destOrd="0" presId="urn:microsoft.com/office/officeart/2005/8/layout/list1"/>
    <dgm:cxn modelId="{2834AB52-84B4-4C9D-B3E6-5EE7CFE4839C}" srcId="{A9CCF3FA-CE54-4DA7-9CDB-13685ACFD380}" destId="{B31423DC-A443-41D9-BD71-C1B5FB6E78FA}" srcOrd="0" destOrd="0" parTransId="{AE178E58-8B54-4F87-A9B7-3197232E6D7E}" sibTransId="{64F3D9BA-6756-4292-9282-B44AFDA404C5}"/>
    <dgm:cxn modelId="{6F7B6894-283E-4CA0-9867-2C99550B605B}" type="presOf" srcId="{6AC6E6F3-11E7-42CB-8E5E-1774BB72739B}" destId="{27DF6F6E-71A0-4FE5-8DF4-47FFE71AB3E7}" srcOrd="1" destOrd="0" presId="urn:microsoft.com/office/officeart/2005/8/layout/list1"/>
    <dgm:cxn modelId="{69204FF4-E434-4801-88A3-8587133E994B}" type="presOf" srcId="{B31423DC-A443-41D9-BD71-C1B5FB6E78FA}" destId="{944262B4-00BA-45CF-8EB2-8289EC1745ED}" srcOrd="0" destOrd="0" presId="urn:microsoft.com/office/officeart/2005/8/layout/list1"/>
    <dgm:cxn modelId="{E47DDABD-81DB-49F9-9764-560650D04E72}" type="presOf" srcId="{11A3DCA1-59ED-48DD-9162-7B5C4C5B583F}" destId="{BF397D46-7553-41EB-97EB-3EAF57F6DD84}" srcOrd="0" destOrd="0" presId="urn:microsoft.com/office/officeart/2005/8/layout/list1"/>
    <dgm:cxn modelId="{65C78D10-CE0C-436D-A344-55FF344BF8CE}" type="presOf" srcId="{503B9936-25E8-417B-9098-2FBE3407975F}" destId="{EEBFCA51-F66A-4D96-B33B-166FAE2C8A64}" srcOrd="0" destOrd="0" presId="urn:microsoft.com/office/officeart/2005/8/layout/list1"/>
    <dgm:cxn modelId="{E4E4EB75-4C91-4EDD-800B-1F4EC2B6C876}" type="presOf" srcId="{AD4B3F9E-A270-4C6A-AB51-6CA1FB50643A}" destId="{740F69BD-5A24-405A-AB0F-D5A42150106B}" srcOrd="0" destOrd="0" presId="urn:microsoft.com/office/officeart/2005/8/layout/list1"/>
    <dgm:cxn modelId="{D3B4B393-C04B-4275-92CE-268547F89DCF}" srcId="{CD896386-855A-4637-8783-C92234FF5732}" destId="{A9CCF3FA-CE54-4DA7-9CDB-13685ACFD380}" srcOrd="2" destOrd="0" parTransId="{7178236C-A758-4D43-B0B0-E3440F06C447}" sibTransId="{200628A9-A35C-4811-9E53-754934A35334}"/>
    <dgm:cxn modelId="{92C2B6B5-BD44-4472-8D05-A90CAC5CC59D}" srcId="{6AC6E6F3-11E7-42CB-8E5E-1774BB72739B}" destId="{503B9936-25E8-417B-9098-2FBE3407975F}" srcOrd="0" destOrd="0" parTransId="{63CB8404-605D-43FF-B69B-ACAFB440B4CE}" sibTransId="{9653DEF3-CFF3-444F-B4CA-17BFB8B45F40}"/>
    <dgm:cxn modelId="{42BE173D-6488-433C-9038-541B246DDC0A}" srcId="{CD896386-855A-4637-8783-C92234FF5732}" destId="{11A3DCA1-59ED-48DD-9162-7B5C4C5B583F}" srcOrd="0" destOrd="0" parTransId="{B54F98BD-007C-43C5-ABC5-D9445EDF5C90}" sibTransId="{1E512F53-22C6-4A14-8C76-09F88CE65496}"/>
    <dgm:cxn modelId="{9C25F371-BB89-46EC-A105-70A2A61582F0}" type="presOf" srcId="{A9CCF3FA-CE54-4DA7-9CDB-13685ACFD380}" destId="{3BE1D2B8-FC47-411F-8A13-1912CC7B6A35}" srcOrd="0" destOrd="0" presId="urn:microsoft.com/office/officeart/2005/8/layout/list1"/>
    <dgm:cxn modelId="{A440BA82-5DBA-45E9-A088-E9247246AEBE}" type="presOf" srcId="{A9CCF3FA-CE54-4DA7-9CDB-13685ACFD380}" destId="{408E352B-844D-48C0-9AC9-01CD38F02DDA}" srcOrd="1" destOrd="0" presId="urn:microsoft.com/office/officeart/2005/8/layout/list1"/>
    <dgm:cxn modelId="{4C011805-C642-4B63-8683-C10A8046F427}" type="presOf" srcId="{6AC6E6F3-11E7-42CB-8E5E-1774BB72739B}" destId="{EAC0783D-1C04-49C0-A69B-D59D6982030E}" srcOrd="0" destOrd="0" presId="urn:microsoft.com/office/officeart/2005/8/layout/list1"/>
    <dgm:cxn modelId="{6BCD113A-5CDB-42A3-A21A-A5192A94087E}" type="presParOf" srcId="{049FA87E-80C5-410F-92CF-D372D3A3A88C}" destId="{7028002F-203A-4A21-84CA-59D964C9B4EC}" srcOrd="0" destOrd="0" presId="urn:microsoft.com/office/officeart/2005/8/layout/list1"/>
    <dgm:cxn modelId="{A7A200CB-E04E-4330-AED0-003BA23C85FB}" type="presParOf" srcId="{7028002F-203A-4A21-84CA-59D964C9B4EC}" destId="{BF397D46-7553-41EB-97EB-3EAF57F6DD84}" srcOrd="0" destOrd="0" presId="urn:microsoft.com/office/officeart/2005/8/layout/list1"/>
    <dgm:cxn modelId="{3E14B0ED-A6B4-48E7-BCF8-9E9E16D2D3F6}" type="presParOf" srcId="{7028002F-203A-4A21-84CA-59D964C9B4EC}" destId="{BBCCA297-ADA4-4B5B-ACED-984C4801B159}" srcOrd="1" destOrd="0" presId="urn:microsoft.com/office/officeart/2005/8/layout/list1"/>
    <dgm:cxn modelId="{6CED58E5-F7C0-4E95-A9FB-DC3C42CE74C4}" type="presParOf" srcId="{049FA87E-80C5-410F-92CF-D372D3A3A88C}" destId="{C5335C01-3974-4E16-925A-E4C73AA70CD1}" srcOrd="1" destOrd="0" presId="urn:microsoft.com/office/officeart/2005/8/layout/list1"/>
    <dgm:cxn modelId="{D356C3F5-79D7-4F55-94CF-A68E6DBEA8B3}" type="presParOf" srcId="{049FA87E-80C5-410F-92CF-D372D3A3A88C}" destId="{740F69BD-5A24-405A-AB0F-D5A42150106B}" srcOrd="2" destOrd="0" presId="urn:microsoft.com/office/officeart/2005/8/layout/list1"/>
    <dgm:cxn modelId="{99E0030F-9A30-406F-B01D-56C33C6D8618}" type="presParOf" srcId="{049FA87E-80C5-410F-92CF-D372D3A3A88C}" destId="{885DF5F0-6489-4F67-BFBE-8D5B0ED47BB2}" srcOrd="3" destOrd="0" presId="urn:microsoft.com/office/officeart/2005/8/layout/list1"/>
    <dgm:cxn modelId="{3385CFD3-D96E-4BB8-A227-806E382AA14B}" type="presParOf" srcId="{049FA87E-80C5-410F-92CF-D372D3A3A88C}" destId="{C350C7C8-6C88-4346-85E3-DFEB90D1D6CC}" srcOrd="4" destOrd="0" presId="urn:microsoft.com/office/officeart/2005/8/layout/list1"/>
    <dgm:cxn modelId="{87CABBAE-2893-49AC-BF12-64214B8E2590}" type="presParOf" srcId="{C350C7C8-6C88-4346-85E3-DFEB90D1D6CC}" destId="{EAC0783D-1C04-49C0-A69B-D59D6982030E}" srcOrd="0" destOrd="0" presId="urn:microsoft.com/office/officeart/2005/8/layout/list1"/>
    <dgm:cxn modelId="{35D5CE68-6721-4FA9-94CF-F871CF6ECC1B}" type="presParOf" srcId="{C350C7C8-6C88-4346-85E3-DFEB90D1D6CC}" destId="{27DF6F6E-71A0-4FE5-8DF4-47FFE71AB3E7}" srcOrd="1" destOrd="0" presId="urn:microsoft.com/office/officeart/2005/8/layout/list1"/>
    <dgm:cxn modelId="{E4845804-94F4-47D4-AA1E-EBCF8C1B822F}" type="presParOf" srcId="{049FA87E-80C5-410F-92CF-D372D3A3A88C}" destId="{A64800E1-1A9F-491E-939F-689621AACE28}" srcOrd="5" destOrd="0" presId="urn:microsoft.com/office/officeart/2005/8/layout/list1"/>
    <dgm:cxn modelId="{087BF2C3-0F47-4F15-9EED-6E7BC8FD38B5}" type="presParOf" srcId="{049FA87E-80C5-410F-92CF-D372D3A3A88C}" destId="{EEBFCA51-F66A-4D96-B33B-166FAE2C8A64}" srcOrd="6" destOrd="0" presId="urn:microsoft.com/office/officeart/2005/8/layout/list1"/>
    <dgm:cxn modelId="{B5BD8DB3-79EC-49FF-A39F-7E39B4E005A4}" type="presParOf" srcId="{049FA87E-80C5-410F-92CF-D372D3A3A88C}" destId="{362EB355-D795-4ED9-89B7-A25973A48938}" srcOrd="7" destOrd="0" presId="urn:microsoft.com/office/officeart/2005/8/layout/list1"/>
    <dgm:cxn modelId="{6EEE029C-A470-4B05-BB84-DF99C1058A09}" type="presParOf" srcId="{049FA87E-80C5-410F-92CF-D372D3A3A88C}" destId="{8973D647-8362-410E-94C1-213DD06599EA}" srcOrd="8" destOrd="0" presId="urn:microsoft.com/office/officeart/2005/8/layout/list1"/>
    <dgm:cxn modelId="{768C2440-0BB4-4D4B-AD84-7EDB803F97A5}" type="presParOf" srcId="{8973D647-8362-410E-94C1-213DD06599EA}" destId="{3BE1D2B8-FC47-411F-8A13-1912CC7B6A35}" srcOrd="0" destOrd="0" presId="urn:microsoft.com/office/officeart/2005/8/layout/list1"/>
    <dgm:cxn modelId="{0DC40AE8-8D91-42EC-9FFC-680158EF3D60}" type="presParOf" srcId="{8973D647-8362-410E-94C1-213DD06599EA}" destId="{408E352B-844D-48C0-9AC9-01CD38F02DDA}" srcOrd="1" destOrd="0" presId="urn:microsoft.com/office/officeart/2005/8/layout/list1"/>
    <dgm:cxn modelId="{5B3C6FD0-1237-496B-B16A-113653FAC270}" type="presParOf" srcId="{049FA87E-80C5-410F-92CF-D372D3A3A88C}" destId="{D4D9F3A0-6A11-4F25-9E62-3C285F30B056}" srcOrd="9" destOrd="0" presId="urn:microsoft.com/office/officeart/2005/8/layout/list1"/>
    <dgm:cxn modelId="{2D452CE2-FFDF-4E03-875F-2194764E2D82}" type="presParOf" srcId="{049FA87E-80C5-410F-92CF-D372D3A3A88C}" destId="{944262B4-00BA-45CF-8EB2-8289EC174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D4E64-8FFE-47A8-B0FE-A27894B0FC80}" type="doc">
      <dgm:prSet loTypeId="urn:microsoft.com/office/officeart/2005/8/layout/hList6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E09C713C-DC11-4935-BF01-28548A94E3D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Lección</a:t>
          </a:r>
          <a:endParaRPr lang="es-ES" dirty="0">
            <a:solidFill>
              <a:schemeClr val="tx1"/>
            </a:solidFill>
          </a:endParaRPr>
        </a:p>
      </dgm:t>
    </dgm:pt>
    <dgm:pt modelId="{FF4459C8-ED2A-4638-92D4-95FFD991E699}" type="parTrans" cxnId="{6CC41D65-C2FD-4425-8BD6-CDD045AC9147}">
      <dgm:prSet/>
      <dgm:spPr/>
      <dgm:t>
        <a:bodyPr/>
        <a:lstStyle/>
        <a:p>
          <a:endParaRPr lang="es-ES"/>
        </a:p>
      </dgm:t>
    </dgm:pt>
    <dgm:pt modelId="{05D84DC5-8C16-4726-BFE7-2010AFA02109}" type="sibTrans" cxnId="{6CC41D65-C2FD-4425-8BD6-CDD045AC9147}">
      <dgm:prSet/>
      <dgm:spPr/>
      <dgm:t>
        <a:bodyPr/>
        <a:lstStyle/>
        <a:p>
          <a:endParaRPr lang="es-ES"/>
        </a:p>
      </dgm:t>
    </dgm:pt>
    <dgm:pt modelId="{EA8E350E-3A4E-441B-A612-41AB2843F6E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Control del regulador sobre el condicionado del SOAT</a:t>
          </a:r>
          <a:endParaRPr lang="es-ES" dirty="0">
            <a:solidFill>
              <a:schemeClr val="tx1"/>
            </a:solidFill>
          </a:endParaRPr>
        </a:p>
      </dgm:t>
    </dgm:pt>
    <dgm:pt modelId="{5D6C72A4-1842-4B1B-87F2-FCBB675AFC38}" type="parTrans" cxnId="{3F38C5EB-C233-49E1-8AF9-D3E0C2F6857F}">
      <dgm:prSet/>
      <dgm:spPr/>
      <dgm:t>
        <a:bodyPr/>
        <a:lstStyle/>
        <a:p>
          <a:endParaRPr lang="es-ES"/>
        </a:p>
      </dgm:t>
    </dgm:pt>
    <dgm:pt modelId="{4F101F46-71F2-4410-90AA-E3AB22E3857F}" type="sibTrans" cxnId="{3F38C5EB-C233-49E1-8AF9-D3E0C2F6857F}">
      <dgm:prSet/>
      <dgm:spPr/>
      <dgm:t>
        <a:bodyPr/>
        <a:lstStyle/>
        <a:p>
          <a:endParaRPr lang="es-ES"/>
        </a:p>
      </dgm:t>
    </dgm:pt>
    <dgm:pt modelId="{039631B7-0AE9-45E3-88F8-8F7470F8F5D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Mejor fiscalización del cumplimiento</a:t>
          </a:r>
          <a:endParaRPr lang="es-ES" dirty="0">
            <a:solidFill>
              <a:schemeClr val="tx1"/>
            </a:solidFill>
          </a:endParaRPr>
        </a:p>
      </dgm:t>
    </dgm:pt>
    <dgm:pt modelId="{BF091B98-41D4-4EB9-8A7D-4ED20014DE50}" type="parTrans" cxnId="{3C4F7E2A-93EF-405E-B66B-51D754BD5523}">
      <dgm:prSet/>
      <dgm:spPr/>
      <dgm:t>
        <a:bodyPr/>
        <a:lstStyle/>
        <a:p>
          <a:endParaRPr lang="es-ES"/>
        </a:p>
      </dgm:t>
    </dgm:pt>
    <dgm:pt modelId="{356B11CC-9B15-4B09-9F45-16A66B89DF91}" type="sibTrans" cxnId="{3C4F7E2A-93EF-405E-B66B-51D754BD5523}">
      <dgm:prSet/>
      <dgm:spPr/>
      <dgm:t>
        <a:bodyPr/>
        <a:lstStyle/>
        <a:p>
          <a:endParaRPr lang="es-ES"/>
        </a:p>
      </dgm:t>
    </dgm:pt>
    <dgm:pt modelId="{732768FE-0297-4A87-A9C9-545E237F396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Logros</a:t>
          </a:r>
          <a:endParaRPr lang="es-ES" dirty="0">
            <a:solidFill>
              <a:schemeClr val="tx1"/>
            </a:solidFill>
          </a:endParaRPr>
        </a:p>
      </dgm:t>
    </dgm:pt>
    <dgm:pt modelId="{8B3DD40E-1C64-4D6E-82CD-C33985D7DD4C}" type="parTrans" cxnId="{700153E9-E6DF-4C52-85CF-11B861A01988}">
      <dgm:prSet/>
      <dgm:spPr/>
      <dgm:t>
        <a:bodyPr/>
        <a:lstStyle/>
        <a:p>
          <a:endParaRPr lang="es-ES"/>
        </a:p>
      </dgm:t>
    </dgm:pt>
    <dgm:pt modelId="{2566F073-9969-4499-AF91-50D6D24AA245}" type="sibTrans" cxnId="{700153E9-E6DF-4C52-85CF-11B861A01988}">
      <dgm:prSet/>
      <dgm:spPr/>
      <dgm:t>
        <a:bodyPr/>
        <a:lstStyle/>
        <a:p>
          <a:endParaRPr lang="es-ES"/>
        </a:p>
      </dgm:t>
    </dgm:pt>
    <dgm:pt modelId="{1C30B332-73E8-49B3-9275-C0E7B8DA9C2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 garantiza la cobertura del afectado</a:t>
          </a:r>
          <a:endParaRPr lang="es-ES" dirty="0">
            <a:solidFill>
              <a:schemeClr val="tx1"/>
            </a:solidFill>
          </a:endParaRPr>
        </a:p>
      </dgm:t>
    </dgm:pt>
    <dgm:pt modelId="{ED8A883A-F2DC-469D-BC56-5FA3276C1D4B}" type="parTrans" cxnId="{D3A2B2EA-9B27-499C-A9F4-8117DC7B4EAC}">
      <dgm:prSet/>
      <dgm:spPr/>
      <dgm:t>
        <a:bodyPr/>
        <a:lstStyle/>
        <a:p>
          <a:endParaRPr lang="es-ES"/>
        </a:p>
      </dgm:t>
    </dgm:pt>
    <dgm:pt modelId="{3AA1F650-72AF-44B1-B1F7-22A2FCF4B395}" type="sibTrans" cxnId="{D3A2B2EA-9B27-499C-A9F4-8117DC7B4EAC}">
      <dgm:prSet/>
      <dgm:spPr/>
      <dgm:t>
        <a:bodyPr/>
        <a:lstStyle/>
        <a:p>
          <a:endParaRPr lang="es-ES"/>
        </a:p>
      </dgm:t>
    </dgm:pt>
    <dgm:pt modelId="{C32EB1CC-D76F-482F-A074-518703E0AC3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Ha impulsado otras legislaciones como la reglamentación del UBER</a:t>
          </a:r>
          <a:endParaRPr lang="es-ES" dirty="0">
            <a:solidFill>
              <a:schemeClr val="tx1"/>
            </a:solidFill>
          </a:endParaRPr>
        </a:p>
      </dgm:t>
    </dgm:pt>
    <dgm:pt modelId="{C632D9BB-67C3-413A-9D84-D82BAE6A70CA}" type="parTrans" cxnId="{0BE0C5EB-879B-4459-89DF-4E52758994CD}">
      <dgm:prSet/>
      <dgm:spPr/>
      <dgm:t>
        <a:bodyPr/>
        <a:lstStyle/>
        <a:p>
          <a:endParaRPr lang="es-ES"/>
        </a:p>
      </dgm:t>
    </dgm:pt>
    <dgm:pt modelId="{64DA3F66-C3FC-4B83-B0E7-AC521436972F}" type="sibTrans" cxnId="{0BE0C5EB-879B-4459-89DF-4E52758994CD}">
      <dgm:prSet/>
      <dgm:spPr/>
      <dgm:t>
        <a:bodyPr/>
        <a:lstStyle/>
        <a:p>
          <a:endParaRPr lang="es-ES"/>
        </a:p>
      </dgm:t>
    </dgm:pt>
    <dgm:pt modelId="{9872963C-A59E-4A2F-BC4F-650F27868778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Por mejorar</a:t>
          </a:r>
          <a:endParaRPr lang="es-ES" dirty="0">
            <a:solidFill>
              <a:schemeClr val="tx1"/>
            </a:solidFill>
          </a:endParaRPr>
        </a:p>
      </dgm:t>
    </dgm:pt>
    <dgm:pt modelId="{F9902D42-4A7F-4301-B51B-1D8765389B6F}" type="parTrans" cxnId="{2F7FBB93-85D5-48A3-878D-379E1556C29B}">
      <dgm:prSet/>
      <dgm:spPr/>
      <dgm:t>
        <a:bodyPr/>
        <a:lstStyle/>
        <a:p>
          <a:endParaRPr lang="es-ES"/>
        </a:p>
      </dgm:t>
    </dgm:pt>
    <dgm:pt modelId="{014EADBF-5343-44E8-BC7E-DC08E0C65DE7}" type="sibTrans" cxnId="{2F7FBB93-85D5-48A3-878D-379E1556C29B}">
      <dgm:prSet/>
      <dgm:spPr/>
      <dgm:t>
        <a:bodyPr/>
        <a:lstStyle/>
        <a:p>
          <a:endParaRPr lang="es-ES"/>
        </a:p>
      </dgm:t>
    </dgm:pt>
    <dgm:pt modelId="{A971B1CC-88B4-4106-A63F-8FCB3FB5671D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Aumentar los montos de cobertura</a:t>
          </a:r>
          <a:endParaRPr lang="es-ES" dirty="0">
            <a:solidFill>
              <a:schemeClr val="tx1"/>
            </a:solidFill>
          </a:endParaRPr>
        </a:p>
      </dgm:t>
    </dgm:pt>
    <dgm:pt modelId="{176BBB22-C9A8-4B50-8DE8-2C47F5F38B07}" type="parTrans" cxnId="{CB4DA665-A822-4DAF-A3E3-F5AB749FBD9E}">
      <dgm:prSet/>
      <dgm:spPr/>
      <dgm:t>
        <a:bodyPr/>
        <a:lstStyle/>
        <a:p>
          <a:endParaRPr lang="es-ES"/>
        </a:p>
      </dgm:t>
    </dgm:pt>
    <dgm:pt modelId="{812E072F-7761-453C-845F-ABCB24327836}" type="sibTrans" cxnId="{CB4DA665-A822-4DAF-A3E3-F5AB749FBD9E}">
      <dgm:prSet/>
      <dgm:spPr/>
      <dgm:t>
        <a:bodyPr/>
        <a:lstStyle/>
        <a:p>
          <a:endParaRPr lang="es-ES"/>
        </a:p>
      </dgm:t>
    </dgm:pt>
    <dgm:pt modelId="{1E66B8CF-8C95-40D3-93A4-C5835CEE5FD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Introducir la responsabilidad objetiva</a:t>
          </a:r>
          <a:endParaRPr lang="es-ES" dirty="0">
            <a:solidFill>
              <a:schemeClr val="tx1"/>
            </a:solidFill>
          </a:endParaRPr>
        </a:p>
      </dgm:t>
    </dgm:pt>
    <dgm:pt modelId="{AFCD5CCA-F8D4-453F-BF54-C9B0D325C2C6}" type="parTrans" cxnId="{BF1D952E-41E6-4F1A-80F9-DDD22196B8D1}">
      <dgm:prSet/>
      <dgm:spPr/>
      <dgm:t>
        <a:bodyPr/>
        <a:lstStyle/>
        <a:p>
          <a:endParaRPr lang="es-ES"/>
        </a:p>
      </dgm:t>
    </dgm:pt>
    <dgm:pt modelId="{8E09C283-2C7E-427F-B599-7FA39F945A99}" type="sibTrans" cxnId="{BF1D952E-41E6-4F1A-80F9-DDD22196B8D1}">
      <dgm:prSet/>
      <dgm:spPr/>
      <dgm:t>
        <a:bodyPr/>
        <a:lstStyle/>
        <a:p>
          <a:endParaRPr lang="es-ES"/>
        </a:p>
      </dgm:t>
    </dgm:pt>
    <dgm:pt modelId="{CC4903F0-76EB-45EE-A77A-B8BE161A24BD}" type="pres">
      <dgm:prSet presAssocID="{8D9D4E64-8FFE-47A8-B0FE-A27894B0FC80}" presName="Name0" presStyleCnt="0">
        <dgm:presLayoutVars>
          <dgm:dir/>
          <dgm:resizeHandles val="exact"/>
        </dgm:presLayoutVars>
      </dgm:prSet>
      <dgm:spPr/>
    </dgm:pt>
    <dgm:pt modelId="{C44FFAE2-4916-4792-864D-34FAF1ECB9F5}" type="pres">
      <dgm:prSet presAssocID="{E09C713C-DC11-4935-BF01-28548A94E3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41B21-49C5-4334-8FBE-4A901565B2C9}" type="pres">
      <dgm:prSet presAssocID="{05D84DC5-8C16-4726-BFE7-2010AFA02109}" presName="sibTrans" presStyleCnt="0"/>
      <dgm:spPr/>
    </dgm:pt>
    <dgm:pt modelId="{F7218DB6-172A-4716-A9C2-F703F1D01C9F}" type="pres">
      <dgm:prSet presAssocID="{732768FE-0297-4A87-A9C9-545E237F39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3759C-724E-48ED-862E-79192DDA3C08}" type="pres">
      <dgm:prSet presAssocID="{2566F073-9969-4499-AF91-50D6D24AA245}" presName="sibTrans" presStyleCnt="0"/>
      <dgm:spPr/>
    </dgm:pt>
    <dgm:pt modelId="{D9807254-B824-400C-B743-396C56F504D3}" type="pres">
      <dgm:prSet presAssocID="{9872963C-A59E-4A2F-BC4F-650F27868778}" presName="node" presStyleLbl="node1" presStyleIdx="2" presStyleCnt="3">
        <dgm:presLayoutVars>
          <dgm:bulletEnabled val="1"/>
        </dgm:presLayoutVars>
      </dgm:prSet>
      <dgm:spPr/>
    </dgm:pt>
  </dgm:ptLst>
  <dgm:cxnLst>
    <dgm:cxn modelId="{CB4DA665-A822-4DAF-A3E3-F5AB749FBD9E}" srcId="{9872963C-A59E-4A2F-BC4F-650F27868778}" destId="{A971B1CC-88B4-4106-A63F-8FCB3FB5671D}" srcOrd="0" destOrd="0" parTransId="{176BBB22-C9A8-4B50-8DE8-2C47F5F38B07}" sibTransId="{812E072F-7761-453C-845F-ABCB24327836}"/>
    <dgm:cxn modelId="{0BE0C5EB-879B-4459-89DF-4E52758994CD}" srcId="{732768FE-0297-4A87-A9C9-545E237F3969}" destId="{C32EB1CC-D76F-482F-A074-518703E0AC35}" srcOrd="1" destOrd="0" parTransId="{C632D9BB-67C3-413A-9D84-D82BAE6A70CA}" sibTransId="{64DA3F66-C3FC-4B83-B0E7-AC521436972F}"/>
    <dgm:cxn modelId="{29845DA4-119A-4985-91B4-7EA8436A8355}" type="presOf" srcId="{C32EB1CC-D76F-482F-A074-518703E0AC35}" destId="{F7218DB6-172A-4716-A9C2-F703F1D01C9F}" srcOrd="0" destOrd="2" presId="urn:microsoft.com/office/officeart/2005/8/layout/hList6"/>
    <dgm:cxn modelId="{6CC41D65-C2FD-4425-8BD6-CDD045AC9147}" srcId="{8D9D4E64-8FFE-47A8-B0FE-A27894B0FC80}" destId="{E09C713C-DC11-4935-BF01-28548A94E3DB}" srcOrd="0" destOrd="0" parTransId="{FF4459C8-ED2A-4638-92D4-95FFD991E699}" sibTransId="{05D84DC5-8C16-4726-BFE7-2010AFA02109}"/>
    <dgm:cxn modelId="{E0B4DEC0-9639-42E3-8D60-13C0C83D467A}" type="presOf" srcId="{A971B1CC-88B4-4106-A63F-8FCB3FB5671D}" destId="{D9807254-B824-400C-B743-396C56F504D3}" srcOrd="0" destOrd="1" presId="urn:microsoft.com/office/officeart/2005/8/layout/hList6"/>
    <dgm:cxn modelId="{BE0F1C41-BBEB-4FEA-B0D7-4B113A7F4CFB}" type="presOf" srcId="{732768FE-0297-4A87-A9C9-545E237F3969}" destId="{F7218DB6-172A-4716-A9C2-F703F1D01C9F}" srcOrd="0" destOrd="0" presId="urn:microsoft.com/office/officeart/2005/8/layout/hList6"/>
    <dgm:cxn modelId="{018A2463-BC29-42CB-B28B-D986431E759C}" type="presOf" srcId="{1E66B8CF-8C95-40D3-93A4-C5835CEE5FD9}" destId="{D9807254-B824-400C-B743-396C56F504D3}" srcOrd="0" destOrd="2" presId="urn:microsoft.com/office/officeart/2005/8/layout/hList6"/>
    <dgm:cxn modelId="{3C4F7E2A-93EF-405E-B66B-51D754BD5523}" srcId="{E09C713C-DC11-4935-BF01-28548A94E3DB}" destId="{039631B7-0AE9-45E3-88F8-8F7470F8F5D5}" srcOrd="1" destOrd="0" parTransId="{BF091B98-41D4-4EB9-8A7D-4ED20014DE50}" sibTransId="{356B11CC-9B15-4B09-9F45-16A66B89DF91}"/>
    <dgm:cxn modelId="{BF1D952E-41E6-4F1A-80F9-DDD22196B8D1}" srcId="{9872963C-A59E-4A2F-BC4F-650F27868778}" destId="{1E66B8CF-8C95-40D3-93A4-C5835CEE5FD9}" srcOrd="1" destOrd="0" parTransId="{AFCD5CCA-F8D4-453F-BF54-C9B0D325C2C6}" sibTransId="{8E09C283-2C7E-427F-B599-7FA39F945A99}"/>
    <dgm:cxn modelId="{16BEA008-8D02-4FBF-898A-D099C8CE898B}" type="presOf" srcId="{8D9D4E64-8FFE-47A8-B0FE-A27894B0FC80}" destId="{CC4903F0-76EB-45EE-A77A-B8BE161A24BD}" srcOrd="0" destOrd="0" presId="urn:microsoft.com/office/officeart/2005/8/layout/hList6"/>
    <dgm:cxn modelId="{ACCAAA9B-9B8E-408A-BF86-E16C7324CEC5}" type="presOf" srcId="{9872963C-A59E-4A2F-BC4F-650F27868778}" destId="{D9807254-B824-400C-B743-396C56F504D3}" srcOrd="0" destOrd="0" presId="urn:microsoft.com/office/officeart/2005/8/layout/hList6"/>
    <dgm:cxn modelId="{1C7F9E38-761F-4589-9225-487987ED5BF6}" type="presOf" srcId="{039631B7-0AE9-45E3-88F8-8F7470F8F5D5}" destId="{C44FFAE2-4916-4792-864D-34FAF1ECB9F5}" srcOrd="0" destOrd="2" presId="urn:microsoft.com/office/officeart/2005/8/layout/hList6"/>
    <dgm:cxn modelId="{FA3C6AEE-BC23-42CC-9BEA-93584D3A4286}" type="presOf" srcId="{EA8E350E-3A4E-441B-A612-41AB2843F6EB}" destId="{C44FFAE2-4916-4792-864D-34FAF1ECB9F5}" srcOrd="0" destOrd="1" presId="urn:microsoft.com/office/officeart/2005/8/layout/hList6"/>
    <dgm:cxn modelId="{A0813429-F50E-46CF-8BF9-7279EA7779CF}" type="presOf" srcId="{E09C713C-DC11-4935-BF01-28548A94E3DB}" destId="{C44FFAE2-4916-4792-864D-34FAF1ECB9F5}" srcOrd="0" destOrd="0" presId="urn:microsoft.com/office/officeart/2005/8/layout/hList6"/>
    <dgm:cxn modelId="{DCC527DF-F54B-4E93-918E-A21FCF26D832}" type="presOf" srcId="{1C30B332-73E8-49B3-9275-C0E7B8DA9C2A}" destId="{F7218DB6-172A-4716-A9C2-F703F1D01C9F}" srcOrd="0" destOrd="1" presId="urn:microsoft.com/office/officeart/2005/8/layout/hList6"/>
    <dgm:cxn modelId="{2F7FBB93-85D5-48A3-878D-379E1556C29B}" srcId="{8D9D4E64-8FFE-47A8-B0FE-A27894B0FC80}" destId="{9872963C-A59E-4A2F-BC4F-650F27868778}" srcOrd="2" destOrd="0" parTransId="{F9902D42-4A7F-4301-B51B-1D8765389B6F}" sibTransId="{014EADBF-5343-44E8-BC7E-DC08E0C65DE7}"/>
    <dgm:cxn modelId="{3F38C5EB-C233-49E1-8AF9-D3E0C2F6857F}" srcId="{E09C713C-DC11-4935-BF01-28548A94E3DB}" destId="{EA8E350E-3A4E-441B-A612-41AB2843F6EB}" srcOrd="0" destOrd="0" parTransId="{5D6C72A4-1842-4B1B-87F2-FCBB675AFC38}" sibTransId="{4F101F46-71F2-4410-90AA-E3AB22E3857F}"/>
    <dgm:cxn modelId="{700153E9-E6DF-4C52-85CF-11B861A01988}" srcId="{8D9D4E64-8FFE-47A8-B0FE-A27894B0FC80}" destId="{732768FE-0297-4A87-A9C9-545E237F3969}" srcOrd="1" destOrd="0" parTransId="{8B3DD40E-1C64-4D6E-82CD-C33985D7DD4C}" sibTransId="{2566F073-9969-4499-AF91-50D6D24AA245}"/>
    <dgm:cxn modelId="{D3A2B2EA-9B27-499C-A9F4-8117DC7B4EAC}" srcId="{732768FE-0297-4A87-A9C9-545E237F3969}" destId="{1C30B332-73E8-49B3-9275-C0E7B8DA9C2A}" srcOrd="0" destOrd="0" parTransId="{ED8A883A-F2DC-469D-BC56-5FA3276C1D4B}" sibTransId="{3AA1F650-72AF-44B1-B1F7-22A2FCF4B395}"/>
    <dgm:cxn modelId="{087389AD-29D7-4ED7-A624-4D243D637EF5}" type="presParOf" srcId="{CC4903F0-76EB-45EE-A77A-B8BE161A24BD}" destId="{C44FFAE2-4916-4792-864D-34FAF1ECB9F5}" srcOrd="0" destOrd="0" presId="urn:microsoft.com/office/officeart/2005/8/layout/hList6"/>
    <dgm:cxn modelId="{81E6BF4D-4BC2-4A8E-8BB8-1D6EDC4B0112}" type="presParOf" srcId="{CC4903F0-76EB-45EE-A77A-B8BE161A24BD}" destId="{2A741B21-49C5-4334-8FBE-4A901565B2C9}" srcOrd="1" destOrd="0" presId="urn:microsoft.com/office/officeart/2005/8/layout/hList6"/>
    <dgm:cxn modelId="{47DE95A1-B599-4598-A471-4E6F3C2B1FD5}" type="presParOf" srcId="{CC4903F0-76EB-45EE-A77A-B8BE161A24BD}" destId="{F7218DB6-172A-4716-A9C2-F703F1D01C9F}" srcOrd="2" destOrd="0" presId="urn:microsoft.com/office/officeart/2005/8/layout/hList6"/>
    <dgm:cxn modelId="{67911892-F856-4D09-A7D1-69B6D8FBF5F5}" type="presParOf" srcId="{CC4903F0-76EB-45EE-A77A-B8BE161A24BD}" destId="{75B3759C-724E-48ED-862E-79192DDA3C08}" srcOrd="3" destOrd="0" presId="urn:microsoft.com/office/officeart/2005/8/layout/hList6"/>
    <dgm:cxn modelId="{DB3E61CF-C87F-4B13-8984-7790D3BA7C0E}" type="presParOf" srcId="{CC4903F0-76EB-45EE-A77A-B8BE161A24BD}" destId="{D9807254-B824-400C-B743-396C56F504D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F69BD-5A24-405A-AB0F-D5A42150106B}">
      <dsp:nvSpPr>
        <dsp:cNvPr id="0" name=""/>
        <dsp:cNvSpPr/>
      </dsp:nvSpPr>
      <dsp:spPr>
        <a:xfrm>
          <a:off x="0" y="581209"/>
          <a:ext cx="5620286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6197" tIns="520700" rIns="43619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b="0" i="0" kern="1200" dirty="0" smtClean="0"/>
            <a:t>4,058,372 habitantes (Nacionales)</a:t>
          </a:r>
          <a:endParaRPr lang="es-PA" sz="2500" kern="1200" dirty="0"/>
        </a:p>
      </dsp:txBody>
      <dsp:txXfrm>
        <a:off x="0" y="581209"/>
        <a:ext cx="5620286" cy="1063125"/>
      </dsp:txXfrm>
    </dsp:sp>
    <dsp:sp modelId="{BBCCA297-ADA4-4B5B-ACED-984C4801B159}">
      <dsp:nvSpPr>
        <dsp:cNvPr id="0" name=""/>
        <dsp:cNvSpPr/>
      </dsp:nvSpPr>
      <dsp:spPr>
        <a:xfrm>
          <a:off x="281014" y="208129"/>
          <a:ext cx="3934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703" tIns="0" rIns="14870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Población</a:t>
          </a:r>
          <a:endParaRPr lang="es-ES" sz="2500" kern="1200" dirty="0"/>
        </a:p>
      </dsp:txBody>
      <dsp:txXfrm>
        <a:off x="317040" y="244155"/>
        <a:ext cx="3862148" cy="665948"/>
      </dsp:txXfrm>
    </dsp:sp>
    <dsp:sp modelId="{EEBFCA51-F66A-4D96-B33B-166FAE2C8A64}">
      <dsp:nvSpPr>
        <dsp:cNvPr id="0" name=""/>
        <dsp:cNvSpPr/>
      </dsp:nvSpPr>
      <dsp:spPr>
        <a:xfrm>
          <a:off x="0" y="2144254"/>
          <a:ext cx="5620286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6197" tIns="520700" rIns="43619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b="0" i="0" kern="1200" dirty="0" smtClean="0"/>
            <a:t>1,221,999 (75% en la capital) </a:t>
          </a:r>
          <a:endParaRPr lang="es-ES" sz="2500" kern="1200" dirty="0"/>
        </a:p>
      </dsp:txBody>
      <dsp:txXfrm>
        <a:off x="0" y="2144254"/>
        <a:ext cx="5620286" cy="1063125"/>
      </dsp:txXfrm>
    </dsp:sp>
    <dsp:sp modelId="{27DF6F6E-71A0-4FE5-8DF4-47FFE71AB3E7}">
      <dsp:nvSpPr>
        <dsp:cNvPr id="0" name=""/>
        <dsp:cNvSpPr/>
      </dsp:nvSpPr>
      <dsp:spPr>
        <a:xfrm>
          <a:off x="281014" y="1775254"/>
          <a:ext cx="3934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703" tIns="0" rIns="14870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Parque Vehicular</a:t>
          </a:r>
          <a:endParaRPr lang="es-ES" sz="2500" kern="1200" dirty="0"/>
        </a:p>
      </dsp:txBody>
      <dsp:txXfrm>
        <a:off x="317040" y="1811280"/>
        <a:ext cx="3862148" cy="665948"/>
      </dsp:txXfrm>
    </dsp:sp>
    <dsp:sp modelId="{944262B4-00BA-45CF-8EB2-8289EC1745ED}">
      <dsp:nvSpPr>
        <dsp:cNvPr id="0" name=""/>
        <dsp:cNvSpPr/>
      </dsp:nvSpPr>
      <dsp:spPr>
        <a:xfrm>
          <a:off x="0" y="3711379"/>
          <a:ext cx="5620286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6197" tIns="520700" rIns="43619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671,242 (incluye Colectivos)</a:t>
          </a:r>
          <a:endParaRPr lang="es-ES" sz="2500" kern="1200" dirty="0"/>
        </a:p>
      </dsp:txBody>
      <dsp:txXfrm>
        <a:off x="0" y="3711379"/>
        <a:ext cx="5620286" cy="1063125"/>
      </dsp:txXfrm>
    </dsp:sp>
    <dsp:sp modelId="{408E352B-844D-48C0-9AC9-01CD38F02DDA}">
      <dsp:nvSpPr>
        <dsp:cNvPr id="0" name=""/>
        <dsp:cNvSpPr/>
      </dsp:nvSpPr>
      <dsp:spPr>
        <a:xfrm>
          <a:off x="281014" y="3342379"/>
          <a:ext cx="3934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703" tIns="0" rIns="14870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Pólizas de Autos</a:t>
          </a:r>
          <a:endParaRPr lang="es-ES" sz="2500" kern="1200" dirty="0"/>
        </a:p>
      </dsp:txBody>
      <dsp:txXfrm>
        <a:off x="317040" y="3378405"/>
        <a:ext cx="386214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FFAE2-4916-4792-864D-34FAF1ECB9F5}">
      <dsp:nvSpPr>
        <dsp:cNvPr id="0" name=""/>
        <dsp:cNvSpPr/>
      </dsp:nvSpPr>
      <dsp:spPr>
        <a:xfrm rot="16200000">
          <a:off x="-682076" y="683114"/>
          <a:ext cx="4064000" cy="2697771"/>
        </a:xfrm>
        <a:prstGeom prst="flowChartManualOperati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9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Lección</a:t>
          </a:r>
          <a:endParaRPr lang="es-ES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Control del regulador sobre el condicionado del SOAT</a:t>
          </a:r>
          <a:endParaRPr lang="es-E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Mejor fiscalización del cumplimiento</a:t>
          </a:r>
          <a:endParaRPr lang="es-ES" sz="1900" kern="1200" dirty="0">
            <a:solidFill>
              <a:schemeClr val="tx1"/>
            </a:solidFill>
          </a:endParaRPr>
        </a:p>
      </dsp:txBody>
      <dsp:txXfrm rot="5400000">
        <a:off x="1039" y="812799"/>
        <a:ext cx="2697771" cy="2438400"/>
      </dsp:txXfrm>
    </dsp:sp>
    <dsp:sp modelId="{F7218DB6-172A-4716-A9C2-F703F1D01C9F}">
      <dsp:nvSpPr>
        <dsp:cNvPr id="0" name=""/>
        <dsp:cNvSpPr/>
      </dsp:nvSpPr>
      <dsp:spPr>
        <a:xfrm rot="16200000">
          <a:off x="2218028" y="683114"/>
          <a:ext cx="4064000" cy="2697771"/>
        </a:xfrm>
        <a:prstGeom prst="flowChartManualOperation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9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Logros</a:t>
          </a:r>
          <a:endParaRPr lang="es-ES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Se garantiza la cobertura del afectado</a:t>
          </a:r>
          <a:endParaRPr lang="es-E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Ha impulsado otras legislaciones como la reglamentación del UBER</a:t>
          </a:r>
          <a:endParaRPr lang="es-ES" sz="1900" kern="1200" dirty="0">
            <a:solidFill>
              <a:schemeClr val="tx1"/>
            </a:solidFill>
          </a:endParaRPr>
        </a:p>
      </dsp:txBody>
      <dsp:txXfrm rot="5400000">
        <a:off x="2901143" y="812799"/>
        <a:ext cx="2697771" cy="2438400"/>
      </dsp:txXfrm>
    </dsp:sp>
    <dsp:sp modelId="{D9807254-B824-400C-B743-396C56F504D3}">
      <dsp:nvSpPr>
        <dsp:cNvPr id="0" name=""/>
        <dsp:cNvSpPr/>
      </dsp:nvSpPr>
      <dsp:spPr>
        <a:xfrm rot="16200000">
          <a:off x="5118132" y="683114"/>
          <a:ext cx="4064000" cy="2697771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9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Por mejorar</a:t>
          </a:r>
          <a:endParaRPr lang="es-ES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Aumentar los montos de cobertura</a:t>
          </a:r>
          <a:endParaRPr lang="es-E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Introducir la responsabilidad objetiva</a:t>
          </a:r>
          <a:endParaRPr lang="es-ES" sz="1900" kern="1200" dirty="0">
            <a:solidFill>
              <a:schemeClr val="tx1"/>
            </a:solidFill>
          </a:endParaRPr>
        </a:p>
      </dsp:txBody>
      <dsp:txXfrm rot="5400000">
        <a:off x="5801247" y="812799"/>
        <a:ext cx="2697771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51CC-C372-B54C-8698-D0238C83636E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7E68-E074-E641-9198-0DC5374198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8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557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126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872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3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59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244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1043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645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632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385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21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25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901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13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536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E68-E074-E641-9198-0DC53741982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701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2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80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36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71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80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26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85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66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0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7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3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76F2-3061-574B-9696-CACA0A57B65F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4131-7954-2F45-8AE2-B502A4C30B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99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" y="1796379"/>
            <a:ext cx="9144000" cy="378594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454289" y="3028424"/>
            <a:ext cx="577153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5371" y="5850252"/>
            <a:ext cx="911862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b="1" dirty="0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Jesús Valdés</a:t>
            </a:r>
          </a:p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b="1" i="1" dirty="0" smtClean="0">
                <a:solidFill>
                  <a:schemeClr val="bg1"/>
                </a:solidFill>
                <a:latin typeface="+mj-lt"/>
                <a:ea typeface="Helvetica Light Oblique" charset="0"/>
                <a:cs typeface="Helvetica Light Oblique" charset="0"/>
                <a:sym typeface="Calibri Light"/>
              </a:rPr>
              <a:t>Jefe de Protección al Consumidor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111867" y="2074317"/>
            <a:ext cx="6456381" cy="1461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spcBef>
                <a:spcPts val="300"/>
              </a:spcBef>
              <a:defRPr sz="2400" b="1">
                <a:solidFill>
                  <a:srgbClr val="FFFFFF"/>
                </a:solidFill>
                <a:latin typeface="Rockwell Condensed" panose="02060603050405020104" pitchFamily="18" charset="0"/>
                <a:ea typeface="Calibri Light"/>
                <a:cs typeface="Calibri Light"/>
              </a:defRPr>
            </a:lvl1pPr>
          </a:lstStyle>
          <a:p>
            <a:r>
              <a:rPr lang="es-PA" sz="2800" b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SOAT</a:t>
            </a:r>
          </a:p>
          <a:p>
            <a:r>
              <a:rPr lang="es-PA" sz="2800" b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Experiencia de Panamá</a:t>
            </a:r>
          </a:p>
          <a:p>
            <a:r>
              <a:rPr lang="es-PA" sz="2800" dirty="0">
                <a:solidFill>
                  <a:schemeClr val="bg1"/>
                </a:solidFill>
              </a:rPr>
              <a:t>Implementación de Ley 68 de 2016</a:t>
            </a:r>
            <a:endParaRPr lang="es-PA" sz="2800" b="0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73" y="168974"/>
            <a:ext cx="1416768" cy="13594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31888" y="4290533"/>
            <a:ext cx="2753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000" b="1" dirty="0" smtClean="0">
                <a:solidFill>
                  <a:schemeClr val="bg1"/>
                </a:solidFill>
                <a:cs typeface="Helvetica" charset="0"/>
                <a:sym typeface="Calibri Light"/>
              </a:rPr>
              <a:t>6 de noviembre de </a:t>
            </a:r>
            <a:r>
              <a:rPr lang="es-PA" sz="2000" b="1" dirty="0">
                <a:solidFill>
                  <a:schemeClr val="bg1"/>
                </a:solidFill>
                <a:cs typeface="Helvetica" charset="0"/>
                <a:sym typeface="Calibri Light"/>
              </a:rPr>
              <a:t>2017</a:t>
            </a:r>
            <a:endParaRPr lang="es-PA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5079" t="25825" r="3542" b="27953"/>
          <a:stretch/>
        </p:blipFill>
        <p:spPr>
          <a:xfrm>
            <a:off x="7225824" y="6030410"/>
            <a:ext cx="1902319" cy="577358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-29" y="103657"/>
            <a:ext cx="9144030" cy="119174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s-PA" sz="2100" b="1" dirty="0" smtClean="0">
                <a:solidFill>
                  <a:schemeClr val="bg1"/>
                </a:solidFill>
              </a:rPr>
              <a:t>SUPERINTENDENCIA DE SEGUROS </a:t>
            </a:r>
            <a:r>
              <a:rPr lang="es-PA" sz="2100" b="1" dirty="0">
                <a:solidFill>
                  <a:schemeClr val="bg1"/>
                </a:solidFill>
              </a:rPr>
              <a:t> </a:t>
            </a:r>
            <a:r>
              <a:rPr lang="es-PA" sz="2100" b="1" dirty="0" smtClean="0">
                <a:solidFill>
                  <a:schemeClr val="bg1"/>
                </a:solidFill>
              </a:rPr>
              <a:t>Y SEGUROS </a:t>
            </a:r>
            <a:br>
              <a:rPr lang="es-PA" sz="2100" b="1" dirty="0" smtClean="0">
                <a:solidFill>
                  <a:schemeClr val="bg1"/>
                </a:solidFill>
              </a:rPr>
            </a:br>
            <a:r>
              <a:rPr lang="es-PA" sz="2100" b="1" dirty="0" smtClean="0">
                <a:solidFill>
                  <a:schemeClr val="bg1"/>
                </a:solidFill>
              </a:rPr>
              <a:t>DE PANAMA</a:t>
            </a:r>
            <a:endParaRPr lang="es-PA" sz="2600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584" y="275534"/>
            <a:ext cx="1373053" cy="10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86186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Beneficios de Ley 68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413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3776133" y="1448166"/>
            <a:ext cx="5239077" cy="45885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1100">
                <a:solidFill>
                  <a:schemeClr val="tx2"/>
                </a:solidFill>
                <a:latin typeface="Century Gothic" panose="020B050202020202020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s-PA" sz="800" dirty="0"/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SSRP reglamenta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el SOAT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y elabora 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modelo de póliza con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condicionado mínimo</a:t>
            </a:r>
            <a:endParaRPr lang="es-PA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Es una póliza de RC</a:t>
            </a: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Cubre lesiones corporales, muerte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, incapacidad parcial o permanente y daños a la propiedad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ajena</a:t>
            </a:r>
            <a:endParaRPr lang="es-PA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Plazo máximo de 15 días para 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indemnización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una vez presentada 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la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documentación</a:t>
            </a: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Póliza a cancelar en un solo pago</a:t>
            </a:r>
            <a:endParaRPr lang="es-PA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2" y="2467032"/>
            <a:ext cx="2879244" cy="2637065"/>
          </a:xfrm>
          <a:prstGeom prst="rect">
            <a:avLst/>
          </a:prstGeom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1600" dirty="0"/>
              <a:t>    </a:t>
            </a:r>
            <a:r>
              <a:rPr lang="es-PA" sz="2000" dirty="0" smtClean="0"/>
              <a:t>LEY 68 de 13 de diciembre de 2016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42597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86186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Información General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413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261890"/>
              </p:ext>
            </p:extLst>
          </p:nvPr>
        </p:nvGraphicFramePr>
        <p:xfrm>
          <a:off x="3134247" y="1595966"/>
          <a:ext cx="5620286" cy="498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04067"/>
            <a:ext cx="3001939" cy="17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293835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</a:rPr>
              <a:t>Estadísticas de </a:t>
            </a:r>
            <a:r>
              <a:rPr lang="es-ES" sz="3600" b="1" dirty="0" smtClean="0">
                <a:solidFill>
                  <a:schemeClr val="bg1"/>
                </a:solidFill>
              </a:rPr>
              <a:t>Accidentes </a:t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de Tránsito en Panamá</a:t>
            </a:r>
            <a:endParaRPr lang="es-PA" sz="36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345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1564"/>
              </p:ext>
            </p:extLst>
          </p:nvPr>
        </p:nvGraphicFramePr>
        <p:xfrm>
          <a:off x="202802" y="1500194"/>
          <a:ext cx="5673065" cy="410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2223"/>
              </p:ext>
            </p:extLst>
          </p:nvPr>
        </p:nvGraphicFramePr>
        <p:xfrm>
          <a:off x="6032500" y="4570565"/>
          <a:ext cx="2921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052"/>
                <a:gridCol w="447189"/>
                <a:gridCol w="659683"/>
                <a:gridCol w="4820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 err="1">
                          <a:effectLst/>
                        </a:rPr>
                        <a:t>Cant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Monto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>
                          <a:effectLst/>
                        </a:rPr>
                        <a:t>Responsabilidad Civil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>
                          <a:effectLst/>
                        </a:rPr>
                        <a:t>Lesiones Corporales 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u="none" strike="noStrike">
                          <a:effectLst/>
                        </a:rPr>
                        <a:t>3%</a:t>
                      </a:r>
                      <a:endParaRPr lang="es-P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>
                          <a:effectLst/>
                        </a:rPr>
                        <a:t>Muerte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u="none" strike="noStrike">
                          <a:effectLst/>
                        </a:rPr>
                        <a:t>2%</a:t>
                      </a:r>
                      <a:endParaRPr lang="es-P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>
                          <a:effectLst/>
                        </a:rPr>
                        <a:t>Daños a la propiedad 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u="none" strike="noStrike" dirty="0">
                          <a:effectLst/>
                        </a:rPr>
                        <a:t>95%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032501" y="3930358"/>
            <a:ext cx="292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1400" b="1" dirty="0"/>
              <a:t>SINIESTOS </a:t>
            </a:r>
            <a:r>
              <a:rPr lang="es-PA" sz="1400" b="1" dirty="0" smtClean="0"/>
              <a:t>2017</a:t>
            </a:r>
          </a:p>
          <a:p>
            <a:pPr algn="ctr"/>
            <a:r>
              <a:rPr lang="es-PA" sz="1400" b="1" dirty="0" smtClean="0"/>
              <a:t>Seguro Obligatorio</a:t>
            </a:r>
            <a:endParaRPr lang="es-PA" sz="1400" b="1" dirty="0"/>
          </a:p>
        </p:txBody>
      </p:sp>
    </p:spTree>
    <p:extLst>
      <p:ext uri="{BB962C8B-B14F-4D97-AF65-F5344CB8AC3E}">
        <p14:creationId xmlns:p14="http://schemas.microsoft.com/office/powerpoint/2010/main" val="32333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ctrTitle"/>
          </p:nvPr>
        </p:nvSpPr>
        <p:spPr>
          <a:xfrm>
            <a:off x="3726427" y="132969"/>
            <a:ext cx="5387902" cy="781432"/>
          </a:xfrm>
        </p:spPr>
        <p:txBody>
          <a:bodyPr>
            <a:noAutofit/>
          </a:bodyPr>
          <a:lstStyle/>
          <a:p>
            <a:pPr algn="r">
              <a:lnSpc>
                <a:spcPts val="3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Base de Datos y App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37" name="Picture 3" descr="Bolet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4" y="1900939"/>
            <a:ext cx="1901217" cy="1068874"/>
          </a:xfrm>
          <a:prstGeom prst="rect">
            <a:avLst/>
          </a:prstGeom>
        </p:spPr>
      </p:pic>
      <p:sp>
        <p:nvSpPr>
          <p:cNvPr id="38" name="Right Arrow 6"/>
          <p:cNvSpPr/>
          <p:nvPr/>
        </p:nvSpPr>
        <p:spPr>
          <a:xfrm>
            <a:off x="3908603" y="2969812"/>
            <a:ext cx="1743731" cy="404531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9" name="TextBox 7"/>
          <p:cNvSpPr txBox="1"/>
          <p:nvPr/>
        </p:nvSpPr>
        <p:spPr>
          <a:xfrm>
            <a:off x="3864465" y="2635317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/>
              <a:t>Número de Placa</a:t>
            </a:r>
            <a:endParaRPr lang="es-PA" dirty="0"/>
          </a:p>
        </p:txBody>
      </p:sp>
      <p:sp>
        <p:nvSpPr>
          <p:cNvPr id="40" name="Right Arrow 8"/>
          <p:cNvSpPr/>
          <p:nvPr/>
        </p:nvSpPr>
        <p:spPr>
          <a:xfrm rot="10800000">
            <a:off x="3870811" y="3999931"/>
            <a:ext cx="1743731" cy="404531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1" name="TextBox 9"/>
          <p:cNvSpPr txBox="1"/>
          <p:nvPr/>
        </p:nvSpPr>
        <p:spPr>
          <a:xfrm>
            <a:off x="3864465" y="4415725"/>
            <a:ext cx="18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/>
              <a:t>Status de la Póliza</a:t>
            </a:r>
            <a:endParaRPr lang="es-PA" dirty="0"/>
          </a:p>
        </p:txBody>
      </p:sp>
      <p:sp>
        <p:nvSpPr>
          <p:cNvPr id="42" name="TextBox 10"/>
          <p:cNvSpPr txBox="1"/>
          <p:nvPr/>
        </p:nvSpPr>
        <p:spPr>
          <a:xfrm>
            <a:off x="4096613" y="4908848"/>
            <a:ext cx="136795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rgbClr val="FFFFFF"/>
                </a:solidFill>
              </a:rPr>
              <a:t>Vigente</a:t>
            </a:r>
            <a:endParaRPr lang="es-PA" sz="2800" dirty="0">
              <a:solidFill>
                <a:srgbClr val="FFFFFF"/>
              </a:solidFill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4096613" y="5591251"/>
            <a:ext cx="136795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</a:rPr>
              <a:t>Vencido</a:t>
            </a:r>
            <a:endParaRPr lang="es-PA" sz="2800" dirty="0">
              <a:solidFill>
                <a:schemeClr val="bg1"/>
              </a:solidFill>
            </a:endParaRPr>
          </a:p>
        </p:txBody>
      </p:sp>
      <p:pic>
        <p:nvPicPr>
          <p:cNvPr id="44" name="Picture 12" descr="Placa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2"/>
          <a:stretch/>
        </p:blipFill>
        <p:spPr>
          <a:xfrm>
            <a:off x="1291333" y="5221555"/>
            <a:ext cx="1614555" cy="716174"/>
          </a:xfrm>
          <a:prstGeom prst="rect">
            <a:avLst/>
          </a:prstGeom>
        </p:spPr>
      </p:pic>
      <p:sp>
        <p:nvSpPr>
          <p:cNvPr id="45" name="TextBox 13"/>
          <p:cNvSpPr txBox="1"/>
          <p:nvPr/>
        </p:nvSpPr>
        <p:spPr>
          <a:xfrm>
            <a:off x="1248520" y="4845504"/>
            <a:ext cx="1761660" cy="3383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lnSpc>
                <a:spcPct val="80000"/>
              </a:lnSpc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es-PA" dirty="0"/>
              <a:t>Municipios</a:t>
            </a:r>
          </a:p>
        </p:txBody>
      </p:sp>
      <p:pic>
        <p:nvPicPr>
          <p:cNvPr id="46" name="Picture 14" descr="Taller revisad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0" y="3354932"/>
            <a:ext cx="2087751" cy="1386582"/>
          </a:xfrm>
          <a:prstGeom prst="rect">
            <a:avLst/>
          </a:prstGeom>
        </p:spPr>
      </p:pic>
      <p:sp>
        <p:nvSpPr>
          <p:cNvPr id="47" name="TextBox 15"/>
          <p:cNvSpPr txBox="1"/>
          <p:nvPr/>
        </p:nvSpPr>
        <p:spPr>
          <a:xfrm>
            <a:off x="1247217" y="3264986"/>
            <a:ext cx="1658671" cy="5784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lnSpc>
                <a:spcPct val="80000"/>
              </a:lnSpc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es-PA" dirty="0"/>
              <a:t>Talleres de Revisado</a:t>
            </a:r>
          </a:p>
        </p:txBody>
      </p:sp>
      <p:sp>
        <p:nvSpPr>
          <p:cNvPr id="48" name="Magnetic Disk 2"/>
          <p:cNvSpPr/>
          <p:nvPr/>
        </p:nvSpPr>
        <p:spPr>
          <a:xfrm>
            <a:off x="6453878" y="2695251"/>
            <a:ext cx="1155707" cy="1720474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9" name="TextBox 50"/>
          <p:cNvSpPr txBox="1"/>
          <p:nvPr/>
        </p:nvSpPr>
        <p:spPr>
          <a:xfrm>
            <a:off x="6481187" y="3586891"/>
            <a:ext cx="112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es-PA" dirty="0" smtClean="0"/>
              <a:t>SOBAT</a:t>
            </a:r>
            <a:endParaRPr lang="es-PA" dirty="0"/>
          </a:p>
        </p:txBody>
      </p:sp>
      <p:pic>
        <p:nvPicPr>
          <p:cNvPr id="50" name="Imagen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69" y="2643130"/>
            <a:ext cx="946850" cy="833839"/>
          </a:xfrm>
          <a:prstGeom prst="rect">
            <a:avLst/>
          </a:prstGeom>
        </p:spPr>
      </p:pic>
      <p:sp>
        <p:nvSpPr>
          <p:cNvPr id="51" name="TextBox 13"/>
          <p:cNvSpPr txBox="1"/>
          <p:nvPr/>
        </p:nvSpPr>
        <p:spPr>
          <a:xfrm>
            <a:off x="1055627" y="1562121"/>
            <a:ext cx="2061724" cy="3383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s-PA" sz="1950" dirty="0" smtClean="0">
                <a:solidFill>
                  <a:schemeClr val="bg1"/>
                </a:solidFill>
              </a:rPr>
              <a:t>Policía de Tránsito</a:t>
            </a:r>
            <a:endParaRPr lang="es-PA" sz="1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32968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4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Lecciones aprendidas</a:t>
            </a:r>
            <a:endParaRPr lang="es-PA" sz="4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811962" y="1282518"/>
            <a:ext cx="5212030" cy="5497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800">
                <a:solidFill>
                  <a:schemeClr val="tx2"/>
                </a:solidFill>
                <a:latin typeface="Century Gothic" panose="020B0502020202020204"/>
              </a:defRPr>
            </a:lvl1pPr>
            <a:lvl2pPr marL="285750" lvl="1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s-PA" sz="2000" dirty="0"/>
          </a:p>
          <a:p>
            <a:endParaRPr lang="es-PA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345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1600" dirty="0"/>
              <a:t>    </a:t>
            </a:r>
            <a:r>
              <a:rPr lang="es-PA" sz="2000" dirty="0" smtClean="0"/>
              <a:t>SEGURO OBLIGATORIO DE AUTOS</a:t>
            </a:r>
            <a:endParaRPr lang="es-PA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4040690"/>
              </p:ext>
            </p:extLst>
          </p:nvPr>
        </p:nvGraphicFramePr>
        <p:xfrm>
          <a:off x="244699" y="2535654"/>
          <a:ext cx="8500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77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32968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4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Conclusiones</a:t>
            </a:r>
            <a:endParaRPr lang="es-PA" sz="4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811962" y="1282518"/>
            <a:ext cx="5212030" cy="5497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800">
                <a:solidFill>
                  <a:schemeClr val="tx2"/>
                </a:solidFill>
                <a:latin typeface="Century Gothic" panose="020B0502020202020204"/>
              </a:defRPr>
            </a:lvl1pPr>
            <a:lvl2pPr marL="285750" lvl="1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s-PA" sz="2000" dirty="0"/>
          </a:p>
          <a:p>
            <a:r>
              <a:rPr lang="es-PA" sz="2100" dirty="0"/>
              <a:t>Avances a nivel de país en materia de legislación y seguridad</a:t>
            </a:r>
          </a:p>
          <a:p>
            <a:r>
              <a:rPr lang="es-PA" sz="2100" dirty="0"/>
              <a:t>Efectividad en la implementación</a:t>
            </a:r>
          </a:p>
          <a:p>
            <a:r>
              <a:rPr lang="es-PA" sz="2100" dirty="0" smtClean="0"/>
              <a:t>Oportunidad de Crecimiento </a:t>
            </a:r>
            <a:r>
              <a:rPr lang="es-PA" sz="2100" dirty="0"/>
              <a:t>en Pólizas </a:t>
            </a:r>
          </a:p>
          <a:p>
            <a:r>
              <a:rPr lang="es-PA" sz="2100" dirty="0"/>
              <a:t>Aseguradoras contarán con Información actualizada</a:t>
            </a:r>
          </a:p>
          <a:p>
            <a:r>
              <a:rPr lang="es-PA" sz="2100" dirty="0" smtClean="0"/>
              <a:t>Bases para Declaración </a:t>
            </a:r>
            <a:r>
              <a:rPr lang="es-PA" sz="2100" dirty="0"/>
              <a:t>de Accidentes en Línea</a:t>
            </a:r>
          </a:p>
          <a:p>
            <a:r>
              <a:rPr lang="es-PA" sz="2100" dirty="0"/>
              <a:t>Mejora </a:t>
            </a:r>
            <a:r>
              <a:rPr lang="es-PA" sz="2100" dirty="0" smtClean="0"/>
              <a:t>el </a:t>
            </a:r>
            <a:r>
              <a:rPr lang="es-PA" sz="2100" dirty="0"/>
              <a:t>flujo </a:t>
            </a:r>
            <a:r>
              <a:rPr lang="es-PA" sz="2100" dirty="0" smtClean="0"/>
              <a:t>vehicular, </a:t>
            </a:r>
            <a:r>
              <a:rPr lang="es-PA" sz="2100" dirty="0"/>
              <a:t>a</a:t>
            </a:r>
            <a:r>
              <a:rPr lang="es-PA" sz="2100" dirty="0" smtClean="0"/>
              <a:t>horro </a:t>
            </a:r>
            <a:r>
              <a:rPr lang="es-PA" sz="2100" dirty="0"/>
              <a:t>en tiempo, pérdidas monetarias, evitar fraudes</a:t>
            </a:r>
          </a:p>
          <a:p>
            <a:endParaRPr lang="es-P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7345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4" y="2581937"/>
            <a:ext cx="2714708" cy="3073796"/>
          </a:xfrm>
          <a:prstGeom prst="rect">
            <a:avLst/>
          </a:prstGeom>
        </p:spPr>
      </p:pic>
      <p:sp>
        <p:nvSpPr>
          <p:cNvPr id="12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1600" dirty="0"/>
              <a:t>    </a:t>
            </a:r>
            <a:r>
              <a:rPr lang="es-PA" sz="2000" dirty="0" smtClean="0"/>
              <a:t>SEGURO OBLIGATORIO DE AUTOS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2082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" y="895092"/>
            <a:ext cx="9142742" cy="5944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7" y="59910"/>
            <a:ext cx="1109153" cy="1064298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478867" y="433491"/>
            <a:ext cx="3230066" cy="6104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dirty="0" smtClean="0">
                <a:solidFill>
                  <a:schemeClr val="bg1"/>
                </a:solidFill>
              </a:rPr>
              <a:t>Preguntas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964" y="-6497"/>
            <a:ext cx="1314972" cy="12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" y="1380067"/>
            <a:ext cx="9144000" cy="434455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8393" y="6236222"/>
            <a:ext cx="911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b="1" dirty="0" err="1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Superseguros</a:t>
            </a:r>
            <a:r>
              <a:rPr lang="es-PA" b="1" dirty="0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 Panamá                     </a:t>
            </a:r>
            <a:r>
              <a:rPr lang="es-PA" b="1" dirty="0" err="1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Supersegurospan</a:t>
            </a:r>
            <a:r>
              <a:rPr lang="es-PA" b="1" dirty="0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                    </a:t>
            </a:r>
            <a:r>
              <a:rPr lang="es-PA" b="1" u="sng" dirty="0" smtClean="0">
                <a:solidFill>
                  <a:schemeClr val="bg1"/>
                </a:solidFill>
                <a:latin typeface="+mj-lt"/>
                <a:ea typeface="Helvetica Light" charset="0"/>
                <a:cs typeface="Helvetica Light" charset="0"/>
                <a:sym typeface="Calibri Light"/>
              </a:rPr>
              <a:t>www.superseguros.gob.pa</a:t>
            </a:r>
            <a:endParaRPr lang="es-PA" i="1" u="sng" dirty="0" smtClean="0">
              <a:solidFill>
                <a:schemeClr val="bg1"/>
              </a:solidFill>
              <a:latin typeface="+mj-lt"/>
              <a:ea typeface="Helvetica Light Oblique" charset="0"/>
              <a:cs typeface="Helvetica Light Oblique" charset="0"/>
              <a:sym typeface="Calibri Ligh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" y="83316"/>
            <a:ext cx="1321269" cy="12678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88904" y="4563072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Muchas Gracias!</a:t>
            </a:r>
            <a:endParaRPr lang="es-PA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47" y="6228736"/>
            <a:ext cx="376818" cy="37681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952" y="6231172"/>
            <a:ext cx="380885" cy="38088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842278" y="3914402"/>
            <a:ext cx="4423805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sz="2000" b="1" dirty="0" smtClean="0">
                <a:solidFill>
                  <a:schemeClr val="bg1"/>
                </a:solidFill>
                <a:latin typeface="Aharoni" panose="02010803020104030203" pitchFamily="2" charset="-79"/>
                <a:ea typeface="Helvetica Light" charset="0"/>
                <a:cs typeface="Aharoni" panose="02010803020104030203" pitchFamily="2" charset="-79"/>
                <a:sym typeface="Calibri Light"/>
              </a:rPr>
              <a:t>Jesus Valdés</a:t>
            </a:r>
          </a:p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sz="2000" b="1" dirty="0" smtClean="0">
                <a:solidFill>
                  <a:schemeClr val="bg1"/>
                </a:solidFill>
                <a:latin typeface="Aharoni" panose="02010803020104030203" pitchFamily="2" charset="-79"/>
                <a:ea typeface="Helvetica Light" charset="0"/>
                <a:cs typeface="Aharoni" panose="02010803020104030203" pitchFamily="2" charset="-79"/>
                <a:sym typeface="Calibri Light"/>
              </a:rPr>
              <a:t>Jefe de Protección al Consumidor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2" y="6278288"/>
            <a:ext cx="402371" cy="327266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111867" y="1740416"/>
            <a:ext cx="6456381" cy="1461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spcBef>
                <a:spcPts val="300"/>
              </a:spcBef>
              <a:defRPr sz="2400" b="1">
                <a:solidFill>
                  <a:srgbClr val="FFFFFF"/>
                </a:solidFill>
                <a:latin typeface="Rockwell Condensed" panose="02060603050405020104" pitchFamily="18" charset="0"/>
                <a:ea typeface="Calibri Light"/>
                <a:cs typeface="Calibri Light"/>
              </a:defRPr>
            </a:lvl1pPr>
          </a:lstStyle>
          <a:p>
            <a:r>
              <a:rPr lang="es-PA" sz="28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SOAT</a:t>
            </a:r>
          </a:p>
          <a:p>
            <a:r>
              <a:rPr lang="es-PA" sz="28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Experiencia de Panamá</a:t>
            </a:r>
          </a:p>
          <a:p>
            <a:r>
              <a:rPr lang="es-PA" sz="2800" dirty="0">
                <a:solidFill>
                  <a:schemeClr val="bg1"/>
                </a:solidFill>
              </a:rPr>
              <a:t>Implementación de Ley 68 de 2016</a:t>
            </a:r>
            <a:endParaRPr lang="es-PA" sz="28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Rectángulo 2"/>
          <p:cNvSpPr/>
          <p:nvPr/>
        </p:nvSpPr>
        <p:spPr>
          <a:xfrm>
            <a:off x="6070744" y="5281393"/>
            <a:ext cx="2753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000" b="1" dirty="0" smtClean="0">
                <a:solidFill>
                  <a:schemeClr val="bg1"/>
                </a:solidFill>
                <a:cs typeface="Helvetica" charset="0"/>
                <a:sym typeface="Calibri Light"/>
              </a:rPr>
              <a:t>6 de noviembre de </a:t>
            </a:r>
            <a:r>
              <a:rPr lang="es-PA" sz="2000" b="1" dirty="0">
                <a:solidFill>
                  <a:schemeClr val="bg1"/>
                </a:solidFill>
                <a:cs typeface="Helvetica" charset="0"/>
                <a:sym typeface="Calibri Light"/>
              </a:rPr>
              <a:t>2017</a:t>
            </a:r>
            <a:endParaRPr lang="es-PA" sz="2000" b="1" dirty="0"/>
          </a:p>
        </p:txBody>
      </p:sp>
      <p:grpSp>
        <p:nvGrpSpPr>
          <p:cNvPr id="22" name="Grupo 13"/>
          <p:cNvGrpSpPr/>
          <p:nvPr/>
        </p:nvGrpSpPr>
        <p:grpSpPr>
          <a:xfrm>
            <a:off x="7776636" y="228968"/>
            <a:ext cx="1047939" cy="820543"/>
            <a:chOff x="7588858" y="400641"/>
            <a:chExt cx="1391632" cy="1012723"/>
          </a:xfrm>
        </p:grpSpPr>
        <p:sp>
          <p:nvSpPr>
            <p:cNvPr id="23" name="Rectángulo 10"/>
            <p:cNvSpPr/>
            <p:nvPr/>
          </p:nvSpPr>
          <p:spPr>
            <a:xfrm>
              <a:off x="7588858" y="400641"/>
              <a:ext cx="1391632" cy="10127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pic>
          <p:nvPicPr>
            <p:cNvPr id="24" name="Imagen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757" y="564709"/>
              <a:ext cx="1281834" cy="74938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3003442" y="5766301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es-PA" b="1" dirty="0" smtClean="0">
                <a:solidFill>
                  <a:schemeClr val="bg1"/>
                </a:solidFill>
                <a:latin typeface="Aharoni" panose="02010803020104030203" pitchFamily="2" charset="-79"/>
                <a:ea typeface="Helvetica Light" charset="0"/>
                <a:cs typeface="Aharoni" panose="02010803020104030203" pitchFamily="2" charset="-79"/>
                <a:sym typeface="Calibri Light"/>
              </a:rPr>
              <a:t>J.Valdes@superseguros.gob.pa</a:t>
            </a:r>
            <a:endParaRPr lang="es-PA" b="1" dirty="0">
              <a:solidFill>
                <a:schemeClr val="bg1"/>
              </a:solidFill>
              <a:latin typeface="Aharoni" panose="02010803020104030203" pitchFamily="2" charset="-79"/>
              <a:ea typeface="Helvetica Light" charset="0"/>
              <a:cs typeface="Aharoni" panose="02010803020104030203" pitchFamily="2" charset="-79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27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32968"/>
            <a:ext cx="7563435" cy="105236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Seguro Obligatorio de </a:t>
            </a:r>
            <a:b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</a:b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Accidentes de Tránsito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1 Marcador de contenido"/>
          <p:cNvSpPr txBox="1">
            <a:spLocks/>
          </p:cNvSpPr>
          <p:nvPr/>
        </p:nvSpPr>
        <p:spPr>
          <a:xfrm>
            <a:off x="3579106" y="1402462"/>
            <a:ext cx="5361694" cy="5284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90000"/>
            </a:pPr>
            <a:endParaRPr lang="es-PA" sz="3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176213"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90000"/>
            </a:pPr>
            <a:r>
              <a:rPr lang="es-PA" sz="3000" b="1" dirty="0" smtClean="0">
                <a:solidFill>
                  <a:schemeClr val="tx2"/>
                </a:solidFill>
              </a:rPr>
              <a:t>Función Social del Seguro</a:t>
            </a:r>
          </a:p>
          <a:p>
            <a:pPr marL="461963" indent="-285750" algn="l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s-ES" sz="1800" dirty="0">
                <a:ln w="3175" cmpd="sng">
                  <a:noFill/>
                </a:ln>
                <a:solidFill>
                  <a:schemeClr val="tx2"/>
                </a:solidFill>
                <a:latin typeface="Century Gothic" panose="020B0502020202020204"/>
                <a:ea typeface="+mj-ea"/>
                <a:cs typeface="+mj-cs"/>
              </a:rPr>
              <a:t>El creciente aumento en las cifras de accidentes de tránsito y las constante quejas, como reclamos por parte de terceros afectados, han creado la necesidad de contar con mecanismos protectores en caso de riesgo para estos afectados.</a:t>
            </a:r>
            <a:br>
              <a:rPr lang="es-ES" sz="1800" dirty="0">
                <a:ln w="3175" cmpd="sng">
                  <a:noFill/>
                </a:ln>
                <a:solidFill>
                  <a:schemeClr val="tx2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es-ES" sz="1800" dirty="0">
                <a:ln w="3175" cmpd="sng">
                  <a:noFill/>
                </a:ln>
                <a:solidFill>
                  <a:schemeClr val="tx2"/>
                </a:solidFill>
                <a:latin typeface="Century Gothic" panose="020B0502020202020204"/>
                <a:ea typeface="+mj-ea"/>
                <a:cs typeface="+mj-cs"/>
              </a:rPr>
              <a:t/>
            </a:r>
            <a:br>
              <a:rPr lang="es-ES" sz="1800" dirty="0">
                <a:ln w="3175" cmpd="sng">
                  <a:noFill/>
                </a:ln>
                <a:solidFill>
                  <a:schemeClr val="tx2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es-ES" sz="1800" dirty="0">
                <a:ln w="3175" cmpd="sng">
                  <a:noFill/>
                </a:ln>
                <a:solidFill>
                  <a:schemeClr val="tx2"/>
                </a:solidFill>
                <a:latin typeface="Century Gothic" panose="020B0502020202020204"/>
                <a:ea typeface="+mj-ea"/>
                <a:cs typeface="+mj-cs"/>
              </a:rPr>
              <a:t>Uno de estos mecanismos es precisamente la reparación del daño por la vía de la responsabilidad civil. Entendiéndose por esta, si a consecuencia de un hecho ajeno a la voluntad del afectado se produce un perjuicio en su patrimonio o integridad física, el responsable tiene la obligación de resarcir el daño causado.</a:t>
            </a:r>
            <a:endParaRPr lang="es-PA" b="1" dirty="0" smtClean="0">
              <a:solidFill>
                <a:schemeClr val="tx2"/>
              </a:solidFill>
            </a:endParaRPr>
          </a:p>
        </p:txBody>
      </p:sp>
      <p:pic>
        <p:nvPicPr>
          <p:cNvPr id="3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2" y="2754899"/>
            <a:ext cx="2879244" cy="2637065"/>
          </a:xfrm>
          <a:prstGeom prst="rect">
            <a:avLst/>
          </a:prstGeom>
        </p:spPr>
      </p:pic>
      <p:sp>
        <p:nvSpPr>
          <p:cNvPr id="38" name="Shape 219"/>
          <p:cNvSpPr txBox="1">
            <a:spLocks/>
          </p:cNvSpPr>
          <p:nvPr/>
        </p:nvSpPr>
        <p:spPr>
          <a:xfrm>
            <a:off x="-1" y="1578429"/>
            <a:ext cx="3433413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defTabSz="543305" hangingPunct="1">
              <a:lnSpc>
                <a:spcPts val="100"/>
              </a:lnSpc>
              <a:spcBef>
                <a:spcPts val="2100"/>
              </a:spcBef>
              <a:defRPr sz="4836">
                <a:solidFill>
                  <a:srgbClr val="941100"/>
                </a:solidFill>
              </a:defRPr>
            </a:pPr>
            <a:r>
              <a:rPr lang="es-ES_tradnl" sz="1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</a:t>
            </a:r>
          </a:p>
          <a:p>
            <a:pPr algn="ctr" defTabSz="543305" hangingPunct="1">
              <a:lnSpc>
                <a:spcPts val="1300"/>
              </a:lnSpc>
              <a:spcBef>
                <a:spcPts val="2100"/>
              </a:spcBef>
              <a:defRPr sz="4836">
                <a:solidFill>
                  <a:srgbClr val="941100"/>
                </a:solidFill>
              </a:defRPr>
            </a:pPr>
            <a:r>
              <a:rPr lang="es-ES_tradnl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LEY 68 DE </a:t>
            </a:r>
          </a:p>
          <a:p>
            <a:pPr algn="ctr" defTabSz="543305" hangingPunct="1">
              <a:lnSpc>
                <a:spcPts val="1300"/>
              </a:lnSpc>
              <a:spcBef>
                <a:spcPts val="2100"/>
              </a:spcBef>
              <a:defRPr sz="4836">
                <a:solidFill>
                  <a:srgbClr val="941100"/>
                </a:solidFill>
              </a:defRPr>
            </a:pPr>
            <a:r>
              <a:rPr lang="es-ES_tradnl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13 DE DICIEMBRE DE 2016</a:t>
            </a:r>
            <a:endParaRPr lang="es-ES_tradnl" sz="2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32968"/>
            <a:ext cx="7563435" cy="76449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Comparativo Países de la Región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834257"/>
              </p:ext>
            </p:extLst>
          </p:nvPr>
        </p:nvGraphicFramePr>
        <p:xfrm>
          <a:off x="1245972" y="1515532"/>
          <a:ext cx="6946283" cy="5086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449"/>
                <a:gridCol w="3051968"/>
                <a:gridCol w="2827866"/>
              </a:tblGrid>
              <a:tr h="67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PAIS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COBERTURA MÍNIMA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PLAZO DE PAGO 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536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Solo coberturas de lesiones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corporales. Mínimo $12,000.00 por muerte y $10,000 por gastos médicos.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Los gastos por lesión corporal serán pagados de inmediato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por el asegurador.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536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BOLIVIA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Con un límite mínimo de $3,000 por persona, no existe límite de personas cubiertas.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Gastos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por lesiones corporales serán pagados inmediatamente en base a una tabla de gastos uniformes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335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CHILE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No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tiene cobertura para daños materiales.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Límite mínimo de $14,000 por lesiones, muerte e incapacidad.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Responsabilidad objetiva,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se realiza el pago con la comprobación del accidente o siniestro.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32968"/>
            <a:ext cx="7563435" cy="76449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Comparativo Países de la Región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048835"/>
              </p:ext>
            </p:extLst>
          </p:nvPr>
        </p:nvGraphicFramePr>
        <p:xfrm>
          <a:off x="458235" y="1875545"/>
          <a:ext cx="7483499" cy="2847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232"/>
                <a:gridCol w="2997200"/>
                <a:gridCol w="3285067"/>
              </a:tblGrid>
              <a:tr h="564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PAIS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COBERTURA MÍNIMA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PLAZO DE PAGO 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64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COLOMBIA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Solo cubre lesiones personales.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Los daños a la propiedad ajena son opcionales. $19,000 por evento 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Responsabilidad objetiva,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se realiza el pago con la comprobación del accidente o siniestro.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64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Solo cubre lesiones personales.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Los daños a la propiedad ajena son opcionales. $5,500 por muerte e invalidez, 6,900 gastos médicos</a:t>
                      </a: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Responsabilidad objetiva,</a:t>
                      </a:r>
                      <a:r>
                        <a:rPr lang="es-ES" sz="1400" baseline="0" dirty="0" smtClean="0">
                          <a:effectLst/>
                          <a:latin typeface="Arial Rounded MT Bold" panose="020F0704030504030204" pitchFamily="34" charset="0"/>
                        </a:rPr>
                        <a:t> se realiza el pago con la comprobación del accidente o siniestro.</a:t>
                      </a:r>
                      <a:r>
                        <a:rPr lang="es-ES" sz="1400" dirty="0" smtClean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413665" y="267021"/>
            <a:ext cx="7563435" cy="71120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Antecedentes SOAT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1 Marcador de contenido"/>
          <p:cNvSpPr txBox="1">
            <a:spLocks/>
          </p:cNvSpPr>
          <p:nvPr/>
        </p:nvSpPr>
        <p:spPr>
          <a:xfrm>
            <a:off x="4191000" y="1944329"/>
            <a:ext cx="4749800" cy="42532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endParaRPr lang="es-PA" sz="1100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</a:pPr>
            <a:r>
              <a:rPr lang="es-PA" b="1" dirty="0" smtClean="0">
                <a:solidFill>
                  <a:schemeClr val="tx2"/>
                </a:solidFill>
                <a:latin typeface="Century Gothic" panose="020B0502020202020204"/>
              </a:rPr>
              <a:t>CRONOLOGIA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</a:pPr>
            <a:endParaRPr lang="es-PA" sz="1000" b="1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Decreto N° 160 de 1993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Demanda de Inconstitucionalidad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Tragedia 23 de octubre 2006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Decreto N° 640 de 2006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No cumplió objetivo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Ley N° 68 de 2016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endParaRPr lang="es-PA" sz="2000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endParaRPr lang="es-PA" sz="2000" dirty="0">
              <a:solidFill>
                <a:schemeClr val="tx2"/>
              </a:solidFill>
              <a:latin typeface="Century Gothic" panose="020B050202020202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2" y="1529002"/>
            <a:ext cx="3362721" cy="18915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267" y="4148549"/>
            <a:ext cx="1989665" cy="22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413665" y="267021"/>
            <a:ext cx="7563435" cy="71120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Antecedentes SOAT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1 Marcador de contenido"/>
          <p:cNvSpPr txBox="1">
            <a:spLocks/>
          </p:cNvSpPr>
          <p:nvPr/>
        </p:nvSpPr>
        <p:spPr>
          <a:xfrm>
            <a:off x="3579106" y="1402462"/>
            <a:ext cx="5361694" cy="5218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endParaRPr lang="es-PA" sz="1100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Primeros esfuerzos de reglamentación introduce Decreto Ejecutivo N° 160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Aseguradora del responsable está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obligada a indemnizar los daños y perjuicios ocasionados </a:t>
            </a:r>
            <a:endParaRPr lang="es-PA" sz="2000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Decreto fue </a:t>
            </a: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atacado </a:t>
            </a:r>
            <a:r>
              <a:rPr lang="es-ES" sz="2000" dirty="0">
                <a:solidFill>
                  <a:schemeClr val="tx2"/>
                </a:solidFill>
                <a:latin typeface="Century Gothic" panose="020B0502020202020204"/>
              </a:rPr>
              <a:t>de </a:t>
            </a: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Inconstitucional </a:t>
            </a:r>
            <a:r>
              <a:rPr lang="es-ES" sz="2000" dirty="0">
                <a:solidFill>
                  <a:schemeClr val="tx2"/>
                </a:solidFill>
                <a:latin typeface="Century Gothic" panose="020B0502020202020204"/>
              </a:rPr>
              <a:t>por la Asociación Panameña de </a:t>
            </a: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Aseguradores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Pleno </a:t>
            </a:r>
            <a:r>
              <a:rPr lang="es-ES" sz="2000" dirty="0">
                <a:solidFill>
                  <a:schemeClr val="tx2"/>
                </a:solidFill>
                <a:latin typeface="Century Gothic" panose="020B0502020202020204"/>
              </a:rPr>
              <a:t>de la Corte Suprema de Justicia resolvió que no era </a:t>
            </a: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inconstitucional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ES" sz="2000" dirty="0" smtClean="0">
                <a:solidFill>
                  <a:schemeClr val="tx2"/>
                </a:solidFill>
                <a:latin typeface="Century Gothic" panose="020B0502020202020204"/>
              </a:rPr>
              <a:t>No obstante SOAT no </a:t>
            </a:r>
            <a:r>
              <a:rPr lang="es-ES" sz="2000" dirty="0">
                <a:solidFill>
                  <a:schemeClr val="tx2"/>
                </a:solidFill>
                <a:latin typeface="Century Gothic" panose="020B0502020202020204"/>
              </a:rPr>
              <a:t>entró en vigencia.</a:t>
            </a:r>
            <a:endParaRPr lang="es-PA" sz="2000" dirty="0">
              <a:solidFill>
                <a:schemeClr val="tx2"/>
              </a:solidFill>
              <a:latin typeface="Century Gothic" panose="020B0502020202020204"/>
            </a:endParaRPr>
          </a:p>
        </p:txBody>
      </p:sp>
      <p:pic>
        <p:nvPicPr>
          <p:cNvPr id="3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2" y="2754899"/>
            <a:ext cx="2879244" cy="2637065"/>
          </a:xfrm>
          <a:prstGeom prst="rect">
            <a:avLst/>
          </a:prstGeom>
        </p:spPr>
      </p:pic>
      <p:sp>
        <p:nvSpPr>
          <p:cNvPr id="38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r>
              <a:rPr lang="es-ES_tradnl" sz="1600" dirty="0"/>
              <a:t>    </a:t>
            </a:r>
          </a:p>
          <a:p>
            <a:r>
              <a:rPr lang="es-PA" sz="2000" dirty="0"/>
              <a:t>Decreto Ejecutivo </a:t>
            </a:r>
            <a:endParaRPr lang="es-PA" sz="2000" dirty="0" smtClean="0"/>
          </a:p>
          <a:p>
            <a:r>
              <a:rPr lang="es-PA" sz="2000" dirty="0" smtClean="0"/>
              <a:t>Nº </a:t>
            </a:r>
            <a:r>
              <a:rPr lang="es-PA" sz="2000" dirty="0"/>
              <a:t>160 de 1993</a:t>
            </a:r>
          </a:p>
        </p:txBody>
      </p:sp>
    </p:spTree>
    <p:extLst>
      <p:ext uri="{BB962C8B-B14F-4D97-AF65-F5344CB8AC3E}">
        <p14:creationId xmlns:p14="http://schemas.microsoft.com/office/powerpoint/2010/main" val="2460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413665" y="267021"/>
            <a:ext cx="7563435" cy="71120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Antecedentes SOAT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1 Marcador de contenido"/>
          <p:cNvSpPr txBox="1">
            <a:spLocks/>
          </p:cNvSpPr>
          <p:nvPr/>
        </p:nvSpPr>
        <p:spPr>
          <a:xfrm>
            <a:off x="3606939" y="1402462"/>
            <a:ext cx="5274594" cy="49136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endParaRPr lang="es-PA" sz="1100" dirty="0" smtClean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Se retoma debate sobre Seguro obligatorio</a:t>
            </a:r>
            <a:endParaRPr lang="es-PA" sz="2000" dirty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V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arios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intentos 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infructuosos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Decreto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Ejecutivo Nº 640 de 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2006 o Reglamento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de Tránsito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A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rtículos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234 y 236 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introducen SOAT y </a:t>
            </a:r>
            <a:r>
              <a:rPr lang="es-PA" sz="2000" dirty="0">
                <a:solidFill>
                  <a:schemeClr val="tx2"/>
                </a:solidFill>
                <a:latin typeface="Century Gothic" panose="020B0502020202020204"/>
              </a:rPr>
              <a:t>sus coberturas </a:t>
            </a: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mínimas</a:t>
            </a: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Condiciones Generales abiertas</a:t>
            </a:r>
            <a:endParaRPr lang="es-PA" sz="2000" dirty="0">
              <a:solidFill>
                <a:schemeClr val="tx2"/>
              </a:solidFill>
              <a:latin typeface="Century Gothic" panose="020B0502020202020204"/>
            </a:endParaRPr>
          </a:p>
          <a:p>
            <a:pPr marL="285750" lvl="0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sz="2000" dirty="0" smtClean="0">
                <a:solidFill>
                  <a:schemeClr val="tx2"/>
                </a:solidFill>
                <a:latin typeface="Century Gothic" panose="020B0502020202020204"/>
              </a:rPr>
              <a:t>Espíritu de protección al tercero se desvirtuó en protección a la propiedad ajena</a:t>
            </a:r>
            <a:endParaRPr lang="es-PA" sz="2000" dirty="0">
              <a:solidFill>
                <a:schemeClr val="tx2"/>
              </a:solidFill>
              <a:latin typeface="Century Gothic" panose="020B0502020202020204"/>
            </a:endParaRPr>
          </a:p>
        </p:txBody>
      </p:sp>
      <p:sp>
        <p:nvSpPr>
          <p:cNvPr id="38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r>
              <a:rPr lang="es-ES_tradnl" sz="1600" dirty="0"/>
              <a:t>    </a:t>
            </a:r>
          </a:p>
          <a:p>
            <a:r>
              <a:rPr lang="es-PA" sz="2000" dirty="0" smtClean="0"/>
              <a:t>TRAGEDIA BUS 8B-06</a:t>
            </a:r>
          </a:p>
          <a:p>
            <a:r>
              <a:rPr lang="es-PA" sz="2000" dirty="0" smtClean="0"/>
              <a:t>23 DE OCTUBRE 2006</a:t>
            </a:r>
            <a:endParaRPr lang="es-PA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" y="2990549"/>
            <a:ext cx="3343485" cy="23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86186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Antecedentes SOAT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413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3835400" y="1448166"/>
            <a:ext cx="5179810" cy="5155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1100">
                <a:solidFill>
                  <a:schemeClr val="tx2"/>
                </a:solidFill>
                <a:latin typeface="Century Gothic" panose="020B050202020202020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s-PA" sz="800" dirty="0"/>
          </a:p>
          <a:p>
            <a:r>
              <a:rPr lang="es-ES" sz="2000" dirty="0">
                <a:latin typeface="Century Gothic" panose="020B0502020202020204" pitchFamily="34" charset="0"/>
              </a:rPr>
              <a:t>Obligatoriedad </a:t>
            </a:r>
            <a:r>
              <a:rPr lang="es-ES" sz="2000" dirty="0" smtClean="0">
                <a:latin typeface="Century Gothic" panose="020B0502020202020204" pitchFamily="34" charset="0"/>
              </a:rPr>
              <a:t>de póliza RC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R</a:t>
            </a:r>
            <a:r>
              <a:rPr lang="es-ES" sz="2000" dirty="0" smtClean="0">
                <a:latin typeface="Century Gothic" panose="020B0502020202020204" pitchFamily="34" charset="0"/>
              </a:rPr>
              <a:t>esponsabilidad </a:t>
            </a:r>
            <a:r>
              <a:rPr lang="es-ES" sz="2000" dirty="0">
                <a:latin typeface="Century Gothic" panose="020B0502020202020204" pitchFamily="34" charset="0"/>
              </a:rPr>
              <a:t>solidaria entre el </a:t>
            </a:r>
            <a:r>
              <a:rPr lang="es-ES" sz="2000" dirty="0" smtClean="0">
                <a:latin typeface="Century Gothic" panose="020B0502020202020204" pitchFamily="34" charset="0"/>
              </a:rPr>
              <a:t>propietario, conductor </a:t>
            </a:r>
            <a:r>
              <a:rPr lang="es-ES" sz="2000" dirty="0">
                <a:latin typeface="Century Gothic" panose="020B0502020202020204" pitchFamily="34" charset="0"/>
              </a:rPr>
              <a:t>y </a:t>
            </a:r>
            <a:r>
              <a:rPr lang="es-ES" sz="2000" dirty="0" smtClean="0">
                <a:latin typeface="Century Gothic" panose="020B0502020202020204" pitchFamily="34" charset="0"/>
              </a:rPr>
              <a:t>aseguradora</a:t>
            </a:r>
            <a:endParaRPr lang="es-ES" sz="2000" dirty="0">
              <a:latin typeface="Century Gothic" panose="020B0502020202020204" pitchFamily="34" charset="0"/>
            </a:endParaRPr>
          </a:p>
          <a:p>
            <a:r>
              <a:rPr lang="es-ES" sz="2000" dirty="0" smtClean="0">
                <a:latin typeface="Century Gothic" panose="020B0502020202020204" pitchFamily="34" charset="0"/>
              </a:rPr>
              <a:t>Coberturas mínimas </a:t>
            </a:r>
            <a:r>
              <a:rPr lang="es-ES" sz="2000" dirty="0">
                <a:latin typeface="Century Gothic" panose="020B0502020202020204" pitchFamily="34" charset="0"/>
              </a:rPr>
              <a:t>para lesiones </a:t>
            </a:r>
            <a:r>
              <a:rPr lang="es-ES" sz="2000" dirty="0" smtClean="0">
                <a:latin typeface="Century Gothic" panose="020B0502020202020204" pitchFamily="34" charset="0"/>
              </a:rPr>
              <a:t>corporales, </a:t>
            </a:r>
            <a:r>
              <a:rPr lang="es-ES" sz="2000" dirty="0">
                <a:latin typeface="Century Gothic" panose="020B0502020202020204" pitchFamily="34" charset="0"/>
              </a:rPr>
              <a:t>muerte </a:t>
            </a:r>
            <a:r>
              <a:rPr lang="es-ES" sz="2000" dirty="0" smtClean="0">
                <a:latin typeface="Century Gothic" panose="020B0502020202020204" pitchFamily="34" charset="0"/>
              </a:rPr>
              <a:t>y daños </a:t>
            </a:r>
            <a:r>
              <a:rPr lang="es-ES" sz="2000" dirty="0">
                <a:latin typeface="Century Gothic" panose="020B0502020202020204" pitchFamily="34" charset="0"/>
              </a:rPr>
              <a:t>a la propiedad </a:t>
            </a:r>
            <a:r>
              <a:rPr lang="es-ES" sz="2000" dirty="0" smtClean="0">
                <a:latin typeface="Century Gothic" panose="020B0502020202020204" pitchFamily="34" charset="0"/>
              </a:rPr>
              <a:t>ajena:</a:t>
            </a:r>
            <a:endParaRPr lang="es-ES" sz="2000" dirty="0">
              <a:latin typeface="Century Gothic" panose="020B0502020202020204" pitchFamily="34" charset="0"/>
            </a:endParaRPr>
          </a:p>
          <a:p>
            <a:pPr marL="449263" lvl="1" indent="-1778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Lesiones Corporales B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/.</a:t>
            </a: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5,000 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por </a:t>
            </a: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persona hasta B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/.</a:t>
            </a: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10,000 por accidente</a:t>
            </a:r>
          </a:p>
          <a:p>
            <a:pPr marL="449263" lvl="1" indent="-1778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Propiedad ajena B/.5,000</a:t>
            </a:r>
            <a:endParaRPr lang="es-ES" sz="2900" dirty="0">
              <a:latin typeface="Century Gothic" panose="020B0502020202020204" pitchFamily="34" charset="0"/>
            </a:endParaRPr>
          </a:p>
          <a:p>
            <a:r>
              <a:rPr lang="es-ES" sz="2000" dirty="0" smtClean="0">
                <a:latin typeface="Century Gothic" panose="020B0502020202020204" pitchFamily="34" charset="0"/>
              </a:rPr>
              <a:t>Seguro no fue reglamentado</a:t>
            </a:r>
            <a:endParaRPr lang="es-ES" sz="2000" dirty="0">
              <a:latin typeface="Century Gothic" panose="020B0502020202020204" pitchFamily="34" charset="0"/>
            </a:endParaRPr>
          </a:p>
          <a:p>
            <a:r>
              <a:rPr lang="es-ES" sz="2000" dirty="0">
                <a:latin typeface="Century Gothic" panose="020B0502020202020204" pitchFamily="34" charset="0"/>
              </a:rPr>
              <a:t>Ley 68 de 13 de diciembre de </a:t>
            </a:r>
            <a:r>
              <a:rPr lang="es-ES" sz="2000" dirty="0" smtClean="0">
                <a:latin typeface="Century Gothic" panose="020B0502020202020204" pitchFamily="34" charset="0"/>
              </a:rPr>
              <a:t>2016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2" y="2467032"/>
            <a:ext cx="2879244" cy="2637065"/>
          </a:xfrm>
          <a:prstGeom prst="rect">
            <a:avLst/>
          </a:prstGeom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r>
              <a:rPr lang="es-ES_tradnl" sz="1600" dirty="0"/>
              <a:t>    </a:t>
            </a:r>
          </a:p>
          <a:p>
            <a:r>
              <a:rPr lang="es-PA" sz="2000" dirty="0"/>
              <a:t>Decreto Ejecutivo </a:t>
            </a:r>
            <a:endParaRPr lang="es-PA" sz="2000" dirty="0" smtClean="0"/>
          </a:p>
          <a:p>
            <a:r>
              <a:rPr lang="es-PA" sz="2000" dirty="0" smtClean="0"/>
              <a:t>Nº 640 </a:t>
            </a:r>
            <a:r>
              <a:rPr lang="es-PA" sz="2000" dirty="0"/>
              <a:t>de </a:t>
            </a:r>
            <a:r>
              <a:rPr lang="es-PA" sz="2000" dirty="0" smtClean="0"/>
              <a:t>2006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1847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25"/>
            <a:ext cx="9144793" cy="1261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" y="59910"/>
            <a:ext cx="1172855" cy="1125424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1550894" y="186186"/>
            <a:ext cx="7563435" cy="8728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s-PA" sz="4000" b="1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Beneficios de Ley 68</a:t>
            </a:r>
            <a:endParaRPr lang="es-PA" sz="40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413" y="42291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</a:rPr>
              <a:t>56%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3835400" y="1448166"/>
            <a:ext cx="5179810" cy="5155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  <a:defRPr sz="1100">
                <a:solidFill>
                  <a:schemeClr val="tx2"/>
                </a:solidFill>
                <a:latin typeface="Century Gothic" panose="020B050202020202020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s-PA" sz="800" dirty="0"/>
          </a:p>
          <a:p>
            <a:r>
              <a:rPr lang="es-PA" sz="2000" dirty="0" smtClean="0">
                <a:latin typeface="Century Gothic" panose="020B0502020202020204" pitchFamily="34" charset="0"/>
              </a:rPr>
              <a:t>Primera reglamentación a </a:t>
            </a:r>
            <a:r>
              <a:rPr lang="es-PA" sz="2000" dirty="0">
                <a:latin typeface="Century Gothic" panose="020B0502020202020204" pitchFamily="34" charset="0"/>
              </a:rPr>
              <a:t>nivel de Ley </a:t>
            </a:r>
            <a:r>
              <a:rPr lang="es-PA" sz="2000" dirty="0" smtClean="0">
                <a:latin typeface="Century Gothic" panose="020B0502020202020204" pitchFamily="34" charset="0"/>
              </a:rPr>
              <a:t>del SOAT en Panamá</a:t>
            </a:r>
            <a:endParaRPr lang="es-PA" sz="2000" dirty="0">
              <a:latin typeface="Century Gothic" panose="020B0502020202020204" pitchFamily="34" charset="0"/>
            </a:endParaRPr>
          </a:p>
          <a:p>
            <a:r>
              <a:rPr lang="es-PA" sz="2000" dirty="0" smtClean="0">
                <a:latin typeface="Century Gothic" panose="020B0502020202020204" pitchFamily="34" charset="0"/>
              </a:rPr>
              <a:t>Elimina exclusiones:</a:t>
            </a:r>
          </a:p>
          <a:p>
            <a:pPr marL="627063" lvl="1" indent="-169863" algn="l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Morosidad del Asegurado</a:t>
            </a:r>
          </a:p>
          <a:p>
            <a:pPr marL="627063" lvl="1" indent="-169863" algn="l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Manejo en estado de embriaguez</a:t>
            </a:r>
          </a:p>
          <a:p>
            <a:pPr marL="627063" lvl="1" indent="-169863" algn="l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No portar licencia de conducir</a:t>
            </a:r>
          </a:p>
          <a:p>
            <a:pPr marL="627063" lvl="1" indent="-169863" algn="l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Licencia inadecuada</a:t>
            </a:r>
          </a:p>
          <a:p>
            <a:pPr marL="627063" lvl="1" indent="-169863" algn="l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Deducible daños a terceros</a:t>
            </a: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Póliza completa incorpora SOAT</a:t>
            </a: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seguradoras reportarán pólizas 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a las autoridades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SSRP </a:t>
            </a:r>
            <a:r>
              <a:rPr lang="es-PA" dirty="0">
                <a:solidFill>
                  <a:schemeClr val="tx2"/>
                </a:solidFill>
                <a:latin typeface="Century Gothic" panose="020B0502020202020204" pitchFamily="34" charset="0"/>
              </a:rPr>
              <a:t>y </a:t>
            </a: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ATTT</a:t>
            </a:r>
            <a:endParaRPr lang="es-PA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 3" panose="05040102010807070707" pitchFamily="18" charset="2"/>
              <a:buChar char=""/>
            </a:pPr>
            <a:r>
              <a:rPr lang="es-PA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SOAT requisito para traspaso vehicular y revisado vehicular</a:t>
            </a:r>
            <a:endParaRPr lang="es-PA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2" y="2467032"/>
            <a:ext cx="2879244" cy="2637065"/>
          </a:xfrm>
          <a:prstGeom prst="rect">
            <a:avLst/>
          </a:prstGeom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-1" y="1578429"/>
            <a:ext cx="3433413" cy="809171"/>
          </a:xfrm>
          <a:prstGeom prst="rect">
            <a:avLst/>
          </a:prstGeom>
          <a:solidFill>
            <a:schemeClr val="accent4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defPPr>
              <a:defRPr lang="es-ES_tradnl"/>
            </a:defPPr>
            <a:lvl1pPr marR="0" indent="0" algn="ctr" defTabSz="543305">
              <a:lnSpc>
                <a:spcPts val="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  <a:lvl2pPr marL="0" marR="0" indent="228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2pPr>
            <a:lvl3pPr marL="0" marR="0" indent="457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3pPr>
            <a:lvl4pPr marL="0" marR="0" indent="685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4pPr>
            <a:lvl5pPr marL="0" marR="0" indent="9144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5pPr>
            <a:lvl6pPr marL="0" marR="0" indent="11430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6pPr>
            <a:lvl7pPr marL="0" marR="0" indent="13716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7pPr>
            <a:lvl8pPr marL="0" marR="0" indent="16002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8pPr>
            <a:lvl9pPr marL="0" marR="0" indent="1828800" defTabSz="58420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1600" dirty="0"/>
              <a:t>    </a:t>
            </a:r>
            <a:r>
              <a:rPr lang="es-PA" sz="2000" dirty="0" smtClean="0"/>
              <a:t>LEY 68 de 13 de diciembre de 2016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7058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3996</TotalTime>
  <Words>830</Words>
  <Application>Microsoft Office PowerPoint</Application>
  <PresentationFormat>Presentación en pantalla (4:3)</PresentationFormat>
  <Paragraphs>204</Paragraphs>
  <Slides>17</Slides>
  <Notes>17</Notes>
  <HiddenSlides>3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3" baseType="lpstr">
      <vt:lpstr>Aharoni</vt:lpstr>
      <vt:lpstr>Arial</vt:lpstr>
      <vt:lpstr>Arial Rounded MT Bold</vt:lpstr>
      <vt:lpstr>Brush Script MT</vt:lpstr>
      <vt:lpstr>Calibri</vt:lpstr>
      <vt:lpstr>Calibri Light</vt:lpstr>
      <vt:lpstr>Century Gothic</vt:lpstr>
      <vt:lpstr>DIN Condensed</vt:lpstr>
      <vt:lpstr>Helvetica</vt:lpstr>
      <vt:lpstr>Helvetica Light</vt:lpstr>
      <vt:lpstr>Helvetica Light Oblique</vt:lpstr>
      <vt:lpstr>Helvetica Neue</vt:lpstr>
      <vt:lpstr>Rockwell Condensed</vt:lpstr>
      <vt:lpstr>Times New Roman</vt:lpstr>
      <vt:lpstr>Wingdings 3</vt:lpstr>
      <vt:lpstr>Office Theme</vt:lpstr>
      <vt:lpstr>SUPERINTENDENCIA DE SEGUROS  Y SEGUROS  DE PANAMA</vt:lpstr>
      <vt:lpstr>Seguro Obligatorio de  Accidentes de Tránsito</vt:lpstr>
      <vt:lpstr>Comparativo Países de la Región</vt:lpstr>
      <vt:lpstr>Comparativo Países de la Región</vt:lpstr>
      <vt:lpstr>Antecedentes SOAT</vt:lpstr>
      <vt:lpstr>Antecedentes SOAT</vt:lpstr>
      <vt:lpstr>Antecedentes SOAT</vt:lpstr>
      <vt:lpstr>Antecedentes SOAT</vt:lpstr>
      <vt:lpstr>Beneficios de Ley 68</vt:lpstr>
      <vt:lpstr>Beneficios de Ley 68</vt:lpstr>
      <vt:lpstr>Información General</vt:lpstr>
      <vt:lpstr>Estadísticas de Accidentes  de Tránsito en Panamá</vt:lpstr>
      <vt:lpstr>Base de Datos y App</vt:lpstr>
      <vt:lpstr>Lecciones aprendidas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for business</dc:title>
  <dc:creator>m.vasquez@superseguros.gob.pa</dc:creator>
  <cp:lastModifiedBy>Jesús Valdés</cp:lastModifiedBy>
  <cp:revision>458</cp:revision>
  <dcterms:created xsi:type="dcterms:W3CDTF">2016-04-03T21:53:43Z</dcterms:created>
  <dcterms:modified xsi:type="dcterms:W3CDTF">2017-11-02T22:20:54Z</dcterms:modified>
</cp:coreProperties>
</file>